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68" r:id="rId11"/>
    <p:sldId id="269" r:id="rId12"/>
    <p:sldId id="270" r:id="rId13"/>
    <p:sldId id="273" r:id="rId14"/>
    <p:sldId id="272" r:id="rId15"/>
    <p:sldId id="274" r:id="rId16"/>
    <p:sldId id="275" r:id="rId17"/>
    <p:sldId id="277" r:id="rId18"/>
    <p:sldId id="278" r:id="rId19"/>
    <p:sldId id="279" r:id="rId20"/>
    <p:sldId id="282" r:id="rId21"/>
    <p:sldId id="283" r:id="rId22"/>
    <p:sldId id="284" r:id="rId23"/>
    <p:sldId id="287" r:id="rId24"/>
    <p:sldId id="289" r:id="rId25"/>
    <p:sldId id="290" r:id="rId26"/>
    <p:sldId id="291" r:id="rId27"/>
    <p:sldId id="280" r:id="rId28"/>
  </p:sldIdLst>
  <p:sldSz cx="12192000" cy="6858000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98-4969-8613-B227C578DB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98-4969-8613-B227C578DB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098-4969-8613-B227C578D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36387344"/>
        <c:axId val="-436389520"/>
      </c:barChart>
      <c:catAx>
        <c:axId val="-43638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436389520"/>
        <c:crosses val="autoZero"/>
        <c:auto val="1"/>
        <c:lblAlgn val="ctr"/>
        <c:lblOffset val="100"/>
        <c:noMultiLvlLbl val="0"/>
      </c:catAx>
      <c:valAx>
        <c:axId val="-4363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43638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1" y="1557695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66723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Выполнил: студент группы Пиб-41 Лобанова В.А.</a:t>
            </a:r>
          </a:p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Руководитель: к.э.н., доц., Иванов О.Е.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22681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6" name="Заголовок"/>
          <p:cNvSpPr txBox="1">
            <a:spLocks/>
          </p:cNvSpPr>
          <p:nvPr/>
        </p:nvSpPr>
        <p:spPr>
          <a:xfrm>
            <a:off x="1287193" y="263348"/>
            <a:ext cx="10027920" cy="98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МИНИСТЕРСТВО </a:t>
            </a:r>
            <a:r>
              <a:rPr lang="ru-RU" sz="1800" smtClean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НАУКИ И ВЫСШЕГО ОБРАЗОВАНИЯ </a:t>
            </a: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РОССИЙСКОЙ ФЕДЕРАЦИИ</a:t>
            </a:r>
          </a:p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ФГБОУ ВО «ПОВОЛЖСКИЙ ГОСУДАРСТВЕННЫЙ ТЕХНОЛОГИЧЕСКИЙ УНИВЕРСИТЕТ»</a:t>
            </a:r>
          </a:p>
        </p:txBody>
      </p:sp>
      <p:sp>
        <p:nvSpPr>
          <p:cNvPr id="7" name="Подзаголовок  1"/>
          <p:cNvSpPr txBox="1">
            <a:spLocks/>
          </p:cNvSpPr>
          <p:nvPr/>
        </p:nvSpPr>
        <p:spPr>
          <a:xfrm>
            <a:off x="1729153" y="6061807"/>
            <a:ext cx="9144000" cy="66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u-RU" dirty="0" err="1" smtClean="0">
                <a:solidFill>
                  <a:srgbClr val="575E68"/>
                </a:solidFill>
              </a:rPr>
              <a:t>Йошкар-ола</a:t>
            </a:r>
            <a:endParaRPr lang="ru-RU" dirty="0" smtClean="0">
              <a:solidFill>
                <a:srgbClr val="575E68"/>
              </a:solidFill>
            </a:endParaRPr>
          </a:p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 t="12167" b="9167"/>
          <a:stretch/>
        </p:blipFill>
        <p:spPr bwMode="auto">
          <a:xfrm>
            <a:off x="1231024" y="1152145"/>
            <a:ext cx="9988664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41" t="11575" r="125" b="8061"/>
          <a:stretch/>
        </p:blipFill>
        <p:spPr>
          <a:xfrm>
            <a:off x="1060704" y="1197864"/>
            <a:ext cx="9976104" cy="5329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180" t="11382" b="8647"/>
          <a:stretch/>
        </p:blipFill>
        <p:spPr>
          <a:xfrm>
            <a:off x="1059444" y="1113931"/>
            <a:ext cx="10031335" cy="538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061063"/>
              </p:ext>
            </p:extLst>
          </p:nvPr>
        </p:nvGraphicFramePr>
        <p:xfrm>
          <a:off x="2808605" y="1330587"/>
          <a:ext cx="6618859" cy="5188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8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48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r>
                        <a:rPr lang="ru-RU" sz="1400" dirty="0" smtClean="0">
                          <a:effectLst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Недостатки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Заполнение данных в </a:t>
                      </a:r>
                      <a:r>
                        <a:rPr lang="en-US" sz="1400" dirty="0">
                          <a:effectLst/>
                        </a:rPr>
                        <a:t>CRM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Длительный процесс ввода данных вручную;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Возможны опечатки и ошибки при вводе;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Есть вероятность «потерять» заявку.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Получение данных об обучающемся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Длительный и трудоемкий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Большой расход бумаги; 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Возможны опечатки и ошибки;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может затянутся до нескольких месяцев (в среднем 3 месяца).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Оплата обучения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Очень длительный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Счет или квитанция могут потеряться;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Может возникнуть дебиторская задолженность.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Подписание договора на обучение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сложно прогнозировать.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-290" t="11661" r="252" b="9550"/>
          <a:stretch/>
        </p:blipFill>
        <p:spPr>
          <a:xfrm>
            <a:off x="982890" y="1188720"/>
            <a:ext cx="10184443" cy="5311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731" t="12087" b="8314"/>
          <a:stretch/>
        </p:blipFill>
        <p:spPr>
          <a:xfrm>
            <a:off x="1075092" y="1197864"/>
            <a:ext cx="10007436" cy="536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t="11544" b="8547"/>
          <a:stretch/>
        </p:blipFill>
        <p:spPr>
          <a:xfrm>
            <a:off x="1227084" y="1178369"/>
            <a:ext cx="9696056" cy="5230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372" t="12641" r="1009" b="10211"/>
          <a:stretch/>
        </p:blipFill>
        <p:spPr>
          <a:xfrm>
            <a:off x="1262320" y="1413452"/>
            <a:ext cx="9637328" cy="5014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374" t="14992" r="924" b="10049"/>
          <a:stretch/>
        </p:blipFill>
        <p:spPr>
          <a:xfrm>
            <a:off x="931612" y="1103150"/>
            <a:ext cx="10287000" cy="5396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382394"/>
            <a:ext cx="9848088" cy="471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5" y="1822362"/>
            <a:ext cx="6136653" cy="1779487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Р</a:t>
            </a:r>
            <a:r>
              <a:rPr lang="ru-RU" sz="2200" dirty="0" smtClean="0">
                <a:solidFill>
                  <a:srgbClr val="575E68"/>
                </a:solidFill>
              </a:rPr>
              <a:t>азработчик </a:t>
            </a:r>
            <a:r>
              <a:rPr lang="ru-RU" sz="22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6" y="3796580"/>
            <a:ext cx="6136653" cy="950976"/>
          </a:xfrm>
        </p:spPr>
        <p:txBody>
          <a:bodyPr/>
          <a:lstStyle/>
          <a:p>
            <a:r>
              <a:rPr lang="ru-RU" sz="22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2200" dirty="0" smtClean="0">
                <a:solidFill>
                  <a:srgbClr val="575E68"/>
                </a:solidFill>
              </a:rPr>
              <a:t>54 </a:t>
            </a:r>
            <a:r>
              <a:rPr lang="en-US" sz="2200" dirty="0">
                <a:solidFill>
                  <a:srgbClr val="575E68"/>
                </a:solidFill>
              </a:rPr>
              <a:t>000</a:t>
            </a:r>
            <a:r>
              <a:rPr lang="ru-RU" sz="2200" dirty="0">
                <a:solidFill>
                  <a:srgbClr val="575E68"/>
                </a:solidFill>
              </a:rPr>
              <a:t> клиентов по всему миру, 148 клиентов из списка </a:t>
            </a:r>
            <a:r>
              <a:rPr lang="en-US" sz="2200" dirty="0">
                <a:solidFill>
                  <a:srgbClr val="575E68"/>
                </a:solidFill>
              </a:rPr>
              <a:t>Fortune </a:t>
            </a:r>
            <a:r>
              <a:rPr lang="en-US" sz="2200" dirty="0" smtClean="0">
                <a:solidFill>
                  <a:srgbClr val="575E68"/>
                </a:solidFill>
              </a:rPr>
              <a:t>500</a:t>
            </a:r>
            <a:endParaRPr lang="en-US" sz="22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  <p:sp>
        <p:nvSpPr>
          <p:cNvPr id="2" name="TextBox 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7111745"/>
              </p:ext>
            </p:extLst>
          </p:nvPr>
        </p:nvGraphicFramePr>
        <p:xfrm>
          <a:off x="714630" y="2573165"/>
          <a:ext cx="10751946" cy="233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1397207"/>
              </p:ext>
            </p:extLst>
          </p:nvPr>
        </p:nvGraphicFramePr>
        <p:xfrm>
          <a:off x="894462" y="1499616"/>
          <a:ext cx="10459338" cy="496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3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2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62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962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53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6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558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1281619" y="1739432"/>
            <a:ext cx="9586987" cy="3698240"/>
          </a:xfrm>
        </p:spPr>
        <p:txBody>
          <a:bodyPr anchor="ctr"/>
          <a:lstStyle/>
          <a:p>
            <a:r>
              <a:rPr lang="ru-RU" sz="2800" dirty="0"/>
              <a:t>VAF = (28 * 0,01)+0,65 = </a:t>
            </a:r>
            <a:r>
              <a:rPr lang="ru-RU" sz="2800" dirty="0" smtClean="0"/>
              <a:t>0,93</a:t>
            </a:r>
          </a:p>
          <a:p>
            <a:r>
              <a:rPr lang="en-US" sz="2800" dirty="0"/>
              <a:t>AFP</a:t>
            </a:r>
            <a:r>
              <a:rPr lang="ru-RU" sz="2800" dirty="0"/>
              <a:t> = </a:t>
            </a:r>
            <a:r>
              <a:rPr lang="en-US" sz="2800" dirty="0"/>
              <a:t>70 </a:t>
            </a:r>
            <a:r>
              <a:rPr lang="ru-RU" sz="2800" dirty="0"/>
              <a:t>* 0,9</a:t>
            </a:r>
            <a:r>
              <a:rPr lang="en-US" sz="2800" dirty="0"/>
              <a:t>3</a:t>
            </a:r>
            <a:r>
              <a:rPr lang="ru-RU" sz="2800" dirty="0"/>
              <a:t> = </a:t>
            </a:r>
            <a:r>
              <a:rPr lang="en-US" sz="2800" dirty="0"/>
              <a:t>65,1</a:t>
            </a:r>
            <a:endParaRPr lang="ru-RU" sz="2800" dirty="0"/>
          </a:p>
          <a:p>
            <a:r>
              <a:rPr lang="en-US" sz="2800" dirty="0"/>
              <a:t>AFP</a:t>
            </a:r>
            <a:r>
              <a:rPr lang="ru-RU" sz="2800" dirty="0"/>
              <a:t> (</a:t>
            </a:r>
            <a:r>
              <a:rPr lang="en-US" sz="2800" dirty="0"/>
              <a:t>LOC</a:t>
            </a:r>
            <a:r>
              <a:rPr lang="ru-RU" sz="2800" dirty="0"/>
              <a:t>) = 3158 </a:t>
            </a:r>
            <a:r>
              <a:rPr lang="ru-RU" sz="2800" dirty="0" smtClean="0"/>
              <a:t>строки</a:t>
            </a:r>
          </a:p>
          <a:p>
            <a:r>
              <a:rPr lang="ru-RU" sz="2800" dirty="0" smtClean="0"/>
              <a:t>Т </a:t>
            </a:r>
            <a:r>
              <a:rPr lang="ru-RU" sz="2800" dirty="0"/>
              <a:t>= 2,4*3.71^1,05 = </a:t>
            </a:r>
            <a:r>
              <a:rPr lang="ru-RU" sz="2800" b="1" dirty="0"/>
              <a:t>14.71 </a:t>
            </a:r>
            <a:r>
              <a:rPr lang="ru-RU" sz="2800" b="1" dirty="0" smtClean="0"/>
              <a:t>человеко-месяцев</a:t>
            </a:r>
            <a:endParaRPr lang="ru-RU" sz="2800" b="1" dirty="0"/>
          </a:p>
          <a:p>
            <a:r>
              <a:rPr lang="en-US" sz="2800" dirty="0"/>
              <a:t>T</a:t>
            </a:r>
            <a:r>
              <a:rPr lang="en-US" sz="2800" baseline="-25000" dirty="0"/>
              <a:t>CD </a:t>
            </a:r>
            <a:r>
              <a:rPr lang="ru-RU" sz="2800" dirty="0"/>
              <a:t>= 3.67 * 10.29 ^ (0.28+0.01*13.58)*4.04= </a:t>
            </a:r>
            <a:r>
              <a:rPr lang="ru-RU" sz="2800" b="1" dirty="0"/>
              <a:t>5,63 </a:t>
            </a:r>
            <a:r>
              <a:rPr lang="ru-RU" sz="2800" b="1" dirty="0" smtClean="0"/>
              <a:t>месяца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055340"/>
            <a:ext cx="4991926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i="1" dirty="0" smtClean="0"/>
              <a:t>= 0,6 человека-часа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373149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0" y="2055340"/>
            <a:ext cx="4919825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i="1" dirty="0" smtClean="0"/>
              <a:t>=</a:t>
            </a:r>
            <a:r>
              <a:rPr lang="ru-RU" b="1" dirty="0" smtClean="0"/>
              <a:t> </a:t>
            </a:r>
            <a:r>
              <a:rPr lang="ru-RU" i="1" dirty="0" smtClean="0"/>
              <a:t>3,5 человека-часа</a:t>
            </a:r>
            <a:endParaRPr lang="ru-RU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1" y="1368947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703049" y="4639198"/>
            <a:ext cx="4919824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035465" y="4639198"/>
            <a:ext cx="5171015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Стоимостные затраты после внедрения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9"/>
              <p:cNvSpPr txBox="1">
                <a:spLocks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i="1" dirty="0"/>
                  <a:t>532 000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2" name="Текс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0"/>
              <p:cNvSpPr txBox="1">
                <a:spLocks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i="1" dirty="0"/>
                  <a:t>45 600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3" name="Текс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50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0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9088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262857" r="-40236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262857" r="-3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262857" r="-2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262857" r="-101689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262857" r="-1347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469565" r="-402365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469565" r="-3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469565" r="-2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469565" r="-101689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469565" r="-1347" b="-1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1339043"/>
            <a:ext cx="3329463" cy="2432858"/>
          </a:xfrm>
          <a:prstGeom prst="rect">
            <a:avLst/>
          </a:prstGeom>
          <a:noFill/>
        </p:spPr>
      </p:pic>
      <p:pic>
        <p:nvPicPr>
          <p:cNvPr id="6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4646" y="1339044"/>
            <a:ext cx="4179156" cy="2432858"/>
          </a:xfrm>
          <a:prstGeom prst="rect">
            <a:avLst/>
          </a:prstGeom>
        </p:spPr>
      </p:pic>
      <p:pic>
        <p:nvPicPr>
          <p:cNvPr id="8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91" y="4081130"/>
            <a:ext cx="4701063" cy="24186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618286" y="4096482"/>
            <a:ext cx="5735516" cy="202296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53" y="1339043"/>
            <a:ext cx="2558439" cy="2432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5" y="1014461"/>
            <a:ext cx="3010643" cy="3715801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17" y="1014461"/>
            <a:ext cx="3138737" cy="3715801"/>
          </a:xfrm>
          <a:prstGeom prst="rect">
            <a:avLst/>
          </a:prstGeom>
          <a:noFill/>
        </p:spPr>
      </p:pic>
      <p:pic>
        <p:nvPicPr>
          <p:cNvPr id="12" name="Рисунок 29" descr="E:\8 семестр\ПИС_КУРСАЧ\Контрольный пример\история-платежей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20339" b="66203"/>
          <a:stretch/>
        </p:blipFill>
        <p:spPr bwMode="auto">
          <a:xfrm>
            <a:off x="8247303" y="990221"/>
            <a:ext cx="3627120" cy="1882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247303" y="2872361"/>
            <a:ext cx="2540859" cy="3520025"/>
          </a:xfrm>
          <a:prstGeom prst="rect">
            <a:avLst/>
          </a:prstGeom>
        </p:spPr>
      </p:pic>
      <p:pic>
        <p:nvPicPr>
          <p:cNvPr id="14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796425" y="4730262"/>
            <a:ext cx="3636108" cy="2012560"/>
          </a:xfrm>
          <a:prstGeom prst="rect">
            <a:avLst/>
          </a:prstGeom>
        </p:spPr>
      </p:pic>
      <p:pic>
        <p:nvPicPr>
          <p:cNvPr id="15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973577" y="4173075"/>
            <a:ext cx="2166108" cy="256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27713186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вальная </a:t>
            </a:r>
            <a:r>
              <a:rPr lang="ru-RU" sz="4000" dirty="0" smtClean="0"/>
              <a:t>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710502146"/>
              </p:ext>
            </p:extLst>
          </p:nvPr>
        </p:nvGraphicFramePr>
        <p:xfrm>
          <a:off x="676655" y="1393281"/>
          <a:ext cx="10930130" cy="487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77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3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7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6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59" y="4066762"/>
            <a:ext cx="6136653" cy="1328765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</a:t>
            </a:r>
            <a:r>
              <a:rPr lang="ru-RU" sz="2400" dirty="0" smtClean="0">
                <a:solidFill>
                  <a:srgbClr val="575E68"/>
                </a:solidFill>
              </a:rPr>
              <a:t>еализация </a:t>
            </a:r>
            <a:r>
              <a:rPr lang="ru-RU" sz="2400" dirty="0">
                <a:solidFill>
                  <a:srgbClr val="575E68"/>
                </a:solidFill>
              </a:rPr>
              <a:t>программ профессионального обучения в области информационных технологий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59" y="3066285"/>
            <a:ext cx="6136653" cy="785677"/>
          </a:xfrm>
        </p:spPr>
        <p:txBody>
          <a:bodyPr/>
          <a:lstStyle/>
          <a:p>
            <a:r>
              <a:rPr lang="ru-RU" sz="2400" dirty="0">
                <a:solidFill>
                  <a:srgbClr val="575E68"/>
                </a:solidFill>
              </a:rPr>
              <a:t>Реализация дополнительных общеобразовательных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08268" y="2010451"/>
            <a:ext cx="6136653" cy="841034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Реализация дополнительных профессиональных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09604" y="52849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клиентом оплачивать обучение онлайн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09604" y="4716223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мониторинга документооборота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09604" y="40633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следить сотрудником за статусом заказчика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3415391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изменение статуса потенциального заказчика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09604" y="287354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2200" dirty="0">
                <a:solidFill>
                  <a:srgbClr val="575E68"/>
                </a:solidFill>
              </a:rPr>
              <a:t>CRM</a:t>
            </a:r>
            <a:endParaRPr lang="ru-RU" sz="22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1311293"/>
            <a:ext cx="8269420" cy="865284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22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22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2200" dirty="0">
                <a:solidFill>
                  <a:srgbClr val="575E68"/>
                </a:solidFill>
              </a:rPr>
              <a:t>сотрудников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69188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Цель</a:t>
            </a:r>
            <a:endParaRPr lang="ru-RU" sz="28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2254139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Задачи</a:t>
            </a:r>
            <a:endParaRPr lang="ru-RU" sz="2400" b="1" dirty="0">
              <a:solidFill>
                <a:srgbClr val="575E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833</Words>
  <Application>Microsoft Office PowerPoint</Application>
  <PresentationFormat>Широкоэкранный</PresentationFormat>
  <Paragraphs>357</Paragraphs>
  <Slides>27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для АНО ДПО «Инфосфера»</vt:lpstr>
      <vt:lpstr>iSpring</vt:lpstr>
      <vt:lpstr>Экономические показатели</vt:lpstr>
      <vt:lpstr>Финансовое состояние</vt:lpstr>
      <vt:lpstr>Интегральная вальная оценка</vt:lpstr>
      <vt:lpstr>АНО ДПО «Инфосфера»</vt:lpstr>
      <vt:lpstr>Презентация PowerPoint</vt:lpstr>
      <vt:lpstr>Презентация PowerPoint</vt:lpstr>
      <vt:lpstr>Календарно-ресурсный план процесса ведения и управления проектом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Таблица сложности данных</vt:lpstr>
      <vt:lpstr>Оценка сложностей транзакций</vt:lpstr>
      <vt:lpstr>Учет сложности разработки</vt:lpstr>
      <vt:lpstr>Эффективность внедрения</vt:lpstr>
      <vt:lpstr>Показатели эффективности от внедрения АИС</vt:lpstr>
      <vt:lpstr>Контрольный пример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lobanova_venera@mail.ru</cp:lastModifiedBy>
  <cp:revision>48</cp:revision>
  <dcterms:created xsi:type="dcterms:W3CDTF">2019-06-16T06:10:53Z</dcterms:created>
  <dcterms:modified xsi:type="dcterms:W3CDTF">2019-06-21T10:11:17Z</dcterms:modified>
</cp:coreProperties>
</file>