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8" r:id="rId2"/>
    <p:sldId id="261" r:id="rId3"/>
    <p:sldId id="262" r:id="rId4"/>
    <p:sldId id="263" r:id="rId5"/>
    <p:sldId id="264" r:id="rId6"/>
    <p:sldId id="266" r:id="rId7"/>
    <p:sldId id="265" r:id="rId8"/>
    <p:sldId id="267" r:id="rId9"/>
    <p:sldId id="281" r:id="rId10"/>
    <p:sldId id="282" r:id="rId11"/>
    <p:sldId id="283" r:id="rId12"/>
    <p:sldId id="284" r:id="rId13"/>
    <p:sldId id="287" r:id="rId14"/>
    <p:sldId id="289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90" r:id="rId28"/>
    <p:sldId id="291" r:id="rId29"/>
    <p:sldId id="280" r:id="rId30"/>
  </p:sldIdLst>
  <p:sldSz cx="12192000" cy="6858000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216EC8"/>
    <a:srgbClr val="0E072E"/>
    <a:srgbClr val="575E68"/>
    <a:srgbClr val="1B59A5"/>
    <a:srgbClr val="3D9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67170</c:v>
                </c:pt>
                <c:pt idx="1">
                  <c:v>69980</c:v>
                </c:pt>
                <c:pt idx="2">
                  <c:v>-2810</c:v>
                </c:pt>
                <c:pt idx="3">
                  <c:v>-1279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8-4969-8613-B227C578DBB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85258</c:v>
                </c:pt>
                <c:pt idx="1">
                  <c:v>83644</c:v>
                </c:pt>
                <c:pt idx="2">
                  <c:v>1614</c:v>
                </c:pt>
                <c:pt idx="3">
                  <c:v>1739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98-4969-8613-B227C578DBB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108013</c:v>
                </c:pt>
                <c:pt idx="1">
                  <c:v>100869</c:v>
                </c:pt>
                <c:pt idx="2">
                  <c:v>7144</c:v>
                </c:pt>
                <c:pt idx="3">
                  <c:v>3972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98-4969-8613-B227C578D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088304"/>
        <c:axId val="175084496"/>
      </c:barChart>
      <c:catAx>
        <c:axId val="17508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5084496"/>
        <c:crosses val="autoZero"/>
        <c:auto val="1"/>
        <c:lblAlgn val="ctr"/>
        <c:lblOffset val="100"/>
        <c:noMultiLvlLbl val="0"/>
      </c:catAx>
      <c:valAx>
        <c:axId val="17508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508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5958A-DC50-4C21-AA00-54264215E8C5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5487D-FE48-4D61-A147-FCB9F191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78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A7C8-8CA2-4FB6-85BF-32CB007C0B02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3105F-0880-4339-9098-521E142F3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4738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9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8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2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34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 курса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3" name="Подзаголовок 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Введите подзаголовок</a:t>
            </a:r>
            <a:endParaRPr lang="ru-RU" dirty="0"/>
          </a:p>
        </p:txBody>
      </p:sp>
      <p:sp>
        <p:nvSpPr>
          <p:cNvPr id="2" name="Заголовок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796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207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759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55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Текст 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16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иту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артинка 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4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Картинка 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0" name="Текст 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9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5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Картинка 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7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четыр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41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плит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2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Текст 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315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идео 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видео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880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лючев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en-US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034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35" name="Текст 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4" name="Текст 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8" name="Текст 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6768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4883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Текст 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7" name="Текст 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718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7804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5824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Миссия компан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264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начал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5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991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продол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Текст 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6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сейча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4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Текст 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4833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езюм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9297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тог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99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е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Текст 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2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предел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аблица"/>
          <p:cNvSpPr>
            <a:spLocks noGrp="1"/>
          </p:cNvSpPr>
          <p:nvPr>
            <p:ph type="tbl" sz="quarter" idx="20" hasCustomPrompt="1"/>
          </p:nvPr>
        </p:nvSpPr>
        <p:spPr>
          <a:xfrm>
            <a:off x="796925" y="2760663"/>
            <a:ext cx="10556875" cy="3648075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Таблица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59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5713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73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68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98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6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екст 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39091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 1"/>
          <p:cNvSpPr/>
          <p:nvPr/>
        </p:nvSpPr>
        <p:spPr>
          <a:xfrm>
            <a:off x="1" y="1557695"/>
            <a:ext cx="12191999" cy="361154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1325">
              <a:lnSpc>
                <a:spcPct val="100000"/>
              </a:lnSpc>
              <a:spcBef>
                <a:spcPts val="1200"/>
              </a:spcBef>
            </a:pP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Прямоугольник  2"/>
          <p:cNvSpPr/>
          <p:nvPr/>
        </p:nvSpPr>
        <p:spPr>
          <a:xfrm>
            <a:off x="3638076" y="3952960"/>
            <a:ext cx="4915847" cy="45719"/>
          </a:xfrm>
          <a:prstGeom prst="rect">
            <a:avLst/>
          </a:prstGeom>
          <a:solidFill>
            <a:srgbClr val="216EC8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дзаголовок  1"/>
          <p:cNvSpPr>
            <a:spLocks noGrp="1"/>
          </p:cNvSpPr>
          <p:nvPr>
            <p:ph type="subTitle" idx="1"/>
          </p:nvPr>
        </p:nvSpPr>
        <p:spPr>
          <a:xfrm>
            <a:off x="1524000" y="4317999"/>
            <a:ext cx="9144000" cy="667239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ru-RU" sz="1800" dirty="0" smtClean="0">
                <a:solidFill>
                  <a:srgbClr val="575E68"/>
                </a:solidFill>
              </a:rPr>
              <a:t>Выполнил: студент группы Пиб-41 Лобанова В.А.</a:t>
            </a:r>
          </a:p>
          <a:p>
            <a:pPr>
              <a:lnSpc>
                <a:spcPct val="50000"/>
              </a:lnSpc>
            </a:pPr>
            <a:r>
              <a:rPr lang="ru-RU" sz="1800" dirty="0" smtClean="0">
                <a:solidFill>
                  <a:srgbClr val="575E68"/>
                </a:solidFill>
              </a:rPr>
              <a:t>Руководитель: к.э.н., доц., Иванов О.Е.</a:t>
            </a:r>
            <a:endParaRPr lang="ru-RU" sz="1800" dirty="0" smtClean="0">
              <a:solidFill>
                <a:srgbClr val="575E68"/>
              </a:solidFill>
            </a:endParaRPr>
          </a:p>
        </p:txBody>
      </p:sp>
      <p:sp>
        <p:nvSpPr>
          <p:cNvPr id="5" name="Заголовок"/>
          <p:cNvSpPr>
            <a:spLocks noGrp="1"/>
          </p:cNvSpPr>
          <p:nvPr>
            <p:ph type="ctrTitle"/>
          </p:nvPr>
        </p:nvSpPr>
        <p:spPr>
          <a:xfrm>
            <a:off x="1082039" y="1405700"/>
            <a:ext cx="10027920" cy="222681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информационной системы «Личный кабинет </a:t>
            </a:r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для </a:t>
            </a:r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АНО ДПО «</a:t>
            </a:r>
            <a:r>
              <a:rPr lang="ru-RU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Инфосфера</a:t>
            </a:r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</a:p>
        </p:txBody>
      </p:sp>
      <p:sp>
        <p:nvSpPr>
          <p:cNvPr id="6" name="Заголовок"/>
          <p:cNvSpPr txBox="1">
            <a:spLocks/>
          </p:cNvSpPr>
          <p:nvPr/>
        </p:nvSpPr>
        <p:spPr>
          <a:xfrm>
            <a:off x="1287193" y="263348"/>
            <a:ext cx="10027920" cy="982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defTabSz="449263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ru-RU" sz="1800" dirty="0">
                <a:solidFill>
                  <a:prstClr val="black"/>
                </a:solidFill>
                <a:latin typeface="+mn-lt"/>
                <a:ea typeface="Arial Unicode MS" pitchFamily="34" charset="-128"/>
              </a:rPr>
              <a:t>МИНИСТЕРСТВО ОБРАЗОВАНИЯ И НАУКИ РОССИЙСКОЙ ФЕДЕРАЦИИ</a:t>
            </a:r>
          </a:p>
          <a:p>
            <a:pPr lvl="0" defTabSz="449263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ru-RU" sz="1800" dirty="0">
                <a:solidFill>
                  <a:prstClr val="black"/>
                </a:solidFill>
                <a:latin typeface="+mn-lt"/>
                <a:ea typeface="Arial Unicode MS" pitchFamily="34" charset="-128"/>
              </a:rPr>
              <a:t>ФГБОУ ВО «ПОВОЛЖСКИЙ ГОСУДАРСТВЕННЫЙ ТЕХНОЛОГИЧЕСКИЙ УНИВЕРСИТЕТ»</a:t>
            </a:r>
            <a:endParaRPr lang="ru-RU" sz="1800" dirty="0">
              <a:solidFill>
                <a:prstClr val="black"/>
              </a:solidFill>
              <a:latin typeface="+mn-lt"/>
              <a:ea typeface="Arial Unicode MS" pitchFamily="34" charset="-128"/>
            </a:endParaRPr>
          </a:p>
        </p:txBody>
      </p:sp>
      <p:sp>
        <p:nvSpPr>
          <p:cNvPr id="7" name="Подзаголовок  1"/>
          <p:cNvSpPr txBox="1">
            <a:spLocks/>
          </p:cNvSpPr>
          <p:nvPr/>
        </p:nvSpPr>
        <p:spPr>
          <a:xfrm>
            <a:off x="1729153" y="6061807"/>
            <a:ext cx="9144000" cy="667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ru-RU" dirty="0" err="1" smtClean="0">
                <a:solidFill>
                  <a:srgbClr val="575E68"/>
                </a:solidFill>
              </a:rPr>
              <a:t>Йошкар-ола</a:t>
            </a:r>
            <a:endParaRPr lang="ru-RU" dirty="0" smtClean="0">
              <a:solidFill>
                <a:srgbClr val="575E68"/>
              </a:solidFill>
            </a:endParaRPr>
          </a:p>
          <a:p>
            <a:pPr>
              <a:lnSpc>
                <a:spcPct val="50000"/>
              </a:lnSpc>
            </a:pPr>
            <a:r>
              <a:rPr lang="ru-RU" dirty="0" smtClean="0">
                <a:solidFill>
                  <a:srgbClr val="575E68"/>
                </a:solidFill>
              </a:rPr>
              <a:t>2019</a:t>
            </a:r>
            <a:endParaRPr lang="ru-RU" dirty="0" smtClean="0">
              <a:solidFill>
                <a:srgbClr val="575E6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488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сложности данных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3860694290"/>
              </p:ext>
            </p:extLst>
          </p:nvPr>
        </p:nvGraphicFramePr>
        <p:xfrm>
          <a:off x="714630" y="2573165"/>
          <a:ext cx="10751946" cy="225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1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1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1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1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28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Объект данных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DET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RET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Сложность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для </a:t>
                      </a: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ILF)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для </a:t>
                      </a: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ELF)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Пользователь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Представитель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Учащийся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Оценка сложностей транзакций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3959329420"/>
              </p:ext>
            </p:extLst>
          </p:nvPr>
        </p:nvGraphicFramePr>
        <p:xfrm>
          <a:off x="1604800" y="1605280"/>
          <a:ext cx="9277360" cy="460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1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1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Форма/транзакция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FTR</a:t>
                      </a:r>
                      <a:endParaRPr lang="ru-RU" sz="1400" b="1" kern="1200" dirty="0">
                        <a:solidFill>
                          <a:schemeClr val="l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DET</a:t>
                      </a:r>
                      <a:endParaRPr lang="ru-RU" sz="1400" b="1" kern="1200" dirty="0">
                        <a:solidFill>
                          <a:schemeClr val="l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Тип </a:t>
                      </a:r>
                      <a:r>
                        <a:rPr lang="ru-RU" sz="1400" b="1" kern="1200" dirty="0" err="1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транз</a:t>
                      </a: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Сложность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1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Авторизация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41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Оформить договор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13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Заполнить заявление на обучение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13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Посмотреть историю своих заказов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EQ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13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Осуществить оплату</a:t>
                      </a:r>
                    </a:p>
                    <a:p>
                      <a:pPr marL="0" marR="0" indent="45021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 smtClean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913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400" kern="12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>
          <a:xfrm>
            <a:off x="1916165" y="1629704"/>
            <a:ext cx="8317896" cy="3698240"/>
          </a:xfrm>
        </p:spPr>
        <p:txBody>
          <a:bodyPr anchor="ctr"/>
          <a:lstStyle/>
          <a:p>
            <a:r>
              <a:rPr lang="ru-RU" sz="2400" dirty="0"/>
              <a:t>VAF = (28 * 0,01)+0,65 = </a:t>
            </a:r>
            <a:r>
              <a:rPr lang="ru-RU" sz="2400" dirty="0" smtClean="0"/>
              <a:t>0,93</a:t>
            </a:r>
          </a:p>
          <a:p>
            <a:r>
              <a:rPr lang="en-US" sz="2400" dirty="0"/>
              <a:t>AFP</a:t>
            </a:r>
            <a:r>
              <a:rPr lang="ru-RU" sz="2400" dirty="0"/>
              <a:t> = </a:t>
            </a:r>
            <a:r>
              <a:rPr lang="en-US" sz="2400" dirty="0"/>
              <a:t>70 </a:t>
            </a:r>
            <a:r>
              <a:rPr lang="ru-RU" sz="2400" dirty="0"/>
              <a:t>* 0,9</a:t>
            </a:r>
            <a:r>
              <a:rPr lang="en-US" sz="2400" dirty="0"/>
              <a:t>3</a:t>
            </a:r>
            <a:r>
              <a:rPr lang="ru-RU" sz="2400" dirty="0"/>
              <a:t> = </a:t>
            </a:r>
            <a:r>
              <a:rPr lang="en-US" sz="2400" dirty="0"/>
              <a:t>65,1</a:t>
            </a:r>
            <a:endParaRPr lang="ru-RU" sz="2400" dirty="0"/>
          </a:p>
          <a:p>
            <a:r>
              <a:rPr lang="en-US" sz="2400" dirty="0"/>
              <a:t>AFP</a:t>
            </a:r>
            <a:r>
              <a:rPr lang="ru-RU" sz="2400" dirty="0"/>
              <a:t> (</a:t>
            </a:r>
            <a:r>
              <a:rPr lang="en-US" sz="2400" dirty="0"/>
              <a:t>LOC</a:t>
            </a:r>
            <a:r>
              <a:rPr lang="ru-RU" sz="2400" dirty="0"/>
              <a:t>) = 3158 </a:t>
            </a:r>
            <a:r>
              <a:rPr lang="ru-RU" sz="2400" dirty="0" smtClean="0"/>
              <a:t>строки</a:t>
            </a:r>
          </a:p>
          <a:p>
            <a:r>
              <a:rPr lang="ru-RU" sz="2400" dirty="0" smtClean="0"/>
              <a:t>Т </a:t>
            </a:r>
            <a:r>
              <a:rPr lang="ru-RU" sz="2400" dirty="0"/>
              <a:t>= 2,4*3.71^1,05 = </a:t>
            </a:r>
            <a:r>
              <a:rPr lang="ru-RU" sz="2400" b="1" dirty="0"/>
              <a:t>14.71 </a:t>
            </a:r>
            <a:r>
              <a:rPr lang="ru-RU" sz="2400" b="1" dirty="0" smtClean="0"/>
              <a:t>человеко-месяцев</a:t>
            </a:r>
            <a:endParaRPr lang="ru-RU" sz="2400" b="1" dirty="0"/>
          </a:p>
          <a:p>
            <a:r>
              <a:rPr lang="en-US" sz="2400" dirty="0"/>
              <a:t>T</a:t>
            </a:r>
            <a:r>
              <a:rPr lang="en-US" sz="2400" baseline="-25000" dirty="0"/>
              <a:t>CD </a:t>
            </a:r>
            <a:r>
              <a:rPr lang="ru-RU" sz="2400" dirty="0"/>
              <a:t>= 3.67 * 10.29 ^ (0.28+0.01*13.58)*4.04= </a:t>
            </a:r>
            <a:r>
              <a:rPr lang="ru-RU" sz="2400" b="1" dirty="0"/>
              <a:t>5,63 </a:t>
            </a:r>
            <a:r>
              <a:rPr lang="ru-RU" sz="2400" b="1" dirty="0" smtClean="0"/>
              <a:t>месяца</a:t>
            </a:r>
            <a:endParaRPr lang="ru-RU" sz="24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Учет сложности разработки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half" idx="16"/>
          </p:nvPr>
        </p:nvSpPr>
        <p:spPr>
          <a:xfrm>
            <a:off x="6035465" y="2055340"/>
            <a:ext cx="4991926" cy="2777936"/>
          </a:xfrm>
        </p:spPr>
        <p:txBody>
          <a:bodyPr/>
          <a:lstStyle/>
          <a:p>
            <a:pPr lvl="0"/>
            <a:r>
              <a:rPr lang="ru-RU" dirty="0"/>
              <a:t>На сбор данных о пользователях – 1 человек и 0,5 часа рабочего времени;</a:t>
            </a:r>
          </a:p>
          <a:p>
            <a:pPr lvl="0"/>
            <a:r>
              <a:rPr lang="ru-RU" dirty="0"/>
              <a:t>На перенос данных в </a:t>
            </a:r>
            <a:r>
              <a:rPr lang="en-US" dirty="0"/>
              <a:t>CRM</a:t>
            </a:r>
            <a:r>
              <a:rPr lang="ru-RU" dirty="0"/>
              <a:t>– 0 человек и 0 часа рабочего времени;</a:t>
            </a:r>
          </a:p>
          <a:p>
            <a:pPr lvl="0"/>
            <a:r>
              <a:rPr lang="ru-RU" dirty="0"/>
              <a:t>На создание счетов на оплату – 1 человек и 0,1 часа рабочего времени.</a:t>
            </a:r>
          </a:p>
          <a:p>
            <a:pPr algn="ctr"/>
            <a:r>
              <a:rPr lang="ru-RU" i="1" dirty="0" smtClean="0"/>
              <a:t>= 0,6 человека-часа</a:t>
            </a:r>
            <a:endParaRPr lang="ru-RU" i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035465" y="1373149"/>
            <a:ext cx="4991926" cy="682191"/>
          </a:xfrm>
        </p:spPr>
        <p:txBody>
          <a:bodyPr/>
          <a:lstStyle/>
          <a:p>
            <a:r>
              <a:rPr lang="ru-RU" dirty="0" smtClean="0"/>
              <a:t>Трудозатраты после внедрения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half" idx="15"/>
          </p:nvPr>
        </p:nvSpPr>
        <p:spPr>
          <a:xfrm>
            <a:off x="703050" y="2055340"/>
            <a:ext cx="4919825" cy="2777936"/>
          </a:xfrm>
        </p:spPr>
        <p:txBody>
          <a:bodyPr/>
          <a:lstStyle/>
          <a:p>
            <a:pPr lvl="0"/>
            <a:r>
              <a:rPr lang="ru-RU" dirty="0"/>
              <a:t>На сбор данных о пользователях – 2 человек и 1 часа рабочего времени;</a:t>
            </a:r>
          </a:p>
          <a:p>
            <a:pPr lvl="0"/>
            <a:r>
              <a:rPr lang="ru-RU" dirty="0"/>
              <a:t>На перенос данных в </a:t>
            </a:r>
            <a:r>
              <a:rPr lang="en-US" dirty="0"/>
              <a:t>CRM</a:t>
            </a:r>
            <a:r>
              <a:rPr lang="ru-RU" dirty="0"/>
              <a:t>– 1 человек и 1 часа рабочего времени;</a:t>
            </a:r>
          </a:p>
          <a:p>
            <a:pPr lvl="0"/>
            <a:r>
              <a:rPr lang="ru-RU" dirty="0"/>
              <a:t>На создание счетов на оплату – 1 человек и 0,5 часа рабочего времени.</a:t>
            </a:r>
          </a:p>
          <a:p>
            <a:pPr algn="ctr"/>
            <a:r>
              <a:rPr lang="ru-RU" i="1" dirty="0" smtClean="0"/>
              <a:t>=</a:t>
            </a:r>
            <a:r>
              <a:rPr lang="ru-RU" b="1" dirty="0" smtClean="0"/>
              <a:t> </a:t>
            </a:r>
            <a:r>
              <a:rPr lang="ru-RU" i="1" dirty="0" smtClean="0"/>
              <a:t>3,5 человека-часа</a:t>
            </a:r>
            <a:endParaRPr lang="ru-RU" i="1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703051" y="1368947"/>
            <a:ext cx="4919824" cy="682191"/>
          </a:xfrm>
        </p:spPr>
        <p:txBody>
          <a:bodyPr/>
          <a:lstStyle/>
          <a:p>
            <a:r>
              <a:rPr lang="ru-RU" dirty="0" smtClean="0"/>
              <a:t>Трудозатраты до внедрения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Эффективность внедрения</a:t>
            </a:r>
            <a:endParaRPr lang="ru-RU" sz="4000" dirty="0"/>
          </a:p>
        </p:txBody>
      </p:sp>
      <p:sp>
        <p:nvSpPr>
          <p:cNvPr id="8" name="Текст 5"/>
          <p:cNvSpPr txBox="1">
            <a:spLocks/>
          </p:cNvSpPr>
          <p:nvPr/>
        </p:nvSpPr>
        <p:spPr>
          <a:xfrm>
            <a:off x="703049" y="4639198"/>
            <a:ext cx="4919824" cy="682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Стоимостные затраты до внедрения</a:t>
            </a:r>
            <a:endParaRPr lang="ru-RU" dirty="0"/>
          </a:p>
        </p:txBody>
      </p:sp>
      <p:sp>
        <p:nvSpPr>
          <p:cNvPr id="9" name="Текст 6"/>
          <p:cNvSpPr txBox="1">
            <a:spLocks/>
          </p:cNvSpPr>
          <p:nvPr/>
        </p:nvSpPr>
        <p:spPr>
          <a:xfrm>
            <a:off x="6035465" y="4639198"/>
            <a:ext cx="5171015" cy="682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Стоимостные затраты после внедрения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Текст 9"/>
              <p:cNvSpPr txBox="1">
                <a:spLocks/>
              </p:cNvSpPr>
              <p:nvPr/>
            </p:nvSpPr>
            <p:spPr>
              <a:xfrm>
                <a:off x="703049" y="5401933"/>
                <a:ext cx="4919825" cy="709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 smtClean="0"/>
                  <a:t>3,5 </a:t>
                </a:r>
                <a:r>
                  <a:rPr lang="ru-RU" dirty="0"/>
                  <a:t>* 4 * 38 000 = </a:t>
                </a:r>
                <a:r>
                  <a:rPr lang="ru-RU" i="1" dirty="0"/>
                  <a:t>532 000 </a:t>
                </a:r>
                <a:r>
                  <a:rPr lang="ru-RU" i="1" dirty="0" smtClean="0"/>
                  <a:t>рублей</a:t>
                </a:r>
                <a:endParaRPr lang="ru-RU" i="1" dirty="0"/>
              </a:p>
            </p:txBody>
          </p:sp>
        </mc:Choice>
        <mc:Fallback>
          <p:sp>
            <p:nvSpPr>
              <p:cNvPr id="12" name="Текс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49" y="5401933"/>
                <a:ext cx="4919825" cy="709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Текст 10"/>
              <p:cNvSpPr txBox="1">
                <a:spLocks/>
              </p:cNvSpPr>
              <p:nvPr/>
            </p:nvSpPr>
            <p:spPr>
              <a:xfrm>
                <a:off x="6035463" y="5321389"/>
                <a:ext cx="4991926" cy="709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0,6 * 2 * 38 000 = </a:t>
                </a:r>
                <a:r>
                  <a:rPr lang="ru-RU" i="1" dirty="0"/>
                  <a:t>45 600 </a:t>
                </a:r>
                <a:r>
                  <a:rPr lang="ru-RU" i="1" dirty="0" smtClean="0"/>
                  <a:t>рублей</a:t>
                </a:r>
                <a:endParaRPr lang="ru-RU" i="1" dirty="0"/>
              </a:p>
            </p:txBody>
          </p:sp>
        </mc:Choice>
        <mc:Fallback>
          <p:sp>
            <p:nvSpPr>
              <p:cNvPr id="13" name="Текст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63" y="5321389"/>
                <a:ext cx="4991926" cy="709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Показатели эффективности от внедрения АИС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ph type="tbl" sz="quarter" idx="20"/>
                <p:extLst>
                  <p:ext uri="{D42A27DB-BD31-4B8C-83A1-F6EECF244321}">
                    <p14:modId xmlns:p14="http://schemas.microsoft.com/office/powerpoint/2010/main" val="1760212776"/>
                  </p:ext>
                </p:extLst>
              </p:nvPr>
            </p:nvGraphicFramePr>
            <p:xfrm>
              <a:off x="654685" y="2069779"/>
              <a:ext cx="10846434" cy="25428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77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23810"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Показатели</a:t>
                          </a: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Затраты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Абсолютное изменение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Коэффициент изменения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Индекс изменения затрат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Базовый вариант</a:t>
                          </a:r>
                          <a:endParaRPr lang="ru-RU" sz="1400" kern="1200" dirty="0">
                            <a:solidFill>
                              <a:srgbClr val="000000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Проектный вариант</a:t>
                          </a: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Трудоемкость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just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e>
                                  <m:sub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Roboto" panose="02000000000000000000" pitchFamily="2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, ч</m:t>
                                </m:r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Roboto" panose="02000000000000000000" pitchFamily="2" charset="0"/>
                                      <a:ea typeface="Roboto" panose="02000000000000000000" pitchFamily="2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Roboto" panose="02000000000000000000" pitchFamily="2" charset="0"/>
                                      <a:ea typeface="Roboto" panose="02000000000000000000" pitchFamily="2" charset="0"/>
                                      <a:cs typeface="Times New Roman" panose="02020603050405020304" pitchFamily="18" charset="0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ru-RU" sz="14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Roboto" panose="02000000000000000000" pitchFamily="2" charset="0"/>
                                      <a:ea typeface="Roboto" panose="02000000000000000000" pitchFamily="2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, ч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indent="26987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90043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Roboto" panose="02000000000000000000" pitchFamily="2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∆Т</m:t>
                                </m:r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indent="26987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К</m:t>
                                    </m:r>
                                  </m:e>
                                  <m:sub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3,5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2,9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83%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0,17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Стоимость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Roboto" panose="02000000000000000000" pitchFamily="2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, р</m:t>
                                </m:r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Roboto" panose="02000000000000000000" pitchFamily="2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, р</m:t>
                                </m:r>
                              </m:oMath>
                            </m:oMathPara>
                          </a14:m>
                          <a:endParaRPr lang="ru-RU" sz="14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Roboto" panose="02000000000000000000" pitchFamily="2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∆С</m:t>
                                </m:r>
                              </m:oMath>
                            </m:oMathPara>
                          </a14:m>
                          <a:endParaRPr lang="ru-RU" sz="14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К</m:t>
                                    </m:r>
                                  </m:e>
                                  <m:sub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14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532000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45600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486400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91,43%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0,857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ph type="tbl" sz="quarter" idx="20"/>
                <p:extLst>
                  <p:ext uri="{D42A27DB-BD31-4B8C-83A1-F6EECF244321}">
                    <p14:modId xmlns:p14="http://schemas.microsoft.com/office/powerpoint/2010/main" val="1760212776"/>
                  </p:ext>
                </p:extLst>
              </p:nvPr>
            </p:nvGraphicFramePr>
            <p:xfrm>
              <a:off x="654685" y="2069779"/>
              <a:ext cx="10846434" cy="25428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77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23810"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Показатели</a:t>
                          </a: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Затраты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Абсолютное изменение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Коэффициент изменения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Индекс изменения затрат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Базовый вариант</a:t>
                          </a:r>
                          <a:endParaRPr lang="ru-RU" sz="1400" kern="1200" dirty="0">
                            <a:solidFill>
                              <a:srgbClr val="000000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Проектный вариант</a:t>
                          </a: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Трудоемкость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676" t="-200000" r="-402365" b="-3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000" t="-200000" r="-301010" b="-3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200000" r="-201010" b="-3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351" t="-200000" r="-101689" b="-3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9663" t="-200000" r="-1347" b="-3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3,5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2,9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83%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0,17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Стоимость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676" t="-405797" r="-402365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000" t="-405797" r="-30101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000" t="-405797" r="-20101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01351" t="-405797" r="-101689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9663" t="-405797" r="-1347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532000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45600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486400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91,43%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0,857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8" name="Таблица 7"/>
          <p:cNvPicPr>
            <a:picLocks noGrp="1"/>
          </p:cNvPicPr>
          <p:nvPr>
            <p:ph type="tbl" sz="quarter" idx="20"/>
          </p:nvPr>
        </p:nvPicPr>
        <p:blipFill rotWithShape="1">
          <a:blip r:embed="rId2"/>
          <a:srcRect l="533"/>
          <a:stretch/>
        </p:blipFill>
        <p:spPr bwMode="auto">
          <a:xfrm>
            <a:off x="1935112" y="1097281"/>
            <a:ext cx="8280000" cy="548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112" y="1092518"/>
            <a:ext cx="8280000" cy="531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112" y="1128331"/>
            <a:ext cx="8280000" cy="5351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458973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1794" y="1732788"/>
            <a:ext cx="7870886" cy="3680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Н</a:t>
            </a:r>
            <a:r>
              <a:rPr lang="ru-RU" sz="3600" dirty="0" smtClean="0"/>
              <a:t>едостатки в </a:t>
            </a:r>
            <a:r>
              <a:rPr lang="ru-RU" sz="3600" dirty="0"/>
              <a:t>процессе оформления образовательных отношений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41061063"/>
              </p:ext>
            </p:extLst>
          </p:nvPr>
        </p:nvGraphicFramePr>
        <p:xfrm>
          <a:off x="2808605" y="1330587"/>
          <a:ext cx="6618859" cy="51886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 </a:t>
                      </a:r>
                      <a:r>
                        <a:rPr lang="ru-RU" sz="1400" dirty="0" smtClean="0">
                          <a:effectLst/>
                        </a:rPr>
                        <a:t>процесса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Недостатки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Заполнение данных в </a:t>
                      </a:r>
                      <a:r>
                        <a:rPr lang="en-US" sz="1400" dirty="0">
                          <a:effectLst/>
                        </a:rPr>
                        <a:t>CRM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Длительный процесс ввода данных вручную;</a:t>
                      </a:r>
                      <a:endParaRPr lang="ru-RU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Возможны опечатки и ошибки при вводе;</a:t>
                      </a:r>
                      <a:endParaRPr lang="ru-RU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Есть вероятность «потерять» заявку.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4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Получение данных об обучающемся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Длительный и трудоемкий процесс;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Большой расход бумаги; 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Возможны опечатки и ошибки;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Процесс может затянутся до нескольких месяцев (в среднем 3 месяца).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5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Оплата обучения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Очень длительный процесс;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Счет или квитанция могут потеряться;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Может возникнуть дебиторская задолженность.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Подписание договора на обучение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Процесс сложно прогнозировать.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3"/>
          </p:nvPr>
        </p:nvSpPr>
        <p:spPr>
          <a:xfrm>
            <a:off x="796427" y="2038005"/>
            <a:ext cx="6136653" cy="1261752"/>
          </a:xfrm>
        </p:spPr>
        <p:txBody>
          <a:bodyPr/>
          <a:lstStyle/>
          <a:p>
            <a:r>
              <a:rPr lang="ru-RU" sz="1800" dirty="0">
                <a:solidFill>
                  <a:srgbClr val="575E68"/>
                </a:solidFill>
              </a:rPr>
              <a:t>Р</a:t>
            </a:r>
            <a:r>
              <a:rPr lang="ru-RU" sz="1800" dirty="0" smtClean="0">
                <a:solidFill>
                  <a:srgbClr val="575E68"/>
                </a:solidFill>
              </a:rPr>
              <a:t>азработчик </a:t>
            </a:r>
            <a:r>
              <a:rPr lang="ru-RU" sz="1800" dirty="0">
                <a:solidFill>
                  <a:srgbClr val="575E68"/>
                </a:solidFill>
              </a:rPr>
              <a:t>профессиональных инструментов для создания электронных курсов и организации дистанционного обучения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1"/>
          </p:nvPr>
        </p:nvSpPr>
        <p:spPr>
          <a:xfrm>
            <a:off x="796427" y="3567980"/>
            <a:ext cx="6136653" cy="950976"/>
          </a:xfrm>
        </p:spPr>
        <p:txBody>
          <a:bodyPr/>
          <a:lstStyle/>
          <a:p>
            <a:r>
              <a:rPr lang="ru-RU" sz="1800" dirty="0" smtClean="0">
                <a:solidFill>
                  <a:srgbClr val="575E68"/>
                </a:solidFill>
              </a:rPr>
              <a:t>Насчитывает </a:t>
            </a:r>
            <a:r>
              <a:rPr lang="en-US" sz="1800" dirty="0" smtClean="0">
                <a:solidFill>
                  <a:srgbClr val="575E68"/>
                </a:solidFill>
              </a:rPr>
              <a:t>54 </a:t>
            </a:r>
            <a:r>
              <a:rPr lang="en-US" sz="1800" dirty="0">
                <a:solidFill>
                  <a:srgbClr val="575E68"/>
                </a:solidFill>
              </a:rPr>
              <a:t>000</a:t>
            </a:r>
            <a:r>
              <a:rPr lang="ru-RU" sz="1800" dirty="0">
                <a:solidFill>
                  <a:srgbClr val="575E68"/>
                </a:solidFill>
              </a:rPr>
              <a:t> клиентов по всему миру, 148 клиентов из списка </a:t>
            </a:r>
            <a:r>
              <a:rPr lang="en-US" sz="1800" dirty="0">
                <a:solidFill>
                  <a:srgbClr val="575E68"/>
                </a:solidFill>
              </a:rPr>
              <a:t>Fortune </a:t>
            </a:r>
            <a:r>
              <a:rPr lang="en-US" sz="1800" dirty="0" smtClean="0">
                <a:solidFill>
                  <a:srgbClr val="575E68"/>
                </a:solidFill>
              </a:rPr>
              <a:t>500</a:t>
            </a:r>
            <a:endParaRPr lang="en-US" sz="1800" dirty="0">
              <a:solidFill>
                <a:srgbClr val="575E68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796427" y="202940"/>
            <a:ext cx="6750786" cy="1113796"/>
          </a:xfrm>
        </p:spPr>
        <p:txBody>
          <a:bodyPr/>
          <a:lstStyle/>
          <a:p>
            <a:pPr algn="ctr"/>
            <a:r>
              <a:rPr lang="en-US" sz="4000" dirty="0" err="1"/>
              <a:t>iSpring</a:t>
            </a:r>
            <a:endParaRPr lang="ru-RU" sz="4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4256" r="3413"/>
          <a:stretch/>
        </p:blipFill>
        <p:spPr>
          <a:xfrm>
            <a:off x="7437119" y="-594"/>
            <a:ext cx="4754881" cy="6858594"/>
          </a:xfrm>
          <a:prstGeom prst="rect">
            <a:avLst/>
          </a:prstGeom>
          <a:solidFill>
            <a:srgbClr val="0E072E"/>
          </a:solidFill>
        </p:spPr>
      </p:pic>
      <p:sp>
        <p:nvSpPr>
          <p:cNvPr id="2" name="TextBox 1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 rotWithShape="1">
          <a:blip r:embed="rId2"/>
          <a:srcRect t="1" r="457" b="581"/>
          <a:stretch/>
        </p:blipFill>
        <p:spPr>
          <a:xfrm>
            <a:off x="1935112" y="1140206"/>
            <a:ext cx="8280000" cy="51691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112" y="1159828"/>
            <a:ext cx="8280000" cy="5307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112" y="1107630"/>
            <a:ext cx="8280000" cy="5227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385821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759" y="1883664"/>
            <a:ext cx="7098729" cy="3063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385821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Функциональная структура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112" y="1520730"/>
            <a:ext cx="8280000" cy="482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24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75509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Декомпозиция контекстной диаграммы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19270" y="1161289"/>
            <a:ext cx="7911684" cy="5306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75509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Информационное обеспечение системы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75" y="1428114"/>
            <a:ext cx="9520365" cy="44514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26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6" y="120645"/>
            <a:ext cx="10557375" cy="893816"/>
          </a:xfrm>
        </p:spPr>
        <p:txBody>
          <a:bodyPr/>
          <a:lstStyle/>
          <a:p>
            <a:pPr algn="ctr"/>
            <a:r>
              <a:rPr lang="ru-RU" sz="4000" dirty="0" smtClean="0"/>
              <a:t>Контрольный пример</a:t>
            </a:r>
            <a:endParaRPr lang="ru-RU" sz="4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7" y="1339043"/>
            <a:ext cx="3329463" cy="2432858"/>
          </a:xfrm>
          <a:prstGeom prst="rect">
            <a:avLst/>
          </a:prstGeom>
          <a:noFill/>
        </p:spPr>
      </p:pic>
      <p:pic>
        <p:nvPicPr>
          <p:cNvPr id="6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174646" y="1339044"/>
            <a:ext cx="4179156" cy="2432858"/>
          </a:xfrm>
          <a:prstGeom prst="rect">
            <a:avLst/>
          </a:prstGeom>
        </p:spPr>
      </p:pic>
      <p:pic>
        <p:nvPicPr>
          <p:cNvPr id="8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09491" y="4081130"/>
            <a:ext cx="4701063" cy="241861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5618286" y="4096482"/>
            <a:ext cx="5735516" cy="202296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4194053" y="1339043"/>
            <a:ext cx="2558439" cy="24328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27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6" y="120645"/>
            <a:ext cx="10557375" cy="893816"/>
          </a:xfrm>
        </p:spPr>
        <p:txBody>
          <a:bodyPr/>
          <a:lstStyle/>
          <a:p>
            <a:pPr algn="ctr"/>
            <a:r>
              <a:rPr lang="ru-RU" sz="4000" dirty="0" smtClean="0"/>
              <a:t>Контрольный пример</a:t>
            </a:r>
            <a:endParaRPr lang="ru-RU" sz="40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5" y="1014461"/>
            <a:ext cx="3010643" cy="3715801"/>
          </a:xfrm>
          <a:prstGeom prst="rect">
            <a:avLst/>
          </a:prstGeom>
          <a:noFill/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817" y="1014461"/>
            <a:ext cx="3138737" cy="3715801"/>
          </a:xfrm>
          <a:prstGeom prst="rect">
            <a:avLst/>
          </a:prstGeom>
          <a:noFill/>
        </p:spPr>
      </p:pic>
      <p:pic>
        <p:nvPicPr>
          <p:cNvPr id="12" name="Рисунок 29" descr="E:\8 семестр\ПИС_КУРСАЧ\Контрольный пример\история-платежей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0" r="20339" b="66203"/>
          <a:stretch/>
        </p:blipFill>
        <p:spPr bwMode="auto">
          <a:xfrm>
            <a:off x="8247303" y="990221"/>
            <a:ext cx="3627120" cy="18821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247303" y="2872361"/>
            <a:ext cx="2540859" cy="3520025"/>
          </a:xfrm>
          <a:prstGeom prst="rect">
            <a:avLst/>
          </a:prstGeom>
        </p:spPr>
      </p:pic>
      <p:pic>
        <p:nvPicPr>
          <p:cNvPr id="14" name="Рисунок 18"/>
          <p:cNvPicPr/>
          <p:nvPr/>
        </p:nvPicPr>
        <p:blipFill>
          <a:blip r:embed="rId6"/>
          <a:stretch>
            <a:fillRect/>
          </a:stretch>
        </p:blipFill>
        <p:spPr>
          <a:xfrm>
            <a:off x="796425" y="4730262"/>
            <a:ext cx="3636108" cy="2012560"/>
          </a:xfrm>
          <a:prstGeom prst="rect">
            <a:avLst/>
          </a:prstGeom>
        </p:spPr>
      </p:pic>
      <p:pic>
        <p:nvPicPr>
          <p:cNvPr id="15" name="Рисунок 19"/>
          <p:cNvPicPr/>
          <p:nvPr/>
        </p:nvPicPr>
        <p:blipFill>
          <a:blip r:embed="rId7"/>
          <a:stretch>
            <a:fillRect/>
          </a:stretch>
        </p:blipFill>
        <p:spPr>
          <a:xfrm>
            <a:off x="5973577" y="4173075"/>
            <a:ext cx="2166108" cy="25697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28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/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859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796426" y="120645"/>
            <a:ext cx="10557375" cy="1027436"/>
          </a:xfrm>
        </p:spPr>
        <p:txBody>
          <a:bodyPr/>
          <a:lstStyle/>
          <a:p>
            <a:pPr algn="ctr"/>
            <a:r>
              <a:rPr lang="ru-RU" sz="4000" dirty="0" smtClean="0"/>
              <a:t>Экономические показатели</a:t>
            </a:r>
            <a:endParaRPr lang="ru-RU" sz="4000" dirty="0"/>
          </a:p>
        </p:txBody>
      </p:sp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2534427883"/>
              </p:ext>
            </p:extLst>
          </p:nvPr>
        </p:nvGraphicFramePr>
        <p:xfrm>
          <a:off x="2133600" y="1267595"/>
          <a:ext cx="8128000" cy="4930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Финансовое состояние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619797962"/>
              </p:ext>
            </p:extLst>
          </p:nvPr>
        </p:nvGraphicFramePr>
        <p:xfrm>
          <a:off x="796426" y="1938529"/>
          <a:ext cx="10557372" cy="336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16-15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17-16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17-15</a:t>
                      </a: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Косс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-0,47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-0,12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Ктл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2,57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Ки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13,39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7,82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10,59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-5,57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2,77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-2,80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Кп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-0,03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3,21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-1,47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-0,33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Интегральная вальная </a:t>
            </a:r>
            <a:r>
              <a:rPr lang="ru-RU" sz="4000" dirty="0" smtClean="0"/>
              <a:t>оценка</a:t>
            </a:r>
            <a:endParaRPr lang="ru-RU" sz="4000" dirty="0"/>
          </a:p>
        </p:txBody>
      </p:sp>
      <p:graphicFrame>
        <p:nvGraphicFramePr>
          <p:cNvPr id="5" name="Таблица 4"/>
          <p:cNvGraphicFramePr>
            <a:graphicFrameLocks noGrp="1" noChangeAspect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525526421"/>
              </p:ext>
            </p:extLst>
          </p:nvPr>
        </p:nvGraphicFramePr>
        <p:xfrm>
          <a:off x="987555" y="1510627"/>
          <a:ext cx="10189461" cy="483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95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Показатель</a:t>
                      </a:r>
                    </a:p>
                  </a:txBody>
                  <a:tcPr marL="28575" marR="2857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абсолютной ликвидности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0,18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0,82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критической ликвидности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2,54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текущей ликвидности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16,3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2,57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Доля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оборотных средств в активах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0,10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0,26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6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обеспеченности </a:t>
                      </a: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собственными     средствами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-0,53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-0,18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-0,30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капитализации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автономии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финансовой устойчивости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ИТОГО</a:t>
                      </a:r>
                      <a:endParaRPr lang="ru-RU" sz="12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37,2</a:t>
                      </a:r>
                      <a:endParaRPr lang="ru-RU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27,68</a:t>
                      </a:r>
                      <a:endParaRPr lang="ru-RU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46,8</a:t>
                      </a:r>
                      <a:endParaRPr lang="ru-RU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2" t="408" r="14" b="-408"/>
          <a:stretch/>
        </p:blipFill>
        <p:spPr>
          <a:xfrm>
            <a:off x="7547213" y="0"/>
            <a:ext cx="4644787" cy="6918248"/>
          </a:xfrm>
        </p:spPr>
      </p:pic>
      <p:sp>
        <p:nvSpPr>
          <p:cNvPr id="9" name="Текст 8"/>
          <p:cNvSpPr>
            <a:spLocks noGrp="1"/>
          </p:cNvSpPr>
          <p:nvPr>
            <p:ph type="body" sz="quarter" idx="33"/>
          </p:nvPr>
        </p:nvSpPr>
        <p:spPr>
          <a:xfrm>
            <a:off x="644261" y="4253035"/>
            <a:ext cx="6136653" cy="795159"/>
          </a:xfrm>
        </p:spPr>
        <p:txBody>
          <a:bodyPr/>
          <a:lstStyle/>
          <a:p>
            <a:pPr lvl="0"/>
            <a:r>
              <a:rPr lang="ru-RU" sz="1800" dirty="0">
                <a:solidFill>
                  <a:srgbClr val="575E68"/>
                </a:solidFill>
              </a:rPr>
              <a:t>Р</a:t>
            </a:r>
            <a:r>
              <a:rPr lang="ru-RU" sz="1800" dirty="0" smtClean="0">
                <a:solidFill>
                  <a:srgbClr val="575E68"/>
                </a:solidFill>
              </a:rPr>
              <a:t>еализация </a:t>
            </a:r>
            <a:r>
              <a:rPr lang="ru-RU" sz="1800" dirty="0">
                <a:solidFill>
                  <a:srgbClr val="575E68"/>
                </a:solidFill>
              </a:rPr>
              <a:t>программ профессионального обучения в области информационных технологий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2"/>
          </p:nvPr>
        </p:nvSpPr>
        <p:spPr>
          <a:xfrm>
            <a:off x="644262" y="3226529"/>
            <a:ext cx="6136653" cy="785677"/>
          </a:xfrm>
        </p:spPr>
        <p:txBody>
          <a:bodyPr/>
          <a:lstStyle/>
          <a:p>
            <a:r>
              <a:rPr lang="ru-RU" sz="1800" dirty="0">
                <a:solidFill>
                  <a:srgbClr val="575E68"/>
                </a:solidFill>
              </a:rPr>
              <a:t>Реализация дополнительных общеобразовательных </a:t>
            </a:r>
            <a:r>
              <a:rPr lang="ru-RU" sz="1800" dirty="0" smtClean="0">
                <a:solidFill>
                  <a:srgbClr val="575E68"/>
                </a:solidFill>
              </a:rPr>
              <a:t>программ</a:t>
            </a:r>
            <a:endParaRPr lang="ru-RU" sz="1800" dirty="0">
              <a:solidFill>
                <a:srgbClr val="575E68"/>
              </a:solidFill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1"/>
          </p:nvPr>
        </p:nvSpPr>
        <p:spPr>
          <a:xfrm>
            <a:off x="644262" y="2144666"/>
            <a:ext cx="6136653" cy="841034"/>
          </a:xfrm>
        </p:spPr>
        <p:txBody>
          <a:bodyPr/>
          <a:lstStyle/>
          <a:p>
            <a:pPr lvl="0"/>
            <a:r>
              <a:rPr lang="ru-RU" sz="1800" dirty="0">
                <a:solidFill>
                  <a:srgbClr val="575E68"/>
                </a:solidFill>
              </a:rPr>
              <a:t>Реализация дополнительных профессиональных </a:t>
            </a:r>
            <a:r>
              <a:rPr lang="ru-RU" sz="1800" dirty="0" smtClean="0">
                <a:solidFill>
                  <a:srgbClr val="575E68"/>
                </a:solidFill>
              </a:rPr>
              <a:t>программ</a:t>
            </a:r>
            <a:endParaRPr lang="ru-RU" sz="1800" dirty="0">
              <a:solidFill>
                <a:srgbClr val="575E68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7" y="193796"/>
            <a:ext cx="6750786" cy="1113796"/>
          </a:xfrm>
        </p:spPr>
        <p:txBody>
          <a:bodyPr/>
          <a:lstStyle/>
          <a:p>
            <a:r>
              <a:rPr lang="ru-RU" sz="4000" dirty="0"/>
              <a:t>АНО ДПО </a:t>
            </a:r>
            <a:r>
              <a:rPr lang="ru-RU" sz="4000" dirty="0" smtClean="0"/>
              <a:t>«</a:t>
            </a:r>
            <a:r>
              <a:rPr lang="ru-RU" sz="4000" dirty="0" err="1" smtClean="0"/>
              <a:t>Инфосфера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23"/>
          </p:nvPr>
        </p:nvSpPr>
        <p:spPr>
          <a:xfrm>
            <a:off x="2255324" y="5275847"/>
            <a:ext cx="9684138" cy="648000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1800" dirty="0">
                <a:solidFill>
                  <a:srgbClr val="575E68"/>
                </a:solidFill>
              </a:rPr>
              <a:t>Возможность клиентом оплачивать обучение онлайн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22"/>
          </p:nvPr>
        </p:nvSpPr>
        <p:spPr>
          <a:xfrm>
            <a:off x="2255324" y="4707079"/>
            <a:ext cx="9684138" cy="67796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ru-RU" sz="1800" dirty="0">
                <a:solidFill>
                  <a:srgbClr val="575E68"/>
                </a:solidFill>
              </a:rPr>
              <a:t>Возможность мониторинга документооборота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21"/>
          </p:nvPr>
        </p:nvSpPr>
        <p:spPr>
          <a:xfrm>
            <a:off x="2255324" y="4054247"/>
            <a:ext cx="9684138" cy="648000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1800" dirty="0">
                <a:solidFill>
                  <a:srgbClr val="575E68"/>
                </a:solidFill>
              </a:rPr>
              <a:t>Возможность следить сотрудником за статусом заказчика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0"/>
          </p:nvPr>
        </p:nvSpPr>
        <p:spPr>
          <a:xfrm>
            <a:off x="2255324" y="3406247"/>
            <a:ext cx="9684138" cy="6480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ru-RU" sz="1800" dirty="0">
                <a:solidFill>
                  <a:srgbClr val="575E68"/>
                </a:solidFill>
              </a:rPr>
              <a:t>Автоматическое изменение статуса потенциального заказчика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2255324" y="2864402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1800" dirty="0">
                <a:solidFill>
                  <a:srgbClr val="575E68"/>
                </a:solidFill>
              </a:rPr>
              <a:t>Автоматическое заполнения данных формы в </a:t>
            </a:r>
            <a:r>
              <a:rPr lang="en-US" sz="1800" dirty="0">
                <a:solidFill>
                  <a:srgbClr val="575E68"/>
                </a:solidFill>
              </a:rPr>
              <a:t>CRM</a:t>
            </a:r>
            <a:endParaRPr lang="ru-RU" sz="1800" dirty="0">
              <a:solidFill>
                <a:srgbClr val="575E68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20"/>
          </p:nvPr>
        </p:nvSpPr>
        <p:spPr>
          <a:xfrm>
            <a:off x="2255324" y="1302149"/>
            <a:ext cx="8269420" cy="865284"/>
          </a:xfrm>
        </p:spPr>
        <p:txBody>
          <a:bodyPr/>
          <a:lstStyle/>
          <a:p>
            <a:r>
              <a:rPr lang="ru-RU" sz="1800" dirty="0">
                <a:solidFill>
                  <a:srgbClr val="575E68"/>
                </a:solidFill>
              </a:rPr>
              <a:t>Уменьшение продолжительности процесса и </a:t>
            </a:r>
            <a:r>
              <a:rPr lang="ru-RU" sz="1800" dirty="0" smtClean="0">
                <a:solidFill>
                  <a:srgbClr val="575E68"/>
                </a:solidFill>
              </a:rPr>
              <a:t>увеличение</a:t>
            </a:r>
          </a:p>
          <a:p>
            <a:r>
              <a:rPr lang="ru-RU" sz="1800" dirty="0" smtClean="0">
                <a:solidFill>
                  <a:srgbClr val="575E68"/>
                </a:solidFill>
              </a:rPr>
              <a:t>производительности </a:t>
            </a:r>
            <a:r>
              <a:rPr lang="ru-RU" sz="1800" dirty="0">
                <a:solidFill>
                  <a:srgbClr val="575E68"/>
                </a:solidFill>
              </a:rPr>
              <a:t>сотрудников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1"/>
          </p:nvPr>
        </p:nvSpPr>
        <p:spPr>
          <a:xfrm>
            <a:off x="1438460" y="682742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000" b="1" dirty="0" smtClean="0">
                <a:solidFill>
                  <a:srgbClr val="575E68"/>
                </a:solidFill>
              </a:rPr>
              <a:t>Цель</a:t>
            </a:r>
            <a:endParaRPr lang="ru-RU" sz="2000" b="1" dirty="0">
              <a:solidFill>
                <a:srgbClr val="575E68"/>
              </a:solidFill>
            </a:endParaRPr>
          </a:p>
        </p:txBody>
      </p:sp>
      <p:sp>
        <p:nvSpPr>
          <p:cNvPr id="17" name="Текст 5"/>
          <p:cNvSpPr>
            <a:spLocks noGrp="1"/>
          </p:cNvSpPr>
          <p:nvPr>
            <p:ph type="body" sz="quarter" idx="11"/>
          </p:nvPr>
        </p:nvSpPr>
        <p:spPr>
          <a:xfrm>
            <a:off x="1438460" y="2244995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000" b="1" dirty="0" smtClean="0">
                <a:solidFill>
                  <a:srgbClr val="575E68"/>
                </a:solidFill>
              </a:rPr>
              <a:t>Задачи</a:t>
            </a:r>
            <a:endParaRPr lang="ru-RU" sz="2000" b="1" dirty="0">
              <a:solidFill>
                <a:srgbClr val="575E6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9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11"/>
          <p:cNvSpPr>
            <a:spLocks noGrp="1"/>
          </p:cNvSpPr>
          <p:nvPr>
            <p:ph type="body" sz="quarter" idx="19"/>
          </p:nvPr>
        </p:nvSpPr>
        <p:spPr>
          <a:xfrm>
            <a:off x="796426" y="1126360"/>
            <a:ext cx="1443854" cy="4149728"/>
          </a:xfrm>
        </p:spPr>
        <p:txBody>
          <a:bodyPr/>
          <a:lstStyle/>
          <a:p>
            <a:r>
              <a:rPr lang="en-US" sz="2000" b="1" dirty="0" smtClean="0"/>
              <a:t>PHP</a:t>
            </a:r>
            <a:endParaRPr lang="ru-RU" sz="2000" dirty="0" smtClean="0"/>
          </a:p>
          <a:p>
            <a:r>
              <a:rPr lang="ru-RU" sz="2000" b="1" dirty="0" err="1" smtClean="0"/>
              <a:t>Symfony</a:t>
            </a:r>
            <a:endParaRPr lang="en-US" sz="2000" dirty="0" smtClean="0"/>
          </a:p>
          <a:p>
            <a:r>
              <a:rPr lang="en-US" sz="2000" b="1" dirty="0" smtClean="0"/>
              <a:t>HTML</a:t>
            </a:r>
            <a:endParaRPr lang="en-US" sz="2000" dirty="0" smtClean="0"/>
          </a:p>
          <a:p>
            <a:r>
              <a:rPr lang="en-US" sz="2000" b="1" dirty="0" smtClean="0"/>
              <a:t>CSS</a:t>
            </a:r>
            <a:endParaRPr lang="en-US" sz="2000" dirty="0" smtClean="0"/>
          </a:p>
          <a:p>
            <a:r>
              <a:rPr lang="en-US" sz="2000" b="1" dirty="0" smtClean="0"/>
              <a:t>SASS</a:t>
            </a:r>
            <a:endParaRPr lang="en-US" sz="2000" dirty="0" smtClean="0"/>
          </a:p>
          <a:p>
            <a:r>
              <a:rPr lang="en-US" sz="2000" b="1" dirty="0" smtClean="0"/>
              <a:t>Gulp.js</a:t>
            </a:r>
            <a:endParaRPr lang="en-US" sz="2000" dirty="0" smtClean="0"/>
          </a:p>
          <a:p>
            <a:r>
              <a:rPr lang="en-US" sz="2000" b="1" dirty="0" smtClean="0"/>
              <a:t>Node.js</a:t>
            </a:r>
            <a:endParaRPr lang="en-US" sz="2000" dirty="0" smtClean="0"/>
          </a:p>
          <a:p>
            <a:r>
              <a:rPr lang="en-US" sz="2000" b="1" dirty="0" err="1" smtClean="0"/>
              <a:t>PhpStorm</a:t>
            </a:r>
            <a:endParaRPr lang="ru-RU" sz="2000" dirty="0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2487168" y="1126360"/>
            <a:ext cx="9829800" cy="4149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- </a:t>
            </a:r>
            <a:r>
              <a:rPr lang="ru-RU" sz="2000" dirty="0" smtClean="0"/>
              <a:t>скриптовый язык разработки веб-приложений</a:t>
            </a:r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свободный </a:t>
            </a:r>
            <a:r>
              <a:rPr lang="ru-RU" sz="2000" dirty="0" err="1" smtClean="0"/>
              <a:t>фреймворк</a:t>
            </a:r>
            <a:r>
              <a:rPr lang="ru-RU" sz="2000" dirty="0" smtClean="0"/>
              <a:t>, написанный на PHP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стандартизированный язык разметки документов во Всемирной паутине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формальный язык описания внешнего вида документа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метаязык на основе CSS</a:t>
            </a:r>
            <a:r>
              <a:rPr lang="en-US" sz="2000" dirty="0" smtClean="0"/>
              <a:t> </a:t>
            </a:r>
            <a:r>
              <a:rPr lang="ru-RU" sz="2000" dirty="0" smtClean="0"/>
              <a:t>для увеличения уровня абстракции кода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err="1" smtClean="0"/>
              <a:t>таск</a:t>
            </a:r>
            <a:r>
              <a:rPr lang="ru-RU" sz="2000" dirty="0" smtClean="0"/>
              <a:t>-менеджер для автоматического выполнения часто используемых задач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программная платформа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кросс-платформенная интегрированная среда разработки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Календарно-ресурсный план процесса ведения и управления </a:t>
            </a:r>
            <a:r>
              <a:rPr lang="ru-RU" dirty="0" smtClean="0"/>
              <a:t>проектом</a:t>
            </a:r>
            <a:endParaRPr lang="ru-RU" dirty="0"/>
          </a:p>
        </p:txBody>
      </p:sp>
      <p:sp>
        <p:nvSpPr>
          <p:cNvPr id="7" name="Таблица 6"/>
          <p:cNvSpPr>
            <a:spLocks noGrp="1"/>
          </p:cNvSpPr>
          <p:nvPr>
            <p:ph type="tbl" sz="quarter" idx="20"/>
          </p:nvPr>
        </p:nvSpPr>
        <p:spPr>
          <a:xfrm>
            <a:off x="796925" y="1664209"/>
            <a:ext cx="10556875" cy="4744530"/>
          </a:xfrm>
        </p:spPr>
      </p:sp>
      <p:pic>
        <p:nvPicPr>
          <p:cNvPr id="8" name="Рисунок 7"/>
          <p:cNvPicPr/>
          <p:nvPr/>
        </p:nvPicPr>
        <p:blipFill rotWithShape="1">
          <a:blip r:embed="rId2"/>
          <a:srcRect l="1238" t="13433" r="10217" b="12546"/>
          <a:stretch/>
        </p:blipFill>
        <p:spPr bwMode="auto">
          <a:xfrm>
            <a:off x="970699" y="1517905"/>
            <a:ext cx="10208827" cy="4817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DFCAB6F-0DAF-4B4E-81C7-62B9FF5B9382}"/>
  <p:tag name="ISPRING_RESOURCE_FOLDER" val="D:\Учеба\diploma\защита\Разработка информационной системы «Личный кабинет обучающегося для\"/>
  <p:tag name="ISPRING_PRESENTATION_PATH" val="D:\Учеба\diploma\защита\Разработка информационной системы «Личный кабинет обучающегося для.pptx"/>
  <p:tag name="ISPRING_PROJECT_VERSION" val="9.3"/>
  <p:tag name="ISPRING_PROJECT_FOLDER_UPDATED" val="1"/>
  <p:tag name="ISPRING_SCREEN_RECS_UPDATED" val="D:\Учеба\diploma\защита\Разработка информационной системы «Личный кабинет обучающегося для\"/>
  <p:tag name="FLASHSPRING_PRESENTATION_REFERENCES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F44AECE5-9CAC-463C-9761-4D3C09ABCB2B}" vid="{1D762875-F36A-44B7-A302-EF5578A2AEA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848</Words>
  <Application>Microsoft Office PowerPoint</Application>
  <PresentationFormat>Widescreen</PresentationFormat>
  <Paragraphs>361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 Unicode MS</vt:lpstr>
      <vt:lpstr>Calibri</vt:lpstr>
      <vt:lpstr>Cambria Math</vt:lpstr>
      <vt:lpstr>Open Sans</vt:lpstr>
      <vt:lpstr>Open Sans Semibold</vt:lpstr>
      <vt:lpstr>Roboto</vt:lpstr>
      <vt:lpstr>Segoe UI</vt:lpstr>
      <vt:lpstr>Segoe UI Semibold</vt:lpstr>
      <vt:lpstr>Symbol</vt:lpstr>
      <vt:lpstr>Times New Roman</vt:lpstr>
      <vt:lpstr>Theme</vt:lpstr>
      <vt:lpstr>Разработка информационной системы «Личный кабинет для АНО ДПО «Инфосфера»</vt:lpstr>
      <vt:lpstr>iSpring</vt:lpstr>
      <vt:lpstr>Экономические показатели</vt:lpstr>
      <vt:lpstr>Финансовое состояние</vt:lpstr>
      <vt:lpstr>Интегральная вальная оценка</vt:lpstr>
      <vt:lpstr>АНО ДПО «Инфосфера»</vt:lpstr>
      <vt:lpstr>PowerPoint Presentation</vt:lpstr>
      <vt:lpstr>PowerPoint Presentation</vt:lpstr>
      <vt:lpstr>Календарно-ресурсный план процесса ведения и управления проектом</vt:lpstr>
      <vt:lpstr>Таблица сложности данных</vt:lpstr>
      <vt:lpstr>Оценка сложностей транзакций</vt:lpstr>
      <vt:lpstr>Учет сложности разработки</vt:lpstr>
      <vt:lpstr>Эффективность внедрения</vt:lpstr>
      <vt:lpstr>Показатели эффективности от внедрения АИС</vt:lpstr>
      <vt:lpstr>Процесс оформления образовательных отношений (модель как есть)</vt:lpstr>
      <vt:lpstr>Процесс оформления образовательных отношений (модель как есть)</vt:lpstr>
      <vt:lpstr>Процесс оформления образовательных отношений (модель как есть)</vt:lpstr>
      <vt:lpstr>Процесс оформления образовательных отношений (модель как есть)</vt:lpstr>
      <vt:lpstr>Недостатки в процессе оформления образовательных отношений</vt:lpstr>
      <vt:lpstr>Процесс оформления образовательных отношений (модель как будет)</vt:lpstr>
      <vt:lpstr>Процесс оформления образовательных отношений (модель как будет)</vt:lpstr>
      <vt:lpstr>Процесс оформления образовательных отношений (модель как будет)</vt:lpstr>
      <vt:lpstr>Процесс оформления образовательных отношений (модель как будет)</vt:lpstr>
      <vt:lpstr>Функциональная структура</vt:lpstr>
      <vt:lpstr>Декомпозиция контекстной диаграммы</vt:lpstr>
      <vt:lpstr>Информационное обеспечение системы</vt:lpstr>
      <vt:lpstr>Контрольный пример</vt:lpstr>
      <vt:lpstr>Контрольный пример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«Личный кабинет обучающегося для АНО ДПО «Инфосфера»</dc:title>
  <dc:creator>lobanova_venera@mail.ru</dc:creator>
  <cp:lastModifiedBy>Venera Lobanova</cp:lastModifiedBy>
  <cp:revision>44</cp:revision>
  <dcterms:created xsi:type="dcterms:W3CDTF">2019-06-16T06:10:53Z</dcterms:created>
  <dcterms:modified xsi:type="dcterms:W3CDTF">2019-06-18T23:21:48Z</dcterms:modified>
</cp:coreProperties>
</file>