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61" r:id="rId2"/>
    <p:sldId id="310" r:id="rId3"/>
    <p:sldId id="294" r:id="rId4"/>
    <p:sldId id="293" r:id="rId5"/>
    <p:sldId id="257" r:id="rId6"/>
    <p:sldId id="295" r:id="rId7"/>
    <p:sldId id="309" r:id="rId8"/>
    <p:sldId id="296" r:id="rId9"/>
    <p:sldId id="300" r:id="rId10"/>
    <p:sldId id="278" r:id="rId11"/>
    <p:sldId id="304" r:id="rId12"/>
    <p:sldId id="301" r:id="rId13"/>
    <p:sldId id="303" r:id="rId14"/>
    <p:sldId id="272" r:id="rId15"/>
    <p:sldId id="305" r:id="rId16"/>
    <p:sldId id="306" r:id="rId17"/>
    <p:sldId id="273" r:id="rId18"/>
    <p:sldId id="274" r:id="rId19"/>
    <p:sldId id="275" r:id="rId20"/>
    <p:sldId id="276" r:id="rId21"/>
    <p:sldId id="277" r:id="rId22"/>
    <p:sldId id="307" r:id="rId23"/>
    <p:sldId id="264" r:id="rId24"/>
    <p:sldId id="279" r:id="rId25"/>
    <p:sldId id="280" r:id="rId26"/>
    <p:sldId id="281" r:id="rId27"/>
    <p:sldId id="290" r:id="rId28"/>
    <p:sldId id="308" r:id="rId29"/>
    <p:sldId id="287" r:id="rId30"/>
    <p:sldId id="311" r:id="rId31"/>
    <p:sldId id="265" r:id="rId32"/>
    <p:sldId id="271" r:id="rId33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06" autoAdjust="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28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A6406C01-7E83-4650-8EF5-394419DCB348}">
      <dgm:prSet phldrT="[Text]"/>
      <dgm:spPr/>
      <dgm:t>
        <a:bodyPr rtlCol="0"/>
        <a:lstStyle/>
        <a:p>
          <a:pPr rtl="0"/>
          <a:r>
            <a:rPr lang="en-GB" noProof="0" dirty="0"/>
            <a:t>1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 rtlCol="0"/>
        <a:lstStyle/>
        <a:p>
          <a:pPr rtl="0"/>
          <a:endParaRPr lang="en-GB" noProof="0" dirty="0"/>
        </a:p>
      </dgm:t>
    </dgm:pt>
    <dgm:pt modelId="{7C5B61F0-A4F6-4FCA-B552-36151F31051E}" type="sibTrans" cxnId="{4D956F8D-5727-488A-93AF-F33602655A44}">
      <dgm:prSet/>
      <dgm:spPr/>
      <dgm:t>
        <a:bodyPr rtlCol="0"/>
        <a:lstStyle/>
        <a:p>
          <a:pPr rtl="0"/>
          <a:endParaRPr lang="en-GB" noProof="0" dirty="0"/>
        </a:p>
      </dgm:t>
    </dgm:pt>
    <dgm:pt modelId="{E4E9F0D0-FF23-4B59-9B97-973BCBE5DC65}">
      <dgm:prSet phldrT="[Text]" custT="1"/>
      <dgm:spPr/>
      <dgm:t>
        <a:bodyPr rtlCol="0"/>
        <a:lstStyle/>
        <a:p>
          <a:pPr rtl="0"/>
          <a:r>
            <a:rPr lang="en-GB" sz="2400" noProof="0" dirty="0"/>
            <a:t>Training mode</a:t>
          </a:r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 rtlCol="0"/>
        <a:lstStyle/>
        <a:p>
          <a:pPr rtl="0"/>
          <a:endParaRPr lang="en-GB" noProof="0" dirty="0"/>
        </a:p>
      </dgm:t>
    </dgm:pt>
    <dgm:pt modelId="{D32B195A-7CAD-474B-B79C-BE4BB171E742}" type="sibTrans" cxnId="{37A3A996-9723-4BDB-8959-9D9B7799BD9A}">
      <dgm:prSet/>
      <dgm:spPr/>
      <dgm:t>
        <a:bodyPr rtlCol="0"/>
        <a:lstStyle/>
        <a:p>
          <a:pPr rtl="0"/>
          <a:endParaRPr lang="en-GB" noProof="0" dirty="0"/>
        </a:p>
      </dgm:t>
    </dgm:pt>
    <dgm:pt modelId="{5D952622-A79E-41E4-BBC2-6212DEFFA91C}">
      <dgm:prSet phldrT="[Text]"/>
      <dgm:spPr/>
      <dgm:t>
        <a:bodyPr rtlCol="0"/>
        <a:lstStyle/>
        <a:p>
          <a:pPr rtl="0"/>
          <a:r>
            <a:rPr lang="en-GB" noProof="0" dirty="0"/>
            <a:t>2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10627A68-BE4B-4A4A-9EC9-4CFEF1E4DF39}" type="parTrans" cxnId="{A22BDB9A-90BB-4DA2-8850-00D4F1D3B898}">
      <dgm:prSet/>
      <dgm:spPr/>
      <dgm:t>
        <a:bodyPr rtlCol="0"/>
        <a:lstStyle/>
        <a:p>
          <a:pPr rtl="0"/>
          <a:endParaRPr lang="en-GB" noProof="0" dirty="0"/>
        </a:p>
      </dgm:t>
    </dgm:pt>
    <dgm:pt modelId="{092BAEF3-D9F2-476B-9A0B-6F14CC814529}" type="sibTrans" cxnId="{A22BDB9A-90BB-4DA2-8850-00D4F1D3B898}">
      <dgm:prSet/>
      <dgm:spPr/>
      <dgm:t>
        <a:bodyPr rtlCol="0"/>
        <a:lstStyle/>
        <a:p>
          <a:pPr rtl="0"/>
          <a:endParaRPr lang="en-GB" noProof="0" dirty="0"/>
        </a:p>
      </dgm:t>
    </dgm:pt>
    <dgm:pt modelId="{5248D9DA-6444-46F6-8D28-C8BB2253AAD1}">
      <dgm:prSet phldrT="[Text]" custT="1"/>
      <dgm:spPr/>
      <dgm:t>
        <a:bodyPr rtlCol="0"/>
        <a:lstStyle/>
        <a:p>
          <a:pPr rtl="0"/>
          <a:r>
            <a:rPr lang="it-IT" sz="2400" noProof="0" dirty="0"/>
            <a:t>Check</a:t>
          </a:r>
          <a:r>
            <a:rPr lang="it-IT" sz="2400" baseline="0" noProof="0" dirty="0"/>
            <a:t> mode</a:t>
          </a:r>
          <a:endParaRPr lang="en-GB" sz="2400" noProof="0" dirty="0"/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A8533F77-F094-4EDB-BCC7-35E0D6A46B71}" type="parTrans" cxnId="{35AF286C-A401-4C08-B8A3-F38B03322BD8}">
      <dgm:prSet/>
      <dgm:spPr/>
      <dgm:t>
        <a:bodyPr rtlCol="0"/>
        <a:lstStyle/>
        <a:p>
          <a:pPr rtl="0"/>
          <a:endParaRPr lang="en-GB" noProof="0" dirty="0"/>
        </a:p>
      </dgm:t>
    </dgm:pt>
    <dgm:pt modelId="{011B552E-515A-4C41-B810-0D2552861422}" type="sibTrans" cxnId="{35AF286C-A401-4C08-B8A3-F38B03322BD8}">
      <dgm:prSet/>
      <dgm:spPr/>
      <dgm:t>
        <a:bodyPr rtlCol="0"/>
        <a:lstStyle/>
        <a:p>
          <a:pPr rtl="0"/>
          <a:endParaRPr lang="en-GB" noProof="0" dirty="0"/>
        </a:p>
      </dgm:t>
    </dgm:pt>
    <dgm:pt modelId="{50706FFE-8A00-485D-9FF7-8D310692C602}">
      <dgm:prSet phldrT="[Text]"/>
      <dgm:spPr/>
      <dgm:t>
        <a:bodyPr rtlCol="0"/>
        <a:lstStyle/>
        <a:p>
          <a:pPr rtl="0"/>
          <a:r>
            <a:rPr lang="en-GB" noProof="0" dirty="0"/>
            <a:t>3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 rtlCol="0"/>
        <a:lstStyle/>
        <a:p>
          <a:pPr rtl="0"/>
          <a:endParaRPr lang="en-GB" noProof="0" dirty="0"/>
        </a:p>
      </dgm:t>
    </dgm:pt>
    <dgm:pt modelId="{CD03DFF4-D962-46D6-AFFA-2A87FD08403E}" type="sibTrans" cxnId="{7599CECE-5293-4C57-A979-D096C99254C7}">
      <dgm:prSet/>
      <dgm:spPr/>
      <dgm:t>
        <a:bodyPr rtlCol="0"/>
        <a:lstStyle/>
        <a:p>
          <a:pPr rtl="0"/>
          <a:endParaRPr lang="en-GB" noProof="0" dirty="0"/>
        </a:p>
      </dgm:t>
    </dgm:pt>
    <dgm:pt modelId="{3A9B5D84-CB00-4BC9-ADB2-5CF832F36763}">
      <dgm:prSet phldrT="[Text]" custT="1"/>
      <dgm:spPr/>
      <dgm:t>
        <a:bodyPr rtlCol="0"/>
        <a:lstStyle/>
        <a:p>
          <a:pPr rtl="0"/>
          <a:r>
            <a:rPr lang="en-GB" sz="2400" noProof="0" dirty="0"/>
            <a:t>Take actions</a:t>
          </a: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 rtlCol="0"/>
        <a:lstStyle/>
        <a:p>
          <a:pPr rtl="0"/>
          <a:endParaRPr lang="en-GB" noProof="0" dirty="0"/>
        </a:p>
      </dgm:t>
    </dgm:pt>
    <dgm:pt modelId="{98E878CF-4A49-4E76-BD23-AE7C5290BAFD}" type="sibTrans" cxnId="{11A0AF47-4BCA-470E-92BF-7B388FFB0DE8}">
      <dgm:prSet/>
      <dgm:spPr/>
      <dgm:t>
        <a:bodyPr rtlCol="0"/>
        <a:lstStyle/>
        <a:p>
          <a:pPr rtl="0"/>
          <a:endParaRPr lang="en-GB" noProof="0" dirty="0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</dgm:pt>
    <dgm:pt modelId="{FB705FC1-639E-4064-8E9A-A79870DE5273}" type="pres">
      <dgm:prSet presAssocID="{A6406C01-7E83-4650-8EF5-394419DCB348}" presName="childTextHidden" presStyleLbl="bgAccFollowNode1" presStyleIdx="0" presStyleCnt="3"/>
      <dgm:spPr/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</dgm:pt>
    <dgm:pt modelId="{072FB640-0A28-40E8-9C0C-86BAF45C6EF0}" type="pres">
      <dgm:prSet presAssocID="{5D952622-A79E-41E4-BBC2-6212DEFFA91C}" presName="childTextHidden" presStyleLbl="bgAccFollowNode1" presStyleIdx="1" presStyleCnt="3"/>
      <dgm:spPr/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</dgm:pt>
    <dgm:pt modelId="{F0925EF4-86E2-4748-BA70-94AAF55AB064}" type="pres">
      <dgm:prSet presAssocID="{50706FFE-8A00-485D-9FF7-8D310692C602}" presName="childTextHidden" presStyleLbl="bgAccFollowNode1" presStyleIdx="2" presStyleCnt="3"/>
      <dgm:spPr/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5240" rIns="30480" bIns="1524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noProof="0" dirty="0"/>
            <a:t>Training mode</a:t>
          </a:r>
        </a:p>
      </dsp:txBody>
      <dsp:txXfrm>
        <a:off x="1242342" y="1147694"/>
        <a:ext cx="1206713" cy="1514611"/>
      </dsp:txXfrm>
    </dsp:sp>
    <dsp:sp modelId="{47DA5750-48DC-4E4F-815D-0B05DBC30DAB}">
      <dsp:nvSpPr>
        <dsp:cNvPr id="0" name=""/>
        <dsp:cNvSpPr/>
      </dsp:nvSpPr>
      <dsp:spPr>
        <a:xfrm>
          <a:off x="4688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rtlCol="0" anchor="ctr" anchorCtr="0">
          <a:noAutofit/>
        </a:bodyPr>
        <a:lstStyle/>
        <a:p>
          <a:pPr marL="0" lvl="0" indent="0" algn="ctr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0" kern="1200" noProof="0" dirty="0"/>
            <a:t>1</a:t>
          </a:r>
        </a:p>
      </dsp:txBody>
      <dsp:txXfrm>
        <a:off x="185938" y="1467422"/>
        <a:ext cx="875154" cy="875154"/>
      </dsp:txXfrm>
    </dsp:sp>
    <dsp:sp modelId="{00D2DC2C-7CA2-4A4B-B66D-3DDCAB7DC8E9}">
      <dsp:nvSpPr>
        <dsp:cNvPr id="0" name=""/>
        <dsp:cNvSpPr/>
      </dsp:nvSpPr>
      <dsp:spPr>
        <a:xfrm>
          <a:off x="3872358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5240" rIns="30480" bIns="1524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noProof="0" dirty="0"/>
            <a:t>Check</a:t>
          </a:r>
          <a:r>
            <a:rPr lang="it-IT" sz="2400" kern="1200" baseline="0" noProof="0" dirty="0"/>
            <a:t> mode</a:t>
          </a:r>
          <a:endParaRPr lang="en-GB" sz="2400" kern="1200" noProof="0" dirty="0"/>
        </a:p>
      </dsp:txBody>
      <dsp:txXfrm>
        <a:off x="4491186" y="1147694"/>
        <a:ext cx="1206713" cy="1514611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rtlCol="0" anchor="ctr" anchorCtr="0">
          <a:noAutofit/>
        </a:bodyPr>
        <a:lstStyle/>
        <a:p>
          <a:pPr marL="0" lvl="0" indent="0" algn="ctr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0" kern="1200" noProof="0" dirty="0"/>
            <a:t>2</a:t>
          </a:r>
        </a:p>
      </dsp:txBody>
      <dsp:txXfrm>
        <a:off x="3434781" y="1467422"/>
        <a:ext cx="875154" cy="875154"/>
      </dsp:txXfrm>
    </dsp:sp>
    <dsp:sp modelId="{4BF699B1-BE15-42D1-9784-AA33CF29870E}">
      <dsp:nvSpPr>
        <dsp:cNvPr id="0" name=""/>
        <dsp:cNvSpPr/>
      </dsp:nvSpPr>
      <dsp:spPr>
        <a:xfrm>
          <a:off x="7121202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5240" rIns="30480" bIns="1524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noProof="0" dirty="0"/>
            <a:t>Take actions</a:t>
          </a:r>
        </a:p>
      </dsp:txBody>
      <dsp:txXfrm>
        <a:off x="7740029" y="1147694"/>
        <a:ext cx="1206713" cy="1514611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rtlCol="0" anchor="ctr" anchorCtr="0">
          <a:noAutofit/>
        </a:bodyPr>
        <a:lstStyle/>
        <a:p>
          <a:pPr marL="0" lvl="0" indent="0" algn="ctr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0" kern="1200" noProof="0" dirty="0"/>
            <a:t>3</a:t>
          </a:r>
        </a:p>
      </dsp:txBody>
      <dsp:txXfrm>
        <a:off x="6683625" y="1467422"/>
        <a:ext cx="875154" cy="87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FEEA889-5E66-4BC1-B7BD-0A476A3FD4CF}" type="datetime1">
              <a:rPr lang="en-GB" smtClean="0"/>
              <a:t>12/07/2023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243557F-8383-4C87-B4A4-5F88E99CF0DF}" type="datetime1">
              <a:rPr lang="en-GB" noProof="0" smtClean="0"/>
              <a:t>12/07/2023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en-GB" noProof="0" smtClean="0"/>
              <a:t>‹N›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9514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365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7896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Blocchi attaccati a device grafica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1836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Blocchi attaccati a device grafica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8918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4278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734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43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41291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842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212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Inserire immagini per fare introduzione security mate </a:t>
            </a:r>
            <a:r>
              <a:rPr lang="it-IT" dirty="0" err="1"/>
              <a:t>attacks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87683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8015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91627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26559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62930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91147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GB" smtClean="0"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05954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GB" smtClean="0"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90136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GB" smtClean="0"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31219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GB" smtClean="0"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3828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0760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Inserire immagini per fare introduzione security mate </a:t>
            </a:r>
            <a:r>
              <a:rPr lang="it-IT" dirty="0" err="1"/>
              <a:t>attacks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Inserire immagini per fare introduzione security mate </a:t>
            </a:r>
            <a:r>
              <a:rPr lang="it-IT" dirty="0" err="1"/>
              <a:t>attacks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5407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3977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0358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92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 err="1"/>
              <a:t>Semplifiicare</a:t>
            </a:r>
            <a:r>
              <a:rPr lang="it-IT" dirty="0"/>
              <a:t> e foto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6216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en-GB" noProof="0" dirty="0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F590DC-7091-4B36-BBC5-F8475EAC8F1C}" type="datetime1">
              <a:rPr lang="en-GB" noProof="0" smtClean="0"/>
              <a:t>12/07/2023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GB" noProof="0" smtClean="0"/>
              <a:t>‹N›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B00BEA-F07C-4881-A3EB-166920C22A46}" type="datetime1">
              <a:rPr lang="en-GB" noProof="0" smtClean="0"/>
              <a:t>12/07/2023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GB" noProof="0" smtClean="0"/>
              <a:t>‹N›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487C83-D9AD-4A8B-A900-076F8D042560}" type="datetime1">
              <a:rPr lang="en-GB" noProof="0" smtClean="0"/>
              <a:t>12/07/2023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GB" noProof="0" smtClean="0"/>
              <a:t>‹N›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8220F6-FAAE-4224-A840-32140F4A0A47}" type="datetime1">
              <a:rPr lang="en-GB" noProof="0" smtClean="0"/>
              <a:t>12/07/2023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GB" noProof="0" smtClean="0"/>
              <a:t>‹N›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5DA6CF-190C-4EAB-84DD-7741FDE41517}" type="datetime1">
              <a:rPr lang="en-GB" noProof="0" smtClean="0"/>
              <a:t>12/07/2023</a:t>
            </a:fld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GB" noProof="0" smtClean="0"/>
              <a:t>‹N›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FEFFCF-A8B9-4FC4-BA80-DD4C12F4B668}" type="datetime1">
              <a:rPr lang="en-GB" noProof="0" smtClean="0"/>
              <a:t>12/07/2023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GB" noProof="0" smtClean="0"/>
              <a:t>‹N›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D2618C-E36A-4509-A283-71164552E4F6}" type="datetime1">
              <a:rPr lang="en-GB" noProof="0" smtClean="0"/>
              <a:t>12/07/2023</a:t>
            </a:fld>
            <a:endParaRPr lang="en-GB" noProof="0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GB" noProof="0" smtClean="0"/>
              <a:pPr rtl="0"/>
              <a:t>‹N›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D239C74-3E29-46D2-B7E2-D66DE8B187F2}" type="datetime1">
              <a:rPr lang="en-GB" noProof="0" smtClean="0"/>
              <a:t>12/07/2023</a:t>
            </a:fld>
            <a:endParaRPr lang="en-GB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en-GB" noProof="0" smtClean="0"/>
              <a:pPr rtl="0"/>
              <a:t>‹N›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en-GB" noProof="0"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9B488204-FD96-4CE5-BFDC-EA94C1CD269E}" type="datetime1">
              <a:rPr lang="en-GB" noProof="0" smtClean="0"/>
              <a:t>12/07/2023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en-GB" noProof="0" smtClean="0"/>
              <a:pPr rtl="0"/>
              <a:t>‹N›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2622324"/>
            <a:ext cx="9604310" cy="2036242"/>
          </a:xfrm>
        </p:spPr>
        <p:txBody>
          <a:bodyPr rtlCol="0">
            <a:normAutofit/>
          </a:bodyPr>
          <a:lstStyle/>
          <a:p>
            <a:pPr rtl="0"/>
            <a:r>
              <a:rPr lang="it-IT" sz="7200" dirty="0"/>
              <a:t>R</a:t>
            </a:r>
            <a:r>
              <a:rPr lang="en-GB" sz="7200" dirty="0"/>
              <a:t>emote Debugging Detection in Android</a:t>
            </a:r>
          </a:p>
        </p:txBody>
      </p:sp>
      <p:pic>
        <p:nvPicPr>
          <p:cNvPr id="5" name="Immagine 4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2F9CC131-2F6E-99E2-87F4-F641F8513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15" y="248474"/>
            <a:ext cx="3924736" cy="1660872"/>
          </a:xfrm>
          <a:prstGeom prst="rect">
            <a:avLst/>
          </a:prstGeom>
        </p:spPr>
      </p:pic>
      <p:sp>
        <p:nvSpPr>
          <p:cNvPr id="7" name="Sottotitolo 6">
            <a:extLst>
              <a:ext uri="{FF2B5EF4-FFF2-40B4-BE49-F238E27FC236}">
                <a16:creationId xmlns:a16="http://schemas.microsoft.com/office/drawing/2014/main" id="{57008FAC-E74A-4D4E-D7FB-C54054A8F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3845" y="5404572"/>
            <a:ext cx="3837992" cy="1350792"/>
          </a:xfrm>
        </p:spPr>
        <p:txBody>
          <a:bodyPr>
            <a:normAutofit/>
          </a:bodyPr>
          <a:lstStyle/>
          <a:p>
            <a:r>
              <a:rPr lang="en-GB" b="1" dirty="0"/>
              <a:t>Graduand</a:t>
            </a:r>
            <a:r>
              <a:rPr lang="en-GB" dirty="0"/>
              <a:t> Mirco Venerba</a:t>
            </a:r>
          </a:p>
          <a:p>
            <a:r>
              <a:rPr lang="en-GB" b="1" dirty="0"/>
              <a:t>Matriculation Number </a:t>
            </a:r>
            <a:r>
              <a:rPr lang="en-GB" dirty="0"/>
              <a:t>872653 </a:t>
            </a:r>
          </a:p>
          <a:p>
            <a:endParaRPr lang="en-GB" dirty="0"/>
          </a:p>
          <a:p>
            <a:r>
              <a:rPr lang="en-GB" b="1" dirty="0"/>
              <a:t>Supervisor</a:t>
            </a:r>
            <a:r>
              <a:rPr lang="en-GB" dirty="0"/>
              <a:t> Prof. Paolo Falcarin</a:t>
            </a:r>
          </a:p>
        </p:txBody>
      </p:sp>
      <p:sp>
        <p:nvSpPr>
          <p:cNvPr id="9" name="Sottotitolo 6">
            <a:extLst>
              <a:ext uri="{FF2B5EF4-FFF2-40B4-BE49-F238E27FC236}">
                <a16:creationId xmlns:a16="http://schemas.microsoft.com/office/drawing/2014/main" id="{1122E626-2063-75D6-9D8A-CAAD145BDDC5}"/>
              </a:ext>
            </a:extLst>
          </p:cNvPr>
          <p:cNvSpPr txBox="1">
            <a:spLocks/>
          </p:cNvSpPr>
          <p:nvPr/>
        </p:nvSpPr>
        <p:spPr>
          <a:xfrm>
            <a:off x="7060163" y="5388058"/>
            <a:ext cx="3837992" cy="13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Master’s Degree programme in </a:t>
            </a:r>
            <a:r>
              <a:rPr lang="en-GB" dirty="0"/>
              <a:t>Computer Science </a:t>
            </a:r>
          </a:p>
          <a:p>
            <a:endParaRPr lang="en-GB" dirty="0"/>
          </a:p>
          <a:p>
            <a:r>
              <a:rPr lang="en-GB" b="1" dirty="0"/>
              <a:t>Academic Year</a:t>
            </a:r>
            <a:r>
              <a:rPr lang="en-GB" dirty="0"/>
              <a:t> 2022-2023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dirty="0"/>
              <a:t>What types of data are useful?</a:t>
            </a:r>
            <a:endParaRPr lang="en-GB" sz="4400" dirty="0"/>
          </a:p>
        </p:txBody>
      </p:sp>
      <p:pic>
        <p:nvPicPr>
          <p:cNvPr id="5" name="Immagine 4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E447160A-8649-E533-D930-5EF2D6C23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792" y="117973"/>
            <a:ext cx="2261616" cy="957072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56BA4D4-3F1E-2917-CC83-DE5188A8B73F}"/>
              </a:ext>
            </a:extLst>
          </p:cNvPr>
          <p:cNvSpPr txBox="1"/>
          <p:nvPr/>
        </p:nvSpPr>
        <p:spPr>
          <a:xfrm>
            <a:off x="4087196" y="6354147"/>
            <a:ext cx="4017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Mirco Venerba – Remote debugging </a:t>
            </a:r>
            <a:r>
              <a:rPr lang="it-IT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detection</a:t>
            </a:r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Android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F1E5FD2-D484-4DB6-3FB4-7FCC6CAF4C7E}"/>
              </a:ext>
            </a:extLst>
          </p:cNvPr>
          <p:cNvSpPr txBox="1"/>
          <p:nvPr/>
        </p:nvSpPr>
        <p:spPr>
          <a:xfrm>
            <a:off x="10105053" y="6354147"/>
            <a:ext cx="1583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525BDD7-1620-1161-48DA-33F4245D684D}"/>
              </a:ext>
            </a:extLst>
          </p:cNvPr>
          <p:cNvSpPr txBox="1"/>
          <p:nvPr/>
        </p:nvSpPr>
        <p:spPr>
          <a:xfrm>
            <a:off x="548951" y="6354147"/>
            <a:ext cx="1492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13/07/2023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magine 11" descr="Immagine che contiene design&#10;&#10;Descrizione generata automaticamente con attendibilità bassa">
            <a:extLst>
              <a:ext uri="{FF2B5EF4-FFF2-40B4-BE49-F238E27FC236}">
                <a16:creationId xmlns:a16="http://schemas.microsoft.com/office/drawing/2014/main" id="{1DC40099-4B80-D495-A901-8F6A6F6FC7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375" t="18437" r="16266" b="17444"/>
          <a:stretch/>
        </p:blipFill>
        <p:spPr>
          <a:xfrm>
            <a:off x="747252" y="2032118"/>
            <a:ext cx="4712590" cy="3686461"/>
          </a:xfrm>
          <a:prstGeom prst="round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4B41CF-E756-8FAE-8221-F816F87B881E}"/>
              </a:ext>
            </a:extLst>
          </p:cNvPr>
          <p:cNvSpPr txBox="1"/>
          <p:nvPr/>
        </p:nvSpPr>
        <p:spPr>
          <a:xfrm>
            <a:off x="5919020" y="4299436"/>
            <a:ext cx="4865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Low level information:  </a:t>
            </a:r>
          </a:p>
          <a:p>
            <a:r>
              <a:rPr lang="it-IT" dirty="0"/>
              <a:t>duration of syscall, </a:t>
            </a:r>
            <a:r>
              <a:rPr lang="it-IT" dirty="0" err="1"/>
              <a:t>sequences</a:t>
            </a:r>
            <a:r>
              <a:rPr lang="it-IT" dirty="0"/>
              <a:t> of syscall, </a:t>
            </a:r>
            <a:r>
              <a:rPr lang="it-IT" dirty="0" err="1"/>
              <a:t>incremental</a:t>
            </a:r>
            <a:r>
              <a:rPr lang="it-IT" dirty="0"/>
              <a:t> </a:t>
            </a:r>
            <a:r>
              <a:rPr lang="it-IT" dirty="0" err="1"/>
              <a:t>executions</a:t>
            </a:r>
            <a:r>
              <a:rPr lang="it-IT" dirty="0"/>
              <a:t> </a:t>
            </a:r>
            <a:r>
              <a:rPr lang="it-IT" dirty="0" err="1"/>
              <a:t>path</a:t>
            </a:r>
            <a:endParaRPr lang="en-GB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1B368C7-547A-FC99-1A9D-4B5EE73A54D4}"/>
              </a:ext>
            </a:extLst>
          </p:cNvPr>
          <p:cNvSpPr txBox="1"/>
          <p:nvPr/>
        </p:nvSpPr>
        <p:spPr>
          <a:xfrm>
            <a:off x="5919021" y="2888778"/>
            <a:ext cx="48654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b="1" dirty="0"/>
              <a:t>Medium level information: </a:t>
            </a:r>
          </a:p>
          <a:p>
            <a:pPr algn="just"/>
            <a:r>
              <a:rPr lang="en-GB" sz="1800" dirty="0"/>
              <a:t>sensors data, sensors alerts, settings, recharge type, debuggable applications, application state in lifecycle</a:t>
            </a:r>
            <a:endParaRPr lang="en-GB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CFE456F-0624-6D8D-DFDA-9F5A2C187060}"/>
              </a:ext>
            </a:extLst>
          </p:cNvPr>
          <p:cNvSpPr txBox="1"/>
          <p:nvPr/>
        </p:nvSpPr>
        <p:spPr>
          <a:xfrm>
            <a:off x="5919020" y="2032118"/>
            <a:ext cx="48654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High level information:  </a:t>
            </a:r>
          </a:p>
          <a:p>
            <a:r>
              <a:rPr lang="it-IT" dirty="0" err="1"/>
              <a:t>connected</a:t>
            </a:r>
            <a:r>
              <a:rPr lang="it-IT" dirty="0"/>
              <a:t> </a:t>
            </a:r>
            <a:r>
              <a:rPr lang="it-IT" dirty="0" err="1"/>
              <a:t>real</a:t>
            </a:r>
            <a:r>
              <a:rPr lang="it-IT" dirty="0"/>
              <a:t> debuggers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6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250585"/>
            <a:ext cx="9604310" cy="3383280"/>
          </a:xfrm>
        </p:spPr>
        <p:txBody>
          <a:bodyPr rtlCol="0" anchor="b">
            <a:normAutofit/>
          </a:bodyPr>
          <a:lstStyle/>
          <a:p>
            <a:pPr rtl="0"/>
            <a:r>
              <a:rPr lang="en-GB" dirty="0"/>
              <a:t>Why exactly these information?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DD0A9FE-0597-6B39-8E79-BD18B25A8487}"/>
              </a:ext>
            </a:extLst>
          </p:cNvPr>
          <p:cNvSpPr txBox="1"/>
          <p:nvPr/>
        </p:nvSpPr>
        <p:spPr>
          <a:xfrm>
            <a:off x="4087196" y="6354147"/>
            <a:ext cx="4017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Mirco Venerba – Remote debugging </a:t>
            </a:r>
            <a:r>
              <a:rPr lang="it-IT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detection</a:t>
            </a:r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Android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3FC3685-ACB5-A5BD-FE49-EA8E6A855732}"/>
              </a:ext>
            </a:extLst>
          </p:cNvPr>
          <p:cNvSpPr txBox="1"/>
          <p:nvPr/>
        </p:nvSpPr>
        <p:spPr>
          <a:xfrm>
            <a:off x="10105053" y="6354147"/>
            <a:ext cx="1583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10FDBBE-9B2A-F753-D877-FAC38DB8A052}"/>
              </a:ext>
            </a:extLst>
          </p:cNvPr>
          <p:cNvSpPr txBox="1"/>
          <p:nvPr/>
        </p:nvSpPr>
        <p:spPr>
          <a:xfrm>
            <a:off x="548951" y="6354147"/>
            <a:ext cx="1492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13/07/2023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Immagine 5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622DB185-790E-F73A-E032-C9166DF4E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792" y="117973"/>
            <a:ext cx="2261616" cy="95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2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F8F5BDF2-BD90-C5EF-8764-D24E0CE4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Some suspicious cases</a:t>
            </a:r>
          </a:p>
        </p:txBody>
      </p:sp>
      <p:pic>
        <p:nvPicPr>
          <p:cNvPr id="14" name="Immagine 13" descr="Immagine che contiene forniture per ufficio, computer, Attrezzatura per ufficio, computer&#10;&#10;Descrizione generata automaticamente">
            <a:extLst>
              <a:ext uri="{FF2B5EF4-FFF2-40B4-BE49-F238E27FC236}">
                <a16:creationId xmlns:a16="http://schemas.microsoft.com/office/drawing/2014/main" id="{E96A11F8-31EC-5D43-8ACA-5B32DFD50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056" y="2449768"/>
            <a:ext cx="3389646" cy="1958462"/>
          </a:xfrm>
          <a:prstGeom prst="round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E815229-0C22-B3A5-2CF5-B10586588F37}"/>
              </a:ext>
            </a:extLst>
          </p:cNvPr>
          <p:cNvSpPr txBox="1"/>
          <p:nvPr/>
        </p:nvSpPr>
        <p:spPr>
          <a:xfrm>
            <a:off x="1658706" y="4618446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Stationary</a:t>
            </a:r>
            <a:r>
              <a:rPr lang="it-IT" dirty="0"/>
              <a:t> device</a:t>
            </a:r>
            <a:endParaRPr lang="en-GB" dirty="0"/>
          </a:p>
        </p:txBody>
      </p:sp>
      <p:pic>
        <p:nvPicPr>
          <p:cNvPr id="17" name="Immagine 16" descr="Immagine che contiene gadget, Dispositivo elettronico, computer, Dispositivo di comunicazione&#10;&#10;Descrizione generata automaticamente">
            <a:extLst>
              <a:ext uri="{FF2B5EF4-FFF2-40B4-BE49-F238E27FC236}">
                <a16:creationId xmlns:a16="http://schemas.microsoft.com/office/drawing/2014/main" id="{50FF929E-37A2-6E20-E72C-83B9191B3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469" y="2449769"/>
            <a:ext cx="2981062" cy="1958462"/>
          </a:xfrm>
          <a:prstGeom prst="round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9383C88-3D28-566C-94FC-114493B5D05A}"/>
              </a:ext>
            </a:extLst>
          </p:cNvPr>
          <p:cNvSpPr txBox="1"/>
          <p:nvPr/>
        </p:nvSpPr>
        <p:spPr>
          <a:xfrm>
            <a:off x="5176517" y="459268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USB connection</a:t>
            </a:r>
            <a:endParaRPr lang="en-GB" dirty="0"/>
          </a:p>
        </p:txBody>
      </p:sp>
      <p:pic>
        <p:nvPicPr>
          <p:cNvPr id="20" name="Immagine 19" descr="Immagine che contiene linea, diagramma&#10;&#10;Descrizione generata automaticamente">
            <a:extLst>
              <a:ext uri="{FF2B5EF4-FFF2-40B4-BE49-F238E27FC236}">
                <a16:creationId xmlns:a16="http://schemas.microsoft.com/office/drawing/2014/main" id="{B90BBACE-BAB5-1EE4-3047-B5D2878DE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298" y="2449768"/>
            <a:ext cx="3253573" cy="1958462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3581F54A-E10E-7129-2313-5A1987E71B05}"/>
              </a:ext>
            </a:extLst>
          </p:cNvPr>
          <p:cNvSpPr txBox="1"/>
          <p:nvPr/>
        </p:nvSpPr>
        <p:spPr>
          <a:xfrm>
            <a:off x="8143492" y="4586594"/>
            <a:ext cx="279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Wrong</a:t>
            </a:r>
            <a:r>
              <a:rPr lang="it-IT" dirty="0"/>
              <a:t> syscall </a:t>
            </a:r>
            <a:r>
              <a:rPr lang="it-IT" dirty="0" err="1"/>
              <a:t>sequences</a:t>
            </a:r>
            <a:endParaRPr lang="en-GB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30D0CBDB-F1D8-4957-6C0F-58B4D029A4CA}"/>
              </a:ext>
            </a:extLst>
          </p:cNvPr>
          <p:cNvSpPr txBox="1"/>
          <p:nvPr/>
        </p:nvSpPr>
        <p:spPr>
          <a:xfrm>
            <a:off x="4087196" y="6354147"/>
            <a:ext cx="4017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Mirco Venerba – Remote debugging </a:t>
            </a:r>
            <a:r>
              <a:rPr lang="it-IT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detection</a:t>
            </a:r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Android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E9C63FC2-E052-9500-ABFA-283B6C782DC2}"/>
              </a:ext>
            </a:extLst>
          </p:cNvPr>
          <p:cNvSpPr txBox="1"/>
          <p:nvPr/>
        </p:nvSpPr>
        <p:spPr>
          <a:xfrm>
            <a:off x="10105053" y="6354147"/>
            <a:ext cx="1583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3A8C3ED-980E-F3C4-4EE1-34DE0C463CE5}"/>
              </a:ext>
            </a:extLst>
          </p:cNvPr>
          <p:cNvSpPr txBox="1"/>
          <p:nvPr/>
        </p:nvSpPr>
        <p:spPr>
          <a:xfrm>
            <a:off x="548951" y="6354147"/>
            <a:ext cx="1492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13/07/2023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Immagine 1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83428688-42C1-614B-84CC-1D6D6FF103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5792" y="117973"/>
            <a:ext cx="2261616" cy="95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8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250585"/>
            <a:ext cx="9604310" cy="3383280"/>
          </a:xfrm>
        </p:spPr>
        <p:txBody>
          <a:bodyPr rtlCol="0" anchor="b">
            <a:normAutofit/>
          </a:bodyPr>
          <a:lstStyle/>
          <a:p>
            <a:pPr rtl="0"/>
            <a:r>
              <a:rPr lang="en-GB" dirty="0"/>
              <a:t>Software architecture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DD0A9FE-0597-6B39-8E79-BD18B25A8487}"/>
              </a:ext>
            </a:extLst>
          </p:cNvPr>
          <p:cNvSpPr txBox="1"/>
          <p:nvPr/>
        </p:nvSpPr>
        <p:spPr>
          <a:xfrm>
            <a:off x="4087196" y="6354147"/>
            <a:ext cx="4017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Mirco Venerba – Remote debugging </a:t>
            </a:r>
            <a:r>
              <a:rPr lang="it-IT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detection</a:t>
            </a:r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Android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3FC3685-ACB5-A5BD-FE49-EA8E6A855732}"/>
              </a:ext>
            </a:extLst>
          </p:cNvPr>
          <p:cNvSpPr txBox="1"/>
          <p:nvPr/>
        </p:nvSpPr>
        <p:spPr>
          <a:xfrm>
            <a:off x="10105053" y="6354147"/>
            <a:ext cx="1583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10FDBBE-9B2A-F753-D877-FAC38DB8A052}"/>
              </a:ext>
            </a:extLst>
          </p:cNvPr>
          <p:cNvSpPr txBox="1"/>
          <p:nvPr/>
        </p:nvSpPr>
        <p:spPr>
          <a:xfrm>
            <a:off x="548951" y="6354147"/>
            <a:ext cx="1492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13/07/2023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Immagine 5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D3389786-74A0-FA43-7470-9277658D8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792" y="117973"/>
            <a:ext cx="2261616" cy="95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6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dirty="0"/>
              <a:t>Architecture </a:t>
            </a:r>
            <a:r>
              <a:rPr lang="it-IT" sz="4400" dirty="0" err="1"/>
              <a:t>description</a:t>
            </a:r>
            <a:endParaRPr lang="en-GB" sz="4400" dirty="0"/>
          </a:p>
        </p:txBody>
      </p:sp>
      <p:pic>
        <p:nvPicPr>
          <p:cNvPr id="5" name="Immagine 4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E447160A-8649-E533-D930-5EF2D6C23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792" y="117973"/>
            <a:ext cx="2261616" cy="957072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4E9E84DA-2B6A-4254-9BA3-D939845FDF7C}"/>
              </a:ext>
            </a:extLst>
          </p:cNvPr>
          <p:cNvSpPr txBox="1"/>
          <p:nvPr/>
        </p:nvSpPr>
        <p:spPr>
          <a:xfrm>
            <a:off x="4087196" y="6354147"/>
            <a:ext cx="4017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Mirco Venerba – Remote debugging </a:t>
            </a:r>
            <a:r>
              <a:rPr lang="it-IT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detection</a:t>
            </a:r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Android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BEC913D-7B77-79B6-36DD-13CC86D7648B}"/>
              </a:ext>
            </a:extLst>
          </p:cNvPr>
          <p:cNvSpPr txBox="1"/>
          <p:nvPr/>
        </p:nvSpPr>
        <p:spPr>
          <a:xfrm>
            <a:off x="10105053" y="6354147"/>
            <a:ext cx="1583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D8F47FF-4DFF-A4AF-D636-F6A3C98D768A}"/>
              </a:ext>
            </a:extLst>
          </p:cNvPr>
          <p:cNvSpPr txBox="1"/>
          <p:nvPr/>
        </p:nvSpPr>
        <p:spPr>
          <a:xfrm>
            <a:off x="548951" y="6354147"/>
            <a:ext cx="1492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13/07/2023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6" name="Immagine 15" descr="Immagine che contiene diagramma, schermata, testo, design&#10;&#10;Descrizione generata automaticamente">
            <a:extLst>
              <a:ext uri="{FF2B5EF4-FFF2-40B4-BE49-F238E27FC236}">
                <a16:creationId xmlns:a16="http://schemas.microsoft.com/office/drawing/2014/main" id="{7A89CB4C-1E71-A403-5488-8DAE821A04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88" b="2410"/>
          <a:stretch/>
        </p:blipFill>
        <p:spPr>
          <a:xfrm>
            <a:off x="1916068" y="1562994"/>
            <a:ext cx="8359864" cy="2412636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8E8299C-B7AE-691D-77A2-0C4CB3FCE6DB}"/>
              </a:ext>
            </a:extLst>
          </p:cNvPr>
          <p:cNvSpPr txBox="1"/>
          <p:nvPr/>
        </p:nvSpPr>
        <p:spPr>
          <a:xfrm>
            <a:off x="2149342" y="356388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Device</a:t>
            </a:r>
            <a:endParaRPr lang="en-GB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F8F60E7-6E79-0E3F-FB64-02DDCA625D62}"/>
              </a:ext>
            </a:extLst>
          </p:cNvPr>
          <p:cNvSpPr txBox="1"/>
          <p:nvPr/>
        </p:nvSpPr>
        <p:spPr>
          <a:xfrm>
            <a:off x="9055510" y="407399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Server</a:t>
            </a:r>
            <a:endParaRPr lang="en-GB" dirty="0"/>
          </a:p>
        </p:txBody>
      </p:sp>
      <p:pic>
        <p:nvPicPr>
          <p:cNvPr id="22" name="Immagine 21" descr="Immagine che contiene schermata, testo, Carattere, Elementi grafici&#10;&#10;Descrizione generata automaticamente">
            <a:extLst>
              <a:ext uri="{FF2B5EF4-FFF2-40B4-BE49-F238E27FC236}">
                <a16:creationId xmlns:a16="http://schemas.microsoft.com/office/drawing/2014/main" id="{4E8FC05E-248C-B880-F1F4-DCB601E26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8963" y="4439598"/>
            <a:ext cx="855406" cy="855406"/>
          </a:xfrm>
          <a:prstGeom prst="rect">
            <a:avLst/>
          </a:prstGeom>
        </p:spPr>
      </p:pic>
      <p:pic>
        <p:nvPicPr>
          <p:cNvPr id="23" name="Immagine 22" descr="Immagine che contiene schermata, testo, Carattere, Elementi grafici&#10;&#10;Descrizione generata automaticamente">
            <a:extLst>
              <a:ext uri="{FF2B5EF4-FFF2-40B4-BE49-F238E27FC236}">
                <a16:creationId xmlns:a16="http://schemas.microsoft.com/office/drawing/2014/main" id="{FC732C38-90F8-7088-79CF-E9B005A742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1791" y="4439598"/>
            <a:ext cx="855406" cy="855406"/>
          </a:xfrm>
          <a:prstGeom prst="rect">
            <a:avLst/>
          </a:prstGeom>
        </p:spPr>
      </p:pic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9C4A957E-E8E9-51A7-C68C-F8FC7CB08BC2}"/>
              </a:ext>
            </a:extLst>
          </p:cNvPr>
          <p:cNvCxnSpPr>
            <a:cxnSpLocks/>
          </p:cNvCxnSpPr>
          <p:nvPr/>
        </p:nvCxnSpPr>
        <p:spPr>
          <a:xfrm flipV="1">
            <a:off x="1859197" y="4038622"/>
            <a:ext cx="344129" cy="337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B3A1FE7B-271E-F759-F4C4-DB269D27061E}"/>
              </a:ext>
            </a:extLst>
          </p:cNvPr>
          <p:cNvCxnSpPr>
            <a:cxnSpLocks/>
          </p:cNvCxnSpPr>
          <p:nvPr/>
        </p:nvCxnSpPr>
        <p:spPr>
          <a:xfrm flipH="1" flipV="1">
            <a:off x="2988032" y="4039577"/>
            <a:ext cx="243759" cy="337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5D3C2C5D-97DF-6D16-4351-5F2382759D56}"/>
              </a:ext>
            </a:extLst>
          </p:cNvPr>
          <p:cNvSpPr txBox="1"/>
          <p:nvPr/>
        </p:nvSpPr>
        <p:spPr>
          <a:xfrm>
            <a:off x="3086324" y="5357996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High level </a:t>
            </a:r>
          </a:p>
          <a:p>
            <a:pPr algn="ctr"/>
            <a:r>
              <a:rPr lang="it-IT" dirty="0"/>
              <a:t>library</a:t>
            </a:r>
            <a:endParaRPr lang="en-GB" dirty="0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E2F1B045-CD38-200C-4754-4E7FF333B3F0}"/>
              </a:ext>
            </a:extLst>
          </p:cNvPr>
          <p:cNvSpPr txBox="1"/>
          <p:nvPr/>
        </p:nvSpPr>
        <p:spPr>
          <a:xfrm>
            <a:off x="1041372" y="5357996"/>
            <a:ext cx="1210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Low level </a:t>
            </a:r>
          </a:p>
          <a:p>
            <a:pPr algn="ctr"/>
            <a:r>
              <a:rPr lang="it-IT" dirty="0"/>
              <a:t>library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51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dirty="0"/>
              <a:t>Components </a:t>
            </a:r>
            <a:r>
              <a:rPr lang="it-IT" sz="4400" dirty="0" err="1"/>
              <a:t>description</a:t>
            </a:r>
            <a:endParaRPr lang="en-GB" sz="4400" dirty="0"/>
          </a:p>
        </p:txBody>
      </p:sp>
      <p:pic>
        <p:nvPicPr>
          <p:cNvPr id="5" name="Immagine 4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E447160A-8649-E533-D930-5EF2D6C23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792" y="117973"/>
            <a:ext cx="2261616" cy="957072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4E9E84DA-2B6A-4254-9BA3-D939845FDF7C}"/>
              </a:ext>
            </a:extLst>
          </p:cNvPr>
          <p:cNvSpPr txBox="1"/>
          <p:nvPr/>
        </p:nvSpPr>
        <p:spPr>
          <a:xfrm>
            <a:off x="4087196" y="6354147"/>
            <a:ext cx="4017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Mirco Venerba – Remote debugging </a:t>
            </a:r>
            <a:r>
              <a:rPr lang="it-IT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detection</a:t>
            </a:r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Android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BEC913D-7B77-79B6-36DD-13CC86D7648B}"/>
              </a:ext>
            </a:extLst>
          </p:cNvPr>
          <p:cNvSpPr txBox="1"/>
          <p:nvPr/>
        </p:nvSpPr>
        <p:spPr>
          <a:xfrm>
            <a:off x="10105053" y="6354147"/>
            <a:ext cx="1583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D8F47FF-4DFF-A4AF-D636-F6A3C98D768A}"/>
              </a:ext>
            </a:extLst>
          </p:cNvPr>
          <p:cNvSpPr txBox="1"/>
          <p:nvPr/>
        </p:nvSpPr>
        <p:spPr>
          <a:xfrm>
            <a:off x="548951" y="6354147"/>
            <a:ext cx="1492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13/07/2023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6" name="Immagine 15" descr="Immagine che contiene diagramma, schermata, testo, design&#10;&#10;Descrizione generata automaticamente">
            <a:extLst>
              <a:ext uri="{FF2B5EF4-FFF2-40B4-BE49-F238E27FC236}">
                <a16:creationId xmlns:a16="http://schemas.microsoft.com/office/drawing/2014/main" id="{7A89CB4C-1E71-A403-5488-8DAE821A04C1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/>
          <a:srcRect l="81063" t="5288" b="2410"/>
          <a:stretch/>
        </p:blipFill>
        <p:spPr>
          <a:xfrm>
            <a:off x="1403127" y="1942154"/>
            <a:ext cx="797433" cy="1142385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F8F60E7-6E79-0E3F-FB64-02DDCA625D62}"/>
              </a:ext>
            </a:extLst>
          </p:cNvPr>
          <p:cNvSpPr txBox="1"/>
          <p:nvPr/>
        </p:nvSpPr>
        <p:spPr>
          <a:xfrm>
            <a:off x="2399331" y="2282513"/>
            <a:ext cx="92888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Server (Python): </a:t>
            </a:r>
            <a:r>
              <a:rPr lang="en-GB" dirty="0"/>
              <a:t>sensors alerts, statistics of system calls, instruction sequences, </a:t>
            </a:r>
          </a:p>
          <a:p>
            <a:r>
              <a:rPr lang="en-GB" dirty="0"/>
              <a:t>incremental execution paths, calculation of device alert level </a:t>
            </a:r>
          </a:p>
        </p:txBody>
      </p:sp>
      <p:pic>
        <p:nvPicPr>
          <p:cNvPr id="22" name="Immagine 21" descr="Immagine che contiene schermata, testo, Carattere, Elementi grafici&#10;&#10;Descrizione generata automaticamente">
            <a:extLst>
              <a:ext uri="{FF2B5EF4-FFF2-40B4-BE49-F238E27FC236}">
                <a16:creationId xmlns:a16="http://schemas.microsoft.com/office/drawing/2014/main" id="{4E8FC05E-248C-B880-F1F4-DCB601E26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140" y="3429000"/>
            <a:ext cx="855406" cy="855406"/>
          </a:xfrm>
          <a:prstGeom prst="rect">
            <a:avLst/>
          </a:prstGeom>
        </p:spPr>
      </p:pic>
      <p:pic>
        <p:nvPicPr>
          <p:cNvPr id="23" name="Immagine 22" descr="Immagine che contiene schermata, testo, Carattere, Elementi grafici&#10;&#10;Descrizione generata automaticamente">
            <a:extLst>
              <a:ext uri="{FF2B5EF4-FFF2-40B4-BE49-F238E27FC236}">
                <a16:creationId xmlns:a16="http://schemas.microsoft.com/office/drawing/2014/main" id="{FC732C38-90F8-7088-79CF-E9B005A742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140" y="4631632"/>
            <a:ext cx="855406" cy="855406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5D3C2C5D-97DF-6D16-4351-5F2382759D56}"/>
              </a:ext>
            </a:extLst>
          </p:cNvPr>
          <p:cNvSpPr txBox="1"/>
          <p:nvPr/>
        </p:nvSpPr>
        <p:spPr>
          <a:xfrm>
            <a:off x="2399331" y="4828502"/>
            <a:ext cx="92888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High level library (JAVA): </a:t>
            </a:r>
            <a:r>
              <a:rPr lang="en-GB" dirty="0"/>
              <a:t>debuggers, sensors data, settings</a:t>
            </a:r>
            <a:r>
              <a:rPr lang="en-GB" b="1" dirty="0"/>
              <a:t>,</a:t>
            </a:r>
            <a:r>
              <a:rPr lang="en-GB" dirty="0"/>
              <a:t> recharge type, </a:t>
            </a:r>
          </a:p>
          <a:p>
            <a:r>
              <a:rPr lang="en-GB" dirty="0"/>
              <a:t>debuggable applications</a:t>
            </a:r>
            <a:r>
              <a:rPr lang="en-GB" b="1" dirty="0"/>
              <a:t> </a:t>
            </a:r>
            <a:endParaRPr lang="en-GB" sz="2400" dirty="0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E2F1B045-CD38-200C-4754-4E7FF333B3F0}"/>
              </a:ext>
            </a:extLst>
          </p:cNvPr>
          <p:cNvSpPr txBox="1"/>
          <p:nvPr/>
        </p:nvSpPr>
        <p:spPr>
          <a:xfrm>
            <a:off x="2399332" y="3623492"/>
            <a:ext cx="92888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Low level library (C++): </a:t>
            </a:r>
            <a:r>
              <a:rPr lang="en-GB" dirty="0"/>
              <a:t>thesis project of another student extended with many different analysis of system calls and their sequences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42520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250585"/>
            <a:ext cx="9604310" cy="3383280"/>
          </a:xfrm>
        </p:spPr>
        <p:txBody>
          <a:bodyPr rtlCol="0" anchor="b">
            <a:normAutofit/>
          </a:bodyPr>
          <a:lstStyle/>
          <a:p>
            <a:pPr rtl="0"/>
            <a:r>
              <a:rPr lang="en-GB" dirty="0"/>
              <a:t>Types of </a:t>
            </a:r>
            <a:br>
              <a:rPr lang="en-GB" dirty="0"/>
            </a:br>
            <a:r>
              <a:rPr lang="en-GB" dirty="0"/>
              <a:t>execution logs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DD0A9FE-0597-6B39-8E79-BD18B25A8487}"/>
              </a:ext>
            </a:extLst>
          </p:cNvPr>
          <p:cNvSpPr txBox="1"/>
          <p:nvPr/>
        </p:nvSpPr>
        <p:spPr>
          <a:xfrm>
            <a:off x="4087196" y="6354147"/>
            <a:ext cx="4017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Mirco Venerba – Remote debugging </a:t>
            </a:r>
            <a:r>
              <a:rPr lang="it-IT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detection</a:t>
            </a:r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Android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3FC3685-ACB5-A5BD-FE49-EA8E6A855732}"/>
              </a:ext>
            </a:extLst>
          </p:cNvPr>
          <p:cNvSpPr txBox="1"/>
          <p:nvPr/>
        </p:nvSpPr>
        <p:spPr>
          <a:xfrm>
            <a:off x="10105053" y="6354147"/>
            <a:ext cx="1583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10FDBBE-9B2A-F753-D877-FAC38DB8A052}"/>
              </a:ext>
            </a:extLst>
          </p:cNvPr>
          <p:cNvSpPr txBox="1"/>
          <p:nvPr/>
        </p:nvSpPr>
        <p:spPr>
          <a:xfrm>
            <a:off x="548951" y="6354147"/>
            <a:ext cx="1492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13/07/2023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Immagine 5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D54C4E31-654A-B27F-9A7D-8C9379DF8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792" y="117973"/>
            <a:ext cx="2261616" cy="95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5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sz="4400" dirty="0"/>
              <a:t>C++ library logs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93ED5C1-AEAE-C580-5956-A4106AE63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611845"/>
            <a:ext cx="4572000" cy="641350"/>
          </a:xfrm>
        </p:spPr>
        <p:txBody>
          <a:bodyPr/>
          <a:lstStyle/>
          <a:p>
            <a:r>
              <a:rPr lang="it-IT" dirty="0"/>
              <a:t>Syscall started</a:t>
            </a:r>
            <a:endParaRPr lang="en-GB"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72152929-F72C-F271-3C21-B18881BC5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611845"/>
            <a:ext cx="4572000" cy="641350"/>
          </a:xfrm>
        </p:spPr>
        <p:txBody>
          <a:bodyPr/>
          <a:lstStyle/>
          <a:p>
            <a:r>
              <a:rPr lang="en-GB" dirty="0"/>
              <a:t>Syscall finished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45121F46-B633-F45C-F6D2-9A288FD1B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95400" y="2253195"/>
            <a:ext cx="4572000" cy="328748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00" dirty="0"/>
              <a:t>------------------ SYSCALL ENTRY START ------------------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00" dirty="0"/>
              <a:t>Notification origin: it.mircovenerba.audiorecorder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00" dirty="0"/>
              <a:t>PID: 14711 SPID: 14711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00" dirty="0"/>
              <a:t>Timestamp: 1673561963897680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00" dirty="0"/>
              <a:t>Syscall = ioctl (29)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00" dirty="0"/>
              <a:t>Stack unwinding =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00" dirty="0"/>
              <a:t>	PC 0x000079d54b34d8 … - startRecording</a:t>
            </a:r>
            <a:r>
              <a:rPr lang="en-GB" sz="900" dirty="0"/>
              <a:t>(..)</a:t>
            </a:r>
            <a:r>
              <a:rPr lang="en-GB" sz="1000" dirty="0"/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00" dirty="0"/>
              <a:t>	PC 0x000079d546f2f4 … - talkWithDriver(..)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00" dirty="0"/>
              <a:t>	PC 0x000079ca76e7ac … - main(..) ……}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00" dirty="0"/>
              <a:t>Parameters =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00" dirty="0"/>
              <a:t>	0x000000000000003c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00" dirty="0"/>
              <a:t>	0x00000000c0306201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00" dirty="0"/>
              <a:t>	0x0000007fcfedfb68…}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00" dirty="0"/>
              <a:t>Registers =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00" dirty="0"/>
              <a:t>	PC: 0x00000079d54b34d8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00" dirty="0"/>
              <a:t>	SP: 0x0000007fcfedfa50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00" dirty="0"/>
              <a:t>	RET: 0x000000000000003c…}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00" dirty="0"/>
              <a:t>------------------ SYSCALL ENTRY STOP ------------------</a:t>
            </a:r>
          </a:p>
        </p:txBody>
      </p:sp>
      <p:pic>
        <p:nvPicPr>
          <p:cNvPr id="5" name="Immagine 4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E447160A-8649-E533-D930-5EF2D6C23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792" y="117973"/>
            <a:ext cx="2261616" cy="957072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F713C85-DECD-887E-2EA6-6AF532BC0377}"/>
              </a:ext>
            </a:extLst>
          </p:cNvPr>
          <p:cNvSpPr txBox="1"/>
          <p:nvPr/>
        </p:nvSpPr>
        <p:spPr>
          <a:xfrm>
            <a:off x="6324600" y="2253195"/>
            <a:ext cx="32750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------------------ SYSCALL EXIT START ------------------</a:t>
            </a:r>
          </a:p>
          <a:p>
            <a:r>
              <a:rPr lang="en-GB" sz="1000" dirty="0"/>
              <a:t>PID: 18480</a:t>
            </a:r>
          </a:p>
          <a:p>
            <a:r>
              <a:rPr lang="en-GB" sz="1000" dirty="0"/>
              <a:t>SPID: 18480</a:t>
            </a:r>
          </a:p>
          <a:p>
            <a:r>
              <a:rPr lang="en-GB" sz="1000" dirty="0"/>
              <a:t>Timestamp: 1684069975351329</a:t>
            </a:r>
          </a:p>
          <a:p>
            <a:r>
              <a:rPr lang="en-GB" sz="1000" dirty="0"/>
              <a:t>Return value: 000000000000000000</a:t>
            </a:r>
          </a:p>
          <a:p>
            <a:r>
              <a:rPr lang="en-GB" sz="1000" dirty="0"/>
              <a:t>------------------ SYSCALL EXIT STOP ------------------</a:t>
            </a:r>
          </a:p>
        </p:txBody>
      </p:sp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9E9EF189-0036-FFF4-BC6F-BABE97477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7400" y="3505051"/>
            <a:ext cx="5208037" cy="24478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b="1" dirty="0"/>
              <a:t>Types of extracted data for each syscall</a:t>
            </a:r>
          </a:p>
          <a:p>
            <a:r>
              <a:rPr lang="en-GB" dirty="0"/>
              <a:t>timing</a:t>
            </a:r>
          </a:p>
          <a:p>
            <a:r>
              <a:rPr lang="en-GB" dirty="0"/>
              <a:t>system call number</a:t>
            </a:r>
          </a:p>
          <a:p>
            <a:r>
              <a:rPr lang="en-GB" dirty="0"/>
              <a:t>stack trace</a:t>
            </a:r>
          </a:p>
          <a:p>
            <a:r>
              <a:rPr lang="en-GB" dirty="0"/>
              <a:t>parameters</a:t>
            </a:r>
          </a:p>
          <a:p>
            <a:r>
              <a:rPr lang="en-GB" dirty="0"/>
              <a:t>cpu registers</a:t>
            </a:r>
          </a:p>
          <a:p>
            <a:endParaRPr lang="en-GB" dirty="0"/>
          </a:p>
          <a:p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84E843C-2BA0-1F6E-1DCC-A14A80233684}"/>
              </a:ext>
            </a:extLst>
          </p:cNvPr>
          <p:cNvSpPr txBox="1"/>
          <p:nvPr/>
        </p:nvSpPr>
        <p:spPr>
          <a:xfrm>
            <a:off x="4087196" y="6354147"/>
            <a:ext cx="4017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Mirco Venerba – Remote debugging </a:t>
            </a:r>
            <a:r>
              <a:rPr lang="it-IT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detection</a:t>
            </a:r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Android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900808D-E3DD-C10B-84AA-473033B74C5A}"/>
              </a:ext>
            </a:extLst>
          </p:cNvPr>
          <p:cNvSpPr txBox="1"/>
          <p:nvPr/>
        </p:nvSpPr>
        <p:spPr>
          <a:xfrm>
            <a:off x="10105053" y="6354147"/>
            <a:ext cx="1583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276336D-8820-7109-9CF3-0B8CD6831806}"/>
              </a:ext>
            </a:extLst>
          </p:cNvPr>
          <p:cNvSpPr txBox="1"/>
          <p:nvPr/>
        </p:nvSpPr>
        <p:spPr>
          <a:xfrm>
            <a:off x="548951" y="6354147"/>
            <a:ext cx="1492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13/07/2023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47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dirty="0"/>
              <a:t>Java library logs – first part</a:t>
            </a:r>
            <a:endParaRPr lang="en-GB" sz="4400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93ED5C1-AEAE-C580-5956-A4106AE63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3136640" cy="461891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it-IT" dirty="0"/>
              <a:t>Debuggable </a:t>
            </a:r>
            <a:r>
              <a:rPr lang="it-IT" dirty="0" err="1"/>
              <a:t>applications</a:t>
            </a:r>
            <a:endParaRPr lang="en-GB" dirty="0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45121F46-B633-F45C-F6D2-9A288FD1B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95399" y="2565918"/>
            <a:ext cx="3136641" cy="295780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00" dirty="0"/>
              <a:t>LIST OF DEBUGGABLE APPLICATIONS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00" dirty="0"/>
              <a:t>Application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00" dirty="0"/>
              <a:t>              Name: </a:t>
            </a:r>
            <a:r>
              <a:rPr lang="en-GB" sz="1100" dirty="0" err="1"/>
              <a:t>AudioRecorder</a:t>
            </a:r>
            <a:endParaRPr lang="en-GB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00" dirty="0"/>
              <a:t>Application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00" dirty="0"/>
              <a:t>              Name: Progetto Android</a:t>
            </a:r>
          </a:p>
        </p:txBody>
      </p:sp>
      <p:pic>
        <p:nvPicPr>
          <p:cNvPr id="5" name="Immagine 4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E447160A-8649-E533-D930-5EF2D6C23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792" y="117973"/>
            <a:ext cx="2261616" cy="957072"/>
          </a:xfrm>
          <a:prstGeom prst="rect">
            <a:avLst/>
          </a:prstGeom>
        </p:spPr>
      </p:pic>
      <p:sp>
        <p:nvSpPr>
          <p:cNvPr id="13" name="Segnaposto testo 5">
            <a:extLst>
              <a:ext uri="{FF2B5EF4-FFF2-40B4-BE49-F238E27FC236}">
                <a16:creationId xmlns:a16="http://schemas.microsoft.com/office/drawing/2014/main" id="{A35EC843-3640-11C4-6F93-FDCDE509E36C}"/>
              </a:ext>
            </a:extLst>
          </p:cNvPr>
          <p:cNvSpPr txBox="1">
            <a:spLocks/>
          </p:cNvSpPr>
          <p:nvPr/>
        </p:nvSpPr>
        <p:spPr>
          <a:xfrm>
            <a:off x="4432040" y="1818322"/>
            <a:ext cx="3247054" cy="46189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Recharge</a:t>
            </a:r>
            <a:r>
              <a:rPr lang="it-IT" dirty="0"/>
              <a:t> </a:t>
            </a:r>
            <a:r>
              <a:rPr lang="it-IT" dirty="0" err="1"/>
              <a:t>type</a:t>
            </a:r>
            <a:endParaRPr lang="en-GB" dirty="0"/>
          </a:p>
        </p:txBody>
      </p:sp>
      <p:sp>
        <p:nvSpPr>
          <p:cNvPr id="14" name="Segnaposto contenuto 7">
            <a:extLst>
              <a:ext uri="{FF2B5EF4-FFF2-40B4-BE49-F238E27FC236}">
                <a16:creationId xmlns:a16="http://schemas.microsoft.com/office/drawing/2014/main" id="{7864E4E1-2D8A-583C-0DC5-E782A1884AB7}"/>
              </a:ext>
            </a:extLst>
          </p:cNvPr>
          <p:cNvSpPr txBox="1">
            <a:spLocks/>
          </p:cNvSpPr>
          <p:nvPr/>
        </p:nvSpPr>
        <p:spPr>
          <a:xfrm>
            <a:off x="4432039" y="2565917"/>
            <a:ext cx="3247055" cy="29578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100" dirty="0"/>
              <a:t>LIST OF CHARGING RECORDS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GB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100" dirty="0"/>
              <a:t>Charging record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100" dirty="0"/>
              <a:t>              Is charging: True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100" dirty="0"/>
              <a:t>              </a:t>
            </a:r>
            <a:r>
              <a:rPr lang="en-GB" sz="1100" dirty="0" err="1"/>
              <a:t>Usb</a:t>
            </a:r>
            <a:r>
              <a:rPr lang="en-GB" sz="1100" dirty="0"/>
              <a:t> charging: True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100" dirty="0"/>
              <a:t>              Ac charging: False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100" dirty="0"/>
              <a:t>              Start timestamp: 1684070992389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00" dirty="0"/>
              <a:t>              Finish timestamp: 17893546284049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GB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100" dirty="0"/>
              <a:t>Charging record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100" dirty="0"/>
              <a:t>              Is charging: False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100" dirty="0"/>
              <a:t>              </a:t>
            </a:r>
            <a:r>
              <a:rPr lang="en-GB" sz="1100" dirty="0" err="1"/>
              <a:t>Usb</a:t>
            </a:r>
            <a:r>
              <a:rPr lang="en-GB" sz="1100" dirty="0"/>
              <a:t> charging: False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100" dirty="0"/>
              <a:t>              Ac charging: False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100" dirty="0"/>
              <a:t>              Start timestamp: 17893546284050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GB" sz="1100" dirty="0"/>
          </a:p>
        </p:txBody>
      </p:sp>
      <p:sp>
        <p:nvSpPr>
          <p:cNvPr id="15" name="Segnaposto testo 5">
            <a:extLst>
              <a:ext uri="{FF2B5EF4-FFF2-40B4-BE49-F238E27FC236}">
                <a16:creationId xmlns:a16="http://schemas.microsoft.com/office/drawing/2014/main" id="{F8A06DE2-D5E7-448B-1413-699A9C4844FF}"/>
              </a:ext>
            </a:extLst>
          </p:cNvPr>
          <p:cNvSpPr txBox="1">
            <a:spLocks/>
          </p:cNvSpPr>
          <p:nvPr/>
        </p:nvSpPr>
        <p:spPr>
          <a:xfrm>
            <a:off x="7679094" y="1818321"/>
            <a:ext cx="3247054" cy="4618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Developer options</a:t>
            </a:r>
            <a:endParaRPr lang="en-GB" dirty="0"/>
          </a:p>
        </p:txBody>
      </p:sp>
      <p:sp>
        <p:nvSpPr>
          <p:cNvPr id="16" name="Segnaposto contenuto 7">
            <a:extLst>
              <a:ext uri="{FF2B5EF4-FFF2-40B4-BE49-F238E27FC236}">
                <a16:creationId xmlns:a16="http://schemas.microsoft.com/office/drawing/2014/main" id="{B55BB97E-14CC-8228-D319-6CD5B6C732EC}"/>
              </a:ext>
            </a:extLst>
          </p:cNvPr>
          <p:cNvSpPr txBox="1">
            <a:spLocks/>
          </p:cNvSpPr>
          <p:nvPr/>
        </p:nvSpPr>
        <p:spPr>
          <a:xfrm>
            <a:off x="7679093" y="2565917"/>
            <a:ext cx="3247055" cy="29578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100" dirty="0"/>
              <a:t>LIST OF DEVELOPER OPTIONS RECORDS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GB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100" dirty="0"/>
              <a:t>Developer options record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100" dirty="0"/>
              <a:t>              Developer options: True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100" dirty="0"/>
              <a:t>              Android debug bridge: True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100" dirty="0"/>
              <a:t>              Start timestamp: 1684070992362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CF4C1FC4-520F-F43F-3340-0BBEABCB8A4B}"/>
              </a:ext>
            </a:extLst>
          </p:cNvPr>
          <p:cNvSpPr txBox="1"/>
          <p:nvPr/>
        </p:nvSpPr>
        <p:spPr>
          <a:xfrm>
            <a:off x="1295398" y="2280214"/>
            <a:ext cx="3136640" cy="28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/>
              <a:t>Debuggable flag </a:t>
            </a:r>
            <a:r>
              <a:rPr lang="it-IT" sz="1200" dirty="0" err="1"/>
              <a:t>enabled</a:t>
            </a:r>
            <a:r>
              <a:rPr lang="it-IT" sz="1200" dirty="0"/>
              <a:t> in the </a:t>
            </a:r>
            <a:r>
              <a:rPr lang="it-IT" sz="1200" dirty="0" err="1"/>
              <a:t>manifest</a:t>
            </a:r>
            <a:r>
              <a:rPr lang="it-IT" sz="1200" dirty="0"/>
              <a:t> file</a:t>
            </a:r>
            <a:endParaRPr lang="en-GB" sz="1200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91B8639-04C7-0F11-81EA-6CC975DB593A}"/>
              </a:ext>
            </a:extLst>
          </p:cNvPr>
          <p:cNvSpPr txBox="1"/>
          <p:nvPr/>
        </p:nvSpPr>
        <p:spPr>
          <a:xfrm>
            <a:off x="4432038" y="2280212"/>
            <a:ext cx="3247054" cy="28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/>
              <a:t>Check </a:t>
            </a:r>
            <a:r>
              <a:rPr lang="it-IT" sz="1200" dirty="0" err="1"/>
              <a:t>when</a:t>
            </a:r>
            <a:r>
              <a:rPr lang="it-IT" sz="1200" dirty="0"/>
              <a:t> the </a:t>
            </a:r>
            <a:r>
              <a:rPr lang="it-IT" sz="1200" dirty="0" err="1"/>
              <a:t>recharge</a:t>
            </a:r>
            <a:r>
              <a:rPr lang="it-IT" sz="1200" dirty="0"/>
              <a:t> </a:t>
            </a:r>
            <a:r>
              <a:rPr lang="it-IT" sz="1200" dirty="0" err="1"/>
              <a:t>type</a:t>
            </a:r>
            <a:r>
              <a:rPr lang="it-IT" sz="1200" dirty="0"/>
              <a:t> is USB</a:t>
            </a:r>
            <a:endParaRPr lang="en-GB" sz="1200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4DABCA6-6BB5-B2B3-5470-CE939F7E5AB8}"/>
              </a:ext>
            </a:extLst>
          </p:cNvPr>
          <p:cNvSpPr txBox="1"/>
          <p:nvPr/>
        </p:nvSpPr>
        <p:spPr>
          <a:xfrm>
            <a:off x="7679091" y="2280208"/>
            <a:ext cx="3247054" cy="28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/>
              <a:t>Check </a:t>
            </a:r>
            <a:r>
              <a:rPr lang="it-IT" sz="1200" dirty="0" err="1"/>
              <a:t>if</a:t>
            </a:r>
            <a:r>
              <a:rPr lang="it-IT" sz="1200" dirty="0"/>
              <a:t> </a:t>
            </a:r>
            <a:r>
              <a:rPr lang="it-IT" sz="1200" dirty="0" err="1"/>
              <a:t>they</a:t>
            </a:r>
            <a:r>
              <a:rPr lang="it-IT" sz="1200" dirty="0"/>
              <a:t> are </a:t>
            </a:r>
            <a:r>
              <a:rPr lang="it-IT" sz="1200" dirty="0" err="1"/>
              <a:t>enabled</a:t>
            </a:r>
            <a:endParaRPr lang="en-GB" sz="1200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9BCF4649-C20A-1140-C613-535BDBE33C04}"/>
              </a:ext>
            </a:extLst>
          </p:cNvPr>
          <p:cNvSpPr txBox="1"/>
          <p:nvPr/>
        </p:nvSpPr>
        <p:spPr>
          <a:xfrm>
            <a:off x="4087196" y="6354147"/>
            <a:ext cx="4017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Mirco Venerba – Remote debugging </a:t>
            </a:r>
            <a:r>
              <a:rPr lang="it-IT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detection</a:t>
            </a:r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Android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985C4FDE-44C5-C138-3709-6740F3EB528C}"/>
              </a:ext>
            </a:extLst>
          </p:cNvPr>
          <p:cNvSpPr txBox="1"/>
          <p:nvPr/>
        </p:nvSpPr>
        <p:spPr>
          <a:xfrm>
            <a:off x="10105053" y="6354147"/>
            <a:ext cx="1583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87EE04B-503D-EBE0-3901-EE7D35A191ED}"/>
              </a:ext>
            </a:extLst>
          </p:cNvPr>
          <p:cNvSpPr txBox="1"/>
          <p:nvPr/>
        </p:nvSpPr>
        <p:spPr>
          <a:xfrm>
            <a:off x="548951" y="6354147"/>
            <a:ext cx="1492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13/07/2023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99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dirty="0"/>
              <a:t>Java library logs – second part</a:t>
            </a:r>
            <a:endParaRPr lang="en-GB" sz="4400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93ED5C1-AEAE-C580-5956-A4106AE63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3136640" cy="461891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it-IT" dirty="0"/>
              <a:t>Debuggers</a:t>
            </a:r>
            <a:endParaRPr lang="en-GB" dirty="0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45121F46-B633-F45C-F6D2-9A288FD1B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95399" y="2565918"/>
            <a:ext cx="3136641" cy="297646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00" dirty="0"/>
              <a:t>LIST OF ALL DEBUGGERS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00" dirty="0"/>
              <a:t>Debugger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00" dirty="0"/>
              <a:t>              Name: GDB debugger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00" dirty="0"/>
              <a:t>              Found: False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00" dirty="0"/>
              <a:t>Debugger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00" dirty="0"/>
              <a:t>              Name: JDWP debugger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00" dirty="0"/>
              <a:t>              Found: True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00" dirty="0"/>
              <a:t>              Timestamp: 1684070992389</a:t>
            </a:r>
          </a:p>
        </p:txBody>
      </p:sp>
      <p:pic>
        <p:nvPicPr>
          <p:cNvPr id="5" name="Immagine 4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E447160A-8649-E533-D930-5EF2D6C23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792" y="117973"/>
            <a:ext cx="2261616" cy="957072"/>
          </a:xfrm>
          <a:prstGeom prst="rect">
            <a:avLst/>
          </a:prstGeom>
        </p:spPr>
      </p:pic>
      <p:sp>
        <p:nvSpPr>
          <p:cNvPr id="13" name="Segnaposto testo 5">
            <a:extLst>
              <a:ext uri="{FF2B5EF4-FFF2-40B4-BE49-F238E27FC236}">
                <a16:creationId xmlns:a16="http://schemas.microsoft.com/office/drawing/2014/main" id="{A35EC843-3640-11C4-6F93-FDCDE509E36C}"/>
              </a:ext>
            </a:extLst>
          </p:cNvPr>
          <p:cNvSpPr txBox="1">
            <a:spLocks/>
          </p:cNvSpPr>
          <p:nvPr/>
        </p:nvSpPr>
        <p:spPr>
          <a:xfrm>
            <a:off x="4432040" y="1818322"/>
            <a:ext cx="3247054" cy="46189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App lifecycle</a:t>
            </a:r>
            <a:endParaRPr lang="en-GB" dirty="0"/>
          </a:p>
        </p:txBody>
      </p:sp>
      <p:sp>
        <p:nvSpPr>
          <p:cNvPr id="14" name="Segnaposto contenuto 7">
            <a:extLst>
              <a:ext uri="{FF2B5EF4-FFF2-40B4-BE49-F238E27FC236}">
                <a16:creationId xmlns:a16="http://schemas.microsoft.com/office/drawing/2014/main" id="{7864E4E1-2D8A-583C-0DC5-E782A1884AB7}"/>
              </a:ext>
            </a:extLst>
          </p:cNvPr>
          <p:cNvSpPr txBox="1">
            <a:spLocks/>
          </p:cNvSpPr>
          <p:nvPr/>
        </p:nvSpPr>
        <p:spPr>
          <a:xfrm>
            <a:off x="4432039" y="2565917"/>
            <a:ext cx="3247055" cy="29764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100" dirty="0"/>
              <a:t>LIST OF ALL LIFECYCLE RECORDS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GB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100" dirty="0"/>
              <a:t>Lifecycle record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100" dirty="0"/>
              <a:t>              On resume: True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100" dirty="0"/>
              <a:t>              On pause: False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100" dirty="0"/>
              <a:t>              Start timestamp: 1684071051553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100" dirty="0"/>
              <a:t>              Finish timestamp: 1891736453297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GB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100" dirty="0"/>
              <a:t>Lifecycle record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100" dirty="0"/>
              <a:t>              On resume: False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100" dirty="0"/>
              <a:t>              On pause: True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100" dirty="0"/>
              <a:t>              Start timestamp: 1891736453298</a:t>
            </a:r>
          </a:p>
        </p:txBody>
      </p:sp>
      <p:sp>
        <p:nvSpPr>
          <p:cNvPr id="15" name="Segnaposto testo 5">
            <a:extLst>
              <a:ext uri="{FF2B5EF4-FFF2-40B4-BE49-F238E27FC236}">
                <a16:creationId xmlns:a16="http://schemas.microsoft.com/office/drawing/2014/main" id="{F8A06DE2-D5E7-448B-1413-699A9C4844FF}"/>
              </a:ext>
            </a:extLst>
          </p:cNvPr>
          <p:cNvSpPr txBox="1">
            <a:spLocks/>
          </p:cNvSpPr>
          <p:nvPr/>
        </p:nvSpPr>
        <p:spPr>
          <a:xfrm>
            <a:off x="7679094" y="1818321"/>
            <a:ext cx="3247054" cy="4618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Sensors data</a:t>
            </a:r>
            <a:endParaRPr lang="en-GB" dirty="0"/>
          </a:p>
        </p:txBody>
      </p:sp>
      <p:sp>
        <p:nvSpPr>
          <p:cNvPr id="16" name="Segnaposto contenuto 7">
            <a:extLst>
              <a:ext uri="{FF2B5EF4-FFF2-40B4-BE49-F238E27FC236}">
                <a16:creationId xmlns:a16="http://schemas.microsoft.com/office/drawing/2014/main" id="{B55BB97E-14CC-8228-D319-6CD5B6C732EC}"/>
              </a:ext>
            </a:extLst>
          </p:cNvPr>
          <p:cNvSpPr txBox="1">
            <a:spLocks/>
          </p:cNvSpPr>
          <p:nvPr/>
        </p:nvSpPr>
        <p:spPr>
          <a:xfrm>
            <a:off x="7679093" y="2565917"/>
            <a:ext cx="3247055" cy="29764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100" dirty="0"/>
              <a:t>LIST OF ALL SENSOR NUMBER RECORDS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GB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100" dirty="0"/>
              <a:t>Sensor record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100" dirty="0"/>
              <a:t>              Azimuth value: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100" dirty="0"/>
              <a:t>              Pitch value: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100" dirty="0"/>
              <a:t>              Roll value: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100" dirty="0"/>
              <a:t>              Start timestamp: 1684070994605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100" dirty="0"/>
              <a:t>              Finish timestamp: 1684070994606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GB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100" dirty="0"/>
              <a:t>Sensor record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100" dirty="0"/>
              <a:t>              Azimuth value: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100" dirty="0"/>
              <a:t>              Pitch value: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100" dirty="0"/>
              <a:t>              Roll value: 359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100" dirty="0"/>
              <a:t>              Start timestamp: 1684070994607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CF4C1FC4-520F-F43F-3340-0BBEABCB8A4B}"/>
              </a:ext>
            </a:extLst>
          </p:cNvPr>
          <p:cNvSpPr txBox="1"/>
          <p:nvPr/>
        </p:nvSpPr>
        <p:spPr>
          <a:xfrm>
            <a:off x="1295398" y="2280214"/>
            <a:ext cx="3136640" cy="28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/>
              <a:t>Check </a:t>
            </a:r>
            <a:r>
              <a:rPr lang="it-IT" sz="1200" dirty="0" err="1"/>
              <a:t>when</a:t>
            </a:r>
            <a:r>
              <a:rPr lang="it-IT" sz="1200" dirty="0"/>
              <a:t> a debugger is </a:t>
            </a:r>
            <a:r>
              <a:rPr lang="it-IT" sz="1200" dirty="0" err="1"/>
              <a:t>attached</a:t>
            </a:r>
            <a:endParaRPr lang="en-GB" sz="1200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91B8639-04C7-0F11-81EA-6CC975DB593A}"/>
              </a:ext>
            </a:extLst>
          </p:cNvPr>
          <p:cNvSpPr txBox="1"/>
          <p:nvPr/>
        </p:nvSpPr>
        <p:spPr>
          <a:xfrm>
            <a:off x="4432038" y="2280212"/>
            <a:ext cx="3247054" cy="28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/>
              <a:t>Check </a:t>
            </a:r>
            <a:r>
              <a:rPr lang="it-IT" sz="1200" dirty="0" err="1"/>
              <a:t>when</a:t>
            </a:r>
            <a:r>
              <a:rPr lang="it-IT" sz="1200" dirty="0"/>
              <a:t> the </a:t>
            </a:r>
            <a:r>
              <a:rPr lang="it-IT" sz="1200" dirty="0" err="1"/>
              <a:t>application</a:t>
            </a:r>
            <a:r>
              <a:rPr lang="it-IT" sz="1200" dirty="0"/>
              <a:t> is running</a:t>
            </a:r>
            <a:endParaRPr lang="en-GB" sz="1200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4DABCA6-6BB5-B2B3-5470-CE939F7E5AB8}"/>
              </a:ext>
            </a:extLst>
          </p:cNvPr>
          <p:cNvSpPr txBox="1"/>
          <p:nvPr/>
        </p:nvSpPr>
        <p:spPr>
          <a:xfrm>
            <a:off x="7679091" y="2280208"/>
            <a:ext cx="324705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/>
              <a:t>Check </a:t>
            </a:r>
            <a:r>
              <a:rPr lang="it-IT" sz="1200" dirty="0" err="1"/>
              <a:t>if</a:t>
            </a:r>
            <a:r>
              <a:rPr lang="it-IT" sz="1200" dirty="0"/>
              <a:t> each position is </a:t>
            </a:r>
            <a:r>
              <a:rPr lang="it-IT" sz="1200" dirty="0" err="1"/>
              <a:t>valid</a:t>
            </a:r>
            <a:r>
              <a:rPr lang="it-IT" sz="1200" dirty="0"/>
              <a:t> or </a:t>
            </a:r>
            <a:r>
              <a:rPr lang="it-IT" sz="1200" dirty="0" err="1"/>
              <a:t>not</a:t>
            </a:r>
            <a:endParaRPr lang="en-GB" sz="12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997BB03-6639-F744-D284-C1630ED4E8E3}"/>
              </a:ext>
            </a:extLst>
          </p:cNvPr>
          <p:cNvSpPr txBox="1"/>
          <p:nvPr/>
        </p:nvSpPr>
        <p:spPr>
          <a:xfrm>
            <a:off x="4087196" y="6354147"/>
            <a:ext cx="4017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Mirco Venerba – Remote debugging </a:t>
            </a:r>
            <a:r>
              <a:rPr lang="it-IT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detection</a:t>
            </a:r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Android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9575860-ED61-095F-AA71-10F6AFE3034E}"/>
              </a:ext>
            </a:extLst>
          </p:cNvPr>
          <p:cNvSpPr txBox="1"/>
          <p:nvPr/>
        </p:nvSpPr>
        <p:spPr>
          <a:xfrm>
            <a:off x="10105053" y="6354147"/>
            <a:ext cx="1583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B2B192F-484D-3269-FEEC-FA23E7142533}"/>
              </a:ext>
            </a:extLst>
          </p:cNvPr>
          <p:cNvSpPr txBox="1"/>
          <p:nvPr/>
        </p:nvSpPr>
        <p:spPr>
          <a:xfrm>
            <a:off x="548951" y="6354147"/>
            <a:ext cx="1492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13/07/2023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44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4EB8E-71A5-81D7-C787-14ACF0F64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Presentation </a:t>
            </a:r>
            <a:r>
              <a:rPr lang="it-IT" sz="4400" dirty="0" err="1"/>
              <a:t>overview</a:t>
            </a:r>
            <a:endParaRPr lang="en-GB" sz="4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49C592-B7F6-E2A1-FC76-1299D5E4E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Introduction to the problem</a:t>
            </a:r>
          </a:p>
          <a:p>
            <a:r>
              <a:rPr lang="en-GB" sz="2800" dirty="0"/>
              <a:t>Possible solution</a:t>
            </a:r>
          </a:p>
          <a:p>
            <a:r>
              <a:rPr lang="en-GB" sz="2800" dirty="0"/>
              <a:t>Software architecture</a:t>
            </a:r>
          </a:p>
          <a:p>
            <a:r>
              <a:rPr lang="en-GB" sz="2800" dirty="0"/>
              <a:t>Types of logs</a:t>
            </a:r>
          </a:p>
          <a:p>
            <a:r>
              <a:rPr lang="en-GB" sz="2800" dirty="0"/>
              <a:t>Validation and testing</a:t>
            </a:r>
          </a:p>
          <a:p>
            <a:r>
              <a:rPr lang="en-GB" sz="2800" dirty="0"/>
              <a:t>Future developments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6EE767-9A1A-574D-85A5-21B8103E3193}"/>
              </a:ext>
            </a:extLst>
          </p:cNvPr>
          <p:cNvSpPr txBox="1"/>
          <p:nvPr/>
        </p:nvSpPr>
        <p:spPr>
          <a:xfrm>
            <a:off x="4087196" y="6354147"/>
            <a:ext cx="4017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Mirco Venerba – Remote debugging </a:t>
            </a:r>
            <a:r>
              <a:rPr lang="it-IT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detection</a:t>
            </a:r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Android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AC1204-F368-0C7B-E6CE-088862FD60EC}"/>
              </a:ext>
            </a:extLst>
          </p:cNvPr>
          <p:cNvSpPr txBox="1"/>
          <p:nvPr/>
        </p:nvSpPr>
        <p:spPr>
          <a:xfrm>
            <a:off x="10105053" y="6354147"/>
            <a:ext cx="1583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F5CA8CD-9DD4-2C94-BE03-E5FAD46C8D08}"/>
              </a:ext>
            </a:extLst>
          </p:cNvPr>
          <p:cNvSpPr txBox="1"/>
          <p:nvPr/>
        </p:nvSpPr>
        <p:spPr>
          <a:xfrm>
            <a:off x="548951" y="6354147"/>
            <a:ext cx="1492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13/07/2023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Immagine 6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7B37570D-A7AC-D59C-32C6-2396CB91F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792" y="117973"/>
            <a:ext cx="2261616" cy="95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7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dirty="0"/>
              <a:t>Web server logs – first part</a:t>
            </a:r>
            <a:endParaRPr lang="en-GB" sz="4400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93ED5C1-AEAE-C580-5956-A4106AE63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3136640" cy="461891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it-IT" dirty="0"/>
              <a:t>Instructions </a:t>
            </a:r>
            <a:r>
              <a:rPr lang="it-IT" dirty="0" err="1"/>
              <a:t>analysis</a:t>
            </a:r>
            <a:endParaRPr lang="en-GB" dirty="0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45121F46-B633-F45C-F6D2-9A288FD1B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95399" y="2565918"/>
            <a:ext cx="3136641" cy="341500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00" dirty="0"/>
              <a:t>ANALYSIS OF INSTRUCTIONS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00" dirty="0"/>
              <a:t>Instruction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00" dirty="0"/>
              <a:t>              Name: </a:t>
            </a:r>
            <a:r>
              <a:rPr lang="en-GB" sz="1000" dirty="0" err="1"/>
              <a:t>clock_gettime</a:t>
            </a:r>
            <a:endParaRPr lang="en-GB" sz="1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00" dirty="0"/>
              <a:t>              Minimum duration: 182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00" dirty="0"/>
              <a:t>              Maximum duration: 5436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00" dirty="0"/>
              <a:t>              Average duration: 829.66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00" dirty="0"/>
              <a:t>              Number measurements: 78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00" dirty="0"/>
              <a:t>              List measurements: [1854, 857, 801...]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00" dirty="0"/>
              <a:t>Instruction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00" dirty="0"/>
              <a:t>              Name: close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00" dirty="0"/>
              <a:t>              Minimum duration: 353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00" dirty="0"/>
              <a:t>              Maximum duration: 353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00" dirty="0"/>
              <a:t>              Average duration: 353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00" dirty="0"/>
              <a:t>              Number measurements: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00" dirty="0"/>
              <a:t>              List measurements: [353]</a:t>
            </a:r>
          </a:p>
        </p:txBody>
      </p:sp>
      <p:pic>
        <p:nvPicPr>
          <p:cNvPr id="5" name="Immagine 4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E447160A-8649-E533-D930-5EF2D6C23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792" y="117973"/>
            <a:ext cx="2261616" cy="957072"/>
          </a:xfrm>
          <a:prstGeom prst="rect">
            <a:avLst/>
          </a:prstGeom>
        </p:spPr>
      </p:pic>
      <p:sp>
        <p:nvSpPr>
          <p:cNvPr id="13" name="Segnaposto testo 5">
            <a:extLst>
              <a:ext uri="{FF2B5EF4-FFF2-40B4-BE49-F238E27FC236}">
                <a16:creationId xmlns:a16="http://schemas.microsoft.com/office/drawing/2014/main" id="{A35EC843-3640-11C4-6F93-FDCDE509E36C}"/>
              </a:ext>
            </a:extLst>
          </p:cNvPr>
          <p:cNvSpPr txBox="1">
            <a:spLocks/>
          </p:cNvSpPr>
          <p:nvPr/>
        </p:nvSpPr>
        <p:spPr>
          <a:xfrm>
            <a:off x="4432040" y="1818322"/>
            <a:ext cx="3247054" cy="46189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Instructions </a:t>
            </a:r>
            <a:r>
              <a:rPr lang="it-IT" dirty="0" err="1"/>
              <a:t>sequence</a:t>
            </a:r>
            <a:endParaRPr lang="en-GB" dirty="0"/>
          </a:p>
        </p:txBody>
      </p:sp>
      <p:sp>
        <p:nvSpPr>
          <p:cNvPr id="14" name="Segnaposto contenuto 7">
            <a:extLst>
              <a:ext uri="{FF2B5EF4-FFF2-40B4-BE49-F238E27FC236}">
                <a16:creationId xmlns:a16="http://schemas.microsoft.com/office/drawing/2014/main" id="{7864E4E1-2D8A-583C-0DC5-E782A1884AB7}"/>
              </a:ext>
            </a:extLst>
          </p:cNvPr>
          <p:cNvSpPr txBox="1">
            <a:spLocks/>
          </p:cNvSpPr>
          <p:nvPr/>
        </p:nvSpPr>
        <p:spPr>
          <a:xfrm>
            <a:off x="4432039" y="2565917"/>
            <a:ext cx="3247055" cy="34150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000" dirty="0"/>
              <a:t>LIST OF INSTRUCTIONS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GB" sz="1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000" dirty="0"/>
              <a:t>Instruction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000" dirty="0"/>
              <a:t>              Name: </a:t>
            </a:r>
            <a:r>
              <a:rPr lang="en-GB" sz="1000" dirty="0" err="1"/>
              <a:t>clock_gettime</a:t>
            </a:r>
            <a:endParaRPr lang="en-GB" sz="1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000" dirty="0"/>
              <a:t>              </a:t>
            </a:r>
            <a:r>
              <a:rPr lang="en-GB" sz="1000" dirty="0" err="1"/>
              <a:t>Pid</a:t>
            </a:r>
            <a:r>
              <a:rPr lang="en-GB" sz="1000" dirty="0"/>
              <a:t>: 20403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000" dirty="0"/>
              <a:t>              </a:t>
            </a:r>
            <a:r>
              <a:rPr lang="en-GB" sz="1000" dirty="0" err="1"/>
              <a:t>Spid</a:t>
            </a:r>
            <a:r>
              <a:rPr lang="en-GB" sz="1000" dirty="0"/>
              <a:t>: 20403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000" dirty="0"/>
              <a:t>              Status: Finished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000" dirty="0"/>
              <a:t>              Start: 1684070932532139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000" dirty="0"/>
              <a:t>              Finish: 1684070932533993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000" dirty="0"/>
              <a:t>              Duration: 1854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000" dirty="0"/>
              <a:t>              Return Value: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GB" sz="1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000" dirty="0"/>
              <a:t>Instruction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000" dirty="0"/>
              <a:t>              Name: </a:t>
            </a:r>
            <a:r>
              <a:rPr lang="en-GB" sz="1000" dirty="0" err="1"/>
              <a:t>clock_gettime</a:t>
            </a:r>
            <a:endParaRPr lang="en-GB" sz="1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000" dirty="0"/>
              <a:t>              </a:t>
            </a:r>
            <a:r>
              <a:rPr lang="en-GB" sz="1000" dirty="0" err="1"/>
              <a:t>Pid</a:t>
            </a:r>
            <a:r>
              <a:rPr lang="en-GB" sz="1000" dirty="0"/>
              <a:t>: 20403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000" dirty="0"/>
              <a:t>              </a:t>
            </a:r>
            <a:r>
              <a:rPr lang="en-GB" sz="1000" dirty="0" err="1"/>
              <a:t>Spid</a:t>
            </a:r>
            <a:r>
              <a:rPr lang="en-GB" sz="1000" dirty="0"/>
              <a:t>: 20403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000" dirty="0"/>
              <a:t>              Status: Not finished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000" dirty="0"/>
              <a:t>              Start: 1684070932533994</a:t>
            </a:r>
          </a:p>
        </p:txBody>
      </p:sp>
      <p:sp>
        <p:nvSpPr>
          <p:cNvPr id="15" name="Segnaposto testo 5">
            <a:extLst>
              <a:ext uri="{FF2B5EF4-FFF2-40B4-BE49-F238E27FC236}">
                <a16:creationId xmlns:a16="http://schemas.microsoft.com/office/drawing/2014/main" id="{F8A06DE2-D5E7-448B-1413-699A9C4844FF}"/>
              </a:ext>
            </a:extLst>
          </p:cNvPr>
          <p:cNvSpPr txBox="1">
            <a:spLocks/>
          </p:cNvSpPr>
          <p:nvPr/>
        </p:nvSpPr>
        <p:spPr>
          <a:xfrm>
            <a:off x="7679094" y="1818321"/>
            <a:ext cx="3247054" cy="4618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Simple </a:t>
            </a:r>
            <a:r>
              <a:rPr lang="it-IT" dirty="0" err="1"/>
              <a:t>syscalls</a:t>
            </a:r>
            <a:r>
              <a:rPr lang="it-IT" dirty="0"/>
              <a:t> </a:t>
            </a:r>
            <a:r>
              <a:rPr lang="it-IT" dirty="0" err="1"/>
              <a:t>sequences</a:t>
            </a:r>
            <a:endParaRPr lang="en-GB" dirty="0"/>
          </a:p>
        </p:txBody>
      </p:sp>
      <p:sp>
        <p:nvSpPr>
          <p:cNvPr id="16" name="Segnaposto contenuto 7">
            <a:extLst>
              <a:ext uri="{FF2B5EF4-FFF2-40B4-BE49-F238E27FC236}">
                <a16:creationId xmlns:a16="http://schemas.microsoft.com/office/drawing/2014/main" id="{B55BB97E-14CC-8228-D319-6CD5B6C732EC}"/>
              </a:ext>
            </a:extLst>
          </p:cNvPr>
          <p:cNvSpPr txBox="1">
            <a:spLocks/>
          </p:cNvSpPr>
          <p:nvPr/>
        </p:nvSpPr>
        <p:spPr>
          <a:xfrm>
            <a:off x="7679093" y="2565917"/>
            <a:ext cx="3247055" cy="34150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100" dirty="0"/>
              <a:t>LIST OF SYSCALLS SEQUENCES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GB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100" dirty="0"/>
              <a:t>Sequence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100" dirty="0"/>
              <a:t>              (20403, 20403) -&gt; ['</a:t>
            </a:r>
            <a:r>
              <a:rPr lang="en-GB" sz="1100" dirty="0" err="1"/>
              <a:t>clock_gettime</a:t>
            </a:r>
            <a:r>
              <a:rPr lang="en-GB" sz="1100" dirty="0"/>
              <a:t>', '</a:t>
            </a:r>
            <a:r>
              <a:rPr lang="en-GB" sz="1100" dirty="0" err="1"/>
              <a:t>clock_gettime</a:t>
            </a:r>
            <a:r>
              <a:rPr lang="en-GB" sz="1100" dirty="0"/>
              <a:t>', '</a:t>
            </a:r>
            <a:r>
              <a:rPr lang="en-GB" sz="1100" dirty="0" err="1"/>
              <a:t>gettimeofday</a:t>
            </a:r>
            <a:r>
              <a:rPr lang="en-GB" sz="1100" dirty="0"/>
              <a:t>', 'write', '</a:t>
            </a:r>
            <a:r>
              <a:rPr lang="en-GB" sz="1100" dirty="0" err="1"/>
              <a:t>sendto</a:t>
            </a:r>
            <a:r>
              <a:rPr lang="en-GB" sz="1100" dirty="0"/>
              <a:t>', '</a:t>
            </a:r>
            <a:r>
              <a:rPr lang="en-GB" sz="1100" dirty="0" err="1"/>
              <a:t>recvfrom</a:t>
            </a:r>
            <a:r>
              <a:rPr lang="en-GB" sz="1100" dirty="0"/>
              <a:t>', '</a:t>
            </a:r>
            <a:r>
              <a:rPr lang="en-GB" sz="1100" dirty="0" err="1"/>
              <a:t>clock_gettime</a:t>
            </a:r>
            <a:r>
              <a:rPr lang="en-GB" sz="1100" dirty="0"/>
              <a:t>', '</a:t>
            </a:r>
            <a:r>
              <a:rPr lang="en-GB" sz="1100" dirty="0" err="1"/>
              <a:t>clock_gettime</a:t>
            </a:r>
            <a:r>
              <a:rPr lang="en-GB" sz="1100" dirty="0"/>
              <a:t>', '</a:t>
            </a:r>
            <a:r>
              <a:rPr lang="en-GB" sz="1100" dirty="0" err="1"/>
              <a:t>gettimeofday</a:t>
            </a:r>
            <a:r>
              <a:rPr lang="en-GB" sz="1100" dirty="0"/>
              <a:t>', 'read’,….]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GB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100" dirty="0"/>
              <a:t>Sequence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100" dirty="0"/>
              <a:t>              (20403, 20404) -&gt; ['</a:t>
            </a:r>
            <a:r>
              <a:rPr lang="en-GB" sz="1100" dirty="0" err="1"/>
              <a:t>getuid</a:t>
            </a:r>
            <a:r>
              <a:rPr lang="en-GB" sz="1100" dirty="0"/>
              <a:t>', '</a:t>
            </a:r>
            <a:r>
              <a:rPr lang="en-GB" sz="1100" dirty="0" err="1"/>
              <a:t>epoll_pwait</a:t>
            </a:r>
            <a:r>
              <a:rPr lang="en-GB" sz="1100" dirty="0"/>
              <a:t>', '</a:t>
            </a:r>
            <a:r>
              <a:rPr lang="en-GB" sz="1100" dirty="0" err="1"/>
              <a:t>clock_gettime</a:t>
            </a:r>
            <a:r>
              <a:rPr lang="en-GB" sz="1100" dirty="0"/>
              <a:t>', '</a:t>
            </a:r>
            <a:r>
              <a:rPr lang="en-GB" sz="1100" dirty="0" err="1"/>
              <a:t>clock_gettime</a:t>
            </a:r>
            <a:r>
              <a:rPr lang="en-GB" sz="1100" dirty="0"/>
              <a:t>', '</a:t>
            </a:r>
            <a:r>
              <a:rPr lang="en-GB" sz="1100" dirty="0" err="1"/>
              <a:t>gettimeofday</a:t>
            </a:r>
            <a:r>
              <a:rPr lang="en-GB" sz="1100" dirty="0"/>
              <a:t>', 'read', '</a:t>
            </a:r>
            <a:r>
              <a:rPr lang="en-GB" sz="1100" dirty="0" err="1"/>
              <a:t>clock_gettime</a:t>
            </a:r>
            <a:r>
              <a:rPr lang="en-GB" sz="1100" dirty="0"/>
              <a:t>', 'read', '</a:t>
            </a:r>
            <a:r>
              <a:rPr lang="en-GB" sz="1100" dirty="0" err="1"/>
              <a:t>getuid</a:t>
            </a:r>
            <a:r>
              <a:rPr lang="en-GB" sz="1100" dirty="0"/>
              <a:t>', '</a:t>
            </a:r>
            <a:r>
              <a:rPr lang="en-GB" sz="1100" dirty="0" err="1"/>
              <a:t>epoll_pwait</a:t>
            </a:r>
            <a:r>
              <a:rPr lang="en-GB" sz="1100" dirty="0"/>
              <a:t>’,…]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GB" sz="1100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CF4C1FC4-520F-F43F-3340-0BBEABCB8A4B}"/>
              </a:ext>
            </a:extLst>
          </p:cNvPr>
          <p:cNvSpPr txBox="1"/>
          <p:nvPr/>
        </p:nvSpPr>
        <p:spPr>
          <a:xfrm>
            <a:off x="1295398" y="2280214"/>
            <a:ext cx="3136640" cy="28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/>
              <a:t>Count</a:t>
            </a:r>
            <a:r>
              <a:rPr lang="it-IT" sz="1200" dirty="0"/>
              <a:t> </a:t>
            </a:r>
            <a:r>
              <a:rPr lang="it-IT" sz="1200" dirty="0" err="1"/>
              <a:t>instructions</a:t>
            </a:r>
            <a:r>
              <a:rPr lang="it-IT" sz="1200" dirty="0"/>
              <a:t> with </a:t>
            </a:r>
            <a:r>
              <a:rPr lang="it-IT" sz="1200" dirty="0" err="1"/>
              <a:t>longer</a:t>
            </a:r>
            <a:r>
              <a:rPr lang="it-IT" sz="1200" dirty="0"/>
              <a:t> duration</a:t>
            </a:r>
            <a:endParaRPr lang="en-GB" sz="1200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91B8639-04C7-0F11-81EA-6CC975DB593A}"/>
              </a:ext>
            </a:extLst>
          </p:cNvPr>
          <p:cNvSpPr txBox="1"/>
          <p:nvPr/>
        </p:nvSpPr>
        <p:spPr>
          <a:xfrm>
            <a:off x="4432038" y="2280212"/>
            <a:ext cx="3247054" cy="28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sz="1200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4DABCA6-6BB5-B2B3-5470-CE939F7E5AB8}"/>
              </a:ext>
            </a:extLst>
          </p:cNvPr>
          <p:cNvSpPr txBox="1"/>
          <p:nvPr/>
        </p:nvSpPr>
        <p:spPr>
          <a:xfrm>
            <a:off x="7679091" y="2280208"/>
            <a:ext cx="3247054" cy="28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/>
              <a:t>(</a:t>
            </a:r>
            <a:r>
              <a:rPr lang="it-IT" sz="1200" dirty="0" err="1"/>
              <a:t>pid</a:t>
            </a:r>
            <a:r>
              <a:rPr lang="it-IT" sz="1200" dirty="0"/>
              <a:t>, spid)</a:t>
            </a:r>
            <a:endParaRPr lang="en-GB" sz="12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2A0340A-C153-DC4F-C9EF-D1310214C68D}"/>
              </a:ext>
            </a:extLst>
          </p:cNvPr>
          <p:cNvSpPr txBox="1"/>
          <p:nvPr/>
        </p:nvSpPr>
        <p:spPr>
          <a:xfrm>
            <a:off x="4087196" y="6354147"/>
            <a:ext cx="4017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Mirco Venerba – Remote debugging </a:t>
            </a:r>
            <a:r>
              <a:rPr lang="it-IT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detection</a:t>
            </a:r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Android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397D2A2-D49B-65AD-1EA1-C59E161E0FC0}"/>
              </a:ext>
            </a:extLst>
          </p:cNvPr>
          <p:cNvSpPr txBox="1"/>
          <p:nvPr/>
        </p:nvSpPr>
        <p:spPr>
          <a:xfrm>
            <a:off x="10105053" y="6354147"/>
            <a:ext cx="1583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18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FEF5CD5-BE30-C12E-2379-BBAF72640C90}"/>
              </a:ext>
            </a:extLst>
          </p:cNvPr>
          <p:cNvSpPr txBox="1"/>
          <p:nvPr/>
        </p:nvSpPr>
        <p:spPr>
          <a:xfrm>
            <a:off x="548951" y="6354147"/>
            <a:ext cx="1492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13/07/2023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40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dirty="0"/>
              <a:t>Web server logs – second part</a:t>
            </a:r>
            <a:endParaRPr lang="en-GB" sz="4400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93ED5C1-AEAE-C580-5956-A4106AE63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3136640" cy="461891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it-IT" dirty="0"/>
              <a:t>Possible next </a:t>
            </a:r>
            <a:r>
              <a:rPr lang="it-IT" dirty="0" err="1"/>
              <a:t>instruction</a:t>
            </a:r>
            <a:endParaRPr lang="en-GB" dirty="0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45121F46-B633-F45C-F6D2-9A288FD1B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95399" y="2565918"/>
            <a:ext cx="3136641" cy="314441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00" dirty="0"/>
              <a:t>LIST OF POSSIBLE INSTRUCTIONS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00" dirty="0"/>
              <a:t>Instruction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00" dirty="0"/>
              <a:t>              Name: </a:t>
            </a:r>
            <a:r>
              <a:rPr lang="en-GB" sz="1000" dirty="0" err="1"/>
              <a:t>clock_gettime</a:t>
            </a:r>
            <a:endParaRPr lang="en-GB" sz="1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00" dirty="0"/>
              <a:t>              Next: [</a:t>
            </a:r>
            <a:r>
              <a:rPr lang="en-GB" sz="1000" dirty="0" err="1"/>
              <a:t>clock_gettime</a:t>
            </a:r>
            <a:r>
              <a:rPr lang="en-GB" sz="1000" dirty="0"/>
              <a:t>, </a:t>
            </a:r>
            <a:r>
              <a:rPr lang="en-GB" sz="1000" dirty="0" err="1"/>
              <a:t>epoll_pwait</a:t>
            </a:r>
            <a:r>
              <a:rPr lang="en-GB" sz="1000" dirty="0"/>
              <a:t>, ..]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00" dirty="0"/>
              <a:t>Instruction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00" dirty="0"/>
              <a:t>              Name: </a:t>
            </a:r>
            <a:r>
              <a:rPr lang="en-GB" sz="1000" dirty="0" err="1"/>
              <a:t>epoll_pwait</a:t>
            </a:r>
            <a:endParaRPr lang="en-GB" sz="1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00" dirty="0"/>
              <a:t>              Next: [</a:t>
            </a:r>
            <a:r>
              <a:rPr lang="en-GB" sz="1000" dirty="0" err="1"/>
              <a:t>fcntl</a:t>
            </a:r>
            <a:r>
              <a:rPr lang="en-GB" sz="1000" dirty="0"/>
              <a:t>, </a:t>
            </a:r>
            <a:r>
              <a:rPr lang="en-GB" sz="1000" dirty="0" err="1"/>
              <a:t>gettimeofday</a:t>
            </a:r>
            <a:r>
              <a:rPr lang="en-GB" sz="1000" dirty="0"/>
              <a:t>, </a:t>
            </a:r>
            <a:r>
              <a:rPr lang="en-GB" sz="1000" dirty="0" err="1"/>
              <a:t>getuid</a:t>
            </a:r>
            <a:r>
              <a:rPr lang="en-GB" sz="1000" dirty="0"/>
              <a:t>, ioctl, …]</a:t>
            </a:r>
          </a:p>
        </p:txBody>
      </p:sp>
      <p:pic>
        <p:nvPicPr>
          <p:cNvPr id="5" name="Immagine 4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E447160A-8649-E533-D930-5EF2D6C23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792" y="117973"/>
            <a:ext cx="2261616" cy="957072"/>
          </a:xfrm>
          <a:prstGeom prst="rect">
            <a:avLst/>
          </a:prstGeom>
        </p:spPr>
      </p:pic>
      <p:sp>
        <p:nvSpPr>
          <p:cNvPr id="13" name="Segnaposto testo 5">
            <a:extLst>
              <a:ext uri="{FF2B5EF4-FFF2-40B4-BE49-F238E27FC236}">
                <a16:creationId xmlns:a16="http://schemas.microsoft.com/office/drawing/2014/main" id="{A35EC843-3640-11C4-6F93-FDCDE509E36C}"/>
              </a:ext>
            </a:extLst>
          </p:cNvPr>
          <p:cNvSpPr txBox="1">
            <a:spLocks/>
          </p:cNvSpPr>
          <p:nvPr/>
        </p:nvSpPr>
        <p:spPr>
          <a:xfrm>
            <a:off x="4432040" y="1818322"/>
            <a:ext cx="3247054" cy="46189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Incremental</a:t>
            </a:r>
            <a:r>
              <a:rPr lang="it-IT" dirty="0"/>
              <a:t> </a:t>
            </a:r>
            <a:r>
              <a:rPr lang="it-IT" dirty="0" err="1"/>
              <a:t>execution</a:t>
            </a:r>
            <a:r>
              <a:rPr lang="it-IT" dirty="0"/>
              <a:t> </a:t>
            </a:r>
            <a:r>
              <a:rPr lang="it-IT" dirty="0" err="1"/>
              <a:t>path</a:t>
            </a:r>
            <a:endParaRPr lang="en-GB" dirty="0"/>
          </a:p>
        </p:txBody>
      </p:sp>
      <p:sp>
        <p:nvSpPr>
          <p:cNvPr id="14" name="Segnaposto contenuto 7">
            <a:extLst>
              <a:ext uri="{FF2B5EF4-FFF2-40B4-BE49-F238E27FC236}">
                <a16:creationId xmlns:a16="http://schemas.microsoft.com/office/drawing/2014/main" id="{7864E4E1-2D8A-583C-0DC5-E782A1884AB7}"/>
              </a:ext>
            </a:extLst>
          </p:cNvPr>
          <p:cNvSpPr txBox="1">
            <a:spLocks/>
          </p:cNvSpPr>
          <p:nvPr/>
        </p:nvSpPr>
        <p:spPr>
          <a:xfrm>
            <a:off x="4432039" y="2565917"/>
            <a:ext cx="3247055" cy="31444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000" dirty="0"/>
              <a:t>LIST OF FOUND SUBSEQUENCES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GB" sz="1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000" dirty="0"/>
              <a:t>SUBSEQUENCE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000" dirty="0"/>
              <a:t>              Portion of code: 8.928571428571429%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000" dirty="0"/>
              <a:t>              Subsequence: ['</a:t>
            </a:r>
            <a:r>
              <a:rPr lang="en-GB" sz="1000" dirty="0" err="1"/>
              <a:t>recvfrom</a:t>
            </a:r>
            <a:r>
              <a:rPr lang="en-GB" sz="1000" dirty="0"/>
              <a:t>', '</a:t>
            </a:r>
            <a:r>
              <a:rPr lang="en-GB" sz="1000" dirty="0" err="1"/>
              <a:t>recvfrom</a:t>
            </a:r>
            <a:r>
              <a:rPr lang="en-GB" sz="1000" dirty="0"/>
              <a:t>', '</a:t>
            </a:r>
            <a:r>
              <a:rPr lang="en-GB" sz="1000" dirty="0" err="1"/>
              <a:t>clock_gettime</a:t>
            </a:r>
            <a:r>
              <a:rPr lang="en-GB" sz="1000" dirty="0"/>
              <a:t>', '</a:t>
            </a:r>
            <a:r>
              <a:rPr lang="en-GB" sz="1000" dirty="0" err="1"/>
              <a:t>epoll_pwait</a:t>
            </a:r>
            <a:r>
              <a:rPr lang="en-GB" sz="1000" dirty="0"/>
              <a:t>', ....]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GB" sz="1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000" dirty="0"/>
              <a:t>SUBSEQUENCE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000" dirty="0"/>
              <a:t>              Portion of code: 12.5%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000" dirty="0"/>
              <a:t>              Subsequence: ['</a:t>
            </a:r>
            <a:r>
              <a:rPr lang="en-GB" sz="1000" dirty="0" err="1"/>
              <a:t>futex</a:t>
            </a:r>
            <a:r>
              <a:rPr lang="en-GB" sz="1000" dirty="0"/>
              <a:t>', '</a:t>
            </a:r>
            <a:r>
              <a:rPr lang="en-GB" sz="1000" dirty="0" err="1"/>
              <a:t>clock_gettime</a:t>
            </a:r>
            <a:r>
              <a:rPr lang="en-GB" sz="1000" dirty="0"/>
              <a:t>', '</a:t>
            </a:r>
            <a:r>
              <a:rPr lang="en-GB" sz="1000" dirty="0" err="1"/>
              <a:t>clock_gettime</a:t>
            </a:r>
            <a:r>
              <a:rPr lang="en-GB" sz="1000" dirty="0"/>
              <a:t>', '</a:t>
            </a:r>
            <a:r>
              <a:rPr lang="en-GB" sz="1000" dirty="0" err="1"/>
              <a:t>futex</a:t>
            </a:r>
            <a:r>
              <a:rPr lang="en-GB" sz="1000" dirty="0"/>
              <a:t>', '</a:t>
            </a:r>
            <a:r>
              <a:rPr lang="en-GB" sz="1000" dirty="0" err="1"/>
              <a:t>clock_gettime</a:t>
            </a:r>
            <a:r>
              <a:rPr lang="en-GB" sz="1000" dirty="0"/>
              <a:t>', ...]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CF4C1FC4-520F-F43F-3340-0BBEABCB8A4B}"/>
              </a:ext>
            </a:extLst>
          </p:cNvPr>
          <p:cNvSpPr txBox="1"/>
          <p:nvPr/>
        </p:nvSpPr>
        <p:spPr>
          <a:xfrm>
            <a:off x="1295398" y="2280214"/>
            <a:ext cx="3136640" cy="28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/>
              <a:t>Check </a:t>
            </a:r>
            <a:r>
              <a:rPr lang="it-IT" sz="1200" dirty="0" err="1"/>
              <a:t>if</a:t>
            </a:r>
            <a:r>
              <a:rPr lang="it-IT" sz="1200" dirty="0"/>
              <a:t> the </a:t>
            </a:r>
            <a:r>
              <a:rPr lang="it-IT" sz="1200" dirty="0" err="1"/>
              <a:t>sequence</a:t>
            </a:r>
            <a:r>
              <a:rPr lang="it-IT" sz="1200" dirty="0"/>
              <a:t> is </a:t>
            </a:r>
            <a:r>
              <a:rPr lang="it-IT" sz="1200" dirty="0" err="1"/>
              <a:t>valid</a:t>
            </a:r>
            <a:r>
              <a:rPr lang="it-IT" sz="1200" dirty="0"/>
              <a:t> or </a:t>
            </a:r>
            <a:r>
              <a:rPr lang="it-IT" sz="1200" dirty="0" err="1"/>
              <a:t>not</a:t>
            </a:r>
            <a:endParaRPr lang="en-GB" sz="1200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91B8639-04C7-0F11-81EA-6CC975DB593A}"/>
              </a:ext>
            </a:extLst>
          </p:cNvPr>
          <p:cNvSpPr txBox="1"/>
          <p:nvPr/>
        </p:nvSpPr>
        <p:spPr>
          <a:xfrm>
            <a:off x="4432038" y="2280212"/>
            <a:ext cx="3247054" cy="28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/>
              <a:t>Check </a:t>
            </a:r>
            <a:r>
              <a:rPr lang="it-IT" sz="1200" dirty="0" err="1"/>
              <a:t>how</a:t>
            </a:r>
            <a:r>
              <a:rPr lang="it-IT" sz="1200" dirty="0"/>
              <a:t> </a:t>
            </a:r>
            <a:r>
              <a:rPr lang="it-IT" sz="1200" dirty="0" err="1"/>
              <a:t>actual</a:t>
            </a:r>
            <a:r>
              <a:rPr lang="it-IT" sz="1200" dirty="0"/>
              <a:t> </a:t>
            </a:r>
            <a:r>
              <a:rPr lang="it-IT" sz="1200" dirty="0" err="1"/>
              <a:t>path</a:t>
            </a:r>
            <a:r>
              <a:rPr lang="it-IT" sz="1200" dirty="0"/>
              <a:t> is % </a:t>
            </a:r>
            <a:r>
              <a:rPr lang="it-IT" sz="1200" dirty="0" err="1"/>
              <a:t>equal</a:t>
            </a:r>
            <a:r>
              <a:rPr lang="it-IT" sz="1200" dirty="0"/>
              <a:t> of last one</a:t>
            </a:r>
            <a:endParaRPr lang="en-GB" sz="1200" dirty="0"/>
          </a:p>
        </p:txBody>
      </p:sp>
      <p:sp>
        <p:nvSpPr>
          <p:cNvPr id="3" name="Segnaposto testo 5">
            <a:extLst>
              <a:ext uri="{FF2B5EF4-FFF2-40B4-BE49-F238E27FC236}">
                <a16:creationId xmlns:a16="http://schemas.microsoft.com/office/drawing/2014/main" id="{8142F174-5F51-0133-985E-ABC3AF37C08F}"/>
              </a:ext>
            </a:extLst>
          </p:cNvPr>
          <p:cNvSpPr txBox="1">
            <a:spLocks/>
          </p:cNvSpPr>
          <p:nvPr/>
        </p:nvSpPr>
        <p:spPr>
          <a:xfrm>
            <a:off x="7679094" y="1818321"/>
            <a:ext cx="3247054" cy="4618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Alert</a:t>
            </a:r>
            <a:r>
              <a:rPr lang="it-IT" dirty="0"/>
              <a:t> level device</a:t>
            </a:r>
            <a:endParaRPr lang="en-GB" dirty="0"/>
          </a:p>
        </p:txBody>
      </p:sp>
      <p:sp>
        <p:nvSpPr>
          <p:cNvPr id="4" name="Segnaposto contenuto 7">
            <a:extLst>
              <a:ext uri="{FF2B5EF4-FFF2-40B4-BE49-F238E27FC236}">
                <a16:creationId xmlns:a16="http://schemas.microsoft.com/office/drawing/2014/main" id="{28DC1EA3-D1A7-A137-900A-4745A39968A8}"/>
              </a:ext>
            </a:extLst>
          </p:cNvPr>
          <p:cNvSpPr txBox="1">
            <a:spLocks/>
          </p:cNvSpPr>
          <p:nvPr/>
        </p:nvSpPr>
        <p:spPr>
          <a:xfrm>
            <a:off x="7679093" y="2565916"/>
            <a:ext cx="3247055" cy="31444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100" dirty="0"/>
              <a:t>Device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100" dirty="0"/>
              <a:t>              Ip address: 192.168.1.3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100" dirty="0"/>
              <a:t>              Security level: 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100" dirty="0"/>
              <a:t>              Good things: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100" dirty="0"/>
              <a:t>                   C++ library started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100" dirty="0"/>
              <a:t>                   Debugger not found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100" dirty="0"/>
              <a:t>                   </a:t>
            </a:r>
            <a:r>
              <a:rPr lang="en-GB" sz="1100" dirty="0" err="1"/>
              <a:t>Subsequences</a:t>
            </a:r>
            <a:r>
              <a:rPr lang="en-GB" sz="1100" dirty="0"/>
              <a:t> not found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100" dirty="0"/>
              <a:t>              Bad things: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100" dirty="0"/>
              <a:t>                   Debuggable applications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100" dirty="0"/>
              <a:t>                   Developer options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100" dirty="0"/>
              <a:t>                   Charging type USB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100"/>
              <a:t>                   Instruction more duration </a:t>
            </a:r>
            <a:r>
              <a:rPr lang="en-GB" sz="1100" dirty="0"/>
              <a:t>many times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100" dirty="0"/>
              <a:t>                   Sequence not secure many times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100" dirty="0"/>
              <a:t>                   Sensor alerts many times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100" dirty="0"/>
              <a:t>                   Stationary device many times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56E3B9F-9FD1-20B0-26A1-20681313D83D}"/>
              </a:ext>
            </a:extLst>
          </p:cNvPr>
          <p:cNvSpPr txBox="1"/>
          <p:nvPr/>
        </p:nvSpPr>
        <p:spPr>
          <a:xfrm>
            <a:off x="7679091" y="2280208"/>
            <a:ext cx="324705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/>
              <a:t>Alert</a:t>
            </a:r>
            <a:r>
              <a:rPr lang="it-IT" sz="1200" dirty="0"/>
              <a:t> level from 0 to 10, 9 / 10 device </a:t>
            </a:r>
            <a:r>
              <a:rPr lang="it-IT" sz="1200" dirty="0" err="1"/>
              <a:t>blocked</a:t>
            </a:r>
            <a:endParaRPr lang="en-GB" sz="12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4C79DDE-FCE8-3003-894D-FBD91A8B0944}"/>
              </a:ext>
            </a:extLst>
          </p:cNvPr>
          <p:cNvSpPr txBox="1"/>
          <p:nvPr/>
        </p:nvSpPr>
        <p:spPr>
          <a:xfrm>
            <a:off x="4087196" y="6354147"/>
            <a:ext cx="4017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Mirco Venerba – Remote debugging </a:t>
            </a:r>
            <a:r>
              <a:rPr lang="it-IT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detection</a:t>
            </a:r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Android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6E2A987-0A07-095A-1364-C94E6E732D92}"/>
              </a:ext>
            </a:extLst>
          </p:cNvPr>
          <p:cNvSpPr txBox="1"/>
          <p:nvPr/>
        </p:nvSpPr>
        <p:spPr>
          <a:xfrm>
            <a:off x="10105053" y="6354147"/>
            <a:ext cx="1583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98A0DC4-2042-4B13-1252-57B8CC47276D}"/>
              </a:ext>
            </a:extLst>
          </p:cNvPr>
          <p:cNvSpPr txBox="1"/>
          <p:nvPr/>
        </p:nvSpPr>
        <p:spPr>
          <a:xfrm>
            <a:off x="548951" y="6354147"/>
            <a:ext cx="1492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13/07/2023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83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250585"/>
            <a:ext cx="9604310" cy="3383280"/>
          </a:xfrm>
        </p:spPr>
        <p:txBody>
          <a:bodyPr rtlCol="0" anchor="b">
            <a:normAutofit/>
          </a:bodyPr>
          <a:lstStyle/>
          <a:p>
            <a:pPr rtl="0"/>
            <a:r>
              <a:rPr lang="en-GB" dirty="0"/>
              <a:t>Validation </a:t>
            </a:r>
            <a:br>
              <a:rPr lang="en-GB" dirty="0"/>
            </a:br>
            <a:r>
              <a:rPr lang="en-GB" dirty="0"/>
              <a:t>and testing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DD0A9FE-0597-6B39-8E79-BD18B25A8487}"/>
              </a:ext>
            </a:extLst>
          </p:cNvPr>
          <p:cNvSpPr txBox="1"/>
          <p:nvPr/>
        </p:nvSpPr>
        <p:spPr>
          <a:xfrm>
            <a:off x="4087196" y="6354147"/>
            <a:ext cx="4017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Mirco Venerba – Remote debugging </a:t>
            </a:r>
            <a:r>
              <a:rPr lang="it-IT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detection</a:t>
            </a:r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Android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3FC3685-ACB5-A5BD-FE49-EA8E6A855732}"/>
              </a:ext>
            </a:extLst>
          </p:cNvPr>
          <p:cNvSpPr txBox="1"/>
          <p:nvPr/>
        </p:nvSpPr>
        <p:spPr>
          <a:xfrm>
            <a:off x="10105053" y="6354147"/>
            <a:ext cx="1583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10FDBBE-9B2A-F753-D877-FAC38DB8A052}"/>
              </a:ext>
            </a:extLst>
          </p:cNvPr>
          <p:cNvSpPr txBox="1"/>
          <p:nvPr/>
        </p:nvSpPr>
        <p:spPr>
          <a:xfrm>
            <a:off x="548951" y="6354147"/>
            <a:ext cx="1492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13/07/2023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Immagine 5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B9344406-F803-D425-B96B-5B7AD2502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792" y="117973"/>
            <a:ext cx="2261616" cy="95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1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dirty="0" err="1"/>
              <a:t>Process</a:t>
            </a:r>
            <a:r>
              <a:rPr lang="it-IT" sz="4400" dirty="0"/>
              <a:t> stages</a:t>
            </a:r>
            <a:endParaRPr lang="en-GB" sz="4400" dirty="0"/>
          </a:p>
        </p:txBody>
      </p:sp>
      <p:graphicFrame>
        <p:nvGraphicFramePr>
          <p:cNvPr id="4" name="Content Placeholder 3" descr="Process Arrows diagram showing 3 steps arranged from left to right with task descriptions fo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346969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407527B7-101A-C263-8521-D4246E77B439}"/>
              </a:ext>
            </a:extLst>
          </p:cNvPr>
          <p:cNvSpPr txBox="1"/>
          <p:nvPr/>
        </p:nvSpPr>
        <p:spPr>
          <a:xfrm>
            <a:off x="4087196" y="6354147"/>
            <a:ext cx="4017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Mirco Venerba – Remote debugging </a:t>
            </a:r>
            <a:r>
              <a:rPr lang="it-IT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detection</a:t>
            </a:r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Android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9B62B3E-580F-6382-55DE-058828A60AF6}"/>
              </a:ext>
            </a:extLst>
          </p:cNvPr>
          <p:cNvSpPr txBox="1"/>
          <p:nvPr/>
        </p:nvSpPr>
        <p:spPr>
          <a:xfrm>
            <a:off x="10105053" y="6354147"/>
            <a:ext cx="1583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70DD47-0FF8-D080-7371-C73B99B1E537}"/>
              </a:ext>
            </a:extLst>
          </p:cNvPr>
          <p:cNvSpPr txBox="1"/>
          <p:nvPr/>
        </p:nvSpPr>
        <p:spPr>
          <a:xfrm>
            <a:off x="548951" y="6354147"/>
            <a:ext cx="1492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13/07/2023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Immagine 2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1B12330F-E11E-DF72-4DBD-F6F65300E6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65792" y="117973"/>
            <a:ext cx="2261616" cy="95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dirty="0"/>
              <a:t>W</a:t>
            </a:r>
            <a:r>
              <a:rPr lang="en-GB" sz="4400" dirty="0" err="1"/>
              <a:t>eb</a:t>
            </a:r>
            <a:r>
              <a:rPr lang="en-GB" sz="4400" dirty="0"/>
              <a:t> server – Training mode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93ED5C1-AEAE-C580-5956-A4106AE63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395616"/>
            <a:ext cx="4572000" cy="64135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it-IT" dirty="0" err="1"/>
              <a:t>Instruction</a:t>
            </a:r>
            <a:r>
              <a:rPr lang="it-IT" dirty="0"/>
              <a:t> level</a:t>
            </a:r>
            <a:endParaRPr lang="en-GB"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72152929-F72C-F271-3C21-B18881BC5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2395616"/>
            <a:ext cx="4572000" cy="64135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GB" dirty="0"/>
              <a:t>Sequence level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45121F46-B633-F45C-F6D2-9A288FD1B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95400" y="3036966"/>
            <a:ext cx="4572000" cy="3034333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 err="1"/>
              <a:t>clock_gettime</a:t>
            </a:r>
            <a:r>
              <a:rPr lang="en-GB" sz="1200" dirty="0"/>
              <a:t> has longer duration: 612, now is mapped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 err="1"/>
              <a:t>epoll_pwait</a:t>
            </a:r>
            <a:r>
              <a:rPr lang="en-GB" sz="1200" dirty="0"/>
              <a:t> has longer duration: 1345, now is mapped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 err="1"/>
              <a:t>recvfrom</a:t>
            </a:r>
            <a:r>
              <a:rPr lang="en-GB" sz="1200" dirty="0"/>
              <a:t> has longer duration: 438, now is mapped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 err="1"/>
              <a:t>recvfrom</a:t>
            </a:r>
            <a:r>
              <a:rPr lang="en-GB" sz="1200" dirty="0"/>
              <a:t> has new minimum duration: 177 vs 438-&gt;438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 err="1"/>
              <a:t>clock_gettime</a:t>
            </a:r>
            <a:r>
              <a:rPr lang="en-GB" sz="1200" dirty="0"/>
              <a:t> has new minimum duration: 237 vs 612-&gt;612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 err="1"/>
              <a:t>clock_gettime</a:t>
            </a:r>
            <a:r>
              <a:rPr lang="en-GB" sz="1200" dirty="0"/>
              <a:t> has new maximum duration: 879 vs 237-&gt;612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 err="1"/>
              <a:t>gettimeofday</a:t>
            </a:r>
            <a:r>
              <a:rPr lang="en-GB" sz="1200" dirty="0"/>
              <a:t> has longer duration: 176, now is mapped</a:t>
            </a:r>
          </a:p>
        </p:txBody>
      </p:sp>
      <p:pic>
        <p:nvPicPr>
          <p:cNvPr id="5" name="Immagine 4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E447160A-8649-E533-D930-5EF2D6C23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792" y="117973"/>
            <a:ext cx="2261616" cy="957072"/>
          </a:xfrm>
          <a:prstGeom prst="rect">
            <a:avLst/>
          </a:prstGeom>
        </p:spPr>
      </p:pic>
      <p:sp>
        <p:nvSpPr>
          <p:cNvPr id="10" name="Segnaposto contenuto 7">
            <a:extLst>
              <a:ext uri="{FF2B5EF4-FFF2-40B4-BE49-F238E27FC236}">
                <a16:creationId xmlns:a16="http://schemas.microsoft.com/office/drawing/2014/main" id="{887163AC-7076-864B-5955-51CD6F43F848}"/>
              </a:ext>
            </a:extLst>
          </p:cNvPr>
          <p:cNvSpPr txBox="1">
            <a:spLocks/>
          </p:cNvSpPr>
          <p:nvPr/>
        </p:nvSpPr>
        <p:spPr>
          <a:xfrm>
            <a:off x="6324600" y="3036966"/>
            <a:ext cx="4572000" cy="303433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200" dirty="0"/>
              <a:t>Insert </a:t>
            </a:r>
            <a:r>
              <a:rPr lang="en-GB" sz="1200" dirty="0" err="1"/>
              <a:t>recvfrom</a:t>
            </a:r>
            <a:r>
              <a:rPr lang="en-GB" sz="1200" dirty="0"/>
              <a:t> -&gt; </a:t>
            </a:r>
            <a:r>
              <a:rPr lang="en-GB" sz="1200" dirty="0" err="1"/>
              <a:t>clock_gettime</a:t>
            </a:r>
            <a:r>
              <a:rPr lang="en-GB" sz="1200" dirty="0"/>
              <a:t> sequence? [yes/no] yes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GB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200" dirty="0"/>
              <a:t>Insert </a:t>
            </a:r>
            <a:r>
              <a:rPr lang="en-GB" sz="1200" dirty="0" err="1"/>
              <a:t>clock_gettime</a:t>
            </a:r>
            <a:r>
              <a:rPr lang="en-GB" sz="1200" dirty="0"/>
              <a:t> -&gt; </a:t>
            </a:r>
            <a:r>
              <a:rPr lang="en-GB" sz="1200" dirty="0" err="1"/>
              <a:t>clock_gettime</a:t>
            </a:r>
            <a:r>
              <a:rPr lang="en-GB" sz="1200" dirty="0"/>
              <a:t> sequence? [yes/no] yes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GB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200" dirty="0"/>
              <a:t>Insert </a:t>
            </a:r>
            <a:r>
              <a:rPr lang="en-GB" sz="1200" dirty="0" err="1"/>
              <a:t>clock_gettime</a:t>
            </a:r>
            <a:r>
              <a:rPr lang="en-GB" sz="1200" dirty="0"/>
              <a:t> -&gt; </a:t>
            </a:r>
            <a:r>
              <a:rPr lang="en-GB" sz="1200" dirty="0" err="1"/>
              <a:t>gettimeofday</a:t>
            </a:r>
            <a:r>
              <a:rPr lang="en-GB" sz="1200" dirty="0"/>
              <a:t> sequence? [yes/no] yes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GB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200" dirty="0"/>
              <a:t>Insert </a:t>
            </a:r>
            <a:r>
              <a:rPr lang="en-GB" sz="1200" dirty="0" err="1"/>
              <a:t>gettimeofday</a:t>
            </a:r>
            <a:r>
              <a:rPr lang="en-GB" sz="1200" dirty="0"/>
              <a:t> -&gt; write sequence? [yes/no] yes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GB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200" dirty="0"/>
              <a:t>Insert write -&gt; </a:t>
            </a:r>
            <a:r>
              <a:rPr lang="en-GB" sz="1200" dirty="0" err="1"/>
              <a:t>clock_gettime</a:t>
            </a:r>
            <a:r>
              <a:rPr lang="en-GB" sz="1200" dirty="0"/>
              <a:t> sequence? [yes/no] no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GB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200" dirty="0"/>
              <a:t>Insert </a:t>
            </a:r>
            <a:r>
              <a:rPr lang="en-GB" sz="1200" dirty="0" err="1"/>
              <a:t>gettimeofday</a:t>
            </a:r>
            <a:r>
              <a:rPr lang="en-GB" sz="1200" dirty="0"/>
              <a:t> -&gt; read sequence? [yes/no] no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GB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200" dirty="0"/>
              <a:t>Insert read -&gt; </a:t>
            </a:r>
            <a:r>
              <a:rPr lang="en-GB" sz="1200" dirty="0" err="1"/>
              <a:t>clock_gettime</a:t>
            </a:r>
            <a:r>
              <a:rPr lang="en-GB" sz="1200" dirty="0"/>
              <a:t> sequence? [yes/no] yes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AED36E9-4A03-FF79-32E9-11205EB64A4C}"/>
              </a:ext>
            </a:extLst>
          </p:cNvPr>
          <p:cNvSpPr txBox="1"/>
          <p:nvPr/>
        </p:nvSpPr>
        <p:spPr>
          <a:xfrm>
            <a:off x="4087196" y="6354147"/>
            <a:ext cx="4017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Mirco Venerba – Remote debugging </a:t>
            </a:r>
            <a:r>
              <a:rPr lang="it-IT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detection</a:t>
            </a:r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Android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FD7CBA0-723B-0278-892C-9A33A22EBB62}"/>
              </a:ext>
            </a:extLst>
          </p:cNvPr>
          <p:cNvSpPr txBox="1"/>
          <p:nvPr/>
        </p:nvSpPr>
        <p:spPr>
          <a:xfrm>
            <a:off x="10105053" y="6354147"/>
            <a:ext cx="1583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8FDFE6C-AF32-0103-0258-8232F284138A}"/>
              </a:ext>
            </a:extLst>
          </p:cNvPr>
          <p:cNvSpPr txBox="1"/>
          <p:nvPr/>
        </p:nvSpPr>
        <p:spPr>
          <a:xfrm>
            <a:off x="1295400" y="1695270"/>
            <a:ext cx="9601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0" u="none" strike="noStrike" dirty="0">
                <a:solidFill>
                  <a:srgbClr val="231F20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lang="en-GB" sz="2000" b="0" i="0" u="none" strike="noStrike" dirty="0">
                <a:solidFill>
                  <a:srgbClr val="231F20"/>
                </a:solidFill>
                <a:effectLst/>
                <a:latin typeface="Arial" panose="020B0604020202020204" pitchFamily="34" charset="0"/>
              </a:rPr>
              <a:t> = all the possible combinations that identify normal, or rather ideal, behavior of an Android application</a:t>
            </a:r>
            <a:endParaRPr lang="en-GB" sz="20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EBB84C6-3982-4754-9B5D-F0CA88EE5913}"/>
              </a:ext>
            </a:extLst>
          </p:cNvPr>
          <p:cNvSpPr txBox="1"/>
          <p:nvPr/>
        </p:nvSpPr>
        <p:spPr>
          <a:xfrm>
            <a:off x="548951" y="6354147"/>
            <a:ext cx="1492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13/07/2023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44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dirty="0"/>
              <a:t>W</a:t>
            </a:r>
            <a:r>
              <a:rPr lang="en-GB" sz="4400" dirty="0" err="1"/>
              <a:t>eb</a:t>
            </a:r>
            <a:r>
              <a:rPr lang="en-GB" sz="4400" dirty="0"/>
              <a:t> server – Check mode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45121F46-B633-F45C-F6D2-9A288FD1B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141" y="1763483"/>
            <a:ext cx="3369906" cy="418322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00" b="1" dirty="0"/>
              <a:t>Found debuggable application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00" b="1" dirty="0"/>
              <a:t>Security level of device =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00" b="1" dirty="0"/>
              <a:t>Found developer options enabled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00" b="1" dirty="0"/>
              <a:t>Security level of device =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00" dirty="0"/>
              <a:t>Device stationary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00" dirty="0"/>
              <a:t>Bad position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00" dirty="0"/>
              <a:t>Found invalid sequence: </a:t>
            </a:r>
            <a:r>
              <a:rPr lang="en-GB" sz="1000" dirty="0" err="1"/>
              <a:t>recvfrom</a:t>
            </a:r>
            <a:r>
              <a:rPr lang="en-GB" sz="1000" dirty="0"/>
              <a:t> -&gt; </a:t>
            </a:r>
            <a:r>
              <a:rPr lang="en-GB" sz="1000" dirty="0" err="1"/>
              <a:t>epoll_pwait</a:t>
            </a:r>
            <a:endParaRPr lang="en-GB" sz="1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00" dirty="0"/>
              <a:t>socket has longer duration: 6230 vs 213-&gt;4937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00" dirty="0"/>
              <a:t>Bad position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00" b="1" dirty="0"/>
              <a:t>Found USB charging type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00" b="1" dirty="0"/>
              <a:t>Security level of device = 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0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000" dirty="0" err="1"/>
              <a:t>clock_gettime</a:t>
            </a:r>
            <a:r>
              <a:rPr lang="en-GB" sz="1000" dirty="0"/>
              <a:t> has longer duration: 16228 vs 176-&gt;14562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GB" sz="1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00" dirty="0" err="1"/>
              <a:t>gettimeofday</a:t>
            </a:r>
            <a:r>
              <a:rPr lang="en-GB" sz="1000" dirty="0"/>
              <a:t> has longer duration: 21512 vs 145-&gt;7662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GB" sz="1000" dirty="0"/>
          </a:p>
        </p:txBody>
      </p:sp>
      <p:pic>
        <p:nvPicPr>
          <p:cNvPr id="5" name="Immagine 4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E447160A-8649-E533-D930-5EF2D6C23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792" y="117973"/>
            <a:ext cx="2261616" cy="957072"/>
          </a:xfrm>
          <a:prstGeom prst="rect">
            <a:avLst/>
          </a:prstGeom>
        </p:spPr>
      </p:pic>
      <p:sp>
        <p:nvSpPr>
          <p:cNvPr id="3" name="Segnaposto contenuto 7">
            <a:extLst>
              <a:ext uri="{FF2B5EF4-FFF2-40B4-BE49-F238E27FC236}">
                <a16:creationId xmlns:a16="http://schemas.microsoft.com/office/drawing/2014/main" id="{CCA7CD18-4907-0FD8-B0FB-37D4A60756EA}"/>
              </a:ext>
            </a:extLst>
          </p:cNvPr>
          <p:cNvSpPr txBox="1">
            <a:spLocks/>
          </p:cNvSpPr>
          <p:nvPr/>
        </p:nvSpPr>
        <p:spPr>
          <a:xfrm>
            <a:off x="4411047" y="1763484"/>
            <a:ext cx="3369906" cy="41832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000" b="1" dirty="0"/>
              <a:t>Longer duration many times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000" b="1" dirty="0"/>
              <a:t>Security level of device = 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GB" sz="1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000" dirty="0"/>
              <a:t>Device stationary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GB" sz="1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000" dirty="0"/>
              <a:t>Found subsequence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GB" sz="1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000" dirty="0"/>
              <a:t>Found invalid sequence: </a:t>
            </a:r>
            <a:r>
              <a:rPr lang="en-GB" sz="1000" dirty="0" err="1"/>
              <a:t>getuid</a:t>
            </a:r>
            <a:r>
              <a:rPr lang="en-GB" sz="1000" dirty="0"/>
              <a:t> -&gt; </a:t>
            </a:r>
            <a:r>
              <a:rPr lang="en-GB" sz="1000" dirty="0" err="1"/>
              <a:t>gettimeofday</a:t>
            </a:r>
            <a:endParaRPr lang="en-GB" sz="1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GB" sz="1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000" dirty="0"/>
              <a:t>Found invalid sequence: ioctl -&gt; </a:t>
            </a:r>
            <a:r>
              <a:rPr lang="en-GB" sz="1000" dirty="0" err="1"/>
              <a:t>epoll_ctl</a:t>
            </a:r>
            <a:endParaRPr lang="en-GB" sz="1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GB" sz="1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000" b="1" dirty="0"/>
              <a:t>Insecure sequence many times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000" b="1" dirty="0"/>
              <a:t>Security level of device = 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GB" sz="10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000" dirty="0"/>
              <a:t>Bad position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GB" sz="1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000" dirty="0"/>
              <a:t>Device stationary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GB" sz="1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000" dirty="0"/>
              <a:t>Bad position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GB" sz="1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000" b="1" dirty="0"/>
              <a:t>Bad position many times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000" b="1" dirty="0"/>
              <a:t>Security level of device = 6</a:t>
            </a:r>
          </a:p>
        </p:txBody>
      </p:sp>
      <p:sp>
        <p:nvSpPr>
          <p:cNvPr id="4" name="Segnaposto contenuto 7">
            <a:extLst>
              <a:ext uri="{FF2B5EF4-FFF2-40B4-BE49-F238E27FC236}">
                <a16:creationId xmlns:a16="http://schemas.microsoft.com/office/drawing/2014/main" id="{E5F30F5F-B198-47AE-F9BA-0395FEE84475}"/>
              </a:ext>
            </a:extLst>
          </p:cNvPr>
          <p:cNvSpPr txBox="1">
            <a:spLocks/>
          </p:cNvSpPr>
          <p:nvPr/>
        </p:nvSpPr>
        <p:spPr>
          <a:xfrm>
            <a:off x="7780953" y="1763483"/>
            <a:ext cx="3369907" cy="41832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000" dirty="0" err="1"/>
              <a:t>openat</a:t>
            </a:r>
            <a:r>
              <a:rPr lang="en-GB" sz="1000" dirty="0"/>
              <a:t> has longer duration: 6707 vs 354-&gt;5938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GB" sz="1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000" dirty="0"/>
              <a:t>socket has longer duration: 5544 vs 213-&gt;4937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GB" sz="1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000" dirty="0"/>
              <a:t>Device stationary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GB" sz="1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000" b="1" dirty="0"/>
              <a:t>Device stationary many times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000" b="1" dirty="0"/>
              <a:t>Security level of device = 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GB" sz="10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000" dirty="0"/>
              <a:t>Found invalid sequence: </a:t>
            </a:r>
            <a:r>
              <a:rPr lang="en-GB" sz="1000" dirty="0" err="1"/>
              <a:t>futex</a:t>
            </a:r>
            <a:r>
              <a:rPr lang="en-GB" sz="1000" dirty="0"/>
              <a:t> -&gt; write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GB" sz="1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000" dirty="0"/>
              <a:t>ioctl has longer duration: 9449 vs 225-&gt;3346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GB" sz="10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000" b="1" dirty="0"/>
              <a:t>A </a:t>
            </a:r>
            <a:r>
              <a:rPr lang="en-GB" sz="1000" b="1" dirty="0" err="1"/>
              <a:t>jdwp</a:t>
            </a:r>
            <a:r>
              <a:rPr lang="en-GB" sz="1000" b="1" dirty="0"/>
              <a:t> debugger is found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000" b="1" dirty="0"/>
              <a:t>Security level of device = 10, device blocked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60BCBB3-B407-BF5A-AE43-1A12295A05EE}"/>
              </a:ext>
            </a:extLst>
          </p:cNvPr>
          <p:cNvSpPr txBox="1"/>
          <p:nvPr/>
        </p:nvSpPr>
        <p:spPr>
          <a:xfrm>
            <a:off x="4087196" y="6354147"/>
            <a:ext cx="4017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Mirco Venerba – Remote debugging </a:t>
            </a:r>
            <a:r>
              <a:rPr lang="it-IT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detection</a:t>
            </a:r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Android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C347DA0-4048-EB35-876E-DF321C9C0084}"/>
              </a:ext>
            </a:extLst>
          </p:cNvPr>
          <p:cNvSpPr txBox="1"/>
          <p:nvPr/>
        </p:nvSpPr>
        <p:spPr>
          <a:xfrm>
            <a:off x="10105053" y="6354147"/>
            <a:ext cx="1583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BBC2F2B-279D-691B-1A6E-7EA1D44580C4}"/>
              </a:ext>
            </a:extLst>
          </p:cNvPr>
          <p:cNvSpPr txBox="1"/>
          <p:nvPr/>
        </p:nvSpPr>
        <p:spPr>
          <a:xfrm>
            <a:off x="548951" y="6354147"/>
            <a:ext cx="1492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13/07/2023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20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dirty="0"/>
              <a:t>Examples of next actions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marL="0" indent="0" rtl="0">
              <a:buNone/>
            </a:pPr>
            <a:r>
              <a:rPr lang="en-GB" dirty="0"/>
              <a:t>In relation of the </a:t>
            </a:r>
            <a:r>
              <a:rPr lang="en-GB" b="1" dirty="0"/>
              <a:t>alert level of the device </a:t>
            </a:r>
          </a:p>
          <a:p>
            <a:pPr rtl="0"/>
            <a:r>
              <a:rPr lang="en-GB" dirty="0"/>
              <a:t>keep the connection enabled for safe device</a:t>
            </a:r>
          </a:p>
          <a:p>
            <a:pPr rtl="0"/>
            <a:r>
              <a:rPr lang="en-GB" dirty="0"/>
              <a:t>keep warning devices always monitored</a:t>
            </a:r>
          </a:p>
          <a:p>
            <a:pPr rtl="0"/>
            <a:r>
              <a:rPr lang="en-GB" dirty="0"/>
              <a:t>put in a blacklist all blocked devices</a:t>
            </a:r>
          </a:p>
          <a:p>
            <a:pPr rtl="0"/>
            <a:r>
              <a:rPr lang="en-GB" dirty="0"/>
              <a:t>possibly block the connection for less secure devices</a:t>
            </a:r>
          </a:p>
        </p:txBody>
      </p:sp>
      <p:pic>
        <p:nvPicPr>
          <p:cNvPr id="5" name="Immagine 4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E447160A-8649-E533-D930-5EF2D6C23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792" y="117973"/>
            <a:ext cx="2261616" cy="95707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84D11F4-B88C-4837-CED5-0C64A4C15802}"/>
              </a:ext>
            </a:extLst>
          </p:cNvPr>
          <p:cNvSpPr txBox="1"/>
          <p:nvPr/>
        </p:nvSpPr>
        <p:spPr>
          <a:xfrm>
            <a:off x="4087196" y="6354147"/>
            <a:ext cx="4017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Mirco Venerba – Remote debugging </a:t>
            </a:r>
            <a:r>
              <a:rPr lang="it-IT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detection</a:t>
            </a:r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Android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6D2DE35-3B07-F334-B16A-E88910AEED25}"/>
              </a:ext>
            </a:extLst>
          </p:cNvPr>
          <p:cNvSpPr txBox="1"/>
          <p:nvPr/>
        </p:nvSpPr>
        <p:spPr>
          <a:xfrm>
            <a:off x="10105053" y="6354147"/>
            <a:ext cx="1583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2C76F20-36E9-4201-5CCF-16D40EE40A7F}"/>
              </a:ext>
            </a:extLst>
          </p:cNvPr>
          <p:cNvSpPr txBox="1"/>
          <p:nvPr/>
        </p:nvSpPr>
        <p:spPr>
          <a:xfrm>
            <a:off x="548951" y="6354147"/>
            <a:ext cx="1492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13/07/2023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88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38C7B5-F7C6-32F5-DAFD-4FBF78A4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Test </a:t>
            </a:r>
            <a:r>
              <a:rPr lang="it-IT" sz="4400" dirty="0" err="1"/>
              <a:t>applications</a:t>
            </a:r>
            <a:endParaRPr lang="en-GB" sz="4400" dirty="0"/>
          </a:p>
        </p:txBody>
      </p:sp>
      <p:pic>
        <p:nvPicPr>
          <p:cNvPr id="5" name="Immagine 4" descr="Immagine che contiene elettronica, testo, schermata, Dispositivo elettronico&#10;&#10;Descrizione generata automaticamente">
            <a:extLst>
              <a:ext uri="{FF2B5EF4-FFF2-40B4-BE49-F238E27FC236}">
                <a16:creationId xmlns:a16="http://schemas.microsoft.com/office/drawing/2014/main" id="{212BFD1A-DA5B-AA98-D032-F8D3382D4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342" y="1769015"/>
            <a:ext cx="3481808" cy="3861341"/>
          </a:xfrm>
          <a:prstGeom prst="rect">
            <a:avLst/>
          </a:prstGeom>
        </p:spPr>
      </p:pic>
      <p:pic>
        <p:nvPicPr>
          <p:cNvPr id="7" name="Immagine 6" descr="Immagine che contiene testo, schermata, software, Carattere&#10;&#10;Descrizione generata automaticamente">
            <a:extLst>
              <a:ext uri="{FF2B5EF4-FFF2-40B4-BE49-F238E27FC236}">
                <a16:creationId xmlns:a16="http://schemas.microsoft.com/office/drawing/2014/main" id="{9104145F-BD5E-866F-911A-451653726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851" y="1769015"/>
            <a:ext cx="3493333" cy="386134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4A120BC-6254-D4C1-0F95-CA53D3DE1B8A}"/>
              </a:ext>
            </a:extLst>
          </p:cNvPr>
          <p:cNvSpPr txBox="1"/>
          <p:nvPr/>
        </p:nvSpPr>
        <p:spPr>
          <a:xfrm>
            <a:off x="3223540" y="563035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Calculator</a:t>
            </a:r>
            <a:endParaRPr lang="en-GB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554836B-12F4-4958-406F-93A36BD95CC8}"/>
              </a:ext>
            </a:extLst>
          </p:cNvPr>
          <p:cNvSpPr txBox="1"/>
          <p:nvPr/>
        </p:nvSpPr>
        <p:spPr>
          <a:xfrm>
            <a:off x="7513566" y="563035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Audio </a:t>
            </a:r>
            <a:r>
              <a:rPr lang="it-IT" dirty="0" err="1"/>
              <a:t>recorder</a:t>
            </a:r>
            <a:endParaRPr lang="en-GB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3D873E2-A767-733E-5E25-1AFBB6540BC6}"/>
              </a:ext>
            </a:extLst>
          </p:cNvPr>
          <p:cNvSpPr txBox="1"/>
          <p:nvPr/>
        </p:nvSpPr>
        <p:spPr>
          <a:xfrm>
            <a:off x="4087196" y="6354147"/>
            <a:ext cx="4017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Mirco Venerba – Remote debugging </a:t>
            </a:r>
            <a:r>
              <a:rPr lang="it-IT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detection</a:t>
            </a:r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Android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4CCE252-2E8A-3F31-EF7F-CD6C602EAE63}"/>
              </a:ext>
            </a:extLst>
          </p:cNvPr>
          <p:cNvSpPr txBox="1"/>
          <p:nvPr/>
        </p:nvSpPr>
        <p:spPr>
          <a:xfrm>
            <a:off x="10105053" y="6354147"/>
            <a:ext cx="1583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F4E7DA7-3E26-A4A8-7649-2C12F40F10A9}"/>
              </a:ext>
            </a:extLst>
          </p:cNvPr>
          <p:cNvSpPr txBox="1"/>
          <p:nvPr/>
        </p:nvSpPr>
        <p:spPr>
          <a:xfrm>
            <a:off x="548951" y="6354147"/>
            <a:ext cx="1492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13/07/2023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Immagine 2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B0E1EBA5-E06F-B41D-A9B8-D437AC69B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5792" y="117973"/>
            <a:ext cx="2261616" cy="95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7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250585"/>
            <a:ext cx="9604310" cy="3383280"/>
          </a:xfrm>
        </p:spPr>
        <p:txBody>
          <a:bodyPr rtlCol="0" anchor="b">
            <a:normAutofit/>
          </a:bodyPr>
          <a:lstStyle/>
          <a:p>
            <a:pPr rtl="0"/>
            <a:r>
              <a:rPr lang="en-GB" dirty="0"/>
              <a:t>Future developments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DD0A9FE-0597-6B39-8E79-BD18B25A8487}"/>
              </a:ext>
            </a:extLst>
          </p:cNvPr>
          <p:cNvSpPr txBox="1"/>
          <p:nvPr/>
        </p:nvSpPr>
        <p:spPr>
          <a:xfrm>
            <a:off x="4087196" y="6354147"/>
            <a:ext cx="4017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Mirco Venerba – Remote debugging </a:t>
            </a:r>
            <a:r>
              <a:rPr lang="it-IT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detection</a:t>
            </a:r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Android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3FC3685-ACB5-A5BD-FE49-EA8E6A855732}"/>
              </a:ext>
            </a:extLst>
          </p:cNvPr>
          <p:cNvSpPr txBox="1"/>
          <p:nvPr/>
        </p:nvSpPr>
        <p:spPr>
          <a:xfrm>
            <a:off x="10105053" y="6354147"/>
            <a:ext cx="1583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26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10FDBBE-9B2A-F753-D877-FAC38DB8A052}"/>
              </a:ext>
            </a:extLst>
          </p:cNvPr>
          <p:cNvSpPr txBox="1"/>
          <p:nvPr/>
        </p:nvSpPr>
        <p:spPr>
          <a:xfrm>
            <a:off x="548951" y="6354147"/>
            <a:ext cx="1492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13/07/2023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Immagine 5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732A23DF-08C9-265C-BACF-49805E7CD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792" y="117973"/>
            <a:ext cx="2261616" cy="95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9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dirty="0"/>
              <a:t>Some </a:t>
            </a:r>
            <a:r>
              <a:rPr lang="en-GB" sz="4400" dirty="0"/>
              <a:t>future developments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>
              <a:buFont typeface="Wingdings" panose="05000000000000000000" pitchFamily="2" charset="2"/>
              <a:buChar char="§"/>
            </a:pPr>
            <a:r>
              <a:rPr lang="en-GB" dirty="0"/>
              <a:t>Unique identifier of the device</a:t>
            </a:r>
          </a:p>
          <a:p>
            <a:pPr rtl="0">
              <a:buFont typeface="Wingdings" panose="05000000000000000000" pitchFamily="2" charset="2"/>
              <a:buChar char="§"/>
            </a:pPr>
            <a:r>
              <a:rPr lang="en-GB" dirty="0"/>
              <a:t>Reprojection all functionality in the same and native package</a:t>
            </a:r>
          </a:p>
          <a:p>
            <a:pPr rtl="0">
              <a:buFont typeface="Wingdings" panose="05000000000000000000" pitchFamily="2" charset="2"/>
              <a:buChar char="§"/>
            </a:pPr>
            <a:r>
              <a:rPr lang="en-GB" dirty="0"/>
              <a:t>In-depth study of settings file to understand which is the most suitable combination for all configuration variables</a:t>
            </a:r>
          </a:p>
          <a:p>
            <a:pPr rtl="0">
              <a:buFont typeface="Wingdings" panose="05000000000000000000" pitchFamily="2" charset="2"/>
              <a:buChar char="§"/>
            </a:pPr>
            <a:r>
              <a:rPr lang="en-GB" dirty="0"/>
              <a:t>Improvement of the training phase using machine learning algorithms</a:t>
            </a:r>
          </a:p>
          <a:p>
            <a:pPr rtl="0">
              <a:buFont typeface="Wingdings" panose="05000000000000000000" pitchFamily="2" charset="2"/>
              <a:buChar char="§"/>
            </a:pPr>
            <a:r>
              <a:rPr lang="it-IT" dirty="0"/>
              <a:t>Implementation of 1 to n model in the web server</a:t>
            </a:r>
          </a:p>
        </p:txBody>
      </p:sp>
      <p:pic>
        <p:nvPicPr>
          <p:cNvPr id="5" name="Immagine 4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E447160A-8649-E533-D930-5EF2D6C23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792" y="117973"/>
            <a:ext cx="2261616" cy="95707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84D11F4-B88C-4837-CED5-0C64A4C15802}"/>
              </a:ext>
            </a:extLst>
          </p:cNvPr>
          <p:cNvSpPr txBox="1"/>
          <p:nvPr/>
        </p:nvSpPr>
        <p:spPr>
          <a:xfrm>
            <a:off x="4087196" y="6354147"/>
            <a:ext cx="4017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Mirco Venerba – Remote debugging </a:t>
            </a:r>
            <a:r>
              <a:rPr lang="it-IT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detection</a:t>
            </a:r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Android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6D2DE35-3B07-F334-B16A-E88910AEED25}"/>
              </a:ext>
            </a:extLst>
          </p:cNvPr>
          <p:cNvSpPr txBox="1"/>
          <p:nvPr/>
        </p:nvSpPr>
        <p:spPr>
          <a:xfrm>
            <a:off x="10105053" y="6354147"/>
            <a:ext cx="1583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27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55787B0-BB5C-5D02-2152-982E934E7B0B}"/>
              </a:ext>
            </a:extLst>
          </p:cNvPr>
          <p:cNvSpPr txBox="1"/>
          <p:nvPr/>
        </p:nvSpPr>
        <p:spPr>
          <a:xfrm>
            <a:off x="548951" y="6354147"/>
            <a:ext cx="1492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13/07/2023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46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dirty="0"/>
              <a:t>What is the problem?</a:t>
            </a:r>
            <a:endParaRPr lang="en-GB" sz="4400" dirty="0"/>
          </a:p>
        </p:txBody>
      </p:sp>
      <p:pic>
        <p:nvPicPr>
          <p:cNvPr id="5" name="Immagine 4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E447160A-8649-E533-D930-5EF2D6C23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792" y="117973"/>
            <a:ext cx="2261616" cy="95707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84D11F4-B88C-4837-CED5-0C64A4C15802}"/>
              </a:ext>
            </a:extLst>
          </p:cNvPr>
          <p:cNvSpPr txBox="1"/>
          <p:nvPr/>
        </p:nvSpPr>
        <p:spPr>
          <a:xfrm>
            <a:off x="4087196" y="6354147"/>
            <a:ext cx="4017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Mirco Venerba – Remote debugging </a:t>
            </a:r>
            <a:r>
              <a:rPr lang="it-IT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detection</a:t>
            </a:r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Android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6D2DE35-3B07-F334-B16A-E88910AEED25}"/>
              </a:ext>
            </a:extLst>
          </p:cNvPr>
          <p:cNvSpPr txBox="1"/>
          <p:nvPr/>
        </p:nvSpPr>
        <p:spPr>
          <a:xfrm>
            <a:off x="10105053" y="6354147"/>
            <a:ext cx="1583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015BFE3-2231-9650-D0A4-32C490609946}"/>
              </a:ext>
            </a:extLst>
          </p:cNvPr>
          <p:cNvSpPr txBox="1"/>
          <p:nvPr/>
        </p:nvSpPr>
        <p:spPr>
          <a:xfrm>
            <a:off x="548951" y="6354147"/>
            <a:ext cx="1492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13/07/2023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Immagine 3" descr="Immagine che contiene gadget, Cellulare, Dispositivo elettronico, schermata&#10;&#10;Descrizione generata automaticamente">
            <a:extLst>
              <a:ext uri="{FF2B5EF4-FFF2-40B4-BE49-F238E27FC236}">
                <a16:creationId xmlns:a16="http://schemas.microsoft.com/office/drawing/2014/main" id="{E06648A8-BD0B-9527-4EC5-183307DF08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493"/>
          <a:stretch/>
        </p:blipFill>
        <p:spPr>
          <a:xfrm>
            <a:off x="978102" y="1838580"/>
            <a:ext cx="2998840" cy="3350403"/>
          </a:xfrm>
          <a:prstGeom prst="roundRect">
            <a:avLst/>
          </a:prstGeom>
        </p:spPr>
      </p:pic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CB30B7FE-49D4-5446-5A60-40B85011B25D}"/>
              </a:ext>
            </a:extLst>
          </p:cNvPr>
          <p:cNvSpPr/>
          <p:nvPr/>
        </p:nvSpPr>
        <p:spPr>
          <a:xfrm>
            <a:off x="4503175" y="2896829"/>
            <a:ext cx="1457014" cy="8480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Immagine 13" descr="Immagine che contiene computer, computer, illustrazione&#10;&#10;Descrizione generata automaticamente">
            <a:extLst>
              <a:ext uri="{FF2B5EF4-FFF2-40B4-BE49-F238E27FC236}">
                <a16:creationId xmlns:a16="http://schemas.microsoft.com/office/drawing/2014/main" id="{29CEF08A-712A-8DD4-C40C-3F83B19BEC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6422" y="1838580"/>
            <a:ext cx="5126117" cy="3350403"/>
          </a:xfrm>
          <a:prstGeom prst="round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CE2FE0B-8BF4-592B-27B9-DA4CBE594FD2}"/>
              </a:ext>
            </a:extLst>
          </p:cNvPr>
          <p:cNvSpPr txBox="1"/>
          <p:nvPr/>
        </p:nvSpPr>
        <p:spPr>
          <a:xfrm>
            <a:off x="1025842" y="5376469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Store sensitive information</a:t>
            </a:r>
            <a:endParaRPr lang="en-GB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C1CFECC-C06B-0165-9FF4-BE5CBE766F09}"/>
              </a:ext>
            </a:extLst>
          </p:cNvPr>
          <p:cNvSpPr txBox="1"/>
          <p:nvPr/>
        </p:nvSpPr>
        <p:spPr>
          <a:xfrm>
            <a:off x="7610624" y="5376469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Analysis and tampering apps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223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E5163F-903B-0843-105B-FE2CDFE13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 err="1"/>
              <a:t>Conclusions</a:t>
            </a:r>
            <a:endParaRPr lang="en-GB" sz="4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68DEC8-EE6C-6887-DD8A-FA82FD34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/>
              <a:t> Developed a </a:t>
            </a:r>
            <a:r>
              <a:rPr lang="en-GB" sz="2200" b="1" dirty="0"/>
              <a:t>High-level novel complex project</a:t>
            </a:r>
          </a:p>
          <a:p>
            <a:pPr lvl="1"/>
            <a:r>
              <a:rPr lang="en-GB" sz="2200" dirty="0"/>
              <a:t>Why </a:t>
            </a:r>
            <a:r>
              <a:rPr lang="en-GB" sz="2200" b="1" dirty="0"/>
              <a:t>novel</a:t>
            </a:r>
            <a:r>
              <a:rPr lang="en-GB" sz="2200" dirty="0"/>
              <a:t>? </a:t>
            </a:r>
          </a:p>
          <a:p>
            <a:pPr lvl="2"/>
            <a:r>
              <a:rPr lang="en-GB" sz="1800" dirty="0">
                <a:solidFill>
                  <a:srgbClr val="3C4043"/>
                </a:solidFill>
                <a:latin typeface="Roboto" panose="02000000000000000000" pitchFamily="2" charset="0"/>
              </a:rPr>
              <a:t>F</a:t>
            </a:r>
            <a:r>
              <a:rPr lang="en-GB" sz="18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irst tool that brings together so many different types of data</a:t>
            </a:r>
            <a:endParaRPr lang="en-GB" sz="1800" dirty="0"/>
          </a:p>
          <a:p>
            <a:pPr lvl="1"/>
            <a:r>
              <a:rPr lang="en-GB" sz="2200" dirty="0"/>
              <a:t>Why </a:t>
            </a:r>
            <a:r>
              <a:rPr lang="en-GB" sz="2200" b="1" dirty="0"/>
              <a:t>high-level</a:t>
            </a:r>
            <a:r>
              <a:rPr lang="en-GB" sz="2200" dirty="0"/>
              <a:t>?</a:t>
            </a:r>
          </a:p>
          <a:p>
            <a:pPr lvl="2"/>
            <a:r>
              <a:rPr lang="en-GB" sz="1800" dirty="0"/>
              <a:t>Tool that uses an incremental security level base on 10 different red flags</a:t>
            </a:r>
          </a:p>
          <a:p>
            <a:pPr lvl="1"/>
            <a:r>
              <a:rPr lang="en-GB" sz="2200" dirty="0"/>
              <a:t>Why </a:t>
            </a:r>
            <a:r>
              <a:rPr lang="en-GB" sz="2200" b="1" dirty="0"/>
              <a:t>complex</a:t>
            </a:r>
            <a:r>
              <a:rPr lang="en-GB" sz="2200" dirty="0"/>
              <a:t>?</a:t>
            </a:r>
          </a:p>
          <a:p>
            <a:pPr lvl="2"/>
            <a:r>
              <a:rPr lang="en-GB" sz="1800" dirty="0"/>
              <a:t>There are too many possible different configurations for each red flag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00499FB-0B22-4A9A-36C7-2C13D9065D2A}"/>
              </a:ext>
            </a:extLst>
          </p:cNvPr>
          <p:cNvSpPr txBox="1"/>
          <p:nvPr/>
        </p:nvSpPr>
        <p:spPr>
          <a:xfrm>
            <a:off x="4087196" y="6354147"/>
            <a:ext cx="4017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Mirco Venerba – Remote debugging </a:t>
            </a:r>
            <a:r>
              <a:rPr lang="it-IT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detection</a:t>
            </a:r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Android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9863AC0-F153-9F5C-7186-E37843BCA243}"/>
              </a:ext>
            </a:extLst>
          </p:cNvPr>
          <p:cNvSpPr txBox="1"/>
          <p:nvPr/>
        </p:nvSpPr>
        <p:spPr>
          <a:xfrm>
            <a:off x="10105053" y="6354147"/>
            <a:ext cx="1583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28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521C344-433E-BD87-E274-B1361BBBD979}"/>
              </a:ext>
            </a:extLst>
          </p:cNvPr>
          <p:cNvSpPr txBox="1"/>
          <p:nvPr/>
        </p:nvSpPr>
        <p:spPr>
          <a:xfrm>
            <a:off x="548951" y="6354147"/>
            <a:ext cx="1492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13/07/2023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Immagine 6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46970850-71B3-EC49-8B05-A780485A6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792" y="117973"/>
            <a:ext cx="2261616" cy="95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6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n-GB" sz="11500"/>
              <a:t>Thanks for the attention</a:t>
            </a:r>
            <a:endParaRPr lang="en-GB" sz="11500" dirty="0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dirty="0"/>
              <a:t>Related work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46238"/>
            <a:ext cx="9601200" cy="4390667"/>
          </a:xfrm>
        </p:spPr>
        <p:txBody>
          <a:bodyPr rtlCol="0">
            <a:normAutofit/>
          </a:bodyPr>
          <a:lstStyle/>
          <a:p>
            <a:pPr rtl="0">
              <a:buFont typeface="Wingdings" panose="05000000000000000000" pitchFamily="2" charset="2"/>
              <a:buChar char="§"/>
            </a:pPr>
            <a:r>
              <a:rPr lang="it-IT" dirty="0"/>
              <a:t>MATE </a:t>
            </a:r>
            <a:r>
              <a:rPr lang="it-IT" dirty="0" err="1"/>
              <a:t>attacks</a:t>
            </a:r>
            <a:endParaRPr lang="it-IT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Obfuscation, e.g. the modification of the code / flow of execution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Device attestation, e.g. device properties verified and not counterfeit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Dynamic code renewability, e.g. a tool chain capable to modify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Self debugging, e.g. connected debugger to occupy the unique free position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Anomaly detection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Static analysis (</a:t>
            </a:r>
            <a:r>
              <a:rPr lang="en-GB" dirty="0" err="1"/>
              <a:t>ProfileDroid</a:t>
            </a:r>
            <a:r>
              <a:rPr lang="en-GB" dirty="0"/>
              <a:t>), e.g. code that acquire and communicate sensitive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Dynamic analysis (</a:t>
            </a:r>
            <a:r>
              <a:rPr lang="en-GB" dirty="0" err="1"/>
              <a:t>TaintDroid</a:t>
            </a:r>
            <a:r>
              <a:rPr lang="en-GB" dirty="0"/>
              <a:t>), e.g. various levels of abstraction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Download external resources (</a:t>
            </a:r>
            <a:r>
              <a:rPr lang="en-GB" dirty="0" err="1"/>
              <a:t>DroidTrace</a:t>
            </a:r>
            <a:r>
              <a:rPr lang="en-GB" dirty="0"/>
              <a:t>), e.g. check resources from a remote server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Sandboxing (</a:t>
            </a:r>
            <a:r>
              <a:rPr lang="en-GB" dirty="0" err="1"/>
              <a:t>Aurasium</a:t>
            </a:r>
            <a:r>
              <a:rPr lang="en-GB" dirty="0"/>
              <a:t>), e.g. application inside a bubble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5" name="Immagine 4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E447160A-8649-E533-D930-5EF2D6C23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792" y="117973"/>
            <a:ext cx="2261616" cy="957072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C4E1DBD-6D26-41C7-D014-FD5D0CF5E7D4}"/>
              </a:ext>
            </a:extLst>
          </p:cNvPr>
          <p:cNvSpPr txBox="1"/>
          <p:nvPr/>
        </p:nvSpPr>
        <p:spPr>
          <a:xfrm>
            <a:off x="4087196" y="6354147"/>
            <a:ext cx="4017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Mirco Venerba – Remote debugging </a:t>
            </a:r>
            <a:r>
              <a:rPr lang="it-IT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detection</a:t>
            </a:r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Android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AB27A6F-7F05-D7D8-12FD-5B5005BF3238}"/>
              </a:ext>
            </a:extLst>
          </p:cNvPr>
          <p:cNvSpPr txBox="1"/>
          <p:nvPr/>
        </p:nvSpPr>
        <p:spPr>
          <a:xfrm>
            <a:off x="10105053" y="6354147"/>
            <a:ext cx="1583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220916E-1373-3CCC-A4B2-30EC1B5DED6F}"/>
              </a:ext>
            </a:extLst>
          </p:cNvPr>
          <p:cNvSpPr txBox="1"/>
          <p:nvPr/>
        </p:nvSpPr>
        <p:spPr>
          <a:xfrm>
            <a:off x="548951" y="6354147"/>
            <a:ext cx="1492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13/07/2023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72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250585"/>
            <a:ext cx="9604310" cy="3383280"/>
          </a:xfrm>
        </p:spPr>
        <p:txBody>
          <a:bodyPr rtlCol="0" anchor="b">
            <a:normAutofit/>
          </a:bodyPr>
          <a:lstStyle/>
          <a:p>
            <a:pPr rtl="0"/>
            <a:r>
              <a:rPr lang="en-GB" dirty="0"/>
              <a:t>How can this happen?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C7A90CB-89FD-B43C-BDC2-A5FEC0055B84}"/>
              </a:ext>
            </a:extLst>
          </p:cNvPr>
          <p:cNvSpPr txBox="1"/>
          <p:nvPr/>
        </p:nvSpPr>
        <p:spPr>
          <a:xfrm>
            <a:off x="4087196" y="6354147"/>
            <a:ext cx="4017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Mirco Venerba – Remote debugging </a:t>
            </a:r>
            <a:r>
              <a:rPr lang="it-IT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detection</a:t>
            </a:r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Android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4108F7E-B111-1DCE-76BD-753B35188CFB}"/>
              </a:ext>
            </a:extLst>
          </p:cNvPr>
          <p:cNvSpPr txBox="1"/>
          <p:nvPr/>
        </p:nvSpPr>
        <p:spPr>
          <a:xfrm>
            <a:off x="10105053" y="6354147"/>
            <a:ext cx="1583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B02ABE3-13EE-8FDE-D8A2-D3BE9811DCBB}"/>
              </a:ext>
            </a:extLst>
          </p:cNvPr>
          <p:cNvSpPr txBox="1"/>
          <p:nvPr/>
        </p:nvSpPr>
        <p:spPr>
          <a:xfrm>
            <a:off x="548951" y="6354147"/>
            <a:ext cx="1492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13/07/2023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Immagine 5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E6AC7A6A-6E52-3690-0CA4-DE1FE827F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792" y="117973"/>
            <a:ext cx="2261616" cy="95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5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dirty="0"/>
              <a:t>Man-At-The-End (MATE) Attacks </a:t>
            </a:r>
            <a:endParaRPr lang="en-GB" sz="4400" dirty="0"/>
          </a:p>
        </p:txBody>
      </p:sp>
      <p:pic>
        <p:nvPicPr>
          <p:cNvPr id="5" name="Immagine 4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E447160A-8649-E533-D930-5EF2D6C23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792" y="117973"/>
            <a:ext cx="2261616" cy="95707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84D11F4-B88C-4837-CED5-0C64A4C15802}"/>
              </a:ext>
            </a:extLst>
          </p:cNvPr>
          <p:cNvSpPr txBox="1"/>
          <p:nvPr/>
        </p:nvSpPr>
        <p:spPr>
          <a:xfrm>
            <a:off x="4087196" y="6354147"/>
            <a:ext cx="4017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Mirco Venerba – Remote debugging </a:t>
            </a:r>
            <a:r>
              <a:rPr lang="it-IT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detection</a:t>
            </a:r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Android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6D2DE35-3B07-F334-B16A-E88910AEED25}"/>
              </a:ext>
            </a:extLst>
          </p:cNvPr>
          <p:cNvSpPr txBox="1"/>
          <p:nvPr/>
        </p:nvSpPr>
        <p:spPr>
          <a:xfrm>
            <a:off x="10105053" y="6354147"/>
            <a:ext cx="1583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015BFE3-2231-9650-D0A4-32C490609946}"/>
              </a:ext>
            </a:extLst>
          </p:cNvPr>
          <p:cNvSpPr txBox="1"/>
          <p:nvPr/>
        </p:nvSpPr>
        <p:spPr>
          <a:xfrm>
            <a:off x="548951" y="6354147"/>
            <a:ext cx="1492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13/07/2023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Immagine 3" descr="Immagine che contiene clipart, cartone animato, design&#10;&#10;Descrizione generata automaticamente">
            <a:extLst>
              <a:ext uri="{FF2B5EF4-FFF2-40B4-BE49-F238E27FC236}">
                <a16:creationId xmlns:a16="http://schemas.microsoft.com/office/drawing/2014/main" id="{81FFDFB7-8D84-F118-53F2-F90EB2CEF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025" y="2031233"/>
            <a:ext cx="1462243" cy="1462243"/>
          </a:xfrm>
          <a:prstGeom prst="rect">
            <a:avLst/>
          </a:prstGeom>
        </p:spPr>
      </p:pic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7EC3BE9F-E59D-5180-8E65-ABACC1A83BC4}"/>
              </a:ext>
            </a:extLst>
          </p:cNvPr>
          <p:cNvSpPr/>
          <p:nvPr/>
        </p:nvSpPr>
        <p:spPr>
          <a:xfrm>
            <a:off x="3271119" y="2664541"/>
            <a:ext cx="816077" cy="5014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7C2725F7-35B8-E9E5-2D52-4B1D8725F195}"/>
              </a:ext>
            </a:extLst>
          </p:cNvPr>
          <p:cNvSpPr/>
          <p:nvPr/>
        </p:nvSpPr>
        <p:spPr>
          <a:xfrm rot="10800000">
            <a:off x="3271119" y="3536849"/>
            <a:ext cx="816077" cy="5014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695CD060-F66C-5B8D-1824-1F90978D0035}"/>
              </a:ext>
            </a:extLst>
          </p:cNvPr>
          <p:cNvSpPr/>
          <p:nvPr/>
        </p:nvSpPr>
        <p:spPr>
          <a:xfrm>
            <a:off x="8104803" y="2664542"/>
            <a:ext cx="816077" cy="5014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F79D33B6-8614-586E-1574-9C173DC4E316}"/>
              </a:ext>
            </a:extLst>
          </p:cNvPr>
          <p:cNvSpPr/>
          <p:nvPr/>
        </p:nvSpPr>
        <p:spPr>
          <a:xfrm rot="10800000">
            <a:off x="8104803" y="3536850"/>
            <a:ext cx="816077" cy="5014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30C3F63-6605-6507-63DE-748327339FF0}"/>
              </a:ext>
            </a:extLst>
          </p:cNvPr>
          <p:cNvSpPr txBox="1"/>
          <p:nvPr/>
        </p:nvSpPr>
        <p:spPr>
          <a:xfrm>
            <a:off x="1626620" y="366896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Attacker</a:t>
            </a:r>
            <a:endParaRPr lang="en-GB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40E4B42-5DD9-F77B-54FA-CFB9F85F2BFC}"/>
              </a:ext>
            </a:extLst>
          </p:cNvPr>
          <p:cNvSpPr txBox="1"/>
          <p:nvPr/>
        </p:nvSpPr>
        <p:spPr>
          <a:xfrm>
            <a:off x="3221339" y="1941660"/>
            <a:ext cx="915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/>
              <a:t>Renew</a:t>
            </a:r>
            <a:endParaRPr lang="it-IT" dirty="0"/>
          </a:p>
          <a:p>
            <a:pPr algn="ctr"/>
            <a:r>
              <a:rPr lang="it-IT" dirty="0" err="1"/>
              <a:t>attacks</a:t>
            </a:r>
            <a:endParaRPr lang="en-GB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6F0E35F-4DA7-A24E-0B5E-B1A1A9A3301A}"/>
              </a:ext>
            </a:extLst>
          </p:cNvPr>
          <p:cNvSpPr txBox="1"/>
          <p:nvPr/>
        </p:nvSpPr>
        <p:spPr>
          <a:xfrm>
            <a:off x="3118747" y="4270010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/>
              <a:t>Analyse</a:t>
            </a:r>
            <a:r>
              <a:rPr lang="it-IT" dirty="0"/>
              <a:t> </a:t>
            </a:r>
          </a:p>
          <a:p>
            <a:pPr algn="ctr"/>
            <a:r>
              <a:rPr lang="it-IT" dirty="0" err="1"/>
              <a:t>defenses</a:t>
            </a:r>
            <a:endParaRPr lang="en-GB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25D12EE-1877-3EB4-E586-11DCD07A6DF0}"/>
              </a:ext>
            </a:extLst>
          </p:cNvPr>
          <p:cNvSpPr txBox="1"/>
          <p:nvPr/>
        </p:nvSpPr>
        <p:spPr>
          <a:xfrm>
            <a:off x="8035787" y="1941660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Monitor</a:t>
            </a:r>
          </a:p>
          <a:p>
            <a:pPr algn="ctr"/>
            <a:r>
              <a:rPr lang="it-IT" dirty="0" err="1"/>
              <a:t>attacks</a:t>
            </a:r>
            <a:endParaRPr lang="en-GB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AFA52E2-3805-918A-4B54-8687542272A8}"/>
              </a:ext>
            </a:extLst>
          </p:cNvPr>
          <p:cNvSpPr txBox="1"/>
          <p:nvPr/>
        </p:nvSpPr>
        <p:spPr>
          <a:xfrm>
            <a:off x="7958843" y="4270010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/>
              <a:t>Renew</a:t>
            </a:r>
            <a:r>
              <a:rPr lang="it-IT" dirty="0"/>
              <a:t> </a:t>
            </a:r>
          </a:p>
          <a:p>
            <a:pPr algn="ctr"/>
            <a:r>
              <a:rPr lang="it-IT" dirty="0" err="1"/>
              <a:t>defenses</a:t>
            </a:r>
            <a:endParaRPr lang="en-GB" dirty="0"/>
          </a:p>
        </p:txBody>
      </p:sp>
      <p:pic>
        <p:nvPicPr>
          <p:cNvPr id="21" name="Immagine 20" descr="Immagine che contiene testo, schermata, computer&#10;&#10;Descrizione generata automaticamente">
            <a:extLst>
              <a:ext uri="{FF2B5EF4-FFF2-40B4-BE49-F238E27FC236}">
                <a16:creationId xmlns:a16="http://schemas.microsoft.com/office/drawing/2014/main" id="{32F97CA7-BF2A-37D3-166D-04E755CE0A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3277" y="1941660"/>
            <a:ext cx="2426208" cy="1364742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D03EF08-C942-A4B8-7F26-D2B3738B1B04}"/>
              </a:ext>
            </a:extLst>
          </p:cNvPr>
          <p:cNvSpPr txBox="1"/>
          <p:nvPr/>
        </p:nvSpPr>
        <p:spPr>
          <a:xfrm>
            <a:off x="5551619" y="3530640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Target</a:t>
            </a:r>
          </a:p>
          <a:p>
            <a:pPr algn="ctr"/>
            <a:r>
              <a:rPr lang="it-IT" dirty="0"/>
              <a:t>Program</a:t>
            </a:r>
            <a:endParaRPr lang="en-GB" dirty="0"/>
          </a:p>
        </p:txBody>
      </p:sp>
      <p:pic>
        <p:nvPicPr>
          <p:cNvPr id="24" name="Immagine 23" descr="Immagine che contiene computer, computer, Cartoni animati, anime&#10;&#10;Descrizione generata automaticamente">
            <a:extLst>
              <a:ext uri="{FF2B5EF4-FFF2-40B4-BE49-F238E27FC236}">
                <a16:creationId xmlns:a16="http://schemas.microsoft.com/office/drawing/2014/main" id="{83CBFA93-6C43-24B0-F4B7-57CC5AC433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6580" y="1941660"/>
            <a:ext cx="1421543" cy="1465508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3A16112-2DA7-55A1-0FC1-790976A75309}"/>
              </a:ext>
            </a:extLst>
          </p:cNvPr>
          <p:cNvSpPr txBox="1"/>
          <p:nvPr/>
        </p:nvSpPr>
        <p:spPr>
          <a:xfrm>
            <a:off x="9860529" y="357939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Defender</a:t>
            </a:r>
            <a:endParaRPr lang="en-GB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A06051C-7FB6-DF7A-D83A-13B6CE72DA05}"/>
              </a:ext>
            </a:extLst>
          </p:cNvPr>
          <p:cNvSpPr txBox="1"/>
          <p:nvPr/>
        </p:nvSpPr>
        <p:spPr>
          <a:xfrm>
            <a:off x="602852" y="4270010"/>
            <a:ext cx="203985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Types of </a:t>
            </a:r>
            <a:r>
              <a:rPr lang="it-IT" b="1" dirty="0" err="1"/>
              <a:t>attacks</a:t>
            </a:r>
            <a:r>
              <a:rPr lang="it-IT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Debugger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Emulator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Disassembler</a:t>
            </a: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Decompiler</a:t>
            </a: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Virtual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Tracer</a:t>
            </a:r>
            <a:endParaRPr lang="en-GB" sz="1600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F06628E2-FB91-0DE4-9BF5-D1F9AB1AAD1C}"/>
              </a:ext>
            </a:extLst>
          </p:cNvPr>
          <p:cNvSpPr txBox="1"/>
          <p:nvPr/>
        </p:nvSpPr>
        <p:spPr>
          <a:xfrm>
            <a:off x="9549294" y="4228105"/>
            <a:ext cx="2262158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Types of </a:t>
            </a:r>
            <a:r>
              <a:rPr lang="it-IT" b="1" dirty="0" err="1"/>
              <a:t>defenses</a:t>
            </a:r>
            <a:r>
              <a:rPr lang="it-IT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Emulator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Debugger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Obfuscation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Tamper proofing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Cryptography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Code renewability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C20B9770-0444-0C99-EEDA-D69306FD4963}"/>
              </a:ext>
            </a:extLst>
          </p:cNvPr>
          <p:cNvSpPr txBox="1"/>
          <p:nvPr/>
        </p:nvSpPr>
        <p:spPr>
          <a:xfrm>
            <a:off x="4899742" y="4270010"/>
            <a:ext cx="2375971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Types of tampering: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Modify</a:t>
            </a:r>
            <a:r>
              <a:rPr lang="it-IT" sz="1600" dirty="0"/>
              <a:t> </a:t>
            </a:r>
            <a:r>
              <a:rPr lang="it-IT" sz="1600" dirty="0" err="1"/>
              <a:t>functionality</a:t>
            </a: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Remove</a:t>
            </a:r>
            <a:r>
              <a:rPr lang="it-IT" sz="1600" dirty="0"/>
              <a:t> </a:t>
            </a:r>
            <a:r>
              <a:rPr lang="it-IT" sz="1600" dirty="0" err="1"/>
              <a:t>functionality</a:t>
            </a: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Remove</a:t>
            </a:r>
            <a:r>
              <a:rPr lang="it-IT" sz="1600" dirty="0"/>
              <a:t> </a:t>
            </a:r>
            <a:r>
              <a:rPr lang="it-IT" sz="1600" dirty="0" err="1"/>
              <a:t>licenses</a:t>
            </a: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Remove</a:t>
            </a:r>
            <a:r>
              <a:rPr lang="it-IT" sz="1600" dirty="0"/>
              <a:t> </a:t>
            </a:r>
            <a:r>
              <a:rPr lang="it-IT" sz="1600" dirty="0" err="1"/>
              <a:t>protections</a:t>
            </a: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972368" cy="1142385"/>
          </a:xfrm>
        </p:spPr>
        <p:txBody>
          <a:bodyPr rtlCol="0">
            <a:normAutofit/>
          </a:bodyPr>
          <a:lstStyle/>
          <a:p>
            <a:pPr rtl="0"/>
            <a:r>
              <a:rPr lang="en-GB" sz="4400" dirty="0"/>
              <a:t>Incremental executions attacks</a:t>
            </a:r>
            <a:endParaRPr lang="en-GB" sz="6000" dirty="0"/>
          </a:p>
        </p:txBody>
      </p:sp>
      <p:pic>
        <p:nvPicPr>
          <p:cNvPr id="5" name="Immagine 4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E447160A-8649-E533-D930-5EF2D6C23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792" y="117973"/>
            <a:ext cx="2261616" cy="95707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84D11F4-B88C-4837-CED5-0C64A4C15802}"/>
              </a:ext>
            </a:extLst>
          </p:cNvPr>
          <p:cNvSpPr txBox="1"/>
          <p:nvPr/>
        </p:nvSpPr>
        <p:spPr>
          <a:xfrm>
            <a:off x="4087196" y="6354147"/>
            <a:ext cx="4017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Mirco Venerba – Remote debugging </a:t>
            </a:r>
            <a:r>
              <a:rPr lang="it-IT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detection</a:t>
            </a:r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Android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6D2DE35-3B07-F334-B16A-E88910AEED25}"/>
              </a:ext>
            </a:extLst>
          </p:cNvPr>
          <p:cNvSpPr txBox="1"/>
          <p:nvPr/>
        </p:nvSpPr>
        <p:spPr>
          <a:xfrm>
            <a:off x="10105053" y="6354147"/>
            <a:ext cx="1583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015BFE3-2231-9650-D0A4-32C490609946}"/>
              </a:ext>
            </a:extLst>
          </p:cNvPr>
          <p:cNvSpPr txBox="1"/>
          <p:nvPr/>
        </p:nvSpPr>
        <p:spPr>
          <a:xfrm>
            <a:off x="548951" y="6354147"/>
            <a:ext cx="1492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13/07/2023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Immagine 3" descr="Immagine che contiene cerchio, schermata&#10;&#10;Descrizione generata automaticamente">
            <a:extLst>
              <a:ext uri="{FF2B5EF4-FFF2-40B4-BE49-F238E27FC236}">
                <a16:creationId xmlns:a16="http://schemas.microsoft.com/office/drawing/2014/main" id="{81AFECFF-0000-7717-B093-EE217246B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46" y="1773792"/>
            <a:ext cx="1920406" cy="331041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30435FD-DE4C-DAA0-E521-6D4FB4BCDB1C}"/>
              </a:ext>
            </a:extLst>
          </p:cNvPr>
          <p:cNvSpPr txBox="1"/>
          <p:nvPr/>
        </p:nvSpPr>
        <p:spPr>
          <a:xfrm>
            <a:off x="1167218" y="5256629"/>
            <a:ext cx="174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Target </a:t>
            </a:r>
            <a:r>
              <a:rPr lang="it-IT" dirty="0" err="1"/>
              <a:t>program</a:t>
            </a:r>
            <a:endParaRPr lang="en-GB" dirty="0"/>
          </a:p>
        </p:txBody>
      </p:sp>
      <p:pic>
        <p:nvPicPr>
          <p:cNvPr id="12" name="Immagine 11" descr="Immagine che contiene cerchio, diagramma, schizzo, disegno&#10;&#10;Descrizione generata automaticamente">
            <a:extLst>
              <a:ext uri="{FF2B5EF4-FFF2-40B4-BE49-F238E27FC236}">
                <a16:creationId xmlns:a16="http://schemas.microsoft.com/office/drawing/2014/main" id="{D6F77FD2-EA95-A8D1-B000-7C3F1319CC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3584" y="2195519"/>
            <a:ext cx="5854563" cy="2466962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98ADB1C-7BF5-BC4F-15E0-11E98A8D0246}"/>
              </a:ext>
            </a:extLst>
          </p:cNvPr>
          <p:cNvSpPr txBox="1"/>
          <p:nvPr/>
        </p:nvSpPr>
        <p:spPr>
          <a:xfrm>
            <a:off x="7482310" y="5256629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Incremental</a:t>
            </a:r>
            <a:r>
              <a:rPr lang="it-IT" dirty="0"/>
              <a:t> </a:t>
            </a:r>
            <a:r>
              <a:rPr lang="it-IT" dirty="0" err="1"/>
              <a:t>executions</a:t>
            </a:r>
            <a:endParaRPr lang="en-GB" dirty="0"/>
          </a:p>
        </p:txBody>
      </p:sp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C3F1C9A7-34EB-62D4-182A-15237CB6FCDA}"/>
              </a:ext>
            </a:extLst>
          </p:cNvPr>
          <p:cNvSpPr/>
          <p:nvPr/>
        </p:nvSpPr>
        <p:spPr>
          <a:xfrm>
            <a:off x="3425988" y="3004983"/>
            <a:ext cx="1983660" cy="8480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66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250585"/>
            <a:ext cx="9604310" cy="3383280"/>
          </a:xfrm>
        </p:spPr>
        <p:txBody>
          <a:bodyPr rtlCol="0" anchor="b">
            <a:normAutofit/>
          </a:bodyPr>
          <a:lstStyle/>
          <a:p>
            <a:pPr rtl="0"/>
            <a:r>
              <a:rPr lang="en-GB" dirty="0"/>
              <a:t>What is our goal?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9E5D7C1-6108-01BA-C718-9FBBA32660C7}"/>
              </a:ext>
            </a:extLst>
          </p:cNvPr>
          <p:cNvSpPr txBox="1"/>
          <p:nvPr/>
        </p:nvSpPr>
        <p:spPr>
          <a:xfrm>
            <a:off x="4087196" y="6354147"/>
            <a:ext cx="4017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Mirco Venerba – Remote debugging </a:t>
            </a:r>
            <a:r>
              <a:rPr lang="it-IT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detection</a:t>
            </a:r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Android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9A71670-2B3D-750F-8623-49C91C2590C1}"/>
              </a:ext>
            </a:extLst>
          </p:cNvPr>
          <p:cNvSpPr txBox="1"/>
          <p:nvPr/>
        </p:nvSpPr>
        <p:spPr>
          <a:xfrm>
            <a:off x="10105053" y="6354147"/>
            <a:ext cx="1583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94E411B-D89B-DB0B-B557-B0B7267E6318}"/>
              </a:ext>
            </a:extLst>
          </p:cNvPr>
          <p:cNvSpPr txBox="1"/>
          <p:nvPr/>
        </p:nvSpPr>
        <p:spPr>
          <a:xfrm>
            <a:off x="548951" y="6354147"/>
            <a:ext cx="1492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13/07/2023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FBFDF2E-D215-5A1B-0BD1-80B79640F6BD}"/>
              </a:ext>
            </a:extLst>
          </p:cNvPr>
          <p:cNvSpPr txBox="1"/>
          <p:nvPr/>
        </p:nvSpPr>
        <p:spPr>
          <a:xfrm>
            <a:off x="1293845" y="5422749"/>
            <a:ext cx="912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Novel way </a:t>
            </a:r>
            <a:r>
              <a:rPr lang="en-GB" dirty="0"/>
              <a:t>to detect mate attacks on the device before they are carried out</a:t>
            </a:r>
            <a:endParaRPr lang="en-GB" b="1" dirty="0"/>
          </a:p>
        </p:txBody>
      </p:sp>
      <p:pic>
        <p:nvPicPr>
          <p:cNvPr id="6" name="Immagine 5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D836BA5A-F127-27DA-A564-33601DF6D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792" y="117973"/>
            <a:ext cx="2261616" cy="95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8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250585"/>
            <a:ext cx="9604310" cy="3383280"/>
          </a:xfrm>
        </p:spPr>
        <p:txBody>
          <a:bodyPr rtlCol="0" anchor="b">
            <a:normAutofit/>
          </a:bodyPr>
          <a:lstStyle/>
          <a:p>
            <a:pPr rtl="0"/>
            <a:r>
              <a:rPr lang="en-GB" dirty="0"/>
              <a:t>What is a possible solution?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9E5D7C1-6108-01BA-C718-9FBBA32660C7}"/>
              </a:ext>
            </a:extLst>
          </p:cNvPr>
          <p:cNvSpPr txBox="1"/>
          <p:nvPr/>
        </p:nvSpPr>
        <p:spPr>
          <a:xfrm>
            <a:off x="4087196" y="6354147"/>
            <a:ext cx="4017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Mirco Venerba – Remote debugging </a:t>
            </a:r>
            <a:r>
              <a:rPr lang="it-IT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detection</a:t>
            </a:r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Android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9A71670-2B3D-750F-8623-49C91C2590C1}"/>
              </a:ext>
            </a:extLst>
          </p:cNvPr>
          <p:cNvSpPr txBox="1"/>
          <p:nvPr/>
        </p:nvSpPr>
        <p:spPr>
          <a:xfrm>
            <a:off x="10105053" y="6354147"/>
            <a:ext cx="1583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94E411B-D89B-DB0B-B557-B0B7267E6318}"/>
              </a:ext>
            </a:extLst>
          </p:cNvPr>
          <p:cNvSpPr txBox="1"/>
          <p:nvPr/>
        </p:nvSpPr>
        <p:spPr>
          <a:xfrm>
            <a:off x="548951" y="6354147"/>
            <a:ext cx="1492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13/07/2023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Immagine 5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C0122F2D-849E-540A-C0A8-144376E7A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792" y="117973"/>
            <a:ext cx="2261616" cy="95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1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dirty="0"/>
              <a:t>Components of the </a:t>
            </a:r>
            <a:r>
              <a:rPr lang="it-IT" sz="4400" dirty="0" err="1"/>
              <a:t>process</a:t>
            </a:r>
            <a:endParaRPr lang="en-GB" sz="4400" dirty="0"/>
          </a:p>
        </p:txBody>
      </p:sp>
      <p:pic>
        <p:nvPicPr>
          <p:cNvPr id="5" name="Immagine 4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E447160A-8649-E533-D930-5EF2D6C23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792" y="117973"/>
            <a:ext cx="2261616" cy="95707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84D11F4-B88C-4837-CED5-0C64A4C15802}"/>
              </a:ext>
            </a:extLst>
          </p:cNvPr>
          <p:cNvSpPr txBox="1"/>
          <p:nvPr/>
        </p:nvSpPr>
        <p:spPr>
          <a:xfrm>
            <a:off x="4087196" y="6354147"/>
            <a:ext cx="4017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Mirco Venerba – Remote debugging </a:t>
            </a:r>
            <a:r>
              <a:rPr lang="it-IT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detection</a:t>
            </a:r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Android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6D2DE35-3B07-F334-B16A-E88910AEED25}"/>
              </a:ext>
            </a:extLst>
          </p:cNvPr>
          <p:cNvSpPr txBox="1"/>
          <p:nvPr/>
        </p:nvSpPr>
        <p:spPr>
          <a:xfrm>
            <a:off x="10105053" y="6354147"/>
            <a:ext cx="1583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015BFE3-2231-9650-D0A4-32C490609946}"/>
              </a:ext>
            </a:extLst>
          </p:cNvPr>
          <p:cNvSpPr txBox="1"/>
          <p:nvPr/>
        </p:nvSpPr>
        <p:spPr>
          <a:xfrm>
            <a:off x="548951" y="6354147"/>
            <a:ext cx="1492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13/07/2023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Immagine 8" descr="Immagine che contiene clipart, cartone animato, design, illustrazione&#10;&#10;Descrizione generata automaticamente">
            <a:extLst>
              <a:ext uri="{FF2B5EF4-FFF2-40B4-BE49-F238E27FC236}">
                <a16:creationId xmlns:a16="http://schemas.microsoft.com/office/drawing/2014/main" id="{87AB27AA-662E-2280-59D5-8C810BC38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746" y="2445614"/>
            <a:ext cx="1440000" cy="14400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865876F-A001-9192-40B0-F69081715253}"/>
              </a:ext>
            </a:extLst>
          </p:cNvPr>
          <p:cNvSpPr txBox="1"/>
          <p:nvPr/>
        </p:nvSpPr>
        <p:spPr>
          <a:xfrm>
            <a:off x="1578472" y="3967160"/>
            <a:ext cx="896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Data </a:t>
            </a:r>
          </a:p>
          <a:p>
            <a:pPr algn="ctr"/>
            <a:r>
              <a:rPr lang="it-IT" dirty="0"/>
              <a:t>mining</a:t>
            </a:r>
            <a:endParaRPr lang="en-GB" dirty="0"/>
          </a:p>
        </p:txBody>
      </p:sp>
      <p:pic>
        <p:nvPicPr>
          <p:cNvPr id="14" name="Immagine 13" descr="Immagine che contiene simbolo, clipart, diagramma, Elementi grafici&#10;&#10;Descrizione generata automaticamente">
            <a:extLst>
              <a:ext uri="{FF2B5EF4-FFF2-40B4-BE49-F238E27FC236}">
                <a16:creationId xmlns:a16="http://schemas.microsoft.com/office/drawing/2014/main" id="{5EAA6208-A8B6-606D-86FD-D7CEE9937E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7322" y="2464905"/>
            <a:ext cx="1440000" cy="1440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9458B34-3E2F-585D-DC33-3F3BD182768E}"/>
              </a:ext>
            </a:extLst>
          </p:cNvPr>
          <p:cNvSpPr txBox="1"/>
          <p:nvPr/>
        </p:nvSpPr>
        <p:spPr>
          <a:xfrm>
            <a:off x="4108907" y="3967159"/>
            <a:ext cx="1116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Anomaly</a:t>
            </a:r>
            <a:r>
              <a:rPr lang="it-IT" dirty="0"/>
              <a:t> </a:t>
            </a:r>
          </a:p>
          <a:p>
            <a:pPr algn="ctr"/>
            <a:r>
              <a:rPr lang="it-IT" dirty="0" err="1"/>
              <a:t>detection</a:t>
            </a:r>
            <a:endParaRPr lang="en-GB" dirty="0"/>
          </a:p>
        </p:txBody>
      </p:sp>
      <p:sp>
        <p:nvSpPr>
          <p:cNvPr id="16" name="Croce 15">
            <a:extLst>
              <a:ext uri="{FF2B5EF4-FFF2-40B4-BE49-F238E27FC236}">
                <a16:creationId xmlns:a16="http://schemas.microsoft.com/office/drawing/2014/main" id="{0BF842D3-D333-54CB-57BD-6DEEA3948D6D}"/>
              </a:ext>
            </a:extLst>
          </p:cNvPr>
          <p:cNvSpPr/>
          <p:nvPr/>
        </p:nvSpPr>
        <p:spPr>
          <a:xfrm>
            <a:off x="5632562" y="3129116"/>
            <a:ext cx="609598" cy="599768"/>
          </a:xfrm>
          <a:prstGeom prst="plus">
            <a:avLst>
              <a:gd name="adj" fmla="val 3468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Immagine 17" descr="Immagine che contiene invertebrato, insetto, logo, design&#10;&#10;Descrizione generata automaticamente">
            <a:extLst>
              <a:ext uri="{FF2B5EF4-FFF2-40B4-BE49-F238E27FC236}">
                <a16:creationId xmlns:a16="http://schemas.microsoft.com/office/drawing/2014/main" id="{5F008E4A-F538-B7E7-3DE2-8D8F5D7ACB1D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487400" y="2464905"/>
            <a:ext cx="1440000" cy="1440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6F2987D-8ADC-6C29-AA5C-A2EDD51E6A0C}"/>
              </a:ext>
            </a:extLst>
          </p:cNvPr>
          <p:cNvSpPr txBox="1"/>
          <p:nvPr/>
        </p:nvSpPr>
        <p:spPr>
          <a:xfrm>
            <a:off x="6563502" y="3967159"/>
            <a:ext cx="1287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Debugger </a:t>
            </a:r>
          </a:p>
          <a:p>
            <a:pPr algn="ctr"/>
            <a:r>
              <a:rPr lang="it-IT" dirty="0" err="1"/>
              <a:t>detection</a:t>
            </a:r>
            <a:endParaRPr lang="en-GB" dirty="0"/>
          </a:p>
        </p:txBody>
      </p:sp>
      <p:sp>
        <p:nvSpPr>
          <p:cNvPr id="24" name="Segno di addizione 23">
            <a:extLst>
              <a:ext uri="{FF2B5EF4-FFF2-40B4-BE49-F238E27FC236}">
                <a16:creationId xmlns:a16="http://schemas.microsoft.com/office/drawing/2014/main" id="{35F88B2B-827A-2EB5-D46F-5A71960159A1}"/>
              </a:ext>
            </a:extLst>
          </p:cNvPr>
          <p:cNvSpPr/>
          <p:nvPr/>
        </p:nvSpPr>
        <p:spPr>
          <a:xfrm>
            <a:off x="2991986" y="3089787"/>
            <a:ext cx="710096" cy="678426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Uguale a 24">
            <a:extLst>
              <a:ext uri="{FF2B5EF4-FFF2-40B4-BE49-F238E27FC236}">
                <a16:creationId xmlns:a16="http://schemas.microsoft.com/office/drawing/2014/main" id="{89DF9E3D-E785-417D-947A-B92B261048D9}"/>
              </a:ext>
            </a:extLst>
          </p:cNvPr>
          <p:cNvSpPr/>
          <p:nvPr/>
        </p:nvSpPr>
        <p:spPr>
          <a:xfrm>
            <a:off x="8172640" y="3028678"/>
            <a:ext cx="668593" cy="739535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FEC905B9-3BEC-7F8C-E8E7-4476187106C2}"/>
              </a:ext>
            </a:extLst>
          </p:cNvPr>
          <p:cNvSpPr txBox="1"/>
          <p:nvPr/>
        </p:nvSpPr>
        <p:spPr>
          <a:xfrm>
            <a:off x="9288073" y="3967159"/>
            <a:ext cx="103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Security </a:t>
            </a:r>
          </a:p>
          <a:p>
            <a:pPr algn="ctr"/>
            <a:r>
              <a:rPr lang="it-IT" dirty="0"/>
              <a:t>level</a:t>
            </a:r>
            <a:endParaRPr lang="en-GB" dirty="0"/>
          </a:p>
        </p:txBody>
      </p:sp>
      <p:pic>
        <p:nvPicPr>
          <p:cNvPr id="28" name="Immagine 27" descr="Immagine che contiene simbolo, cartone animato, clipart, Elementi grafici&#10;&#10;Descrizione generata automaticamente">
            <a:extLst>
              <a:ext uri="{FF2B5EF4-FFF2-40B4-BE49-F238E27FC236}">
                <a16:creationId xmlns:a16="http://schemas.microsoft.com/office/drawing/2014/main" id="{8E44B192-537A-5990-33DD-43DD1E7A93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6473" y="2464905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4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326_TF03031015.potx" id="{3D03E32A-101D-4991-8040-890457B668DB}" vid="{F1BB8C7C-F58A-4EC0-851B-3944A6AC187F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1655</TotalTime>
  <Words>2235</Words>
  <Application>Microsoft Office PowerPoint</Application>
  <PresentationFormat>Widescreen</PresentationFormat>
  <Paragraphs>550</Paragraphs>
  <Slides>32</Slides>
  <Notes>28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36" baseType="lpstr">
      <vt:lpstr>Arial</vt:lpstr>
      <vt:lpstr>Roboto</vt:lpstr>
      <vt:lpstr>Wingdings</vt:lpstr>
      <vt:lpstr>Diamond Grid 16x9</vt:lpstr>
      <vt:lpstr>Remote Debugging Detection in Android</vt:lpstr>
      <vt:lpstr>Presentation overview</vt:lpstr>
      <vt:lpstr>What is the problem?</vt:lpstr>
      <vt:lpstr>How can this happen?</vt:lpstr>
      <vt:lpstr>Man-At-The-End (MATE) Attacks </vt:lpstr>
      <vt:lpstr>Incremental executions attacks</vt:lpstr>
      <vt:lpstr>What is our goal?</vt:lpstr>
      <vt:lpstr>What is a possible solution?</vt:lpstr>
      <vt:lpstr>Components of the process</vt:lpstr>
      <vt:lpstr>What types of data are useful?</vt:lpstr>
      <vt:lpstr>Why exactly these information?</vt:lpstr>
      <vt:lpstr>Some suspicious cases</vt:lpstr>
      <vt:lpstr>Software architecture</vt:lpstr>
      <vt:lpstr>Architecture description</vt:lpstr>
      <vt:lpstr>Components description</vt:lpstr>
      <vt:lpstr>Types of  execution logs</vt:lpstr>
      <vt:lpstr>C++ library logs</vt:lpstr>
      <vt:lpstr>Java library logs – first part</vt:lpstr>
      <vt:lpstr>Java library logs – second part</vt:lpstr>
      <vt:lpstr>Web server logs – first part</vt:lpstr>
      <vt:lpstr>Web server logs – second part</vt:lpstr>
      <vt:lpstr>Validation  and testing</vt:lpstr>
      <vt:lpstr>Process stages</vt:lpstr>
      <vt:lpstr>Web server – Training mode</vt:lpstr>
      <vt:lpstr>Web server – Check mode</vt:lpstr>
      <vt:lpstr>Examples of next actions</vt:lpstr>
      <vt:lpstr>Test applications</vt:lpstr>
      <vt:lpstr>Future developments</vt:lpstr>
      <vt:lpstr>Some future developments</vt:lpstr>
      <vt:lpstr>Conclusions</vt:lpstr>
      <vt:lpstr>Thanks for the attention</vt:lpstr>
      <vt:lpstr>Related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Debugging Detection in Android</dc:title>
  <dc:creator>Mirco</dc:creator>
  <cp:lastModifiedBy>Mirco Venerba</cp:lastModifiedBy>
  <cp:revision>110</cp:revision>
  <dcterms:created xsi:type="dcterms:W3CDTF">2023-05-15T08:27:19Z</dcterms:created>
  <dcterms:modified xsi:type="dcterms:W3CDTF">2023-07-12T12:00:41Z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