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8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 B" initials="SB" lastIdx="1" clrIdx="0">
    <p:extLst>
      <p:ext uri="{19B8F6BF-5375-455C-9EA6-DF929625EA0E}">
        <p15:presenceInfo xmlns:p15="http://schemas.microsoft.com/office/powerpoint/2012/main" userId="b34dd46ba1dbe1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4472C4"/>
    <a:srgbClr val="00B0F0"/>
    <a:srgbClr val="C55A11"/>
    <a:srgbClr val="8FAADC"/>
    <a:srgbClr val="FFFF00"/>
    <a:srgbClr val="7030A0"/>
    <a:srgbClr val="FFD966"/>
    <a:srgbClr val="FFC000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of the </a:t>
            </a:r>
            <a:r>
              <a:rPr lang="en-US" dirty="0" err="1"/>
              <a:t>chr</a:t>
            </a:r>
            <a:r>
              <a:rPr lang="en-US" dirty="0"/>
              <a:t> length that presented great differences among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&gt;0.005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chr 1</c:v>
                </c:pt>
                <c:pt idx="1">
                  <c:v>chr 2</c:v>
                </c:pt>
                <c:pt idx="2">
                  <c:v>chr 3</c:v>
                </c:pt>
                <c:pt idx="3">
                  <c:v>chr 4</c:v>
                </c:pt>
                <c:pt idx="4">
                  <c:v>chr 5</c:v>
                </c:pt>
                <c:pt idx="5">
                  <c:v>chr 6</c:v>
                </c:pt>
                <c:pt idx="6">
                  <c:v>chr 7</c:v>
                </c:pt>
                <c:pt idx="7">
                  <c:v>chr 8</c:v>
                </c:pt>
                <c:pt idx="8">
                  <c:v>chr 9</c:v>
                </c:pt>
                <c:pt idx="9">
                  <c:v>chr 10</c:v>
                </c:pt>
                <c:pt idx="10">
                  <c:v>chr 11</c:v>
                </c:pt>
                <c:pt idx="11">
                  <c:v>chr 12</c:v>
                </c:pt>
                <c:pt idx="12">
                  <c:v>chr 13</c:v>
                </c:pt>
                <c:pt idx="13">
                  <c:v>chr 14</c:v>
                </c:pt>
                <c:pt idx="14">
                  <c:v>chr 15</c:v>
                </c:pt>
                <c:pt idx="15">
                  <c:v>chr 16</c:v>
                </c:pt>
                <c:pt idx="16">
                  <c:v>chr 17</c:v>
                </c:pt>
                <c:pt idx="17">
                  <c:v>chr 18</c:v>
                </c:pt>
                <c:pt idx="18">
                  <c:v>chr 19</c:v>
                </c:pt>
                <c:pt idx="19">
                  <c:v>chr 20</c:v>
                </c:pt>
                <c:pt idx="20">
                  <c:v>chr 21</c:v>
                </c:pt>
                <c:pt idx="21">
                  <c:v>chr 22</c:v>
                </c:pt>
                <c:pt idx="22">
                  <c:v>chr X</c:v>
                </c:pt>
              </c:strCache>
            </c:strRef>
          </c:cat>
          <c:val>
            <c:numRef>
              <c:f>Foglio1!$B$2:$B$24</c:f>
              <c:numCache>
                <c:formatCode>0%</c:formatCode>
                <c:ptCount val="23"/>
                <c:pt idx="0">
                  <c:v>0.4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%">
                  <c:v>0.247</c:v>
                </c:pt>
                <c:pt idx="5">
                  <c:v>0</c:v>
                </c:pt>
                <c:pt idx="6" formatCode="0.00%">
                  <c:v>0.97740000000000005</c:v>
                </c:pt>
                <c:pt idx="7" formatCode="0.00%">
                  <c:v>0.34970000000000001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 formatCode="0.00%">
                  <c:v>0</c:v>
                </c:pt>
                <c:pt idx="14" formatCode="0.00%">
                  <c:v>0</c:v>
                </c:pt>
                <c:pt idx="15" formatCode="0.00%">
                  <c:v>2.6200000000000001E-2</c:v>
                </c:pt>
                <c:pt idx="16" formatCode="0.00%">
                  <c:v>5.45E-2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79-4D87-A280-1BC345DF3C53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&gt;0.001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Foglio1!$A$2:$A$24</c:f>
              <c:strCache>
                <c:ptCount val="23"/>
                <c:pt idx="0">
                  <c:v>chr 1</c:v>
                </c:pt>
                <c:pt idx="1">
                  <c:v>chr 2</c:v>
                </c:pt>
                <c:pt idx="2">
                  <c:v>chr 3</c:v>
                </c:pt>
                <c:pt idx="3">
                  <c:v>chr 4</c:v>
                </c:pt>
                <c:pt idx="4">
                  <c:v>chr 5</c:v>
                </c:pt>
                <c:pt idx="5">
                  <c:v>chr 6</c:v>
                </c:pt>
                <c:pt idx="6">
                  <c:v>chr 7</c:v>
                </c:pt>
                <c:pt idx="7">
                  <c:v>chr 8</c:v>
                </c:pt>
                <c:pt idx="8">
                  <c:v>chr 9</c:v>
                </c:pt>
                <c:pt idx="9">
                  <c:v>chr 10</c:v>
                </c:pt>
                <c:pt idx="10">
                  <c:v>chr 11</c:v>
                </c:pt>
                <c:pt idx="11">
                  <c:v>chr 12</c:v>
                </c:pt>
                <c:pt idx="12">
                  <c:v>chr 13</c:v>
                </c:pt>
                <c:pt idx="13">
                  <c:v>chr 14</c:v>
                </c:pt>
                <c:pt idx="14">
                  <c:v>chr 15</c:v>
                </c:pt>
                <c:pt idx="15">
                  <c:v>chr 16</c:v>
                </c:pt>
                <c:pt idx="16">
                  <c:v>chr 17</c:v>
                </c:pt>
                <c:pt idx="17">
                  <c:v>chr 18</c:v>
                </c:pt>
                <c:pt idx="18">
                  <c:v>chr 19</c:v>
                </c:pt>
                <c:pt idx="19">
                  <c:v>chr 20</c:v>
                </c:pt>
                <c:pt idx="20">
                  <c:v>chr 21</c:v>
                </c:pt>
                <c:pt idx="21">
                  <c:v>chr 22</c:v>
                </c:pt>
                <c:pt idx="22">
                  <c:v>chr X</c:v>
                </c:pt>
              </c:strCache>
            </c:strRef>
          </c:cat>
          <c:val>
            <c:numRef>
              <c:f>Foglio1!$C$2:$C$24</c:f>
              <c:numCache>
                <c:formatCode>0.00%</c:formatCode>
                <c:ptCount val="23"/>
                <c:pt idx="0">
                  <c:v>0.52249999999999996</c:v>
                </c:pt>
                <c:pt idx="1">
                  <c:v>0.503</c:v>
                </c:pt>
                <c:pt idx="2">
                  <c:v>0.16059999999999999</c:v>
                </c:pt>
                <c:pt idx="3" formatCode="General">
                  <c:v>0</c:v>
                </c:pt>
                <c:pt idx="4">
                  <c:v>1</c:v>
                </c:pt>
                <c:pt idx="5">
                  <c:v>0.37669999999999998</c:v>
                </c:pt>
                <c:pt idx="6" formatCode="0%">
                  <c:v>1</c:v>
                </c:pt>
                <c:pt idx="7">
                  <c:v>0.71419999999999995</c:v>
                </c:pt>
                <c:pt idx="8">
                  <c:v>0.20849999999999999</c:v>
                </c:pt>
                <c:pt idx="9" formatCode="General">
                  <c:v>0</c:v>
                </c:pt>
                <c:pt idx="10" formatCode="General">
                  <c:v>0</c:v>
                </c:pt>
                <c:pt idx="11">
                  <c:v>0.81669999999999998</c:v>
                </c:pt>
                <c:pt idx="12">
                  <c:v>0.3992</c:v>
                </c:pt>
                <c:pt idx="13">
                  <c:v>0.85780000000000001</c:v>
                </c:pt>
                <c:pt idx="14">
                  <c:v>0.47760000000000002</c:v>
                </c:pt>
                <c:pt idx="15" formatCode="0%">
                  <c:v>1</c:v>
                </c:pt>
                <c:pt idx="16">
                  <c:v>0.58809999999999996</c:v>
                </c:pt>
                <c:pt idx="17">
                  <c:v>0.80520000000000003</c:v>
                </c:pt>
                <c:pt idx="18">
                  <c:v>0.5575</c:v>
                </c:pt>
                <c:pt idx="19">
                  <c:v>5.5199999999999999E-2</c:v>
                </c:pt>
                <c:pt idx="20">
                  <c:v>0.51729999999999998</c:v>
                </c:pt>
                <c:pt idx="21">
                  <c:v>7.5999999999999998E-2</c:v>
                </c:pt>
                <c:pt idx="22">
                  <c:v>0.41739999999999999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79-4D87-A280-1BC345DF3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9319136"/>
        <c:axId val="469325368"/>
      </c:barChart>
      <c:catAx>
        <c:axId val="46931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9325368"/>
        <c:crosses val="autoZero"/>
        <c:auto val="1"/>
        <c:lblAlgn val="ctr"/>
        <c:lblOffset val="100"/>
        <c:noMultiLvlLbl val="0"/>
      </c:catAx>
      <c:valAx>
        <c:axId val="469325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93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Foglio1!$A$2:$A$23</cx:f>
        <cx:lvl ptCount="22">
          <cx:pt idx="0">chromosomes</cx:pt>
          <cx:pt idx="1">chromosomes</cx:pt>
          <cx:pt idx="2">chromosomes</cx:pt>
          <cx:pt idx="3">chromosomes</cx:pt>
          <cx:pt idx="4">chromosomes</cx:pt>
          <cx:pt idx="5">chromosomes</cx:pt>
          <cx:pt idx="6">chromosomes</cx:pt>
          <cx:pt idx="7">chromosomes</cx:pt>
          <cx:pt idx="8">chromosomes</cx:pt>
          <cx:pt idx="9">chromosomes</cx:pt>
          <cx:pt idx="10">chromosomes</cx:pt>
          <cx:pt idx="11">chromosomes</cx:pt>
          <cx:pt idx="12">chromosomes</cx:pt>
          <cx:pt idx="13">chromosomes</cx:pt>
          <cx:pt idx="14">chromosomes</cx:pt>
          <cx:pt idx="15">chromosomes</cx:pt>
          <cx:pt idx="16">chromosomes</cx:pt>
          <cx:pt idx="17">chromosomes</cx:pt>
          <cx:pt idx="18">chromosomes</cx:pt>
          <cx:pt idx="19">chromosomes</cx:pt>
          <cx:pt idx="20">chromosomes</cx:pt>
          <cx:pt idx="21">chromosomes</cx:pt>
        </cx:lvl>
      </cx:strDim>
      <cx:numDim type="val">
        <cx:f>Foglio1!$B$2:$B$23</cx:f>
        <cx:lvl ptCount="22" formatCode="Standard">
          <cx:pt idx="0">2</cx:pt>
          <cx:pt idx="1">1.71</cx:pt>
          <cx:pt idx="2">2.0600000000000001</cx:pt>
          <cx:pt idx="3">2.1499999999999999</cx:pt>
          <cx:pt idx="4">1.6200000000000001</cx:pt>
          <cx:pt idx="5">2.3700000000000001</cx:pt>
          <cx:pt idx="6">1.7</cx:pt>
          <cx:pt idx="7">1.8799999999999999</cx:pt>
          <cx:pt idx="8">1.77</cx:pt>
          <cx:pt idx="9">2.0099999999999998</cx:pt>
          <cx:pt idx="10">2.29</cx:pt>
          <cx:pt idx="11">1.9299999999999999</cx:pt>
          <cx:pt idx="12">2.6499999999999999</cx:pt>
          <cx:pt idx="13">2.6000000000000001</cx:pt>
          <cx:pt idx="14">2.3100000000000001</cx:pt>
          <cx:pt idx="15">2.4700000000000002</cx:pt>
          <cx:pt idx="16">1.9299999999999999</cx:pt>
          <cx:pt idx="17">2.1400000000000001</cx:pt>
          <cx:pt idx="18">1.3</cx:pt>
          <cx:pt idx="19">1.24</cx:pt>
          <cx:pt idx="20">2.8500000000000001</cx:pt>
          <cx:pt idx="21">2.1800000000000002</cx:pt>
        </cx:lvl>
      </cx:numDim>
    </cx:data>
  </cx:chartData>
  <cx:chart>
    <cx:title pos="t" align="ctr" overlay="0">
      <cx:tx>
        <cx:txData>
          <cx:v>K = 100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it-IT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K = 100</a:t>
          </a:r>
        </a:p>
      </cx:txPr>
    </cx:title>
    <cx:plotArea>
      <cx:plotAreaRegion>
        <cx:series layoutId="boxWhisker" uniqueId="{0ED47141-9746-4748-948E-3E143D6BB38B}" formatIdx="0">
          <cx:tx>
            <cx:txData>
              <cx:f>Foglio1!$B$1</cx:f>
              <cx:v>% loss of data</cx:v>
            </cx:txData>
          </cx:tx>
          <cx:spPr>
            <a:solidFill>
              <a:srgbClr val="FF33CC"/>
            </a:solidFill>
          </cx:spPr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9AF16-FE96-4C93-B45D-635EB5F05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646E59-D688-465A-88F2-2FEEDDD3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CC2F23-2078-4E87-A2F5-69DAE45C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F3FE66-8779-42B7-949F-F8E59B63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9FFB1-2E07-44AF-8C74-1E398B6E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472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001A6-9FD2-4439-8AC9-6C825BAD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4FD86E-D20C-4F31-9E64-306FCAC3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32FF98-239A-4CA7-9EDE-046619B6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FB2F7-D6B5-45E0-B00E-4E130912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E6663-2988-4D3B-B007-838FF18B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84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9E6C12-3932-47D2-A3A8-893A19291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114CDE-0529-440D-9183-1940AD25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521F43-F58A-4198-A488-882EE92F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8A2EDF-9443-4795-AB06-3F64B3E1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29C61F-AE97-416E-B18C-704AA90B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803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668A63-F8A4-4190-9C31-2758DFCF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610DD-06E2-4DD4-A403-8A934D41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AE58EF-3583-43C0-8105-501306B3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C8EBA6-C386-4A7A-819C-AF3CBB6B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211A4F-5AE7-4855-A05A-8E0622E2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40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13D0CF-FBBC-46C4-8994-E6A7A17A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09C7B8-8C8B-4B5A-A24F-D8A99D81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16AA7-E2EB-415A-9582-A5A939A2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A2B92-473D-4E3B-A1F9-E1DB72B8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445F9-1EE8-42D9-8389-43B46448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946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3E74D-D503-4440-9245-C61F7617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3006A2-3A62-4E67-9A9D-B2B5CA5BB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0165BE-B0E6-45CA-9F93-068FDCC9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7BC7E5-E669-43C8-82DB-38524F55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CEE292-DF3B-40E6-8641-3CFD7017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C4628B-6234-4A43-8EF1-FF84231B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131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A0A26-6E19-45EA-815F-F4DDADAB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0373E2-9E23-4A48-A3CF-C55F713E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631A8D-8936-4645-B636-B276C74DA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DA2B2F-B9E3-4E8A-AE95-3E67B1583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759A08A-628E-4AFF-A462-8D9A65A2F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473867D-6160-4553-A596-7A536350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625F03-CAD8-462E-A07E-96BA64CA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FE3695-0BA5-4D05-A4DC-549B37DB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449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0EDAA-0F47-4D64-931E-CB3CA571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F674D5-9C7D-4768-A1BA-DD60C664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87CFBA-228F-4ADD-ACC8-C5B338D7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6011B9-4B2D-4BBE-9BC1-99731A1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78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17D6C2-351B-4DA2-876C-5DB06A79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2C586D-9D92-4F97-A498-3FC1CF0E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A3DB73-E4D5-42D5-ABBD-F465F42A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154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9E5C5-95C6-47BD-82DA-4BFB4CD5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DD3ED0-4CF9-49AE-898D-56F02C8A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F7A124-9363-4063-9E06-E96746D6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9A97EB-4282-4237-B907-EA970BC5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4B0EF5-04DB-4918-8A19-4CF68FD4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2366BA-AE82-4FF2-A094-DEBA8114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060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BFEC8-1BC9-4ECD-ABB6-E0706A5A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AF9929-2807-4853-ACBF-76AEF513E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33AC8A-5FF4-4CFC-836B-B6E84812E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A1734-C731-4EE3-8F29-90BA2185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C15EC7-E046-46C0-BBE6-13FE936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6259D0-AB11-455D-A015-1C4E3958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9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F6EC9B-71DF-4BA9-B715-B65D553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263871-08B6-42D7-A000-E9D5AFFC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BFC4AD-C95E-4D74-A75E-3D0FBB692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633D-8F61-41F3-BE22-8C44C29D4445}" type="datetimeFigureOut">
              <a:rPr lang="it-IT" smtClean="0"/>
              <a:t>12/04/2020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3F9F61-B21C-489A-AA57-8B327B286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00C896-1B17-4E3A-AEC1-178CC6810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FC24-6C2F-4D1C-9D0C-8D6FB9D4EC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502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biostatistics/article/5/4/557/275197" TargetMode="External"/><Relationship Id="rId2" Type="http://schemas.openxmlformats.org/officeDocument/2006/relationships/hyperlink" Target="https://docs.gdc.cancer.gov/Data/Bioinformatics_Pipelines/CNV_Pipeli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14/relationships/chartEx" Target="../charts/chartEx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9AA37B-BCC1-4685-AA57-DA19B0E7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CNV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246725-B02E-4716-8E59-B7ECF314D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Machine learning /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4880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C9939-734B-4EB0-A581-B9A5B43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CNV and </a:t>
            </a:r>
            <a:r>
              <a:rPr lang="it-IT" dirty="0" err="1"/>
              <a:t>tumor</a:t>
            </a:r>
            <a:r>
              <a:rPr lang="it-IT" dirty="0"/>
              <a:t> </a:t>
            </a:r>
            <a:r>
              <a:rPr lang="it-IT" dirty="0" err="1"/>
              <a:t>suppressor</a:t>
            </a:r>
            <a:r>
              <a:rPr lang="it-IT" dirty="0"/>
              <a:t> </a:t>
            </a:r>
            <a:r>
              <a:rPr lang="it-IT" dirty="0" err="1"/>
              <a:t>regions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13936-B5BB-4A82-AAB6-DA335A79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32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139FE-7A26-4F78-B76F-AC8D7AAE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B905B2-EEB3-43CF-A9D1-24E4ACB28D58}"/>
              </a:ext>
            </a:extLst>
          </p:cNvPr>
          <p:cNvSpPr txBox="1"/>
          <p:nvPr/>
        </p:nvSpPr>
        <p:spPr>
          <a:xfrm>
            <a:off x="403412" y="726141"/>
            <a:ext cx="11609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reduce the </a:t>
            </a:r>
            <a:r>
              <a:rPr lang="it-IT" dirty="0" err="1"/>
              <a:t>computational</a:t>
            </a:r>
            <a:r>
              <a:rPr lang="it-IT" dirty="0"/>
              <a:t> time and </a:t>
            </a:r>
            <a:r>
              <a:rPr lang="it-IT" dirty="0" err="1"/>
              <a:t>hopefully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performances of the machine learning tools, feature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Variance</a:t>
            </a:r>
            <a:endParaRPr lang="it-IT" dirty="0"/>
          </a:p>
          <a:p>
            <a:r>
              <a:rPr lang="en-US" dirty="0"/>
              <a:t>This method removes features with variation below a certain cutoff.</a:t>
            </a:r>
          </a:p>
          <a:p>
            <a:r>
              <a:rPr lang="en-US" dirty="0"/>
              <a:t>The idea is when a feature doesn’t vary much within itself, it generally has very little predictive power.</a:t>
            </a:r>
            <a:br>
              <a:rPr lang="en-US" dirty="0"/>
            </a:br>
            <a:r>
              <a:rPr lang="en-US" dirty="0"/>
              <a:t>Variance Threshold doesn’t consider the relationship of features with the target variable.</a:t>
            </a:r>
            <a:endParaRPr lang="it-IT" dirty="0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DBDED15A-009D-489E-A6E5-51EE2C657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77864"/>
              </p:ext>
            </p:extLst>
          </p:nvPr>
        </p:nvGraphicFramePr>
        <p:xfrm>
          <a:off x="304796" y="2513569"/>
          <a:ext cx="9366328" cy="437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70791">
                  <a:extLst>
                    <a:ext uri="{9D8B030D-6E8A-4147-A177-3AD203B41FA5}">
                      <a16:colId xmlns:a16="http://schemas.microsoft.com/office/drawing/2014/main" val="1006780860"/>
                    </a:ext>
                  </a:extLst>
                </a:gridCol>
                <a:gridCol w="1170791">
                  <a:extLst>
                    <a:ext uri="{9D8B030D-6E8A-4147-A177-3AD203B41FA5}">
                      <a16:colId xmlns:a16="http://schemas.microsoft.com/office/drawing/2014/main" val="4272612037"/>
                    </a:ext>
                  </a:extLst>
                </a:gridCol>
                <a:gridCol w="1170791">
                  <a:extLst>
                    <a:ext uri="{9D8B030D-6E8A-4147-A177-3AD203B41FA5}">
                      <a16:colId xmlns:a16="http://schemas.microsoft.com/office/drawing/2014/main" val="1401151805"/>
                    </a:ext>
                  </a:extLst>
                </a:gridCol>
                <a:gridCol w="1170791">
                  <a:extLst>
                    <a:ext uri="{9D8B030D-6E8A-4147-A177-3AD203B41FA5}">
                      <a16:colId xmlns:a16="http://schemas.microsoft.com/office/drawing/2014/main" val="2559910933"/>
                    </a:ext>
                  </a:extLst>
                </a:gridCol>
                <a:gridCol w="1170791">
                  <a:extLst>
                    <a:ext uri="{9D8B030D-6E8A-4147-A177-3AD203B41FA5}">
                      <a16:colId xmlns:a16="http://schemas.microsoft.com/office/drawing/2014/main" val="970148337"/>
                    </a:ext>
                  </a:extLst>
                </a:gridCol>
                <a:gridCol w="1170791">
                  <a:extLst>
                    <a:ext uri="{9D8B030D-6E8A-4147-A177-3AD203B41FA5}">
                      <a16:colId xmlns:a16="http://schemas.microsoft.com/office/drawing/2014/main" val="1076770110"/>
                    </a:ext>
                  </a:extLst>
                </a:gridCol>
                <a:gridCol w="1170791">
                  <a:extLst>
                    <a:ext uri="{9D8B030D-6E8A-4147-A177-3AD203B41FA5}">
                      <a16:colId xmlns:a16="http://schemas.microsoft.com/office/drawing/2014/main" val="1389249837"/>
                    </a:ext>
                  </a:extLst>
                </a:gridCol>
                <a:gridCol w="1170791">
                  <a:extLst>
                    <a:ext uri="{9D8B030D-6E8A-4147-A177-3AD203B41FA5}">
                      <a16:colId xmlns:a16="http://schemas.microsoft.com/office/drawing/2014/main" val="3996983111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it-IT" sz="1600" dirty="0" err="1"/>
                        <a:t>Variance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threshold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it-IT" sz="1600" dirty="0"/>
                        <a:t>% of </a:t>
                      </a:r>
                      <a:r>
                        <a:rPr lang="it-IT" sz="1600" dirty="0" err="1"/>
                        <a:t>feat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retained</a:t>
                      </a:r>
                      <a:endParaRPr lang="it-IT" sz="1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(10 </a:t>
                      </a:r>
                      <a:r>
                        <a:rPr lang="it-IT" sz="1600" dirty="0" err="1"/>
                        <a:t>folds</a:t>
                      </a:r>
                      <a:r>
                        <a:rPr lang="it-IT" sz="1600" dirty="0"/>
                        <a:t>) </a:t>
                      </a:r>
                      <a:r>
                        <a:rPr lang="it-IT" sz="1600" dirty="0" err="1"/>
                        <a:t>Mean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+- standard </a:t>
                      </a:r>
                      <a:r>
                        <a:rPr lang="it-IT" sz="1600" dirty="0" err="1"/>
                        <a:t>deviation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498581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DT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SVM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SGDC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NN 12 – 8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NN 24 – 12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47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0.1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0.21%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0.66 +- 0.04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0.75 +- 0.03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0.63 +- 0.03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0.67 +- 0.3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0.85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30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0.65 +- 0.05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0.75 +- 0.03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0.63 +- 0.05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0.69 +- 0.02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0.89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0.71 +- 0.04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73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0.69 +- 0.01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0.75 +- 0.03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0.72 +- 0.03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0.98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7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0.69 +- 0.05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0.77 +- 0.03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0.99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10.83%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OOM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76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8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67.63%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9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97.43%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OOM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28978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128813-D5A5-4E11-B5D5-EC3E70FD0D3A}"/>
              </a:ext>
            </a:extLst>
          </p:cNvPr>
          <p:cNvSpPr txBox="1"/>
          <p:nvPr/>
        </p:nvSpPr>
        <p:spPr>
          <a:xfrm>
            <a:off x="10443886" y="4377534"/>
            <a:ext cx="144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!</a:t>
            </a:r>
            <a:r>
              <a:rPr lang="it-IT" dirty="0" err="1"/>
              <a:t>Svm</a:t>
            </a:r>
            <a:r>
              <a:rPr lang="it-IT" dirty="0"/>
              <a:t> ha una </a:t>
            </a:r>
            <a:r>
              <a:rPr lang="it-IT" dirty="0" err="1"/>
              <a:t>confmat</a:t>
            </a:r>
            <a:r>
              <a:rPr lang="it-IT" dirty="0"/>
              <a:t> sbilanciata verso una classe</a:t>
            </a:r>
          </a:p>
        </p:txBody>
      </p:sp>
    </p:spTree>
    <p:extLst>
      <p:ext uri="{BB962C8B-B14F-4D97-AF65-F5344CB8AC3E}">
        <p14:creationId xmlns:p14="http://schemas.microsoft.com/office/powerpoint/2010/main" val="126794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6FA00-1FBC-481E-BCAA-27BAD16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800" dirty="0" err="1"/>
              <a:t>Cascade</a:t>
            </a:r>
            <a:r>
              <a:rPr lang="it-IT" sz="2800" dirty="0"/>
              <a:t> feature </a:t>
            </a:r>
            <a:r>
              <a:rPr lang="it-IT" sz="2800" dirty="0" err="1"/>
              <a:t>selection</a:t>
            </a:r>
            <a:r>
              <a:rPr lang="it-IT" sz="2800" dirty="0"/>
              <a:t>: </a:t>
            </a:r>
            <a:r>
              <a:rPr lang="it-IT" sz="2800" dirty="0" err="1"/>
              <a:t>variance</a:t>
            </a:r>
            <a:r>
              <a:rPr lang="it-IT" sz="2800" dirty="0"/>
              <a:t> + random </a:t>
            </a:r>
            <a:r>
              <a:rPr lang="it-IT" sz="2800" dirty="0" err="1"/>
              <a:t>forest</a:t>
            </a:r>
            <a:r>
              <a:rPr lang="it-IT" sz="2800" dirty="0"/>
              <a:t> / </a:t>
            </a:r>
            <a:r>
              <a:rPr lang="it-IT" sz="2800" dirty="0" err="1"/>
              <a:t>variance</a:t>
            </a:r>
            <a:r>
              <a:rPr lang="it-IT" sz="2800" dirty="0"/>
              <a:t> + </a:t>
            </a:r>
            <a:r>
              <a:rPr lang="it-IT" sz="2800" dirty="0" err="1"/>
              <a:t>correlation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6389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741AE-4D25-48DB-8A71-3EE67E9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2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NN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A9A244-DA64-466D-B3C5-56DEF16BA1C1}"/>
              </a:ext>
            </a:extLst>
          </p:cNvPr>
          <p:cNvSpPr txBox="1"/>
          <p:nvPr/>
        </p:nvSpPr>
        <p:spPr>
          <a:xfrm>
            <a:off x="753035" y="762000"/>
            <a:ext cx="10784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Several</a:t>
            </a:r>
            <a:r>
              <a:rPr lang="it-IT" dirty="0"/>
              <a:t> 2-layer </a:t>
            </a:r>
            <a:r>
              <a:rPr lang="it-IT" dirty="0" err="1"/>
              <a:t>neural</a:t>
            </a:r>
            <a:r>
              <a:rPr lang="it-IT" dirty="0"/>
              <a:t> networks models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 of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epochs</a:t>
            </a:r>
            <a:r>
              <a:rPr lang="it-IT" dirty="0"/>
              <a:t> to test </a:t>
            </a:r>
            <a:r>
              <a:rPr lang="it-IT" dirty="0" err="1"/>
              <a:t>which</a:t>
            </a:r>
            <a:r>
              <a:rPr lang="it-IT" dirty="0"/>
              <a:t> model </a:t>
            </a:r>
            <a:r>
              <a:rPr lang="it-IT" dirty="0" err="1"/>
              <a:t>would</a:t>
            </a:r>
            <a:r>
              <a:rPr lang="it-IT" dirty="0"/>
              <a:t> solve the </a:t>
            </a:r>
            <a:r>
              <a:rPr lang="it-IT" dirty="0" err="1"/>
              <a:t>classification</a:t>
            </a:r>
            <a:r>
              <a:rPr lang="it-IT" dirty="0"/>
              <a:t> in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way.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performance </a:t>
            </a:r>
            <a:r>
              <a:rPr lang="it-IT" dirty="0" err="1"/>
              <a:t>measure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284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627DF-5DA1-4223-839B-3FEE3317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GDC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D362BA-79E1-4F22-838C-B18442EB685D}"/>
              </a:ext>
            </a:extLst>
          </p:cNvPr>
          <p:cNvSpPr txBox="1"/>
          <p:nvPr/>
        </p:nvSpPr>
        <p:spPr>
          <a:xfrm>
            <a:off x="1066799" y="1622612"/>
            <a:ext cx="9305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data </a:t>
            </a:r>
            <a:r>
              <a:rPr lang="en-GB" dirty="0"/>
              <a:t>was</a:t>
            </a:r>
            <a:r>
              <a:rPr lang="it-IT" dirty="0"/>
              <a:t> </a:t>
            </a:r>
            <a:r>
              <a:rPr lang="en-GB" dirty="0"/>
              <a:t>provided</a:t>
            </a:r>
            <a:r>
              <a:rPr lang="it-IT" dirty="0"/>
              <a:t> by the GDC</a:t>
            </a:r>
            <a:r>
              <a:rPr lang="en-GB" dirty="0"/>
              <a:t> portal and it covers kidney and lung tumours. </a:t>
            </a:r>
          </a:p>
          <a:p>
            <a:r>
              <a:rPr lang="en-GB" dirty="0"/>
              <a:t>GDC “identified genomic regions that are repeated and inferred the copy number of these repeats” and in particular Circular Binary Segmentation (CBS) analysis was performed.</a:t>
            </a:r>
          </a:p>
          <a:p>
            <a:r>
              <a:rPr lang="en-GB" dirty="0"/>
              <a:t>“CBS translates noisy intensity measurements into chromosomal regions of equal copy number” furthermore it “performs well in identifying changes and estimating their location especially when detecting narrow regions of change”.</a:t>
            </a:r>
          </a:p>
          <a:p>
            <a:r>
              <a:rPr lang="en-GB" dirty="0"/>
              <a:t>“The GDC further transforms these copy number values into segment mean values which are equal to log2(copy-number/2)”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8AFE9B-2FE7-44F9-9CB2-258AFC58491A}"/>
              </a:ext>
            </a:extLst>
          </p:cNvPr>
          <p:cNvSpPr txBox="1"/>
          <p:nvPr/>
        </p:nvSpPr>
        <p:spPr>
          <a:xfrm>
            <a:off x="76200" y="4174797"/>
            <a:ext cx="12039600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2"/>
              </a:rPr>
              <a:t>https://docs.gdc.cancer.gov/Data/Bioinformatics_Pipelines/CNV_Pipeline/</a:t>
            </a:r>
            <a:endParaRPr lang="en-US" sz="1400" i="1" dirty="0"/>
          </a:p>
          <a:p>
            <a:r>
              <a:rPr lang="it-IT" sz="1400" dirty="0">
                <a:hlinkClick r:id="rId3"/>
              </a:rPr>
              <a:t>https://academic.oup.com/biostatistics/article/5/4/557/275197</a:t>
            </a:r>
            <a:r>
              <a:rPr lang="it-IT" sz="1400" dirty="0"/>
              <a:t> </a:t>
            </a:r>
            <a:r>
              <a:rPr lang="en-US" sz="1400" i="1" dirty="0"/>
              <a:t>“Circular binary segmentation for the analysis of array-based DNA copy number data” ADAM B. OLSHEN, E. S. VENKATRAMAN, </a:t>
            </a:r>
            <a:r>
              <a:rPr lang="it-IT" sz="1400" i="1" dirty="0"/>
              <a:t>ROBERT LUCITO, MICHAEL WIGLER</a:t>
            </a:r>
          </a:p>
        </p:txBody>
      </p:sp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5BA5AF75-A2B8-4435-BD5F-4CFFC7A14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29203"/>
              </p:ext>
            </p:extLst>
          </p:nvPr>
        </p:nvGraphicFramePr>
        <p:xfrm>
          <a:off x="2620682" y="5157322"/>
          <a:ext cx="6197600" cy="1473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98800">
                  <a:extLst>
                    <a:ext uri="{9D8B030D-6E8A-4147-A177-3AD203B41FA5}">
                      <a16:colId xmlns:a16="http://schemas.microsoft.com/office/drawing/2014/main" val="58820253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1693835873"/>
                    </a:ext>
                  </a:extLst>
                </a:gridCol>
              </a:tblGrid>
              <a:tr h="325085"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region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Copy </a:t>
                      </a:r>
                      <a:r>
                        <a:rPr lang="it-IT" dirty="0" err="1"/>
                        <a:t>number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5168"/>
                  </a:ext>
                </a:extLst>
              </a:tr>
              <a:tr h="325085">
                <a:tc>
                  <a:txBody>
                    <a:bodyPr/>
                    <a:lstStyle/>
                    <a:p>
                      <a:r>
                        <a:rPr lang="it-IT" dirty="0" err="1"/>
                        <a:t>Diploid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4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Amplification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it-IT" dirty="0"/>
                        <a:t>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0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Deletion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&lt;0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0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CEB7A-BF46-4D77-A2B1-DAAD7632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Original</a:t>
            </a:r>
            <a:r>
              <a:rPr lang="it-IT" dirty="0"/>
              <a:t> Dataset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BB9E026-82DE-4679-A3DC-D826418A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96893"/>
              </p:ext>
            </p:extLst>
          </p:nvPr>
        </p:nvGraphicFramePr>
        <p:xfrm>
          <a:off x="1057834" y="1336040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1949581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57073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33938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650952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1712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583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GDC </a:t>
                      </a:r>
                      <a:r>
                        <a:rPr lang="it-IT" dirty="0" err="1"/>
                        <a:t>Aliquot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Chromosome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Num_probes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Segment_mean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1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9ecc … c2d5f9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84010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0.0122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9ecc … c2d5f9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-2.0614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0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9ecc … c2d5f9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0.0128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1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4099"/>
                  </a:ext>
                </a:extLst>
              </a:tr>
            </a:tbl>
          </a:graphicData>
        </a:graphic>
      </p:graphicFrame>
      <p:sp>
        <p:nvSpPr>
          <p:cNvPr id="6" name="Freccia in giù 5">
            <a:extLst>
              <a:ext uri="{FF2B5EF4-FFF2-40B4-BE49-F238E27FC236}">
                <a16:creationId xmlns:a16="http://schemas.microsoft.com/office/drawing/2014/main" id="{63CE46DB-C2ED-4A83-B7C7-2DD235184435}"/>
              </a:ext>
            </a:extLst>
          </p:cNvPr>
          <p:cNvSpPr/>
          <p:nvPr/>
        </p:nvSpPr>
        <p:spPr>
          <a:xfrm>
            <a:off x="5970490" y="3347429"/>
            <a:ext cx="690283" cy="88750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99AB3E4-B28A-4B01-A2D1-6AAD29185447}"/>
              </a:ext>
            </a:extLst>
          </p:cNvPr>
          <p:cNvSpPr/>
          <p:nvPr/>
        </p:nvSpPr>
        <p:spPr>
          <a:xfrm>
            <a:off x="1057834" y="4607333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82D1F3-EE6A-4414-A79C-3472EC113EB2}"/>
              </a:ext>
            </a:extLst>
          </p:cNvPr>
          <p:cNvSpPr txBox="1"/>
          <p:nvPr/>
        </p:nvSpPr>
        <p:spPr>
          <a:xfrm>
            <a:off x="5513288" y="4247783"/>
            <a:ext cx="16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Chromosome</a:t>
            </a:r>
            <a:r>
              <a:rPr lang="it-IT" dirty="0"/>
              <a:t> 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162039D-FEDA-4CD0-8FE9-FD708760058E}"/>
              </a:ext>
            </a:extLst>
          </p:cNvPr>
          <p:cNvSpPr/>
          <p:nvPr/>
        </p:nvSpPr>
        <p:spPr>
          <a:xfrm>
            <a:off x="2049558" y="4607333"/>
            <a:ext cx="6135217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4DA3286-4613-4474-95C0-797D22293F52}"/>
              </a:ext>
            </a:extLst>
          </p:cNvPr>
          <p:cNvSpPr/>
          <p:nvPr/>
        </p:nvSpPr>
        <p:spPr>
          <a:xfrm>
            <a:off x="8796616" y="4607333"/>
            <a:ext cx="2577353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C4D4163-4B8F-4A49-8463-9CFCB0242C46}"/>
              </a:ext>
            </a:extLst>
          </p:cNvPr>
          <p:cNvSpPr/>
          <p:nvPr/>
        </p:nvSpPr>
        <p:spPr>
          <a:xfrm>
            <a:off x="8299071" y="4606677"/>
            <a:ext cx="192746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6EAA6A0-91FA-4C3B-AA78-EAF90B8F314B}"/>
              </a:ext>
            </a:extLst>
          </p:cNvPr>
          <p:cNvSpPr txBox="1"/>
          <p:nvPr/>
        </p:nvSpPr>
        <p:spPr>
          <a:xfrm>
            <a:off x="331694" y="4562219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B283F8B-97EB-434D-BDC6-0A751DD9EF5A}"/>
              </a:ext>
            </a:extLst>
          </p:cNvPr>
          <p:cNvSpPr/>
          <p:nvPr/>
        </p:nvSpPr>
        <p:spPr>
          <a:xfrm>
            <a:off x="1057834" y="5780310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63C0F30-62B1-4116-9A8B-31E691286B4B}"/>
              </a:ext>
            </a:extLst>
          </p:cNvPr>
          <p:cNvSpPr/>
          <p:nvPr/>
        </p:nvSpPr>
        <p:spPr>
          <a:xfrm>
            <a:off x="2049558" y="5777933"/>
            <a:ext cx="2151528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1A29C3B-34A6-4110-888D-3A790D1F0692}"/>
              </a:ext>
            </a:extLst>
          </p:cNvPr>
          <p:cNvSpPr/>
          <p:nvPr/>
        </p:nvSpPr>
        <p:spPr>
          <a:xfrm>
            <a:off x="8104095" y="5780310"/>
            <a:ext cx="246529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F8EEEC3-01FF-4638-9EFC-92E36A4555B3}"/>
              </a:ext>
            </a:extLst>
          </p:cNvPr>
          <p:cNvSpPr/>
          <p:nvPr/>
        </p:nvSpPr>
        <p:spPr>
          <a:xfrm>
            <a:off x="4258234" y="5780310"/>
            <a:ext cx="1631577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18D8577-3DD8-491F-B359-A32E6D0EBD51}"/>
              </a:ext>
            </a:extLst>
          </p:cNvPr>
          <p:cNvSpPr txBox="1"/>
          <p:nvPr/>
        </p:nvSpPr>
        <p:spPr>
          <a:xfrm>
            <a:off x="331694" y="5735196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2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085EF70C-5679-46E6-9AEC-8EDB81539A8F}"/>
              </a:ext>
            </a:extLst>
          </p:cNvPr>
          <p:cNvSpPr/>
          <p:nvPr/>
        </p:nvSpPr>
        <p:spPr>
          <a:xfrm>
            <a:off x="1057834" y="6130224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6B9CE98-2536-40A9-8907-CEDD3C685FE7}"/>
              </a:ext>
            </a:extLst>
          </p:cNvPr>
          <p:cNvSpPr/>
          <p:nvPr/>
        </p:nvSpPr>
        <p:spPr>
          <a:xfrm>
            <a:off x="2557175" y="6128752"/>
            <a:ext cx="2779059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EDF02EBB-E8E0-43D1-9BA6-BB394698DD5C}"/>
              </a:ext>
            </a:extLst>
          </p:cNvPr>
          <p:cNvSpPr/>
          <p:nvPr/>
        </p:nvSpPr>
        <p:spPr>
          <a:xfrm>
            <a:off x="5336234" y="6129317"/>
            <a:ext cx="5925673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B63927C-C3BA-4001-82E9-B27F5C2D607A}"/>
              </a:ext>
            </a:extLst>
          </p:cNvPr>
          <p:cNvSpPr txBox="1"/>
          <p:nvPr/>
        </p:nvSpPr>
        <p:spPr>
          <a:xfrm>
            <a:off x="331694" y="6085110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3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2E1926B-385A-4CFB-876F-3855664DF821}"/>
              </a:ext>
            </a:extLst>
          </p:cNvPr>
          <p:cNvSpPr/>
          <p:nvPr/>
        </p:nvSpPr>
        <p:spPr>
          <a:xfrm>
            <a:off x="1057834" y="6473714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BF56B363-1661-4C83-827A-5082B38DE4CC}"/>
              </a:ext>
            </a:extLst>
          </p:cNvPr>
          <p:cNvSpPr/>
          <p:nvPr/>
        </p:nvSpPr>
        <p:spPr>
          <a:xfrm>
            <a:off x="2064521" y="6473058"/>
            <a:ext cx="905036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5F7931F-DF45-4790-8B53-3C04641C03A6}"/>
              </a:ext>
            </a:extLst>
          </p:cNvPr>
          <p:cNvSpPr/>
          <p:nvPr/>
        </p:nvSpPr>
        <p:spPr>
          <a:xfrm>
            <a:off x="8796616" y="6473714"/>
            <a:ext cx="2577353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0BE7CA41-E6D8-4FC3-8ADF-5CADEDAAF749}"/>
              </a:ext>
            </a:extLst>
          </p:cNvPr>
          <p:cNvSpPr/>
          <p:nvPr/>
        </p:nvSpPr>
        <p:spPr>
          <a:xfrm>
            <a:off x="6660773" y="6473058"/>
            <a:ext cx="183104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D42E9A7-930A-429D-BD26-7273D048C730}"/>
              </a:ext>
            </a:extLst>
          </p:cNvPr>
          <p:cNvSpPr txBox="1"/>
          <p:nvPr/>
        </p:nvSpPr>
        <p:spPr>
          <a:xfrm>
            <a:off x="331694" y="6428600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4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2A1FAF6C-AE10-4A77-BAB6-7DAA27F743C0}"/>
              </a:ext>
            </a:extLst>
          </p:cNvPr>
          <p:cNvSpPr/>
          <p:nvPr/>
        </p:nvSpPr>
        <p:spPr>
          <a:xfrm>
            <a:off x="6002990" y="5785827"/>
            <a:ext cx="1631577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813D88D-0435-4D47-B62F-175722EC2F11}"/>
              </a:ext>
            </a:extLst>
          </p:cNvPr>
          <p:cNvSpPr/>
          <p:nvPr/>
        </p:nvSpPr>
        <p:spPr>
          <a:xfrm>
            <a:off x="2969557" y="6473714"/>
            <a:ext cx="2577353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DCE9981-8D42-4587-A26C-D1BBA2A4D579}"/>
              </a:ext>
            </a:extLst>
          </p:cNvPr>
          <p:cNvSpPr txBox="1"/>
          <p:nvPr/>
        </p:nvSpPr>
        <p:spPr>
          <a:xfrm>
            <a:off x="7990916" y="4891835"/>
            <a:ext cx="44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E1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6AB9AB7-0583-4942-AE84-AFD02952B121}"/>
              </a:ext>
            </a:extLst>
          </p:cNvPr>
          <p:cNvSpPr txBox="1"/>
          <p:nvPr/>
        </p:nvSpPr>
        <p:spPr>
          <a:xfrm>
            <a:off x="8121550" y="4347919"/>
            <a:ext cx="44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S2</a:t>
            </a:r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BDE0EA23-34E0-481C-94D8-25055BA1C2A4}"/>
              </a:ext>
            </a:extLst>
          </p:cNvPr>
          <p:cNvSpPr txBox="1"/>
          <p:nvPr/>
        </p:nvSpPr>
        <p:spPr>
          <a:xfrm>
            <a:off x="8340298" y="4347919"/>
            <a:ext cx="44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E2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432566E-8DDA-4800-92C9-3A458316F88E}"/>
              </a:ext>
            </a:extLst>
          </p:cNvPr>
          <p:cNvSpPr txBox="1"/>
          <p:nvPr/>
        </p:nvSpPr>
        <p:spPr>
          <a:xfrm>
            <a:off x="8630952" y="4902463"/>
            <a:ext cx="44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S3</a:t>
            </a:r>
            <a:endParaRPr lang="it-IT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0969DDFA-0318-44EE-9054-304A7FC3DBE0}"/>
              </a:ext>
            </a:extLst>
          </p:cNvPr>
          <p:cNvSpPr txBox="1"/>
          <p:nvPr/>
        </p:nvSpPr>
        <p:spPr>
          <a:xfrm>
            <a:off x="11185603" y="4911477"/>
            <a:ext cx="44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E3</a:t>
            </a:r>
            <a:endParaRPr lang="it-IT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36D3F38-51CF-459F-83F0-6F0980CB7435}"/>
              </a:ext>
            </a:extLst>
          </p:cNvPr>
          <p:cNvSpPr txBox="1"/>
          <p:nvPr/>
        </p:nvSpPr>
        <p:spPr>
          <a:xfrm>
            <a:off x="1887550" y="4891834"/>
            <a:ext cx="371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962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barca, stanza&#10;&#10;Descrizione generata automaticamente">
            <a:extLst>
              <a:ext uri="{FF2B5EF4-FFF2-40B4-BE49-F238E27FC236}">
                <a16:creationId xmlns:a16="http://schemas.microsoft.com/office/drawing/2014/main" id="{EFEC6026-169B-4379-854A-D25705574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9023" r="8907" b="6249"/>
          <a:stretch/>
        </p:blipFill>
        <p:spPr>
          <a:xfrm>
            <a:off x="5151894" y="2239581"/>
            <a:ext cx="4642284" cy="1895475"/>
          </a:xfrm>
          <a:prstGeom prst="rect">
            <a:avLst/>
          </a:prstGeom>
          <a:ln w="19050">
            <a:solidFill>
              <a:srgbClr val="FF33CC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7049258-CA92-4849-A8CB-463EACD8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First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87FCA0-A8FC-4776-820F-35A49DC7A51B}"/>
              </a:ext>
            </a:extLst>
          </p:cNvPr>
          <p:cNvSpPr txBox="1"/>
          <p:nvPr/>
        </p:nvSpPr>
        <p:spPr>
          <a:xfrm>
            <a:off x="3352801" y="413018"/>
            <a:ext cx="883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first </a:t>
            </a:r>
            <a:r>
              <a:rPr lang="it-IT" dirty="0" err="1"/>
              <a:t>attempt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segmenting</a:t>
            </a:r>
            <a:r>
              <a:rPr lang="it-IT" dirty="0"/>
              <a:t> the </a:t>
            </a:r>
            <a:r>
              <a:rPr lang="it-IT" dirty="0" err="1"/>
              <a:t>chromosome</a:t>
            </a:r>
            <a:r>
              <a:rPr lang="it-IT" dirty="0"/>
              <a:t> with step «k». «k»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after the </a:t>
            </a:r>
            <a:r>
              <a:rPr lang="it-IT" dirty="0" err="1"/>
              <a:t>evaluation</a:t>
            </a:r>
            <a:r>
              <a:rPr lang="it-IT" dirty="0"/>
              <a:t> of the </a:t>
            </a:r>
            <a:r>
              <a:rPr lang="it-IT" dirty="0" err="1">
                <a:solidFill>
                  <a:schemeClr val="accent6"/>
                </a:solidFill>
              </a:rPr>
              <a:t>histogram</a:t>
            </a:r>
            <a:r>
              <a:rPr lang="it-IT" dirty="0">
                <a:solidFill>
                  <a:schemeClr val="accent6"/>
                </a:solidFill>
              </a:rPr>
              <a:t> of the </a:t>
            </a:r>
            <a:r>
              <a:rPr lang="it-IT" dirty="0" err="1">
                <a:solidFill>
                  <a:schemeClr val="accent6"/>
                </a:solidFill>
              </a:rPr>
              <a:t>distribution</a:t>
            </a:r>
            <a:r>
              <a:rPr lang="it-IT" dirty="0">
                <a:solidFill>
                  <a:schemeClr val="accent6"/>
                </a:solidFill>
              </a:rPr>
              <a:t> of the </a:t>
            </a:r>
            <a:r>
              <a:rPr lang="it-IT" dirty="0" err="1">
                <a:solidFill>
                  <a:schemeClr val="accent6"/>
                </a:solidFill>
              </a:rPr>
              <a:t>segment</a:t>
            </a:r>
            <a:r>
              <a:rPr lang="it-IT" dirty="0">
                <a:solidFill>
                  <a:schemeClr val="accent6"/>
                </a:solidFill>
              </a:rPr>
              <a:t> </a:t>
            </a:r>
            <a:r>
              <a:rPr lang="it-IT" dirty="0" err="1">
                <a:solidFill>
                  <a:schemeClr val="accent6"/>
                </a:solidFill>
              </a:rPr>
              <a:t>lengths</a:t>
            </a:r>
            <a:r>
              <a:rPr lang="it-IT" dirty="0">
                <a:solidFill>
                  <a:schemeClr val="accent6"/>
                </a:solidFill>
              </a:rPr>
              <a:t> for </a:t>
            </a:r>
            <a:r>
              <a:rPr lang="it-IT" dirty="0" err="1">
                <a:solidFill>
                  <a:schemeClr val="accent6"/>
                </a:solidFill>
              </a:rPr>
              <a:t>all</a:t>
            </a:r>
            <a:r>
              <a:rPr lang="it-IT" dirty="0">
                <a:solidFill>
                  <a:schemeClr val="accent6"/>
                </a:solidFill>
              </a:rPr>
              <a:t> of the </a:t>
            </a:r>
            <a:r>
              <a:rPr lang="it-IT" dirty="0" err="1">
                <a:solidFill>
                  <a:schemeClr val="accent6"/>
                </a:solidFill>
              </a:rPr>
              <a:t>given</a:t>
            </a:r>
            <a:r>
              <a:rPr lang="it-IT" dirty="0">
                <a:solidFill>
                  <a:schemeClr val="accent6"/>
                </a:solidFill>
              </a:rPr>
              <a:t> </a:t>
            </a:r>
            <a:r>
              <a:rPr lang="it-IT" dirty="0" err="1">
                <a:solidFill>
                  <a:schemeClr val="accent6"/>
                </a:solidFill>
              </a:rPr>
              <a:t>patients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vast</a:t>
            </a:r>
            <a:r>
              <a:rPr lang="it-IT" dirty="0"/>
              <a:t> </a:t>
            </a:r>
            <a:r>
              <a:rPr lang="it-IT" dirty="0" err="1"/>
              <a:t>majority</a:t>
            </a:r>
            <a:r>
              <a:rPr lang="it-IT" dirty="0"/>
              <a:t> of the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characterized</a:t>
            </a:r>
            <a:r>
              <a:rPr lang="it-IT" dirty="0"/>
              <a:t> by a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>
                <a:solidFill>
                  <a:srgbClr val="FFC000"/>
                </a:solidFill>
              </a:rPr>
              <a:t>2 * 10^6.</a:t>
            </a: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E02E668-54D0-49C9-ADBE-4E5E36C1C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8252" r="9375" b="5502"/>
          <a:stretch/>
        </p:blipFill>
        <p:spPr>
          <a:xfrm>
            <a:off x="157920" y="400783"/>
            <a:ext cx="3126525" cy="1587084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1379F3-B6B9-4BD6-90B2-D0A1904E0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t="8576" r="9219" b="5825"/>
          <a:stretch/>
        </p:blipFill>
        <p:spPr>
          <a:xfrm>
            <a:off x="132585" y="2172964"/>
            <a:ext cx="4113410" cy="2070403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6C3D77F-8B7A-4E94-95B1-C4369EDF6513}"/>
              </a:ext>
            </a:extLst>
          </p:cNvPr>
          <p:cNvSpPr/>
          <p:nvPr/>
        </p:nvSpPr>
        <p:spPr>
          <a:xfrm>
            <a:off x="394448" y="417659"/>
            <a:ext cx="98612" cy="15702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9F1350-87AA-4874-A0D0-49F85E85CC2A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443754" y="1987867"/>
            <a:ext cx="1745536" cy="1850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94C61A87-797C-4CBE-9B03-B06858E425DD}"/>
              </a:ext>
            </a:extLst>
          </p:cNvPr>
          <p:cNvSpPr/>
          <p:nvPr/>
        </p:nvSpPr>
        <p:spPr>
          <a:xfrm>
            <a:off x="450099" y="2221379"/>
            <a:ext cx="1873235" cy="1931880"/>
          </a:xfrm>
          <a:prstGeom prst="rect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EC4612E5-F79F-484C-95AC-56E4485B2271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323334" y="3187319"/>
            <a:ext cx="2828560" cy="0"/>
          </a:xfrm>
          <a:prstGeom prst="bentConnector3">
            <a:avLst>
              <a:gd name="adj1" fmla="val 50000"/>
            </a:avLst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CCD497D-27D7-4156-8447-6DA24B94EF5D}"/>
              </a:ext>
            </a:extLst>
          </p:cNvPr>
          <p:cNvSpPr txBox="1"/>
          <p:nvPr/>
        </p:nvSpPr>
        <p:spPr>
          <a:xfrm>
            <a:off x="3340096" y="2221379"/>
            <a:ext cx="90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K=1000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84468C0-3FED-4F13-AF4E-4A8AD627FFE8}"/>
              </a:ext>
            </a:extLst>
          </p:cNvPr>
          <p:cNvSpPr txBox="1"/>
          <p:nvPr/>
        </p:nvSpPr>
        <p:spPr>
          <a:xfrm>
            <a:off x="8960954" y="2284304"/>
            <a:ext cx="93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K=100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B4325F-5E21-4C89-86FD-8E0520BDE57B}"/>
              </a:ext>
            </a:extLst>
          </p:cNvPr>
          <p:cNvSpPr txBox="1"/>
          <p:nvPr/>
        </p:nvSpPr>
        <p:spPr>
          <a:xfrm>
            <a:off x="5926401" y="4428464"/>
            <a:ext cx="6069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Going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 in the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non </a:t>
            </a:r>
            <a:r>
              <a:rPr lang="it-IT" dirty="0" err="1"/>
              <a:t>negligeable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of </a:t>
            </a:r>
            <a:r>
              <a:rPr lang="it-IT" dirty="0" err="1"/>
              <a:t>smaller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.</a:t>
            </a:r>
          </a:p>
          <a:p>
            <a:r>
              <a:rPr lang="it-IT" dirty="0"/>
              <a:t>To </a:t>
            </a:r>
            <a:r>
              <a:rPr lang="it-IT" dirty="0" err="1"/>
              <a:t>avoid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data a step of </a:t>
            </a:r>
            <a:r>
              <a:rPr lang="it-IT" dirty="0">
                <a:solidFill>
                  <a:srgbClr val="FF33CC"/>
                </a:solidFill>
              </a:rPr>
              <a:t>100</a:t>
            </a:r>
            <a:r>
              <a:rPr lang="it-IT" dirty="0"/>
              <a:t> </a:t>
            </a:r>
            <a:r>
              <a:rPr lang="it-IT" dirty="0" err="1"/>
              <a:t>bases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acceptable</a:t>
            </a:r>
            <a:r>
              <a:rPr lang="it-IT" dirty="0"/>
              <a:t>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a </a:t>
            </a:r>
            <a:r>
              <a:rPr lang="it-IT" dirty="0" err="1"/>
              <a:t>loss</a:t>
            </a:r>
            <a:r>
              <a:rPr lang="it-IT" dirty="0"/>
              <a:t> of 1-3% of data,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chromosome</a:t>
            </a:r>
            <a:r>
              <a:rPr lang="it-IT" dirty="0"/>
              <a:t>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Segnaposto contenuto 7">
                <a:extLst>
                  <a:ext uri="{FF2B5EF4-FFF2-40B4-BE49-F238E27FC236}">
                    <a16:creationId xmlns:a16="http://schemas.microsoft.com/office/drawing/2014/main" id="{6AA592F2-23C8-4CC3-BB19-2438A8FCF5F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7078466"/>
                  </p:ext>
                </p:extLst>
              </p:nvPr>
            </p:nvGraphicFramePr>
            <p:xfrm>
              <a:off x="2099643" y="4428464"/>
              <a:ext cx="3585713" cy="22682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6" name="Segnaposto contenuto 7">
                <a:extLst>
                  <a:ext uri="{FF2B5EF4-FFF2-40B4-BE49-F238E27FC236}">
                    <a16:creationId xmlns:a16="http://schemas.microsoft.com/office/drawing/2014/main" id="{6AA592F2-23C8-4CC3-BB19-2438A8FCF5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9643" y="4428464"/>
                <a:ext cx="3585713" cy="22682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22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FE24D-F66F-4966-A487-C8088818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First </a:t>
            </a:r>
            <a:r>
              <a:rPr lang="it-IT" dirty="0" err="1"/>
              <a:t>approach</a:t>
            </a:r>
            <a:r>
              <a:rPr lang="it-IT" dirty="0"/>
              <a:t>: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1151C46-50CB-4A09-B1B3-C1C076C60202}"/>
              </a:ext>
            </a:extLst>
          </p:cNvPr>
          <p:cNvSpPr/>
          <p:nvPr/>
        </p:nvSpPr>
        <p:spPr>
          <a:xfrm>
            <a:off x="823237" y="1477044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E3ED53A-94F5-4998-AD63-B888D55843A6}"/>
              </a:ext>
            </a:extLst>
          </p:cNvPr>
          <p:cNvSpPr/>
          <p:nvPr/>
        </p:nvSpPr>
        <p:spPr>
          <a:xfrm>
            <a:off x="1814961" y="1477044"/>
            <a:ext cx="6135217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538945-116E-4596-B5A1-9E9D18F684F8}"/>
              </a:ext>
            </a:extLst>
          </p:cNvPr>
          <p:cNvSpPr/>
          <p:nvPr/>
        </p:nvSpPr>
        <p:spPr>
          <a:xfrm>
            <a:off x="8562019" y="1477044"/>
            <a:ext cx="2577353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7D23448-90F2-4A56-AC0B-F2C1C0039C84}"/>
              </a:ext>
            </a:extLst>
          </p:cNvPr>
          <p:cNvSpPr/>
          <p:nvPr/>
        </p:nvSpPr>
        <p:spPr>
          <a:xfrm>
            <a:off x="8064474" y="1476388"/>
            <a:ext cx="192746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D9F6C0-FD6A-4944-AF89-F78CB77F6530}"/>
              </a:ext>
            </a:extLst>
          </p:cNvPr>
          <p:cNvSpPr txBox="1"/>
          <p:nvPr/>
        </p:nvSpPr>
        <p:spPr>
          <a:xfrm>
            <a:off x="111663" y="1432270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3C038B1-DFD0-4B93-A548-BC4278719F31}"/>
              </a:ext>
            </a:extLst>
          </p:cNvPr>
          <p:cNvSpPr/>
          <p:nvPr/>
        </p:nvSpPr>
        <p:spPr>
          <a:xfrm>
            <a:off x="823237" y="1815017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BFE2F34-6C68-4948-BFE5-2B1B7D13006C}"/>
              </a:ext>
            </a:extLst>
          </p:cNvPr>
          <p:cNvSpPr/>
          <p:nvPr/>
        </p:nvSpPr>
        <p:spPr>
          <a:xfrm>
            <a:off x="1814961" y="1812640"/>
            <a:ext cx="2151528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8799675-8C2E-41E6-B251-959336F3F9BF}"/>
              </a:ext>
            </a:extLst>
          </p:cNvPr>
          <p:cNvSpPr/>
          <p:nvPr/>
        </p:nvSpPr>
        <p:spPr>
          <a:xfrm>
            <a:off x="8257219" y="1815017"/>
            <a:ext cx="2682687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C6CACAE-CB0F-4D61-B1E0-1D24F043025F}"/>
              </a:ext>
            </a:extLst>
          </p:cNvPr>
          <p:cNvSpPr/>
          <p:nvPr/>
        </p:nvSpPr>
        <p:spPr>
          <a:xfrm>
            <a:off x="4023637" y="1815017"/>
            <a:ext cx="1631577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A688BCC-D26A-4E35-92A4-EE4593AF4853}"/>
              </a:ext>
            </a:extLst>
          </p:cNvPr>
          <p:cNvSpPr txBox="1"/>
          <p:nvPr/>
        </p:nvSpPr>
        <p:spPr>
          <a:xfrm>
            <a:off x="97097" y="1769903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0CE9C42-0636-4704-9F12-58689577ACF8}"/>
              </a:ext>
            </a:extLst>
          </p:cNvPr>
          <p:cNvSpPr/>
          <p:nvPr/>
        </p:nvSpPr>
        <p:spPr>
          <a:xfrm>
            <a:off x="823237" y="2164931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D8E040C-C125-4B4E-AE4F-6046C1BD895F}"/>
              </a:ext>
            </a:extLst>
          </p:cNvPr>
          <p:cNvSpPr/>
          <p:nvPr/>
        </p:nvSpPr>
        <p:spPr>
          <a:xfrm>
            <a:off x="2322578" y="2163459"/>
            <a:ext cx="2779059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02831CD-FD8F-4708-A6C7-0D05BF577EBC}"/>
              </a:ext>
            </a:extLst>
          </p:cNvPr>
          <p:cNvSpPr/>
          <p:nvPr/>
        </p:nvSpPr>
        <p:spPr>
          <a:xfrm>
            <a:off x="5101637" y="2164024"/>
            <a:ext cx="6037729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C0B2FED-C46C-4905-B308-DD31B2A9F86A}"/>
              </a:ext>
            </a:extLst>
          </p:cNvPr>
          <p:cNvSpPr txBox="1"/>
          <p:nvPr/>
        </p:nvSpPr>
        <p:spPr>
          <a:xfrm>
            <a:off x="97097" y="2119817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3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2A2BC67-79BA-448C-BE5B-3C8785207EB8}"/>
              </a:ext>
            </a:extLst>
          </p:cNvPr>
          <p:cNvSpPr/>
          <p:nvPr/>
        </p:nvSpPr>
        <p:spPr>
          <a:xfrm>
            <a:off x="823237" y="3146463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4AD6058-5D9A-4DAF-A7AE-635B6E487B80}"/>
              </a:ext>
            </a:extLst>
          </p:cNvPr>
          <p:cNvSpPr txBox="1"/>
          <p:nvPr/>
        </p:nvSpPr>
        <p:spPr>
          <a:xfrm>
            <a:off x="97097" y="3122668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1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4584878-18CD-431D-A0E4-D55EA8EFEDE5}"/>
              </a:ext>
            </a:extLst>
          </p:cNvPr>
          <p:cNvSpPr/>
          <p:nvPr/>
        </p:nvSpPr>
        <p:spPr>
          <a:xfrm>
            <a:off x="5768393" y="1820534"/>
            <a:ext cx="1631577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6EE0D0-D15C-4D10-856F-0B64D7C5DE02}"/>
              </a:ext>
            </a:extLst>
          </p:cNvPr>
          <p:cNvCxnSpPr>
            <a:cxnSpLocks/>
          </p:cNvCxnSpPr>
          <p:nvPr/>
        </p:nvCxnSpPr>
        <p:spPr>
          <a:xfrm>
            <a:off x="1814961" y="1285808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5629FA4-A938-4816-B47B-33C8C54003CF}"/>
              </a:ext>
            </a:extLst>
          </p:cNvPr>
          <p:cNvCxnSpPr>
            <a:cxnSpLocks/>
          </p:cNvCxnSpPr>
          <p:nvPr/>
        </p:nvCxnSpPr>
        <p:spPr>
          <a:xfrm>
            <a:off x="3500326" y="1274577"/>
            <a:ext cx="0" cy="134161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A412951-876D-490B-93BE-D33E14DFF570}"/>
              </a:ext>
            </a:extLst>
          </p:cNvPr>
          <p:cNvCxnSpPr>
            <a:cxnSpLocks/>
          </p:cNvCxnSpPr>
          <p:nvPr/>
        </p:nvCxnSpPr>
        <p:spPr>
          <a:xfrm>
            <a:off x="5262616" y="1298801"/>
            <a:ext cx="0" cy="13173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2DAD5BD-5BFD-4740-B293-DFABEFE5D48E}"/>
              </a:ext>
            </a:extLst>
          </p:cNvPr>
          <p:cNvCxnSpPr>
            <a:cxnSpLocks/>
          </p:cNvCxnSpPr>
          <p:nvPr/>
        </p:nvCxnSpPr>
        <p:spPr>
          <a:xfrm>
            <a:off x="6799336" y="1285808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23D1E99E-9B34-4432-9888-20F07722613E}"/>
              </a:ext>
            </a:extLst>
          </p:cNvPr>
          <p:cNvCxnSpPr>
            <a:cxnSpLocks/>
          </p:cNvCxnSpPr>
          <p:nvPr/>
        </p:nvCxnSpPr>
        <p:spPr>
          <a:xfrm>
            <a:off x="8382725" y="1274577"/>
            <a:ext cx="0" cy="134161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C7016F35-988A-4FBD-91CF-EBE53AF83C27}"/>
              </a:ext>
            </a:extLst>
          </p:cNvPr>
          <p:cNvCxnSpPr>
            <a:cxnSpLocks/>
          </p:cNvCxnSpPr>
          <p:nvPr/>
        </p:nvCxnSpPr>
        <p:spPr>
          <a:xfrm>
            <a:off x="9694938" y="1285808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3AFC691-3A3E-4AA7-874D-6497E99786CD}"/>
              </a:ext>
            </a:extLst>
          </p:cNvPr>
          <p:cNvCxnSpPr>
            <a:cxnSpLocks/>
          </p:cNvCxnSpPr>
          <p:nvPr/>
        </p:nvCxnSpPr>
        <p:spPr>
          <a:xfrm>
            <a:off x="11139372" y="1274577"/>
            <a:ext cx="0" cy="134161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ccia in giù 38">
            <a:extLst>
              <a:ext uri="{FF2B5EF4-FFF2-40B4-BE49-F238E27FC236}">
                <a16:creationId xmlns:a16="http://schemas.microsoft.com/office/drawing/2014/main" id="{C41C1EBB-4577-468E-93B1-9B4FAB255E39}"/>
              </a:ext>
            </a:extLst>
          </p:cNvPr>
          <p:cNvSpPr/>
          <p:nvPr/>
        </p:nvSpPr>
        <p:spPr>
          <a:xfrm>
            <a:off x="5655214" y="2555618"/>
            <a:ext cx="440786" cy="52028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069499EE-2EC9-4616-ACB9-DD4A53476A7D}"/>
              </a:ext>
            </a:extLst>
          </p:cNvPr>
          <p:cNvSpPr/>
          <p:nvPr/>
        </p:nvSpPr>
        <p:spPr>
          <a:xfrm>
            <a:off x="1814961" y="3146463"/>
            <a:ext cx="6567758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30F9452F-C392-4E14-B029-3CAF77858568}"/>
              </a:ext>
            </a:extLst>
          </p:cNvPr>
          <p:cNvSpPr/>
          <p:nvPr/>
        </p:nvSpPr>
        <p:spPr>
          <a:xfrm>
            <a:off x="8382723" y="3146463"/>
            <a:ext cx="2756649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8B2DABA-C5F4-42E3-974A-BF7D1AB92213}"/>
              </a:ext>
            </a:extLst>
          </p:cNvPr>
          <p:cNvSpPr/>
          <p:nvPr/>
        </p:nvSpPr>
        <p:spPr>
          <a:xfrm>
            <a:off x="823237" y="3484436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1657C8E2-0E6F-4036-B8E4-773AB637D8C5}"/>
              </a:ext>
            </a:extLst>
          </p:cNvPr>
          <p:cNvSpPr/>
          <p:nvPr/>
        </p:nvSpPr>
        <p:spPr>
          <a:xfrm>
            <a:off x="1814961" y="3482059"/>
            <a:ext cx="1685363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1A0E06A-51A6-4408-8C2C-5779192CC5EF}"/>
              </a:ext>
            </a:extLst>
          </p:cNvPr>
          <p:cNvSpPr/>
          <p:nvPr/>
        </p:nvSpPr>
        <p:spPr>
          <a:xfrm>
            <a:off x="8382723" y="3484436"/>
            <a:ext cx="2756633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075C9193-B46A-4159-A143-A250C7C39293}"/>
              </a:ext>
            </a:extLst>
          </p:cNvPr>
          <p:cNvSpPr/>
          <p:nvPr/>
        </p:nvSpPr>
        <p:spPr>
          <a:xfrm>
            <a:off x="3500325" y="3484436"/>
            <a:ext cx="176229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A2D470B-37DF-4FF9-B172-B2AB11917697}"/>
              </a:ext>
            </a:extLst>
          </p:cNvPr>
          <p:cNvSpPr txBox="1"/>
          <p:nvPr/>
        </p:nvSpPr>
        <p:spPr>
          <a:xfrm>
            <a:off x="97097" y="3447793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2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40FEC9D-02F0-4542-8EED-22C4F19E61D8}"/>
              </a:ext>
            </a:extLst>
          </p:cNvPr>
          <p:cNvSpPr/>
          <p:nvPr/>
        </p:nvSpPr>
        <p:spPr>
          <a:xfrm>
            <a:off x="823237" y="3834350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2E769CC8-4242-495C-B0A2-5F08448A95AD}"/>
              </a:ext>
            </a:extLst>
          </p:cNvPr>
          <p:cNvSpPr/>
          <p:nvPr/>
        </p:nvSpPr>
        <p:spPr>
          <a:xfrm>
            <a:off x="1814951" y="3832878"/>
            <a:ext cx="3447646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3B9949E-C34F-4305-A6A8-C6C3CCFB4A2E}"/>
              </a:ext>
            </a:extLst>
          </p:cNvPr>
          <p:cNvSpPr/>
          <p:nvPr/>
        </p:nvSpPr>
        <p:spPr>
          <a:xfrm>
            <a:off x="5262613" y="3833443"/>
            <a:ext cx="5876745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99E092A2-54AA-47F9-BD68-85096D70D921}"/>
              </a:ext>
            </a:extLst>
          </p:cNvPr>
          <p:cNvSpPr txBox="1"/>
          <p:nvPr/>
        </p:nvSpPr>
        <p:spPr>
          <a:xfrm>
            <a:off x="97097" y="3797707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3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7219EAF7-199C-4EC9-8BE2-AA7466B6DF45}"/>
              </a:ext>
            </a:extLst>
          </p:cNvPr>
          <p:cNvSpPr/>
          <p:nvPr/>
        </p:nvSpPr>
        <p:spPr>
          <a:xfrm>
            <a:off x="5262614" y="3489953"/>
            <a:ext cx="1536722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D95CCC55-832E-4A07-81B1-1EDDB29B77F3}"/>
              </a:ext>
            </a:extLst>
          </p:cNvPr>
          <p:cNvCxnSpPr>
            <a:cxnSpLocks/>
          </p:cNvCxnSpPr>
          <p:nvPr/>
        </p:nvCxnSpPr>
        <p:spPr>
          <a:xfrm>
            <a:off x="1814961" y="2955227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51016939-BAC1-47F7-875B-8BE50C75C5FC}"/>
              </a:ext>
            </a:extLst>
          </p:cNvPr>
          <p:cNvCxnSpPr>
            <a:cxnSpLocks/>
          </p:cNvCxnSpPr>
          <p:nvPr/>
        </p:nvCxnSpPr>
        <p:spPr>
          <a:xfrm>
            <a:off x="3500326" y="2943996"/>
            <a:ext cx="0" cy="134161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BB07654-8A60-4876-8E60-026AAC1F9CFA}"/>
              </a:ext>
            </a:extLst>
          </p:cNvPr>
          <p:cNvCxnSpPr>
            <a:cxnSpLocks/>
          </p:cNvCxnSpPr>
          <p:nvPr/>
        </p:nvCxnSpPr>
        <p:spPr>
          <a:xfrm>
            <a:off x="5262616" y="2968220"/>
            <a:ext cx="0" cy="13173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C7F7E3B-A446-4174-BC8E-F58C2F3AE934}"/>
              </a:ext>
            </a:extLst>
          </p:cNvPr>
          <p:cNvCxnSpPr>
            <a:cxnSpLocks/>
          </p:cNvCxnSpPr>
          <p:nvPr/>
        </p:nvCxnSpPr>
        <p:spPr>
          <a:xfrm>
            <a:off x="6799336" y="2955227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5E262E02-C5DF-4DD0-9A4D-64B2A0B6313F}"/>
              </a:ext>
            </a:extLst>
          </p:cNvPr>
          <p:cNvCxnSpPr>
            <a:cxnSpLocks/>
          </p:cNvCxnSpPr>
          <p:nvPr/>
        </p:nvCxnSpPr>
        <p:spPr>
          <a:xfrm>
            <a:off x="8382725" y="2943996"/>
            <a:ext cx="0" cy="134161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2F71CA8E-2D2E-4FBA-98A2-DBCDD58946F8}"/>
              </a:ext>
            </a:extLst>
          </p:cNvPr>
          <p:cNvCxnSpPr>
            <a:cxnSpLocks/>
          </p:cNvCxnSpPr>
          <p:nvPr/>
        </p:nvCxnSpPr>
        <p:spPr>
          <a:xfrm>
            <a:off x="9694938" y="2955227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F52AC8CA-A8B8-40FC-9A35-C38D0173708F}"/>
              </a:ext>
            </a:extLst>
          </p:cNvPr>
          <p:cNvCxnSpPr>
            <a:cxnSpLocks/>
          </p:cNvCxnSpPr>
          <p:nvPr/>
        </p:nvCxnSpPr>
        <p:spPr>
          <a:xfrm>
            <a:off x="11139372" y="2943996"/>
            <a:ext cx="0" cy="134161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5802E0A-D228-4172-8A4C-2BE15BA7AA66}"/>
              </a:ext>
            </a:extLst>
          </p:cNvPr>
          <p:cNvSpPr txBox="1"/>
          <p:nvPr/>
        </p:nvSpPr>
        <p:spPr>
          <a:xfrm>
            <a:off x="823236" y="538243"/>
            <a:ext cx="1065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chromosome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in n </a:t>
            </a:r>
            <a:r>
              <a:rPr lang="it-IT" dirty="0" err="1"/>
              <a:t>segments</a:t>
            </a:r>
            <a:r>
              <a:rPr lang="it-IT" dirty="0"/>
              <a:t> of </a:t>
            </a:r>
            <a:r>
              <a:rPr lang="it-IT" dirty="0" err="1"/>
              <a:t>lenght</a:t>
            </a:r>
            <a:r>
              <a:rPr lang="it-IT" dirty="0"/>
              <a:t> k. The new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characterized</a:t>
            </a:r>
            <a:r>
              <a:rPr lang="it-IT" dirty="0"/>
              <a:t> by the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predominant</a:t>
            </a:r>
            <a:r>
              <a:rPr lang="it-IT" dirty="0"/>
              <a:t> (i.e. </a:t>
            </a:r>
            <a:r>
              <a:rPr lang="it-IT" dirty="0" err="1"/>
              <a:t>covered</a:t>
            </a:r>
            <a:r>
              <a:rPr lang="it-IT" dirty="0"/>
              <a:t> more of the 60%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) in the </a:t>
            </a:r>
            <a:r>
              <a:rPr lang="it-IT" dirty="0" err="1"/>
              <a:t>original</a:t>
            </a:r>
            <a:r>
              <a:rPr lang="it-IT" dirty="0"/>
              <a:t> dataset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946DA018-8D41-4BE7-8EC4-1F8955EB15F4}"/>
              </a:ext>
            </a:extLst>
          </p:cNvPr>
          <p:cNvSpPr txBox="1"/>
          <p:nvPr/>
        </p:nvSpPr>
        <p:spPr>
          <a:xfrm>
            <a:off x="97097" y="4532133"/>
            <a:ext cx="2857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Some information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lost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borders</a:t>
            </a:r>
            <a:r>
              <a:rPr lang="it-IT" dirty="0"/>
              <a:t> of the </a:t>
            </a:r>
            <a:r>
              <a:rPr lang="it-IT" dirty="0" err="1"/>
              <a:t>segments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small </a:t>
            </a:r>
            <a:r>
              <a:rPr lang="it-IT" dirty="0" err="1"/>
              <a:t>regions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discarded</a:t>
            </a:r>
            <a:r>
              <a:rPr lang="it-IT" dirty="0"/>
              <a:t> in </a:t>
            </a:r>
            <a:r>
              <a:rPr lang="it-IT" dirty="0" err="1"/>
              <a:t>any</a:t>
            </a:r>
            <a:r>
              <a:rPr lang="it-IT" dirty="0"/>
              <a:t> case</a:t>
            </a:r>
          </a:p>
        </p:txBody>
      </p:sp>
      <p:sp>
        <p:nvSpPr>
          <p:cNvPr id="69" name="Freccia a destra 68">
            <a:extLst>
              <a:ext uri="{FF2B5EF4-FFF2-40B4-BE49-F238E27FC236}">
                <a16:creationId xmlns:a16="http://schemas.microsoft.com/office/drawing/2014/main" id="{DBEAB5A4-5F32-4160-A738-9124075D2637}"/>
              </a:ext>
            </a:extLst>
          </p:cNvPr>
          <p:cNvSpPr/>
          <p:nvPr/>
        </p:nvSpPr>
        <p:spPr>
          <a:xfrm>
            <a:off x="3161570" y="5922065"/>
            <a:ext cx="1219900" cy="23792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2178E7A-9380-412B-9447-2D922C0C3952}"/>
              </a:ext>
            </a:extLst>
          </p:cNvPr>
          <p:cNvSpPr txBox="1"/>
          <p:nvPr/>
        </p:nvSpPr>
        <p:spPr>
          <a:xfrm>
            <a:off x="4588173" y="5547795"/>
            <a:ext cx="3062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Actually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(and </a:t>
            </a:r>
            <a:r>
              <a:rPr lang="it-IT" dirty="0" err="1"/>
              <a:t>possibly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) CNV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the </a:t>
            </a:r>
            <a:r>
              <a:rPr lang="it-IT" dirty="0" err="1"/>
              <a:t>smallest</a:t>
            </a:r>
            <a:r>
              <a:rPr lang="it-IT" dirty="0"/>
              <a:t> </a:t>
            </a:r>
            <a:r>
              <a:rPr lang="it-IT" dirty="0" err="1"/>
              <a:t>regions</a:t>
            </a:r>
            <a:r>
              <a:rPr lang="it-IT" dirty="0"/>
              <a:t>.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3981FB8-307F-4611-9032-5029DCB39014}"/>
              </a:ext>
            </a:extLst>
          </p:cNvPr>
          <p:cNvSpPr txBox="1"/>
          <p:nvPr/>
        </p:nvSpPr>
        <p:spPr>
          <a:xfrm>
            <a:off x="249497" y="2702707"/>
            <a:ext cx="24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/>
              <a:t>Segmented</a:t>
            </a:r>
            <a:r>
              <a:rPr lang="it-IT" sz="1600" i="1" dirty="0"/>
              <a:t> chr1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2FCFEBF8-2586-46FF-B341-B48021F918EF}"/>
              </a:ext>
            </a:extLst>
          </p:cNvPr>
          <p:cNvSpPr txBox="1"/>
          <p:nvPr/>
        </p:nvSpPr>
        <p:spPr>
          <a:xfrm>
            <a:off x="246696" y="1159855"/>
            <a:ext cx="241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/>
              <a:t>Original</a:t>
            </a:r>
            <a:r>
              <a:rPr lang="it-IT" sz="1600" i="1" dirty="0"/>
              <a:t> chr1</a:t>
            </a:r>
          </a:p>
        </p:txBody>
      </p:sp>
      <p:graphicFrame>
        <p:nvGraphicFramePr>
          <p:cNvPr id="73" name="Tabella 19">
            <a:extLst>
              <a:ext uri="{FF2B5EF4-FFF2-40B4-BE49-F238E27FC236}">
                <a16:creationId xmlns:a16="http://schemas.microsoft.com/office/drawing/2014/main" id="{11AD1BC4-EBCB-4B0B-8059-DA85470C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05188"/>
              </p:ext>
            </p:extLst>
          </p:nvPr>
        </p:nvGraphicFramePr>
        <p:xfrm>
          <a:off x="8965907" y="4474833"/>
          <a:ext cx="27222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96">
                  <a:extLst>
                    <a:ext uri="{9D8B030D-6E8A-4147-A177-3AD203B41FA5}">
                      <a16:colId xmlns:a16="http://schemas.microsoft.com/office/drawing/2014/main" val="1850637541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2757234678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597788694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3604480919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833545986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1779167678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3095062097"/>
                    </a:ext>
                  </a:extLst>
                </a:gridCol>
              </a:tblGrid>
              <a:tr h="29556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48006"/>
                  </a:ext>
                </a:extLst>
              </a:tr>
              <a:tr h="295563">
                <a:tc>
                  <a:txBody>
                    <a:bodyPr/>
                    <a:lstStyle/>
                    <a:p>
                      <a:r>
                        <a:rPr lang="it-IT" sz="1100" dirty="0"/>
                        <a:t>Pz1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905512"/>
                  </a:ext>
                </a:extLst>
              </a:tr>
              <a:tr h="295563">
                <a:tc>
                  <a:txBody>
                    <a:bodyPr/>
                    <a:lstStyle/>
                    <a:p>
                      <a:r>
                        <a:rPr lang="it-IT" sz="1100" dirty="0"/>
                        <a:t>Pz2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71701"/>
                  </a:ext>
                </a:extLst>
              </a:tr>
              <a:tr h="295563">
                <a:tc>
                  <a:txBody>
                    <a:bodyPr/>
                    <a:lstStyle/>
                    <a:p>
                      <a:r>
                        <a:rPr lang="it-IT" sz="1100" dirty="0"/>
                        <a:t>Pz3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29388"/>
                  </a:ext>
                </a:extLst>
              </a:tr>
            </a:tbl>
          </a:graphicData>
        </a:graphic>
      </p:graphicFrame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18038442-C000-4A17-80B9-22A274C06F0C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8317295" y="4557741"/>
            <a:ext cx="1022994" cy="2742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9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FE24D-F66F-4966-A487-C8088818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Second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1151C46-50CB-4A09-B1B3-C1C076C60202}"/>
              </a:ext>
            </a:extLst>
          </p:cNvPr>
          <p:cNvSpPr/>
          <p:nvPr/>
        </p:nvSpPr>
        <p:spPr>
          <a:xfrm>
            <a:off x="823237" y="1629448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E3ED53A-94F5-4998-AD63-B888D55843A6}"/>
              </a:ext>
            </a:extLst>
          </p:cNvPr>
          <p:cNvSpPr/>
          <p:nvPr/>
        </p:nvSpPr>
        <p:spPr>
          <a:xfrm>
            <a:off x="1814961" y="1629448"/>
            <a:ext cx="6135217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538945-116E-4596-B5A1-9E9D18F684F8}"/>
              </a:ext>
            </a:extLst>
          </p:cNvPr>
          <p:cNvSpPr/>
          <p:nvPr/>
        </p:nvSpPr>
        <p:spPr>
          <a:xfrm>
            <a:off x="8562019" y="1629448"/>
            <a:ext cx="2577353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7D23448-90F2-4A56-AC0B-F2C1C0039C84}"/>
              </a:ext>
            </a:extLst>
          </p:cNvPr>
          <p:cNvSpPr/>
          <p:nvPr/>
        </p:nvSpPr>
        <p:spPr>
          <a:xfrm>
            <a:off x="8064474" y="1628792"/>
            <a:ext cx="192746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D9F6C0-FD6A-4944-AF89-F78CB77F6530}"/>
              </a:ext>
            </a:extLst>
          </p:cNvPr>
          <p:cNvSpPr txBox="1"/>
          <p:nvPr/>
        </p:nvSpPr>
        <p:spPr>
          <a:xfrm>
            <a:off x="111663" y="1584674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3C038B1-DFD0-4B93-A548-BC4278719F31}"/>
              </a:ext>
            </a:extLst>
          </p:cNvPr>
          <p:cNvSpPr/>
          <p:nvPr/>
        </p:nvSpPr>
        <p:spPr>
          <a:xfrm>
            <a:off x="823237" y="1967421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BFE2F34-6C68-4948-BFE5-2B1B7D13006C}"/>
              </a:ext>
            </a:extLst>
          </p:cNvPr>
          <p:cNvSpPr/>
          <p:nvPr/>
        </p:nvSpPr>
        <p:spPr>
          <a:xfrm>
            <a:off x="1814961" y="1965044"/>
            <a:ext cx="2151528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8799675-8C2E-41E6-B251-959336F3F9BF}"/>
              </a:ext>
            </a:extLst>
          </p:cNvPr>
          <p:cNvSpPr/>
          <p:nvPr/>
        </p:nvSpPr>
        <p:spPr>
          <a:xfrm>
            <a:off x="8257219" y="1967421"/>
            <a:ext cx="2682687" cy="304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C6CACAE-CB0F-4D61-B1E0-1D24F043025F}"/>
              </a:ext>
            </a:extLst>
          </p:cNvPr>
          <p:cNvSpPr/>
          <p:nvPr/>
        </p:nvSpPr>
        <p:spPr>
          <a:xfrm>
            <a:off x="4023637" y="1967421"/>
            <a:ext cx="1631577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A688BCC-D26A-4E35-92A4-EE4593AF4853}"/>
              </a:ext>
            </a:extLst>
          </p:cNvPr>
          <p:cNvSpPr txBox="1"/>
          <p:nvPr/>
        </p:nvSpPr>
        <p:spPr>
          <a:xfrm>
            <a:off x="97097" y="1922307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0CE9C42-0636-4704-9F12-58689577ACF8}"/>
              </a:ext>
            </a:extLst>
          </p:cNvPr>
          <p:cNvSpPr/>
          <p:nvPr/>
        </p:nvSpPr>
        <p:spPr>
          <a:xfrm>
            <a:off x="823237" y="2317335"/>
            <a:ext cx="105156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D8E040C-C125-4B4E-AE4F-6046C1BD895F}"/>
              </a:ext>
            </a:extLst>
          </p:cNvPr>
          <p:cNvSpPr/>
          <p:nvPr/>
        </p:nvSpPr>
        <p:spPr>
          <a:xfrm>
            <a:off x="2322578" y="2315863"/>
            <a:ext cx="2779059" cy="304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02831CD-FD8F-4708-A6C7-0D05BF577EBC}"/>
              </a:ext>
            </a:extLst>
          </p:cNvPr>
          <p:cNvSpPr/>
          <p:nvPr/>
        </p:nvSpPr>
        <p:spPr>
          <a:xfrm>
            <a:off x="5101637" y="2316428"/>
            <a:ext cx="6037729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C0B2FED-C46C-4905-B308-DD31B2A9F86A}"/>
              </a:ext>
            </a:extLst>
          </p:cNvPr>
          <p:cNvSpPr txBox="1"/>
          <p:nvPr/>
        </p:nvSpPr>
        <p:spPr>
          <a:xfrm>
            <a:off x="97097" y="2272221"/>
            <a:ext cx="61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PZ 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4584878-18CD-431D-A0E4-D55EA8EFEDE5}"/>
              </a:ext>
            </a:extLst>
          </p:cNvPr>
          <p:cNvSpPr/>
          <p:nvPr/>
        </p:nvSpPr>
        <p:spPr>
          <a:xfrm>
            <a:off x="5768393" y="1972938"/>
            <a:ext cx="1631577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26EE0D0-D15C-4D10-856F-0B64D7C5DE02}"/>
              </a:ext>
            </a:extLst>
          </p:cNvPr>
          <p:cNvCxnSpPr>
            <a:cxnSpLocks/>
          </p:cNvCxnSpPr>
          <p:nvPr/>
        </p:nvCxnSpPr>
        <p:spPr>
          <a:xfrm>
            <a:off x="1814961" y="1438212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5629FA4-A938-4816-B47B-33C8C54003CF}"/>
              </a:ext>
            </a:extLst>
          </p:cNvPr>
          <p:cNvCxnSpPr>
            <a:cxnSpLocks/>
          </p:cNvCxnSpPr>
          <p:nvPr/>
        </p:nvCxnSpPr>
        <p:spPr>
          <a:xfrm>
            <a:off x="2300494" y="1426981"/>
            <a:ext cx="0" cy="134161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A412951-876D-490B-93BE-D33E14DFF570}"/>
              </a:ext>
            </a:extLst>
          </p:cNvPr>
          <p:cNvCxnSpPr>
            <a:cxnSpLocks/>
          </p:cNvCxnSpPr>
          <p:nvPr/>
        </p:nvCxnSpPr>
        <p:spPr>
          <a:xfrm>
            <a:off x="3966489" y="1423683"/>
            <a:ext cx="0" cy="13173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2DAD5BD-5BFD-4740-B293-DFABEFE5D48E}"/>
              </a:ext>
            </a:extLst>
          </p:cNvPr>
          <p:cNvCxnSpPr>
            <a:cxnSpLocks/>
          </p:cNvCxnSpPr>
          <p:nvPr/>
        </p:nvCxnSpPr>
        <p:spPr>
          <a:xfrm>
            <a:off x="5655214" y="1432596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23D1E99E-9B34-4432-9888-20F07722613E}"/>
              </a:ext>
            </a:extLst>
          </p:cNvPr>
          <p:cNvCxnSpPr>
            <a:cxnSpLocks/>
          </p:cNvCxnSpPr>
          <p:nvPr/>
        </p:nvCxnSpPr>
        <p:spPr>
          <a:xfrm>
            <a:off x="8257944" y="1417389"/>
            <a:ext cx="0" cy="134161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C7016F35-988A-4FBD-91CF-EBE53AF83C27}"/>
              </a:ext>
            </a:extLst>
          </p:cNvPr>
          <p:cNvCxnSpPr>
            <a:cxnSpLocks/>
          </p:cNvCxnSpPr>
          <p:nvPr/>
        </p:nvCxnSpPr>
        <p:spPr>
          <a:xfrm>
            <a:off x="8562019" y="1452250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3AFC691-3A3E-4AA7-874D-6497E99786CD}"/>
              </a:ext>
            </a:extLst>
          </p:cNvPr>
          <p:cNvCxnSpPr>
            <a:cxnSpLocks/>
          </p:cNvCxnSpPr>
          <p:nvPr/>
        </p:nvCxnSpPr>
        <p:spPr>
          <a:xfrm>
            <a:off x="11139372" y="1426981"/>
            <a:ext cx="0" cy="134161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5802E0A-D228-4172-8A4C-2BE15BA7AA66}"/>
              </a:ext>
            </a:extLst>
          </p:cNvPr>
          <p:cNvSpPr txBox="1"/>
          <p:nvPr/>
        </p:nvSpPr>
        <p:spPr>
          <a:xfrm>
            <a:off x="770213" y="675907"/>
            <a:ext cx="1065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variable</a:t>
            </a:r>
            <a:r>
              <a:rPr lang="it-IT" dirty="0"/>
              <a:t> step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overcome</a:t>
            </a:r>
            <a:r>
              <a:rPr lang="it-IT" dirty="0"/>
              <a:t> the </a:t>
            </a:r>
            <a:r>
              <a:rPr lang="it-IT" dirty="0" err="1"/>
              <a:t>issues</a:t>
            </a:r>
            <a:r>
              <a:rPr lang="it-IT" dirty="0"/>
              <a:t>: a new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from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breakpoint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in the figure.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946DA018-8D41-4BE7-8EC4-1F8955EB15F4}"/>
              </a:ext>
            </a:extLst>
          </p:cNvPr>
          <p:cNvSpPr txBox="1"/>
          <p:nvPr/>
        </p:nvSpPr>
        <p:spPr>
          <a:xfrm>
            <a:off x="288715" y="3086814"/>
            <a:ext cx="5807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considerably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CNV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indicated</a:t>
            </a:r>
            <a:r>
              <a:rPr lang="it-IT" dirty="0"/>
              <a:t> (</a:t>
            </a:r>
            <a:r>
              <a:rPr lang="it-IT" dirty="0" err="1"/>
              <a:t>blank</a:t>
            </a:r>
            <a:r>
              <a:rPr lang="it-IT" dirty="0"/>
              <a:t> </a:t>
            </a:r>
            <a:r>
              <a:rPr lang="it-IT" dirty="0" err="1"/>
              <a:t>regions</a:t>
            </a:r>
            <a:r>
              <a:rPr lang="it-IT" dirty="0"/>
              <a:t> </a:t>
            </a:r>
            <a:r>
              <a:rPr lang="it-IT" dirty="0" err="1"/>
              <a:t>hence</a:t>
            </a:r>
            <a:r>
              <a:rPr lang="it-IT" dirty="0"/>
              <a:t> </a:t>
            </a:r>
            <a:r>
              <a:rPr lang="it-IT" dirty="0" err="1"/>
              <a:t>diploid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redundant</a:t>
            </a:r>
            <a:r>
              <a:rPr lang="it-IT" dirty="0"/>
              <a:t> data </a:t>
            </a:r>
            <a:r>
              <a:rPr lang="it-IT" dirty="0" err="1"/>
              <a:t>increased</a:t>
            </a:r>
            <a:endParaRPr lang="it-IT" dirty="0"/>
          </a:p>
        </p:txBody>
      </p: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1513C7A3-5BE1-4167-A2C4-6B71E0E1A8E7}"/>
              </a:ext>
            </a:extLst>
          </p:cNvPr>
          <p:cNvCxnSpPr>
            <a:cxnSpLocks/>
          </p:cNvCxnSpPr>
          <p:nvPr/>
        </p:nvCxnSpPr>
        <p:spPr>
          <a:xfrm>
            <a:off x="4027726" y="1423683"/>
            <a:ext cx="0" cy="13173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B77FBCC2-902F-4AEE-87C0-AC58E3BAB308}"/>
              </a:ext>
            </a:extLst>
          </p:cNvPr>
          <p:cNvCxnSpPr>
            <a:cxnSpLocks/>
          </p:cNvCxnSpPr>
          <p:nvPr/>
        </p:nvCxnSpPr>
        <p:spPr>
          <a:xfrm>
            <a:off x="5102929" y="1410690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A8D170E-9888-48A0-A99A-FF793F045B1A}"/>
              </a:ext>
            </a:extLst>
          </p:cNvPr>
          <p:cNvCxnSpPr>
            <a:cxnSpLocks/>
          </p:cNvCxnSpPr>
          <p:nvPr/>
        </p:nvCxnSpPr>
        <p:spPr>
          <a:xfrm>
            <a:off x="5768393" y="1432595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50BDC8D1-7297-4B04-B11A-B23A582CD163}"/>
              </a:ext>
            </a:extLst>
          </p:cNvPr>
          <p:cNvCxnSpPr>
            <a:cxnSpLocks/>
          </p:cNvCxnSpPr>
          <p:nvPr/>
        </p:nvCxnSpPr>
        <p:spPr>
          <a:xfrm>
            <a:off x="7413024" y="1410689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7C21D65E-68B2-43A8-8443-DA385C9D6915}"/>
              </a:ext>
            </a:extLst>
          </p:cNvPr>
          <p:cNvCxnSpPr>
            <a:cxnSpLocks/>
          </p:cNvCxnSpPr>
          <p:nvPr/>
        </p:nvCxnSpPr>
        <p:spPr>
          <a:xfrm>
            <a:off x="7972196" y="1432594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4DBD6369-68BB-4568-8F25-B1206C0F8C06}"/>
              </a:ext>
            </a:extLst>
          </p:cNvPr>
          <p:cNvCxnSpPr>
            <a:cxnSpLocks/>
          </p:cNvCxnSpPr>
          <p:nvPr/>
        </p:nvCxnSpPr>
        <p:spPr>
          <a:xfrm>
            <a:off x="8077528" y="1432593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3E605AA6-7BFD-42EA-911B-37365A493FA2}"/>
              </a:ext>
            </a:extLst>
          </p:cNvPr>
          <p:cNvCxnSpPr>
            <a:cxnSpLocks/>
          </p:cNvCxnSpPr>
          <p:nvPr/>
        </p:nvCxnSpPr>
        <p:spPr>
          <a:xfrm>
            <a:off x="10935030" y="1452249"/>
            <a:ext cx="0" cy="13303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19">
            <a:extLst>
              <a:ext uri="{FF2B5EF4-FFF2-40B4-BE49-F238E27FC236}">
                <a16:creationId xmlns:a16="http://schemas.microsoft.com/office/drawing/2014/main" id="{1224C0DF-0049-411C-8BEF-936263F7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71026"/>
              </p:ext>
            </p:extLst>
          </p:nvPr>
        </p:nvGraphicFramePr>
        <p:xfrm>
          <a:off x="6635793" y="2946841"/>
          <a:ext cx="544454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96">
                  <a:extLst>
                    <a:ext uri="{9D8B030D-6E8A-4147-A177-3AD203B41FA5}">
                      <a16:colId xmlns:a16="http://schemas.microsoft.com/office/drawing/2014/main" val="1850637541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2757234678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597788694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3604480919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833545986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1779167678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3095062097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2595593158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2067006185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2860329009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3414839444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3279382223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3496925368"/>
                    </a:ext>
                  </a:extLst>
                </a:gridCol>
                <a:gridCol w="388896">
                  <a:extLst>
                    <a:ext uri="{9D8B030D-6E8A-4147-A177-3AD203B41FA5}">
                      <a16:colId xmlns:a16="http://schemas.microsoft.com/office/drawing/2014/main" val="3739829309"/>
                    </a:ext>
                  </a:extLst>
                </a:gridCol>
              </a:tblGrid>
              <a:tr h="29556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48006"/>
                  </a:ext>
                </a:extLst>
              </a:tr>
              <a:tr h="295563">
                <a:tc>
                  <a:txBody>
                    <a:bodyPr/>
                    <a:lstStyle/>
                    <a:p>
                      <a:r>
                        <a:rPr lang="it-IT" sz="1100" dirty="0"/>
                        <a:t>Pz1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905512"/>
                  </a:ext>
                </a:extLst>
              </a:tr>
              <a:tr h="295563">
                <a:tc>
                  <a:txBody>
                    <a:bodyPr/>
                    <a:lstStyle/>
                    <a:p>
                      <a:r>
                        <a:rPr lang="it-IT" sz="1100" dirty="0"/>
                        <a:t>Pz2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071701"/>
                  </a:ext>
                </a:extLst>
              </a:tr>
              <a:tr h="295563">
                <a:tc>
                  <a:txBody>
                    <a:bodyPr/>
                    <a:lstStyle/>
                    <a:p>
                      <a:r>
                        <a:rPr lang="it-IT" sz="1100" dirty="0"/>
                        <a:t>Pz3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29388"/>
                  </a:ext>
                </a:extLst>
              </a:tr>
            </a:tbl>
          </a:graphicData>
        </a:graphic>
      </p:graphicFrame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D12BFA66-5040-477C-A92A-1F6CBBAAA67B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5866847" y="2909415"/>
            <a:ext cx="1036808" cy="5010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49E22086-200A-4501-A558-E2235EBDE418}"/>
              </a:ext>
            </a:extLst>
          </p:cNvPr>
          <p:cNvSpPr txBox="1"/>
          <p:nvPr/>
        </p:nvSpPr>
        <p:spPr>
          <a:xfrm>
            <a:off x="267425" y="4628387"/>
            <a:ext cx="6016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Advantages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entirety</a:t>
            </a:r>
            <a:r>
              <a:rPr lang="it-IT" dirty="0"/>
              <a:t> of the information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extracted</a:t>
            </a:r>
            <a:r>
              <a:rPr lang="it-IT" dirty="0"/>
              <a:t> and </a:t>
            </a:r>
            <a:r>
              <a:rPr lang="it-IT" dirty="0" err="1"/>
              <a:t>retained</a:t>
            </a:r>
            <a:r>
              <a:rPr lang="it-IT" dirty="0"/>
              <a:t>, the small </a:t>
            </a:r>
            <a:r>
              <a:rPr lang="it-IT" dirty="0" err="1"/>
              <a:t>segments</a:t>
            </a:r>
            <a:r>
              <a:rPr lang="it-IT" dirty="0"/>
              <a:t> (like the red one)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in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 </a:t>
            </a:r>
            <a:r>
              <a:rPr lang="it-IT" dirty="0" err="1"/>
              <a:t>alteration</a:t>
            </a:r>
            <a:r>
              <a:rPr lang="it-IT" dirty="0"/>
              <a:t>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 </a:t>
            </a:r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ED2F54C-CFA5-4B47-B53D-45DBB009934C}"/>
              </a:ext>
            </a:extLst>
          </p:cNvPr>
          <p:cNvSpPr txBox="1"/>
          <p:nvPr/>
        </p:nvSpPr>
        <p:spPr>
          <a:xfrm>
            <a:off x="7198659" y="4574085"/>
            <a:ext cx="467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In the end a 2.000x400.000 </a:t>
            </a:r>
            <a:r>
              <a:rPr lang="it-IT" u="sng" dirty="0" err="1"/>
              <a:t>matrix</a:t>
            </a:r>
            <a:r>
              <a:rPr lang="it-IT" u="sng" dirty="0"/>
              <a:t> </a:t>
            </a:r>
            <a:r>
              <a:rPr lang="it-IT" u="sng" dirty="0" err="1"/>
              <a:t>was</a:t>
            </a:r>
            <a:r>
              <a:rPr lang="it-IT" u="sng" dirty="0"/>
              <a:t> </a:t>
            </a:r>
            <a:r>
              <a:rPr lang="it-IT" u="sng" dirty="0" err="1"/>
              <a:t>obtained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257976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EF782-939C-4BB1-BB31-93807292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The CNV data in the </a:t>
            </a:r>
            <a:r>
              <a:rPr lang="it-IT" dirty="0" err="1"/>
              <a:t>chromosomes</a:t>
            </a:r>
            <a:r>
              <a:rPr lang="it-IT" dirty="0"/>
              <a:t>: </a:t>
            </a:r>
            <a:r>
              <a:rPr lang="it-IT" dirty="0" err="1">
                <a:solidFill>
                  <a:srgbClr val="4472C4"/>
                </a:solidFill>
              </a:rPr>
              <a:t>kidney</a:t>
            </a:r>
            <a:r>
              <a:rPr lang="it-IT" dirty="0"/>
              <a:t> vs </a:t>
            </a:r>
            <a:r>
              <a:rPr lang="it-IT" dirty="0" err="1">
                <a:solidFill>
                  <a:srgbClr val="FF0000"/>
                </a:solidFill>
              </a:rPr>
              <a:t>lung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7E818-A220-407E-8CFC-DB1A7514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42" y="418538"/>
            <a:ext cx="2046357" cy="15738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0176005-0505-4BE7-9649-B468EF507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37" y="420360"/>
            <a:ext cx="2042883" cy="1573854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4EDADDF-AC53-4FDD-8341-825360B75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8" y="418538"/>
            <a:ext cx="2105420" cy="1573853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96ECE06-90FE-47E2-A247-B973D457D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70" y="427683"/>
            <a:ext cx="2042883" cy="1573854"/>
          </a:xfrm>
          <a:prstGeom prst="rect">
            <a:avLst/>
          </a:prstGeom>
        </p:spPr>
      </p:pic>
      <p:pic>
        <p:nvPicPr>
          <p:cNvPr id="17" name="Immagine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D7C93F3-E89E-4225-9458-B3A41AE5A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2" y="1914464"/>
            <a:ext cx="2077626" cy="1573854"/>
          </a:xfrm>
          <a:prstGeom prst="rect">
            <a:avLst/>
          </a:prstGeom>
        </p:spPr>
      </p:pic>
      <p:pic>
        <p:nvPicPr>
          <p:cNvPr id="19" name="Immagine 1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15129DD-03F6-4313-ADD0-D4555EA83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07" y="1925340"/>
            <a:ext cx="2042883" cy="1573854"/>
          </a:xfrm>
          <a:prstGeom prst="rect">
            <a:avLst/>
          </a:prstGeom>
        </p:spPr>
      </p:pic>
      <p:pic>
        <p:nvPicPr>
          <p:cNvPr id="21" name="Immagine 2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C9215EE-E49D-4D24-A171-561516AA8F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17" y="1955942"/>
            <a:ext cx="2042883" cy="157385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308A1CE-BA6A-4C19-86FA-3255DA0146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49" y="1955942"/>
            <a:ext cx="2112369" cy="1573854"/>
          </a:xfrm>
          <a:prstGeom prst="rect">
            <a:avLst/>
          </a:prstGeom>
        </p:spPr>
      </p:pic>
      <p:pic>
        <p:nvPicPr>
          <p:cNvPr id="25" name="Immagine 2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DC07283-E2A6-433D-9C52-9D193BA868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43" y="1962898"/>
            <a:ext cx="2098472" cy="1573854"/>
          </a:xfrm>
          <a:prstGeom prst="rect">
            <a:avLst/>
          </a:prstGeom>
        </p:spPr>
      </p:pic>
      <p:pic>
        <p:nvPicPr>
          <p:cNvPr id="27" name="Immagine 2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F035A0-C0C1-4941-BCE7-6104E72ED5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51" y="1954346"/>
            <a:ext cx="2088049" cy="1573854"/>
          </a:xfrm>
          <a:prstGeom prst="rect">
            <a:avLst/>
          </a:prstGeom>
        </p:spPr>
      </p:pic>
      <p:pic>
        <p:nvPicPr>
          <p:cNvPr id="29" name="Immagine 2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E709F5E-C56E-4AD7-B907-6F29F2C3F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82" y="3435955"/>
            <a:ext cx="2074152" cy="1573854"/>
          </a:xfrm>
          <a:prstGeom prst="rect">
            <a:avLst/>
          </a:prstGeom>
        </p:spPr>
      </p:pic>
      <p:pic>
        <p:nvPicPr>
          <p:cNvPr id="31" name="Immagine 3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564CB28-8472-4FE9-9DBF-D753A26A5C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25" y="3403880"/>
            <a:ext cx="2074152" cy="1573854"/>
          </a:xfrm>
          <a:prstGeom prst="rect">
            <a:avLst/>
          </a:prstGeom>
        </p:spPr>
      </p:pic>
      <p:pic>
        <p:nvPicPr>
          <p:cNvPr id="33" name="Immagine 3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12749A-155F-4FA4-B084-57055C6071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83" y="3428999"/>
            <a:ext cx="2074152" cy="1573854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DA0F34BC-94C7-4076-8651-C920B7A61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91" y="3435956"/>
            <a:ext cx="2105420" cy="1573853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212F9A06-3C6F-41D8-84FC-4C720D437F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41" y="3435956"/>
            <a:ext cx="2042883" cy="1573854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41FB512F-5F92-49F4-BFFC-28DFC1A87D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37" y="3429000"/>
            <a:ext cx="2084574" cy="1573853"/>
          </a:xfrm>
          <a:prstGeom prst="rect">
            <a:avLst/>
          </a:prstGeom>
        </p:spPr>
      </p:pic>
      <p:pic>
        <p:nvPicPr>
          <p:cNvPr id="41" name="Immagine 40" descr="Immagine che contiene mappa&#10;&#10;Descrizione generata automaticamente">
            <a:extLst>
              <a:ext uri="{FF2B5EF4-FFF2-40B4-BE49-F238E27FC236}">
                <a16:creationId xmlns:a16="http://schemas.microsoft.com/office/drawing/2014/main" id="{AEB7CF67-3163-42A2-A781-A56D533B2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82" y="5066984"/>
            <a:ext cx="2074152" cy="1573854"/>
          </a:xfrm>
          <a:prstGeom prst="rect">
            <a:avLst/>
          </a:prstGeom>
        </p:spPr>
      </p:pic>
      <p:pic>
        <p:nvPicPr>
          <p:cNvPr id="43" name="Immagine 4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D1D690C-01BE-45E1-810B-BB2E3C2939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903" y="5067200"/>
            <a:ext cx="2084574" cy="1573853"/>
          </a:xfrm>
          <a:prstGeom prst="rect">
            <a:avLst/>
          </a:prstGeom>
        </p:spPr>
      </p:pic>
      <p:pic>
        <p:nvPicPr>
          <p:cNvPr id="45" name="Immagine 4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B1C36EF-2539-4D12-982B-5775ABB088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051" y="5067199"/>
            <a:ext cx="2074152" cy="1573854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7924A3A5-3CEE-4813-9066-4368A142C5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91" y="5067200"/>
            <a:ext cx="2105420" cy="1573853"/>
          </a:xfrm>
          <a:prstGeom prst="rect">
            <a:avLst/>
          </a:prstGeom>
        </p:spPr>
      </p:pic>
      <p:pic>
        <p:nvPicPr>
          <p:cNvPr id="49" name="Immagine 4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BD003B7-7170-43A0-9736-FDB461745A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43" y="5067199"/>
            <a:ext cx="2074152" cy="1573854"/>
          </a:xfrm>
          <a:prstGeom prst="rect">
            <a:avLst/>
          </a:prstGeom>
        </p:spPr>
      </p:pic>
      <p:pic>
        <p:nvPicPr>
          <p:cNvPr id="51" name="Immagine 5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1EEF673-AEA4-4F9A-A71B-CD4439B8754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095" y="5069903"/>
            <a:ext cx="2074152" cy="15738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6FDDBD-3191-4149-B38C-403E4C39AF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1" y="376879"/>
            <a:ext cx="2042881" cy="15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6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E7A52-0ED6-49FD-BE5E-56BECC8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The CNV data in the </a:t>
            </a:r>
            <a:r>
              <a:rPr lang="it-IT" dirty="0" err="1"/>
              <a:t>chromosomes</a:t>
            </a:r>
            <a:r>
              <a:rPr lang="it-IT" dirty="0"/>
              <a:t>: </a:t>
            </a:r>
            <a:r>
              <a:rPr lang="it-IT" dirty="0" err="1">
                <a:solidFill>
                  <a:srgbClr val="4472C4"/>
                </a:solidFill>
              </a:rPr>
              <a:t>kidney</a:t>
            </a:r>
            <a:r>
              <a:rPr lang="it-IT" dirty="0"/>
              <a:t> vs </a:t>
            </a:r>
            <a:r>
              <a:rPr lang="it-IT" dirty="0" err="1">
                <a:solidFill>
                  <a:srgbClr val="FF0000"/>
                </a:solidFill>
              </a:rPr>
              <a:t>lung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64C88B-8533-41B4-894B-31E84276347D}"/>
              </a:ext>
            </a:extLst>
          </p:cNvPr>
          <p:cNvSpPr txBox="1"/>
          <p:nvPr/>
        </p:nvSpPr>
        <p:spPr>
          <a:xfrm>
            <a:off x="226571" y="725354"/>
            <a:ext cx="1175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more in </a:t>
            </a:r>
            <a:r>
              <a:rPr lang="it-IT" dirty="0" err="1"/>
              <a:t>depth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median</a:t>
            </a:r>
            <a:r>
              <a:rPr lang="it-IT" dirty="0"/>
              <a:t> of the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highlighted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kidney</a:t>
            </a:r>
            <a:r>
              <a:rPr lang="it-IT" dirty="0"/>
              <a:t> and </a:t>
            </a:r>
            <a:r>
              <a:rPr lang="it-IT" dirty="0" err="1"/>
              <a:t>lung</a:t>
            </a:r>
            <a:r>
              <a:rPr lang="it-IT" dirty="0"/>
              <a:t> data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in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chromosomes</a:t>
            </a:r>
            <a:r>
              <a:rPr lang="it-IT" dirty="0"/>
              <a:t>.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FBB9561-DED1-4FB6-BF36-4661692FC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199"/>
              </p:ext>
            </p:extLst>
          </p:nvPr>
        </p:nvGraphicFramePr>
        <p:xfrm>
          <a:off x="226571" y="1473694"/>
          <a:ext cx="11758282" cy="166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32E48C-E388-40D2-9F80-60F670BE82A7}"/>
              </a:ext>
            </a:extLst>
          </p:cNvPr>
          <p:cNvSpPr txBox="1"/>
          <p:nvPr/>
        </p:nvSpPr>
        <p:spPr>
          <a:xfrm>
            <a:off x="226571" y="3142695"/>
            <a:ext cx="1175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Chromosome</a:t>
            </a:r>
            <a:r>
              <a:rPr lang="it-IT" dirty="0"/>
              <a:t> 1, 5, 7, 8, 16, 17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substantially</a:t>
            </a:r>
            <a:r>
              <a:rPr lang="it-IT" dirty="0"/>
              <a:t> big </a:t>
            </a:r>
            <a:r>
              <a:rPr lang="it-IT" dirty="0" err="1"/>
              <a:t>regions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sm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kidney</a:t>
            </a:r>
            <a:r>
              <a:rPr lang="it-IT" dirty="0"/>
              <a:t> and the </a:t>
            </a:r>
            <a:r>
              <a:rPr lang="it-IT" dirty="0" err="1"/>
              <a:t>sm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lung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0.005.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reasonable</a:t>
            </a:r>
            <a:r>
              <a:rPr lang="it-IT" dirty="0"/>
              <a:t> to assume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chromosomes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more </a:t>
            </a:r>
            <a:r>
              <a:rPr lang="it-IT" dirty="0" err="1"/>
              <a:t>relevant</a:t>
            </a:r>
            <a:r>
              <a:rPr lang="it-IT" dirty="0"/>
              <a:t> in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corresponding</a:t>
            </a:r>
            <a:r>
              <a:rPr lang="it-IT" dirty="0"/>
              <a:t> to </a:t>
            </a:r>
            <a:r>
              <a:rPr lang="it-IT" dirty="0" err="1"/>
              <a:t>chromosome</a:t>
            </a:r>
            <a:r>
              <a:rPr lang="it-IT" dirty="0"/>
              <a:t> 4, 10 and 11 are so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classification</a:t>
            </a:r>
            <a:r>
              <a:rPr lang="it-IT" dirty="0"/>
              <a:t> tool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unable</a:t>
            </a:r>
            <a:r>
              <a:rPr lang="it-IT" dirty="0"/>
              <a:t> to </a:t>
            </a:r>
            <a:r>
              <a:rPr lang="it-IT" dirty="0" err="1"/>
              <a:t>discern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kidney</a:t>
            </a:r>
            <a:r>
              <a:rPr lang="it-IT" dirty="0"/>
              <a:t> and </a:t>
            </a:r>
            <a:r>
              <a:rPr lang="it-IT" dirty="0" err="1"/>
              <a:t>lung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79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3F4E5-D4F9-479E-A1D5-D4CFC48A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CNV and </a:t>
            </a:r>
            <a:r>
              <a:rPr lang="it-IT" dirty="0" err="1"/>
              <a:t>protein</a:t>
            </a:r>
            <a:r>
              <a:rPr lang="it-IT" dirty="0"/>
              <a:t> coding </a:t>
            </a:r>
            <a:r>
              <a:rPr lang="it-IT" dirty="0" err="1"/>
              <a:t>genes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E3BC0-E3EE-4740-AF6C-563D2567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831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1008</Words>
  <Application>Microsoft Office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di Office</vt:lpstr>
      <vt:lpstr>CNV</vt:lpstr>
      <vt:lpstr>GDC</vt:lpstr>
      <vt:lpstr>Original Dataset</vt:lpstr>
      <vt:lpstr>First approach</vt:lpstr>
      <vt:lpstr>First approach: results</vt:lpstr>
      <vt:lpstr>Second approach</vt:lpstr>
      <vt:lpstr>The CNV data in the chromosomes: kidney vs lung</vt:lpstr>
      <vt:lpstr>The CNV data in the chromosomes: kidney vs lung</vt:lpstr>
      <vt:lpstr>CNV and protein coding genes</vt:lpstr>
      <vt:lpstr>CNV and tumor suppressor regions</vt:lpstr>
      <vt:lpstr>Feature selection</vt:lpstr>
      <vt:lpstr>Cascade feature selection: variance + random forest / variance + correlation</vt:lpstr>
      <vt:lpstr>2 hidden layers 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CNV</dc:title>
  <dc:creator>Sabrina B</dc:creator>
  <cp:lastModifiedBy>Sabrina B</cp:lastModifiedBy>
  <cp:revision>74</cp:revision>
  <dcterms:created xsi:type="dcterms:W3CDTF">2019-11-19T17:06:53Z</dcterms:created>
  <dcterms:modified xsi:type="dcterms:W3CDTF">2020-04-12T12:02:48Z</dcterms:modified>
</cp:coreProperties>
</file>