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11" r:id="rId12"/>
    <p:sldId id="313" r:id="rId13"/>
    <p:sldId id="309" r:id="rId14"/>
    <p:sldId id="312" r:id="rId15"/>
    <p:sldId id="314" r:id="rId16"/>
    <p:sldId id="315" r:id="rId17"/>
    <p:sldId id="298" r:id="rId18"/>
    <p:sldId id="262" r:id="rId19"/>
    <p:sldId id="278" r:id="rId20"/>
    <p:sldId id="299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3578AA-4D58-4AC2-9854-D97BF410F941}">
  <a:tblStyle styleId="{223578AA-4D58-4AC2-9854-D97BF410F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164" autoAdjust="0"/>
  </p:normalViewPr>
  <p:slideViewPr>
    <p:cSldViewPr snapToGrid="0">
      <p:cViewPr varScale="1">
        <p:scale>
          <a:sx n="97" d="100"/>
          <a:sy n="97" d="100"/>
        </p:scale>
        <p:origin x="10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the </a:t>
            </a:r>
            <a:r>
              <a:rPr lang="en-US" dirty="0" err="1"/>
              <a:t>chr</a:t>
            </a:r>
            <a:r>
              <a:rPr lang="en-US" dirty="0"/>
              <a:t> length that presented great differences among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&gt;0.005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Foglio1!$B$2:$B$24</c:f>
              <c:numCache>
                <c:formatCode>0%</c:formatCode>
                <c:ptCount val="23"/>
                <c:pt idx="0">
                  <c:v>0.4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%">
                  <c:v>0.247</c:v>
                </c:pt>
                <c:pt idx="5">
                  <c:v>0</c:v>
                </c:pt>
                <c:pt idx="6" formatCode="0.00%">
                  <c:v>0.97740000000000005</c:v>
                </c:pt>
                <c:pt idx="7" formatCode="0.00%">
                  <c:v>0.34970000000000001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 formatCode="0.00%">
                  <c:v>0</c:v>
                </c:pt>
                <c:pt idx="14" formatCode="0.00%">
                  <c:v>0</c:v>
                </c:pt>
                <c:pt idx="15" formatCode="0.00%">
                  <c:v>2.6200000000000001E-2</c:v>
                </c:pt>
                <c:pt idx="16" formatCode="0.00%">
                  <c:v>5.45E-2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6B-43BE-9B7E-79E5B298D69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&gt;0.001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Foglio1!$C$2:$C$24</c:f>
              <c:numCache>
                <c:formatCode>0.00%</c:formatCode>
                <c:ptCount val="23"/>
                <c:pt idx="0">
                  <c:v>0.52249999999999996</c:v>
                </c:pt>
                <c:pt idx="1">
                  <c:v>0.503</c:v>
                </c:pt>
                <c:pt idx="2">
                  <c:v>0.16059999999999999</c:v>
                </c:pt>
                <c:pt idx="3" formatCode="General">
                  <c:v>0</c:v>
                </c:pt>
                <c:pt idx="4">
                  <c:v>1</c:v>
                </c:pt>
                <c:pt idx="5">
                  <c:v>0.37669999999999998</c:v>
                </c:pt>
                <c:pt idx="6" formatCode="0%">
                  <c:v>1</c:v>
                </c:pt>
                <c:pt idx="7">
                  <c:v>0.71419999999999995</c:v>
                </c:pt>
                <c:pt idx="8">
                  <c:v>0.20849999999999999</c:v>
                </c:pt>
                <c:pt idx="9" formatCode="General">
                  <c:v>0</c:v>
                </c:pt>
                <c:pt idx="10" formatCode="General">
                  <c:v>0</c:v>
                </c:pt>
                <c:pt idx="11">
                  <c:v>0.81669999999999998</c:v>
                </c:pt>
                <c:pt idx="12">
                  <c:v>0.3992</c:v>
                </c:pt>
                <c:pt idx="13">
                  <c:v>0.85780000000000001</c:v>
                </c:pt>
                <c:pt idx="14">
                  <c:v>0.47760000000000002</c:v>
                </c:pt>
                <c:pt idx="15" formatCode="0%">
                  <c:v>1</c:v>
                </c:pt>
                <c:pt idx="16">
                  <c:v>0.58809999999999996</c:v>
                </c:pt>
                <c:pt idx="17">
                  <c:v>0.80520000000000003</c:v>
                </c:pt>
                <c:pt idx="18">
                  <c:v>0.5575</c:v>
                </c:pt>
                <c:pt idx="19">
                  <c:v>5.5199999999999999E-2</c:v>
                </c:pt>
                <c:pt idx="20">
                  <c:v>0.51729999999999998</c:v>
                </c:pt>
                <c:pt idx="21">
                  <c:v>7.5999999999999998E-2</c:v>
                </c:pt>
                <c:pt idx="22">
                  <c:v>0.41739999999999999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6B-43BE-9B7E-79E5B298D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319136"/>
        <c:axId val="469325368"/>
      </c:barChart>
      <c:catAx>
        <c:axId val="4693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5368"/>
        <c:crosses val="autoZero"/>
        <c:auto val="1"/>
        <c:lblAlgn val="ctr"/>
        <c:lblOffset val="100"/>
        <c:noMultiLvlLbl val="0"/>
      </c:catAx>
      <c:valAx>
        <c:axId val="469325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</a:t>
            </a:r>
            <a:r>
              <a:rPr lang="en-US" baseline="0" dirty="0"/>
              <a:t> for the set with variance 0.07 and segments &lt;20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</c:strCache>
            </c:strRef>
          </c:cat>
          <c:val>
            <c:numRef>
              <c:f>Foglio1!$B$2:$B$24</c:f>
              <c:numCache>
                <c:formatCode>General</c:formatCode>
                <c:ptCount val="23"/>
                <c:pt idx="0">
                  <c:v>7</c:v>
                </c:pt>
                <c:pt idx="1">
                  <c:v>2</c:v>
                </c:pt>
                <c:pt idx="2">
                  <c:v>237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14</c:v>
                </c:pt>
                <c:pt idx="8">
                  <c:v>70</c:v>
                </c:pt>
                <c:pt idx="9">
                  <c:v>7</c:v>
                </c:pt>
                <c:pt idx="10">
                  <c:v>14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6">
                  <c:v>2</c:v>
                </c:pt>
                <c:pt idx="19">
                  <c:v>1</c:v>
                </c:pt>
                <c:pt idx="21">
                  <c:v>2</c:v>
                </c:pt>
                <c:pt idx="2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E-46A0-9884-93D4FD75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309528"/>
        <c:axId val="653310840"/>
      </c:barChart>
      <c:catAx>
        <c:axId val="65330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10840"/>
        <c:crosses val="autoZero"/>
        <c:auto val="1"/>
        <c:lblAlgn val="ctr"/>
        <c:lblOffset val="100"/>
        <c:noMultiLvlLbl val="0"/>
      </c:catAx>
      <c:valAx>
        <c:axId val="65331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30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occupied</a:t>
            </a:r>
            <a:r>
              <a:rPr lang="en-US" baseline="0" dirty="0"/>
              <a:t> by </a:t>
            </a:r>
            <a:r>
              <a:rPr lang="en-GB" sz="1862" b="0" i="0" u="none" strike="noStrike" baseline="0" dirty="0" err="1">
                <a:effectLst/>
              </a:rPr>
              <a:t>tumor</a:t>
            </a:r>
            <a:r>
              <a:rPr lang="en-GB" sz="1862" b="0" i="0" u="none" strike="noStrike" baseline="0" dirty="0">
                <a:effectLst/>
              </a:rPr>
              <a:t> related genes with respect to the total length of the chromosomes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protein coding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chr 1</c:v>
                </c:pt>
                <c:pt idx="1">
                  <c:v>chr 2</c:v>
                </c:pt>
                <c:pt idx="2">
                  <c:v>chr 3</c:v>
                </c:pt>
                <c:pt idx="3">
                  <c:v>chr 4</c:v>
                </c:pt>
                <c:pt idx="4">
                  <c:v>chr 5</c:v>
                </c:pt>
                <c:pt idx="5">
                  <c:v>chr 6</c:v>
                </c:pt>
                <c:pt idx="6">
                  <c:v>chr 7</c:v>
                </c:pt>
                <c:pt idx="7">
                  <c:v>chr 8</c:v>
                </c:pt>
                <c:pt idx="8">
                  <c:v>chr 9</c:v>
                </c:pt>
                <c:pt idx="9">
                  <c:v>chr 10</c:v>
                </c:pt>
                <c:pt idx="10">
                  <c:v>chr 11</c:v>
                </c:pt>
                <c:pt idx="11">
                  <c:v>chr 12</c:v>
                </c:pt>
                <c:pt idx="12">
                  <c:v>chr 13</c:v>
                </c:pt>
                <c:pt idx="13">
                  <c:v>chr 14</c:v>
                </c:pt>
                <c:pt idx="14">
                  <c:v>chr 15</c:v>
                </c:pt>
                <c:pt idx="15">
                  <c:v>chr 16</c:v>
                </c:pt>
                <c:pt idx="16">
                  <c:v>chr 17</c:v>
                </c:pt>
                <c:pt idx="17">
                  <c:v>chr 18</c:v>
                </c:pt>
                <c:pt idx="18">
                  <c:v>chr 19</c:v>
                </c:pt>
                <c:pt idx="19">
                  <c:v>chr 20</c:v>
                </c:pt>
                <c:pt idx="20">
                  <c:v>chr 21</c:v>
                </c:pt>
                <c:pt idx="21">
                  <c:v>chr 22</c:v>
                </c:pt>
                <c:pt idx="22">
                  <c:v>chr X</c:v>
                </c:pt>
              </c:strCache>
            </c:strRef>
          </c:cat>
          <c:val>
            <c:numRef>
              <c:f>Foglio1!$B$2:$B$24</c:f>
              <c:numCache>
                <c:formatCode>0.00%</c:formatCode>
                <c:ptCount val="23"/>
                <c:pt idx="0">
                  <c:v>0.40360000000000001</c:v>
                </c:pt>
                <c:pt idx="1">
                  <c:v>0.46650000000000003</c:v>
                </c:pt>
                <c:pt idx="2">
                  <c:v>0.94199999999999995</c:v>
                </c:pt>
                <c:pt idx="3">
                  <c:v>0.37190000000000001</c:v>
                </c:pt>
                <c:pt idx="4">
                  <c:v>0.28539999999999999</c:v>
                </c:pt>
                <c:pt idx="5">
                  <c:v>0.61809999999999998</c:v>
                </c:pt>
                <c:pt idx="6">
                  <c:v>0.81910000000000005</c:v>
                </c:pt>
                <c:pt idx="7">
                  <c:v>0.58760000000000001</c:v>
                </c:pt>
                <c:pt idx="8">
                  <c:v>0.72050000000000003</c:v>
                </c:pt>
                <c:pt idx="9">
                  <c:v>0.53910000000000002</c:v>
                </c:pt>
                <c:pt idx="10">
                  <c:v>0.55430000000000001</c:v>
                </c:pt>
                <c:pt idx="11">
                  <c:v>0.4249</c:v>
                </c:pt>
                <c:pt idx="12">
                  <c:v>0.53690000000000004</c:v>
                </c:pt>
                <c:pt idx="13">
                  <c:v>0.41880000000000001</c:v>
                </c:pt>
                <c:pt idx="14">
                  <c:v>0.3397</c:v>
                </c:pt>
                <c:pt idx="15">
                  <c:v>0.84660000000000002</c:v>
                </c:pt>
                <c:pt idx="16">
                  <c:v>0.80100000000000005</c:v>
                </c:pt>
                <c:pt idx="17">
                  <c:v>0.72699999999999998</c:v>
                </c:pt>
                <c:pt idx="18">
                  <c:v>0.46050000000000002</c:v>
                </c:pt>
                <c:pt idx="19">
                  <c:v>0.51780000000000004</c:v>
                </c:pt>
                <c:pt idx="20">
                  <c:v>0.45679999999999998</c:v>
                </c:pt>
                <c:pt idx="21">
                  <c:v>0.63980000000000004</c:v>
                </c:pt>
                <c:pt idx="22">
                  <c:v>0.33710000000000001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5-48E3-B003-69F2E4C8A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9319136"/>
        <c:axId val="469325368"/>
      </c:barChart>
      <c:catAx>
        <c:axId val="469319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5368"/>
        <c:crosses val="autoZero"/>
        <c:auto val="1"/>
        <c:lblAlgn val="ctr"/>
        <c:lblOffset val="100"/>
        <c:noMultiLvlLbl val="0"/>
      </c:catAx>
      <c:valAx>
        <c:axId val="4693253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occupied</a:t>
            </a:r>
            <a:r>
              <a:rPr lang="en-US" baseline="0" dirty="0"/>
              <a:t> by </a:t>
            </a:r>
            <a:r>
              <a:rPr lang="en-GB" sz="1862" b="0" i="0" u="none" strike="noStrike" baseline="0" dirty="0">
                <a:effectLst/>
              </a:rPr>
              <a:t>protein coding genes with respect to the total length of the chromosomes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protein coding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chr 1</c:v>
                </c:pt>
                <c:pt idx="1">
                  <c:v>chr 2</c:v>
                </c:pt>
                <c:pt idx="2">
                  <c:v>chr 3</c:v>
                </c:pt>
                <c:pt idx="3">
                  <c:v>chr 4</c:v>
                </c:pt>
                <c:pt idx="4">
                  <c:v>chr 5</c:v>
                </c:pt>
                <c:pt idx="5">
                  <c:v>chr 6</c:v>
                </c:pt>
                <c:pt idx="6">
                  <c:v>chr 7</c:v>
                </c:pt>
                <c:pt idx="7">
                  <c:v>chr 8</c:v>
                </c:pt>
                <c:pt idx="8">
                  <c:v>chr 9</c:v>
                </c:pt>
                <c:pt idx="9">
                  <c:v>chr 10</c:v>
                </c:pt>
                <c:pt idx="10">
                  <c:v>chr 11</c:v>
                </c:pt>
                <c:pt idx="11">
                  <c:v>chr 12</c:v>
                </c:pt>
                <c:pt idx="12">
                  <c:v>chr 13</c:v>
                </c:pt>
                <c:pt idx="13">
                  <c:v>chr 14</c:v>
                </c:pt>
                <c:pt idx="14">
                  <c:v>chr 15</c:v>
                </c:pt>
                <c:pt idx="15">
                  <c:v>chr 16</c:v>
                </c:pt>
                <c:pt idx="16">
                  <c:v>chr 17</c:v>
                </c:pt>
                <c:pt idx="17">
                  <c:v>chr 18</c:v>
                </c:pt>
                <c:pt idx="18">
                  <c:v>chr 19</c:v>
                </c:pt>
                <c:pt idx="19">
                  <c:v>chr 20</c:v>
                </c:pt>
                <c:pt idx="20">
                  <c:v>chr 21</c:v>
                </c:pt>
                <c:pt idx="21">
                  <c:v>chr 22</c:v>
                </c:pt>
                <c:pt idx="22">
                  <c:v>chr X</c:v>
                </c:pt>
              </c:strCache>
            </c:strRef>
          </c:cat>
          <c:val>
            <c:numRef>
              <c:f>Foglio1!$B$2:$B$24</c:f>
              <c:numCache>
                <c:formatCode>0.00%</c:formatCode>
                <c:ptCount val="23"/>
                <c:pt idx="0">
                  <c:v>0.47970000000000002</c:v>
                </c:pt>
                <c:pt idx="1">
                  <c:v>0.45329999999999998</c:v>
                </c:pt>
                <c:pt idx="2">
                  <c:v>0.53990000000000005</c:v>
                </c:pt>
                <c:pt idx="3">
                  <c:v>0.4027</c:v>
                </c:pt>
                <c:pt idx="4">
                  <c:v>0.4335</c:v>
                </c:pt>
                <c:pt idx="5">
                  <c:v>0.43880000000000002</c:v>
                </c:pt>
                <c:pt idx="6">
                  <c:v>0.50570000000000004</c:v>
                </c:pt>
                <c:pt idx="7">
                  <c:v>0.43519999999999998</c:v>
                </c:pt>
                <c:pt idx="8">
                  <c:v>0.38990000000000002</c:v>
                </c:pt>
                <c:pt idx="9">
                  <c:v>0.4894</c:v>
                </c:pt>
                <c:pt idx="10">
                  <c:v>0.51139999999999997</c:v>
                </c:pt>
                <c:pt idx="11">
                  <c:v>0.53259999999999996</c:v>
                </c:pt>
                <c:pt idx="12">
                  <c:v>0.35470000000000002</c:v>
                </c:pt>
                <c:pt idx="13">
                  <c:v>0.49230000000000002</c:v>
                </c:pt>
                <c:pt idx="14">
                  <c:v>0.59519999999999995</c:v>
                </c:pt>
                <c:pt idx="15">
                  <c:v>0.47070000000000001</c:v>
                </c:pt>
                <c:pt idx="16">
                  <c:v>0.5827</c:v>
                </c:pt>
                <c:pt idx="17">
                  <c:v>0.37990000000000002</c:v>
                </c:pt>
                <c:pt idx="18">
                  <c:v>0.62770000000000004</c:v>
                </c:pt>
                <c:pt idx="19">
                  <c:v>0.46450000000000002</c:v>
                </c:pt>
                <c:pt idx="20">
                  <c:v>0.45679999999999998</c:v>
                </c:pt>
                <c:pt idx="21">
                  <c:v>0.63980000000000004</c:v>
                </c:pt>
                <c:pt idx="22">
                  <c:v>0.33710000000000001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B-4014-B4D2-89535758C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9319136"/>
        <c:axId val="469325368"/>
      </c:barChart>
      <c:catAx>
        <c:axId val="469319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25368"/>
        <c:crosses val="autoZero"/>
        <c:auto val="1"/>
        <c:lblAlgn val="ctr"/>
        <c:lblOffset val="100"/>
        <c:noMultiLvlLbl val="0"/>
      </c:catAx>
      <c:valAx>
        <c:axId val="4693253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chromosomes</cx:pt>
          <cx:pt idx="1">chromosomes</cx:pt>
          <cx:pt idx="2">chromosomes</cx:pt>
          <cx:pt idx="3">chromosomes</cx:pt>
          <cx:pt idx="4">chromosomes</cx:pt>
          <cx:pt idx="5">chromosomes</cx:pt>
          <cx:pt idx="6">chromosomes</cx:pt>
          <cx:pt idx="7">chromosomes</cx:pt>
          <cx:pt idx="8">chromosomes</cx:pt>
          <cx:pt idx="9">chromosomes</cx:pt>
          <cx:pt idx="10">chromosomes</cx:pt>
          <cx:pt idx="11">chromosomes</cx:pt>
          <cx:pt idx="12">chromosomes</cx:pt>
          <cx:pt idx="13">chromosomes</cx:pt>
          <cx:pt idx="14">chromosomes</cx:pt>
          <cx:pt idx="15">chromosomes</cx:pt>
          <cx:pt idx="16">chromosomes</cx:pt>
          <cx:pt idx="17">chromosomes</cx:pt>
          <cx:pt idx="18">chromosomes</cx:pt>
          <cx:pt idx="19">chromosomes</cx:pt>
          <cx:pt idx="20">chromosomes</cx:pt>
          <cx:pt idx="21">chromosomes</cx:pt>
        </cx:lvl>
      </cx:strDim>
      <cx:numDim type="val">
        <cx:f>Foglio1!$B$2:$B$23</cx:f>
        <cx:lvl ptCount="22" formatCode="Standard">
          <cx:pt idx="0">2</cx:pt>
          <cx:pt idx="1">1.71</cx:pt>
          <cx:pt idx="2">2.0600000000000001</cx:pt>
          <cx:pt idx="3">2.1499999999999999</cx:pt>
          <cx:pt idx="4">1.6200000000000001</cx:pt>
          <cx:pt idx="5">2.3700000000000001</cx:pt>
          <cx:pt idx="6">1.7</cx:pt>
          <cx:pt idx="7">1.8799999999999999</cx:pt>
          <cx:pt idx="8">1.77</cx:pt>
          <cx:pt idx="9">2.0099999999999998</cx:pt>
          <cx:pt idx="10">2.29</cx:pt>
          <cx:pt idx="11">1.9299999999999999</cx:pt>
          <cx:pt idx="12">2.6499999999999999</cx:pt>
          <cx:pt idx="13">2.6000000000000001</cx:pt>
          <cx:pt idx="14">2.3100000000000001</cx:pt>
          <cx:pt idx="15">2.4700000000000002</cx:pt>
          <cx:pt idx="16">1.9299999999999999</cx:pt>
          <cx:pt idx="17">2.1400000000000001</cx:pt>
          <cx:pt idx="18">1.3</cx:pt>
          <cx:pt idx="19">1.24</cx:pt>
          <cx:pt idx="20">2.8500000000000001</cx:pt>
          <cx:pt idx="21">2.1800000000000002</cx:pt>
        </cx:lvl>
      </cx:numDim>
    </cx:data>
  </cx:chartData>
  <cx:chart>
    <cx:title pos="t" align="ctr" overlay="0">
      <cx:tx>
        <cx:txData>
          <cx:v>K = 100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K = 100</a:t>
          </a:r>
        </a:p>
      </cx:txPr>
    </cx:title>
    <cx:plotArea>
      <cx:plotAreaRegion>
        <cx:series layoutId="boxWhisker" uniqueId="{0ED47141-9746-4748-948E-3E143D6BB38B}" formatIdx="0">
          <cx:tx>
            <cx:txData>
              <cx:f>Foglio1!$B$1</cx:f>
              <cx:v>% loss of data</cx:v>
            </cx:txData>
          </cx:tx>
          <cx:spPr>
            <a:solidFill>
              <a:srgbClr val="FF33CC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23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83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01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58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68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23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3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several</a:t>
            </a:r>
            <a:r>
              <a:rPr lang="it-IT" dirty="0">
                <a:latin typeface="Barlow Light" panose="020B0604020202020204" charset="0"/>
              </a:rPr>
              <a:t> 3-layer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networks models </a:t>
            </a:r>
            <a:r>
              <a:rPr lang="it-IT" dirty="0" err="1">
                <a:latin typeface="Barlow Light" panose="020B0604020202020204" charset="0"/>
              </a:rPr>
              <a:t>were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built</a:t>
            </a:r>
            <a:r>
              <a:rPr lang="it-IT" dirty="0">
                <a:latin typeface="Barlow Light" panose="020B0604020202020204" charset="0"/>
              </a:rPr>
              <a:t>, with </a:t>
            </a:r>
            <a:r>
              <a:rPr lang="it-IT" dirty="0" err="1">
                <a:latin typeface="Barlow Light" panose="020B0604020202020204" charset="0"/>
              </a:rPr>
              <a:t>different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combinations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number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nodes</a:t>
            </a:r>
            <a:r>
              <a:rPr lang="it-IT" dirty="0">
                <a:latin typeface="Barlow Light" panose="020B0604020202020204" charset="0"/>
              </a:rPr>
              <a:t>, to test </a:t>
            </a:r>
            <a:r>
              <a:rPr lang="it-IT" dirty="0" err="1">
                <a:latin typeface="Barlow Light" panose="020B0604020202020204" charset="0"/>
              </a:rPr>
              <a:t>which</a:t>
            </a:r>
            <a:r>
              <a:rPr lang="it-IT" dirty="0">
                <a:latin typeface="Barlow Light" panose="020B0604020202020204" charset="0"/>
              </a:rPr>
              <a:t> model </a:t>
            </a:r>
            <a:r>
              <a:rPr lang="it-IT" dirty="0" err="1">
                <a:latin typeface="Barlow Light" panose="020B0604020202020204" charset="0"/>
              </a:rPr>
              <a:t>would</a:t>
            </a:r>
            <a:r>
              <a:rPr lang="it-IT" dirty="0">
                <a:latin typeface="Barlow Light" panose="020B0604020202020204" charset="0"/>
              </a:rPr>
              <a:t> solve the </a:t>
            </a:r>
            <a:r>
              <a:rPr lang="it-IT" dirty="0" err="1">
                <a:latin typeface="Barlow Light" panose="020B0604020202020204" charset="0"/>
              </a:rPr>
              <a:t>classification</a:t>
            </a:r>
            <a:r>
              <a:rPr lang="it-IT" dirty="0">
                <a:latin typeface="Barlow Light" panose="020B0604020202020204" charset="0"/>
              </a:rPr>
              <a:t> in the </a:t>
            </a:r>
            <a:r>
              <a:rPr lang="it-IT" dirty="0" err="1">
                <a:latin typeface="Barlow Light" panose="020B0604020202020204" charset="0"/>
              </a:rPr>
              <a:t>most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efficient</a:t>
            </a:r>
            <a:r>
              <a:rPr lang="it-IT" dirty="0">
                <a:latin typeface="Barlow Light" panose="020B0604020202020204" charset="0"/>
              </a:rPr>
              <a:t> way.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used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as</a:t>
            </a:r>
            <a:r>
              <a:rPr lang="it-IT" dirty="0">
                <a:latin typeface="Barlow Light" panose="020B0604020202020204" charset="0"/>
              </a:rPr>
              <a:t> performance </a:t>
            </a:r>
            <a:r>
              <a:rPr lang="it-IT" dirty="0" err="1">
                <a:latin typeface="Barlow Light" panose="020B0604020202020204" charset="0"/>
              </a:rPr>
              <a:t>measure</a:t>
            </a:r>
            <a:r>
              <a:rPr lang="it-IT" dirty="0">
                <a:latin typeface="Barlow Light" panose="020B0604020202020204" charset="0"/>
              </a:rPr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18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88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1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7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6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it-IT" dirty="0"/>
              <a:t>For </a:t>
            </a:r>
            <a:r>
              <a:rPr lang="it-IT" dirty="0" err="1"/>
              <a:t>chromosome</a:t>
            </a:r>
            <a:r>
              <a:rPr lang="it-IT" dirty="0"/>
              <a:t> 1, 5, 7, 8, 16, 17 the </a:t>
            </a:r>
            <a:r>
              <a:rPr lang="it-IT" dirty="0" err="1"/>
              <a:t>regions</a:t>
            </a:r>
            <a:r>
              <a:rPr lang="it-IT" dirty="0"/>
              <a:t> with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kidney</a:t>
            </a:r>
            <a:r>
              <a:rPr lang="it-IT" dirty="0"/>
              <a:t> and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lung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0.005 </a:t>
            </a:r>
            <a:r>
              <a:rPr lang="it-IT" dirty="0" err="1"/>
              <a:t>occupied</a:t>
            </a:r>
            <a:r>
              <a:rPr lang="it-IT" dirty="0"/>
              <a:t> a large </a:t>
            </a:r>
            <a:r>
              <a:rPr lang="it-IT" dirty="0" err="1"/>
              <a:t>portion</a:t>
            </a:r>
            <a:r>
              <a:rPr lang="it-IT" dirty="0"/>
              <a:t> of the </a:t>
            </a:r>
            <a:r>
              <a:rPr lang="it-IT" dirty="0" err="1"/>
              <a:t>chromosome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more </a:t>
            </a:r>
            <a:r>
              <a:rPr lang="it-IT" dirty="0" err="1"/>
              <a:t>relevant</a:t>
            </a:r>
            <a:r>
              <a:rPr lang="it-IT" dirty="0"/>
              <a:t> in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dirty="0" err="1"/>
              <a:t>chromosome</a:t>
            </a:r>
            <a:r>
              <a:rPr lang="it-IT" dirty="0"/>
              <a:t> 4, 10 and 11 are so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tool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unable</a:t>
            </a:r>
            <a:r>
              <a:rPr lang="it-IT" dirty="0"/>
              <a:t> to </a:t>
            </a:r>
            <a:r>
              <a:rPr lang="it-IT" dirty="0" err="1"/>
              <a:t>discern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kidney</a:t>
            </a:r>
            <a:r>
              <a:rPr lang="it-IT" dirty="0"/>
              <a:t> and </a:t>
            </a:r>
            <a:r>
              <a:rPr lang="it-IT" dirty="0" err="1"/>
              <a:t>lung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17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41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68A63-F8A4-4190-9C31-2758DFCF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610DD-06E2-4DD4-A403-8A934D41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E58EF-3583-43C0-8105-501306B3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15/05/2020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8EBA6-C386-4A7A-819C-AF3CBB6B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11A4F-5AE7-4855-A05A-8E0622E2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4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dc.cancer.gov/Data/Bioinformatics_Pipelines/CNV_Pipe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biostatistics/article/5/4/557/27519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14/relationships/chartEx" Target="../charts/chartEx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CNV</a:t>
            </a:r>
            <a:r>
              <a:rPr lang="en-GB" dirty="0"/>
              <a:t> data as a biomarker for cancer types</a:t>
            </a:r>
            <a:endParaRPr dirty="0"/>
          </a:p>
        </p:txBody>
      </p:sp>
      <p:sp>
        <p:nvSpPr>
          <p:cNvPr id="342" name="Sottotitolo 2">
            <a:extLst>
              <a:ext uri="{FF2B5EF4-FFF2-40B4-BE49-F238E27FC236}">
                <a16:creationId xmlns:a16="http://schemas.microsoft.com/office/drawing/2014/main" id="{6BC65DAB-0B52-41F1-9966-6AF86F932D83}"/>
              </a:ext>
            </a:extLst>
          </p:cNvPr>
          <p:cNvSpPr txBox="1">
            <a:spLocks/>
          </p:cNvSpPr>
          <p:nvPr/>
        </p:nvSpPr>
        <p:spPr>
          <a:xfrm>
            <a:off x="1082549" y="3739258"/>
            <a:ext cx="6858000" cy="12418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Machine learning / Deep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DC9229-852B-4432-8A1D-532A60B0049A}"/>
              </a:ext>
            </a:extLst>
          </p:cNvPr>
          <p:cNvSpPr txBox="1"/>
          <p:nvPr/>
        </p:nvSpPr>
        <p:spPr>
          <a:xfrm>
            <a:off x="-21278" y="2133006"/>
            <a:ext cx="420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b="1" dirty="0" err="1">
                <a:solidFill>
                  <a:schemeClr val="accent1"/>
                </a:solidFill>
                <a:latin typeface="Barlow Light" panose="020B0604020202020204" charset="0"/>
              </a:rPr>
              <a:t>Variance</a:t>
            </a:r>
            <a:endParaRPr lang="it-IT" sz="1200" b="1" dirty="0">
              <a:solidFill>
                <a:schemeClr val="accent1"/>
              </a:solidFill>
              <a:latin typeface="Barlow Light" panose="020B0604020202020204" charset="0"/>
            </a:endParaRPr>
          </a:p>
          <a:p>
            <a:r>
              <a:rPr lang="en-US" sz="1200" dirty="0">
                <a:latin typeface="Barlow Light" panose="020B0604020202020204" charset="0"/>
              </a:rPr>
              <a:t>This method removes features with variation below a certain cutoff.</a:t>
            </a:r>
          </a:p>
          <a:p>
            <a:r>
              <a:rPr lang="en-US" sz="1200" dirty="0">
                <a:latin typeface="Barlow Light" panose="020B0604020202020204" charset="0"/>
              </a:rPr>
              <a:t>The idea is when a feature doesn’t vary much within itself, it generally has very little predictive power.</a:t>
            </a:r>
            <a:br>
              <a:rPr lang="en-US" sz="1200" dirty="0">
                <a:latin typeface="Barlow Light" panose="020B0604020202020204" charset="0"/>
              </a:rPr>
            </a:br>
            <a:r>
              <a:rPr lang="en-US" sz="1200" dirty="0">
                <a:latin typeface="Barlow Light" panose="020B0604020202020204" charset="0"/>
              </a:rPr>
              <a:t>Variance Threshold doesn’t consider the relationship of features with the target variable.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Variance + random forest</a:t>
            </a:r>
          </a:p>
          <a:p>
            <a:r>
              <a:rPr lang="en-US" sz="1200" dirty="0">
                <a:latin typeface="Barlow Light" panose="020B0604020202020204" charset="0"/>
              </a:rPr>
              <a:t>A cascade of variance and random forest was used as feature selection method to reduce even more the number of features.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Variance +</a:t>
            </a:r>
            <a:r>
              <a:rPr lang="it-IT" sz="1200" dirty="0">
                <a:solidFill>
                  <a:schemeClr val="accent1"/>
                </a:solidFill>
                <a:latin typeface="Barlow Light" panose="020B060402020202020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Barlow Light" panose="020B0604020202020204" charset="0"/>
              </a:rPr>
              <a:t>short segments</a:t>
            </a:r>
          </a:p>
          <a:p>
            <a:r>
              <a:rPr lang="en-US" sz="1200" dirty="0">
                <a:latin typeface="Barlow Light" panose="020B0604020202020204" charset="0"/>
              </a:rPr>
              <a:t>As previously said some segments appear to be really small but at the same time containing the greatest segment mean values so only these features were retained</a:t>
            </a:r>
            <a:endParaRPr lang="it-IT" sz="1200" dirty="0">
              <a:latin typeface="Barlow Light" panose="020B0604020202020204" charset="0"/>
            </a:endParaRPr>
          </a:p>
          <a:p>
            <a:endParaRPr lang="en-US" sz="1200" dirty="0">
              <a:latin typeface="Barlow Light" panose="020B060402020202020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98F75B5-7929-4357-9B18-718F0DF6A7E1}"/>
              </a:ext>
            </a:extLst>
          </p:cNvPr>
          <p:cNvSpPr/>
          <p:nvPr/>
        </p:nvSpPr>
        <p:spPr>
          <a:xfrm>
            <a:off x="38077" y="1240454"/>
            <a:ext cx="40373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00" b="1" dirty="0">
                <a:solidFill>
                  <a:srgbClr val="FF0000"/>
                </a:solidFill>
                <a:latin typeface="Barlow Light" panose="020B0604020202020204" charset="0"/>
              </a:rPr>
              <a:t>406333</a:t>
            </a:r>
            <a:r>
              <a:rPr lang="it-IT" sz="1300" b="1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is</a:t>
            </a:r>
            <a:r>
              <a:rPr lang="it-IT" sz="1300" dirty="0">
                <a:latin typeface="Barlow Light" panose="020B0604020202020204" charset="0"/>
              </a:rPr>
              <a:t> the </a:t>
            </a:r>
            <a:r>
              <a:rPr lang="it-IT" sz="1300" dirty="0" err="1">
                <a:latin typeface="Barlow Light" panose="020B0604020202020204" charset="0"/>
              </a:rPr>
              <a:t>number</a:t>
            </a:r>
            <a:r>
              <a:rPr lang="it-IT" sz="1300" dirty="0">
                <a:latin typeface="Barlow Light" panose="020B0604020202020204" charset="0"/>
              </a:rPr>
              <a:t> of features </a:t>
            </a:r>
            <a:r>
              <a:rPr lang="it-IT" sz="1300" dirty="0" err="1">
                <a:latin typeface="Barlow Light" panose="020B0604020202020204" charset="0"/>
              </a:rPr>
              <a:t>obtained</a:t>
            </a:r>
            <a:r>
              <a:rPr lang="it-IT" sz="1300" dirty="0">
                <a:latin typeface="Barlow Light" panose="020B0604020202020204" charset="0"/>
              </a:rPr>
              <a:t> in the first step.</a:t>
            </a:r>
            <a:r>
              <a:rPr lang="it-IT" sz="1300" b="1" dirty="0">
                <a:latin typeface="Barlow Light" panose="020B0604020202020204" charset="0"/>
              </a:rPr>
              <a:t> </a:t>
            </a:r>
            <a:r>
              <a:rPr lang="it-IT" sz="1300" dirty="0">
                <a:latin typeface="Barlow Light" panose="020B0604020202020204" charset="0"/>
              </a:rPr>
              <a:t>In </a:t>
            </a:r>
            <a:r>
              <a:rPr lang="it-IT" sz="1300" dirty="0" err="1">
                <a:latin typeface="Barlow Light" panose="020B0604020202020204" charset="0"/>
              </a:rPr>
              <a:t>order</a:t>
            </a:r>
            <a:r>
              <a:rPr lang="it-IT" sz="1300" dirty="0">
                <a:latin typeface="Barlow Light" panose="020B0604020202020204" charset="0"/>
              </a:rPr>
              <a:t> to use the machine learning tools </a:t>
            </a:r>
            <a:r>
              <a:rPr lang="it-IT" sz="1300" dirty="0" err="1">
                <a:latin typeface="Barlow Light" panose="020B0604020202020204" charset="0"/>
              </a:rPr>
              <a:t>these</a:t>
            </a:r>
            <a:r>
              <a:rPr lang="it-IT" sz="1300" dirty="0">
                <a:latin typeface="Barlow Light" panose="020B0604020202020204" charset="0"/>
              </a:rPr>
              <a:t> features must be </a:t>
            </a:r>
            <a:r>
              <a:rPr lang="it-IT" sz="1300" dirty="0" err="1">
                <a:latin typeface="Barlow Light" panose="020B0604020202020204" charset="0"/>
              </a:rPr>
              <a:t>greatly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reduced</a:t>
            </a:r>
            <a:r>
              <a:rPr lang="it-IT" sz="1300" dirty="0">
                <a:latin typeface="Barlow Light" panose="020B0604020202020204" charset="0"/>
              </a:rPr>
              <a:t>. The </a:t>
            </a:r>
            <a:r>
              <a:rPr lang="it-IT" sz="1300" dirty="0" err="1">
                <a:latin typeface="Barlow Light" panose="020B0604020202020204" charset="0"/>
              </a:rPr>
              <a:t>reduction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followed</a:t>
            </a:r>
            <a:r>
              <a:rPr lang="it-IT" sz="1300" dirty="0">
                <a:latin typeface="Barlow Light" panose="020B0604020202020204" charset="0"/>
              </a:rPr>
              <a:t> 3 </a:t>
            </a:r>
            <a:r>
              <a:rPr lang="it-IT" sz="1300" dirty="0" err="1">
                <a:latin typeface="Barlow Light" panose="020B0604020202020204" charset="0"/>
              </a:rPr>
              <a:t>different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approaches</a:t>
            </a:r>
            <a:r>
              <a:rPr lang="it-IT" sz="1300" dirty="0">
                <a:latin typeface="Barlow Light" panose="020B0604020202020204" charset="0"/>
              </a:rPr>
              <a:t>:</a:t>
            </a:r>
          </a:p>
        </p:txBody>
      </p:sp>
      <p:graphicFrame>
        <p:nvGraphicFramePr>
          <p:cNvPr id="9" name="Google Shape;1045;p24">
            <a:extLst>
              <a:ext uri="{FF2B5EF4-FFF2-40B4-BE49-F238E27FC236}">
                <a16:creationId xmlns:a16="http://schemas.microsoft.com/office/drawing/2014/main" id="{64FA07EF-972F-44DA-B2A7-A1B18CD3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934101"/>
              </p:ext>
            </p:extLst>
          </p:nvPr>
        </p:nvGraphicFramePr>
        <p:xfrm>
          <a:off x="4335090" y="1152239"/>
          <a:ext cx="4205300" cy="3953111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3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# of features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Var</a:t>
                      </a:r>
                      <a:r>
                        <a:rPr lang="it-IT" sz="1400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1400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thresh</a:t>
                      </a: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Var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</a:t>
                      </a: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ar &amp; rand forest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Var &amp;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short </a:t>
                      </a:r>
                      <a:r>
                        <a:rPr lang="en" sz="14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segm</a:t>
                      </a:r>
                      <a:r>
                        <a:rPr lang="en-GB" sz="1400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ents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0.12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0.11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0.1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762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74924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0.09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1225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183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0.08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1973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161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0.07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4564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389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1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1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394137" y="20358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Distribution of the features in the best feature </a:t>
            </a:r>
            <a:r>
              <a:rPr lang="it-IT" dirty="0" err="1"/>
              <a:t>selection</a:t>
            </a:r>
            <a:r>
              <a:rPr lang="it-IT" dirty="0"/>
              <a:t> dataset</a:t>
            </a:r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38C0E93-8F02-4D28-B91E-2DAF0097F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45517"/>
              </p:ext>
            </p:extLst>
          </p:nvPr>
        </p:nvGraphicFramePr>
        <p:xfrm>
          <a:off x="1163201" y="1866603"/>
          <a:ext cx="6817597" cy="3276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0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285263" y="260494"/>
            <a:ext cx="3095157" cy="2737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variance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7220C9-5D40-4287-A618-4DD71F990E51}"/>
              </a:ext>
            </a:extLst>
          </p:cNvPr>
          <p:cNvSpPr txBox="1"/>
          <p:nvPr/>
        </p:nvSpPr>
        <p:spPr>
          <a:xfrm>
            <a:off x="285262" y="2997787"/>
            <a:ext cx="1890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Cross </a:t>
            </a:r>
            <a:r>
              <a:rPr lang="it-IT" dirty="0" err="1">
                <a:latin typeface="Barlow Light" panose="020B0604020202020204" charset="0"/>
              </a:rPr>
              <a:t>Validation</a:t>
            </a:r>
            <a:r>
              <a:rPr lang="it-IT" dirty="0">
                <a:latin typeface="Barlow Light" panose="020B0604020202020204" charset="0"/>
              </a:rPr>
              <a:t> over 10 </a:t>
            </a:r>
            <a:r>
              <a:rPr lang="it-IT" dirty="0" err="1">
                <a:latin typeface="Barlow Light" panose="020B0604020202020204" charset="0"/>
              </a:rPr>
              <a:t>folds</a:t>
            </a:r>
            <a:r>
              <a:rPr lang="it-IT" dirty="0">
                <a:latin typeface="Barlow Light" panose="020B0604020202020204" charset="0"/>
              </a:rPr>
              <a:t>,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on the training set:</a:t>
            </a:r>
          </a:p>
          <a:p>
            <a:r>
              <a:rPr lang="it-IT" dirty="0" err="1">
                <a:latin typeface="Barlow Light" panose="020B0604020202020204" charset="0"/>
              </a:rPr>
              <a:t>Mean</a:t>
            </a:r>
            <a:r>
              <a:rPr lang="it-IT" dirty="0">
                <a:latin typeface="Barlow Light" panose="020B0604020202020204" charset="0"/>
              </a:rPr>
              <a:t> +- </a:t>
            </a:r>
            <a:r>
              <a:rPr lang="it-IT" dirty="0" err="1">
                <a:latin typeface="Barlow Light" panose="020B0604020202020204" charset="0"/>
              </a:rPr>
              <a:t>std</a:t>
            </a:r>
            <a:r>
              <a:rPr lang="it-IT" dirty="0">
                <a:latin typeface="Barlow Light" panose="020B0604020202020204" charset="0"/>
              </a:rPr>
              <a:t> of the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of the training 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65BA57-AC8D-4E9E-A807-01CF30F14984}"/>
              </a:ext>
            </a:extLst>
          </p:cNvPr>
          <p:cNvSpPr txBox="1"/>
          <p:nvPr/>
        </p:nvSpPr>
        <p:spPr>
          <a:xfrm>
            <a:off x="186157" y="4717161"/>
            <a:ext cx="6782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Barlow Light" panose="020B0604020202020204" charset="0"/>
              </a:rPr>
              <a:t>0.</a:t>
            </a:r>
            <a:r>
              <a:rPr lang="it-IT" dirty="0">
                <a:latin typeface="Barlow Light" panose="020B0604020202020204" charset="0"/>
              </a:rPr>
              <a:t> for the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 and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threshold</a:t>
            </a:r>
            <a:r>
              <a:rPr lang="it-IT" dirty="0">
                <a:latin typeface="Barlow Light" panose="020B0604020202020204" charset="0"/>
              </a:rPr>
              <a:t> = 0. (# of features -) </a:t>
            </a:r>
          </a:p>
        </p:txBody>
      </p:sp>
    </p:spTree>
    <p:extLst>
      <p:ext uri="{BB962C8B-B14F-4D97-AF65-F5344CB8AC3E}">
        <p14:creationId xmlns:p14="http://schemas.microsoft.com/office/powerpoint/2010/main" val="42917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285263" y="260494"/>
            <a:ext cx="3095157" cy="2737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variance</a:t>
            </a:r>
            <a:r>
              <a:rPr lang="it-IT" dirty="0"/>
              <a:t> +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7220C9-5D40-4287-A618-4DD71F990E51}"/>
              </a:ext>
            </a:extLst>
          </p:cNvPr>
          <p:cNvSpPr txBox="1"/>
          <p:nvPr/>
        </p:nvSpPr>
        <p:spPr>
          <a:xfrm>
            <a:off x="285262" y="2997787"/>
            <a:ext cx="1890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Cross </a:t>
            </a:r>
            <a:r>
              <a:rPr lang="it-IT" dirty="0" err="1">
                <a:latin typeface="Barlow Light" panose="020B0604020202020204" charset="0"/>
              </a:rPr>
              <a:t>Validation</a:t>
            </a:r>
            <a:r>
              <a:rPr lang="it-IT" dirty="0">
                <a:latin typeface="Barlow Light" panose="020B0604020202020204" charset="0"/>
              </a:rPr>
              <a:t> over 10 </a:t>
            </a:r>
            <a:r>
              <a:rPr lang="it-IT" dirty="0" err="1">
                <a:latin typeface="Barlow Light" panose="020B0604020202020204" charset="0"/>
              </a:rPr>
              <a:t>folds</a:t>
            </a:r>
            <a:r>
              <a:rPr lang="it-IT" dirty="0">
                <a:latin typeface="Barlow Light" panose="020B0604020202020204" charset="0"/>
              </a:rPr>
              <a:t>.</a:t>
            </a:r>
          </a:p>
          <a:p>
            <a:r>
              <a:rPr lang="it-IT" dirty="0" err="1">
                <a:latin typeface="Barlow Light" panose="020B0604020202020204" charset="0"/>
              </a:rPr>
              <a:t>Mean</a:t>
            </a:r>
            <a:r>
              <a:rPr lang="it-IT" dirty="0">
                <a:latin typeface="Barlow Light" panose="020B0604020202020204" charset="0"/>
              </a:rPr>
              <a:t> +- </a:t>
            </a:r>
            <a:r>
              <a:rPr lang="it-IT" dirty="0" err="1">
                <a:latin typeface="Barlow Light" panose="020B0604020202020204" charset="0"/>
              </a:rPr>
              <a:t>std</a:t>
            </a:r>
            <a:r>
              <a:rPr lang="it-IT" dirty="0">
                <a:latin typeface="Barlow Light" panose="020B0604020202020204" charset="0"/>
              </a:rPr>
              <a:t> of the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of the training set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2A0800-2FBE-450A-BF29-CD2BDAD18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2"/>
          <a:stretch/>
        </p:blipFill>
        <p:spPr>
          <a:xfrm>
            <a:off x="3428628" y="2313232"/>
            <a:ext cx="2885444" cy="2323517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E69EE9-3F6C-49CA-9C95-7A9E577C3D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62"/>
          <a:stretch/>
        </p:blipFill>
        <p:spPr>
          <a:xfrm>
            <a:off x="6077991" y="2313233"/>
            <a:ext cx="2885443" cy="2323517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5D76BC-A101-44DC-81CB-47E41D4E22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62"/>
          <a:stretch/>
        </p:blipFill>
        <p:spPr>
          <a:xfrm>
            <a:off x="6077991" y="38150"/>
            <a:ext cx="2885443" cy="232351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143F0C-3576-485D-8018-BBB60555A688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Barlow Light" panose="020B0604020202020204" charset="0"/>
              </a:rPr>
              <a:t>0.76</a:t>
            </a:r>
            <a:r>
              <a:rPr lang="it-IT" dirty="0">
                <a:latin typeface="Barlow Light" panose="020B0604020202020204" charset="0"/>
              </a:rPr>
              <a:t> for the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 and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threshold</a:t>
            </a:r>
            <a:r>
              <a:rPr lang="it-IT" dirty="0">
                <a:latin typeface="Barlow Light" panose="020B0604020202020204" charset="0"/>
              </a:rPr>
              <a:t> = 0.100  (# of features -) 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F2B4A07-4ADD-4130-88FE-E3FB1E4AC8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2"/>
          <a:stretch/>
        </p:blipFill>
        <p:spPr>
          <a:xfrm>
            <a:off x="3428628" y="38151"/>
            <a:ext cx="2885443" cy="23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285263" y="260494"/>
            <a:ext cx="3095157" cy="2737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variance</a:t>
            </a:r>
            <a:r>
              <a:rPr lang="it-IT" dirty="0"/>
              <a:t> + short </a:t>
            </a:r>
            <a:r>
              <a:rPr lang="it-IT" dirty="0" err="1"/>
              <a:t>segments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7220C9-5D40-4287-A618-4DD71F990E51}"/>
              </a:ext>
            </a:extLst>
          </p:cNvPr>
          <p:cNvSpPr txBox="1"/>
          <p:nvPr/>
        </p:nvSpPr>
        <p:spPr>
          <a:xfrm>
            <a:off x="285262" y="2997787"/>
            <a:ext cx="1890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Cross </a:t>
            </a:r>
            <a:r>
              <a:rPr lang="it-IT" dirty="0" err="1">
                <a:latin typeface="Barlow Light" panose="020B0604020202020204" charset="0"/>
              </a:rPr>
              <a:t>Validation</a:t>
            </a:r>
            <a:r>
              <a:rPr lang="it-IT" dirty="0">
                <a:latin typeface="Barlow Light" panose="020B0604020202020204" charset="0"/>
              </a:rPr>
              <a:t> over 10 </a:t>
            </a:r>
            <a:r>
              <a:rPr lang="it-IT" dirty="0" err="1">
                <a:latin typeface="Barlow Light" panose="020B0604020202020204" charset="0"/>
              </a:rPr>
              <a:t>folds</a:t>
            </a:r>
            <a:r>
              <a:rPr lang="it-IT" dirty="0">
                <a:latin typeface="Barlow Light" panose="020B0604020202020204" charset="0"/>
              </a:rPr>
              <a:t>,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on the training set.</a:t>
            </a:r>
          </a:p>
          <a:p>
            <a:r>
              <a:rPr lang="it-IT" dirty="0" err="1">
                <a:latin typeface="Barlow Light" panose="020B0604020202020204" charset="0"/>
              </a:rPr>
              <a:t>Mean</a:t>
            </a:r>
            <a:r>
              <a:rPr lang="it-IT" dirty="0">
                <a:latin typeface="Barlow Light" panose="020B0604020202020204" charset="0"/>
              </a:rPr>
              <a:t> +- </a:t>
            </a:r>
            <a:r>
              <a:rPr lang="it-IT" dirty="0" err="1">
                <a:latin typeface="Barlow Light" panose="020B0604020202020204" charset="0"/>
              </a:rPr>
              <a:t>std</a:t>
            </a:r>
            <a:r>
              <a:rPr lang="it-IT" dirty="0">
                <a:latin typeface="Barlow Light" panose="020B0604020202020204" charset="0"/>
              </a:rPr>
              <a:t> of the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of the training 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2D7767-77C1-4336-A8E7-B8640FC90260}"/>
              </a:ext>
            </a:extLst>
          </p:cNvPr>
          <p:cNvSpPr txBox="1"/>
          <p:nvPr/>
        </p:nvSpPr>
        <p:spPr>
          <a:xfrm>
            <a:off x="186156" y="4717161"/>
            <a:ext cx="7901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Barlow Light" panose="020B0604020202020204" charset="0"/>
              </a:rPr>
              <a:t>0.78</a:t>
            </a:r>
            <a:r>
              <a:rPr lang="it-IT" dirty="0">
                <a:latin typeface="Barlow Light" panose="020B0604020202020204" charset="0"/>
              </a:rPr>
              <a:t> for the </a:t>
            </a:r>
            <a:r>
              <a:rPr lang="it-IT" dirty="0" err="1">
                <a:latin typeface="Barlow Light" panose="020B0604020202020204" charset="0"/>
              </a:rPr>
              <a:t>neural</a:t>
            </a:r>
            <a:r>
              <a:rPr lang="it-IT" dirty="0">
                <a:latin typeface="Barlow Light" panose="020B0604020202020204" charset="0"/>
              </a:rPr>
              <a:t> network and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threshold</a:t>
            </a:r>
            <a:r>
              <a:rPr lang="it-IT" dirty="0">
                <a:latin typeface="Barlow Light" panose="020B0604020202020204" charset="0"/>
              </a:rPr>
              <a:t> = 0.070  (# of features 389) 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551D81A-114E-4DCC-9C83-CC6592D5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/>
          <a:stretch/>
        </p:blipFill>
        <p:spPr>
          <a:xfrm>
            <a:off x="3554665" y="60634"/>
            <a:ext cx="2920154" cy="2321368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4BE913A-898E-4E2D-8635-CFA10480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662" y="2448622"/>
            <a:ext cx="3095157" cy="2321368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774164-6C20-4068-8CA5-AC50EAD74B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54"/>
          <a:stretch/>
        </p:blipFill>
        <p:spPr>
          <a:xfrm>
            <a:off x="6207108" y="60634"/>
            <a:ext cx="2920155" cy="2321368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C1BDA4-0C3C-46AA-BBEB-961A1F8FC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54"/>
          <a:stretch/>
        </p:blipFill>
        <p:spPr>
          <a:xfrm>
            <a:off x="6223844" y="2448622"/>
            <a:ext cx="2920156" cy="2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9C0D8-D96B-47D5-A5DA-7C8C20C0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18BE34-503E-4063-A21E-54FBE747E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4" name="Google Shape;1045;p24">
            <a:extLst>
              <a:ext uri="{FF2B5EF4-FFF2-40B4-BE49-F238E27FC236}">
                <a16:creationId xmlns:a16="http://schemas.microsoft.com/office/drawing/2014/main" id="{53438605-651E-4EE9-9EEC-18DD2E23E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613551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752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748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5" name="Google Shape;1045;p24">
            <a:extLst>
              <a:ext uri="{FF2B5EF4-FFF2-40B4-BE49-F238E27FC236}">
                <a16:creationId xmlns:a16="http://schemas.microsoft.com/office/drawing/2014/main" id="{0E747D8E-BF7A-4C6E-86C9-4C1222154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773371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194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54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189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D0A8EDB3-CE6A-45C7-BBB2-45D81AE2B399}"/>
              </a:ext>
            </a:extLst>
          </p:cNvPr>
          <p:cNvSpPr/>
          <p:nvPr/>
        </p:nvSpPr>
        <p:spPr>
          <a:xfrm>
            <a:off x="266700" y="146426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Assuming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that</a:t>
            </a:r>
            <a:r>
              <a:rPr lang="it-IT" dirty="0">
                <a:latin typeface="Barlow Light" panose="020B0604020202020204" charset="0"/>
              </a:rPr>
              <a:t> the best feature </a:t>
            </a:r>
            <a:r>
              <a:rPr lang="it-IT" dirty="0" err="1">
                <a:latin typeface="Barlow Light" panose="020B0604020202020204" charset="0"/>
              </a:rPr>
              <a:t>selection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method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short </a:t>
            </a:r>
            <a:r>
              <a:rPr lang="it-IT" dirty="0" err="1">
                <a:latin typeface="Barlow Light" panose="020B0604020202020204" charset="0"/>
              </a:rPr>
              <a:t>segments</a:t>
            </a:r>
            <a:r>
              <a:rPr lang="it-IT" dirty="0">
                <a:latin typeface="Barlow Light" panose="020B0604020202020204" charset="0"/>
              </a:rPr>
              <a:t>.</a:t>
            </a:r>
            <a:endParaRPr lang="en-GB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2C1BD80-6EDF-47DF-8214-7F3C436BD06A}"/>
              </a:ext>
            </a:extLst>
          </p:cNvPr>
          <p:cNvSpPr/>
          <p:nvPr/>
        </p:nvSpPr>
        <p:spPr>
          <a:xfrm>
            <a:off x="6621780" y="1422821"/>
            <a:ext cx="541020" cy="403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B1ABE1-1238-4580-94F4-C0D4B61D3295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7162800" y="1430127"/>
            <a:ext cx="1596390" cy="1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7C172-9CDD-44C0-9990-AC54F269C113}"/>
              </a:ext>
            </a:extLst>
          </p:cNvPr>
          <p:cNvSpPr txBox="1"/>
          <p:nvPr/>
        </p:nvSpPr>
        <p:spPr>
          <a:xfrm>
            <a:off x="8374380" y="1122350"/>
            <a:ext cx="7696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kidney</a:t>
            </a:r>
            <a:endParaRPr lang="en-GB" dirty="0">
              <a:latin typeface="Barlow Light" panose="020B0604020202020204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E1FB11E-87D3-481E-AB24-4812AF1B2460}"/>
              </a:ext>
            </a:extLst>
          </p:cNvPr>
          <p:cNvSpPr/>
          <p:nvPr/>
        </p:nvSpPr>
        <p:spPr>
          <a:xfrm>
            <a:off x="7658100" y="1865795"/>
            <a:ext cx="541020" cy="403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D04FC08-094F-46EC-BEF9-6990E6AC4E5D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8199120" y="1872511"/>
            <a:ext cx="646645" cy="19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870079D-82F9-4505-BF1D-6E7E2398E312}"/>
              </a:ext>
            </a:extLst>
          </p:cNvPr>
          <p:cNvSpPr txBox="1"/>
          <p:nvPr/>
        </p:nvSpPr>
        <p:spPr>
          <a:xfrm>
            <a:off x="8547530" y="1564734"/>
            <a:ext cx="59647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lung</a:t>
            </a:r>
            <a:endParaRPr lang="en-GB" dirty="0">
              <a:latin typeface="Barlow Light" panose="020B060402020202020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364F7A6-69CD-46EB-AEBD-025A0EC192F6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 test: </a:t>
            </a:r>
            <a:r>
              <a:rPr lang="it-IT" dirty="0">
                <a:solidFill>
                  <a:schemeClr val="accent1"/>
                </a:solidFill>
                <a:latin typeface="Barlow Light" panose="020B0604020202020204" charset="0"/>
              </a:rPr>
              <a:t>1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0.77</a:t>
            </a:r>
            <a:r>
              <a:rPr lang="it-IT" dirty="0">
                <a:latin typeface="Barlow Light" panose="020B0604020202020204" charset="0"/>
              </a:rPr>
              <a:t> with «</a:t>
            </a:r>
            <a:r>
              <a:rPr lang="it-IT" dirty="0" err="1">
                <a:latin typeface="Barlow Light" panose="020B0604020202020204" charset="0"/>
              </a:rPr>
              <a:t>entropy</a:t>
            </a:r>
            <a:r>
              <a:rPr lang="it-IT" dirty="0">
                <a:latin typeface="Barlow Light" panose="020B0604020202020204" charset="0"/>
              </a:rPr>
              <a:t>» for the information gain and «best» splitter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FB2B1CC5-6E3D-4F85-8DB0-4BBE75CD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" y="1987481"/>
            <a:ext cx="5027737" cy="26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9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A8F49F-612F-47B6-BB37-24961A1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SVM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9FC0AE0-97F5-461F-AF69-EE67EB4C0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A542BE-E941-4DFC-8060-EE1A9B01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" y="2030275"/>
            <a:ext cx="4908692" cy="2644091"/>
          </a:xfrm>
          <a:prstGeom prst="rect">
            <a:avLst/>
          </a:prstGeom>
        </p:spPr>
      </p:pic>
      <p:graphicFrame>
        <p:nvGraphicFramePr>
          <p:cNvPr id="5" name="Google Shape;1045;p24">
            <a:extLst>
              <a:ext uri="{FF2B5EF4-FFF2-40B4-BE49-F238E27FC236}">
                <a16:creationId xmlns:a16="http://schemas.microsoft.com/office/drawing/2014/main" id="{B2665057-5D15-4827-B5C7-68956C408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290642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730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22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378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370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6" name="Google Shape;1045;p24">
            <a:extLst>
              <a:ext uri="{FF2B5EF4-FFF2-40B4-BE49-F238E27FC236}">
                <a16:creationId xmlns:a16="http://schemas.microsoft.com/office/drawing/2014/main" id="{C227B812-5CC8-41EF-904F-3308DD583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62695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230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18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46B235-9089-425C-9EAA-3DFADBBAB17B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/>
                </a:solidFill>
                <a:latin typeface="Barlow Light" panose="020B0604020202020204" charset="0"/>
              </a:rPr>
              <a:t>0.73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0.69</a:t>
            </a:r>
            <a:r>
              <a:rPr lang="it-IT" dirty="0">
                <a:latin typeface="Barlow Light" panose="020B0604020202020204" charset="0"/>
              </a:rPr>
              <a:t> for «</a:t>
            </a:r>
            <a:r>
              <a:rPr lang="it-IT" dirty="0" err="1">
                <a:latin typeface="Barlow Light" panose="020B0604020202020204" charset="0"/>
              </a:rPr>
              <a:t>rbf</a:t>
            </a:r>
            <a:r>
              <a:rPr lang="it-IT" dirty="0">
                <a:latin typeface="Barlow Light" panose="020B0604020202020204" charset="0"/>
              </a:rPr>
              <a:t>» and «scale»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5A1A12A-8CAC-440B-A113-CC9437C9F950}"/>
              </a:ext>
            </a:extLst>
          </p:cNvPr>
          <p:cNvSpPr/>
          <p:nvPr/>
        </p:nvSpPr>
        <p:spPr>
          <a:xfrm>
            <a:off x="266700" y="146426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Assuming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that</a:t>
            </a:r>
            <a:r>
              <a:rPr lang="it-IT" dirty="0">
                <a:latin typeface="Barlow Light" panose="020B0604020202020204" charset="0"/>
              </a:rPr>
              <a:t> the best feature </a:t>
            </a:r>
            <a:r>
              <a:rPr lang="it-IT" dirty="0" err="1">
                <a:latin typeface="Barlow Light" panose="020B0604020202020204" charset="0"/>
              </a:rPr>
              <a:t>selection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method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short </a:t>
            </a:r>
            <a:r>
              <a:rPr lang="it-IT" dirty="0" err="1">
                <a:latin typeface="Barlow Light" panose="020B0604020202020204" charset="0"/>
              </a:rPr>
              <a:t>segments</a:t>
            </a:r>
            <a:r>
              <a:rPr lang="it-IT" dirty="0">
                <a:latin typeface="Barlow Light" panose="020B060402020202020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6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741AE-4D25-48DB-8A71-3EE67E9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40" y="234690"/>
            <a:ext cx="4845630" cy="10827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Multilayer</a:t>
            </a:r>
            <a:r>
              <a:rPr lang="it-IT" dirty="0"/>
              <a:t> </a:t>
            </a:r>
            <a:r>
              <a:rPr lang="it-IT" dirty="0" err="1"/>
              <a:t>perceptron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A9A244-DA64-466D-B3C5-56DEF16BA1C1}"/>
              </a:ext>
            </a:extLst>
          </p:cNvPr>
          <p:cNvSpPr txBox="1"/>
          <p:nvPr/>
        </p:nvSpPr>
        <p:spPr>
          <a:xfrm>
            <a:off x="330316" y="1397801"/>
            <a:ext cx="48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arlow Light" panose="020B0604020202020204" charset="0"/>
              </a:rPr>
              <a:t>Assuming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that</a:t>
            </a:r>
            <a:r>
              <a:rPr lang="it-IT" dirty="0">
                <a:latin typeface="Barlow Light" panose="020B0604020202020204" charset="0"/>
              </a:rPr>
              <a:t> the best feature </a:t>
            </a:r>
            <a:r>
              <a:rPr lang="it-IT" dirty="0" err="1">
                <a:latin typeface="Barlow Light" panose="020B0604020202020204" charset="0"/>
              </a:rPr>
              <a:t>selection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method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was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variance</a:t>
            </a:r>
            <a:r>
              <a:rPr lang="it-IT" dirty="0">
                <a:latin typeface="Barlow Light" panose="020B0604020202020204" charset="0"/>
              </a:rPr>
              <a:t> = 0.07 and short </a:t>
            </a:r>
            <a:r>
              <a:rPr lang="it-IT" dirty="0" err="1">
                <a:latin typeface="Barlow Light" panose="020B0604020202020204" charset="0"/>
              </a:rPr>
              <a:t>segments</a:t>
            </a:r>
            <a:endParaRPr lang="it-IT" dirty="0">
              <a:latin typeface="Barlow Light" panose="020B060402020202020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3DA0B1-CD35-4553-9598-91410CE83A90}"/>
              </a:ext>
            </a:extLst>
          </p:cNvPr>
          <p:cNvSpPr txBox="1"/>
          <p:nvPr/>
        </p:nvSpPr>
        <p:spPr>
          <a:xfrm>
            <a:off x="186157" y="4717161"/>
            <a:ext cx="792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Max </a:t>
            </a:r>
            <a:r>
              <a:rPr lang="it-IT" dirty="0" err="1">
                <a:latin typeface="Barlow Light" panose="020B0604020202020204" charset="0"/>
              </a:rPr>
              <a:t>accuracy</a:t>
            </a:r>
            <a:r>
              <a:rPr lang="it-IT" dirty="0">
                <a:latin typeface="Barlow Light" panose="020B0604020202020204" charset="0"/>
              </a:rPr>
              <a:t>: </a:t>
            </a:r>
            <a:r>
              <a:rPr lang="it-IT" dirty="0">
                <a:solidFill>
                  <a:schemeClr val="accent2"/>
                </a:solidFill>
                <a:latin typeface="Barlow Light" panose="020B0604020202020204" charset="0"/>
              </a:rPr>
              <a:t>0.89</a:t>
            </a:r>
            <a:r>
              <a:rPr lang="it-IT" dirty="0">
                <a:latin typeface="Barlow Light" panose="020B0604020202020204" charset="0"/>
              </a:rPr>
              <a:t>-</a:t>
            </a:r>
            <a:r>
              <a:rPr lang="it-IT" dirty="0">
                <a:solidFill>
                  <a:srgbClr val="EC8A14"/>
                </a:solidFill>
                <a:latin typeface="Barlow Light" panose="020B0604020202020204" charset="0"/>
              </a:rPr>
              <a:t>0.81</a:t>
            </a:r>
            <a:r>
              <a:rPr lang="it-IT" dirty="0">
                <a:latin typeface="Barlow Light" panose="020B0604020202020204" charset="0"/>
              </a:rPr>
              <a:t> for  the </a:t>
            </a:r>
            <a:r>
              <a:rPr lang="it-IT" dirty="0" err="1">
                <a:latin typeface="Barlow Light" panose="020B0604020202020204" charset="0"/>
              </a:rPr>
              <a:t>configuration</a:t>
            </a:r>
            <a:r>
              <a:rPr lang="it-IT" dirty="0">
                <a:latin typeface="Barlow Light" panose="020B0604020202020204" charset="0"/>
              </a:rPr>
              <a:t> 64-48-24</a:t>
            </a:r>
          </a:p>
        </p:txBody>
      </p:sp>
      <p:graphicFrame>
        <p:nvGraphicFramePr>
          <p:cNvPr id="17" name="Google Shape;1045;p24">
            <a:extLst>
              <a:ext uri="{FF2B5EF4-FFF2-40B4-BE49-F238E27FC236}">
                <a16:creationId xmlns:a16="http://schemas.microsoft.com/office/drawing/2014/main" id="{C8536177-7DC2-4F2E-8729-054BA4FA1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58092"/>
              </p:ext>
            </p:extLst>
          </p:nvPr>
        </p:nvGraphicFramePr>
        <p:xfrm>
          <a:off x="5302830" y="306419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train</a:t>
                      </a:r>
                      <a:endParaRPr lang="it-IT" sz="2000" i="1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645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107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693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graphicFrame>
        <p:nvGraphicFramePr>
          <p:cNvPr id="18" name="Google Shape;1045;p24">
            <a:extLst>
              <a:ext uri="{FF2B5EF4-FFF2-40B4-BE49-F238E27FC236}">
                <a16:creationId xmlns:a16="http://schemas.microsoft.com/office/drawing/2014/main" id="{49069EED-1D1A-4B72-94DB-EC91AE0B1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735974"/>
              </p:ext>
            </p:extLst>
          </p:nvPr>
        </p:nvGraphicFramePr>
        <p:xfrm>
          <a:off x="5302830" y="2614808"/>
          <a:ext cx="3153975" cy="2021942"/>
        </p:xfrm>
        <a:graphic>
          <a:graphicData uri="http://schemas.openxmlformats.org/drawingml/2006/table">
            <a:tbl>
              <a:tblPr>
                <a:noFill/>
                <a:tableStyleId>{223578AA-4D58-4AC2-9854-D97BF410F941}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1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Best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confusion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</a:t>
                      </a:r>
                      <a:r>
                        <a:rPr lang="it-IT" sz="2000" i="1" dirty="0" err="1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matrix</a:t>
                      </a:r>
                      <a:r>
                        <a:rPr lang="it-IT" sz="2000" i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 test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41864"/>
                  </a:ext>
                </a:extLst>
              </a:tr>
              <a:tr h="53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chemeClr val="accent1"/>
                        </a:solidFill>
                        <a:latin typeface="Barlow" panose="020B0604020202020204" charset="0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False</a:t>
                      </a:r>
                      <a:endParaRPr sz="14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Positive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195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Barlow" panose="020B0604020202020204" charset="0"/>
                        </a:rPr>
                        <a:t>Negative</a:t>
                      </a:r>
                    </a:p>
                  </a:txBody>
                  <a:tcPr marL="68580" marR="68580" marT="34290" marB="3429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43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209</a:t>
                      </a:r>
                      <a:endParaRPr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1256"/>
                  </a:ext>
                </a:extLst>
              </a:tr>
            </a:tbl>
          </a:graphicData>
        </a:graphic>
      </p:graphicFrame>
      <p:pic>
        <p:nvPicPr>
          <p:cNvPr id="19" name="Immagine 18">
            <a:extLst>
              <a:ext uri="{FF2B5EF4-FFF2-40B4-BE49-F238E27FC236}">
                <a16:creationId xmlns:a16="http://schemas.microsoft.com/office/drawing/2014/main" id="{CF892CCC-0628-46A7-90D1-5395D830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" y="2148509"/>
            <a:ext cx="4819815" cy="24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445269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C</a:t>
            </a:r>
            <a:r>
              <a:rPr lang="en-GB" sz="6000" dirty="0" err="1">
                <a:solidFill>
                  <a:schemeClr val="accent1"/>
                </a:solidFill>
              </a:rPr>
              <a:t>onclusions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799" y="2788652"/>
            <a:ext cx="4157094" cy="2271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it-IT" dirty="0"/>
              <a:t>Machine learning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effective</a:t>
            </a:r>
            <a:r>
              <a:rPr lang="it-IT" dirty="0"/>
              <a:t> tool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work </a:t>
            </a:r>
            <a:r>
              <a:rPr lang="it-IT" dirty="0" err="1"/>
              <a:t>perfectly</a:t>
            </a:r>
            <a:endParaRPr lang="it-IT" dirty="0"/>
          </a:p>
          <a:p>
            <a:pPr marL="342900"/>
            <a:r>
              <a:rPr lang="it-IT" dirty="0" err="1"/>
              <a:t>Variance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feature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measure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GDC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5640376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200" dirty="0"/>
              <a:t>The data </a:t>
            </a:r>
            <a:r>
              <a:rPr lang="en-GB" sz="1200" dirty="0"/>
              <a:t>was</a:t>
            </a:r>
            <a:r>
              <a:rPr lang="it-IT" sz="1200" dirty="0"/>
              <a:t> </a:t>
            </a:r>
            <a:r>
              <a:rPr lang="en-GB" sz="1200" dirty="0"/>
              <a:t>provided</a:t>
            </a:r>
            <a:r>
              <a:rPr lang="it-IT" sz="1200" dirty="0"/>
              <a:t> by the GDC</a:t>
            </a:r>
            <a:r>
              <a:rPr lang="en-GB" sz="1200" dirty="0"/>
              <a:t> portal and it covers kidney and lung tumours. </a:t>
            </a:r>
          </a:p>
          <a:p>
            <a:r>
              <a:rPr lang="en-GB" sz="1200" dirty="0"/>
              <a:t>GDC “identified genomic regions that are repeated and inferred the copy number of these repeats” and in particular Circular Binary Segmentation (CBS) analysis was performed.</a:t>
            </a:r>
          </a:p>
          <a:p>
            <a:r>
              <a:rPr lang="en-GB" sz="1200" dirty="0"/>
              <a:t>“CBS translates noisy intensity measurements into chromosomal regions of equal copy number” furthermore it “performs well in identifying changes and estimating their location especially when detecting narrow regions of change”.</a:t>
            </a:r>
          </a:p>
          <a:p>
            <a:r>
              <a:rPr lang="en-GB" sz="1200" dirty="0"/>
              <a:t>“The GDC further transforms these copy number values into segment mean values which are equal to log2(copy-number/2)”</a:t>
            </a:r>
            <a:endParaRPr lang="it-IT" sz="1200"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38075" y="4265975"/>
            <a:ext cx="906785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it-IT" sz="1200" dirty="0">
                <a:hlinkClick r:id="rId3"/>
              </a:rPr>
              <a:t>https://docs.gdc.cancer.gov/Data/Bioinformatics_Pipelines/CNV_Pipeline/</a:t>
            </a:r>
            <a:endParaRPr lang="en-US" sz="1200" i="1" dirty="0"/>
          </a:p>
          <a:p>
            <a:pPr marL="114300" indent="0">
              <a:buNone/>
            </a:pPr>
            <a:r>
              <a:rPr lang="it-IT" sz="1200" dirty="0">
                <a:hlinkClick r:id="rId4"/>
              </a:rPr>
              <a:t>https://academic.oup.com/biostatistics/article/5/4/557/275197</a:t>
            </a:r>
            <a:r>
              <a:rPr lang="it-IT" sz="1200" dirty="0"/>
              <a:t> </a:t>
            </a:r>
            <a:r>
              <a:rPr lang="en-US" sz="1200" i="1" dirty="0"/>
              <a:t>“Circular binary segmentation for the analysis of array-based DNA copy number data” ADAM B. OLSHEN, E. S. VENKATRAMAN, </a:t>
            </a:r>
            <a:r>
              <a:rPr lang="it-IT" sz="1200" i="1" dirty="0"/>
              <a:t>ROBERT LUCITO, MICHAEL WIGLER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7" name="Tabella 13">
            <a:extLst>
              <a:ext uri="{FF2B5EF4-FFF2-40B4-BE49-F238E27FC236}">
                <a16:creationId xmlns:a16="http://schemas.microsoft.com/office/drawing/2014/main" id="{3D628E48-6E3E-404A-A507-7D5A65F27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55771"/>
              </p:ext>
            </p:extLst>
          </p:nvPr>
        </p:nvGraphicFramePr>
        <p:xfrm>
          <a:off x="6199183" y="2381533"/>
          <a:ext cx="2786048" cy="12039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93024">
                  <a:extLst>
                    <a:ext uri="{9D8B030D-6E8A-4147-A177-3AD203B41FA5}">
                      <a16:colId xmlns:a16="http://schemas.microsoft.com/office/drawing/2014/main" val="58820253"/>
                    </a:ext>
                  </a:extLst>
                </a:gridCol>
                <a:gridCol w="1393024">
                  <a:extLst>
                    <a:ext uri="{9D8B030D-6E8A-4147-A177-3AD203B41FA5}">
                      <a16:colId xmlns:a16="http://schemas.microsoft.com/office/drawing/2014/main" val="1693835873"/>
                    </a:ext>
                  </a:extLst>
                </a:gridCol>
              </a:tblGrid>
              <a:tr h="243814">
                <a:tc>
                  <a:txBody>
                    <a:bodyPr/>
                    <a:lstStyle/>
                    <a:p>
                      <a:r>
                        <a:rPr lang="it-IT" sz="1100" dirty="0" err="1"/>
                        <a:t>Type</a:t>
                      </a:r>
                      <a:r>
                        <a:rPr lang="it-IT" sz="1100" dirty="0"/>
                        <a:t> of </a:t>
                      </a:r>
                      <a:r>
                        <a:rPr lang="it-IT" sz="1100" dirty="0" err="1"/>
                        <a:t>region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Copy </a:t>
                      </a:r>
                      <a:r>
                        <a:rPr lang="it-IT" sz="1100" dirty="0" err="1"/>
                        <a:t>number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value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6465168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r>
                        <a:rPr lang="it-IT" sz="1100" dirty="0" err="1"/>
                        <a:t>Diploid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51405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it-IT" sz="1100" dirty="0" err="1"/>
                        <a:t>Amplification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it-IT" sz="1100" dirty="0"/>
                        <a:t>&gt;0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80005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it-IT" sz="1100" dirty="0" err="1"/>
                        <a:t>Deletion</a:t>
                      </a:r>
                      <a:endParaRPr lang="it-IT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&lt;0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73046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F18B7-284C-46EE-BC9F-9B0CCA98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Warnings/criticità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F53DA-C7DA-44C1-92EA-C8D062A6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" y="417951"/>
            <a:ext cx="7886700" cy="608283"/>
          </a:xfrm>
        </p:spPr>
        <p:txBody>
          <a:bodyPr>
            <a:normAutofit/>
          </a:bodyPr>
          <a:lstStyle/>
          <a:p>
            <a:r>
              <a:rPr lang="it-IT" dirty="0"/>
              <a:t>Alcuni geni risultano al di fuori della regione individuata: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5BF5AD-8531-495C-9CB2-3DBAE6286C15}"/>
              </a:ext>
            </a:extLst>
          </p:cNvPr>
          <p:cNvSpPr/>
          <p:nvPr/>
        </p:nvSpPr>
        <p:spPr>
          <a:xfrm>
            <a:off x="481613" y="852257"/>
            <a:ext cx="2281562" cy="680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" dirty="0"/>
              <a:t>Caso </a:t>
            </a:r>
            <a:r>
              <a:rPr lang="it-IT" sz="600" dirty="0" err="1"/>
              <a:t>protein</a:t>
            </a:r>
            <a:r>
              <a:rPr lang="it-IT" sz="600" dirty="0"/>
              <a:t> coding: </a:t>
            </a:r>
          </a:p>
          <a:p>
            <a:endParaRPr lang="it-IT" sz="150" dirty="0"/>
          </a:p>
          <a:p>
            <a:r>
              <a:rPr lang="it-IT" sz="150" dirty="0"/>
              <a:t>gene ENSG00000197437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ENSG00000169214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ENSG00000239395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ENSG00000241128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ENSG00000153230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ENSG00000221888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ENSG00000196772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ENSG00000197591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ENSG00000162722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ENSG00000238243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ENSG00000177462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ENSG00000177275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ENSG00000279263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ENSG00000187080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ENSG00000197454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ENSG00000203663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ENSG00000198128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ENSG00000196071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ENSG00000162727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ENSG00000198601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ENSG00000228198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ENSG00000171180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ENSG00000177212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ENSG00000177201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ENSG00000177186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ENSG00000177174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ENSG00000196944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ENSG00000198104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ENSG00000175143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ENSG00000196240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ENSG00000196539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ENSG00000203661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ENSG00000188558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ENSG00000182783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ENSG00000183310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ENSG00000184022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ENSG00000279301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ENSG00000177151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ENSG00000187701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ENSG00000189181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ENSG00000259823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ENSG00000175137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ENSG00000171161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ENSG00000171163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ENSG00000185220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45 </a:t>
            </a:r>
            <a:r>
              <a:rPr lang="it-IT" sz="150" dirty="0" err="1"/>
              <a:t>genes</a:t>
            </a:r>
            <a:r>
              <a:rPr lang="it-IT" sz="150" dirty="0"/>
              <a:t> out of 2043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</a:t>
            </a:r>
          </a:p>
          <a:p>
            <a:r>
              <a:rPr lang="it-IT" sz="150" dirty="0"/>
              <a:t>gene ENSG00000176720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ENSG00000176946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ENSG00000168397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ENSG00000168393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ENSG00000168395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ENSG00000180902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ENSG00000154252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ENSG00000204099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ENSG00000188389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ENSG00000188011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ENSG00000216921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11 </a:t>
            </a:r>
            <a:r>
              <a:rPr lang="it-IT" sz="150" dirty="0" err="1"/>
              <a:t>genes</a:t>
            </a:r>
            <a:r>
              <a:rPr lang="it-IT" sz="150" dirty="0"/>
              <a:t> out of 1245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2</a:t>
            </a:r>
          </a:p>
          <a:p>
            <a:r>
              <a:rPr lang="it-IT" sz="150" dirty="0"/>
              <a:t>gene ENSG00000114473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ENSG00000182899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ENSG00000185621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 </a:t>
            </a:r>
            <a:r>
              <a:rPr lang="it-IT" sz="150" dirty="0" err="1"/>
              <a:t>genes</a:t>
            </a:r>
            <a:r>
              <a:rPr lang="it-IT" sz="150" dirty="0"/>
              <a:t> out of 1076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3</a:t>
            </a:r>
          </a:p>
          <a:p>
            <a:r>
              <a:rPr lang="it-IT" sz="150" dirty="0"/>
              <a:t>gene ENSG00000179059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ENSG00000179046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ENSG00000184108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ENSG00000109536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ENSG00000205097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ENSG00000260596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6 </a:t>
            </a:r>
            <a:r>
              <a:rPr lang="it-IT" sz="150" dirty="0" err="1"/>
              <a:t>genes</a:t>
            </a:r>
            <a:r>
              <a:rPr lang="it-IT" sz="150" dirty="0"/>
              <a:t> out of 752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4</a:t>
            </a:r>
          </a:p>
          <a:p>
            <a:r>
              <a:rPr lang="it-IT" sz="150" dirty="0"/>
              <a:t>gene ENSG00000168903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ENSG00000165810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ENSG00000185372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ENSG00000182613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ENSG00000146054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ENSG00000146063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ENSG00000204628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ENSG00000183718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ENSG00000230178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9 </a:t>
            </a:r>
            <a:r>
              <a:rPr lang="it-IT" sz="150" dirty="0" err="1"/>
              <a:t>genes</a:t>
            </a:r>
            <a:r>
              <a:rPr lang="it-IT" sz="150" dirty="0"/>
              <a:t> out of 884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5</a:t>
            </a:r>
          </a:p>
          <a:p>
            <a:r>
              <a:rPr lang="it-IT" sz="150" dirty="0"/>
              <a:t>0 </a:t>
            </a:r>
            <a:r>
              <a:rPr lang="it-IT" sz="150" dirty="0" err="1"/>
              <a:t>genes</a:t>
            </a:r>
            <a:r>
              <a:rPr lang="it-IT" sz="150" dirty="0"/>
              <a:t> out of 1044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6</a:t>
            </a:r>
          </a:p>
          <a:p>
            <a:r>
              <a:rPr lang="it-IT" sz="150" dirty="0"/>
              <a:t>gene ENSG00000146918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ENSG00000117868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ENSG00000126870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ENSG00000106018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4 </a:t>
            </a:r>
            <a:r>
              <a:rPr lang="it-IT" sz="150" dirty="0" err="1"/>
              <a:t>genes</a:t>
            </a:r>
            <a:r>
              <a:rPr lang="it-IT" sz="150" dirty="0"/>
              <a:t> out of 910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7</a:t>
            </a:r>
          </a:p>
          <a:p>
            <a:r>
              <a:rPr lang="it-IT" sz="150" dirty="0"/>
              <a:t>gene ENSG00000261236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ENSG00000260428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ENSG00000185122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ENSG00000185000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ENSG00000261678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ENSG00000261587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ENSG00000271698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ENSG00000185803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ENSG00000182325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ENSG00000173137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ENSG00000071894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ENSG00000147804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ENSG00000160948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ENSG00000160949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ENSG00000187954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ENSG00000167702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ENSG00000160973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ENSG00000160972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ENSG00000167701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ENSG00000167700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ENSG00000160957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ENSG00000160959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ENSG00000254402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ENSG00000213563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ENSG00000147799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ENSG00000198169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ENSG00000196378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ENSG00000161016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ENSG00000197363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ENSG00000147789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ENSG00000170619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ENSG00000196150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ENSG00000170631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ENSG00000182307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34 </a:t>
            </a:r>
            <a:r>
              <a:rPr lang="it-IT" sz="150" dirty="0" err="1"/>
              <a:t>genes</a:t>
            </a:r>
            <a:r>
              <a:rPr lang="it-IT" sz="150" dirty="0"/>
              <a:t> out of 683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8</a:t>
            </a:r>
          </a:p>
          <a:p>
            <a:r>
              <a:rPr lang="it-IT" sz="150" dirty="0"/>
              <a:t>0 </a:t>
            </a:r>
            <a:r>
              <a:rPr lang="it-IT" sz="150" dirty="0" err="1"/>
              <a:t>genes</a:t>
            </a:r>
            <a:r>
              <a:rPr lang="it-IT" sz="150" dirty="0"/>
              <a:t> out of 776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9</a:t>
            </a:r>
          </a:p>
          <a:p>
            <a:r>
              <a:rPr lang="it-IT" sz="150" dirty="0"/>
              <a:t>gene ENSG00000203772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ENSG00000214279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ENSG00000130649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ENSG00000171772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ENSG00000225899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5 </a:t>
            </a:r>
            <a:r>
              <a:rPr lang="it-IT" sz="150" dirty="0" err="1"/>
              <a:t>genes</a:t>
            </a:r>
            <a:r>
              <a:rPr lang="it-IT" sz="150" dirty="0"/>
              <a:t> out of 729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10</a:t>
            </a:r>
          </a:p>
          <a:p>
            <a:r>
              <a:rPr lang="it-IT" sz="150" dirty="0"/>
              <a:t>gene ENSG00000166105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ENSG00000149328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ENSG00000109956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 </a:t>
            </a:r>
            <a:r>
              <a:rPr lang="it-IT" sz="150" dirty="0" err="1"/>
              <a:t>genes</a:t>
            </a:r>
            <a:r>
              <a:rPr lang="it-IT" sz="150" dirty="0"/>
              <a:t> out of 1309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11</a:t>
            </a:r>
          </a:p>
          <a:p>
            <a:r>
              <a:rPr lang="it-IT" sz="150" dirty="0"/>
              <a:t>gene ENSG00000187848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ENSG00000177084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ENSG00000176894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ENSG00000247077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ENSG00000176915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ENSG00000090615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ENSG00000072609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ENSG00000196458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ENSG00000198393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ENSG00000198040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ENSG00000196387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ENSG00000214029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ENSG00000256223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ENSG00000256825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ENSG00000090612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ENSG00000227059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16 </a:t>
            </a:r>
            <a:r>
              <a:rPr lang="it-IT" sz="150" dirty="0" err="1"/>
              <a:t>genes</a:t>
            </a:r>
            <a:r>
              <a:rPr lang="it-IT" sz="150" dirty="0"/>
              <a:t> out of 1036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12</a:t>
            </a:r>
          </a:p>
          <a:p>
            <a:r>
              <a:rPr lang="it-IT" sz="150" dirty="0"/>
              <a:t>gene ENSG00000130177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ENSG00000169062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ENSG00000198824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 </a:t>
            </a:r>
            <a:r>
              <a:rPr lang="it-IT" sz="150" dirty="0" err="1"/>
              <a:t>genes</a:t>
            </a:r>
            <a:r>
              <a:rPr lang="it-IT" sz="150" dirty="0"/>
              <a:t> out of 321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13</a:t>
            </a:r>
          </a:p>
          <a:p>
            <a:r>
              <a:rPr lang="it-IT" sz="150" dirty="0"/>
              <a:t>0 </a:t>
            </a:r>
            <a:r>
              <a:rPr lang="it-IT" sz="150" dirty="0" err="1"/>
              <a:t>genes</a:t>
            </a:r>
            <a:r>
              <a:rPr lang="it-IT" sz="150" dirty="0"/>
              <a:t> out of 613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14</a:t>
            </a:r>
          </a:p>
          <a:p>
            <a:r>
              <a:rPr lang="it-IT" sz="150" dirty="0"/>
              <a:t>gene ENSG00000184277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ENSG00000185418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ENSG00000184140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ENSG00000182854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ENSG00000177693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5 </a:t>
            </a:r>
            <a:r>
              <a:rPr lang="it-IT" sz="150" dirty="0" err="1"/>
              <a:t>genes</a:t>
            </a:r>
            <a:r>
              <a:rPr lang="it-IT" sz="150" dirty="0"/>
              <a:t> out of 600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15</a:t>
            </a:r>
          </a:p>
          <a:p>
            <a:r>
              <a:rPr lang="it-IT" sz="150" dirty="0"/>
              <a:t>gene ENSG00000197912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ENSG00000167526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ENSG00000178773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ENSG00000015413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ENSG00000131165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ENSG00000167523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ENSG00000185324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ENSG00000158792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ENSG00000075399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ENSG00000158805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ENSG00000187741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ENSG00000204991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ENSG00000141002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ENSG00000258839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ENSG00000198211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ENSG00000258947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ENSG00000140995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ENSG00000177946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ENSG00000003249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ENSG00000141013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ENSG00000126856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21 </a:t>
            </a:r>
            <a:r>
              <a:rPr lang="it-IT" sz="150" dirty="0" err="1"/>
              <a:t>genes</a:t>
            </a:r>
            <a:r>
              <a:rPr lang="it-IT" sz="150" dirty="0"/>
              <a:t> out of 855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16</a:t>
            </a:r>
          </a:p>
          <a:p>
            <a:r>
              <a:rPr lang="it-IT" sz="150" dirty="0"/>
              <a:t>gene ENSG00000176845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1 </a:t>
            </a:r>
            <a:r>
              <a:rPr lang="it-IT" sz="150" dirty="0" err="1"/>
              <a:t>genes</a:t>
            </a:r>
            <a:r>
              <a:rPr lang="it-IT" sz="150" dirty="0"/>
              <a:t> out of 1186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17</a:t>
            </a:r>
          </a:p>
          <a:p>
            <a:r>
              <a:rPr lang="it-IT" sz="150" dirty="0"/>
              <a:t>gene ENSG00000131196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ENSG00000060069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ENSG00000178342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ENSG00000122490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ENSG00000226742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ENSG00000141759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ENSG00000267127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ENSG00000101546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ENSG00000101544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ENSG00000178184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10 </a:t>
            </a:r>
            <a:r>
              <a:rPr lang="it-IT" sz="150" dirty="0" err="1"/>
              <a:t>genes</a:t>
            </a:r>
            <a:r>
              <a:rPr lang="it-IT" sz="150" dirty="0"/>
              <a:t> out of 269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18</a:t>
            </a:r>
          </a:p>
          <a:p>
            <a:r>
              <a:rPr lang="it-IT" sz="150" dirty="0"/>
              <a:t>gene ENSG00000083845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ENSG00000269855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ENSG00000171574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ENSG00000131849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ENSG00000249471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ENSG00000083812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ENSG00000083838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ENSG00000083807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ENSG00000119574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ENSG00000130726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ENSG00000130724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ENSG00000130725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ENSG00000099326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13 </a:t>
            </a:r>
            <a:r>
              <a:rPr lang="it-IT" sz="150" dirty="0" err="1"/>
              <a:t>genes</a:t>
            </a:r>
            <a:r>
              <a:rPr lang="it-IT" sz="150" dirty="0"/>
              <a:t> out of 1472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19</a:t>
            </a:r>
          </a:p>
          <a:p>
            <a:r>
              <a:rPr lang="it-IT" sz="150" dirty="0"/>
              <a:t>gene ENSG00000197457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ENSG00000258366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ENSG00000026036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ENSG00000243509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ENSG00000101246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ENSG00000197114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ENSG00000273154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ENSG00000203896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ENSG00000273047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ENSG00000125520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ENSG00000130584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ENSG00000183260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ENSG00000101150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ENSG00000101152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ENSG00000198276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ENSG00000196700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ENSG00000130590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ENSG00000101161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ENSG00000196421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ENSG00000203883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ENSG00000171703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ENSG00000171700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ENSG00000125510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ENSG00000171695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ENSG00000196132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ENSG00000125522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ENSG00000203880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27 </a:t>
            </a:r>
            <a:r>
              <a:rPr lang="it-IT" sz="150" dirty="0" err="1"/>
              <a:t>genes</a:t>
            </a:r>
            <a:r>
              <a:rPr lang="it-IT" sz="150" dirty="0"/>
              <a:t> out of 543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20</a:t>
            </a:r>
          </a:p>
          <a:p>
            <a:r>
              <a:rPr lang="it-IT" sz="150" dirty="0"/>
              <a:t>gene ENSG00000182362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ENSG00000160298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ENSG00000160299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ENSG00000160305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ENSG00000160307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ENSG00000160310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6 </a:t>
            </a:r>
            <a:r>
              <a:rPr lang="it-IT" sz="150" dirty="0" err="1"/>
              <a:t>genes</a:t>
            </a:r>
            <a:r>
              <a:rPr lang="it-IT" sz="150" dirty="0"/>
              <a:t> out of 231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21</a:t>
            </a:r>
          </a:p>
          <a:p>
            <a:r>
              <a:rPr lang="it-IT" sz="150" dirty="0"/>
              <a:t>gene ENSG00000100425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ENSG00000100426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ENSG00000182858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ENSG00000184164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ENSG00000198355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ENSG00000188263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ENSG00000138892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ENSG00000100427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ENSG00000073146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ENSG00000073150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ENSG00000170638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ENSG00000073169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ENSG00000128159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ENSG00000100429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ENSG00000188130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ENSG00000185386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ENSG00000196576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ENSG00000205593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ENSG00000100239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ENSG00000100241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ENSG00000128165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ENSG00000100253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ENSG00000100258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ENSG00000025770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ENSG00000284194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ENSG00000130489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ENSG00000025708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ENSG00000177989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ENSG00000130487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ENSG00000217442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ENSG00000205560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ENSG00000254413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ENSG00000100288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ENSG00000008735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ENSG00000100299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ENSG00000251322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ENSG00000100312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ENSG00000079974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38 </a:t>
            </a:r>
            <a:r>
              <a:rPr lang="it-IT" sz="150" dirty="0" err="1"/>
              <a:t>genes</a:t>
            </a:r>
            <a:r>
              <a:rPr lang="it-IT" sz="150" dirty="0"/>
              <a:t> out of 442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22</a:t>
            </a:r>
          </a:p>
          <a:p>
            <a:r>
              <a:rPr lang="it-IT" sz="150" dirty="0"/>
              <a:t>gene ENSG00000168939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ENSG00000124333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gene ENSG00000124334 </a:t>
            </a:r>
            <a:r>
              <a:rPr lang="it-IT" sz="150" dirty="0" err="1"/>
              <a:t>outside</a:t>
            </a:r>
            <a:r>
              <a:rPr lang="it-IT" sz="150" dirty="0"/>
              <a:t> of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</a:t>
            </a:r>
            <a:r>
              <a:rPr lang="it-IT" sz="150" dirty="0"/>
              <a:t>!</a:t>
            </a:r>
          </a:p>
          <a:p>
            <a:r>
              <a:rPr lang="it-IT" sz="150" dirty="0"/>
              <a:t>3 </a:t>
            </a:r>
            <a:r>
              <a:rPr lang="it-IT" sz="150" dirty="0" err="1"/>
              <a:t>genes</a:t>
            </a:r>
            <a:r>
              <a:rPr lang="it-IT" sz="150" dirty="0"/>
              <a:t> out of 845 </a:t>
            </a:r>
            <a:r>
              <a:rPr lang="it-IT" sz="150" dirty="0" err="1"/>
              <a:t>were</a:t>
            </a:r>
            <a:r>
              <a:rPr lang="it-IT" sz="150" dirty="0"/>
              <a:t> </a:t>
            </a:r>
            <a:r>
              <a:rPr lang="it-IT" sz="150" dirty="0" err="1"/>
              <a:t>outside</a:t>
            </a:r>
            <a:r>
              <a:rPr lang="it-IT" sz="150" dirty="0"/>
              <a:t> of the </a:t>
            </a:r>
            <a:r>
              <a:rPr lang="it-IT" sz="150" dirty="0" err="1"/>
              <a:t>defined</a:t>
            </a:r>
            <a:r>
              <a:rPr lang="it-IT" sz="150" dirty="0"/>
              <a:t> </a:t>
            </a:r>
            <a:r>
              <a:rPr lang="it-IT" sz="150" dirty="0" err="1"/>
              <a:t>regions</a:t>
            </a:r>
            <a:r>
              <a:rPr lang="it-IT" sz="150" dirty="0"/>
              <a:t> of </a:t>
            </a:r>
            <a:r>
              <a:rPr lang="it-IT" sz="150" dirty="0" err="1"/>
              <a:t>chr</a:t>
            </a:r>
            <a:r>
              <a:rPr lang="it-IT" sz="150" dirty="0"/>
              <a:t> X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234506-E917-42AA-A21B-D47CEE3B502E}"/>
              </a:ext>
            </a:extLst>
          </p:cNvPr>
          <p:cNvSpPr/>
          <p:nvPr/>
        </p:nvSpPr>
        <p:spPr>
          <a:xfrm>
            <a:off x="1418208" y="852257"/>
            <a:ext cx="2991775" cy="891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" dirty="0"/>
              <a:t>Caso </a:t>
            </a:r>
            <a:r>
              <a:rPr lang="it-IT" sz="600" dirty="0" err="1"/>
              <a:t>tumor</a:t>
            </a:r>
            <a:r>
              <a:rPr lang="it-IT" sz="600" dirty="0"/>
              <a:t> </a:t>
            </a:r>
            <a:r>
              <a:rPr lang="it-IT" sz="600" dirty="0" err="1"/>
              <a:t>suppressor</a:t>
            </a:r>
            <a:r>
              <a:rPr lang="it-IT" sz="600" dirty="0"/>
              <a:t>:</a:t>
            </a:r>
          </a:p>
          <a:p>
            <a:endParaRPr lang="it-IT" sz="525" dirty="0"/>
          </a:p>
          <a:p>
            <a:r>
              <a:rPr lang="it-IT" sz="525" dirty="0"/>
              <a:t>gene OR2T6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TRIM58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TRIM58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3 </a:t>
            </a:r>
            <a:r>
              <a:rPr lang="it-IT" sz="525" dirty="0" err="1"/>
              <a:t>genes</a:t>
            </a:r>
            <a:r>
              <a:rPr lang="it-IT" sz="525" dirty="0"/>
              <a:t> out of 1499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</a:t>
            </a:r>
          </a:p>
          <a:p>
            <a:r>
              <a:rPr lang="it-IT" sz="525" dirty="0"/>
              <a:t>gene ATG4B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BOK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D2HGDH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DTYMK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ING5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ING5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ING5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7 </a:t>
            </a:r>
            <a:r>
              <a:rPr lang="it-IT" sz="525" dirty="0" err="1"/>
              <a:t>genes</a:t>
            </a:r>
            <a:r>
              <a:rPr lang="it-IT" sz="525" dirty="0"/>
              <a:t> out of 806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2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937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3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649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4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RACK1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TRIM52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9 </a:t>
            </a:r>
            <a:r>
              <a:rPr lang="it-IT" sz="525" dirty="0" err="1"/>
              <a:t>genes</a:t>
            </a:r>
            <a:r>
              <a:rPr lang="it-IT" sz="525" dirty="0"/>
              <a:t> out of 640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5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937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6</a:t>
            </a:r>
          </a:p>
          <a:p>
            <a:r>
              <a:rPr lang="it-IT" sz="525" dirty="0"/>
              <a:t>gene VIPR2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1 </a:t>
            </a:r>
            <a:r>
              <a:rPr lang="it-IT" sz="525" dirty="0" err="1"/>
              <a:t>genes</a:t>
            </a:r>
            <a:r>
              <a:rPr lang="it-IT" sz="525" dirty="0"/>
              <a:t> out of 969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7</a:t>
            </a:r>
          </a:p>
          <a:p>
            <a:r>
              <a:rPr lang="it-IT" sz="525" dirty="0"/>
              <a:t>gene BOP1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HSF1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RECQL4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RECQL4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RECQL4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14 </a:t>
            </a:r>
            <a:r>
              <a:rPr lang="it-IT" sz="525" dirty="0" err="1"/>
              <a:t>genes</a:t>
            </a:r>
            <a:r>
              <a:rPr lang="it-IT" sz="525" dirty="0"/>
              <a:t> out of 886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8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839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9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732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10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1035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11</a:t>
            </a:r>
          </a:p>
          <a:p>
            <a:r>
              <a:rPr lang="it-IT" sz="525" dirty="0"/>
              <a:t>gene CHFR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CHFR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CHFR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3 </a:t>
            </a:r>
            <a:r>
              <a:rPr lang="it-IT" sz="525" dirty="0" err="1"/>
              <a:t>genes</a:t>
            </a:r>
            <a:r>
              <a:rPr lang="it-IT" sz="525" dirty="0"/>
              <a:t> out of 917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12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375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13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538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14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272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15</a:t>
            </a:r>
          </a:p>
          <a:p>
            <a:r>
              <a:rPr lang="it-IT" sz="525" dirty="0"/>
              <a:t>gene CDK10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CDK10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CHMP1A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CHMP1A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DPEP1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DPEP1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FANCA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RPL13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ZNF276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9 </a:t>
            </a:r>
            <a:r>
              <a:rPr lang="it-IT" sz="525" dirty="0" err="1"/>
              <a:t>genes</a:t>
            </a:r>
            <a:r>
              <a:rPr lang="it-IT" sz="525" dirty="0"/>
              <a:t> out of 500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16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1245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17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NFATC1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6 </a:t>
            </a:r>
            <a:r>
              <a:rPr lang="it-IT" sz="525" dirty="0" err="1"/>
              <a:t>genes</a:t>
            </a:r>
            <a:r>
              <a:rPr lang="it-IT" sz="525" dirty="0"/>
              <a:t> out of 316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18</a:t>
            </a:r>
          </a:p>
          <a:p>
            <a:r>
              <a:rPr lang="it-IT" sz="525" dirty="0"/>
              <a:t>gene MZF1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MZF1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MZF1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MZF1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MZF1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TRIM28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ZNF132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13 </a:t>
            </a:r>
            <a:r>
              <a:rPr lang="it-IT" sz="525" dirty="0" err="1"/>
              <a:t>genes</a:t>
            </a:r>
            <a:r>
              <a:rPr lang="it-IT" sz="525" dirty="0"/>
              <a:t> out of 741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19</a:t>
            </a:r>
          </a:p>
          <a:p>
            <a:r>
              <a:rPr lang="it-IT" sz="525" dirty="0"/>
              <a:t>gene PRPF6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RTEL1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RTEL1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SOX18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SOX18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TNFRSF6B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TNFRSF6B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7 </a:t>
            </a:r>
            <a:r>
              <a:rPr lang="it-IT" sz="525" dirty="0" err="1"/>
              <a:t>genes</a:t>
            </a:r>
            <a:r>
              <a:rPr lang="it-IT" sz="525" dirty="0"/>
              <a:t> out of 513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20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S100B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6 </a:t>
            </a:r>
            <a:r>
              <a:rPr lang="it-IT" sz="525" dirty="0" err="1"/>
              <a:t>genes</a:t>
            </a:r>
            <a:r>
              <a:rPr lang="it-IT" sz="525" dirty="0"/>
              <a:t> out of 147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21</a:t>
            </a:r>
          </a:p>
          <a:p>
            <a:r>
              <a:rPr lang="it-IT" sz="525" dirty="0"/>
              <a:t>gene MAPK11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PANX2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PIM3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PIM3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PIM3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gene TYMP </a:t>
            </a:r>
            <a:r>
              <a:rPr lang="it-IT" sz="525" dirty="0" err="1"/>
              <a:t>outside</a:t>
            </a:r>
            <a:r>
              <a:rPr lang="it-IT" sz="525" dirty="0"/>
              <a:t> of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</a:t>
            </a:r>
            <a:r>
              <a:rPr lang="it-IT" sz="525" dirty="0"/>
              <a:t>!</a:t>
            </a:r>
          </a:p>
          <a:p>
            <a:r>
              <a:rPr lang="it-IT" sz="525" dirty="0"/>
              <a:t>6 </a:t>
            </a:r>
            <a:r>
              <a:rPr lang="it-IT" sz="525" dirty="0" err="1"/>
              <a:t>genes</a:t>
            </a:r>
            <a:r>
              <a:rPr lang="it-IT" sz="525" dirty="0"/>
              <a:t> out of 325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22</a:t>
            </a:r>
          </a:p>
          <a:p>
            <a:r>
              <a:rPr lang="it-IT" sz="525" dirty="0"/>
              <a:t>0 </a:t>
            </a:r>
            <a:r>
              <a:rPr lang="it-IT" sz="525" dirty="0" err="1"/>
              <a:t>genes</a:t>
            </a:r>
            <a:r>
              <a:rPr lang="it-IT" sz="525" dirty="0"/>
              <a:t> out of 455 </a:t>
            </a:r>
            <a:r>
              <a:rPr lang="it-IT" sz="525" dirty="0" err="1"/>
              <a:t>were</a:t>
            </a:r>
            <a:r>
              <a:rPr lang="it-IT" sz="525" dirty="0"/>
              <a:t> </a:t>
            </a:r>
            <a:r>
              <a:rPr lang="it-IT" sz="525" dirty="0" err="1"/>
              <a:t>outside</a:t>
            </a:r>
            <a:r>
              <a:rPr lang="it-IT" sz="525" dirty="0"/>
              <a:t> of the </a:t>
            </a:r>
            <a:r>
              <a:rPr lang="it-IT" sz="525" dirty="0" err="1"/>
              <a:t>defined</a:t>
            </a:r>
            <a:r>
              <a:rPr lang="it-IT" sz="525" dirty="0"/>
              <a:t> </a:t>
            </a:r>
            <a:r>
              <a:rPr lang="it-IT" sz="525" dirty="0" err="1"/>
              <a:t>regions</a:t>
            </a:r>
            <a:r>
              <a:rPr lang="it-IT" sz="525" dirty="0"/>
              <a:t> of </a:t>
            </a:r>
            <a:r>
              <a:rPr lang="it-IT" sz="525" dirty="0" err="1"/>
              <a:t>chr</a:t>
            </a:r>
            <a:r>
              <a:rPr lang="it-IT" sz="525" dirty="0"/>
              <a:t> X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0E719F3A-B74C-4164-AD08-B97CCBE65C28}"/>
              </a:ext>
            </a:extLst>
          </p:cNvPr>
          <p:cNvGraphicFramePr/>
          <p:nvPr/>
        </p:nvGraphicFramePr>
        <p:xfrm>
          <a:off x="3858247" y="2118932"/>
          <a:ext cx="2047270" cy="317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E0F305-8F9B-4BAA-9BAA-91750BC8C3F9}"/>
              </a:ext>
            </a:extLst>
          </p:cNvPr>
          <p:cNvSpPr txBox="1"/>
          <p:nvPr/>
        </p:nvSpPr>
        <p:spPr>
          <a:xfrm>
            <a:off x="4049183" y="760560"/>
            <a:ext cx="2162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Sembra esserci un </a:t>
            </a:r>
            <a:r>
              <a:rPr lang="it-IT" sz="1050" dirty="0" err="1"/>
              <a:t>errrore</a:t>
            </a:r>
            <a:r>
              <a:rPr lang="it-IT" sz="1050" dirty="0"/>
              <a:t> nel calcolo delle percentuali occupate perché il cromosoma 21 segna 160% e </a:t>
            </a:r>
            <a:r>
              <a:rPr lang="it-IT" sz="1050" dirty="0" err="1"/>
              <a:t>effettvamente</a:t>
            </a:r>
            <a:r>
              <a:rPr lang="it-IT" sz="1050" dirty="0"/>
              <a:t> non sembrano correlate alle immagini.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EC67E0AB-F501-4621-91BE-6D700856FDF3}"/>
              </a:ext>
            </a:extLst>
          </p:cNvPr>
          <p:cNvGraphicFramePr/>
          <p:nvPr/>
        </p:nvGraphicFramePr>
        <p:xfrm>
          <a:off x="6683633" y="1117931"/>
          <a:ext cx="2053249" cy="3030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99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Original</a:t>
            </a:r>
            <a:r>
              <a:rPr lang="it-IT" dirty="0"/>
              <a:t> Dataset</a:t>
            </a:r>
            <a:br>
              <a:rPr lang="it-IT" dirty="0"/>
            </a:br>
            <a:endParaRPr lang="it-IT" dirty="0"/>
          </a:p>
        </p:txBody>
      </p:sp>
      <p:pic>
        <p:nvPicPr>
          <p:cNvPr id="34" name="Immagine 3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8B06DA-62A1-486D-8208-24A5B27A4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" t="-1" r="-872" b="-2820"/>
          <a:stretch/>
        </p:blipFill>
        <p:spPr>
          <a:xfrm>
            <a:off x="351759" y="1202129"/>
            <a:ext cx="8138160" cy="4111531"/>
          </a:xfrm>
          <a:prstGeom prst="rect">
            <a:avLst/>
          </a:prstGeom>
          <a:noFill/>
        </p:spPr>
      </p:pic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6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61DC63-0765-4C06-98D7-F8000AAB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barca, stanza&#10;&#10;Descrizione generata automaticamente">
            <a:extLst>
              <a:ext uri="{FF2B5EF4-FFF2-40B4-BE49-F238E27FC236}">
                <a16:creationId xmlns:a16="http://schemas.microsoft.com/office/drawing/2014/main" id="{593A9B35-6262-4D05-9A5A-7B0C6697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9023" r="8907" b="6249"/>
          <a:stretch/>
        </p:blipFill>
        <p:spPr>
          <a:xfrm>
            <a:off x="5537011" y="1898335"/>
            <a:ext cx="3481713" cy="1421606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B494F3-4005-4B80-9A73-AFB4EEF8AF4F}"/>
              </a:ext>
            </a:extLst>
          </p:cNvPr>
          <p:cNvSpPr txBox="1"/>
          <p:nvPr/>
        </p:nvSpPr>
        <p:spPr>
          <a:xfrm>
            <a:off x="101506" y="1209093"/>
            <a:ext cx="86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The first </a:t>
            </a:r>
            <a:r>
              <a:rPr lang="it-IT" sz="1200" dirty="0" err="1">
                <a:latin typeface="Barlow Light" panose="020B0604020202020204" charset="0"/>
              </a:rPr>
              <a:t>attempt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segmenting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 with step «k». «k»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chosen</a:t>
            </a:r>
            <a:r>
              <a:rPr lang="it-IT" sz="1200" dirty="0">
                <a:latin typeface="Barlow Light" panose="020B0604020202020204" charset="0"/>
              </a:rPr>
              <a:t> after the </a:t>
            </a:r>
            <a:r>
              <a:rPr lang="it-IT" sz="1200" dirty="0" err="1">
                <a:latin typeface="Barlow Light" panose="020B0604020202020204" charset="0"/>
              </a:rPr>
              <a:t>evaluation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histogram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distribution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segment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lengths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for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all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of the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given</a:t>
            </a:r>
            <a:r>
              <a:rPr lang="it-IT" sz="1200" dirty="0">
                <a:solidFill>
                  <a:schemeClr val="accent6"/>
                </a:solidFill>
                <a:latin typeface="Barlow Light" panose="020B0604020202020204" charset="0"/>
              </a:rPr>
              <a:t> </a:t>
            </a:r>
            <a:r>
              <a:rPr lang="it-IT" sz="1200" dirty="0" err="1">
                <a:solidFill>
                  <a:schemeClr val="accent6"/>
                </a:solidFill>
                <a:latin typeface="Barlow Light" panose="020B0604020202020204" charset="0"/>
              </a:rPr>
              <a:t>patients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vast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majority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characterized</a:t>
            </a:r>
            <a:r>
              <a:rPr lang="it-IT" sz="1200" dirty="0">
                <a:latin typeface="Barlow Light" panose="020B0604020202020204" charset="0"/>
              </a:rPr>
              <a:t> by a </a:t>
            </a:r>
            <a:r>
              <a:rPr lang="it-IT" sz="1200" dirty="0" err="1">
                <a:latin typeface="Barlow Light" panose="020B0604020202020204" charset="0"/>
              </a:rPr>
              <a:t>length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smaller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>
                <a:solidFill>
                  <a:srgbClr val="FFC000"/>
                </a:solidFill>
                <a:latin typeface="Barlow Light" panose="020B0604020202020204" charset="0"/>
              </a:rPr>
              <a:t>2 * 10^6.</a:t>
            </a:r>
            <a:endParaRPr lang="it-IT" sz="1200" dirty="0">
              <a:latin typeface="Barlow Light" panose="020B0604020202020204" charset="0"/>
            </a:endParaRP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9CB7FF-D3EC-47A5-8B29-5AA6A25EAC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252" r="9375" b="5502"/>
          <a:stretch/>
        </p:blipFill>
        <p:spPr>
          <a:xfrm>
            <a:off x="101506" y="1967868"/>
            <a:ext cx="2344894" cy="119031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E11D71C-7EFF-4296-91C5-BBDB037E9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t="8576" r="9219" b="5825"/>
          <a:stretch/>
        </p:blipFill>
        <p:spPr>
          <a:xfrm>
            <a:off x="2740964" y="1962801"/>
            <a:ext cx="2448944" cy="12326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7B413DC-B8B2-4899-BF7C-0A5A62D3C142}"/>
              </a:ext>
            </a:extLst>
          </p:cNvPr>
          <p:cNvSpPr/>
          <p:nvPr/>
        </p:nvSpPr>
        <p:spPr>
          <a:xfrm>
            <a:off x="278902" y="1980525"/>
            <a:ext cx="73959" cy="11776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5DBA1C7-328D-4FA9-9EC3-580D8E0F312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52861" y="2569353"/>
            <a:ext cx="2388103" cy="97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AE39494-078C-4C08-96D6-76E73F8B56D1}"/>
              </a:ext>
            </a:extLst>
          </p:cNvPr>
          <p:cNvSpPr/>
          <p:nvPr/>
        </p:nvSpPr>
        <p:spPr>
          <a:xfrm>
            <a:off x="2902449" y="2046677"/>
            <a:ext cx="347103" cy="1111504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14" name="Connettore a gomito 17">
            <a:extLst>
              <a:ext uri="{FF2B5EF4-FFF2-40B4-BE49-F238E27FC236}">
                <a16:creationId xmlns:a16="http://schemas.microsoft.com/office/drawing/2014/main" id="{DFD1A592-2E50-4F39-8057-35621F05C84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3249552" y="2602429"/>
            <a:ext cx="2287459" cy="6709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D6862E-2EE2-4F7A-81C2-48FB159D00D7}"/>
              </a:ext>
            </a:extLst>
          </p:cNvPr>
          <p:cNvSpPr txBox="1"/>
          <p:nvPr/>
        </p:nvSpPr>
        <p:spPr>
          <a:xfrm>
            <a:off x="4524030" y="1965902"/>
            <a:ext cx="856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K=1000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86FA2C-2EA0-4B54-A129-37834425FDBF}"/>
              </a:ext>
            </a:extLst>
          </p:cNvPr>
          <p:cNvSpPr txBox="1"/>
          <p:nvPr/>
        </p:nvSpPr>
        <p:spPr>
          <a:xfrm>
            <a:off x="7954746" y="1965902"/>
            <a:ext cx="703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K=100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531D0C5-5E3D-4436-9B71-8DCE556EEF5E}"/>
              </a:ext>
            </a:extLst>
          </p:cNvPr>
          <p:cNvSpPr txBox="1"/>
          <p:nvPr/>
        </p:nvSpPr>
        <p:spPr>
          <a:xfrm>
            <a:off x="3088843" y="3771290"/>
            <a:ext cx="570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Going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further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latin typeface="Barlow Light" panose="020B0604020202020204" charset="0"/>
              </a:rPr>
              <a:t>analysis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found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that</a:t>
            </a:r>
            <a:r>
              <a:rPr lang="it-IT" sz="1200" dirty="0">
                <a:latin typeface="Barlow Light" panose="020B0604020202020204" charset="0"/>
              </a:rPr>
              <a:t> a non </a:t>
            </a:r>
            <a:r>
              <a:rPr lang="it-IT" sz="1200" dirty="0" err="1">
                <a:latin typeface="Barlow Light" panose="020B0604020202020204" charset="0"/>
              </a:rPr>
              <a:t>negligeable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smaller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dimensions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>
                <a:latin typeface="Barlow Light" panose="020B0604020202020204" charset="0"/>
              </a:rPr>
              <a:t>To </a:t>
            </a:r>
            <a:r>
              <a:rPr lang="it-IT" sz="1200" dirty="0" err="1">
                <a:latin typeface="Barlow Light" panose="020B0604020202020204" charset="0"/>
              </a:rPr>
              <a:t>avoid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loss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too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much</a:t>
            </a:r>
            <a:r>
              <a:rPr lang="it-IT" sz="1200" dirty="0">
                <a:latin typeface="Barlow Light" panose="020B0604020202020204" charset="0"/>
              </a:rPr>
              <a:t> data a step of </a:t>
            </a:r>
            <a:r>
              <a:rPr lang="it-IT" sz="1200" dirty="0">
                <a:solidFill>
                  <a:srgbClr val="FF33CC"/>
                </a:solidFill>
                <a:latin typeface="Barlow Light" panose="020B0604020202020204" charset="0"/>
              </a:rPr>
              <a:t>100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bases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considered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acceptable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  <a:p>
            <a:r>
              <a:rPr lang="it-IT" sz="1200" dirty="0" err="1">
                <a:latin typeface="Barlow Light" panose="020B0604020202020204" charset="0"/>
              </a:rPr>
              <a:t>There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a </a:t>
            </a:r>
            <a:r>
              <a:rPr lang="it-IT" sz="1200" dirty="0" err="1">
                <a:latin typeface="Barlow Light" panose="020B0604020202020204" charset="0"/>
              </a:rPr>
              <a:t>loss</a:t>
            </a:r>
            <a:r>
              <a:rPr lang="it-IT" sz="1200" dirty="0">
                <a:latin typeface="Barlow Light" panose="020B0604020202020204" charset="0"/>
              </a:rPr>
              <a:t> of 1-3% of data, </a:t>
            </a:r>
            <a:r>
              <a:rPr lang="it-IT" sz="1200" dirty="0" err="1">
                <a:latin typeface="Barlow Light" panose="020B0604020202020204" charset="0"/>
              </a:rPr>
              <a:t>depending</a:t>
            </a:r>
            <a:r>
              <a:rPr lang="it-IT" sz="1200" dirty="0">
                <a:latin typeface="Barlow Light" panose="020B0604020202020204" charset="0"/>
              </a:rPr>
              <a:t> on 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Segnaposto contenuto 7">
                <a:extLst>
                  <a:ext uri="{FF2B5EF4-FFF2-40B4-BE49-F238E27FC236}">
                    <a16:creationId xmlns:a16="http://schemas.microsoft.com/office/drawing/2014/main" id="{D6717326-09ED-4E54-BE1C-8422EE13E75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0358718"/>
                  </p:ext>
                </p:extLst>
              </p:nvPr>
            </p:nvGraphicFramePr>
            <p:xfrm>
              <a:off x="278902" y="3447511"/>
              <a:ext cx="2689285" cy="17011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8" name="Segnaposto contenuto 7">
                <a:extLst>
                  <a:ext uri="{FF2B5EF4-FFF2-40B4-BE49-F238E27FC236}">
                    <a16:creationId xmlns:a16="http://schemas.microsoft.com/office/drawing/2014/main" id="{D6717326-09ED-4E54-BE1C-8422EE13E7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902" y="3447511"/>
                <a:ext cx="2689285" cy="1701183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347;p13">
            <a:extLst>
              <a:ext uri="{FF2B5EF4-FFF2-40B4-BE49-F238E27FC236}">
                <a16:creationId xmlns:a16="http://schemas.microsoft.com/office/drawing/2014/main" id="{651D8382-0AC3-4212-B36D-E1DDB1C80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69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561385" cy="1082700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r>
              <a:rPr lang="it-IT" dirty="0"/>
              <a:t>: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51DDF8-AF99-4CE1-A2AE-3D7B9007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7" y="1580817"/>
            <a:ext cx="8026755" cy="33147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4EF960-315C-42E0-9A87-CDF6475FD178}"/>
              </a:ext>
            </a:extLst>
          </p:cNvPr>
          <p:cNvSpPr txBox="1"/>
          <p:nvPr/>
        </p:nvSpPr>
        <p:spPr>
          <a:xfrm>
            <a:off x="334704" y="1165319"/>
            <a:ext cx="839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chromosome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divided</a:t>
            </a:r>
            <a:r>
              <a:rPr lang="it-IT" sz="1200" dirty="0">
                <a:latin typeface="Barlow Light" panose="020B0604020202020204" charset="0"/>
              </a:rPr>
              <a:t> in n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lenght</a:t>
            </a:r>
            <a:r>
              <a:rPr lang="it-IT" sz="1200" dirty="0">
                <a:latin typeface="Barlow Light" panose="020B0604020202020204" charset="0"/>
              </a:rPr>
              <a:t> k. The new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characterized</a:t>
            </a:r>
            <a:r>
              <a:rPr lang="it-IT" sz="1200" dirty="0">
                <a:latin typeface="Barlow Light" panose="020B0604020202020204" charset="0"/>
              </a:rPr>
              <a:t> by the </a:t>
            </a:r>
            <a:r>
              <a:rPr lang="it-IT" sz="1200" dirty="0" err="1">
                <a:latin typeface="Barlow Light" panose="020B0604020202020204" charset="0"/>
              </a:rPr>
              <a:t>value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that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predominant</a:t>
            </a:r>
            <a:r>
              <a:rPr lang="it-IT" sz="1200" dirty="0">
                <a:latin typeface="Barlow Light" panose="020B0604020202020204" charset="0"/>
              </a:rPr>
              <a:t> (i.e. </a:t>
            </a:r>
            <a:r>
              <a:rPr lang="it-IT" sz="1200" dirty="0" err="1">
                <a:latin typeface="Barlow Light" panose="020B0604020202020204" charset="0"/>
              </a:rPr>
              <a:t>covered</a:t>
            </a:r>
            <a:r>
              <a:rPr lang="it-IT" sz="1200" dirty="0">
                <a:latin typeface="Barlow Light" panose="020B0604020202020204" charset="0"/>
              </a:rPr>
              <a:t> more of the 60% of </a:t>
            </a:r>
            <a:r>
              <a:rPr lang="it-IT" sz="1200" dirty="0" err="1">
                <a:latin typeface="Barlow Light" panose="020B0604020202020204" charset="0"/>
              </a:rPr>
              <a:t>its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length</a:t>
            </a:r>
            <a:r>
              <a:rPr lang="it-IT" sz="1200" dirty="0">
                <a:latin typeface="Barlow Light" panose="020B0604020202020204" charset="0"/>
              </a:rPr>
              <a:t>) in the </a:t>
            </a:r>
            <a:r>
              <a:rPr lang="it-IT" sz="1200" dirty="0" err="1">
                <a:latin typeface="Barlow Light" panose="020B0604020202020204" charset="0"/>
              </a:rPr>
              <a:t>original</a:t>
            </a:r>
            <a:r>
              <a:rPr lang="it-IT" sz="1200" dirty="0">
                <a:latin typeface="Barlow Light" panose="020B0604020202020204" charset="0"/>
              </a:rPr>
              <a:t>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13FAD1-726B-44C2-B588-3F305859638C}"/>
              </a:ext>
            </a:extLst>
          </p:cNvPr>
          <p:cNvSpPr txBox="1"/>
          <p:nvPr/>
        </p:nvSpPr>
        <p:spPr>
          <a:xfrm>
            <a:off x="158792" y="3768749"/>
            <a:ext cx="2143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Issues: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Some information </a:t>
            </a:r>
            <a:r>
              <a:rPr lang="it-IT" sz="1200" dirty="0" err="1">
                <a:latin typeface="Barlow Light" panose="020B0604020202020204" charset="0"/>
              </a:rPr>
              <a:t>could</a:t>
            </a:r>
            <a:r>
              <a:rPr lang="it-IT" sz="1200" dirty="0">
                <a:latin typeface="Barlow Light" panose="020B0604020202020204" charset="0"/>
              </a:rPr>
              <a:t> be </a:t>
            </a:r>
            <a:r>
              <a:rPr lang="it-IT" sz="1200" dirty="0" err="1">
                <a:latin typeface="Barlow Light" panose="020B0604020202020204" charset="0"/>
              </a:rPr>
              <a:t>lost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at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borders</a:t>
            </a:r>
            <a:r>
              <a:rPr lang="it-IT" sz="1200" dirty="0">
                <a:latin typeface="Barlow Light" panose="020B0604020202020204" charset="0"/>
              </a:rPr>
              <a:t> of the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 err="1">
                <a:latin typeface="Barlow Light" panose="020B0604020202020204" charset="0"/>
              </a:rPr>
              <a:t>Values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related</a:t>
            </a:r>
            <a:r>
              <a:rPr lang="it-IT" sz="1200" dirty="0">
                <a:latin typeface="Barlow Light" panose="020B0604020202020204" charset="0"/>
              </a:rPr>
              <a:t> to small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would</a:t>
            </a:r>
            <a:r>
              <a:rPr lang="it-IT" sz="1200" dirty="0">
                <a:latin typeface="Barlow Light" panose="020B0604020202020204" charset="0"/>
              </a:rPr>
              <a:t> be </a:t>
            </a:r>
            <a:r>
              <a:rPr lang="it-IT" sz="1200" dirty="0" err="1">
                <a:latin typeface="Barlow Light" panose="020B0604020202020204" charset="0"/>
              </a:rPr>
              <a:t>discarded</a:t>
            </a:r>
            <a:r>
              <a:rPr lang="it-IT" sz="1200" dirty="0">
                <a:latin typeface="Barlow Light" panose="020B0604020202020204" charset="0"/>
              </a:rPr>
              <a:t> in </a:t>
            </a:r>
            <a:r>
              <a:rPr lang="it-IT" sz="1200" dirty="0" err="1">
                <a:latin typeface="Barlow Light" panose="020B0604020202020204" charset="0"/>
              </a:rPr>
              <a:t>any</a:t>
            </a:r>
            <a:r>
              <a:rPr lang="it-IT" sz="1200" dirty="0">
                <a:latin typeface="Barlow Light" panose="020B0604020202020204" charset="0"/>
              </a:rPr>
              <a:t> case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790B5656-D904-4F5A-994D-2B1A613CF065}"/>
              </a:ext>
            </a:extLst>
          </p:cNvPr>
          <p:cNvSpPr/>
          <p:nvPr/>
        </p:nvSpPr>
        <p:spPr>
          <a:xfrm>
            <a:off x="2457147" y="4811198"/>
            <a:ext cx="914925" cy="17844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2EE9FF-9079-4176-8856-D2C742BCD931}"/>
              </a:ext>
            </a:extLst>
          </p:cNvPr>
          <p:cNvSpPr txBox="1"/>
          <p:nvPr/>
        </p:nvSpPr>
        <p:spPr>
          <a:xfrm>
            <a:off x="3475314" y="4122401"/>
            <a:ext cx="2296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Actually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highest</a:t>
            </a:r>
            <a:r>
              <a:rPr lang="it-IT" sz="1200" dirty="0">
                <a:latin typeface="Barlow Light" panose="020B0604020202020204" charset="0"/>
              </a:rPr>
              <a:t> (and </a:t>
            </a:r>
            <a:r>
              <a:rPr lang="it-IT" sz="1200" dirty="0" err="1">
                <a:latin typeface="Barlow Light" panose="020B0604020202020204" charset="0"/>
              </a:rPr>
              <a:t>possibly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most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relevant</a:t>
            </a:r>
            <a:r>
              <a:rPr lang="it-IT" sz="1200" dirty="0">
                <a:latin typeface="Barlow Light" panose="020B0604020202020204" charset="0"/>
              </a:rPr>
              <a:t>) CNV </a:t>
            </a:r>
            <a:r>
              <a:rPr lang="it-IT" sz="1200" dirty="0" err="1">
                <a:latin typeface="Barlow Light" panose="020B0604020202020204" charset="0"/>
              </a:rPr>
              <a:t>values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found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solidFill>
                  <a:srgbClr val="FF0000"/>
                </a:solidFill>
                <a:latin typeface="Barlow Light" panose="020B0604020202020204" charset="0"/>
              </a:rPr>
              <a:t>smallest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7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19C230-FB9D-4E69-9891-FAE9256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561385" cy="1082700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6" name="Google Shape;347;p13">
            <a:extLst>
              <a:ext uri="{FF2B5EF4-FFF2-40B4-BE49-F238E27FC236}">
                <a16:creationId xmlns:a16="http://schemas.microsoft.com/office/drawing/2014/main" id="{CE447795-DBAA-4CD8-AA92-47A585122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44565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42CE03-582A-4C6A-BF41-A795C935794B}"/>
              </a:ext>
            </a:extLst>
          </p:cNvPr>
          <p:cNvSpPr txBox="1"/>
          <p:nvPr/>
        </p:nvSpPr>
        <p:spPr>
          <a:xfrm>
            <a:off x="100284" y="1150016"/>
            <a:ext cx="894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A </a:t>
            </a:r>
            <a:r>
              <a:rPr lang="it-IT" sz="1200" dirty="0" err="1">
                <a:latin typeface="Barlow Light" panose="020B0604020202020204" charset="0"/>
              </a:rPr>
              <a:t>variable</a:t>
            </a:r>
            <a:r>
              <a:rPr lang="it-IT" sz="1200" dirty="0">
                <a:latin typeface="Barlow Light" panose="020B0604020202020204" charset="0"/>
              </a:rPr>
              <a:t> step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then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used</a:t>
            </a:r>
            <a:r>
              <a:rPr lang="it-IT" sz="1200" dirty="0">
                <a:latin typeface="Barlow Light" panose="020B0604020202020204" charset="0"/>
              </a:rPr>
              <a:t> to </a:t>
            </a:r>
            <a:r>
              <a:rPr lang="it-IT" sz="1200" dirty="0" err="1">
                <a:latin typeface="Barlow Light" panose="020B0604020202020204" charset="0"/>
              </a:rPr>
              <a:t>overcome</a:t>
            </a:r>
            <a:r>
              <a:rPr lang="it-IT" sz="1200" dirty="0">
                <a:latin typeface="Barlow Light" panose="020B0604020202020204" charset="0"/>
              </a:rPr>
              <a:t> the </a:t>
            </a:r>
            <a:r>
              <a:rPr lang="it-IT" sz="1200" dirty="0" err="1">
                <a:latin typeface="Barlow Light" panose="020B0604020202020204" charset="0"/>
              </a:rPr>
              <a:t>issues</a:t>
            </a:r>
            <a:r>
              <a:rPr lang="it-IT" sz="1200" dirty="0">
                <a:latin typeface="Barlow Light" panose="020B0604020202020204" charset="0"/>
              </a:rPr>
              <a:t>: a new </a:t>
            </a:r>
            <a:r>
              <a:rPr lang="it-IT" sz="1200" dirty="0" err="1">
                <a:latin typeface="Barlow Light" panose="020B0604020202020204" charset="0"/>
              </a:rPr>
              <a:t>segment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generated</a:t>
            </a:r>
            <a:r>
              <a:rPr lang="it-IT" sz="1200" dirty="0">
                <a:latin typeface="Barlow Light" panose="020B0604020202020204" charset="0"/>
              </a:rPr>
              <a:t> from </a:t>
            </a:r>
            <a:r>
              <a:rPr lang="it-IT" sz="1200" dirty="0" err="1">
                <a:latin typeface="Barlow Light" panose="020B0604020202020204" charset="0"/>
              </a:rPr>
              <a:t>each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breakpoint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shown</a:t>
            </a:r>
            <a:r>
              <a:rPr lang="it-IT" sz="1200" dirty="0">
                <a:latin typeface="Barlow Light" panose="020B0604020202020204" charset="0"/>
              </a:rPr>
              <a:t> in the figure.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38DAF5-9D86-4580-B1E7-0D0C4A197450}"/>
              </a:ext>
            </a:extLst>
          </p:cNvPr>
          <p:cNvSpPr txBox="1"/>
          <p:nvPr/>
        </p:nvSpPr>
        <p:spPr>
          <a:xfrm>
            <a:off x="161832" y="2690248"/>
            <a:ext cx="435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Barlow Light" panose="020B0604020202020204" charset="0"/>
              </a:rPr>
              <a:t>Issues: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increased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considerably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New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created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even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when</a:t>
            </a:r>
            <a:r>
              <a:rPr lang="it-IT" sz="1200" dirty="0">
                <a:latin typeface="Barlow Light" panose="020B0604020202020204" charset="0"/>
              </a:rPr>
              <a:t> the CNV </a:t>
            </a:r>
            <a:r>
              <a:rPr lang="it-IT" sz="1200" dirty="0" err="1">
                <a:latin typeface="Barlow Light" panose="020B0604020202020204" charset="0"/>
              </a:rPr>
              <a:t>value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not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indicated</a:t>
            </a:r>
            <a:r>
              <a:rPr lang="it-IT" sz="1200" dirty="0">
                <a:latin typeface="Barlow Light" panose="020B0604020202020204" charset="0"/>
              </a:rPr>
              <a:t> (</a:t>
            </a:r>
            <a:r>
              <a:rPr lang="it-IT" sz="1200" dirty="0" err="1">
                <a:latin typeface="Barlow Light" panose="020B0604020202020204" charset="0"/>
              </a:rPr>
              <a:t>blank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regions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hence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diploid</a:t>
            </a:r>
            <a:r>
              <a:rPr lang="it-IT" sz="1200" dirty="0">
                <a:latin typeface="Barlow Light" panose="020B0604020202020204" charset="0"/>
              </a:rPr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number</a:t>
            </a:r>
            <a:r>
              <a:rPr lang="it-IT" sz="1200" dirty="0">
                <a:latin typeface="Barlow Light" panose="020B0604020202020204" charset="0"/>
              </a:rPr>
              <a:t> of </a:t>
            </a:r>
            <a:r>
              <a:rPr lang="it-IT" sz="1200" dirty="0" err="1">
                <a:latin typeface="Barlow Light" panose="020B0604020202020204" charset="0"/>
              </a:rPr>
              <a:t>redundant</a:t>
            </a:r>
            <a:r>
              <a:rPr lang="it-IT" sz="1200" dirty="0">
                <a:latin typeface="Barlow Light" panose="020B0604020202020204" charset="0"/>
              </a:rPr>
              <a:t> data </a:t>
            </a:r>
            <a:r>
              <a:rPr lang="it-IT" sz="1200" dirty="0" err="1">
                <a:latin typeface="Barlow Light" panose="020B0604020202020204" charset="0"/>
              </a:rPr>
              <a:t>increased</a:t>
            </a:r>
            <a:endParaRPr lang="it-IT" sz="1200" dirty="0">
              <a:latin typeface="Barlow Light" panose="020B060402020202020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FB5B27-DD29-45BB-B0F2-CF77CCD0ECDA}"/>
              </a:ext>
            </a:extLst>
          </p:cNvPr>
          <p:cNvSpPr txBox="1"/>
          <p:nvPr/>
        </p:nvSpPr>
        <p:spPr>
          <a:xfrm>
            <a:off x="145864" y="3846428"/>
            <a:ext cx="451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Barlow Light" panose="020B0604020202020204" charset="0"/>
              </a:rPr>
              <a:t>Advantages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The </a:t>
            </a:r>
            <a:r>
              <a:rPr lang="it-IT" sz="1200" dirty="0" err="1">
                <a:latin typeface="Barlow Light" panose="020B0604020202020204" charset="0"/>
              </a:rPr>
              <a:t>entirety</a:t>
            </a:r>
            <a:r>
              <a:rPr lang="it-IT" sz="1200" dirty="0">
                <a:latin typeface="Barlow Light" panose="020B0604020202020204" charset="0"/>
              </a:rPr>
              <a:t> of the information </a:t>
            </a:r>
            <a:r>
              <a:rPr lang="it-IT" sz="1200" dirty="0" err="1">
                <a:latin typeface="Barlow Light" panose="020B0604020202020204" charset="0"/>
              </a:rPr>
              <a:t>was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extracted</a:t>
            </a:r>
            <a:r>
              <a:rPr lang="it-IT" sz="1200" dirty="0">
                <a:latin typeface="Barlow Light" panose="020B0604020202020204" charset="0"/>
              </a:rPr>
              <a:t> and </a:t>
            </a:r>
            <a:r>
              <a:rPr lang="it-IT" sz="1200" dirty="0" err="1">
                <a:latin typeface="Barlow Light" panose="020B0604020202020204" charset="0"/>
              </a:rPr>
              <a:t>retained</a:t>
            </a:r>
            <a:r>
              <a:rPr lang="it-IT" sz="1200" dirty="0">
                <a:latin typeface="Barlow Light" panose="020B0604020202020204" charset="0"/>
              </a:rPr>
              <a:t>, the small </a:t>
            </a:r>
            <a:r>
              <a:rPr lang="it-IT" sz="1200" dirty="0" err="1">
                <a:latin typeface="Barlow Light" panose="020B0604020202020204" charset="0"/>
              </a:rPr>
              <a:t>segments</a:t>
            </a:r>
            <a:r>
              <a:rPr lang="it-IT" sz="1200" dirty="0">
                <a:latin typeface="Barlow Light" panose="020B0604020202020204" charset="0"/>
              </a:rPr>
              <a:t> (like the red one) </a:t>
            </a:r>
            <a:r>
              <a:rPr lang="it-IT" sz="1200" dirty="0" err="1">
                <a:latin typeface="Barlow Light" panose="020B0604020202020204" charset="0"/>
              </a:rPr>
              <a:t>were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reported</a:t>
            </a:r>
            <a:r>
              <a:rPr lang="it-IT" sz="1200" dirty="0">
                <a:latin typeface="Barlow Light" panose="020B0604020202020204" charset="0"/>
              </a:rPr>
              <a:t> in the </a:t>
            </a:r>
            <a:r>
              <a:rPr lang="it-IT" sz="1200" dirty="0" err="1">
                <a:latin typeface="Barlow Light" panose="020B0604020202020204" charset="0"/>
              </a:rPr>
              <a:t>final</a:t>
            </a:r>
            <a:r>
              <a:rPr lang="it-IT" sz="1200" dirty="0">
                <a:latin typeface="Barlow Light" panose="020B0604020202020204" charset="0"/>
              </a:rPr>
              <a:t> </a:t>
            </a:r>
            <a:r>
              <a:rPr lang="it-IT" sz="1200" dirty="0" err="1">
                <a:latin typeface="Barlow Light" panose="020B0604020202020204" charset="0"/>
              </a:rPr>
              <a:t>matrix</a:t>
            </a:r>
            <a:endParaRPr lang="it-IT" sz="1200" dirty="0">
              <a:latin typeface="Barlow Light" panose="020B060402020202020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No </a:t>
            </a:r>
            <a:r>
              <a:rPr lang="it-IT" sz="1200" dirty="0" err="1">
                <a:latin typeface="Barlow Light" panose="020B0604020202020204" charset="0"/>
              </a:rPr>
              <a:t>alteration</a:t>
            </a:r>
            <a:r>
              <a:rPr lang="it-IT" sz="1200" dirty="0">
                <a:latin typeface="Barlow Light" panose="020B0604020202020204" charset="0"/>
              </a:rPr>
              <a:t> of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200" dirty="0">
                <a:latin typeface="Barlow Light" panose="020B0604020202020204" charset="0"/>
              </a:rPr>
              <a:t>No </a:t>
            </a:r>
            <a:r>
              <a:rPr lang="it-IT" sz="1200" dirty="0" err="1">
                <a:latin typeface="Barlow Light" panose="020B0604020202020204" charset="0"/>
              </a:rPr>
              <a:t>assumptions</a:t>
            </a:r>
            <a:endParaRPr lang="it-IT" sz="1200" dirty="0">
              <a:latin typeface="Barlow Light" panose="020B060402020202020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39710CC-5C97-4D9D-AA27-762F382A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15"/>
            <a:ext cx="9144000" cy="228946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E3DE27-6FC3-4CCF-B790-AC82DB91E0C7}"/>
              </a:ext>
            </a:extLst>
          </p:cNvPr>
          <p:cNvSpPr txBox="1"/>
          <p:nvPr/>
        </p:nvSpPr>
        <p:spPr>
          <a:xfrm>
            <a:off x="4934828" y="3788743"/>
            <a:ext cx="400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In the end a 2.000x400.000 </a:t>
            </a:r>
            <a:r>
              <a:rPr lang="it-IT" u="sng" dirty="0" err="1"/>
              <a:t>matrix</a:t>
            </a:r>
            <a:r>
              <a:rPr lang="it-IT" u="sng" dirty="0"/>
              <a:t> </a:t>
            </a:r>
            <a:r>
              <a:rPr lang="it-IT" u="sng" dirty="0" err="1"/>
              <a:t>was</a:t>
            </a:r>
            <a:r>
              <a:rPr lang="it-IT" u="sng" dirty="0"/>
              <a:t> </a:t>
            </a:r>
            <a:r>
              <a:rPr lang="it-IT" u="sng" dirty="0" err="1"/>
              <a:t>obtained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4649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270DBEC-9D58-4B62-99CC-FF77BC69786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1185" cy="62523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The CNV data in the </a:t>
            </a:r>
            <a:r>
              <a:rPr lang="it-IT" sz="1800" dirty="0" err="1">
                <a:latin typeface="Raleway SemiBold" panose="020B0604020202020204" charset="0"/>
                <a:cs typeface="Arial" panose="020B0604020202020204" pitchFamily="34" charset="0"/>
              </a:rPr>
              <a:t>chromosomes</a:t>
            </a:r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: </a:t>
            </a:r>
            <a:r>
              <a:rPr lang="it-IT" sz="1800" dirty="0" err="1">
                <a:solidFill>
                  <a:schemeClr val="accent1"/>
                </a:solidFill>
                <a:latin typeface="Raleway SemiBold" panose="020B0604020202020204" charset="0"/>
                <a:cs typeface="Arial" panose="020B0604020202020204" pitchFamily="34" charset="0"/>
              </a:rPr>
              <a:t>kidney</a:t>
            </a:r>
            <a:r>
              <a:rPr lang="it-IT" sz="1800" dirty="0">
                <a:latin typeface="Raleway SemiBold" panose="020B0604020202020204" charset="0"/>
                <a:cs typeface="Arial" panose="020B0604020202020204" pitchFamily="34" charset="0"/>
              </a:rPr>
              <a:t> vs </a:t>
            </a:r>
            <a:r>
              <a:rPr lang="it-IT" sz="1800" dirty="0" err="1">
                <a:solidFill>
                  <a:srgbClr val="FF0000"/>
                </a:solidFill>
                <a:latin typeface="Raleway SemiBold" panose="020B0604020202020204" charset="0"/>
                <a:cs typeface="Arial" panose="020B0604020202020204" pitchFamily="34" charset="0"/>
              </a:rPr>
              <a:t>lung</a:t>
            </a:r>
            <a:endParaRPr lang="it-IT" sz="1800" dirty="0">
              <a:solidFill>
                <a:srgbClr val="FF0000"/>
              </a:solidFill>
              <a:latin typeface="Raleway SemiBold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EA1F3A0-726A-45C1-8942-C206C2A0B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2" y="313904"/>
            <a:ext cx="1534768" cy="118039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5FFC873-521C-4123-A737-0FACD7B28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53" y="315270"/>
            <a:ext cx="1532162" cy="1180391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F5C65F3-7E4F-4528-99D2-1A64D4A0D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76" y="313904"/>
            <a:ext cx="1579065" cy="1180390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EDD9E0-CADC-4B82-9CC4-9FC95632D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8" y="320762"/>
            <a:ext cx="1532162" cy="1180391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11C4C9-E3CF-4BB3-ADF7-07087064C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2" y="1435848"/>
            <a:ext cx="1558220" cy="1180391"/>
          </a:xfrm>
          <a:prstGeom prst="rect">
            <a:avLst/>
          </a:prstGeom>
        </p:spPr>
      </p:pic>
      <p:pic>
        <p:nvPicPr>
          <p:cNvPr id="19" name="Immagine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577A055-C9F1-4C31-A590-33359DD23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6" y="1444005"/>
            <a:ext cx="1532162" cy="1180391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B905A9B-2E7F-4169-9A62-B10029087A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63" y="1466956"/>
            <a:ext cx="1532162" cy="118039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672A10B-8AF2-4553-A21C-936F7B36CB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62" y="1466956"/>
            <a:ext cx="1584277" cy="1180391"/>
          </a:xfrm>
          <a:prstGeom prst="rect">
            <a:avLst/>
          </a:prstGeom>
        </p:spPr>
      </p:pic>
      <p:pic>
        <p:nvPicPr>
          <p:cNvPr id="22" name="Immagine 2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F2AB165-D5D1-4C3D-8918-4EC04AB871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7" y="1472173"/>
            <a:ext cx="1573854" cy="1180391"/>
          </a:xfrm>
          <a:prstGeom prst="rect">
            <a:avLst/>
          </a:prstGeom>
        </p:spPr>
      </p:pic>
      <p:pic>
        <p:nvPicPr>
          <p:cNvPr id="23" name="Immagine 2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F975296-3A0D-4F9D-B7C4-6F7F4EF0DD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64" y="1465759"/>
            <a:ext cx="1566037" cy="1180391"/>
          </a:xfrm>
          <a:prstGeom prst="rect">
            <a:avLst/>
          </a:prstGeom>
        </p:spPr>
      </p:pic>
      <p:pic>
        <p:nvPicPr>
          <p:cNvPr id="24" name="Immagine 2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2A139F-E20D-4584-A0D6-207397ABE5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7" y="2576966"/>
            <a:ext cx="1555614" cy="1180391"/>
          </a:xfrm>
          <a:prstGeom prst="rect">
            <a:avLst/>
          </a:prstGeom>
        </p:spPr>
      </p:pic>
      <p:pic>
        <p:nvPicPr>
          <p:cNvPr id="25" name="Immagine 2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7796D6-5F5F-4539-AF93-F05D57F7C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4" y="2552910"/>
            <a:ext cx="1555614" cy="1180391"/>
          </a:xfrm>
          <a:prstGeom prst="rect">
            <a:avLst/>
          </a:prstGeom>
        </p:spPr>
      </p:pic>
      <p:pic>
        <p:nvPicPr>
          <p:cNvPr id="26" name="Immagine 2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4F329F5-71D5-4671-B9B0-8DF33375C9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37" y="2571749"/>
            <a:ext cx="1555614" cy="118039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C1F7DA-82DC-4411-A62A-9DA61242AD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18" y="2576967"/>
            <a:ext cx="1579065" cy="118039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B2D0EE8-7014-4E5C-86B3-8CB09D7BDD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56" y="2576967"/>
            <a:ext cx="1532162" cy="1180391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4062C007-4576-410C-82A4-99F8E2849F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53" y="2571750"/>
            <a:ext cx="1563431" cy="1180390"/>
          </a:xfrm>
          <a:prstGeom prst="rect">
            <a:avLst/>
          </a:prstGeom>
        </p:spPr>
      </p:pic>
      <p:pic>
        <p:nvPicPr>
          <p:cNvPr id="30" name="Immagine 29" descr="Immagine che contiene mappa&#10;&#10;Descrizione generata automaticamente">
            <a:extLst>
              <a:ext uri="{FF2B5EF4-FFF2-40B4-BE49-F238E27FC236}">
                <a16:creationId xmlns:a16="http://schemas.microsoft.com/office/drawing/2014/main" id="{43BE8A1A-5AF0-4C23-909A-AEC4E82F1B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7" y="3800238"/>
            <a:ext cx="1555614" cy="1180391"/>
          </a:xfrm>
          <a:prstGeom prst="rect">
            <a:avLst/>
          </a:prstGeom>
        </p:spPr>
      </p:pic>
      <p:pic>
        <p:nvPicPr>
          <p:cNvPr id="31" name="Immagine 3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87B6ACA-63E6-44B8-B96D-529C54851D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77" y="3800400"/>
            <a:ext cx="1563431" cy="1180390"/>
          </a:xfrm>
          <a:prstGeom prst="rect">
            <a:avLst/>
          </a:prstGeom>
        </p:spPr>
      </p:pic>
      <p:pic>
        <p:nvPicPr>
          <p:cNvPr id="32" name="Immagine 3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AFBAB46-8354-4715-9AE6-F41FBCC1CF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88" y="3800399"/>
            <a:ext cx="1555614" cy="118039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17F4A72-8C36-42FF-AD8E-CC9CE4C2C3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18" y="3800400"/>
            <a:ext cx="1579065" cy="1180390"/>
          </a:xfrm>
          <a:prstGeom prst="rect">
            <a:avLst/>
          </a:prstGeom>
        </p:spPr>
      </p:pic>
      <p:pic>
        <p:nvPicPr>
          <p:cNvPr id="34" name="Immagine 3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426793-02F1-43DE-9DA8-92B92A8D71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57" y="3800399"/>
            <a:ext cx="1555614" cy="1180391"/>
          </a:xfrm>
          <a:prstGeom prst="rect">
            <a:avLst/>
          </a:prstGeom>
        </p:spPr>
      </p:pic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AA61451-B13A-4CCB-8C4B-F1EE8E40CF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71" y="3802427"/>
            <a:ext cx="1555614" cy="118039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51BFDA2F-49EC-41FC-AEDC-9C2CEF199F1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4" y="282660"/>
            <a:ext cx="1532161" cy="11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dirty="0"/>
              <a:t>The CNV data in the </a:t>
            </a:r>
            <a:r>
              <a:rPr lang="it-IT" dirty="0" err="1"/>
              <a:t>chromosomes</a:t>
            </a:r>
            <a:r>
              <a:rPr lang="it-IT" dirty="0"/>
              <a:t>: </a:t>
            </a:r>
            <a:r>
              <a:rPr lang="it-IT" dirty="0" err="1">
                <a:solidFill>
                  <a:schemeClr val="accent1"/>
                </a:solidFill>
              </a:rPr>
              <a:t>kidney</a:t>
            </a:r>
            <a:r>
              <a:rPr lang="it-IT" dirty="0"/>
              <a:t> vs </a:t>
            </a:r>
            <a:r>
              <a:rPr lang="it-IT" dirty="0" err="1">
                <a:solidFill>
                  <a:srgbClr val="FF0000"/>
                </a:solidFill>
              </a:rPr>
              <a:t>lung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E378BE-58BA-4744-A406-583B831CFED3}"/>
              </a:ext>
            </a:extLst>
          </p:cNvPr>
          <p:cNvSpPr txBox="1"/>
          <p:nvPr/>
        </p:nvSpPr>
        <p:spPr>
          <a:xfrm>
            <a:off x="2222736" y="2533767"/>
            <a:ext cx="66565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Barlow Light" panose="020B0604020202020204" charset="0"/>
              </a:rPr>
              <a:t>The </a:t>
            </a:r>
            <a:r>
              <a:rPr lang="it-IT" sz="1300" dirty="0" err="1">
                <a:latin typeface="Barlow Light" panose="020B0604020202020204" charset="0"/>
              </a:rPr>
              <a:t>extent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region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chromosome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characterized</a:t>
            </a:r>
            <a:r>
              <a:rPr lang="it-IT" sz="1300" dirty="0">
                <a:latin typeface="Barlow Light" panose="020B0604020202020204" charset="0"/>
              </a:rPr>
              <a:t> by a </a:t>
            </a:r>
            <a:r>
              <a:rPr lang="it-IT" sz="1300" dirty="0" err="1">
                <a:latin typeface="Barlow Light" panose="020B0604020202020204" charset="0"/>
              </a:rPr>
              <a:t>great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difference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between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kideny</a:t>
            </a:r>
            <a:r>
              <a:rPr lang="it-IT" sz="1300" dirty="0">
                <a:latin typeface="Barlow Light" panose="020B0604020202020204" charset="0"/>
              </a:rPr>
              <a:t> and </a:t>
            </a:r>
            <a:r>
              <a:rPr lang="it-IT" sz="1300" dirty="0" err="1">
                <a:latin typeface="Barlow Light" panose="020B0604020202020204" charset="0"/>
              </a:rPr>
              <a:t>lung</a:t>
            </a:r>
            <a:r>
              <a:rPr lang="it-IT" sz="1300" dirty="0">
                <a:latin typeface="Barlow Light" panose="020B0604020202020204" charset="0"/>
              </a:rPr>
              <a:t> data </a:t>
            </a:r>
            <a:r>
              <a:rPr lang="it-IT" sz="1300" dirty="0" err="1">
                <a:latin typeface="Barlow Light" panose="020B0604020202020204" charset="0"/>
              </a:rPr>
              <a:t>was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calculated</a:t>
            </a:r>
            <a:r>
              <a:rPr lang="it-IT" sz="1300" dirty="0">
                <a:latin typeface="Barlow Light" panose="020B0604020202020204" charset="0"/>
              </a:rPr>
              <a:t> for </a:t>
            </a:r>
            <a:r>
              <a:rPr lang="it-IT" sz="1300" dirty="0" err="1">
                <a:latin typeface="Barlow Light" panose="020B0604020202020204" charset="0"/>
              </a:rPr>
              <a:t>each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chromosome</a:t>
            </a:r>
            <a:r>
              <a:rPr lang="it-IT" sz="1300" dirty="0">
                <a:latin typeface="Barlow Light" panose="020B0604020202020204" charset="0"/>
              </a:rPr>
              <a:t> and </a:t>
            </a:r>
            <a:r>
              <a:rPr lang="it-IT" sz="1300" dirty="0" err="1">
                <a:latin typeface="Barlow Light" panose="020B0604020202020204" charset="0"/>
              </a:rPr>
              <a:t>returned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as</a:t>
            </a:r>
            <a:r>
              <a:rPr lang="it-IT" sz="1300" dirty="0">
                <a:latin typeface="Barlow Light" panose="020B0604020202020204" charset="0"/>
              </a:rPr>
              <a:t> a </a:t>
            </a:r>
            <a:r>
              <a:rPr lang="it-IT" sz="1300" dirty="0" err="1">
                <a:latin typeface="Barlow Light" panose="020B0604020202020204" charset="0"/>
              </a:rPr>
              <a:t>percentage</a:t>
            </a:r>
            <a:r>
              <a:rPr lang="it-IT" sz="1300" dirty="0">
                <a:latin typeface="Barlow Light" panose="020B0604020202020204" charset="0"/>
              </a:rPr>
              <a:t> of </a:t>
            </a:r>
            <a:r>
              <a:rPr lang="it-IT" sz="1300" dirty="0" err="1">
                <a:latin typeface="Barlow Light" panose="020B0604020202020204" charset="0"/>
              </a:rPr>
              <a:t>its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total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length</a:t>
            </a:r>
            <a:r>
              <a:rPr lang="it-IT" sz="1300" dirty="0">
                <a:latin typeface="Barlow Light" panose="020B0604020202020204" charset="0"/>
              </a:rPr>
              <a:t>.</a:t>
            </a:r>
          </a:p>
        </p:txBody>
      </p:sp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04B17713-5D88-419B-BA1F-41F5CB22B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311645"/>
              </p:ext>
            </p:extLst>
          </p:nvPr>
        </p:nvGraphicFramePr>
        <p:xfrm>
          <a:off x="0" y="3344985"/>
          <a:ext cx="9144000" cy="170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Immagine 24">
            <a:extLst>
              <a:ext uri="{FF2B5EF4-FFF2-40B4-BE49-F238E27FC236}">
                <a16:creationId xmlns:a16="http://schemas.microsoft.com/office/drawing/2014/main" id="{2B469252-7D09-44B0-8510-179B2ECEE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" y="1762793"/>
            <a:ext cx="1957012" cy="150769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9DEAD19-5EAD-4E38-A775-50EBF5F471AE}"/>
              </a:ext>
            </a:extLst>
          </p:cNvPr>
          <p:cNvSpPr txBox="1"/>
          <p:nvPr/>
        </p:nvSpPr>
        <p:spPr>
          <a:xfrm>
            <a:off x="2222736" y="1953084"/>
            <a:ext cx="6822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Barlow Light" panose="020B0604020202020204" charset="0"/>
              </a:rPr>
              <a:t>Some </a:t>
            </a:r>
            <a:r>
              <a:rPr lang="it-IT" sz="1300" dirty="0" err="1">
                <a:latin typeface="Barlow Light" panose="020B0604020202020204" charset="0"/>
              </a:rPr>
              <a:t>regions</a:t>
            </a:r>
            <a:r>
              <a:rPr lang="it-IT" sz="1300" dirty="0">
                <a:latin typeface="Barlow Light" panose="020B0604020202020204" charset="0"/>
              </a:rPr>
              <a:t> of the </a:t>
            </a:r>
            <a:r>
              <a:rPr lang="it-IT" sz="1300" dirty="0" err="1">
                <a:latin typeface="Barlow Light" panose="020B0604020202020204" charset="0"/>
              </a:rPr>
              <a:t>chromosomes</a:t>
            </a:r>
            <a:r>
              <a:rPr lang="it-IT" sz="1300" dirty="0">
                <a:latin typeface="Barlow Light" panose="020B0604020202020204" charset="0"/>
              </a:rPr>
              <a:t> show a </a:t>
            </a:r>
            <a:r>
              <a:rPr lang="it-IT" sz="1300" dirty="0" err="1">
                <a:latin typeface="Barlow Light" panose="020B0604020202020204" charset="0"/>
              </a:rPr>
              <a:t>remarkable</a:t>
            </a:r>
            <a:r>
              <a:rPr lang="it-IT" sz="1300" dirty="0">
                <a:latin typeface="Barlow Light" panose="020B0604020202020204" charset="0"/>
              </a:rPr>
              <a:t> </a:t>
            </a:r>
            <a:r>
              <a:rPr lang="it-IT" sz="1300" dirty="0" err="1">
                <a:latin typeface="Barlow Light" panose="020B0604020202020204" charset="0"/>
              </a:rPr>
              <a:t>difference</a:t>
            </a:r>
            <a:r>
              <a:rPr lang="en-GB" sz="1300" dirty="0">
                <a:latin typeface="Barlow Light" panose="020B0604020202020204" charset="0"/>
              </a:rPr>
              <a:t> in the segment mean value when the data coming from the kidney is compared to the one from the lung.</a:t>
            </a:r>
            <a:endParaRPr lang="it-IT" sz="1300" dirty="0">
              <a:latin typeface="Barlow Light" panose="020B0604020202020204" charset="0"/>
            </a:endParaRPr>
          </a:p>
        </p:txBody>
      </p:sp>
      <p:sp>
        <p:nvSpPr>
          <p:cNvPr id="27" name="Freccia bidirezionale verticale 26">
            <a:extLst>
              <a:ext uri="{FF2B5EF4-FFF2-40B4-BE49-F238E27FC236}">
                <a16:creationId xmlns:a16="http://schemas.microsoft.com/office/drawing/2014/main" id="{EB7CC1F5-6D6B-47B0-AB73-3489AFC5790C}"/>
              </a:ext>
            </a:extLst>
          </p:cNvPr>
          <p:cNvSpPr/>
          <p:nvPr/>
        </p:nvSpPr>
        <p:spPr>
          <a:xfrm>
            <a:off x="1145485" y="1953084"/>
            <a:ext cx="176606" cy="992532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161684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648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Distribution of the CNV</a:t>
            </a:r>
            <a:endParaRPr lang="it-IT"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D81C41-544E-4B43-9884-FA099EC457E3}"/>
              </a:ext>
            </a:extLst>
          </p:cNvPr>
          <p:cNvSpPr txBox="1"/>
          <p:nvPr/>
        </p:nvSpPr>
        <p:spPr>
          <a:xfrm>
            <a:off x="206300" y="4325507"/>
            <a:ext cx="871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rlow Light" panose="020B0604020202020204" charset="0"/>
              </a:rPr>
              <a:t>For some of the </a:t>
            </a:r>
            <a:r>
              <a:rPr lang="en-GB" dirty="0">
                <a:latin typeface="Barlow Light" panose="020B0604020202020204" charset="0"/>
              </a:rPr>
              <a:t>chromosomes</a:t>
            </a:r>
            <a:r>
              <a:rPr lang="it-IT" dirty="0">
                <a:latin typeface="Barlow Light" panose="020B0604020202020204" charset="0"/>
              </a:rPr>
              <a:t> the </a:t>
            </a:r>
            <a:r>
              <a:rPr lang="it-IT" dirty="0" err="1">
                <a:latin typeface="Barlow Light" panose="020B0604020202020204" charset="0"/>
              </a:rPr>
              <a:t>separation</a:t>
            </a:r>
            <a:r>
              <a:rPr lang="it-IT" dirty="0">
                <a:latin typeface="Barlow Light" panose="020B0604020202020204" charset="0"/>
              </a:rPr>
              <a:t> of </a:t>
            </a:r>
            <a:r>
              <a:rPr lang="it-IT" dirty="0" err="1">
                <a:latin typeface="Barlow Light" panose="020B0604020202020204" charset="0"/>
              </a:rPr>
              <a:t>values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evident</a:t>
            </a:r>
            <a:r>
              <a:rPr lang="it-IT" dirty="0">
                <a:latin typeface="Barlow Light" panose="020B0604020202020204" charset="0"/>
              </a:rPr>
              <a:t> and </a:t>
            </a:r>
            <a:r>
              <a:rPr lang="it-IT" dirty="0" err="1">
                <a:latin typeface="Barlow Light" panose="020B0604020202020204" charset="0"/>
              </a:rPr>
              <a:t>this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behavior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is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confirmed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also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when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looking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at</a:t>
            </a:r>
            <a:r>
              <a:rPr lang="it-IT" dirty="0">
                <a:latin typeface="Barlow Light" panose="020B0604020202020204" charset="0"/>
              </a:rPr>
              <a:t> the </a:t>
            </a:r>
            <a:r>
              <a:rPr lang="it-IT" dirty="0" err="1">
                <a:latin typeface="Barlow Light" panose="020B0604020202020204" charset="0"/>
              </a:rPr>
              <a:t>protein</a:t>
            </a:r>
            <a:r>
              <a:rPr lang="it-IT" dirty="0">
                <a:latin typeface="Barlow Light" panose="020B0604020202020204" charset="0"/>
              </a:rPr>
              <a:t> coding </a:t>
            </a:r>
            <a:r>
              <a:rPr lang="it-IT" dirty="0" err="1">
                <a:latin typeface="Barlow Light" panose="020B0604020202020204" charset="0"/>
              </a:rPr>
              <a:t>regions</a:t>
            </a:r>
            <a:r>
              <a:rPr lang="it-IT" dirty="0">
                <a:latin typeface="Barlow Light" panose="020B0604020202020204" charset="0"/>
              </a:rPr>
              <a:t> and the </a:t>
            </a:r>
            <a:r>
              <a:rPr lang="it-IT" dirty="0" err="1">
                <a:latin typeface="Barlow Light" panose="020B0604020202020204" charset="0"/>
              </a:rPr>
              <a:t>tumor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related</a:t>
            </a:r>
            <a:r>
              <a:rPr lang="it-IT" dirty="0">
                <a:latin typeface="Barlow Light" panose="020B0604020202020204" charset="0"/>
              </a:rPr>
              <a:t> </a:t>
            </a:r>
            <a:r>
              <a:rPr lang="it-IT" dirty="0" err="1">
                <a:latin typeface="Barlow Light" panose="020B0604020202020204" charset="0"/>
              </a:rPr>
              <a:t>regions</a:t>
            </a:r>
            <a:r>
              <a:rPr lang="it-IT" dirty="0">
                <a:latin typeface="Barlow Light" panose="020B0604020202020204" charset="0"/>
              </a:rPr>
              <a:t>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2AF18B-8D28-4D1F-BE42-CD1D6AC8B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52"/>
          <a:stretch/>
        </p:blipFill>
        <p:spPr>
          <a:xfrm>
            <a:off x="4168" y="1677067"/>
            <a:ext cx="3047443" cy="2474948"/>
          </a:xfrm>
          <a:prstGeom prst="rect">
            <a:avLst/>
          </a:prstGeom>
        </p:spPr>
      </p:pic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D8626388-E06D-49FA-8306-A69812E06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0"/>
          <a:stretch/>
        </p:blipFill>
        <p:spPr>
          <a:xfrm>
            <a:off x="3023707" y="1682497"/>
            <a:ext cx="3084767" cy="2474948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DA366402-EDC8-45DF-9867-8012D44177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20"/>
          <a:stretch/>
        </p:blipFill>
        <p:spPr>
          <a:xfrm>
            <a:off x="6043246" y="1677067"/>
            <a:ext cx="3084767" cy="247494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2BE4916-3700-4536-BB9E-1F9C76A415E1}"/>
              </a:ext>
            </a:extLst>
          </p:cNvPr>
          <p:cNvSpPr/>
          <p:nvPr/>
        </p:nvSpPr>
        <p:spPr>
          <a:xfrm>
            <a:off x="2067675" y="2545495"/>
            <a:ext cx="108864" cy="14460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03E334E-5EA2-43F9-A2A8-3BCE14ECBCB1}"/>
              </a:ext>
            </a:extLst>
          </p:cNvPr>
          <p:cNvSpPr/>
          <p:nvPr/>
        </p:nvSpPr>
        <p:spPr>
          <a:xfrm>
            <a:off x="1111645" y="2007076"/>
            <a:ext cx="108863" cy="19844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6391647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4448</Words>
  <Application>Microsoft Office PowerPoint</Application>
  <PresentationFormat>Presentazione su schermo (16:9)</PresentationFormat>
  <Paragraphs>587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Calibri</vt:lpstr>
      <vt:lpstr>Barlow Light</vt:lpstr>
      <vt:lpstr>Barlow</vt:lpstr>
      <vt:lpstr>Arial</vt:lpstr>
      <vt:lpstr>Wingdings</vt:lpstr>
      <vt:lpstr>Raleway SemiBold</vt:lpstr>
      <vt:lpstr>Gaoler template</vt:lpstr>
      <vt:lpstr>CNV data as a biomarker for cancer types</vt:lpstr>
      <vt:lpstr>GDC</vt:lpstr>
      <vt:lpstr>Original Dataset </vt:lpstr>
      <vt:lpstr>First approach </vt:lpstr>
      <vt:lpstr>First approach: results</vt:lpstr>
      <vt:lpstr>Second approach</vt:lpstr>
      <vt:lpstr>Presentazione standard di PowerPoint</vt:lpstr>
      <vt:lpstr>The CNV data in the chromosomes: kidney vs lung</vt:lpstr>
      <vt:lpstr>Distribution of the CNV</vt:lpstr>
      <vt:lpstr>Feature selection</vt:lpstr>
      <vt:lpstr>Distribution of the features in the best feature selection dataset</vt:lpstr>
      <vt:lpstr>Results: variance</vt:lpstr>
      <vt:lpstr>Results: variance + random forest</vt:lpstr>
      <vt:lpstr>Results: variance + short segments</vt:lpstr>
      <vt:lpstr>Decision Tree</vt:lpstr>
      <vt:lpstr>SVM</vt:lpstr>
      <vt:lpstr>Multilayer perceptron</vt:lpstr>
      <vt:lpstr>Conclusions</vt:lpstr>
      <vt:lpstr>THANKS!</vt:lpstr>
      <vt:lpstr>Warnings/criticità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CNV</dc:title>
  <dc:creator>Sabrina B</dc:creator>
  <cp:lastModifiedBy>Sabrina B</cp:lastModifiedBy>
  <cp:revision>43</cp:revision>
  <dcterms:created xsi:type="dcterms:W3CDTF">2020-05-14T09:13:47Z</dcterms:created>
  <dcterms:modified xsi:type="dcterms:W3CDTF">2020-05-15T11:42:25Z</dcterms:modified>
</cp:coreProperties>
</file>