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1"/>
  </p:sldMasterIdLst>
  <p:notesMasterIdLst>
    <p:notesMasterId r:id="rId13"/>
  </p:notesMasterIdLst>
  <p:sldIdLst>
    <p:sldId id="256" r:id="rId2"/>
    <p:sldId id="259" r:id="rId3"/>
    <p:sldId id="302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Γεώργιος-Αλέξης Ιωαννάκης" initials="ΓΙ" lastIdx="2" clrIdx="0">
    <p:extLst>
      <p:ext uri="{19B8F6BF-5375-455C-9EA6-DF929625EA0E}">
        <p15:presenceInfo xmlns="" xmlns:p15="http://schemas.microsoft.com/office/powerpoint/2012/main" userId="Γεώργιος-Αλέξης Ιωαννάκη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12" d="100"/>
          <a:sy n="112" d="100"/>
        </p:scale>
        <p:origin x="-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ude\AppData\Local\Temp\7zOCAFA6ACE\&#964;&#949;&#955;&#953;&#954;&#95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/>
              <a:t>Final</a:t>
            </a:r>
            <a:r>
              <a:rPr lang="en-US" sz="1800" baseline="0"/>
              <a:t> Comparison</a:t>
            </a:r>
            <a:endParaRPr lang="en-US" sz="18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Φύλλο8!$B$1</c:f>
              <c:strCache>
                <c:ptCount val="1"/>
                <c:pt idx="0">
                  <c:v>Αρχικό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Φύλλο8!$B$2:$B$10</c:f>
              <c:numCache>
                <c:formatCode>General</c:formatCode>
                <c:ptCount val="9"/>
                <c:pt idx="0">
                  <c:v>360626373</c:v>
                </c:pt>
                <c:pt idx="1">
                  <c:v>511141516</c:v>
                </c:pt>
                <c:pt idx="2">
                  <c:v>405166652</c:v>
                </c:pt>
                <c:pt idx="3">
                  <c:v>80032326</c:v>
                </c:pt>
                <c:pt idx="4">
                  <c:v>96349596</c:v>
                </c:pt>
                <c:pt idx="5">
                  <c:v>0</c:v>
                </c:pt>
                <c:pt idx="7">
                  <c:v>638240783</c:v>
                </c:pt>
              </c:numCache>
            </c:numRef>
          </c:val>
        </c:ser>
        <c:ser>
          <c:idx val="1"/>
          <c:order val="1"/>
          <c:tx>
            <c:strRef>
              <c:f>Φύλλο8!$C$1</c:f>
              <c:strCache>
                <c:ptCount val="1"/>
                <c:pt idx="0">
                  <c:v>1η Εργασία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Φύλλο8!$C$2:$C$10</c:f>
              <c:numCache>
                <c:formatCode>General</c:formatCode>
                <c:ptCount val="9"/>
                <c:pt idx="0">
                  <c:v>360356426</c:v>
                </c:pt>
                <c:pt idx="1">
                  <c:v>510692251</c:v>
                </c:pt>
                <c:pt idx="2">
                  <c:v>404807323</c:v>
                </c:pt>
                <c:pt idx="3">
                  <c:v>79942561</c:v>
                </c:pt>
                <c:pt idx="4">
                  <c:v>96349429</c:v>
                </c:pt>
                <c:pt idx="5">
                  <c:v>0</c:v>
                </c:pt>
                <c:pt idx="7">
                  <c:v>581099313</c:v>
                </c:pt>
              </c:numCache>
            </c:numRef>
          </c:val>
        </c:ser>
        <c:ser>
          <c:idx val="2"/>
          <c:order val="2"/>
          <c:tx>
            <c:strRef>
              <c:f>Φύλλο8!$D$1</c:f>
              <c:strCache>
                <c:ptCount val="1"/>
                <c:pt idx="0">
                  <c:v>32 block 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Φύλλο8!$D$2:$D$10</c:f>
              <c:numCache>
                <c:formatCode>General</c:formatCode>
                <c:ptCount val="9"/>
                <c:pt idx="0">
                  <c:v>353117991</c:v>
                </c:pt>
                <c:pt idx="1">
                  <c:v>486431786</c:v>
                </c:pt>
                <c:pt idx="2">
                  <c:v>393969990</c:v>
                </c:pt>
                <c:pt idx="3">
                  <c:v>70776749</c:v>
                </c:pt>
                <c:pt idx="4">
                  <c:v>92092199</c:v>
                </c:pt>
                <c:pt idx="5">
                  <c:v>0</c:v>
                </c:pt>
                <c:pt idx="6">
                  <c:v>277992914</c:v>
                </c:pt>
                <c:pt idx="7">
                  <c:v>834831852</c:v>
                </c:pt>
                <c:pt idx="8">
                  <c:v>38713078</c:v>
                </c:pt>
              </c:numCache>
            </c:numRef>
          </c:val>
        </c:ser>
        <c:ser>
          <c:idx val="3"/>
          <c:order val="3"/>
          <c:tx>
            <c:strRef>
              <c:f>Φύλλο8!$E$1</c:f>
              <c:strCache>
                <c:ptCount val="1"/>
                <c:pt idx="0">
                  <c:v>16 block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Φύλλο8!$E$2:$E$10</c:f>
              <c:numCache>
                <c:formatCode>General</c:formatCode>
                <c:ptCount val="9"/>
                <c:pt idx="0">
                  <c:v>353118927</c:v>
                </c:pt>
                <c:pt idx="1">
                  <c:v>486433354</c:v>
                </c:pt>
                <c:pt idx="2">
                  <c:v>393970877</c:v>
                </c:pt>
                <c:pt idx="3">
                  <c:v>70777275</c:v>
                </c:pt>
                <c:pt idx="4">
                  <c:v>92092444</c:v>
                </c:pt>
                <c:pt idx="5">
                  <c:v>0</c:v>
                </c:pt>
                <c:pt idx="6">
                  <c:v>277994594</c:v>
                </c:pt>
                <c:pt idx="7">
                  <c:v>83485190</c:v>
                </c:pt>
                <c:pt idx="8">
                  <c:v>38713078</c:v>
                </c:pt>
              </c:numCache>
            </c:numRef>
          </c:val>
        </c:ser>
        <c:ser>
          <c:idx val="4"/>
          <c:order val="4"/>
          <c:tx>
            <c:strRef>
              <c:f>Φύλλο8!$F$1</c:f>
              <c:strCache>
                <c:ptCount val="1"/>
                <c:pt idx="0">
                  <c:v>8 block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Φύλλο8!$F$2:$F$10</c:f>
              <c:numCache>
                <c:formatCode>General</c:formatCode>
                <c:ptCount val="9"/>
                <c:pt idx="0">
                  <c:v>353120795</c:v>
                </c:pt>
                <c:pt idx="1">
                  <c:v>486436478</c:v>
                </c:pt>
                <c:pt idx="2">
                  <c:v>393972645</c:v>
                </c:pt>
                <c:pt idx="3">
                  <c:v>70778323</c:v>
                </c:pt>
                <c:pt idx="4">
                  <c:v>92092932</c:v>
                </c:pt>
                <c:pt idx="5">
                  <c:v>0</c:v>
                </c:pt>
                <c:pt idx="6">
                  <c:v>277997954</c:v>
                </c:pt>
                <c:pt idx="7">
                  <c:v>834841854</c:v>
                </c:pt>
                <c:pt idx="8">
                  <c:v>38713078</c:v>
                </c:pt>
              </c:numCache>
            </c:numRef>
          </c:val>
        </c:ser>
        <c:ser>
          <c:idx val="5"/>
          <c:order val="5"/>
          <c:tx>
            <c:strRef>
              <c:f>Φύλλο8!$G$1</c:f>
              <c:strCache>
                <c:ptCount val="1"/>
                <c:pt idx="0">
                  <c:v>4 block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Φύλλο8!$G$2:$G$10</c:f>
              <c:numCache>
                <c:formatCode>General</c:formatCode>
                <c:ptCount val="9"/>
                <c:pt idx="0">
                  <c:v>353124531</c:v>
                </c:pt>
                <c:pt idx="1">
                  <c:v>486442726</c:v>
                </c:pt>
                <c:pt idx="2">
                  <c:v>393976181</c:v>
                </c:pt>
                <c:pt idx="3">
                  <c:v>70780419</c:v>
                </c:pt>
                <c:pt idx="4">
                  <c:v>92093908</c:v>
                </c:pt>
                <c:pt idx="5">
                  <c:v>0</c:v>
                </c:pt>
                <c:pt idx="6">
                  <c:v>278004674</c:v>
                </c:pt>
                <c:pt idx="7">
                  <c:v>834855182</c:v>
                </c:pt>
                <c:pt idx="8">
                  <c:v>38713078</c:v>
                </c:pt>
              </c:numCache>
            </c:numRef>
          </c:val>
        </c:ser>
        <c:ser>
          <c:idx val="6"/>
          <c:order val="6"/>
          <c:tx>
            <c:strRef>
              <c:f>Φύλλο8!$H$1</c:f>
              <c:strCache>
                <c:ptCount val="1"/>
                <c:pt idx="0">
                  <c:v>3η Εργασία</c:v>
                </c:pt>
              </c:strCache>
            </c:strRef>
          </c:tx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Φύλλο8!$H$2:$H$10</c:f>
              <c:numCache>
                <c:formatCode>General</c:formatCode>
                <c:ptCount val="9"/>
                <c:pt idx="0">
                  <c:v>352757076</c:v>
                </c:pt>
                <c:pt idx="1">
                  <c:v>486799135</c:v>
                </c:pt>
                <c:pt idx="2">
                  <c:v>393111997</c:v>
                </c:pt>
                <c:pt idx="3">
                  <c:v>71294568</c:v>
                </c:pt>
                <c:pt idx="4">
                  <c:v>92632898</c:v>
                </c:pt>
                <c:pt idx="5">
                  <c:v>0</c:v>
                </c:pt>
                <c:pt idx="6">
                  <c:v>303378316</c:v>
                </c:pt>
                <c:pt idx="7">
                  <c:v>860417779</c:v>
                </c:pt>
                <c:pt idx="8">
                  <c:v>38597410</c:v>
                </c:pt>
              </c:numCache>
            </c:numRef>
          </c:val>
        </c:ser>
        <c:axId val="91682304"/>
        <c:axId val="109082496"/>
      </c:barChart>
      <c:catAx>
        <c:axId val="91682304"/>
        <c:scaling>
          <c:orientation val="minMax"/>
        </c:scaling>
        <c:axPos val="b"/>
        <c:majorTickMark val="none"/>
        <c:tickLblPos val="nextTo"/>
        <c:crossAx val="109082496"/>
        <c:crosses val="autoZero"/>
        <c:auto val="1"/>
        <c:lblAlgn val="ctr"/>
        <c:lblOffset val="100"/>
      </c:catAx>
      <c:valAx>
        <c:axId val="10908249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1682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14A7B-2A10-4208-93DF-4DD1BC18B496}" type="datetimeFigureOut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F3056-A6F7-4B11-A257-907CF004AC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848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3056-A6F7-4B11-A257-907CF004AC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812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105-54DE-448A-813A-CB3C6F45D784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7EC8-AC3F-48BC-81C8-42642EF12FCE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7F5-A884-40BD-AD30-36FC9A8F10D7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8078-4933-49C0-B5FA-4471A004C0D1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C398-BCEA-4B30-88CD-C328C7A35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14B0-BD9F-4F5D-B969-3BBB09B914CF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51C6-8C35-4EA9-B8B1-1C02C45059F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AA32-EFCC-405A-B5DF-F974241FF76C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EC5D-1A6E-4644-993F-2499C0F7FB6B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D26D-E015-431C-AC1A-B9BA4972D6A3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F0E11FB-DFBD-42F2-816A-1161D764A7E4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333936" cy="2133600"/>
          </a:xfrm>
        </p:spPr>
        <p:txBody>
          <a:bodyPr>
            <a:noAutofit/>
          </a:bodyPr>
          <a:lstStyle/>
          <a:p>
            <a:pPr algn="ctr"/>
            <a:r>
              <a:rPr lang="el-GR" sz="4800" dirty="0" smtClean="0">
                <a:solidFill>
                  <a:schemeClr val="bg1">
                    <a:lumMod val="85000"/>
                  </a:schemeClr>
                </a:solidFill>
              </a:rPr>
              <a:t>Σχεδιασμός Ενσωματωμένων Κυκλωμάτων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Democritus University of Thrace Department of Electrical and Computer engineering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14" y="5791200"/>
            <a:ext cx="1053902" cy="888602"/>
          </a:xfrm>
          <a:prstGeom prst="rect">
            <a:avLst/>
          </a:prstGeom>
        </p:spPr>
      </p:pic>
      <p:sp>
        <p:nvSpPr>
          <p:cNvPr id="6" name="5 - TextBox"/>
          <p:cNvSpPr txBox="1"/>
          <p:nvPr/>
        </p:nvSpPr>
        <p:spPr>
          <a:xfrm>
            <a:off x="1447800" y="3200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Βενέτης-</a:t>
            </a:r>
            <a:r>
              <a:rPr lang="el-GR" dirty="0" err="1" smtClean="0"/>
              <a:t>Παρασκεύας</a:t>
            </a:r>
            <a:r>
              <a:rPr lang="el-GR" dirty="0" smtClean="0"/>
              <a:t> </a:t>
            </a:r>
            <a:r>
              <a:rPr lang="el-GR" dirty="0" err="1" smtClean="0"/>
              <a:t>Παλλήκαράς</a:t>
            </a:r>
            <a:r>
              <a:rPr lang="el-GR" dirty="0" smtClean="0"/>
              <a:t> ΑΜ 56857</a:t>
            </a:r>
          </a:p>
          <a:p>
            <a:pPr algn="ctr"/>
            <a:r>
              <a:rPr lang="el-GR" dirty="0" err="1" smtClean="0"/>
              <a:t>Γέωργιος</a:t>
            </a:r>
            <a:r>
              <a:rPr lang="el-GR" dirty="0" smtClean="0"/>
              <a:t> Γουδελής ΑΜ 56843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1360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0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Συνολικά 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Αποτελέσματα</a:t>
            </a:r>
            <a:endParaRPr lang="en-US" b="1" dirty="0"/>
          </a:p>
        </p:txBody>
      </p:sp>
      <p:graphicFrame>
        <p:nvGraphicFramePr>
          <p:cNvPr id="8" name="1 - Γράφημα"/>
          <p:cNvGraphicFramePr/>
          <p:nvPr/>
        </p:nvGraphicFramePr>
        <p:xfrm>
          <a:off x="71437" y="457200"/>
          <a:ext cx="9001125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0154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Thank you for your attention!</a:t>
            </a:r>
            <a:endParaRPr lang="el-GR" sz="4000" dirty="0">
              <a:solidFill>
                <a:srgbClr val="C0000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4603450-251E-407B-B36E-787D1D33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0" y="6208776"/>
            <a:ext cx="3429000" cy="365125"/>
          </a:xfrm>
        </p:spPr>
        <p:txBody>
          <a:bodyPr/>
          <a:lstStyle/>
          <a:p>
            <a:r>
              <a:rPr lang="en-US" dirty="0"/>
              <a:t>Dept. Electrical and Computer Engineering Democritus University of Thrace</a:t>
            </a:r>
          </a:p>
        </p:txBody>
      </p:sp>
    </p:spTree>
    <p:extLst>
      <p:ext uri="{BB962C8B-B14F-4D97-AF65-F5344CB8AC3E}">
        <p14:creationId xmlns="" xmlns:p14="http://schemas.microsoft.com/office/powerpoint/2010/main" val="23142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l-GR" sz="2000" dirty="0" smtClean="0">
                <a:solidFill>
                  <a:schemeClr val="bg1">
                    <a:lumMod val="95000"/>
                  </a:schemeClr>
                </a:solidFill>
              </a:rPr>
              <a:t>Στόχος Εργασίας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59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208776"/>
            <a:ext cx="3429000" cy="365125"/>
          </a:xfrm>
        </p:spPr>
        <p:txBody>
          <a:bodyPr/>
          <a:lstStyle/>
          <a:p>
            <a:r>
              <a:rPr lang="en-US" dirty="0"/>
              <a:t>Dept. Electrical and Computer Engineering Democritus University of Thrace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381000" y="1143000"/>
            <a:ext cx="8610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3200" dirty="0" smtClean="0"/>
              <a:t>Υλοποίηση ενός αλγορίθμου αύξησης οξύτητας </a:t>
            </a:r>
            <a:r>
              <a:rPr lang="en-US" sz="3200" dirty="0" smtClean="0"/>
              <a:t>grayscale </a:t>
            </a:r>
            <a:r>
              <a:rPr lang="el-GR" sz="3200" dirty="0" smtClean="0"/>
              <a:t>εικόνων </a:t>
            </a:r>
            <a:r>
              <a:rPr lang="el-GR" sz="3200" dirty="0" smtClean="0"/>
              <a:t>εφαρμόζοντας την τεχνική </a:t>
            </a:r>
            <a:r>
              <a:rPr lang="en-US" sz="3200" dirty="0" err="1" smtClean="0"/>
              <a:t>unsharp</a:t>
            </a:r>
            <a:r>
              <a:rPr lang="en-US" sz="3200" dirty="0" smtClean="0"/>
              <a:t> </a:t>
            </a:r>
            <a:r>
              <a:rPr lang="en-US" sz="3200" dirty="0" smtClean="0"/>
              <a:t>masking</a:t>
            </a:r>
            <a:r>
              <a:rPr lang="el-GR" sz="3200" dirty="0" smtClean="0"/>
              <a:t>.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3200" dirty="0" smtClean="0"/>
              <a:t>Βελτιστοποίηση του αλγορίθμου με διάφορες τεχνικές για την μείωση</a:t>
            </a:r>
            <a:r>
              <a:rPr lang="el-GR" sz="3200" dirty="0" smtClean="0"/>
              <a:t> του χρόνου εκτέλεσης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642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l-GR" sz="2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l-GR" sz="2000" baseline="30000" dirty="0" smtClean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sz="2000" dirty="0" smtClean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59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208776"/>
            <a:ext cx="3429000" cy="365125"/>
          </a:xfrm>
        </p:spPr>
        <p:txBody>
          <a:bodyPr/>
          <a:lstStyle/>
          <a:p>
            <a:r>
              <a:rPr lang="en-US" dirty="0"/>
              <a:t>Dept. Electrical and Computer Engineering Democritus University of Thrace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FB0D60-8957-4960-B160-6B028F83A3A1}"/>
              </a:ext>
            </a:extLst>
          </p:cNvPr>
          <p:cNvSpPr txBox="1"/>
          <p:nvPr/>
        </p:nvSpPr>
        <p:spPr>
          <a:xfrm>
            <a:off x="457200" y="547171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Βελτιστοποίηση των </a:t>
            </a:r>
            <a:r>
              <a:rPr lang="en-US" sz="3200" dirty="0" smtClean="0"/>
              <a:t>for loops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533400" y="1143000"/>
            <a:ext cx="7854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lvl="0">
              <a:buFont typeface="Wingdings" pitchFamily="2" charset="2"/>
              <a:buChar char="ü"/>
            </a:pPr>
            <a:r>
              <a:rPr lang="en-US" sz="3200" dirty="0" smtClean="0"/>
              <a:t>Loop Fusion </a:t>
            </a:r>
            <a:r>
              <a:rPr lang="el-GR" sz="3200" dirty="0" smtClean="0"/>
              <a:t>(</a:t>
            </a:r>
            <a:r>
              <a:rPr lang="en-US" sz="3200" dirty="0" smtClean="0"/>
              <a:t>optimize</a:t>
            </a:r>
            <a:r>
              <a:rPr lang="el-GR" sz="3200" dirty="0" smtClean="0"/>
              <a:t>_0,1)</a:t>
            </a: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Loop Unroll (</a:t>
            </a:r>
            <a:r>
              <a:rPr lang="en-US" sz="3200" dirty="0" smtClean="0"/>
              <a:t>Optimize </a:t>
            </a:r>
            <a:r>
              <a:rPr lang="en-US" sz="3200" dirty="0" smtClean="0"/>
              <a:t>3_x, </a:t>
            </a:r>
            <a:r>
              <a:rPr lang="el-GR" sz="3200" dirty="0" smtClean="0"/>
              <a:t>όπου </a:t>
            </a:r>
            <a:r>
              <a:rPr lang="en-US" sz="3200" dirty="0" smtClean="0"/>
              <a:t>x</a:t>
            </a:r>
            <a:r>
              <a:rPr lang="el-GR" sz="3200" dirty="0" smtClean="0"/>
              <a:t> ο αριθμός του </a:t>
            </a:r>
            <a:r>
              <a:rPr lang="en-US" sz="3200" dirty="0" smtClean="0"/>
              <a:t>unroll)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Loop </a:t>
            </a:r>
            <a:r>
              <a:rPr lang="en-US" sz="3200" dirty="0" smtClean="0"/>
              <a:t>Interchange (</a:t>
            </a:r>
            <a:r>
              <a:rPr lang="el-GR" sz="3200" dirty="0" smtClean="0"/>
              <a:t>σε όλους του κώδικες φροντίζαμε να διαβάζουμε τις στήλες της γραμμής και μετά να αλλάζουμε τη γραμμή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172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l-GR" b="1" baseline="30000" dirty="0" smtClean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Λοιπές Βελτιώσεις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152400" y="11430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Αποφύγαμε την χρήση ετοίμων συναρτήσεων και τις υλοποιήσαμε χειροκίνητα.</a:t>
            </a:r>
            <a:endParaRPr lang="en-US" sz="28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2800" dirty="0" smtClean="0"/>
              <a:t>Προτιμήσαμε την χρήση προσωρινών μεταβλητών </a:t>
            </a:r>
            <a:r>
              <a:rPr lang="en-US" sz="2800" dirty="0" smtClean="0"/>
              <a:t>temp </a:t>
            </a:r>
            <a:r>
              <a:rPr lang="el-GR" sz="2800" dirty="0" smtClean="0"/>
              <a:t>και τη χρήση </a:t>
            </a:r>
            <a:r>
              <a:rPr lang="en-US" sz="2800" dirty="0" smtClean="0"/>
              <a:t>local </a:t>
            </a:r>
            <a:r>
              <a:rPr lang="el-GR" sz="2800" dirty="0" smtClean="0"/>
              <a:t>μεταβλητών έναντι </a:t>
            </a:r>
            <a:r>
              <a:rPr lang="en-US" sz="2800" dirty="0" smtClean="0"/>
              <a:t>global </a:t>
            </a:r>
            <a:r>
              <a:rPr lang="el-GR" sz="2800" dirty="0" smtClean="0"/>
              <a:t>ώστε να μην δεσμεύουμε άσκοπο χώρο στη μνήμη.</a:t>
            </a:r>
            <a:endParaRPr lang="en-US" sz="28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2800" dirty="0" smtClean="0"/>
              <a:t>Προτιμήσαμε την χρήση της εντολής</a:t>
            </a:r>
            <a:r>
              <a:rPr lang="el-GR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++ </a:t>
            </a:r>
            <a:r>
              <a:rPr lang="el-GR" sz="2800" dirty="0" smtClean="0"/>
              <a:t>εντολής της </a:t>
            </a:r>
            <a:r>
              <a:rPr lang="en-US" sz="2800" dirty="0" err="1" smtClean="0"/>
              <a:t>i</a:t>
            </a:r>
            <a:r>
              <a:rPr lang="en-US" sz="2800" dirty="0" smtClean="0"/>
              <a:t>=i+1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l-GR" b="1" baseline="30000" dirty="0" smtClean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Εισαγωγή συστήματος μνήμης τριών επίπεδων 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304800" y="114300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 </a:t>
            </a:r>
            <a:r>
              <a:rPr lang="en-US" sz="2800" dirty="0" smtClean="0"/>
              <a:t>RAM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r>
              <a:rPr lang="en-US" sz="2800" dirty="0" smtClean="0"/>
              <a:t>Cache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r>
              <a:rPr lang="en-US" sz="2800" dirty="0" smtClean="0"/>
              <a:t>Registers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l-GR" b="1" baseline="30000" dirty="0" smtClean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Θεωρήσεις σχετικά με το μέγεθος της </a:t>
            </a:r>
            <a:r>
              <a:rPr lang="en-US" sz="2800" dirty="0" smtClean="0"/>
              <a:t>cache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304800" y="1143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 </a:t>
            </a:r>
            <a:r>
              <a:rPr lang="el-GR" sz="2800" dirty="0" smtClean="0"/>
              <a:t>Ιδανική περίπτωση, όπου όλα τα δεδομένα βρίσκονται </a:t>
            </a:r>
            <a:r>
              <a:rPr lang="en-US" sz="2800" dirty="0" smtClean="0"/>
              <a:t> </a:t>
            </a:r>
            <a:r>
              <a:rPr lang="el-GR" sz="2800" dirty="0" smtClean="0"/>
              <a:t>στη </a:t>
            </a:r>
            <a:r>
              <a:rPr lang="en-US" sz="2800" dirty="0" smtClean="0"/>
              <a:t>cache</a:t>
            </a: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Μικρό μέγεθος με κακή πολίτικη αντικατάστασης(</a:t>
            </a:r>
            <a:r>
              <a:rPr lang="en-US" sz="2800" dirty="0" smtClean="0"/>
              <a:t>worst case)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Μεσαίο μέγεθος </a:t>
            </a:r>
            <a:r>
              <a:rPr lang="en-US" sz="2800" dirty="0" smtClean="0"/>
              <a:t>cache </a:t>
            </a:r>
            <a:r>
              <a:rPr lang="el-GR" sz="2800" dirty="0" smtClean="0"/>
              <a:t>και πιο ρεαλιστικό σενάριο 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l-GR" b="1" baseline="30000" dirty="0" smtClean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Κομμάτι της Εργασίας</a:t>
            </a:r>
            <a:endParaRPr lang="en-US" b="1" dirty="0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0" y="685800"/>
            <a:ext cx="8839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l-GR" sz="2600" dirty="0" smtClean="0"/>
              <a:t>Προσομοιώνουμε την επικοινωνία</a:t>
            </a:r>
            <a:r>
              <a:rPr lang="en-US" sz="2600" dirty="0" smtClean="0"/>
              <a:t>(</a:t>
            </a:r>
            <a:r>
              <a:rPr lang="el-GR" sz="2600" dirty="0" smtClean="0"/>
              <a:t>κύκλους) της </a:t>
            </a:r>
            <a:r>
              <a:rPr lang="en-US" sz="2600" dirty="0" smtClean="0"/>
              <a:t>cache</a:t>
            </a:r>
            <a:r>
              <a:rPr lang="el-GR" sz="2600" dirty="0" smtClean="0"/>
              <a:t> με την </a:t>
            </a:r>
            <a:r>
              <a:rPr lang="el-GR" sz="2600" dirty="0" smtClean="0"/>
              <a:t> </a:t>
            </a:r>
            <a:r>
              <a:rPr lang="en-US" sz="2600" dirty="0" smtClean="0"/>
              <a:t>Ram, </a:t>
            </a:r>
            <a:r>
              <a:rPr lang="el-GR" sz="2600" dirty="0" smtClean="0"/>
              <a:t>κ</a:t>
            </a:r>
            <a:r>
              <a:rPr lang="el-GR" sz="2600" dirty="0" smtClean="0"/>
              <a:t>ά</a:t>
            </a:r>
            <a:r>
              <a:rPr lang="el-GR" sz="2600" dirty="0" smtClean="0"/>
              <a:t>νοντα</a:t>
            </a:r>
            <a:r>
              <a:rPr lang="el-GR" sz="2600" dirty="0" smtClean="0"/>
              <a:t>ς εγγραφές στην </a:t>
            </a:r>
            <a:r>
              <a:rPr lang="en-US" sz="2600" dirty="0" smtClean="0"/>
              <a:t>Ram </a:t>
            </a:r>
            <a:r>
              <a:rPr lang="el-GR" sz="2600" dirty="0" smtClean="0"/>
              <a:t> </a:t>
            </a:r>
          </a:p>
          <a:p>
            <a:pPr lvl="1" algn="just">
              <a:buFont typeface="Wingdings" pitchFamily="2" charset="2"/>
              <a:buChar char="ü"/>
            </a:pPr>
            <a:endParaRPr lang="el-GR" sz="2600" dirty="0" smtClean="0"/>
          </a:p>
          <a:p>
            <a:pPr lvl="1" algn="just">
              <a:buFont typeface="Wingdings" pitchFamily="2" charset="2"/>
              <a:buChar char="ü"/>
            </a:pPr>
            <a:r>
              <a:rPr lang="el-GR" sz="2600" dirty="0" smtClean="0"/>
              <a:t>Στην περίπτωση της μικρής </a:t>
            </a:r>
            <a:r>
              <a:rPr lang="en-US" sz="2600" dirty="0" smtClean="0"/>
              <a:t>cache </a:t>
            </a:r>
            <a:r>
              <a:rPr lang="el-GR" sz="2600" dirty="0" smtClean="0"/>
              <a:t>με κακή πολιτική αντικατάστασης, κάθε δεδομένο θα πρέπει να φορτωθεί τουλάχιστον μια φορά.</a:t>
            </a:r>
          </a:p>
          <a:p>
            <a:pPr lvl="1" algn="just">
              <a:buFont typeface="Wingdings" pitchFamily="2" charset="2"/>
              <a:buChar char="ü"/>
            </a:pPr>
            <a:endParaRPr lang="el-GR" sz="2600" dirty="0" smtClean="0"/>
          </a:p>
          <a:p>
            <a:pPr lvl="1" algn="just">
              <a:buFont typeface="Wingdings" pitchFamily="2" charset="2"/>
              <a:buChar char="ü"/>
            </a:pPr>
            <a:r>
              <a:rPr lang="el-GR" sz="2600" dirty="0" smtClean="0"/>
              <a:t>Στην ενδιάμεση κάνουμε τη θεώρηση ότι φορτώνουμε τα δεδομένα μας με </a:t>
            </a:r>
            <a:r>
              <a:rPr lang="en-US" sz="2600" dirty="0" smtClean="0"/>
              <a:t>block </a:t>
            </a:r>
            <a:r>
              <a:rPr lang="el-GR" sz="2600" dirty="0" smtClean="0"/>
              <a:t>διαφόρων μεγεθών και προσομοιώνω την φόρτωση των </a:t>
            </a:r>
            <a:r>
              <a:rPr lang="en-US" sz="2600" dirty="0" smtClean="0"/>
              <a:t>block </a:t>
            </a:r>
            <a:r>
              <a:rPr lang="el-GR" sz="2600" dirty="0" smtClean="0"/>
              <a:t>με την εγγραφή τιμών στην </a:t>
            </a:r>
            <a:r>
              <a:rPr lang="en-US" sz="2600" dirty="0" smtClean="0"/>
              <a:t>Ram. </a:t>
            </a:r>
            <a:r>
              <a:rPr lang="el-GR" sz="2600" dirty="0" smtClean="0"/>
              <a:t>Επίσης, κάνουμε τη θεώρηση ότι το </a:t>
            </a:r>
            <a:r>
              <a:rPr lang="en-US" sz="2600" dirty="0" smtClean="0"/>
              <a:t>block </a:t>
            </a:r>
            <a:r>
              <a:rPr lang="el-GR" sz="2600" dirty="0" smtClean="0"/>
              <a:t> δεν θα αντικατασταθεί πριν να τελειώσει η χρήση του.</a:t>
            </a:r>
            <a:endParaRPr lang="en-US" sz="2600" dirty="0" smtClean="0"/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/>
            <a:endParaRPr 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l-GR" b="1" baseline="30000" dirty="0" smtClean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Επαναχρησιμοποίηση δεδομένων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76200" y="1143000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Χρησιμοποιήσαμε διατάξεις προσωρινής διάταξης (</a:t>
            </a:r>
            <a:r>
              <a:rPr lang="en-US" sz="2800" dirty="0" smtClean="0"/>
              <a:t>buffer</a:t>
            </a:r>
            <a:r>
              <a:rPr lang="el-GR" sz="2800" dirty="0" smtClean="0"/>
              <a:t>).</a:t>
            </a:r>
          </a:p>
          <a:p>
            <a:pPr lvl="0" algn="just">
              <a:buFont typeface="Wingdings" pitchFamily="2" charset="2"/>
              <a:buChar char="ü"/>
            </a:pPr>
            <a:endParaRPr lang="el-GR" sz="2800" dirty="0" smtClean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Οι διατάξεις αυτές μαζί με τους πίνακες (</a:t>
            </a:r>
            <a:r>
              <a:rPr lang="en-US" sz="2800" dirty="0" smtClean="0"/>
              <a:t>kernel</a:t>
            </a:r>
            <a:r>
              <a:rPr lang="el-GR" sz="2800" dirty="0" smtClean="0"/>
              <a:t>) αποθηκεύονται στην μνήμη </a:t>
            </a:r>
            <a:r>
              <a:rPr lang="en-US" sz="2800" dirty="0" smtClean="0"/>
              <a:t>cache</a:t>
            </a:r>
            <a:r>
              <a:rPr lang="el-GR" sz="2800" dirty="0" smtClean="0"/>
              <a:t>.</a:t>
            </a:r>
          </a:p>
          <a:p>
            <a:pPr lvl="0" algn="just">
              <a:buFont typeface="Wingdings" pitchFamily="2" charset="2"/>
              <a:buChar char="ü"/>
            </a:pPr>
            <a:endParaRPr lang="el-GR" sz="2800" dirty="0" smtClean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 smtClean="0"/>
              <a:t>Φορτώναμε Ν γραμμές του πίνακα και εφαρμόζαμε μια λογική κυλιόμενου παραθύρου. Ουσιαστικά μετά το τέλος χρήσης μιας γραμμής την αντικαθιστούσαμε με μια νέα γραμμή</a:t>
            </a:r>
            <a:r>
              <a:rPr lang="en-US" sz="2800" dirty="0" smtClean="0"/>
              <a:t>.</a:t>
            </a:r>
            <a:r>
              <a:rPr lang="el-GR" sz="2800" dirty="0" smtClean="0"/>
              <a:t> Με αυτόν τον τρόπο, φορτώνουμε τα κάθε στοιχείο μια φορά, ενώ διαφορετικά θα ήθελε Ν-1 φορτώσεις.</a:t>
            </a: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endParaRPr lang="en-US" sz="2800" dirty="0" smtClean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0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95000"/>
                  </a:schemeClr>
                </a:solidFill>
              </a:rPr>
              <a:t>Συνολικά Αποτελέσματα</a:t>
            </a:r>
            <a:endParaRPr lang="en-US" b="1" dirty="0"/>
          </a:p>
        </p:txBody>
      </p:sp>
      <p:graphicFrame>
        <p:nvGraphicFramePr>
          <p:cNvPr id="8" name="7 - Πίνακας"/>
          <p:cNvGraphicFramePr>
            <a:graphicFrameLocks noGrp="1"/>
          </p:cNvGraphicFramePr>
          <p:nvPr/>
        </p:nvGraphicFramePr>
        <p:xfrm>
          <a:off x="838202" y="914399"/>
          <a:ext cx="7162800" cy="37995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9449"/>
                <a:gridCol w="785980"/>
                <a:gridCol w="860129"/>
                <a:gridCol w="593193"/>
                <a:gridCol w="785980"/>
                <a:gridCol w="785980"/>
                <a:gridCol w="785980"/>
                <a:gridCol w="785980"/>
                <a:gridCol w="860129"/>
              </a:tblGrid>
              <a:tr h="2367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/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Αρχικό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1η </a:t>
                      </a:r>
                      <a:r>
                        <a:rPr lang="en-US" sz="1100" b="1" u="none" strike="noStrike" dirty="0" err="1"/>
                        <a:t>Εργασία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2η </a:t>
                      </a:r>
                      <a:r>
                        <a:rPr lang="en-US" sz="1100" b="1" u="none" strike="noStrike" dirty="0" err="1"/>
                        <a:t>Εργασία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 vert="vert27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32 block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16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8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4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3η </a:t>
                      </a:r>
                      <a:r>
                        <a:rPr lang="en-US" sz="1100" b="1" u="none" strike="noStrike" dirty="0" err="1"/>
                        <a:t>Εργασία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480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Instructions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360626373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360356426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353117991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353118927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353120795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353124531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352757076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Core_Cycles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511141516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510692251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486431786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486433354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486436478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486442726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486799135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S_Cycles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405166652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404807323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393969990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393970877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393972645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393976181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393111997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N_Cycles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80032326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79942561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70776749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70777275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70778323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70780419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71294568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I_Cycles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96349596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96349429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92092199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92092444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92092932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92093908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92632898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C_Cycles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Wait_States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277992914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277994594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277997954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278004674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303378316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638240783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581099313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834831852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83485190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834841854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834855182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860417779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True_Idles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38597410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Grand 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RO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RW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ZI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1633020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1632820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1639940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Debug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13316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13064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/>
                        <a:t>14436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542</Words>
  <Application>Microsoft Office PowerPoint</Application>
  <PresentationFormat>Προβολή στην οθόνη (4:3)</PresentationFormat>
  <Paragraphs>205</Paragraphs>
  <Slides>11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NewsPrint</vt:lpstr>
      <vt:lpstr>Σχεδιασμός Ενσωματωμένων Κυκλωμάτων</vt:lpstr>
      <vt:lpstr>Στόχος Εργασίας</vt:lpstr>
      <vt:lpstr>1ο Κομμάτι της Εργασίας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ΑναζΗτηση και δοκιΜΗ τεχνικΩν με στΟχο την υποκλοπΗ δεδομΕνων σε ασΥρματεΣ επικοινωνΙεΣ (WiFi)</dc:title>
  <dc:creator>Rafailia</dc:creator>
  <cp:lastModifiedBy>Windows User</cp:lastModifiedBy>
  <cp:revision>263</cp:revision>
  <dcterms:created xsi:type="dcterms:W3CDTF">2006-08-16T00:00:00Z</dcterms:created>
  <dcterms:modified xsi:type="dcterms:W3CDTF">2019-02-27T19:43:32Z</dcterms:modified>
</cp:coreProperties>
</file>