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F70325-3A5D-466A-8A8C-270A3982F0D4}" type="datetimeFigureOut">
              <a:rPr lang="en-IN" smtClean="0"/>
              <a:t>20-03-2022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212005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F70325-3A5D-466A-8A8C-270A3982F0D4}"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317096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70325-3A5D-466A-8A8C-270A3982F0D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2389898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70325-3A5D-466A-8A8C-270A3982F0D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115576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70325-3A5D-466A-8A8C-270A3982F0D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3705788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70325-3A5D-466A-8A8C-270A3982F0D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2931561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70325-3A5D-466A-8A8C-270A3982F0D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465483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F70325-3A5D-466A-8A8C-270A3982F0D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1950973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F70325-3A5D-466A-8A8C-270A3982F0D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255685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F70325-3A5D-466A-8A8C-270A3982F0D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150392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F70325-3A5D-466A-8A8C-270A3982F0D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71343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F70325-3A5D-466A-8A8C-270A3982F0D4}"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325025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F70325-3A5D-466A-8A8C-270A3982F0D4}" type="datetimeFigureOut">
              <a:rPr lang="en-IN" smtClean="0"/>
              <a:t>20-03-2022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2679487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F70325-3A5D-466A-8A8C-270A3982F0D4}" type="datetimeFigureOut">
              <a:rPr lang="en-IN" smtClean="0"/>
              <a:t>20-03-2022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116655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70325-3A5D-466A-8A8C-270A3982F0D4}" type="datetimeFigureOut">
              <a:rPr lang="en-IN" smtClean="0"/>
              <a:t>20-03-2022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291016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F70325-3A5D-466A-8A8C-270A3982F0D4}"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1244235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F70325-3A5D-466A-8A8C-270A3982F0D4}"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F4F88-6B93-4809-8BAD-D38D90E93000}" type="slidenum">
              <a:rPr lang="en-IN" smtClean="0"/>
              <a:t>‹#›</a:t>
            </a:fld>
            <a:endParaRPr lang="en-IN"/>
          </a:p>
        </p:txBody>
      </p:sp>
    </p:spTree>
    <p:extLst>
      <p:ext uri="{BB962C8B-B14F-4D97-AF65-F5344CB8AC3E}">
        <p14:creationId xmlns:p14="http://schemas.microsoft.com/office/powerpoint/2010/main" val="21301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F70325-3A5D-466A-8A8C-270A3982F0D4}" type="datetimeFigureOut">
              <a:rPr lang="en-IN" smtClean="0"/>
              <a:t>20-03-2022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3F4F88-6B93-4809-8BAD-D38D90E93000}" type="slidenum">
              <a:rPr lang="en-IN" smtClean="0"/>
              <a:t>‹#›</a:t>
            </a:fld>
            <a:endParaRPr lang="en-IN"/>
          </a:p>
        </p:txBody>
      </p:sp>
    </p:spTree>
    <p:extLst>
      <p:ext uri="{BB962C8B-B14F-4D97-AF65-F5344CB8AC3E}">
        <p14:creationId xmlns:p14="http://schemas.microsoft.com/office/powerpoint/2010/main" val="3824348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862D-38B0-4586-A971-828B2274CE11}"/>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Linear_ Regression</a:t>
            </a:r>
            <a:endParaRPr lang="en-IN" dirty="0"/>
          </a:p>
        </p:txBody>
      </p:sp>
      <p:sp>
        <p:nvSpPr>
          <p:cNvPr id="3" name="TextBox 2">
            <a:extLst>
              <a:ext uri="{FF2B5EF4-FFF2-40B4-BE49-F238E27FC236}">
                <a16:creationId xmlns:a16="http://schemas.microsoft.com/office/drawing/2014/main" id="{B4E5C24F-DEE9-4B13-B586-FE3F7F862EDC}"/>
              </a:ext>
            </a:extLst>
          </p:cNvPr>
          <p:cNvSpPr txBox="1"/>
          <p:nvPr/>
        </p:nvSpPr>
        <p:spPr>
          <a:xfrm>
            <a:off x="838200" y="1868556"/>
            <a:ext cx="9445487" cy="3139321"/>
          </a:xfrm>
          <a:prstGeom prst="rect">
            <a:avLst/>
          </a:prstGeom>
          <a:noFill/>
        </p:spPr>
        <p:txBody>
          <a:bodyPr wrap="square" rtlCol="0">
            <a:spAutoFit/>
          </a:bodyPr>
          <a:lstStyle/>
          <a:p>
            <a:r>
              <a:rPr lang="en-US" dirty="0"/>
              <a:t>Linear regression is one of the easiest and most popular  Machine Learning algorithms. It is a statistical method that is used for predictive analysis. Linear Regression makes predictions for continuous/real or numeric variables such as sales , salary, age, product price, etc.</a:t>
            </a:r>
          </a:p>
          <a:p>
            <a:endParaRPr lang="en-US" dirty="0"/>
          </a:p>
          <a:p>
            <a:r>
              <a:rPr lang="en-US" dirty="0"/>
              <a:t>Linear regression algorithm shows a linear relationship between a dependent (y) and one or more independent (y) variables , hence called as linear regression. Since linear regression shows the linear relationship, which means it finds how the value of the dependent variable is changing according to the value of the independent variable.</a:t>
            </a:r>
          </a:p>
          <a:p>
            <a:endParaRPr lang="en-US" dirty="0"/>
          </a:p>
          <a:p>
            <a:r>
              <a:rPr lang="en-US" dirty="0"/>
              <a:t>The linear regression model provides a sloped straight line representing the relationship between the variables. Consider the below image.</a:t>
            </a:r>
            <a:endParaRPr lang="en-IN" dirty="0"/>
          </a:p>
        </p:txBody>
      </p:sp>
      <p:pic>
        <p:nvPicPr>
          <p:cNvPr id="5" name="Picture 4">
            <a:extLst>
              <a:ext uri="{FF2B5EF4-FFF2-40B4-BE49-F238E27FC236}">
                <a16:creationId xmlns:a16="http://schemas.microsoft.com/office/drawing/2014/main" id="{F9EB0869-B9C2-4A9E-A2EE-C4BAC6CE5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7608" y="4716327"/>
            <a:ext cx="3256722" cy="2196549"/>
          </a:xfrm>
          <a:prstGeom prst="rect">
            <a:avLst/>
          </a:prstGeom>
        </p:spPr>
      </p:pic>
    </p:spTree>
    <p:extLst>
      <p:ext uri="{BB962C8B-B14F-4D97-AF65-F5344CB8AC3E}">
        <p14:creationId xmlns:p14="http://schemas.microsoft.com/office/powerpoint/2010/main" val="2819665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B932-F3C0-4AB1-8DC9-ABEAA29C890D}"/>
              </a:ext>
            </a:extLst>
          </p:cNvPr>
          <p:cNvSpPr>
            <a:spLocks noGrp="1"/>
          </p:cNvSpPr>
          <p:nvPr>
            <p:ph type="title"/>
          </p:nvPr>
        </p:nvSpPr>
        <p:spPr>
          <a:xfrm>
            <a:off x="503582" y="182217"/>
            <a:ext cx="8971859" cy="586409"/>
          </a:xfrm>
        </p:spPr>
        <p:txBody>
          <a:bodyPr>
            <a:normAutofit fontScale="90000"/>
          </a:bodyPr>
          <a:lstStyle/>
          <a:p>
            <a:r>
              <a:rPr lang="en-US" b="1" dirty="0">
                <a:effectLst>
                  <a:outerShdw blurRad="38100" dist="38100" dir="2700000" algn="tl">
                    <a:srgbClr val="000000">
                      <a:alpha val="43137"/>
                    </a:srgbClr>
                  </a:outerShdw>
                </a:effectLst>
              </a:rPr>
              <a:t>K-Nearest Neighbor  (KNN)</a:t>
            </a: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D5C83E4A-36F0-465F-BD4D-591E62C3CBB7}"/>
              </a:ext>
            </a:extLst>
          </p:cNvPr>
          <p:cNvSpPr txBox="1"/>
          <p:nvPr/>
        </p:nvSpPr>
        <p:spPr>
          <a:xfrm>
            <a:off x="2093843" y="1192695"/>
            <a:ext cx="9303027" cy="3970318"/>
          </a:xfrm>
          <a:prstGeom prst="rect">
            <a:avLst/>
          </a:prstGeom>
          <a:noFill/>
        </p:spPr>
        <p:txBody>
          <a:bodyPr wrap="square" rtlCol="0">
            <a:spAutoFit/>
          </a:bodyPr>
          <a:lstStyle/>
          <a:p>
            <a:pPr marL="285750" indent="-285750">
              <a:buFont typeface="Courier New" panose="02070309020205020404" pitchFamily="49" charset="0"/>
              <a:buChar char="o"/>
            </a:pPr>
            <a:r>
              <a:rPr lang="en-US" dirty="0"/>
              <a:t>K-nearest Neighbor is one of the simplest Machine Learning algorithms based on Supervised Learning technique.</a:t>
            </a:r>
          </a:p>
          <a:p>
            <a:pPr marL="285750" indent="-285750">
              <a:buFont typeface="Courier New" panose="02070309020205020404" pitchFamily="49" charset="0"/>
              <a:buChar char="o"/>
            </a:pPr>
            <a:r>
              <a:rPr lang="en-US" dirty="0"/>
              <a:t>K-NN algorithm assumes the similarity between the new case/data and available cases and put the new case into the category that is  most similar to the available categories.</a:t>
            </a:r>
          </a:p>
          <a:p>
            <a:pPr marL="285750" indent="-285750">
              <a:buFont typeface="Courier New" panose="02070309020205020404" pitchFamily="49" charset="0"/>
              <a:buChar char="o"/>
            </a:pPr>
            <a:r>
              <a:rPr lang="en-US" dirty="0"/>
              <a:t>K-NN algorithm stores all the available data and classifies a new data point based on the similarity. This means when new data appears then it can be easily classified into a well suite category by using K-NN algorithm.</a:t>
            </a:r>
          </a:p>
          <a:p>
            <a:pPr marL="285750" indent="-285750">
              <a:buFont typeface="Courier New" panose="02070309020205020404" pitchFamily="49" charset="0"/>
              <a:buChar char="o"/>
            </a:pPr>
            <a:r>
              <a:rPr lang="en-US" dirty="0"/>
              <a:t>K-NN algorithm can be used for Regression as well as for Classification but mostly it is used for the Classification problems.</a:t>
            </a:r>
          </a:p>
          <a:p>
            <a:pPr marL="285750" indent="-285750">
              <a:buFont typeface="Courier New" panose="02070309020205020404" pitchFamily="49" charset="0"/>
              <a:buChar char="o"/>
            </a:pPr>
            <a:r>
              <a:rPr lang="en-US" dirty="0"/>
              <a:t>K-NN is a </a:t>
            </a:r>
            <a:r>
              <a:rPr lang="en-US" b="1" dirty="0"/>
              <a:t> non-parametric algorithm , </a:t>
            </a:r>
            <a:r>
              <a:rPr lang="en-US" dirty="0"/>
              <a:t>which means it does not make any assumption on underlying data.</a:t>
            </a:r>
          </a:p>
          <a:p>
            <a:pPr marL="285750" indent="-285750">
              <a:buFont typeface="Courier New" panose="02070309020205020404" pitchFamily="49" charset="0"/>
              <a:buChar char="o"/>
            </a:pPr>
            <a:r>
              <a:rPr lang="en-US" dirty="0"/>
              <a:t>It is also called a </a:t>
            </a:r>
            <a:r>
              <a:rPr lang="en-US" b="1" dirty="0"/>
              <a:t>lazy learner algorithm , </a:t>
            </a:r>
            <a:r>
              <a:rPr lang="en-US" dirty="0"/>
              <a:t>which means it  does not learn from the training set immediately instead it stores the dataset and at the time of classification, it performs an action on the dataset.</a:t>
            </a:r>
          </a:p>
        </p:txBody>
      </p:sp>
    </p:spTree>
    <p:extLst>
      <p:ext uri="{BB962C8B-B14F-4D97-AF65-F5344CB8AC3E}">
        <p14:creationId xmlns:p14="http://schemas.microsoft.com/office/powerpoint/2010/main" val="116424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947B64-2E0E-4FCC-A77A-21D7EF562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030" y="0"/>
            <a:ext cx="4762500" cy="2619375"/>
          </a:xfrm>
          <a:prstGeom prst="rect">
            <a:avLst/>
          </a:prstGeom>
        </p:spPr>
      </p:pic>
      <p:sp>
        <p:nvSpPr>
          <p:cNvPr id="4" name="TextBox 3">
            <a:extLst>
              <a:ext uri="{FF2B5EF4-FFF2-40B4-BE49-F238E27FC236}">
                <a16:creationId xmlns:a16="http://schemas.microsoft.com/office/drawing/2014/main" id="{2694A209-3D9F-40CF-AD41-AB70FA73209A}"/>
              </a:ext>
            </a:extLst>
          </p:cNvPr>
          <p:cNvSpPr txBox="1"/>
          <p:nvPr/>
        </p:nvSpPr>
        <p:spPr>
          <a:xfrm>
            <a:off x="2034540" y="2811780"/>
            <a:ext cx="7658100" cy="430887"/>
          </a:xfrm>
          <a:prstGeom prst="rect">
            <a:avLst/>
          </a:prstGeom>
          <a:noFill/>
        </p:spPr>
        <p:txBody>
          <a:bodyPr wrap="square" rtlCol="0">
            <a:spAutoFit/>
          </a:bodyPr>
          <a:lstStyle/>
          <a:p>
            <a:r>
              <a:rPr lang="en-US" sz="2200" b="1" dirty="0">
                <a:effectLst>
                  <a:outerShdw blurRad="38100" dist="38100" dir="2700000" algn="tl">
                    <a:srgbClr val="000000">
                      <a:alpha val="43137"/>
                    </a:srgbClr>
                  </a:outerShdw>
                </a:effectLst>
              </a:rPr>
              <a:t>Why do we need a K-NN Algorithm ?</a:t>
            </a:r>
            <a:endParaRPr lang="en-IN" sz="22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321F1FCB-353F-4688-9CE5-B6632BA761C1}"/>
              </a:ext>
            </a:extLst>
          </p:cNvPr>
          <p:cNvSpPr txBox="1"/>
          <p:nvPr/>
        </p:nvSpPr>
        <p:spPr>
          <a:xfrm>
            <a:off x="1577340" y="3429000"/>
            <a:ext cx="9464040" cy="1200329"/>
          </a:xfrm>
          <a:prstGeom prst="rect">
            <a:avLst/>
          </a:prstGeom>
          <a:noFill/>
        </p:spPr>
        <p:txBody>
          <a:bodyPr wrap="square" rtlCol="0">
            <a:spAutoFit/>
          </a:bodyPr>
          <a:lstStyle/>
          <a:p>
            <a:r>
              <a:rPr lang="en-US" dirty="0"/>
              <a:t>Suppose there are two categories, </a:t>
            </a:r>
            <a:r>
              <a:rPr lang="en-US" dirty="0" err="1"/>
              <a:t>i.e</a:t>
            </a:r>
            <a:r>
              <a:rPr lang="en-US" dirty="0"/>
              <a:t>, Category A and Category B, and we have a new data point x1 so this data point will lie in which of these categories. To solve this type of problem , we need a K-NN algorithm, with the help of K-NN, we can easily identify the category or class of a particular dataset. Consider the below diagram:</a:t>
            </a:r>
            <a:endParaRPr lang="en-IN" dirty="0"/>
          </a:p>
        </p:txBody>
      </p:sp>
      <p:pic>
        <p:nvPicPr>
          <p:cNvPr id="7" name="Picture 6">
            <a:extLst>
              <a:ext uri="{FF2B5EF4-FFF2-40B4-BE49-F238E27FC236}">
                <a16:creationId xmlns:a16="http://schemas.microsoft.com/office/drawing/2014/main" id="{E0BD984D-8765-417D-9CCD-0A683ECE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090" y="4345885"/>
            <a:ext cx="5715000" cy="2412724"/>
          </a:xfrm>
          <a:prstGeom prst="rect">
            <a:avLst/>
          </a:prstGeom>
        </p:spPr>
      </p:pic>
    </p:spTree>
    <p:extLst>
      <p:ext uri="{BB962C8B-B14F-4D97-AF65-F5344CB8AC3E}">
        <p14:creationId xmlns:p14="http://schemas.microsoft.com/office/powerpoint/2010/main" val="98952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DF22A8-9FB4-4B86-9A7F-B08EEE1DDDD1}"/>
              </a:ext>
            </a:extLst>
          </p:cNvPr>
          <p:cNvSpPr txBox="1"/>
          <p:nvPr/>
        </p:nvSpPr>
        <p:spPr>
          <a:xfrm>
            <a:off x="1645920" y="297180"/>
            <a:ext cx="8595360" cy="1015663"/>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How does K-NN work?</a:t>
            </a:r>
          </a:p>
          <a:p>
            <a:endParaRPr lang="en-US" sz="2000" b="1"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The K-NN working can be explained on the basis of the below algorithm</a:t>
            </a:r>
            <a:endParaRPr lang="en-IN" dirty="0"/>
          </a:p>
        </p:txBody>
      </p:sp>
      <p:sp>
        <p:nvSpPr>
          <p:cNvPr id="3" name="TextBox 2">
            <a:extLst>
              <a:ext uri="{FF2B5EF4-FFF2-40B4-BE49-F238E27FC236}">
                <a16:creationId xmlns:a16="http://schemas.microsoft.com/office/drawing/2014/main" id="{111CDD03-43D1-4F36-A894-2AEC52B6E0BC}"/>
              </a:ext>
            </a:extLst>
          </p:cNvPr>
          <p:cNvSpPr txBox="1"/>
          <p:nvPr/>
        </p:nvSpPr>
        <p:spPr>
          <a:xfrm>
            <a:off x="1645920" y="1783080"/>
            <a:ext cx="8595360"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Step-1:</a:t>
            </a:r>
            <a:r>
              <a:rPr lang="en-US" dirty="0"/>
              <a:t> Select the number K of the neighbors</a:t>
            </a:r>
          </a:p>
          <a:p>
            <a:pPr marL="285750" indent="-285750">
              <a:buFont typeface="Arial" panose="020B0604020202020204" pitchFamily="34" charset="0"/>
              <a:buChar char="•"/>
            </a:pPr>
            <a:r>
              <a:rPr lang="en-US" b="1" dirty="0"/>
              <a:t>Step-2:</a:t>
            </a:r>
            <a:r>
              <a:rPr lang="en-US" dirty="0"/>
              <a:t> Calculate the Euclidean distance of </a:t>
            </a:r>
            <a:r>
              <a:rPr lang="en-US" b="1" dirty="0"/>
              <a:t> K number of neighbors</a:t>
            </a:r>
          </a:p>
          <a:p>
            <a:pPr marL="285750" indent="-285750">
              <a:buFont typeface="Arial" panose="020B0604020202020204" pitchFamily="34" charset="0"/>
              <a:buChar char="•"/>
            </a:pPr>
            <a:r>
              <a:rPr lang="en-US" b="1" dirty="0"/>
              <a:t>Step-3:</a:t>
            </a:r>
            <a:r>
              <a:rPr lang="en-US" dirty="0"/>
              <a:t> Take the K nearest neighbors, count the number of the data points in each category.</a:t>
            </a:r>
          </a:p>
          <a:p>
            <a:pPr marL="285750" indent="-285750">
              <a:buFont typeface="Arial" panose="020B0604020202020204" pitchFamily="34" charset="0"/>
              <a:buChar char="•"/>
            </a:pPr>
            <a:r>
              <a:rPr lang="en-US" b="1" dirty="0"/>
              <a:t>Step-4: </a:t>
            </a:r>
            <a:r>
              <a:rPr lang="en-US" dirty="0"/>
              <a:t>Among these k neighbors, Count the number of the data points in each category.</a:t>
            </a:r>
          </a:p>
          <a:p>
            <a:pPr marL="285750" indent="-285750">
              <a:buFont typeface="Arial" panose="020B0604020202020204" pitchFamily="34" charset="0"/>
              <a:buChar char="•"/>
            </a:pPr>
            <a:r>
              <a:rPr lang="en-US" b="1" dirty="0"/>
              <a:t>Step-5: </a:t>
            </a:r>
            <a:r>
              <a:rPr lang="en-US" dirty="0"/>
              <a:t>Assign the new data points that category for which the number of the neighbor is maximum.</a:t>
            </a:r>
          </a:p>
          <a:p>
            <a:pPr marL="285750" indent="-285750">
              <a:buFont typeface="Arial" panose="020B0604020202020204" pitchFamily="34" charset="0"/>
              <a:buChar char="•"/>
            </a:pPr>
            <a:r>
              <a:rPr lang="en-US" b="1" dirty="0"/>
              <a:t>Step-6: </a:t>
            </a:r>
            <a:r>
              <a:rPr lang="en-US" dirty="0"/>
              <a:t>Our model is ready.</a:t>
            </a:r>
            <a:endParaRPr lang="en-IN" b="1" dirty="0"/>
          </a:p>
        </p:txBody>
      </p:sp>
      <p:pic>
        <p:nvPicPr>
          <p:cNvPr id="5" name="Picture 4">
            <a:extLst>
              <a:ext uri="{FF2B5EF4-FFF2-40B4-BE49-F238E27FC236}">
                <a16:creationId xmlns:a16="http://schemas.microsoft.com/office/drawing/2014/main" id="{FCC179B9-0D55-42DF-B7C6-A22A1F880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643" y="3715246"/>
            <a:ext cx="3909392" cy="3127514"/>
          </a:xfrm>
          <a:prstGeom prst="rect">
            <a:avLst/>
          </a:prstGeom>
        </p:spPr>
      </p:pic>
    </p:spTree>
    <p:extLst>
      <p:ext uri="{BB962C8B-B14F-4D97-AF65-F5344CB8AC3E}">
        <p14:creationId xmlns:p14="http://schemas.microsoft.com/office/powerpoint/2010/main" val="24680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C2AAD-B50F-4B3D-BD19-DAB3A1B7C62C}"/>
              </a:ext>
            </a:extLst>
          </p:cNvPr>
          <p:cNvSpPr txBox="1"/>
          <p:nvPr/>
        </p:nvSpPr>
        <p:spPr>
          <a:xfrm>
            <a:off x="1714500" y="297180"/>
            <a:ext cx="101041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Firstly, we will choose the number of neighbors, so we will choose the k=5.</a:t>
            </a:r>
          </a:p>
          <a:p>
            <a:pPr marL="285750" indent="-285750">
              <a:buFont typeface="Arial" panose="020B0604020202020204" pitchFamily="34" charset="0"/>
              <a:buChar char="•"/>
            </a:pPr>
            <a:r>
              <a:rPr lang="en-US" dirty="0"/>
              <a:t>Next, w</a:t>
            </a:r>
            <a:r>
              <a:rPr lang="en-IN" dirty="0"/>
              <a:t>e will calculate the </a:t>
            </a:r>
            <a:r>
              <a:rPr lang="en-IN" b="1" dirty="0"/>
              <a:t>Euclidean distance </a:t>
            </a:r>
            <a:r>
              <a:rPr lang="en-IN" dirty="0"/>
              <a:t> between the data points. The Euclidean distance is the distance between two points, which we have already studied in geometry . It can be calculated as:</a:t>
            </a:r>
            <a:endParaRPr lang="en-US" dirty="0"/>
          </a:p>
        </p:txBody>
      </p:sp>
      <p:pic>
        <p:nvPicPr>
          <p:cNvPr id="4" name="Picture 3">
            <a:extLst>
              <a:ext uri="{FF2B5EF4-FFF2-40B4-BE49-F238E27FC236}">
                <a16:creationId xmlns:a16="http://schemas.microsoft.com/office/drawing/2014/main" id="{6A72899D-DCF2-45F6-966A-EE90201F0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1524000"/>
            <a:ext cx="3812485" cy="3049988"/>
          </a:xfrm>
          <a:prstGeom prst="rect">
            <a:avLst/>
          </a:prstGeom>
        </p:spPr>
      </p:pic>
    </p:spTree>
    <p:extLst>
      <p:ext uri="{BB962C8B-B14F-4D97-AF65-F5344CB8AC3E}">
        <p14:creationId xmlns:p14="http://schemas.microsoft.com/office/powerpoint/2010/main" val="513057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F5D0A8-DF46-43D3-91F5-B83E79DE01DC}"/>
              </a:ext>
            </a:extLst>
          </p:cNvPr>
          <p:cNvSpPr txBox="1"/>
          <p:nvPr/>
        </p:nvSpPr>
        <p:spPr>
          <a:xfrm>
            <a:off x="1645920" y="320040"/>
            <a:ext cx="9532620" cy="646331"/>
          </a:xfrm>
          <a:prstGeom prst="rect">
            <a:avLst/>
          </a:prstGeom>
          <a:noFill/>
        </p:spPr>
        <p:txBody>
          <a:bodyPr wrap="square" rtlCol="0">
            <a:spAutoFit/>
          </a:bodyPr>
          <a:lstStyle/>
          <a:p>
            <a:pPr marL="285750" indent="-285750">
              <a:buFont typeface="Arial" panose="020B0604020202020204" pitchFamily="34" charset="0"/>
              <a:buChar char="•"/>
            </a:pPr>
            <a:r>
              <a:rPr lang="en-US" dirty="0"/>
              <a:t>By calculating the Euclidean distance we got the nearest neighbors, as three nearest neighbors in category A and two nearest neighbors in category B.</a:t>
            </a:r>
            <a:endParaRPr lang="en-IN" dirty="0"/>
          </a:p>
        </p:txBody>
      </p:sp>
      <p:pic>
        <p:nvPicPr>
          <p:cNvPr id="4" name="Picture 3">
            <a:extLst>
              <a:ext uri="{FF2B5EF4-FFF2-40B4-BE49-F238E27FC236}">
                <a16:creationId xmlns:a16="http://schemas.microsoft.com/office/drawing/2014/main" id="{9F903D66-CD40-40D7-B01F-D426A393A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590" y="966371"/>
            <a:ext cx="4171950" cy="3337560"/>
          </a:xfrm>
          <a:prstGeom prst="rect">
            <a:avLst/>
          </a:prstGeom>
        </p:spPr>
      </p:pic>
      <p:sp>
        <p:nvSpPr>
          <p:cNvPr id="5" name="TextBox 4">
            <a:extLst>
              <a:ext uri="{FF2B5EF4-FFF2-40B4-BE49-F238E27FC236}">
                <a16:creationId xmlns:a16="http://schemas.microsoft.com/office/drawing/2014/main" id="{70139E9B-FDB8-4429-9CD7-31377C19B176}"/>
              </a:ext>
            </a:extLst>
          </p:cNvPr>
          <p:cNvSpPr txBox="1"/>
          <p:nvPr/>
        </p:nvSpPr>
        <p:spPr>
          <a:xfrm>
            <a:off x="1645920" y="5372100"/>
            <a:ext cx="9532620" cy="646331"/>
          </a:xfrm>
          <a:prstGeom prst="rect">
            <a:avLst/>
          </a:prstGeom>
          <a:noFill/>
        </p:spPr>
        <p:txBody>
          <a:bodyPr wrap="square" rtlCol="0">
            <a:spAutoFit/>
          </a:bodyPr>
          <a:lstStyle/>
          <a:p>
            <a:pPr marL="285750" indent="-285750">
              <a:buFont typeface="Arial" panose="020B0604020202020204" pitchFamily="34" charset="0"/>
              <a:buChar char="•"/>
            </a:pPr>
            <a:r>
              <a:rPr lang="en-US" dirty="0"/>
              <a:t>As we can see the 3 nearest neighbors are from category A, hence this new data point must belong to category A.</a:t>
            </a:r>
            <a:endParaRPr lang="en-IN" dirty="0"/>
          </a:p>
        </p:txBody>
      </p:sp>
    </p:spTree>
    <p:extLst>
      <p:ext uri="{BB962C8B-B14F-4D97-AF65-F5344CB8AC3E}">
        <p14:creationId xmlns:p14="http://schemas.microsoft.com/office/powerpoint/2010/main" val="4012180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33084-A9ED-44C9-A167-001F3CDB230A}"/>
              </a:ext>
            </a:extLst>
          </p:cNvPr>
          <p:cNvSpPr txBox="1"/>
          <p:nvPr/>
        </p:nvSpPr>
        <p:spPr>
          <a:xfrm>
            <a:off x="1828800" y="320040"/>
            <a:ext cx="9646920"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How to select the value of Kin the K-NN Algorithm?</a:t>
            </a:r>
            <a:endParaRPr lang="en-IN" sz="20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372DF125-61FF-4FA7-BFD6-E6F57B789534}"/>
              </a:ext>
            </a:extLst>
          </p:cNvPr>
          <p:cNvSpPr txBox="1"/>
          <p:nvPr/>
        </p:nvSpPr>
        <p:spPr>
          <a:xfrm>
            <a:off x="2171700" y="1028700"/>
            <a:ext cx="93040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There is no particular way to determine the best value for “K”, so we need to try some values to find the best out of them. The most preferred value for K is 5.</a:t>
            </a:r>
          </a:p>
          <a:p>
            <a:pPr marL="285750" indent="-285750">
              <a:buFont typeface="Arial" panose="020B0604020202020204" pitchFamily="34" charset="0"/>
              <a:buChar char="•"/>
            </a:pPr>
            <a:r>
              <a:rPr lang="en-US" dirty="0"/>
              <a:t>A very low value for k such as K=1 or K=2, can be noisy and lead to the effects of outliers in the model.</a:t>
            </a:r>
          </a:p>
          <a:p>
            <a:pPr marL="285750" indent="-285750">
              <a:buFont typeface="Arial" panose="020B0604020202020204" pitchFamily="34" charset="0"/>
              <a:buChar char="•"/>
            </a:pPr>
            <a:r>
              <a:rPr lang="en-US" dirty="0"/>
              <a:t>Large value for K are good , bur it may find some difficulties.</a:t>
            </a:r>
            <a:endParaRPr lang="en-IN" dirty="0"/>
          </a:p>
        </p:txBody>
      </p:sp>
      <p:sp>
        <p:nvSpPr>
          <p:cNvPr id="4" name="TextBox 3">
            <a:extLst>
              <a:ext uri="{FF2B5EF4-FFF2-40B4-BE49-F238E27FC236}">
                <a16:creationId xmlns:a16="http://schemas.microsoft.com/office/drawing/2014/main" id="{DBC79F03-AED2-46C2-9762-B20540E6678A}"/>
              </a:ext>
            </a:extLst>
          </p:cNvPr>
          <p:cNvSpPr txBox="1"/>
          <p:nvPr/>
        </p:nvSpPr>
        <p:spPr>
          <a:xfrm>
            <a:off x="1828800" y="2948940"/>
            <a:ext cx="8275320" cy="400110"/>
          </a:xfrm>
          <a:prstGeom prst="rect">
            <a:avLst/>
          </a:prstGeom>
          <a:noFill/>
        </p:spPr>
        <p:txBody>
          <a:bodyPr wrap="square" rtlCol="0">
            <a:spAutoFit/>
          </a:bodyPr>
          <a:lstStyle/>
          <a:p>
            <a:r>
              <a:rPr lang="en-US" sz="2000" b="1" dirty="0"/>
              <a:t>Advantages of KNN Algorithm:</a:t>
            </a:r>
            <a:endParaRPr lang="en-IN" sz="2000" b="1" dirty="0"/>
          </a:p>
        </p:txBody>
      </p:sp>
      <p:sp>
        <p:nvSpPr>
          <p:cNvPr id="5" name="TextBox 4">
            <a:extLst>
              <a:ext uri="{FF2B5EF4-FFF2-40B4-BE49-F238E27FC236}">
                <a16:creationId xmlns:a16="http://schemas.microsoft.com/office/drawing/2014/main" id="{08A782CB-CFA4-42A9-8454-D1B6FB143F45}"/>
              </a:ext>
            </a:extLst>
          </p:cNvPr>
          <p:cNvSpPr txBox="1"/>
          <p:nvPr/>
        </p:nvSpPr>
        <p:spPr>
          <a:xfrm>
            <a:off x="2171700" y="3508951"/>
            <a:ext cx="93040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It is simple to implement.</a:t>
            </a:r>
          </a:p>
          <a:p>
            <a:pPr marL="285750" indent="-285750">
              <a:buFont typeface="Arial" panose="020B0604020202020204" pitchFamily="34" charset="0"/>
              <a:buChar char="•"/>
            </a:pPr>
            <a:r>
              <a:rPr lang="en-US" dirty="0"/>
              <a:t>It is robust to the noisy training data</a:t>
            </a:r>
          </a:p>
          <a:p>
            <a:pPr marL="285750" indent="-285750">
              <a:buFont typeface="Arial" panose="020B0604020202020204" pitchFamily="34" charset="0"/>
              <a:buChar char="•"/>
            </a:pPr>
            <a:r>
              <a:rPr lang="en-US" dirty="0"/>
              <a:t>It can be more effective if the training data is large.</a:t>
            </a:r>
            <a:endParaRPr lang="en-IN" dirty="0"/>
          </a:p>
        </p:txBody>
      </p:sp>
      <p:sp>
        <p:nvSpPr>
          <p:cNvPr id="6" name="TextBox 5">
            <a:extLst>
              <a:ext uri="{FF2B5EF4-FFF2-40B4-BE49-F238E27FC236}">
                <a16:creationId xmlns:a16="http://schemas.microsoft.com/office/drawing/2014/main" id="{E7A63FE7-5704-4995-8E6D-FD514A3D7BFA}"/>
              </a:ext>
            </a:extLst>
          </p:cNvPr>
          <p:cNvSpPr txBox="1"/>
          <p:nvPr/>
        </p:nvSpPr>
        <p:spPr>
          <a:xfrm>
            <a:off x="1828800" y="4800600"/>
            <a:ext cx="9646920" cy="400110"/>
          </a:xfrm>
          <a:prstGeom prst="rect">
            <a:avLst/>
          </a:prstGeom>
          <a:noFill/>
        </p:spPr>
        <p:txBody>
          <a:bodyPr wrap="square" rtlCol="0">
            <a:spAutoFit/>
          </a:bodyPr>
          <a:lstStyle/>
          <a:p>
            <a:r>
              <a:rPr lang="en-US" sz="2000" b="1" dirty="0"/>
              <a:t>Disadvantages of KNN Algorithm:</a:t>
            </a:r>
            <a:endParaRPr lang="en-IN" sz="2000" b="1" dirty="0"/>
          </a:p>
        </p:txBody>
      </p:sp>
      <p:sp>
        <p:nvSpPr>
          <p:cNvPr id="7" name="TextBox 6">
            <a:extLst>
              <a:ext uri="{FF2B5EF4-FFF2-40B4-BE49-F238E27FC236}">
                <a16:creationId xmlns:a16="http://schemas.microsoft.com/office/drawing/2014/main" id="{18E8A8BA-D44C-40BD-93E6-9CCE2019DD18}"/>
              </a:ext>
            </a:extLst>
          </p:cNvPr>
          <p:cNvSpPr txBox="1"/>
          <p:nvPr/>
        </p:nvSpPr>
        <p:spPr>
          <a:xfrm>
            <a:off x="2171700" y="5554980"/>
            <a:ext cx="94640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Always needs to determine the value of K which may be complex some time.</a:t>
            </a:r>
          </a:p>
          <a:p>
            <a:pPr marL="285750" indent="-285750">
              <a:buFont typeface="Arial" panose="020B0604020202020204" pitchFamily="34" charset="0"/>
              <a:buChar char="•"/>
            </a:pPr>
            <a:r>
              <a:rPr lang="en-US" dirty="0"/>
              <a:t>The computation cost is high because of calculating the distance between the data points for all training samples.</a:t>
            </a:r>
          </a:p>
        </p:txBody>
      </p:sp>
    </p:spTree>
    <p:extLst>
      <p:ext uri="{BB962C8B-B14F-4D97-AF65-F5344CB8AC3E}">
        <p14:creationId xmlns:p14="http://schemas.microsoft.com/office/powerpoint/2010/main" val="232059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FE08-018B-4921-9A40-EA6EE8D41EF4}"/>
              </a:ext>
            </a:extLst>
          </p:cNvPr>
          <p:cNvSpPr>
            <a:spLocks noGrp="1"/>
          </p:cNvSpPr>
          <p:nvPr>
            <p:ph type="title"/>
          </p:nvPr>
        </p:nvSpPr>
        <p:spPr>
          <a:xfrm>
            <a:off x="1099930" y="365125"/>
            <a:ext cx="10253870" cy="721553"/>
          </a:xfrm>
        </p:spPr>
        <p:txBody>
          <a:bodyPr/>
          <a:lstStyle/>
          <a:p>
            <a:r>
              <a:rPr lang="en-US" b="1" dirty="0">
                <a:effectLst>
                  <a:outerShdw blurRad="38100" dist="38100" dir="2700000" algn="tl">
                    <a:srgbClr val="000000">
                      <a:alpha val="43137"/>
                    </a:srgbClr>
                  </a:outerShdw>
                </a:effectLst>
              </a:rPr>
              <a:t>Type of </a:t>
            </a:r>
            <a:r>
              <a:rPr lang="en-US" b="1" dirty="0" err="1">
                <a:effectLst>
                  <a:outerShdw blurRad="38100" dist="38100" dir="2700000" algn="tl">
                    <a:srgbClr val="000000">
                      <a:alpha val="43137"/>
                    </a:srgbClr>
                  </a:outerShdw>
                </a:effectLst>
              </a:rPr>
              <a:t>Linear_Regression</a:t>
            </a: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9322271F-61FE-42B3-BCB1-1B83AC999614}"/>
              </a:ext>
            </a:extLst>
          </p:cNvPr>
          <p:cNvSpPr txBox="1"/>
          <p:nvPr/>
        </p:nvSpPr>
        <p:spPr>
          <a:xfrm>
            <a:off x="1099930" y="1550504"/>
            <a:ext cx="8746435" cy="2369880"/>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Simple Linear regression:</a:t>
            </a:r>
          </a:p>
          <a:p>
            <a:r>
              <a:rPr lang="en-US" dirty="0"/>
              <a:t>	If a single independent variable is used to predict the value of a numerical 	dependent variable, then such a Linear regression algorithm Is called Simple 	Linear Regression.</a:t>
            </a:r>
          </a:p>
          <a:p>
            <a:pPr marL="285750" indent="-285750">
              <a:buFont typeface="Arial" panose="020B0604020202020204" pitchFamily="34" charset="0"/>
              <a:buChar char="•"/>
            </a:pPr>
            <a:r>
              <a:rPr lang="en-IN" sz="2000" b="1" u="sng" dirty="0"/>
              <a:t>Multiple Linear regression:</a:t>
            </a:r>
          </a:p>
          <a:p>
            <a:pPr lvl="1"/>
            <a:r>
              <a:rPr lang="en-IN" dirty="0"/>
              <a:t>	If more than one independent variable is used to predict the value of a numerical dependent variable , then such a Linear Regression algorithm is called Multiple Linear Regression.</a:t>
            </a:r>
          </a:p>
        </p:txBody>
      </p:sp>
    </p:spTree>
    <p:extLst>
      <p:ext uri="{BB962C8B-B14F-4D97-AF65-F5344CB8AC3E}">
        <p14:creationId xmlns:p14="http://schemas.microsoft.com/office/powerpoint/2010/main" val="283458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1FC2-7443-487F-B69A-29AE50C6BF44}"/>
              </a:ext>
            </a:extLst>
          </p:cNvPr>
          <p:cNvSpPr>
            <a:spLocks noGrp="1"/>
          </p:cNvSpPr>
          <p:nvPr>
            <p:ph type="title"/>
          </p:nvPr>
        </p:nvSpPr>
        <p:spPr>
          <a:xfrm>
            <a:off x="1335087" y="0"/>
            <a:ext cx="10018713" cy="1752599"/>
          </a:xfrm>
        </p:spPr>
        <p:txBody>
          <a:bodyPr/>
          <a:lstStyle/>
          <a:p>
            <a:r>
              <a:rPr lang="en-US" b="1" dirty="0">
                <a:effectLst>
                  <a:outerShdw blurRad="38100" dist="38100" dir="2700000" algn="tl">
                    <a:srgbClr val="000000">
                      <a:alpha val="43137"/>
                    </a:srgbClr>
                  </a:outerShdw>
                </a:effectLst>
              </a:rPr>
              <a:t>Classification Algorithm in Machine Learning</a:t>
            </a: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C0EF19B4-F271-4A9D-807D-934DF640AE44}"/>
              </a:ext>
            </a:extLst>
          </p:cNvPr>
          <p:cNvSpPr txBox="1"/>
          <p:nvPr/>
        </p:nvSpPr>
        <p:spPr>
          <a:xfrm>
            <a:off x="838200" y="1690688"/>
            <a:ext cx="10515600" cy="4555093"/>
          </a:xfrm>
          <a:prstGeom prst="rect">
            <a:avLst/>
          </a:prstGeom>
          <a:noFill/>
        </p:spPr>
        <p:txBody>
          <a:bodyPr wrap="square" rtlCol="0">
            <a:spAutoFit/>
          </a:bodyPr>
          <a:lstStyle/>
          <a:p>
            <a:r>
              <a:rPr lang="en-US" sz="2000" b="1" dirty="0"/>
              <a:t>What is the </a:t>
            </a:r>
            <a:r>
              <a:rPr lang="en-IN" sz="2000" b="1" dirty="0"/>
              <a:t>Classification Algorithm?</a:t>
            </a:r>
          </a:p>
          <a:p>
            <a:r>
              <a:rPr lang="en-IN" dirty="0"/>
              <a:t>	The Classification algorithm is a Supervised Learning technique that is used to identify the category of new observation on the basis of training data. In Classification, a program learns from the given dataset or observation and then Classifies new observation into a number of class or groups . Such as , </a:t>
            </a:r>
            <a:r>
              <a:rPr lang="en-IN" b="1" dirty="0"/>
              <a:t>Yes or no, 0 or 1, Spam or Not Spam , cat or dog,</a:t>
            </a:r>
            <a:r>
              <a:rPr lang="en-IN" dirty="0"/>
              <a:t> etc. Classes can be called as targets//labels or categories.</a:t>
            </a:r>
          </a:p>
          <a:p>
            <a:endParaRPr lang="en-IN" dirty="0"/>
          </a:p>
          <a:p>
            <a:r>
              <a:rPr lang="en-IN" dirty="0"/>
              <a:t>	Unlike regression , the output variable of Classification is a category, not a value, such as “Green or Blue”, ”fruit or animal ”, etc. Since  the Classification algorithms is a supervised learning technique, hence it takes </a:t>
            </a:r>
            <a:r>
              <a:rPr lang="en-IN" dirty="0" err="1"/>
              <a:t>labeled</a:t>
            </a:r>
            <a:r>
              <a:rPr lang="en-IN" dirty="0"/>
              <a:t> input data, which means it contains input with the corresponding output.</a:t>
            </a:r>
          </a:p>
          <a:p>
            <a:endParaRPr lang="en-IN" dirty="0"/>
          </a:p>
          <a:p>
            <a:r>
              <a:rPr lang="en-IN" dirty="0"/>
              <a:t>	In Classification algorithm, a discrete output function(y) is mapped to input variable(x).</a:t>
            </a:r>
          </a:p>
          <a:p>
            <a:endParaRPr lang="en-IN" dirty="0"/>
          </a:p>
          <a:p>
            <a:endParaRPr lang="en-IN" dirty="0"/>
          </a:p>
          <a:p>
            <a:r>
              <a:rPr lang="en-US" b="0" i="0" dirty="0">
                <a:solidFill>
                  <a:srgbClr val="333333"/>
                </a:solidFill>
                <a:effectLst/>
                <a:latin typeface="inter-regular"/>
              </a:rPr>
              <a:t>Classification algorithms can be better understood using the below diagram. In the below diagram, there are two classes, class A and Class B. These classes have features that are similar to each other and dissimilar to other classes.</a:t>
            </a:r>
            <a:endParaRPr lang="en-US" dirty="0"/>
          </a:p>
        </p:txBody>
      </p:sp>
    </p:spTree>
    <p:extLst>
      <p:ext uri="{BB962C8B-B14F-4D97-AF65-F5344CB8AC3E}">
        <p14:creationId xmlns:p14="http://schemas.microsoft.com/office/powerpoint/2010/main" val="33164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D465CA-8FAB-423B-BB85-ADDD83941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174" y="148259"/>
            <a:ext cx="2944261" cy="2607970"/>
          </a:xfrm>
          <a:prstGeom prst="rect">
            <a:avLst/>
          </a:prstGeom>
        </p:spPr>
      </p:pic>
      <p:sp>
        <p:nvSpPr>
          <p:cNvPr id="4" name="TextBox 3">
            <a:extLst>
              <a:ext uri="{FF2B5EF4-FFF2-40B4-BE49-F238E27FC236}">
                <a16:creationId xmlns:a16="http://schemas.microsoft.com/office/drawing/2014/main" id="{9C5A5A8E-EC97-4467-A213-A250CC79C7F4}"/>
              </a:ext>
            </a:extLst>
          </p:cNvPr>
          <p:cNvSpPr txBox="1"/>
          <p:nvPr/>
        </p:nvSpPr>
        <p:spPr>
          <a:xfrm>
            <a:off x="1074420" y="3108960"/>
            <a:ext cx="10378440" cy="3046988"/>
          </a:xfrm>
          <a:prstGeom prst="rect">
            <a:avLst/>
          </a:prstGeom>
          <a:noFill/>
        </p:spPr>
        <p:txBody>
          <a:bodyPr wrap="square" rtlCol="0">
            <a:spAutoFit/>
          </a:bodyPr>
          <a:lstStyle/>
          <a:p>
            <a:r>
              <a:rPr lang="en-US" dirty="0"/>
              <a:t>The algorithms which implements the classification on a dataset is known as a classifier . There are two types of Classifications:</a:t>
            </a:r>
          </a:p>
          <a:p>
            <a:endParaRPr lang="en-US" dirty="0"/>
          </a:p>
          <a:p>
            <a:pPr marL="285750" indent="-285750">
              <a:buFont typeface="Arial" panose="020B0604020202020204" pitchFamily="34" charset="0"/>
              <a:buChar char="•"/>
            </a:pPr>
            <a:r>
              <a:rPr lang="en-US" sz="2000" b="1" dirty="0"/>
              <a:t>Binary Classifier:</a:t>
            </a:r>
            <a:r>
              <a:rPr lang="en-US" dirty="0"/>
              <a:t> If the Classification problem has only two possible outcomes , then it is called as Binary Classifier.</a:t>
            </a:r>
          </a:p>
          <a:p>
            <a:r>
              <a:rPr lang="en-US" sz="2000" b="1" dirty="0"/>
              <a:t>      </a:t>
            </a:r>
            <a:r>
              <a:rPr lang="en-US" sz="2000" b="1" dirty="0" err="1"/>
              <a:t>Examples:</a:t>
            </a:r>
            <a:r>
              <a:rPr lang="en-US" sz="2000" dirty="0" err="1"/>
              <a:t>YES</a:t>
            </a:r>
            <a:r>
              <a:rPr lang="en-US" sz="2000" dirty="0"/>
              <a:t> or NO, MALE or FEMALE, SPAM or NOT SPAM, CAT or DOG, etc.</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err="1"/>
              <a:t>Multi_Class</a:t>
            </a:r>
            <a:r>
              <a:rPr lang="en-US" sz="2000" b="1" dirty="0"/>
              <a:t> Classifier:</a:t>
            </a:r>
            <a:r>
              <a:rPr lang="en-US" sz="2000" dirty="0"/>
              <a:t> If a classification problem has more than two outcomes, then it is called as </a:t>
            </a:r>
            <a:r>
              <a:rPr lang="en-US" sz="2000" dirty="0" err="1"/>
              <a:t>Multi_class</a:t>
            </a:r>
            <a:r>
              <a:rPr lang="en-US" sz="2000" dirty="0"/>
              <a:t> Classifier.</a:t>
            </a:r>
          </a:p>
          <a:p>
            <a:pPr marL="342900" indent="-342900">
              <a:buFont typeface="Arial" panose="020B0604020202020204" pitchFamily="34" charset="0"/>
              <a:buChar char="•"/>
            </a:pPr>
            <a:r>
              <a:rPr lang="en-US" sz="2000" b="1" dirty="0"/>
              <a:t>Example: Classification of types of crops, </a:t>
            </a:r>
            <a:r>
              <a:rPr lang="en-US" sz="2000" b="1" dirty="0" err="1"/>
              <a:t>typrs</a:t>
            </a:r>
            <a:r>
              <a:rPr lang="en-US" sz="2000" b="1" dirty="0"/>
              <a:t> of music</a:t>
            </a:r>
          </a:p>
        </p:txBody>
      </p:sp>
    </p:spTree>
    <p:extLst>
      <p:ext uri="{BB962C8B-B14F-4D97-AF65-F5344CB8AC3E}">
        <p14:creationId xmlns:p14="http://schemas.microsoft.com/office/powerpoint/2010/main" val="370201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975A-5938-4EC3-B611-88802A699AE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Classification Problems</a:t>
            </a: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7343882E-F3B2-4A79-A88B-E3B7290EB55F}"/>
              </a:ext>
            </a:extLst>
          </p:cNvPr>
          <p:cNvSpPr txBox="1"/>
          <p:nvPr/>
        </p:nvSpPr>
        <p:spPr>
          <a:xfrm>
            <a:off x="838200" y="1690688"/>
            <a:ext cx="9745980" cy="369332"/>
          </a:xfrm>
          <a:prstGeom prst="rect">
            <a:avLst/>
          </a:prstGeom>
          <a:noFill/>
        </p:spPr>
        <p:txBody>
          <a:bodyPr wrap="square" rtlCol="0">
            <a:spAutoFit/>
          </a:bodyPr>
          <a:lstStyle/>
          <a:p>
            <a:r>
              <a:rPr lang="en-US" dirty="0"/>
              <a:t>In the Classification problems , there are two types of learners</a:t>
            </a:r>
            <a:endParaRPr lang="en-IN" dirty="0"/>
          </a:p>
        </p:txBody>
      </p:sp>
      <p:sp>
        <p:nvSpPr>
          <p:cNvPr id="4" name="TextBox 3">
            <a:extLst>
              <a:ext uri="{FF2B5EF4-FFF2-40B4-BE49-F238E27FC236}">
                <a16:creationId xmlns:a16="http://schemas.microsoft.com/office/drawing/2014/main" id="{0A03425F-57C2-48CF-B985-B774253AED2F}"/>
              </a:ext>
            </a:extLst>
          </p:cNvPr>
          <p:cNvSpPr txBox="1"/>
          <p:nvPr/>
        </p:nvSpPr>
        <p:spPr>
          <a:xfrm>
            <a:off x="838200" y="2628900"/>
            <a:ext cx="10515600" cy="2339102"/>
          </a:xfrm>
          <a:prstGeom prst="rect">
            <a:avLst/>
          </a:prstGeom>
          <a:noFill/>
        </p:spPr>
        <p:txBody>
          <a:bodyPr wrap="square" rtlCol="0">
            <a:spAutoFit/>
          </a:bodyPr>
          <a:lstStyle/>
          <a:p>
            <a:pPr marL="285750" indent="-285750">
              <a:buFont typeface="Arial" panose="020B0604020202020204" pitchFamily="34" charset="0"/>
              <a:buChar char="•"/>
            </a:pPr>
            <a:r>
              <a:rPr lang="en-US" sz="2000" b="1" dirty="0"/>
              <a:t>Lazy Learners:</a:t>
            </a:r>
            <a:r>
              <a:rPr lang="en-US" dirty="0"/>
              <a:t> Lazy Learner firstly stores the training dataset and wait until it receives the test </a:t>
            </a:r>
            <a:r>
              <a:rPr lang="en-US" dirty="0" err="1"/>
              <a:t>dateset</a:t>
            </a:r>
            <a:r>
              <a:rPr lang="en-US" dirty="0"/>
              <a:t>. In Lazy learner case, classification is done on the basis of the most related data stored in the training dataset. It takes less time in training but more time for predictions</a:t>
            </a:r>
          </a:p>
          <a:p>
            <a:r>
              <a:rPr lang="en-US" b="1" dirty="0"/>
              <a:t>     </a:t>
            </a:r>
            <a:r>
              <a:rPr lang="en-US" b="1" i="1" dirty="0"/>
              <a:t>Example: </a:t>
            </a:r>
            <a:r>
              <a:rPr lang="en-US" dirty="0"/>
              <a:t> K-NN algorithm, Case-Based reasoning</a:t>
            </a:r>
          </a:p>
          <a:p>
            <a:pPr marL="285750" indent="-285750">
              <a:buFont typeface="Arial" panose="020B0604020202020204" pitchFamily="34" charset="0"/>
              <a:buChar char="•"/>
            </a:pPr>
            <a:r>
              <a:rPr lang="en-US" b="1" dirty="0"/>
              <a:t>Eager Learners: </a:t>
            </a:r>
            <a:r>
              <a:rPr lang="en-US" dirty="0"/>
              <a:t>Eager Learners develop a classification model based on a training dataset before receiving a test dataset, Opposite to Lazy learners, Eager Learners, Eager Learner takes more time in learning, and less time in prediction .</a:t>
            </a:r>
            <a:endParaRPr lang="en-US" b="1" dirty="0"/>
          </a:p>
          <a:p>
            <a:r>
              <a:rPr lang="en-US" b="1" dirty="0"/>
              <a:t>     </a:t>
            </a:r>
            <a:r>
              <a:rPr lang="en-US" b="1" i="1" dirty="0"/>
              <a:t>Example:</a:t>
            </a:r>
            <a:r>
              <a:rPr lang="en-US" dirty="0"/>
              <a:t> Decision Trees, ANN.</a:t>
            </a:r>
          </a:p>
        </p:txBody>
      </p:sp>
    </p:spTree>
    <p:extLst>
      <p:ext uri="{BB962C8B-B14F-4D97-AF65-F5344CB8AC3E}">
        <p14:creationId xmlns:p14="http://schemas.microsoft.com/office/powerpoint/2010/main" val="239097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B0E0-682B-4F64-A79A-ADFFA6A757CE}"/>
              </a:ext>
            </a:extLst>
          </p:cNvPr>
          <p:cNvSpPr>
            <a:spLocks noGrp="1"/>
          </p:cNvSpPr>
          <p:nvPr>
            <p:ph type="title"/>
          </p:nvPr>
        </p:nvSpPr>
        <p:spPr>
          <a:xfrm>
            <a:off x="937260" y="365125"/>
            <a:ext cx="10416540" cy="755015"/>
          </a:xfrm>
        </p:spPr>
        <p:txBody>
          <a:bodyPr/>
          <a:lstStyle/>
          <a:p>
            <a:r>
              <a:rPr lang="en-US" b="1" i="1" dirty="0">
                <a:effectLst>
                  <a:outerShdw blurRad="38100" dist="38100" dir="2700000" algn="tl">
                    <a:srgbClr val="000000">
                      <a:alpha val="43137"/>
                    </a:srgbClr>
                  </a:outerShdw>
                </a:effectLst>
              </a:rPr>
              <a:t>Evaluating a Classification model</a:t>
            </a:r>
            <a:endParaRPr lang="en-IN" b="1" i="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A1819B45-B5A9-4C24-8A59-5BE535537326}"/>
              </a:ext>
            </a:extLst>
          </p:cNvPr>
          <p:cNvSpPr txBox="1"/>
          <p:nvPr/>
        </p:nvSpPr>
        <p:spPr>
          <a:xfrm>
            <a:off x="937260" y="1394460"/>
            <a:ext cx="10416540" cy="1600438"/>
          </a:xfrm>
          <a:prstGeom prst="rect">
            <a:avLst/>
          </a:prstGeom>
          <a:noFill/>
        </p:spPr>
        <p:txBody>
          <a:bodyPr wrap="square" rtlCol="0">
            <a:spAutoFit/>
          </a:bodyPr>
          <a:lstStyle/>
          <a:p>
            <a:r>
              <a:rPr lang="en-US" dirty="0"/>
              <a:t>Once our model is completed, it is necessary to evaluate its performance, either it is a Classification </a:t>
            </a:r>
            <a:r>
              <a:rPr lang="en-US" dirty="0" err="1"/>
              <a:t>oe</a:t>
            </a:r>
            <a:r>
              <a:rPr lang="en-US" dirty="0"/>
              <a:t> Regression model. So for evaluating a Classification model, we have the following ways:</a:t>
            </a:r>
          </a:p>
          <a:p>
            <a:endParaRPr lang="en-US" dirty="0"/>
          </a:p>
          <a:p>
            <a:pPr marL="342900" indent="-342900">
              <a:buFont typeface="Wingdings" panose="05000000000000000000" pitchFamily="2" charset="2"/>
              <a:buChar char="v"/>
            </a:pPr>
            <a:r>
              <a:rPr lang="en-US" sz="2200" b="1" dirty="0"/>
              <a:t>Log Loss or Cross-Entropy Loss:</a:t>
            </a:r>
            <a:r>
              <a:rPr lang="en-US" dirty="0"/>
              <a:t>  </a:t>
            </a:r>
          </a:p>
          <a:p>
            <a:r>
              <a:rPr lang="en-US" sz="2200" b="1" dirty="0"/>
              <a:t>			</a:t>
            </a:r>
            <a:endParaRPr lang="en-IN" sz="2200" b="1" dirty="0"/>
          </a:p>
        </p:txBody>
      </p:sp>
      <p:sp>
        <p:nvSpPr>
          <p:cNvPr id="4" name="TextBox 3">
            <a:extLst>
              <a:ext uri="{FF2B5EF4-FFF2-40B4-BE49-F238E27FC236}">
                <a16:creationId xmlns:a16="http://schemas.microsoft.com/office/drawing/2014/main" id="{FF556724-C9FF-474D-A4C0-D3016D0E9EF7}"/>
              </a:ext>
            </a:extLst>
          </p:cNvPr>
          <p:cNvSpPr txBox="1"/>
          <p:nvPr/>
        </p:nvSpPr>
        <p:spPr>
          <a:xfrm>
            <a:off x="1348740" y="2628781"/>
            <a:ext cx="1024128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It is used for evaluating the performance of a classifier, whose output is a probability value between the 0 and 1.</a:t>
            </a:r>
          </a:p>
          <a:p>
            <a:pPr marL="285750" indent="-285750">
              <a:buFont typeface="Wingdings" panose="05000000000000000000" pitchFamily="2" charset="2"/>
              <a:buChar char="Ø"/>
            </a:pPr>
            <a:r>
              <a:rPr lang="en-US" dirty="0"/>
              <a:t>For a good binary Classification model , the value off log less should be near to 0.</a:t>
            </a:r>
          </a:p>
          <a:p>
            <a:pPr marL="285750" indent="-285750">
              <a:buFont typeface="Wingdings" panose="05000000000000000000" pitchFamily="2" charset="2"/>
              <a:buChar char="Ø"/>
            </a:pPr>
            <a:r>
              <a:rPr lang="en-US" dirty="0"/>
              <a:t> The value of log loss increases if the predicted value deviate from the actual value.</a:t>
            </a:r>
          </a:p>
          <a:p>
            <a:pPr marL="285750" indent="-285750">
              <a:buFont typeface="Wingdings" panose="05000000000000000000" pitchFamily="2" charset="2"/>
              <a:buChar char="Ø"/>
            </a:pPr>
            <a:r>
              <a:rPr lang="en-US" dirty="0"/>
              <a:t>The lower log loss represents the higher accuracy of the model.</a:t>
            </a:r>
          </a:p>
        </p:txBody>
      </p:sp>
      <p:sp>
        <p:nvSpPr>
          <p:cNvPr id="5" name="TextBox 4">
            <a:extLst>
              <a:ext uri="{FF2B5EF4-FFF2-40B4-BE49-F238E27FC236}">
                <a16:creationId xmlns:a16="http://schemas.microsoft.com/office/drawing/2014/main" id="{A3CE06B4-77EF-40E1-A626-D34CC5ED4B14}"/>
              </a:ext>
            </a:extLst>
          </p:cNvPr>
          <p:cNvSpPr txBox="1"/>
          <p:nvPr/>
        </p:nvSpPr>
        <p:spPr>
          <a:xfrm>
            <a:off x="937260" y="4288095"/>
            <a:ext cx="10241280" cy="430887"/>
          </a:xfrm>
          <a:prstGeom prst="rect">
            <a:avLst/>
          </a:prstGeom>
          <a:noFill/>
        </p:spPr>
        <p:txBody>
          <a:bodyPr wrap="square" rtlCol="0">
            <a:spAutoFit/>
          </a:bodyPr>
          <a:lstStyle/>
          <a:p>
            <a:pPr marL="285750" indent="-285750">
              <a:buFont typeface="Wingdings" panose="05000000000000000000" pitchFamily="2" charset="2"/>
              <a:buChar char="v"/>
            </a:pPr>
            <a:r>
              <a:rPr lang="en-US" sz="2200" b="1" dirty="0"/>
              <a:t>Confusion Matrix:</a:t>
            </a:r>
            <a:endParaRPr lang="en-IN" sz="2200" b="1" dirty="0"/>
          </a:p>
        </p:txBody>
      </p:sp>
      <p:sp>
        <p:nvSpPr>
          <p:cNvPr id="6" name="TextBox 5">
            <a:extLst>
              <a:ext uri="{FF2B5EF4-FFF2-40B4-BE49-F238E27FC236}">
                <a16:creationId xmlns:a16="http://schemas.microsoft.com/office/drawing/2014/main" id="{9CE28C75-D405-4804-B446-7C93991DB309}"/>
              </a:ext>
            </a:extLst>
          </p:cNvPr>
          <p:cNvSpPr txBox="1"/>
          <p:nvPr/>
        </p:nvSpPr>
        <p:spPr>
          <a:xfrm>
            <a:off x="1348740" y="4900968"/>
            <a:ext cx="1000506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The confusion matrix provides us a matrix/table as output and describes the performance of the model.</a:t>
            </a:r>
          </a:p>
          <a:p>
            <a:pPr marL="285750" indent="-285750">
              <a:buFont typeface="Wingdings" panose="05000000000000000000" pitchFamily="2" charset="2"/>
              <a:buChar char="Ø"/>
            </a:pPr>
            <a:r>
              <a:rPr lang="en-US" dirty="0"/>
              <a:t>It is also known as the error matrix.</a:t>
            </a:r>
          </a:p>
          <a:p>
            <a:pPr marL="285750" indent="-285750">
              <a:buFont typeface="Wingdings" panose="05000000000000000000" pitchFamily="2" charset="2"/>
              <a:buChar char="Ø"/>
            </a:pPr>
            <a:r>
              <a:rPr lang="en-US" dirty="0"/>
              <a:t>The matrix consists of predictions and result in a summarized form, which has a total number of correct predictions and incorrect prediction .The matrix looks like as below table</a:t>
            </a:r>
            <a:endParaRPr lang="en-IN" dirty="0"/>
          </a:p>
        </p:txBody>
      </p:sp>
    </p:spTree>
    <p:extLst>
      <p:ext uri="{BB962C8B-B14F-4D97-AF65-F5344CB8AC3E}">
        <p14:creationId xmlns:p14="http://schemas.microsoft.com/office/powerpoint/2010/main" val="268878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B63FCE4-BA1B-4337-A46A-E8909E8B1B04}"/>
              </a:ext>
            </a:extLst>
          </p:cNvPr>
          <p:cNvGraphicFramePr>
            <a:graphicFrameLocks noGrp="1"/>
          </p:cNvGraphicFramePr>
          <p:nvPr>
            <p:extLst>
              <p:ext uri="{D42A27DB-BD31-4B8C-83A1-F6EECF244321}">
                <p14:modId xmlns:p14="http://schemas.microsoft.com/office/powerpoint/2010/main" val="95566339"/>
              </p:ext>
            </p:extLst>
          </p:nvPr>
        </p:nvGraphicFramePr>
        <p:xfrm>
          <a:off x="1805940" y="195261"/>
          <a:ext cx="6057900" cy="3817621"/>
        </p:xfrm>
        <a:graphic>
          <a:graphicData uri="http://schemas.openxmlformats.org/drawingml/2006/table">
            <a:tbl>
              <a:tblPr/>
              <a:tblGrid>
                <a:gridCol w="2019300">
                  <a:extLst>
                    <a:ext uri="{9D8B030D-6E8A-4147-A177-3AD203B41FA5}">
                      <a16:colId xmlns:a16="http://schemas.microsoft.com/office/drawing/2014/main" val="882917577"/>
                    </a:ext>
                  </a:extLst>
                </a:gridCol>
                <a:gridCol w="2019300">
                  <a:extLst>
                    <a:ext uri="{9D8B030D-6E8A-4147-A177-3AD203B41FA5}">
                      <a16:colId xmlns:a16="http://schemas.microsoft.com/office/drawing/2014/main" val="1884385609"/>
                    </a:ext>
                  </a:extLst>
                </a:gridCol>
                <a:gridCol w="2019300">
                  <a:extLst>
                    <a:ext uri="{9D8B030D-6E8A-4147-A177-3AD203B41FA5}">
                      <a16:colId xmlns:a16="http://schemas.microsoft.com/office/drawing/2014/main" val="367021937"/>
                    </a:ext>
                  </a:extLst>
                </a:gridCol>
              </a:tblGrid>
              <a:tr h="1361529">
                <a:tc>
                  <a:txBody>
                    <a:bodyPr/>
                    <a:lstStyle/>
                    <a:p>
                      <a:pPr algn="l" fontAlgn="t"/>
                      <a:endParaRPr lang="en-IN">
                        <a:solidFill>
                          <a:srgbClr val="000000"/>
                        </a:solidFill>
                        <a:effectLst/>
                        <a:latin typeface="times new roman" panose="02020603050405020304" pitchFamily="18" charset="0"/>
                      </a:endParaRPr>
                    </a:p>
                  </a:txBody>
                  <a:tcPr marL="114300" marR="114300" marT="114300" marB="114300">
                    <a:lnL w="9525" cap="flat" cmpd="sng" algn="ctr">
                      <a:solidFill>
                        <a:srgbClr val="B0D865"/>
                      </a:solidFill>
                      <a:prstDash val="solid"/>
                      <a:round/>
                      <a:headEnd type="none" w="med" len="med"/>
                      <a:tailEnd type="none" w="med" len="med"/>
                    </a:lnL>
                    <a:lnR w="9525" cap="flat" cmpd="sng" algn="ctr">
                      <a:solidFill>
                        <a:srgbClr val="B0D865"/>
                      </a:solidFill>
                      <a:prstDash val="solid"/>
                      <a:round/>
                      <a:headEnd type="none" w="med" len="med"/>
                      <a:tailEnd type="none" w="med" len="med"/>
                    </a:lnR>
                    <a:lnT w="9525" cap="flat" cmpd="sng" algn="ctr">
                      <a:solidFill>
                        <a:srgbClr val="B0D86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Actual Positive</a:t>
                      </a:r>
                    </a:p>
                  </a:txBody>
                  <a:tcPr marL="114300" marR="114300" marT="114300" marB="114300">
                    <a:lnL w="9525" cap="flat" cmpd="sng" algn="ctr">
                      <a:solidFill>
                        <a:srgbClr val="B0D865"/>
                      </a:solidFill>
                      <a:prstDash val="solid"/>
                      <a:round/>
                      <a:headEnd type="none" w="med" len="med"/>
                      <a:tailEnd type="none" w="med" len="med"/>
                    </a:lnL>
                    <a:lnR w="9525" cap="flat" cmpd="sng" algn="ctr">
                      <a:solidFill>
                        <a:srgbClr val="B0D865"/>
                      </a:solidFill>
                      <a:prstDash val="solid"/>
                      <a:round/>
                      <a:headEnd type="none" w="med" len="med"/>
                      <a:tailEnd type="none" w="med" len="med"/>
                    </a:lnR>
                    <a:lnT w="9525" cap="flat" cmpd="sng" algn="ctr">
                      <a:solidFill>
                        <a:srgbClr val="B0D86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Actual Negative</a:t>
                      </a:r>
                    </a:p>
                  </a:txBody>
                  <a:tcPr marL="114300" marR="114300" marT="114300" marB="114300">
                    <a:lnL w="9525" cap="flat" cmpd="sng" algn="ctr">
                      <a:solidFill>
                        <a:srgbClr val="B0D865"/>
                      </a:solidFill>
                      <a:prstDash val="solid"/>
                      <a:round/>
                      <a:headEnd type="none" w="med" len="med"/>
                      <a:tailEnd type="none" w="med" len="med"/>
                    </a:lnL>
                    <a:lnR w="9525" cap="flat" cmpd="sng" algn="ctr">
                      <a:solidFill>
                        <a:srgbClr val="B0D865"/>
                      </a:solidFill>
                      <a:prstDash val="solid"/>
                      <a:round/>
                      <a:headEnd type="none" w="med" len="med"/>
                      <a:tailEnd type="none" w="med" len="med"/>
                    </a:lnR>
                    <a:lnT w="9525" cap="flat" cmpd="sng" algn="ctr">
                      <a:solidFill>
                        <a:srgbClr val="B0D86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81982068"/>
                  </a:ext>
                </a:extLst>
              </a:tr>
              <a:tr h="1228046">
                <a:tc>
                  <a:txBody>
                    <a:bodyPr/>
                    <a:lstStyle/>
                    <a:p>
                      <a:pPr algn="just" fontAlgn="t"/>
                      <a:r>
                        <a:rPr lang="en-IN">
                          <a:solidFill>
                            <a:srgbClr val="333333"/>
                          </a:solidFill>
                          <a:effectLst/>
                          <a:latin typeface="inter-regular"/>
                        </a:rPr>
                        <a:t>Predicted Positive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True Positive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False Positive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5547651"/>
                  </a:ext>
                </a:extLst>
              </a:tr>
              <a:tr h="1228046">
                <a:tc>
                  <a:txBody>
                    <a:bodyPr/>
                    <a:lstStyle/>
                    <a:p>
                      <a:pPr algn="just" fontAlgn="t"/>
                      <a:r>
                        <a:rPr lang="en-IN">
                          <a:solidFill>
                            <a:srgbClr val="333333"/>
                          </a:solidFill>
                          <a:effectLst/>
                          <a:latin typeface="inter-regular"/>
                        </a:rPr>
                        <a:t>Predicted Negative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False Negative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True Negative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41646250"/>
                  </a:ext>
                </a:extLst>
              </a:tr>
            </a:tbl>
          </a:graphicData>
        </a:graphic>
      </p:graphicFrame>
      <p:pic>
        <p:nvPicPr>
          <p:cNvPr id="5" name="Picture 4">
            <a:extLst>
              <a:ext uri="{FF2B5EF4-FFF2-40B4-BE49-F238E27FC236}">
                <a16:creationId xmlns:a16="http://schemas.microsoft.com/office/drawing/2014/main" id="{121D506B-94AF-4B03-AFDF-2291DE7D7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940" y="4058602"/>
            <a:ext cx="5692140" cy="1490799"/>
          </a:xfrm>
          <a:prstGeom prst="rect">
            <a:avLst/>
          </a:prstGeom>
        </p:spPr>
      </p:pic>
    </p:spTree>
    <p:extLst>
      <p:ext uri="{BB962C8B-B14F-4D97-AF65-F5344CB8AC3E}">
        <p14:creationId xmlns:p14="http://schemas.microsoft.com/office/powerpoint/2010/main" val="14569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6523-3A1B-41F1-B030-336F4C88B5E7}"/>
              </a:ext>
            </a:extLst>
          </p:cNvPr>
          <p:cNvSpPr>
            <a:spLocks noGrp="1"/>
          </p:cNvSpPr>
          <p:nvPr>
            <p:ph type="title"/>
          </p:nvPr>
        </p:nvSpPr>
        <p:spPr>
          <a:xfrm>
            <a:off x="1364974" y="365125"/>
            <a:ext cx="9988826" cy="536023"/>
          </a:xfrm>
        </p:spPr>
        <p:txBody>
          <a:bodyPr>
            <a:normAutofit fontScale="90000"/>
          </a:bodyPr>
          <a:lstStyle/>
          <a:p>
            <a:r>
              <a:rPr lang="en-US" b="1" dirty="0">
                <a:effectLst>
                  <a:outerShdw blurRad="38100" dist="38100" dir="2700000" algn="tl">
                    <a:srgbClr val="000000">
                      <a:alpha val="43137"/>
                    </a:srgbClr>
                  </a:outerShdw>
                </a:effectLst>
              </a:rPr>
              <a:t>Logistic Regression in Machine Learning</a:t>
            </a: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29E3855B-42A8-4F58-847A-2378BE54089A}"/>
              </a:ext>
            </a:extLst>
          </p:cNvPr>
          <p:cNvSpPr txBox="1"/>
          <p:nvPr/>
        </p:nvSpPr>
        <p:spPr>
          <a:xfrm>
            <a:off x="1484243" y="1285461"/>
            <a:ext cx="9869557" cy="4247317"/>
          </a:xfrm>
          <a:prstGeom prst="rect">
            <a:avLst/>
          </a:prstGeom>
          <a:noFill/>
        </p:spPr>
        <p:txBody>
          <a:bodyPr wrap="square" rtlCol="0">
            <a:spAutoFit/>
          </a:bodyPr>
          <a:lstStyle/>
          <a:p>
            <a:r>
              <a:rPr lang="en-US" dirty="0"/>
              <a:t>	Logistic regression is one of the most popular Machine Learning algorithms, which comes under the supervised Learning technique. It is used for predicting the categorical dependent variable using a given set of independent variables.</a:t>
            </a:r>
          </a:p>
          <a:p>
            <a:r>
              <a:rPr lang="en-US" dirty="0"/>
              <a:t>	Logistic regression  predicts the output of a categorical dependent variable. Therefore the outcome must be a categorical or discrete value. It can be either Yes orNO1, true or False, etc. but instead of giving the exact value as 0 and 1, </a:t>
            </a:r>
            <a:r>
              <a:rPr lang="en-US" b="1" dirty="0"/>
              <a:t>it gives probabilistic values which lie between 0 and 1.</a:t>
            </a:r>
          </a:p>
          <a:p>
            <a:r>
              <a:rPr lang="en-US" b="1" dirty="0"/>
              <a:t>	</a:t>
            </a:r>
            <a:r>
              <a:rPr lang="en-US" dirty="0"/>
              <a:t>Logistic Regression ins must similar to the Liner Regression except that how they are used. Linear Regression used for soling Regression problems, whereas </a:t>
            </a:r>
            <a:r>
              <a:rPr lang="en-US" b="1" dirty="0"/>
              <a:t>Logistic regression is used for solving the classification  problems.</a:t>
            </a:r>
          </a:p>
          <a:p>
            <a:r>
              <a:rPr lang="en-US" dirty="0"/>
              <a:t>	In Logistic regression , Instead of fitting a regression line, we fit an “S” shaped logistic function, which predicts two maximum values (0 or 1).</a:t>
            </a:r>
          </a:p>
          <a:p>
            <a:r>
              <a:rPr lang="en-US" dirty="0"/>
              <a:t>	Logistic Regression Is a significant machine learning algorithm because it has the ability to provide probability and classify new data using continuous and discrete datasets.</a:t>
            </a:r>
          </a:p>
          <a:p>
            <a:r>
              <a:rPr lang="en-US" dirty="0"/>
              <a:t>	Logistic Regression can be used to classify the observations using different types of data and can easily determine the most effective variables </a:t>
            </a:r>
            <a:r>
              <a:rPr lang="en-US" dirty="0" err="1"/>
              <a:t>variables</a:t>
            </a:r>
            <a:r>
              <a:rPr lang="en-US" dirty="0"/>
              <a:t> used for the classification. </a:t>
            </a:r>
            <a:endParaRPr lang="en-IN" dirty="0"/>
          </a:p>
        </p:txBody>
      </p:sp>
    </p:spTree>
    <p:extLst>
      <p:ext uri="{BB962C8B-B14F-4D97-AF65-F5344CB8AC3E}">
        <p14:creationId xmlns:p14="http://schemas.microsoft.com/office/powerpoint/2010/main" val="84156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41741A-0F8D-4287-9A00-BCA931435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390" y="0"/>
            <a:ext cx="6210300" cy="3726180"/>
          </a:xfrm>
          <a:prstGeom prst="rect">
            <a:avLst/>
          </a:prstGeom>
        </p:spPr>
      </p:pic>
      <p:sp>
        <p:nvSpPr>
          <p:cNvPr id="4" name="TextBox 3">
            <a:extLst>
              <a:ext uri="{FF2B5EF4-FFF2-40B4-BE49-F238E27FC236}">
                <a16:creationId xmlns:a16="http://schemas.microsoft.com/office/drawing/2014/main" id="{D4F4521A-7CB1-4C95-B4C1-D4F77CEBAFF2}"/>
              </a:ext>
            </a:extLst>
          </p:cNvPr>
          <p:cNvSpPr txBox="1"/>
          <p:nvPr/>
        </p:nvSpPr>
        <p:spPr>
          <a:xfrm>
            <a:off x="1977390" y="4480560"/>
            <a:ext cx="8355330" cy="923330"/>
          </a:xfrm>
          <a:prstGeom prst="rect">
            <a:avLst/>
          </a:prstGeom>
          <a:noFill/>
        </p:spPr>
        <p:txBody>
          <a:bodyPr wrap="square" rtlCol="0">
            <a:spAutoFit/>
          </a:bodyPr>
          <a:lstStyle/>
          <a:p>
            <a:r>
              <a:rPr lang="en-US" b="1" dirty="0"/>
              <a:t>Note:</a:t>
            </a:r>
            <a:r>
              <a:rPr lang="en-US" dirty="0"/>
              <a:t> Logistic regression uses the concept of predictive modeling as regression, therefore it is called logistic regression, but is used to classify samples, Therefore it falls under the classification algorithm.</a:t>
            </a:r>
            <a:endParaRPr lang="en-IN" b="1" dirty="0"/>
          </a:p>
        </p:txBody>
      </p:sp>
    </p:spTree>
    <p:extLst>
      <p:ext uri="{BB962C8B-B14F-4D97-AF65-F5344CB8AC3E}">
        <p14:creationId xmlns:p14="http://schemas.microsoft.com/office/powerpoint/2010/main" val="1350746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463</TotalTime>
  <Words>1731</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Corbel</vt:lpstr>
      <vt:lpstr>Courier New</vt:lpstr>
      <vt:lpstr>inter-regular</vt:lpstr>
      <vt:lpstr>times new roman</vt:lpstr>
      <vt:lpstr>Wingdings</vt:lpstr>
      <vt:lpstr>Parallax</vt:lpstr>
      <vt:lpstr>Linear_ Regression</vt:lpstr>
      <vt:lpstr>Type of Linear_Regression</vt:lpstr>
      <vt:lpstr>Classification Algorithm in Machine Learning</vt:lpstr>
      <vt:lpstr>PowerPoint Presentation</vt:lpstr>
      <vt:lpstr>Classification Problems</vt:lpstr>
      <vt:lpstr>Evaluating a Classification model</vt:lpstr>
      <vt:lpstr>PowerPoint Presentation</vt:lpstr>
      <vt:lpstr>Logistic Regression in Machine Learning</vt:lpstr>
      <vt:lpstr>PowerPoint Presentation</vt:lpstr>
      <vt:lpstr>K-Nearest Neighbor  (KNN)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Linear_ Regression</dc:title>
  <dc:creator>DELL</dc:creator>
  <cp:lastModifiedBy>DELL</cp:lastModifiedBy>
  <cp:revision>30</cp:revision>
  <dcterms:created xsi:type="dcterms:W3CDTF">2022-03-19T07:09:06Z</dcterms:created>
  <dcterms:modified xsi:type="dcterms:W3CDTF">2022-03-20T07:24:46Z</dcterms:modified>
</cp:coreProperties>
</file>