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7" r:id="rId2"/>
    <p:sldId id="256" r:id="rId3"/>
    <p:sldId id="258" r:id="rId4"/>
    <p:sldId id="259" r:id="rId5"/>
    <p:sldId id="260" r:id="rId6"/>
    <p:sldId id="261" r:id="rId7"/>
    <p:sldId id="262"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8B7B813-0A6F-44E7-9618-D22D4D5B37BA}">
          <p14:sldIdLst>
            <p14:sldId id="257"/>
            <p14:sldId id="256"/>
            <p14:sldId id="258"/>
            <p14:sldId id="259"/>
            <p14:sldId id="260"/>
            <p14:sldId id="261"/>
            <p14:sldId id="262"/>
            <p14:sldId id="263"/>
            <p14:sldId id="265"/>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07:29:55.21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958382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1805813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408085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7459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1828657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671774-9B0D-43FB-9CC4-CAF87C51F624}"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702167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671774-9B0D-43FB-9CC4-CAF87C51F624}"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51460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235254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272755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2334617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283491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71774-9B0D-43FB-9CC4-CAF87C51F624}"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497003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56759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71774-9B0D-43FB-9CC4-CAF87C51F624}" type="datetimeFigureOut">
              <a:rPr lang="en-IN" smtClean="0"/>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291369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71774-9B0D-43FB-9CC4-CAF87C51F624}"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580031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4671774-9B0D-43FB-9CC4-CAF87C51F624}" type="datetimeFigureOut">
              <a:rPr lang="en-IN" smtClean="0"/>
              <a:t>15-03-2022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70857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317021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71774-9B0D-43FB-9CC4-CAF87C51F624}"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22819-E0FA-4B29-AA6F-4ABA09DC4703}" type="slidenum">
              <a:rPr lang="en-IN" smtClean="0"/>
              <a:t>‹#›</a:t>
            </a:fld>
            <a:endParaRPr lang="en-IN"/>
          </a:p>
        </p:txBody>
      </p:sp>
    </p:spTree>
    <p:extLst>
      <p:ext uri="{BB962C8B-B14F-4D97-AF65-F5344CB8AC3E}">
        <p14:creationId xmlns:p14="http://schemas.microsoft.com/office/powerpoint/2010/main" val="1264437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4671774-9B0D-43FB-9CC4-CAF87C51F624}" type="datetimeFigureOut">
              <a:rPr lang="en-IN" smtClean="0"/>
              <a:t>15-03-2022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8522819-E0FA-4B29-AA6F-4ABA09DC4703}" type="slidenum">
              <a:rPr lang="en-IN" smtClean="0"/>
              <a:t>‹#›</a:t>
            </a:fld>
            <a:endParaRPr lang="en-IN"/>
          </a:p>
        </p:txBody>
      </p:sp>
    </p:spTree>
    <p:extLst>
      <p:ext uri="{BB962C8B-B14F-4D97-AF65-F5344CB8AC3E}">
        <p14:creationId xmlns:p14="http://schemas.microsoft.com/office/powerpoint/2010/main" val="187404229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43D-F926-425B-870D-0CDB5B65313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Machine Learning</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D1B9079-45F5-46A0-B627-84F42EE367F3}"/>
              </a:ext>
            </a:extLst>
          </p:cNvPr>
          <p:cNvSpPr>
            <a:spLocks noGrp="1"/>
          </p:cNvSpPr>
          <p:nvPr>
            <p:ph idx="1"/>
          </p:nvPr>
        </p:nvSpPr>
        <p:spPr/>
        <p:txBody>
          <a:bodyPr>
            <a:normAutofit fontScale="92500" lnSpcReduction="10000"/>
          </a:bodyPr>
          <a:lstStyle/>
          <a:p>
            <a:pPr marL="0" indent="0">
              <a:buNone/>
            </a:pPr>
            <a:r>
              <a:rPr lang="en-US" dirty="0"/>
              <a:t>	Machine Learning is a growing technology which enables computers to learn automatically from past data. Machine learning uses various algorithms for building mathematical models and making predictions using historical data or information. Currently, it is being used for various tasks such as image recognition, speech recognition, email filtering, Facebook auto tagging, recommender system, and many more.</a:t>
            </a:r>
          </a:p>
          <a:p>
            <a:pPr marL="0" indent="0">
              <a:buNone/>
            </a:pPr>
            <a:r>
              <a:rPr lang="en-US" dirty="0"/>
              <a:t>	introduction to machine learning along with the wide range of  machine learning techniques such as Supervised, Unsupervised, Semi supervised, reinforcement learning. You will learn about regression and classification models, clustering methods, hidden Markov models, and various sequential models</a:t>
            </a:r>
            <a:endParaRPr lang="en-IN" dirty="0"/>
          </a:p>
        </p:txBody>
      </p:sp>
    </p:spTree>
    <p:extLst>
      <p:ext uri="{BB962C8B-B14F-4D97-AF65-F5344CB8AC3E}">
        <p14:creationId xmlns:p14="http://schemas.microsoft.com/office/powerpoint/2010/main" val="410163432"/>
      </p:ext>
    </p:extLst>
  </p:cSld>
  <p:clrMapOvr>
    <a:masterClrMapping/>
  </p:clrMapOvr>
  <mc:AlternateContent xmlns:mc="http://schemas.openxmlformats.org/markup-compatibility/2006">
    <mc:Choice xmlns:p15="http://schemas.microsoft.com/office/powerpoint/2012/main" Requires="p15">
      <p:transition>
        <p15:prstTrans prst="airplane"/>
        <p:sndAc>
          <p:stSnd>
            <p:snd r:embed="rId2" name="chimes.wav"/>
          </p:stSnd>
        </p:sndAc>
      </p:transition>
    </mc:Choice>
    <mc:Fallback>
      <p:transition>
        <p:fade/>
        <p:sndAc>
          <p:stSnd>
            <p:snd r:embed="rId2"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187B-61A7-40BD-888A-4C915FA5F272}"/>
              </a:ext>
            </a:extLst>
          </p:cNvPr>
          <p:cNvSpPr>
            <a:spLocks noGrp="1"/>
          </p:cNvSpPr>
          <p:nvPr>
            <p:ph type="title"/>
          </p:nvPr>
        </p:nvSpPr>
        <p:spPr>
          <a:xfrm>
            <a:off x="639455" y="-250163"/>
            <a:ext cx="10364451" cy="1596177"/>
          </a:xfrm>
        </p:spPr>
        <p:txBody>
          <a:bodyPr/>
          <a:lstStyle/>
          <a:p>
            <a:r>
              <a:rPr lang="en-US" b="1" cap="none" dirty="0">
                <a:effectLst>
                  <a:outerShdw blurRad="38100" dist="38100" dir="2700000" algn="tl">
                    <a:srgbClr val="000000">
                      <a:alpha val="43137"/>
                    </a:srgbClr>
                  </a:outerShdw>
                </a:effectLst>
              </a:rPr>
              <a:t>Differences between CPU and GPU</a:t>
            </a:r>
            <a:endParaRPr lang="en-IN" b="1" cap="none" dirty="0">
              <a:effectLst>
                <a:outerShdw blurRad="38100" dist="38100" dir="2700000" algn="tl">
                  <a:srgbClr val="000000">
                    <a:alpha val="43137"/>
                  </a:srgbClr>
                </a:outerShdw>
              </a:effectLst>
            </a:endParaRPr>
          </a:p>
        </p:txBody>
      </p:sp>
      <p:graphicFrame>
        <p:nvGraphicFramePr>
          <p:cNvPr id="3" name="Table 3">
            <a:extLst>
              <a:ext uri="{FF2B5EF4-FFF2-40B4-BE49-F238E27FC236}">
                <a16:creationId xmlns:a16="http://schemas.microsoft.com/office/drawing/2014/main" id="{87B3EA11-1ACA-46DF-961B-85DE554DFEA5}"/>
              </a:ext>
            </a:extLst>
          </p:cNvPr>
          <p:cNvGraphicFramePr>
            <a:graphicFrameLocks noGrp="1"/>
          </p:cNvGraphicFramePr>
          <p:nvPr>
            <p:extLst>
              <p:ext uri="{D42A27DB-BD31-4B8C-83A1-F6EECF244321}">
                <p14:modId xmlns:p14="http://schemas.microsoft.com/office/powerpoint/2010/main" val="3019876568"/>
              </p:ext>
            </p:extLst>
          </p:nvPr>
        </p:nvGraphicFramePr>
        <p:xfrm>
          <a:off x="2266121" y="931701"/>
          <a:ext cx="7960137" cy="5190808"/>
        </p:xfrm>
        <a:graphic>
          <a:graphicData uri="http://schemas.openxmlformats.org/drawingml/2006/table">
            <a:tbl>
              <a:tblPr firstRow="1" bandRow="1">
                <a:tableStyleId>{7DF18680-E054-41AD-8BC1-D1AEF772440D}</a:tableStyleId>
              </a:tblPr>
              <a:tblGrid>
                <a:gridCol w="834888">
                  <a:extLst>
                    <a:ext uri="{9D8B030D-6E8A-4147-A177-3AD203B41FA5}">
                      <a16:colId xmlns:a16="http://schemas.microsoft.com/office/drawing/2014/main" val="2935438683"/>
                    </a:ext>
                  </a:extLst>
                </a:gridCol>
                <a:gridCol w="3644348">
                  <a:extLst>
                    <a:ext uri="{9D8B030D-6E8A-4147-A177-3AD203B41FA5}">
                      <a16:colId xmlns:a16="http://schemas.microsoft.com/office/drawing/2014/main" val="550213184"/>
                    </a:ext>
                  </a:extLst>
                </a:gridCol>
                <a:gridCol w="3480901">
                  <a:extLst>
                    <a:ext uri="{9D8B030D-6E8A-4147-A177-3AD203B41FA5}">
                      <a16:colId xmlns:a16="http://schemas.microsoft.com/office/drawing/2014/main" val="1043054435"/>
                    </a:ext>
                  </a:extLst>
                </a:gridCol>
              </a:tblGrid>
              <a:tr h="648851">
                <a:tc>
                  <a:txBody>
                    <a:bodyPr/>
                    <a:lstStyle/>
                    <a:p>
                      <a:pPr algn="ctr"/>
                      <a:r>
                        <a:rPr lang="en-US" b="1" dirty="0">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CPU</a:t>
                      </a:r>
                      <a:endParaRPr lang="en-IN" b="1" dirty="0">
                        <a:latin typeface="Times New Roman" panose="02020603050405020304" pitchFamily="18" charset="0"/>
                        <a:cs typeface="Times New Roman" panose="02020603050405020304" pitchFamily="18" charset="0"/>
                      </a:endParaRPr>
                    </a:p>
                  </a:txBody>
                  <a:tcPr>
                    <a:lnR w="12700" cmpd="sng">
                      <a:noFill/>
                    </a:lnR>
                  </a:tcPr>
                </a:tc>
                <a:tc>
                  <a:txBody>
                    <a:bodyPr/>
                    <a:lstStyle/>
                    <a:p>
                      <a:pPr algn="ctr"/>
                      <a:r>
                        <a:rPr lang="en-US" b="1" dirty="0">
                          <a:latin typeface="Times New Roman" panose="02020603050405020304" pitchFamily="18" charset="0"/>
                          <a:cs typeface="Times New Roman" panose="02020603050405020304" pitchFamily="18" charset="0"/>
                        </a:rPr>
                        <a:t>GPU</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22411991"/>
                  </a:ext>
                </a:extLst>
              </a:tr>
              <a:tr h="648851">
                <a:tc>
                  <a:txBody>
                    <a:bodyPr/>
                    <a:lstStyle/>
                    <a:p>
                      <a:pPr algn="ctr"/>
                      <a:r>
                        <a:rPr lang="en-US" dirty="0"/>
                        <a:t>1</a:t>
                      </a:r>
                      <a:endParaRPr lang="en-IN" dirty="0"/>
                    </a:p>
                  </a:txBody>
                  <a:tcPr/>
                </a:tc>
                <a:tc>
                  <a:txBody>
                    <a:bodyPr/>
                    <a:lstStyle/>
                    <a:p>
                      <a:r>
                        <a:rPr lang="en-US" dirty="0"/>
                        <a:t>CPU stands for central processing unit.</a:t>
                      </a:r>
                      <a:endParaRPr lang="en-IN" dirty="0"/>
                    </a:p>
                  </a:txBody>
                  <a:tcPr/>
                </a:tc>
                <a:tc>
                  <a:txBody>
                    <a:bodyPr/>
                    <a:lstStyle/>
                    <a:p>
                      <a:r>
                        <a:rPr lang="en-US" dirty="0"/>
                        <a:t>GPU stands for graphics processing</a:t>
                      </a:r>
                      <a:endParaRPr lang="en-IN" dirty="0"/>
                    </a:p>
                  </a:txBody>
                  <a:tcPr>
                    <a:lnT w="38100" cmpd="sng">
                      <a:noFill/>
                    </a:lnT>
                  </a:tcPr>
                </a:tc>
                <a:extLst>
                  <a:ext uri="{0D108BD9-81ED-4DB2-BD59-A6C34878D82A}">
                    <a16:rowId xmlns:a16="http://schemas.microsoft.com/office/drawing/2014/main" val="1603713690"/>
                  </a:ext>
                </a:extLst>
              </a:tr>
              <a:tr h="648851">
                <a:tc>
                  <a:txBody>
                    <a:bodyPr/>
                    <a:lstStyle/>
                    <a:p>
                      <a:pPr algn="ctr"/>
                      <a:r>
                        <a:rPr lang="en-US" dirty="0"/>
                        <a:t>2</a:t>
                      </a:r>
                      <a:endParaRPr lang="en-IN" dirty="0"/>
                    </a:p>
                  </a:txBody>
                  <a:tcPr/>
                </a:tc>
                <a:tc>
                  <a:txBody>
                    <a:bodyPr/>
                    <a:lstStyle/>
                    <a:p>
                      <a:r>
                        <a:rPr lang="en-US" dirty="0"/>
                        <a:t>CPU requires more memory than GPU</a:t>
                      </a:r>
                      <a:endParaRPr lang="en-IN" dirty="0"/>
                    </a:p>
                  </a:txBody>
                  <a:tcPr/>
                </a:tc>
                <a:tc>
                  <a:txBody>
                    <a:bodyPr/>
                    <a:lstStyle/>
                    <a:p>
                      <a:r>
                        <a:rPr lang="en-US" dirty="0"/>
                        <a:t>CPU memory requirement are low</a:t>
                      </a:r>
                      <a:endParaRPr lang="en-IN" dirty="0"/>
                    </a:p>
                  </a:txBody>
                  <a:tcPr/>
                </a:tc>
                <a:extLst>
                  <a:ext uri="{0D108BD9-81ED-4DB2-BD59-A6C34878D82A}">
                    <a16:rowId xmlns:a16="http://schemas.microsoft.com/office/drawing/2014/main" val="2744037467"/>
                  </a:ext>
                </a:extLst>
              </a:tr>
              <a:tr h="648851">
                <a:tc>
                  <a:txBody>
                    <a:bodyPr/>
                    <a:lstStyle/>
                    <a:p>
                      <a:pPr algn="ctr"/>
                      <a:r>
                        <a:rPr lang="en-US" dirty="0"/>
                        <a:t>3</a:t>
                      </a:r>
                      <a:endParaRPr lang="en-IN" dirty="0"/>
                    </a:p>
                  </a:txBody>
                  <a:tcPr/>
                </a:tc>
                <a:tc>
                  <a:txBody>
                    <a:bodyPr/>
                    <a:lstStyle/>
                    <a:p>
                      <a:r>
                        <a:rPr lang="en-US" dirty="0"/>
                        <a:t>CPU focuses on low latency.</a:t>
                      </a:r>
                      <a:endParaRPr lang="en-IN" dirty="0"/>
                    </a:p>
                  </a:txBody>
                  <a:tcPr/>
                </a:tc>
                <a:tc>
                  <a:txBody>
                    <a:bodyPr/>
                    <a:lstStyle/>
                    <a:p>
                      <a:r>
                        <a:rPr lang="en-US" dirty="0"/>
                        <a:t>GPU focuses on high throughout</a:t>
                      </a:r>
                      <a:endParaRPr lang="en-IN" dirty="0"/>
                    </a:p>
                  </a:txBody>
                  <a:tcPr/>
                </a:tc>
                <a:extLst>
                  <a:ext uri="{0D108BD9-81ED-4DB2-BD59-A6C34878D82A}">
                    <a16:rowId xmlns:a16="http://schemas.microsoft.com/office/drawing/2014/main" val="2418118028"/>
                  </a:ext>
                </a:extLst>
              </a:tr>
              <a:tr h="648851">
                <a:tc>
                  <a:txBody>
                    <a:bodyPr/>
                    <a:lstStyle/>
                    <a:p>
                      <a:pPr algn="ctr"/>
                      <a:r>
                        <a:rPr lang="en-US" dirty="0"/>
                        <a:t>4</a:t>
                      </a:r>
                      <a:endParaRPr lang="en-IN" dirty="0"/>
                    </a:p>
                  </a:txBody>
                  <a:tcPr/>
                </a:tc>
                <a:tc>
                  <a:txBody>
                    <a:bodyPr/>
                    <a:lstStyle/>
                    <a:p>
                      <a:r>
                        <a:rPr lang="en-US" dirty="0"/>
                        <a:t>CPU speed is less than GPU</a:t>
                      </a:r>
                      <a:endParaRPr lang="en-IN" dirty="0"/>
                    </a:p>
                  </a:txBody>
                  <a:tcPr/>
                </a:tc>
                <a:tc>
                  <a:txBody>
                    <a:bodyPr/>
                    <a:lstStyle/>
                    <a:p>
                      <a:r>
                        <a:rPr lang="en-US" dirty="0"/>
                        <a:t>GPU is faster than CPU</a:t>
                      </a:r>
                      <a:endParaRPr lang="en-IN" dirty="0"/>
                    </a:p>
                  </a:txBody>
                  <a:tcPr/>
                </a:tc>
                <a:extLst>
                  <a:ext uri="{0D108BD9-81ED-4DB2-BD59-A6C34878D82A}">
                    <a16:rowId xmlns:a16="http://schemas.microsoft.com/office/drawing/2014/main" val="2669210259"/>
                  </a:ext>
                </a:extLst>
              </a:tr>
              <a:tr h="648851">
                <a:tc>
                  <a:txBody>
                    <a:bodyPr/>
                    <a:lstStyle/>
                    <a:p>
                      <a:pPr algn="ctr"/>
                      <a:r>
                        <a:rPr lang="en-US" dirty="0"/>
                        <a:t>5</a:t>
                      </a:r>
                      <a:endParaRPr lang="en-IN" dirty="0"/>
                    </a:p>
                  </a:txBody>
                  <a:tcPr/>
                </a:tc>
                <a:tc>
                  <a:txBody>
                    <a:bodyPr/>
                    <a:lstStyle/>
                    <a:p>
                      <a:r>
                        <a:rPr lang="en-US" dirty="0"/>
                        <a:t>CPU suits more for serial instruction processing</a:t>
                      </a:r>
                      <a:endParaRPr lang="en-IN" dirty="0"/>
                    </a:p>
                  </a:txBody>
                  <a:tcPr/>
                </a:tc>
                <a:tc>
                  <a:txBody>
                    <a:bodyPr/>
                    <a:lstStyle/>
                    <a:p>
                      <a:r>
                        <a:rPr lang="en-US" dirty="0"/>
                        <a:t>GPU is not suitable for parallel instruction processing</a:t>
                      </a:r>
                      <a:endParaRPr lang="en-IN" dirty="0"/>
                    </a:p>
                  </a:txBody>
                  <a:tcPr/>
                </a:tc>
                <a:extLst>
                  <a:ext uri="{0D108BD9-81ED-4DB2-BD59-A6C34878D82A}">
                    <a16:rowId xmlns:a16="http://schemas.microsoft.com/office/drawing/2014/main" val="1402380483"/>
                  </a:ext>
                </a:extLst>
              </a:tr>
              <a:tr h="648851">
                <a:tc>
                  <a:txBody>
                    <a:bodyPr/>
                    <a:lstStyle/>
                    <a:p>
                      <a:pPr algn="ctr"/>
                      <a:r>
                        <a:rPr lang="en-US" dirty="0"/>
                        <a:t>6</a:t>
                      </a:r>
                      <a:endParaRPr lang="en-IN" dirty="0"/>
                    </a:p>
                  </a:txBody>
                  <a:tcPr/>
                </a:tc>
                <a:tc>
                  <a:txBody>
                    <a:bodyPr/>
                    <a:lstStyle/>
                    <a:p>
                      <a:r>
                        <a:rPr lang="en-US" dirty="0"/>
                        <a:t>CPU is not suitable for parallel instruction processing</a:t>
                      </a:r>
                      <a:endParaRPr lang="en-IN" dirty="0"/>
                    </a:p>
                  </a:txBody>
                  <a:tcPr/>
                </a:tc>
                <a:tc>
                  <a:txBody>
                    <a:bodyPr/>
                    <a:lstStyle/>
                    <a:p>
                      <a:r>
                        <a:rPr lang="en-US" dirty="0"/>
                        <a:t>GPU suits more for parallel instruction processing.</a:t>
                      </a:r>
                      <a:endParaRPr lang="en-IN" dirty="0"/>
                    </a:p>
                  </a:txBody>
                  <a:tcPr/>
                </a:tc>
                <a:extLst>
                  <a:ext uri="{0D108BD9-81ED-4DB2-BD59-A6C34878D82A}">
                    <a16:rowId xmlns:a16="http://schemas.microsoft.com/office/drawing/2014/main" val="3795758761"/>
                  </a:ext>
                </a:extLst>
              </a:tr>
              <a:tr h="648851">
                <a:tc>
                  <a:txBody>
                    <a:bodyPr/>
                    <a:lstStyle/>
                    <a:p>
                      <a:pPr algn="ctr"/>
                      <a:r>
                        <a:rPr lang="en-US" dirty="0"/>
                        <a:t>7</a:t>
                      </a:r>
                      <a:endParaRPr lang="en-IN" dirty="0"/>
                    </a:p>
                  </a:txBody>
                  <a:tcPr/>
                </a:tc>
                <a:tc>
                  <a:txBody>
                    <a:bodyPr/>
                    <a:lstStyle/>
                    <a:p>
                      <a:r>
                        <a:rPr lang="en-US" dirty="0"/>
                        <a:t>CPU contain minute powerful cores.</a:t>
                      </a:r>
                      <a:endParaRPr lang="en-IN" dirty="0"/>
                    </a:p>
                  </a:txBody>
                  <a:tcPr/>
                </a:tc>
                <a:tc>
                  <a:txBody>
                    <a:bodyPr/>
                    <a:lstStyle/>
                    <a:p>
                      <a:r>
                        <a:rPr lang="en-US" dirty="0"/>
                        <a:t>While it contains more weak cores</a:t>
                      </a:r>
                      <a:endParaRPr lang="en-IN" dirty="0"/>
                    </a:p>
                  </a:txBody>
                  <a:tcPr/>
                </a:tc>
                <a:extLst>
                  <a:ext uri="{0D108BD9-81ED-4DB2-BD59-A6C34878D82A}">
                    <a16:rowId xmlns:a16="http://schemas.microsoft.com/office/drawing/2014/main" val="3754809339"/>
                  </a:ext>
                </a:extLst>
              </a:tr>
            </a:tbl>
          </a:graphicData>
        </a:graphic>
      </p:graphicFrame>
    </p:spTree>
    <p:extLst>
      <p:ext uri="{BB962C8B-B14F-4D97-AF65-F5344CB8AC3E}">
        <p14:creationId xmlns:p14="http://schemas.microsoft.com/office/powerpoint/2010/main" val="2401002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sndAc>
          <p:stSnd>
            <p:snd r:embed="rId2" name="applause.wav"/>
          </p:stSnd>
        </p:sndAc>
      </p:transition>
    </mc:Choice>
    <mc:Fallback>
      <p:transition spd="slow">
        <p:fade/>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85F2-A04E-4A56-A483-D41BABFF6F6B}"/>
              </a:ext>
            </a:extLst>
          </p:cNvPr>
          <p:cNvSpPr>
            <a:spLocks noGrp="1"/>
          </p:cNvSpPr>
          <p:nvPr>
            <p:ph type="ctrTitle"/>
          </p:nvPr>
        </p:nvSpPr>
        <p:spPr>
          <a:xfrm>
            <a:off x="1012797" y="342003"/>
            <a:ext cx="8242852" cy="1104002"/>
          </a:xfrm>
        </p:spPr>
        <p:txBody>
          <a:bodyPr/>
          <a:lstStyle/>
          <a:p>
            <a:r>
              <a:rPr lang="en-US" b="1" dirty="0"/>
              <a:t>Machine Learning</a:t>
            </a:r>
            <a:endParaRPr lang="en-IN" b="1" dirty="0"/>
          </a:p>
        </p:txBody>
      </p:sp>
      <p:sp>
        <p:nvSpPr>
          <p:cNvPr id="3" name="Subtitle 2">
            <a:extLst>
              <a:ext uri="{FF2B5EF4-FFF2-40B4-BE49-F238E27FC236}">
                <a16:creationId xmlns:a16="http://schemas.microsoft.com/office/drawing/2014/main" id="{BAABE6A0-2D0F-40C0-8A71-3C70ADF10C08}"/>
              </a:ext>
            </a:extLst>
          </p:cNvPr>
          <p:cNvSpPr>
            <a:spLocks noGrp="1"/>
          </p:cNvSpPr>
          <p:nvPr>
            <p:ph type="subTitle" idx="1"/>
          </p:nvPr>
        </p:nvSpPr>
        <p:spPr>
          <a:xfrm>
            <a:off x="0" y="1796098"/>
            <a:ext cx="8633460" cy="901382"/>
          </a:xfrm>
        </p:spPr>
        <p:txBody>
          <a:bodyPr>
            <a:normAutofit/>
          </a:bodyPr>
          <a:lstStyle/>
          <a:p>
            <a:r>
              <a:rPr lang="en-US" sz="3200" dirty="0"/>
              <a:t>     What is machine learning</a:t>
            </a:r>
            <a:endParaRPr lang="en-IN" sz="3200" dirty="0"/>
          </a:p>
        </p:txBody>
      </p:sp>
      <p:sp>
        <p:nvSpPr>
          <p:cNvPr id="4" name="TextBox 3">
            <a:extLst>
              <a:ext uri="{FF2B5EF4-FFF2-40B4-BE49-F238E27FC236}">
                <a16:creationId xmlns:a16="http://schemas.microsoft.com/office/drawing/2014/main" id="{F631FBCF-3596-42C1-BACB-A392C8296682}"/>
              </a:ext>
            </a:extLst>
          </p:cNvPr>
          <p:cNvSpPr txBox="1"/>
          <p:nvPr/>
        </p:nvSpPr>
        <p:spPr>
          <a:xfrm>
            <a:off x="2478157" y="2697479"/>
            <a:ext cx="7646504" cy="1200329"/>
          </a:xfrm>
          <a:prstGeom prst="rect">
            <a:avLst/>
          </a:prstGeom>
          <a:noFill/>
        </p:spPr>
        <p:txBody>
          <a:bodyPr wrap="square" rtlCol="0">
            <a:spAutoFit/>
          </a:bodyPr>
          <a:lstStyle/>
          <a:p>
            <a:r>
              <a:rPr lang="en-US" dirty="0"/>
              <a:t>Machine Learning(ML) is a type of artificial intelligence(AI)that allows software applications to become more accurate at predicting outcomes without being explicitly programmed to do so. Machine Learning algorithms use historical data as input to predict new output values.</a:t>
            </a:r>
            <a:endParaRPr lang="en-IN" dirty="0"/>
          </a:p>
        </p:txBody>
      </p:sp>
      <p:pic>
        <p:nvPicPr>
          <p:cNvPr id="7" name="Picture 6">
            <a:extLst>
              <a:ext uri="{FF2B5EF4-FFF2-40B4-BE49-F238E27FC236}">
                <a16:creationId xmlns:a16="http://schemas.microsoft.com/office/drawing/2014/main" id="{F09AABE8-E805-4883-A722-018D35EC3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125" y="3560836"/>
            <a:ext cx="5163544" cy="3176892"/>
          </a:xfrm>
          <a:prstGeom prst="rect">
            <a:avLst/>
          </a:prstGeom>
        </p:spPr>
      </p:pic>
    </p:spTree>
    <p:extLst>
      <p:ext uri="{BB962C8B-B14F-4D97-AF65-F5344CB8AC3E}">
        <p14:creationId xmlns:p14="http://schemas.microsoft.com/office/powerpoint/2010/main" val="2987496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A01F3-0944-467B-A578-2E15CC4C9F9C}"/>
              </a:ext>
            </a:extLst>
          </p:cNvPr>
          <p:cNvSpPr txBox="1"/>
          <p:nvPr/>
        </p:nvSpPr>
        <p:spPr>
          <a:xfrm>
            <a:off x="1232452" y="490329"/>
            <a:ext cx="7156174" cy="523220"/>
          </a:xfrm>
          <a:prstGeom prst="rect">
            <a:avLst/>
          </a:prstGeom>
          <a:noFill/>
        </p:spPr>
        <p:txBody>
          <a:bodyPr wrap="square" rtlCol="0">
            <a:spAutoFit/>
          </a:bodyPr>
          <a:lstStyle/>
          <a:p>
            <a:r>
              <a:rPr lang="en-US" sz="2800" b="1" dirty="0"/>
              <a:t>How does Machine Learning work</a:t>
            </a:r>
            <a:endParaRPr lang="en-IN" sz="2800" b="1" dirty="0"/>
          </a:p>
        </p:txBody>
      </p:sp>
      <p:sp>
        <p:nvSpPr>
          <p:cNvPr id="3" name="TextBox 2">
            <a:extLst>
              <a:ext uri="{FF2B5EF4-FFF2-40B4-BE49-F238E27FC236}">
                <a16:creationId xmlns:a16="http://schemas.microsoft.com/office/drawing/2014/main" id="{0ADCEB28-1AB9-4DD5-B539-0477426D0230}"/>
              </a:ext>
            </a:extLst>
          </p:cNvPr>
          <p:cNvSpPr txBox="1"/>
          <p:nvPr/>
        </p:nvSpPr>
        <p:spPr>
          <a:xfrm>
            <a:off x="1232452" y="1311965"/>
            <a:ext cx="7832035" cy="1200329"/>
          </a:xfrm>
          <a:prstGeom prst="rect">
            <a:avLst/>
          </a:prstGeom>
          <a:noFill/>
        </p:spPr>
        <p:txBody>
          <a:bodyPr wrap="square" rtlCol="0">
            <a:spAutoFit/>
          </a:bodyPr>
          <a:lstStyle/>
          <a:p>
            <a:r>
              <a:rPr lang="en-US" dirty="0"/>
              <a:t>A Machine Learning system learns from historical data , builds the prediction models, and whenever it receives new data, predicts the output for it. The accuracy of predicted out put depends upon the amount of data, as the huge amount helps to build a better model which predicts the output more accurately</a:t>
            </a:r>
            <a:endParaRPr lang="en-IN" dirty="0"/>
          </a:p>
        </p:txBody>
      </p:sp>
      <p:pic>
        <p:nvPicPr>
          <p:cNvPr id="5" name="Picture 4">
            <a:extLst>
              <a:ext uri="{FF2B5EF4-FFF2-40B4-BE49-F238E27FC236}">
                <a16:creationId xmlns:a16="http://schemas.microsoft.com/office/drawing/2014/main" id="{6AD43DFF-F6D9-49BB-8248-C102F1001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18" y="2968308"/>
            <a:ext cx="9505116" cy="2345814"/>
          </a:xfrm>
          <a:prstGeom prst="rect">
            <a:avLst/>
          </a:prstGeom>
        </p:spPr>
      </p:pic>
    </p:spTree>
    <p:extLst>
      <p:ext uri="{BB962C8B-B14F-4D97-AF65-F5344CB8AC3E}">
        <p14:creationId xmlns:p14="http://schemas.microsoft.com/office/powerpoint/2010/main" val="42419579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0ECD7-00DE-42A8-816F-EA448B3079B9}"/>
              </a:ext>
            </a:extLst>
          </p:cNvPr>
          <p:cNvSpPr txBox="1"/>
          <p:nvPr/>
        </p:nvSpPr>
        <p:spPr>
          <a:xfrm>
            <a:off x="1338470" y="583096"/>
            <a:ext cx="463826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Features of Machine Learning</a:t>
            </a:r>
            <a:endParaRPr lang="en-IN" sz="28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5855413-D39F-4BE6-A31D-338A7197D81C}"/>
              </a:ext>
            </a:extLst>
          </p:cNvPr>
          <p:cNvSpPr txBox="1"/>
          <p:nvPr/>
        </p:nvSpPr>
        <p:spPr>
          <a:xfrm>
            <a:off x="1338470" y="1404730"/>
            <a:ext cx="5539408"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Machine learning use data to detect various patterns in a given data set.</a:t>
            </a:r>
          </a:p>
          <a:p>
            <a:pPr marL="285750" indent="-285750">
              <a:buFont typeface="Wingdings" panose="05000000000000000000" pitchFamily="2" charset="2"/>
              <a:buChar char="q"/>
            </a:pPr>
            <a:r>
              <a:rPr lang="en-US" dirty="0"/>
              <a:t>It can learn from past data and improve automatically</a:t>
            </a:r>
          </a:p>
          <a:p>
            <a:pPr marL="285750" indent="-285750">
              <a:buFont typeface="Wingdings" panose="05000000000000000000" pitchFamily="2" charset="2"/>
              <a:buChar char="q"/>
            </a:pPr>
            <a:r>
              <a:rPr lang="en-US" dirty="0"/>
              <a:t>It is a data-driven technology.</a:t>
            </a:r>
          </a:p>
          <a:p>
            <a:pPr marL="285750" indent="-285750">
              <a:buFont typeface="Wingdings" panose="05000000000000000000" pitchFamily="2" charset="2"/>
              <a:buChar char="q"/>
            </a:pPr>
            <a:r>
              <a:rPr lang="en-US" dirty="0"/>
              <a:t>Machine learning is much similar to data mining as it also deals with the huge amount of the data</a:t>
            </a:r>
            <a:endParaRPr lang="en-IN" dirty="0"/>
          </a:p>
        </p:txBody>
      </p:sp>
    </p:spTree>
    <p:extLst>
      <p:ext uri="{BB962C8B-B14F-4D97-AF65-F5344CB8AC3E}">
        <p14:creationId xmlns:p14="http://schemas.microsoft.com/office/powerpoint/2010/main" val="2047877421"/>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D438F-23DD-4009-B308-152A2E6B03C3}"/>
              </a:ext>
            </a:extLst>
          </p:cNvPr>
          <p:cNvSpPr txBox="1"/>
          <p:nvPr/>
        </p:nvSpPr>
        <p:spPr>
          <a:xfrm>
            <a:off x="1600200" y="388620"/>
            <a:ext cx="678942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Classification of Machine Learning</a:t>
            </a:r>
            <a:endParaRPr lang="en-IN" sz="24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FB463DC4-D9BD-4F1B-ABE4-1B03CC47B35E}"/>
              </a:ext>
            </a:extLst>
          </p:cNvPr>
          <p:cNvSpPr txBox="1"/>
          <p:nvPr/>
        </p:nvSpPr>
        <p:spPr>
          <a:xfrm>
            <a:off x="1977390" y="1580912"/>
            <a:ext cx="3291840" cy="1200329"/>
          </a:xfrm>
          <a:prstGeom prst="rect">
            <a:avLst/>
          </a:prstGeom>
          <a:noFill/>
        </p:spPr>
        <p:txBody>
          <a:bodyPr wrap="square" rtlCol="0">
            <a:spAutoFit/>
          </a:bodyPr>
          <a:lstStyle/>
          <a:p>
            <a:pPr marL="342900" indent="-342900">
              <a:buFont typeface="+mj-lt"/>
              <a:buAutoNum type="arabicPeriod"/>
            </a:pPr>
            <a:r>
              <a:rPr lang="en-US" dirty="0"/>
              <a:t>Supervised Learning</a:t>
            </a:r>
          </a:p>
          <a:p>
            <a:pPr marL="342900" indent="-342900">
              <a:buFont typeface="+mj-lt"/>
              <a:buAutoNum type="arabicPeriod"/>
            </a:pPr>
            <a:r>
              <a:rPr lang="en-US" dirty="0"/>
              <a:t>Unsupervised Learning</a:t>
            </a:r>
          </a:p>
          <a:p>
            <a:pPr marL="342900" indent="-342900">
              <a:buFont typeface="+mj-lt"/>
              <a:buAutoNum type="arabicPeriod"/>
            </a:pPr>
            <a:r>
              <a:rPr lang="en-US" dirty="0"/>
              <a:t>Semi supervised Learning</a:t>
            </a:r>
          </a:p>
          <a:p>
            <a:pPr marL="342900" indent="-342900">
              <a:buFont typeface="+mj-lt"/>
              <a:buAutoNum type="arabicPeriod"/>
            </a:pPr>
            <a:r>
              <a:rPr lang="en-US" dirty="0"/>
              <a:t>Reinforcement Learning</a:t>
            </a:r>
            <a:endParaRPr lang="en-IN" dirty="0"/>
          </a:p>
        </p:txBody>
      </p:sp>
      <p:sp>
        <p:nvSpPr>
          <p:cNvPr id="5" name="TextBox 4">
            <a:extLst>
              <a:ext uri="{FF2B5EF4-FFF2-40B4-BE49-F238E27FC236}">
                <a16:creationId xmlns:a16="http://schemas.microsoft.com/office/drawing/2014/main" id="{53D83F72-2228-4493-A1D3-48F8123A5EEF}"/>
              </a:ext>
            </a:extLst>
          </p:cNvPr>
          <p:cNvSpPr txBox="1"/>
          <p:nvPr/>
        </p:nvSpPr>
        <p:spPr>
          <a:xfrm>
            <a:off x="1703070" y="1211580"/>
            <a:ext cx="5269230" cy="369332"/>
          </a:xfrm>
          <a:prstGeom prst="rect">
            <a:avLst/>
          </a:prstGeom>
          <a:noFill/>
        </p:spPr>
        <p:txBody>
          <a:bodyPr wrap="square" rtlCol="0">
            <a:spAutoFit/>
          </a:bodyPr>
          <a:lstStyle/>
          <a:p>
            <a:r>
              <a:rPr lang="en-US" b="1" dirty="0"/>
              <a:t>machine learning can be classified into four types:</a:t>
            </a:r>
            <a:endParaRPr lang="en-IN" b="1" dirty="0"/>
          </a:p>
        </p:txBody>
      </p:sp>
      <p:sp>
        <p:nvSpPr>
          <p:cNvPr id="6" name="TextBox 5">
            <a:extLst>
              <a:ext uri="{FF2B5EF4-FFF2-40B4-BE49-F238E27FC236}">
                <a16:creationId xmlns:a16="http://schemas.microsoft.com/office/drawing/2014/main" id="{036B2255-33C1-443B-9E9F-4BCF61509C2B}"/>
              </a:ext>
            </a:extLst>
          </p:cNvPr>
          <p:cNvSpPr txBox="1"/>
          <p:nvPr/>
        </p:nvSpPr>
        <p:spPr>
          <a:xfrm>
            <a:off x="1703070" y="3078421"/>
            <a:ext cx="5009321" cy="369332"/>
          </a:xfrm>
          <a:prstGeom prst="rect">
            <a:avLst/>
          </a:prstGeom>
          <a:noFill/>
        </p:spPr>
        <p:txBody>
          <a:bodyPr wrap="square" rtlCol="0">
            <a:spAutoFit/>
          </a:bodyPr>
          <a:lstStyle/>
          <a:p>
            <a:pPr marL="342900" indent="-342900">
              <a:buFont typeface="+mj-lt"/>
              <a:buAutoNum type="arabicPeriod"/>
            </a:pPr>
            <a:r>
              <a:rPr lang="en-US" b="1" dirty="0">
                <a:effectLst>
                  <a:outerShdw blurRad="38100" dist="38100" dir="2700000" algn="tl">
                    <a:srgbClr val="000000">
                      <a:alpha val="43137"/>
                    </a:srgbClr>
                  </a:outerShdw>
                </a:effectLst>
              </a:rPr>
              <a:t>Supervised Learning</a:t>
            </a:r>
            <a:endParaRPr lang="en-IN"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11F7E7E0-B72D-44EE-86E2-DB764DCA06E7}"/>
              </a:ext>
            </a:extLst>
          </p:cNvPr>
          <p:cNvSpPr txBox="1"/>
          <p:nvPr/>
        </p:nvSpPr>
        <p:spPr>
          <a:xfrm>
            <a:off x="1703070" y="3605138"/>
            <a:ext cx="10074965" cy="2031325"/>
          </a:xfrm>
          <a:prstGeom prst="rect">
            <a:avLst/>
          </a:prstGeom>
          <a:noFill/>
        </p:spPr>
        <p:txBody>
          <a:bodyPr wrap="square" rtlCol="0">
            <a:spAutoFit/>
          </a:bodyPr>
          <a:lstStyle/>
          <a:p>
            <a:r>
              <a:rPr lang="en-US" dirty="0"/>
              <a:t>	Supervised learning is a type of using machine learning method in which we provide sample labeled data to data to the machine learning system in order to train it, and on that basis, it predict the output.</a:t>
            </a:r>
          </a:p>
          <a:p>
            <a:r>
              <a:rPr lang="en-US" dirty="0"/>
              <a:t>	The system creates a model using labeled data to understand the datasets and learn about each data, once the training and processing are done then we test the model by providing a sample data to check whether it is predicting the exact output or not.</a:t>
            </a:r>
          </a:p>
          <a:p>
            <a:r>
              <a:rPr lang="en-US" dirty="0"/>
              <a:t>	The supervised learning is based on supervision, and it is the same as when a student learns thing in the supervision of the teacher . The example of Supervised learning is spam filtering.</a:t>
            </a:r>
            <a:endParaRPr lang="en-IN" dirty="0"/>
          </a:p>
        </p:txBody>
      </p:sp>
      <p:sp>
        <p:nvSpPr>
          <p:cNvPr id="8" name="TextBox 7">
            <a:extLst>
              <a:ext uri="{FF2B5EF4-FFF2-40B4-BE49-F238E27FC236}">
                <a16:creationId xmlns:a16="http://schemas.microsoft.com/office/drawing/2014/main" id="{8CDEBA8D-5C61-48BE-8776-555E3812868E}"/>
              </a:ext>
            </a:extLst>
          </p:cNvPr>
          <p:cNvSpPr txBox="1"/>
          <p:nvPr/>
        </p:nvSpPr>
        <p:spPr>
          <a:xfrm rot="10800000" flipV="1">
            <a:off x="2662361" y="5646420"/>
            <a:ext cx="8100060" cy="923330"/>
          </a:xfrm>
          <a:prstGeom prst="rect">
            <a:avLst/>
          </a:prstGeom>
          <a:noFill/>
        </p:spPr>
        <p:txBody>
          <a:bodyPr wrap="square" rtlCol="0">
            <a:spAutoFit/>
          </a:bodyPr>
          <a:lstStyle/>
          <a:p>
            <a:r>
              <a:rPr lang="en-US" dirty="0"/>
              <a:t>Supervised learning can be grouped further in two categories of algorithms</a:t>
            </a:r>
          </a:p>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endParaRPr lang="en-IN" dirty="0"/>
          </a:p>
        </p:txBody>
      </p:sp>
      <p:pic>
        <p:nvPicPr>
          <p:cNvPr id="9" name="Picture 8">
            <a:extLst>
              <a:ext uri="{FF2B5EF4-FFF2-40B4-BE49-F238E27FC236}">
                <a16:creationId xmlns:a16="http://schemas.microsoft.com/office/drawing/2014/main" id="{B7F4F9C2-1C01-4FF7-9962-98097EA84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910" y="860242"/>
            <a:ext cx="6667500" cy="2800350"/>
          </a:xfrm>
          <a:prstGeom prst="rect">
            <a:avLst/>
          </a:prstGeom>
        </p:spPr>
      </p:pic>
    </p:spTree>
    <p:extLst>
      <p:ext uri="{BB962C8B-B14F-4D97-AF65-F5344CB8AC3E}">
        <p14:creationId xmlns:p14="http://schemas.microsoft.com/office/powerpoint/2010/main" val="350564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0A29C-5983-4D84-AD41-06DE68B0F426}"/>
              </a:ext>
            </a:extLst>
          </p:cNvPr>
          <p:cNvSpPr txBox="1"/>
          <p:nvPr/>
        </p:nvSpPr>
        <p:spPr>
          <a:xfrm>
            <a:off x="1783080" y="125730"/>
            <a:ext cx="624078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2. Unsupervised Learning.</a:t>
            </a:r>
            <a:endParaRPr lang="en-IN" sz="28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5C8D157A-8D87-4FC2-851A-B10D5B58410D}"/>
              </a:ext>
            </a:extLst>
          </p:cNvPr>
          <p:cNvSpPr txBox="1"/>
          <p:nvPr/>
        </p:nvSpPr>
        <p:spPr>
          <a:xfrm>
            <a:off x="1783080" y="1531620"/>
            <a:ext cx="8641080" cy="3693319"/>
          </a:xfrm>
          <a:prstGeom prst="rect">
            <a:avLst/>
          </a:prstGeom>
          <a:noFill/>
        </p:spPr>
        <p:txBody>
          <a:bodyPr wrap="square" rtlCol="0">
            <a:spAutoFit/>
          </a:bodyPr>
          <a:lstStyle/>
          <a:p>
            <a:r>
              <a:rPr lang="en-US" dirty="0"/>
              <a:t>	The training is provided to the machine with set of data that has not been labeled, classified, or categorized, and the algorithm needs to act on that data without any supervision. The goal of unsupervised learning is to restructure the input data into new feature or a group of objects with similar patterns.</a:t>
            </a:r>
          </a:p>
          <a:p>
            <a:r>
              <a:rPr lang="en-US" dirty="0"/>
              <a:t>	In unsupervised learning, we don’t have a  predetermined result. The machine tries to find useful insights from the huge amount of data. It can be further classifieds into two categories of algorithms,</a:t>
            </a:r>
          </a:p>
          <a:p>
            <a:endParaRPr lang="en-US" dirty="0"/>
          </a:p>
          <a:p>
            <a:r>
              <a:rPr lang="en-US" sz="2000" b="1" dirty="0"/>
              <a:t>Types of unsupervised:</a:t>
            </a:r>
          </a:p>
          <a:p>
            <a:endParaRPr lang="en-US" dirty="0"/>
          </a:p>
          <a:p>
            <a:pPr marL="285750" indent="-285750">
              <a:buFont typeface="Wingdings" panose="05000000000000000000" pitchFamily="2" charset="2"/>
              <a:buChar char="Ø"/>
            </a:pPr>
            <a:r>
              <a:rPr lang="en-US" dirty="0"/>
              <a:t>Clustering</a:t>
            </a:r>
          </a:p>
          <a:p>
            <a:pPr marL="285750" indent="-285750">
              <a:buFont typeface="Wingdings" panose="05000000000000000000" pitchFamily="2" charset="2"/>
              <a:buChar char="Ø"/>
            </a:pPr>
            <a:r>
              <a:rPr lang="en-US" dirty="0"/>
              <a:t>Association</a:t>
            </a:r>
          </a:p>
          <a:p>
            <a:endParaRPr lang="en-IN" dirty="0"/>
          </a:p>
        </p:txBody>
      </p:sp>
      <p:pic>
        <p:nvPicPr>
          <p:cNvPr id="5" name="Picture 4">
            <a:extLst>
              <a:ext uri="{FF2B5EF4-FFF2-40B4-BE49-F238E27FC236}">
                <a16:creationId xmlns:a16="http://schemas.microsoft.com/office/drawing/2014/main" id="{51459E75-E847-40BD-9C15-AB4BD271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272" y="3429000"/>
            <a:ext cx="4301154" cy="3343996"/>
          </a:xfrm>
          <a:prstGeom prst="rect">
            <a:avLst/>
          </a:prstGeom>
        </p:spPr>
      </p:pic>
    </p:spTree>
    <p:extLst>
      <p:ext uri="{BB962C8B-B14F-4D97-AF65-F5344CB8AC3E}">
        <p14:creationId xmlns:p14="http://schemas.microsoft.com/office/powerpoint/2010/main" val="400623508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0E3C0-ADB5-4744-A775-A3804BADCBA8}"/>
              </a:ext>
            </a:extLst>
          </p:cNvPr>
          <p:cNvSpPr txBox="1"/>
          <p:nvPr/>
        </p:nvSpPr>
        <p:spPr>
          <a:xfrm>
            <a:off x="1668780" y="548640"/>
            <a:ext cx="72009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Reinforcement Learning</a:t>
            </a:r>
            <a:endParaRPr lang="en-IN" sz="2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BA7BFCCF-1F66-4A84-BE85-93CAFA2997F2}"/>
              </a:ext>
            </a:extLst>
          </p:cNvPr>
          <p:cNvSpPr txBox="1"/>
          <p:nvPr/>
        </p:nvSpPr>
        <p:spPr>
          <a:xfrm>
            <a:off x="1851660" y="2011680"/>
            <a:ext cx="9304020" cy="2031325"/>
          </a:xfrm>
          <a:prstGeom prst="rect">
            <a:avLst/>
          </a:prstGeom>
          <a:noFill/>
        </p:spPr>
        <p:txBody>
          <a:bodyPr wrap="square" rtlCol="0">
            <a:spAutoFit/>
          </a:bodyPr>
          <a:lstStyle/>
          <a:p>
            <a:r>
              <a:rPr lang="en-US" dirty="0"/>
              <a:t>Reinforcement learning is a feedback-based learning method, in which a learning agent</a:t>
            </a:r>
          </a:p>
          <a:p>
            <a:r>
              <a:rPr lang="en-US" dirty="0"/>
              <a:t>Gets a reward for each right action and gets a penalty for each wrong action . The agent learns automatically with these feedbacks and improves and explores it. The goal of an agent is to get the most reward point, and hence, it improves its performance.</a:t>
            </a:r>
          </a:p>
          <a:p>
            <a:endParaRPr lang="en-US" dirty="0"/>
          </a:p>
          <a:p>
            <a:r>
              <a:rPr lang="en-US" dirty="0"/>
              <a:t>The robotic dog, which automatically learns the movement of his arms, is an example of reinforcement learning.</a:t>
            </a:r>
            <a:endParaRPr lang="en-IN" dirty="0"/>
          </a:p>
        </p:txBody>
      </p:sp>
      <p:pic>
        <p:nvPicPr>
          <p:cNvPr id="5" name="Picture 4">
            <a:extLst>
              <a:ext uri="{FF2B5EF4-FFF2-40B4-BE49-F238E27FC236}">
                <a16:creationId xmlns:a16="http://schemas.microsoft.com/office/drawing/2014/main" id="{5E36CB45-D0B4-4C55-8F34-9C3736F17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321" y="4043005"/>
            <a:ext cx="3959722" cy="2598916"/>
          </a:xfrm>
          <a:prstGeom prst="rect">
            <a:avLst/>
          </a:prstGeom>
        </p:spPr>
      </p:pic>
    </p:spTree>
    <p:extLst>
      <p:ext uri="{BB962C8B-B14F-4D97-AF65-F5344CB8AC3E}">
        <p14:creationId xmlns:p14="http://schemas.microsoft.com/office/powerpoint/2010/main" val="1378103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8E491-2EB7-4430-BDF3-E8B81D235963}"/>
              </a:ext>
            </a:extLst>
          </p:cNvPr>
          <p:cNvSpPr txBox="1"/>
          <p:nvPr/>
        </p:nvSpPr>
        <p:spPr>
          <a:xfrm>
            <a:off x="1908313" y="596347"/>
            <a:ext cx="7659757"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Semi-Supervised Learning</a:t>
            </a:r>
            <a:endParaRPr lang="en-IN" sz="2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9A3B0F5-4A62-4A7F-AA35-954B75EC167E}"/>
              </a:ext>
            </a:extLst>
          </p:cNvPr>
          <p:cNvSpPr txBox="1"/>
          <p:nvPr/>
        </p:nvSpPr>
        <p:spPr>
          <a:xfrm>
            <a:off x="2054086" y="1630016"/>
            <a:ext cx="8587409" cy="1200329"/>
          </a:xfrm>
          <a:prstGeom prst="rect">
            <a:avLst/>
          </a:prstGeom>
          <a:noFill/>
        </p:spPr>
        <p:txBody>
          <a:bodyPr wrap="square" rtlCol="0">
            <a:spAutoFit/>
          </a:bodyPr>
          <a:lstStyle/>
          <a:p>
            <a:r>
              <a:rPr lang="en-US" dirty="0"/>
              <a:t>Semi-Supervised learning is a combination of supervised and unsupervised machine learning methods. With more common supervised machine learning methods, you train a machine learning algorithm on a labeled dataset in which each record includes the outcome information.</a:t>
            </a:r>
            <a:endParaRPr lang="en-IN" dirty="0"/>
          </a:p>
        </p:txBody>
      </p:sp>
    </p:spTree>
    <p:extLst>
      <p:ext uri="{BB962C8B-B14F-4D97-AF65-F5344CB8AC3E}">
        <p14:creationId xmlns:p14="http://schemas.microsoft.com/office/powerpoint/2010/main" val="1845379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83C9-6883-4404-9E99-0367C2F1EFB1}"/>
              </a:ext>
            </a:extLst>
          </p:cNvPr>
          <p:cNvSpPr>
            <a:spLocks noGrp="1"/>
          </p:cNvSpPr>
          <p:nvPr>
            <p:ph type="title"/>
          </p:nvPr>
        </p:nvSpPr>
        <p:spPr>
          <a:xfrm>
            <a:off x="1076008" y="-22860"/>
            <a:ext cx="8851264" cy="754380"/>
          </a:xfrm>
        </p:spPr>
        <p:txBody>
          <a:bodyPr>
            <a:normAutofit/>
          </a:bodyPr>
          <a:lstStyle/>
          <a:p>
            <a:r>
              <a:rPr lang="en-US" b="1" dirty="0">
                <a:effectLst>
                  <a:outerShdw blurRad="38100" dist="38100" dir="2700000" algn="tl">
                    <a:srgbClr val="000000">
                      <a:alpha val="43137"/>
                    </a:srgbClr>
                  </a:outerShdw>
                </a:effectLst>
              </a:rPr>
              <a:t>Central Processing Units(CPU):</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6CC02BF-592F-48D5-9013-2D4E6C0DC06A}"/>
              </a:ext>
            </a:extLst>
          </p:cNvPr>
          <p:cNvSpPr txBox="1"/>
          <p:nvPr/>
        </p:nvSpPr>
        <p:spPr>
          <a:xfrm>
            <a:off x="2103120" y="1177290"/>
            <a:ext cx="9235440" cy="2031325"/>
          </a:xfrm>
          <a:prstGeom prst="rect">
            <a:avLst/>
          </a:prstGeom>
          <a:noFill/>
        </p:spPr>
        <p:txBody>
          <a:bodyPr wrap="square" rtlCol="0">
            <a:spAutoFit/>
          </a:bodyPr>
          <a:lstStyle/>
          <a:p>
            <a:r>
              <a:rPr lang="en-US" dirty="0"/>
              <a:t>CPU is a device primarily known as the brain for every embedded system. It comprises the arithmetic logic unit(ALU)which stores the information , performs calculations and control unit(CU)which performs instructions and branching . CPU interacts with more computer components such as memory, input , and output for performing instruction.</a:t>
            </a:r>
          </a:p>
          <a:p>
            <a:endParaRPr lang="en-US" dirty="0"/>
          </a:p>
          <a:p>
            <a:r>
              <a:rPr lang="en-US" dirty="0"/>
              <a:t>The input/output interface is sometimes included in the control limit. The CPU assigns more hardware unit to fast cache low to computation, unlike GPU.</a:t>
            </a:r>
            <a:endParaRPr lang="en-IN" dirty="0"/>
          </a:p>
        </p:txBody>
      </p:sp>
      <p:sp>
        <p:nvSpPr>
          <p:cNvPr id="4" name="TextBox 3">
            <a:extLst>
              <a:ext uri="{FF2B5EF4-FFF2-40B4-BE49-F238E27FC236}">
                <a16:creationId xmlns:a16="http://schemas.microsoft.com/office/drawing/2014/main" id="{1CA7785F-719B-4CA4-8F34-3202AAF0ECDC}"/>
              </a:ext>
            </a:extLst>
          </p:cNvPr>
          <p:cNvSpPr txBox="1"/>
          <p:nvPr/>
        </p:nvSpPr>
        <p:spPr>
          <a:xfrm>
            <a:off x="1974574" y="3429000"/>
            <a:ext cx="795269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Graphics Processing Unit(GPU):</a:t>
            </a:r>
            <a:endParaRPr lang="en-IN" sz="40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2FBEDFDA-BF1D-4C91-86C5-658F7E583228}"/>
              </a:ext>
            </a:extLst>
          </p:cNvPr>
          <p:cNvSpPr txBox="1"/>
          <p:nvPr/>
        </p:nvSpPr>
        <p:spPr>
          <a:xfrm>
            <a:off x="2264728" y="4452729"/>
            <a:ext cx="9073832" cy="1200329"/>
          </a:xfrm>
          <a:prstGeom prst="rect">
            <a:avLst/>
          </a:prstGeom>
          <a:noFill/>
        </p:spPr>
        <p:txBody>
          <a:bodyPr wrap="square" rtlCol="0">
            <a:spAutoFit/>
          </a:bodyPr>
          <a:lstStyle/>
          <a:p>
            <a:r>
              <a:rPr lang="en-US" dirty="0"/>
              <a:t>GPU is used to enhance the images , videos, of the computer games . It is typically incorporated with CPU for sharing RAM with CPU WHICH is good for the most computing task. The discrete GPU unit contain its own RAM is known as VRAM for videos RAM. The GPU can achieve a high speed comparative of the CPPU because of its immense parallel processing. </a:t>
            </a:r>
            <a:endParaRPr lang="en-IN" dirty="0"/>
          </a:p>
        </p:txBody>
      </p:sp>
    </p:spTree>
    <p:extLst>
      <p:ext uri="{BB962C8B-B14F-4D97-AF65-F5344CB8AC3E}">
        <p14:creationId xmlns:p14="http://schemas.microsoft.com/office/powerpoint/2010/main" val="4260415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232</TotalTime>
  <Words>952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Tw Cen MT</vt:lpstr>
      <vt:lpstr>Wingdings</vt:lpstr>
      <vt:lpstr>Droplet</vt:lpstr>
      <vt:lpstr>Machine Learning</vt:lpstr>
      <vt:lpstr>Machine Learning</vt:lpstr>
      <vt:lpstr>PowerPoint Presentation</vt:lpstr>
      <vt:lpstr>PowerPoint Presentation</vt:lpstr>
      <vt:lpstr>PowerPoint Presentation</vt:lpstr>
      <vt:lpstr>PowerPoint Presentation</vt:lpstr>
      <vt:lpstr>PowerPoint Presentation</vt:lpstr>
      <vt:lpstr>PowerPoint Presentation</vt:lpstr>
      <vt:lpstr>Central Processing Units(CPU):</vt:lpstr>
      <vt:lpstr>Differences between CPU and GPU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DELL</dc:creator>
  <cp:lastModifiedBy>DELL</cp:lastModifiedBy>
  <cp:revision>24</cp:revision>
  <dcterms:created xsi:type="dcterms:W3CDTF">2022-03-15T01:15:49Z</dcterms:created>
  <dcterms:modified xsi:type="dcterms:W3CDTF">2022-03-15T08:53:26Z</dcterms:modified>
</cp:coreProperties>
</file>