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FC3C1D-7406-4A8F-BF96-086B03C29B76}" type="datetimeFigureOut">
              <a:rPr lang="en-IN" smtClean="0"/>
              <a:t>27-03-2022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4139363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FC3C1D-7406-4A8F-BF96-086B03C29B76}" type="datetimeFigureOut">
              <a:rPr lang="en-IN" smtClean="0"/>
              <a:t>27-03-2022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16451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C3C1D-7406-4A8F-BF96-086B03C29B76}"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317022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C3C1D-7406-4A8F-BF96-086B03C29B76}"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3943507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C3C1D-7406-4A8F-BF96-086B03C29B76}"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92182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C3C1D-7406-4A8F-BF96-086B03C29B76}"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2149349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C3C1D-7406-4A8F-BF96-086B03C29B76}"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2495423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C3C1D-7406-4A8F-BF96-086B03C29B76}"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2800463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C3C1D-7406-4A8F-BF96-086B03C29B76}"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372493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C3C1D-7406-4A8F-BF96-086B03C29B76}"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262040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C3C1D-7406-4A8F-BF96-086B03C29B76}"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232159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FC3C1D-7406-4A8F-BF96-086B03C29B76}" type="datetimeFigureOut">
              <a:rPr lang="en-IN" smtClean="0"/>
              <a:t>27-03-2022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180602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C3C1D-7406-4A8F-BF96-086B03C29B76}" type="datetimeFigureOut">
              <a:rPr lang="en-IN" smtClean="0"/>
              <a:t>27-03-2022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292560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C3C1D-7406-4A8F-BF96-086B03C29B76}" type="datetimeFigureOut">
              <a:rPr lang="en-IN" smtClean="0"/>
              <a:t>27-03-2022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39193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C3C1D-7406-4A8F-BF96-086B03C29B76}" type="datetimeFigureOut">
              <a:rPr lang="en-IN" smtClean="0"/>
              <a:t>27-03-2022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2756057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FC3C1D-7406-4A8F-BF96-086B03C29B76}" type="datetimeFigureOut">
              <a:rPr lang="en-IN" smtClean="0"/>
              <a:t>27-03-2022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2117874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FC3C1D-7406-4A8F-BF96-086B03C29B76}" type="datetimeFigureOut">
              <a:rPr lang="en-IN" smtClean="0"/>
              <a:t>27-03-2022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E693AC-8F68-4439-8D24-312505124605}" type="slidenum">
              <a:rPr lang="en-IN" smtClean="0"/>
              <a:t>‹#›</a:t>
            </a:fld>
            <a:endParaRPr lang="en-IN"/>
          </a:p>
        </p:txBody>
      </p:sp>
    </p:spTree>
    <p:extLst>
      <p:ext uri="{BB962C8B-B14F-4D97-AF65-F5344CB8AC3E}">
        <p14:creationId xmlns:p14="http://schemas.microsoft.com/office/powerpoint/2010/main" val="156291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FC3C1D-7406-4A8F-BF96-086B03C29B76}" type="datetimeFigureOut">
              <a:rPr lang="en-IN" smtClean="0"/>
              <a:t>27-03-2022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E693AC-8F68-4439-8D24-312505124605}" type="slidenum">
              <a:rPr lang="en-IN" smtClean="0"/>
              <a:t>‹#›</a:t>
            </a:fld>
            <a:endParaRPr lang="en-IN"/>
          </a:p>
        </p:txBody>
      </p:sp>
    </p:spTree>
    <p:extLst>
      <p:ext uri="{BB962C8B-B14F-4D97-AF65-F5344CB8AC3E}">
        <p14:creationId xmlns:p14="http://schemas.microsoft.com/office/powerpoint/2010/main" val="3854699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AD7F-3999-4F6C-AA81-865EA3A9B9C0}"/>
              </a:ext>
            </a:extLst>
          </p:cNvPr>
          <p:cNvSpPr>
            <a:spLocks noGrp="1"/>
          </p:cNvSpPr>
          <p:nvPr>
            <p:ph type="title"/>
          </p:nvPr>
        </p:nvSpPr>
        <p:spPr>
          <a:xfrm>
            <a:off x="838200" y="365126"/>
            <a:ext cx="5390322" cy="589032"/>
          </a:xfrm>
        </p:spPr>
        <p:txBody>
          <a:bodyPr>
            <a:normAutofit fontScale="90000"/>
          </a:bodyPr>
          <a:lstStyle/>
          <a:p>
            <a:r>
              <a:rPr lang="en-IN" b="1" dirty="0"/>
              <a:t>Hyperparameter tuning</a:t>
            </a:r>
            <a:endParaRPr lang="en-IN" dirty="0"/>
          </a:p>
        </p:txBody>
      </p:sp>
      <p:sp>
        <p:nvSpPr>
          <p:cNvPr id="3" name="TextBox 2">
            <a:extLst>
              <a:ext uri="{FF2B5EF4-FFF2-40B4-BE49-F238E27FC236}">
                <a16:creationId xmlns:a16="http://schemas.microsoft.com/office/drawing/2014/main" id="{C9CC6005-8EEB-49F7-B8C4-876DD0C99183}"/>
              </a:ext>
            </a:extLst>
          </p:cNvPr>
          <p:cNvSpPr txBox="1"/>
          <p:nvPr/>
        </p:nvSpPr>
        <p:spPr>
          <a:xfrm>
            <a:off x="967409" y="1166190"/>
            <a:ext cx="10853530" cy="3416320"/>
          </a:xfrm>
          <a:prstGeom prst="rect">
            <a:avLst/>
          </a:prstGeom>
          <a:noFill/>
        </p:spPr>
        <p:txBody>
          <a:bodyPr wrap="square" rtlCol="0">
            <a:spAutoFit/>
          </a:bodyPr>
          <a:lstStyle/>
          <a:p>
            <a:r>
              <a:rPr lang="en-US" dirty="0"/>
              <a:t>A Machine Learning model is defined as a mathematical model with a number of parameters that need to be learned from the data. By training a model with existing data by training a model with existing data, we are able to fit the model parameters.</a:t>
            </a:r>
          </a:p>
          <a:p>
            <a:r>
              <a:rPr lang="en-US" dirty="0"/>
              <a:t>However, there is another kind of parameters, known as Hyperparameters, that cannot be </a:t>
            </a:r>
            <a:r>
              <a:rPr lang="en-IN" dirty="0"/>
              <a:t>directly  learned from the regular training process. They are usually fixed before the actual training process begins. These parameters express important properties of the model such as its complexity or how fast it should learn.</a:t>
            </a:r>
          </a:p>
          <a:p>
            <a:endParaRPr lang="en-IN" dirty="0"/>
          </a:p>
          <a:p>
            <a:pPr>
              <a:buFont typeface="+mj-lt"/>
              <a:buAutoNum type="arabicPeriod"/>
            </a:pPr>
            <a:r>
              <a:rPr lang="en-US" dirty="0"/>
              <a:t>The penalty in Logistic Regression Classifier i.e. L1 or L2 regularization</a:t>
            </a:r>
          </a:p>
          <a:p>
            <a:pPr>
              <a:buFont typeface="+mj-lt"/>
              <a:buAutoNum type="arabicPeriod"/>
            </a:pPr>
            <a:r>
              <a:rPr lang="en-US" dirty="0"/>
              <a:t>The learning rate for training a neural network.</a:t>
            </a:r>
          </a:p>
          <a:p>
            <a:pPr>
              <a:buFont typeface="+mj-lt"/>
              <a:buAutoNum type="arabicPeriod"/>
            </a:pPr>
            <a:r>
              <a:rPr lang="en-US" dirty="0"/>
              <a:t>The C and sigma hyperparameters for support vector machines.</a:t>
            </a:r>
          </a:p>
          <a:p>
            <a:pPr>
              <a:buFont typeface="+mj-lt"/>
              <a:buAutoNum type="arabicPeriod"/>
            </a:pPr>
            <a:r>
              <a:rPr lang="en-US" dirty="0"/>
              <a:t>The k in k-nearest neighbors.</a:t>
            </a:r>
          </a:p>
          <a:p>
            <a:endParaRPr lang="en-US" dirty="0"/>
          </a:p>
        </p:txBody>
      </p:sp>
    </p:spTree>
    <p:extLst>
      <p:ext uri="{BB962C8B-B14F-4D97-AF65-F5344CB8AC3E}">
        <p14:creationId xmlns:p14="http://schemas.microsoft.com/office/powerpoint/2010/main" val="1337831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EBCC54-6A90-4DB8-B049-02BDB361FCD4}"/>
              </a:ext>
            </a:extLst>
          </p:cNvPr>
          <p:cNvSpPr txBox="1"/>
          <p:nvPr/>
        </p:nvSpPr>
        <p:spPr>
          <a:xfrm>
            <a:off x="525780" y="434340"/>
            <a:ext cx="5394960" cy="430887"/>
          </a:xfrm>
          <a:prstGeom prst="rect">
            <a:avLst/>
          </a:prstGeom>
          <a:noFill/>
        </p:spPr>
        <p:txBody>
          <a:bodyPr wrap="square" rtlCol="0">
            <a:spAutoFit/>
          </a:bodyPr>
          <a:lstStyle/>
          <a:p>
            <a:r>
              <a:rPr lang="en-US" sz="2200" b="1" dirty="0" err="1"/>
              <a:t>GridSearchCV</a:t>
            </a:r>
            <a:endParaRPr lang="en-IN" sz="2200" b="1" dirty="0"/>
          </a:p>
        </p:txBody>
      </p:sp>
      <p:sp>
        <p:nvSpPr>
          <p:cNvPr id="3" name="TextBox 2">
            <a:extLst>
              <a:ext uri="{FF2B5EF4-FFF2-40B4-BE49-F238E27FC236}">
                <a16:creationId xmlns:a16="http://schemas.microsoft.com/office/drawing/2014/main" id="{B24DAD2B-E704-46E5-994C-4CFC8A7ECC86}"/>
              </a:ext>
            </a:extLst>
          </p:cNvPr>
          <p:cNvSpPr txBox="1"/>
          <p:nvPr/>
        </p:nvSpPr>
        <p:spPr>
          <a:xfrm>
            <a:off x="525780" y="1051560"/>
            <a:ext cx="11087100" cy="2862322"/>
          </a:xfrm>
          <a:prstGeom prst="rect">
            <a:avLst/>
          </a:prstGeom>
          <a:noFill/>
        </p:spPr>
        <p:txBody>
          <a:bodyPr wrap="square" rtlCol="0">
            <a:spAutoFit/>
          </a:bodyPr>
          <a:lstStyle/>
          <a:p>
            <a:r>
              <a:rPr lang="en-US" dirty="0"/>
              <a:t>In </a:t>
            </a:r>
            <a:r>
              <a:rPr lang="en-IN" dirty="0" err="1"/>
              <a:t>GridSearchCV</a:t>
            </a:r>
            <a:r>
              <a:rPr lang="en-IN" dirty="0"/>
              <a:t>  </a:t>
            </a:r>
            <a:r>
              <a:rPr lang="en-US" dirty="0"/>
              <a:t>approach , machine learning model is evaluated for a range of hyperparameter values. This approach is called </a:t>
            </a:r>
            <a:r>
              <a:rPr lang="en-US" dirty="0" err="1"/>
              <a:t>GridsearchCV</a:t>
            </a:r>
            <a:r>
              <a:rPr lang="en-US" dirty="0"/>
              <a:t>, because it searches for best set of hyperparameters from a grid of hyperparameters values.</a:t>
            </a:r>
          </a:p>
          <a:p>
            <a:endParaRPr lang="en-US" dirty="0"/>
          </a:p>
          <a:p>
            <a:r>
              <a:rPr lang="en-IN" dirty="0"/>
              <a:t>For example , if we want to set two hyperparameters C and Alpha of Logistic Regression Classifier model, with different set of values. The </a:t>
            </a:r>
            <a:r>
              <a:rPr lang="en-IN" dirty="0" err="1"/>
              <a:t>gridsearch</a:t>
            </a:r>
            <a:r>
              <a:rPr lang="en-IN" dirty="0"/>
              <a:t> technique will construct many versions of the model with all possible combinations of hyperparameters, and will return the best one.</a:t>
            </a:r>
          </a:p>
          <a:p>
            <a:endParaRPr lang="en-IN" dirty="0"/>
          </a:p>
          <a:p>
            <a:r>
              <a:rPr lang="en-US" dirty="0"/>
              <a:t>As in the image, for C = [0.1, 0.2, 0.3, 0.4, 0.5] and Alpha = [0.1, 0.2, 0.3, 0.4].</a:t>
            </a:r>
            <a:br>
              <a:rPr lang="en-US" dirty="0"/>
            </a:br>
            <a:r>
              <a:rPr lang="en-US" dirty="0"/>
              <a:t>For a combination </a:t>
            </a:r>
            <a:r>
              <a:rPr lang="en-US" b="1" i="1" dirty="0"/>
              <a:t>C=0.3 and Alpha=0.2</a:t>
            </a:r>
            <a:r>
              <a:rPr lang="en-US" dirty="0"/>
              <a:t>, performance score comes out to be </a:t>
            </a:r>
            <a:r>
              <a:rPr lang="en-US" b="1" dirty="0"/>
              <a:t>0.726(Highest)</a:t>
            </a:r>
            <a:r>
              <a:rPr lang="en-US" dirty="0"/>
              <a:t>, therefore it is selected.</a:t>
            </a:r>
            <a:endParaRPr lang="en-IN" dirty="0"/>
          </a:p>
        </p:txBody>
      </p:sp>
      <p:pic>
        <p:nvPicPr>
          <p:cNvPr id="5" name="Picture 4">
            <a:extLst>
              <a:ext uri="{FF2B5EF4-FFF2-40B4-BE49-F238E27FC236}">
                <a16:creationId xmlns:a16="http://schemas.microsoft.com/office/drawing/2014/main" id="{CD43536C-043B-422B-8873-DC39BACA1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4305" y="4100215"/>
            <a:ext cx="4210050" cy="2581275"/>
          </a:xfrm>
          <a:prstGeom prst="rect">
            <a:avLst/>
          </a:prstGeom>
        </p:spPr>
      </p:pic>
    </p:spTree>
    <p:extLst>
      <p:ext uri="{BB962C8B-B14F-4D97-AF65-F5344CB8AC3E}">
        <p14:creationId xmlns:p14="http://schemas.microsoft.com/office/powerpoint/2010/main" val="23151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D4C8-B450-4A3E-B63A-69E0B61A48EF}"/>
              </a:ext>
            </a:extLst>
          </p:cNvPr>
          <p:cNvSpPr>
            <a:spLocks noGrp="1"/>
          </p:cNvSpPr>
          <p:nvPr>
            <p:ph type="title"/>
          </p:nvPr>
        </p:nvSpPr>
        <p:spPr>
          <a:xfrm>
            <a:off x="1036320" y="2056765"/>
            <a:ext cx="5059680" cy="686435"/>
          </a:xfrm>
        </p:spPr>
        <p:txBody>
          <a:bodyPr>
            <a:normAutofit fontScale="90000"/>
          </a:bodyPr>
          <a:lstStyle/>
          <a:p>
            <a:r>
              <a:rPr lang="en-IN" b="1" dirty="0" err="1"/>
              <a:t>RandomizedSearchCV</a:t>
            </a:r>
            <a:endParaRPr lang="en-IN" dirty="0"/>
          </a:p>
        </p:txBody>
      </p:sp>
      <p:sp>
        <p:nvSpPr>
          <p:cNvPr id="3" name="TextBox 2">
            <a:extLst>
              <a:ext uri="{FF2B5EF4-FFF2-40B4-BE49-F238E27FC236}">
                <a16:creationId xmlns:a16="http://schemas.microsoft.com/office/drawing/2014/main" id="{503B2D54-1C1C-46C4-8349-4641AB485EBF}"/>
              </a:ext>
            </a:extLst>
          </p:cNvPr>
          <p:cNvSpPr txBox="1"/>
          <p:nvPr/>
        </p:nvSpPr>
        <p:spPr>
          <a:xfrm>
            <a:off x="838200" y="3680460"/>
            <a:ext cx="10980420" cy="923330"/>
          </a:xfrm>
          <a:prstGeom prst="rect">
            <a:avLst/>
          </a:prstGeom>
          <a:noFill/>
        </p:spPr>
        <p:txBody>
          <a:bodyPr wrap="square" rtlCol="0">
            <a:spAutoFit/>
          </a:bodyPr>
          <a:lstStyle/>
          <a:p>
            <a:r>
              <a:rPr lang="en-US" dirty="0" err="1"/>
              <a:t>RandomizedSearchCV</a:t>
            </a:r>
            <a:r>
              <a:rPr lang="en-US" dirty="0"/>
              <a:t> solves the drawbacks of </a:t>
            </a:r>
            <a:r>
              <a:rPr lang="en-US" dirty="0" err="1"/>
              <a:t>GridSearchCV,as</a:t>
            </a:r>
            <a:r>
              <a:rPr lang="en-US" dirty="0"/>
              <a:t> it goes through only a fixed number of hyperparameter </a:t>
            </a:r>
            <a:r>
              <a:rPr lang="en-US" dirty="0" err="1"/>
              <a:t>settins</a:t>
            </a:r>
            <a:r>
              <a:rPr lang="en-US" dirty="0"/>
              <a:t>. It moves within the grid in random fashion to find the best set hyperparameters. This approach reduces unnecessary computation.</a:t>
            </a:r>
            <a:endParaRPr lang="en-IN" dirty="0"/>
          </a:p>
        </p:txBody>
      </p:sp>
      <p:sp>
        <p:nvSpPr>
          <p:cNvPr id="4" name="TextBox 3">
            <a:extLst>
              <a:ext uri="{FF2B5EF4-FFF2-40B4-BE49-F238E27FC236}">
                <a16:creationId xmlns:a16="http://schemas.microsoft.com/office/drawing/2014/main" id="{8A1D79A3-9DD5-4DB4-88ED-7DDE8ED16D49}"/>
              </a:ext>
            </a:extLst>
          </p:cNvPr>
          <p:cNvSpPr txBox="1"/>
          <p:nvPr/>
        </p:nvSpPr>
        <p:spPr>
          <a:xfrm>
            <a:off x="1036320" y="625515"/>
            <a:ext cx="10782300" cy="923330"/>
          </a:xfrm>
          <a:prstGeom prst="rect">
            <a:avLst/>
          </a:prstGeom>
          <a:noFill/>
        </p:spPr>
        <p:txBody>
          <a:bodyPr wrap="square" rtlCol="0">
            <a:spAutoFit/>
          </a:bodyPr>
          <a:lstStyle/>
          <a:p>
            <a:r>
              <a:rPr lang="en-US" b="1" i="1" dirty="0"/>
              <a:t>Drawback</a:t>
            </a:r>
            <a:r>
              <a:rPr lang="en-US" dirty="0"/>
              <a:t> : </a:t>
            </a:r>
            <a:r>
              <a:rPr lang="en-US" dirty="0" err="1"/>
              <a:t>GridSearchCV</a:t>
            </a:r>
            <a:r>
              <a:rPr lang="en-US" dirty="0"/>
              <a:t> will go through all the intermediate combinations of hyperparameters which makes grid search computationally very expensive.</a:t>
            </a:r>
            <a:br>
              <a:rPr lang="en-US" dirty="0"/>
            </a:br>
            <a:endParaRPr lang="en-IN" dirty="0"/>
          </a:p>
        </p:txBody>
      </p:sp>
    </p:spTree>
    <p:extLst>
      <p:ext uri="{BB962C8B-B14F-4D97-AF65-F5344CB8AC3E}">
        <p14:creationId xmlns:p14="http://schemas.microsoft.com/office/powerpoint/2010/main" val="243499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39</TotalTime>
  <Words>350</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Corbel</vt:lpstr>
      <vt:lpstr>Parallax</vt:lpstr>
      <vt:lpstr>Hyperparameter tuning</vt:lpstr>
      <vt:lpstr>PowerPoint Presentation</vt:lpstr>
      <vt:lpstr>RandomizedSearchCV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Hyperparameter tuning</dc:title>
  <dc:creator>DELL</dc:creator>
  <cp:lastModifiedBy>DELL</cp:lastModifiedBy>
  <cp:revision>5</cp:revision>
  <dcterms:created xsi:type="dcterms:W3CDTF">2022-03-27T09:17:34Z</dcterms:created>
  <dcterms:modified xsi:type="dcterms:W3CDTF">2022-03-27T09:57:20Z</dcterms:modified>
</cp:coreProperties>
</file>