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169543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4259600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6771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772308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5258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292597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3920349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414256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405725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C97DB-BAF4-4846-9602-A14F0E244C4B}"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90117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C97DB-BAF4-4846-9602-A14F0E244C4B}"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339531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C97DB-BAF4-4846-9602-A14F0E244C4B}"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242100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C97DB-BAF4-4846-9602-A14F0E244C4B}"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1145444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C97DB-BAF4-4846-9602-A14F0E244C4B}"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1937415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C97DB-BAF4-4846-9602-A14F0E244C4B}"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0D101-37AE-47CA-8217-AEF5E7CD9C7C}" type="slidenum">
              <a:rPr lang="en-IN" smtClean="0"/>
              <a:t>‹#›</a:t>
            </a:fld>
            <a:endParaRPr lang="en-IN"/>
          </a:p>
        </p:txBody>
      </p:sp>
    </p:spTree>
    <p:extLst>
      <p:ext uri="{BB962C8B-B14F-4D97-AF65-F5344CB8AC3E}">
        <p14:creationId xmlns:p14="http://schemas.microsoft.com/office/powerpoint/2010/main" val="293069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10D101-37AE-47CA-8217-AEF5E7CD9C7C}" type="slidenum">
              <a:rPr lang="en-IN" smtClean="0"/>
              <a:t>‹#›</a:t>
            </a:fld>
            <a:endParaRPr lang="en-IN"/>
          </a:p>
        </p:txBody>
      </p:sp>
      <p:sp>
        <p:nvSpPr>
          <p:cNvPr id="5" name="Date Placeholder 4"/>
          <p:cNvSpPr>
            <a:spLocks noGrp="1"/>
          </p:cNvSpPr>
          <p:nvPr>
            <p:ph type="dt" sz="half" idx="10"/>
          </p:nvPr>
        </p:nvSpPr>
        <p:spPr/>
        <p:txBody>
          <a:bodyPr/>
          <a:lstStyle/>
          <a:p>
            <a:fld id="{404C97DB-BAF4-4846-9602-A14F0E244C4B}" type="datetimeFigureOut">
              <a:rPr lang="en-IN" smtClean="0"/>
              <a:t>26-03-2022</a:t>
            </a:fld>
            <a:endParaRPr lang="en-IN"/>
          </a:p>
        </p:txBody>
      </p:sp>
    </p:spTree>
    <p:extLst>
      <p:ext uri="{BB962C8B-B14F-4D97-AF65-F5344CB8AC3E}">
        <p14:creationId xmlns:p14="http://schemas.microsoft.com/office/powerpoint/2010/main" val="3031222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4C97DB-BAF4-4846-9602-A14F0E244C4B}" type="datetimeFigureOut">
              <a:rPr lang="en-IN" smtClean="0"/>
              <a:t>26-03-2022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10D101-37AE-47CA-8217-AEF5E7CD9C7C}" type="slidenum">
              <a:rPr lang="en-IN" smtClean="0"/>
              <a:t>‹#›</a:t>
            </a:fld>
            <a:endParaRPr lang="en-IN"/>
          </a:p>
        </p:txBody>
      </p:sp>
    </p:spTree>
    <p:extLst>
      <p:ext uri="{BB962C8B-B14F-4D97-AF65-F5344CB8AC3E}">
        <p14:creationId xmlns:p14="http://schemas.microsoft.com/office/powerpoint/2010/main" val="20172468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web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webp"/><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webp"/><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icshowto.com/population-mean/" TargetMode="External"/><Relationship Id="rId2" Type="http://schemas.openxmlformats.org/officeDocument/2006/relationships/hyperlink" Target="https://www.statisticshowto.com/probability-and-statistics/statistics-definitions/sample-mean/" TargetMode="External"/><Relationship Id="rId1" Type="http://schemas.openxmlformats.org/officeDocument/2006/relationships/slideLayout" Target="../slideLayouts/slideLayout6.xml"/><Relationship Id="rId6" Type="http://schemas.openxmlformats.org/officeDocument/2006/relationships/image" Target="../media/image2.jpg"/><Relationship Id="rId5" Type="http://schemas.openxmlformats.org/officeDocument/2006/relationships/hyperlink" Target="https://www.statisticshowto.com/probability-and-statistics/find-sample-size/" TargetMode="External"/><Relationship Id="rId4" Type="http://schemas.openxmlformats.org/officeDocument/2006/relationships/hyperlink" Target="https://www.statisticshowto.com/probability-and-statistics/standard-deviatio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simplilearn.com/what-is-data-article"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7096-FB1F-41D1-B789-FC826627FDC0}"/>
              </a:ext>
            </a:extLst>
          </p:cNvPr>
          <p:cNvSpPr>
            <a:spLocks noGrp="1"/>
          </p:cNvSpPr>
          <p:nvPr>
            <p:ph type="ctrTitle"/>
          </p:nvPr>
        </p:nvSpPr>
        <p:spPr>
          <a:xfrm>
            <a:off x="1285460" y="217003"/>
            <a:ext cx="8428383" cy="803551"/>
          </a:xfrm>
        </p:spPr>
        <p:txBody>
          <a:bodyPr>
            <a:normAutofit fontScale="90000"/>
          </a:bodyPr>
          <a:lstStyle/>
          <a:p>
            <a:r>
              <a:rPr lang="en-US" b="1" dirty="0">
                <a:effectLst>
                  <a:outerShdw blurRad="38100" dist="38100" dir="2700000" algn="tl">
                    <a:srgbClr val="000000">
                      <a:alpha val="43137"/>
                    </a:srgbClr>
                  </a:outerShdw>
                </a:effectLst>
              </a:rPr>
              <a:t>Z-score</a:t>
            </a:r>
            <a:endParaRPr lang="en-IN"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B4B557E-A665-4BD1-A06F-C56D060B2FE4}"/>
              </a:ext>
            </a:extLst>
          </p:cNvPr>
          <p:cNvSpPr>
            <a:spLocks noGrp="1"/>
          </p:cNvSpPr>
          <p:nvPr>
            <p:ph type="subTitle" idx="1"/>
          </p:nvPr>
        </p:nvSpPr>
        <p:spPr>
          <a:xfrm>
            <a:off x="2014330" y="1020554"/>
            <a:ext cx="2716693" cy="413370"/>
          </a:xfrm>
        </p:spPr>
        <p:txBody>
          <a:bodyPr>
            <a:normAutofit/>
          </a:bodyPr>
          <a:lstStyle/>
          <a:p>
            <a:r>
              <a:rPr lang="en-US" b="1" dirty="0"/>
              <a:t>What is Z-score ?</a:t>
            </a:r>
            <a:endParaRPr lang="en-IN" b="1" dirty="0"/>
          </a:p>
        </p:txBody>
      </p:sp>
      <p:sp>
        <p:nvSpPr>
          <p:cNvPr id="4" name="TextBox 3">
            <a:extLst>
              <a:ext uri="{FF2B5EF4-FFF2-40B4-BE49-F238E27FC236}">
                <a16:creationId xmlns:a16="http://schemas.microsoft.com/office/drawing/2014/main" id="{B2A0C461-9B96-416C-A276-02636CC07CF9}"/>
              </a:ext>
            </a:extLst>
          </p:cNvPr>
          <p:cNvSpPr txBox="1"/>
          <p:nvPr/>
        </p:nvSpPr>
        <p:spPr>
          <a:xfrm>
            <a:off x="2332383" y="1656522"/>
            <a:ext cx="9024730" cy="4247317"/>
          </a:xfrm>
          <a:prstGeom prst="rect">
            <a:avLst/>
          </a:prstGeom>
          <a:noFill/>
        </p:spPr>
        <p:txBody>
          <a:bodyPr wrap="square" rtlCol="0">
            <a:spAutoFit/>
          </a:bodyPr>
          <a:lstStyle/>
          <a:p>
            <a:r>
              <a:rPr lang="en-US" dirty="0"/>
              <a:t>	Z-score is also known as standard score gives us idea of how far a data point is an element is from the mean. Hence, Z-score measured in terms of standard deviation from the mean. For example, a standard deviation of 2 indicates the value is 2 standard deviations away from the mean. In order to use a z-score, we  need to know the population mean(</a:t>
            </a:r>
            <a:r>
              <a:rPr lang="el-GR" dirty="0"/>
              <a:t>μ</a:t>
            </a:r>
            <a:r>
              <a:rPr lang="en-US" dirty="0"/>
              <a:t>) and also the population standard deviation(</a:t>
            </a:r>
            <a:r>
              <a:rPr lang="el-GR" dirty="0"/>
              <a:t>σ</a:t>
            </a:r>
            <a:r>
              <a:rPr lang="en-US" dirty="0"/>
              <a:t>).</a:t>
            </a:r>
          </a:p>
          <a:p>
            <a:endParaRPr lang="en-US" dirty="0"/>
          </a:p>
          <a:p>
            <a:r>
              <a:rPr lang="en-US" sz="2000" b="1" dirty="0"/>
              <a:t>The Formula for Z-score</a:t>
            </a:r>
          </a:p>
          <a:p>
            <a:endParaRPr lang="en-US" dirty="0"/>
          </a:p>
          <a:p>
            <a:r>
              <a:rPr lang="en-IN" dirty="0"/>
              <a:t>		</a:t>
            </a:r>
            <a:r>
              <a:rPr lang="en-US" b="1" dirty="0">
                <a:effectLst/>
              </a:rPr>
              <a:t>z = (X – μ) / σ</a:t>
            </a:r>
          </a:p>
          <a:p>
            <a:r>
              <a:rPr lang="en-US" dirty="0"/>
              <a:t>where, </a:t>
            </a:r>
            <a:br>
              <a:rPr lang="en-US" dirty="0"/>
            </a:br>
            <a:r>
              <a:rPr lang="en-US" dirty="0"/>
              <a:t>z = Z-Score, </a:t>
            </a:r>
            <a:br>
              <a:rPr lang="en-US" dirty="0"/>
            </a:br>
            <a:r>
              <a:rPr lang="en-US" dirty="0"/>
              <a:t>X = The value of the element, </a:t>
            </a:r>
            <a:br>
              <a:rPr lang="en-US" dirty="0"/>
            </a:br>
            <a:r>
              <a:rPr lang="en-US" dirty="0"/>
              <a:t>μ = The population mean, and </a:t>
            </a:r>
            <a:br>
              <a:rPr lang="en-US" dirty="0"/>
            </a:br>
            <a:r>
              <a:rPr lang="en-US" dirty="0"/>
              <a:t>σ = The population standard deviation </a:t>
            </a:r>
          </a:p>
          <a:p>
            <a:endParaRPr lang="en-IN" dirty="0"/>
          </a:p>
        </p:txBody>
      </p:sp>
    </p:spTree>
    <p:extLst>
      <p:ext uri="{BB962C8B-B14F-4D97-AF65-F5344CB8AC3E}">
        <p14:creationId xmlns:p14="http://schemas.microsoft.com/office/powerpoint/2010/main" val="372957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4AC84-B5DB-4956-A5E9-4116797AD34E}"/>
              </a:ext>
            </a:extLst>
          </p:cNvPr>
          <p:cNvSpPr txBox="1"/>
          <p:nvPr/>
        </p:nvSpPr>
        <p:spPr>
          <a:xfrm>
            <a:off x="891540" y="388620"/>
            <a:ext cx="10675620" cy="5632311"/>
          </a:xfrm>
          <a:prstGeom prst="rect">
            <a:avLst/>
          </a:prstGeom>
          <a:noFill/>
        </p:spPr>
        <p:txBody>
          <a:bodyPr wrap="square" rtlCol="0">
            <a:spAutoFit/>
          </a:bodyPr>
          <a:lstStyle/>
          <a:p>
            <a:r>
              <a:rPr lang="en-US" dirty="0"/>
              <a:t>The probability mass function is given by: p</a:t>
            </a:r>
            <a:r>
              <a:rPr lang="en-US" baseline="30000" dirty="0"/>
              <a:t>x</a:t>
            </a:r>
            <a:r>
              <a:rPr lang="en-US" dirty="0"/>
              <a:t>(1-p)</a:t>
            </a:r>
            <a:r>
              <a:rPr lang="en-US" baseline="30000" dirty="0"/>
              <a:t>1-x</a:t>
            </a:r>
            <a:r>
              <a:rPr lang="en-US" dirty="0"/>
              <a:t>  where x € (0, 1).</a:t>
            </a:r>
            <a:br>
              <a:rPr lang="en-US" dirty="0"/>
            </a:br>
            <a:r>
              <a:rPr lang="en-US" dirty="0"/>
              <a:t>It can also be written as</a:t>
            </a:r>
          </a:p>
          <a:p>
            <a:endParaRPr lang="en-US" dirty="0"/>
          </a:p>
          <a:p>
            <a:endParaRPr lang="en-US" dirty="0"/>
          </a:p>
          <a:p>
            <a:r>
              <a:rPr lang="en-US" dirty="0"/>
              <a:t>The probabilities of success and failure need not be equally likely the result of a fight between me and undertaker. He is pretty much certain to win . So in this case probability of my success is 0.15 while my failure is 0.85.</a:t>
            </a:r>
          </a:p>
          <a:p>
            <a:endParaRPr lang="en-IN" dirty="0"/>
          </a:p>
          <a:p>
            <a:r>
              <a:rPr lang="en-US" dirty="0"/>
              <a:t>Here, the probability of success = 0.15 and probability of failure = 0.85. The expected value is exactly what it sounds. If I punch you, I may expect you to punch me back. Basically expected value of any distribution is the mean of the distribution. The expected value of a random variable X from a Binomial distribution is found as follows:</a:t>
            </a:r>
          </a:p>
          <a:p>
            <a:endParaRPr lang="en-IN" dirty="0"/>
          </a:p>
          <a:p>
            <a:r>
              <a:rPr lang="en-IN" dirty="0"/>
              <a:t>	</a:t>
            </a:r>
            <a:r>
              <a:rPr lang="en-IN" dirty="0">
                <a:effectLst/>
              </a:rPr>
              <a:t>E(X) = 1*p + 0*(1-p) = p</a:t>
            </a:r>
          </a:p>
          <a:p>
            <a:endParaRPr lang="en-US" dirty="0"/>
          </a:p>
          <a:p>
            <a:r>
              <a:rPr lang="en-US" dirty="0"/>
              <a:t>The variance of a random variable from a binomial distribution is:</a:t>
            </a:r>
          </a:p>
          <a:p>
            <a:pPr algn="ctr"/>
            <a:r>
              <a:rPr lang="en-US" dirty="0">
                <a:effectLst/>
              </a:rPr>
              <a:t>V(X) = E(X²) – [E(X)]² = p – p² = p(1-p)</a:t>
            </a:r>
          </a:p>
          <a:p>
            <a:r>
              <a:rPr lang="en-US" dirty="0"/>
              <a:t>There are many examples of Bernoulli distribution such as whether it’s going to rain tomorrow or not where rain denotes success and no rain denotes failure and Winning (success) or losing (failure) the game.</a:t>
            </a:r>
          </a:p>
          <a:p>
            <a:endParaRPr lang="en-IN" dirty="0"/>
          </a:p>
        </p:txBody>
      </p:sp>
      <p:pic>
        <p:nvPicPr>
          <p:cNvPr id="4" name="Picture 3">
            <a:extLst>
              <a:ext uri="{FF2B5EF4-FFF2-40B4-BE49-F238E27FC236}">
                <a16:creationId xmlns:a16="http://schemas.microsoft.com/office/drawing/2014/main" id="{A080D3CF-8C69-4051-A5E4-26DE7840E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700" y="1005433"/>
            <a:ext cx="2019300" cy="520700"/>
          </a:xfrm>
          <a:prstGeom prst="rect">
            <a:avLst/>
          </a:prstGeom>
        </p:spPr>
      </p:pic>
    </p:spTree>
    <p:extLst>
      <p:ext uri="{BB962C8B-B14F-4D97-AF65-F5344CB8AC3E}">
        <p14:creationId xmlns:p14="http://schemas.microsoft.com/office/powerpoint/2010/main" val="15694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D326F-4815-4177-90D9-4230BB1DF709}"/>
              </a:ext>
            </a:extLst>
          </p:cNvPr>
          <p:cNvSpPr txBox="1"/>
          <p:nvPr/>
        </p:nvSpPr>
        <p:spPr>
          <a:xfrm>
            <a:off x="365760" y="0"/>
            <a:ext cx="11521440" cy="7078861"/>
          </a:xfrm>
          <a:prstGeom prst="rect">
            <a:avLst/>
          </a:prstGeom>
          <a:noFill/>
        </p:spPr>
        <p:txBody>
          <a:bodyPr wrap="square" rtlCol="0">
            <a:spAutoFit/>
          </a:bodyPr>
          <a:lstStyle/>
          <a:p>
            <a:r>
              <a:rPr lang="en-US" sz="2200" b="1" u="sng" dirty="0"/>
              <a:t>Uniform Distribution</a:t>
            </a:r>
            <a:endParaRPr lang="en-US" sz="2200" dirty="0"/>
          </a:p>
          <a:p>
            <a:r>
              <a:rPr lang="en-US" sz="2200" dirty="0"/>
              <a:t>	when you roll a fair die, The outcomes are 1 to 6. The probabilities pf getting these out comes are equally likely and that is the basis of a unform distribution. Unlike binomial Distribution, all the n number of possible outcomes of a uniform distribution are equally likely.</a:t>
            </a:r>
          </a:p>
          <a:p>
            <a:endParaRPr lang="en-US" sz="2200" dirty="0"/>
          </a:p>
          <a:p>
            <a:r>
              <a:rPr lang="en-US" sz="2200" dirty="0"/>
              <a:t>A variable X is  said to be uniform distribution if the density function is:</a:t>
            </a:r>
          </a:p>
          <a:p>
            <a:endParaRPr lang="en-US" sz="2200" dirty="0"/>
          </a:p>
          <a:p>
            <a:r>
              <a:rPr lang="en-IN" sz="2200" dirty="0"/>
              <a:t>The number of bouquets sold daily at a flower shop is uniformly distribution with maximum of 40 and a minimum of 10.</a:t>
            </a:r>
          </a:p>
          <a:p>
            <a:r>
              <a:rPr lang="en-IN" sz="2200" dirty="0"/>
              <a:t>Let’s try calculating the probability that the daily sales will fall between 15 and 30.</a:t>
            </a:r>
          </a:p>
          <a:p>
            <a:endParaRPr lang="en-IN" sz="2200" dirty="0"/>
          </a:p>
          <a:p>
            <a:r>
              <a:rPr lang="en-US" sz="2400" dirty="0"/>
              <a:t>The probability that daily sales will fall between 15 and 30 is (30-15)*(1/(40-10)) = 0.5</a:t>
            </a:r>
          </a:p>
          <a:p>
            <a:endParaRPr lang="en-US" sz="2400" dirty="0"/>
          </a:p>
          <a:p>
            <a:r>
              <a:rPr lang="en-US" sz="2400" dirty="0"/>
              <a:t>Similarly, the probability that daily sales are greater than 20 is = 0.667</a:t>
            </a:r>
          </a:p>
          <a:p>
            <a:r>
              <a:rPr lang="en-US" sz="2400" dirty="0"/>
              <a:t>The mean and variance of X following a uniform distribution is:</a:t>
            </a:r>
          </a:p>
          <a:p>
            <a:r>
              <a:rPr lang="en-US" sz="2400" dirty="0"/>
              <a:t>Mean -&gt; E(X) = (</a:t>
            </a:r>
            <a:r>
              <a:rPr lang="en-US" sz="2400" dirty="0" err="1"/>
              <a:t>a+b</a:t>
            </a:r>
            <a:r>
              <a:rPr lang="en-US" sz="2400" dirty="0"/>
              <a:t>)/2</a:t>
            </a:r>
          </a:p>
          <a:p>
            <a:r>
              <a:rPr lang="en-US" sz="2400" dirty="0"/>
              <a:t>Variance -&gt; V(X) =  (b-a)²/12</a:t>
            </a:r>
          </a:p>
          <a:p>
            <a:endParaRPr lang="en-IN" sz="2200" dirty="0"/>
          </a:p>
        </p:txBody>
      </p:sp>
      <p:pic>
        <p:nvPicPr>
          <p:cNvPr id="4" name="Picture 3">
            <a:extLst>
              <a:ext uri="{FF2B5EF4-FFF2-40B4-BE49-F238E27FC236}">
                <a16:creationId xmlns:a16="http://schemas.microsoft.com/office/drawing/2014/main" id="{3671EA1F-EA4B-4751-8F26-813D5C745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525" y="2896553"/>
            <a:ext cx="3790950" cy="333375"/>
          </a:xfrm>
          <a:prstGeom prst="rect">
            <a:avLst/>
          </a:prstGeom>
        </p:spPr>
      </p:pic>
    </p:spTree>
    <p:extLst>
      <p:ext uri="{BB962C8B-B14F-4D97-AF65-F5344CB8AC3E}">
        <p14:creationId xmlns:p14="http://schemas.microsoft.com/office/powerpoint/2010/main" val="228331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1AE696-9CDC-421E-A46C-04B91A1E94F8}"/>
              </a:ext>
            </a:extLst>
          </p:cNvPr>
          <p:cNvSpPr txBox="1"/>
          <p:nvPr/>
        </p:nvSpPr>
        <p:spPr>
          <a:xfrm>
            <a:off x="388620" y="457200"/>
            <a:ext cx="11475720" cy="6709529"/>
          </a:xfrm>
          <a:prstGeom prst="rect">
            <a:avLst/>
          </a:prstGeom>
          <a:noFill/>
        </p:spPr>
        <p:txBody>
          <a:bodyPr wrap="square" rtlCol="0">
            <a:spAutoFit/>
          </a:bodyPr>
          <a:lstStyle/>
          <a:p>
            <a:r>
              <a:rPr lang="en-US" sz="2200" b="1" u="sng" dirty="0"/>
              <a:t>Binomial distribution</a:t>
            </a:r>
          </a:p>
          <a:p>
            <a:r>
              <a:rPr lang="en-US" sz="2200" dirty="0"/>
              <a:t>	Suppose that you won the loss today and this indicates a successful </a:t>
            </a:r>
            <a:r>
              <a:rPr lang="en-US" sz="2200" dirty="0" err="1"/>
              <a:t>event.You</a:t>
            </a:r>
            <a:r>
              <a:rPr lang="en-US" sz="2200" dirty="0"/>
              <a:t> toss again but you lost this time. If you win a toss today, this does not necessitate that you will the toss tomorrow. Let’s assign a random variable, say X, to the number of times you won the toss. What can be possible value of X? It can be any number depending on the number of times you tossed a coin.</a:t>
            </a:r>
          </a:p>
          <a:p>
            <a:endParaRPr lang="en-US" sz="2200" dirty="0"/>
          </a:p>
          <a:p>
            <a:r>
              <a:rPr lang="en-US" sz="2200" dirty="0"/>
              <a:t>There are only two possible outcomes . Head denoting success and tail denoting failure. Therefore, probability of getting a head = 0.5 and the probability of failure can be sassily computed as q=1-p=0.5</a:t>
            </a:r>
          </a:p>
          <a:p>
            <a:endParaRPr lang="en-US" sz="2200" dirty="0"/>
          </a:p>
          <a:p>
            <a:r>
              <a:rPr lang="en-US" sz="2400" dirty="0"/>
              <a:t>A distribution where only two outcomes are possible, such as success or failure, gain or loss, win or lose and where the probability of success and failure is same for all the trials is called a Binomial Distribution.</a:t>
            </a:r>
          </a:p>
          <a:p>
            <a:endParaRPr lang="en-US" sz="2200" dirty="0"/>
          </a:p>
          <a:p>
            <a:r>
              <a:rPr lang="en-US" sz="2400" dirty="0"/>
              <a:t>The outcomes need not be equally likely. Remember the example of a fight between me and Undertaker? So, if the probability of success in an experiment is 0.2 then the probability of failure can be easily computed as q = 1 – 0.2 = 0.8.</a:t>
            </a:r>
          </a:p>
          <a:p>
            <a:endParaRPr lang="en-IN" sz="2200" dirty="0"/>
          </a:p>
        </p:txBody>
      </p:sp>
    </p:spTree>
    <p:extLst>
      <p:ext uri="{BB962C8B-B14F-4D97-AF65-F5344CB8AC3E}">
        <p14:creationId xmlns:p14="http://schemas.microsoft.com/office/powerpoint/2010/main" val="131782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10270-9372-45B2-A5F2-BAA8E20BA6F8}"/>
              </a:ext>
            </a:extLst>
          </p:cNvPr>
          <p:cNvSpPr txBox="1"/>
          <p:nvPr/>
        </p:nvSpPr>
        <p:spPr>
          <a:xfrm>
            <a:off x="184681" y="597674"/>
            <a:ext cx="11822638" cy="6186309"/>
          </a:xfrm>
          <a:prstGeom prst="rect">
            <a:avLst/>
          </a:prstGeom>
          <a:noFill/>
        </p:spPr>
        <p:txBody>
          <a:bodyPr wrap="square" rtlCol="0">
            <a:spAutoFit/>
          </a:bodyPr>
          <a:lstStyle/>
          <a:p>
            <a:r>
              <a:rPr lang="en-US" dirty="0"/>
              <a:t>Each trial is independent since the outcome of the previous toss doesn’t determine or affect the outcome of the current toss. An experiment with only two possible outcomes repeated n number of times is called binomial. The parameters of a binomial distribution are n and p where n is the total number of trials and p is the probability of success in each trial.</a:t>
            </a:r>
          </a:p>
          <a:p>
            <a:endParaRPr lang="en-IN" dirty="0"/>
          </a:p>
          <a:p>
            <a:r>
              <a:rPr lang="en-US" dirty="0"/>
              <a:t>On the basis of the above explanation, the properties of a Binomial Distribution are</a:t>
            </a:r>
          </a:p>
          <a:p>
            <a:endParaRPr lang="en-IN" dirty="0"/>
          </a:p>
          <a:p>
            <a:pPr>
              <a:buFont typeface="+mj-lt"/>
              <a:buAutoNum type="arabicPeriod"/>
            </a:pPr>
            <a:r>
              <a:rPr lang="en-US" dirty="0"/>
              <a:t>Each trial is independent.</a:t>
            </a:r>
          </a:p>
          <a:p>
            <a:pPr>
              <a:buFont typeface="+mj-lt"/>
              <a:buAutoNum type="arabicPeriod"/>
            </a:pPr>
            <a:r>
              <a:rPr lang="en-US" dirty="0"/>
              <a:t>There are only two possible outcomes in a trial- either a success or a failure.</a:t>
            </a:r>
          </a:p>
          <a:p>
            <a:pPr>
              <a:buFont typeface="+mj-lt"/>
              <a:buAutoNum type="arabicPeriod"/>
            </a:pPr>
            <a:r>
              <a:rPr lang="en-US" dirty="0"/>
              <a:t>A total number of n identical trials are conducted.</a:t>
            </a:r>
          </a:p>
          <a:p>
            <a:pPr>
              <a:buFont typeface="+mj-lt"/>
              <a:buAutoNum type="arabicPeriod"/>
            </a:pPr>
            <a:r>
              <a:rPr lang="en-US" dirty="0"/>
              <a:t>The probability of success and failure is same for all trials. (Trials are identical.)</a:t>
            </a:r>
          </a:p>
          <a:p>
            <a:endParaRPr lang="en-IN" dirty="0"/>
          </a:p>
          <a:p>
            <a:r>
              <a:rPr kumimoji="0" lang="en-US" altLang="en-US" sz="1800" b="0" i="0" u="none" strike="noStrike" cap="none" normalizeH="0" baseline="0" dirty="0">
                <a:ln>
                  <a:noFill/>
                </a:ln>
                <a:solidFill>
                  <a:schemeClr val="tx1"/>
                </a:solidFill>
                <a:effectLst/>
                <a:latin typeface="Arial" panose="020B0604020202020204" pitchFamily="34" charset="0"/>
              </a:rPr>
              <a:t>The mathematical representation of binomial distribution is given by:</a:t>
            </a:r>
          </a:p>
          <a:p>
            <a:endParaRPr lang="en-IN" dirty="0"/>
          </a:p>
          <a:p>
            <a:endParaRPr lang="en-IN" dirty="0"/>
          </a:p>
          <a:p>
            <a:endParaRPr lang="en-IN" dirty="0"/>
          </a:p>
          <a:p>
            <a:r>
              <a:rPr lang="en-US" dirty="0"/>
              <a:t>The mean and variance of a binomial distribution are given by:</a:t>
            </a:r>
          </a:p>
          <a:p>
            <a:endParaRPr lang="en-US" dirty="0">
              <a:effectLst/>
            </a:endParaRPr>
          </a:p>
          <a:p>
            <a:r>
              <a:rPr lang="en-US" dirty="0"/>
              <a:t>										</a:t>
            </a:r>
            <a:r>
              <a:rPr lang="pt-BR" dirty="0">
                <a:effectLst/>
              </a:rPr>
              <a:t>Mean -&gt; µ = n*p</a:t>
            </a:r>
          </a:p>
          <a:p>
            <a:endParaRPr lang="pt-BR" dirty="0">
              <a:effectLst/>
            </a:endParaRPr>
          </a:p>
          <a:p>
            <a:pPr algn="ctr"/>
            <a:r>
              <a:rPr lang="pt-BR" dirty="0">
                <a:effectLst/>
              </a:rPr>
              <a:t>Variance -&gt; Var(X) = n*p*q</a:t>
            </a:r>
          </a:p>
          <a:p>
            <a:endParaRPr lang="en-IN" dirty="0"/>
          </a:p>
        </p:txBody>
      </p:sp>
      <p:sp>
        <p:nvSpPr>
          <p:cNvPr id="3" name="Rectangle 1">
            <a:extLst>
              <a:ext uri="{FF2B5EF4-FFF2-40B4-BE49-F238E27FC236}">
                <a16:creationId xmlns:a16="http://schemas.microsoft.com/office/drawing/2014/main" id="{A63AE3A1-D78B-4670-8E11-B8058BA0847D}"/>
              </a:ext>
            </a:extLst>
          </p:cNvPr>
          <p:cNvSpPr>
            <a:spLocks noChangeArrowheads="1"/>
          </p:cNvSpPr>
          <p:nvPr/>
        </p:nvSpPr>
        <p:spPr bwMode="auto">
          <a:xfrm>
            <a:off x="675062" y="43676"/>
            <a:ext cx="1258564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3F29CAA7-B21E-4716-8FD4-5C6B715B1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672" y="4567992"/>
            <a:ext cx="2192655" cy="491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6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955B8-C927-4DE2-B7E1-3505C8FDBA99}"/>
              </a:ext>
            </a:extLst>
          </p:cNvPr>
          <p:cNvSpPr txBox="1"/>
          <p:nvPr/>
        </p:nvSpPr>
        <p:spPr>
          <a:xfrm>
            <a:off x="434340" y="228600"/>
            <a:ext cx="11269980" cy="5909310"/>
          </a:xfrm>
          <a:prstGeom prst="rect">
            <a:avLst/>
          </a:prstGeom>
          <a:noFill/>
        </p:spPr>
        <p:txBody>
          <a:bodyPr wrap="square" rtlCol="0">
            <a:spAutoFit/>
          </a:bodyPr>
          <a:lstStyle/>
          <a:p>
            <a:r>
              <a:rPr lang="en-US" b="1" u="sng" dirty="0"/>
              <a:t>Normal Distribution</a:t>
            </a:r>
            <a:r>
              <a:rPr lang="en-US" dirty="0"/>
              <a:t> represents the behavior of most of the situations in the universe (That is why it’s called </a:t>
            </a:r>
            <a:r>
              <a:rPr lang="en-US" dirty="0" err="1"/>
              <a:t>a”normal</a:t>
            </a:r>
            <a:r>
              <a:rPr lang="en-US" dirty="0"/>
              <a:t>” distribution .I guess!).the large sum of (small)random variable often turns out to be normally distributed , contributing to its widespread application . Any distribution is known as Normal distribution if it has the following.</a:t>
            </a:r>
          </a:p>
          <a:p>
            <a:endParaRPr lang="en-US" b="1" u="sng" dirty="0"/>
          </a:p>
          <a:p>
            <a:r>
              <a:rPr lang="en-US" dirty="0"/>
              <a:t>characteristics:</a:t>
            </a:r>
          </a:p>
          <a:p>
            <a:pPr>
              <a:buFont typeface="+mj-lt"/>
              <a:buAutoNum type="arabicPeriod"/>
            </a:pPr>
            <a:r>
              <a:rPr lang="en-US" dirty="0"/>
              <a:t>The mean, median and mode of the distribution coincide.</a:t>
            </a:r>
          </a:p>
          <a:p>
            <a:pPr>
              <a:buFont typeface="+mj-lt"/>
              <a:buAutoNum type="arabicPeriod"/>
            </a:pPr>
            <a:r>
              <a:rPr lang="en-US" dirty="0"/>
              <a:t>The curve of the distribution is bell-shaped and symmetrical about the line x=μ.</a:t>
            </a:r>
          </a:p>
          <a:p>
            <a:pPr>
              <a:buFont typeface="+mj-lt"/>
              <a:buAutoNum type="arabicPeriod"/>
            </a:pPr>
            <a:r>
              <a:rPr lang="en-US" dirty="0"/>
              <a:t>The total area under the curve is 1.</a:t>
            </a:r>
          </a:p>
          <a:p>
            <a:pPr>
              <a:buFont typeface="+mj-lt"/>
              <a:buAutoNum type="arabicPeriod"/>
            </a:pPr>
            <a:r>
              <a:rPr lang="en-US" dirty="0"/>
              <a:t>Exactly half of the values are to the left of the center and the other half to the right.</a:t>
            </a:r>
          </a:p>
          <a:p>
            <a:r>
              <a:rPr lang="en-US" dirty="0"/>
              <a:t>A normal distribution is highly different from Binomial Distribution. However, if the number of trials approaches infinity then the shapes will be quite similar.</a:t>
            </a:r>
          </a:p>
          <a:p>
            <a:r>
              <a:rPr lang="en-US" dirty="0"/>
              <a:t>The PDF of a random variable X following a normal distribution is given by:</a:t>
            </a:r>
          </a:p>
          <a:p>
            <a:endParaRPr lang="en-IN" dirty="0"/>
          </a:p>
          <a:p>
            <a:endParaRPr lang="en-IN" b="1" u="sng" dirty="0"/>
          </a:p>
          <a:p>
            <a:r>
              <a:rPr lang="en-US" dirty="0"/>
              <a:t>The mean and variance of a random variable X which is said to be normally distributed is given by:</a:t>
            </a:r>
          </a:p>
          <a:p>
            <a:r>
              <a:rPr lang="en-US" dirty="0"/>
              <a:t>Mean -&gt; E(X) = µ</a:t>
            </a:r>
          </a:p>
          <a:p>
            <a:r>
              <a:rPr lang="en-US" dirty="0"/>
              <a:t>Variance -&gt; Var(X) = σ^2</a:t>
            </a:r>
          </a:p>
          <a:p>
            <a:r>
              <a:rPr lang="en-US" dirty="0"/>
              <a:t>Here, µ (mean) and σ (standard deviation) are the parameters.</a:t>
            </a:r>
            <a:br>
              <a:rPr lang="en-US" dirty="0"/>
            </a:br>
            <a:r>
              <a:rPr lang="en-US" dirty="0"/>
              <a:t>The graph of a random variable X ~ N (µ, σ) is shown below.</a:t>
            </a:r>
          </a:p>
          <a:p>
            <a:endParaRPr lang="en-IN" b="1" u="sng" dirty="0"/>
          </a:p>
        </p:txBody>
      </p:sp>
      <p:pic>
        <p:nvPicPr>
          <p:cNvPr id="4" name="Picture 3">
            <a:extLst>
              <a:ext uri="{FF2B5EF4-FFF2-40B4-BE49-F238E27FC236}">
                <a16:creationId xmlns:a16="http://schemas.microsoft.com/office/drawing/2014/main" id="{CE094F2B-1911-4AC1-8899-DBD41ED82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4340" y="4102537"/>
            <a:ext cx="3200400" cy="419100"/>
          </a:xfrm>
          <a:prstGeom prst="rect">
            <a:avLst/>
          </a:prstGeom>
        </p:spPr>
      </p:pic>
    </p:spTree>
    <p:extLst>
      <p:ext uri="{BB962C8B-B14F-4D97-AF65-F5344CB8AC3E}">
        <p14:creationId xmlns:p14="http://schemas.microsoft.com/office/powerpoint/2010/main" val="334925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B1310-463C-419C-807E-6841568BB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260" y="0"/>
            <a:ext cx="4572000" cy="3048000"/>
          </a:xfrm>
          <a:prstGeom prst="rect">
            <a:avLst/>
          </a:prstGeom>
        </p:spPr>
      </p:pic>
      <p:sp>
        <p:nvSpPr>
          <p:cNvPr id="4" name="TextBox 3">
            <a:extLst>
              <a:ext uri="{FF2B5EF4-FFF2-40B4-BE49-F238E27FC236}">
                <a16:creationId xmlns:a16="http://schemas.microsoft.com/office/drawing/2014/main" id="{4BBEDEDC-AD92-4369-A79B-B6C7D500EC4F}"/>
              </a:ext>
            </a:extLst>
          </p:cNvPr>
          <p:cNvSpPr txBox="1"/>
          <p:nvPr/>
        </p:nvSpPr>
        <p:spPr>
          <a:xfrm>
            <a:off x="1348740" y="3863340"/>
            <a:ext cx="10287000" cy="923330"/>
          </a:xfrm>
          <a:prstGeom prst="rect">
            <a:avLst/>
          </a:prstGeom>
          <a:noFill/>
        </p:spPr>
        <p:txBody>
          <a:bodyPr wrap="square" rtlCol="0">
            <a:spAutoFit/>
          </a:bodyPr>
          <a:lstStyle/>
          <a:p>
            <a:r>
              <a:rPr lang="en-US" dirty="0"/>
              <a:t>A standard normal distribution is defined as the distribution with mean 0 and standard deviation 1.  For such a case, the PDF becomes:</a:t>
            </a:r>
          </a:p>
          <a:p>
            <a:endParaRPr lang="en-IN" dirty="0"/>
          </a:p>
        </p:txBody>
      </p:sp>
      <p:pic>
        <p:nvPicPr>
          <p:cNvPr id="7" name="Picture 6">
            <a:extLst>
              <a:ext uri="{FF2B5EF4-FFF2-40B4-BE49-F238E27FC236}">
                <a16:creationId xmlns:a16="http://schemas.microsoft.com/office/drawing/2014/main" id="{705DB938-A08F-4883-B349-4BCC846DB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7" y="4786670"/>
            <a:ext cx="3286125" cy="304800"/>
          </a:xfrm>
          <a:prstGeom prst="rect">
            <a:avLst/>
          </a:prstGeom>
        </p:spPr>
      </p:pic>
    </p:spTree>
    <p:extLst>
      <p:ext uri="{BB962C8B-B14F-4D97-AF65-F5344CB8AC3E}">
        <p14:creationId xmlns:p14="http://schemas.microsoft.com/office/powerpoint/2010/main" val="42068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D0E6C-E848-484C-8A1F-85399BDDADBE}"/>
              </a:ext>
            </a:extLst>
          </p:cNvPr>
          <p:cNvSpPr txBox="1"/>
          <p:nvPr/>
        </p:nvSpPr>
        <p:spPr>
          <a:xfrm>
            <a:off x="548640" y="320040"/>
            <a:ext cx="11132820" cy="5355312"/>
          </a:xfrm>
          <a:prstGeom prst="rect">
            <a:avLst/>
          </a:prstGeom>
          <a:noFill/>
        </p:spPr>
        <p:txBody>
          <a:bodyPr wrap="square" rtlCol="0">
            <a:spAutoFit/>
          </a:bodyPr>
          <a:lstStyle/>
          <a:p>
            <a:r>
              <a:rPr lang="en-US" b="1" u="sng" dirty="0"/>
              <a:t>Poisson Distribution</a:t>
            </a:r>
            <a:r>
              <a:rPr lang="en-US" dirty="0"/>
              <a:t> Suppose you work at a call center, approximately how many calls do you get in a day ? It can be any number . Now ,the entire number of calls at a call center in a day is modeled by Poisson distribution . Some more examples are</a:t>
            </a:r>
          </a:p>
          <a:p>
            <a:endParaRPr lang="en-US" b="1" u="sng" dirty="0"/>
          </a:p>
          <a:p>
            <a:pPr marL="285750" indent="-285750">
              <a:buFont typeface="Arial" panose="020B0604020202020204" pitchFamily="34" charset="0"/>
              <a:buChar char="•"/>
            </a:pPr>
            <a:r>
              <a:rPr lang="en-US" dirty="0"/>
              <a:t>The number of calls recorded at a hospital in a day.</a:t>
            </a:r>
          </a:p>
          <a:p>
            <a:pPr marL="285750" indent="-285750">
              <a:buFont typeface="Arial" panose="020B0604020202020204" pitchFamily="34" charset="0"/>
              <a:buChar char="•"/>
            </a:pPr>
            <a:r>
              <a:rPr lang="en-US" dirty="0"/>
              <a:t>The number of thefts reported in an area on a day.</a:t>
            </a:r>
          </a:p>
          <a:p>
            <a:pPr marL="285750" indent="-285750">
              <a:buFont typeface="Arial" panose="020B0604020202020204" pitchFamily="34" charset="0"/>
              <a:buChar char="•"/>
            </a:pPr>
            <a:r>
              <a:rPr lang="en-US" dirty="0"/>
              <a:t>The number of customers arriving at a salon in an hour.</a:t>
            </a:r>
          </a:p>
          <a:p>
            <a:pPr marL="285750" indent="-285750">
              <a:buFont typeface="Arial" panose="020B0604020202020204" pitchFamily="34" charset="0"/>
              <a:buChar char="•"/>
            </a:pPr>
            <a:r>
              <a:rPr lang="en-US" dirty="0"/>
              <a:t>The number of suicides reported in a particular city.</a:t>
            </a:r>
          </a:p>
          <a:p>
            <a:pPr marL="285750" indent="-285750">
              <a:buFont typeface="Arial" panose="020B0604020202020204" pitchFamily="34" charset="0"/>
              <a:buChar char="•"/>
            </a:pPr>
            <a:r>
              <a:rPr lang="en-IN" dirty="0"/>
              <a:t>The number of printing errors at each page of the book.</a:t>
            </a:r>
          </a:p>
          <a:p>
            <a:endParaRPr lang="en-IN" dirty="0"/>
          </a:p>
          <a:p>
            <a:r>
              <a:rPr lang="en-US" dirty="0"/>
              <a:t>You can now think of many examples following the same course. Poisson Distribution is applicable in situations where events occur at random points of time and space wherein our interest lies only in the number of occurrences of the event.</a:t>
            </a:r>
          </a:p>
          <a:p>
            <a:r>
              <a:rPr lang="en-US" dirty="0"/>
              <a:t>A distribution is called </a:t>
            </a:r>
            <a:r>
              <a:rPr lang="en-US" b="1" dirty="0"/>
              <a:t>Poisson distribution</a:t>
            </a:r>
            <a:r>
              <a:rPr lang="en-US" dirty="0"/>
              <a:t> when the following assumptions are valid:</a:t>
            </a:r>
          </a:p>
          <a:p>
            <a:endParaRPr lang="en-IN" dirty="0"/>
          </a:p>
          <a:p>
            <a:r>
              <a:rPr lang="en-US" dirty="0"/>
              <a:t>1. Any successful event should not influence the outcome of another successful event.</a:t>
            </a:r>
            <a:br>
              <a:rPr lang="en-US" dirty="0"/>
            </a:br>
            <a:r>
              <a:rPr lang="en-US" dirty="0"/>
              <a:t>2. The probability of success over a short interval must equal the probability of success over a longer interval.</a:t>
            </a:r>
            <a:br>
              <a:rPr lang="en-US" dirty="0"/>
            </a:br>
            <a:r>
              <a:rPr lang="en-US" dirty="0"/>
              <a:t>3. The probability of success in an interval approaches zero as the interval becomes smaller.</a:t>
            </a:r>
            <a:endParaRPr lang="en-IN" dirty="0"/>
          </a:p>
        </p:txBody>
      </p:sp>
    </p:spTree>
    <p:extLst>
      <p:ext uri="{BB962C8B-B14F-4D97-AF65-F5344CB8AC3E}">
        <p14:creationId xmlns:p14="http://schemas.microsoft.com/office/powerpoint/2010/main" val="186009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E53E3EF-92A6-4900-BE94-78005334BCA6}"/>
              </a:ext>
            </a:extLst>
          </p:cNvPr>
          <p:cNvSpPr>
            <a:spLocks noChangeArrowheads="1"/>
          </p:cNvSpPr>
          <p:nvPr/>
        </p:nvSpPr>
        <p:spPr bwMode="auto">
          <a:xfrm>
            <a:off x="0" y="-2232"/>
            <a:ext cx="40078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73E1E2CA-6D9E-4C5E-A608-5C9DB4E5E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7828" y="3955415"/>
            <a:ext cx="3762375" cy="390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ECC0EA-BF7F-47E1-A79F-0EE4D5881404}"/>
              </a:ext>
            </a:extLst>
          </p:cNvPr>
          <p:cNvSpPr txBox="1"/>
          <p:nvPr/>
        </p:nvSpPr>
        <p:spPr>
          <a:xfrm>
            <a:off x="502920" y="459432"/>
            <a:ext cx="10355580" cy="28623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Now, if any distribution validates the above assumptions then it is a Poisson distribution. Some notations used in Poisson distribution 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λ is the rate at which an event occurs,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 is the length of a time interval,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And X is the number of events in that time interval.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X is called a Poisson Random Variable and the probability distribution of X is called Poisson distribution.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µ denote the mean number of events in an interval of length t. Then, µ = λ*t.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PMF of X following a Poisson distribution is given by:</a:t>
            </a:r>
          </a:p>
          <a:p>
            <a:endParaRPr lang="en-IN" dirty="0"/>
          </a:p>
        </p:txBody>
      </p:sp>
    </p:spTree>
    <p:extLst>
      <p:ext uri="{BB962C8B-B14F-4D97-AF65-F5344CB8AC3E}">
        <p14:creationId xmlns:p14="http://schemas.microsoft.com/office/powerpoint/2010/main" val="152437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638A3-ED5D-4B3C-AD45-C1F6B83F9E52}"/>
              </a:ext>
            </a:extLst>
          </p:cNvPr>
          <p:cNvSpPr txBox="1"/>
          <p:nvPr/>
        </p:nvSpPr>
        <p:spPr>
          <a:xfrm>
            <a:off x="388620" y="228600"/>
            <a:ext cx="11338560" cy="5632311"/>
          </a:xfrm>
          <a:prstGeom prst="rect">
            <a:avLst/>
          </a:prstGeom>
          <a:noFill/>
        </p:spPr>
        <p:txBody>
          <a:bodyPr wrap="square" rtlCol="0">
            <a:spAutoFit/>
          </a:bodyPr>
          <a:lstStyle/>
          <a:p>
            <a:r>
              <a:rPr lang="en-IN" b="1" u="sng" dirty="0"/>
              <a:t>Exponential Distribution</a:t>
            </a:r>
          </a:p>
          <a:p>
            <a:endParaRPr lang="en-IN" dirty="0"/>
          </a:p>
          <a:p>
            <a:r>
              <a:rPr lang="en-US" dirty="0"/>
              <a:t>Let’s consider the call center example one more time. What about the interval of time between the calls ? Here, exponential distribution comes to our rescue. Exponential distribution models the interval of time between the calls.</a:t>
            </a:r>
          </a:p>
          <a:p>
            <a:r>
              <a:rPr lang="en-US" dirty="0"/>
              <a:t>Other examples are:</a:t>
            </a:r>
          </a:p>
          <a:p>
            <a:r>
              <a:rPr lang="en-US" dirty="0"/>
              <a:t>1. Length of time between metro arrivals,</a:t>
            </a:r>
            <a:br>
              <a:rPr lang="en-US" dirty="0"/>
            </a:br>
            <a:r>
              <a:rPr lang="en-US" dirty="0"/>
              <a:t>2. Length of time between arrivals at a gas station</a:t>
            </a:r>
            <a:br>
              <a:rPr lang="en-US" dirty="0"/>
            </a:br>
            <a:r>
              <a:rPr lang="en-US" dirty="0"/>
              <a:t>3. The life of an Air Conditioner</a:t>
            </a:r>
          </a:p>
          <a:p>
            <a:endParaRPr lang="en-US" dirty="0"/>
          </a:p>
          <a:p>
            <a:r>
              <a:rPr lang="en-US" dirty="0"/>
              <a:t>Exponential distribution is widely used for survival analysis. From the expected life of a machine to the expected life of a human, exponential distribution successfully delivers the result.</a:t>
            </a:r>
          </a:p>
          <a:p>
            <a:r>
              <a:rPr lang="en-US" dirty="0"/>
              <a:t>A random variable X is said to have an </a:t>
            </a:r>
            <a:r>
              <a:rPr lang="en-US" b="1" dirty="0"/>
              <a:t>exponential distribution</a:t>
            </a:r>
            <a:r>
              <a:rPr lang="en-US" dirty="0"/>
              <a:t> with PDF:</a:t>
            </a:r>
          </a:p>
          <a:p>
            <a:pPr algn="ctr"/>
            <a:r>
              <a:rPr lang="en-US" dirty="0">
                <a:effectLst/>
              </a:rPr>
              <a:t>f(x) = { </a:t>
            </a:r>
            <a:r>
              <a:rPr lang="en-US" dirty="0" err="1">
                <a:effectLst/>
              </a:rPr>
              <a:t>λe</a:t>
            </a:r>
            <a:r>
              <a:rPr lang="en-US" baseline="30000" dirty="0" err="1">
                <a:effectLst/>
              </a:rPr>
              <a:t>-λx</a:t>
            </a:r>
            <a:r>
              <a:rPr lang="en-US" dirty="0">
                <a:effectLst/>
              </a:rPr>
              <a:t>,  x ≥ 0</a:t>
            </a:r>
          </a:p>
          <a:p>
            <a:r>
              <a:rPr lang="en-US" dirty="0"/>
              <a:t>and parameter </a:t>
            </a:r>
            <a:r>
              <a:rPr lang="en-US" b="1" dirty="0"/>
              <a:t>λ&gt;0</a:t>
            </a:r>
            <a:r>
              <a:rPr lang="en-US" dirty="0"/>
              <a:t> which is also called the rate.</a:t>
            </a:r>
          </a:p>
          <a:p>
            <a:r>
              <a:rPr lang="en-US" dirty="0"/>
              <a:t>For survival analysis, λ is called the failure rate of a device at any time t, given that it has survived up to t.</a:t>
            </a:r>
          </a:p>
          <a:p>
            <a:r>
              <a:rPr lang="en-US" dirty="0"/>
              <a:t>Mean and Variance of a random variable X following an exponential distribution:</a:t>
            </a:r>
          </a:p>
          <a:p>
            <a:pPr algn="ctr"/>
            <a:r>
              <a:rPr lang="en-US" dirty="0">
                <a:effectLst/>
              </a:rPr>
              <a:t>Mean -&gt; E(X) = 1/λ</a:t>
            </a:r>
          </a:p>
          <a:p>
            <a:pPr algn="ctr"/>
            <a:r>
              <a:rPr lang="en-US" dirty="0">
                <a:effectLst/>
              </a:rPr>
              <a:t>Variance -&gt; Var(X) = (1/λ)²</a:t>
            </a:r>
          </a:p>
          <a:p>
            <a:endParaRPr lang="en-IN" dirty="0"/>
          </a:p>
        </p:txBody>
      </p:sp>
    </p:spTree>
    <p:extLst>
      <p:ext uri="{BB962C8B-B14F-4D97-AF65-F5344CB8AC3E}">
        <p14:creationId xmlns:p14="http://schemas.microsoft.com/office/powerpoint/2010/main" val="101631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471F-BAF9-4D1E-933B-C7C5363266C2}"/>
              </a:ext>
            </a:extLst>
          </p:cNvPr>
          <p:cNvSpPr>
            <a:spLocks noGrp="1"/>
          </p:cNvSpPr>
          <p:nvPr>
            <p:ph type="title"/>
          </p:nvPr>
        </p:nvSpPr>
        <p:spPr>
          <a:xfrm>
            <a:off x="700194" y="266700"/>
            <a:ext cx="2957406" cy="693420"/>
          </a:xfrm>
        </p:spPr>
        <p:txBody>
          <a:bodyPr/>
          <a:lstStyle/>
          <a:p>
            <a:r>
              <a:rPr lang="en-US" dirty="0"/>
              <a:t>Skewed data</a:t>
            </a:r>
            <a:endParaRPr lang="en-IN" dirty="0"/>
          </a:p>
        </p:txBody>
      </p:sp>
      <p:sp>
        <p:nvSpPr>
          <p:cNvPr id="3" name="TextBox 2">
            <a:extLst>
              <a:ext uri="{FF2B5EF4-FFF2-40B4-BE49-F238E27FC236}">
                <a16:creationId xmlns:a16="http://schemas.microsoft.com/office/drawing/2014/main" id="{D49481AE-0D29-444B-9323-C4DA9A648C82}"/>
              </a:ext>
            </a:extLst>
          </p:cNvPr>
          <p:cNvSpPr txBox="1"/>
          <p:nvPr/>
        </p:nvSpPr>
        <p:spPr>
          <a:xfrm>
            <a:off x="700194" y="1234440"/>
            <a:ext cx="10706946" cy="4524315"/>
          </a:xfrm>
          <a:prstGeom prst="rect">
            <a:avLst/>
          </a:prstGeom>
          <a:noFill/>
        </p:spPr>
        <p:txBody>
          <a:bodyPr wrap="square" rtlCol="0">
            <a:spAutoFit/>
          </a:bodyPr>
          <a:lstStyle/>
          <a:p>
            <a:r>
              <a:rPr lang="en-US" dirty="0"/>
              <a:t>Skewness is the measure of the asymmetry of an ideally symmetric probability distribution and is given by the third standardized moment. If that sounds way too complex, don’t worry! Let me break it down for you.</a:t>
            </a:r>
          </a:p>
          <a:p>
            <a:endParaRPr lang="en-US" dirty="0"/>
          </a:p>
          <a:p>
            <a:r>
              <a:rPr lang="en-US" dirty="0"/>
              <a:t>In simple words, skewness is the measure of how much the probability distribution of a random variable deviates from the normal distribution. </a:t>
            </a:r>
            <a:r>
              <a:rPr lang="en-US" dirty="0" err="1"/>
              <a:t>Now,you</a:t>
            </a:r>
            <a:r>
              <a:rPr lang="en-US" dirty="0"/>
              <a:t> might be thinking – why am I talking about normal distribution here?</a:t>
            </a:r>
          </a:p>
          <a:p>
            <a:endParaRPr lang="en-US" dirty="0"/>
          </a:p>
          <a:p>
            <a:r>
              <a:rPr lang="en-US" dirty="0"/>
              <a:t>Well, the normal distribution is the probability distribution without any skewness. You can look at the image below which shows symmetrical distribution that’s basically a normal distribution and you can see that it is symmetrical on both sides of the dashed line. A part this, there are two types of skewness.</a:t>
            </a:r>
          </a:p>
          <a:p>
            <a:endParaRPr lang="en-US" dirty="0"/>
          </a:p>
          <a:p>
            <a:pPr>
              <a:buFont typeface="Arial" panose="020B0604020202020204" pitchFamily="34" charset="0"/>
              <a:buChar char="•"/>
            </a:pPr>
            <a:r>
              <a:rPr lang="en-IN" b="0" dirty="0">
                <a:effectLst/>
              </a:rPr>
              <a:t>Positive Skewness</a:t>
            </a:r>
          </a:p>
          <a:p>
            <a:pPr>
              <a:buFont typeface="Arial" panose="020B0604020202020204" pitchFamily="34" charset="0"/>
              <a:buChar char="•"/>
            </a:pPr>
            <a:r>
              <a:rPr lang="en-IN" b="0" dirty="0">
                <a:effectLst/>
              </a:rPr>
              <a:t>Negative Skewness</a:t>
            </a:r>
          </a:p>
          <a:p>
            <a:endParaRPr lang="en-IN" dirty="0"/>
          </a:p>
        </p:txBody>
      </p:sp>
    </p:spTree>
    <p:extLst>
      <p:ext uri="{BB962C8B-B14F-4D97-AF65-F5344CB8AC3E}">
        <p14:creationId xmlns:p14="http://schemas.microsoft.com/office/powerpoint/2010/main" val="25723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9E78-64AE-47BF-8199-8C1C6287C251}"/>
              </a:ext>
            </a:extLst>
          </p:cNvPr>
          <p:cNvSpPr>
            <a:spLocks noGrp="1"/>
          </p:cNvSpPr>
          <p:nvPr>
            <p:ph type="title"/>
          </p:nvPr>
        </p:nvSpPr>
        <p:spPr>
          <a:xfrm>
            <a:off x="838200" y="365125"/>
            <a:ext cx="4373880" cy="343535"/>
          </a:xfrm>
        </p:spPr>
        <p:txBody>
          <a:bodyPr>
            <a:noAutofit/>
          </a:bodyPr>
          <a:lstStyle/>
          <a:p>
            <a:r>
              <a:rPr lang="en-US" sz="2000" b="1" dirty="0"/>
              <a:t>Calculate Z-score?</a:t>
            </a:r>
            <a:endParaRPr lang="en-IN" sz="2000" b="1" dirty="0"/>
          </a:p>
        </p:txBody>
      </p:sp>
      <p:sp>
        <p:nvSpPr>
          <p:cNvPr id="3" name="TextBox 2">
            <a:extLst>
              <a:ext uri="{FF2B5EF4-FFF2-40B4-BE49-F238E27FC236}">
                <a16:creationId xmlns:a16="http://schemas.microsoft.com/office/drawing/2014/main" id="{5843012A-57FE-418F-8CD6-4529A8C9DF51}"/>
              </a:ext>
            </a:extLst>
          </p:cNvPr>
          <p:cNvSpPr txBox="1"/>
          <p:nvPr/>
        </p:nvSpPr>
        <p:spPr>
          <a:xfrm>
            <a:off x="838200" y="913764"/>
            <a:ext cx="10866120" cy="5632311"/>
          </a:xfrm>
          <a:prstGeom prst="rect">
            <a:avLst/>
          </a:prstGeom>
          <a:noFill/>
        </p:spPr>
        <p:txBody>
          <a:bodyPr wrap="square" rtlCol="0">
            <a:spAutoFit/>
          </a:bodyPr>
          <a:lstStyle/>
          <a:p>
            <a:r>
              <a:rPr lang="en-US" dirty="0"/>
              <a:t>The population mean(</a:t>
            </a:r>
            <a:r>
              <a:rPr lang="el-GR" dirty="0"/>
              <a:t>μ</a:t>
            </a:r>
            <a:r>
              <a:rPr lang="en-US" dirty="0"/>
              <a:t>), the population standard deviation(</a:t>
            </a:r>
            <a:r>
              <a:rPr lang="el-GR" dirty="0"/>
              <a:t>σ</a:t>
            </a:r>
            <a:r>
              <a:rPr lang="en-US" dirty="0"/>
              <a:t>),and the observed value (X) are provided in the problem statement, and substituting the same in the above Z-score equation yields us the Z-score is positive or negative , one makes use of the respective </a:t>
            </a:r>
            <a:r>
              <a:rPr lang="en-US" u="sng" dirty="0"/>
              <a:t>positive Z-score Table</a:t>
            </a:r>
            <a:r>
              <a:rPr lang="en-US" dirty="0"/>
              <a:t> or </a:t>
            </a:r>
            <a:r>
              <a:rPr lang="en-US" u="sng" dirty="0"/>
              <a:t>negative Z-Table</a:t>
            </a:r>
            <a:r>
              <a:rPr lang="en-US" dirty="0"/>
              <a:t> available online or on the back of your statistics textbook in the appendix.</a:t>
            </a:r>
          </a:p>
          <a:p>
            <a:endParaRPr lang="en-US" u="sng" dirty="0"/>
          </a:p>
          <a:p>
            <a:r>
              <a:rPr lang="en-US" b="1" u="sng" dirty="0"/>
              <a:t>Example:</a:t>
            </a:r>
            <a:r>
              <a:rPr lang="en-US" dirty="0"/>
              <a:t> You take the GATE examination and score 500. The mean score for the GATE is 390 and the standard deviation is 45. How well did you score on the test compared to the average test taker? </a:t>
            </a:r>
          </a:p>
          <a:p>
            <a:endParaRPr lang="en-US" b="1" u="sng" dirty="0"/>
          </a:p>
          <a:p>
            <a:r>
              <a:rPr lang="en-US" b="1" u="sng" dirty="0"/>
              <a:t>Answer:</a:t>
            </a:r>
            <a:endParaRPr lang="en-US" dirty="0"/>
          </a:p>
          <a:p>
            <a:r>
              <a:rPr lang="en-US" dirty="0"/>
              <a:t>The following data is readily available in the above question statement </a:t>
            </a:r>
            <a:br>
              <a:rPr lang="en-US" dirty="0"/>
            </a:br>
            <a:r>
              <a:rPr lang="en-US" dirty="0"/>
              <a:t>Raw score/observed value = X = 500 </a:t>
            </a:r>
            <a:br>
              <a:rPr lang="en-US" dirty="0"/>
            </a:br>
            <a:r>
              <a:rPr lang="en-US" dirty="0"/>
              <a:t>Mean score = μ = 390 </a:t>
            </a:r>
            <a:br>
              <a:rPr lang="en-US" dirty="0"/>
            </a:br>
            <a:r>
              <a:rPr lang="en-US" dirty="0"/>
              <a:t>Standard deviation = σ = 45 </a:t>
            </a:r>
          </a:p>
          <a:p>
            <a:r>
              <a:rPr lang="en-US" dirty="0"/>
              <a:t>By applying the formula of z-score,  </a:t>
            </a:r>
          </a:p>
          <a:p>
            <a:pPr algn="ctr"/>
            <a:r>
              <a:rPr lang="en-US" dirty="0">
                <a:effectLst/>
              </a:rPr>
              <a:t>z = (X – μ) / σ </a:t>
            </a:r>
            <a:br>
              <a:rPr lang="en-US" dirty="0">
                <a:effectLst/>
              </a:rPr>
            </a:br>
            <a:r>
              <a:rPr lang="en-US" dirty="0">
                <a:effectLst/>
              </a:rPr>
              <a:t>z = (500 – 390) / 45 </a:t>
            </a:r>
            <a:br>
              <a:rPr lang="en-US" dirty="0">
                <a:effectLst/>
              </a:rPr>
            </a:br>
            <a:r>
              <a:rPr lang="en-US" dirty="0">
                <a:effectLst/>
              </a:rPr>
              <a:t>z = 110 / 45 = 2.44</a:t>
            </a:r>
          </a:p>
          <a:p>
            <a:r>
              <a:rPr lang="en-IN" dirty="0"/>
              <a:t>	This means that your z-score is </a:t>
            </a:r>
            <a:r>
              <a:rPr lang="en-IN" b="1" dirty="0"/>
              <a:t>2.44.</a:t>
            </a:r>
          </a:p>
          <a:p>
            <a:r>
              <a:rPr lang="en-IN" b="1" dirty="0"/>
              <a:t>Since the z-score is positive 2.44, we will make use of the positive Z-Table.</a:t>
            </a:r>
          </a:p>
          <a:p>
            <a:endParaRPr lang="en-IN" dirty="0"/>
          </a:p>
        </p:txBody>
      </p:sp>
    </p:spTree>
    <p:extLst>
      <p:ext uri="{BB962C8B-B14F-4D97-AF65-F5344CB8AC3E}">
        <p14:creationId xmlns:p14="http://schemas.microsoft.com/office/powerpoint/2010/main" val="173066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35A2E9-0B10-4232-B712-58CF7B39E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3355"/>
            <a:ext cx="7315200" cy="2762250"/>
          </a:xfrm>
          <a:prstGeom prst="rect">
            <a:avLst/>
          </a:prstGeom>
        </p:spPr>
      </p:pic>
      <p:sp>
        <p:nvSpPr>
          <p:cNvPr id="4" name="TextBox 3">
            <a:extLst>
              <a:ext uri="{FF2B5EF4-FFF2-40B4-BE49-F238E27FC236}">
                <a16:creationId xmlns:a16="http://schemas.microsoft.com/office/drawing/2014/main" id="{3030BE3D-4CF0-4795-AB6A-EEE1EDBD614D}"/>
              </a:ext>
            </a:extLst>
          </p:cNvPr>
          <p:cNvSpPr txBox="1"/>
          <p:nvPr/>
        </p:nvSpPr>
        <p:spPr>
          <a:xfrm>
            <a:off x="1524000" y="3406139"/>
            <a:ext cx="10340340" cy="923330"/>
          </a:xfrm>
          <a:prstGeom prst="rect">
            <a:avLst/>
          </a:prstGeom>
          <a:noFill/>
        </p:spPr>
        <p:txBody>
          <a:bodyPr wrap="square" rtlCol="0">
            <a:spAutoFit/>
          </a:bodyPr>
          <a:lstStyle/>
          <a:p>
            <a:r>
              <a:rPr lang="en-US" dirty="0"/>
              <a:t>The probability distribution with its tail on the right side is a positively skewed distribution and the one with tail on the left side a negatively skewed distribution. If you ‘ re finding the above figure confusing that’s alright. We’ll understand this in more detail later. </a:t>
            </a:r>
            <a:endParaRPr lang="en-IN" dirty="0"/>
          </a:p>
        </p:txBody>
      </p:sp>
    </p:spTree>
    <p:extLst>
      <p:ext uri="{BB962C8B-B14F-4D97-AF65-F5344CB8AC3E}">
        <p14:creationId xmlns:p14="http://schemas.microsoft.com/office/powerpoint/2010/main" val="3476750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CC9E1-D7AF-4666-9FF7-78BAC0480F97}"/>
              </a:ext>
            </a:extLst>
          </p:cNvPr>
          <p:cNvSpPr txBox="1"/>
          <p:nvPr/>
        </p:nvSpPr>
        <p:spPr>
          <a:xfrm>
            <a:off x="960120" y="274320"/>
            <a:ext cx="10241280" cy="646331"/>
          </a:xfrm>
          <a:prstGeom prst="rect">
            <a:avLst/>
          </a:prstGeom>
          <a:noFill/>
        </p:spPr>
        <p:txBody>
          <a:bodyPr wrap="square" rtlCol="0">
            <a:spAutoFit/>
          </a:bodyPr>
          <a:lstStyle/>
          <a:p>
            <a:r>
              <a:rPr lang="en-US" b="1" u="sng" dirty="0"/>
              <a:t>Symmetric/ Normal Distribution</a:t>
            </a:r>
            <a:endParaRPr lang="en-US" dirty="0"/>
          </a:p>
          <a:p>
            <a:endParaRPr lang="en-IN" dirty="0"/>
          </a:p>
        </p:txBody>
      </p:sp>
      <p:pic>
        <p:nvPicPr>
          <p:cNvPr id="4" name="Picture 3">
            <a:extLst>
              <a:ext uri="{FF2B5EF4-FFF2-40B4-BE49-F238E27FC236}">
                <a16:creationId xmlns:a16="http://schemas.microsoft.com/office/drawing/2014/main" id="{E10AFB95-BF0C-4C0D-9BC7-164049576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666750"/>
            <a:ext cx="2857500" cy="2762250"/>
          </a:xfrm>
          <a:prstGeom prst="rect">
            <a:avLst/>
          </a:prstGeom>
        </p:spPr>
      </p:pic>
      <p:sp>
        <p:nvSpPr>
          <p:cNvPr id="5" name="TextBox 4">
            <a:extLst>
              <a:ext uri="{FF2B5EF4-FFF2-40B4-BE49-F238E27FC236}">
                <a16:creationId xmlns:a16="http://schemas.microsoft.com/office/drawing/2014/main" id="{CBF74AEE-A6DA-40CF-9DEC-8D7212C522E0}"/>
              </a:ext>
            </a:extLst>
          </p:cNvPr>
          <p:cNvSpPr txBox="1"/>
          <p:nvPr/>
        </p:nvSpPr>
        <p:spPr>
          <a:xfrm>
            <a:off x="960120" y="4000500"/>
            <a:ext cx="10607040" cy="2585323"/>
          </a:xfrm>
          <a:prstGeom prst="rect">
            <a:avLst/>
          </a:prstGeom>
          <a:noFill/>
        </p:spPr>
        <p:txBody>
          <a:bodyPr wrap="square" rtlCol="0">
            <a:spAutoFit/>
          </a:bodyPr>
          <a:lstStyle/>
          <a:p>
            <a:r>
              <a:rPr lang="en-US" dirty="0"/>
              <a:t>It is used as a reference for determining the skewness of a distribution . As I mentioned earlier, the ideal normal distribution is the probability distribution with almost no </a:t>
            </a:r>
            <a:r>
              <a:rPr lang="en-US" dirty="0" err="1"/>
              <a:t>skewness.It</a:t>
            </a:r>
            <a:r>
              <a:rPr lang="en-US" dirty="0"/>
              <a:t> is nearly perfectly </a:t>
            </a:r>
            <a:r>
              <a:rPr lang="en-US" dirty="0" err="1"/>
              <a:t>symmetrical.Due</a:t>
            </a:r>
            <a:r>
              <a:rPr lang="en-US" dirty="0"/>
              <a:t> to this , the </a:t>
            </a:r>
            <a:r>
              <a:rPr lang="en-US" dirty="0" err="1"/>
              <a:t>valu</a:t>
            </a:r>
            <a:r>
              <a:rPr lang="en-US" dirty="0"/>
              <a:t> </a:t>
            </a:r>
            <a:r>
              <a:rPr lang="en-US" dirty="0" err="1"/>
              <a:t>eof</a:t>
            </a:r>
            <a:r>
              <a:rPr lang="en-US" dirty="0"/>
              <a:t> skewness for a anormal distribution is zero.</a:t>
            </a:r>
          </a:p>
          <a:p>
            <a:endParaRPr lang="en-US" dirty="0"/>
          </a:p>
          <a:p>
            <a:r>
              <a:rPr lang="en-US" b="1" dirty="0"/>
              <a:t>But, why is it nearly perfectly symmetrical and not absolutely symmetrical?</a:t>
            </a:r>
            <a:endParaRPr lang="en-US" dirty="0"/>
          </a:p>
          <a:p>
            <a:r>
              <a:rPr lang="en-US" b="0" dirty="0">
                <a:effectLst/>
              </a:rPr>
              <a:t>That’s because, in reality, no real word data has a perfectly normal distribution. Therefore, </a:t>
            </a:r>
            <a:r>
              <a:rPr lang="en-US" b="1" dirty="0">
                <a:effectLst/>
              </a:rPr>
              <a:t>even the value of skewness is not exactly zero; it is nearly zero.</a:t>
            </a:r>
            <a:r>
              <a:rPr lang="en-US" b="0" dirty="0">
                <a:effectLst/>
              </a:rPr>
              <a:t> Although the value of zero is used as a reference for determining the skewness of a distribution.</a:t>
            </a:r>
            <a:endParaRPr lang="en-US" dirty="0"/>
          </a:p>
          <a:p>
            <a:endParaRPr lang="en-US" dirty="0"/>
          </a:p>
        </p:txBody>
      </p:sp>
    </p:spTree>
    <p:extLst>
      <p:ext uri="{BB962C8B-B14F-4D97-AF65-F5344CB8AC3E}">
        <p14:creationId xmlns:p14="http://schemas.microsoft.com/office/powerpoint/2010/main" val="347346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B5CE1-ADA3-4A12-9E07-DDF5AEEDD6D6}"/>
              </a:ext>
            </a:extLst>
          </p:cNvPr>
          <p:cNvSpPr txBox="1"/>
          <p:nvPr/>
        </p:nvSpPr>
        <p:spPr>
          <a:xfrm>
            <a:off x="457200" y="228600"/>
            <a:ext cx="11384280" cy="4801314"/>
          </a:xfrm>
          <a:prstGeom prst="rect">
            <a:avLst/>
          </a:prstGeom>
          <a:noFill/>
        </p:spPr>
        <p:txBody>
          <a:bodyPr wrap="square" rtlCol="0">
            <a:spAutoFit/>
          </a:bodyPr>
          <a:lstStyle/>
          <a:p>
            <a:r>
              <a:rPr lang="en-US" b="0" dirty="0">
                <a:effectLst/>
              </a:rPr>
              <a:t>You can see in the above image that the same line represents the mean, median, and mode. It is because the mean, median, and mode of a perfectly normal distribution are equal.</a:t>
            </a:r>
            <a:endParaRPr lang="en-US" dirty="0"/>
          </a:p>
          <a:p>
            <a:endParaRPr lang="en-IN" dirty="0"/>
          </a:p>
          <a:p>
            <a:r>
              <a:rPr lang="en-US" b="0" dirty="0">
                <a:effectLst/>
              </a:rPr>
              <a:t>So far, we’ve understood the skewness of normal distribution using a probability or frequency distribution. Now, let’s understand it in terms of a boxplot because that’s the most common way of looking at a distribution in the data science space.</a:t>
            </a:r>
            <a:endParaRPr lang="en-US" dirty="0"/>
          </a:p>
          <a:p>
            <a:endParaRPr lang="en-IN" dirty="0"/>
          </a:p>
          <a:p>
            <a:endParaRPr lang="en-IN" dirty="0"/>
          </a:p>
          <a:p>
            <a:endParaRPr lang="en-IN" dirty="0"/>
          </a:p>
          <a:p>
            <a:r>
              <a:rPr lang="en-US" b="0" dirty="0">
                <a:effectLst/>
              </a:rPr>
              <a:t>The above image is a boxplot of symmetric distribution. You’ll notice here that the distance between Q1 and Q2 and Q2 and Q3 is equal i.e.:</a:t>
            </a:r>
          </a:p>
          <a:p>
            <a:endParaRPr lang="en-US" dirty="0"/>
          </a:p>
          <a:p>
            <a:endParaRPr lang="en-US" dirty="0"/>
          </a:p>
          <a:p>
            <a:r>
              <a:rPr lang="en-US" b="0" dirty="0">
                <a:effectLst/>
              </a:rPr>
              <a:t>But that’s not enough for concluding if a distribution is skewed or not. We also take a look at the length of the whisker; if they are equal, then we can say that the distribution is symmetric, i.e. it is not skewed.</a:t>
            </a:r>
            <a:endParaRPr lang="en-US" dirty="0"/>
          </a:p>
          <a:p>
            <a:endParaRPr lang="en-US" dirty="0"/>
          </a:p>
          <a:p>
            <a:endParaRPr lang="en-IN" dirty="0"/>
          </a:p>
        </p:txBody>
      </p:sp>
      <p:pic>
        <p:nvPicPr>
          <p:cNvPr id="4" name="Picture 3">
            <a:extLst>
              <a:ext uri="{FF2B5EF4-FFF2-40B4-BE49-F238E27FC236}">
                <a16:creationId xmlns:a16="http://schemas.microsoft.com/office/drawing/2014/main" id="{67497326-ABCC-4F2B-B80A-70064B371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805" y="2259925"/>
            <a:ext cx="3257550" cy="590550"/>
          </a:xfrm>
          <a:prstGeom prst="rect">
            <a:avLst/>
          </a:prstGeom>
        </p:spPr>
      </p:pic>
      <p:pic>
        <p:nvPicPr>
          <p:cNvPr id="10" name="Picture 9">
            <a:extLst>
              <a:ext uri="{FF2B5EF4-FFF2-40B4-BE49-F238E27FC236}">
                <a16:creationId xmlns:a16="http://schemas.microsoft.com/office/drawing/2014/main" id="{D2C420CA-A536-48AF-9BD2-D98B390B3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3251200"/>
            <a:ext cx="3276600" cy="355600"/>
          </a:xfrm>
          <a:prstGeom prst="rect">
            <a:avLst/>
          </a:prstGeom>
        </p:spPr>
      </p:pic>
    </p:spTree>
    <p:extLst>
      <p:ext uri="{BB962C8B-B14F-4D97-AF65-F5344CB8AC3E}">
        <p14:creationId xmlns:p14="http://schemas.microsoft.com/office/powerpoint/2010/main" val="3086979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616E-74C2-4220-8C7D-8AA16C9F1B2B}"/>
              </a:ext>
            </a:extLst>
          </p:cNvPr>
          <p:cNvSpPr>
            <a:spLocks noGrp="1"/>
          </p:cNvSpPr>
          <p:nvPr>
            <p:ph type="title"/>
          </p:nvPr>
        </p:nvSpPr>
        <p:spPr>
          <a:xfrm>
            <a:off x="700194" y="198120"/>
            <a:ext cx="3254586" cy="784860"/>
          </a:xfrm>
        </p:spPr>
        <p:txBody>
          <a:bodyPr>
            <a:normAutofit fontScale="90000"/>
          </a:bodyPr>
          <a:lstStyle/>
          <a:p>
            <a:r>
              <a:rPr lang="en-US" dirty="0"/>
              <a:t>Positive skewed</a:t>
            </a:r>
            <a:endParaRPr lang="en-IN" dirty="0"/>
          </a:p>
        </p:txBody>
      </p:sp>
      <p:pic>
        <p:nvPicPr>
          <p:cNvPr id="4" name="Picture 3">
            <a:extLst>
              <a:ext uri="{FF2B5EF4-FFF2-40B4-BE49-F238E27FC236}">
                <a16:creationId xmlns:a16="http://schemas.microsoft.com/office/drawing/2014/main" id="{F517E979-7780-4673-8A21-EF888DC17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284" y="699466"/>
            <a:ext cx="3140559" cy="2841092"/>
          </a:xfrm>
          <a:prstGeom prst="rect">
            <a:avLst/>
          </a:prstGeom>
        </p:spPr>
      </p:pic>
      <p:sp>
        <p:nvSpPr>
          <p:cNvPr id="5" name="TextBox 4">
            <a:extLst>
              <a:ext uri="{FF2B5EF4-FFF2-40B4-BE49-F238E27FC236}">
                <a16:creationId xmlns:a16="http://schemas.microsoft.com/office/drawing/2014/main" id="{65132422-CFC7-4B4A-9A39-9394B6DD433A}"/>
              </a:ext>
            </a:extLst>
          </p:cNvPr>
          <p:cNvSpPr txBox="1"/>
          <p:nvPr/>
        </p:nvSpPr>
        <p:spPr>
          <a:xfrm>
            <a:off x="700194" y="4320540"/>
            <a:ext cx="11232726" cy="2308324"/>
          </a:xfrm>
          <a:prstGeom prst="rect">
            <a:avLst/>
          </a:prstGeom>
          <a:noFill/>
        </p:spPr>
        <p:txBody>
          <a:bodyPr wrap="square" rtlCol="0">
            <a:spAutoFit/>
          </a:bodyPr>
          <a:lstStyle/>
          <a:p>
            <a:r>
              <a:rPr lang="en-US" b="0" dirty="0">
                <a:effectLst/>
              </a:rPr>
              <a:t>A positively skewed distribution is the distribution with the tail on its right side. The value of skewness for a positively skewed distribution is greater than zero. As you might have already understood by looking at the figure, the value of mean is the greatest one followed by median and then by mode.</a:t>
            </a:r>
            <a:endParaRPr lang="en-US" dirty="0"/>
          </a:p>
          <a:p>
            <a:endParaRPr lang="en-IN" dirty="0"/>
          </a:p>
          <a:p>
            <a:r>
              <a:rPr lang="en-US" b="0" dirty="0">
                <a:effectLst/>
              </a:rPr>
              <a:t>Well, the answer to that is that the skewness of the distribution is on the right; it causes the mean to be greater than the median and eventually move to the right. Also, the mode occurs at the highest frequency of the distribution which is on the left side of the median. Therefore, </a:t>
            </a:r>
            <a:r>
              <a:rPr lang="en-US" b="1" dirty="0">
                <a:effectLst/>
              </a:rPr>
              <a:t>mode &lt; median &lt; mean</a:t>
            </a:r>
            <a:r>
              <a:rPr lang="en-US" b="0" dirty="0">
                <a:effectLst/>
              </a:rPr>
              <a:t>.</a:t>
            </a:r>
            <a:endParaRPr lang="en-US" dirty="0"/>
          </a:p>
          <a:p>
            <a:endParaRPr lang="en-IN" dirty="0"/>
          </a:p>
        </p:txBody>
      </p:sp>
    </p:spTree>
    <p:extLst>
      <p:ext uri="{BB962C8B-B14F-4D97-AF65-F5344CB8AC3E}">
        <p14:creationId xmlns:p14="http://schemas.microsoft.com/office/powerpoint/2010/main" val="435221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FB30C-7F04-4243-9E15-C2E96CD1E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965" y="235267"/>
            <a:ext cx="3257550" cy="581025"/>
          </a:xfrm>
          <a:prstGeom prst="rect">
            <a:avLst/>
          </a:prstGeom>
        </p:spPr>
      </p:pic>
      <p:sp>
        <p:nvSpPr>
          <p:cNvPr id="4" name="TextBox 3">
            <a:extLst>
              <a:ext uri="{FF2B5EF4-FFF2-40B4-BE49-F238E27FC236}">
                <a16:creationId xmlns:a16="http://schemas.microsoft.com/office/drawing/2014/main" id="{A94E51A5-C3A4-4D54-A64F-7063ABFD709F}"/>
              </a:ext>
            </a:extLst>
          </p:cNvPr>
          <p:cNvSpPr txBox="1"/>
          <p:nvPr/>
        </p:nvSpPr>
        <p:spPr>
          <a:xfrm>
            <a:off x="1417320" y="1325880"/>
            <a:ext cx="10264140" cy="923330"/>
          </a:xfrm>
          <a:prstGeom prst="rect">
            <a:avLst/>
          </a:prstGeom>
          <a:noFill/>
        </p:spPr>
        <p:txBody>
          <a:bodyPr wrap="square" rtlCol="0">
            <a:spAutoFit/>
          </a:bodyPr>
          <a:lstStyle/>
          <a:p>
            <a:r>
              <a:rPr lang="en-US" b="0" dirty="0">
                <a:effectLst/>
              </a:rPr>
              <a:t>In the above boxplot, you can see that Q2 is present nearer to Q1. This represents a positively skewed distribution. In terms of quartiles, it can be given by:</a:t>
            </a:r>
            <a:endParaRPr lang="en-US" dirty="0"/>
          </a:p>
          <a:p>
            <a:endParaRPr lang="en-IN" dirty="0"/>
          </a:p>
        </p:txBody>
      </p:sp>
      <p:pic>
        <p:nvPicPr>
          <p:cNvPr id="8" name="Picture 7">
            <a:extLst>
              <a:ext uri="{FF2B5EF4-FFF2-40B4-BE49-F238E27FC236}">
                <a16:creationId xmlns:a16="http://schemas.microsoft.com/office/drawing/2014/main" id="{AA1AD1FF-91A0-4676-9509-0376536D7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7010" y="2249210"/>
            <a:ext cx="3289300" cy="355600"/>
          </a:xfrm>
          <a:prstGeom prst="rect">
            <a:avLst/>
          </a:prstGeom>
        </p:spPr>
      </p:pic>
      <p:sp>
        <p:nvSpPr>
          <p:cNvPr id="9" name="TextBox 8">
            <a:extLst>
              <a:ext uri="{FF2B5EF4-FFF2-40B4-BE49-F238E27FC236}">
                <a16:creationId xmlns:a16="http://schemas.microsoft.com/office/drawing/2014/main" id="{D24906ED-0EAA-4422-9FF4-55BB7A2D36F8}"/>
              </a:ext>
            </a:extLst>
          </p:cNvPr>
          <p:cNvSpPr txBox="1"/>
          <p:nvPr/>
        </p:nvSpPr>
        <p:spPr>
          <a:xfrm>
            <a:off x="1417320" y="3040379"/>
            <a:ext cx="10424160" cy="923330"/>
          </a:xfrm>
          <a:prstGeom prst="rect">
            <a:avLst/>
          </a:prstGeom>
          <a:noFill/>
        </p:spPr>
        <p:txBody>
          <a:bodyPr wrap="square" rtlCol="0">
            <a:spAutoFit/>
          </a:bodyPr>
          <a:lstStyle/>
          <a:p>
            <a:r>
              <a:rPr lang="en-US" dirty="0"/>
              <a:t>Negatively Skewed Distribution</a:t>
            </a:r>
          </a:p>
          <a:p>
            <a:endParaRPr lang="en-US" dirty="0"/>
          </a:p>
          <a:p>
            <a:endParaRPr lang="en-IN" dirty="0"/>
          </a:p>
        </p:txBody>
      </p:sp>
      <p:pic>
        <p:nvPicPr>
          <p:cNvPr id="11" name="Picture 10">
            <a:extLst>
              <a:ext uri="{FF2B5EF4-FFF2-40B4-BE49-F238E27FC236}">
                <a16:creationId xmlns:a16="http://schemas.microsoft.com/office/drawing/2014/main" id="{65E68B4F-EFE3-493A-ACB7-C3E44E39D5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9078" y="3395979"/>
            <a:ext cx="2560900" cy="2398104"/>
          </a:xfrm>
          <a:prstGeom prst="rect">
            <a:avLst/>
          </a:prstGeom>
        </p:spPr>
      </p:pic>
    </p:spTree>
    <p:extLst>
      <p:ext uri="{BB962C8B-B14F-4D97-AF65-F5344CB8AC3E}">
        <p14:creationId xmlns:p14="http://schemas.microsoft.com/office/powerpoint/2010/main" val="238036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98869-156D-4F5C-9D96-52656AD31201}"/>
              </a:ext>
            </a:extLst>
          </p:cNvPr>
          <p:cNvSpPr txBox="1"/>
          <p:nvPr/>
        </p:nvSpPr>
        <p:spPr>
          <a:xfrm>
            <a:off x="754380" y="480060"/>
            <a:ext cx="10904220" cy="2585323"/>
          </a:xfrm>
          <a:prstGeom prst="rect">
            <a:avLst/>
          </a:prstGeom>
          <a:noFill/>
        </p:spPr>
        <p:txBody>
          <a:bodyPr wrap="square" rtlCol="0">
            <a:spAutoFit/>
          </a:bodyPr>
          <a:lstStyle/>
          <a:p>
            <a:r>
              <a:rPr lang="en-US" b="0" dirty="0">
                <a:effectLst/>
              </a:rPr>
              <a:t>As you might have already guessed, a negatively skewed distribution is the distribution with the tail on its left side. The value of skewness for a negatively skewed distribution is less than zero. You can also see in the above figure that the</a:t>
            </a:r>
            <a:r>
              <a:rPr lang="en-US" b="1" dirty="0">
                <a:effectLst/>
              </a:rPr>
              <a:t> mean &lt; median &lt; mode</a:t>
            </a:r>
            <a:r>
              <a:rPr lang="en-US" b="0" dirty="0">
                <a:effectLst/>
              </a:rPr>
              <a:t>.</a:t>
            </a:r>
            <a:endParaRPr lang="en-US" dirty="0"/>
          </a:p>
          <a:p>
            <a:endParaRPr lang="en-IN" dirty="0"/>
          </a:p>
          <a:p>
            <a:endParaRPr lang="en-IN" dirty="0"/>
          </a:p>
          <a:p>
            <a:endParaRPr lang="en-IN" dirty="0"/>
          </a:p>
          <a:p>
            <a:endParaRPr lang="en-IN" dirty="0"/>
          </a:p>
          <a:p>
            <a:r>
              <a:rPr lang="en-US" b="0" dirty="0">
                <a:effectLst/>
              </a:rPr>
              <a:t>In the boxplot, the relationship between quartiles for a negative skewness is given by:</a:t>
            </a:r>
            <a:endParaRPr lang="en-US" dirty="0"/>
          </a:p>
          <a:p>
            <a:endParaRPr lang="en-IN" dirty="0"/>
          </a:p>
        </p:txBody>
      </p:sp>
      <p:pic>
        <p:nvPicPr>
          <p:cNvPr id="4" name="Picture 3">
            <a:extLst>
              <a:ext uri="{FF2B5EF4-FFF2-40B4-BE49-F238E27FC236}">
                <a16:creationId xmlns:a16="http://schemas.microsoft.com/office/drawing/2014/main" id="{504D8839-2A8B-4D66-B921-6ABB02F22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7165" y="1602105"/>
            <a:ext cx="3257550" cy="590550"/>
          </a:xfrm>
          <a:prstGeom prst="rect">
            <a:avLst/>
          </a:prstGeom>
        </p:spPr>
      </p:pic>
      <p:pic>
        <p:nvPicPr>
          <p:cNvPr id="6" name="Picture 5">
            <a:extLst>
              <a:ext uri="{FF2B5EF4-FFF2-40B4-BE49-F238E27FC236}">
                <a16:creationId xmlns:a16="http://schemas.microsoft.com/office/drawing/2014/main" id="{150BF5EE-A5FA-4FB0-9B55-430F6BFFF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170" y="3065383"/>
            <a:ext cx="3289300" cy="355600"/>
          </a:xfrm>
          <a:prstGeom prst="rect">
            <a:avLst/>
          </a:prstGeom>
        </p:spPr>
      </p:pic>
    </p:spTree>
    <p:extLst>
      <p:ext uri="{BB962C8B-B14F-4D97-AF65-F5344CB8AC3E}">
        <p14:creationId xmlns:p14="http://schemas.microsoft.com/office/powerpoint/2010/main" val="289885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E03C6-B494-4519-B82C-1259EF7C3DD5}"/>
              </a:ext>
            </a:extLst>
          </p:cNvPr>
          <p:cNvSpPr txBox="1"/>
          <p:nvPr/>
        </p:nvSpPr>
        <p:spPr>
          <a:xfrm>
            <a:off x="868680" y="365760"/>
            <a:ext cx="10744200" cy="2031325"/>
          </a:xfrm>
          <a:prstGeom prst="rect">
            <a:avLst/>
          </a:prstGeom>
          <a:noFill/>
        </p:spPr>
        <p:txBody>
          <a:bodyPr wrap="square" rtlCol="0">
            <a:spAutoFit/>
          </a:bodyPr>
          <a:lstStyle/>
          <a:p>
            <a:r>
              <a:rPr lang="en-US" dirty="0"/>
              <a:t>Now let’s take a look at Z-table  to know how well you scored compared to the other test-takers.</a:t>
            </a:r>
          </a:p>
          <a:p>
            <a:endParaRPr lang="en-US" dirty="0"/>
          </a:p>
          <a:p>
            <a:r>
              <a:rPr lang="en-US" dirty="0"/>
              <a:t>Here,  </a:t>
            </a:r>
            <a:r>
              <a:rPr lang="en-US" b="1" dirty="0"/>
              <a:t>z-score = 2.44</a:t>
            </a:r>
            <a:endParaRPr lang="en-US" dirty="0"/>
          </a:p>
          <a:p>
            <a:pPr>
              <a:buFont typeface="+mj-lt"/>
              <a:buAutoNum type="arabicPeriod"/>
            </a:pPr>
            <a:r>
              <a:rPr lang="en-US" dirty="0"/>
              <a:t>Firstly, map the first two digits 2.4 on the Y-axis.</a:t>
            </a:r>
          </a:p>
          <a:p>
            <a:pPr>
              <a:buFont typeface="+mj-lt"/>
              <a:buAutoNum type="arabicPeriod"/>
            </a:pPr>
            <a:r>
              <a:rPr lang="en-US" dirty="0"/>
              <a:t>Then along the X-axis, map 0.04</a:t>
            </a:r>
          </a:p>
          <a:p>
            <a:pPr>
              <a:buFont typeface="+mj-lt"/>
              <a:buAutoNum type="arabicPeriod"/>
            </a:pPr>
            <a:r>
              <a:rPr lang="en-US" dirty="0"/>
              <a:t>Join both axes. The intersection of the two will provide you the Z-Score value you’re looking for</a:t>
            </a:r>
          </a:p>
          <a:p>
            <a:endParaRPr lang="en-IN" dirty="0"/>
          </a:p>
        </p:txBody>
      </p:sp>
      <p:pic>
        <p:nvPicPr>
          <p:cNvPr id="4" name="Picture 3">
            <a:extLst>
              <a:ext uri="{FF2B5EF4-FFF2-40B4-BE49-F238E27FC236}">
                <a16:creationId xmlns:a16="http://schemas.microsoft.com/office/drawing/2014/main" id="{A49473A0-B204-4BCB-8432-B36D30534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 y="2397085"/>
            <a:ext cx="9258300" cy="4122744"/>
          </a:xfrm>
          <a:prstGeom prst="rect">
            <a:avLst/>
          </a:prstGeom>
        </p:spPr>
      </p:pic>
    </p:spTree>
    <p:extLst>
      <p:ext uri="{BB962C8B-B14F-4D97-AF65-F5344CB8AC3E}">
        <p14:creationId xmlns:p14="http://schemas.microsoft.com/office/powerpoint/2010/main" val="244847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7F2FE2-67EA-46B7-A58C-66526EA1DE5B}"/>
              </a:ext>
            </a:extLst>
          </p:cNvPr>
          <p:cNvSpPr txBox="1"/>
          <p:nvPr/>
        </p:nvSpPr>
        <p:spPr>
          <a:xfrm>
            <a:off x="617220" y="640080"/>
            <a:ext cx="11109960" cy="2031325"/>
          </a:xfrm>
          <a:prstGeom prst="rect">
            <a:avLst/>
          </a:prstGeom>
          <a:noFill/>
        </p:spPr>
        <p:txBody>
          <a:bodyPr wrap="square" rtlCol="0">
            <a:spAutoFit/>
          </a:bodyPr>
          <a:lstStyle/>
          <a:p>
            <a:r>
              <a:rPr lang="en-US" dirty="0"/>
              <a:t>As a result, you will get the final value which is </a:t>
            </a:r>
            <a:r>
              <a:rPr lang="en-US" b="1" dirty="0"/>
              <a:t>0.99266.</a:t>
            </a:r>
          </a:p>
          <a:p>
            <a:endParaRPr lang="en-US" b="1" dirty="0"/>
          </a:p>
          <a:p>
            <a:r>
              <a:rPr lang="en-US" dirty="0"/>
              <a:t>Now, we need to compare how our original score of 500 on the GATE examination compares to the average score of the batch, To do that we need to convert </a:t>
            </a:r>
            <a:r>
              <a:rPr lang="en-US" dirty="0" err="1"/>
              <a:t>th</a:t>
            </a:r>
            <a:r>
              <a:rPr lang="en-US" dirty="0"/>
              <a:t> e Z-score into a percentage value.</a:t>
            </a:r>
          </a:p>
          <a:p>
            <a:endParaRPr lang="en-US" dirty="0"/>
          </a:p>
          <a:p>
            <a:r>
              <a:rPr lang="en-IN" b="1" dirty="0"/>
              <a:t>0.99266 * 100 = 99.266%</a:t>
            </a:r>
            <a:endParaRPr lang="en-IN" dirty="0"/>
          </a:p>
          <a:p>
            <a:r>
              <a:rPr lang="en-US" dirty="0"/>
              <a:t>Finally, you can say that you have performed well than almost </a:t>
            </a:r>
            <a:r>
              <a:rPr lang="en-US" b="1" dirty="0"/>
              <a:t>99%</a:t>
            </a:r>
            <a:r>
              <a:rPr lang="en-US" dirty="0"/>
              <a:t> of other test-takers.</a:t>
            </a:r>
            <a:endParaRPr lang="en-IN" dirty="0"/>
          </a:p>
        </p:txBody>
      </p:sp>
    </p:spTree>
    <p:extLst>
      <p:ext uri="{BB962C8B-B14F-4D97-AF65-F5344CB8AC3E}">
        <p14:creationId xmlns:p14="http://schemas.microsoft.com/office/powerpoint/2010/main" val="288769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7D1C4-1C26-4CD4-AD9D-51F9246FA093}"/>
              </a:ext>
            </a:extLst>
          </p:cNvPr>
          <p:cNvSpPr>
            <a:spLocks noGrp="1"/>
          </p:cNvSpPr>
          <p:nvPr>
            <p:ph type="title"/>
          </p:nvPr>
        </p:nvSpPr>
        <p:spPr>
          <a:xfrm>
            <a:off x="1313691" y="207700"/>
            <a:ext cx="1827074" cy="613934"/>
          </a:xfrm>
        </p:spPr>
        <p:txBody>
          <a:bodyPr>
            <a:normAutofit fontScale="90000"/>
          </a:bodyPr>
          <a:lstStyle/>
          <a:p>
            <a:r>
              <a:rPr lang="en-US" dirty="0"/>
              <a:t>T-Score</a:t>
            </a:r>
            <a:endParaRPr lang="en-IN" dirty="0"/>
          </a:p>
        </p:txBody>
      </p:sp>
      <p:sp>
        <p:nvSpPr>
          <p:cNvPr id="4" name="TextBox 3">
            <a:extLst>
              <a:ext uri="{FF2B5EF4-FFF2-40B4-BE49-F238E27FC236}">
                <a16:creationId xmlns:a16="http://schemas.microsoft.com/office/drawing/2014/main" id="{FC1D4BB2-029A-4BA4-B794-287CF2F28FCE}"/>
              </a:ext>
            </a:extLst>
          </p:cNvPr>
          <p:cNvSpPr txBox="1"/>
          <p:nvPr/>
        </p:nvSpPr>
        <p:spPr>
          <a:xfrm>
            <a:off x="1313691" y="1120140"/>
            <a:ext cx="9956289" cy="2369880"/>
          </a:xfrm>
          <a:prstGeom prst="rect">
            <a:avLst/>
          </a:prstGeom>
          <a:noFill/>
        </p:spPr>
        <p:txBody>
          <a:bodyPr wrap="square" rtlCol="0">
            <a:spAutoFit/>
          </a:bodyPr>
          <a:lstStyle/>
          <a:p>
            <a:r>
              <a:rPr lang="en-US" dirty="0"/>
              <a:t>T score is the subtraction of individual standard deviation from individual mean and then divide the result with sample standard deviation whole result multiplied by sample size.</a:t>
            </a:r>
            <a:br>
              <a:rPr lang="en-US" dirty="0"/>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r>
              <a:rPr lang="en-US" dirty="0"/>
              <a:t>x̄ = </a:t>
            </a:r>
            <a:r>
              <a:rPr lang="en-US" dirty="0">
                <a:hlinkClick r:id="rId2"/>
              </a:rPr>
              <a:t>sample mean</a:t>
            </a:r>
            <a:br>
              <a:rPr lang="en-US" dirty="0"/>
            </a:br>
            <a:r>
              <a:rPr lang="en-US" dirty="0"/>
              <a:t>μ</a:t>
            </a:r>
            <a:r>
              <a:rPr lang="en-US" baseline="-25000" dirty="0"/>
              <a:t>0</a:t>
            </a:r>
            <a:r>
              <a:rPr lang="en-US" dirty="0"/>
              <a:t> = </a:t>
            </a:r>
            <a:r>
              <a:rPr lang="en-US" dirty="0">
                <a:hlinkClick r:id="rId3"/>
              </a:rPr>
              <a:t>population mean</a:t>
            </a:r>
            <a:br>
              <a:rPr lang="en-US" dirty="0"/>
            </a:br>
            <a:r>
              <a:rPr lang="en-US" dirty="0"/>
              <a:t>s = sample </a:t>
            </a:r>
            <a:r>
              <a:rPr lang="en-US" dirty="0">
                <a:hlinkClick r:id="rId4"/>
              </a:rPr>
              <a:t>standard deviation</a:t>
            </a:r>
            <a:br>
              <a:rPr lang="en-US" dirty="0"/>
            </a:br>
            <a:r>
              <a:rPr lang="en-US" dirty="0"/>
              <a:t>n =</a:t>
            </a:r>
            <a:r>
              <a:rPr lang="en-US" dirty="0">
                <a:hlinkClick r:id="rId5"/>
              </a:rPr>
              <a:t> sample size</a:t>
            </a:r>
            <a:endParaRPr lang="en-US" dirty="0"/>
          </a:p>
        </p:txBody>
      </p:sp>
      <p:pic>
        <p:nvPicPr>
          <p:cNvPr id="9" name="Picture 8">
            <a:extLst>
              <a:ext uri="{FF2B5EF4-FFF2-40B4-BE49-F238E27FC236}">
                <a16:creationId xmlns:a16="http://schemas.microsoft.com/office/drawing/2014/main" id="{0800A691-8578-4D0F-BF44-404F113C50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67910" y="1971705"/>
            <a:ext cx="923925" cy="666750"/>
          </a:xfrm>
          <a:prstGeom prst="rect">
            <a:avLst/>
          </a:prstGeom>
        </p:spPr>
      </p:pic>
    </p:spTree>
    <p:extLst>
      <p:ext uri="{BB962C8B-B14F-4D97-AF65-F5344CB8AC3E}">
        <p14:creationId xmlns:p14="http://schemas.microsoft.com/office/powerpoint/2010/main" val="304327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5F837-1F47-453D-BD8B-E2E944D304C5}"/>
              </a:ext>
            </a:extLst>
          </p:cNvPr>
          <p:cNvPicPr>
            <a:picLocks noChangeAspect="1"/>
          </p:cNvPicPr>
          <p:nvPr/>
        </p:nvPicPr>
        <p:blipFill rotWithShape="1">
          <a:blip r:embed="rId2">
            <a:extLst>
              <a:ext uri="{28A0092B-C50C-407E-A947-70E740481C1C}">
                <a14:useLocalDpi xmlns:a14="http://schemas.microsoft.com/office/drawing/2010/main" val="0"/>
              </a:ext>
            </a:extLst>
          </a:blip>
          <a:srcRect r="31170"/>
          <a:stretch/>
        </p:blipFill>
        <p:spPr>
          <a:xfrm>
            <a:off x="2565594" y="0"/>
            <a:ext cx="4859965" cy="6858000"/>
          </a:xfrm>
          <a:prstGeom prst="rect">
            <a:avLst/>
          </a:prstGeom>
        </p:spPr>
      </p:pic>
    </p:spTree>
    <p:extLst>
      <p:ext uri="{BB962C8B-B14F-4D97-AF65-F5344CB8AC3E}">
        <p14:creationId xmlns:p14="http://schemas.microsoft.com/office/powerpoint/2010/main" val="1003976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463665-4E1B-478B-B560-B568EA85DFE4}"/>
              </a:ext>
            </a:extLst>
          </p:cNvPr>
          <p:cNvSpPr txBox="1"/>
          <p:nvPr/>
        </p:nvSpPr>
        <p:spPr>
          <a:xfrm>
            <a:off x="1351722" y="291548"/>
            <a:ext cx="6228521" cy="369332"/>
          </a:xfrm>
          <a:prstGeom prst="rect">
            <a:avLst/>
          </a:prstGeom>
          <a:noFill/>
        </p:spPr>
        <p:txBody>
          <a:bodyPr wrap="square" rtlCol="0">
            <a:spAutoFit/>
          </a:bodyPr>
          <a:lstStyle/>
          <a:p>
            <a:r>
              <a:rPr lang="en-US" dirty="0"/>
              <a:t>Central limit theorem</a:t>
            </a:r>
            <a:endParaRPr lang="en-IN" dirty="0"/>
          </a:p>
        </p:txBody>
      </p:sp>
      <p:sp>
        <p:nvSpPr>
          <p:cNvPr id="3" name="TextBox 2">
            <a:extLst>
              <a:ext uri="{FF2B5EF4-FFF2-40B4-BE49-F238E27FC236}">
                <a16:creationId xmlns:a16="http://schemas.microsoft.com/office/drawing/2014/main" id="{00AE5009-50DC-4676-AE16-B8ECAD1D4BAE}"/>
              </a:ext>
            </a:extLst>
          </p:cNvPr>
          <p:cNvSpPr txBox="1"/>
          <p:nvPr/>
        </p:nvSpPr>
        <p:spPr>
          <a:xfrm>
            <a:off x="1457739" y="901148"/>
            <a:ext cx="10031896" cy="923330"/>
          </a:xfrm>
          <a:prstGeom prst="rect">
            <a:avLst/>
          </a:prstGeom>
          <a:noFill/>
        </p:spPr>
        <p:txBody>
          <a:bodyPr wrap="square" rtlCol="0">
            <a:spAutoFit/>
          </a:bodyPr>
          <a:lstStyle/>
          <a:p>
            <a:r>
              <a:rPr lang="en-US" dirty="0"/>
              <a:t>The central limit theorem  is a statistical theory that states that-if you take a sufficiently large sample size from a population with a finite level of variance, the mean of all samples from that population will be roughly equal to the population mean.</a:t>
            </a:r>
            <a:endParaRPr lang="en-IN" dirty="0"/>
          </a:p>
        </p:txBody>
      </p:sp>
      <p:sp>
        <p:nvSpPr>
          <p:cNvPr id="4" name="TextBox 3">
            <a:extLst>
              <a:ext uri="{FF2B5EF4-FFF2-40B4-BE49-F238E27FC236}">
                <a16:creationId xmlns:a16="http://schemas.microsoft.com/office/drawing/2014/main" id="{7328E9C7-F22B-4B5A-931E-AB4DFBEAC5C8}"/>
              </a:ext>
            </a:extLst>
          </p:cNvPr>
          <p:cNvSpPr txBox="1"/>
          <p:nvPr/>
        </p:nvSpPr>
        <p:spPr>
          <a:xfrm>
            <a:off x="1457739" y="2064746"/>
            <a:ext cx="10031896" cy="3416320"/>
          </a:xfrm>
          <a:prstGeom prst="rect">
            <a:avLst/>
          </a:prstGeom>
          <a:noFill/>
        </p:spPr>
        <p:txBody>
          <a:bodyPr wrap="square" rtlCol="0">
            <a:spAutoFit/>
          </a:bodyPr>
          <a:lstStyle/>
          <a:p>
            <a:r>
              <a:rPr lang="en-US" dirty="0"/>
              <a:t>Consider there are 15 sections in class X, and each section has 50 students. Our task is to calculate the average marks of students in class X.</a:t>
            </a:r>
          </a:p>
          <a:p>
            <a:endParaRPr lang="en-US" dirty="0"/>
          </a:p>
          <a:p>
            <a:r>
              <a:rPr lang="en-US" dirty="0"/>
              <a:t>The standard approach will be to calculate the average simply:</a:t>
            </a:r>
          </a:p>
          <a:p>
            <a:endParaRPr lang="en-US" dirty="0"/>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Calculate the total marks of all the students in Class X </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Add all the marks </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Divide the total marks by the total number of students </a:t>
            </a:r>
          </a:p>
          <a:p>
            <a:endParaRPr lang="en-US" dirty="0"/>
          </a:p>
          <a:p>
            <a:r>
              <a:rPr lang="en-US" dirty="0"/>
              <a:t>But what if the </a:t>
            </a:r>
            <a:r>
              <a:rPr lang="en-US" dirty="0">
                <a:hlinkClick r:id="rId2" tooltip="data"/>
              </a:rPr>
              <a:t>data</a:t>
            </a:r>
            <a:r>
              <a:rPr lang="en-US" dirty="0"/>
              <a:t> is extremely large? Is this a good approach? No way, calculation marks of all the students will be a tedious and time-consuming process. So, what are the alternatives? Let's take a look at another approach.</a:t>
            </a:r>
            <a:endParaRPr lang="en-IN" dirty="0"/>
          </a:p>
        </p:txBody>
      </p:sp>
      <p:sp>
        <p:nvSpPr>
          <p:cNvPr id="6" name="Rectangle 2">
            <a:extLst>
              <a:ext uri="{FF2B5EF4-FFF2-40B4-BE49-F238E27FC236}">
                <a16:creationId xmlns:a16="http://schemas.microsoft.com/office/drawing/2014/main" id="{143102F3-7E5A-4EC4-8E87-8CBB4ACB465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6A36178-A618-43D3-AE83-5ADC42FDAE7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434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5264C7-96DB-497C-857B-0219E885961A}"/>
              </a:ext>
            </a:extLst>
          </p:cNvPr>
          <p:cNvSpPr txBox="1"/>
          <p:nvPr/>
        </p:nvSpPr>
        <p:spPr>
          <a:xfrm>
            <a:off x="480060" y="297180"/>
            <a:ext cx="11132820" cy="2031325"/>
          </a:xfrm>
          <a:prstGeom prst="rect">
            <a:avLst/>
          </a:prstGeom>
          <a:noFill/>
        </p:spPr>
        <p:txBody>
          <a:bodyPr wrap="square" rtlCol="0">
            <a:spAutoFit/>
          </a:bodyPr>
          <a:lstStyle/>
          <a:p>
            <a:pPr>
              <a:buFont typeface="Arial" panose="020B0604020202020204" pitchFamily="34" charset="0"/>
              <a:buChar char="•"/>
            </a:pPr>
            <a:r>
              <a:rPr lang="en-US" dirty="0"/>
              <a:t>To begin, select groups of students from the class at random. This will be referred to as a sample. Create several samples, each with 30 students.</a:t>
            </a:r>
          </a:p>
          <a:p>
            <a:pPr>
              <a:buFont typeface="Arial" panose="020B0604020202020204" pitchFamily="34" charset="0"/>
              <a:buChar char="•"/>
            </a:pPr>
            <a:r>
              <a:rPr lang="en-US" dirty="0"/>
              <a:t>Calculate each sample's individual mean.</a:t>
            </a:r>
          </a:p>
          <a:p>
            <a:pPr>
              <a:buFont typeface="Arial" panose="020B0604020202020204" pitchFamily="34" charset="0"/>
              <a:buChar char="•"/>
            </a:pPr>
            <a:r>
              <a:rPr lang="en-US" dirty="0"/>
              <a:t>Calculate the average of these sample means.</a:t>
            </a:r>
          </a:p>
          <a:p>
            <a:pPr>
              <a:buFont typeface="Arial" panose="020B0604020202020204" pitchFamily="34" charset="0"/>
              <a:buChar char="•"/>
            </a:pPr>
            <a:r>
              <a:rPr lang="en-US" dirty="0"/>
              <a:t>The value will give us the approximate average marks of the students in Class X.</a:t>
            </a:r>
          </a:p>
          <a:p>
            <a:pPr>
              <a:buFont typeface="Arial" panose="020B0604020202020204" pitchFamily="34" charset="0"/>
              <a:buChar char="•"/>
            </a:pPr>
            <a:r>
              <a:rPr lang="en-US" dirty="0"/>
              <a:t>The histogram of the sample means marks of the students will resemble a bell curve or normal distribution.</a:t>
            </a:r>
          </a:p>
          <a:p>
            <a:endParaRPr lang="en-IN" dirty="0"/>
          </a:p>
        </p:txBody>
      </p:sp>
      <p:pic>
        <p:nvPicPr>
          <p:cNvPr id="4" name="Picture 3">
            <a:extLst>
              <a:ext uri="{FF2B5EF4-FFF2-40B4-BE49-F238E27FC236}">
                <a16:creationId xmlns:a16="http://schemas.microsoft.com/office/drawing/2014/main" id="{FC46F52D-9BEF-4F96-A579-C43D076FF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2291238"/>
            <a:ext cx="7200900" cy="3630454"/>
          </a:xfrm>
          <a:prstGeom prst="rect">
            <a:avLst/>
          </a:prstGeom>
        </p:spPr>
      </p:pic>
    </p:spTree>
    <p:extLst>
      <p:ext uri="{BB962C8B-B14F-4D97-AF65-F5344CB8AC3E}">
        <p14:creationId xmlns:p14="http://schemas.microsoft.com/office/powerpoint/2010/main" val="1914202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0D654-784E-4258-8294-7E0C7F3C4FA5}"/>
              </a:ext>
            </a:extLst>
          </p:cNvPr>
          <p:cNvSpPr txBox="1"/>
          <p:nvPr/>
        </p:nvSpPr>
        <p:spPr>
          <a:xfrm>
            <a:off x="800100" y="502920"/>
            <a:ext cx="10995660"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Common Data Types</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E814393-F95D-4146-A51E-BFBE9CCA5918}"/>
              </a:ext>
            </a:extLst>
          </p:cNvPr>
          <p:cNvSpPr txBox="1"/>
          <p:nvPr/>
        </p:nvSpPr>
        <p:spPr>
          <a:xfrm>
            <a:off x="800100" y="982980"/>
            <a:ext cx="10835640" cy="2585323"/>
          </a:xfrm>
          <a:prstGeom prst="rect">
            <a:avLst/>
          </a:prstGeom>
          <a:noFill/>
        </p:spPr>
        <p:txBody>
          <a:bodyPr wrap="square" rtlCol="0">
            <a:spAutoFit/>
          </a:bodyPr>
          <a:lstStyle/>
          <a:p>
            <a:r>
              <a:rPr lang="en-US" dirty="0"/>
              <a:t>Before we jump on to the explanation of distributions, let’s see what kind of a data can we encounter. The data can be discrete or continuous.</a:t>
            </a:r>
          </a:p>
          <a:p>
            <a:endParaRPr lang="en-US" dirty="0"/>
          </a:p>
          <a:p>
            <a:r>
              <a:rPr lang="en-US" b="1" dirty="0"/>
              <a:t>Discrete Data: </a:t>
            </a:r>
            <a:r>
              <a:rPr lang="en-US" dirty="0"/>
              <a:t>as the name suggests, can take only specified values. For example, what you roll a die the possible outcomes are 1,2,3,4,5, or 6 and not 1.5 or 2.45.</a:t>
            </a:r>
          </a:p>
          <a:p>
            <a:endParaRPr lang="en-US" b="1" dirty="0"/>
          </a:p>
          <a:p>
            <a:r>
              <a:rPr lang="en-US" b="1" dirty="0"/>
              <a:t>Continuous Data </a:t>
            </a:r>
            <a:r>
              <a:rPr lang="en-US" dirty="0"/>
              <a:t>can take any values within a given range. The range may be finite or infinite. For example, A girl’s weight or height, the length of the road. The weight of a girl can be any value from 54kgs, or 54.5 kgs, or 54.5436kgs.</a:t>
            </a:r>
            <a:endParaRPr lang="en-IN" b="1" dirty="0"/>
          </a:p>
        </p:txBody>
      </p:sp>
      <p:sp>
        <p:nvSpPr>
          <p:cNvPr id="4" name="TextBox 3">
            <a:extLst>
              <a:ext uri="{FF2B5EF4-FFF2-40B4-BE49-F238E27FC236}">
                <a16:creationId xmlns:a16="http://schemas.microsoft.com/office/drawing/2014/main" id="{2AD95D19-C813-4A70-85BD-6B8443C47B60}"/>
              </a:ext>
            </a:extLst>
          </p:cNvPr>
          <p:cNvSpPr txBox="1"/>
          <p:nvPr/>
        </p:nvSpPr>
        <p:spPr>
          <a:xfrm>
            <a:off x="800100" y="4091940"/>
            <a:ext cx="10835640"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Types of Distributions</a:t>
            </a:r>
            <a:endParaRPr lang="en-IN" sz="2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B53F0D60-0D34-44B7-BFDD-E04F435FA9E8}"/>
              </a:ext>
            </a:extLst>
          </p:cNvPr>
          <p:cNvSpPr txBox="1"/>
          <p:nvPr/>
        </p:nvSpPr>
        <p:spPr>
          <a:xfrm>
            <a:off x="800100" y="4553605"/>
            <a:ext cx="10995660" cy="1754326"/>
          </a:xfrm>
          <a:prstGeom prst="rect">
            <a:avLst/>
          </a:prstGeom>
          <a:noFill/>
        </p:spPr>
        <p:txBody>
          <a:bodyPr wrap="square" rtlCol="0">
            <a:spAutoFit/>
          </a:bodyPr>
          <a:lstStyle/>
          <a:p>
            <a:r>
              <a:rPr lang="en-US" b="1" u="sng" dirty="0"/>
              <a:t>Binomial Distribution</a:t>
            </a:r>
            <a:r>
              <a:rPr lang="en-US" b="1" dirty="0"/>
              <a:t> </a:t>
            </a:r>
            <a:r>
              <a:rPr lang="en-US" dirty="0"/>
              <a:t> has only two possible outcomes, namely 1(success) and 0(failure), and single trail. So the random variable  X  which has a Binomial distribution can take value !with the probability of </a:t>
            </a:r>
            <a:r>
              <a:rPr lang="en-IN" b="1" dirty="0"/>
              <a:t> </a:t>
            </a:r>
            <a:r>
              <a:rPr lang="en-US" b="1" dirty="0"/>
              <a:t>success, say p and the value 0 wit the probability of failure, say q or 1- p.</a:t>
            </a:r>
          </a:p>
          <a:p>
            <a:endParaRPr lang="en-US" b="1" dirty="0"/>
          </a:p>
          <a:p>
            <a:r>
              <a:rPr lang="en-IN" dirty="0"/>
              <a:t>Here, the occurrence of a head denote success, and the occurrence of a tail denotes failure.</a:t>
            </a:r>
          </a:p>
          <a:p>
            <a:r>
              <a:rPr lang="en-IN" dirty="0"/>
              <a:t>Probability of getting a head = 0.5 = Probability of getting a tail since there are only two possible outcomes.</a:t>
            </a:r>
          </a:p>
        </p:txBody>
      </p:sp>
    </p:spTree>
    <p:extLst>
      <p:ext uri="{BB962C8B-B14F-4D97-AF65-F5344CB8AC3E}">
        <p14:creationId xmlns:p14="http://schemas.microsoft.com/office/powerpoint/2010/main" val="34418139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396</TotalTime>
  <Words>3380</Words>
  <Application>Microsoft Office PowerPoint</Application>
  <PresentationFormat>Widescreen</PresentationFormat>
  <Paragraphs>201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Trebuchet MS</vt:lpstr>
      <vt:lpstr>Wingdings 3</vt:lpstr>
      <vt:lpstr>Facet</vt:lpstr>
      <vt:lpstr>Z-score</vt:lpstr>
      <vt:lpstr>Calculate Z-score?</vt:lpstr>
      <vt:lpstr>PowerPoint Presentation</vt:lpstr>
      <vt:lpstr>PowerPoint Presentation</vt:lpstr>
      <vt:lpstr>T-Score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Skewed data</vt:lpstr>
      <vt:lpstr>PowerPoint Presentation</vt:lpstr>
      <vt:lpstr>PowerPoint Presentation</vt:lpstr>
      <vt:lpstr>PowerPoint Presentation</vt:lpstr>
      <vt:lpstr>Positive skewed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Z-score</dc:title>
  <dc:creator>DELL</dc:creator>
  <cp:lastModifiedBy>DELL</cp:lastModifiedBy>
  <cp:revision>35</cp:revision>
  <dcterms:created xsi:type="dcterms:W3CDTF">2022-03-24T06:07:33Z</dcterms:created>
  <dcterms:modified xsi:type="dcterms:W3CDTF">2022-03-26T15:38:29Z</dcterms:modified>
</cp:coreProperties>
</file>