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8"/>
  </p:notesMasterIdLst>
  <p:sldIdLst>
    <p:sldId id="1086" r:id="rId5"/>
    <p:sldId id="1430" r:id="rId6"/>
    <p:sldId id="1085" r:id="rId7"/>
    <p:sldId id="1249" r:id="rId8"/>
    <p:sldId id="1432" r:id="rId9"/>
    <p:sldId id="1433" r:id="rId10"/>
    <p:sldId id="1290" r:id="rId11"/>
    <p:sldId id="1435" r:id="rId12"/>
    <p:sldId id="1401" r:id="rId13"/>
    <p:sldId id="1431" r:id="rId14"/>
    <p:sldId id="1402" r:id="rId15"/>
    <p:sldId id="1403" r:id="rId16"/>
    <p:sldId id="1404"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p:cViewPr varScale="1">
        <p:scale>
          <a:sx n="69" d="100"/>
          <a:sy n="69" d="100"/>
        </p:scale>
        <p:origin x="756" y="54"/>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94113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xmlns="" id="{78D9C84E-6958-C108-A2E1-259DD3B10420}"/>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xmlns="" id="{C8FD5D6E-6018-AAA4-8783-F7FBD5DF0DE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15000"/>
              </a:lnSpc>
              <a:spcBef>
                <a:spcPts val="1200"/>
              </a:spcBef>
              <a:spcAft>
                <a:spcPts val="800"/>
              </a:spcAft>
              <a:buNone/>
            </a:pPr>
            <a:endParaRPr lang="en-IN" sz="1800" dirty="0">
              <a:effectLst/>
              <a:latin typeface="Times New Roman" panose="02020603050405020304" pitchFamily="18" charset="0"/>
              <a:ea typeface="Times New Roman" panose="02020603050405020304" pitchFamily="18" charset="0"/>
            </a:endParaRPr>
          </a:p>
        </p:txBody>
      </p:sp>
      <p:sp>
        <p:nvSpPr>
          <p:cNvPr id="59" name="Google Shape;59;g5fab984687_2_0:notes">
            <a:extLst>
              <a:ext uri="{FF2B5EF4-FFF2-40B4-BE49-F238E27FC236}">
                <a16:creationId xmlns:a16="http://schemas.microsoft.com/office/drawing/2014/main" xmlns="" id="{4E0210AA-141A-2B99-872F-5652F2E9CD5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71423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3</a:t>
            </a:fld>
            <a:endParaRPr lang="en-US" sz="1400" b="0" strike="noStrike" spc="-1">
              <a:latin typeface="Times New Roman"/>
            </a:endParaRPr>
          </a:p>
        </p:txBody>
      </p:sp>
    </p:spTree>
    <p:extLst>
      <p:ext uri="{BB962C8B-B14F-4D97-AF65-F5344CB8AC3E}">
        <p14:creationId xmlns:p14="http://schemas.microsoft.com/office/powerpoint/2010/main" val="1381871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sz="1100" b="1" spc="-5" dirty="0">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xmlns="" id="{08B7D511-1DB9-B325-4358-B1D06DB591F3}"/>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xmlns="" id="{BEAED8CF-026C-EFD2-3D77-38AC1DC848F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a:extLst>
              <a:ext uri="{FF2B5EF4-FFF2-40B4-BE49-F238E27FC236}">
                <a16:creationId xmlns:a16="http://schemas.microsoft.com/office/drawing/2014/main" xmlns="" id="{70168283-BB70-9534-5FD2-C01263D90F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016369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xmlns="" id="{96A08FD1-3F31-464F-2EF8-43316245AC91}"/>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xmlns="" id="{ACB93F88-33FE-A406-C9F7-E65280945DE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nSpc>
                <a:spcPct val="107000"/>
              </a:lnSpc>
              <a:spcAft>
                <a:spcPts val="800"/>
              </a:spcAft>
              <a:buNone/>
            </a:pPr>
            <a:r>
              <a:rPr lang="en-US" sz="1100" b="1" smtClean="0">
                <a:effectLst/>
                <a:latin typeface="Arial" panose="020B0604020202020204" pitchFamily="34" charset="0"/>
                <a:ea typeface="Calibri" panose="020F0502020204030204" pitchFamily="34" charset="0"/>
                <a:cs typeface="Gautami" panose="020B0502040204020203" pitchFamily="34" charset="0"/>
              </a:rPr>
              <a:t>Type of AI</a:t>
            </a:r>
          </a:p>
          <a:p>
            <a:pPr marL="158750" indent="0">
              <a:lnSpc>
                <a:spcPct val="107000"/>
              </a:lnSpc>
              <a:spcAft>
                <a:spcPts val="800"/>
              </a:spcAft>
              <a:buNone/>
            </a:pPr>
            <a:endParaRPr lang="en-US" sz="1100" b="1" smtClean="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i="1" smtClean="0">
                <a:effectLst/>
                <a:latin typeface="Arial" panose="020B0604020202020204" pitchFamily="34" charset="0"/>
                <a:ea typeface="Calibri" panose="020F0502020204030204" pitchFamily="34" charset="0"/>
                <a:cs typeface="Gautami" panose="020B0502040204020203" pitchFamily="34" charset="0"/>
              </a:rPr>
              <a:t>Narrow AI </a:t>
            </a:r>
            <a:endParaRPr lang="en-IN" sz="1800" smtClean="0">
              <a:effectLst/>
              <a:latin typeface="Arial" panose="020B0604020202020204" pitchFamily="34" charset="0"/>
              <a:ea typeface="Calibri" panose="020F0502020204030204" pitchFamily="34" charset="0"/>
              <a:cs typeface="Gautami" panose="020B0502040204020203" pitchFamily="34" charset="0"/>
            </a:endParaRPr>
          </a:p>
          <a:p>
            <a:pPr marL="158750" marR="0" lvl="0" indent="0" algn="just" defTabSz="914400" rtl="0" eaLnBrk="1" fontAlgn="auto" latinLnBrk="0" hangingPunct="1">
              <a:lnSpc>
                <a:spcPct val="107000"/>
              </a:lnSpc>
              <a:spcBef>
                <a:spcPts val="0"/>
              </a:spcBef>
              <a:spcAft>
                <a:spcPts val="800"/>
              </a:spcAft>
              <a:buClr>
                <a:srgbClr val="000000"/>
              </a:buClr>
              <a:buSzPts val="1100"/>
              <a:buFont typeface="Arial"/>
              <a:buNone/>
              <a:tabLst/>
              <a:defRPr/>
            </a:pPr>
            <a:r>
              <a:rPr lang="en-IN" sz="1800" smtClean="0">
                <a:effectLst/>
                <a:latin typeface="Arial" panose="020B0604020202020204" pitchFamily="34" charset="0"/>
                <a:ea typeface="Calibri" panose="020F0502020204030204" pitchFamily="34" charset="0"/>
                <a:cs typeface="Gautami" panose="020B0502040204020203" pitchFamily="34" charset="0"/>
              </a:rPr>
              <a:t>Narrow AI, sometimes referred to as weak AI or artificial narrow intelligence (ANI), refers to AI technologies made to execute extremely specific orders or activities. ANI technologies are designed to support and enhance a single cognitive function; they are unable to learn new skills on their own. To accomplish these predetermined goals, they frequently use neural network techniques and machine learning. </a:t>
            </a:r>
            <a:br>
              <a:rPr lang="en-IN" sz="1800" smtClean="0">
                <a:effectLst/>
                <a:latin typeface="Arial" panose="020B0604020202020204" pitchFamily="34" charset="0"/>
                <a:ea typeface="Calibri" panose="020F0502020204030204" pitchFamily="34" charset="0"/>
                <a:cs typeface="Gautami" panose="020B0502040204020203" pitchFamily="34" charset="0"/>
              </a:rPr>
            </a:br>
            <a:r>
              <a:rPr lang="en-IN" sz="1800" smtClean="0">
                <a:effectLst/>
                <a:latin typeface="Arial" panose="020B0604020202020204" pitchFamily="34" charset="0"/>
                <a:ea typeface="Calibri" panose="020F0502020204030204" pitchFamily="34" charset="0"/>
                <a:cs typeface="Gautami" panose="020B0502040204020203" pitchFamily="34" charset="0"/>
              </a:rPr>
              <a:t>Natural language processing, for example, is a form of narrow AI since it can understand and react to voice commands but is unable to carry out other activities. </a:t>
            </a:r>
            <a:br>
              <a:rPr lang="en-IN" sz="1800" smtClean="0">
                <a:effectLst/>
                <a:latin typeface="Arial" panose="020B0604020202020204" pitchFamily="34" charset="0"/>
                <a:ea typeface="Calibri" panose="020F0502020204030204" pitchFamily="34" charset="0"/>
                <a:cs typeface="Gautami" panose="020B0502040204020203" pitchFamily="34" charset="0"/>
              </a:rPr>
            </a:br>
            <a:r>
              <a:rPr lang="en-IN" sz="3200" b="1" smtClean="0"/>
              <a:t>Virtual Assistants</a:t>
            </a:r>
          </a:p>
          <a:p>
            <a:pPr marL="158750" indent="0" algn="just">
              <a:lnSpc>
                <a:spcPct val="107000"/>
              </a:lnSpc>
              <a:spcAft>
                <a:spcPts val="800"/>
              </a:spcAft>
              <a:buNone/>
            </a:pPr>
            <a:r>
              <a:rPr lang="en-IN" sz="3200" smtClean="0"/>
              <a:t>Recommendation Systems</a:t>
            </a:r>
          </a:p>
          <a:p>
            <a:pPr marL="158750" marR="0" lvl="0" indent="0" algn="just" defTabSz="914400" rtl="0" eaLnBrk="1" fontAlgn="auto" latinLnBrk="0" hangingPunct="1">
              <a:lnSpc>
                <a:spcPct val="107000"/>
              </a:lnSpc>
              <a:spcBef>
                <a:spcPts val="0"/>
              </a:spcBef>
              <a:spcAft>
                <a:spcPts val="800"/>
              </a:spcAft>
              <a:buClr>
                <a:srgbClr val="000000"/>
              </a:buClr>
              <a:buSzPts val="1100"/>
              <a:buFont typeface="Arial"/>
              <a:buNone/>
              <a:tabLst/>
              <a:defRPr/>
            </a:pPr>
            <a:r>
              <a:rPr lang="en-IN" sz="3200" b="1" smtClean="0"/>
              <a:t>3. Chatbots &amp; Customer Support</a:t>
            </a:r>
          </a:p>
          <a:p>
            <a:pPr marL="158750" indent="0" algn="just">
              <a:lnSpc>
                <a:spcPct val="107000"/>
              </a:lnSpc>
              <a:spcAft>
                <a:spcPts val="800"/>
              </a:spcAft>
              <a:buNone/>
            </a:pPr>
            <a:r>
              <a:rPr lang="en-IN" sz="3200" smtClean="0"/>
              <a:t>Autonomous Vehicles &amp; Navigation</a:t>
            </a:r>
            <a:endParaRPr lang="en-IN" sz="1800" smtClean="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endParaRPr lang="en-IN" sz="1800" smtClean="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b="1" i="1" smtClean="0">
                <a:effectLst/>
                <a:latin typeface="Arial" panose="020B0604020202020204" pitchFamily="34" charset="0"/>
                <a:ea typeface="Calibri" panose="020F0502020204030204" pitchFamily="34" charset="0"/>
                <a:cs typeface="Gautami" panose="020B0502040204020203" pitchFamily="34" charset="0"/>
              </a:rPr>
              <a:t>Artificial General Intelligence (AGI) </a:t>
            </a:r>
            <a:endParaRPr lang="en-IN" sz="1800" smtClean="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smtClean="0">
                <a:effectLst/>
                <a:latin typeface="Arial" panose="020B0604020202020204" pitchFamily="34" charset="0"/>
                <a:ea typeface="Calibri" panose="020F0502020204030204" pitchFamily="34" charset="0"/>
                <a:cs typeface="Gautami" panose="020B0502040204020203" pitchFamily="34" charset="0"/>
              </a:rPr>
              <a:t>AI that can learn, understand, and carry out a variety of tasks similarly to humans is referred to as artificial general intelligence (AGI), sometimes known as general AI or strong AI. The creation of computers that can carry out multiple activities and serve as realistic, intelligent helpers to people in daily life is the aim of artificial general intelligence research. </a:t>
            </a:r>
          </a:p>
          <a:p>
            <a:pPr marL="158750" indent="0" algn="just">
              <a:lnSpc>
                <a:spcPct val="107000"/>
              </a:lnSpc>
              <a:spcAft>
                <a:spcPts val="800"/>
              </a:spcAft>
              <a:buNone/>
            </a:pPr>
            <a:r>
              <a:rPr lang="en-IN" sz="1800" smtClean="0">
                <a:effectLst/>
                <a:latin typeface="Arial" panose="020B0604020202020204" pitchFamily="34" charset="0"/>
                <a:ea typeface="Calibri" panose="020F0502020204030204" pitchFamily="34" charset="0"/>
                <a:cs typeface="Gautami" panose="020B0502040204020203" pitchFamily="34" charset="0"/>
              </a:rPr>
              <a:t>Although it is still in its early stages, technology like supercomputers, quantum hardware, and generative AI models like ChatGPT could lay the foundation for artificial general intelligence. </a:t>
            </a:r>
          </a:p>
          <a:p>
            <a:pPr marL="158750" indent="0" algn="just">
              <a:lnSpc>
                <a:spcPct val="107000"/>
              </a:lnSpc>
              <a:spcAft>
                <a:spcPts val="800"/>
              </a:spcAft>
              <a:buNone/>
            </a:pPr>
            <a:r>
              <a:rPr lang="en-IN" sz="1800" b="1" i="1" smtClean="0">
                <a:effectLst/>
                <a:latin typeface="Arial" panose="020B0604020202020204" pitchFamily="34" charset="0"/>
                <a:ea typeface="Calibri" panose="020F0502020204030204" pitchFamily="34" charset="0"/>
                <a:cs typeface="Gautami" panose="020B0502040204020203" pitchFamily="34" charset="0"/>
              </a:rPr>
              <a:t>Artificial Superintelligence</a:t>
            </a:r>
            <a:endParaRPr lang="en-IN" sz="1800" smtClean="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smtClean="0">
                <a:effectLst/>
                <a:latin typeface="Arial" panose="020B0604020202020204" pitchFamily="34" charset="0"/>
                <a:ea typeface="Calibri" panose="020F0502020204030204" pitchFamily="34" charset="0"/>
                <a:cs typeface="Gautami" panose="020B0502040204020203" pitchFamily="34" charset="0"/>
              </a:rPr>
              <a:t>Super AI, often known as artificial superintelligence (ASI), is the stuff of science fiction. It is predicted that if AI reaches the level of general intelligence, it would learn so quickly that its skills and knowledge will surpass even that of humanity. </a:t>
            </a:r>
          </a:p>
          <a:p>
            <a:pPr marL="158750" indent="0" algn="just">
              <a:lnSpc>
                <a:spcPct val="107000"/>
              </a:lnSpc>
              <a:spcAft>
                <a:spcPts val="800"/>
              </a:spcAft>
              <a:buNone/>
            </a:pPr>
            <a:r>
              <a:rPr lang="en-IN" sz="1800" smtClean="0">
                <a:effectLst/>
                <a:latin typeface="Arial" panose="020B0604020202020204" pitchFamily="34" charset="0"/>
                <a:ea typeface="Calibri" panose="020F0502020204030204" pitchFamily="34" charset="0"/>
                <a:cs typeface="Gautami" panose="020B0502040204020203" pitchFamily="34" charset="0"/>
              </a:rPr>
              <a:t>The foundation of fully self-aware AI and other individualistic robots would be ASI. Its idea is also what gives rise to the "AI takeover" cliché in the media. However, it's just conjecture at this moment. </a:t>
            </a:r>
          </a:p>
          <a:p>
            <a:pPr marL="158750" indent="0">
              <a:lnSpc>
                <a:spcPct val="107000"/>
              </a:lnSpc>
              <a:spcAft>
                <a:spcPts val="800"/>
              </a:spcAft>
              <a:buNone/>
            </a:pPr>
            <a:endParaRPr lang="en-IN" sz="11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a16="http://schemas.microsoft.com/office/drawing/2014/main" xmlns="" id="{5721674E-197C-4CAE-9235-868C01635B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91849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xmlns="" id="{2CD20ADD-5CD9-3143-9C25-326CDAE67C94}"/>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xmlns="" id="{768C7DFA-2721-7BEC-303A-27960D037E2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marR="0" lvl="0" indent="0" algn="l" defTabSz="914400" rtl="0" eaLnBrk="1" fontAlgn="auto" latinLnBrk="0" hangingPunct="1">
              <a:lnSpc>
                <a:spcPct val="107000"/>
              </a:lnSpc>
              <a:spcBef>
                <a:spcPts val="0"/>
              </a:spcBef>
              <a:spcAft>
                <a:spcPts val="800"/>
              </a:spcAft>
              <a:buClr>
                <a:srgbClr val="000000"/>
              </a:buClr>
              <a:buSzPts val="1100"/>
              <a:buFont typeface="Arial"/>
              <a:buNone/>
              <a:tabLst/>
              <a:defRPr/>
            </a:pPr>
            <a:r>
              <a:rPr lang="en-US" sz="1100" b="1" dirty="0">
                <a:effectLst/>
                <a:latin typeface="Arial" panose="020B0604020202020204" pitchFamily="34" charset="0"/>
                <a:ea typeface="Calibri" panose="020F0502020204030204" pitchFamily="34" charset="0"/>
                <a:cs typeface="Gautami" panose="020B0502040204020203" pitchFamily="34" charset="0"/>
              </a:rPr>
              <a:t>Functionality-Based Types of Artificial Intelligence</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Reactive Machine AI</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Simply put, reactive machines are simply that—reactive. They are not able to store memories, learn from past events, or enhance their functionality via experience, but they can react to demands and duties instantly. Furthermore, only a restricted set of input combinations can cause reactive machines to react. The most basic form of artificial intelligence is reactive machines.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Reactive machines can effectively carry out simple autonomous tasks like removing spam from your email inbox or making product recommendations based on your past purchases. However, reactive AI is unable to carry out more complicated tasks or expand on prior knowledge.</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Example, Netflix Recommendation Engine: AI-powered recommendation engines are frequently used by media platforms such as Netflix. These engines </a:t>
            </a:r>
            <a:r>
              <a:rPr lang="en-IN" sz="1800" dirty="0" err="1">
                <a:effectLst/>
                <a:latin typeface="Arial" panose="020B0604020202020204" pitchFamily="34" charset="0"/>
                <a:ea typeface="Calibri" panose="020F0502020204030204" pitchFamily="34" charset="0"/>
                <a:cs typeface="Gautami" panose="020B0502040204020203" pitchFamily="34" charset="0"/>
              </a:rPr>
              <a:t>analyze</a:t>
            </a:r>
            <a:r>
              <a:rPr lang="en-IN" sz="1800" dirty="0">
                <a:effectLst/>
                <a:latin typeface="Arial" panose="020B0604020202020204" pitchFamily="34" charset="0"/>
                <a:ea typeface="Calibri" panose="020F0502020204030204" pitchFamily="34" charset="0"/>
                <a:cs typeface="Gautami" panose="020B0502040204020203" pitchFamily="34" charset="0"/>
              </a:rPr>
              <a:t> user viewing history data to identify and recommend content that users are most likely to watch next.</a:t>
            </a: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Limited Memory AI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Limited memory AI has the ability to store historical data and utilize it to forecast future events. This indicates that it actively creates its own little, temporary knowledge base and uses it to carry out tasks.</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Deep learning, which mimics how neurons work in the human brain, is the foundation of limited memory AI. This enables a machine to take in information from events and "learn" from them, thereby increasing the precision of its actions.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The vast majority of AI applications nowadays are based on the limited memory paradigm. It can be used in many different contexts, ranging from more complex use cases like self-driving cars to smaller-scale applications like chatbots.</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Example, Chatbots and virtual assistants are limited memory artificial intelligence (AI) systems that simulate human speech through deep learning. These systems learn from this data and retain user-specific information when users engage with them more frequently, enabling them to respond in a way that is pertinent and tailored to each individual.</a:t>
            </a:r>
          </a:p>
          <a:p>
            <a:pPr marL="158750" indent="0" algn="just">
              <a:lnSpc>
                <a:spcPct val="107000"/>
              </a:lnSpc>
              <a:spcAft>
                <a:spcPts val="800"/>
              </a:spcAft>
              <a:buNone/>
            </a:pPr>
            <a:r>
              <a:rPr lang="en-IN" sz="3200" dirty="0"/>
              <a:t>Remembers past data temporarily</a:t>
            </a:r>
          </a:p>
          <a:p>
            <a:pPr marL="158750" indent="0" algn="just">
              <a:lnSpc>
                <a:spcPct val="107000"/>
              </a:lnSpc>
              <a:spcAft>
                <a:spcPts val="800"/>
              </a:spcAft>
              <a:buNone/>
            </a:pPr>
            <a:r>
              <a:rPr lang="en-US" sz="3200" dirty="0"/>
              <a:t>Uses past experiences for better decision-making</a:t>
            </a:r>
            <a:endParaRPr lang="en-IN" sz="3200" dirty="0"/>
          </a:p>
          <a:p>
            <a:pPr marL="158750" indent="0" algn="just">
              <a:lnSpc>
                <a:spcPct val="107000"/>
              </a:lnSpc>
              <a:spcAft>
                <a:spcPts val="800"/>
              </a:spcAft>
              <a:buNone/>
            </a:pPr>
            <a:r>
              <a:rPr lang="en-US" sz="3200" dirty="0"/>
              <a:t>Forgets old data after a while</a:t>
            </a:r>
            <a:endParaRPr lang="en-IN" sz="3200" dirty="0"/>
          </a:p>
          <a:p>
            <a:pPr marL="158750" indent="0" algn="just">
              <a:lnSpc>
                <a:spcPct val="107000"/>
              </a:lnSpc>
              <a:spcAft>
                <a:spcPts val="800"/>
              </a:spcAft>
              <a:buNone/>
            </a:pPr>
            <a:r>
              <a:rPr lang="en-US" sz="3200" dirty="0"/>
              <a:t>Does not continuously learn or evolve without retraining</a:t>
            </a:r>
            <a:endParaRPr lang="en-IN" sz="1800" b="1" i="1"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Theory of Mind AI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The idea of artificial intelligence (AI) that is able to sense and understand other people's emotions is known as theory of mind. The phrase, which comes from psychology, refers to people's capacity to read other people's emotions and make predictions about their </a:t>
            </a:r>
            <a:r>
              <a:rPr lang="en-IN" sz="1800" dirty="0" err="1">
                <a:effectLst/>
                <a:latin typeface="Arial" panose="020B0604020202020204" pitchFamily="34" charset="0"/>
                <a:ea typeface="Calibri" panose="020F0502020204030204" pitchFamily="34" charset="0"/>
                <a:cs typeface="Gautami" panose="020B0502040204020203" pitchFamily="34" charset="0"/>
              </a:rPr>
              <a:t>behavior</a:t>
            </a:r>
            <a:r>
              <a:rPr lang="en-IN" sz="1800" dirty="0">
                <a:effectLst/>
                <a:latin typeface="Arial" panose="020B0604020202020204" pitchFamily="34" charset="0"/>
                <a:ea typeface="Calibri" panose="020F0502020204030204" pitchFamily="34" charset="0"/>
                <a:cs typeface="Gautami" panose="020B0502040204020203" pitchFamily="34" charset="0"/>
              </a:rPr>
              <a:t> based on that knowledge. Though it hasn't been fully developed yet, theory of mind represents the next significant advancement in AI.  </a:t>
            </a:r>
          </a:p>
          <a:p>
            <a:pPr marL="158750" indent="0" algn="just">
              <a:lnSpc>
                <a:spcPct val="107000"/>
              </a:lnSpc>
              <a:spcAft>
                <a:spcPts val="800"/>
              </a:spcAft>
              <a:buNone/>
            </a:pPr>
            <a:r>
              <a:rPr lang="en-IN" sz="1800" dirty="0">
                <a:effectLst/>
                <a:latin typeface="Arial" panose="020B0604020202020204" pitchFamily="34" charset="0"/>
                <a:ea typeface="Calibri" panose="020F0502020204030204" pitchFamily="34" charset="0"/>
                <a:cs typeface="Gautami" panose="020B0502040204020203" pitchFamily="34" charset="0"/>
              </a:rPr>
              <a:t>Example, To demonstrate how a good theory of mind application will transform the technology, Rafael Tena, senior AI researcher at insurance business </a:t>
            </a:r>
            <a:r>
              <a:rPr lang="en-IN" sz="1800" dirty="0" err="1">
                <a:effectLst/>
                <a:latin typeface="Arial" panose="020B0604020202020204" pitchFamily="34" charset="0"/>
                <a:ea typeface="Calibri" panose="020F0502020204030204" pitchFamily="34" charset="0"/>
                <a:cs typeface="Gautami" panose="020B0502040204020203" pitchFamily="34" charset="0"/>
              </a:rPr>
              <a:t>Acrisure</a:t>
            </a:r>
            <a:r>
              <a:rPr lang="en-IN" sz="1800" dirty="0">
                <a:effectLst/>
                <a:latin typeface="Arial" panose="020B0604020202020204" pitchFamily="34" charset="0"/>
                <a:ea typeface="Calibri" panose="020F0502020204030204" pitchFamily="34" charset="0"/>
                <a:cs typeface="Gautami" panose="020B0502040204020203" pitchFamily="34" charset="0"/>
              </a:rPr>
              <a:t>, gave the following example: Because it won't make the same mistakes as a human driver, a self-driving car might outperform one in most situations. However, as a driver, you will naturally know to slow down when you pass your </a:t>
            </a:r>
            <a:r>
              <a:rPr lang="en-IN" sz="1800" dirty="0" err="1">
                <a:effectLst/>
                <a:latin typeface="Arial" panose="020B0604020202020204" pitchFamily="34" charset="0"/>
                <a:ea typeface="Calibri" panose="020F0502020204030204" pitchFamily="34" charset="0"/>
                <a:cs typeface="Gautami" panose="020B0502040204020203" pitchFamily="34" charset="0"/>
              </a:rPr>
              <a:t>neighbor's</a:t>
            </a:r>
            <a:r>
              <a:rPr lang="en-IN" sz="1800" dirty="0">
                <a:effectLst/>
                <a:latin typeface="Arial" panose="020B0604020202020204" pitchFamily="34" charset="0"/>
                <a:ea typeface="Calibri" panose="020F0502020204030204" pitchFamily="34" charset="0"/>
                <a:cs typeface="Gautami" panose="020B0502040204020203" pitchFamily="34" charset="0"/>
              </a:rPr>
              <a:t> driveway if you know that their child frequently plays near the road after school. This is something that an AI car with rudimentary memory wouldn't be able to achieve. </a:t>
            </a:r>
          </a:p>
          <a:p>
            <a:pPr marL="158750" indent="0" algn="just">
              <a:lnSpc>
                <a:spcPct val="107000"/>
              </a:lnSpc>
              <a:spcAft>
                <a:spcPts val="800"/>
              </a:spcAft>
              <a:buNone/>
            </a:pPr>
            <a:r>
              <a:rPr lang="en-US" sz="1800" b="1" i="1" dirty="0">
                <a:effectLst/>
                <a:latin typeface="Arial" panose="020B0604020202020204" pitchFamily="34" charset="0"/>
                <a:ea typeface="Calibri" panose="020F0502020204030204" pitchFamily="34" charset="0"/>
                <a:cs typeface="Gautami" panose="020B0502040204020203" pitchFamily="34" charset="0"/>
              </a:rPr>
              <a:t>Self-Aware AI</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dirty="0">
                <a:effectLst/>
                <a:latin typeface="Arial" panose="020B0604020202020204" pitchFamily="34" charset="0"/>
                <a:ea typeface="Calibri" panose="020F0502020204030204" pitchFamily="34" charset="0"/>
                <a:cs typeface="Gautami" panose="020B0502040204020203" pitchFamily="34" charset="0"/>
              </a:rPr>
              <a:t>Artificial intelligence with self-awareness is referred to as self-aware AI. One of the ultimate objectives in AI development is self-aware AI, often known as the AI point of singularity, which is the level beyond theory of mind. Since self-aware AI would not only be able to experience other people's emotions but will also have a sense of self, it is believed that once this technology is developed, AI machines will be uncontrollable.</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158750" indent="0" algn="just">
              <a:lnSpc>
                <a:spcPct val="107000"/>
              </a:lnSpc>
              <a:spcAft>
                <a:spcPts val="800"/>
              </a:spcAft>
              <a:buNone/>
            </a:pPr>
            <a:r>
              <a:rPr lang="en-US" sz="1800" dirty="0">
                <a:effectLst/>
                <a:latin typeface="Arial" panose="020B0604020202020204" pitchFamily="34" charset="0"/>
                <a:ea typeface="Calibri" panose="020F0502020204030204" pitchFamily="34" charset="0"/>
                <a:cs typeface="Gautami" panose="020B0502040204020203" pitchFamily="34" charset="0"/>
              </a:rPr>
              <a:t>Example, </a:t>
            </a:r>
            <a:r>
              <a:rPr lang="en-IN" sz="1800" dirty="0">
                <a:effectLst/>
                <a:latin typeface="Arial" panose="020B0604020202020204" pitchFamily="34" charset="0"/>
                <a:ea typeface="Calibri" panose="020F0502020204030204" pitchFamily="34" charset="0"/>
                <a:cs typeface="Gautami" panose="020B0502040204020203" pitchFamily="34" charset="0"/>
              </a:rPr>
              <a:t>Sophia, a robot created by Hanson Robotics, is arguably the most well-known of these. Sophia's sophisticated use of existing AI technology offers a preview of the possibility for self-aware AI in the future, even though it is not yet self-aware. There is disagreement about whether it is morally acceptable to create sentient AI at all, and the future holds both promise and peril.</a:t>
            </a:r>
          </a:p>
          <a:p>
            <a:pPr marL="158750" indent="0">
              <a:lnSpc>
                <a:spcPct val="107000"/>
              </a:lnSpc>
              <a:spcAft>
                <a:spcPts val="800"/>
              </a:spcAft>
              <a:buNone/>
            </a:pPr>
            <a:endParaRPr lang="en-IN" sz="11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a16="http://schemas.microsoft.com/office/drawing/2014/main" xmlns="" id="{B1D5569D-EAA1-62BE-A224-4BC6FEC1F7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36600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xmlns="" id="{2A23378F-0CCD-D086-3E45-E4A61F25F524}"/>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xmlns="" id="{F1385AE5-3C61-5293-9BE4-C278DA6FCB1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lgn="just">
              <a:lnSpc>
                <a:spcPct val="107000"/>
              </a:lnSpc>
              <a:spcAft>
                <a:spcPts val="800"/>
              </a:spcAft>
              <a:buNone/>
            </a:pPr>
            <a:endParaRPr lang="en-IN" sz="18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a16="http://schemas.microsoft.com/office/drawing/2014/main" xmlns="" id="{EC8A3B4A-DCF6-AE0E-05EA-8BD04F7DFC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70889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4">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xmlns=""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xmlns=""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xmlns="" id="{16A7B69A-9B14-87FE-841D-37F0A91D141D}"/>
              </a:ext>
            </a:extLst>
          </p:cNvPr>
          <p:cNvPicPr>
            <a:picLocks noChangeAspect="1"/>
          </p:cNvPicPr>
          <p:nvPr userDrawn="1"/>
        </p:nvPicPr>
        <p:blipFill rotWithShape="1">
          <a:blip r:embed="rId5">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xmlns=""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14"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ED84D29-3762-67F7-9C00-CAE0EB5BBF7F}"/>
              </a:ext>
            </a:extLst>
          </p:cNvPr>
          <p:cNvSpPr txBox="1"/>
          <p:nvPr/>
        </p:nvSpPr>
        <p:spPr>
          <a:xfrm>
            <a:off x="1071361" y="1445208"/>
            <a:ext cx="7071243" cy="5345951"/>
          </a:xfrm>
          <a:prstGeom prst="rect">
            <a:avLst/>
          </a:prstGeom>
          <a:noFill/>
        </p:spPr>
        <p:txBody>
          <a:bodyPr wrap="square" rtlCol="0">
            <a:spAutoFit/>
          </a:bodyPr>
          <a:lstStyle/>
          <a:p>
            <a:pPr algn="ctr"/>
            <a:r>
              <a:rPr lang="en-US" sz="4000" b="1" dirty="0"/>
              <a:t>EcoFusion 2.0 – Sustainable Intelligence Framework </a:t>
            </a:r>
            <a:endParaRPr lang="en-US" sz="4000" b="1" dirty="0">
              <a:latin typeface="Arial" panose="020B0604020202020204" pitchFamily="34" charset="0"/>
              <a:cs typeface="Arial" panose="020B0604020202020204" pitchFamily="34" charset="0"/>
            </a:endParaRPr>
          </a:p>
          <a:p>
            <a:pPr algn="r"/>
            <a:endParaRPr lang="en-US" b="1" dirty="0" smtClean="0">
              <a:latin typeface="Arial" panose="020B0604020202020204" pitchFamily="34" charset="0"/>
              <a:cs typeface="Arial" panose="020B0604020202020204" pitchFamily="34" charset="0"/>
            </a:endParaRPr>
          </a:p>
          <a:p>
            <a:pPr algn="r"/>
            <a:endParaRPr lang="en-US" b="1" dirty="0">
              <a:latin typeface="Arial" panose="020B0604020202020204" pitchFamily="34" charset="0"/>
              <a:cs typeface="Arial" panose="020B0604020202020204" pitchFamily="34" charset="0"/>
            </a:endParaRPr>
          </a:p>
          <a:p>
            <a:pPr algn="r"/>
            <a:endParaRPr lang="en-US" b="1" dirty="0" smtClean="0">
              <a:latin typeface="Arial" panose="020B0604020202020204" pitchFamily="34" charset="0"/>
              <a:cs typeface="Arial" panose="020B0604020202020204" pitchFamily="34" charset="0"/>
            </a:endParaRPr>
          </a:p>
          <a:p>
            <a:pPr algn="r"/>
            <a:endParaRPr lang="en-US" b="1" dirty="0">
              <a:latin typeface="Arial" panose="020B0604020202020204" pitchFamily="34" charset="0"/>
              <a:cs typeface="Arial" panose="020B0604020202020204" pitchFamily="34" charset="0"/>
            </a:endParaRPr>
          </a:p>
          <a:p>
            <a:endParaRPr lang="en-US" b="1" dirty="0" smtClean="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b</a:t>
            </a:r>
            <a:r>
              <a:rPr lang="en-US" sz="1600" b="1" dirty="0" smtClean="0">
                <a:latin typeface="Arial" panose="020B0604020202020204" pitchFamily="34" charset="0"/>
                <a:cs typeface="Arial" panose="020B0604020202020204" pitchFamily="34" charset="0"/>
              </a:rPr>
              <a:t>y</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Vengatesh K.S</a:t>
            </a:r>
          </a:p>
          <a:p>
            <a:r>
              <a:rPr lang="en-US" b="1" dirty="0" smtClean="0">
                <a:latin typeface="Arial" panose="020B0604020202020204" pitchFamily="34" charset="0"/>
                <a:cs typeface="Arial" panose="020B0604020202020204" pitchFamily="34" charset="0"/>
              </a:rPr>
              <a:t>Loganathan M</a:t>
            </a:r>
          </a:p>
          <a:p>
            <a:r>
              <a:rPr lang="en-US" b="1" dirty="0" err="1" smtClean="0">
                <a:latin typeface="Arial" panose="020B0604020202020204" pitchFamily="34" charset="0"/>
                <a:cs typeface="Arial" panose="020B0604020202020204" pitchFamily="34" charset="0"/>
              </a:rPr>
              <a:t>Prasanna</a:t>
            </a:r>
            <a:r>
              <a:rPr lang="en-US" b="1" dirty="0" smtClean="0">
                <a:latin typeface="Arial" panose="020B0604020202020204" pitchFamily="34" charset="0"/>
                <a:cs typeface="Arial" panose="020B0604020202020204" pitchFamily="34" charset="0"/>
              </a:rPr>
              <a:t> R.N</a:t>
            </a:r>
          </a:p>
          <a:p>
            <a:r>
              <a:rPr lang="en-US" b="1" dirty="0" err="1" smtClean="0">
                <a:latin typeface="Arial" panose="020B0604020202020204" pitchFamily="34" charset="0"/>
                <a:cs typeface="Arial" panose="020B0604020202020204" pitchFamily="34" charset="0"/>
              </a:rPr>
              <a:t>Dharun</a:t>
            </a:r>
            <a:r>
              <a:rPr lang="en-US" b="1" dirty="0" smtClean="0">
                <a:latin typeface="Arial" panose="020B0604020202020204" pitchFamily="34" charset="0"/>
                <a:cs typeface="Arial" panose="020B0604020202020204" pitchFamily="34" charset="0"/>
              </a:rPr>
              <a:t> R</a:t>
            </a:r>
          </a:p>
          <a:p>
            <a:r>
              <a:rPr lang="en-US" b="1" dirty="0" err="1" smtClean="0">
                <a:latin typeface="Arial" panose="020B0604020202020204" pitchFamily="34" charset="0"/>
                <a:cs typeface="Arial" panose="020B0604020202020204" pitchFamily="34" charset="0"/>
              </a:rPr>
              <a:t>Sarathi</a:t>
            </a:r>
            <a:r>
              <a:rPr lang="en-US" b="1" dirty="0" smtClean="0">
                <a:latin typeface="Arial" panose="020B0604020202020204" pitchFamily="34" charset="0"/>
                <a:cs typeface="Arial" panose="020B0604020202020204" pitchFamily="34" charset="0"/>
              </a:rPr>
              <a:t> R</a:t>
            </a:r>
          </a:p>
          <a:p>
            <a:endParaRPr lang="en-US" b="1" dirty="0">
              <a:latin typeface="Arial" panose="020B0604020202020204" pitchFamily="34" charset="0"/>
              <a:cs typeface="Arial" panose="020B0604020202020204" pitchFamily="34" charset="0"/>
            </a:endParaRPr>
          </a:p>
          <a:p>
            <a:r>
              <a:rPr lang="en-US" b="1" dirty="0" smtClean="0">
                <a:latin typeface="Arial" panose="020B0604020202020204" pitchFamily="34" charset="0"/>
                <a:cs typeface="Arial" panose="020B0604020202020204" pitchFamily="34" charset="0"/>
              </a:rPr>
              <a:t>Date:24-10-2025</a:t>
            </a:r>
            <a:endParaRPr lang="en-US" b="1" dirty="0">
              <a:latin typeface="Arial" panose="020B0604020202020204" pitchFamily="34" charset="0"/>
              <a:cs typeface="Arial" panose="020B0604020202020204" pitchFamily="34" charset="0"/>
            </a:endParaRPr>
          </a:p>
          <a:p>
            <a:endParaRPr lang="en-IN"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xmlns="" id="{4693C67A-BBFA-1CF8-1FFD-E08CC0CDA0E3}"/>
              </a:ext>
            </a:extLst>
          </p:cNvPr>
          <p:cNvSpPr txBox="1"/>
          <p:nvPr/>
        </p:nvSpPr>
        <p:spPr>
          <a:xfrm>
            <a:off x="9232490" y="4739148"/>
            <a:ext cx="184731" cy="379656"/>
          </a:xfrm>
          <a:prstGeom prst="rect">
            <a:avLst/>
          </a:prstGeom>
          <a:noFill/>
        </p:spPr>
        <p:txBody>
          <a:bodyPr wrap="none" rtlCol="0">
            <a:spAutoFit/>
          </a:bodyPr>
          <a:lstStyle/>
          <a:p>
            <a:endParaRPr lang="en-IN" dirty="0"/>
          </a:p>
        </p:txBody>
      </p:sp>
      <p:grpSp>
        <p:nvGrpSpPr>
          <p:cNvPr id="8" name="Group 7">
            <a:extLst>
              <a:ext uri="{FF2B5EF4-FFF2-40B4-BE49-F238E27FC236}">
                <a16:creationId xmlns:a16="http://schemas.microsoft.com/office/drawing/2014/main" xmlns="" id="{B22D84D0-D82D-D2DA-A8F3-9BACD462B4B6}"/>
              </a:ext>
            </a:extLst>
          </p:cNvPr>
          <p:cNvGrpSpPr/>
          <p:nvPr/>
        </p:nvGrpSpPr>
        <p:grpSpPr>
          <a:xfrm>
            <a:off x="8977318" y="898832"/>
            <a:ext cx="3011433" cy="977900"/>
            <a:chOff x="7905601" y="849671"/>
            <a:chExt cx="3011433" cy="977900"/>
          </a:xfrm>
        </p:grpSpPr>
        <p:sp>
          <p:nvSpPr>
            <p:cNvPr id="2" name="Rectangle: Rounded Corners 1">
              <a:extLst>
                <a:ext uri="{FF2B5EF4-FFF2-40B4-BE49-F238E27FC236}">
                  <a16:creationId xmlns:a16="http://schemas.microsoft.com/office/drawing/2014/main" xmlns="" id="{F0B59E4B-7A16-387B-8A48-72FA6216ABDD}"/>
                </a:ext>
              </a:extLst>
            </p:cNvPr>
            <p:cNvSpPr/>
            <p:nvPr/>
          </p:nvSpPr>
          <p:spPr>
            <a:xfrm>
              <a:off x="7905601" y="849671"/>
              <a:ext cx="3011433"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 name="Group 6">
              <a:extLst>
                <a:ext uri="{FF2B5EF4-FFF2-40B4-BE49-F238E27FC236}">
                  <a16:creationId xmlns:a16="http://schemas.microsoft.com/office/drawing/2014/main" xmlns="" id="{DF2A195E-D017-504F-FA2B-B9C2AAFF0597}"/>
                </a:ext>
              </a:extLst>
            </p:cNvPr>
            <p:cNvGrpSpPr/>
            <p:nvPr/>
          </p:nvGrpSpPr>
          <p:grpSpPr>
            <a:xfrm>
              <a:off x="8452164" y="1006432"/>
              <a:ext cx="2232144" cy="664378"/>
              <a:chOff x="8442331" y="1006432"/>
              <a:chExt cx="2232144" cy="664378"/>
            </a:xfrm>
          </p:grpSpPr>
          <p:pic>
            <p:nvPicPr>
              <p:cNvPr id="4" name="Picture 3" descr="A yellow and red shell logo&#10;&#10;Description automatically generated">
                <a:extLst>
                  <a:ext uri="{FF2B5EF4-FFF2-40B4-BE49-F238E27FC236}">
                    <a16:creationId xmlns:a16="http://schemas.microsoft.com/office/drawing/2014/main" xmlns="" id="{1986FE6C-EE0D-DEAF-BC9D-15544E1A9F05}"/>
                  </a:ext>
                </a:extLst>
              </p:cNvPr>
              <p:cNvPicPr>
                <a:picLocks noChangeAspect="1"/>
              </p:cNvPicPr>
              <p:nvPr/>
            </p:nvPicPr>
            <p:blipFill>
              <a:blip r:embed="rId3"/>
              <a:stretch>
                <a:fillRect/>
              </a:stretch>
            </p:blipFill>
            <p:spPr>
              <a:xfrm>
                <a:off x="8442331" y="1006432"/>
                <a:ext cx="790159" cy="664378"/>
              </a:xfrm>
              <a:prstGeom prst="rect">
                <a:avLst/>
              </a:prstGeom>
            </p:spPr>
          </p:pic>
          <p:pic>
            <p:nvPicPr>
              <p:cNvPr id="6" name="Picture 5" descr="A close up of a logo&#10;&#10;Description automatically generated">
                <a:extLst>
                  <a:ext uri="{FF2B5EF4-FFF2-40B4-BE49-F238E27FC236}">
                    <a16:creationId xmlns:a16="http://schemas.microsoft.com/office/drawing/2014/main" xmlns="" id="{F2C37BF7-07DC-131E-824E-60B496C52DC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11318" y="1133204"/>
                <a:ext cx="1263157" cy="410834"/>
              </a:xfrm>
              <a:prstGeom prst="rect">
                <a:avLst/>
              </a:prstGeom>
            </p:spPr>
          </p:pic>
        </p:grpSp>
      </p:grpSp>
    </p:spTree>
    <p:extLst>
      <p:ext uri="{BB962C8B-B14F-4D97-AF65-F5344CB8AC3E}">
        <p14:creationId xmlns:p14="http://schemas.microsoft.com/office/powerpoint/2010/main" val="1479932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F8B5F0A-F924-40DD-4CA9-D3590B7CD1E3}"/>
              </a:ext>
            </a:extLst>
          </p:cNvPr>
          <p:cNvSpPr txBox="1"/>
          <p:nvPr/>
        </p:nvSpPr>
        <p:spPr>
          <a:xfrm>
            <a:off x="543233" y="1053558"/>
            <a:ext cx="6100916" cy="769441"/>
          </a:xfrm>
          <a:prstGeom prst="rect">
            <a:avLst/>
          </a:prstGeom>
          <a:noFill/>
        </p:spPr>
        <p:txBody>
          <a:bodyPr wrap="square">
            <a:spAutoFit/>
          </a:bodyPr>
          <a:lstStyle/>
          <a:p>
            <a:r>
              <a:rPr lang="en-US" sz="4400" b="1" i="0" u="none" strike="noStrike" dirty="0">
                <a:solidFill>
                  <a:srgbClr val="000000"/>
                </a:solidFill>
                <a:effectLst/>
                <a:latin typeface="+mj-lt"/>
                <a:ea typeface="Calibri" panose="020F0502020204030204" pitchFamily="34" charset="0"/>
                <a:cs typeface="Calibri" panose="020F0502020204030204" pitchFamily="34" charset="0"/>
              </a:rPr>
              <a:t>Solution Impact</a:t>
            </a:r>
            <a:r>
              <a:rPr lang="en-US" sz="4400" b="1" i="0" dirty="0">
                <a:solidFill>
                  <a:srgbClr val="000000"/>
                </a:solidFill>
                <a:effectLst/>
                <a:latin typeface="+mj-lt"/>
                <a:ea typeface="Calibri" panose="020F0502020204030204" pitchFamily="34" charset="0"/>
                <a:cs typeface="Calibri" panose="020F0502020204030204" pitchFamily="34" charset="0"/>
              </a:rPr>
              <a:t>​</a:t>
            </a:r>
            <a:endParaRPr lang="en-IN" sz="4000" b="1" dirty="0">
              <a:latin typeface="+mj-lt"/>
              <a:ea typeface="Calibri" panose="020F0502020204030204" pitchFamily="34" charset="0"/>
              <a:cs typeface="Calibri" panose="020F0502020204030204" pitchFamily="34" charset="0"/>
            </a:endParaRPr>
          </a:p>
        </p:txBody>
      </p:sp>
      <p:sp>
        <p:nvSpPr>
          <p:cNvPr id="2" name="TextBox 1"/>
          <p:cNvSpPr txBox="1"/>
          <p:nvPr/>
        </p:nvSpPr>
        <p:spPr>
          <a:xfrm>
            <a:off x="1117600" y="2423886"/>
            <a:ext cx="10348685" cy="2677656"/>
          </a:xfrm>
          <a:prstGeom prst="rect">
            <a:avLst/>
          </a:prstGeom>
          <a:noFill/>
        </p:spPr>
        <p:txBody>
          <a:bodyPr wrap="square" rtlCol="0">
            <a:spAutoFit/>
          </a:bodyPr>
          <a:lstStyle/>
          <a:p>
            <a:r>
              <a:rPr lang="en-US" sz="2400" b="1" dirty="0" smtClean="0"/>
              <a:t>Sustainability</a:t>
            </a:r>
            <a:r>
              <a:rPr lang="en-US" sz="2400" b="1" dirty="0"/>
              <a:t>:</a:t>
            </a:r>
            <a:r>
              <a:rPr lang="en-US" sz="2400" dirty="0"/>
              <a:t> Reduces appliance energy by 55–65</a:t>
            </a:r>
            <a:r>
              <a:rPr lang="en-US" sz="2400" dirty="0" smtClean="0"/>
              <a:t>%.</a:t>
            </a:r>
          </a:p>
          <a:p>
            <a:r>
              <a:rPr lang="en-US" sz="2400" dirty="0"/>
              <a:t/>
            </a:r>
            <a:br>
              <a:rPr lang="en-US" sz="2400" dirty="0"/>
            </a:br>
            <a:r>
              <a:rPr lang="en-US" sz="2400" b="1" dirty="0"/>
              <a:t>Environmental Benefit:</a:t>
            </a:r>
            <a:r>
              <a:rPr lang="en-US" sz="2400" dirty="0"/>
              <a:t> Cuts CO₂ emissions by ~2 tons/year per home</a:t>
            </a:r>
            <a:r>
              <a:rPr lang="en-US" sz="2400" dirty="0" smtClean="0"/>
              <a:t>.</a:t>
            </a:r>
          </a:p>
          <a:p>
            <a:r>
              <a:rPr lang="en-US" sz="2400" dirty="0"/>
              <a:t/>
            </a:r>
            <a:br>
              <a:rPr lang="en-US" sz="2400" dirty="0"/>
            </a:br>
            <a:r>
              <a:rPr lang="en-US" sz="2400" b="1" dirty="0"/>
              <a:t>Social Impact:</a:t>
            </a:r>
            <a:r>
              <a:rPr lang="en-US" sz="2400" dirty="0"/>
              <a:t> Promotes retrofit-based innovation and eco-awareness</a:t>
            </a:r>
            <a:r>
              <a:rPr lang="en-US" sz="2400" dirty="0" smtClean="0"/>
              <a:t>.</a:t>
            </a:r>
          </a:p>
          <a:p>
            <a:r>
              <a:rPr lang="en-US" sz="2400" dirty="0"/>
              <a:t/>
            </a:r>
            <a:br>
              <a:rPr lang="en-US" sz="2400" dirty="0"/>
            </a:br>
            <a:r>
              <a:rPr lang="en-US" sz="2400" b="1" dirty="0"/>
              <a:t>Implementation:</a:t>
            </a:r>
            <a:r>
              <a:rPr lang="en-US" sz="2400" dirty="0"/>
              <a:t> Smart home and campus energy dashboards.</a:t>
            </a:r>
          </a:p>
        </p:txBody>
      </p:sp>
    </p:spTree>
    <p:extLst>
      <p:ext uri="{BB962C8B-B14F-4D97-AF65-F5344CB8AC3E}">
        <p14:creationId xmlns:p14="http://schemas.microsoft.com/office/powerpoint/2010/main" val="3618910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xmlns="" id="{5DC31116-19D9-63A8-ACDD-215B285F629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xmlns="" id="{B65FBAAC-4072-6836-424B-19CC05EB49D5}"/>
              </a:ext>
            </a:extLst>
          </p:cNvPr>
          <p:cNvSpPr txBox="1"/>
          <p:nvPr/>
        </p:nvSpPr>
        <p:spPr>
          <a:xfrm>
            <a:off x="602226" y="1112947"/>
            <a:ext cx="6100916" cy="830997"/>
          </a:xfrm>
          <a:prstGeom prst="rect">
            <a:avLst/>
          </a:prstGeom>
          <a:noFill/>
        </p:spPr>
        <p:txBody>
          <a:bodyPr wrap="square">
            <a:spAutoFit/>
          </a:bodyPr>
          <a:lstStyle/>
          <a:p>
            <a:r>
              <a:rPr lang="en-IN" sz="4800" b="1" dirty="0">
                <a:latin typeface="+mj-lt"/>
                <a:ea typeface="Calibri" panose="020F0502020204030204" pitchFamily="34" charset="0"/>
                <a:cs typeface="Calibri" panose="020F0502020204030204" pitchFamily="34" charset="0"/>
              </a:rPr>
              <a:t>Conclusion</a:t>
            </a:r>
          </a:p>
        </p:txBody>
      </p:sp>
      <p:sp>
        <p:nvSpPr>
          <p:cNvPr id="6" name="Rectangle 1">
            <a:extLst>
              <a:ext uri="{FF2B5EF4-FFF2-40B4-BE49-F238E27FC236}">
                <a16:creationId xmlns:a16="http://schemas.microsoft.com/office/drawing/2014/main" xmlns="" id="{FE4DCDAF-B32F-65EF-518D-C687CA00D2BE}"/>
              </a:ext>
            </a:extLst>
          </p:cNvPr>
          <p:cNvSpPr>
            <a:spLocks noChangeArrowheads="1"/>
          </p:cNvSpPr>
          <p:nvPr/>
        </p:nvSpPr>
        <p:spPr bwMode="auto">
          <a:xfrm>
            <a:off x="1168285" y="2837698"/>
            <a:ext cx="1045766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ClrTx/>
            </a:pPr>
            <a:r>
              <a:rPr lang="en-US" sz="2400" dirty="0"/>
              <a:t>EcoFusion 2.0 provides a scalable, AI-driven approach to reduce carbon emissions without replacing existing devices.</a:t>
            </a:r>
            <a:br>
              <a:rPr lang="en-US" sz="2400" dirty="0"/>
            </a:br>
            <a:r>
              <a:rPr lang="en-US" sz="2400" dirty="0"/>
              <a:t>It demonstrates how digital sustainability can drive measurable impact through data-driven energy optimization.</a:t>
            </a:r>
            <a:endParaRPr kumimoji="0" lang="en-US" altLang="en-US" sz="2400"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67214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xmlns="" id="{12EACBED-1CC2-B25B-A6C1-517EB2552ED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xmlns="" id="{87EA9518-C121-D01C-B4CB-CE6731FEB324}"/>
              </a:ext>
            </a:extLst>
          </p:cNvPr>
          <p:cNvSpPr txBox="1"/>
          <p:nvPr/>
        </p:nvSpPr>
        <p:spPr>
          <a:xfrm>
            <a:off x="425245" y="1103114"/>
            <a:ext cx="6100916" cy="923330"/>
          </a:xfrm>
          <a:prstGeom prst="rect">
            <a:avLst/>
          </a:prstGeom>
          <a:noFill/>
        </p:spPr>
        <p:txBody>
          <a:bodyPr wrap="square">
            <a:spAutoFit/>
          </a:bodyPr>
          <a:lstStyle/>
          <a:p>
            <a:r>
              <a:rPr lang="en-IN" sz="5400" b="1" dirty="0">
                <a:latin typeface="+mj-lt"/>
              </a:rPr>
              <a:t>References</a:t>
            </a:r>
          </a:p>
        </p:txBody>
      </p:sp>
      <p:sp>
        <p:nvSpPr>
          <p:cNvPr id="8" name="TextBox 7">
            <a:extLst>
              <a:ext uri="{FF2B5EF4-FFF2-40B4-BE49-F238E27FC236}">
                <a16:creationId xmlns:a16="http://schemas.microsoft.com/office/drawing/2014/main" xmlns="" id="{45B80B4F-35EA-0081-C4EE-9D7887B600E1}"/>
              </a:ext>
            </a:extLst>
          </p:cNvPr>
          <p:cNvSpPr txBox="1"/>
          <p:nvPr/>
        </p:nvSpPr>
        <p:spPr>
          <a:xfrm>
            <a:off x="1209016" y="2575143"/>
            <a:ext cx="11766756" cy="3108543"/>
          </a:xfrm>
          <a:prstGeom prst="rect">
            <a:avLst/>
          </a:prstGeom>
          <a:noFill/>
        </p:spPr>
        <p:txBody>
          <a:bodyPr wrap="square">
            <a:spAutoFit/>
          </a:bodyPr>
          <a:lstStyle/>
          <a:p>
            <a:pPr marL="514350" lvl="0" indent="-514350" eaLnBrk="0" fontAlgn="base" hangingPunct="0">
              <a:spcBef>
                <a:spcPct val="0"/>
              </a:spcBef>
              <a:spcAft>
                <a:spcPct val="0"/>
              </a:spcAft>
              <a:buClrTx/>
              <a:buFont typeface="+mj-lt"/>
              <a:buAutoNum type="arabicPeriod"/>
            </a:pPr>
            <a:r>
              <a:rPr lang="en-US" altLang="en-US" sz="2800" dirty="0">
                <a:solidFill>
                  <a:schemeClr val="tx1"/>
                </a:solidFill>
                <a:latin typeface="Arial" panose="020B0604020202020204" pitchFamily="34" charset="0"/>
              </a:rPr>
              <a:t>IEEE Transactions on Sustainable Computing, Vol. 9, 2025</a:t>
            </a:r>
            <a:r>
              <a:rPr lang="en-US" altLang="en-US" sz="2800" dirty="0" smtClean="0">
                <a:solidFill>
                  <a:schemeClr val="tx1"/>
                </a:solidFill>
                <a:latin typeface="Arial" panose="020B0604020202020204" pitchFamily="34" charset="0"/>
              </a:rPr>
              <a:t>.</a:t>
            </a:r>
          </a:p>
          <a:p>
            <a:pPr marL="514350" lvl="0" indent="-514350" eaLnBrk="0" fontAlgn="base" hangingPunct="0">
              <a:spcBef>
                <a:spcPct val="0"/>
              </a:spcBef>
              <a:spcAft>
                <a:spcPct val="0"/>
              </a:spcAft>
              <a:buClrTx/>
              <a:buFont typeface="+mj-lt"/>
              <a:buAutoNum type="arabicPeriod"/>
            </a:pPr>
            <a:endParaRPr lang="en-US" altLang="en-US" sz="2800" dirty="0">
              <a:solidFill>
                <a:schemeClr val="tx1"/>
              </a:solidFill>
              <a:latin typeface="Arial" panose="020B0604020202020204" pitchFamily="34" charset="0"/>
            </a:endParaRPr>
          </a:p>
          <a:p>
            <a:pPr marL="514350" lvl="0" indent="-514350" eaLnBrk="0" fontAlgn="base" hangingPunct="0">
              <a:spcBef>
                <a:spcPct val="0"/>
              </a:spcBef>
              <a:spcAft>
                <a:spcPct val="0"/>
              </a:spcAft>
              <a:buClrTx/>
              <a:buFont typeface="+mj-lt"/>
              <a:buAutoNum type="arabicPeriod"/>
            </a:pPr>
            <a:r>
              <a:rPr lang="en-US" altLang="en-US" sz="2800" dirty="0">
                <a:solidFill>
                  <a:schemeClr val="tx1"/>
                </a:solidFill>
                <a:latin typeface="Arial" panose="020B0604020202020204" pitchFamily="34" charset="0"/>
              </a:rPr>
              <a:t>IPCC Report on AI &amp; Climate Change, 2024</a:t>
            </a:r>
            <a:r>
              <a:rPr lang="en-US" altLang="en-US" sz="2800" dirty="0" smtClean="0">
                <a:solidFill>
                  <a:schemeClr val="tx1"/>
                </a:solidFill>
                <a:latin typeface="Arial" panose="020B0604020202020204" pitchFamily="34" charset="0"/>
              </a:rPr>
              <a:t>.</a:t>
            </a:r>
          </a:p>
          <a:p>
            <a:pPr marL="514350" lvl="0" indent="-514350" eaLnBrk="0" fontAlgn="base" hangingPunct="0">
              <a:spcBef>
                <a:spcPct val="0"/>
              </a:spcBef>
              <a:spcAft>
                <a:spcPct val="0"/>
              </a:spcAft>
              <a:buClrTx/>
              <a:buFont typeface="+mj-lt"/>
              <a:buAutoNum type="arabicPeriod"/>
            </a:pPr>
            <a:endParaRPr lang="en-US" altLang="en-US" sz="2800" dirty="0">
              <a:solidFill>
                <a:schemeClr val="tx1"/>
              </a:solidFill>
              <a:latin typeface="Arial" panose="020B0604020202020204" pitchFamily="34" charset="0"/>
            </a:endParaRPr>
          </a:p>
          <a:p>
            <a:pPr marL="514350" lvl="0" indent="-514350" eaLnBrk="0" fontAlgn="base" hangingPunct="0">
              <a:spcBef>
                <a:spcPct val="0"/>
              </a:spcBef>
              <a:spcAft>
                <a:spcPct val="0"/>
              </a:spcAft>
              <a:buClrTx/>
              <a:buFont typeface="+mj-lt"/>
              <a:buAutoNum type="arabicPeriod"/>
            </a:pPr>
            <a:r>
              <a:rPr lang="en-US" altLang="en-US" sz="2800" dirty="0">
                <a:solidFill>
                  <a:schemeClr val="tx1"/>
                </a:solidFill>
                <a:latin typeface="Arial" panose="020B0604020202020204" pitchFamily="34" charset="0"/>
              </a:rPr>
              <a:t>UNFCCC </a:t>
            </a:r>
            <a:r>
              <a:rPr lang="en-US" altLang="en-US" sz="2800" dirty="0" err="1">
                <a:solidFill>
                  <a:schemeClr val="tx1"/>
                </a:solidFill>
                <a:latin typeface="Arial" panose="020B0604020202020204" pitchFamily="34" charset="0"/>
              </a:rPr>
              <a:t>Blockchain</a:t>
            </a:r>
            <a:r>
              <a:rPr lang="en-US" altLang="en-US" sz="2800" dirty="0">
                <a:solidFill>
                  <a:schemeClr val="tx1"/>
                </a:solidFill>
                <a:latin typeface="Arial" panose="020B0604020202020204" pitchFamily="34" charset="0"/>
              </a:rPr>
              <a:t> for Climate Initiative</a:t>
            </a:r>
            <a:r>
              <a:rPr lang="en-US" altLang="en-US" sz="2800" dirty="0" smtClean="0">
                <a:solidFill>
                  <a:schemeClr val="tx1"/>
                </a:solidFill>
                <a:latin typeface="Arial" panose="020B0604020202020204" pitchFamily="34" charset="0"/>
              </a:rPr>
              <a:t>.</a:t>
            </a:r>
          </a:p>
          <a:p>
            <a:pPr marL="514350" lvl="0" indent="-514350" eaLnBrk="0" fontAlgn="base" hangingPunct="0">
              <a:spcBef>
                <a:spcPct val="0"/>
              </a:spcBef>
              <a:spcAft>
                <a:spcPct val="0"/>
              </a:spcAft>
              <a:buClrTx/>
              <a:buFont typeface="+mj-lt"/>
              <a:buAutoNum type="arabicPeriod"/>
            </a:pPr>
            <a:endParaRPr lang="en-US" altLang="en-US" sz="2800" dirty="0">
              <a:solidFill>
                <a:schemeClr val="tx1"/>
              </a:solidFill>
              <a:latin typeface="Arial" panose="020B0604020202020204" pitchFamily="34" charset="0"/>
            </a:endParaRPr>
          </a:p>
          <a:p>
            <a:pPr marL="514350" lvl="0" indent="-514350" eaLnBrk="0" fontAlgn="base" hangingPunct="0">
              <a:spcBef>
                <a:spcPct val="0"/>
              </a:spcBef>
              <a:spcAft>
                <a:spcPct val="0"/>
              </a:spcAft>
              <a:buClrTx/>
              <a:buFont typeface="+mj-lt"/>
              <a:buAutoNum type="arabicPeriod"/>
            </a:pPr>
            <a:r>
              <a:rPr lang="en-US" altLang="en-US" sz="2800" dirty="0">
                <a:solidFill>
                  <a:schemeClr val="tx1"/>
                </a:solidFill>
                <a:latin typeface="Arial" panose="020B0604020202020204" pitchFamily="34" charset="0"/>
              </a:rPr>
              <a:t>EnergyStar Smart Appliance Database, 2024.</a:t>
            </a:r>
          </a:p>
        </p:txBody>
      </p:sp>
    </p:spTree>
    <p:extLst>
      <p:ext uri="{BB962C8B-B14F-4D97-AF65-F5344CB8AC3E}">
        <p14:creationId xmlns:p14="http://schemas.microsoft.com/office/powerpoint/2010/main" val="1359600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xmlns="" id="{5C3EB75A-1381-9290-D989-537039A180A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xmlns="" id="{99D9BA73-E801-796B-8A04-3ED25F98F9B5}"/>
              </a:ext>
            </a:extLst>
          </p:cNvPr>
          <p:cNvSpPr txBox="1"/>
          <p:nvPr/>
        </p:nvSpPr>
        <p:spPr>
          <a:xfrm>
            <a:off x="523568" y="1073617"/>
            <a:ext cx="6100916" cy="830997"/>
          </a:xfrm>
          <a:prstGeom prst="rect">
            <a:avLst/>
          </a:prstGeom>
          <a:noFill/>
        </p:spPr>
        <p:txBody>
          <a:bodyPr wrap="square">
            <a:spAutoFit/>
          </a:bodyPr>
          <a:lstStyle/>
          <a:p>
            <a:r>
              <a:rPr lang="en-IN" sz="4800" b="1" dirty="0">
                <a:latin typeface="+mj-lt"/>
                <a:ea typeface="Calibri" panose="020F0502020204030204" pitchFamily="34" charset="0"/>
                <a:cs typeface="Calibri" panose="020F0502020204030204" pitchFamily="34" charset="0"/>
              </a:rPr>
              <a:t>Appendices </a:t>
            </a:r>
          </a:p>
        </p:txBody>
      </p:sp>
      <p:sp>
        <p:nvSpPr>
          <p:cNvPr id="6" name="TextBox 5"/>
          <p:cNvSpPr txBox="1"/>
          <p:nvPr/>
        </p:nvSpPr>
        <p:spPr>
          <a:xfrm>
            <a:off x="1872343" y="2612571"/>
            <a:ext cx="8418286" cy="3026534"/>
          </a:xfrm>
          <a:prstGeom prst="rect">
            <a:avLst/>
          </a:prstGeom>
          <a:noFill/>
        </p:spPr>
        <p:txBody>
          <a:bodyPr wrap="square" rtlCol="0">
            <a:spAutoFit/>
          </a:bodyPr>
          <a:lstStyle/>
          <a:p>
            <a:pPr marL="457200" lvl="0" indent="-457200" eaLnBrk="0" fontAlgn="base" hangingPunct="0">
              <a:spcBef>
                <a:spcPct val="0"/>
              </a:spcBef>
              <a:spcAft>
                <a:spcPct val="0"/>
              </a:spcAft>
              <a:buClrTx/>
              <a:buFont typeface="Arial" panose="020B0604020202020204" pitchFamily="34" charset="0"/>
              <a:buChar char="•"/>
            </a:pPr>
            <a:r>
              <a:rPr lang="en-US" altLang="en-US" sz="2800" b="1" dirty="0" smtClean="0">
                <a:solidFill>
                  <a:schemeClr val="tx1"/>
                </a:solidFill>
                <a:latin typeface="Arial" panose="020B0604020202020204" pitchFamily="34" charset="0"/>
              </a:rPr>
              <a:t>Source </a:t>
            </a:r>
            <a:r>
              <a:rPr lang="en-US" altLang="en-US" sz="2800" b="1" dirty="0">
                <a:solidFill>
                  <a:schemeClr val="tx1"/>
                </a:solidFill>
                <a:latin typeface="Arial" panose="020B0604020202020204" pitchFamily="34" charset="0"/>
              </a:rPr>
              <a:t>files: </a:t>
            </a:r>
            <a:r>
              <a:rPr lang="en-US" altLang="en-US" sz="2000" dirty="0">
                <a:solidFill>
                  <a:schemeClr val="tx1"/>
                </a:solidFill>
                <a:latin typeface="Arial Unicode MS" panose="020B0604020202020204" pitchFamily="34" charset="-128"/>
              </a:rPr>
              <a:t>app.py</a:t>
            </a:r>
            <a:r>
              <a:rPr lang="en-US" altLang="en-US" sz="2800" dirty="0">
                <a:solidFill>
                  <a:schemeClr val="tx1"/>
                </a:solidFill>
              </a:rPr>
              <a:t>, </a:t>
            </a:r>
            <a:r>
              <a:rPr lang="en-US" altLang="en-US" sz="2000" dirty="0" smtClean="0">
                <a:solidFill>
                  <a:schemeClr val="tx1"/>
                </a:solidFill>
                <a:latin typeface="Arial Unicode MS" panose="020B0604020202020204" pitchFamily="34" charset="-128"/>
              </a:rPr>
              <a:t>model.py</a:t>
            </a:r>
            <a:r>
              <a:rPr lang="en-US" altLang="en-US" sz="2800" dirty="0" smtClean="0">
                <a:solidFill>
                  <a:schemeClr val="tx1"/>
                </a:solidFill>
              </a:rPr>
              <a:t>, </a:t>
            </a:r>
            <a:r>
              <a:rPr lang="en-US" altLang="en-US" sz="2000" dirty="0" smtClean="0">
                <a:solidFill>
                  <a:schemeClr val="tx1"/>
                </a:solidFill>
                <a:latin typeface="Arial Unicode MS" panose="020B0604020202020204" pitchFamily="34" charset="-128"/>
              </a:rPr>
              <a:t>utils.py</a:t>
            </a:r>
            <a:r>
              <a:rPr lang="en-US" altLang="en-US" sz="2800" dirty="0" smtClean="0">
                <a:solidFill>
                  <a:schemeClr val="tx1"/>
                </a:solidFill>
              </a:rPr>
              <a:t>.</a:t>
            </a:r>
          </a:p>
          <a:p>
            <a:pPr marL="571500" lvl="0" indent="-571500" eaLnBrk="0" fontAlgn="base" hangingPunct="0">
              <a:spcBef>
                <a:spcPct val="0"/>
              </a:spcBef>
              <a:spcAft>
                <a:spcPct val="0"/>
              </a:spcAft>
              <a:buClrTx/>
              <a:buFont typeface="Arial" panose="020B0604020202020204" pitchFamily="34" charset="0"/>
              <a:buChar char="•"/>
            </a:pPr>
            <a:endParaRPr lang="en-US" altLang="en-US" sz="4400" dirty="0">
              <a:solidFill>
                <a:schemeClr val="tx1"/>
              </a:solidFill>
              <a:latin typeface="Arial" panose="020B0604020202020204" pitchFamily="34" charset="0"/>
            </a:endParaRPr>
          </a:p>
          <a:p>
            <a:pPr marL="457200" lvl="0" indent="-457200" eaLnBrk="0" fontAlgn="base" hangingPunct="0">
              <a:spcBef>
                <a:spcPct val="0"/>
              </a:spcBef>
              <a:spcAft>
                <a:spcPct val="0"/>
              </a:spcAft>
              <a:buClrTx/>
              <a:buFont typeface="Arial" panose="020B0604020202020204" pitchFamily="34" charset="0"/>
              <a:buChar char="•"/>
            </a:pPr>
            <a:r>
              <a:rPr lang="en-US" altLang="en-US" sz="2800" b="1" dirty="0">
                <a:solidFill>
                  <a:schemeClr val="tx1"/>
                </a:solidFill>
                <a:latin typeface="Arial" panose="020B0604020202020204" pitchFamily="34" charset="0"/>
              </a:rPr>
              <a:t>Dataset: </a:t>
            </a:r>
            <a:r>
              <a:rPr lang="en-US" altLang="en-US" sz="2000" dirty="0">
                <a:solidFill>
                  <a:schemeClr val="tx1"/>
                </a:solidFill>
                <a:latin typeface="Arial Unicode MS" panose="020B0604020202020204" pitchFamily="34" charset="-128"/>
              </a:rPr>
              <a:t>appliance_data.csv</a:t>
            </a:r>
            <a:r>
              <a:rPr lang="en-US" altLang="en-US" sz="2800" dirty="0" smtClean="0">
                <a:solidFill>
                  <a:schemeClr val="tx1"/>
                </a:solidFill>
              </a:rPr>
              <a:t>.</a:t>
            </a:r>
          </a:p>
          <a:p>
            <a:pPr marL="571500" lvl="0" indent="-571500" eaLnBrk="0" fontAlgn="base" hangingPunct="0">
              <a:spcBef>
                <a:spcPct val="0"/>
              </a:spcBef>
              <a:spcAft>
                <a:spcPct val="0"/>
              </a:spcAft>
              <a:buClrTx/>
              <a:buFont typeface="Arial" panose="020B0604020202020204" pitchFamily="34" charset="0"/>
              <a:buChar char="•"/>
            </a:pPr>
            <a:endParaRPr lang="en-US" altLang="en-US" sz="4400" dirty="0">
              <a:solidFill>
                <a:schemeClr val="tx1"/>
              </a:solidFill>
              <a:latin typeface="Arial" panose="020B0604020202020204" pitchFamily="34" charset="0"/>
            </a:endParaRPr>
          </a:p>
          <a:p>
            <a:pPr marL="457200" lvl="0" indent="-457200" eaLnBrk="0" fontAlgn="base" hangingPunct="0">
              <a:spcBef>
                <a:spcPct val="0"/>
              </a:spcBef>
              <a:spcAft>
                <a:spcPct val="0"/>
              </a:spcAft>
              <a:buClrTx/>
              <a:buFont typeface="Arial" panose="020B0604020202020204" pitchFamily="34" charset="0"/>
              <a:buChar char="•"/>
            </a:pPr>
            <a:r>
              <a:rPr lang="en-US" altLang="en-US" sz="2800" b="1" dirty="0">
                <a:solidFill>
                  <a:schemeClr val="tx1"/>
                </a:solidFill>
                <a:latin typeface="Arial" panose="020B0604020202020204" pitchFamily="34" charset="0"/>
              </a:rPr>
              <a:t>To run: </a:t>
            </a:r>
            <a:r>
              <a:rPr lang="en-US" altLang="en-US" sz="2000" dirty="0">
                <a:solidFill>
                  <a:schemeClr val="tx1"/>
                </a:solidFill>
                <a:latin typeface="Arial Unicode MS" panose="020B0604020202020204" pitchFamily="34" charset="-128"/>
              </a:rPr>
              <a:t>pip install -r requirements.txt</a:t>
            </a:r>
            <a:r>
              <a:rPr lang="en-US" altLang="en-US" sz="2800" dirty="0">
                <a:solidFill>
                  <a:schemeClr val="tx1"/>
                </a:solidFill>
              </a:rPr>
              <a:t> → </a:t>
            </a:r>
            <a:r>
              <a:rPr lang="en-US" altLang="en-US" sz="2000" dirty="0" err="1">
                <a:solidFill>
                  <a:schemeClr val="tx1"/>
                </a:solidFill>
                <a:latin typeface="Arial Unicode MS" panose="020B0604020202020204" pitchFamily="34" charset="-128"/>
              </a:rPr>
              <a:t>streamlit</a:t>
            </a:r>
            <a:r>
              <a:rPr lang="en-US" altLang="en-US" sz="2000" dirty="0">
                <a:solidFill>
                  <a:schemeClr val="tx1"/>
                </a:solidFill>
                <a:latin typeface="Arial Unicode MS" panose="020B0604020202020204" pitchFamily="34" charset="-128"/>
              </a:rPr>
              <a:t> run app.py</a:t>
            </a:r>
            <a:r>
              <a:rPr lang="en-US" altLang="en-US" sz="2800" dirty="0">
                <a:solidFill>
                  <a:schemeClr val="tx1"/>
                </a:solidFill>
              </a:rPr>
              <a:t>.</a:t>
            </a:r>
            <a:endParaRPr lang="en-US" altLang="en-US" sz="4400" dirty="0">
              <a:solidFill>
                <a:schemeClr val="tx1"/>
              </a:solidFill>
              <a:latin typeface="Arial" panose="020B0604020202020204" pitchFamily="34" charset="0"/>
            </a:endParaRPr>
          </a:p>
          <a:p>
            <a:endParaRPr lang="en-US" dirty="0"/>
          </a:p>
        </p:txBody>
      </p:sp>
    </p:spTree>
    <p:extLst>
      <p:ext uri="{BB962C8B-B14F-4D97-AF65-F5344CB8AC3E}">
        <p14:creationId xmlns:p14="http://schemas.microsoft.com/office/powerpoint/2010/main" val="512067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xmlns="" id="{0672340E-CF4A-B8E7-2FC0-113BC5AA426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xmlns="" id="{6A57DED5-135C-5C0F-66C9-FAF11D8146AA}"/>
              </a:ext>
            </a:extLst>
          </p:cNvPr>
          <p:cNvSpPr txBox="1"/>
          <p:nvPr/>
        </p:nvSpPr>
        <p:spPr>
          <a:xfrm>
            <a:off x="302026" y="943896"/>
            <a:ext cx="2266967" cy="707886"/>
          </a:xfrm>
          <a:prstGeom prst="rect">
            <a:avLst/>
          </a:prstGeom>
          <a:noFill/>
        </p:spPr>
        <p:txBody>
          <a:bodyPr wrap="none" rtlCol="0">
            <a:spAutoFit/>
          </a:bodyPr>
          <a:lstStyle/>
          <a:p>
            <a:pPr algn="ctr"/>
            <a:r>
              <a:rPr lang="en-US" sz="4000" b="1" dirty="0">
                <a:latin typeface="+mj-lt"/>
                <a:ea typeface="Calibri" panose="020F0502020204030204" pitchFamily="34" charset="0"/>
                <a:cs typeface="Calibri" panose="020F0502020204030204" pitchFamily="34" charset="0"/>
              </a:rPr>
              <a:t>Abstract</a:t>
            </a:r>
            <a:endParaRPr lang="en-IN" sz="4000" b="1" dirty="0">
              <a:latin typeface="+mj-lt"/>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xmlns="" id="{FDC28B5B-34D8-CCA1-432E-3DB5CC4FA593}"/>
              </a:ext>
            </a:extLst>
          </p:cNvPr>
          <p:cNvSpPr txBox="1"/>
          <p:nvPr/>
        </p:nvSpPr>
        <p:spPr>
          <a:xfrm>
            <a:off x="859413" y="2075020"/>
            <a:ext cx="10861532" cy="4216539"/>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EcoFusion 2.0 is a Python-based sustainability platform combining AI analytics and </a:t>
            </a:r>
            <a:r>
              <a:rPr lang="en-US" sz="2400" dirty="0" err="1"/>
              <a:t>IoT</a:t>
            </a:r>
            <a:r>
              <a:rPr lang="en-US" sz="2400" dirty="0"/>
              <a:t> data simulation to reduce carbon emissions from </a:t>
            </a:r>
            <a:r>
              <a:rPr lang="en-US" sz="2400" dirty="0" smtClean="0"/>
              <a:t>appliances.</a:t>
            </a:r>
          </a:p>
          <a:p>
            <a:pPr marL="342900" indent="-342900">
              <a:buFont typeface="Wingdings" panose="05000000000000000000" pitchFamily="2" charset="2"/>
              <a:buChar char="q"/>
            </a:pPr>
            <a:r>
              <a:rPr lang="en-US" sz="2400" dirty="0" smtClean="0"/>
              <a:t>It </a:t>
            </a:r>
            <a:r>
              <a:rPr lang="en-US" sz="2400" dirty="0"/>
              <a:t>predicts energy usage, estimates CO₂ output, and visualizes results in real time using </a:t>
            </a:r>
            <a:r>
              <a:rPr lang="en-US" sz="2400" b="1" dirty="0" err="1"/>
              <a:t>Streamlit</a:t>
            </a:r>
            <a:r>
              <a:rPr lang="en-US" sz="2400" dirty="0" smtClean="0"/>
              <a:t>.</a:t>
            </a:r>
          </a:p>
          <a:p>
            <a:pPr marL="342900" indent="-342900">
              <a:buFont typeface="Wingdings" panose="05000000000000000000" pitchFamily="2" charset="2"/>
              <a:buChar char="q"/>
            </a:pPr>
            <a:endParaRPr lang="en-US" sz="2400" dirty="0">
              <a:latin typeface="+mj-lt"/>
              <a:ea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US" sz="2400" b="1" dirty="0"/>
              <a:t>Technologies Used:</a:t>
            </a:r>
            <a:r>
              <a:rPr lang="en-US" sz="2400" dirty="0"/>
              <a:t> Python, </a:t>
            </a:r>
            <a:r>
              <a:rPr lang="en-US" sz="2400" dirty="0" err="1"/>
              <a:t>Streamlit</a:t>
            </a:r>
            <a:r>
              <a:rPr lang="en-US" sz="2400" dirty="0"/>
              <a:t>, </a:t>
            </a:r>
            <a:r>
              <a:rPr lang="en-US" sz="2400" dirty="0" err="1"/>
              <a:t>NumPy</a:t>
            </a:r>
            <a:r>
              <a:rPr lang="en-US" sz="2400" dirty="0"/>
              <a:t>, </a:t>
            </a:r>
            <a:r>
              <a:rPr lang="en-US" sz="2400" dirty="0" err="1" smtClean="0"/>
              <a:t>Scikit</a:t>
            </a:r>
            <a:r>
              <a:rPr lang="en-US" sz="2400" dirty="0" smtClean="0"/>
              <a:t>-learn.</a:t>
            </a:r>
          </a:p>
          <a:p>
            <a:pPr marL="342900" indent="-342900">
              <a:buFont typeface="Wingdings" panose="05000000000000000000" pitchFamily="2" charset="2"/>
              <a:buChar char="q"/>
            </a:pPr>
            <a:endParaRPr lang="en-US" sz="2400" b="1" dirty="0"/>
          </a:p>
          <a:p>
            <a:pPr marL="342900" indent="-342900">
              <a:buFont typeface="Wingdings" panose="05000000000000000000" pitchFamily="2" charset="2"/>
              <a:buChar char="q"/>
            </a:pPr>
            <a:r>
              <a:rPr lang="en-US" sz="2400" b="1" dirty="0" smtClean="0"/>
              <a:t>Expected </a:t>
            </a:r>
            <a:r>
              <a:rPr lang="en-US" sz="2400" b="1" dirty="0"/>
              <a:t>Outcome:</a:t>
            </a:r>
            <a:r>
              <a:rPr lang="en-US" sz="2400" dirty="0"/>
              <a:t> ~60% energy savings and measurable sustainability gains.</a:t>
            </a:r>
            <a:endParaRPr lang="en-US" sz="2400" dirty="0">
              <a:latin typeface="+mj-lt"/>
              <a:ea typeface="Calibri" panose="020F0502020204030204" pitchFamily="34" charset="0"/>
              <a:cs typeface="Calibri" panose="020F0502020204030204" pitchFamily="34" charset="0"/>
            </a:endParaRPr>
          </a:p>
          <a:p>
            <a:pPr lvl="2"/>
            <a:endParaRPr lang="en-IN" sz="2800" dirty="0">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288849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ED2CB39-E41A-D35D-27C3-2F9D75361CED}"/>
              </a:ext>
            </a:extLst>
          </p:cNvPr>
          <p:cNvSpPr txBox="1"/>
          <p:nvPr/>
        </p:nvSpPr>
        <p:spPr>
          <a:xfrm>
            <a:off x="0" y="696270"/>
            <a:ext cx="4562167" cy="769441"/>
          </a:xfrm>
          <a:prstGeom prst="rect">
            <a:avLst/>
          </a:prstGeom>
          <a:noFill/>
        </p:spPr>
        <p:txBody>
          <a:bodyPr wrap="square" rtlCol="0">
            <a:spAutoFit/>
          </a:bodyPr>
          <a:lstStyle/>
          <a:p>
            <a:pPr algn="ctr"/>
            <a:r>
              <a:rPr lang="en-US" sz="4400" b="1" dirty="0">
                <a:latin typeface="+mj-lt"/>
                <a:ea typeface="Calibri" panose="020F0502020204030204" pitchFamily="34" charset="0"/>
                <a:cs typeface="Calibri" panose="020F0502020204030204" pitchFamily="34" charset="0"/>
              </a:rPr>
              <a:t>Introduction</a:t>
            </a:r>
            <a:endParaRPr lang="en-IN" sz="4400" b="1" dirty="0">
              <a:latin typeface="+mj-lt"/>
              <a:ea typeface="Calibri" panose="020F0502020204030204" pitchFamily="34" charset="0"/>
              <a:cs typeface="Calibri" panose="020F0502020204030204" pitchFamily="34" charset="0"/>
            </a:endParaRPr>
          </a:p>
        </p:txBody>
      </p:sp>
      <p:sp>
        <p:nvSpPr>
          <p:cNvPr id="4" name="Rectangle 1">
            <a:extLst>
              <a:ext uri="{FF2B5EF4-FFF2-40B4-BE49-F238E27FC236}">
                <a16:creationId xmlns:a16="http://schemas.microsoft.com/office/drawing/2014/main" xmlns="" id="{A0EF213F-F42E-5DA4-DA8D-10B668A4C6BE}"/>
              </a:ext>
            </a:extLst>
          </p:cNvPr>
          <p:cNvSpPr>
            <a:spLocks noChangeArrowheads="1"/>
          </p:cNvSpPr>
          <p:nvPr/>
        </p:nvSpPr>
        <p:spPr bwMode="auto">
          <a:xfrm>
            <a:off x="1084552" y="1656576"/>
            <a:ext cx="10031055"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t>Background:</a:t>
            </a:r>
            <a:r>
              <a:rPr lang="en-US" sz="2400" dirty="0"/>
              <a:t> Inefficient appliance systems significantly raise carbon emissions. Existing solutions focus on hardware replacement, which is costly</a:t>
            </a:r>
            <a:r>
              <a:rPr lang="en-US" sz="2400" dirty="0" smtClean="0"/>
              <a:t>.</a:t>
            </a:r>
          </a:p>
          <a:p>
            <a:r>
              <a:rPr lang="en-US" sz="2400" dirty="0"/>
              <a:t/>
            </a:r>
            <a:br>
              <a:rPr lang="en-US" sz="2400" dirty="0"/>
            </a:br>
            <a:r>
              <a:rPr lang="en-US" sz="2400" b="1" dirty="0"/>
              <a:t>Problem Statement:</a:t>
            </a:r>
            <a:r>
              <a:rPr lang="en-US" sz="2400" dirty="0"/>
              <a:t> To build a </a:t>
            </a:r>
            <a:r>
              <a:rPr lang="en-US" sz="2400" dirty="0"/>
              <a:t>CO₂ </a:t>
            </a:r>
            <a:r>
              <a:rPr lang="en-US" sz="2400" dirty="0" smtClean="0"/>
              <a:t>emission </a:t>
            </a:r>
            <a:r>
              <a:rPr lang="en-US" sz="2400" smtClean="0"/>
              <a:t>and reduction , low-</a:t>
            </a:r>
            <a:r>
              <a:rPr lang="en-US" sz="2400" dirty="0" err="1" smtClean="0"/>
              <a:t>cost,software</a:t>
            </a:r>
            <a:r>
              <a:rPr lang="en-US" sz="2400" dirty="0" smtClean="0"/>
              <a:t>-based </a:t>
            </a:r>
            <a:r>
              <a:rPr lang="en-US" sz="2400" dirty="0"/>
              <a:t>AI system that monitors and optimizes energy consumption in existing appliances</a:t>
            </a:r>
            <a:r>
              <a:rPr lang="en-US" sz="2400" dirty="0" smtClean="0"/>
              <a:t>.</a:t>
            </a:r>
          </a:p>
          <a:p>
            <a:r>
              <a:rPr lang="en-US" sz="2400" dirty="0"/>
              <a:t/>
            </a:r>
            <a:br>
              <a:rPr lang="en-US" sz="2400" dirty="0"/>
            </a:br>
            <a:r>
              <a:rPr lang="en-US" sz="2400" b="1" dirty="0" smtClean="0"/>
              <a:t>Objectives:</a:t>
            </a:r>
            <a:endParaRPr lang="en-US" sz="2400" dirty="0" smtClean="0"/>
          </a:p>
          <a:p>
            <a:pPr marL="342900" indent="-342900">
              <a:buFont typeface="Arial" panose="020B0604020202020204" pitchFamily="34" charset="0"/>
              <a:buChar char="•"/>
            </a:pPr>
            <a:r>
              <a:rPr lang="en-US" sz="2400" dirty="0" smtClean="0"/>
              <a:t>Predict </a:t>
            </a:r>
            <a:r>
              <a:rPr lang="en-US" sz="2400" dirty="0"/>
              <a:t>appliance energy </a:t>
            </a:r>
            <a:r>
              <a:rPr lang="en-US" sz="2400" dirty="0" smtClean="0"/>
              <a:t>use.</a:t>
            </a:r>
          </a:p>
          <a:p>
            <a:pPr marL="342900" indent="-342900">
              <a:buFont typeface="Arial" panose="020B0604020202020204" pitchFamily="34" charset="0"/>
              <a:buChar char="•"/>
            </a:pPr>
            <a:r>
              <a:rPr lang="en-US" sz="2400" dirty="0" smtClean="0"/>
              <a:t>Estimate </a:t>
            </a:r>
            <a:r>
              <a:rPr lang="en-US" sz="2400" dirty="0"/>
              <a:t>CO₂ </a:t>
            </a:r>
            <a:r>
              <a:rPr lang="en-US" sz="2400" dirty="0" smtClean="0"/>
              <a:t>emissions.</a:t>
            </a:r>
          </a:p>
          <a:p>
            <a:pPr marL="342900" indent="-342900">
              <a:buFont typeface="Arial" panose="020B0604020202020204" pitchFamily="34" charset="0"/>
              <a:buChar char="•"/>
            </a:pPr>
            <a:r>
              <a:rPr lang="en-US" sz="2400" dirty="0" smtClean="0"/>
              <a:t>Suggest </a:t>
            </a:r>
            <a:r>
              <a:rPr lang="en-US" sz="2400" dirty="0"/>
              <a:t>actionable energy-saving recommendations.</a:t>
            </a:r>
          </a:p>
          <a:p>
            <a:pPr marL="0" marR="0" lvl="0" indent="0" algn="l" defTabSz="914400" rtl="0" eaLnBrk="0" fontAlgn="base" latinLnBrk="0" hangingPunct="0">
              <a:lnSpc>
                <a:spcPct val="100000"/>
              </a:lnSpc>
              <a:spcBef>
                <a:spcPct val="0"/>
              </a:spcBef>
              <a:spcAft>
                <a:spcPct val="0"/>
              </a:spcAft>
              <a:buClrTx/>
              <a:buSzTx/>
              <a:tabLst/>
            </a:pPr>
            <a:endParaRPr lang="en-IN" sz="2800" b="1" dirty="0">
              <a:latin typeface="+mj-lt"/>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1" i="0" u="none" strike="noStrike" cap="none" normalizeH="0" baseline="0" dirty="0">
              <a:ln>
                <a:noFill/>
              </a:ln>
              <a:solidFill>
                <a:schemeClr val="tx1"/>
              </a:solidFill>
              <a:effectLst/>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1132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671301F-418D-DF7E-3ED7-D52034B5F981}"/>
              </a:ext>
            </a:extLst>
          </p:cNvPr>
          <p:cNvSpPr txBox="1"/>
          <p:nvPr/>
        </p:nvSpPr>
        <p:spPr>
          <a:xfrm>
            <a:off x="562897" y="700854"/>
            <a:ext cx="6100916" cy="769441"/>
          </a:xfrm>
          <a:prstGeom prst="rect">
            <a:avLst/>
          </a:prstGeom>
          <a:noFill/>
        </p:spPr>
        <p:txBody>
          <a:bodyPr wrap="square">
            <a:spAutoFit/>
          </a:bodyPr>
          <a:lstStyle/>
          <a:p>
            <a:r>
              <a:rPr lang="en-IN" sz="4400" b="1" dirty="0">
                <a:latin typeface="+mj-lt"/>
                <a:ea typeface="Calibri" panose="020F0502020204030204" pitchFamily="34" charset="0"/>
                <a:cs typeface="Calibri" panose="020F0502020204030204" pitchFamily="34" charset="0"/>
              </a:rPr>
              <a:t>Methodology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6910" y="1470295"/>
            <a:ext cx="6756253" cy="5616029"/>
          </a:xfrm>
          <a:prstGeom prst="rect">
            <a:avLst/>
          </a:prstGeom>
        </p:spPr>
      </p:pic>
    </p:spTree>
    <p:extLst>
      <p:ext uri="{BB962C8B-B14F-4D97-AF65-F5344CB8AC3E}">
        <p14:creationId xmlns:p14="http://schemas.microsoft.com/office/powerpoint/2010/main" val="3987024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524" y="773063"/>
            <a:ext cx="9533379" cy="769441"/>
          </a:xfrm>
          <a:prstGeom prst="rect">
            <a:avLst/>
          </a:prstGeom>
        </p:spPr>
        <p:txBody>
          <a:bodyPr wrap="none">
            <a:spAutoFit/>
          </a:bodyPr>
          <a:lstStyle/>
          <a:p>
            <a:r>
              <a:rPr lang="en-US" sz="4400" b="1" dirty="0">
                <a:latin typeface="+mj-lt"/>
                <a:ea typeface="Calibri" panose="020F0502020204030204" pitchFamily="34" charset="0"/>
                <a:cs typeface="Calibri" panose="020F0502020204030204" pitchFamily="34" charset="0"/>
              </a:rPr>
              <a:t>Data Collection and Preprocessing</a:t>
            </a:r>
          </a:p>
        </p:txBody>
      </p:sp>
      <p:sp>
        <p:nvSpPr>
          <p:cNvPr id="3" name="TextBox 2"/>
          <p:cNvSpPr txBox="1"/>
          <p:nvPr/>
        </p:nvSpPr>
        <p:spPr>
          <a:xfrm>
            <a:off x="1094509" y="2285999"/>
            <a:ext cx="9282546" cy="3334311"/>
          </a:xfrm>
          <a:prstGeom prst="rect">
            <a:avLst/>
          </a:prstGeom>
          <a:noFill/>
        </p:spPr>
        <p:txBody>
          <a:bodyPr wrap="square" rtlCol="0">
            <a:spAutoFit/>
          </a:bodyPr>
          <a:lstStyle/>
          <a:p>
            <a:r>
              <a:rPr lang="en-US" sz="2400" b="1" dirty="0"/>
              <a:t>Dataset:</a:t>
            </a:r>
            <a:r>
              <a:rPr lang="en-US" sz="2400" dirty="0"/>
              <a:t> Simulated CSV – Voltage, Current, Temperature, Energy</a:t>
            </a:r>
            <a:r>
              <a:rPr lang="en-US" sz="2400" dirty="0" smtClean="0"/>
              <a:t>.</a:t>
            </a:r>
          </a:p>
          <a:p>
            <a:r>
              <a:rPr lang="en-US" sz="2400" dirty="0"/>
              <a:t/>
            </a:r>
            <a:br>
              <a:rPr lang="en-US" sz="2400" dirty="0"/>
            </a:br>
            <a:r>
              <a:rPr lang="en-US" sz="2400" b="1" dirty="0"/>
              <a:t>Process:</a:t>
            </a:r>
            <a:endParaRPr lang="en-US" sz="2400" dirty="0"/>
          </a:p>
          <a:p>
            <a:pPr marL="342900" indent="-342900">
              <a:buFont typeface="Arial" panose="020B0604020202020204" pitchFamily="34" charset="0"/>
              <a:buChar char="•"/>
            </a:pPr>
            <a:r>
              <a:rPr lang="en-US" sz="2400" dirty="0"/>
              <a:t>Remove missing values.</a:t>
            </a:r>
          </a:p>
          <a:p>
            <a:pPr marL="342900" indent="-342900">
              <a:buFont typeface="Arial" panose="020B0604020202020204" pitchFamily="34" charset="0"/>
              <a:buChar char="•"/>
            </a:pPr>
            <a:r>
              <a:rPr lang="en-US" sz="2400" dirty="0"/>
              <a:t>Normalize numeric features.</a:t>
            </a:r>
          </a:p>
          <a:p>
            <a:pPr marL="342900" indent="-342900">
              <a:buFont typeface="Arial" panose="020B0604020202020204" pitchFamily="34" charset="0"/>
              <a:buChar char="•"/>
            </a:pPr>
            <a:r>
              <a:rPr lang="en-US" sz="2400" dirty="0"/>
              <a:t>Split into training and testing sets.</a:t>
            </a:r>
            <a:br>
              <a:rPr lang="en-US" sz="2400" dirty="0"/>
            </a:br>
            <a:endParaRPr lang="en-US" sz="2400" dirty="0" smtClean="0"/>
          </a:p>
          <a:p>
            <a:r>
              <a:rPr lang="en-US" sz="2400" b="1" dirty="0" smtClean="0"/>
              <a:t>Tools</a:t>
            </a:r>
            <a:r>
              <a:rPr lang="en-US" sz="2400" b="1" dirty="0"/>
              <a:t>:</a:t>
            </a:r>
            <a:r>
              <a:rPr lang="en-US" sz="2400" dirty="0"/>
              <a:t> Pandas, </a:t>
            </a:r>
            <a:r>
              <a:rPr lang="en-US" sz="2400" dirty="0" err="1"/>
              <a:t>NumPy</a:t>
            </a:r>
            <a:r>
              <a:rPr lang="en-US" sz="2400" dirty="0"/>
              <a:t>.</a:t>
            </a:r>
          </a:p>
          <a:p>
            <a:endParaRPr lang="en-US" dirty="0"/>
          </a:p>
        </p:txBody>
      </p:sp>
    </p:spTree>
    <p:extLst>
      <p:ext uri="{BB962C8B-B14F-4D97-AF65-F5344CB8AC3E}">
        <p14:creationId xmlns:p14="http://schemas.microsoft.com/office/powerpoint/2010/main" val="2058981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075" y="759207"/>
            <a:ext cx="9344225" cy="769441"/>
          </a:xfrm>
          <a:prstGeom prst="rect">
            <a:avLst/>
          </a:prstGeom>
        </p:spPr>
        <p:txBody>
          <a:bodyPr wrap="none">
            <a:spAutoFit/>
          </a:bodyPr>
          <a:lstStyle/>
          <a:p>
            <a:r>
              <a:rPr lang="en-US" sz="4400" b="1" dirty="0">
                <a:latin typeface="+mj-lt"/>
                <a:ea typeface="Calibri" panose="020F0502020204030204" pitchFamily="34" charset="0"/>
                <a:cs typeface="Calibri" panose="020F0502020204030204" pitchFamily="34" charset="0"/>
              </a:rPr>
              <a:t>Model Selection and Development</a:t>
            </a:r>
          </a:p>
        </p:txBody>
      </p:sp>
      <p:sp>
        <p:nvSpPr>
          <p:cNvPr id="10" name="Rectangle 7"/>
          <p:cNvSpPr>
            <a:spLocks noChangeArrowheads="1"/>
          </p:cNvSpPr>
          <p:nvPr/>
        </p:nvSpPr>
        <p:spPr bwMode="auto">
          <a:xfrm>
            <a:off x="1288472" y="2356083"/>
            <a:ext cx="9890849"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Arial" panose="020B0604020202020204" pitchFamily="34" charset="0"/>
              </a:rPr>
              <a:t>Model:</a:t>
            </a:r>
            <a:r>
              <a:rPr kumimoji="0" lang="en-US" altLang="en-US" sz="2400" b="0" i="0" u="none" strike="noStrike" cap="none" normalizeH="0" baseline="0" dirty="0" smtClean="0">
                <a:ln>
                  <a:noFill/>
                </a:ln>
                <a:solidFill>
                  <a:schemeClr val="tx1"/>
                </a:solidFill>
                <a:effectLst/>
                <a:latin typeface="Arial" panose="020B0604020202020204" pitchFamily="34" charset="0"/>
              </a:rPr>
              <a:t> Linear Regression.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Arial" panose="020B0604020202020204" pitchFamily="34" charset="0"/>
              </a:rPr>
              <a:t>Reason:</a:t>
            </a:r>
            <a:r>
              <a:rPr kumimoji="0" lang="en-US" altLang="en-US" sz="2400" b="0" i="0" u="none" strike="noStrike" cap="none" normalizeH="0" baseline="0" dirty="0" smtClean="0">
                <a:ln>
                  <a:noFill/>
                </a:ln>
                <a:solidFill>
                  <a:schemeClr val="tx1"/>
                </a:solidFill>
                <a:effectLst/>
                <a:latin typeface="Arial" panose="020B0604020202020204" pitchFamily="34" charset="0"/>
              </a:rPr>
              <a:t> Simple, interpretable, efficient for continuous value prediction.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a:r>
            <a:br>
              <a:rPr kumimoji="0" lang="en-US" altLang="en-US" sz="2400" b="0" i="0" u="none" strike="noStrike" cap="none" normalizeH="0" baseline="0" dirty="0" smtClean="0">
                <a:ln>
                  <a:noFill/>
                </a:ln>
                <a:solidFill>
                  <a:schemeClr val="tx1"/>
                </a:solidFill>
                <a:effectLst/>
                <a:latin typeface="Arial" panose="020B0604020202020204" pitchFamily="34" charset="0"/>
              </a:rPr>
            </a:br>
            <a:r>
              <a:rPr kumimoji="0" lang="en-US" altLang="en-US" sz="2400" b="1" i="0" u="none" strike="noStrike" cap="none" normalizeH="0" baseline="0" dirty="0" smtClean="0">
                <a:ln>
                  <a:noFill/>
                </a:ln>
                <a:solidFill>
                  <a:schemeClr val="tx1"/>
                </a:solidFill>
                <a:effectLst/>
                <a:latin typeface="Arial" panose="020B0604020202020204" pitchFamily="34" charset="0"/>
              </a:rPr>
              <a:t>Framework:</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Scikit</a:t>
            </a:r>
            <a:r>
              <a:rPr kumimoji="0" lang="en-US" altLang="en-US" sz="2400" b="0" i="0" u="none" strike="noStrike" cap="none" normalizeH="0" baseline="0" dirty="0" smtClean="0">
                <a:ln>
                  <a:noFill/>
                </a:ln>
                <a:solidFill>
                  <a:schemeClr val="tx1"/>
                </a:solidFill>
                <a:effectLst/>
                <a:latin typeface="Arial" panose="020B0604020202020204" pitchFamily="34" charset="0"/>
              </a:rPr>
              <a:t>-learn.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a:r>
            <a:br>
              <a:rPr kumimoji="0" lang="en-US" altLang="en-US" sz="2400" b="0" i="0" u="none" strike="noStrike" cap="none" normalizeH="0" baseline="0" dirty="0" smtClean="0">
                <a:ln>
                  <a:noFill/>
                </a:ln>
                <a:solidFill>
                  <a:schemeClr val="tx1"/>
                </a:solidFill>
                <a:effectLst/>
                <a:latin typeface="Arial" panose="020B0604020202020204" pitchFamily="34" charset="0"/>
              </a:rPr>
            </a:br>
            <a:r>
              <a:rPr kumimoji="0" lang="en-US" altLang="en-US" sz="2400" b="1" i="0" u="none" strike="noStrike" cap="none" normalizeH="0" baseline="0" dirty="0" smtClean="0">
                <a:ln>
                  <a:noFill/>
                </a:ln>
                <a:solidFill>
                  <a:schemeClr val="tx1"/>
                </a:solidFill>
                <a:effectLst/>
                <a:latin typeface="Arial" panose="020B0604020202020204" pitchFamily="34" charset="0"/>
              </a:rPr>
              <a:t>Model Output:</a:t>
            </a:r>
            <a:r>
              <a:rPr kumimoji="0" lang="en-US" altLang="en-US" sz="2400" b="0" i="0" u="none" strike="noStrike" cap="none" normalizeH="0" baseline="0" dirty="0" smtClean="0">
                <a:ln>
                  <a:noFill/>
                </a:ln>
                <a:solidFill>
                  <a:schemeClr val="tx1"/>
                </a:solidFill>
                <a:effectLst/>
                <a:latin typeface="Arial" panose="020B0604020202020204" pitchFamily="34" charset="0"/>
              </a:rPr>
              <a:t> Predicted energy usage (Watts).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9"/>
          <p:cNvSpPr>
            <a:spLocks noChangeArrowheads="1"/>
          </p:cNvSpPr>
          <p:nvPr/>
        </p:nvSpPr>
        <p:spPr bwMode="auto">
          <a:xfrm>
            <a:off x="0" y="473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3782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7" name="TextBox 6">
            <a:extLst>
              <a:ext uri="{FF2B5EF4-FFF2-40B4-BE49-F238E27FC236}">
                <a16:creationId xmlns:a16="http://schemas.microsoft.com/office/drawing/2014/main" xmlns="" id="{E9BD5779-74A6-8DEE-FF11-29346671C139}"/>
              </a:ext>
            </a:extLst>
          </p:cNvPr>
          <p:cNvSpPr txBox="1"/>
          <p:nvPr/>
        </p:nvSpPr>
        <p:spPr>
          <a:xfrm>
            <a:off x="356418" y="896637"/>
            <a:ext cx="8036467" cy="707886"/>
          </a:xfrm>
          <a:prstGeom prst="rect">
            <a:avLst/>
          </a:prstGeom>
          <a:noFill/>
        </p:spPr>
        <p:txBody>
          <a:bodyPr wrap="square">
            <a:spAutoFit/>
          </a:bodyPr>
          <a:lstStyle/>
          <a:p>
            <a:r>
              <a:rPr lang="en-IN" sz="4000" b="1" dirty="0">
                <a:latin typeface="+mj-lt"/>
                <a:ea typeface="Calibri" panose="020F0502020204030204" pitchFamily="34" charset="0"/>
                <a:cs typeface="Calibri" panose="020F0502020204030204" pitchFamily="34" charset="0"/>
              </a:rPr>
              <a:t>Implementation </a:t>
            </a:r>
            <a:r>
              <a:rPr lang="en-IN" sz="4000" b="1" dirty="0" smtClean="0">
                <a:latin typeface="+mj-lt"/>
                <a:ea typeface="Calibri" panose="020F0502020204030204" pitchFamily="34" charset="0"/>
                <a:cs typeface="Calibri" panose="020F0502020204030204" pitchFamily="34" charset="0"/>
              </a:rPr>
              <a:t>Details</a:t>
            </a:r>
            <a:endParaRPr lang="en-IN" sz="4000" b="1" dirty="0">
              <a:latin typeface="+mj-lt"/>
              <a:ea typeface="Calibri" panose="020F0502020204030204" pitchFamily="34" charset="0"/>
              <a:cs typeface="Calibri" panose="020F0502020204030204" pitchFamily="34" charset="0"/>
            </a:endParaRPr>
          </a:p>
        </p:txBody>
      </p:sp>
      <p:sp>
        <p:nvSpPr>
          <p:cNvPr id="3" name="Rectangle 1"/>
          <p:cNvSpPr>
            <a:spLocks noChangeArrowheads="1"/>
          </p:cNvSpPr>
          <p:nvPr/>
        </p:nvSpPr>
        <p:spPr bwMode="auto">
          <a:xfrm>
            <a:off x="1161143" y="2274233"/>
            <a:ext cx="986971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Arial" panose="020B0604020202020204" pitchFamily="34" charset="0"/>
              </a:rPr>
              <a:t>Software Used:</a:t>
            </a:r>
            <a:r>
              <a:rPr kumimoji="0" lang="en-US" altLang="en-US" sz="2400" b="0" i="0" u="none" strike="noStrike" cap="none" normalizeH="0" baseline="0" dirty="0" smtClean="0">
                <a:ln>
                  <a:noFill/>
                </a:ln>
                <a:solidFill>
                  <a:schemeClr val="tx1"/>
                </a:solidFill>
                <a:effectLst/>
                <a:latin typeface="Arial" panose="020B0604020202020204" pitchFamily="34" charset="0"/>
              </a:rPr>
              <a:t> Python 3.11, </a:t>
            </a:r>
            <a:r>
              <a:rPr kumimoji="0" lang="en-US" altLang="en-US" sz="2400" b="0" i="0" u="none" strike="noStrike" cap="none" normalizeH="0" baseline="0" dirty="0" err="1" smtClean="0">
                <a:ln>
                  <a:noFill/>
                </a:ln>
                <a:solidFill>
                  <a:schemeClr val="tx1"/>
                </a:solidFill>
                <a:effectLst/>
                <a:latin typeface="Arial" panose="020B0604020202020204" pitchFamily="34" charset="0"/>
              </a:rPr>
              <a:t>Streamlit</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NumPy</a:t>
            </a:r>
            <a:r>
              <a:rPr kumimoji="0" lang="en-US" altLang="en-US" sz="2400" b="0" i="0" u="none" strike="noStrike" cap="none" normalizeH="0" baseline="0" dirty="0" smtClean="0">
                <a:ln>
                  <a:noFill/>
                </a:ln>
                <a:solidFill>
                  <a:schemeClr val="tx1"/>
                </a:solidFill>
                <a:effectLst/>
                <a:latin typeface="Arial" panose="020B0604020202020204" pitchFamily="34" charset="0"/>
              </a:rPr>
              <a:t>, Pandas, </a:t>
            </a:r>
            <a:r>
              <a:rPr kumimoji="0" lang="en-US" altLang="en-US" sz="2400" b="0" i="0" u="none" strike="noStrike" cap="none" normalizeH="0" baseline="0" dirty="0" err="1" smtClean="0">
                <a:ln>
                  <a:noFill/>
                </a:ln>
                <a:solidFill>
                  <a:schemeClr val="tx1"/>
                </a:solidFill>
                <a:effectLst/>
                <a:latin typeface="Arial" panose="020B0604020202020204" pitchFamily="34" charset="0"/>
              </a:rPr>
              <a:t>Scikit</a:t>
            </a:r>
            <a:r>
              <a:rPr kumimoji="0" lang="en-US" altLang="en-US" sz="2400" b="0" i="0" u="none" strike="noStrike" cap="none" normalizeH="0" baseline="0" dirty="0" smtClean="0">
                <a:ln>
                  <a:noFill/>
                </a:ln>
                <a:solidFill>
                  <a:schemeClr val="tx1"/>
                </a:solidFill>
                <a:effectLst/>
                <a:latin typeface="Arial" panose="020B0604020202020204" pitchFamily="34" charset="0"/>
              </a:rPr>
              <a:t>-learn.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a:r>
            <a:br>
              <a:rPr kumimoji="0" lang="en-US" altLang="en-US" sz="2400" b="0" i="0" u="none" strike="noStrike" cap="none" normalizeH="0" baseline="0" dirty="0" smtClean="0">
                <a:ln>
                  <a:noFill/>
                </a:ln>
                <a:solidFill>
                  <a:schemeClr val="tx1"/>
                </a:solidFill>
                <a:effectLst/>
                <a:latin typeface="Arial" panose="020B0604020202020204" pitchFamily="34" charset="0"/>
              </a:rPr>
            </a:br>
            <a:r>
              <a:rPr kumimoji="0" lang="en-US" altLang="en-US" sz="2400" b="1" i="0" u="none" strike="noStrike" cap="none" normalizeH="0" baseline="0" dirty="0" smtClean="0">
                <a:ln>
                  <a:noFill/>
                </a:ln>
                <a:solidFill>
                  <a:schemeClr val="tx1"/>
                </a:solidFill>
                <a:effectLst/>
                <a:latin typeface="Arial" panose="020B0604020202020204" pitchFamily="34" charset="0"/>
              </a:rPr>
              <a:t>Modules: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model.py</a:t>
            </a:r>
            <a:r>
              <a:rPr kumimoji="0" lang="en-US" altLang="en-US" sz="2400" b="0" i="0" u="none" strike="noStrike" cap="none" normalizeH="0" baseline="0" dirty="0" smtClean="0">
                <a:ln>
                  <a:noFill/>
                </a:ln>
                <a:solidFill>
                  <a:schemeClr val="tx1"/>
                </a:solidFill>
                <a:effectLst/>
              </a:rPr>
              <a:t> – trains Linear Regression model.</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utils.py</a:t>
            </a:r>
            <a:r>
              <a:rPr kumimoji="0" lang="en-US" altLang="en-US" sz="2400" b="0" i="0" u="none" strike="noStrike" cap="none" normalizeH="0" baseline="0" dirty="0" smtClean="0">
                <a:ln>
                  <a:noFill/>
                </a:ln>
                <a:solidFill>
                  <a:schemeClr val="tx1"/>
                </a:solidFill>
                <a:effectLst/>
              </a:rPr>
              <a:t> – computes CO₂ emissions.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app.py</a:t>
            </a:r>
            <a:r>
              <a:rPr kumimoji="0" lang="en-US" altLang="en-US" sz="2400" b="0" i="0" u="none" strike="noStrike" cap="none" normalizeH="0" baseline="0" dirty="0" smtClean="0">
                <a:ln>
                  <a:noFill/>
                </a:ln>
                <a:solidFill>
                  <a:schemeClr val="tx1"/>
                </a:solidFill>
                <a:effectLst/>
              </a:rPr>
              <a:t> – displays real-time results.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a:r>
            <a:br>
              <a:rPr kumimoji="0" lang="en-US" altLang="en-US" sz="2400" b="0" i="0" u="none" strike="noStrike" cap="none" normalizeH="0" baseline="0" dirty="0" smtClean="0">
                <a:ln>
                  <a:noFill/>
                </a:ln>
                <a:solidFill>
                  <a:schemeClr val="tx1"/>
                </a:solidFill>
                <a:effectLst/>
                <a:latin typeface="Arial" panose="020B0604020202020204" pitchFamily="34" charset="0"/>
              </a:rPr>
            </a:br>
            <a:r>
              <a:rPr kumimoji="0" lang="en-US" altLang="en-US" sz="2400" b="1" i="0" u="none" strike="noStrike" cap="none" normalizeH="0" baseline="0" dirty="0" smtClean="0">
                <a:ln>
                  <a:noFill/>
                </a:ln>
                <a:solidFill>
                  <a:schemeClr val="tx1"/>
                </a:solidFill>
                <a:effectLst/>
                <a:latin typeface="Arial" panose="020B0604020202020204" pitchFamily="34" charset="0"/>
              </a:rPr>
              <a:t>Output:</a:t>
            </a:r>
            <a:r>
              <a:rPr kumimoji="0" lang="en-US" altLang="en-US" sz="2400" b="0" i="0" u="none" strike="noStrike" cap="none" normalizeH="0" baseline="0" dirty="0" smtClean="0">
                <a:ln>
                  <a:noFill/>
                </a:ln>
                <a:solidFill>
                  <a:schemeClr val="tx1"/>
                </a:solidFill>
                <a:effectLst/>
                <a:latin typeface="Arial" panose="020B0604020202020204" pitchFamily="34" charset="0"/>
              </a:rPr>
              <a:t> Interactive </a:t>
            </a:r>
            <a:r>
              <a:rPr kumimoji="0" lang="en-US" altLang="en-US" sz="2400" b="0" i="0" u="none" strike="noStrike" cap="none" normalizeH="0" baseline="0" dirty="0" err="1" smtClean="0">
                <a:ln>
                  <a:noFill/>
                </a:ln>
                <a:solidFill>
                  <a:schemeClr val="tx1"/>
                </a:solidFill>
                <a:effectLst/>
                <a:latin typeface="Arial" panose="020B0604020202020204" pitchFamily="34" charset="0"/>
              </a:rPr>
              <a:t>Streamlit</a:t>
            </a:r>
            <a:r>
              <a:rPr kumimoji="0" lang="en-US" altLang="en-US" sz="2400" b="0" i="0" u="none" strike="noStrike" cap="none" normalizeH="0" baseline="0" dirty="0" smtClean="0">
                <a:ln>
                  <a:noFill/>
                </a:ln>
                <a:solidFill>
                  <a:schemeClr val="tx1"/>
                </a:solidFill>
                <a:effectLst/>
                <a:latin typeface="Arial" panose="020B0604020202020204" pitchFamily="34" charset="0"/>
              </a:rPr>
              <a:t> dashboard.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5522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200" y="945915"/>
            <a:ext cx="5343129" cy="707886"/>
          </a:xfrm>
          <a:prstGeom prst="rect">
            <a:avLst/>
          </a:prstGeom>
        </p:spPr>
        <p:txBody>
          <a:bodyPr wrap="none">
            <a:spAutoFit/>
          </a:bodyPr>
          <a:lstStyle/>
          <a:p>
            <a:r>
              <a:rPr lang="en-US" sz="4000" b="1" dirty="0">
                <a:latin typeface="+mj-lt"/>
                <a:ea typeface="Calibri" panose="020F0502020204030204" pitchFamily="34" charset="0"/>
                <a:cs typeface="Calibri" panose="020F0502020204030204" pitchFamily="34" charset="0"/>
              </a:rPr>
              <a:t>Results and Analysis</a:t>
            </a:r>
          </a:p>
        </p:txBody>
      </p:sp>
      <p:pic>
        <p:nvPicPr>
          <p:cNvPr id="3" name="Picture 2"/>
          <p:cNvPicPr>
            <a:picLocks noChangeAspect="1"/>
          </p:cNvPicPr>
          <p:nvPr/>
        </p:nvPicPr>
        <p:blipFill>
          <a:blip r:embed="rId2"/>
          <a:stretch>
            <a:fillRect/>
          </a:stretch>
        </p:blipFill>
        <p:spPr>
          <a:xfrm>
            <a:off x="721106" y="2068617"/>
            <a:ext cx="10549952" cy="2619497"/>
          </a:xfrm>
          <a:prstGeom prst="rect">
            <a:avLst/>
          </a:prstGeom>
        </p:spPr>
      </p:pic>
      <p:sp>
        <p:nvSpPr>
          <p:cNvPr id="4" name="TextBox 3"/>
          <p:cNvSpPr txBox="1"/>
          <p:nvPr/>
        </p:nvSpPr>
        <p:spPr>
          <a:xfrm>
            <a:off x="721106" y="5457372"/>
            <a:ext cx="10566400" cy="400110"/>
          </a:xfrm>
          <a:prstGeom prst="rect">
            <a:avLst/>
          </a:prstGeom>
          <a:noFill/>
        </p:spPr>
        <p:txBody>
          <a:bodyPr wrap="square" rtlCol="0">
            <a:spAutoFit/>
          </a:bodyPr>
          <a:lstStyle/>
          <a:p>
            <a:r>
              <a:rPr lang="en-US" sz="2000" b="1" dirty="0"/>
              <a:t>Insights:</a:t>
            </a:r>
            <a:r>
              <a:rPr lang="en-US" sz="2000" dirty="0"/>
              <a:t> Model efficiently identifies and visualizes energy-saving potential.</a:t>
            </a:r>
          </a:p>
        </p:txBody>
      </p:sp>
    </p:spTree>
    <p:extLst>
      <p:ext uri="{BB962C8B-B14F-4D97-AF65-F5344CB8AC3E}">
        <p14:creationId xmlns:p14="http://schemas.microsoft.com/office/powerpoint/2010/main" val="3713941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xmlns="" id="{FA376BD5-1C88-1656-DACF-45535BEEF95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xmlns="" id="{A0FC3330-0C70-C024-3855-AB3602B89DB0}"/>
              </a:ext>
            </a:extLst>
          </p:cNvPr>
          <p:cNvSpPr txBox="1"/>
          <p:nvPr/>
        </p:nvSpPr>
        <p:spPr>
          <a:xfrm>
            <a:off x="361043" y="838558"/>
            <a:ext cx="6100916" cy="830997"/>
          </a:xfrm>
          <a:prstGeom prst="rect">
            <a:avLst/>
          </a:prstGeom>
          <a:noFill/>
        </p:spPr>
        <p:txBody>
          <a:bodyPr wrap="square">
            <a:spAutoFit/>
          </a:bodyPr>
          <a:lstStyle/>
          <a:p>
            <a:r>
              <a:rPr lang="en-IN" sz="4800" b="1" dirty="0">
                <a:latin typeface="+mj-lt"/>
                <a:ea typeface="Calibri" panose="020F0502020204030204" pitchFamily="34" charset="0"/>
                <a:cs typeface="Calibri" panose="020F0502020204030204" pitchFamily="34" charset="0"/>
              </a:rPr>
              <a:t>Discussion</a:t>
            </a:r>
          </a:p>
        </p:txBody>
      </p:sp>
      <p:sp>
        <p:nvSpPr>
          <p:cNvPr id="9" name="TextBox 8">
            <a:extLst>
              <a:ext uri="{FF2B5EF4-FFF2-40B4-BE49-F238E27FC236}">
                <a16:creationId xmlns:a16="http://schemas.microsoft.com/office/drawing/2014/main" xmlns="" id="{B9A573A5-0379-03F9-C3A5-6A297FD4423D}"/>
              </a:ext>
            </a:extLst>
          </p:cNvPr>
          <p:cNvSpPr txBox="1"/>
          <p:nvPr/>
        </p:nvSpPr>
        <p:spPr>
          <a:xfrm>
            <a:off x="1152832" y="1708020"/>
            <a:ext cx="10618254" cy="2369880"/>
          </a:xfrm>
          <a:prstGeom prst="rect">
            <a:avLst/>
          </a:prstGeom>
          <a:noFill/>
        </p:spPr>
        <p:txBody>
          <a:bodyPr wrap="square">
            <a:spAutoFit/>
          </a:bodyPr>
          <a:lstStyle/>
          <a:p>
            <a:r>
              <a:rPr lang="en-US" sz="2400" b="1" dirty="0"/>
              <a:t>Strengths:</a:t>
            </a:r>
            <a:r>
              <a:rPr lang="en-US" sz="2400" dirty="0"/>
              <a:t> Scalable, software-based, open source.</a:t>
            </a:r>
            <a:br>
              <a:rPr lang="en-US" sz="2400" dirty="0"/>
            </a:br>
            <a:r>
              <a:rPr lang="en-US" sz="2400" b="1" dirty="0"/>
              <a:t>Limitations:</a:t>
            </a:r>
            <a:endParaRPr lang="en-US" sz="2400" dirty="0"/>
          </a:p>
          <a:p>
            <a:pPr marL="342900" indent="-342900">
              <a:buFont typeface="Arial" panose="020B0604020202020204" pitchFamily="34" charset="0"/>
              <a:buChar char="•"/>
            </a:pPr>
            <a:r>
              <a:rPr lang="en-US" sz="2400" dirty="0"/>
              <a:t>Synthetic dataset.</a:t>
            </a:r>
          </a:p>
          <a:p>
            <a:pPr marL="342900" indent="-342900">
              <a:buFont typeface="Arial" panose="020B0604020202020204" pitchFamily="34" charset="0"/>
              <a:buChar char="•"/>
            </a:pPr>
            <a:r>
              <a:rPr lang="en-US" sz="2400" dirty="0"/>
              <a:t>Limited parameter diversity.</a:t>
            </a:r>
            <a:br>
              <a:rPr lang="en-US" sz="2400" dirty="0"/>
            </a:br>
            <a:r>
              <a:rPr lang="en-US" sz="2400" b="1" dirty="0"/>
              <a:t>Improvements:</a:t>
            </a:r>
            <a:r>
              <a:rPr lang="en-US" sz="2400" dirty="0"/>
              <a:t> Connect to live </a:t>
            </a:r>
            <a:r>
              <a:rPr lang="en-US" sz="2400" dirty="0" err="1"/>
              <a:t>IoT</a:t>
            </a:r>
            <a:r>
              <a:rPr lang="en-US" sz="2400" dirty="0"/>
              <a:t> sensors (ESP32, MQTT).</a:t>
            </a:r>
          </a:p>
          <a:p>
            <a:endParaRPr lang="en-IN" sz="2800" dirty="0">
              <a:latin typeface="+mj-lt"/>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xmlns="" id="{B8A29D03-EB1B-31F8-5BFF-0B3941AF964A}"/>
              </a:ext>
            </a:extLst>
          </p:cNvPr>
          <p:cNvSpPr txBox="1"/>
          <p:nvPr/>
        </p:nvSpPr>
        <p:spPr>
          <a:xfrm>
            <a:off x="615804" y="4174421"/>
            <a:ext cx="10052196" cy="2862322"/>
          </a:xfrm>
          <a:prstGeom prst="rect">
            <a:avLst/>
          </a:prstGeom>
          <a:noFill/>
        </p:spPr>
        <p:txBody>
          <a:bodyPr wrap="square">
            <a:spAutoFit/>
          </a:bodyPr>
          <a:lstStyle/>
          <a:p>
            <a:r>
              <a:rPr lang="en-IN" sz="2800" b="1" dirty="0">
                <a:latin typeface="+mj-lt"/>
                <a:ea typeface="Calibri" panose="020F0502020204030204" pitchFamily="34" charset="0"/>
                <a:cs typeface="Calibri" panose="020F0502020204030204" pitchFamily="34" charset="0"/>
              </a:rPr>
              <a:t>Future </a:t>
            </a:r>
            <a:r>
              <a:rPr lang="en-IN" sz="2800" b="1" dirty="0" smtClean="0">
                <a:latin typeface="+mj-lt"/>
                <a:ea typeface="Calibri" panose="020F0502020204030204" pitchFamily="34" charset="0"/>
                <a:cs typeface="Calibri" panose="020F0502020204030204" pitchFamily="34" charset="0"/>
              </a:rPr>
              <a:t>Work</a:t>
            </a:r>
          </a:p>
          <a:p>
            <a:pPr lvl="0" eaLnBrk="0" fontAlgn="base" hangingPunct="0">
              <a:spcBef>
                <a:spcPct val="0"/>
              </a:spcBef>
              <a:spcAft>
                <a:spcPct val="0"/>
              </a:spcAft>
              <a:buClrTx/>
              <a:buFontTx/>
              <a:buChar char="•"/>
            </a:pPr>
            <a:r>
              <a:rPr lang="en-US" altLang="en-US" sz="2400" dirty="0">
                <a:solidFill>
                  <a:schemeClr val="tx1"/>
                </a:solidFill>
                <a:latin typeface="Arial" panose="020B0604020202020204" pitchFamily="34" charset="0"/>
              </a:rPr>
              <a:t>Reinforcement Learning for self-optimization.</a:t>
            </a:r>
          </a:p>
          <a:p>
            <a:pPr lvl="0" eaLnBrk="0" fontAlgn="base" hangingPunct="0">
              <a:spcBef>
                <a:spcPct val="0"/>
              </a:spcBef>
              <a:spcAft>
                <a:spcPct val="0"/>
              </a:spcAft>
              <a:buClrTx/>
              <a:buFontTx/>
              <a:buChar char="•"/>
            </a:pPr>
            <a:r>
              <a:rPr lang="en-US" altLang="en-US" sz="2400" dirty="0" err="1">
                <a:solidFill>
                  <a:schemeClr val="tx1"/>
                </a:solidFill>
                <a:latin typeface="Arial" panose="020B0604020202020204" pitchFamily="34" charset="0"/>
              </a:rPr>
              <a:t>Blockchain</a:t>
            </a:r>
            <a:r>
              <a:rPr lang="en-US" altLang="en-US" sz="2400" dirty="0">
                <a:solidFill>
                  <a:schemeClr val="tx1"/>
                </a:solidFill>
                <a:latin typeface="Arial" panose="020B0604020202020204" pitchFamily="34" charset="0"/>
              </a:rPr>
              <a:t> for verified carbon credit tracking.</a:t>
            </a:r>
          </a:p>
          <a:p>
            <a:pPr lvl="0" eaLnBrk="0" fontAlgn="base" hangingPunct="0">
              <a:spcBef>
                <a:spcPct val="0"/>
              </a:spcBef>
              <a:spcAft>
                <a:spcPct val="0"/>
              </a:spcAft>
              <a:buClrTx/>
              <a:buFontTx/>
              <a:buChar char="•"/>
            </a:pPr>
            <a:r>
              <a:rPr lang="en-US" altLang="en-US" sz="2400" dirty="0">
                <a:solidFill>
                  <a:schemeClr val="tx1"/>
                </a:solidFill>
                <a:latin typeface="Arial" panose="020B0604020202020204" pitchFamily="34" charset="0"/>
              </a:rPr>
              <a:t>Renewable energy integration (solar scheduling).</a:t>
            </a:r>
          </a:p>
          <a:p>
            <a:pPr lvl="0" eaLnBrk="0" fontAlgn="base" hangingPunct="0">
              <a:spcBef>
                <a:spcPct val="0"/>
              </a:spcBef>
              <a:spcAft>
                <a:spcPct val="0"/>
              </a:spcAft>
              <a:buClrTx/>
              <a:buFontTx/>
              <a:buChar char="•"/>
            </a:pPr>
            <a:r>
              <a:rPr lang="en-US" altLang="en-US" sz="2400" dirty="0">
                <a:solidFill>
                  <a:schemeClr val="tx1"/>
                </a:solidFill>
                <a:latin typeface="Arial" panose="020B0604020202020204" pitchFamily="34" charset="0"/>
              </a:rPr>
              <a:t>Expansion to industrial </a:t>
            </a:r>
            <a:r>
              <a:rPr lang="en-US" altLang="en-US" sz="2400" dirty="0" err="1">
                <a:solidFill>
                  <a:schemeClr val="tx1"/>
                </a:solidFill>
                <a:latin typeface="Arial" panose="020B0604020202020204" pitchFamily="34" charset="0"/>
              </a:rPr>
              <a:t>IoT</a:t>
            </a:r>
            <a:r>
              <a:rPr lang="en-US" altLang="en-US" sz="2400" dirty="0">
                <a:solidFill>
                  <a:schemeClr val="tx1"/>
                </a:solidFill>
                <a:latin typeface="Arial" panose="020B0604020202020204" pitchFamily="34" charset="0"/>
              </a:rPr>
              <a:t> systems.</a:t>
            </a:r>
          </a:p>
          <a:p>
            <a:endParaRPr lang="en-IN" sz="2800" b="1" dirty="0" smtClean="0">
              <a:latin typeface="+mj-lt"/>
              <a:ea typeface="Calibri" panose="020F0502020204030204" pitchFamily="34" charset="0"/>
              <a:cs typeface="Calibri" panose="020F0502020204030204" pitchFamily="34" charset="0"/>
            </a:endParaRPr>
          </a:p>
          <a:p>
            <a:endParaRPr lang="en-IN" sz="2800" b="1" dirty="0">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534291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http://schemas.microsoft.com/office/2006/documentManagement/types"/>
    <ds:schemaRef ds:uri="http://purl.org/dc/elements/1.1/"/>
    <ds:schemaRef ds:uri="c0fa2617-96bd-425d-8578-e93563fe37c5"/>
    <ds:schemaRef ds:uri="http://schemas.microsoft.com/office/2006/metadata/properties"/>
    <ds:schemaRef ds:uri="http://purl.org/dc/dcmitype/"/>
    <ds:schemaRef ds:uri="9162bd5b-4ed9-4da3-b376-05204580ba3f"/>
    <ds:schemaRef ds:uri="http://schemas.openxmlformats.org/package/2006/metadata/core-properties"/>
    <ds:schemaRef ds:uri="http://schemas.microsoft.com/office/infopath/2007/PartnerControl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4183</TotalTime>
  <Words>1077</Words>
  <Application>Microsoft Office PowerPoint</Application>
  <PresentationFormat>Widescreen</PresentationFormat>
  <Paragraphs>118</Paragraphs>
  <Slides>13</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 Unicode MS</vt:lpstr>
      <vt:lpstr>Arial</vt:lpstr>
      <vt:lpstr>Calibri</vt:lpstr>
      <vt:lpstr>Gautami</vt:lpstr>
      <vt:lpstr>Times New Roman</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vengatesh</dc:creator>
  <cp:lastModifiedBy>Microsoft account</cp:lastModifiedBy>
  <cp:revision>383</cp:revision>
  <dcterms:modified xsi:type="dcterms:W3CDTF">2025-10-24T08:54:26Z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