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K . </a:t>
            </a:r>
            <a:r>
              <a:rPr lang="en-US" sz="2000" b="1" dirty="0" err="1">
                <a:solidFill>
                  <a:schemeClr val="accent1">
                    <a:lumMod val="75000"/>
                  </a:schemeClr>
                </a:solidFill>
                <a:latin typeface="Arial"/>
                <a:cs typeface="Arial"/>
              </a:rPr>
              <a:t>Vengateshapriya</a:t>
            </a:r>
            <a:r>
              <a:rPr lang="en-US" sz="2000" b="1" dirty="0">
                <a:solidFill>
                  <a:schemeClr val="accent1">
                    <a:lumMod val="75000"/>
                  </a:schemeClr>
                </a:solidFill>
                <a:latin typeface="Arial"/>
                <a:cs typeface="Arial"/>
              </a:rPr>
              <a:t> -VV College of Engineering-</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and Prevention Techniques: A Survey"</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Mohammad Rashed Iqbal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Faruqui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Liakat</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Study of Keyloggers and Detection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Richa Singh and Mayank Dave</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Eslam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r>
              <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Keyloggers are often used by cybercriminals to steal sensitive information such as passwords, credit card numbers, and personal messages.</a:t>
            </a:r>
            <a:endPar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a:solidFill>
                  <a:srgbClr val="0D0D0D"/>
                </a:solidFill>
                <a:latin typeface="Times New Roman" panose="02020603050405020304" pitchFamily="18" charset="0"/>
                <a:ea typeface="+mn-lt"/>
                <a:cs typeface="Times New Roman" panose="02020603050405020304" pitchFamily="18" charset="0"/>
              </a:rPr>
              <a:t>        </a:t>
            </a:r>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Gather data from various sources such as keyboard input, system logs, network traffic, and application behavior.</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Data should include both normal user activity and potentially malicious behavior indicative of keylogging.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0" indent="0">
              <a:buNone/>
            </a:pPr>
            <a:r>
              <a:rPr lang="en-IN" sz="1200" b="1" dirty="0">
                <a:latin typeface="Times New Roman" panose="02020603050405020304" pitchFamily="18" charset="0"/>
                <a:ea typeface="+mn-lt"/>
                <a:cs typeface="Times New Roman" panose="02020603050405020304" pitchFamily="18" charset="0"/>
              </a:rPr>
              <a:t>        Data </a:t>
            </a:r>
            <a:r>
              <a:rPr lang="en-IN" sz="1200" b="1" dirty="0" err="1">
                <a:latin typeface="Times New Roman" panose="02020603050405020304" pitchFamily="18" charset="0"/>
                <a:ea typeface="+mn-lt"/>
                <a:cs typeface="Times New Roman" panose="02020603050405020304" pitchFamily="18" charset="0"/>
              </a:rPr>
              <a:t>Preprocessing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Clean and preprocess the collected data to remove noise and inconsistencies.</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Extract relevant features from the data that can be used for training machine learning models.</a:t>
            </a:r>
          </a:p>
          <a:p>
            <a:pPr marL="324485" lvl="1" indent="0">
              <a:buNone/>
            </a:pPr>
            <a:r>
              <a:rPr lang="en-IN" sz="1200" b="1" dirty="0">
                <a:latin typeface="Times New Roman" panose="02020603050405020304" pitchFamily="18" charset="0"/>
                <a:ea typeface="+mn-lt"/>
                <a:cs typeface="Times New Roman" panose="02020603050405020304" pitchFamily="18" charset="0"/>
              </a:rPr>
              <a:t>Machine Learning Algorithm:</a:t>
            </a:r>
            <a:endParaRPr lang="en-US" sz="1200" b="0" i="0" dirty="0">
              <a:solidFill>
                <a:srgbClr val="0D0D0D"/>
              </a:solidFill>
              <a:effectLst/>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Algorithms such as Random Forest, Support Vector Machines (SVM), or Deep Learning models like Recurrent Neural Networks (RNNs) or Long Short-Term Memory (LSTM) networks can be explored.</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Train the model using the preprocessed data, ensuring a balanced dataset with both positive and negative samples.</a:t>
            </a:r>
          </a:p>
          <a:p>
            <a:pPr marL="324485" lvl="1" indent="0">
              <a:buNone/>
            </a:pPr>
            <a:r>
              <a:rPr lang="en-IN" sz="1200" b="1" dirty="0">
                <a:latin typeface="Times New Roman" panose="02020603050405020304" pitchFamily="18" charset="0"/>
                <a:ea typeface="+mn-lt"/>
                <a:cs typeface="Times New Roman" panose="02020603050405020304" pitchFamily="18" charset="0"/>
              </a:rPr>
              <a:t>Deployment: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Implement the trained model into a real-time monitoring system that continuously analyzes user activity.</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Integrate the system into the operating system or security software to provide seamless protection.</a:t>
            </a:r>
          </a:p>
          <a:p>
            <a:pPr marL="324485" lvl="1" indent="0">
              <a:buNone/>
            </a:pPr>
            <a:r>
              <a:rPr lang="en-IN" sz="1200" b="1" dirty="0">
                <a:latin typeface="Times New Roman" panose="02020603050405020304" pitchFamily="18" charset="0"/>
                <a:ea typeface="+mn-lt"/>
                <a:cs typeface="Times New Roman" panose="02020603050405020304" pitchFamily="18" charset="0"/>
              </a:rPr>
              <a:t>Evaluation: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Evaluate the performance of the deployed system using various metrics such as accuracy, precision, recall, and F1-score.</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Regularly update the system to adapt to new types of keyloggers and evolving threats.</a:t>
            </a:r>
          </a:p>
          <a:p>
            <a:pPr marL="629920" lvl="1" indent="-305435"/>
            <a:r>
              <a:rPr lang="en-IN" sz="1200" dirty="0">
                <a:latin typeface="Times New Roman" panose="02020603050405020304" pitchFamily="18" charset="0"/>
                <a:ea typeface="+mn-lt"/>
                <a:cs typeface="Times New Roman" panose="02020603050405020304" pitchFamily="18" charset="0"/>
              </a:rPr>
              <a:t>Result:</a:t>
            </a:r>
            <a:endParaRPr lang="en-IN" sz="1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2000" dirty="0">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20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2000" b="1"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pynput</a:t>
            </a:r>
            <a:endParaRPr lang="en-IN" sz="2000" dirty="0">
              <a:solidFill>
                <a:srgbClr val="0F0F0F"/>
              </a:solidFill>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json</a:t>
            </a:r>
            <a:endParaRPr lang="en-IN" sz="20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ea typeface="+mn-lt"/>
                <a:cs typeface="Times New Roman" panose="02020603050405020304" pitchFamily="18" charset="0"/>
              </a:rPr>
              <a:t>      Algorithm Selection:</a:t>
            </a:r>
            <a:endParaRPr lang="en-IN" sz="1400"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Popular algorithms for keylogger detection may include Random Forest, Support Vector Machines (SVM), Logistic Regression, Naive Bayes, or deep learning techniques like Convolutional Neural Networks (CNNs) or Recurrent Neural Networks (RNNs).</a:t>
            </a:r>
          </a:p>
          <a:p>
            <a:pPr marL="324485" lvl="1" indent="0">
              <a:buNone/>
            </a:pPr>
            <a:r>
              <a:rPr lang="en-IN" b="1" dirty="0">
                <a:latin typeface="Times New Roman" panose="02020603050405020304" pitchFamily="18" charset="0"/>
                <a:ea typeface="+mn-lt"/>
                <a:cs typeface="Times New Roman" panose="02020603050405020304" pitchFamily="18" charset="0"/>
              </a:rPr>
              <a:t>Data Input:</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Preprocess the raw data to extract relevant features, which may include keystroke timing, frequency, sequences, application context, timestamps, etc.</a:t>
            </a:r>
          </a:p>
          <a:p>
            <a:pPr marL="324485" lvl="1" indent="0">
              <a:buNone/>
            </a:pPr>
            <a:r>
              <a:rPr lang="en-IN" b="1" dirty="0">
                <a:latin typeface="Times New Roman" panose="02020603050405020304" pitchFamily="18" charset="0"/>
                <a:ea typeface="+mn-lt"/>
                <a:cs typeface="Times New Roman" panose="02020603050405020304" pitchFamily="18" charset="0"/>
              </a:rPr>
              <a:t>Training Process:</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Train the selected algorithm(s) using the training data, optimizing model parameters to maximize performance metrics such as accuracy, precision, recall, and F1-score.</a:t>
            </a:r>
          </a:p>
          <a:p>
            <a:pPr marL="324485" lvl="1" indent="0">
              <a:buNone/>
            </a:pPr>
            <a:r>
              <a:rPr lang="en-IN" b="1" dirty="0">
                <a:latin typeface="Times New Roman" panose="02020603050405020304" pitchFamily="18" charset="0"/>
                <a:ea typeface="+mn-lt"/>
                <a:cs typeface="Times New Roman" panose="02020603050405020304" pitchFamily="18" charset="0"/>
              </a:rPr>
              <a:t>Prediction Process:</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Implement appropriate response mechanisms based on the prediction results, such as alerting the user, blocking suspicious activity, or logging the event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9" name="Picture 8">
            <a:extLst>
              <a:ext uri="{FF2B5EF4-FFF2-40B4-BE49-F238E27FC236}">
                <a16:creationId xmlns:a16="http://schemas.microsoft.com/office/drawing/2014/main" id="{72E96D5A-46AE-087D-B2E7-92862EE76992}"/>
              </a:ext>
            </a:extLst>
          </p:cNvPr>
          <p:cNvPicPr>
            <a:picLocks noChangeAspect="1"/>
          </p:cNvPicPr>
          <p:nvPr/>
        </p:nvPicPr>
        <p:blipFill>
          <a:blip r:embed="rId2"/>
          <a:stretch>
            <a:fillRect/>
          </a:stretch>
        </p:blipFill>
        <p:spPr>
          <a:xfrm>
            <a:off x="829993" y="1715313"/>
            <a:ext cx="4972423" cy="3846749"/>
          </a:xfrm>
          <a:prstGeom prst="rect">
            <a:avLst/>
          </a:prstGeom>
        </p:spPr>
      </p:pic>
      <p:pic>
        <p:nvPicPr>
          <p:cNvPr id="11" name="Picture 10">
            <a:extLst>
              <a:ext uri="{FF2B5EF4-FFF2-40B4-BE49-F238E27FC236}">
                <a16:creationId xmlns:a16="http://schemas.microsoft.com/office/drawing/2014/main" id="{22743A34-4452-22DE-B8ED-F53819046F24}"/>
              </a:ext>
            </a:extLst>
          </p:cNvPr>
          <p:cNvPicPr>
            <a:picLocks noChangeAspect="1"/>
          </p:cNvPicPr>
          <p:nvPr/>
        </p:nvPicPr>
        <p:blipFill>
          <a:blip r:embed="rId3"/>
          <a:stretch>
            <a:fillRect/>
          </a:stretch>
        </p:blipFill>
        <p:spPr>
          <a:xfrm>
            <a:off x="6051217" y="1802380"/>
            <a:ext cx="5458266" cy="37535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40C28"/>
                </a:solidFill>
                <a:effectLst/>
                <a:latin typeface="Times New Roman" panose="02020603050405020304" pitchFamily="18" charset="0"/>
                <a:cs typeface="Times New Roman" panose="02020603050405020304" pitchFamily="18" charset="0"/>
              </a:rPr>
              <a:t>Keyloggers are a potent threat to both individuals and enterprises, with the potential to cause significant harm if left undetected</a:t>
            </a:r>
            <a:r>
              <a:rPr lang="en-US" sz="2000" b="0" i="0" dirty="0">
                <a:solidFill>
                  <a:srgbClr val="1F1F1F"/>
                </a:solidFill>
                <a:effectLst/>
                <a:latin typeface="Times New Roman" panose="02020603050405020304" pitchFamily="18" charset="0"/>
                <a:cs typeface="Times New Roman" panose="02020603050405020304" pitchFamily="18" charset="0"/>
              </a:rPr>
              <a:t>. Understanding the nature of keyloggers, their methods of infiltration, and the dangers they pose is crucial for maintaining a secure digital environment</a:t>
            </a:r>
            <a:r>
              <a:rPr lang="en-US" sz="2000" b="0" i="0" dirty="0">
                <a:solidFill>
                  <a:srgbClr val="1F1F1F"/>
                </a:solidFill>
                <a:effectLst/>
                <a:latin typeface="Google Sans"/>
              </a:rPr>
              <a:t>.</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865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Times New Roman</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STUDIO2-PC</cp:lastModifiedBy>
  <cp:revision>23</cp:revision>
  <dcterms:created xsi:type="dcterms:W3CDTF">2021-05-26T16:50:10Z</dcterms:created>
  <dcterms:modified xsi:type="dcterms:W3CDTF">2024-04-02T15:49:18Z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