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24"/>
  </p:notesMasterIdLst>
  <p:sldIdLst>
    <p:sldId id="256" r:id="rId2"/>
    <p:sldId id="266" r:id="rId3"/>
    <p:sldId id="259" r:id="rId4"/>
    <p:sldId id="260" r:id="rId5"/>
    <p:sldId id="261" r:id="rId6"/>
    <p:sldId id="262" r:id="rId7"/>
    <p:sldId id="263" r:id="rId8"/>
    <p:sldId id="272" r:id="rId9"/>
    <p:sldId id="264" r:id="rId10"/>
    <p:sldId id="268" r:id="rId11"/>
    <p:sldId id="270" r:id="rId12"/>
    <p:sldId id="273" r:id="rId13"/>
    <p:sldId id="274" r:id="rId14"/>
    <p:sldId id="269" r:id="rId15"/>
    <p:sldId id="275" r:id="rId16"/>
    <p:sldId id="277" r:id="rId17"/>
    <p:sldId id="276" r:id="rId18"/>
    <p:sldId id="265"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FB508-86FF-4BF2-9C14-E5EAA623A4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EA8364E-AD56-461F-B5D7-78D2F65F3812}">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Risk stratification is used to assign various degree levels (low, medium, high) based on the Privacy Risk Factor scores. </a:t>
          </a:r>
        </a:p>
      </dgm:t>
    </dgm:pt>
    <dgm:pt modelId="{F2B1667E-8B80-4595-9844-E0B1329CAAB0}" type="parTrans" cxnId="{200A77ED-00ED-4D5A-AD91-DBEBA237D91D}">
      <dgm:prSet/>
      <dgm:spPr/>
      <dgm:t>
        <a:bodyPr/>
        <a:lstStyle/>
        <a:p>
          <a:endParaRPr lang="en-US"/>
        </a:p>
      </dgm:t>
    </dgm:pt>
    <dgm:pt modelId="{82476096-412F-44E8-BFF9-4883F47524B7}" type="sibTrans" cxnId="{200A77ED-00ED-4D5A-AD91-DBEBA237D91D}">
      <dgm:prSet/>
      <dgm:spPr/>
      <dgm:t>
        <a:bodyPr/>
        <a:lstStyle/>
        <a:p>
          <a:endParaRPr lang="en-US"/>
        </a:p>
      </dgm:t>
    </dgm:pt>
    <dgm:pt modelId="{93D6CEBB-FA93-4FBE-9286-BEC80C2513A7}">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Certain characteristics, such as </a:t>
          </a:r>
          <a:r>
            <a:rPr lang="en-US" sz="2000" b="1" dirty="0">
              <a:latin typeface="Calibri" panose="020F0502020204030204" pitchFamily="34" charset="0"/>
              <a:ea typeface="Calibri" panose="020F0502020204030204" pitchFamily="34" charset="0"/>
              <a:cs typeface="Calibri" panose="020F0502020204030204" pitchFamily="34" charset="0"/>
            </a:rPr>
            <a:t>COUNT_AREA, TITLE_COMPL, TITLE, OBS_STATUS, Transaction_Location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err="1">
              <a:latin typeface="Calibri" panose="020F0502020204030204" pitchFamily="34" charset="0"/>
              <a:ea typeface="Calibri" panose="020F0502020204030204" pitchFamily="34" charset="0"/>
              <a:cs typeface="Calibri" panose="020F0502020204030204" pitchFamily="34" charset="0"/>
            </a:rPr>
            <a:t>Avg_Transaction_Amount</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have been classified as having a </a:t>
          </a:r>
          <a:r>
            <a:rPr lang="en-US" sz="2000" b="1" dirty="0">
              <a:latin typeface="Calibri" panose="020F0502020204030204" pitchFamily="34" charset="0"/>
              <a:ea typeface="Calibri" panose="020F0502020204030204" pitchFamily="34" charset="0"/>
              <a:cs typeface="Calibri" panose="020F0502020204030204" pitchFamily="34" charset="0"/>
            </a:rPr>
            <a:t>high-level privacy risk</a:t>
          </a:r>
          <a:r>
            <a:rPr lang="en-US" sz="2000" dirty="0">
              <a:latin typeface="Calibri" panose="020F0502020204030204" pitchFamily="34" charset="0"/>
              <a:ea typeface="Calibri" panose="020F0502020204030204" pitchFamily="34" charset="0"/>
              <a:cs typeface="Calibri" panose="020F0502020204030204" pitchFamily="34" charset="0"/>
            </a:rPr>
            <a:t>. This means that if exposed, the sensitive information included in these properties could possibly jeopardize privacy.</a:t>
          </a:r>
        </a:p>
      </dgm:t>
    </dgm:pt>
    <dgm:pt modelId="{8C663E8D-0377-4D23-BC9E-6E1B80E9E95D}" type="parTrans" cxnId="{D35C182E-A18D-4356-8E13-B498A0A5E1B1}">
      <dgm:prSet/>
      <dgm:spPr/>
      <dgm:t>
        <a:bodyPr/>
        <a:lstStyle/>
        <a:p>
          <a:endParaRPr lang="en-US"/>
        </a:p>
      </dgm:t>
    </dgm:pt>
    <dgm:pt modelId="{014CC29E-5CA3-497A-87C6-1A5E66DFF743}" type="sibTrans" cxnId="{D35C182E-A18D-4356-8E13-B498A0A5E1B1}">
      <dgm:prSet/>
      <dgm:spPr/>
      <dgm:t>
        <a:bodyPr/>
        <a:lstStyle/>
        <a:p>
          <a:endParaRPr lang="en-US"/>
        </a:p>
      </dgm:t>
    </dgm:pt>
    <dgm:pt modelId="{EF845DAE-F5B3-4D5C-93AC-62980E2E0F12}">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Conversely, qualities with </a:t>
          </a:r>
          <a:r>
            <a:rPr lang="en-US" sz="2000" b="1" dirty="0">
              <a:latin typeface="Calibri" panose="020F0502020204030204" pitchFamily="34" charset="0"/>
              <a:ea typeface="Calibri" panose="020F0502020204030204" pitchFamily="34" charset="0"/>
              <a:cs typeface="Calibri" panose="020F0502020204030204" pitchFamily="34" charset="0"/>
            </a:rPr>
            <a:t>low privacy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risk</a:t>
          </a:r>
          <a:r>
            <a:rPr lang="en-US" sz="2000" dirty="0">
              <a:latin typeface="Calibri" panose="020F0502020204030204" pitchFamily="34" charset="0"/>
              <a:ea typeface="Calibri" panose="020F0502020204030204" pitchFamily="34" charset="0"/>
              <a:cs typeface="Calibri" panose="020F0502020204030204" pitchFamily="34" charset="0"/>
            </a:rPr>
            <a:t> levels—that is, ones that are unlikely to represent a serious threat to privacy if disclosed—are </a:t>
          </a:r>
          <a:r>
            <a:rPr lang="en-US" sz="2000" b="1" dirty="0">
              <a:latin typeface="Calibri" panose="020F0502020204030204" pitchFamily="34" charset="0"/>
              <a:ea typeface="Calibri" panose="020F0502020204030204" pitchFamily="34" charset="0"/>
              <a:cs typeface="Calibri" panose="020F0502020204030204" pitchFamily="34" charset="0"/>
            </a:rPr>
            <a:t>REF_AREA, TRANSFORMATION </a:t>
          </a:r>
          <a:r>
            <a:rPr lang="en-US" sz="2000" dirty="0">
              <a:latin typeface="Calibri" panose="020F0502020204030204" pitchFamily="34" charset="0"/>
              <a:ea typeface="Calibri" panose="020F0502020204030204" pitchFamily="34" charset="0"/>
              <a:cs typeface="Calibri" panose="020F0502020204030204" pitchFamily="34" charset="0"/>
            </a:rPr>
            <a:t>and </a:t>
          </a:r>
          <a:r>
            <a:rPr lang="en-US" sz="2000" b="1" dirty="0">
              <a:latin typeface="Calibri" panose="020F0502020204030204" pitchFamily="34" charset="0"/>
              <a:ea typeface="Calibri" panose="020F0502020204030204" pitchFamily="34" charset="0"/>
              <a:cs typeface="Calibri" panose="020F0502020204030204" pitchFamily="34" charset="0"/>
            </a:rPr>
            <a:t>TIME_PERIOD</a:t>
          </a:r>
          <a:r>
            <a:rPr lang="en-US" sz="2000" dirty="0">
              <a:latin typeface="Calibri" panose="020F0502020204030204" pitchFamily="34" charset="0"/>
              <a:ea typeface="Calibri" panose="020F0502020204030204" pitchFamily="34" charset="0"/>
              <a:cs typeface="Calibri" panose="020F0502020204030204" pitchFamily="34" charset="0"/>
            </a:rPr>
            <a:t>.</a:t>
          </a:r>
        </a:p>
      </dgm:t>
    </dgm:pt>
    <dgm:pt modelId="{B9410EA2-7C57-4DA9-9D9B-5FBD87BA4B37}" type="parTrans" cxnId="{D4DD0442-D930-49BF-9FC1-DBC013A0B537}">
      <dgm:prSet/>
      <dgm:spPr/>
      <dgm:t>
        <a:bodyPr/>
        <a:lstStyle/>
        <a:p>
          <a:endParaRPr lang="en-US"/>
        </a:p>
      </dgm:t>
    </dgm:pt>
    <dgm:pt modelId="{95BDFD9C-C962-4D46-8CC6-424A207C185C}" type="sibTrans" cxnId="{D4DD0442-D930-49BF-9FC1-DBC013A0B537}">
      <dgm:prSet/>
      <dgm:spPr/>
      <dgm:t>
        <a:bodyPr/>
        <a:lstStyle/>
        <a:p>
          <a:endParaRPr lang="en-US"/>
        </a:p>
      </dgm:t>
    </dgm:pt>
    <dgm:pt modelId="{502BBD6B-8F7A-447E-AF24-ED751DFFE774}">
      <dgm:prSet custT="1"/>
      <dgm:spPr/>
      <dgm:t>
        <a:bodyPr/>
        <a:lstStyle/>
        <a:p>
          <a:r>
            <a:rPr lang="en-US" sz="2000" b="1" dirty="0">
              <a:latin typeface="Calibri" panose="020F0502020204030204" pitchFamily="34" charset="0"/>
              <a:ea typeface="Calibri" panose="020F0502020204030204" pitchFamily="34" charset="0"/>
              <a:cs typeface="Calibri" panose="020F0502020204030204" pitchFamily="34" charset="0"/>
            </a:rPr>
            <a:t>KEY </a:t>
          </a:r>
          <a:r>
            <a:rPr lang="en-US" sz="2000" dirty="0">
              <a:latin typeface="Calibri" panose="020F0502020204030204" pitchFamily="34" charset="0"/>
              <a:ea typeface="Calibri" panose="020F0502020204030204" pitchFamily="34" charset="0"/>
              <a:cs typeface="Calibri" panose="020F0502020204030204" pitchFamily="34" charset="0"/>
            </a:rPr>
            <a:t>is classified as </a:t>
          </a:r>
          <a:r>
            <a:rPr lang="en-US" sz="2000" b="1" dirty="0">
              <a:latin typeface="Calibri" panose="020F0502020204030204" pitchFamily="34" charset="0"/>
              <a:ea typeface="Calibri" panose="020F0502020204030204" pitchFamily="34" charset="0"/>
              <a:cs typeface="Calibri" panose="020F0502020204030204" pitchFamily="34" charset="0"/>
            </a:rPr>
            <a:t>medium risk</a:t>
          </a:r>
          <a:r>
            <a:rPr lang="en-US" sz="2000" dirty="0">
              <a:latin typeface="Calibri" panose="020F0502020204030204" pitchFamily="34" charset="0"/>
              <a:ea typeface="Calibri" panose="020F0502020204030204" pitchFamily="34" charset="0"/>
              <a:cs typeface="Calibri" panose="020F0502020204030204" pitchFamily="34" charset="0"/>
            </a:rPr>
            <a:t>, there is a moderate degree of sensitivity involved in sharing this information.</a:t>
          </a:r>
        </a:p>
      </dgm:t>
    </dgm:pt>
    <dgm:pt modelId="{8D057452-065D-4EFC-9DA6-50765A265547}" type="parTrans" cxnId="{CA3CB7B0-F498-4949-8F7F-CFFB183A7A49}">
      <dgm:prSet/>
      <dgm:spPr/>
      <dgm:t>
        <a:bodyPr/>
        <a:lstStyle/>
        <a:p>
          <a:endParaRPr lang="en-US"/>
        </a:p>
      </dgm:t>
    </dgm:pt>
    <dgm:pt modelId="{39185015-1218-4BE4-AFCC-7F9F724495EF}" type="sibTrans" cxnId="{CA3CB7B0-F498-4949-8F7F-CFFB183A7A49}">
      <dgm:prSet/>
      <dgm:spPr/>
      <dgm:t>
        <a:bodyPr/>
        <a:lstStyle/>
        <a:p>
          <a:endParaRPr lang="en-US"/>
        </a:p>
      </dgm:t>
    </dgm:pt>
    <dgm:pt modelId="{48F36BC1-BD4D-4117-AAEC-6BEFFEA9A856}" type="pres">
      <dgm:prSet presAssocID="{061FB508-86FF-4BF2-9C14-E5EAA623A41F}" presName="vert0" presStyleCnt="0">
        <dgm:presLayoutVars>
          <dgm:dir/>
          <dgm:animOne val="branch"/>
          <dgm:animLvl val="lvl"/>
        </dgm:presLayoutVars>
      </dgm:prSet>
      <dgm:spPr/>
    </dgm:pt>
    <dgm:pt modelId="{2819E952-A3E6-4F0B-B45F-948C1FF421C0}" type="pres">
      <dgm:prSet presAssocID="{BEA8364E-AD56-461F-B5D7-78D2F65F3812}" presName="thickLine" presStyleLbl="alignNode1" presStyleIdx="0" presStyleCnt="4"/>
      <dgm:spPr/>
    </dgm:pt>
    <dgm:pt modelId="{AE90D2A0-91BA-43F4-8A59-572E698563DF}" type="pres">
      <dgm:prSet presAssocID="{BEA8364E-AD56-461F-B5D7-78D2F65F3812}" presName="horz1" presStyleCnt="0"/>
      <dgm:spPr/>
    </dgm:pt>
    <dgm:pt modelId="{D4451A0B-1732-447E-AE3B-D6712FB1C2CA}" type="pres">
      <dgm:prSet presAssocID="{BEA8364E-AD56-461F-B5D7-78D2F65F3812}" presName="tx1" presStyleLbl="revTx" presStyleIdx="0" presStyleCnt="4" custScaleY="53622"/>
      <dgm:spPr/>
    </dgm:pt>
    <dgm:pt modelId="{E2C53722-41D1-4B77-A088-0991471E8BA8}" type="pres">
      <dgm:prSet presAssocID="{BEA8364E-AD56-461F-B5D7-78D2F65F3812}" presName="vert1" presStyleCnt="0"/>
      <dgm:spPr/>
    </dgm:pt>
    <dgm:pt modelId="{11172004-7891-40A8-A5AD-CB0D0FCE3AA6}" type="pres">
      <dgm:prSet presAssocID="{93D6CEBB-FA93-4FBE-9286-BEC80C2513A7}" presName="thickLine" presStyleLbl="alignNode1" presStyleIdx="1" presStyleCnt="4"/>
      <dgm:spPr/>
    </dgm:pt>
    <dgm:pt modelId="{1E1493FE-5792-485F-BADB-E2377DB248C1}" type="pres">
      <dgm:prSet presAssocID="{93D6CEBB-FA93-4FBE-9286-BEC80C2513A7}" presName="horz1" presStyleCnt="0"/>
      <dgm:spPr/>
    </dgm:pt>
    <dgm:pt modelId="{78D37B2B-5ED0-4E57-B3BF-3475DD86AAA2}" type="pres">
      <dgm:prSet presAssocID="{93D6CEBB-FA93-4FBE-9286-BEC80C2513A7}" presName="tx1" presStyleLbl="revTx" presStyleIdx="1" presStyleCnt="4" custScaleY="135831"/>
      <dgm:spPr/>
    </dgm:pt>
    <dgm:pt modelId="{FE947292-7BF2-4859-89B8-B9C519E74579}" type="pres">
      <dgm:prSet presAssocID="{93D6CEBB-FA93-4FBE-9286-BEC80C2513A7}" presName="vert1" presStyleCnt="0"/>
      <dgm:spPr/>
    </dgm:pt>
    <dgm:pt modelId="{A97E999E-9471-4570-A7A7-AA5F84C3F0D9}" type="pres">
      <dgm:prSet presAssocID="{EF845DAE-F5B3-4D5C-93AC-62980E2E0F12}" presName="thickLine" presStyleLbl="alignNode1" presStyleIdx="2" presStyleCnt="4"/>
      <dgm:spPr/>
    </dgm:pt>
    <dgm:pt modelId="{B8415C19-D5D8-4F8D-8609-B830992F0E60}" type="pres">
      <dgm:prSet presAssocID="{EF845DAE-F5B3-4D5C-93AC-62980E2E0F12}" presName="horz1" presStyleCnt="0"/>
      <dgm:spPr/>
    </dgm:pt>
    <dgm:pt modelId="{29547CD6-E72F-4339-9C54-B2E030A56303}" type="pres">
      <dgm:prSet presAssocID="{EF845DAE-F5B3-4D5C-93AC-62980E2E0F12}" presName="tx1" presStyleLbl="revTx" presStyleIdx="2" presStyleCnt="4" custScaleY="106947"/>
      <dgm:spPr/>
    </dgm:pt>
    <dgm:pt modelId="{5D7CC203-E59C-4E3D-AE1A-FC1DC2A556C8}" type="pres">
      <dgm:prSet presAssocID="{EF845DAE-F5B3-4D5C-93AC-62980E2E0F12}" presName="vert1" presStyleCnt="0"/>
      <dgm:spPr/>
    </dgm:pt>
    <dgm:pt modelId="{93676635-FE04-4ACA-89FA-1D2F89A897F2}" type="pres">
      <dgm:prSet presAssocID="{502BBD6B-8F7A-447E-AF24-ED751DFFE774}" presName="thickLine" presStyleLbl="alignNode1" presStyleIdx="3" presStyleCnt="4"/>
      <dgm:spPr/>
    </dgm:pt>
    <dgm:pt modelId="{CF1C1F93-F0CC-4524-9EE7-A79836593BC1}" type="pres">
      <dgm:prSet presAssocID="{502BBD6B-8F7A-447E-AF24-ED751DFFE774}" presName="horz1" presStyleCnt="0"/>
      <dgm:spPr/>
    </dgm:pt>
    <dgm:pt modelId="{3889107A-6D19-48C7-BA90-9D0BCCBB02D2}" type="pres">
      <dgm:prSet presAssocID="{502BBD6B-8F7A-447E-AF24-ED751DFFE774}" presName="tx1" presStyleLbl="revTx" presStyleIdx="3" presStyleCnt="4"/>
      <dgm:spPr/>
    </dgm:pt>
    <dgm:pt modelId="{56CFC648-6B55-4491-95F1-0634116B79ED}" type="pres">
      <dgm:prSet presAssocID="{502BBD6B-8F7A-447E-AF24-ED751DFFE774}" presName="vert1" presStyleCnt="0"/>
      <dgm:spPr/>
    </dgm:pt>
  </dgm:ptLst>
  <dgm:cxnLst>
    <dgm:cxn modelId="{D35C182E-A18D-4356-8E13-B498A0A5E1B1}" srcId="{061FB508-86FF-4BF2-9C14-E5EAA623A41F}" destId="{93D6CEBB-FA93-4FBE-9286-BEC80C2513A7}" srcOrd="1" destOrd="0" parTransId="{8C663E8D-0377-4D23-BC9E-6E1B80E9E95D}" sibTransId="{014CC29E-5CA3-497A-87C6-1A5E66DFF743}"/>
    <dgm:cxn modelId="{DB8D4F36-3749-445A-B5C5-401A7287F528}" type="presOf" srcId="{BEA8364E-AD56-461F-B5D7-78D2F65F3812}" destId="{D4451A0B-1732-447E-AE3B-D6712FB1C2CA}" srcOrd="0" destOrd="0" presId="urn:microsoft.com/office/officeart/2008/layout/LinedList"/>
    <dgm:cxn modelId="{D4DD0442-D930-49BF-9FC1-DBC013A0B537}" srcId="{061FB508-86FF-4BF2-9C14-E5EAA623A41F}" destId="{EF845DAE-F5B3-4D5C-93AC-62980E2E0F12}" srcOrd="2" destOrd="0" parTransId="{B9410EA2-7C57-4DA9-9D9B-5FBD87BA4B37}" sibTransId="{95BDFD9C-C962-4D46-8CC6-424A207C185C}"/>
    <dgm:cxn modelId="{F3E51271-6BAA-44C4-8643-91B4AC6D5204}" type="presOf" srcId="{93D6CEBB-FA93-4FBE-9286-BEC80C2513A7}" destId="{78D37B2B-5ED0-4E57-B3BF-3475DD86AAA2}" srcOrd="0" destOrd="0" presId="urn:microsoft.com/office/officeart/2008/layout/LinedList"/>
    <dgm:cxn modelId="{906CC28B-1FFF-4456-93A1-008581B5BB02}" type="presOf" srcId="{502BBD6B-8F7A-447E-AF24-ED751DFFE774}" destId="{3889107A-6D19-48C7-BA90-9D0BCCBB02D2}" srcOrd="0" destOrd="0" presId="urn:microsoft.com/office/officeart/2008/layout/LinedList"/>
    <dgm:cxn modelId="{CA3CB7B0-F498-4949-8F7F-CFFB183A7A49}" srcId="{061FB508-86FF-4BF2-9C14-E5EAA623A41F}" destId="{502BBD6B-8F7A-447E-AF24-ED751DFFE774}" srcOrd="3" destOrd="0" parTransId="{8D057452-065D-4EFC-9DA6-50765A265547}" sibTransId="{39185015-1218-4BE4-AFCC-7F9F724495EF}"/>
    <dgm:cxn modelId="{5DAA61B9-F70E-4398-AF1B-FD20AB3718E2}" type="presOf" srcId="{061FB508-86FF-4BF2-9C14-E5EAA623A41F}" destId="{48F36BC1-BD4D-4117-AAEC-6BEFFEA9A856}" srcOrd="0" destOrd="0" presId="urn:microsoft.com/office/officeart/2008/layout/LinedList"/>
    <dgm:cxn modelId="{91E801C5-CB0C-4C3F-B99F-26177CDDE7FA}" type="presOf" srcId="{EF845DAE-F5B3-4D5C-93AC-62980E2E0F12}" destId="{29547CD6-E72F-4339-9C54-B2E030A56303}" srcOrd="0" destOrd="0" presId="urn:microsoft.com/office/officeart/2008/layout/LinedList"/>
    <dgm:cxn modelId="{200A77ED-00ED-4D5A-AD91-DBEBA237D91D}" srcId="{061FB508-86FF-4BF2-9C14-E5EAA623A41F}" destId="{BEA8364E-AD56-461F-B5D7-78D2F65F3812}" srcOrd="0" destOrd="0" parTransId="{F2B1667E-8B80-4595-9844-E0B1329CAAB0}" sibTransId="{82476096-412F-44E8-BFF9-4883F47524B7}"/>
    <dgm:cxn modelId="{B52788E8-2231-479D-8DBF-D2D4EE143C30}" type="presParOf" srcId="{48F36BC1-BD4D-4117-AAEC-6BEFFEA9A856}" destId="{2819E952-A3E6-4F0B-B45F-948C1FF421C0}" srcOrd="0" destOrd="0" presId="urn:microsoft.com/office/officeart/2008/layout/LinedList"/>
    <dgm:cxn modelId="{0B1C6559-BE78-4D8B-8B37-C91D5A2FD74F}" type="presParOf" srcId="{48F36BC1-BD4D-4117-AAEC-6BEFFEA9A856}" destId="{AE90D2A0-91BA-43F4-8A59-572E698563DF}" srcOrd="1" destOrd="0" presId="urn:microsoft.com/office/officeart/2008/layout/LinedList"/>
    <dgm:cxn modelId="{1AAF2AD7-6087-4BD5-8883-3B38AF3AFD1B}" type="presParOf" srcId="{AE90D2A0-91BA-43F4-8A59-572E698563DF}" destId="{D4451A0B-1732-447E-AE3B-D6712FB1C2CA}" srcOrd="0" destOrd="0" presId="urn:microsoft.com/office/officeart/2008/layout/LinedList"/>
    <dgm:cxn modelId="{B9FFEAFB-2343-49E3-88C7-9A239AC23512}" type="presParOf" srcId="{AE90D2A0-91BA-43F4-8A59-572E698563DF}" destId="{E2C53722-41D1-4B77-A088-0991471E8BA8}" srcOrd="1" destOrd="0" presId="urn:microsoft.com/office/officeart/2008/layout/LinedList"/>
    <dgm:cxn modelId="{2F08DDF8-BB7F-4E1A-820B-79395E923878}" type="presParOf" srcId="{48F36BC1-BD4D-4117-AAEC-6BEFFEA9A856}" destId="{11172004-7891-40A8-A5AD-CB0D0FCE3AA6}" srcOrd="2" destOrd="0" presId="urn:microsoft.com/office/officeart/2008/layout/LinedList"/>
    <dgm:cxn modelId="{2E078633-F7C0-44FC-A009-BF45747570D1}" type="presParOf" srcId="{48F36BC1-BD4D-4117-AAEC-6BEFFEA9A856}" destId="{1E1493FE-5792-485F-BADB-E2377DB248C1}" srcOrd="3" destOrd="0" presId="urn:microsoft.com/office/officeart/2008/layout/LinedList"/>
    <dgm:cxn modelId="{1B698FF4-EE93-422B-9FD5-5CAD5EEF0717}" type="presParOf" srcId="{1E1493FE-5792-485F-BADB-E2377DB248C1}" destId="{78D37B2B-5ED0-4E57-B3BF-3475DD86AAA2}" srcOrd="0" destOrd="0" presId="urn:microsoft.com/office/officeart/2008/layout/LinedList"/>
    <dgm:cxn modelId="{93F12F8F-4280-4D11-8E91-94E023FE7B5D}" type="presParOf" srcId="{1E1493FE-5792-485F-BADB-E2377DB248C1}" destId="{FE947292-7BF2-4859-89B8-B9C519E74579}" srcOrd="1" destOrd="0" presId="urn:microsoft.com/office/officeart/2008/layout/LinedList"/>
    <dgm:cxn modelId="{1C92407D-8DCB-4DBB-B4DF-081A33E8E6EC}" type="presParOf" srcId="{48F36BC1-BD4D-4117-AAEC-6BEFFEA9A856}" destId="{A97E999E-9471-4570-A7A7-AA5F84C3F0D9}" srcOrd="4" destOrd="0" presId="urn:microsoft.com/office/officeart/2008/layout/LinedList"/>
    <dgm:cxn modelId="{9C4CD980-3AB5-4330-990B-A410006B8A3B}" type="presParOf" srcId="{48F36BC1-BD4D-4117-AAEC-6BEFFEA9A856}" destId="{B8415C19-D5D8-4F8D-8609-B830992F0E60}" srcOrd="5" destOrd="0" presId="urn:microsoft.com/office/officeart/2008/layout/LinedList"/>
    <dgm:cxn modelId="{1E97422B-2862-4638-A0BE-AC3698A9F8F3}" type="presParOf" srcId="{B8415C19-D5D8-4F8D-8609-B830992F0E60}" destId="{29547CD6-E72F-4339-9C54-B2E030A56303}" srcOrd="0" destOrd="0" presId="urn:microsoft.com/office/officeart/2008/layout/LinedList"/>
    <dgm:cxn modelId="{0EE8C989-0486-435F-B82F-5CD35057120A}" type="presParOf" srcId="{B8415C19-D5D8-4F8D-8609-B830992F0E60}" destId="{5D7CC203-E59C-4E3D-AE1A-FC1DC2A556C8}" srcOrd="1" destOrd="0" presId="urn:microsoft.com/office/officeart/2008/layout/LinedList"/>
    <dgm:cxn modelId="{919401D3-A9F5-44F7-851D-3EA63A7D05C7}" type="presParOf" srcId="{48F36BC1-BD4D-4117-AAEC-6BEFFEA9A856}" destId="{93676635-FE04-4ACA-89FA-1D2F89A897F2}" srcOrd="6" destOrd="0" presId="urn:microsoft.com/office/officeart/2008/layout/LinedList"/>
    <dgm:cxn modelId="{016E8E72-2E21-4BFC-8CEA-FD727CE06973}" type="presParOf" srcId="{48F36BC1-BD4D-4117-AAEC-6BEFFEA9A856}" destId="{CF1C1F93-F0CC-4524-9EE7-A79836593BC1}" srcOrd="7" destOrd="0" presId="urn:microsoft.com/office/officeart/2008/layout/LinedList"/>
    <dgm:cxn modelId="{AA3B0010-477B-4B03-822C-7B9005615DF6}" type="presParOf" srcId="{CF1C1F93-F0CC-4524-9EE7-A79836593BC1}" destId="{3889107A-6D19-48C7-BA90-9D0BCCBB02D2}" srcOrd="0" destOrd="0" presId="urn:microsoft.com/office/officeart/2008/layout/LinedList"/>
    <dgm:cxn modelId="{166208BB-42E9-4C35-AF9F-4520409D2F0A}" type="presParOf" srcId="{CF1C1F93-F0CC-4524-9EE7-A79836593BC1}" destId="{56CFC648-6B55-4491-95F1-0634116B79E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8B3C5-CA5B-48F1-83D7-620F50926A4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559308-4399-44B3-ADBA-7E9748B0C5EA}">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Risk Aggregation refers to the merging or aggregating distinct risks connected to various payment transaction characteristics to get a consolidated or comprehensive picture of the risk exposure.</a:t>
          </a:r>
        </a:p>
      </dgm:t>
    </dgm:pt>
    <dgm:pt modelId="{2C355275-9D2A-4D57-9F85-2503A6FB23D3}" type="parTrans" cxnId="{08851F58-2115-47D1-AD35-38A49430E254}">
      <dgm:prSet/>
      <dgm:spPr/>
      <dgm:t>
        <a:bodyPr/>
        <a:lstStyle/>
        <a:p>
          <a:endParaRPr lang="en-US"/>
        </a:p>
      </dgm:t>
    </dgm:pt>
    <dgm:pt modelId="{DD548B44-A5C5-404F-A8A8-5A3D5CEBB7F7}" type="sibTrans" cxnId="{08851F58-2115-47D1-AD35-38A49430E254}">
      <dgm:prSet/>
      <dgm:spPr/>
      <dgm:t>
        <a:bodyPr/>
        <a:lstStyle/>
        <a:p>
          <a:endParaRPr lang="en-US"/>
        </a:p>
      </dgm:t>
    </dgm:pt>
    <dgm:pt modelId="{60A724E1-0BE4-4F4C-AEC6-A61CBAE2EDFF}">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Defining weights for each attributes and aggregating the privacy risk scores for each transaction the overall Privacy Risk Level for the Transaction is </a:t>
          </a:r>
          <a:r>
            <a:rPr lang="en-US" sz="2000" b="1" dirty="0">
              <a:latin typeface="Calibri" panose="020F0502020204030204" pitchFamily="34" charset="0"/>
              <a:ea typeface="Calibri" panose="020F0502020204030204" pitchFamily="34" charset="0"/>
              <a:cs typeface="Calibri" panose="020F0502020204030204" pitchFamily="34" charset="0"/>
            </a:rPr>
            <a:t>Medium.</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C307576F-0190-40DA-8C10-76816C252598}" type="parTrans" cxnId="{12668D84-E7CE-4778-97BF-CA2484A98B8A}">
      <dgm:prSet/>
      <dgm:spPr/>
      <dgm:t>
        <a:bodyPr/>
        <a:lstStyle/>
        <a:p>
          <a:endParaRPr lang="en-US"/>
        </a:p>
      </dgm:t>
    </dgm:pt>
    <dgm:pt modelId="{EA1183A4-960C-4B4B-A34E-E6D2FDFDB935}" type="sibTrans" cxnId="{12668D84-E7CE-4778-97BF-CA2484A98B8A}">
      <dgm:prSet/>
      <dgm:spPr/>
      <dgm:t>
        <a:bodyPr/>
        <a:lstStyle/>
        <a:p>
          <a:endParaRPr lang="en-US"/>
        </a:p>
      </dgm:t>
    </dgm:pt>
    <dgm:pt modelId="{05B35EBB-A9E2-4220-83C8-D7E5C73C337E}" type="pres">
      <dgm:prSet presAssocID="{24E8B3C5-CA5B-48F1-83D7-620F50926A46}" presName="root" presStyleCnt="0">
        <dgm:presLayoutVars>
          <dgm:dir/>
          <dgm:resizeHandles val="exact"/>
        </dgm:presLayoutVars>
      </dgm:prSet>
      <dgm:spPr/>
    </dgm:pt>
    <dgm:pt modelId="{4E74900C-2C47-4D46-8E01-89FAA4E8585E}" type="pres">
      <dgm:prSet presAssocID="{73559308-4399-44B3-ADBA-7E9748B0C5EA}" presName="compNode" presStyleCnt="0"/>
      <dgm:spPr/>
    </dgm:pt>
    <dgm:pt modelId="{898CD447-226F-4EFB-AC53-CCB61748406A}" type="pres">
      <dgm:prSet presAssocID="{73559308-4399-44B3-ADBA-7E9748B0C5EA}" presName="bgRect" presStyleLbl="bgShp" presStyleIdx="0" presStyleCnt="2"/>
      <dgm:spPr/>
    </dgm:pt>
    <dgm:pt modelId="{3AFB024C-4381-406B-AC62-DBEEF8B95EFA}" type="pres">
      <dgm:prSet presAssocID="{73559308-4399-44B3-ADBA-7E9748B0C5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FA472CF8-1DFE-4883-BAAC-16E2FE899A73}" type="pres">
      <dgm:prSet presAssocID="{73559308-4399-44B3-ADBA-7E9748B0C5EA}" presName="spaceRect" presStyleCnt="0"/>
      <dgm:spPr/>
    </dgm:pt>
    <dgm:pt modelId="{1D655581-5986-43F5-AA74-FE28829C70F4}" type="pres">
      <dgm:prSet presAssocID="{73559308-4399-44B3-ADBA-7E9748B0C5EA}" presName="parTx" presStyleLbl="revTx" presStyleIdx="0" presStyleCnt="2">
        <dgm:presLayoutVars>
          <dgm:chMax val="0"/>
          <dgm:chPref val="0"/>
        </dgm:presLayoutVars>
      </dgm:prSet>
      <dgm:spPr/>
    </dgm:pt>
    <dgm:pt modelId="{95895D6F-B681-4662-B378-056500832A2C}" type="pres">
      <dgm:prSet presAssocID="{DD548B44-A5C5-404F-A8A8-5A3D5CEBB7F7}" presName="sibTrans" presStyleCnt="0"/>
      <dgm:spPr/>
    </dgm:pt>
    <dgm:pt modelId="{CA456FE2-1D43-48B2-A29D-90946FFABB1C}" type="pres">
      <dgm:prSet presAssocID="{60A724E1-0BE4-4F4C-AEC6-A61CBAE2EDFF}" presName="compNode" presStyleCnt="0"/>
      <dgm:spPr/>
    </dgm:pt>
    <dgm:pt modelId="{22A4B50D-D240-476C-B6D1-BE9AC1117F83}" type="pres">
      <dgm:prSet presAssocID="{60A724E1-0BE4-4F4C-AEC6-A61CBAE2EDFF}" presName="bgRect" presStyleLbl="bgShp" presStyleIdx="1" presStyleCnt="2"/>
      <dgm:spPr/>
    </dgm:pt>
    <dgm:pt modelId="{BF5C6A79-1652-4D38-AE5B-A7EBFBEF4242}" type="pres">
      <dgm:prSet presAssocID="{60A724E1-0BE4-4F4C-AEC6-A61CBAE2ED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CF7FD686-163D-4662-B341-63C4E20DAEC2}" type="pres">
      <dgm:prSet presAssocID="{60A724E1-0BE4-4F4C-AEC6-A61CBAE2EDFF}" presName="spaceRect" presStyleCnt="0"/>
      <dgm:spPr/>
    </dgm:pt>
    <dgm:pt modelId="{3E32822F-0F89-4D92-98EA-5484B97FA4A9}" type="pres">
      <dgm:prSet presAssocID="{60A724E1-0BE4-4F4C-AEC6-A61CBAE2EDFF}" presName="parTx" presStyleLbl="revTx" presStyleIdx="1" presStyleCnt="2">
        <dgm:presLayoutVars>
          <dgm:chMax val="0"/>
          <dgm:chPref val="0"/>
        </dgm:presLayoutVars>
      </dgm:prSet>
      <dgm:spPr/>
    </dgm:pt>
  </dgm:ptLst>
  <dgm:cxnLst>
    <dgm:cxn modelId="{CFBAF241-2EC5-4A54-A1D4-DA4854D1F512}" type="presOf" srcId="{24E8B3C5-CA5B-48F1-83D7-620F50926A46}" destId="{05B35EBB-A9E2-4220-83C8-D7E5C73C337E}" srcOrd="0" destOrd="0" presId="urn:microsoft.com/office/officeart/2018/2/layout/IconVerticalSolidList"/>
    <dgm:cxn modelId="{32030472-EFFA-48A9-8D61-E6D6DFC06727}" type="presOf" srcId="{60A724E1-0BE4-4F4C-AEC6-A61CBAE2EDFF}" destId="{3E32822F-0F89-4D92-98EA-5484B97FA4A9}" srcOrd="0" destOrd="0" presId="urn:microsoft.com/office/officeart/2018/2/layout/IconVerticalSolidList"/>
    <dgm:cxn modelId="{08851F58-2115-47D1-AD35-38A49430E254}" srcId="{24E8B3C5-CA5B-48F1-83D7-620F50926A46}" destId="{73559308-4399-44B3-ADBA-7E9748B0C5EA}" srcOrd="0" destOrd="0" parTransId="{2C355275-9D2A-4D57-9F85-2503A6FB23D3}" sibTransId="{DD548B44-A5C5-404F-A8A8-5A3D5CEBB7F7}"/>
    <dgm:cxn modelId="{FAC29A7C-FDF1-411C-997B-0A2F796DDBEB}" type="presOf" srcId="{73559308-4399-44B3-ADBA-7E9748B0C5EA}" destId="{1D655581-5986-43F5-AA74-FE28829C70F4}" srcOrd="0" destOrd="0" presId="urn:microsoft.com/office/officeart/2018/2/layout/IconVerticalSolidList"/>
    <dgm:cxn modelId="{12668D84-E7CE-4778-97BF-CA2484A98B8A}" srcId="{24E8B3C5-CA5B-48F1-83D7-620F50926A46}" destId="{60A724E1-0BE4-4F4C-AEC6-A61CBAE2EDFF}" srcOrd="1" destOrd="0" parTransId="{C307576F-0190-40DA-8C10-76816C252598}" sibTransId="{EA1183A4-960C-4B4B-A34E-E6D2FDFDB935}"/>
    <dgm:cxn modelId="{53765825-BEC0-461A-A2F5-BF39CC04A063}" type="presParOf" srcId="{05B35EBB-A9E2-4220-83C8-D7E5C73C337E}" destId="{4E74900C-2C47-4D46-8E01-89FAA4E8585E}" srcOrd="0" destOrd="0" presId="urn:microsoft.com/office/officeart/2018/2/layout/IconVerticalSolidList"/>
    <dgm:cxn modelId="{F06236D6-1C1B-45A8-82BE-D904ADF668D3}" type="presParOf" srcId="{4E74900C-2C47-4D46-8E01-89FAA4E8585E}" destId="{898CD447-226F-4EFB-AC53-CCB61748406A}" srcOrd="0" destOrd="0" presId="urn:microsoft.com/office/officeart/2018/2/layout/IconVerticalSolidList"/>
    <dgm:cxn modelId="{1B49BEC6-A9A5-4C63-8A13-CE4D86E37AF6}" type="presParOf" srcId="{4E74900C-2C47-4D46-8E01-89FAA4E8585E}" destId="{3AFB024C-4381-406B-AC62-DBEEF8B95EFA}" srcOrd="1" destOrd="0" presId="urn:microsoft.com/office/officeart/2018/2/layout/IconVerticalSolidList"/>
    <dgm:cxn modelId="{9235CF26-0603-44F3-A206-4416B2B13D1B}" type="presParOf" srcId="{4E74900C-2C47-4D46-8E01-89FAA4E8585E}" destId="{FA472CF8-1DFE-4883-BAAC-16E2FE899A73}" srcOrd="2" destOrd="0" presId="urn:microsoft.com/office/officeart/2018/2/layout/IconVerticalSolidList"/>
    <dgm:cxn modelId="{FA8256D2-A1F8-48FE-8CCF-7E43A851E979}" type="presParOf" srcId="{4E74900C-2C47-4D46-8E01-89FAA4E8585E}" destId="{1D655581-5986-43F5-AA74-FE28829C70F4}" srcOrd="3" destOrd="0" presId="urn:microsoft.com/office/officeart/2018/2/layout/IconVerticalSolidList"/>
    <dgm:cxn modelId="{568E8B5D-E722-4155-A87F-ECE0704C8CDD}" type="presParOf" srcId="{05B35EBB-A9E2-4220-83C8-D7E5C73C337E}" destId="{95895D6F-B681-4662-B378-056500832A2C}" srcOrd="1" destOrd="0" presId="urn:microsoft.com/office/officeart/2018/2/layout/IconVerticalSolidList"/>
    <dgm:cxn modelId="{0B530F99-7F18-494F-9A8A-048012F2B56E}" type="presParOf" srcId="{05B35EBB-A9E2-4220-83C8-D7E5C73C337E}" destId="{CA456FE2-1D43-48B2-A29D-90946FFABB1C}" srcOrd="2" destOrd="0" presId="urn:microsoft.com/office/officeart/2018/2/layout/IconVerticalSolidList"/>
    <dgm:cxn modelId="{432FD7AC-CB09-423F-9EF5-4BD894D51EFF}" type="presParOf" srcId="{CA456FE2-1D43-48B2-A29D-90946FFABB1C}" destId="{22A4B50D-D240-476C-B6D1-BE9AC1117F83}" srcOrd="0" destOrd="0" presId="urn:microsoft.com/office/officeart/2018/2/layout/IconVerticalSolidList"/>
    <dgm:cxn modelId="{BD933462-0D51-41E6-8D26-212848C1AE46}" type="presParOf" srcId="{CA456FE2-1D43-48B2-A29D-90946FFABB1C}" destId="{BF5C6A79-1652-4D38-AE5B-A7EBFBEF4242}" srcOrd="1" destOrd="0" presId="urn:microsoft.com/office/officeart/2018/2/layout/IconVerticalSolidList"/>
    <dgm:cxn modelId="{890A9022-EDDD-43C1-A557-D08D13DF38D6}" type="presParOf" srcId="{CA456FE2-1D43-48B2-A29D-90946FFABB1C}" destId="{CF7FD686-163D-4662-B341-63C4E20DAEC2}" srcOrd="2" destOrd="0" presId="urn:microsoft.com/office/officeart/2018/2/layout/IconVerticalSolidList"/>
    <dgm:cxn modelId="{8279A570-D61B-419A-86AE-FDC405C9BE3F}" type="presParOf" srcId="{CA456FE2-1D43-48B2-A29D-90946FFABB1C}" destId="{3E32822F-0F89-4D92-98EA-5484B97FA4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31BD91-96B1-4935-BD33-799B7639DA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67C045-38E2-4C2A-B460-C2E9FB98366B}">
      <dgm:prSet custT="1"/>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Finding Potential Privacy hazards</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3FF0BB38-EA6C-4AB3-8193-C16B895E88D2}" type="parTrans" cxnId="{394EB06B-A0D3-472E-9E28-C4986375AFA2}">
      <dgm:prSet/>
      <dgm:spPr/>
      <dgm:t>
        <a:bodyPr/>
        <a:lstStyle/>
        <a:p>
          <a:endParaRPr lang="en-US"/>
        </a:p>
      </dgm:t>
    </dgm:pt>
    <dgm:pt modelId="{48BA13DA-A38A-4C6B-9BB8-6499FD529771}" type="sibTrans" cxnId="{394EB06B-A0D3-472E-9E28-C4986375AFA2}">
      <dgm:prSet/>
      <dgm:spPr/>
      <dgm:t>
        <a:bodyPr/>
        <a:lstStyle/>
        <a:p>
          <a:endParaRPr lang="en-US"/>
        </a:p>
      </dgm:t>
    </dgm:pt>
    <dgm:pt modelId="{0917C746-0033-4F8B-BD83-686F9B14E846}">
      <dgm:prSet custT="1"/>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Evaluation of Transaction Attributes</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E5B4F7E-606C-4A17-918C-E68A170EC477}" type="parTrans" cxnId="{A5E2DA47-6098-46AB-89AD-E76BA69A4E02}">
      <dgm:prSet/>
      <dgm:spPr/>
      <dgm:t>
        <a:bodyPr/>
        <a:lstStyle/>
        <a:p>
          <a:endParaRPr lang="en-US"/>
        </a:p>
      </dgm:t>
    </dgm:pt>
    <dgm:pt modelId="{41F8C17C-DDC1-43F3-A768-570C8520A43A}" type="sibTrans" cxnId="{A5E2DA47-6098-46AB-89AD-E76BA69A4E02}">
      <dgm:prSet/>
      <dgm:spPr/>
      <dgm:t>
        <a:bodyPr/>
        <a:lstStyle/>
        <a:p>
          <a:endParaRPr lang="en-US"/>
        </a:p>
      </dgm:t>
    </dgm:pt>
    <dgm:pt modelId="{64240AB4-F1AF-4575-B3DD-324D781826A9}">
      <dgm:prSet custT="1"/>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Quantification of Privacy Risk</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5675EE07-D339-46C2-8158-59809F9EA0EB}" type="parTrans" cxnId="{CEF7A31A-1028-4032-A0EB-AC437FB41135}">
      <dgm:prSet/>
      <dgm:spPr/>
      <dgm:t>
        <a:bodyPr/>
        <a:lstStyle/>
        <a:p>
          <a:endParaRPr lang="en-US"/>
        </a:p>
      </dgm:t>
    </dgm:pt>
    <dgm:pt modelId="{79B9BD4E-CE34-4717-A922-696D3B1C3054}" type="sibTrans" cxnId="{CEF7A31A-1028-4032-A0EB-AC437FB41135}">
      <dgm:prSet/>
      <dgm:spPr/>
      <dgm:t>
        <a:bodyPr/>
        <a:lstStyle/>
        <a:p>
          <a:endParaRPr lang="en-US"/>
        </a:p>
      </dgm:t>
    </dgm:pt>
    <dgm:pt modelId="{A9C6A068-6F37-4AC6-ABD9-3A60604AAC60}" type="pres">
      <dgm:prSet presAssocID="{E831BD91-96B1-4935-BD33-799B7639DAA0}" presName="root" presStyleCnt="0">
        <dgm:presLayoutVars>
          <dgm:dir/>
          <dgm:resizeHandles val="exact"/>
        </dgm:presLayoutVars>
      </dgm:prSet>
      <dgm:spPr/>
    </dgm:pt>
    <dgm:pt modelId="{369569AE-7757-41E0-B573-CF456628F637}" type="pres">
      <dgm:prSet presAssocID="{6667C045-38E2-4C2A-B460-C2E9FB98366B}" presName="compNode" presStyleCnt="0"/>
      <dgm:spPr/>
    </dgm:pt>
    <dgm:pt modelId="{B8FBD5C8-BF34-40E4-8DE8-2F268ED734FD}" type="pres">
      <dgm:prSet presAssocID="{6667C045-38E2-4C2A-B460-C2E9FB98366B}" presName="bgRect" presStyleLbl="bgShp" presStyleIdx="0" presStyleCnt="3"/>
      <dgm:spPr/>
    </dgm:pt>
    <dgm:pt modelId="{086532F1-3208-4124-8CDA-35E31C88CD91}" type="pres">
      <dgm:prSet presAssocID="{6667C045-38E2-4C2A-B460-C2E9FB9836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94A9D7A-7F87-43A7-9D46-1B6DFBD44818}" type="pres">
      <dgm:prSet presAssocID="{6667C045-38E2-4C2A-B460-C2E9FB98366B}" presName="spaceRect" presStyleCnt="0"/>
      <dgm:spPr/>
    </dgm:pt>
    <dgm:pt modelId="{DA444251-7547-41EE-8A54-E779F42DA92E}" type="pres">
      <dgm:prSet presAssocID="{6667C045-38E2-4C2A-B460-C2E9FB98366B}" presName="parTx" presStyleLbl="revTx" presStyleIdx="0" presStyleCnt="3">
        <dgm:presLayoutVars>
          <dgm:chMax val="0"/>
          <dgm:chPref val="0"/>
        </dgm:presLayoutVars>
      </dgm:prSet>
      <dgm:spPr/>
    </dgm:pt>
    <dgm:pt modelId="{685D2565-A38E-4D1C-A65C-21D7015B7E90}" type="pres">
      <dgm:prSet presAssocID="{48BA13DA-A38A-4C6B-9BB8-6499FD529771}" presName="sibTrans" presStyleCnt="0"/>
      <dgm:spPr/>
    </dgm:pt>
    <dgm:pt modelId="{34E45F0A-ACCF-4F0D-98F1-32C7B77E53E2}" type="pres">
      <dgm:prSet presAssocID="{0917C746-0033-4F8B-BD83-686F9B14E846}" presName="compNode" presStyleCnt="0"/>
      <dgm:spPr/>
    </dgm:pt>
    <dgm:pt modelId="{95A7369A-0289-456A-8945-E7D7B2C2F837}" type="pres">
      <dgm:prSet presAssocID="{0917C746-0033-4F8B-BD83-686F9B14E846}" presName="bgRect" presStyleLbl="bgShp" presStyleIdx="1" presStyleCnt="3"/>
      <dgm:spPr/>
    </dgm:pt>
    <dgm:pt modelId="{563F389B-10D6-4929-ADFF-4399FC85051E}" type="pres">
      <dgm:prSet presAssocID="{0917C746-0033-4F8B-BD83-686F9B14E8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E82E2F56-EAB6-4731-90E1-7B3FCA6C84FD}" type="pres">
      <dgm:prSet presAssocID="{0917C746-0033-4F8B-BD83-686F9B14E846}" presName="spaceRect" presStyleCnt="0"/>
      <dgm:spPr/>
    </dgm:pt>
    <dgm:pt modelId="{6EEBF6EE-F90F-4698-8A75-4C6C98A852C0}" type="pres">
      <dgm:prSet presAssocID="{0917C746-0033-4F8B-BD83-686F9B14E846}" presName="parTx" presStyleLbl="revTx" presStyleIdx="1" presStyleCnt="3">
        <dgm:presLayoutVars>
          <dgm:chMax val="0"/>
          <dgm:chPref val="0"/>
        </dgm:presLayoutVars>
      </dgm:prSet>
      <dgm:spPr/>
    </dgm:pt>
    <dgm:pt modelId="{B69935F2-0F5E-4D18-9BF4-A8221366A0EA}" type="pres">
      <dgm:prSet presAssocID="{41F8C17C-DDC1-43F3-A768-570C8520A43A}" presName="sibTrans" presStyleCnt="0"/>
      <dgm:spPr/>
    </dgm:pt>
    <dgm:pt modelId="{BAF2BA45-6438-4905-A2A1-357171CFEC17}" type="pres">
      <dgm:prSet presAssocID="{64240AB4-F1AF-4575-B3DD-324D781826A9}" presName="compNode" presStyleCnt="0"/>
      <dgm:spPr/>
    </dgm:pt>
    <dgm:pt modelId="{D8291CBF-9D91-4AB7-8637-15D84A2FD1A8}" type="pres">
      <dgm:prSet presAssocID="{64240AB4-F1AF-4575-B3DD-324D781826A9}" presName="bgRect" presStyleLbl="bgShp" presStyleIdx="2" presStyleCnt="3"/>
      <dgm:spPr/>
    </dgm:pt>
    <dgm:pt modelId="{2F991529-BAFF-484E-B3FB-5E205E8F40B6}" type="pres">
      <dgm:prSet presAssocID="{64240AB4-F1AF-4575-B3DD-324D781826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EBEA854-5855-422E-8528-4C23C6A5CEB8}" type="pres">
      <dgm:prSet presAssocID="{64240AB4-F1AF-4575-B3DD-324D781826A9}" presName="spaceRect" presStyleCnt="0"/>
      <dgm:spPr/>
    </dgm:pt>
    <dgm:pt modelId="{3A81E347-9287-41B8-91B8-23C3CF526CA3}" type="pres">
      <dgm:prSet presAssocID="{64240AB4-F1AF-4575-B3DD-324D781826A9}" presName="parTx" presStyleLbl="revTx" presStyleIdx="2" presStyleCnt="3">
        <dgm:presLayoutVars>
          <dgm:chMax val="0"/>
          <dgm:chPref val="0"/>
        </dgm:presLayoutVars>
      </dgm:prSet>
      <dgm:spPr/>
    </dgm:pt>
  </dgm:ptLst>
  <dgm:cxnLst>
    <dgm:cxn modelId="{CEF7A31A-1028-4032-A0EB-AC437FB41135}" srcId="{E831BD91-96B1-4935-BD33-799B7639DAA0}" destId="{64240AB4-F1AF-4575-B3DD-324D781826A9}" srcOrd="2" destOrd="0" parTransId="{5675EE07-D339-46C2-8158-59809F9EA0EB}" sibTransId="{79B9BD4E-CE34-4717-A922-696D3B1C3054}"/>
    <dgm:cxn modelId="{FA299665-5D4B-4240-91A8-23A693B227B6}" type="presOf" srcId="{64240AB4-F1AF-4575-B3DD-324D781826A9}" destId="{3A81E347-9287-41B8-91B8-23C3CF526CA3}" srcOrd="0" destOrd="0" presId="urn:microsoft.com/office/officeart/2018/2/layout/IconVerticalSolidList"/>
    <dgm:cxn modelId="{A5E2DA47-6098-46AB-89AD-E76BA69A4E02}" srcId="{E831BD91-96B1-4935-BD33-799B7639DAA0}" destId="{0917C746-0033-4F8B-BD83-686F9B14E846}" srcOrd="1" destOrd="0" parTransId="{CE5B4F7E-606C-4A17-918C-E68A170EC477}" sibTransId="{41F8C17C-DDC1-43F3-A768-570C8520A43A}"/>
    <dgm:cxn modelId="{394EB06B-A0D3-472E-9E28-C4986375AFA2}" srcId="{E831BD91-96B1-4935-BD33-799B7639DAA0}" destId="{6667C045-38E2-4C2A-B460-C2E9FB98366B}" srcOrd="0" destOrd="0" parTransId="{3FF0BB38-EA6C-4AB3-8193-C16B895E88D2}" sibTransId="{48BA13DA-A38A-4C6B-9BB8-6499FD529771}"/>
    <dgm:cxn modelId="{93745692-35BF-41AE-AD88-1B72B8C2B8FA}" type="presOf" srcId="{E831BD91-96B1-4935-BD33-799B7639DAA0}" destId="{A9C6A068-6F37-4AC6-ABD9-3A60604AAC60}" srcOrd="0" destOrd="0" presId="urn:microsoft.com/office/officeart/2018/2/layout/IconVerticalSolidList"/>
    <dgm:cxn modelId="{56711AB0-DB73-455E-A326-935F5C1AC0D2}" type="presOf" srcId="{0917C746-0033-4F8B-BD83-686F9B14E846}" destId="{6EEBF6EE-F90F-4698-8A75-4C6C98A852C0}" srcOrd="0" destOrd="0" presId="urn:microsoft.com/office/officeart/2018/2/layout/IconVerticalSolidList"/>
    <dgm:cxn modelId="{E39FEEF1-D1EE-4F3E-B724-C91375002D9C}" type="presOf" srcId="{6667C045-38E2-4C2A-B460-C2E9FB98366B}" destId="{DA444251-7547-41EE-8A54-E779F42DA92E}" srcOrd="0" destOrd="0" presId="urn:microsoft.com/office/officeart/2018/2/layout/IconVerticalSolidList"/>
    <dgm:cxn modelId="{FCF1440C-2BF9-4466-9A87-F19431FCCF6B}" type="presParOf" srcId="{A9C6A068-6F37-4AC6-ABD9-3A60604AAC60}" destId="{369569AE-7757-41E0-B573-CF456628F637}" srcOrd="0" destOrd="0" presId="urn:microsoft.com/office/officeart/2018/2/layout/IconVerticalSolidList"/>
    <dgm:cxn modelId="{996A3E1E-F169-4B49-A110-959B94A40A1F}" type="presParOf" srcId="{369569AE-7757-41E0-B573-CF456628F637}" destId="{B8FBD5C8-BF34-40E4-8DE8-2F268ED734FD}" srcOrd="0" destOrd="0" presId="urn:microsoft.com/office/officeart/2018/2/layout/IconVerticalSolidList"/>
    <dgm:cxn modelId="{45A44660-96F3-4D10-8A02-FC330C3EC8DF}" type="presParOf" srcId="{369569AE-7757-41E0-B573-CF456628F637}" destId="{086532F1-3208-4124-8CDA-35E31C88CD91}" srcOrd="1" destOrd="0" presId="urn:microsoft.com/office/officeart/2018/2/layout/IconVerticalSolidList"/>
    <dgm:cxn modelId="{2C0FE037-D886-45EA-87B8-43372198533B}" type="presParOf" srcId="{369569AE-7757-41E0-B573-CF456628F637}" destId="{A94A9D7A-7F87-43A7-9D46-1B6DFBD44818}" srcOrd="2" destOrd="0" presId="urn:microsoft.com/office/officeart/2018/2/layout/IconVerticalSolidList"/>
    <dgm:cxn modelId="{9C49C163-FF9E-4AAC-B395-9346039FBC7F}" type="presParOf" srcId="{369569AE-7757-41E0-B573-CF456628F637}" destId="{DA444251-7547-41EE-8A54-E779F42DA92E}" srcOrd="3" destOrd="0" presId="urn:microsoft.com/office/officeart/2018/2/layout/IconVerticalSolidList"/>
    <dgm:cxn modelId="{9EECF289-8A55-4739-AAB0-D75BAB3F0D7E}" type="presParOf" srcId="{A9C6A068-6F37-4AC6-ABD9-3A60604AAC60}" destId="{685D2565-A38E-4D1C-A65C-21D7015B7E90}" srcOrd="1" destOrd="0" presId="urn:microsoft.com/office/officeart/2018/2/layout/IconVerticalSolidList"/>
    <dgm:cxn modelId="{F83A4802-70E5-40C5-B85F-731515C8F3AE}" type="presParOf" srcId="{A9C6A068-6F37-4AC6-ABD9-3A60604AAC60}" destId="{34E45F0A-ACCF-4F0D-98F1-32C7B77E53E2}" srcOrd="2" destOrd="0" presId="urn:microsoft.com/office/officeart/2018/2/layout/IconVerticalSolidList"/>
    <dgm:cxn modelId="{07597631-209D-466E-8D16-06A8C953B246}" type="presParOf" srcId="{34E45F0A-ACCF-4F0D-98F1-32C7B77E53E2}" destId="{95A7369A-0289-456A-8945-E7D7B2C2F837}" srcOrd="0" destOrd="0" presId="urn:microsoft.com/office/officeart/2018/2/layout/IconVerticalSolidList"/>
    <dgm:cxn modelId="{3A6A879F-929E-4C48-A086-316C09C5C0A1}" type="presParOf" srcId="{34E45F0A-ACCF-4F0D-98F1-32C7B77E53E2}" destId="{563F389B-10D6-4929-ADFF-4399FC85051E}" srcOrd="1" destOrd="0" presId="urn:microsoft.com/office/officeart/2018/2/layout/IconVerticalSolidList"/>
    <dgm:cxn modelId="{806201E5-49F7-4878-AC68-3D92C0ECDAED}" type="presParOf" srcId="{34E45F0A-ACCF-4F0D-98F1-32C7B77E53E2}" destId="{E82E2F56-EAB6-4731-90E1-7B3FCA6C84FD}" srcOrd="2" destOrd="0" presId="urn:microsoft.com/office/officeart/2018/2/layout/IconVerticalSolidList"/>
    <dgm:cxn modelId="{25DA82D0-997D-4AD7-BCAF-EC1457DCA957}" type="presParOf" srcId="{34E45F0A-ACCF-4F0D-98F1-32C7B77E53E2}" destId="{6EEBF6EE-F90F-4698-8A75-4C6C98A852C0}" srcOrd="3" destOrd="0" presId="urn:microsoft.com/office/officeart/2018/2/layout/IconVerticalSolidList"/>
    <dgm:cxn modelId="{E0AEE967-FB8B-45C6-A9E5-B741D03253F5}" type="presParOf" srcId="{A9C6A068-6F37-4AC6-ABD9-3A60604AAC60}" destId="{B69935F2-0F5E-4D18-9BF4-A8221366A0EA}" srcOrd="3" destOrd="0" presId="urn:microsoft.com/office/officeart/2018/2/layout/IconVerticalSolidList"/>
    <dgm:cxn modelId="{F7A61AEB-7572-49A9-A64B-2A726250ED17}" type="presParOf" srcId="{A9C6A068-6F37-4AC6-ABD9-3A60604AAC60}" destId="{BAF2BA45-6438-4905-A2A1-357171CFEC17}" srcOrd="4" destOrd="0" presId="urn:microsoft.com/office/officeart/2018/2/layout/IconVerticalSolidList"/>
    <dgm:cxn modelId="{14918F57-170E-41E4-83A7-3C51A08C8AD2}" type="presParOf" srcId="{BAF2BA45-6438-4905-A2A1-357171CFEC17}" destId="{D8291CBF-9D91-4AB7-8637-15D84A2FD1A8}" srcOrd="0" destOrd="0" presId="urn:microsoft.com/office/officeart/2018/2/layout/IconVerticalSolidList"/>
    <dgm:cxn modelId="{2741A9EC-B925-42D5-8A01-333DCF8581F8}" type="presParOf" srcId="{BAF2BA45-6438-4905-A2A1-357171CFEC17}" destId="{2F991529-BAFF-484E-B3FB-5E205E8F40B6}" srcOrd="1" destOrd="0" presId="urn:microsoft.com/office/officeart/2018/2/layout/IconVerticalSolidList"/>
    <dgm:cxn modelId="{C363C7B2-949A-4A24-B97A-841AEB022788}" type="presParOf" srcId="{BAF2BA45-6438-4905-A2A1-357171CFEC17}" destId="{AEBEA854-5855-422E-8528-4C23C6A5CEB8}" srcOrd="2" destOrd="0" presId="urn:microsoft.com/office/officeart/2018/2/layout/IconVerticalSolidList"/>
    <dgm:cxn modelId="{A14BAF36-7737-4A6C-9903-2CE8085D0588}" type="presParOf" srcId="{BAF2BA45-6438-4905-A2A1-357171CFEC17}" destId="{3A81E347-9287-41B8-91B8-23C3CF526C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57390E-4E4A-4256-B2BA-8C80A66CDA1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798DBFD-34EA-4725-AE79-8E745838571A}">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By measuring the privacy risk connected to each transaction attribute, we have been able to determine the possible privacy hazards associated with various financial transaction types. </a:t>
          </a:r>
        </a:p>
      </dgm:t>
    </dgm:pt>
    <dgm:pt modelId="{94972DDA-C7E5-4065-945E-B79D11DEBCD1}" type="parTrans" cxnId="{C9DF97FD-ED48-4F00-8886-E9AC0A86C51D}">
      <dgm:prSet/>
      <dgm:spPr/>
      <dgm:t>
        <a:bodyPr/>
        <a:lstStyle/>
        <a:p>
          <a:endParaRPr lang="en-US"/>
        </a:p>
      </dgm:t>
    </dgm:pt>
    <dgm:pt modelId="{AA7DB081-8566-47B3-84D0-4DC4B119D62C}" type="sibTrans" cxnId="{C9DF97FD-ED48-4F00-8886-E9AC0A86C51D}">
      <dgm:prSet/>
      <dgm:spPr/>
      <dgm:t>
        <a:bodyPr/>
        <a:lstStyle/>
        <a:p>
          <a:endParaRPr lang="en-US"/>
        </a:p>
      </dgm:t>
    </dgm:pt>
    <dgm:pt modelId="{87F5977F-5560-4396-A361-8419A011314B}">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Examined the effects of various transaction parameters on the overall level of privacy risk, including transaction type, location, and others.</a:t>
          </a:r>
        </a:p>
      </dgm:t>
    </dgm:pt>
    <dgm:pt modelId="{7F2BD49D-E4BD-4EC9-81E6-274092F03A45}" type="parTrans" cxnId="{1B56BF41-02DA-4956-87F2-E1147A215E95}">
      <dgm:prSet/>
      <dgm:spPr/>
      <dgm:t>
        <a:bodyPr/>
        <a:lstStyle/>
        <a:p>
          <a:endParaRPr lang="en-US"/>
        </a:p>
      </dgm:t>
    </dgm:pt>
    <dgm:pt modelId="{F91FDAB2-BDF4-4872-813C-C20EC3A6D850}" type="sibTrans" cxnId="{1B56BF41-02DA-4956-87F2-E1147A215E95}">
      <dgm:prSet/>
      <dgm:spPr/>
      <dgm:t>
        <a:bodyPr/>
        <a:lstStyle/>
        <a:p>
          <a:endParaRPr lang="en-US"/>
        </a:p>
      </dgm:t>
    </dgm:pt>
    <dgm:pt modelId="{6A6E21ED-1DCD-4F4D-9E68-39564F534948}">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We have successfully quantified the privacy risk associated with each transaction based on its attributes, allowing for a deeper understanding of the privacy implications.</a:t>
          </a:r>
        </a:p>
      </dgm:t>
    </dgm:pt>
    <dgm:pt modelId="{2FB1583C-7571-435E-BC3A-917E354443D5}" type="parTrans" cxnId="{6D83AB11-C7A5-4F16-B7CB-E1A6F2E8E622}">
      <dgm:prSet/>
      <dgm:spPr/>
      <dgm:t>
        <a:bodyPr/>
        <a:lstStyle/>
        <a:p>
          <a:endParaRPr lang="en-US"/>
        </a:p>
      </dgm:t>
    </dgm:pt>
    <dgm:pt modelId="{81D2020B-39A5-4537-AFF1-C5791475EE31}" type="sibTrans" cxnId="{6D83AB11-C7A5-4F16-B7CB-E1A6F2E8E622}">
      <dgm:prSet/>
      <dgm:spPr/>
      <dgm:t>
        <a:bodyPr/>
        <a:lstStyle/>
        <a:p>
          <a:endParaRPr lang="en-US"/>
        </a:p>
      </dgm:t>
    </dgm:pt>
    <dgm:pt modelId="{978832E9-06AE-4F8C-A764-947D1F413D6F}" type="pres">
      <dgm:prSet presAssocID="{D557390E-4E4A-4256-B2BA-8C80A66CDA17}" presName="root" presStyleCnt="0">
        <dgm:presLayoutVars>
          <dgm:dir/>
          <dgm:resizeHandles val="exact"/>
        </dgm:presLayoutVars>
      </dgm:prSet>
      <dgm:spPr/>
    </dgm:pt>
    <dgm:pt modelId="{5F049272-B766-41DD-BCBD-7F5C32F99444}" type="pres">
      <dgm:prSet presAssocID="{A798DBFD-34EA-4725-AE79-8E745838571A}" presName="compNode" presStyleCnt="0"/>
      <dgm:spPr/>
    </dgm:pt>
    <dgm:pt modelId="{45C8D522-21CE-4372-8129-09C8A53C9BB4}" type="pres">
      <dgm:prSet presAssocID="{A798DBFD-34EA-4725-AE79-8E745838571A}" presName="bgRect" presStyleLbl="bgShp" presStyleIdx="0" presStyleCnt="3"/>
      <dgm:spPr/>
    </dgm:pt>
    <dgm:pt modelId="{D544E40F-9369-4998-82F9-3AFDE008A527}" type="pres">
      <dgm:prSet presAssocID="{A798DBFD-34EA-4725-AE79-8E74583857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FC2D38D-EF24-4486-A5EB-A082187D6849}" type="pres">
      <dgm:prSet presAssocID="{A798DBFD-34EA-4725-AE79-8E745838571A}" presName="spaceRect" presStyleCnt="0"/>
      <dgm:spPr/>
    </dgm:pt>
    <dgm:pt modelId="{45E00344-4431-4D7E-A4CB-B2756FF0F3AB}" type="pres">
      <dgm:prSet presAssocID="{A798DBFD-34EA-4725-AE79-8E745838571A}" presName="parTx" presStyleLbl="revTx" presStyleIdx="0" presStyleCnt="3">
        <dgm:presLayoutVars>
          <dgm:chMax val="0"/>
          <dgm:chPref val="0"/>
        </dgm:presLayoutVars>
      </dgm:prSet>
      <dgm:spPr/>
    </dgm:pt>
    <dgm:pt modelId="{DD8BF1B7-F6C6-45B5-9318-00ACDF1DAA2A}" type="pres">
      <dgm:prSet presAssocID="{AA7DB081-8566-47B3-84D0-4DC4B119D62C}" presName="sibTrans" presStyleCnt="0"/>
      <dgm:spPr/>
    </dgm:pt>
    <dgm:pt modelId="{80EB3722-A4E5-4D54-ABED-CB2DB9E4C2B6}" type="pres">
      <dgm:prSet presAssocID="{87F5977F-5560-4396-A361-8419A011314B}" presName="compNode" presStyleCnt="0"/>
      <dgm:spPr/>
    </dgm:pt>
    <dgm:pt modelId="{8F382E1E-5450-4561-A3C7-A6CB458A68B4}" type="pres">
      <dgm:prSet presAssocID="{87F5977F-5560-4396-A361-8419A011314B}" presName="bgRect" presStyleLbl="bgShp" presStyleIdx="1" presStyleCnt="3"/>
      <dgm:spPr/>
    </dgm:pt>
    <dgm:pt modelId="{058B2C9A-4A09-437C-8B4C-2029C6A9EF20}" type="pres">
      <dgm:prSet presAssocID="{87F5977F-5560-4396-A361-8419A01131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68DAC8D-41BB-4D03-AAC7-39D3E3BBD4D9}" type="pres">
      <dgm:prSet presAssocID="{87F5977F-5560-4396-A361-8419A011314B}" presName="spaceRect" presStyleCnt="0"/>
      <dgm:spPr/>
    </dgm:pt>
    <dgm:pt modelId="{60275CCA-CD97-41AB-B583-CCFD1447DF6E}" type="pres">
      <dgm:prSet presAssocID="{87F5977F-5560-4396-A361-8419A011314B}" presName="parTx" presStyleLbl="revTx" presStyleIdx="1" presStyleCnt="3">
        <dgm:presLayoutVars>
          <dgm:chMax val="0"/>
          <dgm:chPref val="0"/>
        </dgm:presLayoutVars>
      </dgm:prSet>
      <dgm:spPr/>
    </dgm:pt>
    <dgm:pt modelId="{C6781F89-4830-4261-A37C-09570B678C5A}" type="pres">
      <dgm:prSet presAssocID="{F91FDAB2-BDF4-4872-813C-C20EC3A6D850}" presName="sibTrans" presStyleCnt="0"/>
      <dgm:spPr/>
    </dgm:pt>
    <dgm:pt modelId="{1E262384-DBBB-40CD-8532-71850FB2D66C}" type="pres">
      <dgm:prSet presAssocID="{6A6E21ED-1DCD-4F4D-9E68-39564F534948}" presName="compNode" presStyleCnt="0"/>
      <dgm:spPr/>
    </dgm:pt>
    <dgm:pt modelId="{48A2E583-EBBC-42A0-93C8-89AE50B08F28}" type="pres">
      <dgm:prSet presAssocID="{6A6E21ED-1DCD-4F4D-9E68-39564F534948}" presName="bgRect" presStyleLbl="bgShp" presStyleIdx="2" presStyleCnt="3"/>
      <dgm:spPr/>
    </dgm:pt>
    <dgm:pt modelId="{5E1B64CF-D0E5-4686-AFCA-8EBA01D2926D}" type="pres">
      <dgm:prSet presAssocID="{6A6E21ED-1DCD-4F4D-9E68-39564F5349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893451E8-84BE-4D2A-AF15-605915FE0872}" type="pres">
      <dgm:prSet presAssocID="{6A6E21ED-1DCD-4F4D-9E68-39564F534948}" presName="spaceRect" presStyleCnt="0"/>
      <dgm:spPr/>
    </dgm:pt>
    <dgm:pt modelId="{EC45A077-14CF-43DC-8234-EB13CE228A4C}" type="pres">
      <dgm:prSet presAssocID="{6A6E21ED-1DCD-4F4D-9E68-39564F534948}" presName="parTx" presStyleLbl="revTx" presStyleIdx="2" presStyleCnt="3">
        <dgm:presLayoutVars>
          <dgm:chMax val="0"/>
          <dgm:chPref val="0"/>
        </dgm:presLayoutVars>
      </dgm:prSet>
      <dgm:spPr/>
    </dgm:pt>
  </dgm:ptLst>
  <dgm:cxnLst>
    <dgm:cxn modelId="{6D83AB11-C7A5-4F16-B7CB-E1A6F2E8E622}" srcId="{D557390E-4E4A-4256-B2BA-8C80A66CDA17}" destId="{6A6E21ED-1DCD-4F4D-9E68-39564F534948}" srcOrd="2" destOrd="0" parTransId="{2FB1583C-7571-435E-BC3A-917E354443D5}" sibTransId="{81D2020B-39A5-4537-AFF1-C5791475EE31}"/>
    <dgm:cxn modelId="{390AA72E-0C50-44A0-BF6C-4B10226370A3}" type="presOf" srcId="{D557390E-4E4A-4256-B2BA-8C80A66CDA17}" destId="{978832E9-06AE-4F8C-A764-947D1F413D6F}" srcOrd="0" destOrd="0" presId="urn:microsoft.com/office/officeart/2018/2/layout/IconVerticalSolidList"/>
    <dgm:cxn modelId="{2C06CC36-5C64-4CBA-917A-66E2B7E67922}" type="presOf" srcId="{87F5977F-5560-4396-A361-8419A011314B}" destId="{60275CCA-CD97-41AB-B583-CCFD1447DF6E}" srcOrd="0" destOrd="0" presId="urn:microsoft.com/office/officeart/2018/2/layout/IconVerticalSolidList"/>
    <dgm:cxn modelId="{25CD1E39-ABA3-4C26-BDD9-AD16218F23EC}" type="presOf" srcId="{6A6E21ED-1DCD-4F4D-9E68-39564F534948}" destId="{EC45A077-14CF-43DC-8234-EB13CE228A4C}" srcOrd="0" destOrd="0" presId="urn:microsoft.com/office/officeart/2018/2/layout/IconVerticalSolidList"/>
    <dgm:cxn modelId="{1B56BF41-02DA-4956-87F2-E1147A215E95}" srcId="{D557390E-4E4A-4256-B2BA-8C80A66CDA17}" destId="{87F5977F-5560-4396-A361-8419A011314B}" srcOrd="1" destOrd="0" parTransId="{7F2BD49D-E4BD-4EC9-81E6-274092F03A45}" sibTransId="{F91FDAB2-BDF4-4872-813C-C20EC3A6D850}"/>
    <dgm:cxn modelId="{E920F456-85A9-4E3C-BBF5-95AB882A9780}" type="presOf" srcId="{A798DBFD-34EA-4725-AE79-8E745838571A}" destId="{45E00344-4431-4D7E-A4CB-B2756FF0F3AB}" srcOrd="0" destOrd="0" presId="urn:microsoft.com/office/officeart/2018/2/layout/IconVerticalSolidList"/>
    <dgm:cxn modelId="{C9DF97FD-ED48-4F00-8886-E9AC0A86C51D}" srcId="{D557390E-4E4A-4256-B2BA-8C80A66CDA17}" destId="{A798DBFD-34EA-4725-AE79-8E745838571A}" srcOrd="0" destOrd="0" parTransId="{94972DDA-C7E5-4065-945E-B79D11DEBCD1}" sibTransId="{AA7DB081-8566-47B3-84D0-4DC4B119D62C}"/>
    <dgm:cxn modelId="{91E34BDE-D3CA-402B-8856-0514E61BCC1A}" type="presParOf" srcId="{978832E9-06AE-4F8C-A764-947D1F413D6F}" destId="{5F049272-B766-41DD-BCBD-7F5C32F99444}" srcOrd="0" destOrd="0" presId="urn:microsoft.com/office/officeart/2018/2/layout/IconVerticalSolidList"/>
    <dgm:cxn modelId="{E80E5227-F65A-4AD1-BCBF-816C916D787A}" type="presParOf" srcId="{5F049272-B766-41DD-BCBD-7F5C32F99444}" destId="{45C8D522-21CE-4372-8129-09C8A53C9BB4}" srcOrd="0" destOrd="0" presId="urn:microsoft.com/office/officeart/2018/2/layout/IconVerticalSolidList"/>
    <dgm:cxn modelId="{6C766EF1-352B-4F8C-BA66-246336695288}" type="presParOf" srcId="{5F049272-B766-41DD-BCBD-7F5C32F99444}" destId="{D544E40F-9369-4998-82F9-3AFDE008A527}" srcOrd="1" destOrd="0" presId="urn:microsoft.com/office/officeart/2018/2/layout/IconVerticalSolidList"/>
    <dgm:cxn modelId="{26115717-78D8-4511-A0AB-982A5BED5094}" type="presParOf" srcId="{5F049272-B766-41DD-BCBD-7F5C32F99444}" destId="{6FC2D38D-EF24-4486-A5EB-A082187D6849}" srcOrd="2" destOrd="0" presId="urn:microsoft.com/office/officeart/2018/2/layout/IconVerticalSolidList"/>
    <dgm:cxn modelId="{D8F339AA-4A36-4314-B1AC-87B3F64D7FE5}" type="presParOf" srcId="{5F049272-B766-41DD-BCBD-7F5C32F99444}" destId="{45E00344-4431-4D7E-A4CB-B2756FF0F3AB}" srcOrd="3" destOrd="0" presId="urn:microsoft.com/office/officeart/2018/2/layout/IconVerticalSolidList"/>
    <dgm:cxn modelId="{FBE75584-51C1-45CA-B1CD-F74C9F0B9711}" type="presParOf" srcId="{978832E9-06AE-4F8C-A764-947D1F413D6F}" destId="{DD8BF1B7-F6C6-45B5-9318-00ACDF1DAA2A}" srcOrd="1" destOrd="0" presId="urn:microsoft.com/office/officeart/2018/2/layout/IconVerticalSolidList"/>
    <dgm:cxn modelId="{D9182CF9-8050-479F-99DE-BA828649858A}" type="presParOf" srcId="{978832E9-06AE-4F8C-A764-947D1F413D6F}" destId="{80EB3722-A4E5-4D54-ABED-CB2DB9E4C2B6}" srcOrd="2" destOrd="0" presId="urn:microsoft.com/office/officeart/2018/2/layout/IconVerticalSolidList"/>
    <dgm:cxn modelId="{D173BBEC-BFEF-40DC-A176-18297658C6F2}" type="presParOf" srcId="{80EB3722-A4E5-4D54-ABED-CB2DB9E4C2B6}" destId="{8F382E1E-5450-4561-A3C7-A6CB458A68B4}" srcOrd="0" destOrd="0" presId="urn:microsoft.com/office/officeart/2018/2/layout/IconVerticalSolidList"/>
    <dgm:cxn modelId="{FFF023FB-DAA2-49DB-9A38-6AEE72A2AB14}" type="presParOf" srcId="{80EB3722-A4E5-4D54-ABED-CB2DB9E4C2B6}" destId="{058B2C9A-4A09-437C-8B4C-2029C6A9EF20}" srcOrd="1" destOrd="0" presId="urn:microsoft.com/office/officeart/2018/2/layout/IconVerticalSolidList"/>
    <dgm:cxn modelId="{DFD472D1-0091-4912-84AB-43BDB27AFEE8}" type="presParOf" srcId="{80EB3722-A4E5-4D54-ABED-CB2DB9E4C2B6}" destId="{768DAC8D-41BB-4D03-AAC7-39D3E3BBD4D9}" srcOrd="2" destOrd="0" presId="urn:microsoft.com/office/officeart/2018/2/layout/IconVerticalSolidList"/>
    <dgm:cxn modelId="{F4E0FFF6-249F-48F2-946C-55C0A0666253}" type="presParOf" srcId="{80EB3722-A4E5-4D54-ABED-CB2DB9E4C2B6}" destId="{60275CCA-CD97-41AB-B583-CCFD1447DF6E}" srcOrd="3" destOrd="0" presId="urn:microsoft.com/office/officeart/2018/2/layout/IconVerticalSolidList"/>
    <dgm:cxn modelId="{885D6A8A-EAAF-4C71-B185-BC3F1D9464BA}" type="presParOf" srcId="{978832E9-06AE-4F8C-A764-947D1F413D6F}" destId="{C6781F89-4830-4261-A37C-09570B678C5A}" srcOrd="3" destOrd="0" presId="urn:microsoft.com/office/officeart/2018/2/layout/IconVerticalSolidList"/>
    <dgm:cxn modelId="{5D1EA02E-50DC-449C-9C81-5DA42C640672}" type="presParOf" srcId="{978832E9-06AE-4F8C-A764-947D1F413D6F}" destId="{1E262384-DBBB-40CD-8532-71850FB2D66C}" srcOrd="4" destOrd="0" presId="urn:microsoft.com/office/officeart/2018/2/layout/IconVerticalSolidList"/>
    <dgm:cxn modelId="{6E642CEA-0299-4644-A7FD-DC4B2E42E503}" type="presParOf" srcId="{1E262384-DBBB-40CD-8532-71850FB2D66C}" destId="{48A2E583-EBBC-42A0-93C8-89AE50B08F28}" srcOrd="0" destOrd="0" presId="urn:microsoft.com/office/officeart/2018/2/layout/IconVerticalSolidList"/>
    <dgm:cxn modelId="{B957DA5A-4973-46D3-9786-FBA5AF477F3D}" type="presParOf" srcId="{1E262384-DBBB-40CD-8532-71850FB2D66C}" destId="{5E1B64CF-D0E5-4686-AFCA-8EBA01D2926D}" srcOrd="1" destOrd="0" presId="urn:microsoft.com/office/officeart/2018/2/layout/IconVerticalSolidList"/>
    <dgm:cxn modelId="{8A934FD7-EB20-4349-825A-E8E482FFEE8A}" type="presParOf" srcId="{1E262384-DBBB-40CD-8532-71850FB2D66C}" destId="{893451E8-84BE-4D2A-AF15-605915FE0872}" srcOrd="2" destOrd="0" presId="urn:microsoft.com/office/officeart/2018/2/layout/IconVerticalSolidList"/>
    <dgm:cxn modelId="{7600A722-3E7A-41FD-9ECD-87E1B5F19CD2}" type="presParOf" srcId="{1E262384-DBBB-40CD-8532-71850FB2D66C}" destId="{EC45A077-14CF-43DC-8234-EB13CE228A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550835-083D-4495-8C16-12384DDB5E6A}"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76D045C-0960-4994-9943-E00277CF19CB}">
      <dgm:prSet custT="1"/>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Customer Behavior Analysis</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EF855918-17CD-40C4-8A36-D84DB93E7D9D}" type="parTrans" cxnId="{A928807E-BD8E-4C5F-85FF-B7EC1BEF8864}">
      <dgm:prSet/>
      <dgm:spPr/>
      <dgm:t>
        <a:bodyPr/>
        <a:lstStyle/>
        <a:p>
          <a:endParaRPr lang="en-US"/>
        </a:p>
      </dgm:t>
    </dgm:pt>
    <dgm:pt modelId="{3AC5F634-F5DA-4533-9D59-284423DF8C8A}" type="sibTrans" cxnId="{A928807E-BD8E-4C5F-85FF-B7EC1BEF8864}">
      <dgm:prSet/>
      <dgm:spPr/>
      <dgm:t>
        <a:bodyPr/>
        <a:lstStyle/>
        <a:p>
          <a:endParaRPr lang="en-US"/>
        </a:p>
      </dgm:t>
    </dgm:pt>
    <dgm:pt modelId="{86CF0381-935D-4DFB-9ED4-6A42F80264DB}">
      <dgm:prSet custT="1"/>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Real-Time Monitoring and Alerting</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15728EFC-4CCE-45D3-A453-985F056CE70C}" type="parTrans" cxnId="{F94E5640-1BBD-4B2E-A9AD-53504B4A4DDA}">
      <dgm:prSet/>
      <dgm:spPr/>
      <dgm:t>
        <a:bodyPr/>
        <a:lstStyle/>
        <a:p>
          <a:endParaRPr lang="en-US"/>
        </a:p>
      </dgm:t>
    </dgm:pt>
    <dgm:pt modelId="{7DD837F9-7525-4487-A8AD-854C4A3D349E}" type="sibTrans" cxnId="{F94E5640-1BBD-4B2E-A9AD-53504B4A4DDA}">
      <dgm:prSet/>
      <dgm:spPr/>
      <dgm:t>
        <a:bodyPr/>
        <a:lstStyle/>
        <a:p>
          <a:endParaRPr lang="en-US"/>
        </a:p>
      </dgm:t>
    </dgm:pt>
    <dgm:pt modelId="{A62B1AA5-7CE7-45DC-B5F5-9744F04B8DD3}">
      <dgm:prSet custT="1"/>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Anomaly Detection</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92E91BC1-AEB1-4C6C-A119-3DAEAD47C30C}" type="parTrans" cxnId="{76D92FD7-B2E6-4443-893E-041E0CEF5044}">
      <dgm:prSet/>
      <dgm:spPr/>
      <dgm:t>
        <a:bodyPr/>
        <a:lstStyle/>
        <a:p>
          <a:endParaRPr lang="en-US"/>
        </a:p>
      </dgm:t>
    </dgm:pt>
    <dgm:pt modelId="{09FE43EA-E95B-4878-961E-8B5BD0D3452B}" type="sibTrans" cxnId="{76D92FD7-B2E6-4443-893E-041E0CEF5044}">
      <dgm:prSet/>
      <dgm:spPr/>
      <dgm:t>
        <a:bodyPr/>
        <a:lstStyle/>
        <a:p>
          <a:endParaRPr lang="en-US"/>
        </a:p>
      </dgm:t>
    </dgm:pt>
    <dgm:pt modelId="{CA8167E4-5A14-4B1D-A7AA-05188E45DDAF}">
      <dgm:prSet custT="1"/>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Temporal Analysis</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019B9B7-B675-4072-9966-2F94B2BB3F71}" type="parTrans" cxnId="{DD79F5E4-D005-411F-80A0-B72C84AB0B1F}">
      <dgm:prSet/>
      <dgm:spPr/>
      <dgm:t>
        <a:bodyPr/>
        <a:lstStyle/>
        <a:p>
          <a:endParaRPr lang="en-US"/>
        </a:p>
      </dgm:t>
    </dgm:pt>
    <dgm:pt modelId="{B97CDE68-09C7-4E3D-A564-A20CE8005E62}" type="sibTrans" cxnId="{DD79F5E4-D005-411F-80A0-B72C84AB0B1F}">
      <dgm:prSet/>
      <dgm:spPr/>
      <dgm:t>
        <a:bodyPr/>
        <a:lstStyle/>
        <a:p>
          <a:endParaRPr lang="en-US"/>
        </a:p>
      </dgm:t>
    </dgm:pt>
    <dgm:pt modelId="{4078421B-4830-4E3B-AD17-166EA9E2CFFB}" type="pres">
      <dgm:prSet presAssocID="{48550835-083D-4495-8C16-12384DDB5E6A}" presName="matrix" presStyleCnt="0">
        <dgm:presLayoutVars>
          <dgm:chMax val="1"/>
          <dgm:dir/>
          <dgm:resizeHandles val="exact"/>
        </dgm:presLayoutVars>
      </dgm:prSet>
      <dgm:spPr/>
    </dgm:pt>
    <dgm:pt modelId="{1E9E9A67-B8C5-4D6C-9808-05A2D28FDAB5}" type="pres">
      <dgm:prSet presAssocID="{48550835-083D-4495-8C16-12384DDB5E6A}" presName="diamond" presStyleLbl="bgShp" presStyleIdx="0" presStyleCnt="1"/>
      <dgm:spPr/>
    </dgm:pt>
    <dgm:pt modelId="{7F22A081-246A-4AF6-8B59-00AB5F9B07B0}" type="pres">
      <dgm:prSet presAssocID="{48550835-083D-4495-8C16-12384DDB5E6A}" presName="quad1" presStyleLbl="node1" presStyleIdx="0" presStyleCnt="4">
        <dgm:presLayoutVars>
          <dgm:chMax val="0"/>
          <dgm:chPref val="0"/>
          <dgm:bulletEnabled val="1"/>
        </dgm:presLayoutVars>
      </dgm:prSet>
      <dgm:spPr/>
    </dgm:pt>
    <dgm:pt modelId="{4B325B66-ECE5-4B49-B6A3-F688590E2456}" type="pres">
      <dgm:prSet presAssocID="{48550835-083D-4495-8C16-12384DDB5E6A}" presName="quad2" presStyleLbl="node1" presStyleIdx="1" presStyleCnt="4">
        <dgm:presLayoutVars>
          <dgm:chMax val="0"/>
          <dgm:chPref val="0"/>
          <dgm:bulletEnabled val="1"/>
        </dgm:presLayoutVars>
      </dgm:prSet>
      <dgm:spPr/>
    </dgm:pt>
    <dgm:pt modelId="{3A5CD6AE-57E1-4358-8153-7777525BBBC1}" type="pres">
      <dgm:prSet presAssocID="{48550835-083D-4495-8C16-12384DDB5E6A}" presName="quad3" presStyleLbl="node1" presStyleIdx="2" presStyleCnt="4">
        <dgm:presLayoutVars>
          <dgm:chMax val="0"/>
          <dgm:chPref val="0"/>
          <dgm:bulletEnabled val="1"/>
        </dgm:presLayoutVars>
      </dgm:prSet>
      <dgm:spPr/>
    </dgm:pt>
    <dgm:pt modelId="{856840F1-624C-4A80-98C4-BFB8AF0DCF25}" type="pres">
      <dgm:prSet presAssocID="{48550835-083D-4495-8C16-12384DDB5E6A}" presName="quad4" presStyleLbl="node1" presStyleIdx="3" presStyleCnt="4">
        <dgm:presLayoutVars>
          <dgm:chMax val="0"/>
          <dgm:chPref val="0"/>
          <dgm:bulletEnabled val="1"/>
        </dgm:presLayoutVars>
      </dgm:prSet>
      <dgm:spPr/>
    </dgm:pt>
  </dgm:ptLst>
  <dgm:cxnLst>
    <dgm:cxn modelId="{5AE5DE1C-461E-46FD-AB48-2FF5A3095F54}" type="presOf" srcId="{CA8167E4-5A14-4B1D-A7AA-05188E45DDAF}" destId="{856840F1-624C-4A80-98C4-BFB8AF0DCF25}" srcOrd="0" destOrd="0" presId="urn:microsoft.com/office/officeart/2005/8/layout/matrix3"/>
    <dgm:cxn modelId="{F94E5640-1BBD-4B2E-A9AD-53504B4A4DDA}" srcId="{48550835-083D-4495-8C16-12384DDB5E6A}" destId="{86CF0381-935D-4DFB-9ED4-6A42F80264DB}" srcOrd="1" destOrd="0" parTransId="{15728EFC-4CCE-45D3-A453-985F056CE70C}" sibTransId="{7DD837F9-7525-4487-A8AD-854C4A3D349E}"/>
    <dgm:cxn modelId="{EA1A8140-4586-4E06-AE22-186E2D4A6D85}" type="presOf" srcId="{86CF0381-935D-4DFB-9ED4-6A42F80264DB}" destId="{4B325B66-ECE5-4B49-B6A3-F688590E2456}" srcOrd="0" destOrd="0" presId="urn:microsoft.com/office/officeart/2005/8/layout/matrix3"/>
    <dgm:cxn modelId="{0C323367-364A-41B2-A4F3-33606D3903A0}" type="presOf" srcId="{48550835-083D-4495-8C16-12384DDB5E6A}" destId="{4078421B-4830-4E3B-AD17-166EA9E2CFFB}" srcOrd="0" destOrd="0" presId="urn:microsoft.com/office/officeart/2005/8/layout/matrix3"/>
    <dgm:cxn modelId="{EAAC3851-10DD-4775-873D-42FBCD9B1C3F}" type="presOf" srcId="{476D045C-0960-4994-9943-E00277CF19CB}" destId="{7F22A081-246A-4AF6-8B59-00AB5F9B07B0}" srcOrd="0" destOrd="0" presId="urn:microsoft.com/office/officeart/2005/8/layout/matrix3"/>
    <dgm:cxn modelId="{B2DC1F7A-EC65-4B24-8F69-5DC4C40B5DFA}" type="presOf" srcId="{A62B1AA5-7CE7-45DC-B5F5-9744F04B8DD3}" destId="{3A5CD6AE-57E1-4358-8153-7777525BBBC1}" srcOrd="0" destOrd="0" presId="urn:microsoft.com/office/officeart/2005/8/layout/matrix3"/>
    <dgm:cxn modelId="{A928807E-BD8E-4C5F-85FF-B7EC1BEF8864}" srcId="{48550835-083D-4495-8C16-12384DDB5E6A}" destId="{476D045C-0960-4994-9943-E00277CF19CB}" srcOrd="0" destOrd="0" parTransId="{EF855918-17CD-40C4-8A36-D84DB93E7D9D}" sibTransId="{3AC5F634-F5DA-4533-9D59-284423DF8C8A}"/>
    <dgm:cxn modelId="{76D92FD7-B2E6-4443-893E-041E0CEF5044}" srcId="{48550835-083D-4495-8C16-12384DDB5E6A}" destId="{A62B1AA5-7CE7-45DC-B5F5-9744F04B8DD3}" srcOrd="2" destOrd="0" parTransId="{92E91BC1-AEB1-4C6C-A119-3DAEAD47C30C}" sibTransId="{09FE43EA-E95B-4878-961E-8B5BD0D3452B}"/>
    <dgm:cxn modelId="{DD79F5E4-D005-411F-80A0-B72C84AB0B1F}" srcId="{48550835-083D-4495-8C16-12384DDB5E6A}" destId="{CA8167E4-5A14-4B1D-A7AA-05188E45DDAF}" srcOrd="3" destOrd="0" parTransId="{F019B9B7-B675-4072-9966-2F94B2BB3F71}" sibTransId="{B97CDE68-09C7-4E3D-A564-A20CE8005E62}"/>
    <dgm:cxn modelId="{7E81E227-33B6-4BCE-903A-9F0A274A3489}" type="presParOf" srcId="{4078421B-4830-4E3B-AD17-166EA9E2CFFB}" destId="{1E9E9A67-B8C5-4D6C-9808-05A2D28FDAB5}" srcOrd="0" destOrd="0" presId="urn:microsoft.com/office/officeart/2005/8/layout/matrix3"/>
    <dgm:cxn modelId="{2DE268C2-9688-49B0-B07D-4DCC83064F01}" type="presParOf" srcId="{4078421B-4830-4E3B-AD17-166EA9E2CFFB}" destId="{7F22A081-246A-4AF6-8B59-00AB5F9B07B0}" srcOrd="1" destOrd="0" presId="urn:microsoft.com/office/officeart/2005/8/layout/matrix3"/>
    <dgm:cxn modelId="{4E51E849-6B6E-4DF0-BE0C-0CE875278E29}" type="presParOf" srcId="{4078421B-4830-4E3B-AD17-166EA9E2CFFB}" destId="{4B325B66-ECE5-4B49-B6A3-F688590E2456}" srcOrd="2" destOrd="0" presId="urn:microsoft.com/office/officeart/2005/8/layout/matrix3"/>
    <dgm:cxn modelId="{A126D49E-00EB-4FDE-951F-A7BEF12CB1A8}" type="presParOf" srcId="{4078421B-4830-4E3B-AD17-166EA9E2CFFB}" destId="{3A5CD6AE-57E1-4358-8153-7777525BBBC1}" srcOrd="3" destOrd="0" presId="urn:microsoft.com/office/officeart/2005/8/layout/matrix3"/>
    <dgm:cxn modelId="{1728E413-C70B-4411-AA30-83C858C48691}" type="presParOf" srcId="{4078421B-4830-4E3B-AD17-166EA9E2CFFB}" destId="{856840F1-624C-4A80-98C4-BFB8AF0DCF2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9E952-A3E6-4F0B-B45F-948C1FF421C0}">
      <dsp:nvSpPr>
        <dsp:cNvPr id="0" name=""/>
        <dsp:cNvSpPr/>
      </dsp:nvSpPr>
      <dsp:spPr>
        <a:xfrm>
          <a:off x="0" y="3044"/>
          <a:ext cx="72934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451A0B-1732-447E-AE3B-D6712FB1C2CA}">
      <dsp:nvSpPr>
        <dsp:cNvPr id="0" name=""/>
        <dsp:cNvSpPr/>
      </dsp:nvSpPr>
      <dsp:spPr>
        <a:xfrm>
          <a:off x="0" y="3044"/>
          <a:ext cx="7293429" cy="654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Risk stratification is used to assign various degree levels (low, medium, high) based on the Privacy Risk Factor scores. </a:t>
          </a:r>
        </a:p>
      </dsp:txBody>
      <dsp:txXfrm>
        <a:off x="0" y="3044"/>
        <a:ext cx="7293429" cy="654012"/>
      </dsp:txXfrm>
    </dsp:sp>
    <dsp:sp modelId="{11172004-7891-40A8-A5AD-CB0D0FCE3AA6}">
      <dsp:nvSpPr>
        <dsp:cNvPr id="0" name=""/>
        <dsp:cNvSpPr/>
      </dsp:nvSpPr>
      <dsp:spPr>
        <a:xfrm>
          <a:off x="0" y="657056"/>
          <a:ext cx="72934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D37B2B-5ED0-4E57-B3BF-3475DD86AAA2}">
      <dsp:nvSpPr>
        <dsp:cNvPr id="0" name=""/>
        <dsp:cNvSpPr/>
      </dsp:nvSpPr>
      <dsp:spPr>
        <a:xfrm>
          <a:off x="0" y="657056"/>
          <a:ext cx="7286306" cy="1656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Certain characteristics, such as </a:t>
          </a:r>
          <a:r>
            <a:rPr lang="en-US" sz="2000" b="1" kern="1200" dirty="0">
              <a:latin typeface="Calibri" panose="020F0502020204030204" pitchFamily="34" charset="0"/>
              <a:ea typeface="Calibri" panose="020F0502020204030204" pitchFamily="34" charset="0"/>
              <a:cs typeface="Calibri" panose="020F0502020204030204" pitchFamily="34" charset="0"/>
            </a:rPr>
            <a:t>COUNT_AREA, TITLE_COMPL, TITLE, OBS_STATUS, Transaction_Location</a:t>
          </a:r>
          <a:r>
            <a:rPr lang="en-US" sz="2000" kern="1200" dirty="0">
              <a:latin typeface="Calibri" panose="020F0502020204030204" pitchFamily="34" charset="0"/>
              <a:ea typeface="Calibri" panose="020F0502020204030204" pitchFamily="34" charset="0"/>
              <a:cs typeface="Calibri" panose="020F0502020204030204" pitchFamily="34" charset="0"/>
            </a:rPr>
            <a:t> and, </a:t>
          </a:r>
          <a:r>
            <a:rPr lang="en-US" sz="2000" b="1" kern="1200" dirty="0" err="1">
              <a:latin typeface="Calibri" panose="020F0502020204030204" pitchFamily="34" charset="0"/>
              <a:ea typeface="Calibri" panose="020F0502020204030204" pitchFamily="34" charset="0"/>
              <a:cs typeface="Calibri" panose="020F0502020204030204" pitchFamily="34" charset="0"/>
            </a:rPr>
            <a:t>Avg_Transaction_Amount</a:t>
          </a:r>
          <a:r>
            <a:rPr lang="en-US" sz="2000" b="1" kern="1200" dirty="0">
              <a:latin typeface="Calibri" panose="020F0502020204030204" pitchFamily="34" charset="0"/>
              <a:ea typeface="Calibri" panose="020F0502020204030204" pitchFamily="34" charset="0"/>
              <a:cs typeface="Calibri" panose="020F0502020204030204" pitchFamily="34" charset="0"/>
            </a:rPr>
            <a:t> </a:t>
          </a:r>
          <a:r>
            <a:rPr lang="en-US" sz="2000" kern="1200" dirty="0">
              <a:latin typeface="Calibri" panose="020F0502020204030204" pitchFamily="34" charset="0"/>
              <a:ea typeface="Calibri" panose="020F0502020204030204" pitchFamily="34" charset="0"/>
              <a:cs typeface="Calibri" panose="020F0502020204030204" pitchFamily="34" charset="0"/>
            </a:rPr>
            <a:t>have been classified as having a </a:t>
          </a:r>
          <a:r>
            <a:rPr lang="en-US" sz="2000" b="1" kern="1200" dirty="0">
              <a:latin typeface="Calibri" panose="020F0502020204030204" pitchFamily="34" charset="0"/>
              <a:ea typeface="Calibri" panose="020F0502020204030204" pitchFamily="34" charset="0"/>
              <a:cs typeface="Calibri" panose="020F0502020204030204" pitchFamily="34" charset="0"/>
            </a:rPr>
            <a:t>high-level privacy risk</a:t>
          </a:r>
          <a:r>
            <a:rPr lang="en-US" sz="2000" kern="1200" dirty="0">
              <a:latin typeface="Calibri" panose="020F0502020204030204" pitchFamily="34" charset="0"/>
              <a:ea typeface="Calibri" panose="020F0502020204030204" pitchFamily="34" charset="0"/>
              <a:cs typeface="Calibri" panose="020F0502020204030204" pitchFamily="34" charset="0"/>
            </a:rPr>
            <a:t>. This means that if exposed, the sensitive information included in these properties could possibly jeopardize privacy.</a:t>
          </a:r>
        </a:p>
      </dsp:txBody>
      <dsp:txXfrm>
        <a:off x="0" y="657056"/>
        <a:ext cx="7286306" cy="1656691"/>
      </dsp:txXfrm>
    </dsp:sp>
    <dsp:sp modelId="{A97E999E-9471-4570-A7A7-AA5F84C3F0D9}">
      <dsp:nvSpPr>
        <dsp:cNvPr id="0" name=""/>
        <dsp:cNvSpPr/>
      </dsp:nvSpPr>
      <dsp:spPr>
        <a:xfrm>
          <a:off x="0" y="2313748"/>
          <a:ext cx="72934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47CD6-E72F-4339-9C54-B2E030A56303}">
      <dsp:nvSpPr>
        <dsp:cNvPr id="0" name=""/>
        <dsp:cNvSpPr/>
      </dsp:nvSpPr>
      <dsp:spPr>
        <a:xfrm>
          <a:off x="0" y="2313748"/>
          <a:ext cx="7286306" cy="1304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Conversely, qualities with </a:t>
          </a:r>
          <a:r>
            <a:rPr lang="en-US" sz="2000" b="1" kern="1200" dirty="0">
              <a:latin typeface="Calibri" panose="020F0502020204030204" pitchFamily="34" charset="0"/>
              <a:ea typeface="Calibri" panose="020F0502020204030204" pitchFamily="34" charset="0"/>
              <a:cs typeface="Calibri" panose="020F0502020204030204" pitchFamily="34" charset="0"/>
            </a:rPr>
            <a:t>low privacy</a:t>
          </a:r>
          <a:r>
            <a:rPr lang="en-US" sz="2000" kern="1200" dirty="0">
              <a:latin typeface="Calibri" panose="020F0502020204030204" pitchFamily="34" charset="0"/>
              <a:ea typeface="Calibri" panose="020F0502020204030204" pitchFamily="34" charset="0"/>
              <a:cs typeface="Calibri" panose="020F0502020204030204" pitchFamily="34" charset="0"/>
            </a:rPr>
            <a:t> </a:t>
          </a:r>
          <a:r>
            <a:rPr lang="en-US" sz="2000" b="1" kern="1200" dirty="0">
              <a:latin typeface="Calibri" panose="020F0502020204030204" pitchFamily="34" charset="0"/>
              <a:ea typeface="Calibri" panose="020F0502020204030204" pitchFamily="34" charset="0"/>
              <a:cs typeface="Calibri" panose="020F0502020204030204" pitchFamily="34" charset="0"/>
            </a:rPr>
            <a:t>risk</a:t>
          </a:r>
          <a:r>
            <a:rPr lang="en-US" sz="2000" kern="1200" dirty="0">
              <a:latin typeface="Calibri" panose="020F0502020204030204" pitchFamily="34" charset="0"/>
              <a:ea typeface="Calibri" panose="020F0502020204030204" pitchFamily="34" charset="0"/>
              <a:cs typeface="Calibri" panose="020F0502020204030204" pitchFamily="34" charset="0"/>
            </a:rPr>
            <a:t> levels—that is, ones that are unlikely to represent a serious threat to privacy if disclosed—are </a:t>
          </a:r>
          <a:r>
            <a:rPr lang="en-US" sz="2000" b="1" kern="1200" dirty="0">
              <a:latin typeface="Calibri" panose="020F0502020204030204" pitchFamily="34" charset="0"/>
              <a:ea typeface="Calibri" panose="020F0502020204030204" pitchFamily="34" charset="0"/>
              <a:cs typeface="Calibri" panose="020F0502020204030204" pitchFamily="34" charset="0"/>
            </a:rPr>
            <a:t>REF_AREA, TRANSFORMATION </a:t>
          </a:r>
          <a:r>
            <a:rPr lang="en-US" sz="2000" kern="1200" dirty="0">
              <a:latin typeface="Calibri" panose="020F0502020204030204" pitchFamily="34" charset="0"/>
              <a:ea typeface="Calibri" panose="020F0502020204030204" pitchFamily="34" charset="0"/>
              <a:cs typeface="Calibri" panose="020F0502020204030204" pitchFamily="34" charset="0"/>
            </a:rPr>
            <a:t>and </a:t>
          </a:r>
          <a:r>
            <a:rPr lang="en-US" sz="2000" b="1" kern="1200" dirty="0">
              <a:latin typeface="Calibri" panose="020F0502020204030204" pitchFamily="34" charset="0"/>
              <a:ea typeface="Calibri" panose="020F0502020204030204" pitchFamily="34" charset="0"/>
              <a:cs typeface="Calibri" panose="020F0502020204030204" pitchFamily="34" charset="0"/>
            </a:rPr>
            <a:t>TIME_PERIOD</a:t>
          </a:r>
          <a:r>
            <a:rPr lang="en-US" sz="2000" kern="1200" dirty="0">
              <a:latin typeface="Calibri" panose="020F0502020204030204" pitchFamily="34" charset="0"/>
              <a:ea typeface="Calibri" panose="020F0502020204030204" pitchFamily="34" charset="0"/>
              <a:cs typeface="Calibri" panose="020F0502020204030204" pitchFamily="34" charset="0"/>
            </a:rPr>
            <a:t>.</a:t>
          </a:r>
        </a:p>
      </dsp:txBody>
      <dsp:txXfrm>
        <a:off x="0" y="2313748"/>
        <a:ext cx="7286306" cy="1304401"/>
      </dsp:txXfrm>
    </dsp:sp>
    <dsp:sp modelId="{93676635-FE04-4ACA-89FA-1D2F89A897F2}">
      <dsp:nvSpPr>
        <dsp:cNvPr id="0" name=""/>
        <dsp:cNvSpPr/>
      </dsp:nvSpPr>
      <dsp:spPr>
        <a:xfrm>
          <a:off x="0" y="3618150"/>
          <a:ext cx="72934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89107A-6D19-48C7-BA90-9D0BCCBB02D2}">
      <dsp:nvSpPr>
        <dsp:cNvPr id="0" name=""/>
        <dsp:cNvSpPr/>
      </dsp:nvSpPr>
      <dsp:spPr>
        <a:xfrm>
          <a:off x="0" y="3618150"/>
          <a:ext cx="7293429" cy="1219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ea typeface="Calibri" panose="020F0502020204030204" pitchFamily="34" charset="0"/>
              <a:cs typeface="Calibri" panose="020F0502020204030204" pitchFamily="34" charset="0"/>
            </a:rPr>
            <a:t>KEY </a:t>
          </a:r>
          <a:r>
            <a:rPr lang="en-US" sz="2000" kern="1200" dirty="0">
              <a:latin typeface="Calibri" panose="020F0502020204030204" pitchFamily="34" charset="0"/>
              <a:ea typeface="Calibri" panose="020F0502020204030204" pitchFamily="34" charset="0"/>
              <a:cs typeface="Calibri" panose="020F0502020204030204" pitchFamily="34" charset="0"/>
            </a:rPr>
            <a:t>is classified as </a:t>
          </a:r>
          <a:r>
            <a:rPr lang="en-US" sz="2000" b="1" kern="1200" dirty="0">
              <a:latin typeface="Calibri" panose="020F0502020204030204" pitchFamily="34" charset="0"/>
              <a:ea typeface="Calibri" panose="020F0502020204030204" pitchFamily="34" charset="0"/>
              <a:cs typeface="Calibri" panose="020F0502020204030204" pitchFamily="34" charset="0"/>
            </a:rPr>
            <a:t>medium risk</a:t>
          </a:r>
          <a:r>
            <a:rPr lang="en-US" sz="2000" kern="1200" dirty="0">
              <a:latin typeface="Calibri" panose="020F0502020204030204" pitchFamily="34" charset="0"/>
              <a:ea typeface="Calibri" panose="020F0502020204030204" pitchFamily="34" charset="0"/>
              <a:cs typeface="Calibri" panose="020F0502020204030204" pitchFamily="34" charset="0"/>
            </a:rPr>
            <a:t>, there is a moderate degree of sensitivity involved in sharing this information.</a:t>
          </a:r>
        </a:p>
      </dsp:txBody>
      <dsp:txXfrm>
        <a:off x="0" y="3618150"/>
        <a:ext cx="7293429" cy="1219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CD447-226F-4EFB-AC53-CCB61748406A}">
      <dsp:nvSpPr>
        <dsp:cNvPr id="0" name=""/>
        <dsp:cNvSpPr/>
      </dsp:nvSpPr>
      <dsp:spPr>
        <a:xfrm>
          <a:off x="0" y="690943"/>
          <a:ext cx="10515600"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B024C-4381-406B-AC62-DBEEF8B95EFA}">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655581-5986-43F5-AA74-FE28829C70F4}">
      <dsp:nvSpPr>
        <dsp:cNvPr id="0" name=""/>
        <dsp:cNvSpPr/>
      </dsp:nvSpPr>
      <dsp:spPr>
        <a:xfrm>
          <a:off x="1473304" y="690943"/>
          <a:ext cx="9042295"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Risk Aggregation refers to the merging or aggregating distinct risks connected to various payment transaction characteristics to get a consolidated or comprehensive picture of the risk exposure.</a:t>
          </a:r>
        </a:p>
      </dsp:txBody>
      <dsp:txXfrm>
        <a:off x="1473304" y="690943"/>
        <a:ext cx="9042295" cy="1275588"/>
      </dsp:txXfrm>
    </dsp:sp>
    <dsp:sp modelId="{22A4B50D-D240-476C-B6D1-BE9AC1117F83}">
      <dsp:nvSpPr>
        <dsp:cNvPr id="0" name=""/>
        <dsp:cNvSpPr/>
      </dsp:nvSpPr>
      <dsp:spPr>
        <a:xfrm>
          <a:off x="0" y="2285428"/>
          <a:ext cx="10515600"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C6A79-1652-4D38-AE5B-A7EBFBEF4242}">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2822F-0F89-4D92-98EA-5484B97FA4A9}">
      <dsp:nvSpPr>
        <dsp:cNvPr id="0" name=""/>
        <dsp:cNvSpPr/>
      </dsp:nvSpPr>
      <dsp:spPr>
        <a:xfrm>
          <a:off x="1473304" y="2285428"/>
          <a:ext cx="9042295"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Defining weights for each attributes and aggregating the privacy risk scores for each transaction the overall Privacy Risk Level for the Transaction is </a:t>
          </a:r>
          <a:r>
            <a:rPr lang="en-US" sz="2000" b="1" kern="1200" dirty="0">
              <a:latin typeface="Calibri" panose="020F0502020204030204" pitchFamily="34" charset="0"/>
              <a:ea typeface="Calibri" panose="020F0502020204030204" pitchFamily="34" charset="0"/>
              <a:cs typeface="Calibri" panose="020F0502020204030204" pitchFamily="34" charset="0"/>
            </a:rPr>
            <a:t>Medium.</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1473304" y="2285428"/>
        <a:ext cx="9042295" cy="12755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BD5C8-BF34-40E4-8DE8-2F268ED734FD}">
      <dsp:nvSpPr>
        <dsp:cNvPr id="0" name=""/>
        <dsp:cNvSpPr/>
      </dsp:nvSpPr>
      <dsp:spPr>
        <a:xfrm>
          <a:off x="0" y="424"/>
          <a:ext cx="10915869" cy="993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532F1-3208-4124-8CDA-35E31C88CD91}">
      <dsp:nvSpPr>
        <dsp:cNvPr id="0" name=""/>
        <dsp:cNvSpPr/>
      </dsp:nvSpPr>
      <dsp:spPr>
        <a:xfrm>
          <a:off x="300606" y="224016"/>
          <a:ext cx="546557" cy="546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44251-7547-41EE-8A54-E779F42DA92E}">
      <dsp:nvSpPr>
        <dsp:cNvPr id="0" name=""/>
        <dsp:cNvSpPr/>
      </dsp:nvSpPr>
      <dsp:spPr>
        <a:xfrm>
          <a:off x="1147769" y="424"/>
          <a:ext cx="9768099" cy="99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1" tIns="105171" rIns="105171" bIns="10517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Finding Potential Privacy hazards</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1147769" y="424"/>
        <a:ext cx="9768099" cy="993740"/>
      </dsp:txXfrm>
    </dsp:sp>
    <dsp:sp modelId="{95A7369A-0289-456A-8945-E7D7B2C2F837}">
      <dsp:nvSpPr>
        <dsp:cNvPr id="0" name=""/>
        <dsp:cNvSpPr/>
      </dsp:nvSpPr>
      <dsp:spPr>
        <a:xfrm>
          <a:off x="0" y="1242599"/>
          <a:ext cx="10915869" cy="993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F389B-10D6-4929-ADFF-4399FC85051E}">
      <dsp:nvSpPr>
        <dsp:cNvPr id="0" name=""/>
        <dsp:cNvSpPr/>
      </dsp:nvSpPr>
      <dsp:spPr>
        <a:xfrm>
          <a:off x="300606" y="1466191"/>
          <a:ext cx="546557" cy="546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BF6EE-F90F-4698-8A75-4C6C98A852C0}">
      <dsp:nvSpPr>
        <dsp:cNvPr id="0" name=""/>
        <dsp:cNvSpPr/>
      </dsp:nvSpPr>
      <dsp:spPr>
        <a:xfrm>
          <a:off x="1147769" y="1242599"/>
          <a:ext cx="9768099" cy="99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1" tIns="105171" rIns="105171" bIns="10517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Evaluation of Transaction Attributes</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1147769" y="1242599"/>
        <a:ext cx="9768099" cy="993740"/>
      </dsp:txXfrm>
    </dsp:sp>
    <dsp:sp modelId="{D8291CBF-9D91-4AB7-8637-15D84A2FD1A8}">
      <dsp:nvSpPr>
        <dsp:cNvPr id="0" name=""/>
        <dsp:cNvSpPr/>
      </dsp:nvSpPr>
      <dsp:spPr>
        <a:xfrm>
          <a:off x="0" y="2484775"/>
          <a:ext cx="10915869" cy="993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91529-BAFF-484E-B3FB-5E205E8F40B6}">
      <dsp:nvSpPr>
        <dsp:cNvPr id="0" name=""/>
        <dsp:cNvSpPr/>
      </dsp:nvSpPr>
      <dsp:spPr>
        <a:xfrm>
          <a:off x="300606" y="2708366"/>
          <a:ext cx="546557" cy="546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81E347-9287-41B8-91B8-23C3CF526CA3}">
      <dsp:nvSpPr>
        <dsp:cNvPr id="0" name=""/>
        <dsp:cNvSpPr/>
      </dsp:nvSpPr>
      <dsp:spPr>
        <a:xfrm>
          <a:off x="1147769" y="2484775"/>
          <a:ext cx="9768099" cy="99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1" tIns="105171" rIns="105171" bIns="10517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Quantification of Privacy Risk</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1147769" y="2484775"/>
        <a:ext cx="9768099" cy="993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8D522-21CE-4372-8129-09C8A53C9BB4}">
      <dsp:nvSpPr>
        <dsp:cNvPr id="0" name=""/>
        <dsp:cNvSpPr/>
      </dsp:nvSpPr>
      <dsp:spPr>
        <a:xfrm>
          <a:off x="0" y="519"/>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4E40F-9369-4998-82F9-3AFDE008A527}">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00344-4431-4D7E-A4CB-B2756FF0F3AB}">
      <dsp:nvSpPr>
        <dsp:cNvPr id="0" name=""/>
        <dsp:cNvSpPr/>
      </dsp:nvSpPr>
      <dsp:spPr>
        <a:xfrm>
          <a:off x="1402804" y="519"/>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By measuring the privacy risk connected to each transaction attribute, we have been able to determine the possible privacy hazards associated with various financial transaction types. </a:t>
          </a:r>
        </a:p>
      </dsp:txBody>
      <dsp:txXfrm>
        <a:off x="1402804" y="519"/>
        <a:ext cx="9112795" cy="1214549"/>
      </dsp:txXfrm>
    </dsp:sp>
    <dsp:sp modelId="{8F382E1E-5450-4561-A3C7-A6CB458A68B4}">
      <dsp:nvSpPr>
        <dsp:cNvPr id="0" name=""/>
        <dsp:cNvSpPr/>
      </dsp:nvSpPr>
      <dsp:spPr>
        <a:xfrm>
          <a:off x="0" y="1518705"/>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B2C9A-4A09-437C-8B4C-2029C6A9EF20}">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275CCA-CD97-41AB-B583-CCFD1447DF6E}">
      <dsp:nvSpPr>
        <dsp:cNvPr id="0" name=""/>
        <dsp:cNvSpPr/>
      </dsp:nvSpPr>
      <dsp:spPr>
        <a:xfrm>
          <a:off x="1402804" y="1518705"/>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Examined the effects of various transaction parameters on the overall level of privacy risk, including transaction type, location, and others.</a:t>
          </a:r>
        </a:p>
      </dsp:txBody>
      <dsp:txXfrm>
        <a:off x="1402804" y="1518705"/>
        <a:ext cx="9112795" cy="1214549"/>
      </dsp:txXfrm>
    </dsp:sp>
    <dsp:sp modelId="{48A2E583-EBBC-42A0-93C8-89AE50B08F28}">
      <dsp:nvSpPr>
        <dsp:cNvPr id="0" name=""/>
        <dsp:cNvSpPr/>
      </dsp:nvSpPr>
      <dsp:spPr>
        <a:xfrm>
          <a:off x="0" y="3036891"/>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B64CF-D0E5-4686-AFCA-8EBA01D2926D}">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5A077-14CF-43DC-8234-EB13CE228A4C}">
      <dsp:nvSpPr>
        <dsp:cNvPr id="0" name=""/>
        <dsp:cNvSpPr/>
      </dsp:nvSpPr>
      <dsp:spPr>
        <a:xfrm>
          <a:off x="1402804" y="3036891"/>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We have successfully quantified the privacy risk associated with each transaction based on its attributes, allowing for a deeper understanding of the privacy implications.</a:t>
          </a:r>
        </a:p>
      </dsp:txBody>
      <dsp:txXfrm>
        <a:off x="1402804" y="3036891"/>
        <a:ext cx="9112795" cy="12145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E9A67-B8C5-4D6C-9808-05A2D28FDAB5}">
      <dsp:nvSpPr>
        <dsp:cNvPr id="0" name=""/>
        <dsp:cNvSpPr/>
      </dsp:nvSpPr>
      <dsp:spPr>
        <a:xfrm>
          <a:off x="3427359" y="0"/>
          <a:ext cx="4629712" cy="462971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2A081-246A-4AF6-8B59-00AB5F9B07B0}">
      <dsp:nvSpPr>
        <dsp:cNvPr id="0" name=""/>
        <dsp:cNvSpPr/>
      </dsp:nvSpPr>
      <dsp:spPr>
        <a:xfrm>
          <a:off x="3867181" y="439822"/>
          <a:ext cx="1805587" cy="18055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Customer Behavior Analysis</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955322" y="527963"/>
        <a:ext cx="1629305" cy="1629305"/>
      </dsp:txXfrm>
    </dsp:sp>
    <dsp:sp modelId="{4B325B66-ECE5-4B49-B6A3-F688590E2456}">
      <dsp:nvSpPr>
        <dsp:cNvPr id="0" name=""/>
        <dsp:cNvSpPr/>
      </dsp:nvSpPr>
      <dsp:spPr>
        <a:xfrm>
          <a:off x="5811660" y="439822"/>
          <a:ext cx="1805587" cy="18055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Real-Time Monitoring and Alerting</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899801" y="527963"/>
        <a:ext cx="1629305" cy="1629305"/>
      </dsp:txXfrm>
    </dsp:sp>
    <dsp:sp modelId="{3A5CD6AE-57E1-4358-8153-7777525BBBC1}">
      <dsp:nvSpPr>
        <dsp:cNvPr id="0" name=""/>
        <dsp:cNvSpPr/>
      </dsp:nvSpPr>
      <dsp:spPr>
        <a:xfrm>
          <a:off x="3867181" y="2384301"/>
          <a:ext cx="1805587" cy="18055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Anomaly Detection</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955322" y="2472442"/>
        <a:ext cx="1629305" cy="1629305"/>
      </dsp:txXfrm>
    </dsp:sp>
    <dsp:sp modelId="{856840F1-624C-4A80-98C4-BFB8AF0DCF25}">
      <dsp:nvSpPr>
        <dsp:cNvPr id="0" name=""/>
        <dsp:cNvSpPr/>
      </dsp:nvSpPr>
      <dsp:spPr>
        <a:xfrm>
          <a:off x="5811660" y="2384301"/>
          <a:ext cx="1805587" cy="18055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Temporal Analysis</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899801" y="2472442"/>
        <a:ext cx="1629305" cy="16293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0:55:19.77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8F450-FA44-41AF-8F20-68C7105801C7}"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34404-7EBD-4AB6-9382-DD5C10FD0BFF}" type="slidenum">
              <a:rPr lang="en-US" smtClean="0"/>
              <a:t>‹#›</a:t>
            </a:fld>
            <a:endParaRPr lang="en-US"/>
          </a:p>
        </p:txBody>
      </p:sp>
    </p:spTree>
    <p:extLst>
      <p:ext uri="{BB962C8B-B14F-4D97-AF65-F5344CB8AC3E}">
        <p14:creationId xmlns:p14="http://schemas.microsoft.com/office/powerpoint/2010/main" val="29212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34404-7EBD-4AB6-9382-DD5C10FD0BFF}" type="slidenum">
              <a:rPr lang="en-US" smtClean="0"/>
              <a:t>15</a:t>
            </a:fld>
            <a:endParaRPr lang="en-US"/>
          </a:p>
        </p:txBody>
      </p:sp>
    </p:spTree>
    <p:extLst>
      <p:ext uri="{BB962C8B-B14F-4D97-AF65-F5344CB8AC3E}">
        <p14:creationId xmlns:p14="http://schemas.microsoft.com/office/powerpoint/2010/main" val="285471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5/12/2024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666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6299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779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22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154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435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775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377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84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26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5/12/2024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24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5/12/2024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2924110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898" r:id="rId6"/>
    <p:sldLayoutId id="2147483894" r:id="rId7"/>
    <p:sldLayoutId id="2147483895" r:id="rId8"/>
    <p:sldLayoutId id="2147483896" r:id="rId9"/>
    <p:sldLayoutId id="2147483897" r:id="rId10"/>
    <p:sldLayoutId id="214748389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pexels.com/photo/illustration-showing-credit-card-functions-for-different-payments-584955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online-payment-png/download/48745"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hyperlink" Target="https://data.ecb.europa.eu/data/datase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dfreephotos.com/business-and-technology/atm-machine-keypad.jpg.php"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E22C10D-5186-414D-BCBD-D0D009FC7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70C5C-128D-2DC0-3C04-71B26CB01521}"/>
              </a:ext>
            </a:extLst>
          </p:cNvPr>
          <p:cNvSpPr>
            <a:spLocks noGrp="1"/>
          </p:cNvSpPr>
          <p:nvPr>
            <p:ph type="ctrTitle"/>
          </p:nvPr>
        </p:nvSpPr>
        <p:spPr>
          <a:xfrm>
            <a:off x="4615026" y="840755"/>
            <a:ext cx="5225660" cy="2947038"/>
          </a:xfrm>
        </p:spPr>
        <p:txBody>
          <a:bodyPr vert="horz" lIns="91440" tIns="45720" rIns="91440" bIns="45720" rtlCol="0">
            <a:normAutofit fontScale="90000"/>
          </a:bodyPr>
          <a:lstStyle/>
          <a:p>
            <a:pPr>
              <a:lnSpc>
                <a:spcPct val="90000"/>
              </a:lnSpc>
            </a:pPr>
            <a:r>
              <a:rPr lang="en-US" sz="4400" dirty="0">
                <a:latin typeface="Calibri" panose="020F0502020204030204" pitchFamily="34" charset="0"/>
                <a:ea typeface="Calibri" panose="020F0502020204030204" pitchFamily="34" charset="0"/>
                <a:cs typeface="Calibri" panose="020F0502020204030204" pitchFamily="34" charset="0"/>
              </a:rPr>
              <a:t>Data Privacy Preserving-</a:t>
            </a:r>
            <a:br>
              <a:rPr lang="en-US" sz="4400" dirty="0">
                <a:latin typeface="Calibri" panose="020F0502020204030204" pitchFamily="34" charset="0"/>
                <a:ea typeface="Calibri" panose="020F0502020204030204" pitchFamily="34" charset="0"/>
                <a:cs typeface="Calibri" panose="020F0502020204030204" pitchFamily="34" charset="0"/>
              </a:rPr>
            </a:br>
            <a:r>
              <a:rPr lang="en-US" sz="4400" dirty="0">
                <a:latin typeface="Calibri" panose="020F0502020204030204" pitchFamily="34" charset="0"/>
                <a:ea typeface="Calibri" panose="020F0502020204030204" pitchFamily="34" charset="0"/>
                <a:cs typeface="Calibri" panose="020F0502020204030204" pitchFamily="34" charset="0"/>
              </a:rPr>
              <a:t>Payment Transactions for European Central Bank </a:t>
            </a:r>
          </a:p>
        </p:txBody>
      </p:sp>
      <p:sp>
        <p:nvSpPr>
          <p:cNvPr id="3" name="Subtitle 2">
            <a:extLst>
              <a:ext uri="{FF2B5EF4-FFF2-40B4-BE49-F238E27FC236}">
                <a16:creationId xmlns:a16="http://schemas.microsoft.com/office/drawing/2014/main" id="{5BD4F8E9-D2AB-0A0E-D04A-0C148B6FA738}"/>
              </a:ext>
            </a:extLst>
          </p:cNvPr>
          <p:cNvSpPr>
            <a:spLocks noGrp="1"/>
          </p:cNvSpPr>
          <p:nvPr>
            <p:ph type="subTitle" idx="1"/>
          </p:nvPr>
        </p:nvSpPr>
        <p:spPr>
          <a:xfrm>
            <a:off x="4615026" y="4478933"/>
            <a:ext cx="6894576" cy="1572768"/>
          </a:xfrm>
        </p:spPr>
        <p:txBody>
          <a:bodyPr vert="horz" lIns="91440" tIns="45720" rIns="91440" bIns="45720" rtlCol="0">
            <a:normAutofit lnSpcReduction="10000"/>
          </a:bodyPr>
          <a:lstStyle/>
          <a:p>
            <a:pPr>
              <a:lnSpc>
                <a:spcPct val="100000"/>
              </a:lnSpc>
            </a:pPr>
            <a:r>
              <a:rPr lang="en-US" sz="2400" i="1" dirty="0">
                <a:latin typeface="Bembo" panose="02020502050201020203" pitchFamily="18" charset="0"/>
              </a:rPr>
              <a:t>Presented by,</a:t>
            </a:r>
          </a:p>
          <a:p>
            <a:pPr>
              <a:lnSpc>
                <a:spcPct val="100000"/>
              </a:lnSpc>
              <a:spcBef>
                <a:spcPts val="100"/>
              </a:spcBef>
            </a:pPr>
            <a:r>
              <a:rPr lang="en-US" sz="2400" i="1" dirty="0">
                <a:latin typeface="Bembo" panose="02020502050201020203" pitchFamily="18" charset="0"/>
              </a:rPr>
              <a:t>Subhasmita Maharana</a:t>
            </a:r>
          </a:p>
          <a:p>
            <a:pPr>
              <a:lnSpc>
                <a:spcPct val="100000"/>
              </a:lnSpc>
              <a:spcBef>
                <a:spcPts val="100"/>
              </a:spcBef>
            </a:pPr>
            <a:r>
              <a:rPr lang="en-US" sz="2400" i="1" dirty="0">
                <a:latin typeface="Bembo" panose="02020502050201020203" pitchFamily="18" charset="0"/>
              </a:rPr>
              <a:t>Keerthi Akhila Pasam</a:t>
            </a:r>
          </a:p>
          <a:p>
            <a:pPr>
              <a:lnSpc>
                <a:spcPct val="100000"/>
              </a:lnSpc>
              <a:spcBef>
                <a:spcPts val="100"/>
              </a:spcBef>
            </a:pPr>
            <a:r>
              <a:rPr lang="en-US" sz="2400" i="1" dirty="0">
                <a:latin typeface="Bembo" panose="02020502050201020203" pitchFamily="18" charset="0"/>
              </a:rPr>
              <a:t>Mukthasree Vengoti</a:t>
            </a:r>
          </a:p>
          <a:p>
            <a:pPr indent="-228600">
              <a:lnSpc>
                <a:spcPct val="100000"/>
              </a:lnSpc>
              <a:buFont typeface="Arial" panose="020B0604020202020204" pitchFamily="34" charset="0"/>
              <a:buChar char="•"/>
            </a:pPr>
            <a:endParaRPr lang="en-US" sz="2200" dirty="0"/>
          </a:p>
        </p:txBody>
      </p:sp>
      <p:pic>
        <p:nvPicPr>
          <p:cNvPr id="4" name="Picture 3" descr="An abstract genetic concept">
            <a:extLst>
              <a:ext uri="{FF2B5EF4-FFF2-40B4-BE49-F238E27FC236}">
                <a16:creationId xmlns:a16="http://schemas.microsoft.com/office/drawing/2014/main" id="{571A4952-A51A-735E-B0E8-DCAF1EF81E31}"/>
              </a:ext>
            </a:extLst>
          </p:cNvPr>
          <p:cNvPicPr>
            <a:picLocks noChangeAspect="1"/>
          </p:cNvPicPr>
          <p:nvPr/>
        </p:nvPicPr>
        <p:blipFill rotWithShape="1">
          <a:blip r:embed="rId2"/>
          <a:srcRect l="3776" r="3" b="3"/>
          <a:stretch/>
        </p:blipFill>
        <p:spPr>
          <a:xfrm>
            <a:off x="20" y="-1"/>
            <a:ext cx="4033938" cy="4192254"/>
          </a:xfrm>
          <a:custGeom>
            <a:avLst/>
            <a:gdLst/>
            <a:ahLst/>
            <a:cxnLst/>
            <a:rect l="l" t="t" r="r" b="b"/>
            <a:pathLst>
              <a:path w="4033958" h="4192254">
                <a:moveTo>
                  <a:pt x="0" y="0"/>
                </a:moveTo>
                <a:lnTo>
                  <a:pt x="4021829" y="0"/>
                </a:lnTo>
                <a:lnTo>
                  <a:pt x="4021051" y="3317"/>
                </a:lnTo>
                <a:cubicBezTo>
                  <a:pt x="4023338" y="150734"/>
                  <a:pt x="4035666" y="297897"/>
                  <a:pt x="4033759" y="445315"/>
                </a:cubicBezTo>
                <a:cubicBezTo>
                  <a:pt x="4032361" y="542025"/>
                  <a:pt x="4015713" y="637592"/>
                  <a:pt x="4011393" y="734049"/>
                </a:cubicBezTo>
                <a:cubicBezTo>
                  <a:pt x="4005293" y="872443"/>
                  <a:pt x="4018763" y="1010328"/>
                  <a:pt x="4022068" y="1148469"/>
                </a:cubicBezTo>
                <a:cubicBezTo>
                  <a:pt x="4031726" y="1552087"/>
                  <a:pt x="4007071" y="1955578"/>
                  <a:pt x="4024354" y="2359068"/>
                </a:cubicBezTo>
                <a:cubicBezTo>
                  <a:pt x="4029820" y="2477383"/>
                  <a:pt x="4008216" y="2594173"/>
                  <a:pt x="4011646" y="2712107"/>
                </a:cubicBezTo>
                <a:cubicBezTo>
                  <a:pt x="4015841" y="2851391"/>
                  <a:pt x="4020543" y="2990040"/>
                  <a:pt x="4023466" y="3129832"/>
                </a:cubicBezTo>
                <a:cubicBezTo>
                  <a:pt x="4029438" y="3409416"/>
                  <a:pt x="4016858" y="3689000"/>
                  <a:pt x="4021433" y="3968585"/>
                </a:cubicBezTo>
                <a:lnTo>
                  <a:pt x="4022936" y="4166132"/>
                </a:lnTo>
                <a:lnTo>
                  <a:pt x="3955504" y="4158897"/>
                </a:lnTo>
                <a:cubicBezTo>
                  <a:pt x="3911261" y="4157030"/>
                  <a:pt x="3866909" y="4158025"/>
                  <a:pt x="3822699" y="4161892"/>
                </a:cubicBezTo>
                <a:cubicBezTo>
                  <a:pt x="3594839" y="4176937"/>
                  <a:pt x="3366726" y="4170146"/>
                  <a:pt x="3138865" y="4173475"/>
                </a:cubicBezTo>
                <a:cubicBezTo>
                  <a:pt x="2834041" y="4178001"/>
                  <a:pt x="2529470" y="4166419"/>
                  <a:pt x="2224773" y="4165354"/>
                </a:cubicBezTo>
                <a:cubicBezTo>
                  <a:pt x="2162319" y="4165088"/>
                  <a:pt x="2099613" y="4168549"/>
                  <a:pt x="2037413" y="4173874"/>
                </a:cubicBezTo>
                <a:cubicBezTo>
                  <a:pt x="1951239" y="4181064"/>
                  <a:pt x="1866201" y="4172010"/>
                  <a:pt x="1780785" y="4163490"/>
                </a:cubicBezTo>
                <a:cubicBezTo>
                  <a:pt x="1677831" y="4153239"/>
                  <a:pt x="1575129" y="4162292"/>
                  <a:pt x="1472807" y="4174140"/>
                </a:cubicBezTo>
                <a:cubicBezTo>
                  <a:pt x="1297142" y="4194097"/>
                  <a:pt x="1120153" y="4197572"/>
                  <a:pt x="943908" y="4184525"/>
                </a:cubicBezTo>
                <a:cubicBezTo>
                  <a:pt x="749229" y="4170546"/>
                  <a:pt x="554677" y="4173076"/>
                  <a:pt x="359999" y="4174140"/>
                </a:cubicBezTo>
                <a:lnTo>
                  <a:pt x="0" y="4173167"/>
                </a:lnTo>
                <a:close/>
              </a:path>
            </a:pathLst>
          </a:custGeom>
        </p:spPr>
      </p:pic>
      <p:sp>
        <p:nvSpPr>
          <p:cNvPr id="27" name="Rectangle 6">
            <a:extLst>
              <a:ext uri="{FF2B5EF4-FFF2-40B4-BE49-F238E27FC236}">
                <a16:creationId xmlns:a16="http://schemas.microsoft.com/office/drawing/2014/main" id="{AE9B853A-DB70-494A-9C13-ABD7D2B79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8371" y="42521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B8BE3"/>
          </a:solidFill>
          <a:ln w="38100" cap="rnd">
            <a:solidFill>
              <a:srgbClr val="AB8BE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card with white speech bubbles around it&#10;&#10;Description automatically generated">
            <a:extLst>
              <a:ext uri="{FF2B5EF4-FFF2-40B4-BE49-F238E27FC236}">
                <a16:creationId xmlns:a16="http://schemas.microsoft.com/office/drawing/2014/main" id="{590C6805-07E8-2589-FD88-755DE3BEE48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315" r="2572" b="1"/>
          <a:stretch/>
        </p:blipFill>
        <p:spPr>
          <a:xfrm>
            <a:off x="1" y="4363728"/>
            <a:ext cx="4038139" cy="2494272"/>
          </a:xfrm>
          <a:custGeom>
            <a:avLst/>
            <a:gdLst/>
            <a:ahLst/>
            <a:cxnLst/>
            <a:rect l="l" t="t" r="r" b="b"/>
            <a:pathLst>
              <a:path w="4038139" h="2494272">
                <a:moveTo>
                  <a:pt x="2438639" y="4"/>
                </a:moveTo>
                <a:cubicBezTo>
                  <a:pt x="2482788" y="-80"/>
                  <a:pt x="2526947" y="1185"/>
                  <a:pt x="2571105" y="4513"/>
                </a:cubicBezTo>
                <a:cubicBezTo>
                  <a:pt x="2719783" y="18159"/>
                  <a:pt x="2869154" y="21488"/>
                  <a:pt x="3018248" y="14498"/>
                </a:cubicBezTo>
                <a:cubicBezTo>
                  <a:pt x="3138058" y="5805"/>
                  <a:pt x="3258233" y="4287"/>
                  <a:pt x="3378208" y="9972"/>
                </a:cubicBezTo>
                <a:cubicBezTo>
                  <a:pt x="3489993" y="16762"/>
                  <a:pt x="3601778" y="23684"/>
                  <a:pt x="3713942" y="19690"/>
                </a:cubicBezTo>
                <a:cubicBezTo>
                  <a:pt x="3758606" y="18093"/>
                  <a:pt x="3802639" y="16096"/>
                  <a:pt x="3846924" y="13433"/>
                </a:cubicBezTo>
                <a:cubicBezTo>
                  <a:pt x="3887658" y="9806"/>
                  <a:pt x="3928502" y="8092"/>
                  <a:pt x="3969337" y="8291"/>
                </a:cubicBezTo>
                <a:lnTo>
                  <a:pt x="4026100" y="11233"/>
                </a:lnTo>
                <a:lnTo>
                  <a:pt x="4028421" y="135049"/>
                </a:lnTo>
                <a:cubicBezTo>
                  <a:pt x="4036046" y="318940"/>
                  <a:pt x="4039604" y="503210"/>
                  <a:pt x="4023338" y="686719"/>
                </a:cubicBezTo>
                <a:cubicBezTo>
                  <a:pt x="4003386" y="911530"/>
                  <a:pt x="4007834" y="1135834"/>
                  <a:pt x="4023338" y="1360263"/>
                </a:cubicBezTo>
                <a:cubicBezTo>
                  <a:pt x="4030583" y="1465615"/>
                  <a:pt x="4044435" y="1570714"/>
                  <a:pt x="4034903" y="1676701"/>
                </a:cubicBezTo>
                <a:cubicBezTo>
                  <a:pt x="4027405" y="1758671"/>
                  <a:pt x="4018383" y="1840513"/>
                  <a:pt x="4011646" y="1922609"/>
                </a:cubicBezTo>
                <a:cubicBezTo>
                  <a:pt x="3996524" y="2106499"/>
                  <a:pt x="4007453" y="2290263"/>
                  <a:pt x="4019145" y="2474025"/>
                </a:cubicBezTo>
                <a:lnTo>
                  <a:pt x="4019523" y="2494272"/>
                </a:lnTo>
                <a:lnTo>
                  <a:pt x="0" y="2494272"/>
                </a:lnTo>
                <a:lnTo>
                  <a:pt x="0" y="11504"/>
                </a:lnTo>
                <a:lnTo>
                  <a:pt x="24642" y="15297"/>
                </a:lnTo>
                <a:cubicBezTo>
                  <a:pt x="90250" y="15297"/>
                  <a:pt x="155731" y="12501"/>
                  <a:pt x="221213" y="7975"/>
                </a:cubicBezTo>
                <a:cubicBezTo>
                  <a:pt x="364237" y="-159"/>
                  <a:pt x="507641" y="3223"/>
                  <a:pt x="650186" y="18093"/>
                </a:cubicBezTo>
                <a:cubicBezTo>
                  <a:pt x="751034" y="25934"/>
                  <a:pt x="852334" y="24683"/>
                  <a:pt x="952991" y="14365"/>
                </a:cubicBezTo>
                <a:cubicBezTo>
                  <a:pt x="1137703" y="-1744"/>
                  <a:pt x="1322035" y="11170"/>
                  <a:pt x="1506368" y="22087"/>
                </a:cubicBezTo>
                <a:cubicBezTo>
                  <a:pt x="1684896" y="32736"/>
                  <a:pt x="1863300" y="24882"/>
                  <a:pt x="2041828" y="17826"/>
                </a:cubicBezTo>
                <a:cubicBezTo>
                  <a:pt x="2173833" y="12635"/>
                  <a:pt x="2306192" y="253"/>
                  <a:pt x="2438639" y="4"/>
                </a:cubicBezTo>
                <a:close/>
              </a:path>
            </a:pathLst>
          </a:custGeom>
        </p:spPr>
      </p:pic>
    </p:spTree>
    <p:extLst>
      <p:ext uri="{BB962C8B-B14F-4D97-AF65-F5344CB8AC3E}">
        <p14:creationId xmlns:p14="http://schemas.microsoft.com/office/powerpoint/2010/main" val="2999554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EF7A-152C-FDFF-4EF7-C34B22464511}"/>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Visual Applications</a:t>
            </a:r>
            <a:endParaRPr lang="en-US" dirty="0"/>
          </a:p>
        </p:txBody>
      </p:sp>
      <p:sp>
        <p:nvSpPr>
          <p:cNvPr id="3" name="Content Placeholder 2">
            <a:extLst>
              <a:ext uri="{FF2B5EF4-FFF2-40B4-BE49-F238E27FC236}">
                <a16:creationId xmlns:a16="http://schemas.microsoft.com/office/drawing/2014/main" id="{FE6B3E60-40D0-D8BC-1F6F-1007EFAA8620}"/>
              </a:ext>
            </a:extLst>
          </p:cNvPr>
          <p:cNvSpPr>
            <a:spLocks noGrp="1"/>
          </p:cNvSpPr>
          <p:nvPr>
            <p:ph idx="1"/>
          </p:nvPr>
        </p:nvSpPr>
        <p:spPr>
          <a:xfrm>
            <a:off x="838200" y="1929383"/>
            <a:ext cx="4855029" cy="2120103"/>
          </a:xfrm>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The correlation heatmap is used to visualize the correlation between different variables.</a:t>
            </a:r>
          </a:p>
        </p:txBody>
      </p:sp>
      <p:pic>
        <p:nvPicPr>
          <p:cNvPr id="5" name="Picture 4">
            <a:extLst>
              <a:ext uri="{FF2B5EF4-FFF2-40B4-BE49-F238E27FC236}">
                <a16:creationId xmlns:a16="http://schemas.microsoft.com/office/drawing/2014/main" id="{4A9491C6-43DA-64AC-D49F-470EAA866C0F}"/>
              </a:ext>
            </a:extLst>
          </p:cNvPr>
          <p:cNvPicPr>
            <a:picLocks noChangeAspect="1"/>
          </p:cNvPicPr>
          <p:nvPr/>
        </p:nvPicPr>
        <p:blipFill>
          <a:blip r:embed="rId2"/>
          <a:stretch>
            <a:fillRect/>
          </a:stretch>
        </p:blipFill>
        <p:spPr>
          <a:xfrm>
            <a:off x="6012415" y="1821430"/>
            <a:ext cx="5700614" cy="5002580"/>
          </a:xfrm>
          <a:prstGeom prst="rect">
            <a:avLst/>
          </a:prstGeom>
        </p:spPr>
      </p:pic>
    </p:spTree>
    <p:extLst>
      <p:ext uri="{BB962C8B-B14F-4D97-AF65-F5344CB8AC3E}">
        <p14:creationId xmlns:p14="http://schemas.microsoft.com/office/powerpoint/2010/main" val="12250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5D7A-FECB-32E8-7C9B-2DD6AD0536F2}"/>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Visual Applications</a:t>
            </a:r>
            <a:endParaRPr lang="en-US" dirty="0"/>
          </a:p>
        </p:txBody>
      </p:sp>
      <p:pic>
        <p:nvPicPr>
          <p:cNvPr id="5" name="Picture 4">
            <a:extLst>
              <a:ext uri="{FF2B5EF4-FFF2-40B4-BE49-F238E27FC236}">
                <a16:creationId xmlns:a16="http://schemas.microsoft.com/office/drawing/2014/main" id="{B70BFFEC-1C0E-2910-A2FD-FC025CE17561}"/>
              </a:ext>
            </a:extLst>
          </p:cNvPr>
          <p:cNvPicPr>
            <a:picLocks noChangeAspect="1"/>
          </p:cNvPicPr>
          <p:nvPr/>
        </p:nvPicPr>
        <p:blipFill>
          <a:blip r:embed="rId2"/>
          <a:stretch>
            <a:fillRect/>
          </a:stretch>
        </p:blipFill>
        <p:spPr>
          <a:xfrm>
            <a:off x="1197428" y="1810036"/>
            <a:ext cx="9942507" cy="3959787"/>
          </a:xfrm>
          <a:prstGeom prst="rect">
            <a:avLst/>
          </a:prstGeom>
        </p:spPr>
      </p:pic>
      <p:sp>
        <p:nvSpPr>
          <p:cNvPr id="8" name="TextBox 7">
            <a:extLst>
              <a:ext uri="{FF2B5EF4-FFF2-40B4-BE49-F238E27FC236}">
                <a16:creationId xmlns:a16="http://schemas.microsoft.com/office/drawing/2014/main" id="{EEF0D95A-2277-8FF1-9ABD-AD0CE50C0C3E}"/>
              </a:ext>
            </a:extLst>
          </p:cNvPr>
          <p:cNvSpPr txBox="1"/>
          <p:nvPr/>
        </p:nvSpPr>
        <p:spPr>
          <a:xfrm>
            <a:off x="954093" y="5769823"/>
            <a:ext cx="10780706" cy="1015663"/>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above scatterplot visualizes the relationship between the variables TIME_PERIOD and OBS_VALUE. the plot shows the relationship between the time-period (likely referring to the date or time of the transaction) and the transaction value in the payment transaction dataset.</a:t>
            </a:r>
          </a:p>
        </p:txBody>
      </p:sp>
    </p:spTree>
    <p:extLst>
      <p:ext uri="{BB962C8B-B14F-4D97-AF65-F5344CB8AC3E}">
        <p14:creationId xmlns:p14="http://schemas.microsoft.com/office/powerpoint/2010/main" val="50896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F054-11A8-3FCD-E14D-0BA6F2863A6C}"/>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Modeling &amp; Results</a:t>
            </a:r>
          </a:p>
        </p:txBody>
      </p:sp>
      <p:sp>
        <p:nvSpPr>
          <p:cNvPr id="4" name="TextBox 3">
            <a:extLst>
              <a:ext uri="{FF2B5EF4-FFF2-40B4-BE49-F238E27FC236}">
                <a16:creationId xmlns:a16="http://schemas.microsoft.com/office/drawing/2014/main" id="{CC1C29A5-1B55-681F-7347-21378D914DC0}"/>
              </a:ext>
            </a:extLst>
          </p:cNvPr>
          <p:cNvSpPr txBox="1"/>
          <p:nvPr/>
        </p:nvSpPr>
        <p:spPr>
          <a:xfrm>
            <a:off x="838200" y="2144486"/>
            <a:ext cx="371149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Linear Regression Feature selection &amp; Modeling:</a:t>
            </a:r>
          </a:p>
        </p:txBody>
      </p:sp>
      <p:sp>
        <p:nvSpPr>
          <p:cNvPr id="5" name="TextBox 4">
            <a:extLst>
              <a:ext uri="{FF2B5EF4-FFF2-40B4-BE49-F238E27FC236}">
                <a16:creationId xmlns:a16="http://schemas.microsoft.com/office/drawing/2014/main" id="{2606B8DA-1DBA-D648-4390-FDC2AFD619CF}"/>
              </a:ext>
            </a:extLst>
          </p:cNvPr>
          <p:cNvSpPr txBox="1"/>
          <p:nvPr/>
        </p:nvSpPr>
        <p:spPr>
          <a:xfrm>
            <a:off x="838199" y="4883395"/>
            <a:ext cx="371149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Random Forest Feature selection &amp; Modeling:</a:t>
            </a:r>
          </a:p>
        </p:txBody>
      </p:sp>
      <p:sp>
        <p:nvSpPr>
          <p:cNvPr id="3" name="TextBox 2">
            <a:extLst>
              <a:ext uri="{FF2B5EF4-FFF2-40B4-BE49-F238E27FC236}">
                <a16:creationId xmlns:a16="http://schemas.microsoft.com/office/drawing/2014/main" id="{2E9F4020-6E83-2674-BA79-56A30FFC9310}"/>
              </a:ext>
            </a:extLst>
          </p:cNvPr>
          <p:cNvSpPr txBox="1"/>
          <p:nvPr/>
        </p:nvSpPr>
        <p:spPr>
          <a:xfrm>
            <a:off x="838199" y="3436881"/>
            <a:ext cx="4702628"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Feature variables: </a:t>
            </a:r>
            <a:r>
              <a:rPr lang="en-US" sz="2000" dirty="0">
                <a:latin typeface="Calibri" panose="020F0502020204030204" pitchFamily="34" charset="0"/>
                <a:ea typeface="Calibri" panose="020F0502020204030204" pitchFamily="34" charset="0"/>
                <a:cs typeface="Calibri" panose="020F0502020204030204" pitchFamily="34" charset="0"/>
              </a:rPr>
              <a:t>except OBS_VALUE, have taken all other variables</a:t>
            </a:r>
          </a:p>
          <a:p>
            <a:r>
              <a:rPr lang="en-US" sz="2000" b="1" dirty="0">
                <a:latin typeface="Calibri" panose="020F0502020204030204" pitchFamily="34" charset="0"/>
                <a:ea typeface="Calibri" panose="020F0502020204030204" pitchFamily="34" charset="0"/>
                <a:cs typeface="Calibri" panose="020F0502020204030204" pitchFamily="34" charset="0"/>
              </a:rPr>
              <a:t>Target variables: </a:t>
            </a:r>
            <a:r>
              <a:rPr lang="en-US" sz="2000" dirty="0">
                <a:latin typeface="Calibri" panose="020F0502020204030204" pitchFamily="34" charset="0"/>
                <a:ea typeface="Calibri" panose="020F0502020204030204" pitchFamily="34" charset="0"/>
                <a:cs typeface="Calibri" panose="020F0502020204030204" pitchFamily="34" charset="0"/>
              </a:rPr>
              <a:t>OBS_VALUE</a:t>
            </a:r>
          </a:p>
        </p:txBody>
      </p:sp>
      <p:pic>
        <p:nvPicPr>
          <p:cNvPr id="13" name="Picture 12">
            <a:extLst>
              <a:ext uri="{FF2B5EF4-FFF2-40B4-BE49-F238E27FC236}">
                <a16:creationId xmlns:a16="http://schemas.microsoft.com/office/drawing/2014/main" id="{2841B600-D7E9-D9CB-D8ED-EE2C8C13139C}"/>
              </a:ext>
            </a:extLst>
          </p:cNvPr>
          <p:cNvPicPr>
            <a:picLocks noChangeAspect="1"/>
          </p:cNvPicPr>
          <p:nvPr/>
        </p:nvPicPr>
        <p:blipFill>
          <a:blip r:embed="rId2"/>
          <a:stretch>
            <a:fillRect/>
          </a:stretch>
        </p:blipFill>
        <p:spPr>
          <a:xfrm>
            <a:off x="5257802" y="4883395"/>
            <a:ext cx="6553196" cy="1244446"/>
          </a:xfrm>
          <a:prstGeom prst="rect">
            <a:avLst/>
          </a:prstGeom>
        </p:spPr>
      </p:pic>
      <p:pic>
        <p:nvPicPr>
          <p:cNvPr id="15" name="Picture 14">
            <a:extLst>
              <a:ext uri="{FF2B5EF4-FFF2-40B4-BE49-F238E27FC236}">
                <a16:creationId xmlns:a16="http://schemas.microsoft.com/office/drawing/2014/main" id="{9CB7D8D2-D6C5-8F5A-835D-68A0816DB4E7}"/>
              </a:ext>
            </a:extLst>
          </p:cNvPr>
          <p:cNvPicPr>
            <a:picLocks noChangeAspect="1"/>
          </p:cNvPicPr>
          <p:nvPr/>
        </p:nvPicPr>
        <p:blipFill>
          <a:blip r:embed="rId3"/>
          <a:stretch>
            <a:fillRect/>
          </a:stretch>
        </p:blipFill>
        <p:spPr>
          <a:xfrm>
            <a:off x="5257802" y="2144487"/>
            <a:ext cx="6553196" cy="980400"/>
          </a:xfrm>
          <a:prstGeom prst="rect">
            <a:avLst/>
          </a:prstGeom>
        </p:spPr>
      </p:pic>
    </p:spTree>
    <p:extLst>
      <p:ext uri="{BB962C8B-B14F-4D97-AF65-F5344CB8AC3E}">
        <p14:creationId xmlns:p14="http://schemas.microsoft.com/office/powerpoint/2010/main" val="318479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328C31-93A8-4C77-B2C9-1705F827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F31F8-0BF2-6BEC-3881-8C0CED005074}"/>
              </a:ext>
            </a:extLst>
          </p:cNvPr>
          <p:cNvSpPr>
            <a:spLocks noGrp="1"/>
          </p:cNvSpPr>
          <p:nvPr>
            <p:ph type="title"/>
          </p:nvPr>
        </p:nvSpPr>
        <p:spPr>
          <a:xfrm>
            <a:off x="8138340" y="640823"/>
            <a:ext cx="3756959" cy="5583148"/>
          </a:xfrm>
        </p:spPr>
        <p:txBody>
          <a:bodyPr vert="horz" lIns="91440" tIns="45720" rIns="91440" bIns="45720" rtlCol="0" anchor="ct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Interpretation of FIA</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4884261"/>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4868832"/>
                <a:ext cx="36000" cy="32709"/>
              </a:xfrm>
              <a:prstGeom prst="rect">
                <a:avLst/>
              </a:prstGeom>
            </p:spPr>
          </p:pic>
        </mc:Fallback>
      </mc:AlternateContent>
      <p:sp>
        <p:nvSpPr>
          <p:cNvPr id="7" name="TextBox 6">
            <a:extLst>
              <a:ext uri="{FF2B5EF4-FFF2-40B4-BE49-F238E27FC236}">
                <a16:creationId xmlns:a16="http://schemas.microsoft.com/office/drawing/2014/main" id="{75DEBE1D-AAF3-7A77-4B02-85C52FDDF7A1}"/>
              </a:ext>
            </a:extLst>
          </p:cNvPr>
          <p:cNvSpPr txBox="1"/>
          <p:nvPr/>
        </p:nvSpPr>
        <p:spPr>
          <a:xfrm>
            <a:off x="296700" y="2839918"/>
            <a:ext cx="7238390" cy="3114568"/>
          </a:xfrm>
          <a:prstGeom prst="rect">
            <a:avLst/>
          </a:prstGeom>
        </p:spPr>
        <p:txBody>
          <a:bodyPr vert="horz" lIns="91440" tIns="45720" rIns="91440" bIns="45720" rtlCol="0" anchor="t">
            <a:normAutofit lnSpcReduction="10000"/>
          </a:bodyPr>
          <a:lstStyle/>
          <a:p>
            <a:pPr marL="342900" indent="-342900" algn="just">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After conducting feature importance analysis, we have calculated the Privacy Risk Scores for the above features. The results appear to represent scores of privacy risk connected to various transactional variables.</a:t>
            </a:r>
          </a:p>
          <a:p>
            <a:pPr marL="342900" indent="-342900" algn="just">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can interpret that, TITLE and TITLE_COMPL appear to have comparatively higher privacy risk scores than other properties, suggesting that they may contain more sensitive data than others.</a:t>
            </a:r>
          </a:p>
          <a:p>
            <a:pPr marL="342900" indent="-342900" algn="just">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However, REF_AREA has a low privacy risk score, indicating that there may not be as much of a risk to privacy in this situation. </a:t>
            </a:r>
          </a:p>
          <a:p>
            <a:pPr indent="-228600">
              <a:spcAft>
                <a:spcPts val="60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indent="-228600">
              <a:spcAft>
                <a:spcPts val="60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228600">
              <a:spcAft>
                <a:spcPts val="60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26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C23F349-E66C-BD5B-92A5-DE5813F8BDD1}"/>
              </a:ext>
            </a:extLst>
          </p:cNvPr>
          <p:cNvPicPr>
            <a:picLocks noChangeAspect="1"/>
          </p:cNvPicPr>
          <p:nvPr/>
        </p:nvPicPr>
        <p:blipFill>
          <a:blip r:embed="rId4"/>
          <a:stretch>
            <a:fillRect/>
          </a:stretch>
        </p:blipFill>
        <p:spPr>
          <a:xfrm>
            <a:off x="914429" y="325191"/>
            <a:ext cx="6309482" cy="2465372"/>
          </a:xfrm>
          <a:prstGeom prst="rect">
            <a:avLst/>
          </a:prstGeom>
        </p:spPr>
      </p:pic>
    </p:spTree>
    <p:extLst>
      <p:ext uri="{BB962C8B-B14F-4D97-AF65-F5344CB8AC3E}">
        <p14:creationId xmlns:p14="http://schemas.microsoft.com/office/powerpoint/2010/main" val="416976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A507-F60B-FFFA-2E7A-9FC50F2BCAD7}"/>
              </a:ext>
            </a:extLst>
          </p:cNvPr>
          <p:cNvSpPr>
            <a:spLocks noGrp="1"/>
          </p:cNvSpPr>
          <p:nvPr>
            <p:ph type="title"/>
          </p:nvPr>
        </p:nvSpPr>
        <p:spPr>
          <a:xfrm>
            <a:off x="838200" y="365125"/>
            <a:ext cx="7402286" cy="1224189"/>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Modeling &amp; Results</a:t>
            </a:r>
            <a:endParaRPr lang="en-US" dirty="0"/>
          </a:p>
        </p:txBody>
      </p:sp>
      <p:sp>
        <p:nvSpPr>
          <p:cNvPr id="3" name="Content Placeholder 2">
            <a:extLst>
              <a:ext uri="{FF2B5EF4-FFF2-40B4-BE49-F238E27FC236}">
                <a16:creationId xmlns:a16="http://schemas.microsoft.com/office/drawing/2014/main" id="{C53AAEBB-2F30-C946-080E-89059ECA2130}"/>
              </a:ext>
            </a:extLst>
          </p:cNvPr>
          <p:cNvSpPr>
            <a:spLocks noGrp="1"/>
          </p:cNvSpPr>
          <p:nvPr>
            <p:ph idx="1"/>
          </p:nvPr>
        </p:nvSpPr>
        <p:spPr>
          <a:xfrm>
            <a:off x="326868" y="2449284"/>
            <a:ext cx="4266903" cy="2928259"/>
          </a:xfrm>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The bar chart shows how important each feature was in predicting the outcome of a machine learning model trained on the Payment Transaction Dataset.</a:t>
            </a:r>
          </a:p>
        </p:txBody>
      </p:sp>
      <p:sp>
        <p:nvSpPr>
          <p:cNvPr id="4" name="TextBox 3">
            <a:extLst>
              <a:ext uri="{FF2B5EF4-FFF2-40B4-BE49-F238E27FC236}">
                <a16:creationId xmlns:a16="http://schemas.microsoft.com/office/drawing/2014/main" id="{BD65C98D-94A4-FAC5-5887-929EFAF1CA60}"/>
              </a:ext>
            </a:extLst>
          </p:cNvPr>
          <p:cNvSpPr txBox="1"/>
          <p:nvPr/>
        </p:nvSpPr>
        <p:spPr>
          <a:xfrm>
            <a:off x="838200" y="1929384"/>
            <a:ext cx="3755571"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Feature Importance Analysis</a:t>
            </a:r>
          </a:p>
        </p:txBody>
      </p:sp>
      <p:pic>
        <p:nvPicPr>
          <p:cNvPr id="9" name="Picture 8">
            <a:extLst>
              <a:ext uri="{FF2B5EF4-FFF2-40B4-BE49-F238E27FC236}">
                <a16:creationId xmlns:a16="http://schemas.microsoft.com/office/drawing/2014/main" id="{72D7D95C-A4C2-5AB0-007D-4F68510A9111}"/>
              </a:ext>
            </a:extLst>
          </p:cNvPr>
          <p:cNvPicPr>
            <a:picLocks noChangeAspect="1"/>
          </p:cNvPicPr>
          <p:nvPr/>
        </p:nvPicPr>
        <p:blipFill>
          <a:blip r:embed="rId2"/>
          <a:stretch>
            <a:fillRect/>
          </a:stretch>
        </p:blipFill>
        <p:spPr>
          <a:xfrm>
            <a:off x="4539343" y="2129439"/>
            <a:ext cx="7539303" cy="4184275"/>
          </a:xfrm>
          <a:prstGeom prst="rect">
            <a:avLst/>
          </a:prstGeom>
        </p:spPr>
      </p:pic>
    </p:spTree>
    <p:extLst>
      <p:ext uri="{BB962C8B-B14F-4D97-AF65-F5344CB8AC3E}">
        <p14:creationId xmlns:p14="http://schemas.microsoft.com/office/powerpoint/2010/main" val="75905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8101-D53B-06E7-12FE-FC7AB95CBA7E}"/>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Risk Stratification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extBox 5">
            <a:extLst>
              <a:ext uri="{FF2B5EF4-FFF2-40B4-BE49-F238E27FC236}">
                <a16:creationId xmlns:a16="http://schemas.microsoft.com/office/drawing/2014/main" id="{E3B77D76-D83F-43F8-29AA-89A192E8B592}"/>
              </a:ext>
            </a:extLst>
          </p:cNvPr>
          <p:cNvGraphicFramePr/>
          <p:nvPr>
            <p:extLst>
              <p:ext uri="{D42A27DB-BD31-4B8C-83A1-F6EECF244321}">
                <p14:modId xmlns:p14="http://schemas.microsoft.com/office/powerpoint/2010/main" val="500690632"/>
              </p:ext>
            </p:extLst>
          </p:nvPr>
        </p:nvGraphicFramePr>
        <p:xfrm>
          <a:off x="4746171" y="1886505"/>
          <a:ext cx="7293429" cy="4840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26244A3D-D261-E56E-C2B8-E7540A3F6FD2}"/>
              </a:ext>
            </a:extLst>
          </p:cNvPr>
          <p:cNvPicPr>
            <a:picLocks noChangeAspect="1"/>
          </p:cNvPicPr>
          <p:nvPr/>
        </p:nvPicPr>
        <p:blipFill>
          <a:blip r:embed="rId8"/>
          <a:stretch>
            <a:fillRect/>
          </a:stretch>
        </p:blipFill>
        <p:spPr>
          <a:xfrm>
            <a:off x="321060" y="1886505"/>
            <a:ext cx="4347730" cy="2173866"/>
          </a:xfrm>
          <a:prstGeom prst="rect">
            <a:avLst/>
          </a:prstGeom>
        </p:spPr>
      </p:pic>
    </p:spTree>
    <p:extLst>
      <p:ext uri="{BB962C8B-B14F-4D97-AF65-F5344CB8AC3E}">
        <p14:creationId xmlns:p14="http://schemas.microsoft.com/office/powerpoint/2010/main" val="298693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F72A-0F10-08FC-4118-32E2C9839AE9}"/>
              </a:ext>
            </a:extLst>
          </p:cNvPr>
          <p:cNvSpPr>
            <a:spLocks noGrp="1"/>
          </p:cNvSpPr>
          <p:nvPr>
            <p:ph type="title"/>
          </p:nvPr>
        </p:nvSpPr>
        <p:spPr>
          <a:xfrm>
            <a:off x="838200" y="365125"/>
            <a:ext cx="6858000" cy="1224189"/>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Distribution of Average Privacy Risk Levels</a:t>
            </a:r>
          </a:p>
        </p:txBody>
      </p:sp>
      <p:sp>
        <p:nvSpPr>
          <p:cNvPr id="6" name="TextBox 5">
            <a:extLst>
              <a:ext uri="{FF2B5EF4-FFF2-40B4-BE49-F238E27FC236}">
                <a16:creationId xmlns:a16="http://schemas.microsoft.com/office/drawing/2014/main" id="{FB8AD7EB-EFD4-B527-885D-8A4050278A95}"/>
              </a:ext>
            </a:extLst>
          </p:cNvPr>
          <p:cNvSpPr txBox="1"/>
          <p:nvPr/>
        </p:nvSpPr>
        <p:spPr>
          <a:xfrm>
            <a:off x="6656153" y="2201381"/>
            <a:ext cx="5263704" cy="1938992"/>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plot demonstrates the typical level of privacy risk for various variables.  The risk to privacy increases with the bar.  The characteristics on the graph and their corresponding level of risk are as defined.</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709487D-658E-B78D-E6E5-752AA08C50D2}"/>
              </a:ext>
            </a:extLst>
          </p:cNvPr>
          <p:cNvPicPr>
            <a:picLocks noChangeAspect="1"/>
          </p:cNvPicPr>
          <p:nvPr/>
        </p:nvPicPr>
        <p:blipFill>
          <a:blip r:embed="rId2"/>
          <a:stretch>
            <a:fillRect/>
          </a:stretch>
        </p:blipFill>
        <p:spPr>
          <a:xfrm>
            <a:off x="272143" y="1824154"/>
            <a:ext cx="6384010" cy="4860554"/>
          </a:xfrm>
          <a:prstGeom prst="rect">
            <a:avLst/>
          </a:prstGeom>
        </p:spPr>
      </p:pic>
    </p:spTree>
    <p:extLst>
      <p:ext uri="{BB962C8B-B14F-4D97-AF65-F5344CB8AC3E}">
        <p14:creationId xmlns:p14="http://schemas.microsoft.com/office/powerpoint/2010/main" val="126025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B070-9918-36C1-400A-06F2E3136B41}"/>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Risk Aggregation</a:t>
            </a:r>
          </a:p>
        </p:txBody>
      </p:sp>
      <p:graphicFrame>
        <p:nvGraphicFramePr>
          <p:cNvPr id="5" name="Content Placeholder 2">
            <a:extLst>
              <a:ext uri="{FF2B5EF4-FFF2-40B4-BE49-F238E27FC236}">
                <a16:creationId xmlns:a16="http://schemas.microsoft.com/office/drawing/2014/main" id="{EBDE129F-6F61-D578-D827-AD053374357A}"/>
              </a:ext>
            </a:extLst>
          </p:cNvPr>
          <p:cNvGraphicFramePr>
            <a:graphicFrameLocks noGrp="1"/>
          </p:cNvGraphicFramePr>
          <p:nvPr>
            <p:ph idx="1"/>
            <p:extLst>
              <p:ext uri="{D42A27DB-BD31-4B8C-83A1-F6EECF244321}">
                <p14:modId xmlns:p14="http://schemas.microsoft.com/office/powerpoint/2010/main" val="3694996301"/>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5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3C06D-6C61-7BF0-CC4A-CD02C900C7C9}"/>
              </a:ext>
            </a:extLst>
          </p:cNvPr>
          <p:cNvSpPr>
            <a:spLocks noGrp="1"/>
          </p:cNvSpPr>
          <p:nvPr>
            <p:ph type="title"/>
          </p:nvPr>
        </p:nvSpPr>
        <p:spPr>
          <a:xfrm>
            <a:off x="635000" y="634029"/>
            <a:ext cx="10921640" cy="1314698"/>
          </a:xfrm>
        </p:spPr>
        <p:txBody>
          <a:bodyPr anchor="ct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Experimental Evaluation</a:t>
            </a:r>
          </a:p>
        </p:txBody>
      </p:sp>
      <p:sp>
        <p:nvSpPr>
          <p:cNvPr id="15"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01B7DE4-1092-65BD-1650-05F9B2DF9D63}"/>
              </a:ext>
            </a:extLst>
          </p:cNvPr>
          <p:cNvGraphicFramePr>
            <a:graphicFrameLocks noGrp="1"/>
          </p:cNvGraphicFramePr>
          <p:nvPr>
            <p:ph idx="1"/>
            <p:extLst>
              <p:ext uri="{D42A27DB-BD31-4B8C-83A1-F6EECF244321}">
                <p14:modId xmlns:p14="http://schemas.microsoft.com/office/powerpoint/2010/main" val="4218190624"/>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228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0B26-BC5F-A54F-B036-60DF9B472636}"/>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Conclusion</a:t>
            </a:r>
          </a:p>
        </p:txBody>
      </p:sp>
      <p:graphicFrame>
        <p:nvGraphicFramePr>
          <p:cNvPr id="5" name="Content Placeholder 2">
            <a:extLst>
              <a:ext uri="{FF2B5EF4-FFF2-40B4-BE49-F238E27FC236}">
                <a16:creationId xmlns:a16="http://schemas.microsoft.com/office/drawing/2014/main" id="{4F99E9F9-0CEE-3A98-AF0B-4A1383CC5B8F}"/>
              </a:ext>
            </a:extLst>
          </p:cNvPr>
          <p:cNvGraphicFramePr>
            <a:graphicFrameLocks noGrp="1"/>
          </p:cNvGraphicFramePr>
          <p:nvPr>
            <p:ph idx="1"/>
            <p:extLst>
              <p:ext uri="{D42A27DB-BD31-4B8C-83A1-F6EECF244321}">
                <p14:modId xmlns:p14="http://schemas.microsoft.com/office/powerpoint/2010/main" val="2070650875"/>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44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B86E7-184F-E94E-B730-F0024E7FE013}"/>
              </a:ext>
            </a:extLst>
          </p:cNvPr>
          <p:cNvSpPr>
            <a:spLocks noGrp="1"/>
          </p:cNvSpPr>
          <p:nvPr>
            <p:ph type="title"/>
          </p:nvPr>
        </p:nvSpPr>
        <p:spPr>
          <a:xfrm>
            <a:off x="4654296" y="329184"/>
            <a:ext cx="6894576" cy="1783080"/>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ABSTRACT</a:t>
            </a:r>
          </a:p>
        </p:txBody>
      </p:sp>
      <p:pic>
        <p:nvPicPr>
          <p:cNvPr id="5" name="Picture 4" descr="A hand holding a phone&#10;&#10;Description automatically generated">
            <a:extLst>
              <a:ext uri="{FF2B5EF4-FFF2-40B4-BE49-F238E27FC236}">
                <a16:creationId xmlns:a16="http://schemas.microsoft.com/office/drawing/2014/main" id="{0458005C-D3A3-9C77-B450-0803775F826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466" r="2084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390A"/>
          </a:solidFill>
          <a:ln w="38100" cap="rnd">
            <a:solidFill>
              <a:srgbClr val="FF390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3F8550-A069-A9A6-FAA3-E69543E3604B}"/>
              </a:ext>
            </a:extLst>
          </p:cNvPr>
          <p:cNvSpPr>
            <a:spLocks noGrp="1"/>
          </p:cNvSpPr>
          <p:nvPr>
            <p:ph idx="1"/>
          </p:nvPr>
        </p:nvSpPr>
        <p:spPr>
          <a:xfrm>
            <a:off x="4654296" y="2706624"/>
            <a:ext cx="6894576" cy="3483864"/>
          </a:xfrm>
        </p:spPr>
        <p:txBody>
          <a:bodyPr>
            <a:normAutofit/>
          </a:bodyPr>
          <a:lstStyle/>
          <a:p>
            <a:pPr algn="just">
              <a:lnSpc>
                <a:spcPct val="100000"/>
              </a:lnSpc>
            </a:pPr>
            <a:r>
              <a:rPr lang="en-US" sz="2000" b="0" i="0" dirty="0">
                <a:effectLst/>
                <a:highlight>
                  <a:srgbClr val="FCFCFC"/>
                </a:highlight>
                <a:latin typeface="Calibri" panose="020F0502020204030204" pitchFamily="34" charset="0"/>
                <a:ea typeface="Calibri" panose="020F0502020204030204" pitchFamily="34" charset="0"/>
                <a:cs typeface="Calibri" panose="020F0502020204030204" pitchFamily="34" charset="0"/>
              </a:rPr>
              <a:t>Incredible amounts of data is being generated by various organizations like hospitals, banks, e-commerce, retail and supply chain, etc. by virtue of digital technology. </a:t>
            </a:r>
          </a:p>
          <a:p>
            <a:pPr algn="just">
              <a:lnSpc>
                <a:spcPct val="100000"/>
              </a:lnSpc>
            </a:pPr>
            <a:r>
              <a:rPr lang="en-US" sz="2000" dirty="0">
                <a:highlight>
                  <a:srgbClr val="FCFCFC"/>
                </a:highlight>
                <a:latin typeface="Calibri" panose="020F0502020204030204" pitchFamily="34" charset="0"/>
                <a:ea typeface="Calibri" panose="020F0502020204030204" pitchFamily="34" charset="0"/>
                <a:cs typeface="Calibri" panose="020F0502020204030204" pitchFamily="34" charset="0"/>
              </a:rPr>
              <a:t>The voluminous data generated from the various sources can be processed and analyzed to support decision making. However, data analytics is prone to privacy violations.</a:t>
            </a:r>
          </a:p>
          <a:p>
            <a:pPr algn="just">
              <a:lnSpc>
                <a:spcPct val="100000"/>
              </a:lnSpc>
            </a:pPr>
            <a:r>
              <a:rPr lang="en-US" sz="2000" b="0" i="0" dirty="0">
                <a:effectLst/>
                <a:highlight>
                  <a:srgbClr val="FCFCFC"/>
                </a:highlight>
                <a:latin typeface="Calibri" panose="020F0502020204030204" pitchFamily="34" charset="0"/>
                <a:ea typeface="Calibri" panose="020F0502020204030204" pitchFamily="34" charset="0"/>
                <a:cs typeface="Calibri" panose="020F0502020204030204" pitchFamily="34" charset="0"/>
              </a:rPr>
              <a:t>Although data analytics is useful in decision making, it will lead to serious privacy concerns. Hence privacy preserving data analytics became very important.</a:t>
            </a:r>
          </a:p>
          <a:p>
            <a:pPr>
              <a:lnSpc>
                <a:spcPct val="100000"/>
              </a:lnSpc>
            </a:pPr>
            <a:endParaRPr lang="en-US" sz="2000" dirty="0"/>
          </a:p>
        </p:txBody>
      </p:sp>
    </p:spTree>
    <p:extLst>
      <p:ext uri="{BB962C8B-B14F-4D97-AF65-F5344CB8AC3E}">
        <p14:creationId xmlns:p14="http://schemas.microsoft.com/office/powerpoint/2010/main" val="2292234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1980-ABE6-F9A5-D6C4-DF97A93ED1BB}"/>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Future Scope</a:t>
            </a:r>
          </a:p>
        </p:txBody>
      </p:sp>
      <p:graphicFrame>
        <p:nvGraphicFramePr>
          <p:cNvPr id="5" name="Content Placeholder 2">
            <a:extLst>
              <a:ext uri="{FF2B5EF4-FFF2-40B4-BE49-F238E27FC236}">
                <a16:creationId xmlns:a16="http://schemas.microsoft.com/office/drawing/2014/main" id="{8E957B84-E964-E96D-3D60-F3F6B52C427E}"/>
              </a:ext>
            </a:extLst>
          </p:cNvPr>
          <p:cNvGraphicFramePr>
            <a:graphicFrameLocks noGrp="1"/>
          </p:cNvGraphicFramePr>
          <p:nvPr>
            <p:ph idx="1"/>
            <p:extLst>
              <p:ext uri="{D42A27DB-BD31-4B8C-83A1-F6EECF244321}">
                <p14:modId xmlns:p14="http://schemas.microsoft.com/office/powerpoint/2010/main" val="3574866269"/>
              </p:ext>
            </p:extLst>
          </p:nvPr>
        </p:nvGraphicFramePr>
        <p:xfrm>
          <a:off x="326570" y="2021459"/>
          <a:ext cx="11484430" cy="4629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27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D075-48F1-EE4C-0A79-2793A533E2B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Reference</a:t>
            </a:r>
          </a:p>
        </p:txBody>
      </p:sp>
      <p:sp>
        <p:nvSpPr>
          <p:cNvPr id="3" name="Content Placeholder 2">
            <a:extLst>
              <a:ext uri="{FF2B5EF4-FFF2-40B4-BE49-F238E27FC236}">
                <a16:creationId xmlns:a16="http://schemas.microsoft.com/office/drawing/2014/main" id="{DACD37FA-5561-EF6F-430D-931389DB81BC}"/>
              </a:ext>
            </a:extLst>
          </p:cNvPr>
          <p:cNvSpPr>
            <a:spLocks noGrp="1"/>
          </p:cNvSpPr>
          <p:nvPr>
            <p:ph idx="1"/>
          </p:nvPr>
        </p:nvSpPr>
        <p:spPr>
          <a:xfrm>
            <a:off x="838200" y="1929384"/>
            <a:ext cx="8109857" cy="900902"/>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hlinkClick r:id="rId2"/>
              </a:rPr>
              <a:t>https://data.ecb.europa.eu/data/datasets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652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C24817BB-A69C-4FF3-B72A-44A970DEE7B1}"/>
              </a:ext>
            </a:extLst>
          </p:cNvPr>
          <p:cNvPicPr>
            <a:picLocks noChangeAspect="1"/>
          </p:cNvPicPr>
          <p:nvPr/>
        </p:nvPicPr>
        <p:blipFill rotWithShape="1">
          <a:blip r:embed="rId2">
            <a:alphaModFix/>
          </a:blip>
          <a:srcRect t="5848" r="-1" b="19132"/>
          <a:stretch/>
        </p:blipFill>
        <p:spPr>
          <a:xfrm>
            <a:off x="20" y="10"/>
            <a:ext cx="12188930" cy="6857990"/>
          </a:xfrm>
          <a:prstGeom prst="rect">
            <a:avLst/>
          </a:prstGeom>
        </p:spPr>
      </p:pic>
      <p:sp>
        <p:nvSpPr>
          <p:cNvPr id="21" name="Rectangle 20">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1C0A88-1824-7DD8-D9EF-E523BEDDDAC4}"/>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spcBef>
                <a:spcPct val="0"/>
              </a:spcBef>
              <a:spcAft>
                <a:spcPts val="600"/>
              </a:spcAft>
            </a:pPr>
            <a:r>
              <a:rPr lang="en-US" sz="10800" dirty="0">
                <a:solidFill>
                  <a:schemeClr val="bg1"/>
                </a:solidFill>
                <a:latin typeface="+mj-lt"/>
                <a:ea typeface="+mj-ea"/>
                <a:cs typeface="+mj-cs"/>
              </a:rPr>
              <a:t>Thank you</a:t>
            </a:r>
          </a:p>
        </p:txBody>
      </p:sp>
      <p:sp>
        <p:nvSpPr>
          <p:cNvPr id="23"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69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F01ED-8170-5BD2-F3E1-E664B5253D64}"/>
              </a:ext>
            </a:extLst>
          </p:cNvPr>
          <p:cNvSpPr>
            <a:spLocks noGrp="1"/>
          </p:cNvSpPr>
          <p:nvPr>
            <p:ph type="title"/>
          </p:nvPr>
        </p:nvSpPr>
        <p:spPr>
          <a:xfrm>
            <a:off x="5297762" y="1172173"/>
            <a:ext cx="5087209" cy="1093359"/>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4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DBF66"/>
          </a:solidFill>
          <a:ln w="38100" cap="rnd">
            <a:solidFill>
              <a:srgbClr val="CDBF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EC772752-D7BC-871A-6755-D71872529B49}"/>
              </a:ext>
            </a:extLst>
          </p:cNvPr>
          <p:cNvSpPr>
            <a:spLocks noGrp="1"/>
          </p:cNvSpPr>
          <p:nvPr>
            <p:ph idx="1"/>
          </p:nvPr>
        </p:nvSpPr>
        <p:spPr>
          <a:xfrm>
            <a:off x="4927044" y="3023397"/>
            <a:ext cx="6992209" cy="3234365"/>
          </a:xfrm>
        </p:spPr>
        <p:txBody>
          <a:bodyPr>
            <a:normAutofit/>
          </a:bodyPr>
          <a:lstStyle/>
          <a:p>
            <a:pPr algn="just">
              <a:lnSpc>
                <a:spcPct val="100000"/>
              </a:lnSpc>
            </a:pPr>
            <a:r>
              <a:rPr lang="en-US" sz="2000" dirty="0">
                <a:highlight>
                  <a:srgbClr val="FCFCFC"/>
                </a:highlight>
                <a:latin typeface="Calibri" panose="020F0502020204030204" pitchFamily="34" charset="0"/>
                <a:ea typeface="Calibri" panose="020F0502020204030204" pitchFamily="34" charset="0"/>
                <a:cs typeface="Calibri" panose="020F0502020204030204" pitchFamily="34" charset="0"/>
              </a:rPr>
              <a:t>The banking sector depends heavily on the analysis of payment transaction data for several purposes.</a:t>
            </a:r>
          </a:p>
          <a:p>
            <a:pPr algn="just">
              <a:lnSpc>
                <a:spcPct val="100000"/>
              </a:lnSpc>
            </a:pPr>
            <a:r>
              <a:rPr lang="en-US" sz="2000" dirty="0">
                <a:highlight>
                  <a:srgbClr val="FCFCFC"/>
                </a:highlight>
                <a:latin typeface="Calibri" panose="020F0502020204030204" pitchFamily="34" charset="0"/>
                <a:ea typeface="Calibri" panose="020F0502020204030204" pitchFamily="34" charset="0"/>
                <a:cs typeface="Calibri" panose="020F0502020204030204" pitchFamily="34" charset="0"/>
              </a:rPr>
              <a:t>Using some privacy-preserving techniques, institutions look for identifying the confidentiality of specific transaction information.</a:t>
            </a:r>
          </a:p>
          <a:p>
            <a:pPr algn="just">
              <a:lnSpc>
                <a:spcPct val="100000"/>
              </a:lnSpc>
            </a:pPr>
            <a:r>
              <a:rPr lang="en-US" sz="2000" dirty="0">
                <a:highlight>
                  <a:srgbClr val="FCFCFC"/>
                </a:highlight>
                <a:latin typeface="Calibri" panose="020F0502020204030204" pitchFamily="34" charset="0"/>
                <a:ea typeface="Calibri" panose="020F0502020204030204" pitchFamily="34" charset="0"/>
                <a:cs typeface="Calibri" panose="020F0502020204030204" pitchFamily="34" charset="0"/>
              </a:rPr>
              <a:t>Given the growing concerns about user security and data privacy laws, using standard data analysis approaches runs a risk of revealing private customer information.</a:t>
            </a:r>
          </a:p>
        </p:txBody>
      </p:sp>
      <p:pic>
        <p:nvPicPr>
          <p:cNvPr id="9" name="Picture 8" descr="A finger pressing a button on a credit card machine&#10;&#10;Description automatically generated">
            <a:extLst>
              <a:ext uri="{FF2B5EF4-FFF2-40B4-BE49-F238E27FC236}">
                <a16:creationId xmlns:a16="http://schemas.microsoft.com/office/drawing/2014/main" id="{64E8652B-F8E9-84E6-D9DF-E75B762D68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589" r="472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7826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8981-A80A-BB4B-7CD9-283E490FE39F}"/>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3" name="Content Placeholder 2">
            <a:extLst>
              <a:ext uri="{FF2B5EF4-FFF2-40B4-BE49-F238E27FC236}">
                <a16:creationId xmlns:a16="http://schemas.microsoft.com/office/drawing/2014/main" id="{2EE67CC6-7EAF-2D22-DEA6-C5B224E0C038}"/>
              </a:ext>
            </a:extLst>
          </p:cNvPr>
          <p:cNvSpPr>
            <a:spLocks noGrp="1"/>
          </p:cNvSpPr>
          <p:nvPr>
            <p:ph idx="1"/>
          </p:nvPr>
        </p:nvSpPr>
        <p:spPr>
          <a:xfrm>
            <a:off x="838200" y="1929383"/>
            <a:ext cx="10515600" cy="4460531"/>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Primary Goal: </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Analysis &amp; Anonymization: </a:t>
            </a:r>
            <a:r>
              <a:rPr lang="en-US" sz="2000" kern="100" dirty="0">
                <a:latin typeface="Calibri" panose="020F0502020204030204" pitchFamily="34" charset="0"/>
                <a:cs typeface="Times New Roman" panose="02020603050405020304" pitchFamily="18" charset="0"/>
              </a:rPr>
              <a:t>Analyze payment data, anonymize it, and assess anonymization effectiveness for privacy protection.</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Risk Management: </a:t>
            </a:r>
            <a:r>
              <a:rPr lang="en-US" sz="2000" kern="100" dirty="0">
                <a:latin typeface="Calibri" panose="020F0502020204030204" pitchFamily="34" charset="0"/>
                <a:cs typeface="Times New Roman" panose="02020603050405020304" pitchFamily="18" charset="0"/>
              </a:rPr>
              <a:t>Employ privacy risk techniques to assess transaction and customer risks, aiding in comprehensive risk management for financial institutions and payment service providers.</a:t>
            </a:r>
          </a:p>
          <a:p>
            <a:pPr marL="0" indent="0">
              <a:buNone/>
            </a:pPr>
            <a:r>
              <a:rPr lang="en-US" sz="2000" b="1" kern="100" dirty="0">
                <a:effectLst/>
                <a:latin typeface="Calibri" panose="020F0502020204030204" pitchFamily="34" charset="0"/>
                <a:ea typeface="Aptos" panose="020B0004020202020204" pitchFamily="34" charset="0"/>
                <a:cs typeface="Times New Roman" panose="02020603050405020304" pitchFamily="18" charset="0"/>
              </a:rPr>
              <a:t>Challenges Faced: </a:t>
            </a:r>
          </a:p>
          <a:p>
            <a:pPr algn="just"/>
            <a:r>
              <a:rPr lang="en-US" sz="2000" kern="100" dirty="0">
                <a:latin typeface="Calibri" panose="020F0502020204030204" pitchFamily="34" charset="0"/>
                <a:cs typeface="Times New Roman" panose="02020603050405020304" pitchFamily="18" charset="0"/>
              </a:rPr>
              <a:t>Extracting valuable insights from payment transaction data while ensuring anonymity and compliance with data privacy regulations to protect individual’s privacy poses a significant challenge. </a:t>
            </a: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331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A128-08DE-5CA2-E912-D53CCEFED4C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Background</a:t>
            </a:r>
          </a:p>
        </p:txBody>
      </p:sp>
      <p:sp>
        <p:nvSpPr>
          <p:cNvPr id="3" name="Content Placeholder 2">
            <a:extLst>
              <a:ext uri="{FF2B5EF4-FFF2-40B4-BE49-F238E27FC236}">
                <a16:creationId xmlns:a16="http://schemas.microsoft.com/office/drawing/2014/main" id="{CDA6DBCE-5173-3688-C935-7D658606C0B7}"/>
              </a:ext>
            </a:extLst>
          </p:cNvPr>
          <p:cNvSpPr>
            <a:spLocks noGrp="1"/>
          </p:cNvSpPr>
          <p:nvPr>
            <p:ph idx="1"/>
          </p:nvPr>
        </p:nvSpPr>
        <p:spPr/>
        <p:txBody>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Software Tools: </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Tool:</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Google Collab notebook, Excel sheet</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latin typeface="Calibri" panose="020F0502020204030204" pitchFamily="34" charset="0"/>
                <a:ea typeface="Calibri" panose="020F0502020204030204" pitchFamily="34" charset="0"/>
                <a:cs typeface="Calibri" panose="020F0502020204030204" pitchFamily="34" charset="0"/>
              </a:rPr>
              <a:t>Libraries:</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Pandas, Matplotlib, seaborn</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Related Programming Skills: </a:t>
            </a:r>
            <a:r>
              <a:rPr lang="en-US" sz="2000" dirty="0">
                <a:latin typeface="Calibri" panose="020F0502020204030204" pitchFamily="34" charset="0"/>
                <a:ea typeface="Calibri" panose="020F0502020204030204" pitchFamily="34" charset="0"/>
                <a:cs typeface="Calibri" panose="020F0502020204030204" pitchFamily="34" charset="0"/>
              </a:rPr>
              <a:t>Python (with libraries like Pandas, NumPy, SciPy, Scikit-Learn, Matplotlib and, Seaborn),    Data analysis, Basic understanding of differential privacy algorithms.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80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65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1A23-3A5F-0C34-467B-D64BA50E3BC8}"/>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Problem definition</a:t>
            </a:r>
          </a:p>
        </p:txBody>
      </p:sp>
      <p:sp>
        <p:nvSpPr>
          <p:cNvPr id="3" name="Content Placeholder 2">
            <a:extLst>
              <a:ext uri="{FF2B5EF4-FFF2-40B4-BE49-F238E27FC236}">
                <a16:creationId xmlns:a16="http://schemas.microsoft.com/office/drawing/2014/main" id="{64F1B8D9-7ADE-C375-D431-509C85AA0BF8}"/>
              </a:ext>
            </a:extLst>
          </p:cNvPr>
          <p:cNvSpPr>
            <a:spLocks noGrp="1"/>
          </p:cNvSpPr>
          <p:nvPr>
            <p:ph idx="1"/>
          </p:nvPr>
        </p:nvSpPr>
        <p:spPr>
          <a:xfrm>
            <a:off x="838200" y="1929383"/>
            <a:ext cx="10515600" cy="4678245"/>
          </a:xfrm>
        </p:spPr>
        <p:txBody>
          <a:bodyPr/>
          <a:lstStyle/>
          <a:p>
            <a:pPr marL="0" indent="0" algn="just">
              <a:lnSpc>
                <a:spcPct val="100000"/>
              </a:lnSpc>
              <a:buNone/>
            </a:pPr>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This project aims to analyze the ECB's Payments transactions dataset while ensuring data privacy preservation. Below are some related research questions based on Data Privacy Preserving in payment transactions for European Central Bank:</a:t>
            </a:r>
          </a:p>
          <a:p>
            <a:pPr algn="just">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What are the factors contributing to privacy risks in various payment transactions, including transaction type, location, and other attributes, and can these risks be quantified based on these attributes? </a:t>
            </a:r>
          </a:p>
          <a:p>
            <a:pPr marL="0" indent="0" algn="just">
              <a:lnSpc>
                <a:spcPct val="100000"/>
              </a:lnSpc>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r>
              <a:rPr lang="en-US" sz="2000" b="1" dirty="0">
                <a:latin typeface="Calibri" panose="020F0502020204030204" pitchFamily="34" charset="0"/>
                <a:ea typeface="Calibri" panose="020F0502020204030204" pitchFamily="34" charset="0"/>
                <a:cs typeface="Calibri" panose="020F0502020204030204" pitchFamily="34" charset="0"/>
              </a:rPr>
              <a:t>Challenges: </a:t>
            </a:r>
          </a:p>
          <a:p>
            <a:pPr algn="just">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With the financial industry heavily reliant on such data for risk management, fraud detection, and consumer behavior analysis, there's a critical need to safeguard sensitive consumer information in compliance with evolving data privacy regulations.</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347629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D4E8-BF5C-FF89-1DAD-775309ACE77C}"/>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Proposed Techniques</a:t>
            </a:r>
          </a:p>
        </p:txBody>
      </p:sp>
      <p:sp>
        <p:nvSpPr>
          <p:cNvPr id="3" name="Content Placeholder 2">
            <a:extLst>
              <a:ext uri="{FF2B5EF4-FFF2-40B4-BE49-F238E27FC236}">
                <a16:creationId xmlns:a16="http://schemas.microsoft.com/office/drawing/2014/main" id="{8236F2D4-03CA-1EBB-2E49-9090B18BD8C9}"/>
              </a:ext>
            </a:extLst>
          </p:cNvPr>
          <p:cNvSpPr>
            <a:spLocks noGrp="1"/>
          </p:cNvSpPr>
          <p:nvPr>
            <p:ph idx="1"/>
          </p:nvPr>
        </p:nvSpPr>
        <p:spPr>
          <a:xfrm>
            <a:off x="838200" y="1929384"/>
            <a:ext cx="10515600" cy="4449646"/>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To fix the challenges that are identified and worked on while ensuring data privacy preservation, we use some of the below techniques </a:t>
            </a:r>
            <a:r>
              <a:rPr lang="en-US" sz="2000" kern="100" dirty="0">
                <a:effectLst/>
                <a:latin typeface="Calibri" panose="020F0502020204030204" pitchFamily="34" charset="0"/>
                <a:ea typeface="Calibri" panose="020F0502020204030204" pitchFamily="34" charset="0"/>
                <a:cs typeface="Calibri" panose="020F0502020204030204" pitchFamily="34" charset="0"/>
              </a:rPr>
              <a:t>for insightful analysis with the imperative of protecting sensitive financial information.</a:t>
            </a:r>
          </a:p>
          <a:p>
            <a:r>
              <a:rPr lang="en-US" sz="2000" kern="100" dirty="0">
                <a:effectLst/>
                <a:latin typeface="Calibri" panose="020F0502020204030204" pitchFamily="34" charset="0"/>
                <a:ea typeface="Calibri" panose="020F0502020204030204" pitchFamily="34" charset="0"/>
                <a:cs typeface="Calibri" panose="020F0502020204030204" pitchFamily="34" charset="0"/>
              </a:rPr>
              <a:t>Data Cleaning &amp; Pre-processing</a:t>
            </a:r>
          </a:p>
          <a:p>
            <a:r>
              <a:rPr lang="en-US" sz="2000" kern="100" dirty="0">
                <a:effectLst/>
                <a:latin typeface="Calibri" panose="020F0502020204030204" pitchFamily="34" charset="0"/>
                <a:ea typeface="Calibri" panose="020F0502020204030204" pitchFamily="34" charset="0"/>
                <a:cs typeface="Calibri" panose="020F0502020204030204" pitchFamily="34" charset="0"/>
              </a:rPr>
              <a:t>Statistical &amp; Exploratory Data Analysis</a:t>
            </a:r>
          </a:p>
          <a:p>
            <a:r>
              <a:rPr lang="en-US" sz="2000" kern="100" dirty="0">
                <a:latin typeface="Calibri" panose="020F0502020204030204" pitchFamily="34" charset="0"/>
                <a:ea typeface="Calibri" panose="020F0502020204030204" pitchFamily="34" charset="0"/>
                <a:cs typeface="Calibri" panose="020F0502020204030204" pitchFamily="34" charset="0"/>
              </a:rPr>
              <a:t>Data Visualizations</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r>
              <a:rPr lang="en-US" sz="2000" kern="100" dirty="0">
                <a:latin typeface="Calibri" panose="020F0502020204030204" pitchFamily="34" charset="0"/>
                <a:ea typeface="Calibri" panose="020F0502020204030204" pitchFamily="34" charset="0"/>
                <a:cs typeface="Calibri" panose="020F0502020204030204" pitchFamily="34" charset="0"/>
              </a:rPr>
              <a:t>Data Aggregation &amp; Generalization</a:t>
            </a:r>
          </a:p>
          <a:p>
            <a:r>
              <a:rPr lang="en-US" sz="2000" kern="100" dirty="0">
                <a:latin typeface="Calibri" panose="020F0502020204030204" pitchFamily="34" charset="0"/>
                <a:ea typeface="Calibri" panose="020F0502020204030204" pitchFamily="34" charset="0"/>
                <a:cs typeface="Calibri" panose="020F0502020204030204" pitchFamily="34" charset="0"/>
              </a:rPr>
              <a:t>Feature Importance Analysis, Risk Stratification, Risk Aggregation</a:t>
            </a:r>
          </a:p>
          <a:p>
            <a:r>
              <a:rPr lang="en-US" sz="2000" kern="100" dirty="0">
                <a:latin typeface="Calibri" panose="020F0502020204030204" pitchFamily="34" charset="0"/>
                <a:ea typeface="Calibri" panose="020F0502020204030204" pitchFamily="34" charset="0"/>
                <a:cs typeface="Calibri" panose="020F0502020204030204" pitchFamily="34" charset="0"/>
              </a:rPr>
              <a:t>Modeling Techniques </a:t>
            </a:r>
          </a:p>
          <a:p>
            <a:pPr lvl="1">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Calibri" panose="020F0502020204030204" pitchFamily="34" charset="0"/>
              </a:rPr>
              <a:t>Linear Regression &amp; Random Forest Regression</a:t>
            </a:r>
          </a:p>
          <a:p>
            <a:pPr lvl="1">
              <a:buFont typeface="Wingdings" panose="05000000000000000000" pitchFamily="2" charset="2"/>
              <a:buChar char="Ø"/>
            </a:pPr>
            <a:endParaRPr lang="en-US" sz="2000" kern="100" dirty="0">
              <a:latin typeface="Calibri" panose="020F0502020204030204" pitchFamily="34" charset="0"/>
              <a:ea typeface="Calibri" panose="020F0502020204030204" pitchFamily="34" charset="0"/>
              <a:cs typeface="Calibri" panose="020F0502020204030204" pitchFamily="34" charset="0"/>
            </a:endParaRPr>
          </a:p>
          <a:p>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35777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69B83-458B-D8A9-4A37-552590C69292}"/>
              </a:ext>
            </a:extLst>
          </p:cNvPr>
          <p:cNvSpPr>
            <a:spLocks noGrp="1"/>
          </p:cNvSpPr>
          <p:nvPr>
            <p:ph type="title"/>
          </p:nvPr>
        </p:nvSpPr>
        <p:spPr>
          <a:xfrm>
            <a:off x="640079" y="325369"/>
            <a:ext cx="5619207" cy="1775573"/>
          </a:xfrm>
        </p:spPr>
        <p:txBody>
          <a:bodyPr anchor="b">
            <a:normAutofit/>
          </a:bodyPr>
          <a:lstStyle/>
          <a:p>
            <a:pPr>
              <a:lnSpc>
                <a:spcPct val="90000"/>
              </a:lnSpc>
            </a:pPr>
            <a:r>
              <a:rPr lang="en-US" dirty="0">
                <a:latin typeface="Calibri" panose="020F0502020204030204" pitchFamily="34" charset="0"/>
                <a:ea typeface="Calibri" panose="020F0502020204030204" pitchFamily="34" charset="0"/>
                <a:cs typeface="Calibri" panose="020F0502020204030204" pitchFamily="34" charset="0"/>
              </a:rPr>
              <a:t>Data Pre-processing &amp; Analysis</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4C81B4"/>
          </a:solidFill>
          <a:ln w="38100" cap="rnd">
            <a:solidFill>
              <a:srgbClr val="4C81B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79EA5-D724-5C0B-90C6-DC554F8255F3}"/>
              </a:ext>
            </a:extLst>
          </p:cNvPr>
          <p:cNvSpPr>
            <a:spLocks noGrp="1"/>
          </p:cNvSpPr>
          <p:nvPr>
            <p:ph idx="1"/>
          </p:nvPr>
        </p:nvSpPr>
        <p:spPr>
          <a:xfrm>
            <a:off x="640080" y="2705318"/>
            <a:ext cx="5619206" cy="3827313"/>
          </a:xfrm>
        </p:spPr>
        <p:txBody>
          <a:bodyPr>
            <a:normAutofit/>
          </a:bodyPr>
          <a:lstStyle/>
          <a:p>
            <a:pPr>
              <a:lnSpc>
                <a:spcPct val="100000"/>
              </a:lnSpc>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Displaying column names in dataset- df.columns.</a:t>
            </a:r>
          </a:p>
          <a:p>
            <a:pPr>
              <a:lnSpc>
                <a:spcPct val="100000"/>
              </a:lnSpc>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There are </a:t>
            </a:r>
            <a:r>
              <a:rPr lang="en-US" sz="2000" b="1" dirty="0">
                <a:latin typeface="Calibri" panose="020F0502020204030204" pitchFamily="34" charset="0"/>
                <a:ea typeface="Calibri" panose="020F0502020204030204" pitchFamily="34" charset="0"/>
                <a:cs typeface="Calibri" panose="020F0502020204030204" pitchFamily="34" charset="0"/>
              </a:rPr>
              <a:t>266199</a:t>
            </a:r>
            <a:r>
              <a:rPr lang="en-US" sz="2000" dirty="0">
                <a:latin typeface="Calibri" panose="020F0502020204030204" pitchFamily="34" charset="0"/>
                <a:ea typeface="Calibri" panose="020F0502020204030204" pitchFamily="34" charset="0"/>
                <a:cs typeface="Calibri" panose="020F0502020204030204" pitchFamily="34" charset="0"/>
              </a:rPr>
              <a:t> rows and </a:t>
            </a:r>
            <a:r>
              <a:rPr lang="en-US" sz="2000" b="1" dirty="0">
                <a:latin typeface="Calibri" panose="020F0502020204030204" pitchFamily="34" charset="0"/>
                <a:ea typeface="Calibri" panose="020F0502020204030204" pitchFamily="34" charset="0"/>
                <a:cs typeface="Calibri" panose="020F0502020204030204" pitchFamily="34" charset="0"/>
              </a:rPr>
              <a:t>20</a:t>
            </a:r>
            <a:r>
              <a:rPr lang="en-US" sz="2000" dirty="0">
                <a:latin typeface="Calibri" panose="020F0502020204030204" pitchFamily="34" charset="0"/>
                <a:ea typeface="Calibri" panose="020F0502020204030204" pitchFamily="34" charset="0"/>
                <a:cs typeface="Calibri" panose="020F0502020204030204" pitchFamily="34" charset="0"/>
              </a:rPr>
              <a:t> columns in the DataFrame.</a:t>
            </a:r>
          </a:p>
          <a:p>
            <a:pPr>
              <a:lnSpc>
                <a:spcPct val="100000"/>
              </a:lnSpc>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Checking for null/ NA values &amp; removing them- </a:t>
            </a:r>
            <a:r>
              <a:rPr lang="en-US" sz="2000" dirty="0" err="1">
                <a:latin typeface="Calibri" panose="020F0502020204030204" pitchFamily="34" charset="0"/>
                <a:ea typeface="Calibri" panose="020F0502020204030204" pitchFamily="34" charset="0"/>
                <a:cs typeface="Calibri" panose="020F0502020204030204" pitchFamily="34" charset="0"/>
              </a:rPr>
              <a:t>isnull</a:t>
            </a:r>
            <a:r>
              <a:rPr lang="en-US" sz="2000" dirty="0">
                <a:latin typeface="Calibri" panose="020F0502020204030204" pitchFamily="34" charset="0"/>
                <a:ea typeface="Calibri" panose="020F0502020204030204" pitchFamily="34" charset="0"/>
                <a:cs typeface="Calibri" panose="020F0502020204030204" pitchFamily="34" charset="0"/>
              </a:rPr>
              <a:t>().</a:t>
            </a:r>
          </a:p>
          <a:p>
            <a:pPr>
              <a:lnSpc>
                <a:spcPct val="100000"/>
              </a:lnSpc>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Displaying the data types in dataset- df.dtypes.</a:t>
            </a:r>
          </a:p>
          <a:p>
            <a:pPr>
              <a:lnSpc>
                <a:spcPct val="100000"/>
              </a:lnSpc>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Removing unnecessary columns from dataset- df.drop.</a:t>
            </a:r>
          </a:p>
          <a:p>
            <a:pPr>
              <a:lnSpc>
                <a:spcPct val="100000"/>
              </a:lnSpc>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Displaying the summary Statistics of the numerical variables in dataset- </a:t>
            </a:r>
            <a:r>
              <a:rPr lang="en-US" sz="2000" dirty="0" err="1">
                <a:latin typeface="Calibri" panose="020F0502020204030204" pitchFamily="34" charset="0"/>
                <a:ea typeface="Calibri" panose="020F0502020204030204" pitchFamily="34" charset="0"/>
                <a:cs typeface="Calibri" panose="020F0502020204030204" pitchFamily="34" charset="0"/>
              </a:rPr>
              <a:t>df.describe</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descr="Graph on document with pen">
            <a:extLst>
              <a:ext uri="{FF2B5EF4-FFF2-40B4-BE49-F238E27FC236}">
                <a16:creationId xmlns:a16="http://schemas.microsoft.com/office/drawing/2014/main" id="{F917DF57-110C-E6F0-A1A4-54E53D8D3B95}"/>
              </a:ext>
            </a:extLst>
          </p:cNvPr>
          <p:cNvPicPr>
            <a:picLocks noChangeAspect="1"/>
          </p:cNvPicPr>
          <p:nvPr/>
        </p:nvPicPr>
        <p:blipFill rotWithShape="1">
          <a:blip r:embed="rId2"/>
          <a:srcRect l="23385" r="9662" b="-1"/>
          <a:stretch/>
        </p:blipFill>
        <p:spPr>
          <a:xfrm>
            <a:off x="6705600" y="10"/>
            <a:ext cx="54848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6197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B455-C60B-45BD-9995-BF629F5FB6D4}"/>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Visual Applications</a:t>
            </a:r>
          </a:p>
        </p:txBody>
      </p:sp>
      <p:sp>
        <p:nvSpPr>
          <p:cNvPr id="3" name="Content Placeholder 2">
            <a:extLst>
              <a:ext uri="{FF2B5EF4-FFF2-40B4-BE49-F238E27FC236}">
                <a16:creationId xmlns:a16="http://schemas.microsoft.com/office/drawing/2014/main" id="{F9FA9EC4-705D-C548-27B3-983CFB36CE1F}"/>
              </a:ext>
            </a:extLst>
          </p:cNvPr>
          <p:cNvSpPr>
            <a:spLocks noGrp="1"/>
          </p:cNvSpPr>
          <p:nvPr>
            <p:ph idx="1"/>
          </p:nvPr>
        </p:nvSpPr>
        <p:spPr>
          <a:xfrm>
            <a:off x="838200" y="1929385"/>
            <a:ext cx="4648200" cy="1499616"/>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We have plotted some graphs using matplotlib library in Python to visualize some plots using the payment transactions dataset.</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E762FB6-7553-55F7-4914-A0BDB54F81CB}"/>
              </a:ext>
            </a:extLst>
          </p:cNvPr>
          <p:cNvSpPr txBox="1"/>
          <p:nvPr/>
        </p:nvSpPr>
        <p:spPr>
          <a:xfrm>
            <a:off x="838200" y="3690257"/>
            <a:ext cx="4778829" cy="1055914"/>
          </a:xfrm>
          <a:prstGeom prst="rect">
            <a:avLst/>
          </a:prstGeom>
          <a:noFill/>
        </p:spPr>
        <p:txBody>
          <a:bodyPr wrap="square" rtlCol="0">
            <a:sp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This plot visualizes the distribution of OBS_VALUE according to the frequency of values.</a:t>
            </a:r>
          </a:p>
        </p:txBody>
      </p:sp>
      <p:pic>
        <p:nvPicPr>
          <p:cNvPr id="7" name="Picture 6" descr="A graph with numbers and symbols&#10;&#10;Description automatically generated">
            <a:extLst>
              <a:ext uri="{FF2B5EF4-FFF2-40B4-BE49-F238E27FC236}">
                <a16:creationId xmlns:a16="http://schemas.microsoft.com/office/drawing/2014/main" id="{A88EE955-5195-F8CE-4D06-FF4EB8A68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29" y="1964596"/>
            <a:ext cx="6422571" cy="4606353"/>
          </a:xfrm>
          <a:prstGeom prst="rect">
            <a:avLst/>
          </a:prstGeom>
        </p:spPr>
      </p:pic>
    </p:spTree>
    <p:extLst>
      <p:ext uri="{BB962C8B-B14F-4D97-AF65-F5344CB8AC3E}">
        <p14:creationId xmlns:p14="http://schemas.microsoft.com/office/powerpoint/2010/main" val="12614218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1962</TotalTime>
  <Words>1172</Words>
  <Application>Microsoft Office PowerPoint</Application>
  <PresentationFormat>Widescreen</PresentationFormat>
  <Paragraphs>95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Bembo</vt:lpstr>
      <vt:lpstr>Calibri</vt:lpstr>
      <vt:lpstr>Modern Love</vt:lpstr>
      <vt:lpstr>The Hand</vt:lpstr>
      <vt:lpstr>Wingdings</vt:lpstr>
      <vt:lpstr>SketchyVTI</vt:lpstr>
      <vt:lpstr>Data Privacy Preserving- Payment Transactions for European Central Bank </vt:lpstr>
      <vt:lpstr>ABSTRACT</vt:lpstr>
      <vt:lpstr>INTRODUCTION</vt:lpstr>
      <vt:lpstr>Project description</vt:lpstr>
      <vt:lpstr>Background</vt:lpstr>
      <vt:lpstr>Problem definition</vt:lpstr>
      <vt:lpstr>Proposed Techniques</vt:lpstr>
      <vt:lpstr>Data Pre-processing &amp; Analysis</vt:lpstr>
      <vt:lpstr>Visual Applications</vt:lpstr>
      <vt:lpstr>Visual Applications</vt:lpstr>
      <vt:lpstr>Visual Applications</vt:lpstr>
      <vt:lpstr>Modeling &amp; Results</vt:lpstr>
      <vt:lpstr>Interpretation of FIA</vt:lpstr>
      <vt:lpstr>Modeling &amp; Results</vt:lpstr>
      <vt:lpstr>Risk Stratification</vt:lpstr>
      <vt:lpstr>Distribution of Average Privacy Risk Levels</vt:lpstr>
      <vt:lpstr>Risk Aggregation</vt:lpstr>
      <vt:lpstr>Experimental Evaluation</vt:lpstr>
      <vt:lpstr>Conclusion</vt:lpstr>
      <vt:lpstr>Future Scope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preserving- Payment Transactions for European Central Bank </dc:title>
  <dc:creator>Subhasmita Maharana</dc:creator>
  <cp:lastModifiedBy>Subhasmita Maharana</cp:lastModifiedBy>
  <cp:revision>12</cp:revision>
  <dcterms:created xsi:type="dcterms:W3CDTF">2024-04-28T16:30:45Z</dcterms:created>
  <dcterms:modified xsi:type="dcterms:W3CDTF">2024-05-12T19:53:43Z</dcterms:modified>
</cp:coreProperties>
</file>