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89" r:id="rId2"/>
    <p:sldId id="290" r:id="rId3"/>
    <p:sldId id="257" r:id="rId4"/>
    <p:sldId id="258" r:id="rId5"/>
    <p:sldId id="261" r:id="rId6"/>
    <p:sldId id="293" r:id="rId7"/>
    <p:sldId id="264" r:id="rId8"/>
    <p:sldId id="274" r:id="rId9"/>
    <p:sldId id="265" r:id="rId10"/>
    <p:sldId id="295" r:id="rId11"/>
    <p:sldId id="285" r:id="rId12"/>
    <p:sldId id="277" r:id="rId13"/>
    <p:sldId id="272" r:id="rId14"/>
    <p:sldId id="281" r:id="rId15"/>
    <p:sldId id="282" r:id="rId16"/>
    <p:sldId id="292" r:id="rId17"/>
    <p:sldId id="294" r:id="rId18"/>
    <p:sldId id="287" r:id="rId19"/>
    <p:sldId id="288" r:id="rId20"/>
    <p:sldId id="29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F992C-C1AF-A9E2-B54A-77B495CD5B80}" v="834" dt="2024-04-21T00:52:38.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60"/>
  </p:normalViewPr>
  <p:slideViewPr>
    <p:cSldViewPr snapToGrid="0">
      <p:cViewPr varScale="1">
        <p:scale>
          <a:sx n="78" d="100"/>
          <a:sy n="78" d="100"/>
        </p:scale>
        <p:origin x="9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DBFF3-8553-43DF-B081-9F253904C50A}"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575C67FA-A6E7-4363-B5AA-4ABA84281057}">
      <dgm:prSet custT="1"/>
      <dgm:spPr/>
      <dgm:t>
        <a:bodyPr/>
        <a:lstStyle/>
        <a:p>
          <a:r>
            <a:rPr lang="en-US" sz="1600" b="1" dirty="0"/>
            <a:t>Converted datatypes: </a:t>
          </a:r>
          <a:r>
            <a:rPr lang="en-US" sz="1600" dirty="0"/>
            <a:t>Converted lpep_pickup_datetime , lpep_dropoff_datetime to datetime datatype. </a:t>
          </a:r>
        </a:p>
      </dgm:t>
    </dgm:pt>
    <dgm:pt modelId="{7767E5DB-065B-493E-92E5-4847C105D802}" type="parTrans" cxnId="{C40DA639-0F5F-4109-B921-2EFDA6CD7326}">
      <dgm:prSet/>
      <dgm:spPr/>
      <dgm:t>
        <a:bodyPr/>
        <a:lstStyle/>
        <a:p>
          <a:endParaRPr lang="en-US"/>
        </a:p>
      </dgm:t>
    </dgm:pt>
    <dgm:pt modelId="{06B4B388-FD1E-41ED-8021-CAA2978A7FA2}" type="sibTrans" cxnId="{C40DA639-0F5F-4109-B921-2EFDA6CD7326}">
      <dgm:prSet/>
      <dgm:spPr/>
      <dgm:t>
        <a:bodyPr/>
        <a:lstStyle/>
        <a:p>
          <a:endParaRPr lang="en-US"/>
        </a:p>
      </dgm:t>
    </dgm:pt>
    <dgm:pt modelId="{3B8926A3-3344-4592-BC27-121213252BC9}">
      <dgm:prSet custT="1"/>
      <dgm:spPr/>
      <dgm:t>
        <a:bodyPr/>
        <a:lstStyle/>
        <a:p>
          <a:r>
            <a:rPr lang="en-US" sz="1600" b="1" dirty="0"/>
            <a:t>Checking duplication rows: </a:t>
          </a:r>
          <a:r>
            <a:rPr lang="en-US" sz="1600" dirty="0"/>
            <a:t>There are no duplicate rows in the dataset. </a:t>
          </a:r>
        </a:p>
      </dgm:t>
    </dgm:pt>
    <dgm:pt modelId="{FF32572A-1DD7-4153-BF35-A67FC9B267B3}" type="parTrans" cxnId="{DEB961E8-E20B-45E6-86E6-52FBC49A7972}">
      <dgm:prSet/>
      <dgm:spPr/>
      <dgm:t>
        <a:bodyPr/>
        <a:lstStyle/>
        <a:p>
          <a:endParaRPr lang="en-US"/>
        </a:p>
      </dgm:t>
    </dgm:pt>
    <dgm:pt modelId="{C523DD48-F913-42A7-B986-821AE1FC32AA}" type="sibTrans" cxnId="{DEB961E8-E20B-45E6-86E6-52FBC49A7972}">
      <dgm:prSet/>
      <dgm:spPr/>
      <dgm:t>
        <a:bodyPr/>
        <a:lstStyle/>
        <a:p>
          <a:endParaRPr lang="en-US"/>
        </a:p>
      </dgm:t>
    </dgm:pt>
    <dgm:pt modelId="{2C447913-BD47-4B19-80B9-BADD6E1E1872}">
      <dgm:prSet custT="1"/>
      <dgm:spPr/>
      <dgm:t>
        <a:bodyPr/>
        <a:lstStyle/>
        <a:p>
          <a:r>
            <a:rPr lang="en-US" sz="1600" b="1" dirty="0"/>
            <a:t>Checking for negative values: </a:t>
          </a:r>
          <a:r>
            <a:rPr lang="en-US" sz="1600" dirty="0"/>
            <a:t>absolutize</a:t>
          </a:r>
        </a:p>
      </dgm:t>
    </dgm:pt>
    <dgm:pt modelId="{42FBF815-63CA-415E-866F-8FBA2057CFA1}" type="parTrans" cxnId="{14CA5830-8B91-4AE8-82A7-F7AE217B1FD3}">
      <dgm:prSet/>
      <dgm:spPr/>
      <dgm:t>
        <a:bodyPr/>
        <a:lstStyle/>
        <a:p>
          <a:endParaRPr lang="en-US"/>
        </a:p>
      </dgm:t>
    </dgm:pt>
    <dgm:pt modelId="{C3FF4AE6-DA9C-4F77-9D4A-9F759369B1BA}" type="sibTrans" cxnId="{14CA5830-8B91-4AE8-82A7-F7AE217B1FD3}">
      <dgm:prSet/>
      <dgm:spPr/>
      <dgm:t>
        <a:bodyPr/>
        <a:lstStyle/>
        <a:p>
          <a:endParaRPr lang="en-US"/>
        </a:p>
      </dgm:t>
    </dgm:pt>
    <dgm:pt modelId="{C7702C87-780C-4D2E-B43C-F39F31F0F772}" type="pres">
      <dgm:prSet presAssocID="{DFEDBFF3-8553-43DF-B081-9F253904C50A}" presName="hierChild1" presStyleCnt="0">
        <dgm:presLayoutVars>
          <dgm:chPref val="1"/>
          <dgm:dir/>
          <dgm:animOne val="branch"/>
          <dgm:animLvl val="lvl"/>
          <dgm:resizeHandles/>
        </dgm:presLayoutVars>
      </dgm:prSet>
      <dgm:spPr/>
    </dgm:pt>
    <dgm:pt modelId="{1B2808A4-020F-499A-98B6-14B9F042AD0D}" type="pres">
      <dgm:prSet presAssocID="{575C67FA-A6E7-4363-B5AA-4ABA84281057}" presName="hierRoot1" presStyleCnt="0"/>
      <dgm:spPr/>
    </dgm:pt>
    <dgm:pt modelId="{70AA907E-F3C6-459F-8FBF-14A98C944B5B}" type="pres">
      <dgm:prSet presAssocID="{575C67FA-A6E7-4363-B5AA-4ABA84281057}" presName="composite" presStyleCnt="0"/>
      <dgm:spPr/>
    </dgm:pt>
    <dgm:pt modelId="{57237AC5-05A0-4915-8789-95352CD8E9C3}" type="pres">
      <dgm:prSet presAssocID="{575C67FA-A6E7-4363-B5AA-4ABA84281057}" presName="background" presStyleLbl="node0" presStyleIdx="0" presStyleCnt="3"/>
      <dgm:spPr/>
    </dgm:pt>
    <dgm:pt modelId="{2C7465A8-8416-44DA-A442-A78A086C5AEE}" type="pres">
      <dgm:prSet presAssocID="{575C67FA-A6E7-4363-B5AA-4ABA84281057}" presName="text" presStyleLbl="fgAcc0" presStyleIdx="0" presStyleCnt="3" custScaleY="126066">
        <dgm:presLayoutVars>
          <dgm:chPref val="3"/>
        </dgm:presLayoutVars>
      </dgm:prSet>
      <dgm:spPr/>
    </dgm:pt>
    <dgm:pt modelId="{9ADB2F78-9E42-4EA7-AEB6-D4A6F0030979}" type="pres">
      <dgm:prSet presAssocID="{575C67FA-A6E7-4363-B5AA-4ABA84281057}" presName="hierChild2" presStyleCnt="0"/>
      <dgm:spPr/>
    </dgm:pt>
    <dgm:pt modelId="{7E2859AE-AE81-47A7-B128-CE5D771C3EF1}" type="pres">
      <dgm:prSet presAssocID="{3B8926A3-3344-4592-BC27-121213252BC9}" presName="hierRoot1" presStyleCnt="0"/>
      <dgm:spPr/>
    </dgm:pt>
    <dgm:pt modelId="{7332ADC3-2AC1-4911-872B-099A353C93BD}" type="pres">
      <dgm:prSet presAssocID="{3B8926A3-3344-4592-BC27-121213252BC9}" presName="composite" presStyleCnt="0"/>
      <dgm:spPr/>
    </dgm:pt>
    <dgm:pt modelId="{498EBA9B-6CE6-4D3C-8977-656826B5658D}" type="pres">
      <dgm:prSet presAssocID="{3B8926A3-3344-4592-BC27-121213252BC9}" presName="background" presStyleLbl="node0" presStyleIdx="1" presStyleCnt="3"/>
      <dgm:spPr/>
    </dgm:pt>
    <dgm:pt modelId="{C5B52A03-1086-4909-8548-5B815CC4CB65}" type="pres">
      <dgm:prSet presAssocID="{3B8926A3-3344-4592-BC27-121213252BC9}" presName="text" presStyleLbl="fgAcc0" presStyleIdx="1" presStyleCnt="3" custScaleY="121481">
        <dgm:presLayoutVars>
          <dgm:chPref val="3"/>
        </dgm:presLayoutVars>
      </dgm:prSet>
      <dgm:spPr/>
    </dgm:pt>
    <dgm:pt modelId="{DE29BF49-A8D2-48CA-A51A-394C945C8AA3}" type="pres">
      <dgm:prSet presAssocID="{3B8926A3-3344-4592-BC27-121213252BC9}" presName="hierChild2" presStyleCnt="0"/>
      <dgm:spPr/>
    </dgm:pt>
    <dgm:pt modelId="{B451B010-BEBD-4C98-87DE-40CD10681A67}" type="pres">
      <dgm:prSet presAssocID="{2C447913-BD47-4B19-80B9-BADD6E1E1872}" presName="hierRoot1" presStyleCnt="0"/>
      <dgm:spPr/>
    </dgm:pt>
    <dgm:pt modelId="{34817FE6-4982-4692-BA76-9DCE5873B968}" type="pres">
      <dgm:prSet presAssocID="{2C447913-BD47-4B19-80B9-BADD6E1E1872}" presName="composite" presStyleCnt="0"/>
      <dgm:spPr/>
    </dgm:pt>
    <dgm:pt modelId="{48E3B5D5-53A3-4F66-8FA4-9BA49FD8DB89}" type="pres">
      <dgm:prSet presAssocID="{2C447913-BD47-4B19-80B9-BADD6E1E1872}" presName="background" presStyleLbl="node0" presStyleIdx="2" presStyleCnt="3"/>
      <dgm:spPr/>
    </dgm:pt>
    <dgm:pt modelId="{AFF78C6A-8632-43B4-87AF-B6C56BD082CC}" type="pres">
      <dgm:prSet presAssocID="{2C447913-BD47-4B19-80B9-BADD6E1E1872}" presName="text" presStyleLbl="fgAcc0" presStyleIdx="2" presStyleCnt="3" custScaleY="115529">
        <dgm:presLayoutVars>
          <dgm:chPref val="3"/>
        </dgm:presLayoutVars>
      </dgm:prSet>
      <dgm:spPr/>
    </dgm:pt>
    <dgm:pt modelId="{F891F4D9-EA10-4CAD-AF52-080B46774352}" type="pres">
      <dgm:prSet presAssocID="{2C447913-BD47-4B19-80B9-BADD6E1E1872}" presName="hierChild2" presStyleCnt="0"/>
      <dgm:spPr/>
    </dgm:pt>
  </dgm:ptLst>
  <dgm:cxnLst>
    <dgm:cxn modelId="{14CA5830-8B91-4AE8-82A7-F7AE217B1FD3}" srcId="{DFEDBFF3-8553-43DF-B081-9F253904C50A}" destId="{2C447913-BD47-4B19-80B9-BADD6E1E1872}" srcOrd="2" destOrd="0" parTransId="{42FBF815-63CA-415E-866F-8FBA2057CFA1}" sibTransId="{C3FF4AE6-DA9C-4F77-9D4A-9F759369B1BA}"/>
    <dgm:cxn modelId="{49D1FA31-5EF2-4F96-9C84-4F41246032C5}" type="presOf" srcId="{575C67FA-A6E7-4363-B5AA-4ABA84281057}" destId="{2C7465A8-8416-44DA-A442-A78A086C5AEE}" srcOrd="0" destOrd="0" presId="urn:microsoft.com/office/officeart/2005/8/layout/hierarchy1"/>
    <dgm:cxn modelId="{C40DA639-0F5F-4109-B921-2EFDA6CD7326}" srcId="{DFEDBFF3-8553-43DF-B081-9F253904C50A}" destId="{575C67FA-A6E7-4363-B5AA-4ABA84281057}" srcOrd="0" destOrd="0" parTransId="{7767E5DB-065B-493E-92E5-4847C105D802}" sibTransId="{06B4B388-FD1E-41ED-8021-CAA2978A7FA2}"/>
    <dgm:cxn modelId="{95943267-BBEC-46C1-8144-41D40F831266}" type="presOf" srcId="{2C447913-BD47-4B19-80B9-BADD6E1E1872}" destId="{AFF78C6A-8632-43B4-87AF-B6C56BD082CC}" srcOrd="0" destOrd="0" presId="urn:microsoft.com/office/officeart/2005/8/layout/hierarchy1"/>
    <dgm:cxn modelId="{5FF7C36B-50DC-4784-8C00-492AA7436969}" type="presOf" srcId="{3B8926A3-3344-4592-BC27-121213252BC9}" destId="{C5B52A03-1086-4909-8548-5B815CC4CB65}" srcOrd="0" destOrd="0" presId="urn:microsoft.com/office/officeart/2005/8/layout/hierarchy1"/>
    <dgm:cxn modelId="{60F3DA98-BEA3-4F6C-8E49-CF95997E800E}" type="presOf" srcId="{DFEDBFF3-8553-43DF-B081-9F253904C50A}" destId="{C7702C87-780C-4D2E-B43C-F39F31F0F772}" srcOrd="0" destOrd="0" presId="urn:microsoft.com/office/officeart/2005/8/layout/hierarchy1"/>
    <dgm:cxn modelId="{DEB961E8-E20B-45E6-86E6-52FBC49A7972}" srcId="{DFEDBFF3-8553-43DF-B081-9F253904C50A}" destId="{3B8926A3-3344-4592-BC27-121213252BC9}" srcOrd="1" destOrd="0" parTransId="{FF32572A-1DD7-4153-BF35-A67FC9B267B3}" sibTransId="{C523DD48-F913-42A7-B986-821AE1FC32AA}"/>
    <dgm:cxn modelId="{A41C9C99-C66A-455C-B94C-89BFCB21F363}" type="presParOf" srcId="{C7702C87-780C-4D2E-B43C-F39F31F0F772}" destId="{1B2808A4-020F-499A-98B6-14B9F042AD0D}" srcOrd="0" destOrd="0" presId="urn:microsoft.com/office/officeart/2005/8/layout/hierarchy1"/>
    <dgm:cxn modelId="{0C5D0BAF-2162-480F-A86C-BACD2E30EF0E}" type="presParOf" srcId="{1B2808A4-020F-499A-98B6-14B9F042AD0D}" destId="{70AA907E-F3C6-459F-8FBF-14A98C944B5B}" srcOrd="0" destOrd="0" presId="urn:microsoft.com/office/officeart/2005/8/layout/hierarchy1"/>
    <dgm:cxn modelId="{BBF1B9DD-AF01-4F79-BAD4-88CC365813C5}" type="presParOf" srcId="{70AA907E-F3C6-459F-8FBF-14A98C944B5B}" destId="{57237AC5-05A0-4915-8789-95352CD8E9C3}" srcOrd="0" destOrd="0" presId="urn:microsoft.com/office/officeart/2005/8/layout/hierarchy1"/>
    <dgm:cxn modelId="{4C03B64A-029D-466E-BA6D-316CDA4FF29F}" type="presParOf" srcId="{70AA907E-F3C6-459F-8FBF-14A98C944B5B}" destId="{2C7465A8-8416-44DA-A442-A78A086C5AEE}" srcOrd="1" destOrd="0" presId="urn:microsoft.com/office/officeart/2005/8/layout/hierarchy1"/>
    <dgm:cxn modelId="{AA49DCA5-D110-4091-A3FC-20A0995ADADE}" type="presParOf" srcId="{1B2808A4-020F-499A-98B6-14B9F042AD0D}" destId="{9ADB2F78-9E42-4EA7-AEB6-D4A6F0030979}" srcOrd="1" destOrd="0" presId="urn:microsoft.com/office/officeart/2005/8/layout/hierarchy1"/>
    <dgm:cxn modelId="{015DEEC3-948E-4DD8-B89A-A40DA3880A12}" type="presParOf" srcId="{C7702C87-780C-4D2E-B43C-F39F31F0F772}" destId="{7E2859AE-AE81-47A7-B128-CE5D771C3EF1}" srcOrd="1" destOrd="0" presId="urn:microsoft.com/office/officeart/2005/8/layout/hierarchy1"/>
    <dgm:cxn modelId="{2913D2A6-B260-430A-9A1E-42D67FA099C3}" type="presParOf" srcId="{7E2859AE-AE81-47A7-B128-CE5D771C3EF1}" destId="{7332ADC3-2AC1-4911-872B-099A353C93BD}" srcOrd="0" destOrd="0" presId="urn:microsoft.com/office/officeart/2005/8/layout/hierarchy1"/>
    <dgm:cxn modelId="{A1AFC7DF-C25A-4C01-9EB9-D5BA756A5E3A}" type="presParOf" srcId="{7332ADC3-2AC1-4911-872B-099A353C93BD}" destId="{498EBA9B-6CE6-4D3C-8977-656826B5658D}" srcOrd="0" destOrd="0" presId="urn:microsoft.com/office/officeart/2005/8/layout/hierarchy1"/>
    <dgm:cxn modelId="{A2526D17-20B7-48AD-87EF-856B671EFF3B}" type="presParOf" srcId="{7332ADC3-2AC1-4911-872B-099A353C93BD}" destId="{C5B52A03-1086-4909-8548-5B815CC4CB65}" srcOrd="1" destOrd="0" presId="urn:microsoft.com/office/officeart/2005/8/layout/hierarchy1"/>
    <dgm:cxn modelId="{D17FDD96-554F-4F37-9DA8-5609BC113DF0}" type="presParOf" srcId="{7E2859AE-AE81-47A7-B128-CE5D771C3EF1}" destId="{DE29BF49-A8D2-48CA-A51A-394C945C8AA3}" srcOrd="1" destOrd="0" presId="urn:microsoft.com/office/officeart/2005/8/layout/hierarchy1"/>
    <dgm:cxn modelId="{5CDE4908-E26C-4F55-A27B-8491E0281734}" type="presParOf" srcId="{C7702C87-780C-4D2E-B43C-F39F31F0F772}" destId="{B451B010-BEBD-4C98-87DE-40CD10681A67}" srcOrd="2" destOrd="0" presId="urn:microsoft.com/office/officeart/2005/8/layout/hierarchy1"/>
    <dgm:cxn modelId="{825DAB80-A7B2-4281-9639-C061783B76A1}" type="presParOf" srcId="{B451B010-BEBD-4C98-87DE-40CD10681A67}" destId="{34817FE6-4982-4692-BA76-9DCE5873B968}" srcOrd="0" destOrd="0" presId="urn:microsoft.com/office/officeart/2005/8/layout/hierarchy1"/>
    <dgm:cxn modelId="{847ABF1A-1461-4890-BFE8-59D0407BC824}" type="presParOf" srcId="{34817FE6-4982-4692-BA76-9DCE5873B968}" destId="{48E3B5D5-53A3-4F66-8FA4-9BA49FD8DB89}" srcOrd="0" destOrd="0" presId="urn:microsoft.com/office/officeart/2005/8/layout/hierarchy1"/>
    <dgm:cxn modelId="{1F3A94F7-58E9-4886-926B-DE70B3B684EF}" type="presParOf" srcId="{34817FE6-4982-4692-BA76-9DCE5873B968}" destId="{AFF78C6A-8632-43B4-87AF-B6C56BD082CC}" srcOrd="1" destOrd="0" presId="urn:microsoft.com/office/officeart/2005/8/layout/hierarchy1"/>
    <dgm:cxn modelId="{204741E0-F7A3-4FA7-9C8A-A1AFA94888BF}" type="presParOf" srcId="{B451B010-BEBD-4C98-87DE-40CD10681A67}" destId="{F891F4D9-EA10-4CAD-AF52-080B467743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DBFF3-8553-43DF-B081-9F253904C50A}"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2C447913-BD47-4B19-80B9-BADD6E1E1872}">
      <dgm:prSet custT="1"/>
      <dgm:spPr/>
      <dgm:t>
        <a:bodyPr/>
        <a:lstStyle/>
        <a:p>
          <a:r>
            <a:rPr lang="en-US" sz="1600" b="1" dirty="0"/>
            <a:t>Exclude:</a:t>
          </a:r>
          <a:r>
            <a:rPr lang="en-US" sz="2500" b="1" dirty="0"/>
            <a:t> </a:t>
          </a:r>
          <a:r>
            <a:rPr lang="en-US" sz="1600" dirty="0"/>
            <a:t>RatecodeID- 99</a:t>
          </a:r>
          <a:r>
            <a:rPr lang="en-US" sz="2500" dirty="0"/>
            <a:t>. </a:t>
          </a:r>
          <a:r>
            <a:rPr lang="en-US" sz="1600" dirty="0"/>
            <a:t>These values are not in the data description. </a:t>
          </a:r>
        </a:p>
      </dgm:t>
    </dgm:pt>
    <dgm:pt modelId="{42FBF815-63CA-415E-866F-8FBA2057CFA1}" type="parTrans" cxnId="{14CA5830-8B91-4AE8-82A7-F7AE217B1FD3}">
      <dgm:prSet/>
      <dgm:spPr/>
      <dgm:t>
        <a:bodyPr/>
        <a:lstStyle/>
        <a:p>
          <a:endParaRPr lang="en-US"/>
        </a:p>
      </dgm:t>
    </dgm:pt>
    <dgm:pt modelId="{C3FF4AE6-DA9C-4F77-9D4A-9F759369B1BA}" type="sibTrans" cxnId="{14CA5830-8B91-4AE8-82A7-F7AE217B1FD3}">
      <dgm:prSet/>
      <dgm:spPr/>
      <dgm:t>
        <a:bodyPr/>
        <a:lstStyle/>
        <a:p>
          <a:endParaRPr lang="en-US"/>
        </a:p>
      </dgm:t>
    </dgm:pt>
    <dgm:pt modelId="{575C67FA-A6E7-4363-B5AA-4ABA84281057}">
      <dgm:prSet custT="1"/>
      <dgm:spPr/>
      <dgm:t>
        <a:bodyPr/>
        <a:lstStyle/>
        <a:p>
          <a:r>
            <a:rPr lang="en-US" sz="1600" b="1" dirty="0"/>
            <a:t>Checking for missing values in the dataset: </a:t>
          </a:r>
          <a:r>
            <a:rPr lang="en-US" sz="1600" dirty="0"/>
            <a:t>There are missing values in the dataset. We used a mode imputation method to handle missing values.</a:t>
          </a:r>
        </a:p>
      </dgm:t>
    </dgm:pt>
    <dgm:pt modelId="{06B4B388-FD1E-41ED-8021-CAA2978A7FA2}" type="sibTrans" cxnId="{C40DA639-0F5F-4109-B921-2EFDA6CD7326}">
      <dgm:prSet/>
      <dgm:spPr/>
      <dgm:t>
        <a:bodyPr/>
        <a:lstStyle/>
        <a:p>
          <a:endParaRPr lang="en-US"/>
        </a:p>
      </dgm:t>
    </dgm:pt>
    <dgm:pt modelId="{7767E5DB-065B-493E-92E5-4847C105D802}" type="parTrans" cxnId="{C40DA639-0F5F-4109-B921-2EFDA6CD7326}">
      <dgm:prSet/>
      <dgm:spPr/>
      <dgm:t>
        <a:bodyPr/>
        <a:lstStyle/>
        <a:p>
          <a:endParaRPr lang="en-US"/>
        </a:p>
      </dgm:t>
    </dgm:pt>
    <dgm:pt modelId="{3B8926A3-3344-4592-BC27-121213252BC9}">
      <dgm:prSet custT="1"/>
      <dgm:spPr/>
      <dgm:t>
        <a:bodyPr/>
        <a:lstStyle/>
        <a:p>
          <a:r>
            <a:rPr lang="en-US" sz="1600" b="1" dirty="0"/>
            <a:t>Label_encoding: </a:t>
          </a:r>
          <a:r>
            <a:rPr lang="en-US" sz="1600" dirty="0"/>
            <a:t>Performed label_encoding for store_and_fwd_flag</a:t>
          </a:r>
        </a:p>
      </dgm:t>
    </dgm:pt>
    <dgm:pt modelId="{C523DD48-F913-42A7-B986-821AE1FC32AA}" type="sibTrans" cxnId="{DEB961E8-E20B-45E6-86E6-52FBC49A7972}">
      <dgm:prSet/>
      <dgm:spPr/>
      <dgm:t>
        <a:bodyPr/>
        <a:lstStyle/>
        <a:p>
          <a:endParaRPr lang="en-US"/>
        </a:p>
      </dgm:t>
    </dgm:pt>
    <dgm:pt modelId="{FF32572A-1DD7-4153-BF35-A67FC9B267B3}" type="parTrans" cxnId="{DEB961E8-E20B-45E6-86E6-52FBC49A7972}">
      <dgm:prSet/>
      <dgm:spPr/>
      <dgm:t>
        <a:bodyPr/>
        <a:lstStyle/>
        <a:p>
          <a:endParaRPr lang="en-US"/>
        </a:p>
      </dgm:t>
    </dgm:pt>
    <dgm:pt modelId="{C7702C87-780C-4D2E-B43C-F39F31F0F772}" type="pres">
      <dgm:prSet presAssocID="{DFEDBFF3-8553-43DF-B081-9F253904C50A}" presName="hierChild1" presStyleCnt="0">
        <dgm:presLayoutVars>
          <dgm:chPref val="1"/>
          <dgm:dir/>
          <dgm:animOne val="branch"/>
          <dgm:animLvl val="lvl"/>
          <dgm:resizeHandles/>
        </dgm:presLayoutVars>
      </dgm:prSet>
      <dgm:spPr/>
    </dgm:pt>
    <dgm:pt modelId="{1B2808A4-020F-499A-98B6-14B9F042AD0D}" type="pres">
      <dgm:prSet presAssocID="{575C67FA-A6E7-4363-B5AA-4ABA84281057}" presName="hierRoot1" presStyleCnt="0"/>
      <dgm:spPr/>
    </dgm:pt>
    <dgm:pt modelId="{70AA907E-F3C6-459F-8FBF-14A98C944B5B}" type="pres">
      <dgm:prSet presAssocID="{575C67FA-A6E7-4363-B5AA-4ABA84281057}" presName="composite" presStyleCnt="0"/>
      <dgm:spPr/>
    </dgm:pt>
    <dgm:pt modelId="{57237AC5-05A0-4915-8789-95352CD8E9C3}" type="pres">
      <dgm:prSet presAssocID="{575C67FA-A6E7-4363-B5AA-4ABA84281057}" presName="background" presStyleLbl="node0" presStyleIdx="0" presStyleCnt="3"/>
      <dgm:spPr/>
    </dgm:pt>
    <dgm:pt modelId="{2C7465A8-8416-44DA-A442-A78A086C5AEE}" type="pres">
      <dgm:prSet presAssocID="{575C67FA-A6E7-4363-B5AA-4ABA84281057}" presName="text" presStyleLbl="fgAcc0" presStyleIdx="0" presStyleCnt="3" custScaleY="127458">
        <dgm:presLayoutVars>
          <dgm:chPref val="3"/>
        </dgm:presLayoutVars>
      </dgm:prSet>
      <dgm:spPr/>
    </dgm:pt>
    <dgm:pt modelId="{9ADB2F78-9E42-4EA7-AEB6-D4A6F0030979}" type="pres">
      <dgm:prSet presAssocID="{575C67FA-A6E7-4363-B5AA-4ABA84281057}" presName="hierChild2" presStyleCnt="0"/>
      <dgm:spPr/>
    </dgm:pt>
    <dgm:pt modelId="{7E2859AE-AE81-47A7-B128-CE5D771C3EF1}" type="pres">
      <dgm:prSet presAssocID="{3B8926A3-3344-4592-BC27-121213252BC9}" presName="hierRoot1" presStyleCnt="0"/>
      <dgm:spPr/>
    </dgm:pt>
    <dgm:pt modelId="{7332ADC3-2AC1-4911-872B-099A353C93BD}" type="pres">
      <dgm:prSet presAssocID="{3B8926A3-3344-4592-BC27-121213252BC9}" presName="composite" presStyleCnt="0"/>
      <dgm:spPr/>
    </dgm:pt>
    <dgm:pt modelId="{498EBA9B-6CE6-4D3C-8977-656826B5658D}" type="pres">
      <dgm:prSet presAssocID="{3B8926A3-3344-4592-BC27-121213252BC9}" presName="background" presStyleLbl="node0" presStyleIdx="1" presStyleCnt="3"/>
      <dgm:spPr/>
    </dgm:pt>
    <dgm:pt modelId="{C5B52A03-1086-4909-8548-5B815CC4CB65}" type="pres">
      <dgm:prSet presAssocID="{3B8926A3-3344-4592-BC27-121213252BC9}" presName="text" presStyleLbl="fgAcc0" presStyleIdx="1" presStyleCnt="3" custScaleY="121481">
        <dgm:presLayoutVars>
          <dgm:chPref val="3"/>
        </dgm:presLayoutVars>
      </dgm:prSet>
      <dgm:spPr/>
    </dgm:pt>
    <dgm:pt modelId="{DE29BF49-A8D2-48CA-A51A-394C945C8AA3}" type="pres">
      <dgm:prSet presAssocID="{3B8926A3-3344-4592-BC27-121213252BC9}" presName="hierChild2" presStyleCnt="0"/>
      <dgm:spPr/>
    </dgm:pt>
    <dgm:pt modelId="{B451B010-BEBD-4C98-87DE-40CD10681A67}" type="pres">
      <dgm:prSet presAssocID="{2C447913-BD47-4B19-80B9-BADD6E1E1872}" presName="hierRoot1" presStyleCnt="0"/>
      <dgm:spPr/>
    </dgm:pt>
    <dgm:pt modelId="{34817FE6-4982-4692-BA76-9DCE5873B968}" type="pres">
      <dgm:prSet presAssocID="{2C447913-BD47-4B19-80B9-BADD6E1E1872}" presName="composite" presStyleCnt="0"/>
      <dgm:spPr/>
    </dgm:pt>
    <dgm:pt modelId="{48E3B5D5-53A3-4F66-8FA4-9BA49FD8DB89}" type="pres">
      <dgm:prSet presAssocID="{2C447913-BD47-4B19-80B9-BADD6E1E1872}" presName="background" presStyleLbl="node0" presStyleIdx="2" presStyleCnt="3"/>
      <dgm:spPr/>
    </dgm:pt>
    <dgm:pt modelId="{AFF78C6A-8632-43B4-87AF-B6C56BD082CC}" type="pres">
      <dgm:prSet presAssocID="{2C447913-BD47-4B19-80B9-BADD6E1E1872}" presName="text" presStyleLbl="fgAcc0" presStyleIdx="2" presStyleCnt="3" custScaleY="115529">
        <dgm:presLayoutVars>
          <dgm:chPref val="3"/>
        </dgm:presLayoutVars>
      </dgm:prSet>
      <dgm:spPr/>
    </dgm:pt>
    <dgm:pt modelId="{F891F4D9-EA10-4CAD-AF52-080B46774352}" type="pres">
      <dgm:prSet presAssocID="{2C447913-BD47-4B19-80B9-BADD6E1E1872}" presName="hierChild2" presStyleCnt="0"/>
      <dgm:spPr/>
    </dgm:pt>
  </dgm:ptLst>
  <dgm:cxnLst>
    <dgm:cxn modelId="{14CA5830-8B91-4AE8-82A7-F7AE217B1FD3}" srcId="{DFEDBFF3-8553-43DF-B081-9F253904C50A}" destId="{2C447913-BD47-4B19-80B9-BADD6E1E1872}" srcOrd="2" destOrd="0" parTransId="{42FBF815-63CA-415E-866F-8FBA2057CFA1}" sibTransId="{C3FF4AE6-DA9C-4F77-9D4A-9F759369B1BA}"/>
    <dgm:cxn modelId="{49D1FA31-5EF2-4F96-9C84-4F41246032C5}" type="presOf" srcId="{575C67FA-A6E7-4363-B5AA-4ABA84281057}" destId="{2C7465A8-8416-44DA-A442-A78A086C5AEE}" srcOrd="0" destOrd="0" presId="urn:microsoft.com/office/officeart/2005/8/layout/hierarchy1"/>
    <dgm:cxn modelId="{C40DA639-0F5F-4109-B921-2EFDA6CD7326}" srcId="{DFEDBFF3-8553-43DF-B081-9F253904C50A}" destId="{575C67FA-A6E7-4363-B5AA-4ABA84281057}" srcOrd="0" destOrd="0" parTransId="{7767E5DB-065B-493E-92E5-4847C105D802}" sibTransId="{06B4B388-FD1E-41ED-8021-CAA2978A7FA2}"/>
    <dgm:cxn modelId="{95943267-BBEC-46C1-8144-41D40F831266}" type="presOf" srcId="{2C447913-BD47-4B19-80B9-BADD6E1E1872}" destId="{AFF78C6A-8632-43B4-87AF-B6C56BD082CC}" srcOrd="0" destOrd="0" presId="urn:microsoft.com/office/officeart/2005/8/layout/hierarchy1"/>
    <dgm:cxn modelId="{5FF7C36B-50DC-4784-8C00-492AA7436969}" type="presOf" srcId="{3B8926A3-3344-4592-BC27-121213252BC9}" destId="{C5B52A03-1086-4909-8548-5B815CC4CB65}" srcOrd="0" destOrd="0" presId="urn:microsoft.com/office/officeart/2005/8/layout/hierarchy1"/>
    <dgm:cxn modelId="{60F3DA98-BEA3-4F6C-8E49-CF95997E800E}" type="presOf" srcId="{DFEDBFF3-8553-43DF-B081-9F253904C50A}" destId="{C7702C87-780C-4D2E-B43C-F39F31F0F772}" srcOrd="0" destOrd="0" presId="urn:microsoft.com/office/officeart/2005/8/layout/hierarchy1"/>
    <dgm:cxn modelId="{DEB961E8-E20B-45E6-86E6-52FBC49A7972}" srcId="{DFEDBFF3-8553-43DF-B081-9F253904C50A}" destId="{3B8926A3-3344-4592-BC27-121213252BC9}" srcOrd="1" destOrd="0" parTransId="{FF32572A-1DD7-4153-BF35-A67FC9B267B3}" sibTransId="{C523DD48-F913-42A7-B986-821AE1FC32AA}"/>
    <dgm:cxn modelId="{A41C9C99-C66A-455C-B94C-89BFCB21F363}" type="presParOf" srcId="{C7702C87-780C-4D2E-B43C-F39F31F0F772}" destId="{1B2808A4-020F-499A-98B6-14B9F042AD0D}" srcOrd="0" destOrd="0" presId="urn:microsoft.com/office/officeart/2005/8/layout/hierarchy1"/>
    <dgm:cxn modelId="{0C5D0BAF-2162-480F-A86C-BACD2E30EF0E}" type="presParOf" srcId="{1B2808A4-020F-499A-98B6-14B9F042AD0D}" destId="{70AA907E-F3C6-459F-8FBF-14A98C944B5B}" srcOrd="0" destOrd="0" presId="urn:microsoft.com/office/officeart/2005/8/layout/hierarchy1"/>
    <dgm:cxn modelId="{BBF1B9DD-AF01-4F79-BAD4-88CC365813C5}" type="presParOf" srcId="{70AA907E-F3C6-459F-8FBF-14A98C944B5B}" destId="{57237AC5-05A0-4915-8789-95352CD8E9C3}" srcOrd="0" destOrd="0" presId="urn:microsoft.com/office/officeart/2005/8/layout/hierarchy1"/>
    <dgm:cxn modelId="{4C03B64A-029D-466E-BA6D-316CDA4FF29F}" type="presParOf" srcId="{70AA907E-F3C6-459F-8FBF-14A98C944B5B}" destId="{2C7465A8-8416-44DA-A442-A78A086C5AEE}" srcOrd="1" destOrd="0" presId="urn:microsoft.com/office/officeart/2005/8/layout/hierarchy1"/>
    <dgm:cxn modelId="{AA49DCA5-D110-4091-A3FC-20A0995ADADE}" type="presParOf" srcId="{1B2808A4-020F-499A-98B6-14B9F042AD0D}" destId="{9ADB2F78-9E42-4EA7-AEB6-D4A6F0030979}" srcOrd="1" destOrd="0" presId="urn:microsoft.com/office/officeart/2005/8/layout/hierarchy1"/>
    <dgm:cxn modelId="{015DEEC3-948E-4DD8-B89A-A40DA3880A12}" type="presParOf" srcId="{C7702C87-780C-4D2E-B43C-F39F31F0F772}" destId="{7E2859AE-AE81-47A7-B128-CE5D771C3EF1}" srcOrd="1" destOrd="0" presId="urn:microsoft.com/office/officeart/2005/8/layout/hierarchy1"/>
    <dgm:cxn modelId="{2913D2A6-B260-430A-9A1E-42D67FA099C3}" type="presParOf" srcId="{7E2859AE-AE81-47A7-B128-CE5D771C3EF1}" destId="{7332ADC3-2AC1-4911-872B-099A353C93BD}" srcOrd="0" destOrd="0" presId="urn:microsoft.com/office/officeart/2005/8/layout/hierarchy1"/>
    <dgm:cxn modelId="{A1AFC7DF-C25A-4C01-9EB9-D5BA756A5E3A}" type="presParOf" srcId="{7332ADC3-2AC1-4911-872B-099A353C93BD}" destId="{498EBA9B-6CE6-4D3C-8977-656826B5658D}" srcOrd="0" destOrd="0" presId="urn:microsoft.com/office/officeart/2005/8/layout/hierarchy1"/>
    <dgm:cxn modelId="{A2526D17-20B7-48AD-87EF-856B671EFF3B}" type="presParOf" srcId="{7332ADC3-2AC1-4911-872B-099A353C93BD}" destId="{C5B52A03-1086-4909-8548-5B815CC4CB65}" srcOrd="1" destOrd="0" presId="urn:microsoft.com/office/officeart/2005/8/layout/hierarchy1"/>
    <dgm:cxn modelId="{D17FDD96-554F-4F37-9DA8-5609BC113DF0}" type="presParOf" srcId="{7E2859AE-AE81-47A7-B128-CE5D771C3EF1}" destId="{DE29BF49-A8D2-48CA-A51A-394C945C8AA3}" srcOrd="1" destOrd="0" presId="urn:microsoft.com/office/officeart/2005/8/layout/hierarchy1"/>
    <dgm:cxn modelId="{5CDE4908-E26C-4F55-A27B-8491E0281734}" type="presParOf" srcId="{C7702C87-780C-4D2E-B43C-F39F31F0F772}" destId="{B451B010-BEBD-4C98-87DE-40CD10681A67}" srcOrd="2" destOrd="0" presId="urn:microsoft.com/office/officeart/2005/8/layout/hierarchy1"/>
    <dgm:cxn modelId="{825DAB80-A7B2-4281-9639-C061783B76A1}" type="presParOf" srcId="{B451B010-BEBD-4C98-87DE-40CD10681A67}" destId="{34817FE6-4982-4692-BA76-9DCE5873B968}" srcOrd="0" destOrd="0" presId="urn:microsoft.com/office/officeart/2005/8/layout/hierarchy1"/>
    <dgm:cxn modelId="{847ABF1A-1461-4890-BFE8-59D0407BC824}" type="presParOf" srcId="{34817FE6-4982-4692-BA76-9DCE5873B968}" destId="{48E3B5D5-53A3-4F66-8FA4-9BA49FD8DB89}" srcOrd="0" destOrd="0" presId="urn:microsoft.com/office/officeart/2005/8/layout/hierarchy1"/>
    <dgm:cxn modelId="{1F3A94F7-58E9-4886-926B-DE70B3B684EF}" type="presParOf" srcId="{34817FE6-4982-4692-BA76-9DCE5873B968}" destId="{AFF78C6A-8632-43B4-87AF-B6C56BD082CC}" srcOrd="1" destOrd="0" presId="urn:microsoft.com/office/officeart/2005/8/layout/hierarchy1"/>
    <dgm:cxn modelId="{204741E0-F7A3-4FA7-9C8A-A1AFA94888BF}" type="presParOf" srcId="{B451B010-BEBD-4C98-87DE-40CD10681A67}" destId="{F891F4D9-EA10-4CAD-AF52-080B467743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37AC5-05A0-4915-8789-95352CD8E9C3}">
      <dsp:nvSpPr>
        <dsp:cNvPr id="0" name=""/>
        <dsp:cNvSpPr/>
      </dsp:nvSpPr>
      <dsp:spPr>
        <a:xfrm>
          <a:off x="0" y="637855"/>
          <a:ext cx="2701230" cy="21623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465A8-8416-44DA-A442-A78A086C5AEE}">
      <dsp:nvSpPr>
        <dsp:cNvPr id="0" name=""/>
        <dsp:cNvSpPr/>
      </dsp:nvSpPr>
      <dsp:spPr>
        <a:xfrm>
          <a:off x="300136" y="922985"/>
          <a:ext cx="2701230" cy="21623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Converted datatypes: </a:t>
          </a:r>
          <a:r>
            <a:rPr lang="en-US" sz="1600" kern="1200" dirty="0"/>
            <a:t>Converted lpep_pickup_datetime , lpep_dropoff_datetime to datetime datatype. </a:t>
          </a:r>
        </a:p>
      </dsp:txBody>
      <dsp:txXfrm>
        <a:off x="363470" y="986319"/>
        <a:ext cx="2574562" cy="2035718"/>
      </dsp:txXfrm>
    </dsp:sp>
    <dsp:sp modelId="{498EBA9B-6CE6-4D3C-8977-656826B5658D}">
      <dsp:nvSpPr>
        <dsp:cNvPr id="0" name=""/>
        <dsp:cNvSpPr/>
      </dsp:nvSpPr>
      <dsp:spPr>
        <a:xfrm>
          <a:off x="3301503" y="637855"/>
          <a:ext cx="2701230" cy="20837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B52A03-1086-4909-8548-5B815CC4CB65}">
      <dsp:nvSpPr>
        <dsp:cNvPr id="0" name=""/>
        <dsp:cNvSpPr/>
      </dsp:nvSpPr>
      <dsp:spPr>
        <a:xfrm>
          <a:off x="3601640" y="922985"/>
          <a:ext cx="2701230" cy="20837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Checking duplication rows: </a:t>
          </a:r>
          <a:r>
            <a:rPr lang="en-US" sz="1600" kern="1200" dirty="0"/>
            <a:t>There are no duplicate rows in the dataset. </a:t>
          </a:r>
        </a:p>
      </dsp:txBody>
      <dsp:txXfrm>
        <a:off x="3662671" y="984016"/>
        <a:ext cx="2579168" cy="1961678"/>
      </dsp:txXfrm>
    </dsp:sp>
    <dsp:sp modelId="{48E3B5D5-53A3-4F66-8FA4-9BA49FD8DB89}">
      <dsp:nvSpPr>
        <dsp:cNvPr id="0" name=""/>
        <dsp:cNvSpPr/>
      </dsp:nvSpPr>
      <dsp:spPr>
        <a:xfrm>
          <a:off x="6603007" y="637855"/>
          <a:ext cx="2701230" cy="19816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78C6A-8632-43B4-87AF-B6C56BD082CC}">
      <dsp:nvSpPr>
        <dsp:cNvPr id="0" name=""/>
        <dsp:cNvSpPr/>
      </dsp:nvSpPr>
      <dsp:spPr>
        <a:xfrm>
          <a:off x="6903144" y="922985"/>
          <a:ext cx="2701230" cy="19816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Checking for negative values: </a:t>
          </a:r>
          <a:r>
            <a:rPr lang="en-US" sz="1600" kern="1200" dirty="0"/>
            <a:t>absolutize</a:t>
          </a:r>
        </a:p>
      </dsp:txBody>
      <dsp:txXfrm>
        <a:off x="6961184" y="981025"/>
        <a:ext cx="2585150" cy="1865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37AC5-05A0-4915-8789-95352CD8E9C3}">
      <dsp:nvSpPr>
        <dsp:cNvPr id="0" name=""/>
        <dsp:cNvSpPr/>
      </dsp:nvSpPr>
      <dsp:spPr>
        <a:xfrm>
          <a:off x="0" y="625916"/>
          <a:ext cx="2701230" cy="21862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465A8-8416-44DA-A442-A78A086C5AEE}">
      <dsp:nvSpPr>
        <dsp:cNvPr id="0" name=""/>
        <dsp:cNvSpPr/>
      </dsp:nvSpPr>
      <dsp:spPr>
        <a:xfrm>
          <a:off x="300136" y="911046"/>
          <a:ext cx="2701230" cy="218626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Checking for missing values in the dataset: </a:t>
          </a:r>
          <a:r>
            <a:rPr lang="en-US" sz="1600" kern="1200" dirty="0"/>
            <a:t>There are missing values in the dataset. We used a mode imputation method to handle missing values.</a:t>
          </a:r>
        </a:p>
      </dsp:txBody>
      <dsp:txXfrm>
        <a:off x="364169" y="975079"/>
        <a:ext cx="2573164" cy="2058197"/>
      </dsp:txXfrm>
    </dsp:sp>
    <dsp:sp modelId="{498EBA9B-6CE6-4D3C-8977-656826B5658D}">
      <dsp:nvSpPr>
        <dsp:cNvPr id="0" name=""/>
        <dsp:cNvSpPr/>
      </dsp:nvSpPr>
      <dsp:spPr>
        <a:xfrm>
          <a:off x="3301503" y="625916"/>
          <a:ext cx="2701230" cy="20837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B52A03-1086-4909-8548-5B815CC4CB65}">
      <dsp:nvSpPr>
        <dsp:cNvPr id="0" name=""/>
        <dsp:cNvSpPr/>
      </dsp:nvSpPr>
      <dsp:spPr>
        <a:xfrm>
          <a:off x="3601640" y="911046"/>
          <a:ext cx="2701230" cy="20837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Label_encoding: </a:t>
          </a:r>
          <a:r>
            <a:rPr lang="en-US" sz="1600" kern="1200" dirty="0"/>
            <a:t>Performed label_encoding for store_and_fwd_flag</a:t>
          </a:r>
        </a:p>
      </dsp:txBody>
      <dsp:txXfrm>
        <a:off x="3662671" y="972077"/>
        <a:ext cx="2579168" cy="1961678"/>
      </dsp:txXfrm>
    </dsp:sp>
    <dsp:sp modelId="{48E3B5D5-53A3-4F66-8FA4-9BA49FD8DB89}">
      <dsp:nvSpPr>
        <dsp:cNvPr id="0" name=""/>
        <dsp:cNvSpPr/>
      </dsp:nvSpPr>
      <dsp:spPr>
        <a:xfrm>
          <a:off x="6603007" y="625916"/>
          <a:ext cx="2701230" cy="19816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78C6A-8632-43B4-87AF-B6C56BD082CC}">
      <dsp:nvSpPr>
        <dsp:cNvPr id="0" name=""/>
        <dsp:cNvSpPr/>
      </dsp:nvSpPr>
      <dsp:spPr>
        <a:xfrm>
          <a:off x="6903144" y="911046"/>
          <a:ext cx="2701230" cy="19816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Exclude:</a:t>
          </a:r>
          <a:r>
            <a:rPr lang="en-US" sz="2500" b="1" kern="1200" dirty="0"/>
            <a:t> </a:t>
          </a:r>
          <a:r>
            <a:rPr lang="en-US" sz="1600" kern="1200" dirty="0"/>
            <a:t>RatecodeID- 99</a:t>
          </a:r>
          <a:r>
            <a:rPr lang="en-US" sz="2500" kern="1200" dirty="0"/>
            <a:t>. </a:t>
          </a:r>
          <a:r>
            <a:rPr lang="en-US" sz="1600" kern="1200" dirty="0"/>
            <a:t>These values are not in the data description. </a:t>
          </a:r>
        </a:p>
      </dsp:txBody>
      <dsp:txXfrm>
        <a:off x="6961184" y="969086"/>
        <a:ext cx="2585150" cy="1865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39607A7-8386-47DB-8578-DDEDD194E5D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12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75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898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600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41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434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439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844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6241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60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F0E216-BA48-4F04-AC4F-645AA0DD6AC6}" type="datetimeFigureOut">
              <a:rPr lang="en-US" smtClean="0"/>
              <a:t>5/8/2024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14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F0E216-BA48-4F04-AC4F-645AA0DD6AC6}" type="datetimeFigureOut">
              <a:rPr lang="en-US" smtClean="0"/>
              <a:pPr/>
              <a:t>5/8/2024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9607A7-8386-47DB-8578-DDEDD194E5D4}"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3853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29" name="Picture 28">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A green taxi cabs on a street&#10;&#10;Description automatically generated">
            <a:extLst>
              <a:ext uri="{FF2B5EF4-FFF2-40B4-BE49-F238E27FC236}">
                <a16:creationId xmlns:a16="http://schemas.microsoft.com/office/drawing/2014/main" id="{648946D7-6B16-6175-590E-330CD2B45B50}"/>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22811"/>
          <a:stretch/>
        </p:blipFill>
        <p:spPr>
          <a:xfrm>
            <a:off x="305" y="11440"/>
            <a:ext cx="12191695" cy="6857990"/>
          </a:xfrm>
          <a:prstGeom prst="rect">
            <a:avLst/>
          </a:prstGeom>
        </p:spPr>
      </p:pic>
      <p:sp>
        <p:nvSpPr>
          <p:cNvPr id="35" name="Rectangle 34">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08A11E25-474D-91FD-A99F-F428F4F3D8C9}"/>
              </a:ext>
            </a:extLst>
          </p:cNvPr>
          <p:cNvSpPr>
            <a:spLocks noGrp="1"/>
          </p:cNvSpPr>
          <p:nvPr>
            <p:ph type="title"/>
          </p:nvPr>
        </p:nvSpPr>
        <p:spPr>
          <a:xfrm>
            <a:off x="4065814" y="3236470"/>
            <a:ext cx="6832500" cy="1252601"/>
          </a:xfrm>
        </p:spPr>
        <p:txBody>
          <a:bodyPr vert="horz" lIns="91440" tIns="45720" rIns="91440" bIns="0" rtlCol="0" anchor="b">
            <a:normAutofit/>
          </a:bodyPr>
          <a:lstStyle/>
          <a:p>
            <a:r>
              <a:rPr lang="en-US" sz="2800" dirty="0">
                <a:solidFill>
                  <a:srgbClr val="FFFFFE"/>
                </a:solidFill>
              </a:rPr>
              <a:t>Impact of Traffic Congestion on Taxi Trip Durations and Fares in Different Areas of New York City. </a:t>
            </a:r>
          </a:p>
        </p:txBody>
      </p:sp>
      <p:cxnSp>
        <p:nvCxnSpPr>
          <p:cNvPr id="37" name="Straight Connector 36">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96BE66"/>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3D4BE76C-8102-89CC-81E4-A37964BB2422}"/>
              </a:ext>
            </a:extLst>
          </p:cNvPr>
          <p:cNvSpPr txBox="1"/>
          <p:nvPr/>
        </p:nvSpPr>
        <p:spPr>
          <a:xfrm>
            <a:off x="9248942" y="4873373"/>
            <a:ext cx="3785419" cy="461665"/>
          </a:xfrm>
          <a:prstGeom prst="rect">
            <a:avLst/>
          </a:prstGeom>
          <a:noFill/>
        </p:spPr>
        <p:txBody>
          <a:bodyPr wrap="square" rtlCol="0">
            <a:spAutoFit/>
          </a:bodyPr>
          <a:lstStyle/>
          <a:p>
            <a:r>
              <a:rPr lang="en-US" sz="2400" dirty="0">
                <a:solidFill>
                  <a:schemeClr val="bg1"/>
                </a:solidFill>
              </a:rPr>
              <a:t>Presented By</a:t>
            </a:r>
          </a:p>
        </p:txBody>
      </p:sp>
      <p:sp>
        <p:nvSpPr>
          <p:cNvPr id="3" name="TextBox 2">
            <a:extLst>
              <a:ext uri="{FF2B5EF4-FFF2-40B4-BE49-F238E27FC236}">
                <a16:creationId xmlns:a16="http://schemas.microsoft.com/office/drawing/2014/main" id="{B39F69AC-F8CB-9047-4254-379DE260A02C}"/>
              </a:ext>
            </a:extLst>
          </p:cNvPr>
          <p:cNvSpPr txBox="1"/>
          <p:nvPr/>
        </p:nvSpPr>
        <p:spPr>
          <a:xfrm>
            <a:off x="8044393" y="5640569"/>
            <a:ext cx="4414684" cy="1015663"/>
          </a:xfrm>
          <a:prstGeom prst="rect">
            <a:avLst/>
          </a:prstGeom>
          <a:noFill/>
        </p:spPr>
        <p:txBody>
          <a:bodyPr wrap="square" rtlCol="0">
            <a:spAutoFit/>
          </a:bodyPr>
          <a:lstStyle/>
          <a:p>
            <a:r>
              <a:rPr lang="en-US" sz="2000" dirty="0">
                <a:solidFill>
                  <a:schemeClr val="bg1"/>
                </a:solidFill>
              </a:rPr>
              <a:t>                1 . Jaladurgam Navya</a:t>
            </a:r>
          </a:p>
          <a:p>
            <a:r>
              <a:rPr lang="en-US" sz="2000" dirty="0">
                <a:solidFill>
                  <a:schemeClr val="bg1"/>
                </a:solidFill>
              </a:rPr>
              <a:t>                2. </a:t>
            </a:r>
            <a:r>
              <a:rPr lang="en-US" sz="2000" dirty="0">
                <a:solidFill>
                  <a:schemeClr val="bg1"/>
                </a:solidFill>
                <a:effectLst/>
                <a:latin typeface="Times New Roman" panose="02020603050405020304" pitchFamily="18" charset="0"/>
                <a:ea typeface="Times New Roman" panose="02020603050405020304" pitchFamily="18" charset="0"/>
              </a:rPr>
              <a:t>Mukthasree</a:t>
            </a:r>
            <a:r>
              <a:rPr lang="en-US" sz="2000" spc="-9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Vengoti</a:t>
            </a:r>
          </a:p>
          <a:p>
            <a:r>
              <a:rPr lang="en-US" sz="2000" dirty="0">
                <a:solidFill>
                  <a:schemeClr val="bg1"/>
                </a:solidFill>
                <a:latin typeface="Times New Roman" panose="02020603050405020304" pitchFamily="18" charset="0"/>
              </a:rPr>
              <a:t>                  3. </a:t>
            </a:r>
            <a:r>
              <a:rPr lang="en-US" sz="2000" dirty="0">
                <a:solidFill>
                  <a:schemeClr val="bg1"/>
                </a:solidFill>
                <a:effectLst/>
                <a:latin typeface="Times New Roman" panose="02020603050405020304" pitchFamily="18" charset="0"/>
                <a:ea typeface="Times New Roman" panose="02020603050405020304" pitchFamily="18" charset="0"/>
              </a:rPr>
              <a:t>Aravind</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Reddy</a:t>
            </a:r>
            <a:r>
              <a:rPr lang="en-US" sz="2000" spc="-6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Thummala</a:t>
            </a:r>
            <a:endParaRPr lang="en-US" sz="2000" dirty="0">
              <a:solidFill>
                <a:schemeClr val="bg1"/>
              </a:solidFill>
            </a:endParaRPr>
          </a:p>
        </p:txBody>
      </p:sp>
    </p:spTree>
    <p:extLst>
      <p:ext uri="{BB962C8B-B14F-4D97-AF65-F5344CB8AC3E}">
        <p14:creationId xmlns:p14="http://schemas.microsoft.com/office/powerpoint/2010/main" val="168130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28D4-0A2D-FBF3-867B-5BA3E0978D7A}"/>
              </a:ext>
            </a:extLst>
          </p:cNvPr>
          <p:cNvSpPr>
            <a:spLocks noGrp="1"/>
          </p:cNvSpPr>
          <p:nvPr>
            <p:ph type="title"/>
          </p:nvPr>
        </p:nvSpPr>
        <p:spPr>
          <a:xfrm>
            <a:off x="1136349" y="804889"/>
            <a:ext cx="9918504" cy="1059305"/>
          </a:xfrm>
        </p:spPr>
        <p:txBody>
          <a:bodyPr>
            <a:normAutofit fontScale="90000"/>
          </a:bodyPr>
          <a:lstStyle/>
          <a:p>
            <a:r>
              <a:rPr lang="en-US" sz="2000" b="1" cap="none" dirty="0"/>
              <a:t>Analyzing how traffic congestion impacts taxi trip durations and fares across different neighborhoods of Newyork city.</a:t>
            </a:r>
            <a:br>
              <a:rPr lang="en-US" sz="2000" cap="none" dirty="0"/>
            </a:br>
            <a:endParaRPr lang="en-US" dirty="0"/>
          </a:p>
        </p:txBody>
      </p:sp>
      <p:pic>
        <p:nvPicPr>
          <p:cNvPr id="5" name="Picture 4">
            <a:extLst>
              <a:ext uri="{FF2B5EF4-FFF2-40B4-BE49-F238E27FC236}">
                <a16:creationId xmlns:a16="http://schemas.microsoft.com/office/drawing/2014/main" id="{6B922FA6-A261-C5C9-ED7C-1BD4374C729C}"/>
              </a:ext>
            </a:extLst>
          </p:cNvPr>
          <p:cNvPicPr>
            <a:picLocks noChangeAspect="1"/>
          </p:cNvPicPr>
          <p:nvPr/>
        </p:nvPicPr>
        <p:blipFill>
          <a:blip r:embed="rId2"/>
          <a:stretch>
            <a:fillRect/>
          </a:stretch>
        </p:blipFill>
        <p:spPr>
          <a:xfrm>
            <a:off x="1136348" y="2421603"/>
            <a:ext cx="5274391" cy="2856075"/>
          </a:xfrm>
          <a:prstGeom prst="rect">
            <a:avLst/>
          </a:prstGeom>
        </p:spPr>
      </p:pic>
      <p:sp>
        <p:nvSpPr>
          <p:cNvPr id="7" name="TextBox 6">
            <a:extLst>
              <a:ext uri="{FF2B5EF4-FFF2-40B4-BE49-F238E27FC236}">
                <a16:creationId xmlns:a16="http://schemas.microsoft.com/office/drawing/2014/main" id="{77CEAF52-B039-50DE-BB90-00F51B301447}"/>
              </a:ext>
            </a:extLst>
          </p:cNvPr>
          <p:cNvSpPr txBox="1"/>
          <p:nvPr/>
        </p:nvSpPr>
        <p:spPr>
          <a:xfrm>
            <a:off x="6715431" y="2326935"/>
            <a:ext cx="5063613" cy="2813527"/>
          </a:xfrm>
          <a:prstGeom prst="rect">
            <a:avLst/>
          </a:prstGeom>
          <a:noFill/>
        </p:spPr>
        <p:txBody>
          <a:bodyPr wrap="square">
            <a:spAutoFit/>
          </a:bodyPr>
          <a:lstStyle/>
          <a:p>
            <a:pPr marL="285750" indent="-285750" algn="just">
              <a:lnSpc>
                <a:spcPct val="110000"/>
              </a:lnSpc>
              <a:buFont typeface="Arial" panose="020B0604020202020204" pitchFamily="34" charset="0"/>
              <a:buChar char="•"/>
            </a:pPr>
            <a:r>
              <a:rPr lang="en-US" sz="1800" dirty="0">
                <a:latin typeface="Gill Sans MT" panose="020B0502020104020203" pitchFamily="34" charset="0"/>
              </a:rPr>
              <a:t>Analysis of neighborhoods based on the average trip duration and total fare,  a newly created feature that combines congestion surcharge and neighborhood information.</a:t>
            </a:r>
          </a:p>
          <a:p>
            <a:pPr algn="just">
              <a:lnSpc>
                <a:spcPct val="110000"/>
              </a:lnSpc>
            </a:pPr>
            <a:endParaRPr lang="en-US" sz="1800" dirty="0">
              <a:latin typeface="Gill Sans MT" panose="020B0502020104020203" pitchFamily="34" charset="0"/>
            </a:endParaRPr>
          </a:p>
          <a:p>
            <a:pPr marL="285750" indent="-285750" algn="just">
              <a:lnSpc>
                <a:spcPct val="110000"/>
              </a:lnSpc>
              <a:buFont typeface="Arial" panose="020B0604020202020204" pitchFamily="34" charset="0"/>
              <a:buChar char="•"/>
            </a:pPr>
            <a:r>
              <a:rPr lang="en-US" sz="1800" dirty="0">
                <a:latin typeface="Gill Sans MT" panose="020B0502020104020203" pitchFamily="34" charset="0"/>
              </a:rPr>
              <a:t>For each unique combination of congestion surcharge and neighborhood, the code calculates the mean of 'trip_duration' and 'total_fare' columns.</a:t>
            </a:r>
          </a:p>
        </p:txBody>
      </p:sp>
    </p:spTree>
    <p:extLst>
      <p:ext uri="{BB962C8B-B14F-4D97-AF65-F5344CB8AC3E}">
        <p14:creationId xmlns:p14="http://schemas.microsoft.com/office/powerpoint/2010/main" val="187284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63FDB-2520-AB48-C0B5-8CC6ECDE9406}"/>
              </a:ext>
            </a:extLst>
          </p:cNvPr>
          <p:cNvSpPr>
            <a:spLocks noGrp="1"/>
          </p:cNvSpPr>
          <p:nvPr>
            <p:ph type="title"/>
          </p:nvPr>
        </p:nvSpPr>
        <p:spPr>
          <a:xfrm>
            <a:off x="1451580" y="804520"/>
            <a:ext cx="10445780" cy="587136"/>
          </a:xfrm>
        </p:spPr>
        <p:txBody>
          <a:bodyPr>
            <a:normAutofit/>
          </a:bodyPr>
          <a:lstStyle/>
          <a:p>
            <a:r>
              <a:rPr lang="en-US" sz="1600" b="1" dirty="0">
                <a:ea typeface="+mj-lt"/>
                <a:cs typeface="+mj-lt"/>
              </a:rPr>
              <a:t>Analyzing how traffic congestion impacts taxi trip durations and fares across different neighborhoods of New York City.</a:t>
            </a:r>
            <a:endParaRPr lang="en-US" sz="1600" b="1" dirty="0"/>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a:extLst>
              <a:ext uri="{FF2B5EF4-FFF2-40B4-BE49-F238E27FC236}">
                <a16:creationId xmlns:a16="http://schemas.microsoft.com/office/drawing/2014/main" id="{13AE9D15-7E1D-D38F-22B0-0ACF7321F95E}"/>
              </a:ext>
            </a:extLst>
          </p:cNvPr>
          <p:cNvSpPr>
            <a:spLocks noGrp="1"/>
          </p:cNvSpPr>
          <p:nvPr>
            <p:ph idx="1"/>
          </p:nvPr>
        </p:nvSpPr>
        <p:spPr>
          <a:xfrm>
            <a:off x="1451579" y="2015732"/>
            <a:ext cx="4325113" cy="1784106"/>
          </a:xfrm>
        </p:spPr>
        <p:txBody>
          <a:bodyPr>
            <a:normAutofit/>
          </a:bodyPr>
          <a:lstStyle/>
          <a:p>
            <a:pPr algn="just"/>
            <a:r>
              <a:rPr lang="en-US" dirty="0">
                <a:ea typeface="+mn-lt"/>
                <a:cs typeface="+mn-lt"/>
              </a:rPr>
              <a:t>These findings provide insights into which neighborhoods are most affected by traffic congestion in terms of both trip duration and fare.</a:t>
            </a:r>
            <a:endParaRPr lang="en-US" dirty="0"/>
          </a:p>
          <a:p>
            <a:pPr>
              <a:buFont typeface="Wingdings" panose="020B0604020202020204" pitchFamily="34" charset="0"/>
              <a:buChar char="Ø"/>
            </a:pPr>
            <a:endParaRPr lang="en-US" dirty="0"/>
          </a:p>
          <a:p>
            <a:pPr>
              <a:buFont typeface="Wingdings" panose="020B0604020202020204" pitchFamily="34" charset="0"/>
              <a:buChar char="Ø"/>
            </a:pPr>
            <a:endParaRPr lang="en-US" dirty="0"/>
          </a:p>
        </p:txBody>
      </p:sp>
      <p:pic>
        <p:nvPicPr>
          <p:cNvPr id="6" name="Picture 5">
            <a:extLst>
              <a:ext uri="{FF2B5EF4-FFF2-40B4-BE49-F238E27FC236}">
                <a16:creationId xmlns:a16="http://schemas.microsoft.com/office/drawing/2014/main" id="{0AF99F08-9FD4-1E92-C75A-00174F0CC021}"/>
              </a:ext>
            </a:extLst>
          </p:cNvPr>
          <p:cNvPicPr>
            <a:picLocks noChangeAspect="1"/>
          </p:cNvPicPr>
          <p:nvPr/>
        </p:nvPicPr>
        <p:blipFill>
          <a:blip r:embed="rId2"/>
          <a:stretch>
            <a:fillRect/>
          </a:stretch>
        </p:blipFill>
        <p:spPr>
          <a:xfrm>
            <a:off x="5892800" y="1508717"/>
            <a:ext cx="6226702" cy="5121084"/>
          </a:xfrm>
          <a:prstGeom prst="rect">
            <a:avLst/>
          </a:prstGeom>
        </p:spPr>
      </p:pic>
      <p:pic>
        <p:nvPicPr>
          <p:cNvPr id="7" name="Picture 6">
            <a:extLst>
              <a:ext uri="{FF2B5EF4-FFF2-40B4-BE49-F238E27FC236}">
                <a16:creationId xmlns:a16="http://schemas.microsoft.com/office/drawing/2014/main" id="{B04A3A53-EB3D-0228-998A-E11D5A1A6136}"/>
              </a:ext>
            </a:extLst>
          </p:cNvPr>
          <p:cNvPicPr>
            <a:picLocks noChangeAspect="1"/>
          </p:cNvPicPr>
          <p:nvPr/>
        </p:nvPicPr>
        <p:blipFill>
          <a:blip r:embed="rId3"/>
          <a:stretch>
            <a:fillRect/>
          </a:stretch>
        </p:blipFill>
        <p:spPr>
          <a:xfrm>
            <a:off x="1451579" y="4423914"/>
            <a:ext cx="4441220" cy="2205887"/>
          </a:xfrm>
          <a:prstGeom prst="rect">
            <a:avLst/>
          </a:prstGeom>
        </p:spPr>
      </p:pic>
    </p:spTree>
    <p:extLst>
      <p:ext uri="{BB962C8B-B14F-4D97-AF65-F5344CB8AC3E}">
        <p14:creationId xmlns:p14="http://schemas.microsoft.com/office/powerpoint/2010/main" val="216819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63FDB-2520-AB48-C0B5-8CC6ECDE9406}"/>
              </a:ext>
            </a:extLst>
          </p:cNvPr>
          <p:cNvSpPr>
            <a:spLocks noGrp="1"/>
          </p:cNvSpPr>
          <p:nvPr>
            <p:ph type="title"/>
          </p:nvPr>
        </p:nvSpPr>
        <p:spPr>
          <a:xfrm>
            <a:off x="1451580" y="804519"/>
            <a:ext cx="5195026" cy="1049235"/>
          </a:xfrm>
        </p:spPr>
        <p:txBody>
          <a:bodyPr>
            <a:normAutofit/>
          </a:bodyPr>
          <a:lstStyle/>
          <a:p>
            <a:r>
              <a:rPr lang="en-US" sz="2000" b="1" cap="none" dirty="0"/>
              <a:t>Correlation matrix with congestion surcharge</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a:extLst>
              <a:ext uri="{FF2B5EF4-FFF2-40B4-BE49-F238E27FC236}">
                <a16:creationId xmlns:a16="http://schemas.microsoft.com/office/drawing/2014/main" id="{13AE9D15-7E1D-D38F-22B0-0ACF7321F95E}"/>
              </a:ext>
            </a:extLst>
          </p:cNvPr>
          <p:cNvSpPr>
            <a:spLocks noGrp="1"/>
          </p:cNvSpPr>
          <p:nvPr>
            <p:ph idx="1"/>
          </p:nvPr>
        </p:nvSpPr>
        <p:spPr>
          <a:xfrm>
            <a:off x="1451579" y="2015732"/>
            <a:ext cx="4325113" cy="4074172"/>
          </a:xfrm>
        </p:spPr>
        <p:txBody>
          <a:bodyPr>
            <a:normAutofit/>
          </a:bodyPr>
          <a:lstStyle/>
          <a:p>
            <a:pPr>
              <a:lnSpc>
                <a:spcPct val="90000"/>
              </a:lnSpc>
              <a:spcBef>
                <a:spcPct val="0"/>
              </a:spcBef>
              <a:buFont typeface="Wingdings" panose="020B0604020202020204" pitchFamily="34" charset="0"/>
              <a:buChar char="Ø"/>
            </a:pPr>
            <a:br>
              <a:rPr lang="en-US" sz="1000" dirty="0"/>
            </a:br>
            <a:r>
              <a:rPr lang="en-US" sz="1800" dirty="0"/>
              <a:t>Trip duration and trip distance have very little to no relationship with congestion surcharge.</a:t>
            </a:r>
            <a:br>
              <a:rPr lang="en-US" sz="1800" dirty="0"/>
            </a:br>
            <a:endParaRPr lang="en-US" sz="1800" dirty="0"/>
          </a:p>
          <a:p>
            <a:pPr>
              <a:lnSpc>
                <a:spcPct val="90000"/>
              </a:lnSpc>
              <a:spcBef>
                <a:spcPct val="0"/>
              </a:spcBef>
              <a:buFont typeface="Wingdings" panose="020B0604020202020204" pitchFamily="34" charset="0"/>
              <a:buChar char="Ø"/>
            </a:pPr>
            <a:r>
              <a:rPr lang="en-US" sz="1800" dirty="0"/>
              <a:t>Total fare has a moderate positive relationship with congestion surcharge, suggesting that higher fares may be associated with slightly higher congestion surcharges, but the correlation is not very strong.</a:t>
            </a:r>
          </a:p>
          <a:p>
            <a:pPr marL="0" indent="0">
              <a:lnSpc>
                <a:spcPct val="90000"/>
              </a:lnSpc>
              <a:spcBef>
                <a:spcPct val="0"/>
              </a:spcBef>
              <a:buNone/>
            </a:pPr>
            <a:br>
              <a:rPr lang="en-US" sz="1000" dirty="0"/>
            </a:br>
            <a:endParaRPr lang="en-US" sz="1000" dirty="0"/>
          </a:p>
          <a:p>
            <a:pPr>
              <a:buFont typeface="Wingdings" panose="020B0604020202020204" pitchFamily="34" charset="0"/>
              <a:buChar char="Ø"/>
            </a:pPr>
            <a:endParaRPr lang="en-US" dirty="0"/>
          </a:p>
          <a:p>
            <a:pPr>
              <a:buFont typeface="Wingdings" panose="020B0604020202020204" pitchFamily="34" charset="0"/>
              <a:buChar char="Ø"/>
            </a:pPr>
            <a:endParaRPr lang="en-US" dirty="0"/>
          </a:p>
          <a:p>
            <a:pPr>
              <a:buFont typeface="Wingdings" panose="020B0604020202020204" pitchFamily="34" charset="0"/>
              <a:buChar char="Ø"/>
            </a:pPr>
            <a:endParaRPr lang="en-US" dirty="0"/>
          </a:p>
        </p:txBody>
      </p:sp>
      <p:pic>
        <p:nvPicPr>
          <p:cNvPr id="5" name="Picture 4">
            <a:extLst>
              <a:ext uri="{FF2B5EF4-FFF2-40B4-BE49-F238E27FC236}">
                <a16:creationId xmlns:a16="http://schemas.microsoft.com/office/drawing/2014/main" id="{AB4E9538-77F9-F2D6-FF9A-AF67C9B9F45D}"/>
              </a:ext>
            </a:extLst>
          </p:cNvPr>
          <p:cNvPicPr>
            <a:picLocks noChangeAspect="1"/>
          </p:cNvPicPr>
          <p:nvPr/>
        </p:nvPicPr>
        <p:blipFill>
          <a:blip r:embed="rId2"/>
          <a:stretch>
            <a:fillRect/>
          </a:stretch>
        </p:blipFill>
        <p:spPr>
          <a:xfrm>
            <a:off x="6547326" y="1435512"/>
            <a:ext cx="5075360" cy="3637934"/>
          </a:xfrm>
          <a:prstGeom prst="rect">
            <a:avLst/>
          </a:prstGeom>
        </p:spPr>
      </p:pic>
    </p:spTree>
    <p:extLst>
      <p:ext uri="{BB962C8B-B14F-4D97-AF65-F5344CB8AC3E}">
        <p14:creationId xmlns:p14="http://schemas.microsoft.com/office/powerpoint/2010/main" val="206086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99D33-FBBF-CBA7-096E-D14CC1FE56A2}"/>
              </a:ext>
            </a:extLst>
          </p:cNvPr>
          <p:cNvSpPr>
            <a:spLocks noGrp="1"/>
          </p:cNvSpPr>
          <p:nvPr>
            <p:ph type="title"/>
          </p:nvPr>
        </p:nvSpPr>
        <p:spPr>
          <a:xfrm>
            <a:off x="849683" y="1240076"/>
            <a:ext cx="2727813" cy="4584527"/>
          </a:xfrm>
        </p:spPr>
        <p:txBody>
          <a:bodyPr>
            <a:normAutofit/>
          </a:bodyPr>
          <a:lstStyle/>
          <a:p>
            <a:r>
              <a:rPr lang="en-US" dirty="0">
                <a:solidFill>
                  <a:schemeClr val="bg1"/>
                </a:solidFill>
              </a:rPr>
              <a:t>Feature selection </a:t>
            </a:r>
          </a:p>
        </p:txBody>
      </p:sp>
      <p:sp>
        <p:nvSpPr>
          <p:cNvPr id="3" name="Content Placeholder 2">
            <a:extLst>
              <a:ext uri="{FF2B5EF4-FFF2-40B4-BE49-F238E27FC236}">
                <a16:creationId xmlns:a16="http://schemas.microsoft.com/office/drawing/2014/main" id="{ECDAC9E5-A144-45FB-1139-A6006B5EED7E}"/>
              </a:ext>
            </a:extLst>
          </p:cNvPr>
          <p:cNvSpPr>
            <a:spLocks noGrp="1"/>
          </p:cNvSpPr>
          <p:nvPr>
            <p:ph idx="1"/>
          </p:nvPr>
        </p:nvSpPr>
        <p:spPr>
          <a:xfrm>
            <a:off x="4705594" y="1240077"/>
            <a:ext cx="6034827" cy="2188923"/>
          </a:xfrm>
        </p:spPr>
        <p:txBody>
          <a:bodyPr anchor="t">
            <a:normAutofit/>
          </a:bodyPr>
          <a:lstStyle/>
          <a:p>
            <a:pPr marL="0" indent="0" algn="just">
              <a:buNone/>
            </a:pPr>
            <a:r>
              <a:rPr lang="en-US" dirty="0"/>
              <a:t>Using Recursive Feature Elimination (RFE) with Ridge regression. RFE recursively removes features, and Ridge regression is used to rank features based on their importance.</a:t>
            </a:r>
          </a:p>
          <a:p>
            <a:pPr marL="0" indent="0">
              <a:buNone/>
            </a:pPr>
            <a:endParaRPr lang="en-US" dirty="0"/>
          </a:p>
        </p:txBody>
      </p:sp>
      <p:pic>
        <p:nvPicPr>
          <p:cNvPr id="4" name="Picture 3">
            <a:extLst>
              <a:ext uri="{FF2B5EF4-FFF2-40B4-BE49-F238E27FC236}">
                <a16:creationId xmlns:a16="http://schemas.microsoft.com/office/drawing/2014/main" id="{1E2D4659-BC33-BD31-973B-92D25F5265BF}"/>
              </a:ext>
            </a:extLst>
          </p:cNvPr>
          <p:cNvPicPr>
            <a:picLocks noChangeAspect="1"/>
          </p:cNvPicPr>
          <p:nvPr/>
        </p:nvPicPr>
        <p:blipFill>
          <a:blip r:embed="rId2"/>
          <a:stretch>
            <a:fillRect/>
          </a:stretch>
        </p:blipFill>
        <p:spPr>
          <a:xfrm>
            <a:off x="5608563" y="3428999"/>
            <a:ext cx="4228888" cy="1979035"/>
          </a:xfrm>
          <a:prstGeom prst="rect">
            <a:avLst/>
          </a:prstGeom>
        </p:spPr>
      </p:pic>
    </p:spTree>
    <p:extLst>
      <p:ext uri="{BB962C8B-B14F-4D97-AF65-F5344CB8AC3E}">
        <p14:creationId xmlns:p14="http://schemas.microsoft.com/office/powerpoint/2010/main" val="303111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lumMod val="95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CB12F-0795-0BD4-AA94-0B1EF13FB60F}"/>
              </a:ext>
            </a:extLst>
          </p:cNvPr>
          <p:cNvSpPr txBox="1"/>
          <p:nvPr/>
        </p:nvSpPr>
        <p:spPr>
          <a:xfrm>
            <a:off x="195532" y="209909"/>
            <a:ext cx="45921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Modeling &amp; Metrics:</a:t>
            </a:r>
          </a:p>
        </p:txBody>
      </p:sp>
      <p:sp>
        <p:nvSpPr>
          <p:cNvPr id="3" name="TextBox 2">
            <a:extLst>
              <a:ext uri="{FF2B5EF4-FFF2-40B4-BE49-F238E27FC236}">
                <a16:creationId xmlns:a16="http://schemas.microsoft.com/office/drawing/2014/main" id="{050C7228-9CD2-4038-13AD-0C23B7D1475F}"/>
              </a:ext>
            </a:extLst>
          </p:cNvPr>
          <p:cNvSpPr txBox="1"/>
          <p:nvPr/>
        </p:nvSpPr>
        <p:spPr>
          <a:xfrm>
            <a:off x="526211" y="727283"/>
            <a:ext cx="32362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600" b="1" dirty="0">
                <a:cs typeface="Arial"/>
              </a:rPr>
              <a:t>LINEAR REGRESSION</a:t>
            </a:r>
            <a:endParaRPr lang="en-US" sz="1600" dirty="0">
              <a:cs typeface="Arial"/>
            </a:endParaRPr>
          </a:p>
        </p:txBody>
      </p:sp>
      <p:pic>
        <p:nvPicPr>
          <p:cNvPr id="5" name="Picture 4" descr="A screenshot of a error message&#10;&#10;Description automatically generated">
            <a:extLst>
              <a:ext uri="{FF2B5EF4-FFF2-40B4-BE49-F238E27FC236}">
                <a16:creationId xmlns:a16="http://schemas.microsoft.com/office/drawing/2014/main" id="{B579A76C-185B-AD85-628D-F53DA5B99C09}"/>
              </a:ext>
            </a:extLst>
          </p:cNvPr>
          <p:cNvPicPr>
            <a:picLocks noChangeAspect="1"/>
          </p:cNvPicPr>
          <p:nvPr/>
        </p:nvPicPr>
        <p:blipFill>
          <a:blip r:embed="rId2"/>
          <a:stretch>
            <a:fillRect/>
          </a:stretch>
        </p:blipFill>
        <p:spPr>
          <a:xfrm>
            <a:off x="200924" y="1114049"/>
            <a:ext cx="5896197" cy="1226029"/>
          </a:xfrm>
          <a:prstGeom prst="rect">
            <a:avLst/>
          </a:prstGeom>
        </p:spPr>
      </p:pic>
      <p:sp>
        <p:nvSpPr>
          <p:cNvPr id="6" name="TextBox 5">
            <a:extLst>
              <a:ext uri="{FF2B5EF4-FFF2-40B4-BE49-F238E27FC236}">
                <a16:creationId xmlns:a16="http://schemas.microsoft.com/office/drawing/2014/main" id="{7B3E6569-DDB4-F443-2345-BF5574F1D857}"/>
              </a:ext>
            </a:extLst>
          </p:cNvPr>
          <p:cNvSpPr txBox="1"/>
          <p:nvPr/>
        </p:nvSpPr>
        <p:spPr>
          <a:xfrm>
            <a:off x="6192371" y="1205753"/>
            <a:ext cx="542140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Segoe UI"/>
              </a:rPr>
              <a:t>MSE </a:t>
            </a:r>
            <a:r>
              <a:rPr lang="en-US" sz="2000" b="1" dirty="0">
                <a:cs typeface="Segoe UI"/>
              </a:rPr>
              <a:t>: </a:t>
            </a:r>
            <a:r>
              <a:rPr lang="en-US" sz="1400" dirty="0">
                <a:latin typeface="Times New Roman"/>
                <a:cs typeface="Segoe UI"/>
              </a:rPr>
              <a:t>Higher values indicate lower performance.​</a:t>
            </a:r>
          </a:p>
          <a:p>
            <a:r>
              <a:rPr lang="en-US" b="1" dirty="0">
                <a:solidFill>
                  <a:srgbClr val="0D0D0D"/>
                </a:solidFill>
                <a:latin typeface="Times New Roman"/>
                <a:cs typeface="Segoe UI"/>
              </a:rPr>
              <a:t>R-</a:t>
            </a:r>
            <a:r>
              <a:rPr lang="en-US" sz="1600" b="1" dirty="0">
                <a:solidFill>
                  <a:srgbClr val="0D0D0D"/>
                </a:solidFill>
                <a:latin typeface="Times New Roman"/>
                <a:cs typeface="Segoe UI"/>
              </a:rPr>
              <a:t> squared</a:t>
            </a:r>
            <a:r>
              <a:rPr lang="en-US" sz="1200" b="1" dirty="0">
                <a:solidFill>
                  <a:srgbClr val="0D0D0D"/>
                </a:solidFill>
                <a:latin typeface="Times New Roman"/>
                <a:cs typeface="Segoe UI"/>
              </a:rPr>
              <a:t>:</a:t>
            </a:r>
            <a:r>
              <a:rPr lang="en-US" dirty="0">
                <a:solidFill>
                  <a:srgbClr val="0D0D0D"/>
                </a:solidFill>
                <a:latin typeface="Times New Roman"/>
                <a:cs typeface="Segoe UI"/>
              </a:rPr>
              <a:t> </a:t>
            </a:r>
            <a:r>
              <a:rPr lang="en-US" sz="1400" dirty="0">
                <a:solidFill>
                  <a:srgbClr val="0D0D0D"/>
                </a:solidFill>
                <a:latin typeface="Times New Roman"/>
                <a:cs typeface="Segoe UI"/>
              </a:rPr>
              <a:t>Indicating a weak level of explanatory power.</a:t>
            </a:r>
            <a:r>
              <a:rPr lang="en-US" sz="1400" dirty="0">
                <a:latin typeface="Times New Roman"/>
                <a:cs typeface="Segoe UI"/>
              </a:rPr>
              <a:t>​</a:t>
            </a:r>
          </a:p>
          <a:p>
            <a:r>
              <a:rPr lang="en-US" b="1" dirty="0">
                <a:solidFill>
                  <a:srgbClr val="0D0D0D"/>
                </a:solidFill>
                <a:latin typeface="Times New Roman"/>
                <a:cs typeface="Segoe UI"/>
              </a:rPr>
              <a:t>MAE</a:t>
            </a:r>
            <a:r>
              <a:rPr lang="en-US" sz="1200" b="1" dirty="0">
                <a:solidFill>
                  <a:srgbClr val="0D0D0D"/>
                </a:solidFill>
                <a:latin typeface="Times New Roman"/>
                <a:cs typeface="Segoe UI"/>
              </a:rPr>
              <a:t>:</a:t>
            </a:r>
            <a:r>
              <a:rPr lang="en-US" sz="1200" dirty="0">
                <a:solidFill>
                  <a:srgbClr val="0D0D0D"/>
                </a:solidFill>
                <a:cs typeface="Segoe UI"/>
              </a:rPr>
              <a:t> </a:t>
            </a:r>
            <a:r>
              <a:rPr lang="en-US" sz="1600" dirty="0">
                <a:solidFill>
                  <a:srgbClr val="0D0D0D"/>
                </a:solidFill>
                <a:latin typeface="Times New Roman"/>
                <a:cs typeface="Segoe UI"/>
              </a:rPr>
              <a:t>Higher values indicate lower accuracy</a:t>
            </a:r>
            <a:r>
              <a:rPr lang="en-US" sz="1050" dirty="0">
                <a:solidFill>
                  <a:srgbClr val="0D0D0D"/>
                </a:solidFill>
                <a:cs typeface="Segoe UI"/>
              </a:rPr>
              <a:t>.</a:t>
            </a:r>
            <a:r>
              <a:rPr lang="en-US" sz="1050" dirty="0">
                <a:cs typeface="Segoe UI"/>
              </a:rPr>
              <a:t>​</a:t>
            </a:r>
          </a:p>
        </p:txBody>
      </p:sp>
      <p:sp>
        <p:nvSpPr>
          <p:cNvPr id="7" name="TextBox 6">
            <a:extLst>
              <a:ext uri="{FF2B5EF4-FFF2-40B4-BE49-F238E27FC236}">
                <a16:creationId xmlns:a16="http://schemas.microsoft.com/office/drawing/2014/main" id="{8180B6B1-6B34-D3B1-ADD9-8BEA5656DD0C}"/>
              </a:ext>
            </a:extLst>
          </p:cNvPr>
          <p:cNvSpPr txBox="1"/>
          <p:nvPr/>
        </p:nvSpPr>
        <p:spPr>
          <a:xfrm>
            <a:off x="398930" y="2348752"/>
            <a:ext cx="71247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cap="all" dirty="0">
                <a:ea typeface="+mn-lt"/>
                <a:cs typeface="+mn-lt"/>
              </a:rPr>
              <a:t>Decision Tree Regression</a:t>
            </a:r>
            <a:endParaRPr lang="en-US" sz="1400" b="1" cap="all" dirty="0">
              <a:latin typeface="Times New Roman"/>
              <a:cs typeface="Times New Roman"/>
            </a:endParaRPr>
          </a:p>
          <a:p>
            <a:pPr marL="285750" indent="-285750">
              <a:buFont typeface="Arial"/>
              <a:buChar char="•"/>
            </a:pPr>
            <a:endParaRPr lang="en-US" sz="1600" b="1" cap="all" dirty="0">
              <a:latin typeface="Times New Roman"/>
              <a:cs typeface="Times New Roman"/>
            </a:endParaRPr>
          </a:p>
        </p:txBody>
      </p:sp>
      <p:pic>
        <p:nvPicPr>
          <p:cNvPr id="9" name="Picture 8" descr="A black text on a white background&#10;&#10;Description automatically generated">
            <a:extLst>
              <a:ext uri="{FF2B5EF4-FFF2-40B4-BE49-F238E27FC236}">
                <a16:creationId xmlns:a16="http://schemas.microsoft.com/office/drawing/2014/main" id="{D2E42192-2400-748C-2356-B59CF293B362}"/>
              </a:ext>
            </a:extLst>
          </p:cNvPr>
          <p:cNvPicPr>
            <a:picLocks noChangeAspect="1"/>
          </p:cNvPicPr>
          <p:nvPr/>
        </p:nvPicPr>
        <p:blipFill>
          <a:blip r:embed="rId3"/>
          <a:stretch>
            <a:fillRect/>
          </a:stretch>
        </p:blipFill>
        <p:spPr>
          <a:xfrm>
            <a:off x="192183" y="2686892"/>
            <a:ext cx="5902136" cy="1136837"/>
          </a:xfrm>
          <a:prstGeom prst="rect">
            <a:avLst/>
          </a:prstGeom>
        </p:spPr>
      </p:pic>
      <p:sp>
        <p:nvSpPr>
          <p:cNvPr id="10" name="TextBox 9">
            <a:extLst>
              <a:ext uri="{FF2B5EF4-FFF2-40B4-BE49-F238E27FC236}">
                <a16:creationId xmlns:a16="http://schemas.microsoft.com/office/drawing/2014/main" id="{63E19F27-F404-4782-1F7F-D4363434A122}"/>
              </a:ext>
            </a:extLst>
          </p:cNvPr>
          <p:cNvSpPr txBox="1"/>
          <p:nvPr/>
        </p:nvSpPr>
        <p:spPr>
          <a:xfrm>
            <a:off x="6102723" y="2628900"/>
            <a:ext cx="611617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latin typeface="Times New Roman"/>
                <a:cs typeface="Arial"/>
              </a:rPr>
              <a:t>MSE :</a:t>
            </a:r>
            <a:r>
              <a:rPr lang="en-US" sz="2000" dirty="0">
                <a:cs typeface="Arial"/>
              </a:rPr>
              <a:t> </a:t>
            </a:r>
            <a:r>
              <a:rPr lang="en-US" sz="1400" dirty="0">
                <a:solidFill>
                  <a:srgbClr val="0D0D0D"/>
                </a:solidFill>
                <a:latin typeface="Times New Roman"/>
                <a:cs typeface="Arial"/>
              </a:rPr>
              <a:t>Lower values indicate better performance</a:t>
            </a:r>
            <a:r>
              <a:rPr lang="en-US" sz="1400" dirty="0">
                <a:latin typeface="Times New Roman"/>
                <a:cs typeface="Arial"/>
              </a:rPr>
              <a:t>​</a:t>
            </a:r>
          </a:p>
          <a:p>
            <a:pPr marL="228600" indent="-228600">
              <a:buFont typeface=""/>
              <a:buChar char="•"/>
            </a:pPr>
            <a:r>
              <a:rPr lang="en-US" b="1" dirty="0">
                <a:solidFill>
                  <a:srgbClr val="0D0D0D"/>
                </a:solidFill>
                <a:latin typeface="Times New Roman"/>
                <a:cs typeface="Arial"/>
              </a:rPr>
              <a:t>R</a:t>
            </a:r>
            <a:r>
              <a:rPr lang="en-US" sz="1200" b="1" dirty="0">
                <a:solidFill>
                  <a:srgbClr val="0D0D0D"/>
                </a:solidFill>
                <a:latin typeface="Times New Roman"/>
                <a:cs typeface="Arial"/>
              </a:rPr>
              <a:t>-</a:t>
            </a:r>
            <a:r>
              <a:rPr lang="en-US" sz="1600" b="1" dirty="0">
                <a:solidFill>
                  <a:srgbClr val="0D0D0D"/>
                </a:solidFill>
                <a:latin typeface="Times New Roman"/>
                <a:cs typeface="Arial"/>
              </a:rPr>
              <a:t>squared</a:t>
            </a:r>
            <a:r>
              <a:rPr lang="en-US" sz="1200" dirty="0">
                <a:solidFill>
                  <a:srgbClr val="0D0D0D"/>
                </a:solidFill>
                <a:cs typeface="Arial"/>
              </a:rPr>
              <a:t> </a:t>
            </a:r>
            <a:r>
              <a:rPr lang="en-US" sz="1400" dirty="0">
                <a:solidFill>
                  <a:srgbClr val="0D0D0D"/>
                </a:solidFill>
                <a:latin typeface="Times New Roman"/>
                <a:cs typeface="Arial"/>
              </a:rPr>
              <a:t>An R-squared of 0.32 means that 32% of the variance in the fare amount is explained by the model.</a:t>
            </a:r>
            <a:r>
              <a:rPr lang="en-US" sz="1400" dirty="0">
                <a:latin typeface="Times New Roman"/>
                <a:cs typeface="Arial"/>
              </a:rPr>
              <a:t>​</a:t>
            </a:r>
          </a:p>
          <a:p>
            <a:pPr marL="228600" indent="-228600">
              <a:buFont typeface=""/>
              <a:buChar char="•"/>
            </a:pPr>
            <a:r>
              <a:rPr lang="en-US" b="1" dirty="0">
                <a:solidFill>
                  <a:srgbClr val="0D0D0D"/>
                </a:solidFill>
                <a:latin typeface="Times New Roman"/>
                <a:cs typeface="Arial"/>
              </a:rPr>
              <a:t>MAE:</a:t>
            </a:r>
            <a:r>
              <a:rPr lang="en-US" sz="1200" dirty="0">
                <a:solidFill>
                  <a:srgbClr val="0D0D0D"/>
                </a:solidFill>
                <a:cs typeface="Arial"/>
              </a:rPr>
              <a:t> </a:t>
            </a:r>
            <a:r>
              <a:rPr lang="en-US" sz="1400" dirty="0">
                <a:solidFill>
                  <a:srgbClr val="0D0D0D"/>
                </a:solidFill>
                <a:latin typeface="Times New Roman"/>
                <a:cs typeface="Arial"/>
              </a:rPr>
              <a:t>Lower values indicate better accuracy.</a:t>
            </a:r>
            <a:r>
              <a:rPr lang="en-US" sz="1400" dirty="0">
                <a:latin typeface="Times New Roman"/>
                <a:cs typeface="Arial"/>
              </a:rPr>
              <a:t>​</a:t>
            </a:r>
          </a:p>
        </p:txBody>
      </p:sp>
      <p:sp>
        <p:nvSpPr>
          <p:cNvPr id="11" name="TextBox 10">
            <a:extLst>
              <a:ext uri="{FF2B5EF4-FFF2-40B4-BE49-F238E27FC236}">
                <a16:creationId xmlns:a16="http://schemas.microsoft.com/office/drawing/2014/main" id="{E8957436-7E4B-C2AB-351A-E8E285AC4FC2}"/>
              </a:ext>
            </a:extLst>
          </p:cNvPr>
          <p:cNvSpPr txBox="1"/>
          <p:nvPr/>
        </p:nvSpPr>
        <p:spPr>
          <a:xfrm>
            <a:off x="522194" y="3917576"/>
            <a:ext cx="3628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dirty="0">
                <a:latin typeface="Times New Roman"/>
                <a:cs typeface="Courier New"/>
              </a:rPr>
              <a:t>Random Forest Regression</a:t>
            </a:r>
            <a:endParaRPr lang="en-US" dirty="0"/>
          </a:p>
        </p:txBody>
      </p:sp>
      <p:pic>
        <p:nvPicPr>
          <p:cNvPr id="13" name="Picture 12" descr="A black text on a white background&#10;&#10;Description automatically generated">
            <a:extLst>
              <a:ext uri="{FF2B5EF4-FFF2-40B4-BE49-F238E27FC236}">
                <a16:creationId xmlns:a16="http://schemas.microsoft.com/office/drawing/2014/main" id="{714DB9F1-3DCB-D852-DAE6-266AA4CB4698}"/>
              </a:ext>
            </a:extLst>
          </p:cNvPr>
          <p:cNvPicPr>
            <a:picLocks noChangeAspect="1"/>
          </p:cNvPicPr>
          <p:nvPr/>
        </p:nvPicPr>
        <p:blipFill>
          <a:blip r:embed="rId4"/>
          <a:stretch>
            <a:fillRect/>
          </a:stretch>
        </p:blipFill>
        <p:spPr>
          <a:xfrm>
            <a:off x="199217" y="4283286"/>
            <a:ext cx="5795883" cy="1284246"/>
          </a:xfrm>
          <a:prstGeom prst="rect">
            <a:avLst/>
          </a:prstGeom>
        </p:spPr>
      </p:pic>
      <p:sp>
        <p:nvSpPr>
          <p:cNvPr id="14" name="TextBox 13">
            <a:extLst>
              <a:ext uri="{FF2B5EF4-FFF2-40B4-BE49-F238E27FC236}">
                <a16:creationId xmlns:a16="http://schemas.microsoft.com/office/drawing/2014/main" id="{65014ADE-FB68-3658-A1B8-B37E479678A2}"/>
              </a:ext>
            </a:extLst>
          </p:cNvPr>
          <p:cNvSpPr txBox="1"/>
          <p:nvPr/>
        </p:nvSpPr>
        <p:spPr>
          <a:xfrm>
            <a:off x="6091518" y="4108076"/>
            <a:ext cx="5914465"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400" b="1" dirty="0">
                <a:latin typeface="Times New Roman"/>
                <a:cs typeface="Arial"/>
              </a:rPr>
              <a:t>MSE</a:t>
            </a:r>
            <a:r>
              <a:rPr lang="en-US" sz="1200" b="1" dirty="0">
                <a:latin typeface="Times New Roman"/>
                <a:cs typeface="Arial"/>
              </a:rPr>
              <a:t>:</a:t>
            </a:r>
            <a:r>
              <a:rPr lang="en-US" sz="2000" dirty="0">
                <a:latin typeface="Times New Roman"/>
                <a:cs typeface="Arial"/>
              </a:rPr>
              <a:t> </a:t>
            </a:r>
            <a:r>
              <a:rPr lang="en-US" sz="1400" dirty="0">
                <a:solidFill>
                  <a:srgbClr val="0D0D0D"/>
                </a:solidFill>
                <a:latin typeface="Times New Roman"/>
                <a:cs typeface="Arial"/>
              </a:rPr>
              <a:t>Lower values indicate better performance.</a:t>
            </a:r>
            <a:r>
              <a:rPr lang="en-US" sz="1400" dirty="0">
                <a:latin typeface="Times New Roman"/>
                <a:cs typeface="Arial"/>
              </a:rPr>
              <a:t>​</a:t>
            </a:r>
          </a:p>
          <a:p>
            <a:pPr marL="228600" indent="-228600">
              <a:buFont typeface=""/>
              <a:buChar char="•"/>
            </a:pPr>
            <a:r>
              <a:rPr lang="en-US" sz="1400" b="1" dirty="0">
                <a:solidFill>
                  <a:srgbClr val="0D0D0D"/>
                </a:solidFill>
                <a:latin typeface="Times New Roman"/>
                <a:cs typeface="Arial"/>
              </a:rPr>
              <a:t>R-</a:t>
            </a:r>
            <a:r>
              <a:rPr lang="en-US" sz="1600" b="1" dirty="0">
                <a:solidFill>
                  <a:srgbClr val="0D0D0D"/>
                </a:solidFill>
                <a:latin typeface="Times New Roman"/>
                <a:cs typeface="Arial"/>
              </a:rPr>
              <a:t>squared</a:t>
            </a:r>
            <a:r>
              <a:rPr lang="en-US" sz="1200" b="1" dirty="0">
                <a:solidFill>
                  <a:srgbClr val="0D0D0D"/>
                </a:solidFill>
                <a:latin typeface="Times New Roman"/>
                <a:cs typeface="Arial"/>
              </a:rPr>
              <a:t>:</a:t>
            </a:r>
            <a:r>
              <a:rPr lang="en-US" sz="1200" dirty="0">
                <a:solidFill>
                  <a:srgbClr val="0D0D0D"/>
                </a:solidFill>
                <a:latin typeface="Times New Roman"/>
                <a:cs typeface="Arial"/>
              </a:rPr>
              <a:t> </a:t>
            </a:r>
            <a:r>
              <a:rPr lang="en-US" sz="1400" dirty="0">
                <a:solidFill>
                  <a:srgbClr val="0D0D0D"/>
                </a:solidFill>
                <a:latin typeface="Times New Roman"/>
                <a:cs typeface="Arial"/>
              </a:rPr>
              <a:t>Indicating a moderate level of explanatory power.</a:t>
            </a:r>
            <a:r>
              <a:rPr lang="en-US" sz="1400" dirty="0">
                <a:latin typeface="Times New Roman"/>
                <a:cs typeface="Arial"/>
              </a:rPr>
              <a:t>​</a:t>
            </a:r>
          </a:p>
          <a:p>
            <a:pPr marL="228600" indent="-228600">
              <a:buFont typeface=""/>
              <a:buChar char="•"/>
            </a:pPr>
            <a:r>
              <a:rPr lang="en-US" sz="1400" b="1" dirty="0">
                <a:solidFill>
                  <a:srgbClr val="0D0D0D"/>
                </a:solidFill>
                <a:latin typeface="Times New Roman"/>
                <a:cs typeface="Arial"/>
              </a:rPr>
              <a:t>MAE</a:t>
            </a:r>
            <a:r>
              <a:rPr lang="en-US" sz="1200" b="1" dirty="0">
                <a:solidFill>
                  <a:srgbClr val="0D0D0D"/>
                </a:solidFill>
                <a:latin typeface="Times New Roman"/>
                <a:cs typeface="Arial"/>
              </a:rPr>
              <a:t>:</a:t>
            </a:r>
            <a:r>
              <a:rPr lang="en-US" sz="1200" dirty="0">
                <a:solidFill>
                  <a:srgbClr val="0D0D0D"/>
                </a:solidFill>
                <a:latin typeface="Times New Roman"/>
                <a:cs typeface="Arial"/>
              </a:rPr>
              <a:t> </a:t>
            </a:r>
            <a:r>
              <a:rPr lang="en-US" sz="1400" dirty="0">
                <a:solidFill>
                  <a:srgbClr val="0D0D0D"/>
                </a:solidFill>
                <a:latin typeface="Times New Roman"/>
                <a:cs typeface="Arial"/>
              </a:rPr>
              <a:t>Lower values indicate better accuracy.</a:t>
            </a:r>
            <a:r>
              <a:rPr lang="en-US" sz="1400" dirty="0">
                <a:latin typeface="Times New Roman"/>
                <a:cs typeface="Arial"/>
              </a:rPr>
              <a:t>​</a:t>
            </a:r>
          </a:p>
          <a:p>
            <a:pPr marL="228600" indent="-228600">
              <a:buFont typeface=""/>
              <a:buChar char="•"/>
            </a:pPr>
            <a:r>
              <a:rPr lang="en-US" sz="1400" dirty="0">
                <a:solidFill>
                  <a:srgbClr val="0D0D0D"/>
                </a:solidFill>
                <a:latin typeface="Times New Roman"/>
                <a:cs typeface="Arial"/>
              </a:rPr>
              <a:t>The </a:t>
            </a:r>
            <a:r>
              <a:rPr lang="en-US" sz="1400" b="1" dirty="0">
                <a:solidFill>
                  <a:srgbClr val="0D0D0D"/>
                </a:solidFill>
                <a:latin typeface="Times New Roman"/>
                <a:cs typeface="Arial"/>
              </a:rPr>
              <a:t>Random Forest Regression</a:t>
            </a:r>
            <a:r>
              <a:rPr lang="en-US" sz="1400" dirty="0">
                <a:solidFill>
                  <a:srgbClr val="0D0D0D"/>
                </a:solidFill>
                <a:latin typeface="Times New Roman"/>
                <a:cs typeface="Arial"/>
              </a:rPr>
              <a:t> model is performing</a:t>
            </a:r>
            <a:r>
              <a:rPr lang="en-US" sz="1400" dirty="0">
                <a:latin typeface="Times New Roman"/>
                <a:cs typeface="Arial"/>
              </a:rPr>
              <a:t>​</a:t>
            </a:r>
          </a:p>
          <a:p>
            <a:r>
              <a:rPr lang="en-US" sz="1400" dirty="0">
                <a:solidFill>
                  <a:srgbClr val="0D0D0D"/>
                </a:solidFill>
                <a:latin typeface="Times New Roman"/>
                <a:cs typeface="Arial"/>
              </a:rPr>
              <a:t>     the best among the three models based on the provided</a:t>
            </a:r>
            <a:r>
              <a:rPr lang="en-US" sz="1400" dirty="0">
                <a:latin typeface="Times New Roman"/>
                <a:cs typeface="Arial"/>
              </a:rPr>
              <a:t>​</a:t>
            </a:r>
          </a:p>
          <a:p>
            <a:r>
              <a:rPr lang="en-US" sz="1400" dirty="0">
                <a:solidFill>
                  <a:srgbClr val="0D0D0D"/>
                </a:solidFill>
                <a:latin typeface="Times New Roman"/>
                <a:cs typeface="Arial"/>
              </a:rPr>
              <a:t>     metrics. It offers the lowest errors and the highest </a:t>
            </a:r>
            <a:r>
              <a:rPr lang="en-US" sz="1400" dirty="0">
                <a:latin typeface="Times New Roman"/>
                <a:cs typeface="Arial"/>
              </a:rPr>
              <a:t>​</a:t>
            </a:r>
          </a:p>
          <a:p>
            <a:r>
              <a:rPr lang="en-US" sz="1400" dirty="0">
                <a:solidFill>
                  <a:srgbClr val="0D0D0D"/>
                </a:solidFill>
                <a:latin typeface="Times New Roman"/>
                <a:cs typeface="Arial"/>
              </a:rPr>
              <a:t>     explanatory power.</a:t>
            </a:r>
          </a:p>
        </p:txBody>
      </p:sp>
    </p:spTree>
    <p:extLst>
      <p:ext uri="{BB962C8B-B14F-4D97-AF65-F5344CB8AC3E}">
        <p14:creationId xmlns:p14="http://schemas.microsoft.com/office/powerpoint/2010/main" val="325363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28D4-0A2D-FBF3-867B-5BA3E0978D7A}"/>
              </a:ext>
            </a:extLst>
          </p:cNvPr>
          <p:cNvSpPr>
            <a:spLocks noGrp="1"/>
          </p:cNvSpPr>
          <p:nvPr>
            <p:ph type="title"/>
          </p:nvPr>
        </p:nvSpPr>
        <p:spPr/>
        <p:txBody>
          <a:bodyPr/>
          <a:lstStyle/>
          <a:p>
            <a:r>
              <a:rPr lang="en-US" sz="2000" b="1" cap="none" dirty="0"/>
              <a:t>Predicted Values  vs  </a:t>
            </a:r>
            <a:r>
              <a:rPr lang="en-US" sz="2000" b="1" dirty="0"/>
              <a:t>A</a:t>
            </a:r>
            <a:r>
              <a:rPr lang="en-US" sz="2000" b="1" cap="none" dirty="0"/>
              <a:t>ctual values</a:t>
            </a:r>
            <a:endParaRPr lang="en-US" sz="2000" b="1" dirty="0"/>
          </a:p>
          <a:p>
            <a:endParaRPr lang="en-US" dirty="0"/>
          </a:p>
        </p:txBody>
      </p:sp>
      <p:sp>
        <p:nvSpPr>
          <p:cNvPr id="3" name="Content Placeholder 2">
            <a:extLst>
              <a:ext uri="{FF2B5EF4-FFF2-40B4-BE49-F238E27FC236}">
                <a16:creationId xmlns:a16="http://schemas.microsoft.com/office/drawing/2014/main" id="{E3CD3681-C1CE-6F4E-C584-61573DDFEEE4}"/>
              </a:ext>
            </a:extLst>
          </p:cNvPr>
          <p:cNvSpPr>
            <a:spLocks noGrp="1"/>
          </p:cNvSpPr>
          <p:nvPr>
            <p:ph sz="half" idx="1"/>
          </p:nvPr>
        </p:nvSpPr>
        <p:spPr>
          <a:xfrm>
            <a:off x="349155" y="1671484"/>
            <a:ext cx="5743328" cy="3787989"/>
          </a:xfrm>
        </p:spPr>
        <p:txBody>
          <a:bodyPr vert="horz" lIns="91440" tIns="45720" rIns="91440" bIns="45720" rtlCol="0" anchor="t">
            <a:normAutofit/>
          </a:bodyPr>
          <a:lstStyle/>
          <a:p>
            <a:pPr marL="0" indent="0">
              <a:buNone/>
            </a:pPr>
            <a:r>
              <a:rPr lang="en-US" sz="1600" dirty="0">
                <a:ea typeface="+mn-lt"/>
                <a:cs typeface="+mn-lt"/>
              </a:rPr>
              <a:t>Linear Regression Predicted vs Actual total Fares with Congestion Neighborhood:</a:t>
            </a:r>
            <a:endParaRPr lang="en-US" sz="1600" dirty="0"/>
          </a:p>
          <a:p>
            <a:endParaRPr lang="en-US" dirty="0"/>
          </a:p>
        </p:txBody>
      </p:sp>
      <p:sp>
        <p:nvSpPr>
          <p:cNvPr id="6" name="TextBox 5">
            <a:extLst>
              <a:ext uri="{FF2B5EF4-FFF2-40B4-BE49-F238E27FC236}">
                <a16:creationId xmlns:a16="http://schemas.microsoft.com/office/drawing/2014/main" id="{0021A765-BC68-6271-B505-D85F3D87F60E}"/>
              </a:ext>
            </a:extLst>
          </p:cNvPr>
          <p:cNvSpPr txBox="1"/>
          <p:nvPr/>
        </p:nvSpPr>
        <p:spPr>
          <a:xfrm>
            <a:off x="6092483" y="1671484"/>
            <a:ext cx="57678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latin typeface="Gill Sans MT"/>
                <a:cs typeface="Courier New"/>
              </a:rPr>
              <a:t>Decision Tree Regression Predicted vs Actual total Fares with Congestion Neighborhood:</a:t>
            </a:r>
            <a:endParaRPr lang="en-US" sz="1600" dirty="0">
              <a:solidFill>
                <a:srgbClr val="000000"/>
              </a:solidFill>
              <a:latin typeface="Gill Sans MT"/>
            </a:endParaRPr>
          </a:p>
        </p:txBody>
      </p:sp>
      <p:pic>
        <p:nvPicPr>
          <p:cNvPr id="10" name="Picture 9">
            <a:extLst>
              <a:ext uri="{FF2B5EF4-FFF2-40B4-BE49-F238E27FC236}">
                <a16:creationId xmlns:a16="http://schemas.microsoft.com/office/drawing/2014/main" id="{7F94F038-9B08-7B20-F1C5-236224AD6E69}"/>
              </a:ext>
            </a:extLst>
          </p:cNvPr>
          <p:cNvPicPr>
            <a:picLocks noChangeAspect="1"/>
          </p:cNvPicPr>
          <p:nvPr/>
        </p:nvPicPr>
        <p:blipFill>
          <a:blip r:embed="rId2"/>
          <a:stretch>
            <a:fillRect/>
          </a:stretch>
        </p:blipFill>
        <p:spPr>
          <a:xfrm>
            <a:off x="178266" y="2599486"/>
            <a:ext cx="5921253" cy="3006671"/>
          </a:xfrm>
          <a:prstGeom prst="rect">
            <a:avLst/>
          </a:prstGeom>
        </p:spPr>
      </p:pic>
      <p:pic>
        <p:nvPicPr>
          <p:cNvPr id="12" name="Picture 11">
            <a:extLst>
              <a:ext uri="{FF2B5EF4-FFF2-40B4-BE49-F238E27FC236}">
                <a16:creationId xmlns:a16="http://schemas.microsoft.com/office/drawing/2014/main" id="{1CF2B3A0-7CEC-9DD1-9872-3CCEF456AA71}"/>
              </a:ext>
            </a:extLst>
          </p:cNvPr>
          <p:cNvPicPr>
            <a:picLocks noChangeAspect="1"/>
          </p:cNvPicPr>
          <p:nvPr/>
        </p:nvPicPr>
        <p:blipFill>
          <a:blip r:embed="rId3"/>
          <a:stretch>
            <a:fillRect/>
          </a:stretch>
        </p:blipFill>
        <p:spPr>
          <a:xfrm>
            <a:off x="6202161" y="2599487"/>
            <a:ext cx="5989839" cy="3006670"/>
          </a:xfrm>
          <a:prstGeom prst="rect">
            <a:avLst/>
          </a:prstGeom>
        </p:spPr>
      </p:pic>
    </p:spTree>
    <p:extLst>
      <p:ext uri="{BB962C8B-B14F-4D97-AF65-F5344CB8AC3E}">
        <p14:creationId xmlns:p14="http://schemas.microsoft.com/office/powerpoint/2010/main" val="43995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28D4-0A2D-FBF3-867B-5BA3E0978D7A}"/>
              </a:ext>
            </a:extLst>
          </p:cNvPr>
          <p:cNvSpPr>
            <a:spLocks noGrp="1"/>
          </p:cNvSpPr>
          <p:nvPr>
            <p:ph type="title"/>
          </p:nvPr>
        </p:nvSpPr>
        <p:spPr/>
        <p:txBody>
          <a:bodyPr/>
          <a:lstStyle/>
          <a:p>
            <a:r>
              <a:rPr lang="en-US" sz="2000" b="1" cap="none" dirty="0"/>
              <a:t>Predicted Values  vs Actual  Values</a:t>
            </a:r>
            <a:br>
              <a:rPr lang="en-US" sz="2000" cap="none" dirty="0"/>
            </a:br>
            <a:endParaRPr lang="en-US" dirty="0"/>
          </a:p>
        </p:txBody>
      </p:sp>
      <p:sp>
        <p:nvSpPr>
          <p:cNvPr id="3" name="Content Placeholder 2">
            <a:extLst>
              <a:ext uri="{FF2B5EF4-FFF2-40B4-BE49-F238E27FC236}">
                <a16:creationId xmlns:a16="http://schemas.microsoft.com/office/drawing/2014/main" id="{E3CD3681-C1CE-6F4E-C584-61573DDFEEE4}"/>
              </a:ext>
            </a:extLst>
          </p:cNvPr>
          <p:cNvSpPr>
            <a:spLocks noGrp="1"/>
          </p:cNvSpPr>
          <p:nvPr>
            <p:ph sz="half" idx="1"/>
          </p:nvPr>
        </p:nvSpPr>
        <p:spPr>
          <a:xfrm>
            <a:off x="1524001" y="1327355"/>
            <a:ext cx="8249264" cy="1347019"/>
          </a:xfrm>
        </p:spPr>
        <p:txBody>
          <a:bodyPr vert="horz" lIns="91440" tIns="45720" rIns="91440" bIns="45720" rtlCol="0" anchor="t">
            <a:normAutofit/>
          </a:bodyPr>
          <a:lstStyle/>
          <a:p>
            <a:pPr marL="0" indent="0">
              <a:buNone/>
            </a:pPr>
            <a:r>
              <a:rPr lang="en-US" sz="2000" dirty="0"/>
              <a:t>Random Forest Regression Predicted vs Actual total Fares with Congestion Neighborhood:</a:t>
            </a:r>
            <a:endParaRPr lang="en-US" dirty="0"/>
          </a:p>
        </p:txBody>
      </p:sp>
      <p:pic>
        <p:nvPicPr>
          <p:cNvPr id="4" name="Picture 3">
            <a:extLst>
              <a:ext uri="{FF2B5EF4-FFF2-40B4-BE49-F238E27FC236}">
                <a16:creationId xmlns:a16="http://schemas.microsoft.com/office/drawing/2014/main" id="{9E785FC6-9D03-8667-0CEA-C0F1A6A1EE7E}"/>
              </a:ext>
            </a:extLst>
          </p:cNvPr>
          <p:cNvPicPr>
            <a:picLocks noChangeAspect="1"/>
          </p:cNvPicPr>
          <p:nvPr/>
        </p:nvPicPr>
        <p:blipFill>
          <a:blip r:embed="rId2"/>
          <a:stretch>
            <a:fillRect/>
          </a:stretch>
        </p:blipFill>
        <p:spPr>
          <a:xfrm>
            <a:off x="3291407" y="2467896"/>
            <a:ext cx="5921253" cy="3803220"/>
          </a:xfrm>
          <a:prstGeom prst="rect">
            <a:avLst/>
          </a:prstGeom>
        </p:spPr>
      </p:pic>
    </p:spTree>
    <p:extLst>
      <p:ext uri="{BB962C8B-B14F-4D97-AF65-F5344CB8AC3E}">
        <p14:creationId xmlns:p14="http://schemas.microsoft.com/office/powerpoint/2010/main" val="312802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CA90-6849-D29E-0ACA-47707E56B629}"/>
              </a:ext>
            </a:extLst>
          </p:cNvPr>
          <p:cNvSpPr>
            <a:spLocks noGrp="1"/>
          </p:cNvSpPr>
          <p:nvPr>
            <p:ph type="title"/>
          </p:nvPr>
        </p:nvSpPr>
        <p:spPr/>
        <p:txBody>
          <a:bodyPr>
            <a:normAutofit/>
          </a:bodyPr>
          <a:lstStyle/>
          <a:p>
            <a:r>
              <a:rPr lang="en-US" sz="2400" cap="none" dirty="0"/>
              <a:t>Predicted and Actual fares with congestion neighborhood</a:t>
            </a:r>
          </a:p>
        </p:txBody>
      </p:sp>
      <p:pic>
        <p:nvPicPr>
          <p:cNvPr id="4" name="Picture 3">
            <a:extLst>
              <a:ext uri="{FF2B5EF4-FFF2-40B4-BE49-F238E27FC236}">
                <a16:creationId xmlns:a16="http://schemas.microsoft.com/office/drawing/2014/main" id="{187374E3-59E6-079D-276B-EE8D338C50D7}"/>
              </a:ext>
            </a:extLst>
          </p:cNvPr>
          <p:cNvPicPr>
            <a:picLocks noChangeAspect="1"/>
          </p:cNvPicPr>
          <p:nvPr/>
        </p:nvPicPr>
        <p:blipFill>
          <a:blip r:embed="rId2"/>
          <a:stretch>
            <a:fillRect/>
          </a:stretch>
        </p:blipFill>
        <p:spPr>
          <a:xfrm>
            <a:off x="1451578" y="1649896"/>
            <a:ext cx="8616761" cy="5063608"/>
          </a:xfrm>
          <a:prstGeom prst="rect">
            <a:avLst/>
          </a:prstGeom>
        </p:spPr>
      </p:pic>
    </p:spTree>
    <p:extLst>
      <p:ext uri="{BB962C8B-B14F-4D97-AF65-F5344CB8AC3E}">
        <p14:creationId xmlns:p14="http://schemas.microsoft.com/office/powerpoint/2010/main" val="317790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11E25-474D-91FD-A99F-F428F4F3D8C9}"/>
              </a:ext>
            </a:extLst>
          </p:cNvPr>
          <p:cNvSpPr>
            <a:spLocks noGrp="1"/>
          </p:cNvSpPr>
          <p:nvPr>
            <p:ph type="title"/>
          </p:nvPr>
        </p:nvSpPr>
        <p:spPr>
          <a:xfrm>
            <a:off x="1219201" y="804519"/>
            <a:ext cx="9835654" cy="1049235"/>
          </a:xfrm>
        </p:spPr>
        <p:txBody>
          <a:bodyPr>
            <a:normAutofit fontScale="90000"/>
          </a:bodyPr>
          <a:lstStyle/>
          <a:p>
            <a:r>
              <a:rPr lang="en-US" cap="none" dirty="0"/>
              <a:t>Conclusion:</a:t>
            </a:r>
            <a:br>
              <a:rPr lang="en-US" dirty="0"/>
            </a:br>
            <a:br>
              <a:rPr lang="en-US" dirty="0"/>
            </a:br>
            <a:endParaRPr lang="en-US" dirty="0"/>
          </a:p>
        </p:txBody>
      </p:sp>
      <p:sp>
        <p:nvSpPr>
          <p:cNvPr id="8" name="TextBox 7">
            <a:extLst>
              <a:ext uri="{FF2B5EF4-FFF2-40B4-BE49-F238E27FC236}">
                <a16:creationId xmlns:a16="http://schemas.microsoft.com/office/drawing/2014/main" id="{2CFB230E-E146-7BAF-04E3-2261E2071AF1}"/>
              </a:ext>
            </a:extLst>
          </p:cNvPr>
          <p:cNvSpPr txBox="1"/>
          <p:nvPr/>
        </p:nvSpPr>
        <p:spPr>
          <a:xfrm>
            <a:off x="1146779" y="2204720"/>
            <a:ext cx="8911621" cy="3139321"/>
          </a:xfrm>
          <a:prstGeom prst="rect">
            <a:avLst/>
          </a:prstGeom>
          <a:noFill/>
        </p:spPr>
        <p:txBody>
          <a:bodyPr wrap="square" rtlCol="0">
            <a:spAutoFit/>
          </a:bodyPr>
          <a:lstStyle/>
          <a:p>
            <a:pPr algn="just"/>
            <a:r>
              <a:rPr lang="en-US" dirty="0"/>
              <a:t>High Congestion Neighborhoods:  82,182,18,153,191,9,31 these neighborhoods experience significantly longer trip durations and higher total fares, indicating the impact of congestion on both travel time and cost . This suggests that congestion patterns vary spatially within the city, influenced by factors such as traffic flow, road infrastructure, and time of day.</a:t>
            </a:r>
          </a:p>
          <a:p>
            <a:pPr algn="just"/>
            <a:endParaRPr lang="en-US" dirty="0"/>
          </a:p>
          <a:p>
            <a:pPr algn="just">
              <a:buClr>
                <a:schemeClr val="accent1"/>
              </a:buClr>
            </a:pPr>
            <a:endParaRPr lang="en-US" dirty="0"/>
          </a:p>
          <a:p>
            <a:pPr algn="just">
              <a:buClr>
                <a:schemeClr val="accent1"/>
              </a:buClr>
            </a:pPr>
            <a:r>
              <a:rPr lang="en-US" dirty="0"/>
              <a:t>The random forest model generally provides more accurate predictions compared to both linear regression and decision tree regression. The predicted total fares are closer to the actual values across most instances, indicating that the random forest model captures the underlying patterns in the data more effectively.</a:t>
            </a:r>
          </a:p>
          <a:p>
            <a:endParaRPr lang="en-US" dirty="0"/>
          </a:p>
        </p:txBody>
      </p:sp>
    </p:spTree>
    <p:extLst>
      <p:ext uri="{BB962C8B-B14F-4D97-AF65-F5344CB8AC3E}">
        <p14:creationId xmlns:p14="http://schemas.microsoft.com/office/powerpoint/2010/main" val="3348136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11E25-474D-91FD-A99F-F428F4F3D8C9}"/>
              </a:ext>
            </a:extLst>
          </p:cNvPr>
          <p:cNvSpPr>
            <a:spLocks noGrp="1"/>
          </p:cNvSpPr>
          <p:nvPr>
            <p:ph type="title"/>
          </p:nvPr>
        </p:nvSpPr>
        <p:spPr/>
        <p:txBody>
          <a:bodyPr>
            <a:normAutofit/>
          </a:bodyPr>
          <a:lstStyle/>
          <a:p>
            <a:r>
              <a:rPr lang="en-US" dirty="0"/>
              <a:t>I</a:t>
            </a:r>
            <a:r>
              <a:rPr lang="en-US" cap="none" dirty="0"/>
              <a:t>mprovements</a:t>
            </a:r>
            <a:r>
              <a:rPr lang="en-US" dirty="0"/>
              <a:t>:</a:t>
            </a:r>
          </a:p>
        </p:txBody>
      </p:sp>
      <p:sp>
        <p:nvSpPr>
          <p:cNvPr id="2" name="TextBox 1">
            <a:extLst>
              <a:ext uri="{FF2B5EF4-FFF2-40B4-BE49-F238E27FC236}">
                <a16:creationId xmlns:a16="http://schemas.microsoft.com/office/drawing/2014/main" id="{8374C3C0-8B75-5A31-DE78-B70466178550}"/>
              </a:ext>
            </a:extLst>
          </p:cNvPr>
          <p:cNvSpPr txBox="1"/>
          <p:nvPr/>
        </p:nvSpPr>
        <p:spPr>
          <a:xfrm>
            <a:off x="1451579" y="1656080"/>
            <a:ext cx="8810021" cy="2585323"/>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en-US" dirty="0"/>
              <a:t>If we had access to detailed information about where congestion occurs in New York City, like which streets or areas are most affected by traffic, it would greatly improve our project. This data could come from sources like traffic management authorities or apps that track traffic conditions.</a:t>
            </a:r>
          </a:p>
          <a:p>
            <a:pPr marL="285750" indent="-285750" algn="just">
              <a:buClr>
                <a:schemeClr val="accent1"/>
              </a:buClr>
              <a:buFont typeface="Arial" panose="020B0604020202020204" pitchFamily="34" charset="0"/>
              <a:buChar char="•"/>
            </a:pPr>
            <a:endParaRPr lang="en-US" dirty="0"/>
          </a:p>
          <a:p>
            <a:pPr marL="285750" indent="-285750" algn="just">
              <a:buClr>
                <a:schemeClr val="accent1"/>
              </a:buClr>
              <a:buFont typeface="Arial" panose="020B0604020202020204" pitchFamily="34" charset="0"/>
              <a:buChar char="•"/>
            </a:pPr>
            <a:r>
              <a:rPr lang="en-US" dirty="0"/>
              <a:t>By using this extra data, we could better understand how congestion impacts taxi rides in different parts of the city. For example, we could figure out which neighborhoods or streets have the longest taxi rides or the highest fares because of traffic jams.</a:t>
            </a:r>
          </a:p>
          <a:p>
            <a:endParaRPr lang="en-US" dirty="0"/>
          </a:p>
        </p:txBody>
      </p:sp>
    </p:spTree>
    <p:extLst>
      <p:ext uri="{BB962C8B-B14F-4D97-AF65-F5344CB8AC3E}">
        <p14:creationId xmlns:p14="http://schemas.microsoft.com/office/powerpoint/2010/main" val="411442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DA2560-D03A-86D0-47D0-ECFE19E31C55}"/>
              </a:ext>
            </a:extLst>
          </p:cNvPr>
          <p:cNvSpPr>
            <a:spLocks noGrp="1"/>
          </p:cNvSpPr>
          <p:nvPr>
            <p:ph type="title"/>
          </p:nvPr>
        </p:nvSpPr>
        <p:spPr>
          <a:xfrm>
            <a:off x="1451580" y="804519"/>
            <a:ext cx="4325112" cy="1211211"/>
          </a:xfrm>
        </p:spPr>
        <p:txBody>
          <a:bodyPr>
            <a:normAutofit/>
          </a:bodyPr>
          <a:lstStyle/>
          <a:p>
            <a:r>
              <a:rPr lang="en-US" sz="2800" dirty="0"/>
              <a:t>Research question</a:t>
            </a:r>
          </a:p>
        </p:txBody>
      </p:sp>
      <p:cxnSp>
        <p:nvCxnSpPr>
          <p:cNvPr id="33" name="Straight Connector 3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Content Placeholder 8">
            <a:extLst>
              <a:ext uri="{FF2B5EF4-FFF2-40B4-BE49-F238E27FC236}">
                <a16:creationId xmlns:a16="http://schemas.microsoft.com/office/drawing/2014/main" id="{08B2A133-E1AD-28A1-BCDB-3534321B25C3}"/>
              </a:ext>
            </a:extLst>
          </p:cNvPr>
          <p:cNvSpPr>
            <a:spLocks noGrp="1"/>
          </p:cNvSpPr>
          <p:nvPr>
            <p:ph idx="1"/>
          </p:nvPr>
        </p:nvSpPr>
        <p:spPr>
          <a:xfrm>
            <a:off x="1451579" y="2015732"/>
            <a:ext cx="4325113" cy="2312427"/>
          </a:xfrm>
        </p:spPr>
        <p:txBody>
          <a:bodyPr>
            <a:normAutofit/>
          </a:bodyPr>
          <a:lstStyle/>
          <a:p>
            <a:pPr>
              <a:lnSpc>
                <a:spcPct val="110000"/>
              </a:lnSpc>
              <a:buFont typeface="Arial" panose="020B0604020202020204" pitchFamily="34" charset="0"/>
              <a:buChar char="•"/>
            </a:pPr>
            <a:endParaRPr lang="en-US" sz="1400" b="0" i="0" dirty="0">
              <a:effectLst/>
              <a:highlight>
                <a:srgbClr val="383838"/>
              </a:highlight>
              <a:latin typeface="Roboto" panose="02000000000000000000" pitchFamily="2" charset="0"/>
            </a:endParaRPr>
          </a:p>
          <a:p>
            <a:pPr>
              <a:lnSpc>
                <a:spcPct val="110000"/>
              </a:lnSpc>
              <a:buFont typeface="Arial" panose="020B0604020202020204" pitchFamily="34" charset="0"/>
              <a:buChar char="•"/>
            </a:pPr>
            <a:endParaRPr lang="en-US" sz="1400" b="0" i="0" dirty="0">
              <a:effectLst/>
              <a:highlight>
                <a:srgbClr val="383838"/>
              </a:highlight>
              <a:latin typeface="Roboto" panose="02000000000000000000" pitchFamily="2" charset="0"/>
            </a:endParaRPr>
          </a:p>
          <a:p>
            <a:pPr>
              <a:lnSpc>
                <a:spcPct val="110000"/>
              </a:lnSpc>
            </a:pPr>
            <a:endParaRPr lang="en-US" sz="1400" dirty="0"/>
          </a:p>
        </p:txBody>
      </p:sp>
      <p:sp>
        <p:nvSpPr>
          <p:cNvPr id="5" name="TextBox 4">
            <a:extLst>
              <a:ext uri="{FF2B5EF4-FFF2-40B4-BE49-F238E27FC236}">
                <a16:creationId xmlns:a16="http://schemas.microsoft.com/office/drawing/2014/main" id="{2EA03563-DFC3-A688-F1F8-741311046E03}"/>
              </a:ext>
            </a:extLst>
          </p:cNvPr>
          <p:cNvSpPr txBox="1"/>
          <p:nvPr/>
        </p:nvSpPr>
        <p:spPr>
          <a:xfrm>
            <a:off x="648930" y="2112393"/>
            <a:ext cx="7010399" cy="1899431"/>
          </a:xfrm>
          <a:prstGeom prst="rect">
            <a:avLst/>
          </a:prstGeom>
          <a:noFill/>
        </p:spPr>
        <p:txBody>
          <a:bodyPr wrap="square">
            <a:spAutoFit/>
          </a:bodyPr>
          <a:lstStyle/>
          <a:p>
            <a:pPr algn="just">
              <a:lnSpc>
                <a:spcPct val="110000"/>
              </a:lnSpc>
            </a:pPr>
            <a:r>
              <a:rPr lang="en-US" sz="1800" dirty="0"/>
              <a:t>How does traffic congestion effect taxi trip durations and total fares across various neighborhoods of New York City? What are the spatial and temporal patterns in congestion levels throughout the day and across different locations? Can predictive models be developed to estimate taxi total fares considering factors such as congestion levels, trip distance, pickup time, and neighborhood?</a:t>
            </a:r>
          </a:p>
        </p:txBody>
      </p:sp>
      <p:pic>
        <p:nvPicPr>
          <p:cNvPr id="6" name="Picture 5" descr="A green taxi on a street&#10;&#10;Description automatically generated">
            <a:extLst>
              <a:ext uri="{FF2B5EF4-FFF2-40B4-BE49-F238E27FC236}">
                <a16:creationId xmlns:a16="http://schemas.microsoft.com/office/drawing/2014/main" id="{7383F4E9-ECE0-7186-CC9D-DD1DFC08134F}"/>
              </a:ext>
            </a:extLst>
          </p:cNvPr>
          <p:cNvPicPr>
            <a:picLocks noChangeAspect="1"/>
          </p:cNvPicPr>
          <p:nvPr/>
        </p:nvPicPr>
        <p:blipFill rotWithShape="1">
          <a:blip r:embed="rId2">
            <a:extLst>
              <a:ext uri="{28A0092B-C50C-407E-A947-70E740481C1C}">
                <a14:useLocalDpi xmlns:a14="http://schemas.microsoft.com/office/drawing/2010/main" val="0"/>
              </a:ext>
            </a:extLst>
          </a:blip>
          <a:srcRect l="7113" r="44739" b="-3"/>
          <a:stretch/>
        </p:blipFill>
        <p:spPr>
          <a:xfrm>
            <a:off x="7846143" y="1116344"/>
            <a:ext cx="3795252" cy="4753513"/>
          </a:xfrm>
          <a:prstGeom prst="rect">
            <a:avLst/>
          </a:prstGeom>
        </p:spPr>
      </p:pic>
    </p:spTree>
    <p:extLst>
      <p:ext uri="{BB962C8B-B14F-4D97-AF65-F5344CB8AC3E}">
        <p14:creationId xmlns:p14="http://schemas.microsoft.com/office/powerpoint/2010/main" val="4135705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3DF1D-3A24-B1CC-378B-E3B7E0F02F21}"/>
              </a:ext>
            </a:extLst>
          </p:cNvPr>
          <p:cNvSpPr txBox="1"/>
          <p:nvPr/>
        </p:nvSpPr>
        <p:spPr>
          <a:xfrm>
            <a:off x="2733368" y="2831691"/>
            <a:ext cx="6115664" cy="830997"/>
          </a:xfrm>
          <a:prstGeom prst="rect">
            <a:avLst/>
          </a:prstGeom>
          <a:noFill/>
        </p:spPr>
        <p:txBody>
          <a:bodyPr wrap="square" rtlCol="0">
            <a:spAutoFit/>
          </a:bodyPr>
          <a:lstStyle/>
          <a:p>
            <a:pPr algn="ctr"/>
            <a:r>
              <a:rPr lang="en-US" sz="4800" dirty="0"/>
              <a:t>Thank</a:t>
            </a:r>
            <a:r>
              <a:rPr lang="en-US" sz="4000" dirty="0"/>
              <a:t> You</a:t>
            </a:r>
          </a:p>
        </p:txBody>
      </p:sp>
    </p:spTree>
    <p:extLst>
      <p:ext uri="{BB962C8B-B14F-4D97-AF65-F5344CB8AC3E}">
        <p14:creationId xmlns:p14="http://schemas.microsoft.com/office/powerpoint/2010/main" val="72098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2">
                <a:shade val="80000"/>
              </a:schemeClr>
            </a:gs>
          </a:gsLst>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green taxi on a street&#10;&#10;Description automatically generated">
            <a:extLst>
              <a:ext uri="{FF2B5EF4-FFF2-40B4-BE49-F238E27FC236}">
                <a16:creationId xmlns:a16="http://schemas.microsoft.com/office/drawing/2014/main" id="{BC648A15-721E-7C15-8079-4E88F04B878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412" r="-1" b="-1"/>
          <a:stretch/>
        </p:blipFill>
        <p:spPr>
          <a:xfrm>
            <a:off x="-9527" y="19674"/>
            <a:ext cx="12191695" cy="6857990"/>
          </a:xfrm>
          <a:prstGeom prst="rect">
            <a:avLst/>
          </a:prstGeom>
        </p:spPr>
      </p:pic>
      <p:sp>
        <p:nvSpPr>
          <p:cNvPr id="2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 name="Rectangle 1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1" name="Straight Connector 20">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BCE484-83BA-75EE-D20C-4E9DA5862534}"/>
              </a:ext>
            </a:extLst>
          </p:cNvPr>
          <p:cNvSpPr>
            <a:spLocks noGrp="1"/>
          </p:cNvSpPr>
          <p:nvPr>
            <p:ph idx="1"/>
          </p:nvPr>
        </p:nvSpPr>
        <p:spPr>
          <a:xfrm>
            <a:off x="4976636" y="1193800"/>
            <a:ext cx="6085091" cy="4699000"/>
          </a:xfrm>
        </p:spPr>
        <p:txBody>
          <a:bodyPr anchor="ctr">
            <a:normAutofit/>
          </a:bodyPr>
          <a:lstStyle/>
          <a:p>
            <a:r>
              <a:rPr lang="en-US" b="1" dirty="0">
                <a:latin typeface="+mj-lt"/>
              </a:rPr>
              <a:t>1.Introduction</a:t>
            </a:r>
          </a:p>
          <a:p>
            <a:r>
              <a:rPr lang="en-US" b="1" dirty="0">
                <a:latin typeface="+mj-lt"/>
              </a:rPr>
              <a:t>2.DataSet</a:t>
            </a:r>
          </a:p>
          <a:p>
            <a:r>
              <a:rPr lang="en-US" b="1" dirty="0">
                <a:latin typeface="+mj-lt"/>
              </a:rPr>
              <a:t>3.Data preprocessing</a:t>
            </a:r>
          </a:p>
          <a:p>
            <a:r>
              <a:rPr lang="en-US" b="1" dirty="0">
                <a:latin typeface="+mj-lt"/>
              </a:rPr>
              <a:t>4.Exploratory data analysis</a:t>
            </a:r>
          </a:p>
          <a:p>
            <a:r>
              <a:rPr lang="en-US" b="1" dirty="0">
                <a:latin typeface="+mj-lt"/>
              </a:rPr>
              <a:t>5.Feature Selection</a:t>
            </a:r>
          </a:p>
          <a:p>
            <a:r>
              <a:rPr lang="en-US" b="1" dirty="0">
                <a:latin typeface="+mj-lt"/>
              </a:rPr>
              <a:t>6.Modeling &amp; Metrics</a:t>
            </a:r>
          </a:p>
          <a:p>
            <a:r>
              <a:rPr lang="en-US" b="1" dirty="0">
                <a:latin typeface="+mj-lt"/>
              </a:rPr>
              <a:t>7. Predicted Values</a:t>
            </a:r>
          </a:p>
          <a:p>
            <a:pPr marL="0" indent="0">
              <a:buNone/>
            </a:pPr>
            <a:endParaRPr lang="en-US" b="1" dirty="0">
              <a:latin typeface="+mj-lt"/>
            </a:endParaRPr>
          </a:p>
        </p:txBody>
      </p:sp>
      <p:sp>
        <p:nvSpPr>
          <p:cNvPr id="2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9227425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63FDB-2520-AB48-C0B5-8CC6ECDE9406}"/>
              </a:ext>
            </a:extLst>
          </p:cNvPr>
          <p:cNvSpPr>
            <a:spLocks noGrp="1"/>
          </p:cNvSpPr>
          <p:nvPr>
            <p:ph type="title"/>
          </p:nvPr>
        </p:nvSpPr>
        <p:spPr>
          <a:xfrm>
            <a:off x="1451580" y="804519"/>
            <a:ext cx="4325112" cy="1049235"/>
          </a:xfrm>
        </p:spPr>
        <p:txBody>
          <a:bodyPr>
            <a:normAutofit/>
          </a:bodyPr>
          <a:lstStyle/>
          <a:p>
            <a:r>
              <a:rPr lang="en-US" sz="2800" cap="none" dirty="0"/>
              <a:t>Introduction and dataset</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a:extLst>
              <a:ext uri="{FF2B5EF4-FFF2-40B4-BE49-F238E27FC236}">
                <a16:creationId xmlns:a16="http://schemas.microsoft.com/office/drawing/2014/main" id="{13AE9D15-7E1D-D38F-22B0-0ACF7321F95E}"/>
              </a:ext>
            </a:extLst>
          </p:cNvPr>
          <p:cNvSpPr>
            <a:spLocks noGrp="1"/>
          </p:cNvSpPr>
          <p:nvPr>
            <p:ph idx="1"/>
          </p:nvPr>
        </p:nvSpPr>
        <p:spPr>
          <a:xfrm>
            <a:off x="1451579" y="2015732"/>
            <a:ext cx="4325113" cy="4074172"/>
          </a:xfrm>
        </p:spPr>
        <p:txBody>
          <a:bodyPr>
            <a:normAutofit/>
          </a:bodyPr>
          <a:lstStyle/>
          <a:p>
            <a:r>
              <a:rPr lang="en-US" dirty="0"/>
              <a:t>Green Taxi trip dataset</a:t>
            </a:r>
          </a:p>
          <a:p>
            <a:r>
              <a:rPr lang="en-US" dirty="0"/>
              <a:t>The dataset consists of  </a:t>
            </a:r>
            <a:r>
              <a:rPr lang="en-US" b="1" dirty="0"/>
              <a:t>840402 </a:t>
            </a:r>
            <a:r>
              <a:rPr lang="en-US" dirty="0"/>
              <a:t>observations and </a:t>
            </a:r>
            <a:r>
              <a:rPr lang="en-US" b="1" dirty="0"/>
              <a:t>20</a:t>
            </a:r>
            <a:r>
              <a:rPr lang="en-US" dirty="0"/>
              <a:t> columns. </a:t>
            </a:r>
          </a:p>
          <a:p>
            <a:r>
              <a:rPr lang="en-US" dirty="0"/>
              <a:t>Some of the column names in the data are lpep_pickup_datetime , lpep_dropoff_datetime , store_and_fwd_flag has object datatypes, VendorID,PULocationId, DOlocationID.</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A9E3D1B0-556B-4ED0-70CD-BB92B3E0C028}"/>
              </a:ext>
            </a:extLst>
          </p:cNvPr>
          <p:cNvPicPr>
            <a:picLocks noChangeAspect="1"/>
          </p:cNvPicPr>
          <p:nvPr/>
        </p:nvPicPr>
        <p:blipFill>
          <a:blip r:embed="rId2"/>
          <a:stretch>
            <a:fillRect/>
          </a:stretch>
        </p:blipFill>
        <p:spPr>
          <a:xfrm>
            <a:off x="6417733" y="1557586"/>
            <a:ext cx="4637119" cy="3779251"/>
          </a:xfrm>
          <a:prstGeom prst="rect">
            <a:avLst/>
          </a:prstGeom>
        </p:spPr>
      </p:pic>
    </p:spTree>
    <p:extLst>
      <p:ext uri="{BB962C8B-B14F-4D97-AF65-F5344CB8AC3E}">
        <p14:creationId xmlns:p14="http://schemas.microsoft.com/office/powerpoint/2010/main" val="198212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E1A8EA-2280-525A-2B80-8AC5F4101DD2}"/>
              </a:ext>
            </a:extLst>
          </p:cNvPr>
          <p:cNvSpPr>
            <a:spLocks noGrp="1"/>
          </p:cNvSpPr>
          <p:nvPr>
            <p:ph type="title"/>
          </p:nvPr>
        </p:nvSpPr>
        <p:spPr>
          <a:xfrm>
            <a:off x="1451579" y="804519"/>
            <a:ext cx="9603275" cy="1049235"/>
          </a:xfrm>
        </p:spPr>
        <p:txBody>
          <a:bodyPr>
            <a:normAutofit/>
          </a:bodyPr>
          <a:lstStyle/>
          <a:p>
            <a:r>
              <a:rPr lang="en-US" cap="none" dirty="0"/>
              <a:t>Data Preprocessing</a:t>
            </a:r>
          </a:p>
        </p:txBody>
      </p:sp>
      <p:cxnSp>
        <p:nvCxnSpPr>
          <p:cNvPr id="70" name="Straight Connector 6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63" name="Content Placeholder 2">
            <a:extLst>
              <a:ext uri="{FF2B5EF4-FFF2-40B4-BE49-F238E27FC236}">
                <a16:creationId xmlns:a16="http://schemas.microsoft.com/office/drawing/2014/main" id="{83391B27-A25A-88A0-10EC-A00D9C4B7D1B}"/>
              </a:ext>
            </a:extLst>
          </p:cNvPr>
          <p:cNvGraphicFramePr>
            <a:graphicFrameLocks noGrp="1"/>
          </p:cNvGraphicFramePr>
          <p:nvPr>
            <p:ph idx="1"/>
            <p:extLst>
              <p:ext uri="{D42A27DB-BD31-4B8C-83A1-F6EECF244321}">
                <p14:modId xmlns:p14="http://schemas.microsoft.com/office/powerpoint/2010/main" val="3008925329"/>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88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E1A8EA-2280-525A-2B80-8AC5F4101DD2}"/>
              </a:ext>
            </a:extLst>
          </p:cNvPr>
          <p:cNvSpPr>
            <a:spLocks noGrp="1"/>
          </p:cNvSpPr>
          <p:nvPr>
            <p:ph type="title"/>
          </p:nvPr>
        </p:nvSpPr>
        <p:spPr>
          <a:xfrm>
            <a:off x="1451579" y="804519"/>
            <a:ext cx="9603275" cy="1049235"/>
          </a:xfrm>
        </p:spPr>
        <p:txBody>
          <a:bodyPr>
            <a:normAutofit/>
          </a:bodyPr>
          <a:lstStyle/>
          <a:p>
            <a:r>
              <a:rPr lang="en-US" cap="none" dirty="0"/>
              <a:t>Data Preprocessing</a:t>
            </a:r>
            <a:endParaRPr lang="en-US" dirty="0"/>
          </a:p>
        </p:txBody>
      </p:sp>
      <p:cxnSp>
        <p:nvCxnSpPr>
          <p:cNvPr id="70" name="Straight Connector 6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63" name="Content Placeholder 2">
            <a:extLst>
              <a:ext uri="{FF2B5EF4-FFF2-40B4-BE49-F238E27FC236}">
                <a16:creationId xmlns:a16="http://schemas.microsoft.com/office/drawing/2014/main" id="{83391B27-A25A-88A0-10EC-A00D9C4B7D1B}"/>
              </a:ext>
            </a:extLst>
          </p:cNvPr>
          <p:cNvGraphicFramePr>
            <a:graphicFrameLocks noGrp="1"/>
          </p:cNvGraphicFramePr>
          <p:nvPr>
            <p:ph idx="1"/>
            <p:extLst>
              <p:ext uri="{D42A27DB-BD31-4B8C-83A1-F6EECF244321}">
                <p14:modId xmlns:p14="http://schemas.microsoft.com/office/powerpoint/2010/main" val="2297225594"/>
              </p:ext>
            </p:extLst>
          </p:nvPr>
        </p:nvGraphicFramePr>
        <p:xfrm>
          <a:off x="1293661" y="2019475"/>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91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99D33-FBBF-CBA7-096E-D14CC1FE56A2}"/>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Descriptive statistics</a:t>
            </a:r>
          </a:p>
        </p:txBody>
      </p:sp>
      <p:sp>
        <p:nvSpPr>
          <p:cNvPr id="3" name="Content Placeholder 2">
            <a:extLst>
              <a:ext uri="{FF2B5EF4-FFF2-40B4-BE49-F238E27FC236}">
                <a16:creationId xmlns:a16="http://schemas.microsoft.com/office/drawing/2014/main" id="{ECDAC9E5-A144-45FB-1139-A6006B5EED7E}"/>
              </a:ext>
            </a:extLst>
          </p:cNvPr>
          <p:cNvSpPr>
            <a:spLocks noGrp="1"/>
          </p:cNvSpPr>
          <p:nvPr>
            <p:ph idx="1"/>
          </p:nvPr>
        </p:nvSpPr>
        <p:spPr>
          <a:xfrm>
            <a:off x="4705594" y="1240077"/>
            <a:ext cx="6034827" cy="4916465"/>
          </a:xfrm>
        </p:spPr>
        <p:txBody>
          <a:bodyPr anchor="t">
            <a:normAutofit lnSpcReduction="10000"/>
          </a:bodyPr>
          <a:lstStyle/>
          <a:p>
            <a:pPr>
              <a:buFont typeface="Arial" panose="020B0604020202020204" pitchFamily="34" charset="0"/>
              <a:buChar char="•"/>
            </a:pPr>
            <a:r>
              <a:rPr lang="en-US" b="1" dirty="0"/>
              <a:t>Spatial Analysis: </a:t>
            </a:r>
          </a:p>
          <a:p>
            <a:pPr algn="just">
              <a:buFont typeface="Arial" panose="020B0604020202020204" pitchFamily="34" charset="0"/>
              <a:buChar char="•"/>
            </a:pPr>
            <a:r>
              <a:rPr lang="en-US" dirty="0"/>
              <a:t>By the spatial we find the average trip durations and fares across various neighborhoods in the city.</a:t>
            </a:r>
          </a:p>
          <a:p>
            <a:pPr algn="just">
              <a:buFont typeface="Arial" panose="020B0604020202020204" pitchFamily="34" charset="0"/>
              <a:buChar char="•"/>
            </a:pPr>
            <a:r>
              <a:rPr lang="en-US" dirty="0"/>
              <a:t>It calculates the average trip duration and total fare for each pickup and drop off neighborhood.</a:t>
            </a:r>
          </a:p>
          <a:p>
            <a:pPr algn="just"/>
            <a:r>
              <a:rPr lang="en-US" b="1" dirty="0"/>
              <a:t>Temporal Analysis:  </a:t>
            </a:r>
            <a:r>
              <a:rPr lang="en-US" dirty="0"/>
              <a:t>Hourly variations in congestion levels including average trip duration, fare, and congestion surcharge</a:t>
            </a:r>
          </a:p>
          <a:p>
            <a:pPr algn="just">
              <a:buFont typeface="Arial" panose="020B0604020202020204" pitchFamily="34" charset="0"/>
              <a:buChar char="•"/>
            </a:pPr>
            <a:r>
              <a:rPr lang="en-US" dirty="0"/>
              <a:t>It extracts the pickup hour and day of the week from the pickup datetime. Average trip duration, total fare, and congestion surcharge are calculated for each hour and day of the week.</a:t>
            </a:r>
          </a:p>
          <a:p>
            <a:pPr marL="0" indent="0">
              <a:buNone/>
            </a:pPr>
            <a:endParaRPr lang="en-US" dirty="0"/>
          </a:p>
        </p:txBody>
      </p:sp>
    </p:spTree>
    <p:extLst>
      <p:ext uri="{BB962C8B-B14F-4D97-AF65-F5344CB8AC3E}">
        <p14:creationId xmlns:p14="http://schemas.microsoft.com/office/powerpoint/2010/main" val="222066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DA2560-D03A-86D0-47D0-ECFE19E31C55}"/>
              </a:ext>
            </a:extLst>
          </p:cNvPr>
          <p:cNvSpPr>
            <a:spLocks noGrp="1"/>
          </p:cNvSpPr>
          <p:nvPr>
            <p:ph type="title"/>
          </p:nvPr>
        </p:nvSpPr>
        <p:spPr>
          <a:xfrm>
            <a:off x="1451580" y="804519"/>
            <a:ext cx="5548988" cy="1211211"/>
          </a:xfrm>
        </p:spPr>
        <p:txBody>
          <a:bodyPr>
            <a:normAutofit fontScale="90000"/>
          </a:bodyPr>
          <a:lstStyle/>
          <a:p>
            <a:r>
              <a:rPr lang="en-US" sz="2700" cap="none" dirty="0"/>
              <a:t>Exploratory Data Analysis</a:t>
            </a:r>
            <a:br>
              <a:rPr lang="en-US" sz="2800" dirty="0"/>
            </a:br>
            <a:r>
              <a:rPr lang="en-US" sz="2800" dirty="0"/>
              <a:t>S</a:t>
            </a:r>
            <a:r>
              <a:rPr lang="en-US" sz="2800" cap="none" dirty="0"/>
              <a:t>patial</a:t>
            </a:r>
            <a:r>
              <a:rPr lang="en-US" sz="2800" dirty="0"/>
              <a:t> </a:t>
            </a:r>
            <a:r>
              <a:rPr lang="en-US" sz="2800" cap="none" dirty="0"/>
              <a:t>analysis</a:t>
            </a:r>
            <a:br>
              <a:rPr lang="en-US" sz="2800" cap="none" dirty="0"/>
            </a:br>
            <a:endParaRPr lang="en-US" sz="2800" dirty="0"/>
          </a:p>
        </p:txBody>
      </p:sp>
      <p:cxnSp>
        <p:nvCxnSpPr>
          <p:cNvPr id="33" name="Straight Connector 3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Content Placeholder 8">
            <a:extLst>
              <a:ext uri="{FF2B5EF4-FFF2-40B4-BE49-F238E27FC236}">
                <a16:creationId xmlns:a16="http://schemas.microsoft.com/office/drawing/2014/main" id="{08B2A133-E1AD-28A1-BCDB-3534321B25C3}"/>
              </a:ext>
            </a:extLst>
          </p:cNvPr>
          <p:cNvSpPr>
            <a:spLocks noGrp="1"/>
          </p:cNvSpPr>
          <p:nvPr>
            <p:ph idx="1"/>
          </p:nvPr>
        </p:nvSpPr>
        <p:spPr>
          <a:xfrm>
            <a:off x="1451579" y="2015732"/>
            <a:ext cx="4325113" cy="2312427"/>
          </a:xfrm>
        </p:spPr>
        <p:txBody>
          <a:bodyPr>
            <a:normAutofit/>
          </a:bodyPr>
          <a:lstStyle/>
          <a:p>
            <a:pPr>
              <a:lnSpc>
                <a:spcPct val="110000"/>
              </a:lnSpc>
              <a:buFont typeface="Arial" panose="020B0604020202020204" pitchFamily="34" charset="0"/>
              <a:buChar char="•"/>
            </a:pPr>
            <a:endParaRPr lang="en-US" sz="1400" b="0" i="0" dirty="0">
              <a:effectLst/>
              <a:highlight>
                <a:srgbClr val="383838"/>
              </a:highlight>
              <a:latin typeface="Roboto" panose="02000000000000000000" pitchFamily="2" charset="0"/>
            </a:endParaRPr>
          </a:p>
          <a:p>
            <a:pPr>
              <a:lnSpc>
                <a:spcPct val="110000"/>
              </a:lnSpc>
              <a:buFont typeface="Arial" panose="020B0604020202020204" pitchFamily="34" charset="0"/>
              <a:buChar char="•"/>
            </a:pPr>
            <a:endParaRPr lang="en-US" sz="1400" b="0" i="0" dirty="0">
              <a:effectLst/>
              <a:highlight>
                <a:srgbClr val="383838"/>
              </a:highlight>
              <a:latin typeface="Roboto" panose="02000000000000000000" pitchFamily="2" charset="0"/>
            </a:endParaRPr>
          </a:p>
          <a:p>
            <a:pPr>
              <a:lnSpc>
                <a:spcPct val="110000"/>
              </a:lnSpc>
            </a:pPr>
            <a:endParaRPr lang="en-US" sz="1400" dirty="0"/>
          </a:p>
        </p:txBody>
      </p:sp>
      <p:sp>
        <p:nvSpPr>
          <p:cNvPr id="7" name="TextBox 6">
            <a:extLst>
              <a:ext uri="{FF2B5EF4-FFF2-40B4-BE49-F238E27FC236}">
                <a16:creationId xmlns:a16="http://schemas.microsoft.com/office/drawing/2014/main" id="{1D88B8CC-33FC-B719-3D4C-17F86EF4F0C3}"/>
              </a:ext>
            </a:extLst>
          </p:cNvPr>
          <p:cNvSpPr txBox="1"/>
          <p:nvPr/>
        </p:nvSpPr>
        <p:spPr>
          <a:xfrm>
            <a:off x="1066800" y="1864420"/>
            <a:ext cx="4460240" cy="3139321"/>
          </a:xfrm>
          <a:prstGeom prst="rect">
            <a:avLst/>
          </a:prstGeom>
          <a:noFill/>
        </p:spPr>
        <p:txBody>
          <a:bodyPr wrap="square">
            <a:spAutoFit/>
          </a:bodyPr>
          <a:lstStyle/>
          <a:p>
            <a:pPr algn="l"/>
            <a:endParaRPr lang="en-US" dirty="0"/>
          </a:p>
          <a:p>
            <a:pPr algn="just"/>
            <a:r>
              <a:rPr lang="en-US" dirty="0"/>
              <a:t>The neighborhood with the highest average trip duration. This graph highlights the neighborhoods that tend to have longer ride durations on average, which could be influenced by factors such as their distance from popular destinations, traffic patterns.</a:t>
            </a:r>
          </a:p>
          <a:p>
            <a:pPr algn="just"/>
            <a:endParaRPr lang="en-US" dirty="0"/>
          </a:p>
          <a:p>
            <a:pPr algn="just"/>
            <a:r>
              <a:rPr lang="en-US" dirty="0"/>
              <a:t>Average fare for pick ups in different neighborhoods.</a:t>
            </a:r>
          </a:p>
          <a:p>
            <a:pPr algn="just"/>
            <a:endParaRPr lang="en-US" dirty="0"/>
          </a:p>
        </p:txBody>
      </p:sp>
      <p:pic>
        <p:nvPicPr>
          <p:cNvPr id="5" name="Picture 4">
            <a:extLst>
              <a:ext uri="{FF2B5EF4-FFF2-40B4-BE49-F238E27FC236}">
                <a16:creationId xmlns:a16="http://schemas.microsoft.com/office/drawing/2014/main" id="{809B21FC-5313-2415-07A8-E3EBF8C974A1}"/>
              </a:ext>
            </a:extLst>
          </p:cNvPr>
          <p:cNvPicPr>
            <a:picLocks noChangeAspect="1"/>
          </p:cNvPicPr>
          <p:nvPr/>
        </p:nvPicPr>
        <p:blipFill>
          <a:blip r:embed="rId2"/>
          <a:stretch>
            <a:fillRect/>
          </a:stretch>
        </p:blipFill>
        <p:spPr>
          <a:xfrm>
            <a:off x="5911818" y="0"/>
            <a:ext cx="6280181" cy="3895741"/>
          </a:xfrm>
          <a:prstGeom prst="rect">
            <a:avLst/>
          </a:prstGeom>
        </p:spPr>
      </p:pic>
      <p:pic>
        <p:nvPicPr>
          <p:cNvPr id="11" name="Picture 10">
            <a:extLst>
              <a:ext uri="{FF2B5EF4-FFF2-40B4-BE49-F238E27FC236}">
                <a16:creationId xmlns:a16="http://schemas.microsoft.com/office/drawing/2014/main" id="{22CA7FD0-B860-C6E6-EE75-A48AAF80B14F}"/>
              </a:ext>
            </a:extLst>
          </p:cNvPr>
          <p:cNvPicPr>
            <a:picLocks noChangeAspect="1"/>
          </p:cNvPicPr>
          <p:nvPr/>
        </p:nvPicPr>
        <p:blipFill>
          <a:blip r:embed="rId3"/>
          <a:stretch>
            <a:fillRect/>
          </a:stretch>
        </p:blipFill>
        <p:spPr>
          <a:xfrm>
            <a:off x="5911817" y="3869484"/>
            <a:ext cx="6280183" cy="2988516"/>
          </a:xfrm>
          <a:prstGeom prst="rect">
            <a:avLst/>
          </a:prstGeom>
        </p:spPr>
      </p:pic>
    </p:spTree>
    <p:extLst>
      <p:ext uri="{BB962C8B-B14F-4D97-AF65-F5344CB8AC3E}">
        <p14:creationId xmlns:p14="http://schemas.microsoft.com/office/powerpoint/2010/main" val="408471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DA2560-D03A-86D0-47D0-ECFE19E31C55}"/>
              </a:ext>
            </a:extLst>
          </p:cNvPr>
          <p:cNvSpPr>
            <a:spLocks noGrp="1"/>
          </p:cNvSpPr>
          <p:nvPr>
            <p:ph type="title"/>
          </p:nvPr>
        </p:nvSpPr>
        <p:spPr>
          <a:xfrm>
            <a:off x="1451580" y="804520"/>
            <a:ext cx="4325112" cy="780440"/>
          </a:xfrm>
        </p:spPr>
        <p:txBody>
          <a:bodyPr>
            <a:normAutofit/>
          </a:bodyPr>
          <a:lstStyle/>
          <a:p>
            <a:r>
              <a:rPr lang="en-US" cap="none" dirty="0"/>
              <a:t>Temporal Analysis</a:t>
            </a:r>
          </a:p>
        </p:txBody>
      </p:sp>
      <p:cxnSp>
        <p:nvCxnSpPr>
          <p:cNvPr id="33" name="Straight Connector 3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Content Placeholder 8">
            <a:extLst>
              <a:ext uri="{FF2B5EF4-FFF2-40B4-BE49-F238E27FC236}">
                <a16:creationId xmlns:a16="http://schemas.microsoft.com/office/drawing/2014/main" id="{08B2A133-E1AD-28A1-BCDB-3534321B25C3}"/>
              </a:ext>
            </a:extLst>
          </p:cNvPr>
          <p:cNvSpPr>
            <a:spLocks noGrp="1"/>
          </p:cNvSpPr>
          <p:nvPr>
            <p:ph idx="1"/>
          </p:nvPr>
        </p:nvSpPr>
        <p:spPr>
          <a:xfrm>
            <a:off x="1451579" y="2015732"/>
            <a:ext cx="4325113" cy="4074172"/>
          </a:xfrm>
        </p:spPr>
        <p:txBody>
          <a:bodyPr>
            <a:normAutofit fontScale="92500" lnSpcReduction="20000"/>
          </a:bodyPr>
          <a:lstStyle/>
          <a:p>
            <a:pPr marL="0" indent="0" algn="just">
              <a:buNone/>
            </a:pPr>
            <a:r>
              <a:rPr lang="en-US" b="1" dirty="0"/>
              <a:t>Hourly Trip Duration:</a:t>
            </a:r>
          </a:p>
          <a:p>
            <a:pPr algn="just">
              <a:buFont typeface="Arial" panose="020B0604020202020204" pitchFamily="34" charset="0"/>
              <a:buChar char="•"/>
            </a:pPr>
            <a:r>
              <a:rPr lang="en-US" dirty="0"/>
              <a:t>The trip duration peaks around 8-9 AM, indicating that taxi trips during the morning hours tend to take longer</a:t>
            </a:r>
          </a:p>
          <a:p>
            <a:pPr marL="0" indent="0" algn="just">
              <a:buNone/>
            </a:pPr>
            <a:r>
              <a:rPr lang="en-US" b="1" dirty="0"/>
              <a:t>Hourly Total Fare:</a:t>
            </a:r>
          </a:p>
          <a:p>
            <a:pPr algn="just">
              <a:buFont typeface="Arial" panose="020B0604020202020204" pitchFamily="34" charset="0"/>
              <a:buChar char="•"/>
            </a:pPr>
            <a:r>
              <a:rPr lang="en-US" dirty="0"/>
              <a:t>The total fare peaks around 7-8 AM, indicating that taxi trips during the early morning hours they are charging more</a:t>
            </a:r>
          </a:p>
          <a:p>
            <a:pPr marL="0" indent="0" algn="just">
              <a:buNone/>
            </a:pPr>
            <a:r>
              <a:rPr lang="en-US" b="1" dirty="0"/>
              <a:t>Hourly Congestion Surcharge:</a:t>
            </a:r>
          </a:p>
          <a:p>
            <a:pPr algn="just">
              <a:buFont typeface="Arial" panose="020B0604020202020204" pitchFamily="34" charset="0"/>
              <a:buChar char="•"/>
            </a:pPr>
            <a:r>
              <a:rPr lang="en-US" dirty="0"/>
              <a:t>The congestion surcharge exhibits a distinct peak around 9-10 AM</a:t>
            </a:r>
            <a:endParaRPr lang="en-US" sz="1200" b="0" i="0" dirty="0">
              <a:solidFill>
                <a:srgbClr val="D5D5D5"/>
              </a:solidFill>
              <a:effectLst/>
              <a:highlight>
                <a:srgbClr val="383838"/>
              </a:highlight>
              <a:latin typeface="Roboto" panose="02000000000000000000" pitchFamily="2" charset="0"/>
            </a:endParaRPr>
          </a:p>
          <a:p>
            <a:pPr marL="0" indent="0">
              <a:lnSpc>
                <a:spcPct val="110000"/>
              </a:lnSpc>
              <a:buNone/>
            </a:pPr>
            <a:endParaRPr lang="en-US" sz="1400" b="0" i="0" dirty="0">
              <a:effectLst/>
              <a:highlight>
                <a:srgbClr val="383838"/>
              </a:highlight>
              <a:latin typeface="Roboto" panose="02000000000000000000" pitchFamily="2" charset="0"/>
            </a:endParaRPr>
          </a:p>
        </p:txBody>
      </p:sp>
      <p:pic>
        <p:nvPicPr>
          <p:cNvPr id="5" name="Content Placeholder 4">
            <a:extLst>
              <a:ext uri="{FF2B5EF4-FFF2-40B4-BE49-F238E27FC236}">
                <a16:creationId xmlns:a16="http://schemas.microsoft.com/office/drawing/2014/main" id="{6134D4AF-09E8-3B10-31CB-47CF22DD304B}"/>
              </a:ext>
            </a:extLst>
          </p:cNvPr>
          <p:cNvPicPr>
            <a:picLocks noChangeAspect="1"/>
          </p:cNvPicPr>
          <p:nvPr/>
        </p:nvPicPr>
        <p:blipFill>
          <a:blip r:embed="rId2"/>
          <a:stretch>
            <a:fillRect/>
          </a:stretch>
        </p:blipFill>
        <p:spPr>
          <a:xfrm>
            <a:off x="5899355" y="1170041"/>
            <a:ext cx="6292342" cy="4709648"/>
          </a:xfrm>
          <a:prstGeom prst="rect">
            <a:avLst/>
          </a:prstGeom>
        </p:spPr>
      </p:pic>
    </p:spTree>
    <p:extLst>
      <p:ext uri="{BB962C8B-B14F-4D97-AF65-F5344CB8AC3E}">
        <p14:creationId xmlns:p14="http://schemas.microsoft.com/office/powerpoint/2010/main" val="30905188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966</TotalTime>
  <Words>1106</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Gill Sans MT</vt:lpstr>
      <vt:lpstr>Roboto</vt:lpstr>
      <vt:lpstr>Segoe UI</vt:lpstr>
      <vt:lpstr>Times New Roman</vt:lpstr>
      <vt:lpstr>Wingdings</vt:lpstr>
      <vt:lpstr>Gallery</vt:lpstr>
      <vt:lpstr>Impact of Traffic Congestion on Taxi Trip Durations and Fares in Different Areas of New York City. </vt:lpstr>
      <vt:lpstr>Research question</vt:lpstr>
      <vt:lpstr>PowerPoint Presentation</vt:lpstr>
      <vt:lpstr>Introduction and dataset</vt:lpstr>
      <vt:lpstr>Data Preprocessing</vt:lpstr>
      <vt:lpstr>Data Preprocessing</vt:lpstr>
      <vt:lpstr>Descriptive statistics</vt:lpstr>
      <vt:lpstr>Exploratory Data Analysis Spatial analysis </vt:lpstr>
      <vt:lpstr>Temporal Analysis</vt:lpstr>
      <vt:lpstr>Analyzing how traffic congestion impacts taxi trip durations and fares across different neighborhoods of Newyork city. </vt:lpstr>
      <vt:lpstr>Analyzing how traffic congestion impacts taxi trip durations and fares across different neighborhoods of New York City.</vt:lpstr>
      <vt:lpstr>Correlation matrix with congestion surcharge</vt:lpstr>
      <vt:lpstr>Feature selection </vt:lpstr>
      <vt:lpstr>PowerPoint Presentation</vt:lpstr>
      <vt:lpstr>Predicted Values  vs  Actual values </vt:lpstr>
      <vt:lpstr>Predicted Values  vs Actual  Values </vt:lpstr>
      <vt:lpstr>Predicted and Actual fares with congestion neighborhood</vt:lpstr>
      <vt:lpstr>Conclusion:  </vt:lpstr>
      <vt:lpstr>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Traffic Congestion on Taxi Trip Durations and Fares in Different Areas of New York City. </dc:title>
  <dc:creator>Jaladurgam, Navya</dc:creator>
  <cp:lastModifiedBy>Jaladurgam, Navya</cp:lastModifiedBy>
  <cp:revision>451</cp:revision>
  <dcterms:created xsi:type="dcterms:W3CDTF">2024-04-20T00:04:29Z</dcterms:created>
  <dcterms:modified xsi:type="dcterms:W3CDTF">2024-05-08T21:08:20Z</dcterms:modified>
</cp:coreProperties>
</file>