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2BDF-D7BE-4DBA-BEB9-525C9D79C818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05CFF-31CB-4709-8179-BCAF546052E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898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CC01-752C-4F94-97BB-C527E8F8277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1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4631">
              <a:defRPr sz="2900" b="1">
                <a:solidFill>
                  <a:schemeClr val="tx1"/>
                </a:solidFill>
                <a:latin typeface="Arial" charset="0"/>
              </a:defRPr>
            </a:lvl1pPr>
            <a:lvl2pPr marL="730171" indent="-280835" defTabSz="884631">
              <a:defRPr sz="2900" b="1">
                <a:solidFill>
                  <a:schemeClr val="tx1"/>
                </a:solidFill>
                <a:latin typeface="Arial" charset="0"/>
              </a:defRPr>
            </a:lvl2pPr>
            <a:lvl3pPr marL="1123340" indent="-224668" defTabSz="884631">
              <a:defRPr sz="2900" b="1">
                <a:solidFill>
                  <a:schemeClr val="tx1"/>
                </a:solidFill>
                <a:latin typeface="Arial" charset="0"/>
              </a:defRPr>
            </a:lvl3pPr>
            <a:lvl4pPr marL="1572677" indent="-224668" defTabSz="884631">
              <a:defRPr sz="2900" b="1">
                <a:solidFill>
                  <a:schemeClr val="tx1"/>
                </a:solidFill>
                <a:latin typeface="Arial" charset="0"/>
              </a:defRPr>
            </a:lvl4pPr>
            <a:lvl5pPr marL="2022013" indent="-224668" defTabSz="884631">
              <a:defRPr sz="2900" b="1">
                <a:solidFill>
                  <a:schemeClr val="tx1"/>
                </a:solidFill>
                <a:latin typeface="Arial" charset="0"/>
              </a:defRPr>
            </a:lvl5pPr>
            <a:lvl6pPr marL="2471349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6pPr>
            <a:lvl7pPr marL="2920685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7pPr>
            <a:lvl8pPr marL="3370021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8pPr>
            <a:lvl9pPr marL="3819357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9DB074-ADF3-4BF0-957E-C262BD832379}" type="slidenum">
              <a:rPr lang="en-US" sz="800" b="0">
                <a:solidFill>
                  <a:prstClr val="black"/>
                </a:solidFill>
              </a:rPr>
              <a:pPr/>
              <a:t>12</a:t>
            </a:fld>
            <a:endParaRPr lang="en-US"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300038"/>
            <a:ext cx="4702175" cy="35274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640" y="4051318"/>
            <a:ext cx="5834279" cy="4575127"/>
          </a:xfrm>
          <a:noFill/>
        </p:spPr>
        <p:txBody>
          <a:bodyPr/>
          <a:lstStyle/>
          <a:p>
            <a:r>
              <a:rPr lang="en-US" b="1" smtClean="0"/>
              <a:t>Layer 2 of 2</a:t>
            </a:r>
          </a:p>
          <a:p>
            <a:r>
              <a:rPr lang="en-US" b="1" smtClean="0"/>
              <a:t>Emphasize: </a:t>
            </a:r>
            <a:r>
              <a:rPr lang="en-US" smtClean="0"/>
              <a:t>The default action is “suspend.”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4631">
              <a:defRPr sz="2900" b="1">
                <a:solidFill>
                  <a:schemeClr val="tx1"/>
                </a:solidFill>
                <a:latin typeface="Arial" charset="0"/>
              </a:defRPr>
            </a:lvl1pPr>
            <a:lvl2pPr marL="730171" indent="-280835" defTabSz="884631">
              <a:defRPr sz="2900" b="1">
                <a:solidFill>
                  <a:schemeClr val="tx1"/>
                </a:solidFill>
                <a:latin typeface="Arial" charset="0"/>
              </a:defRPr>
            </a:lvl2pPr>
            <a:lvl3pPr marL="1123340" indent="-224668" defTabSz="884631">
              <a:defRPr sz="2900" b="1">
                <a:solidFill>
                  <a:schemeClr val="tx1"/>
                </a:solidFill>
                <a:latin typeface="Arial" charset="0"/>
              </a:defRPr>
            </a:lvl3pPr>
            <a:lvl4pPr marL="1572677" indent="-224668" defTabSz="884631">
              <a:defRPr sz="2900" b="1">
                <a:solidFill>
                  <a:schemeClr val="tx1"/>
                </a:solidFill>
                <a:latin typeface="Arial" charset="0"/>
              </a:defRPr>
            </a:lvl4pPr>
            <a:lvl5pPr marL="2022013" indent="-224668" defTabSz="884631">
              <a:defRPr sz="2900" b="1">
                <a:solidFill>
                  <a:schemeClr val="tx1"/>
                </a:solidFill>
                <a:latin typeface="Arial" charset="0"/>
              </a:defRPr>
            </a:lvl5pPr>
            <a:lvl6pPr marL="2471349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6pPr>
            <a:lvl7pPr marL="2920685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7pPr>
            <a:lvl8pPr marL="3370021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8pPr>
            <a:lvl9pPr marL="3819357" indent="-224668" defTabSz="88463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4DAC62-1231-449E-8D0D-C5BF9184494E}" type="slidenum">
              <a:rPr lang="en-US" sz="800" b="0">
                <a:solidFill>
                  <a:prstClr val="black"/>
                </a:solidFill>
              </a:rPr>
              <a:pPr/>
              <a:t>13</a:t>
            </a:fld>
            <a:endParaRPr lang="en-US" sz="800" b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13" y="300038"/>
            <a:ext cx="4702175" cy="352742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640" y="4051318"/>
            <a:ext cx="5834279" cy="4575127"/>
          </a:xfrm>
          <a:noFill/>
        </p:spPr>
        <p:txBody>
          <a:bodyPr/>
          <a:lstStyle/>
          <a:p>
            <a:r>
              <a:rPr lang="en-US" b="1" smtClean="0"/>
              <a:t>Layer 2 of 2</a:t>
            </a:r>
          </a:p>
          <a:p>
            <a:r>
              <a:rPr lang="en-US" b="1" smtClean="0"/>
              <a:t>Emphasize: </a:t>
            </a:r>
            <a:r>
              <a:rPr lang="en-US" smtClean="0"/>
              <a:t>The default action is “suspend.”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52578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</a:endParaRPr>
          </a:p>
        </p:txBody>
      </p:sp>
      <p:pic>
        <p:nvPicPr>
          <p:cNvPr id="5" name="Picture 3" descr="MAE0078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0"/>
            <a:ext cx="393065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7813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999999"/>
                </a:solidFill>
              </a:rPr>
              <a:t>© 2007 Cisco Systems, Inc. All rights reserved.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15288" y="6672263"/>
            <a:ext cx="9017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999999"/>
                </a:solidFill>
              </a:rPr>
              <a:t>ICND1 v1.0—2-</a:t>
            </a:r>
            <a:fld id="{57143FDA-6B4B-4080-B009-50003BE69011}" type="slidenum">
              <a:rPr lang="en-US" sz="700">
                <a:solidFill>
                  <a:srgbClr val="999999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>
              <a:solidFill>
                <a:srgbClr val="999999"/>
              </a:solidFill>
            </a:endParaRPr>
          </a:p>
        </p:txBody>
      </p:sp>
      <p:sp>
        <p:nvSpPr>
          <p:cNvPr id="748549" name="Rectangle 5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3390900"/>
            <a:ext cx="6937375" cy="4206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Module Title, Size 20</a:t>
            </a:r>
          </a:p>
        </p:txBody>
      </p:sp>
      <p:sp>
        <p:nvSpPr>
          <p:cNvPr id="7485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50875" y="1312863"/>
            <a:ext cx="3546475" cy="8413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Lesson Title,</a:t>
            </a:r>
            <a:br>
              <a:rPr lang="en-US" noProof="0" smtClean="0"/>
            </a:br>
            <a:r>
              <a:rPr lang="en-US" noProof="0" smtClean="0"/>
              <a:t>Size 30</a:t>
            </a:r>
          </a:p>
        </p:txBody>
      </p:sp>
    </p:spTree>
    <p:extLst>
      <p:ext uri="{BB962C8B-B14F-4D97-AF65-F5344CB8AC3E}">
        <p14:creationId xmlns:p14="http://schemas.microsoft.com/office/powerpoint/2010/main" val="16020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204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462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3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98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72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5527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2592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26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8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4813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975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15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6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93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5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1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183B7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77813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999999"/>
                </a:solidFill>
              </a:rPr>
              <a:t>© 2007 Cisco Systems, Inc. All rights reserved.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15288" y="6672263"/>
            <a:ext cx="9017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999999"/>
                </a:solidFill>
              </a:rPr>
              <a:t>ICND1 v1.0—2-</a:t>
            </a:r>
            <a:fld id="{586112FD-683D-4C5D-A983-5C427FD476D5}" type="slidenum">
              <a:rPr lang="en-US" sz="700">
                <a:solidFill>
                  <a:srgbClr val="999999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>
              <a:solidFill>
                <a:srgbClr val="99999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accent1"/>
        </a:buClr>
        <a:buSzPct val="100000"/>
        <a:buFont typeface="Arial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429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6858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3pPr>
      <a:lvl4pPr marL="10287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1371600" indent="-2286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5pPr>
      <a:lvl6pPr marL="1828800" indent="-2286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6pPr>
      <a:lvl7pPr marL="2286000" indent="-2286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7pPr>
      <a:lvl8pPr marL="2743200" indent="-2286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8pPr>
      <a:lvl9pPr marL="3200400" indent="-2286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0183B7"/>
        </a:buClr>
        <a:buFont typeface="Arial" charset="0"/>
        <a:buChar char="–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701A-27CD-4E8F-AF51-F1BEE175D8FE}" type="datetimeFigureOut">
              <a:rPr lang="vi-VN" smtClean="0"/>
              <a:t>28/05/2014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B811-BA63-4724-B155-E3BBD15C30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71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sz="3200" b="1">
                <a:latin typeface="Courier New" pitchFamily="49" charset="0"/>
                <a:cs typeface="Courier New" pitchFamily="49" charset="0"/>
              </a:rPr>
              <a:t>Port </a:t>
            </a:r>
            <a:r>
              <a:rPr lang="en-US" sz="3200" b="1" smtClean="0">
                <a:latin typeface="Courier New" pitchFamily="49" charset="0"/>
                <a:cs typeface="Courier New" pitchFamily="49" charset="0"/>
              </a:rPr>
              <a:t>Security</a:t>
            </a:r>
            <a:endParaRPr lang="en-US" sz="32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422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0392" y="2289253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0392" y="2289253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7712" y="26707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errdisable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177956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0000.0001.000A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shutdown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1410" y="3045931"/>
            <a:ext cx="350140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Administrative down</a:t>
            </a: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/>
      <p:bldP spid="18" grpId="0"/>
      <p:bldP spid="19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Unused Ports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60040" y="3452736"/>
            <a:ext cx="8460432" cy="110245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Sw# </a:t>
            </a:r>
            <a:r>
              <a:rPr lang="en-US" sz="1600" b="1" smtClean="0">
                <a:solidFill>
                  <a:srgbClr val="C00000"/>
                </a:solidFill>
                <a:latin typeface="Courier New" pitchFamily="49" charset="0"/>
              </a:rPr>
              <a:t>show errdisable recovery</a:t>
            </a:r>
            <a:endParaRPr lang="en-US" sz="1600" b="1" smtClean="0">
              <a:solidFill>
                <a:srgbClr val="C00000"/>
              </a:solidFill>
              <a:latin typeface="Courier New" pitchFamily="49" charset="0"/>
            </a:endParaRP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Sw(config</a:t>
            </a: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)#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errdisable detect cause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psecure-violation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Sw(config</a:t>
            </a: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)#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errdisable recovery cause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psecure-violation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Sw(config</a:t>
            </a: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)#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errdisable recovery interval 30 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</a:rPr>
              <a:t>	</a:t>
            </a:r>
            <a:endParaRPr lang="en-US" sz="160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6071" y="2115862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6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6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20392" y="2289253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20392" y="2288319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60040" y="4791544"/>
            <a:ext cx="8460432" cy="110245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Sw# </a:t>
            </a:r>
            <a:r>
              <a:rPr lang="en-US" sz="1600" b="1" smtClean="0">
                <a:solidFill>
                  <a:srgbClr val="C00000"/>
                </a:solidFill>
                <a:latin typeface="Courier New" pitchFamily="49" charset="0"/>
              </a:rPr>
              <a:t>show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interfaces </a:t>
            </a:r>
            <a:r>
              <a:rPr lang="en-US" sz="1600" b="1" smtClean="0">
                <a:solidFill>
                  <a:srgbClr val="C00000"/>
                </a:solidFill>
                <a:latin typeface="Courier New" pitchFamily="49" charset="0"/>
              </a:rPr>
              <a:t>f0/1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status 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70C0"/>
              </a:solidFill>
              <a:latin typeface="Courier New" pitchFamily="49" charset="0"/>
            </a:endParaRP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Port    Name       Status       Vlan       Duplex  Speed Type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F0/1               </a:t>
            </a:r>
            <a:r>
              <a:rPr lang="en-US" sz="1600" smtClean="0">
                <a:solidFill>
                  <a:srgbClr val="C00000"/>
                </a:solidFill>
                <a:latin typeface="Courier New" pitchFamily="49" charset="0"/>
              </a:rPr>
              <a:t>err-disabled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100          </a:t>
            </a: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full  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100  100BaseTX</a:t>
            </a:r>
            <a:endParaRPr lang="en-US" sz="1600">
              <a:solidFill>
                <a:srgbClr val="0070C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88640"/>
            <a:ext cx="6840760" cy="646330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vi-VN" sz="1600" smtClean="0">
                <a:latin typeface="Courier New" pitchFamily="49" charset="0"/>
                <a:cs typeface="Courier New" pitchFamily="49" charset="0"/>
              </a:rPr>
              <a:t>Sw# </a:t>
            </a:r>
            <a:r>
              <a:rPr lang="vi-VN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show </a:t>
            </a:r>
            <a:r>
              <a:rPr lang="vi-VN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errdisable detect</a:t>
            </a:r>
          </a:p>
          <a:p>
            <a:r>
              <a:rPr lang="vi-VN" sz="1600" smtClean="0">
                <a:latin typeface="Courier New" pitchFamily="49" charset="0"/>
                <a:cs typeface="Courier New" pitchFamily="49" charset="0"/>
              </a:rPr>
              <a:t>Sw# </a:t>
            </a:r>
            <a:r>
              <a:rPr lang="vi-VN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show </a:t>
            </a:r>
            <a:r>
              <a:rPr lang="vi-VN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errdisable recovery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ErrDisable Reason    Timer Status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-----------------    --------------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udld         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bpduguard    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security-violatio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channel-misconfig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pagp-flap    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dtp-flap     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link-flap    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l2ptguard            Enabled</a:t>
            </a:r>
          </a:p>
          <a:p>
            <a:r>
              <a:rPr lang="vi-VN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psecure-violation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gbic-invalid 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dhcp-rate-limit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mac-limit    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unicast-flood        Enabled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arp-inspection       Enabled</a:t>
            </a:r>
          </a:p>
          <a:p>
            <a:endParaRPr lang="vi-VN" sz="1600">
              <a:latin typeface="Courier New" pitchFamily="49" charset="0"/>
              <a:cs typeface="Courier New" pitchFamily="49" charset="0"/>
            </a:endParaRP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Timer interval: 300 seconds</a:t>
            </a:r>
          </a:p>
          <a:p>
            <a:endParaRPr lang="vi-VN" sz="1600">
              <a:latin typeface="Courier New" pitchFamily="49" charset="0"/>
              <a:cs typeface="Courier New" pitchFamily="49" charset="0"/>
            </a:endParaRP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Interfaces that will be enabled at the next timeout:</a:t>
            </a:r>
          </a:p>
          <a:p>
            <a:endParaRPr lang="vi-VN" sz="1600">
              <a:latin typeface="Courier New" pitchFamily="49" charset="0"/>
              <a:cs typeface="Courier New" pitchFamily="49" charset="0"/>
            </a:endParaRP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Interface      Errdisable reason      Time left(sec)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---------    ---------------------    --------------</a:t>
            </a:r>
          </a:p>
          <a:p>
            <a:r>
              <a:rPr lang="vi-VN" sz="1600"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Fa0/1</a:t>
            </a:r>
            <a:r>
              <a:rPr lang="vi-VN" sz="160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vi-VN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bpduguard</a:t>
            </a:r>
            <a:r>
              <a:rPr lang="vi-VN" sz="1600">
                <a:latin typeface="Courier New" pitchFamily="49" charset="0"/>
                <a:cs typeface="Courier New" pitchFamily="49" charset="0"/>
              </a:rPr>
              <a:t>          273</a:t>
            </a:r>
          </a:p>
        </p:txBody>
      </p:sp>
    </p:spTree>
    <p:extLst>
      <p:ext uri="{BB962C8B-B14F-4D97-AF65-F5344CB8AC3E}">
        <p14:creationId xmlns:p14="http://schemas.microsoft.com/office/powerpoint/2010/main" val="372980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81000" y="2209800"/>
            <a:ext cx="8458200" cy="37240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91365" tIns="45687" rIns="91365" bIns="45687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SwitchX# </a:t>
            </a: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show port-security interface </a:t>
            </a:r>
            <a:r>
              <a:rPr lang="en-US" sz="2000" b="1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f0/5</a:t>
            </a:r>
            <a:endParaRPr lang="en-US" sz="2000" b="1">
              <a:solidFill>
                <a:srgbClr val="00B050"/>
              </a:solidFill>
              <a:latin typeface="Courier New" pitchFamily="49" charset="0"/>
              <a:cs typeface="Times New Roman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Port Security              : Enabled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Port Status                : Secure-up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Violation Mode             : Shutdown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Aging Time                 : 20 mins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Aging Type                 : Absolute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SecureStatic Address Aging : Disabled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Maximum MAC Addresses      : 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Total MAC Addresses        : 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Configured MAC Addresses   : 0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Sticky MAC Addresses       : 0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Last Source Address        : 0000.0000.0000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Security Violation Count   : 0</a:t>
            </a:r>
            <a:endParaRPr lang="en-US" sz="2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Verifying Port Security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563469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SwitchX#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show </a:t>
            </a:r>
            <a:r>
              <a:rPr lang="en-US" b="1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running-config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interface f0/5</a:t>
            </a:r>
          </a:p>
        </p:txBody>
      </p:sp>
    </p:spTree>
    <p:extLst>
      <p:ext uri="{BB962C8B-B14F-4D97-AF65-F5344CB8AC3E}">
        <p14:creationId xmlns:p14="http://schemas.microsoft.com/office/powerpoint/2010/main" val="31228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2438400"/>
            <a:ext cx="9144000" cy="283455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91365" tIns="45687" rIns="91365" bIns="45687" anchor="ctr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SwitchX#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show port-security address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B05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      Secure Mac Address Table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-----------------------------------------------------------------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Vlan   Mac Address      Type                Ports   Remaining Age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                                                   (mins)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----   -----------      ----                -----   -------------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1     0008.dddd.eeee   SecureConfigured    Fa0/5        -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-----------------------------------------------------------------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Total Addresses in System (excluding one mac per port)     : 0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Max Addresses limit in System (excluding one mac per port) : 1024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Verifying Port Security </a:t>
            </a:r>
          </a:p>
        </p:txBody>
      </p:sp>
    </p:spTree>
    <p:extLst>
      <p:ext uri="{BB962C8B-B14F-4D97-AF65-F5344CB8AC3E}">
        <p14:creationId xmlns:p14="http://schemas.microsoft.com/office/powerpoint/2010/main" val="14302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19565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Port Security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519088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0392" y="2486919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0392" y="1922951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205656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0000.0001.000A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0000.0001.000B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shutdown</a:t>
            </a:r>
          </a:p>
        </p:txBody>
      </p:sp>
    </p:spTree>
    <p:extLst>
      <p:ext uri="{BB962C8B-B14F-4D97-AF65-F5344CB8AC3E}">
        <p14:creationId xmlns:p14="http://schemas.microsoft.com/office/powerpoint/2010/main" val="28374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19565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Port Security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519088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0392" y="2486919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0392" y="1922951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205656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0000.0001.000A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0000.0001.000B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shutdown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133583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20392" y="1302191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91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19565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Port Security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519088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0392" y="2486919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0392" y="1922951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177956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sticky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shutdown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Switch tự động học </a:t>
            </a:r>
            <a:r>
              <a:rPr lang="vi-VN" sz="200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n</a:t>
            </a: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MAC đầu tiên bằng cách cắm lần lượt </a:t>
            </a:r>
            <a:r>
              <a:rPr lang="vi-VN" sz="200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n</a:t>
            </a: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PC, rồi ping từ PC</a:t>
            </a:r>
          </a:p>
        </p:txBody>
      </p:sp>
    </p:spTree>
    <p:extLst>
      <p:ext uri="{BB962C8B-B14F-4D97-AF65-F5344CB8AC3E}">
        <p14:creationId xmlns:p14="http://schemas.microsoft.com/office/powerpoint/2010/main" val="8944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19565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Port Security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519088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0392" y="2486919"/>
            <a:ext cx="4301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0392" y="1922951"/>
            <a:ext cx="4301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B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205656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0000.0001.000A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sticky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shutdown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Switch tự động học </a:t>
            </a:r>
            <a:r>
              <a:rPr lang="vi-VN" sz="200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n</a:t>
            </a: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MAC đầu tiên bằng cách cắm lần lượt </a:t>
            </a:r>
            <a:r>
              <a:rPr lang="vi-VN" sz="200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n</a:t>
            </a: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PC, rồi ping từ PC</a:t>
            </a:r>
          </a:p>
        </p:txBody>
      </p:sp>
    </p:spTree>
    <p:extLst>
      <p:ext uri="{BB962C8B-B14F-4D97-AF65-F5344CB8AC3E}">
        <p14:creationId xmlns:p14="http://schemas.microsoft.com/office/powerpoint/2010/main" val="13766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6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Port Security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422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0392" y="2289253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0392" y="2288051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177956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0183B7"/>
                </a:solidFill>
                <a:latin typeface="Courier New" pitchFamily="49" charset="0"/>
              </a:rPr>
              <a:t>0000.0001.000A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S(config-if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shutdown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default violation is </a:t>
            </a:r>
            <a:r>
              <a:rPr lang="en-US" sz="200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shutdown</a:t>
            </a:r>
            <a:endParaRPr lang="vi-VN" sz="200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6072" y="2133177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102666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8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Port Security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177956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0183B7"/>
                </a:solidFill>
                <a:latin typeface="Courier New" pitchFamily="49" charset="0"/>
              </a:rPr>
              <a:t>0000.0001.000A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S(config-if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restrict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drop frame, phát syslog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6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422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20392" y="2289253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0392" y="2288051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50580" y="2529340"/>
            <a:ext cx="48741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7583" y="2355240"/>
            <a:ext cx="1195977" cy="34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Packet</a:t>
            </a: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3560" y="2355240"/>
            <a:ext cx="363475" cy="34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7035" y="2355240"/>
            <a:ext cx="363475" cy="34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959321"/>
            <a:ext cx="9144000" cy="541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%PORT_SECURITY-2-PSECURE_VIOLATION: Security violation occurred, caused by MAC address 4000.7e06.fd43 on port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FastEthernet0/1.</a:t>
            </a:r>
            <a:endParaRPr lang="vi-VN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88670" y="26438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>
                <a:latin typeface="Courier New" pitchFamily="49" charset="0"/>
                <a:cs typeface="Courier New" pitchFamily="49" charset="0"/>
              </a:rPr>
              <a:t>show logging</a:t>
            </a:r>
          </a:p>
        </p:txBody>
      </p:sp>
    </p:spTree>
    <p:extLst>
      <p:ext uri="{BB962C8B-B14F-4D97-AF65-F5344CB8AC3E}">
        <p14:creationId xmlns:p14="http://schemas.microsoft.com/office/powerpoint/2010/main" val="40042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785 0.00023 " pathEditMode="relative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785 0.00023 " pathEditMode="relative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785 0.00023 " pathEditMode="relative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 animBg="1"/>
      <p:bldP spid="13" grpId="2" animBg="1"/>
      <p:bldP spid="13" grpId="3" animBg="1"/>
      <p:bldP spid="14" grpId="0" animBg="1"/>
      <p:bldP spid="14" grpId="2" animBg="1"/>
      <p:bldP spid="14" grpId="3" animBg="1"/>
      <p:bldP spid="15" grpId="0" animBg="1"/>
      <p:bldP spid="15" grpId="2" animBg="1"/>
      <p:bldP spid="15" grpId="3" animBg="1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Port Security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177956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mode access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maximum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mac-address </a:t>
            </a:r>
            <a:r>
              <a:rPr lang="en-US" b="1">
                <a:solidFill>
                  <a:srgbClr val="0183B7"/>
                </a:solidFill>
                <a:latin typeface="Courier New" pitchFamily="49" charset="0"/>
              </a:rPr>
              <a:t>0000.0001.000A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S(config-if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switchport port-security violation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protect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sz="200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drop frame, no syslog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6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422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20392" y="2289253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0392" y="2288051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7583" y="2355240"/>
            <a:ext cx="1195977" cy="34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Packet</a:t>
            </a: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3560" y="2355240"/>
            <a:ext cx="363475" cy="34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7035" y="2355240"/>
            <a:ext cx="363475" cy="34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959321"/>
            <a:ext cx="9144000" cy="54168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%PORT_SECURITY-2-PSECURE_VIOLATION: Security violation occurred, caused by MAC address 4000.7e06.fd43 on port </a:t>
            </a:r>
            <a:r>
              <a:rPr lang="en-US" sz="1600" b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FastEthernet0/1.</a:t>
            </a:r>
            <a:endParaRPr lang="vi-VN" sz="1600" b="1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785 0.00023 " pathEditMode="relative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785 0.00023 " pathEditMode="relative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785 0.00023 " pathEditMode="relative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>
                <a:latin typeface="Courier New" pitchFamily="49" charset="0"/>
                <a:cs typeface="Courier New" pitchFamily="49" charset="0"/>
              </a:rPr>
              <a:t>Recovery Port Security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1" y="2331720"/>
            <a:ext cx="766764" cy="39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3962400"/>
            <a:ext cx="9144000" cy="94856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6432" tIns="58217" rIns="116432" bIns="58217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S(config)# interface fa0/1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shutdown</a:t>
            </a:r>
          </a:p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S(config-if)# </a:t>
            </a:r>
            <a:r>
              <a:rPr lang="en-US" b="1">
                <a:solidFill>
                  <a:srgbClr val="00B050"/>
                </a:solidFill>
                <a:latin typeface="Courier New" pitchFamily="49" charset="0"/>
              </a:rPr>
              <a:t>no shutdown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6072" y="2132909"/>
            <a:ext cx="135208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2169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5" y="2331720"/>
            <a:ext cx="609600" cy="5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20392" y="2312357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20392" y="2329802"/>
            <a:ext cx="430188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2074423" y="2529340"/>
            <a:ext cx="48503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373216"/>
            <a:ext cx="9144000" cy="81699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434" tIns="34216" rIns="68434" bIns="34216">
            <a:spAutoFit/>
          </a:bodyPr>
          <a:lstStyle/>
          <a:p>
            <a:pPr defTabSz="6778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SW1#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show interface status err-disabled</a:t>
            </a:r>
          </a:p>
          <a:p>
            <a:pPr defTabSz="6778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Port      Name     Status         Reason     Err-disabled Vlans</a:t>
            </a:r>
          </a:p>
          <a:p>
            <a:pPr defTabSz="6778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Fa0/2              err-disabled  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port-security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3" grpId="0"/>
      <p:bldP spid="24" grpId="0"/>
      <p:bldP spid="13" grpId="0" animBg="1"/>
    </p:bldLst>
  </p:timing>
</p:sld>
</file>

<file path=ppt/theme/theme1.xml><?xml version="1.0" encoding="utf-8"?>
<a:theme xmlns:a="http://schemas.openxmlformats.org/drawingml/2006/main" name="1_TMP-DEV-PPT-v8.1">
  <a:themeElements>
    <a:clrScheme name="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TMP-DEV-PPT-v8.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MP-DEV-PPT-v8.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P-DEV-PPT-v8.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336599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4B87C3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15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72632"/>
        </a:accent6>
        <a:hlink>
          <a:srgbClr val="4B87C3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P-DEV-PPT-v8.1 16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4B87C3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669</Words>
  <Application>Microsoft Office PowerPoint</Application>
  <PresentationFormat>On-screen Show (4:3)</PresentationFormat>
  <Paragraphs>186</Paragraphs>
  <Slides>13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1_TMP-DEV-PPT-v8.1</vt:lpstr>
      <vt:lpstr>Office Theme</vt:lpstr>
      <vt:lpstr>Port Security</vt:lpstr>
      <vt:lpstr>Port Security</vt:lpstr>
      <vt:lpstr>Port Security</vt:lpstr>
      <vt:lpstr>Port Security</vt:lpstr>
      <vt:lpstr>Port Security</vt:lpstr>
      <vt:lpstr>Port Security</vt:lpstr>
      <vt:lpstr>Port Security</vt:lpstr>
      <vt:lpstr>Port Security</vt:lpstr>
      <vt:lpstr>Recovery Port Security</vt:lpstr>
      <vt:lpstr>Securing Unused Ports</vt:lpstr>
      <vt:lpstr>PowerPoint Presentation</vt:lpstr>
      <vt:lpstr>Verifying Port Security </vt:lpstr>
      <vt:lpstr>Verifying Port Security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Security</dc:title>
  <dc:creator>quocky</dc:creator>
  <cp:lastModifiedBy>quocky</cp:lastModifiedBy>
  <cp:revision>20</cp:revision>
  <dcterms:created xsi:type="dcterms:W3CDTF">2013-09-11T09:49:47Z</dcterms:created>
  <dcterms:modified xsi:type="dcterms:W3CDTF">2014-05-28T08:58:29Z</dcterms:modified>
</cp:coreProperties>
</file>