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7"/>
  </p:handoutMasterIdLst>
  <p:sldIdLst>
    <p:sldId id="256" r:id="rId3"/>
    <p:sldId id="286" r:id="rId5"/>
    <p:sldId id="257" r:id="rId6"/>
    <p:sldId id="278" r:id="rId7"/>
    <p:sldId id="287" r:id="rId8"/>
    <p:sldId id="258" r:id="rId9"/>
    <p:sldId id="288" r:id="rId10"/>
    <p:sldId id="289" r:id="rId11"/>
    <p:sldId id="280" r:id="rId12"/>
    <p:sldId id="291" r:id="rId13"/>
    <p:sldId id="282" r:id="rId14"/>
    <p:sldId id="29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endParaRPr lang="en-US"/>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endParaRPr lang="en-US"/>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endParaRPr lang="en-US"/>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endParaRPr lang="en-US"/>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endParaRPr lang="en-US"/>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endParaRPr lang="en-US"/>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endParaRPr lang="en-US"/>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endParaRPr lang="en-US"/>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endParaRPr lang="en-US"/>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endParaRPr lang="en-US"/>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endParaRPr lang="en-US"/>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endParaRPr lang="en-US"/>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3200" y="641350"/>
            <a:ext cx="4051300" cy="1604645"/>
          </a:xfrm>
        </p:spPr>
        <p:txBody>
          <a:bodyPr anchor="ctr"/>
          <a:lstStyle/>
          <a:p>
            <a:r>
              <a:rPr lang="en-US">
                <a:latin typeface="Times New Roman" panose="02020603050405020304" charset="0"/>
                <a:cs typeface="Times New Roman" panose="02020603050405020304" charset="0"/>
              </a:rPr>
              <a:t>UNIVERSITY college of engine</a:t>
            </a:r>
            <a:r>
              <a:rPr lang="en-US" sz="4000">
                <a:latin typeface="Times New Roman" panose="02020603050405020304" charset="0"/>
                <a:cs typeface="Times New Roman" panose="02020603050405020304" charset="0"/>
              </a:rPr>
              <a:t>ering </a:t>
            </a:r>
            <a:r>
              <a:rPr lang="en-US" sz="4000" err="1">
                <a:latin typeface="Times New Roman" panose="02020603050405020304" charset="0"/>
                <a:cs typeface="Times New Roman" panose="02020603050405020304" charset="0"/>
              </a:rPr>
              <a:t>nagercoil</a:t>
            </a: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p:txBody>
      </p:sp>
      <p:sp>
        <p:nvSpPr>
          <p:cNvPr id="4" name="TextBox 3"/>
          <p:cNvSpPr txBox="1"/>
          <p:nvPr/>
        </p:nvSpPr>
        <p:spPr>
          <a:xfrm>
            <a:off x="6577330" y="3234055"/>
            <a:ext cx="5297805" cy="2799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latin typeface="Times New Roman" panose="02020603050405020304"/>
                <a:cs typeface="Times New Roman" panose="02020603050405020304"/>
              </a:rPr>
              <a:t>Submitted by</a:t>
            </a:r>
            <a:r>
              <a:rPr lang="en-US" dirty="0">
                <a:latin typeface="Times New Roman" panose="02020603050405020304"/>
                <a:cs typeface="Times New Roman" panose="02020603050405020304"/>
              </a:rPr>
              <a:t>:</a:t>
            </a:r>
            <a:r>
              <a:rPr lang="en-US" sz="2800" dirty="0">
                <a:latin typeface="Times New Roman" panose="02020603050405020304"/>
                <a:cs typeface="Times New Roman" panose="02020603050405020304"/>
              </a:rPr>
              <a:t>VENI  R</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Register No:962821104102</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NM ID:au962821104102</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EMAIL ID:venir1452@gmail.com</a:t>
            </a:r>
            <a:endParaRPr lang="en-US" sz="2800" dirty="0">
              <a:latin typeface="Times New Roman" panose="02020603050405020304"/>
              <a:cs typeface="Times New Roman" panose="02020603050405020304"/>
            </a:endParaRPr>
          </a:p>
          <a:p>
            <a:endParaRPr lang="en-US" sz="28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FINAL PROJECT</a:t>
            </a:r>
            <a:endParaRPr lang="en-US"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337192"/>
            <a:ext cx="6560969" cy="445113"/>
          </a:xfrm>
        </p:spPr>
        <p:txBody>
          <a:bodyPr>
            <a:noAutofit/>
          </a:bodyPr>
          <a:lstStyle/>
          <a:p>
            <a:r>
              <a:rPr lang="en-US" sz="3200" b="1">
                <a:latin typeface="Times New Roman" panose="02020603050405020304"/>
                <a:cs typeface="Times New Roman" panose="02020603050405020304"/>
              </a:rPr>
              <a:t>MODELLING</a:t>
            </a:r>
            <a:endParaRPr lang="en-US" sz="3200" b="1">
              <a:latin typeface="Times New Roman" panose="02020603050405020304"/>
              <a:cs typeface="Times New Roman" panose="02020603050405020304"/>
            </a:endParaRPr>
          </a:p>
        </p:txBody>
      </p:sp>
      <p:sp>
        <p:nvSpPr>
          <p:cNvPr id="3" name="Text Placeholder 2"/>
          <p:cNvSpPr>
            <a:spLocks noGrp="1"/>
          </p:cNvSpPr>
          <p:nvPr>
            <p:ph type="body" idx="1"/>
          </p:nvPr>
        </p:nvSpPr>
        <p:spPr/>
        <p:txBody>
          <a:bodyPr/>
          <a:lstStyle/>
          <a:p>
            <a:r>
              <a:rPr lang="en-US"/>
              <a:t>.</a:t>
            </a:r>
            <a:endParaRPr lang="en-US"/>
          </a:p>
        </p:txBody>
      </p:sp>
      <p:sp>
        <p:nvSpPr>
          <p:cNvPr id="4" name="Content Placeholder 3"/>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panose="02020603050405020304"/>
                <a:cs typeface="Times New Roman" panose="02020603050405020304"/>
              </a:rPr>
              <a:t>Data Collection and Preprocessing​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Feature Selection and </a:t>
            </a:r>
            <a:r>
              <a:rPr lang="en-US" sz="2400">
                <a:latin typeface="Times New Roman" panose="02020603050405020304"/>
                <a:cs typeface="Times New Roman" panose="02020603050405020304"/>
              </a:rPr>
              <a:t>Engineering​</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Data Sequencing​ Model Architecture​ </a:t>
            </a:r>
            <a:endParaRPr lang="en-US" sz="2400" dirty="0">
              <a:latin typeface="Times New Roman" panose="02020603050405020304"/>
              <a:cs typeface="Times New Roman" panose="02020603050405020304"/>
            </a:endParaRPr>
          </a:p>
          <a:p>
            <a:r>
              <a:rPr lang="en-US" sz="2400">
                <a:latin typeface="Times New Roman" panose="02020603050405020304"/>
                <a:cs typeface="Times New Roman" panose="02020603050405020304"/>
              </a:rPr>
              <a:t>Compile the Model​</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a:t>
            </a:r>
            <a:r>
              <a:rPr lang="en-US" sz="2400" err="1">
                <a:latin typeface="Times New Roman" panose="02020603050405020304"/>
                <a:cs typeface="Times New Roman" panose="02020603050405020304"/>
              </a:rPr>
              <a:t>Model</a:t>
            </a:r>
            <a:r>
              <a:rPr lang="en-US" sz="2400" dirty="0">
                <a:latin typeface="Times New Roman" panose="02020603050405020304"/>
                <a:cs typeface="Times New Roman" panose="02020603050405020304"/>
              </a:rPr>
              <a:t> Training​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Model Evaluation​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Hyperparameter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Tuning​ </a:t>
            </a:r>
            <a:r>
              <a:rPr lang="en-US" sz="2400">
                <a:latin typeface="Times New Roman" panose="02020603050405020304"/>
                <a:cs typeface="Times New Roman" panose="02020603050405020304"/>
              </a:rPr>
              <a:t>Prediction</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Iterative Improvement</a:t>
            </a:r>
            <a:endParaRPr lang="en-US" sz="2400" dirty="0">
              <a:latin typeface="Times New Roman" panose="02020603050405020304"/>
              <a:cs typeface="Times New Roman" panose="02020603050405020304"/>
            </a:endParaRPr>
          </a:p>
        </p:txBody>
      </p:sp>
      <p:sp>
        <p:nvSpPr>
          <p:cNvPr id="5" name="Text Placeholder 4"/>
          <p:cNvSpPr>
            <a:spLocks noGrp="1"/>
          </p:cNvSpPr>
          <p:nvPr>
            <p:ph type="body" sz="quarter" idx="3"/>
          </p:nvPr>
        </p:nvSpPr>
        <p:spPr>
          <a:xfrm>
            <a:off x="7887108" y="-12143"/>
            <a:ext cx="3943627" cy="3180686"/>
          </a:xfrm>
        </p:spPr>
        <p:txBody>
          <a:bodyPr/>
          <a:lstStyle/>
          <a:p>
            <a:r>
              <a:rPr lang="en-US"/>
              <a:t>.</a:t>
            </a:r>
            <a:endParaRPr lang="en-US"/>
          </a:p>
        </p:txBody>
      </p:sp>
      <p:pic>
        <p:nvPicPr>
          <p:cNvPr id="8" name="Content Placeholder 7" descr="A diagram of a process&#10;&#10;Description automatically generated"/>
          <p:cNvPicPr>
            <a:picLocks noGrp="1" noChangeAspect="1"/>
          </p:cNvPicPr>
          <p:nvPr>
            <p:ph sz="half" idx="14"/>
          </p:nvPr>
        </p:nvPicPr>
        <p:blipFill>
          <a:blip r:embed="rId1"/>
          <a:stretch>
            <a:fillRect/>
          </a:stretch>
        </p:blipFill>
        <p:spPr>
          <a:xfrm>
            <a:off x="5621868" y="7154"/>
            <a:ext cx="6576295" cy="6846498"/>
          </a:xfrm>
        </p:spPr>
      </p:pic>
      <p:sp>
        <p:nvSpPr>
          <p:cNvPr id="7" name="Slide Number Placeholder 6"/>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37192"/>
            <a:ext cx="5712706" cy="445113"/>
          </a:xfrm>
        </p:spPr>
        <p:txBody>
          <a:bodyPr>
            <a:normAutofit fontScale="90000"/>
          </a:bodyPr>
          <a:lstStyle/>
          <a:p>
            <a:r>
              <a:rPr lang="en-US" sz="4000">
                <a:latin typeface="Times New Roman" panose="02020603050405020304"/>
                <a:cs typeface="Times New Roman" panose="02020603050405020304"/>
              </a:rPr>
              <a:t>RESULT</a:t>
            </a:r>
            <a:endParaRPr lang="en-US" sz="4000">
              <a:latin typeface="Times New Roman" panose="02020603050405020304"/>
              <a:cs typeface="Times New Roman" panose="02020603050405020304"/>
            </a:endParaRPr>
          </a:p>
        </p:txBody>
      </p:sp>
      <p:sp>
        <p:nvSpPr>
          <p:cNvPr id="8" name="Text Placeholder 7"/>
          <p:cNvSpPr>
            <a:spLocks noGrp="1"/>
          </p:cNvSpPr>
          <p:nvPr>
            <p:ph type="body" idx="1"/>
          </p:nvPr>
        </p:nvSpPr>
        <p:spPr/>
        <p:txBody>
          <a:bodyPr/>
          <a:lstStyle/>
          <a:p>
            <a:endParaRPr lang="en-US"/>
          </a:p>
        </p:txBody>
      </p:sp>
      <p:pic>
        <p:nvPicPr>
          <p:cNvPr id="3" name="Content Placeholder 2" descr="A screenshot of a computer&#10;&#10;Description automatically generated"/>
          <p:cNvPicPr>
            <a:picLocks noGrp="1" noChangeAspect="1"/>
          </p:cNvPicPr>
          <p:nvPr>
            <p:ph sz="half" idx="2"/>
          </p:nvPr>
        </p:nvPicPr>
        <p:blipFill rotWithShape="1">
          <a:blip r:embed="rId1"/>
          <a:srcRect b="5291"/>
          <a:stretch>
            <a:fillRect/>
          </a:stretch>
        </p:blipFill>
        <p:spPr>
          <a:xfrm>
            <a:off x="355161" y="1245964"/>
            <a:ext cx="6397924" cy="5138702"/>
          </a:xfrm>
        </p:spPr>
      </p:pic>
      <p:sp>
        <p:nvSpPr>
          <p:cNvPr id="4" name="Text Placeholder 3"/>
          <p:cNvSpPr>
            <a:spLocks noGrp="1"/>
          </p:cNvSpPr>
          <p:nvPr>
            <p:ph type="body" sz="quarter" idx="3"/>
          </p:nvPr>
        </p:nvSpPr>
        <p:spPr/>
        <p:txBody>
          <a:bodyPr/>
          <a:lstStyle/>
          <a:p>
            <a:endParaRPr lang="en-US"/>
          </a:p>
        </p:txBody>
      </p:sp>
      <p:pic>
        <p:nvPicPr>
          <p:cNvPr id="5" name="Content Placeholder 4" descr="A screenshot of a computer&#10;&#10;Description automatically generated"/>
          <p:cNvPicPr>
            <a:picLocks noGrp="1" noChangeAspect="1"/>
          </p:cNvPicPr>
          <p:nvPr>
            <p:ph sz="half" idx="14"/>
          </p:nvPr>
        </p:nvPicPr>
        <p:blipFill rotWithShape="1">
          <a:blip r:embed="rId2"/>
          <a:srcRect t="58" r="-62" b="4785"/>
          <a:stretch>
            <a:fillRect/>
          </a:stretch>
        </p:blipFill>
        <p:spPr>
          <a:xfrm>
            <a:off x="675341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9448800" y="6356350"/>
            <a:ext cx="2743200" cy="365125"/>
          </a:xfrm>
        </p:spPr>
        <p:txBody>
          <a:bodyPr/>
          <a:lstStyle/>
          <a:p>
            <a:fld id="{A49DFD55-3C28-40EF-9E31-A92D2E4017FF}" type="slidenum">
              <a:rPr lang="en-US" smtClean="0"/>
            </a:fld>
            <a:endParaRPr lang="en-US"/>
          </a:p>
        </p:txBody>
      </p:sp>
      <p:sp>
        <p:nvSpPr>
          <p:cNvPr id="8" name="TextBox 7"/>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latin typeface="Times New Roman" panose="02020603050405020304"/>
                <a:cs typeface="Times New Roman" panose="02020603050405020304"/>
              </a:rPr>
              <a:t>CONCLUSION</a:t>
            </a:r>
            <a:endParaRPr lang="en-US" sz="2800" b="1" dirty="0">
              <a:latin typeface="Times New Roman" panose="02020603050405020304"/>
              <a:cs typeface="Times New Roman" panose="02020603050405020304"/>
            </a:endParaRPr>
          </a:p>
          <a:p>
            <a:endParaRPr lang="en-US" sz="2800" b="1" dirty="0">
              <a:latin typeface="Times New Roman" panose="02020603050405020304"/>
              <a:cs typeface="Times New Roman" panose="02020603050405020304"/>
            </a:endParaRPr>
          </a:p>
        </p:txBody>
      </p:sp>
      <p:sp>
        <p:nvSpPr>
          <p:cNvPr id="14" name="TextBox 13"/>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dirty="0">
                <a:latin typeface="Times New Roman" panose="02020603050405020304"/>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Though not a crystal ball, LSTM models stand as invaluable allies in the quest for profitable trades.</a:t>
            </a:r>
            <a:endParaRPr lang="en-US">
              <a:latin typeface="Times New Roman" panose="02020603050405020304"/>
              <a:cs typeface="Times New Roman" panose="02020603050405020304"/>
            </a:endParaRPr>
          </a:p>
          <a:p>
            <a:br>
              <a:rPr lang="en-US" dirty="0"/>
            </a:br>
            <a:endParaRPr lang="en-US"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panose="02020603050405020304"/>
                <a:cs typeface="Times New Roman" panose="02020603050405020304"/>
              </a:rPr>
              <a:t>THANK YOU</a:t>
            </a:r>
            <a:endParaRPr lang="en-US" sz="4000">
              <a:latin typeface="Times New Roman" panose="02020603050405020304"/>
              <a:cs typeface="Times New Roman" panose="02020603050405020304"/>
            </a:endParaRPr>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dirty="0"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 y="-273685"/>
            <a:ext cx="5770880" cy="2052955"/>
          </a:xfrm>
        </p:spPr>
        <p:txBody>
          <a:bodyPr>
            <a:normAutofit/>
          </a:bodyPr>
          <a:lstStyle/>
          <a:p>
            <a:r>
              <a:rPr lang="en-US" sz="4800" b="1">
                <a:latin typeface="Times New Roman" panose="02020603050405020304" charset="0"/>
                <a:cs typeface="Times New Roman" panose="02020603050405020304" charset="0"/>
              </a:rPr>
              <a:t>TITLE </a:t>
            </a:r>
            <a:r>
              <a:rPr lang="en-US" sz="4800" b="1">
                <a:latin typeface="Times New Roman" panose="02020603050405020304" charset="0"/>
                <a:cs typeface="Times New Roman" panose="02020603050405020304" charset="0"/>
              </a:rPr>
              <a:t>OF PROJECT</a:t>
            </a:r>
            <a:endParaRPr lang="en-US" sz="48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panose="02020603050405020304"/>
                <a:cs typeface="Times New Roman" panose="02020603050405020304"/>
              </a:rPr>
              <a:t>STOCK  PRICE PREDICTION USING LSTM NEURAL NETWORKS    MARKET</a:t>
            </a:r>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59087"/>
            <a:ext cx="2895600" cy="779223"/>
          </a:xfrm>
        </p:spPr>
        <p:txBody>
          <a:bodyPr>
            <a:normAutofit/>
          </a:bodyPr>
          <a:lstStyle/>
          <a:p>
            <a:r>
              <a:rPr lang="en-US" sz="4000">
                <a:latin typeface="Times New Roman" panose="02020603050405020304" charset="0"/>
                <a:cs typeface="Times New Roman" panose="02020603050405020304" charset="0"/>
              </a:rPr>
              <a:t>AGENDA</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endParaRPr lang="en-US" sz="2400"/>
          </a:p>
          <a:p>
            <a:r>
              <a:rPr lang="en-US" sz="2400"/>
              <a:t>3.    END USERS</a:t>
            </a:r>
            <a:endParaRPr lang="en-US" sz="2400"/>
          </a:p>
          <a:p>
            <a:r>
              <a:rPr lang="en-US" sz="2400"/>
              <a:t>4.    MY SOLUTION</a:t>
            </a:r>
            <a:endParaRPr lang="en-US" sz="2400"/>
          </a:p>
          <a:p>
            <a:r>
              <a:rPr lang="en-US" sz="2400"/>
              <a:t>5.    MODELLING</a:t>
            </a:r>
            <a:endParaRPr lang="en-US" sz="2400"/>
          </a:p>
          <a:p>
            <a:r>
              <a:rPr lang="en-US" sz="2400"/>
              <a:t>6.    RESULTS</a:t>
            </a:r>
            <a:endParaRPr lang="en-US" sz="2400"/>
          </a:p>
          <a:p>
            <a:r>
              <a:rPr lang="en-US" sz="2400"/>
              <a:t>7.    CONCLUSION</a:t>
            </a:r>
            <a:endParaRPr lang="en-US" sz="2400"/>
          </a:p>
        </p:txBody>
      </p:sp>
      <p:sp>
        <p:nvSpPr>
          <p:cNvPr id="5"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1615" y="487018"/>
            <a:ext cx="6379305" cy="530638"/>
          </a:xfrm>
        </p:spPr>
        <p:txBody>
          <a:bodyPr/>
          <a:lstStyle/>
          <a:p>
            <a:r>
              <a:rPr lang="en-US" err="1">
                <a:latin typeface="Times New Roman" panose="02020603050405020304" charset="0"/>
                <a:cs typeface="Times New Roman" panose="02020603050405020304" charset="0"/>
              </a:rPr>
              <a:t>ProBLEM</a:t>
            </a:r>
            <a:r>
              <a:rPr lang="en-US">
                <a:latin typeface="Times New Roman" panose="02020603050405020304" charset="0"/>
                <a:cs typeface="Times New Roman" panose="02020603050405020304" charset="0"/>
              </a:rPr>
              <a:t> STATEMENT</a:t>
            </a:r>
            <a:endParaRPr lang="en-US">
              <a:latin typeface="Times New Roman" panose="02020603050405020304" charset="0"/>
              <a:cs typeface="Times New Roman" panose="02020603050405020304" charset="0"/>
            </a:endParaRPr>
          </a:p>
        </p:txBody>
      </p:sp>
      <p:sp>
        <p:nvSpPr>
          <p:cNvPr id="3" name="TextBox 2"/>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a:solidFill>
                  <a:srgbClr val="0D0D0D"/>
                </a:solidFill>
                <a:latin typeface="Times New Roman" panose="02020603050405020304"/>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panose="02020603050405020304"/>
              <a:ea typeface="+mn-lt"/>
              <a:cs typeface="Times New Roman" panose="02020603050405020304"/>
            </a:endParaRPr>
          </a:p>
          <a:p>
            <a:pPr marL="342900" indent="-342900">
              <a:buFont typeface="Arial" panose="020B0604020202020204"/>
              <a:buChar char="•"/>
            </a:pPr>
            <a:r>
              <a:rPr lang="en-US" sz="2400">
                <a:solidFill>
                  <a:srgbClr val="0D0D0D"/>
                </a:solidFill>
                <a:latin typeface="Times New Roman" panose="02020603050405020304"/>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954" y="12568"/>
            <a:ext cx="9125380" cy="875694"/>
          </a:xfrm>
        </p:spPr>
        <p:txBody>
          <a:bodyPr/>
          <a:lstStyle/>
          <a:p>
            <a:pPr algn="ctr"/>
            <a:r>
              <a:rPr lang="en-US" sz="4000">
                <a:solidFill>
                  <a:srgbClr val="222222"/>
                </a:solidFill>
                <a:latin typeface="Times New Roman" panose="02020603050405020304"/>
                <a:cs typeface="Arial" panose="020B0604020202020204"/>
              </a:rPr>
              <a:t>PROJECT OVERVIEW</a:t>
            </a:r>
            <a:endParaRPr lang="en-US" sz="4000">
              <a:latin typeface="Times New Roman" panose="02020603050405020304"/>
              <a:cs typeface="Arial" panose="020B0604020202020204"/>
            </a:endParaRPr>
          </a:p>
        </p:txBody>
      </p:sp>
      <p:sp>
        <p:nvSpPr>
          <p:cNvPr id="4" name="TextBox 3"/>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a:solidFill>
                  <a:srgbClr val="222222"/>
                </a:solidFill>
                <a:latin typeface="Times New Roman" panose="02020603050405020304"/>
                <a:cs typeface="Arial" panose="020B0604020202020204"/>
              </a:rPr>
              <a:t>                                                                 </a:t>
            </a:r>
            <a:endParaRPr lang="en-US" sz="2500">
              <a:solidFill>
                <a:srgbClr val="000000"/>
              </a:solidFill>
              <a:latin typeface="Times New Roman" panose="02020603050405020304"/>
              <a:cs typeface="Times New Roman" panose="020206030504050203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The Intelligent Stock Market Analysis System is  a comprehensive project aimed at providing investors and traders with powerful tools for analyzing and</a:t>
            </a:r>
            <a:endParaRPr lang="en-US" sz="2500">
              <a:solidFill>
                <a:srgbClr val="000000"/>
              </a:solidFill>
              <a:latin typeface="Times New Roman" panose="02020603050405020304"/>
              <a:cs typeface="Times New Roman" panose="02020603050405020304"/>
            </a:endParaRPr>
          </a:p>
          <a:p>
            <a:r>
              <a:rPr lang="en-US" sz="2500">
                <a:solidFill>
                  <a:srgbClr val="222222"/>
                </a:solidFill>
                <a:latin typeface="Times New Roman" panose="02020603050405020304"/>
                <a:cs typeface="Arial" panose="020B0604020202020204"/>
              </a:rPr>
              <a:t>    interpreting stock market data.</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a:p>
            <a:pPr marL="342900" indent="-342900">
              <a:buFont typeface="Arial" panose="020B0604020202020204"/>
              <a:buChar char="•"/>
            </a:pPr>
            <a:endParaRPr lang="en-US" sz="2500">
              <a:solidFill>
                <a:srgbClr val="222222"/>
              </a:solidFill>
              <a:latin typeface="Times New Roman" panose="02020603050405020304"/>
              <a:cs typeface="Arial" panose="020B06040202020202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panose="02020603050405020304"/>
              <a:cs typeface="Arial" panose="020B0604020202020204"/>
            </a:endParaRPr>
          </a:p>
          <a:p>
            <a:pPr>
              <a:buFont typeface="Arial,Sans-Serif"/>
            </a:pPr>
            <a:r>
              <a:rPr lang="en-US" sz="2500">
                <a:solidFill>
                  <a:srgbClr val="222222"/>
                </a:solidFill>
                <a:latin typeface="Times New Roman" panose="02020603050405020304"/>
                <a:cs typeface="Arial" panose="020B0604020202020204"/>
              </a:rPr>
              <a:t>    of stock  trading.</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69706"/>
          </a:xfrm>
        </p:spPr>
        <p:txBody>
          <a:bodyPr>
            <a:normAutofit/>
          </a:bodyPr>
          <a:lstStyle/>
          <a:p>
            <a:r>
              <a:rPr lang="en-US" sz="4000">
                <a:latin typeface="Times New Roman" panose="02020603050405020304"/>
                <a:cs typeface="Times New Roman" panose="02020603050405020304"/>
              </a:rPr>
              <a:t>END USERS</a:t>
            </a:r>
            <a:endParaRPr lang="en-US" sz="4000">
              <a:latin typeface="Times New Roman" panose="02020603050405020304"/>
              <a:cs typeface="Times New Roman" panose="02020603050405020304"/>
            </a:endParaRPr>
          </a:p>
        </p:txBody>
      </p:sp>
      <p:sp>
        <p:nvSpPr>
          <p:cNvPr id="3" name="Text Placeholder 2"/>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endParaRPr lang="en-US" sz="3600" b="0"/>
          </a:p>
          <a:p>
            <a:r>
              <a:rPr lang="en-US" sz="3600" b="0"/>
              <a:t>2.Traders</a:t>
            </a:r>
            <a:endParaRPr lang="en-US" sz="3600" b="0"/>
          </a:p>
          <a:p>
            <a:r>
              <a:rPr lang="en-US" sz="3600" b="0"/>
              <a:t>3.Financial Analysts</a:t>
            </a:r>
            <a:endParaRPr lang="en-US" sz="3600" b="0"/>
          </a:p>
          <a:p>
            <a:r>
              <a:rPr lang="en-US" sz="3600" b="0"/>
              <a:t>4.Brokers</a:t>
            </a:r>
            <a:endParaRPr lang="en-US" sz="3600" b="0"/>
          </a:p>
          <a:p>
            <a:endParaRPr lang="en-US" sz="3600" b="0"/>
          </a:p>
          <a:p>
            <a:endParaRPr lang="en-US" sz="3600" b="0"/>
          </a:p>
        </p:txBody>
      </p:sp>
      <p:sp>
        <p:nvSpPr>
          <p:cNvPr id="14"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9272357" cy="1057253"/>
          </a:xfrm>
        </p:spPr>
        <p:txBody>
          <a:bodyPr/>
          <a:lstStyle/>
          <a:p>
            <a:r>
              <a:rPr lang="en-US">
                <a:latin typeface="Times New Roman" panose="02020603050405020304"/>
                <a:cs typeface="Times New Roman" panose="02020603050405020304"/>
              </a:rPr>
              <a:t>INTRODUCTION TO </a:t>
            </a:r>
            <a:r>
              <a:rPr lang="en-US" err="1">
                <a:latin typeface="Times New Roman" panose="02020603050405020304"/>
                <a:cs typeface="Times New Roman" panose="02020603050405020304"/>
              </a:rPr>
              <a:t>lstm</a:t>
            </a:r>
            <a:r>
              <a:rPr lang="en-US">
                <a:latin typeface="Times New Roman" panose="02020603050405020304"/>
                <a:cs typeface="Times New Roman" panose="02020603050405020304"/>
              </a:rPr>
              <a:t> neural networks </a:t>
            </a:r>
            <a:endParaRPr lang="en-US"/>
          </a:p>
        </p:txBody>
      </p:sp>
      <p:sp>
        <p:nvSpPr>
          <p:cNvPr id="3" name="Content Placeholder 2"/>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panose="020B0604020202020204"/>
              <a:buChar char="•"/>
            </a:pPr>
            <a:r>
              <a:rPr lang="en-US" b="0">
                <a:solidFill>
                  <a:srgbClr val="0D0D0D"/>
                </a:solidFill>
                <a:latin typeface="Times New Roman" panose="02020603050405020304"/>
                <a:ea typeface="+mn-lt"/>
                <a:cs typeface="+mn-lt"/>
              </a:rPr>
              <a:t>LSTM stands for Long Short-Term Memory, a type of recurrent neural network (RNN) architecture.</a:t>
            </a:r>
            <a:endParaRPr lang="en-US">
              <a:latin typeface="Times New Roman" panose="02020603050405020304"/>
              <a:cs typeface="Times New Roman" panose="02020603050405020304"/>
            </a:endParaRPr>
          </a:p>
          <a:p>
            <a:pPr marL="285750" indent="-285750">
              <a:buFont typeface="Arial" panose="020B0604020202020204"/>
              <a:buChar char="•"/>
            </a:pPr>
            <a:r>
              <a:rPr lang="en-US" b="0">
                <a:solidFill>
                  <a:srgbClr val="0D0D0D"/>
                </a:solidFill>
                <a:latin typeface="Times New Roman" panose="02020603050405020304"/>
                <a:ea typeface="+mn-lt"/>
                <a:cs typeface="+mn-lt"/>
              </a:rPr>
              <a:t>Developed to address the vanishing gradient problem in traditional RNNs, which hinders learning long-term dependencies.</a:t>
            </a:r>
            <a:endParaRPr lang="en-US" b="0">
              <a:solidFill>
                <a:srgbClr val="0D0D0D"/>
              </a:solidFill>
              <a:latin typeface="Times New Roman" panose="02020603050405020304"/>
              <a:cs typeface="Times New Roman" panose="02020603050405020304"/>
            </a:endParaRPr>
          </a:p>
          <a:p>
            <a:r>
              <a:rPr lang="en-US">
                <a:solidFill>
                  <a:srgbClr val="0D0D0D"/>
                </a:solidFill>
                <a:latin typeface="Times New Roman" panose="02020603050405020304"/>
                <a:ea typeface="+mn-lt"/>
                <a:cs typeface="+mn-lt"/>
              </a:rPr>
              <a:t>    Key Components of LSTM</a:t>
            </a:r>
            <a:endParaRPr lang="en-US" b="0">
              <a:solidFill>
                <a:srgbClr val="0D0D0D"/>
              </a:solidFill>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Input Gate: Controls the flow of information into the cell.</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Forget Gate: Modulates the retention of information from the previous cell state.</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Cell State: Carries information over time and is regulated by gates.</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Output Gate: Controls the information flow from the cell to the output.</a:t>
            </a:r>
            <a:endParaRPr lang="en-US">
              <a:latin typeface="Times New Roman" panose="02020603050405020304"/>
            </a:endParaRPr>
          </a:p>
          <a:p>
            <a:pPr marL="285750" indent="-285750">
              <a:buFont typeface="Arial" panose="020B0604020202020204"/>
              <a:buChar char="•"/>
            </a:pPr>
            <a:endParaRPr lang="en-US" sz="12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98461"/>
          </a:xfrm>
        </p:spPr>
        <p:txBody>
          <a:bodyPr>
            <a:normAutofit/>
          </a:bodyPr>
          <a:lstStyle/>
          <a:p>
            <a:r>
              <a:rPr lang="en-US" b="1">
                <a:solidFill>
                  <a:srgbClr val="0D0D0D"/>
                </a:solidFill>
                <a:latin typeface="Times New Roman" panose="02020603050405020304" charset="0"/>
                <a:ea typeface="+mj-lt"/>
                <a:cs typeface="Times New Roman" panose="02020603050405020304" charset="0"/>
              </a:rPr>
              <a:t>Applications of LSTM</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panose="020B0604020202020204"/>
              <a:buChar char="•"/>
            </a:pPr>
            <a:r>
              <a:rPr lang="en-US" sz="2000" b="0">
                <a:solidFill>
                  <a:srgbClr val="0D0D0D"/>
                </a:solidFill>
                <a:latin typeface="Times New Roman" panose="02020603050405020304"/>
                <a:ea typeface="+mn-lt"/>
                <a:cs typeface="+mn-lt"/>
              </a:rPr>
              <a:t>Stock Price Prediction: Forecasting future stock prices based on historical data.</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Natural Language Processing: Generating coherent text and understanding context in language models.</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Speech Recognition: Transcribing speech into text with improved accuracy.</a:t>
            </a:r>
            <a:endParaRPr lang="en-US" sz="2000" b="0">
              <a:solidFill>
                <a:srgbClr val="0D0D0D"/>
              </a:solidFill>
              <a:latin typeface="Times New Roman" panose="02020603050405020304"/>
            </a:endParaRPr>
          </a:p>
          <a:p>
            <a:r>
              <a:rPr lang="en-US" sz="2400">
                <a:solidFill>
                  <a:srgbClr val="0D0D0D"/>
                </a:solidFill>
                <a:latin typeface="Times New Roman" panose="02020603050405020304"/>
                <a:ea typeface="+mn-lt"/>
                <a:cs typeface="+mn-lt"/>
              </a:rPr>
              <a:t> Limitations and Challenges</a:t>
            </a:r>
            <a:endParaRPr lang="en-US" sz="2400" b="0">
              <a:solidFill>
                <a:srgbClr val="0D0D0D"/>
              </a:solidFill>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Complexity: LSTM models can be computationally expensive to train and deploy.</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Overfitting: Prone to overfitting, especially with small datasets.</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Interpretability: Understanding the inner workings of LSTM models can be challenging.</a:t>
            </a:r>
            <a:endParaRPr lang="en-US" sz="2000">
              <a:latin typeface="Times New Roman" panose="02020603050405020304"/>
            </a:endParaRPr>
          </a:p>
          <a:p>
            <a:pPr marL="285750" indent="-285750">
              <a:buFont typeface="Arial" panose="020B0604020202020204"/>
              <a:buChar char="•"/>
            </a:pPr>
            <a:endParaRPr lang="en-US" sz="20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SOlUTION</a:t>
            </a:r>
            <a:br>
              <a:rPr lang="en-US"/>
            </a:br>
            <a:br>
              <a:rPr lang="en-US"/>
            </a:br>
            <a:br>
              <a:rPr lang="en-US"/>
            </a:br>
            <a:endParaRPr lang="en-US"/>
          </a:p>
        </p:txBody>
      </p:sp>
      <p:sp>
        <p:nvSpPr>
          <p:cNvPr id="5" name="Text Placeholder 4"/>
          <p:cNvSpPr>
            <a:spLocks noGrp="1"/>
          </p:cNvSpPr>
          <p:nvPr>
            <p:ph type="body" idx="1"/>
          </p:nvPr>
        </p:nvSpPr>
        <p:spPr>
          <a:xfrm>
            <a:off x="838200" y="332914"/>
            <a:ext cx="5661886" cy="851555"/>
          </a:xfrm>
        </p:spPr>
        <p:txBody>
          <a:bodyPr/>
          <a:lstStyle/>
          <a:p>
            <a:endParaRPr lang="en-US" sz="20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panose="02020603050405020304"/>
                <a:ea typeface="+mn-lt"/>
                <a:cs typeface="+mn-lt"/>
              </a:rPr>
              <a:t>Data Collection and Preprocessing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Feature Engineering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Model Building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Training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Evaluation</a:t>
            </a:r>
            <a:r>
              <a:rPr lang="en-US" sz="2000">
                <a:solidFill>
                  <a:srgbClr val="0D0D0D"/>
                </a:solidFill>
                <a:latin typeface="Times New Roman" panose="02020603050405020304"/>
                <a:ea typeface="+mn-lt"/>
                <a:cs typeface="+mn-lt"/>
              </a:rPr>
              <a:t>.</a:t>
            </a:r>
            <a:endParaRPr lang="en-US" sz="2000">
              <a:latin typeface="Times New Roman" panose="02020603050405020304"/>
              <a:cs typeface="Times New Roman" panose="02020603050405020304"/>
            </a:endParaRPr>
          </a:p>
          <a:p>
            <a:r>
              <a:rPr lang="en-US" sz="2000">
                <a:latin typeface="Times New Roman" panose="02020603050405020304"/>
                <a:ea typeface="+mn-lt"/>
                <a:cs typeface="+mn-lt"/>
              </a:rPr>
              <a:t>Fine-Tuning and Optimization</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Deployment and Monitoring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Risk Management</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Documentation and Reporting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Continuous Improvement</a:t>
            </a:r>
            <a:endParaRPr lang="en-US" sz="2000">
              <a:solidFill>
                <a:srgbClr val="0D0D0D"/>
              </a:solidFill>
              <a:latin typeface="Times New Roman" panose="02020603050405020304"/>
              <a:cs typeface="Times New Roman" panose="02020603050405020304"/>
            </a:endParaRPr>
          </a:p>
          <a:p>
            <a:pPr lvl="1"/>
            <a:endParaRPr lang="en-US">
              <a:solidFill>
                <a:srgbClr val="0D0D0D"/>
              </a:solidFill>
              <a:latin typeface="Times New Roman" panose="02020603050405020304"/>
            </a:endParaRPr>
          </a:p>
          <a:p>
            <a:endParaRPr lang="en-US"/>
          </a:p>
        </p:txBody>
      </p:sp>
      <p:sp>
        <p:nvSpPr>
          <p:cNvPr id="6" name="Text Placeholder 5"/>
          <p:cNvSpPr>
            <a:spLocks noGrp="1"/>
          </p:cNvSpPr>
          <p:nvPr>
            <p:ph type="body" sz="quarter" idx="3"/>
          </p:nvPr>
        </p:nvSpPr>
        <p:spPr>
          <a:xfrm>
            <a:off x="7887108" y="519819"/>
            <a:ext cx="3943627" cy="851555"/>
          </a:xfrm>
        </p:spPr>
        <p:txBody>
          <a:bodyPr/>
          <a:lstStyle/>
          <a:p>
            <a:r>
              <a:rPr lang="en-US"/>
              <a:t>.</a:t>
            </a:r>
            <a:endParaRPr lang="en-US"/>
          </a:p>
        </p:txBody>
      </p:sp>
      <p:pic>
        <p:nvPicPr>
          <p:cNvPr id="7" name="Content Placeholder 6" descr="A computer screen with a graph and coins&#10;&#10;Description automatically generated"/>
          <p:cNvPicPr>
            <a:picLocks noGrp="1" noChangeAspect="1"/>
          </p:cNvPicPr>
          <p:nvPr>
            <p:ph sz="half" idx="14"/>
          </p:nvPr>
        </p:nvPicPr>
        <p:blipFill>
          <a:blip r:embed="rId1"/>
          <a:stretch>
            <a:fillRect/>
          </a:stretch>
        </p:blipFill>
        <p:spPr>
          <a:xfrm>
            <a:off x="5949969" y="37959"/>
            <a:ext cx="6284702" cy="6847575"/>
          </a:xfrm>
        </p:spPr>
      </p:pic>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CABF691C-888B-4061-8A6F-D5CE84A0254B}">
  <ds:schemaRefs/>
</ds:datastoreItem>
</file>

<file path=customXml/itemProps3.xml><?xml version="1.0" encoding="utf-8"?>
<ds:datastoreItem xmlns:ds="http://schemas.openxmlformats.org/officeDocument/2006/customXml" ds:itemID="{49168DCE-134F-4610-A6AA-88CEBE8D71D2}">
  <ds:schemaRefs/>
</ds:datastoreItem>
</file>

<file path=docProps/app.xml><?xml version="1.0" encoding="utf-8"?>
<Properties xmlns="http://schemas.openxmlformats.org/officeDocument/2006/extended-properties" xmlns:vt="http://schemas.openxmlformats.org/officeDocument/2006/docPropsVTypes">
  <TotalTime>0</TotalTime>
  <Words>3504</Words>
  <Application>WPS Presentation</Application>
  <PresentationFormat>Widescreen</PresentationFormat>
  <Paragraphs>132</Paragraphs>
  <Slides>13</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Arial</vt:lpstr>
      <vt:lpstr>Arial,Sans-Serif</vt:lpstr>
      <vt:lpstr>Segoe Print</vt:lpstr>
      <vt:lpstr>Tenorite</vt:lpstr>
      <vt:lpstr>Microsoft YaHei</vt:lpstr>
      <vt:lpstr>Arial Unicode MS</vt:lpstr>
      <vt:lpstr>Calibri</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168</cp:revision>
  <dcterms:created xsi:type="dcterms:W3CDTF">2024-04-05T07:27:00Z</dcterms:created>
  <dcterms:modified xsi:type="dcterms:W3CDTF">2024-04-05T16:59:52Z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6D543F8E1429403E8B9BC36776D19135_13</vt:lpwstr>
  </property>
  <property fmtid="{D5CDD505-2E9C-101B-9397-08002B2CF9AE}" pid="5" name="KSOProductBuildVer">
    <vt:lpwstr>1033-12.2.0.13489</vt:lpwstr>
  </property>
</Properties>
</file>