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3"/>
  </p:normalViewPr>
  <p:slideViewPr>
    <p:cSldViewPr snapToGrid="0" snapToObjects="1">
      <p:cViewPr varScale="1">
        <p:scale>
          <a:sx n="84" d="100"/>
          <a:sy n="84" d="100"/>
        </p:scale>
        <p:origin x="14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1143000" y="685800"/>
            <a:ext cx="4572000" cy="3429000"/>
          </a:xfrm>
          <a:prstGeom prst="rect">
            <a:avLst/>
          </a:prstGeom>
        </p:spPr>
        <p:txBody>
          <a:bodyPr/>
          <a:lstStyle/>
          <a:p>
            <a:endParaRPr/>
          </a:p>
        </p:txBody>
      </p:sp>
      <p:sp>
        <p:nvSpPr>
          <p:cNvPr id="127" name="Shape 1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270000" y="1638300"/>
            <a:ext cx="10464800" cy="3302000"/>
          </a:xfrm>
          <a:prstGeom prst="rect">
            <a:avLst/>
          </a:prstGeom>
        </p:spPr>
        <p:txBody>
          <a:bodyPr anchor="b"/>
          <a:lstStyle/>
          <a:p>
            <a:r>
              <a:t>标题文本</a:t>
            </a:r>
          </a:p>
        </p:txBody>
      </p:sp>
      <p:sp>
        <p:nvSpPr>
          <p:cNvPr id="12" name="正文级别 1…"/>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在此键入引文。”"/>
          <p:cNvSpPr txBox="1">
            <a:spLocks noGrp="1"/>
          </p:cNvSpPr>
          <p:nvPr>
            <p:ph type="body" sz="quarter" idx="14"/>
          </p:nvPr>
        </p:nvSpPr>
        <p:spPr>
          <a:xfrm>
            <a:off x="1270000" y="4216400"/>
            <a:ext cx="10464800" cy="711201"/>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“在此键入引文。”</a:t>
            </a:r>
          </a:p>
        </p:txBody>
      </p:sp>
      <p:sp>
        <p:nvSpPr>
          <p:cNvPr id="9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图像"/>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pic>
        <p:nvPicPr>
          <p:cNvPr id="117" name="Picture 6" descr="Picture 6"/>
          <p:cNvPicPr>
            <a:picLocks noChangeAspect="1"/>
          </p:cNvPicPr>
          <p:nvPr/>
        </p:nvPicPr>
        <p:blipFill>
          <a:blip r:embed="rId2"/>
          <a:stretch>
            <a:fillRect/>
          </a:stretch>
        </p:blipFill>
        <p:spPr>
          <a:xfrm>
            <a:off x="-93080" y="1053389"/>
            <a:ext cx="1974319" cy="1110555"/>
          </a:xfrm>
          <a:prstGeom prst="rect">
            <a:avLst/>
          </a:prstGeom>
          <a:ln w="12700">
            <a:miter lim="400000"/>
          </a:ln>
          <a:effectLst>
            <a:outerShdw blurRad="50800" dist="38100" dir="5400000" rotWithShape="0">
              <a:srgbClr val="000000">
                <a:alpha val="40000"/>
              </a:srgbClr>
            </a:outerShdw>
          </a:effectLst>
        </p:spPr>
      </p:pic>
      <p:sp>
        <p:nvSpPr>
          <p:cNvPr id="118" name="标题文本"/>
          <p:cNvSpPr txBox="1">
            <a:spLocks noGrp="1"/>
          </p:cNvSpPr>
          <p:nvPr>
            <p:ph type="title"/>
          </p:nvPr>
        </p:nvSpPr>
        <p:spPr>
          <a:xfrm>
            <a:off x="1625599" y="2416387"/>
            <a:ext cx="9753602" cy="2546774"/>
          </a:xfrm>
          <a:prstGeom prst="rect">
            <a:avLst/>
          </a:prstGeom>
        </p:spPr>
        <p:txBody>
          <a:bodyPr lIns="48767" tIns="48767" rIns="48767" bIns="48767" anchor="b"/>
          <a:lstStyle>
            <a:lvl1pPr defTabSz="1300480">
              <a:lnSpc>
                <a:spcPct val="90000"/>
              </a:lnSpc>
              <a:defRPr sz="8400">
                <a:latin typeface="Calibri Light"/>
                <a:ea typeface="Calibri Light"/>
                <a:cs typeface="Calibri Light"/>
                <a:sym typeface="Calibri Light"/>
              </a:defRPr>
            </a:lvl1pPr>
          </a:lstStyle>
          <a:p>
            <a:r>
              <a:t>标题文本</a:t>
            </a:r>
          </a:p>
        </p:txBody>
      </p:sp>
      <p:sp>
        <p:nvSpPr>
          <p:cNvPr id="119" name="正文级别 1…"/>
          <p:cNvSpPr txBox="1">
            <a:spLocks noGrp="1"/>
          </p:cNvSpPr>
          <p:nvPr>
            <p:ph type="body" sz="quarter" idx="1"/>
          </p:nvPr>
        </p:nvSpPr>
        <p:spPr>
          <a:xfrm>
            <a:off x="1625599" y="5061373"/>
            <a:ext cx="9753602" cy="1766147"/>
          </a:xfrm>
          <a:prstGeom prst="rect">
            <a:avLst/>
          </a:prstGeom>
        </p:spPr>
        <p:txBody>
          <a:bodyPr lIns="48767" tIns="48767" rIns="48767" bIns="48767" anchor="t"/>
          <a:lstStyle>
            <a:lvl1pPr marL="0" indent="0" algn="ctr" defTabSz="1300480">
              <a:lnSpc>
                <a:spcPct val="90000"/>
              </a:lnSpc>
              <a:spcBef>
                <a:spcPts val="1400"/>
              </a:spcBef>
              <a:buSzTx/>
              <a:buNone/>
              <a:defRPr sz="3400">
                <a:latin typeface="Calibri"/>
                <a:ea typeface="Calibri"/>
                <a:cs typeface="Calibri"/>
                <a:sym typeface="Calibri"/>
              </a:defRPr>
            </a:lvl1pPr>
            <a:lvl2pPr marL="0" indent="457200" algn="ctr" defTabSz="1300480">
              <a:lnSpc>
                <a:spcPct val="90000"/>
              </a:lnSpc>
              <a:spcBef>
                <a:spcPts val="1400"/>
              </a:spcBef>
              <a:buSzTx/>
              <a:buNone/>
              <a:defRPr sz="3400">
                <a:latin typeface="Calibri"/>
                <a:ea typeface="Calibri"/>
                <a:cs typeface="Calibri"/>
                <a:sym typeface="Calibri"/>
              </a:defRPr>
            </a:lvl2pPr>
            <a:lvl3pPr marL="0" indent="914400" algn="ctr" defTabSz="1300480">
              <a:lnSpc>
                <a:spcPct val="90000"/>
              </a:lnSpc>
              <a:spcBef>
                <a:spcPts val="1400"/>
              </a:spcBef>
              <a:buSzTx/>
              <a:buNone/>
              <a:defRPr sz="3400">
                <a:latin typeface="Calibri"/>
                <a:ea typeface="Calibri"/>
                <a:cs typeface="Calibri"/>
                <a:sym typeface="Calibri"/>
              </a:defRPr>
            </a:lvl3pPr>
            <a:lvl4pPr marL="0" indent="1371600" algn="ctr" defTabSz="1300480">
              <a:lnSpc>
                <a:spcPct val="90000"/>
              </a:lnSpc>
              <a:spcBef>
                <a:spcPts val="1400"/>
              </a:spcBef>
              <a:buSzTx/>
              <a:buNone/>
              <a:defRPr sz="3400">
                <a:latin typeface="Calibri"/>
                <a:ea typeface="Calibri"/>
                <a:cs typeface="Calibri"/>
                <a:sym typeface="Calibri"/>
              </a:defRPr>
            </a:lvl4pPr>
            <a:lvl5pPr marL="0" indent="1828800" algn="ctr" defTabSz="1300480">
              <a:lnSpc>
                <a:spcPct val="90000"/>
              </a:lnSpc>
              <a:spcBef>
                <a:spcPts val="1400"/>
              </a:spcBef>
              <a:buSzTx/>
              <a:buNone/>
              <a:defRPr sz="3400">
                <a:latin typeface="Calibri"/>
                <a:ea typeface="Calibri"/>
                <a:cs typeface="Calibri"/>
                <a:sym typeface="Calibri"/>
              </a:defRPr>
            </a:lvl5pPr>
          </a:lstStyle>
          <a:p>
            <a:r>
              <a:t>正文级别 1</a:t>
            </a:r>
          </a:p>
          <a:p>
            <a:pPr lvl="1"/>
            <a:r>
              <a:t>正文级别 2</a:t>
            </a:r>
          </a:p>
          <a:p>
            <a:pPr lvl="2"/>
            <a:r>
              <a:t>正文级别 3</a:t>
            </a:r>
          </a:p>
          <a:p>
            <a:pPr lvl="3"/>
            <a:r>
              <a:t>正文级别 4</a:t>
            </a:r>
          </a:p>
          <a:p>
            <a:pPr lvl="4"/>
            <a:r>
              <a:t>正文级别 5</a:t>
            </a:r>
          </a:p>
        </p:txBody>
      </p:sp>
      <p:sp>
        <p:nvSpPr>
          <p:cNvPr id="120" name="幻灯片编号"/>
          <p:cNvSpPr txBox="1">
            <a:spLocks noGrp="1"/>
          </p:cNvSpPr>
          <p:nvPr>
            <p:ph type="sldNum" sz="quarter" idx="2"/>
          </p:nvPr>
        </p:nvSpPr>
        <p:spPr>
          <a:xfrm>
            <a:off x="11787362" y="8024622"/>
            <a:ext cx="323359" cy="338837"/>
          </a:xfrm>
          <a:prstGeom prst="rect">
            <a:avLst/>
          </a:prstGeom>
        </p:spPr>
        <p:txBody>
          <a:bodyPr lIns="48767" tIns="48767" rIns="48767" bIns="48767" anchor="ctr"/>
          <a:lstStyle>
            <a:lvl1pPr algn="r" defTabSz="1300480">
              <a:defRPr>
                <a:solidFill>
                  <a:srgbClr val="888888"/>
                </a:solidFill>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idx="13"/>
          </p:nvPr>
        </p:nvSpPr>
        <p:spPr>
          <a:xfrm>
            <a:off x="1625600" y="673100"/>
            <a:ext cx="9753600" cy="5905500"/>
          </a:xfrm>
          <a:prstGeom prst="rect">
            <a:avLst/>
          </a:prstGeom>
        </p:spPr>
        <p:txBody>
          <a:bodyPr lIns="91439" tIns="45719" rIns="91439" bIns="45719" anchor="t">
            <a:noAutofit/>
          </a:bodyPr>
          <a:lstStyle/>
          <a:p>
            <a:endParaRPr/>
          </a:p>
        </p:txBody>
      </p:sp>
      <p:sp>
        <p:nvSpPr>
          <p:cNvPr id="21" name="标题文本"/>
          <p:cNvSpPr txBox="1">
            <a:spLocks noGrp="1"/>
          </p:cNvSpPr>
          <p:nvPr>
            <p:ph type="title"/>
          </p:nvPr>
        </p:nvSpPr>
        <p:spPr>
          <a:xfrm>
            <a:off x="1270000" y="6718300"/>
            <a:ext cx="10464800" cy="1422400"/>
          </a:xfrm>
          <a:prstGeom prst="rect">
            <a:avLst/>
          </a:prstGeom>
        </p:spPr>
        <p:txBody>
          <a:bodyPr anchor="b"/>
          <a:lstStyle/>
          <a:p>
            <a:r>
              <a:t>标题文本</a:t>
            </a:r>
          </a:p>
        </p:txBody>
      </p:sp>
      <p:sp>
        <p:nvSpPr>
          <p:cNvPr id="22" name="正文级别 1…"/>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txBox="1">
            <a:spLocks noGrp="1"/>
          </p:cNvSpPr>
          <p:nvPr>
            <p:ph type="title"/>
          </p:nvPr>
        </p:nvSpPr>
        <p:spPr>
          <a:xfrm>
            <a:off x="1270000" y="3225800"/>
            <a:ext cx="10464800" cy="3302000"/>
          </a:xfrm>
          <a:prstGeom prst="rect">
            <a:avLst/>
          </a:prstGeom>
        </p:spPr>
        <p:txBody>
          <a:bodyPr/>
          <a:lstStyle/>
          <a:p>
            <a:r>
              <a:t>标题文本</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a:spLocks noGrp="1"/>
          </p:cNvSpPr>
          <p:nvPr>
            <p:ph type="pic" sz="half" idx="13"/>
          </p:nvPr>
        </p:nvSpPr>
        <p:spPr>
          <a:xfrm>
            <a:off x="6718300" y="635000"/>
            <a:ext cx="5334000" cy="8216900"/>
          </a:xfrm>
          <a:prstGeom prst="rect">
            <a:avLst/>
          </a:prstGeom>
        </p:spPr>
        <p:txBody>
          <a:bodyPr lIns="91439" tIns="45719" rIns="91439" bIns="45719" anchor="t">
            <a:noAutofit/>
          </a:bodyPr>
          <a:lstStyle/>
          <a:p>
            <a:endParaRPr/>
          </a:p>
        </p:txBody>
      </p:sp>
      <p:sp>
        <p:nvSpPr>
          <p:cNvPr id="39" name="标题文本"/>
          <p:cNvSpPr txBox="1">
            <a:spLocks noGrp="1"/>
          </p:cNvSpPr>
          <p:nvPr>
            <p:ph type="title"/>
          </p:nvPr>
        </p:nvSpPr>
        <p:spPr>
          <a:xfrm>
            <a:off x="952500" y="635000"/>
            <a:ext cx="5334000" cy="3987800"/>
          </a:xfrm>
          <a:prstGeom prst="rect">
            <a:avLst/>
          </a:prstGeom>
        </p:spPr>
        <p:txBody>
          <a:bodyPr anchor="b"/>
          <a:lstStyle>
            <a:lvl1pPr>
              <a:defRPr sz="6000"/>
            </a:lvl1pPr>
          </a:lstStyle>
          <a:p>
            <a:r>
              <a:t>标题文本</a:t>
            </a:r>
          </a:p>
        </p:txBody>
      </p:sp>
      <p:sp>
        <p:nvSpPr>
          <p:cNvPr id="40" name="正文级别 1…"/>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txBox="1">
            <a:spLocks noGrp="1"/>
          </p:cNvSpPr>
          <p:nvPr>
            <p:ph type="title"/>
          </p:nvPr>
        </p:nvSpPr>
        <p:spPr>
          <a:prstGeom prst="rect">
            <a:avLst/>
          </a:prstGeom>
        </p:spPr>
        <p:txBody>
          <a:bodyPr/>
          <a:lstStyle/>
          <a:p>
            <a:r>
              <a:t>标题文本</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txBox="1">
            <a:spLocks noGrp="1"/>
          </p:cNvSpPr>
          <p:nvPr>
            <p:ph type="title"/>
          </p:nvPr>
        </p:nvSpPr>
        <p:spPr>
          <a:prstGeom prst="rect">
            <a:avLst/>
          </a:prstGeom>
        </p:spPr>
        <p:txBody>
          <a:bodyPr/>
          <a:lstStyle/>
          <a:p>
            <a:r>
              <a:t>标题文本</a:t>
            </a:r>
          </a:p>
        </p:txBody>
      </p:sp>
      <p:sp>
        <p:nvSpPr>
          <p:cNvPr id="57"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图像"/>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标题文本"/>
          <p:cNvSpPr txBox="1">
            <a:spLocks noGrp="1"/>
          </p:cNvSpPr>
          <p:nvPr>
            <p:ph type="title"/>
          </p:nvPr>
        </p:nvSpPr>
        <p:spPr>
          <a:prstGeom prst="rect">
            <a:avLst/>
          </a:prstGeom>
        </p:spPr>
        <p:txBody>
          <a:bodyPr/>
          <a:lstStyle/>
          <a:p>
            <a:r>
              <a:t>标题文本</a:t>
            </a:r>
          </a:p>
        </p:txBody>
      </p:sp>
      <p:sp>
        <p:nvSpPr>
          <p:cNvPr id="67" name="正文级别 1…"/>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正文级别 1…"/>
          <p:cNvSpPr txBox="1">
            <a:spLocks noGrp="1"/>
          </p:cNvSpPr>
          <p:nvPr>
            <p:ph type="body" idx="1"/>
          </p:nvPr>
        </p:nvSpPr>
        <p:spPr>
          <a:xfrm>
            <a:off x="952500" y="1270000"/>
            <a:ext cx="11099800" cy="72136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图像"/>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图像"/>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a:endParaRPr/>
          </a:p>
        </p:txBody>
      </p:sp>
      <p:sp>
        <p:nvSpPr>
          <p:cNvPr id="85" name="图像"/>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标题文本</a:t>
            </a:r>
          </a:p>
        </p:txBody>
      </p:sp>
      <p:sp>
        <p:nvSpPr>
          <p:cNvPr id="3" name="正文级别 1…"/>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 name="Ink 14" descr="Ink 14"/>
          <p:cNvPicPr>
            <a:picLocks noChangeAspect="1"/>
          </p:cNvPicPr>
          <p:nvPr/>
        </p:nvPicPr>
        <p:blipFill>
          <a:blip r:embed="rId2"/>
          <a:stretch>
            <a:fillRect/>
          </a:stretch>
        </p:blipFill>
        <p:spPr>
          <a:xfrm>
            <a:off x="890367" y="2489605"/>
            <a:ext cx="11607554" cy="281089"/>
          </a:xfrm>
          <a:prstGeom prst="rect">
            <a:avLst/>
          </a:prstGeom>
          <a:ln w="12700">
            <a:miter lim="400000"/>
          </a:ln>
        </p:spPr>
      </p:pic>
      <p:sp>
        <p:nvSpPr>
          <p:cNvPr id="130" name="Title 1"/>
          <p:cNvSpPr txBox="1">
            <a:spLocks noGrp="1"/>
          </p:cNvSpPr>
          <p:nvPr>
            <p:ph type="title"/>
          </p:nvPr>
        </p:nvSpPr>
        <p:spPr>
          <a:xfrm>
            <a:off x="534460" y="267300"/>
            <a:ext cx="12316713" cy="2036261"/>
          </a:xfrm>
          <a:prstGeom prst="rect">
            <a:avLst/>
          </a:prstGeom>
          <a:effectLst>
            <a:outerShdw blurRad="50800" dist="38100" dir="5400000" rotWithShape="0">
              <a:srgbClr val="00B0F0">
                <a:alpha val="40000"/>
              </a:srgbClr>
            </a:outerShdw>
          </a:effectLst>
        </p:spPr>
        <p:txBody>
          <a:bodyPr/>
          <a:lstStyle>
            <a:lvl1pPr>
              <a:lnSpc>
                <a:spcPct val="150000"/>
              </a:lnSpc>
              <a:defRPr sz="6200">
                <a:solidFill>
                  <a:srgbClr val="404040"/>
                </a:solidFill>
                <a:latin typeface="PingFang HK Semibold"/>
                <a:ea typeface="PingFang HK Semibold"/>
                <a:cs typeface="PingFang HK Semibold"/>
                <a:sym typeface="PingFang HK Semibold"/>
              </a:defRPr>
            </a:lvl1pPr>
          </a:lstStyle>
          <a:p>
            <a:r>
              <a:t>Go面向对象编程</a:t>
            </a:r>
          </a:p>
        </p:txBody>
      </p:sp>
      <p:sp>
        <p:nvSpPr>
          <p:cNvPr id="131" name="面向对象编程OOP"/>
          <p:cNvSpPr txBox="1"/>
          <p:nvPr/>
        </p:nvSpPr>
        <p:spPr>
          <a:xfrm>
            <a:off x="5192064" y="4616450"/>
            <a:ext cx="2620672"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面向对象编程OOP</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9" name="Ink 14" descr="Ink 14"/>
          <p:cNvPicPr>
            <a:picLocks noChangeAspect="1"/>
          </p:cNvPicPr>
          <p:nvPr/>
        </p:nvPicPr>
        <p:blipFill>
          <a:blip r:embed="rId2"/>
          <a:stretch>
            <a:fillRect/>
          </a:stretch>
        </p:blipFill>
        <p:spPr>
          <a:xfrm>
            <a:off x="890367" y="2489605"/>
            <a:ext cx="11607554" cy="281089"/>
          </a:xfrm>
          <a:prstGeom prst="rect">
            <a:avLst/>
          </a:prstGeom>
          <a:ln w="12700">
            <a:miter lim="400000"/>
          </a:ln>
        </p:spPr>
      </p:pic>
      <p:sp>
        <p:nvSpPr>
          <p:cNvPr id="230" name="Title 1"/>
          <p:cNvSpPr txBox="1">
            <a:spLocks noGrp="1"/>
          </p:cNvSpPr>
          <p:nvPr>
            <p:ph type="title"/>
          </p:nvPr>
        </p:nvSpPr>
        <p:spPr>
          <a:xfrm>
            <a:off x="534460" y="267300"/>
            <a:ext cx="12316713" cy="2036261"/>
          </a:xfrm>
          <a:prstGeom prst="rect">
            <a:avLst/>
          </a:prstGeom>
          <a:effectLst>
            <a:outerShdw blurRad="50800" dist="38100" dir="5400000" rotWithShape="0">
              <a:srgbClr val="00B0F0">
                <a:alpha val="40000"/>
              </a:srgbClr>
            </a:outerShdw>
          </a:effectLst>
        </p:spPr>
        <p:txBody>
          <a:bodyPr/>
          <a:lstStyle>
            <a:lvl1pPr>
              <a:lnSpc>
                <a:spcPct val="150000"/>
              </a:lnSpc>
              <a:defRPr sz="6200">
                <a:solidFill>
                  <a:srgbClr val="404040"/>
                </a:solidFill>
                <a:latin typeface="PingFang HK Semibold"/>
                <a:ea typeface="PingFang HK Semibold"/>
                <a:cs typeface="PingFang HK Semibold"/>
                <a:sym typeface="PingFang HK Semibold"/>
              </a:defRPr>
            </a:lvl1pPr>
          </a:lstStyle>
          <a:p>
            <a:r>
              <a:t>为什么需要接口</a:t>
            </a:r>
          </a:p>
        </p:txBody>
      </p:sp>
      <p:sp>
        <p:nvSpPr>
          <p:cNvPr id="231" name="如果没有接口，调用方进行代码修改会变得非常痛苦"/>
          <p:cNvSpPr txBox="1"/>
          <p:nvPr/>
        </p:nvSpPr>
        <p:spPr>
          <a:xfrm>
            <a:off x="2226316" y="4337050"/>
            <a:ext cx="8552168"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r>
              <a:t>如果没有接口，调用方进行代码修改会变得非常痛苦</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3" name="Ink 14" descr="Ink 14"/>
          <p:cNvPicPr>
            <a:picLocks noChangeAspect="1"/>
          </p:cNvPicPr>
          <p:nvPr/>
        </p:nvPicPr>
        <p:blipFill>
          <a:blip r:embed="rId2"/>
          <a:stretch>
            <a:fillRect/>
          </a:stretch>
        </p:blipFill>
        <p:spPr>
          <a:xfrm>
            <a:off x="890367" y="2489605"/>
            <a:ext cx="11607554" cy="281089"/>
          </a:xfrm>
          <a:prstGeom prst="rect">
            <a:avLst/>
          </a:prstGeom>
          <a:ln w="12700">
            <a:miter lim="400000"/>
          </a:ln>
        </p:spPr>
      </p:pic>
      <p:sp>
        <p:nvSpPr>
          <p:cNvPr id="234" name="Title 1"/>
          <p:cNvSpPr txBox="1">
            <a:spLocks noGrp="1"/>
          </p:cNvSpPr>
          <p:nvPr>
            <p:ph type="title"/>
          </p:nvPr>
        </p:nvSpPr>
        <p:spPr>
          <a:xfrm>
            <a:off x="534460" y="267300"/>
            <a:ext cx="12316713" cy="2036261"/>
          </a:xfrm>
          <a:prstGeom prst="rect">
            <a:avLst/>
          </a:prstGeom>
          <a:effectLst>
            <a:outerShdw blurRad="50800" dist="38100" dir="5400000" rotWithShape="0">
              <a:srgbClr val="00B0F0">
                <a:alpha val="40000"/>
              </a:srgbClr>
            </a:outerShdw>
          </a:effectLst>
        </p:spPr>
        <p:txBody>
          <a:bodyPr/>
          <a:lstStyle>
            <a:lvl1pPr>
              <a:lnSpc>
                <a:spcPct val="150000"/>
              </a:lnSpc>
              <a:defRPr sz="6200">
                <a:solidFill>
                  <a:srgbClr val="404040"/>
                </a:solidFill>
                <a:latin typeface="PingFang HK Semibold"/>
                <a:ea typeface="PingFang HK Semibold"/>
                <a:cs typeface="PingFang HK Semibold"/>
                <a:sym typeface="PingFang HK Semibold"/>
              </a:defRPr>
            </a:lvl1pPr>
          </a:lstStyle>
          <a:p>
            <a:r>
              <a:t>接口的应用场景</a:t>
            </a:r>
          </a:p>
        </p:txBody>
      </p:sp>
      <p:sp>
        <p:nvSpPr>
          <p:cNvPr id="235" name="interface的使用要满足2个条件才有意义：…"/>
          <p:cNvSpPr txBox="1"/>
          <p:nvPr/>
        </p:nvSpPr>
        <p:spPr>
          <a:xfrm>
            <a:off x="854220" y="2799537"/>
            <a:ext cx="11493259" cy="23765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defTabSz="457200">
              <a:spcBef>
                <a:spcPts val="1600"/>
              </a:spcBef>
              <a:defRPr sz="1900" b="0">
                <a:solidFill>
                  <a:srgbClr val="000000">
                    <a:alpha val="87058"/>
                  </a:srgbClr>
                </a:solidFill>
              </a:defRPr>
            </a:pPr>
            <a:r>
              <a:t>interface的使用要满足2个条件才有意义：</a:t>
            </a:r>
          </a:p>
          <a:p>
            <a:pPr marL="457200" indent="-317500" algn="l" defTabSz="457200">
              <a:spcBef>
                <a:spcPts val="800"/>
              </a:spcBef>
              <a:buClr>
                <a:srgbClr val="000000">
                  <a:alpha val="87058"/>
                </a:srgbClr>
              </a:buClr>
              <a:buSzPct val="100000"/>
              <a:buFont typeface="Helvetica Neue"/>
              <a:buAutoNum type="arabicPeriod"/>
              <a:defRPr sz="1900" b="0">
                <a:solidFill>
                  <a:srgbClr val="000000">
                    <a:alpha val="87058"/>
                  </a:srgbClr>
                </a:solidFill>
              </a:defRPr>
            </a:pPr>
            <a:r>
              <a:t>实现了interface的几个struct是相似关系（比如docker和kvm都是虚拟机）、平级的，并且输入输出参数完全一致。（这点是interface的本质，能实现interface的肯定是满足这个条件）</a:t>
            </a:r>
            <a:br/>
            <a:endParaRPr/>
          </a:p>
          <a:p>
            <a:pPr marL="457200" indent="-317500" algn="l" defTabSz="457200">
              <a:spcBef>
                <a:spcPts val="800"/>
              </a:spcBef>
              <a:buClr>
                <a:srgbClr val="000000">
                  <a:alpha val="87058"/>
                </a:srgbClr>
              </a:buClr>
              <a:buSzPct val="100000"/>
              <a:buFont typeface="Helvetica Neue"/>
              <a:buAutoNum type="arabicPeriod"/>
              <a:defRPr sz="1900" b="0">
                <a:solidFill>
                  <a:srgbClr val="000000">
                    <a:alpha val="87058"/>
                  </a:srgbClr>
                </a:solidFill>
              </a:defRPr>
            </a:pPr>
            <a:r>
              <a:t>在业务逻辑上，调用实现interface的struct是不确定的，是通过某种方式传递进来，而不是顺序的业务逻辑，比如structA、structB、structC如果是有顺序的则是错误的</a:t>
            </a:r>
          </a:p>
        </p:txBody>
      </p:sp>
      <p:sp>
        <p:nvSpPr>
          <p:cNvPr id="236" name="func main() {…"/>
          <p:cNvSpPr txBox="1"/>
          <p:nvPr/>
        </p:nvSpPr>
        <p:spPr>
          <a:xfrm>
            <a:off x="1051636" y="6431119"/>
            <a:ext cx="2611020" cy="2501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defTabSz="457200">
              <a:lnSpc>
                <a:spcPts val="3700"/>
              </a:lnSpc>
              <a:defRPr sz="1560">
                <a:solidFill>
                  <a:srgbClr val="37474F"/>
                </a:solidFill>
                <a:latin typeface="Courier New"/>
                <a:ea typeface="Courier New"/>
                <a:cs typeface="Courier New"/>
                <a:sym typeface="Courier New"/>
              </a:defRPr>
            </a:pPr>
            <a:r>
              <a:rPr>
                <a:solidFill>
                  <a:srgbClr val="3B78E7"/>
                </a:solidFill>
              </a:rPr>
              <a:t>func</a:t>
            </a:r>
            <a:r>
              <a:t> </a:t>
            </a:r>
            <a:r>
              <a:rPr>
                <a:solidFill>
                  <a:srgbClr val="EC407A"/>
                </a:solidFill>
              </a:rPr>
              <a:t>main</a:t>
            </a:r>
            <a:r>
              <a:t>() {</a:t>
            </a:r>
          </a:p>
          <a:p>
            <a:pPr algn="l" defTabSz="457200">
              <a:lnSpc>
                <a:spcPts val="3700"/>
              </a:lnSpc>
              <a:defRPr sz="1560">
                <a:solidFill>
                  <a:srgbClr val="EC407A"/>
                </a:solidFill>
                <a:latin typeface="Courier New"/>
                <a:ea typeface="Courier New"/>
                <a:cs typeface="Courier New"/>
                <a:sym typeface="Courier New"/>
              </a:defRPr>
            </a:pPr>
            <a:r>
              <a:rPr>
                <a:solidFill>
                  <a:srgbClr val="37474F"/>
                </a:solidFill>
              </a:rPr>
              <a:t>    </a:t>
            </a:r>
            <a:r>
              <a:rPr>
                <a:solidFill>
                  <a:srgbClr val="3B78E7"/>
                </a:solidFill>
              </a:rPr>
              <a:t>var</a:t>
            </a:r>
            <a:r>
              <a:rPr>
                <a:solidFill>
                  <a:srgbClr val="37474F"/>
                </a:solidFill>
              </a:rPr>
              <a:t> </a:t>
            </a:r>
            <a:r>
              <a:t>i</a:t>
            </a:r>
            <a:r>
              <a:rPr>
                <a:solidFill>
                  <a:srgbClr val="37474F"/>
                </a:solidFill>
              </a:rPr>
              <a:t> </a:t>
            </a:r>
            <a:r>
              <a:t>interfaceX</a:t>
            </a:r>
            <a:endParaRPr>
              <a:solidFill>
                <a:srgbClr val="37474F"/>
              </a:solidFill>
            </a:endParaRPr>
          </a:p>
          <a:p>
            <a:pPr algn="l" defTabSz="457200">
              <a:lnSpc>
                <a:spcPts val="3700"/>
              </a:lnSpc>
              <a:defRPr sz="1560">
                <a:solidFill>
                  <a:srgbClr val="EC407A"/>
                </a:solidFill>
                <a:latin typeface="Courier New"/>
                <a:ea typeface="Courier New"/>
                <a:cs typeface="Courier New"/>
                <a:sym typeface="Courier New"/>
              </a:defRPr>
            </a:pPr>
            <a:r>
              <a:rPr>
                <a:solidFill>
                  <a:srgbClr val="37474F"/>
                </a:solidFill>
              </a:rPr>
              <a:t>    </a:t>
            </a:r>
            <a:r>
              <a:t>i</a:t>
            </a:r>
            <a:r>
              <a:rPr>
                <a:solidFill>
                  <a:srgbClr val="37474F"/>
                </a:solidFill>
              </a:rPr>
              <a:t> = &amp;</a:t>
            </a:r>
            <a:r>
              <a:t>structA</a:t>
            </a:r>
            <a:r>
              <a:rPr>
                <a:solidFill>
                  <a:srgbClr val="37474F"/>
                </a:solidFill>
              </a:rPr>
              <a:t>{...}</a:t>
            </a:r>
          </a:p>
          <a:p>
            <a:pPr algn="l" defTabSz="457200">
              <a:lnSpc>
                <a:spcPts val="3700"/>
              </a:lnSpc>
              <a:defRPr sz="1560">
                <a:solidFill>
                  <a:srgbClr val="37474F"/>
                </a:solidFill>
                <a:latin typeface="Courier New"/>
                <a:ea typeface="Courier New"/>
                <a:cs typeface="Courier New"/>
                <a:sym typeface="Courier New"/>
              </a:defRPr>
            </a:pPr>
            <a:r>
              <a:t>    </a:t>
            </a:r>
            <a:r>
              <a:rPr>
                <a:solidFill>
                  <a:srgbClr val="EC407A"/>
                </a:solidFill>
              </a:rPr>
              <a:t>i</a:t>
            </a:r>
            <a:r>
              <a:t>.</a:t>
            </a:r>
            <a:r>
              <a:rPr>
                <a:solidFill>
                  <a:srgbClr val="EC407A"/>
                </a:solidFill>
              </a:rPr>
              <a:t>Add</a:t>
            </a:r>
            <a:r>
              <a:t>()</a:t>
            </a:r>
          </a:p>
          <a:p>
            <a:pPr algn="l" defTabSz="457200">
              <a:lnSpc>
                <a:spcPts val="3700"/>
              </a:lnSpc>
              <a:defRPr sz="1560">
                <a:solidFill>
                  <a:srgbClr val="EC407A"/>
                </a:solidFill>
                <a:latin typeface="Courier New"/>
                <a:ea typeface="Courier New"/>
                <a:cs typeface="Courier New"/>
                <a:sym typeface="Courier New"/>
              </a:defRPr>
            </a:pPr>
            <a:r>
              <a:rPr>
                <a:solidFill>
                  <a:srgbClr val="37474F"/>
                </a:solidFill>
              </a:rPr>
              <a:t>    </a:t>
            </a:r>
            <a:r>
              <a:t>i</a:t>
            </a:r>
            <a:r>
              <a:rPr>
                <a:solidFill>
                  <a:srgbClr val="37474F"/>
                </a:solidFill>
              </a:rPr>
              <a:t> = &amp;</a:t>
            </a:r>
            <a:r>
              <a:t>structB</a:t>
            </a:r>
            <a:r>
              <a:rPr>
                <a:solidFill>
                  <a:srgbClr val="37474F"/>
                </a:solidFill>
              </a:rPr>
              <a:t>{...}</a:t>
            </a:r>
          </a:p>
          <a:p>
            <a:pPr algn="l" defTabSz="457200">
              <a:lnSpc>
                <a:spcPts val="3700"/>
              </a:lnSpc>
              <a:defRPr sz="1560">
                <a:solidFill>
                  <a:srgbClr val="37474F"/>
                </a:solidFill>
                <a:latin typeface="Courier New"/>
                <a:ea typeface="Courier New"/>
                <a:cs typeface="Courier New"/>
                <a:sym typeface="Courier New"/>
              </a:defRPr>
            </a:pPr>
            <a:r>
              <a:t>    </a:t>
            </a:r>
            <a:r>
              <a:rPr>
                <a:solidFill>
                  <a:srgbClr val="EC407A"/>
                </a:solidFill>
              </a:rPr>
              <a:t>i</a:t>
            </a:r>
            <a:r>
              <a:t>.</a:t>
            </a:r>
            <a:r>
              <a:rPr>
                <a:solidFill>
                  <a:srgbClr val="EC407A"/>
                </a:solidFill>
              </a:rPr>
              <a:t>Add</a:t>
            </a:r>
            <a:r>
              <a:t>()</a:t>
            </a:r>
          </a:p>
          <a:p>
            <a:pPr algn="l" defTabSz="457200">
              <a:lnSpc>
                <a:spcPts val="3700"/>
              </a:lnSpc>
              <a:defRPr sz="1560">
                <a:solidFill>
                  <a:srgbClr val="EC407A"/>
                </a:solidFill>
                <a:latin typeface="Courier New"/>
                <a:ea typeface="Courier New"/>
                <a:cs typeface="Courier New"/>
                <a:sym typeface="Courier New"/>
              </a:defRPr>
            </a:pPr>
            <a:r>
              <a:rPr>
                <a:solidFill>
                  <a:srgbClr val="37474F"/>
                </a:solidFill>
              </a:rPr>
              <a:t>    </a:t>
            </a:r>
            <a:r>
              <a:t>i</a:t>
            </a:r>
            <a:r>
              <a:rPr>
                <a:solidFill>
                  <a:srgbClr val="37474F"/>
                </a:solidFill>
              </a:rPr>
              <a:t> = &amp;</a:t>
            </a:r>
            <a:r>
              <a:t>structC</a:t>
            </a:r>
            <a:r>
              <a:rPr>
                <a:solidFill>
                  <a:srgbClr val="37474F"/>
                </a:solidFill>
              </a:rPr>
              <a:t>{...}</a:t>
            </a:r>
          </a:p>
          <a:p>
            <a:pPr algn="l" defTabSz="457200">
              <a:lnSpc>
                <a:spcPts val="3700"/>
              </a:lnSpc>
              <a:defRPr sz="1560">
                <a:solidFill>
                  <a:srgbClr val="37474F"/>
                </a:solidFill>
                <a:latin typeface="Courier New"/>
                <a:ea typeface="Courier New"/>
                <a:cs typeface="Courier New"/>
                <a:sym typeface="Courier New"/>
              </a:defRPr>
            </a:pPr>
            <a:r>
              <a:t>    </a:t>
            </a:r>
            <a:r>
              <a:rPr>
                <a:solidFill>
                  <a:srgbClr val="EC407A"/>
                </a:solidFill>
              </a:rPr>
              <a:t>i</a:t>
            </a:r>
            <a:r>
              <a:t>.</a:t>
            </a:r>
            <a:r>
              <a:rPr>
                <a:solidFill>
                  <a:srgbClr val="EC407A"/>
                </a:solidFill>
              </a:rPr>
              <a:t>Add</a:t>
            </a:r>
            <a:r>
              <a:t>()</a:t>
            </a:r>
          </a:p>
          <a:p>
            <a:pPr algn="l" defTabSz="457200">
              <a:lnSpc>
                <a:spcPts val="3700"/>
              </a:lnSpc>
              <a:defRPr sz="1560">
                <a:solidFill>
                  <a:srgbClr val="37474F"/>
                </a:solidFill>
                <a:latin typeface="Courier New"/>
                <a:ea typeface="Courier New"/>
                <a:cs typeface="Courier New"/>
                <a:sym typeface="Courier New"/>
              </a:defRPr>
            </a:pPr>
            <a:r>
              <a:t>}</a:t>
            </a:r>
          </a:p>
        </p:txBody>
      </p:sp>
      <p:sp>
        <p:nvSpPr>
          <p:cNvPr id="237" name="var i interfaceX…"/>
          <p:cNvSpPr txBox="1"/>
          <p:nvPr/>
        </p:nvSpPr>
        <p:spPr>
          <a:xfrm>
            <a:off x="7556500" y="4773901"/>
            <a:ext cx="2324354" cy="58163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defTabSz="457200">
              <a:lnSpc>
                <a:spcPts val="4100"/>
              </a:lnSpc>
              <a:defRPr sz="1860">
                <a:solidFill>
                  <a:srgbClr val="EC407A"/>
                </a:solidFill>
                <a:latin typeface="Courier New"/>
                <a:ea typeface="Courier New"/>
                <a:cs typeface="Courier New"/>
                <a:sym typeface="Courier New"/>
              </a:defRPr>
            </a:pPr>
            <a:r>
              <a:rPr sz="1600">
                <a:solidFill>
                  <a:srgbClr val="3B78E7"/>
                </a:solidFill>
              </a:rPr>
              <a:t>var</a:t>
            </a:r>
            <a:r>
              <a:rPr sz="1600">
                <a:solidFill>
                  <a:srgbClr val="37474F"/>
                </a:solidFill>
              </a:rPr>
              <a:t> </a:t>
            </a:r>
            <a:r>
              <a:rPr sz="1600"/>
              <a:t>i</a:t>
            </a:r>
            <a:r>
              <a:rPr sz="1600">
                <a:solidFill>
                  <a:srgbClr val="37474F"/>
                </a:solidFill>
              </a:rPr>
              <a:t> </a:t>
            </a:r>
            <a:r>
              <a:rPr sz="1600"/>
              <a:t>interfaceX</a:t>
            </a:r>
            <a:endParaRPr sz="1600">
              <a:solidFill>
                <a:srgbClr val="37474F"/>
              </a:solidFill>
            </a:endParaRPr>
          </a:p>
          <a:p>
            <a:pPr algn="l" defTabSz="457200">
              <a:lnSpc>
                <a:spcPts val="4100"/>
              </a:lnSpc>
              <a:defRPr sz="1860">
                <a:solidFill>
                  <a:srgbClr val="3B78E7"/>
                </a:solidFill>
                <a:latin typeface="Courier New"/>
                <a:ea typeface="Courier New"/>
                <a:cs typeface="Courier New"/>
                <a:sym typeface="Courier New"/>
              </a:defRPr>
            </a:pPr>
            <a:r>
              <a:rPr sz="1600"/>
              <a:t>switch</a:t>
            </a:r>
            <a:r>
              <a:rPr sz="1600">
                <a:solidFill>
                  <a:srgbClr val="37474F"/>
                </a:solidFill>
              </a:rPr>
              <a:t> </a:t>
            </a:r>
            <a:r>
              <a:rPr sz="1600">
                <a:solidFill>
                  <a:srgbClr val="EC407A"/>
                </a:solidFill>
              </a:rPr>
              <a:t>opt</a:t>
            </a:r>
            <a:r>
              <a:rPr sz="1600">
                <a:solidFill>
                  <a:srgbClr val="37474F"/>
                </a:solidFill>
              </a:rPr>
              <a:t> {</a:t>
            </a:r>
          </a:p>
          <a:p>
            <a:pPr algn="l" defTabSz="457200">
              <a:lnSpc>
                <a:spcPts val="4100"/>
              </a:lnSpc>
              <a:defRPr sz="1860">
                <a:solidFill>
                  <a:srgbClr val="3B78E7"/>
                </a:solidFill>
                <a:latin typeface="Courier New"/>
                <a:ea typeface="Courier New"/>
                <a:cs typeface="Courier New"/>
                <a:sym typeface="Courier New"/>
              </a:defRPr>
            </a:pPr>
            <a:r>
              <a:rPr sz="1600"/>
              <a:t>case</a:t>
            </a:r>
            <a:r>
              <a:rPr sz="1600">
                <a:solidFill>
                  <a:srgbClr val="37474F"/>
                </a:solidFill>
              </a:rPr>
              <a:t> </a:t>
            </a:r>
            <a:r>
              <a:rPr sz="1600">
                <a:solidFill>
                  <a:srgbClr val="0D904F"/>
                </a:solidFill>
              </a:rPr>
              <a:t>"A"</a:t>
            </a:r>
            <a:r>
              <a:rPr sz="1600">
                <a:solidFill>
                  <a:srgbClr val="37474F"/>
                </a:solidFill>
              </a:rPr>
              <a:t>:</a:t>
            </a:r>
          </a:p>
          <a:p>
            <a:pPr algn="l" defTabSz="457200">
              <a:lnSpc>
                <a:spcPts val="4100"/>
              </a:lnSpc>
              <a:defRPr sz="1860">
                <a:solidFill>
                  <a:srgbClr val="EC407A"/>
                </a:solidFill>
                <a:latin typeface="Courier New"/>
                <a:ea typeface="Courier New"/>
                <a:cs typeface="Courier New"/>
                <a:sym typeface="Courier New"/>
              </a:defRPr>
            </a:pPr>
            <a:r>
              <a:rPr sz="1600">
                <a:solidFill>
                  <a:srgbClr val="37474F"/>
                </a:solidFill>
              </a:rPr>
              <a:t>    </a:t>
            </a:r>
            <a:r>
              <a:rPr sz="1600"/>
              <a:t>i</a:t>
            </a:r>
            <a:r>
              <a:rPr sz="1600">
                <a:solidFill>
                  <a:srgbClr val="37474F"/>
                </a:solidFill>
              </a:rPr>
              <a:t> = &amp;</a:t>
            </a:r>
            <a:r>
              <a:rPr sz="1600"/>
              <a:t>structA</a:t>
            </a:r>
            <a:r>
              <a:rPr sz="1600">
                <a:solidFill>
                  <a:srgbClr val="37474F"/>
                </a:solidFill>
              </a:rPr>
              <a:t>{}</a:t>
            </a:r>
          </a:p>
          <a:p>
            <a:pPr algn="l" defTabSz="457200">
              <a:lnSpc>
                <a:spcPts val="4100"/>
              </a:lnSpc>
              <a:defRPr sz="1860">
                <a:solidFill>
                  <a:srgbClr val="3B78E7"/>
                </a:solidFill>
                <a:latin typeface="Courier New"/>
                <a:ea typeface="Courier New"/>
                <a:cs typeface="Courier New"/>
                <a:sym typeface="Courier New"/>
              </a:defRPr>
            </a:pPr>
            <a:r>
              <a:rPr sz="1600"/>
              <a:t>case</a:t>
            </a:r>
            <a:r>
              <a:rPr sz="1600">
                <a:solidFill>
                  <a:srgbClr val="37474F"/>
                </a:solidFill>
              </a:rPr>
              <a:t> </a:t>
            </a:r>
            <a:r>
              <a:rPr sz="1600">
                <a:solidFill>
                  <a:srgbClr val="0D904F"/>
                </a:solidFill>
              </a:rPr>
              <a:t>"B"</a:t>
            </a:r>
            <a:r>
              <a:rPr sz="1600">
                <a:solidFill>
                  <a:srgbClr val="37474F"/>
                </a:solidFill>
              </a:rPr>
              <a:t>:</a:t>
            </a:r>
          </a:p>
          <a:p>
            <a:pPr algn="l" defTabSz="457200">
              <a:lnSpc>
                <a:spcPts val="4100"/>
              </a:lnSpc>
              <a:defRPr sz="1860">
                <a:solidFill>
                  <a:srgbClr val="EC407A"/>
                </a:solidFill>
                <a:latin typeface="Courier New"/>
                <a:ea typeface="Courier New"/>
                <a:cs typeface="Courier New"/>
                <a:sym typeface="Courier New"/>
              </a:defRPr>
            </a:pPr>
            <a:r>
              <a:rPr sz="1600">
                <a:solidFill>
                  <a:srgbClr val="37474F"/>
                </a:solidFill>
              </a:rPr>
              <a:t>    </a:t>
            </a:r>
            <a:r>
              <a:rPr sz="1600"/>
              <a:t>i</a:t>
            </a:r>
            <a:r>
              <a:rPr sz="1600">
                <a:solidFill>
                  <a:srgbClr val="37474F"/>
                </a:solidFill>
              </a:rPr>
              <a:t> = &amp;</a:t>
            </a:r>
            <a:r>
              <a:rPr sz="1600"/>
              <a:t>structB</a:t>
            </a:r>
            <a:r>
              <a:rPr sz="1600">
                <a:solidFill>
                  <a:srgbClr val="37474F"/>
                </a:solidFill>
              </a:rPr>
              <a:t>{}</a:t>
            </a:r>
          </a:p>
          <a:p>
            <a:pPr algn="l" defTabSz="457200">
              <a:lnSpc>
                <a:spcPts val="4100"/>
              </a:lnSpc>
              <a:defRPr sz="1860">
                <a:solidFill>
                  <a:srgbClr val="3B78E7"/>
                </a:solidFill>
                <a:latin typeface="Courier New"/>
                <a:ea typeface="Courier New"/>
                <a:cs typeface="Courier New"/>
                <a:sym typeface="Courier New"/>
              </a:defRPr>
            </a:pPr>
            <a:r>
              <a:rPr sz="1600"/>
              <a:t>case</a:t>
            </a:r>
            <a:r>
              <a:rPr sz="1600">
                <a:solidFill>
                  <a:srgbClr val="37474F"/>
                </a:solidFill>
              </a:rPr>
              <a:t> </a:t>
            </a:r>
            <a:r>
              <a:rPr sz="1600">
                <a:solidFill>
                  <a:srgbClr val="0D904F"/>
                </a:solidFill>
              </a:rPr>
              <a:t>"C"</a:t>
            </a:r>
            <a:r>
              <a:rPr sz="1600">
                <a:solidFill>
                  <a:srgbClr val="37474F"/>
                </a:solidFill>
              </a:rPr>
              <a:t>:</a:t>
            </a:r>
          </a:p>
          <a:p>
            <a:pPr algn="l" defTabSz="457200">
              <a:lnSpc>
                <a:spcPts val="4100"/>
              </a:lnSpc>
              <a:defRPr sz="1860">
                <a:solidFill>
                  <a:srgbClr val="EC407A"/>
                </a:solidFill>
                <a:latin typeface="Courier New"/>
                <a:ea typeface="Courier New"/>
                <a:cs typeface="Courier New"/>
                <a:sym typeface="Courier New"/>
              </a:defRPr>
            </a:pPr>
            <a:r>
              <a:rPr sz="1600">
                <a:solidFill>
                  <a:srgbClr val="37474F"/>
                </a:solidFill>
              </a:rPr>
              <a:t>    </a:t>
            </a:r>
            <a:r>
              <a:rPr sz="1600"/>
              <a:t>i</a:t>
            </a:r>
            <a:r>
              <a:rPr sz="1600">
                <a:solidFill>
                  <a:srgbClr val="37474F"/>
                </a:solidFill>
              </a:rPr>
              <a:t> = &amp;</a:t>
            </a:r>
            <a:r>
              <a:rPr sz="1600"/>
              <a:t>structC</a:t>
            </a:r>
            <a:r>
              <a:rPr sz="1600">
                <a:solidFill>
                  <a:srgbClr val="37474F"/>
                </a:solidFill>
              </a:rPr>
              <a:t>{}</a:t>
            </a:r>
          </a:p>
          <a:p>
            <a:pPr algn="l" defTabSz="457200">
              <a:lnSpc>
                <a:spcPts val="4100"/>
              </a:lnSpc>
              <a:defRPr sz="1860">
                <a:solidFill>
                  <a:srgbClr val="37474F"/>
                </a:solidFill>
                <a:latin typeface="Courier New"/>
                <a:ea typeface="Courier New"/>
                <a:cs typeface="Courier New"/>
                <a:sym typeface="Courier New"/>
              </a:defRPr>
            </a:pPr>
            <a:r>
              <a:rPr sz="1600"/>
              <a:t>}</a:t>
            </a:r>
          </a:p>
          <a:p>
            <a:pPr algn="l" defTabSz="457200">
              <a:lnSpc>
                <a:spcPts val="4100"/>
              </a:lnSpc>
              <a:defRPr sz="1860">
                <a:solidFill>
                  <a:srgbClr val="EC407A"/>
                </a:solidFill>
                <a:latin typeface="Courier New"/>
                <a:ea typeface="Courier New"/>
                <a:cs typeface="Courier New"/>
                <a:sym typeface="Courier New"/>
              </a:defRPr>
            </a:pPr>
            <a:r>
              <a:rPr sz="1600"/>
              <a:t>i</a:t>
            </a:r>
            <a:r>
              <a:rPr sz="1600">
                <a:solidFill>
                  <a:srgbClr val="37474F"/>
                </a:solidFill>
              </a:rPr>
              <a:t>.</a:t>
            </a:r>
            <a:r>
              <a:rPr sz="1600"/>
              <a:t>Add</a:t>
            </a:r>
            <a:r>
              <a:rPr sz="1600">
                <a:solidFill>
                  <a:srgbClr val="37474F"/>
                </a:solidFill>
              </a:rPr>
              <a:t>()</a:t>
            </a:r>
          </a:p>
          <a:p>
            <a:pPr algn="l" defTabSz="457200">
              <a:lnSpc>
                <a:spcPts val="4100"/>
              </a:lnSpc>
              <a:defRPr sz="1860">
                <a:solidFill>
                  <a:srgbClr val="EC407A"/>
                </a:solidFill>
                <a:latin typeface="Courier New"/>
                <a:ea typeface="Courier New"/>
                <a:cs typeface="Courier New"/>
                <a:sym typeface="Courier New"/>
              </a:defRPr>
            </a:pPr>
            <a:r>
              <a:rPr sz="1600"/>
              <a:t>i</a:t>
            </a:r>
            <a:r>
              <a:rPr sz="1600">
                <a:solidFill>
                  <a:srgbClr val="37474F"/>
                </a:solidFill>
              </a:rPr>
              <a:t>.</a:t>
            </a:r>
            <a:r>
              <a:rPr sz="1600"/>
              <a:t>Del</a:t>
            </a:r>
            <a:r>
              <a:rPr sz="1600">
                <a:solidFill>
                  <a:srgbClr val="37474F"/>
                </a:solidFill>
              </a:rPr>
              <a:t>()</a:t>
            </a:r>
          </a:p>
        </p:txBody>
      </p:sp>
      <p:sp>
        <p:nvSpPr>
          <p:cNvPr id="238" name="箭头"/>
          <p:cNvSpPr/>
          <p:nvPr/>
        </p:nvSpPr>
        <p:spPr>
          <a:xfrm>
            <a:off x="4579297" y="7001130"/>
            <a:ext cx="968971" cy="709018"/>
          </a:xfrm>
          <a:prstGeom prst="rightArrow">
            <a:avLst>
              <a:gd name="adj1" fmla="val 32000"/>
              <a:gd name="adj2" fmla="val 87465"/>
            </a:avLst>
          </a:prstGeom>
          <a:solidFill>
            <a:schemeClr val="accent6">
              <a:satOff val="18029"/>
              <a:lumOff val="12067"/>
            </a:schemeClr>
          </a:solidFill>
          <a:ln w="12700">
            <a:miter lim="400000"/>
          </a:ln>
        </p:spPr>
        <p:txBody>
          <a:bodyPr lIns="50800" tIns="50800" rIns="50800" bIns="50800" anchor="ctr"/>
          <a:lstStyle/>
          <a:p>
            <a:pPr>
              <a:defRPr sz="1700" b="0">
                <a:solidFill>
                  <a:srgbClr val="FFFFFF"/>
                </a:solidFill>
                <a:latin typeface="+mn-lt"/>
                <a:ea typeface="+mn-ea"/>
                <a:cs typeface="+mn-cs"/>
                <a:sym typeface="Helvetica Neue Medium"/>
              </a:defRPr>
            </a:pPr>
            <a:endParaRPr/>
          </a:p>
        </p:txBody>
      </p:sp>
      <p:sp>
        <p:nvSpPr>
          <p:cNvPr id="239" name="错误的使用"/>
          <p:cNvSpPr txBox="1"/>
          <p:nvPr/>
        </p:nvSpPr>
        <p:spPr>
          <a:xfrm>
            <a:off x="1397000" y="5392556"/>
            <a:ext cx="1320801" cy="431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900">
                <a:solidFill>
                  <a:srgbClr val="929292"/>
                </a:solidFill>
              </a:defRPr>
            </a:lvl1pPr>
          </a:lstStyle>
          <a:p>
            <a:r>
              <a:t>错误的使用</a:t>
            </a:r>
          </a:p>
        </p:txBody>
      </p:sp>
      <p:sp>
        <p:nvSpPr>
          <p:cNvPr id="240" name="正确的使用"/>
          <p:cNvSpPr txBox="1"/>
          <p:nvPr/>
        </p:nvSpPr>
        <p:spPr>
          <a:xfrm>
            <a:off x="6896100" y="5387666"/>
            <a:ext cx="1320801" cy="431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900">
                <a:solidFill>
                  <a:srgbClr val="929292"/>
                </a:solidFill>
              </a:defRPr>
            </a:lvl1pPr>
          </a:lstStyle>
          <a:p>
            <a:r>
              <a:t>正确的使用</a:t>
            </a:r>
          </a:p>
        </p:txBody>
      </p:sp>
      <p:sp>
        <p:nvSpPr>
          <p:cNvPr id="241" name="箭头"/>
          <p:cNvSpPr/>
          <p:nvPr/>
        </p:nvSpPr>
        <p:spPr>
          <a:xfrm>
            <a:off x="9748197" y="7001130"/>
            <a:ext cx="968971" cy="709018"/>
          </a:xfrm>
          <a:prstGeom prst="rightArrow">
            <a:avLst>
              <a:gd name="adj1" fmla="val 32000"/>
              <a:gd name="adj2" fmla="val 87465"/>
            </a:avLst>
          </a:prstGeom>
          <a:solidFill>
            <a:schemeClr val="accent6">
              <a:satOff val="18029"/>
              <a:lumOff val="12067"/>
            </a:schemeClr>
          </a:solidFill>
          <a:ln w="12700">
            <a:miter lim="400000"/>
          </a:ln>
        </p:spPr>
        <p:txBody>
          <a:bodyPr lIns="50800" tIns="50800" rIns="50800" bIns="50800" anchor="ctr"/>
          <a:lstStyle/>
          <a:p>
            <a:pPr>
              <a:defRPr sz="1700" b="0">
                <a:solidFill>
                  <a:srgbClr val="FFFFFF"/>
                </a:solidFill>
                <a:latin typeface="+mn-lt"/>
                <a:ea typeface="+mn-ea"/>
                <a:cs typeface="+mn-cs"/>
                <a:sym typeface="Helvetica Neue Medium"/>
              </a:defRPr>
            </a:pPr>
            <a:endParaRPr/>
          </a:p>
        </p:txBody>
      </p:sp>
      <p:sp>
        <p:nvSpPr>
          <p:cNvPr id="242" name="接口实现"/>
          <p:cNvSpPr txBox="1"/>
          <p:nvPr/>
        </p:nvSpPr>
        <p:spPr>
          <a:xfrm>
            <a:off x="11131550" y="7095289"/>
            <a:ext cx="1333501"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rgbClr val="929292"/>
                </a:solidFill>
              </a:defRPr>
            </a:lvl1pPr>
          </a:lstStyle>
          <a:p>
            <a:r>
              <a:t>接口实现</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Ink 14" descr="Ink 14"/>
          <p:cNvPicPr>
            <a:picLocks noChangeAspect="1"/>
          </p:cNvPicPr>
          <p:nvPr/>
        </p:nvPicPr>
        <p:blipFill>
          <a:blip r:embed="rId2"/>
          <a:stretch>
            <a:fillRect/>
          </a:stretch>
        </p:blipFill>
        <p:spPr>
          <a:xfrm>
            <a:off x="890367" y="2489605"/>
            <a:ext cx="11607554" cy="281089"/>
          </a:xfrm>
          <a:prstGeom prst="rect">
            <a:avLst/>
          </a:prstGeom>
          <a:ln w="12700">
            <a:miter lim="400000"/>
          </a:ln>
        </p:spPr>
      </p:pic>
      <p:sp>
        <p:nvSpPr>
          <p:cNvPr id="245" name="Title 1"/>
          <p:cNvSpPr txBox="1">
            <a:spLocks noGrp="1"/>
          </p:cNvSpPr>
          <p:nvPr>
            <p:ph type="title"/>
          </p:nvPr>
        </p:nvSpPr>
        <p:spPr>
          <a:xfrm>
            <a:off x="534460" y="267300"/>
            <a:ext cx="12316713" cy="2036261"/>
          </a:xfrm>
          <a:prstGeom prst="rect">
            <a:avLst/>
          </a:prstGeom>
          <a:effectLst>
            <a:outerShdw blurRad="50800" dist="38100" dir="5400000" rotWithShape="0">
              <a:srgbClr val="00B0F0">
                <a:alpha val="40000"/>
              </a:srgbClr>
            </a:outerShdw>
          </a:effectLst>
        </p:spPr>
        <p:txBody>
          <a:bodyPr/>
          <a:lstStyle>
            <a:lvl1pPr>
              <a:lnSpc>
                <a:spcPct val="150000"/>
              </a:lnSpc>
              <a:defRPr sz="6200">
                <a:solidFill>
                  <a:srgbClr val="404040"/>
                </a:solidFill>
                <a:latin typeface="PingFang HK Semibold"/>
                <a:ea typeface="PingFang HK Semibold"/>
                <a:cs typeface="PingFang HK Semibold"/>
                <a:sym typeface="PingFang HK Semibold"/>
              </a:defRPr>
            </a:lvl1pPr>
          </a:lstStyle>
          <a:p>
            <a:r>
              <a:t>空接口</a:t>
            </a:r>
          </a:p>
        </p:txBody>
      </p:sp>
      <p:sp>
        <p:nvSpPr>
          <p:cNvPr id="246" name="interface{}叫做空接口，空接口表示包含了0个方法的集合，由于任何类型都至少实现了0个方法，所以空接口可以承接任意类型。…"/>
          <p:cNvSpPr txBox="1"/>
          <p:nvPr/>
        </p:nvSpPr>
        <p:spPr>
          <a:xfrm>
            <a:off x="952099" y="2959938"/>
            <a:ext cx="10364447" cy="21083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defTabSz="457200">
              <a:spcBef>
                <a:spcPts val="1600"/>
              </a:spcBef>
              <a:defRPr sz="1800" b="0">
                <a:solidFill>
                  <a:srgbClr val="000000">
                    <a:alpha val="87058"/>
                  </a:srgbClr>
                </a:solidFill>
              </a:defRPr>
            </a:pPr>
            <a:r>
              <a:t>     interface{}叫做空接口，空接口表示包含了0个方法的集合，由于任何类型都至少实现了0个方法，所以空接口可以承接任意类型。</a:t>
            </a:r>
          </a:p>
          <a:p>
            <a:pPr algn="l" defTabSz="457200">
              <a:spcBef>
                <a:spcPts val="1600"/>
              </a:spcBef>
              <a:defRPr sz="1800" b="0">
                <a:solidFill>
                  <a:srgbClr val="000000">
                    <a:alpha val="87058"/>
                  </a:srgbClr>
                </a:solidFill>
              </a:defRPr>
            </a:pPr>
            <a:r>
              <a:t>     前面学习的变量都要在声明时候确定类型，虽然用:=可以不用指定类型，但实际是类型推倒，在赋值后类型就确定下来不能改了。</a:t>
            </a:r>
          </a:p>
          <a:p>
            <a:pPr algn="l" defTabSz="457200">
              <a:spcBef>
                <a:spcPts val="1600"/>
              </a:spcBef>
              <a:defRPr sz="1800" b="0">
                <a:solidFill>
                  <a:srgbClr val="000000">
                    <a:alpha val="87058"/>
                  </a:srgbClr>
                </a:solidFill>
              </a:defRPr>
            </a:pPr>
            <a:r>
              <a:t>空接口：不用指定类型变量，并且类型可变。比如：</a:t>
            </a:r>
          </a:p>
        </p:txBody>
      </p:sp>
      <p:sp>
        <p:nvSpPr>
          <p:cNvPr id="247" name="var i interface{}…"/>
          <p:cNvSpPr txBox="1"/>
          <p:nvPr/>
        </p:nvSpPr>
        <p:spPr>
          <a:xfrm>
            <a:off x="1016000" y="5537200"/>
            <a:ext cx="4980917" cy="1295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defTabSz="457200">
              <a:lnSpc>
                <a:spcPts val="4100"/>
              </a:lnSpc>
              <a:defRPr sz="1860">
                <a:solidFill>
                  <a:srgbClr val="37474F"/>
                </a:solidFill>
                <a:latin typeface="Courier New"/>
                <a:ea typeface="Courier New"/>
                <a:cs typeface="Courier New"/>
                <a:sym typeface="Courier New"/>
              </a:defRPr>
            </a:pPr>
            <a:r>
              <a:t>var i interface{}</a:t>
            </a:r>
          </a:p>
          <a:p>
            <a:pPr algn="l" defTabSz="457200">
              <a:lnSpc>
                <a:spcPts val="4100"/>
              </a:lnSpc>
              <a:defRPr sz="1860">
                <a:solidFill>
                  <a:srgbClr val="37474F"/>
                </a:solidFill>
                <a:latin typeface="Courier New"/>
                <a:ea typeface="Courier New"/>
                <a:cs typeface="Courier New"/>
                <a:sym typeface="Courier New"/>
              </a:defRPr>
            </a:pPr>
            <a:r>
              <a:t>i = 42  //这个时候i就是int类型</a:t>
            </a:r>
          </a:p>
          <a:p>
            <a:pPr algn="l" defTabSz="457200">
              <a:lnSpc>
                <a:spcPts val="4100"/>
              </a:lnSpc>
              <a:defRPr sz="1860">
                <a:solidFill>
                  <a:srgbClr val="37474F"/>
                </a:solidFill>
                <a:latin typeface="Courier New"/>
                <a:ea typeface="Courier New"/>
                <a:cs typeface="Courier New"/>
                <a:sym typeface="Courier New"/>
              </a:defRPr>
            </a:pPr>
            <a:r>
              <a:t>i = "hello" //这个时候i就是string类型</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9" name="Ink 14" descr="Ink 14"/>
          <p:cNvPicPr>
            <a:picLocks noChangeAspect="1"/>
          </p:cNvPicPr>
          <p:nvPr/>
        </p:nvPicPr>
        <p:blipFill>
          <a:blip r:embed="rId2"/>
          <a:stretch>
            <a:fillRect/>
          </a:stretch>
        </p:blipFill>
        <p:spPr>
          <a:xfrm>
            <a:off x="890367" y="2489605"/>
            <a:ext cx="11607554" cy="281089"/>
          </a:xfrm>
          <a:prstGeom prst="rect">
            <a:avLst/>
          </a:prstGeom>
          <a:ln w="12700">
            <a:miter lim="400000"/>
          </a:ln>
        </p:spPr>
      </p:pic>
      <p:sp>
        <p:nvSpPr>
          <p:cNvPr id="250" name="Title 1"/>
          <p:cNvSpPr txBox="1">
            <a:spLocks noGrp="1"/>
          </p:cNvSpPr>
          <p:nvPr>
            <p:ph type="title"/>
          </p:nvPr>
        </p:nvSpPr>
        <p:spPr>
          <a:xfrm>
            <a:off x="534460" y="267300"/>
            <a:ext cx="12316713" cy="2036261"/>
          </a:xfrm>
          <a:prstGeom prst="rect">
            <a:avLst/>
          </a:prstGeom>
          <a:effectLst>
            <a:outerShdw blurRad="50800" dist="38100" dir="5400000" rotWithShape="0">
              <a:srgbClr val="00B0F0">
                <a:alpha val="40000"/>
              </a:srgbClr>
            </a:outerShdw>
          </a:effectLst>
        </p:spPr>
        <p:txBody>
          <a:bodyPr/>
          <a:lstStyle>
            <a:lvl1pPr>
              <a:lnSpc>
                <a:spcPct val="150000"/>
              </a:lnSpc>
              <a:defRPr sz="6200">
                <a:solidFill>
                  <a:srgbClr val="404040"/>
                </a:solidFill>
                <a:latin typeface="PingFang HK Semibold"/>
                <a:ea typeface="PingFang HK Semibold"/>
                <a:cs typeface="PingFang HK Semibold"/>
                <a:sym typeface="PingFang HK Semibold"/>
              </a:defRPr>
            </a:lvl1pPr>
          </a:lstStyle>
          <a:p>
            <a:r>
              <a:t>设计模式</a:t>
            </a:r>
          </a:p>
        </p:txBody>
      </p:sp>
      <p:sp>
        <p:nvSpPr>
          <p:cNvPr id="251" name="设计模式的出现可以让我们站在前人的肩膀上，通过一些成熟的设计方案来指导新项目的开发和设计，以便于我们开发出具有更好的灵活性和可扩展性，也更易于复用的软件系统。"/>
          <p:cNvSpPr txBox="1"/>
          <p:nvPr/>
        </p:nvSpPr>
        <p:spPr>
          <a:xfrm>
            <a:off x="2310556" y="5133749"/>
            <a:ext cx="9246444" cy="1244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defTabSz="457200">
              <a:defRPr sz="2200">
                <a:solidFill>
                  <a:srgbClr val="4D4D4D"/>
                </a:solidFill>
                <a:latin typeface="Helvetica"/>
                <a:ea typeface="Helvetica"/>
                <a:cs typeface="Helvetica"/>
                <a:sym typeface="Helvetica"/>
              </a:defRPr>
            </a:lvl1pPr>
          </a:lstStyle>
          <a:p>
            <a:r>
              <a:t>设计模式的出现可以让我们站在前人的肩膀上，通过一些成熟的设计方案来指导新项目的开发和设计，以便于我们开发出具有更好的灵活性和可扩展性，也更易于复用的软件系统。</a:t>
            </a:r>
          </a:p>
        </p:txBody>
      </p:sp>
      <p:sp>
        <p:nvSpPr>
          <p:cNvPr id="252" name="设计模式主要是软件工程和代码设计的经验总结。"/>
          <p:cNvSpPr txBox="1"/>
          <p:nvPr/>
        </p:nvSpPr>
        <p:spPr>
          <a:xfrm>
            <a:off x="2310556" y="4226655"/>
            <a:ext cx="9246444" cy="482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defTabSz="457200">
              <a:defRPr sz="2200">
                <a:solidFill>
                  <a:srgbClr val="4D4D4D"/>
                </a:solidFill>
                <a:latin typeface="Helvetica"/>
                <a:ea typeface="Helvetica"/>
                <a:cs typeface="Helvetica"/>
                <a:sym typeface="Helvetica"/>
              </a:defRPr>
            </a:lvl1pPr>
          </a:lstStyle>
          <a:p>
            <a:r>
              <a:t>设计模式主要是软件工程和代码设计的经验总结。</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Ink 14" descr="Ink 14"/>
          <p:cNvPicPr>
            <a:picLocks noChangeAspect="1"/>
          </p:cNvPicPr>
          <p:nvPr/>
        </p:nvPicPr>
        <p:blipFill>
          <a:blip r:embed="rId2"/>
          <a:stretch>
            <a:fillRect/>
          </a:stretch>
        </p:blipFill>
        <p:spPr>
          <a:xfrm>
            <a:off x="890367" y="2489605"/>
            <a:ext cx="11607554" cy="281089"/>
          </a:xfrm>
          <a:prstGeom prst="rect">
            <a:avLst/>
          </a:prstGeom>
          <a:ln w="12700">
            <a:miter lim="400000"/>
          </a:ln>
        </p:spPr>
      </p:pic>
      <p:sp>
        <p:nvSpPr>
          <p:cNvPr id="255" name="Title 1"/>
          <p:cNvSpPr txBox="1">
            <a:spLocks noGrp="1"/>
          </p:cNvSpPr>
          <p:nvPr>
            <p:ph type="title"/>
          </p:nvPr>
        </p:nvSpPr>
        <p:spPr>
          <a:xfrm>
            <a:off x="534460" y="267300"/>
            <a:ext cx="12316713" cy="2036261"/>
          </a:xfrm>
          <a:prstGeom prst="rect">
            <a:avLst/>
          </a:prstGeom>
          <a:effectLst>
            <a:outerShdw blurRad="50800" dist="38100" dir="5400000" rotWithShape="0">
              <a:srgbClr val="00B0F0">
                <a:alpha val="40000"/>
              </a:srgbClr>
            </a:outerShdw>
          </a:effectLst>
        </p:spPr>
        <p:txBody>
          <a:bodyPr/>
          <a:lstStyle>
            <a:lvl1pPr>
              <a:lnSpc>
                <a:spcPct val="150000"/>
              </a:lnSpc>
              <a:defRPr sz="6200">
                <a:solidFill>
                  <a:srgbClr val="404040"/>
                </a:solidFill>
                <a:latin typeface="PingFang HK Semibold"/>
                <a:ea typeface="PingFang HK Semibold"/>
                <a:cs typeface="PingFang HK Semibold"/>
                <a:sym typeface="PingFang HK Semibold"/>
              </a:defRPr>
            </a:lvl1pPr>
          </a:lstStyle>
          <a:p>
            <a:r>
              <a:t>设计模式——单例模式</a:t>
            </a:r>
          </a:p>
        </p:txBody>
      </p:sp>
      <p:sp>
        <p:nvSpPr>
          <p:cNvPr id="256" name="单例模式是就是在系统运行时，我们希望某些“类生成的对象”只生成一次，比如线程池、缓存、数据库连接、配置文件等，在后续运行过程中，只需要复用该对象，从而避免资源过度浪费。…"/>
          <p:cNvSpPr txBox="1"/>
          <p:nvPr/>
        </p:nvSpPr>
        <p:spPr>
          <a:xfrm>
            <a:off x="1585990" y="3096355"/>
            <a:ext cx="10216308" cy="2616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defTabSz="457200">
              <a:spcBef>
                <a:spcPts val="1000"/>
              </a:spcBef>
              <a:defRPr sz="2000" b="0">
                <a:solidFill>
                  <a:srgbClr val="333333"/>
                </a:solidFill>
                <a:latin typeface="PingFang SC Regular"/>
                <a:ea typeface="PingFang SC Regular"/>
                <a:cs typeface="PingFang SC Regular"/>
                <a:sym typeface="PingFang SC Regular"/>
              </a:defRPr>
            </a:pPr>
            <a:r>
              <a:t>        单例模式是就是在系统运行时，我们希望某些“类生成的对象”只生成一次，比如线程池、缓存、数据库连接、配置文件等，在后续运行过程中，只需要复用该对象，从而避免资源过度浪费。</a:t>
            </a:r>
          </a:p>
          <a:p>
            <a:pPr algn="l" defTabSz="457200">
              <a:spcBef>
                <a:spcPts val="1000"/>
              </a:spcBef>
              <a:defRPr sz="2000" b="0">
                <a:solidFill>
                  <a:srgbClr val="333333"/>
                </a:solidFill>
                <a:latin typeface="PingFang SC Regular"/>
                <a:ea typeface="PingFang SC Regular"/>
                <a:cs typeface="PingFang SC Regular"/>
                <a:sym typeface="PingFang SC Regular"/>
              </a:defRPr>
            </a:pPr>
            <a:r>
              <a:t>单例模式的定义：</a:t>
            </a:r>
          </a:p>
          <a:p>
            <a:pPr algn="l" defTabSz="457200">
              <a:spcBef>
                <a:spcPts val="1000"/>
              </a:spcBef>
              <a:defRPr sz="2000" b="0">
                <a:solidFill>
                  <a:srgbClr val="333333"/>
                </a:solidFill>
                <a:latin typeface="PingFang SC Regular"/>
                <a:ea typeface="PingFang SC Regular"/>
                <a:cs typeface="PingFang SC Regular"/>
                <a:sym typeface="PingFang SC Regular"/>
              </a:defRPr>
            </a:pPr>
            <a:r>
              <a:t>确保一个类只能有一个实例，并提供一个全局访问点。</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8" name="Ink 14" descr="Ink 14"/>
          <p:cNvPicPr>
            <a:picLocks noChangeAspect="1"/>
          </p:cNvPicPr>
          <p:nvPr/>
        </p:nvPicPr>
        <p:blipFill>
          <a:blip r:embed="rId2"/>
          <a:stretch>
            <a:fillRect/>
          </a:stretch>
        </p:blipFill>
        <p:spPr>
          <a:xfrm>
            <a:off x="890367" y="2489605"/>
            <a:ext cx="11607554" cy="281089"/>
          </a:xfrm>
          <a:prstGeom prst="rect">
            <a:avLst/>
          </a:prstGeom>
          <a:ln w="12700">
            <a:miter lim="400000"/>
          </a:ln>
        </p:spPr>
      </p:pic>
      <p:sp>
        <p:nvSpPr>
          <p:cNvPr id="259" name="Title 1"/>
          <p:cNvSpPr txBox="1">
            <a:spLocks noGrp="1"/>
          </p:cNvSpPr>
          <p:nvPr>
            <p:ph type="title"/>
          </p:nvPr>
        </p:nvSpPr>
        <p:spPr>
          <a:xfrm>
            <a:off x="534460" y="267300"/>
            <a:ext cx="12316713" cy="2036261"/>
          </a:xfrm>
          <a:prstGeom prst="rect">
            <a:avLst/>
          </a:prstGeom>
          <a:effectLst>
            <a:outerShdw blurRad="50800" dist="38100" dir="5400000" rotWithShape="0">
              <a:srgbClr val="00B0F0">
                <a:alpha val="40000"/>
              </a:srgbClr>
            </a:outerShdw>
          </a:effectLst>
        </p:spPr>
        <p:txBody>
          <a:bodyPr/>
          <a:lstStyle>
            <a:lvl1pPr>
              <a:lnSpc>
                <a:spcPct val="150000"/>
              </a:lnSpc>
              <a:defRPr sz="6200">
                <a:solidFill>
                  <a:srgbClr val="404040"/>
                </a:solidFill>
                <a:latin typeface="PingFang HK Semibold"/>
                <a:ea typeface="PingFang HK Semibold"/>
                <a:cs typeface="PingFang HK Semibold"/>
                <a:sym typeface="PingFang HK Semibold"/>
              </a:defRPr>
            </a:lvl1pPr>
          </a:lstStyle>
          <a:p>
            <a:r>
              <a:t>设计模式——策略模式</a:t>
            </a:r>
          </a:p>
        </p:txBody>
      </p:sp>
      <p:sp>
        <p:nvSpPr>
          <p:cNvPr id="260" name="传统策略模式…"/>
          <p:cNvSpPr txBox="1"/>
          <p:nvPr/>
        </p:nvSpPr>
        <p:spPr>
          <a:xfrm>
            <a:off x="1400069" y="2766238"/>
            <a:ext cx="10216307" cy="14229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defTabSz="457200">
              <a:spcBef>
                <a:spcPts val="1400"/>
              </a:spcBef>
              <a:defRPr sz="2200">
                <a:latin typeface="Times"/>
                <a:ea typeface="Times"/>
                <a:cs typeface="Times"/>
                <a:sym typeface="Times"/>
              </a:defRPr>
            </a:pPr>
            <a:r>
              <a:t>传统策略模式</a:t>
            </a:r>
          </a:p>
          <a:p>
            <a:pPr algn="l" defTabSz="457200">
              <a:spcBef>
                <a:spcPts val="1200"/>
              </a:spcBef>
              <a:defRPr sz="2200" b="0">
                <a:latin typeface="Times"/>
                <a:ea typeface="Times"/>
                <a:cs typeface="Times"/>
                <a:sym typeface="Times"/>
              </a:defRPr>
            </a:pPr>
            <a:r>
              <a:t>策略模式的根本是为了解决某一个场景可以出现的多个类似的算法场景，最经典的实现方式如下：</a:t>
            </a:r>
          </a:p>
        </p:txBody>
      </p:sp>
      <p:sp>
        <p:nvSpPr>
          <p:cNvPr id="261" name="if condition :…"/>
          <p:cNvSpPr txBox="1"/>
          <p:nvPr/>
        </p:nvSpPr>
        <p:spPr>
          <a:xfrm>
            <a:off x="1705923" y="5086390"/>
            <a:ext cx="2293424" cy="147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defTabSz="457200">
              <a:defRPr sz="1500" b="0">
                <a:solidFill>
                  <a:srgbClr val="333333"/>
                </a:solidFill>
                <a:latin typeface="Menlo"/>
                <a:ea typeface="Menlo"/>
                <a:cs typeface="Menlo"/>
                <a:sym typeface="Menlo"/>
              </a:defRPr>
            </a:pPr>
            <a:r>
              <a:t>if condition :</a:t>
            </a:r>
          </a:p>
          <a:p>
            <a:pPr algn="l" defTabSz="457200">
              <a:defRPr sz="1500" b="0">
                <a:solidFill>
                  <a:srgbClr val="333333"/>
                </a:solidFill>
                <a:latin typeface="Menlo"/>
                <a:ea typeface="Menlo"/>
                <a:cs typeface="Menlo"/>
                <a:sym typeface="Menlo"/>
              </a:defRPr>
            </a:pPr>
            <a:r>
              <a:t>   // dosomething</a:t>
            </a:r>
          </a:p>
          <a:p>
            <a:pPr algn="l" defTabSz="457200">
              <a:defRPr sz="1500" b="0">
                <a:solidFill>
                  <a:srgbClr val="333333"/>
                </a:solidFill>
                <a:latin typeface="Menlo"/>
                <a:ea typeface="Menlo"/>
                <a:cs typeface="Menlo"/>
                <a:sym typeface="Menlo"/>
              </a:defRPr>
            </a:pPr>
            <a:r>
              <a:t>else if condition:</a:t>
            </a:r>
          </a:p>
          <a:p>
            <a:pPr algn="l" defTabSz="457200">
              <a:defRPr sz="1500" b="0">
                <a:solidFill>
                  <a:srgbClr val="333333"/>
                </a:solidFill>
                <a:latin typeface="Menlo"/>
                <a:ea typeface="Menlo"/>
                <a:cs typeface="Menlo"/>
                <a:sym typeface="Menlo"/>
              </a:defRPr>
            </a:pPr>
            <a:r>
              <a:t>  // doOtherThing</a:t>
            </a:r>
          </a:p>
          <a:p>
            <a:pPr algn="l" defTabSz="457200">
              <a:defRPr sz="1500" b="0">
                <a:solidFill>
                  <a:srgbClr val="333333"/>
                </a:solidFill>
                <a:latin typeface="Menlo"/>
                <a:ea typeface="Menlo"/>
                <a:cs typeface="Menlo"/>
                <a:sym typeface="Menlo"/>
              </a:defRPr>
            </a:pPr>
            <a:r>
              <a:t>else:</a:t>
            </a:r>
          </a:p>
          <a:p>
            <a:pPr algn="l" defTabSz="457200">
              <a:defRPr sz="1500" b="0">
                <a:solidFill>
                  <a:srgbClr val="333333"/>
                </a:solidFill>
                <a:latin typeface="Menlo"/>
                <a:ea typeface="Menlo"/>
                <a:cs typeface="Menlo"/>
                <a:sym typeface="Menlo"/>
              </a:defRPr>
            </a:pPr>
            <a:r>
              <a:t> // doTheOtherThing</a:t>
            </a:r>
          </a:p>
        </p:txBody>
      </p:sp>
      <p:sp>
        <p:nvSpPr>
          <p:cNvPr id="262" name="Map&lt;String,Strategy&gt; strategyMap = new HashMap&lt;String,Strategy&gt;()…"/>
          <p:cNvSpPr txBox="1"/>
          <p:nvPr/>
        </p:nvSpPr>
        <p:spPr>
          <a:xfrm>
            <a:off x="6225877" y="5168940"/>
            <a:ext cx="5992119" cy="1308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defTabSz="457200">
              <a:defRPr sz="1600" b="0">
                <a:latin typeface="Times"/>
                <a:ea typeface="Times"/>
                <a:cs typeface="Times"/>
                <a:sym typeface="Times"/>
              </a:defRPr>
            </a:pPr>
            <a:r>
              <a:t>Map&lt;String,Strategy&gt; strategyMap = new HashMap&lt;String,Strategy&gt;()</a:t>
            </a:r>
          </a:p>
          <a:p>
            <a:pPr algn="l" defTabSz="457200">
              <a:defRPr sz="1600" b="0">
                <a:latin typeface="Times"/>
                <a:ea typeface="Times"/>
                <a:cs typeface="Times"/>
                <a:sym typeface="Times"/>
              </a:defRPr>
            </a:pPr>
            <a:r>
              <a:t>strategyMap.put("Strategy1",new Strategy1())</a:t>
            </a:r>
          </a:p>
          <a:p>
            <a:pPr algn="l" defTabSz="457200">
              <a:defRPr sz="1600" b="0">
                <a:latin typeface="Times"/>
                <a:ea typeface="Times"/>
                <a:cs typeface="Times"/>
                <a:sym typeface="Times"/>
              </a:defRPr>
            </a:pPr>
            <a:r>
              <a:t>strategyMap.put("Strategy2",new Strategy2())</a:t>
            </a:r>
          </a:p>
          <a:p>
            <a:pPr algn="l" defTabSz="457200">
              <a:defRPr sz="1600" b="0">
                <a:latin typeface="Times"/>
                <a:ea typeface="Times"/>
                <a:cs typeface="Times"/>
                <a:sym typeface="Times"/>
              </a:defRPr>
            </a:pPr>
            <a:r>
              <a:t>strategyMap.get(condition).do()</a:t>
            </a:r>
          </a:p>
        </p:txBody>
      </p:sp>
      <p:sp>
        <p:nvSpPr>
          <p:cNvPr id="263" name="箭头"/>
          <p:cNvSpPr/>
          <p:nvPr/>
        </p:nvSpPr>
        <p:spPr>
          <a:xfrm>
            <a:off x="4838700" y="5588263"/>
            <a:ext cx="885726" cy="469455"/>
          </a:xfrm>
          <a:prstGeom prst="rightArrow">
            <a:avLst>
              <a:gd name="adj1" fmla="val 32000"/>
              <a:gd name="adj2" fmla="val 120750"/>
            </a:avLst>
          </a:prstGeom>
          <a:solidFill>
            <a:schemeClr val="accent6">
              <a:satOff val="18029"/>
              <a:lumOff val="12067"/>
            </a:schemeClr>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5" name="Ink 14" descr="Ink 14"/>
          <p:cNvPicPr>
            <a:picLocks noChangeAspect="1"/>
          </p:cNvPicPr>
          <p:nvPr/>
        </p:nvPicPr>
        <p:blipFill>
          <a:blip r:embed="rId2"/>
          <a:stretch>
            <a:fillRect/>
          </a:stretch>
        </p:blipFill>
        <p:spPr>
          <a:xfrm>
            <a:off x="890367" y="2489605"/>
            <a:ext cx="11607554" cy="281089"/>
          </a:xfrm>
          <a:prstGeom prst="rect">
            <a:avLst/>
          </a:prstGeom>
          <a:ln w="12700">
            <a:miter lim="400000"/>
          </a:ln>
        </p:spPr>
      </p:pic>
      <p:sp>
        <p:nvSpPr>
          <p:cNvPr id="266" name="Title 1"/>
          <p:cNvSpPr txBox="1">
            <a:spLocks noGrp="1"/>
          </p:cNvSpPr>
          <p:nvPr>
            <p:ph type="title"/>
          </p:nvPr>
        </p:nvSpPr>
        <p:spPr>
          <a:xfrm>
            <a:off x="534460" y="267300"/>
            <a:ext cx="12316713" cy="2036261"/>
          </a:xfrm>
          <a:prstGeom prst="rect">
            <a:avLst/>
          </a:prstGeom>
          <a:effectLst>
            <a:outerShdw blurRad="50800" dist="38100" dir="5400000" rotWithShape="0">
              <a:srgbClr val="00B0F0">
                <a:alpha val="40000"/>
              </a:srgbClr>
            </a:outerShdw>
          </a:effectLst>
        </p:spPr>
        <p:txBody>
          <a:bodyPr/>
          <a:lstStyle>
            <a:lvl1pPr>
              <a:lnSpc>
                <a:spcPct val="150000"/>
              </a:lnSpc>
              <a:defRPr sz="6200">
                <a:solidFill>
                  <a:srgbClr val="404040"/>
                </a:solidFill>
                <a:latin typeface="PingFang HK Semibold"/>
                <a:ea typeface="PingFang HK Semibold"/>
                <a:cs typeface="PingFang HK Semibold"/>
                <a:sym typeface="PingFang HK Semibold"/>
              </a:defRPr>
            </a:lvl1pPr>
          </a:lstStyle>
          <a:p>
            <a:r>
              <a:t>设计模式——工厂模式</a:t>
            </a:r>
          </a:p>
        </p:txBody>
      </p:sp>
      <p:sp>
        <p:nvSpPr>
          <p:cNvPr id="267" name="工厂模式是 面向对象语言中最常用的设计模式之一。这种类型的设计模式属于创建型模式，它提供了一种创建对象的最佳方式。…"/>
          <p:cNvSpPr txBox="1"/>
          <p:nvPr/>
        </p:nvSpPr>
        <p:spPr>
          <a:xfrm>
            <a:off x="941146" y="2953182"/>
            <a:ext cx="11505996" cy="15382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defTabSz="457200">
              <a:lnSpc>
                <a:spcPts val="5000"/>
              </a:lnSpc>
              <a:defRPr sz="2000" b="0">
                <a:solidFill>
                  <a:srgbClr val="333333"/>
                </a:solidFill>
              </a:defRPr>
            </a:pPr>
            <a:r>
              <a:t>        工厂模式是 面向对象语言中最常用的设计模式之一。这种类型的设计模式属于创建型模式，它提供了一种创建对象的最佳方式。</a:t>
            </a:r>
          </a:p>
          <a:p>
            <a:pPr algn="l" defTabSz="457200">
              <a:lnSpc>
                <a:spcPts val="5000"/>
              </a:lnSpc>
              <a:defRPr sz="2000" b="0">
                <a:solidFill>
                  <a:srgbClr val="333333"/>
                </a:solidFill>
              </a:defRPr>
            </a:pPr>
            <a:r>
              <a:t>        在工厂模式中，我们在创建对象时不会对客户端暴露创建逻辑，并且是通过使用一个共同的接口来指向新创建的对象</a:t>
            </a:r>
          </a:p>
        </p:txBody>
      </p:sp>
      <p:sp>
        <p:nvSpPr>
          <p:cNvPr id="268" name="意图：定义一个创建对象的接口，让其子类自己决定实例化哪一个工厂类，工厂模式使其创建过程延迟到子类进行。…"/>
          <p:cNvSpPr txBox="1"/>
          <p:nvPr/>
        </p:nvSpPr>
        <p:spPr>
          <a:xfrm>
            <a:off x="807693" y="5141027"/>
            <a:ext cx="11772901" cy="2025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defTabSz="457200">
              <a:lnSpc>
                <a:spcPts val="4700"/>
              </a:lnSpc>
              <a:defRPr sz="1800" b="0">
                <a:solidFill>
                  <a:srgbClr val="333333"/>
                </a:solidFill>
              </a:defRPr>
            </a:pPr>
            <a:r>
              <a:rPr b="1"/>
              <a:t>意图：</a:t>
            </a:r>
            <a:r>
              <a:t>定义一个创建对象的接口，让其子类自己决定实例化哪一个工厂类，工厂模式使其创建过程延迟到子类进行。</a:t>
            </a:r>
          </a:p>
          <a:p>
            <a:pPr algn="l" defTabSz="457200">
              <a:lnSpc>
                <a:spcPts val="4700"/>
              </a:lnSpc>
              <a:defRPr sz="1800" b="0">
                <a:solidFill>
                  <a:srgbClr val="333333"/>
                </a:solidFill>
              </a:defRPr>
            </a:pPr>
            <a:r>
              <a:rPr b="1"/>
              <a:t>主要解决：</a:t>
            </a:r>
            <a:r>
              <a:t>主要解决接口选择的问题。</a:t>
            </a:r>
          </a:p>
          <a:p>
            <a:pPr algn="l" defTabSz="457200">
              <a:lnSpc>
                <a:spcPts val="4700"/>
              </a:lnSpc>
              <a:defRPr sz="1800" b="0">
                <a:solidFill>
                  <a:srgbClr val="333333"/>
                </a:solidFill>
              </a:defRPr>
            </a:pPr>
            <a:r>
              <a:rPr b="1"/>
              <a:t>何时使用：</a:t>
            </a:r>
            <a:r>
              <a:t>我们明确地计划不同条件下创建不同实例时。</a:t>
            </a:r>
          </a:p>
          <a:p>
            <a:pPr algn="l" defTabSz="457200">
              <a:lnSpc>
                <a:spcPts val="4700"/>
              </a:lnSpc>
              <a:defRPr sz="1800" b="0">
                <a:solidFill>
                  <a:srgbClr val="333333"/>
                </a:solidFill>
              </a:defRPr>
            </a:pPr>
            <a:r>
              <a:rPr b="1"/>
              <a:t>如何解决：</a:t>
            </a:r>
            <a:r>
              <a:t>让其子类实现工厂接口，返回的也是一个抽象的产品。</a:t>
            </a:r>
          </a:p>
          <a:p>
            <a:pPr algn="l" defTabSz="457200">
              <a:lnSpc>
                <a:spcPts val="4700"/>
              </a:lnSpc>
              <a:defRPr sz="1800" b="0">
                <a:solidFill>
                  <a:srgbClr val="333333"/>
                </a:solidFill>
              </a:defRPr>
            </a:pPr>
            <a:r>
              <a:rPr b="1"/>
              <a:t>关键代码：</a:t>
            </a:r>
            <a:r>
              <a:t>创建过程在其子类执行。</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0" name="Ink 14" descr="Ink 14"/>
          <p:cNvPicPr>
            <a:picLocks noChangeAspect="1"/>
          </p:cNvPicPr>
          <p:nvPr/>
        </p:nvPicPr>
        <p:blipFill>
          <a:blip r:embed="rId2"/>
          <a:stretch>
            <a:fillRect/>
          </a:stretch>
        </p:blipFill>
        <p:spPr>
          <a:xfrm>
            <a:off x="890367" y="2489605"/>
            <a:ext cx="11607554" cy="281089"/>
          </a:xfrm>
          <a:prstGeom prst="rect">
            <a:avLst/>
          </a:prstGeom>
          <a:ln w="12700">
            <a:miter lim="400000"/>
          </a:ln>
        </p:spPr>
      </p:pic>
      <p:sp>
        <p:nvSpPr>
          <p:cNvPr id="271" name="Title 1"/>
          <p:cNvSpPr txBox="1">
            <a:spLocks noGrp="1"/>
          </p:cNvSpPr>
          <p:nvPr>
            <p:ph type="title"/>
          </p:nvPr>
        </p:nvSpPr>
        <p:spPr>
          <a:xfrm>
            <a:off x="534460" y="267300"/>
            <a:ext cx="12316713" cy="2036261"/>
          </a:xfrm>
          <a:prstGeom prst="rect">
            <a:avLst/>
          </a:prstGeom>
          <a:effectLst>
            <a:outerShdw blurRad="50800" dist="38100" dir="5400000" rotWithShape="0">
              <a:srgbClr val="00B0F0">
                <a:alpha val="40000"/>
              </a:srgbClr>
            </a:outerShdw>
          </a:effectLst>
        </p:spPr>
        <p:txBody>
          <a:bodyPr/>
          <a:lstStyle>
            <a:lvl1pPr>
              <a:lnSpc>
                <a:spcPct val="150000"/>
              </a:lnSpc>
              <a:defRPr sz="6200">
                <a:solidFill>
                  <a:srgbClr val="404040"/>
                </a:solidFill>
                <a:latin typeface="PingFang HK Semibold"/>
                <a:ea typeface="PingFang HK Semibold"/>
                <a:cs typeface="PingFang HK Semibold"/>
                <a:sym typeface="PingFang HK Semibold"/>
              </a:defRPr>
            </a:lvl1pPr>
          </a:lstStyle>
          <a:p>
            <a:r>
              <a:t>设计模式——装饰器模式</a:t>
            </a:r>
          </a:p>
        </p:txBody>
      </p:sp>
      <p:sp>
        <p:nvSpPr>
          <p:cNvPr id="272" name="装饰器模式允许向一个现有的对象添加新的功能，同时又不改变其结构。这种类型的设计模式属于结构型模式，它是作为现有的类的一个包装。"/>
          <p:cNvSpPr txBox="1"/>
          <p:nvPr/>
        </p:nvSpPr>
        <p:spPr>
          <a:xfrm>
            <a:off x="1148636" y="3617138"/>
            <a:ext cx="10101996" cy="736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defTabSz="457200">
              <a:lnSpc>
                <a:spcPts val="4600"/>
              </a:lnSpc>
              <a:defRPr sz="1700" b="0">
                <a:solidFill>
                  <a:srgbClr val="333333"/>
                </a:solidFill>
              </a:defRPr>
            </a:lvl1pPr>
          </a:lstStyle>
          <a:p>
            <a:r>
              <a:t>装饰器模式允许向一个现有的对象添加新的功能，同时又不改变其结构。这种类型的设计模式属于结构型模式，它是作为现有的类的一个包装。</a:t>
            </a:r>
          </a:p>
        </p:txBody>
      </p:sp>
      <p:sp>
        <p:nvSpPr>
          <p:cNvPr id="273" name="意图：动态地给一个对象添加一些额外的职责。就增加功能来说，装饰器模式相比生成子类更为灵活。…"/>
          <p:cNvSpPr txBox="1"/>
          <p:nvPr/>
        </p:nvSpPr>
        <p:spPr>
          <a:xfrm>
            <a:off x="1131192" y="4803622"/>
            <a:ext cx="10402442" cy="20005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defTabSz="457200">
              <a:lnSpc>
                <a:spcPts val="4600"/>
              </a:lnSpc>
              <a:defRPr sz="1700" b="0">
                <a:solidFill>
                  <a:srgbClr val="333333"/>
                </a:solidFill>
              </a:defRPr>
            </a:pPr>
            <a:r>
              <a:rPr b="1"/>
              <a:t>意图：</a:t>
            </a:r>
            <a:r>
              <a:t>动态地给一个对象添加一些额外的职责。就增加功能来说，装饰器模式相比生成子类更为灵活。</a:t>
            </a:r>
          </a:p>
          <a:p>
            <a:pPr algn="l" defTabSz="457200">
              <a:lnSpc>
                <a:spcPts val="4600"/>
              </a:lnSpc>
              <a:defRPr sz="1700" b="0">
                <a:solidFill>
                  <a:srgbClr val="333333"/>
                </a:solidFill>
              </a:defRPr>
            </a:pPr>
            <a:r>
              <a:rPr b="1"/>
              <a:t>主要解决：</a:t>
            </a:r>
            <a:r>
              <a:t>一般的，我们为了扩展一个类经常使用继承方式实现，由于继承为类引入静态特征，并且随着扩展功能的增多，子类会很膨胀。</a:t>
            </a:r>
          </a:p>
          <a:p>
            <a:pPr algn="l" defTabSz="457200">
              <a:lnSpc>
                <a:spcPts val="4600"/>
              </a:lnSpc>
              <a:defRPr sz="1700" b="0">
                <a:solidFill>
                  <a:srgbClr val="333333"/>
                </a:solidFill>
              </a:defRPr>
            </a:pPr>
            <a:r>
              <a:rPr b="1"/>
              <a:t>何时使用：</a:t>
            </a:r>
            <a:r>
              <a:t>在不想增加很多子类的情况下扩展类。</a:t>
            </a:r>
          </a:p>
          <a:p>
            <a:pPr algn="l" defTabSz="457200">
              <a:lnSpc>
                <a:spcPts val="4600"/>
              </a:lnSpc>
              <a:defRPr sz="1700" b="0">
                <a:solidFill>
                  <a:srgbClr val="333333"/>
                </a:solidFill>
              </a:defRPr>
            </a:pPr>
            <a:r>
              <a:rPr b="1"/>
              <a:t>如何解决：</a:t>
            </a:r>
            <a:r>
              <a:t>将具体功能职责划分，同时继承装饰者模式。</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5" name="图像" descr="图像"/>
          <p:cNvPicPr>
            <a:picLocks noChangeAspect="1"/>
          </p:cNvPicPr>
          <p:nvPr/>
        </p:nvPicPr>
        <p:blipFill>
          <a:blip r:embed="rId2"/>
          <a:stretch>
            <a:fillRect/>
          </a:stretch>
        </p:blipFill>
        <p:spPr>
          <a:xfrm>
            <a:off x="4914698" y="125733"/>
            <a:ext cx="7997326" cy="9502134"/>
          </a:xfrm>
          <a:prstGeom prst="rect">
            <a:avLst/>
          </a:prstGeom>
          <a:ln w="12700">
            <a:miter lim="400000"/>
          </a:ln>
        </p:spPr>
      </p:pic>
      <p:sp>
        <p:nvSpPr>
          <p:cNvPr id="276" name="设 计 模 式 全 景…"/>
          <p:cNvSpPr txBox="1"/>
          <p:nvPr/>
        </p:nvSpPr>
        <p:spPr>
          <a:xfrm>
            <a:off x="2920999" y="2841649"/>
            <a:ext cx="508001" cy="40703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3100">
                <a:solidFill>
                  <a:schemeClr val="accent5"/>
                </a:solidFill>
              </a:defRPr>
            </a:pPr>
            <a:r>
              <a:t>设</a:t>
            </a:r>
            <a:br/>
            <a:r>
              <a:t>计</a:t>
            </a:r>
            <a:br/>
            <a:r>
              <a:t>模</a:t>
            </a:r>
            <a:br/>
            <a:r>
              <a:t>式</a:t>
            </a:r>
            <a:br/>
            <a:r>
              <a:t>全</a:t>
            </a:r>
            <a:br/>
            <a:r>
              <a:t>景</a:t>
            </a:r>
          </a:p>
          <a:p>
            <a:pPr>
              <a:defRPr sz="3100">
                <a:solidFill>
                  <a:schemeClr val="accent5"/>
                </a:solidFill>
              </a:defRPr>
            </a:pPr>
            <a:r>
              <a:t>图</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8" name="Ink 14" descr="Ink 14"/>
          <p:cNvPicPr>
            <a:picLocks noChangeAspect="1"/>
          </p:cNvPicPr>
          <p:nvPr/>
        </p:nvPicPr>
        <p:blipFill>
          <a:blip r:embed="rId2"/>
          <a:stretch>
            <a:fillRect/>
          </a:stretch>
        </p:blipFill>
        <p:spPr>
          <a:xfrm>
            <a:off x="890367" y="2489605"/>
            <a:ext cx="11607554" cy="281089"/>
          </a:xfrm>
          <a:prstGeom prst="rect">
            <a:avLst/>
          </a:prstGeom>
          <a:ln w="12700">
            <a:miter lim="400000"/>
          </a:ln>
        </p:spPr>
      </p:pic>
      <p:sp>
        <p:nvSpPr>
          <p:cNvPr id="279" name="Title 1"/>
          <p:cNvSpPr txBox="1">
            <a:spLocks noGrp="1"/>
          </p:cNvSpPr>
          <p:nvPr>
            <p:ph type="title"/>
          </p:nvPr>
        </p:nvSpPr>
        <p:spPr>
          <a:xfrm>
            <a:off x="534460" y="267300"/>
            <a:ext cx="12316713" cy="2036261"/>
          </a:xfrm>
          <a:prstGeom prst="rect">
            <a:avLst/>
          </a:prstGeom>
          <a:effectLst>
            <a:outerShdw blurRad="50800" dist="38100" dir="5400000" rotWithShape="0">
              <a:srgbClr val="00B0F0">
                <a:alpha val="40000"/>
              </a:srgbClr>
            </a:outerShdw>
          </a:effectLst>
        </p:spPr>
        <p:txBody>
          <a:bodyPr/>
          <a:lstStyle>
            <a:lvl1pPr>
              <a:lnSpc>
                <a:spcPct val="150000"/>
              </a:lnSpc>
              <a:defRPr sz="6200">
                <a:solidFill>
                  <a:srgbClr val="404040"/>
                </a:solidFill>
                <a:latin typeface="PingFang HK Semibold"/>
                <a:ea typeface="PingFang HK Semibold"/>
                <a:cs typeface="PingFang HK Semibold"/>
                <a:sym typeface="PingFang HK Semibold"/>
              </a:defRPr>
            </a:lvl1pPr>
          </a:lstStyle>
          <a:p>
            <a:r>
              <a:t>错误与异常处理</a:t>
            </a:r>
          </a:p>
        </p:txBody>
      </p:sp>
      <p:sp>
        <p:nvSpPr>
          <p:cNvPr id="280" name="1.错误和异常如何区分？"/>
          <p:cNvSpPr txBox="1"/>
          <p:nvPr/>
        </p:nvSpPr>
        <p:spPr>
          <a:xfrm>
            <a:off x="799762" y="3445688"/>
            <a:ext cx="3330564" cy="469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defTabSz="457200">
              <a:lnSpc>
                <a:spcPts val="5100"/>
              </a:lnSpc>
              <a:defRPr sz="2100">
                <a:solidFill>
                  <a:srgbClr val="333333"/>
                </a:solidFill>
              </a:defRPr>
            </a:lvl1pPr>
          </a:lstStyle>
          <a:p>
            <a:r>
              <a:t>1.错误和异常如何区分？</a:t>
            </a:r>
          </a:p>
        </p:txBody>
      </p:sp>
      <p:pic>
        <p:nvPicPr>
          <p:cNvPr id="281" name="图像" descr="图像"/>
          <p:cNvPicPr>
            <a:picLocks noChangeAspect="1"/>
          </p:cNvPicPr>
          <p:nvPr/>
        </p:nvPicPr>
        <p:blipFill>
          <a:blip r:embed="rId3"/>
          <a:stretch>
            <a:fillRect/>
          </a:stretch>
        </p:blipFill>
        <p:spPr>
          <a:xfrm>
            <a:off x="7089148" y="3517726"/>
            <a:ext cx="5236202" cy="5124624"/>
          </a:xfrm>
          <a:prstGeom prst="rect">
            <a:avLst/>
          </a:prstGeom>
          <a:ln w="12700">
            <a:miter lim="400000"/>
          </a:ln>
        </p:spPr>
      </p:pic>
      <p:sp>
        <p:nvSpPr>
          <p:cNvPr id="282" name="错误指的是可能出现问题的地方出现了问题，比如打开一个文件时失败，这种情况在人们的意料之中 ；而异常指的是不应该出现问题的地方出现了问题。"/>
          <p:cNvSpPr txBox="1"/>
          <p:nvPr/>
        </p:nvSpPr>
        <p:spPr>
          <a:xfrm>
            <a:off x="876300" y="4127499"/>
            <a:ext cx="5236202" cy="1422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defTabSz="457200">
              <a:defRPr sz="1900" b="0">
                <a:solidFill>
                  <a:srgbClr val="404040"/>
                </a:solidFill>
                <a:latin typeface="Helvetica"/>
                <a:ea typeface="Helvetica"/>
                <a:cs typeface="Helvetica"/>
                <a:sym typeface="Helvetica"/>
              </a:defRPr>
            </a:lvl1pPr>
          </a:lstStyle>
          <a:p>
            <a:r>
              <a:t>        错误指的是可能出现问题的地方出现了问题，比如打开一个文件时失败，这种情况在人们的意料之中 ；而异常指的是不应该出现问题的地方出现了问题。</a:t>
            </a:r>
          </a:p>
        </p:txBody>
      </p:sp>
      <p:sp>
        <p:nvSpPr>
          <p:cNvPr id="283" name="2.错误和异常如何定义？"/>
          <p:cNvSpPr txBox="1"/>
          <p:nvPr/>
        </p:nvSpPr>
        <p:spPr>
          <a:xfrm>
            <a:off x="799762" y="5845088"/>
            <a:ext cx="3330564" cy="469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defTabSz="457200">
              <a:lnSpc>
                <a:spcPts val="5100"/>
              </a:lnSpc>
              <a:defRPr sz="2100">
                <a:solidFill>
                  <a:srgbClr val="333333"/>
                </a:solidFill>
              </a:defRPr>
            </a:lvl1pPr>
          </a:lstStyle>
          <a:p>
            <a:r>
              <a:t>2.错误和异常如何定义？</a:t>
            </a:r>
          </a:p>
        </p:txBody>
      </p:sp>
      <p:sp>
        <p:nvSpPr>
          <p:cNvPr id="284" name="Golang中引入error接口类型作为错误处理的标准模式，如果函数要返回错误，则返回值类型列表中肯定包含error。"/>
          <p:cNvSpPr txBox="1"/>
          <p:nvPr/>
        </p:nvSpPr>
        <p:spPr>
          <a:xfrm>
            <a:off x="812800" y="6438899"/>
            <a:ext cx="5012333" cy="939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defTabSz="457200">
              <a:defRPr sz="1600" b="0">
                <a:solidFill>
                  <a:srgbClr val="404040"/>
                </a:solidFill>
                <a:latin typeface="Helvetica"/>
                <a:ea typeface="Helvetica"/>
                <a:cs typeface="Helvetica"/>
                <a:sym typeface="Helvetica"/>
              </a:defRPr>
            </a:lvl1pPr>
          </a:lstStyle>
          <a:p>
            <a:r>
              <a:t>         Golang中引入error接口类型作为错误处理的标准模式，如果函数要返回错误，则返回值类型列表中肯定包含error。</a:t>
            </a:r>
          </a:p>
        </p:txBody>
      </p:sp>
      <p:sp>
        <p:nvSpPr>
          <p:cNvPr id="285" name="Golang中引入两个内置函数panic和recover来触发和终止异常处理流程，同时引入关键字defer来延迟执行defer后面的函数。"/>
          <p:cNvSpPr txBox="1"/>
          <p:nvPr/>
        </p:nvSpPr>
        <p:spPr>
          <a:xfrm>
            <a:off x="812800" y="7721599"/>
            <a:ext cx="5012333" cy="939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defTabSz="457200">
              <a:defRPr sz="1600" b="0">
                <a:solidFill>
                  <a:srgbClr val="404040"/>
                </a:solidFill>
                <a:latin typeface="Helvetica"/>
                <a:ea typeface="Helvetica"/>
                <a:cs typeface="Helvetica"/>
                <a:sym typeface="Helvetica"/>
              </a:defRPr>
            </a:lvl1pPr>
          </a:lstStyle>
          <a:p>
            <a:r>
              <a:t>         Golang中引入两个内置函数panic和recover来触发和终止异常处理流程，同时引入关键字defer来延迟执行defer后面的函数。</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 name="Ink 14" descr="Ink 14"/>
          <p:cNvPicPr>
            <a:picLocks noChangeAspect="1"/>
          </p:cNvPicPr>
          <p:nvPr/>
        </p:nvPicPr>
        <p:blipFill>
          <a:blip r:embed="rId2"/>
          <a:stretch>
            <a:fillRect/>
          </a:stretch>
        </p:blipFill>
        <p:spPr>
          <a:xfrm>
            <a:off x="890367" y="2489605"/>
            <a:ext cx="11607554" cy="281089"/>
          </a:xfrm>
          <a:prstGeom prst="rect">
            <a:avLst/>
          </a:prstGeom>
          <a:ln w="12700">
            <a:miter lim="400000"/>
          </a:ln>
        </p:spPr>
      </p:pic>
      <p:sp>
        <p:nvSpPr>
          <p:cNvPr id="134" name="Title 1"/>
          <p:cNvSpPr txBox="1">
            <a:spLocks noGrp="1"/>
          </p:cNvSpPr>
          <p:nvPr>
            <p:ph type="title"/>
          </p:nvPr>
        </p:nvSpPr>
        <p:spPr>
          <a:xfrm>
            <a:off x="534460" y="267300"/>
            <a:ext cx="12316713" cy="2036261"/>
          </a:xfrm>
          <a:prstGeom prst="rect">
            <a:avLst/>
          </a:prstGeom>
          <a:effectLst>
            <a:outerShdw blurRad="50800" dist="38100" dir="5400000" rotWithShape="0">
              <a:srgbClr val="00B0F0">
                <a:alpha val="40000"/>
              </a:srgbClr>
            </a:outerShdw>
          </a:effectLst>
        </p:spPr>
        <p:txBody>
          <a:bodyPr/>
          <a:lstStyle>
            <a:lvl1pPr>
              <a:lnSpc>
                <a:spcPct val="150000"/>
              </a:lnSpc>
              <a:defRPr sz="6200">
                <a:solidFill>
                  <a:srgbClr val="404040"/>
                </a:solidFill>
                <a:latin typeface="PingFang HK Semibold"/>
                <a:ea typeface="PingFang HK Semibold"/>
                <a:cs typeface="PingFang HK Semibold"/>
                <a:sym typeface="PingFang HK Semibold"/>
              </a:defRPr>
            </a:lvl1pPr>
          </a:lstStyle>
          <a:p>
            <a:r>
              <a:t>Agenda</a:t>
            </a:r>
          </a:p>
        </p:txBody>
      </p:sp>
      <p:sp>
        <p:nvSpPr>
          <p:cNvPr id="135" name="面向对象编程OOP &amp; 面向过程编程"/>
          <p:cNvSpPr txBox="1"/>
          <p:nvPr/>
        </p:nvSpPr>
        <p:spPr>
          <a:xfrm>
            <a:off x="1015136" y="3384550"/>
            <a:ext cx="4827728"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面向对象编程OOP &amp; 面向过程编程</a:t>
            </a:r>
          </a:p>
        </p:txBody>
      </p:sp>
      <p:sp>
        <p:nvSpPr>
          <p:cNvPr id="136" name="实战：开发一套薪资计算程序"/>
          <p:cNvSpPr txBox="1"/>
          <p:nvPr/>
        </p:nvSpPr>
        <p:spPr>
          <a:xfrm>
            <a:off x="996949" y="4425950"/>
            <a:ext cx="4076701"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实战：开发一套薪资计算程序</a:t>
            </a:r>
          </a:p>
        </p:txBody>
      </p:sp>
      <p:sp>
        <p:nvSpPr>
          <p:cNvPr id="137" name="学好OOP的“六脉神剑”"/>
          <p:cNvSpPr txBox="1"/>
          <p:nvPr/>
        </p:nvSpPr>
        <p:spPr>
          <a:xfrm>
            <a:off x="1012342" y="5467350"/>
            <a:ext cx="3207716"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学好OOP的“六脉神剑”</a:t>
            </a:r>
          </a:p>
        </p:txBody>
      </p:sp>
      <p:sp>
        <p:nvSpPr>
          <p:cNvPr id="138" name="用OOP的思想改写“薪资计算程序”"/>
          <p:cNvSpPr txBox="1"/>
          <p:nvPr/>
        </p:nvSpPr>
        <p:spPr>
          <a:xfrm>
            <a:off x="961542" y="7348356"/>
            <a:ext cx="4731716"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用OOP的思想改写“薪资计算程序”</a:t>
            </a:r>
          </a:p>
        </p:txBody>
      </p:sp>
      <p:sp>
        <p:nvSpPr>
          <p:cNvPr id="139" name="Go Interface设计与最佳实践"/>
          <p:cNvSpPr txBox="1"/>
          <p:nvPr/>
        </p:nvSpPr>
        <p:spPr>
          <a:xfrm>
            <a:off x="1011275" y="6388803"/>
            <a:ext cx="4048050"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Go Interface设计与最佳实践</a:t>
            </a:r>
          </a:p>
        </p:txBody>
      </p:sp>
      <p:sp>
        <p:nvSpPr>
          <p:cNvPr id="140" name="常用设计模式与使用场景"/>
          <p:cNvSpPr txBox="1"/>
          <p:nvPr/>
        </p:nvSpPr>
        <p:spPr>
          <a:xfrm>
            <a:off x="971549" y="8351656"/>
            <a:ext cx="3467101"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常用设计模式与使用场景</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 name="Ink 14" descr="Ink 14"/>
          <p:cNvPicPr>
            <a:picLocks noChangeAspect="1"/>
          </p:cNvPicPr>
          <p:nvPr/>
        </p:nvPicPr>
        <p:blipFill>
          <a:blip r:embed="rId2"/>
          <a:stretch>
            <a:fillRect/>
          </a:stretch>
        </p:blipFill>
        <p:spPr>
          <a:xfrm>
            <a:off x="890367" y="2489605"/>
            <a:ext cx="11607554" cy="281089"/>
          </a:xfrm>
          <a:prstGeom prst="rect">
            <a:avLst/>
          </a:prstGeom>
          <a:ln w="12700">
            <a:miter lim="400000"/>
          </a:ln>
        </p:spPr>
      </p:pic>
      <p:sp>
        <p:nvSpPr>
          <p:cNvPr id="143" name="Title 1"/>
          <p:cNvSpPr txBox="1">
            <a:spLocks noGrp="1"/>
          </p:cNvSpPr>
          <p:nvPr>
            <p:ph type="title"/>
          </p:nvPr>
        </p:nvSpPr>
        <p:spPr>
          <a:xfrm>
            <a:off x="534460" y="267300"/>
            <a:ext cx="12316713" cy="2036261"/>
          </a:xfrm>
          <a:prstGeom prst="rect">
            <a:avLst/>
          </a:prstGeom>
          <a:effectLst>
            <a:outerShdw blurRad="50800" dist="38100" dir="5400000" rotWithShape="0">
              <a:srgbClr val="00B0F0">
                <a:alpha val="40000"/>
              </a:srgbClr>
            </a:outerShdw>
          </a:effectLst>
        </p:spPr>
        <p:txBody>
          <a:bodyPr/>
          <a:lstStyle>
            <a:lvl1pPr>
              <a:lnSpc>
                <a:spcPct val="150000"/>
              </a:lnSpc>
              <a:defRPr sz="6200">
                <a:solidFill>
                  <a:srgbClr val="404040"/>
                </a:solidFill>
                <a:latin typeface="PingFang HK Semibold"/>
                <a:ea typeface="PingFang HK Semibold"/>
                <a:cs typeface="PingFang HK Semibold"/>
                <a:sym typeface="PingFang HK Semibold"/>
              </a:defRPr>
            </a:lvl1pPr>
          </a:lstStyle>
          <a:p>
            <a:r>
              <a:t>Go面向对象编程</a:t>
            </a:r>
          </a:p>
        </p:txBody>
      </p:sp>
      <p:sp>
        <p:nvSpPr>
          <p:cNvPr id="144" name="软件开发范式的第一阶段： 面向过程式编程"/>
          <p:cNvSpPr txBox="1"/>
          <p:nvPr/>
        </p:nvSpPr>
        <p:spPr>
          <a:xfrm>
            <a:off x="916482" y="2956738"/>
            <a:ext cx="5990236"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软件开发范式的第一阶段： 面向过程式编程</a:t>
            </a:r>
          </a:p>
        </p:txBody>
      </p:sp>
      <p:sp>
        <p:nvSpPr>
          <p:cNvPr id="145" name="有一天，你接了个新的项目，开发一款“探探”APP，你需要完成以下功能："/>
          <p:cNvSpPr txBox="1"/>
          <p:nvPr/>
        </p:nvSpPr>
        <p:spPr>
          <a:xfrm>
            <a:off x="1424432" y="3511082"/>
            <a:ext cx="10155937"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有一天，你接了个新的项目，开发一款“探探”APP，你需要完成以下功能：</a:t>
            </a:r>
          </a:p>
        </p:txBody>
      </p:sp>
      <p:sp>
        <p:nvSpPr>
          <p:cNvPr id="146" name="注册、登陆、用户列表、资料编辑、支付、推荐系统、会员中心、积分系统、聊天系统、收藏夹、直播系统、礼物系统、销售管理系统、评分系统…….等等"/>
          <p:cNvSpPr txBox="1"/>
          <p:nvPr/>
        </p:nvSpPr>
        <p:spPr>
          <a:xfrm>
            <a:off x="2403326" y="4575115"/>
            <a:ext cx="8198148" cy="1358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a:solidFill>
                  <a:schemeClr val="accent1"/>
                </a:solidFill>
              </a:defRPr>
            </a:lvl1pPr>
          </a:lstStyle>
          <a:p>
            <a:r>
              <a:t>注册、登陆、用户列表、资料编辑、支付、推荐系统、会员中心、积分系统、聊天系统、收藏夹、直播系统、礼物系统、销售管理系统、评分系统…….等等</a:t>
            </a:r>
          </a:p>
        </p:txBody>
      </p:sp>
      <p:sp>
        <p:nvSpPr>
          <p:cNvPr id="147" name="你以最快的速度独自开发了3个月，总共20万代码……"/>
          <p:cNvSpPr txBox="1"/>
          <p:nvPr/>
        </p:nvSpPr>
        <p:spPr>
          <a:xfrm>
            <a:off x="1415846" y="6115050"/>
            <a:ext cx="7328308"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你以最快的速度独自开发了3个月，总共20万代码……</a:t>
            </a:r>
          </a:p>
        </p:txBody>
      </p:sp>
      <p:sp>
        <p:nvSpPr>
          <p:cNvPr id="148" name="总结：如果把一款项目比作一类事情的话，面向过程将处理这一类事情的所有工作"/>
          <p:cNvSpPr txBox="1"/>
          <p:nvPr/>
        </p:nvSpPr>
        <p:spPr>
          <a:xfrm>
            <a:off x="850850" y="7738438"/>
            <a:ext cx="11303100"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a:solidFill>
                  <a:schemeClr val="accent4">
                    <a:hueOff val="-1081314"/>
                    <a:satOff val="4338"/>
                    <a:lumOff val="-8931"/>
                  </a:schemeClr>
                </a:solidFill>
              </a:defRPr>
            </a:lvl1pPr>
          </a:lstStyle>
          <a:p>
            <a:r>
              <a:t>总结：如果把一款项目比作一类事情的话，面向过程将处理这一类事情的所有工作</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 name="Ink 14" descr="Ink 14"/>
          <p:cNvPicPr>
            <a:picLocks noChangeAspect="1"/>
          </p:cNvPicPr>
          <p:nvPr/>
        </p:nvPicPr>
        <p:blipFill>
          <a:blip r:embed="rId2"/>
          <a:stretch>
            <a:fillRect/>
          </a:stretch>
        </p:blipFill>
        <p:spPr>
          <a:xfrm>
            <a:off x="890367" y="2489605"/>
            <a:ext cx="11607554" cy="281089"/>
          </a:xfrm>
          <a:prstGeom prst="rect">
            <a:avLst/>
          </a:prstGeom>
          <a:ln w="12700">
            <a:miter lim="400000"/>
          </a:ln>
        </p:spPr>
      </p:pic>
      <p:sp>
        <p:nvSpPr>
          <p:cNvPr id="151" name="Title 1"/>
          <p:cNvSpPr txBox="1">
            <a:spLocks noGrp="1"/>
          </p:cNvSpPr>
          <p:nvPr>
            <p:ph type="title"/>
          </p:nvPr>
        </p:nvSpPr>
        <p:spPr>
          <a:xfrm>
            <a:off x="534460" y="267300"/>
            <a:ext cx="12316713" cy="2036261"/>
          </a:xfrm>
          <a:prstGeom prst="rect">
            <a:avLst/>
          </a:prstGeom>
          <a:effectLst>
            <a:outerShdw blurRad="50800" dist="38100" dir="5400000" rotWithShape="0">
              <a:srgbClr val="00B0F0">
                <a:alpha val="40000"/>
              </a:srgbClr>
            </a:outerShdw>
          </a:effectLst>
        </p:spPr>
        <p:txBody>
          <a:bodyPr/>
          <a:lstStyle>
            <a:lvl1pPr>
              <a:lnSpc>
                <a:spcPct val="150000"/>
              </a:lnSpc>
              <a:defRPr sz="6200">
                <a:solidFill>
                  <a:srgbClr val="404040"/>
                </a:solidFill>
                <a:latin typeface="PingFang HK Semibold"/>
                <a:ea typeface="PingFang HK Semibold"/>
                <a:cs typeface="PingFang HK Semibold"/>
                <a:sym typeface="PingFang HK Semibold"/>
              </a:defRPr>
            </a:lvl1pPr>
          </a:lstStyle>
          <a:p>
            <a:r>
              <a:t>Go面向对象编程</a:t>
            </a:r>
          </a:p>
        </p:txBody>
      </p:sp>
      <p:sp>
        <p:nvSpPr>
          <p:cNvPr id="152" name="软件开发范式的第二阶段： 面向对象编程"/>
          <p:cNvSpPr txBox="1"/>
          <p:nvPr/>
        </p:nvSpPr>
        <p:spPr>
          <a:xfrm>
            <a:off x="929182" y="2956738"/>
            <a:ext cx="5685436"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软件开发范式的第二阶段： 面向对象编程</a:t>
            </a:r>
          </a:p>
        </p:txBody>
      </p:sp>
      <p:sp>
        <p:nvSpPr>
          <p:cNvPr id="153" name="开发一款“探探”APP，你经过思考并进行程序设计，将一件大项目，划分为不同功能类别"/>
          <p:cNvSpPr txBox="1"/>
          <p:nvPr/>
        </p:nvSpPr>
        <p:spPr>
          <a:xfrm>
            <a:off x="929131" y="3561882"/>
            <a:ext cx="11984737"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开发一款“探探”APP，你经过思考并进行程序设计，将一件大项目，划分为不同功能类别</a:t>
            </a:r>
          </a:p>
        </p:txBody>
      </p:sp>
      <p:sp>
        <p:nvSpPr>
          <p:cNvPr id="154" name="注册…"/>
          <p:cNvSpPr txBox="1"/>
          <p:nvPr/>
        </p:nvSpPr>
        <p:spPr>
          <a:xfrm>
            <a:off x="664666" y="4445326"/>
            <a:ext cx="2545408" cy="29094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a:solidFill>
                  <a:schemeClr val="accent1"/>
                </a:solidFill>
              </a:defRPr>
            </a:pPr>
            <a:r>
              <a:t>注册</a:t>
            </a:r>
            <a:br/>
            <a:endParaRPr/>
          </a:p>
          <a:p>
            <a:pPr>
              <a:defRPr>
                <a:solidFill>
                  <a:schemeClr val="accent1"/>
                </a:solidFill>
              </a:defRPr>
            </a:pPr>
            <a:r>
              <a:t>登陆</a:t>
            </a:r>
            <a:br/>
            <a:endParaRPr/>
          </a:p>
          <a:p>
            <a:pPr>
              <a:defRPr>
                <a:solidFill>
                  <a:schemeClr val="accent1"/>
                </a:solidFill>
              </a:defRPr>
            </a:pPr>
            <a:r>
              <a:t>用户属性</a:t>
            </a:r>
            <a:br/>
            <a:br/>
            <a:r>
              <a:t>支付</a:t>
            </a:r>
          </a:p>
        </p:txBody>
      </p:sp>
      <p:sp>
        <p:nvSpPr>
          <p:cNvPr id="155" name="线条"/>
          <p:cNvSpPr/>
          <p:nvPr/>
        </p:nvSpPr>
        <p:spPr>
          <a:xfrm>
            <a:off x="3149600" y="4749800"/>
            <a:ext cx="1839651" cy="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56" name="“注册”类"/>
          <p:cNvSpPr txBox="1"/>
          <p:nvPr/>
        </p:nvSpPr>
        <p:spPr>
          <a:xfrm>
            <a:off x="5123027" y="4490074"/>
            <a:ext cx="1310946"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“注册”类</a:t>
            </a:r>
          </a:p>
        </p:txBody>
      </p:sp>
      <p:sp>
        <p:nvSpPr>
          <p:cNvPr id="157" name="线条"/>
          <p:cNvSpPr/>
          <p:nvPr/>
        </p:nvSpPr>
        <p:spPr>
          <a:xfrm>
            <a:off x="3149600" y="5546665"/>
            <a:ext cx="1839651" cy="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58" name="“登陆”类"/>
          <p:cNvSpPr txBox="1"/>
          <p:nvPr/>
        </p:nvSpPr>
        <p:spPr>
          <a:xfrm>
            <a:off x="5123027" y="5286315"/>
            <a:ext cx="1310946"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“登陆”类</a:t>
            </a:r>
          </a:p>
        </p:txBody>
      </p:sp>
      <p:sp>
        <p:nvSpPr>
          <p:cNvPr id="159" name="线条"/>
          <p:cNvSpPr/>
          <p:nvPr/>
        </p:nvSpPr>
        <p:spPr>
          <a:xfrm>
            <a:off x="3162300" y="6282511"/>
            <a:ext cx="1839651" cy="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60" name="“属性”类"/>
          <p:cNvSpPr txBox="1"/>
          <p:nvPr/>
        </p:nvSpPr>
        <p:spPr>
          <a:xfrm>
            <a:off x="5135727" y="6022161"/>
            <a:ext cx="1310946"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“属性”类</a:t>
            </a:r>
          </a:p>
        </p:txBody>
      </p:sp>
      <p:sp>
        <p:nvSpPr>
          <p:cNvPr id="161" name="线条"/>
          <p:cNvSpPr/>
          <p:nvPr/>
        </p:nvSpPr>
        <p:spPr>
          <a:xfrm>
            <a:off x="3149600" y="7094400"/>
            <a:ext cx="1839651" cy="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62" name="“支付”类"/>
          <p:cNvSpPr txBox="1"/>
          <p:nvPr/>
        </p:nvSpPr>
        <p:spPr>
          <a:xfrm>
            <a:off x="5123027" y="6834050"/>
            <a:ext cx="1310946"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“支付”类</a:t>
            </a:r>
          </a:p>
        </p:txBody>
      </p:sp>
      <p:sp>
        <p:nvSpPr>
          <p:cNvPr id="163" name="线条"/>
          <p:cNvSpPr/>
          <p:nvPr/>
        </p:nvSpPr>
        <p:spPr>
          <a:xfrm>
            <a:off x="6567749" y="4757468"/>
            <a:ext cx="1839651" cy="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64" name="register()方法"/>
          <p:cNvSpPr txBox="1"/>
          <p:nvPr/>
        </p:nvSpPr>
        <p:spPr>
          <a:xfrm>
            <a:off x="8450956" y="4489450"/>
            <a:ext cx="2021739"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register()方法</a:t>
            </a:r>
          </a:p>
        </p:txBody>
      </p:sp>
      <p:sp>
        <p:nvSpPr>
          <p:cNvPr id="165" name="线条"/>
          <p:cNvSpPr/>
          <p:nvPr/>
        </p:nvSpPr>
        <p:spPr>
          <a:xfrm>
            <a:off x="6567749" y="5546665"/>
            <a:ext cx="1839651" cy="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66" name="login()方法"/>
          <p:cNvSpPr txBox="1"/>
          <p:nvPr/>
        </p:nvSpPr>
        <p:spPr>
          <a:xfrm>
            <a:off x="8502010" y="5293984"/>
            <a:ext cx="1614831"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login()方法</a:t>
            </a:r>
          </a:p>
        </p:txBody>
      </p:sp>
      <p:sp>
        <p:nvSpPr>
          <p:cNvPr id="167" name="线条"/>
          <p:cNvSpPr/>
          <p:nvPr/>
        </p:nvSpPr>
        <p:spPr>
          <a:xfrm>
            <a:off x="6580449" y="6282511"/>
            <a:ext cx="1839651" cy="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68" name="getUserAttr()方法"/>
          <p:cNvSpPr txBox="1"/>
          <p:nvPr/>
        </p:nvSpPr>
        <p:spPr>
          <a:xfrm>
            <a:off x="8490377" y="6022161"/>
            <a:ext cx="2597811"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getUserAttr()方法</a:t>
            </a:r>
          </a:p>
        </p:txBody>
      </p:sp>
      <p:sp>
        <p:nvSpPr>
          <p:cNvPr id="169" name="线条"/>
          <p:cNvSpPr/>
          <p:nvPr/>
        </p:nvSpPr>
        <p:spPr>
          <a:xfrm>
            <a:off x="6580449" y="7094400"/>
            <a:ext cx="1839651" cy="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70" name="pay()方法"/>
          <p:cNvSpPr txBox="1"/>
          <p:nvPr/>
        </p:nvSpPr>
        <p:spPr>
          <a:xfrm>
            <a:off x="8476356" y="6834050"/>
            <a:ext cx="1423722"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pay()方法</a:t>
            </a:r>
          </a:p>
        </p:txBody>
      </p:sp>
      <p:sp>
        <p:nvSpPr>
          <p:cNvPr id="171" name="基本概念：封装"/>
          <p:cNvSpPr/>
          <p:nvPr/>
        </p:nvSpPr>
        <p:spPr>
          <a:xfrm>
            <a:off x="4404709" y="7948284"/>
            <a:ext cx="4195382" cy="929133"/>
          </a:xfrm>
          <a:prstGeom prst="roundRect">
            <a:avLst>
              <a:gd name="adj" fmla="val 17929"/>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400" b="0">
                <a:solidFill>
                  <a:srgbClr val="FFFFFF"/>
                </a:solidFill>
                <a:latin typeface="+mn-lt"/>
                <a:ea typeface="+mn-ea"/>
                <a:cs typeface="+mn-cs"/>
                <a:sym typeface="Helvetica Neue Medium"/>
              </a:defRPr>
            </a:lvl1pPr>
          </a:lstStyle>
          <a:p>
            <a:r>
              <a:t>基本概念：封装</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 name="Ink 14" descr="Ink 14"/>
          <p:cNvPicPr>
            <a:picLocks noChangeAspect="1"/>
          </p:cNvPicPr>
          <p:nvPr/>
        </p:nvPicPr>
        <p:blipFill>
          <a:blip r:embed="rId2"/>
          <a:stretch>
            <a:fillRect/>
          </a:stretch>
        </p:blipFill>
        <p:spPr>
          <a:xfrm>
            <a:off x="890367" y="2489605"/>
            <a:ext cx="11607554" cy="281089"/>
          </a:xfrm>
          <a:prstGeom prst="rect">
            <a:avLst/>
          </a:prstGeom>
          <a:ln w="12700">
            <a:miter lim="400000"/>
          </a:ln>
        </p:spPr>
      </p:pic>
      <p:sp>
        <p:nvSpPr>
          <p:cNvPr id="174" name="Title 1"/>
          <p:cNvSpPr txBox="1">
            <a:spLocks noGrp="1"/>
          </p:cNvSpPr>
          <p:nvPr>
            <p:ph type="title"/>
          </p:nvPr>
        </p:nvSpPr>
        <p:spPr>
          <a:xfrm>
            <a:off x="534460" y="267300"/>
            <a:ext cx="12316713" cy="2036261"/>
          </a:xfrm>
          <a:prstGeom prst="rect">
            <a:avLst/>
          </a:prstGeom>
          <a:effectLst>
            <a:outerShdw blurRad="50800" dist="38100" dir="5400000" rotWithShape="0">
              <a:srgbClr val="00B0F0">
                <a:alpha val="40000"/>
              </a:srgbClr>
            </a:outerShdw>
          </a:effectLst>
        </p:spPr>
        <p:txBody>
          <a:bodyPr/>
          <a:lstStyle>
            <a:lvl1pPr>
              <a:lnSpc>
                <a:spcPct val="150000"/>
              </a:lnSpc>
              <a:defRPr sz="6200">
                <a:solidFill>
                  <a:srgbClr val="404040"/>
                </a:solidFill>
                <a:latin typeface="PingFang HK Semibold"/>
                <a:ea typeface="PingFang HK Semibold"/>
                <a:cs typeface="PingFang HK Semibold"/>
                <a:sym typeface="PingFang HK Semibold"/>
              </a:defRPr>
            </a:lvl1pPr>
          </a:lstStyle>
          <a:p>
            <a:r>
              <a:t>Go面向对象编程</a:t>
            </a:r>
          </a:p>
        </p:txBody>
      </p:sp>
      <p:sp>
        <p:nvSpPr>
          <p:cNvPr id="175" name="软件开发范式的第二阶段： 面向对象编程"/>
          <p:cNvSpPr txBox="1"/>
          <p:nvPr/>
        </p:nvSpPr>
        <p:spPr>
          <a:xfrm>
            <a:off x="929182" y="2956738"/>
            <a:ext cx="5685436"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软件开发范式的第二阶段： 面向对象编程</a:t>
            </a:r>
          </a:p>
        </p:txBody>
      </p:sp>
      <p:sp>
        <p:nvSpPr>
          <p:cNvPr id="176" name="………"/>
          <p:cNvSpPr txBox="1"/>
          <p:nvPr/>
        </p:nvSpPr>
        <p:spPr>
          <a:xfrm>
            <a:off x="674936" y="3096355"/>
            <a:ext cx="2545408" cy="1625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a:solidFill>
                  <a:schemeClr val="accent1"/>
                </a:solidFill>
              </a:defRPr>
            </a:pPr>
            <a:br/>
            <a:r>
              <a:t>……</a:t>
            </a:r>
          </a:p>
          <a:p>
            <a:pPr>
              <a:defRPr>
                <a:solidFill>
                  <a:schemeClr val="accent1"/>
                </a:solidFill>
              </a:defRPr>
            </a:pPr>
            <a:r>
              <a:t>用户属性</a:t>
            </a:r>
            <a:br/>
            <a:r>
              <a:t>……</a:t>
            </a:r>
          </a:p>
        </p:txBody>
      </p:sp>
      <p:sp>
        <p:nvSpPr>
          <p:cNvPr id="177" name="线条"/>
          <p:cNvSpPr/>
          <p:nvPr/>
        </p:nvSpPr>
        <p:spPr>
          <a:xfrm>
            <a:off x="2856956" y="4105305"/>
            <a:ext cx="1839651" cy="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78" name="“属性”类"/>
          <p:cNvSpPr txBox="1"/>
          <p:nvPr/>
        </p:nvSpPr>
        <p:spPr>
          <a:xfrm>
            <a:off x="4830383" y="3844955"/>
            <a:ext cx="1310946"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“属性”类</a:t>
            </a:r>
          </a:p>
        </p:txBody>
      </p:sp>
      <p:sp>
        <p:nvSpPr>
          <p:cNvPr id="179" name="线条"/>
          <p:cNvSpPr/>
          <p:nvPr/>
        </p:nvSpPr>
        <p:spPr>
          <a:xfrm>
            <a:off x="6275105" y="4105305"/>
            <a:ext cx="1839652" cy="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80" name="getUserAttr()方法"/>
          <p:cNvSpPr txBox="1"/>
          <p:nvPr/>
        </p:nvSpPr>
        <p:spPr>
          <a:xfrm>
            <a:off x="8185032" y="3844955"/>
            <a:ext cx="2597812"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getUserAttr()方法</a:t>
            </a:r>
          </a:p>
        </p:txBody>
      </p:sp>
      <p:sp>
        <p:nvSpPr>
          <p:cNvPr id="181" name="基本概念：继承"/>
          <p:cNvSpPr/>
          <p:nvPr/>
        </p:nvSpPr>
        <p:spPr>
          <a:xfrm>
            <a:off x="7864492" y="8358892"/>
            <a:ext cx="4195382" cy="929133"/>
          </a:xfrm>
          <a:prstGeom prst="roundRect">
            <a:avLst>
              <a:gd name="adj" fmla="val 17929"/>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400" b="0">
                <a:solidFill>
                  <a:srgbClr val="FFFFFF"/>
                </a:solidFill>
                <a:latin typeface="+mn-lt"/>
                <a:ea typeface="+mn-ea"/>
                <a:cs typeface="+mn-cs"/>
                <a:sym typeface="Helvetica Neue Medium"/>
              </a:defRPr>
            </a:lvl1pPr>
          </a:lstStyle>
          <a:p>
            <a:r>
              <a:t>基本概念：继承</a:t>
            </a:r>
          </a:p>
        </p:txBody>
      </p:sp>
      <p:sp>
        <p:nvSpPr>
          <p:cNvPr id="182" name="假如当你“获取用户属性”的之前，你需要为每个用户去定义其基本属性字段："/>
          <p:cNvSpPr txBox="1"/>
          <p:nvPr/>
        </p:nvSpPr>
        <p:spPr>
          <a:xfrm>
            <a:off x="936567" y="4865572"/>
            <a:ext cx="10454946"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假如当你“获取用户属性”的之前，你需要为每个用户去定义其基本属性字段：</a:t>
            </a:r>
          </a:p>
        </p:txBody>
      </p:sp>
      <p:sp>
        <p:nvSpPr>
          <p:cNvPr id="183" name="面向过程开发："/>
          <p:cNvSpPr txBox="1"/>
          <p:nvPr/>
        </p:nvSpPr>
        <p:spPr>
          <a:xfrm>
            <a:off x="920750" y="5746489"/>
            <a:ext cx="2247901"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面向过程开发：</a:t>
            </a:r>
          </a:p>
        </p:txBody>
      </p:sp>
      <p:sp>
        <p:nvSpPr>
          <p:cNvPr id="184" name="男人…"/>
          <p:cNvSpPr txBox="1"/>
          <p:nvPr/>
        </p:nvSpPr>
        <p:spPr>
          <a:xfrm>
            <a:off x="984250" y="6830606"/>
            <a:ext cx="723901" cy="204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男人</a:t>
            </a:r>
          </a:p>
          <a:p>
            <a:br/>
            <a:br/>
            <a:endParaRPr/>
          </a:p>
          <a:p>
            <a:r>
              <a:t>女人</a:t>
            </a:r>
          </a:p>
        </p:txBody>
      </p:sp>
      <p:sp>
        <p:nvSpPr>
          <p:cNvPr id="185" name="箭头"/>
          <p:cNvSpPr/>
          <p:nvPr/>
        </p:nvSpPr>
        <p:spPr>
          <a:xfrm>
            <a:off x="1803400" y="6885323"/>
            <a:ext cx="723900" cy="423230"/>
          </a:xfrm>
          <a:prstGeom prst="rightArrow">
            <a:avLst>
              <a:gd name="adj1" fmla="val 32000"/>
              <a:gd name="adj2" fmla="val 109467"/>
            </a:avLst>
          </a:prstGeom>
          <a:solidFill>
            <a:schemeClr val="accent1"/>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86" name="性别…"/>
          <p:cNvSpPr txBox="1"/>
          <p:nvPr/>
        </p:nvSpPr>
        <p:spPr>
          <a:xfrm>
            <a:off x="2622550" y="6280150"/>
            <a:ext cx="971550" cy="1435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marL="476250" indent="-476250" algn="l">
              <a:buSzPct val="100000"/>
              <a:buAutoNum type="arabicPeriod"/>
              <a:defRPr sz="1500"/>
            </a:pPr>
            <a:r>
              <a:t>性别</a:t>
            </a:r>
          </a:p>
          <a:p>
            <a:pPr marL="476250" indent="-476250" algn="l">
              <a:buSzPct val="100000"/>
              <a:buAutoNum type="arabicPeriod"/>
              <a:defRPr sz="1500"/>
            </a:pPr>
            <a:r>
              <a:t>年龄</a:t>
            </a:r>
          </a:p>
          <a:p>
            <a:pPr marL="476250" indent="-476250" algn="l">
              <a:buSzPct val="100000"/>
              <a:buAutoNum type="arabicPeriod"/>
              <a:defRPr sz="1500"/>
            </a:pPr>
            <a:r>
              <a:t>学历</a:t>
            </a:r>
          </a:p>
          <a:p>
            <a:pPr marL="476250" indent="-476250" algn="l">
              <a:buSzPct val="100000"/>
              <a:buAutoNum type="arabicPeriod"/>
              <a:defRPr sz="1500"/>
            </a:pPr>
            <a:r>
              <a:t>婚否</a:t>
            </a:r>
          </a:p>
          <a:p>
            <a:pPr marL="476250" indent="-476250" algn="l">
              <a:buSzPct val="100000"/>
              <a:buAutoNum type="arabicPeriod"/>
              <a:defRPr sz="1500"/>
            </a:pPr>
            <a:r>
              <a:t>收入</a:t>
            </a:r>
          </a:p>
        </p:txBody>
      </p:sp>
      <p:sp>
        <p:nvSpPr>
          <p:cNvPr id="187" name="性别…"/>
          <p:cNvSpPr txBox="1"/>
          <p:nvPr/>
        </p:nvSpPr>
        <p:spPr>
          <a:xfrm>
            <a:off x="2622550" y="7852956"/>
            <a:ext cx="971550" cy="1435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marL="476250" indent="-476250" algn="l">
              <a:buSzPct val="100000"/>
              <a:buAutoNum type="arabicPeriod"/>
              <a:defRPr sz="1500"/>
            </a:pPr>
            <a:r>
              <a:t>性别</a:t>
            </a:r>
          </a:p>
          <a:p>
            <a:pPr marL="476250" indent="-476250" algn="l">
              <a:buSzPct val="100000"/>
              <a:buAutoNum type="arabicPeriod"/>
              <a:defRPr sz="1500"/>
            </a:pPr>
            <a:r>
              <a:t>年龄</a:t>
            </a:r>
          </a:p>
          <a:p>
            <a:pPr marL="476250" indent="-476250" algn="l">
              <a:buSzPct val="100000"/>
              <a:buAutoNum type="arabicPeriod"/>
              <a:defRPr sz="1500"/>
            </a:pPr>
            <a:r>
              <a:t>学历</a:t>
            </a:r>
          </a:p>
          <a:p>
            <a:pPr marL="476250" indent="-476250" algn="l">
              <a:buSzPct val="100000"/>
              <a:buAutoNum type="arabicPeriod"/>
              <a:defRPr sz="1500"/>
            </a:pPr>
            <a:r>
              <a:t>婚否</a:t>
            </a:r>
          </a:p>
          <a:p>
            <a:pPr marL="476250" indent="-476250" algn="l">
              <a:buSzPct val="100000"/>
              <a:buAutoNum type="arabicPeriod"/>
              <a:defRPr sz="1500"/>
            </a:pPr>
            <a:r>
              <a:t>收入</a:t>
            </a:r>
          </a:p>
        </p:txBody>
      </p:sp>
      <p:sp>
        <p:nvSpPr>
          <p:cNvPr id="188" name="箭头"/>
          <p:cNvSpPr/>
          <p:nvPr/>
        </p:nvSpPr>
        <p:spPr>
          <a:xfrm>
            <a:off x="1803400" y="8358892"/>
            <a:ext cx="723900" cy="423229"/>
          </a:xfrm>
          <a:prstGeom prst="rightArrow">
            <a:avLst>
              <a:gd name="adj1" fmla="val 32000"/>
              <a:gd name="adj2" fmla="val 109467"/>
            </a:avLst>
          </a:prstGeom>
          <a:solidFill>
            <a:schemeClr val="accent1"/>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89" name="面向对象开发："/>
          <p:cNvSpPr txBox="1"/>
          <p:nvPr/>
        </p:nvSpPr>
        <p:spPr>
          <a:xfrm>
            <a:off x="4813680" y="5746489"/>
            <a:ext cx="2247901"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面向对象开发：</a:t>
            </a:r>
          </a:p>
        </p:txBody>
      </p:sp>
      <p:sp>
        <p:nvSpPr>
          <p:cNvPr id="190" name="人类"/>
          <p:cNvSpPr txBox="1"/>
          <p:nvPr/>
        </p:nvSpPr>
        <p:spPr>
          <a:xfrm>
            <a:off x="5575680" y="6462306"/>
            <a:ext cx="723901"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人类</a:t>
            </a:r>
          </a:p>
        </p:txBody>
      </p:sp>
      <p:sp>
        <p:nvSpPr>
          <p:cNvPr id="191" name="性别…"/>
          <p:cNvSpPr txBox="1"/>
          <p:nvPr/>
        </p:nvSpPr>
        <p:spPr>
          <a:xfrm>
            <a:off x="7194550" y="5956370"/>
            <a:ext cx="3579466" cy="1435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marL="476250" indent="-476250" algn="l">
              <a:buSzPct val="100000"/>
              <a:buAutoNum type="arabicPeriod"/>
              <a:defRPr sz="1500"/>
            </a:pPr>
            <a:r>
              <a:t>性别</a:t>
            </a:r>
          </a:p>
          <a:p>
            <a:pPr marL="476250" indent="-476250" algn="l">
              <a:buSzPct val="100000"/>
              <a:buAutoNum type="arabicPeriod"/>
              <a:defRPr sz="1500"/>
            </a:pPr>
            <a:r>
              <a:t>年龄</a:t>
            </a:r>
          </a:p>
          <a:p>
            <a:pPr marL="476250" indent="-476250" algn="l">
              <a:buSzPct val="100000"/>
              <a:buAutoNum type="arabicPeriod"/>
              <a:defRPr sz="1500"/>
            </a:pPr>
            <a:r>
              <a:t>学历</a:t>
            </a:r>
          </a:p>
          <a:p>
            <a:pPr marL="476250" indent="-476250" algn="l">
              <a:buSzPct val="100000"/>
              <a:buAutoNum type="arabicPeriod"/>
              <a:defRPr sz="1500"/>
            </a:pPr>
            <a:r>
              <a:t>婚否</a:t>
            </a:r>
          </a:p>
          <a:p>
            <a:pPr marL="476250" indent="-476250" algn="l">
              <a:buSzPct val="100000"/>
              <a:buAutoNum type="arabicPeriod"/>
              <a:defRPr sz="1500"/>
            </a:pPr>
            <a:r>
              <a:t>收入</a:t>
            </a:r>
          </a:p>
        </p:txBody>
      </p:sp>
      <p:sp>
        <p:nvSpPr>
          <p:cNvPr id="192" name="箭头"/>
          <p:cNvSpPr/>
          <p:nvPr/>
        </p:nvSpPr>
        <p:spPr>
          <a:xfrm>
            <a:off x="6245415" y="6462306"/>
            <a:ext cx="723901" cy="423230"/>
          </a:xfrm>
          <a:prstGeom prst="rightArrow">
            <a:avLst>
              <a:gd name="adj1" fmla="val 32000"/>
              <a:gd name="adj2" fmla="val 109467"/>
            </a:avLst>
          </a:prstGeom>
          <a:solidFill>
            <a:schemeClr val="accent1"/>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93" name="男人类       女人类"/>
          <p:cNvSpPr txBox="1"/>
          <p:nvPr/>
        </p:nvSpPr>
        <p:spPr>
          <a:xfrm>
            <a:off x="4669510" y="7178123"/>
            <a:ext cx="2536242"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男人类       女人类</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 name="Ink 14" descr="Ink 14"/>
          <p:cNvPicPr>
            <a:picLocks noChangeAspect="1"/>
          </p:cNvPicPr>
          <p:nvPr/>
        </p:nvPicPr>
        <p:blipFill>
          <a:blip r:embed="rId2"/>
          <a:stretch>
            <a:fillRect/>
          </a:stretch>
        </p:blipFill>
        <p:spPr>
          <a:xfrm>
            <a:off x="890367" y="2489605"/>
            <a:ext cx="11607554" cy="281089"/>
          </a:xfrm>
          <a:prstGeom prst="rect">
            <a:avLst/>
          </a:prstGeom>
          <a:ln w="12700">
            <a:miter lim="400000"/>
          </a:ln>
        </p:spPr>
      </p:pic>
      <p:sp>
        <p:nvSpPr>
          <p:cNvPr id="196" name="Title 1"/>
          <p:cNvSpPr txBox="1">
            <a:spLocks noGrp="1"/>
          </p:cNvSpPr>
          <p:nvPr>
            <p:ph type="title"/>
          </p:nvPr>
        </p:nvSpPr>
        <p:spPr>
          <a:xfrm>
            <a:off x="534460" y="267300"/>
            <a:ext cx="12316713" cy="2036261"/>
          </a:xfrm>
          <a:prstGeom prst="rect">
            <a:avLst/>
          </a:prstGeom>
          <a:effectLst>
            <a:outerShdw blurRad="50800" dist="38100" dir="5400000" rotWithShape="0">
              <a:srgbClr val="00B0F0">
                <a:alpha val="40000"/>
              </a:srgbClr>
            </a:outerShdw>
          </a:effectLst>
        </p:spPr>
        <p:txBody>
          <a:bodyPr/>
          <a:lstStyle>
            <a:lvl1pPr>
              <a:lnSpc>
                <a:spcPct val="150000"/>
              </a:lnSpc>
              <a:defRPr sz="6200">
                <a:solidFill>
                  <a:srgbClr val="404040"/>
                </a:solidFill>
                <a:latin typeface="PingFang HK Semibold"/>
                <a:ea typeface="PingFang HK Semibold"/>
                <a:cs typeface="PingFang HK Semibold"/>
                <a:sym typeface="PingFang HK Semibold"/>
              </a:defRPr>
            </a:lvl1pPr>
          </a:lstStyle>
          <a:p>
            <a:r>
              <a:t>Go面向对象编程</a:t>
            </a:r>
          </a:p>
        </p:txBody>
      </p:sp>
      <p:sp>
        <p:nvSpPr>
          <p:cNvPr id="197" name="软件开发范式的第二阶段： 面向对象编程"/>
          <p:cNvSpPr txBox="1"/>
          <p:nvPr/>
        </p:nvSpPr>
        <p:spPr>
          <a:xfrm>
            <a:off x="929182" y="2956738"/>
            <a:ext cx="5685436"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软件开发范式的第二阶段： 面向对象编程</a:t>
            </a:r>
          </a:p>
        </p:txBody>
      </p:sp>
      <p:sp>
        <p:nvSpPr>
          <p:cNvPr id="198" name="………"/>
          <p:cNvSpPr txBox="1"/>
          <p:nvPr/>
        </p:nvSpPr>
        <p:spPr>
          <a:xfrm>
            <a:off x="674936" y="3096355"/>
            <a:ext cx="2545408" cy="1625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a:solidFill>
                  <a:schemeClr val="accent1"/>
                </a:solidFill>
              </a:defRPr>
            </a:pPr>
            <a:br/>
            <a:r>
              <a:t>……</a:t>
            </a:r>
          </a:p>
          <a:p>
            <a:pPr>
              <a:defRPr>
                <a:solidFill>
                  <a:schemeClr val="accent1"/>
                </a:solidFill>
              </a:defRPr>
            </a:pPr>
            <a:r>
              <a:t>支付</a:t>
            </a:r>
            <a:br/>
            <a:r>
              <a:t>……</a:t>
            </a:r>
          </a:p>
        </p:txBody>
      </p:sp>
      <p:sp>
        <p:nvSpPr>
          <p:cNvPr id="199" name="线条"/>
          <p:cNvSpPr/>
          <p:nvPr/>
        </p:nvSpPr>
        <p:spPr>
          <a:xfrm>
            <a:off x="2856956" y="4105305"/>
            <a:ext cx="1839651" cy="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00" name="“支付”类"/>
          <p:cNvSpPr txBox="1"/>
          <p:nvPr/>
        </p:nvSpPr>
        <p:spPr>
          <a:xfrm>
            <a:off x="4830383" y="3844955"/>
            <a:ext cx="1310946"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“支付”类</a:t>
            </a:r>
          </a:p>
        </p:txBody>
      </p:sp>
      <p:sp>
        <p:nvSpPr>
          <p:cNvPr id="201" name="线条"/>
          <p:cNvSpPr/>
          <p:nvPr/>
        </p:nvSpPr>
        <p:spPr>
          <a:xfrm>
            <a:off x="6275105" y="4105305"/>
            <a:ext cx="1839652" cy="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02" name="pay()方法"/>
          <p:cNvSpPr txBox="1"/>
          <p:nvPr/>
        </p:nvSpPr>
        <p:spPr>
          <a:xfrm>
            <a:off x="8772077" y="3844955"/>
            <a:ext cx="1423722"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pay()方法</a:t>
            </a:r>
          </a:p>
        </p:txBody>
      </p:sp>
      <p:sp>
        <p:nvSpPr>
          <p:cNvPr id="203" name="基本概念：多态"/>
          <p:cNvSpPr/>
          <p:nvPr/>
        </p:nvSpPr>
        <p:spPr>
          <a:xfrm>
            <a:off x="7521592" y="5996251"/>
            <a:ext cx="4195382" cy="929133"/>
          </a:xfrm>
          <a:prstGeom prst="roundRect">
            <a:avLst>
              <a:gd name="adj" fmla="val 17929"/>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400" b="0">
                <a:solidFill>
                  <a:srgbClr val="FFFFFF"/>
                </a:solidFill>
                <a:latin typeface="+mn-lt"/>
                <a:ea typeface="+mn-ea"/>
                <a:cs typeface="+mn-cs"/>
                <a:sym typeface="Helvetica Neue Medium"/>
              </a:defRPr>
            </a:lvl1pPr>
          </a:lstStyle>
          <a:p>
            <a:r>
              <a:t>基本概念：多态</a:t>
            </a:r>
          </a:p>
        </p:txBody>
      </p:sp>
      <p:sp>
        <p:nvSpPr>
          <p:cNvPr id="204" name="pay()"/>
          <p:cNvSpPr txBox="1"/>
          <p:nvPr/>
        </p:nvSpPr>
        <p:spPr>
          <a:xfrm>
            <a:off x="3364839" y="5795585"/>
            <a:ext cx="814122"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pay()</a:t>
            </a:r>
          </a:p>
        </p:txBody>
      </p:sp>
      <p:sp>
        <p:nvSpPr>
          <p:cNvPr id="205" name="会员  非会员"/>
          <p:cNvSpPr txBox="1"/>
          <p:nvPr/>
        </p:nvSpPr>
        <p:spPr>
          <a:xfrm>
            <a:off x="1433289" y="5802346"/>
            <a:ext cx="1028701" cy="13169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会员</a:t>
            </a:r>
            <a:br/>
            <a:br/>
            <a:r>
              <a:t>非会员</a:t>
            </a:r>
          </a:p>
        </p:txBody>
      </p:sp>
      <p:sp>
        <p:nvSpPr>
          <p:cNvPr id="206" name="pay()"/>
          <p:cNvSpPr txBox="1"/>
          <p:nvPr/>
        </p:nvSpPr>
        <p:spPr>
          <a:xfrm>
            <a:off x="3364839" y="6582985"/>
            <a:ext cx="814122" cy="46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pay()</a:t>
            </a:r>
          </a:p>
        </p:txBody>
      </p:sp>
      <p:sp>
        <p:nvSpPr>
          <p:cNvPr id="207" name="会员折扣价"/>
          <p:cNvSpPr txBox="1"/>
          <p:nvPr/>
        </p:nvSpPr>
        <p:spPr>
          <a:xfrm>
            <a:off x="4768850" y="5765765"/>
            <a:ext cx="1638301"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会员折扣价</a:t>
            </a:r>
          </a:p>
        </p:txBody>
      </p:sp>
      <p:sp>
        <p:nvSpPr>
          <p:cNvPr id="208" name="原价"/>
          <p:cNvSpPr txBox="1"/>
          <p:nvPr/>
        </p:nvSpPr>
        <p:spPr>
          <a:xfrm>
            <a:off x="5226050" y="6553165"/>
            <a:ext cx="723901"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原价</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0" name="Ink 14" descr="Ink 14"/>
          <p:cNvPicPr>
            <a:picLocks noChangeAspect="1"/>
          </p:cNvPicPr>
          <p:nvPr/>
        </p:nvPicPr>
        <p:blipFill>
          <a:blip r:embed="rId2"/>
          <a:stretch>
            <a:fillRect/>
          </a:stretch>
        </p:blipFill>
        <p:spPr>
          <a:xfrm>
            <a:off x="890367" y="2489605"/>
            <a:ext cx="11607554" cy="281089"/>
          </a:xfrm>
          <a:prstGeom prst="rect">
            <a:avLst/>
          </a:prstGeom>
          <a:ln w="12700">
            <a:miter lim="400000"/>
          </a:ln>
        </p:spPr>
      </p:pic>
      <p:sp>
        <p:nvSpPr>
          <p:cNvPr id="211" name="Title 1"/>
          <p:cNvSpPr txBox="1">
            <a:spLocks noGrp="1"/>
          </p:cNvSpPr>
          <p:nvPr>
            <p:ph type="title"/>
          </p:nvPr>
        </p:nvSpPr>
        <p:spPr>
          <a:xfrm>
            <a:off x="534460" y="267300"/>
            <a:ext cx="12316713" cy="2036261"/>
          </a:xfrm>
          <a:prstGeom prst="rect">
            <a:avLst/>
          </a:prstGeom>
          <a:effectLst>
            <a:outerShdw blurRad="50800" dist="38100" dir="5400000" rotWithShape="0">
              <a:srgbClr val="00B0F0">
                <a:alpha val="40000"/>
              </a:srgbClr>
            </a:outerShdw>
          </a:effectLst>
        </p:spPr>
        <p:txBody>
          <a:bodyPr/>
          <a:lstStyle>
            <a:lvl1pPr>
              <a:lnSpc>
                <a:spcPct val="150000"/>
              </a:lnSpc>
              <a:defRPr sz="6200">
                <a:solidFill>
                  <a:srgbClr val="404040"/>
                </a:solidFill>
                <a:latin typeface="PingFang HK Semibold"/>
                <a:ea typeface="PingFang HK Semibold"/>
                <a:cs typeface="PingFang HK Semibold"/>
                <a:sym typeface="PingFang HK Semibold"/>
              </a:defRPr>
            </a:lvl1pPr>
          </a:lstStyle>
          <a:p>
            <a:r>
              <a:t>Go面向对象编程</a:t>
            </a:r>
          </a:p>
        </p:txBody>
      </p:sp>
      <p:sp>
        <p:nvSpPr>
          <p:cNvPr id="212" name="为“北京露菲有限公司”开发一款“年底工资&amp;奖金结算生成器”程序，需求如下：…"/>
          <p:cNvSpPr txBox="1"/>
          <p:nvPr/>
        </p:nvSpPr>
        <p:spPr>
          <a:xfrm>
            <a:off x="1347586" y="3186705"/>
            <a:ext cx="10693116" cy="42948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r>
              <a:t>为“北京露菲有限公司”开发一款“年底工资&amp;奖金结算生成器”程序，需求如下：</a:t>
            </a:r>
          </a:p>
          <a:p>
            <a:pPr marL="476250" indent="-476250" algn="l">
              <a:buSzPct val="100000"/>
              <a:buAutoNum type="arabicPeriod"/>
            </a:pPr>
            <a:r>
              <a:t>公司目前除了老板之外，只有两名正式员工，一名外包。</a:t>
            </a:r>
          </a:p>
          <a:p>
            <a:pPr marL="476250" indent="-476250" algn="l">
              <a:buSzPct val="100000"/>
              <a:buAutoNum type="arabicPeriod"/>
            </a:pPr>
            <a:r>
              <a:t>两名正式员工分别职级P7和职级P8，工资为3w/月、4w/月，外包1w/月。</a:t>
            </a:r>
          </a:p>
          <a:p>
            <a:pPr marL="476250" indent="-476250" algn="l">
              <a:buSzPct val="100000"/>
              <a:buAutoNum type="arabicPeriod"/>
            </a:pPr>
            <a:r>
              <a:t>年底需要根据公司业绩A(盈利)、C(亏损)进行员工年底奖金核算。</a:t>
            </a:r>
          </a:p>
          <a:p>
            <a:pPr marL="476250" indent="-476250" algn="l">
              <a:buSzPct val="100000"/>
              <a:buAutoNum type="arabicPeriod"/>
            </a:pPr>
            <a:r>
              <a:t>奖金发放规则：</a:t>
            </a:r>
          </a:p>
          <a:p>
            <a:pPr algn="l"/>
            <a:r>
              <a:t>      （已知这两名正式员工年底的个人KPI绩效都已达标）</a:t>
            </a:r>
          </a:p>
          <a:p>
            <a:pPr algn="l"/>
            <a:r>
              <a:t>      a. 如果公司业绩评为A，那么这两名员工年底多拿4个月工资+普调6%</a:t>
            </a:r>
          </a:p>
          <a:p>
            <a:pPr algn="l"/>
            <a:r>
              <a:t>      b. 如果公司业绩评为C,  年底多拿1个月工资+普调3%</a:t>
            </a:r>
          </a:p>
          <a:p>
            <a:pPr algn="l"/>
            <a:r>
              <a:t>      ========</a:t>
            </a:r>
          </a:p>
          <a:p>
            <a:pPr algn="l"/>
            <a:r>
              <a:t>      c. 外包无须受公司业绩限制，奖金统一年底多拿1个月，无普调</a:t>
            </a:r>
          </a:p>
        </p:txBody>
      </p:sp>
      <p:sp>
        <p:nvSpPr>
          <p:cNvPr id="213" name="最终需要分别得到每位员工的奖金(含当月工资)和下一年度工资"/>
          <p:cNvSpPr txBox="1"/>
          <p:nvPr/>
        </p:nvSpPr>
        <p:spPr>
          <a:xfrm>
            <a:off x="487629" y="7702550"/>
            <a:ext cx="8524342"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最终需要分别得到每位员工的奖金(含当月工资)和下一年度工资</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 name="Ink 14" descr="Ink 14"/>
          <p:cNvPicPr>
            <a:picLocks noChangeAspect="1"/>
          </p:cNvPicPr>
          <p:nvPr/>
        </p:nvPicPr>
        <p:blipFill>
          <a:blip r:embed="rId2"/>
          <a:stretch>
            <a:fillRect/>
          </a:stretch>
        </p:blipFill>
        <p:spPr>
          <a:xfrm>
            <a:off x="890367" y="2489605"/>
            <a:ext cx="11607554" cy="281089"/>
          </a:xfrm>
          <a:prstGeom prst="rect">
            <a:avLst/>
          </a:prstGeom>
          <a:ln w="12700">
            <a:miter lim="400000"/>
          </a:ln>
        </p:spPr>
      </p:pic>
      <p:sp>
        <p:nvSpPr>
          <p:cNvPr id="216" name="Title 1"/>
          <p:cNvSpPr txBox="1">
            <a:spLocks noGrp="1"/>
          </p:cNvSpPr>
          <p:nvPr>
            <p:ph type="title"/>
          </p:nvPr>
        </p:nvSpPr>
        <p:spPr>
          <a:xfrm>
            <a:off x="534460" y="267300"/>
            <a:ext cx="12316713" cy="2036261"/>
          </a:xfrm>
          <a:prstGeom prst="rect">
            <a:avLst/>
          </a:prstGeom>
          <a:effectLst>
            <a:outerShdw blurRad="50800" dist="38100" dir="5400000" rotWithShape="0">
              <a:srgbClr val="00B0F0">
                <a:alpha val="40000"/>
              </a:srgbClr>
            </a:outerShdw>
          </a:effectLst>
        </p:spPr>
        <p:txBody>
          <a:bodyPr/>
          <a:lstStyle>
            <a:lvl1pPr>
              <a:lnSpc>
                <a:spcPct val="150000"/>
              </a:lnSpc>
              <a:defRPr sz="6200">
                <a:solidFill>
                  <a:srgbClr val="404040"/>
                </a:solidFill>
                <a:latin typeface="PingFang HK Semibold"/>
                <a:ea typeface="PingFang HK Semibold"/>
                <a:cs typeface="PingFang HK Semibold"/>
                <a:sym typeface="PingFang HK Semibold"/>
              </a:defRPr>
            </a:lvl1pPr>
          </a:lstStyle>
          <a:p>
            <a:r>
              <a:t>Go面向对象编程</a:t>
            </a:r>
          </a:p>
        </p:txBody>
      </p:sp>
      <p:sp>
        <p:nvSpPr>
          <p:cNvPr id="217" name="Go语言中虽然没有 class 的概念，但可以使用“type”定义结构体实现相同的效果。Go语言的OOP编程实现："/>
          <p:cNvSpPr txBox="1"/>
          <p:nvPr/>
        </p:nvSpPr>
        <p:spPr>
          <a:xfrm>
            <a:off x="1063345" y="2923011"/>
            <a:ext cx="10693117" cy="9486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lstStyle>
          <a:p>
            <a:r>
              <a:t>Go语言中虽然没有 class 的概念，但可以使用“type”定义结构体实现相同的效果。Go语言的OOP编程实现：</a:t>
            </a:r>
          </a:p>
        </p:txBody>
      </p:sp>
      <p:sp>
        <p:nvSpPr>
          <p:cNvPr id="218" name="1. 结构体“类”的定义&amp;实例化"/>
          <p:cNvSpPr txBox="1"/>
          <p:nvPr/>
        </p:nvSpPr>
        <p:spPr>
          <a:xfrm>
            <a:off x="1060297" y="4267200"/>
            <a:ext cx="4077006"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1. 结构体“类”的定义&amp;实例化 </a:t>
            </a:r>
          </a:p>
        </p:txBody>
      </p:sp>
      <p:sp>
        <p:nvSpPr>
          <p:cNvPr id="219" name="2. 动态属性"/>
          <p:cNvSpPr txBox="1"/>
          <p:nvPr/>
        </p:nvSpPr>
        <p:spPr>
          <a:xfrm>
            <a:off x="1089914" y="4933950"/>
            <a:ext cx="1757173"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2. 动态属性 </a:t>
            </a:r>
          </a:p>
        </p:txBody>
      </p:sp>
      <p:sp>
        <p:nvSpPr>
          <p:cNvPr id="220" name="4. 动态方法"/>
          <p:cNvSpPr txBox="1"/>
          <p:nvPr/>
        </p:nvSpPr>
        <p:spPr>
          <a:xfrm>
            <a:off x="1064514" y="6284407"/>
            <a:ext cx="1757173"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4. 动态方法 </a:t>
            </a:r>
          </a:p>
        </p:txBody>
      </p:sp>
      <p:sp>
        <p:nvSpPr>
          <p:cNvPr id="221" name="5. 组合(继承)"/>
          <p:cNvSpPr txBox="1"/>
          <p:nvPr/>
        </p:nvSpPr>
        <p:spPr>
          <a:xfrm>
            <a:off x="1120874" y="7840525"/>
            <a:ext cx="1949252"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lang="en-US" altLang="zh-CN"/>
              <a:t>6</a:t>
            </a:r>
            <a:r>
              <a:t>. 组合(继承) </a:t>
            </a:r>
          </a:p>
        </p:txBody>
      </p:sp>
      <p:sp>
        <p:nvSpPr>
          <p:cNvPr id="222" name="5. 构造函数"/>
          <p:cNvSpPr txBox="1"/>
          <p:nvPr/>
        </p:nvSpPr>
        <p:spPr>
          <a:xfrm>
            <a:off x="1089914" y="7062971"/>
            <a:ext cx="1757173"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5. 构造函数 </a:t>
            </a:r>
          </a:p>
        </p:txBody>
      </p:sp>
      <p:sp>
        <p:nvSpPr>
          <p:cNvPr id="223" name="3. 匿名结构体"/>
          <p:cNvSpPr txBox="1"/>
          <p:nvPr/>
        </p:nvSpPr>
        <p:spPr>
          <a:xfrm>
            <a:off x="1106881" y="5589833"/>
            <a:ext cx="1977238" cy="52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3. 匿名结构体</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 name="Ink 14" descr="Ink 14"/>
          <p:cNvPicPr>
            <a:picLocks noChangeAspect="1"/>
          </p:cNvPicPr>
          <p:nvPr/>
        </p:nvPicPr>
        <p:blipFill>
          <a:blip r:embed="rId2"/>
          <a:stretch>
            <a:fillRect/>
          </a:stretch>
        </p:blipFill>
        <p:spPr>
          <a:xfrm>
            <a:off x="890367" y="2489605"/>
            <a:ext cx="11607554" cy="281089"/>
          </a:xfrm>
          <a:prstGeom prst="rect">
            <a:avLst/>
          </a:prstGeom>
          <a:ln w="12700">
            <a:miter lim="400000"/>
          </a:ln>
        </p:spPr>
      </p:pic>
      <p:sp>
        <p:nvSpPr>
          <p:cNvPr id="226" name="Title 1"/>
          <p:cNvSpPr txBox="1">
            <a:spLocks noGrp="1"/>
          </p:cNvSpPr>
          <p:nvPr>
            <p:ph type="title"/>
          </p:nvPr>
        </p:nvSpPr>
        <p:spPr>
          <a:xfrm>
            <a:off x="534460" y="267300"/>
            <a:ext cx="12316713" cy="2036261"/>
          </a:xfrm>
          <a:prstGeom prst="rect">
            <a:avLst/>
          </a:prstGeom>
          <a:effectLst>
            <a:outerShdw blurRad="50800" dist="38100" dir="5400000" rotWithShape="0">
              <a:srgbClr val="00B0F0">
                <a:alpha val="40000"/>
              </a:srgbClr>
            </a:outerShdw>
          </a:effectLst>
        </p:spPr>
        <p:txBody>
          <a:bodyPr/>
          <a:lstStyle>
            <a:lvl1pPr>
              <a:lnSpc>
                <a:spcPct val="150000"/>
              </a:lnSpc>
              <a:defRPr sz="6200">
                <a:solidFill>
                  <a:srgbClr val="404040"/>
                </a:solidFill>
                <a:latin typeface="PingFang HK Semibold"/>
                <a:ea typeface="PingFang HK Semibold"/>
                <a:cs typeface="PingFang HK Semibold"/>
                <a:sym typeface="PingFang HK Semibold"/>
              </a:defRPr>
            </a:lvl1pPr>
          </a:lstStyle>
          <a:p>
            <a:r>
              <a:t>什么是接口</a:t>
            </a:r>
          </a:p>
        </p:txBody>
      </p:sp>
      <p:sp>
        <p:nvSpPr>
          <p:cNvPr id="227" name="接口类型是由一组方法定义的集合。…"/>
          <p:cNvSpPr txBox="1"/>
          <p:nvPr/>
        </p:nvSpPr>
        <p:spPr>
          <a:xfrm>
            <a:off x="984250" y="3096355"/>
            <a:ext cx="11419788" cy="44533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marL="457200" indent="-317500" algn="l" defTabSz="457200">
              <a:spcBef>
                <a:spcPts val="800"/>
              </a:spcBef>
              <a:buClr>
                <a:srgbClr val="000000">
                  <a:alpha val="87058"/>
                </a:srgbClr>
              </a:buClr>
              <a:buSzPct val="145000"/>
              <a:buFont typeface="Helvetica Neue"/>
              <a:buChar char="•"/>
              <a:defRPr sz="1900" b="0">
                <a:solidFill>
                  <a:srgbClr val="000000">
                    <a:alpha val="87058"/>
                  </a:srgbClr>
                </a:solidFill>
              </a:defRPr>
            </a:pPr>
            <a:r>
              <a:t>接口类型是由一组方法定义的集合。</a:t>
            </a:r>
            <a:br/>
            <a:endParaRPr/>
          </a:p>
          <a:p>
            <a:pPr marL="457200" indent="-317500" algn="l" defTabSz="457200">
              <a:spcBef>
                <a:spcPts val="800"/>
              </a:spcBef>
              <a:buClr>
                <a:srgbClr val="000000">
                  <a:alpha val="87058"/>
                </a:srgbClr>
              </a:buClr>
              <a:buSzPct val="145000"/>
              <a:buFont typeface="Helvetica Neue"/>
              <a:buChar char="•"/>
              <a:defRPr sz="1900" b="0">
                <a:solidFill>
                  <a:srgbClr val="000000">
                    <a:alpha val="87058"/>
                  </a:srgbClr>
                </a:solidFill>
              </a:defRPr>
            </a:pPr>
            <a:r>
              <a:t>接口类型的值可以存放实现这些方法的任何值。</a:t>
            </a:r>
            <a:br/>
            <a:endParaRPr/>
          </a:p>
          <a:p>
            <a:pPr marL="457200" indent="-317500" algn="l" defTabSz="457200">
              <a:spcBef>
                <a:spcPts val="800"/>
              </a:spcBef>
              <a:buClr>
                <a:srgbClr val="000000">
                  <a:alpha val="87058"/>
                </a:srgbClr>
              </a:buClr>
              <a:buSzPct val="145000"/>
              <a:buFont typeface="Helvetica Neue"/>
              <a:buChar char="•"/>
              <a:defRPr sz="1900" b="0">
                <a:solidFill>
                  <a:srgbClr val="000000">
                    <a:alpha val="87058"/>
                  </a:srgbClr>
                </a:solidFill>
              </a:defRPr>
            </a:pPr>
            <a:r>
              <a:t>接口不是被调用者来写，而是调用者来写</a:t>
            </a:r>
            <a:br/>
            <a:endParaRPr/>
          </a:p>
          <a:p>
            <a:pPr algn="l" defTabSz="457200">
              <a:spcBef>
                <a:spcPts val="1600"/>
              </a:spcBef>
              <a:defRPr sz="1900" b="0">
                <a:solidFill>
                  <a:srgbClr val="000000">
                    <a:alpha val="87058"/>
                  </a:srgbClr>
                </a:solidFill>
              </a:defRPr>
            </a:pPr>
            <a:r>
              <a:t>go语言的设计哲学认为：功能实现者的责任只要提供具体功能，用哪些interface来对功能做抽象是使用者的自由。功能实现者没有办法确定使用者会对自己提供的功能做哪些抽象，所以功能实现者不应该也没有能力设定接口。</a:t>
            </a:r>
          </a:p>
          <a:p>
            <a:pPr algn="l" defTabSz="457200">
              <a:defRPr sz="1900" b="0">
                <a:solidFill>
                  <a:srgbClr val="000000">
                    <a:alpha val="87058"/>
                  </a:srgbClr>
                </a:solidFill>
              </a:defRPr>
            </a:pPr>
            <a:r>
              <a:t>例如：自己的代码要调用模块A，那么接口是自己来写，而不是模块A来写，即模块A里只有一堆的struct和其方法，自己写接口来封装这些struct方法是为了让自己的代码写起来更灵活（解耦）。</a:t>
            </a:r>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490</TotalTime>
  <Words>873</Words>
  <Application>Microsoft Macintosh PowerPoint</Application>
  <PresentationFormat>自定义</PresentationFormat>
  <Paragraphs>176</Paragraphs>
  <Slides>19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19</vt:i4>
      </vt:variant>
    </vt:vector>
  </HeadingPairs>
  <TitlesOfParts>
    <vt:vector size="33" baseType="lpstr">
      <vt:lpstr>PingFang HK Semibold</vt:lpstr>
      <vt:lpstr>PingFang SC Regular</vt:lpstr>
      <vt:lpstr>Calibri</vt:lpstr>
      <vt:lpstr>Calibri Light</vt:lpstr>
      <vt:lpstr>Courier New</vt:lpstr>
      <vt:lpstr>Helvetica</vt:lpstr>
      <vt:lpstr>Helvetica Light</vt:lpstr>
      <vt:lpstr>Helvetica Neue</vt:lpstr>
      <vt:lpstr>Helvetica Neue Light</vt:lpstr>
      <vt:lpstr>Helvetica Neue Medium</vt:lpstr>
      <vt:lpstr>Helvetica Neue Thin</vt:lpstr>
      <vt:lpstr>Menlo</vt:lpstr>
      <vt:lpstr>Times</vt:lpstr>
      <vt:lpstr>White</vt:lpstr>
      <vt:lpstr>Go面向对象编程</vt:lpstr>
      <vt:lpstr>Agenda</vt:lpstr>
      <vt:lpstr>Go面向对象编程</vt:lpstr>
      <vt:lpstr>Go面向对象编程</vt:lpstr>
      <vt:lpstr>Go面向对象编程</vt:lpstr>
      <vt:lpstr>Go面向对象编程</vt:lpstr>
      <vt:lpstr>Go面向对象编程</vt:lpstr>
      <vt:lpstr>Go面向对象编程</vt:lpstr>
      <vt:lpstr>什么是接口</vt:lpstr>
      <vt:lpstr>为什么需要接口</vt:lpstr>
      <vt:lpstr>接口的应用场景</vt:lpstr>
      <vt:lpstr>空接口</vt:lpstr>
      <vt:lpstr>设计模式</vt:lpstr>
      <vt:lpstr>设计模式——单例模式</vt:lpstr>
      <vt:lpstr>设计模式——策略模式</vt:lpstr>
      <vt:lpstr>设计模式——工厂模式</vt:lpstr>
      <vt:lpstr>设计模式——装饰器模式</vt:lpstr>
      <vt:lpstr>PowerPoint 演示文稿</vt:lpstr>
      <vt:lpstr>错误与异常处理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Go面向对象编程</dc:title>
  <cp:lastModifiedBy>Microsoft Office 用户</cp:lastModifiedBy>
  <cp:revision>3</cp:revision>
  <dcterms:modified xsi:type="dcterms:W3CDTF">2021-08-08T09:33:41Z</dcterms:modified>
</cp:coreProperties>
</file>