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1"/>
  </p:notesMasterIdLst>
  <p:sldIdLst>
    <p:sldId id="256" r:id="rId2"/>
    <p:sldId id="257" r:id="rId3"/>
    <p:sldId id="294" r:id="rId4"/>
    <p:sldId id="258" r:id="rId5"/>
    <p:sldId id="260" r:id="rId6"/>
    <p:sldId id="259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Bree Serif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oboto Black" panose="02000000000000000000" pitchFamily="2" charset="0"/>
      <p:bold r:id="rId17"/>
      <p:boldItalic r:id="rId18"/>
    </p:embeddedFont>
    <p:embeddedFont>
      <p:font typeface="Roboto Light" panose="02000000000000000000" pitchFamily="2" charset="0"/>
      <p:regular r:id="rId19"/>
      <p:bold r:id="rId20"/>
      <p:italic r:id="rId21"/>
      <p:boldItalic r:id="rId22"/>
    </p:embeddedFont>
    <p:embeddedFont>
      <p:font typeface="Roboto Mono Thin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D04B60-A89B-4878-B55C-0AC8A5BFCD89}">
  <a:tblStyle styleId="{21D04B60-A89B-4878-B55C-0AC8A5BFCD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9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710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7" name="Google Shape;56;p13">
            <a:extLst>
              <a:ext uri="{FF2B5EF4-FFF2-40B4-BE49-F238E27FC236}">
                <a16:creationId xmlns:a16="http://schemas.microsoft.com/office/drawing/2014/main" id="{C4EA4F96-D369-416F-9046-208BDABF3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3655" y="150107"/>
            <a:ext cx="1101778" cy="10139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2F3D27B-A0F2-45BC-8B9D-D548F47F8D65}"/>
              </a:ext>
            </a:extLst>
          </p:cNvPr>
          <p:cNvSpPr txBox="1"/>
          <p:nvPr/>
        </p:nvSpPr>
        <p:spPr>
          <a:xfrm>
            <a:off x="4737469" y="1222060"/>
            <a:ext cx="36741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4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Universidade Federal de Roraima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4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Departamento de Ciência da Computação</a:t>
            </a:r>
          </a:p>
          <a:p>
            <a:pPr algn="ctr"/>
            <a:r>
              <a:rPr lang="pt-BR" sz="14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e Organização de Computadores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B5E03B5-B565-4D47-AA09-6DA48F7D243F}"/>
              </a:ext>
            </a:extLst>
          </p:cNvPr>
          <p:cNvSpPr txBox="1"/>
          <p:nvPr/>
        </p:nvSpPr>
        <p:spPr>
          <a:xfrm>
            <a:off x="5035374" y="2680432"/>
            <a:ext cx="3376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Processador Uniciclo 8 Bits (BORI)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B941B1-0A50-4CD3-A866-DFCB1DE0BA58}"/>
              </a:ext>
            </a:extLst>
          </p:cNvPr>
          <p:cNvSpPr txBox="1"/>
          <p:nvPr/>
        </p:nvSpPr>
        <p:spPr>
          <a:xfrm>
            <a:off x="4878986" y="3316805"/>
            <a:ext cx="3613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i="0" dirty="0" err="1">
                <a:solidFill>
                  <a:srgbClr val="DCDDDE"/>
                </a:solidFill>
                <a:effectLst/>
                <a:latin typeface="Whitney"/>
              </a:rPr>
              <a:t>Rosialdo</a:t>
            </a:r>
            <a:r>
              <a:rPr lang="pt-BR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r>
              <a:rPr lang="pt-BR" b="0" i="0" dirty="0" err="1">
                <a:solidFill>
                  <a:srgbClr val="DCDDDE"/>
                </a:solidFill>
                <a:effectLst/>
                <a:latin typeface="Whitney"/>
              </a:rPr>
              <a:t>Queivison</a:t>
            </a:r>
            <a:r>
              <a:rPr lang="pt-BR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r>
              <a:rPr lang="pt-BR" b="0" i="0" dirty="0" err="1">
                <a:solidFill>
                  <a:srgbClr val="DCDDDE"/>
                </a:solidFill>
                <a:effectLst/>
                <a:latin typeface="Whitney"/>
              </a:rPr>
              <a:t>Vidinho</a:t>
            </a:r>
            <a:r>
              <a:rPr lang="pt-BR" b="0" i="0" dirty="0">
                <a:solidFill>
                  <a:srgbClr val="DCDDDE"/>
                </a:solidFill>
                <a:effectLst/>
                <a:latin typeface="Whitney"/>
              </a:rPr>
              <a:t> de Queiroz Vicente</a:t>
            </a:r>
          </a:p>
          <a:p>
            <a:pPr algn="ctr"/>
            <a:r>
              <a:rPr lang="pt-BR" dirty="0">
                <a:solidFill>
                  <a:srgbClr val="DCDDDE"/>
                </a:solidFill>
                <a:latin typeface="Whitney"/>
              </a:rPr>
              <a:t>Venícius Jacob Pereira de Oliveira</a:t>
            </a:r>
            <a:r>
              <a:rPr lang="pt-BR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Características</a:t>
            </a:r>
            <a:endParaRPr dirty="0"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2EDF6AAD-890B-409D-9A41-D8EBF0EECF10}"/>
              </a:ext>
            </a:extLst>
          </p:cNvPr>
          <p:cNvSpPr txBox="1"/>
          <p:nvPr/>
        </p:nvSpPr>
        <p:spPr>
          <a:xfrm>
            <a:off x="572931" y="1861276"/>
            <a:ext cx="533549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Processador </a:t>
            </a:r>
            <a:r>
              <a:rPr lang="pt-BR" dirty="0" err="1">
                <a:solidFill>
                  <a:schemeClr val="bg1"/>
                </a:solidFill>
              </a:rPr>
              <a:t>Uniciclo</a:t>
            </a:r>
            <a:r>
              <a:rPr lang="pt-BR" dirty="0">
                <a:solidFill>
                  <a:schemeClr val="bg1"/>
                </a:solidFill>
              </a:rPr>
              <a:t> de 8 bits baseado na arquitetura MIPS;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Possui três formatos de instrução.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FBA82-A4F5-4C46-9B81-C38D6AF52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450397"/>
            <a:ext cx="8520600" cy="606600"/>
          </a:xfrm>
        </p:spPr>
        <p:txBody>
          <a:bodyPr/>
          <a:lstStyle/>
          <a:p>
            <a:r>
              <a:rPr lang="pt-BR" dirty="0"/>
              <a:t>Formato das Instruções</a:t>
            </a:r>
          </a:p>
        </p:txBody>
      </p:sp>
      <p:cxnSp>
        <p:nvCxnSpPr>
          <p:cNvPr id="3" name="Google Shape;257;p23">
            <a:extLst>
              <a:ext uri="{FF2B5EF4-FFF2-40B4-BE49-F238E27FC236}">
                <a16:creationId xmlns:a16="http://schemas.microsoft.com/office/drawing/2014/main" id="{8B98C2F8-CD34-41CC-8641-3B3E26B32D11}"/>
              </a:ext>
            </a:extLst>
          </p:cNvPr>
          <p:cNvCxnSpPr/>
          <p:nvPr/>
        </p:nvCxnSpPr>
        <p:spPr>
          <a:xfrm>
            <a:off x="311700" y="1147858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B9F3124A-1AB0-4D2E-B645-03F2F5D05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602314"/>
              </p:ext>
            </p:extLst>
          </p:nvPr>
        </p:nvGraphicFramePr>
        <p:xfrm>
          <a:off x="632861" y="1501262"/>
          <a:ext cx="2467060" cy="370840"/>
        </p:xfrm>
        <a:graphic>
          <a:graphicData uri="http://schemas.openxmlformats.org/drawingml/2006/table">
            <a:tbl>
              <a:tblPr firstRow="1" bandRow="1">
                <a:tableStyleId>{21D04B60-A89B-4878-B55C-0AC8A5BFCD89}</a:tableStyleId>
              </a:tblPr>
              <a:tblGrid>
                <a:gridCol w="2467060">
                  <a:extLst>
                    <a:ext uri="{9D8B030D-6E8A-4147-A177-3AD203B41FA5}">
                      <a16:colId xmlns:a16="http://schemas.microsoft.com/office/drawing/2014/main" val="3354262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 do tipo 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828232"/>
                  </a:ext>
                </a:extLst>
              </a:tr>
            </a:tbl>
          </a:graphicData>
        </a:graphic>
      </p:graphicFrame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4071AC8C-0865-466C-9DC4-99FF901C5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451396"/>
              </p:ext>
            </p:extLst>
          </p:nvPr>
        </p:nvGraphicFramePr>
        <p:xfrm>
          <a:off x="632860" y="1872102"/>
          <a:ext cx="2467061" cy="1112520"/>
        </p:xfrm>
        <a:graphic>
          <a:graphicData uri="http://schemas.openxmlformats.org/drawingml/2006/table">
            <a:tbl>
              <a:tblPr firstRow="1" bandRow="1">
                <a:tableStyleId>{21D04B60-A89B-4878-B55C-0AC8A5BFCD89}</a:tableStyleId>
              </a:tblPr>
              <a:tblGrid>
                <a:gridCol w="911638">
                  <a:extLst>
                    <a:ext uri="{9D8B030D-6E8A-4147-A177-3AD203B41FA5}">
                      <a16:colId xmlns:a16="http://schemas.microsoft.com/office/drawing/2014/main" val="3665455581"/>
                    </a:ext>
                  </a:extLst>
                </a:gridCol>
                <a:gridCol w="775362">
                  <a:extLst>
                    <a:ext uri="{9D8B030D-6E8A-4147-A177-3AD203B41FA5}">
                      <a16:colId xmlns:a16="http://schemas.microsoft.com/office/drawing/2014/main" val="2854767147"/>
                    </a:ext>
                  </a:extLst>
                </a:gridCol>
                <a:gridCol w="780061">
                  <a:extLst>
                    <a:ext uri="{9D8B030D-6E8A-4147-A177-3AD203B41FA5}">
                      <a16:colId xmlns:a16="http://schemas.microsoft.com/office/drawing/2014/main" val="333094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 bits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 bits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 bits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6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7-4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3-2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1-0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42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Opcode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Reg2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Reg1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96208"/>
                  </a:ext>
                </a:extLst>
              </a:tr>
            </a:tbl>
          </a:graphicData>
        </a:graphic>
      </p:graphicFrame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A155F4C6-53D2-4650-BBC4-C8E84EDCF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038179"/>
              </p:ext>
            </p:extLst>
          </p:nvPr>
        </p:nvGraphicFramePr>
        <p:xfrm>
          <a:off x="3338470" y="1515227"/>
          <a:ext cx="2467060" cy="370840"/>
        </p:xfrm>
        <a:graphic>
          <a:graphicData uri="http://schemas.openxmlformats.org/drawingml/2006/table">
            <a:tbl>
              <a:tblPr firstRow="1" bandRow="1">
                <a:tableStyleId>{21D04B60-A89B-4878-B55C-0AC8A5BFCD89}</a:tableStyleId>
              </a:tblPr>
              <a:tblGrid>
                <a:gridCol w="2467060">
                  <a:extLst>
                    <a:ext uri="{9D8B030D-6E8A-4147-A177-3AD203B41FA5}">
                      <a16:colId xmlns:a16="http://schemas.microsoft.com/office/drawing/2014/main" val="3354262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 do tipo I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828232"/>
                  </a:ext>
                </a:extLst>
              </a:tr>
            </a:tbl>
          </a:graphicData>
        </a:graphic>
      </p:graphicFrame>
      <p:graphicFrame>
        <p:nvGraphicFramePr>
          <p:cNvPr id="7" name="Tabela 5">
            <a:extLst>
              <a:ext uri="{FF2B5EF4-FFF2-40B4-BE49-F238E27FC236}">
                <a16:creationId xmlns:a16="http://schemas.microsoft.com/office/drawing/2014/main" id="{6A1F546E-C452-4B1E-AC48-DCD3A4B74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420888"/>
              </p:ext>
            </p:extLst>
          </p:nvPr>
        </p:nvGraphicFramePr>
        <p:xfrm>
          <a:off x="3338469" y="1886067"/>
          <a:ext cx="2467061" cy="1112520"/>
        </p:xfrm>
        <a:graphic>
          <a:graphicData uri="http://schemas.openxmlformats.org/drawingml/2006/table">
            <a:tbl>
              <a:tblPr firstRow="1" bandRow="1">
                <a:tableStyleId>{21D04B60-A89B-4878-B55C-0AC8A5BFCD89}</a:tableStyleId>
              </a:tblPr>
              <a:tblGrid>
                <a:gridCol w="911638">
                  <a:extLst>
                    <a:ext uri="{9D8B030D-6E8A-4147-A177-3AD203B41FA5}">
                      <a16:colId xmlns:a16="http://schemas.microsoft.com/office/drawing/2014/main" val="3665455581"/>
                    </a:ext>
                  </a:extLst>
                </a:gridCol>
                <a:gridCol w="654230">
                  <a:extLst>
                    <a:ext uri="{9D8B030D-6E8A-4147-A177-3AD203B41FA5}">
                      <a16:colId xmlns:a16="http://schemas.microsoft.com/office/drawing/2014/main" val="2854767147"/>
                    </a:ext>
                  </a:extLst>
                </a:gridCol>
                <a:gridCol w="901193">
                  <a:extLst>
                    <a:ext uri="{9D8B030D-6E8A-4147-A177-3AD203B41FA5}">
                      <a16:colId xmlns:a16="http://schemas.microsoft.com/office/drawing/2014/main" val="333094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 bits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 bits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 bits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6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7-4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3-2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1-0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42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Opcode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Reg2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Imediato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96208"/>
                  </a:ext>
                </a:extLst>
              </a:tr>
            </a:tbl>
          </a:graphicData>
        </a:graphic>
      </p:graphicFrame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B98E24EA-F6E9-410F-878E-24734BA26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042975"/>
              </p:ext>
            </p:extLst>
          </p:nvPr>
        </p:nvGraphicFramePr>
        <p:xfrm>
          <a:off x="6121292" y="1515227"/>
          <a:ext cx="2467060" cy="370840"/>
        </p:xfrm>
        <a:graphic>
          <a:graphicData uri="http://schemas.openxmlformats.org/drawingml/2006/table">
            <a:tbl>
              <a:tblPr firstRow="1" bandRow="1">
                <a:tableStyleId>{21D04B60-A89B-4878-B55C-0AC8A5BFCD89}</a:tableStyleId>
              </a:tblPr>
              <a:tblGrid>
                <a:gridCol w="2467060">
                  <a:extLst>
                    <a:ext uri="{9D8B030D-6E8A-4147-A177-3AD203B41FA5}">
                      <a16:colId xmlns:a16="http://schemas.microsoft.com/office/drawing/2014/main" val="3354262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 do tipo J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828232"/>
                  </a:ext>
                </a:extLst>
              </a:tr>
            </a:tbl>
          </a:graphicData>
        </a:graphic>
      </p:graphicFrame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FA8C4660-7237-4264-8B6A-216C5D5D7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966771"/>
              </p:ext>
            </p:extLst>
          </p:nvPr>
        </p:nvGraphicFramePr>
        <p:xfrm>
          <a:off x="6121292" y="1886067"/>
          <a:ext cx="2467061" cy="1112520"/>
        </p:xfrm>
        <a:graphic>
          <a:graphicData uri="http://schemas.openxmlformats.org/drawingml/2006/table">
            <a:tbl>
              <a:tblPr firstRow="1" bandRow="1">
                <a:tableStyleId>{21D04B60-A89B-4878-B55C-0AC8A5BFCD89}</a:tableStyleId>
              </a:tblPr>
              <a:tblGrid>
                <a:gridCol w="1222125">
                  <a:extLst>
                    <a:ext uri="{9D8B030D-6E8A-4147-A177-3AD203B41FA5}">
                      <a16:colId xmlns:a16="http://schemas.microsoft.com/office/drawing/2014/main" val="3637315004"/>
                    </a:ext>
                  </a:extLst>
                </a:gridCol>
                <a:gridCol w="1244936">
                  <a:extLst>
                    <a:ext uri="{9D8B030D-6E8A-4147-A177-3AD203B41FA5}">
                      <a16:colId xmlns:a16="http://schemas.microsoft.com/office/drawing/2014/main" val="2326982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 bits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 bits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235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7-4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3-0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71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Opcode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Endereço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105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23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257;p23">
            <a:extLst>
              <a:ext uri="{FF2B5EF4-FFF2-40B4-BE49-F238E27FC236}">
                <a16:creationId xmlns:a16="http://schemas.microsoft.com/office/drawing/2014/main" id="{90E7B5EA-4129-431A-8184-42EC5E2AB1A2}"/>
              </a:ext>
            </a:extLst>
          </p:cNvPr>
          <p:cNvCxnSpPr/>
          <p:nvPr/>
        </p:nvCxnSpPr>
        <p:spPr>
          <a:xfrm>
            <a:off x="311700" y="82528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FED017F1-F801-4132-A5FF-13C505DFBEF7}"/>
              </a:ext>
            </a:extLst>
          </p:cNvPr>
          <p:cNvSpPr txBox="1"/>
          <p:nvPr/>
        </p:nvSpPr>
        <p:spPr>
          <a:xfrm>
            <a:off x="2596319" y="271287"/>
            <a:ext cx="42258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Conjunto de Instruções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535C7644-F867-41D5-86A5-4BCE4A919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567237"/>
              </p:ext>
            </p:extLst>
          </p:nvPr>
        </p:nvGraphicFramePr>
        <p:xfrm>
          <a:off x="2407391" y="1006142"/>
          <a:ext cx="4603692" cy="3866071"/>
        </p:xfrm>
        <a:graphic>
          <a:graphicData uri="http://schemas.openxmlformats.org/drawingml/2006/table">
            <a:tbl>
              <a:tblPr firstRow="1" firstCol="1" bandRow="1">
                <a:tableStyleId>{21D04B60-A89B-4878-B55C-0AC8A5BFCD89}</a:tableStyleId>
              </a:tblPr>
              <a:tblGrid>
                <a:gridCol w="920438">
                  <a:extLst>
                    <a:ext uri="{9D8B030D-6E8A-4147-A177-3AD203B41FA5}">
                      <a16:colId xmlns:a16="http://schemas.microsoft.com/office/drawing/2014/main" val="4085196903"/>
                    </a:ext>
                  </a:extLst>
                </a:gridCol>
                <a:gridCol w="920438">
                  <a:extLst>
                    <a:ext uri="{9D8B030D-6E8A-4147-A177-3AD203B41FA5}">
                      <a16:colId xmlns:a16="http://schemas.microsoft.com/office/drawing/2014/main" val="3136402760"/>
                    </a:ext>
                  </a:extLst>
                </a:gridCol>
                <a:gridCol w="749043">
                  <a:extLst>
                    <a:ext uri="{9D8B030D-6E8A-4147-A177-3AD203B41FA5}">
                      <a16:colId xmlns:a16="http://schemas.microsoft.com/office/drawing/2014/main" val="1798649670"/>
                    </a:ext>
                  </a:extLst>
                </a:gridCol>
                <a:gridCol w="1008885">
                  <a:extLst>
                    <a:ext uri="{9D8B030D-6E8A-4147-A177-3AD203B41FA5}">
                      <a16:colId xmlns:a16="http://schemas.microsoft.com/office/drawing/2014/main" val="3145656478"/>
                    </a:ext>
                  </a:extLst>
                </a:gridCol>
                <a:gridCol w="1004888">
                  <a:extLst>
                    <a:ext uri="{9D8B030D-6E8A-4147-A177-3AD203B41FA5}">
                      <a16:colId xmlns:a16="http://schemas.microsoft.com/office/drawing/2014/main" val="2774312395"/>
                    </a:ext>
                  </a:extLst>
                </a:gridCol>
              </a:tblGrid>
              <a:tr h="3642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 dirty="0">
                          <a:solidFill>
                            <a:sysClr val="windowText" lastClr="000000"/>
                          </a:solidFill>
                          <a:effectLst/>
                        </a:rPr>
                        <a:t>Opcode</a:t>
                      </a:r>
                      <a:endParaRPr lang="pt-BR" sz="9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 dirty="0">
                          <a:solidFill>
                            <a:sysClr val="windowText" lastClr="000000"/>
                          </a:solidFill>
                          <a:effectLst/>
                        </a:rPr>
                        <a:t>Nome</a:t>
                      </a:r>
                      <a:endParaRPr lang="pt-BR" sz="9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800" noProof="0" dirty="0">
                          <a:solidFill>
                            <a:sysClr val="windowText" lastClr="000000"/>
                          </a:solidFill>
                          <a:effectLst/>
                        </a:rPr>
                        <a:t>Formato</a:t>
                      </a:r>
                      <a:endParaRPr lang="pt-BR" sz="900" noProof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 dirty="0">
                          <a:solidFill>
                            <a:sysClr val="windowText" lastClr="000000"/>
                          </a:solidFill>
                          <a:effectLst/>
                        </a:rPr>
                        <a:t>Nome</a:t>
                      </a:r>
                      <a:endParaRPr lang="pt-BR" sz="9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Exemplo</a:t>
                      </a:r>
                      <a:endParaRPr lang="pt-BR" sz="9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70623"/>
                  </a:ext>
                </a:extLst>
              </a:tr>
              <a:tr h="293321"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solidFill>
                            <a:schemeClr val="bg1"/>
                          </a:solidFill>
                          <a:effectLst/>
                        </a:rPr>
                        <a:t>0000</a:t>
                      </a:r>
                      <a:endParaRPr lang="pt-BR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solidFill>
                            <a:schemeClr val="bg1"/>
                          </a:solidFill>
                          <a:effectLst/>
                        </a:rPr>
                        <a:t>LW</a:t>
                      </a:r>
                      <a:endParaRPr lang="pt-BR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Load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lw S0, memória (00)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958294"/>
                  </a:ext>
                </a:extLst>
              </a:tr>
              <a:tr h="293321"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0001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SW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solidFill>
                            <a:schemeClr val="bg1"/>
                          </a:solidFill>
                          <a:effectLst/>
                        </a:rPr>
                        <a:t>Store</a:t>
                      </a:r>
                      <a:endParaRPr lang="pt-BR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sw S0, memória (00)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8580"/>
                  </a:ext>
                </a:extLst>
              </a:tr>
              <a:tr h="293321"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0010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solidFill>
                            <a:schemeClr val="bg1"/>
                          </a:solidFill>
                          <a:effectLst/>
                        </a:rPr>
                        <a:t>ADD</a:t>
                      </a:r>
                      <a:endParaRPr lang="pt-BR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Soma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add S0, S1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295853"/>
                  </a:ext>
                </a:extLst>
              </a:tr>
              <a:tr h="275332"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0011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solidFill>
                            <a:schemeClr val="bg1"/>
                          </a:solidFill>
                          <a:effectLst/>
                        </a:rPr>
                        <a:t>SUB</a:t>
                      </a:r>
                      <a:endParaRPr lang="pt-BR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endParaRPr lang="pt-BR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Subtração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sub S0, S1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212445"/>
                  </a:ext>
                </a:extLst>
              </a:tr>
              <a:tr h="293321"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0100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ADDI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Soma imediata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addi S0, 11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306789"/>
                  </a:ext>
                </a:extLst>
              </a:tr>
              <a:tr h="293321"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0101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solidFill>
                            <a:schemeClr val="bg1"/>
                          </a:solidFill>
                          <a:effectLst/>
                        </a:rPr>
                        <a:t>SUBI</a:t>
                      </a:r>
                      <a:endParaRPr lang="pt-BR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Subtração imediata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subi S0, 11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107923"/>
                  </a:ext>
                </a:extLst>
              </a:tr>
              <a:tr h="293321"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0110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MOVE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Move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move S0, S1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49584"/>
                  </a:ext>
                </a:extLst>
              </a:tr>
              <a:tr h="293321"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0111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LI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endParaRPr lang="pt-BR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Load Imediato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li S0, 11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527746"/>
                  </a:ext>
                </a:extLst>
              </a:tr>
              <a:tr h="293321"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1000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BEQ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J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Branch if equal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Beq 0000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476946"/>
                  </a:ext>
                </a:extLst>
              </a:tr>
              <a:tr h="293321"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1001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BNE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J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err="1">
                          <a:solidFill>
                            <a:schemeClr val="bg1"/>
                          </a:solidFill>
                          <a:effectLst/>
                        </a:rPr>
                        <a:t>Branch</a:t>
                      </a:r>
                      <a:r>
                        <a:rPr lang="pt-BR" sz="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BR" sz="800" dirty="0" err="1">
                          <a:solidFill>
                            <a:schemeClr val="bg1"/>
                          </a:solidFill>
                          <a:effectLst/>
                        </a:rPr>
                        <a:t>if</a:t>
                      </a:r>
                      <a:r>
                        <a:rPr lang="pt-BR" sz="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BR" sz="800" dirty="0" err="1">
                          <a:solidFill>
                            <a:schemeClr val="bg1"/>
                          </a:solidFill>
                          <a:effectLst/>
                        </a:rPr>
                        <a:t>not</a:t>
                      </a:r>
                      <a:r>
                        <a:rPr lang="pt-BR" sz="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BR" sz="800" dirty="0" err="1">
                          <a:solidFill>
                            <a:schemeClr val="bg1"/>
                          </a:solidFill>
                          <a:effectLst/>
                        </a:rPr>
                        <a:t>equal</a:t>
                      </a:r>
                      <a:endParaRPr lang="pt-BR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Bne 0000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592862"/>
                  </a:ext>
                </a:extLst>
              </a:tr>
              <a:tr h="293321"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1010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CMP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Comparação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Cmp S0, S1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268806"/>
                  </a:ext>
                </a:extLst>
              </a:tr>
              <a:tr h="293321"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1011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JUMP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solidFill>
                            <a:schemeClr val="bg1"/>
                          </a:solidFill>
                          <a:effectLst/>
                        </a:rPr>
                        <a:t>J</a:t>
                      </a:r>
                      <a:endParaRPr lang="pt-BR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1"/>
                          </a:solidFill>
                          <a:effectLst/>
                        </a:rPr>
                        <a:t>Salto incondicional</a:t>
                      </a:r>
                      <a:endParaRPr lang="pt-BR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solidFill>
                            <a:schemeClr val="bg1"/>
                          </a:solidFill>
                          <a:effectLst/>
                        </a:rPr>
                        <a:t>Jump 0000</a:t>
                      </a:r>
                      <a:endParaRPr lang="pt-BR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2568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257;p23">
            <a:extLst>
              <a:ext uri="{FF2B5EF4-FFF2-40B4-BE49-F238E27FC236}">
                <a16:creationId xmlns:a16="http://schemas.microsoft.com/office/drawing/2014/main" id="{E323849D-604D-477F-9B71-ED0916700099}"/>
              </a:ext>
            </a:extLst>
          </p:cNvPr>
          <p:cNvCxnSpPr/>
          <p:nvPr/>
        </p:nvCxnSpPr>
        <p:spPr>
          <a:xfrm>
            <a:off x="311700" y="82528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327D7B2A-720F-44C7-87C1-66F0E7878637}"/>
              </a:ext>
            </a:extLst>
          </p:cNvPr>
          <p:cNvSpPr txBox="1"/>
          <p:nvPr/>
        </p:nvSpPr>
        <p:spPr>
          <a:xfrm>
            <a:off x="3720026" y="271287"/>
            <a:ext cx="19784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RTL </a:t>
            </a:r>
            <a:r>
              <a:rPr lang="pt-BR" sz="3000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Viwer</a:t>
            </a:r>
            <a:endParaRPr lang="pt-BR" sz="30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85" name="Imagem 84">
            <a:extLst>
              <a:ext uri="{FF2B5EF4-FFF2-40B4-BE49-F238E27FC236}">
                <a16:creationId xmlns:a16="http://schemas.microsoft.com/office/drawing/2014/main" id="{1B47E796-3DE6-4A09-B173-A3B5F61A68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13" y="1247552"/>
            <a:ext cx="8694573" cy="34174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201478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Datapath 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699" y="808078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" name="Imagem 14">
            <a:extLst>
              <a:ext uri="{FF2B5EF4-FFF2-40B4-BE49-F238E27FC236}">
                <a16:creationId xmlns:a16="http://schemas.microsoft.com/office/drawing/2014/main" id="{29599C1E-C3DC-4B9D-B520-31BF9518C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29" y="967674"/>
            <a:ext cx="6048742" cy="39656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257;p23">
            <a:extLst>
              <a:ext uri="{FF2B5EF4-FFF2-40B4-BE49-F238E27FC236}">
                <a16:creationId xmlns:a16="http://schemas.microsoft.com/office/drawing/2014/main" id="{DE6E1AD1-D628-4524-A803-E1AD5CF64EC8}"/>
              </a:ext>
            </a:extLst>
          </p:cNvPr>
          <p:cNvCxnSpPr/>
          <p:nvPr/>
        </p:nvCxnSpPr>
        <p:spPr>
          <a:xfrm>
            <a:off x="311700" y="82528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10C451C4-C193-4DCA-AC3B-791210146790}"/>
              </a:ext>
            </a:extLst>
          </p:cNvPr>
          <p:cNvSpPr txBox="1"/>
          <p:nvPr/>
        </p:nvSpPr>
        <p:spPr>
          <a:xfrm>
            <a:off x="2200760" y="271287"/>
            <a:ext cx="457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" sz="3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Wave Fibonacci</a:t>
            </a:r>
            <a:endParaRPr lang="pt-BR" sz="30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58" name="Imagem 57">
            <a:extLst>
              <a:ext uri="{FF2B5EF4-FFF2-40B4-BE49-F238E27FC236}">
                <a16:creationId xmlns:a16="http://schemas.microsoft.com/office/drawing/2014/main" id="{958B9F5D-D848-4166-A8F0-E1EBA4FEA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957" y="1020985"/>
            <a:ext cx="5760085" cy="40551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Imagem 122">
            <a:extLst>
              <a:ext uri="{FF2B5EF4-FFF2-40B4-BE49-F238E27FC236}">
                <a16:creationId xmlns:a16="http://schemas.microsoft.com/office/drawing/2014/main" id="{A0AB28B3-D7BC-42AC-8DA7-CADF674842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3" r="2437"/>
          <a:stretch/>
        </p:blipFill>
        <p:spPr bwMode="auto">
          <a:xfrm>
            <a:off x="1379018" y="1053885"/>
            <a:ext cx="6385964" cy="35386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24" name="Google Shape;257;p23">
            <a:extLst>
              <a:ext uri="{FF2B5EF4-FFF2-40B4-BE49-F238E27FC236}">
                <a16:creationId xmlns:a16="http://schemas.microsoft.com/office/drawing/2014/main" id="{4AF963A1-6E8C-4807-8FD5-EB81D16B80DB}"/>
              </a:ext>
            </a:extLst>
          </p:cNvPr>
          <p:cNvCxnSpPr/>
          <p:nvPr/>
        </p:nvCxnSpPr>
        <p:spPr>
          <a:xfrm>
            <a:off x="311700" y="802038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24DF32BE-E862-47C8-90EF-2BE5F9ADC8D3}"/>
              </a:ext>
            </a:extLst>
          </p:cNvPr>
          <p:cNvSpPr txBox="1"/>
          <p:nvPr/>
        </p:nvSpPr>
        <p:spPr>
          <a:xfrm>
            <a:off x="2286000" y="25859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Overflow</a:t>
            </a:r>
            <a:endParaRPr lang="pt-BR" sz="32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Considerações finais</a:t>
            </a:r>
            <a:endParaRPr dirty="0"/>
          </a:p>
        </p:txBody>
      </p:sp>
      <p:sp>
        <p:nvSpPr>
          <p:cNvPr id="578" name="Google Shape;578;p30"/>
          <p:cNvSpPr/>
          <p:nvPr/>
        </p:nvSpPr>
        <p:spPr>
          <a:xfrm>
            <a:off x="4207470" y="2012389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178B2EF-36D4-4AA2-A16D-435E1DBE5754}"/>
              </a:ext>
            </a:extLst>
          </p:cNvPr>
          <p:cNvSpPr txBox="1"/>
          <p:nvPr/>
        </p:nvSpPr>
        <p:spPr>
          <a:xfrm>
            <a:off x="829160" y="1666067"/>
            <a:ext cx="74856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bg1"/>
                </a:solidFill>
              </a:rPr>
              <a:t>Em decorrência do processador ter apenas 8 bits não é possível  fazer operações muito grandes como foi demonstrado no teste de Fibonacci;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bg1"/>
                </a:solidFill>
              </a:rPr>
              <a:t>É possível executar os testes se dentro dos limites operacionais do processador.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253</Words>
  <Application>Microsoft Office PowerPoint</Application>
  <PresentationFormat>Apresentação na tela (16:9)</PresentationFormat>
  <Paragraphs>111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8" baseType="lpstr">
      <vt:lpstr>Times New Roman</vt:lpstr>
      <vt:lpstr>Bree Serif</vt:lpstr>
      <vt:lpstr>Whitney</vt:lpstr>
      <vt:lpstr>Roboto Black</vt:lpstr>
      <vt:lpstr>Calibri</vt:lpstr>
      <vt:lpstr>Arial</vt:lpstr>
      <vt:lpstr>Roboto Mono Thin</vt:lpstr>
      <vt:lpstr>Roboto Light</vt:lpstr>
      <vt:lpstr>WEB PROPOSAL</vt:lpstr>
      <vt:lpstr>Apresentação do PowerPoint</vt:lpstr>
      <vt:lpstr>Características</vt:lpstr>
      <vt:lpstr>Formato das Instruções</vt:lpstr>
      <vt:lpstr>Apresentação do PowerPoint</vt:lpstr>
      <vt:lpstr>Apresentação do PowerPoint</vt:lpstr>
      <vt:lpstr>Datapath </vt:lpstr>
      <vt:lpstr>Apresentação do PowerPoint</vt:lpstr>
      <vt:lpstr>Apresentação do PowerPoint</vt:lpstr>
      <vt:lpstr>Considerações finais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Venicius Jacob</dc:creator>
  <cp:lastModifiedBy>Home</cp:lastModifiedBy>
  <cp:revision>6</cp:revision>
  <dcterms:modified xsi:type="dcterms:W3CDTF">2022-03-10T11:14:57Z</dcterms:modified>
</cp:coreProperties>
</file>