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94" r:id="rId4"/>
    <p:sldId id="258" r:id="rId5"/>
    <p:sldId id="260" r:id="rId6"/>
    <p:sldId id="259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ono Thin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D04B60-A89B-4878-B55C-0AC8A5BFCD89}">
  <a:tblStyle styleId="{21D04B60-A89B-4878-B55C-0AC8A5BFC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1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56;p13">
            <a:extLst>
              <a:ext uri="{FF2B5EF4-FFF2-40B4-BE49-F238E27FC236}">
                <a16:creationId xmlns:a16="http://schemas.microsoft.com/office/drawing/2014/main" id="{C4EA4F96-D369-416F-9046-208BDABF3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655" y="150107"/>
            <a:ext cx="1101778" cy="10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F3D27B-A0F2-45BC-8B9D-D548F47F8D65}"/>
              </a:ext>
            </a:extLst>
          </p:cNvPr>
          <p:cNvSpPr txBox="1"/>
          <p:nvPr/>
        </p:nvSpPr>
        <p:spPr>
          <a:xfrm>
            <a:off x="4737469" y="1222060"/>
            <a:ext cx="3674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 Federal de Roraima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 de Ciência da Computação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e Organização de Computadores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5E03B5-B565-4D47-AA09-6DA48F7D243F}"/>
              </a:ext>
            </a:extLst>
          </p:cNvPr>
          <p:cNvSpPr txBox="1"/>
          <p:nvPr/>
        </p:nvSpPr>
        <p:spPr>
          <a:xfrm>
            <a:off x="5035374" y="2680432"/>
            <a:ext cx="3376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Processador Uniciclo 8 Bits (BORI)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B941B1-0A50-4CD3-A866-DFCB1DE0BA58}"/>
              </a:ext>
            </a:extLst>
          </p:cNvPr>
          <p:cNvSpPr txBox="1"/>
          <p:nvPr/>
        </p:nvSpPr>
        <p:spPr>
          <a:xfrm>
            <a:off x="4878986" y="3316805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 err="1">
                <a:solidFill>
                  <a:srgbClr val="DCDDDE"/>
                </a:solidFill>
                <a:effectLst/>
                <a:latin typeface="Whitney"/>
              </a:rPr>
              <a:t>Rosialdo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Whitney"/>
              </a:rPr>
              <a:t>Queivison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Whitney"/>
              </a:rPr>
              <a:t>Vidinho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de Queiroz Vicente</a:t>
            </a:r>
          </a:p>
          <a:p>
            <a:pPr algn="ctr"/>
            <a:r>
              <a:rPr lang="pt-BR" dirty="0">
                <a:solidFill>
                  <a:srgbClr val="DCDDDE"/>
                </a:solidFill>
                <a:latin typeface="Whitney"/>
              </a:rPr>
              <a:t>Venícius Jacob Pereira de Oliveira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Características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EDF6AAD-890B-409D-9A41-D8EBF0EECF10}"/>
              </a:ext>
            </a:extLst>
          </p:cNvPr>
          <p:cNvSpPr txBox="1"/>
          <p:nvPr/>
        </p:nvSpPr>
        <p:spPr>
          <a:xfrm>
            <a:off x="572931" y="1861276"/>
            <a:ext cx="5335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Processador </a:t>
            </a:r>
            <a:r>
              <a:rPr lang="pt-BR" dirty="0" err="1">
                <a:solidFill>
                  <a:schemeClr val="bg1"/>
                </a:solidFill>
              </a:rPr>
              <a:t>Uniciclo</a:t>
            </a:r>
            <a:r>
              <a:rPr lang="pt-BR" dirty="0">
                <a:solidFill>
                  <a:schemeClr val="bg1"/>
                </a:solidFill>
              </a:rPr>
              <a:t> de 8 bits baseado na arquitetura MIPS;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BA82-A4F5-4C46-9B81-C38D6AF5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450397"/>
            <a:ext cx="8520600" cy="606600"/>
          </a:xfrm>
        </p:spPr>
        <p:txBody>
          <a:bodyPr/>
          <a:lstStyle/>
          <a:p>
            <a:r>
              <a:rPr lang="pt-BR" dirty="0"/>
              <a:t>Formato das Instruções</a:t>
            </a:r>
          </a:p>
        </p:txBody>
      </p:sp>
      <p:cxnSp>
        <p:nvCxnSpPr>
          <p:cNvPr id="3" name="Google Shape;257;p23">
            <a:extLst>
              <a:ext uri="{FF2B5EF4-FFF2-40B4-BE49-F238E27FC236}">
                <a16:creationId xmlns:a16="http://schemas.microsoft.com/office/drawing/2014/main" id="{8B98C2F8-CD34-41CC-8641-3B3E26B32D11}"/>
              </a:ext>
            </a:extLst>
          </p:cNvPr>
          <p:cNvCxnSpPr/>
          <p:nvPr/>
        </p:nvCxnSpPr>
        <p:spPr>
          <a:xfrm>
            <a:off x="311700" y="114785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9F3124A-1AB0-4D2E-B645-03F2F5D05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02314"/>
              </p:ext>
            </p:extLst>
          </p:nvPr>
        </p:nvGraphicFramePr>
        <p:xfrm>
          <a:off x="632861" y="1501262"/>
          <a:ext cx="2467060" cy="37084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2467060">
                  <a:extLst>
                    <a:ext uri="{9D8B030D-6E8A-4147-A177-3AD203B41FA5}">
                      <a16:colId xmlns:a16="http://schemas.microsoft.com/office/drawing/2014/main" val="335426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do tipo 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28232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071AC8C-0865-466C-9DC4-99FF901C5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51396"/>
              </p:ext>
            </p:extLst>
          </p:nvPr>
        </p:nvGraphicFramePr>
        <p:xfrm>
          <a:off x="632860" y="1872102"/>
          <a:ext cx="2467061" cy="111252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911638">
                  <a:extLst>
                    <a:ext uri="{9D8B030D-6E8A-4147-A177-3AD203B41FA5}">
                      <a16:colId xmlns:a16="http://schemas.microsoft.com/office/drawing/2014/main" val="3665455581"/>
                    </a:ext>
                  </a:extLst>
                </a:gridCol>
                <a:gridCol w="775362">
                  <a:extLst>
                    <a:ext uri="{9D8B030D-6E8A-4147-A177-3AD203B41FA5}">
                      <a16:colId xmlns:a16="http://schemas.microsoft.com/office/drawing/2014/main" val="2854767147"/>
                    </a:ext>
                  </a:extLst>
                </a:gridCol>
                <a:gridCol w="780061">
                  <a:extLst>
                    <a:ext uri="{9D8B030D-6E8A-4147-A177-3AD203B41FA5}">
                      <a16:colId xmlns:a16="http://schemas.microsoft.com/office/drawing/2014/main" val="33309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6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6208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A155F4C6-53D2-4650-BBC4-C8E84EDCF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38179"/>
              </p:ext>
            </p:extLst>
          </p:nvPr>
        </p:nvGraphicFramePr>
        <p:xfrm>
          <a:off x="3338470" y="1515227"/>
          <a:ext cx="2467060" cy="37084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2467060">
                  <a:extLst>
                    <a:ext uri="{9D8B030D-6E8A-4147-A177-3AD203B41FA5}">
                      <a16:colId xmlns:a16="http://schemas.microsoft.com/office/drawing/2014/main" val="335426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do tipo 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28232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6A1F546E-C452-4B1E-AC48-DCD3A4B74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20888"/>
              </p:ext>
            </p:extLst>
          </p:nvPr>
        </p:nvGraphicFramePr>
        <p:xfrm>
          <a:off x="3338469" y="1886067"/>
          <a:ext cx="2467061" cy="111252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911638">
                  <a:extLst>
                    <a:ext uri="{9D8B030D-6E8A-4147-A177-3AD203B41FA5}">
                      <a16:colId xmlns:a16="http://schemas.microsoft.com/office/drawing/2014/main" val="3665455581"/>
                    </a:ext>
                  </a:extLst>
                </a:gridCol>
                <a:gridCol w="654230">
                  <a:extLst>
                    <a:ext uri="{9D8B030D-6E8A-4147-A177-3AD203B41FA5}">
                      <a16:colId xmlns:a16="http://schemas.microsoft.com/office/drawing/2014/main" val="2854767147"/>
                    </a:ext>
                  </a:extLst>
                </a:gridCol>
                <a:gridCol w="901193">
                  <a:extLst>
                    <a:ext uri="{9D8B030D-6E8A-4147-A177-3AD203B41FA5}">
                      <a16:colId xmlns:a16="http://schemas.microsoft.com/office/drawing/2014/main" val="33309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6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Imediato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6208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98E24EA-F6E9-410F-878E-24734BA2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42975"/>
              </p:ext>
            </p:extLst>
          </p:nvPr>
        </p:nvGraphicFramePr>
        <p:xfrm>
          <a:off x="6121292" y="1515227"/>
          <a:ext cx="2467060" cy="37084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2467060">
                  <a:extLst>
                    <a:ext uri="{9D8B030D-6E8A-4147-A177-3AD203B41FA5}">
                      <a16:colId xmlns:a16="http://schemas.microsoft.com/office/drawing/2014/main" val="335426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do tipo J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28232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FA8C4660-7237-4264-8B6A-216C5D5D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66771"/>
              </p:ext>
            </p:extLst>
          </p:nvPr>
        </p:nvGraphicFramePr>
        <p:xfrm>
          <a:off x="6121292" y="1886067"/>
          <a:ext cx="2467061" cy="111252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1222125">
                  <a:extLst>
                    <a:ext uri="{9D8B030D-6E8A-4147-A177-3AD203B41FA5}">
                      <a16:colId xmlns:a16="http://schemas.microsoft.com/office/drawing/2014/main" val="3637315004"/>
                    </a:ext>
                  </a:extLst>
                </a:gridCol>
                <a:gridCol w="1244936">
                  <a:extLst>
                    <a:ext uri="{9D8B030D-6E8A-4147-A177-3AD203B41FA5}">
                      <a16:colId xmlns:a16="http://schemas.microsoft.com/office/drawing/2014/main" val="232698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3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1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0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23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257;p23">
            <a:extLst>
              <a:ext uri="{FF2B5EF4-FFF2-40B4-BE49-F238E27FC236}">
                <a16:creationId xmlns:a16="http://schemas.microsoft.com/office/drawing/2014/main" id="{90E7B5EA-4129-431A-8184-42EC5E2AB1A2}"/>
              </a:ext>
            </a:extLst>
          </p:cNvPr>
          <p:cNvCxnSpPr/>
          <p:nvPr/>
        </p:nvCxnSpPr>
        <p:spPr>
          <a:xfrm>
            <a:off x="311700" y="8252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D017F1-F801-4132-A5FF-13C505DFBEF7}"/>
              </a:ext>
            </a:extLst>
          </p:cNvPr>
          <p:cNvSpPr txBox="1"/>
          <p:nvPr/>
        </p:nvSpPr>
        <p:spPr>
          <a:xfrm>
            <a:off x="2596319" y="271287"/>
            <a:ext cx="4225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Conjunto de Instruções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35C7644-F867-41D5-86A5-4BCE4A919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67237"/>
              </p:ext>
            </p:extLst>
          </p:nvPr>
        </p:nvGraphicFramePr>
        <p:xfrm>
          <a:off x="2407391" y="1006142"/>
          <a:ext cx="4603692" cy="3866071"/>
        </p:xfrm>
        <a:graphic>
          <a:graphicData uri="http://schemas.openxmlformats.org/drawingml/2006/table">
            <a:tbl>
              <a:tblPr firstRow="1" firstCol="1" bandRow="1">
                <a:tableStyleId>{21D04B60-A89B-4878-B55C-0AC8A5BFCD89}</a:tableStyleId>
              </a:tblPr>
              <a:tblGrid>
                <a:gridCol w="920438">
                  <a:extLst>
                    <a:ext uri="{9D8B030D-6E8A-4147-A177-3AD203B41FA5}">
                      <a16:colId xmlns:a16="http://schemas.microsoft.com/office/drawing/2014/main" val="4085196903"/>
                    </a:ext>
                  </a:extLst>
                </a:gridCol>
                <a:gridCol w="920438">
                  <a:extLst>
                    <a:ext uri="{9D8B030D-6E8A-4147-A177-3AD203B41FA5}">
                      <a16:colId xmlns:a16="http://schemas.microsoft.com/office/drawing/2014/main" val="3136402760"/>
                    </a:ext>
                  </a:extLst>
                </a:gridCol>
                <a:gridCol w="749043">
                  <a:extLst>
                    <a:ext uri="{9D8B030D-6E8A-4147-A177-3AD203B41FA5}">
                      <a16:colId xmlns:a16="http://schemas.microsoft.com/office/drawing/2014/main" val="1798649670"/>
                    </a:ext>
                  </a:extLst>
                </a:gridCol>
                <a:gridCol w="1008885">
                  <a:extLst>
                    <a:ext uri="{9D8B030D-6E8A-4147-A177-3AD203B41FA5}">
                      <a16:colId xmlns:a16="http://schemas.microsoft.com/office/drawing/2014/main" val="3145656478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774312395"/>
                    </a:ext>
                  </a:extLst>
                </a:gridCol>
              </a:tblGrid>
              <a:tr h="3642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</a:rPr>
                        <a:t>Opcode</a:t>
                      </a:r>
                      <a:endParaRPr lang="pt-BR" sz="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</a:rPr>
                        <a:t>Nome</a:t>
                      </a:r>
                      <a:endParaRPr lang="pt-BR" sz="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800" noProof="0" dirty="0">
                          <a:solidFill>
                            <a:sysClr val="windowText" lastClr="000000"/>
                          </a:solidFill>
                          <a:effectLst/>
                        </a:rPr>
                        <a:t>Formato</a:t>
                      </a:r>
                      <a:endParaRPr lang="pt-BR" sz="900" noProof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</a:rPr>
                        <a:t>Nome</a:t>
                      </a:r>
                      <a:endParaRPr lang="pt-BR" sz="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Exemplo</a:t>
                      </a:r>
                      <a:endParaRPr lang="pt-BR" sz="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70623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0000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LW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Load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lw S0, memória (00)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958294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0001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SW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Store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sw S0, memória (00)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580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0010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ADD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Soma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add S0, S1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95853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0011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SUB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Subtração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sub S0, S1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12445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0100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ADDI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Soma imediata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addi S0, 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306789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0101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SUBI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Subtração imediata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subi S0, 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07923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0110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MOVE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Move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move S0, S1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9584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0111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LI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Load Imediato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li S0, 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27746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BEQ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Branch if equal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Beq 0000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76946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1001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BNE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err="1">
                          <a:solidFill>
                            <a:schemeClr val="bg1"/>
                          </a:solidFill>
                          <a:effectLst/>
                        </a:rPr>
                        <a:t>Branch</a:t>
                      </a:r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800" dirty="0" err="1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800" dirty="0" err="1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800" dirty="0" err="1">
                          <a:solidFill>
                            <a:schemeClr val="bg1"/>
                          </a:solidFill>
                          <a:effectLst/>
                        </a:rPr>
                        <a:t>equal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Bne 0000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92862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1010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CMP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Comparação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Cmp S0, S1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68806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1011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JUMP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Salto incondicional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Jump 0000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56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257;p23">
            <a:extLst>
              <a:ext uri="{FF2B5EF4-FFF2-40B4-BE49-F238E27FC236}">
                <a16:creationId xmlns:a16="http://schemas.microsoft.com/office/drawing/2014/main" id="{E323849D-604D-477F-9B71-ED0916700099}"/>
              </a:ext>
            </a:extLst>
          </p:cNvPr>
          <p:cNvCxnSpPr/>
          <p:nvPr/>
        </p:nvCxnSpPr>
        <p:spPr>
          <a:xfrm>
            <a:off x="311700" y="8252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27D7B2A-720F-44C7-87C1-66F0E7878637}"/>
              </a:ext>
            </a:extLst>
          </p:cNvPr>
          <p:cNvSpPr txBox="1"/>
          <p:nvPr/>
        </p:nvSpPr>
        <p:spPr>
          <a:xfrm>
            <a:off x="3720026" y="271287"/>
            <a:ext cx="1978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RTL </a:t>
            </a:r>
            <a:r>
              <a:rPr lang="pt-BR" sz="3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Viwer</a:t>
            </a:r>
            <a:endParaRPr lang="pt-BR" sz="3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85" name="Imagem 84">
            <a:extLst>
              <a:ext uri="{FF2B5EF4-FFF2-40B4-BE49-F238E27FC236}">
                <a16:creationId xmlns:a16="http://schemas.microsoft.com/office/drawing/2014/main" id="{1B47E796-3DE6-4A09-B173-A3B5F61A6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3" y="1247552"/>
            <a:ext cx="8694573" cy="34174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20147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Datapath 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699" y="80807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29599C1E-C3DC-4B9D-B520-31BF9518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29" y="967674"/>
            <a:ext cx="6048742" cy="39656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257;p23">
            <a:extLst>
              <a:ext uri="{FF2B5EF4-FFF2-40B4-BE49-F238E27FC236}">
                <a16:creationId xmlns:a16="http://schemas.microsoft.com/office/drawing/2014/main" id="{DE6E1AD1-D628-4524-A803-E1AD5CF64EC8}"/>
              </a:ext>
            </a:extLst>
          </p:cNvPr>
          <p:cNvCxnSpPr/>
          <p:nvPr/>
        </p:nvCxnSpPr>
        <p:spPr>
          <a:xfrm>
            <a:off x="311700" y="8252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0C451C4-C193-4DCA-AC3B-791210146790}"/>
              </a:ext>
            </a:extLst>
          </p:cNvPr>
          <p:cNvSpPr txBox="1"/>
          <p:nvPr/>
        </p:nvSpPr>
        <p:spPr>
          <a:xfrm>
            <a:off x="2200760" y="2712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3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Wave Fibonacci</a:t>
            </a:r>
            <a:endParaRPr lang="pt-BR" sz="3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958B9F5D-D848-4166-A8F0-E1EBA4FEA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57" y="1020985"/>
            <a:ext cx="5760085" cy="4055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m 122">
            <a:extLst>
              <a:ext uri="{FF2B5EF4-FFF2-40B4-BE49-F238E27FC236}">
                <a16:creationId xmlns:a16="http://schemas.microsoft.com/office/drawing/2014/main" id="{A0AB28B3-D7BC-42AC-8DA7-CADF6748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3" r="2437"/>
          <a:stretch/>
        </p:blipFill>
        <p:spPr bwMode="auto">
          <a:xfrm>
            <a:off x="1379018" y="1053885"/>
            <a:ext cx="6385964" cy="3538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4" name="Google Shape;257;p23">
            <a:extLst>
              <a:ext uri="{FF2B5EF4-FFF2-40B4-BE49-F238E27FC236}">
                <a16:creationId xmlns:a16="http://schemas.microsoft.com/office/drawing/2014/main" id="{4AF963A1-6E8C-4807-8FD5-EB81D16B80DB}"/>
              </a:ext>
            </a:extLst>
          </p:cNvPr>
          <p:cNvCxnSpPr/>
          <p:nvPr/>
        </p:nvCxnSpPr>
        <p:spPr>
          <a:xfrm>
            <a:off x="311700" y="80203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24DF32BE-E862-47C8-90EF-2BE5F9ADC8D3}"/>
              </a:ext>
            </a:extLst>
          </p:cNvPr>
          <p:cNvSpPr txBox="1"/>
          <p:nvPr/>
        </p:nvSpPr>
        <p:spPr>
          <a:xfrm>
            <a:off x="2286000" y="2585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Overflow</a:t>
            </a:r>
            <a:endParaRPr lang="pt-BR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 finais</a:t>
            </a:r>
            <a:endParaRPr dirty="0"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78B2EF-36D4-4AA2-A16D-435E1DBE5754}"/>
              </a:ext>
            </a:extLst>
          </p:cNvPr>
          <p:cNvSpPr txBox="1"/>
          <p:nvPr/>
        </p:nvSpPr>
        <p:spPr>
          <a:xfrm>
            <a:off x="829160" y="1666067"/>
            <a:ext cx="7485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Em decorrência do processador ter apenas 8 bits não é possível  fazer operações muito grandes como foi demonstrado no teste de Fibonacci;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É possível executar os testes se dentro dos limites operacionais do processador.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247</Words>
  <Application>Microsoft Office PowerPoint</Application>
  <PresentationFormat>Apresentação na tela (16:9)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Roboto Black</vt:lpstr>
      <vt:lpstr>Calibri</vt:lpstr>
      <vt:lpstr>Roboto Mono Thin</vt:lpstr>
      <vt:lpstr>Arial</vt:lpstr>
      <vt:lpstr>Bree Serif</vt:lpstr>
      <vt:lpstr>Roboto Light</vt:lpstr>
      <vt:lpstr>Times New Roman</vt:lpstr>
      <vt:lpstr>Whitney</vt:lpstr>
      <vt:lpstr>WEB PROPOSAL</vt:lpstr>
      <vt:lpstr>Apresentação do PowerPoint</vt:lpstr>
      <vt:lpstr>Características</vt:lpstr>
      <vt:lpstr>Formato das Instruções</vt:lpstr>
      <vt:lpstr>Apresentação do PowerPoint</vt:lpstr>
      <vt:lpstr>Apresentação do PowerPoint</vt:lpstr>
      <vt:lpstr>Datapath </vt:lpstr>
      <vt:lpstr>Apresentação do PowerPoint</vt:lpstr>
      <vt:lpstr>Apresentação do PowerPoint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Venicius Jacob</dc:creator>
  <cp:lastModifiedBy>Venicius Jacob</cp:lastModifiedBy>
  <cp:revision>5</cp:revision>
  <dcterms:modified xsi:type="dcterms:W3CDTF">2022-03-10T04:36:00Z</dcterms:modified>
</cp:coreProperties>
</file>