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15" d="100"/>
          <a:sy n="115" d="100"/>
        </p:scale>
        <p:origin x="14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FA9E2FE-18BA-4D0B-923B-EE92E3C6B133}" type="datetimeFigureOut">
              <a:rPr lang="ru-RU"/>
              <a:pPr>
                <a:defRPr/>
              </a:pPr>
              <a:t>18.12.2016</a:t>
            </a:fld>
            <a:endParaRPr lang="ru-RU"/>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4ADAABA-2783-48A1-9F6B-5498D48795F3}" type="slidenum">
              <a:rPr lang="ru-RU"/>
              <a:pPr>
                <a:defRPr/>
              </a:pPr>
              <a:t>‹#›</a:t>
            </a:fld>
            <a:endParaRPr lang="ru-RU"/>
          </a:p>
        </p:txBody>
      </p:sp>
    </p:spTree>
    <p:extLst>
      <p:ext uri="{BB962C8B-B14F-4D97-AF65-F5344CB8AC3E}">
        <p14:creationId xmlns:p14="http://schemas.microsoft.com/office/powerpoint/2010/main" val="33102488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EC668E5-94A6-4D00-8B88-AC043DF23E07}"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D653EAC-EB67-4286-A922-19DA0D0809FE}"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6629F38-C403-4C2C-AB85-0FD14C4F5882}"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71BFA9B-DD5B-4021-92CC-45F571B33BA9}"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71420D1-A2E3-4529-B881-E3474D144E96}"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E8C785A-205F-4DD0-862D-DEF845BE4035}"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lstStyle/>
          <a:p>
            <a:r>
              <a:rPr lang="ru-RU"/>
              <a:t>Образец заголовка</a:t>
            </a:r>
          </a:p>
        </p:txBody>
      </p:sp>
      <p:sp>
        <p:nvSpPr>
          <p:cNvPr id="3" name="Таблица 2"/>
          <p:cNvSpPr>
            <a:spLocks noGrp="1"/>
          </p:cNvSpPr>
          <p:nvPr>
            <p:ph type="tbl" idx="1"/>
          </p:nvPr>
        </p:nvSpPr>
        <p:spPr>
          <a:xfrm>
            <a:off x="838200" y="1825625"/>
            <a:ext cx="10515600" cy="4351338"/>
          </a:xfrm>
        </p:spPr>
        <p:txBody>
          <a:bodyPr/>
          <a:lstStyle/>
          <a:p>
            <a:pPr lvl="0"/>
            <a:endParaRPr lang="ru-RU" noProof="0"/>
          </a:p>
        </p:txBody>
      </p:sp>
      <p:sp>
        <p:nvSpPr>
          <p:cNvPr id="4" name="Дата 3"/>
          <p:cNvSpPr>
            <a:spLocks noGrp="1"/>
          </p:cNvSpPr>
          <p:nvPr>
            <p:ph type="dt" sz="half" idx="10"/>
          </p:nvPr>
        </p:nvSpPr>
        <p:spPr/>
        <p:txBody>
          <a:bodyPr/>
          <a:lstStyle>
            <a:lvl1pPr>
              <a:defRPr/>
            </a:lvl1pPr>
          </a:lstStyle>
          <a:p>
            <a:pPr>
              <a:defRPr/>
            </a:pPr>
            <a:fld id="{4BD923F0-0831-4CD8-96BE-5F4AA8B61184}"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0775DB1-80B5-4B09-942D-DB28F89A2F9F}"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4F140E5-541D-4A60-9F30-52DF4B6A10DF}"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350BD6B-B662-4B2F-BCE2-87CE162504BC}"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FCACDE55-5810-45DB-9720-A8A0C7924FA1}" type="datetime1">
              <a:rPr lang="ru-RU"/>
              <a:pPr>
                <a:defRPr/>
              </a:pPr>
              <a:t>18.12.2016</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EB83FD4-2C3C-4B38-978D-FA5114473498}"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AC5A32CD-A454-47FF-A0C2-9A80C8CA05BD}" type="datetime1">
              <a:rPr lang="ru-RU"/>
              <a:pPr>
                <a:defRPr/>
              </a:pPr>
              <a:t>18.12.2016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2ECFA95E-51FB-485F-882E-8119D88E6471}"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9F80532E-2282-4F00-84EA-5BEEECD83FAA}" type="datetime1">
              <a:rPr lang="ru-RU"/>
              <a:pPr>
                <a:defRPr/>
              </a:pPr>
              <a:t>18.12.2016</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D905D156-2874-474F-8477-7D21C5C7830A}"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A5989D31-1384-4A80-9965-7C698769A801}" type="datetime1">
              <a:rPr lang="ru-RU"/>
              <a:pPr>
                <a:defRPr/>
              </a:pPr>
              <a:t>18.12.2016</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6C910B8A-D30A-459C-AA6D-10892A3FA7A0}"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50E99382-4704-4815-8242-D9F0971B67DF}" type="datetime1">
              <a:rPr lang="ru-RU"/>
              <a:pPr>
                <a:defRPr/>
              </a:pPr>
              <a:t>18.12.2016</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D33625C9-8E80-4DD4-A222-6A9775E01E70}"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CA4FEFC8-A9C3-4F4E-BD59-072E451A39FA}" type="datetime1">
              <a:rPr lang="ru-RU"/>
              <a:pPr>
                <a:defRPr/>
              </a:pPr>
              <a:t>18.12.2016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0EBC8E8-39F6-4B6A-B02F-0E2A1D1D653A}"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8E9665A-3CBC-4C08-BFEF-BD55A9A52959}" type="datetime1">
              <a:rPr lang="ru-RU"/>
              <a:pPr>
                <a:defRPr/>
              </a:pPr>
              <a:t>18.12.2016</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B3B6976-C51A-4C12-A829-66F05CC1E166}"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50B890B-22EE-4074-B80B-93242D3F8277}" type="datetime1">
              <a:rPr lang="ru-RU"/>
              <a:pPr>
                <a:defRPr/>
              </a:pPr>
              <a:t>18.12.2016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34F34C0-A09C-4D18-8C7C-18A2A4681E5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Заголовок 1"/>
          <p:cNvSpPr>
            <a:spLocks noGrp="1"/>
          </p:cNvSpPr>
          <p:nvPr>
            <p:ph type="ctrTitle"/>
          </p:nvPr>
        </p:nvSpPr>
        <p:spPr>
          <a:xfrm>
            <a:off x="1524000" y="255588"/>
            <a:ext cx="9144000" cy="1857375"/>
          </a:xfrm>
        </p:spPr>
        <p:txBody>
          <a:bodyPr/>
          <a:lstStyle/>
          <a:p>
            <a:pPr eaLnBrk="1" hangingPunct="1"/>
            <a:r>
              <a:rPr lang="ru-RU" dirty="0" smtClean="0">
                <a:latin typeface="Times New Roman" pitchFamily="18" charset="0"/>
                <a:cs typeface="Arial" charset="0"/>
              </a:rPr>
              <a:t>Глава 1. Представление информации в ЭВМ</a:t>
            </a:r>
          </a:p>
        </p:txBody>
      </p:sp>
      <p:sp>
        <p:nvSpPr>
          <p:cNvPr id="15362" name="Подзаголовок 2"/>
          <p:cNvSpPr>
            <a:spLocks noGrp="1"/>
          </p:cNvSpPr>
          <p:nvPr>
            <p:ph type="subTitle" idx="1"/>
          </p:nvPr>
        </p:nvSpPr>
        <p:spPr>
          <a:xfrm>
            <a:off x="1524000" y="2682875"/>
            <a:ext cx="9144000" cy="3403600"/>
          </a:xfrm>
        </p:spPr>
        <p:txBody>
          <a:bodyPr/>
          <a:lstStyle/>
          <a:p>
            <a:pPr eaLnBrk="1" hangingPunct="1"/>
            <a:r>
              <a:rPr lang="ru-RU" sz="3600" dirty="0" smtClean="0">
                <a:latin typeface="Times New Roman" pitchFamily="18" charset="0"/>
                <a:cs typeface="Arial" charset="0"/>
              </a:rPr>
              <a:t>Курсы лекций «ЭВМ и периферийные устройства», «Вычислительные машины, системы и сети»</a:t>
            </a:r>
          </a:p>
          <a:p>
            <a:pPr eaLnBrk="1" hangingPunct="1"/>
            <a:r>
              <a:rPr lang="ru-RU" sz="3600" dirty="0" smtClean="0">
                <a:latin typeface="Times New Roman" pitchFamily="18" charset="0"/>
                <a:cs typeface="Arial" charset="0"/>
              </a:rPr>
              <a:t> Лектор - доцент, к.т.н. </a:t>
            </a:r>
          </a:p>
          <a:p>
            <a:pPr eaLnBrk="1" hangingPunct="1"/>
            <a:r>
              <a:rPr lang="ru-RU" sz="3600" dirty="0" smtClean="0">
                <a:latin typeface="Times New Roman" pitchFamily="18" charset="0"/>
                <a:cs typeface="Arial" charset="0"/>
              </a:rPr>
              <a:t>Кузьмин Александр Александрович</a:t>
            </a:r>
          </a:p>
          <a:p>
            <a:pPr eaLnBrk="1" hangingPunct="1"/>
            <a:endParaRPr lang="ru-RU" dirty="0" smtClean="0">
              <a:latin typeface="Times New Roman" pitchFamily="18" charset="0"/>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5"/>
          <p:cNvSpPr>
            <a:spLocks noGrp="1"/>
          </p:cNvSpPr>
          <p:nvPr>
            <p:ph type="sldNum" sz="quarter" idx="12"/>
          </p:nvPr>
        </p:nvSpPr>
        <p:spPr/>
        <p:txBody>
          <a:bodyPr/>
          <a:lstStyle/>
          <a:p>
            <a:pPr>
              <a:defRPr/>
            </a:pPr>
            <a:fld id="{D159D480-511E-49F6-863A-DFCDE7E4FEC2}" type="slidenum">
              <a:rPr lang="ru-RU"/>
              <a:pPr>
                <a:defRPr/>
              </a:pPr>
              <a:t>10</a:t>
            </a:fld>
            <a:endParaRPr lang="ru-RU"/>
          </a:p>
        </p:txBody>
      </p:sp>
      <p:sp>
        <p:nvSpPr>
          <p:cNvPr id="24578" name="Rectangle 2"/>
          <p:cNvSpPr>
            <a:spLocks noGrp="1"/>
          </p:cNvSpPr>
          <p:nvPr>
            <p:ph type="title"/>
          </p:nvPr>
        </p:nvSpPr>
        <p:spPr>
          <a:xfrm>
            <a:off x="230659" y="365125"/>
            <a:ext cx="11537479" cy="598488"/>
          </a:xfrm>
        </p:spPr>
        <p:txBody>
          <a:bodyPr/>
          <a:lstStyle/>
          <a:p>
            <a:pPr algn="ctr"/>
            <a:r>
              <a:rPr lang="ru-RU" sz="3200" b="1" dirty="0" smtClean="0">
                <a:latin typeface="Arial" charset="0"/>
              </a:rPr>
              <a:t>Форматы с фиксированной запятой (продолжение)</a:t>
            </a:r>
          </a:p>
        </p:txBody>
      </p:sp>
      <p:sp>
        <p:nvSpPr>
          <p:cNvPr id="24579" name="Rectangle 3"/>
          <p:cNvSpPr>
            <a:spLocks noGrp="1"/>
          </p:cNvSpPr>
          <p:nvPr>
            <p:ph type="body" idx="1"/>
          </p:nvPr>
        </p:nvSpPr>
        <p:spPr>
          <a:xfrm>
            <a:off x="474663" y="1136650"/>
            <a:ext cx="11293475" cy="5311775"/>
          </a:xfrm>
        </p:spPr>
        <p:txBody>
          <a:bodyPr/>
          <a:lstStyle/>
          <a:p>
            <a:pPr>
              <a:buFont typeface="Arial" charset="0"/>
              <a:buNone/>
            </a:pPr>
            <a:r>
              <a:rPr lang="ru-RU" sz="2000" dirty="0" smtClean="0">
                <a:latin typeface="Arial" charset="0"/>
              </a:rPr>
              <a:t>В вычислительных машинах нашли применение два формата представления десятичных чисел (все числа рассматриваются как целые): </a:t>
            </a:r>
            <a:r>
              <a:rPr lang="ru-RU" sz="2000" b="1" dirty="0" smtClean="0">
                <a:latin typeface="Arial" charset="0"/>
              </a:rPr>
              <a:t>упакованный</a:t>
            </a:r>
            <a:r>
              <a:rPr lang="ru-RU" sz="2000" dirty="0" smtClean="0">
                <a:latin typeface="Arial" charset="0"/>
              </a:rPr>
              <a:t> (а) и </a:t>
            </a:r>
            <a:r>
              <a:rPr lang="ru-RU" sz="2000" b="1" dirty="0" smtClean="0">
                <a:latin typeface="Arial" charset="0"/>
              </a:rPr>
              <a:t>зонный</a:t>
            </a:r>
            <a:r>
              <a:rPr lang="ru-RU" sz="2000" dirty="0" smtClean="0">
                <a:latin typeface="Arial" charset="0"/>
              </a:rPr>
              <a:t> (б). В обоих форматах каждая десятичная цифра представляется двоичной тетрадой, то есть заменяется </a:t>
            </a:r>
            <a:r>
              <a:rPr lang="ru-RU" sz="2000" dirty="0" smtClean="0">
                <a:solidFill>
                  <a:schemeClr val="accent6"/>
                </a:solidFill>
                <a:latin typeface="Arial" charset="0"/>
              </a:rPr>
              <a:t>двоично-десятичным кодом</a:t>
            </a:r>
            <a:r>
              <a:rPr lang="ru-RU" sz="2000" dirty="0" smtClean="0">
                <a:latin typeface="Arial" charset="0"/>
              </a:rPr>
              <a:t>.</a:t>
            </a:r>
          </a:p>
          <a:p>
            <a:pPr>
              <a:buFont typeface="Arial" charset="0"/>
              <a:buNone/>
            </a:pPr>
            <a:endParaRPr lang="ru-RU" sz="2000" dirty="0" smtClean="0">
              <a:latin typeface="Arial" charset="0"/>
            </a:endParaRPr>
          </a:p>
          <a:p>
            <a:pPr>
              <a:buFont typeface="Arial" charset="0"/>
              <a:buNone/>
            </a:pPr>
            <a:endParaRPr lang="ru-RU" sz="2000" dirty="0" smtClean="0">
              <a:latin typeface="Arial" charset="0"/>
            </a:endParaRPr>
          </a:p>
          <a:p>
            <a:pPr>
              <a:buFont typeface="Arial" charset="0"/>
              <a:buNone/>
            </a:pPr>
            <a:r>
              <a:rPr lang="ru-RU" sz="2000" dirty="0" smtClean="0">
                <a:latin typeface="Arial" charset="0"/>
              </a:rPr>
              <a:t>						          а</a:t>
            </a:r>
          </a:p>
          <a:p>
            <a:pPr>
              <a:buFont typeface="Arial" charset="0"/>
              <a:buNone/>
            </a:pPr>
            <a:endParaRPr lang="ru-RU" sz="2000" dirty="0" smtClean="0">
              <a:latin typeface="Arial" charset="0"/>
            </a:endParaRPr>
          </a:p>
          <a:p>
            <a:pPr>
              <a:buFont typeface="Arial" charset="0"/>
              <a:buNone/>
            </a:pPr>
            <a:endParaRPr lang="ru-RU" sz="2000" dirty="0" smtClean="0">
              <a:latin typeface="Arial" charset="0"/>
            </a:endParaRPr>
          </a:p>
          <a:p>
            <a:pPr>
              <a:buFont typeface="Arial" charset="0"/>
              <a:buNone/>
            </a:pPr>
            <a:r>
              <a:rPr lang="ru-RU" sz="2000" dirty="0" smtClean="0">
                <a:latin typeface="Arial" charset="0"/>
              </a:rPr>
              <a:t>						          б</a:t>
            </a:r>
          </a:p>
          <a:p>
            <a:pPr>
              <a:buFont typeface="Arial" charset="0"/>
              <a:buNone/>
            </a:pPr>
            <a:r>
              <a:rPr lang="ru-RU" sz="2000" dirty="0" smtClean="0">
                <a:latin typeface="Arial" charset="0"/>
              </a:rPr>
              <a:t>Примеры: число - 6719 в упакованном формате: 0000 0110 0111 0001 1001 1101, где последняя тетрада 1101 есть знак «-»;  число +3651 в зонном формате: 1111 0011 1111 0110 1111 0101 1100 0001, где зоны обозначены кодами 1111, а предпоследняя тетрада 1100 есть знак «+».</a:t>
            </a:r>
          </a:p>
          <a:p>
            <a:pPr>
              <a:buFont typeface="Arial" charset="0"/>
              <a:buNone/>
            </a:pPr>
            <a:r>
              <a:rPr lang="ru-RU" sz="2000" dirty="0" smtClean="0"/>
              <a:t> </a:t>
            </a:r>
          </a:p>
        </p:txBody>
      </p:sp>
      <p:graphicFrame>
        <p:nvGraphicFramePr>
          <p:cNvPr id="2" name="Таблица 1"/>
          <p:cNvGraphicFramePr>
            <a:graphicFrameLocks noGrp="1"/>
          </p:cNvGraphicFramePr>
          <p:nvPr/>
        </p:nvGraphicFramePr>
        <p:xfrm>
          <a:off x="1462088" y="2392363"/>
          <a:ext cx="8815751" cy="741680"/>
        </p:xfrm>
        <a:graphic>
          <a:graphicData uri="http://schemas.openxmlformats.org/drawingml/2006/table">
            <a:tbl>
              <a:tblPr>
                <a:tableStyleId>{F5AB1C69-6EDB-4FF4-983F-18BD219EF322}</a:tableStyleId>
              </a:tblPr>
              <a:tblGrid>
                <a:gridCol w="881575">
                  <a:extLst>
                    <a:ext uri="{9D8B030D-6E8A-4147-A177-3AD203B41FA5}">
                      <a16:colId xmlns:a16="http://schemas.microsoft.com/office/drawing/2014/main" val="20000"/>
                    </a:ext>
                  </a:extLst>
                </a:gridCol>
                <a:gridCol w="881575">
                  <a:extLst>
                    <a:ext uri="{9D8B030D-6E8A-4147-A177-3AD203B41FA5}">
                      <a16:colId xmlns:a16="http://schemas.microsoft.com/office/drawing/2014/main" val="20001"/>
                    </a:ext>
                  </a:extLst>
                </a:gridCol>
                <a:gridCol w="881575">
                  <a:extLst>
                    <a:ext uri="{9D8B030D-6E8A-4147-A177-3AD203B41FA5}">
                      <a16:colId xmlns:a16="http://schemas.microsoft.com/office/drawing/2014/main" val="20002"/>
                    </a:ext>
                  </a:extLst>
                </a:gridCol>
                <a:gridCol w="881575">
                  <a:extLst>
                    <a:ext uri="{9D8B030D-6E8A-4147-A177-3AD203B41FA5}">
                      <a16:colId xmlns:a16="http://schemas.microsoft.com/office/drawing/2014/main" val="20003"/>
                    </a:ext>
                  </a:extLst>
                </a:gridCol>
                <a:gridCol w="1763151">
                  <a:extLst>
                    <a:ext uri="{9D8B030D-6E8A-4147-A177-3AD203B41FA5}">
                      <a16:colId xmlns:a16="http://schemas.microsoft.com/office/drawing/2014/main" val="20004"/>
                    </a:ext>
                  </a:extLst>
                </a:gridCol>
                <a:gridCol w="881575">
                  <a:extLst>
                    <a:ext uri="{9D8B030D-6E8A-4147-A177-3AD203B41FA5}">
                      <a16:colId xmlns:a16="http://schemas.microsoft.com/office/drawing/2014/main" val="20005"/>
                    </a:ext>
                  </a:extLst>
                </a:gridCol>
                <a:gridCol w="881575">
                  <a:extLst>
                    <a:ext uri="{9D8B030D-6E8A-4147-A177-3AD203B41FA5}">
                      <a16:colId xmlns:a16="http://schemas.microsoft.com/office/drawing/2014/main" val="20006"/>
                    </a:ext>
                  </a:extLst>
                </a:gridCol>
                <a:gridCol w="881575">
                  <a:extLst>
                    <a:ext uri="{9D8B030D-6E8A-4147-A177-3AD203B41FA5}">
                      <a16:colId xmlns:a16="http://schemas.microsoft.com/office/drawing/2014/main" val="20007"/>
                    </a:ext>
                  </a:extLst>
                </a:gridCol>
                <a:gridCol w="881575">
                  <a:extLst>
                    <a:ext uri="{9D8B030D-6E8A-4147-A177-3AD203B41FA5}">
                      <a16:colId xmlns:a16="http://schemas.microsoft.com/office/drawing/2014/main" val="20008"/>
                    </a:ext>
                  </a:extLst>
                </a:gridCol>
              </a:tblGrid>
              <a:tr h="370840">
                <a:tc gridSpan="2">
                  <a:txBody>
                    <a:bodyPr/>
                    <a:lstStyle/>
                    <a:p>
                      <a:pPr algn="ctr"/>
                      <a:r>
                        <a:rPr lang="ru-RU" dirty="0" smtClean="0"/>
                        <a:t>Байт</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ru-RU" dirty="0" smtClean="0"/>
                        <a:t>Байт</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a:txBody>
                    <a:bodyPr/>
                    <a:lstStyle/>
                    <a:p>
                      <a:pPr algn="ctr"/>
                      <a:r>
                        <a:rPr lang="ru-RU" dirty="0" smtClean="0"/>
                        <a:t>.</a:t>
                      </a:r>
                      <a:r>
                        <a:rPr lang="ru-RU" baseline="0" dirty="0" smtClean="0"/>
                        <a:t> .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ru-RU" dirty="0" smtClean="0"/>
                        <a:t>Байт</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ru-RU" dirty="0" smtClean="0"/>
                        <a:t>Байт</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Знак</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 name="Таблица 2"/>
          <p:cNvGraphicFramePr>
            <a:graphicFrameLocks noGrp="1"/>
          </p:cNvGraphicFramePr>
          <p:nvPr/>
        </p:nvGraphicFramePr>
        <p:xfrm>
          <a:off x="1484313" y="3627438"/>
          <a:ext cx="8784490" cy="741680"/>
        </p:xfrm>
        <a:graphic>
          <a:graphicData uri="http://schemas.openxmlformats.org/drawingml/2006/table">
            <a:tbl>
              <a:tblPr>
                <a:tableStyleId>{073A0DAA-6AF3-43AB-8588-CEC1D06C72B9}</a:tableStyleId>
              </a:tblPr>
              <a:tblGrid>
                <a:gridCol w="878449">
                  <a:extLst>
                    <a:ext uri="{9D8B030D-6E8A-4147-A177-3AD203B41FA5}">
                      <a16:colId xmlns:a16="http://schemas.microsoft.com/office/drawing/2014/main" val="20000"/>
                    </a:ext>
                  </a:extLst>
                </a:gridCol>
                <a:gridCol w="878449">
                  <a:extLst>
                    <a:ext uri="{9D8B030D-6E8A-4147-A177-3AD203B41FA5}">
                      <a16:colId xmlns:a16="http://schemas.microsoft.com/office/drawing/2014/main" val="20001"/>
                    </a:ext>
                  </a:extLst>
                </a:gridCol>
                <a:gridCol w="878449">
                  <a:extLst>
                    <a:ext uri="{9D8B030D-6E8A-4147-A177-3AD203B41FA5}">
                      <a16:colId xmlns:a16="http://schemas.microsoft.com/office/drawing/2014/main" val="20002"/>
                    </a:ext>
                  </a:extLst>
                </a:gridCol>
                <a:gridCol w="878449">
                  <a:extLst>
                    <a:ext uri="{9D8B030D-6E8A-4147-A177-3AD203B41FA5}">
                      <a16:colId xmlns:a16="http://schemas.microsoft.com/office/drawing/2014/main" val="20003"/>
                    </a:ext>
                  </a:extLst>
                </a:gridCol>
                <a:gridCol w="1756898">
                  <a:extLst>
                    <a:ext uri="{9D8B030D-6E8A-4147-A177-3AD203B41FA5}">
                      <a16:colId xmlns:a16="http://schemas.microsoft.com/office/drawing/2014/main" val="20004"/>
                    </a:ext>
                  </a:extLst>
                </a:gridCol>
                <a:gridCol w="878449">
                  <a:extLst>
                    <a:ext uri="{9D8B030D-6E8A-4147-A177-3AD203B41FA5}">
                      <a16:colId xmlns:a16="http://schemas.microsoft.com/office/drawing/2014/main" val="20005"/>
                    </a:ext>
                  </a:extLst>
                </a:gridCol>
                <a:gridCol w="878449">
                  <a:extLst>
                    <a:ext uri="{9D8B030D-6E8A-4147-A177-3AD203B41FA5}">
                      <a16:colId xmlns:a16="http://schemas.microsoft.com/office/drawing/2014/main" val="20006"/>
                    </a:ext>
                  </a:extLst>
                </a:gridCol>
                <a:gridCol w="878449">
                  <a:extLst>
                    <a:ext uri="{9D8B030D-6E8A-4147-A177-3AD203B41FA5}">
                      <a16:colId xmlns:a16="http://schemas.microsoft.com/office/drawing/2014/main" val="20007"/>
                    </a:ext>
                  </a:extLst>
                </a:gridCol>
                <a:gridCol w="878449">
                  <a:extLst>
                    <a:ext uri="{9D8B030D-6E8A-4147-A177-3AD203B41FA5}">
                      <a16:colId xmlns:a16="http://schemas.microsoft.com/office/drawing/2014/main" val="20008"/>
                    </a:ext>
                  </a:extLst>
                </a:gridCol>
              </a:tblGrid>
              <a:tr h="370840">
                <a:tc gridSpan="2">
                  <a:txBody>
                    <a:bodyPr/>
                    <a:lstStyle/>
                    <a:p>
                      <a:pPr algn="ctr"/>
                      <a:r>
                        <a:rPr lang="ru-RU" dirty="0" smtClean="0"/>
                        <a:t>Байт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ru-RU" dirty="0" smtClean="0"/>
                        <a:t>Байт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a:txBody>
                    <a:bodyPr/>
                    <a:lstStyle/>
                    <a:p>
                      <a:pPr algn="ctr"/>
                      <a:r>
                        <a:rPr lang="ru-RU" dirty="0" smtClean="0"/>
                        <a:t>. . .</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ru-RU" dirty="0" smtClean="0"/>
                        <a:t>Байт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gridSpan="2">
                  <a:txBody>
                    <a:bodyPr/>
                    <a:lstStyle/>
                    <a:p>
                      <a:pPr algn="ctr"/>
                      <a:r>
                        <a:rPr lang="ru-RU" dirty="0" smtClean="0"/>
                        <a:t>Байт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ru-RU" dirty="0" smtClean="0"/>
                        <a:t>Зона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Зона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Зона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Знак</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Цифра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849313" y="166688"/>
            <a:ext cx="10515600" cy="584200"/>
          </a:xfrm>
        </p:spPr>
        <p:txBody>
          <a:bodyPr/>
          <a:lstStyle/>
          <a:p>
            <a:pPr algn="ctr"/>
            <a:r>
              <a:rPr lang="ru-RU" sz="3600" b="1" dirty="0" smtClean="0">
                <a:latin typeface="Arial" panose="020B0604020202020204" pitchFamily="34" charset="0"/>
                <a:cs typeface="Arial" panose="020B0604020202020204" pitchFamily="34" charset="0"/>
              </a:rPr>
              <a:t>Форматы с плавающей запятой</a:t>
            </a:r>
          </a:p>
        </p:txBody>
      </p:sp>
      <p:sp>
        <p:nvSpPr>
          <p:cNvPr id="25602" name="Rectangle 3"/>
          <p:cNvSpPr>
            <a:spLocks noGrp="1"/>
          </p:cNvSpPr>
          <p:nvPr>
            <p:ph type="body" idx="1"/>
          </p:nvPr>
        </p:nvSpPr>
        <p:spPr>
          <a:xfrm>
            <a:off x="314325" y="873125"/>
            <a:ext cx="11614150" cy="5675313"/>
          </a:xfrm>
        </p:spPr>
        <p:txBody>
          <a:bodyPr/>
          <a:lstStyle/>
          <a:p>
            <a:pPr>
              <a:buFont typeface="Arial" charset="0"/>
              <a:buNone/>
            </a:pPr>
            <a:r>
              <a:rPr lang="ru-RU" sz="2000" dirty="0" smtClean="0">
                <a:latin typeface="Arial" charset="0"/>
                <a:cs typeface="Arial" charset="0"/>
              </a:rPr>
              <a:t>Наиболее существенным </a:t>
            </a:r>
            <a:r>
              <a:rPr lang="ru-RU" sz="2000" dirty="0" smtClean="0">
                <a:solidFill>
                  <a:schemeClr val="accent5"/>
                </a:solidFill>
                <a:latin typeface="Arial" charset="0"/>
                <a:cs typeface="Arial" charset="0"/>
              </a:rPr>
              <a:t>недостатком</a:t>
            </a:r>
            <a:r>
              <a:rPr lang="ru-RU" sz="2000" dirty="0" smtClean="0">
                <a:latin typeface="Arial" charset="0"/>
                <a:cs typeface="Arial" charset="0"/>
              </a:rPr>
              <a:t> использования </a:t>
            </a:r>
            <a:r>
              <a:rPr lang="ru-RU" sz="2000" dirty="0" smtClean="0">
                <a:solidFill>
                  <a:schemeClr val="accent5"/>
                </a:solidFill>
                <a:latin typeface="Arial" charset="0"/>
                <a:cs typeface="Arial" charset="0"/>
              </a:rPr>
              <a:t>форматов чисел с фиксированной запятой</a:t>
            </a:r>
            <a:r>
              <a:rPr lang="ru-RU" sz="2000" dirty="0" smtClean="0">
                <a:latin typeface="Arial" charset="0"/>
                <a:cs typeface="Arial" charset="0"/>
              </a:rPr>
              <a:t> является </a:t>
            </a:r>
            <a:r>
              <a:rPr lang="ru-RU" sz="2000" dirty="0" smtClean="0">
                <a:solidFill>
                  <a:schemeClr val="accent5"/>
                </a:solidFill>
                <a:latin typeface="Arial" charset="0"/>
                <a:cs typeface="Arial" charset="0"/>
              </a:rPr>
              <a:t>ограниченность диапазона </a:t>
            </a:r>
            <a:r>
              <a:rPr lang="ru-RU" sz="2000" dirty="0" smtClean="0">
                <a:latin typeface="Arial" charset="0"/>
                <a:cs typeface="Arial" charset="0"/>
              </a:rPr>
              <a:t>представления чисел в разрядной сетке, следствием чего является возможность переполнения разрядной сетки и необходимость применения процедуры масштабирования.</a:t>
            </a:r>
          </a:p>
          <a:p>
            <a:pPr>
              <a:buFont typeface="Arial" charset="0"/>
              <a:buNone/>
            </a:pPr>
            <a:r>
              <a:rPr lang="ru-RU" sz="2000" dirty="0" smtClean="0">
                <a:latin typeface="Arial" charset="0"/>
                <a:cs typeface="Arial" charset="0"/>
              </a:rPr>
              <a:t>От этого недостатка свободна «нормальная» форма представления чисел: число разбивается на две группы цифр, первая из которых называется мантиссой, вторая — порядком. Число </a:t>
            </a:r>
            <a:r>
              <a:rPr lang="en-US" sz="2000" dirty="0" smtClean="0">
                <a:latin typeface="Arial" charset="0"/>
                <a:cs typeface="Arial" charset="0"/>
              </a:rPr>
              <a:t>A </a:t>
            </a:r>
            <a:r>
              <a:rPr lang="ru-RU" sz="2000" dirty="0" smtClean="0">
                <a:latin typeface="Arial" charset="0"/>
                <a:cs typeface="Arial" charset="0"/>
              </a:rPr>
              <a:t>представляется формулой: </a:t>
            </a:r>
          </a:p>
          <a:p>
            <a:pPr>
              <a:buFont typeface="Arial" charset="0"/>
              <a:buNone/>
            </a:pPr>
            <a:r>
              <a:rPr lang="ru-RU" sz="2000" dirty="0" smtClean="0">
                <a:latin typeface="Arial" charset="0"/>
                <a:cs typeface="Arial" charset="0"/>
              </a:rPr>
              <a:t>							,</a:t>
            </a:r>
          </a:p>
          <a:p>
            <a:pPr>
              <a:buFont typeface="Arial" charset="0"/>
              <a:buNone/>
            </a:pPr>
            <a:r>
              <a:rPr lang="ru-RU" sz="2000" dirty="0" smtClean="0">
                <a:latin typeface="Arial" charset="0"/>
                <a:cs typeface="Arial" charset="0"/>
              </a:rPr>
              <a:t>где M</a:t>
            </a:r>
            <a:r>
              <a:rPr lang="en-US" sz="2000" baseline="-25000" dirty="0" smtClean="0">
                <a:latin typeface="Arial" charset="0"/>
                <a:cs typeface="Arial" charset="0"/>
              </a:rPr>
              <a:t>A</a:t>
            </a:r>
            <a:r>
              <a:rPr lang="ru-RU" sz="2000" dirty="0" smtClean="0">
                <a:latin typeface="Arial" charset="0"/>
                <a:cs typeface="Arial" charset="0"/>
              </a:rPr>
              <a:t> – модуль мантиссы (остальное в формуле – характеристика); p</a:t>
            </a:r>
            <a:r>
              <a:rPr lang="en-US" sz="2000" baseline="-25000" dirty="0" smtClean="0">
                <a:latin typeface="Arial" charset="0"/>
                <a:cs typeface="Arial" charset="0"/>
              </a:rPr>
              <a:t>a </a:t>
            </a:r>
            <a:r>
              <a:rPr lang="ru-RU" sz="2000" dirty="0" smtClean="0">
                <a:latin typeface="Arial" charset="0"/>
                <a:cs typeface="Arial" charset="0"/>
              </a:rPr>
              <a:t>– модуль порядка</a:t>
            </a:r>
            <a:r>
              <a:rPr lang="en-US" sz="2000" dirty="0" smtClean="0">
                <a:latin typeface="Arial" charset="0"/>
                <a:cs typeface="Arial" charset="0"/>
              </a:rPr>
              <a:t> </a:t>
            </a:r>
            <a:r>
              <a:rPr lang="ru-RU" sz="2000" dirty="0" smtClean="0">
                <a:latin typeface="Arial" charset="0"/>
                <a:cs typeface="Arial" charset="0"/>
              </a:rPr>
              <a:t>числа </a:t>
            </a:r>
            <a:r>
              <a:rPr lang="en-US" sz="2000" dirty="0" smtClean="0">
                <a:latin typeface="Arial" charset="0"/>
                <a:cs typeface="Arial" charset="0"/>
              </a:rPr>
              <a:t>A</a:t>
            </a:r>
            <a:r>
              <a:rPr lang="ru-RU" sz="2000" dirty="0" smtClean="0">
                <a:latin typeface="Arial" charset="0"/>
                <a:cs typeface="Arial" charset="0"/>
              </a:rPr>
              <a:t>; d – основание характеристики.</a:t>
            </a:r>
          </a:p>
          <a:p>
            <a:pPr>
              <a:buFont typeface="Arial" charset="0"/>
              <a:buNone/>
            </a:pPr>
            <a:r>
              <a:rPr lang="ru-RU" sz="2000" dirty="0" smtClean="0">
                <a:latin typeface="Arial" charset="0"/>
                <a:cs typeface="Arial" charset="0"/>
              </a:rPr>
              <a:t>Из формулы следует, что при изменении модуля мантиссы должен изменяться модуль порядка, что трактуется как </a:t>
            </a:r>
            <a:r>
              <a:rPr lang="ru-RU" sz="2000" dirty="0" smtClean="0">
                <a:solidFill>
                  <a:schemeClr val="accent5"/>
                </a:solidFill>
                <a:latin typeface="Arial" charset="0"/>
                <a:cs typeface="Arial" charset="0"/>
              </a:rPr>
              <a:t>«плавание» запятой</a:t>
            </a:r>
            <a:r>
              <a:rPr lang="ru-RU" sz="2000" dirty="0" smtClean="0">
                <a:latin typeface="Arial" charset="0"/>
                <a:cs typeface="Arial" charset="0"/>
              </a:rPr>
              <a:t>. Отсюда наименование формы. Диапазон и точность представления чисел с плавающей запятой (ПЗ) зависят от числа разрядов, отводимых под порядок и мантиссу.</a:t>
            </a:r>
          </a:p>
          <a:p>
            <a:pPr>
              <a:buFont typeface="Arial" charset="0"/>
              <a:buNone/>
            </a:pPr>
            <a:r>
              <a:rPr lang="ru-RU" sz="2000" dirty="0" smtClean="0">
                <a:latin typeface="Arial" charset="0"/>
                <a:cs typeface="Arial" charset="0"/>
              </a:rPr>
              <a:t>Вариант разрядной сетки чисел ПЗ:  </a:t>
            </a:r>
          </a:p>
          <a:p>
            <a:pPr>
              <a:buFont typeface="Arial" charset="0"/>
              <a:buNone/>
            </a:pPr>
            <a:endParaRPr lang="ru-RU" sz="2000" dirty="0" smtClean="0"/>
          </a:p>
          <a:p>
            <a:pPr>
              <a:buFont typeface="Arial" charset="0"/>
              <a:buNone/>
            </a:pPr>
            <a:r>
              <a:rPr lang="ru-RU" sz="2000" dirty="0" smtClean="0"/>
              <a:t>					</a:t>
            </a:r>
          </a:p>
          <a:p>
            <a:pPr>
              <a:buFont typeface="Arial" charset="0"/>
              <a:buNone/>
            </a:pPr>
            <a:endParaRPr lang="ru-RU" sz="2000" dirty="0" smtClean="0"/>
          </a:p>
        </p:txBody>
      </p:sp>
      <p:pic>
        <p:nvPicPr>
          <p:cNvPr id="25603" name="Рисунок 3"/>
          <p:cNvPicPr>
            <a:picLocks noChangeAspect="1"/>
          </p:cNvPicPr>
          <p:nvPr/>
        </p:nvPicPr>
        <p:blipFill>
          <a:blip r:embed="rId2"/>
          <a:srcRect/>
          <a:stretch>
            <a:fillRect/>
          </a:stretch>
        </p:blipFill>
        <p:spPr bwMode="auto">
          <a:xfrm>
            <a:off x="3949700" y="2995613"/>
            <a:ext cx="1979613" cy="457200"/>
          </a:xfrm>
          <a:prstGeom prst="rect">
            <a:avLst/>
          </a:prstGeom>
          <a:noFill/>
          <a:ln w="9525">
            <a:noFill/>
            <a:miter lim="800000"/>
            <a:headEnd/>
            <a:tailEnd/>
          </a:ln>
        </p:spPr>
      </p:pic>
      <p:graphicFrame>
        <p:nvGraphicFramePr>
          <p:cNvPr id="5" name="Таблица 4"/>
          <p:cNvGraphicFramePr>
            <a:graphicFrameLocks noGrp="1"/>
          </p:cNvGraphicFramePr>
          <p:nvPr/>
        </p:nvGraphicFramePr>
        <p:xfrm>
          <a:off x="750888" y="5789613"/>
          <a:ext cx="10912837" cy="579120"/>
        </p:xfrm>
        <a:graphic>
          <a:graphicData uri="http://schemas.openxmlformats.org/drawingml/2006/table">
            <a:tbl>
              <a:tblPr>
                <a:tableStyleId>{5C22544A-7EE6-4342-B048-85BDC9FD1C3A}</a:tableStyleId>
              </a:tblPr>
              <a:tblGrid>
                <a:gridCol w="1096717">
                  <a:extLst>
                    <a:ext uri="{9D8B030D-6E8A-4147-A177-3AD203B41FA5}">
                      <a16:colId xmlns:a16="http://schemas.microsoft.com/office/drawing/2014/main" val="20000"/>
                    </a:ext>
                  </a:extLst>
                </a:gridCol>
                <a:gridCol w="976923">
                  <a:extLst>
                    <a:ext uri="{9D8B030D-6E8A-4147-A177-3AD203B41FA5}">
                      <a16:colId xmlns:a16="http://schemas.microsoft.com/office/drawing/2014/main" val="20001"/>
                    </a:ext>
                  </a:extLst>
                </a:gridCol>
                <a:gridCol w="902589">
                  <a:extLst>
                    <a:ext uri="{9D8B030D-6E8A-4147-A177-3AD203B41FA5}">
                      <a16:colId xmlns:a16="http://schemas.microsoft.com/office/drawing/2014/main" val="20002"/>
                    </a:ext>
                  </a:extLst>
                </a:gridCol>
                <a:gridCol w="992076">
                  <a:extLst>
                    <a:ext uri="{9D8B030D-6E8A-4147-A177-3AD203B41FA5}">
                      <a16:colId xmlns:a16="http://schemas.microsoft.com/office/drawing/2014/main" val="20003"/>
                    </a:ext>
                  </a:extLst>
                </a:gridCol>
                <a:gridCol w="992076">
                  <a:extLst>
                    <a:ext uri="{9D8B030D-6E8A-4147-A177-3AD203B41FA5}">
                      <a16:colId xmlns:a16="http://schemas.microsoft.com/office/drawing/2014/main" val="20004"/>
                    </a:ext>
                  </a:extLst>
                </a:gridCol>
                <a:gridCol w="992076">
                  <a:extLst>
                    <a:ext uri="{9D8B030D-6E8A-4147-A177-3AD203B41FA5}">
                      <a16:colId xmlns:a16="http://schemas.microsoft.com/office/drawing/2014/main" val="20005"/>
                    </a:ext>
                  </a:extLst>
                </a:gridCol>
                <a:gridCol w="992076">
                  <a:extLst>
                    <a:ext uri="{9D8B030D-6E8A-4147-A177-3AD203B41FA5}">
                      <a16:colId xmlns:a16="http://schemas.microsoft.com/office/drawing/2014/main" val="20006"/>
                    </a:ext>
                  </a:extLst>
                </a:gridCol>
                <a:gridCol w="992076">
                  <a:extLst>
                    <a:ext uri="{9D8B030D-6E8A-4147-A177-3AD203B41FA5}">
                      <a16:colId xmlns:a16="http://schemas.microsoft.com/office/drawing/2014/main" val="20007"/>
                    </a:ext>
                  </a:extLst>
                </a:gridCol>
                <a:gridCol w="992076">
                  <a:extLst>
                    <a:ext uri="{9D8B030D-6E8A-4147-A177-3AD203B41FA5}">
                      <a16:colId xmlns:a16="http://schemas.microsoft.com/office/drawing/2014/main" val="20008"/>
                    </a:ext>
                  </a:extLst>
                </a:gridCol>
                <a:gridCol w="992076">
                  <a:extLst>
                    <a:ext uri="{9D8B030D-6E8A-4147-A177-3AD203B41FA5}">
                      <a16:colId xmlns:a16="http://schemas.microsoft.com/office/drawing/2014/main" val="20009"/>
                    </a:ext>
                  </a:extLst>
                </a:gridCol>
                <a:gridCol w="992076">
                  <a:extLst>
                    <a:ext uri="{9D8B030D-6E8A-4147-A177-3AD203B41FA5}">
                      <a16:colId xmlns:a16="http://schemas.microsoft.com/office/drawing/2014/main" val="20010"/>
                    </a:ext>
                  </a:extLst>
                </a:gridCol>
              </a:tblGrid>
              <a:tr h="370840">
                <a:tc>
                  <a:txBody>
                    <a:bodyPr/>
                    <a:lstStyle/>
                    <a:p>
                      <a:pPr algn="ctr"/>
                      <a:r>
                        <a:rPr lang="ru-RU" sz="1600" dirty="0" smtClean="0"/>
                        <a:t>Знак</a:t>
                      </a:r>
                      <a:r>
                        <a:rPr lang="en-US" sz="1600" baseline="0" dirty="0" smtClean="0"/>
                        <a:t> </a:t>
                      </a:r>
                      <a:r>
                        <a:rPr lang="ru-RU" sz="1600" baseline="0" dirty="0" smtClean="0"/>
                        <a:t>мантиссы</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dirty="0" smtClean="0"/>
                        <a:t>Знак</a:t>
                      </a:r>
                      <a:r>
                        <a:rPr lang="ru-RU" sz="1600" baseline="0" dirty="0" smtClean="0"/>
                        <a:t> порядка</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aseline="0" dirty="0" smtClean="0"/>
                        <a:t>p</a:t>
                      </a:r>
                      <a:r>
                        <a:rPr lang="en-US" sz="1600" baseline="-25000" dirty="0" smtClean="0"/>
                        <a:t>k-1</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a:t>
                      </a:r>
                      <a:r>
                        <a:rPr lang="en-US" sz="1600" baseline="0" dirty="0" smtClean="0"/>
                        <a:t> . .</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p</a:t>
                      </a:r>
                      <a:r>
                        <a:rPr lang="en-US" sz="1600" baseline="-25000" dirty="0" smtClean="0"/>
                        <a:t>1</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p</a:t>
                      </a:r>
                      <a:r>
                        <a:rPr lang="en-US" sz="1600" baseline="-25000" dirty="0" smtClean="0"/>
                        <a:t>0</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m</a:t>
                      </a:r>
                      <a:r>
                        <a:rPr lang="en-US" sz="1600" baseline="-25000" dirty="0" smtClean="0"/>
                        <a:t>=1</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m</a:t>
                      </a:r>
                      <a:r>
                        <a:rPr lang="en-US" sz="1600" baseline="-25000" dirty="0" smtClean="0"/>
                        <a:t>-2</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m</a:t>
                      </a:r>
                      <a:r>
                        <a:rPr lang="en-US" sz="1600" baseline="-25000" dirty="0" smtClean="0"/>
                        <a:t>-3</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 . .</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t>m</a:t>
                      </a:r>
                      <a:r>
                        <a:rPr lang="en-US" sz="1600" baseline="-25000" dirty="0" smtClean="0"/>
                        <a:t>-n</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Заголовок 1"/>
          <p:cNvSpPr>
            <a:spLocks noGrp="1"/>
          </p:cNvSpPr>
          <p:nvPr>
            <p:ph type="title"/>
          </p:nvPr>
        </p:nvSpPr>
        <p:spPr>
          <a:xfrm>
            <a:off x="846138" y="139700"/>
            <a:ext cx="10515600" cy="515938"/>
          </a:xfrm>
        </p:spPr>
        <p:txBody>
          <a:bodyPr/>
          <a:lstStyle/>
          <a:p>
            <a:pPr algn="ctr"/>
            <a:r>
              <a:rPr lang="ru-RU" sz="3200" b="1" dirty="0" smtClean="0">
                <a:latin typeface="Arial" charset="0"/>
                <a:cs typeface="Arial" charset="0"/>
              </a:rPr>
              <a:t>Форматы с плавающей запятой</a:t>
            </a:r>
            <a:r>
              <a:rPr lang="en-US" sz="3200" b="1" dirty="0" smtClean="0">
                <a:latin typeface="Arial" charset="0"/>
                <a:cs typeface="Arial" charset="0"/>
              </a:rPr>
              <a:t> </a:t>
            </a:r>
            <a:r>
              <a:rPr lang="ru-RU" sz="3200" b="1" dirty="0" smtClean="0">
                <a:latin typeface="Arial" charset="0"/>
                <a:cs typeface="Arial" charset="0"/>
              </a:rPr>
              <a:t>(продолжение)</a:t>
            </a:r>
          </a:p>
        </p:txBody>
      </p:sp>
      <p:sp>
        <p:nvSpPr>
          <p:cNvPr id="26626" name="Объект 2"/>
          <p:cNvSpPr>
            <a:spLocks noGrp="1"/>
          </p:cNvSpPr>
          <p:nvPr>
            <p:ph idx="1"/>
          </p:nvPr>
        </p:nvSpPr>
        <p:spPr>
          <a:xfrm>
            <a:off x="263525" y="847725"/>
            <a:ext cx="11680825" cy="5508625"/>
          </a:xfrm>
        </p:spPr>
        <p:txBody>
          <a:bodyPr/>
          <a:lstStyle/>
          <a:p>
            <a:pPr marL="0" indent="0">
              <a:buFont typeface="Arial" charset="0"/>
              <a:buNone/>
            </a:pPr>
            <a:r>
              <a:rPr lang="ru-RU" sz="2000" smtClean="0"/>
              <a:t>	</a:t>
            </a:r>
            <a:r>
              <a:rPr lang="ru-RU" sz="2000" smtClean="0">
                <a:latin typeface="Arial" charset="0"/>
                <a:cs typeface="Arial" charset="0"/>
              </a:rPr>
              <a:t>Диапазон и точность представления чисел с ПЗ зависят от числа разрядов, отводимых под порядок и мантиссу. Диапазон представления чисел зависит и от основания характеристики </a:t>
            </a:r>
            <a:r>
              <a:rPr lang="en-US" sz="2000" smtClean="0">
                <a:latin typeface="Arial" charset="0"/>
                <a:cs typeface="Arial" charset="0"/>
              </a:rPr>
              <a:t>d</a:t>
            </a:r>
            <a:r>
              <a:rPr lang="ru-RU" sz="2000" smtClean="0">
                <a:latin typeface="Arial" charset="0"/>
                <a:cs typeface="Arial" charset="0"/>
              </a:rPr>
              <a:t>, которое может быть отличным от 2. В реальных ныне редко используемых компьютерах </a:t>
            </a:r>
            <a:r>
              <a:rPr lang="en-US" sz="2000" smtClean="0">
                <a:latin typeface="Arial" charset="0"/>
                <a:cs typeface="Arial" charset="0"/>
              </a:rPr>
              <a:t>d </a:t>
            </a:r>
            <a:r>
              <a:rPr lang="ru-RU" sz="2000" smtClean="0">
                <a:latin typeface="Arial" charset="0"/>
                <a:cs typeface="Arial" charset="0"/>
              </a:rPr>
              <a:t>может быть равно 8 или 16. Например, в некоторых универсальных ЭВМ фирмы IBM используется </a:t>
            </a:r>
            <a:r>
              <a:rPr lang="en-US" sz="2000" smtClean="0">
                <a:latin typeface="Arial" charset="0"/>
                <a:cs typeface="Arial" charset="0"/>
              </a:rPr>
              <a:t>d</a:t>
            </a:r>
            <a:r>
              <a:rPr lang="ru-RU" sz="2000" smtClean="0">
                <a:latin typeface="Arial" charset="0"/>
                <a:cs typeface="Arial" charset="0"/>
              </a:rPr>
              <a:t>=16. </a:t>
            </a:r>
          </a:p>
          <a:p>
            <a:pPr marL="0" indent="0">
              <a:buFont typeface="Arial" charset="0"/>
              <a:buNone/>
            </a:pPr>
            <a:r>
              <a:rPr lang="ru-RU" sz="2000" smtClean="0">
                <a:latin typeface="Arial" charset="0"/>
                <a:cs typeface="Arial" charset="0"/>
              </a:rPr>
              <a:t>	В современных ЭВМ для упрощения операций над порядками последние приводят к целым положительным числам, применяя так называемый </a:t>
            </a:r>
            <a:r>
              <a:rPr lang="ru-RU" sz="2000" b="1" i="1" smtClean="0">
                <a:latin typeface="Arial" charset="0"/>
                <a:cs typeface="Arial" charset="0"/>
              </a:rPr>
              <a:t>смещенный порядок</a:t>
            </a:r>
            <a:r>
              <a:rPr lang="ru-RU" sz="2000" smtClean="0">
                <a:latin typeface="Arial" charset="0"/>
                <a:cs typeface="Arial" charset="0"/>
              </a:rPr>
              <a:t>. Для этого к истинному порядку добавляется целое положительное число — смещение, которое выбирается равным половине представимого диапазона порядков. Смещенный порядок занимает все биты поля порядка, в том числе и тот, который ранее предназначался для записи знака порядка.</a:t>
            </a:r>
          </a:p>
          <a:p>
            <a:pPr marL="0" indent="0">
              <a:buFont typeface="Arial" charset="0"/>
              <a:buNone/>
            </a:pPr>
            <a:r>
              <a:rPr lang="ru-RU" sz="2000" smtClean="0">
                <a:latin typeface="Arial" charset="0"/>
                <a:cs typeface="Arial" charset="0"/>
              </a:rPr>
              <a:t>	Мантисса в числах с ПЗ представляется в </a:t>
            </a:r>
            <a:r>
              <a:rPr lang="ru-RU" sz="2000" b="1" i="1" smtClean="0">
                <a:latin typeface="Arial" charset="0"/>
                <a:cs typeface="Arial" charset="0"/>
              </a:rPr>
              <a:t>нормализованной</a:t>
            </a:r>
            <a:r>
              <a:rPr lang="ru-RU" sz="2000" smtClean="0">
                <a:latin typeface="Arial" charset="0"/>
                <a:cs typeface="Arial" charset="0"/>
              </a:rPr>
              <a:t> форме. Это означает, что на мантиссу налагаются такие условия, чтобы она по модулю была меньше единицы (|q| &lt; 1), а первая цифра после запятой должна быть значимой. </a:t>
            </a:r>
          </a:p>
          <a:p>
            <a:pPr marL="0" indent="0">
              <a:buFont typeface="Arial" charset="0"/>
              <a:buNone/>
            </a:pPr>
            <a:r>
              <a:rPr lang="ru-RU" sz="2000" smtClean="0">
                <a:latin typeface="Arial" charset="0"/>
                <a:cs typeface="Arial" charset="0"/>
              </a:rPr>
              <a:t>	Числа с ПЗ в разных компьютерах могут различаться форматами. Например, в семействах ЭВМ фирмы </a:t>
            </a:r>
            <a:r>
              <a:rPr lang="en-US" sz="2000" smtClean="0">
                <a:latin typeface="Arial" charset="0"/>
                <a:cs typeface="Arial" charset="0"/>
              </a:rPr>
              <a:t>IBM </a:t>
            </a:r>
            <a:r>
              <a:rPr lang="ru-RU" sz="2000" smtClean="0">
                <a:latin typeface="Arial" charset="0"/>
                <a:cs typeface="Arial" charset="0"/>
              </a:rPr>
              <a:t>и фирмы </a:t>
            </a:r>
            <a:r>
              <a:rPr lang="en-US" sz="2000" smtClean="0">
                <a:latin typeface="Arial" charset="0"/>
                <a:cs typeface="Arial" charset="0"/>
              </a:rPr>
              <a:t>DEC (</a:t>
            </a:r>
            <a:r>
              <a:rPr lang="ru-RU" sz="2000" smtClean="0">
                <a:latin typeface="Arial" charset="0"/>
                <a:cs typeface="Arial" charset="0"/>
              </a:rPr>
              <a:t>компьютеры</a:t>
            </a:r>
            <a:r>
              <a:rPr lang="en-US" sz="2000" smtClean="0">
                <a:latin typeface="Arial" charset="0"/>
                <a:cs typeface="Arial" charset="0"/>
              </a:rPr>
              <a:t> VAX</a:t>
            </a:r>
            <a:r>
              <a:rPr lang="ru-RU" sz="2000" smtClean="0">
                <a:latin typeface="Arial" charset="0"/>
                <a:cs typeface="Arial" charset="0"/>
              </a:rPr>
              <a:t>) совпадает длина (разрядность) чисел: 32 разряда одинарный и 64 разряда двойной формат, но в компьютерах </a:t>
            </a:r>
            <a:r>
              <a:rPr lang="en-US" sz="2000" smtClean="0">
                <a:latin typeface="Arial" charset="0"/>
                <a:cs typeface="Arial" charset="0"/>
              </a:rPr>
              <a:t>IBM </a:t>
            </a:r>
            <a:r>
              <a:rPr lang="ru-RU" sz="2000" smtClean="0">
                <a:latin typeface="Arial" charset="0"/>
                <a:cs typeface="Arial" charset="0"/>
              </a:rPr>
              <a:t>порядок занимает 7 бит, используется </a:t>
            </a:r>
            <a:r>
              <a:rPr lang="en-US" sz="2000" smtClean="0">
                <a:latin typeface="Arial" charset="0"/>
                <a:cs typeface="Arial" charset="0"/>
              </a:rPr>
              <a:t>d</a:t>
            </a:r>
            <a:r>
              <a:rPr lang="ru-RU" sz="2000" smtClean="0">
                <a:latin typeface="Arial" charset="0"/>
                <a:cs typeface="Arial" charset="0"/>
              </a:rPr>
              <a:t>=16 и длина мантиссы 24 (одинарный) или 56 (двойной) бит, а в компьютерах </a:t>
            </a:r>
            <a:r>
              <a:rPr lang="en-US" sz="2000" smtClean="0">
                <a:latin typeface="Arial" charset="0"/>
                <a:cs typeface="Arial" charset="0"/>
              </a:rPr>
              <a:t>DEC </a:t>
            </a:r>
            <a:r>
              <a:rPr lang="ru-RU" sz="2000" smtClean="0">
                <a:latin typeface="Arial" charset="0"/>
                <a:cs typeface="Arial" charset="0"/>
              </a:rPr>
              <a:t>порядок 8-ми разрядный, </a:t>
            </a:r>
            <a:r>
              <a:rPr lang="en-US" sz="2000" smtClean="0">
                <a:latin typeface="Arial" charset="0"/>
                <a:cs typeface="Arial" charset="0"/>
              </a:rPr>
              <a:t>d</a:t>
            </a:r>
            <a:r>
              <a:rPr lang="ru-RU" sz="2000" smtClean="0">
                <a:latin typeface="Arial" charset="0"/>
                <a:cs typeface="Arial" charset="0"/>
              </a:rPr>
              <a:t>=2, а длина мантиссы 23 или 55 бит.</a:t>
            </a:r>
            <a:r>
              <a:rPr lang="en-US" sz="2000" smtClean="0">
                <a:latin typeface="Arial" charset="0"/>
                <a:cs typeface="Arial" charset="0"/>
              </a:rPr>
              <a:t> </a:t>
            </a:r>
            <a:endParaRPr lang="ru-RU" sz="2000" smtClean="0">
              <a:latin typeface="Arial" charset="0"/>
              <a:cs typeface="Arial" charset="0"/>
            </a:endParaRPr>
          </a:p>
        </p:txBody>
      </p:sp>
      <p:sp>
        <p:nvSpPr>
          <p:cNvPr id="4" name="Номер слайда 3"/>
          <p:cNvSpPr>
            <a:spLocks noGrp="1"/>
          </p:cNvSpPr>
          <p:nvPr>
            <p:ph type="sldNum" sz="quarter" idx="12"/>
          </p:nvPr>
        </p:nvSpPr>
        <p:spPr/>
        <p:txBody>
          <a:bodyPr/>
          <a:lstStyle/>
          <a:p>
            <a:pPr>
              <a:defRPr/>
            </a:pPr>
            <a:fld id="{77E38F5C-87AA-4EB1-89BD-BB3BA675E16C}" type="slidenum">
              <a:rPr lang="ru-RU" smtClean="0"/>
              <a:pPr>
                <a:defRPr/>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Заголовок 1"/>
          <p:cNvSpPr>
            <a:spLocks noGrp="1"/>
          </p:cNvSpPr>
          <p:nvPr>
            <p:ph type="title"/>
          </p:nvPr>
        </p:nvSpPr>
        <p:spPr>
          <a:xfrm>
            <a:off x="838200" y="365125"/>
            <a:ext cx="10515600" cy="458788"/>
          </a:xfrm>
        </p:spPr>
        <p:txBody>
          <a:bodyPr/>
          <a:lstStyle/>
          <a:p>
            <a:pPr algn="ctr"/>
            <a:r>
              <a:rPr lang="ru-RU" sz="3200" b="1" dirty="0" smtClean="0">
                <a:latin typeface="Arial" panose="020B0604020202020204" pitchFamily="34" charset="0"/>
                <a:cs typeface="Arial" panose="020B0604020202020204" pitchFamily="34" charset="0"/>
              </a:rPr>
              <a:t>Форматы с плавающей запятой (продолжение)</a:t>
            </a:r>
          </a:p>
        </p:txBody>
      </p:sp>
      <p:sp>
        <p:nvSpPr>
          <p:cNvPr id="27650" name="Объект 2"/>
          <p:cNvSpPr>
            <a:spLocks noGrp="1"/>
          </p:cNvSpPr>
          <p:nvPr>
            <p:ph idx="1"/>
          </p:nvPr>
        </p:nvSpPr>
        <p:spPr>
          <a:xfrm>
            <a:off x="838200" y="989013"/>
            <a:ext cx="10515600" cy="5367337"/>
          </a:xfrm>
        </p:spPr>
        <p:txBody>
          <a:bodyPr/>
          <a:lstStyle/>
          <a:p>
            <a:pPr marL="0" indent="0">
              <a:buFont typeface="Arial" charset="0"/>
              <a:buNone/>
            </a:pPr>
            <a:r>
              <a:rPr lang="en-US" sz="2000" dirty="0" smtClean="0"/>
              <a:t>	</a:t>
            </a:r>
            <a:r>
              <a:rPr lang="ru-RU" sz="2000" dirty="0" smtClean="0">
                <a:latin typeface="Arial" charset="0"/>
                <a:cs typeface="Arial" charset="0"/>
              </a:rPr>
              <a:t>В настоящее время </a:t>
            </a:r>
            <a:r>
              <a:rPr lang="ru-RU" sz="2000" dirty="0" smtClean="0">
                <a:solidFill>
                  <a:schemeClr val="accent5"/>
                </a:solidFill>
                <a:latin typeface="Arial" charset="0"/>
                <a:cs typeface="Arial" charset="0"/>
              </a:rPr>
              <a:t>для всех ЭВМ рекомендован </a:t>
            </a:r>
            <a:r>
              <a:rPr lang="ru-RU" sz="2000" b="1" dirty="0" smtClean="0">
                <a:latin typeface="Arial" charset="0"/>
                <a:cs typeface="Arial" charset="0"/>
              </a:rPr>
              <a:t>стандарт </a:t>
            </a:r>
            <a:r>
              <a:rPr lang="en-US" sz="2000" b="1" dirty="0" smtClean="0">
                <a:latin typeface="Arial" charset="0"/>
                <a:cs typeface="Arial" charset="0"/>
              </a:rPr>
              <a:t>IEEE</a:t>
            </a:r>
            <a:r>
              <a:rPr lang="ru-RU" sz="2000" b="1" dirty="0" smtClean="0">
                <a:latin typeface="Arial" charset="0"/>
                <a:cs typeface="Arial" charset="0"/>
              </a:rPr>
              <a:t> </a:t>
            </a:r>
            <a:r>
              <a:rPr lang="en-US" sz="2000" b="1" dirty="0" smtClean="0">
                <a:latin typeface="Arial" charset="0"/>
                <a:cs typeface="Arial" charset="0"/>
              </a:rPr>
              <a:t>754</a:t>
            </a:r>
            <a:r>
              <a:rPr lang="ru-RU" sz="2000" dirty="0" smtClean="0">
                <a:latin typeface="Arial" charset="0"/>
                <a:cs typeface="Arial" charset="0"/>
              </a:rPr>
              <a:t>, разработанный международным центром стандартизации IEEE (Institute of Electrical and Electronics Engineers). Он был разработан с целью облегчить</a:t>
            </a:r>
            <a:r>
              <a:rPr lang="en-US" sz="2000" dirty="0" smtClean="0">
                <a:latin typeface="Arial" charset="0"/>
                <a:cs typeface="Arial" charset="0"/>
              </a:rPr>
              <a:t> </a:t>
            </a:r>
            <a:r>
              <a:rPr lang="ru-RU" sz="2000" dirty="0" smtClean="0">
                <a:latin typeface="Arial" charset="0"/>
                <a:cs typeface="Arial" charset="0"/>
              </a:rPr>
              <a:t>перенос программ с одного процессора на другие и нашел широкое применение</a:t>
            </a:r>
            <a:r>
              <a:rPr lang="en-US" sz="2000" dirty="0" smtClean="0">
                <a:latin typeface="Arial" charset="0"/>
                <a:cs typeface="Arial" charset="0"/>
              </a:rPr>
              <a:t> </a:t>
            </a:r>
            <a:r>
              <a:rPr lang="ru-RU" sz="2000" dirty="0" smtClean="0">
                <a:latin typeface="Arial" charset="0"/>
                <a:cs typeface="Arial" charset="0"/>
              </a:rPr>
              <a:t>практически во всех процессорах и арифметических сопроцессорах.</a:t>
            </a:r>
          </a:p>
          <a:p>
            <a:pPr marL="0" indent="0">
              <a:buFont typeface="Arial" charset="0"/>
              <a:buNone/>
            </a:pPr>
            <a:r>
              <a:rPr lang="ru-RU" sz="2000" dirty="0" smtClean="0">
                <a:latin typeface="Arial" charset="0"/>
                <a:cs typeface="Arial" charset="0"/>
              </a:rPr>
              <a:t>	Стандарт </a:t>
            </a:r>
            <a:r>
              <a:rPr lang="en-US" sz="2000" dirty="0" smtClean="0">
                <a:latin typeface="Arial" charset="0"/>
                <a:cs typeface="Arial" charset="0"/>
              </a:rPr>
              <a:t>IEEE</a:t>
            </a:r>
            <a:r>
              <a:rPr lang="ru-RU" sz="2000" dirty="0" smtClean="0">
                <a:latin typeface="Arial" charset="0"/>
                <a:cs typeface="Arial" charset="0"/>
              </a:rPr>
              <a:t> </a:t>
            </a:r>
            <a:r>
              <a:rPr lang="en-US" sz="2000" dirty="0" smtClean="0">
                <a:latin typeface="Arial" charset="0"/>
                <a:cs typeface="Arial" charset="0"/>
              </a:rPr>
              <a:t>754</a:t>
            </a:r>
            <a:r>
              <a:rPr lang="ru-RU" sz="2000" dirty="0" smtClean="0">
                <a:latin typeface="Arial" charset="0"/>
                <a:cs typeface="Arial" charset="0"/>
              </a:rPr>
              <a:t> определяет 32-битовый (одинарный) и 64-битовый (двойной) форматы с 8- и 11-разрядным порядком, соответственно. Основанием характеристики является 2. В дополнение, стандарт предусматривает два расширенных формата (одинарный и двойной), фактический вид которых зависит от конкретной реализации. Расширенные форматы предусматривают дополнительные биты для порядка (увеличенный диапазон) и мантиссы (повышенная точность).</a:t>
            </a:r>
          </a:p>
          <a:p>
            <a:pPr marL="0" indent="0">
              <a:buFont typeface="Arial" charset="0"/>
              <a:buNone/>
            </a:pPr>
            <a:r>
              <a:rPr lang="ru-RU" sz="2000" dirty="0" smtClean="0">
                <a:latin typeface="Arial" charset="0"/>
                <a:cs typeface="Arial" charset="0"/>
              </a:rPr>
              <a:t>	Для технологии SSE4 (применение команд, служащих для увеличения производительности систем при обработке мультимедийной информации) используются форматы упакованных чисел с ПЗ. Каждая такая команда работает с четырьмя операндами с ПЗ одинарной точности или двумя операндами двойной точности. Операнды упаковываются в 128-разрядные группы.</a:t>
            </a:r>
          </a:p>
        </p:txBody>
      </p:sp>
      <p:sp>
        <p:nvSpPr>
          <p:cNvPr id="4" name="Номер слайда 3"/>
          <p:cNvSpPr>
            <a:spLocks noGrp="1"/>
          </p:cNvSpPr>
          <p:nvPr>
            <p:ph type="sldNum" sz="quarter" idx="12"/>
          </p:nvPr>
        </p:nvSpPr>
        <p:spPr/>
        <p:txBody>
          <a:bodyPr/>
          <a:lstStyle/>
          <a:p>
            <a:pPr>
              <a:defRPr/>
            </a:pPr>
            <a:fld id="{E22578AD-ADAD-447C-9086-638D65DA7522}" type="slidenum">
              <a:rPr lang="ru-RU" smtClean="0"/>
              <a:pPr>
                <a:defRPr/>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Заголовок 1"/>
          <p:cNvSpPr>
            <a:spLocks noGrp="1"/>
          </p:cNvSpPr>
          <p:nvPr>
            <p:ph type="title"/>
          </p:nvPr>
        </p:nvSpPr>
        <p:spPr>
          <a:xfrm>
            <a:off x="568325" y="365125"/>
            <a:ext cx="11195050" cy="515938"/>
          </a:xfrm>
        </p:spPr>
        <p:txBody>
          <a:bodyPr/>
          <a:lstStyle/>
          <a:p>
            <a:pPr algn="ctr"/>
            <a:r>
              <a:rPr lang="ru-RU" sz="3600" b="1" dirty="0" smtClean="0">
                <a:latin typeface="Arial" panose="020B0604020202020204" pitchFamily="34" charset="0"/>
                <a:cs typeface="Arial" panose="020B0604020202020204" pitchFamily="34" charset="0"/>
              </a:rPr>
              <a:t>Размещение числовой информации в памяти</a:t>
            </a:r>
          </a:p>
        </p:txBody>
      </p:sp>
      <p:sp>
        <p:nvSpPr>
          <p:cNvPr id="28674" name="Объект 2"/>
          <p:cNvSpPr>
            <a:spLocks noGrp="1"/>
          </p:cNvSpPr>
          <p:nvPr>
            <p:ph idx="1"/>
          </p:nvPr>
        </p:nvSpPr>
        <p:spPr>
          <a:xfrm>
            <a:off x="708025" y="1087438"/>
            <a:ext cx="10791825" cy="5354926"/>
          </a:xfrm>
        </p:spPr>
        <p:txBody>
          <a:bodyPr/>
          <a:lstStyle/>
          <a:p>
            <a:pPr marL="0" indent="0">
              <a:buFont typeface="Arial" charset="0"/>
              <a:buNone/>
            </a:pPr>
            <a:r>
              <a:rPr lang="ru-RU" sz="2000" dirty="0" smtClean="0"/>
              <a:t>	</a:t>
            </a:r>
            <a:r>
              <a:rPr lang="ru-RU" sz="2400" dirty="0" smtClean="0">
                <a:latin typeface="Arial" charset="0"/>
                <a:cs typeface="Arial" charset="0"/>
              </a:rPr>
              <a:t>В настоящее время разрядность ячейки памяти компьютера, как правило, равна одному байту, а реальная длина кодов чисел составляет 1,2, 4, 8 или 16 байтов. При хранении таких чисел в памяти их байты размещают в нескольких ячейках со смежными адресами, при этом для доступа к числу указывается только наименьший из адресов.</a:t>
            </a:r>
          </a:p>
          <a:p>
            <a:pPr marL="0" indent="0">
              <a:buFont typeface="Arial" charset="0"/>
              <a:buNone/>
            </a:pPr>
            <a:r>
              <a:rPr lang="ru-RU" sz="2000" dirty="0" smtClean="0">
                <a:latin typeface="Arial" charset="0"/>
                <a:cs typeface="Arial" charset="0"/>
              </a:rPr>
              <a:t>	При разработке архитектуры системы команд следует определить порядок размещения байтов в памяти, то есть какому из байтов (старшему или младшему) будет соответствовать этот наименьший адрес. Например, фирмы DEC и Intel предпочитают размещать в первой ячейке младший байт, а IBM и Motorola ориентируются на противоположный вариант. В последнее десятилетие в большинстве ЭВМ предусматривается использование обоих вариантов. (Выбор может быть произведен программным путем за счет соответствующей установки регистра конфигурации). </a:t>
            </a:r>
          </a:p>
          <a:p>
            <a:pPr marL="0" indent="0">
              <a:buFont typeface="Arial" charset="0"/>
              <a:buNone/>
            </a:pPr>
            <a:r>
              <a:rPr lang="ru-RU" sz="2000" dirty="0" smtClean="0">
                <a:latin typeface="Arial" charset="0"/>
                <a:cs typeface="Arial" charset="0"/>
              </a:rPr>
              <a:t>	Представляется почти очевидным, что порядок размещения байтов должен быть увязан с выбором адреса, с которого начинается запись числа, что в свою очередь следует увязать с современной с физической реализацией полупроводниковых запоминающих устройств, где обычно предусматривается возможность считывания (записи) четырех байтов подряд. </a:t>
            </a:r>
          </a:p>
          <a:p>
            <a:pPr marL="0" indent="0">
              <a:buFont typeface="Arial" charset="0"/>
              <a:buNone/>
            </a:pPr>
            <a:endParaRPr lang="ru-RU" sz="2000" dirty="0" smtClean="0">
              <a:latin typeface="Arial" charset="0"/>
              <a:cs typeface="Arial" charset="0"/>
            </a:endParaRPr>
          </a:p>
          <a:p>
            <a:pPr marL="0" indent="0">
              <a:buFont typeface="Arial" charset="0"/>
              <a:buNone/>
            </a:pPr>
            <a:endParaRPr lang="ru-RU" sz="2000" dirty="0" smtClean="0"/>
          </a:p>
        </p:txBody>
      </p:sp>
      <p:sp>
        <p:nvSpPr>
          <p:cNvPr id="4" name="Номер слайда 3"/>
          <p:cNvSpPr>
            <a:spLocks noGrp="1"/>
          </p:cNvSpPr>
          <p:nvPr>
            <p:ph type="sldNum" sz="quarter" idx="12"/>
          </p:nvPr>
        </p:nvSpPr>
        <p:spPr/>
        <p:txBody>
          <a:bodyPr/>
          <a:lstStyle/>
          <a:p>
            <a:pPr>
              <a:defRPr/>
            </a:pPr>
            <a:fld id="{756129AB-33F6-4D05-A12F-43A361DE4117}" type="slidenum">
              <a:rPr lang="ru-RU" smtClean="0"/>
              <a:pPr>
                <a:defRPr/>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Заголовок 1"/>
          <p:cNvSpPr>
            <a:spLocks noGrp="1"/>
          </p:cNvSpPr>
          <p:nvPr>
            <p:ph type="title"/>
          </p:nvPr>
        </p:nvSpPr>
        <p:spPr>
          <a:xfrm>
            <a:off x="74142" y="192131"/>
            <a:ext cx="12010766" cy="523875"/>
          </a:xfrm>
        </p:spPr>
        <p:txBody>
          <a:bodyPr/>
          <a:lstStyle/>
          <a:p>
            <a:pPr algn="ctr"/>
            <a:r>
              <a:rPr lang="ru-RU" sz="3000" b="1" dirty="0" smtClean="0">
                <a:latin typeface="Arial" panose="020B0604020202020204" pitchFamily="34" charset="0"/>
                <a:cs typeface="Arial" panose="020B0604020202020204" pitchFamily="34" charset="0"/>
              </a:rPr>
              <a:t>Размещение числовой информации в памяти (продолжение)</a:t>
            </a:r>
          </a:p>
        </p:txBody>
      </p:sp>
      <p:sp>
        <p:nvSpPr>
          <p:cNvPr id="29698" name="Объект 2"/>
          <p:cNvSpPr>
            <a:spLocks noGrp="1"/>
          </p:cNvSpPr>
          <p:nvPr>
            <p:ph idx="1"/>
          </p:nvPr>
        </p:nvSpPr>
        <p:spPr>
          <a:xfrm>
            <a:off x="325438" y="1071563"/>
            <a:ext cx="11510962" cy="5562600"/>
          </a:xfrm>
        </p:spPr>
        <p:txBody>
          <a:bodyPr/>
          <a:lstStyle/>
          <a:p>
            <a:pPr marL="0" indent="0">
              <a:buFont typeface="Arial" charset="0"/>
              <a:buNone/>
            </a:pPr>
            <a:r>
              <a:rPr lang="ru-RU" dirty="0" smtClean="0"/>
              <a:t>	</a:t>
            </a:r>
            <a:r>
              <a:rPr lang="ru-RU" sz="2000" dirty="0" smtClean="0"/>
              <a:t>Операции считывания и записи выполняются быстрее, если адрес первого байта числа A отвечает условию:      (A) mod S = 0,   где </a:t>
            </a:r>
            <a:r>
              <a:rPr lang="en-US" sz="2000" dirty="0" smtClean="0"/>
              <a:t>S</a:t>
            </a:r>
            <a:r>
              <a:rPr lang="ru-RU" sz="2000" dirty="0" smtClean="0"/>
              <a:t> = 2, 4, 8 или 16.</a:t>
            </a:r>
          </a:p>
          <a:p>
            <a:pPr marL="0" indent="0">
              <a:buFont typeface="Arial" charset="0"/>
              <a:buNone/>
            </a:pPr>
            <a:r>
              <a:rPr lang="ru-RU" sz="2000" dirty="0" smtClean="0"/>
              <a:t> Числа, размещенные в памяти в соответствии с этим правилом, называются выравненными:</a:t>
            </a:r>
          </a:p>
          <a:p>
            <a:pPr marL="0" indent="0">
              <a:buFont typeface="Arial" charset="0"/>
              <a:buNone/>
            </a:pPr>
            <a:r>
              <a:rPr lang="ru-RU" sz="2000" dirty="0" smtClean="0"/>
              <a:t>			Адреса</a:t>
            </a:r>
          </a:p>
          <a:p>
            <a:pPr marL="0" indent="0">
              <a:buFont typeface="Arial" charset="0"/>
              <a:buNone/>
            </a:pPr>
            <a:r>
              <a:rPr lang="ru-RU" sz="2000" dirty="0" smtClean="0"/>
              <a:t>				0</a:t>
            </a:r>
          </a:p>
          <a:p>
            <a:pPr marL="0" indent="0">
              <a:buFont typeface="Arial" charset="0"/>
              <a:buNone/>
            </a:pPr>
            <a:r>
              <a:rPr lang="ru-RU" sz="2000" dirty="0" smtClean="0"/>
              <a:t>				4</a:t>
            </a:r>
          </a:p>
          <a:p>
            <a:pPr marL="0" indent="0">
              <a:buFont typeface="Arial" charset="0"/>
              <a:buNone/>
            </a:pPr>
            <a:r>
              <a:rPr lang="ru-RU" sz="2000" dirty="0" smtClean="0"/>
              <a:t>				8</a:t>
            </a:r>
          </a:p>
          <a:p>
            <a:pPr marL="0" indent="0">
              <a:buFont typeface="Arial" charset="0"/>
              <a:buNone/>
            </a:pPr>
            <a:r>
              <a:rPr lang="ru-RU" sz="2000" dirty="0" smtClean="0"/>
              <a:t>			               12</a:t>
            </a:r>
          </a:p>
          <a:p>
            <a:pPr marL="0" indent="0">
              <a:buFont typeface="Arial" charset="0"/>
              <a:buNone/>
            </a:pPr>
            <a:r>
              <a:rPr lang="ru-RU" sz="2000" dirty="0" smtClean="0"/>
              <a:t>			               16</a:t>
            </a:r>
          </a:p>
          <a:p>
            <a:pPr marL="0" indent="0">
              <a:buFont typeface="Arial" charset="0"/>
              <a:buNone/>
            </a:pPr>
            <a:r>
              <a:rPr lang="ru-RU" sz="2000" dirty="0" smtClean="0"/>
              <a:t>			               20</a:t>
            </a:r>
          </a:p>
          <a:p>
            <a:pPr marL="0" indent="0">
              <a:buFont typeface="Arial" charset="0"/>
              <a:buNone/>
            </a:pPr>
            <a:r>
              <a:rPr lang="ru-RU" sz="2000" dirty="0" smtClean="0"/>
              <a:t>			               24</a:t>
            </a:r>
          </a:p>
          <a:p>
            <a:pPr marL="0" indent="0">
              <a:buFont typeface="Arial" charset="0"/>
              <a:buNone/>
            </a:pPr>
            <a:r>
              <a:rPr lang="ru-RU" sz="2000" dirty="0" smtClean="0"/>
              <a:t>			               28	</a:t>
            </a:r>
          </a:p>
          <a:p>
            <a:pPr marL="0" indent="0">
              <a:buFont typeface="Arial" charset="0"/>
              <a:buNone/>
            </a:pPr>
            <a:r>
              <a:rPr lang="ru-RU" sz="2000" dirty="0" smtClean="0"/>
              <a:t>Современные компиляторы персональных компьютеров генерируют коды, в которых предусмотрено выравнивание чисел в памяти.</a:t>
            </a:r>
          </a:p>
        </p:txBody>
      </p:sp>
      <p:sp>
        <p:nvSpPr>
          <p:cNvPr id="4" name="Номер слайда 3"/>
          <p:cNvSpPr>
            <a:spLocks noGrp="1"/>
          </p:cNvSpPr>
          <p:nvPr>
            <p:ph type="sldNum" sz="quarter" idx="12"/>
          </p:nvPr>
        </p:nvSpPr>
        <p:spPr/>
        <p:txBody>
          <a:bodyPr/>
          <a:lstStyle/>
          <a:p>
            <a:pPr>
              <a:defRPr/>
            </a:pPr>
            <a:fld id="{856C403F-E743-4DF0-B787-0F16F32DCA25}" type="slidenum">
              <a:rPr lang="ru-RU" smtClean="0"/>
              <a:pPr>
                <a:defRPr/>
              </a:pPr>
              <a:t>15</a:t>
            </a:fld>
            <a:endParaRPr lang="ru-RU"/>
          </a:p>
        </p:txBody>
      </p:sp>
      <p:graphicFrame>
        <p:nvGraphicFramePr>
          <p:cNvPr id="6" name="Таблица 5"/>
          <p:cNvGraphicFramePr>
            <a:graphicFrameLocks noGrp="1"/>
          </p:cNvGraphicFramePr>
          <p:nvPr/>
        </p:nvGraphicFramePr>
        <p:xfrm>
          <a:off x="4379913" y="2424113"/>
          <a:ext cx="5302149" cy="3432756"/>
        </p:xfrm>
        <a:graphic>
          <a:graphicData uri="http://schemas.openxmlformats.org/drawingml/2006/table">
            <a:tbl>
              <a:tblPr firstRow="1" bandRow="1">
                <a:tableStyleId>{5C22544A-7EE6-4342-B048-85BDC9FD1C3A}</a:tableStyleId>
              </a:tblPr>
              <a:tblGrid>
                <a:gridCol w="1195997">
                  <a:extLst>
                    <a:ext uri="{9D8B030D-6E8A-4147-A177-3AD203B41FA5}">
                      <a16:colId xmlns:a16="http://schemas.microsoft.com/office/drawing/2014/main" val="20000"/>
                    </a:ext>
                  </a:extLst>
                </a:gridCol>
                <a:gridCol w="1195997">
                  <a:extLst>
                    <a:ext uri="{9D8B030D-6E8A-4147-A177-3AD203B41FA5}">
                      <a16:colId xmlns:a16="http://schemas.microsoft.com/office/drawing/2014/main" val="20001"/>
                    </a:ext>
                  </a:extLst>
                </a:gridCol>
                <a:gridCol w="1195997">
                  <a:extLst>
                    <a:ext uri="{9D8B030D-6E8A-4147-A177-3AD203B41FA5}">
                      <a16:colId xmlns:a16="http://schemas.microsoft.com/office/drawing/2014/main" val="20002"/>
                    </a:ext>
                  </a:extLst>
                </a:gridCol>
                <a:gridCol w="1714158">
                  <a:extLst>
                    <a:ext uri="{9D8B030D-6E8A-4147-A177-3AD203B41FA5}">
                      <a16:colId xmlns:a16="http://schemas.microsoft.com/office/drawing/2014/main" val="20003"/>
                    </a:ext>
                  </a:extLst>
                </a:gridCol>
              </a:tblGrid>
              <a:tr h="434966">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600" baseline="0" dirty="0" smtClean="0">
                          <a:solidFill>
                            <a:schemeClr val="tx1"/>
                          </a:solidFill>
                        </a:rPr>
                        <a:t>Байт</a:t>
                      </a:r>
                      <a:endParaRPr lang="ru-RU" sz="16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4966">
                <a:tc>
                  <a:txBody>
                    <a:bodyPr/>
                    <a:lstStyle/>
                    <a:p>
                      <a:pPr algn="ctr"/>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4966">
                <a:tc>
                  <a:txBody>
                    <a:bodyPr/>
                    <a:lstStyle/>
                    <a:p>
                      <a:pPr algn="ctr"/>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ru-RU" sz="1600" baseline="0" dirty="0" smtClean="0"/>
                        <a:t>Слово</a:t>
                      </a:r>
                      <a:endParaRPr lang="ru-RU"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434966">
                <a:tc>
                  <a:txBody>
                    <a:bodyPr/>
                    <a:lstStyle/>
                    <a:p>
                      <a:pPr algn="ctr"/>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4966">
                <a:tc gridSpan="4">
                  <a:txBody>
                    <a:bodyPr/>
                    <a:lstStyle/>
                    <a:p>
                      <a:pPr algn="ctr"/>
                      <a:r>
                        <a:rPr lang="ru-RU" sz="1600" dirty="0" smtClean="0"/>
                        <a:t>Двойное слово</a:t>
                      </a: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434966">
                <a:tc>
                  <a:txBody>
                    <a:bodyPr/>
                    <a:lstStyle/>
                    <a:p>
                      <a:pPr algn="ctr"/>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97343">
                <a:tc gridSpan="4">
                  <a:txBody>
                    <a:bodyPr/>
                    <a:lstStyle/>
                    <a:p>
                      <a:pPr algn="ctr"/>
                      <a:endParaRPr lang="ru-RU" sz="1600" dirty="0" smtClean="0"/>
                    </a:p>
                    <a:p>
                      <a:pPr algn="ctr"/>
                      <a:r>
                        <a:rPr lang="ru-RU" sz="1600" dirty="0" smtClean="0"/>
                        <a:t>Четверное</a:t>
                      </a:r>
                      <a:r>
                        <a:rPr lang="ru-RU" sz="1600" baseline="0" dirty="0" smtClean="0"/>
                        <a:t> слово</a:t>
                      </a:r>
                    </a:p>
                    <a:p>
                      <a:pPr algn="ctr"/>
                      <a:endParaRPr lang="ru-RU"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Заголовок 1"/>
          <p:cNvSpPr>
            <a:spLocks noGrp="1"/>
          </p:cNvSpPr>
          <p:nvPr>
            <p:ph type="title"/>
          </p:nvPr>
        </p:nvSpPr>
        <p:spPr>
          <a:xfrm>
            <a:off x="838200" y="365125"/>
            <a:ext cx="10515600" cy="492125"/>
          </a:xfrm>
        </p:spPr>
        <p:txBody>
          <a:bodyPr/>
          <a:lstStyle/>
          <a:p>
            <a:pPr algn="ctr"/>
            <a:r>
              <a:rPr lang="ru-RU" sz="3600" b="1" dirty="0" smtClean="0">
                <a:latin typeface="Arial" panose="020B0604020202020204" pitchFamily="34" charset="0"/>
                <a:cs typeface="Arial" panose="020B0604020202020204" pitchFamily="34" charset="0"/>
              </a:rPr>
              <a:t>Символьная информация</a:t>
            </a:r>
          </a:p>
        </p:txBody>
      </p:sp>
      <p:sp>
        <p:nvSpPr>
          <p:cNvPr id="3" name="Объект 2"/>
          <p:cNvSpPr>
            <a:spLocks noGrp="1"/>
          </p:cNvSpPr>
          <p:nvPr>
            <p:ph idx="1"/>
          </p:nvPr>
        </p:nvSpPr>
        <p:spPr>
          <a:xfrm>
            <a:off x="838200" y="1120775"/>
            <a:ext cx="10515600" cy="5235575"/>
          </a:xfrm>
        </p:spPr>
        <p:txBody>
          <a:bodyPr/>
          <a:lstStyle/>
          <a:p>
            <a:pPr marL="0" indent="0">
              <a:buFont typeface="Arial" charset="0"/>
              <a:buNone/>
              <a:defRPr/>
            </a:pPr>
            <a:r>
              <a:rPr lang="ru-RU" sz="2000" dirty="0" smtClean="0"/>
              <a:t>Символьную информацию можно определить как совокупность кодов, каждый из которых поставлен в соответствие символу. Множество символов образуют подмножества:</a:t>
            </a:r>
          </a:p>
          <a:p>
            <a:pPr>
              <a:buFontTx/>
              <a:buChar char="-"/>
              <a:defRPr/>
            </a:pPr>
            <a:r>
              <a:rPr lang="ru-RU" sz="2000" dirty="0" smtClean="0"/>
              <a:t>буквы разных алфавитов;</a:t>
            </a:r>
          </a:p>
          <a:p>
            <a:pPr>
              <a:buFontTx/>
              <a:buChar char="-"/>
              <a:defRPr/>
            </a:pPr>
            <a:r>
              <a:rPr lang="ru-RU" sz="2000" dirty="0" smtClean="0"/>
              <a:t>цифры (не числа – не путать!); </a:t>
            </a:r>
          </a:p>
          <a:p>
            <a:pPr>
              <a:buFontTx/>
              <a:buChar char="-"/>
              <a:defRPr/>
            </a:pPr>
            <a:r>
              <a:rPr lang="ru-RU" sz="2000" dirty="0" smtClean="0"/>
              <a:t>математические знаки и операторы; </a:t>
            </a:r>
          </a:p>
          <a:p>
            <a:pPr>
              <a:buFontTx/>
              <a:buChar char="-"/>
              <a:defRPr/>
            </a:pPr>
            <a:r>
              <a:rPr lang="ru-RU" sz="2000" dirty="0" smtClean="0"/>
              <a:t>диакритические и фонетические знаки; </a:t>
            </a:r>
          </a:p>
          <a:p>
            <a:pPr>
              <a:buFontTx/>
              <a:buChar char="-"/>
              <a:defRPr/>
            </a:pPr>
            <a:r>
              <a:rPr lang="ru-RU" sz="2000" dirty="0" smtClean="0"/>
              <a:t>типографские знаки и знаки пунктуации; </a:t>
            </a:r>
          </a:p>
          <a:p>
            <a:pPr>
              <a:buFontTx/>
              <a:buChar char="-"/>
              <a:defRPr/>
            </a:pPr>
            <a:r>
              <a:rPr lang="ru-RU" sz="2000" dirty="0" smtClean="0"/>
              <a:t>общеупотребительные обозначения (например, денежных единиц) и др. </a:t>
            </a:r>
          </a:p>
          <a:p>
            <a:pPr marL="0" indent="0">
              <a:buFont typeface="Arial" charset="0"/>
              <a:buNone/>
              <a:defRPr/>
            </a:pPr>
            <a:r>
              <a:rPr lang="ru-RU" sz="2000" dirty="0" smtClean="0"/>
              <a:t>В подавляющем большинстве случаев в различных </a:t>
            </a:r>
            <a:r>
              <a:rPr lang="ru-RU" sz="2000" b="1" i="1" dirty="0" smtClean="0"/>
              <a:t>таблицах кодировок </a:t>
            </a:r>
            <a:r>
              <a:rPr lang="ru-RU" sz="2000" dirty="0" smtClean="0"/>
              <a:t>применяются двоичные коды. При этом часто соблюдаются некоторые общепринятые традиции и принципы, например, «весовой» принцип. </a:t>
            </a:r>
          </a:p>
          <a:p>
            <a:pPr marL="0" indent="0">
              <a:buFont typeface="Arial" charset="0"/>
              <a:buNone/>
              <a:defRPr/>
            </a:pPr>
            <a:r>
              <a:rPr lang="ru-RU" sz="2000" dirty="0" smtClean="0"/>
              <a:t>На первый взгляд </a:t>
            </a:r>
            <a:r>
              <a:rPr lang="ru-RU" sz="2000" dirty="0" smtClean="0">
                <a:solidFill>
                  <a:schemeClr val="accent5"/>
                </a:solidFill>
              </a:rPr>
              <a:t>кажется, что обработку символьной информации </a:t>
            </a:r>
            <a:r>
              <a:rPr lang="ru-RU" sz="2000" dirty="0" smtClean="0"/>
              <a:t>(манипуляцию с кодами символов) </a:t>
            </a:r>
            <a:r>
              <a:rPr lang="ru-RU" sz="2000" dirty="0" smtClean="0">
                <a:solidFill>
                  <a:schemeClr val="accent5"/>
                </a:solidFill>
              </a:rPr>
              <a:t>нельзя отнести к вычислениям</a:t>
            </a:r>
            <a:r>
              <a:rPr lang="ru-RU" sz="2000" dirty="0" smtClean="0"/>
              <a:t>, а следовательно она как бы противоречит исходной терминологии и понятиям «вычислительная машина» и «компьютер». Однако, эта </a:t>
            </a:r>
            <a:r>
              <a:rPr lang="ru-RU" sz="2000" dirty="0" smtClean="0">
                <a:solidFill>
                  <a:schemeClr val="accent5"/>
                </a:solidFill>
              </a:rPr>
              <a:t>обработка полностью отвечает ранее введенным определениям</a:t>
            </a:r>
            <a:r>
              <a:rPr lang="ru-RU" sz="2000" dirty="0" smtClean="0"/>
              <a:t> ЭВМ (см. Введения).  </a:t>
            </a:r>
          </a:p>
        </p:txBody>
      </p:sp>
      <p:sp>
        <p:nvSpPr>
          <p:cNvPr id="4" name="Номер слайда 3"/>
          <p:cNvSpPr>
            <a:spLocks noGrp="1"/>
          </p:cNvSpPr>
          <p:nvPr>
            <p:ph type="sldNum" sz="quarter" idx="12"/>
          </p:nvPr>
        </p:nvSpPr>
        <p:spPr/>
        <p:txBody>
          <a:bodyPr/>
          <a:lstStyle/>
          <a:p>
            <a:pPr>
              <a:defRPr/>
            </a:pPr>
            <a:fld id="{EFABE57B-5AB4-45E7-8787-5BF1245EE9EC}" type="slidenum">
              <a:rPr lang="ru-RU" smtClean="0"/>
              <a:pPr>
                <a:defRPr/>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Заголовок 1"/>
          <p:cNvSpPr>
            <a:spLocks noGrp="1"/>
          </p:cNvSpPr>
          <p:nvPr>
            <p:ph type="title"/>
          </p:nvPr>
        </p:nvSpPr>
        <p:spPr>
          <a:xfrm>
            <a:off x="838200" y="365125"/>
            <a:ext cx="10515600" cy="508000"/>
          </a:xfrm>
        </p:spPr>
        <p:txBody>
          <a:bodyPr/>
          <a:lstStyle/>
          <a:p>
            <a:pPr algn="ctr"/>
            <a:r>
              <a:rPr lang="ru-RU" sz="3600" b="1" dirty="0" smtClean="0">
                <a:latin typeface="Arial" panose="020B0604020202020204" pitchFamily="34" charset="0"/>
                <a:cs typeface="Arial" panose="020B0604020202020204" pitchFamily="34" charset="0"/>
              </a:rPr>
              <a:t>Символьная информация (продолжение)</a:t>
            </a:r>
          </a:p>
        </p:txBody>
      </p:sp>
      <p:sp>
        <p:nvSpPr>
          <p:cNvPr id="31746" name="Объект 2"/>
          <p:cNvSpPr>
            <a:spLocks noGrp="1"/>
          </p:cNvSpPr>
          <p:nvPr>
            <p:ph idx="1"/>
          </p:nvPr>
        </p:nvSpPr>
        <p:spPr>
          <a:xfrm>
            <a:off x="838200" y="1046163"/>
            <a:ext cx="10515600" cy="5370512"/>
          </a:xfrm>
        </p:spPr>
        <p:txBody>
          <a:bodyPr/>
          <a:lstStyle/>
          <a:p>
            <a:pPr marL="0" indent="0">
              <a:buFont typeface="Arial" charset="0"/>
              <a:buNone/>
            </a:pPr>
            <a:r>
              <a:rPr lang="ru-RU" sz="2000" dirty="0" smtClean="0"/>
              <a:t>В течении продолжительного времени (до 1993 года) применялись кодовые таблицы, в которых символы кодируются с помощью восьмиразрядных двоичных комбинаций (байтов), позволяющих представить 256 различных символов, среди которых наиболее употребительными являются:</a:t>
            </a:r>
          </a:p>
          <a:p>
            <a:pPr marL="0" indent="0">
              <a:buFont typeface="Arial" charset="0"/>
              <a:buNone/>
            </a:pPr>
            <a:r>
              <a:rPr lang="ru-RU" sz="2000" dirty="0" smtClean="0"/>
              <a:t>● </a:t>
            </a:r>
            <a:r>
              <a:rPr lang="ru-RU" sz="2000" dirty="0" smtClean="0">
                <a:solidFill>
                  <a:schemeClr val="accent2"/>
                </a:solidFill>
              </a:rPr>
              <a:t>американский стандартный код </a:t>
            </a:r>
            <a:r>
              <a:rPr lang="ru-RU" sz="2000" dirty="0" smtClean="0"/>
              <a:t>для обмена информацией </a:t>
            </a:r>
            <a:r>
              <a:rPr lang="en-US" sz="2000" dirty="0" smtClean="0">
                <a:solidFill>
                  <a:schemeClr val="accent2"/>
                </a:solidFill>
              </a:rPr>
              <a:t>ASCII</a:t>
            </a:r>
            <a:r>
              <a:rPr lang="en-US" sz="2000" dirty="0" smtClean="0"/>
              <a:t> (American</a:t>
            </a:r>
            <a:r>
              <a:rPr lang="ru-RU" sz="2000" dirty="0" smtClean="0"/>
              <a:t> </a:t>
            </a:r>
            <a:r>
              <a:rPr lang="en-US" sz="2000" dirty="0" smtClean="0"/>
              <a:t>Standard Code for </a:t>
            </a:r>
            <a:r>
              <a:rPr lang="ru-RU" sz="2000" dirty="0" smtClean="0"/>
              <a:t>              </a:t>
            </a:r>
            <a:r>
              <a:rPr lang="en-US" sz="2000" dirty="0" smtClean="0"/>
              <a:t>Information Interchange)</a:t>
            </a:r>
            <a:r>
              <a:rPr lang="ru-RU" sz="2000" dirty="0" smtClean="0"/>
              <a:t>;</a:t>
            </a:r>
          </a:p>
          <a:p>
            <a:pPr marL="0" indent="0">
              <a:buFont typeface="Arial" charset="0"/>
              <a:buNone/>
            </a:pPr>
            <a:r>
              <a:rPr lang="ru-RU" sz="2000" dirty="0" smtClean="0"/>
              <a:t>● разработанный корпорацией </a:t>
            </a:r>
            <a:r>
              <a:rPr lang="en-US" sz="2000" dirty="0" smtClean="0"/>
              <a:t>IBM</a:t>
            </a:r>
            <a:r>
              <a:rPr lang="ru-RU" sz="2000" dirty="0" smtClean="0"/>
              <a:t> </a:t>
            </a:r>
            <a:r>
              <a:rPr lang="ru-RU" sz="2000" dirty="0" smtClean="0">
                <a:solidFill>
                  <a:schemeClr val="accent5"/>
                </a:solidFill>
              </a:rPr>
              <a:t>расширенный двоично-кодированный код </a:t>
            </a:r>
            <a:r>
              <a:rPr lang="en-US" sz="2000" dirty="0" smtClean="0">
                <a:solidFill>
                  <a:schemeClr val="accent5"/>
                </a:solidFill>
              </a:rPr>
              <a:t>EBCDIC </a:t>
            </a:r>
            <a:r>
              <a:rPr lang="en-US" sz="2000" dirty="0" smtClean="0"/>
              <a:t>(Extended Binary Coded</a:t>
            </a:r>
            <a:r>
              <a:rPr lang="ru-RU" sz="2000" dirty="0" smtClean="0"/>
              <a:t> </a:t>
            </a:r>
            <a:r>
              <a:rPr lang="en-US" sz="2000" dirty="0" smtClean="0"/>
              <a:t>Decimal Interchange Code)</a:t>
            </a:r>
            <a:r>
              <a:rPr lang="ru-RU" sz="2000" dirty="0" smtClean="0"/>
              <a:t> и его </a:t>
            </a:r>
            <a:r>
              <a:rPr lang="ru-RU" sz="2000" dirty="0" smtClean="0">
                <a:solidFill>
                  <a:schemeClr val="accent5"/>
                </a:solidFill>
              </a:rPr>
              <a:t>российский аналог ДКОИ-8 </a:t>
            </a:r>
            <a:r>
              <a:rPr lang="ru-RU" sz="2000" dirty="0" smtClean="0"/>
              <a:t>(добавлены буквы кириллицы).</a:t>
            </a:r>
          </a:p>
          <a:p>
            <a:pPr marL="0" indent="0">
              <a:buFont typeface="Arial" charset="0"/>
              <a:buNone/>
            </a:pPr>
            <a:r>
              <a:rPr lang="ru-RU" sz="2000" dirty="0" smtClean="0"/>
              <a:t>Стандартный код ASCII - 7-разрядный, восьмая позиция отводится для бита четности. Европейская модификация ASCII, называемая </a:t>
            </a:r>
            <a:r>
              <a:rPr lang="ru-RU" sz="2000" dirty="0" err="1" smtClean="0"/>
              <a:t>Latin</a:t>
            </a:r>
            <a:r>
              <a:rPr lang="ru-RU" sz="2000" dirty="0" smtClean="0"/>
              <a:t> 1 (стандарт ISO 8859-1) В ней используются все 8 разрядов. «Старшие» комбинации (коды 128–255) отводятся для представления специфических букв алфавитов западноевропейских языков, символов псевдографики, некоторых букв греческого алфавита, а также ряда математических и финансовых символов. Именно эта кодовая таблица считается мировым стандартом де-факто, который применяется с различными модификациями во всех странах.</a:t>
            </a:r>
          </a:p>
          <a:p>
            <a:pPr marL="0" indent="0">
              <a:buFont typeface="Arial" charset="0"/>
              <a:buNone/>
            </a:pPr>
            <a:r>
              <a:rPr lang="ru-RU" sz="2000" dirty="0" smtClean="0"/>
              <a:t>Код ASCII достаточно удобен, но он все же не вмещает множества необходимых символов. </a:t>
            </a:r>
          </a:p>
          <a:p>
            <a:pPr marL="0" indent="0">
              <a:buFont typeface="Arial" charset="0"/>
              <a:buNone/>
            </a:pPr>
            <a:endParaRPr lang="ru-RU" sz="2000" dirty="0" smtClean="0"/>
          </a:p>
        </p:txBody>
      </p:sp>
      <p:sp>
        <p:nvSpPr>
          <p:cNvPr id="4" name="Номер слайда 3"/>
          <p:cNvSpPr>
            <a:spLocks noGrp="1"/>
          </p:cNvSpPr>
          <p:nvPr>
            <p:ph type="sldNum" sz="quarter" idx="12"/>
          </p:nvPr>
        </p:nvSpPr>
        <p:spPr/>
        <p:txBody>
          <a:bodyPr/>
          <a:lstStyle/>
          <a:p>
            <a:pPr>
              <a:defRPr/>
            </a:pPr>
            <a:fld id="{F652A775-E9C3-4073-AAD2-D86CB33B6E91}" type="slidenum">
              <a:rPr lang="ru-RU" smtClean="0"/>
              <a:pPr>
                <a:defRPr/>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Заголовок 1"/>
          <p:cNvSpPr>
            <a:spLocks noGrp="1"/>
          </p:cNvSpPr>
          <p:nvPr>
            <p:ph type="title"/>
          </p:nvPr>
        </p:nvSpPr>
        <p:spPr>
          <a:xfrm>
            <a:off x="804863" y="123825"/>
            <a:ext cx="10515600" cy="428625"/>
          </a:xfrm>
        </p:spPr>
        <p:txBody>
          <a:bodyPr/>
          <a:lstStyle/>
          <a:p>
            <a:pPr algn="ctr"/>
            <a:r>
              <a:rPr lang="ru-RU" sz="3600" b="1" dirty="0" smtClean="0">
                <a:latin typeface="Arial" panose="020B0604020202020204" pitchFamily="34" charset="0"/>
                <a:cs typeface="Arial" panose="020B0604020202020204" pitchFamily="34" charset="0"/>
              </a:rPr>
              <a:t>Символьная информация (продолжение)</a:t>
            </a:r>
          </a:p>
        </p:txBody>
      </p:sp>
      <p:sp>
        <p:nvSpPr>
          <p:cNvPr id="32770" name="Объект 2"/>
          <p:cNvSpPr>
            <a:spLocks noGrp="1"/>
          </p:cNvSpPr>
          <p:nvPr>
            <p:ph idx="1"/>
          </p:nvPr>
        </p:nvSpPr>
        <p:spPr>
          <a:xfrm>
            <a:off x="214313" y="684213"/>
            <a:ext cx="11698287" cy="5773737"/>
          </a:xfrm>
        </p:spPr>
        <p:txBody>
          <a:bodyPr/>
          <a:lstStyle/>
          <a:p>
            <a:pPr marL="0" indent="0">
              <a:buFont typeface="Arial" charset="0"/>
              <a:buNone/>
            </a:pPr>
            <a:r>
              <a:rPr lang="ru-RU" sz="2000" dirty="0" smtClean="0"/>
              <a:t>В 1993 году консорциумом компаний Apple, Microsoft, </a:t>
            </a:r>
            <a:r>
              <a:rPr lang="ru-RU" sz="2000" dirty="0" err="1" smtClean="0"/>
              <a:t>Hewlett</a:t>
            </a:r>
            <a:r>
              <a:rPr lang="en-US" sz="2000" dirty="0" smtClean="0"/>
              <a:t>-</a:t>
            </a:r>
            <a:r>
              <a:rPr lang="ru-RU" sz="2000" dirty="0" err="1" smtClean="0"/>
              <a:t>Pack</a:t>
            </a:r>
            <a:r>
              <a:rPr lang="en-US" sz="2000" dirty="0" err="1" smtClean="0"/>
              <a:t>ard</a:t>
            </a:r>
            <a:r>
              <a:rPr lang="ru-RU" sz="2000" dirty="0" smtClean="0"/>
              <a:t>, DEC и IBM был разработан </a:t>
            </a:r>
            <a:r>
              <a:rPr lang="ru-RU" sz="2000" dirty="0" smtClean="0">
                <a:solidFill>
                  <a:schemeClr val="accent2"/>
                </a:solidFill>
              </a:rPr>
              <a:t>16-битовый стандарт ISO 10646</a:t>
            </a:r>
            <a:r>
              <a:rPr lang="ru-RU" sz="2000" dirty="0" smtClean="0"/>
              <a:t>, определяющий универсальный набор символов (UCS, Universal Character Set). Новый код, известный под названием </a:t>
            </a:r>
            <a:r>
              <a:rPr lang="ru-RU" sz="2000" b="1" dirty="0" smtClean="0"/>
              <a:t>Unicode</a:t>
            </a:r>
            <a:r>
              <a:rPr lang="ru-RU" sz="2000" dirty="0" smtClean="0"/>
              <a:t>, позволяет задать до 65 536 символов, то есть дает возможность одновременно представить всё расширяющееся множество знаков и символы всех основных «живых» и «мертвых» языков. Для букв русского языка выделены коды 1040–1103.  </a:t>
            </a:r>
          </a:p>
          <a:p>
            <a:pPr marL="0" indent="0">
              <a:buFont typeface="Arial" charset="0"/>
              <a:buNone/>
            </a:pPr>
            <a:r>
              <a:rPr lang="ru-RU" sz="2000" dirty="0" smtClean="0"/>
              <a:t>Блоки символов в стандарте Unicode:</a:t>
            </a:r>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endParaRPr lang="ru-RU" sz="1800" dirty="0" smtClean="0"/>
          </a:p>
          <a:p>
            <a:pPr marL="0" indent="0">
              <a:buFont typeface="Arial" charset="0"/>
              <a:buNone/>
            </a:pPr>
            <a:r>
              <a:rPr lang="ru-RU" sz="1800" dirty="0" smtClean="0">
                <a:latin typeface="Times New Roman" pitchFamily="18" charset="0"/>
              </a:rPr>
              <a:t>На перспективу предусмотрена возможность расширения кода до 21 бита (разделение кодов на 17 «плоскостей», две последние из которых предназначены «для частного использования»). В настоящее используется не более 10% потенциального пространства кодов.</a:t>
            </a:r>
          </a:p>
        </p:txBody>
      </p:sp>
      <p:sp>
        <p:nvSpPr>
          <p:cNvPr id="4" name="Номер слайда 3"/>
          <p:cNvSpPr>
            <a:spLocks noGrp="1"/>
          </p:cNvSpPr>
          <p:nvPr>
            <p:ph type="sldNum" sz="quarter" idx="12"/>
          </p:nvPr>
        </p:nvSpPr>
        <p:spPr/>
        <p:txBody>
          <a:bodyPr/>
          <a:lstStyle/>
          <a:p>
            <a:pPr>
              <a:defRPr/>
            </a:pPr>
            <a:fld id="{EA19655F-C23A-4BB5-9E94-5DBE632D8231}" type="slidenum">
              <a:rPr lang="ru-RU" smtClean="0"/>
              <a:pPr>
                <a:defRPr/>
              </a:pPr>
              <a:t>18</a:t>
            </a:fld>
            <a:endParaRPr lang="ru-RU"/>
          </a:p>
        </p:txBody>
      </p:sp>
      <p:graphicFrame>
        <p:nvGraphicFramePr>
          <p:cNvPr id="32799" name="Group 31"/>
          <p:cNvGraphicFramePr>
            <a:graphicFrameLocks noGrp="1"/>
          </p:cNvGraphicFramePr>
          <p:nvPr>
            <p:extLst>
              <p:ext uri="{D42A27DB-BD31-4B8C-83A1-F6EECF244321}">
                <p14:modId xmlns:p14="http://schemas.microsoft.com/office/powerpoint/2010/main" val="1085680142"/>
              </p:ext>
            </p:extLst>
          </p:nvPr>
        </p:nvGraphicFramePr>
        <p:xfrm>
          <a:off x="411163" y="2611438"/>
          <a:ext cx="11287125" cy="2886078"/>
        </p:xfrm>
        <a:graphic>
          <a:graphicData uri="http://schemas.openxmlformats.org/drawingml/2006/table">
            <a:tbl>
              <a:tblPr/>
              <a:tblGrid>
                <a:gridCol w="1181100">
                  <a:extLst>
                    <a:ext uri="{9D8B030D-6E8A-4147-A177-3AD203B41FA5}">
                      <a16:colId xmlns:a16="http://schemas.microsoft.com/office/drawing/2014/main" val="20000"/>
                    </a:ext>
                  </a:extLst>
                </a:gridCol>
                <a:gridCol w="10106025">
                  <a:extLst>
                    <a:ext uri="{9D8B030D-6E8A-4147-A177-3AD203B41FA5}">
                      <a16:colId xmlns:a16="http://schemas.microsoft.com/office/drawing/2014/main" val="20001"/>
                    </a:ext>
                  </a:extLst>
                </a:gridCol>
              </a:tblGrid>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accent6">
                              <a:lumMod val="75000"/>
                            </a:schemeClr>
                          </a:solidFill>
                          <a:effectLst/>
                          <a:latin typeface="Times New Roman" pitchFamily="18" charset="0"/>
                        </a:rPr>
                        <a:t>Коды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chemeClr val="accent6">
                              <a:lumMod val="75000"/>
                            </a:schemeClr>
                          </a:solidFill>
                          <a:effectLst/>
                          <a:latin typeface="Times New Roman" pitchFamily="18" charset="0"/>
                        </a:rPr>
                        <a:t>Символы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42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0 - 8191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Алфавиты — английский, европейские, фонетический, кириллица, армянский, иврит, арабский, эфиопский, бенгали, деванагари, </a:t>
                      </a:r>
                      <a:r>
                        <a:rPr kumimoji="0" lang="ru-RU" sz="1400" b="0" i="0" u="none" strike="noStrike" cap="none" normalizeH="0" baseline="0" dirty="0" err="1" smtClean="0">
                          <a:ln>
                            <a:noFill/>
                          </a:ln>
                          <a:solidFill>
                            <a:schemeClr val="accent6">
                              <a:lumMod val="75000"/>
                            </a:schemeClr>
                          </a:solidFill>
                          <a:effectLst/>
                          <a:latin typeface="Times New Roman" pitchFamily="18" charset="0"/>
                        </a:rPr>
                        <a:t>гур</a:t>
                      </a:r>
                      <a:r>
                        <a:rPr kumimoji="0" lang="ru-RU" sz="1400" b="0" i="0" u="none" strike="noStrike" cap="none" normalizeH="0" baseline="0" dirty="0" smtClean="0">
                          <a:ln>
                            <a:noFill/>
                          </a:ln>
                          <a:solidFill>
                            <a:schemeClr val="accent6">
                              <a:lumMod val="75000"/>
                            </a:schemeClr>
                          </a:solidFill>
                          <a:effectLst/>
                          <a:latin typeface="Times New Roman" pitchFamily="18" charset="0"/>
                        </a:rPr>
                        <a:t>, </a:t>
                      </a:r>
                      <a:r>
                        <a:rPr kumimoji="0" lang="ru-RU" sz="1400" b="0" i="0" u="none" strike="noStrike" cap="none" normalizeH="0" baseline="0" dirty="0" err="1" smtClean="0">
                          <a:ln>
                            <a:noFill/>
                          </a:ln>
                          <a:solidFill>
                            <a:schemeClr val="accent6">
                              <a:lumMod val="75000"/>
                            </a:schemeClr>
                          </a:solidFill>
                          <a:effectLst/>
                          <a:latin typeface="Times New Roman" pitchFamily="18" charset="0"/>
                        </a:rPr>
                        <a:t>гуджарати</a:t>
                      </a:r>
                      <a:r>
                        <a:rPr kumimoji="0" lang="ru-RU" sz="1400" b="0" i="0" u="none" strike="noStrike" cap="none" normalizeH="0" baseline="0" dirty="0" smtClean="0">
                          <a:ln>
                            <a:noFill/>
                          </a:ln>
                          <a:solidFill>
                            <a:schemeClr val="accent6">
                              <a:lumMod val="75000"/>
                            </a:schemeClr>
                          </a:solidFill>
                          <a:effectLst/>
                          <a:latin typeface="Times New Roman" pitchFamily="18" charset="0"/>
                        </a:rPr>
                        <a:t>, </a:t>
                      </a:r>
                      <a:r>
                        <a:rPr kumimoji="0" lang="ru-RU" sz="1400" b="0" i="0" u="none" strike="noStrike" cap="none" normalizeH="0" baseline="0" dirty="0" err="1" smtClean="0">
                          <a:ln>
                            <a:noFill/>
                          </a:ln>
                          <a:solidFill>
                            <a:schemeClr val="accent6">
                              <a:lumMod val="75000"/>
                            </a:schemeClr>
                          </a:solidFill>
                          <a:effectLst/>
                          <a:latin typeface="Times New Roman" pitchFamily="18" charset="0"/>
                        </a:rPr>
                        <a:t>ория</a:t>
                      </a:r>
                      <a:r>
                        <a:rPr kumimoji="0" lang="ru-RU" sz="1400" b="0" i="0" u="none" strike="noStrike" cap="none" normalizeH="0" baseline="0" dirty="0" smtClean="0">
                          <a:ln>
                            <a:noFill/>
                          </a:ln>
                          <a:solidFill>
                            <a:schemeClr val="accent6">
                              <a:lumMod val="75000"/>
                            </a:schemeClr>
                          </a:solidFill>
                          <a:effectLst/>
                          <a:latin typeface="Times New Roman" pitchFamily="18" charset="0"/>
                        </a:rPr>
                        <a:t>, </a:t>
                      </a:r>
                      <a:r>
                        <a:rPr kumimoji="0" lang="ru-RU" sz="1400" b="0" i="0" u="none" strike="noStrike" cap="none" normalizeH="0" baseline="0" dirty="0" err="1" smtClean="0">
                          <a:ln>
                            <a:noFill/>
                          </a:ln>
                          <a:solidFill>
                            <a:schemeClr val="accent6">
                              <a:lumMod val="75000"/>
                            </a:schemeClr>
                          </a:solidFill>
                          <a:effectLst/>
                          <a:latin typeface="Times New Roman" pitchFamily="18" charset="0"/>
                        </a:rPr>
                        <a:t>телугу</a:t>
                      </a:r>
                      <a:r>
                        <a:rPr kumimoji="0" lang="ru-RU" sz="1400" b="0" i="0" u="none" strike="noStrike" cap="none" normalizeH="0" baseline="0" dirty="0" smtClean="0">
                          <a:ln>
                            <a:noFill/>
                          </a:ln>
                          <a:solidFill>
                            <a:schemeClr val="accent6">
                              <a:lumMod val="75000"/>
                            </a:schemeClr>
                          </a:solidFill>
                          <a:effectLst/>
                          <a:latin typeface="Times New Roman" pitchFamily="18" charset="0"/>
                        </a:rPr>
                        <a:t>, тамильский, каннада, малайский, сингальский, грузинский, тибетский, тайский, лаосский, кхмерский, монгольский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accent6">
                              <a:lumMod val="75000"/>
                            </a:schemeClr>
                          </a:solidFill>
                          <a:effectLst/>
                          <a:latin typeface="Times New Roman" pitchFamily="18" charset="0"/>
                        </a:rPr>
                        <a:t>8192–12287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Знаки пунктуации, математические операторы, технические символы, орнаменты и т. 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accent6">
                              <a:lumMod val="75000"/>
                            </a:schemeClr>
                          </a:solidFill>
                          <a:effectLst/>
                          <a:latin typeface="Times New Roman" pitchFamily="18" charset="0"/>
                        </a:rPr>
                        <a:t>12288–16383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Фонетические символы китайского, корейского и японского языков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accent6">
                              <a:lumMod val="75000"/>
                            </a:schemeClr>
                          </a:solidFill>
                          <a:effectLst/>
                          <a:latin typeface="Times New Roman" pitchFamily="18" charset="0"/>
                        </a:rPr>
                        <a:t>16384–59391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Китайские, корейские, японские идеографы. Единый набор символов каллиграфии </a:t>
                      </a:r>
                      <a:r>
                        <a:rPr kumimoji="0" lang="ru-RU" sz="1400" b="0" i="0" u="none" strike="noStrike" cap="none" normalizeH="0" baseline="0" dirty="0" err="1" smtClean="0">
                          <a:ln>
                            <a:noFill/>
                          </a:ln>
                          <a:solidFill>
                            <a:schemeClr val="accent6">
                              <a:lumMod val="75000"/>
                            </a:schemeClr>
                          </a:solidFill>
                          <a:effectLst/>
                          <a:latin typeface="Times New Roman" pitchFamily="18" charset="0"/>
                        </a:rPr>
                        <a:t>хань</a:t>
                      </a:r>
                      <a:endParaRPr kumimoji="0" lang="ru-RU" sz="1400" b="0" i="0" u="none" strike="noStrike" cap="none" normalizeH="0" baseline="0" dirty="0" smtClean="0">
                        <a:ln>
                          <a:noFill/>
                        </a:ln>
                        <a:solidFill>
                          <a:schemeClr val="accent6">
                            <a:lumMod val="7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accent6">
                              <a:lumMod val="75000"/>
                            </a:schemeClr>
                          </a:solidFill>
                          <a:effectLst/>
                          <a:latin typeface="Times New Roman" pitchFamily="18" charset="0"/>
                        </a:rPr>
                        <a:t>59392–65024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Блок для частного использования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accent6">
                              <a:lumMod val="75000"/>
                            </a:schemeClr>
                          </a:solidFill>
                          <a:effectLst/>
                          <a:latin typeface="Times New Roman" pitchFamily="18" charset="0"/>
                        </a:rPr>
                        <a:t>65025–65536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accent6">
                              <a:lumMod val="75000"/>
                            </a:schemeClr>
                          </a:solidFill>
                          <a:effectLst/>
                          <a:latin typeface="Times New Roman" pitchFamily="18" charset="0"/>
                        </a:rPr>
                        <a:t>Блок обеспечения совместимости с программным обеспечением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Заголовок 1"/>
          <p:cNvSpPr>
            <a:spLocks noGrp="1"/>
          </p:cNvSpPr>
          <p:nvPr>
            <p:ph type="title"/>
          </p:nvPr>
        </p:nvSpPr>
        <p:spPr>
          <a:xfrm>
            <a:off x="838200" y="365125"/>
            <a:ext cx="10515600" cy="665163"/>
          </a:xfrm>
        </p:spPr>
        <p:txBody>
          <a:bodyPr/>
          <a:lstStyle/>
          <a:p>
            <a:pPr algn="ctr"/>
            <a:r>
              <a:rPr lang="ru-RU" sz="3600" b="1" dirty="0" smtClean="0">
                <a:latin typeface="Arial" panose="020B0604020202020204" pitchFamily="34" charset="0"/>
                <a:cs typeface="Arial" panose="020B0604020202020204" pitchFamily="34" charset="0"/>
              </a:rPr>
              <a:t>Логические данные</a:t>
            </a:r>
          </a:p>
        </p:txBody>
      </p:sp>
      <p:sp>
        <p:nvSpPr>
          <p:cNvPr id="33794" name="Объект 2"/>
          <p:cNvSpPr>
            <a:spLocks noGrp="1"/>
          </p:cNvSpPr>
          <p:nvPr>
            <p:ph idx="1"/>
          </p:nvPr>
        </p:nvSpPr>
        <p:spPr>
          <a:xfrm>
            <a:off x="838200" y="1408113"/>
            <a:ext cx="10515600" cy="4768850"/>
          </a:xfrm>
        </p:spPr>
        <p:txBody>
          <a:bodyPr/>
          <a:lstStyle/>
          <a:p>
            <a:pPr marL="0" indent="0">
              <a:buFont typeface="Arial" charset="0"/>
              <a:buNone/>
            </a:pPr>
            <a:r>
              <a:rPr lang="ru-RU" sz="2400" smtClean="0"/>
              <a:t>Элементами логических данных является логические (булевы) аргументы и переменные, которые могут принимать лишь два значения: «истина» или «ложь» («да» и «нет»). Кодирование логического значений принято осуществлять битом информации: единицей кодируют истинное значение, нулем — ложное. </a:t>
            </a:r>
          </a:p>
          <a:p>
            <a:pPr marL="0" indent="0">
              <a:buFont typeface="Arial" charset="0"/>
              <a:buNone/>
            </a:pPr>
            <a:r>
              <a:rPr lang="ru-RU" sz="2400" smtClean="0"/>
              <a:t>В современных компьютерах оперируют наборами логических переменных длиной в машинное слово, либо используют специальные операционные устройства, именуемые «битовыми процессорами», входящими в состав основного процессора.  Обрабатываются отдельные биты или слова с помощью команд логических операций (И, ИЛИ, НЕ, Исключающее ИЛИ и, редко, другими), при этом все биты многоразрядного слова обрабатываются одинаково, но независимо друг от друга (переносов между разрядами нет).</a:t>
            </a:r>
          </a:p>
        </p:txBody>
      </p:sp>
      <p:sp>
        <p:nvSpPr>
          <p:cNvPr id="4" name="Номер слайда 3"/>
          <p:cNvSpPr>
            <a:spLocks noGrp="1"/>
          </p:cNvSpPr>
          <p:nvPr>
            <p:ph type="sldNum" sz="quarter" idx="12"/>
          </p:nvPr>
        </p:nvSpPr>
        <p:spPr/>
        <p:txBody>
          <a:bodyPr/>
          <a:lstStyle/>
          <a:p>
            <a:pPr>
              <a:defRPr/>
            </a:pPr>
            <a:fld id="{5597C1F9-8C74-4F68-B29E-092EE1D69053}" type="slidenum">
              <a:rPr lang="ru-RU" smtClean="0"/>
              <a:pPr>
                <a:defRPr/>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97597789-D8B3-49C5-9752-7D84580C30E4}" type="slidenum">
              <a:rPr lang="ru-RU"/>
              <a:pPr>
                <a:defRPr/>
              </a:pPr>
              <a:t>2</a:t>
            </a:fld>
            <a:endParaRPr lang="ru-RU"/>
          </a:p>
        </p:txBody>
      </p:sp>
      <p:sp>
        <p:nvSpPr>
          <p:cNvPr id="16386" name="Rectangle 2"/>
          <p:cNvSpPr>
            <a:spLocks noGrp="1"/>
          </p:cNvSpPr>
          <p:nvPr>
            <p:ph type="title"/>
          </p:nvPr>
        </p:nvSpPr>
        <p:spPr>
          <a:xfrm>
            <a:off x="750888" y="277813"/>
            <a:ext cx="10615612" cy="653063"/>
          </a:xfrm>
        </p:spPr>
        <p:txBody>
          <a:bodyPr/>
          <a:lstStyle/>
          <a:p>
            <a:pPr algn="ctr" eaLnBrk="1" hangingPunct="1"/>
            <a:r>
              <a:rPr lang="ru-RU" sz="3600" b="1" dirty="0" smtClean="0">
                <a:latin typeface="Arial" charset="0"/>
              </a:rPr>
              <a:t>Исходные положения</a:t>
            </a:r>
          </a:p>
        </p:txBody>
      </p:sp>
      <p:sp>
        <p:nvSpPr>
          <p:cNvPr id="16387" name="Rectangle 3"/>
          <p:cNvSpPr>
            <a:spLocks noGrp="1"/>
          </p:cNvSpPr>
          <p:nvPr>
            <p:ph type="body" idx="1"/>
          </p:nvPr>
        </p:nvSpPr>
        <p:spPr>
          <a:xfrm>
            <a:off x="469321" y="1169773"/>
            <a:ext cx="11178746" cy="5301906"/>
          </a:xfrm>
        </p:spPr>
        <p:txBody>
          <a:bodyPr/>
          <a:lstStyle/>
          <a:p>
            <a:pPr eaLnBrk="1" hangingPunct="1">
              <a:buFont typeface="Arial" charset="0"/>
              <a:buNone/>
            </a:pPr>
            <a:r>
              <a:rPr lang="ru-RU" sz="2200" dirty="0" smtClean="0">
                <a:solidFill>
                  <a:srgbClr val="FF0000"/>
                </a:solidFill>
                <a:latin typeface="Arial" charset="0"/>
              </a:rPr>
              <a:t>Суть </a:t>
            </a:r>
            <a:r>
              <a:rPr lang="ru-RU" sz="2200" dirty="0" smtClean="0">
                <a:latin typeface="Arial" charset="0"/>
              </a:rPr>
              <a:t>обработки информации в ЭВМ – </a:t>
            </a:r>
            <a:r>
              <a:rPr lang="ru-RU" sz="2200" dirty="0" smtClean="0">
                <a:solidFill>
                  <a:srgbClr val="FF0000"/>
                </a:solidFill>
                <a:latin typeface="Arial" charset="0"/>
              </a:rPr>
              <a:t>взаимодействие «потока» исходных данных </a:t>
            </a:r>
            <a:r>
              <a:rPr lang="ru-RU" sz="2200" dirty="0" smtClean="0">
                <a:latin typeface="Arial" charset="0"/>
              </a:rPr>
              <a:t>(операндов) и </a:t>
            </a:r>
            <a:r>
              <a:rPr lang="ru-RU" sz="2200" dirty="0" smtClean="0">
                <a:solidFill>
                  <a:srgbClr val="FF0000"/>
                </a:solidFill>
                <a:latin typeface="Arial" charset="0"/>
              </a:rPr>
              <a:t>«потока» команд </a:t>
            </a:r>
            <a:r>
              <a:rPr lang="ru-RU" sz="2200" dirty="0" smtClean="0">
                <a:latin typeface="Arial" charset="0"/>
              </a:rPr>
              <a:t>(программы) с целью получения «потока» результатов.</a:t>
            </a:r>
          </a:p>
          <a:p>
            <a:pPr eaLnBrk="1" hangingPunct="1">
              <a:buFont typeface="Arial" charset="0"/>
              <a:buNone/>
            </a:pPr>
            <a:r>
              <a:rPr lang="ru-RU" sz="2200" dirty="0" smtClean="0">
                <a:latin typeface="Arial" charset="0"/>
              </a:rPr>
              <a:t>Взаимодействие операндов и команд в ЭВМ предполагает их хранение, выборку на исполнение, собственно выполнение операций взаимодействия и сохранение результатов (в том числе промежуточных). Хранение и выборка информации предполагает </a:t>
            </a:r>
            <a:r>
              <a:rPr lang="ru-RU" sz="2200" dirty="0" smtClean="0">
                <a:solidFill>
                  <a:srgbClr val="FF0000"/>
                </a:solidFill>
                <a:latin typeface="Arial" charset="0"/>
              </a:rPr>
              <a:t>наличие описания способа обращения к операндам и командам</a:t>
            </a:r>
            <a:r>
              <a:rPr lang="ru-RU" sz="2200" dirty="0" smtClean="0">
                <a:latin typeface="Arial" charset="0"/>
              </a:rPr>
              <a:t>, и, как следствие, применение адресов (кодов адресов, признаков поиска, дескрипторов и т.п.)</a:t>
            </a:r>
          </a:p>
          <a:p>
            <a:pPr eaLnBrk="1" hangingPunct="1">
              <a:buFont typeface="Arial" charset="0"/>
              <a:buNone/>
            </a:pPr>
            <a:r>
              <a:rPr lang="ru-RU" sz="2200" dirty="0" smtClean="0">
                <a:latin typeface="Arial" charset="0"/>
              </a:rPr>
              <a:t>Собственно ЭВМ, её устройства и подсистемы, а также режимы их работы подлежат </a:t>
            </a:r>
            <a:r>
              <a:rPr lang="ru-RU" sz="2200" dirty="0" smtClean="0">
                <a:solidFill>
                  <a:srgbClr val="FF0000"/>
                </a:solidFill>
                <a:latin typeface="Arial" charset="0"/>
              </a:rPr>
              <a:t>идентификации</a:t>
            </a:r>
            <a:r>
              <a:rPr lang="ru-RU" sz="2200" dirty="0" smtClean="0">
                <a:latin typeface="Arial" charset="0"/>
              </a:rPr>
              <a:t> и, как следствие, необходимо представление </a:t>
            </a:r>
            <a:r>
              <a:rPr lang="ru-RU" sz="2200" dirty="0" smtClean="0">
                <a:solidFill>
                  <a:srgbClr val="FF0000"/>
                </a:solidFill>
                <a:latin typeface="Arial" charset="0"/>
              </a:rPr>
              <a:t>информации о состояниях </a:t>
            </a:r>
            <a:r>
              <a:rPr lang="ru-RU" sz="2200" dirty="0" smtClean="0">
                <a:latin typeface="Arial" charset="0"/>
              </a:rPr>
              <a:t>(кодов состояний) </a:t>
            </a:r>
            <a:r>
              <a:rPr lang="ru-RU" sz="2200" dirty="0" smtClean="0">
                <a:solidFill>
                  <a:srgbClr val="FF0000"/>
                </a:solidFill>
                <a:latin typeface="Arial" charset="0"/>
              </a:rPr>
              <a:t>устройств и режимов их работы</a:t>
            </a:r>
            <a:r>
              <a:rPr lang="ru-RU" sz="2200" dirty="0" smtClean="0">
                <a:latin typeface="Arial" charset="0"/>
              </a:rPr>
              <a:t>.</a:t>
            </a:r>
          </a:p>
          <a:p>
            <a:pPr eaLnBrk="1" hangingPunct="1">
              <a:buFont typeface="Arial" charset="0"/>
              <a:buNone/>
            </a:pPr>
            <a:r>
              <a:rPr lang="ru-RU" sz="2200" dirty="0" smtClean="0">
                <a:latin typeface="Arial" charset="0"/>
              </a:rPr>
              <a:t>Адресная информация и коды состояний образуют внутренний поток операндов.</a:t>
            </a:r>
          </a:p>
          <a:p>
            <a:pPr eaLnBrk="1" hangingPunct="1">
              <a:buFont typeface="Arial" charset="0"/>
              <a:buNone/>
            </a:pPr>
            <a:r>
              <a:rPr lang="ru-RU" sz="2200" dirty="0" smtClean="0">
                <a:latin typeface="Arial" charset="0"/>
              </a:rPr>
              <a:t>Следствие: наличие «машинной» специфики в типах и форматах операндов, а также в структуре, типах и форматах команд.</a:t>
            </a:r>
            <a:r>
              <a:rPr lang="ru-RU" sz="2200" dirty="0" smtClean="0"/>
              <a:t> </a:t>
            </a:r>
            <a:r>
              <a:rPr lang="ru-RU" sz="2400"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Заголовок 1"/>
          <p:cNvSpPr>
            <a:spLocks noGrp="1"/>
          </p:cNvSpPr>
          <p:nvPr>
            <p:ph type="title"/>
          </p:nvPr>
        </p:nvSpPr>
        <p:spPr>
          <a:xfrm>
            <a:off x="838200" y="365125"/>
            <a:ext cx="10515600" cy="508000"/>
          </a:xfrm>
        </p:spPr>
        <p:txBody>
          <a:bodyPr/>
          <a:lstStyle/>
          <a:p>
            <a:pPr algn="ctr"/>
            <a:r>
              <a:rPr lang="ru-RU" sz="3600" b="1" dirty="0" smtClean="0">
                <a:latin typeface="Arial" panose="020B0604020202020204" pitchFamily="34" charset="0"/>
                <a:cs typeface="Arial" panose="020B0604020202020204" pitchFamily="34" charset="0"/>
              </a:rPr>
              <a:t>Дополнительные типы данных</a:t>
            </a:r>
          </a:p>
        </p:txBody>
      </p:sp>
      <p:sp>
        <p:nvSpPr>
          <p:cNvPr id="34818" name="Объект 2"/>
          <p:cNvSpPr>
            <a:spLocks noGrp="1"/>
          </p:cNvSpPr>
          <p:nvPr>
            <p:ph idx="1"/>
          </p:nvPr>
        </p:nvSpPr>
        <p:spPr>
          <a:xfrm>
            <a:off x="838200" y="1079500"/>
            <a:ext cx="10515600" cy="5276850"/>
          </a:xfrm>
        </p:spPr>
        <p:txBody>
          <a:bodyPr/>
          <a:lstStyle/>
          <a:p>
            <a:pPr marL="0" indent="0">
              <a:buFont typeface="Arial" charset="0"/>
              <a:buNone/>
            </a:pPr>
            <a:r>
              <a:rPr lang="ru-RU" sz="2000" b="1" dirty="0" smtClean="0"/>
              <a:t>Битовые поля </a:t>
            </a:r>
            <a:r>
              <a:rPr lang="ru-RU" sz="2000" dirty="0" smtClean="0"/>
              <a:t>(БП) - некоторое количество семантически связанных между собой бит, расположенных последовательно в памяти. Если разрядность битового поля не кратна размеру слова и/или битовое поле не выровнено по границе слова, для получения значения битового поля требуются дополнительные команды процессора: операция «битовое И» (используется для выбора бит битового поля по маске); логический сдвиг вправо (используется для сдвига бит битового поля в младшие разряды слова).</a:t>
            </a:r>
          </a:p>
          <a:p>
            <a:pPr marL="0" indent="0">
              <a:buFont typeface="Arial" charset="0"/>
              <a:buNone/>
            </a:pPr>
            <a:r>
              <a:rPr lang="ru-RU" sz="2000" dirty="0" smtClean="0"/>
              <a:t>Недостаток использования БП: дополнительные команды замедляют выполнение кода. Достоинство: при использовании битовых полей достигается максимально плотная упаковка информации.</a:t>
            </a:r>
          </a:p>
          <a:p>
            <a:pPr marL="0" indent="0">
              <a:buFont typeface="Arial" charset="0"/>
              <a:buNone/>
            </a:pPr>
            <a:r>
              <a:rPr lang="ru-RU" sz="2000" b="1" dirty="0" smtClean="0"/>
              <a:t>Строки</a:t>
            </a:r>
            <a:r>
              <a:rPr lang="ru-RU" sz="2000" dirty="0" smtClean="0"/>
              <a:t> – это операнды, образованные непрерывной последовательностью битов, байтов, слов или двойных слов. </a:t>
            </a:r>
            <a:r>
              <a:rPr lang="ru-RU" sz="2000" b="1" i="1" dirty="0" smtClean="0"/>
              <a:t>Битовая строка </a:t>
            </a:r>
            <a:r>
              <a:rPr lang="ru-RU" sz="2000" dirty="0" smtClean="0"/>
              <a:t>может начинаться в любой позиции байта и содержать любое количество битов (вплоть до полного размера оперативной памяти ЭВМ). </a:t>
            </a:r>
            <a:r>
              <a:rPr lang="ru-RU" sz="2000" b="1" i="1" dirty="0" smtClean="0"/>
              <a:t>Байтовая строка </a:t>
            </a:r>
            <a:r>
              <a:rPr lang="ru-RU" sz="2000" dirty="0" smtClean="0"/>
              <a:t>может состоять из байтов, слов или двойных слов.</a:t>
            </a:r>
          </a:p>
          <a:p>
            <a:pPr marL="0" indent="0">
              <a:buFont typeface="Arial" charset="0"/>
              <a:buNone/>
            </a:pPr>
            <a:r>
              <a:rPr lang="ru-RU" sz="2000" dirty="0" smtClean="0"/>
              <a:t>Если в байтовой строке содержатся коды символов, то говорят о </a:t>
            </a:r>
            <a:r>
              <a:rPr lang="ru-RU" sz="2000" b="1" i="1" dirty="0" smtClean="0"/>
              <a:t>текстовой строке</a:t>
            </a:r>
            <a:r>
              <a:rPr lang="ru-RU" sz="2000" dirty="0" smtClean="0"/>
              <a:t>. Для указания конца строки в последний байт заносится код-ограничитель — обычно это нули во всех разрядах байта. Иногда вместо ограничителя длину строки указывают числом (тэгом-указателем или префиксом), расположенным в первом или в двух первых байтах строки.</a:t>
            </a:r>
          </a:p>
        </p:txBody>
      </p:sp>
      <p:sp>
        <p:nvSpPr>
          <p:cNvPr id="4" name="Номер слайда 3"/>
          <p:cNvSpPr>
            <a:spLocks noGrp="1"/>
          </p:cNvSpPr>
          <p:nvPr>
            <p:ph type="sldNum" sz="quarter" idx="12"/>
          </p:nvPr>
        </p:nvSpPr>
        <p:spPr/>
        <p:txBody>
          <a:bodyPr/>
          <a:lstStyle/>
          <a:p>
            <a:pPr>
              <a:defRPr/>
            </a:pPr>
            <a:fld id="{BF94A3C8-E1A2-4629-BFB0-FB1816B004B8}" type="slidenum">
              <a:rPr lang="ru-RU" smtClean="0"/>
              <a:pPr>
                <a:defRPr/>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Заголовок 1"/>
          <p:cNvSpPr>
            <a:spLocks noGrp="1"/>
          </p:cNvSpPr>
          <p:nvPr>
            <p:ph type="title"/>
          </p:nvPr>
        </p:nvSpPr>
        <p:spPr>
          <a:xfrm>
            <a:off x="329514" y="365125"/>
            <a:ext cx="11475308" cy="533400"/>
          </a:xfrm>
        </p:spPr>
        <p:txBody>
          <a:bodyPr/>
          <a:lstStyle/>
          <a:p>
            <a:pPr algn="ctr"/>
            <a:r>
              <a:rPr lang="ru-RU" sz="3600" b="1" dirty="0" smtClean="0">
                <a:latin typeface="Arial" panose="020B0604020202020204" pitchFamily="34" charset="0"/>
                <a:cs typeface="Arial" panose="020B0604020202020204" pitchFamily="34" charset="0"/>
              </a:rPr>
              <a:t>Дополнительные типы данных (продолжение)</a:t>
            </a:r>
          </a:p>
        </p:txBody>
      </p:sp>
      <p:sp>
        <p:nvSpPr>
          <p:cNvPr id="35842" name="Объект 2"/>
          <p:cNvSpPr>
            <a:spLocks noGrp="1"/>
          </p:cNvSpPr>
          <p:nvPr>
            <p:ph idx="1"/>
          </p:nvPr>
        </p:nvSpPr>
        <p:spPr>
          <a:xfrm>
            <a:off x="838200" y="1193800"/>
            <a:ext cx="10515600" cy="4983163"/>
          </a:xfrm>
        </p:spPr>
        <p:txBody>
          <a:bodyPr/>
          <a:lstStyle/>
          <a:p>
            <a:pPr marL="0" indent="0">
              <a:buFont typeface="Arial" charset="0"/>
              <a:buNone/>
            </a:pPr>
            <a:r>
              <a:rPr lang="ru-RU" sz="2200" b="1" dirty="0" smtClean="0"/>
              <a:t>Указатели</a:t>
            </a:r>
            <a:r>
              <a:rPr lang="ru-RU" sz="2200" dirty="0" smtClean="0"/>
              <a:t> (теги, дескрипторы, префиксы и т.п.) и  </a:t>
            </a:r>
            <a:r>
              <a:rPr lang="ru-RU" sz="2200" b="1" dirty="0" smtClean="0"/>
              <a:t>коды состояний</a:t>
            </a:r>
            <a:r>
              <a:rPr lang="ru-RU" sz="2200" dirty="0" smtClean="0"/>
              <a:t> устройств или режимов работы нельзя отнести ни к числовой информации, ни к символьной. Эти типы данных суть кодовые комбинации используются и/или образуются в процессе работы ЭВМ и выполняют служебную функцию диспетчеризации процесса обработки основной информации.</a:t>
            </a:r>
          </a:p>
          <a:p>
            <a:pPr marL="0" indent="0">
              <a:buFont typeface="Arial" charset="0"/>
              <a:buNone/>
            </a:pPr>
            <a:r>
              <a:rPr lang="ru-RU" sz="2200" dirty="0" smtClean="0"/>
              <a:t>Так, например, дескрипторы в общем случае определяются, как  лексические единицы (слова, словосочетания) информационно-поискового языка, служащие для описания основного смыслового содержания документа или формулировки запроса при поиске документа (информации) в информационно-поисковой системе, а также в узком значении как служебные структуры данных.</a:t>
            </a:r>
          </a:p>
          <a:p>
            <a:pPr marL="0" indent="0">
              <a:buFont typeface="Arial" charset="0"/>
              <a:buNone/>
            </a:pPr>
            <a:r>
              <a:rPr lang="ru-RU" sz="2200" dirty="0" smtClean="0"/>
              <a:t>Коды состояний вместе с признаками (флагами) результата используются в командах передачи управления и в простых программах, и в многозадачных вычислительных системах.</a:t>
            </a:r>
          </a:p>
          <a:p>
            <a:pPr marL="0" indent="0">
              <a:buFont typeface="Arial" charset="0"/>
              <a:buNone/>
            </a:pPr>
            <a:r>
              <a:rPr lang="ru-RU" sz="2200" dirty="0" smtClean="0"/>
              <a:t>По принципам обработки эти виды информации имеют много общего с обработкой логических и символьных данных, но не тождественны им.</a:t>
            </a:r>
          </a:p>
          <a:p>
            <a:pPr marL="0" indent="0">
              <a:buFont typeface="Arial" charset="0"/>
              <a:buNone/>
            </a:pPr>
            <a:endParaRPr lang="ru-RU" sz="2000" dirty="0" smtClean="0"/>
          </a:p>
          <a:p>
            <a:pPr marL="0" indent="0">
              <a:buFont typeface="Arial" charset="0"/>
              <a:buNone/>
            </a:pPr>
            <a:r>
              <a:rPr lang="ru-RU" sz="2000" dirty="0" smtClean="0"/>
              <a:t> </a:t>
            </a:r>
          </a:p>
        </p:txBody>
      </p:sp>
      <p:sp>
        <p:nvSpPr>
          <p:cNvPr id="4" name="Номер слайда 3"/>
          <p:cNvSpPr>
            <a:spLocks noGrp="1"/>
          </p:cNvSpPr>
          <p:nvPr>
            <p:ph type="sldNum" sz="quarter" idx="12"/>
          </p:nvPr>
        </p:nvSpPr>
        <p:spPr/>
        <p:txBody>
          <a:bodyPr/>
          <a:lstStyle/>
          <a:p>
            <a:pPr>
              <a:defRPr/>
            </a:pPr>
            <a:fld id="{192782B1-7FE5-4DC2-A4BA-3DF178FCAFEA}" type="slidenum">
              <a:rPr lang="ru-RU" smtClean="0"/>
              <a:pPr>
                <a:defRPr/>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Заголовок 1"/>
          <p:cNvSpPr>
            <a:spLocks noGrp="1"/>
          </p:cNvSpPr>
          <p:nvPr>
            <p:ph type="title"/>
          </p:nvPr>
        </p:nvSpPr>
        <p:spPr>
          <a:xfrm>
            <a:off x="98855" y="217488"/>
            <a:ext cx="11928388" cy="523875"/>
          </a:xfrm>
        </p:spPr>
        <p:txBody>
          <a:bodyPr/>
          <a:lstStyle/>
          <a:p>
            <a:pPr algn="ctr"/>
            <a:r>
              <a:rPr lang="ru-RU" sz="3200" b="1" dirty="0" smtClean="0">
                <a:latin typeface="Arial" panose="020B0604020202020204" pitchFamily="34" charset="0"/>
                <a:cs typeface="Arial" panose="020B0604020202020204" pitchFamily="34" charset="0"/>
              </a:rPr>
              <a:t>Производные типы операндов и иные виды информации</a:t>
            </a:r>
            <a:r>
              <a:rPr lang="ru-RU" sz="3200" b="1" dirty="0" smtClean="0"/>
              <a:t> </a:t>
            </a:r>
          </a:p>
        </p:txBody>
      </p:sp>
      <p:sp>
        <p:nvSpPr>
          <p:cNvPr id="36866" name="Объект 2"/>
          <p:cNvSpPr>
            <a:spLocks noGrp="1"/>
          </p:cNvSpPr>
          <p:nvPr>
            <p:ph idx="1"/>
          </p:nvPr>
        </p:nvSpPr>
        <p:spPr>
          <a:xfrm>
            <a:off x="436563" y="1012825"/>
            <a:ext cx="11212512" cy="5437188"/>
          </a:xfrm>
        </p:spPr>
        <p:txBody>
          <a:bodyPr/>
          <a:lstStyle/>
          <a:p>
            <a:pPr marL="0" indent="0">
              <a:buFont typeface="Arial" charset="0"/>
              <a:buNone/>
            </a:pPr>
            <a:r>
              <a:rPr lang="ru-RU" sz="2000" b="1" dirty="0" smtClean="0"/>
              <a:t>Видеоинформация</a:t>
            </a:r>
            <a:r>
              <a:rPr lang="ru-RU" sz="2000" dirty="0" smtClean="0"/>
              <a:t> бывает как статической (подобно числовой или символьной), так и динамической. Статическая видеоинформация включает в себя текст, рисунки, графики, чертежи, таблицы и др. Динамическая видеоинформация используется либо для передачи движущихся изображений (анимация), либо для последовательной демонстрации отдельных кадров (слайд-фильмы).</a:t>
            </a:r>
          </a:p>
          <a:p>
            <a:pPr marL="0" indent="0">
              <a:buFont typeface="Arial" charset="0"/>
              <a:buNone/>
            </a:pPr>
            <a:r>
              <a:rPr lang="ru-RU" sz="2000" dirty="0" smtClean="0"/>
              <a:t>Существует </a:t>
            </a:r>
            <a:r>
              <a:rPr lang="ru-RU" sz="2000" b="1" i="1" dirty="0" smtClean="0"/>
              <a:t>два способа </a:t>
            </a:r>
            <a:r>
              <a:rPr lang="ru-RU" sz="2000" dirty="0" smtClean="0"/>
              <a:t>представления графических изображений: </a:t>
            </a:r>
            <a:r>
              <a:rPr lang="ru-RU" sz="2000" b="1" i="1" dirty="0" smtClean="0"/>
              <a:t>матричный</a:t>
            </a:r>
            <a:r>
              <a:rPr lang="ru-RU" sz="2000" dirty="0" smtClean="0"/>
              <a:t> ( растровый) и </a:t>
            </a:r>
            <a:r>
              <a:rPr lang="ru-RU" sz="2000" b="1" i="1" dirty="0" smtClean="0"/>
              <a:t>векторный</a:t>
            </a:r>
            <a:r>
              <a:rPr lang="ru-RU" sz="2000" dirty="0" smtClean="0"/>
              <a:t>. В матричных форматах изображение представляется прямоугольной матрицей точек — пикселов (</a:t>
            </a:r>
            <a:r>
              <a:rPr lang="ru-RU" sz="2000" b="1" dirty="0" smtClean="0"/>
              <a:t>pic</a:t>
            </a:r>
            <a:r>
              <a:rPr lang="ru-RU" sz="2000" dirty="0" smtClean="0"/>
              <a:t>ture </a:t>
            </a:r>
            <a:r>
              <a:rPr lang="ru-RU" sz="2000" b="1" dirty="0" smtClean="0"/>
              <a:t>el</a:t>
            </a:r>
            <a:r>
              <a:rPr lang="ru-RU" sz="2000" dirty="0" smtClean="0"/>
              <a:t>ement), положение которых в матрице соответствует координатам точек на экране. Помимо координат, каждый пиксел характеризуется своим цветом, цветом фона или градацией яркости. </a:t>
            </a:r>
          </a:p>
          <a:p>
            <a:pPr marL="0" indent="0">
              <a:buFont typeface="Arial" charset="0"/>
              <a:buNone/>
            </a:pPr>
            <a:r>
              <a:rPr lang="ru-RU" sz="2000" dirty="0" smtClean="0"/>
              <a:t>Основной недостаток матричной (растровой) графики заключается в большой емкости памяти, требуемой для хранения изображения, из-за чего прибегают к различным методам сжатия данных. В настоящее время существует множество форматов графических файлов, различающихся алгоритмами сжатия и способами представления матричных изображений, а также сферой применения: </a:t>
            </a:r>
            <a:r>
              <a:rPr lang="en-US" sz="2000" dirty="0" smtClean="0"/>
              <a:t>JPEG </a:t>
            </a:r>
            <a:r>
              <a:rPr lang="ru-RU" sz="2000" dirty="0" smtClean="0"/>
              <a:t>(</a:t>
            </a:r>
            <a:r>
              <a:rPr lang="en-US" sz="2000" dirty="0" smtClean="0"/>
              <a:t>Joint Photographic Experts Group</a:t>
            </a:r>
            <a:r>
              <a:rPr lang="ru-RU" sz="2000" dirty="0" smtClean="0"/>
              <a:t>), </a:t>
            </a:r>
            <a:r>
              <a:rPr lang="en-US" sz="2000" dirty="0" smtClean="0"/>
              <a:t>GIF </a:t>
            </a:r>
            <a:r>
              <a:rPr lang="ru-RU" sz="2000" dirty="0" smtClean="0"/>
              <a:t>(</a:t>
            </a:r>
            <a:r>
              <a:rPr lang="en-US" sz="2000" dirty="0" smtClean="0"/>
              <a:t>Graphics Interchange Format</a:t>
            </a:r>
            <a:r>
              <a:rPr lang="ru-RU" sz="2000" dirty="0" smtClean="0"/>
              <a:t>), </a:t>
            </a:r>
            <a:r>
              <a:rPr lang="en-US" sz="2000" dirty="0" smtClean="0"/>
              <a:t>PCX </a:t>
            </a:r>
            <a:r>
              <a:rPr lang="ru-RU" sz="2000" dirty="0" smtClean="0"/>
              <a:t>(</a:t>
            </a:r>
            <a:r>
              <a:rPr lang="en-US" sz="2000" dirty="0" smtClean="0"/>
              <a:t>PC Paintbrush File Format</a:t>
            </a:r>
            <a:r>
              <a:rPr lang="ru-RU" sz="2000" dirty="0" smtClean="0"/>
              <a:t>) и др.</a:t>
            </a:r>
          </a:p>
          <a:p>
            <a:pPr marL="0" indent="0">
              <a:buFont typeface="Arial" charset="0"/>
              <a:buNone/>
            </a:pPr>
            <a:r>
              <a:rPr lang="ru-RU" sz="2000" dirty="0" smtClean="0"/>
              <a:t>Векторное представление задает изображение графическими примитивами, которые могут быть описаны математически: окружности и эллипсы, ломаные линии, сплайны, </a:t>
            </a:r>
            <a:r>
              <a:rPr lang="ru-RU" sz="2000" dirty="0" err="1" smtClean="0"/>
              <a:t>безигоны</a:t>
            </a:r>
            <a:r>
              <a:rPr lang="ru-RU" sz="2000" dirty="0" smtClean="0"/>
              <a:t> и др.</a:t>
            </a:r>
          </a:p>
        </p:txBody>
      </p:sp>
      <p:sp>
        <p:nvSpPr>
          <p:cNvPr id="4" name="Номер слайда 3"/>
          <p:cNvSpPr>
            <a:spLocks noGrp="1"/>
          </p:cNvSpPr>
          <p:nvPr>
            <p:ph type="sldNum" sz="quarter" idx="12"/>
          </p:nvPr>
        </p:nvSpPr>
        <p:spPr/>
        <p:txBody>
          <a:bodyPr/>
          <a:lstStyle/>
          <a:p>
            <a:pPr>
              <a:defRPr/>
            </a:pPr>
            <a:fld id="{143105E9-D9B8-48AC-AF3E-6BD83B4A57A9}" type="slidenum">
              <a:rPr lang="ru-RU" smtClean="0"/>
              <a:pPr>
                <a:defRPr/>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Заголовок 1"/>
          <p:cNvSpPr>
            <a:spLocks noGrp="1"/>
          </p:cNvSpPr>
          <p:nvPr>
            <p:ph type="title"/>
          </p:nvPr>
        </p:nvSpPr>
        <p:spPr>
          <a:xfrm>
            <a:off x="838200" y="365125"/>
            <a:ext cx="10515600" cy="376238"/>
          </a:xfrm>
        </p:spPr>
        <p:txBody>
          <a:bodyPr/>
          <a:lstStyle/>
          <a:p>
            <a:r>
              <a:rPr lang="ru-RU" smtClean="0"/>
              <a:t> </a:t>
            </a:r>
          </a:p>
        </p:txBody>
      </p:sp>
      <p:sp>
        <p:nvSpPr>
          <p:cNvPr id="37890" name="Объект 2"/>
          <p:cNvSpPr>
            <a:spLocks noGrp="1"/>
          </p:cNvSpPr>
          <p:nvPr>
            <p:ph idx="1"/>
          </p:nvPr>
        </p:nvSpPr>
        <p:spPr>
          <a:xfrm>
            <a:off x="838200" y="247650"/>
            <a:ext cx="10515600" cy="6108700"/>
          </a:xfrm>
        </p:spPr>
        <p:txBody>
          <a:bodyPr/>
          <a:lstStyle/>
          <a:p>
            <a:pPr marL="0" indent="0">
              <a:buFont typeface="Arial" charset="0"/>
              <a:buNone/>
            </a:pPr>
            <a:r>
              <a:rPr lang="ru-RU" sz="2000" smtClean="0"/>
              <a:t>Так как все примитивы в векторной графике определены соответствующими математическими выражениями, для их описания в рамках изображения достаточно указать лишь несколько параметров, а соответствующее графическое представление получить путем вычислений. Недостатком векторных изображений является их некоторая искусственность, заключающаяся в том, что любое изображение необходимо разбить на конечное множество составляющих его примитивов.</a:t>
            </a:r>
          </a:p>
          <a:p>
            <a:pPr marL="0" indent="0">
              <a:buFont typeface="Arial" charset="0"/>
              <a:buNone/>
            </a:pPr>
            <a:r>
              <a:rPr lang="ru-RU" sz="2000" smtClean="0"/>
              <a:t>Существует несколько форматов графических векторных файлов: </a:t>
            </a:r>
            <a:r>
              <a:rPr lang="en-US" sz="2000" smtClean="0"/>
              <a:t>CDR </a:t>
            </a:r>
            <a:r>
              <a:rPr lang="ru-RU" sz="2000" smtClean="0"/>
              <a:t>(</a:t>
            </a:r>
            <a:r>
              <a:rPr lang="en-US" sz="2000" smtClean="0"/>
              <a:t>Corel Drawing</a:t>
            </a:r>
            <a:r>
              <a:rPr lang="ru-RU" sz="2000" smtClean="0"/>
              <a:t>), </a:t>
            </a:r>
            <a:r>
              <a:rPr lang="en-US" sz="2000" smtClean="0"/>
              <a:t>VSD </a:t>
            </a:r>
            <a:r>
              <a:rPr lang="ru-RU" sz="2000" smtClean="0"/>
              <a:t>(</a:t>
            </a:r>
            <a:r>
              <a:rPr lang="en-US" sz="2000" smtClean="0"/>
              <a:t>Microsoft Visio format</a:t>
            </a:r>
            <a:r>
              <a:rPr lang="ru-RU" sz="2000" smtClean="0"/>
              <a:t>), </a:t>
            </a:r>
            <a:r>
              <a:rPr lang="en-US" sz="2000" smtClean="0"/>
              <a:t>PS </a:t>
            </a:r>
            <a:r>
              <a:rPr lang="ru-RU" sz="2000" smtClean="0"/>
              <a:t>(</a:t>
            </a:r>
            <a:r>
              <a:rPr lang="en-US" sz="2000" smtClean="0"/>
              <a:t>PostScript</a:t>
            </a:r>
            <a:r>
              <a:rPr lang="ru-RU" sz="2000" smtClean="0"/>
              <a:t>) и др.</a:t>
            </a:r>
          </a:p>
          <a:p>
            <a:pPr marL="0" indent="0">
              <a:buFont typeface="Arial" charset="0"/>
              <a:buNone/>
            </a:pPr>
            <a:r>
              <a:rPr lang="ru-RU" sz="2000" smtClean="0"/>
              <a:t>Графические форматы, позволяющие сочетать матричное и векторное описание изображения, называются метафайлами. Существует несколько типов форматов метафайлов.</a:t>
            </a:r>
          </a:p>
          <a:p>
            <a:pPr marL="0" indent="0">
              <a:buFont typeface="Arial" charset="0"/>
              <a:buNone/>
            </a:pPr>
            <a:r>
              <a:rPr lang="ru-RU" sz="2000" b="1" smtClean="0"/>
              <a:t>Аудиоинформация.</a:t>
            </a:r>
            <a:r>
              <a:rPr lang="ru-RU" sz="2000" smtClean="0"/>
              <a:t> Чтобы быть представленной в ЭВМ звуковая информация должна быть преобразована в цифровую форму. Для качественного представления аудиоинформации необходимо 16-разрядное представление амплитуды сигнала (2</a:t>
            </a:r>
            <a:r>
              <a:rPr lang="ru-RU" sz="2000" baseline="30000" smtClean="0"/>
              <a:t>16</a:t>
            </a:r>
            <a:r>
              <a:rPr lang="ru-RU" sz="2000" smtClean="0"/>
              <a:t> градаций уровня звука) и частота выборки порядка 40 кГц (промежуток времени между последовательными выборками не более 25 мкс).</a:t>
            </a:r>
          </a:p>
          <a:p>
            <a:pPr marL="0" indent="0">
              <a:buFont typeface="Arial" charset="0"/>
              <a:buNone/>
            </a:pPr>
            <a:r>
              <a:rPr lang="ru-RU" sz="2000" smtClean="0"/>
              <a:t>Цифровой эквивалент аудио сигналов обычно хранится в виде файлов, причем широко используются различные методы сжатия такой информации. Существует целый ряд форматов хранения аудиоинформации: </a:t>
            </a:r>
            <a:r>
              <a:rPr lang="en-US" sz="2000" smtClean="0"/>
              <a:t>MIDI </a:t>
            </a:r>
            <a:r>
              <a:rPr lang="ru-RU" sz="2000" smtClean="0"/>
              <a:t>(</a:t>
            </a:r>
            <a:r>
              <a:rPr lang="en-US" sz="2000" smtClean="0"/>
              <a:t>Musical Instrument Digital Interface</a:t>
            </a:r>
            <a:r>
              <a:rPr lang="ru-RU" sz="2000" smtClean="0"/>
              <a:t>), </a:t>
            </a:r>
            <a:r>
              <a:rPr lang="en-US" sz="2000" smtClean="0"/>
              <a:t>WAV </a:t>
            </a:r>
            <a:r>
              <a:rPr lang="ru-RU" sz="2000" smtClean="0"/>
              <a:t>(</a:t>
            </a:r>
            <a:r>
              <a:rPr lang="en-US" sz="2000" smtClean="0"/>
              <a:t>WAVeform Extension</a:t>
            </a:r>
            <a:r>
              <a:rPr lang="ru-RU" sz="2000" smtClean="0"/>
              <a:t>), </a:t>
            </a:r>
            <a:r>
              <a:rPr lang="en-US" sz="2000" smtClean="0"/>
              <a:t>AVI </a:t>
            </a:r>
            <a:r>
              <a:rPr lang="ru-RU" sz="2000" smtClean="0"/>
              <a:t>(</a:t>
            </a:r>
            <a:r>
              <a:rPr lang="en-US" sz="2000" smtClean="0"/>
              <a:t>Audio Video Interleave</a:t>
            </a:r>
            <a:r>
              <a:rPr lang="ru-RU" sz="2000" smtClean="0"/>
              <a:t>) и др.</a:t>
            </a:r>
          </a:p>
        </p:txBody>
      </p:sp>
      <p:sp>
        <p:nvSpPr>
          <p:cNvPr id="4" name="Номер слайда 3"/>
          <p:cNvSpPr>
            <a:spLocks noGrp="1"/>
          </p:cNvSpPr>
          <p:nvPr>
            <p:ph type="sldNum" sz="quarter" idx="12"/>
          </p:nvPr>
        </p:nvSpPr>
        <p:spPr/>
        <p:txBody>
          <a:bodyPr/>
          <a:lstStyle/>
          <a:p>
            <a:pPr>
              <a:defRPr/>
            </a:pPr>
            <a:fld id="{094400E2-FA08-4BF4-8121-454A991A5D00}" type="slidenum">
              <a:rPr lang="ru-RU" smtClean="0"/>
              <a:pPr>
                <a:defRPr/>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Заголовок 1"/>
          <p:cNvSpPr>
            <a:spLocks noGrp="1"/>
          </p:cNvSpPr>
          <p:nvPr>
            <p:ph type="title"/>
          </p:nvPr>
        </p:nvSpPr>
        <p:spPr>
          <a:xfrm>
            <a:off x="838200" y="365125"/>
            <a:ext cx="10515600" cy="474663"/>
          </a:xfrm>
        </p:spPr>
        <p:txBody>
          <a:bodyPr/>
          <a:lstStyle/>
          <a:p>
            <a:pPr algn="ctr"/>
            <a:r>
              <a:rPr lang="ru-RU" sz="3600" b="1" dirty="0" smtClean="0">
                <a:latin typeface="Arial" panose="020B0604020202020204" pitchFamily="34" charset="0"/>
                <a:cs typeface="Arial" panose="020B0604020202020204" pitchFamily="34" charset="0"/>
              </a:rPr>
              <a:t>Теговая организация обращения к данным</a:t>
            </a:r>
          </a:p>
        </p:txBody>
      </p:sp>
      <p:sp>
        <p:nvSpPr>
          <p:cNvPr id="38914" name="Объект 2"/>
          <p:cNvSpPr>
            <a:spLocks noGrp="1"/>
          </p:cNvSpPr>
          <p:nvPr>
            <p:ph idx="1"/>
          </p:nvPr>
        </p:nvSpPr>
        <p:spPr>
          <a:xfrm>
            <a:off x="838200" y="1004888"/>
            <a:ext cx="10515600" cy="5172075"/>
          </a:xfrm>
        </p:spPr>
        <p:txBody>
          <a:bodyPr/>
          <a:lstStyle/>
          <a:p>
            <a:pPr marL="0" indent="0">
              <a:buFont typeface="Arial" charset="0"/>
              <a:buNone/>
            </a:pPr>
            <a:r>
              <a:rPr lang="ru-RU" sz="2000" dirty="0" smtClean="0"/>
              <a:t>В различных архитектурах ЭВМ типы данных определяются программой, иначе говоря, типы данных определяются кодом операции, что приводит к необходимости использовать разные команды для обработки различных типов данных. Каждый тип данных предусматривает наличие специального подмножества команд.</a:t>
            </a:r>
          </a:p>
          <a:p>
            <a:pPr marL="0" indent="0">
              <a:buFont typeface="Arial" charset="0"/>
              <a:buNone/>
            </a:pPr>
            <a:r>
              <a:rPr lang="ru-RU" sz="2000" dirty="0" smtClean="0"/>
              <a:t>Принцип теговой организации обращения к данным заключается в </a:t>
            </a:r>
            <a:r>
              <a:rPr lang="ru-RU" sz="2000" b="1" i="1" dirty="0" smtClean="0"/>
              <a:t>самоопределение данных</a:t>
            </a:r>
            <a:r>
              <a:rPr lang="ru-RU" sz="2000" dirty="0" smtClean="0"/>
              <a:t>, то есть каждая ячейка памяти имеет специальное дополнительное поле (тег), которое служит для описания атрибутов его содержимого. Это позволяет получить инвариантность команд к типам используемых данных. Сокращается число и длина команд. Определение типа данных откладывается с момента выборки команды на момент выборки этих данных. Вероятно возникновение исключительных ситуаций, связанных с несоответствием типов командам, что как правило является ошибкой программирования.</a:t>
            </a:r>
          </a:p>
          <a:p>
            <a:pPr marL="0" indent="0">
              <a:buFont typeface="Arial" charset="0"/>
              <a:buNone/>
            </a:pPr>
            <a:r>
              <a:rPr lang="ru-RU" sz="2000" b="1" i="1" dirty="0" smtClean="0"/>
              <a:t>Расширенный принцип тегирования </a:t>
            </a:r>
            <a:r>
              <a:rPr lang="ru-RU" sz="2000" dirty="0" smtClean="0"/>
              <a:t>заключается в задании не только типа хранимых данных, но и длины операнда, указателя занятости ячейки и т.д. Используются дополнительные флаги: бит занятости (определяет, свободна ячейка или занята), бит захвата (необходимость выполнения прерывания при доступе к ячейке), биты защиты (определяют, какие обращения допустимы к этой «порции» данных - только чтение, только запись, чтение/запись), поле длины данных.</a:t>
            </a:r>
          </a:p>
        </p:txBody>
      </p:sp>
      <p:sp>
        <p:nvSpPr>
          <p:cNvPr id="4" name="Номер слайда 3"/>
          <p:cNvSpPr>
            <a:spLocks noGrp="1"/>
          </p:cNvSpPr>
          <p:nvPr>
            <p:ph type="sldNum" sz="quarter" idx="12"/>
          </p:nvPr>
        </p:nvSpPr>
        <p:spPr/>
        <p:txBody>
          <a:bodyPr/>
          <a:lstStyle/>
          <a:p>
            <a:pPr>
              <a:defRPr/>
            </a:pPr>
            <a:fld id="{6CB231F0-3774-47C1-BAB5-3BA12CABD9DA}" type="slidenum">
              <a:rPr lang="ru-RU" smtClean="0"/>
              <a:pPr>
                <a:defRPr/>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Заголовок 1"/>
          <p:cNvSpPr>
            <a:spLocks noGrp="1"/>
          </p:cNvSpPr>
          <p:nvPr>
            <p:ph type="title"/>
          </p:nvPr>
        </p:nvSpPr>
        <p:spPr>
          <a:xfrm>
            <a:off x="838200" y="365125"/>
            <a:ext cx="10515600" cy="146050"/>
          </a:xfrm>
        </p:spPr>
        <p:txBody>
          <a:bodyPr/>
          <a:lstStyle/>
          <a:p>
            <a:r>
              <a:rPr lang="ru-RU" smtClean="0"/>
              <a:t> </a:t>
            </a:r>
          </a:p>
        </p:txBody>
      </p:sp>
      <p:sp>
        <p:nvSpPr>
          <p:cNvPr id="39938" name="Объект 2"/>
          <p:cNvSpPr>
            <a:spLocks noGrp="1"/>
          </p:cNvSpPr>
          <p:nvPr>
            <p:ph idx="1"/>
          </p:nvPr>
        </p:nvSpPr>
        <p:spPr>
          <a:xfrm>
            <a:off x="838200" y="247650"/>
            <a:ext cx="10515600" cy="6037263"/>
          </a:xfrm>
        </p:spPr>
        <p:txBody>
          <a:bodyPr/>
          <a:lstStyle/>
          <a:p>
            <a:pPr marL="0" indent="0">
              <a:buFont typeface="Arial" charset="0"/>
              <a:buNone/>
            </a:pPr>
            <a:r>
              <a:rPr lang="ru-RU" sz="2000" b="1" i="1" dirty="0" smtClean="0"/>
              <a:t>Преимущества механизма тегирования:</a:t>
            </a:r>
          </a:p>
          <a:p>
            <a:pPr marL="0" indent="0">
              <a:buFont typeface="Arial" charset="0"/>
              <a:buNone/>
            </a:pPr>
            <a:r>
              <a:rPr lang="ru-RU" sz="2000" dirty="0" smtClean="0"/>
              <a:t>1. Компактная система команд.</a:t>
            </a:r>
          </a:p>
          <a:p>
            <a:pPr marL="0" indent="0">
              <a:buFont typeface="Arial" charset="0"/>
              <a:buNone/>
            </a:pPr>
            <a:r>
              <a:rPr lang="ru-RU" sz="2000" dirty="0" smtClean="0"/>
              <a:t>2. Строгий контроль типов данных.</a:t>
            </a:r>
          </a:p>
          <a:p>
            <a:pPr marL="0" indent="0">
              <a:buFont typeface="Arial" charset="0"/>
              <a:buNone/>
            </a:pPr>
            <a:r>
              <a:rPr lang="ru-RU" sz="2000" dirty="0" smtClean="0"/>
              <a:t>3. Более простые компиляторы. Меньший объем программного кода.</a:t>
            </a:r>
          </a:p>
          <a:p>
            <a:pPr marL="0" indent="0">
              <a:buFont typeface="Arial" charset="0"/>
              <a:buNone/>
            </a:pPr>
            <a:r>
              <a:rPr lang="ru-RU" sz="2000" dirty="0" smtClean="0"/>
              <a:t>4. Уменьшение интенсивности пересылки между основной памятью и процессором, т.к. уменьшается код программы, загружающий интерфейс на 50%, а увеличивающийся объем читаемых данных, загружает интерфейс на 30%.</a:t>
            </a:r>
          </a:p>
          <a:p>
            <a:pPr marL="0" indent="0">
              <a:buFont typeface="Arial" charset="0"/>
              <a:buNone/>
            </a:pPr>
            <a:r>
              <a:rPr lang="ru-RU" sz="2000" b="1" i="1" dirty="0" smtClean="0"/>
              <a:t>Недостатки теговой организации:</a:t>
            </a:r>
          </a:p>
          <a:p>
            <a:pPr marL="0" indent="0">
              <a:buFont typeface="Arial" charset="0"/>
              <a:buNone/>
            </a:pPr>
            <a:r>
              <a:rPr lang="ru-RU" sz="2000" dirty="0" smtClean="0"/>
              <a:t>1. Строгий контроль типов снижает выразительные способности языка.</a:t>
            </a:r>
          </a:p>
          <a:p>
            <a:pPr marL="0" indent="0">
              <a:buFont typeface="Arial" charset="0"/>
              <a:buNone/>
            </a:pPr>
            <a:r>
              <a:rPr lang="ru-RU" sz="2000" dirty="0" smtClean="0"/>
              <a:t>2. Уменьшается быстродействие процессора за счет откладывания привязки атрибутов данных на этап выполнения команды. В момент дешифрации команды сразу определяются типы данных, здесь же в момент дешифрации команды типы данных не определяются и поэтому то время, которое связано с </a:t>
            </a:r>
            <a:r>
              <a:rPr lang="ru-RU" sz="2000" dirty="0" err="1" smtClean="0"/>
              <a:t>подгрузкой</a:t>
            </a:r>
            <a:r>
              <a:rPr lang="ru-RU" sz="2000" dirty="0" smtClean="0"/>
              <a:t> операнда могло бы быть использовано для определения типов данных, что и происходит. Т.е. сокращено время дешифрации команды, но доступ к памяти медленный и снижается быстродействие процессора.</a:t>
            </a:r>
          </a:p>
          <a:p>
            <a:pPr marL="0" indent="0">
              <a:buFont typeface="Arial" charset="0"/>
              <a:buNone/>
            </a:pPr>
            <a:r>
              <a:rPr lang="ru-RU" sz="2000" dirty="0" smtClean="0"/>
              <a:t>3. Дополнительные расходы основной памяти в области данных для хранения полей тега.</a:t>
            </a:r>
          </a:p>
        </p:txBody>
      </p:sp>
      <p:sp>
        <p:nvSpPr>
          <p:cNvPr id="4" name="Номер слайда 3"/>
          <p:cNvSpPr>
            <a:spLocks noGrp="1"/>
          </p:cNvSpPr>
          <p:nvPr>
            <p:ph type="sldNum" sz="quarter" idx="12"/>
          </p:nvPr>
        </p:nvSpPr>
        <p:spPr/>
        <p:txBody>
          <a:bodyPr/>
          <a:lstStyle/>
          <a:p>
            <a:pPr>
              <a:defRPr/>
            </a:pPr>
            <a:fld id="{D1801955-D959-4394-A450-A1F7F1188EEF}" type="slidenum">
              <a:rPr lang="ru-RU" smtClean="0"/>
              <a:pPr>
                <a:defRPr/>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Заголовок 1"/>
          <p:cNvSpPr>
            <a:spLocks noGrp="1"/>
          </p:cNvSpPr>
          <p:nvPr>
            <p:ph type="title"/>
          </p:nvPr>
        </p:nvSpPr>
        <p:spPr>
          <a:xfrm>
            <a:off x="838200" y="365125"/>
            <a:ext cx="10515600" cy="523875"/>
          </a:xfrm>
        </p:spPr>
        <p:txBody>
          <a:bodyPr/>
          <a:lstStyle/>
          <a:p>
            <a:pPr algn="ctr"/>
            <a:r>
              <a:rPr lang="ru-RU" sz="3600" b="1" dirty="0" smtClean="0">
                <a:latin typeface="Arial" panose="020B0604020202020204" pitchFamily="34" charset="0"/>
                <a:cs typeface="Arial" panose="020B0604020202020204" pitchFamily="34" charset="0"/>
              </a:rPr>
              <a:t>Структура и формат команды</a:t>
            </a:r>
          </a:p>
        </p:txBody>
      </p:sp>
      <p:sp>
        <p:nvSpPr>
          <p:cNvPr id="40962" name="Объект 2"/>
          <p:cNvSpPr>
            <a:spLocks noGrp="1"/>
          </p:cNvSpPr>
          <p:nvPr>
            <p:ph idx="1"/>
          </p:nvPr>
        </p:nvSpPr>
        <p:spPr>
          <a:xfrm>
            <a:off x="838200" y="1062038"/>
            <a:ext cx="10515600" cy="5294312"/>
          </a:xfrm>
        </p:spPr>
        <p:txBody>
          <a:bodyPr/>
          <a:lstStyle/>
          <a:p>
            <a:pPr marL="0" indent="0">
              <a:buFont typeface="Arial" charset="0"/>
              <a:buNone/>
            </a:pPr>
            <a:r>
              <a:rPr lang="ru-RU" sz="2000" b="1" dirty="0" smtClean="0"/>
              <a:t>Командой (инструкцией)</a:t>
            </a:r>
            <a:r>
              <a:rPr lang="ru-RU" sz="2000" dirty="0" smtClean="0"/>
              <a:t> называется некоторым образом кодированная информация, определяющая выработку в ЭВМ последовательностей сигналов, предназначенных для выполнения определенной операции (действия) машины над заданными числовыми и нечисловыми кодами.</a:t>
            </a:r>
          </a:p>
          <a:p>
            <a:pPr marL="0" indent="0">
              <a:buFont typeface="Arial" charset="0"/>
              <a:buNone/>
            </a:pPr>
            <a:r>
              <a:rPr lang="ru-RU" sz="2000" dirty="0" smtClean="0"/>
              <a:t>Конечный вид команды – цифровой код.</a:t>
            </a:r>
          </a:p>
          <a:p>
            <a:pPr marL="0" indent="0">
              <a:buFont typeface="Arial" charset="0"/>
              <a:buNone/>
            </a:pPr>
            <a:r>
              <a:rPr lang="ru-RU" sz="2000" dirty="0" smtClean="0"/>
              <a:t>В соответствии с введенным определением команды, её структура имеет операционную и адресную части, а также служебную (модифицирующую) часть, определяющую особенность выполнения данной команды (модификацию) в зависимости от значений тех или иных признаков.</a:t>
            </a:r>
          </a:p>
          <a:p>
            <a:pPr marL="0" indent="0">
              <a:buFont typeface="Arial" charset="0"/>
              <a:buNone/>
            </a:pPr>
            <a:endParaRPr lang="ru-RU" sz="2000" dirty="0" smtClean="0"/>
          </a:p>
          <a:p>
            <a:pPr marL="0" indent="0">
              <a:buFont typeface="Arial" charset="0"/>
              <a:buNone/>
            </a:pPr>
            <a:endParaRPr lang="ru-RU" sz="2000" dirty="0" smtClean="0"/>
          </a:p>
          <a:p>
            <a:pPr marL="0" indent="0">
              <a:buFont typeface="Arial" charset="0"/>
              <a:buNone/>
            </a:pPr>
            <a:r>
              <a:rPr lang="ru-RU" sz="2000" dirty="0" smtClean="0"/>
              <a:t>Адрес (адреса) - содержимое адресной части команды - в наиболее распространенном случае, указывает номер ячейки ОЗУ, в которой записано (хранится) участвующее в операции число (точнее его код) – слагаемое, множимое, делимое и т.д., либо код нечисловой информации (адрес, строка символов, состояние устройства и т.д.). Обобщённо и для простоты обычно говорят: в ЗУ хранятся операнды.</a:t>
            </a:r>
          </a:p>
          <a:p>
            <a:pPr marL="0" indent="0">
              <a:buFont typeface="Arial" charset="0"/>
              <a:buNone/>
            </a:pPr>
            <a:endParaRPr lang="ru-RU" dirty="0" smtClean="0"/>
          </a:p>
        </p:txBody>
      </p:sp>
      <p:sp>
        <p:nvSpPr>
          <p:cNvPr id="4" name="Номер слайда 3"/>
          <p:cNvSpPr>
            <a:spLocks noGrp="1"/>
          </p:cNvSpPr>
          <p:nvPr>
            <p:ph type="sldNum" sz="quarter" idx="12"/>
          </p:nvPr>
        </p:nvSpPr>
        <p:spPr/>
        <p:txBody>
          <a:bodyPr/>
          <a:lstStyle/>
          <a:p>
            <a:pPr>
              <a:defRPr/>
            </a:pPr>
            <a:fld id="{C4F311A9-B885-4E9A-A08E-3D0D799ACBC4}" type="slidenum">
              <a:rPr lang="ru-RU" smtClean="0"/>
              <a:pPr>
                <a:defRPr/>
              </a:pPr>
              <a:t>26</a:t>
            </a:fld>
            <a:endParaRPr lang="ru-RU"/>
          </a:p>
        </p:txBody>
      </p:sp>
      <p:graphicFrame>
        <p:nvGraphicFramePr>
          <p:cNvPr id="5" name="Таблица 4"/>
          <p:cNvGraphicFramePr>
            <a:graphicFrameLocks noGrp="1"/>
          </p:cNvGraphicFramePr>
          <p:nvPr/>
        </p:nvGraphicFramePr>
        <p:xfrm>
          <a:off x="1004888" y="4030663"/>
          <a:ext cx="10175787" cy="370840"/>
        </p:xfrm>
        <a:graphic>
          <a:graphicData uri="http://schemas.openxmlformats.org/drawingml/2006/table">
            <a:tbl>
              <a:tblPr firstRow="1" bandRow="1">
                <a:tableStyleId>{5C22544A-7EE6-4342-B048-85BDC9FD1C3A}</a:tableStyleId>
              </a:tblPr>
              <a:tblGrid>
                <a:gridCol w="2947972">
                  <a:extLst>
                    <a:ext uri="{9D8B030D-6E8A-4147-A177-3AD203B41FA5}">
                      <a16:colId xmlns:a16="http://schemas.microsoft.com/office/drawing/2014/main" val="20000"/>
                    </a:ext>
                  </a:extLst>
                </a:gridCol>
                <a:gridCol w="1949073">
                  <a:extLst>
                    <a:ext uri="{9D8B030D-6E8A-4147-A177-3AD203B41FA5}">
                      <a16:colId xmlns:a16="http://schemas.microsoft.com/office/drawing/2014/main" val="20001"/>
                    </a:ext>
                  </a:extLst>
                </a:gridCol>
                <a:gridCol w="5278742">
                  <a:extLst>
                    <a:ext uri="{9D8B030D-6E8A-4147-A177-3AD203B41FA5}">
                      <a16:colId xmlns:a16="http://schemas.microsoft.com/office/drawing/2014/main" val="20002"/>
                    </a:ext>
                  </a:extLst>
                </a:gridCol>
              </a:tblGrid>
              <a:tr h="370840">
                <a:tc>
                  <a:txBody>
                    <a:bodyPr/>
                    <a:lstStyle/>
                    <a:p>
                      <a:pPr algn="ctr"/>
                      <a:r>
                        <a:rPr lang="ru-RU" sz="1400" b="0" baseline="0" dirty="0" smtClean="0">
                          <a:solidFill>
                            <a:schemeClr val="tx1"/>
                          </a:solidFill>
                        </a:rPr>
                        <a:t>Операционная часть (код операции)</a:t>
                      </a:r>
                      <a:endParaRPr lang="ru-RU" sz="14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400" b="0" baseline="0" dirty="0" smtClean="0">
                          <a:solidFill>
                            <a:schemeClr val="tx1"/>
                          </a:solidFill>
                        </a:rPr>
                        <a:t>Поля модификации</a:t>
                      </a:r>
                      <a:endParaRPr lang="ru-RU" sz="14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1400" b="0" baseline="0" dirty="0" smtClean="0">
                          <a:solidFill>
                            <a:schemeClr val="tx1"/>
                          </a:solidFill>
                        </a:rPr>
                        <a:t>Адресная часть</a:t>
                      </a:r>
                      <a:endParaRPr lang="ru-RU" sz="14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Заголовок 1"/>
          <p:cNvSpPr>
            <a:spLocks noGrp="1"/>
          </p:cNvSpPr>
          <p:nvPr>
            <p:ph type="title"/>
          </p:nvPr>
        </p:nvSpPr>
        <p:spPr>
          <a:xfrm>
            <a:off x="838200" y="365125"/>
            <a:ext cx="10515600" cy="590550"/>
          </a:xfrm>
        </p:spPr>
        <p:txBody>
          <a:bodyPr/>
          <a:lstStyle/>
          <a:p>
            <a:pPr algn="ctr"/>
            <a:r>
              <a:rPr lang="ru-RU" sz="3600" b="1" dirty="0" smtClean="0">
                <a:latin typeface="Arial" panose="020B0604020202020204" pitchFamily="34" charset="0"/>
                <a:cs typeface="Arial" panose="020B0604020202020204" pitchFamily="34" charset="0"/>
              </a:rPr>
              <a:t>Типы команд</a:t>
            </a:r>
          </a:p>
        </p:txBody>
      </p:sp>
      <p:sp>
        <p:nvSpPr>
          <p:cNvPr id="3" name="Объект 2"/>
          <p:cNvSpPr>
            <a:spLocks noGrp="1"/>
          </p:cNvSpPr>
          <p:nvPr>
            <p:ph idx="1"/>
          </p:nvPr>
        </p:nvSpPr>
        <p:spPr>
          <a:xfrm>
            <a:off x="838200" y="1079500"/>
            <a:ext cx="10515600" cy="5097463"/>
          </a:xfrm>
        </p:spPr>
        <p:txBody>
          <a:bodyPr/>
          <a:lstStyle/>
          <a:p>
            <a:pPr marL="0" indent="0">
              <a:buFont typeface="Arial" charset="0"/>
              <a:buNone/>
              <a:defRPr/>
            </a:pPr>
            <a:r>
              <a:rPr lang="ru-RU" sz="2400" dirty="0" smtClean="0"/>
              <a:t>Существуют основные типы операций, которые включаются практически во все современные системы команд компьютеров:</a:t>
            </a:r>
          </a:p>
          <a:p>
            <a:pPr>
              <a:buFontTx/>
              <a:buChar char="-"/>
              <a:defRPr/>
            </a:pPr>
            <a:r>
              <a:rPr lang="ru-RU" sz="2400" dirty="0" smtClean="0"/>
              <a:t>команды </a:t>
            </a:r>
            <a:r>
              <a:rPr lang="ru-RU" sz="2400" dirty="0"/>
              <a:t>пересылки данных</a:t>
            </a:r>
            <a:r>
              <a:rPr lang="ru-RU" sz="2400" dirty="0" smtClean="0"/>
              <a:t>;</a:t>
            </a:r>
          </a:p>
          <a:p>
            <a:pPr>
              <a:buFontTx/>
              <a:buChar char="-"/>
              <a:defRPr/>
            </a:pPr>
            <a:r>
              <a:rPr lang="ru-RU" sz="2400" dirty="0"/>
              <a:t>команды арифметической и логической </a:t>
            </a:r>
            <a:r>
              <a:rPr lang="ru-RU" sz="2400" dirty="0" smtClean="0"/>
              <a:t>обработки, сдвиги;</a:t>
            </a:r>
          </a:p>
          <a:p>
            <a:pPr>
              <a:buFontTx/>
              <a:buChar char="-"/>
              <a:defRPr/>
            </a:pPr>
            <a:r>
              <a:rPr lang="ru-RU" sz="2400" dirty="0"/>
              <a:t>команды </a:t>
            </a:r>
            <a:r>
              <a:rPr lang="ru-RU" sz="2400" dirty="0" smtClean="0"/>
              <a:t>преобразования;</a:t>
            </a:r>
          </a:p>
          <a:p>
            <a:pPr>
              <a:buFontTx/>
              <a:buChar char="-"/>
              <a:defRPr/>
            </a:pPr>
            <a:r>
              <a:rPr lang="ru-RU" sz="2400" dirty="0"/>
              <a:t>команды ввода/вывода</a:t>
            </a:r>
            <a:r>
              <a:rPr lang="ru-RU" sz="2400" dirty="0" smtClean="0"/>
              <a:t>;</a:t>
            </a:r>
          </a:p>
          <a:p>
            <a:pPr>
              <a:buFontTx/>
              <a:buChar char="-"/>
              <a:defRPr/>
            </a:pPr>
            <a:r>
              <a:rPr lang="ru-RU" sz="2400" dirty="0"/>
              <a:t>команды управления потоком </a:t>
            </a:r>
            <a:r>
              <a:rPr lang="ru-RU" sz="2400" dirty="0" smtClean="0"/>
              <a:t>команд (передачи управления в программах);</a:t>
            </a:r>
          </a:p>
          <a:p>
            <a:pPr>
              <a:buFontTx/>
              <a:buChar char="-"/>
              <a:defRPr/>
            </a:pPr>
            <a:r>
              <a:rPr lang="ru-RU" sz="2400" dirty="0"/>
              <a:t>к</a:t>
            </a:r>
            <a:r>
              <a:rPr lang="ru-RU" sz="2400" dirty="0" smtClean="0"/>
              <a:t>оманды управления системой (режимами системы и её отдельных устройств);</a:t>
            </a:r>
          </a:p>
          <a:p>
            <a:pPr>
              <a:buFontTx/>
              <a:buChar char="-"/>
              <a:defRPr/>
            </a:pPr>
            <a:r>
              <a:rPr lang="ru-RU" sz="2400" dirty="0"/>
              <a:t>команды работы со строками</a:t>
            </a:r>
            <a:r>
              <a:rPr lang="ru-RU" sz="2400" dirty="0" smtClean="0"/>
              <a:t>;</a:t>
            </a:r>
          </a:p>
          <a:p>
            <a:pPr>
              <a:buFontTx/>
              <a:buChar char="-"/>
              <a:defRPr/>
            </a:pPr>
            <a:r>
              <a:rPr lang="ru-RU" sz="2400" dirty="0"/>
              <a:t>команды </a:t>
            </a:r>
            <a:r>
              <a:rPr lang="en-US" sz="2400" dirty="0" smtClean="0"/>
              <a:t>SIMD</a:t>
            </a:r>
            <a:r>
              <a:rPr lang="ru-RU" sz="2400" dirty="0" smtClean="0"/>
              <a:t> (групповые команды);</a:t>
            </a:r>
          </a:p>
          <a:p>
            <a:pPr>
              <a:buFontTx/>
              <a:buChar char="-"/>
              <a:defRPr/>
            </a:pPr>
            <a:r>
              <a:rPr lang="ru-RU" sz="2400" dirty="0"/>
              <a:t>с</a:t>
            </a:r>
            <a:r>
              <a:rPr lang="ru-RU" sz="2400" dirty="0" smtClean="0"/>
              <a:t>пециальные (служебные) команды.</a:t>
            </a:r>
          </a:p>
        </p:txBody>
      </p:sp>
      <p:sp>
        <p:nvSpPr>
          <p:cNvPr id="4" name="Номер слайда 3"/>
          <p:cNvSpPr>
            <a:spLocks noGrp="1"/>
          </p:cNvSpPr>
          <p:nvPr>
            <p:ph type="sldNum" sz="quarter" idx="12"/>
          </p:nvPr>
        </p:nvSpPr>
        <p:spPr/>
        <p:txBody>
          <a:bodyPr/>
          <a:lstStyle/>
          <a:p>
            <a:pPr>
              <a:defRPr/>
            </a:pPr>
            <a:fld id="{BB6B13BC-FD56-4641-9587-E4E00AAF1B23}" type="slidenum">
              <a:rPr lang="ru-RU" smtClean="0"/>
              <a:pPr>
                <a:defRPr/>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Заголовок 1"/>
          <p:cNvSpPr>
            <a:spLocks noGrp="1"/>
          </p:cNvSpPr>
          <p:nvPr>
            <p:ph type="title"/>
          </p:nvPr>
        </p:nvSpPr>
        <p:spPr>
          <a:xfrm>
            <a:off x="838200" y="109538"/>
            <a:ext cx="10515600" cy="466725"/>
          </a:xfrm>
        </p:spPr>
        <p:txBody>
          <a:bodyPr/>
          <a:lstStyle/>
          <a:p>
            <a:pPr algn="ctr"/>
            <a:r>
              <a:rPr lang="ru-RU" sz="3600" b="1" dirty="0" smtClean="0">
                <a:latin typeface="Arial" panose="020B0604020202020204" pitchFamily="34" charset="0"/>
                <a:cs typeface="Arial" panose="020B0604020202020204" pitchFamily="34" charset="0"/>
              </a:rPr>
              <a:t>Адресность</a:t>
            </a:r>
          </a:p>
        </p:txBody>
      </p:sp>
      <p:sp>
        <p:nvSpPr>
          <p:cNvPr id="43010" name="Объект 2"/>
          <p:cNvSpPr>
            <a:spLocks noGrp="1"/>
          </p:cNvSpPr>
          <p:nvPr>
            <p:ph idx="1"/>
          </p:nvPr>
        </p:nvSpPr>
        <p:spPr>
          <a:xfrm>
            <a:off x="279400" y="803275"/>
            <a:ext cx="11788775" cy="5918200"/>
          </a:xfrm>
        </p:spPr>
        <p:txBody>
          <a:bodyPr/>
          <a:lstStyle/>
          <a:p>
            <a:pPr marL="0" indent="0">
              <a:buFont typeface="Arial" charset="0"/>
              <a:buNone/>
            </a:pPr>
            <a:r>
              <a:rPr lang="ru-RU" sz="2000" dirty="0" smtClean="0"/>
              <a:t>Сколько адресов должно быть в команде?  </a:t>
            </a:r>
          </a:p>
          <a:p>
            <a:pPr marL="0" indent="0">
              <a:buFont typeface="Arial" charset="0"/>
              <a:buNone/>
            </a:pPr>
            <a:r>
              <a:rPr lang="ru-RU" sz="2000" dirty="0" smtClean="0"/>
              <a:t>Если говорить о команде как о предписании, то наиболее полная его форма должна указывать не только адреса всех чисел, участвующих в операции, но и адрес ячейки, в которую следует поместить результат, а также адрес источника следующей команды. Это перечисление подводит к необходимости иметь в команде четыре адреса.</a:t>
            </a:r>
          </a:p>
          <a:p>
            <a:pPr marL="0" indent="0">
              <a:buFont typeface="Arial" charset="0"/>
              <a:buNone/>
            </a:pPr>
            <a:r>
              <a:rPr lang="ru-RU" sz="2000" dirty="0" smtClean="0"/>
              <a:t>Эволюция ЭВМ сопровождалась эволюцией адресности.</a:t>
            </a:r>
          </a:p>
          <a:p>
            <a:pPr marL="0" indent="0">
              <a:buFont typeface="Arial" charset="0"/>
              <a:buNone/>
            </a:pPr>
            <a:r>
              <a:rPr lang="ru-RU" sz="2000" dirty="0" smtClean="0"/>
              <a:t>Адрес источника следующей команды может отсутствовать, поскольку программу (последовательность команд) наиболее естественно и целесообразно размещать в некотором массиве рядом расположенных ячеек ЗУ. Если команды записаны последовательно, то весьма просто реализовать смену адреса ячейки-источника очередной команды аппаратно счетчиком адресов. Такой порядок выборки называется </a:t>
            </a:r>
            <a:r>
              <a:rPr lang="ru-RU" sz="2000" b="1" i="1" dirty="0" smtClean="0"/>
              <a:t>естественным</a:t>
            </a:r>
            <a:r>
              <a:rPr lang="ru-RU" sz="2000" dirty="0" smtClean="0"/>
              <a:t>, тогда как при задании адреса команды в команде порядок выборки именуется </a:t>
            </a:r>
            <a:r>
              <a:rPr lang="ru-RU" sz="2000" b="1" i="1" dirty="0" smtClean="0"/>
              <a:t>принудительным</a:t>
            </a:r>
            <a:r>
              <a:rPr lang="ru-RU" sz="2000" dirty="0" smtClean="0"/>
              <a:t>.</a:t>
            </a:r>
          </a:p>
          <a:p>
            <a:pPr marL="0" indent="0">
              <a:buFont typeface="Arial" charset="0"/>
              <a:buNone/>
            </a:pPr>
            <a:r>
              <a:rPr lang="ru-RU" sz="2000" dirty="0" smtClean="0"/>
              <a:t>Важно отметить, что использование естественного порядка выборки команд приводит к необходимости введения специальных команд. Эти команды должны изменять порядок вычислений путём изменения содержимого счетчика номеров (адресов) команд. Это необходимо для обеспечения алгоритмической вычислимости. При принудительном порядке выборки специальные команды не нужны, т.к. каждая команда «меняет» порядок  выборки.</a:t>
            </a:r>
          </a:p>
          <a:p>
            <a:pPr marL="0" indent="0">
              <a:buFont typeface="Arial" charset="0"/>
              <a:buNone/>
            </a:pPr>
            <a:r>
              <a:rPr lang="ru-RU" sz="2000" dirty="0" smtClean="0"/>
              <a:t>В самом обобщённом виде: число адресов варьируется  от 4 до 0 в универсальных ЭВМ, а в специализированных число адресов может быть практически любым.</a:t>
            </a:r>
          </a:p>
          <a:p>
            <a:pPr marL="0" indent="0">
              <a:buFont typeface="Arial" charset="0"/>
              <a:buNone/>
            </a:pPr>
            <a:endParaRPr lang="ru-RU" sz="2000" dirty="0" smtClean="0"/>
          </a:p>
        </p:txBody>
      </p:sp>
      <p:sp>
        <p:nvSpPr>
          <p:cNvPr id="4" name="Номер слайда 3"/>
          <p:cNvSpPr>
            <a:spLocks noGrp="1"/>
          </p:cNvSpPr>
          <p:nvPr>
            <p:ph type="sldNum" sz="quarter" idx="12"/>
          </p:nvPr>
        </p:nvSpPr>
        <p:spPr/>
        <p:txBody>
          <a:bodyPr/>
          <a:lstStyle/>
          <a:p>
            <a:pPr>
              <a:defRPr/>
            </a:pPr>
            <a:fld id="{B8441329-01CC-4BF0-8112-E99C1FE2121A}" type="slidenum">
              <a:rPr lang="ru-RU" smtClean="0"/>
              <a:pPr>
                <a:defRPr/>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Заголовок 1"/>
          <p:cNvSpPr>
            <a:spLocks noGrp="1"/>
          </p:cNvSpPr>
          <p:nvPr>
            <p:ph type="title"/>
          </p:nvPr>
        </p:nvSpPr>
        <p:spPr>
          <a:xfrm>
            <a:off x="838200" y="365125"/>
            <a:ext cx="10515600" cy="417513"/>
          </a:xfrm>
        </p:spPr>
        <p:txBody>
          <a:bodyPr/>
          <a:lstStyle/>
          <a:p>
            <a:pPr algn="ctr"/>
            <a:r>
              <a:rPr lang="ru-RU" sz="3600" b="1" dirty="0" smtClean="0">
                <a:latin typeface="Arial" panose="020B0604020202020204" pitchFamily="34" charset="0"/>
                <a:cs typeface="Arial" panose="020B0604020202020204" pitchFamily="34" charset="0"/>
              </a:rPr>
              <a:t>Модифицирующая часть команды</a:t>
            </a:r>
          </a:p>
        </p:txBody>
      </p:sp>
      <p:sp>
        <p:nvSpPr>
          <p:cNvPr id="3" name="Объект 2"/>
          <p:cNvSpPr>
            <a:spLocks noGrp="1"/>
          </p:cNvSpPr>
          <p:nvPr>
            <p:ph idx="1"/>
          </p:nvPr>
        </p:nvSpPr>
        <p:spPr>
          <a:xfrm>
            <a:off x="838200" y="1095375"/>
            <a:ext cx="10515600" cy="5260975"/>
          </a:xfrm>
        </p:spPr>
        <p:txBody>
          <a:bodyPr/>
          <a:lstStyle/>
          <a:p>
            <a:pPr marL="0" indent="0">
              <a:buFont typeface="Arial" charset="0"/>
              <a:buNone/>
              <a:defRPr/>
            </a:pPr>
            <a:r>
              <a:rPr lang="ru-RU" sz="2400" dirty="0" smtClean="0"/>
              <a:t>Цель использования этой части команды – обеспечение универсальности и унификации форматов команд.</a:t>
            </a:r>
          </a:p>
          <a:p>
            <a:pPr marL="0" indent="0">
              <a:buFont typeface="Arial" charset="0"/>
              <a:buNone/>
              <a:defRPr/>
            </a:pPr>
            <a:r>
              <a:rPr lang="ru-RU" sz="2400" dirty="0" smtClean="0"/>
              <a:t>Поле (поля) модификации может располагаться в разных частях многоразрядной команды, а может и вообще отсутствовать. Коды, размещаемые в этих полях, могут быть использованы:</a:t>
            </a:r>
          </a:p>
          <a:p>
            <a:pPr>
              <a:buFontTx/>
              <a:buChar char="-"/>
              <a:defRPr/>
            </a:pPr>
            <a:r>
              <a:rPr lang="ru-RU" sz="2400" dirty="0"/>
              <a:t>д</a:t>
            </a:r>
            <a:r>
              <a:rPr lang="ru-RU" sz="2400" dirty="0" smtClean="0"/>
              <a:t>ля задания типов операций;</a:t>
            </a:r>
          </a:p>
          <a:p>
            <a:pPr>
              <a:buFontTx/>
              <a:buChar char="-"/>
              <a:defRPr/>
            </a:pPr>
            <a:r>
              <a:rPr lang="ru-RU" sz="2400" dirty="0"/>
              <a:t>д</a:t>
            </a:r>
            <a:r>
              <a:rPr lang="ru-RU" sz="2400" dirty="0" smtClean="0"/>
              <a:t>ля задания порядка использования адресов;</a:t>
            </a:r>
          </a:p>
          <a:p>
            <a:pPr>
              <a:buFontTx/>
              <a:buChar char="-"/>
              <a:defRPr/>
            </a:pPr>
            <a:r>
              <a:rPr lang="ru-RU" sz="2400" dirty="0"/>
              <a:t>д</a:t>
            </a:r>
            <a:r>
              <a:rPr lang="ru-RU" sz="2400" dirty="0" smtClean="0"/>
              <a:t>ля задания способа адресации;</a:t>
            </a:r>
          </a:p>
          <a:p>
            <a:pPr>
              <a:buFontTx/>
              <a:buChar char="-"/>
              <a:defRPr/>
            </a:pPr>
            <a:r>
              <a:rPr lang="ru-RU" sz="2400" dirty="0"/>
              <a:t>в</a:t>
            </a:r>
            <a:r>
              <a:rPr lang="ru-RU" sz="2400" dirty="0" smtClean="0"/>
              <a:t> качестве префикса;</a:t>
            </a:r>
          </a:p>
          <a:p>
            <a:pPr>
              <a:buFontTx/>
              <a:buChar char="-"/>
              <a:defRPr/>
            </a:pPr>
            <a:r>
              <a:rPr lang="ru-RU" sz="2400" dirty="0"/>
              <a:t>д</a:t>
            </a:r>
            <a:r>
              <a:rPr lang="ru-RU" sz="2400" dirty="0" smtClean="0"/>
              <a:t>ля указания размеров операндов;</a:t>
            </a:r>
          </a:p>
          <a:p>
            <a:pPr>
              <a:buFontTx/>
              <a:buChar char="-"/>
              <a:defRPr/>
            </a:pPr>
            <a:r>
              <a:rPr lang="ru-RU" sz="2400" dirty="0"/>
              <a:t>д</a:t>
            </a:r>
            <a:r>
              <a:rPr lang="ru-RU" sz="2400" dirty="0" smtClean="0"/>
              <a:t>ля хранения атрибутов обращения к памяти и её защиты  и др.</a:t>
            </a:r>
          </a:p>
          <a:p>
            <a:pPr marL="0" indent="0">
              <a:buFont typeface="Arial" charset="0"/>
              <a:buNone/>
              <a:defRPr/>
            </a:pPr>
            <a:endParaRPr lang="ru-RU" sz="2000" dirty="0" smtClean="0"/>
          </a:p>
          <a:p>
            <a:pPr>
              <a:buFontTx/>
              <a:buChar char="-"/>
              <a:defRPr/>
            </a:pPr>
            <a:endParaRPr lang="ru-RU" sz="2000" dirty="0" smtClean="0"/>
          </a:p>
          <a:p>
            <a:pPr>
              <a:buFontTx/>
              <a:buChar char="-"/>
              <a:defRPr/>
            </a:pPr>
            <a:endParaRPr lang="ru-RU" sz="2000" dirty="0"/>
          </a:p>
        </p:txBody>
      </p:sp>
      <p:sp>
        <p:nvSpPr>
          <p:cNvPr id="4" name="Номер слайда 3"/>
          <p:cNvSpPr>
            <a:spLocks noGrp="1"/>
          </p:cNvSpPr>
          <p:nvPr>
            <p:ph type="sldNum" sz="quarter" idx="12"/>
          </p:nvPr>
        </p:nvSpPr>
        <p:spPr/>
        <p:txBody>
          <a:bodyPr/>
          <a:lstStyle/>
          <a:p>
            <a:pPr>
              <a:defRPr/>
            </a:pPr>
            <a:fld id="{3F7101E7-1A6E-4BF7-85FA-98EC755CAE76}" type="slidenum">
              <a:rPr lang="ru-RU" smtClean="0"/>
              <a:pPr>
                <a:defRPr/>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93D78DCF-67EC-4DEB-8600-7D7DAA9CF3D5}" type="slidenum">
              <a:rPr lang="ru-RU"/>
              <a:pPr>
                <a:defRPr/>
              </a:pPr>
              <a:t>3</a:t>
            </a:fld>
            <a:endParaRPr lang="ru-RU"/>
          </a:p>
        </p:txBody>
      </p:sp>
      <p:sp>
        <p:nvSpPr>
          <p:cNvPr id="17410" name="Rectangle 2"/>
          <p:cNvSpPr>
            <a:spLocks noGrp="1"/>
          </p:cNvSpPr>
          <p:nvPr>
            <p:ph type="title"/>
          </p:nvPr>
        </p:nvSpPr>
        <p:spPr/>
        <p:txBody>
          <a:bodyPr/>
          <a:lstStyle/>
          <a:p>
            <a:pPr algn="ctr" eaLnBrk="1" hangingPunct="1"/>
            <a:r>
              <a:rPr lang="ru-RU" sz="3600" b="1" dirty="0" smtClean="0">
                <a:latin typeface="Arial" charset="0"/>
              </a:rPr>
              <a:t>Типы и форматы операндов</a:t>
            </a:r>
          </a:p>
        </p:txBody>
      </p:sp>
      <p:sp>
        <p:nvSpPr>
          <p:cNvPr id="17411" name="Rectangle 3"/>
          <p:cNvSpPr>
            <a:spLocks noGrp="1"/>
          </p:cNvSpPr>
          <p:nvPr>
            <p:ph type="body" idx="1"/>
          </p:nvPr>
        </p:nvSpPr>
        <p:spPr/>
        <p:txBody>
          <a:bodyPr/>
          <a:lstStyle/>
          <a:p>
            <a:pPr eaLnBrk="1" hangingPunct="1">
              <a:lnSpc>
                <a:spcPct val="70000"/>
              </a:lnSpc>
              <a:buFont typeface="Arial" charset="0"/>
              <a:buNone/>
            </a:pPr>
            <a:r>
              <a:rPr lang="ru-RU" sz="2400" dirty="0" smtClean="0">
                <a:solidFill>
                  <a:schemeClr val="accent2"/>
                </a:solidFill>
                <a:latin typeface="Arial" charset="0"/>
              </a:rPr>
              <a:t>Основные</a:t>
            </a:r>
            <a:r>
              <a:rPr lang="ru-RU" sz="2400" dirty="0" smtClean="0">
                <a:latin typeface="Arial" charset="0"/>
              </a:rPr>
              <a:t> типы операндов (информационных единиц):</a:t>
            </a:r>
          </a:p>
          <a:p>
            <a:pPr eaLnBrk="1" hangingPunct="1">
              <a:lnSpc>
                <a:spcPct val="70000"/>
              </a:lnSpc>
              <a:buFont typeface="Arial" charset="0"/>
              <a:buNone/>
            </a:pPr>
            <a:r>
              <a:rPr lang="ru-RU" sz="2400" dirty="0" smtClean="0">
                <a:latin typeface="Arial" charset="0"/>
              </a:rPr>
              <a:t>	числа; символы (коды символов); логические данные.</a:t>
            </a:r>
          </a:p>
          <a:p>
            <a:pPr eaLnBrk="1" hangingPunct="1">
              <a:lnSpc>
                <a:spcPct val="70000"/>
              </a:lnSpc>
              <a:buFont typeface="Arial" charset="0"/>
              <a:buNone/>
            </a:pPr>
            <a:r>
              <a:rPr lang="ru-RU" sz="2400" dirty="0" smtClean="0">
                <a:solidFill>
                  <a:schemeClr val="accent2"/>
                </a:solidFill>
                <a:latin typeface="Arial" charset="0"/>
              </a:rPr>
              <a:t>Дополнительные</a:t>
            </a:r>
            <a:r>
              <a:rPr lang="ru-RU" sz="2400" dirty="0" smtClean="0">
                <a:latin typeface="Arial" charset="0"/>
              </a:rPr>
              <a:t> типы операндов:</a:t>
            </a:r>
          </a:p>
          <a:p>
            <a:pPr eaLnBrk="1" hangingPunct="1">
              <a:lnSpc>
                <a:spcPct val="70000"/>
              </a:lnSpc>
              <a:buFont typeface="Arial" charset="0"/>
              <a:buNone/>
            </a:pPr>
            <a:r>
              <a:rPr lang="ru-RU" sz="2400" dirty="0" smtClean="0">
                <a:latin typeface="Arial" charset="0"/>
              </a:rPr>
              <a:t>	битовые поля; битовые и байтовые строки; строки символов (текстовые строки); адреса и дескрипторы-указатели (теги, префиксы и др.); коды состояний и коды команд. </a:t>
            </a:r>
          </a:p>
          <a:p>
            <a:pPr eaLnBrk="1" hangingPunct="1">
              <a:lnSpc>
                <a:spcPct val="70000"/>
              </a:lnSpc>
              <a:buFont typeface="Arial" charset="0"/>
              <a:buNone/>
            </a:pPr>
            <a:r>
              <a:rPr lang="ru-RU" sz="2400" dirty="0" smtClean="0">
                <a:solidFill>
                  <a:schemeClr val="accent2"/>
                </a:solidFill>
                <a:latin typeface="Arial" charset="0"/>
              </a:rPr>
              <a:t>Производные</a:t>
            </a:r>
            <a:r>
              <a:rPr lang="ru-RU" sz="2400" dirty="0" smtClean="0">
                <a:latin typeface="Arial" charset="0"/>
              </a:rPr>
              <a:t> типы операндов (информационных единиц):</a:t>
            </a:r>
          </a:p>
          <a:p>
            <a:pPr eaLnBrk="1" hangingPunct="1">
              <a:lnSpc>
                <a:spcPct val="70000"/>
              </a:lnSpc>
              <a:buFont typeface="Arial" charset="0"/>
              <a:buNone/>
            </a:pPr>
            <a:r>
              <a:rPr lang="ru-RU" sz="2400" dirty="0" smtClean="0">
                <a:latin typeface="Arial" charset="0"/>
              </a:rPr>
              <a:t>	массивы кодов (всяких) и файлы графических изображений, аудио- и видеоинформации.</a:t>
            </a:r>
          </a:p>
          <a:p>
            <a:pPr eaLnBrk="1" hangingPunct="1">
              <a:lnSpc>
                <a:spcPct val="70000"/>
              </a:lnSpc>
              <a:buFont typeface="Arial" charset="0"/>
              <a:buNone/>
            </a:pPr>
            <a:r>
              <a:rPr lang="ru-RU" sz="2400" dirty="0" smtClean="0">
                <a:latin typeface="Arial" charset="0"/>
              </a:rPr>
              <a:t>Все типы операндов в ЭВМ существуют в конкретной форме – в стандартном формате или в нестандартной форме.</a:t>
            </a:r>
          </a:p>
          <a:p>
            <a:pPr eaLnBrk="1" hangingPunct="1">
              <a:lnSpc>
                <a:spcPct val="70000"/>
              </a:lnSpc>
              <a:buFont typeface="Arial" charset="0"/>
              <a:buNone/>
            </a:pPr>
            <a:r>
              <a:rPr lang="ru-RU" sz="2000" dirty="0" smtClean="0"/>
              <a:t>	</a:t>
            </a:r>
          </a:p>
          <a:p>
            <a:pPr eaLnBrk="1" hangingPunct="1">
              <a:lnSpc>
                <a:spcPct val="70000"/>
              </a:lnSpc>
              <a:buFont typeface="Arial" charset="0"/>
              <a:buNone/>
            </a:pPr>
            <a:endParaRPr lang="ru-RU"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Заголовок 1"/>
          <p:cNvSpPr>
            <a:spLocks noGrp="1"/>
          </p:cNvSpPr>
          <p:nvPr>
            <p:ph type="title"/>
          </p:nvPr>
        </p:nvSpPr>
        <p:spPr>
          <a:xfrm>
            <a:off x="838200" y="66675"/>
            <a:ext cx="10515600" cy="501650"/>
          </a:xfrm>
        </p:spPr>
        <p:txBody>
          <a:bodyPr/>
          <a:lstStyle/>
          <a:p>
            <a:pPr algn="ctr"/>
            <a:r>
              <a:rPr lang="ru-RU" sz="3600" b="1" dirty="0" smtClean="0">
                <a:latin typeface="Arial" panose="020B0604020202020204" pitchFamily="34" charset="0"/>
                <a:cs typeface="Arial" panose="020B0604020202020204" pitchFamily="34" charset="0"/>
              </a:rPr>
              <a:t>Цикл исполнения команды</a:t>
            </a:r>
          </a:p>
        </p:txBody>
      </p:sp>
      <p:sp>
        <p:nvSpPr>
          <p:cNvPr id="3" name="Объект 2"/>
          <p:cNvSpPr>
            <a:spLocks noGrp="1"/>
          </p:cNvSpPr>
          <p:nvPr>
            <p:ph idx="1"/>
          </p:nvPr>
        </p:nvSpPr>
        <p:spPr>
          <a:xfrm>
            <a:off x="296863" y="568325"/>
            <a:ext cx="11541125" cy="5788025"/>
          </a:xfrm>
        </p:spPr>
        <p:txBody>
          <a:bodyPr/>
          <a:lstStyle/>
          <a:p>
            <a:pPr marL="0" indent="0">
              <a:buFont typeface="Arial" charset="0"/>
              <a:buNone/>
              <a:defRPr/>
            </a:pPr>
            <a:r>
              <a:rPr lang="ru-RU" sz="2000" dirty="0"/>
              <a:t>В основной цикл, </a:t>
            </a:r>
            <a:r>
              <a:rPr lang="ru-RU" sz="2000" dirty="0" smtClean="0"/>
              <a:t>реализуемый </a:t>
            </a:r>
            <a:r>
              <a:rPr lang="ru-RU" sz="2000" dirty="0"/>
              <a:t>при выполнении любой команды, входят следующие </a:t>
            </a:r>
            <a:r>
              <a:rPr lang="ru-RU" sz="2000" dirty="0" smtClean="0"/>
              <a:t>этапы:</a:t>
            </a:r>
          </a:p>
          <a:p>
            <a:pPr>
              <a:defRPr/>
            </a:pPr>
            <a:r>
              <a:rPr lang="ru-RU" sz="2000" dirty="0" smtClean="0"/>
              <a:t>выборка </a:t>
            </a:r>
            <a:r>
              <a:rPr lang="ru-RU" sz="2000" dirty="0"/>
              <a:t>команды;</a:t>
            </a:r>
          </a:p>
          <a:p>
            <a:pPr>
              <a:defRPr/>
            </a:pPr>
            <a:r>
              <a:rPr lang="ru-RU" sz="2000" dirty="0" smtClean="0"/>
              <a:t>формирование </a:t>
            </a:r>
            <a:r>
              <a:rPr lang="ru-RU" sz="2000" dirty="0"/>
              <a:t>адреса следующей команды;</a:t>
            </a:r>
          </a:p>
          <a:p>
            <a:pPr>
              <a:defRPr/>
            </a:pPr>
            <a:r>
              <a:rPr lang="ru-RU" sz="2000" dirty="0"/>
              <a:t>декодирование команды;</a:t>
            </a:r>
          </a:p>
          <a:p>
            <a:pPr>
              <a:defRPr/>
            </a:pPr>
            <a:r>
              <a:rPr lang="ru-RU" sz="2000" dirty="0"/>
              <a:t>вычисление адресов операндов;</a:t>
            </a:r>
          </a:p>
          <a:p>
            <a:pPr>
              <a:defRPr/>
            </a:pPr>
            <a:r>
              <a:rPr lang="ru-RU" sz="2000" dirty="0" smtClean="0"/>
              <a:t>выборка </a:t>
            </a:r>
            <a:r>
              <a:rPr lang="ru-RU" sz="2000" dirty="0"/>
              <a:t>операндов;</a:t>
            </a:r>
          </a:p>
          <a:p>
            <a:pPr>
              <a:defRPr/>
            </a:pPr>
            <a:r>
              <a:rPr lang="ru-RU" sz="2000" dirty="0"/>
              <a:t>исполнение операции;</a:t>
            </a:r>
          </a:p>
          <a:p>
            <a:pPr>
              <a:defRPr/>
            </a:pPr>
            <a:r>
              <a:rPr lang="ru-RU" sz="2000" dirty="0"/>
              <a:t>формирование </a:t>
            </a:r>
            <a:r>
              <a:rPr lang="ru-RU" sz="2000" dirty="0" smtClean="0"/>
              <a:t>признаков </a:t>
            </a:r>
            <a:r>
              <a:rPr lang="ru-RU" sz="2000" dirty="0"/>
              <a:t>результата;</a:t>
            </a:r>
          </a:p>
          <a:p>
            <a:pPr>
              <a:defRPr/>
            </a:pPr>
            <a:r>
              <a:rPr lang="ru-RU" sz="2000" dirty="0"/>
              <a:t>запись </a:t>
            </a:r>
            <a:r>
              <a:rPr lang="ru-RU" sz="2000" dirty="0" smtClean="0"/>
              <a:t>результата.</a:t>
            </a:r>
            <a:endParaRPr lang="ru-RU" sz="2000" dirty="0"/>
          </a:p>
          <a:p>
            <a:pPr marL="0" indent="0">
              <a:buFont typeface="Arial" charset="0"/>
              <a:buNone/>
              <a:defRPr/>
            </a:pPr>
            <a:r>
              <a:rPr lang="ru-RU" sz="2000" dirty="0" smtClean="0"/>
              <a:t>Не </a:t>
            </a:r>
            <a:r>
              <a:rPr lang="ru-RU" sz="2000" dirty="0"/>
              <a:t>все из этапов присутствуют при выполнении любой команды (зависит от типа команды), однако этапы выборки, декодирования, формирования адреса следующей команды и исполнения операции имеют место всегда</a:t>
            </a:r>
            <a:r>
              <a:rPr lang="ru-RU" sz="2000" dirty="0" smtClean="0"/>
              <a:t>. В </a:t>
            </a:r>
            <a:r>
              <a:rPr lang="ru-RU" sz="2000" dirty="0"/>
              <a:t>определенных ситуациях возможны еще два этапа</a:t>
            </a:r>
            <a:r>
              <a:rPr lang="ru-RU" sz="2000" dirty="0" smtClean="0"/>
              <a:t>:</a:t>
            </a:r>
          </a:p>
          <a:p>
            <a:pPr>
              <a:defRPr/>
            </a:pPr>
            <a:r>
              <a:rPr lang="ru-RU" sz="2000" dirty="0" smtClean="0"/>
              <a:t>косвенная </a:t>
            </a:r>
            <a:r>
              <a:rPr lang="ru-RU" sz="2000" dirty="0"/>
              <a:t>адресация;</a:t>
            </a:r>
          </a:p>
          <a:p>
            <a:pPr>
              <a:defRPr/>
            </a:pPr>
            <a:r>
              <a:rPr lang="ru-RU" sz="2000" dirty="0"/>
              <a:t>реакция на прерывание</a:t>
            </a:r>
            <a:r>
              <a:rPr lang="ru-RU" sz="2000" dirty="0" smtClean="0"/>
              <a:t>.</a:t>
            </a:r>
          </a:p>
          <a:p>
            <a:pPr marL="0" indent="0">
              <a:buFont typeface="Arial" charset="0"/>
              <a:buNone/>
              <a:defRPr/>
            </a:pPr>
            <a:r>
              <a:rPr lang="ru-RU" sz="2000" dirty="0"/>
              <a:t>Для ускорения обработки команд используется </a:t>
            </a:r>
            <a:r>
              <a:rPr lang="ru-RU" sz="2000" b="1" dirty="0"/>
              <a:t>конвейерный способ </a:t>
            </a:r>
            <a:r>
              <a:rPr lang="ru-RU" sz="2000" dirty="0"/>
              <a:t>выполнения этапов. Существуют приёмы разбиения «длинных» этапов на фазы.</a:t>
            </a:r>
          </a:p>
          <a:p>
            <a:pPr marL="0" indent="0">
              <a:buFont typeface="Arial" charset="0"/>
              <a:buNone/>
              <a:defRPr/>
            </a:pPr>
            <a:endParaRPr lang="ru-RU" dirty="0"/>
          </a:p>
        </p:txBody>
      </p:sp>
      <p:sp>
        <p:nvSpPr>
          <p:cNvPr id="4" name="Номер слайда 3"/>
          <p:cNvSpPr>
            <a:spLocks noGrp="1"/>
          </p:cNvSpPr>
          <p:nvPr>
            <p:ph type="sldNum" sz="quarter" idx="12"/>
          </p:nvPr>
        </p:nvSpPr>
        <p:spPr/>
        <p:txBody>
          <a:bodyPr/>
          <a:lstStyle/>
          <a:p>
            <a:pPr>
              <a:defRPr/>
            </a:pPr>
            <a:fld id="{0AAD298D-352B-4948-BAEC-A11617140509}" type="slidenum">
              <a:rPr lang="ru-RU" smtClean="0"/>
              <a:pPr>
                <a:defRPr/>
              </a:pPr>
              <a:t>30</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DA6B2876-614F-444C-8AE6-51188EDEC8DC}" type="slidenum">
              <a:rPr lang="ru-RU"/>
              <a:pPr>
                <a:defRPr/>
              </a:pPr>
              <a:t>4</a:t>
            </a:fld>
            <a:endParaRPr lang="ru-RU"/>
          </a:p>
        </p:txBody>
      </p:sp>
      <p:sp>
        <p:nvSpPr>
          <p:cNvPr id="18434" name="Rectangle 2"/>
          <p:cNvSpPr>
            <a:spLocks noGrp="1"/>
          </p:cNvSpPr>
          <p:nvPr>
            <p:ph type="title"/>
          </p:nvPr>
        </p:nvSpPr>
        <p:spPr>
          <a:xfrm>
            <a:off x="838200" y="215900"/>
            <a:ext cx="10515600" cy="660400"/>
          </a:xfrm>
        </p:spPr>
        <p:txBody>
          <a:bodyPr/>
          <a:lstStyle/>
          <a:p>
            <a:pPr algn="ctr"/>
            <a:r>
              <a:rPr lang="ru-RU" sz="3600" b="1" dirty="0" smtClean="0">
                <a:latin typeface="Arial" charset="0"/>
              </a:rPr>
              <a:t>Числа (числовая информация)</a:t>
            </a:r>
          </a:p>
        </p:txBody>
      </p:sp>
      <p:sp>
        <p:nvSpPr>
          <p:cNvPr id="18435" name="Rectangle 3"/>
          <p:cNvSpPr>
            <a:spLocks noGrp="1"/>
          </p:cNvSpPr>
          <p:nvPr>
            <p:ph type="body" idx="1"/>
          </p:nvPr>
        </p:nvSpPr>
        <p:spPr>
          <a:xfrm>
            <a:off x="749300" y="1098550"/>
            <a:ext cx="10804525" cy="5078413"/>
          </a:xfrm>
        </p:spPr>
        <p:txBody>
          <a:bodyPr/>
          <a:lstStyle/>
          <a:p>
            <a:pPr>
              <a:lnSpc>
                <a:spcPct val="70000"/>
              </a:lnSpc>
              <a:buFont typeface="Arial" charset="0"/>
              <a:buNone/>
            </a:pPr>
            <a:r>
              <a:rPr lang="ru-RU" sz="2200" dirty="0" smtClean="0">
                <a:solidFill>
                  <a:schemeClr val="accent6"/>
                </a:solidFill>
                <a:latin typeface="Arial" charset="0"/>
              </a:rPr>
              <a:t>Стандартные формы </a:t>
            </a:r>
            <a:r>
              <a:rPr lang="ru-RU" sz="2200" dirty="0" smtClean="0">
                <a:latin typeface="Arial" charset="0"/>
              </a:rPr>
              <a:t>(форматы) чисел:</a:t>
            </a:r>
          </a:p>
          <a:p>
            <a:pPr>
              <a:lnSpc>
                <a:spcPct val="70000"/>
              </a:lnSpc>
              <a:buFont typeface="Arial" charset="0"/>
              <a:buNone/>
            </a:pPr>
            <a:r>
              <a:rPr lang="ru-RU" sz="2200" dirty="0" smtClean="0">
                <a:latin typeface="Arial" charset="0"/>
              </a:rPr>
              <a:t>• фиксированная запятая - «естественная» форма</a:t>
            </a:r>
          </a:p>
          <a:p>
            <a:pPr>
              <a:lnSpc>
                <a:spcPct val="70000"/>
              </a:lnSpc>
              <a:buFont typeface="Arial" charset="0"/>
              <a:buNone/>
            </a:pPr>
            <a:r>
              <a:rPr lang="ru-RU" sz="2200" dirty="0" smtClean="0">
                <a:latin typeface="Arial" charset="0"/>
              </a:rPr>
              <a:t>		а) целые</a:t>
            </a:r>
          </a:p>
          <a:p>
            <a:pPr>
              <a:lnSpc>
                <a:spcPct val="70000"/>
              </a:lnSpc>
              <a:buFont typeface="Arial" charset="0"/>
              <a:buNone/>
            </a:pPr>
            <a:r>
              <a:rPr lang="ru-RU" sz="2200" dirty="0" smtClean="0">
                <a:latin typeface="Arial" charset="0"/>
              </a:rPr>
              <a:t>			с различными основаниями (</a:t>
            </a:r>
            <a:r>
              <a:rPr lang="en-US" sz="2200" dirty="0" smtClean="0">
                <a:latin typeface="Arial" charset="0"/>
              </a:rPr>
              <a:t>q=2 </a:t>
            </a:r>
            <a:r>
              <a:rPr lang="ru-RU" sz="2200" dirty="0" smtClean="0">
                <a:latin typeface="Arial" charset="0"/>
              </a:rPr>
              <a:t>и, редко, </a:t>
            </a:r>
            <a:r>
              <a:rPr lang="en-US" sz="2200" dirty="0" smtClean="0">
                <a:latin typeface="Arial" charset="0"/>
              </a:rPr>
              <a:t>q=8, q=16)</a:t>
            </a:r>
            <a:r>
              <a:rPr lang="ru-RU" sz="2200" dirty="0" smtClean="0">
                <a:latin typeface="Arial" charset="0"/>
              </a:rPr>
              <a:t>;  </a:t>
            </a:r>
          </a:p>
          <a:p>
            <a:pPr>
              <a:lnSpc>
                <a:spcPct val="70000"/>
              </a:lnSpc>
              <a:buFont typeface="Arial" charset="0"/>
              <a:buNone/>
            </a:pPr>
            <a:r>
              <a:rPr lang="ru-RU" sz="2200" dirty="0" smtClean="0">
                <a:latin typeface="Arial" charset="0"/>
              </a:rPr>
              <a:t>			знаковые и беззнаковые (неупакованные и упакованные); </a:t>
            </a:r>
          </a:p>
          <a:p>
            <a:pPr>
              <a:lnSpc>
                <a:spcPct val="70000"/>
              </a:lnSpc>
              <a:buFont typeface="Arial" charset="0"/>
              <a:buNone/>
            </a:pPr>
            <a:r>
              <a:rPr lang="ru-RU" sz="2200" dirty="0" smtClean="0">
                <a:latin typeface="Arial" charset="0"/>
              </a:rPr>
              <a:t>			двоично-десятичные (упакованные и зонные) в разных кодах;</a:t>
            </a:r>
          </a:p>
          <a:p>
            <a:pPr>
              <a:lnSpc>
                <a:spcPct val="70000"/>
              </a:lnSpc>
              <a:buFont typeface="Arial" charset="0"/>
              <a:buNone/>
            </a:pPr>
            <a:r>
              <a:rPr lang="ru-RU" sz="2200" dirty="0" smtClean="0">
                <a:latin typeface="Arial" charset="0"/>
              </a:rPr>
              <a:t>		б) дробные;</a:t>
            </a:r>
          </a:p>
          <a:p>
            <a:pPr>
              <a:lnSpc>
                <a:spcPct val="70000"/>
              </a:lnSpc>
              <a:buFont typeface="Arial" charset="0"/>
              <a:buNone/>
            </a:pPr>
            <a:r>
              <a:rPr lang="ru-RU" sz="2200" dirty="0" smtClean="0">
                <a:latin typeface="Arial" charset="0"/>
              </a:rPr>
              <a:t>		в) смешанные</a:t>
            </a:r>
          </a:p>
          <a:p>
            <a:pPr>
              <a:lnSpc>
                <a:spcPct val="70000"/>
              </a:lnSpc>
              <a:buFont typeface="Arial" charset="0"/>
              <a:buNone/>
            </a:pPr>
            <a:r>
              <a:rPr lang="ru-RU" sz="2200" dirty="0" smtClean="0">
                <a:latin typeface="Arial" charset="0"/>
              </a:rPr>
              <a:t>• плавающая запятая – «нормальная» или полулогарифмическая форма</a:t>
            </a:r>
          </a:p>
          <a:p>
            <a:pPr>
              <a:lnSpc>
                <a:spcPct val="70000"/>
              </a:lnSpc>
              <a:buFont typeface="Arial" charset="0"/>
              <a:buNone/>
            </a:pPr>
            <a:r>
              <a:rPr lang="ru-RU" sz="2200" dirty="0" smtClean="0">
                <a:latin typeface="Arial" charset="0"/>
              </a:rPr>
              <a:t>		с различными основаниями представления порядка</a:t>
            </a:r>
            <a:r>
              <a:rPr lang="en-US" sz="2200" dirty="0" smtClean="0">
                <a:latin typeface="Arial" charset="0"/>
              </a:rPr>
              <a:t> </a:t>
            </a:r>
            <a:r>
              <a:rPr lang="ru-RU" sz="2200" dirty="0" smtClean="0">
                <a:latin typeface="Arial" charset="0"/>
              </a:rPr>
              <a:t>(</a:t>
            </a:r>
            <a:r>
              <a:rPr lang="en-US" sz="2200" dirty="0" smtClean="0">
                <a:latin typeface="Arial" charset="0"/>
              </a:rPr>
              <a:t>q=2</a:t>
            </a:r>
            <a:r>
              <a:rPr lang="ru-RU" sz="2200" dirty="0" smtClean="0">
                <a:latin typeface="Arial" charset="0"/>
              </a:rPr>
              <a:t>, </a:t>
            </a:r>
            <a:r>
              <a:rPr lang="en-US" sz="2200" dirty="0" smtClean="0">
                <a:latin typeface="Arial" charset="0"/>
              </a:rPr>
              <a:t>q=8, q=16)</a:t>
            </a:r>
            <a:r>
              <a:rPr lang="ru-RU" sz="2200" dirty="0" smtClean="0">
                <a:latin typeface="Arial" charset="0"/>
              </a:rPr>
              <a:t>;</a:t>
            </a:r>
          </a:p>
          <a:p>
            <a:pPr>
              <a:lnSpc>
                <a:spcPct val="70000"/>
              </a:lnSpc>
              <a:buFont typeface="Arial" charset="0"/>
              <a:buNone/>
            </a:pPr>
            <a:r>
              <a:rPr lang="ru-RU" sz="2200" dirty="0" smtClean="0">
                <a:latin typeface="Arial" charset="0"/>
              </a:rPr>
              <a:t>		со смещенным порядком;</a:t>
            </a:r>
          </a:p>
          <a:p>
            <a:pPr>
              <a:lnSpc>
                <a:spcPct val="70000"/>
              </a:lnSpc>
              <a:buFont typeface="Arial" charset="0"/>
              <a:buNone/>
            </a:pPr>
            <a:r>
              <a:rPr lang="ru-RU" sz="2200" dirty="0" smtClean="0">
                <a:latin typeface="Arial" charset="0"/>
              </a:rPr>
              <a:t>		упакованные</a:t>
            </a:r>
          </a:p>
          <a:p>
            <a:pPr>
              <a:lnSpc>
                <a:spcPct val="70000"/>
              </a:lnSpc>
              <a:buFont typeface="Arial" charset="0"/>
              <a:buNone/>
            </a:pPr>
            <a:r>
              <a:rPr lang="ru-RU" sz="2200" dirty="0" smtClean="0">
                <a:latin typeface="Arial" charset="0"/>
              </a:rPr>
              <a:t>• логические значения.</a:t>
            </a:r>
          </a:p>
          <a:p>
            <a:pPr>
              <a:lnSpc>
                <a:spcPct val="70000"/>
              </a:lnSpc>
              <a:buFont typeface="Arial" charset="0"/>
              <a:buNone/>
            </a:pPr>
            <a:endParaRPr lang="ru-RU" sz="2200" dirty="0"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2A64E998-C68C-4DA9-8717-854B8C642502}" type="slidenum">
              <a:rPr lang="ru-RU"/>
              <a:pPr>
                <a:defRPr/>
              </a:pPr>
              <a:t>5</a:t>
            </a:fld>
            <a:endParaRPr lang="ru-RU"/>
          </a:p>
        </p:txBody>
      </p:sp>
      <p:sp>
        <p:nvSpPr>
          <p:cNvPr id="19458" name="Rectangle 2"/>
          <p:cNvSpPr>
            <a:spLocks noGrp="1"/>
          </p:cNvSpPr>
          <p:nvPr>
            <p:ph type="title"/>
          </p:nvPr>
        </p:nvSpPr>
        <p:spPr>
          <a:xfrm>
            <a:off x="838200" y="365125"/>
            <a:ext cx="10515600" cy="698500"/>
          </a:xfrm>
        </p:spPr>
        <p:txBody>
          <a:bodyPr/>
          <a:lstStyle/>
          <a:p>
            <a:pPr algn="ctr"/>
            <a:r>
              <a:rPr lang="ru-RU" sz="3600" b="1" dirty="0" smtClean="0">
                <a:latin typeface="Arial" charset="0"/>
              </a:rPr>
              <a:t>Числовая информация (продолжение)</a:t>
            </a:r>
          </a:p>
        </p:txBody>
      </p:sp>
      <p:sp>
        <p:nvSpPr>
          <p:cNvPr id="19459" name="Rectangle 3"/>
          <p:cNvSpPr>
            <a:spLocks noGrp="1"/>
          </p:cNvSpPr>
          <p:nvPr>
            <p:ph type="body" idx="1"/>
          </p:nvPr>
        </p:nvSpPr>
        <p:spPr>
          <a:xfrm>
            <a:off x="876300" y="1414463"/>
            <a:ext cx="10515600" cy="5185842"/>
          </a:xfrm>
        </p:spPr>
        <p:txBody>
          <a:bodyPr/>
          <a:lstStyle/>
          <a:p>
            <a:pPr>
              <a:buFont typeface="Arial" charset="0"/>
              <a:buNone/>
            </a:pPr>
            <a:r>
              <a:rPr lang="ru-RU" dirty="0" smtClean="0">
                <a:solidFill>
                  <a:schemeClr val="accent2"/>
                </a:solidFill>
                <a:latin typeface="Arial" charset="0"/>
              </a:rPr>
              <a:t>Нестандартные</a:t>
            </a:r>
            <a:r>
              <a:rPr lang="ru-RU" dirty="0" smtClean="0">
                <a:latin typeface="Arial" charset="0"/>
              </a:rPr>
              <a:t> (нетрадиционные) формы чисел:</a:t>
            </a:r>
          </a:p>
          <a:p>
            <a:pPr>
              <a:buFont typeface="Arial" charset="0"/>
              <a:buNone/>
            </a:pPr>
            <a:r>
              <a:rPr lang="ru-RU" dirty="0" smtClean="0">
                <a:latin typeface="Arial" charset="0"/>
              </a:rPr>
              <a:t>• недвоичные системы счисления (например, троичная);</a:t>
            </a:r>
          </a:p>
          <a:p>
            <a:pPr>
              <a:buFont typeface="Arial" charset="0"/>
              <a:buNone/>
            </a:pPr>
            <a:r>
              <a:rPr lang="ru-RU" dirty="0" smtClean="0">
                <a:latin typeface="Arial" charset="0"/>
              </a:rPr>
              <a:t>• числа с переменным основанием (например, с применением чисел Фибоначчи) и с иррациональными основаниями;</a:t>
            </a:r>
          </a:p>
          <a:p>
            <a:pPr>
              <a:buFont typeface="Arial" charset="0"/>
              <a:buNone/>
            </a:pPr>
            <a:r>
              <a:rPr lang="ru-RU" dirty="0" smtClean="0">
                <a:latin typeface="Arial" charset="0"/>
              </a:rPr>
              <a:t>• непозиционные системы счисления (например, представление чисел в системе остаточных классов);</a:t>
            </a:r>
          </a:p>
          <a:p>
            <a:pPr>
              <a:buFont typeface="Arial" charset="0"/>
              <a:buNone/>
            </a:pPr>
            <a:r>
              <a:rPr lang="ru-RU" dirty="0" smtClean="0">
                <a:latin typeface="Arial" charset="0"/>
              </a:rPr>
              <a:t>• числа в логарифмической форме;</a:t>
            </a:r>
          </a:p>
          <a:p>
            <a:pPr>
              <a:buFont typeface="Arial" charset="0"/>
              <a:buNone/>
            </a:pPr>
            <a:r>
              <a:rPr lang="ru-RU" dirty="0" smtClean="0">
                <a:latin typeface="Arial" charset="0"/>
              </a:rPr>
              <a:t>• «инверсная запятая»;</a:t>
            </a:r>
          </a:p>
          <a:p>
            <a:pPr>
              <a:buFont typeface="Arial" charset="0"/>
              <a:buNone/>
            </a:pPr>
            <a:r>
              <a:rPr lang="ru-RU" dirty="0" smtClean="0">
                <a:latin typeface="Arial" charset="0"/>
              </a:rPr>
              <a:t>• «трансформирующаяся запятая» </a:t>
            </a:r>
            <a:r>
              <a:rPr lang="ru-RU" dirty="0" smtClean="0">
                <a:solidFill>
                  <a:schemeClr val="accent6"/>
                </a:solidFill>
                <a:latin typeface="Arial" charset="0"/>
              </a:rPr>
              <a:t>и другие</a:t>
            </a:r>
            <a:r>
              <a:rPr lang="ru-RU" dirty="0" smtClean="0">
                <a:latin typeface="Arial"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FB844DD6-F342-40F6-BEC1-56A52CCAF4D5}" type="slidenum">
              <a:rPr lang="ru-RU"/>
              <a:pPr>
                <a:defRPr/>
              </a:pPr>
              <a:t>6</a:t>
            </a:fld>
            <a:endParaRPr lang="ru-RU"/>
          </a:p>
        </p:txBody>
      </p:sp>
      <p:sp>
        <p:nvSpPr>
          <p:cNvPr id="20482" name="Rectangle 2"/>
          <p:cNvSpPr>
            <a:spLocks noGrp="1"/>
          </p:cNvSpPr>
          <p:nvPr>
            <p:ph type="title"/>
          </p:nvPr>
        </p:nvSpPr>
        <p:spPr>
          <a:xfrm>
            <a:off x="838200" y="365125"/>
            <a:ext cx="10515600" cy="560388"/>
          </a:xfrm>
        </p:spPr>
        <p:txBody>
          <a:bodyPr/>
          <a:lstStyle/>
          <a:p>
            <a:pPr algn="ctr"/>
            <a:r>
              <a:rPr lang="ru-RU" sz="3200" b="1" dirty="0" smtClean="0">
                <a:latin typeface="Arial" charset="0"/>
              </a:rPr>
              <a:t>Форматы с фиксированной запятой</a:t>
            </a:r>
          </a:p>
        </p:txBody>
      </p:sp>
      <p:sp>
        <p:nvSpPr>
          <p:cNvPr id="20483" name="Rectangle 3"/>
          <p:cNvSpPr>
            <a:spLocks noGrp="1"/>
          </p:cNvSpPr>
          <p:nvPr>
            <p:ph type="body" idx="1"/>
          </p:nvPr>
        </p:nvSpPr>
        <p:spPr>
          <a:xfrm>
            <a:off x="838200" y="1087438"/>
            <a:ext cx="10515600" cy="5202237"/>
          </a:xfrm>
        </p:spPr>
        <p:txBody>
          <a:bodyPr/>
          <a:lstStyle/>
          <a:p>
            <a:pPr>
              <a:buFont typeface="Arial" charset="0"/>
              <a:buNone/>
            </a:pPr>
            <a:r>
              <a:rPr lang="ru-RU" sz="2400" dirty="0" smtClean="0">
                <a:solidFill>
                  <a:schemeClr val="accent2"/>
                </a:solidFill>
                <a:latin typeface="Arial" charset="0"/>
              </a:rPr>
              <a:t>Основными</a:t>
            </a:r>
            <a:r>
              <a:rPr lang="ru-RU" sz="2400" dirty="0" smtClean="0">
                <a:latin typeface="Arial" charset="0"/>
              </a:rPr>
              <a:t> в современных ЭВМ являются целочисленные форматы со знаком и без знака, кратные байту: 16 разрядов – слово, 32 разряда – двойное слово, 64 разряда – четверное слово.</a:t>
            </a:r>
          </a:p>
          <a:p>
            <a:pPr>
              <a:buFont typeface="Arial" charset="0"/>
              <a:buNone/>
            </a:pPr>
            <a:r>
              <a:rPr lang="ru-RU" sz="2400" dirty="0" smtClean="0">
                <a:solidFill>
                  <a:schemeClr val="accent5"/>
                </a:solidFill>
                <a:latin typeface="Arial" charset="0"/>
              </a:rPr>
              <a:t>Смешанный и дробный форматы в настоящее время почти не применяются (применяются крайне редко).</a:t>
            </a:r>
          </a:p>
          <a:p>
            <a:pPr>
              <a:buFont typeface="Arial" charset="0"/>
              <a:buNone/>
            </a:pPr>
            <a:r>
              <a:rPr lang="ru-RU" sz="2400" dirty="0" smtClean="0">
                <a:latin typeface="Arial" charset="0"/>
              </a:rPr>
              <a:t>В последние годы почти перестали применять модифицированную форму представления чисел со знаком, а также запись отрицательных чисел в обратном коде (используется дополнительный код).</a:t>
            </a:r>
          </a:p>
          <a:p>
            <a:pPr>
              <a:buFont typeface="Arial" charset="0"/>
              <a:buNone/>
            </a:pPr>
            <a:r>
              <a:rPr lang="ru-RU" sz="2400" b="1" dirty="0" smtClean="0">
                <a:latin typeface="Arial" charset="0"/>
              </a:rPr>
              <a:t>Беззнаковый формат</a:t>
            </a:r>
            <a:r>
              <a:rPr lang="ru-RU" sz="2400" dirty="0" smtClean="0">
                <a:latin typeface="Arial" charset="0"/>
              </a:rPr>
              <a:t> предполагает, что все числа-операнды суть положительные (не могут быть отрицательными). При выполнении операций с числами в беззнаковом формате следует уделить особое внимание признакам переполнения разрядной сетки. </a:t>
            </a:r>
          </a:p>
          <a:p>
            <a:pPr>
              <a:buFont typeface="Arial" charset="0"/>
              <a:buNone/>
            </a:pPr>
            <a:endParaRPr lang="ru-RU" sz="2400" dirty="0" smtClean="0">
              <a:latin typeface="Arial" charset="0"/>
            </a:endParaRPr>
          </a:p>
          <a:p>
            <a:pPr>
              <a:buFont typeface="Arial" charset="0"/>
              <a:buNone/>
            </a:pPr>
            <a:endParaRPr lang="ru-RU"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5"/>
          <p:cNvSpPr>
            <a:spLocks noGrp="1"/>
          </p:cNvSpPr>
          <p:nvPr>
            <p:ph type="sldNum" sz="quarter" idx="12"/>
          </p:nvPr>
        </p:nvSpPr>
        <p:spPr/>
        <p:txBody>
          <a:bodyPr/>
          <a:lstStyle/>
          <a:p>
            <a:pPr>
              <a:defRPr/>
            </a:pPr>
            <a:fld id="{1EC9C79A-3C0C-4FEB-A2E3-E1473E019B12}" type="slidenum">
              <a:rPr lang="ru-RU"/>
              <a:pPr>
                <a:defRPr/>
              </a:pPr>
              <a:t>7</a:t>
            </a:fld>
            <a:endParaRPr lang="ru-RU"/>
          </a:p>
        </p:txBody>
      </p:sp>
      <p:sp>
        <p:nvSpPr>
          <p:cNvPr id="21506" name="Rectangle 2"/>
          <p:cNvSpPr>
            <a:spLocks noGrp="1"/>
          </p:cNvSpPr>
          <p:nvPr>
            <p:ph type="title"/>
          </p:nvPr>
        </p:nvSpPr>
        <p:spPr>
          <a:xfrm>
            <a:off x="321276" y="188913"/>
            <a:ext cx="11483546" cy="547687"/>
          </a:xfrm>
        </p:spPr>
        <p:txBody>
          <a:bodyPr/>
          <a:lstStyle/>
          <a:p>
            <a:pPr algn="ctr"/>
            <a:r>
              <a:rPr lang="ru-RU" sz="3200" b="1" dirty="0" smtClean="0">
                <a:latin typeface="Arial" charset="0"/>
              </a:rPr>
              <a:t>Форматы с фиксированной запятой (продолжение)</a:t>
            </a:r>
          </a:p>
        </p:txBody>
      </p:sp>
      <p:sp>
        <p:nvSpPr>
          <p:cNvPr id="21507" name="Rectangle 3"/>
          <p:cNvSpPr>
            <a:spLocks noGrp="1"/>
          </p:cNvSpPr>
          <p:nvPr>
            <p:ph type="body" idx="1"/>
          </p:nvPr>
        </p:nvSpPr>
        <p:spPr>
          <a:xfrm>
            <a:off x="161925" y="812800"/>
            <a:ext cx="11857038" cy="5851525"/>
          </a:xfrm>
        </p:spPr>
        <p:txBody>
          <a:bodyPr/>
          <a:lstStyle/>
          <a:p>
            <a:pPr>
              <a:buFont typeface="Arial" charset="0"/>
              <a:buNone/>
            </a:pPr>
            <a:r>
              <a:rPr lang="ru-RU" sz="2000" dirty="0" smtClean="0">
                <a:latin typeface="Arial" charset="0"/>
              </a:rPr>
              <a:t>Применение целых чисел, представленных </a:t>
            </a:r>
            <a:r>
              <a:rPr lang="ru-RU" sz="2000" b="1" dirty="0" smtClean="0">
                <a:latin typeface="Arial" charset="0"/>
              </a:rPr>
              <a:t>в упакованном виде</a:t>
            </a:r>
            <a:r>
              <a:rPr lang="ru-RU" sz="2000" dirty="0" smtClean="0">
                <a:latin typeface="Arial" charset="0"/>
              </a:rPr>
              <a:t>, связано с обработкой мультимедийной информации. Команды обрабатывают все эти числа параллельно. </a:t>
            </a:r>
            <a:r>
              <a:rPr lang="ru-RU" sz="2000" dirty="0" smtClean="0">
                <a:solidFill>
                  <a:schemeClr val="accent2"/>
                </a:solidFill>
                <a:latin typeface="Arial" charset="0"/>
              </a:rPr>
              <a:t>Современная единая технология</a:t>
            </a:r>
            <a:r>
              <a:rPr lang="ru-RU" sz="2000" dirty="0" smtClean="0">
                <a:latin typeface="Arial" charset="0"/>
              </a:rPr>
              <a:t>, известна под аббревиатурой SSE (</a:t>
            </a:r>
            <a:r>
              <a:rPr lang="ru-RU" sz="2000" dirty="0" err="1" smtClean="0">
                <a:latin typeface="Arial" charset="0"/>
              </a:rPr>
              <a:t>Streaming</a:t>
            </a:r>
            <a:r>
              <a:rPr lang="ru-RU" sz="2000" dirty="0" smtClean="0">
                <a:latin typeface="Arial" charset="0"/>
              </a:rPr>
              <a:t> SIMD </a:t>
            </a:r>
            <a:r>
              <a:rPr lang="ru-RU" sz="2000" dirty="0" err="1" smtClean="0">
                <a:latin typeface="Arial" charset="0"/>
              </a:rPr>
              <a:t>Extensions</a:t>
            </a:r>
            <a:r>
              <a:rPr lang="ru-RU" sz="2000" dirty="0" smtClean="0">
                <a:latin typeface="Arial" charset="0"/>
              </a:rPr>
              <a:t>).</a:t>
            </a:r>
          </a:p>
          <a:p>
            <a:pPr>
              <a:buFont typeface="Arial" charset="0"/>
              <a:buNone/>
            </a:pPr>
            <a:r>
              <a:rPr lang="ru-RU" sz="2000" dirty="0" smtClean="0">
                <a:latin typeface="Arial" charset="0"/>
              </a:rPr>
              <a:t>В стандарте SSE4 за основу принято 128-разрядное слово и предусмотрены </a:t>
            </a:r>
            <a:r>
              <a:rPr lang="ru-RU" sz="2000" b="1" dirty="0" smtClean="0">
                <a:latin typeface="Arial" charset="0"/>
              </a:rPr>
              <a:t>четыре формата упакованных целых чисел</a:t>
            </a:r>
            <a:r>
              <a:rPr lang="ru-RU" sz="2000" dirty="0" smtClean="0">
                <a:latin typeface="Arial" charset="0"/>
              </a:rPr>
              <a:t>. Байты в формате упакованных байтов нумеруются от 0 до 15, причем байт 0 располагается в младших разрядах 128-разрядного слова. Аналогичная система нумерации и размещения упакованных чисел применяется для 16-разрядных (номера 0–7), 32-разрядных (номера 0–3) и 64-разрядных (номера 0–1) целых чисел.</a:t>
            </a:r>
          </a:p>
          <a:p>
            <a:pPr>
              <a:buFont typeface="Arial" charset="0"/>
              <a:buNone/>
            </a:pPr>
            <a:r>
              <a:rPr lang="ru-RU" sz="1600" dirty="0" smtClean="0">
                <a:latin typeface="Arial" charset="0"/>
              </a:rPr>
              <a:t>	Упакованные байты (16 по 8 бит)		</a:t>
            </a:r>
          </a:p>
          <a:p>
            <a:pPr>
              <a:buFont typeface="Arial" charset="0"/>
              <a:buNone/>
            </a:pPr>
            <a:r>
              <a:rPr lang="ru-RU" sz="2400" dirty="0" smtClean="0">
                <a:latin typeface="Arial" charset="0"/>
              </a:rPr>
              <a:t>				          </a:t>
            </a:r>
            <a:r>
              <a:rPr lang="ru-RU" sz="800" dirty="0" smtClean="0">
                <a:latin typeface="Arial" charset="0"/>
              </a:rPr>
              <a:t>127						                           0</a:t>
            </a:r>
          </a:p>
          <a:p>
            <a:pPr>
              <a:buFont typeface="Arial" charset="0"/>
              <a:buNone/>
            </a:pPr>
            <a:r>
              <a:rPr lang="ru-RU" sz="1600" dirty="0" smtClean="0">
                <a:latin typeface="Arial" charset="0"/>
              </a:rPr>
              <a:t>	Упакованные целые 16-ти разрядные числа</a:t>
            </a:r>
          </a:p>
          <a:p>
            <a:pPr>
              <a:buFont typeface="Arial" charset="0"/>
              <a:buNone/>
            </a:pPr>
            <a:r>
              <a:rPr lang="ru-RU" sz="1600" dirty="0" smtClean="0">
                <a:latin typeface="Arial" charset="0"/>
              </a:rPr>
              <a:t>						</a:t>
            </a:r>
            <a:r>
              <a:rPr lang="ru-RU" sz="800" dirty="0" smtClean="0">
                <a:latin typeface="Arial" charset="0"/>
              </a:rPr>
              <a:t>127						                              0	                                                                                                                                                                                               						                                </a:t>
            </a:r>
            <a:endParaRPr lang="ru-RU" sz="1600" dirty="0" smtClean="0">
              <a:latin typeface="Arial" charset="0"/>
            </a:endParaRPr>
          </a:p>
          <a:p>
            <a:pPr>
              <a:buFont typeface="Arial" charset="0"/>
              <a:buNone/>
            </a:pPr>
            <a:r>
              <a:rPr lang="ru-RU" sz="1600" dirty="0" smtClean="0">
                <a:latin typeface="Arial" charset="0"/>
              </a:rPr>
              <a:t>	Упакованные целые 32-х разрядные числа</a:t>
            </a:r>
          </a:p>
          <a:p>
            <a:pPr>
              <a:buFont typeface="Arial" charset="0"/>
              <a:buNone/>
            </a:pPr>
            <a:r>
              <a:rPr lang="ru-RU" sz="1600" dirty="0" smtClean="0">
                <a:latin typeface="Arial" charset="0"/>
              </a:rPr>
              <a:t>						</a:t>
            </a:r>
            <a:r>
              <a:rPr lang="ru-RU" sz="800" dirty="0" smtClean="0">
                <a:latin typeface="Arial" charset="0"/>
              </a:rPr>
              <a:t>127                                                                                                                                                                                                                        0</a:t>
            </a:r>
            <a:endParaRPr lang="ru-RU" sz="1600" dirty="0" smtClean="0">
              <a:latin typeface="Arial" charset="0"/>
            </a:endParaRPr>
          </a:p>
          <a:p>
            <a:pPr>
              <a:buFont typeface="Arial" charset="0"/>
              <a:buNone/>
            </a:pPr>
            <a:r>
              <a:rPr lang="ru-RU" sz="1600" dirty="0" smtClean="0">
                <a:latin typeface="Arial" charset="0"/>
              </a:rPr>
              <a:t>	Упакованные целые 64-х разрядные числа</a:t>
            </a:r>
          </a:p>
          <a:p>
            <a:pPr>
              <a:buFont typeface="Arial" charset="0"/>
              <a:buNone/>
            </a:pPr>
            <a:r>
              <a:rPr lang="ru-RU" sz="800" dirty="0" smtClean="0">
                <a:latin typeface="Arial" charset="0"/>
              </a:rPr>
              <a:t>						 127						                               0</a:t>
            </a:r>
            <a:r>
              <a:rPr lang="ru-RU" sz="1600" dirty="0" smtClean="0">
                <a:latin typeface="Arial" charset="0"/>
              </a:rPr>
              <a:t>      </a:t>
            </a:r>
          </a:p>
        </p:txBody>
      </p:sp>
      <p:graphicFrame>
        <p:nvGraphicFramePr>
          <p:cNvPr id="11" name="Таблица 10"/>
          <p:cNvGraphicFramePr>
            <a:graphicFrameLocks noGrp="1"/>
          </p:cNvGraphicFramePr>
          <p:nvPr/>
        </p:nvGraphicFramePr>
        <p:xfrm>
          <a:off x="3884613" y="3649663"/>
          <a:ext cx="6330464" cy="397934"/>
        </p:xfrm>
        <a:graphic>
          <a:graphicData uri="http://schemas.openxmlformats.org/drawingml/2006/table">
            <a:tbl>
              <a:tblPr>
                <a:tableStyleId>{073A0DAA-6AF3-43AB-8588-CEC1D06C72B9}</a:tableStyleId>
              </a:tblPr>
              <a:tblGrid>
                <a:gridCol w="395654">
                  <a:extLst>
                    <a:ext uri="{9D8B030D-6E8A-4147-A177-3AD203B41FA5}">
                      <a16:colId xmlns:a16="http://schemas.microsoft.com/office/drawing/2014/main" val="20000"/>
                    </a:ext>
                  </a:extLst>
                </a:gridCol>
                <a:gridCol w="395654">
                  <a:extLst>
                    <a:ext uri="{9D8B030D-6E8A-4147-A177-3AD203B41FA5}">
                      <a16:colId xmlns:a16="http://schemas.microsoft.com/office/drawing/2014/main" val="20001"/>
                    </a:ext>
                  </a:extLst>
                </a:gridCol>
                <a:gridCol w="395654">
                  <a:extLst>
                    <a:ext uri="{9D8B030D-6E8A-4147-A177-3AD203B41FA5}">
                      <a16:colId xmlns:a16="http://schemas.microsoft.com/office/drawing/2014/main" val="20002"/>
                    </a:ext>
                  </a:extLst>
                </a:gridCol>
                <a:gridCol w="395654">
                  <a:extLst>
                    <a:ext uri="{9D8B030D-6E8A-4147-A177-3AD203B41FA5}">
                      <a16:colId xmlns:a16="http://schemas.microsoft.com/office/drawing/2014/main" val="20003"/>
                    </a:ext>
                  </a:extLst>
                </a:gridCol>
                <a:gridCol w="395654">
                  <a:extLst>
                    <a:ext uri="{9D8B030D-6E8A-4147-A177-3AD203B41FA5}">
                      <a16:colId xmlns:a16="http://schemas.microsoft.com/office/drawing/2014/main" val="20004"/>
                    </a:ext>
                  </a:extLst>
                </a:gridCol>
                <a:gridCol w="395654">
                  <a:extLst>
                    <a:ext uri="{9D8B030D-6E8A-4147-A177-3AD203B41FA5}">
                      <a16:colId xmlns:a16="http://schemas.microsoft.com/office/drawing/2014/main" val="20005"/>
                    </a:ext>
                  </a:extLst>
                </a:gridCol>
                <a:gridCol w="395654">
                  <a:extLst>
                    <a:ext uri="{9D8B030D-6E8A-4147-A177-3AD203B41FA5}">
                      <a16:colId xmlns:a16="http://schemas.microsoft.com/office/drawing/2014/main" val="20006"/>
                    </a:ext>
                  </a:extLst>
                </a:gridCol>
                <a:gridCol w="395654">
                  <a:extLst>
                    <a:ext uri="{9D8B030D-6E8A-4147-A177-3AD203B41FA5}">
                      <a16:colId xmlns:a16="http://schemas.microsoft.com/office/drawing/2014/main" val="20007"/>
                    </a:ext>
                  </a:extLst>
                </a:gridCol>
                <a:gridCol w="395654">
                  <a:extLst>
                    <a:ext uri="{9D8B030D-6E8A-4147-A177-3AD203B41FA5}">
                      <a16:colId xmlns:a16="http://schemas.microsoft.com/office/drawing/2014/main" val="20008"/>
                    </a:ext>
                  </a:extLst>
                </a:gridCol>
                <a:gridCol w="395654">
                  <a:extLst>
                    <a:ext uri="{9D8B030D-6E8A-4147-A177-3AD203B41FA5}">
                      <a16:colId xmlns:a16="http://schemas.microsoft.com/office/drawing/2014/main" val="20009"/>
                    </a:ext>
                  </a:extLst>
                </a:gridCol>
                <a:gridCol w="395654">
                  <a:extLst>
                    <a:ext uri="{9D8B030D-6E8A-4147-A177-3AD203B41FA5}">
                      <a16:colId xmlns:a16="http://schemas.microsoft.com/office/drawing/2014/main" val="20010"/>
                    </a:ext>
                  </a:extLst>
                </a:gridCol>
                <a:gridCol w="395654">
                  <a:extLst>
                    <a:ext uri="{9D8B030D-6E8A-4147-A177-3AD203B41FA5}">
                      <a16:colId xmlns:a16="http://schemas.microsoft.com/office/drawing/2014/main" val="20011"/>
                    </a:ext>
                  </a:extLst>
                </a:gridCol>
                <a:gridCol w="395654">
                  <a:extLst>
                    <a:ext uri="{9D8B030D-6E8A-4147-A177-3AD203B41FA5}">
                      <a16:colId xmlns:a16="http://schemas.microsoft.com/office/drawing/2014/main" val="20012"/>
                    </a:ext>
                  </a:extLst>
                </a:gridCol>
                <a:gridCol w="395654">
                  <a:extLst>
                    <a:ext uri="{9D8B030D-6E8A-4147-A177-3AD203B41FA5}">
                      <a16:colId xmlns:a16="http://schemas.microsoft.com/office/drawing/2014/main" val="20013"/>
                    </a:ext>
                  </a:extLst>
                </a:gridCol>
                <a:gridCol w="395654">
                  <a:extLst>
                    <a:ext uri="{9D8B030D-6E8A-4147-A177-3AD203B41FA5}">
                      <a16:colId xmlns:a16="http://schemas.microsoft.com/office/drawing/2014/main" val="20014"/>
                    </a:ext>
                  </a:extLst>
                </a:gridCol>
                <a:gridCol w="395654">
                  <a:extLst>
                    <a:ext uri="{9D8B030D-6E8A-4147-A177-3AD203B41FA5}">
                      <a16:colId xmlns:a16="http://schemas.microsoft.com/office/drawing/2014/main" val="20015"/>
                    </a:ext>
                  </a:extLst>
                </a:gridCol>
              </a:tblGrid>
              <a:tr h="397934">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8</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Таблица 11"/>
          <p:cNvGraphicFramePr>
            <a:graphicFrameLocks noGrp="1"/>
          </p:cNvGraphicFramePr>
          <p:nvPr/>
        </p:nvGraphicFramePr>
        <p:xfrm>
          <a:off x="4852988" y="4432300"/>
          <a:ext cx="6375032" cy="370840"/>
        </p:xfrm>
        <a:graphic>
          <a:graphicData uri="http://schemas.openxmlformats.org/drawingml/2006/table">
            <a:tbl>
              <a:tblPr>
                <a:tableStyleId>{073A0DAA-6AF3-43AB-8588-CEC1D06C72B9}</a:tableStyleId>
              </a:tblPr>
              <a:tblGrid>
                <a:gridCol w="796879">
                  <a:extLst>
                    <a:ext uri="{9D8B030D-6E8A-4147-A177-3AD203B41FA5}">
                      <a16:colId xmlns:a16="http://schemas.microsoft.com/office/drawing/2014/main" val="20000"/>
                    </a:ext>
                  </a:extLst>
                </a:gridCol>
                <a:gridCol w="796879">
                  <a:extLst>
                    <a:ext uri="{9D8B030D-6E8A-4147-A177-3AD203B41FA5}">
                      <a16:colId xmlns:a16="http://schemas.microsoft.com/office/drawing/2014/main" val="20001"/>
                    </a:ext>
                  </a:extLst>
                </a:gridCol>
                <a:gridCol w="796879">
                  <a:extLst>
                    <a:ext uri="{9D8B030D-6E8A-4147-A177-3AD203B41FA5}">
                      <a16:colId xmlns:a16="http://schemas.microsoft.com/office/drawing/2014/main" val="20002"/>
                    </a:ext>
                  </a:extLst>
                </a:gridCol>
                <a:gridCol w="796879">
                  <a:extLst>
                    <a:ext uri="{9D8B030D-6E8A-4147-A177-3AD203B41FA5}">
                      <a16:colId xmlns:a16="http://schemas.microsoft.com/office/drawing/2014/main" val="20003"/>
                    </a:ext>
                  </a:extLst>
                </a:gridCol>
                <a:gridCol w="796879">
                  <a:extLst>
                    <a:ext uri="{9D8B030D-6E8A-4147-A177-3AD203B41FA5}">
                      <a16:colId xmlns:a16="http://schemas.microsoft.com/office/drawing/2014/main" val="20004"/>
                    </a:ext>
                  </a:extLst>
                </a:gridCol>
                <a:gridCol w="796879">
                  <a:extLst>
                    <a:ext uri="{9D8B030D-6E8A-4147-A177-3AD203B41FA5}">
                      <a16:colId xmlns:a16="http://schemas.microsoft.com/office/drawing/2014/main" val="20005"/>
                    </a:ext>
                  </a:extLst>
                </a:gridCol>
                <a:gridCol w="796879">
                  <a:extLst>
                    <a:ext uri="{9D8B030D-6E8A-4147-A177-3AD203B41FA5}">
                      <a16:colId xmlns:a16="http://schemas.microsoft.com/office/drawing/2014/main" val="20006"/>
                    </a:ext>
                  </a:extLst>
                </a:gridCol>
                <a:gridCol w="796879">
                  <a:extLst>
                    <a:ext uri="{9D8B030D-6E8A-4147-A177-3AD203B41FA5}">
                      <a16:colId xmlns:a16="http://schemas.microsoft.com/office/drawing/2014/main" val="20007"/>
                    </a:ext>
                  </a:extLst>
                </a:gridCol>
              </a:tblGrid>
              <a:tr h="370840">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16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3" name="Таблица 12"/>
          <p:cNvGraphicFramePr>
            <a:graphicFrameLocks noGrp="1"/>
          </p:cNvGraphicFramePr>
          <p:nvPr/>
        </p:nvGraphicFramePr>
        <p:xfrm>
          <a:off x="4867275" y="5245100"/>
          <a:ext cx="6361724" cy="370840"/>
        </p:xfrm>
        <a:graphic>
          <a:graphicData uri="http://schemas.openxmlformats.org/drawingml/2006/table">
            <a:tbl>
              <a:tblPr>
                <a:tableStyleId>{073A0DAA-6AF3-43AB-8588-CEC1D06C72B9}</a:tableStyleId>
              </a:tblPr>
              <a:tblGrid>
                <a:gridCol w="1590431">
                  <a:extLst>
                    <a:ext uri="{9D8B030D-6E8A-4147-A177-3AD203B41FA5}">
                      <a16:colId xmlns:a16="http://schemas.microsoft.com/office/drawing/2014/main" val="20000"/>
                    </a:ext>
                  </a:extLst>
                </a:gridCol>
                <a:gridCol w="1590431">
                  <a:extLst>
                    <a:ext uri="{9D8B030D-6E8A-4147-A177-3AD203B41FA5}">
                      <a16:colId xmlns:a16="http://schemas.microsoft.com/office/drawing/2014/main" val="20001"/>
                    </a:ext>
                  </a:extLst>
                </a:gridCol>
                <a:gridCol w="1590431">
                  <a:extLst>
                    <a:ext uri="{9D8B030D-6E8A-4147-A177-3AD203B41FA5}">
                      <a16:colId xmlns:a16="http://schemas.microsoft.com/office/drawing/2014/main" val="20002"/>
                    </a:ext>
                  </a:extLst>
                </a:gridCol>
                <a:gridCol w="1590431">
                  <a:extLst>
                    <a:ext uri="{9D8B030D-6E8A-4147-A177-3AD203B41FA5}">
                      <a16:colId xmlns:a16="http://schemas.microsoft.com/office/drawing/2014/main" val="20003"/>
                    </a:ext>
                  </a:extLst>
                </a:gridCol>
              </a:tblGrid>
              <a:tr h="370840">
                <a:tc>
                  <a:txBody>
                    <a:bodyPr/>
                    <a:lstStyle/>
                    <a:p>
                      <a:pPr algn="ctr"/>
                      <a:r>
                        <a:rPr lang="ru-RU" dirty="0" smtClean="0"/>
                        <a:t>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5" name="Таблица 14"/>
          <p:cNvGraphicFramePr>
            <a:graphicFrameLocks noGrp="1"/>
          </p:cNvGraphicFramePr>
          <p:nvPr/>
        </p:nvGraphicFramePr>
        <p:xfrm>
          <a:off x="4908550" y="5916613"/>
          <a:ext cx="6320328" cy="370840"/>
        </p:xfrm>
        <a:graphic>
          <a:graphicData uri="http://schemas.openxmlformats.org/drawingml/2006/table">
            <a:tbl>
              <a:tblPr>
                <a:tableStyleId>{073A0DAA-6AF3-43AB-8588-CEC1D06C72B9}</a:tableStyleId>
              </a:tblPr>
              <a:tblGrid>
                <a:gridCol w="3160164">
                  <a:extLst>
                    <a:ext uri="{9D8B030D-6E8A-4147-A177-3AD203B41FA5}">
                      <a16:colId xmlns:a16="http://schemas.microsoft.com/office/drawing/2014/main" val="20000"/>
                    </a:ext>
                  </a:extLst>
                </a:gridCol>
                <a:gridCol w="3160164">
                  <a:extLst>
                    <a:ext uri="{9D8B030D-6E8A-4147-A177-3AD203B41FA5}">
                      <a16:colId xmlns:a16="http://schemas.microsoft.com/office/drawing/2014/main" val="20001"/>
                    </a:ext>
                  </a:extLst>
                </a:gridCol>
              </a:tblGrid>
              <a:tr h="370840">
                <a:tc>
                  <a:txBody>
                    <a:bodyPr/>
                    <a:lstStyle/>
                    <a:p>
                      <a:pPr algn="ctr"/>
                      <a:r>
                        <a:rPr lang="ru-RU" dirty="0" smtClean="0"/>
                        <a:t>64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dirty="0" smtClean="0"/>
                        <a:t>64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5"/>
          <p:cNvSpPr>
            <a:spLocks noGrp="1"/>
          </p:cNvSpPr>
          <p:nvPr>
            <p:ph type="sldNum" sz="quarter" idx="12"/>
          </p:nvPr>
        </p:nvSpPr>
        <p:spPr/>
        <p:txBody>
          <a:bodyPr/>
          <a:lstStyle/>
          <a:p>
            <a:pPr>
              <a:defRPr/>
            </a:pPr>
            <a:fld id="{C96FADDC-9FB2-40CC-8D0F-CA3E47A9BB16}" type="slidenum">
              <a:rPr lang="ru-RU"/>
              <a:pPr>
                <a:defRPr/>
              </a:pPr>
              <a:t>8</a:t>
            </a:fld>
            <a:endParaRPr lang="ru-RU"/>
          </a:p>
        </p:txBody>
      </p:sp>
      <p:sp>
        <p:nvSpPr>
          <p:cNvPr id="22530" name="Rectangle 2"/>
          <p:cNvSpPr>
            <a:spLocks noGrp="1"/>
          </p:cNvSpPr>
          <p:nvPr>
            <p:ph type="title"/>
          </p:nvPr>
        </p:nvSpPr>
        <p:spPr>
          <a:xfrm>
            <a:off x="296562" y="277813"/>
            <a:ext cx="11491784" cy="533400"/>
          </a:xfrm>
        </p:spPr>
        <p:txBody>
          <a:bodyPr/>
          <a:lstStyle/>
          <a:p>
            <a:pPr algn="ctr"/>
            <a:r>
              <a:rPr lang="ru-RU" sz="3200" b="1" dirty="0" smtClean="0">
                <a:latin typeface="Arial" charset="0"/>
              </a:rPr>
              <a:t>Форматы с фиксированной запятой (продолжение)</a:t>
            </a:r>
          </a:p>
        </p:txBody>
      </p:sp>
      <p:sp>
        <p:nvSpPr>
          <p:cNvPr id="22531" name="Rectangle 3"/>
          <p:cNvSpPr>
            <a:spLocks noGrp="1"/>
          </p:cNvSpPr>
          <p:nvPr>
            <p:ph type="body" idx="1"/>
          </p:nvPr>
        </p:nvSpPr>
        <p:spPr>
          <a:xfrm>
            <a:off x="374650" y="825500"/>
            <a:ext cx="11566525" cy="5351463"/>
          </a:xfrm>
        </p:spPr>
        <p:txBody>
          <a:bodyPr/>
          <a:lstStyle/>
          <a:p>
            <a:pPr>
              <a:lnSpc>
                <a:spcPct val="80000"/>
              </a:lnSpc>
              <a:buFont typeface="Arial" charset="0"/>
              <a:buNone/>
            </a:pPr>
            <a:r>
              <a:rPr lang="ru-RU" sz="2200" dirty="0" smtClean="0">
                <a:latin typeface="Arial" charset="0"/>
              </a:rPr>
              <a:t>Применение целых </a:t>
            </a:r>
            <a:r>
              <a:rPr lang="ru-RU" sz="2200" b="1" dirty="0" smtClean="0">
                <a:latin typeface="Arial" charset="0"/>
              </a:rPr>
              <a:t>двоично-десятичных чисел </a:t>
            </a:r>
            <a:r>
              <a:rPr lang="ru-RU" sz="2200" dirty="0" smtClean="0">
                <a:latin typeface="Arial" charset="0"/>
              </a:rPr>
              <a:t>связано, прежде всего, с задачами бухгалтерского учета и статистики. Для этих целей используется </a:t>
            </a:r>
            <a:r>
              <a:rPr lang="ru-RU" sz="2200" dirty="0" smtClean="0">
                <a:solidFill>
                  <a:schemeClr val="accent2"/>
                </a:solidFill>
                <a:latin typeface="Arial" charset="0"/>
              </a:rPr>
              <a:t>принцип кодирования каждой десятичной цифры эквивалентным двоичным числом </a:t>
            </a:r>
            <a:r>
              <a:rPr lang="ru-RU" sz="2200" dirty="0" smtClean="0">
                <a:latin typeface="Arial" charset="0"/>
              </a:rPr>
              <a:t>из четырех битов (тетрадой), то есть так называемым двоично-десятичным кодом (BCD — Binary Coded Decimal). </a:t>
            </a:r>
          </a:p>
          <a:p>
            <a:pPr>
              <a:lnSpc>
                <a:spcPct val="80000"/>
              </a:lnSpc>
              <a:buFont typeface="Arial" charset="0"/>
              <a:buNone/>
            </a:pPr>
            <a:r>
              <a:rPr lang="ru-RU" sz="2200" dirty="0" smtClean="0">
                <a:latin typeface="Arial" charset="0"/>
              </a:rPr>
              <a:t>Обычно используется стандартная кодировка 8421, где цифры в обозначении кодировки означают веса разрядов. Оставшиеся шесть комбинаций могут использоваться для представления знаков, а также возможных служебных символов. Знак «+» принято обозначать как 1100 (C</a:t>
            </a:r>
            <a:r>
              <a:rPr lang="en-US" sz="2200" dirty="0" smtClean="0">
                <a:latin typeface="Arial" charset="0"/>
              </a:rPr>
              <a:t>h</a:t>
            </a:r>
            <a:r>
              <a:rPr lang="ru-RU" sz="2200" dirty="0" smtClean="0">
                <a:latin typeface="Arial" charset="0"/>
              </a:rPr>
              <a:t>), а знак «–» — как 1101 (D</a:t>
            </a:r>
            <a:r>
              <a:rPr lang="en-US" sz="2200" dirty="0" smtClean="0">
                <a:latin typeface="Arial" charset="0"/>
              </a:rPr>
              <a:t>h</a:t>
            </a:r>
            <a:r>
              <a:rPr lang="ru-RU" sz="2200" dirty="0" smtClean="0">
                <a:latin typeface="Arial" charset="0"/>
              </a:rPr>
              <a:t>). Такое соглашение принято исходя из того, что обозначение соответствующих шестнадцатеричных цифр можно рассматривать как аббревиатуру бухгалтерских терминов «кредит» (Credit) и «дебет» (Debit).</a:t>
            </a:r>
          </a:p>
          <a:p>
            <a:pPr>
              <a:lnSpc>
                <a:spcPct val="80000"/>
              </a:lnSpc>
              <a:buFont typeface="Arial" charset="0"/>
              <a:buNone/>
            </a:pPr>
            <a:r>
              <a:rPr lang="ru-RU" sz="2200" dirty="0" smtClean="0">
                <a:latin typeface="Arial" charset="0"/>
              </a:rPr>
              <a:t>Другие допустимые обозначения знаков — это 1010 или 1110 для «+» и 1011 для «–». Иногда допускается представление десятичных чисел без знака, и тогда в позиции, отводимой под знак, записывается комбинация 1111.</a:t>
            </a:r>
          </a:p>
          <a:p>
            <a:pPr>
              <a:lnSpc>
                <a:spcPct val="80000"/>
              </a:lnSpc>
              <a:buFont typeface="Arial" charset="0"/>
              <a:buNone/>
            </a:pPr>
            <a:r>
              <a:rPr lang="ru-RU" sz="2200" dirty="0" smtClean="0">
                <a:latin typeface="Arial" charset="0"/>
              </a:rPr>
              <a:t>Существуют и другие задачи, в которых применение двоично-десятичных кодов может быть эффективным. Некоторые применяемые двоично-десятичные коды приведены на следующем слайде.</a:t>
            </a:r>
          </a:p>
          <a:p>
            <a:pPr>
              <a:lnSpc>
                <a:spcPct val="80000"/>
              </a:lnSpc>
              <a:buFont typeface="Arial" charset="0"/>
              <a:buNone/>
            </a:pPr>
            <a:endParaRPr lang="ru-RU" sz="2400" dirty="0"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Номер слайда 5"/>
          <p:cNvSpPr>
            <a:spLocks noGrp="1"/>
          </p:cNvSpPr>
          <p:nvPr>
            <p:ph type="sldNum" sz="quarter" idx="12"/>
          </p:nvPr>
        </p:nvSpPr>
        <p:spPr/>
        <p:txBody>
          <a:bodyPr/>
          <a:lstStyle/>
          <a:p>
            <a:pPr>
              <a:defRPr/>
            </a:pPr>
            <a:fld id="{415B732F-BA25-4DBD-B021-BE2A547039F5}" type="slidenum">
              <a:rPr lang="ru-RU"/>
              <a:pPr>
                <a:defRPr/>
              </a:pPr>
              <a:t>9</a:t>
            </a:fld>
            <a:endParaRPr lang="ru-RU"/>
          </a:p>
        </p:txBody>
      </p:sp>
      <p:graphicFrame>
        <p:nvGraphicFramePr>
          <p:cNvPr id="23554" name="Group 2"/>
          <p:cNvGraphicFramePr>
            <a:graphicFrameLocks noGrp="1"/>
          </p:cNvGraphicFramePr>
          <p:nvPr>
            <p:ph idx="1"/>
            <p:extLst>
              <p:ext uri="{D42A27DB-BD31-4B8C-83A1-F6EECF244321}">
                <p14:modId xmlns:p14="http://schemas.microsoft.com/office/powerpoint/2010/main" val="1947589512"/>
              </p:ext>
            </p:extLst>
          </p:nvPr>
        </p:nvGraphicFramePr>
        <p:xfrm>
          <a:off x="280988" y="547688"/>
          <a:ext cx="11531600" cy="5853116"/>
        </p:xfrm>
        <a:graphic>
          <a:graphicData uri="http://schemas.openxmlformats.org/drawingml/2006/table">
            <a:tbl>
              <a:tblPr/>
              <a:tblGrid>
                <a:gridCol w="903287">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903287">
                  <a:extLst>
                    <a:ext uri="{9D8B030D-6E8A-4147-A177-3AD203B41FA5}">
                      <a16:colId xmlns:a16="http://schemas.microsoft.com/office/drawing/2014/main" val="20002"/>
                    </a:ext>
                  </a:extLst>
                </a:gridCol>
                <a:gridCol w="903288">
                  <a:extLst>
                    <a:ext uri="{9D8B030D-6E8A-4147-A177-3AD203B41FA5}">
                      <a16:colId xmlns:a16="http://schemas.microsoft.com/office/drawing/2014/main" val="20003"/>
                    </a:ext>
                  </a:extLst>
                </a:gridCol>
                <a:gridCol w="903287">
                  <a:extLst>
                    <a:ext uri="{9D8B030D-6E8A-4147-A177-3AD203B41FA5}">
                      <a16:colId xmlns:a16="http://schemas.microsoft.com/office/drawing/2014/main" val="20004"/>
                    </a:ext>
                  </a:extLst>
                </a:gridCol>
                <a:gridCol w="900113">
                  <a:extLst>
                    <a:ext uri="{9D8B030D-6E8A-4147-A177-3AD203B41FA5}">
                      <a16:colId xmlns:a16="http://schemas.microsoft.com/office/drawing/2014/main" val="20005"/>
                    </a:ext>
                  </a:extLst>
                </a:gridCol>
                <a:gridCol w="1104900">
                  <a:extLst>
                    <a:ext uri="{9D8B030D-6E8A-4147-A177-3AD203B41FA5}">
                      <a16:colId xmlns:a16="http://schemas.microsoft.com/office/drawing/2014/main" val="20006"/>
                    </a:ext>
                  </a:extLst>
                </a:gridCol>
                <a:gridCol w="1003300">
                  <a:extLst>
                    <a:ext uri="{9D8B030D-6E8A-4147-A177-3AD203B41FA5}">
                      <a16:colId xmlns:a16="http://schemas.microsoft.com/office/drawing/2014/main" val="20007"/>
                    </a:ext>
                  </a:extLst>
                </a:gridCol>
                <a:gridCol w="1001712">
                  <a:extLst>
                    <a:ext uri="{9D8B030D-6E8A-4147-A177-3AD203B41FA5}">
                      <a16:colId xmlns:a16="http://schemas.microsoft.com/office/drawing/2014/main" val="20008"/>
                    </a:ext>
                  </a:extLst>
                </a:gridCol>
                <a:gridCol w="1204913">
                  <a:extLst>
                    <a:ext uri="{9D8B030D-6E8A-4147-A177-3AD203B41FA5}">
                      <a16:colId xmlns:a16="http://schemas.microsoft.com/office/drawing/2014/main" val="20009"/>
                    </a:ext>
                  </a:extLst>
                </a:gridCol>
                <a:gridCol w="1803400">
                  <a:extLst>
                    <a:ext uri="{9D8B030D-6E8A-4147-A177-3AD203B41FA5}">
                      <a16:colId xmlns:a16="http://schemas.microsoft.com/office/drawing/2014/main" val="20010"/>
                    </a:ext>
                  </a:extLst>
                </a:gridCol>
              </a:tblGrid>
              <a:tr h="1308100">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dirty="0" err="1" smtClean="0">
                          <a:ln>
                            <a:noFill/>
                          </a:ln>
                          <a:solidFill>
                            <a:schemeClr val="tx1"/>
                          </a:solidFill>
                          <a:effectLst/>
                          <a:latin typeface="Arial" charset="0"/>
                        </a:rPr>
                        <a:t>Десятич</a:t>
                      </a:r>
                      <a:r>
                        <a:rPr kumimoji="0" lang="en-US" sz="1200" b="1" i="0" u="none" strike="noStrike" cap="none" normalizeH="0" baseline="0" dirty="0" smtClean="0">
                          <a:ln>
                            <a:noFill/>
                          </a:ln>
                          <a:solidFill>
                            <a:schemeClr val="tx1"/>
                          </a:solidFill>
                          <a:effectLst/>
                          <a:latin typeface="Arial" charset="0"/>
                        </a:rPr>
                        <a:t>-</a:t>
                      </a:r>
                      <a:r>
                        <a:rPr kumimoji="0" lang="ru-RU" sz="1200" b="1" i="0" u="none" strike="noStrike" cap="none" normalizeH="0" baseline="0" dirty="0" err="1" smtClean="0">
                          <a:ln>
                            <a:noFill/>
                          </a:ln>
                          <a:solidFill>
                            <a:schemeClr val="tx1"/>
                          </a:solidFill>
                          <a:effectLst/>
                          <a:latin typeface="Arial" charset="0"/>
                        </a:rPr>
                        <a:t>ные</a:t>
                      </a:r>
                      <a:r>
                        <a:rPr kumimoji="0" lang="ru-RU" sz="1200" b="1" i="0" u="none" strike="noStrike" cap="none" normalizeH="0" baseline="0" dirty="0" smtClean="0">
                          <a:ln>
                            <a:noFill/>
                          </a:ln>
                          <a:solidFill>
                            <a:schemeClr val="tx1"/>
                          </a:solidFill>
                          <a:effectLst/>
                          <a:latin typeface="Arial" charset="0"/>
                        </a:rPr>
                        <a:t> цифры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dirty="0" smtClean="0">
                          <a:ln>
                            <a:noFill/>
                          </a:ln>
                          <a:solidFill>
                            <a:schemeClr val="tx1"/>
                          </a:solidFill>
                          <a:effectLst/>
                          <a:latin typeface="Arial" charset="0"/>
                        </a:rPr>
                        <a:t>Код «8,4,2,1»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a:t>
                      </a: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«2,4,2,1»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a:t>
                      </a: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«7,4, 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a:t>
                      </a:r>
                    </a:p>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«5,4,2,1»</a:t>
                      </a:r>
                      <a:endParaRPr kumimoji="0" lang="el-GR"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a:t>
                      </a:r>
                      <a:r>
                        <a:rPr kumimoji="0" lang="el-GR" sz="1200" b="1" i="0" u="none" strike="noStrike" cap="none" normalizeH="0" baseline="0" smtClean="0">
                          <a:ln>
                            <a:noFill/>
                          </a:ln>
                          <a:solidFill>
                            <a:schemeClr val="tx1"/>
                          </a:solidFill>
                          <a:effectLst/>
                          <a:latin typeface="Arial" charset="0"/>
                        </a:rPr>
                        <a:t>ω</a:t>
                      </a:r>
                      <a:r>
                        <a:rPr kumimoji="0" lang="ru-RU" sz="1200" b="1" i="0" u="none" strike="noStrike" cap="none" normalizeH="0" baseline="0" smtClean="0">
                          <a:ln>
                            <a:noFill/>
                          </a:ln>
                          <a:solidFill>
                            <a:schemeClr val="tx1"/>
                          </a:solidFill>
                          <a:effectLst/>
                          <a:latin typeface="Arial" charset="0"/>
                        </a:rPr>
                        <a:t>,</a:t>
                      </a:r>
                      <a:r>
                        <a:rPr kumimoji="0" lang="en-US" sz="1200" b="1" i="0" u="none" strike="noStrike" cap="none" normalizeH="0" baseline="0" smtClean="0">
                          <a:ln>
                            <a:noFill/>
                          </a:ln>
                          <a:solidFill>
                            <a:schemeClr val="tx1"/>
                          </a:solidFill>
                          <a:effectLst/>
                          <a:latin typeface="Arial" charset="0"/>
                        </a:rPr>
                        <a:t>x</a:t>
                      </a:r>
                      <a:r>
                        <a:rPr kumimoji="0" lang="ru-RU" sz="1200" b="1" i="0" u="none" strike="noStrike" cap="none" normalizeH="0" baseline="0" smtClean="0">
                          <a:ln>
                            <a:noFill/>
                          </a:ln>
                          <a:solidFill>
                            <a:schemeClr val="tx1"/>
                          </a:solidFill>
                          <a:effectLst/>
                          <a:latin typeface="Arial" charset="0"/>
                        </a:rPr>
                        <a:t>,</a:t>
                      </a:r>
                      <a:r>
                        <a:rPr kumimoji="0" lang="en-US" sz="1200" b="1" i="0" u="none" strike="noStrike" cap="none" normalizeH="0" baseline="0" smtClean="0">
                          <a:ln>
                            <a:noFill/>
                          </a:ln>
                          <a:solidFill>
                            <a:schemeClr val="tx1"/>
                          </a:solidFill>
                          <a:effectLst/>
                          <a:latin typeface="Arial" charset="0"/>
                        </a:rPr>
                        <a:t>y</a:t>
                      </a:r>
                      <a:r>
                        <a:rPr kumimoji="0" lang="ru-RU" sz="1200" b="1" i="0" u="none" strike="noStrike" cap="none" normalizeH="0" baseline="0" smtClean="0">
                          <a:ln>
                            <a:noFill/>
                          </a:ln>
                          <a:solidFill>
                            <a:schemeClr val="tx1"/>
                          </a:solidFill>
                          <a:effectLst/>
                          <a:latin typeface="Arial" charset="0"/>
                        </a:rPr>
                        <a:t>,</a:t>
                      </a:r>
                      <a:r>
                        <a:rPr kumimoji="0" lang="en-US" sz="1200" b="1" i="0" u="none" strike="noStrike" cap="none" normalizeH="0" baseline="0" smtClean="0">
                          <a:ln>
                            <a:noFill/>
                          </a:ln>
                          <a:solidFill>
                            <a:schemeClr val="tx1"/>
                          </a:solidFill>
                          <a:effectLst/>
                          <a:latin typeface="Arial" charset="0"/>
                        </a:rPr>
                        <a:t>z</a:t>
                      </a:r>
                      <a:endParaRPr kumimoji="0" lang="el-GR"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a:t>
                      </a:r>
                      <a:r>
                        <a:rPr kumimoji="0" lang="en-US" sz="1200" b="1" i="0" u="none" strike="noStrike" cap="none" normalizeH="0" baseline="0" smtClean="0">
                          <a:ln>
                            <a:noFill/>
                          </a:ln>
                          <a:solidFill>
                            <a:schemeClr val="tx1"/>
                          </a:solidFill>
                          <a:effectLst/>
                          <a:latin typeface="Arial" charset="0"/>
                        </a:rPr>
                        <a:t>ABCD</a:t>
                      </a:r>
                      <a:endParaRPr kumimoji="0" lang="ru-RU"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Рефлек-</a:t>
                      </a:r>
                      <a:r>
                        <a:rPr kumimoji="0" lang="en-US" sz="1200" b="1" i="0" u="none" strike="noStrike" cap="none" normalizeH="0" baseline="0" smtClean="0">
                          <a:ln>
                            <a:noFill/>
                          </a:ln>
                          <a:solidFill>
                            <a:schemeClr val="tx1"/>
                          </a:solidFill>
                          <a:effectLst/>
                          <a:latin typeface="Arial" charset="0"/>
                        </a:rPr>
                        <a:t>c</a:t>
                      </a:r>
                      <a:r>
                        <a:rPr kumimoji="0" lang="ru-RU" sz="1200" b="1" i="0" u="none" strike="noStrike" cap="none" normalizeH="0" baseline="0" smtClean="0">
                          <a:ln>
                            <a:noFill/>
                          </a:ln>
                          <a:solidFill>
                            <a:schemeClr val="tx1"/>
                          </a:solidFill>
                          <a:effectLst/>
                          <a:latin typeface="Arial" charset="0"/>
                        </a:rPr>
                        <a:t>ный код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Код «2 из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ru-RU" sz="1200" b="1" i="0" u="none" strike="noStrike" cap="none" normalizeH="0" baseline="0" smtClean="0">
                          <a:ln>
                            <a:noFill/>
                          </a:ln>
                          <a:solidFill>
                            <a:schemeClr val="tx1"/>
                          </a:solidFill>
                          <a:effectLst/>
                          <a:latin typeface="Arial" charset="0"/>
                        </a:rPr>
                        <a:t>Двоично-пятиричный код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0</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0000</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11000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1</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0001</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0001</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2</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0010</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0010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0010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38">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3</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0011</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0011</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0011</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1000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00110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0101000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4</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0100</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0100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0100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0110000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5</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0101</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0101</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1000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550">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6</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0110</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0110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3550">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7</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0111</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1000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10001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8313">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8</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1000</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1001</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1001000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8775">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600" b="0" i="0" u="none" strike="noStrike" cap="none" normalizeH="0" baseline="0" dirty="0" smtClean="0">
                          <a:ln>
                            <a:noFill/>
                          </a:ln>
                          <a:solidFill>
                            <a:schemeClr val="tx1"/>
                          </a:solidFill>
                          <a:effectLst/>
                          <a:latin typeface="Arial" charset="0"/>
                        </a:rPr>
                        <a:t>   9</a:t>
                      </a:r>
                      <a:endParaRPr kumimoji="0" lang="ru-R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dirty="0" smtClean="0">
                          <a:ln>
                            <a:noFill/>
                          </a:ln>
                          <a:solidFill>
                            <a:schemeClr val="accent2"/>
                          </a:solidFill>
                          <a:effectLst/>
                          <a:latin typeface="Arial" charset="0"/>
                        </a:rPr>
                        <a:t>1001</a:t>
                      </a:r>
                      <a:endParaRPr kumimoji="0" lang="ru-RU" sz="1400" b="0" i="0" u="none" strike="noStrike" cap="none" normalizeH="0" baseline="0" dirty="0" smtClean="0">
                        <a:ln>
                          <a:noFill/>
                        </a:ln>
                        <a:solidFill>
                          <a:schemeClr val="accent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1111</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rgbClr val="000000"/>
                          </a:solidFill>
                          <a:effectLst/>
                          <a:latin typeface="Arial" charset="0"/>
                          <a:ea typeface="DejaVu Sans"/>
                          <a:cs typeface="DejaVu Sans"/>
                        </a:rPr>
                        <a:t>1010</a:t>
                      </a:r>
                      <a:endParaRPr kumimoji="0" lang="ru-RU" sz="1400" b="0" i="0" u="none" strike="noStrike" cap="none" normalizeH="0" baseline="0" smtClean="0">
                        <a:ln>
                          <a:noFill/>
                        </a:ln>
                        <a:solidFill>
                          <a:srgbClr val="000000"/>
                        </a:solidFill>
                        <a:effectLst/>
                        <a:latin typeface="Arial" charset="0"/>
                        <a:ea typeface="DejaVu Sans"/>
                        <a:cs typeface="DejaVu San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1010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10100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ts val="1000"/>
                        </a:spcBef>
                        <a:spcAft>
                          <a:spcPct val="0"/>
                        </a:spcAft>
                        <a:buClrTx/>
                        <a:buSzTx/>
                        <a:buFont typeface="Arial" charset="0"/>
                        <a:buNone/>
                        <a:tabLst/>
                      </a:pPr>
                      <a:r>
                        <a:rPr kumimoji="0" lang="en-US" sz="1400" b="0" i="0" u="none" strike="noStrike" cap="none" normalizeH="0" baseline="0" smtClean="0">
                          <a:ln>
                            <a:noFill/>
                          </a:ln>
                          <a:solidFill>
                            <a:schemeClr val="tx1"/>
                          </a:solidFill>
                          <a:effectLst/>
                          <a:latin typeface="Arial" charset="0"/>
                        </a:rPr>
                        <a:t>  1010000</a:t>
                      </a:r>
                      <a:endParaRPr kumimoji="0" lang="ru-RU"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1824</TotalTime>
  <Words>3627</Words>
  <Application>Microsoft Office PowerPoint</Application>
  <PresentationFormat>Широкоэкранный</PresentationFormat>
  <Paragraphs>465</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Calibri Light</vt:lpstr>
      <vt:lpstr>DejaVu Sans</vt:lpstr>
      <vt:lpstr>Times New Roman</vt:lpstr>
      <vt:lpstr>Тема Office</vt:lpstr>
      <vt:lpstr>Глава 1. Представление информации в ЭВМ</vt:lpstr>
      <vt:lpstr>Исходные положения</vt:lpstr>
      <vt:lpstr>Типы и форматы операндов</vt:lpstr>
      <vt:lpstr>Числа (числовая информация)</vt:lpstr>
      <vt:lpstr>Числовая информация (продолжение)</vt:lpstr>
      <vt:lpstr>Форматы с фиксированной запятой</vt:lpstr>
      <vt:lpstr>Форматы с фиксированной запятой (продолжение)</vt:lpstr>
      <vt:lpstr>Форматы с фиксированной запятой (продолжение)</vt:lpstr>
      <vt:lpstr>Презентация PowerPoint</vt:lpstr>
      <vt:lpstr>Форматы с фиксированной запятой (продолжение)</vt:lpstr>
      <vt:lpstr>Форматы с плавающей запятой</vt:lpstr>
      <vt:lpstr>Форматы с плавающей запятой (продолжение)</vt:lpstr>
      <vt:lpstr>Форматы с плавающей запятой (продолжение)</vt:lpstr>
      <vt:lpstr>Размещение числовой информации в памяти</vt:lpstr>
      <vt:lpstr>Размещение числовой информации в памяти (продолжение)</vt:lpstr>
      <vt:lpstr>Символьная информация</vt:lpstr>
      <vt:lpstr>Символьная информация (продолжение)</vt:lpstr>
      <vt:lpstr>Символьная информация (продолжение)</vt:lpstr>
      <vt:lpstr>Логические данные</vt:lpstr>
      <vt:lpstr>Дополнительные типы данных</vt:lpstr>
      <vt:lpstr>Дополнительные типы данных (продолжение)</vt:lpstr>
      <vt:lpstr>Производные типы операндов и иные виды информации </vt:lpstr>
      <vt:lpstr> </vt:lpstr>
      <vt:lpstr>Теговая организация обращения к данным</vt:lpstr>
      <vt:lpstr> </vt:lpstr>
      <vt:lpstr>Структура и формат команды</vt:lpstr>
      <vt:lpstr>Типы команд</vt:lpstr>
      <vt:lpstr>Адресность</vt:lpstr>
      <vt:lpstr>Модифицирующая часть команды</vt:lpstr>
      <vt:lpstr>Цикл исполнения команды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Venik Lapochkin</cp:lastModifiedBy>
  <cp:revision>115</cp:revision>
  <dcterms:created xsi:type="dcterms:W3CDTF">2015-08-04T09:06:16Z</dcterms:created>
  <dcterms:modified xsi:type="dcterms:W3CDTF">2016-12-18T16:49:28Z</dcterms:modified>
</cp:coreProperties>
</file>