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6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9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4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EE27-07DE-419B-89F6-A81DB843DD8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12DA-65F3-431B-AC4B-6EC5571AB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9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A787-7869-43CA-8D94-7B4AC839C852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914400"/>
            <a:ext cx="7772400" cy="990600"/>
          </a:xfrm>
        </p:spPr>
        <p:txBody>
          <a:bodyPr anchor="ctr">
            <a:normAutofit fontScale="90000"/>
          </a:bodyPr>
          <a:lstStyle/>
          <a:p>
            <a:r>
              <a:rPr lang="ru-RU" altLang="ru-RU" sz="4800" b="1" dirty="0"/>
              <a:t>Подготовка к </a:t>
            </a:r>
            <a:r>
              <a:rPr lang="ru-RU" altLang="ru-RU" sz="4800" b="1" dirty="0" smtClean="0"/>
              <a:t>теоретическому зачёту</a:t>
            </a:r>
            <a:endParaRPr lang="ru-RU" altLang="ru-RU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2438400"/>
            <a:ext cx="7391400" cy="3200400"/>
          </a:xfrm>
        </p:spPr>
        <p:txBody>
          <a:bodyPr/>
          <a:lstStyle/>
          <a:p>
            <a:r>
              <a:rPr lang="ru-RU" altLang="ru-RU" sz="3200" dirty="0"/>
              <a:t>Курс </a:t>
            </a:r>
            <a:endParaRPr lang="ru-RU" altLang="ru-RU" sz="3200" dirty="0" smtClean="0"/>
          </a:p>
          <a:p>
            <a:r>
              <a:rPr lang="ru-RU" altLang="ru-RU" sz="3200" dirty="0" smtClean="0"/>
              <a:t>«Архитектура </a:t>
            </a:r>
            <a:r>
              <a:rPr lang="ru-RU" altLang="ru-RU" sz="3200" dirty="0"/>
              <a:t>вычислительных систем</a:t>
            </a:r>
            <a:r>
              <a:rPr lang="ru-RU" altLang="ru-RU" sz="3200" dirty="0" smtClean="0"/>
              <a:t>»</a:t>
            </a: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29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1B04-4CA7-4F5F-AE63-CEF8356413FF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Какие разделы математики обязаны своим происхождением появлению вычислительной техники?</a:t>
            </a:r>
          </a:p>
          <a:p>
            <a:pPr>
              <a:buFontTx/>
              <a:buNone/>
            </a:pPr>
            <a:r>
              <a:rPr lang="ru-RU" altLang="ru-RU" b="1" i="1" dirty="0"/>
              <a:t>(Достаточно назвать три!)</a:t>
            </a:r>
          </a:p>
          <a:p>
            <a:pPr>
              <a:buFontTx/>
              <a:buNone/>
            </a:pPr>
            <a:r>
              <a:rPr lang="ru-RU" altLang="ru-RU" dirty="0" smtClean="0"/>
              <a:t>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1973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К ответу на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Информатику целиком иногда определяют как раздел прикладной математики.</a:t>
            </a:r>
          </a:p>
          <a:p>
            <a:pPr marL="0" indent="0">
              <a:buNone/>
            </a:pPr>
            <a:r>
              <a:rPr lang="ru-RU" sz="2400" dirty="0"/>
              <a:t>Конкретизация: конструктивная математика, теория алгоритмов, теория автоматов, разделы математической логики и комбинаторики, теория информации (?), теория формальных языков и грамматик, реляционная алгебра и др.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75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3000" b="1" i="1" dirty="0"/>
              <a:t>Сформулируйте требования к языку программирования на концептуальном уровне представления ЭВМ. </a:t>
            </a: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ADB6-6DA1-4761-922D-FE5088177146}" type="slidenum">
              <a:rPr lang="ru-RU" altLang="ru-RU" smtClean="0"/>
              <a:pPr/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2576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Чем управляют потоки данных в «вычислительных системах с управлением потоками данных»?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1921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2FC-5D76-4DA3-B653-F60921D561B5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229600" cy="57150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Укажите критерии, по которым разделялись поколения ЭВМ.</a:t>
            </a:r>
            <a:r>
              <a:rPr lang="ru-RU" altLang="ru-RU"/>
              <a:t> </a:t>
            </a:r>
          </a:p>
          <a:p>
            <a:pPr>
              <a:buFontTx/>
              <a:buNone/>
            </a:pPr>
            <a:endParaRPr lang="ru-RU" altLang="ru-RU" sz="2400"/>
          </a:p>
          <a:p>
            <a:pPr>
              <a:buFontTx/>
              <a:buNone/>
            </a:pPr>
            <a:r>
              <a:rPr lang="ru-RU" altLang="ru-RU"/>
              <a:t>Для ответа:</a:t>
            </a:r>
          </a:p>
          <a:p>
            <a:pPr>
              <a:buFontTx/>
              <a:buNone/>
            </a:pPr>
            <a:r>
              <a:rPr lang="ru-RU" altLang="ru-RU" i="1"/>
              <a:t>		Технологии. </a:t>
            </a:r>
          </a:p>
          <a:p>
            <a:pPr>
              <a:buFontTx/>
              <a:buNone/>
            </a:pPr>
            <a:r>
              <a:rPr lang="ru-RU" altLang="ru-RU" i="1"/>
              <a:t>		Архитектура.</a:t>
            </a:r>
          </a:p>
          <a:p>
            <a:pPr>
              <a:buFontTx/>
              <a:buNone/>
            </a:pPr>
            <a:r>
              <a:rPr lang="ru-RU" altLang="ru-RU" i="1"/>
              <a:t>		Программное обеспечение, 	операционные системы.</a:t>
            </a:r>
          </a:p>
          <a:p>
            <a:pPr>
              <a:buFontTx/>
              <a:buNone/>
            </a:pPr>
            <a:r>
              <a:rPr lang="ru-RU" altLang="ru-RU" i="1"/>
              <a:t>		Режим доступа пользователей.</a:t>
            </a:r>
          </a:p>
          <a:p>
            <a:pPr>
              <a:buFontTx/>
              <a:buNone/>
            </a:pPr>
            <a:r>
              <a:rPr lang="ru-RU" altLang="ru-RU" i="1"/>
              <a:t>		…</a:t>
            </a:r>
            <a:endParaRPr lang="ru-RU" altLang="ru-RU"/>
          </a:p>
          <a:p>
            <a:pPr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957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E6AF-E218-47F1-A9A9-CF1B32D1EF84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Укажите какие-либо недостатки в известных Вам определениях понятия «информация».</a:t>
            </a:r>
            <a:r>
              <a:rPr lang="ru-RU" altLang="ru-RU" dirty="0"/>
              <a:t> </a:t>
            </a: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r>
              <a:rPr lang="ru-RU" altLang="ru-RU" dirty="0"/>
              <a:t>Ответ базируется на Приложении </a:t>
            </a:r>
            <a:r>
              <a:rPr lang="ru-RU" altLang="ru-RU" dirty="0" smtClean="0"/>
              <a:t>П0.1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64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b="1" i="1" dirty="0"/>
              <a:t>Кого считают первым программистом и 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574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 i="1" dirty="0"/>
              <a:t>Назовите 3 – 4  новаторские особенности вычислительной машины БЭСМ-6.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38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altLang="ru-RU" sz="2400" dirty="0"/>
              <a:t>К ответу на вопрос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1800" b="1" i="1" dirty="0"/>
              <a:t>Основные принципиальные особенности БЭСМ-6:</a:t>
            </a:r>
            <a:r>
              <a:rPr lang="ru-RU" altLang="ru-RU" sz="1800" dirty="0"/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rgbClr val="C00000"/>
                </a:solidFill>
              </a:rPr>
              <a:t>магистральный принцип организации управления</a:t>
            </a:r>
            <a:r>
              <a:rPr lang="ru-RU" altLang="ru-RU" sz="1800" dirty="0"/>
              <a:t>; с его помощью потоки команд и операндов обрабатываются параллельно (до восьми машинных команд на различных стадиях); 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rgbClr val="C00000"/>
                </a:solidFill>
              </a:rPr>
              <a:t>использование ассоциативной памяти </a:t>
            </a:r>
            <a:r>
              <a:rPr lang="ru-RU" altLang="ru-RU" sz="1800" dirty="0"/>
              <a:t>на сверхбыстрых регистрах, что сократило количество обращений к ферритной памяти; 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rgbClr val="C00000"/>
                </a:solidFill>
              </a:rPr>
              <a:t>расслоение оперативной памяти </a:t>
            </a:r>
            <a:r>
              <a:rPr lang="ru-RU" altLang="ru-RU" sz="1800" dirty="0"/>
              <a:t>на автономные модули, что дало возможность одновременно обращаться к блокам памяти по нескольким направлениям;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многопрограммный режим работы для одновременного решения нескольких задач с заданными приоритетами;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аппаратный </a:t>
            </a:r>
            <a:r>
              <a:rPr lang="ru-RU" altLang="ru-RU" sz="1800" dirty="0">
                <a:solidFill>
                  <a:srgbClr val="C00000"/>
                </a:solidFill>
              </a:rPr>
              <a:t>механизм преобразования математического адреса в физический</a:t>
            </a:r>
            <a:r>
              <a:rPr lang="ru-RU" altLang="ru-RU" sz="1800" dirty="0"/>
              <a:t>, что дало возможность динамически распределять оперативную память в процессе вычислений средствами операционной системы;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принцип </a:t>
            </a:r>
            <a:r>
              <a:rPr lang="ru-RU" altLang="ru-RU" sz="1800" dirty="0">
                <a:solidFill>
                  <a:srgbClr val="C00000"/>
                </a:solidFill>
              </a:rPr>
              <a:t>страничной организации памяти </a:t>
            </a:r>
            <a:r>
              <a:rPr lang="ru-RU" altLang="ru-RU" sz="1800" dirty="0"/>
              <a:t>и разработанные на его основе </a:t>
            </a:r>
            <a:r>
              <a:rPr lang="ru-RU" altLang="ru-RU" sz="1800" dirty="0">
                <a:solidFill>
                  <a:srgbClr val="C00000"/>
                </a:solidFill>
              </a:rPr>
              <a:t>механизмы защиты </a:t>
            </a:r>
            <a:r>
              <a:rPr lang="ru-RU" altLang="ru-RU" sz="1800" dirty="0"/>
              <a:t>по операндам и командам; развитая система прерывания.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9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0700"/>
          </a:xfrm>
        </p:spPr>
        <p:txBody>
          <a:bodyPr/>
          <a:lstStyle/>
          <a:p>
            <a:r>
              <a:rPr lang="ru-RU" sz="2800" b="1" dirty="0"/>
              <a:t>Глава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i="1" dirty="0" smtClean="0"/>
              <a:t>Где </a:t>
            </a:r>
            <a:r>
              <a:rPr lang="ru-RU" b="1" i="1" dirty="0"/>
              <a:t>хранится знак целого числа при применении упакованного формата</a:t>
            </a:r>
            <a:r>
              <a:rPr lang="ru-RU" b="1" i="1" dirty="0" smtClean="0"/>
              <a:t>?</a:t>
            </a:r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ответа см. слайды 6, 7 и 10 главы 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9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Образец </a:t>
            </a:r>
            <a:r>
              <a:rPr lang="ru-RU" sz="2800" b="1" dirty="0" smtClean="0"/>
              <a:t>контрольного </a:t>
            </a:r>
            <a:r>
              <a:rPr lang="ru-RU" sz="2800" b="1" dirty="0"/>
              <a:t>билета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952891"/>
              </p:ext>
            </p:extLst>
          </p:nvPr>
        </p:nvGraphicFramePr>
        <p:xfrm>
          <a:off x="1981200" y="757882"/>
          <a:ext cx="4038600" cy="564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919">
                <a:tc>
                  <a:txBody>
                    <a:bodyPr/>
                    <a:lstStyle/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Вариант 16-ТЗ</a:t>
                      </a: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Какие разделы математики обязаны своим происхождением появлению вычислительной техники?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en-US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CC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Укажите вторую слева десятичную цифру точного десятичного числа бит  в 2-х мегабайтах памяти.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Почему для оценки эффективности кэш-памяти недостаточно использовать время выполнения простой вычислительной программы, как для регистрового и стекового СОЗУ?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 В каком из известных Вам четырех способов умножения не применяется восстановление остатка?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	  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 Существуют ли операционные устройства, не выполняющие арифметических операций?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	   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 Чем объясняется «причудливая особенность» развития форматов команд процессоров фирмы </a:t>
                      </a:r>
                      <a:r>
                        <a:rPr kumimoji="0" lang="en-US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 Что такое «шаг инкрементации»?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       </a:t>
                      </a: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 Микрокомандой задаётся выполнение одной или нескольких микроопераций?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9.  В каких вычислительных структурах время вычисления одной функции определяет основной период синхронизации?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10. В каком случае две команды ветвления (</a:t>
                      </a:r>
                      <a:r>
                        <a:rPr kumimoji="0" lang="en-US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могут создать помеху типа </a:t>
                      </a:r>
                      <a:r>
                        <a:rPr kumimoji="0" lang="en-US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WAW</a:t>
                      </a:r>
                      <a:r>
                        <a:rPr kumimoji="0" lang="ru-RU" altLang="ru-RU" sz="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kumimoji="0" lang="ru-RU" alt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Место для ответа</a:t>
                      </a: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90500" marR="0" lvl="0" indent="-1905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endParaRPr kumimoji="0" lang="ru-RU" altLang="ru-RU" sz="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0968037"/>
              </p:ext>
            </p:extLst>
          </p:nvPr>
        </p:nvGraphicFramePr>
        <p:xfrm>
          <a:off x="6172200" y="749644"/>
          <a:ext cx="4038600" cy="563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46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ru-RU" altLang="ru-RU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Обратная сторона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листа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CC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9C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Дополнительное место для ответов</a:t>
                      </a:r>
                      <a:endParaRPr kumimoji="0" lang="en-US" altLang="ru-RU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CC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5718-343A-489C-AD06-C3CF887DA475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677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Используется ли беззнаковый формат целых чисел в упакованном виде?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58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i="1" dirty="0"/>
              <a:t>В чём различия битовых полей и </a:t>
            </a:r>
            <a:r>
              <a:rPr lang="ru-RU" b="1" i="1" dirty="0" smtClean="0"/>
              <a:t>битовых </a:t>
            </a:r>
            <a:r>
              <a:rPr lang="ru-RU" b="1" i="1" dirty="0"/>
              <a:t>строк</a:t>
            </a:r>
            <a:r>
              <a:rPr lang="ru-RU" b="1" i="1" dirty="0" smtClean="0"/>
              <a:t>?</a:t>
            </a:r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Для ответа см. слайд 20 главы 1.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16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В каких вычислительных машинах применяется «полулогарифмическая» форма представления чисел?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102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b="1" i="1" dirty="0"/>
              <a:t>С какой целью выполняется нормализация порядка при нормальной форме представления чисел?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202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Укажите три или более атрибута, описания которых содержатся в теге.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332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6F32-F9FD-48AC-9A4C-3ADA43ABAB56}" type="slidenum">
              <a:rPr lang="ru-RU" altLang="ru-RU"/>
              <a:pPr/>
              <a:t>25</a:t>
            </a:fld>
            <a:endParaRPr lang="ru-RU" alt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Чем отличаются друг от друга естественная и принудительная </a:t>
            </a:r>
            <a:r>
              <a:rPr lang="ru-RU" altLang="ru-RU" b="1" i="1" dirty="0" smtClean="0"/>
              <a:t>адресации?</a:t>
            </a:r>
          </a:p>
          <a:p>
            <a:pPr>
              <a:buFontTx/>
              <a:buNone/>
            </a:pPr>
            <a:endParaRPr lang="ru-RU" altLang="ru-RU" b="1" i="1" dirty="0"/>
          </a:p>
          <a:p>
            <a:pPr lvl="0">
              <a:buNone/>
            </a:pPr>
            <a:r>
              <a:rPr lang="ru-RU" altLang="ru-RU" dirty="0" smtClean="0"/>
              <a:t> </a:t>
            </a:r>
            <a:r>
              <a:rPr lang="ru-RU" dirty="0"/>
              <a:t>Для ответа см. слайд </a:t>
            </a:r>
            <a:r>
              <a:rPr lang="ru-RU" dirty="0" smtClean="0"/>
              <a:t>28 </a:t>
            </a:r>
            <a:r>
              <a:rPr lang="ru-RU" dirty="0"/>
              <a:t>главы 1.</a:t>
            </a:r>
          </a:p>
          <a:p>
            <a:pPr>
              <a:buFontTx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9585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F4D8-8B88-4C9A-B3A6-7A684B62A250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altLang="ru-RU" sz="2800" b="1" dirty="0"/>
              <a:t>Глава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Сколько бит (точное десятичное число) в </a:t>
            </a:r>
            <a:r>
              <a:rPr lang="ru-RU" altLang="ru-RU" b="1" i="1" dirty="0" smtClean="0"/>
              <a:t>2,4 </a:t>
            </a:r>
            <a:r>
              <a:rPr lang="ru-RU" altLang="ru-RU" b="1" i="1" dirty="0"/>
              <a:t>мегабайтах памяти?</a:t>
            </a:r>
            <a:r>
              <a:rPr lang="ru-RU" altLang="ru-RU" dirty="0"/>
              <a:t> </a:t>
            </a: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7595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77D3-3DE0-43D2-BB02-7A095D658C46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dirty="0">
                <a:solidFill>
                  <a:srgbClr val="FF0000"/>
                </a:solidFill>
              </a:rPr>
              <a:t>Вариант </a:t>
            </a:r>
            <a:r>
              <a:rPr lang="ru-RU" altLang="ru-RU" dirty="0" smtClean="0">
                <a:solidFill>
                  <a:srgbClr val="FF0000"/>
                </a:solidFill>
              </a:rPr>
              <a:t>вопроса.</a:t>
            </a:r>
            <a:endParaRPr lang="ru-RU" altLang="ru-RU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r>
              <a:rPr lang="ru-RU" altLang="ru-RU" b="1" i="1" dirty="0"/>
              <a:t>Укажите </a:t>
            </a:r>
            <a:r>
              <a:rPr lang="ru-RU" altLang="ru-RU" b="1" i="1" dirty="0" smtClean="0"/>
              <a:t>пятую справа </a:t>
            </a:r>
            <a:r>
              <a:rPr lang="ru-RU" altLang="ru-RU" b="1" i="1" dirty="0"/>
              <a:t>десятичную цифру точного десятичного числа бит  в </a:t>
            </a:r>
            <a:r>
              <a:rPr lang="ru-RU" altLang="ru-RU" b="1" i="1" dirty="0" smtClean="0"/>
              <a:t>3-х </a:t>
            </a:r>
            <a:r>
              <a:rPr lang="ru-RU" altLang="ru-RU" b="1" i="1" dirty="0"/>
              <a:t>мегабайтах памяти.</a:t>
            </a:r>
          </a:p>
          <a:p>
            <a:pPr>
              <a:buFontTx/>
              <a:buNone/>
            </a:pPr>
            <a:endParaRPr lang="ru-RU" altLang="ru-RU" b="1" i="1" dirty="0"/>
          </a:p>
          <a:p>
            <a:pPr>
              <a:buFontTx/>
              <a:buNone/>
            </a:pPr>
            <a:endParaRPr lang="ru-RU" altLang="ru-RU" b="1" i="1" dirty="0"/>
          </a:p>
          <a:p>
            <a:pPr>
              <a:buFontTx/>
              <a:buNone/>
            </a:pPr>
            <a:r>
              <a:rPr lang="ru-RU" altLang="ru-RU" dirty="0"/>
              <a:t>Для ответа: </a:t>
            </a:r>
            <a:r>
              <a:rPr lang="ru-RU" altLang="ru-RU" dirty="0" smtClean="0"/>
              <a:t>3*8*1024*1024=25165824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4787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73C7-C5D9-49BE-B7B7-EED376528DB9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1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Применяется ли в СОЗУ дисциплина </a:t>
            </a:r>
            <a:r>
              <a:rPr lang="en-US" altLang="ru-RU" b="1" i="1" dirty="0"/>
              <a:t>LIFO</a:t>
            </a:r>
            <a:r>
              <a:rPr lang="ru-RU" altLang="ru-RU" b="1" i="1" dirty="0"/>
              <a:t>? Что она означает?</a:t>
            </a:r>
            <a:r>
              <a:rPr lang="ru-RU" altLang="ru-RU" dirty="0"/>
              <a:t> </a:t>
            </a:r>
            <a:endParaRPr lang="en-US" altLang="ru-RU" dirty="0"/>
          </a:p>
          <a:p>
            <a:pPr>
              <a:buFontTx/>
              <a:buNone/>
            </a:pPr>
            <a:endParaRPr lang="en-US" altLang="ru-RU" dirty="0"/>
          </a:p>
          <a:p>
            <a:pPr>
              <a:buFontTx/>
              <a:buNone/>
            </a:pPr>
            <a:endParaRPr lang="en-US" altLang="ru-RU" dirty="0"/>
          </a:p>
          <a:p>
            <a:pPr>
              <a:buFontTx/>
              <a:buNone/>
            </a:pPr>
            <a:r>
              <a:rPr lang="ru-RU" altLang="ru-RU" dirty="0"/>
              <a:t>Для ответа: </a:t>
            </a:r>
          </a:p>
          <a:p>
            <a:pPr>
              <a:buFontTx/>
              <a:buNone/>
            </a:pPr>
            <a:r>
              <a:rPr lang="ru-RU" altLang="ru-RU" dirty="0" err="1"/>
              <a:t>Last</a:t>
            </a:r>
            <a:r>
              <a:rPr lang="ru-RU" altLang="ru-RU" dirty="0"/>
              <a:t> </a:t>
            </a:r>
            <a:r>
              <a:rPr lang="ru-RU" altLang="ru-RU" dirty="0" err="1"/>
              <a:t>In</a:t>
            </a:r>
            <a:r>
              <a:rPr lang="ru-RU" altLang="ru-RU" dirty="0"/>
              <a:t>, </a:t>
            </a:r>
            <a:r>
              <a:rPr lang="ru-RU" altLang="ru-RU" dirty="0" err="1"/>
              <a:t>First</a:t>
            </a:r>
            <a:r>
              <a:rPr lang="ru-RU" altLang="ru-RU" dirty="0"/>
              <a:t> </a:t>
            </a:r>
            <a:r>
              <a:rPr lang="ru-RU" altLang="ru-RU" dirty="0" err="1"/>
              <a:t>Out</a:t>
            </a:r>
            <a:r>
              <a:rPr lang="ru-RU" altLang="ru-RU" dirty="0"/>
              <a:t>, «последним пришёл — первым ушёл» </a:t>
            </a:r>
          </a:p>
        </p:txBody>
      </p:sp>
    </p:spTree>
    <p:extLst>
      <p:ext uri="{BB962C8B-B14F-4D97-AF65-F5344CB8AC3E}">
        <p14:creationId xmlns:p14="http://schemas.microsoft.com/office/powerpoint/2010/main" val="145922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D7A7-85C5-40DE-B5C6-97CB4B02E0B4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1"/>
            <a:ext cx="8229600" cy="53641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Укажите составляющие времени обращения к запоминающему устройству при записи.</a:t>
            </a:r>
            <a:endParaRPr lang="en-US" altLang="ru-RU" b="1" i="1" dirty="0"/>
          </a:p>
          <a:p>
            <a:pPr>
              <a:buFontTx/>
              <a:buNone/>
            </a:pPr>
            <a:endParaRPr lang="en-US" altLang="ru-RU" b="1" i="1" dirty="0"/>
          </a:p>
          <a:p>
            <a:pPr>
              <a:buFontTx/>
              <a:buNone/>
            </a:pPr>
            <a:endParaRPr lang="en-US" altLang="ru-RU" b="1" i="1" dirty="0"/>
          </a:p>
          <a:p>
            <a:pPr>
              <a:buFontTx/>
              <a:buNone/>
            </a:pPr>
            <a:r>
              <a:rPr lang="ru-RU" altLang="ru-RU" dirty="0"/>
              <a:t>Для ответа:</a:t>
            </a:r>
            <a:endParaRPr lang="en-US" altLang="ru-RU" dirty="0"/>
          </a:p>
          <a:p>
            <a:pPr>
              <a:buFontTx/>
              <a:buNone/>
            </a:pPr>
            <a:r>
              <a:rPr lang="ru-RU" altLang="ru-RU" dirty="0"/>
              <a:t>	см. главу </a:t>
            </a:r>
            <a:r>
              <a:rPr lang="ru-RU" altLang="ru-RU" dirty="0" smtClean="0"/>
              <a:t>2, </a:t>
            </a:r>
            <a:r>
              <a:rPr lang="ru-RU" altLang="ru-RU" dirty="0"/>
              <a:t>слайд 4.</a:t>
            </a:r>
          </a:p>
        </p:txBody>
      </p:sp>
    </p:spTree>
    <p:extLst>
      <p:ext uri="{BB962C8B-B14F-4D97-AF65-F5344CB8AC3E}">
        <p14:creationId xmlns:p14="http://schemas.microsoft.com/office/powerpoint/2010/main" val="39547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FED9-B62A-4F1F-843E-51FAC7DAE14A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/>
          <a:lstStyle/>
          <a:p>
            <a:r>
              <a:rPr lang="ru-RU" altLang="ru-RU" sz="3600" dirty="0"/>
              <a:t>Разделы курса лекций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838200"/>
            <a:ext cx="8839200" cy="56388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400" b="1" dirty="0"/>
              <a:t>(Подготовка к </a:t>
            </a:r>
            <a:r>
              <a:rPr lang="ru-RU" altLang="ru-RU" sz="2400" b="1" dirty="0" smtClean="0"/>
              <a:t>теоретическому зачёту </a:t>
            </a:r>
            <a:r>
              <a:rPr lang="ru-RU" altLang="ru-RU" sz="2400" b="1" dirty="0"/>
              <a:t>осеннего семестра </a:t>
            </a:r>
            <a:endParaRPr lang="ru-RU" altLang="ru-RU" sz="2400" b="1" dirty="0" smtClean="0"/>
          </a:p>
          <a:p>
            <a:pPr>
              <a:buFontTx/>
              <a:buNone/>
            </a:pPr>
            <a:r>
              <a:rPr lang="ru-RU" altLang="ru-RU" sz="2400" b="1" dirty="0" smtClean="0"/>
              <a:t>2016 </a:t>
            </a:r>
            <a:r>
              <a:rPr lang="ru-RU" altLang="ru-RU" sz="2400" b="1" dirty="0"/>
              <a:t>года)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Введение 1. Архитектура (с приложениями).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Введение 2. История ЭВМ (с приложениями).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Глава 1. Представление информации в ЭВМ (с приложением).</a:t>
            </a:r>
          </a:p>
          <a:p>
            <a:pPr>
              <a:buFontTx/>
              <a:buNone/>
            </a:pPr>
            <a:r>
              <a:rPr lang="ru-RU" altLang="ru-RU" sz="2400" b="1" dirty="0"/>
              <a:t>	Глава 2. Система памяти ЭВМ (с приложениями).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Глава 3. АЛУ (с приложениями).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Глава 4. Процессоры (с приложениями).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r>
              <a:rPr lang="ru-RU" altLang="ru-RU" sz="2400" b="1" dirty="0"/>
              <a:t>Глава 5. Вычислительные конвейеры (с приложением).</a:t>
            </a:r>
          </a:p>
          <a:p>
            <a:pPr>
              <a:buFontTx/>
              <a:buNone/>
            </a:pPr>
            <a:r>
              <a:rPr lang="en-US" altLang="ru-RU" sz="2400" b="1" dirty="0"/>
              <a:t>	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002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003B-9CB4-4A50-8813-5B8A2F6E7961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458200" cy="53340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Почему для оценки эффективности кэш-памяти недостаточно использовать время выполнения простой вычислительной программы, как для регистрового и стекового СОЗУ?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16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0168-D279-49A6-81BD-BF8EBB7AEC4B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44196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Возможна ли такая ситуация: БИС процессора содержит указатель стека, а стековая регистровая память отсутствует?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887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29AF-159C-4C90-AA79-CE080C3A35B3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Какое отношение имеет понятие «быстродействие» к устройствам </a:t>
            </a:r>
            <a:r>
              <a:rPr lang="ru-RU" altLang="ru-RU" b="1" i="1">
                <a:solidFill>
                  <a:srgbClr val="CC0000"/>
                </a:solidFill>
              </a:rPr>
              <a:t>хранения</a:t>
            </a:r>
            <a:r>
              <a:rPr lang="ru-RU" altLang="ru-RU" b="1" i="1"/>
              <a:t> информации?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000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92AC-8412-4088-ADB5-D1F0D2C82100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Что понимается под «функциональным расслоением» в многоблочной памяти?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23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15EB-1821-42E3-AFD3-23079D25A7EB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С какой целью используется «виртуальное адресное пространство»?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65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594-BF6D-4C17-915D-76F68CEA9964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altLang="ru-RU" sz="2800" b="1" dirty="0"/>
              <a:t>Глава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b="1" i="1" dirty="0"/>
              <a:t>В каком из известных Вам четырех способов умножения применяется восстановление остатка?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3000" b="1" i="1" dirty="0"/>
          </a:p>
        </p:txBody>
      </p:sp>
    </p:spTree>
    <p:extLst>
      <p:ext uri="{BB962C8B-B14F-4D97-AF65-F5344CB8AC3E}">
        <p14:creationId xmlns:p14="http://schemas.microsoft.com/office/powerpoint/2010/main" val="2338945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0905-55A6-4573-B31D-44065F419979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dirty="0">
                <a:solidFill>
                  <a:srgbClr val="FF0000"/>
                </a:solidFill>
              </a:rPr>
              <a:t>Вариант </a:t>
            </a:r>
            <a:r>
              <a:rPr lang="ru-RU" altLang="ru-RU" dirty="0" smtClean="0">
                <a:solidFill>
                  <a:srgbClr val="FF0000"/>
                </a:solidFill>
              </a:rPr>
              <a:t>вопроса!!</a:t>
            </a:r>
            <a:endParaRPr lang="ru-RU" altLang="ru-RU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ru-RU" altLang="ru-RU" sz="3400" dirty="0"/>
          </a:p>
          <a:p>
            <a:pPr>
              <a:buFontTx/>
              <a:buNone/>
            </a:pPr>
            <a:r>
              <a:rPr lang="ru-RU" altLang="ru-RU" b="1" i="1" dirty="0"/>
              <a:t>В каком из известных Вам четырех способов умножения не применяется восстановление остатка?</a:t>
            </a:r>
          </a:p>
          <a:p>
            <a:pPr>
              <a:buFontTx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1420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A537-C1CA-4EE0-9DCE-13F9D35B1288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37338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Что такое “пробное деление” и с какой целью оно применяется?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239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428-D897-4153-BF9C-7080E4BA183D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Что такое «признак четности»? </a:t>
            </a:r>
          </a:p>
          <a:p>
            <a:pPr>
              <a:buFontTx/>
              <a:buNone/>
            </a:pPr>
            <a:r>
              <a:rPr lang="ru-RU" altLang="ru-RU" b="1" i="1"/>
              <a:t>Как его можно использовать в вычислениях?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555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222-BB60-4FB0-9FEC-6F04455F6C30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В системе команд некоторой ЭВМ отсутствует команда сдвига влево, но есть команды операций пересылок, сложения, сдвига вправо, поразрядной конъюнкции, инкрементации. Как в этой ЭВМ осуществить сдвиг чисел влево?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1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Внимание!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опубликованы </a:t>
            </a:r>
            <a:r>
              <a:rPr lang="ru-RU" dirty="0" smtClean="0"/>
              <a:t>примеры контрольных </a:t>
            </a:r>
            <a:r>
              <a:rPr lang="ru-RU" dirty="0"/>
              <a:t>вопросов. Некоторые вопросы сопровождаются комментарием для подготовки ответа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2239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BDC-3C74-412C-A2FC-D0D5389966D5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Существуют ли операционные устройства, не выполняющие арифметических операций?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736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37C-09A5-4644-909A-7A98E8CF1FD2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altLang="ru-RU" sz="2800" b="1" dirty="0"/>
              <a:t>Глава 4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Как связаны между собой форматы команд и данных?</a:t>
            </a:r>
          </a:p>
        </p:txBody>
      </p:sp>
    </p:spTree>
    <p:extLst>
      <p:ext uri="{BB962C8B-B14F-4D97-AF65-F5344CB8AC3E}">
        <p14:creationId xmlns:p14="http://schemas.microsoft.com/office/powerpoint/2010/main" val="1795829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F2E7-9411-4DDE-9AB8-DD3F8E623056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Чем объясняется «причудливая особенность» развития форматов команд процессоров фирмы </a:t>
            </a:r>
            <a:r>
              <a:rPr lang="en-US" altLang="ru-RU" b="1" i="1"/>
              <a:t>Intel</a:t>
            </a:r>
            <a:r>
              <a:rPr lang="ru-RU" altLang="ru-RU" b="1" i="1"/>
              <a:t>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817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9886-E497-4D87-95E3-8E7F3AB2C4AB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Двухбайтовая команда содержит во втором байте операнд. Какой способ адресации в данном случае используется?</a:t>
            </a:r>
          </a:p>
        </p:txBody>
      </p:sp>
    </p:spTree>
    <p:extLst>
      <p:ext uri="{BB962C8B-B14F-4D97-AF65-F5344CB8AC3E}">
        <p14:creationId xmlns:p14="http://schemas.microsoft.com/office/powerpoint/2010/main" val="2478005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90F1-53D3-4E69-B812-5473BF6F161B}" type="slidenum">
              <a:rPr lang="ru-RU" altLang="ru-RU"/>
              <a:pPr/>
              <a:t>44</a:t>
            </a:fld>
            <a:endParaRPr lang="ru-RU" altLang="ru-R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25908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Что такое «шаг инкрементации»?</a:t>
            </a:r>
          </a:p>
        </p:txBody>
      </p:sp>
    </p:spTree>
    <p:extLst>
      <p:ext uri="{BB962C8B-B14F-4D97-AF65-F5344CB8AC3E}">
        <p14:creationId xmlns:p14="http://schemas.microsoft.com/office/powerpoint/2010/main" val="172433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A0E1-9F5E-4C5C-A7E5-907D549EDE19}" type="slidenum">
              <a:rPr lang="ru-RU" altLang="ru-RU"/>
              <a:pPr/>
              <a:t>45</a:t>
            </a:fld>
            <a:endParaRPr lang="ru-RU" alt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Укажите главное различие между прямой и обратной адресациями.</a:t>
            </a:r>
          </a:p>
        </p:txBody>
      </p:sp>
    </p:spTree>
    <p:extLst>
      <p:ext uri="{BB962C8B-B14F-4D97-AF65-F5344CB8AC3E}">
        <p14:creationId xmlns:p14="http://schemas.microsoft.com/office/powerpoint/2010/main" val="2425147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 i="1" dirty="0" smtClean="0"/>
              <a:t>Косвенная регистровая адресация получила своё название потому, что регистр, указанный в команде а)содержит данные для косвенной операции? </a:t>
            </a:r>
          </a:p>
          <a:p>
            <a:pPr marL="0" indent="0">
              <a:buNone/>
            </a:pPr>
            <a:r>
              <a:rPr lang="ru-RU" altLang="ru-RU" b="1" i="1" dirty="0" smtClean="0"/>
              <a:t>б)содержит адрес операнда?  в)косвенно проверяет данные? </a:t>
            </a:r>
            <a:endParaRPr lang="ru-RU" altLang="ru-RU" b="1" i="1" dirty="0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5ACE-8F53-4F99-B51F-3EA82C423860}" type="slidenum">
              <a:rPr lang="ru-RU" altLang="ru-RU" smtClean="0"/>
              <a:pPr/>
              <a:t>46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6864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9C8-FDD4-47DE-AD0D-AD3D12C87E40}" type="slidenum">
              <a:rPr lang="ru-RU" altLang="ru-RU"/>
              <a:pPr/>
              <a:t>47</a:t>
            </a:fld>
            <a:endParaRPr lang="ru-RU" altLang="ru-RU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Каково минимальное количество адресов в коде команды компьютера, не имеющего в своём составе в устройстве управления счётчика команд?</a:t>
            </a:r>
          </a:p>
        </p:txBody>
      </p:sp>
    </p:spTree>
    <p:extLst>
      <p:ext uri="{BB962C8B-B14F-4D97-AF65-F5344CB8AC3E}">
        <p14:creationId xmlns:p14="http://schemas.microsoft.com/office/powerpoint/2010/main" val="690650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DAE-7756-4F9C-B295-1071B547A246}" type="slidenum">
              <a:rPr lang="ru-RU" altLang="ru-RU"/>
              <a:pPr/>
              <a:t>48</a:t>
            </a:fld>
            <a:endParaRPr lang="ru-RU" alt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229600" cy="24384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Объясните термин </a:t>
            </a:r>
          </a:p>
          <a:p>
            <a:pPr>
              <a:buFontTx/>
              <a:buNone/>
            </a:pPr>
            <a:r>
              <a:rPr lang="ru-RU" altLang="ru-RU" b="1" i="1"/>
              <a:t>		«неполный прямой адрес».</a:t>
            </a:r>
          </a:p>
        </p:txBody>
      </p:sp>
    </p:spTree>
    <p:extLst>
      <p:ext uri="{BB962C8B-B14F-4D97-AF65-F5344CB8AC3E}">
        <p14:creationId xmlns:p14="http://schemas.microsoft.com/office/powerpoint/2010/main" val="2241546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31E6-C8C9-4624-B055-1566957676CF}" type="slidenum">
              <a:rPr lang="ru-RU" altLang="ru-RU"/>
              <a:pPr/>
              <a:t>49</a:t>
            </a:fld>
            <a:endParaRPr lang="ru-RU" alt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Что происходит с индексными регистрами при прогрессивной адресации?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94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 dirty="0"/>
              <a:t>Введение 1 и Введение 2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 i="1" dirty="0"/>
              <a:t>На каких принципах построены вычисления (обработка информации) в аналоговых вычислительных машинах?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061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DC58-836B-4E4F-BA60-7EB6CB874D4D}" type="slidenum">
              <a:rPr lang="ru-RU" altLang="ru-RU"/>
              <a:pPr/>
              <a:t>50</a:t>
            </a:fld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В чём заключается главный недостаток использования единого устройства централизованного управления ЭВМ?</a:t>
            </a:r>
          </a:p>
        </p:txBody>
      </p:sp>
    </p:spTree>
    <p:extLst>
      <p:ext uri="{BB962C8B-B14F-4D97-AF65-F5344CB8AC3E}">
        <p14:creationId xmlns:p14="http://schemas.microsoft.com/office/powerpoint/2010/main" val="264710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DD80-C213-491D-A6A7-89507159274E}" type="slidenum">
              <a:rPr lang="ru-RU" altLang="ru-RU"/>
              <a:pPr/>
              <a:t>51</a:t>
            </a:fld>
            <a:endParaRPr lang="ru-RU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5052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Микрокомандой задаётся выполнение одной или нескольких микроопераций?</a:t>
            </a:r>
          </a:p>
        </p:txBody>
      </p:sp>
    </p:spTree>
    <p:extLst>
      <p:ext uri="{BB962C8B-B14F-4D97-AF65-F5344CB8AC3E}">
        <p14:creationId xmlns:p14="http://schemas.microsoft.com/office/powerpoint/2010/main" val="1410052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3193-E9E3-4E41-8BA2-9127313C7112}" type="slidenum">
              <a:rPr lang="ru-RU" altLang="ru-RU"/>
              <a:pPr/>
              <a:t>52</a:t>
            </a:fld>
            <a:endParaRPr lang="ru-RU" alt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1"/>
            <a:ext cx="8229600" cy="53641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Почему при прямом контекстном переключении (переходе к программе обслуживания устройства, запросившего прерывания) происходит запоминание состояния процессора, а не состояния прерываемой  программы?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027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CB06-5ADE-419A-8100-790E73164771}" type="slidenum">
              <a:rPr lang="ru-RU" altLang="ru-RU"/>
              <a:pPr/>
              <a:t>53</a:t>
            </a:fld>
            <a:endParaRPr lang="ru-RU" altLang="ru-RU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ru-RU" altLang="ru-RU" sz="2800" b="1" dirty="0"/>
              <a:t>Глава 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В каких вычислительных структурах время вычисления одной функции определяет основной период синхронизации?</a:t>
            </a:r>
            <a:r>
              <a:rPr lang="ru-RU" altLang="ru-RU" dirty="0"/>
              <a:t> </a:t>
            </a: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r>
              <a:rPr lang="ru-RU" altLang="ru-RU" dirty="0"/>
              <a:t>Для ответа: </a:t>
            </a:r>
          </a:p>
          <a:p>
            <a:pPr>
              <a:buFontTx/>
              <a:buNone/>
            </a:pPr>
            <a:r>
              <a:rPr lang="ru-RU" altLang="ru-RU" dirty="0"/>
              <a:t>см. табл. в главе </a:t>
            </a:r>
            <a:r>
              <a:rPr lang="ru-RU" altLang="ru-RU" dirty="0" smtClean="0"/>
              <a:t>5, </a:t>
            </a:r>
            <a:r>
              <a:rPr lang="ru-RU" altLang="ru-RU" dirty="0"/>
              <a:t>слайд 15.</a:t>
            </a:r>
          </a:p>
        </p:txBody>
      </p:sp>
    </p:spTree>
    <p:extLst>
      <p:ext uri="{BB962C8B-B14F-4D97-AF65-F5344CB8AC3E}">
        <p14:creationId xmlns:p14="http://schemas.microsoft.com/office/powerpoint/2010/main" val="4105155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D0D2-2712-43CE-B7DF-2CCFD9D3636B}" type="slidenum">
              <a:rPr lang="ru-RU" altLang="ru-RU"/>
              <a:pPr/>
              <a:t>54</a:t>
            </a:fld>
            <a:endParaRPr lang="ru-RU" alt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Почему при организации многоблочной памяти в вычислительных конвейерах не применяется функциональное расслоение?</a:t>
            </a:r>
          </a:p>
        </p:txBody>
      </p:sp>
    </p:spTree>
    <p:extLst>
      <p:ext uri="{BB962C8B-B14F-4D97-AF65-F5344CB8AC3E}">
        <p14:creationId xmlns:p14="http://schemas.microsoft.com/office/powerpoint/2010/main" val="3322530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b="1" i="1" dirty="0"/>
              <a:t>Почему в практике применения вычислительных конвейеров не применяется допустимая постулатами конвейеризации передача данных из «старших» ступеней конвейера в «младшие»?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55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0254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64B-C4A3-4C98-818B-9D1303FCB18F}" type="slidenum">
              <a:rPr lang="ru-RU" altLang="ru-RU"/>
              <a:pPr/>
              <a:t>56</a:t>
            </a:fld>
            <a:endParaRPr lang="ru-RU" alt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/>
              <a:t>В каком случае две команды ветвления (</a:t>
            </a:r>
            <a:r>
              <a:rPr lang="en-US" altLang="ru-RU" b="1" i="1"/>
              <a:t>BRANCH</a:t>
            </a:r>
            <a:r>
              <a:rPr lang="ru-RU" altLang="ru-RU" b="1" i="1"/>
              <a:t>) могут создать помеху типа </a:t>
            </a:r>
            <a:r>
              <a:rPr lang="en-US" altLang="ru-RU" b="1" i="1"/>
              <a:t>WAW</a:t>
            </a:r>
            <a:r>
              <a:rPr lang="ru-RU" altLang="ru-RU" b="1" i="1"/>
              <a:t>?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412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C4DE-CCB0-49BA-9E3E-AA1D0D5EB3B6}" type="slidenum">
              <a:rPr lang="ru-RU" altLang="ru-RU"/>
              <a:pPr/>
              <a:t>57</a:t>
            </a:fld>
            <a:endParaRPr lang="ru-RU" alt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1"/>
            <a:ext cx="8229600" cy="54403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Почему время выполнения ступеней выборки команды и выборки первого операнда (смотрите типовое разбиение команды на ступени) занимают наибольшее время?</a:t>
            </a:r>
            <a:r>
              <a:rPr lang="ru-RU" altLang="ru-RU" dirty="0"/>
              <a:t> </a:t>
            </a: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r>
              <a:rPr lang="ru-RU" altLang="ru-RU" dirty="0"/>
              <a:t>Для ответа:</a:t>
            </a:r>
          </a:p>
          <a:p>
            <a:pPr>
              <a:buFontTx/>
              <a:buNone/>
            </a:pPr>
            <a:r>
              <a:rPr lang="ru-RU" altLang="ru-RU" dirty="0"/>
              <a:t>	см. слайды 50 и 51 в главе </a:t>
            </a:r>
            <a:r>
              <a:rPr lang="ru-RU" altLang="ru-RU" dirty="0" smtClean="0"/>
              <a:t>5.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77881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rgbClr val="FF0000"/>
                </a:solidFill>
              </a:rPr>
              <a:t>!?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Что является важнейшим условием увеличения числа ступеней вычислительного конвейера?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58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12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b="1" i="1" dirty="0"/>
              <a:t>В чём заключались отличия машины Тьюринга от «машины Поста»?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493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rgbClr val="FF0000"/>
                </a:solidFill>
              </a:rPr>
              <a:t>!??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Что означает «обозримость» как одно из основных требований к записи алгоритма?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26A-F243-413D-8526-9C44EACAB514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49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B9E2-9E7C-48C9-BCD7-62EA517E21CE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b="1" i="1" dirty="0"/>
              <a:t>Почему функция Аккермана используется при тестировании компьютеров?</a:t>
            </a:r>
            <a:r>
              <a:rPr lang="ru-RU" altLang="ru-RU" dirty="0"/>
              <a:t> </a:t>
            </a:r>
          </a:p>
          <a:p>
            <a:pPr>
              <a:buFontTx/>
              <a:buNone/>
            </a:pPr>
            <a:endParaRPr lang="ru-RU" altLang="ru-RU" dirty="0"/>
          </a:p>
          <a:p>
            <a:pPr>
              <a:buFontTx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8734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7CE-2A30-4E54-A2B8-B5A2B0DC56AB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dirty="0">
                <a:solidFill>
                  <a:srgbClr val="FF0000"/>
                </a:solidFill>
              </a:rPr>
              <a:t>Вариант</a:t>
            </a:r>
            <a:r>
              <a:rPr lang="en-US" altLang="ru-RU" dirty="0">
                <a:solidFill>
                  <a:srgbClr val="FF0000"/>
                </a:solidFill>
              </a:rPr>
              <a:t> </a:t>
            </a:r>
            <a:r>
              <a:rPr lang="ru-RU" altLang="ru-RU" dirty="0" smtClean="0">
                <a:solidFill>
                  <a:srgbClr val="FF0000"/>
                </a:solidFill>
              </a:rPr>
              <a:t>вопроса!!</a:t>
            </a:r>
            <a:endParaRPr lang="ru-RU" altLang="ru-RU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ru-RU" altLang="ru-RU" b="1" i="1" dirty="0"/>
          </a:p>
          <a:p>
            <a:pPr>
              <a:buFontTx/>
              <a:buNone/>
            </a:pPr>
            <a:r>
              <a:rPr lang="ru-RU" altLang="ru-RU" b="1" i="1" dirty="0"/>
              <a:t>Почему функция Аккермана не используется при тестировании компьютеров?</a:t>
            </a:r>
          </a:p>
        </p:txBody>
      </p:sp>
    </p:spTree>
    <p:extLst>
      <p:ext uri="{BB962C8B-B14F-4D97-AF65-F5344CB8AC3E}">
        <p14:creationId xmlns:p14="http://schemas.microsoft.com/office/powerpoint/2010/main" val="3974344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1060</Words>
  <Application>Microsoft Office PowerPoint</Application>
  <PresentationFormat>Широкоэкранный</PresentationFormat>
  <Paragraphs>255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Тема Office</vt:lpstr>
      <vt:lpstr>Подготовка к теоретическому зачёту</vt:lpstr>
      <vt:lpstr>Образец контрольного билета</vt:lpstr>
      <vt:lpstr>Разделы курса лекций </vt:lpstr>
      <vt:lpstr>Презентация PowerPoint</vt:lpstr>
      <vt:lpstr>Введение 1 и Введение 2</vt:lpstr>
      <vt:lpstr>Презентация PowerPoint</vt:lpstr>
      <vt:lpstr>!??</vt:lpstr>
      <vt:lpstr>Презентация PowerPoint</vt:lpstr>
      <vt:lpstr>Презентация PowerPoint</vt:lpstr>
      <vt:lpstr>Презентация PowerPoint</vt:lpstr>
      <vt:lpstr>К ответу на вопрос</vt:lpstr>
      <vt:lpstr>!?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ответу на вопрос</vt:lpstr>
      <vt:lpstr>Глава 1</vt:lpstr>
      <vt:lpstr>!??</vt:lpstr>
      <vt:lpstr>Презентация PowerPoint</vt:lpstr>
      <vt:lpstr>Презентация PowerPoint</vt:lpstr>
      <vt:lpstr>!?</vt:lpstr>
      <vt:lpstr>!?</vt:lpstr>
      <vt:lpstr>Презентация PowerPoint</vt:lpstr>
      <vt:lpstr>Глава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Глава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Глава 4</vt:lpstr>
      <vt:lpstr>Презентация PowerPoint</vt:lpstr>
      <vt:lpstr>Презентация PowerPoint</vt:lpstr>
      <vt:lpstr>Презентация PowerPoint</vt:lpstr>
      <vt:lpstr>Презентация PowerPoint</vt:lpstr>
      <vt:lpstr>!??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Глава 5</vt:lpstr>
      <vt:lpstr>Презентация PowerPoint</vt:lpstr>
      <vt:lpstr>!?</vt:lpstr>
      <vt:lpstr>Презентация PowerPoint</vt:lpstr>
      <vt:lpstr>Презентация PowerPoint</vt:lpstr>
      <vt:lpstr>!?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теоретическому зачёту</dc:title>
  <dc:creator>ALEX</dc:creator>
  <cp:lastModifiedBy>Venik Lapochkin</cp:lastModifiedBy>
  <cp:revision>2</cp:revision>
  <dcterms:created xsi:type="dcterms:W3CDTF">2016-12-14T17:34:36Z</dcterms:created>
  <dcterms:modified xsi:type="dcterms:W3CDTF">2016-12-18T16:44:56Z</dcterms:modified>
</cp:coreProperties>
</file>