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7" r:id="rId1"/>
  </p:sldMasterIdLst>
  <p:sldIdLst>
    <p:sldId id="256" r:id="rId2"/>
    <p:sldId id="257" r:id="rId3"/>
    <p:sldId id="258" r:id="rId4"/>
    <p:sldId id="275" r:id="rId5"/>
    <p:sldId id="259" r:id="rId6"/>
    <p:sldId id="279" r:id="rId7"/>
    <p:sldId id="280" r:id="rId8"/>
    <p:sldId id="281" r:id="rId9"/>
    <p:sldId id="260" r:id="rId10"/>
    <p:sldId id="272" r:id="rId11"/>
    <p:sldId id="273" r:id="rId12"/>
    <p:sldId id="274" r:id="rId13"/>
    <p:sldId id="277" r:id="rId14"/>
    <p:sldId id="278" r:id="rId15"/>
    <p:sldId id="276" r:id="rId16"/>
    <p:sldId id="261" r:id="rId17"/>
    <p:sldId id="263" r:id="rId18"/>
    <p:sldId id="265" r:id="rId19"/>
    <p:sldId id="266" r:id="rId20"/>
    <p:sldId id="267" r:id="rId21"/>
    <p:sldId id="269" r:id="rId22"/>
    <p:sldId id="270" r:id="rId23"/>
    <p:sldId id="27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38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8CC850-9DB0-4D1D-8B44-6D9A7C90E3D4}"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217507-F033-4818-A693-1DE2A0A0B46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3928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8CC850-9DB0-4D1D-8B44-6D9A7C90E3D4}"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217507-F033-4818-A693-1DE2A0A0B46E}" type="slidenum">
              <a:rPr lang="en-IN" smtClean="0"/>
              <a:t>‹#›</a:t>
            </a:fld>
            <a:endParaRPr lang="en-IN"/>
          </a:p>
        </p:txBody>
      </p:sp>
    </p:spTree>
    <p:extLst>
      <p:ext uri="{BB962C8B-B14F-4D97-AF65-F5344CB8AC3E}">
        <p14:creationId xmlns:p14="http://schemas.microsoft.com/office/powerpoint/2010/main" val="3166840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8CC850-9DB0-4D1D-8B44-6D9A7C90E3D4}"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217507-F033-4818-A693-1DE2A0A0B46E}" type="slidenum">
              <a:rPr lang="en-IN" smtClean="0"/>
              <a:t>‹#›</a:t>
            </a:fld>
            <a:endParaRPr lang="en-IN"/>
          </a:p>
        </p:txBody>
      </p:sp>
    </p:spTree>
    <p:extLst>
      <p:ext uri="{BB962C8B-B14F-4D97-AF65-F5344CB8AC3E}">
        <p14:creationId xmlns:p14="http://schemas.microsoft.com/office/powerpoint/2010/main" val="35901258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Quote Name Card">
    <p:spTree>
      <p:nvGrpSpPr>
        <p:cNvPr id="1" name=""/>
        <p:cNvGrpSpPr/>
        <p:nvPr/>
      </p:nvGrpSpPr>
      <p:grpSpPr>
        <a:xfrm>
          <a:off x="0" y="0"/>
          <a:ext cx="0" cy="0"/>
          <a:chOff x="0" y="0"/>
          <a:chExt cx="0" cy="0"/>
        </a:xfrm>
      </p:grpSpPr>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8CC850-9DB0-4D1D-8B44-6D9A7C90E3D4}"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217507-F033-4818-A693-1DE2A0A0B46E}" type="slidenum">
              <a:rPr lang="en-IN" smtClean="0"/>
              <a:t>‹#›</a:t>
            </a:fld>
            <a:endParaRPr lang="en-IN"/>
          </a:p>
        </p:txBody>
      </p:sp>
    </p:spTree>
    <p:extLst>
      <p:ext uri="{BB962C8B-B14F-4D97-AF65-F5344CB8AC3E}">
        <p14:creationId xmlns:p14="http://schemas.microsoft.com/office/powerpoint/2010/main" val="2326371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8CC850-9DB0-4D1D-8B44-6D9A7C90E3D4}"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217507-F033-4818-A693-1DE2A0A0B46E}" type="slidenum">
              <a:rPr lang="en-IN" smtClean="0"/>
              <a:t>‹#›</a:t>
            </a:fld>
            <a:endParaRPr lang="en-IN"/>
          </a:p>
        </p:txBody>
      </p:sp>
    </p:spTree>
    <p:extLst>
      <p:ext uri="{BB962C8B-B14F-4D97-AF65-F5344CB8AC3E}">
        <p14:creationId xmlns:p14="http://schemas.microsoft.com/office/powerpoint/2010/main" val="1049564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8CC850-9DB0-4D1D-8B44-6D9A7C90E3D4}"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217507-F033-4818-A693-1DE2A0A0B46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9857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8CC850-9DB0-4D1D-8B44-6D9A7C90E3D4}"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217507-F033-4818-A693-1DE2A0A0B46E}" type="slidenum">
              <a:rPr lang="en-IN" smtClean="0"/>
              <a:t>‹#›</a:t>
            </a:fld>
            <a:endParaRPr lang="en-IN"/>
          </a:p>
        </p:txBody>
      </p:sp>
    </p:spTree>
    <p:extLst>
      <p:ext uri="{BB962C8B-B14F-4D97-AF65-F5344CB8AC3E}">
        <p14:creationId xmlns:p14="http://schemas.microsoft.com/office/powerpoint/2010/main" val="2673072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8CC850-9DB0-4D1D-8B44-6D9A7C90E3D4}" type="datetimeFigureOut">
              <a:rPr lang="en-IN" smtClean="0"/>
              <a:t>08-05-2024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217507-F033-4818-A693-1DE2A0A0B46E}" type="slidenum">
              <a:rPr lang="en-IN" smtClean="0"/>
              <a:t>‹#›</a:t>
            </a:fld>
            <a:endParaRPr lang="en-IN"/>
          </a:p>
        </p:txBody>
      </p:sp>
    </p:spTree>
    <p:extLst>
      <p:ext uri="{BB962C8B-B14F-4D97-AF65-F5344CB8AC3E}">
        <p14:creationId xmlns:p14="http://schemas.microsoft.com/office/powerpoint/2010/main" val="810637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8CC850-9DB0-4D1D-8B44-6D9A7C90E3D4}" type="datetimeFigureOut">
              <a:rPr lang="en-IN" smtClean="0"/>
              <a:t>08-05-2024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217507-F033-4818-A693-1DE2A0A0B46E}" type="slidenum">
              <a:rPr lang="en-IN" smtClean="0"/>
              <a:t>‹#›</a:t>
            </a:fld>
            <a:endParaRPr lang="en-IN"/>
          </a:p>
        </p:txBody>
      </p:sp>
    </p:spTree>
    <p:extLst>
      <p:ext uri="{BB962C8B-B14F-4D97-AF65-F5344CB8AC3E}">
        <p14:creationId xmlns:p14="http://schemas.microsoft.com/office/powerpoint/2010/main" val="1511223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68CC850-9DB0-4D1D-8B44-6D9A7C90E3D4}" type="datetimeFigureOut">
              <a:rPr lang="en-IN" smtClean="0"/>
              <a:t>08-05-2024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4217507-F033-4818-A693-1DE2A0A0B46E}" type="slidenum">
              <a:rPr lang="en-IN" smtClean="0"/>
              <a:t>‹#›</a:t>
            </a:fld>
            <a:endParaRPr lang="en-IN"/>
          </a:p>
        </p:txBody>
      </p:sp>
    </p:spTree>
    <p:extLst>
      <p:ext uri="{BB962C8B-B14F-4D97-AF65-F5344CB8AC3E}">
        <p14:creationId xmlns:p14="http://schemas.microsoft.com/office/powerpoint/2010/main" val="1456411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68CC850-9DB0-4D1D-8B44-6D9A7C90E3D4}" type="datetimeFigureOut">
              <a:rPr lang="en-IN" smtClean="0"/>
              <a:t>08-05-2024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4217507-F033-4818-A693-1DE2A0A0B46E}" type="slidenum">
              <a:rPr lang="en-IN" smtClean="0"/>
              <a:t>‹#›</a:t>
            </a:fld>
            <a:endParaRPr lang="en-IN"/>
          </a:p>
        </p:txBody>
      </p:sp>
    </p:spTree>
    <p:extLst>
      <p:ext uri="{BB962C8B-B14F-4D97-AF65-F5344CB8AC3E}">
        <p14:creationId xmlns:p14="http://schemas.microsoft.com/office/powerpoint/2010/main" val="71966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8CC850-9DB0-4D1D-8B44-6D9A7C90E3D4}"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217507-F033-4818-A693-1DE2A0A0B46E}" type="slidenum">
              <a:rPr lang="en-IN" smtClean="0"/>
              <a:t>‹#›</a:t>
            </a:fld>
            <a:endParaRPr lang="en-IN"/>
          </a:p>
        </p:txBody>
      </p:sp>
    </p:spTree>
    <p:extLst>
      <p:ext uri="{BB962C8B-B14F-4D97-AF65-F5344CB8AC3E}">
        <p14:creationId xmlns:p14="http://schemas.microsoft.com/office/powerpoint/2010/main" val="465885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68CC850-9DB0-4D1D-8B44-6D9A7C90E3D4}" type="datetimeFigureOut">
              <a:rPr lang="en-IN" smtClean="0"/>
              <a:t>08-05-2024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4217507-F033-4818-A693-1DE2A0A0B46E}"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566151"/>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my.clevelandclinic.org/health/diseases/15008-lipoma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my.clevelandclinic.org/health/diseases/17877-schwannoma" TargetMode="External"/><Relationship Id="rId2" Type="http://schemas.openxmlformats.org/officeDocument/2006/relationships/hyperlink" Target="https://my.clevelandclinic.org/health/diseases/17858-meningioma" TargetMode="External"/><Relationship Id="rId1" Type="http://schemas.openxmlformats.org/officeDocument/2006/relationships/slideLayout" Target="../slideLayouts/slideLayout2.xml"/><Relationship Id="rId6" Type="http://schemas.openxmlformats.org/officeDocument/2006/relationships/image" Target="../media/image3.jpg"/><Relationship Id="rId5" Type="http://schemas.openxmlformats.org/officeDocument/2006/relationships/image" Target="../media/image2.jpg"/><Relationship Id="rId4" Type="http://schemas.openxmlformats.org/officeDocument/2006/relationships/hyperlink" Target="https://my.clevelandclinic.org/health/diseases/21528-skin-tags-acrochordon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12CE45-5DF1-3E4C-497C-78DEA428338F}"/>
              </a:ext>
            </a:extLst>
          </p:cNvPr>
          <p:cNvSpPr>
            <a:spLocks noGrp="1"/>
          </p:cNvSpPr>
          <p:nvPr>
            <p:ph type="title"/>
          </p:nvPr>
        </p:nvSpPr>
        <p:spPr>
          <a:xfrm>
            <a:off x="71718" y="-663387"/>
            <a:ext cx="12120282" cy="4016188"/>
          </a:xfrm>
        </p:spPr>
        <p:txBody>
          <a:bodyPr/>
          <a:lstStyle/>
          <a:p>
            <a:r>
              <a:rPr lang="en-IN" u="sng" dirty="0"/>
              <a:t>SRINIVAS UNIVERSITY INSTITUTE OF ENGINEERING AND TECHNOLOGY</a:t>
            </a:r>
            <a:br>
              <a:rPr lang="en-IN" u="sng" dirty="0"/>
            </a:br>
            <a:r>
              <a:rPr lang="en-IN" dirty="0"/>
              <a:t>                                 </a:t>
            </a:r>
            <a:r>
              <a:rPr lang="en-IN" u="sng" dirty="0"/>
              <a:t>MUKKA MANGALORE-574146</a:t>
            </a:r>
            <a:br>
              <a:rPr lang="en-IN" dirty="0"/>
            </a:br>
            <a:r>
              <a:rPr lang="en-IN" dirty="0"/>
              <a:t>                Department of Robotics Artificial Intelligence and IOT</a:t>
            </a:r>
            <a:br>
              <a:rPr lang="en-IN" dirty="0"/>
            </a:br>
            <a:br>
              <a:rPr lang="en-IN" dirty="0"/>
            </a:br>
            <a:r>
              <a:rPr lang="en-IN" dirty="0"/>
              <a:t>                              Major Project Phase 1 presentation on</a:t>
            </a:r>
          </a:p>
        </p:txBody>
      </p:sp>
      <p:sp>
        <p:nvSpPr>
          <p:cNvPr id="6" name="Text Placeholder 5">
            <a:extLst>
              <a:ext uri="{FF2B5EF4-FFF2-40B4-BE49-F238E27FC236}">
                <a16:creationId xmlns:a16="http://schemas.microsoft.com/office/drawing/2014/main" id="{2FB23637-8E37-9B21-88EE-6A3CDC97649F}"/>
              </a:ext>
            </a:extLst>
          </p:cNvPr>
          <p:cNvSpPr>
            <a:spLocks noGrp="1"/>
          </p:cNvSpPr>
          <p:nvPr>
            <p:ph type="body" sz="quarter" idx="13"/>
          </p:nvPr>
        </p:nvSpPr>
        <p:spPr>
          <a:xfrm>
            <a:off x="685799" y="2671482"/>
            <a:ext cx="10135436" cy="546847"/>
          </a:xfrm>
        </p:spPr>
        <p:txBody>
          <a:bodyPr>
            <a:normAutofit/>
          </a:bodyPr>
          <a:lstStyle/>
          <a:p>
            <a:r>
              <a:rPr lang="en-IN" dirty="0"/>
              <a:t>               “ </a:t>
            </a:r>
            <a:r>
              <a:rPr lang="en-IN" sz="2800" b="1" dirty="0"/>
              <a:t>Brain Tumour detection Using linear regression with  SV</a:t>
            </a:r>
            <a:r>
              <a:rPr lang="en-IN" dirty="0"/>
              <a:t>”</a:t>
            </a:r>
          </a:p>
        </p:txBody>
      </p:sp>
      <p:sp>
        <p:nvSpPr>
          <p:cNvPr id="5" name="Text Placeholder 4">
            <a:extLst>
              <a:ext uri="{FF2B5EF4-FFF2-40B4-BE49-F238E27FC236}">
                <a16:creationId xmlns:a16="http://schemas.microsoft.com/office/drawing/2014/main" id="{68C1B0BC-3A1E-4DF0-9F47-A5507F1466E5}"/>
              </a:ext>
            </a:extLst>
          </p:cNvPr>
          <p:cNvSpPr>
            <a:spLocks noGrp="1"/>
          </p:cNvSpPr>
          <p:nvPr>
            <p:ph type="body" idx="1"/>
          </p:nvPr>
        </p:nvSpPr>
        <p:spPr>
          <a:xfrm>
            <a:off x="685799" y="3783106"/>
            <a:ext cx="10135436" cy="2008094"/>
          </a:xfrm>
        </p:spPr>
        <p:txBody>
          <a:bodyPr>
            <a:normAutofit/>
          </a:bodyPr>
          <a:lstStyle/>
          <a:p>
            <a:r>
              <a:rPr lang="en-IN" dirty="0"/>
              <a:t>Under The Guidance Of ,                                                                   BY:</a:t>
            </a:r>
          </a:p>
          <a:p>
            <a:r>
              <a:rPr lang="en-IN" dirty="0"/>
              <a:t>Mr Vishwas Shetty                                                                 </a:t>
            </a:r>
          </a:p>
          <a:p>
            <a:r>
              <a:rPr lang="en-IN" dirty="0"/>
              <a:t>Professor , Dept of mechanical                                                         </a:t>
            </a:r>
            <a:r>
              <a:rPr lang="en-IN" dirty="0" err="1"/>
              <a:t>Venkatanatha</a:t>
            </a:r>
            <a:r>
              <a:rPr lang="en-IN" dirty="0"/>
              <a:t> A V         :1SU20RM016</a:t>
            </a:r>
          </a:p>
          <a:p>
            <a:r>
              <a:rPr lang="en-IN" dirty="0"/>
              <a:t>                                                                                                                                                                                                                               </a:t>
            </a:r>
          </a:p>
        </p:txBody>
      </p:sp>
      <p:pic>
        <p:nvPicPr>
          <p:cNvPr id="8" name="Picture 7">
            <a:extLst>
              <a:ext uri="{FF2B5EF4-FFF2-40B4-BE49-F238E27FC236}">
                <a16:creationId xmlns:a16="http://schemas.microsoft.com/office/drawing/2014/main" id="{BADA2654-8793-C72C-ADB1-E772F39A77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817" y="3801035"/>
            <a:ext cx="1409700" cy="1590675"/>
          </a:xfrm>
          <a:prstGeom prst="rect">
            <a:avLst/>
          </a:prstGeom>
        </p:spPr>
      </p:pic>
    </p:spTree>
    <p:extLst>
      <p:ext uri="{BB962C8B-B14F-4D97-AF65-F5344CB8AC3E}">
        <p14:creationId xmlns:p14="http://schemas.microsoft.com/office/powerpoint/2010/main" val="2286634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01B19-4AA5-A074-3EF7-03A18BF24647}"/>
              </a:ext>
            </a:extLst>
          </p:cNvPr>
          <p:cNvSpPr>
            <a:spLocks noGrp="1"/>
          </p:cNvSpPr>
          <p:nvPr>
            <p:ph type="title"/>
          </p:nvPr>
        </p:nvSpPr>
        <p:spPr>
          <a:xfrm>
            <a:off x="7799294" y="923365"/>
            <a:ext cx="3356386" cy="813994"/>
          </a:xfrm>
        </p:spPr>
        <p:txBody>
          <a:bodyPr>
            <a:normAutofit/>
          </a:bodyPr>
          <a:lstStyle/>
          <a:p>
            <a:endParaRPr lang="en-IN" dirty="0"/>
          </a:p>
        </p:txBody>
      </p:sp>
      <p:pic>
        <p:nvPicPr>
          <p:cNvPr id="5" name="Content Placeholder 4">
            <a:extLst>
              <a:ext uri="{FF2B5EF4-FFF2-40B4-BE49-F238E27FC236}">
                <a16:creationId xmlns:a16="http://schemas.microsoft.com/office/drawing/2014/main" id="{D16CAB88-2D0E-F5B3-7DC4-0F00A2D094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2" y="676835"/>
            <a:ext cx="6669740" cy="4536141"/>
          </a:xfrm>
        </p:spPr>
      </p:pic>
    </p:spTree>
    <p:extLst>
      <p:ext uri="{BB962C8B-B14F-4D97-AF65-F5344CB8AC3E}">
        <p14:creationId xmlns:p14="http://schemas.microsoft.com/office/powerpoint/2010/main" val="4112319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51970-A3FB-16BB-1752-86C15304C4C3}"/>
              </a:ext>
            </a:extLst>
          </p:cNvPr>
          <p:cNvSpPr>
            <a:spLocks noGrp="1"/>
          </p:cNvSpPr>
          <p:nvPr>
            <p:ph type="title"/>
          </p:nvPr>
        </p:nvSpPr>
        <p:spPr>
          <a:xfrm>
            <a:off x="1097280" y="654424"/>
            <a:ext cx="10058400" cy="735105"/>
          </a:xfrm>
        </p:spPr>
        <p:txBody>
          <a:bodyPr>
            <a:normAutofit/>
          </a:bodyPr>
          <a:lstStyle/>
          <a:p>
            <a:r>
              <a:rPr lang="en-US" sz="4000" dirty="0"/>
              <a:t>This is the selected </a:t>
            </a:r>
            <a:r>
              <a:rPr lang="en-US" sz="4000" dirty="0" err="1"/>
              <a:t>Tumour</a:t>
            </a:r>
            <a:r>
              <a:rPr lang="en-US" sz="4000" dirty="0"/>
              <a:t> input</a:t>
            </a:r>
            <a:endParaRPr lang="en-IN" sz="4000" dirty="0"/>
          </a:p>
        </p:txBody>
      </p:sp>
      <p:pic>
        <p:nvPicPr>
          <p:cNvPr id="5" name="Content Placeholder 4">
            <a:extLst>
              <a:ext uri="{FF2B5EF4-FFF2-40B4-BE49-F238E27FC236}">
                <a16:creationId xmlns:a16="http://schemas.microsoft.com/office/drawing/2014/main" id="{6E6EA6CB-E998-D0D1-AFE4-363338C23F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3647" y="1846263"/>
            <a:ext cx="7449671" cy="4022725"/>
          </a:xfrm>
        </p:spPr>
      </p:pic>
    </p:spTree>
    <p:extLst>
      <p:ext uri="{BB962C8B-B14F-4D97-AF65-F5344CB8AC3E}">
        <p14:creationId xmlns:p14="http://schemas.microsoft.com/office/powerpoint/2010/main" val="3111024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BB84F-844E-2161-AB73-CBC56DA4D55E}"/>
              </a:ext>
            </a:extLst>
          </p:cNvPr>
          <p:cNvSpPr>
            <a:spLocks noGrp="1"/>
          </p:cNvSpPr>
          <p:nvPr>
            <p:ph type="title"/>
          </p:nvPr>
        </p:nvSpPr>
        <p:spPr/>
        <p:txBody>
          <a:bodyPr>
            <a:normAutofit/>
          </a:bodyPr>
          <a:lstStyle/>
          <a:p>
            <a:r>
              <a:rPr lang="en-US" sz="4400" dirty="0"/>
              <a:t>Accuracy of linear regression and support vector</a:t>
            </a:r>
            <a:endParaRPr lang="en-IN" sz="4400" dirty="0"/>
          </a:p>
        </p:txBody>
      </p:sp>
      <p:pic>
        <p:nvPicPr>
          <p:cNvPr id="21" name="Content Placeholder 20">
            <a:extLst>
              <a:ext uri="{FF2B5EF4-FFF2-40B4-BE49-F238E27FC236}">
                <a16:creationId xmlns:a16="http://schemas.microsoft.com/office/drawing/2014/main" id="{1FBB8E3B-2EC3-478E-921C-E6B46378A9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8776" y="1737360"/>
            <a:ext cx="7790330" cy="3838687"/>
          </a:xfrm>
        </p:spPr>
      </p:pic>
    </p:spTree>
    <p:extLst>
      <p:ext uri="{BB962C8B-B14F-4D97-AF65-F5344CB8AC3E}">
        <p14:creationId xmlns:p14="http://schemas.microsoft.com/office/powerpoint/2010/main" val="3276618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61B72-E66F-96E7-89C3-93FD8380D73A}"/>
              </a:ext>
            </a:extLst>
          </p:cNvPr>
          <p:cNvSpPr>
            <a:spLocks noGrp="1"/>
          </p:cNvSpPr>
          <p:nvPr>
            <p:ph type="title"/>
          </p:nvPr>
        </p:nvSpPr>
        <p:spPr/>
        <p:txBody>
          <a:bodyPr/>
          <a:lstStyle/>
          <a:p>
            <a:r>
              <a:rPr lang="en-US" dirty="0"/>
              <a:t>Output of the given </a:t>
            </a:r>
            <a:r>
              <a:rPr lang="en-US" dirty="0" err="1"/>
              <a:t>tumour</a:t>
            </a:r>
            <a:r>
              <a:rPr lang="en-US" dirty="0"/>
              <a:t> </a:t>
            </a:r>
            <a:endParaRPr lang="en-IN" dirty="0"/>
          </a:p>
        </p:txBody>
      </p:sp>
      <p:pic>
        <p:nvPicPr>
          <p:cNvPr id="5" name="Content Placeholder 4">
            <a:extLst>
              <a:ext uri="{FF2B5EF4-FFF2-40B4-BE49-F238E27FC236}">
                <a16:creationId xmlns:a16="http://schemas.microsoft.com/office/drawing/2014/main" id="{2596DAF0-E148-F80B-B620-237F05B301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0519" y="1737361"/>
            <a:ext cx="8247528" cy="4131628"/>
          </a:xfrm>
        </p:spPr>
      </p:pic>
    </p:spTree>
    <p:extLst>
      <p:ext uri="{BB962C8B-B14F-4D97-AF65-F5344CB8AC3E}">
        <p14:creationId xmlns:p14="http://schemas.microsoft.com/office/powerpoint/2010/main" val="3442117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280AD-609A-D15C-E093-9945DF4F607E}"/>
              </a:ext>
            </a:extLst>
          </p:cNvPr>
          <p:cNvSpPr>
            <a:spLocks noGrp="1"/>
          </p:cNvSpPr>
          <p:nvPr>
            <p:ph type="title"/>
          </p:nvPr>
        </p:nvSpPr>
        <p:spPr/>
        <p:txBody>
          <a:bodyPr/>
          <a:lstStyle/>
          <a:p>
            <a:r>
              <a:rPr lang="en-US" dirty="0"/>
              <a:t>Output 2</a:t>
            </a:r>
            <a:endParaRPr lang="en-IN" dirty="0"/>
          </a:p>
        </p:txBody>
      </p:sp>
      <p:pic>
        <p:nvPicPr>
          <p:cNvPr id="5" name="Content Placeholder 4">
            <a:extLst>
              <a:ext uri="{FF2B5EF4-FFF2-40B4-BE49-F238E27FC236}">
                <a16:creationId xmlns:a16="http://schemas.microsoft.com/office/drawing/2014/main" id="{C9A4858C-FAFA-DF80-3C96-3F666F0BCE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3295" y="1846263"/>
            <a:ext cx="8113058" cy="4022725"/>
          </a:xfrm>
        </p:spPr>
      </p:pic>
    </p:spTree>
    <p:extLst>
      <p:ext uri="{BB962C8B-B14F-4D97-AF65-F5344CB8AC3E}">
        <p14:creationId xmlns:p14="http://schemas.microsoft.com/office/powerpoint/2010/main" val="3818276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A96CC-9074-B7E8-861C-E00BB04CD7AB}"/>
              </a:ext>
            </a:extLst>
          </p:cNvPr>
          <p:cNvSpPr>
            <a:spLocks noGrp="1"/>
          </p:cNvSpPr>
          <p:nvPr>
            <p:ph type="title"/>
          </p:nvPr>
        </p:nvSpPr>
        <p:spPr/>
        <p:txBody>
          <a:bodyPr/>
          <a:lstStyle/>
          <a:p>
            <a:r>
              <a:rPr lang="en-US" sz="4000" u="sng" dirty="0"/>
              <a:t>Advantages</a:t>
            </a:r>
            <a:r>
              <a:rPr lang="en-US" dirty="0"/>
              <a:t> </a:t>
            </a:r>
            <a:endParaRPr lang="en-IN" dirty="0"/>
          </a:p>
        </p:txBody>
      </p:sp>
      <p:sp>
        <p:nvSpPr>
          <p:cNvPr id="3" name="Content Placeholder 2">
            <a:extLst>
              <a:ext uri="{FF2B5EF4-FFF2-40B4-BE49-F238E27FC236}">
                <a16:creationId xmlns:a16="http://schemas.microsoft.com/office/drawing/2014/main" id="{AFF8D36C-F024-E0E8-A1CB-CEABE097C084}"/>
              </a:ext>
            </a:extLst>
          </p:cNvPr>
          <p:cNvSpPr>
            <a:spLocks noGrp="1"/>
          </p:cNvSpPr>
          <p:nvPr>
            <p:ph idx="1"/>
          </p:nvPr>
        </p:nvSpPr>
        <p:spPr/>
        <p:txBody>
          <a:bodyPr/>
          <a:lstStyle/>
          <a:p>
            <a:r>
              <a:rPr lang="en-US" dirty="0"/>
              <a:t>Early Detection: ML algorithms can identify subtle abnormalities in MRI images that may not be immediately apparent to the human eye. This allows for early detection of brain tumors, which can lead to better treatment outcomes.</a:t>
            </a:r>
          </a:p>
          <a:p>
            <a:r>
              <a:rPr lang="en-US" dirty="0"/>
              <a:t>Accuracy: ML models can achieve a high level of accuracy in tumor detection. When properly trained on large and diverse datasets, they can consistently and objectively identify tumors, reducing the risk of false negatives and false positives.</a:t>
            </a:r>
          </a:p>
          <a:p>
            <a:r>
              <a:rPr lang="en-US" dirty="0"/>
              <a:t>Efficiency: ML algorithms can rapidly process and analyze a large number of MRI scans, making the diagnostic process more efficient. This can be especially valuable in busy healthcare settings.</a:t>
            </a:r>
          </a:p>
          <a:p>
            <a:r>
              <a:rPr lang="en-US" dirty="0"/>
              <a:t>Consistency: ML models provide consistent results and do not suffer from fatigue, distractions, or bias, which can sometimes affect human radiologists' performance.</a:t>
            </a:r>
            <a:endParaRPr lang="en-IN" dirty="0"/>
          </a:p>
        </p:txBody>
      </p:sp>
    </p:spTree>
    <p:extLst>
      <p:ext uri="{BB962C8B-B14F-4D97-AF65-F5344CB8AC3E}">
        <p14:creationId xmlns:p14="http://schemas.microsoft.com/office/powerpoint/2010/main" val="1738077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81DF7-FAC8-70B5-42DA-59ABA5F810F6}"/>
              </a:ext>
            </a:extLst>
          </p:cNvPr>
          <p:cNvSpPr>
            <a:spLocks noGrp="1"/>
          </p:cNvSpPr>
          <p:nvPr>
            <p:ph type="title"/>
          </p:nvPr>
        </p:nvSpPr>
        <p:spPr>
          <a:xfrm>
            <a:off x="1141413" y="618518"/>
            <a:ext cx="9905998" cy="116588"/>
          </a:xfrm>
        </p:spPr>
        <p:txBody>
          <a:bodyPr>
            <a:normAutofit fontScale="90000"/>
          </a:bodyPr>
          <a:lstStyle/>
          <a:p>
            <a:r>
              <a:rPr lang="en-US" u="sng" dirty="0"/>
              <a:t>R</a:t>
            </a:r>
            <a:r>
              <a:rPr lang="en-IN" u="sng" dirty="0" err="1"/>
              <a:t>esearch</a:t>
            </a:r>
            <a:r>
              <a:rPr lang="en-IN" u="sng" dirty="0"/>
              <a:t> gap</a:t>
            </a:r>
          </a:p>
        </p:txBody>
      </p:sp>
      <p:sp>
        <p:nvSpPr>
          <p:cNvPr id="3" name="Content Placeholder 2">
            <a:extLst>
              <a:ext uri="{FF2B5EF4-FFF2-40B4-BE49-F238E27FC236}">
                <a16:creationId xmlns:a16="http://schemas.microsoft.com/office/drawing/2014/main" id="{E3243029-BB58-703E-9864-6763784DF16B}"/>
              </a:ext>
            </a:extLst>
          </p:cNvPr>
          <p:cNvSpPr>
            <a:spLocks noGrp="1"/>
          </p:cNvSpPr>
          <p:nvPr>
            <p:ph idx="1"/>
          </p:nvPr>
        </p:nvSpPr>
        <p:spPr>
          <a:xfrm>
            <a:off x="1141412" y="896471"/>
            <a:ext cx="9905999" cy="5513294"/>
          </a:xfrm>
        </p:spPr>
        <p:txBody>
          <a:bodyPr/>
          <a:lstStyle/>
          <a:p>
            <a:pPr marL="0" indent="0">
              <a:buNone/>
            </a:pPr>
            <a:r>
              <a:rPr lang="en-US" dirty="0"/>
              <a:t>we can try to improve the accuracy of the model as much as we can since this has a medical application we need 99% to 100% accuracy this will the area of our research</a:t>
            </a:r>
          </a:p>
          <a:p>
            <a:pPr marL="0" indent="0">
              <a:buNone/>
            </a:pPr>
            <a:endParaRPr lang="en-US" u="sng" dirty="0"/>
          </a:p>
          <a:p>
            <a:pPr marL="0" indent="0">
              <a:buNone/>
            </a:pPr>
            <a:r>
              <a:rPr lang="en-US" b="1" dirty="0"/>
              <a:t>Classification</a:t>
            </a:r>
          </a:p>
          <a:p>
            <a:pPr marL="0" indent="0">
              <a:buNone/>
            </a:pPr>
            <a:r>
              <a:rPr lang="en-US" dirty="0"/>
              <a:t> Classification of brain MRI images from </a:t>
            </a:r>
            <a:r>
              <a:rPr lang="en-US" dirty="0" err="1"/>
              <a:t>tumour</a:t>
            </a:r>
            <a:r>
              <a:rPr lang="en-US" dirty="0"/>
              <a:t> to non-</a:t>
            </a:r>
            <a:r>
              <a:rPr lang="en-US" dirty="0" err="1"/>
              <a:t>tumour</a:t>
            </a:r>
            <a:r>
              <a:rPr lang="en-US" dirty="0"/>
              <a:t> is done using the Convolutional neural network. The classifier used for classification is done by CNN itself. It is highly accurate while dealing with image related datasets. It is used for classifying </a:t>
            </a:r>
            <a:r>
              <a:rPr lang="en-US" dirty="0" err="1"/>
              <a:t>tumour</a:t>
            </a:r>
            <a:r>
              <a:rPr lang="en-US" dirty="0"/>
              <a:t> or non-</a:t>
            </a:r>
            <a:r>
              <a:rPr lang="en-US" dirty="0" err="1"/>
              <a:t>tumour</a:t>
            </a:r>
            <a:r>
              <a:rPr lang="en-US" dirty="0"/>
              <a:t> MRIs.</a:t>
            </a:r>
          </a:p>
          <a:p>
            <a:pPr marL="0" indent="0">
              <a:buNone/>
            </a:pPr>
            <a:r>
              <a:rPr lang="en-US" b="1" dirty="0"/>
              <a:t>Limitations of the Project</a:t>
            </a:r>
          </a:p>
          <a:p>
            <a:pPr marL="0" indent="0">
              <a:buNone/>
            </a:pPr>
            <a:r>
              <a:rPr lang="en-US" dirty="0"/>
              <a:t>The accuracy depends on the data set which has been taken from different stages, this can improve the accuracy in real world and if there is any noise the model will not work as we expect it to do. </a:t>
            </a:r>
            <a:endParaRPr lang="en-IN" dirty="0"/>
          </a:p>
        </p:txBody>
      </p:sp>
    </p:spTree>
    <p:extLst>
      <p:ext uri="{BB962C8B-B14F-4D97-AF65-F5344CB8AC3E}">
        <p14:creationId xmlns:p14="http://schemas.microsoft.com/office/powerpoint/2010/main" val="2516366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BC5193E-4170-97B1-41AB-AFEC1068D7FD}"/>
              </a:ext>
            </a:extLst>
          </p:cNvPr>
          <p:cNvSpPr>
            <a:spLocks noGrp="1"/>
          </p:cNvSpPr>
          <p:nvPr>
            <p:ph type="title"/>
          </p:nvPr>
        </p:nvSpPr>
        <p:spPr>
          <a:xfrm>
            <a:off x="1141413" y="1084728"/>
            <a:ext cx="2969102" cy="1012359"/>
          </a:xfrm>
        </p:spPr>
        <p:txBody>
          <a:bodyPr/>
          <a:lstStyle/>
          <a:p>
            <a:endParaRPr lang="en-IN" dirty="0"/>
          </a:p>
        </p:txBody>
      </p:sp>
      <p:pic>
        <p:nvPicPr>
          <p:cNvPr id="8" name="Picture 7">
            <a:extLst>
              <a:ext uri="{FF2B5EF4-FFF2-40B4-BE49-F238E27FC236}">
                <a16:creationId xmlns:a16="http://schemas.microsoft.com/office/drawing/2014/main" id="{049BAB2A-E935-B373-C036-723881267E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0280" y="996531"/>
            <a:ext cx="5755955" cy="4597445"/>
          </a:xfrm>
          <a:prstGeom prst="rect">
            <a:avLst/>
          </a:prstGeom>
        </p:spPr>
      </p:pic>
      <p:pic>
        <p:nvPicPr>
          <p:cNvPr id="12" name="Content Placeholder 11">
            <a:extLst>
              <a:ext uri="{FF2B5EF4-FFF2-40B4-BE49-F238E27FC236}">
                <a16:creationId xmlns:a16="http://schemas.microsoft.com/office/drawing/2014/main" id="{569DD423-FAB1-2744-7F41-C2BA7B34441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2433" y="707745"/>
            <a:ext cx="4737847" cy="5253784"/>
          </a:xfrm>
        </p:spPr>
      </p:pic>
    </p:spTree>
    <p:extLst>
      <p:ext uri="{BB962C8B-B14F-4D97-AF65-F5344CB8AC3E}">
        <p14:creationId xmlns:p14="http://schemas.microsoft.com/office/powerpoint/2010/main" val="3424024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01551-CF4A-16D5-1B0B-5B890EE03BDB}"/>
              </a:ext>
            </a:extLst>
          </p:cNvPr>
          <p:cNvSpPr>
            <a:spLocks noGrp="1"/>
          </p:cNvSpPr>
          <p:nvPr>
            <p:ph type="title"/>
          </p:nvPr>
        </p:nvSpPr>
        <p:spPr>
          <a:xfrm>
            <a:off x="1141412" y="107575"/>
            <a:ext cx="9905999" cy="2196353"/>
          </a:xfrm>
        </p:spPr>
        <p:txBody>
          <a:bodyPr>
            <a:normAutofit/>
          </a:bodyPr>
          <a:lstStyle/>
          <a:p>
            <a:r>
              <a:rPr lang="en-US" dirty="0"/>
              <a:t>Linear regression using support vector</a:t>
            </a:r>
            <a:br>
              <a:rPr lang="en-US" dirty="0"/>
            </a:br>
            <a:endParaRPr lang="en-IN" dirty="0"/>
          </a:p>
        </p:txBody>
      </p:sp>
      <p:sp>
        <p:nvSpPr>
          <p:cNvPr id="3" name="Content Placeholder 2">
            <a:extLst>
              <a:ext uri="{FF2B5EF4-FFF2-40B4-BE49-F238E27FC236}">
                <a16:creationId xmlns:a16="http://schemas.microsoft.com/office/drawing/2014/main" id="{69175424-C127-F93D-2385-585CA796E857}"/>
              </a:ext>
            </a:extLst>
          </p:cNvPr>
          <p:cNvSpPr>
            <a:spLocks noGrp="1"/>
          </p:cNvSpPr>
          <p:nvPr>
            <p:ph idx="1"/>
          </p:nvPr>
        </p:nvSpPr>
        <p:spPr>
          <a:xfrm>
            <a:off x="1141412" y="1470211"/>
            <a:ext cx="9905999" cy="4320991"/>
          </a:xfrm>
        </p:spPr>
        <p:txBody>
          <a:bodyPr>
            <a:normAutofit fontScale="92500" lnSpcReduction="20000"/>
          </a:bodyPr>
          <a:lstStyle/>
          <a:p>
            <a:pPr marL="0" indent="0">
              <a:buNone/>
            </a:pPr>
            <a:endParaRPr lang="en-US" dirty="0"/>
          </a:p>
          <a:p>
            <a:r>
              <a:rPr lang="en-US" dirty="0"/>
              <a:t> It is a deep learning algorithm that is used for image processing. This algorithm uses an image as an input and differentiates it on different bases or features. </a:t>
            </a:r>
          </a:p>
          <a:p>
            <a:pPr marL="0" indent="0">
              <a:buNone/>
            </a:pPr>
            <a:r>
              <a:rPr lang="en-US" dirty="0"/>
              <a:t> Advantages</a:t>
            </a:r>
          </a:p>
          <a:p>
            <a:pPr marL="0" indent="0">
              <a:buNone/>
            </a:pPr>
            <a:r>
              <a:rPr lang="en-US" dirty="0"/>
              <a:t> • Brain </a:t>
            </a:r>
            <a:r>
              <a:rPr lang="en-US" dirty="0" err="1"/>
              <a:t>Tumours</a:t>
            </a:r>
            <a:r>
              <a:rPr lang="en-US" dirty="0"/>
              <a:t> are detected from MRI images.</a:t>
            </a:r>
          </a:p>
          <a:p>
            <a:pPr marL="0" indent="0">
              <a:buNone/>
            </a:pPr>
            <a:r>
              <a:rPr lang="en-US" dirty="0"/>
              <a:t> • No human intervention and hence human errors are removed. </a:t>
            </a:r>
          </a:p>
          <a:p>
            <a:pPr marL="0" indent="0">
              <a:buNone/>
            </a:pPr>
            <a:r>
              <a:rPr lang="en-US" dirty="0"/>
              <a:t>• Human life can be saved from earlier detection of the </a:t>
            </a:r>
            <a:r>
              <a:rPr lang="en-US" dirty="0" err="1"/>
              <a:t>tumour</a:t>
            </a:r>
            <a:r>
              <a:rPr lang="en-US" dirty="0"/>
              <a:t>. </a:t>
            </a:r>
          </a:p>
          <a:p>
            <a:pPr marL="0" indent="0">
              <a:buNone/>
            </a:pPr>
            <a:r>
              <a:rPr lang="en-US" dirty="0"/>
              <a:t>• Artificial intelligent systems are more reliable. </a:t>
            </a:r>
          </a:p>
          <a:p>
            <a:pPr marL="0" indent="0">
              <a:buNone/>
            </a:pPr>
            <a:r>
              <a:rPr lang="en-US" dirty="0"/>
              <a:t> Disadvantages </a:t>
            </a:r>
          </a:p>
          <a:p>
            <a:pPr marL="0" indent="0">
              <a:buNone/>
            </a:pPr>
            <a:r>
              <a:rPr lang="en-US" dirty="0"/>
              <a:t>• System requirements for the proper functioning of the model are high.</a:t>
            </a:r>
          </a:p>
          <a:p>
            <a:pPr marL="0" indent="0">
              <a:buNone/>
            </a:pPr>
            <a:r>
              <a:rPr lang="en-US" dirty="0"/>
              <a:t> • Time taken to train the dataset is high. </a:t>
            </a:r>
          </a:p>
          <a:p>
            <a:pPr marL="0" indent="0">
              <a:buNone/>
            </a:pPr>
            <a:r>
              <a:rPr lang="en-US" dirty="0"/>
              <a:t>• Highly accurate but not completely accurate. </a:t>
            </a:r>
            <a:endParaRPr lang="en-IN" dirty="0"/>
          </a:p>
        </p:txBody>
      </p:sp>
    </p:spTree>
    <p:extLst>
      <p:ext uri="{BB962C8B-B14F-4D97-AF65-F5344CB8AC3E}">
        <p14:creationId xmlns:p14="http://schemas.microsoft.com/office/powerpoint/2010/main" val="2046659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8EB7-D99F-8768-2BD3-A1C79D8521E4}"/>
              </a:ext>
            </a:extLst>
          </p:cNvPr>
          <p:cNvSpPr>
            <a:spLocks noGrp="1"/>
          </p:cNvSpPr>
          <p:nvPr>
            <p:ph type="title"/>
          </p:nvPr>
        </p:nvSpPr>
        <p:spPr>
          <a:xfrm>
            <a:off x="1141413" y="618518"/>
            <a:ext cx="9905998" cy="887553"/>
          </a:xfrm>
        </p:spPr>
        <p:txBody>
          <a:bodyPr>
            <a:normAutofit fontScale="90000"/>
          </a:bodyPr>
          <a:lstStyle/>
          <a:p>
            <a:r>
              <a:rPr lang="en-IN" dirty="0"/>
              <a:t>.</a:t>
            </a:r>
            <a:br>
              <a:rPr lang="en-IN" dirty="0"/>
            </a:br>
            <a:endParaRPr lang="en-IN" dirty="0"/>
          </a:p>
        </p:txBody>
      </p:sp>
      <p:sp>
        <p:nvSpPr>
          <p:cNvPr id="3" name="Content Placeholder 2">
            <a:extLst>
              <a:ext uri="{FF2B5EF4-FFF2-40B4-BE49-F238E27FC236}">
                <a16:creationId xmlns:a16="http://schemas.microsoft.com/office/drawing/2014/main" id="{F9311729-F592-EE5F-CE4A-AE36D5E5577E}"/>
              </a:ext>
            </a:extLst>
          </p:cNvPr>
          <p:cNvSpPr>
            <a:spLocks noGrp="1"/>
          </p:cNvSpPr>
          <p:nvPr>
            <p:ph idx="1"/>
          </p:nvPr>
        </p:nvSpPr>
        <p:spPr>
          <a:xfrm>
            <a:off x="1141412" y="1192306"/>
            <a:ext cx="9905999" cy="4446493"/>
          </a:xfrm>
        </p:spPr>
        <p:txBody>
          <a:bodyPr>
            <a:normAutofit/>
          </a:bodyPr>
          <a:lstStyle/>
          <a:p>
            <a:pPr marL="0" indent="0">
              <a:buNone/>
            </a:pPr>
            <a:r>
              <a:rPr lang="en-US" b="0" i="0" dirty="0">
                <a:solidFill>
                  <a:srgbClr val="333333"/>
                </a:solidFill>
                <a:effectLst/>
                <a:latin typeface="-apple-system"/>
              </a:rPr>
              <a:t>One of the challenging tasks in the medical area is brain tumor segmentation which consists on the extraction process of tumor regions from images. Generally, this task is done manually by medical experts which is not always obvious due to the similarity between tumor and normal tissues and the high diversity in tumors appearance. Thus, automating medical image segmentation remains a real challenge which has attracted the attention of several researchers in last years. In this paper, we will focus on segmentation of Magnetic Resonance brain Images (MRI). Our idea is to consider this problem as a classification problem where the aim is to distinguish between normal and abnormal pixels on the basis of several features, namely intensities and texture. </a:t>
            </a:r>
            <a:endParaRPr lang="en-IN" dirty="0"/>
          </a:p>
        </p:txBody>
      </p:sp>
    </p:spTree>
    <p:extLst>
      <p:ext uri="{BB962C8B-B14F-4D97-AF65-F5344CB8AC3E}">
        <p14:creationId xmlns:p14="http://schemas.microsoft.com/office/powerpoint/2010/main" val="3916967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5ED87E-A46D-1277-C658-D4919E0ADBE3}"/>
              </a:ext>
            </a:extLst>
          </p:cNvPr>
          <p:cNvSpPr>
            <a:spLocks noGrp="1"/>
          </p:cNvSpPr>
          <p:nvPr>
            <p:ph type="title"/>
          </p:nvPr>
        </p:nvSpPr>
        <p:spPr>
          <a:xfrm>
            <a:off x="685801" y="609600"/>
            <a:ext cx="10131425" cy="573741"/>
          </a:xfrm>
        </p:spPr>
        <p:txBody>
          <a:bodyPr>
            <a:normAutofit fontScale="90000"/>
          </a:bodyPr>
          <a:lstStyle/>
          <a:p>
            <a:r>
              <a:rPr lang="en-IN" u="sng" dirty="0"/>
              <a:t>CONTENTS</a:t>
            </a:r>
          </a:p>
        </p:txBody>
      </p:sp>
      <p:sp>
        <p:nvSpPr>
          <p:cNvPr id="6" name="Content Placeholder 5">
            <a:extLst>
              <a:ext uri="{FF2B5EF4-FFF2-40B4-BE49-F238E27FC236}">
                <a16:creationId xmlns:a16="http://schemas.microsoft.com/office/drawing/2014/main" id="{28AAAC88-18C5-6228-0606-B39A280520F9}"/>
              </a:ext>
            </a:extLst>
          </p:cNvPr>
          <p:cNvSpPr>
            <a:spLocks noGrp="1"/>
          </p:cNvSpPr>
          <p:nvPr>
            <p:ph idx="1"/>
          </p:nvPr>
        </p:nvSpPr>
        <p:spPr>
          <a:xfrm>
            <a:off x="685801" y="1398494"/>
            <a:ext cx="10131425" cy="4392706"/>
          </a:xfrm>
        </p:spPr>
        <p:txBody>
          <a:bodyPr>
            <a:normAutofit/>
          </a:bodyPr>
          <a:lstStyle/>
          <a:p>
            <a:pPr>
              <a:buFont typeface="Wingdings" panose="05000000000000000000" pitchFamily="2" charset="2"/>
              <a:buChar char="Ø"/>
            </a:pPr>
            <a:r>
              <a:rPr lang="en-IN" dirty="0"/>
              <a:t>Abstract</a:t>
            </a:r>
          </a:p>
          <a:p>
            <a:pPr>
              <a:buFont typeface="Wingdings" panose="05000000000000000000" pitchFamily="2" charset="2"/>
              <a:buChar char="Ø"/>
            </a:pPr>
            <a:r>
              <a:rPr lang="en-IN" dirty="0"/>
              <a:t>Objectives</a:t>
            </a:r>
          </a:p>
          <a:p>
            <a:pPr>
              <a:buFont typeface="Wingdings" panose="05000000000000000000" pitchFamily="2" charset="2"/>
              <a:buChar char="Ø"/>
            </a:pPr>
            <a:r>
              <a:rPr lang="en-IN" dirty="0"/>
              <a:t>Scope</a:t>
            </a:r>
          </a:p>
          <a:p>
            <a:pPr>
              <a:buFont typeface="Wingdings" panose="05000000000000000000" pitchFamily="2" charset="2"/>
              <a:buChar char="Ø"/>
            </a:pPr>
            <a:r>
              <a:rPr lang="en-IN" dirty="0"/>
              <a:t>Methodology</a:t>
            </a:r>
          </a:p>
          <a:p>
            <a:pPr>
              <a:buFont typeface="Wingdings" panose="05000000000000000000" pitchFamily="2" charset="2"/>
              <a:buChar char="Ø"/>
            </a:pPr>
            <a:r>
              <a:rPr lang="en-IN" dirty="0"/>
              <a:t>Expected outcomes</a:t>
            </a:r>
          </a:p>
          <a:p>
            <a:pPr>
              <a:buFont typeface="Wingdings" panose="05000000000000000000" pitchFamily="2" charset="2"/>
              <a:buChar char="Ø"/>
            </a:pPr>
            <a:r>
              <a:rPr lang="en-IN" dirty="0"/>
              <a:t>Innovation</a:t>
            </a:r>
          </a:p>
          <a:p>
            <a:pPr>
              <a:buFont typeface="Wingdings" panose="05000000000000000000" pitchFamily="2" charset="2"/>
              <a:buChar char="Ø"/>
            </a:pPr>
            <a:r>
              <a:rPr lang="en-IN" dirty="0"/>
              <a:t>Resource required</a:t>
            </a:r>
          </a:p>
          <a:p>
            <a:pPr>
              <a:buFont typeface="Wingdings" panose="05000000000000000000" pitchFamily="2" charset="2"/>
              <a:buChar char="Ø"/>
            </a:pPr>
            <a:r>
              <a:rPr lang="en-IN" dirty="0"/>
              <a:t>Reference</a:t>
            </a:r>
          </a:p>
          <a:p>
            <a:pPr>
              <a:buFont typeface="Wingdings" panose="05000000000000000000" pitchFamily="2" charset="2"/>
              <a:buChar char="Ø"/>
            </a:pPr>
            <a:r>
              <a:rPr lang="en-IN" dirty="0"/>
              <a:t>Conclusion</a:t>
            </a:r>
          </a:p>
        </p:txBody>
      </p:sp>
    </p:spTree>
    <p:extLst>
      <p:ext uri="{BB962C8B-B14F-4D97-AF65-F5344CB8AC3E}">
        <p14:creationId xmlns:p14="http://schemas.microsoft.com/office/powerpoint/2010/main" val="2055120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A471E-014E-4D52-905F-C2808B8154A7}"/>
              </a:ext>
            </a:extLst>
          </p:cNvPr>
          <p:cNvSpPr>
            <a:spLocks noGrp="1"/>
          </p:cNvSpPr>
          <p:nvPr>
            <p:ph type="title"/>
          </p:nvPr>
        </p:nvSpPr>
        <p:spPr>
          <a:xfrm>
            <a:off x="1141413" y="618518"/>
            <a:ext cx="9905998" cy="448281"/>
          </a:xfrm>
        </p:spPr>
        <p:txBody>
          <a:bodyPr>
            <a:normAutofit fontScale="90000"/>
          </a:bodyPr>
          <a:lstStyle/>
          <a:p>
            <a:r>
              <a:rPr lang="en-IN" dirty="0"/>
              <a:t>.</a:t>
            </a:r>
          </a:p>
        </p:txBody>
      </p:sp>
      <p:sp>
        <p:nvSpPr>
          <p:cNvPr id="3" name="Content Placeholder 2">
            <a:extLst>
              <a:ext uri="{FF2B5EF4-FFF2-40B4-BE49-F238E27FC236}">
                <a16:creationId xmlns:a16="http://schemas.microsoft.com/office/drawing/2014/main" id="{6743281C-06E0-47A7-77E7-19E4B0D34606}"/>
              </a:ext>
            </a:extLst>
          </p:cNvPr>
          <p:cNvSpPr>
            <a:spLocks noGrp="1"/>
          </p:cNvSpPr>
          <p:nvPr>
            <p:ph idx="1"/>
          </p:nvPr>
        </p:nvSpPr>
        <p:spPr>
          <a:xfrm>
            <a:off x="1141412" y="1183341"/>
            <a:ext cx="9905999" cy="4607859"/>
          </a:xfrm>
        </p:spPr>
        <p:txBody>
          <a:bodyPr>
            <a:normAutofit lnSpcReduction="10000"/>
          </a:bodyPr>
          <a:lstStyle/>
          <a:p>
            <a:r>
              <a:rPr lang="en-US" sz="3600" u="sng" dirty="0"/>
              <a:t>Need For This Project</a:t>
            </a:r>
          </a:p>
          <a:p>
            <a:r>
              <a:rPr lang="en-US" dirty="0"/>
              <a:t>Early Detection can save life and this will help doctors to make accurate decision this will be useful in the hands of doctors and assist them in taking accurate result to treat the patient</a:t>
            </a:r>
          </a:p>
          <a:p>
            <a:pPr algn="l">
              <a:buFont typeface="Arial" panose="020B0604020202020204" pitchFamily="34" charset="0"/>
              <a:buChar char="•"/>
            </a:pPr>
            <a:r>
              <a:rPr lang="en-US" b="0" i="0" dirty="0">
                <a:solidFill>
                  <a:srgbClr val="111111"/>
                </a:solidFill>
                <a:effectLst/>
                <a:latin typeface="-apple-system"/>
              </a:rPr>
              <a:t>Increase the chance of survival</a:t>
            </a:r>
          </a:p>
          <a:p>
            <a:pPr algn="l">
              <a:buFont typeface="Arial" panose="020B0604020202020204" pitchFamily="34" charset="0"/>
              <a:buChar char="•"/>
            </a:pPr>
            <a:r>
              <a:rPr lang="en-US" b="0" i="0" dirty="0">
                <a:solidFill>
                  <a:srgbClr val="111111"/>
                </a:solidFill>
                <a:effectLst/>
                <a:latin typeface="-apple-system"/>
              </a:rPr>
              <a:t>Reduce symptoms</a:t>
            </a:r>
          </a:p>
          <a:p>
            <a:pPr algn="l">
              <a:buFont typeface="Arial" panose="020B0604020202020204" pitchFamily="34" charset="0"/>
              <a:buChar char="•"/>
            </a:pPr>
            <a:r>
              <a:rPr lang="en-US" b="0" i="0" dirty="0">
                <a:solidFill>
                  <a:srgbClr val="111111"/>
                </a:solidFill>
                <a:effectLst/>
                <a:latin typeface="-apple-system"/>
              </a:rPr>
              <a:t>Improve the quality of life</a:t>
            </a:r>
          </a:p>
          <a:p>
            <a:pPr algn="l">
              <a:buFont typeface="Arial" panose="020B0604020202020204" pitchFamily="34" charset="0"/>
              <a:buChar char="•"/>
            </a:pPr>
            <a:r>
              <a:rPr lang="en-US" b="0" i="0" dirty="0">
                <a:solidFill>
                  <a:srgbClr val="111111"/>
                </a:solidFill>
                <a:effectLst/>
                <a:latin typeface="-apple-system"/>
              </a:rPr>
              <a:t>Lower the risk of recurrence</a:t>
            </a:r>
          </a:p>
          <a:p>
            <a:pPr algn="l">
              <a:buFont typeface="Arial" panose="020B0604020202020204" pitchFamily="34" charset="0"/>
              <a:buChar char="•"/>
            </a:pPr>
            <a:r>
              <a:rPr lang="en-US" b="0" i="0" dirty="0">
                <a:solidFill>
                  <a:srgbClr val="111111"/>
                </a:solidFill>
                <a:effectLst/>
                <a:latin typeface="-apple-system"/>
              </a:rPr>
              <a:t>Raise awareness and education</a:t>
            </a:r>
          </a:p>
          <a:p>
            <a:pPr algn="l">
              <a:buFont typeface="Arial" panose="020B0604020202020204" pitchFamily="34" charset="0"/>
              <a:buChar char="•"/>
            </a:pPr>
            <a:r>
              <a:rPr lang="en-US" b="0" i="0" dirty="0">
                <a:solidFill>
                  <a:srgbClr val="111111"/>
                </a:solidFill>
                <a:effectLst/>
                <a:latin typeface="-apple-system"/>
              </a:rPr>
              <a:t>Help prevent the tumor from growing</a:t>
            </a:r>
          </a:p>
          <a:p>
            <a:pPr algn="l">
              <a:buFont typeface="Arial" panose="020B0604020202020204" pitchFamily="34" charset="0"/>
              <a:buChar char="•"/>
            </a:pPr>
            <a:r>
              <a:rPr lang="en-US" b="0" i="0" dirty="0">
                <a:solidFill>
                  <a:srgbClr val="111111"/>
                </a:solidFill>
                <a:effectLst/>
                <a:latin typeface="-apple-system"/>
              </a:rPr>
              <a:t>Lead to timely diagnosis and treatment</a:t>
            </a:r>
          </a:p>
          <a:p>
            <a:pPr algn="l">
              <a:buFont typeface="Arial" panose="020B0604020202020204" pitchFamily="34" charset="0"/>
              <a:buChar char="•"/>
            </a:pPr>
            <a:r>
              <a:rPr lang="en-US" b="0" i="0" dirty="0">
                <a:solidFill>
                  <a:srgbClr val="111111"/>
                </a:solidFill>
                <a:effectLst/>
                <a:latin typeface="-apple-system"/>
              </a:rPr>
              <a:t>Have a positive impact on patient quality of life and survival</a:t>
            </a:r>
          </a:p>
          <a:p>
            <a:endParaRPr lang="en-IN" dirty="0"/>
          </a:p>
        </p:txBody>
      </p:sp>
    </p:spTree>
    <p:extLst>
      <p:ext uri="{BB962C8B-B14F-4D97-AF65-F5344CB8AC3E}">
        <p14:creationId xmlns:p14="http://schemas.microsoft.com/office/powerpoint/2010/main" val="4076248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9C155-D099-B320-66EB-754A37F2F4F8}"/>
              </a:ext>
            </a:extLst>
          </p:cNvPr>
          <p:cNvSpPr>
            <a:spLocks noGrp="1"/>
          </p:cNvSpPr>
          <p:nvPr>
            <p:ph type="title"/>
          </p:nvPr>
        </p:nvSpPr>
        <p:spPr/>
        <p:txBody>
          <a:bodyPr/>
          <a:lstStyle/>
          <a:p>
            <a:r>
              <a:rPr lang="en-IN" u="sng" dirty="0"/>
              <a:t>Conclusion</a:t>
            </a:r>
          </a:p>
        </p:txBody>
      </p:sp>
      <p:sp>
        <p:nvSpPr>
          <p:cNvPr id="3" name="Content Placeholder 2">
            <a:extLst>
              <a:ext uri="{FF2B5EF4-FFF2-40B4-BE49-F238E27FC236}">
                <a16:creationId xmlns:a16="http://schemas.microsoft.com/office/drawing/2014/main" id="{449E3F4F-1AD2-F044-00D0-3FBB7DEC884B}"/>
              </a:ext>
            </a:extLst>
          </p:cNvPr>
          <p:cNvSpPr>
            <a:spLocks noGrp="1"/>
          </p:cNvSpPr>
          <p:nvPr>
            <p:ph idx="1"/>
          </p:nvPr>
        </p:nvSpPr>
        <p:spPr/>
        <p:txBody>
          <a:bodyPr>
            <a:normAutofit/>
          </a:bodyPr>
          <a:lstStyle/>
          <a:p>
            <a:pPr marL="0" indent="0">
              <a:buNone/>
            </a:pPr>
            <a:r>
              <a:rPr lang="en-US" dirty="0"/>
              <a:t> The aim of this paper is to create a model with high accuracy to determine brain </a:t>
            </a:r>
            <a:r>
              <a:rPr lang="en-US" dirty="0" err="1"/>
              <a:t>tumours</a:t>
            </a:r>
            <a:r>
              <a:rPr lang="en-US" dirty="0"/>
              <a:t> from the MRI images. The dataset used consists of 253 brain MRI images and was sufficient to check the performance of the model. The model is based on the machine learning algorithm linear regression using support vector. It helps to predict just by reducing and resizing the image without losing any important information that will be used for predicting. The created model achieves an accuracy of 97.79% when applied to the training set and an accuracy of 82.86% when applied to the validation set. The loss gradually starts decreasing with the increase in the number of epochs. The model loss is very less when applied to the training set whereas it is high when applied to the validation set. In future, different datasets would be applied to this model, to further increase the overall accuracy.</a:t>
            </a:r>
            <a:endParaRPr lang="en-IN" dirty="0"/>
          </a:p>
        </p:txBody>
      </p:sp>
    </p:spTree>
    <p:extLst>
      <p:ext uri="{BB962C8B-B14F-4D97-AF65-F5344CB8AC3E}">
        <p14:creationId xmlns:p14="http://schemas.microsoft.com/office/powerpoint/2010/main" val="2219386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9AAB-193E-F515-80DA-F0B930C55E71}"/>
              </a:ext>
            </a:extLst>
          </p:cNvPr>
          <p:cNvSpPr>
            <a:spLocks noGrp="1"/>
          </p:cNvSpPr>
          <p:nvPr>
            <p:ph type="title"/>
          </p:nvPr>
        </p:nvSpPr>
        <p:spPr>
          <a:xfrm>
            <a:off x="1097280" y="259710"/>
            <a:ext cx="10058400" cy="762268"/>
          </a:xfrm>
        </p:spPr>
        <p:txBody>
          <a:bodyPr/>
          <a:lstStyle/>
          <a:p>
            <a:r>
              <a:rPr lang="en-IN" u="sng" dirty="0"/>
              <a:t>Reference</a:t>
            </a:r>
          </a:p>
        </p:txBody>
      </p:sp>
      <p:sp>
        <p:nvSpPr>
          <p:cNvPr id="3" name="Content Placeholder 2">
            <a:extLst>
              <a:ext uri="{FF2B5EF4-FFF2-40B4-BE49-F238E27FC236}">
                <a16:creationId xmlns:a16="http://schemas.microsoft.com/office/drawing/2014/main" id="{497CB6C6-3411-D11E-06BC-A55F5FAE829C}"/>
              </a:ext>
            </a:extLst>
          </p:cNvPr>
          <p:cNvSpPr>
            <a:spLocks noGrp="1"/>
          </p:cNvSpPr>
          <p:nvPr>
            <p:ph idx="1"/>
          </p:nvPr>
        </p:nvSpPr>
        <p:spPr>
          <a:xfrm>
            <a:off x="1141412" y="1407459"/>
            <a:ext cx="9905999" cy="5047129"/>
          </a:xfrm>
        </p:spPr>
        <p:txBody>
          <a:bodyPr>
            <a:normAutofit lnSpcReduction="10000"/>
          </a:bodyPr>
          <a:lstStyle/>
          <a:p>
            <a:r>
              <a:rPr lang="en-IN" dirty="0"/>
              <a:t>[1] H. Mohsen, E.-S. A. El-</a:t>
            </a:r>
            <a:r>
              <a:rPr lang="en-IN" dirty="0" err="1"/>
              <a:t>Dahshan</a:t>
            </a:r>
            <a:r>
              <a:rPr lang="en-IN" dirty="0"/>
              <a:t>, E.-S. M. El-</a:t>
            </a:r>
            <a:r>
              <a:rPr lang="en-IN" dirty="0" err="1"/>
              <a:t>Horbaty</a:t>
            </a:r>
            <a:r>
              <a:rPr lang="en-IN" dirty="0"/>
              <a:t> and A.-B. M. Salem, “Classification using deep learning neural networks for brain </a:t>
            </a:r>
            <a:r>
              <a:rPr lang="en-IN" dirty="0" err="1"/>
              <a:t>tumors</a:t>
            </a:r>
            <a:r>
              <a:rPr lang="en-IN" dirty="0"/>
              <a:t>,” Future Computing and Informatics Journal, pp. 68-71, 2018.</a:t>
            </a:r>
          </a:p>
          <a:p>
            <a:r>
              <a:rPr lang="en-IN" dirty="0"/>
              <a:t>[2] DR YASHWANTH MBBS MD SRINIVAS HOSPITAL MUKKA.</a:t>
            </a:r>
          </a:p>
          <a:p>
            <a:r>
              <a:rPr lang="en-IN" dirty="0"/>
              <a:t> [3] S. Bauer, C. May, D. Dionysiou, G. </a:t>
            </a:r>
            <a:r>
              <a:rPr lang="en-IN" dirty="0" err="1"/>
              <a:t>Stamatakos</a:t>
            </a:r>
            <a:r>
              <a:rPr lang="en-IN" dirty="0"/>
              <a:t>, P. </a:t>
            </a:r>
            <a:r>
              <a:rPr lang="en-IN" dirty="0" err="1"/>
              <a:t>Buchler</a:t>
            </a:r>
            <a:r>
              <a:rPr lang="en-IN" dirty="0"/>
              <a:t> and M. Reyes, “Multiscale </a:t>
            </a:r>
            <a:r>
              <a:rPr lang="en-IN" dirty="0" err="1"/>
              <a:t>modeling</a:t>
            </a:r>
            <a:r>
              <a:rPr lang="en-IN" dirty="0"/>
              <a:t> for Image Analysis of Brain </a:t>
            </a:r>
            <a:r>
              <a:rPr lang="en-IN" dirty="0" err="1"/>
              <a:t>Tumor</a:t>
            </a:r>
            <a:r>
              <a:rPr lang="en-IN" dirty="0"/>
              <a:t> Studies,” IEEE Transactions on Biomedical Engineering, vol. 59, no. 1, pp. 25-29, 2012. </a:t>
            </a:r>
          </a:p>
          <a:p>
            <a:r>
              <a:rPr lang="en-IN" dirty="0"/>
              <a:t>[4] Islam, S. M. Reza and K. M. </a:t>
            </a:r>
            <a:r>
              <a:rPr lang="en-IN" dirty="0" err="1"/>
              <a:t>Iftekharuddin</a:t>
            </a:r>
            <a:r>
              <a:rPr lang="en-IN" dirty="0"/>
              <a:t>, “Multifractal texture estimation for detection and segmentation of brain </a:t>
            </a:r>
            <a:r>
              <a:rPr lang="en-IN" dirty="0" err="1"/>
              <a:t>tumors</a:t>
            </a:r>
            <a:r>
              <a:rPr lang="en-IN" dirty="0"/>
              <a:t>,” IEEE Transactions on Biomedical Engineering, pp. 3204-3215, 2013. </a:t>
            </a:r>
          </a:p>
          <a:p>
            <a:r>
              <a:rPr lang="en-IN" dirty="0"/>
              <a:t>[5] M. Huang, W. Yang, Y. Wu, J. Jiang, W. Chen and Q. Feng, “Brain </a:t>
            </a:r>
            <a:r>
              <a:rPr lang="en-IN" dirty="0" err="1"/>
              <a:t>tumor</a:t>
            </a:r>
            <a:r>
              <a:rPr lang="en-IN" dirty="0"/>
              <a:t> segmentation based on local independent projection-based classification,” IEEE Transactions on Biomedical Engineering, pp. 2633-2645, 2014. [5] </a:t>
            </a:r>
            <a:r>
              <a:rPr lang="en-IN" dirty="0" err="1"/>
              <a:t>Hamamci</a:t>
            </a:r>
            <a:r>
              <a:rPr lang="en-IN" dirty="0"/>
              <a:t>, N. </a:t>
            </a:r>
            <a:r>
              <a:rPr lang="en-IN" dirty="0" err="1"/>
              <a:t>Kucuk</a:t>
            </a:r>
            <a:r>
              <a:rPr lang="en-IN" dirty="0"/>
              <a:t>, K. </a:t>
            </a:r>
            <a:r>
              <a:rPr lang="en-IN" dirty="0" err="1"/>
              <a:t>Karaman</a:t>
            </a:r>
            <a:r>
              <a:rPr lang="en-IN" dirty="0"/>
              <a:t>, K. </a:t>
            </a:r>
            <a:r>
              <a:rPr lang="en-IN" dirty="0" err="1"/>
              <a:t>Engin</a:t>
            </a:r>
            <a:r>
              <a:rPr lang="en-IN" dirty="0"/>
              <a:t> and G. Unal, “</a:t>
            </a:r>
            <a:r>
              <a:rPr lang="en-IN" dirty="0" err="1"/>
              <a:t>Tumor</a:t>
            </a:r>
            <a:r>
              <a:rPr lang="en-IN" dirty="0"/>
              <a:t>-cut: Segmentation of brain </a:t>
            </a:r>
            <a:r>
              <a:rPr lang="en-IN" dirty="0" err="1"/>
              <a:t>tumors</a:t>
            </a:r>
            <a:r>
              <a:rPr lang="en-IN" dirty="0"/>
              <a:t> on contrast enhanced MR images for radiosurgery applications,” IEEE Transactions on Medical Imaging, pp. 790-804, 2012. [6] H. B. </a:t>
            </a:r>
            <a:r>
              <a:rPr lang="en-IN" dirty="0" err="1"/>
              <a:t>Menze</a:t>
            </a:r>
            <a:r>
              <a:rPr lang="en-IN" dirty="0"/>
              <a:t>, A. </a:t>
            </a:r>
            <a:r>
              <a:rPr lang="en-IN" dirty="0" err="1"/>
              <a:t>Jakab</a:t>
            </a:r>
            <a:r>
              <a:rPr lang="en-IN" dirty="0"/>
              <a:t>, S. Bauer, K. Farahani and K. Justin, “The Multimodal Brain </a:t>
            </a:r>
            <a:r>
              <a:rPr lang="en-IN" dirty="0" err="1"/>
              <a:t>Tumor</a:t>
            </a:r>
            <a:r>
              <a:rPr lang="en-IN" dirty="0"/>
              <a:t> Image Segmentation Benchmark,” IEEE Transactions on Medical Imaging, pp. 1993-2024, 2014. </a:t>
            </a:r>
          </a:p>
          <a:p>
            <a:endParaRPr lang="en-IN" dirty="0"/>
          </a:p>
        </p:txBody>
      </p:sp>
    </p:spTree>
    <p:extLst>
      <p:ext uri="{BB962C8B-B14F-4D97-AF65-F5344CB8AC3E}">
        <p14:creationId xmlns:p14="http://schemas.microsoft.com/office/powerpoint/2010/main" val="1256654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C20243-157C-F380-28E2-AE66BBA46BEB}"/>
              </a:ext>
            </a:extLst>
          </p:cNvPr>
          <p:cNvSpPr>
            <a:spLocks noGrp="1"/>
          </p:cNvSpPr>
          <p:nvPr>
            <p:ph type="title"/>
          </p:nvPr>
        </p:nvSpPr>
        <p:spPr/>
        <p:txBody>
          <a:bodyPr/>
          <a:lstStyle/>
          <a:p>
            <a:r>
              <a:rPr lang="en-IN" dirty="0"/>
              <a:t>                          Thank you</a:t>
            </a:r>
          </a:p>
        </p:txBody>
      </p:sp>
    </p:spTree>
    <p:extLst>
      <p:ext uri="{BB962C8B-B14F-4D97-AF65-F5344CB8AC3E}">
        <p14:creationId xmlns:p14="http://schemas.microsoft.com/office/powerpoint/2010/main" val="2945446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3AF85-E83E-8B1E-9D6F-FFD723248CE9}"/>
              </a:ext>
            </a:extLst>
          </p:cNvPr>
          <p:cNvSpPr>
            <a:spLocks noGrp="1"/>
          </p:cNvSpPr>
          <p:nvPr>
            <p:ph type="title"/>
          </p:nvPr>
        </p:nvSpPr>
        <p:spPr/>
        <p:txBody>
          <a:bodyPr>
            <a:normAutofit/>
          </a:bodyPr>
          <a:lstStyle/>
          <a:p>
            <a:r>
              <a:rPr lang="en-US" sz="4000" dirty="0"/>
              <a:t>Abstract</a:t>
            </a:r>
            <a:endParaRPr lang="en-IN" sz="4000" dirty="0"/>
          </a:p>
        </p:txBody>
      </p:sp>
      <p:sp>
        <p:nvSpPr>
          <p:cNvPr id="3" name="Content Placeholder 2">
            <a:extLst>
              <a:ext uri="{FF2B5EF4-FFF2-40B4-BE49-F238E27FC236}">
                <a16:creationId xmlns:a16="http://schemas.microsoft.com/office/drawing/2014/main" id="{1E47F410-78D3-079B-9E4F-0AD88C02DED4}"/>
              </a:ext>
            </a:extLst>
          </p:cNvPr>
          <p:cNvSpPr>
            <a:spLocks noGrp="1"/>
          </p:cNvSpPr>
          <p:nvPr>
            <p:ph idx="1"/>
          </p:nvPr>
        </p:nvSpPr>
        <p:spPr/>
        <p:txBody>
          <a:bodyPr/>
          <a:lstStyle/>
          <a:p>
            <a:r>
              <a:rPr lang="en-US" b="0" i="0" dirty="0">
                <a:solidFill>
                  <a:srgbClr val="202124"/>
                </a:solidFill>
                <a:effectLst/>
                <a:latin typeface="Google Sans"/>
              </a:rPr>
              <a:t>A group of algorithms called “deep learning” is used in machine learning. </a:t>
            </a:r>
            <a:r>
              <a:rPr lang="en-US" b="0" i="0" dirty="0">
                <a:solidFill>
                  <a:srgbClr val="040C28"/>
                </a:solidFill>
                <a:effectLst/>
                <a:latin typeface="Google Sans"/>
              </a:rPr>
              <a:t>With the aid of magnetic resonance imaging (MRI), deep learning is utilized to create models for the detection and categorization of brain tumors</a:t>
            </a:r>
            <a:r>
              <a:rPr lang="en-US" b="0" i="0" dirty="0">
                <a:solidFill>
                  <a:srgbClr val="202124"/>
                </a:solidFill>
                <a:effectLst/>
                <a:latin typeface="Google Sans"/>
              </a:rPr>
              <a:t>. This allows for the quick and simple identification of brain tumors.</a:t>
            </a:r>
          </a:p>
          <a:p>
            <a:r>
              <a:rPr lang="en-US" i="0" dirty="0">
                <a:solidFill>
                  <a:srgbClr val="4D5156"/>
                </a:solidFill>
                <a:effectLst/>
                <a:latin typeface="Times New Roman" panose="02020603050405020304" pitchFamily="18" charset="0"/>
                <a:cs typeface="Times New Roman" panose="02020603050405020304" pitchFamily="18" charset="0"/>
              </a:rPr>
              <a:t>This paper presents a model which is based on </a:t>
            </a:r>
            <a:r>
              <a:rPr lang="en-US" i="0" dirty="0">
                <a:solidFill>
                  <a:srgbClr val="5F6368"/>
                </a:solidFill>
                <a:effectLst/>
                <a:latin typeface="Times New Roman" panose="02020603050405020304" pitchFamily="18" charset="0"/>
                <a:cs typeface="Times New Roman" panose="02020603050405020304" pitchFamily="18" charset="0"/>
              </a:rPr>
              <a:t>machine learning</a:t>
            </a:r>
            <a:r>
              <a:rPr lang="en-US" i="0" dirty="0">
                <a:solidFill>
                  <a:srgbClr val="4D5156"/>
                </a:solidFill>
                <a:effectLst/>
                <a:latin typeface="Times New Roman" panose="02020603050405020304" pitchFamily="18" charset="0"/>
                <a:cs typeface="Times New Roman" panose="02020603050405020304" pitchFamily="18" charset="0"/>
              </a:rPr>
              <a:t> algorithms to </a:t>
            </a:r>
            <a:r>
              <a:rPr lang="en-US" i="0" dirty="0">
                <a:solidFill>
                  <a:srgbClr val="5F6368"/>
                </a:solidFill>
                <a:effectLst/>
                <a:latin typeface="Times New Roman" panose="02020603050405020304" pitchFamily="18" charset="0"/>
                <a:cs typeface="Times New Roman" panose="02020603050405020304" pitchFamily="18" charset="0"/>
              </a:rPr>
              <a:t>detect brain </a:t>
            </a:r>
            <a:r>
              <a:rPr lang="en-US" dirty="0" err="1">
                <a:solidFill>
                  <a:srgbClr val="5F6368"/>
                </a:solidFill>
                <a:latin typeface="Times New Roman" panose="02020603050405020304" pitchFamily="18" charset="0"/>
                <a:cs typeface="Times New Roman" panose="02020603050405020304" pitchFamily="18" charset="0"/>
              </a:rPr>
              <a:t>T</a:t>
            </a:r>
            <a:r>
              <a:rPr lang="en-US" i="0" dirty="0" err="1">
                <a:solidFill>
                  <a:srgbClr val="5F6368"/>
                </a:solidFill>
                <a:effectLst/>
                <a:latin typeface="Times New Roman" panose="02020603050405020304" pitchFamily="18" charset="0"/>
                <a:cs typeface="Times New Roman" panose="02020603050405020304" pitchFamily="18" charset="0"/>
              </a:rPr>
              <a:t>umour</a:t>
            </a:r>
            <a:r>
              <a:rPr lang="en-US" i="0" dirty="0">
                <a:solidFill>
                  <a:srgbClr val="4D5156"/>
                </a:solidFill>
                <a:effectLst/>
                <a:latin typeface="Times New Roman" panose="02020603050405020304" pitchFamily="18" charset="0"/>
                <a:cs typeface="Times New Roman" panose="02020603050405020304" pitchFamily="18" charset="0"/>
              </a:rPr>
              <a:t> from magnetic resonance images with high accuracy.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1461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8F83A-B34D-1CA6-A986-3C1C53E3F4EC}"/>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78A97CE8-3E43-E3EA-DEFC-64A8EC459BB1}"/>
              </a:ext>
            </a:extLst>
          </p:cNvPr>
          <p:cNvSpPr>
            <a:spLocks noGrp="1"/>
          </p:cNvSpPr>
          <p:nvPr>
            <p:ph idx="1"/>
          </p:nvPr>
        </p:nvSpPr>
        <p:spPr/>
        <p:txBody>
          <a:bodyPr/>
          <a:lstStyle/>
          <a:p>
            <a:r>
              <a:rPr lang="en-US" dirty="0"/>
              <a:t>	The objective of this project is to use linear regression and detect brain </a:t>
            </a:r>
            <a:r>
              <a:rPr lang="en-US" dirty="0" err="1"/>
              <a:t>tumour</a:t>
            </a:r>
            <a:r>
              <a:rPr lang="en-US" dirty="0"/>
              <a:t> with high accuracy and consistency so that we can detect the cancer at early stage, this will be useful in the hands of doctors and assist them in taking accurate result to treat the patient .</a:t>
            </a:r>
          </a:p>
          <a:p>
            <a:r>
              <a:rPr lang="en-US" dirty="0"/>
              <a:t>This technique was compared with the methods of KNN classifier, Linear Discriminant Analysis (LDA) and Sequential Minimum Optimization (SMO). The accuracy rate was 96.97 in the DNN-based brain </a:t>
            </a:r>
            <a:r>
              <a:rPr lang="en-US" dirty="0" err="1"/>
              <a:t>tumour</a:t>
            </a:r>
            <a:r>
              <a:rPr lang="en-US" dirty="0"/>
              <a:t> classification analysis. But the complexity was very high and the performance was very poor. In  a new biomechanical model of </a:t>
            </a:r>
            <a:r>
              <a:rPr lang="en-US" dirty="0" err="1"/>
              <a:t>tumour</a:t>
            </a:r>
            <a:r>
              <a:rPr lang="en-US" dirty="0"/>
              <a:t> growth was presented for step-by-step analysis of patient </a:t>
            </a:r>
            <a:r>
              <a:rPr lang="en-US" dirty="0" err="1"/>
              <a:t>tumour</a:t>
            </a:r>
            <a:r>
              <a:rPr lang="en-US" dirty="0"/>
              <a:t> growth. It will be applied to gliomas and individual fringed solid </a:t>
            </a:r>
            <a:r>
              <a:rPr lang="en-US" dirty="0" err="1"/>
              <a:t>tumours</a:t>
            </a:r>
            <a:endParaRPr lang="en-IN" dirty="0"/>
          </a:p>
        </p:txBody>
      </p:sp>
    </p:spTree>
    <p:extLst>
      <p:ext uri="{BB962C8B-B14F-4D97-AF65-F5344CB8AC3E}">
        <p14:creationId xmlns:p14="http://schemas.microsoft.com/office/powerpoint/2010/main" val="2549799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1AB3-A1F3-9A4E-9C05-7426746142D9}"/>
              </a:ext>
            </a:extLst>
          </p:cNvPr>
          <p:cNvSpPr>
            <a:spLocks noGrp="1"/>
          </p:cNvSpPr>
          <p:nvPr>
            <p:ph type="title"/>
          </p:nvPr>
        </p:nvSpPr>
        <p:spPr/>
        <p:txBody>
          <a:bodyPr/>
          <a:lstStyle/>
          <a:p>
            <a:r>
              <a:rPr lang="en-IN" dirty="0"/>
              <a:t>Scope</a:t>
            </a:r>
          </a:p>
        </p:txBody>
      </p:sp>
      <p:sp>
        <p:nvSpPr>
          <p:cNvPr id="3" name="Content Placeholder 2">
            <a:extLst>
              <a:ext uri="{FF2B5EF4-FFF2-40B4-BE49-F238E27FC236}">
                <a16:creationId xmlns:a16="http://schemas.microsoft.com/office/drawing/2014/main" id="{EDCE9A96-F834-40BC-FB5E-35D63083A206}"/>
              </a:ext>
            </a:extLst>
          </p:cNvPr>
          <p:cNvSpPr>
            <a:spLocks noGrp="1"/>
          </p:cNvSpPr>
          <p:nvPr>
            <p:ph idx="1"/>
          </p:nvPr>
        </p:nvSpPr>
        <p:spPr/>
        <p:txBody>
          <a:bodyPr>
            <a:normAutofit/>
          </a:bodyPr>
          <a:lstStyle/>
          <a:p>
            <a:r>
              <a:rPr lang="en-US" b="0" i="0" dirty="0">
                <a:solidFill>
                  <a:srgbClr val="040C28"/>
                </a:solidFill>
                <a:effectLst/>
                <a:latin typeface="Google Sans"/>
              </a:rPr>
              <a:t>Deep Learning (DL) approaches have recently been popular in developing automated systems capable of accurately diagnosing or segmenting brain tumors in less time</a:t>
            </a:r>
            <a:r>
              <a:rPr lang="en-US" b="0" i="0" dirty="0">
                <a:solidFill>
                  <a:srgbClr val="202124"/>
                </a:solidFill>
                <a:effectLst/>
                <a:latin typeface="Google Sans"/>
              </a:rPr>
              <a:t>. DL enables a pre-trained  model for medical images, specifically for classifying brain cancers</a:t>
            </a:r>
          </a:p>
          <a:p>
            <a:r>
              <a:rPr lang="en-US" b="0" i="0" dirty="0">
                <a:solidFill>
                  <a:srgbClr val="4D5156"/>
                </a:solidFill>
                <a:effectLst/>
                <a:latin typeface="Google Sans"/>
              </a:rPr>
              <a:t>A group of algorithms called “deep learning” is used in machine learning. </a:t>
            </a:r>
            <a:r>
              <a:rPr lang="en-US" b="0" i="0" dirty="0">
                <a:solidFill>
                  <a:srgbClr val="040C28"/>
                </a:solidFill>
                <a:effectLst/>
                <a:latin typeface="Google Sans"/>
              </a:rPr>
              <a:t>With the aid of magnetic resonance imaging (MRI), deep learning is utilized to create models for the detection and categorization of brain tumors</a:t>
            </a:r>
            <a:r>
              <a:rPr lang="en-US" b="0" i="0" dirty="0">
                <a:solidFill>
                  <a:srgbClr val="4D5156"/>
                </a:solidFill>
                <a:effectLst/>
                <a:latin typeface="Google Sans"/>
              </a:rPr>
              <a:t>. This allows for the quick and simple identification of brain tumors.</a:t>
            </a:r>
            <a:endParaRPr lang="en-IN" dirty="0"/>
          </a:p>
        </p:txBody>
      </p:sp>
    </p:spTree>
    <p:extLst>
      <p:ext uri="{BB962C8B-B14F-4D97-AF65-F5344CB8AC3E}">
        <p14:creationId xmlns:p14="http://schemas.microsoft.com/office/powerpoint/2010/main" val="2204792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A8A03-7FC4-D0F8-1488-A596779EAEF9}"/>
              </a:ext>
            </a:extLst>
          </p:cNvPr>
          <p:cNvSpPr>
            <a:spLocks noGrp="1"/>
          </p:cNvSpPr>
          <p:nvPr>
            <p:ph type="title"/>
          </p:nvPr>
        </p:nvSpPr>
        <p:spPr/>
        <p:txBody>
          <a:bodyPr/>
          <a:lstStyle/>
          <a:p>
            <a:r>
              <a:rPr lang="en-IN" dirty="0"/>
              <a:t>Premalignant Tumours vs Malignant tumours</a:t>
            </a:r>
          </a:p>
        </p:txBody>
      </p:sp>
      <p:sp>
        <p:nvSpPr>
          <p:cNvPr id="3" name="Content Placeholder 2">
            <a:extLst>
              <a:ext uri="{FF2B5EF4-FFF2-40B4-BE49-F238E27FC236}">
                <a16:creationId xmlns:a16="http://schemas.microsoft.com/office/drawing/2014/main" id="{96285CA1-55A0-876C-72A9-D5973F024860}"/>
              </a:ext>
            </a:extLst>
          </p:cNvPr>
          <p:cNvSpPr>
            <a:spLocks noGrp="1"/>
          </p:cNvSpPr>
          <p:nvPr>
            <p:ph idx="1"/>
          </p:nvPr>
        </p:nvSpPr>
        <p:spPr/>
        <p:txBody>
          <a:bodyPr>
            <a:normAutofit fontScale="92500" lnSpcReduction="20000"/>
          </a:bodyPr>
          <a:lstStyle/>
          <a:p>
            <a:r>
              <a:rPr lang="en-US" b="0" i="0" dirty="0">
                <a:solidFill>
                  <a:srgbClr val="555555"/>
                </a:solidFill>
                <a:effectLst/>
                <a:latin typeface="__Roboto_2d2bf0"/>
              </a:rPr>
              <a:t>A </a:t>
            </a:r>
            <a:r>
              <a:rPr lang="en-US" dirty="0">
                <a:solidFill>
                  <a:srgbClr val="555555"/>
                </a:solidFill>
                <a:latin typeface="__Roboto_2d2bf0"/>
              </a:rPr>
              <a:t>Premalignant </a:t>
            </a:r>
            <a:r>
              <a:rPr lang="en-US" dirty="0" err="1">
                <a:solidFill>
                  <a:srgbClr val="555555"/>
                </a:solidFill>
                <a:latin typeface="__Roboto_2d2bf0"/>
              </a:rPr>
              <a:t>Tumour</a:t>
            </a:r>
            <a:r>
              <a:rPr lang="en-US" dirty="0">
                <a:solidFill>
                  <a:srgbClr val="555555"/>
                </a:solidFill>
                <a:latin typeface="__Roboto_2d2bf0"/>
              </a:rPr>
              <a:t> (</a:t>
            </a:r>
            <a:r>
              <a:rPr lang="en-US" b="0" i="0" dirty="0">
                <a:solidFill>
                  <a:srgbClr val="555555"/>
                </a:solidFill>
                <a:effectLst/>
                <a:latin typeface="__Roboto_2d2bf0"/>
              </a:rPr>
              <a:t>benign tumor) is an abnormal but noncancerous collection of cells. It can form anywhere on or in your body when cells multiply more than they should or don’t die when they should. A benign tumor is not malignant. It grows more slowly, has even borders and doesn’t spread to other parts of your body. Many benign tumors don’t require treatment.</a:t>
            </a:r>
          </a:p>
          <a:p>
            <a:r>
              <a:rPr lang="en-US" b="0" i="0" dirty="0">
                <a:solidFill>
                  <a:srgbClr val="555555"/>
                </a:solidFill>
                <a:effectLst/>
                <a:latin typeface="__Roboto_2d2bf0"/>
              </a:rPr>
              <a:t>A malignant tumor can also spread to other parts of your body. A benign tumor can become quite large, but it will not invade nearby tissue or spread to other parts of your body.</a:t>
            </a:r>
          </a:p>
          <a:p>
            <a:r>
              <a:rPr lang="en-US" b="0" i="0" dirty="0">
                <a:solidFill>
                  <a:srgbClr val="555555"/>
                </a:solidFill>
                <a:effectLst/>
                <a:latin typeface="__Roboto_2d2bf0"/>
              </a:rPr>
              <a:t>Some benign tumors can become cancerous over time (for example, in your colon or skin). If you have a benign neoplasm, a healthcare provider should monitor it regularly.</a:t>
            </a:r>
            <a:endParaRPr lang="en-US" dirty="0">
              <a:solidFill>
                <a:srgbClr val="555555"/>
              </a:solidFill>
              <a:latin typeface="__Roboto_2d2bf0"/>
            </a:endParaRPr>
          </a:p>
          <a:p>
            <a:pPr algn="l">
              <a:buFont typeface="Arial" panose="020B0604020202020204" pitchFamily="34" charset="0"/>
              <a:buChar char="•"/>
            </a:pPr>
            <a:r>
              <a:rPr lang="en-US" b="1" i="0" dirty="0">
                <a:solidFill>
                  <a:srgbClr val="555555"/>
                </a:solidFill>
                <a:effectLst/>
                <a:latin typeface="__Roboto_2d2bf0"/>
              </a:rPr>
              <a:t>Hemangioma:</a:t>
            </a:r>
            <a:r>
              <a:rPr lang="en-US" b="0" i="0" dirty="0">
                <a:solidFill>
                  <a:srgbClr val="555555"/>
                </a:solidFill>
                <a:effectLst/>
                <a:latin typeface="__Roboto_2d2bf0"/>
              </a:rPr>
              <a:t> These types of benign neoplasms grow from blood vessels. Hemangiomas most often occur on the skin in babies. But they can also form on internal organs such as the liver, colon or brain.</a:t>
            </a:r>
          </a:p>
          <a:p>
            <a:pPr algn="l">
              <a:buFont typeface="Arial" panose="020B0604020202020204" pitchFamily="34" charset="0"/>
              <a:buChar char="•"/>
            </a:pPr>
            <a:r>
              <a:rPr lang="en-US" b="1" i="0" dirty="0">
                <a:solidFill>
                  <a:srgbClr val="555555"/>
                </a:solidFill>
                <a:effectLst/>
                <a:latin typeface="__Roboto_2d2bf0"/>
              </a:rPr>
              <a:t>Lipoma:</a:t>
            </a:r>
            <a:r>
              <a:rPr lang="en-US" b="0" i="0" dirty="0">
                <a:solidFill>
                  <a:srgbClr val="555555"/>
                </a:solidFill>
                <a:effectLst/>
                <a:latin typeface="__Roboto_2d2bf0"/>
              </a:rPr>
              <a:t> A </a:t>
            </a:r>
            <a:r>
              <a:rPr lang="en-US" b="0" i="0" dirty="0">
                <a:solidFill>
                  <a:schemeClr val="tx2"/>
                </a:solidFill>
                <a:effectLst/>
                <a:latin typeface="__Roboto_2d2bf0"/>
                <a:hlinkClick r:id="rId2">
                  <a:extLst>
                    <a:ext uri="{A12FA001-AC4F-418D-AE19-62706E023703}">
                      <ahyp:hlinkClr xmlns:ahyp="http://schemas.microsoft.com/office/drawing/2018/hyperlinkcolor" val="tx"/>
                    </a:ext>
                  </a:extLst>
                </a:hlinkClick>
              </a:rPr>
              <a:t>lipoma</a:t>
            </a:r>
            <a:r>
              <a:rPr lang="en-US" b="0" i="0" dirty="0">
                <a:solidFill>
                  <a:srgbClr val="555555"/>
                </a:solidFill>
                <a:effectLst/>
                <a:latin typeface="__Roboto_2d2bf0"/>
              </a:rPr>
              <a:t> forms from fat cells. This benign fatty tumor grows just below your skin. It’s the most common type of benign tumor.</a:t>
            </a:r>
          </a:p>
          <a:p>
            <a:pPr algn="l">
              <a:buFont typeface="Arial" panose="020B0604020202020204" pitchFamily="34" charset="0"/>
              <a:buChar char="•"/>
            </a:pPr>
            <a:r>
              <a:rPr lang="en-US" b="1" i="0" dirty="0">
                <a:solidFill>
                  <a:srgbClr val="555555"/>
                </a:solidFill>
                <a:effectLst/>
                <a:latin typeface="__Roboto_2d2bf0"/>
              </a:rPr>
              <a:t>Lymphangioma: </a:t>
            </a:r>
            <a:r>
              <a:rPr lang="en-US" b="0" i="0" dirty="0">
                <a:solidFill>
                  <a:srgbClr val="555555"/>
                </a:solidFill>
                <a:effectLst/>
                <a:latin typeface="__Roboto_2d2bf0"/>
              </a:rPr>
              <a:t>This type of benign neoplasm develops in your lymphatic system. It can cause fluid-filled cysts on your skin and mucous membranes, which line your mouth, nose and inner eyelids.</a:t>
            </a:r>
          </a:p>
          <a:p>
            <a:endParaRPr lang="en-IN" dirty="0"/>
          </a:p>
        </p:txBody>
      </p:sp>
    </p:spTree>
    <p:extLst>
      <p:ext uri="{BB962C8B-B14F-4D97-AF65-F5344CB8AC3E}">
        <p14:creationId xmlns:p14="http://schemas.microsoft.com/office/powerpoint/2010/main" val="386339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C4D541-E6A0-5885-4A49-D966ECD9CC91}"/>
              </a:ext>
            </a:extLst>
          </p:cNvPr>
          <p:cNvSpPr>
            <a:spLocks noGrp="1"/>
          </p:cNvSpPr>
          <p:nvPr>
            <p:ph idx="1"/>
          </p:nvPr>
        </p:nvSpPr>
        <p:spPr>
          <a:xfrm>
            <a:off x="1097280" y="439272"/>
            <a:ext cx="10058400" cy="5429822"/>
          </a:xfrm>
        </p:spPr>
        <p:txBody>
          <a:bodyPr/>
          <a:lstStyle/>
          <a:p>
            <a:pPr algn="l">
              <a:buFont typeface="Arial" panose="020B0604020202020204" pitchFamily="34" charset="0"/>
              <a:buChar char="•"/>
            </a:pPr>
            <a:r>
              <a:rPr lang="en-US" b="1" i="0" dirty="0">
                <a:solidFill>
                  <a:srgbClr val="555555"/>
                </a:solidFill>
                <a:effectLst/>
                <a:latin typeface="__Roboto_2d2bf0"/>
              </a:rPr>
              <a:t>Meningioma: </a:t>
            </a:r>
            <a:r>
              <a:rPr lang="en-US" i="0" dirty="0">
                <a:solidFill>
                  <a:schemeClr val="tx2"/>
                </a:solidFill>
                <a:effectLst/>
                <a:latin typeface="__Roboto_2d2bf0"/>
                <a:hlinkClick r:id="rId2">
                  <a:extLst>
                    <a:ext uri="{A12FA001-AC4F-418D-AE19-62706E023703}">
                      <ahyp:hlinkClr xmlns:ahyp="http://schemas.microsoft.com/office/drawing/2018/hyperlinkcolor" val="tx"/>
                    </a:ext>
                  </a:extLst>
                </a:hlinkClick>
              </a:rPr>
              <a:t>Meningiomas</a:t>
            </a:r>
            <a:r>
              <a:rPr lang="en-US" b="0" i="0" dirty="0">
                <a:solidFill>
                  <a:srgbClr val="555555"/>
                </a:solidFill>
                <a:effectLst/>
                <a:latin typeface="__Roboto_2d2bf0"/>
              </a:rPr>
              <a:t> begin in the meninges, a layer of tissue around your brain. They can press on the brain and spinal cord. Most meningiomas are benign, but they can grow large and become life-threatening.</a:t>
            </a:r>
          </a:p>
          <a:p>
            <a:pPr algn="l">
              <a:buFont typeface="Arial" panose="020B0604020202020204" pitchFamily="34" charset="0"/>
              <a:buChar char="•"/>
            </a:pPr>
            <a:r>
              <a:rPr lang="en-US" b="1" i="0" dirty="0">
                <a:solidFill>
                  <a:srgbClr val="555555"/>
                </a:solidFill>
                <a:effectLst/>
                <a:latin typeface="__Roboto_2d2bf0"/>
              </a:rPr>
              <a:t>Myoma: </a:t>
            </a:r>
            <a:r>
              <a:rPr lang="en-US" b="0" i="0" dirty="0">
                <a:solidFill>
                  <a:srgbClr val="555555"/>
                </a:solidFill>
                <a:effectLst/>
                <a:latin typeface="__Roboto_2d2bf0"/>
              </a:rPr>
              <a:t>These benign tumors grow from smooth muscle. Leiomyomas often grow in the uterus (also known as uterine fibroids) or gastrointestinal tract.</a:t>
            </a:r>
          </a:p>
          <a:p>
            <a:pPr algn="l">
              <a:buFont typeface="Arial" panose="020B0604020202020204" pitchFamily="34" charset="0"/>
              <a:buChar char="•"/>
            </a:pPr>
            <a:r>
              <a:rPr lang="en-US" b="1" i="0" dirty="0">
                <a:solidFill>
                  <a:srgbClr val="555555"/>
                </a:solidFill>
                <a:effectLst/>
                <a:latin typeface="__Roboto_2d2bf0"/>
              </a:rPr>
              <a:t>Neuroma: </a:t>
            </a:r>
            <a:r>
              <a:rPr lang="en-US" b="0" i="0" dirty="0">
                <a:solidFill>
                  <a:srgbClr val="555555"/>
                </a:solidFill>
                <a:effectLst/>
                <a:latin typeface="__Roboto_2d2bf0"/>
              </a:rPr>
              <a:t>This type of benign neoplasm develops within nerves. They can grow anywhere in your body. Common neuromas include </a:t>
            </a:r>
            <a:r>
              <a:rPr lang="en-US" b="0" i="0" dirty="0">
                <a:solidFill>
                  <a:schemeClr val="tx2"/>
                </a:solidFill>
                <a:effectLst/>
                <a:latin typeface="__Roboto_2d2bf0"/>
                <a:hlinkClick r:id="rId3">
                  <a:extLst>
                    <a:ext uri="{A12FA001-AC4F-418D-AE19-62706E023703}">
                      <ahyp:hlinkClr xmlns:ahyp="http://schemas.microsoft.com/office/drawing/2018/hyperlinkcolor" val="tx"/>
                    </a:ext>
                  </a:extLst>
                </a:hlinkClick>
              </a:rPr>
              <a:t>schwannoma</a:t>
            </a:r>
            <a:r>
              <a:rPr lang="en-US" b="0" i="0" dirty="0">
                <a:solidFill>
                  <a:srgbClr val="555555"/>
                </a:solidFill>
                <a:effectLst/>
                <a:latin typeface="__Roboto_2d2bf0"/>
              </a:rPr>
              <a:t>, neurofibroma and ganglioneuroma.</a:t>
            </a:r>
          </a:p>
          <a:p>
            <a:pPr algn="l">
              <a:buFont typeface="Arial" panose="020B0604020202020204" pitchFamily="34" charset="0"/>
              <a:buChar char="•"/>
            </a:pPr>
            <a:r>
              <a:rPr lang="en-IN" b="1" i="0" dirty="0">
                <a:solidFill>
                  <a:srgbClr val="555555"/>
                </a:solidFill>
                <a:effectLst/>
                <a:latin typeface="__Roboto_2d2bf0"/>
              </a:rPr>
              <a:t>Skin </a:t>
            </a:r>
            <a:r>
              <a:rPr lang="en-IN" b="1" i="0" dirty="0" err="1">
                <a:solidFill>
                  <a:srgbClr val="555555"/>
                </a:solidFill>
                <a:effectLst/>
                <a:latin typeface="__Roboto_2d2bf0"/>
              </a:rPr>
              <a:t>tumors</a:t>
            </a:r>
            <a:r>
              <a:rPr lang="en-IN" b="1" i="0" dirty="0">
                <a:solidFill>
                  <a:srgbClr val="555555"/>
                </a:solidFill>
                <a:effectLst/>
                <a:latin typeface="__Roboto_2d2bf0"/>
              </a:rPr>
              <a:t>:</a:t>
            </a:r>
            <a:r>
              <a:rPr lang="en-IN" b="0" i="0" dirty="0">
                <a:solidFill>
                  <a:srgbClr val="555555"/>
                </a:solidFill>
                <a:effectLst/>
                <a:latin typeface="__Roboto_2d2bf0"/>
              </a:rPr>
              <a:t> There are many types of benign skin </a:t>
            </a:r>
            <a:r>
              <a:rPr lang="en-IN" b="0" i="0" dirty="0" err="1">
                <a:solidFill>
                  <a:srgbClr val="555555"/>
                </a:solidFill>
                <a:effectLst/>
                <a:latin typeface="__Roboto_2d2bf0"/>
              </a:rPr>
              <a:t>tumors</a:t>
            </a:r>
            <a:r>
              <a:rPr lang="en-IN" b="0" i="0" dirty="0">
                <a:solidFill>
                  <a:srgbClr val="555555"/>
                </a:solidFill>
                <a:effectLst/>
                <a:latin typeface="__Roboto_2d2bf0"/>
              </a:rPr>
              <a:t>. Some of the most common include cherry angioma, sebaceous hyperplasia, seborrheic keratoses, dermatofibromas and </a:t>
            </a:r>
            <a:r>
              <a:rPr lang="en-IN" b="0" i="0" dirty="0">
                <a:solidFill>
                  <a:schemeClr val="tx2"/>
                </a:solidFill>
                <a:effectLst/>
                <a:latin typeface="__Roboto_2d2bf0"/>
                <a:hlinkClick r:id="rId4">
                  <a:extLst>
                    <a:ext uri="{A12FA001-AC4F-418D-AE19-62706E023703}">
                      <ahyp:hlinkClr xmlns:ahyp="http://schemas.microsoft.com/office/drawing/2018/hyperlinkcolor" val="tx"/>
                    </a:ext>
                  </a:extLst>
                </a:hlinkClick>
              </a:rPr>
              <a:t>acrochordons </a:t>
            </a:r>
            <a:endParaRPr lang="en-US" b="0" i="0" dirty="0">
              <a:solidFill>
                <a:schemeClr val="tx2"/>
              </a:solidFill>
              <a:effectLst/>
              <a:latin typeface="__Roboto_2d2bf0"/>
            </a:endParaRPr>
          </a:p>
          <a:p>
            <a:endParaRPr lang="en-IN" dirty="0"/>
          </a:p>
        </p:txBody>
      </p:sp>
      <p:pic>
        <p:nvPicPr>
          <p:cNvPr id="5" name="Picture 4">
            <a:extLst>
              <a:ext uri="{FF2B5EF4-FFF2-40B4-BE49-F238E27FC236}">
                <a16:creationId xmlns:a16="http://schemas.microsoft.com/office/drawing/2014/main" id="{120E0638-3249-45A9-6616-C4EAAF1D8C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7280" y="3836893"/>
            <a:ext cx="3263153" cy="1873623"/>
          </a:xfrm>
          <a:prstGeom prst="rect">
            <a:avLst/>
          </a:prstGeom>
        </p:spPr>
      </p:pic>
      <p:pic>
        <p:nvPicPr>
          <p:cNvPr id="9" name="Picture 8">
            <a:extLst>
              <a:ext uri="{FF2B5EF4-FFF2-40B4-BE49-F238E27FC236}">
                <a16:creationId xmlns:a16="http://schemas.microsoft.com/office/drawing/2014/main" id="{9B324982-1C0B-AAC3-3BBF-D34373FD28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46259" y="3881715"/>
            <a:ext cx="3756213" cy="1783977"/>
          </a:xfrm>
          <a:prstGeom prst="rect">
            <a:avLst/>
          </a:prstGeom>
        </p:spPr>
      </p:pic>
    </p:spTree>
    <p:extLst>
      <p:ext uri="{BB962C8B-B14F-4D97-AF65-F5344CB8AC3E}">
        <p14:creationId xmlns:p14="http://schemas.microsoft.com/office/powerpoint/2010/main" val="2064500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rton's neuroma - NHS">
            <a:extLst>
              <a:ext uri="{FF2B5EF4-FFF2-40B4-BE49-F238E27FC236}">
                <a16:creationId xmlns:a16="http://schemas.microsoft.com/office/drawing/2014/main" id="{48514884-C0BE-E53F-AA25-352878C91F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306" y="433388"/>
            <a:ext cx="4948518" cy="232774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C707F93-9864-0953-7B1A-B64A0D99B1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4258" y="343740"/>
            <a:ext cx="3801037" cy="2686331"/>
          </a:xfrm>
          <a:prstGeom prst="rect">
            <a:avLst/>
          </a:prstGeom>
        </p:spPr>
      </p:pic>
      <p:pic>
        <p:nvPicPr>
          <p:cNvPr id="7" name="Picture 6">
            <a:extLst>
              <a:ext uri="{FF2B5EF4-FFF2-40B4-BE49-F238E27FC236}">
                <a16:creationId xmlns:a16="http://schemas.microsoft.com/office/drawing/2014/main" id="{999A1651-0C75-FB5B-492A-D5BCC11EFC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0750" y="3562351"/>
            <a:ext cx="3895725" cy="2587438"/>
          </a:xfrm>
          <a:prstGeom prst="rect">
            <a:avLst/>
          </a:prstGeom>
        </p:spPr>
      </p:pic>
    </p:spTree>
    <p:extLst>
      <p:ext uri="{BB962C8B-B14F-4D97-AF65-F5344CB8AC3E}">
        <p14:creationId xmlns:p14="http://schemas.microsoft.com/office/powerpoint/2010/main" val="3231401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75095-9AA2-72FB-82C7-4F4CE456A4ED}"/>
              </a:ext>
            </a:extLst>
          </p:cNvPr>
          <p:cNvSpPr>
            <a:spLocks noGrp="1"/>
          </p:cNvSpPr>
          <p:nvPr>
            <p:ph type="title"/>
          </p:nvPr>
        </p:nvSpPr>
        <p:spPr>
          <a:xfrm>
            <a:off x="1141413" y="618518"/>
            <a:ext cx="9905998" cy="806870"/>
          </a:xfrm>
        </p:spPr>
        <p:txBody>
          <a:bodyPr/>
          <a:lstStyle/>
          <a:p>
            <a:r>
              <a:rPr lang="en-IN" u="sng" dirty="0"/>
              <a:t>Methodology</a:t>
            </a:r>
          </a:p>
        </p:txBody>
      </p:sp>
      <p:sp>
        <p:nvSpPr>
          <p:cNvPr id="3" name="Content Placeholder 2">
            <a:extLst>
              <a:ext uri="{FF2B5EF4-FFF2-40B4-BE49-F238E27FC236}">
                <a16:creationId xmlns:a16="http://schemas.microsoft.com/office/drawing/2014/main" id="{383A418C-3E6C-827E-D31C-19A96ED75321}"/>
              </a:ext>
            </a:extLst>
          </p:cNvPr>
          <p:cNvSpPr>
            <a:spLocks noGrp="1"/>
          </p:cNvSpPr>
          <p:nvPr>
            <p:ph idx="1"/>
          </p:nvPr>
        </p:nvSpPr>
        <p:spPr>
          <a:xfrm>
            <a:off x="1141412" y="1425388"/>
            <a:ext cx="9905999" cy="5226424"/>
          </a:xfrm>
        </p:spPr>
        <p:txBody>
          <a:bodyPr>
            <a:normAutofit lnSpcReduction="10000"/>
          </a:bodyPr>
          <a:lstStyle/>
          <a:p>
            <a:r>
              <a:rPr lang="en-US" dirty="0"/>
              <a:t>In this section, the basic methodologies used to develop the model are discussed. </a:t>
            </a:r>
          </a:p>
          <a:p>
            <a:r>
              <a:rPr lang="en-US" b="1" dirty="0"/>
              <a:t>Data acquisition</a:t>
            </a:r>
          </a:p>
          <a:p>
            <a:r>
              <a:rPr lang="en-US" dirty="0"/>
              <a:t> The data collected had been separated into two categories as healthy and non-healthy ones. Further, the images are of different dimensions so they are converted into the same dimensions of 224*224. </a:t>
            </a:r>
          </a:p>
          <a:p>
            <a:r>
              <a:rPr lang="en-US" b="1" dirty="0"/>
              <a:t>Import packages and data set</a:t>
            </a:r>
          </a:p>
          <a:p>
            <a:r>
              <a:rPr lang="en-US" dirty="0"/>
              <a:t> In this stage noise removal will be done from the MRI images to increase the accuracy of the model. MRI images often consist of noise which will increase the redundancy and hence decrease the accuracy of the model. There is a high chance of a </a:t>
            </a:r>
            <a:r>
              <a:rPr lang="en-US" dirty="0" err="1"/>
              <a:t>tumour</a:t>
            </a:r>
            <a:r>
              <a:rPr lang="en-US" dirty="0"/>
              <a:t> not getting detected because of the noise present on the borders of an MRI. Hence affects the accuracy of the model. Pre-processing was done by scaling, reducing and converting them into grayscale. Image Pre-processing is done to enhance the quality, look and characteristics of the image. </a:t>
            </a:r>
          </a:p>
          <a:p>
            <a:r>
              <a:rPr lang="en-US" dirty="0"/>
              <a:t> </a:t>
            </a:r>
            <a:r>
              <a:rPr lang="en-US" b="1" dirty="0"/>
              <a:t>Test validation dataset</a:t>
            </a:r>
          </a:p>
          <a:p>
            <a:r>
              <a:rPr lang="en-US" dirty="0"/>
              <a:t> This is an act of simplifying images while preserving important information. The aim is to reduce unnecessary noise or detail without creating too much distortion to simplify subsequent analyses. </a:t>
            </a:r>
            <a:endParaRPr lang="en-IN" dirty="0"/>
          </a:p>
        </p:txBody>
      </p:sp>
    </p:spTree>
    <p:extLst>
      <p:ext uri="{BB962C8B-B14F-4D97-AF65-F5344CB8AC3E}">
        <p14:creationId xmlns:p14="http://schemas.microsoft.com/office/powerpoint/2010/main" val="208833618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280</TotalTime>
  <Words>2055</Words>
  <Application>Microsoft Office PowerPoint</Application>
  <PresentationFormat>Widescreen</PresentationFormat>
  <Paragraphs>94</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__Roboto_2d2bf0</vt:lpstr>
      <vt:lpstr>-apple-system</vt:lpstr>
      <vt:lpstr>Arial</vt:lpstr>
      <vt:lpstr>Calibri</vt:lpstr>
      <vt:lpstr>Calibri Light</vt:lpstr>
      <vt:lpstr>Google Sans</vt:lpstr>
      <vt:lpstr>Times New Roman</vt:lpstr>
      <vt:lpstr>Wingdings</vt:lpstr>
      <vt:lpstr>Retrospect</vt:lpstr>
      <vt:lpstr>SRINIVAS UNIVERSITY INSTITUTE OF ENGINEERING AND TECHNOLOGY                                  MUKKA MANGALORE-574146                 Department of Robotics Artificial Intelligence and IOT                                Major Project Phase 1 presentation on</vt:lpstr>
      <vt:lpstr>CONTENTS</vt:lpstr>
      <vt:lpstr>Abstract</vt:lpstr>
      <vt:lpstr>Objectives</vt:lpstr>
      <vt:lpstr>Scope</vt:lpstr>
      <vt:lpstr>Premalignant Tumours vs Malignant tumours</vt:lpstr>
      <vt:lpstr>PowerPoint Presentation</vt:lpstr>
      <vt:lpstr>PowerPoint Presentation</vt:lpstr>
      <vt:lpstr>Methodology</vt:lpstr>
      <vt:lpstr>PowerPoint Presentation</vt:lpstr>
      <vt:lpstr>This is the selected Tumour input</vt:lpstr>
      <vt:lpstr>Accuracy of linear regression and support vector</vt:lpstr>
      <vt:lpstr>Output of the given tumour </vt:lpstr>
      <vt:lpstr>Output 2</vt:lpstr>
      <vt:lpstr>Advantages </vt:lpstr>
      <vt:lpstr>Research gap</vt:lpstr>
      <vt:lpstr>PowerPoint Presentation</vt:lpstr>
      <vt:lpstr>Linear regression using support vector </vt:lpstr>
      <vt:lpstr>. </vt:lpstr>
      <vt:lpstr>.</vt:lpstr>
      <vt:lpstr>Conclusion</vt:lpstr>
      <vt:lpstr>Reference</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SRINIVAS UNIVERSITY INSTITUTE OF ENGINEERING AND TECHNOLOGY                                  MUKKA MANGALORE-574146                 Department of robotics artificial intelligence and Iot                         Major Project Phase 1 presentation on</dc:title>
  <dc:creator>Sona Austin</dc:creator>
  <cp:lastModifiedBy>VENKAT A.V</cp:lastModifiedBy>
  <cp:revision>11</cp:revision>
  <dcterms:created xsi:type="dcterms:W3CDTF">2023-10-12T17:15:08Z</dcterms:created>
  <dcterms:modified xsi:type="dcterms:W3CDTF">2024-05-08T16:08:14Z</dcterms:modified>
</cp:coreProperties>
</file>