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drawingml.chartshapes+xml" PartName="/ppt/drawings/drawing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1.xml><?xml version="1.0" encoding="utf-8"?>
<a:tblStyleLst xmlns:a="http://schemas.openxmlformats.org/drawingml/2006/main" xmlns:r="http://schemas.openxmlformats.org/officeDocument/2006/relationships" def="{90651C3A-4460-11DB-9652-00E08161165F}">
  <a:tblStyle styleId="{7DF18680-E054-41AD-8BC1-D1AEF772440D}" styleName="中度样式 2 - 强调 5">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cmpd="sng" w="38100">
              <a:solidFill>
                <a:schemeClr val="lt1"/>
              </a:solidFill>
            </a:ln>
          </a:top>
        </a:tcBdr>
        <a:fill>
          <a:solidFill>
            <a:schemeClr val="accent5"/>
          </a:solidFill>
        </a:fill>
      </a:tcStyle>
    </a:lastRow>
    <a:firstRow>
      <a:tcTxStyle b="on">
        <a:fontRef idx="minor">
          <a:prstClr val="black"/>
        </a:fontRef>
        <a:schemeClr val="lt1"/>
      </a:tcTxStyle>
      <a:tcStyle>
        <a:tcBdr>
          <a:bottom>
            <a:ln cmpd="sng" w="38100">
              <a:solidFill>
                <a:schemeClr val="lt1"/>
              </a:solidFill>
            </a:ln>
          </a:bottom>
        </a:tcBdr>
        <a:fill>
          <a:solidFill>
            <a:schemeClr val="accent5"/>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541110520667299E-2"/>
          <c:y val="2.5867496204125501E-2"/>
          <c:w val="0.96451535138196898"/>
          <c:h val="0.880300151834981"/>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DECEMBER</c:v>
                </c:pt>
                <c:pt idx="1">
                  <c:v>JANUARY</c:v>
                </c:pt>
                <c:pt idx="2">
                  <c:v>FEBRUARY</c:v>
                </c:pt>
                <c:pt idx="3">
                  <c:v>MARCH</c:v>
                </c:pt>
              </c:strCache>
            </c:strRef>
          </c:cat>
          <c:val>
            <c:numRef>
              <c:f>Sheet1!$B$2:$B$5</c:f>
              <c:numCache>
                <c:formatCode>General</c:formatCode>
                <c:ptCount val="4"/>
                <c:pt idx="0">
                  <c:v>1</c:v>
                </c:pt>
                <c:pt idx="1">
                  <c:v>2</c:v>
                </c:pt>
                <c:pt idx="2">
                  <c:v>3</c:v>
                </c:pt>
                <c:pt idx="3">
                  <c:v>4</c:v>
                </c:pt>
              </c:numCache>
            </c:numRef>
          </c:val>
        </c:ser>
        <c:dLbls>
          <c:showLegendKey val="0"/>
          <c:showVal val="0"/>
          <c:showCatName val="0"/>
          <c:showSerName val="0"/>
          <c:showPercent val="0"/>
          <c:showBubbleSize val="0"/>
        </c:dLbls>
        <c:gapWidth val="150"/>
        <c:axId val="173283584"/>
        <c:axId val="173318144"/>
      </c:barChart>
      <c:catAx>
        <c:axId val="173283584"/>
        <c:scaling>
          <c:orientation val="minMax"/>
        </c:scaling>
        <c:delete val="0"/>
        <c:axPos val="b"/>
        <c:majorTickMark val="out"/>
        <c:minorTickMark val="none"/>
        <c:tickLblPos val="nextTo"/>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endParaRPr lang="en-US"/>
          </a:p>
        </c:txPr>
        <c:crossAx val="173318144"/>
        <c:crosses val="autoZero"/>
        <c:auto val="1"/>
        <c:lblAlgn val="ctr"/>
        <c:lblOffset val="100"/>
        <c:noMultiLvlLbl val="0"/>
      </c:catAx>
      <c:valAx>
        <c:axId val="173318144"/>
        <c:scaling>
          <c:orientation val="minMax"/>
        </c:scaling>
        <c:delete val="1"/>
        <c:axPos val="l"/>
        <c:majorGridlines/>
        <c:numFmt formatCode="General" sourceLinked="1"/>
        <c:majorTickMark val="out"/>
        <c:minorTickMark val="none"/>
        <c:tickLblPos val="nextTo"/>
        <c:crossAx val="173283584"/>
        <c:crosses val="autoZero"/>
        <c:crossBetween val="between"/>
      </c:valAx>
    </c:plotArea>
    <c:plotVisOnly val="1"/>
    <c:dispBlanksAs val="gap"/>
    <c:showDLblsOverMax val="0"/>
  </c:chart>
  <c:txPr>
    <a:bodyPr/>
    <a:lstStyle/>
    <a:p>
      <a:pPr>
        <a:defRPr lang="en-US"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0.02521</cdr:x>
      <cdr:y>0.62667</cdr:y>
    </cdr:from>
    <cdr:to>
      <cdr:x>0.25497</cdr:x>
      <cdr:y>0.69333</cdr:y>
    </cdr:to>
    <cdr:sp macro="" textlink="">
      <cdr:nvSpPr>
        <cdr:cNvPr id="2" name="Rectangles 1"/>
        <cdr:cNvSpPr/>
      </cdr:nvSpPr>
      <cdr:spPr>
        <a:xfrm xmlns:a="http://schemas.openxmlformats.org/drawingml/2006/main">
          <a:off x="216024" y="3384376"/>
          <a:ext cx="1968771" cy="360040"/>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r>
            <a:rPr lang="en-US" sz="2000" b="1" dirty="0" smtClean="0">
              <a:solidFill>
                <a:srgbClr val="FF0000"/>
              </a:solidFill>
            </a:rPr>
            <a:t>Study of domain</a:t>
          </a:r>
          <a:endParaRPr lang="en-US" sz="2000" b="1" dirty="0">
            <a:solidFill>
              <a:srgbClr val="FF0000"/>
            </a:solidFill>
          </a:endParaRPr>
        </a:p>
      </cdr:txBody>
    </cdr:sp>
  </cdr:relSizeAnchor>
  <cdr:relSizeAnchor xmlns:cdr="http://schemas.openxmlformats.org/drawingml/2006/chartDrawing">
    <cdr:from>
      <cdr:x>0.2437</cdr:x>
      <cdr:y>0.41333</cdr:y>
    </cdr:from>
    <cdr:to>
      <cdr:x>0.52839</cdr:x>
      <cdr:y>0.49333</cdr:y>
    </cdr:to>
    <cdr:sp macro="" textlink="">
      <cdr:nvSpPr>
        <cdr:cNvPr id="3" name="Rectangles 2"/>
        <cdr:cNvSpPr/>
      </cdr:nvSpPr>
      <cdr:spPr>
        <a:xfrm xmlns:a="http://schemas.openxmlformats.org/drawingml/2006/main">
          <a:off x="2088232" y="2232248"/>
          <a:ext cx="2439547" cy="432048"/>
        </a:xfrm>
        <a:prstGeom xmlns:a="http://schemas.openxmlformats.org/drawingml/2006/main" prst="rect">
          <a:avLst/>
        </a:prstGeom>
      </cdr:spPr>
      <cdr:txBody>
        <a:bodyPr xmlns:a="http://schemas.openxmlformats.org/drawingml/2006/main" vert="horz" wrap="square" lIns="45720" tIns="45720" rIns="45720" bIns="45720" rtlCol="0" anchor="t" anchorCtr="0">
          <a:norm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1" dirty="0" smtClean="0">
              <a:solidFill>
                <a:srgbClr val="FF0000"/>
              </a:solidFill>
            </a:rPr>
            <a:t>Study of IEEE papers</a:t>
          </a:r>
          <a:endParaRPr lang="en-US" sz="2000" b="1" dirty="0">
            <a:solidFill>
              <a:srgbClr val="FF0000"/>
            </a:solidFill>
          </a:endParaRPr>
        </a:p>
      </cdr:txBody>
    </cdr:sp>
  </cdr:relSizeAnchor>
  <cdr:relSizeAnchor xmlns:cdr="http://schemas.openxmlformats.org/drawingml/2006/chartDrawing">
    <cdr:from>
      <cdr:x>0.36975</cdr:x>
      <cdr:y>0.22667</cdr:y>
    </cdr:from>
    <cdr:to>
      <cdr:x>0.79832</cdr:x>
      <cdr:y>0.29333</cdr:y>
    </cdr:to>
    <cdr:sp macro="" textlink="">
      <cdr:nvSpPr>
        <cdr:cNvPr id="4" name="Rectangles 3"/>
        <cdr:cNvSpPr/>
      </cdr:nvSpPr>
      <cdr:spPr>
        <a:xfrm xmlns:a="http://schemas.openxmlformats.org/drawingml/2006/main">
          <a:off x="3168352" y="1224136"/>
          <a:ext cx="3672408" cy="360040"/>
        </a:xfrm>
        <a:prstGeom xmlns:a="http://schemas.openxmlformats.org/drawingml/2006/main" prst="rect">
          <a:avLst/>
        </a:prstGeom>
      </cdr:spPr>
      <cdr:txBody>
        <a:bodyPr xmlns:a="http://schemas.openxmlformats.org/drawingml/2006/main" vert="horz" wrap="square" lIns="45720" tIns="45720" rIns="45720" bIns="45720" rtlCol="0" anchor="t" anchorCtr="0">
          <a:norm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b="1" dirty="0" smtClean="0">
              <a:solidFill>
                <a:srgbClr val="FF0000"/>
              </a:solidFill>
            </a:rPr>
            <a:t>Innovation of Proposed paper</a:t>
          </a:r>
          <a:endParaRPr lang="en-US" sz="2000" b="1" dirty="0">
            <a:solidFill>
              <a:srgbClr val="FF0000"/>
            </a:solidFill>
          </a:endParaRPr>
        </a:p>
      </cdr:txBody>
    </cdr:sp>
  </cdr:relSizeAnchor>
  <cdr:relSizeAnchor xmlns:cdr="http://schemas.openxmlformats.org/drawingml/2006/chartDrawing">
    <cdr:from>
      <cdr:x>0.61345</cdr:x>
      <cdr:y>0.02667</cdr:y>
    </cdr:from>
    <cdr:to>
      <cdr:x>0.98859</cdr:x>
      <cdr:y>0.10667</cdr:y>
    </cdr:to>
    <cdr:sp macro="" textlink="">
      <cdr:nvSpPr>
        <cdr:cNvPr id="5" name="Rectangles 4"/>
        <cdr:cNvSpPr/>
      </cdr:nvSpPr>
      <cdr:spPr>
        <a:xfrm xmlns:a="http://schemas.openxmlformats.org/drawingml/2006/main">
          <a:off x="5256584" y="144016"/>
          <a:ext cx="3214618" cy="432048"/>
        </a:xfrm>
        <a:prstGeom xmlns:a="http://schemas.openxmlformats.org/drawingml/2006/main" prst="rect">
          <a:avLst/>
        </a:prstGeom>
      </cdr:spPr>
      <cdr:txBody>
        <a:bodyPr xmlns:a="http://schemas.openxmlformats.org/drawingml/2006/main" vert="horz" wrap="square" lIns="45720" tIns="45720" rIns="45720" bIns="45720" rtlCol="0" anchor="t" anchorCtr="0">
          <a:norm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1" dirty="0" smtClean="0">
              <a:solidFill>
                <a:srgbClr val="FF0000"/>
              </a:solidFill>
            </a:rPr>
            <a:t>Development of prototype</a:t>
          </a:r>
          <a:endParaRPr lang="en-US" sz="2000" b="1" dirty="0">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6AB2B6-336D-45D3-A652-B9B3C746B06A}" type="datetimeFigureOut">
              <a:rPr lang="en-US" smtClean="0"/>
              <a:t>30-Jul-20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72909-88E4-405A-963C-75F916F24F3E}" type="slidenum">
              <a:rPr lang="en-US" smtClean="0"/>
              <a:t>‹#›</a:t>
            </a:fld>
            <a:endParaRPr lang="en-US" dirty="0"/>
          </a:p>
        </p:txBody>
      </p:sp>
    </p:spTree>
    <p:extLst>
      <p:ext uri="{BB962C8B-B14F-4D97-AF65-F5344CB8AC3E}">
        <p14:creationId xmlns:p14="http://schemas.microsoft.com/office/powerpoint/2010/main" val="113734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172909-88E4-405A-963C-75F916F24F3E}" type="slidenum">
              <a:rPr lang="en-US" smtClean="0"/>
              <a:t>15</a:t>
            </a:fld>
            <a:endParaRPr lang="en-US" dirty="0"/>
          </a:p>
        </p:txBody>
      </p:sp>
    </p:spTree>
    <p:extLst>
      <p:ext uri="{BB962C8B-B14F-4D97-AF65-F5344CB8AC3E}">
        <p14:creationId xmlns:p14="http://schemas.microsoft.com/office/powerpoint/2010/main" val="171806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02ABC6-4391-43F0-A62A-0BB767CD472E}" type="datetimeFigureOut">
              <a:rPr lang="en-US" smtClean="0"/>
              <a:t>30-Jul-20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5AC22C-F1C1-4DE4-9B02-B03F2E741BCC}" type="slidenum">
              <a:rPr lang="en-US" smtClean="0"/>
              <a:t>‹#›</a:t>
            </a:fld>
            <a:endParaRPr lang="en-US" dirty="0"/>
          </a:p>
        </p:txBody>
      </p:sp>
    </p:spTree>
  </p:cSld>
  <p:clrMapOvr>
    <a:masterClrMapping/>
  </p:clrMapOvr>
  <p:transition spd="med">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2ABC6-4391-43F0-A62A-0BB767CD472E}" type="datetimeFigureOut">
              <a:rPr lang="en-US" smtClean="0"/>
              <a:t>30-Jul-20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AC22C-F1C1-4DE4-9B02-B03F2E741BC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fontScale="90000"/>
          </a:bodyPr>
          <a:lstStyle/>
          <a:p>
            <a:r>
              <a:rPr lang="en-US" sz="5400" b="1" dirty="0" smtClean="0">
                <a:ln w="18000">
                  <a:solidFill>
                    <a:schemeClr val="tx1"/>
                  </a:solidFill>
                  <a:prstDash val="solid"/>
                  <a:miter lim="800000"/>
                </a:ln>
                <a:solidFill>
                  <a:schemeClr val="accent2"/>
                </a:solidFill>
                <a:effectLst>
                  <a:outerShdw blurRad="25500" dist="23000" dir="7020000" algn="tl">
                    <a:srgbClr val="000000">
                      <a:alpha val="50000"/>
                    </a:srgbClr>
                  </a:outerShdw>
                </a:effectLst>
              </a:rPr>
              <a:t>SMART</a:t>
            </a:r>
            <a:r>
              <a:rPr lang="en-US" sz="5400" b="1" dirty="0" smtClean="0">
                <a:ln w="18000">
                  <a:solidFill>
                    <a:schemeClr val="tx1"/>
                  </a:solidFill>
                  <a:prstDash val="solid"/>
                  <a:miter lim="800000"/>
                </a:ln>
                <a:noFill/>
                <a:effectLst>
                  <a:outerShdw blurRad="25500" dist="23000" dir="7020000" algn="tl">
                    <a:srgbClr val="000000">
                      <a:alpha val="50000"/>
                    </a:srgbClr>
                  </a:outerShdw>
                </a:effectLst>
              </a:rPr>
              <a:t> </a:t>
            </a:r>
            <a:r>
              <a:rPr lang="en-US" sz="5400" dirty="0" smtClean="0">
                <a:ln w="18415" cmpd="sng">
                  <a:solidFill>
                    <a:schemeClr val="tx1"/>
                  </a:solidFill>
                  <a:prstDash val="solid"/>
                </a:ln>
                <a:solidFill>
                  <a:srgbClr val="FFFFFF"/>
                </a:solidFill>
                <a:effectLst>
                  <a:outerShdw blurRad="63500" dir="3600000" algn="tl" rotWithShape="0">
                    <a:srgbClr val="000000">
                      <a:alpha val="70000"/>
                    </a:srgbClr>
                  </a:outerShdw>
                </a:effectLst>
              </a:rPr>
              <a:t>INDIA</a:t>
            </a:r>
            <a:r>
              <a:rPr lang="en-US" sz="5400" b="1" dirty="0" smtClean="0">
                <a:ln w="18000">
                  <a:solidFill>
                    <a:schemeClr val="tx1"/>
                  </a:solidFill>
                  <a:prstDash val="solid"/>
                  <a:miter lim="800000"/>
                </a:ln>
                <a:noFill/>
                <a:effectLst>
                  <a:outerShdw blurRad="25500" dist="23000" dir="7020000" algn="tl">
                    <a:srgbClr val="000000">
                      <a:alpha val="50000"/>
                    </a:srgbClr>
                  </a:outerShdw>
                </a:effectLst>
              </a:rPr>
              <a:t> </a:t>
            </a:r>
            <a:r>
              <a:rPr lang="en-US" sz="5400" b="1" dirty="0" smtClean="0">
                <a:ln w="18000">
                  <a:solidFill>
                    <a:schemeClr val="tx1"/>
                  </a:solidFill>
                  <a:prstDash val="solid"/>
                  <a:miter lim="800000"/>
                </a:ln>
                <a:solidFill>
                  <a:srgbClr val="92D050"/>
                </a:solidFill>
                <a:effectLst>
                  <a:outerShdw blurRad="25500" dist="23000" dir="7020000" algn="tl">
                    <a:srgbClr val="000000">
                      <a:alpha val="50000"/>
                    </a:srgbClr>
                  </a:outerShdw>
                </a:effectLst>
              </a:rPr>
              <a:t>HACKATHON</a:t>
            </a:r>
            <a:br>
              <a:rPr lang="en-US" sz="5400" b="1" dirty="0" smtClean="0">
                <a:ln w="18000">
                  <a:solidFill>
                    <a:schemeClr val="tx1"/>
                  </a:solidFill>
                  <a:prstDash val="solid"/>
                  <a:miter lim="800000"/>
                </a:ln>
                <a:solidFill>
                  <a:srgbClr val="92D050"/>
                </a:solidFill>
                <a:effectLst>
                  <a:outerShdw blurRad="25500" dist="23000" dir="7020000" algn="tl">
                    <a:srgbClr val="000000">
                      <a:alpha val="50000"/>
                    </a:srgbClr>
                  </a:outerShdw>
                </a:effectLst>
              </a:rPr>
            </a:br>
            <a:r>
              <a:rPr lang="en-US" sz="5400" b="1" dirty="0" smtClean="0">
                <a:ln w="18000">
                  <a:solidFill>
                    <a:schemeClr val="tx1"/>
                  </a:solidFill>
                  <a:prstDash val="solid"/>
                  <a:miter lim="800000"/>
                </a:ln>
                <a:solidFill>
                  <a:srgbClr val="0070C0"/>
                </a:solidFill>
                <a:effectLst>
                  <a:outerShdw blurRad="25500" dist="23000" dir="7020000" algn="tl">
                    <a:srgbClr val="000000">
                      <a:alpha val="50000"/>
                    </a:srgbClr>
                  </a:outerShdw>
                </a:effectLst>
              </a:rPr>
              <a:t>2020</a:t>
            </a:r>
            <a:endParaRPr lang="en-US" sz="5400" b="1" dirty="0">
              <a:ln w="18000">
                <a:solidFill>
                  <a:schemeClr val="tx1"/>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idx="1"/>
          </p:nvPr>
        </p:nvSpPr>
        <p:spPr/>
        <p:txBody>
          <a:bodyPr>
            <a:normAutofit fontScale="77500" lnSpcReduction="20000"/>
          </a:bodyPr>
          <a:lstStyle/>
          <a:p>
            <a:pPr marL="0" indent="0" algn="ctr">
              <a:buNone/>
            </a:pPr>
            <a:r>
              <a:rPr lang="en-US" sz="3600" dirty="0" smtClean="0">
                <a:solidFill>
                  <a:srgbClr val="FF0000"/>
                </a:solidFill>
                <a:effectLst>
                  <a:outerShdw blurRad="50800" dist="38100" dir="2700000" algn="tl" rotWithShape="0">
                    <a:prstClr val="black">
                      <a:alpha val="40000"/>
                    </a:prstClr>
                  </a:outerShdw>
                </a:effectLst>
              </a:rPr>
              <a:t>ST.JOSEPH’S COLLEGE OF ENGINEERING AND TECHNOLOGY, THANJAVUR, TAMILNADU.</a:t>
            </a:r>
          </a:p>
          <a:p>
            <a:pPr marL="0" indent="0" algn="ctr">
              <a:buNone/>
            </a:pPr>
            <a:r>
              <a:rPr lang="en-US" sz="3600" dirty="0" smtClean="0">
                <a:solidFill>
                  <a:schemeClr val="accent3">
                    <a:lumMod val="75000"/>
                  </a:schemeClr>
                </a:solidFill>
                <a:effectLst>
                  <a:outerShdw blurRad="50800" dist="38100" dir="2700000" algn="tl" rotWithShape="0">
                    <a:prstClr val="black">
                      <a:alpha val="40000"/>
                    </a:prstClr>
                  </a:outerShdw>
                </a:effectLst>
              </a:rPr>
              <a:t>                                                                                       </a:t>
            </a:r>
          </a:p>
          <a:p>
            <a:pPr marL="0" indent="0" algn="ctr">
              <a:buNone/>
            </a:pPr>
            <a:r>
              <a:rPr lang="en-US" sz="3600" dirty="0" smtClean="0">
                <a:solidFill>
                  <a:schemeClr val="accent3">
                    <a:lumMod val="75000"/>
                  </a:schemeClr>
                </a:solidFill>
                <a:effectLst>
                  <a:outerShdw blurRad="50800" dist="38100" dir="2700000" algn="tl" rotWithShape="0">
                    <a:prstClr val="black">
                      <a:alpha val="40000"/>
                    </a:prstClr>
                  </a:outerShdw>
                </a:effectLst>
              </a:rPr>
              <a:t>TEAM NAME:WOMEN SELF DEFENCE</a:t>
            </a:r>
          </a:p>
          <a:p>
            <a:endParaRPr lang="en-US" sz="2400" dirty="0" smtClean="0">
              <a:effectLst>
                <a:outerShdw blurRad="50800" dist="38100" dir="2700000" algn="tl" rotWithShape="0">
                  <a:prstClr val="black">
                    <a:alpha val="40000"/>
                  </a:prstClr>
                </a:outerShdw>
              </a:effectLst>
            </a:endParaRPr>
          </a:p>
          <a:p>
            <a:endParaRPr lang="en-US" sz="2400" dirty="0">
              <a:effectLst>
                <a:outerShdw blurRad="50800" dist="38100" dir="2700000" algn="tl" rotWithShape="0">
                  <a:prstClr val="black">
                    <a:alpha val="40000"/>
                  </a:prstClr>
                </a:outerShdw>
              </a:effectLst>
            </a:endParaRPr>
          </a:p>
          <a:p>
            <a:r>
              <a:rPr lang="en-US" sz="2800" dirty="0" smtClean="0">
                <a:solidFill>
                  <a:srgbClr val="FF0000"/>
                </a:solidFill>
                <a:effectLst>
                  <a:outerShdw blurRad="50800" dist="38100" dir="2700000" algn="tl" rotWithShape="0">
                    <a:prstClr val="black">
                      <a:alpha val="40000"/>
                    </a:prstClr>
                  </a:outerShdw>
                </a:effectLst>
              </a:rPr>
              <a:t>TEAM MENTOR  :MRS.DR.D.MERCY  </a:t>
            </a:r>
            <a:r>
              <a:rPr lang="en-US" sz="2800" dirty="0" err="1" smtClean="0">
                <a:solidFill>
                  <a:srgbClr val="FF0000"/>
                </a:solidFill>
                <a:effectLst>
                  <a:outerShdw blurRad="50800" dist="38100" dir="2700000" algn="tl" rotWithShape="0">
                    <a:prstClr val="black">
                      <a:alpha val="40000"/>
                    </a:prstClr>
                  </a:outerShdw>
                </a:effectLst>
              </a:rPr>
              <a:t>Phd</a:t>
            </a:r>
            <a:endParaRPr lang="en-US" sz="2800" dirty="0" smtClean="0">
              <a:solidFill>
                <a:srgbClr val="FF0000"/>
              </a:solidFill>
              <a:effectLst>
                <a:outerShdw blurRad="50800" dist="38100" dir="2700000" algn="tl" rotWithShape="0">
                  <a:prstClr val="black">
                    <a:alpha val="40000"/>
                  </a:prstClr>
                </a:outerShdw>
              </a:effectLst>
            </a:endParaRPr>
          </a:p>
          <a:p>
            <a:r>
              <a:rPr lang="en-US" sz="2800" dirty="0" smtClean="0">
                <a:solidFill>
                  <a:srgbClr val="FF0000"/>
                </a:solidFill>
                <a:effectLst>
                  <a:outerShdw blurRad="50800" dist="38100" dir="2700000" algn="tl" rotWithShape="0">
                    <a:prstClr val="black">
                      <a:alpha val="40000"/>
                    </a:prstClr>
                  </a:outerShdw>
                </a:effectLst>
              </a:rPr>
              <a:t>TEAM LEADER    :S.SANGEETHA</a:t>
            </a:r>
          </a:p>
          <a:p>
            <a:r>
              <a:rPr lang="en-US" sz="2800" dirty="0" smtClean="0">
                <a:solidFill>
                  <a:srgbClr val="FF0000"/>
                </a:solidFill>
                <a:effectLst>
                  <a:outerShdw blurRad="50800" dist="38100" dir="2700000" algn="tl" rotWithShape="0">
                    <a:prstClr val="black">
                      <a:alpha val="40000"/>
                    </a:prstClr>
                  </a:outerShdw>
                </a:effectLst>
              </a:rPr>
              <a:t>TEAM MEMBERS:</a:t>
            </a:r>
          </a:p>
          <a:p>
            <a:r>
              <a:rPr lang="en-US" sz="2800" dirty="0" smtClean="0">
                <a:solidFill>
                  <a:srgbClr val="FF0000"/>
                </a:solidFill>
                <a:effectLst>
                  <a:outerShdw blurRad="50800" dist="38100" dir="2700000" algn="tl" rotWithShape="0">
                    <a:prstClr val="black">
                      <a:alpha val="40000"/>
                    </a:prstClr>
                  </a:outerShdw>
                </a:effectLst>
              </a:rPr>
              <a:t>M.KAVIYAARASAN                         E.MANIKANDAN</a:t>
            </a:r>
          </a:p>
          <a:p>
            <a:r>
              <a:rPr lang="en-US" sz="2800" dirty="0" smtClean="0">
                <a:solidFill>
                  <a:srgbClr val="FF0000"/>
                </a:solidFill>
                <a:effectLst>
                  <a:outerShdw blurRad="50800" dist="38100" dir="2700000" algn="tl" rotWithShape="0">
                    <a:prstClr val="black">
                      <a:alpha val="40000"/>
                    </a:prstClr>
                  </a:outerShdw>
                </a:effectLst>
              </a:rPr>
              <a:t>S.VENKADESH                                 A.VINODHINI</a:t>
            </a:r>
          </a:p>
          <a:p>
            <a:r>
              <a:rPr lang="en-US" sz="2800" dirty="0" smtClean="0">
                <a:solidFill>
                  <a:srgbClr val="FF0000"/>
                </a:solidFill>
                <a:effectLst>
                  <a:outerShdw blurRad="50800" dist="38100" dir="2700000" algn="tl" rotWithShape="0">
                    <a:prstClr val="black">
                      <a:alpha val="40000"/>
                    </a:prstClr>
                  </a:outerShdw>
                </a:effectLst>
              </a:rPr>
              <a:t>S.SOWNDHARYA</a:t>
            </a:r>
            <a:endParaRPr lang="en-US" sz="28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10177578"/>
      </p:ext>
    </p:extLst>
  </p:cSld>
  <p:clrMapOvr>
    <a:masterClrMapping/>
  </p:clrMapOvr>
  <p:transition spd="med">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lstStyle/>
          <a:p>
            <a:r>
              <a:rPr lang="en-US" dirty="0" smtClean="0">
                <a:solidFill>
                  <a:srgbClr val="00B050"/>
                </a:solidFill>
              </a:rPr>
              <a:t>EXISTING SYSTEM</a:t>
            </a:r>
            <a:endParaRPr lang="en-US" dirty="0">
              <a:solidFill>
                <a:srgbClr val="00B050"/>
              </a:solidFill>
            </a:endParaRPr>
          </a:p>
        </p:txBody>
      </p:sp>
      <p:sp>
        <p:nvSpPr>
          <p:cNvPr id="3" name="Content Placeholder 2"/>
          <p:cNvSpPr>
            <a:spLocks noGrp="1"/>
          </p:cNvSpPr>
          <p:nvPr>
            <p:ph idx="1"/>
          </p:nvPr>
        </p:nvSpPr>
        <p:spPr/>
        <p:txBody>
          <a:bodyPr>
            <a:normAutofit/>
          </a:bodyPr>
          <a:lstStyle/>
          <a:p>
            <a:r>
              <a:rPr lang="en-US" sz="2400" dirty="0" smtClean="0"/>
              <a:t>In  an existing  for women safety there is no self defense is present. They are always depends on others for their safety in an existing  system.</a:t>
            </a:r>
          </a:p>
          <a:p>
            <a:r>
              <a:rPr lang="en-US" sz="2400" dirty="0" smtClean="0"/>
              <a:t>The cost of an existing system is more. The accuracy is also less. Only button system is available in an existing system.</a:t>
            </a:r>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86200"/>
            <a:ext cx="4843316" cy="2743200"/>
          </a:xfrm>
          <a:prstGeom prst="rect">
            <a:avLst/>
          </a:prstGeom>
          <a:solidFill>
            <a:srgbClr val="92D050"/>
          </a:solidFill>
          <a:ln>
            <a:noFill/>
          </a:ln>
          <a:effectLst/>
        </p:spPr>
      </p:pic>
    </p:spTree>
  </p:cSld>
  <p:clrMapOvr>
    <a:masterClrMapping/>
  </p:clrMapOvr>
  <p:transition spd="med">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normAutofit fontScale="90000"/>
          </a:bodyPr>
          <a:lstStyle/>
          <a:p>
            <a:r>
              <a:rPr lang="en-US" b="1" dirty="0">
                <a:solidFill>
                  <a:srgbClr val="00B050"/>
                </a:solidFill>
                <a:latin typeface="Times New Roman" panose="02020603050405020304" pitchFamily="18" charset="0"/>
                <a:cs typeface="Times New Roman" panose="02020603050405020304" pitchFamily="18" charset="0"/>
              </a:rPr>
              <a:t>PROBLEM </a:t>
            </a:r>
            <a:r>
              <a:rPr lang="en-US" b="1" dirty="0" smtClean="0">
                <a:solidFill>
                  <a:srgbClr val="00B050"/>
                </a:solidFill>
                <a:latin typeface="Times New Roman" panose="02020603050405020304" pitchFamily="18" charset="0"/>
                <a:cs typeface="Times New Roman" panose="02020603050405020304" pitchFamily="18" charset="0"/>
              </a:rPr>
              <a:t>DEFINITION</a:t>
            </a:r>
            <a:br>
              <a:rPr lang="en-US" b="1" dirty="0" smtClean="0">
                <a:solidFill>
                  <a:srgbClr val="00B050"/>
                </a:solidFill>
                <a:latin typeface="Times New Roman" panose="02020603050405020304" pitchFamily="18" charset="0"/>
                <a:cs typeface="Times New Roman" panose="02020603050405020304" pitchFamily="18" charset="0"/>
              </a:rPr>
            </a:br>
            <a:r>
              <a:rPr lang="en-US" b="1" dirty="0" smtClean="0">
                <a:solidFill>
                  <a:srgbClr val="00B050"/>
                </a:solidFill>
                <a:latin typeface="Times New Roman" panose="02020603050405020304" pitchFamily="18" charset="0"/>
                <a:cs typeface="Times New Roman" panose="02020603050405020304" pitchFamily="18" charset="0"/>
              </a:rPr>
              <a:t>EXISTING </a:t>
            </a:r>
            <a:r>
              <a:rPr lang="en-US" b="1" dirty="0">
                <a:solidFill>
                  <a:srgbClr val="00B050"/>
                </a:solidFill>
                <a:latin typeface="Times New Roman" panose="02020603050405020304" pitchFamily="18" charset="0"/>
                <a:cs typeface="Times New Roman" panose="02020603050405020304" pitchFamily="18" charset="0"/>
              </a:rPr>
              <a:t>SYSTEM</a:t>
            </a:r>
            <a:endParaRPr lang="en-US" b="1" dirty="0">
              <a:solidFill>
                <a:srgbClr val="00B050"/>
              </a:solidFill>
              <a:latin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C/C++ Language</a:t>
            </a:r>
          </a:p>
          <a:p>
            <a:r>
              <a:rPr lang="en-US" dirty="0" smtClean="0"/>
              <a:t>Expensive</a:t>
            </a:r>
          </a:p>
          <a:p>
            <a:r>
              <a:rPr lang="en-US" dirty="0" smtClean="0"/>
              <a:t>More number of sensor have been used.</a:t>
            </a:r>
          </a:p>
          <a:p>
            <a:r>
              <a:rPr lang="en-US" dirty="0" smtClean="0"/>
              <a:t>No live streaming video</a:t>
            </a:r>
          </a:p>
          <a:p>
            <a:r>
              <a:rPr lang="en-US" dirty="0" smtClean="0"/>
              <a:t>No self defence</a:t>
            </a:r>
          </a:p>
          <a:p>
            <a:endParaRPr lang="en-US" dirty="0" smtClean="0"/>
          </a:p>
          <a:p>
            <a:endParaRPr lang="en-US" dirty="0"/>
          </a:p>
        </p:txBody>
      </p:sp>
      <p:pic>
        <p:nvPicPr>
          <p:cNvPr id="61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2" y="4005064"/>
            <a:ext cx="4677053" cy="26717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lstStyle/>
          <a:p>
            <a:r>
              <a:rPr lang="en-US" dirty="0" smtClean="0">
                <a:solidFill>
                  <a:srgbClr val="00B050"/>
                </a:solidFill>
              </a:rPr>
              <a:t>PROPOSED SYSTEM</a:t>
            </a:r>
            <a:endParaRPr lang="en-US" dirty="0">
              <a:solidFill>
                <a:srgbClr val="00B050"/>
              </a:solidFill>
            </a:endParaRPr>
          </a:p>
        </p:txBody>
      </p:sp>
      <p:sp>
        <p:nvSpPr>
          <p:cNvPr id="3" name="Content Placeholder 2"/>
          <p:cNvSpPr>
            <a:spLocks noGrp="1"/>
          </p:cNvSpPr>
          <p:nvPr>
            <p:ph idx="1"/>
          </p:nvPr>
        </p:nvSpPr>
        <p:spPr/>
        <p:txBody>
          <a:bodyPr>
            <a:normAutofit/>
          </a:bodyPr>
          <a:lstStyle/>
          <a:p>
            <a:r>
              <a:rPr lang="en-US" sz="2400" dirty="0" smtClean="0"/>
              <a:t>The proposed system provides self security to the women. In this system there are two inputs are available. They are detection of abnormal sound and detection of abnormal movement.</a:t>
            </a:r>
          </a:p>
          <a:p>
            <a:r>
              <a:rPr lang="en-US" sz="2400" dirty="0" smtClean="0"/>
              <a:t>The microcontroller used in this system having  wifi connection itself. So there is no need of  separate wifi connection of the size of  proposed system is compact. It also gives alert signal to the local area.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4648200"/>
            <a:ext cx="3810000" cy="2209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4648200"/>
            <a:ext cx="4038600" cy="2209799"/>
          </a:xfrm>
          <a:prstGeom prst="rect">
            <a:avLst/>
          </a:prstGeom>
        </p:spPr>
      </p:pic>
    </p:spTree>
  </p:cSld>
  <p:clrMapOvr>
    <a:masterClrMapping/>
  </p:clrMapOvr>
  <p:transition spd="med">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55"/>
            <a:ext cx="8229600" cy="757555"/>
          </a:xfrm>
          <a:solidFill>
            <a:schemeClr val="accent2">
              <a:lumMod val="60000"/>
              <a:lumOff val="40000"/>
            </a:schemeClr>
          </a:solidFill>
        </p:spPr>
        <p:txBody>
          <a:bodyPr>
            <a:normAutofit fontScale="90000"/>
          </a:bodyPr>
          <a:lstStyle/>
          <a:p>
            <a:r>
              <a:rPr lang="en-US" b="1" dirty="0" smtClean="0">
                <a:solidFill>
                  <a:srgbClr val="00B050"/>
                </a:solidFill>
                <a:latin typeface="Times New Roman" panose="02020603050405020304" pitchFamily="18" charset="0"/>
                <a:cs typeface="Times New Roman" panose="02020603050405020304" pitchFamily="18" charset="0"/>
              </a:rPr>
              <a:t>PROPOSED SYSTEM DESIGN</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1026" name="Rectangle 2"/>
          <p:cNvSpPr>
            <a:spLocks noChangeArrowheads="1"/>
          </p:cNvSpPr>
          <p:nvPr/>
        </p:nvSpPr>
        <p:spPr bwMode="auto">
          <a:xfrm>
            <a:off x="38100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dirty="0"/>
          </a:p>
        </p:txBody>
      </p:sp>
      <p:sp>
        <p:nvSpPr>
          <p:cNvPr id="4" name="Rectangle 3"/>
          <p:cNvSpPr/>
          <p:nvPr/>
        </p:nvSpPr>
        <p:spPr>
          <a:xfrm>
            <a:off x="3886200" y="2133600"/>
            <a:ext cx="2057400" cy="449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4000" dirty="0" smtClean="0">
                <a:solidFill>
                  <a:schemeClr val="tx1"/>
                </a:solidFill>
              </a:rPr>
              <a:t>PIC</a:t>
            </a:r>
            <a:endParaRPr lang="en-US" sz="4000" dirty="0">
              <a:solidFill>
                <a:schemeClr val="tx1"/>
              </a:solidFill>
            </a:endParaRPr>
          </a:p>
        </p:txBody>
      </p:sp>
      <p:sp>
        <p:nvSpPr>
          <p:cNvPr id="5" name="Rectangle 4"/>
          <p:cNvSpPr/>
          <p:nvPr/>
        </p:nvSpPr>
        <p:spPr>
          <a:xfrm>
            <a:off x="2133600" y="2971800"/>
            <a:ext cx="1066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MEMS</a:t>
            </a:r>
            <a:endParaRPr lang="en-US" sz="1400" dirty="0"/>
          </a:p>
        </p:txBody>
      </p:sp>
      <p:sp>
        <p:nvSpPr>
          <p:cNvPr id="6" name="Right Arrow 5"/>
          <p:cNvSpPr/>
          <p:nvPr/>
        </p:nvSpPr>
        <p:spPr>
          <a:xfrm>
            <a:off x="3200400" y="3124200"/>
            <a:ext cx="685800" cy="3048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7" name="Rectangle 6"/>
          <p:cNvSpPr/>
          <p:nvPr/>
        </p:nvSpPr>
        <p:spPr>
          <a:xfrm>
            <a:off x="533400" y="2057400"/>
            <a:ext cx="990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WRIST BAND</a:t>
            </a:r>
            <a:endParaRPr lang="en-US" sz="1400" dirty="0"/>
          </a:p>
        </p:txBody>
      </p:sp>
      <p:sp>
        <p:nvSpPr>
          <p:cNvPr id="8" name="Right Arrow 7"/>
          <p:cNvSpPr/>
          <p:nvPr/>
        </p:nvSpPr>
        <p:spPr>
          <a:xfrm>
            <a:off x="3200400" y="2286000"/>
            <a:ext cx="685800" cy="228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10" name="Right Arrow 9"/>
          <p:cNvSpPr/>
          <p:nvPr/>
        </p:nvSpPr>
        <p:spPr>
          <a:xfrm>
            <a:off x="3200400" y="5029200"/>
            <a:ext cx="685800" cy="3048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11" name="Rectangle 10"/>
          <p:cNvSpPr/>
          <p:nvPr/>
        </p:nvSpPr>
        <p:spPr>
          <a:xfrm>
            <a:off x="4038600" y="1066800"/>
            <a:ext cx="1676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BATTERY</a:t>
            </a:r>
            <a:endParaRPr lang="en-US" sz="1400" dirty="0"/>
          </a:p>
        </p:txBody>
      </p:sp>
      <p:sp>
        <p:nvSpPr>
          <p:cNvPr id="12" name="Down Arrow 11"/>
          <p:cNvSpPr/>
          <p:nvPr/>
        </p:nvSpPr>
        <p:spPr>
          <a:xfrm>
            <a:off x="4800600" y="1600200"/>
            <a:ext cx="228600" cy="533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1" name="Rectangle 20"/>
          <p:cNvSpPr/>
          <p:nvPr/>
        </p:nvSpPr>
        <p:spPr>
          <a:xfrm>
            <a:off x="1981200" y="2057400"/>
            <a:ext cx="1219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PRESURE SWITCH</a:t>
            </a:r>
            <a:endParaRPr lang="en-US" sz="1400" dirty="0"/>
          </a:p>
        </p:txBody>
      </p:sp>
      <p:sp>
        <p:nvSpPr>
          <p:cNvPr id="22" name="Right Arrow 21"/>
          <p:cNvSpPr/>
          <p:nvPr/>
        </p:nvSpPr>
        <p:spPr>
          <a:xfrm>
            <a:off x="1524000" y="2209800"/>
            <a:ext cx="457200" cy="1524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3" name="Rectangle 22"/>
          <p:cNvSpPr/>
          <p:nvPr/>
        </p:nvSpPr>
        <p:spPr>
          <a:xfrm>
            <a:off x="1981200" y="4800600"/>
            <a:ext cx="1219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MICROPHONE</a:t>
            </a:r>
            <a:endParaRPr lang="en-US" sz="1400" dirty="0"/>
          </a:p>
        </p:txBody>
      </p:sp>
      <p:sp>
        <p:nvSpPr>
          <p:cNvPr id="26" name="Right Arrow 25"/>
          <p:cNvSpPr/>
          <p:nvPr/>
        </p:nvSpPr>
        <p:spPr>
          <a:xfrm>
            <a:off x="5943600" y="3657600"/>
            <a:ext cx="457200" cy="228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Rectangle 26"/>
          <p:cNvSpPr/>
          <p:nvPr/>
        </p:nvSpPr>
        <p:spPr>
          <a:xfrm>
            <a:off x="6400800" y="3657600"/>
            <a:ext cx="990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RF TX</a:t>
            </a:r>
            <a:endParaRPr lang="en-US" sz="1400" dirty="0"/>
          </a:p>
        </p:txBody>
      </p:sp>
    </p:spTree>
  </p:cSld>
  <p:clrMapOvr>
    <a:masterClrMapping/>
  </p:clrMapOvr>
  <p:transition spd="med">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38200" y="274638"/>
            <a:ext cx="7581900" cy="792162"/>
          </a:xfrm>
          <a:prstGeom prst="rect">
            <a:avLst/>
          </a:prstGeom>
          <a:solidFill>
            <a:schemeClr val="accent2">
              <a:lumMod val="60000"/>
              <a:lumOff val="40000"/>
            </a:schemeClr>
          </a:solidFill>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smtClean="0">
                <a:ln>
                  <a:noFill/>
                </a:ln>
                <a:solidFill>
                  <a:srgbClr val="00B050"/>
                </a:solidFill>
                <a:effectLst/>
                <a:uLnTx/>
                <a:uFillTx/>
                <a:latin typeface="Times New Roman" panose="02020603050405020304" pitchFamily="18" charset="0"/>
                <a:ea typeface="+mj-ea"/>
                <a:cs typeface="Times New Roman" panose="02020603050405020304" pitchFamily="18" charset="0"/>
              </a:rPr>
              <a:t>PROPOSED SYSTEM DESIGN</a:t>
            </a:r>
            <a:endParaRPr kumimoji="0" lang="en-US" sz="4400" b="1" i="0" u="none" strike="noStrike" kern="1200" cap="none" spc="0" normalizeH="0" baseline="0" noProof="0" dirty="0">
              <a:ln>
                <a:noFill/>
              </a:ln>
              <a:solidFill>
                <a:srgbClr val="00B050"/>
              </a:solidFill>
              <a:effectLst/>
              <a:uLnTx/>
              <a:uFillTx/>
              <a:latin typeface="Times New Roman" panose="02020603050405020304" pitchFamily="18" charset="0"/>
              <a:ea typeface="+mj-ea"/>
              <a:cs typeface="Times New Roman" panose="02020603050405020304" pitchFamily="18" charset="0"/>
            </a:endParaRPr>
          </a:p>
        </p:txBody>
      </p:sp>
      <p:sp>
        <p:nvSpPr>
          <p:cNvPr id="4" name="Rectangle 2"/>
          <p:cNvSpPr>
            <a:spLocks noChangeArrowheads="1"/>
          </p:cNvSpPr>
          <p:nvPr/>
        </p:nvSpPr>
        <p:spPr bwMode="auto">
          <a:xfrm>
            <a:off x="38100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dirty="0"/>
          </a:p>
        </p:txBody>
      </p:sp>
      <p:sp>
        <p:nvSpPr>
          <p:cNvPr id="5" name="Rectangle 4"/>
          <p:cNvSpPr/>
          <p:nvPr/>
        </p:nvSpPr>
        <p:spPr>
          <a:xfrm>
            <a:off x="3886200" y="2133600"/>
            <a:ext cx="2057400" cy="449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4000" dirty="0" smtClean="0">
                <a:solidFill>
                  <a:schemeClr val="tx1"/>
                </a:solidFill>
              </a:rPr>
              <a:t>RF RX</a:t>
            </a:r>
            <a:endParaRPr lang="en-US" sz="4000" dirty="0">
              <a:solidFill>
                <a:schemeClr val="tx1"/>
              </a:solidFill>
            </a:endParaRPr>
          </a:p>
        </p:txBody>
      </p:sp>
      <p:sp>
        <p:nvSpPr>
          <p:cNvPr id="11" name="Rectangle 10"/>
          <p:cNvSpPr/>
          <p:nvPr/>
        </p:nvSpPr>
        <p:spPr>
          <a:xfrm>
            <a:off x="4038600" y="1066800"/>
            <a:ext cx="1676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BATTERY</a:t>
            </a:r>
            <a:endParaRPr lang="en-US" sz="1400" dirty="0"/>
          </a:p>
        </p:txBody>
      </p:sp>
      <p:sp>
        <p:nvSpPr>
          <p:cNvPr id="12" name="Down Arrow 11"/>
          <p:cNvSpPr/>
          <p:nvPr/>
        </p:nvSpPr>
        <p:spPr>
          <a:xfrm>
            <a:off x="4800600" y="1600200"/>
            <a:ext cx="228600" cy="533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16" name="Right Arrow 15"/>
          <p:cNvSpPr/>
          <p:nvPr/>
        </p:nvSpPr>
        <p:spPr>
          <a:xfrm>
            <a:off x="5943600" y="3657600"/>
            <a:ext cx="457200" cy="228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ectangle 16"/>
          <p:cNvSpPr/>
          <p:nvPr/>
        </p:nvSpPr>
        <p:spPr>
          <a:xfrm>
            <a:off x="6400800" y="3505200"/>
            <a:ext cx="990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RELAY</a:t>
            </a:r>
            <a:endParaRPr lang="en-US" sz="1400" dirty="0"/>
          </a:p>
        </p:txBody>
      </p:sp>
      <p:sp>
        <p:nvSpPr>
          <p:cNvPr id="18" name="Right Arrow 17"/>
          <p:cNvSpPr/>
          <p:nvPr/>
        </p:nvSpPr>
        <p:spPr>
          <a:xfrm>
            <a:off x="5943600" y="4724400"/>
            <a:ext cx="457200" cy="228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Rectangle 18"/>
          <p:cNvSpPr/>
          <p:nvPr/>
        </p:nvSpPr>
        <p:spPr>
          <a:xfrm>
            <a:off x="6400800" y="4572000"/>
            <a:ext cx="990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ALARAM</a:t>
            </a:r>
            <a:endParaRPr lang="en-US" sz="1400" dirty="0"/>
          </a:p>
        </p:txBody>
      </p:sp>
      <p:cxnSp>
        <p:nvCxnSpPr>
          <p:cNvPr id="21" name="Shape 20"/>
          <p:cNvCxnSpPr>
            <a:stCxn id="11" idx="3"/>
          </p:cNvCxnSpPr>
          <p:nvPr/>
        </p:nvCxnSpPr>
        <p:spPr>
          <a:xfrm>
            <a:off x="5715000" y="1333500"/>
            <a:ext cx="1219200" cy="2095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a:off x="7391400" y="3657600"/>
            <a:ext cx="457200" cy="228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Rectangle 22"/>
          <p:cNvSpPr/>
          <p:nvPr/>
        </p:nvSpPr>
        <p:spPr>
          <a:xfrm>
            <a:off x="7848600" y="3505200"/>
            <a:ext cx="1143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ELECTRODE</a:t>
            </a:r>
            <a:endParaRPr lang="en-US" sz="1400" dirty="0"/>
          </a:p>
        </p:txBody>
      </p:sp>
      <p:cxnSp>
        <p:nvCxnSpPr>
          <p:cNvPr id="24" name="Straight Arrow Connector 23"/>
          <p:cNvCxnSpPr/>
          <p:nvPr/>
        </p:nvCxnSpPr>
        <p:spPr>
          <a:xfrm flipH="1">
            <a:off x="1295400" y="3200400"/>
            <a:ext cx="152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90599" y="4706034"/>
            <a:ext cx="2286000" cy="646331"/>
          </a:xfrm>
          <a:prstGeom prst="rect">
            <a:avLst/>
          </a:prstGeom>
          <a:noFill/>
        </p:spPr>
        <p:txBody>
          <a:bodyPr wrap="square" rtlCol="0">
            <a:spAutoFit/>
          </a:bodyPr>
          <a:lstStyle/>
          <a:p>
            <a:r>
              <a:rPr lang="en-US" dirty="0" smtClean="0"/>
              <a:t>             Shock</a:t>
            </a: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05" y="1321056"/>
            <a:ext cx="3200399" cy="2993132"/>
          </a:xfrm>
          <a:prstGeom prst="rect">
            <a:avLst/>
          </a:prstGeom>
        </p:spPr>
      </p:pic>
      <p:cxnSp>
        <p:nvCxnSpPr>
          <p:cNvPr id="7" name="Straight Arrow Connector 6"/>
          <p:cNvCxnSpPr/>
          <p:nvPr/>
        </p:nvCxnSpPr>
        <p:spPr>
          <a:xfrm flipH="1">
            <a:off x="2286000" y="3505200"/>
            <a:ext cx="838200" cy="1200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lstStyle/>
          <a:p>
            <a:r>
              <a:rPr lang="en-US" dirty="0" smtClean="0">
                <a:solidFill>
                  <a:srgbClr val="00B050"/>
                </a:solidFill>
              </a:rPr>
              <a:t>PROTOTYPE</a:t>
            </a:r>
            <a:endParaRPr lang="en-US" dirty="0">
              <a:solidFill>
                <a:srgbClr val="00B05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623218"/>
            <a:ext cx="4419600" cy="4525963"/>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600200"/>
            <a:ext cx="4191000" cy="4572000"/>
          </a:xfrm>
          <a:prstGeom prst="rect">
            <a:avLst/>
          </a:prstGeom>
        </p:spPr>
      </p:pic>
    </p:spTree>
  </p:cSld>
  <p:clrMapOvr>
    <a:masterClrMapping/>
  </p:clrMapOvr>
  <p:transition spd="med">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US" b="1" dirty="0" smtClean="0">
                <a:solidFill>
                  <a:srgbClr val="00B050"/>
                </a:solidFill>
              </a:rPr>
              <a:t>ADVANTAGES+FUTURE</a:t>
            </a:r>
            <a:endParaRPr lang="en-US" b="1" dirty="0">
              <a:solidFill>
                <a:srgbClr val="00B050"/>
              </a:solidFill>
            </a:endParaRPr>
          </a:p>
        </p:txBody>
      </p:sp>
      <p:sp>
        <p:nvSpPr>
          <p:cNvPr id="3" name="Content Placeholder 2"/>
          <p:cNvSpPr>
            <a:spLocks noGrp="1"/>
          </p:cNvSpPr>
          <p:nvPr>
            <p:ph idx="1"/>
          </p:nvPr>
        </p:nvSpPr>
        <p:spPr>
          <a:xfrm>
            <a:off x="457200" y="1340768"/>
            <a:ext cx="8291264" cy="5256584"/>
          </a:xfrm>
        </p:spPr>
        <p:txBody>
          <a:bodyPr/>
          <a:lstStyle/>
          <a:p>
            <a:r>
              <a:rPr lang="en-US" dirty="0" smtClean="0"/>
              <a:t>Tear gas mechanism</a:t>
            </a:r>
          </a:p>
          <a:p>
            <a:r>
              <a:rPr lang="en-US" dirty="0" smtClean="0"/>
              <a:t>PIC controller</a:t>
            </a:r>
          </a:p>
          <a:p>
            <a:r>
              <a:rPr lang="en-US" dirty="0" smtClean="0"/>
              <a:t>Alternatives are more</a:t>
            </a:r>
          </a:p>
          <a:p>
            <a:r>
              <a:rPr lang="en-US" dirty="0" smtClean="0"/>
              <a:t>Accuracy is more</a:t>
            </a:r>
          </a:p>
          <a:p>
            <a:r>
              <a:rPr lang="en-US" dirty="0" smtClean="0"/>
              <a:t>Efficiency is higher</a:t>
            </a:r>
          </a:p>
          <a:p>
            <a:r>
              <a:rPr lang="en-US" dirty="0" smtClean="0"/>
              <a:t>Cost effective</a:t>
            </a:r>
          </a:p>
          <a:p>
            <a:endParaRPr lang="en-US" dirty="0"/>
          </a:p>
        </p:txBody>
      </p:sp>
      <p:pic>
        <p:nvPicPr>
          <p:cNvPr id="819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074" y="3717032"/>
            <a:ext cx="4418390" cy="2447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50"/>
                </a:solidFill>
                <a:latin typeface="Times New Roman" panose="02020603050405020304" pitchFamily="18" charset="0"/>
                <a:cs typeface="Times New Roman" panose="02020603050405020304" pitchFamily="18" charset="0"/>
              </a:rPr>
              <a:t>APPLICATIONS</a:t>
            </a:r>
            <a:endParaRPr lang="en-US" b="1" dirty="0">
              <a:solidFill>
                <a:srgbClr val="00B050"/>
              </a:solidFill>
              <a:latin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It is used for safety of women.</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can also be used for child tracking during school time.</a:t>
            </a:r>
          </a:p>
        </p:txBody>
      </p:sp>
      <p:pic>
        <p:nvPicPr>
          <p:cNvPr id="5122" name="Picture 2" descr="C:\Users\ganesan.ganesan-PC\Downloads\image.jpg"/>
          <p:cNvPicPr>
            <a:picLocks noChangeAspect="1" noChangeArrowheads="1"/>
          </p:cNvPicPr>
          <p:nvPr/>
        </p:nvPicPr>
        <p:blipFill>
          <a:blip r:embed="rId2"/>
          <a:srcRect/>
          <a:stretch>
            <a:fillRect/>
          </a:stretch>
        </p:blipFill>
        <p:spPr bwMode="auto">
          <a:xfrm>
            <a:off x="6732240" y="116632"/>
            <a:ext cx="2232248" cy="2376264"/>
          </a:xfrm>
          <a:prstGeom prst="rect">
            <a:avLst/>
          </a:prstGeom>
          <a:noFill/>
        </p:spPr>
      </p:pic>
      <p:pic>
        <p:nvPicPr>
          <p:cNvPr id="921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861048"/>
            <a:ext cx="3961284" cy="263233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children safe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5" name="AutoShape 6" descr="Image result for children safe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pic>
        <p:nvPicPr>
          <p:cNvPr id="92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896639"/>
            <a:ext cx="3214303" cy="263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latin typeface="Times New Roman" panose="02020603050405020304" pitchFamily="18" charset="0"/>
                <a:cs typeface="Times New Roman" panose="02020603050405020304" pitchFamily="18" charset="0"/>
              </a:rPr>
              <a:t>CONCLUSION</a:t>
            </a:r>
            <a:endParaRPr lang="en-US" b="1" dirty="0">
              <a:solidFill>
                <a:srgbClr val="00B050"/>
              </a:solidFill>
              <a:latin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system can overcome the fear that scares every woman in the country about her safety and security.</a:t>
            </a:r>
            <a:endParaRPr lang="en-US" dirty="0">
              <a:latin typeface="Times New Roman" panose="02020603050405020304" pitchFamily="18" charset="0"/>
            </a:endParaRPr>
          </a:p>
          <a:p>
            <a:endParaRPr lang="en-US" dirty="0">
              <a:latin typeface="Times New Roman" panose="02020603050405020304" pitchFamily="18" charset="0"/>
            </a:endParaRPr>
          </a:p>
        </p:txBody>
      </p:sp>
      <p:sp>
        <p:nvSpPr>
          <p:cNvPr id="4" name="AutoShape 2"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2852936"/>
            <a:ext cx="3960440" cy="395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276600"/>
            <a:ext cx="3200400" cy="3120390"/>
          </a:xfrm>
          <a:prstGeom prst="rect">
            <a:avLst/>
          </a:prstGeom>
        </p:spPr>
      </p:pic>
    </p:spTree>
  </p:cSld>
  <p:clrMapOvr>
    <a:masterClrMapping/>
  </p:clrMapOvr>
  <p:transition spd="med">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qu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11" y="260648"/>
            <a:ext cx="7856461" cy="6442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9144000" cy="3124200"/>
          </a:xfrm>
        </p:spPr>
        <p:txBody>
          <a:bodyPr>
            <a:norm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PIC BASED SELF DEFENCE SYSTEM FOR WOMEN SAFETY</a:t>
            </a:r>
            <a:br>
              <a:rPr lang="en-US" sz="3200" b="1" dirty="0" smtClean="0">
                <a:solidFill>
                  <a:srgbClr val="00B050"/>
                </a:solidFill>
                <a:latin typeface="Times New Roman" panose="02020603050405020304" pitchFamily="18" charset="0"/>
                <a:cs typeface="Times New Roman" panose="02020603050405020304" pitchFamily="18" charset="0"/>
              </a:rPr>
            </a:br>
            <a:endParaRPr lang="en-IN" sz="3200" b="1" dirty="0">
              <a:solidFill>
                <a:srgbClr val="00B050"/>
              </a:solidFill>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3505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752600"/>
            <a:ext cx="3810000" cy="4038600"/>
          </a:xfrm>
          <a:prstGeom prst="rect">
            <a:avLst/>
          </a:prstGeom>
        </p:spPr>
      </p:pic>
    </p:spTree>
  </p:cSld>
  <p:clrMapOvr>
    <a:masterClrMapping/>
  </p:clrMapOvr>
  <p:transition spd="med">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16" y="188640"/>
            <a:ext cx="8748972" cy="6480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424936" cy="5721499"/>
          </a:xfrm>
        </p:spPr>
        <p:txBody>
          <a:bodyPr>
            <a:normAutofit/>
          </a:bodyPr>
          <a:lstStyle/>
          <a:p>
            <a:pPr marL="0" indent="0" algn="ctr">
              <a:buNone/>
            </a:pPr>
            <a:endParaRPr lang="en-US" sz="4800" b="1" dirty="0" smtClean="0">
              <a:latin typeface="Times New Roman" panose="02020603050405020304" pitchFamily="18" charset="0"/>
              <a:cs typeface="Times New Roman" panose="02020603050405020304" pitchFamily="18" charset="0"/>
            </a:endParaRPr>
          </a:p>
          <a:p>
            <a:pPr marL="0" indent="0" algn="ctr">
              <a:buNone/>
            </a:pPr>
            <a:endParaRPr lang="en-US" sz="4800" b="1" dirty="0" smtClean="0">
              <a:latin typeface="Times New Roman" panose="02020603050405020304" pitchFamily="18" charset="0"/>
              <a:cs typeface="Times New Roman" panose="02020603050405020304" pitchFamily="18" charset="0"/>
            </a:endParaRPr>
          </a:p>
          <a:p>
            <a:pPr marL="0" indent="0" algn="ctr">
              <a:buNone/>
            </a:pPr>
            <a:endParaRPr lang="en-US" sz="4800" b="1" dirty="0">
              <a:latin typeface="Times New Roman" panose="02020603050405020304" pitchFamily="18" charset="0"/>
              <a:cs typeface="Times New Roman" panose="02020603050405020304" pitchFamily="18" charset="0"/>
            </a:endParaRPr>
          </a:p>
          <a:p>
            <a:pPr marL="0" indent="0" algn="ctr">
              <a:buNone/>
            </a:pPr>
            <a:r>
              <a:rPr lang="en-US" sz="4800" b="1" dirty="0" smtClean="0">
                <a:latin typeface="Times New Roman" panose="02020603050405020304" pitchFamily="18" charset="0"/>
                <a:cs typeface="Times New Roman" panose="02020603050405020304" pitchFamily="18" charset="0"/>
              </a:rPr>
              <a:t> </a:t>
            </a:r>
          </a:p>
          <a:p>
            <a:pPr marL="0" indent="0" algn="ctr">
              <a:buNone/>
            </a:pPr>
            <a:endParaRPr lang="en-US" sz="4400" b="1" dirty="0" smtClean="0">
              <a:solidFill>
                <a:srgbClr val="FF0000"/>
              </a:solidFill>
              <a:latin typeface="Times New Roman" panose="02020603050405020304" pitchFamily="18" charset="0"/>
              <a:cs typeface="Times New Roman" panose="02020603050405020304" pitchFamily="18" charset="0"/>
            </a:endParaRPr>
          </a:p>
          <a:p>
            <a:pPr marL="0" indent="0" algn="ctr">
              <a:buNone/>
            </a:pPr>
            <a:r>
              <a:rPr lang="en-US" sz="4400" b="1" dirty="0" smtClean="0">
                <a:solidFill>
                  <a:srgbClr val="FF0000"/>
                </a:solidFill>
                <a:latin typeface="Times New Roman" panose="02020603050405020304" pitchFamily="18" charset="0"/>
                <a:cs typeface="Times New Roman" panose="02020603050405020304" pitchFamily="18" charset="0"/>
              </a:rPr>
              <a:t>WIRELESS COMMUNICATION </a:t>
            </a:r>
          </a:p>
          <a:p>
            <a:endParaRPr lang="en-US" sz="4800" b="1" dirty="0">
              <a:latin typeface="Times New Roman" panose="02020603050405020304" pitchFamily="18" charset="0"/>
              <a:cs typeface="Times New Roman" panose="02020603050405020304" pitchFamily="18" charset="0"/>
            </a:endParaRPr>
          </a:p>
        </p:txBody>
      </p:sp>
      <p:pic>
        <p:nvPicPr>
          <p:cNvPr id="2050" name="Picture 2" descr="Image result for ar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700" y="404663"/>
            <a:ext cx="2822452" cy="42336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b="1" dirty="0" smtClean="0">
                <a:solidFill>
                  <a:srgbClr val="00B050"/>
                </a:solidFill>
                <a:latin typeface="Times New Roman" panose="02020603050405020304" pitchFamily="18" charset="0"/>
                <a:cs typeface="Times New Roman" panose="02020603050405020304" pitchFamily="18" charset="0"/>
              </a:rPr>
              <a:t>WORK FLOW CHART</a:t>
            </a:r>
            <a:endParaRPr lang="en-US" b="1" dirty="0">
              <a:solidFill>
                <a:srgbClr val="00B050"/>
              </a:solidFill>
              <a:latin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251520" y="1052736"/>
          <a:ext cx="8568952" cy="54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lstStyle/>
          <a:p>
            <a:r>
              <a:rPr lang="en-US" dirty="0" smtClean="0">
                <a:solidFill>
                  <a:srgbClr val="00B050"/>
                </a:solidFill>
              </a:rPr>
              <a:t>PROBLEM STATEMENT</a:t>
            </a:r>
            <a:endParaRPr lang="en-US" dirty="0">
              <a:solidFill>
                <a:srgbClr val="00B050"/>
              </a:solidFill>
            </a:endParaRPr>
          </a:p>
        </p:txBody>
      </p:sp>
      <p:sp>
        <p:nvSpPr>
          <p:cNvPr id="3" name="Content Placeholder 2"/>
          <p:cNvSpPr>
            <a:spLocks noGrp="1"/>
          </p:cNvSpPr>
          <p:nvPr>
            <p:ph idx="1"/>
          </p:nvPr>
        </p:nvSpPr>
        <p:spPr/>
        <p:txBody>
          <a:bodyPr>
            <a:normAutofit/>
          </a:bodyPr>
          <a:lstStyle/>
          <a:p>
            <a:pPr marL="0" indent="0">
              <a:buNone/>
            </a:pPr>
            <a:r>
              <a:rPr lang="en-US" dirty="0" smtClean="0"/>
              <a:t>     </a:t>
            </a:r>
            <a:r>
              <a:rPr lang="en-US" sz="2400" dirty="0" smtClean="0"/>
              <a:t>Now a days women facing lot of problems.</a:t>
            </a:r>
          </a:p>
          <a:p>
            <a:pPr marL="0" indent="0">
              <a:buNone/>
            </a:pPr>
            <a:r>
              <a:rPr lang="en-US" sz="2400" dirty="0" smtClean="0"/>
              <a:t>In this world crimes against women is increases</a:t>
            </a:r>
          </a:p>
          <a:p>
            <a:pPr marL="0" indent="0">
              <a:buNone/>
            </a:pPr>
            <a:r>
              <a:rPr lang="en-US" sz="2400" dirty="0" smtClean="0"/>
              <a:t>Day by day. </a:t>
            </a:r>
          </a:p>
          <a:p>
            <a:pPr marL="0" indent="0">
              <a:buNone/>
            </a:pPr>
            <a:r>
              <a:rPr lang="en-US" sz="2400" dirty="0" smtClean="0"/>
              <a:t>     So main theme of my project is to build a</a:t>
            </a:r>
          </a:p>
          <a:p>
            <a:pPr marL="0" indent="0">
              <a:buNone/>
            </a:pPr>
            <a:r>
              <a:rPr lang="en-US" sz="2400" dirty="0" smtClean="0"/>
              <a:t>security system for women that is Completely </a:t>
            </a:r>
          </a:p>
          <a:p>
            <a:pPr marL="0" indent="0">
              <a:buNone/>
            </a:pPr>
            <a:r>
              <a:rPr lang="en-US" sz="2400" dirty="0" smtClean="0"/>
              <a:t>automated and requires no human Interference.</a:t>
            </a:r>
          </a:p>
          <a:p>
            <a:pPr marL="0" indent="0">
              <a:buNone/>
            </a:pPr>
            <a:r>
              <a:rPr lang="en-US" sz="2400" dirty="0" smtClean="0"/>
              <a:t>		</a:t>
            </a:r>
          </a:p>
          <a:p>
            <a:endParaRPr lang="en-US" sz="2400" dirty="0" smtClean="0"/>
          </a:p>
          <a:p>
            <a:pPr marL="0" indent="0">
              <a:buNone/>
            </a:pPr>
            <a:r>
              <a:rPr lang="en-US" sz="2400" dirty="0" smtClean="0"/>
              <a:t>		</a:t>
            </a:r>
            <a:endParaRPr lang="en-US" sz="2400" dirty="0"/>
          </a:p>
        </p:txBody>
      </p:sp>
      <p:sp>
        <p:nvSpPr>
          <p:cNvPr id="5" name="AutoShape 2" descr="safety3.webp (1070×58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6" name="AutoShape 4" descr="safety3.webp (1070×58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7" name="AutoShape 6" descr="safety3.webp (1070×580)"/>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307797"/>
            <a:ext cx="4343400" cy="2514599"/>
          </a:xfrm>
          <a:prstGeom prst="rect">
            <a:avLst/>
          </a:prstGeom>
        </p:spPr>
      </p:pic>
    </p:spTree>
  </p:cSld>
  <p:clrMapOvr>
    <a:masterClrMapping/>
  </p:clrMapOvr>
  <p:transition spd="med">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791200" cy="1143000"/>
          </a:xfrm>
          <a:solidFill>
            <a:schemeClr val="accent2">
              <a:lumMod val="60000"/>
              <a:lumOff val="40000"/>
            </a:schemeClr>
          </a:solidFill>
        </p:spPr>
        <p:txBody>
          <a:bodyPr/>
          <a:lstStyle/>
          <a:p>
            <a:r>
              <a:rPr lang="en-US" b="1" dirty="0" smtClean="0">
                <a:solidFill>
                  <a:srgbClr val="00B050"/>
                </a:solidFill>
                <a:latin typeface="Times New Roman" panose="02020603050405020304" pitchFamily="18" charset="0"/>
                <a:cs typeface="Times New Roman" panose="02020603050405020304" pitchFamily="18" charset="0"/>
              </a:rPr>
              <a:t>ABSTRACT</a:t>
            </a:r>
            <a:endParaRPr lang="en-US" b="1" dirty="0">
              <a:solidFill>
                <a:srgbClr val="00B050"/>
              </a:solidFill>
              <a:latin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This paper describes about safe and secured electronic system for women . This device is a security system especially designed for women in distress.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It comprises of PIC controller, wrist band, Microphone, Webcam, Buzzer, LCD, GSM and GPS are used in this project.</a:t>
            </a:r>
          </a:p>
          <a:p>
            <a:pPr marL="0" indent="0">
              <a:buNone/>
            </a:pPr>
            <a:r>
              <a:rPr lang="en-US" sz="2400" dirty="0" smtClean="0">
                <a:latin typeface="Times New Roman" panose="02020603050405020304" pitchFamily="18" charset="0"/>
                <a:cs typeface="Times New Roman" panose="02020603050405020304" pitchFamily="18" charset="0"/>
              </a:rPr>
              <a:t>             This security system is provides self confidence to the women. That also empowers power to the women. So crimes against women are decreased. </a:t>
            </a: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endParaRPr>
          </a:p>
        </p:txBody>
      </p:sp>
      <p:pic>
        <p:nvPicPr>
          <p:cNvPr id="2050" name="Picture 2" descr="C:\Users\ganesan.ganesan-PC\Downloads\download.jpg"/>
          <p:cNvPicPr>
            <a:picLocks noChangeAspect="1" noChangeArrowheads="1"/>
          </p:cNvPicPr>
          <p:nvPr/>
        </p:nvPicPr>
        <p:blipFill>
          <a:blip r:embed="rId2"/>
          <a:srcRect/>
          <a:stretch>
            <a:fillRect/>
          </a:stretch>
        </p:blipFill>
        <p:spPr bwMode="auto">
          <a:xfrm>
            <a:off x="6444208" y="188203"/>
            <a:ext cx="2480419" cy="1296582"/>
          </a:xfrm>
          <a:prstGeom prst="rect">
            <a:avLst/>
          </a:prstGeom>
          <a:noFill/>
        </p:spPr>
      </p:pic>
    </p:spTree>
  </p:cSld>
  <p:clrMapOvr>
    <a:masterClrMapping/>
  </p:clrMapOvr>
  <p:transition spd="med">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436568" cy="939784"/>
          </a:xfrm>
          <a:solidFill>
            <a:schemeClr val="accent2">
              <a:lumMod val="60000"/>
              <a:lumOff val="40000"/>
            </a:schemeClr>
          </a:solidFill>
        </p:spPr>
        <p:txBody>
          <a:bodyPr/>
          <a:lstStyle/>
          <a:p>
            <a:r>
              <a:rPr lang="en-US" b="1" dirty="0" smtClean="0">
                <a:solidFill>
                  <a:srgbClr val="00B050"/>
                </a:solidFill>
                <a:latin typeface="Times New Roman" panose="02020603050405020304" pitchFamily="18" charset="0"/>
                <a:cs typeface="Times New Roman" panose="02020603050405020304" pitchFamily="18" charset="0"/>
              </a:rPr>
              <a:t>LITERATURE SURVEY</a:t>
            </a:r>
            <a:endParaRPr lang="en-IN" b="1" dirty="0">
              <a:solidFill>
                <a:srgbClr val="00B05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9470099"/>
              </p:ext>
            </p:extLst>
          </p:nvPr>
        </p:nvGraphicFramePr>
        <p:xfrm>
          <a:off x="395538" y="1376026"/>
          <a:ext cx="8280918" cy="5005301"/>
        </p:xfrm>
        <a:graphic>
          <a:graphicData uri="http://schemas.openxmlformats.org/drawingml/2006/table">
            <a:tbl>
              <a:tblPr firstRow="1" bandRow="1">
                <a:tableStyleId>{7DF18680-E054-41AD-8BC1-D1AEF772440D}</a:tableStyleId>
              </a:tblPr>
              <a:tblGrid>
                <a:gridCol w="2473282"/>
                <a:gridCol w="1271132"/>
                <a:gridCol w="2466275"/>
                <a:gridCol w="2070229"/>
              </a:tblGrid>
              <a:tr h="543285">
                <a:tc>
                  <a:txBody>
                    <a:bodyPr/>
                    <a:lstStyle/>
                    <a:p>
                      <a:pPr algn="ctr"/>
                      <a:r>
                        <a:rPr lang="en-US" sz="2000" dirty="0" smtClean="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txBody>
                  <a:tcPr/>
                </a:tc>
              </a:tr>
              <a:tr h="2288873">
                <a:tc>
                  <a:txBody>
                    <a:bodyPr/>
                    <a:lstStyle/>
                    <a:p>
                      <a:pPr algn="just"/>
                      <a:r>
                        <a:rPr lang="en-US" sz="2000" dirty="0" smtClean="0">
                          <a:latin typeface="Times New Roman" panose="02020603050405020304" pitchFamily="18" charset="0"/>
                          <a:cs typeface="Times New Roman" panose="02020603050405020304" pitchFamily="18" charset="0"/>
                        </a:rPr>
                        <a:t>Design</a:t>
                      </a:r>
                      <a:r>
                        <a:rPr lang="en-US" sz="2000" baseline="0" dirty="0" smtClean="0">
                          <a:latin typeface="Times New Roman" panose="02020603050405020304" pitchFamily="18" charset="0"/>
                          <a:cs typeface="Times New Roman" panose="02020603050405020304" pitchFamily="18" charset="0"/>
                        </a:rPr>
                        <a:t> and Implementation of Safety Armband for Women and Children using ARM7</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2015</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smtClean="0">
                          <a:latin typeface="Times New Roman" panose="02020603050405020304" pitchFamily="18" charset="0"/>
                          <a:cs typeface="Times New Roman" panose="02020603050405020304" pitchFamily="18" charset="0"/>
                        </a:rPr>
                        <a:t>1.Gilenson Toney</a:t>
                      </a:r>
                    </a:p>
                    <a:p>
                      <a:pPr algn="l"/>
                      <a:r>
                        <a:rPr lang="en-US" sz="2000" dirty="0" smtClean="0">
                          <a:latin typeface="Times New Roman" panose="02020603050405020304" pitchFamily="18" charset="0"/>
                          <a:cs typeface="Times New Roman" panose="02020603050405020304" pitchFamily="18" charset="0"/>
                        </a:rPr>
                        <a:t>2.DR.Fathima Jabeen</a:t>
                      </a:r>
                    </a:p>
                    <a:p>
                      <a:pPr algn="l"/>
                      <a:r>
                        <a:rPr lang="en-US" sz="2000" dirty="0" smtClean="0">
                          <a:latin typeface="Times New Roman" panose="02020603050405020304" pitchFamily="18" charset="0"/>
                          <a:cs typeface="Times New Roman" panose="02020603050405020304" pitchFamily="18" charset="0"/>
                        </a:rPr>
                        <a:t>3.Puneeth.S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ARM</a:t>
                      </a:r>
                      <a:r>
                        <a:rPr lang="en-US" sz="2000" baseline="0" dirty="0" smtClean="0">
                          <a:latin typeface="Times New Roman" panose="02020603050405020304" pitchFamily="18" charset="0"/>
                          <a:cs typeface="Times New Roman" panose="02020603050405020304" pitchFamily="18" charset="0"/>
                        </a:rPr>
                        <a:t> processor</a:t>
                      </a:r>
                      <a:endParaRPr lang="en-IN" sz="2000" dirty="0">
                        <a:latin typeface="Times New Roman" panose="02020603050405020304" pitchFamily="18" charset="0"/>
                        <a:cs typeface="Times New Roman" panose="02020603050405020304" pitchFamily="18" charset="0"/>
                      </a:endParaRPr>
                    </a:p>
                  </a:txBody>
                  <a:tcPr/>
                </a:tc>
              </a:tr>
              <a:tr h="2173143">
                <a:tc>
                  <a:txBody>
                    <a:bodyPr/>
                    <a:lstStyle/>
                    <a:p>
                      <a:pPr algn="just"/>
                      <a:r>
                        <a:rPr lang="en-US" sz="2000" dirty="0" smtClean="0">
                          <a:latin typeface="Times New Roman" panose="02020603050405020304" pitchFamily="18" charset="0"/>
                          <a:cs typeface="Times New Roman" panose="02020603050405020304" pitchFamily="18" charset="0"/>
                        </a:rPr>
                        <a:t>Smart</a:t>
                      </a:r>
                      <a:r>
                        <a:rPr lang="en-US" sz="2000" baseline="0" dirty="0" smtClean="0">
                          <a:latin typeface="Times New Roman" panose="02020603050405020304" pitchFamily="18" charset="0"/>
                          <a:cs typeface="Times New Roman" panose="02020603050405020304" pitchFamily="18" charset="0"/>
                        </a:rPr>
                        <a:t> Electronic System for Women Safety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2016</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smtClean="0">
                          <a:latin typeface="Times New Roman" panose="02020603050405020304" pitchFamily="18" charset="0"/>
                          <a:cs typeface="Times New Roman" panose="02020603050405020304" pitchFamily="18" charset="0"/>
                        </a:rPr>
                        <a:t>1.S.Shambhavi</a:t>
                      </a:r>
                    </a:p>
                    <a:p>
                      <a:pPr algn="l"/>
                      <a:r>
                        <a:rPr lang="en-US" sz="2000" dirty="0" smtClean="0">
                          <a:latin typeface="Times New Roman" panose="02020603050405020304" pitchFamily="18" charset="0"/>
                          <a:cs typeface="Times New Roman" panose="02020603050405020304" pitchFamily="18" charset="0"/>
                        </a:rPr>
                        <a:t>2.M.Nagaraja</a:t>
                      </a:r>
                    </a:p>
                    <a:p>
                      <a:pPr algn="l"/>
                      <a:r>
                        <a:rPr lang="en-US" sz="2000" dirty="0" smtClean="0">
                          <a:latin typeface="Times New Roman" panose="02020603050405020304" pitchFamily="18" charset="0"/>
                          <a:cs typeface="Times New Roman" panose="02020603050405020304" pitchFamily="18" charset="0"/>
                        </a:rPr>
                        <a:t> 3.</a:t>
                      </a:r>
                      <a:r>
                        <a:rPr lang="en-IN" sz="2000" dirty="0" smtClean="0">
                          <a:latin typeface="Times New Roman" panose="02020603050405020304" pitchFamily="18" charset="0"/>
                          <a:cs typeface="Times New Roman" panose="02020603050405020304" pitchFamily="18" charset="0"/>
                        </a:rPr>
                        <a:t>M</a:t>
                      </a:r>
                      <a:r>
                        <a:rPr lang="en-IN" sz="2000" baseline="0" dirty="0" smtClean="0">
                          <a:latin typeface="Times New Roman" panose="02020603050405020304" pitchFamily="18" charset="0"/>
                          <a:cs typeface="Times New Roman" panose="02020603050405020304" pitchFamily="18" charset="0"/>
                        </a:rPr>
                        <a:t>.Z Kurian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Embedded(IOT)</a:t>
                      </a:r>
                      <a:endParaRPr lang="en-IN" sz="2000" dirty="0">
                        <a:latin typeface="Times New Roman" panose="02020603050405020304" pitchFamily="18" charset="0"/>
                        <a:cs typeface="Times New Roman" panose="02020603050405020304" pitchFamily="18" charset="0"/>
                      </a:endParaRPr>
                    </a:p>
                  </a:txBody>
                  <a:tcPr/>
                </a:tc>
              </a:tr>
            </a:tbl>
          </a:graphicData>
        </a:graphic>
      </p:graphicFrame>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26967"/>
            <a:ext cx="1166244" cy="13210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0381"/>
            <a:ext cx="1166244" cy="13210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790" y="274638"/>
            <a:ext cx="6717578" cy="1143000"/>
          </a:xfrm>
          <a:solidFill>
            <a:schemeClr val="accent2">
              <a:lumMod val="60000"/>
              <a:lumOff val="40000"/>
            </a:schemeClr>
          </a:solidFill>
        </p:spPr>
        <p:txBody>
          <a:bodyPr/>
          <a:lstStyle/>
          <a:p>
            <a:r>
              <a:rPr lang="en-US" b="1" dirty="0" smtClean="0">
                <a:solidFill>
                  <a:srgbClr val="00B050"/>
                </a:solidFill>
                <a:latin typeface="Times New Roman" panose="02020603050405020304" pitchFamily="18" charset="0"/>
                <a:cs typeface="Times New Roman" panose="02020603050405020304" pitchFamily="18" charset="0"/>
              </a:rPr>
              <a:t>LITERATURE SURVEY</a:t>
            </a:r>
            <a:endParaRPr lang="en-US" b="1" dirty="0">
              <a:solidFill>
                <a:srgbClr val="00B050"/>
              </a:solidFill>
              <a:latin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1208966"/>
              </p:ext>
            </p:extLst>
          </p:nvPr>
        </p:nvGraphicFramePr>
        <p:xfrm>
          <a:off x="395536" y="1412777"/>
          <a:ext cx="8280920" cy="5040559"/>
        </p:xfrm>
        <a:graphic>
          <a:graphicData uri="http://schemas.openxmlformats.org/drawingml/2006/table">
            <a:tbl>
              <a:tblPr firstRow="1" bandRow="1">
                <a:tableStyleId>{7DF18680-E054-41AD-8BC1-D1AEF772440D}</a:tableStyleId>
              </a:tblPr>
              <a:tblGrid>
                <a:gridCol w="2700300"/>
                <a:gridCol w="1530170"/>
                <a:gridCol w="1980220"/>
                <a:gridCol w="2070230"/>
              </a:tblGrid>
              <a:tr h="438309">
                <a:tc>
                  <a:txBody>
                    <a:bodyPr/>
                    <a:lstStyle/>
                    <a:p>
                      <a:pPr algn="ctr"/>
                      <a:r>
                        <a:rPr lang="en-US" sz="2000" dirty="0" smtClean="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txBody>
                  <a:tcPr/>
                </a:tc>
              </a:tr>
              <a:tr h="1753238">
                <a:tc>
                  <a:txBody>
                    <a:bodyPr/>
                    <a:lstStyle/>
                    <a:p>
                      <a:r>
                        <a:rPr lang="en-US" sz="2000" dirty="0" smtClean="0">
                          <a:latin typeface="Times New Roman" panose="02020603050405020304" pitchFamily="18" charset="0"/>
                          <a:cs typeface="Times New Roman" panose="02020603050405020304" pitchFamily="18" charset="0"/>
                        </a:rPr>
                        <a:t>Smart Security Solution</a:t>
                      </a:r>
                      <a:r>
                        <a:rPr lang="en-US" sz="2000" baseline="0" dirty="0" smtClean="0">
                          <a:latin typeface="Times New Roman" panose="02020603050405020304" pitchFamily="18" charset="0"/>
                          <a:cs typeface="Times New Roman" panose="02020603050405020304" pitchFamily="18" charset="0"/>
                        </a:rPr>
                        <a:t> for Women based on Internet of Things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2016</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1.G.C</a:t>
                      </a:r>
                      <a:r>
                        <a:rPr lang="en-US" sz="2000" baseline="0" dirty="0" smtClean="0">
                          <a:latin typeface="Times New Roman" panose="02020603050405020304" pitchFamily="18" charset="0"/>
                          <a:cs typeface="Times New Roman" panose="02020603050405020304" pitchFamily="18" charset="0"/>
                        </a:rPr>
                        <a:t> Harikiran</a:t>
                      </a:r>
                      <a:r>
                        <a:rPr lang="en-IN" sz="2000" baseline="0" dirty="0" smtClean="0">
                          <a:latin typeface="Times New Roman" panose="02020603050405020304" pitchFamily="18" charset="0"/>
                          <a:cs typeface="Times New Roman" panose="02020603050405020304" pitchFamily="18" charset="0"/>
                        </a:rPr>
                        <a:t> 2.Karthik 3.</a:t>
                      </a:r>
                      <a:r>
                        <a:rPr lang="en-US" sz="2000" baseline="0" dirty="0" smtClean="0">
                          <a:latin typeface="Times New Roman" panose="02020603050405020304" pitchFamily="18" charset="0"/>
                          <a:cs typeface="Times New Roman" panose="02020603050405020304" pitchFamily="18" charset="0"/>
                        </a:rPr>
                        <a:t>Menasinkai </a:t>
                      </a:r>
                    </a:p>
                    <a:p>
                      <a:r>
                        <a:rPr lang="en-US" sz="2000" baseline="0" dirty="0" smtClean="0">
                          <a:latin typeface="Times New Roman" panose="02020603050405020304" pitchFamily="18" charset="0"/>
                          <a:cs typeface="Times New Roman" panose="02020603050405020304" pitchFamily="18" charset="0"/>
                        </a:rPr>
                        <a:t>4.Suhas Shirol</a:t>
                      </a:r>
                    </a:p>
                  </a:txBody>
                  <a:tcPr/>
                </a:tc>
                <a:tc>
                  <a:txBody>
                    <a:bodyPr/>
                    <a:lstStyle/>
                    <a:p>
                      <a:pPr algn="ctr"/>
                      <a:r>
                        <a:rPr lang="en-US" sz="2000" dirty="0" smtClean="0">
                          <a:latin typeface="Times New Roman" panose="02020603050405020304" pitchFamily="18" charset="0"/>
                          <a:cs typeface="Times New Roman" panose="02020603050405020304" pitchFamily="18" charset="0"/>
                        </a:rPr>
                        <a:t>AVR Microcontroller</a:t>
                      </a:r>
                      <a:endParaRPr lang="en-IN" sz="2000" dirty="0">
                        <a:latin typeface="Times New Roman" panose="02020603050405020304" pitchFamily="18" charset="0"/>
                        <a:cs typeface="Times New Roman" panose="02020603050405020304" pitchFamily="18" charset="0"/>
                      </a:endParaRPr>
                    </a:p>
                  </a:txBody>
                  <a:tcPr/>
                </a:tc>
              </a:tr>
              <a:tr h="1424506">
                <a:tc>
                  <a:txBody>
                    <a:bodyPr/>
                    <a:lstStyle/>
                    <a:p>
                      <a:r>
                        <a:rPr lang="en-US" sz="2000" dirty="0" smtClean="0">
                          <a:latin typeface="Times New Roman" panose="02020603050405020304" pitchFamily="18" charset="0"/>
                          <a:cs typeface="Times New Roman" panose="02020603050405020304" pitchFamily="18" charset="0"/>
                        </a:rPr>
                        <a:t>Intelligent Safety</a:t>
                      </a:r>
                      <a:r>
                        <a:rPr lang="en-US" sz="2000" baseline="0" dirty="0" smtClean="0">
                          <a:latin typeface="Times New Roman" panose="02020603050405020304" pitchFamily="18" charset="0"/>
                          <a:cs typeface="Times New Roman" panose="02020603050405020304" pitchFamily="18" charset="0"/>
                        </a:rPr>
                        <a:t> System for Women Security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2017</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1.Sutar</a:t>
                      </a:r>
                      <a:r>
                        <a:rPr lang="en-IN" sz="2000" baseline="0" dirty="0" smtClean="0">
                          <a:latin typeface="Times New Roman" panose="02020603050405020304" pitchFamily="18" charset="0"/>
                          <a:cs typeface="Times New Roman" panose="02020603050405020304" pitchFamily="18" charset="0"/>
                        </a:rPr>
                        <a:t> Megha</a:t>
                      </a:r>
                    </a:p>
                    <a:p>
                      <a:r>
                        <a:rPr lang="en-US" sz="2000" baseline="0" dirty="0" smtClean="0">
                          <a:latin typeface="Times New Roman" panose="02020603050405020304" pitchFamily="18" charset="0"/>
                          <a:cs typeface="Times New Roman" panose="02020603050405020304" pitchFamily="18" charset="0"/>
                        </a:rPr>
                        <a:t>2.Ghewari  M.U</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Arm controller</a:t>
                      </a:r>
                      <a:endParaRPr lang="en-IN" sz="2000" dirty="0">
                        <a:latin typeface="Times New Roman" panose="02020603050405020304" pitchFamily="18" charset="0"/>
                        <a:cs typeface="Times New Roman" panose="02020603050405020304" pitchFamily="18" charset="0"/>
                      </a:endParaRPr>
                    </a:p>
                  </a:txBody>
                  <a:tcPr/>
                </a:tc>
              </a:tr>
              <a:tr h="1424506">
                <a:tc>
                  <a:txBody>
                    <a:bodyPr/>
                    <a:lstStyle/>
                    <a:p>
                      <a:r>
                        <a:rPr lang="en-US" sz="2000" dirty="0" smtClean="0">
                          <a:latin typeface="Times New Roman" panose="02020603050405020304" pitchFamily="18" charset="0"/>
                          <a:cs typeface="Times New Roman" panose="02020603050405020304" pitchFamily="18" charset="0"/>
                        </a:rPr>
                        <a:t>Smart Women</a:t>
                      </a:r>
                      <a:r>
                        <a:rPr lang="en-US" sz="2000" baseline="0" dirty="0" smtClean="0">
                          <a:latin typeface="Times New Roman" panose="02020603050405020304" pitchFamily="18" charset="0"/>
                          <a:cs typeface="Times New Roman" panose="02020603050405020304" pitchFamily="18" charset="0"/>
                        </a:rPr>
                        <a:t> Safety System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2018</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1.Anup C J</a:t>
                      </a:r>
                    </a:p>
                    <a:p>
                      <a:r>
                        <a:rPr lang="en-US" sz="2000" dirty="0" smtClean="0">
                          <a:latin typeface="Times New Roman" panose="02020603050405020304" pitchFamily="18" charset="0"/>
                          <a:cs typeface="Times New Roman" panose="02020603050405020304" pitchFamily="18" charset="0"/>
                        </a:rPr>
                        <a:t>2.Saminathan K</a:t>
                      </a:r>
                    </a:p>
                    <a:p>
                      <a:r>
                        <a:rPr lang="en-US" sz="2000" dirty="0" smtClean="0">
                          <a:latin typeface="Times New Roman" panose="02020603050405020304" pitchFamily="18" charset="0"/>
                          <a:cs typeface="Times New Roman" panose="02020603050405020304" pitchFamily="18" charset="0"/>
                        </a:rPr>
                        <a:t>3.Gobinath</a:t>
                      </a:r>
                      <a:r>
                        <a:rPr lang="en-US" sz="2000" baseline="0" dirty="0" smtClean="0">
                          <a:latin typeface="Times New Roman" panose="02020603050405020304" pitchFamily="18" charset="0"/>
                          <a:cs typeface="Times New Roman" panose="02020603050405020304" pitchFamily="18" charset="0"/>
                        </a:rPr>
                        <a:t> M</a:t>
                      </a:r>
                    </a:p>
                    <a:p>
                      <a:r>
                        <a:rPr lang="en-US" sz="2000" baseline="0" dirty="0" smtClean="0">
                          <a:latin typeface="Times New Roman" panose="02020603050405020304" pitchFamily="18" charset="0"/>
                          <a:cs typeface="Times New Roman" panose="02020603050405020304" pitchFamily="18" charset="0"/>
                        </a:rPr>
                        <a:t>4.Senthilrajan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GSM</a:t>
                      </a:r>
                      <a:r>
                        <a:rPr lang="en-US" sz="2000" baseline="0" dirty="0" smtClean="0">
                          <a:latin typeface="Times New Roman" panose="02020603050405020304" pitchFamily="18" charset="0"/>
                          <a:cs typeface="Times New Roman" panose="02020603050405020304" pitchFamily="18" charset="0"/>
                        </a:rPr>
                        <a:t> GPS Zapper Circuit</a:t>
                      </a:r>
                      <a:endParaRPr lang="en-IN" sz="2000" dirty="0">
                        <a:latin typeface="Times New Roman" panose="02020603050405020304" pitchFamily="18" charset="0"/>
                        <a:cs typeface="Times New Roman" panose="02020603050405020304" pitchFamily="18" charset="0"/>
                      </a:endParaRPr>
                    </a:p>
                  </a:txBody>
                  <a:tcPr/>
                </a:tc>
              </a:tr>
            </a:tbl>
          </a:graphicData>
        </a:graphic>
      </p:graphicFrame>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0991"/>
            <a:ext cx="1166244" cy="13210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 y="26967"/>
            <a:ext cx="1166244" cy="13210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b="1" dirty="0" smtClean="0">
                <a:solidFill>
                  <a:srgbClr val="00B050"/>
                </a:solidFill>
                <a:latin typeface="Times New Roman" panose="02020603050405020304" pitchFamily="18" charset="0"/>
                <a:cs typeface="Times New Roman" panose="02020603050405020304" pitchFamily="18" charset="0"/>
              </a:rPr>
              <a:t>SYSTEM DESCRIPTION</a:t>
            </a:r>
            <a:endParaRPr lang="en-US" b="1" dirty="0">
              <a:solidFill>
                <a:srgbClr val="00B050"/>
              </a:solidFill>
              <a:latin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Sound sensor</a:t>
            </a:r>
          </a:p>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MEMS  accelerometer</a:t>
            </a:r>
          </a:p>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Buzzer</a:t>
            </a:r>
          </a:p>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LCD module</a:t>
            </a:r>
          </a:p>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Tilt sensor</a:t>
            </a:r>
          </a:p>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Microphone</a:t>
            </a:r>
          </a:p>
        </p:txBody>
      </p:sp>
      <p:pic>
        <p:nvPicPr>
          <p:cNvPr id="4098" name="Picture 2" descr="Image result for descri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599" y="1556792"/>
            <a:ext cx="3581401" cy="3472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