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8" r:id="rId4"/>
    <p:sldId id="272" r:id="rId5"/>
    <p:sldId id="258"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6" r:id="rId22"/>
    <p:sldId id="297" r:id="rId23"/>
    <p:sldId id="290" r:id="rId24"/>
    <p:sldId id="291" r:id="rId25"/>
    <p:sldId id="292" r:id="rId26"/>
    <p:sldId id="293" r:id="rId27"/>
    <p:sldId id="294" r:id="rId28"/>
    <p:sldId id="295" r:id="rId29"/>
    <p:sldId id="262" r:id="rId30"/>
    <p:sldId id="269" r:id="rId31"/>
    <p:sldId id="270" r:id="rId32"/>
    <p:sldId id="271" r:id="rId33"/>
    <p:sldId id="273" r:id="rId34"/>
    <p:sldId id="274" r:id="rId35"/>
    <p:sldId id="26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p:scale>
          <a:sx n="70" d="100"/>
          <a:sy n="70" d="100"/>
        </p:scale>
        <p:origin x="-1386" y="-336"/>
      </p:cViewPr>
      <p:guideLst>
        <p:guide orient="horz" pos="2160"/>
        <p:guide pos="2880"/>
      </p:guideLst>
    </p:cSldViewPr>
  </p:slideViewPr>
  <p:outlineViewPr>
    <p:cViewPr>
      <p:scale>
        <a:sx n="33" d="100"/>
        <a:sy n="33" d="100"/>
      </p:scale>
      <p:origin x="0" y="474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3EA50DA-2CAC-4DE9-8008-8010D24C9DC5}" type="datetimeFigureOut">
              <a:rPr lang="en-US" smtClean="0"/>
              <a:pPr/>
              <a:t>3/4/2025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3E59035-69EF-4E7B-90B1-65E76E78F9B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EA50DA-2CAC-4DE9-8008-8010D24C9DC5}"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59035-69EF-4E7B-90B1-65E76E78F9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EA50DA-2CAC-4DE9-8008-8010D24C9DC5}"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59035-69EF-4E7B-90B1-65E76E78F9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EA50DA-2CAC-4DE9-8008-8010D24C9DC5}"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59035-69EF-4E7B-90B1-65E76E78F9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EA50DA-2CAC-4DE9-8008-8010D24C9DC5}"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59035-69EF-4E7B-90B1-65E76E78F9B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EA50DA-2CAC-4DE9-8008-8010D24C9DC5}" type="datetimeFigureOut">
              <a:rPr lang="en-US" smtClean="0"/>
              <a:pPr/>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59035-69EF-4E7B-90B1-65E76E78F9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EA50DA-2CAC-4DE9-8008-8010D24C9DC5}" type="datetimeFigureOut">
              <a:rPr lang="en-US" smtClean="0"/>
              <a:pPr/>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E59035-69EF-4E7B-90B1-65E76E78F9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EA50DA-2CAC-4DE9-8008-8010D24C9DC5}" type="datetimeFigureOut">
              <a:rPr lang="en-US" smtClean="0"/>
              <a:pPr/>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E59035-69EF-4E7B-90B1-65E76E78F9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EA50DA-2CAC-4DE9-8008-8010D24C9DC5}" type="datetimeFigureOut">
              <a:rPr lang="en-US" smtClean="0"/>
              <a:pPr/>
              <a:t>3/4/2025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E59035-69EF-4E7B-90B1-65E76E78F9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EA50DA-2CAC-4DE9-8008-8010D24C9DC5}" type="datetimeFigureOut">
              <a:rPr lang="en-US" smtClean="0"/>
              <a:pPr/>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59035-69EF-4E7B-90B1-65E76E78F9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EA50DA-2CAC-4DE9-8008-8010D24C9DC5}" type="datetimeFigureOut">
              <a:rPr lang="en-US" smtClean="0"/>
              <a:pPr/>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3E59035-69EF-4E7B-90B1-65E76E78F9B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EA50DA-2CAC-4DE9-8008-8010D24C9DC5}" type="datetimeFigureOut">
              <a:rPr lang="en-US" smtClean="0"/>
              <a:pPr/>
              <a:t>3/4/2025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E59035-69EF-4E7B-90B1-65E76E78F9B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Video Module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en-US" sz="3600" dirty="0" smtClean="0"/>
              <a:t>Key Features of MPEG-2</a:t>
            </a:r>
            <a:endParaRPr lang="en-US" sz="3600" dirty="0"/>
          </a:p>
        </p:txBody>
      </p:sp>
      <p:sp>
        <p:nvSpPr>
          <p:cNvPr id="3" name="Content Placeholder 2"/>
          <p:cNvSpPr>
            <a:spLocks noGrp="1"/>
          </p:cNvSpPr>
          <p:nvPr>
            <p:ph idx="1"/>
          </p:nvPr>
        </p:nvSpPr>
        <p:spPr>
          <a:xfrm>
            <a:off x="457200" y="1714488"/>
            <a:ext cx="8229600" cy="4610112"/>
          </a:xfrm>
        </p:spPr>
        <p:txBody>
          <a:bodyPr>
            <a:normAutofit/>
          </a:bodyPr>
          <a:lstStyle/>
          <a:p>
            <a:r>
              <a:rPr lang="en-US" b="1" dirty="0" smtClean="0">
                <a:latin typeface="+mj-lt"/>
              </a:rPr>
              <a:t>Video Compression</a:t>
            </a:r>
            <a:r>
              <a:rPr lang="en-US" dirty="0" smtClean="0">
                <a:latin typeface="+mj-lt"/>
              </a:rPr>
              <a:t>: It reduces the file size of video data without significantly compromising quality. </a:t>
            </a:r>
            <a:endParaRPr lang="en-US" dirty="0" smtClean="0">
              <a:latin typeface="+mj-lt"/>
            </a:endParaRPr>
          </a:p>
          <a:p>
            <a:r>
              <a:rPr lang="en-US" sz="2400" b="1" dirty="0" smtClean="0">
                <a:latin typeface="+mj-lt"/>
              </a:rPr>
              <a:t>Audio Compression</a:t>
            </a:r>
            <a:r>
              <a:rPr lang="en-US" sz="2400" dirty="0" smtClean="0">
                <a:latin typeface="+mj-lt"/>
              </a:rPr>
              <a:t>: MPEG-2 supports various audio formats, including multichannel surround sound, providing high-quality audio reproduction</a:t>
            </a:r>
            <a:r>
              <a:rPr lang="en-US" sz="2400" dirty="0" smtClean="0">
                <a:latin typeface="+mj-lt"/>
              </a:rPr>
              <a:t>.</a:t>
            </a:r>
          </a:p>
          <a:p>
            <a:r>
              <a:rPr lang="en-US" sz="2400" b="1" dirty="0" smtClean="0">
                <a:latin typeface="+mj-lt"/>
              </a:rPr>
              <a:t>Compatibility</a:t>
            </a:r>
            <a:r>
              <a:rPr lang="en-US" sz="2400" dirty="0" smtClean="0">
                <a:latin typeface="+mj-lt"/>
              </a:rPr>
              <a:t>: It’s designed to be compatible with a wide range of devices, from televisions to computers, ensuring seamless playback across different platforms</a:t>
            </a:r>
            <a:r>
              <a:rPr lang="en-US" sz="2400" dirty="0" smtClean="0">
                <a:latin typeface="+mj-lt"/>
              </a:rPr>
              <a:t>.</a:t>
            </a:r>
          </a:p>
          <a:p>
            <a:r>
              <a:rPr lang="en-US" sz="2400" b="1" dirty="0" smtClean="0">
                <a:latin typeface="+mj-lt"/>
              </a:rPr>
              <a:t>Scalability</a:t>
            </a:r>
            <a:r>
              <a:rPr lang="en-US" sz="2400" dirty="0" smtClean="0">
                <a:latin typeface="+mj-lt"/>
              </a:rPr>
              <a:t>: MPEG-2 can be adapted to different bit rates and resolutions, making it versatile for various applications, from standard-definition TV to high-definition broadcasts.</a:t>
            </a:r>
            <a:endParaRPr lang="en-US" sz="2400" dirty="0">
              <a:latin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rmAutofit/>
          </a:bodyPr>
          <a:lstStyle/>
          <a:p>
            <a:r>
              <a:rPr lang="en-US" sz="3600" dirty="0" smtClean="0"/>
              <a:t>MPEG-4</a:t>
            </a:r>
            <a:endParaRPr lang="en-US" sz="3600" dirty="0"/>
          </a:p>
        </p:txBody>
      </p:sp>
      <p:sp>
        <p:nvSpPr>
          <p:cNvPr id="3" name="Content Placeholder 2"/>
          <p:cNvSpPr>
            <a:spLocks noGrp="1"/>
          </p:cNvSpPr>
          <p:nvPr>
            <p:ph idx="1"/>
          </p:nvPr>
        </p:nvSpPr>
        <p:spPr/>
        <p:txBody>
          <a:bodyPr>
            <a:normAutofit/>
          </a:bodyPr>
          <a:lstStyle/>
          <a:p>
            <a:r>
              <a:rPr lang="en-US" sz="2400" dirty="0" smtClean="0">
                <a:latin typeface="+mj-lt"/>
              </a:rPr>
              <a:t>Moving Picture Experts Group 4, is a standard for encoding both audio and visual digital data. </a:t>
            </a:r>
            <a:endParaRPr lang="en-US" sz="2400" dirty="0" smtClean="0">
              <a:latin typeface="+mj-lt"/>
            </a:endParaRPr>
          </a:p>
          <a:p>
            <a:r>
              <a:rPr lang="en-US" sz="2400" dirty="0" smtClean="0">
                <a:latin typeface="+mj-lt"/>
              </a:rPr>
              <a:t>It's </a:t>
            </a:r>
            <a:r>
              <a:rPr lang="en-US" sz="2400" dirty="0" smtClean="0">
                <a:latin typeface="+mj-lt"/>
              </a:rPr>
              <a:t>designed to provide high-quality media at lower bit rates compared to its predecessors, making it ideal for streaming and storing multimedia content. </a:t>
            </a:r>
            <a:endParaRPr lang="en-US" sz="2400"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r>
              <a:rPr lang="en-US" sz="3600" dirty="0" smtClean="0"/>
              <a:t>Key Features of MPEG-4</a:t>
            </a:r>
            <a:endParaRPr lang="en-US" sz="3600" dirty="0"/>
          </a:p>
        </p:txBody>
      </p:sp>
      <p:sp>
        <p:nvSpPr>
          <p:cNvPr id="3" name="Content Placeholder 2"/>
          <p:cNvSpPr>
            <a:spLocks noGrp="1"/>
          </p:cNvSpPr>
          <p:nvPr>
            <p:ph idx="1"/>
          </p:nvPr>
        </p:nvSpPr>
        <p:spPr>
          <a:xfrm>
            <a:off x="457200" y="1500174"/>
            <a:ext cx="8229600" cy="4824426"/>
          </a:xfrm>
        </p:spPr>
        <p:txBody>
          <a:bodyPr>
            <a:noAutofit/>
          </a:bodyPr>
          <a:lstStyle/>
          <a:p>
            <a:r>
              <a:rPr lang="en-US" sz="2400" b="1" dirty="0" smtClean="0">
                <a:latin typeface="+mj-lt"/>
              </a:rPr>
              <a:t>Efficient Compression</a:t>
            </a:r>
            <a:r>
              <a:rPr lang="en-US" sz="2400" dirty="0" smtClean="0">
                <a:latin typeface="+mj-lt"/>
              </a:rPr>
              <a:t>: MPEG-4 uses advanced compression techniques to reduce file size without significantly losing quality, which is perfect for streaming video over the </a:t>
            </a:r>
            <a:r>
              <a:rPr lang="en-US" sz="2400" dirty="0" smtClean="0">
                <a:latin typeface="+mj-lt"/>
              </a:rPr>
              <a:t>I</a:t>
            </a:r>
          </a:p>
          <a:p>
            <a:r>
              <a:rPr lang="en-US" sz="2400" b="1" dirty="0" smtClean="0">
                <a:latin typeface="+mj-lt"/>
              </a:rPr>
              <a:t>Versatility</a:t>
            </a:r>
            <a:r>
              <a:rPr lang="en-US" sz="2400" dirty="0" smtClean="0">
                <a:latin typeface="+mj-lt"/>
              </a:rPr>
              <a:t>: It supports a wide range of content, including video, audio, 3D graphics, text, and interactivity, making it suitable for various applications like web videos, DVDs, and video </a:t>
            </a:r>
            <a:r>
              <a:rPr lang="en-US" sz="2400" dirty="0" smtClean="0">
                <a:latin typeface="+mj-lt"/>
              </a:rPr>
              <a:t>conferencing.</a:t>
            </a:r>
          </a:p>
          <a:p>
            <a:r>
              <a:rPr lang="en-US" sz="2400" b="1" dirty="0" smtClean="0">
                <a:latin typeface="+mj-lt"/>
              </a:rPr>
              <a:t>Scalability</a:t>
            </a:r>
            <a:r>
              <a:rPr lang="en-US" sz="2400" dirty="0" smtClean="0">
                <a:latin typeface="+mj-lt"/>
              </a:rPr>
              <a:t>: MPEG-4 can be scaled to different resolutions and bit rates, ensuring compatibility with various devices from mobile phones to high-definition TVs</a:t>
            </a:r>
            <a:r>
              <a:rPr lang="en-US" sz="2400" dirty="0" smtClean="0">
                <a:latin typeface="+mj-lt"/>
              </a:rPr>
              <a:t>.</a:t>
            </a:r>
          </a:p>
          <a:p>
            <a:r>
              <a:rPr lang="en-US" sz="2400" b="1" dirty="0" smtClean="0">
                <a:latin typeface="+mj-lt"/>
              </a:rPr>
              <a:t>Interactivity</a:t>
            </a:r>
            <a:r>
              <a:rPr lang="en-US" sz="2400" dirty="0" smtClean="0">
                <a:latin typeface="+mj-lt"/>
              </a:rPr>
              <a:t>: It allows for interactive multimedia, enabling features such as clickable hotspots and enhanced user interactions.</a:t>
            </a:r>
            <a:endParaRPr lang="en-US" sz="2400" dirty="0">
              <a:latin typeface="+mj-l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rmAutofit/>
          </a:bodyPr>
          <a:lstStyle/>
          <a:p>
            <a:r>
              <a:rPr lang="en-US" sz="3600" dirty="0" err="1" smtClean="0"/>
              <a:t>DivX</a:t>
            </a:r>
            <a:endParaRPr lang="en-US" sz="3600" dirty="0"/>
          </a:p>
        </p:txBody>
      </p:sp>
      <p:sp>
        <p:nvSpPr>
          <p:cNvPr id="3" name="Content Placeholder 2"/>
          <p:cNvSpPr>
            <a:spLocks noGrp="1"/>
          </p:cNvSpPr>
          <p:nvPr>
            <p:ph idx="1"/>
          </p:nvPr>
        </p:nvSpPr>
        <p:spPr>
          <a:xfrm>
            <a:off x="457200" y="1785926"/>
            <a:ext cx="8229600" cy="4538674"/>
          </a:xfrm>
        </p:spPr>
        <p:txBody>
          <a:bodyPr>
            <a:normAutofit/>
          </a:bodyPr>
          <a:lstStyle/>
          <a:p>
            <a:r>
              <a:rPr lang="en-US" sz="2400" dirty="0" err="1" smtClean="0">
                <a:latin typeface="+mj-lt"/>
              </a:rPr>
              <a:t>DivX</a:t>
            </a:r>
            <a:r>
              <a:rPr lang="en-US" sz="2400" dirty="0" smtClean="0">
                <a:latin typeface="+mj-lt"/>
              </a:rPr>
              <a:t> is a video codec created by </a:t>
            </a:r>
            <a:r>
              <a:rPr lang="en-US" sz="2400" dirty="0" err="1" smtClean="0">
                <a:latin typeface="+mj-lt"/>
              </a:rPr>
              <a:t>DivX</a:t>
            </a:r>
            <a:r>
              <a:rPr lang="en-US" sz="2400" dirty="0" smtClean="0">
                <a:latin typeface="+mj-lt"/>
              </a:rPr>
              <a:t>, LLC. </a:t>
            </a:r>
            <a:endParaRPr lang="en-US" sz="2400" dirty="0" smtClean="0">
              <a:latin typeface="+mj-lt"/>
            </a:endParaRPr>
          </a:p>
          <a:p>
            <a:r>
              <a:rPr lang="en-US" sz="2400" dirty="0" smtClean="0">
                <a:latin typeface="+mj-lt"/>
              </a:rPr>
              <a:t>It </a:t>
            </a:r>
            <a:r>
              <a:rPr lang="en-US" sz="2400" dirty="0" smtClean="0">
                <a:latin typeface="+mj-lt"/>
              </a:rPr>
              <a:t>is used for compressing digital video files while maintaining relatively high quality. </a:t>
            </a:r>
            <a:endParaRPr lang="en-US" sz="2400" dirty="0" smtClean="0">
              <a:latin typeface="+mj-lt"/>
            </a:endParaRPr>
          </a:p>
          <a:p>
            <a:r>
              <a:rPr lang="en-US" sz="2400" dirty="0" err="1" smtClean="0">
                <a:latin typeface="+mj-lt"/>
              </a:rPr>
              <a:t>DivX</a:t>
            </a:r>
            <a:r>
              <a:rPr lang="en-US" sz="2400" dirty="0" smtClean="0">
                <a:latin typeface="+mj-lt"/>
              </a:rPr>
              <a:t> </a:t>
            </a:r>
            <a:r>
              <a:rPr lang="en-US" sz="2400" dirty="0" smtClean="0">
                <a:latin typeface="+mj-lt"/>
              </a:rPr>
              <a:t>is popular for its ability to compress lengthy video segments into small sizes while preserving high visual quality.</a:t>
            </a:r>
            <a:endParaRPr lang="en-US" sz="2400"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r>
              <a:rPr lang="en-US" sz="3600" dirty="0" smtClean="0"/>
              <a:t>Key Features of </a:t>
            </a:r>
            <a:r>
              <a:rPr lang="en-US" sz="3600" dirty="0" err="1" smtClean="0"/>
              <a:t>DivX</a:t>
            </a:r>
            <a:endParaRPr lang="en-US" sz="3600" dirty="0"/>
          </a:p>
        </p:txBody>
      </p:sp>
      <p:sp>
        <p:nvSpPr>
          <p:cNvPr id="3" name="Content Placeholder 2"/>
          <p:cNvSpPr>
            <a:spLocks noGrp="1"/>
          </p:cNvSpPr>
          <p:nvPr>
            <p:ph idx="1"/>
          </p:nvPr>
        </p:nvSpPr>
        <p:spPr>
          <a:xfrm>
            <a:off x="457200" y="1643050"/>
            <a:ext cx="8229600" cy="4681550"/>
          </a:xfrm>
        </p:spPr>
        <p:txBody>
          <a:bodyPr>
            <a:noAutofit/>
          </a:bodyPr>
          <a:lstStyle/>
          <a:p>
            <a:r>
              <a:rPr lang="en-US" sz="2400" b="1" dirty="0" smtClean="0">
                <a:latin typeface="+mj-lt"/>
              </a:rPr>
              <a:t>Efficient Compression</a:t>
            </a:r>
            <a:r>
              <a:rPr lang="en-US" sz="2400" dirty="0" smtClean="0">
                <a:latin typeface="+mj-lt"/>
              </a:rPr>
              <a:t>: </a:t>
            </a:r>
            <a:r>
              <a:rPr lang="en-US" sz="2400" dirty="0" err="1" smtClean="0">
                <a:latin typeface="+mj-lt"/>
              </a:rPr>
              <a:t>DivX</a:t>
            </a:r>
            <a:r>
              <a:rPr lang="en-US" sz="2400" dirty="0" smtClean="0">
                <a:latin typeface="+mj-lt"/>
              </a:rPr>
              <a:t> uses advanced compression algorithms to reduce video file sizes significantly without major quality loss, making it ideal for storage and streaming</a:t>
            </a:r>
            <a:r>
              <a:rPr lang="en-US" sz="2400" dirty="0" smtClean="0">
                <a:latin typeface="+mj-lt"/>
              </a:rPr>
              <a:t>.</a:t>
            </a:r>
          </a:p>
          <a:p>
            <a:r>
              <a:rPr lang="en-US" sz="2400" b="1" dirty="0" smtClean="0">
                <a:latin typeface="+mj-lt"/>
              </a:rPr>
              <a:t>High Quality</a:t>
            </a:r>
            <a:r>
              <a:rPr lang="en-US" sz="2400" dirty="0" smtClean="0">
                <a:latin typeface="+mj-lt"/>
              </a:rPr>
              <a:t>: Despite its high compression ratio, </a:t>
            </a:r>
            <a:r>
              <a:rPr lang="en-US" sz="2400" dirty="0" err="1" smtClean="0">
                <a:latin typeface="+mj-lt"/>
              </a:rPr>
              <a:t>DivX</a:t>
            </a:r>
            <a:r>
              <a:rPr lang="en-US" sz="2400" dirty="0" smtClean="0">
                <a:latin typeface="+mj-lt"/>
              </a:rPr>
              <a:t> maintains impressive video quality, which makes it a favorite for movie and video content distribution</a:t>
            </a:r>
            <a:r>
              <a:rPr lang="en-US" sz="2400" dirty="0" smtClean="0">
                <a:latin typeface="+mj-lt"/>
              </a:rPr>
              <a:t>.</a:t>
            </a:r>
          </a:p>
          <a:p>
            <a:r>
              <a:rPr lang="en-US" sz="2400" b="1" dirty="0" smtClean="0">
                <a:latin typeface="+mj-lt"/>
              </a:rPr>
              <a:t>Versatility</a:t>
            </a:r>
            <a:r>
              <a:rPr lang="en-US" sz="2400" dirty="0" smtClean="0">
                <a:latin typeface="+mj-lt"/>
              </a:rPr>
              <a:t>: It supports various video formats and resolutions, ensuring compatibility with many devices, including computers, TVs, and portable media players</a:t>
            </a:r>
            <a:r>
              <a:rPr lang="en-US" sz="2400" dirty="0" smtClean="0">
                <a:latin typeface="+mj-lt"/>
              </a:rPr>
              <a:t>.</a:t>
            </a:r>
          </a:p>
          <a:p>
            <a:r>
              <a:rPr lang="en-US" sz="2400" b="1" dirty="0" smtClean="0">
                <a:latin typeface="+mj-lt"/>
              </a:rPr>
              <a:t>Playback</a:t>
            </a:r>
            <a:r>
              <a:rPr lang="en-US" sz="2400" dirty="0" smtClean="0">
                <a:latin typeface="+mj-lt"/>
              </a:rPr>
              <a:t>: </a:t>
            </a:r>
            <a:r>
              <a:rPr lang="en-US" sz="2400" dirty="0" err="1" smtClean="0">
                <a:latin typeface="+mj-lt"/>
              </a:rPr>
              <a:t>DivX</a:t>
            </a:r>
            <a:r>
              <a:rPr lang="en-US" sz="2400" dirty="0" smtClean="0">
                <a:latin typeface="+mj-lt"/>
              </a:rPr>
              <a:t> files can be played on a wide range of media players and devices, making it highly versatile for different platforms.</a:t>
            </a:r>
            <a:endParaRPr lang="en-US" sz="2400" dirty="0">
              <a:latin typeface="+mj-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r>
              <a:rPr lang="en-US" sz="3600" dirty="0" err="1" smtClean="0"/>
              <a:t>Xvid</a:t>
            </a:r>
            <a:endParaRPr lang="en-US" sz="3600" dirty="0"/>
          </a:p>
        </p:txBody>
      </p:sp>
      <p:sp>
        <p:nvSpPr>
          <p:cNvPr id="3" name="Content Placeholder 2"/>
          <p:cNvSpPr>
            <a:spLocks noGrp="1"/>
          </p:cNvSpPr>
          <p:nvPr>
            <p:ph idx="1"/>
          </p:nvPr>
        </p:nvSpPr>
        <p:spPr>
          <a:xfrm>
            <a:off x="457200" y="1643050"/>
            <a:ext cx="8229600" cy="4681550"/>
          </a:xfrm>
        </p:spPr>
        <p:txBody>
          <a:bodyPr/>
          <a:lstStyle/>
          <a:p>
            <a:r>
              <a:rPr lang="en-US" dirty="0" err="1" smtClean="0">
                <a:latin typeface="+mj-lt"/>
              </a:rPr>
              <a:t>Xvid</a:t>
            </a:r>
            <a:r>
              <a:rPr lang="en-US" dirty="0" smtClean="0">
                <a:latin typeface="+mj-lt"/>
              </a:rPr>
              <a:t> </a:t>
            </a:r>
            <a:r>
              <a:rPr lang="en-US" dirty="0" smtClean="0">
                <a:latin typeface="+mj-lt"/>
              </a:rPr>
              <a:t>is a popular video codec library that follows the MPEG-4 video coding standard. </a:t>
            </a:r>
            <a:endParaRPr lang="en-US" dirty="0" smtClean="0">
              <a:latin typeface="+mj-lt"/>
            </a:endParaRPr>
          </a:p>
          <a:p>
            <a:r>
              <a:rPr lang="en-US" dirty="0" smtClean="0">
                <a:latin typeface="+mj-lt"/>
              </a:rPr>
              <a:t>It's </a:t>
            </a:r>
            <a:r>
              <a:rPr lang="en-US" dirty="0" smtClean="0">
                <a:latin typeface="+mj-lt"/>
              </a:rPr>
              <a:t>an open-source alternative to other proprietary </a:t>
            </a:r>
            <a:r>
              <a:rPr lang="en-US" dirty="0" err="1" smtClean="0">
                <a:latin typeface="+mj-lt"/>
              </a:rPr>
              <a:t>codecs</a:t>
            </a:r>
            <a:r>
              <a:rPr lang="en-US" dirty="0" smtClean="0">
                <a:latin typeface="+mj-lt"/>
              </a:rPr>
              <a:t> like </a:t>
            </a:r>
            <a:r>
              <a:rPr lang="en-US" dirty="0" err="1" smtClean="0">
                <a:latin typeface="+mj-lt"/>
              </a:rPr>
              <a:t>DivX</a:t>
            </a:r>
            <a:r>
              <a:rPr lang="en-US" dirty="0" smtClean="0">
                <a:latin typeface="+mj-lt"/>
              </a:rPr>
              <a:t>.</a:t>
            </a:r>
            <a:endParaRPr lang="en-US" dirty="0">
              <a:latin typeface="+mj-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rmAutofit/>
          </a:bodyPr>
          <a:lstStyle/>
          <a:p>
            <a:r>
              <a:rPr lang="en-US" sz="3600" dirty="0" smtClean="0"/>
              <a:t>Key Features of </a:t>
            </a:r>
            <a:r>
              <a:rPr lang="en-US" sz="3600" dirty="0" err="1" smtClean="0"/>
              <a:t>Xvid</a:t>
            </a:r>
            <a:endParaRPr lang="en-US" sz="3600" dirty="0"/>
          </a:p>
        </p:txBody>
      </p:sp>
      <p:sp>
        <p:nvSpPr>
          <p:cNvPr id="3" name="Content Placeholder 2"/>
          <p:cNvSpPr>
            <a:spLocks noGrp="1"/>
          </p:cNvSpPr>
          <p:nvPr>
            <p:ph idx="1"/>
          </p:nvPr>
        </p:nvSpPr>
        <p:spPr>
          <a:xfrm>
            <a:off x="457200" y="1643050"/>
            <a:ext cx="8229600" cy="4681550"/>
          </a:xfrm>
        </p:spPr>
        <p:txBody>
          <a:bodyPr>
            <a:normAutofit/>
          </a:bodyPr>
          <a:lstStyle/>
          <a:p>
            <a:r>
              <a:rPr lang="en-US" sz="2400" b="1" dirty="0" smtClean="0">
                <a:latin typeface="+mj-lt"/>
              </a:rPr>
              <a:t>Open-Source</a:t>
            </a:r>
            <a:r>
              <a:rPr lang="en-US" sz="2400" dirty="0" smtClean="0">
                <a:latin typeface="+mj-lt"/>
              </a:rPr>
              <a:t>: </a:t>
            </a:r>
            <a:r>
              <a:rPr lang="en-US" sz="2400" dirty="0" err="1" smtClean="0">
                <a:latin typeface="+mj-lt"/>
              </a:rPr>
              <a:t>Xvid</a:t>
            </a:r>
            <a:r>
              <a:rPr lang="en-US" sz="2400" dirty="0" smtClean="0">
                <a:latin typeface="+mj-lt"/>
              </a:rPr>
              <a:t> is open-source software, meaning it's freely available and can be modified by anyone. </a:t>
            </a:r>
            <a:endParaRPr lang="en-US" sz="2400" dirty="0" smtClean="0">
              <a:latin typeface="+mj-lt"/>
            </a:endParaRPr>
          </a:p>
          <a:p>
            <a:r>
              <a:rPr lang="en-US" sz="2400" b="1" dirty="0" smtClean="0">
                <a:latin typeface="+mj-lt"/>
              </a:rPr>
              <a:t>Efficient Compression</a:t>
            </a:r>
            <a:r>
              <a:rPr lang="en-US" sz="2400" dirty="0" smtClean="0">
                <a:latin typeface="+mj-lt"/>
              </a:rPr>
              <a:t>: </a:t>
            </a:r>
            <a:r>
              <a:rPr lang="en-US" sz="2400" dirty="0" err="1" smtClean="0">
                <a:latin typeface="+mj-lt"/>
              </a:rPr>
              <a:t>Xvid</a:t>
            </a:r>
            <a:r>
              <a:rPr lang="en-US" sz="2400" dirty="0" smtClean="0">
                <a:latin typeface="+mj-lt"/>
              </a:rPr>
              <a:t> offers efficient video compression, reducing file sizes while maintaining high visual quality, making it suitable for storage and transmission over the internet</a:t>
            </a:r>
            <a:r>
              <a:rPr lang="en-US" sz="2400" dirty="0" smtClean="0">
                <a:latin typeface="+mj-lt"/>
              </a:rPr>
              <a:t>.</a:t>
            </a:r>
          </a:p>
          <a:p>
            <a:r>
              <a:rPr lang="en-US" sz="2400" b="1" dirty="0" smtClean="0">
                <a:latin typeface="+mj-lt"/>
              </a:rPr>
              <a:t>Cross-Platform Compatibility</a:t>
            </a:r>
            <a:r>
              <a:rPr lang="en-US" sz="2400" dirty="0" smtClean="0">
                <a:latin typeface="+mj-lt"/>
              </a:rPr>
              <a:t>: It works on multiple platforms, including Windows, </a:t>
            </a:r>
            <a:r>
              <a:rPr lang="en-US" sz="2400" dirty="0" err="1" smtClean="0">
                <a:latin typeface="+mj-lt"/>
              </a:rPr>
              <a:t>macOS</a:t>
            </a:r>
            <a:r>
              <a:rPr lang="en-US" sz="2400" dirty="0" smtClean="0">
                <a:latin typeface="+mj-lt"/>
              </a:rPr>
              <a:t>, Linux, and various other operating systems, ensuring broad compatibility</a:t>
            </a:r>
            <a:r>
              <a:rPr lang="en-US" sz="2400" dirty="0" smtClean="0">
                <a:latin typeface="+mj-lt"/>
              </a:rPr>
              <a:t>.</a:t>
            </a:r>
          </a:p>
          <a:p>
            <a:r>
              <a:rPr lang="en-US" sz="2400" b="1" dirty="0" smtClean="0">
                <a:latin typeface="+mj-lt"/>
              </a:rPr>
              <a:t>High Quality</a:t>
            </a:r>
            <a:r>
              <a:rPr lang="en-US" sz="2400" dirty="0" smtClean="0">
                <a:latin typeface="+mj-lt"/>
              </a:rPr>
              <a:t>: </a:t>
            </a:r>
            <a:r>
              <a:rPr lang="en-US" sz="2400" dirty="0" err="1" smtClean="0">
                <a:latin typeface="+mj-lt"/>
              </a:rPr>
              <a:t>Xvid</a:t>
            </a:r>
            <a:r>
              <a:rPr lang="en-US" sz="2400" dirty="0" smtClean="0">
                <a:latin typeface="+mj-lt"/>
              </a:rPr>
              <a:t> maintains excellent video quality, even at lower bit rates, which makes it ideal for sharing videos online and playing them on different devices.</a:t>
            </a:r>
          </a:p>
          <a:p>
            <a:endParaRPr lang="en-US" sz="24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H264/AVC</a:t>
            </a:r>
            <a:endParaRPr lang="en-US" dirty="0"/>
          </a:p>
        </p:txBody>
      </p:sp>
      <p:sp>
        <p:nvSpPr>
          <p:cNvPr id="3" name="Content Placeholder 2"/>
          <p:cNvSpPr>
            <a:spLocks noGrp="1"/>
          </p:cNvSpPr>
          <p:nvPr>
            <p:ph idx="1"/>
          </p:nvPr>
        </p:nvSpPr>
        <p:spPr/>
        <p:txBody>
          <a:bodyPr>
            <a:normAutofit/>
          </a:bodyPr>
          <a:lstStyle/>
          <a:p>
            <a:r>
              <a:rPr lang="en-US" sz="2800" dirty="0" smtClean="0">
                <a:latin typeface="+mj-lt"/>
              </a:rPr>
              <a:t>H.264, also known as Advanced Video Coding (AVC), is a popular video compression standard used for recording, compressing, and distributing digital video</a:t>
            </a:r>
            <a:r>
              <a:rPr lang="en-US" sz="2800" dirty="0" smtClean="0">
                <a:latin typeface="+mj-lt"/>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lstStyle/>
          <a:p>
            <a:r>
              <a:rPr lang="en-US" dirty="0" smtClean="0"/>
              <a:t>Key Features of H.264/AVC</a:t>
            </a:r>
            <a:endParaRPr lang="en-US" dirty="0"/>
          </a:p>
        </p:txBody>
      </p:sp>
      <p:sp>
        <p:nvSpPr>
          <p:cNvPr id="3" name="Content Placeholder 2"/>
          <p:cNvSpPr>
            <a:spLocks noGrp="1"/>
          </p:cNvSpPr>
          <p:nvPr>
            <p:ph idx="1"/>
          </p:nvPr>
        </p:nvSpPr>
        <p:spPr>
          <a:xfrm>
            <a:off x="457200" y="1643050"/>
            <a:ext cx="8229600" cy="4681550"/>
          </a:xfrm>
        </p:spPr>
        <p:txBody>
          <a:bodyPr>
            <a:normAutofit/>
          </a:bodyPr>
          <a:lstStyle/>
          <a:p>
            <a:r>
              <a:rPr lang="en-US" sz="2000" b="1" dirty="0" smtClean="0">
                <a:latin typeface="+mj-lt"/>
              </a:rPr>
              <a:t>High Compression Efficiency</a:t>
            </a:r>
            <a:r>
              <a:rPr lang="en-US" sz="2000" dirty="0" smtClean="0">
                <a:latin typeface="+mj-lt"/>
              </a:rPr>
              <a:t>: H.264 offers significantly higher compression efficiency compared to previous standards like MPEG-2. This means it can reduce the file size of video data while maintaining high video quality, which is ideal for streaming and storage</a:t>
            </a:r>
            <a:r>
              <a:rPr lang="en-US" sz="2000" dirty="0" smtClean="0">
                <a:latin typeface="+mj-lt"/>
              </a:rPr>
              <a:t>.</a:t>
            </a:r>
          </a:p>
          <a:p>
            <a:r>
              <a:rPr lang="en-US" sz="2000" b="1" dirty="0" smtClean="0">
                <a:latin typeface="+mj-lt"/>
              </a:rPr>
              <a:t>Broad Application</a:t>
            </a:r>
            <a:r>
              <a:rPr lang="en-US" sz="2000" dirty="0" smtClean="0">
                <a:latin typeface="+mj-lt"/>
              </a:rPr>
              <a:t>: It’s used in various applications, from streaming video services like YouTube and Netflix to </a:t>
            </a:r>
            <a:r>
              <a:rPr lang="en-US" sz="2000" dirty="0" err="1" smtClean="0">
                <a:latin typeface="+mj-lt"/>
              </a:rPr>
              <a:t>Blu</a:t>
            </a:r>
            <a:r>
              <a:rPr lang="en-US" sz="2000" dirty="0" smtClean="0">
                <a:latin typeface="+mj-lt"/>
              </a:rPr>
              <a:t>-ray discs, broadcast television, and video conferencing</a:t>
            </a:r>
            <a:r>
              <a:rPr lang="en-US" sz="2000" dirty="0" smtClean="0">
                <a:latin typeface="+mj-lt"/>
              </a:rPr>
              <a:t>.</a:t>
            </a:r>
          </a:p>
          <a:p>
            <a:r>
              <a:rPr lang="en-US" sz="2000" b="1" dirty="0" smtClean="0">
                <a:latin typeface="+mj-lt"/>
              </a:rPr>
              <a:t>Scalability</a:t>
            </a:r>
            <a:r>
              <a:rPr lang="en-US" sz="2000" dirty="0" smtClean="0">
                <a:latin typeface="+mj-lt"/>
              </a:rPr>
              <a:t>: H.264 supports a wide range of resolutions and bit rates, making it versatile for different devices, from </a:t>
            </a:r>
            <a:r>
              <a:rPr lang="en-US" sz="2000" dirty="0" smtClean="0">
                <a:latin typeface="+mj-lt"/>
              </a:rPr>
              <a:t>mobile </a:t>
            </a:r>
            <a:r>
              <a:rPr lang="en-US" sz="2000" dirty="0" smtClean="0">
                <a:latin typeface="+mj-lt"/>
              </a:rPr>
              <a:t>phones to high-definition televisions</a:t>
            </a:r>
            <a:r>
              <a:rPr lang="en-US" sz="2000" dirty="0" smtClean="0">
                <a:latin typeface="+mj-lt"/>
              </a:rPr>
              <a:t>.</a:t>
            </a:r>
          </a:p>
          <a:p>
            <a:r>
              <a:rPr lang="en-US" sz="2000" b="1" dirty="0" smtClean="0">
                <a:latin typeface="+mj-lt"/>
              </a:rPr>
              <a:t>Quality</a:t>
            </a:r>
            <a:r>
              <a:rPr lang="en-US" sz="2000" dirty="0" smtClean="0">
                <a:latin typeface="+mj-lt"/>
              </a:rPr>
              <a:t>: Despite its high compression efficiency, H.264 maintains excellent video quality, making it a preferred choice for high-definition video content.</a:t>
            </a:r>
            <a:endParaRPr lang="en-US" sz="2000" dirty="0">
              <a:latin typeface="+mj-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en-US" sz="3600" dirty="0" smtClean="0"/>
              <a:t>H265/HEVC</a:t>
            </a:r>
            <a:endParaRPr lang="en-US" sz="3600" dirty="0"/>
          </a:p>
        </p:txBody>
      </p:sp>
      <p:sp>
        <p:nvSpPr>
          <p:cNvPr id="3" name="Content Placeholder 2"/>
          <p:cNvSpPr>
            <a:spLocks noGrp="1"/>
          </p:cNvSpPr>
          <p:nvPr>
            <p:ph idx="1"/>
          </p:nvPr>
        </p:nvSpPr>
        <p:spPr>
          <a:xfrm>
            <a:off x="457200" y="1714488"/>
            <a:ext cx="8229600" cy="4610112"/>
          </a:xfrm>
        </p:spPr>
        <p:txBody>
          <a:bodyPr/>
          <a:lstStyle/>
          <a:p>
            <a:r>
              <a:rPr lang="en-US" dirty="0" smtClean="0">
                <a:latin typeface="+mj-lt"/>
              </a:rPr>
              <a:t>H.265, also known as High Efficiency Video Coding (HEVC), is the successor to H.264/AVC and offers even better compression efficiency</a:t>
            </a:r>
            <a:endParaRPr lang="en-US" dirty="0">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t>Contents</a:t>
            </a:r>
            <a:endParaRPr lang="en-US" sz="2000" dirty="0"/>
          </a:p>
        </p:txBody>
      </p:sp>
      <p:sp>
        <p:nvSpPr>
          <p:cNvPr id="3" name="Content Placeholder 2"/>
          <p:cNvSpPr>
            <a:spLocks noGrp="1"/>
          </p:cNvSpPr>
          <p:nvPr>
            <p:ph idx="1"/>
          </p:nvPr>
        </p:nvSpPr>
        <p:spPr/>
        <p:txBody>
          <a:bodyPr>
            <a:normAutofit/>
          </a:bodyPr>
          <a:lstStyle/>
          <a:p>
            <a:r>
              <a:rPr lang="en-US" sz="1800" dirty="0" smtClean="0"/>
              <a:t>Introduction</a:t>
            </a:r>
          </a:p>
          <a:p>
            <a:r>
              <a:rPr lang="en-US" sz="1800" dirty="0" smtClean="0"/>
              <a:t>Brief </a:t>
            </a:r>
            <a:r>
              <a:rPr lang="en-US" sz="1800" dirty="0" smtClean="0"/>
              <a:t>on Decode, Encode, </a:t>
            </a:r>
            <a:r>
              <a:rPr lang="en-US" sz="1800" dirty="0" err="1" smtClean="0"/>
              <a:t>Bitrate</a:t>
            </a:r>
            <a:endParaRPr lang="en-US" sz="1800" dirty="0" smtClean="0"/>
          </a:p>
          <a:p>
            <a:r>
              <a:rPr lang="en-US" sz="1800" dirty="0" smtClean="0"/>
              <a:t>Video </a:t>
            </a:r>
            <a:r>
              <a:rPr lang="en-US" sz="1800" dirty="0" err="1" smtClean="0"/>
              <a:t>Codecs</a:t>
            </a:r>
            <a:endParaRPr lang="en-US" sz="1800" dirty="0" smtClean="0"/>
          </a:p>
          <a:p>
            <a:r>
              <a:rPr lang="en-US" sz="1800" dirty="0" smtClean="0"/>
              <a:t>Brief on video </a:t>
            </a:r>
            <a:r>
              <a:rPr lang="en-US" sz="1800" dirty="0" err="1" smtClean="0"/>
              <a:t>codecs</a:t>
            </a:r>
            <a:endParaRPr lang="en-US" sz="1800" dirty="0" smtClean="0"/>
          </a:p>
          <a:p>
            <a:r>
              <a:rPr lang="en-US" sz="1800" dirty="0" smtClean="0"/>
              <a:t>Video </a:t>
            </a:r>
            <a:r>
              <a:rPr lang="en-US" sz="1800" dirty="0" smtClean="0"/>
              <a:t>streaming requirements</a:t>
            </a:r>
          </a:p>
          <a:p>
            <a:r>
              <a:rPr lang="en-US" sz="1800" dirty="0" smtClean="0"/>
              <a:t>Video </a:t>
            </a:r>
            <a:r>
              <a:rPr lang="en-US" sz="1800" dirty="0" smtClean="0"/>
              <a:t>clip properties-Media info</a:t>
            </a:r>
          </a:p>
          <a:p>
            <a:r>
              <a:rPr lang="en-US" sz="1800" dirty="0" smtClean="0"/>
              <a:t>Media info Tree View</a:t>
            </a:r>
          </a:p>
          <a:p>
            <a:r>
              <a:rPr lang="en-US" sz="1800" dirty="0" smtClean="0"/>
              <a:t>Different container files</a:t>
            </a:r>
          </a:p>
          <a:p>
            <a:pPr>
              <a:buNone/>
            </a:pPr>
            <a:r>
              <a:rPr lang="en-US" sz="1800" b="1" dirty="0" smtClean="0"/>
              <a:t/>
            </a:r>
            <a:br>
              <a:rPr lang="en-US" sz="1800" b="1" dirty="0" smtClean="0"/>
            </a:br>
            <a:endParaRPr lang="en-US" sz="1800" dirty="0" smtClean="0"/>
          </a:p>
          <a:p>
            <a:endParaRPr lang="en-US" sz="1800" dirty="0" smtClean="0"/>
          </a:p>
          <a:p>
            <a:endParaRPr lang="en-US" sz="1800" dirty="0" smtClean="0"/>
          </a:p>
          <a:p>
            <a:endParaRPr lang="en-US" sz="1800" dirty="0" smtClean="0"/>
          </a:p>
          <a:p>
            <a:pPr>
              <a:buNone/>
            </a:pP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en-US" sz="3600" dirty="0" smtClean="0"/>
              <a:t>Key Features of H.265/HEVC</a:t>
            </a:r>
            <a:endParaRPr lang="en-US" sz="3600" dirty="0"/>
          </a:p>
        </p:txBody>
      </p:sp>
      <p:sp>
        <p:nvSpPr>
          <p:cNvPr id="3" name="Content Placeholder 2"/>
          <p:cNvSpPr>
            <a:spLocks noGrp="1"/>
          </p:cNvSpPr>
          <p:nvPr>
            <p:ph idx="1"/>
          </p:nvPr>
        </p:nvSpPr>
        <p:spPr>
          <a:xfrm>
            <a:off x="457200" y="1714488"/>
            <a:ext cx="8229600" cy="4610112"/>
          </a:xfrm>
        </p:spPr>
        <p:txBody>
          <a:bodyPr>
            <a:normAutofit/>
          </a:bodyPr>
          <a:lstStyle/>
          <a:p>
            <a:r>
              <a:rPr lang="en-US" sz="2000" b="1" dirty="0" smtClean="0">
                <a:latin typeface="+mj-lt"/>
              </a:rPr>
              <a:t>Superior Compression</a:t>
            </a:r>
            <a:r>
              <a:rPr lang="en-US" sz="2000" dirty="0" smtClean="0">
                <a:latin typeface="+mj-lt"/>
              </a:rPr>
              <a:t>: H.265 achieves roughly double the compression ratio of H.264 at the same quality level, which means significantly smaller file sizes for the same video quality. This is crucial for streaming high-definition and 4K content</a:t>
            </a:r>
            <a:r>
              <a:rPr lang="en-US" sz="2000" dirty="0" smtClean="0">
                <a:latin typeface="+mj-lt"/>
              </a:rPr>
              <a:t>.</a:t>
            </a:r>
          </a:p>
          <a:p>
            <a:r>
              <a:rPr lang="en-US" sz="2000" b="1" dirty="0" smtClean="0">
                <a:latin typeface="+mj-lt"/>
              </a:rPr>
              <a:t>Enhanced Video Quality</a:t>
            </a:r>
            <a:r>
              <a:rPr lang="en-US" sz="2000" dirty="0" smtClean="0">
                <a:latin typeface="+mj-lt"/>
              </a:rPr>
              <a:t>: It supports higher resolutions (up to 8K) and improved video quality, even at lower bit rates, making it perfect for modern high-definition displays and streaming services</a:t>
            </a:r>
            <a:r>
              <a:rPr lang="en-US" sz="2000" dirty="0" smtClean="0">
                <a:latin typeface="+mj-lt"/>
              </a:rPr>
              <a:t>.</a:t>
            </a:r>
          </a:p>
          <a:p>
            <a:r>
              <a:rPr lang="en-US" sz="2000" b="1" dirty="0" smtClean="0">
                <a:latin typeface="+mj-lt"/>
              </a:rPr>
              <a:t>Wider Application</a:t>
            </a:r>
            <a:r>
              <a:rPr lang="en-US" sz="2000" dirty="0" smtClean="0">
                <a:latin typeface="+mj-lt"/>
              </a:rPr>
              <a:t>: H.265 is used in a variety of applications, including 4K and 8K Ultra High Definition (UHD) broadcasts, streaming services, video conferencing, and more</a:t>
            </a:r>
            <a:r>
              <a:rPr lang="en-US" sz="2000" dirty="0" smtClean="0">
                <a:latin typeface="+mj-lt"/>
              </a:rPr>
              <a:t>.</a:t>
            </a:r>
          </a:p>
          <a:p>
            <a:r>
              <a:rPr lang="en-US" sz="2000" b="1" dirty="0" smtClean="0">
                <a:latin typeface="+mj-lt"/>
              </a:rPr>
              <a:t>Advanced Features</a:t>
            </a:r>
            <a:r>
              <a:rPr lang="en-US" sz="2000" dirty="0" smtClean="0">
                <a:latin typeface="+mj-lt"/>
              </a:rPr>
              <a:t>: It incorporates advanced features like better motion compensation and more efficient use of bandwidth, which results in smoother playback and better overall video performance.</a:t>
            </a:r>
            <a:endParaRPr lang="en-US" sz="2000" dirty="0">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H.266/VCC</a:t>
            </a:r>
            <a:endParaRPr lang="en-US" dirty="0"/>
          </a:p>
        </p:txBody>
      </p:sp>
      <p:sp>
        <p:nvSpPr>
          <p:cNvPr id="3" name="Content Placeholder 2"/>
          <p:cNvSpPr>
            <a:spLocks noGrp="1"/>
          </p:cNvSpPr>
          <p:nvPr>
            <p:ph idx="1"/>
          </p:nvPr>
        </p:nvSpPr>
        <p:spPr/>
        <p:txBody>
          <a:bodyPr/>
          <a:lstStyle/>
          <a:p>
            <a:r>
              <a:rPr lang="en-US" dirty="0" smtClean="0">
                <a:latin typeface="+mj-lt"/>
              </a:rPr>
              <a:t>H.266, also known as Versatile Video Coding (VVC), is the successor to H.265/HEVC. </a:t>
            </a:r>
            <a:endParaRPr lang="en-US" dirty="0" smtClean="0">
              <a:latin typeface="+mj-lt"/>
            </a:endParaRPr>
          </a:p>
          <a:p>
            <a:r>
              <a:rPr lang="en-US" dirty="0" smtClean="0">
                <a:latin typeface="+mj-lt"/>
              </a:rPr>
              <a:t>It </a:t>
            </a:r>
            <a:r>
              <a:rPr lang="en-US" dirty="0" smtClean="0">
                <a:latin typeface="+mj-lt"/>
              </a:rPr>
              <a:t>is a cutting-edge video compression standard designed to handle the growing demand for high-quality video content.</a:t>
            </a:r>
            <a:endParaRPr lang="en-US" dirty="0">
              <a:latin typeface="+mj-l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lstStyle/>
          <a:p>
            <a:r>
              <a:rPr lang="en-US" dirty="0" smtClean="0"/>
              <a:t>Key Features of H.266/VVC</a:t>
            </a:r>
            <a:endParaRPr lang="en-US" dirty="0"/>
          </a:p>
        </p:txBody>
      </p:sp>
      <p:sp>
        <p:nvSpPr>
          <p:cNvPr id="3" name="Content Placeholder 2"/>
          <p:cNvSpPr>
            <a:spLocks noGrp="1"/>
          </p:cNvSpPr>
          <p:nvPr>
            <p:ph idx="1"/>
          </p:nvPr>
        </p:nvSpPr>
        <p:spPr/>
        <p:txBody>
          <a:bodyPr>
            <a:normAutofit/>
          </a:bodyPr>
          <a:lstStyle/>
          <a:p>
            <a:r>
              <a:rPr lang="en-US" sz="2000" b="1" dirty="0" smtClean="0">
                <a:latin typeface="+mj-lt"/>
              </a:rPr>
              <a:t>Superior Compression</a:t>
            </a:r>
            <a:r>
              <a:rPr lang="en-US" sz="2000" dirty="0" smtClean="0">
                <a:latin typeface="+mj-lt"/>
              </a:rPr>
              <a:t>: H.266 achieves about 50% better compression efficiency compared to H.265, meaning it can deliver the same video quality at half the file size. This is ideal for streaming 4K, 8K, and 360° videos</a:t>
            </a:r>
            <a:r>
              <a:rPr lang="en-US" sz="2000" dirty="0" smtClean="0">
                <a:latin typeface="+mj-lt"/>
              </a:rPr>
              <a:t>.</a:t>
            </a:r>
          </a:p>
          <a:p>
            <a:r>
              <a:rPr lang="en-US" sz="2000" b="1" dirty="0" smtClean="0">
                <a:latin typeface="+mj-lt"/>
              </a:rPr>
              <a:t>Versatility</a:t>
            </a:r>
            <a:r>
              <a:rPr lang="en-US" sz="2000" dirty="0" smtClean="0">
                <a:latin typeface="+mj-lt"/>
              </a:rPr>
              <a:t>: As the name suggests, it is versatile and supports a wide range of applications, including ultra-high-definition (UHD) video, virtual reality (VR), and high dynamic range (HDR) content</a:t>
            </a:r>
            <a:r>
              <a:rPr lang="en-US" sz="2000" dirty="0" smtClean="0">
                <a:latin typeface="+mj-lt"/>
              </a:rPr>
              <a:t>.</a:t>
            </a:r>
          </a:p>
          <a:p>
            <a:r>
              <a:rPr lang="en-US" sz="2000" b="1" dirty="0" smtClean="0">
                <a:latin typeface="+mj-lt"/>
              </a:rPr>
              <a:t>Advanced Features</a:t>
            </a:r>
            <a:r>
              <a:rPr lang="en-US" sz="2000" dirty="0" smtClean="0">
                <a:latin typeface="+mj-lt"/>
              </a:rPr>
              <a:t>: H.266 introduces new tools for better motion prediction, improved intra-frame coding, and support for higher resolutions and color depths</a:t>
            </a:r>
            <a:r>
              <a:rPr lang="en-US" sz="2000" dirty="0" smtClean="0">
                <a:latin typeface="+mj-lt"/>
              </a:rPr>
              <a:t>.</a:t>
            </a:r>
          </a:p>
          <a:p>
            <a:r>
              <a:rPr lang="en-US" sz="2000" b="1" dirty="0" smtClean="0">
                <a:latin typeface="+mj-lt"/>
              </a:rPr>
              <a:t>Bandwidth Savings</a:t>
            </a:r>
            <a:r>
              <a:rPr lang="en-US" sz="2000" dirty="0" smtClean="0">
                <a:latin typeface="+mj-lt"/>
              </a:rPr>
              <a:t>: By reducing the bit rate required for high-quality video, H.266 helps save bandwidth, making it suitable for modern streaming and broadcasting needs.</a:t>
            </a:r>
            <a:endParaRPr lang="en-US" sz="2000" dirty="0">
              <a:latin typeface="+mj-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en-US" sz="3600" dirty="0" smtClean="0"/>
              <a:t>VP8</a:t>
            </a:r>
            <a:endParaRPr lang="en-US" sz="3600" dirty="0"/>
          </a:p>
        </p:txBody>
      </p:sp>
      <p:sp>
        <p:nvSpPr>
          <p:cNvPr id="3" name="Content Placeholder 2"/>
          <p:cNvSpPr>
            <a:spLocks noGrp="1"/>
          </p:cNvSpPr>
          <p:nvPr>
            <p:ph idx="1"/>
          </p:nvPr>
        </p:nvSpPr>
        <p:spPr>
          <a:xfrm>
            <a:off x="457200" y="1643050"/>
            <a:ext cx="8229600" cy="4681550"/>
          </a:xfrm>
        </p:spPr>
        <p:txBody>
          <a:bodyPr>
            <a:normAutofit/>
          </a:bodyPr>
          <a:lstStyle/>
          <a:p>
            <a:r>
              <a:rPr lang="en-US" sz="2800" dirty="0" smtClean="0">
                <a:latin typeface="+mj-lt"/>
              </a:rPr>
              <a:t>VP8 is a video compression format developed by On2 Technologies and later acquired by Google</a:t>
            </a:r>
            <a:r>
              <a:rPr lang="en-US" sz="2800" dirty="0" smtClean="0">
                <a:latin typeface="+mj-lt"/>
              </a:rPr>
              <a:t>.</a:t>
            </a:r>
          </a:p>
          <a:p>
            <a:r>
              <a:rPr lang="en-US" sz="2800" dirty="0" smtClean="0">
                <a:latin typeface="+mj-lt"/>
              </a:rPr>
              <a:t>It's </a:t>
            </a:r>
            <a:r>
              <a:rPr lang="en-US" sz="2800" dirty="0" smtClean="0">
                <a:latin typeface="+mj-lt"/>
              </a:rPr>
              <a:t>part of the </a:t>
            </a:r>
            <a:r>
              <a:rPr lang="en-US" sz="2800" dirty="0" err="1" smtClean="0">
                <a:latin typeface="+mj-lt"/>
              </a:rPr>
              <a:t>WebM</a:t>
            </a:r>
            <a:r>
              <a:rPr lang="en-US" sz="2800" dirty="0" smtClean="0">
                <a:latin typeface="+mj-lt"/>
              </a:rPr>
              <a:t> project, which aims to create an open and royalty-free video format.</a:t>
            </a:r>
            <a:endParaRPr lang="en-US" sz="2800" dirty="0">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r>
              <a:rPr lang="en-US" sz="3600" dirty="0" smtClean="0"/>
              <a:t>Key Features of VP8</a:t>
            </a:r>
            <a:endParaRPr lang="en-US" sz="3600" dirty="0"/>
          </a:p>
        </p:txBody>
      </p:sp>
      <p:sp>
        <p:nvSpPr>
          <p:cNvPr id="3" name="Content Placeholder 2"/>
          <p:cNvSpPr>
            <a:spLocks noGrp="1"/>
          </p:cNvSpPr>
          <p:nvPr>
            <p:ph idx="1"/>
          </p:nvPr>
        </p:nvSpPr>
        <p:spPr>
          <a:xfrm>
            <a:off x="457200" y="1571612"/>
            <a:ext cx="8229600" cy="4752988"/>
          </a:xfrm>
        </p:spPr>
        <p:txBody>
          <a:bodyPr>
            <a:normAutofit fontScale="92500"/>
          </a:bodyPr>
          <a:lstStyle/>
          <a:p>
            <a:r>
              <a:rPr lang="en-US" sz="2400" b="1" dirty="0" smtClean="0">
                <a:latin typeface="+mj-lt"/>
              </a:rPr>
              <a:t>Open and Royalty-Free</a:t>
            </a:r>
            <a:r>
              <a:rPr lang="en-US" sz="2400" dirty="0" smtClean="0">
                <a:latin typeface="+mj-lt"/>
              </a:rPr>
              <a:t>: VP8 is an open-source codec with no associated licensing fees, making it a cost-effective option for developers and content creators</a:t>
            </a:r>
            <a:r>
              <a:rPr lang="en-US" sz="2400" dirty="0" smtClean="0">
                <a:latin typeface="+mj-lt"/>
              </a:rPr>
              <a:t>.</a:t>
            </a:r>
          </a:p>
          <a:p>
            <a:r>
              <a:rPr lang="en-US" sz="2400" b="1" dirty="0" smtClean="0">
                <a:latin typeface="+mj-lt"/>
              </a:rPr>
              <a:t>High Compression Efficiency</a:t>
            </a:r>
            <a:r>
              <a:rPr lang="en-US" sz="2400" dirty="0" smtClean="0">
                <a:latin typeface="+mj-lt"/>
              </a:rPr>
              <a:t>: It provides efficient video compression, resulting in relatively small file sizes while maintaining good visual quality, which is ideal for streaming and online video content</a:t>
            </a:r>
            <a:r>
              <a:rPr lang="en-US" sz="2400" dirty="0" smtClean="0">
                <a:latin typeface="+mj-lt"/>
              </a:rPr>
              <a:t>.</a:t>
            </a:r>
          </a:p>
          <a:p>
            <a:r>
              <a:rPr lang="en-US" sz="2400" b="1" dirty="0" smtClean="0">
                <a:latin typeface="+mj-lt"/>
              </a:rPr>
              <a:t>Wide Compatibility</a:t>
            </a:r>
            <a:r>
              <a:rPr lang="en-US" sz="2400" dirty="0" smtClean="0">
                <a:latin typeface="+mj-lt"/>
              </a:rPr>
              <a:t>: VP8 is supported by many modern web browsers and media players, ensuring broad compatibility across different platforms and devices</a:t>
            </a:r>
            <a:r>
              <a:rPr lang="en-US" sz="2400" dirty="0" smtClean="0">
                <a:latin typeface="+mj-lt"/>
              </a:rPr>
              <a:t>.</a:t>
            </a:r>
          </a:p>
          <a:p>
            <a:r>
              <a:rPr lang="en-US" sz="2400" b="1" dirty="0" err="1" smtClean="0">
                <a:latin typeface="+mj-lt"/>
              </a:rPr>
              <a:t>WebM</a:t>
            </a:r>
            <a:r>
              <a:rPr lang="en-US" sz="2400" b="1" dirty="0" smtClean="0">
                <a:latin typeface="+mj-lt"/>
              </a:rPr>
              <a:t> Project</a:t>
            </a:r>
            <a:r>
              <a:rPr lang="en-US" sz="2400" dirty="0" smtClean="0">
                <a:latin typeface="+mj-lt"/>
              </a:rPr>
              <a:t>: VP8 is a core part of the </a:t>
            </a:r>
            <a:r>
              <a:rPr lang="en-US" sz="2400" dirty="0" err="1" smtClean="0">
                <a:latin typeface="+mj-lt"/>
              </a:rPr>
              <a:t>WebM</a:t>
            </a:r>
            <a:r>
              <a:rPr lang="en-US" sz="2400" dirty="0" smtClean="0">
                <a:latin typeface="+mj-lt"/>
              </a:rPr>
              <a:t> project, which aims to provide a high-quality, open video format for the web. It is often used alongside the </a:t>
            </a:r>
            <a:r>
              <a:rPr lang="en-US" sz="2400" dirty="0" err="1" smtClean="0">
                <a:latin typeface="+mj-lt"/>
              </a:rPr>
              <a:t>Vorbis</a:t>
            </a:r>
            <a:r>
              <a:rPr lang="en-US" sz="2400" dirty="0" smtClean="0">
                <a:latin typeface="+mj-lt"/>
              </a:rPr>
              <a:t> audio codec within </a:t>
            </a:r>
            <a:r>
              <a:rPr lang="en-US" sz="2400" dirty="0" err="1" smtClean="0">
                <a:latin typeface="+mj-lt"/>
              </a:rPr>
              <a:t>WebM</a:t>
            </a:r>
            <a:r>
              <a:rPr lang="en-US" sz="2400" dirty="0" smtClean="0">
                <a:latin typeface="+mj-lt"/>
              </a:rPr>
              <a:t> </a:t>
            </a:r>
            <a:r>
              <a:rPr lang="en-US" sz="2400" dirty="0" smtClean="0">
                <a:latin typeface="+mj-lt"/>
              </a:rPr>
              <a:t>files.</a:t>
            </a:r>
            <a:endParaRPr lang="en-US" sz="2400" dirty="0">
              <a:latin typeface="+mj-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en-US" sz="3600" dirty="0" smtClean="0"/>
              <a:t>VP9</a:t>
            </a:r>
            <a:endParaRPr lang="en-US" sz="3600" dirty="0"/>
          </a:p>
        </p:txBody>
      </p:sp>
      <p:sp>
        <p:nvSpPr>
          <p:cNvPr id="3" name="Content Placeholder 2"/>
          <p:cNvSpPr>
            <a:spLocks noGrp="1"/>
          </p:cNvSpPr>
          <p:nvPr>
            <p:ph idx="1"/>
          </p:nvPr>
        </p:nvSpPr>
        <p:spPr>
          <a:xfrm>
            <a:off x="457200" y="1643050"/>
            <a:ext cx="8229600" cy="4681550"/>
          </a:xfrm>
        </p:spPr>
        <p:txBody>
          <a:bodyPr/>
          <a:lstStyle/>
          <a:p>
            <a:r>
              <a:rPr lang="en-US" dirty="0" smtClean="0">
                <a:latin typeface="+mj-lt"/>
              </a:rPr>
              <a:t>VP9 is a video compression codec developed by Google as the successor to VP8. </a:t>
            </a:r>
            <a:endParaRPr lang="en-US" dirty="0" smtClean="0">
              <a:latin typeface="+mj-lt"/>
            </a:endParaRPr>
          </a:p>
          <a:p>
            <a:r>
              <a:rPr lang="en-US" dirty="0" smtClean="0">
                <a:latin typeface="+mj-lt"/>
              </a:rPr>
              <a:t>It </a:t>
            </a:r>
            <a:r>
              <a:rPr lang="en-US" dirty="0" smtClean="0">
                <a:latin typeface="+mj-lt"/>
              </a:rPr>
              <a:t>is part of the </a:t>
            </a:r>
            <a:r>
              <a:rPr lang="en-US" dirty="0" err="1" smtClean="0">
                <a:latin typeface="+mj-lt"/>
              </a:rPr>
              <a:t>WebM</a:t>
            </a:r>
            <a:r>
              <a:rPr lang="en-US" dirty="0" smtClean="0">
                <a:latin typeface="+mj-lt"/>
              </a:rPr>
              <a:t> project, which aims to provide an open and royalty-free video format for the web</a:t>
            </a:r>
            <a:endParaRPr lang="en-US"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r>
              <a:rPr lang="en-US" sz="3600" dirty="0" smtClean="0"/>
              <a:t>Key Features of VP9</a:t>
            </a:r>
            <a:endParaRPr lang="en-US" sz="3600" dirty="0"/>
          </a:p>
        </p:txBody>
      </p:sp>
      <p:sp>
        <p:nvSpPr>
          <p:cNvPr id="3" name="Content Placeholder 2"/>
          <p:cNvSpPr>
            <a:spLocks noGrp="1"/>
          </p:cNvSpPr>
          <p:nvPr>
            <p:ph idx="1"/>
          </p:nvPr>
        </p:nvSpPr>
        <p:spPr>
          <a:xfrm>
            <a:off x="457200" y="1500174"/>
            <a:ext cx="8229600" cy="4824426"/>
          </a:xfrm>
        </p:spPr>
        <p:txBody>
          <a:bodyPr>
            <a:normAutofit fontScale="92500" lnSpcReduction="10000"/>
          </a:bodyPr>
          <a:lstStyle/>
          <a:p>
            <a:r>
              <a:rPr lang="en-US" sz="2400" b="1" dirty="0" smtClean="0">
                <a:latin typeface="+mj-lt"/>
              </a:rPr>
              <a:t>Higher Compression Efficiency</a:t>
            </a:r>
            <a:r>
              <a:rPr lang="en-US" sz="2400" dirty="0" smtClean="0">
                <a:latin typeface="+mj-lt"/>
              </a:rPr>
              <a:t>: VP9 offers significantly better compression efficiency compared to VP8. It can achieve similar or better video quality at roughly half the bit rate, making it ideal for streaming high-definition content</a:t>
            </a:r>
            <a:r>
              <a:rPr lang="en-US" sz="2400" dirty="0" smtClean="0">
                <a:latin typeface="+mj-lt"/>
              </a:rPr>
              <a:t>.</a:t>
            </a:r>
          </a:p>
          <a:p>
            <a:r>
              <a:rPr lang="en-US" sz="2400" b="1" dirty="0" smtClean="0">
                <a:latin typeface="+mj-lt"/>
              </a:rPr>
              <a:t>Open and Royalty-Free</a:t>
            </a:r>
            <a:r>
              <a:rPr lang="en-US" sz="2400" dirty="0" smtClean="0">
                <a:latin typeface="+mj-lt"/>
              </a:rPr>
              <a:t>: Like VP8, VP9 is an open-source codec with no associated licensing fees, which makes it a cost-effective choice for developers and content creators</a:t>
            </a:r>
            <a:r>
              <a:rPr lang="en-US" sz="2400" dirty="0" smtClean="0">
                <a:latin typeface="+mj-lt"/>
              </a:rPr>
              <a:t>.</a:t>
            </a:r>
          </a:p>
          <a:p>
            <a:r>
              <a:rPr lang="en-US" sz="2400" b="1" dirty="0" smtClean="0">
                <a:latin typeface="+mj-lt"/>
              </a:rPr>
              <a:t>Wide Compatibility</a:t>
            </a:r>
            <a:r>
              <a:rPr lang="en-US" sz="2400" dirty="0" smtClean="0">
                <a:latin typeface="+mj-lt"/>
              </a:rPr>
              <a:t>: VP9 is supported by many modern web browsers, media players, and streaming services, ensuring broad compatibility across various platforms and devices</a:t>
            </a:r>
            <a:r>
              <a:rPr lang="en-US" sz="2400" dirty="0" smtClean="0">
                <a:latin typeface="+mj-lt"/>
              </a:rPr>
              <a:t>.</a:t>
            </a:r>
          </a:p>
          <a:p>
            <a:r>
              <a:rPr lang="en-US" b="1" dirty="0" smtClean="0">
                <a:latin typeface="+mj-lt"/>
              </a:rPr>
              <a:t>Support for High Resolutions</a:t>
            </a:r>
            <a:r>
              <a:rPr lang="en-US" dirty="0" smtClean="0">
                <a:latin typeface="+mj-lt"/>
              </a:rPr>
              <a:t>: VP9 is designed to handle higher resolutions, including 4K and even 8K, making it suitable for modern high-definition displays and streaming applications.</a:t>
            </a:r>
            <a:endParaRPr lang="en-US" dirty="0">
              <a:latin typeface="+mj-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r>
              <a:rPr lang="en-US" sz="3600" dirty="0" smtClean="0"/>
              <a:t>WMV</a:t>
            </a:r>
            <a:endParaRPr lang="en-US" sz="3600" dirty="0"/>
          </a:p>
        </p:txBody>
      </p:sp>
      <p:sp>
        <p:nvSpPr>
          <p:cNvPr id="3" name="Content Placeholder 2"/>
          <p:cNvSpPr>
            <a:spLocks noGrp="1"/>
          </p:cNvSpPr>
          <p:nvPr>
            <p:ph idx="1"/>
          </p:nvPr>
        </p:nvSpPr>
        <p:spPr>
          <a:xfrm>
            <a:off x="457200" y="1571612"/>
            <a:ext cx="8229600" cy="4752988"/>
          </a:xfrm>
        </p:spPr>
        <p:txBody>
          <a:bodyPr>
            <a:normAutofit/>
          </a:bodyPr>
          <a:lstStyle/>
          <a:p>
            <a:r>
              <a:rPr lang="en-US" sz="2800" dirty="0" smtClean="0">
                <a:latin typeface="+mj-lt"/>
              </a:rPr>
              <a:t>Windows Media Video (WMV) is a video compression format developed by Microsoft. </a:t>
            </a:r>
            <a:endParaRPr lang="en-US" sz="2800" dirty="0" smtClean="0">
              <a:latin typeface="+mj-lt"/>
            </a:endParaRPr>
          </a:p>
          <a:p>
            <a:r>
              <a:rPr lang="en-US" sz="2800" dirty="0" smtClean="0">
                <a:latin typeface="+mj-lt"/>
              </a:rPr>
              <a:t>It </a:t>
            </a:r>
            <a:r>
              <a:rPr lang="en-US" sz="2800" dirty="0" smtClean="0">
                <a:latin typeface="+mj-lt"/>
              </a:rPr>
              <a:t>is part of the Windows Media framework and is commonly used for streaming and distributing video content.</a:t>
            </a:r>
            <a:endParaRPr lang="en-US" sz="2800"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a:bodyPr>
          <a:lstStyle/>
          <a:p>
            <a:r>
              <a:rPr lang="en-US" sz="3600" dirty="0" smtClean="0"/>
              <a:t>Key Features of WMV</a:t>
            </a:r>
            <a:endParaRPr lang="en-US" sz="3600" dirty="0"/>
          </a:p>
        </p:txBody>
      </p:sp>
      <p:sp>
        <p:nvSpPr>
          <p:cNvPr id="3" name="Content Placeholder 2"/>
          <p:cNvSpPr>
            <a:spLocks noGrp="1"/>
          </p:cNvSpPr>
          <p:nvPr>
            <p:ph idx="1"/>
          </p:nvPr>
        </p:nvSpPr>
        <p:spPr>
          <a:xfrm>
            <a:off x="457200" y="1500174"/>
            <a:ext cx="8229600" cy="4824426"/>
          </a:xfrm>
        </p:spPr>
        <p:txBody>
          <a:bodyPr>
            <a:normAutofit lnSpcReduction="10000"/>
          </a:bodyPr>
          <a:lstStyle/>
          <a:p>
            <a:r>
              <a:rPr lang="en-US" sz="2400" b="1" dirty="0" smtClean="0">
                <a:latin typeface="+mj-lt"/>
              </a:rPr>
              <a:t>Compression</a:t>
            </a:r>
            <a:r>
              <a:rPr lang="en-US" sz="2400" dirty="0" smtClean="0">
                <a:latin typeface="+mj-lt"/>
              </a:rPr>
              <a:t>: WMV offers efficient compression, which helps reduce the file size of video data while maintaining relatively high video quality. This makes it suitable for streaming and storage</a:t>
            </a:r>
            <a:r>
              <a:rPr lang="en-US" sz="2400" dirty="0" smtClean="0">
                <a:latin typeface="+mj-lt"/>
              </a:rPr>
              <a:t>.</a:t>
            </a:r>
          </a:p>
          <a:p>
            <a:r>
              <a:rPr lang="en-US" sz="2400" b="1" dirty="0" smtClean="0">
                <a:latin typeface="+mj-lt"/>
              </a:rPr>
              <a:t>Compatibility</a:t>
            </a:r>
            <a:r>
              <a:rPr lang="en-US" sz="2400" dirty="0" smtClean="0">
                <a:latin typeface="+mj-lt"/>
              </a:rPr>
              <a:t>: It is designed to work seamlessly with Windows-based systems and is supported by various media players and devices, ensuring broad compatibility</a:t>
            </a:r>
            <a:r>
              <a:rPr lang="en-US" sz="2400" dirty="0" smtClean="0">
                <a:latin typeface="+mj-lt"/>
              </a:rPr>
              <a:t>.</a:t>
            </a:r>
          </a:p>
          <a:p>
            <a:r>
              <a:rPr lang="en-US" sz="2400" b="1" dirty="0" smtClean="0">
                <a:latin typeface="+mj-lt"/>
              </a:rPr>
              <a:t>Streaming</a:t>
            </a:r>
            <a:r>
              <a:rPr lang="en-US" sz="2400" dirty="0" smtClean="0">
                <a:latin typeface="+mj-lt"/>
              </a:rPr>
              <a:t>: WMV is often used for online video </a:t>
            </a:r>
            <a:r>
              <a:rPr lang="en-US" sz="2400" dirty="0" smtClean="0">
                <a:latin typeface="+mj-lt"/>
              </a:rPr>
              <a:t>streaming. </a:t>
            </a:r>
            <a:r>
              <a:rPr lang="en-US" sz="2400" dirty="0" smtClean="0">
                <a:latin typeface="+mj-lt"/>
              </a:rPr>
              <a:t>It is also utilized in digital rights management (DRM) to protect copyrighted content</a:t>
            </a:r>
            <a:r>
              <a:rPr lang="en-US" sz="2400" dirty="0" smtClean="0">
                <a:latin typeface="+mj-lt"/>
              </a:rPr>
              <a:t>.</a:t>
            </a:r>
          </a:p>
          <a:p>
            <a:r>
              <a:rPr lang="en-US" sz="2400" b="1" dirty="0" smtClean="0">
                <a:latin typeface="+mj-lt"/>
              </a:rPr>
              <a:t>Resolution Support</a:t>
            </a:r>
            <a:r>
              <a:rPr lang="en-US" sz="2400" dirty="0" smtClean="0">
                <a:latin typeface="+mj-lt"/>
              </a:rPr>
              <a:t>: WMV supports a range of video resolutions, from low-definition to high-definition, making it versatile for different applications, from web videos to DVDs.</a:t>
            </a:r>
            <a:endParaRPr lang="en-US" sz="2400" dirty="0">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b="1" dirty="0" smtClean="0"/>
              <a:t>Video streaming requirements</a:t>
            </a:r>
            <a:endParaRPr lang="en-US" sz="2000" dirty="0"/>
          </a:p>
        </p:txBody>
      </p:sp>
      <p:sp>
        <p:nvSpPr>
          <p:cNvPr id="3" name="Content Placeholder 2"/>
          <p:cNvSpPr>
            <a:spLocks noGrp="1"/>
          </p:cNvSpPr>
          <p:nvPr>
            <p:ph idx="1"/>
          </p:nvPr>
        </p:nvSpPr>
        <p:spPr/>
        <p:txBody>
          <a:bodyPr>
            <a:normAutofit lnSpcReduction="10000"/>
          </a:bodyPr>
          <a:lstStyle/>
          <a:p>
            <a:pPr>
              <a:buNone/>
            </a:pPr>
            <a:r>
              <a:rPr lang="en-US" sz="1800" dirty="0" smtClean="0"/>
              <a:t>For video content that is streamed over HTTP or RTSP, there are additional</a:t>
            </a:r>
          </a:p>
          <a:p>
            <a:pPr>
              <a:buNone/>
            </a:pPr>
            <a:r>
              <a:rPr lang="en-US" sz="1800" dirty="0" smtClean="0"/>
              <a:t>requirements:</a:t>
            </a:r>
          </a:p>
          <a:p>
            <a:pPr>
              <a:buNone/>
            </a:pPr>
            <a:r>
              <a:rPr lang="en-US" sz="2000" b="1" dirty="0" smtClean="0">
                <a:solidFill>
                  <a:schemeClr val="tx2"/>
                </a:solidFill>
                <a:latin typeface="+mj-lt"/>
                <a:ea typeface="+mj-ea"/>
                <a:cs typeface="+mj-cs"/>
              </a:rPr>
              <a:t>Container</a:t>
            </a:r>
            <a:r>
              <a:rPr lang="en-US" sz="1800" dirty="0" smtClean="0"/>
              <a:t> : </a:t>
            </a:r>
          </a:p>
          <a:p>
            <a:pPr>
              <a:buNone/>
            </a:pPr>
            <a:r>
              <a:rPr lang="en-US" sz="1800" dirty="0" smtClean="0"/>
              <a:t>A container is the file that </a:t>
            </a:r>
            <a:r>
              <a:rPr lang="en-US" sz="1800" i="1" dirty="0" smtClean="0"/>
              <a:t>contains</a:t>
            </a:r>
            <a:r>
              <a:rPr lang="en-US" sz="1800" dirty="0" smtClean="0"/>
              <a:t> your video, audio streams, and any closed</a:t>
            </a:r>
          </a:p>
          <a:p>
            <a:pPr>
              <a:buNone/>
            </a:pPr>
            <a:r>
              <a:rPr lang="en-US" sz="1800" dirty="0" smtClean="0"/>
              <a:t>caption files as well.  </a:t>
            </a:r>
          </a:p>
          <a:p>
            <a:pPr>
              <a:buNone/>
            </a:pPr>
            <a:endParaRPr lang="en-US" sz="1800" dirty="0" smtClean="0"/>
          </a:p>
          <a:p>
            <a:pPr>
              <a:buNone/>
            </a:pPr>
            <a:r>
              <a:rPr lang="en-US" sz="2000" b="1" dirty="0" smtClean="0">
                <a:solidFill>
                  <a:schemeClr val="tx2"/>
                </a:solidFill>
                <a:latin typeface="+mj-lt"/>
                <a:ea typeface="+mj-ea"/>
                <a:cs typeface="+mj-cs"/>
              </a:rPr>
              <a:t>HTTP</a:t>
            </a:r>
            <a:r>
              <a:rPr lang="en-US" sz="1800" dirty="0" smtClean="0"/>
              <a:t>:</a:t>
            </a:r>
          </a:p>
          <a:p>
            <a:pPr>
              <a:buNone/>
            </a:pPr>
            <a:r>
              <a:rPr lang="en-US" sz="1800" dirty="0" smtClean="0"/>
              <a:t>Hypertext transfer  protocol is used to transfer data over the web</a:t>
            </a:r>
          </a:p>
          <a:p>
            <a:pPr>
              <a:buNone/>
            </a:pPr>
            <a:endParaRPr lang="en-US" sz="1800" dirty="0" smtClean="0"/>
          </a:p>
          <a:p>
            <a:pPr>
              <a:buNone/>
            </a:pPr>
            <a:r>
              <a:rPr lang="en-US" sz="2100" b="1" dirty="0" smtClean="0">
                <a:solidFill>
                  <a:schemeClr val="tx2"/>
                </a:solidFill>
                <a:latin typeface="+mj-lt"/>
                <a:ea typeface="+mj-ea"/>
                <a:cs typeface="+mj-cs"/>
              </a:rPr>
              <a:t>RTSP</a:t>
            </a:r>
            <a:r>
              <a:rPr lang="en-US" sz="1800" dirty="0" smtClean="0"/>
              <a:t>:</a:t>
            </a:r>
          </a:p>
          <a:p>
            <a:pPr>
              <a:buNone/>
            </a:pPr>
            <a:r>
              <a:rPr lang="en-US" sz="1800" dirty="0" smtClean="0"/>
              <a:t>Real time streaming protocol is an application level network communication</a:t>
            </a:r>
          </a:p>
          <a:p>
            <a:pPr>
              <a:buNone/>
            </a:pPr>
            <a:r>
              <a:rPr lang="en-US" sz="1800" dirty="0" smtClean="0"/>
              <a:t>system that transfer real-time data from multimedia to an endpoint device by</a:t>
            </a:r>
          </a:p>
          <a:p>
            <a:pPr>
              <a:buNone/>
            </a:pPr>
            <a:r>
              <a:rPr lang="en-US" sz="1800" dirty="0" smtClean="0"/>
              <a:t>communicating directly with the sever streaming the data </a:t>
            </a:r>
          </a:p>
          <a:p>
            <a:pPr>
              <a:buNone/>
            </a:pPr>
            <a:endParaRPr lang="en-US" sz="1800" dirty="0" smtClean="0"/>
          </a:p>
          <a:p>
            <a:pPr>
              <a:buNone/>
            </a:pP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rmAutofit/>
          </a:bodyPr>
          <a:lstStyle/>
          <a:p>
            <a:r>
              <a:rPr lang="en-US" sz="4000" dirty="0" smtClean="0"/>
              <a:t>What is video and video codec</a:t>
            </a:r>
            <a:endParaRPr lang="en-US" sz="4000" dirty="0"/>
          </a:p>
        </p:txBody>
      </p:sp>
      <p:sp>
        <p:nvSpPr>
          <p:cNvPr id="3" name="Content Placeholder 2"/>
          <p:cNvSpPr>
            <a:spLocks noGrp="1"/>
          </p:cNvSpPr>
          <p:nvPr>
            <p:ph idx="1"/>
          </p:nvPr>
        </p:nvSpPr>
        <p:spPr/>
        <p:txBody>
          <a:bodyPr/>
          <a:lstStyle/>
          <a:p>
            <a:r>
              <a:rPr lang="en-US" sz="2800" b="1" dirty="0" smtClean="0">
                <a:latin typeface="+mj-lt"/>
              </a:rPr>
              <a:t>Video: </a:t>
            </a:r>
            <a:r>
              <a:rPr lang="en-US" sz="2800" dirty="0" smtClean="0">
                <a:latin typeface="+mj-lt"/>
              </a:rPr>
              <a:t>The actual content you are watching (like movie/clip)</a:t>
            </a:r>
          </a:p>
          <a:p>
            <a:endParaRPr lang="en-US" sz="2800" dirty="0" smtClean="0">
              <a:latin typeface="+mj-lt"/>
            </a:endParaRPr>
          </a:p>
          <a:p>
            <a:r>
              <a:rPr lang="en-US" sz="2800" b="1" dirty="0" smtClean="0">
                <a:latin typeface="+mj-lt"/>
              </a:rPr>
              <a:t>Video  codec</a:t>
            </a:r>
            <a:r>
              <a:rPr lang="en-US" sz="2800" dirty="0" smtClean="0">
                <a:latin typeface="+mj-lt"/>
              </a:rPr>
              <a:t>: A video code is an  electronic circuit or software that compresses or decompresses digital video, thus converting raw (uncompressed) digital video to a compressed format or vice-versa</a:t>
            </a:r>
          </a:p>
          <a:p>
            <a:endParaRPr lang="en-US" sz="2800" dirty="0" smtClean="0">
              <a:latin typeface="+mj-lt"/>
            </a:endParaRPr>
          </a:p>
          <a:p>
            <a:endParaRPr lang="en-US" dirty="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000" dirty="0" smtClean="0"/>
              <a:t>Video clip properties-Media info</a:t>
            </a:r>
            <a:endParaRPr lang="en-US" sz="2000" dirty="0"/>
          </a:p>
        </p:txBody>
      </p:sp>
      <p:pic>
        <p:nvPicPr>
          <p:cNvPr id="4" name="Content Placeholder 3" descr="C:\Users\Lenovo\Desktop\Capture-1.PNG"/>
          <p:cNvPicPr>
            <a:picLocks noGrp="1" noChangeAspect="1" noChangeArrowheads="1"/>
          </p:cNvPicPr>
          <p:nvPr>
            <p:ph idx="1"/>
          </p:nvPr>
        </p:nvPicPr>
        <p:blipFill>
          <a:blip r:embed="rId2"/>
          <a:stretch>
            <a:fillRect/>
          </a:stretch>
        </p:blipFill>
        <p:spPr bwMode="auto">
          <a:xfrm>
            <a:off x="975834" y="1935163"/>
            <a:ext cx="7192331" cy="4389437"/>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pPr algn="l"/>
            <a:r>
              <a:rPr lang="en-US" sz="2000" dirty="0" smtClean="0"/>
              <a:t>Media info Tree View</a:t>
            </a:r>
            <a:endParaRPr lang="en-US" sz="2000" dirty="0"/>
          </a:p>
        </p:txBody>
      </p:sp>
      <p:pic>
        <p:nvPicPr>
          <p:cNvPr id="4" name="Picture 2" descr="C:\Users\Lenovo\Desktop\Capture-2.PNG"/>
          <p:cNvPicPr>
            <a:picLocks noGrp="1" noChangeAspect="1" noChangeArrowheads="1"/>
          </p:cNvPicPr>
          <p:nvPr>
            <p:ph idx="1"/>
          </p:nvPr>
        </p:nvPicPr>
        <p:blipFill>
          <a:blip r:embed="rId2"/>
          <a:srcRect/>
          <a:stretch>
            <a:fillRect/>
          </a:stretch>
        </p:blipFill>
        <p:spPr bwMode="auto">
          <a:xfrm>
            <a:off x="928662" y="1571612"/>
            <a:ext cx="2709990" cy="4525963"/>
          </a:xfrm>
          <a:prstGeom prst="rect">
            <a:avLst/>
          </a:prstGeom>
          <a:noFill/>
        </p:spPr>
      </p:pic>
      <p:pic>
        <p:nvPicPr>
          <p:cNvPr id="5" name="Picture 3" descr="C:\Users\Lenovo\Desktop\Capture-3.PNG"/>
          <p:cNvPicPr>
            <a:picLocks noChangeAspect="1" noChangeArrowheads="1"/>
          </p:cNvPicPr>
          <p:nvPr/>
        </p:nvPicPr>
        <p:blipFill>
          <a:blip r:embed="rId3"/>
          <a:srcRect/>
          <a:stretch>
            <a:fillRect/>
          </a:stretch>
        </p:blipFill>
        <p:spPr bwMode="auto">
          <a:xfrm>
            <a:off x="3714744" y="1643050"/>
            <a:ext cx="4733925" cy="4429156"/>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126055"/>
          </a:xfrm>
        </p:spPr>
        <p:txBody>
          <a:bodyPr>
            <a:normAutofit fontScale="92500"/>
          </a:bodyPr>
          <a:lstStyle/>
          <a:p>
            <a:pPr>
              <a:buNone/>
            </a:pPr>
            <a:r>
              <a:rPr lang="en-US" sz="2000" b="1" dirty="0" smtClean="0"/>
              <a:t>Profiles</a:t>
            </a:r>
            <a:r>
              <a:rPr lang="en-US" sz="1800" dirty="0" smtClean="0"/>
              <a:t>: Profiles represent a sub-set of the encoding technique available. Profiles</a:t>
            </a:r>
          </a:p>
          <a:p>
            <a:pPr>
              <a:buNone/>
            </a:pPr>
            <a:r>
              <a:rPr lang="en-US" sz="1800" dirty="0" smtClean="0"/>
              <a:t>address the problem of code complexity and processing power</a:t>
            </a:r>
          </a:p>
          <a:p>
            <a:pPr>
              <a:buNone/>
            </a:pPr>
            <a:r>
              <a:rPr lang="en-US" sz="1800" dirty="0" smtClean="0"/>
              <a:t>Ex:H264 supports some encoding profiles ( Baseline, Main, High profiles )</a:t>
            </a:r>
          </a:p>
          <a:p>
            <a:pPr>
              <a:buNone/>
            </a:pPr>
            <a:endParaRPr lang="en-US" sz="1800" dirty="0" smtClean="0"/>
          </a:p>
          <a:p>
            <a:pPr>
              <a:buNone/>
            </a:pPr>
            <a:r>
              <a:rPr lang="en-US" sz="1800" dirty="0" smtClean="0"/>
              <a:t>a)The </a:t>
            </a:r>
            <a:r>
              <a:rPr lang="en-US" sz="1800" b="1" dirty="0" smtClean="0"/>
              <a:t>baseline</a:t>
            </a:r>
            <a:r>
              <a:rPr lang="en-US" sz="1800" dirty="0" smtClean="0"/>
              <a:t> profile supports only a limited subset of techniques so  it is simplier to</a:t>
            </a:r>
          </a:p>
          <a:p>
            <a:pPr>
              <a:buNone/>
            </a:pPr>
            <a:r>
              <a:rPr lang="en-US" sz="1800" dirty="0" smtClean="0"/>
              <a:t>design, requires less code and less processing power and therefore is aimed at low</a:t>
            </a:r>
          </a:p>
          <a:p>
            <a:pPr>
              <a:buNone/>
            </a:pPr>
            <a:r>
              <a:rPr lang="en-US" sz="1800" dirty="0" smtClean="0"/>
              <a:t>power mobile devices and the like .</a:t>
            </a:r>
          </a:p>
          <a:p>
            <a:pPr>
              <a:buNone/>
            </a:pPr>
            <a:endParaRPr lang="en-US" sz="1800" dirty="0" smtClean="0"/>
          </a:p>
          <a:p>
            <a:pPr>
              <a:buNone/>
            </a:pPr>
            <a:r>
              <a:rPr lang="en-US" sz="1800" dirty="0" smtClean="0"/>
              <a:t>b)The </a:t>
            </a:r>
            <a:r>
              <a:rPr lang="en-US" sz="1800" b="1" dirty="0" smtClean="0"/>
              <a:t>Main</a:t>
            </a:r>
            <a:r>
              <a:rPr lang="en-US" sz="1800" dirty="0" smtClean="0"/>
              <a:t> profile supports the majority of encoding techniques so it need more</a:t>
            </a:r>
          </a:p>
          <a:p>
            <a:pPr>
              <a:buNone/>
            </a:pPr>
            <a:r>
              <a:rPr lang="en-US" sz="1800" dirty="0" smtClean="0"/>
              <a:t>code, more memory and more processing power on the decoder side. Main profile is</a:t>
            </a:r>
          </a:p>
          <a:p>
            <a:pPr>
              <a:buNone/>
            </a:pPr>
            <a:r>
              <a:rPr lang="en-US" sz="1800" dirty="0" smtClean="0"/>
              <a:t>usually supported by set-top-box and the like.</a:t>
            </a:r>
          </a:p>
          <a:p>
            <a:pPr>
              <a:buNone/>
            </a:pPr>
            <a:endParaRPr lang="en-US" sz="1800" dirty="0" smtClean="0"/>
          </a:p>
          <a:p>
            <a:pPr>
              <a:buNone/>
            </a:pPr>
            <a:r>
              <a:rPr lang="en-US" sz="1800" dirty="0" smtClean="0"/>
              <a:t>c)The </a:t>
            </a:r>
            <a:r>
              <a:rPr lang="en-US" sz="1800" b="1" dirty="0" smtClean="0"/>
              <a:t>High</a:t>
            </a:r>
            <a:r>
              <a:rPr lang="en-US" sz="1800" dirty="0" smtClean="0"/>
              <a:t> profile supports virtually all the H264’s encoding techniques. It is designed</a:t>
            </a:r>
          </a:p>
          <a:p>
            <a:pPr>
              <a:buNone/>
            </a:pPr>
            <a:r>
              <a:rPr lang="en-US" sz="1800" dirty="0" smtClean="0"/>
              <a:t>for HD and FullHD ( Blueray and HD satellite broadcast) and it’s usually supported</a:t>
            </a:r>
          </a:p>
          <a:p>
            <a:pPr>
              <a:buNone/>
            </a:pPr>
            <a:r>
              <a:rPr lang="en-US" sz="1800" dirty="0" smtClean="0"/>
              <a:t>decoders too</a:t>
            </a:r>
          </a:p>
          <a:p>
            <a:pPr>
              <a:buNone/>
            </a:pPr>
            <a:endParaRPr lang="en-US" sz="1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Video Testing</a:t>
            </a:r>
            <a:endParaRPr lang="en-US" sz="2000" dirty="0"/>
          </a:p>
        </p:txBody>
      </p:sp>
      <p:sp>
        <p:nvSpPr>
          <p:cNvPr id="3" name="Content Placeholder 2"/>
          <p:cNvSpPr>
            <a:spLocks noGrp="1"/>
          </p:cNvSpPr>
          <p:nvPr>
            <p:ph idx="1"/>
          </p:nvPr>
        </p:nvSpPr>
        <p:spPr/>
        <p:txBody>
          <a:bodyPr>
            <a:normAutofit/>
          </a:bodyPr>
          <a:lstStyle/>
          <a:p>
            <a:pPr marL="0" indent="0">
              <a:spcBef>
                <a:spcPts val="1200"/>
              </a:spcBef>
              <a:buFont typeface="Arial" pitchFamily="34" charset="0"/>
              <a:buChar char="•"/>
            </a:pPr>
            <a:r>
              <a:rPr lang="en-US" sz="1800" dirty="0" smtClean="0"/>
              <a:t>Positive Testing</a:t>
            </a:r>
          </a:p>
          <a:p>
            <a:pPr marL="0" indent="0">
              <a:spcBef>
                <a:spcPts val="1200"/>
              </a:spcBef>
              <a:buFont typeface="Arial" pitchFamily="34" charset="0"/>
              <a:buChar char="•"/>
            </a:pPr>
            <a:r>
              <a:rPr lang="en-US" sz="1800" dirty="0" smtClean="0"/>
              <a:t>Negative Testing</a:t>
            </a:r>
          </a:p>
          <a:p>
            <a:pPr marL="0" indent="0">
              <a:spcBef>
                <a:spcPts val="1200"/>
              </a:spcBef>
              <a:buFont typeface="Arial" pitchFamily="34" charset="0"/>
              <a:buChar char="•"/>
            </a:pPr>
            <a:r>
              <a:rPr lang="en-US" sz="1800" dirty="0" smtClean="0"/>
              <a:t>Functional Testing</a:t>
            </a:r>
          </a:p>
          <a:p>
            <a:pPr marL="0" indent="0">
              <a:spcBef>
                <a:spcPts val="1200"/>
              </a:spcBef>
              <a:buFont typeface="Arial" pitchFamily="34" charset="0"/>
              <a:buChar char="•"/>
            </a:pPr>
            <a:r>
              <a:rPr lang="en-US" sz="1800" dirty="0" smtClean="0"/>
              <a:t>Stability Testing</a:t>
            </a:r>
          </a:p>
          <a:p>
            <a:pPr>
              <a:buNone/>
            </a:pPr>
            <a:endParaRPr lang="en-US" sz="1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General Issues</a:t>
            </a:r>
            <a:endParaRPr lang="en-US" sz="2000" dirty="0"/>
          </a:p>
        </p:txBody>
      </p:sp>
      <p:sp>
        <p:nvSpPr>
          <p:cNvPr id="3" name="Content Placeholder 2"/>
          <p:cNvSpPr>
            <a:spLocks noGrp="1"/>
          </p:cNvSpPr>
          <p:nvPr>
            <p:ph idx="1"/>
          </p:nvPr>
        </p:nvSpPr>
        <p:spPr/>
        <p:txBody>
          <a:bodyPr>
            <a:normAutofit/>
          </a:bodyPr>
          <a:lstStyle/>
          <a:p>
            <a:r>
              <a:rPr lang="en-US" sz="1800" dirty="0" smtClean="0"/>
              <a:t>Flickering</a:t>
            </a:r>
          </a:p>
          <a:p>
            <a:r>
              <a:rPr lang="en-US" sz="1800" dirty="0" smtClean="0"/>
              <a:t>Corruption</a:t>
            </a:r>
          </a:p>
          <a:p>
            <a:r>
              <a:rPr lang="en-US" sz="1800" dirty="0" smtClean="0"/>
              <a:t>Frame freeze</a:t>
            </a:r>
          </a:p>
          <a:p>
            <a:endParaRPr lang="en-US" sz="1800" dirty="0" smtClean="0"/>
          </a:p>
          <a:p>
            <a:pPr>
              <a:buNone/>
            </a:pPr>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010664"/>
          </a:xfrm>
        </p:spPr>
        <p:txBody>
          <a:bodyPr>
            <a:normAutofit/>
          </a:bodyPr>
          <a:lstStyle/>
          <a:p>
            <a:pPr algn="ctr"/>
            <a:r>
              <a:rPr lang="en-US" sz="5400" dirty="0" smtClean="0"/>
              <a:t>Thank you</a:t>
            </a:r>
            <a:endParaRPr lang="en-US" sz="5400" dirty="0"/>
          </a:p>
        </p:txBody>
      </p:sp>
      <p:sp>
        <p:nvSpPr>
          <p:cNvPr id="3" name="Content Placeholder 2"/>
          <p:cNvSpPr>
            <a:spLocks noGrp="1"/>
          </p:cNvSpPr>
          <p:nvPr>
            <p:ph idx="1"/>
          </p:nvPr>
        </p:nvSpPr>
        <p:spPr/>
        <p:txBody>
          <a:bodyPr>
            <a:normAutofit/>
          </a:bodyPr>
          <a:lstStyle/>
          <a:p>
            <a:pPr>
              <a:buNone/>
            </a:pPr>
            <a:r>
              <a:rPr lang="en-US" sz="1800" dirty="0" smtClean="0"/>
              <a:t>	</a:t>
            </a:r>
          </a:p>
          <a:p>
            <a:pPr>
              <a:buNone/>
            </a:pP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a:bodyPr>
          <a:lstStyle/>
          <a:p>
            <a:r>
              <a:rPr lang="en-US" sz="2000" dirty="0" smtClean="0"/>
              <a:t>Decode:</a:t>
            </a:r>
            <a:endParaRPr lang="en-US" sz="2000" dirty="0"/>
          </a:p>
        </p:txBody>
      </p:sp>
      <p:sp>
        <p:nvSpPr>
          <p:cNvPr id="3" name="Content Placeholder 2"/>
          <p:cNvSpPr>
            <a:spLocks noGrp="1"/>
          </p:cNvSpPr>
          <p:nvPr>
            <p:ph idx="1"/>
          </p:nvPr>
        </p:nvSpPr>
        <p:spPr>
          <a:xfrm>
            <a:off x="457200" y="1500174"/>
            <a:ext cx="8229600" cy="4824426"/>
          </a:xfrm>
        </p:spPr>
        <p:txBody>
          <a:bodyPr>
            <a:normAutofit/>
          </a:bodyPr>
          <a:lstStyle/>
          <a:p>
            <a:pPr>
              <a:buNone/>
            </a:pPr>
            <a:r>
              <a:rPr lang="en-US" sz="1800" dirty="0" smtClean="0"/>
              <a:t>Video decoding is the process of decoding or uncompressing encoded video in</a:t>
            </a:r>
          </a:p>
          <a:p>
            <a:pPr>
              <a:buNone/>
            </a:pPr>
            <a:r>
              <a:rPr lang="en-US" sz="1800" dirty="0" smtClean="0"/>
              <a:t>real-time</a:t>
            </a:r>
          </a:p>
          <a:p>
            <a:pPr>
              <a:buNone/>
            </a:pPr>
            <a:endParaRPr lang="en-US" sz="1800" dirty="0" smtClean="0"/>
          </a:p>
          <a:p>
            <a:pPr>
              <a:buNone/>
            </a:pPr>
            <a:r>
              <a:rPr lang="en-US" sz="2000" dirty="0" smtClean="0">
                <a:solidFill>
                  <a:schemeClr val="tx2"/>
                </a:solidFill>
                <a:latin typeface="+mj-lt"/>
                <a:ea typeface="+mj-ea"/>
                <a:cs typeface="+mj-cs"/>
              </a:rPr>
              <a:t>Encode</a:t>
            </a:r>
            <a:r>
              <a:rPr lang="en-US" sz="1800" dirty="0" smtClean="0"/>
              <a:t> :</a:t>
            </a:r>
          </a:p>
          <a:p>
            <a:pPr>
              <a:buNone/>
            </a:pPr>
            <a:r>
              <a:rPr lang="en-US" sz="1800" dirty="0" smtClean="0"/>
              <a:t>Encoding is the process of compressing and changing the format of raw video</a:t>
            </a:r>
          </a:p>
          <a:p>
            <a:pPr>
              <a:buNone/>
            </a:pPr>
            <a:r>
              <a:rPr lang="en-US" sz="1800" dirty="0" smtClean="0"/>
              <a:t>content to a digital file or format</a:t>
            </a:r>
          </a:p>
          <a:p>
            <a:pPr>
              <a:buNone/>
            </a:pPr>
            <a:endParaRPr lang="en-US" sz="1800" dirty="0" smtClean="0"/>
          </a:p>
          <a:p>
            <a:pPr>
              <a:buNone/>
            </a:pPr>
            <a:r>
              <a:rPr lang="en-US" sz="2000" dirty="0" smtClean="0">
                <a:solidFill>
                  <a:schemeClr val="tx2"/>
                </a:solidFill>
                <a:latin typeface="+mj-lt"/>
                <a:ea typeface="+mj-ea"/>
                <a:cs typeface="+mj-cs"/>
              </a:rPr>
              <a:t>Bitrate</a:t>
            </a:r>
            <a:r>
              <a:rPr lang="en-US" sz="1800" dirty="0" smtClean="0"/>
              <a:t>:</a:t>
            </a:r>
          </a:p>
          <a:p>
            <a:pPr>
              <a:buNone/>
            </a:pPr>
            <a:r>
              <a:rPr lang="en-US" sz="1800" dirty="0" smtClean="0"/>
              <a:t>The amount of information per second in video is known as bitrate. In video</a:t>
            </a:r>
          </a:p>
          <a:p>
            <a:pPr>
              <a:buNone/>
            </a:pPr>
            <a:r>
              <a:rPr lang="en-US" sz="1800" dirty="0" smtClean="0"/>
              <a:t>streaming bitrate refers to the number of bits that are processed in a given unit </a:t>
            </a:r>
          </a:p>
          <a:p>
            <a:pPr>
              <a:buNone/>
            </a:pPr>
            <a:r>
              <a:rPr lang="en-US" sz="1800" dirty="0" smtClean="0"/>
              <a:t>of time. Bitrate is commonly measured in bits per second (bit/sec).</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a:bodyPr>
          <a:lstStyle/>
          <a:p>
            <a:pPr algn="l"/>
            <a:r>
              <a:rPr lang="en-US" sz="3600" dirty="0" smtClean="0"/>
              <a:t>Video codecs</a:t>
            </a:r>
            <a:endParaRPr lang="en-US" sz="3600" dirty="0"/>
          </a:p>
        </p:txBody>
      </p:sp>
      <p:sp>
        <p:nvSpPr>
          <p:cNvPr id="3" name="Content Placeholder 2"/>
          <p:cNvSpPr>
            <a:spLocks noGrp="1"/>
          </p:cNvSpPr>
          <p:nvPr>
            <p:ph idx="1"/>
          </p:nvPr>
        </p:nvSpPr>
        <p:spPr>
          <a:xfrm>
            <a:off x="457200" y="1571612"/>
            <a:ext cx="8229600" cy="4752988"/>
          </a:xfrm>
        </p:spPr>
        <p:txBody>
          <a:bodyPr>
            <a:normAutofit/>
          </a:bodyPr>
          <a:lstStyle/>
          <a:p>
            <a:r>
              <a:rPr lang="en-US" sz="1800" dirty="0" smtClean="0">
                <a:latin typeface="+mj-lt"/>
              </a:rPr>
              <a:t>H263</a:t>
            </a:r>
            <a:endParaRPr lang="en-US" sz="1800" dirty="0" smtClean="0">
              <a:latin typeface="+mj-lt"/>
            </a:endParaRPr>
          </a:p>
          <a:p>
            <a:r>
              <a:rPr lang="en-US" sz="1800" dirty="0" smtClean="0">
                <a:latin typeface="+mj-lt"/>
              </a:rPr>
              <a:t>MPEG2</a:t>
            </a:r>
          </a:p>
          <a:p>
            <a:r>
              <a:rPr lang="en-US" sz="1800" dirty="0" smtClean="0">
                <a:latin typeface="+mj-lt"/>
              </a:rPr>
              <a:t>MPEG4</a:t>
            </a:r>
          </a:p>
          <a:p>
            <a:r>
              <a:rPr lang="en-US" sz="1800" dirty="0" smtClean="0">
                <a:latin typeface="+mj-lt"/>
              </a:rPr>
              <a:t>DIVX</a:t>
            </a:r>
          </a:p>
          <a:p>
            <a:r>
              <a:rPr lang="en-US" sz="1800" dirty="0" smtClean="0">
                <a:latin typeface="+mj-lt"/>
              </a:rPr>
              <a:t>XVID</a:t>
            </a:r>
          </a:p>
          <a:p>
            <a:r>
              <a:rPr lang="en-US" sz="1800" dirty="0" smtClean="0">
                <a:latin typeface="+mj-lt"/>
              </a:rPr>
              <a:t>H264/AVC</a:t>
            </a:r>
          </a:p>
          <a:p>
            <a:r>
              <a:rPr lang="en-US" sz="1800" dirty="0" smtClean="0">
                <a:latin typeface="+mj-lt"/>
              </a:rPr>
              <a:t>H265/HEVC</a:t>
            </a:r>
          </a:p>
          <a:p>
            <a:r>
              <a:rPr lang="en-US" sz="1800" dirty="0" smtClean="0">
                <a:latin typeface="+mj-lt"/>
              </a:rPr>
              <a:t>VP8</a:t>
            </a:r>
          </a:p>
          <a:p>
            <a:r>
              <a:rPr lang="en-US" sz="1800" dirty="0" smtClean="0">
                <a:latin typeface="+mj-lt"/>
              </a:rPr>
              <a:t>VP9</a:t>
            </a:r>
          </a:p>
          <a:p>
            <a:r>
              <a:rPr lang="en-US" sz="1800" dirty="0" smtClean="0">
                <a:latin typeface="+mj-lt"/>
              </a:rPr>
              <a:t>WMV</a:t>
            </a:r>
          </a:p>
          <a:p>
            <a:pPr>
              <a:buNone/>
            </a:pPr>
            <a:endParaRPr lang="en-US" sz="1800" dirty="0" smtClean="0">
              <a:latin typeface="+mj-lt"/>
            </a:endParaRPr>
          </a:p>
          <a:p>
            <a:pPr>
              <a:buNone/>
            </a:pPr>
            <a:endParaRPr lang="en-US" sz="18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en-US" sz="3600" dirty="0" smtClean="0"/>
              <a:t>H.263 Video Codec</a:t>
            </a:r>
            <a:endParaRPr lang="en-US" sz="3600" dirty="0"/>
          </a:p>
        </p:txBody>
      </p:sp>
      <p:sp>
        <p:nvSpPr>
          <p:cNvPr id="3" name="Content Placeholder 2"/>
          <p:cNvSpPr>
            <a:spLocks noGrp="1"/>
          </p:cNvSpPr>
          <p:nvPr>
            <p:ph idx="1"/>
          </p:nvPr>
        </p:nvSpPr>
        <p:spPr/>
        <p:txBody>
          <a:bodyPr/>
          <a:lstStyle/>
          <a:p>
            <a:r>
              <a:rPr lang="en-US" dirty="0" smtClean="0">
                <a:latin typeface="+mj-lt"/>
              </a:rPr>
              <a:t>H.263 is a video compression standard primarily developed for low-bit-rate video </a:t>
            </a:r>
            <a:r>
              <a:rPr lang="en-US" dirty="0" smtClean="0">
                <a:latin typeface="+mj-lt"/>
              </a:rPr>
              <a:t>communication.</a:t>
            </a:r>
          </a:p>
          <a:p>
            <a:r>
              <a:rPr lang="en-US" dirty="0" smtClean="0">
                <a:latin typeface="+mj-lt"/>
              </a:rPr>
              <a:t>It was initially created to improve video quality for videoconferencing and </a:t>
            </a:r>
            <a:r>
              <a:rPr lang="en-US" dirty="0" err="1" smtClean="0">
                <a:latin typeface="+mj-lt"/>
              </a:rPr>
              <a:t>videotelephony</a:t>
            </a:r>
            <a:r>
              <a:rPr lang="en-US" dirty="0" smtClean="0">
                <a:latin typeface="+mj-lt"/>
              </a:rPr>
              <a:t> over </a:t>
            </a:r>
            <a:r>
              <a:rPr lang="en-US" dirty="0" smtClean="0">
                <a:latin typeface="+mj-lt"/>
              </a:rPr>
              <a:t>networks.</a:t>
            </a:r>
            <a:endParaRPr lang="en-US"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lstStyle/>
          <a:p>
            <a:r>
              <a:rPr lang="en-US" sz="3600" dirty="0" smtClean="0"/>
              <a:t>Key</a:t>
            </a:r>
            <a:r>
              <a:rPr lang="en-US" dirty="0" smtClean="0"/>
              <a:t> </a:t>
            </a:r>
            <a:r>
              <a:rPr lang="en-US" sz="3600" dirty="0" smtClean="0"/>
              <a:t>Features</a:t>
            </a:r>
            <a:r>
              <a:rPr lang="en-US" dirty="0" smtClean="0"/>
              <a:t>:</a:t>
            </a:r>
            <a:endParaRPr lang="en-US" dirty="0"/>
          </a:p>
        </p:txBody>
      </p:sp>
      <p:sp>
        <p:nvSpPr>
          <p:cNvPr id="3" name="Content Placeholder 2"/>
          <p:cNvSpPr>
            <a:spLocks noGrp="1"/>
          </p:cNvSpPr>
          <p:nvPr>
            <p:ph idx="1"/>
          </p:nvPr>
        </p:nvSpPr>
        <p:spPr/>
        <p:txBody>
          <a:bodyPr>
            <a:normAutofit/>
          </a:bodyPr>
          <a:lstStyle/>
          <a:p>
            <a:r>
              <a:rPr lang="en-US" sz="2000" b="1" dirty="0" smtClean="0">
                <a:latin typeface="+mj-lt"/>
              </a:rPr>
              <a:t>Low Bit-Rate Efficiency:</a:t>
            </a:r>
            <a:r>
              <a:rPr lang="en-US" dirty="0" smtClean="0">
                <a:latin typeface="+mj-lt"/>
              </a:rPr>
              <a:t> </a:t>
            </a:r>
            <a:r>
              <a:rPr lang="en-US" sz="1800" dirty="0" smtClean="0">
                <a:latin typeface="+mj-lt"/>
              </a:rPr>
              <a:t>H.263 was designed to provide good video quality at low bit rates, typically under 64 kbps</a:t>
            </a:r>
            <a:r>
              <a:rPr lang="en-US" sz="1800" dirty="0" smtClean="0">
                <a:latin typeface="+mj-lt"/>
              </a:rPr>
              <a:t>.</a:t>
            </a:r>
          </a:p>
          <a:p>
            <a:r>
              <a:rPr lang="en-US" sz="2000" b="1" dirty="0" smtClean="0">
                <a:latin typeface="+mj-lt"/>
              </a:rPr>
              <a:t>Block-Based Compression: </a:t>
            </a:r>
            <a:r>
              <a:rPr lang="en-US" sz="1800" dirty="0" smtClean="0">
                <a:latin typeface="+mj-lt"/>
              </a:rPr>
              <a:t>It uses a block-based hybrid video coding approach, similar to its predecessors, H.261 and MPEG-1. It divides the video frame into 16×16 </a:t>
            </a:r>
            <a:r>
              <a:rPr lang="en-US" sz="1800" dirty="0" err="1" smtClean="0">
                <a:latin typeface="+mj-lt"/>
              </a:rPr>
              <a:t>macroblocks</a:t>
            </a:r>
            <a:r>
              <a:rPr lang="en-US" sz="1800" dirty="0" smtClean="0">
                <a:latin typeface="+mj-lt"/>
              </a:rPr>
              <a:t> for processing.</a:t>
            </a:r>
          </a:p>
          <a:p>
            <a:r>
              <a:rPr lang="en-US" sz="2000" b="1" dirty="0" smtClean="0">
                <a:latin typeface="+mj-lt"/>
              </a:rPr>
              <a:t>Motion Compensation: </a:t>
            </a:r>
            <a:r>
              <a:rPr lang="en-US" sz="1800" dirty="0" smtClean="0">
                <a:latin typeface="+mj-lt"/>
              </a:rPr>
              <a:t>H.263 includes motion compensation, which predicts the movement of objects between frames to reduce redundancy and improve compression efficiency</a:t>
            </a:r>
            <a:r>
              <a:rPr lang="en-US" sz="1800" dirty="0" smtClean="0">
                <a:latin typeface="+mj-lt"/>
              </a:rPr>
              <a:t>.</a:t>
            </a:r>
          </a:p>
          <a:p>
            <a:r>
              <a:rPr lang="en-US" sz="2000" b="1" dirty="0" smtClean="0">
                <a:latin typeface="+mj-lt"/>
              </a:rPr>
              <a:t>Transform Coding:</a:t>
            </a:r>
            <a:r>
              <a:rPr lang="en-US" sz="1800" dirty="0" smtClean="0">
                <a:latin typeface="+mj-lt"/>
              </a:rPr>
              <a:t> The codec employs an 8×8 discrete cosine transform (DCT) to convert spatial information into frequency components, which are then quantized and compressed.</a:t>
            </a:r>
            <a:endParaRPr lang="en-US" sz="1800" dirty="0" smtClean="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rmAutofit/>
          </a:bodyPr>
          <a:lstStyle/>
          <a:p>
            <a:r>
              <a:rPr lang="en-US" sz="3600" dirty="0" smtClean="0"/>
              <a:t>Versions and Enhancements:</a:t>
            </a:r>
            <a:endParaRPr lang="en-US" sz="3600" dirty="0"/>
          </a:p>
        </p:txBody>
      </p:sp>
      <p:sp>
        <p:nvSpPr>
          <p:cNvPr id="3" name="Content Placeholder 2"/>
          <p:cNvSpPr>
            <a:spLocks noGrp="1"/>
          </p:cNvSpPr>
          <p:nvPr>
            <p:ph idx="1"/>
          </p:nvPr>
        </p:nvSpPr>
        <p:spPr/>
        <p:txBody>
          <a:bodyPr>
            <a:normAutofit/>
          </a:bodyPr>
          <a:lstStyle/>
          <a:p>
            <a:r>
              <a:rPr lang="en-US" sz="2200" b="1" dirty="0" smtClean="0">
                <a:latin typeface="+mj-lt"/>
              </a:rPr>
              <a:t>H.263v1 (Original Version):</a:t>
            </a:r>
            <a:r>
              <a:rPr lang="en-US" dirty="0" smtClean="0">
                <a:latin typeface="+mj-lt"/>
              </a:rPr>
              <a:t> </a:t>
            </a:r>
            <a:r>
              <a:rPr lang="en-US" sz="1800" dirty="0" smtClean="0">
                <a:latin typeface="+mj-lt"/>
              </a:rPr>
              <a:t>The original version of H.263, released in 1995, provided significant improvements over H.261, especially for low-bit-rate applications.</a:t>
            </a:r>
          </a:p>
          <a:p>
            <a:r>
              <a:rPr lang="en-US" sz="2200" b="1" dirty="0" smtClean="0">
                <a:latin typeface="+mj-lt"/>
              </a:rPr>
              <a:t>H.263v2 (H.263+): </a:t>
            </a:r>
            <a:r>
              <a:rPr lang="en-US" sz="1800" dirty="0" smtClean="0">
                <a:latin typeface="+mj-lt"/>
              </a:rPr>
              <a:t>An enhanced version of H.263, introduced in 1998, added several optional features and improvements, including improved error resilience, custom picture formats, and support for higher bit rates.</a:t>
            </a:r>
          </a:p>
          <a:p>
            <a:r>
              <a:rPr lang="en-US" sz="2200" b="1" dirty="0" smtClean="0">
                <a:latin typeface="+mj-lt"/>
              </a:rPr>
              <a:t>H.263v3 (H.263++): </a:t>
            </a:r>
            <a:r>
              <a:rPr lang="en-US" sz="1800" dirty="0" smtClean="0">
                <a:latin typeface="+mj-lt"/>
              </a:rPr>
              <a:t>Further enhancements were made in 2000, adding more advanced features like scalable video coding and improved error recovery.</a:t>
            </a:r>
          </a:p>
          <a:p>
            <a:endParaRPr lang="en-US" dirty="0">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67524"/>
          </a:xfrm>
        </p:spPr>
        <p:txBody>
          <a:bodyPr>
            <a:normAutofit/>
          </a:bodyPr>
          <a:lstStyle/>
          <a:p>
            <a:r>
              <a:rPr lang="en-US" sz="3600" dirty="0" smtClean="0"/>
              <a:t>MPEG-2</a:t>
            </a:r>
            <a:endParaRPr lang="en-US" sz="3600" dirty="0"/>
          </a:p>
        </p:txBody>
      </p:sp>
      <p:sp>
        <p:nvSpPr>
          <p:cNvPr id="3" name="Content Placeholder 2"/>
          <p:cNvSpPr>
            <a:spLocks noGrp="1"/>
          </p:cNvSpPr>
          <p:nvPr>
            <p:ph idx="1"/>
          </p:nvPr>
        </p:nvSpPr>
        <p:spPr/>
        <p:txBody>
          <a:bodyPr>
            <a:normAutofit/>
          </a:bodyPr>
          <a:lstStyle/>
          <a:p>
            <a:r>
              <a:rPr lang="en-US" sz="2400" dirty="0" smtClean="0">
                <a:latin typeface="+mj-lt"/>
              </a:rPr>
              <a:t>Moving Picture Experts Group 2, is a standard for encoding audio and video</a:t>
            </a:r>
            <a:r>
              <a:rPr lang="en-US" sz="2400" dirty="0" smtClean="0">
                <a:latin typeface="+mj-lt"/>
              </a:rPr>
              <a:t>.</a:t>
            </a:r>
          </a:p>
          <a:p>
            <a:r>
              <a:rPr lang="en-US" sz="2400" dirty="0" smtClean="0">
                <a:latin typeface="+mj-lt"/>
              </a:rPr>
              <a:t>It's widely used in digital television broadcasting, DVDs, and other applications where high-quality video and audio are essential.</a:t>
            </a:r>
            <a:endParaRPr lang="en-US" sz="2400" dirty="0">
              <a:latin typeface="+mj-l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17201</TotalTime>
  <Words>2150</Words>
  <Application>Microsoft Office PowerPoint</Application>
  <PresentationFormat>On-screen Show (4:3)</PresentationFormat>
  <Paragraphs>174</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Flow</vt:lpstr>
      <vt:lpstr>Video Module</vt:lpstr>
      <vt:lpstr>Contents</vt:lpstr>
      <vt:lpstr>What is video and video codec</vt:lpstr>
      <vt:lpstr>Decode:</vt:lpstr>
      <vt:lpstr>Video codecs</vt:lpstr>
      <vt:lpstr>H.263 Video Codec</vt:lpstr>
      <vt:lpstr>Key Features:</vt:lpstr>
      <vt:lpstr>Versions and Enhancements:</vt:lpstr>
      <vt:lpstr>MPEG-2</vt:lpstr>
      <vt:lpstr>Key Features of MPEG-2</vt:lpstr>
      <vt:lpstr>MPEG-4</vt:lpstr>
      <vt:lpstr>Key Features of MPEG-4</vt:lpstr>
      <vt:lpstr>DivX</vt:lpstr>
      <vt:lpstr>Key Features of DivX</vt:lpstr>
      <vt:lpstr>Xvid</vt:lpstr>
      <vt:lpstr>Key Features of Xvid</vt:lpstr>
      <vt:lpstr>H264/AVC</vt:lpstr>
      <vt:lpstr>Key Features of H.264/AVC</vt:lpstr>
      <vt:lpstr>H265/HEVC</vt:lpstr>
      <vt:lpstr>Key Features of H.265/HEVC</vt:lpstr>
      <vt:lpstr>H.266/VCC</vt:lpstr>
      <vt:lpstr>Key Features of H.266/VVC</vt:lpstr>
      <vt:lpstr>VP8</vt:lpstr>
      <vt:lpstr>Key Features of VP8</vt:lpstr>
      <vt:lpstr>VP9</vt:lpstr>
      <vt:lpstr>Key Features of VP9</vt:lpstr>
      <vt:lpstr>WMV</vt:lpstr>
      <vt:lpstr>Key Features of WMV</vt:lpstr>
      <vt:lpstr>Video streaming requirements</vt:lpstr>
      <vt:lpstr>Video clip properties-Media info</vt:lpstr>
      <vt:lpstr>Media info Tree View</vt:lpstr>
      <vt:lpstr>Slide 32</vt:lpstr>
      <vt:lpstr>Video Testing</vt:lpstr>
      <vt:lpstr>General Issues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Module</dc:title>
  <dc:creator>Lenovo</dc:creator>
  <cp:lastModifiedBy>Lenovo</cp:lastModifiedBy>
  <cp:revision>60</cp:revision>
  <dcterms:created xsi:type="dcterms:W3CDTF">2022-03-28T11:49:21Z</dcterms:created>
  <dcterms:modified xsi:type="dcterms:W3CDTF">2025-03-05T05:57:05Z</dcterms:modified>
</cp:coreProperties>
</file>