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0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E1FCAFC-03C1-4374-96B0-E8810BB24611}">
          <p14:sldIdLst>
            <p14:sldId id="256"/>
            <p14:sldId id="257"/>
            <p14:sldId id="259"/>
            <p14:sldId id="260"/>
            <p14:sldId id="261"/>
          </p14:sldIdLst>
        </p14:section>
        <p14:section name="Untitled Section" id="{8C5359FF-9234-4F9C-B42C-4941D9F6BB51}">
          <p14:sldIdLst>
            <p14:sldId id="262"/>
            <p14:sldId id="263"/>
            <p14:sldId id="26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DF325-3707-433F-94E9-3D167B908F69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6A499-0657-4006-B596-5BCAE44F742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7915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6A499-0657-4006-B596-5BCAE44F7428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9088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343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8627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5397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102650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16976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67717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073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09545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6238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6278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471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62025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22102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3182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3751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225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79676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B3A8D-55D6-4657-9242-FF693D1A548C}" type="datetimeFigureOut">
              <a:rPr lang="en-IN" smtClean="0"/>
              <a:t>19-05-2025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E580BF-0FDC-4A9E-AD19-A1C6AFEA6A4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38705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8C791-7888-54F4-29ED-C90FACD8AC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Project File</a:t>
            </a:r>
            <a:endParaRPr lang="en-IN" dirty="0">
              <a:solidFill>
                <a:schemeClr val="accent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EF8DD4-5B0E-9BA7-3B77-7FED5A00B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0984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BEBE0-F547-CA05-ED8D-3DD072964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Inputs from User: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8B16-1EFC-4E7F-5D89-35B802CEC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Date of Birth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Gender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Height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Arm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Arm Circumference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Hip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Waist Size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Leg Length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Weight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3F86DD-DC87-B381-BFA6-A88E137DDA09}"/>
              </a:ext>
            </a:extLst>
          </p:cNvPr>
          <p:cNvSpPr/>
          <p:nvPr/>
        </p:nvSpPr>
        <p:spPr>
          <a:xfrm>
            <a:off x="6184490" y="2782529"/>
            <a:ext cx="4807975" cy="85540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the inputs taken in (cm)</a:t>
            </a:r>
            <a:endParaRPr lang="en-IN" dirty="0"/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0216E0DC-3D36-0532-818D-1862667D5299}"/>
              </a:ext>
            </a:extLst>
          </p:cNvPr>
          <p:cNvSpPr/>
          <p:nvPr/>
        </p:nvSpPr>
        <p:spPr>
          <a:xfrm>
            <a:off x="6990739" y="3185652"/>
            <a:ext cx="117987" cy="88490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4297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ABD55B1-3697-EE20-18CE-3D4BFC83C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BMI(Body Mass Index)</a:t>
            </a:r>
            <a:endParaRPr lang="en-IN" dirty="0"/>
          </a:p>
        </p:txBody>
      </p:sp>
      <p:graphicFrame>
        <p:nvGraphicFramePr>
          <p:cNvPr id="24" name="Content Placeholder 23">
            <a:extLst>
              <a:ext uri="{FF2B5EF4-FFF2-40B4-BE49-F238E27FC236}">
                <a16:creationId xmlns:a16="http://schemas.microsoft.com/office/drawing/2014/main" id="{1B918EFF-10A8-3CA2-0111-392D3A46D1AF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11479734"/>
              </p:ext>
            </p:extLst>
          </p:nvPr>
        </p:nvGraphicFramePr>
        <p:xfrm>
          <a:off x="681038" y="2802836"/>
          <a:ext cx="4697412" cy="2842588"/>
        </p:xfrm>
        <a:graphic>
          <a:graphicData uri="http://schemas.openxmlformats.org/drawingml/2006/table">
            <a:tbl>
              <a:tblPr/>
              <a:tblGrid>
                <a:gridCol w="2348706">
                  <a:extLst>
                    <a:ext uri="{9D8B030D-6E8A-4147-A177-3AD203B41FA5}">
                      <a16:colId xmlns:a16="http://schemas.microsoft.com/office/drawing/2014/main" val="419242107"/>
                    </a:ext>
                  </a:extLst>
                </a:gridCol>
                <a:gridCol w="2348706">
                  <a:extLst>
                    <a:ext uri="{9D8B030D-6E8A-4147-A177-3AD203B41FA5}">
                      <a16:colId xmlns:a16="http://schemas.microsoft.com/office/drawing/2014/main" val="2682823337"/>
                    </a:ext>
                  </a:extLst>
                </a:gridCol>
              </a:tblGrid>
              <a:tr h="406084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BMI Value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Classification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8713548"/>
                  </a:ext>
                </a:extLst>
              </a:tr>
              <a:tr h="406084">
                <a:tc>
                  <a:txBody>
                    <a:bodyPr/>
                    <a:lstStyle/>
                    <a:p>
                      <a:r>
                        <a:rPr lang="en-IN" sz="2000"/>
                        <a:t>&lt; 18.5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Underweight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1751702"/>
                  </a:ext>
                </a:extLst>
              </a:tr>
              <a:tr h="406084">
                <a:tc>
                  <a:txBody>
                    <a:bodyPr/>
                    <a:lstStyle/>
                    <a:p>
                      <a:r>
                        <a:rPr lang="en-IN" sz="2000" dirty="0"/>
                        <a:t>18.5 – 24.9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b="1" dirty="0"/>
                        <a:t>Normal (Healthy)</a:t>
                      </a:r>
                      <a:endParaRPr lang="en-IN" sz="2000" dirty="0"/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3713320"/>
                  </a:ext>
                </a:extLst>
              </a:tr>
              <a:tr h="406084">
                <a:tc>
                  <a:txBody>
                    <a:bodyPr/>
                    <a:lstStyle/>
                    <a:p>
                      <a:r>
                        <a:rPr lang="en-IN" sz="2000"/>
                        <a:t>25.0 – 29.9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Overweight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2409741"/>
                  </a:ext>
                </a:extLst>
              </a:tr>
              <a:tr h="406084">
                <a:tc>
                  <a:txBody>
                    <a:bodyPr/>
                    <a:lstStyle/>
                    <a:p>
                      <a:r>
                        <a:rPr lang="en-IN" sz="2000"/>
                        <a:t>30.0 – 34.9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Obese (Class 1)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84615"/>
                  </a:ext>
                </a:extLst>
              </a:tr>
              <a:tr h="406084">
                <a:tc>
                  <a:txBody>
                    <a:bodyPr/>
                    <a:lstStyle/>
                    <a:p>
                      <a:r>
                        <a:rPr lang="en-IN" sz="2000"/>
                        <a:t>35.0 – 39.9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/>
                        <a:t>Obese (Class 2)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0972557"/>
                  </a:ext>
                </a:extLst>
              </a:tr>
              <a:tr h="406084">
                <a:tc>
                  <a:txBody>
                    <a:bodyPr/>
                    <a:lstStyle/>
                    <a:p>
                      <a:r>
                        <a:rPr lang="en-IN" sz="2000"/>
                        <a:t>≥ 40.0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Extreme Obesity</a:t>
                      </a:r>
                    </a:p>
                  </a:txBody>
                  <a:tcPr marL="44678" marR="44678" marT="22339" marB="2233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5039305"/>
                  </a:ext>
                </a:extLst>
              </a:tr>
            </a:tbl>
          </a:graphicData>
        </a:graphic>
      </p:graphicFrame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F5F33AE0-053E-E681-3549-A3765CAEDB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419561" y="3224177"/>
            <a:ext cx="4700058" cy="3599316"/>
          </a:xfrm>
        </p:spPr>
        <p:txBody>
          <a:bodyPr/>
          <a:lstStyle/>
          <a:p>
            <a:pPr>
              <a:buNone/>
            </a:pPr>
            <a:r>
              <a:rPr lang="en-US" dirty="0"/>
              <a:t>May not be accurate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Athletes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Elderly people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Children</a:t>
            </a:r>
            <a:endParaRPr lang="en-US" dirty="0"/>
          </a:p>
          <a:p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95F56FA7-4874-C8AF-AE26-F44DC539D08C}"/>
              </a:ext>
            </a:extLst>
          </p:cNvPr>
          <p:cNvSpPr/>
          <p:nvPr/>
        </p:nvSpPr>
        <p:spPr>
          <a:xfrm>
            <a:off x="5287619" y="902244"/>
            <a:ext cx="3488634" cy="78290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BMI=Weight(kg)/(Height(m))^2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912201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80703-2CB6-9B71-D595-8E1576E7D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WHR(Waist to Hip Ratio)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120D54A7-ECBB-E657-19E1-D5BB0A36123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238547774"/>
              </p:ext>
            </p:extLst>
          </p:nvPr>
        </p:nvGraphicFramePr>
        <p:xfrm>
          <a:off x="7396102" y="2130797"/>
          <a:ext cx="4700046" cy="1402125"/>
        </p:xfrm>
        <a:graphic>
          <a:graphicData uri="http://schemas.openxmlformats.org/drawingml/2006/table">
            <a:tbl>
              <a:tblPr/>
              <a:tblGrid>
                <a:gridCol w="2350023">
                  <a:extLst>
                    <a:ext uri="{9D8B030D-6E8A-4147-A177-3AD203B41FA5}">
                      <a16:colId xmlns:a16="http://schemas.microsoft.com/office/drawing/2014/main" val="3671493180"/>
                    </a:ext>
                  </a:extLst>
                </a:gridCol>
                <a:gridCol w="2350023">
                  <a:extLst>
                    <a:ext uri="{9D8B030D-6E8A-4147-A177-3AD203B41FA5}">
                      <a16:colId xmlns:a16="http://schemas.microsoft.com/office/drawing/2014/main" val="3346428838"/>
                    </a:ext>
                  </a:extLst>
                </a:gridCol>
              </a:tblGrid>
              <a:tr h="467375"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Gender</a:t>
                      </a:r>
                    </a:p>
                  </a:txBody>
                  <a:tcPr marL="44678" marR="44678" marT="22339" marB="223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WHR Risk</a:t>
                      </a:r>
                    </a:p>
                  </a:txBody>
                  <a:tcPr marL="44678" marR="44678" marT="22339" marB="223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2886943"/>
                  </a:ext>
                </a:extLst>
              </a:tr>
              <a:tr h="467375">
                <a:tc>
                  <a:txBody>
                    <a:bodyPr/>
                    <a:lstStyle/>
                    <a:p>
                      <a:r>
                        <a:rPr lang="en-IN" sz="2000"/>
                        <a:t>Males</a:t>
                      </a:r>
                    </a:p>
                  </a:txBody>
                  <a:tcPr marL="44678" marR="44678" marT="22339" marB="223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Risk if </a:t>
                      </a:r>
                      <a:r>
                        <a:rPr lang="en-IN" sz="2000" b="1" dirty="0"/>
                        <a:t>&gt; 0.90</a:t>
                      </a:r>
                      <a:endParaRPr lang="en-IN" sz="2000" dirty="0"/>
                    </a:p>
                  </a:txBody>
                  <a:tcPr marL="44678" marR="44678" marT="22339" marB="223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9997432"/>
                  </a:ext>
                </a:extLst>
              </a:tr>
              <a:tr h="467375">
                <a:tc>
                  <a:txBody>
                    <a:bodyPr/>
                    <a:lstStyle/>
                    <a:p>
                      <a:r>
                        <a:rPr lang="en-IN" sz="2000"/>
                        <a:t>Females</a:t>
                      </a:r>
                    </a:p>
                  </a:txBody>
                  <a:tcPr marL="44678" marR="44678" marT="22339" marB="223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Risk if </a:t>
                      </a:r>
                      <a:r>
                        <a:rPr lang="en-IN" sz="2000" b="1" dirty="0"/>
                        <a:t>&gt; 0.85</a:t>
                      </a:r>
                      <a:endParaRPr lang="en-IN" sz="2000" dirty="0"/>
                    </a:p>
                  </a:txBody>
                  <a:tcPr marL="44678" marR="44678" marT="22339" marB="22339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79216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78148A-410D-67B4-504D-723F6D32A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203593" y="3901440"/>
            <a:ext cx="4700058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WHR Indicates</a:t>
            </a:r>
          </a:p>
          <a:p>
            <a:r>
              <a:rPr lang="en-US" dirty="0"/>
              <a:t>Cardiovascular diseases</a:t>
            </a:r>
          </a:p>
          <a:p>
            <a:r>
              <a:rPr lang="en-US" dirty="0"/>
              <a:t>Type 2 Diabetes</a:t>
            </a:r>
          </a:p>
          <a:p>
            <a:r>
              <a:rPr lang="en-US" dirty="0" err="1"/>
              <a:t>HyperTension</a:t>
            </a:r>
            <a:endParaRPr lang="en-US" dirty="0"/>
          </a:p>
          <a:p>
            <a:r>
              <a:rPr lang="en-US" dirty="0"/>
              <a:t>Stroke</a:t>
            </a:r>
            <a:endParaRPr lang="en-IN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71E83EA-3364-C122-F209-49C1DFAC9FAA}"/>
              </a:ext>
            </a:extLst>
          </p:cNvPr>
          <p:cNvSpPr/>
          <p:nvPr/>
        </p:nvSpPr>
        <p:spPr>
          <a:xfrm>
            <a:off x="5893903" y="985584"/>
            <a:ext cx="3150705" cy="61622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WHR = waist(cm) / hip(cm)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6790F7-D221-22C6-B8DD-95BC24E4AA17}"/>
              </a:ext>
            </a:extLst>
          </p:cNvPr>
          <p:cNvSpPr txBox="1"/>
          <p:nvPr/>
        </p:nvSpPr>
        <p:spPr>
          <a:xfrm>
            <a:off x="375202" y="2336873"/>
            <a:ext cx="60976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WHR is an </a:t>
            </a:r>
            <a:r>
              <a:rPr lang="en-US" b="1" dirty="0"/>
              <a:t>indicator of fat distribution</a:t>
            </a:r>
          </a:p>
          <a:p>
            <a:r>
              <a:rPr lang="en-IN" dirty="0"/>
              <a:t>                         (Denotes where fat is stored)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F0594B-0B19-6C80-26C7-6A5B0947A095}"/>
              </a:ext>
            </a:extLst>
          </p:cNvPr>
          <p:cNvCxnSpPr>
            <a:cxnSpLocks/>
          </p:cNvCxnSpPr>
          <p:nvPr/>
        </p:nvCxnSpPr>
        <p:spPr>
          <a:xfrm>
            <a:off x="1779104" y="2983204"/>
            <a:ext cx="0" cy="91823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95F2233-4391-4CBD-FA3F-F1F56EE6F1EB}"/>
              </a:ext>
            </a:extLst>
          </p:cNvPr>
          <p:cNvCxnSpPr/>
          <p:nvPr/>
        </p:nvCxnSpPr>
        <p:spPr>
          <a:xfrm>
            <a:off x="1779104" y="3383280"/>
            <a:ext cx="43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B951AB26-5D8E-BC02-D7CE-E0B68D24B377}"/>
              </a:ext>
            </a:extLst>
          </p:cNvPr>
          <p:cNvSpPr txBox="1"/>
          <p:nvPr/>
        </p:nvSpPr>
        <p:spPr>
          <a:xfrm>
            <a:off x="2212848" y="319861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Visceral fat (fat around the abdomen)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F07F59E-365B-205C-6755-36920572CB2C}"/>
              </a:ext>
            </a:extLst>
          </p:cNvPr>
          <p:cNvCxnSpPr/>
          <p:nvPr/>
        </p:nvCxnSpPr>
        <p:spPr>
          <a:xfrm>
            <a:off x="1785200" y="3901440"/>
            <a:ext cx="4337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C0A555-3D5A-7458-D35D-CA4740133F27}"/>
              </a:ext>
            </a:extLst>
          </p:cNvPr>
          <p:cNvSpPr txBox="1"/>
          <p:nvPr/>
        </p:nvSpPr>
        <p:spPr>
          <a:xfrm>
            <a:off x="2328905" y="3716774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Subcutaneous fat (fat under the skin)</a:t>
            </a:r>
            <a:endParaRPr lang="en-IN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3960E2B-9002-BE07-F92C-916E3D5A0120}"/>
              </a:ext>
            </a:extLst>
          </p:cNvPr>
          <p:cNvCxnSpPr/>
          <p:nvPr/>
        </p:nvCxnSpPr>
        <p:spPr>
          <a:xfrm flipH="1">
            <a:off x="1280160" y="3567946"/>
            <a:ext cx="498944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3B97092-D6E5-1BEF-57B0-4DCC30FAC129}"/>
              </a:ext>
            </a:extLst>
          </p:cNvPr>
          <p:cNvCxnSpPr>
            <a:cxnSpLocks/>
          </p:cNvCxnSpPr>
          <p:nvPr/>
        </p:nvCxnSpPr>
        <p:spPr>
          <a:xfrm>
            <a:off x="1280160" y="3567946"/>
            <a:ext cx="0" cy="182701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3949DD-3DBA-579B-1757-D7B6AD11BFCE}"/>
              </a:ext>
            </a:extLst>
          </p:cNvPr>
          <p:cNvCxnSpPr/>
          <p:nvPr/>
        </p:nvCxnSpPr>
        <p:spPr>
          <a:xfrm>
            <a:off x="1280160" y="4645152"/>
            <a:ext cx="715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E82A586-3F8C-AA91-9A60-791931019B5F}"/>
              </a:ext>
            </a:extLst>
          </p:cNvPr>
          <p:cNvSpPr txBox="1"/>
          <p:nvPr/>
        </p:nvSpPr>
        <p:spPr>
          <a:xfrm>
            <a:off x="1995976" y="4460486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Apple-Shaped Body(more fat around the abdomen</a:t>
            </a:r>
            <a:endParaRPr lang="en-IN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A0ED671-0834-E05D-CF87-E0E7D9E1584A}"/>
              </a:ext>
            </a:extLst>
          </p:cNvPr>
          <p:cNvCxnSpPr/>
          <p:nvPr/>
        </p:nvCxnSpPr>
        <p:spPr>
          <a:xfrm>
            <a:off x="1270552" y="5394960"/>
            <a:ext cx="7158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6B4EE1EE-8C03-88EB-C92F-DE9C0B8C3D75}"/>
              </a:ext>
            </a:extLst>
          </p:cNvPr>
          <p:cNvSpPr txBox="1"/>
          <p:nvPr/>
        </p:nvSpPr>
        <p:spPr>
          <a:xfrm>
            <a:off x="1995976" y="5198337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Peer-Shaped Body(more fat around the hips and things)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3215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0B5698-CA96-DCE6-8A4F-DB4939DE60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WHtR</a:t>
            </a:r>
            <a:r>
              <a:rPr lang="en-US" dirty="0"/>
              <a:t>(Waist to Height Ratio)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212D6-5D69-1282-7675-66D4E132CB3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Focuses on abdomen fat</a:t>
            </a:r>
          </a:p>
          <a:p>
            <a:r>
              <a:rPr lang="en-US" dirty="0"/>
              <a:t>It is mainly used for detecting Visceral fat &amp; a strong predictor of </a:t>
            </a:r>
            <a:r>
              <a:rPr lang="en-US" b="1" dirty="0"/>
              <a:t>cardiometabolic risk</a:t>
            </a:r>
          </a:p>
          <a:p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DE7BB66-D043-FA71-0D13-3BC0324559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727591257"/>
              </p:ext>
            </p:extLst>
          </p:nvPr>
        </p:nvGraphicFramePr>
        <p:xfrm>
          <a:off x="5667502" y="2883938"/>
          <a:ext cx="5074390" cy="1210080"/>
        </p:xfrm>
        <a:graphic>
          <a:graphicData uri="http://schemas.openxmlformats.org/drawingml/2006/table">
            <a:tbl>
              <a:tblPr/>
              <a:tblGrid>
                <a:gridCol w="2537195">
                  <a:extLst>
                    <a:ext uri="{9D8B030D-6E8A-4147-A177-3AD203B41FA5}">
                      <a16:colId xmlns:a16="http://schemas.microsoft.com/office/drawing/2014/main" val="3592061651"/>
                    </a:ext>
                  </a:extLst>
                </a:gridCol>
                <a:gridCol w="2537195">
                  <a:extLst>
                    <a:ext uri="{9D8B030D-6E8A-4147-A177-3AD203B41FA5}">
                      <a16:colId xmlns:a16="http://schemas.microsoft.com/office/drawing/2014/main" val="1993236822"/>
                    </a:ext>
                  </a:extLst>
                </a:gridCol>
              </a:tblGrid>
              <a:tr h="302520">
                <a:tc>
                  <a:txBody>
                    <a:bodyPr/>
                    <a:lstStyle/>
                    <a:p>
                      <a:r>
                        <a:rPr lang="en-IN" sz="1600" dirty="0" err="1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WHtR</a:t>
                      </a:r>
                      <a:r>
                        <a:rPr lang="en-IN" sz="16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 Range</a:t>
                      </a:r>
                    </a:p>
                  </a:txBody>
                  <a:tcPr marL="44708" marR="44708" marT="22354" marB="22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>
                          <a:solidFill>
                            <a:schemeClr val="tx2">
                              <a:lumMod val="10000"/>
                            </a:schemeClr>
                          </a:solidFill>
                        </a:rPr>
                        <a:t>Risk Category</a:t>
                      </a:r>
                    </a:p>
                  </a:txBody>
                  <a:tcPr marL="44708" marR="44708" marT="22354" marB="22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732359"/>
                  </a:ext>
                </a:extLst>
              </a:tr>
              <a:tr h="302520">
                <a:tc>
                  <a:txBody>
                    <a:bodyPr/>
                    <a:lstStyle/>
                    <a:p>
                      <a:r>
                        <a:rPr lang="en-IN" sz="1600"/>
                        <a:t>≤ 0.5</a:t>
                      </a:r>
                    </a:p>
                  </a:txBody>
                  <a:tcPr marL="44708" marR="44708" marT="22354" marB="22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/>
                        <a:t>Low risk</a:t>
                      </a:r>
                    </a:p>
                  </a:txBody>
                  <a:tcPr marL="44708" marR="44708" marT="22354" marB="22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2787714"/>
                  </a:ext>
                </a:extLst>
              </a:tr>
              <a:tr h="302520">
                <a:tc>
                  <a:txBody>
                    <a:bodyPr/>
                    <a:lstStyle/>
                    <a:p>
                      <a:r>
                        <a:rPr lang="en-IN" sz="1600"/>
                        <a:t>0.51 – 0.59</a:t>
                      </a:r>
                    </a:p>
                  </a:txBody>
                  <a:tcPr marL="44708" marR="44708" marT="22354" marB="22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Increased risk</a:t>
                      </a:r>
                    </a:p>
                  </a:txBody>
                  <a:tcPr marL="44708" marR="44708" marT="22354" marB="22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9797021"/>
                  </a:ext>
                </a:extLst>
              </a:tr>
              <a:tr h="302520">
                <a:tc>
                  <a:txBody>
                    <a:bodyPr/>
                    <a:lstStyle/>
                    <a:p>
                      <a:r>
                        <a:rPr lang="en-IN" sz="1600"/>
                        <a:t>≥ 0.6</a:t>
                      </a:r>
                    </a:p>
                  </a:txBody>
                  <a:tcPr marL="44708" marR="44708" marT="22354" marB="22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600" dirty="0"/>
                        <a:t>High risk (central obesity)</a:t>
                      </a:r>
                    </a:p>
                  </a:txBody>
                  <a:tcPr marL="44708" marR="44708" marT="22354" marB="2235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1727810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A6FFB29-537C-852F-127C-B555ABA610C5}"/>
              </a:ext>
            </a:extLst>
          </p:cNvPr>
          <p:cNvSpPr/>
          <p:nvPr/>
        </p:nvSpPr>
        <p:spPr>
          <a:xfrm>
            <a:off x="6766559" y="996517"/>
            <a:ext cx="3527621" cy="59436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WHtR</a:t>
            </a:r>
            <a:r>
              <a:rPr lang="en-US" dirty="0"/>
              <a:t> = waist(cm) / height(cm)</a:t>
            </a:r>
            <a:endParaRPr lang="en-IN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4FA5B6-BE79-5B9E-1AC8-3349F8A68F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" y="-1498861"/>
            <a:ext cx="135707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both males and females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if WHtR &gt; 0.5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7B93C4-4356-E1D7-EC9E-DFFAE6C5A532}"/>
              </a:ext>
            </a:extLst>
          </p:cNvPr>
          <p:cNvSpPr txBox="1"/>
          <p:nvPr/>
        </p:nvSpPr>
        <p:spPr>
          <a:xfrm>
            <a:off x="5557266" y="2204609"/>
            <a:ext cx="68168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For </a:t>
            </a:r>
            <a:r>
              <a:rPr lang="en-US" b="1" dirty="0"/>
              <a:t>both males and females</a:t>
            </a:r>
            <a:r>
              <a:rPr lang="en-US" dirty="0"/>
              <a:t>:</a:t>
            </a:r>
          </a:p>
          <a:p>
            <a:r>
              <a:rPr lang="en-US" b="1" dirty="0"/>
              <a:t>Risk if </a:t>
            </a:r>
            <a:r>
              <a:rPr lang="en-US" b="1" dirty="0" err="1"/>
              <a:t>WHtR</a:t>
            </a:r>
            <a:r>
              <a:rPr lang="en-US" b="1" dirty="0"/>
              <a:t> &gt; 0.5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E6494A-E90E-54ED-6AAA-C028C59FE8A0}"/>
              </a:ext>
            </a:extLst>
          </p:cNvPr>
          <p:cNvSpPr txBox="1"/>
          <p:nvPr/>
        </p:nvSpPr>
        <p:spPr>
          <a:xfrm>
            <a:off x="5667502" y="4809380"/>
            <a:ext cx="68164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A high </a:t>
            </a:r>
            <a:r>
              <a:rPr lang="en-US" dirty="0" err="1">
                <a:solidFill>
                  <a:schemeClr val="tx2">
                    <a:lumMod val="10000"/>
                  </a:schemeClr>
                </a:solidFill>
              </a:rPr>
              <a:t>WHtR</a:t>
            </a:r>
            <a:r>
              <a:rPr lang="en-US" dirty="0">
                <a:solidFill>
                  <a:schemeClr val="tx2">
                    <a:lumMod val="10000"/>
                  </a:schemeClr>
                </a:solidFill>
              </a:rPr>
              <a:t> is associated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Heart disease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 2 diabetes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Hypertension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Early mortality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03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E005E-B8EC-0258-7F79-E347CAF22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BFP(</a:t>
            </a:r>
            <a:r>
              <a:rPr lang="en-IN" dirty="0"/>
              <a:t>Body Fat Percentage</a:t>
            </a:r>
            <a:r>
              <a:rPr lang="en-US" dirty="0"/>
              <a:t>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49D9-EE13-90DE-F96A-5AC777B9AA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Healthy ranges: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Males: ~10–20%</a:t>
            </a:r>
          </a:p>
          <a:p>
            <a:r>
              <a:rPr lang="en-US" dirty="0"/>
              <a:t>Females: ~18–28%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sz="2000" dirty="0"/>
              <a:t>(These vary slightly based on age)</a:t>
            </a:r>
          </a:p>
          <a:p>
            <a:r>
              <a:rPr lang="en-US" sz="1600" dirty="0"/>
              <a:t>Helps distinguish between </a:t>
            </a:r>
            <a:r>
              <a:rPr lang="en-US" sz="1600" b="1" dirty="0"/>
              <a:t>fat and muscle mass</a:t>
            </a:r>
            <a:r>
              <a:rPr lang="en-US" sz="1600" dirty="0"/>
              <a:t>.</a:t>
            </a:r>
            <a:endParaRPr lang="en-US" sz="2000" dirty="0"/>
          </a:p>
          <a:p>
            <a:r>
              <a:rPr lang="en-US" sz="1600" dirty="0"/>
              <a:t>Useful for tracking </a:t>
            </a:r>
            <a:r>
              <a:rPr lang="en-US" sz="1600" b="1" dirty="0"/>
              <a:t>fitness progress</a:t>
            </a:r>
            <a:r>
              <a:rPr lang="en-US" sz="1600" dirty="0"/>
              <a:t> or </a:t>
            </a:r>
            <a:r>
              <a:rPr lang="en-US" sz="1600" b="1" dirty="0"/>
              <a:t>health interventions</a:t>
            </a:r>
            <a:r>
              <a:rPr lang="en-US" sz="1600" dirty="0"/>
              <a:t>.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A9757C-FCB6-79EB-8369-0BF5C9667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2930" y="2402187"/>
            <a:ext cx="5630604" cy="359931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It is </a:t>
            </a:r>
            <a:r>
              <a:rPr lang="en-US" b="1" dirty="0"/>
              <a:t>an estimate</a:t>
            </a:r>
            <a:r>
              <a:rPr lang="en-US" dirty="0"/>
              <a:t>, not a direct measurement. </a:t>
            </a:r>
            <a:r>
              <a:rPr lang="en-US" sz="2000" dirty="0"/>
              <a:t>(Dependent on BMI)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/>
              <a:t>Less accurate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Athletes (high muscle mass)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Elderly (lower muscle mass)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Children (different growth stages)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A7024F3-9D4E-2A61-7072-32C9343D5C4A}"/>
              </a:ext>
            </a:extLst>
          </p:cNvPr>
          <p:cNvSpPr/>
          <p:nvPr/>
        </p:nvSpPr>
        <p:spPr>
          <a:xfrm>
            <a:off x="6096000" y="971791"/>
            <a:ext cx="6024465" cy="643812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BFP= (1.20 * BMI) + (0.23 * age) -(16.2 if male else 5.4)</a:t>
            </a:r>
          </a:p>
        </p:txBody>
      </p:sp>
    </p:spTree>
    <p:extLst>
      <p:ext uri="{BB962C8B-B14F-4D97-AF65-F5344CB8AC3E}">
        <p14:creationId xmlns:p14="http://schemas.microsoft.com/office/powerpoint/2010/main" val="1213912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86E1D-25AC-15AE-F0BB-8099E27A4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BMR (Basal Metabolic Rate)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2A2CD-29CD-01F5-1F07-99CA99D62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66902" y="2336873"/>
            <a:ext cx="4698358" cy="3599316"/>
          </a:xfrm>
        </p:spPr>
        <p:txBody>
          <a:bodyPr/>
          <a:lstStyle/>
          <a:p>
            <a:r>
              <a:rPr lang="en-US" dirty="0"/>
              <a:t>Useful for </a:t>
            </a:r>
            <a:r>
              <a:rPr lang="en-US" b="1" dirty="0"/>
              <a:t>weight loss/gain</a:t>
            </a:r>
            <a:r>
              <a:rPr lang="en-US" dirty="0"/>
              <a:t> planning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4B357DF1-3F21-DC4C-B3B6-F2335438ECF7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5594123" y="3951865"/>
            <a:ext cx="62439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B497E763-4B57-27B4-AFD2-9A03D1253AA6}"/>
              </a:ext>
            </a:extLst>
          </p:cNvPr>
          <p:cNvSpPr txBox="1">
            <a:spLocks/>
          </p:cNvSpPr>
          <p:nvPr/>
        </p:nvSpPr>
        <p:spPr>
          <a:xfrm>
            <a:off x="782694" y="2489273"/>
            <a:ext cx="4698358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BMR is used for calculating </a:t>
            </a:r>
            <a:r>
              <a:rPr lang="en-US" b="1" dirty="0"/>
              <a:t>the number of calories just to stay alive</a:t>
            </a:r>
            <a:r>
              <a:rPr lang="en-US" dirty="0"/>
              <a:t> (like breathing, digestion, basic functioning).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286797B6-797B-D70E-918C-4A1601831EC2}"/>
              </a:ext>
            </a:extLst>
          </p:cNvPr>
          <p:cNvSpPr/>
          <p:nvPr/>
        </p:nvSpPr>
        <p:spPr>
          <a:xfrm>
            <a:off x="680321" y="4031226"/>
            <a:ext cx="11157718" cy="792678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MEN</a:t>
            </a:r>
          </a:p>
          <a:p>
            <a:pPr algn="ctr"/>
            <a:r>
              <a:rPr lang="en-US" dirty="0"/>
              <a:t>BMR=10×weight (kg)+6.25×height (cm)−5×age (years)+5</a:t>
            </a:r>
            <a:endParaRPr lang="en-IN" dirty="0"/>
          </a:p>
        </p:txBody>
      </p:sp>
      <p:sp>
        <p:nvSpPr>
          <p:cNvPr id="17" name="Rectangle: Diagonal Corners Snipped 16">
            <a:extLst>
              <a:ext uri="{FF2B5EF4-FFF2-40B4-BE49-F238E27FC236}">
                <a16:creationId xmlns:a16="http://schemas.microsoft.com/office/drawing/2014/main" id="{BD5BCE67-BE2E-FDDE-AA5C-41FF4107C373}"/>
              </a:ext>
            </a:extLst>
          </p:cNvPr>
          <p:cNvSpPr/>
          <p:nvPr/>
        </p:nvSpPr>
        <p:spPr>
          <a:xfrm>
            <a:off x="822889" y="5208065"/>
            <a:ext cx="11157718" cy="792678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For WOMEN</a:t>
            </a:r>
          </a:p>
          <a:p>
            <a:pPr algn="ctr"/>
            <a:r>
              <a:rPr lang="en-US" dirty="0"/>
              <a:t>BMR=10×weight (kg)+6.25×height (cm)−5×age (years)−161</a:t>
            </a:r>
          </a:p>
        </p:txBody>
      </p:sp>
    </p:spTree>
    <p:extLst>
      <p:ext uri="{BB962C8B-B14F-4D97-AF65-F5344CB8AC3E}">
        <p14:creationId xmlns:p14="http://schemas.microsoft.com/office/powerpoint/2010/main" val="27843739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CD472-B74C-3047-C00A-C19D4A420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Daily Burn Planner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F53F77-5917-2D33-65D7-1BF6625C3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Steps per day=Calories to burn (from food + deficit)/0.04</a:t>
            </a:r>
          </a:p>
          <a:p>
            <a:endParaRPr lang="en-US" dirty="0"/>
          </a:p>
          <a:p>
            <a:r>
              <a:rPr lang="en-IN" dirty="0"/>
              <a:t>Carbs (g)=</a:t>
            </a:r>
            <a:r>
              <a:rPr lang="en-IN" dirty="0" err="1"/>
              <a:t>carb_percent×Total</a:t>
            </a:r>
            <a:r>
              <a:rPr lang="en-IN" dirty="0"/>
              <a:t> Calories/4</a:t>
            </a:r>
          </a:p>
          <a:p>
            <a:r>
              <a:rPr lang="en-US" dirty="0"/>
              <a:t>Fat (g)=</a:t>
            </a:r>
            <a:r>
              <a:rPr lang="en-US" dirty="0" err="1"/>
              <a:t>fat_percent×Total</a:t>
            </a:r>
            <a:r>
              <a:rPr lang="en-US" dirty="0"/>
              <a:t> Calories​/4</a:t>
            </a:r>
            <a:r>
              <a:rPr lang="en-IN" dirty="0"/>
              <a:t>​ </a:t>
            </a:r>
            <a:endParaRPr lang="en-IN" b="1" dirty="0"/>
          </a:p>
          <a:p>
            <a:r>
              <a:rPr lang="en-US" dirty="0"/>
              <a:t>​ </a:t>
            </a:r>
            <a:endParaRPr lang="en-IN" dirty="0"/>
          </a:p>
        </p:txBody>
      </p:sp>
      <p:sp>
        <p:nvSpPr>
          <p:cNvPr id="4" name="Rectangle: Diagonal Corners Snipped 3">
            <a:extLst>
              <a:ext uri="{FF2B5EF4-FFF2-40B4-BE49-F238E27FC236}">
                <a16:creationId xmlns:a16="http://schemas.microsoft.com/office/drawing/2014/main" id="{5B24CE60-3F89-C553-05BC-21E0435032F4}"/>
              </a:ext>
            </a:extLst>
          </p:cNvPr>
          <p:cNvSpPr/>
          <p:nvPr/>
        </p:nvSpPr>
        <p:spPr>
          <a:xfrm>
            <a:off x="6961239" y="568045"/>
            <a:ext cx="4699819" cy="707531"/>
          </a:xfrm>
          <a:prstGeom prst="snip2Diag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Calories to burn=7700×Weight to lose (kg)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248022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Berlin</Template>
  <TotalTime>1661</TotalTime>
  <Words>522</Words>
  <Application>Microsoft Office PowerPoint</Application>
  <PresentationFormat>Widescreen</PresentationFormat>
  <Paragraphs>104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Trebuchet MS</vt:lpstr>
      <vt:lpstr>Berlin</vt:lpstr>
      <vt:lpstr>Project File</vt:lpstr>
      <vt:lpstr>Inputs from User:</vt:lpstr>
      <vt:lpstr>BMI(Body Mass Index)</vt:lpstr>
      <vt:lpstr>WHR(Waist to Hip Ratio)</vt:lpstr>
      <vt:lpstr>WHtR(Waist to Height Ratio)</vt:lpstr>
      <vt:lpstr>BFP(Body Fat Percentage)</vt:lpstr>
      <vt:lpstr>BMR (Basal Metabolic Rate)</vt:lpstr>
      <vt:lpstr>Daily Burn Planner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 .G</dc:creator>
  <cp:lastModifiedBy>venkat .G</cp:lastModifiedBy>
  <cp:revision>3</cp:revision>
  <dcterms:created xsi:type="dcterms:W3CDTF">2025-05-16T14:28:31Z</dcterms:created>
  <dcterms:modified xsi:type="dcterms:W3CDTF">2025-05-20T02:19:05Z</dcterms:modified>
</cp:coreProperties>
</file>