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notesSlides/notesSlide1.xml" ContentType="application/vnd.openxmlformats-officedocument.presentationml.notesSlide+xml"/>
  <Override PartName="/ppt/theme/themeOverride5.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6.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76" r:id="rId8"/>
    <p:sldId id="284" r:id="rId9"/>
    <p:sldId id="277" r:id="rId10"/>
    <p:sldId id="278" r:id="rId11"/>
    <p:sldId id="279" r:id="rId12"/>
    <p:sldId id="280" r:id="rId13"/>
    <p:sldId id="281" r:id="rId14"/>
    <p:sldId id="282" r:id="rId15"/>
    <p:sldId id="283" r:id="rId16"/>
    <p:sldId id="262" r:id="rId17"/>
    <p:sldId id="263" r:id="rId18"/>
    <p:sldId id="264" r:id="rId19"/>
    <p:sldId id="274" r:id="rId20"/>
    <p:sldId id="275" r:id="rId21"/>
    <p:sldId id="266" r:id="rId22"/>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87" d="100"/>
          <a:sy n="87" d="100"/>
        </p:scale>
        <p:origin x="422"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07-11-2024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A1C5D9F-5FDD-4E04-AD07-37773298FBF3}" type="slidenum">
              <a:rPr lang="en-IN" smtClean="0"/>
              <a:t>4</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A1C5D9F-5FDD-4E04-AD07-37773298FBF3}" type="slidenum">
              <a:rPr lang="en-IN" smtClean="0"/>
              <a:t>6</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en-US"/>
              <a:t>Click to edit Master subtitle style</a:t>
            </a:r>
          </a:p>
        </p:txBody>
      </p:sp>
      <p:sp>
        <p:nvSpPr>
          <p:cNvPr id="3" name="Date Placeholder 2"/>
          <p:cNvSpPr>
            <a:spLocks noGrp="1" noChangeArrowheads="1"/>
          </p:cNvSpPr>
          <p:nvPr>
            <p:ph type="dt" sz="half" idx="10"/>
          </p:nvPr>
        </p:nvSpPr>
        <p:spPr>
          <a:xfrm>
            <a:off x="914400" y="6248400"/>
            <a:ext cx="2540000" cy="457200"/>
          </a:xfrm>
        </p:spPr>
        <p:txBody>
          <a:bodyPr/>
          <a:lstStyle>
            <a:lvl1pPr>
              <a:defRPr/>
            </a:lvl1pPr>
          </a:lstStyle>
          <a:p>
            <a:pPr>
              <a:defRPr/>
            </a:pPr>
            <a:r>
              <a:rPr lang="en-US"/>
              <a:t>Zeroth Review</a:t>
            </a:r>
          </a:p>
        </p:txBody>
      </p:sp>
      <p:sp>
        <p:nvSpPr>
          <p:cNvPr id="4" name="Footer Placeholder 3"/>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Artificial Intelligence and Data Science</a:t>
            </a:r>
          </a:p>
        </p:txBody>
      </p:sp>
      <p:sp>
        <p:nvSpPr>
          <p:cNvPr id="5" name="Slide Number Placeholder 4"/>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5367E6EB-B6CA-430B-8761-75C737CF7AF1}" type="slidenum">
              <a:rPr lang="en-US" altLang="en-US"/>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3031276A-AAE7-4DAF-B5DC-CD9EE96B703D}" type="slidenum">
              <a:rPr lang="en-US" altLang="en-US"/>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BDC2143B-610F-499C-A392-DFFBE135A7B2}" type="slidenum">
              <a:rPr lang="en-US" altLang="en-US"/>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575C213C-AC18-4D5A-BA73-4550FF50B842}" type="slidenum">
              <a:rPr lang="en-US" altLang="en-US"/>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p:txBody>
          <a:bodyPr/>
          <a:lstStyle>
            <a:lvl1pPr>
              <a:defRPr/>
            </a:lvl1pPr>
          </a:lstStyle>
          <a:p>
            <a:pPr>
              <a:defRPr/>
            </a:pPr>
            <a:r>
              <a:rPr lang="en-US"/>
              <a:t>Zeroth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7" name="Rectangle 8"/>
          <p:cNvSpPr>
            <a:spLocks noGrp="1" noChangeArrowheads="1"/>
          </p:cNvSpPr>
          <p:nvPr>
            <p:ph type="sldNum" sz="quarter" idx="12"/>
          </p:nvPr>
        </p:nvSpPr>
        <p:spPr/>
        <p:txBody>
          <a:bodyPr/>
          <a:lstStyle>
            <a:lvl1pPr>
              <a:defRPr/>
            </a:lvl1pPr>
          </a:lstStyle>
          <a:p>
            <a:pPr>
              <a:defRPr/>
            </a:pPr>
            <a:fld id="{7A8ED4EA-E359-45F1-B86A-A40772B25C23}" type="slidenum">
              <a:rPr lang="en-US" altLang="en-US"/>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dt" sz="half" idx="10"/>
          </p:nvPr>
        </p:nvSpPr>
        <p:spPr/>
        <p:txBody>
          <a:bodyPr/>
          <a:lstStyle>
            <a:lvl1pPr>
              <a:defRPr/>
            </a:lvl1pPr>
          </a:lstStyle>
          <a:p>
            <a:pPr>
              <a:defRPr/>
            </a:pPr>
            <a:r>
              <a:rPr lang="en-US"/>
              <a:t>Zeroth Review</a:t>
            </a:r>
          </a:p>
        </p:txBody>
      </p:sp>
      <p:sp>
        <p:nvSpPr>
          <p:cNvPr id="8"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9" name="Rectangle 8"/>
          <p:cNvSpPr>
            <a:spLocks noGrp="1" noChangeArrowheads="1"/>
          </p:cNvSpPr>
          <p:nvPr>
            <p:ph type="sldNum" sz="quarter" idx="12"/>
          </p:nvPr>
        </p:nvSpPr>
        <p:spPr/>
        <p:txBody>
          <a:bodyPr/>
          <a:lstStyle>
            <a:lvl1pPr>
              <a:defRPr/>
            </a:lvl1pPr>
          </a:lstStyle>
          <a:p>
            <a:pPr>
              <a:defRPr/>
            </a:pPr>
            <a:fld id="{E637AD66-1F60-49BE-A2E9-D91D10CB91F3}" type="slidenum">
              <a:rPr lang="en-US" altLang="en-US"/>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dt" sz="half" idx="10"/>
          </p:nvPr>
        </p:nvSpPr>
        <p:spPr/>
        <p:txBody>
          <a:bodyPr/>
          <a:lstStyle>
            <a:lvl1pPr>
              <a:defRPr/>
            </a:lvl1pPr>
          </a:lstStyle>
          <a:p>
            <a:pPr>
              <a:defRPr/>
            </a:pPr>
            <a:r>
              <a:rPr lang="en-US"/>
              <a:t>Zeroth Review</a:t>
            </a:r>
          </a:p>
        </p:txBody>
      </p:sp>
      <p:sp>
        <p:nvSpPr>
          <p:cNvPr id="4"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5" name="Rectangle 8"/>
          <p:cNvSpPr>
            <a:spLocks noGrp="1" noChangeArrowheads="1"/>
          </p:cNvSpPr>
          <p:nvPr>
            <p:ph type="sldNum" sz="quarter" idx="12"/>
          </p:nvPr>
        </p:nvSpPr>
        <p:spPr/>
        <p:txBody>
          <a:bodyPr/>
          <a:lstStyle>
            <a:lvl1pPr>
              <a:defRPr/>
            </a:lvl1pPr>
          </a:lstStyle>
          <a:p>
            <a:pPr>
              <a:defRPr/>
            </a:pPr>
            <a:fld id="{F583B680-F650-469F-A231-392F163461F6}" type="slidenum">
              <a:rPr lang="en-US" altLang="en-US"/>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r>
              <a:rPr lang="en-US"/>
              <a:t>Zeroth Review</a:t>
            </a:r>
          </a:p>
        </p:txBody>
      </p:sp>
      <p:sp>
        <p:nvSpPr>
          <p:cNvPr id="3"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4" name="Rectangle 8"/>
          <p:cNvSpPr>
            <a:spLocks noGrp="1" noChangeArrowheads="1"/>
          </p:cNvSpPr>
          <p:nvPr>
            <p:ph type="sldNum" sz="quarter" idx="12"/>
          </p:nvPr>
        </p:nvSpPr>
        <p:spPr/>
        <p:txBody>
          <a:bodyPr/>
          <a:lstStyle>
            <a:lvl1pPr>
              <a:defRPr/>
            </a:lvl1pPr>
          </a:lstStyle>
          <a:p>
            <a:pPr>
              <a:defRPr/>
            </a:pPr>
            <a:fld id="{DD537315-F462-4C74-88B4-A900525A3FAA}" type="slidenum">
              <a:rPr lang="en-US" altLang="en-US"/>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r>
              <a:rPr lang="en-US"/>
              <a:t>Zeroth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7" name="Rectangle 8"/>
          <p:cNvSpPr>
            <a:spLocks noGrp="1" noChangeArrowheads="1"/>
          </p:cNvSpPr>
          <p:nvPr>
            <p:ph type="sldNum" sz="quarter" idx="12"/>
          </p:nvPr>
        </p:nvSpPr>
        <p:spPr/>
        <p:txBody>
          <a:bodyPr/>
          <a:lstStyle>
            <a:lvl1pPr>
              <a:defRPr/>
            </a:lvl1pPr>
          </a:lstStyle>
          <a:p>
            <a:pPr>
              <a:defRPr/>
            </a:pPr>
            <a:fld id="{379B2829-DA13-4801-8FBD-6D5729CB9593}" type="slidenum">
              <a:rPr lang="en-US" altLang="en-US"/>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r>
              <a:rPr lang="en-US"/>
              <a:t>Zeroth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7" name="Rectangle 8"/>
          <p:cNvSpPr>
            <a:spLocks noGrp="1" noChangeArrowheads="1"/>
          </p:cNvSpPr>
          <p:nvPr>
            <p:ph type="sldNum" sz="quarter" idx="12"/>
          </p:nvPr>
        </p:nvSpPr>
        <p:spPr/>
        <p:txBody>
          <a:bodyPr/>
          <a:lstStyle>
            <a:lvl1pPr>
              <a:defRPr/>
            </a:lvl1pPr>
          </a:lstStyle>
          <a:p>
            <a:pPr>
              <a:defRPr/>
            </a:pPr>
            <a:fld id="{B5B0EEF8-84AE-4BCB-9844-5B22523396C9}" type="slidenum">
              <a:rPr lang="en-US" altLang="en-US"/>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en-US"/>
              <a:t>Click to edit Master title style</a:t>
            </a:r>
          </a:p>
        </p:txBody>
      </p:sp>
      <p:sp>
        <p:nvSpPr>
          <p:cNvPr id="1027" name="Rectangle 3"/>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1029" name="Line 5"/>
          <p:cNvSpPr>
            <a:spLocks noChangeShapeType="1"/>
          </p:cNvSpPr>
          <p:nvPr/>
        </p:nvSpPr>
        <p:spPr bwMode="auto">
          <a:xfrm flipV="1">
            <a:off x="812800" y="6172200"/>
            <a:ext cx="105664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en-IN" sz="1800"/>
          </a:p>
        </p:txBody>
      </p:sp>
      <p:sp>
        <p:nvSpPr>
          <p:cNvPr id="4102" name="Rectangle 6"/>
          <p:cNvSpPr>
            <a:spLocks noGrp="1" noChangeArrowheads="1"/>
          </p:cNvSpPr>
          <p:nvPr>
            <p:ph type="dt" sz="half" idx="2"/>
          </p:nvPr>
        </p:nvSpPr>
        <p:spPr bwMode="auto">
          <a:xfrm>
            <a:off x="812800" y="6245225"/>
            <a:ext cx="2641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cs typeface="+mn-cs"/>
              </a:defRPr>
            </a:lvl1pPr>
          </a:lstStyle>
          <a:p>
            <a:pPr>
              <a:defRPr/>
            </a:pPr>
            <a:r>
              <a:rPr lang="en-US"/>
              <a:t>Zeroth Review</a:t>
            </a:r>
          </a:p>
        </p:txBody>
      </p:sp>
      <p:sp>
        <p:nvSpPr>
          <p:cNvPr id="4103" name="Rectangle 7"/>
          <p:cNvSpPr>
            <a:spLocks noGrp="1" noChangeArrowheads="1"/>
          </p:cNvSpPr>
          <p:nvPr>
            <p:ph type="ftr" sz="quarter" idx="3"/>
          </p:nvPr>
        </p:nvSpPr>
        <p:spPr bwMode="auto">
          <a:xfrm>
            <a:off x="4165600" y="6245225"/>
            <a:ext cx="38608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200">
                <a:cs typeface="+mn-cs"/>
              </a:defRPr>
            </a:lvl1pPr>
          </a:lstStyle>
          <a:p>
            <a:pPr>
              <a:defRPr/>
            </a:pPr>
            <a:r>
              <a:rPr lang="en-US"/>
              <a:t>Department of Artificial Intelligence and Data Science</a:t>
            </a:r>
          </a:p>
        </p:txBody>
      </p:sp>
      <p:sp>
        <p:nvSpPr>
          <p:cNvPr id="4104" name="Rectangle 8"/>
          <p:cNvSpPr>
            <a:spLocks noGrp="1" noChangeArrowheads="1"/>
          </p:cNvSpPr>
          <p:nvPr>
            <p:ph type="sldNum" sz="quarter" idx="4"/>
          </p:nvPr>
        </p:nvSpPr>
        <p:spPr bwMode="auto">
          <a:xfrm>
            <a:off x="8737600" y="6245225"/>
            <a:ext cx="2641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smtClean="0"/>
            </a:lvl1pPr>
          </a:lstStyle>
          <a:p>
            <a:pPr>
              <a:defRPr/>
            </a:pPr>
            <a:fld id="{756AFA5A-A15D-402B-9810-66A481E98194}"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fontAlgn="base">
        <a:spcBef>
          <a:spcPct val="0"/>
        </a:spcBef>
        <a:spcAft>
          <a:spcPct val="0"/>
        </a:spcAft>
        <a:defRPr sz="3800">
          <a:solidFill>
            <a:schemeClr val="tx2"/>
          </a:solidFill>
          <a:latin typeface="Verdana" panose="020B0604030504040204" pitchFamily="34" charset="0"/>
        </a:defRPr>
      </a:lvl6pPr>
      <a:lvl7pPr marL="914400" algn="l" rtl="0" fontAlgn="base">
        <a:spcBef>
          <a:spcPct val="0"/>
        </a:spcBef>
        <a:spcAft>
          <a:spcPct val="0"/>
        </a:spcAft>
        <a:defRPr sz="3800">
          <a:solidFill>
            <a:schemeClr val="tx2"/>
          </a:solidFill>
          <a:latin typeface="Verdana" panose="020B0604030504040204" pitchFamily="34" charset="0"/>
        </a:defRPr>
      </a:lvl7pPr>
      <a:lvl8pPr marL="1371600" algn="l" rtl="0" fontAlgn="base">
        <a:spcBef>
          <a:spcPct val="0"/>
        </a:spcBef>
        <a:spcAft>
          <a:spcPct val="0"/>
        </a:spcAft>
        <a:defRPr sz="3800">
          <a:solidFill>
            <a:schemeClr val="tx2"/>
          </a:solidFill>
          <a:latin typeface="Verdana" panose="020B0604030504040204" pitchFamily="34" charset="0"/>
        </a:defRPr>
      </a:lvl8pPr>
      <a:lvl9pPr marL="1828800" algn="l" rtl="0" fontAlgn="base">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xml"/><Relationship Id="rId4" Type="http://schemas.openxmlformats.org/officeDocument/2006/relationships/image" Target="../media/image12.jpeg"/></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5.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4"/>
          <a:stretch>
            <a:fillRect/>
          </a:stretch>
        </p:blipFill>
        <p:spPr>
          <a:xfrm>
            <a:off x="80384" y="89477"/>
            <a:ext cx="2924175" cy="952500"/>
          </a:xfrm>
          <a:prstGeom prst="rect">
            <a:avLst/>
          </a:prstGeom>
        </p:spPr>
      </p:pic>
      <p:pic>
        <p:nvPicPr>
          <p:cNvPr id="7" name="Picture 6"/>
          <p:cNvPicPr>
            <a:picLocks noChangeAspect="1"/>
          </p:cNvPicPr>
          <p:nvPr/>
        </p:nvPicPr>
        <p:blipFill>
          <a:blip r:embed="rId5"/>
          <a:stretch>
            <a:fillRect/>
          </a:stretch>
        </p:blipFill>
        <p:spPr>
          <a:xfrm>
            <a:off x="11111491" y="64077"/>
            <a:ext cx="1000125" cy="1143000"/>
          </a:xfrm>
          <a:prstGeom prst="rect">
            <a:avLst/>
          </a:prstGeom>
        </p:spPr>
      </p:pic>
      <p:sp>
        <p:nvSpPr>
          <p:cNvPr id="9" name="Title 1"/>
          <p:cNvSpPr txBox="1"/>
          <p:nvPr/>
        </p:nvSpPr>
        <p:spPr>
          <a:xfrm>
            <a:off x="0" y="2530618"/>
            <a:ext cx="12191999"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en-US" sz="4000" b="1" dirty="0">
                <a:solidFill>
                  <a:srgbClr val="7030A0"/>
                </a:solidFill>
                <a:cs typeface="Times New Roman" panose="02020603050405020304" pitchFamily="16" charset="0"/>
              </a:rPr>
              <a:t>The Smart Traffic Light Control System using Fuzzy Logic </a:t>
            </a:r>
            <a:endParaRPr lang="en-IN" sz="3800" b="1" dirty="0">
              <a:solidFill>
                <a:srgbClr val="7030A0"/>
              </a:solidFill>
              <a:ea typeface="+mn-ea"/>
              <a:cs typeface="+mn-cs"/>
            </a:endParaRPr>
          </a:p>
        </p:txBody>
      </p:sp>
      <p:sp>
        <p:nvSpPr>
          <p:cNvPr id="11" name="TextBox 1"/>
          <p:cNvSpPr txBox="1">
            <a:spLocks noChangeArrowheads="1"/>
          </p:cNvSpPr>
          <p:nvPr/>
        </p:nvSpPr>
        <p:spPr bwMode="auto">
          <a:xfrm>
            <a:off x="3810938" y="4289762"/>
            <a:ext cx="4311505"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a:spcBef>
                <a:spcPct val="0"/>
              </a:spcBef>
              <a:buClrTx/>
              <a:buFontTx/>
              <a:buNone/>
            </a:pPr>
            <a:r>
              <a:rPr lang="en-IN" altLang="en-US" sz="2400" b="1" dirty="0" err="1">
                <a:solidFill>
                  <a:srgbClr val="FF0000"/>
                </a:solidFill>
              </a:rPr>
              <a:t>Shanmugashree</a:t>
            </a:r>
            <a:r>
              <a:rPr lang="en-IN" altLang="en-US" sz="2400" b="1" dirty="0">
                <a:solidFill>
                  <a:srgbClr val="FF0000"/>
                </a:solidFill>
              </a:rPr>
              <a:t> M (221801049)</a:t>
            </a:r>
          </a:p>
          <a:p>
            <a:pPr algn="ctr">
              <a:spcBef>
                <a:spcPct val="0"/>
              </a:spcBef>
              <a:buClrTx/>
              <a:buFontTx/>
              <a:buNone/>
            </a:pPr>
            <a:r>
              <a:rPr lang="en-IN" altLang="en-US" sz="2400" b="1" dirty="0" err="1">
                <a:solidFill>
                  <a:srgbClr val="FF0000"/>
                </a:solidFill>
              </a:rPr>
              <a:t>Sivabalamurugan</a:t>
            </a:r>
            <a:r>
              <a:rPr lang="en-IN" altLang="en-US" sz="2400" b="1" dirty="0">
                <a:solidFill>
                  <a:srgbClr val="FF0000"/>
                </a:solidFill>
              </a:rPr>
              <a:t> G</a:t>
            </a:r>
          </a:p>
          <a:p>
            <a:pPr algn="ctr">
              <a:spcBef>
                <a:spcPct val="0"/>
              </a:spcBef>
              <a:buClrTx/>
              <a:buFontTx/>
              <a:buNone/>
            </a:pPr>
            <a:r>
              <a:rPr lang="en-IN" altLang="en-US" sz="2400" b="1" dirty="0">
                <a:solidFill>
                  <a:srgbClr val="FF0000"/>
                </a:solidFill>
              </a:rPr>
              <a:t>(221801050)</a:t>
            </a:r>
          </a:p>
          <a:p>
            <a:pPr algn="ctr">
              <a:spcBef>
                <a:spcPct val="0"/>
              </a:spcBef>
              <a:buClrTx/>
              <a:buFontTx/>
              <a:buNone/>
            </a:pPr>
            <a:r>
              <a:rPr lang="en-IN" altLang="en-US" sz="2400" b="1" dirty="0" err="1">
                <a:solidFill>
                  <a:srgbClr val="FF0000"/>
                </a:solidFill>
              </a:rPr>
              <a:t>Venkateshan</a:t>
            </a:r>
            <a:r>
              <a:rPr lang="en-IN" altLang="en-US" sz="2400" b="1" dirty="0">
                <a:solidFill>
                  <a:srgbClr val="FF0000"/>
                </a:solidFill>
              </a:rPr>
              <a:t> T</a:t>
            </a:r>
          </a:p>
          <a:p>
            <a:pPr algn="ctr">
              <a:spcBef>
                <a:spcPct val="0"/>
              </a:spcBef>
              <a:buClrTx/>
              <a:buFontTx/>
              <a:buNone/>
            </a:pPr>
            <a:r>
              <a:rPr lang="en-IN" altLang="en-US" sz="2400" b="1" dirty="0">
                <a:solidFill>
                  <a:srgbClr val="FF0000"/>
                </a:solidFill>
              </a:rPr>
              <a:t>(221801061)</a:t>
            </a:r>
          </a:p>
        </p:txBody>
      </p:sp>
      <p:sp>
        <p:nvSpPr>
          <p:cNvPr id="15" name="Title 1"/>
          <p:cNvSpPr txBox="1"/>
          <p:nvPr/>
        </p:nvSpPr>
        <p:spPr>
          <a:xfrm>
            <a:off x="708891" y="1213137"/>
            <a:ext cx="10515600" cy="722457"/>
          </a:xfrm>
          <a:prstGeom prst="rect">
            <a:avLst/>
          </a:prstGeom>
        </p:spPr>
        <p:txBody>
          <a:bodyPr vert="horz" lIns="91440" tIns="45720" rIns="91440" bIns="45720" rtlCol="0" anchor="ctr">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Artificial Intelligence and Data Science</a:t>
            </a: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Functional </a:t>
            </a:r>
            <a:r>
              <a:rPr lang="en-US" sz="3200" b="1" dirty="0">
                <a:solidFill>
                  <a:srgbClr val="FF0000"/>
                </a:solidFill>
              </a:rPr>
              <a:t>Testing</a:t>
            </a:r>
            <a:endParaRPr lang="en-IN" sz="3200" b="1" dirty="0">
              <a:solidFill>
                <a:srgbClr val="FF0000"/>
              </a:solidFill>
            </a:endParaRPr>
          </a:p>
        </p:txBody>
      </p:sp>
      <p:sp>
        <p:nvSpPr>
          <p:cNvPr id="4" name="Date Placeholder 3"/>
          <p:cNvSpPr>
            <a:spLocks noGrp="1"/>
          </p:cNvSpPr>
          <p:nvPr>
            <p:ph type="dt" sz="half" idx="10"/>
          </p:nvPr>
        </p:nvSpPr>
        <p:spPr/>
        <p:txBody>
          <a:bodyPr/>
          <a:lstStyle/>
          <a:p>
            <a:pPr>
              <a:defRPr/>
            </a:pPr>
            <a:r>
              <a:rPr lang="en-US" dirty="0"/>
              <a:t>First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10</a:t>
            </a:fld>
            <a:endParaRPr lang="en-US" altLang="en-US"/>
          </a:p>
        </p:txBody>
      </p:sp>
      <p:pic>
        <p:nvPicPr>
          <p:cNvPr id="3" name="Picture 2"/>
          <p:cNvPicPr>
            <a:picLocks noChangeAspect="1"/>
          </p:cNvPicPr>
          <p:nvPr/>
        </p:nvPicPr>
        <p:blipFill>
          <a:blip r:embed="rId2"/>
          <a:stretch>
            <a:fillRect/>
          </a:stretch>
        </p:blipFill>
        <p:spPr>
          <a:xfrm>
            <a:off x="1108710" y="2011680"/>
            <a:ext cx="10270490" cy="393128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951865"/>
            <a:ext cx="10668000" cy="476250"/>
          </a:xfrm>
        </p:spPr>
        <p:txBody>
          <a:bodyPr/>
          <a:lstStyle/>
          <a:p>
            <a:r>
              <a:rPr lang="en-IN" altLang="en-US" sz="3200" b="1" dirty="0">
                <a:solidFill>
                  <a:srgbClr val="FF0000"/>
                </a:solidFill>
              </a:rPr>
              <a:t>OUTPUT</a:t>
            </a:r>
          </a:p>
        </p:txBody>
      </p:sp>
      <p:sp>
        <p:nvSpPr>
          <p:cNvPr id="4" name="Date Placeholder 3"/>
          <p:cNvSpPr>
            <a:spLocks noGrp="1"/>
          </p:cNvSpPr>
          <p:nvPr>
            <p:ph type="dt" sz="half" idx="10"/>
          </p:nvPr>
        </p:nvSpPr>
        <p:spPr/>
        <p:txBody>
          <a:bodyPr/>
          <a:lstStyle/>
          <a:p>
            <a:pPr>
              <a:defRPr/>
            </a:pPr>
            <a:r>
              <a:rPr lang="en-US" dirty="0"/>
              <a:t>First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11</a:t>
            </a:fld>
            <a:endParaRPr lang="en-US" altLang="en-US"/>
          </a:p>
        </p:txBody>
      </p:sp>
      <p:pic>
        <p:nvPicPr>
          <p:cNvPr id="3" name="Picture 2"/>
          <p:cNvPicPr>
            <a:picLocks noChangeAspect="1"/>
          </p:cNvPicPr>
          <p:nvPr/>
        </p:nvPicPr>
        <p:blipFill>
          <a:blip r:embed="rId2"/>
          <a:stretch>
            <a:fillRect/>
          </a:stretch>
        </p:blipFill>
        <p:spPr>
          <a:xfrm>
            <a:off x="2814320" y="2044700"/>
            <a:ext cx="6562725" cy="36233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1050925"/>
            <a:ext cx="10668000" cy="476250"/>
          </a:xfrm>
        </p:spPr>
        <p:txBody>
          <a:bodyPr/>
          <a:lstStyle/>
          <a:p>
            <a:r>
              <a:rPr lang="en-IN" altLang="en-US" sz="3200" b="1" dirty="0">
                <a:solidFill>
                  <a:srgbClr val="FF0000"/>
                </a:solidFill>
              </a:rPr>
              <a:t>OUTPUT</a:t>
            </a:r>
          </a:p>
        </p:txBody>
      </p:sp>
      <p:sp>
        <p:nvSpPr>
          <p:cNvPr id="4" name="Date Placeholder 3"/>
          <p:cNvSpPr>
            <a:spLocks noGrp="1"/>
          </p:cNvSpPr>
          <p:nvPr>
            <p:ph type="dt" sz="half" idx="10"/>
          </p:nvPr>
        </p:nvSpPr>
        <p:spPr/>
        <p:txBody>
          <a:bodyPr/>
          <a:lstStyle/>
          <a:p>
            <a:pPr>
              <a:defRPr/>
            </a:pPr>
            <a:r>
              <a:rPr lang="en-US" dirty="0"/>
              <a:t>First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12</a:t>
            </a:fld>
            <a:endParaRPr lang="en-US" altLang="en-US"/>
          </a:p>
        </p:txBody>
      </p:sp>
      <p:pic>
        <p:nvPicPr>
          <p:cNvPr id="7" name="Picture 6"/>
          <p:cNvPicPr>
            <a:picLocks noChangeAspect="1"/>
          </p:cNvPicPr>
          <p:nvPr/>
        </p:nvPicPr>
        <p:blipFill>
          <a:blip r:embed="rId3"/>
          <a:stretch>
            <a:fillRect/>
          </a:stretch>
        </p:blipFill>
        <p:spPr>
          <a:xfrm>
            <a:off x="3100070" y="2235200"/>
            <a:ext cx="6423660" cy="367220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839910"/>
            <a:ext cx="10668000" cy="476250"/>
          </a:xfrm>
        </p:spPr>
        <p:txBody>
          <a:bodyPr/>
          <a:lstStyle/>
          <a:p>
            <a:r>
              <a:rPr lang="en-IN" altLang="en-US" sz="3200" b="1" dirty="0">
                <a:solidFill>
                  <a:srgbClr val="FF0000"/>
                </a:solidFill>
              </a:rPr>
              <a:t>OUTPUT</a:t>
            </a:r>
          </a:p>
        </p:txBody>
      </p:sp>
      <p:sp>
        <p:nvSpPr>
          <p:cNvPr id="4" name="Date Placeholder 3"/>
          <p:cNvSpPr>
            <a:spLocks noGrp="1"/>
          </p:cNvSpPr>
          <p:nvPr>
            <p:ph type="dt" sz="half" idx="10"/>
          </p:nvPr>
        </p:nvSpPr>
        <p:spPr/>
        <p:txBody>
          <a:bodyPr/>
          <a:lstStyle/>
          <a:p>
            <a:pPr>
              <a:defRPr/>
            </a:pPr>
            <a:r>
              <a:rPr lang="en-US" dirty="0"/>
              <a:t>First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13</a:t>
            </a:fld>
            <a:endParaRPr lang="en-US" altLang="en-US"/>
          </a:p>
        </p:txBody>
      </p:sp>
      <p:pic>
        <p:nvPicPr>
          <p:cNvPr id="7" name="Picture 6"/>
          <p:cNvPicPr>
            <a:picLocks noChangeAspect="1"/>
          </p:cNvPicPr>
          <p:nvPr/>
        </p:nvPicPr>
        <p:blipFill>
          <a:blip r:embed="rId2"/>
          <a:srcRect t="3818"/>
          <a:stretch>
            <a:fillRect/>
          </a:stretch>
        </p:blipFill>
        <p:spPr>
          <a:xfrm>
            <a:off x="3040062" y="1858840"/>
            <a:ext cx="6010275" cy="41592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dirty="0"/>
              <a:t>First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14</a:t>
            </a:fld>
            <a:endParaRPr lang="en-US" altLang="en-US"/>
          </a:p>
        </p:txBody>
      </p:sp>
      <p:pic>
        <p:nvPicPr>
          <p:cNvPr id="3" name="Picture 2"/>
          <p:cNvPicPr>
            <a:picLocks noChangeAspect="1"/>
          </p:cNvPicPr>
          <p:nvPr/>
        </p:nvPicPr>
        <p:blipFill>
          <a:blip r:embed="rId2"/>
          <a:stretch>
            <a:fillRect/>
          </a:stretch>
        </p:blipFill>
        <p:spPr>
          <a:xfrm>
            <a:off x="2814320" y="2044700"/>
            <a:ext cx="6562725" cy="3623310"/>
          </a:xfrm>
          <a:prstGeom prst="rect">
            <a:avLst/>
          </a:prstGeom>
        </p:spPr>
      </p:pic>
      <p:sp>
        <p:nvSpPr>
          <p:cNvPr id="9" name="Title 1">
            <a:extLst>
              <a:ext uri="{FF2B5EF4-FFF2-40B4-BE49-F238E27FC236}">
                <a16:creationId xmlns:a16="http://schemas.microsoft.com/office/drawing/2014/main" id="{7117574A-B750-C985-9776-80AF772A33BC}"/>
              </a:ext>
            </a:extLst>
          </p:cNvPr>
          <p:cNvSpPr txBox="1">
            <a:spLocks/>
          </p:cNvSpPr>
          <p:nvPr/>
        </p:nvSpPr>
        <p:spPr bwMode="auto">
          <a:xfrm>
            <a:off x="711200" y="839910"/>
            <a:ext cx="10668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fontAlgn="base">
              <a:spcBef>
                <a:spcPct val="0"/>
              </a:spcBef>
              <a:spcAft>
                <a:spcPct val="0"/>
              </a:spcAft>
              <a:defRPr sz="3800">
                <a:solidFill>
                  <a:schemeClr val="tx2"/>
                </a:solidFill>
                <a:latin typeface="Verdana" panose="020B0604030504040204" pitchFamily="34" charset="0"/>
              </a:defRPr>
            </a:lvl6pPr>
            <a:lvl7pPr marL="914400" algn="l" rtl="0" fontAlgn="base">
              <a:spcBef>
                <a:spcPct val="0"/>
              </a:spcBef>
              <a:spcAft>
                <a:spcPct val="0"/>
              </a:spcAft>
              <a:defRPr sz="3800">
                <a:solidFill>
                  <a:schemeClr val="tx2"/>
                </a:solidFill>
                <a:latin typeface="Verdana" panose="020B0604030504040204" pitchFamily="34" charset="0"/>
              </a:defRPr>
            </a:lvl7pPr>
            <a:lvl8pPr marL="1371600" algn="l" rtl="0" fontAlgn="base">
              <a:spcBef>
                <a:spcPct val="0"/>
              </a:spcBef>
              <a:spcAft>
                <a:spcPct val="0"/>
              </a:spcAft>
              <a:defRPr sz="3800">
                <a:solidFill>
                  <a:schemeClr val="tx2"/>
                </a:solidFill>
                <a:latin typeface="Verdana" panose="020B0604030504040204" pitchFamily="34" charset="0"/>
              </a:defRPr>
            </a:lvl8pPr>
            <a:lvl9pPr marL="1828800" algn="l" rtl="0" fontAlgn="base">
              <a:spcBef>
                <a:spcPct val="0"/>
              </a:spcBef>
              <a:spcAft>
                <a:spcPct val="0"/>
              </a:spcAft>
              <a:defRPr sz="3800">
                <a:solidFill>
                  <a:schemeClr val="tx2"/>
                </a:solidFill>
                <a:latin typeface="Verdana" panose="020B0604030504040204" pitchFamily="34" charset="0"/>
              </a:defRPr>
            </a:lvl9pPr>
          </a:lstStyle>
          <a:p>
            <a:r>
              <a:rPr lang="en-IN" altLang="en-US" sz="3200" b="1" kern="0">
                <a:solidFill>
                  <a:srgbClr val="FF0000"/>
                </a:solidFill>
              </a:rPr>
              <a:t>OUTPUT</a:t>
            </a:r>
            <a:endParaRPr lang="en-IN" altLang="en-US" sz="3200" b="1" kern="0" dirty="0">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980586"/>
            <a:ext cx="10668000" cy="476250"/>
          </a:xfrm>
        </p:spPr>
        <p:txBody>
          <a:bodyPr/>
          <a:lstStyle/>
          <a:p>
            <a:r>
              <a:rPr lang="en-IN" altLang="en-US" sz="3200" b="1" dirty="0">
                <a:solidFill>
                  <a:srgbClr val="FF0000"/>
                </a:solidFill>
              </a:rPr>
              <a:t>OUTPUT</a:t>
            </a:r>
          </a:p>
        </p:txBody>
      </p:sp>
      <p:sp>
        <p:nvSpPr>
          <p:cNvPr id="4" name="Date Placeholder 3"/>
          <p:cNvSpPr>
            <a:spLocks noGrp="1"/>
          </p:cNvSpPr>
          <p:nvPr>
            <p:ph type="dt" sz="half" idx="10"/>
          </p:nvPr>
        </p:nvSpPr>
        <p:spPr/>
        <p:txBody>
          <a:bodyPr/>
          <a:lstStyle/>
          <a:p>
            <a:pPr>
              <a:defRPr/>
            </a:pPr>
            <a:r>
              <a:rPr lang="en-US" dirty="0"/>
              <a:t>First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15</a:t>
            </a:fld>
            <a:endParaRPr lang="en-US" altLang="en-US"/>
          </a:p>
        </p:txBody>
      </p:sp>
      <p:pic>
        <p:nvPicPr>
          <p:cNvPr id="7" name="Picture 6"/>
          <p:cNvPicPr>
            <a:picLocks noChangeAspect="1"/>
          </p:cNvPicPr>
          <p:nvPr/>
        </p:nvPicPr>
        <p:blipFill>
          <a:blip r:embed="rId2"/>
          <a:stretch>
            <a:fillRect/>
          </a:stretch>
        </p:blipFill>
        <p:spPr>
          <a:xfrm>
            <a:off x="2849880" y="1867535"/>
            <a:ext cx="6318250" cy="420433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5846" y="136525"/>
            <a:ext cx="11203354" cy="514350"/>
          </a:xfrm>
        </p:spPr>
        <p:txBody>
          <a:bodyPr/>
          <a:lstStyle/>
          <a:p>
            <a:r>
              <a:rPr lang="en-IN" sz="3200" b="1" dirty="0">
                <a:solidFill>
                  <a:srgbClr val="FF0000"/>
                </a:solidFill>
              </a:rPr>
              <a:t>Activity Diagram</a:t>
            </a:r>
          </a:p>
        </p:txBody>
      </p:sp>
      <p:sp>
        <p:nvSpPr>
          <p:cNvPr id="3" name="Content Placeholder 2"/>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defRPr/>
            </a:pP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4" name="Date Placeholder 3"/>
          <p:cNvSpPr>
            <a:spLocks noGrp="1"/>
          </p:cNvSpPr>
          <p:nvPr>
            <p:ph type="dt" sz="half" idx="10"/>
          </p:nvPr>
        </p:nvSpPr>
        <p:spPr/>
        <p:txBody>
          <a:bodyPr/>
          <a:lstStyle/>
          <a:p>
            <a:r>
              <a:rPr lang="en-US" dirty="0"/>
              <a:t>First Review</a:t>
            </a:r>
            <a:endParaRPr lang="en-IN" dirty="0"/>
          </a:p>
        </p:txBody>
      </p:sp>
      <p:sp>
        <p:nvSpPr>
          <p:cNvPr id="5" name="Footer Placeholder 4"/>
          <p:cNvSpPr>
            <a:spLocks noGrp="1"/>
          </p:cNvSpPr>
          <p:nvPr>
            <p:ph type="ftr" sz="quarter" idx="11"/>
          </p:nvPr>
        </p:nvSpPr>
        <p:spPr/>
        <p:txBody>
          <a:bodyPr/>
          <a:lstStyle/>
          <a:p>
            <a:r>
              <a:rPr lang="en-US" dirty="0"/>
              <a:t>Department of Artificial Intelligence and Data Science</a:t>
            </a:r>
            <a:endParaRPr lang="en-IN" dirty="0"/>
          </a:p>
        </p:txBody>
      </p:sp>
      <p:sp>
        <p:nvSpPr>
          <p:cNvPr id="6" name="Slide Number Placeholder 5"/>
          <p:cNvSpPr>
            <a:spLocks noGrp="1"/>
          </p:cNvSpPr>
          <p:nvPr>
            <p:ph type="sldNum" sz="quarter" idx="12"/>
          </p:nvPr>
        </p:nvSpPr>
        <p:spPr/>
        <p:txBody>
          <a:bodyPr/>
          <a:lstStyle/>
          <a:p>
            <a:fld id="{5AB9ECBD-B4DD-40D5-8D24-9ECCDBB1583E}" type="slidenum">
              <a:rPr lang="en-IN" smtClean="0"/>
              <a:t>16</a:t>
            </a:fld>
            <a:endParaRPr lang="en-IN"/>
          </a:p>
        </p:txBody>
      </p:sp>
      <p:pic>
        <p:nvPicPr>
          <p:cNvPr id="9" name="Picture 8"/>
          <p:cNvPicPr>
            <a:picLocks noChangeAspect="1"/>
          </p:cNvPicPr>
          <p:nvPr/>
        </p:nvPicPr>
        <p:blipFill>
          <a:blip r:embed="rId4"/>
          <a:stretch>
            <a:fillRect/>
          </a:stretch>
        </p:blipFill>
        <p:spPr>
          <a:xfrm>
            <a:off x="2930013" y="650874"/>
            <a:ext cx="5417573" cy="5368926"/>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768" y="0"/>
            <a:ext cx="10404231" cy="672489"/>
          </a:xfrm>
        </p:spPr>
        <p:txBody>
          <a:bodyPr/>
          <a:lstStyle/>
          <a:p>
            <a:r>
              <a:rPr lang="en-IN" altLang="en-US" sz="3200" b="1" dirty="0">
                <a:solidFill>
                  <a:srgbClr val="FF0000"/>
                </a:solidFill>
              </a:rPr>
              <a:t>Data Flow Diagram</a:t>
            </a:r>
          </a:p>
        </p:txBody>
      </p:sp>
      <p:sp>
        <p:nvSpPr>
          <p:cNvPr id="4" name="Date Placeholder 3"/>
          <p:cNvSpPr>
            <a:spLocks noGrp="1"/>
          </p:cNvSpPr>
          <p:nvPr>
            <p:ph type="dt" sz="half" idx="10"/>
          </p:nvPr>
        </p:nvSpPr>
        <p:spPr/>
        <p:txBody>
          <a:bodyPr/>
          <a:lstStyle/>
          <a:p>
            <a:pPr>
              <a:defRPr/>
            </a:pPr>
            <a:r>
              <a:rPr lang="en-US" dirty="0"/>
              <a:t>First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17</a:t>
            </a:fld>
            <a:endParaRPr lang="en-US" altLang="en-US"/>
          </a:p>
        </p:txBody>
      </p:sp>
      <p:pic>
        <p:nvPicPr>
          <p:cNvPr id="10" name="Picture 9"/>
          <p:cNvPicPr>
            <a:picLocks noChangeAspect="1"/>
          </p:cNvPicPr>
          <p:nvPr/>
        </p:nvPicPr>
        <p:blipFill>
          <a:blip r:embed="rId2"/>
          <a:stretch>
            <a:fillRect/>
          </a:stretch>
        </p:blipFill>
        <p:spPr>
          <a:xfrm>
            <a:off x="648929" y="876300"/>
            <a:ext cx="10730271" cy="51054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6525"/>
            <a:ext cx="10668000" cy="476250"/>
          </a:xfrm>
        </p:spPr>
        <p:txBody>
          <a:bodyPr/>
          <a:lstStyle/>
          <a:p>
            <a:r>
              <a:rPr lang="en-US" sz="3200" b="1" dirty="0">
                <a:solidFill>
                  <a:srgbClr val="FF0000"/>
                </a:solidFill>
              </a:rPr>
              <a:t>Object Oriented Design</a:t>
            </a:r>
          </a:p>
        </p:txBody>
      </p:sp>
      <p:sp>
        <p:nvSpPr>
          <p:cNvPr id="4" name="Date Placeholder 3"/>
          <p:cNvSpPr>
            <a:spLocks noGrp="1"/>
          </p:cNvSpPr>
          <p:nvPr>
            <p:ph type="dt" sz="half" idx="10"/>
          </p:nvPr>
        </p:nvSpPr>
        <p:spPr/>
        <p:txBody>
          <a:bodyPr/>
          <a:lstStyle/>
          <a:p>
            <a:pPr>
              <a:defRPr/>
            </a:pPr>
            <a:r>
              <a:rPr lang="en-US" dirty="0"/>
              <a:t>First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18</a:t>
            </a:fld>
            <a:endParaRPr lang="en-US" altLang="en-US"/>
          </a:p>
        </p:txBody>
      </p:sp>
      <p:pic>
        <p:nvPicPr>
          <p:cNvPr id="7" name="Picture 6"/>
          <p:cNvPicPr>
            <a:picLocks noChangeAspect="1"/>
          </p:cNvPicPr>
          <p:nvPr/>
        </p:nvPicPr>
        <p:blipFill>
          <a:blip r:embed="rId2"/>
          <a:stretch>
            <a:fillRect/>
          </a:stretch>
        </p:blipFill>
        <p:spPr>
          <a:xfrm>
            <a:off x="812800" y="777511"/>
            <a:ext cx="4634271" cy="5212735"/>
          </a:xfrm>
          <a:prstGeom prst="rect">
            <a:avLst/>
          </a:prstGeom>
        </p:spPr>
      </p:pic>
      <p:pic>
        <p:nvPicPr>
          <p:cNvPr id="13" name="Picture 12"/>
          <p:cNvPicPr>
            <a:picLocks noChangeAspect="1"/>
          </p:cNvPicPr>
          <p:nvPr/>
        </p:nvPicPr>
        <p:blipFill>
          <a:blip r:embed="rId3"/>
          <a:stretch>
            <a:fillRect/>
          </a:stretch>
        </p:blipFill>
        <p:spPr>
          <a:xfrm>
            <a:off x="5447072" y="777512"/>
            <a:ext cx="6331974" cy="521273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a:solidFill>
                  <a:srgbClr val="FF0000"/>
                </a:solidFill>
              </a:rPr>
              <a:t>Conclusion:</a:t>
            </a:r>
          </a:p>
        </p:txBody>
      </p:sp>
      <p:sp>
        <p:nvSpPr>
          <p:cNvPr id="4" name="Date Placeholder 3"/>
          <p:cNvSpPr>
            <a:spLocks noGrp="1"/>
          </p:cNvSpPr>
          <p:nvPr>
            <p:ph type="dt" sz="half" idx="10"/>
          </p:nvPr>
        </p:nvSpPr>
        <p:spPr/>
        <p:txBody>
          <a:bodyPr/>
          <a:lstStyle/>
          <a:p>
            <a:pPr>
              <a:defRPr/>
            </a:pPr>
            <a:r>
              <a:rPr lang="en-US" dirty="0"/>
              <a:t>First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19</a:t>
            </a:fld>
            <a:endParaRPr lang="en-US" altLang="en-US"/>
          </a:p>
        </p:txBody>
      </p:sp>
      <p:sp>
        <p:nvSpPr>
          <p:cNvPr id="7" name="Text Box 6"/>
          <p:cNvSpPr txBox="1"/>
          <p:nvPr/>
        </p:nvSpPr>
        <p:spPr>
          <a:xfrm>
            <a:off x="813435" y="1768475"/>
            <a:ext cx="10564495" cy="4246245"/>
          </a:xfrm>
          <a:prstGeom prst="rect">
            <a:avLst/>
          </a:prstGeom>
          <a:noFill/>
        </p:spPr>
        <p:txBody>
          <a:bodyPr wrap="square" rtlCol="0">
            <a:spAutoFit/>
          </a:bodyPr>
          <a:lstStyle/>
          <a:p>
            <a:pPr algn="just"/>
            <a:r>
              <a:rPr lang="en-US">
                <a:latin typeface="Times New Roman" panose="02020603050405020304" pitchFamily="16" charset="0"/>
                <a:cs typeface="Times New Roman" panose="02020603050405020304" pitchFamily="16" charset="0"/>
              </a:rPr>
              <a:t>The Smart Traffic Light Control System, powered by advanced fuzzy logic algorithms represents a significant leap forward in urban traffic management. By dynamically adjusting signal timings based on real-time data from strategically placed sensors, the system optimizes traffic flow, reduces congestion, and enhances safety for all road users. Field tests and simulations have consistently shown improvements in travel times, reduced traffic delays, and smoother traffic flow, confirming the system's effectiveness in real-world conditions. Its adaptive nature allows it to intelligently respond to changing traffic conditions, ensuring continuous optimization over time. This implementation offers Numerous benefits, including improved resource utilization, cost savings, and environmental sustainability. By prioritizing pedestrian crossings and emergency vehicle clearance, the system enhances overall intersection safety. Its real-time data analysis capabilities enable precise decision-making regarding signal timings, minimizing vehicle waiting times and reducing the likelihood of traffic jams. This not only improves the efficiency of the transportation network but also promotes environmental sustainability by lowering fuel consumption and emissions. The system's adaptability ensures its effectiveness as traffic patterns evolve, making it a robust solution for modern cities that can be seamlessly integrated with existing traffic infrastructure. The project underscores the efficacy of fuzzy logic-based traffic management systems in addressing the complex challenges of urban mobility and enhancing the quality of transportation infrastructure.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Introduction</a:t>
            </a:r>
            <a:endParaRPr lang="en-IN" sz="2800" dirty="0"/>
          </a:p>
        </p:txBody>
      </p:sp>
      <p:sp>
        <p:nvSpPr>
          <p:cNvPr id="3" name="Content Placeholder 2"/>
          <p:cNvSpPr>
            <a:spLocks noGrp="1"/>
          </p:cNvSpPr>
          <p:nvPr>
            <p:ph idx="1"/>
          </p:nvPr>
        </p:nvSpPr>
        <p:spPr/>
        <p:txBody>
          <a:bodyPr/>
          <a:lstStyle/>
          <a:p>
            <a:pPr lvl="0">
              <a:buClr>
                <a:srgbClr val="CC0000"/>
              </a:buClr>
              <a:defRPr/>
            </a:pPr>
            <a:r>
              <a:rPr lang="en-US" altLang="en-US" sz="2000" dirty="0">
                <a:solidFill>
                  <a:srgbClr val="000000"/>
                </a:solidFill>
                <a:latin typeface="Times New Roman" panose="02020603050405020304" pitchFamily="16" charset="0"/>
                <a:cs typeface="Times New Roman" panose="02020603050405020304" pitchFamily="16" charset="0"/>
              </a:rPr>
              <a:t>The project aims to develop an intelligent traffic control system using fuzzy logic, which adapts to varying vehicle density and pedestrian presence.</a:t>
            </a:r>
          </a:p>
          <a:p>
            <a:pPr lvl="0">
              <a:buClr>
                <a:srgbClr val="CC0000"/>
              </a:buClr>
              <a:defRPr/>
            </a:pPr>
            <a:r>
              <a:rPr lang="en-US" altLang="en-US" sz="2000" dirty="0">
                <a:solidFill>
                  <a:srgbClr val="000000"/>
                </a:solidFill>
                <a:latin typeface="Times New Roman" panose="02020603050405020304" pitchFamily="16" charset="0"/>
                <a:cs typeface="Times New Roman" panose="02020603050405020304" pitchFamily="16" charset="0"/>
              </a:rPr>
              <a:t>It integrates fuzzy logic for decision-making and computer vision (CV) for real-time data capture.</a:t>
            </a:r>
          </a:p>
          <a:p>
            <a:pPr lvl="0">
              <a:buClr>
                <a:srgbClr val="CC0000"/>
              </a:buClr>
              <a:defRPr/>
            </a:pPr>
            <a:r>
              <a:rPr lang="en-US" altLang="en-US" sz="2000" dirty="0">
                <a:solidFill>
                  <a:srgbClr val="000000"/>
                </a:solidFill>
                <a:latin typeface="Times New Roman" panose="02020603050405020304" pitchFamily="16" charset="0"/>
                <a:cs typeface="Times New Roman" panose="02020603050405020304" pitchFamily="16" charset="0"/>
              </a:rPr>
              <a:t>The system processes input from camera feeds to determine traffic light states (green/red) based on detected vehicle density and pedestrian presence.</a:t>
            </a:r>
          </a:p>
          <a:p>
            <a:pPr lvl="0">
              <a:buClr>
                <a:srgbClr val="CC0000"/>
              </a:buClr>
              <a:defRPr/>
            </a:pPr>
            <a:r>
              <a:rPr lang="en-US" altLang="en-US" sz="2000" dirty="0">
                <a:solidFill>
                  <a:srgbClr val="000000"/>
                </a:solidFill>
                <a:latin typeface="Times New Roman" panose="02020603050405020304" pitchFamily="16" charset="0"/>
                <a:cs typeface="Times New Roman" panose="02020603050405020304" pitchFamily="16" charset="0"/>
              </a:rPr>
              <a:t>A simple web-based interface is created using Flask to display real-time video feed and traffic light states.</a:t>
            </a:r>
          </a:p>
          <a:p>
            <a:pPr lvl="0">
              <a:buClr>
                <a:srgbClr val="CC0000"/>
              </a:buClr>
              <a:defRPr/>
            </a:pPr>
            <a:r>
              <a:rPr lang="en-US" altLang="en-US" sz="2000" dirty="0">
                <a:solidFill>
                  <a:srgbClr val="000000"/>
                </a:solidFill>
                <a:latin typeface="Times New Roman" panose="02020603050405020304" pitchFamily="16" charset="0"/>
                <a:cs typeface="Times New Roman" panose="02020603050405020304" pitchFamily="16" charset="0"/>
              </a:rPr>
              <a:t>The design is modular, with separate classes for fuzzy logic, camera system, and integration, promoting code reuse and scalability.</a:t>
            </a:r>
          </a:p>
          <a:p>
            <a:pPr lvl="0">
              <a:buClr>
                <a:srgbClr val="CC0000"/>
              </a:buClr>
              <a:defRPr/>
            </a:pPr>
            <a:r>
              <a:rPr lang="en-US" altLang="en-US" sz="2000" dirty="0">
                <a:solidFill>
                  <a:srgbClr val="000000"/>
                </a:solidFill>
                <a:latin typeface="Times New Roman" panose="02020603050405020304" pitchFamily="16" charset="0"/>
                <a:cs typeface="Times New Roman" panose="02020603050405020304" pitchFamily="16" charset="0"/>
              </a:rPr>
              <a:t>Key stakeholders include urban planners, traffic management authorities, and software developers involved in intelligent transport systems.</a:t>
            </a:r>
          </a:p>
          <a:p>
            <a:pPr lvl="0">
              <a:buClr>
                <a:srgbClr val="CC0000"/>
              </a:buClr>
              <a:defRPr/>
            </a:pPr>
            <a:r>
              <a:rPr lang="en-US" altLang="en-US" sz="2000" dirty="0">
                <a:solidFill>
                  <a:srgbClr val="000000"/>
                </a:solidFill>
                <a:latin typeface="Times New Roman" panose="02020603050405020304" pitchFamily="16" charset="0"/>
                <a:cs typeface="Times New Roman" panose="02020603050405020304" pitchFamily="16" charset="0"/>
              </a:rPr>
              <a:t>The project provides an adaptive and efficient traffic management solution, potentially reducing congestion and improving pedestrian safety.</a:t>
            </a:r>
            <a:br>
              <a:rPr kumimoji="0" lang="en-IN" altLang="en-US" sz="20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0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sz="2000" dirty="0"/>
          </a:p>
        </p:txBody>
      </p:sp>
      <p:sp>
        <p:nvSpPr>
          <p:cNvPr id="4" name="Date Placeholder 3"/>
          <p:cNvSpPr>
            <a:spLocks noGrp="1"/>
          </p:cNvSpPr>
          <p:nvPr>
            <p:ph type="dt" sz="half" idx="10"/>
          </p:nvPr>
        </p:nvSpPr>
        <p:spPr/>
        <p:txBody>
          <a:bodyPr/>
          <a:lstStyle/>
          <a:p>
            <a:r>
              <a:rPr lang="en-US" dirty="0"/>
              <a:t>First Review</a:t>
            </a:r>
            <a:endParaRPr lang="en-IN" dirty="0"/>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dirty="0"/>
          </a:p>
        </p:txBody>
      </p:sp>
      <p:sp>
        <p:nvSpPr>
          <p:cNvPr id="6" name="Slide Number Placeholder 5"/>
          <p:cNvSpPr>
            <a:spLocks noGrp="1"/>
          </p:cNvSpPr>
          <p:nvPr>
            <p:ph type="sldNum" sz="quarter" idx="12"/>
          </p:nvPr>
        </p:nvSpPr>
        <p:spPr/>
        <p:txBody>
          <a:bodyPr/>
          <a:lstStyle/>
          <a:p>
            <a:fld id="{5AB9ECBD-B4DD-40D5-8D24-9ECCDBB1583E}" type="slidenum">
              <a:rPr lang="en-IN" smtClean="0"/>
              <a:t>2</a:t>
            </a:fld>
            <a:endParaRPr lang="en-IN"/>
          </a:p>
        </p:txBody>
      </p:sp>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a:solidFill>
                  <a:srgbClr val="FF0000"/>
                </a:solidFill>
              </a:rPr>
              <a:t>References:</a:t>
            </a:r>
          </a:p>
        </p:txBody>
      </p:sp>
      <p:sp>
        <p:nvSpPr>
          <p:cNvPr id="4" name="Date Placeholder 3"/>
          <p:cNvSpPr>
            <a:spLocks noGrp="1"/>
          </p:cNvSpPr>
          <p:nvPr>
            <p:ph type="dt" sz="half" idx="10"/>
          </p:nvPr>
        </p:nvSpPr>
        <p:spPr/>
        <p:txBody>
          <a:bodyPr/>
          <a:lstStyle/>
          <a:p>
            <a:pPr>
              <a:defRPr/>
            </a:pPr>
            <a:r>
              <a:rPr lang="en-US" dirty="0"/>
              <a:t>First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20</a:t>
            </a:fld>
            <a:endParaRPr lang="en-US" altLang="en-US"/>
          </a:p>
        </p:txBody>
      </p:sp>
      <p:sp>
        <p:nvSpPr>
          <p:cNvPr id="3" name="Text Box 2"/>
          <p:cNvSpPr txBox="1"/>
          <p:nvPr/>
        </p:nvSpPr>
        <p:spPr>
          <a:xfrm>
            <a:off x="784860" y="1811655"/>
            <a:ext cx="10578465" cy="3692525"/>
          </a:xfrm>
          <a:prstGeom prst="rect">
            <a:avLst/>
          </a:prstGeom>
          <a:noFill/>
        </p:spPr>
        <p:txBody>
          <a:bodyPr wrap="square" rtlCol="0">
            <a:spAutoFit/>
          </a:bodyPr>
          <a:lstStyle/>
          <a:p>
            <a:r>
              <a:rPr lang="en-US">
                <a:latin typeface="Times New Roman" panose="02020603050405020304" pitchFamily="16" charset="0"/>
                <a:cs typeface="Times New Roman" panose="02020603050405020304" pitchFamily="16" charset="0"/>
              </a:rPr>
              <a:t>1) Ilhan Tunc, Atakan Yasin Yesilyurt, Mehmet Turan Soylemez(2019). "Intelligent Traffic Light Control System Simulation for Different Strategies with Fuzzy Logic Controller." 11th International Conference on Electrical and ElectronicsEngineering(ELECO). </a:t>
            </a:r>
          </a:p>
          <a:p>
            <a:r>
              <a:rPr lang="en-US">
                <a:latin typeface="Times New Roman" panose="02020603050405020304" pitchFamily="16" charset="0"/>
                <a:cs typeface="Times New Roman" panose="02020603050405020304" pitchFamily="16" charset="0"/>
              </a:rPr>
              <a:t>Link: https://ieeexplore.ieee.org/document/8990313</a:t>
            </a:r>
          </a:p>
          <a:p>
            <a:r>
              <a:rPr lang="en-US">
                <a:latin typeface="Times New Roman" panose="02020603050405020304" pitchFamily="16" charset="0"/>
                <a:cs typeface="Times New Roman" panose="02020603050405020304" pitchFamily="16" charset="0"/>
              </a:rPr>
              <a:t>2) Roxanne Hawi, George Okeyo,Michael Kimwele(2017). "Smart traffic light control using fuzzy logic and wireless sensor network." 2017 Computing Conference. Link:https://ieeexplore.ieee.org/document/8263420</a:t>
            </a:r>
          </a:p>
          <a:p>
            <a:r>
              <a:rPr lang="en-US">
                <a:latin typeface="Times New Roman" panose="02020603050405020304" pitchFamily="16" charset="0"/>
                <a:cs typeface="Times New Roman" panose="02020603050405020304" pitchFamily="16" charset="0"/>
              </a:rPr>
              <a:t>3) Mahabir Singh, T. V. Vijay Kumar(2011),”Fuzzy Logic Based Adaptive Traffic Signal Control System”, International Journal of Computer Applications. Link:https://www.researchgate.net/publication/220538301_Fuzzy_Logic_Based_Adaptive_Traffic_Signal_Control_System</a:t>
            </a:r>
          </a:p>
          <a:p>
            <a:r>
              <a:rPr lang="en-US">
                <a:latin typeface="Times New Roman" panose="02020603050405020304" pitchFamily="16" charset="0"/>
                <a:cs typeface="Times New Roman" panose="02020603050405020304" pitchFamily="16" charset="0"/>
              </a:rPr>
              <a:t>4) Shikha Tripathi, Anand Singh Jalal (2015) “Optimization of Traffic Signals Using Fuzzy Logic”, 2nd International Conference on Computing for Sustainable Global Development  (INDIACom). </a:t>
            </a:r>
          </a:p>
          <a:p>
            <a:r>
              <a:rPr lang="en-US">
                <a:latin typeface="Times New Roman" panose="02020603050405020304" pitchFamily="16" charset="0"/>
                <a:cs typeface="Times New Roman" panose="02020603050405020304" pitchFamily="16" charset="0"/>
              </a:rPr>
              <a:t>Link:https://ieeexplore.ieee.org/document/7100357</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p:cNvSpPr>
            <a:spLocks noGrp="1"/>
          </p:cNvSpPr>
          <p:nvPr>
            <p:ph type="ftr" sz="quarter" idx="11"/>
          </p:nvPr>
        </p:nvSpPr>
        <p:spPr/>
        <p:txBody>
          <a:bodyPr/>
          <a:lstStyle/>
          <a:p>
            <a:pPr>
              <a:defRPr/>
            </a:pPr>
            <a:r>
              <a:rPr lang="en-US"/>
              <a:t>Department of Artificial Intelligence and Data Science</a:t>
            </a:r>
          </a:p>
        </p:txBody>
      </p:sp>
      <p:sp>
        <p:nvSpPr>
          <p:cNvPr id="4" name="Slide Number Placeholder 3"/>
          <p:cNvSpPr>
            <a:spLocks noGrp="1"/>
          </p:cNvSpPr>
          <p:nvPr>
            <p:ph type="sldNum" sz="quarter" idx="12"/>
          </p:nvPr>
        </p:nvSpPr>
        <p:spPr/>
        <p:txBody>
          <a:bodyPr/>
          <a:lstStyle/>
          <a:p>
            <a:pPr>
              <a:defRPr/>
            </a:pPr>
            <a:fld id="{F583B680-F650-469F-A231-392F163461F6}" type="slidenum">
              <a:rPr lang="en-US" altLang="en-US" smtClean="0"/>
              <a:t>21</a:t>
            </a:fld>
            <a:endParaRPr lang="en-US" altLang="en-US" dirty="0"/>
          </a:p>
        </p:txBody>
      </p:sp>
      <p:sp>
        <p:nvSpPr>
          <p:cNvPr id="5" name="Date Placeholder 4"/>
          <p:cNvSpPr>
            <a:spLocks noGrp="1"/>
          </p:cNvSpPr>
          <p:nvPr>
            <p:ph type="dt" sz="half" idx="10"/>
          </p:nvPr>
        </p:nvSpPr>
        <p:spPr/>
        <p:txBody>
          <a:bodyPr/>
          <a:lstStyle/>
          <a:p>
            <a:pPr>
              <a:defRPr/>
            </a:pPr>
            <a:r>
              <a:rPr lang="en-US" dirty="0"/>
              <a:t>First Review</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Existing Systems</a:t>
            </a:r>
            <a:endParaRPr lang="en-IN" sz="2800" dirty="0"/>
          </a:p>
        </p:txBody>
      </p:sp>
      <p:sp>
        <p:nvSpPr>
          <p:cNvPr id="3" name="Content Placeholder 2"/>
          <p:cNvSpPr>
            <a:spLocks noGrp="1"/>
          </p:cNvSpPr>
          <p:nvPr>
            <p:ph idx="1"/>
          </p:nvPr>
        </p:nvSpPr>
        <p:spPr/>
        <p:txBody>
          <a:bodyPr/>
          <a:lstStyle/>
          <a:p>
            <a:pPr lvl="0">
              <a:buClr>
                <a:srgbClr val="CC0000"/>
              </a:buClr>
              <a:defRPr/>
            </a:pPr>
            <a:r>
              <a:rPr lang="en-US" sz="2400" b="1" dirty="0">
                <a:latin typeface="Times New Roman" panose="02020603050405020304" pitchFamily="16" charset="0"/>
                <a:cs typeface="Times New Roman" panose="02020603050405020304" pitchFamily="16" charset="0"/>
              </a:rPr>
              <a:t>Fixed Timing: </a:t>
            </a:r>
            <a:r>
              <a:rPr lang="en-US" sz="2400" dirty="0">
                <a:latin typeface="Times New Roman" panose="02020603050405020304" pitchFamily="16" charset="0"/>
                <a:cs typeface="Times New Roman" panose="02020603050405020304" pitchFamily="16" charset="0"/>
              </a:rPr>
              <a:t>Traditional traffic lights operate on fixed timers, not considering real-time traffic conditions, leading to inefficiency.</a:t>
            </a:r>
          </a:p>
          <a:p>
            <a:pPr lvl="0">
              <a:buClr>
                <a:srgbClr val="CC0000"/>
              </a:buClr>
              <a:defRPr/>
            </a:pPr>
            <a:r>
              <a:rPr lang="en-US" sz="2400" b="1" dirty="0">
                <a:latin typeface="Times New Roman" panose="02020603050405020304" pitchFamily="16" charset="0"/>
                <a:cs typeface="Times New Roman" panose="02020603050405020304" pitchFamily="16" charset="0"/>
              </a:rPr>
              <a:t>Manual Control: </a:t>
            </a:r>
            <a:r>
              <a:rPr lang="en-US" sz="2400" dirty="0">
                <a:latin typeface="Times New Roman" panose="02020603050405020304" pitchFamily="16" charset="0"/>
                <a:cs typeface="Times New Roman" panose="02020603050405020304" pitchFamily="16" charset="0"/>
              </a:rPr>
              <a:t>In some areas, traffic management relies on manual control by traffic officers, which can be inconsistent and prone to human error.</a:t>
            </a:r>
          </a:p>
          <a:p>
            <a:pPr lvl="0">
              <a:buClr>
                <a:srgbClr val="CC0000"/>
              </a:buClr>
              <a:defRPr/>
            </a:pPr>
            <a:r>
              <a:rPr lang="en-US" sz="2400" b="1" dirty="0">
                <a:latin typeface="Times New Roman" panose="02020603050405020304" pitchFamily="16" charset="0"/>
                <a:cs typeface="Times New Roman" panose="02020603050405020304" pitchFamily="16" charset="0"/>
              </a:rPr>
              <a:t>Limited Adaptability: </a:t>
            </a:r>
            <a:r>
              <a:rPr lang="en-US" sz="2400" dirty="0">
                <a:latin typeface="Times New Roman" panose="02020603050405020304" pitchFamily="16" charset="0"/>
                <a:cs typeface="Times New Roman" panose="02020603050405020304" pitchFamily="16" charset="0"/>
              </a:rPr>
              <a:t>Existing systems lack the ability to adapt dynamically to varying traffic densities and pedestrian flow.</a:t>
            </a:r>
          </a:p>
          <a:p>
            <a:pPr lvl="0">
              <a:buClr>
                <a:srgbClr val="CC0000"/>
              </a:buClr>
              <a:defRPr/>
            </a:pPr>
            <a:r>
              <a:rPr lang="en-US" sz="2400" b="1" dirty="0">
                <a:latin typeface="Times New Roman" panose="02020603050405020304" pitchFamily="16" charset="0"/>
                <a:cs typeface="Times New Roman" panose="02020603050405020304" pitchFamily="16" charset="0"/>
              </a:rPr>
              <a:t>High Congestion: </a:t>
            </a:r>
            <a:r>
              <a:rPr lang="en-US" sz="2400" dirty="0">
                <a:latin typeface="Times New Roman" panose="02020603050405020304" pitchFamily="16" charset="0"/>
                <a:cs typeface="Times New Roman" panose="02020603050405020304" pitchFamily="16" charset="0"/>
              </a:rPr>
              <a:t>Inefficiencies in current systems often lead to increased congestion, especially during peak hours.</a:t>
            </a:r>
          </a:p>
          <a:p>
            <a:pPr lvl="0">
              <a:buClr>
                <a:srgbClr val="CC0000"/>
              </a:buClr>
              <a:defRPr/>
            </a:pPr>
            <a:r>
              <a:rPr lang="en-US" sz="2400" b="1" dirty="0">
                <a:latin typeface="Times New Roman" panose="02020603050405020304" pitchFamily="16" charset="0"/>
                <a:cs typeface="Times New Roman" panose="02020603050405020304" pitchFamily="16" charset="0"/>
              </a:rPr>
              <a:t>No Real-Time Data: </a:t>
            </a:r>
            <a:r>
              <a:rPr lang="en-US" sz="2400" dirty="0">
                <a:latin typeface="Times New Roman" panose="02020603050405020304" pitchFamily="16" charset="0"/>
                <a:cs typeface="Times New Roman" panose="02020603050405020304" pitchFamily="16" charset="0"/>
              </a:rPr>
              <a:t>Current traffic systems typically do not use real-time data from sensors or cameras to adjust light timings.</a:t>
            </a:r>
            <a:br>
              <a:rPr kumimoji="0" lang="en-IN" altLang="en-US" sz="2400" i="0" u="none" strike="noStrike" kern="0" cap="none" spc="0" normalizeH="0" baseline="0" noProof="0" dirty="0">
                <a:ln>
                  <a:noFill/>
                </a:ln>
                <a:solidFill>
                  <a:srgbClr val="000000"/>
                </a:solidFill>
                <a:effectLst/>
                <a:uLnTx/>
                <a:uFillTx/>
                <a:latin typeface="Times New Roman" panose="02020603050405020304" pitchFamily="16" charset="0"/>
                <a:cs typeface="Times New Roman" panose="02020603050405020304" pitchFamily="16" charset="0"/>
              </a:rPr>
            </a:br>
            <a:endParaRPr kumimoji="0" lang="en-IN" altLang="en-US" sz="2400" i="0" u="none" strike="noStrike" kern="0" cap="none" spc="0" normalizeH="0" baseline="0" noProof="0" dirty="0">
              <a:ln>
                <a:noFill/>
              </a:ln>
              <a:solidFill>
                <a:srgbClr val="000000"/>
              </a:solidFill>
              <a:effectLst/>
              <a:uLnTx/>
              <a:uFillTx/>
              <a:latin typeface="Times New Roman" panose="02020603050405020304" pitchFamily="16" charset="0"/>
              <a:cs typeface="Times New Roman" panose="02020603050405020304" pitchFamily="16" charset="0"/>
            </a:endParaRPr>
          </a:p>
          <a:p>
            <a:pPr marL="0" indent="0">
              <a:buNone/>
            </a:pPr>
            <a:endParaRPr lang="en-IN" dirty="0"/>
          </a:p>
        </p:txBody>
      </p:sp>
      <p:sp>
        <p:nvSpPr>
          <p:cNvPr id="4" name="Date Placeholder 3"/>
          <p:cNvSpPr>
            <a:spLocks noGrp="1"/>
          </p:cNvSpPr>
          <p:nvPr>
            <p:ph type="dt" sz="half" idx="10"/>
          </p:nvPr>
        </p:nvSpPr>
        <p:spPr/>
        <p:txBody>
          <a:bodyPr/>
          <a:lstStyle/>
          <a:p>
            <a:r>
              <a:rPr lang="en-US" dirty="0"/>
              <a:t>First Review</a:t>
            </a:r>
            <a:endParaRPr lang="en-IN" dirty="0"/>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dirty="0"/>
          </a:p>
        </p:txBody>
      </p:sp>
      <p:sp>
        <p:nvSpPr>
          <p:cNvPr id="6" name="Slide Number Placeholder 5"/>
          <p:cNvSpPr>
            <a:spLocks noGrp="1"/>
          </p:cNvSpPr>
          <p:nvPr>
            <p:ph type="sldNum" sz="quarter" idx="12"/>
          </p:nvPr>
        </p:nvSpPr>
        <p:spPr/>
        <p:txBody>
          <a:bodyPr/>
          <a:lstStyle/>
          <a:p>
            <a:fld id="{5AB9ECBD-B4DD-40D5-8D24-9ECCDBB1583E}" type="slidenum">
              <a:rPr lang="en-IN" smtClean="0"/>
              <a:t>3</a:t>
            </a:fld>
            <a:endParaRPr lang="en-IN"/>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6949" y="304801"/>
            <a:ext cx="11638624" cy="1216025"/>
          </a:xfrm>
        </p:spPr>
        <p:txBody>
          <a:bodyPr/>
          <a:lstStyle/>
          <a:p>
            <a:r>
              <a:rPr lang="en-IN" altLang="en-US" sz="3200" b="1" dirty="0">
                <a:solidFill>
                  <a:srgbClr val="FF0000"/>
                </a:solidFill>
              </a:rPr>
              <a:t>Advantages &amp; Disadvantages of Existing System</a:t>
            </a:r>
            <a:endParaRPr lang="en-IN" sz="2800" dirty="0"/>
          </a:p>
        </p:txBody>
      </p:sp>
      <p:sp>
        <p:nvSpPr>
          <p:cNvPr id="3" name="Content Placeholder 2"/>
          <p:cNvSpPr>
            <a:spLocks noGrp="1"/>
          </p:cNvSpPr>
          <p:nvPr>
            <p:ph idx="1"/>
          </p:nvPr>
        </p:nvSpPr>
        <p:spPr>
          <a:xfrm>
            <a:off x="755651" y="1752600"/>
            <a:ext cx="5440963" cy="4267200"/>
          </a:xfrm>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defRPr/>
            </a:pPr>
            <a:r>
              <a:rPr lang="en-IN" altLang="en-US" sz="2400" b="1" dirty="0">
                <a:solidFill>
                  <a:srgbClr val="000000"/>
                </a:solidFill>
                <a:latin typeface="Times New Roman" panose="02020603050405020304" pitchFamily="16" charset="0"/>
                <a:cs typeface="Times New Roman" panose="02020603050405020304" pitchFamily="16" charset="0"/>
              </a:rPr>
              <a:t>Limitations of Existing System:</a:t>
            </a:r>
          </a:p>
          <a:p>
            <a:pPr>
              <a:buClr>
                <a:srgbClr val="CC0000"/>
              </a:buClr>
              <a:defRPr/>
            </a:pPr>
            <a:r>
              <a:rPr lang="en-US" altLang="en-US" sz="2400" dirty="0">
                <a:solidFill>
                  <a:srgbClr val="000000"/>
                </a:solidFill>
                <a:latin typeface="Times New Roman" panose="02020603050405020304" pitchFamily="16" charset="0"/>
                <a:cs typeface="Times New Roman" panose="02020603050405020304" pitchFamily="16" charset="0"/>
              </a:rPr>
              <a:t>Fixed timers don't adapt to real-time conditions.</a:t>
            </a:r>
          </a:p>
          <a:p>
            <a:pPr>
              <a:buClr>
                <a:srgbClr val="CC0000"/>
              </a:buClr>
              <a:defRPr/>
            </a:pPr>
            <a:r>
              <a:rPr lang="en-US" altLang="en-US" sz="2400" dirty="0">
                <a:solidFill>
                  <a:srgbClr val="000000"/>
                </a:solidFill>
                <a:latin typeface="Times New Roman" panose="02020603050405020304" pitchFamily="16" charset="0"/>
                <a:cs typeface="Times New Roman" panose="02020603050405020304" pitchFamily="16" charset="0"/>
              </a:rPr>
              <a:t>High traffic density during peak hours isn't effectively managed.</a:t>
            </a:r>
          </a:p>
          <a:p>
            <a:pPr>
              <a:buClr>
                <a:srgbClr val="CC0000"/>
              </a:buClr>
              <a:defRPr/>
            </a:pPr>
            <a:r>
              <a:rPr lang="en-US" altLang="en-US" sz="2400" dirty="0">
                <a:solidFill>
                  <a:srgbClr val="000000"/>
                </a:solidFill>
                <a:latin typeface="Times New Roman" panose="02020603050405020304" pitchFamily="16" charset="0"/>
                <a:cs typeface="Times New Roman" panose="02020603050405020304" pitchFamily="16" charset="0"/>
              </a:rPr>
              <a:t>Lack of adaptive responses to pedestrian presence.</a:t>
            </a:r>
          </a:p>
          <a:p>
            <a:pPr>
              <a:buClr>
                <a:srgbClr val="CC0000"/>
              </a:buClr>
              <a:defRPr/>
            </a:pPr>
            <a:r>
              <a:rPr lang="en-US" altLang="en-US" sz="2400" dirty="0">
                <a:solidFill>
                  <a:srgbClr val="000000"/>
                </a:solidFill>
                <a:latin typeface="Times New Roman" panose="02020603050405020304" pitchFamily="16" charset="0"/>
                <a:cs typeface="Times New Roman" panose="02020603050405020304" pitchFamily="16" charset="0"/>
              </a:rPr>
              <a:t>Manual control is prone to mistakes and inconsistencies.</a:t>
            </a:r>
          </a:p>
          <a:p>
            <a:pPr>
              <a:buClr>
                <a:srgbClr val="CC0000"/>
              </a:buClr>
              <a:defRPr/>
            </a:pPr>
            <a:r>
              <a:rPr lang="en-US" altLang="en-US" sz="2400" dirty="0">
                <a:solidFill>
                  <a:srgbClr val="000000"/>
                </a:solidFill>
                <a:latin typeface="Times New Roman" panose="02020603050405020304" pitchFamily="16" charset="0"/>
                <a:cs typeface="Times New Roman" panose="02020603050405020304" pitchFamily="16" charset="0"/>
              </a:rPr>
              <a:t>Reliance on traditional methods without real-time data integration.</a:t>
            </a:r>
          </a:p>
          <a:p>
            <a:pPr>
              <a:buClr>
                <a:srgbClr val="CC0000"/>
              </a:buClr>
              <a:defRPr/>
            </a:pPr>
            <a:endParaRPr lang="en-US" altLang="en-US" sz="2400" dirty="0">
              <a:solidFill>
                <a:srgbClr val="000000"/>
              </a:solidFill>
              <a:latin typeface="Times New Roman" panose="02020603050405020304" pitchFamily="16" charset="0"/>
              <a:cs typeface="Times New Roman" panose="02020603050405020304" pitchFamily="16" charset="0"/>
            </a:endParaRPr>
          </a:p>
          <a:p>
            <a:pPr marL="0" indent="0">
              <a:buNone/>
            </a:pPr>
            <a:endParaRPr lang="en-IN" dirty="0"/>
          </a:p>
        </p:txBody>
      </p:sp>
      <p:sp>
        <p:nvSpPr>
          <p:cNvPr id="4" name="Date Placeholder 3"/>
          <p:cNvSpPr>
            <a:spLocks noGrp="1"/>
          </p:cNvSpPr>
          <p:nvPr>
            <p:ph type="dt" sz="half" idx="10"/>
          </p:nvPr>
        </p:nvSpPr>
        <p:spPr/>
        <p:txBody>
          <a:bodyPr/>
          <a:lstStyle/>
          <a:p>
            <a:r>
              <a:rPr lang="en-US" dirty="0"/>
              <a:t>First Review</a:t>
            </a:r>
            <a:endParaRPr lang="en-IN" dirty="0"/>
          </a:p>
        </p:txBody>
      </p:sp>
      <p:sp>
        <p:nvSpPr>
          <p:cNvPr id="5" name="Footer Placeholder 4"/>
          <p:cNvSpPr>
            <a:spLocks noGrp="1"/>
          </p:cNvSpPr>
          <p:nvPr>
            <p:ph type="ftr" sz="quarter" idx="11"/>
          </p:nvPr>
        </p:nvSpPr>
        <p:spPr>
          <a:xfrm>
            <a:off x="812799" y="6245225"/>
            <a:ext cx="10671277" cy="476250"/>
          </a:xfrm>
        </p:spPr>
        <p:txBody>
          <a:bodyPr/>
          <a:lstStyle/>
          <a:p>
            <a:r>
              <a:rPr lang="en-US" dirty="0"/>
              <a:t>Department of Artificial Intelligence and Data Science</a:t>
            </a:r>
            <a:endParaRPr lang="en-IN" dirty="0"/>
          </a:p>
        </p:txBody>
      </p:sp>
      <p:sp>
        <p:nvSpPr>
          <p:cNvPr id="6" name="Slide Number Placeholder 5"/>
          <p:cNvSpPr>
            <a:spLocks noGrp="1"/>
          </p:cNvSpPr>
          <p:nvPr>
            <p:ph type="sldNum" sz="quarter" idx="12"/>
          </p:nvPr>
        </p:nvSpPr>
        <p:spPr/>
        <p:txBody>
          <a:bodyPr/>
          <a:lstStyle/>
          <a:p>
            <a:fld id="{5AB9ECBD-B4DD-40D5-8D24-9ECCDBB1583E}" type="slidenum">
              <a:rPr lang="en-IN" smtClean="0"/>
              <a:t>4</a:t>
            </a:fld>
            <a:endParaRPr lang="en-IN"/>
          </a:p>
        </p:txBody>
      </p:sp>
      <p:sp>
        <p:nvSpPr>
          <p:cNvPr id="7" name="Content Placeholder 2"/>
          <p:cNvSpPr txBox="1"/>
          <p:nvPr/>
        </p:nvSpPr>
        <p:spPr bwMode="auto">
          <a:xfrm>
            <a:off x="6518736" y="1750380"/>
            <a:ext cx="5440963"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9pPr>
          </a:lstStyle>
          <a:p>
            <a:pPr marL="0" indent="0">
              <a:buClr>
                <a:srgbClr val="CC0000"/>
              </a:buClr>
              <a:buFont typeface="Wingdings" panose="05000000000000000000" pitchFamily="2" charset="2"/>
              <a:buNone/>
              <a:defRPr/>
            </a:pPr>
            <a:r>
              <a:rPr lang="en-IN" altLang="en-US" sz="2400" b="1" dirty="0">
                <a:solidFill>
                  <a:srgbClr val="000000"/>
                </a:solidFill>
                <a:latin typeface="Times New Roman" panose="02020603050405020304" pitchFamily="16" charset="0"/>
                <a:cs typeface="Times New Roman" panose="02020603050405020304" pitchFamily="16" charset="0"/>
              </a:rPr>
              <a:t>Features of Existing System:</a:t>
            </a:r>
          </a:p>
          <a:p>
            <a:pPr>
              <a:buClr>
                <a:srgbClr val="CC0000"/>
              </a:buClr>
              <a:defRPr/>
            </a:pPr>
            <a:r>
              <a:rPr lang="en-US" altLang="en-US" sz="2400" dirty="0">
                <a:solidFill>
                  <a:srgbClr val="000000"/>
                </a:solidFill>
                <a:latin typeface="Times New Roman" panose="02020603050405020304" pitchFamily="16" charset="0"/>
                <a:cs typeface="Times New Roman" panose="02020603050405020304" pitchFamily="16" charset="0"/>
              </a:rPr>
              <a:t>Simple and predictable operation.</a:t>
            </a:r>
          </a:p>
          <a:p>
            <a:pPr>
              <a:buClr>
                <a:srgbClr val="CC0000"/>
              </a:buClr>
              <a:defRPr/>
            </a:pPr>
            <a:r>
              <a:rPr lang="en-US" altLang="en-US" sz="2400" dirty="0">
                <a:solidFill>
                  <a:srgbClr val="000000"/>
                </a:solidFill>
                <a:latin typeface="Times New Roman" panose="02020603050405020304" pitchFamily="16" charset="0"/>
                <a:cs typeface="Times New Roman" panose="02020603050405020304" pitchFamily="16" charset="0"/>
              </a:rPr>
              <a:t>Traffic officers can intervene when needed.</a:t>
            </a:r>
          </a:p>
          <a:p>
            <a:pPr>
              <a:buClr>
                <a:srgbClr val="CC0000"/>
              </a:buClr>
              <a:defRPr/>
            </a:pPr>
            <a:r>
              <a:rPr lang="en-US" altLang="en-US" sz="2400" dirty="0">
                <a:solidFill>
                  <a:srgbClr val="000000"/>
                </a:solidFill>
                <a:latin typeface="Times New Roman" panose="02020603050405020304" pitchFamily="16" charset="0"/>
                <a:cs typeface="Times New Roman" panose="02020603050405020304" pitchFamily="16" charset="0"/>
              </a:rPr>
              <a:t>Established Infrastructure: Widely deployed across cities.</a:t>
            </a:r>
          </a:p>
          <a:p>
            <a:pPr>
              <a:buClr>
                <a:srgbClr val="CC0000"/>
              </a:buClr>
              <a:defRPr/>
            </a:pPr>
            <a:r>
              <a:rPr lang="en-US" altLang="en-US" sz="2400" dirty="0">
                <a:solidFill>
                  <a:srgbClr val="000000"/>
                </a:solidFill>
                <a:latin typeface="Times New Roman" panose="02020603050405020304" pitchFamily="16" charset="0"/>
                <a:cs typeface="Times New Roman" panose="02020603050405020304" pitchFamily="16" charset="0"/>
              </a:rPr>
              <a:t>Low Complexity: Easy to implement and maintain.</a:t>
            </a:r>
          </a:p>
          <a:p>
            <a:pPr>
              <a:buClr>
                <a:srgbClr val="CC0000"/>
              </a:buClr>
              <a:defRPr/>
            </a:pPr>
            <a:r>
              <a:rPr lang="en-US" altLang="en-US" sz="2400" dirty="0">
                <a:solidFill>
                  <a:srgbClr val="000000"/>
                </a:solidFill>
                <a:latin typeface="Times New Roman" panose="02020603050405020304" pitchFamily="16" charset="0"/>
                <a:cs typeface="Times New Roman" panose="02020603050405020304" pitchFamily="16" charset="0"/>
              </a:rPr>
              <a:t>Cost-Effective: Inexpensive to operate without advanced technology.</a:t>
            </a:r>
            <a:br>
              <a:rPr lang="en-IN" altLang="en-US" sz="2800" dirty="0">
                <a:solidFill>
                  <a:srgbClr val="000000"/>
                </a:solidFill>
                <a:latin typeface="Verdana" panose="020B0604030504040204"/>
              </a:rPr>
            </a:br>
            <a:endParaRPr lang="en-IN" altLang="en-US" sz="2800" dirty="0">
              <a:solidFill>
                <a:srgbClr val="000000"/>
              </a:solidFill>
              <a:latin typeface="Verdana" panose="020B0604030504040204"/>
            </a:endParaRPr>
          </a:p>
          <a:p>
            <a:pPr marL="0" indent="0">
              <a:buFont typeface="Wingdings" panose="05000000000000000000" pitchFamily="2" charset="2"/>
              <a:buNone/>
            </a:pPr>
            <a:endParaRPr lang="en-IN" dirty="0"/>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7049" y="304801"/>
            <a:ext cx="10857184" cy="1216025"/>
          </a:xfrm>
        </p:spPr>
        <p:txBody>
          <a:bodyPr/>
          <a:lstStyle/>
          <a:p>
            <a:r>
              <a:rPr lang="en-US" dirty="0"/>
              <a:t> </a:t>
            </a:r>
            <a:r>
              <a:rPr lang="en-US" sz="3200" b="1" dirty="0">
                <a:solidFill>
                  <a:srgbClr val="FF0000"/>
                </a:solidFill>
              </a:rPr>
              <a:t>Proposed System </a:t>
            </a:r>
          </a:p>
        </p:txBody>
      </p:sp>
      <p:sp>
        <p:nvSpPr>
          <p:cNvPr id="3" name="Content Placeholder 2"/>
          <p:cNvSpPr>
            <a:spLocks noGrp="1"/>
          </p:cNvSpPr>
          <p:nvPr>
            <p:ph idx="1"/>
          </p:nvPr>
        </p:nvSpPr>
        <p:spPr/>
        <p:txBody>
          <a:bodyPr/>
          <a:lstStyle/>
          <a:p>
            <a:pPr algn="just"/>
            <a:r>
              <a:rPr lang="en-US" sz="2100" b="1" dirty="0">
                <a:latin typeface="Times New Roman" panose="02020603050405020304" pitchFamily="16" charset="0"/>
                <a:cs typeface="Times New Roman" panose="02020603050405020304" pitchFamily="16" charset="0"/>
              </a:rPr>
              <a:t>Integration of Fuzzy Logic: </a:t>
            </a:r>
            <a:r>
              <a:rPr lang="en-US" sz="2100" dirty="0">
                <a:latin typeface="Times New Roman" panose="02020603050405020304" pitchFamily="16" charset="0"/>
                <a:cs typeface="Times New Roman" panose="02020603050405020304" pitchFamily="16" charset="0"/>
              </a:rPr>
              <a:t>Utilizes fuzzy logic algorithms for intelligent traffic management.</a:t>
            </a:r>
          </a:p>
          <a:p>
            <a:pPr algn="just"/>
            <a:r>
              <a:rPr lang="en-US" sz="2100" b="1" dirty="0">
                <a:latin typeface="Times New Roman" panose="02020603050405020304" pitchFamily="16" charset="0"/>
                <a:cs typeface="Times New Roman" panose="02020603050405020304" pitchFamily="16" charset="0"/>
              </a:rPr>
              <a:t>Real-Time Data Collection: </a:t>
            </a:r>
            <a:r>
              <a:rPr lang="en-US" sz="2100" dirty="0">
                <a:latin typeface="Times New Roman" panose="02020603050405020304" pitchFamily="16" charset="0"/>
                <a:cs typeface="Times New Roman" panose="02020603050405020304" pitchFamily="16" charset="0"/>
              </a:rPr>
              <a:t>Sensors gather real-time data on vehicle density and pedestrian presence.</a:t>
            </a:r>
          </a:p>
          <a:p>
            <a:pPr algn="just"/>
            <a:r>
              <a:rPr lang="en-US" sz="2100" b="1" dirty="0">
                <a:latin typeface="Times New Roman" panose="02020603050405020304" pitchFamily="16" charset="0"/>
                <a:cs typeface="Times New Roman" panose="02020603050405020304" pitchFamily="16" charset="0"/>
              </a:rPr>
              <a:t>Continuous Traffic Monitoring: </a:t>
            </a:r>
            <a:r>
              <a:rPr lang="en-US" sz="2100" dirty="0">
                <a:latin typeface="Times New Roman" panose="02020603050405020304" pitchFamily="16" charset="0"/>
                <a:cs typeface="Times New Roman" panose="02020603050405020304" pitchFamily="16" charset="0"/>
              </a:rPr>
              <a:t>Monitors traffic conditions dynamically at intersections.</a:t>
            </a:r>
          </a:p>
          <a:p>
            <a:pPr algn="just"/>
            <a:r>
              <a:rPr lang="en-US" sz="2100" b="1" dirty="0">
                <a:latin typeface="Times New Roman" panose="02020603050405020304" pitchFamily="16" charset="0"/>
                <a:cs typeface="Times New Roman" panose="02020603050405020304" pitchFamily="16" charset="0"/>
              </a:rPr>
              <a:t>Dynamic Signal Adjustment: </a:t>
            </a:r>
            <a:r>
              <a:rPr lang="en-US" sz="2100" dirty="0">
                <a:latin typeface="Times New Roman" panose="02020603050405020304" pitchFamily="16" charset="0"/>
                <a:cs typeface="Times New Roman" panose="02020603050405020304" pitchFamily="16" charset="0"/>
              </a:rPr>
              <a:t>Adjusts signal timings based on real-time traffic analysis.</a:t>
            </a:r>
          </a:p>
          <a:p>
            <a:pPr algn="just"/>
            <a:r>
              <a:rPr lang="en-US" sz="2100" b="1" dirty="0">
                <a:latin typeface="Times New Roman" panose="02020603050405020304" pitchFamily="16" charset="0"/>
                <a:cs typeface="Times New Roman" panose="02020603050405020304" pitchFamily="16" charset="0"/>
              </a:rPr>
              <a:t>Efficient Traffic Flow: </a:t>
            </a:r>
            <a:r>
              <a:rPr lang="en-US" sz="2100" dirty="0">
                <a:latin typeface="Times New Roman" panose="02020603050405020304" pitchFamily="16" charset="0"/>
                <a:cs typeface="Times New Roman" panose="02020603050405020304" pitchFamily="16" charset="0"/>
              </a:rPr>
              <a:t>Prioritizes smooth traffic movement and minimizes congestion.</a:t>
            </a:r>
          </a:p>
          <a:p>
            <a:pPr algn="just"/>
            <a:r>
              <a:rPr lang="en-US" sz="2100" b="1" dirty="0">
                <a:latin typeface="Times New Roman" panose="02020603050405020304" pitchFamily="16" charset="0"/>
                <a:cs typeface="Times New Roman" panose="02020603050405020304" pitchFamily="16" charset="0"/>
              </a:rPr>
              <a:t>Pedestrian and Safety Considerations: </a:t>
            </a:r>
            <a:r>
              <a:rPr lang="en-US" sz="2100" dirty="0">
                <a:latin typeface="Times New Roman" panose="02020603050405020304" pitchFamily="16" charset="0"/>
                <a:cs typeface="Times New Roman" panose="02020603050405020304" pitchFamily="16" charset="0"/>
              </a:rPr>
              <a:t>Accounts for pedestrian crossings and emergency vehicles.</a:t>
            </a:r>
          </a:p>
          <a:p>
            <a:pPr algn="just"/>
            <a:r>
              <a:rPr lang="en-US" sz="2100" b="1" dirty="0">
                <a:latin typeface="Times New Roman" panose="02020603050405020304" pitchFamily="16" charset="0"/>
                <a:cs typeface="Times New Roman" panose="02020603050405020304" pitchFamily="16" charset="0"/>
              </a:rPr>
              <a:t>Real-Time Implementation:</a:t>
            </a:r>
            <a:r>
              <a:rPr lang="en-US" sz="2100" dirty="0">
                <a:latin typeface="Times New Roman" panose="02020603050405020304" pitchFamily="16" charset="0"/>
                <a:cs typeface="Times New Roman" panose="02020603050405020304" pitchFamily="16" charset="0"/>
              </a:rPr>
              <a:t> Updates and implements signal timings in real-time.</a:t>
            </a:r>
          </a:p>
          <a:p>
            <a:pPr algn="just"/>
            <a:r>
              <a:rPr lang="en-US" sz="2100" b="1" dirty="0">
                <a:latin typeface="Times New Roman" panose="02020603050405020304" pitchFamily="16" charset="0"/>
                <a:cs typeface="Times New Roman" panose="02020603050405020304" pitchFamily="16" charset="0"/>
              </a:rPr>
              <a:t>Comprehensive Urban Traffic Solution: </a:t>
            </a:r>
            <a:r>
              <a:rPr lang="en-US" sz="2100" dirty="0">
                <a:latin typeface="Times New Roman" panose="02020603050405020304" pitchFamily="16" charset="0"/>
                <a:cs typeface="Times New Roman" panose="02020603050405020304" pitchFamily="16" charset="0"/>
              </a:rPr>
              <a:t>Enhances overall transportation sustainability.</a:t>
            </a:r>
          </a:p>
        </p:txBody>
      </p:sp>
      <p:sp>
        <p:nvSpPr>
          <p:cNvPr id="4" name="Date Placeholder 3"/>
          <p:cNvSpPr>
            <a:spLocks noGrp="1"/>
          </p:cNvSpPr>
          <p:nvPr>
            <p:ph type="dt" sz="half" idx="10"/>
          </p:nvPr>
        </p:nvSpPr>
        <p:spPr/>
        <p:txBody>
          <a:bodyPr/>
          <a:lstStyle/>
          <a:p>
            <a:pPr>
              <a:defRPr/>
            </a:pPr>
            <a:r>
              <a:rPr lang="en-US" dirty="0"/>
              <a:t>First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5</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6949" y="304801"/>
            <a:ext cx="11638624" cy="1216025"/>
          </a:xfrm>
        </p:spPr>
        <p:txBody>
          <a:bodyPr/>
          <a:lstStyle/>
          <a:p>
            <a:r>
              <a:rPr lang="en-IN" altLang="en-US" sz="3200" b="1" dirty="0">
                <a:solidFill>
                  <a:srgbClr val="FF0000"/>
                </a:solidFill>
              </a:rPr>
              <a:t>Advantages &amp; Disadvantages of Proposed System</a:t>
            </a:r>
            <a:endParaRPr lang="en-IN" sz="2800" dirty="0"/>
          </a:p>
        </p:txBody>
      </p:sp>
      <p:sp>
        <p:nvSpPr>
          <p:cNvPr id="3" name="Content Placeholder 2"/>
          <p:cNvSpPr>
            <a:spLocks noGrp="1"/>
          </p:cNvSpPr>
          <p:nvPr>
            <p:ph idx="1"/>
          </p:nvPr>
        </p:nvSpPr>
        <p:spPr>
          <a:xfrm>
            <a:off x="6751037" y="1702708"/>
            <a:ext cx="5440963" cy="4267200"/>
          </a:xfrm>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defRPr/>
            </a:pPr>
            <a:r>
              <a:rPr lang="en-IN" altLang="en-US" sz="2400" b="1" dirty="0">
                <a:solidFill>
                  <a:srgbClr val="000000"/>
                </a:solidFill>
                <a:latin typeface="Times New Roman" panose="02020603050405020304" pitchFamily="16" charset="0"/>
                <a:cs typeface="Times New Roman" panose="02020603050405020304" pitchFamily="16" charset="0"/>
              </a:rPr>
              <a:t>Limitations of Proposed System:</a:t>
            </a:r>
          </a:p>
          <a:p>
            <a:pPr>
              <a:buClr>
                <a:srgbClr val="CC0000"/>
              </a:buClr>
              <a:defRPr/>
            </a:pPr>
            <a:r>
              <a:rPr lang="en-US" altLang="en-US" sz="2400" dirty="0">
                <a:solidFill>
                  <a:srgbClr val="000000"/>
                </a:solidFill>
                <a:latin typeface="Times New Roman" panose="02020603050405020304" pitchFamily="16" charset="0"/>
                <a:cs typeface="Times New Roman" panose="02020603050405020304" pitchFamily="16" charset="0"/>
              </a:rPr>
              <a:t>Heavily relies on accurate and continuous sensor data.</a:t>
            </a:r>
          </a:p>
          <a:p>
            <a:pPr>
              <a:buClr>
                <a:srgbClr val="CC0000"/>
              </a:buClr>
              <a:defRPr/>
            </a:pPr>
            <a:r>
              <a:rPr lang="en-US" altLang="en-US" sz="2400" dirty="0">
                <a:solidFill>
                  <a:srgbClr val="000000"/>
                </a:solidFill>
                <a:latin typeface="Times New Roman" panose="02020603050405020304" pitchFamily="16" charset="0"/>
                <a:cs typeface="Times New Roman" panose="02020603050405020304" pitchFamily="16" charset="0"/>
              </a:rPr>
              <a:t>May involve higher costs for installation and maintenance.</a:t>
            </a:r>
          </a:p>
          <a:p>
            <a:pPr>
              <a:buClr>
                <a:srgbClr val="CC0000"/>
              </a:buClr>
              <a:defRPr/>
            </a:pPr>
            <a:r>
              <a:rPr lang="en-US" altLang="en-US" sz="2400" dirty="0">
                <a:solidFill>
                  <a:srgbClr val="000000"/>
                </a:solidFill>
                <a:latin typeface="Times New Roman" panose="02020603050405020304" pitchFamily="16" charset="0"/>
                <a:cs typeface="Times New Roman" panose="02020603050405020304" pitchFamily="16" charset="0"/>
              </a:rPr>
              <a:t>Requires advanced algorithms and technology for effective operation.</a:t>
            </a:r>
          </a:p>
          <a:p>
            <a:pPr>
              <a:buClr>
                <a:srgbClr val="CC0000"/>
              </a:buClr>
              <a:defRPr/>
            </a:pPr>
            <a:r>
              <a:rPr lang="en-US" altLang="en-US" sz="2400" dirty="0">
                <a:solidFill>
                  <a:srgbClr val="000000"/>
                </a:solidFill>
                <a:latin typeface="Times New Roman" panose="02020603050405020304" pitchFamily="16" charset="0"/>
                <a:cs typeface="Times New Roman" panose="02020603050405020304" pitchFamily="16" charset="0"/>
              </a:rPr>
              <a:t>Vulnerable to technical glitches or malfunctions.</a:t>
            </a:r>
          </a:p>
          <a:p>
            <a:pPr>
              <a:buClr>
                <a:srgbClr val="CC0000"/>
              </a:buClr>
              <a:defRPr/>
            </a:pPr>
            <a:r>
              <a:rPr lang="en-US" altLang="en-US" sz="2400" dirty="0">
                <a:solidFill>
                  <a:srgbClr val="000000"/>
                </a:solidFill>
                <a:latin typeface="Times New Roman" panose="02020603050405020304" pitchFamily="16" charset="0"/>
                <a:cs typeface="Times New Roman" panose="02020603050405020304" pitchFamily="16" charset="0"/>
              </a:rPr>
              <a:t>May face challenges in scaling across large or varied urban areas.</a:t>
            </a:r>
            <a:br>
              <a:rPr lang="en-IN" altLang="en-US" sz="2800" dirty="0">
                <a:solidFill>
                  <a:srgbClr val="000000"/>
                </a:solidFill>
                <a:latin typeface="Verdana" panose="020B0604030504040204"/>
              </a:rPr>
            </a:br>
            <a:endParaRPr lang="en-IN" altLang="en-US" sz="2800" dirty="0">
              <a:solidFill>
                <a:srgbClr val="000000"/>
              </a:solidFill>
              <a:latin typeface="Verdana" panose="020B0604030504040204"/>
            </a:endParaRPr>
          </a:p>
          <a:p>
            <a:pPr marL="0" indent="0">
              <a:buNone/>
            </a:pPr>
            <a:endParaRPr lang="en-IN" dirty="0"/>
          </a:p>
        </p:txBody>
      </p:sp>
      <p:sp>
        <p:nvSpPr>
          <p:cNvPr id="4" name="Date Placeholder 3"/>
          <p:cNvSpPr>
            <a:spLocks noGrp="1"/>
          </p:cNvSpPr>
          <p:nvPr>
            <p:ph type="dt" sz="half" idx="10"/>
          </p:nvPr>
        </p:nvSpPr>
        <p:spPr/>
        <p:txBody>
          <a:bodyPr/>
          <a:lstStyle/>
          <a:p>
            <a:r>
              <a:rPr lang="en-US" dirty="0"/>
              <a:t>First Review</a:t>
            </a:r>
            <a:endParaRPr lang="en-IN" dirty="0"/>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dirty="0"/>
          </a:p>
        </p:txBody>
      </p:sp>
      <p:sp>
        <p:nvSpPr>
          <p:cNvPr id="6" name="Slide Number Placeholder 5"/>
          <p:cNvSpPr>
            <a:spLocks noGrp="1"/>
          </p:cNvSpPr>
          <p:nvPr>
            <p:ph type="sldNum" sz="quarter" idx="12"/>
          </p:nvPr>
        </p:nvSpPr>
        <p:spPr/>
        <p:txBody>
          <a:bodyPr/>
          <a:lstStyle/>
          <a:p>
            <a:fld id="{5AB9ECBD-B4DD-40D5-8D24-9ECCDBB1583E}" type="slidenum">
              <a:rPr lang="en-IN" smtClean="0"/>
              <a:t>6</a:t>
            </a:fld>
            <a:endParaRPr lang="en-IN"/>
          </a:p>
        </p:txBody>
      </p:sp>
      <p:sp>
        <p:nvSpPr>
          <p:cNvPr id="7" name="Content Placeholder 2"/>
          <p:cNvSpPr txBox="1"/>
          <p:nvPr/>
        </p:nvSpPr>
        <p:spPr bwMode="auto">
          <a:xfrm>
            <a:off x="656949" y="1702708"/>
            <a:ext cx="5440963"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9pPr>
          </a:lstStyle>
          <a:p>
            <a:pPr marL="0" indent="0">
              <a:buClr>
                <a:srgbClr val="CC0000"/>
              </a:buClr>
              <a:buFont typeface="Wingdings" panose="05000000000000000000" pitchFamily="2" charset="2"/>
              <a:buNone/>
              <a:defRPr/>
            </a:pPr>
            <a:r>
              <a:rPr lang="en-IN" altLang="en-US" sz="2400" b="1" dirty="0">
                <a:solidFill>
                  <a:srgbClr val="000000"/>
                </a:solidFill>
                <a:latin typeface="Times New Roman" panose="02020603050405020304" pitchFamily="16" charset="0"/>
                <a:cs typeface="Times New Roman" panose="02020603050405020304" pitchFamily="16" charset="0"/>
              </a:rPr>
              <a:t>Features of Proposed System:</a:t>
            </a:r>
          </a:p>
          <a:p>
            <a:pPr>
              <a:buClr>
                <a:srgbClr val="CC0000"/>
              </a:buClr>
              <a:defRPr/>
            </a:pPr>
            <a:r>
              <a:rPr lang="en-US" altLang="en-US" sz="2400" dirty="0">
                <a:solidFill>
                  <a:srgbClr val="000000"/>
                </a:solidFill>
                <a:latin typeface="Times New Roman" panose="02020603050405020304" pitchFamily="16" charset="0"/>
                <a:cs typeface="Times New Roman" panose="02020603050405020304" pitchFamily="16" charset="0"/>
              </a:rPr>
              <a:t>Uses real-time data to adjust signal timings dynamically.</a:t>
            </a:r>
          </a:p>
          <a:p>
            <a:pPr>
              <a:buClr>
                <a:srgbClr val="CC0000"/>
              </a:buClr>
              <a:defRPr/>
            </a:pPr>
            <a:r>
              <a:rPr lang="en-US" altLang="en-US" sz="2400" dirty="0">
                <a:solidFill>
                  <a:srgbClr val="000000"/>
                </a:solidFill>
                <a:latin typeface="Times New Roman" panose="02020603050405020304" pitchFamily="16" charset="0"/>
                <a:cs typeface="Times New Roman" panose="02020603050405020304" pitchFamily="16" charset="0"/>
              </a:rPr>
              <a:t>Incorporates fuzzy logic to handle uncertain and complex traffic patterns.</a:t>
            </a:r>
          </a:p>
          <a:p>
            <a:pPr>
              <a:buClr>
                <a:srgbClr val="CC0000"/>
              </a:buClr>
              <a:defRPr/>
            </a:pPr>
            <a:r>
              <a:rPr lang="en-US" altLang="en-US" sz="2400" dirty="0">
                <a:solidFill>
                  <a:srgbClr val="000000"/>
                </a:solidFill>
                <a:latin typeface="Times New Roman" panose="02020603050405020304" pitchFamily="16" charset="0"/>
                <a:cs typeface="Times New Roman" panose="02020603050405020304" pitchFamily="16" charset="0"/>
              </a:rPr>
              <a:t>Considers pedestrian crossings and emergency vehicle clearance.</a:t>
            </a:r>
          </a:p>
          <a:p>
            <a:pPr>
              <a:buClr>
                <a:srgbClr val="CC0000"/>
              </a:buClr>
              <a:defRPr/>
            </a:pPr>
            <a:r>
              <a:rPr lang="en-US" altLang="en-US" sz="2400" dirty="0">
                <a:solidFill>
                  <a:srgbClr val="000000"/>
                </a:solidFill>
                <a:latin typeface="Times New Roman" panose="02020603050405020304" pitchFamily="16" charset="0"/>
                <a:cs typeface="Times New Roman" panose="02020603050405020304" pitchFamily="16" charset="0"/>
              </a:rPr>
              <a:t>Aims to minimize vehicle waiting times and improve traffic flow.</a:t>
            </a:r>
          </a:p>
          <a:p>
            <a:pPr>
              <a:buClr>
                <a:srgbClr val="CC0000"/>
              </a:buClr>
              <a:defRPr/>
            </a:pPr>
            <a:r>
              <a:rPr lang="en-US" altLang="en-US" sz="2400" dirty="0">
                <a:solidFill>
                  <a:srgbClr val="000000"/>
                </a:solidFill>
                <a:latin typeface="Times New Roman" panose="02020603050405020304" pitchFamily="16" charset="0"/>
                <a:cs typeface="Times New Roman" panose="02020603050405020304" pitchFamily="16" charset="0"/>
              </a:rPr>
              <a:t>Provides an all-encompassing approach to urban traffic management.</a:t>
            </a:r>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7049" y="304801"/>
            <a:ext cx="10857184" cy="1216025"/>
          </a:xfrm>
        </p:spPr>
        <p:txBody>
          <a:bodyPr/>
          <a:lstStyle/>
          <a:p>
            <a:r>
              <a:rPr lang="en-US" dirty="0"/>
              <a:t> </a:t>
            </a:r>
            <a:r>
              <a:rPr lang="en-IN" altLang="en-US" sz="3200" b="1" dirty="0">
                <a:solidFill>
                  <a:srgbClr val="FF0000"/>
                </a:solidFill>
              </a:rPr>
              <a:t>Architectural Diagram:</a:t>
            </a:r>
          </a:p>
        </p:txBody>
      </p:sp>
      <p:sp>
        <p:nvSpPr>
          <p:cNvPr id="4" name="Date Placeholder 3"/>
          <p:cNvSpPr>
            <a:spLocks noGrp="1"/>
          </p:cNvSpPr>
          <p:nvPr>
            <p:ph type="dt" sz="half" idx="10"/>
          </p:nvPr>
        </p:nvSpPr>
        <p:spPr/>
        <p:txBody>
          <a:bodyPr/>
          <a:lstStyle/>
          <a:p>
            <a:pPr>
              <a:defRPr/>
            </a:pPr>
            <a:r>
              <a:rPr lang="en-US" dirty="0"/>
              <a:t>First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7</a:t>
            </a:fld>
            <a:endParaRPr lang="en-US" altLang="en-US"/>
          </a:p>
        </p:txBody>
      </p:sp>
      <p:pic>
        <p:nvPicPr>
          <p:cNvPr id="13" name="Picture 12"/>
          <p:cNvPicPr>
            <a:picLocks noChangeAspect="1"/>
          </p:cNvPicPr>
          <p:nvPr/>
        </p:nvPicPr>
        <p:blipFill>
          <a:blip r:embed="rId2"/>
          <a:stretch>
            <a:fillRect/>
          </a:stretch>
        </p:blipFill>
        <p:spPr>
          <a:xfrm>
            <a:off x="974090" y="1774190"/>
            <a:ext cx="10617835" cy="42157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6E7DA7-7ACC-973A-7BA8-2A691AFB96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753E6A-A72D-102D-A88D-78500DE92EFC}"/>
              </a:ext>
            </a:extLst>
          </p:cNvPr>
          <p:cNvSpPr>
            <a:spLocks noGrp="1"/>
          </p:cNvSpPr>
          <p:nvPr>
            <p:ph type="title"/>
          </p:nvPr>
        </p:nvSpPr>
        <p:spPr>
          <a:xfrm>
            <a:off x="577049" y="304801"/>
            <a:ext cx="10857184" cy="1216025"/>
          </a:xfrm>
        </p:spPr>
        <p:txBody>
          <a:bodyPr/>
          <a:lstStyle/>
          <a:p>
            <a:r>
              <a:rPr lang="en-US" dirty="0"/>
              <a:t> </a:t>
            </a:r>
            <a:r>
              <a:rPr lang="en-IN" sz="3200" b="1" dirty="0">
                <a:solidFill>
                  <a:srgbClr val="FF0000"/>
                </a:solidFill>
              </a:rPr>
              <a:t>Software Development Model:</a:t>
            </a:r>
            <a:endParaRPr lang="en-IN" altLang="en-US" sz="3200" b="1" dirty="0">
              <a:solidFill>
                <a:srgbClr val="FF0000"/>
              </a:solidFill>
            </a:endParaRPr>
          </a:p>
        </p:txBody>
      </p:sp>
      <p:sp>
        <p:nvSpPr>
          <p:cNvPr id="4" name="Date Placeholder 3">
            <a:extLst>
              <a:ext uri="{FF2B5EF4-FFF2-40B4-BE49-F238E27FC236}">
                <a16:creationId xmlns:a16="http://schemas.microsoft.com/office/drawing/2014/main" id="{D9869B16-DDD6-6D5C-8573-73FF0194A8B0}"/>
              </a:ext>
            </a:extLst>
          </p:cNvPr>
          <p:cNvSpPr>
            <a:spLocks noGrp="1"/>
          </p:cNvSpPr>
          <p:nvPr>
            <p:ph type="dt" sz="half" idx="10"/>
          </p:nvPr>
        </p:nvSpPr>
        <p:spPr/>
        <p:txBody>
          <a:bodyPr/>
          <a:lstStyle/>
          <a:p>
            <a:pPr>
              <a:defRPr/>
            </a:pPr>
            <a:r>
              <a:rPr lang="en-US" dirty="0"/>
              <a:t>First Review</a:t>
            </a:r>
          </a:p>
        </p:txBody>
      </p:sp>
      <p:sp>
        <p:nvSpPr>
          <p:cNvPr id="5" name="Footer Placeholder 4">
            <a:extLst>
              <a:ext uri="{FF2B5EF4-FFF2-40B4-BE49-F238E27FC236}">
                <a16:creationId xmlns:a16="http://schemas.microsoft.com/office/drawing/2014/main" id="{A2F5D63B-27DB-958F-02CF-5A30182F816C}"/>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CE4CB0D3-035E-C524-19B1-E88450A833F4}"/>
              </a:ext>
            </a:extLst>
          </p:cNvPr>
          <p:cNvSpPr>
            <a:spLocks noGrp="1"/>
          </p:cNvSpPr>
          <p:nvPr>
            <p:ph type="sldNum" sz="quarter" idx="12"/>
          </p:nvPr>
        </p:nvSpPr>
        <p:spPr/>
        <p:txBody>
          <a:bodyPr/>
          <a:lstStyle/>
          <a:p>
            <a:pPr>
              <a:defRPr/>
            </a:pPr>
            <a:fld id="{BDC2143B-610F-499C-A392-DFFBE135A7B2}" type="slidenum">
              <a:rPr lang="en-US" altLang="en-US" smtClean="0"/>
              <a:t>8</a:t>
            </a:fld>
            <a:endParaRPr lang="en-US" altLang="en-US"/>
          </a:p>
        </p:txBody>
      </p:sp>
      <p:sp>
        <p:nvSpPr>
          <p:cNvPr id="3" name="TextBox 2">
            <a:extLst>
              <a:ext uri="{FF2B5EF4-FFF2-40B4-BE49-F238E27FC236}">
                <a16:creationId xmlns:a16="http://schemas.microsoft.com/office/drawing/2014/main" id="{8C2EBF87-407F-2373-A67D-0F7D6EEE5314}"/>
              </a:ext>
            </a:extLst>
          </p:cNvPr>
          <p:cNvSpPr txBox="1"/>
          <p:nvPr/>
        </p:nvSpPr>
        <p:spPr>
          <a:xfrm>
            <a:off x="724878" y="1884485"/>
            <a:ext cx="6273800" cy="341632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 the Smart Traffic Control System, the V-Model is applied by aligning each phase of development with a corresponding phase of testing. Initially, the system's requirements are validated with system-level testing. In the design phase, high-level architecture and low-level designs are verified through integration and unit testing, respectively. As the development progresses, individual modules, such as vehicle detection and pedestrian presence sensors, are tested for functionality, ensuring that they work as intended before integration. This sequential model ensures that each aspect of the system is validated at every stage, allowing for early identification and resolution of issues, thus ensuring a high-quality end product.</a:t>
            </a:r>
            <a:endParaRPr lang="en-IN" dirty="0">
              <a:latin typeface="Times New Roman" panose="02020603050405020304" pitchFamily="18" charset="0"/>
              <a:cs typeface="Times New Roman" panose="02020603050405020304" pitchFamily="18" charset="0"/>
            </a:endParaRPr>
          </a:p>
        </p:txBody>
      </p:sp>
      <p:pic>
        <p:nvPicPr>
          <p:cNvPr id="1026" name="Picture 2" descr="V-model (Software Engineering) - javatpoint">
            <a:extLst>
              <a:ext uri="{FF2B5EF4-FFF2-40B4-BE49-F238E27FC236}">
                <a16:creationId xmlns:a16="http://schemas.microsoft.com/office/drawing/2014/main" id="{A2E14277-E753-2B81-3ADE-490F37E6C7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2735" y="1752601"/>
            <a:ext cx="47625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6030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Unit </a:t>
            </a:r>
            <a:r>
              <a:rPr lang="en-US" sz="3200" b="1" dirty="0">
                <a:solidFill>
                  <a:srgbClr val="FF0000"/>
                </a:solidFill>
              </a:rPr>
              <a:t>Testing</a:t>
            </a:r>
            <a:endParaRPr lang="en-IN" sz="3200" b="1" dirty="0">
              <a:solidFill>
                <a:srgbClr val="FF0000"/>
              </a:solidFill>
            </a:endParaRPr>
          </a:p>
        </p:txBody>
      </p:sp>
      <p:sp>
        <p:nvSpPr>
          <p:cNvPr id="4" name="Date Placeholder 3"/>
          <p:cNvSpPr>
            <a:spLocks noGrp="1"/>
          </p:cNvSpPr>
          <p:nvPr>
            <p:ph type="dt" sz="half" idx="10"/>
          </p:nvPr>
        </p:nvSpPr>
        <p:spPr/>
        <p:txBody>
          <a:bodyPr/>
          <a:lstStyle/>
          <a:p>
            <a:pPr>
              <a:defRPr/>
            </a:pPr>
            <a:r>
              <a:rPr lang="en-US" dirty="0"/>
              <a:t>First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9</a:t>
            </a:fld>
            <a:endParaRPr lang="en-US" altLang="en-US"/>
          </a:p>
        </p:txBody>
      </p:sp>
      <p:pic>
        <p:nvPicPr>
          <p:cNvPr id="3" name="Picture 2"/>
          <p:cNvPicPr>
            <a:picLocks noChangeAspect="1"/>
          </p:cNvPicPr>
          <p:nvPr/>
        </p:nvPicPr>
        <p:blipFill>
          <a:blip r:embed="rId2"/>
          <a:stretch>
            <a:fillRect/>
          </a:stretch>
        </p:blipFill>
        <p:spPr>
          <a:xfrm>
            <a:off x="1198245" y="2200275"/>
            <a:ext cx="10236200" cy="3395980"/>
          </a:xfrm>
          <a:prstGeom prst="rect">
            <a:avLst/>
          </a:prstGeom>
        </p:spPr>
      </p:pic>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5.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6.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Office 2013 - 2022 Theme</Template>
  <TotalTime>22</TotalTime>
  <Words>1392</Words>
  <Application>Microsoft Office PowerPoint</Application>
  <PresentationFormat>Widescreen</PresentationFormat>
  <Paragraphs>142</Paragraphs>
  <Slides>21</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Calibri</vt:lpstr>
      <vt:lpstr>Times New Roman</vt:lpstr>
      <vt:lpstr>Verdana</vt:lpstr>
      <vt:lpstr>Wingdings</vt:lpstr>
      <vt:lpstr>Profile</vt:lpstr>
      <vt:lpstr>PowerPoint Presentation</vt:lpstr>
      <vt:lpstr>Introduction</vt:lpstr>
      <vt:lpstr>Existing Systems</vt:lpstr>
      <vt:lpstr>Advantages &amp; Disadvantages of Existing System</vt:lpstr>
      <vt:lpstr> Proposed System </vt:lpstr>
      <vt:lpstr>Advantages &amp; Disadvantages of Proposed System</vt:lpstr>
      <vt:lpstr> Architectural Diagram:</vt:lpstr>
      <vt:lpstr> Software Development Model:</vt:lpstr>
      <vt:lpstr>Unit Testing</vt:lpstr>
      <vt:lpstr>Functional Testing</vt:lpstr>
      <vt:lpstr>OUTPUT</vt:lpstr>
      <vt:lpstr>OUTPUT</vt:lpstr>
      <vt:lpstr>OUTPUT</vt:lpstr>
      <vt:lpstr>PowerPoint Presentation</vt:lpstr>
      <vt:lpstr>OUTPUT</vt:lpstr>
      <vt:lpstr>Activity Diagram</vt:lpstr>
      <vt:lpstr>Data Flow Diagram</vt:lpstr>
      <vt:lpstr>Object Oriented Design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VENKATESHAN T</dc:creator>
  <cp:lastModifiedBy>Shree M</cp:lastModifiedBy>
  <cp:revision>5</cp:revision>
  <dcterms:created xsi:type="dcterms:W3CDTF">2024-11-06T05:39:23Z</dcterms:created>
  <dcterms:modified xsi:type="dcterms:W3CDTF">2024-11-07T03:27:46Z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88E2CF2F658C4153BD65C909ECBDC998_13</vt:lpwstr>
  </property>
  <property fmtid="{D5CDD505-2E9C-101B-9397-08002B2CF9AE}" pid="3" name="KSOProductBuildVer">
    <vt:lpwstr>1033-12.2.0.18607</vt:lpwstr>
  </property>
</Properties>
</file>