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116535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EEDEAA-1B59-4905-8C41-CEEDB9900A9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23486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30340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26621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393904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EEDEAA-1B59-4905-8C41-CEEDB9900A9F}"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01548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EEDEAA-1B59-4905-8C41-CEEDB9900A9F}" type="datetimeFigureOut">
              <a:rPr lang="en-US" smtClean="0"/>
              <a:t>4/22/2020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18216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5419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387868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412943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EDEAA-1B59-4905-8C41-CEEDB9900A9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400493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EDEAA-1B59-4905-8C41-CEEDB9900A9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87915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EDEAA-1B59-4905-8C41-CEEDB9900A9F}"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436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EDEAA-1B59-4905-8C41-CEEDB9900A9F}"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208112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EDEAA-1B59-4905-8C41-CEEDB9900A9F}"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117240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EEDEAA-1B59-4905-8C41-CEEDB9900A9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46139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EEDEAA-1B59-4905-8C41-CEEDB9900A9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BC2AFC-EB69-4AE0-A9CB-0DFF0F80647A}" type="slidenum">
              <a:rPr lang="en-US" smtClean="0"/>
              <a:t>‹#›</a:t>
            </a:fld>
            <a:endParaRPr lang="en-US"/>
          </a:p>
        </p:txBody>
      </p:sp>
    </p:spTree>
    <p:extLst>
      <p:ext uri="{BB962C8B-B14F-4D97-AF65-F5344CB8AC3E}">
        <p14:creationId xmlns:p14="http://schemas.microsoft.com/office/powerpoint/2010/main" val="418022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8EEDEAA-1B59-4905-8C41-CEEDB9900A9F}" type="datetimeFigureOut">
              <a:rPr lang="en-US" smtClean="0"/>
              <a:t>4/22/2020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BC2AFC-EB69-4AE0-A9CB-0DFF0F80647A}" type="slidenum">
              <a:rPr lang="en-US" smtClean="0"/>
              <a:t>‹#›</a:t>
            </a:fld>
            <a:endParaRPr lang="en-US"/>
          </a:p>
        </p:txBody>
      </p:sp>
    </p:spTree>
    <p:extLst>
      <p:ext uri="{BB962C8B-B14F-4D97-AF65-F5344CB8AC3E}">
        <p14:creationId xmlns:p14="http://schemas.microsoft.com/office/powerpoint/2010/main" val="615485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E506FC4-216C-489C-84D3-7ACD0F635D30}"/>
              </a:ext>
            </a:extLst>
          </p:cNvPr>
          <p:cNvSpPr>
            <a:spLocks noGrp="1"/>
          </p:cNvSpPr>
          <p:nvPr>
            <p:ph type="ctrTitle"/>
          </p:nvPr>
        </p:nvSpPr>
        <p:spPr>
          <a:xfrm>
            <a:off x="1683171" y="788773"/>
            <a:ext cx="8825658" cy="2870161"/>
          </a:xfrm>
        </p:spPr>
        <p:txBody>
          <a:bodyPr anchor="b">
            <a:normAutofit/>
          </a:bodyPr>
          <a:lstStyle/>
          <a:p>
            <a:pPr algn="ctr">
              <a:lnSpc>
                <a:spcPct val="90000"/>
              </a:lnSpc>
            </a:pPr>
            <a:r>
              <a:rPr lang="en-US" sz="5000" dirty="0">
                <a:solidFill>
                  <a:schemeClr val="tx1"/>
                </a:solidFill>
              </a:rPr>
              <a:t>Admission System For</a:t>
            </a:r>
            <a:br>
              <a:rPr lang="en-US" sz="5000" dirty="0">
                <a:solidFill>
                  <a:schemeClr val="tx1"/>
                </a:solidFill>
              </a:rPr>
            </a:br>
            <a:r>
              <a:rPr lang="en-US" sz="5000" dirty="0">
                <a:solidFill>
                  <a:schemeClr val="tx1"/>
                </a:solidFill>
              </a:rPr>
              <a:t>Pursuing Masters Abroad</a:t>
            </a:r>
            <a:br>
              <a:rPr lang="en-US" sz="5000" dirty="0">
                <a:solidFill>
                  <a:schemeClr val="tx1"/>
                </a:solidFill>
              </a:rPr>
            </a:br>
            <a:br>
              <a:rPr lang="en-US" sz="5000" dirty="0">
                <a:solidFill>
                  <a:schemeClr val="tx1"/>
                </a:solidFill>
              </a:rPr>
            </a:br>
            <a:r>
              <a:rPr lang="en-US" sz="2800" dirty="0">
                <a:solidFill>
                  <a:schemeClr val="tx1"/>
                </a:solidFill>
              </a:rPr>
              <a:t>- Data Management for Analytics</a:t>
            </a:r>
          </a:p>
        </p:txBody>
      </p:sp>
      <p:sp>
        <p:nvSpPr>
          <p:cNvPr id="3" name="Subtitle 2">
            <a:extLst>
              <a:ext uri="{FF2B5EF4-FFF2-40B4-BE49-F238E27FC236}">
                <a16:creationId xmlns:a16="http://schemas.microsoft.com/office/drawing/2014/main" id="{B41C6F12-AA81-48D4-86C5-8A4736250D6B}"/>
              </a:ext>
            </a:extLst>
          </p:cNvPr>
          <p:cNvSpPr>
            <a:spLocks noGrp="1"/>
          </p:cNvSpPr>
          <p:nvPr>
            <p:ph type="subTitle" idx="1"/>
          </p:nvPr>
        </p:nvSpPr>
        <p:spPr>
          <a:xfrm>
            <a:off x="1683171" y="4760166"/>
            <a:ext cx="8825658" cy="1234148"/>
          </a:xfrm>
        </p:spPr>
        <p:txBody>
          <a:bodyPr>
            <a:normAutofit/>
          </a:bodyPr>
          <a:lstStyle/>
          <a:p>
            <a:pPr algn="ctr">
              <a:lnSpc>
                <a:spcPct val="90000"/>
              </a:lnSpc>
            </a:pPr>
            <a:r>
              <a:rPr lang="en-US" sz="1300"/>
              <a:t>BY</a:t>
            </a:r>
          </a:p>
          <a:p>
            <a:pPr algn="ctr">
              <a:lnSpc>
                <a:spcPct val="90000"/>
              </a:lnSpc>
            </a:pPr>
            <a:r>
              <a:rPr lang="en-US" sz="1300"/>
              <a:t>Venkatakrishnan Subramanian</a:t>
            </a:r>
          </a:p>
          <a:p>
            <a:pPr algn="ctr">
              <a:lnSpc>
                <a:spcPct val="90000"/>
              </a:lnSpc>
            </a:pPr>
            <a:r>
              <a:rPr lang="en-US" sz="1300"/>
              <a:t>Gayathri Dornadula</a:t>
            </a:r>
          </a:p>
          <a:p>
            <a:pPr algn="ctr">
              <a:lnSpc>
                <a:spcPct val="90000"/>
              </a:lnSpc>
            </a:pPr>
            <a:r>
              <a:rPr lang="en-US" sz="1300"/>
              <a:t>Group 3</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2617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1104-CD2D-40CA-8D7A-5112AC44B59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608A592-981B-49C5-9FF4-47A48D6B467C}"/>
              </a:ext>
            </a:extLst>
          </p:cNvPr>
          <p:cNvSpPr>
            <a:spLocks noGrp="1"/>
          </p:cNvSpPr>
          <p:nvPr>
            <p:ph idx="1"/>
          </p:nvPr>
        </p:nvSpPr>
        <p:spPr/>
        <p:txBody>
          <a:bodyPr/>
          <a:lstStyle/>
          <a:p>
            <a:r>
              <a:rPr lang="en-US" dirty="0"/>
              <a:t>Aim of the Project</a:t>
            </a:r>
          </a:p>
          <a:p>
            <a:r>
              <a:rPr lang="en-US" dirty="0"/>
              <a:t>EER Diagram</a:t>
            </a:r>
          </a:p>
          <a:p>
            <a:r>
              <a:rPr lang="en-US" dirty="0"/>
              <a:t>UML Diagram</a:t>
            </a:r>
          </a:p>
          <a:p>
            <a:r>
              <a:rPr lang="en-US" dirty="0"/>
              <a:t>Mapping Conceptual Model to Relational</a:t>
            </a:r>
          </a:p>
          <a:p>
            <a:r>
              <a:rPr lang="en-US" dirty="0"/>
              <a:t>MySQL Query Implementation</a:t>
            </a:r>
          </a:p>
          <a:p>
            <a:r>
              <a:rPr lang="en-US" dirty="0"/>
              <a:t>RStudio Visualization</a:t>
            </a:r>
          </a:p>
          <a:p>
            <a:endParaRPr lang="en-US" dirty="0"/>
          </a:p>
          <a:p>
            <a:endParaRPr lang="en-US" dirty="0"/>
          </a:p>
          <a:p>
            <a:endParaRPr lang="en-US" dirty="0"/>
          </a:p>
        </p:txBody>
      </p:sp>
    </p:spTree>
    <p:extLst>
      <p:ext uri="{BB962C8B-B14F-4D97-AF65-F5344CB8AC3E}">
        <p14:creationId xmlns:p14="http://schemas.microsoft.com/office/powerpoint/2010/main" val="168196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28FC-9BB8-4541-978D-061CBFC117AF}"/>
              </a:ext>
            </a:extLst>
          </p:cNvPr>
          <p:cNvSpPr>
            <a:spLocks noGrp="1"/>
          </p:cNvSpPr>
          <p:nvPr>
            <p:ph type="title"/>
          </p:nvPr>
        </p:nvSpPr>
        <p:spPr/>
        <p:txBody>
          <a:bodyPr>
            <a:normAutofit fontScale="90000"/>
          </a:bodyPr>
          <a:lstStyle/>
          <a:p>
            <a:r>
              <a:rPr lang="en-US" sz="4800" dirty="0"/>
              <a:t>Aim of the Project</a:t>
            </a:r>
          </a:p>
        </p:txBody>
      </p:sp>
      <p:sp>
        <p:nvSpPr>
          <p:cNvPr id="3" name="Content Placeholder 2">
            <a:extLst>
              <a:ext uri="{FF2B5EF4-FFF2-40B4-BE49-F238E27FC236}">
                <a16:creationId xmlns:a16="http://schemas.microsoft.com/office/drawing/2014/main" id="{C084C787-46AD-4026-900E-0AEA6FBED9DE}"/>
              </a:ext>
            </a:extLst>
          </p:cNvPr>
          <p:cNvSpPr>
            <a:spLocks noGrp="1"/>
          </p:cNvSpPr>
          <p:nvPr>
            <p:ph idx="1"/>
          </p:nvPr>
        </p:nvSpPr>
        <p:spPr/>
        <p:txBody>
          <a:bodyPr>
            <a:normAutofit/>
          </a:bodyPr>
          <a:lstStyle/>
          <a:p>
            <a:r>
              <a:rPr lang="en-US" dirty="0"/>
              <a:t>The objective of our study is to build a comprehensive admission database for pursuing master’s abroad. The database will consist of data pertaining to student’s profile, universities and courses offered, admits and rejects received by students, visa interviews, vaccinations and accommodation finalized by the students. </a:t>
            </a:r>
          </a:p>
          <a:p>
            <a:r>
              <a:rPr lang="en-US" dirty="0"/>
              <a:t>Through the creation of this database we aim to capture the most critical data that would suffice as a guideline for any prospective international student. </a:t>
            </a:r>
          </a:p>
        </p:txBody>
      </p:sp>
    </p:spTree>
    <p:extLst>
      <p:ext uri="{BB962C8B-B14F-4D97-AF65-F5344CB8AC3E}">
        <p14:creationId xmlns:p14="http://schemas.microsoft.com/office/powerpoint/2010/main" val="103587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027A-7BCA-4FC7-A4D3-D855C978F25D}"/>
              </a:ext>
            </a:extLst>
          </p:cNvPr>
          <p:cNvSpPr>
            <a:spLocks noGrp="1"/>
          </p:cNvSpPr>
          <p:nvPr>
            <p:ph type="title"/>
          </p:nvPr>
        </p:nvSpPr>
        <p:spPr>
          <a:xfrm>
            <a:off x="4557713" y="937417"/>
            <a:ext cx="2847975" cy="658813"/>
          </a:xfrm>
        </p:spPr>
        <p:txBody>
          <a:bodyPr>
            <a:normAutofit fontScale="90000"/>
          </a:bodyPr>
          <a:lstStyle/>
          <a:p>
            <a:pPr algn="ctr"/>
            <a:r>
              <a:rPr lang="en-US" dirty="0"/>
              <a:t>EER Diagram</a:t>
            </a:r>
          </a:p>
        </p:txBody>
      </p:sp>
      <p:pic>
        <p:nvPicPr>
          <p:cNvPr id="1026" name="Picture 5">
            <a:extLst>
              <a:ext uri="{FF2B5EF4-FFF2-40B4-BE49-F238E27FC236}">
                <a16:creationId xmlns:a16="http://schemas.microsoft.com/office/drawing/2014/main" id="{2ACCEC0E-6BEC-484D-95D2-C946A419E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2521097"/>
            <a:ext cx="7143750" cy="403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45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5A57-2F54-4B14-AE59-07421C65BE39}"/>
              </a:ext>
            </a:extLst>
          </p:cNvPr>
          <p:cNvSpPr>
            <a:spLocks noGrp="1"/>
          </p:cNvSpPr>
          <p:nvPr>
            <p:ph type="title"/>
          </p:nvPr>
        </p:nvSpPr>
        <p:spPr>
          <a:xfrm>
            <a:off x="4355305" y="912813"/>
            <a:ext cx="3552825" cy="844550"/>
          </a:xfrm>
        </p:spPr>
        <p:txBody>
          <a:bodyPr/>
          <a:lstStyle/>
          <a:p>
            <a:r>
              <a:rPr lang="en-US" dirty="0"/>
              <a:t>UML Diagram</a:t>
            </a:r>
          </a:p>
        </p:txBody>
      </p:sp>
      <p:pic>
        <p:nvPicPr>
          <p:cNvPr id="2050" name="Picture 6">
            <a:extLst>
              <a:ext uri="{FF2B5EF4-FFF2-40B4-BE49-F238E27FC236}">
                <a16:creationId xmlns:a16="http://schemas.microsoft.com/office/drawing/2014/main" id="{537B8232-1944-4788-AC42-E549D12A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2" y="2527653"/>
            <a:ext cx="6196013" cy="402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34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3D4D-E5EE-4DC4-AABA-AF66E50F2EF3}"/>
              </a:ext>
            </a:extLst>
          </p:cNvPr>
          <p:cNvSpPr>
            <a:spLocks noGrp="1"/>
          </p:cNvSpPr>
          <p:nvPr>
            <p:ph type="title"/>
          </p:nvPr>
        </p:nvSpPr>
        <p:spPr>
          <a:xfrm>
            <a:off x="1909763" y="793751"/>
            <a:ext cx="8062912" cy="806450"/>
          </a:xfrm>
        </p:spPr>
        <p:txBody>
          <a:bodyPr>
            <a:normAutofit fontScale="90000"/>
          </a:bodyPr>
          <a:lstStyle/>
          <a:p>
            <a:r>
              <a:rPr lang="en-US" sz="4000" dirty="0"/>
              <a:t>Mapping Conceptual Model to       				 Relational Model</a:t>
            </a:r>
          </a:p>
        </p:txBody>
      </p:sp>
      <p:pic>
        <p:nvPicPr>
          <p:cNvPr id="3074" name="Picture 1">
            <a:extLst>
              <a:ext uri="{FF2B5EF4-FFF2-40B4-BE49-F238E27FC236}">
                <a16:creationId xmlns:a16="http://schemas.microsoft.com/office/drawing/2014/main" id="{9A823E6F-30FB-4FE7-A250-E0B863566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19" y="2353370"/>
            <a:ext cx="8539162" cy="434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86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A485-8FC1-4AA7-88C3-1207A3E109F8}"/>
              </a:ext>
            </a:extLst>
          </p:cNvPr>
          <p:cNvSpPr>
            <a:spLocks noGrp="1"/>
          </p:cNvSpPr>
          <p:nvPr>
            <p:ph type="title"/>
          </p:nvPr>
        </p:nvSpPr>
        <p:spPr>
          <a:xfrm>
            <a:off x="2495550" y="798513"/>
            <a:ext cx="7200900" cy="849313"/>
          </a:xfrm>
        </p:spPr>
        <p:txBody>
          <a:bodyPr/>
          <a:lstStyle/>
          <a:p>
            <a:r>
              <a:rPr lang="en-US" dirty="0"/>
              <a:t>MySQL query Implementation</a:t>
            </a:r>
          </a:p>
        </p:txBody>
      </p:sp>
      <p:pic>
        <p:nvPicPr>
          <p:cNvPr id="4" name="Picture 3" descr="A screenshot of a cell phone&#10;&#10;Description automatically generated">
            <a:extLst>
              <a:ext uri="{FF2B5EF4-FFF2-40B4-BE49-F238E27FC236}">
                <a16:creationId xmlns:a16="http://schemas.microsoft.com/office/drawing/2014/main" id="{6332C503-9E92-43C1-BC4A-6C4A8A45D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4" y="2561904"/>
            <a:ext cx="6402899" cy="386747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489C17A-08E8-40D2-B630-99F74846D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2323" y="2561904"/>
            <a:ext cx="3154789" cy="3745657"/>
          </a:xfrm>
          <a:prstGeom prst="rect">
            <a:avLst/>
          </a:prstGeom>
        </p:spPr>
      </p:pic>
    </p:spTree>
    <p:extLst>
      <p:ext uri="{BB962C8B-B14F-4D97-AF65-F5344CB8AC3E}">
        <p14:creationId xmlns:p14="http://schemas.microsoft.com/office/powerpoint/2010/main" val="410502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E1A9-B3DE-438E-89B1-86EBC86776B8}"/>
              </a:ext>
            </a:extLst>
          </p:cNvPr>
          <p:cNvSpPr>
            <a:spLocks noGrp="1"/>
          </p:cNvSpPr>
          <p:nvPr>
            <p:ph type="title"/>
          </p:nvPr>
        </p:nvSpPr>
        <p:spPr>
          <a:xfrm>
            <a:off x="3676650" y="798513"/>
            <a:ext cx="4838700" cy="911225"/>
          </a:xfrm>
        </p:spPr>
        <p:txBody>
          <a:bodyPr/>
          <a:lstStyle/>
          <a:p>
            <a:r>
              <a:rPr lang="en-US" dirty="0"/>
              <a:t>RStudio visualization</a:t>
            </a:r>
          </a:p>
        </p:txBody>
      </p:sp>
      <p:pic>
        <p:nvPicPr>
          <p:cNvPr id="4" name="Picture 3" descr="A screenshot of a cell phone&#10;&#10;Description automatically generated">
            <a:extLst>
              <a:ext uri="{FF2B5EF4-FFF2-40B4-BE49-F238E27FC236}">
                <a16:creationId xmlns:a16="http://schemas.microsoft.com/office/drawing/2014/main" id="{E6CA6E51-C1B3-48BD-BA19-4EC504D69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 y="2369704"/>
            <a:ext cx="4624389" cy="4454958"/>
          </a:xfrm>
          <a:prstGeom prst="rect">
            <a:avLst/>
          </a:prstGeom>
        </p:spPr>
      </p:pic>
      <p:pic>
        <p:nvPicPr>
          <p:cNvPr id="4098" name="Picture 1">
            <a:extLst>
              <a:ext uri="{FF2B5EF4-FFF2-40B4-BE49-F238E27FC236}">
                <a16:creationId xmlns:a16="http://schemas.microsoft.com/office/drawing/2014/main" id="{60707495-97BE-48EB-A3FF-8DBE934BF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939" y="4635501"/>
            <a:ext cx="4934302" cy="20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1E79FF83-9992-432C-8D49-48EC837CE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939" y="2413168"/>
            <a:ext cx="4838700" cy="203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896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125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Admission System For Pursuing Masters Abroad  - Data Management for Analytics</vt:lpstr>
      <vt:lpstr>Table of Contents</vt:lpstr>
      <vt:lpstr>Aim of the Project</vt:lpstr>
      <vt:lpstr>EER Diagram</vt:lpstr>
      <vt:lpstr>UML Diagram</vt:lpstr>
      <vt:lpstr>Mapping Conceptual Model to            Relational Model</vt:lpstr>
      <vt:lpstr>MySQL query Implementation</vt:lpstr>
      <vt:lpstr>RStudio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 System For Pursuing Masters Abroad - Data Management for Analytics</dc:title>
  <dc:creator>Venkat Krishnan</dc:creator>
  <cp:lastModifiedBy>Venkat Krishnan</cp:lastModifiedBy>
  <cp:revision>11</cp:revision>
  <dcterms:created xsi:type="dcterms:W3CDTF">2020-04-22T15:20:09Z</dcterms:created>
  <dcterms:modified xsi:type="dcterms:W3CDTF">2020-04-22T16:00:24Z</dcterms:modified>
</cp:coreProperties>
</file>