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0" r:id="rId6"/>
    <p:sldId id="261" r:id="rId7"/>
    <p:sldId id="262" r:id="rId8"/>
    <p:sldId id="264" r:id="rId9"/>
    <p:sldId id="268" r:id="rId10"/>
    <p:sldId id="265" r:id="rId11"/>
    <p:sldId id="266"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5"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930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689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722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574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523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1302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308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4150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437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315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953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723547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85" r:id="rId6"/>
    <p:sldLayoutId id="2147483681" r:id="rId7"/>
    <p:sldLayoutId id="2147483682" r:id="rId8"/>
    <p:sldLayoutId id="2147483683" r:id="rId9"/>
    <p:sldLayoutId id="2147483684" r:id="rId10"/>
    <p:sldLayoutId id="2147483686"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blastchar/telco-customer-chur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circuit&#10;&#10;Description automatically generated">
            <a:extLst>
              <a:ext uri="{FF2B5EF4-FFF2-40B4-BE49-F238E27FC236}">
                <a16:creationId xmlns:a16="http://schemas.microsoft.com/office/drawing/2014/main" id="{0EF757AE-D57E-4129-AE21-061C5AD82138}"/>
              </a:ext>
            </a:extLst>
          </p:cNvPr>
          <p:cNvPicPr>
            <a:picLocks noChangeAspect="1"/>
          </p:cNvPicPr>
          <p:nvPr/>
        </p:nvPicPr>
        <p:blipFill rotWithShape="1">
          <a:blip r:embed="rId2"/>
          <a:srcRect t="3187" b="1877"/>
          <a:stretch/>
        </p:blipFill>
        <p:spPr>
          <a:xfrm>
            <a:off x="20" y="8974"/>
            <a:ext cx="12191980" cy="6857990"/>
          </a:xfrm>
          <a:prstGeom prst="rect">
            <a:avLst/>
          </a:prstGeom>
        </p:spPr>
      </p:pic>
      <p:sp>
        <p:nvSpPr>
          <p:cNvPr id="26" name="Rectangle 25">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1834835-8EA5-43B5-8522-64E8D5C856F6}"/>
              </a:ext>
            </a:extLst>
          </p:cNvPr>
          <p:cNvSpPr>
            <a:spLocks noGrp="1"/>
          </p:cNvSpPr>
          <p:nvPr>
            <p:ph type="ctrTitle"/>
          </p:nvPr>
        </p:nvSpPr>
        <p:spPr>
          <a:xfrm>
            <a:off x="899510" y="2324906"/>
            <a:ext cx="3412067" cy="1588698"/>
          </a:xfrm>
        </p:spPr>
        <p:txBody>
          <a:bodyPr>
            <a:normAutofit/>
          </a:bodyPr>
          <a:lstStyle/>
          <a:p>
            <a:pPr>
              <a:lnSpc>
                <a:spcPct val="90000"/>
              </a:lnSpc>
            </a:pPr>
            <a:r>
              <a:rPr lang="en-US" sz="3100">
                <a:solidFill>
                  <a:schemeClr val="tx1"/>
                </a:solidFill>
              </a:rPr>
              <a:t>Telecom customer churn prediction</a:t>
            </a:r>
          </a:p>
        </p:txBody>
      </p:sp>
      <p:sp>
        <p:nvSpPr>
          <p:cNvPr id="3" name="Subtitle 2">
            <a:extLst>
              <a:ext uri="{FF2B5EF4-FFF2-40B4-BE49-F238E27FC236}">
                <a16:creationId xmlns:a16="http://schemas.microsoft.com/office/drawing/2014/main" id="{00C7436C-83F4-4D2B-8E9F-3FD8814E462F}"/>
              </a:ext>
            </a:extLst>
          </p:cNvPr>
          <p:cNvSpPr>
            <a:spLocks noGrp="1"/>
          </p:cNvSpPr>
          <p:nvPr>
            <p:ph type="subTitle" idx="1"/>
          </p:nvPr>
        </p:nvSpPr>
        <p:spPr>
          <a:xfrm>
            <a:off x="899510" y="3945248"/>
            <a:ext cx="3412067" cy="1030163"/>
          </a:xfrm>
        </p:spPr>
        <p:txBody>
          <a:bodyPr>
            <a:normAutofit fontScale="92500" lnSpcReduction="10000"/>
          </a:bodyPr>
          <a:lstStyle/>
          <a:p>
            <a:r>
              <a:rPr lang="en-US" dirty="0"/>
              <a:t>Ankita Deshmukh</a:t>
            </a:r>
          </a:p>
          <a:p>
            <a:r>
              <a:rPr lang="en-US" dirty="0"/>
              <a:t>Venkatakrishnan subramanian</a:t>
            </a:r>
          </a:p>
          <a:p>
            <a:r>
              <a:rPr lang="en-US" dirty="0"/>
              <a:t>Date: 4/15/2020</a:t>
            </a:r>
          </a:p>
        </p:txBody>
      </p:sp>
    </p:spTree>
    <p:extLst>
      <p:ext uri="{BB962C8B-B14F-4D97-AF65-F5344CB8AC3E}">
        <p14:creationId xmlns:p14="http://schemas.microsoft.com/office/powerpoint/2010/main" val="37650480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B95E-881C-4280-9129-BE0A7AF7349C}"/>
              </a:ext>
            </a:extLst>
          </p:cNvPr>
          <p:cNvSpPr>
            <a:spLocks noGrp="1"/>
          </p:cNvSpPr>
          <p:nvPr>
            <p:ph type="title"/>
          </p:nvPr>
        </p:nvSpPr>
        <p:spPr/>
        <p:txBody>
          <a:bodyPr/>
          <a:lstStyle/>
          <a:p>
            <a:r>
              <a:rPr lang="en-US" dirty="0"/>
              <a:t>Data mining tasks</a:t>
            </a:r>
            <a:br>
              <a:rPr lang="en-US" dirty="0"/>
            </a:br>
            <a:endParaRPr lang="en-US" dirty="0"/>
          </a:p>
        </p:txBody>
      </p:sp>
      <p:sp>
        <p:nvSpPr>
          <p:cNvPr id="3" name="Content Placeholder 2">
            <a:extLst>
              <a:ext uri="{FF2B5EF4-FFF2-40B4-BE49-F238E27FC236}">
                <a16:creationId xmlns:a16="http://schemas.microsoft.com/office/drawing/2014/main" id="{FA56ECF3-2B82-4B17-8556-A248F69FDEA3}"/>
              </a:ext>
            </a:extLst>
          </p:cNvPr>
          <p:cNvSpPr>
            <a:spLocks noGrp="1"/>
          </p:cNvSpPr>
          <p:nvPr>
            <p:ph idx="1"/>
          </p:nvPr>
        </p:nvSpPr>
        <p:spPr>
          <a:xfrm>
            <a:off x="581192" y="1890876"/>
            <a:ext cx="11029615" cy="4688155"/>
          </a:xfrm>
        </p:spPr>
        <p:txBody>
          <a:bodyPr>
            <a:normAutofit/>
          </a:bodyPr>
          <a:lstStyle/>
          <a:p>
            <a:r>
              <a:rPr lang="en-US" sz="2400" b="1" dirty="0"/>
              <a:t>Data Cleaning:</a:t>
            </a:r>
          </a:p>
          <a:p>
            <a:pPr marL="0" indent="0">
              <a:buNone/>
            </a:pPr>
            <a:r>
              <a:rPr lang="en-US" sz="2400" dirty="0"/>
              <a:t>Converting senior citizen to factor form and removing </a:t>
            </a:r>
            <a:r>
              <a:rPr lang="en-US" sz="2400" dirty="0" err="1"/>
              <a:t>customerID</a:t>
            </a:r>
            <a:endParaRPr lang="en-US" sz="2400" dirty="0"/>
          </a:p>
          <a:p>
            <a:pPr marL="0" indent="0">
              <a:buNone/>
            </a:pPr>
            <a:endParaRPr lang="en-US" sz="2400" dirty="0"/>
          </a:p>
          <a:p>
            <a:r>
              <a:rPr lang="en-US" sz="2400" b="1" dirty="0"/>
              <a:t>Cleaning the Categorical features</a:t>
            </a:r>
            <a:endParaRPr lang="en-US" sz="2400" dirty="0"/>
          </a:p>
          <a:p>
            <a:pPr marL="0" indent="0">
              <a:buNone/>
            </a:pPr>
            <a:r>
              <a:rPr lang="en-US" sz="2400" dirty="0"/>
              <a:t>Some categorical features have 'No' and 'No Internet Service' or 'No Phone Service' as a category, we can make them as 'No' and clean these features. We have changed "No Internet service" to "No" for 6 columns. We also have converted the categorical variables into numerical by making “yes” to 1 and “no” to 0.</a:t>
            </a:r>
          </a:p>
          <a:p>
            <a:pPr marL="0" indent="0">
              <a:buNone/>
            </a:pPr>
            <a:endParaRPr lang="en-US" sz="2400" dirty="0"/>
          </a:p>
          <a:p>
            <a:endParaRPr lang="en-US" dirty="0"/>
          </a:p>
        </p:txBody>
      </p:sp>
    </p:spTree>
    <p:extLst>
      <p:ext uri="{BB962C8B-B14F-4D97-AF65-F5344CB8AC3E}">
        <p14:creationId xmlns:p14="http://schemas.microsoft.com/office/powerpoint/2010/main" val="317480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8038B1-7D67-4E84-8CFC-315147B12D9C}"/>
              </a:ext>
            </a:extLst>
          </p:cNvPr>
          <p:cNvSpPr>
            <a:spLocks noGrp="1"/>
          </p:cNvSpPr>
          <p:nvPr>
            <p:ph idx="1"/>
          </p:nvPr>
        </p:nvSpPr>
        <p:spPr>
          <a:xfrm>
            <a:off x="581192" y="1145219"/>
            <a:ext cx="11029615" cy="4830131"/>
          </a:xfrm>
        </p:spPr>
        <p:txBody>
          <a:bodyPr/>
          <a:lstStyle/>
          <a:p>
            <a:r>
              <a:rPr lang="en-US" sz="2400" b="1" dirty="0"/>
              <a:t>Creating derived features:</a:t>
            </a:r>
            <a:endParaRPr lang="en-US" sz="2400" dirty="0"/>
          </a:p>
          <a:p>
            <a:pPr marL="0" indent="0">
              <a:buNone/>
            </a:pPr>
            <a:r>
              <a:rPr lang="en-US" sz="2400" dirty="0"/>
              <a:t>Since the minimum tenure is 1 month and maximum tenure is 72 months, we have grouped them into five different bins of tenure: “0–12 Month”, “12–24 Month”, “24–48 Months”, “48–60 Month”, “&gt; 60 Month” by creating a function.</a:t>
            </a:r>
          </a:p>
          <a:p>
            <a:pPr marL="0" indent="0">
              <a:buNone/>
            </a:pPr>
            <a:endParaRPr lang="en-US" sz="2400" dirty="0"/>
          </a:p>
          <a:p>
            <a:r>
              <a:rPr lang="en-US" sz="2400" b="1" dirty="0"/>
              <a:t>Missing data imputation:</a:t>
            </a:r>
            <a:endParaRPr lang="en-US" sz="2400" dirty="0"/>
          </a:p>
          <a:p>
            <a:pPr marL="0" indent="0">
              <a:buNone/>
            </a:pPr>
            <a:r>
              <a:rPr lang="en-US" sz="2400" dirty="0"/>
              <a:t>For imputing those missing values in our dataset we are using the K-nearest neighbor (KNN) technique. </a:t>
            </a:r>
          </a:p>
          <a:p>
            <a:endParaRPr lang="en-US" dirty="0"/>
          </a:p>
        </p:txBody>
      </p:sp>
    </p:spTree>
    <p:extLst>
      <p:ext uri="{BB962C8B-B14F-4D97-AF65-F5344CB8AC3E}">
        <p14:creationId xmlns:p14="http://schemas.microsoft.com/office/powerpoint/2010/main" val="371396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5B99-B526-4F73-8A4C-5F83A323BA85}"/>
              </a:ext>
            </a:extLst>
          </p:cNvPr>
          <p:cNvSpPr>
            <a:spLocks noGrp="1"/>
          </p:cNvSpPr>
          <p:nvPr>
            <p:ph type="title"/>
          </p:nvPr>
        </p:nvSpPr>
        <p:spPr>
          <a:xfrm>
            <a:off x="581192" y="581132"/>
            <a:ext cx="11029616" cy="960797"/>
          </a:xfrm>
        </p:spPr>
        <p:txBody>
          <a:bodyPr/>
          <a:lstStyle/>
          <a:p>
            <a:r>
              <a:rPr lang="en-US" dirty="0"/>
              <a:t>Data Mining Models/Methods</a:t>
            </a:r>
          </a:p>
        </p:txBody>
      </p:sp>
      <p:sp>
        <p:nvSpPr>
          <p:cNvPr id="3" name="Content Placeholder 2">
            <a:extLst>
              <a:ext uri="{FF2B5EF4-FFF2-40B4-BE49-F238E27FC236}">
                <a16:creationId xmlns:a16="http://schemas.microsoft.com/office/drawing/2014/main" id="{6BC4F995-F3DA-4A56-A3AD-5753D7AB5CF2}"/>
              </a:ext>
            </a:extLst>
          </p:cNvPr>
          <p:cNvSpPr>
            <a:spLocks noGrp="1"/>
          </p:cNvSpPr>
          <p:nvPr>
            <p:ph idx="1"/>
          </p:nvPr>
        </p:nvSpPr>
        <p:spPr>
          <a:xfrm>
            <a:off x="581194" y="1541929"/>
            <a:ext cx="5951582" cy="5122822"/>
          </a:xfrm>
        </p:spPr>
        <p:txBody>
          <a:bodyPr/>
          <a:lstStyle/>
          <a:p>
            <a:pPr marL="0" indent="0">
              <a:buNone/>
            </a:pPr>
            <a:r>
              <a:rPr lang="en-US" sz="1800" dirty="0"/>
              <a:t>We have employed three models in order to predict the customer churn, namely Logistic Regression, Decision Tree and Random Forest.  </a:t>
            </a:r>
          </a:p>
          <a:p>
            <a:pPr marL="0" indent="0">
              <a:buNone/>
            </a:pPr>
            <a:r>
              <a:rPr lang="en-US" sz="1800" dirty="0"/>
              <a:t>1) </a:t>
            </a:r>
            <a:r>
              <a:rPr lang="en-US" sz="1800" u="sng" dirty="0"/>
              <a:t>Logistic Regression</a:t>
            </a:r>
            <a:r>
              <a:rPr lang="en-US" sz="1800" dirty="0"/>
              <a:t>:</a:t>
            </a:r>
          </a:p>
          <a:p>
            <a:r>
              <a:rPr lang="en-US" sz="1800" dirty="0"/>
              <a:t>We plot a sensitivity vs specificity vs accuracy graph to determine the optimal cut-off point for prediction on test data</a:t>
            </a:r>
          </a:p>
          <a:p>
            <a:r>
              <a:rPr lang="en-US" sz="1800" dirty="0"/>
              <a:t>Looking at the plot below we can determine the cutoff point to be </a:t>
            </a:r>
            <a:r>
              <a:rPr lang="en-US" sz="1800" b="1" dirty="0"/>
              <a:t>0.538</a:t>
            </a:r>
            <a:r>
              <a:rPr lang="en-US" sz="1800" dirty="0"/>
              <a:t> at which we get an accuracy of </a:t>
            </a:r>
            <a:r>
              <a:rPr lang="en-US" sz="1800" b="1" dirty="0"/>
              <a:t>75.1%</a:t>
            </a:r>
            <a:r>
              <a:rPr lang="en-US" sz="1800" dirty="0"/>
              <a:t>.</a:t>
            </a:r>
          </a:p>
          <a:p>
            <a:endParaRPr lang="en-US" dirty="0"/>
          </a:p>
        </p:txBody>
      </p:sp>
      <p:pic>
        <p:nvPicPr>
          <p:cNvPr id="4" name="Picture 3">
            <a:extLst>
              <a:ext uri="{FF2B5EF4-FFF2-40B4-BE49-F238E27FC236}">
                <a16:creationId xmlns:a16="http://schemas.microsoft.com/office/drawing/2014/main" id="{D3853FD5-66E0-492A-BD3B-161F8B92D9C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1318" y="2151992"/>
            <a:ext cx="5396010" cy="3902696"/>
          </a:xfrm>
          <a:prstGeom prst="rect">
            <a:avLst/>
          </a:prstGeom>
          <a:noFill/>
          <a:ln>
            <a:noFill/>
          </a:ln>
        </p:spPr>
      </p:pic>
    </p:spTree>
    <p:extLst>
      <p:ext uri="{BB962C8B-B14F-4D97-AF65-F5344CB8AC3E}">
        <p14:creationId xmlns:p14="http://schemas.microsoft.com/office/powerpoint/2010/main" val="1916696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EE01C2-F18D-466A-83CB-300278D7A362}"/>
              </a:ext>
            </a:extLst>
          </p:cNvPr>
          <p:cNvSpPr>
            <a:spLocks noGrp="1"/>
          </p:cNvSpPr>
          <p:nvPr>
            <p:ph idx="1"/>
          </p:nvPr>
        </p:nvSpPr>
        <p:spPr>
          <a:xfrm>
            <a:off x="307815" y="1695126"/>
            <a:ext cx="4669537" cy="4766947"/>
          </a:xfrm>
        </p:spPr>
        <p:txBody>
          <a:bodyPr/>
          <a:lstStyle/>
          <a:p>
            <a:pPr marL="0" indent="0">
              <a:buNone/>
            </a:pPr>
            <a:r>
              <a:rPr lang="en-US" sz="2000" dirty="0"/>
              <a:t>2) </a:t>
            </a:r>
            <a:r>
              <a:rPr lang="en-US" sz="2000" u="sng" dirty="0"/>
              <a:t>Decision Tree:</a:t>
            </a:r>
          </a:p>
          <a:p>
            <a:r>
              <a:rPr lang="en-US" sz="2000" dirty="0"/>
              <a:t>We run the decision tree model on unseen data and obtain an accuracy of 77.1%.</a:t>
            </a:r>
          </a:p>
          <a:p>
            <a:r>
              <a:rPr lang="en-US" sz="2000" dirty="0"/>
              <a:t>Looking at the diagram we can see that the most significant predictors given by the model are MonthlyCharges and tenure_group.x.0.12.Month.</a:t>
            </a:r>
          </a:p>
          <a:p>
            <a:endParaRPr lang="en-US" sz="2000" dirty="0"/>
          </a:p>
          <a:p>
            <a:endParaRPr lang="en-US" dirty="0"/>
          </a:p>
        </p:txBody>
      </p:sp>
      <p:pic>
        <p:nvPicPr>
          <p:cNvPr id="5" name="Picture 4">
            <a:extLst>
              <a:ext uri="{FF2B5EF4-FFF2-40B4-BE49-F238E27FC236}">
                <a16:creationId xmlns:a16="http://schemas.microsoft.com/office/drawing/2014/main" id="{2A2D28DB-056D-4E5F-82B6-C89815AEC105}"/>
              </a:ext>
            </a:extLst>
          </p:cNvPr>
          <p:cNvPicPr/>
          <p:nvPr/>
        </p:nvPicPr>
        <p:blipFill>
          <a:blip r:embed="rId2"/>
          <a:stretch>
            <a:fillRect/>
          </a:stretch>
        </p:blipFill>
        <p:spPr>
          <a:xfrm>
            <a:off x="5219699" y="1405503"/>
            <a:ext cx="6734175" cy="4971730"/>
          </a:xfrm>
          <a:prstGeom prst="rect">
            <a:avLst/>
          </a:prstGeom>
        </p:spPr>
      </p:pic>
    </p:spTree>
    <p:extLst>
      <p:ext uri="{BB962C8B-B14F-4D97-AF65-F5344CB8AC3E}">
        <p14:creationId xmlns:p14="http://schemas.microsoft.com/office/powerpoint/2010/main" val="1205146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A9743-D862-48EF-AE43-D92DBDE97478}"/>
              </a:ext>
            </a:extLst>
          </p:cNvPr>
          <p:cNvSpPr>
            <a:spLocks noGrp="1"/>
          </p:cNvSpPr>
          <p:nvPr>
            <p:ph idx="1"/>
          </p:nvPr>
        </p:nvSpPr>
        <p:spPr>
          <a:xfrm>
            <a:off x="411510" y="1407609"/>
            <a:ext cx="5569797" cy="4889495"/>
          </a:xfrm>
        </p:spPr>
        <p:txBody>
          <a:bodyPr/>
          <a:lstStyle/>
          <a:p>
            <a:pPr marL="0" indent="0">
              <a:buNone/>
            </a:pPr>
            <a:r>
              <a:rPr lang="en-US" sz="2000" dirty="0"/>
              <a:t>3) </a:t>
            </a:r>
            <a:r>
              <a:rPr lang="en-US" sz="2000" u="sng" dirty="0"/>
              <a:t>Random Forest:</a:t>
            </a:r>
          </a:p>
          <a:p>
            <a:r>
              <a:rPr lang="en-US" sz="2000" dirty="0"/>
              <a:t>The Random Forest model gives an accuracy of </a:t>
            </a:r>
            <a:r>
              <a:rPr lang="en-US" sz="2000" b="1" dirty="0"/>
              <a:t>77.28%</a:t>
            </a:r>
            <a:r>
              <a:rPr lang="en-US" sz="2000" dirty="0"/>
              <a:t> (almost close enough to decision tree estimate).</a:t>
            </a:r>
          </a:p>
          <a:p>
            <a:r>
              <a:rPr lang="en-US" sz="2000" dirty="0"/>
              <a:t>We can see the top-3 most significant variables chosen by the model are MonthlyCharges,tenure_group.x0.12.Month and PaymentMethod.x.Electronic.check.</a:t>
            </a:r>
          </a:p>
          <a:p>
            <a:endParaRPr lang="en-US" dirty="0"/>
          </a:p>
        </p:txBody>
      </p:sp>
      <p:pic>
        <p:nvPicPr>
          <p:cNvPr id="4" name="Picture 3">
            <a:extLst>
              <a:ext uri="{FF2B5EF4-FFF2-40B4-BE49-F238E27FC236}">
                <a16:creationId xmlns:a16="http://schemas.microsoft.com/office/drawing/2014/main" id="{CA76E2BA-34DF-4CEF-89F9-B2D121E3CD5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7806" y="1549760"/>
            <a:ext cx="5569797" cy="4747344"/>
          </a:xfrm>
          <a:prstGeom prst="rect">
            <a:avLst/>
          </a:prstGeom>
          <a:noFill/>
          <a:ln>
            <a:noFill/>
          </a:ln>
        </p:spPr>
      </p:pic>
    </p:spTree>
    <p:extLst>
      <p:ext uri="{BB962C8B-B14F-4D97-AF65-F5344CB8AC3E}">
        <p14:creationId xmlns:p14="http://schemas.microsoft.com/office/powerpoint/2010/main" val="113746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6ABC-E31E-4C2C-A3F9-2AB30937A1D4}"/>
              </a:ext>
            </a:extLst>
          </p:cNvPr>
          <p:cNvSpPr>
            <a:spLocks noGrp="1"/>
          </p:cNvSpPr>
          <p:nvPr>
            <p:ph type="title"/>
          </p:nvPr>
        </p:nvSpPr>
        <p:spPr>
          <a:xfrm>
            <a:off x="581192" y="702156"/>
            <a:ext cx="11029616" cy="754285"/>
          </a:xfrm>
        </p:spPr>
        <p:txBody>
          <a:bodyPr/>
          <a:lstStyle/>
          <a:p>
            <a:r>
              <a:rPr lang="en-US" dirty="0"/>
              <a:t>Performance Evaluation</a:t>
            </a:r>
          </a:p>
        </p:txBody>
      </p:sp>
      <p:sp>
        <p:nvSpPr>
          <p:cNvPr id="3" name="Content Placeholder 2">
            <a:extLst>
              <a:ext uri="{FF2B5EF4-FFF2-40B4-BE49-F238E27FC236}">
                <a16:creationId xmlns:a16="http://schemas.microsoft.com/office/drawing/2014/main" id="{97E2097D-B014-43B4-964A-6F26F6D43B33}"/>
              </a:ext>
            </a:extLst>
          </p:cNvPr>
          <p:cNvSpPr>
            <a:spLocks noGrp="1"/>
          </p:cNvSpPr>
          <p:nvPr>
            <p:ph idx="1"/>
          </p:nvPr>
        </p:nvSpPr>
        <p:spPr>
          <a:xfrm>
            <a:off x="581192" y="1456441"/>
            <a:ext cx="11029615" cy="5194169"/>
          </a:xfrm>
        </p:spPr>
        <p:txBody>
          <a:bodyPr>
            <a:normAutofit fontScale="85000" lnSpcReduction="20000"/>
          </a:bodyPr>
          <a:lstStyle/>
          <a:p>
            <a:pPr marL="0" indent="0">
              <a:buNone/>
            </a:pPr>
            <a:r>
              <a:rPr lang="en-US" sz="2000" b="1" dirty="0"/>
              <a:t>A brief Summary of all the models:</a:t>
            </a:r>
            <a:endParaRPr lang="en-US" sz="2000" dirty="0"/>
          </a:p>
          <a:p>
            <a:pPr marL="0" indent="0">
              <a:buNone/>
            </a:pPr>
            <a:r>
              <a:rPr lang="en-US" sz="2000" dirty="0"/>
              <a:t>  </a:t>
            </a:r>
            <a:r>
              <a:rPr lang="en-US" sz="2100" u="sng" dirty="0"/>
              <a:t>Logistic Regression:</a:t>
            </a:r>
            <a:endParaRPr lang="en-US" sz="2100" dirty="0"/>
          </a:p>
          <a:p>
            <a:pPr lvl="0"/>
            <a:r>
              <a:rPr lang="en-US" sz="2100" dirty="0"/>
              <a:t>Accuracy 75.10%,</a:t>
            </a:r>
          </a:p>
          <a:p>
            <a:pPr lvl="0"/>
            <a:r>
              <a:rPr lang="en-US" sz="2100" dirty="0"/>
              <a:t>Sensitivity 74.86%</a:t>
            </a:r>
          </a:p>
          <a:p>
            <a:pPr lvl="0"/>
            <a:r>
              <a:rPr lang="en-US" sz="2100" dirty="0"/>
              <a:t>Specificity 75.19%</a:t>
            </a:r>
          </a:p>
          <a:p>
            <a:pPr marL="0" lvl="0" indent="0">
              <a:buNone/>
            </a:pPr>
            <a:r>
              <a:rPr lang="en-US" sz="2100" dirty="0"/>
              <a:t>  </a:t>
            </a:r>
            <a:r>
              <a:rPr lang="en-US" sz="2100" u="sng" dirty="0"/>
              <a:t>Decision Tree:</a:t>
            </a:r>
          </a:p>
          <a:p>
            <a:pPr lvl="0"/>
            <a:r>
              <a:rPr lang="en-US" sz="2100" dirty="0"/>
              <a:t>Accuracy 77.71%,</a:t>
            </a:r>
          </a:p>
          <a:p>
            <a:pPr lvl="0"/>
            <a:r>
              <a:rPr lang="en-US" sz="2100" dirty="0"/>
              <a:t>Sensitivity 79.55%</a:t>
            </a:r>
          </a:p>
          <a:p>
            <a:pPr lvl="0"/>
            <a:r>
              <a:rPr lang="en-US" sz="2100" dirty="0"/>
              <a:t>Specificity 65.85%</a:t>
            </a:r>
          </a:p>
          <a:p>
            <a:pPr marL="0" indent="0">
              <a:buNone/>
            </a:pPr>
            <a:r>
              <a:rPr lang="en-US" sz="2100" dirty="0"/>
              <a:t>   </a:t>
            </a:r>
            <a:r>
              <a:rPr lang="en-US" sz="2100" u="sng" dirty="0"/>
              <a:t>RandomForest:</a:t>
            </a:r>
            <a:endParaRPr lang="en-US" sz="2100" dirty="0"/>
          </a:p>
          <a:p>
            <a:pPr lvl="0"/>
            <a:r>
              <a:rPr lang="en-US" sz="2100" dirty="0"/>
              <a:t>Accuracy 77.28%,</a:t>
            </a:r>
          </a:p>
          <a:p>
            <a:pPr lvl="0"/>
            <a:r>
              <a:rPr lang="en-US" sz="2100" dirty="0"/>
              <a:t>Sensitivity 82.13%</a:t>
            </a:r>
          </a:p>
          <a:p>
            <a:pPr lvl="0"/>
            <a:r>
              <a:rPr lang="en-US" sz="2100" dirty="0"/>
              <a:t>Specificity 59.10%</a:t>
            </a:r>
          </a:p>
          <a:p>
            <a:endParaRPr lang="en-US" dirty="0"/>
          </a:p>
        </p:txBody>
      </p:sp>
    </p:spTree>
    <p:extLst>
      <p:ext uri="{BB962C8B-B14F-4D97-AF65-F5344CB8AC3E}">
        <p14:creationId xmlns:p14="http://schemas.microsoft.com/office/powerpoint/2010/main" val="1555634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FFE3E-7A50-423D-B2E2-04A481DE5731}"/>
              </a:ext>
            </a:extLst>
          </p:cNvPr>
          <p:cNvSpPr>
            <a:spLocks noGrp="1"/>
          </p:cNvSpPr>
          <p:nvPr>
            <p:ph idx="1"/>
          </p:nvPr>
        </p:nvSpPr>
        <p:spPr>
          <a:xfrm>
            <a:off x="581192" y="838985"/>
            <a:ext cx="11029615" cy="2389695"/>
          </a:xfrm>
        </p:spPr>
        <p:txBody>
          <a:bodyPr/>
          <a:lstStyle/>
          <a:p>
            <a:r>
              <a:rPr lang="en-US" sz="2000" dirty="0"/>
              <a:t>We checked the Area Under Curve (AUC) for all three models:</a:t>
            </a:r>
          </a:p>
          <a:p>
            <a:r>
              <a:rPr lang="en-US" sz="2000" dirty="0"/>
              <a:t>We can see that the AUC for Logistic Regression Model is the highest at 0.830 followed by Random Forest (0.676) and Decision Tree (0.635).</a:t>
            </a:r>
          </a:p>
          <a:p>
            <a:endParaRPr lang="en-US" dirty="0"/>
          </a:p>
        </p:txBody>
      </p:sp>
      <p:pic>
        <p:nvPicPr>
          <p:cNvPr id="4" name="Picture 3">
            <a:extLst>
              <a:ext uri="{FF2B5EF4-FFF2-40B4-BE49-F238E27FC236}">
                <a16:creationId xmlns:a16="http://schemas.microsoft.com/office/drawing/2014/main" id="{165FABF2-3AD0-4B7D-827A-36719A6357E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192" y="2644269"/>
            <a:ext cx="6997959" cy="4091184"/>
          </a:xfrm>
          <a:prstGeom prst="rect">
            <a:avLst/>
          </a:prstGeom>
          <a:noFill/>
          <a:ln>
            <a:noFill/>
          </a:ln>
        </p:spPr>
      </p:pic>
    </p:spTree>
    <p:extLst>
      <p:ext uri="{BB962C8B-B14F-4D97-AF65-F5344CB8AC3E}">
        <p14:creationId xmlns:p14="http://schemas.microsoft.com/office/powerpoint/2010/main" val="2734002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E286-02C9-47EB-B378-4E88AB9CCF5C}"/>
              </a:ext>
            </a:extLst>
          </p:cNvPr>
          <p:cNvSpPr>
            <a:spLocks noGrp="1"/>
          </p:cNvSpPr>
          <p:nvPr>
            <p:ph type="title"/>
          </p:nvPr>
        </p:nvSpPr>
        <p:spPr>
          <a:xfrm>
            <a:off x="581192" y="702156"/>
            <a:ext cx="11029616" cy="787279"/>
          </a:xfrm>
        </p:spPr>
        <p:txBody>
          <a:bodyPr/>
          <a:lstStyle/>
          <a:p>
            <a:r>
              <a:rPr lang="en-US" dirty="0"/>
              <a:t>Project Results</a:t>
            </a:r>
          </a:p>
        </p:txBody>
      </p:sp>
      <p:sp>
        <p:nvSpPr>
          <p:cNvPr id="3" name="Content Placeholder 2">
            <a:extLst>
              <a:ext uri="{FF2B5EF4-FFF2-40B4-BE49-F238E27FC236}">
                <a16:creationId xmlns:a16="http://schemas.microsoft.com/office/drawing/2014/main" id="{49DB9D19-9C8F-4973-8139-B509EA47B987}"/>
              </a:ext>
            </a:extLst>
          </p:cNvPr>
          <p:cNvSpPr>
            <a:spLocks noGrp="1"/>
          </p:cNvSpPr>
          <p:nvPr>
            <p:ph idx="1"/>
          </p:nvPr>
        </p:nvSpPr>
        <p:spPr>
          <a:xfrm>
            <a:off x="581192" y="1833513"/>
            <a:ext cx="11029615" cy="4642701"/>
          </a:xfrm>
        </p:spPr>
        <p:txBody>
          <a:bodyPr>
            <a:normAutofit/>
          </a:bodyPr>
          <a:lstStyle/>
          <a:p>
            <a:pPr lvl="0"/>
            <a:r>
              <a:rPr lang="en-US" sz="2000" dirty="0"/>
              <a:t>Moving customers to tech support accounts might be a potential way to prevent churn.</a:t>
            </a:r>
          </a:p>
          <a:p>
            <a:pPr lvl="0"/>
            <a:r>
              <a:rPr lang="en-US" sz="2000" dirty="0"/>
              <a:t>Moving some of the people to DSL or eliminating their internet service would be an option to prevent churn. Another option could be some sort of price reduction to their fiber optic plan as some sort of a promotion for being a loyal customer.</a:t>
            </a:r>
          </a:p>
          <a:p>
            <a:pPr lvl="0"/>
            <a:r>
              <a:rPr lang="en-US" sz="2000" dirty="0"/>
              <a:t>A lot of people with phone service churned. Maybe these people don’t use the phone service. Moving them to a plan without phone service to save them some money on their bill might help retain them.</a:t>
            </a:r>
          </a:p>
          <a:p>
            <a:r>
              <a:rPr lang="en-US" sz="2000" dirty="0"/>
              <a:t>People without online backup, device protection, and online security churn frequently. Maybe their devices have crashed, causing them to lose valuable files. They may have also experienced fraud or identity theft that has left them very unhappy. Moving these people to some of these services may help safeguard their systems, thus preventing a lot of unwanted headaches.</a:t>
            </a:r>
          </a:p>
          <a:p>
            <a:endParaRPr lang="en-US" dirty="0"/>
          </a:p>
        </p:txBody>
      </p:sp>
    </p:spTree>
    <p:extLst>
      <p:ext uri="{BB962C8B-B14F-4D97-AF65-F5344CB8AC3E}">
        <p14:creationId xmlns:p14="http://schemas.microsoft.com/office/powerpoint/2010/main" val="3333205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C773-A5DE-4603-B7D7-E5DD8ECECB48}"/>
              </a:ext>
            </a:extLst>
          </p:cNvPr>
          <p:cNvSpPr>
            <a:spLocks noGrp="1"/>
          </p:cNvSpPr>
          <p:nvPr>
            <p:ph type="title"/>
          </p:nvPr>
        </p:nvSpPr>
        <p:spPr>
          <a:xfrm>
            <a:off x="581192" y="702156"/>
            <a:ext cx="11029616" cy="787279"/>
          </a:xfrm>
        </p:spPr>
        <p:txBody>
          <a:bodyPr/>
          <a:lstStyle/>
          <a:p>
            <a:r>
              <a:rPr lang="en-US" dirty="0"/>
              <a:t>Insights for Decision Making</a:t>
            </a:r>
          </a:p>
        </p:txBody>
      </p:sp>
      <p:sp>
        <p:nvSpPr>
          <p:cNvPr id="3" name="Content Placeholder 2">
            <a:extLst>
              <a:ext uri="{FF2B5EF4-FFF2-40B4-BE49-F238E27FC236}">
                <a16:creationId xmlns:a16="http://schemas.microsoft.com/office/drawing/2014/main" id="{5981161A-DE28-4306-B14E-E6C6EFC923A8}"/>
              </a:ext>
            </a:extLst>
          </p:cNvPr>
          <p:cNvSpPr>
            <a:spLocks noGrp="1"/>
          </p:cNvSpPr>
          <p:nvPr>
            <p:ph idx="1"/>
          </p:nvPr>
        </p:nvSpPr>
        <p:spPr/>
        <p:txBody>
          <a:bodyPr/>
          <a:lstStyle/>
          <a:p>
            <a:r>
              <a:rPr lang="en-US" sz="2000" dirty="0"/>
              <a:t>We can see that Logistic Regression has the highest accuracy of </a:t>
            </a:r>
            <a:r>
              <a:rPr lang="en-US" sz="2000" b="1" dirty="0"/>
              <a:t>75%</a:t>
            </a:r>
            <a:r>
              <a:rPr lang="en-US" sz="2000" dirty="0"/>
              <a:t> with well balanced Sensitivity and Specificity at </a:t>
            </a:r>
            <a:r>
              <a:rPr lang="en-US" sz="2000" b="1" dirty="0"/>
              <a:t>74.8%</a:t>
            </a:r>
            <a:r>
              <a:rPr lang="en-US" sz="2000" dirty="0"/>
              <a:t> and </a:t>
            </a:r>
            <a:r>
              <a:rPr lang="en-US" sz="2000" b="1" dirty="0"/>
              <a:t>75.1%</a:t>
            </a:r>
            <a:r>
              <a:rPr lang="en-US" sz="2000" dirty="0"/>
              <a:t> respectively.</a:t>
            </a:r>
          </a:p>
          <a:p>
            <a:r>
              <a:rPr lang="en-US" sz="2000" dirty="0"/>
              <a:t>On the other hand Decision Tree gives an accuracy of </a:t>
            </a:r>
            <a:r>
              <a:rPr lang="en-US" sz="2000" b="1" dirty="0"/>
              <a:t>77.7%</a:t>
            </a:r>
            <a:r>
              <a:rPr lang="en-US" sz="2000" dirty="0"/>
              <a:t> with Sensitivity of </a:t>
            </a:r>
            <a:r>
              <a:rPr lang="en-US" sz="2000" b="1" dirty="0"/>
              <a:t>79.5%</a:t>
            </a:r>
            <a:r>
              <a:rPr lang="en-US" sz="2000" dirty="0"/>
              <a:t> but Specificity is lower at </a:t>
            </a:r>
            <a:r>
              <a:rPr lang="en-US" sz="2000" b="1" dirty="0"/>
              <a:t>65.8%</a:t>
            </a:r>
            <a:r>
              <a:rPr lang="en-US" sz="2000" dirty="0"/>
              <a:t>.</a:t>
            </a:r>
          </a:p>
          <a:p>
            <a:r>
              <a:rPr lang="en-US" sz="2000" dirty="0"/>
              <a:t>Similarly, Random Forests gives an accuracy  of </a:t>
            </a:r>
            <a:r>
              <a:rPr lang="en-US" sz="2000" b="1" dirty="0"/>
              <a:t>77.2%</a:t>
            </a:r>
            <a:r>
              <a:rPr lang="en-US" sz="2000" dirty="0"/>
              <a:t> with a high Sensitivity of </a:t>
            </a:r>
            <a:r>
              <a:rPr lang="en-US" sz="2000" b="1" dirty="0"/>
              <a:t>82.1%</a:t>
            </a:r>
            <a:r>
              <a:rPr lang="en-US" sz="2000" dirty="0"/>
              <a:t> but low Specificity of  </a:t>
            </a:r>
            <a:r>
              <a:rPr lang="en-US" sz="2000" b="1" dirty="0"/>
              <a:t>59.1%</a:t>
            </a:r>
            <a:r>
              <a:rPr lang="en-US" sz="2000" dirty="0"/>
              <a:t>.</a:t>
            </a:r>
          </a:p>
          <a:p>
            <a:r>
              <a:rPr lang="en-US" sz="2000" dirty="0"/>
              <a:t>We then compute AUROC curve for all three models to compare which is the best of these three models, we found that the AUROC of logit Model is the best at </a:t>
            </a:r>
            <a:r>
              <a:rPr lang="en-US" sz="2000" b="1" dirty="0"/>
              <a:t>0.83</a:t>
            </a:r>
            <a:r>
              <a:rPr lang="en-US" sz="2000" dirty="0"/>
              <a:t>.</a:t>
            </a:r>
          </a:p>
          <a:p>
            <a:endParaRPr lang="en-US" dirty="0"/>
          </a:p>
        </p:txBody>
      </p:sp>
    </p:spTree>
    <p:extLst>
      <p:ext uri="{BB962C8B-B14F-4D97-AF65-F5344CB8AC3E}">
        <p14:creationId xmlns:p14="http://schemas.microsoft.com/office/powerpoint/2010/main" val="2949357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71F8-700B-46BF-84FE-7589FDBB56E5}"/>
              </a:ext>
            </a:extLst>
          </p:cNvPr>
          <p:cNvSpPr>
            <a:spLocks noGrp="1"/>
          </p:cNvSpPr>
          <p:nvPr>
            <p:ph type="title"/>
          </p:nvPr>
        </p:nvSpPr>
        <p:spPr>
          <a:xfrm>
            <a:off x="581192" y="697674"/>
            <a:ext cx="11029616" cy="736679"/>
          </a:xfrm>
        </p:spPr>
        <p:txBody>
          <a:bodyPr/>
          <a:lstStyle/>
          <a:p>
            <a:r>
              <a:rPr lang="en-US" dirty="0"/>
              <a:t>Impact of the Project Outcome</a:t>
            </a:r>
          </a:p>
        </p:txBody>
      </p:sp>
      <p:sp>
        <p:nvSpPr>
          <p:cNvPr id="3" name="Content Placeholder 2">
            <a:extLst>
              <a:ext uri="{FF2B5EF4-FFF2-40B4-BE49-F238E27FC236}">
                <a16:creationId xmlns:a16="http://schemas.microsoft.com/office/drawing/2014/main" id="{F8969DCC-E0FB-464A-B100-CFD2264EFC61}"/>
              </a:ext>
            </a:extLst>
          </p:cNvPr>
          <p:cNvSpPr>
            <a:spLocks noGrp="1"/>
          </p:cNvSpPr>
          <p:nvPr>
            <p:ph idx="1"/>
          </p:nvPr>
        </p:nvSpPr>
        <p:spPr>
          <a:xfrm>
            <a:off x="581192" y="1954306"/>
            <a:ext cx="11029615" cy="4415118"/>
          </a:xfrm>
        </p:spPr>
        <p:txBody>
          <a:bodyPr>
            <a:normAutofit/>
          </a:bodyPr>
          <a:lstStyle/>
          <a:p>
            <a:r>
              <a:rPr lang="en-US" sz="2000" dirty="0"/>
              <a:t>It’s no secret that customer retention is crucial to the long-term success of your business. The ability to predict that a customer is at a high risk of churning, while there is still time to do something about it, represents a huge additional potential revenue source for every online business. Besides the direct loss of revenue that results from a customer abandoning the business, the costs of initially acquiring that customer may not have already been covered by the customer’s spending to date. Additionally, it is always more difficult and expensive to acquire a new customer than it is to retain a current paying customer. Our project can help the business identify and improve upon areas where service is lacking. Which would help decrease churn and improve the revenue numbers. </a:t>
            </a:r>
          </a:p>
          <a:p>
            <a:r>
              <a:rPr lang="en-US" sz="2000" dirty="0"/>
              <a:t>In the end, the insights gained from our data mining project can be used by the organization to understand the steps necessary and what factors are affecting the most for churn to ensure lost revenue is minimized.</a:t>
            </a:r>
          </a:p>
          <a:p>
            <a:endParaRPr lang="en-US" dirty="0"/>
          </a:p>
        </p:txBody>
      </p:sp>
    </p:spTree>
    <p:extLst>
      <p:ext uri="{BB962C8B-B14F-4D97-AF65-F5344CB8AC3E}">
        <p14:creationId xmlns:p14="http://schemas.microsoft.com/office/powerpoint/2010/main" val="144283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8E2A-43FA-4C36-A169-8A7FC86176B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2183CC8-0E0A-43A9-A979-66F8AD8D19B6}"/>
              </a:ext>
            </a:extLst>
          </p:cNvPr>
          <p:cNvSpPr>
            <a:spLocks noGrp="1"/>
          </p:cNvSpPr>
          <p:nvPr>
            <p:ph idx="1"/>
          </p:nvPr>
        </p:nvSpPr>
        <p:spPr>
          <a:xfrm>
            <a:off x="581192" y="2340864"/>
            <a:ext cx="10753557" cy="3634486"/>
          </a:xfrm>
        </p:spPr>
        <p:txBody>
          <a:bodyPr numCol="2">
            <a:normAutofit/>
          </a:bodyPr>
          <a:lstStyle/>
          <a:p>
            <a:pPr marL="457200" indent="-457200">
              <a:buFont typeface="+mj-lt"/>
              <a:buAutoNum type="arabicPeriod"/>
            </a:pPr>
            <a:r>
              <a:rPr lang="en-US" sz="2600" dirty="0"/>
              <a:t>Problem setting</a:t>
            </a:r>
          </a:p>
          <a:p>
            <a:pPr marL="457200" indent="-457200">
              <a:buFont typeface="+mj-lt"/>
              <a:buAutoNum type="arabicPeriod"/>
            </a:pPr>
            <a:r>
              <a:rPr lang="en-US" sz="2600" dirty="0"/>
              <a:t>Problem definition</a:t>
            </a:r>
          </a:p>
          <a:p>
            <a:pPr marL="457200" indent="-457200">
              <a:buFont typeface="+mj-lt"/>
              <a:buAutoNum type="arabicPeriod"/>
            </a:pPr>
            <a:r>
              <a:rPr lang="en-US" sz="2600" dirty="0"/>
              <a:t>Data sources</a:t>
            </a:r>
          </a:p>
          <a:p>
            <a:pPr marL="457200" indent="-457200">
              <a:buFont typeface="+mj-lt"/>
              <a:buAutoNum type="arabicPeriod"/>
            </a:pPr>
            <a:r>
              <a:rPr lang="en-US" sz="2600" dirty="0"/>
              <a:t>Data description</a:t>
            </a:r>
          </a:p>
          <a:p>
            <a:pPr marL="457200" indent="-457200">
              <a:buFont typeface="+mj-lt"/>
              <a:buAutoNum type="arabicPeriod"/>
            </a:pPr>
            <a:r>
              <a:rPr lang="en-US" sz="2600" dirty="0"/>
              <a:t>Data exploration</a:t>
            </a:r>
          </a:p>
          <a:p>
            <a:pPr marL="457200" indent="-457200">
              <a:buFont typeface="+mj-lt"/>
              <a:buAutoNum type="arabicPeriod"/>
            </a:pPr>
            <a:r>
              <a:rPr lang="en-US" sz="2600" dirty="0"/>
              <a:t>Data mining tasks</a:t>
            </a:r>
          </a:p>
          <a:p>
            <a:pPr marL="457200" indent="-457200">
              <a:buFont typeface="+mj-lt"/>
              <a:buAutoNum type="arabicPeriod"/>
            </a:pPr>
            <a:r>
              <a:rPr lang="en-US" sz="2600" dirty="0"/>
              <a:t>Data mining models/methods</a:t>
            </a:r>
          </a:p>
          <a:p>
            <a:pPr marL="457200" indent="-457200">
              <a:buFont typeface="+mj-lt"/>
              <a:buAutoNum type="arabicPeriod"/>
            </a:pPr>
            <a:r>
              <a:rPr lang="en-US" sz="2600" dirty="0"/>
              <a:t>Performance evaluation</a:t>
            </a:r>
          </a:p>
          <a:p>
            <a:pPr marL="457200" indent="-457200">
              <a:buFont typeface="+mj-lt"/>
              <a:buAutoNum type="arabicPeriod"/>
            </a:pPr>
            <a:r>
              <a:rPr lang="en-US" sz="2600" dirty="0"/>
              <a:t>Project results</a:t>
            </a:r>
          </a:p>
          <a:p>
            <a:pPr marL="457200" indent="-457200">
              <a:buFont typeface="+mj-lt"/>
              <a:buAutoNum type="arabicPeriod"/>
            </a:pPr>
            <a:r>
              <a:rPr lang="en-US" sz="2600" dirty="0"/>
              <a:t>Insights for decision making</a:t>
            </a:r>
          </a:p>
          <a:p>
            <a:pPr marL="457200" indent="-457200">
              <a:buFont typeface="+mj-lt"/>
              <a:buAutoNum type="arabicPeriod"/>
            </a:pPr>
            <a:r>
              <a:rPr lang="en-US" sz="2600" dirty="0"/>
              <a:t>Impact of the project outcomes</a:t>
            </a:r>
          </a:p>
          <a:p>
            <a:pPr marL="0" indent="0">
              <a:buNone/>
            </a:pPr>
            <a:endParaRPr lang="en-US" dirty="0"/>
          </a:p>
        </p:txBody>
      </p:sp>
    </p:spTree>
    <p:extLst>
      <p:ext uri="{BB962C8B-B14F-4D97-AF65-F5344CB8AC3E}">
        <p14:creationId xmlns:p14="http://schemas.microsoft.com/office/powerpoint/2010/main" val="263315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2DB1-2A39-4B37-B176-789B45C74268}"/>
              </a:ext>
            </a:extLst>
          </p:cNvPr>
          <p:cNvSpPr>
            <a:spLocks noGrp="1"/>
          </p:cNvSpPr>
          <p:nvPr>
            <p:ph type="title"/>
          </p:nvPr>
        </p:nvSpPr>
        <p:spPr/>
        <p:txBody>
          <a:bodyPr/>
          <a:lstStyle/>
          <a:p>
            <a:r>
              <a:rPr lang="en-US" dirty="0"/>
              <a:t>Problem setting</a:t>
            </a:r>
            <a:br>
              <a:rPr lang="en-US" dirty="0"/>
            </a:br>
            <a:endParaRPr lang="en-US" dirty="0"/>
          </a:p>
        </p:txBody>
      </p:sp>
      <p:sp>
        <p:nvSpPr>
          <p:cNvPr id="3" name="Content Placeholder 2">
            <a:extLst>
              <a:ext uri="{FF2B5EF4-FFF2-40B4-BE49-F238E27FC236}">
                <a16:creationId xmlns:a16="http://schemas.microsoft.com/office/drawing/2014/main" id="{2A9887D5-96CB-4587-AE33-E5AF2E78BA7C}"/>
              </a:ext>
            </a:extLst>
          </p:cNvPr>
          <p:cNvSpPr>
            <a:spLocks noGrp="1"/>
          </p:cNvSpPr>
          <p:nvPr>
            <p:ph idx="1"/>
          </p:nvPr>
        </p:nvSpPr>
        <p:spPr/>
        <p:txBody>
          <a:bodyPr>
            <a:normAutofit/>
          </a:bodyPr>
          <a:lstStyle/>
          <a:p>
            <a:pPr>
              <a:lnSpc>
                <a:spcPct val="150000"/>
              </a:lnSpc>
            </a:pPr>
            <a:r>
              <a:rPr lang="en-US" sz="2400" dirty="0"/>
              <a:t>Churn is a measure of the number of individuals or items moving out of a collective group. It is one of two primary factors that determine the steady-state level of customers a business will support</a:t>
            </a:r>
          </a:p>
          <a:p>
            <a:pPr marL="0" indent="0">
              <a:lnSpc>
                <a:spcPct val="150000"/>
              </a:lnSpc>
              <a:buNone/>
            </a:pPr>
            <a:endParaRPr lang="en-US" sz="2400" dirty="0"/>
          </a:p>
          <a:p>
            <a:pPr>
              <a:lnSpc>
                <a:spcPct val="150000"/>
              </a:lnSpc>
            </a:pPr>
            <a:r>
              <a:rPr lang="en-US" sz="2400" dirty="0"/>
              <a:t>The term is used in many contexts but is most widely applied in business with respect to a contractual customer base</a:t>
            </a:r>
          </a:p>
        </p:txBody>
      </p:sp>
    </p:spTree>
    <p:extLst>
      <p:ext uri="{BB962C8B-B14F-4D97-AF65-F5344CB8AC3E}">
        <p14:creationId xmlns:p14="http://schemas.microsoft.com/office/powerpoint/2010/main" val="1778495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A552-0261-450E-BBE0-F87E43547065}"/>
              </a:ext>
            </a:extLst>
          </p:cNvPr>
          <p:cNvSpPr>
            <a:spLocks noGrp="1"/>
          </p:cNvSpPr>
          <p:nvPr>
            <p:ph type="title"/>
          </p:nvPr>
        </p:nvSpPr>
        <p:spPr/>
        <p:txBody>
          <a:bodyPr/>
          <a:lstStyle/>
          <a:p>
            <a:r>
              <a:rPr lang="en-US" dirty="0"/>
              <a:t>Problem definition</a:t>
            </a:r>
            <a:br>
              <a:rPr lang="en-US" dirty="0"/>
            </a:br>
            <a:endParaRPr lang="en-US" dirty="0"/>
          </a:p>
        </p:txBody>
      </p:sp>
      <p:sp>
        <p:nvSpPr>
          <p:cNvPr id="3" name="Content Placeholder 2">
            <a:extLst>
              <a:ext uri="{FF2B5EF4-FFF2-40B4-BE49-F238E27FC236}">
                <a16:creationId xmlns:a16="http://schemas.microsoft.com/office/drawing/2014/main" id="{B255CFC3-6870-4B22-AF00-7FF668FBAC1D}"/>
              </a:ext>
            </a:extLst>
          </p:cNvPr>
          <p:cNvSpPr>
            <a:spLocks noGrp="1"/>
          </p:cNvSpPr>
          <p:nvPr>
            <p:ph idx="1"/>
          </p:nvPr>
        </p:nvSpPr>
        <p:spPr/>
        <p:txBody>
          <a:bodyPr>
            <a:normAutofit/>
          </a:bodyPr>
          <a:lstStyle/>
          <a:p>
            <a:r>
              <a:rPr lang="en-US" sz="2400" dirty="0"/>
              <a:t>Our analysis focuses on behavior telecom customers who are more likely to leave the platform and we intend to find out the most striking behavior of customers through exploratory data analysis </a:t>
            </a:r>
          </a:p>
          <a:p>
            <a:endParaRPr lang="en-US" sz="2400" dirty="0"/>
          </a:p>
          <a:p>
            <a:r>
              <a:rPr lang="en-US" sz="2400" dirty="0"/>
              <a:t>We will be focusing on predictive analytics by assessing their propensity of risk to churn. </a:t>
            </a:r>
          </a:p>
        </p:txBody>
      </p:sp>
    </p:spTree>
    <p:extLst>
      <p:ext uri="{BB962C8B-B14F-4D97-AF65-F5344CB8AC3E}">
        <p14:creationId xmlns:p14="http://schemas.microsoft.com/office/powerpoint/2010/main" val="2115783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A196-F5AC-4E2B-ACC5-70892062F882}"/>
              </a:ext>
            </a:extLst>
          </p:cNvPr>
          <p:cNvSpPr>
            <a:spLocks noGrp="1"/>
          </p:cNvSpPr>
          <p:nvPr>
            <p:ph type="title"/>
          </p:nvPr>
        </p:nvSpPr>
        <p:spPr/>
        <p:txBody>
          <a:bodyPr/>
          <a:lstStyle/>
          <a:p>
            <a:r>
              <a:rPr lang="en-US" dirty="0"/>
              <a:t>Data sources</a:t>
            </a:r>
            <a:br>
              <a:rPr lang="en-US" dirty="0"/>
            </a:br>
            <a:endParaRPr lang="en-US" dirty="0"/>
          </a:p>
        </p:txBody>
      </p:sp>
      <p:sp>
        <p:nvSpPr>
          <p:cNvPr id="3" name="Content Placeholder 2">
            <a:extLst>
              <a:ext uri="{FF2B5EF4-FFF2-40B4-BE49-F238E27FC236}">
                <a16:creationId xmlns:a16="http://schemas.microsoft.com/office/drawing/2014/main" id="{F7F3BB32-21B9-4C33-B6A4-2701D6FDE5C7}"/>
              </a:ext>
            </a:extLst>
          </p:cNvPr>
          <p:cNvSpPr>
            <a:spLocks noGrp="1"/>
          </p:cNvSpPr>
          <p:nvPr>
            <p:ph idx="1"/>
          </p:nvPr>
        </p:nvSpPr>
        <p:spPr>
          <a:xfrm>
            <a:off x="1065320" y="2340864"/>
            <a:ext cx="10545487" cy="3634486"/>
          </a:xfrm>
        </p:spPr>
        <p:txBody>
          <a:bodyPr/>
          <a:lstStyle/>
          <a:p>
            <a:pPr marL="0" indent="0">
              <a:buNone/>
            </a:pPr>
            <a:r>
              <a:rPr lang="en-US" sz="2400" dirty="0"/>
              <a:t>We have obtained this dataset from Kaggle.com. The link is given below:</a:t>
            </a:r>
          </a:p>
          <a:p>
            <a:pPr marL="0" indent="0">
              <a:buNone/>
            </a:pPr>
            <a:r>
              <a:rPr lang="en-US" sz="2400" u="sng" dirty="0">
                <a:hlinkClick r:id="rId2"/>
              </a:rPr>
              <a:t>https://www.kaggle.com/blastchar/telco-customer-churn</a:t>
            </a:r>
            <a:r>
              <a:rPr lang="en-US" sz="2400" dirty="0"/>
              <a:t>.</a:t>
            </a:r>
          </a:p>
          <a:p>
            <a:endParaRPr lang="en-US" dirty="0"/>
          </a:p>
        </p:txBody>
      </p:sp>
    </p:spTree>
    <p:extLst>
      <p:ext uri="{BB962C8B-B14F-4D97-AF65-F5344CB8AC3E}">
        <p14:creationId xmlns:p14="http://schemas.microsoft.com/office/powerpoint/2010/main" val="1296885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A1A8-605E-4499-905E-7587BCD0344F}"/>
              </a:ext>
            </a:extLst>
          </p:cNvPr>
          <p:cNvSpPr>
            <a:spLocks noGrp="1"/>
          </p:cNvSpPr>
          <p:nvPr>
            <p:ph type="title"/>
          </p:nvPr>
        </p:nvSpPr>
        <p:spPr/>
        <p:txBody>
          <a:bodyPr/>
          <a:lstStyle/>
          <a:p>
            <a:r>
              <a:rPr lang="en-US" dirty="0"/>
              <a:t>Data description</a:t>
            </a:r>
            <a:br>
              <a:rPr lang="en-US" dirty="0"/>
            </a:br>
            <a:endParaRPr lang="en-US" dirty="0"/>
          </a:p>
        </p:txBody>
      </p:sp>
      <p:sp>
        <p:nvSpPr>
          <p:cNvPr id="6" name="Content Placeholder 5">
            <a:extLst>
              <a:ext uri="{FF2B5EF4-FFF2-40B4-BE49-F238E27FC236}">
                <a16:creationId xmlns:a16="http://schemas.microsoft.com/office/drawing/2014/main" id="{ECC621A3-2AFD-40FA-85C3-C23A5B5C22A0}"/>
              </a:ext>
            </a:extLst>
          </p:cNvPr>
          <p:cNvSpPr>
            <a:spLocks noGrp="1"/>
          </p:cNvSpPr>
          <p:nvPr>
            <p:ph idx="1"/>
          </p:nvPr>
        </p:nvSpPr>
        <p:spPr>
          <a:xfrm>
            <a:off x="581192" y="1465703"/>
            <a:ext cx="11029615" cy="1188720"/>
          </a:xfrm>
        </p:spPr>
        <p:txBody>
          <a:bodyPr>
            <a:normAutofit/>
          </a:bodyPr>
          <a:lstStyle/>
          <a:p>
            <a:r>
              <a:rPr lang="en-US" dirty="0"/>
              <a:t>The dataset ‘Telecom Customer Churn’ there are 21 Columns about 7k rows where each row representing a customer</a:t>
            </a:r>
          </a:p>
          <a:p>
            <a:endParaRPr lang="en-US" dirty="0"/>
          </a:p>
        </p:txBody>
      </p:sp>
      <p:pic>
        <p:nvPicPr>
          <p:cNvPr id="7" name="Content Placeholder 3">
            <a:extLst>
              <a:ext uri="{FF2B5EF4-FFF2-40B4-BE49-F238E27FC236}">
                <a16:creationId xmlns:a16="http://schemas.microsoft.com/office/drawing/2014/main" id="{734096D8-D4A1-4ED1-83E4-11404311BFC5}"/>
              </a:ext>
            </a:extLst>
          </p:cNvPr>
          <p:cNvPicPr>
            <a:picLocks noChangeAspect="1"/>
          </p:cNvPicPr>
          <p:nvPr/>
        </p:nvPicPr>
        <p:blipFill>
          <a:blip r:embed="rId2"/>
          <a:stretch>
            <a:fillRect/>
          </a:stretch>
        </p:blipFill>
        <p:spPr>
          <a:xfrm>
            <a:off x="723234" y="2246050"/>
            <a:ext cx="10267321" cy="4415821"/>
          </a:xfrm>
          <a:prstGeom prst="rect">
            <a:avLst/>
          </a:prstGeom>
        </p:spPr>
      </p:pic>
    </p:spTree>
    <p:extLst>
      <p:ext uri="{BB962C8B-B14F-4D97-AF65-F5344CB8AC3E}">
        <p14:creationId xmlns:p14="http://schemas.microsoft.com/office/powerpoint/2010/main" val="415801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5D73-F109-4299-A3DE-166ADCE27CB7}"/>
              </a:ext>
            </a:extLst>
          </p:cNvPr>
          <p:cNvSpPr>
            <a:spLocks noGrp="1"/>
          </p:cNvSpPr>
          <p:nvPr>
            <p:ph type="title"/>
          </p:nvPr>
        </p:nvSpPr>
        <p:spPr/>
        <p:txBody>
          <a:bodyPr/>
          <a:lstStyle/>
          <a:p>
            <a:r>
              <a:rPr lang="en-US" dirty="0"/>
              <a:t>Data exploration</a:t>
            </a:r>
          </a:p>
        </p:txBody>
      </p:sp>
      <p:pic>
        <p:nvPicPr>
          <p:cNvPr id="4" name="Content Placeholder 3">
            <a:extLst>
              <a:ext uri="{FF2B5EF4-FFF2-40B4-BE49-F238E27FC236}">
                <a16:creationId xmlns:a16="http://schemas.microsoft.com/office/drawing/2014/main" id="{5B9C8FA0-B26C-45DE-9C5E-A5FB81043C1E}"/>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29810" y="2077375"/>
            <a:ext cx="9241653" cy="3635636"/>
          </a:xfrm>
          <a:prstGeom prst="rect">
            <a:avLst/>
          </a:prstGeom>
          <a:noFill/>
          <a:ln>
            <a:noFill/>
          </a:ln>
        </p:spPr>
      </p:pic>
    </p:spTree>
    <p:extLst>
      <p:ext uri="{BB962C8B-B14F-4D97-AF65-F5344CB8AC3E}">
        <p14:creationId xmlns:p14="http://schemas.microsoft.com/office/powerpoint/2010/main" val="197606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21901C4-3A8C-4311-B495-25A8EBDB1BF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72308" y="994299"/>
            <a:ext cx="9800492" cy="5172039"/>
          </a:xfrm>
          <a:prstGeom prst="rect">
            <a:avLst/>
          </a:prstGeom>
          <a:noFill/>
          <a:ln>
            <a:noFill/>
          </a:ln>
        </p:spPr>
      </p:pic>
    </p:spTree>
    <p:extLst>
      <p:ext uri="{BB962C8B-B14F-4D97-AF65-F5344CB8AC3E}">
        <p14:creationId xmlns:p14="http://schemas.microsoft.com/office/powerpoint/2010/main" val="24872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AD5B8-AF3B-44AB-8027-73E8C3793D01}"/>
              </a:ext>
            </a:extLst>
          </p:cNvPr>
          <p:cNvSpPr>
            <a:spLocks noGrp="1"/>
          </p:cNvSpPr>
          <p:nvPr>
            <p:ph idx="1"/>
          </p:nvPr>
        </p:nvSpPr>
        <p:spPr>
          <a:xfrm>
            <a:off x="581192" y="204186"/>
            <a:ext cx="11029615" cy="1935332"/>
          </a:xfrm>
        </p:spPr>
        <p:txBody>
          <a:bodyPr/>
          <a:lstStyle/>
          <a:p>
            <a:r>
              <a:rPr lang="en-US" dirty="0"/>
              <a:t>Analyzing the Predictor variables</a:t>
            </a:r>
          </a:p>
          <a:p>
            <a:endParaRPr lang="en-US" dirty="0"/>
          </a:p>
        </p:txBody>
      </p:sp>
      <p:pic>
        <p:nvPicPr>
          <p:cNvPr id="5" name="Picture">
            <a:extLst>
              <a:ext uri="{FF2B5EF4-FFF2-40B4-BE49-F238E27FC236}">
                <a16:creationId xmlns:a16="http://schemas.microsoft.com/office/drawing/2014/main" id="{BCDF4937-77D7-47F3-9C66-77420B4AD8CA}"/>
              </a:ext>
            </a:extLst>
          </p:cNvPr>
          <p:cNvPicPr/>
          <p:nvPr/>
        </p:nvPicPr>
        <p:blipFill>
          <a:blip r:embed="rId2"/>
          <a:stretch>
            <a:fillRect/>
          </a:stretch>
        </p:blipFill>
        <p:spPr bwMode="auto">
          <a:xfrm>
            <a:off x="1091954" y="1581150"/>
            <a:ext cx="9306416" cy="4327281"/>
          </a:xfrm>
          <a:prstGeom prst="rect">
            <a:avLst/>
          </a:prstGeom>
          <a:noFill/>
          <a:ln w="9525">
            <a:noFill/>
            <a:headEnd/>
            <a:tailEnd/>
          </a:ln>
        </p:spPr>
      </p:pic>
    </p:spTree>
    <p:extLst>
      <p:ext uri="{BB962C8B-B14F-4D97-AF65-F5344CB8AC3E}">
        <p14:creationId xmlns:p14="http://schemas.microsoft.com/office/powerpoint/2010/main" val="4015692890"/>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3041"/>
      </a:dk2>
      <a:lt2>
        <a:srgbClr val="E2E3E8"/>
      </a:lt2>
      <a:accent1>
        <a:srgbClr val="ABA175"/>
      </a:accent1>
      <a:accent2>
        <a:srgbClr val="BD9B84"/>
      </a:accent2>
      <a:accent3>
        <a:srgbClr val="9CA57D"/>
      </a:accent3>
      <a:accent4>
        <a:srgbClr val="7FA3BA"/>
      </a:accent4>
      <a:accent5>
        <a:srgbClr val="969FC6"/>
      </a:accent5>
      <a:accent6>
        <a:srgbClr val="8C7FBA"/>
      </a:accent6>
      <a:hlink>
        <a:srgbClr val="6976AE"/>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TotalTime>
  <Words>1112</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Tw Cen MT</vt:lpstr>
      <vt:lpstr>Wingdings 2</vt:lpstr>
      <vt:lpstr>DividendVTI</vt:lpstr>
      <vt:lpstr>Telecom customer churn prediction</vt:lpstr>
      <vt:lpstr>Table of contents</vt:lpstr>
      <vt:lpstr>Problem setting </vt:lpstr>
      <vt:lpstr>Problem definition </vt:lpstr>
      <vt:lpstr>Data sources </vt:lpstr>
      <vt:lpstr>Data description </vt:lpstr>
      <vt:lpstr>Data exploration</vt:lpstr>
      <vt:lpstr>PowerPoint Presentation</vt:lpstr>
      <vt:lpstr>PowerPoint Presentation</vt:lpstr>
      <vt:lpstr>Data mining tasks </vt:lpstr>
      <vt:lpstr>PowerPoint Presentation</vt:lpstr>
      <vt:lpstr>Data Mining Models/Methods</vt:lpstr>
      <vt:lpstr>PowerPoint Presentation</vt:lpstr>
      <vt:lpstr>PowerPoint Presentation</vt:lpstr>
      <vt:lpstr>Performance Evaluation</vt:lpstr>
      <vt:lpstr>PowerPoint Presentation</vt:lpstr>
      <vt:lpstr>Project Results</vt:lpstr>
      <vt:lpstr>Insights for Decision Making</vt:lpstr>
      <vt:lpstr>Impact of the Project 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prediction</dc:title>
  <dc:creator>Venkat Krishnan</dc:creator>
  <cp:lastModifiedBy>Venkat Krishnan</cp:lastModifiedBy>
  <cp:revision>4</cp:revision>
  <dcterms:created xsi:type="dcterms:W3CDTF">2020-04-16T03:10:00Z</dcterms:created>
  <dcterms:modified xsi:type="dcterms:W3CDTF">2020-04-16T03:28:29Z</dcterms:modified>
</cp:coreProperties>
</file>