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65" r:id="rId5"/>
    <p:sldId id="366" r:id="rId6"/>
    <p:sldId id="391" r:id="rId7"/>
    <p:sldId id="371" r:id="rId8"/>
    <p:sldId id="369" r:id="rId9"/>
    <p:sldId id="377" r:id="rId10"/>
    <p:sldId id="378" r:id="rId11"/>
    <p:sldId id="379" r:id="rId12"/>
    <p:sldId id="392" r:id="rId13"/>
    <p:sldId id="393" r:id="rId14"/>
    <p:sldId id="394" r:id="rId15"/>
    <p:sldId id="395" r:id="rId16"/>
    <p:sldId id="385" r:id="rId17"/>
    <p:sldId id="396" r:id="rId18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D6E70"/>
    <a:srgbClr val="205A88"/>
    <a:srgbClr val="0A86C9"/>
    <a:srgbClr val="A0DC5F"/>
    <a:srgbClr val="1E96AA"/>
    <a:srgbClr val="A0789B"/>
    <a:srgbClr val="FAB46A"/>
    <a:srgbClr val="69C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114C98-9C01-44E9-8EAD-D5CB9B620B44}" v="627" dt="2019-11-26T10:04:58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accent6">
                    <a:lumMod val="25000"/>
                  </a:schemeClr>
                </a:solidFill>
              </a:rPr>
              <a:t>Accept</a:t>
            </a:r>
          </a:p>
        </c:rich>
      </c:tx>
      <c:layout>
        <c:manualLayout>
          <c:xMode val="edge"/>
          <c:yMode val="edge"/>
          <c:x val="0.33143707158220603"/>
          <c:y val="1.4155859194071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6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205369564164149E-2"/>
          <c:y val="0.20747581009598118"/>
          <c:w val="0.9310293394979271"/>
          <c:h val="0.809937429220436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ACI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5B-400A-B5AC-4AC08BFCD2B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85B-400A-B5AC-4AC08BFCD2B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5B-400A-B5AC-4AC08BFCD2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85B-400A-B5AC-4AC08BFCD2B8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B85B-400A-B5AC-4AC08BFCD2B8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0%</c:formatCode>
                <c:ptCount val="2"/>
                <c:pt idx="0">
                  <c:v>0.79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85B-400A-B5AC-4AC08BFCD2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accent6">
                    <a:lumMod val="25000"/>
                  </a:schemeClr>
                </a:solidFill>
              </a:rPr>
              <a:t>Deny</a:t>
            </a:r>
          </a:p>
        </c:rich>
      </c:tx>
      <c:layout>
        <c:manualLayout>
          <c:xMode val="edge"/>
          <c:yMode val="edge"/>
          <c:x val="0.3745410601171338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6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205369564164149E-2"/>
          <c:y val="0.20747581009598118"/>
          <c:w val="0.9310293394979271"/>
          <c:h val="0.809937429220436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ACI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84-40BF-8A6B-52D5211B9AF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84-40BF-8A6B-52D5211B9AF2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2E-3</c:v>
                </c:pt>
                <c:pt idx="1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84-40BF-8A6B-52D5211B9AF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884-40BF-8A6B-52D5211B9AF2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F884-40BF-8A6B-52D5211B9AF2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0%</c:formatCode>
                <c:ptCount val="2"/>
                <c:pt idx="0">
                  <c:v>0.02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884-40BF-8A6B-52D5211B9AF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Challenge</a:t>
            </a:r>
          </a:p>
        </c:rich>
      </c:tx>
      <c:layout>
        <c:manualLayout>
          <c:xMode val="edge"/>
          <c:yMode val="edge"/>
          <c:x val="0.27498554450224016"/>
          <c:y val="1.4155859194071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205369564164149E-2"/>
          <c:y val="0.20747581009598118"/>
          <c:w val="0.9310293394979271"/>
          <c:h val="0.809937429220436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ACI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938-4C27-9166-68A70E2FF68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938-4C27-9166-68A70E2FF686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0%</c:formatCode>
                <c:ptCount val="2"/>
                <c:pt idx="0">
                  <c:v>0.01</c:v>
                </c:pt>
                <c:pt idx="1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38-4C27-9166-68A70E2FF6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5938-4C27-9166-68A70E2FF68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5938-4C27-9166-68A70E2FF686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0%</c:formatCode>
                <c:ptCount val="2"/>
                <c:pt idx="0">
                  <c:v>0.2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938-4C27-9166-68A70E2FF68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accent6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accent6">
                    <a:lumMod val="25000"/>
                  </a:schemeClr>
                </a:solidFill>
              </a:rPr>
              <a:t>Chargeback</a:t>
            </a:r>
          </a:p>
        </c:rich>
      </c:tx>
      <c:layout>
        <c:manualLayout>
          <c:xMode val="edge"/>
          <c:yMode val="edge"/>
          <c:x val="0.23688767122423782"/>
          <c:y val="1.41558591940713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accent6">
                  <a:lumMod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205369564164149E-2"/>
          <c:y val="0.20747581009598118"/>
          <c:w val="0.9310293394979271"/>
          <c:h val="0.8099374292204367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ACI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D6-4041-8F72-CA9AE893E344}"/>
              </c:ext>
            </c:extLst>
          </c:dPt>
          <c:dPt>
            <c:idx val="1"/>
            <c:bubble3D val="0"/>
            <c:explosion val="13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D6-4041-8F72-CA9AE893E344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Sheet1!$B$2:$B$3</c:f>
              <c:numCache>
                <c:formatCode>0.0%</c:formatCode>
                <c:ptCount val="2"/>
                <c:pt idx="0" formatCode="0.00%">
                  <c:v>4.0000000000000002E-4</c:v>
                </c:pt>
                <c:pt idx="1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FD6-4041-8F72-CA9AE893E34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FD6-4041-8F72-CA9AE893E344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FD6-4041-8F72-CA9AE893E344}"/>
              </c:ext>
            </c:extLst>
          </c:dPt>
          <c:dLbls>
            <c:delete val="1"/>
          </c:dLbls>
          <c:cat>
            <c:numRef>
              <c:f>Sheet1!$A$2:$A$3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Sheet1!$C$2:$C$3</c:f>
              <c:numCache>
                <c:formatCode>0.0%</c:formatCode>
                <c:ptCount val="2"/>
                <c:pt idx="0">
                  <c:v>8.9999999999999993E-3</c:v>
                </c:pt>
                <c:pt idx="1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0FD6-4041-8F72-CA9AE893E34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85E8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5F-4D22-A892-93ED014A11F0}"/>
              </c:ext>
            </c:extLst>
          </c:dPt>
          <c:dPt>
            <c:idx val="1"/>
            <c:bubble3D val="0"/>
            <c:spPr>
              <a:solidFill>
                <a:srgbClr val="0086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45F-4D22-A892-93ED014A11F0}"/>
              </c:ext>
            </c:extLst>
          </c:dPt>
          <c:dPt>
            <c:idx val="2"/>
            <c:bubble3D val="0"/>
            <c:spPr>
              <a:solidFill>
                <a:srgbClr val="589C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45F-4D22-A892-93ED014A11F0}"/>
              </c:ext>
            </c:extLst>
          </c:dPt>
          <c:dPt>
            <c:idx val="3"/>
            <c:bubble3D val="0"/>
            <c:spPr>
              <a:solidFill>
                <a:srgbClr val="8EB6E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45F-4D22-A892-93ED014A11F0}"/>
              </c:ext>
            </c:extLst>
          </c:dPt>
          <c:dPt>
            <c:idx val="4"/>
            <c:bubble3D val="0"/>
            <c:spPr>
              <a:solidFill>
                <a:srgbClr val="C4D6E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45F-4D22-A892-93ED014A11F0}"/>
              </c:ext>
            </c:extLst>
          </c:dPt>
          <c:dPt>
            <c:idx val="5"/>
            <c:bubble3D val="0"/>
            <c:spPr>
              <a:solidFill>
                <a:srgbClr val="DE612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45F-4D22-A892-93ED014A11F0}"/>
              </c:ext>
            </c:extLst>
          </c:dPt>
          <c:dPt>
            <c:idx val="6"/>
            <c:bubble3D val="0"/>
            <c:spPr>
              <a:solidFill>
                <a:srgbClr val="E5855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45F-4D22-A892-93ED014A11F0}"/>
              </c:ext>
            </c:extLst>
          </c:dPt>
          <c:dPt>
            <c:idx val="7"/>
            <c:bubble3D val="0"/>
            <c:spPr>
              <a:solidFill>
                <a:srgbClr val="ECA98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045F-4D22-A892-93ED014A11F0}"/>
              </c:ext>
            </c:extLst>
          </c:dPt>
          <c:dPt>
            <c:idx val="8"/>
            <c:bubble3D val="0"/>
            <c:spPr>
              <a:solidFill>
                <a:srgbClr val="58595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045F-4D22-A892-93ED014A11F0}"/>
              </c:ext>
            </c:extLst>
          </c:dPt>
          <c:dPt>
            <c:idx val="9"/>
            <c:bubble3D val="0"/>
            <c:spPr>
              <a:solidFill>
                <a:srgbClr val="93959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045F-4D22-A892-93ED014A11F0}"/>
              </c:ext>
            </c:extLst>
          </c:dPt>
          <c:cat>
            <c:strRef>
              <c:f>Sheet1!$A$2:$A$11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Sheet1!$B$2:$B$11</c:f>
              <c:numCache>
                <c:formatCode>0%</c:formatCode>
                <c:ptCount val="10"/>
                <c:pt idx="0">
                  <c:v>0.17</c:v>
                </c:pt>
                <c:pt idx="1">
                  <c:v>0.18</c:v>
                </c:pt>
                <c:pt idx="2">
                  <c:v>0.14000000000000001</c:v>
                </c:pt>
                <c:pt idx="3">
                  <c:v>0.1</c:v>
                </c:pt>
                <c:pt idx="4">
                  <c:v>0.11</c:v>
                </c:pt>
                <c:pt idx="5">
                  <c:v>0.1</c:v>
                </c:pt>
                <c:pt idx="6">
                  <c:v>0.06</c:v>
                </c:pt>
                <c:pt idx="7">
                  <c:v>0.05</c:v>
                </c:pt>
                <c:pt idx="8">
                  <c:v>0.05</c:v>
                </c:pt>
                <c:pt idx="9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045F-4D22-A892-93ED014A11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045F-4D22-A892-93ED014A11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045F-4D22-A892-93ED014A11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045F-4D22-A892-93ED014A11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045F-4D22-A892-93ED014A11F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045F-4D22-A892-93ED014A11F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045F-4D22-A892-93ED014A11F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2-045F-4D22-A892-93ED014A11F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4-045F-4D22-A892-93ED014A11F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6-045F-4D22-A892-93ED014A11F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8-045F-4D22-A892-93ED014A11F0}"/>
              </c:ext>
            </c:extLst>
          </c:dPt>
          <c:cat>
            <c:strRef>
              <c:f>Sheet1!$A$2:$A$11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29-045F-4D22-A892-93ED014A11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33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9FE5D-2998-2A4F-93A8-075A7D612589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10E9-2F42-6A41-AF57-45D9ABC671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8255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18145-12B3-6643-9C03-472C05DC6A0F}" type="datetimeFigureOut">
              <a:rPr lang="de-DE" smtClean="0"/>
              <a:t>28.11.2019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493F7-2D0F-2840-ADAC-FAC0AA5425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66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93F7-2D0F-2840-ADAC-FAC0AA54251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969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991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798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493F7-2D0F-2840-ADAC-FAC0AA54251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513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49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706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70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744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82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025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9BBC6-6FEF-4F18-A31F-438C02A16E1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463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00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0" y="3429000"/>
            <a:ext cx="12192000" cy="3447000"/>
          </a:xfrm>
          <a:prstGeom prst="rect">
            <a:avLst/>
          </a:prstGeom>
          <a:gradFill>
            <a:gsLst>
              <a:gs pos="0">
                <a:srgbClr val="205A88">
                  <a:alpha val="0"/>
                </a:srgbClr>
              </a:gs>
              <a:gs pos="99000">
                <a:srgbClr val="0A86C9">
                  <a:alpha val="88000"/>
                </a:srgbClr>
              </a:gs>
              <a:gs pos="75000">
                <a:srgbClr val="0A86C9">
                  <a:alpha val="5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pic>
        <p:nvPicPr>
          <p:cNvPr id="14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E4212A46-074E-9A47-984A-FA9A8415D3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1495" y="5354688"/>
            <a:ext cx="4847978" cy="113463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" y="1587"/>
            <a:ext cx="12186358" cy="6854826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2821" y="-1587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3" y="934202"/>
            <a:ext cx="1371596" cy="1371596"/>
          </a:xfrm>
          <a:prstGeom prst="rect">
            <a:avLst/>
          </a:prstGeom>
        </p:spPr>
      </p:pic>
      <p:pic>
        <p:nvPicPr>
          <p:cNvPr id="14" name="LOGO">
            <a:extLst>
              <a:ext uri="{FF2B5EF4-FFF2-40B4-BE49-F238E27FC236}">
                <a16:creationId xmlns:a16="http://schemas.microsoft.com/office/drawing/2014/main" id="{8B75C87E-A547-C44D-85D7-19800ACB57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D7E642FA-58B6-A64C-B437-A3E041633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4" name="Blue Fade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8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0" name="Freihandform 9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4E8AA39-3DCE-844C-A4C8-84559CCC92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80EB9B7A-81F3-A842-BBC2-541DEF8C68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98" y="0"/>
            <a:ext cx="12192000" cy="6858000"/>
          </a:xfrm>
          <a:prstGeom prst="rect">
            <a:avLst/>
          </a:prstGeom>
        </p:spPr>
      </p:pic>
      <p:sp>
        <p:nvSpPr>
          <p:cNvPr id="10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6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8" name="Freihandform 17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83B4B060-5D03-0C40-BF27-A9A18BA7AA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7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1183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B61B62C6-76BF-2248-A7C8-54032C334E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3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1535720A-BAC9-C041-97CC-F9648BFDAD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-11998" y="-2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467604AC-3184-1347-8DA8-61B67B8F1D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0"/>
            <a:ext cx="12192000" cy="6858000"/>
          </a:xfrm>
          <a:prstGeom prst="rect">
            <a:avLst/>
          </a:prstGeom>
        </p:spPr>
      </p:pic>
      <p:sp>
        <p:nvSpPr>
          <p:cNvPr id="11" name="Blue Fade"/>
          <p:cNvSpPr/>
          <p:nvPr userDrawn="1"/>
        </p:nvSpPr>
        <p:spPr>
          <a:xfrm>
            <a:off x="1361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7" name="SUBLINE"/>
          <p:cNvSpPr>
            <a:spLocks noGrp="1"/>
          </p:cNvSpPr>
          <p:nvPr>
            <p:ph type="body" idx="1" hasCustomPrompt="1"/>
          </p:nvPr>
        </p:nvSpPr>
        <p:spPr>
          <a:xfrm>
            <a:off x="831851" y="4680000"/>
            <a:ext cx="105156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i="1" cap="none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1851" y="1620000"/>
            <a:ext cx="10515600" cy="2880000"/>
          </a:xfrm>
        </p:spPr>
        <p:txBody>
          <a:bodyPr anchor="b">
            <a:normAutofit/>
          </a:bodyPr>
          <a:lstStyle>
            <a:lvl1pPr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Sample Divider Slide (Arial 48pt)</a:t>
            </a:r>
          </a:p>
        </p:txBody>
      </p:sp>
      <p:sp>
        <p:nvSpPr>
          <p:cNvPr id="19" name="Freihandform 18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EC79B683-0665-0E45-80A8-CB4D1F7FDC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liennummernplatzhalter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Fußzeilenplatzhalte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2" name="Hide"/>
          <p:cNvSpPr/>
          <p:nvPr userDrawn="1"/>
        </p:nvSpPr>
        <p:spPr>
          <a:xfrm>
            <a:off x="-2" y="6138000"/>
            <a:ext cx="2052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6" name="Text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2016000"/>
            <a:ext cx="10515600" cy="378356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 b="1">
                <a:solidFill>
                  <a:schemeClr val="bg1"/>
                </a:solidFill>
              </a:defRPr>
            </a:lvl1pPr>
            <a:lvl2pPr marL="522895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2pPr>
            <a:lvl3pPr marL="702891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3pPr>
            <a:lvl4pPr marL="768586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4pPr>
            <a:lvl5pPr marL="948582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First level (Arial 18pt)</a:t>
            </a:r>
          </a:p>
          <a:p>
            <a:pPr lvl="1"/>
            <a:r>
              <a:rPr lang="en-US" noProof="0"/>
              <a:t>Second level (Arial 18pt)</a:t>
            </a:r>
          </a:p>
          <a:p>
            <a:pPr lvl="2"/>
            <a:r>
              <a:rPr lang="en-US" noProof="0"/>
              <a:t>Third level (Arial 18pt)</a:t>
            </a:r>
          </a:p>
          <a:p>
            <a:pPr lvl="3"/>
            <a:r>
              <a:rPr lang="en-US" noProof="0"/>
              <a:t>Fourth level (Arial 18pt)</a:t>
            </a:r>
          </a:p>
          <a:p>
            <a:pPr lvl="4"/>
            <a:r>
              <a:rPr lang="en-US" noProof="0"/>
              <a:t>Fifth level (Arial 18pt)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Agenda Title (Arial 28pt)</a:t>
            </a:r>
          </a:p>
        </p:txBody>
      </p:sp>
      <p:cxnSp>
        <p:nvCxnSpPr>
          <p:cNvPr id="17" name="Gerade Verbindung 16"/>
          <p:cNvCxnSpPr/>
          <p:nvPr userDrawn="1"/>
        </p:nvCxnSpPr>
        <p:spPr>
          <a:xfrm>
            <a:off x="838200" y="1948721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838200" y="2350957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 userDrawn="1"/>
        </p:nvCxnSpPr>
        <p:spPr>
          <a:xfrm>
            <a:off x="838200" y="2753193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838200" y="3155429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 userDrawn="1"/>
        </p:nvCxnSpPr>
        <p:spPr>
          <a:xfrm>
            <a:off x="838200" y="3557665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>
            <a:off x="838200" y="3959901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 userDrawn="1"/>
        </p:nvCxnSpPr>
        <p:spPr>
          <a:xfrm>
            <a:off x="838200" y="4362137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 userDrawn="1"/>
        </p:nvCxnSpPr>
        <p:spPr>
          <a:xfrm>
            <a:off x="838200" y="4764373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 userDrawn="1"/>
        </p:nvCxnSpPr>
        <p:spPr>
          <a:xfrm>
            <a:off x="838200" y="5166609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 userDrawn="1"/>
        </p:nvCxnSpPr>
        <p:spPr>
          <a:xfrm>
            <a:off x="838200" y="5568846"/>
            <a:ext cx="10515600" cy="0"/>
          </a:xfrm>
          <a:prstGeom prst="line">
            <a:avLst/>
          </a:prstGeom>
          <a:ln w="9525">
            <a:gradFill>
              <a:gsLst>
                <a:gs pos="0">
                  <a:schemeClr val="bg1">
                    <a:alpha val="40000"/>
                  </a:schemeClr>
                </a:gs>
                <a:gs pos="6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LOGO">
            <a:extLst>
              <a:ext uri="{FF2B5EF4-FFF2-40B4-BE49-F238E27FC236}">
                <a16:creationId xmlns:a16="http://schemas.microsoft.com/office/drawing/2014/main" id="{4E46E55A-9BC9-0E42-AE0C-8BE4C5A8F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9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" y="0"/>
            <a:ext cx="12186358" cy="6854826"/>
          </a:xfrm>
          <a:prstGeom prst="rect">
            <a:avLst/>
          </a:prstGeom>
        </p:spPr>
      </p:pic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pic>
        <p:nvPicPr>
          <p:cNvPr id="13" name="Bild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8927" y="930055"/>
            <a:ext cx="1371596" cy="1371596"/>
          </a:xfrm>
          <a:prstGeom prst="rect">
            <a:avLst/>
          </a:prstGeom>
        </p:spPr>
      </p:pic>
      <p:pic>
        <p:nvPicPr>
          <p:cNvPr id="14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31" name="Blue Fade"/>
          <p:cNvSpPr/>
          <p:nvPr userDrawn="1"/>
        </p:nvSpPr>
        <p:spPr>
          <a:xfrm>
            <a:off x="-11998" y="0"/>
            <a:ext cx="12192000" cy="6858000"/>
          </a:xfrm>
          <a:prstGeom prst="rect">
            <a:avLst/>
          </a:prstGeom>
          <a:gradFill>
            <a:gsLst>
              <a:gs pos="0">
                <a:srgbClr val="205A88">
                  <a:alpha val="10000"/>
                </a:srgbClr>
              </a:gs>
              <a:gs pos="100000">
                <a:srgbClr val="0A86C9">
                  <a:alpha val="70000"/>
                </a:srgbClr>
              </a:gs>
              <a:gs pos="75000">
                <a:srgbClr val="0A86C9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Foliennummernplatzhalter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6" name="Fußzeilenplatzhalte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6" name="Text"/>
          <p:cNvSpPr>
            <a:spLocks noGrp="1"/>
          </p:cNvSpPr>
          <p:nvPr>
            <p:ph type="body" sz="quarter" idx="24" hasCustomPrompt="1"/>
          </p:nvPr>
        </p:nvSpPr>
        <p:spPr>
          <a:xfrm>
            <a:off x="838200" y="2016000"/>
            <a:ext cx="10515600" cy="3783569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 b="1">
                <a:solidFill>
                  <a:schemeClr val="bg1"/>
                </a:solidFill>
              </a:defRPr>
            </a:lvl1pPr>
            <a:lvl2pPr marL="522895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2pPr>
            <a:lvl3pPr marL="702891" indent="-3429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3pPr>
            <a:lvl4pPr marL="768586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4pPr>
            <a:lvl5pPr marL="948582" indent="-228600">
              <a:lnSpc>
                <a:spcPct val="100000"/>
              </a:lnSpc>
              <a:spcBef>
                <a:spcPts val="1000"/>
              </a:spcBef>
              <a:buClr>
                <a:schemeClr val="bg1"/>
              </a:buClr>
              <a:buFont typeface="Arial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First level (Arial 18pt)</a:t>
            </a:r>
          </a:p>
          <a:p>
            <a:pPr lvl="1"/>
            <a:r>
              <a:rPr lang="en-US" noProof="0"/>
              <a:t>Second level (Arial 18pt)</a:t>
            </a:r>
          </a:p>
          <a:p>
            <a:pPr lvl="2"/>
            <a:r>
              <a:rPr lang="en-US" noProof="0"/>
              <a:t>Third level (Arial 18pt)</a:t>
            </a:r>
          </a:p>
          <a:p>
            <a:pPr lvl="3"/>
            <a:r>
              <a:rPr lang="en-US" noProof="0"/>
              <a:t>Fourth level (Arial 18pt)</a:t>
            </a:r>
          </a:p>
          <a:p>
            <a:pPr lvl="4"/>
            <a:r>
              <a:rPr lang="en-US" noProof="0"/>
              <a:t>Fifth level (Arial 18pt)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Agenda Title (Arial 28pt)</a:t>
            </a:r>
          </a:p>
        </p:txBody>
      </p:sp>
      <p:sp>
        <p:nvSpPr>
          <p:cNvPr id="32" name="Freihandform 31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F0C663C7-AF94-0D43-BD1E-0749AEEB03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888297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8800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7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16607996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-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8800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84438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+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ICON"/>
          <p:cNvGrpSpPr>
            <a:grpSpLocks noChangeAspect="1"/>
          </p:cNvGrpSpPr>
          <p:nvPr userDrawn="1"/>
        </p:nvGrpSpPr>
        <p:grpSpPr bwMode="auto">
          <a:xfrm>
            <a:off x="6002146" y="534257"/>
            <a:ext cx="5752703" cy="5752703"/>
            <a:chOff x="2267" y="994"/>
            <a:chExt cx="2000" cy="2000"/>
          </a:xfrm>
          <a:solidFill>
            <a:schemeClr val="bg1">
              <a:lumMod val="95000"/>
              <a:alpha val="50000"/>
            </a:schemeClr>
          </a:solidFill>
        </p:grpSpPr>
        <p:sp>
          <p:nvSpPr>
            <p:cNvPr id="11" name="Freeform 2"/>
            <p:cNvSpPr>
              <a:spLocks noChangeArrowheads="1"/>
            </p:cNvSpPr>
            <p:nvPr/>
          </p:nvSpPr>
          <p:spPr bwMode="auto">
            <a:xfrm>
              <a:off x="2267" y="994"/>
              <a:ext cx="2001" cy="2001"/>
            </a:xfrm>
            <a:custGeom>
              <a:avLst/>
              <a:gdLst>
                <a:gd name="T0" fmla="*/ 4502 w 8827"/>
                <a:gd name="T1" fmla="*/ 7111 h 8827"/>
                <a:gd name="T2" fmla="*/ 2792 w 8827"/>
                <a:gd name="T3" fmla="*/ 6737 h 8827"/>
                <a:gd name="T4" fmla="*/ 2499 w 8827"/>
                <a:gd name="T5" fmla="*/ 3003 h 8827"/>
                <a:gd name="T6" fmla="*/ 2543 w 8827"/>
                <a:gd name="T7" fmla="*/ 2950 h 8827"/>
                <a:gd name="T8" fmla="*/ 3367 w 8827"/>
                <a:gd name="T9" fmla="*/ 2943 h 8827"/>
                <a:gd name="T10" fmla="*/ 3420 w 8827"/>
                <a:gd name="T11" fmla="*/ 2981 h 8827"/>
                <a:gd name="T12" fmla="*/ 3446 w 8827"/>
                <a:gd name="T13" fmla="*/ 5944 h 8827"/>
                <a:gd name="T14" fmla="*/ 3912 w 8827"/>
                <a:gd name="T15" fmla="*/ 6331 h 8827"/>
                <a:gd name="T16" fmla="*/ 4377 w 8827"/>
                <a:gd name="T17" fmla="*/ 5944 h 8827"/>
                <a:gd name="T18" fmla="*/ 4405 w 8827"/>
                <a:gd name="T19" fmla="*/ 2984 h 8827"/>
                <a:gd name="T20" fmla="*/ 4460 w 8827"/>
                <a:gd name="T21" fmla="*/ 2943 h 8827"/>
                <a:gd name="T22" fmla="*/ 5282 w 8827"/>
                <a:gd name="T23" fmla="*/ 2949 h 8827"/>
                <a:gd name="T24" fmla="*/ 5323 w 8827"/>
                <a:gd name="T25" fmla="*/ 3000 h 8827"/>
                <a:gd name="T26" fmla="*/ 8285 w 8827"/>
                <a:gd name="T27" fmla="*/ 3456 h 8827"/>
                <a:gd name="T28" fmla="*/ 6677 w 8827"/>
                <a:gd name="T29" fmla="*/ 5448 h 8827"/>
                <a:gd name="T30" fmla="*/ 6648 w 8827"/>
                <a:gd name="T31" fmla="*/ 5511 h 8827"/>
                <a:gd name="T32" fmla="*/ 5820 w 8827"/>
                <a:gd name="T33" fmla="*/ 5531 h 8827"/>
                <a:gd name="T34" fmla="*/ 5762 w 8827"/>
                <a:gd name="T35" fmla="*/ 5504 h 8827"/>
                <a:gd name="T36" fmla="*/ 5741 w 8827"/>
                <a:gd name="T37" fmla="*/ 1391 h 8827"/>
                <a:gd name="T38" fmla="*/ 5766 w 8827"/>
                <a:gd name="T39" fmla="*/ 1334 h 8827"/>
                <a:gd name="T40" fmla="*/ 7373 w 8827"/>
                <a:gd name="T41" fmla="*/ 1309 h 8827"/>
                <a:gd name="T42" fmla="*/ 6879 w 8827"/>
                <a:gd name="T43" fmla="*/ 752 h 8827"/>
                <a:gd name="T44" fmla="*/ 3543 w 8827"/>
                <a:gd name="T45" fmla="*/ 80 h 8827"/>
                <a:gd name="T46" fmla="*/ 591 w 8827"/>
                <a:gd name="T47" fmla="*/ 2207 h 8827"/>
                <a:gd name="T48" fmla="*/ 226 w 8827"/>
                <a:gd name="T49" fmla="*/ 5826 h 8827"/>
                <a:gd name="T50" fmla="*/ 2733 w 8827"/>
                <a:gd name="T51" fmla="*/ 8499 h 8827"/>
                <a:gd name="T52" fmla="*/ 6356 w 8827"/>
                <a:gd name="T53" fmla="*/ 8377 h 8827"/>
                <a:gd name="T54" fmla="*/ 8682 w 8827"/>
                <a:gd name="T55" fmla="*/ 5557 h 8827"/>
                <a:gd name="T56" fmla="*/ 8536 w 8827"/>
                <a:gd name="T57" fmla="*/ 2832 h 8827"/>
                <a:gd name="T58" fmla="*/ 7517 w 8827"/>
                <a:gd name="T59" fmla="*/ 2918 h 8827"/>
                <a:gd name="T60" fmla="*/ 7458 w 8827"/>
                <a:gd name="T61" fmla="*/ 2237 h 8827"/>
                <a:gd name="T62" fmla="*/ 8034 w 8827"/>
                <a:gd name="T63" fmla="*/ 8206 h 8827"/>
                <a:gd name="T64" fmla="*/ 8211 w 8827"/>
                <a:gd name="T65" fmla="*/ 8285 h 8827"/>
                <a:gd name="T66" fmla="*/ 8267 w 8827"/>
                <a:gd name="T67" fmla="*/ 8472 h 8827"/>
                <a:gd name="T68" fmla="*/ 8166 w 8827"/>
                <a:gd name="T69" fmla="*/ 8637 h 8827"/>
                <a:gd name="T70" fmla="*/ 7973 w 8827"/>
                <a:gd name="T71" fmla="*/ 8669 h 8827"/>
                <a:gd name="T72" fmla="*/ 7823 w 8827"/>
                <a:gd name="T73" fmla="*/ 8544 h 8827"/>
                <a:gd name="T74" fmla="*/ 7803 w 8827"/>
                <a:gd name="T75" fmla="*/ 8391 h 8827"/>
                <a:gd name="T76" fmla="*/ 7915 w 8827"/>
                <a:gd name="T77" fmla="*/ 8237 h 8827"/>
                <a:gd name="T78" fmla="*/ 8010 w 8827"/>
                <a:gd name="T79" fmla="*/ 8242 h 8827"/>
                <a:gd name="T80" fmla="*/ 7866 w 8827"/>
                <a:gd name="T81" fmla="*/ 8319 h 8827"/>
                <a:gd name="T82" fmla="*/ 7828 w 8827"/>
                <a:gd name="T83" fmla="*/ 8480 h 8827"/>
                <a:gd name="T84" fmla="*/ 7924 w 8827"/>
                <a:gd name="T85" fmla="*/ 8613 h 8827"/>
                <a:gd name="T86" fmla="*/ 8087 w 8827"/>
                <a:gd name="T87" fmla="*/ 8630 h 8827"/>
                <a:gd name="T88" fmla="*/ 8208 w 8827"/>
                <a:gd name="T89" fmla="*/ 8517 h 8827"/>
                <a:gd name="T90" fmla="*/ 8212 w 8827"/>
                <a:gd name="T91" fmla="*/ 8373 h 8827"/>
                <a:gd name="T92" fmla="*/ 8104 w 8827"/>
                <a:gd name="T93" fmla="*/ 8257 h 8827"/>
                <a:gd name="T94" fmla="*/ 8003 w 8827"/>
                <a:gd name="T95" fmla="*/ 8309 h 8827"/>
                <a:gd name="T96" fmla="*/ 8102 w 8827"/>
                <a:gd name="T97" fmla="*/ 8327 h 8827"/>
                <a:gd name="T98" fmla="*/ 8111 w 8827"/>
                <a:gd name="T99" fmla="*/ 8335 h 8827"/>
                <a:gd name="T100" fmla="*/ 8128 w 8827"/>
                <a:gd name="T101" fmla="*/ 8378 h 8827"/>
                <a:gd name="T102" fmla="*/ 8111 w 8827"/>
                <a:gd name="T103" fmla="*/ 8424 h 8827"/>
                <a:gd name="T104" fmla="*/ 8077 w 8827"/>
                <a:gd name="T105" fmla="*/ 8444 h 8827"/>
                <a:gd name="T106" fmla="*/ 8114 w 8827"/>
                <a:gd name="T107" fmla="*/ 8482 h 8827"/>
                <a:gd name="T108" fmla="*/ 8093 w 8827"/>
                <a:gd name="T109" fmla="*/ 8570 h 8827"/>
                <a:gd name="T110" fmla="*/ 8074 w 8827"/>
                <a:gd name="T111" fmla="*/ 8492 h 8827"/>
                <a:gd name="T112" fmla="*/ 8048 w 8827"/>
                <a:gd name="T113" fmla="*/ 8462 h 8827"/>
                <a:gd name="T114" fmla="*/ 8032 w 8827"/>
                <a:gd name="T115" fmla="*/ 8432 h 8827"/>
                <a:gd name="T116" fmla="*/ 8081 w 8827"/>
                <a:gd name="T117" fmla="*/ 8393 h 8827"/>
                <a:gd name="T118" fmla="*/ 8048 w 8827"/>
                <a:gd name="T119" fmla="*/ 8345 h 8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27" h="8827">
                  <a:moveTo>
                    <a:pt x="5325" y="5810"/>
                  </a:moveTo>
                  <a:lnTo>
                    <a:pt x="5319" y="5968"/>
                  </a:lnTo>
                  <a:lnTo>
                    <a:pt x="5300" y="6117"/>
                  </a:lnTo>
                  <a:lnTo>
                    <a:pt x="5270" y="6259"/>
                  </a:lnTo>
                  <a:lnTo>
                    <a:pt x="5227" y="6392"/>
                  </a:lnTo>
                  <a:lnTo>
                    <a:pt x="5173" y="6516"/>
                  </a:lnTo>
                  <a:lnTo>
                    <a:pt x="5108" y="6631"/>
                  </a:lnTo>
                  <a:lnTo>
                    <a:pt x="5033" y="6736"/>
                  </a:lnTo>
                  <a:lnTo>
                    <a:pt x="4946" y="6832"/>
                  </a:lnTo>
                  <a:lnTo>
                    <a:pt x="4850" y="6917"/>
                  </a:lnTo>
                  <a:lnTo>
                    <a:pt x="4743" y="6993"/>
                  </a:lnTo>
                  <a:lnTo>
                    <a:pt x="4627" y="7057"/>
                  </a:lnTo>
                  <a:lnTo>
                    <a:pt x="4502" y="7111"/>
                  </a:lnTo>
                  <a:lnTo>
                    <a:pt x="4367" y="7153"/>
                  </a:lnTo>
                  <a:lnTo>
                    <a:pt x="4224" y="7183"/>
                  </a:lnTo>
                  <a:lnTo>
                    <a:pt x="4073" y="7202"/>
                  </a:lnTo>
                  <a:lnTo>
                    <a:pt x="3914" y="7208"/>
                  </a:lnTo>
                  <a:lnTo>
                    <a:pt x="3754" y="7202"/>
                  </a:lnTo>
                  <a:lnTo>
                    <a:pt x="3602" y="7184"/>
                  </a:lnTo>
                  <a:lnTo>
                    <a:pt x="3459" y="7153"/>
                  </a:lnTo>
                  <a:lnTo>
                    <a:pt x="3325" y="7111"/>
                  </a:lnTo>
                  <a:lnTo>
                    <a:pt x="3199" y="7058"/>
                  </a:lnTo>
                  <a:lnTo>
                    <a:pt x="3082" y="6993"/>
                  </a:lnTo>
                  <a:lnTo>
                    <a:pt x="2975" y="6918"/>
                  </a:lnTo>
                  <a:lnTo>
                    <a:pt x="2878" y="6833"/>
                  </a:lnTo>
                  <a:lnTo>
                    <a:pt x="2792" y="6737"/>
                  </a:lnTo>
                  <a:lnTo>
                    <a:pt x="2715" y="6631"/>
                  </a:lnTo>
                  <a:lnTo>
                    <a:pt x="2650" y="6516"/>
                  </a:lnTo>
                  <a:lnTo>
                    <a:pt x="2596" y="6392"/>
                  </a:lnTo>
                  <a:lnTo>
                    <a:pt x="2553" y="6259"/>
                  </a:lnTo>
                  <a:lnTo>
                    <a:pt x="2522" y="6118"/>
                  </a:lnTo>
                  <a:lnTo>
                    <a:pt x="2503" y="5968"/>
                  </a:lnTo>
                  <a:lnTo>
                    <a:pt x="2497" y="5810"/>
                  </a:lnTo>
                  <a:lnTo>
                    <a:pt x="2497" y="3023"/>
                  </a:lnTo>
                  <a:lnTo>
                    <a:pt x="2497" y="3023"/>
                  </a:lnTo>
                  <a:lnTo>
                    <a:pt x="2497" y="3017"/>
                  </a:lnTo>
                  <a:lnTo>
                    <a:pt x="2497" y="3012"/>
                  </a:lnTo>
                  <a:lnTo>
                    <a:pt x="2498" y="3008"/>
                  </a:lnTo>
                  <a:lnTo>
                    <a:pt x="2499" y="3003"/>
                  </a:lnTo>
                  <a:lnTo>
                    <a:pt x="2501" y="2998"/>
                  </a:lnTo>
                  <a:lnTo>
                    <a:pt x="2503" y="2993"/>
                  </a:lnTo>
                  <a:lnTo>
                    <a:pt x="2505" y="2988"/>
                  </a:lnTo>
                  <a:lnTo>
                    <a:pt x="2508" y="2984"/>
                  </a:lnTo>
                  <a:lnTo>
                    <a:pt x="2511" y="2979"/>
                  </a:lnTo>
                  <a:lnTo>
                    <a:pt x="2514" y="2974"/>
                  </a:lnTo>
                  <a:lnTo>
                    <a:pt x="2517" y="2970"/>
                  </a:lnTo>
                  <a:lnTo>
                    <a:pt x="2521" y="2966"/>
                  </a:lnTo>
                  <a:lnTo>
                    <a:pt x="2525" y="2962"/>
                  </a:lnTo>
                  <a:lnTo>
                    <a:pt x="2529" y="2959"/>
                  </a:lnTo>
                  <a:lnTo>
                    <a:pt x="2534" y="2956"/>
                  </a:lnTo>
                  <a:lnTo>
                    <a:pt x="2539" y="2953"/>
                  </a:lnTo>
                  <a:lnTo>
                    <a:pt x="2543" y="2950"/>
                  </a:lnTo>
                  <a:lnTo>
                    <a:pt x="2548" y="2948"/>
                  </a:lnTo>
                  <a:lnTo>
                    <a:pt x="2552" y="2946"/>
                  </a:lnTo>
                  <a:lnTo>
                    <a:pt x="2557" y="2945"/>
                  </a:lnTo>
                  <a:lnTo>
                    <a:pt x="2562" y="2944"/>
                  </a:lnTo>
                  <a:lnTo>
                    <a:pt x="2567" y="2943"/>
                  </a:lnTo>
                  <a:lnTo>
                    <a:pt x="2572" y="2942"/>
                  </a:lnTo>
                  <a:lnTo>
                    <a:pt x="2577" y="2942"/>
                  </a:lnTo>
                  <a:lnTo>
                    <a:pt x="3352" y="2942"/>
                  </a:lnTo>
                  <a:lnTo>
                    <a:pt x="3352" y="2942"/>
                  </a:lnTo>
                  <a:lnTo>
                    <a:pt x="3352" y="2942"/>
                  </a:lnTo>
                  <a:lnTo>
                    <a:pt x="3357" y="2942"/>
                  </a:lnTo>
                  <a:lnTo>
                    <a:pt x="3362" y="2942"/>
                  </a:lnTo>
                  <a:lnTo>
                    <a:pt x="3367" y="2943"/>
                  </a:lnTo>
                  <a:lnTo>
                    <a:pt x="3371" y="2944"/>
                  </a:lnTo>
                  <a:lnTo>
                    <a:pt x="3376" y="2945"/>
                  </a:lnTo>
                  <a:lnTo>
                    <a:pt x="3381" y="2947"/>
                  </a:lnTo>
                  <a:lnTo>
                    <a:pt x="3386" y="2949"/>
                  </a:lnTo>
                  <a:lnTo>
                    <a:pt x="3391" y="2952"/>
                  </a:lnTo>
                  <a:lnTo>
                    <a:pt x="3395" y="2955"/>
                  </a:lnTo>
                  <a:lnTo>
                    <a:pt x="3400" y="2958"/>
                  </a:lnTo>
                  <a:lnTo>
                    <a:pt x="3404" y="2961"/>
                  </a:lnTo>
                  <a:lnTo>
                    <a:pt x="3407" y="2964"/>
                  </a:lnTo>
                  <a:lnTo>
                    <a:pt x="3411" y="2968"/>
                  </a:lnTo>
                  <a:lnTo>
                    <a:pt x="3414" y="2972"/>
                  </a:lnTo>
                  <a:lnTo>
                    <a:pt x="3417" y="2976"/>
                  </a:lnTo>
                  <a:lnTo>
                    <a:pt x="3420" y="2981"/>
                  </a:lnTo>
                  <a:lnTo>
                    <a:pt x="3422" y="2985"/>
                  </a:lnTo>
                  <a:lnTo>
                    <a:pt x="3424" y="2990"/>
                  </a:lnTo>
                  <a:lnTo>
                    <a:pt x="3426" y="2995"/>
                  </a:lnTo>
                  <a:lnTo>
                    <a:pt x="3427" y="3000"/>
                  </a:lnTo>
                  <a:lnTo>
                    <a:pt x="3428" y="3004"/>
                  </a:lnTo>
                  <a:lnTo>
                    <a:pt x="3429" y="3009"/>
                  </a:lnTo>
                  <a:lnTo>
                    <a:pt x="3429" y="3014"/>
                  </a:lnTo>
                  <a:lnTo>
                    <a:pt x="3430" y="3020"/>
                  </a:lnTo>
                  <a:lnTo>
                    <a:pt x="3430" y="3025"/>
                  </a:lnTo>
                  <a:lnTo>
                    <a:pt x="3430" y="5742"/>
                  </a:lnTo>
                  <a:lnTo>
                    <a:pt x="3431" y="5814"/>
                  </a:lnTo>
                  <a:lnTo>
                    <a:pt x="3437" y="5882"/>
                  </a:lnTo>
                  <a:lnTo>
                    <a:pt x="3446" y="5944"/>
                  </a:lnTo>
                  <a:lnTo>
                    <a:pt x="3459" y="6002"/>
                  </a:lnTo>
                  <a:lnTo>
                    <a:pt x="3476" y="6055"/>
                  </a:lnTo>
                  <a:lnTo>
                    <a:pt x="3497" y="6103"/>
                  </a:lnTo>
                  <a:lnTo>
                    <a:pt x="3521" y="6147"/>
                  </a:lnTo>
                  <a:lnTo>
                    <a:pt x="3549" y="6186"/>
                  </a:lnTo>
                  <a:lnTo>
                    <a:pt x="3581" y="6220"/>
                  </a:lnTo>
                  <a:lnTo>
                    <a:pt x="3616" y="6250"/>
                  </a:lnTo>
                  <a:lnTo>
                    <a:pt x="3656" y="6275"/>
                  </a:lnTo>
                  <a:lnTo>
                    <a:pt x="3699" y="6295"/>
                  </a:lnTo>
                  <a:lnTo>
                    <a:pt x="3747" y="6311"/>
                  </a:lnTo>
                  <a:lnTo>
                    <a:pt x="3798" y="6322"/>
                  </a:lnTo>
                  <a:lnTo>
                    <a:pt x="3853" y="6329"/>
                  </a:lnTo>
                  <a:lnTo>
                    <a:pt x="3912" y="6331"/>
                  </a:lnTo>
                  <a:lnTo>
                    <a:pt x="3970" y="6329"/>
                  </a:lnTo>
                  <a:lnTo>
                    <a:pt x="4025" y="6322"/>
                  </a:lnTo>
                  <a:lnTo>
                    <a:pt x="4077" y="6311"/>
                  </a:lnTo>
                  <a:lnTo>
                    <a:pt x="4124" y="6295"/>
                  </a:lnTo>
                  <a:lnTo>
                    <a:pt x="4167" y="6275"/>
                  </a:lnTo>
                  <a:lnTo>
                    <a:pt x="4207" y="6250"/>
                  </a:lnTo>
                  <a:lnTo>
                    <a:pt x="4242" y="6220"/>
                  </a:lnTo>
                  <a:lnTo>
                    <a:pt x="4274" y="6186"/>
                  </a:lnTo>
                  <a:lnTo>
                    <a:pt x="4302" y="6147"/>
                  </a:lnTo>
                  <a:lnTo>
                    <a:pt x="4327" y="6103"/>
                  </a:lnTo>
                  <a:lnTo>
                    <a:pt x="4347" y="6055"/>
                  </a:lnTo>
                  <a:lnTo>
                    <a:pt x="4364" y="6002"/>
                  </a:lnTo>
                  <a:lnTo>
                    <a:pt x="4377" y="5944"/>
                  </a:lnTo>
                  <a:lnTo>
                    <a:pt x="4386" y="5882"/>
                  </a:lnTo>
                  <a:lnTo>
                    <a:pt x="4392" y="5814"/>
                  </a:lnTo>
                  <a:lnTo>
                    <a:pt x="4394" y="5742"/>
                  </a:lnTo>
                  <a:lnTo>
                    <a:pt x="4394" y="3023"/>
                  </a:lnTo>
                  <a:lnTo>
                    <a:pt x="4394" y="3023"/>
                  </a:lnTo>
                  <a:lnTo>
                    <a:pt x="4394" y="3017"/>
                  </a:lnTo>
                  <a:lnTo>
                    <a:pt x="4395" y="3012"/>
                  </a:lnTo>
                  <a:lnTo>
                    <a:pt x="4395" y="3008"/>
                  </a:lnTo>
                  <a:lnTo>
                    <a:pt x="4397" y="3003"/>
                  </a:lnTo>
                  <a:lnTo>
                    <a:pt x="4398" y="2998"/>
                  </a:lnTo>
                  <a:lnTo>
                    <a:pt x="4400" y="2993"/>
                  </a:lnTo>
                  <a:lnTo>
                    <a:pt x="4402" y="2988"/>
                  </a:lnTo>
                  <a:lnTo>
                    <a:pt x="4405" y="2984"/>
                  </a:lnTo>
                  <a:lnTo>
                    <a:pt x="4407" y="2979"/>
                  </a:lnTo>
                  <a:lnTo>
                    <a:pt x="4411" y="2974"/>
                  </a:lnTo>
                  <a:lnTo>
                    <a:pt x="4414" y="2970"/>
                  </a:lnTo>
                  <a:lnTo>
                    <a:pt x="4418" y="2966"/>
                  </a:lnTo>
                  <a:lnTo>
                    <a:pt x="4422" y="2963"/>
                  </a:lnTo>
                  <a:lnTo>
                    <a:pt x="4427" y="2959"/>
                  </a:lnTo>
                  <a:lnTo>
                    <a:pt x="4431" y="2956"/>
                  </a:lnTo>
                  <a:lnTo>
                    <a:pt x="4436" y="2953"/>
                  </a:lnTo>
                  <a:lnTo>
                    <a:pt x="4441" y="2950"/>
                  </a:lnTo>
                  <a:lnTo>
                    <a:pt x="4446" y="2948"/>
                  </a:lnTo>
                  <a:lnTo>
                    <a:pt x="4450" y="2946"/>
                  </a:lnTo>
                  <a:lnTo>
                    <a:pt x="4455" y="2945"/>
                  </a:lnTo>
                  <a:lnTo>
                    <a:pt x="4460" y="2943"/>
                  </a:lnTo>
                  <a:lnTo>
                    <a:pt x="4465" y="2942"/>
                  </a:lnTo>
                  <a:lnTo>
                    <a:pt x="4470" y="2942"/>
                  </a:lnTo>
                  <a:lnTo>
                    <a:pt x="4475" y="2942"/>
                  </a:lnTo>
                  <a:lnTo>
                    <a:pt x="5244" y="2942"/>
                  </a:lnTo>
                  <a:lnTo>
                    <a:pt x="5244" y="2942"/>
                  </a:lnTo>
                  <a:lnTo>
                    <a:pt x="5246" y="2942"/>
                  </a:lnTo>
                  <a:lnTo>
                    <a:pt x="5252" y="2942"/>
                  </a:lnTo>
                  <a:lnTo>
                    <a:pt x="5257" y="2942"/>
                  </a:lnTo>
                  <a:lnTo>
                    <a:pt x="5262" y="2943"/>
                  </a:lnTo>
                  <a:lnTo>
                    <a:pt x="5267" y="2944"/>
                  </a:lnTo>
                  <a:lnTo>
                    <a:pt x="5272" y="2945"/>
                  </a:lnTo>
                  <a:lnTo>
                    <a:pt x="5277" y="2947"/>
                  </a:lnTo>
                  <a:lnTo>
                    <a:pt x="5282" y="2949"/>
                  </a:lnTo>
                  <a:lnTo>
                    <a:pt x="5286" y="2952"/>
                  </a:lnTo>
                  <a:lnTo>
                    <a:pt x="5291" y="2955"/>
                  </a:lnTo>
                  <a:lnTo>
                    <a:pt x="5295" y="2958"/>
                  </a:lnTo>
                  <a:lnTo>
                    <a:pt x="5299" y="2961"/>
                  </a:lnTo>
                  <a:lnTo>
                    <a:pt x="5303" y="2964"/>
                  </a:lnTo>
                  <a:lnTo>
                    <a:pt x="5306" y="2968"/>
                  </a:lnTo>
                  <a:lnTo>
                    <a:pt x="5310" y="2972"/>
                  </a:lnTo>
                  <a:lnTo>
                    <a:pt x="5313" y="2976"/>
                  </a:lnTo>
                  <a:lnTo>
                    <a:pt x="5315" y="2981"/>
                  </a:lnTo>
                  <a:lnTo>
                    <a:pt x="5318" y="2985"/>
                  </a:lnTo>
                  <a:lnTo>
                    <a:pt x="5320" y="2990"/>
                  </a:lnTo>
                  <a:lnTo>
                    <a:pt x="5322" y="2995"/>
                  </a:lnTo>
                  <a:lnTo>
                    <a:pt x="5323" y="3000"/>
                  </a:lnTo>
                  <a:lnTo>
                    <a:pt x="5324" y="3005"/>
                  </a:lnTo>
                  <a:lnTo>
                    <a:pt x="5325" y="3010"/>
                  </a:lnTo>
                  <a:lnTo>
                    <a:pt x="5325" y="3015"/>
                  </a:lnTo>
                  <a:lnTo>
                    <a:pt x="5325" y="3021"/>
                  </a:lnTo>
                  <a:lnTo>
                    <a:pt x="5325" y="3023"/>
                  </a:lnTo>
                  <a:lnTo>
                    <a:pt x="5325" y="5810"/>
                  </a:lnTo>
                  <a:close/>
                  <a:moveTo>
                    <a:pt x="8536" y="2832"/>
                  </a:moveTo>
                  <a:lnTo>
                    <a:pt x="8515" y="2948"/>
                  </a:lnTo>
                  <a:lnTo>
                    <a:pt x="8485" y="3060"/>
                  </a:lnTo>
                  <a:lnTo>
                    <a:pt x="8446" y="3167"/>
                  </a:lnTo>
                  <a:lnTo>
                    <a:pt x="8400" y="3269"/>
                  </a:lnTo>
                  <a:lnTo>
                    <a:pt x="8346" y="3366"/>
                  </a:lnTo>
                  <a:lnTo>
                    <a:pt x="8285" y="3456"/>
                  </a:lnTo>
                  <a:lnTo>
                    <a:pt x="8218" y="3540"/>
                  </a:lnTo>
                  <a:lnTo>
                    <a:pt x="8144" y="3617"/>
                  </a:lnTo>
                  <a:lnTo>
                    <a:pt x="8064" y="3687"/>
                  </a:lnTo>
                  <a:lnTo>
                    <a:pt x="7979" y="3749"/>
                  </a:lnTo>
                  <a:lnTo>
                    <a:pt x="7889" y="3802"/>
                  </a:lnTo>
                  <a:lnTo>
                    <a:pt x="7794" y="3847"/>
                  </a:lnTo>
                  <a:lnTo>
                    <a:pt x="7694" y="3882"/>
                  </a:lnTo>
                  <a:lnTo>
                    <a:pt x="7591" y="3908"/>
                  </a:lnTo>
                  <a:lnTo>
                    <a:pt x="7485" y="3924"/>
                  </a:lnTo>
                  <a:lnTo>
                    <a:pt x="7375" y="3930"/>
                  </a:lnTo>
                  <a:lnTo>
                    <a:pt x="6677" y="3930"/>
                  </a:lnTo>
                  <a:lnTo>
                    <a:pt x="6677" y="5448"/>
                  </a:lnTo>
                  <a:lnTo>
                    <a:pt x="6677" y="5448"/>
                  </a:lnTo>
                  <a:lnTo>
                    <a:pt x="6677" y="5454"/>
                  </a:lnTo>
                  <a:lnTo>
                    <a:pt x="6676" y="5459"/>
                  </a:lnTo>
                  <a:lnTo>
                    <a:pt x="6675" y="5464"/>
                  </a:lnTo>
                  <a:lnTo>
                    <a:pt x="6674" y="5469"/>
                  </a:lnTo>
                  <a:lnTo>
                    <a:pt x="6672" y="5474"/>
                  </a:lnTo>
                  <a:lnTo>
                    <a:pt x="6670" y="5479"/>
                  </a:lnTo>
                  <a:lnTo>
                    <a:pt x="6668" y="5484"/>
                  </a:lnTo>
                  <a:lnTo>
                    <a:pt x="6665" y="5488"/>
                  </a:lnTo>
                  <a:lnTo>
                    <a:pt x="6662" y="5493"/>
                  </a:lnTo>
                  <a:lnTo>
                    <a:pt x="6659" y="5498"/>
                  </a:lnTo>
                  <a:lnTo>
                    <a:pt x="6655" y="5503"/>
                  </a:lnTo>
                  <a:lnTo>
                    <a:pt x="6652" y="5507"/>
                  </a:lnTo>
                  <a:lnTo>
                    <a:pt x="6648" y="5511"/>
                  </a:lnTo>
                  <a:lnTo>
                    <a:pt x="6644" y="5514"/>
                  </a:lnTo>
                  <a:lnTo>
                    <a:pt x="6639" y="5517"/>
                  </a:lnTo>
                  <a:lnTo>
                    <a:pt x="6634" y="5520"/>
                  </a:lnTo>
                  <a:lnTo>
                    <a:pt x="6630" y="5523"/>
                  </a:lnTo>
                  <a:lnTo>
                    <a:pt x="6625" y="5525"/>
                  </a:lnTo>
                  <a:lnTo>
                    <a:pt x="6620" y="5527"/>
                  </a:lnTo>
                  <a:lnTo>
                    <a:pt x="6615" y="5529"/>
                  </a:lnTo>
                  <a:lnTo>
                    <a:pt x="6610" y="5530"/>
                  </a:lnTo>
                  <a:lnTo>
                    <a:pt x="6605" y="5531"/>
                  </a:lnTo>
                  <a:lnTo>
                    <a:pt x="6600" y="5531"/>
                  </a:lnTo>
                  <a:lnTo>
                    <a:pt x="6594" y="5531"/>
                  </a:lnTo>
                  <a:lnTo>
                    <a:pt x="5820" y="5531"/>
                  </a:lnTo>
                  <a:lnTo>
                    <a:pt x="5820" y="5531"/>
                  </a:lnTo>
                  <a:lnTo>
                    <a:pt x="5815" y="5531"/>
                  </a:lnTo>
                  <a:lnTo>
                    <a:pt x="5810" y="5531"/>
                  </a:lnTo>
                  <a:lnTo>
                    <a:pt x="5805" y="5530"/>
                  </a:lnTo>
                  <a:lnTo>
                    <a:pt x="5800" y="5529"/>
                  </a:lnTo>
                  <a:lnTo>
                    <a:pt x="5795" y="5527"/>
                  </a:lnTo>
                  <a:lnTo>
                    <a:pt x="5791" y="5525"/>
                  </a:lnTo>
                  <a:lnTo>
                    <a:pt x="5786" y="5523"/>
                  </a:lnTo>
                  <a:lnTo>
                    <a:pt x="5781" y="5520"/>
                  </a:lnTo>
                  <a:lnTo>
                    <a:pt x="5777" y="5517"/>
                  </a:lnTo>
                  <a:lnTo>
                    <a:pt x="5773" y="5514"/>
                  </a:lnTo>
                  <a:lnTo>
                    <a:pt x="5769" y="5511"/>
                  </a:lnTo>
                  <a:lnTo>
                    <a:pt x="5765" y="5508"/>
                  </a:lnTo>
                  <a:lnTo>
                    <a:pt x="5762" y="5504"/>
                  </a:lnTo>
                  <a:lnTo>
                    <a:pt x="5758" y="5500"/>
                  </a:lnTo>
                  <a:lnTo>
                    <a:pt x="5755" y="5496"/>
                  </a:lnTo>
                  <a:lnTo>
                    <a:pt x="5752" y="5491"/>
                  </a:lnTo>
                  <a:lnTo>
                    <a:pt x="5750" y="5487"/>
                  </a:lnTo>
                  <a:lnTo>
                    <a:pt x="5747" y="5482"/>
                  </a:lnTo>
                  <a:lnTo>
                    <a:pt x="5746" y="5477"/>
                  </a:lnTo>
                  <a:lnTo>
                    <a:pt x="5744" y="5472"/>
                  </a:lnTo>
                  <a:lnTo>
                    <a:pt x="5743" y="5468"/>
                  </a:lnTo>
                  <a:lnTo>
                    <a:pt x="5742" y="5463"/>
                  </a:lnTo>
                  <a:lnTo>
                    <a:pt x="5742" y="5458"/>
                  </a:lnTo>
                  <a:lnTo>
                    <a:pt x="5741" y="5452"/>
                  </a:lnTo>
                  <a:lnTo>
                    <a:pt x="5741" y="5448"/>
                  </a:lnTo>
                  <a:lnTo>
                    <a:pt x="5741" y="1391"/>
                  </a:lnTo>
                  <a:lnTo>
                    <a:pt x="5741" y="1391"/>
                  </a:lnTo>
                  <a:lnTo>
                    <a:pt x="5742" y="1386"/>
                  </a:lnTo>
                  <a:lnTo>
                    <a:pt x="5743" y="1381"/>
                  </a:lnTo>
                  <a:lnTo>
                    <a:pt x="5744" y="1375"/>
                  </a:lnTo>
                  <a:lnTo>
                    <a:pt x="5745" y="1371"/>
                  </a:lnTo>
                  <a:lnTo>
                    <a:pt x="5746" y="1366"/>
                  </a:lnTo>
                  <a:lnTo>
                    <a:pt x="5748" y="1361"/>
                  </a:lnTo>
                  <a:lnTo>
                    <a:pt x="5751" y="1356"/>
                  </a:lnTo>
                  <a:lnTo>
                    <a:pt x="5753" y="1351"/>
                  </a:lnTo>
                  <a:lnTo>
                    <a:pt x="5756" y="1346"/>
                  </a:lnTo>
                  <a:lnTo>
                    <a:pt x="5759" y="1342"/>
                  </a:lnTo>
                  <a:lnTo>
                    <a:pt x="5763" y="1338"/>
                  </a:lnTo>
                  <a:lnTo>
                    <a:pt x="5766" y="1334"/>
                  </a:lnTo>
                  <a:lnTo>
                    <a:pt x="5770" y="1330"/>
                  </a:lnTo>
                  <a:lnTo>
                    <a:pt x="5775" y="1326"/>
                  </a:lnTo>
                  <a:lnTo>
                    <a:pt x="5779" y="1323"/>
                  </a:lnTo>
                  <a:lnTo>
                    <a:pt x="5784" y="1320"/>
                  </a:lnTo>
                  <a:lnTo>
                    <a:pt x="5789" y="1317"/>
                  </a:lnTo>
                  <a:lnTo>
                    <a:pt x="5794" y="1315"/>
                  </a:lnTo>
                  <a:lnTo>
                    <a:pt x="5799" y="1313"/>
                  </a:lnTo>
                  <a:lnTo>
                    <a:pt x="5804" y="1311"/>
                  </a:lnTo>
                  <a:lnTo>
                    <a:pt x="5809" y="1310"/>
                  </a:lnTo>
                  <a:lnTo>
                    <a:pt x="5814" y="1309"/>
                  </a:lnTo>
                  <a:lnTo>
                    <a:pt x="5819" y="1309"/>
                  </a:lnTo>
                  <a:lnTo>
                    <a:pt x="5824" y="1309"/>
                  </a:lnTo>
                  <a:lnTo>
                    <a:pt x="7373" y="1309"/>
                  </a:lnTo>
                  <a:lnTo>
                    <a:pt x="7373" y="1309"/>
                  </a:lnTo>
                  <a:lnTo>
                    <a:pt x="7376" y="1309"/>
                  </a:lnTo>
                  <a:lnTo>
                    <a:pt x="7424" y="1310"/>
                  </a:lnTo>
                  <a:lnTo>
                    <a:pt x="7470" y="1312"/>
                  </a:lnTo>
                  <a:lnTo>
                    <a:pt x="7516" y="1316"/>
                  </a:lnTo>
                  <a:lnTo>
                    <a:pt x="7563" y="1323"/>
                  </a:lnTo>
                  <a:lnTo>
                    <a:pt x="7563" y="1323"/>
                  </a:lnTo>
                  <a:lnTo>
                    <a:pt x="7453" y="1214"/>
                  </a:lnTo>
                  <a:lnTo>
                    <a:pt x="7343" y="1111"/>
                  </a:lnTo>
                  <a:lnTo>
                    <a:pt x="7231" y="1015"/>
                  </a:lnTo>
                  <a:lnTo>
                    <a:pt x="7118" y="923"/>
                  </a:lnTo>
                  <a:lnTo>
                    <a:pt x="7001" y="836"/>
                  </a:lnTo>
                  <a:lnTo>
                    <a:pt x="6879" y="752"/>
                  </a:lnTo>
                  <a:lnTo>
                    <a:pt x="6753" y="670"/>
                  </a:lnTo>
                  <a:lnTo>
                    <a:pt x="6619" y="591"/>
                  </a:lnTo>
                  <a:lnTo>
                    <a:pt x="6356" y="449"/>
                  </a:lnTo>
                  <a:lnTo>
                    <a:pt x="6092" y="327"/>
                  </a:lnTo>
                  <a:lnTo>
                    <a:pt x="5826" y="225"/>
                  </a:lnTo>
                  <a:lnTo>
                    <a:pt x="5557" y="143"/>
                  </a:lnTo>
                  <a:lnTo>
                    <a:pt x="5282" y="80"/>
                  </a:lnTo>
                  <a:lnTo>
                    <a:pt x="5001" y="35"/>
                  </a:lnTo>
                  <a:lnTo>
                    <a:pt x="4712" y="9"/>
                  </a:lnTo>
                  <a:lnTo>
                    <a:pt x="4412" y="0"/>
                  </a:lnTo>
                  <a:lnTo>
                    <a:pt x="4113" y="9"/>
                  </a:lnTo>
                  <a:lnTo>
                    <a:pt x="3824" y="35"/>
                  </a:lnTo>
                  <a:lnTo>
                    <a:pt x="3543" y="80"/>
                  </a:lnTo>
                  <a:lnTo>
                    <a:pt x="3268" y="143"/>
                  </a:lnTo>
                  <a:lnTo>
                    <a:pt x="2999" y="225"/>
                  </a:lnTo>
                  <a:lnTo>
                    <a:pt x="2733" y="327"/>
                  </a:lnTo>
                  <a:lnTo>
                    <a:pt x="2469" y="449"/>
                  </a:lnTo>
                  <a:lnTo>
                    <a:pt x="2206" y="591"/>
                  </a:lnTo>
                  <a:lnTo>
                    <a:pt x="1951" y="748"/>
                  </a:lnTo>
                  <a:lnTo>
                    <a:pt x="1714" y="916"/>
                  </a:lnTo>
                  <a:lnTo>
                    <a:pt x="1493" y="1095"/>
                  </a:lnTo>
                  <a:lnTo>
                    <a:pt x="1287" y="1287"/>
                  </a:lnTo>
                  <a:lnTo>
                    <a:pt x="1095" y="1494"/>
                  </a:lnTo>
                  <a:lnTo>
                    <a:pt x="916" y="1715"/>
                  </a:lnTo>
                  <a:lnTo>
                    <a:pt x="748" y="1952"/>
                  </a:lnTo>
                  <a:lnTo>
                    <a:pt x="591" y="2207"/>
                  </a:lnTo>
                  <a:lnTo>
                    <a:pt x="449" y="2470"/>
                  </a:lnTo>
                  <a:lnTo>
                    <a:pt x="327" y="2734"/>
                  </a:lnTo>
                  <a:lnTo>
                    <a:pt x="226" y="3000"/>
                  </a:lnTo>
                  <a:lnTo>
                    <a:pt x="143" y="3269"/>
                  </a:lnTo>
                  <a:lnTo>
                    <a:pt x="80" y="3543"/>
                  </a:lnTo>
                  <a:lnTo>
                    <a:pt x="35" y="3824"/>
                  </a:lnTo>
                  <a:lnTo>
                    <a:pt x="9" y="4113"/>
                  </a:lnTo>
                  <a:lnTo>
                    <a:pt x="0" y="4413"/>
                  </a:lnTo>
                  <a:lnTo>
                    <a:pt x="9" y="4712"/>
                  </a:lnTo>
                  <a:lnTo>
                    <a:pt x="35" y="5001"/>
                  </a:lnTo>
                  <a:lnTo>
                    <a:pt x="80" y="5282"/>
                  </a:lnTo>
                  <a:lnTo>
                    <a:pt x="143" y="5557"/>
                  </a:lnTo>
                  <a:lnTo>
                    <a:pt x="226" y="5826"/>
                  </a:lnTo>
                  <a:lnTo>
                    <a:pt x="327" y="6092"/>
                  </a:lnTo>
                  <a:lnTo>
                    <a:pt x="449" y="6356"/>
                  </a:lnTo>
                  <a:lnTo>
                    <a:pt x="591" y="6619"/>
                  </a:lnTo>
                  <a:lnTo>
                    <a:pt x="748" y="6874"/>
                  </a:lnTo>
                  <a:lnTo>
                    <a:pt x="916" y="7111"/>
                  </a:lnTo>
                  <a:lnTo>
                    <a:pt x="1095" y="7332"/>
                  </a:lnTo>
                  <a:lnTo>
                    <a:pt x="1287" y="7539"/>
                  </a:lnTo>
                  <a:lnTo>
                    <a:pt x="1493" y="7731"/>
                  </a:lnTo>
                  <a:lnTo>
                    <a:pt x="1714" y="7910"/>
                  </a:lnTo>
                  <a:lnTo>
                    <a:pt x="1951" y="8078"/>
                  </a:lnTo>
                  <a:lnTo>
                    <a:pt x="2206" y="8235"/>
                  </a:lnTo>
                  <a:lnTo>
                    <a:pt x="2469" y="8377"/>
                  </a:lnTo>
                  <a:lnTo>
                    <a:pt x="2733" y="8499"/>
                  </a:lnTo>
                  <a:lnTo>
                    <a:pt x="2999" y="8601"/>
                  </a:lnTo>
                  <a:lnTo>
                    <a:pt x="3268" y="8683"/>
                  </a:lnTo>
                  <a:lnTo>
                    <a:pt x="3543" y="8746"/>
                  </a:lnTo>
                  <a:lnTo>
                    <a:pt x="3824" y="8791"/>
                  </a:lnTo>
                  <a:lnTo>
                    <a:pt x="4113" y="8817"/>
                  </a:lnTo>
                  <a:lnTo>
                    <a:pt x="4412" y="8826"/>
                  </a:lnTo>
                  <a:lnTo>
                    <a:pt x="4712" y="8817"/>
                  </a:lnTo>
                  <a:lnTo>
                    <a:pt x="5001" y="8791"/>
                  </a:lnTo>
                  <a:lnTo>
                    <a:pt x="5282" y="8746"/>
                  </a:lnTo>
                  <a:lnTo>
                    <a:pt x="5557" y="8683"/>
                  </a:lnTo>
                  <a:lnTo>
                    <a:pt x="5826" y="8601"/>
                  </a:lnTo>
                  <a:lnTo>
                    <a:pt x="6092" y="8499"/>
                  </a:lnTo>
                  <a:lnTo>
                    <a:pt x="6356" y="8377"/>
                  </a:lnTo>
                  <a:lnTo>
                    <a:pt x="6619" y="8235"/>
                  </a:lnTo>
                  <a:lnTo>
                    <a:pt x="6874" y="8078"/>
                  </a:lnTo>
                  <a:lnTo>
                    <a:pt x="7111" y="7910"/>
                  </a:lnTo>
                  <a:lnTo>
                    <a:pt x="7332" y="7731"/>
                  </a:lnTo>
                  <a:lnTo>
                    <a:pt x="7538" y="7539"/>
                  </a:lnTo>
                  <a:lnTo>
                    <a:pt x="7730" y="7332"/>
                  </a:lnTo>
                  <a:lnTo>
                    <a:pt x="7909" y="7111"/>
                  </a:lnTo>
                  <a:lnTo>
                    <a:pt x="8077" y="6874"/>
                  </a:lnTo>
                  <a:lnTo>
                    <a:pt x="8234" y="6619"/>
                  </a:lnTo>
                  <a:lnTo>
                    <a:pt x="8376" y="6356"/>
                  </a:lnTo>
                  <a:lnTo>
                    <a:pt x="8498" y="6092"/>
                  </a:lnTo>
                  <a:lnTo>
                    <a:pt x="8600" y="5826"/>
                  </a:lnTo>
                  <a:lnTo>
                    <a:pt x="8682" y="5557"/>
                  </a:lnTo>
                  <a:lnTo>
                    <a:pt x="8746" y="5283"/>
                  </a:lnTo>
                  <a:lnTo>
                    <a:pt x="8791" y="5001"/>
                  </a:lnTo>
                  <a:lnTo>
                    <a:pt x="8817" y="4712"/>
                  </a:lnTo>
                  <a:lnTo>
                    <a:pt x="8826" y="4413"/>
                  </a:lnTo>
                  <a:lnTo>
                    <a:pt x="8822" y="4203"/>
                  </a:lnTo>
                  <a:lnTo>
                    <a:pt x="8809" y="4001"/>
                  </a:lnTo>
                  <a:lnTo>
                    <a:pt x="8787" y="3803"/>
                  </a:lnTo>
                  <a:lnTo>
                    <a:pt x="8756" y="3608"/>
                  </a:lnTo>
                  <a:lnTo>
                    <a:pt x="8715" y="3415"/>
                  </a:lnTo>
                  <a:lnTo>
                    <a:pt x="8664" y="3223"/>
                  </a:lnTo>
                  <a:lnTo>
                    <a:pt x="8603" y="3029"/>
                  </a:lnTo>
                  <a:lnTo>
                    <a:pt x="8532" y="2832"/>
                  </a:lnTo>
                  <a:lnTo>
                    <a:pt x="8536" y="2832"/>
                  </a:lnTo>
                  <a:close/>
                  <a:moveTo>
                    <a:pt x="6677" y="2137"/>
                  </a:moveTo>
                  <a:lnTo>
                    <a:pt x="6677" y="3102"/>
                  </a:lnTo>
                  <a:lnTo>
                    <a:pt x="7178" y="3102"/>
                  </a:lnTo>
                  <a:lnTo>
                    <a:pt x="7216" y="3100"/>
                  </a:lnTo>
                  <a:lnTo>
                    <a:pt x="7254" y="3094"/>
                  </a:lnTo>
                  <a:lnTo>
                    <a:pt x="7291" y="3086"/>
                  </a:lnTo>
                  <a:lnTo>
                    <a:pt x="7328" y="3073"/>
                  </a:lnTo>
                  <a:lnTo>
                    <a:pt x="7364" y="3057"/>
                  </a:lnTo>
                  <a:lnTo>
                    <a:pt x="7399" y="3036"/>
                  </a:lnTo>
                  <a:lnTo>
                    <a:pt x="7432" y="3013"/>
                  </a:lnTo>
                  <a:lnTo>
                    <a:pt x="7463" y="2985"/>
                  </a:lnTo>
                  <a:lnTo>
                    <a:pt x="7491" y="2953"/>
                  </a:lnTo>
                  <a:lnTo>
                    <a:pt x="7517" y="2918"/>
                  </a:lnTo>
                  <a:lnTo>
                    <a:pt x="7540" y="2878"/>
                  </a:lnTo>
                  <a:lnTo>
                    <a:pt x="7559" y="2835"/>
                  </a:lnTo>
                  <a:lnTo>
                    <a:pt x="7575" y="2787"/>
                  </a:lnTo>
                  <a:lnTo>
                    <a:pt x="7586" y="2735"/>
                  </a:lnTo>
                  <a:lnTo>
                    <a:pt x="7594" y="2680"/>
                  </a:lnTo>
                  <a:lnTo>
                    <a:pt x="7596" y="2620"/>
                  </a:lnTo>
                  <a:lnTo>
                    <a:pt x="7593" y="2540"/>
                  </a:lnTo>
                  <a:lnTo>
                    <a:pt x="7582" y="2470"/>
                  </a:lnTo>
                  <a:lnTo>
                    <a:pt x="7566" y="2409"/>
                  </a:lnTo>
                  <a:lnTo>
                    <a:pt x="7545" y="2355"/>
                  </a:lnTo>
                  <a:lnTo>
                    <a:pt x="7519" y="2309"/>
                  </a:lnTo>
                  <a:lnTo>
                    <a:pt x="7490" y="2270"/>
                  </a:lnTo>
                  <a:lnTo>
                    <a:pt x="7458" y="2237"/>
                  </a:lnTo>
                  <a:lnTo>
                    <a:pt x="7424" y="2210"/>
                  </a:lnTo>
                  <a:lnTo>
                    <a:pt x="7389" y="2188"/>
                  </a:lnTo>
                  <a:lnTo>
                    <a:pt x="7354" y="2171"/>
                  </a:lnTo>
                  <a:lnTo>
                    <a:pt x="7319" y="2159"/>
                  </a:lnTo>
                  <a:lnTo>
                    <a:pt x="7285" y="2149"/>
                  </a:lnTo>
                  <a:lnTo>
                    <a:pt x="7253" y="2143"/>
                  </a:lnTo>
                  <a:lnTo>
                    <a:pt x="7224" y="2139"/>
                  </a:lnTo>
                  <a:lnTo>
                    <a:pt x="7199" y="2137"/>
                  </a:lnTo>
                  <a:lnTo>
                    <a:pt x="7178" y="2137"/>
                  </a:lnTo>
                  <a:lnTo>
                    <a:pt x="6677" y="2137"/>
                  </a:lnTo>
                  <a:close/>
                  <a:moveTo>
                    <a:pt x="8033" y="8206"/>
                  </a:moveTo>
                  <a:lnTo>
                    <a:pt x="8033" y="8206"/>
                  </a:lnTo>
                  <a:lnTo>
                    <a:pt x="8034" y="8206"/>
                  </a:lnTo>
                  <a:lnTo>
                    <a:pt x="8050" y="8207"/>
                  </a:lnTo>
                  <a:lnTo>
                    <a:pt x="8066" y="8208"/>
                  </a:lnTo>
                  <a:lnTo>
                    <a:pt x="8081" y="8210"/>
                  </a:lnTo>
                  <a:lnTo>
                    <a:pt x="8096" y="8213"/>
                  </a:lnTo>
                  <a:lnTo>
                    <a:pt x="8110" y="8218"/>
                  </a:lnTo>
                  <a:lnTo>
                    <a:pt x="8124" y="8223"/>
                  </a:lnTo>
                  <a:lnTo>
                    <a:pt x="8138" y="8229"/>
                  </a:lnTo>
                  <a:lnTo>
                    <a:pt x="8152" y="8237"/>
                  </a:lnTo>
                  <a:lnTo>
                    <a:pt x="8166" y="8246"/>
                  </a:lnTo>
                  <a:lnTo>
                    <a:pt x="8178" y="8255"/>
                  </a:lnTo>
                  <a:lnTo>
                    <a:pt x="8190" y="8264"/>
                  </a:lnTo>
                  <a:lnTo>
                    <a:pt x="8201" y="8274"/>
                  </a:lnTo>
                  <a:lnTo>
                    <a:pt x="8211" y="8285"/>
                  </a:lnTo>
                  <a:lnTo>
                    <a:pt x="8221" y="8297"/>
                  </a:lnTo>
                  <a:lnTo>
                    <a:pt x="8230" y="8310"/>
                  </a:lnTo>
                  <a:lnTo>
                    <a:pt x="8238" y="8323"/>
                  </a:lnTo>
                  <a:lnTo>
                    <a:pt x="8246" y="8337"/>
                  </a:lnTo>
                  <a:lnTo>
                    <a:pt x="8252" y="8351"/>
                  </a:lnTo>
                  <a:lnTo>
                    <a:pt x="8258" y="8365"/>
                  </a:lnTo>
                  <a:lnTo>
                    <a:pt x="8262" y="8380"/>
                  </a:lnTo>
                  <a:lnTo>
                    <a:pt x="8265" y="8395"/>
                  </a:lnTo>
                  <a:lnTo>
                    <a:pt x="8267" y="8410"/>
                  </a:lnTo>
                  <a:lnTo>
                    <a:pt x="8269" y="8425"/>
                  </a:lnTo>
                  <a:lnTo>
                    <a:pt x="8269" y="8441"/>
                  </a:lnTo>
                  <a:lnTo>
                    <a:pt x="8269" y="8457"/>
                  </a:lnTo>
                  <a:lnTo>
                    <a:pt x="8267" y="8472"/>
                  </a:lnTo>
                  <a:lnTo>
                    <a:pt x="8265" y="8487"/>
                  </a:lnTo>
                  <a:lnTo>
                    <a:pt x="8262" y="8502"/>
                  </a:lnTo>
                  <a:lnTo>
                    <a:pt x="8258" y="8516"/>
                  </a:lnTo>
                  <a:lnTo>
                    <a:pt x="8252" y="8530"/>
                  </a:lnTo>
                  <a:lnTo>
                    <a:pt x="8246" y="8544"/>
                  </a:lnTo>
                  <a:lnTo>
                    <a:pt x="8238" y="8558"/>
                  </a:lnTo>
                  <a:lnTo>
                    <a:pt x="8230" y="8572"/>
                  </a:lnTo>
                  <a:lnTo>
                    <a:pt x="8221" y="8584"/>
                  </a:lnTo>
                  <a:lnTo>
                    <a:pt x="8211" y="8596"/>
                  </a:lnTo>
                  <a:lnTo>
                    <a:pt x="8201" y="8608"/>
                  </a:lnTo>
                  <a:lnTo>
                    <a:pt x="8190" y="8618"/>
                  </a:lnTo>
                  <a:lnTo>
                    <a:pt x="8178" y="8628"/>
                  </a:lnTo>
                  <a:lnTo>
                    <a:pt x="8166" y="8637"/>
                  </a:lnTo>
                  <a:lnTo>
                    <a:pt x="8152" y="8645"/>
                  </a:lnTo>
                  <a:lnTo>
                    <a:pt x="8138" y="8653"/>
                  </a:lnTo>
                  <a:lnTo>
                    <a:pt x="8124" y="8659"/>
                  </a:lnTo>
                  <a:lnTo>
                    <a:pt x="8110" y="8664"/>
                  </a:lnTo>
                  <a:lnTo>
                    <a:pt x="8095" y="8669"/>
                  </a:lnTo>
                  <a:lnTo>
                    <a:pt x="8081" y="8672"/>
                  </a:lnTo>
                  <a:lnTo>
                    <a:pt x="8066" y="8674"/>
                  </a:lnTo>
                  <a:lnTo>
                    <a:pt x="8050" y="8676"/>
                  </a:lnTo>
                  <a:lnTo>
                    <a:pt x="8034" y="8676"/>
                  </a:lnTo>
                  <a:lnTo>
                    <a:pt x="8018" y="8676"/>
                  </a:lnTo>
                  <a:lnTo>
                    <a:pt x="8003" y="8674"/>
                  </a:lnTo>
                  <a:lnTo>
                    <a:pt x="7988" y="8672"/>
                  </a:lnTo>
                  <a:lnTo>
                    <a:pt x="7973" y="8669"/>
                  </a:lnTo>
                  <a:lnTo>
                    <a:pt x="7959" y="8664"/>
                  </a:lnTo>
                  <a:lnTo>
                    <a:pt x="7945" y="8659"/>
                  </a:lnTo>
                  <a:lnTo>
                    <a:pt x="7931" y="8653"/>
                  </a:lnTo>
                  <a:lnTo>
                    <a:pt x="7917" y="8645"/>
                  </a:lnTo>
                  <a:lnTo>
                    <a:pt x="7904" y="8637"/>
                  </a:lnTo>
                  <a:lnTo>
                    <a:pt x="7891" y="8628"/>
                  </a:lnTo>
                  <a:lnTo>
                    <a:pt x="7879" y="8618"/>
                  </a:lnTo>
                  <a:lnTo>
                    <a:pt x="7868" y="8608"/>
                  </a:lnTo>
                  <a:lnTo>
                    <a:pt x="7857" y="8596"/>
                  </a:lnTo>
                  <a:lnTo>
                    <a:pt x="7848" y="8584"/>
                  </a:lnTo>
                  <a:lnTo>
                    <a:pt x="7839" y="8572"/>
                  </a:lnTo>
                  <a:lnTo>
                    <a:pt x="7830" y="8558"/>
                  </a:lnTo>
                  <a:lnTo>
                    <a:pt x="7823" y="8544"/>
                  </a:lnTo>
                  <a:lnTo>
                    <a:pt x="7816" y="8530"/>
                  </a:lnTo>
                  <a:lnTo>
                    <a:pt x="7811" y="8516"/>
                  </a:lnTo>
                  <a:lnTo>
                    <a:pt x="7807" y="8502"/>
                  </a:lnTo>
                  <a:lnTo>
                    <a:pt x="7803" y="8487"/>
                  </a:lnTo>
                  <a:lnTo>
                    <a:pt x="7801" y="8472"/>
                  </a:lnTo>
                  <a:lnTo>
                    <a:pt x="7800" y="8457"/>
                  </a:lnTo>
                  <a:lnTo>
                    <a:pt x="7799" y="8441"/>
                  </a:lnTo>
                  <a:lnTo>
                    <a:pt x="7799" y="8440"/>
                  </a:lnTo>
                  <a:lnTo>
                    <a:pt x="7799" y="8440"/>
                  </a:lnTo>
                  <a:lnTo>
                    <a:pt x="7799" y="8437"/>
                  </a:lnTo>
                  <a:lnTo>
                    <a:pt x="7800" y="8421"/>
                  </a:lnTo>
                  <a:lnTo>
                    <a:pt x="7801" y="8406"/>
                  </a:lnTo>
                  <a:lnTo>
                    <a:pt x="7803" y="8391"/>
                  </a:lnTo>
                  <a:lnTo>
                    <a:pt x="7807" y="8377"/>
                  </a:lnTo>
                  <a:lnTo>
                    <a:pt x="7811" y="8363"/>
                  </a:lnTo>
                  <a:lnTo>
                    <a:pt x="7816" y="8349"/>
                  </a:lnTo>
                  <a:lnTo>
                    <a:pt x="7823" y="8335"/>
                  </a:lnTo>
                  <a:lnTo>
                    <a:pt x="7830" y="8321"/>
                  </a:lnTo>
                  <a:lnTo>
                    <a:pt x="7838" y="8308"/>
                  </a:lnTo>
                  <a:lnTo>
                    <a:pt x="7847" y="8295"/>
                  </a:lnTo>
                  <a:lnTo>
                    <a:pt x="7857" y="8284"/>
                  </a:lnTo>
                  <a:lnTo>
                    <a:pt x="7867" y="8273"/>
                  </a:lnTo>
                  <a:lnTo>
                    <a:pt x="7878" y="8263"/>
                  </a:lnTo>
                  <a:lnTo>
                    <a:pt x="7889" y="8254"/>
                  </a:lnTo>
                  <a:lnTo>
                    <a:pt x="7902" y="8245"/>
                  </a:lnTo>
                  <a:lnTo>
                    <a:pt x="7915" y="8237"/>
                  </a:lnTo>
                  <a:lnTo>
                    <a:pt x="7929" y="8230"/>
                  </a:lnTo>
                  <a:lnTo>
                    <a:pt x="7943" y="8223"/>
                  </a:lnTo>
                  <a:lnTo>
                    <a:pt x="7957" y="8218"/>
                  </a:lnTo>
                  <a:lnTo>
                    <a:pt x="7971" y="8214"/>
                  </a:lnTo>
                  <a:lnTo>
                    <a:pt x="7985" y="8210"/>
                  </a:lnTo>
                  <a:lnTo>
                    <a:pt x="8000" y="8208"/>
                  </a:lnTo>
                  <a:lnTo>
                    <a:pt x="8015" y="8207"/>
                  </a:lnTo>
                  <a:lnTo>
                    <a:pt x="8031" y="8206"/>
                  </a:lnTo>
                  <a:lnTo>
                    <a:pt x="8033" y="8206"/>
                  </a:lnTo>
                  <a:close/>
                  <a:moveTo>
                    <a:pt x="8033" y="8242"/>
                  </a:moveTo>
                  <a:lnTo>
                    <a:pt x="8033" y="8242"/>
                  </a:lnTo>
                  <a:lnTo>
                    <a:pt x="8023" y="8242"/>
                  </a:lnTo>
                  <a:lnTo>
                    <a:pt x="8010" y="8242"/>
                  </a:lnTo>
                  <a:lnTo>
                    <a:pt x="7997" y="8244"/>
                  </a:lnTo>
                  <a:lnTo>
                    <a:pt x="7984" y="8245"/>
                  </a:lnTo>
                  <a:lnTo>
                    <a:pt x="7972" y="8248"/>
                  </a:lnTo>
                  <a:lnTo>
                    <a:pt x="7960" y="8252"/>
                  </a:lnTo>
                  <a:lnTo>
                    <a:pt x="7948" y="8256"/>
                  </a:lnTo>
                  <a:lnTo>
                    <a:pt x="7936" y="8262"/>
                  </a:lnTo>
                  <a:lnTo>
                    <a:pt x="7924" y="8268"/>
                  </a:lnTo>
                  <a:lnTo>
                    <a:pt x="7913" y="8275"/>
                  </a:lnTo>
                  <a:lnTo>
                    <a:pt x="7902" y="8283"/>
                  </a:lnTo>
                  <a:lnTo>
                    <a:pt x="7892" y="8291"/>
                  </a:lnTo>
                  <a:lnTo>
                    <a:pt x="7883" y="8300"/>
                  </a:lnTo>
                  <a:lnTo>
                    <a:pt x="7874" y="8309"/>
                  </a:lnTo>
                  <a:lnTo>
                    <a:pt x="7866" y="8319"/>
                  </a:lnTo>
                  <a:lnTo>
                    <a:pt x="7858" y="8330"/>
                  </a:lnTo>
                  <a:lnTo>
                    <a:pt x="7851" y="8341"/>
                  </a:lnTo>
                  <a:lnTo>
                    <a:pt x="7845" y="8353"/>
                  </a:lnTo>
                  <a:lnTo>
                    <a:pt x="7839" y="8365"/>
                  </a:lnTo>
                  <a:lnTo>
                    <a:pt x="7834" y="8377"/>
                  </a:lnTo>
                  <a:lnTo>
                    <a:pt x="7831" y="8389"/>
                  </a:lnTo>
                  <a:lnTo>
                    <a:pt x="7828" y="8402"/>
                  </a:lnTo>
                  <a:lnTo>
                    <a:pt x="7826" y="8415"/>
                  </a:lnTo>
                  <a:lnTo>
                    <a:pt x="7825" y="8428"/>
                  </a:lnTo>
                  <a:lnTo>
                    <a:pt x="7824" y="8441"/>
                  </a:lnTo>
                  <a:lnTo>
                    <a:pt x="7825" y="8455"/>
                  </a:lnTo>
                  <a:lnTo>
                    <a:pt x="7826" y="8467"/>
                  </a:lnTo>
                  <a:lnTo>
                    <a:pt x="7828" y="8480"/>
                  </a:lnTo>
                  <a:lnTo>
                    <a:pt x="7831" y="8492"/>
                  </a:lnTo>
                  <a:lnTo>
                    <a:pt x="7834" y="8504"/>
                  </a:lnTo>
                  <a:lnTo>
                    <a:pt x="7839" y="8516"/>
                  </a:lnTo>
                  <a:lnTo>
                    <a:pt x="7845" y="8528"/>
                  </a:lnTo>
                  <a:lnTo>
                    <a:pt x="7851" y="8540"/>
                  </a:lnTo>
                  <a:lnTo>
                    <a:pt x="7858" y="8552"/>
                  </a:lnTo>
                  <a:lnTo>
                    <a:pt x="7866" y="8562"/>
                  </a:lnTo>
                  <a:lnTo>
                    <a:pt x="7874" y="8572"/>
                  </a:lnTo>
                  <a:lnTo>
                    <a:pt x="7883" y="8582"/>
                  </a:lnTo>
                  <a:lnTo>
                    <a:pt x="7892" y="8591"/>
                  </a:lnTo>
                  <a:lnTo>
                    <a:pt x="7902" y="8599"/>
                  </a:lnTo>
                  <a:lnTo>
                    <a:pt x="7913" y="8606"/>
                  </a:lnTo>
                  <a:lnTo>
                    <a:pt x="7924" y="8613"/>
                  </a:lnTo>
                  <a:lnTo>
                    <a:pt x="7936" y="8619"/>
                  </a:lnTo>
                  <a:lnTo>
                    <a:pt x="7948" y="8625"/>
                  </a:lnTo>
                  <a:lnTo>
                    <a:pt x="7960" y="8630"/>
                  </a:lnTo>
                  <a:lnTo>
                    <a:pt x="7972" y="8633"/>
                  </a:lnTo>
                  <a:lnTo>
                    <a:pt x="7984" y="8636"/>
                  </a:lnTo>
                  <a:lnTo>
                    <a:pt x="7997" y="8638"/>
                  </a:lnTo>
                  <a:lnTo>
                    <a:pt x="8010" y="8640"/>
                  </a:lnTo>
                  <a:lnTo>
                    <a:pt x="8023" y="8640"/>
                  </a:lnTo>
                  <a:lnTo>
                    <a:pt x="8037" y="8640"/>
                  </a:lnTo>
                  <a:lnTo>
                    <a:pt x="8050" y="8638"/>
                  </a:lnTo>
                  <a:lnTo>
                    <a:pt x="8063" y="8636"/>
                  </a:lnTo>
                  <a:lnTo>
                    <a:pt x="8075" y="8633"/>
                  </a:lnTo>
                  <a:lnTo>
                    <a:pt x="8087" y="8630"/>
                  </a:lnTo>
                  <a:lnTo>
                    <a:pt x="8099" y="8625"/>
                  </a:lnTo>
                  <a:lnTo>
                    <a:pt x="8111" y="8619"/>
                  </a:lnTo>
                  <a:lnTo>
                    <a:pt x="8123" y="8613"/>
                  </a:lnTo>
                  <a:lnTo>
                    <a:pt x="8135" y="8606"/>
                  </a:lnTo>
                  <a:lnTo>
                    <a:pt x="8145" y="8599"/>
                  </a:lnTo>
                  <a:lnTo>
                    <a:pt x="8155" y="8591"/>
                  </a:lnTo>
                  <a:lnTo>
                    <a:pt x="8164" y="8582"/>
                  </a:lnTo>
                  <a:lnTo>
                    <a:pt x="8173" y="8573"/>
                  </a:lnTo>
                  <a:lnTo>
                    <a:pt x="8181" y="8562"/>
                  </a:lnTo>
                  <a:lnTo>
                    <a:pt x="8189" y="8552"/>
                  </a:lnTo>
                  <a:lnTo>
                    <a:pt x="8196" y="8540"/>
                  </a:lnTo>
                  <a:lnTo>
                    <a:pt x="8202" y="8528"/>
                  </a:lnTo>
                  <a:lnTo>
                    <a:pt x="8208" y="8517"/>
                  </a:lnTo>
                  <a:lnTo>
                    <a:pt x="8212" y="8505"/>
                  </a:lnTo>
                  <a:lnTo>
                    <a:pt x="8216" y="8493"/>
                  </a:lnTo>
                  <a:lnTo>
                    <a:pt x="8219" y="8481"/>
                  </a:lnTo>
                  <a:lnTo>
                    <a:pt x="8221" y="8468"/>
                  </a:lnTo>
                  <a:lnTo>
                    <a:pt x="8222" y="8455"/>
                  </a:lnTo>
                  <a:lnTo>
                    <a:pt x="8222" y="8441"/>
                  </a:lnTo>
                  <a:lnTo>
                    <a:pt x="8222" y="8441"/>
                  </a:lnTo>
                  <a:lnTo>
                    <a:pt x="8222" y="8435"/>
                  </a:lnTo>
                  <a:lnTo>
                    <a:pt x="8222" y="8422"/>
                  </a:lnTo>
                  <a:lnTo>
                    <a:pt x="8221" y="8409"/>
                  </a:lnTo>
                  <a:lnTo>
                    <a:pt x="8219" y="8397"/>
                  </a:lnTo>
                  <a:lnTo>
                    <a:pt x="8216" y="8385"/>
                  </a:lnTo>
                  <a:lnTo>
                    <a:pt x="8212" y="8373"/>
                  </a:lnTo>
                  <a:lnTo>
                    <a:pt x="8208" y="8361"/>
                  </a:lnTo>
                  <a:lnTo>
                    <a:pt x="8202" y="8350"/>
                  </a:lnTo>
                  <a:lnTo>
                    <a:pt x="8196" y="8338"/>
                  </a:lnTo>
                  <a:lnTo>
                    <a:pt x="8189" y="8327"/>
                  </a:lnTo>
                  <a:lnTo>
                    <a:pt x="8182" y="8317"/>
                  </a:lnTo>
                  <a:lnTo>
                    <a:pt x="8174" y="8307"/>
                  </a:lnTo>
                  <a:lnTo>
                    <a:pt x="8166" y="8298"/>
                  </a:lnTo>
                  <a:lnTo>
                    <a:pt x="8157" y="8290"/>
                  </a:lnTo>
                  <a:lnTo>
                    <a:pt x="8147" y="8282"/>
                  </a:lnTo>
                  <a:lnTo>
                    <a:pt x="8137" y="8275"/>
                  </a:lnTo>
                  <a:lnTo>
                    <a:pt x="8126" y="8268"/>
                  </a:lnTo>
                  <a:lnTo>
                    <a:pt x="8115" y="8262"/>
                  </a:lnTo>
                  <a:lnTo>
                    <a:pt x="8104" y="8257"/>
                  </a:lnTo>
                  <a:lnTo>
                    <a:pt x="8092" y="8253"/>
                  </a:lnTo>
                  <a:lnTo>
                    <a:pt x="8081" y="8249"/>
                  </a:lnTo>
                  <a:lnTo>
                    <a:pt x="8070" y="8246"/>
                  </a:lnTo>
                  <a:lnTo>
                    <a:pt x="8058" y="8244"/>
                  </a:lnTo>
                  <a:lnTo>
                    <a:pt x="8046" y="8243"/>
                  </a:lnTo>
                  <a:lnTo>
                    <a:pt x="8033" y="8242"/>
                  </a:lnTo>
                  <a:close/>
                  <a:moveTo>
                    <a:pt x="7989" y="8577"/>
                  </a:moveTo>
                  <a:lnTo>
                    <a:pt x="7948" y="8577"/>
                  </a:lnTo>
                  <a:lnTo>
                    <a:pt x="7948" y="8315"/>
                  </a:lnTo>
                  <a:lnTo>
                    <a:pt x="7948" y="8315"/>
                  </a:lnTo>
                  <a:lnTo>
                    <a:pt x="7967" y="8312"/>
                  </a:lnTo>
                  <a:lnTo>
                    <a:pt x="7985" y="8311"/>
                  </a:lnTo>
                  <a:lnTo>
                    <a:pt x="8003" y="8309"/>
                  </a:lnTo>
                  <a:lnTo>
                    <a:pt x="8022" y="8309"/>
                  </a:lnTo>
                  <a:lnTo>
                    <a:pt x="8022" y="8309"/>
                  </a:lnTo>
                  <a:lnTo>
                    <a:pt x="8032" y="8309"/>
                  </a:lnTo>
                  <a:lnTo>
                    <a:pt x="8041" y="8309"/>
                  </a:lnTo>
                  <a:lnTo>
                    <a:pt x="8050" y="8310"/>
                  </a:lnTo>
                  <a:lnTo>
                    <a:pt x="8059" y="8312"/>
                  </a:lnTo>
                  <a:lnTo>
                    <a:pt x="8068" y="8314"/>
                  </a:lnTo>
                  <a:lnTo>
                    <a:pt x="8076" y="8316"/>
                  </a:lnTo>
                  <a:lnTo>
                    <a:pt x="8085" y="8319"/>
                  </a:lnTo>
                  <a:lnTo>
                    <a:pt x="8093" y="8323"/>
                  </a:lnTo>
                  <a:lnTo>
                    <a:pt x="8101" y="8327"/>
                  </a:lnTo>
                  <a:lnTo>
                    <a:pt x="8101" y="8327"/>
                  </a:lnTo>
                  <a:lnTo>
                    <a:pt x="8102" y="8327"/>
                  </a:lnTo>
                  <a:lnTo>
                    <a:pt x="8102" y="8328"/>
                  </a:lnTo>
                  <a:lnTo>
                    <a:pt x="8102" y="8328"/>
                  </a:lnTo>
                  <a:lnTo>
                    <a:pt x="8102" y="8328"/>
                  </a:lnTo>
                  <a:lnTo>
                    <a:pt x="8103" y="8328"/>
                  </a:lnTo>
                  <a:lnTo>
                    <a:pt x="8103" y="8328"/>
                  </a:lnTo>
                  <a:lnTo>
                    <a:pt x="8103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4" y="8329"/>
                  </a:lnTo>
                  <a:lnTo>
                    <a:pt x="8109" y="8333"/>
                  </a:lnTo>
                  <a:lnTo>
                    <a:pt x="8111" y="8335"/>
                  </a:lnTo>
                  <a:lnTo>
                    <a:pt x="8113" y="8337"/>
                  </a:lnTo>
                  <a:lnTo>
                    <a:pt x="8115" y="8339"/>
                  </a:lnTo>
                  <a:lnTo>
                    <a:pt x="8117" y="8342"/>
                  </a:lnTo>
                  <a:lnTo>
                    <a:pt x="8118" y="8344"/>
                  </a:lnTo>
                  <a:lnTo>
                    <a:pt x="8120" y="8347"/>
                  </a:lnTo>
                  <a:lnTo>
                    <a:pt x="8122" y="8351"/>
                  </a:lnTo>
                  <a:lnTo>
                    <a:pt x="8124" y="8354"/>
                  </a:lnTo>
                  <a:lnTo>
                    <a:pt x="8125" y="8358"/>
                  </a:lnTo>
                  <a:lnTo>
                    <a:pt x="8126" y="8362"/>
                  </a:lnTo>
                  <a:lnTo>
                    <a:pt x="8127" y="8366"/>
                  </a:lnTo>
                  <a:lnTo>
                    <a:pt x="8128" y="8370"/>
                  </a:lnTo>
                  <a:lnTo>
                    <a:pt x="8128" y="8374"/>
                  </a:lnTo>
                  <a:lnTo>
                    <a:pt x="8128" y="8378"/>
                  </a:lnTo>
                  <a:lnTo>
                    <a:pt x="8128" y="8383"/>
                  </a:lnTo>
                  <a:lnTo>
                    <a:pt x="8128" y="8383"/>
                  </a:lnTo>
                  <a:lnTo>
                    <a:pt x="8128" y="8387"/>
                  </a:lnTo>
                  <a:lnTo>
                    <a:pt x="8127" y="8391"/>
                  </a:lnTo>
                  <a:lnTo>
                    <a:pt x="8126" y="8395"/>
                  </a:lnTo>
                  <a:lnTo>
                    <a:pt x="8125" y="8399"/>
                  </a:lnTo>
                  <a:lnTo>
                    <a:pt x="8124" y="8402"/>
                  </a:lnTo>
                  <a:lnTo>
                    <a:pt x="8123" y="8406"/>
                  </a:lnTo>
                  <a:lnTo>
                    <a:pt x="8121" y="8410"/>
                  </a:lnTo>
                  <a:lnTo>
                    <a:pt x="8119" y="8413"/>
                  </a:lnTo>
                  <a:lnTo>
                    <a:pt x="8117" y="8417"/>
                  </a:lnTo>
                  <a:lnTo>
                    <a:pt x="8114" y="8421"/>
                  </a:lnTo>
                  <a:lnTo>
                    <a:pt x="8111" y="8424"/>
                  </a:lnTo>
                  <a:lnTo>
                    <a:pt x="8108" y="8427"/>
                  </a:lnTo>
                  <a:lnTo>
                    <a:pt x="8105" y="8430"/>
                  </a:lnTo>
                  <a:lnTo>
                    <a:pt x="8102" y="8432"/>
                  </a:lnTo>
                  <a:lnTo>
                    <a:pt x="8099" y="8435"/>
                  </a:lnTo>
                  <a:lnTo>
                    <a:pt x="8095" y="8437"/>
                  </a:lnTo>
                  <a:lnTo>
                    <a:pt x="8093" y="8438"/>
                  </a:lnTo>
                  <a:lnTo>
                    <a:pt x="8091" y="8440"/>
                  </a:lnTo>
                  <a:lnTo>
                    <a:pt x="8088" y="8441"/>
                  </a:lnTo>
                  <a:lnTo>
                    <a:pt x="8086" y="8442"/>
                  </a:lnTo>
                  <a:lnTo>
                    <a:pt x="8084" y="8442"/>
                  </a:lnTo>
                  <a:lnTo>
                    <a:pt x="8082" y="8443"/>
                  </a:lnTo>
                  <a:lnTo>
                    <a:pt x="8079" y="8444"/>
                  </a:lnTo>
                  <a:lnTo>
                    <a:pt x="8077" y="8444"/>
                  </a:lnTo>
                  <a:lnTo>
                    <a:pt x="8077" y="8444"/>
                  </a:lnTo>
                  <a:lnTo>
                    <a:pt x="8081" y="8445"/>
                  </a:lnTo>
                  <a:lnTo>
                    <a:pt x="8085" y="8447"/>
                  </a:lnTo>
                  <a:lnTo>
                    <a:pt x="8089" y="8449"/>
                  </a:lnTo>
                  <a:lnTo>
                    <a:pt x="8092" y="8451"/>
                  </a:lnTo>
                  <a:lnTo>
                    <a:pt x="8096" y="8453"/>
                  </a:lnTo>
                  <a:lnTo>
                    <a:pt x="8099" y="8456"/>
                  </a:lnTo>
                  <a:lnTo>
                    <a:pt x="8102" y="8460"/>
                  </a:lnTo>
                  <a:lnTo>
                    <a:pt x="8105" y="8463"/>
                  </a:lnTo>
                  <a:lnTo>
                    <a:pt x="8108" y="8468"/>
                  </a:lnTo>
                  <a:lnTo>
                    <a:pt x="8110" y="8472"/>
                  </a:lnTo>
                  <a:lnTo>
                    <a:pt x="8112" y="8477"/>
                  </a:lnTo>
                  <a:lnTo>
                    <a:pt x="8114" y="8482"/>
                  </a:lnTo>
                  <a:lnTo>
                    <a:pt x="8116" y="8487"/>
                  </a:lnTo>
                  <a:lnTo>
                    <a:pt x="8118" y="8493"/>
                  </a:lnTo>
                  <a:lnTo>
                    <a:pt x="8120" y="8506"/>
                  </a:lnTo>
                  <a:lnTo>
                    <a:pt x="8120" y="8506"/>
                  </a:lnTo>
                  <a:lnTo>
                    <a:pt x="8121" y="8515"/>
                  </a:lnTo>
                  <a:lnTo>
                    <a:pt x="8122" y="8523"/>
                  </a:lnTo>
                  <a:lnTo>
                    <a:pt x="8124" y="8531"/>
                  </a:lnTo>
                  <a:lnTo>
                    <a:pt x="8126" y="8539"/>
                  </a:lnTo>
                  <a:lnTo>
                    <a:pt x="8128" y="8547"/>
                  </a:lnTo>
                  <a:lnTo>
                    <a:pt x="8131" y="8554"/>
                  </a:lnTo>
                  <a:lnTo>
                    <a:pt x="8137" y="8570"/>
                  </a:lnTo>
                  <a:lnTo>
                    <a:pt x="8093" y="8570"/>
                  </a:lnTo>
                  <a:lnTo>
                    <a:pt x="8093" y="8570"/>
                  </a:lnTo>
                  <a:lnTo>
                    <a:pt x="8090" y="8562"/>
                  </a:lnTo>
                  <a:lnTo>
                    <a:pt x="8086" y="8554"/>
                  </a:lnTo>
                  <a:lnTo>
                    <a:pt x="8084" y="8546"/>
                  </a:lnTo>
                  <a:lnTo>
                    <a:pt x="8081" y="8538"/>
                  </a:lnTo>
                  <a:lnTo>
                    <a:pt x="8079" y="8529"/>
                  </a:lnTo>
                  <a:lnTo>
                    <a:pt x="8077" y="8521"/>
                  </a:lnTo>
                  <a:lnTo>
                    <a:pt x="8076" y="8512"/>
                  </a:lnTo>
                  <a:lnTo>
                    <a:pt x="8075" y="8503"/>
                  </a:lnTo>
                  <a:lnTo>
                    <a:pt x="8075" y="8503"/>
                  </a:lnTo>
                  <a:lnTo>
                    <a:pt x="8075" y="8500"/>
                  </a:lnTo>
                  <a:lnTo>
                    <a:pt x="8075" y="8497"/>
                  </a:lnTo>
                  <a:lnTo>
                    <a:pt x="8074" y="8494"/>
                  </a:lnTo>
                  <a:lnTo>
                    <a:pt x="8074" y="8492"/>
                  </a:lnTo>
                  <a:lnTo>
                    <a:pt x="8073" y="8489"/>
                  </a:lnTo>
                  <a:lnTo>
                    <a:pt x="8072" y="8486"/>
                  </a:lnTo>
                  <a:lnTo>
                    <a:pt x="8071" y="8484"/>
                  </a:lnTo>
                  <a:lnTo>
                    <a:pt x="8069" y="8481"/>
                  </a:lnTo>
                  <a:lnTo>
                    <a:pt x="8067" y="8478"/>
                  </a:lnTo>
                  <a:lnTo>
                    <a:pt x="8065" y="8476"/>
                  </a:lnTo>
                  <a:lnTo>
                    <a:pt x="8064" y="8473"/>
                  </a:lnTo>
                  <a:lnTo>
                    <a:pt x="8061" y="8471"/>
                  </a:lnTo>
                  <a:lnTo>
                    <a:pt x="8059" y="8469"/>
                  </a:lnTo>
                  <a:lnTo>
                    <a:pt x="8057" y="8467"/>
                  </a:lnTo>
                  <a:lnTo>
                    <a:pt x="8054" y="8465"/>
                  </a:lnTo>
                  <a:lnTo>
                    <a:pt x="8051" y="8463"/>
                  </a:lnTo>
                  <a:lnTo>
                    <a:pt x="8048" y="8462"/>
                  </a:lnTo>
                  <a:lnTo>
                    <a:pt x="8045" y="8460"/>
                  </a:lnTo>
                  <a:lnTo>
                    <a:pt x="8042" y="8459"/>
                  </a:lnTo>
                  <a:lnTo>
                    <a:pt x="8039" y="8458"/>
                  </a:lnTo>
                  <a:lnTo>
                    <a:pt x="8036" y="8458"/>
                  </a:lnTo>
                  <a:lnTo>
                    <a:pt x="8033" y="8457"/>
                  </a:lnTo>
                  <a:lnTo>
                    <a:pt x="8029" y="8457"/>
                  </a:lnTo>
                  <a:lnTo>
                    <a:pt x="8026" y="8457"/>
                  </a:lnTo>
                  <a:lnTo>
                    <a:pt x="8019" y="8457"/>
                  </a:lnTo>
                  <a:lnTo>
                    <a:pt x="7989" y="8457"/>
                  </a:lnTo>
                  <a:lnTo>
                    <a:pt x="7989" y="8577"/>
                  </a:lnTo>
                  <a:close/>
                  <a:moveTo>
                    <a:pt x="7989" y="8432"/>
                  </a:moveTo>
                  <a:lnTo>
                    <a:pt x="8019" y="8432"/>
                  </a:lnTo>
                  <a:lnTo>
                    <a:pt x="8032" y="8432"/>
                  </a:lnTo>
                  <a:lnTo>
                    <a:pt x="8038" y="8431"/>
                  </a:lnTo>
                  <a:lnTo>
                    <a:pt x="8044" y="8430"/>
                  </a:lnTo>
                  <a:lnTo>
                    <a:pt x="8049" y="8428"/>
                  </a:lnTo>
                  <a:lnTo>
                    <a:pt x="8054" y="8427"/>
                  </a:lnTo>
                  <a:lnTo>
                    <a:pt x="8059" y="8424"/>
                  </a:lnTo>
                  <a:lnTo>
                    <a:pt x="8063" y="8422"/>
                  </a:lnTo>
                  <a:lnTo>
                    <a:pt x="8067" y="8419"/>
                  </a:lnTo>
                  <a:lnTo>
                    <a:pt x="8071" y="8416"/>
                  </a:lnTo>
                  <a:lnTo>
                    <a:pt x="8074" y="8412"/>
                  </a:lnTo>
                  <a:lnTo>
                    <a:pt x="8076" y="8408"/>
                  </a:lnTo>
                  <a:lnTo>
                    <a:pt x="8078" y="8404"/>
                  </a:lnTo>
                  <a:lnTo>
                    <a:pt x="8080" y="8399"/>
                  </a:lnTo>
                  <a:lnTo>
                    <a:pt x="8081" y="8393"/>
                  </a:lnTo>
                  <a:lnTo>
                    <a:pt x="8081" y="8387"/>
                  </a:lnTo>
                  <a:lnTo>
                    <a:pt x="8081" y="8383"/>
                  </a:lnTo>
                  <a:lnTo>
                    <a:pt x="8080" y="8379"/>
                  </a:lnTo>
                  <a:lnTo>
                    <a:pt x="8079" y="8375"/>
                  </a:lnTo>
                  <a:lnTo>
                    <a:pt x="8078" y="8371"/>
                  </a:lnTo>
                  <a:lnTo>
                    <a:pt x="8076" y="8367"/>
                  </a:lnTo>
                  <a:lnTo>
                    <a:pt x="8073" y="8363"/>
                  </a:lnTo>
                  <a:lnTo>
                    <a:pt x="8070" y="8359"/>
                  </a:lnTo>
                  <a:lnTo>
                    <a:pt x="8067" y="8356"/>
                  </a:lnTo>
                  <a:lnTo>
                    <a:pt x="8063" y="8353"/>
                  </a:lnTo>
                  <a:lnTo>
                    <a:pt x="8059" y="8350"/>
                  </a:lnTo>
                  <a:lnTo>
                    <a:pt x="8053" y="8347"/>
                  </a:lnTo>
                  <a:lnTo>
                    <a:pt x="8048" y="8345"/>
                  </a:lnTo>
                  <a:lnTo>
                    <a:pt x="8042" y="8343"/>
                  </a:lnTo>
                  <a:lnTo>
                    <a:pt x="8035" y="8342"/>
                  </a:lnTo>
                  <a:lnTo>
                    <a:pt x="8027" y="8341"/>
                  </a:lnTo>
                  <a:lnTo>
                    <a:pt x="8019" y="8341"/>
                  </a:lnTo>
                  <a:lnTo>
                    <a:pt x="8019" y="8341"/>
                  </a:lnTo>
                  <a:lnTo>
                    <a:pt x="8004" y="8341"/>
                  </a:lnTo>
                  <a:lnTo>
                    <a:pt x="7989" y="8341"/>
                  </a:lnTo>
                  <a:lnTo>
                    <a:pt x="7989" y="843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1" noProof="0"/>
            </a:p>
          </p:txBody>
        </p:sp>
      </p:grpSp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7" name="Content"/>
          <p:cNvSpPr>
            <a:spLocks noGrp="1"/>
          </p:cNvSpPr>
          <p:nvPr>
            <p:ph idx="1" hasCustomPrompt="1"/>
          </p:nvPr>
        </p:nvSpPr>
        <p:spPr>
          <a:xfrm>
            <a:off x="838200" y="2015999"/>
            <a:ext cx="105156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4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17426672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5879858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no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20340385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7" name="Inhaltsplatzhalter 3"/>
          <p:cNvSpPr>
            <a:spLocks noGrp="1"/>
          </p:cNvSpPr>
          <p:nvPr>
            <p:ph sz="half" idx="33" hasCustomPrompt="1"/>
          </p:nvPr>
        </p:nvSpPr>
        <p:spPr>
          <a:xfrm>
            <a:off x="7968836" y="2015999"/>
            <a:ext cx="3383999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4404001" y="2015999"/>
            <a:ext cx="3383999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3384000" cy="38098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sz="half" idx="2" hasCustomPrompt="1"/>
          </p:nvPr>
        </p:nvSpPr>
        <p:spPr>
          <a:xfrm>
            <a:off x="6172200" y="2465951"/>
            <a:ext cx="45324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465951"/>
            <a:ext cx="4532400" cy="137819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3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1" name="Inhaltsplatzhalter 2"/>
          <p:cNvSpPr>
            <a:spLocks noGrp="1"/>
          </p:cNvSpPr>
          <p:nvPr>
            <p:ph sz="half" idx="33" hasCustomPrompt="1"/>
          </p:nvPr>
        </p:nvSpPr>
        <p:spPr>
          <a:xfrm>
            <a:off x="6172200" y="4447694"/>
            <a:ext cx="45312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Inhaltsplatzhalter 1"/>
          <p:cNvSpPr>
            <a:spLocks noGrp="1"/>
          </p:cNvSpPr>
          <p:nvPr>
            <p:ph sz="half" idx="34" hasCustomPrompt="1"/>
          </p:nvPr>
        </p:nvSpPr>
        <p:spPr>
          <a:xfrm>
            <a:off x="838200" y="4447694"/>
            <a:ext cx="4531200" cy="1378191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6" name="Textplatzhalter 1"/>
          <p:cNvSpPr>
            <a:spLocks noGrp="1"/>
          </p:cNvSpPr>
          <p:nvPr>
            <p:ph type="body" idx="37" hasCustomPrompt="1"/>
          </p:nvPr>
        </p:nvSpPr>
        <p:spPr>
          <a:xfrm>
            <a:off x="6171000" y="3997742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sp>
        <p:nvSpPr>
          <p:cNvPr id="18" name="Textplatzhalter 1"/>
          <p:cNvSpPr>
            <a:spLocks noGrp="1"/>
          </p:cNvSpPr>
          <p:nvPr>
            <p:ph type="body" idx="38" hasCustomPrompt="1"/>
          </p:nvPr>
        </p:nvSpPr>
        <p:spPr>
          <a:xfrm>
            <a:off x="6171000" y="2015999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sp>
        <p:nvSpPr>
          <p:cNvPr id="20" name="Textplatzhalter 1"/>
          <p:cNvSpPr>
            <a:spLocks noGrp="1"/>
          </p:cNvSpPr>
          <p:nvPr>
            <p:ph type="body" idx="39" hasCustomPrompt="1"/>
          </p:nvPr>
        </p:nvSpPr>
        <p:spPr>
          <a:xfrm>
            <a:off x="838200" y="2015999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sp>
        <p:nvSpPr>
          <p:cNvPr id="21" name="Textplatzhalter 1"/>
          <p:cNvSpPr>
            <a:spLocks noGrp="1"/>
          </p:cNvSpPr>
          <p:nvPr>
            <p:ph type="body" idx="40" hasCustomPrompt="1"/>
          </p:nvPr>
        </p:nvSpPr>
        <p:spPr>
          <a:xfrm>
            <a:off x="838200" y="3997742"/>
            <a:ext cx="5181600" cy="360000"/>
          </a:xfrm>
        </p:spPr>
        <p:txBody>
          <a:bodyPr lIns="0" anchor="b">
            <a:normAutofit/>
          </a:bodyPr>
          <a:lstStyle>
            <a:lvl1pPr marL="0" indent="0">
              <a:buNone/>
              <a:defRPr sz="1600" b="1" i="0" cap="all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Header (Arial 16pt)</a:t>
            </a:r>
          </a:p>
        </p:txBody>
      </p:sp>
      <p:cxnSp>
        <p:nvCxnSpPr>
          <p:cNvPr id="22" name="Gerade Verbindung 21"/>
          <p:cNvCxnSpPr/>
          <p:nvPr userDrawn="1"/>
        </p:nvCxnSpPr>
        <p:spPr>
          <a:xfrm>
            <a:off x="6095400" y="2015999"/>
            <a:ext cx="0" cy="3809886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 userDrawn="1"/>
        </p:nvCxnSpPr>
        <p:spPr>
          <a:xfrm flipH="1">
            <a:off x="838200" y="3920942"/>
            <a:ext cx="10514401" cy="0"/>
          </a:xfrm>
          <a:prstGeom prst="line">
            <a:avLst/>
          </a:prstGeom>
          <a:ln w="127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 userDrawn="1"/>
        </p:nvSpPr>
        <p:spPr>
          <a:xfrm>
            <a:off x="5370600" y="3191099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S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10704600" y="3191099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5370600" y="5172842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O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10704600" y="5172842"/>
            <a:ext cx="648000" cy="653043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r"/>
            <a:r>
              <a:rPr lang="en-US" sz="4800" b="1">
                <a:solidFill>
                  <a:schemeClr val="bg1">
                    <a:lumMod val="75000"/>
                  </a:schemeClr>
                </a:solidFill>
              </a:rPr>
              <a:t>R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61740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7" name="Eine Ecke des Rechtecks abrunden 16"/>
          <p:cNvSpPr/>
          <p:nvPr userDrawn="1"/>
        </p:nvSpPr>
        <p:spPr>
          <a:xfrm flipV="1">
            <a:off x="837601" y="2015998"/>
            <a:ext cx="5181000" cy="3809884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2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8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2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9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3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</p:spTree>
    <p:extLst>
      <p:ext uri="{BB962C8B-B14F-4D97-AF65-F5344CB8AC3E}">
        <p14:creationId xmlns:p14="http://schemas.microsoft.com/office/powerpoint/2010/main" val="4856724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: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4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0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/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7" name="Eine Ecke des Rechtecks abrunden 16"/>
          <p:cNvSpPr/>
          <p:nvPr userDrawn="1"/>
        </p:nvSpPr>
        <p:spPr>
          <a:xfrm flipV="1">
            <a:off x="6172201" y="2015997"/>
            <a:ext cx="5180400" cy="3809885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12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6172201" y="2015999"/>
            <a:ext cx="5180400" cy="38098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/>
              <a:t>This is an example of intro text that is 18pt. This text should be no more than the length of this text.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9" name="Eine Ecke des Rechtecks abrunden 16"/>
          <p:cNvSpPr/>
          <p:nvPr userDrawn="1"/>
        </p:nvSpPr>
        <p:spPr>
          <a:xfrm flipV="1">
            <a:off x="837601" y="2015998"/>
            <a:ext cx="5181000" cy="3809884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2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3" name="Inhaltsplatzhalter 1"/>
          <p:cNvSpPr>
            <a:spLocks noGrp="1"/>
          </p:cNvSpPr>
          <p:nvPr>
            <p:ph sz="half" idx="1" hasCustomPrompt="1"/>
          </p:nvPr>
        </p:nvSpPr>
        <p:spPr>
          <a:xfrm>
            <a:off x="838200" y="2015999"/>
            <a:ext cx="5180400" cy="3809887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/>
              <a:t>This is an example of intro text that is 18pt. This text should be no more than the length of this text.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8" name="Eine Ecke des Rechtecks abrunden 16"/>
          <p:cNvSpPr/>
          <p:nvPr userDrawn="1"/>
        </p:nvSpPr>
        <p:spPr>
          <a:xfrm flipV="1">
            <a:off x="6172201" y="2015997"/>
            <a:ext cx="5180400" cy="3809885"/>
          </a:xfrm>
          <a:prstGeom prst="round1Rect">
            <a:avLst/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56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3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ine Ecke des Rechtecks abrunden 8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4" name="Foliennummernplatzhalt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Fußzeilenplatzhalt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7963396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sz="quarter" idx="35" hasCustomPrompt="1"/>
          </p:nvPr>
        </p:nvSpPr>
        <p:spPr>
          <a:xfrm>
            <a:off x="4400798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5" name="Textplatzhalter 1"/>
          <p:cNvSpPr>
            <a:spLocks noGrp="1"/>
          </p:cNvSpPr>
          <p:nvPr>
            <p:ph type="body" sz="quarter" idx="34" hasCustomPrompt="1"/>
          </p:nvPr>
        </p:nvSpPr>
        <p:spPr>
          <a:xfrm>
            <a:off x="838200" y="3703298"/>
            <a:ext cx="3384000" cy="2122587"/>
          </a:xfrm>
        </p:spPr>
        <p:txBody>
          <a:bodyPr/>
          <a:lstStyle>
            <a:lvl1pPr>
              <a:defRPr sz="1600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200" baseline="0"/>
            </a:lvl4pPr>
            <a:lvl5pPr>
              <a:defRPr sz="1200" baseline="0"/>
            </a:lvl5pPr>
          </a:lstStyle>
          <a:p>
            <a:pPr lvl="0"/>
            <a:r>
              <a:rPr lang="en-US" noProof="0"/>
              <a:t>First level text (Arial 16pt)</a:t>
            </a:r>
          </a:p>
          <a:p>
            <a:pPr lvl="1"/>
            <a:r>
              <a:rPr lang="en-US" noProof="0"/>
              <a:t>Second level (Arial 14pt)</a:t>
            </a:r>
          </a:p>
          <a:p>
            <a:pPr lvl="2"/>
            <a:r>
              <a:rPr lang="en-US" noProof="0"/>
              <a:t>Third level (Arial 14pt)</a:t>
            </a:r>
          </a:p>
          <a:p>
            <a:pPr lvl="3"/>
            <a:r>
              <a:rPr lang="en-US" noProof="0"/>
              <a:t>Fourth level (Arial 12pt)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9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3" name="Freihandform 12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7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"/>
          <p:cNvSpPr>
            <a:spLocks noGrp="1"/>
          </p:cNvSpPr>
          <p:nvPr>
            <p:ph type="sldNum" sz="quarter" idx="11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10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2" name="Content"/>
          <p:cNvSpPr>
            <a:spLocks noGrp="1"/>
          </p:cNvSpPr>
          <p:nvPr>
            <p:ph sz="half" idx="1" hasCustomPrompt="1"/>
          </p:nvPr>
        </p:nvSpPr>
        <p:spPr>
          <a:xfrm>
            <a:off x="838200" y="3919300"/>
            <a:ext cx="10515600" cy="1906587"/>
          </a:xfrm>
        </p:spPr>
        <p:txBody>
          <a:bodyPr lIns="720000" rIns="7200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accent3"/>
                </a:solidFill>
              </a:defRPr>
            </a:lvl1pPr>
            <a:lvl2pPr marL="179996" indent="0">
              <a:buNone/>
              <a:defRPr/>
            </a:lvl2pPr>
            <a:lvl3pPr marL="359991" indent="0">
              <a:buNone/>
              <a:defRPr/>
            </a:lvl3pPr>
            <a:lvl4pPr marL="539987" indent="0">
              <a:buNone/>
              <a:defRPr/>
            </a:lvl4pPr>
            <a:lvl5pPr marL="719982" indent="0">
              <a:buNone/>
              <a:defRPr/>
            </a:lvl5pPr>
          </a:lstStyle>
          <a:p>
            <a:pPr lvl="0"/>
            <a:r>
              <a:rPr lang="en-US" noProof="0"/>
              <a:t>This is an example of intro text that is 18pt. This text should be no more than the length of this text*</a:t>
            </a:r>
          </a:p>
        </p:txBody>
      </p:sp>
      <p:sp>
        <p:nvSpPr>
          <p:cNvPr id="9" name="Eine Ecke des Rechtecks abrunden 8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5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8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4" name="Freihandform 13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883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Large Image and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liennummernplatzhalter"/>
          <p:cNvSpPr>
            <a:spLocks noGrp="1"/>
          </p:cNvSpPr>
          <p:nvPr>
            <p:ph type="sldNum" sz="quarter" idx="11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1" name="Fußzeilenplatzhalter"/>
          <p:cNvSpPr>
            <a:spLocks noGrp="1"/>
          </p:cNvSpPr>
          <p:nvPr>
            <p:ph type="ftr" sz="quarter" idx="10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8" name="Content"/>
          <p:cNvSpPr>
            <a:spLocks noGrp="1"/>
          </p:cNvSpPr>
          <p:nvPr>
            <p:ph sz="half" idx="1" hasCustomPrompt="1"/>
          </p:nvPr>
        </p:nvSpPr>
        <p:spPr>
          <a:xfrm>
            <a:off x="838200" y="3919300"/>
            <a:ext cx="10515600" cy="1906587"/>
          </a:xfrm>
        </p:spPr>
        <p:txBody>
          <a:bodyPr lIns="720000" rIns="720000" anchor="ctr">
            <a:normAutofit/>
          </a:bodyPr>
          <a:lstStyle>
            <a:lvl1pPr marL="0" indent="0" algn="ctr">
              <a:buNone/>
              <a:defRPr sz="1800" b="0">
                <a:solidFill>
                  <a:schemeClr val="accent3"/>
                </a:solidFill>
              </a:defRPr>
            </a:lvl1pPr>
            <a:lvl2pPr marL="179996" indent="0">
              <a:buNone/>
              <a:defRPr/>
            </a:lvl2pPr>
            <a:lvl3pPr marL="359991" indent="0">
              <a:buNone/>
              <a:defRPr/>
            </a:lvl3pPr>
            <a:lvl4pPr marL="539987" indent="0">
              <a:buNone/>
              <a:defRPr/>
            </a:lvl4pPr>
            <a:lvl5pPr marL="719982" indent="0">
              <a:buNone/>
              <a:defRPr/>
            </a:lvl5pPr>
          </a:lstStyle>
          <a:p>
            <a:pPr lvl="0"/>
            <a:r>
              <a:rPr lang="en-US" noProof="0"/>
              <a:t>This is an example of intro text that is 18pt. This text should be no more than the length of this text*</a:t>
            </a:r>
          </a:p>
        </p:txBody>
      </p:sp>
      <p:sp>
        <p:nvSpPr>
          <p:cNvPr id="13" name="Eine Ecke des Rechtecks abrunden 12"/>
          <p:cNvSpPr/>
          <p:nvPr userDrawn="1"/>
        </p:nvSpPr>
        <p:spPr>
          <a:xfrm flipV="1">
            <a:off x="0" y="0"/>
            <a:ext cx="12192000" cy="2286000"/>
          </a:xfrm>
          <a:prstGeom prst="round1Rect">
            <a:avLst>
              <a:gd name="adj" fmla="val 35543"/>
            </a:avLst>
          </a:prstGeom>
          <a:blipFill dpi="0" rotWithShape="0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31633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tx1"/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24" name="TITLE"/>
          <p:cNvSpPr>
            <a:spLocks noGrp="1"/>
          </p:cNvSpPr>
          <p:nvPr>
            <p:ph type="title" hasCustomPrompt="1"/>
          </p:nvPr>
        </p:nvSpPr>
        <p:spPr>
          <a:xfrm>
            <a:off x="838200" y="26233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12" name="Freihandform 11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ine Ecke des Rechtecks abrunden 95"/>
          <p:cNvSpPr/>
          <p:nvPr userDrawn="1"/>
        </p:nvSpPr>
        <p:spPr>
          <a:xfrm flipV="1">
            <a:off x="9174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ine Ecke des Rechtecks abrunden 94"/>
          <p:cNvSpPr/>
          <p:nvPr userDrawn="1"/>
        </p:nvSpPr>
        <p:spPr>
          <a:xfrm flipV="1">
            <a:off x="9174001" y="341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ine Ecke des Rechtecks abrunden 93"/>
          <p:cNvSpPr/>
          <p:nvPr userDrawn="1"/>
        </p:nvSpPr>
        <p:spPr>
          <a:xfrm flipV="1">
            <a:off x="6546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ine Ecke des Rechtecks abrunden 92"/>
          <p:cNvSpPr/>
          <p:nvPr userDrawn="1"/>
        </p:nvSpPr>
        <p:spPr>
          <a:xfrm flipV="1">
            <a:off x="3918001" y="557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ine Ecke des Rechtecks abrunden 91"/>
          <p:cNvSpPr/>
          <p:nvPr userDrawn="1"/>
        </p:nvSpPr>
        <p:spPr>
          <a:xfrm flipV="1">
            <a:off x="3918001" y="485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ine Ecke des Rechtecks abrunden 90"/>
          <p:cNvSpPr/>
          <p:nvPr userDrawn="1"/>
        </p:nvSpPr>
        <p:spPr>
          <a:xfrm flipV="1">
            <a:off x="1290001" y="413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ine Ecke des Rechtecks abrunden 72"/>
          <p:cNvSpPr/>
          <p:nvPr userDrawn="1"/>
        </p:nvSpPr>
        <p:spPr>
          <a:xfrm flipV="1">
            <a:off x="1290000" y="3416715"/>
            <a:ext cx="2087999" cy="540000"/>
          </a:xfrm>
          <a:prstGeom prst="round1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ine Ecke des Rechtecks abrunden 58"/>
          <p:cNvSpPr/>
          <p:nvPr userDrawn="1"/>
        </p:nvSpPr>
        <p:spPr>
          <a:xfrm flipV="1">
            <a:off x="4872001" y="1800000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ine Ecke des Rechtecks abrunden 56"/>
          <p:cNvSpPr/>
          <p:nvPr userDrawn="1"/>
        </p:nvSpPr>
        <p:spPr>
          <a:xfrm flipV="1">
            <a:off x="6186001" y="341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ine Ecke des Rechtecks abrunden 54"/>
          <p:cNvSpPr/>
          <p:nvPr userDrawn="1"/>
        </p:nvSpPr>
        <p:spPr>
          <a:xfrm flipV="1">
            <a:off x="3558001" y="413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ine Ecke des Rechtecks abrunden 52"/>
          <p:cNvSpPr/>
          <p:nvPr userDrawn="1"/>
        </p:nvSpPr>
        <p:spPr>
          <a:xfrm flipV="1">
            <a:off x="3558001" y="341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ine Ecke des Rechtecks abrunden 51"/>
          <p:cNvSpPr/>
          <p:nvPr userDrawn="1"/>
        </p:nvSpPr>
        <p:spPr>
          <a:xfrm flipV="1">
            <a:off x="8814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Eine Ecke des Rechtecks abrunden 50"/>
          <p:cNvSpPr/>
          <p:nvPr userDrawn="1"/>
        </p:nvSpPr>
        <p:spPr>
          <a:xfrm flipV="1">
            <a:off x="6186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ine Ecke des Rechtecks abrunden 49"/>
          <p:cNvSpPr/>
          <p:nvPr userDrawn="1"/>
        </p:nvSpPr>
        <p:spPr>
          <a:xfrm flipV="1">
            <a:off x="3558001" y="2696715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ine Ecke des Rechtecks abrunden 48"/>
          <p:cNvSpPr/>
          <p:nvPr userDrawn="1"/>
        </p:nvSpPr>
        <p:spPr>
          <a:xfrm flipV="1">
            <a:off x="930000" y="2697303"/>
            <a:ext cx="2447999" cy="540000"/>
          </a:xfrm>
          <a:prstGeom prst="round1Rect">
            <a:avLst/>
          </a:prstGeom>
          <a:solidFill>
            <a:srgbClr val="0A8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liennummernplatzhalter"/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fld id="{BB7F249F-CCCE-DA49-A761-E31751E19E88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2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28pt)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558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930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8814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186000" y="269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4872000" y="1800000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558000" y="341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3558000" y="413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3918000" y="485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0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3918000" y="557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1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6186000" y="3416715"/>
            <a:ext cx="244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53" hasCustomPrompt="1"/>
          </p:nvPr>
        </p:nvSpPr>
        <p:spPr>
          <a:xfrm>
            <a:off x="6546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3" name="Text Placeholder 4"/>
          <p:cNvSpPr>
            <a:spLocks noGrp="1"/>
          </p:cNvSpPr>
          <p:nvPr>
            <p:ph type="body" sz="quarter" idx="54" hasCustomPrompt="1"/>
          </p:nvPr>
        </p:nvSpPr>
        <p:spPr>
          <a:xfrm>
            <a:off x="9174000" y="341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55" hasCustomPrompt="1"/>
          </p:nvPr>
        </p:nvSpPr>
        <p:spPr>
          <a:xfrm>
            <a:off x="9174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5" name="Text Placeholder 4"/>
          <p:cNvSpPr>
            <a:spLocks noGrp="1"/>
          </p:cNvSpPr>
          <p:nvPr>
            <p:ph type="body" sz="quarter" idx="56" hasCustomPrompt="1"/>
          </p:nvPr>
        </p:nvSpPr>
        <p:spPr>
          <a:xfrm>
            <a:off x="1290000" y="341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7" hasCustomPrompt="1"/>
          </p:nvPr>
        </p:nvSpPr>
        <p:spPr>
          <a:xfrm>
            <a:off x="1290000" y="4136715"/>
            <a:ext cx="2088000" cy="540000"/>
          </a:xfrm>
          <a:prstGeom prst="rect">
            <a:avLst/>
          </a:prstGeom>
          <a:noFill/>
          <a:ln>
            <a:noFill/>
          </a:ln>
        </p:spPr>
        <p:txBody>
          <a:bodyPr vert="horz" bIns="36000" anchor="ctr" anchorCtr="0"/>
          <a:lstStyle>
            <a:lvl1pPr marL="0" indent="0" algn="ctr">
              <a:spcBef>
                <a:spcPts val="0"/>
              </a:spcBef>
              <a:buNone/>
              <a:defRPr sz="1400" b="0" i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Line one</a:t>
            </a:r>
            <a:br>
              <a:rPr lang="en-US" noProof="0"/>
            </a:br>
            <a:r>
              <a:rPr lang="en-US" noProof="0"/>
              <a:t>line two</a:t>
            </a:r>
          </a:p>
        </p:txBody>
      </p:sp>
      <p:grpSp>
        <p:nvGrpSpPr>
          <p:cNvPr id="78" name="Gruppierung 77"/>
          <p:cNvGrpSpPr/>
          <p:nvPr userDrawn="1"/>
        </p:nvGrpSpPr>
        <p:grpSpPr>
          <a:xfrm>
            <a:off x="1110000" y="3236715"/>
            <a:ext cx="180000" cy="1170000"/>
            <a:chOff x="1110000" y="3236715"/>
            <a:chExt cx="180000" cy="1170000"/>
          </a:xfrm>
        </p:grpSpPr>
        <p:cxnSp>
          <p:nvCxnSpPr>
            <p:cNvPr id="4" name="Gerade Verbindung 3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5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 Verbindung 67"/>
          <p:cNvCxnSpPr/>
          <p:nvPr userDrawn="1"/>
        </p:nvCxnSpPr>
        <p:spPr>
          <a:xfrm flipV="1">
            <a:off x="2154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 userDrawn="1"/>
        </p:nvCxnSpPr>
        <p:spPr>
          <a:xfrm flipV="1">
            <a:off x="4782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/>
          <p:nvPr userDrawn="1"/>
        </p:nvCxnSpPr>
        <p:spPr>
          <a:xfrm flipV="1">
            <a:off x="7410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/>
          <p:nvPr userDrawn="1"/>
        </p:nvCxnSpPr>
        <p:spPr>
          <a:xfrm flipV="1">
            <a:off x="10038000" y="251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/>
          <p:nvPr userDrawn="1"/>
        </p:nvCxnSpPr>
        <p:spPr>
          <a:xfrm flipH="1">
            <a:off x="2154000" y="2516715"/>
            <a:ext cx="7884000" cy="1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73"/>
          <p:cNvCxnSpPr/>
          <p:nvPr userDrawn="1"/>
        </p:nvCxnSpPr>
        <p:spPr>
          <a:xfrm flipV="1">
            <a:off x="6096000" y="23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/>
          <p:cNvCxnSpPr/>
          <p:nvPr userDrawn="1"/>
        </p:nvCxnSpPr>
        <p:spPr>
          <a:xfrm flipV="1">
            <a:off x="4782000" y="32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75"/>
          <p:cNvCxnSpPr/>
          <p:nvPr userDrawn="1"/>
        </p:nvCxnSpPr>
        <p:spPr>
          <a:xfrm flipV="1">
            <a:off x="4782000" y="395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76"/>
          <p:cNvCxnSpPr/>
          <p:nvPr userDrawn="1"/>
        </p:nvCxnSpPr>
        <p:spPr>
          <a:xfrm flipV="1">
            <a:off x="7410000" y="3236715"/>
            <a:ext cx="0" cy="180000"/>
          </a:xfrm>
          <a:prstGeom prst="line">
            <a:avLst/>
          </a:prstGeom>
          <a:ln w="12700" cap="rnd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uppierung 78"/>
          <p:cNvGrpSpPr/>
          <p:nvPr userDrawn="1"/>
        </p:nvGrpSpPr>
        <p:grpSpPr>
          <a:xfrm>
            <a:off x="3738000" y="4676715"/>
            <a:ext cx="180000" cy="1170000"/>
            <a:chOff x="1110000" y="3236715"/>
            <a:chExt cx="180000" cy="1170000"/>
          </a:xfrm>
        </p:grpSpPr>
        <p:cxnSp>
          <p:nvCxnSpPr>
            <p:cNvPr id="80" name="Gerade Verbindung 79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pierung 82"/>
          <p:cNvGrpSpPr/>
          <p:nvPr userDrawn="1"/>
        </p:nvGrpSpPr>
        <p:grpSpPr>
          <a:xfrm>
            <a:off x="8994000" y="3236715"/>
            <a:ext cx="180000" cy="1170000"/>
            <a:chOff x="1110000" y="3236715"/>
            <a:chExt cx="180000" cy="1170000"/>
          </a:xfrm>
        </p:grpSpPr>
        <p:cxnSp>
          <p:nvCxnSpPr>
            <p:cNvPr id="84" name="Gerade Verbindung 83"/>
            <p:cNvCxnSpPr/>
            <p:nvPr userDrawn="1"/>
          </p:nvCxnSpPr>
          <p:spPr>
            <a:xfrm flipH="1" flipV="1">
              <a:off x="1110000" y="4402862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 flipV="1">
              <a:off x="1110000" y="3236715"/>
              <a:ext cx="0" cy="1166147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pierung 86"/>
          <p:cNvGrpSpPr/>
          <p:nvPr userDrawn="1"/>
        </p:nvGrpSpPr>
        <p:grpSpPr>
          <a:xfrm>
            <a:off x="6366000" y="3956716"/>
            <a:ext cx="180000" cy="451926"/>
            <a:chOff x="1110000" y="3236716"/>
            <a:chExt cx="180000" cy="451926"/>
          </a:xfrm>
        </p:grpSpPr>
        <p:cxnSp>
          <p:nvCxnSpPr>
            <p:cNvPr id="89" name="Gerade Verbindung 88"/>
            <p:cNvCxnSpPr/>
            <p:nvPr userDrawn="1"/>
          </p:nvCxnSpPr>
          <p:spPr>
            <a:xfrm flipV="1">
              <a:off x="1110000" y="3236716"/>
              <a:ext cx="0" cy="446146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/>
            <p:nvPr userDrawn="1"/>
          </p:nvCxnSpPr>
          <p:spPr>
            <a:xfrm flipH="1" flipV="1">
              <a:off x="1110000" y="3684789"/>
              <a:ext cx="180000" cy="3853"/>
            </a:xfrm>
            <a:prstGeom prst="line">
              <a:avLst/>
            </a:prstGeom>
            <a:ln w="12700" cap="rnd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: Content (blue)">
    <p:bg>
      <p:bgPr>
        <a:gradFill flip="none" rotWithShape="1">
          <a:gsLst>
            <a:gs pos="0">
              <a:srgbClr val="205A88"/>
            </a:gs>
            <a:gs pos="100000">
              <a:srgbClr val="0A86C9"/>
            </a:gs>
            <a:gs pos="75000">
              <a:srgbClr val="0A86C9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"/>
          <p:cNvSpPr>
            <a:spLocks noGrp="1"/>
          </p:cNvSpPr>
          <p:nvPr>
            <p:ph type="sldNum" sz="quarter" idx="23"/>
          </p:nvPr>
        </p:nvSpPr>
        <p:spPr>
          <a:xfrm>
            <a:off x="10993800" y="6452600"/>
            <a:ext cx="3600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4369200" y="6452600"/>
            <a:ext cx="6624600" cy="180000"/>
          </a:xfrm>
        </p:spPr>
        <p:txBody>
          <a:bodyPr/>
          <a:lstStyle>
            <a:lvl1pPr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16" name="Asterisk"/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5825885"/>
            <a:ext cx="10515600" cy="360000"/>
          </a:xfrm>
        </p:spPr>
        <p:txBody>
          <a:bodyPr anchor="b">
            <a:normAutofit/>
          </a:bodyPr>
          <a:lstStyle>
            <a:lvl1pPr marL="0" indent="0">
              <a:buNone/>
              <a:defRPr sz="1000">
                <a:solidFill>
                  <a:schemeClr val="bg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noProof="0"/>
              <a:t>*This is an example of asterisk text</a:t>
            </a:r>
          </a:p>
        </p:txBody>
      </p:sp>
      <p:sp>
        <p:nvSpPr>
          <p:cNvPr id="10" name="Hide"/>
          <p:cNvSpPr/>
          <p:nvPr userDrawn="1"/>
        </p:nvSpPr>
        <p:spPr>
          <a:xfrm>
            <a:off x="0" y="6221888"/>
            <a:ext cx="2052000" cy="63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sp>
        <p:nvSpPr>
          <p:cNvPr id="8" name="Content"/>
          <p:cNvSpPr>
            <a:spLocks noGrp="1"/>
          </p:cNvSpPr>
          <p:nvPr>
            <p:ph idx="1" hasCustomPrompt="1"/>
          </p:nvPr>
        </p:nvSpPr>
        <p:spPr>
          <a:xfrm>
            <a:off x="838200" y="2016001"/>
            <a:ext cx="10515601" cy="3809887"/>
          </a:xfrm>
        </p:spPr>
        <p:txBody>
          <a:bodyPr/>
          <a:lstStyle>
            <a:lvl1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baseline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11" name="SUBLINE"/>
          <p:cNvSpPr>
            <a:spLocks noGrp="1"/>
          </p:cNvSpPr>
          <p:nvPr>
            <p:ph type="body" sz="quarter" idx="13" hasCustomPrompt="1"/>
          </p:nvPr>
        </p:nvSpPr>
        <p:spPr>
          <a:xfrm>
            <a:off x="838800" y="1260000"/>
            <a:ext cx="105156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bg1">
                    <a:alpha val="7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7" name="TITLE"/>
          <p:cNvSpPr>
            <a:spLocks noGrp="1"/>
          </p:cNvSpPr>
          <p:nvPr>
            <p:ph type="title" hasCustomPrompt="1"/>
          </p:nvPr>
        </p:nvSpPr>
        <p:spPr>
          <a:xfrm>
            <a:off x="838200" y="720000"/>
            <a:ext cx="10515600" cy="540000"/>
          </a:xfrm>
        </p:spPr>
        <p:txBody>
          <a:bodyPr/>
          <a:lstStyle>
            <a:lvl1pPr algn="l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28pt)</a:t>
            </a:r>
          </a:p>
        </p:txBody>
      </p:sp>
      <p:pic>
        <p:nvPicPr>
          <p:cNvPr id="15" name="LOGO">
            <a:extLst>
              <a:ext uri="{FF2B5EF4-FFF2-40B4-BE49-F238E27FC236}">
                <a16:creationId xmlns:a16="http://schemas.microsoft.com/office/drawing/2014/main" id="{6176B271-E52C-4849-B22A-675E43109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 contras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2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CLOSING SLIDE (Arial 48pt)</a:t>
            </a:r>
          </a:p>
        </p:txBody>
      </p:sp>
    </p:spTree>
    <p:extLst>
      <p:ext uri="{BB962C8B-B14F-4D97-AF65-F5344CB8AC3E}">
        <p14:creationId xmlns:p14="http://schemas.microsoft.com/office/powerpoint/2010/main" val="2467224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CLOSING SLIDE (Arial 48pt)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9" name="Rounded Rectangle Content"/>
          <p:cNvSpPr/>
          <p:nvPr userDrawn="1"/>
        </p:nvSpPr>
        <p:spPr>
          <a:xfrm flipV="1">
            <a:off x="-1" y="0"/>
            <a:ext cx="11520000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351" noProof="0"/>
          </a:p>
        </p:txBody>
      </p:sp>
      <p:sp>
        <p:nvSpPr>
          <p:cNvPr id="10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9634188" y="6452600"/>
            <a:ext cx="1371597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  <p:pic>
        <p:nvPicPr>
          <p:cNvPr id="7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01" y="576000"/>
            <a:ext cx="1892572" cy="288000"/>
          </a:xfrm>
          <a:prstGeom prst="rect">
            <a:avLst/>
          </a:prstGeom>
        </p:spPr>
      </p:pic>
      <p:sp>
        <p:nvSpPr>
          <p:cNvPr id="12" name="SUBLINE"/>
          <p:cNvSpPr>
            <a:spLocks noGrp="1"/>
          </p:cNvSpPr>
          <p:nvPr>
            <p:ph type="body" idx="1" hasCustomPrompt="1"/>
          </p:nvPr>
        </p:nvSpPr>
        <p:spPr>
          <a:xfrm>
            <a:off x="576001" y="4680000"/>
            <a:ext cx="8100000" cy="1440000"/>
          </a:xfrm>
        </p:spPr>
        <p:txBody>
          <a:bodyPr>
            <a:normAutofit/>
          </a:bodyPr>
          <a:lstStyle>
            <a:lvl1pPr marL="0" indent="0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1" name="TITLE"/>
          <p:cNvSpPr>
            <a:spLocks noGrp="1"/>
          </p:cNvSpPr>
          <p:nvPr>
            <p:ph type="title" hasCustomPrompt="1"/>
          </p:nvPr>
        </p:nvSpPr>
        <p:spPr>
          <a:xfrm>
            <a:off x="576001" y="2903541"/>
            <a:ext cx="8100000" cy="1596459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CLOSING SLIDE (Arial 48pt)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1136000" y="6452600"/>
            <a:ext cx="48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>
                    <a:alpha val="7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2303200" y="6452600"/>
            <a:ext cx="88328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9" name="SUBLINE"/>
          <p:cNvSpPr>
            <a:spLocks noGrp="1"/>
          </p:cNvSpPr>
          <p:nvPr>
            <p:ph type="body" sz="quarter" idx="24" hasCustomPrompt="1"/>
          </p:nvPr>
        </p:nvSpPr>
        <p:spPr>
          <a:xfrm>
            <a:off x="576000" y="970149"/>
            <a:ext cx="11040000" cy="36000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noProof="0"/>
              <a:t>Subline (Arial 16pt)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576000" y="540000"/>
            <a:ext cx="11040000" cy="432000"/>
          </a:xfrm>
        </p:spPr>
        <p:txBody>
          <a:bodyPr/>
          <a:lstStyle>
            <a:lvl1pPr algn="l">
              <a:defRPr cap="none"/>
            </a:lvl1pPr>
          </a:lstStyle>
          <a:p>
            <a:r>
              <a:rPr lang="en-US" noProof="0"/>
              <a:t>Title (Arial 24pt)</a:t>
            </a:r>
          </a:p>
        </p:txBody>
      </p:sp>
    </p:spTree>
    <p:extLst>
      <p:ext uri="{BB962C8B-B14F-4D97-AF65-F5344CB8AC3E}">
        <p14:creationId xmlns:p14="http://schemas.microsoft.com/office/powerpoint/2010/main" val="228148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667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1" y="0"/>
            <a:ext cx="121793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421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42" y="0"/>
            <a:ext cx="2184400" cy="68580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90" y="1606"/>
            <a:ext cx="10002910" cy="6854786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0"/>
            <a:ext cx="12192000" cy="6858000"/>
          </a:xfrm>
          <a:prstGeom prst="rect">
            <a:avLst/>
          </a:prstGeom>
        </p:spPr>
      </p:pic>
      <p:sp>
        <p:nvSpPr>
          <p:cNvPr id="11" name="Rounded Rectangle Content"/>
          <p:cNvSpPr/>
          <p:nvPr userDrawn="1"/>
        </p:nvSpPr>
        <p:spPr>
          <a:xfrm flipV="1">
            <a:off x="-1" y="0"/>
            <a:ext cx="6082301" cy="6300000"/>
          </a:xfrm>
          <a:prstGeom prst="round1Rect">
            <a:avLst>
              <a:gd name="adj" fmla="val 21397"/>
            </a:avLst>
          </a:prstGeom>
          <a:solidFill>
            <a:srgbClr val="0A86C9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noProof="0"/>
          </a:p>
        </p:txBody>
      </p:sp>
      <p:pic>
        <p:nvPicPr>
          <p:cNvPr id="12" name="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051" y="576000"/>
            <a:ext cx="1892572" cy="288000"/>
          </a:xfrm>
          <a:prstGeom prst="rect">
            <a:avLst/>
          </a:prstGeom>
        </p:spPr>
      </p:pic>
      <p:sp>
        <p:nvSpPr>
          <p:cNvPr id="8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76000" y="4895384"/>
            <a:ext cx="5220000" cy="111512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sz="1600" b="1" cap="none" baseline="0" noProof="0"/>
              <a:t>Presenter Name (16PT)</a:t>
            </a:r>
          </a:p>
          <a:p>
            <a:r>
              <a:rPr lang="en-US" sz="1600" cap="none" baseline="0" noProof="0"/>
              <a:t>Month date, year</a:t>
            </a:r>
          </a:p>
        </p:txBody>
      </p:sp>
      <p:sp>
        <p:nvSpPr>
          <p:cNvPr id="10" name="SUBLINE"/>
          <p:cNvSpPr>
            <a:spLocks noGrp="1"/>
          </p:cNvSpPr>
          <p:nvPr>
            <p:ph type="subTitle" idx="1" hasCustomPrompt="1"/>
          </p:nvPr>
        </p:nvSpPr>
        <p:spPr>
          <a:xfrm>
            <a:off x="576000" y="3800564"/>
            <a:ext cx="5220000" cy="80865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0" cap="all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/>
              <a:t>Subline (Arial 18pt)</a:t>
            </a:r>
          </a:p>
        </p:txBody>
      </p:sp>
      <p:sp>
        <p:nvSpPr>
          <p:cNvPr id="15" name="TITLE"/>
          <p:cNvSpPr>
            <a:spLocks noGrp="1"/>
          </p:cNvSpPr>
          <p:nvPr>
            <p:ph type="ctrTitle" hasCustomPrompt="1"/>
          </p:nvPr>
        </p:nvSpPr>
        <p:spPr>
          <a:xfrm>
            <a:off x="576000" y="1746608"/>
            <a:ext cx="5220000" cy="1980000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(Arial 48pt)</a:t>
            </a:r>
          </a:p>
        </p:txBody>
      </p:sp>
      <p:sp>
        <p:nvSpPr>
          <p:cNvPr id="16" name="Fußzeilenplatzhalter"/>
          <p:cNvSpPr>
            <a:spLocks noGrp="1"/>
          </p:cNvSpPr>
          <p:nvPr>
            <p:ph type="ftr" sz="quarter" idx="22"/>
          </p:nvPr>
        </p:nvSpPr>
        <p:spPr>
          <a:xfrm>
            <a:off x="10487878" y="6452600"/>
            <a:ext cx="1371595" cy="180000"/>
          </a:xfrm>
        </p:spPr>
        <p:txBody>
          <a:bodyPr/>
          <a:lstStyle>
            <a:lvl1pPr algn="ctr">
              <a:defRPr>
                <a:solidFill>
                  <a:schemeClr val="bg1">
                    <a:alpha val="75000"/>
                  </a:schemeClr>
                </a:solidFill>
              </a:defRPr>
            </a:lvl1pPr>
          </a:lstStyle>
          <a:p>
            <a:r>
              <a:rPr lang="en-US" noProof="0"/>
              <a:t>Confidential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"/>
          <p:cNvSpPr>
            <a:spLocks noGrp="1"/>
          </p:cNvSpPr>
          <p:nvPr>
            <p:ph type="sldNum" sz="quarter" idx="4"/>
          </p:nvPr>
        </p:nvSpPr>
        <p:spPr>
          <a:xfrm>
            <a:off x="10993800" y="6452600"/>
            <a:ext cx="36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 i="0">
                <a:solidFill>
                  <a:schemeClr val="tx1">
                    <a:alpha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BB7F249F-CCCE-DA49-A761-E31751E19E8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Fußzeilenplatzhalter"/>
          <p:cNvSpPr>
            <a:spLocks noGrp="1"/>
          </p:cNvSpPr>
          <p:nvPr>
            <p:ph type="ftr" sz="quarter" idx="3"/>
          </p:nvPr>
        </p:nvSpPr>
        <p:spPr>
          <a:xfrm>
            <a:off x="4369200" y="6452600"/>
            <a:ext cx="66246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0" i="0" cap="all" baseline="0">
                <a:solidFill>
                  <a:schemeClr val="tx1">
                    <a:alpha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noProof="0"/>
              <a:t>Confidential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838200" y="1607798"/>
            <a:ext cx="10515600" cy="45691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 text (Arial 18pt)</a:t>
            </a:r>
          </a:p>
          <a:p>
            <a:pPr lvl="1"/>
            <a:r>
              <a:rPr lang="en-US" noProof="0"/>
              <a:t>Second level (Arial 16pt)</a:t>
            </a:r>
          </a:p>
          <a:p>
            <a:pPr lvl="2"/>
            <a:r>
              <a:rPr lang="en-US" noProof="0"/>
              <a:t>Third level (Arial 16pt)</a:t>
            </a:r>
          </a:p>
          <a:p>
            <a:pPr lvl="3"/>
            <a:r>
              <a:rPr lang="en-US" noProof="0"/>
              <a:t>Fourth level (Arial 14pt)</a:t>
            </a:r>
          </a:p>
          <a:p>
            <a:pPr lvl="4"/>
            <a:r>
              <a:rPr lang="en-US" noProof="0"/>
              <a:t>Fifth level (Arial 12pt)</a:t>
            </a: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noProof="0"/>
              <a:t>Title (Arial 28pt)</a:t>
            </a:r>
          </a:p>
        </p:txBody>
      </p:sp>
      <p:sp>
        <p:nvSpPr>
          <p:cNvPr id="13" name="Freihandform 12"/>
          <p:cNvSpPr/>
          <p:nvPr userDrawn="1"/>
        </p:nvSpPr>
        <p:spPr>
          <a:xfrm>
            <a:off x="1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0FEC29A5-5EBE-1F4F-8499-3E296D29CF58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lum bright="-100000" contrast="-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470600"/>
            <a:ext cx="106457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684" r:id="rId3"/>
    <p:sldLayoutId id="2147483735" r:id="rId4"/>
    <p:sldLayoutId id="2147483649" r:id="rId5"/>
    <p:sldLayoutId id="2147483711" r:id="rId6"/>
    <p:sldLayoutId id="2147483685" r:id="rId7"/>
    <p:sldLayoutId id="2147483730" r:id="rId8"/>
    <p:sldLayoutId id="2147483734" r:id="rId9"/>
    <p:sldLayoutId id="2147483743" r:id="rId10"/>
    <p:sldLayoutId id="2147483745" r:id="rId11"/>
    <p:sldLayoutId id="2147483651" r:id="rId12"/>
    <p:sldLayoutId id="2147483737" r:id="rId13"/>
    <p:sldLayoutId id="2147483716" r:id="rId14"/>
    <p:sldLayoutId id="2147483718" r:id="rId15"/>
    <p:sldLayoutId id="2147483715" r:id="rId16"/>
    <p:sldLayoutId id="2147483733" r:id="rId17"/>
    <p:sldLayoutId id="2147483736" r:id="rId18"/>
    <p:sldLayoutId id="2147483701" r:id="rId19"/>
    <p:sldLayoutId id="2147483727" r:id="rId20"/>
    <p:sldLayoutId id="2147483662" r:id="rId21"/>
    <p:sldLayoutId id="2147483650" r:id="rId22"/>
    <p:sldLayoutId id="2147483728" r:id="rId23"/>
    <p:sldLayoutId id="2147483668" r:id="rId24"/>
    <p:sldLayoutId id="2147483652" r:id="rId25"/>
    <p:sldLayoutId id="2147483729" r:id="rId26"/>
    <p:sldLayoutId id="2147483723" r:id="rId27"/>
    <p:sldLayoutId id="2147483726" r:id="rId28"/>
    <p:sldLayoutId id="2147483719" r:id="rId29"/>
    <p:sldLayoutId id="2147483663" r:id="rId30"/>
    <p:sldLayoutId id="2147483720" r:id="rId31"/>
    <p:sldLayoutId id="2147483664" r:id="rId32"/>
    <p:sldLayoutId id="2147483689" r:id="rId33"/>
    <p:sldLayoutId id="2147483692" r:id="rId34"/>
    <p:sldLayoutId id="2147483688" r:id="rId35"/>
    <p:sldLayoutId id="2147483725" r:id="rId36"/>
    <p:sldLayoutId id="2147483697" r:id="rId37"/>
    <p:sldLayoutId id="2147483667" r:id="rId38"/>
    <p:sldLayoutId id="2147483731" r:id="rId39"/>
    <p:sldLayoutId id="2147483732" r:id="rId40"/>
    <p:sldLayoutId id="2147483746" r:id="rId4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cap="none" baseline="0">
          <a:solidFill>
            <a:srgbClr val="0A86C9"/>
          </a:solidFill>
          <a:latin typeface="Arial" charset="0"/>
          <a:ea typeface="Arial" charset="0"/>
          <a:cs typeface="Arial" charset="0"/>
        </a:defRPr>
      </a:lvl1pPr>
    </p:titleStyle>
    <p:bodyStyle>
      <a:lvl1pPr marL="180000" indent="-180000" algn="l" defTabSz="914377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charset="0"/>
        <a:buChar char="•"/>
        <a:defRPr sz="18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1pPr>
      <a:lvl2pPr marL="359991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charset="2"/>
        <a:buChar char="-"/>
        <a:defRPr sz="16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2pPr>
      <a:lvl3pPr marL="539987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Wingdings" charset="2"/>
        <a:buChar char="§"/>
        <a:defRPr sz="16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3pPr>
      <a:lvl4pPr marL="719982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Arial"/>
        <a:buChar char="•"/>
        <a:defRPr sz="14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4pPr>
      <a:lvl5pPr marL="899978" indent="-179996" algn="l" defTabSz="914377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Symbol" charset="2"/>
        <a:buChar char="-"/>
        <a:defRPr sz="1200" b="0" i="0" kern="1200" baseline="0">
          <a:solidFill>
            <a:schemeClr val="accent6">
              <a:lumMod val="25000"/>
            </a:schemeClr>
          </a:solidFill>
          <a:latin typeface="Arial" charset="0"/>
          <a:ea typeface="Arial" charset="0"/>
          <a:cs typeface="Arial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76000" y="2292948"/>
            <a:ext cx="5220000" cy="1980000"/>
          </a:xfrm>
        </p:spPr>
        <p:txBody>
          <a:bodyPr>
            <a:normAutofit/>
          </a:bodyPr>
          <a:lstStyle/>
          <a:p>
            <a:r>
              <a:rPr lang="en-GB" dirty="0">
                <a:latin typeface="Arial"/>
                <a:cs typeface="Arial"/>
              </a:rPr>
              <a:t>ACI ReD Shield</a:t>
            </a:r>
            <a:r>
              <a:rPr lang="en-GB" baseline="30000" dirty="0">
                <a:latin typeface="Arial"/>
                <a:cs typeface="Arial"/>
              </a:rPr>
              <a:t>®</a:t>
            </a:r>
            <a:r>
              <a:rPr lang="en-GB" dirty="0">
                <a:latin typeface="Arial"/>
                <a:cs typeface="Arial"/>
              </a:rPr>
              <a:t> </a:t>
            </a:r>
            <a:br>
              <a:rPr lang="en-GB" dirty="0"/>
            </a:br>
            <a:r>
              <a:rPr lang="en-GB" sz="3600" b="0" i="1" dirty="0">
                <a:latin typeface="Arial"/>
                <a:cs typeface="Arial"/>
              </a:rPr>
              <a:t> 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376E60AD-B019-4F81-ACE4-C61276C2F1C1}"/>
              </a:ext>
            </a:extLst>
          </p:cNvPr>
          <p:cNvSpPr txBox="1">
            <a:spLocks/>
          </p:cNvSpPr>
          <p:nvPr/>
        </p:nvSpPr>
        <p:spPr>
          <a:xfrm>
            <a:off x="1220528" y="1662459"/>
            <a:ext cx="8463307" cy="2384755"/>
          </a:xfrm>
          <a:prstGeom prst="rect">
            <a:avLst/>
          </a:prstGeom>
        </p:spPr>
        <p:txBody>
          <a:bodyPr vert="horz" lIns="0" tIns="0" rIns="0" bIns="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none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3700"/>
          </a:p>
        </p:txBody>
      </p:sp>
    </p:spTree>
    <p:extLst>
      <p:ext uri="{BB962C8B-B14F-4D97-AF65-F5344CB8AC3E}">
        <p14:creationId xmlns:p14="http://schemas.microsoft.com/office/powerpoint/2010/main" val="319016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Layer 6 – Supplementary Services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Easy callout to specialist third-party services as required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607A460-0F04-4CD8-BD55-7730229DD027}"/>
              </a:ext>
            </a:extLst>
          </p:cNvPr>
          <p:cNvSpPr/>
          <p:nvPr/>
        </p:nvSpPr>
        <p:spPr>
          <a:xfrm>
            <a:off x="560960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600" b="1">
                <a:solidFill>
                  <a:schemeClr val="accent1"/>
                </a:solidFill>
              </a:rPr>
              <a:t>Best in class 3rd party value add services to enhance fraud detection and reduce false positives </a:t>
            </a:r>
          </a:p>
          <a:p>
            <a:pPr algn="ctr">
              <a:spcBef>
                <a:spcPts val="400"/>
              </a:spcBef>
              <a:defRPr/>
            </a:pP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r>
              <a:rPr lang="en-US" sz="1400">
                <a:solidFill>
                  <a:schemeClr val="tx2"/>
                </a:solidFill>
              </a:rPr>
              <a:t>– e.g. Device ‘fingerprint’ or IP Geolocation services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r>
              <a:rPr lang="en-US" sz="1400">
                <a:solidFill>
                  <a:schemeClr val="tx2"/>
                </a:solidFill>
                <a:cs typeface="Arial"/>
              </a:rPr>
              <a:t>+ outsourced services such as Manual Reviews and Chargeback Management</a:t>
            </a:r>
          </a:p>
          <a:p>
            <a:pPr algn="ctr">
              <a:spcBef>
                <a:spcPts val="400"/>
              </a:spcBef>
              <a:defRPr/>
            </a:pPr>
            <a:endParaRPr lang="en-US" sz="1600" b="1">
              <a:solidFill>
                <a:schemeClr val="accent1"/>
              </a:solidFill>
              <a:cs typeface="Arial" panose="020B0604020202020204"/>
            </a:endParaRPr>
          </a:p>
          <a:p>
            <a:pPr algn="ctr">
              <a:spcBef>
                <a:spcPts val="400"/>
              </a:spcBef>
              <a:defRPr/>
            </a:pPr>
            <a:endParaRPr lang="en-US" sz="1400">
              <a:solidFill>
                <a:schemeClr val="accent1"/>
              </a:solidFill>
              <a:cs typeface="Arial" panose="020B060402020202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BFA959-A2C7-43AB-A6AA-DB314DD5E095}"/>
              </a:ext>
            </a:extLst>
          </p:cNvPr>
          <p:cNvSpPr/>
          <p:nvPr/>
        </p:nvSpPr>
        <p:spPr>
          <a:xfrm>
            <a:off x="3479436" y="3436389"/>
            <a:ext cx="2387600" cy="272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Simple, fast-enablement to run: </a:t>
            </a: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marL="285750" indent="-285750" algn="ctr">
              <a:spcBef>
                <a:spcPts val="400"/>
              </a:spcBef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in real-time against 100% of transactions, 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or by sub-client, 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or as-needed triggered using Auto Analyst 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or ad-hoc as part of a manual review 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65A2CE7-B8B1-495B-8832-7C7B11E03ED2}"/>
              </a:ext>
            </a:extLst>
          </p:cNvPr>
          <p:cNvSpPr/>
          <p:nvPr/>
        </p:nvSpPr>
        <p:spPr>
          <a:xfrm>
            <a:off x="6397911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</a:rPr>
              <a:t>Eliminates the need to manage multiple vendor relationships </a:t>
            </a:r>
            <a:endParaRPr lang="en-US" sz="1600" b="1">
              <a:solidFill>
                <a:schemeClr val="accent1"/>
              </a:solidFill>
            </a:endParaRP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Single contract through ACI</a:t>
            </a:r>
            <a:endParaRPr lang="en-US" sz="1600" b="1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37BB29-BBC0-49CD-A1BC-91C89E0E4CCA}"/>
              </a:ext>
            </a:extLst>
          </p:cNvPr>
          <p:cNvSpPr/>
          <p:nvPr/>
        </p:nvSpPr>
        <p:spPr>
          <a:xfrm>
            <a:off x="9316385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</a:rPr>
              <a:t>UP eCommerce Payments Platform – fully integrated to the ACI PAY.ON Payments Gateway</a:t>
            </a:r>
            <a:endParaRPr lang="en-GB" sz="1600" b="1">
              <a:solidFill>
                <a:schemeClr val="accent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36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Layer 7 – Business Analytics and Reporting</a:t>
            </a: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Near real-time and historic view for performance management and reporting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31B97E7-66B2-400D-809E-B317933B595A}"/>
              </a:ext>
            </a:extLst>
          </p:cNvPr>
          <p:cNvSpPr/>
          <p:nvPr/>
        </p:nvSpPr>
        <p:spPr>
          <a:xfrm>
            <a:off x="560960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600" b="1">
                <a:solidFill>
                  <a:schemeClr val="accent1"/>
                </a:solidFill>
              </a:rPr>
              <a:t>BI tool that provides visibility into received, gathered and generated data</a:t>
            </a:r>
          </a:p>
          <a:p>
            <a:pPr algn="ctr">
              <a:spcBef>
                <a:spcPts val="400"/>
              </a:spcBef>
              <a:defRPr/>
            </a:pPr>
            <a:endParaRPr lang="en-US" sz="1600" b="1">
              <a:solidFill>
                <a:schemeClr val="accent1"/>
              </a:solidFill>
            </a:endParaRPr>
          </a:p>
          <a:p>
            <a:pPr>
              <a:spcBef>
                <a:spcPts val="400"/>
              </a:spcBef>
              <a:defRPr/>
            </a:pPr>
            <a:r>
              <a:rPr lang="en-US" sz="1400">
                <a:solidFill>
                  <a:schemeClr val="tx2"/>
                </a:solidFill>
              </a:rPr>
              <a:t>e.g. transaction, order basket, rule and blacklist hits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FEF7A0-CA5F-44A5-8A68-330A8AB867C8}"/>
              </a:ext>
            </a:extLst>
          </p:cNvPr>
          <p:cNvSpPr/>
          <p:nvPr/>
        </p:nvSpPr>
        <p:spPr>
          <a:xfrm>
            <a:off x="3479436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We add value to this data -  </a:t>
            </a: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400">
              <a:solidFill>
                <a:schemeClr val="tx2"/>
              </a:solidFill>
            </a:endParaRPr>
          </a:p>
          <a:p>
            <a:pPr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Multiple currency values; multiple time zone values; risk markers; code translations 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>
              <a:spcBef>
                <a:spcPts val="400"/>
              </a:spcBef>
              <a:defRPr/>
            </a:pPr>
            <a:endParaRPr lang="en-GB" sz="1400">
              <a:solidFill>
                <a:schemeClr val="tx2"/>
              </a:solidFill>
              <a:cs typeface="Arial"/>
            </a:endParaRPr>
          </a:p>
          <a:p>
            <a:pPr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- ready for immediate use in one place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48D168-DCC0-4E8F-8B6A-31AA6C78E1BF}"/>
              </a:ext>
            </a:extLst>
          </p:cNvPr>
          <p:cNvSpPr/>
          <p:nvPr/>
        </p:nvSpPr>
        <p:spPr>
          <a:xfrm>
            <a:off x="6397911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We add post real-time updates to the original transactions </a:t>
            </a: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– e.g. merchant approvals/ rejections, fraud identification, chargebacks 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>
              <a:spcBef>
                <a:spcPts val="400"/>
              </a:spcBef>
              <a:defRPr/>
            </a:pPr>
            <a:endParaRPr lang="en-GB" sz="1400">
              <a:solidFill>
                <a:schemeClr val="tx2"/>
              </a:solidFill>
              <a:cs typeface="Arial"/>
            </a:endParaRPr>
          </a:p>
          <a:p>
            <a:pPr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to complete the ‘transaction journey’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400">
              <a:solidFill>
                <a:schemeClr val="tx1"/>
              </a:solidFill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B1340F-40D2-4FC0-847B-8AE058F78270}"/>
              </a:ext>
            </a:extLst>
          </p:cNvPr>
          <p:cNvSpPr/>
          <p:nvPr/>
        </p:nvSpPr>
        <p:spPr>
          <a:xfrm>
            <a:off x="9316385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Continuous monitoring to spot:</a:t>
            </a: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  <a:cs typeface="Arial"/>
            </a:endParaRPr>
          </a:p>
          <a:p>
            <a:pPr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trends; new fraud attacks; errors in strategies; profiling intelligence; review-agent training needs; silent rule performance; KPI monitoring and more</a:t>
            </a:r>
            <a:endParaRPr lang="en-US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57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Layer 8 – Expert Risk Analysts</a:t>
            </a: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Fraud strategies, risk reviews, real-time support from analysts with sector expertise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A22441B-16D6-47EB-990F-07B7FAD9D176}"/>
              </a:ext>
            </a:extLst>
          </p:cNvPr>
          <p:cNvSpPr/>
          <p:nvPr/>
        </p:nvSpPr>
        <p:spPr>
          <a:xfrm>
            <a:off x="6274902" y="344056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US" sz="1600" b="1">
                <a:solidFill>
                  <a:schemeClr val="accent1"/>
                </a:solidFill>
              </a:rPr>
              <a:t>17 languages are supported</a:t>
            </a:r>
          </a:p>
          <a:p>
            <a:pPr algn="ctr">
              <a:defRPr/>
            </a:pPr>
            <a:endParaRPr lang="en-US" sz="1600" b="1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</a:rPr>
              <a:t>The team operates on a ‘follow the sun’ principle</a:t>
            </a: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600">
                <a:solidFill>
                  <a:schemeClr val="tx2"/>
                </a:solidFill>
              </a:rPr>
              <a:t>Certified eCommerce fraud professionals</a:t>
            </a:r>
            <a:endParaRPr lang="en-US" sz="1600">
              <a:solidFill>
                <a:schemeClr val="tx2"/>
              </a:solidFill>
              <a:cs typeface="Arial" panose="020B0604020202020204"/>
            </a:endParaRPr>
          </a:p>
          <a:p>
            <a:pPr algn="ctr">
              <a:defRPr/>
            </a:pP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US" sz="1600" b="1">
              <a:solidFill>
                <a:schemeClr val="tx1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709DDD-AB16-4CF8-8E59-024A5D0F0A6F}"/>
              </a:ext>
            </a:extLst>
          </p:cNvPr>
          <p:cNvSpPr/>
          <p:nvPr/>
        </p:nvSpPr>
        <p:spPr>
          <a:xfrm>
            <a:off x="9428383" y="3429000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</a:rPr>
              <a:t>900+ individual service reviews conducted annually</a:t>
            </a: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600">
                <a:solidFill>
                  <a:schemeClr val="tx2"/>
                </a:solidFill>
              </a:rPr>
              <a:t>Adding global insight into developing fraud trends</a:t>
            </a:r>
            <a:endParaRPr lang="en-US" sz="1600">
              <a:solidFill>
                <a:schemeClr val="tx2"/>
              </a:solidFill>
              <a:cs typeface="Arial" panose="020B0604020202020204"/>
            </a:endParaRP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3F5978-6283-4ED7-8E2A-6A0DB8D83D9E}"/>
              </a:ext>
            </a:extLst>
          </p:cNvPr>
          <p:cNvSpPr/>
          <p:nvPr/>
        </p:nvSpPr>
        <p:spPr>
          <a:xfrm>
            <a:off x="3505818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</a:rPr>
              <a:t>Deep relationship with assigned merchants</a:t>
            </a: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400">
                <a:solidFill>
                  <a:schemeClr val="tx1"/>
                </a:solidFill>
              </a:rPr>
              <a:t>O</a:t>
            </a:r>
            <a:r>
              <a:rPr lang="en-GB" sz="1400">
                <a:solidFill>
                  <a:schemeClr val="tx2"/>
                </a:solidFill>
              </a:rPr>
              <a:t>ften seen as a </a:t>
            </a:r>
            <a:r>
              <a:rPr lang="en-GB" sz="1400" b="1">
                <a:solidFill>
                  <a:schemeClr val="tx2"/>
                </a:solidFill>
              </a:rPr>
              <a:t>partnership </a:t>
            </a:r>
            <a:r>
              <a:rPr lang="en-GB" sz="1400">
                <a:solidFill>
                  <a:schemeClr val="tx2"/>
                </a:solidFill>
              </a:rPr>
              <a:t>with the merchant’s fraud team</a:t>
            </a:r>
            <a:endParaRPr lang="en-US" sz="12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400">
              <a:solidFill>
                <a:schemeClr val="tx1"/>
              </a:solidFill>
              <a:cs typeface="Arial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0C7918-35DA-4358-A203-CA25BC070F3B}"/>
              </a:ext>
            </a:extLst>
          </p:cNvPr>
          <p:cNvSpPr/>
          <p:nvPr/>
        </p:nvSpPr>
        <p:spPr>
          <a:xfrm>
            <a:off x="432217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</a:rPr>
              <a:t>Works with the merchant for the lifecycle of the contract</a:t>
            </a:r>
          </a:p>
          <a:p>
            <a:pPr>
              <a:defRPr/>
            </a:pPr>
            <a:endParaRPr lang="en-GB" sz="1600" b="1">
              <a:solidFill>
                <a:schemeClr val="tx2"/>
              </a:solidFill>
              <a:cs typeface="Arial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600">
                <a:solidFill>
                  <a:schemeClr val="tx2"/>
                </a:solidFill>
              </a:rPr>
              <a:t> O</a:t>
            </a:r>
            <a:r>
              <a:rPr lang="en-GB" sz="1400">
                <a:solidFill>
                  <a:schemeClr val="tx2"/>
                </a:solidFill>
              </a:rPr>
              <a:t>ptimize KPIs</a:t>
            </a:r>
            <a:endParaRPr lang="en-US" sz="1600">
              <a:solidFill>
                <a:schemeClr val="tx2"/>
              </a:solidFill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0463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Power of the Multi-Layered Approach – All Aspects Monitored and Measured for KPI Performance 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65C8-8799-4179-8146-6A339B5F607A}"/>
              </a:ext>
            </a:extLst>
          </p:cNvPr>
          <p:cNvSpPr/>
          <p:nvPr/>
        </p:nvSpPr>
        <p:spPr>
          <a:xfrm>
            <a:off x="977901" y="4570563"/>
            <a:ext cx="4889500" cy="1246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C208D-9F84-4211-86EC-7E56F4D55786}"/>
              </a:ext>
            </a:extLst>
          </p:cNvPr>
          <p:cNvSpPr/>
          <p:nvPr/>
        </p:nvSpPr>
        <p:spPr>
          <a:xfrm>
            <a:off x="1881065" y="4870510"/>
            <a:ext cx="37633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Combination of approaches/tools provides best results to minimize false positives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increase conversion. 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F191159-1B7E-4ECD-BF25-9D70BE2D0D9C}"/>
              </a:ext>
            </a:extLst>
          </p:cNvPr>
          <p:cNvGraphicFramePr/>
          <p:nvPr/>
        </p:nvGraphicFramePr>
        <p:xfrm>
          <a:off x="6357082" y="778933"/>
          <a:ext cx="5867400" cy="6079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D13A6C3B-0FCF-49C0-9CC6-4DD576C81245}"/>
              </a:ext>
            </a:extLst>
          </p:cNvPr>
          <p:cNvSpPr/>
          <p:nvPr/>
        </p:nvSpPr>
        <p:spPr>
          <a:xfrm>
            <a:off x="977901" y="1588366"/>
            <a:ext cx="4889500" cy="1246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C943C5-2278-4C7D-8C16-8569EDEB4A2A}"/>
              </a:ext>
            </a:extLst>
          </p:cNvPr>
          <p:cNvSpPr/>
          <p:nvPr/>
        </p:nvSpPr>
        <p:spPr>
          <a:xfrm>
            <a:off x="1881065" y="1888313"/>
            <a:ext cx="37633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Consortium data utilizes profiling capabilities applied across global transactional data and known fraud intelligence.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86C38D-B134-44CA-B60B-6B5181F8053E}"/>
              </a:ext>
            </a:extLst>
          </p:cNvPr>
          <p:cNvSpPr/>
          <p:nvPr/>
        </p:nvSpPr>
        <p:spPr>
          <a:xfrm>
            <a:off x="977901" y="3079465"/>
            <a:ext cx="4889500" cy="12462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rIns="182880" bIns="4572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2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8BEA33-EDCC-4B35-9B7C-918906B33064}"/>
              </a:ext>
            </a:extLst>
          </p:cNvPr>
          <p:cNvSpPr/>
          <p:nvPr/>
        </p:nvSpPr>
        <p:spPr>
          <a:xfrm>
            <a:off x="1881065" y="3379412"/>
            <a:ext cx="3763353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Consortium data should be one feature </a:t>
            </a:r>
            <a:b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of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several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features used within a successful fraud strategy.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8DACA8-854F-4BC8-8B3B-3150640F76CF}"/>
              </a:ext>
            </a:extLst>
          </p:cNvPr>
          <p:cNvGrpSpPr/>
          <p:nvPr/>
        </p:nvGrpSpPr>
        <p:grpSpPr>
          <a:xfrm>
            <a:off x="501272" y="1720332"/>
            <a:ext cx="956188" cy="973342"/>
            <a:chOff x="501272" y="1720332"/>
            <a:chExt cx="956188" cy="97334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5CFDE0-2BA0-4F5C-BE5C-31021B2766B3}"/>
                </a:ext>
              </a:extLst>
            </p:cNvPr>
            <p:cNvSpPr/>
            <p:nvPr/>
          </p:nvSpPr>
          <p:spPr>
            <a:xfrm>
              <a:off x="501272" y="1720332"/>
              <a:ext cx="956188" cy="97334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139BCA75-3426-4F4E-9840-C0B16EDBE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79" y="1956495"/>
              <a:ext cx="457174" cy="501016"/>
            </a:xfrm>
            <a:custGeom>
              <a:avLst/>
              <a:gdLst>
                <a:gd name="T0" fmla="*/ 1442 w 1443"/>
                <a:gd name="T1" fmla="*/ 1334 h 1443"/>
                <a:gd name="T2" fmla="*/ 1442 w 1443"/>
                <a:gd name="T3" fmla="*/ 1442 h 1443"/>
                <a:gd name="T4" fmla="*/ 0 w 1443"/>
                <a:gd name="T5" fmla="*/ 1442 h 1443"/>
                <a:gd name="T6" fmla="*/ 0 w 1443"/>
                <a:gd name="T7" fmla="*/ 0 h 1443"/>
                <a:gd name="T8" fmla="*/ 108 w 1443"/>
                <a:gd name="T9" fmla="*/ 0 h 1443"/>
                <a:gd name="T10" fmla="*/ 108 w 1443"/>
                <a:gd name="T11" fmla="*/ 1334 h 1443"/>
                <a:gd name="T12" fmla="*/ 1442 w 1443"/>
                <a:gd name="T13" fmla="*/ 1334 h 1443"/>
                <a:gd name="T14" fmla="*/ 711 w 1443"/>
                <a:gd name="T15" fmla="*/ 1205 h 1443"/>
                <a:gd name="T16" fmla="*/ 711 w 1443"/>
                <a:gd name="T17" fmla="*/ 860 h 1443"/>
                <a:gd name="T18" fmla="*/ 539 w 1443"/>
                <a:gd name="T19" fmla="*/ 860 h 1443"/>
                <a:gd name="T20" fmla="*/ 539 w 1443"/>
                <a:gd name="T21" fmla="*/ 1205 h 1443"/>
                <a:gd name="T22" fmla="*/ 711 w 1443"/>
                <a:gd name="T23" fmla="*/ 1205 h 1443"/>
                <a:gd name="T24" fmla="*/ 409 w 1443"/>
                <a:gd name="T25" fmla="*/ 1033 h 1443"/>
                <a:gd name="T26" fmla="*/ 237 w 1443"/>
                <a:gd name="T27" fmla="*/ 1033 h 1443"/>
                <a:gd name="T28" fmla="*/ 237 w 1443"/>
                <a:gd name="T29" fmla="*/ 1205 h 1443"/>
                <a:gd name="T30" fmla="*/ 409 w 1443"/>
                <a:gd name="T31" fmla="*/ 1205 h 1443"/>
                <a:gd name="T32" fmla="*/ 409 w 1443"/>
                <a:gd name="T33" fmla="*/ 1033 h 1443"/>
                <a:gd name="T34" fmla="*/ 1011 w 1443"/>
                <a:gd name="T35" fmla="*/ 603 h 1443"/>
                <a:gd name="T36" fmla="*/ 839 w 1443"/>
                <a:gd name="T37" fmla="*/ 603 h 1443"/>
                <a:gd name="T38" fmla="*/ 839 w 1443"/>
                <a:gd name="T39" fmla="*/ 1205 h 1443"/>
                <a:gd name="T40" fmla="*/ 1011 w 1443"/>
                <a:gd name="T41" fmla="*/ 1205 h 1443"/>
                <a:gd name="T42" fmla="*/ 1011 w 1443"/>
                <a:gd name="T43" fmla="*/ 603 h 1443"/>
                <a:gd name="T44" fmla="*/ 1313 w 1443"/>
                <a:gd name="T45" fmla="*/ 258 h 1443"/>
                <a:gd name="T46" fmla="*/ 1141 w 1443"/>
                <a:gd name="T47" fmla="*/ 258 h 1443"/>
                <a:gd name="T48" fmla="*/ 1141 w 1443"/>
                <a:gd name="T49" fmla="*/ 1205 h 1443"/>
                <a:gd name="T50" fmla="*/ 1313 w 1443"/>
                <a:gd name="T51" fmla="*/ 1205 h 1443"/>
                <a:gd name="T52" fmla="*/ 1313 w 1443"/>
                <a:gd name="T53" fmla="*/ 258 h 1443"/>
                <a:gd name="T54" fmla="*/ 421 w 1443"/>
                <a:gd name="T55" fmla="*/ 583 h 1443"/>
                <a:gd name="T56" fmla="*/ 726 w 1443"/>
                <a:gd name="T57" fmla="*/ 278 h 1443"/>
                <a:gd name="T58" fmla="*/ 839 w 1443"/>
                <a:gd name="T59" fmla="*/ 393 h 1443"/>
                <a:gd name="T60" fmla="*/ 839 w 1443"/>
                <a:gd name="T61" fmla="*/ 86 h 1443"/>
                <a:gd name="T62" fmla="*/ 533 w 1443"/>
                <a:gd name="T63" fmla="*/ 86 h 1443"/>
                <a:gd name="T64" fmla="*/ 650 w 1443"/>
                <a:gd name="T65" fmla="*/ 202 h 1443"/>
                <a:gd name="T66" fmla="*/ 345 w 1443"/>
                <a:gd name="T67" fmla="*/ 507 h 1443"/>
                <a:gd name="T68" fmla="*/ 421 w 1443"/>
                <a:gd name="T69" fmla="*/ 58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43" h="1443">
                  <a:moveTo>
                    <a:pt x="1442" y="1334"/>
                  </a:moveTo>
                  <a:cubicBezTo>
                    <a:pt x="1442" y="1370"/>
                    <a:pt x="1442" y="1406"/>
                    <a:pt x="1442" y="1442"/>
                  </a:cubicBezTo>
                  <a:cubicBezTo>
                    <a:pt x="961" y="1442"/>
                    <a:pt x="481" y="1442"/>
                    <a:pt x="0" y="1442"/>
                  </a:cubicBezTo>
                  <a:cubicBezTo>
                    <a:pt x="0" y="961"/>
                    <a:pt x="0" y="481"/>
                    <a:pt x="0" y="0"/>
                  </a:cubicBezTo>
                  <a:cubicBezTo>
                    <a:pt x="36" y="0"/>
                    <a:pt x="72" y="0"/>
                    <a:pt x="108" y="0"/>
                  </a:cubicBezTo>
                  <a:cubicBezTo>
                    <a:pt x="108" y="445"/>
                    <a:pt x="108" y="889"/>
                    <a:pt x="108" y="1334"/>
                  </a:cubicBezTo>
                  <a:cubicBezTo>
                    <a:pt x="553" y="1334"/>
                    <a:pt x="997" y="1334"/>
                    <a:pt x="1442" y="1334"/>
                  </a:cubicBezTo>
                  <a:close/>
                  <a:moveTo>
                    <a:pt x="711" y="1205"/>
                  </a:moveTo>
                  <a:cubicBezTo>
                    <a:pt x="711" y="1090"/>
                    <a:pt x="711" y="975"/>
                    <a:pt x="711" y="860"/>
                  </a:cubicBezTo>
                  <a:cubicBezTo>
                    <a:pt x="653" y="860"/>
                    <a:pt x="596" y="860"/>
                    <a:pt x="539" y="860"/>
                  </a:cubicBezTo>
                  <a:cubicBezTo>
                    <a:pt x="539" y="975"/>
                    <a:pt x="539" y="1090"/>
                    <a:pt x="539" y="1205"/>
                  </a:cubicBezTo>
                  <a:cubicBezTo>
                    <a:pt x="596" y="1205"/>
                    <a:pt x="653" y="1205"/>
                    <a:pt x="711" y="1205"/>
                  </a:cubicBezTo>
                  <a:close/>
                  <a:moveTo>
                    <a:pt x="409" y="1033"/>
                  </a:moveTo>
                  <a:cubicBezTo>
                    <a:pt x="351" y="1033"/>
                    <a:pt x="294" y="1033"/>
                    <a:pt x="237" y="1033"/>
                  </a:cubicBezTo>
                  <a:cubicBezTo>
                    <a:pt x="237" y="1091"/>
                    <a:pt x="237" y="1148"/>
                    <a:pt x="237" y="1205"/>
                  </a:cubicBezTo>
                  <a:cubicBezTo>
                    <a:pt x="294" y="1205"/>
                    <a:pt x="351" y="1205"/>
                    <a:pt x="409" y="1205"/>
                  </a:cubicBezTo>
                  <a:cubicBezTo>
                    <a:pt x="409" y="1148"/>
                    <a:pt x="409" y="1091"/>
                    <a:pt x="409" y="1033"/>
                  </a:cubicBezTo>
                  <a:close/>
                  <a:moveTo>
                    <a:pt x="1011" y="603"/>
                  </a:moveTo>
                  <a:cubicBezTo>
                    <a:pt x="954" y="603"/>
                    <a:pt x="897" y="603"/>
                    <a:pt x="839" y="603"/>
                  </a:cubicBezTo>
                  <a:cubicBezTo>
                    <a:pt x="839" y="803"/>
                    <a:pt x="839" y="1004"/>
                    <a:pt x="839" y="1205"/>
                  </a:cubicBezTo>
                  <a:cubicBezTo>
                    <a:pt x="897" y="1205"/>
                    <a:pt x="954" y="1205"/>
                    <a:pt x="1011" y="1205"/>
                  </a:cubicBezTo>
                  <a:cubicBezTo>
                    <a:pt x="1011" y="1004"/>
                    <a:pt x="1011" y="803"/>
                    <a:pt x="1011" y="603"/>
                  </a:cubicBezTo>
                  <a:close/>
                  <a:moveTo>
                    <a:pt x="1313" y="258"/>
                  </a:moveTo>
                  <a:cubicBezTo>
                    <a:pt x="1256" y="258"/>
                    <a:pt x="1199" y="258"/>
                    <a:pt x="1141" y="258"/>
                  </a:cubicBezTo>
                  <a:cubicBezTo>
                    <a:pt x="1141" y="574"/>
                    <a:pt x="1141" y="889"/>
                    <a:pt x="1141" y="1205"/>
                  </a:cubicBezTo>
                  <a:cubicBezTo>
                    <a:pt x="1199" y="1205"/>
                    <a:pt x="1256" y="1205"/>
                    <a:pt x="1313" y="1205"/>
                  </a:cubicBezTo>
                  <a:cubicBezTo>
                    <a:pt x="1313" y="889"/>
                    <a:pt x="1313" y="574"/>
                    <a:pt x="1313" y="258"/>
                  </a:cubicBezTo>
                  <a:close/>
                  <a:moveTo>
                    <a:pt x="421" y="583"/>
                  </a:moveTo>
                  <a:cubicBezTo>
                    <a:pt x="522" y="481"/>
                    <a:pt x="624" y="379"/>
                    <a:pt x="726" y="278"/>
                  </a:cubicBezTo>
                  <a:cubicBezTo>
                    <a:pt x="763" y="316"/>
                    <a:pt x="801" y="354"/>
                    <a:pt x="839" y="393"/>
                  </a:cubicBezTo>
                  <a:cubicBezTo>
                    <a:pt x="839" y="290"/>
                    <a:pt x="839" y="188"/>
                    <a:pt x="839" y="86"/>
                  </a:cubicBezTo>
                  <a:cubicBezTo>
                    <a:pt x="737" y="86"/>
                    <a:pt x="635" y="86"/>
                    <a:pt x="533" y="86"/>
                  </a:cubicBezTo>
                  <a:cubicBezTo>
                    <a:pt x="572" y="124"/>
                    <a:pt x="611" y="163"/>
                    <a:pt x="650" y="202"/>
                  </a:cubicBezTo>
                  <a:cubicBezTo>
                    <a:pt x="548" y="303"/>
                    <a:pt x="446" y="405"/>
                    <a:pt x="345" y="507"/>
                  </a:cubicBezTo>
                  <a:cubicBezTo>
                    <a:pt x="370" y="532"/>
                    <a:pt x="395" y="557"/>
                    <a:pt x="421" y="583"/>
                  </a:cubicBezTo>
                  <a:close/>
                </a:path>
              </a:pathLst>
            </a:custGeom>
            <a:solidFill>
              <a:srgbClr val="0A86C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D146ACF-8DBC-49E4-8B6E-FD126410532B}"/>
              </a:ext>
            </a:extLst>
          </p:cNvPr>
          <p:cNvGrpSpPr/>
          <p:nvPr/>
        </p:nvGrpSpPr>
        <p:grpSpPr>
          <a:xfrm>
            <a:off x="501272" y="3215906"/>
            <a:ext cx="956188" cy="973342"/>
            <a:chOff x="501272" y="3215906"/>
            <a:chExt cx="956188" cy="97334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B1605BF-D4AC-41DF-A605-6A12A43D9ABB}"/>
                </a:ext>
              </a:extLst>
            </p:cNvPr>
            <p:cNvSpPr/>
            <p:nvPr/>
          </p:nvSpPr>
          <p:spPr>
            <a:xfrm>
              <a:off x="501272" y="3215906"/>
              <a:ext cx="956188" cy="97334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2">
              <a:extLst>
                <a:ext uri="{FF2B5EF4-FFF2-40B4-BE49-F238E27FC236}">
                  <a16:creationId xmlns:a16="http://schemas.microsoft.com/office/drawing/2014/main" id="{2EC63ABB-A8D4-45ED-A247-311347F93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576" y="3443410"/>
              <a:ext cx="521580" cy="518334"/>
            </a:xfrm>
            <a:custGeom>
              <a:avLst/>
              <a:gdLst>
                <a:gd name="T0" fmla="*/ 1326 w 1486"/>
                <a:gd name="T1" fmla="*/ 583 h 1443"/>
                <a:gd name="T2" fmla="*/ 1047 w 1486"/>
                <a:gd name="T3" fmla="*/ 850 h 1443"/>
                <a:gd name="T4" fmla="*/ 1047 w 1486"/>
                <a:gd name="T5" fmla="*/ 850 h 1443"/>
                <a:gd name="T6" fmla="*/ 1055 w 1486"/>
                <a:gd name="T7" fmla="*/ 903 h 1443"/>
                <a:gd name="T8" fmla="*/ 1034 w 1486"/>
                <a:gd name="T9" fmla="*/ 983 h 1443"/>
                <a:gd name="T10" fmla="*/ 975 w 1486"/>
                <a:gd name="T11" fmla="*/ 1042 h 1443"/>
                <a:gd name="T12" fmla="*/ 894 w 1486"/>
                <a:gd name="T13" fmla="*/ 1064 h 1443"/>
                <a:gd name="T14" fmla="*/ 814 w 1486"/>
                <a:gd name="T15" fmla="*/ 1042 h 1443"/>
                <a:gd name="T16" fmla="*/ 755 w 1486"/>
                <a:gd name="T17" fmla="*/ 983 h 1443"/>
                <a:gd name="T18" fmla="*/ 734 w 1486"/>
                <a:gd name="T19" fmla="*/ 903 h 1443"/>
                <a:gd name="T20" fmla="*/ 738 w 1486"/>
                <a:gd name="T21" fmla="*/ 870 h 1443"/>
                <a:gd name="T22" fmla="*/ 442 w 1486"/>
                <a:gd name="T23" fmla="*/ 673 h 1443"/>
                <a:gd name="T24" fmla="*/ 442 w 1486"/>
                <a:gd name="T25" fmla="*/ 673 h 1443"/>
                <a:gd name="T26" fmla="*/ 421 w 1486"/>
                <a:gd name="T27" fmla="*/ 688 h 1443"/>
                <a:gd name="T28" fmla="*/ 346 w 1486"/>
                <a:gd name="T29" fmla="*/ 707 h 1443"/>
                <a:gd name="T30" fmla="*/ 274 w 1486"/>
                <a:gd name="T31" fmla="*/ 689 h 1443"/>
                <a:gd name="T32" fmla="*/ 108 w 1486"/>
                <a:gd name="T33" fmla="*/ 855 h 1443"/>
                <a:gd name="T34" fmla="*/ 108 w 1486"/>
                <a:gd name="T35" fmla="*/ 1334 h 1443"/>
                <a:gd name="T36" fmla="*/ 1442 w 1486"/>
                <a:gd name="T37" fmla="*/ 1334 h 1443"/>
                <a:gd name="T38" fmla="*/ 1442 w 1486"/>
                <a:gd name="T39" fmla="*/ 1442 h 1443"/>
                <a:gd name="T40" fmla="*/ 0 w 1486"/>
                <a:gd name="T41" fmla="*/ 1442 h 1443"/>
                <a:gd name="T42" fmla="*/ 0 w 1486"/>
                <a:gd name="T43" fmla="*/ 0 h 1443"/>
                <a:gd name="T44" fmla="*/ 108 w 1486"/>
                <a:gd name="T45" fmla="*/ 0 h 1443"/>
                <a:gd name="T46" fmla="*/ 108 w 1486"/>
                <a:gd name="T47" fmla="*/ 697 h 1443"/>
                <a:gd name="T48" fmla="*/ 200 w 1486"/>
                <a:gd name="T49" fmla="*/ 603 h 1443"/>
                <a:gd name="T50" fmla="*/ 200 w 1486"/>
                <a:gd name="T51" fmla="*/ 603 h 1443"/>
                <a:gd name="T52" fmla="*/ 191 w 1486"/>
                <a:gd name="T53" fmla="*/ 552 h 1443"/>
                <a:gd name="T54" fmla="*/ 191 w 1486"/>
                <a:gd name="T55" fmla="*/ 552 h 1443"/>
                <a:gd name="T56" fmla="*/ 191 w 1486"/>
                <a:gd name="T57" fmla="*/ 549 h 1443"/>
                <a:gd name="T58" fmla="*/ 212 w 1486"/>
                <a:gd name="T59" fmla="*/ 472 h 1443"/>
                <a:gd name="T60" fmla="*/ 268 w 1486"/>
                <a:gd name="T61" fmla="*/ 415 h 1443"/>
                <a:gd name="T62" fmla="*/ 345 w 1486"/>
                <a:gd name="T63" fmla="*/ 395 h 1443"/>
                <a:gd name="T64" fmla="*/ 422 w 1486"/>
                <a:gd name="T65" fmla="*/ 415 h 1443"/>
                <a:gd name="T66" fmla="*/ 479 w 1486"/>
                <a:gd name="T67" fmla="*/ 472 h 1443"/>
                <a:gd name="T68" fmla="*/ 499 w 1486"/>
                <a:gd name="T69" fmla="*/ 549 h 1443"/>
                <a:gd name="T70" fmla="*/ 497 w 1486"/>
                <a:gd name="T71" fmla="*/ 574 h 1443"/>
                <a:gd name="T72" fmla="*/ 796 w 1486"/>
                <a:gd name="T73" fmla="*/ 774 h 1443"/>
                <a:gd name="T74" fmla="*/ 796 w 1486"/>
                <a:gd name="T75" fmla="*/ 774 h 1443"/>
                <a:gd name="T76" fmla="*/ 815 w 1486"/>
                <a:gd name="T77" fmla="*/ 761 h 1443"/>
                <a:gd name="T78" fmla="*/ 894 w 1486"/>
                <a:gd name="T79" fmla="*/ 740 h 1443"/>
                <a:gd name="T80" fmla="*/ 973 w 1486"/>
                <a:gd name="T81" fmla="*/ 761 h 1443"/>
                <a:gd name="T82" fmla="*/ 975 w 1486"/>
                <a:gd name="T83" fmla="*/ 763 h 1443"/>
                <a:gd name="T84" fmla="*/ 1247 w 1486"/>
                <a:gd name="T85" fmla="*/ 505 h 1443"/>
                <a:gd name="T86" fmla="*/ 1087 w 1486"/>
                <a:gd name="T87" fmla="*/ 344 h 1443"/>
                <a:gd name="T88" fmla="*/ 1485 w 1486"/>
                <a:gd name="T89" fmla="*/ 344 h 1443"/>
                <a:gd name="T90" fmla="*/ 1485 w 1486"/>
                <a:gd name="T91" fmla="*/ 741 h 1443"/>
                <a:gd name="T92" fmla="*/ 1326 w 1486"/>
                <a:gd name="T93" fmla="*/ 583 h 1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6" h="1443">
                  <a:moveTo>
                    <a:pt x="1326" y="583"/>
                  </a:moveTo>
                  <a:cubicBezTo>
                    <a:pt x="1233" y="672"/>
                    <a:pt x="1140" y="761"/>
                    <a:pt x="1047" y="850"/>
                  </a:cubicBezTo>
                  <a:lnTo>
                    <a:pt x="1047" y="850"/>
                  </a:lnTo>
                  <a:cubicBezTo>
                    <a:pt x="1053" y="868"/>
                    <a:pt x="1055" y="884"/>
                    <a:pt x="1055" y="903"/>
                  </a:cubicBezTo>
                  <a:cubicBezTo>
                    <a:pt x="1055" y="932"/>
                    <a:pt x="1049" y="957"/>
                    <a:pt x="1034" y="983"/>
                  </a:cubicBezTo>
                  <a:cubicBezTo>
                    <a:pt x="1019" y="1009"/>
                    <a:pt x="1001" y="1027"/>
                    <a:pt x="975" y="1042"/>
                  </a:cubicBezTo>
                  <a:cubicBezTo>
                    <a:pt x="949" y="1057"/>
                    <a:pt x="924" y="1064"/>
                    <a:pt x="894" y="1064"/>
                  </a:cubicBezTo>
                  <a:cubicBezTo>
                    <a:pt x="865" y="1064"/>
                    <a:pt x="840" y="1057"/>
                    <a:pt x="814" y="1042"/>
                  </a:cubicBezTo>
                  <a:cubicBezTo>
                    <a:pt x="789" y="1027"/>
                    <a:pt x="770" y="1009"/>
                    <a:pt x="755" y="983"/>
                  </a:cubicBezTo>
                  <a:cubicBezTo>
                    <a:pt x="741" y="957"/>
                    <a:pt x="734" y="932"/>
                    <a:pt x="734" y="903"/>
                  </a:cubicBezTo>
                  <a:cubicBezTo>
                    <a:pt x="734" y="891"/>
                    <a:pt x="735" y="881"/>
                    <a:pt x="738" y="870"/>
                  </a:cubicBezTo>
                  <a:cubicBezTo>
                    <a:pt x="639" y="804"/>
                    <a:pt x="540" y="738"/>
                    <a:pt x="442" y="673"/>
                  </a:cubicBezTo>
                  <a:lnTo>
                    <a:pt x="442" y="673"/>
                  </a:lnTo>
                  <a:cubicBezTo>
                    <a:pt x="435" y="679"/>
                    <a:pt x="429" y="683"/>
                    <a:pt x="421" y="688"/>
                  </a:cubicBezTo>
                  <a:cubicBezTo>
                    <a:pt x="397" y="701"/>
                    <a:pt x="374" y="707"/>
                    <a:pt x="346" y="707"/>
                  </a:cubicBezTo>
                  <a:cubicBezTo>
                    <a:pt x="320" y="707"/>
                    <a:pt x="297" y="701"/>
                    <a:pt x="274" y="689"/>
                  </a:cubicBezTo>
                  <a:cubicBezTo>
                    <a:pt x="218" y="744"/>
                    <a:pt x="163" y="800"/>
                    <a:pt x="108" y="855"/>
                  </a:cubicBezTo>
                  <a:cubicBezTo>
                    <a:pt x="108" y="1015"/>
                    <a:pt x="108" y="1175"/>
                    <a:pt x="108" y="1334"/>
                  </a:cubicBezTo>
                  <a:cubicBezTo>
                    <a:pt x="553" y="1334"/>
                    <a:pt x="997" y="1334"/>
                    <a:pt x="1442" y="1334"/>
                  </a:cubicBezTo>
                  <a:cubicBezTo>
                    <a:pt x="1442" y="1370"/>
                    <a:pt x="1442" y="1406"/>
                    <a:pt x="1442" y="1442"/>
                  </a:cubicBezTo>
                  <a:cubicBezTo>
                    <a:pt x="961" y="1442"/>
                    <a:pt x="481" y="1442"/>
                    <a:pt x="0" y="1442"/>
                  </a:cubicBezTo>
                  <a:cubicBezTo>
                    <a:pt x="0" y="961"/>
                    <a:pt x="0" y="481"/>
                    <a:pt x="0" y="0"/>
                  </a:cubicBezTo>
                  <a:cubicBezTo>
                    <a:pt x="36" y="0"/>
                    <a:pt x="72" y="0"/>
                    <a:pt x="108" y="0"/>
                  </a:cubicBezTo>
                  <a:cubicBezTo>
                    <a:pt x="108" y="232"/>
                    <a:pt x="108" y="465"/>
                    <a:pt x="108" y="697"/>
                  </a:cubicBezTo>
                  <a:cubicBezTo>
                    <a:pt x="138" y="666"/>
                    <a:pt x="169" y="634"/>
                    <a:pt x="200" y="603"/>
                  </a:cubicBezTo>
                  <a:lnTo>
                    <a:pt x="200" y="603"/>
                  </a:lnTo>
                  <a:cubicBezTo>
                    <a:pt x="194" y="586"/>
                    <a:pt x="191" y="570"/>
                    <a:pt x="191" y="552"/>
                  </a:cubicBezTo>
                  <a:lnTo>
                    <a:pt x="191" y="552"/>
                  </a:lnTo>
                  <a:cubicBezTo>
                    <a:pt x="191" y="551"/>
                    <a:pt x="191" y="550"/>
                    <a:pt x="191" y="549"/>
                  </a:cubicBezTo>
                  <a:cubicBezTo>
                    <a:pt x="191" y="520"/>
                    <a:pt x="197" y="496"/>
                    <a:pt x="212" y="472"/>
                  </a:cubicBezTo>
                  <a:cubicBezTo>
                    <a:pt x="226" y="447"/>
                    <a:pt x="243" y="429"/>
                    <a:pt x="268" y="415"/>
                  </a:cubicBezTo>
                  <a:cubicBezTo>
                    <a:pt x="293" y="400"/>
                    <a:pt x="316" y="395"/>
                    <a:pt x="345" y="395"/>
                  </a:cubicBezTo>
                  <a:cubicBezTo>
                    <a:pt x="373" y="395"/>
                    <a:pt x="397" y="400"/>
                    <a:pt x="422" y="415"/>
                  </a:cubicBezTo>
                  <a:cubicBezTo>
                    <a:pt x="446" y="429"/>
                    <a:pt x="465" y="447"/>
                    <a:pt x="479" y="472"/>
                  </a:cubicBezTo>
                  <a:cubicBezTo>
                    <a:pt x="493" y="496"/>
                    <a:pt x="499" y="520"/>
                    <a:pt x="499" y="549"/>
                  </a:cubicBezTo>
                  <a:cubicBezTo>
                    <a:pt x="499" y="558"/>
                    <a:pt x="499" y="566"/>
                    <a:pt x="497" y="574"/>
                  </a:cubicBezTo>
                  <a:cubicBezTo>
                    <a:pt x="597" y="641"/>
                    <a:pt x="697" y="707"/>
                    <a:pt x="796" y="774"/>
                  </a:cubicBezTo>
                  <a:lnTo>
                    <a:pt x="796" y="774"/>
                  </a:lnTo>
                  <a:cubicBezTo>
                    <a:pt x="802" y="769"/>
                    <a:pt x="808" y="765"/>
                    <a:pt x="815" y="761"/>
                  </a:cubicBezTo>
                  <a:cubicBezTo>
                    <a:pt x="840" y="747"/>
                    <a:pt x="865" y="740"/>
                    <a:pt x="894" y="740"/>
                  </a:cubicBezTo>
                  <a:cubicBezTo>
                    <a:pt x="923" y="740"/>
                    <a:pt x="948" y="747"/>
                    <a:pt x="973" y="761"/>
                  </a:cubicBezTo>
                  <a:cubicBezTo>
                    <a:pt x="974" y="762"/>
                    <a:pt x="974" y="762"/>
                    <a:pt x="975" y="763"/>
                  </a:cubicBezTo>
                  <a:cubicBezTo>
                    <a:pt x="1066" y="677"/>
                    <a:pt x="1157" y="591"/>
                    <a:pt x="1247" y="505"/>
                  </a:cubicBezTo>
                  <a:cubicBezTo>
                    <a:pt x="1194" y="451"/>
                    <a:pt x="1141" y="397"/>
                    <a:pt x="1087" y="344"/>
                  </a:cubicBezTo>
                  <a:cubicBezTo>
                    <a:pt x="1220" y="344"/>
                    <a:pt x="1353" y="344"/>
                    <a:pt x="1485" y="344"/>
                  </a:cubicBezTo>
                  <a:cubicBezTo>
                    <a:pt x="1485" y="476"/>
                    <a:pt x="1485" y="609"/>
                    <a:pt x="1485" y="741"/>
                  </a:cubicBezTo>
                  <a:cubicBezTo>
                    <a:pt x="1432" y="689"/>
                    <a:pt x="1379" y="636"/>
                    <a:pt x="1326" y="58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1979D4-D1E2-4D21-8BC2-655376E9C3FE}"/>
              </a:ext>
            </a:extLst>
          </p:cNvPr>
          <p:cNvGrpSpPr/>
          <p:nvPr/>
        </p:nvGrpSpPr>
        <p:grpSpPr>
          <a:xfrm>
            <a:off x="501272" y="4707004"/>
            <a:ext cx="956188" cy="973342"/>
            <a:chOff x="501272" y="4707004"/>
            <a:chExt cx="956188" cy="97334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16AD64E-1E64-4C48-BAD7-66146F5AD068}"/>
                </a:ext>
              </a:extLst>
            </p:cNvPr>
            <p:cNvSpPr/>
            <p:nvPr/>
          </p:nvSpPr>
          <p:spPr>
            <a:xfrm>
              <a:off x="501272" y="4707004"/>
              <a:ext cx="956188" cy="97334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Graphic 62">
              <a:extLst>
                <a:ext uri="{FF2B5EF4-FFF2-40B4-BE49-F238E27FC236}">
                  <a16:creationId xmlns:a16="http://schemas.microsoft.com/office/drawing/2014/main" id="{22E8386F-6EFA-40E7-9170-1E023E24AA36}"/>
                </a:ext>
              </a:extLst>
            </p:cNvPr>
            <p:cNvSpPr/>
            <p:nvPr/>
          </p:nvSpPr>
          <p:spPr>
            <a:xfrm>
              <a:off x="718576" y="4932885"/>
              <a:ext cx="521580" cy="521580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4A9D200-6493-4CC3-B4AE-ACBC6796ADC3}"/>
              </a:ext>
            </a:extLst>
          </p:cNvPr>
          <p:cNvGrpSpPr/>
          <p:nvPr/>
        </p:nvGrpSpPr>
        <p:grpSpPr>
          <a:xfrm>
            <a:off x="6164580" y="1549504"/>
            <a:ext cx="5817159" cy="4424728"/>
            <a:chOff x="6164580" y="1549504"/>
            <a:chExt cx="5817159" cy="442472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7C1A46-73B9-4FD7-9947-ED47AC4FB26B}"/>
                </a:ext>
              </a:extLst>
            </p:cNvPr>
            <p:cNvSpPr/>
            <p:nvPr/>
          </p:nvSpPr>
          <p:spPr>
            <a:xfrm>
              <a:off x="10554775" y="2001012"/>
              <a:ext cx="703064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85E8C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17%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Velocity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EC9A45-DF21-4A57-837E-F2E96F9D7C4B}"/>
                </a:ext>
              </a:extLst>
            </p:cNvPr>
            <p:cNvSpPr/>
            <p:nvPr/>
          </p:nvSpPr>
          <p:spPr>
            <a:xfrm>
              <a:off x="11278675" y="3799332"/>
              <a:ext cx="703064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86C9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18%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67A901-D589-49D8-81DB-6ECE16048495}"/>
                </a:ext>
              </a:extLst>
            </p:cNvPr>
            <p:cNvSpPr/>
            <p:nvPr/>
          </p:nvSpPr>
          <p:spPr>
            <a:xfrm>
              <a:off x="10326175" y="5490972"/>
              <a:ext cx="703064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89CD4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14%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Pattern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E8359B8-D8AA-4C38-B514-69114A406591}"/>
                </a:ext>
              </a:extLst>
            </p:cNvPr>
            <p:cNvSpPr/>
            <p:nvPr/>
          </p:nvSpPr>
          <p:spPr>
            <a:xfrm>
              <a:off x="7498080" y="5643372"/>
              <a:ext cx="129087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8EB6E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10%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8EB6E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Purchase Behavior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7F3E61-E9A1-4834-8425-160999BFD137}"/>
                </a:ext>
              </a:extLst>
            </p:cNvPr>
            <p:cNvSpPr/>
            <p:nvPr/>
          </p:nvSpPr>
          <p:spPr>
            <a:xfrm>
              <a:off x="6675120" y="493471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4D6E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11%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Consortium Data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6429AC-F2B7-4460-AF4C-F1361B0B6FA4}"/>
                </a:ext>
              </a:extLst>
            </p:cNvPr>
            <p:cNvSpPr/>
            <p:nvPr/>
          </p:nvSpPr>
          <p:spPr>
            <a:xfrm>
              <a:off x="6164580" y="370789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DB6026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10%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Device ID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14F5DD-C0C2-4416-B7B6-6B3EEDF8BE35}"/>
                </a:ext>
              </a:extLst>
            </p:cNvPr>
            <p:cNvSpPr/>
            <p:nvPr/>
          </p:nvSpPr>
          <p:spPr>
            <a:xfrm>
              <a:off x="6484620" y="268681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5855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6%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A86C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IP Geolocation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C80E4F-D18E-4EF0-B493-B735921DCD9F}"/>
                </a:ext>
              </a:extLst>
            </p:cNvPr>
            <p:cNvSpPr/>
            <p:nvPr/>
          </p:nvSpPr>
          <p:spPr>
            <a:xfrm>
              <a:off x="6195060" y="2115312"/>
              <a:ext cx="1778559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ECA98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5%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Address Verification Service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A42762-351E-4539-A294-080B061EA001}"/>
                </a:ext>
              </a:extLst>
            </p:cNvPr>
            <p:cNvSpPr/>
            <p:nvPr/>
          </p:nvSpPr>
          <p:spPr>
            <a:xfrm>
              <a:off x="7437120" y="1665732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58595B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5%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Business Rules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3F70DE9-F723-4964-9EBF-2D117476FCA7}"/>
                </a:ext>
              </a:extLst>
            </p:cNvPr>
            <p:cNvSpPr/>
            <p:nvPr/>
          </p:nvSpPr>
          <p:spPr>
            <a:xfrm>
              <a:off x="9006840" y="1549504"/>
              <a:ext cx="1077519" cy="330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939598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4%</a:t>
              </a:r>
              <a:b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</a:b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2F2F2">
                      <a:lumMod val="2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Email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4D06D75-4335-4ADE-9E70-9DEF64F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3DCE2-E36A-4DAF-8138-826A1A02854A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5E8ADAD8-01C8-46D7-A399-E09F347C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69200" y="6452600"/>
            <a:ext cx="6624600" cy="180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3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</p:spPr>
        <p:txBody>
          <a:bodyPr>
            <a:normAutofit/>
          </a:bodyPr>
          <a:lstStyle/>
          <a:p>
            <a:r>
              <a:rPr lang="en-US" dirty="0"/>
              <a:t>Session Questions </a:t>
            </a:r>
          </a:p>
        </p:txBody>
      </p:sp>
      <p:sp>
        <p:nvSpPr>
          <p:cNvPr id="36" name="Slide Number Placeholder 1">
            <a:extLst>
              <a:ext uri="{FF2B5EF4-FFF2-40B4-BE49-F238E27FC236}">
                <a16:creationId xmlns:a16="http://schemas.microsoft.com/office/drawing/2014/main" id="{B4D06D75-4335-4ADE-9E70-9DEF64F46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800" y="6452600"/>
            <a:ext cx="360000" cy="180000"/>
          </a:xfrm>
        </p:spPr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3DCE2-E36A-4DAF-8138-826A1A02854A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7" name="Fußzeilenplatzhalter 1">
            <a:extLst>
              <a:ext uri="{FF2B5EF4-FFF2-40B4-BE49-F238E27FC236}">
                <a16:creationId xmlns:a16="http://schemas.microsoft.com/office/drawing/2014/main" id="{5E8ADAD8-01C8-46D7-A399-E09F347C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31219" y="6664452"/>
            <a:ext cx="6624600" cy="1800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 dirty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6DEED-EE5B-4FE9-9188-76A6B05DCC27}"/>
              </a:ext>
            </a:extLst>
          </p:cNvPr>
          <p:cNvSpPr txBox="1"/>
          <p:nvPr/>
        </p:nvSpPr>
        <p:spPr>
          <a:xfrm>
            <a:off x="660400" y="1615440"/>
            <a:ext cx="10871200" cy="507831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dirty="0"/>
              <a:t>How many fraud records in the Consortium Database?</a:t>
            </a:r>
          </a:p>
          <a:p>
            <a:endParaRPr lang="en-GB" dirty="0"/>
          </a:p>
          <a:p>
            <a:r>
              <a:rPr lang="en-GB" dirty="0"/>
              <a:t>How many features exist from which we can build a machine learning model?</a:t>
            </a:r>
            <a:endParaRPr lang="en-GB" dirty="0">
              <a:cs typeface="Arial"/>
            </a:endParaRPr>
          </a:p>
          <a:p>
            <a:endParaRPr lang="en-GB" dirty="0"/>
          </a:p>
          <a:p>
            <a:r>
              <a:rPr lang="en-GB" dirty="0"/>
              <a:t>What certificate do the ACI risk analyst hold?</a:t>
            </a:r>
          </a:p>
          <a:p>
            <a:endParaRPr lang="en-GB" dirty="0"/>
          </a:p>
          <a:p>
            <a:r>
              <a:rPr lang="en-GB" dirty="0"/>
              <a:t>What are the ways Red Shield can integrate 3</a:t>
            </a:r>
            <a:r>
              <a:rPr lang="en-GB" baseline="30000" dirty="0"/>
              <a:t>rd</a:t>
            </a:r>
            <a:r>
              <a:rPr lang="en-GB" dirty="0"/>
              <a:t> party data?</a:t>
            </a:r>
          </a:p>
          <a:p>
            <a:endParaRPr lang="en-GB" dirty="0"/>
          </a:p>
          <a:p>
            <a:r>
              <a:rPr lang="en-GB" dirty="0"/>
              <a:t>How many total years of experience does the ACI Decision Science team have?</a:t>
            </a:r>
            <a:endParaRPr lang="en-GB" dirty="0">
              <a:cs typeface="Arial"/>
            </a:endParaRPr>
          </a:p>
          <a:p>
            <a:endParaRPr lang="en-GB" dirty="0"/>
          </a:p>
          <a:p>
            <a:r>
              <a:rPr lang="en-GB" dirty="0"/>
              <a:t>Name the key benefit of Retrospective Screening (RFX)?</a:t>
            </a:r>
          </a:p>
          <a:p>
            <a:endParaRPr lang="en-GB" dirty="0"/>
          </a:p>
          <a:p>
            <a:r>
              <a:rPr lang="en-GB" dirty="0"/>
              <a:t>How many fraud records are loaded daily?</a:t>
            </a:r>
          </a:p>
          <a:p>
            <a:endParaRPr lang="en-GB" dirty="0"/>
          </a:p>
          <a:p>
            <a:r>
              <a:rPr lang="en-GB" dirty="0"/>
              <a:t>How many total intelligence updates does Profiling build daily?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95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C9C3C5-B319-48C9-89F1-85734A00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7ED628-0862-40AB-9A09-7569596DC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Confidential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33"/>
          </p:nvPr>
        </p:nvSpPr>
        <p:spPr>
          <a:xfrm>
            <a:off x="7970520" y="1949701"/>
            <a:ext cx="3383280" cy="29113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rgbClr val="0A86C9"/>
                </a:solidFill>
                <a:latin typeface="+mj-lt"/>
                <a:ea typeface="+mn-ea"/>
                <a:cs typeface="+mn-cs"/>
              </a:rPr>
              <a:t>Growth</a:t>
            </a:r>
            <a:endParaRPr lang="en-US">
              <a:ea typeface="+mn-ea"/>
              <a:cs typeface="+mn-cs"/>
            </a:endParaRPr>
          </a:p>
          <a:p>
            <a:pPr marL="179705" indent="-179705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Optimizes accept rates </a:t>
            </a:r>
            <a:endParaRPr lang="en-GB" sz="1400">
              <a:latin typeface="+mn-lt"/>
              <a:ea typeface="+mn-ea"/>
              <a:cs typeface="Arial"/>
            </a:endParaRPr>
          </a:p>
          <a:p>
            <a:pPr marL="179705" indent="-179705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Drives revenue and loyalty</a:t>
            </a:r>
            <a:endParaRPr lang="en-GB"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Enables safe expansion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4360" y="1949701"/>
            <a:ext cx="3383280" cy="291132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>
                <a:solidFill>
                  <a:srgbClr val="0A86C9"/>
                </a:solidFill>
                <a:latin typeface="+mj-lt"/>
                <a:ea typeface="+mn-ea"/>
                <a:cs typeface="+mn-cs"/>
              </a:rPr>
              <a:t>Efficiency</a:t>
            </a:r>
            <a:endParaRPr lang="en-GB" sz="2400" b="1">
              <a:solidFill>
                <a:srgbClr val="0A86C9"/>
              </a:solidFill>
              <a:latin typeface="+mj-lt"/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Reduces losses </a:t>
            </a:r>
            <a:endParaRPr lang="en-GB" sz="1400" dirty="0">
              <a:latin typeface="+mn-lt"/>
              <a:ea typeface="+mn-ea"/>
              <a:cs typeface="Arial" panose="020B0604020202020204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Enables customers to scale up </a:t>
            </a:r>
            <a:endParaRPr lang="en-GB" sz="1400">
              <a:latin typeface="+mn-lt"/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Powers continuous detection</a:t>
            </a:r>
            <a:endParaRPr lang="en-GB" sz="1400" dirty="0">
              <a:latin typeface="+mn-lt"/>
              <a:ea typeface="+mn-ea"/>
              <a:cs typeface="Arial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C97D88-E942-41D6-883D-A048D4F21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9701"/>
            <a:ext cx="3383280" cy="2911322"/>
          </a:xfrm>
        </p:spPr>
        <p:txBody>
          <a:bodyPr vert="horz" lIns="0" tIns="0" rIns="0" bIns="0" rtlCol="0" anchor="t">
            <a:normAutofit/>
          </a:bodyPr>
          <a:lstStyle/>
          <a:p>
            <a:pPr marL="0" lvl="0" indent="0" algn="ctr">
              <a:buNone/>
            </a:pPr>
            <a:r>
              <a:rPr lang="en-GB" sz="2400" b="1" dirty="0">
                <a:solidFill>
                  <a:srgbClr val="0A86C9"/>
                </a:solidFill>
                <a:latin typeface="+mj-lt"/>
                <a:ea typeface="+mn-ea"/>
                <a:cs typeface="+mn-cs"/>
              </a:rPr>
              <a:t>Accuracy</a:t>
            </a:r>
            <a:endParaRPr lang="en-GB" sz="2400" b="1">
              <a:solidFill>
                <a:srgbClr val="0A86C9"/>
              </a:solidFill>
              <a:latin typeface="+mj-lt"/>
              <a:ea typeface="+mn-ea"/>
              <a:cs typeface="Arial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Pinpoints fraud </a:t>
            </a:r>
            <a:endParaRPr lang="en-GB" sz="1400" dirty="0">
              <a:latin typeface="+mn-lt"/>
              <a:ea typeface="+mn-ea"/>
              <a:cs typeface="Arial" panose="020B0604020202020204"/>
            </a:endParaRPr>
          </a:p>
          <a:p>
            <a:pPr marL="18288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Exposes emerging trends </a:t>
            </a:r>
            <a:endParaRPr lang="en-GB" sz="1400">
              <a:latin typeface="+mn-lt"/>
              <a:ea typeface="+mn-ea"/>
              <a:cs typeface="Arial"/>
            </a:endParaRPr>
          </a:p>
          <a:p>
            <a:pPr marL="182880" lvl="0" indent="-182880" algn="ctr" defTabSz="914400">
              <a:spcBef>
                <a:spcPts val="600"/>
              </a:spcBef>
              <a:buClr>
                <a:srgbClr val="0A86C9"/>
              </a:buClr>
              <a:buFont typeface="Arial" pitchFamily="34" charset="0"/>
              <a:buChar char="•"/>
            </a:pPr>
            <a:r>
              <a:rPr lang="en-GB" sz="1400" dirty="0">
                <a:latin typeface="+mn-lt"/>
                <a:ea typeface="+mn-ea"/>
                <a:cs typeface="+mn-cs"/>
              </a:rPr>
              <a:t>Connects customers to ACI risk analysts</a:t>
            </a:r>
            <a:endParaRPr lang="en-GB" sz="1400" dirty="0">
              <a:latin typeface="+mn-lt"/>
              <a:ea typeface="+mn-ea"/>
              <a:cs typeface="Arial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73F2BD-5BCA-40B0-8AD2-752D7948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000"/>
            <a:ext cx="10515600" cy="540000"/>
          </a:xfrm>
        </p:spPr>
        <p:txBody>
          <a:bodyPr>
            <a:normAutofit fontScale="90000"/>
          </a:bodyPr>
          <a:lstStyle/>
          <a:p>
            <a:r>
              <a:rPr lang="en-US"/>
              <a:t>ACI ReD Shield</a:t>
            </a:r>
            <a:r>
              <a:rPr lang="en-US" baseline="30000"/>
              <a:t>®</a:t>
            </a:r>
            <a:r>
              <a:rPr lang="en-US"/>
              <a:t> – Fraud Prevention and Detection – </a:t>
            </a:r>
            <a:r>
              <a:rPr lang="en-US" b="1"/>
              <a:t>By Design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E4B5C2D-63D8-49E0-938F-27D5D911F7EB}"/>
              </a:ext>
            </a:extLst>
          </p:cNvPr>
          <p:cNvSpPr txBox="1">
            <a:spLocks/>
          </p:cNvSpPr>
          <p:nvPr/>
        </p:nvSpPr>
        <p:spPr>
          <a:xfrm>
            <a:off x="4038600" y="1199527"/>
            <a:ext cx="3678804" cy="3253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0FE01-DFC6-43C6-97CE-BF23AE0C5B15}"/>
              </a:ext>
            </a:extLst>
          </p:cNvPr>
          <p:cNvSpPr/>
          <p:nvPr/>
        </p:nvSpPr>
        <p:spPr>
          <a:xfrm>
            <a:off x="-343582" y="5342617"/>
            <a:ext cx="1287069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2400" b="1" dirty="0">
                <a:solidFill>
                  <a:schemeClr val="accent2"/>
                </a:solidFill>
              </a:rPr>
              <a:t>Follow the guidance, and this fraud tool will out-perform the competition</a:t>
            </a:r>
            <a:endParaRPr lang="en-GB" sz="2400" b="1" dirty="0">
              <a:solidFill>
                <a:schemeClr val="accent2"/>
              </a:solidFill>
              <a:cs typeface="Arial"/>
            </a:endParaRPr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AB3FE6-091B-4285-A1EB-C32C7E98C881}"/>
              </a:ext>
            </a:extLst>
          </p:cNvPr>
          <p:cNvSpPr/>
          <p:nvPr/>
        </p:nvSpPr>
        <p:spPr bwMode="auto">
          <a:xfrm>
            <a:off x="838199" y="3770443"/>
            <a:ext cx="10515600" cy="125068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GB" sz="1400" b="1">
              <a:solidFill>
                <a:srgbClr val="FFFFFF"/>
              </a:solidFill>
              <a:latin typeface="+mj-lt"/>
              <a:cs typeface="Arial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9F5477-3F09-4659-B23E-33AD02D0B6D8}"/>
              </a:ext>
            </a:extLst>
          </p:cNvPr>
          <p:cNvSpPr/>
          <p:nvPr/>
        </p:nvSpPr>
        <p:spPr>
          <a:xfrm>
            <a:off x="1044950" y="4227362"/>
            <a:ext cx="1016983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dirty="0">
                <a:solidFill>
                  <a:schemeClr val="bg1"/>
                </a:solidFill>
              </a:rPr>
              <a:t>ACI will work with every client to ensure the solution works for their business, vertical and geography </a:t>
            </a:r>
            <a:endParaRPr lang="en-GB" sz="16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15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EC7FCEFE-377E-42AD-AA6A-ECA4E4D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3DCE2-E36A-4DAF-8138-826A1A02854A}" type="slidenum"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94" name="Fußzeilenplatzhalt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Arial" charset="0"/>
                <a:cs typeface="Arial" charset="0"/>
              </a:rPr>
              <a:t>Confidential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284065-9822-42F8-91CC-8CD3413E92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Supporting business growth in real time on ACI ReD Shield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838200" y="489962"/>
            <a:ext cx="10515600" cy="540000"/>
          </a:xfrm>
        </p:spPr>
        <p:txBody>
          <a:bodyPr>
            <a:normAutofit/>
          </a:bodyPr>
          <a:lstStyle/>
          <a:p>
            <a:r>
              <a:rPr lang="en-GB"/>
              <a:t>Proven Results – No Hype, Just Reality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81B8D7-BC19-4C8C-BFA7-B5256DA791BF}"/>
              </a:ext>
            </a:extLst>
          </p:cNvPr>
          <p:cNvSpPr/>
          <p:nvPr/>
        </p:nvSpPr>
        <p:spPr>
          <a:xfrm>
            <a:off x="838200" y="1645920"/>
            <a:ext cx="1051560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Our KPIs for Merchant Business Empowerment and Risk Management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A8B317C-E7C9-40B2-9660-6268EC98197D}"/>
              </a:ext>
            </a:extLst>
          </p:cNvPr>
          <p:cNvGrpSpPr/>
          <p:nvPr/>
        </p:nvGrpSpPr>
        <p:grpSpPr>
          <a:xfrm>
            <a:off x="4616450" y="5532120"/>
            <a:ext cx="2959100" cy="430887"/>
            <a:chOff x="4616450" y="5873234"/>
            <a:chExt cx="2959100" cy="4308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2551519-A5BE-4384-8BD8-8E55C9E8B5F9}"/>
                </a:ext>
              </a:extLst>
            </p:cNvPr>
            <p:cNvGrpSpPr/>
            <p:nvPr/>
          </p:nvGrpSpPr>
          <p:grpSpPr>
            <a:xfrm>
              <a:off x="4616450" y="5873234"/>
              <a:ext cx="1435536" cy="430887"/>
              <a:chOff x="3136900" y="5873234"/>
              <a:chExt cx="1435536" cy="430887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30C92D1-9C63-423C-9735-C261630A857D}"/>
                  </a:ext>
                </a:extLst>
              </p:cNvPr>
              <p:cNvSpPr/>
              <p:nvPr/>
            </p:nvSpPr>
            <p:spPr>
              <a:xfrm>
                <a:off x="3136900" y="5875020"/>
                <a:ext cx="18288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C46A91-2E94-47CA-9189-E9C504185E9C}"/>
                  </a:ext>
                </a:extLst>
              </p:cNvPr>
              <p:cNvSpPr/>
              <p:nvPr/>
            </p:nvSpPr>
            <p:spPr>
              <a:xfrm>
                <a:off x="3475156" y="5873234"/>
                <a:ext cx="1097280" cy="43088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A86C9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6">
                        <a:lumMod val="2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Market avg. (MRC) 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20F2FF9-DCD8-43D2-8EC3-6CF46B30BA63}"/>
                </a:ext>
              </a:extLst>
            </p:cNvPr>
            <p:cNvGrpSpPr/>
            <p:nvPr/>
          </p:nvGrpSpPr>
          <p:grpSpPr>
            <a:xfrm>
              <a:off x="6140014" y="5873234"/>
              <a:ext cx="1435536" cy="215444"/>
              <a:chOff x="3136900" y="5873234"/>
              <a:chExt cx="1435536" cy="21544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5C607D2-DAB9-462B-8187-BD79D13D8E4D}"/>
                  </a:ext>
                </a:extLst>
              </p:cNvPr>
              <p:cNvSpPr/>
              <p:nvPr/>
            </p:nvSpPr>
            <p:spPr>
              <a:xfrm>
                <a:off x="3136900" y="5875020"/>
                <a:ext cx="18288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F685020-A7F3-4148-991A-91C3C3AEADD6}"/>
                  </a:ext>
                </a:extLst>
              </p:cNvPr>
              <p:cNvSpPr/>
              <p:nvPr/>
            </p:nvSpPr>
            <p:spPr>
              <a:xfrm>
                <a:off x="3475156" y="5873234"/>
                <a:ext cx="1097280" cy="215444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A86C9"/>
                  </a:buClr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6">
                        <a:lumMod val="25000"/>
                      </a:scheme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ACI avg. </a:t>
                </a:r>
              </a:p>
            </p:txBody>
          </p:sp>
        </p:grp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8BCE7B5C-B64A-4115-84EA-9D7861AB7CDC}"/>
              </a:ext>
            </a:extLst>
          </p:cNvPr>
          <p:cNvSpPr/>
          <p:nvPr/>
        </p:nvSpPr>
        <p:spPr>
          <a:xfrm>
            <a:off x="838200" y="2103120"/>
            <a:ext cx="10515600" cy="182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lumMod val="25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Full transparency of all KPIs 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72CE836C-244A-486D-ACA8-2920D04E2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305483"/>
              </p:ext>
            </p:extLst>
          </p:nvPr>
        </p:nvGraphicFramePr>
        <p:xfrm>
          <a:off x="838200" y="2397866"/>
          <a:ext cx="23774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4" name="Chart 83">
            <a:extLst>
              <a:ext uri="{FF2B5EF4-FFF2-40B4-BE49-F238E27FC236}">
                <a16:creationId xmlns:a16="http://schemas.microsoft.com/office/drawing/2014/main" id="{D8F8ACB6-38E0-4225-AAAC-E9ED37301A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8584279"/>
              </p:ext>
            </p:extLst>
          </p:nvPr>
        </p:nvGraphicFramePr>
        <p:xfrm>
          <a:off x="3550920" y="2397866"/>
          <a:ext cx="23774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5" name="Chart 84">
            <a:extLst>
              <a:ext uri="{FF2B5EF4-FFF2-40B4-BE49-F238E27FC236}">
                <a16:creationId xmlns:a16="http://schemas.microsoft.com/office/drawing/2014/main" id="{526640AD-F03B-4372-9D88-070DB00CA6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334844"/>
              </p:ext>
            </p:extLst>
          </p:nvPr>
        </p:nvGraphicFramePr>
        <p:xfrm>
          <a:off x="6263640" y="2397866"/>
          <a:ext cx="23774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6" name="Chart 85">
            <a:extLst>
              <a:ext uri="{FF2B5EF4-FFF2-40B4-BE49-F238E27FC236}">
                <a16:creationId xmlns:a16="http://schemas.microsoft.com/office/drawing/2014/main" id="{7A489728-8F24-4403-AA8A-91728111B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2335407"/>
              </p:ext>
            </p:extLst>
          </p:nvPr>
        </p:nvGraphicFramePr>
        <p:xfrm>
          <a:off x="8976360" y="2397866"/>
          <a:ext cx="23774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3D90500-E0FA-4295-B598-F5850BCAFF36}"/>
              </a:ext>
            </a:extLst>
          </p:cNvPr>
          <p:cNvCxnSpPr>
            <a:cxnSpLocks/>
          </p:cNvCxnSpPr>
          <p:nvPr/>
        </p:nvCxnSpPr>
        <p:spPr>
          <a:xfrm>
            <a:off x="3383280" y="2397866"/>
            <a:ext cx="0" cy="301752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FFAA59-9234-4B0D-B770-096DE53C8E5E}"/>
              </a:ext>
            </a:extLst>
          </p:cNvPr>
          <p:cNvCxnSpPr>
            <a:cxnSpLocks/>
          </p:cNvCxnSpPr>
          <p:nvPr/>
        </p:nvCxnSpPr>
        <p:spPr>
          <a:xfrm>
            <a:off x="6096000" y="2397866"/>
            <a:ext cx="0" cy="301752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E9037E7-2810-452B-AAFC-70A84DA6A64F}"/>
              </a:ext>
            </a:extLst>
          </p:cNvPr>
          <p:cNvCxnSpPr>
            <a:cxnSpLocks/>
          </p:cNvCxnSpPr>
          <p:nvPr/>
        </p:nvCxnSpPr>
        <p:spPr>
          <a:xfrm>
            <a:off x="8808720" y="2397866"/>
            <a:ext cx="0" cy="3017520"/>
          </a:xfrm>
          <a:prstGeom prst="lin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246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838800" y="1144981"/>
            <a:ext cx="10515600" cy="360000"/>
          </a:xfrm>
        </p:spPr>
        <p:txBody>
          <a:bodyPr/>
          <a:lstStyle/>
          <a:p>
            <a:r>
              <a:rPr lang="en-GB"/>
              <a:t>Our multiple layers of control speak for themselves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3D8FFA-180B-5346-AD90-52051DC1B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18717"/>
            <a:ext cx="11061879" cy="540000"/>
          </a:xfrm>
        </p:spPr>
        <p:txBody>
          <a:bodyPr>
            <a:normAutofit/>
          </a:bodyPr>
          <a:lstStyle/>
          <a:p>
            <a:r>
              <a:rPr lang="en-GB"/>
              <a:t>Fraud Prevention and Detection, Powered by ACI ReD Shield</a:t>
            </a:r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91DBE83-1322-45B1-B331-88F1AB4FD710}"/>
              </a:ext>
            </a:extLst>
          </p:cNvPr>
          <p:cNvSpPr/>
          <p:nvPr/>
        </p:nvSpPr>
        <p:spPr>
          <a:xfrm>
            <a:off x="495300" y="4790632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2F3106A-7AB6-412C-886A-ADCE9F39BD49}"/>
              </a:ext>
            </a:extLst>
          </p:cNvPr>
          <p:cNvSpPr/>
          <p:nvPr/>
        </p:nvSpPr>
        <p:spPr>
          <a:xfrm>
            <a:off x="495300" y="3876802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431AAA9-2468-44D5-BD77-A405910FA792}"/>
              </a:ext>
            </a:extLst>
          </p:cNvPr>
          <p:cNvSpPr/>
          <p:nvPr/>
        </p:nvSpPr>
        <p:spPr>
          <a:xfrm>
            <a:off x="495300" y="2960198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922CB5-DBD4-42F9-9AD1-560E6C0C6B48}"/>
              </a:ext>
            </a:extLst>
          </p:cNvPr>
          <p:cNvSpPr/>
          <p:nvPr/>
        </p:nvSpPr>
        <p:spPr>
          <a:xfrm>
            <a:off x="495300" y="2043593"/>
            <a:ext cx="5441949" cy="6601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673BF6-1726-498B-B0E0-04EF5A4E6045}"/>
              </a:ext>
            </a:extLst>
          </p:cNvPr>
          <p:cNvSpPr/>
          <p:nvPr/>
        </p:nvSpPr>
        <p:spPr>
          <a:xfrm>
            <a:off x="6094809" y="2502082"/>
            <a:ext cx="5601891" cy="66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658512-FC51-49B6-A8BA-87ECB7766964}"/>
              </a:ext>
            </a:extLst>
          </p:cNvPr>
          <p:cNvSpPr/>
          <p:nvPr/>
        </p:nvSpPr>
        <p:spPr>
          <a:xfrm>
            <a:off x="6094809" y="3417113"/>
            <a:ext cx="5595842" cy="66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75B194-C8C9-4277-AB0E-81C710E896C4}"/>
              </a:ext>
            </a:extLst>
          </p:cNvPr>
          <p:cNvSpPr/>
          <p:nvPr/>
        </p:nvSpPr>
        <p:spPr>
          <a:xfrm>
            <a:off x="6094809" y="4330943"/>
            <a:ext cx="5601891" cy="6682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754D1A-974A-40B5-8000-946B198C6C0E}"/>
              </a:ext>
            </a:extLst>
          </p:cNvPr>
          <p:cNvSpPr/>
          <p:nvPr/>
        </p:nvSpPr>
        <p:spPr>
          <a:xfrm>
            <a:off x="6094809" y="1589313"/>
            <a:ext cx="5601891" cy="660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045D93-AE54-4849-AFB4-0BBB5A73714F}"/>
              </a:ext>
            </a:extLst>
          </p:cNvPr>
          <p:cNvSpPr/>
          <p:nvPr/>
        </p:nvSpPr>
        <p:spPr>
          <a:xfrm>
            <a:off x="7259572" y="1640710"/>
            <a:ext cx="416257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1"/>
                </a:solidFill>
              </a:rPr>
              <a:t>Machine Learning</a:t>
            </a:r>
            <a:br>
              <a:rPr lang="en-US" sz="11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Pattern recognition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Client specific and sector models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BFFD1D2-A699-4304-A712-175A88185A15}"/>
              </a:ext>
            </a:extLst>
          </p:cNvPr>
          <p:cNvSpPr/>
          <p:nvPr/>
        </p:nvSpPr>
        <p:spPr>
          <a:xfrm>
            <a:off x="891390" y="2182663"/>
            <a:ext cx="377618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Profiling</a:t>
            </a:r>
            <a:br>
              <a:rPr lang="en-US" sz="14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Enhanced detection, increased acceptance</a:t>
            </a:r>
            <a:endParaRPr lang="en-US" sz="140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8BC627F-5D50-4C2F-AE7F-FA87A6A50B9A}"/>
              </a:ext>
            </a:extLst>
          </p:cNvPr>
          <p:cNvSpPr/>
          <p:nvPr/>
        </p:nvSpPr>
        <p:spPr>
          <a:xfrm>
            <a:off x="7209486" y="3502321"/>
            <a:ext cx="417031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2"/>
                </a:solidFill>
              </a:rPr>
              <a:t>Decisioning</a:t>
            </a:r>
            <a:br>
              <a:rPr lang="en-US" sz="14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Automated decisioning; real-time and retrospective screening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509475D-4F33-4E08-AAE2-872009D0AD79}"/>
              </a:ext>
            </a:extLst>
          </p:cNvPr>
          <p:cNvSpPr/>
          <p:nvPr/>
        </p:nvSpPr>
        <p:spPr>
          <a:xfrm>
            <a:off x="7256650" y="4381151"/>
            <a:ext cx="41684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2"/>
                </a:solidFill>
              </a:rPr>
              <a:t>Business Analytics and Reporting</a:t>
            </a:r>
            <a:br>
              <a:rPr lang="en-US" sz="11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Near-real-time and historic view for performance </a:t>
            </a:r>
            <a:br>
              <a:rPr lang="en-US" sz="1200">
                <a:solidFill>
                  <a:schemeClr val="bg2"/>
                </a:solidFill>
              </a:rPr>
            </a:br>
            <a:r>
              <a:rPr lang="en-US" sz="1200">
                <a:solidFill>
                  <a:schemeClr val="bg2"/>
                </a:solidFill>
              </a:rPr>
              <a:t>management and reporting</a:t>
            </a:r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A48B64-63B1-464D-881D-DC6356405480}"/>
              </a:ext>
            </a:extLst>
          </p:cNvPr>
          <p:cNvSpPr/>
          <p:nvPr/>
        </p:nvSpPr>
        <p:spPr>
          <a:xfrm>
            <a:off x="6719600" y="2568771"/>
            <a:ext cx="488569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bg1"/>
                </a:solidFill>
              </a:rPr>
              <a:t>Consortium Data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Shared global fraud intelligence for rapid response </a:t>
            </a:r>
            <a:br>
              <a:rPr lang="en-US" sz="1200">
                <a:solidFill>
                  <a:schemeClr val="bg1"/>
                </a:solidFill>
              </a:rPr>
            </a:br>
            <a:r>
              <a:rPr lang="en-US" sz="1200">
                <a:solidFill>
                  <a:schemeClr val="bg1"/>
                </a:solidFill>
              </a:rPr>
              <a:t>to related fraud trends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1E3BB66-C0DD-45E3-9E46-C5D9F95455B0}"/>
              </a:ext>
            </a:extLst>
          </p:cNvPr>
          <p:cNvSpPr/>
          <p:nvPr/>
        </p:nvSpPr>
        <p:spPr>
          <a:xfrm>
            <a:off x="529896" y="3008422"/>
            <a:ext cx="4831992" cy="569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Rules</a:t>
            </a:r>
            <a:br>
              <a:rPr lang="en-US" sz="14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150">
                <a:solidFill>
                  <a:schemeClr val="accent6">
                    <a:lumMod val="25000"/>
                  </a:schemeClr>
                </a:solidFill>
              </a:rPr>
              <a:t>Simple accept/deny or sophisticated rulesets, tailored by product, sector, channel and country; real-time rule manager; silent rules for testing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F4054F-88DA-4677-AE2B-F23BD54A36EE}"/>
              </a:ext>
            </a:extLst>
          </p:cNvPr>
          <p:cNvSpPr/>
          <p:nvPr/>
        </p:nvSpPr>
        <p:spPr>
          <a:xfrm>
            <a:off x="695920" y="4043655"/>
            <a:ext cx="409157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Supplementary Services</a:t>
            </a:r>
            <a:br>
              <a:rPr lang="en-US" sz="11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Easy callout to specialist third-party services as required</a:t>
            </a:r>
            <a:endParaRPr lang="en-US" sz="100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088F831-0DBA-474D-A820-10EB81E66CD6}"/>
              </a:ext>
            </a:extLst>
          </p:cNvPr>
          <p:cNvSpPr/>
          <p:nvPr/>
        </p:nvSpPr>
        <p:spPr>
          <a:xfrm>
            <a:off x="495300" y="4856919"/>
            <a:ext cx="422433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400" b="1">
                <a:solidFill>
                  <a:schemeClr val="accent6">
                    <a:lumMod val="25000"/>
                  </a:schemeClr>
                </a:solidFill>
              </a:rPr>
              <a:t>Expert Risk Analyst</a:t>
            </a:r>
            <a:br>
              <a:rPr lang="en-US" sz="1100" b="1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Fraud strategies, risk reviews, real-time support from analysts </a:t>
            </a:r>
            <a:br>
              <a:rPr lang="en-US" sz="1200">
                <a:solidFill>
                  <a:schemeClr val="accent6">
                    <a:lumMod val="25000"/>
                  </a:schemeClr>
                </a:solidFill>
              </a:rPr>
            </a:br>
            <a:r>
              <a:rPr lang="en-US" sz="1200">
                <a:solidFill>
                  <a:schemeClr val="accent6">
                    <a:lumMod val="25000"/>
                  </a:schemeClr>
                </a:solidFill>
              </a:rPr>
              <a:t>with sector expertise</a:t>
            </a:r>
            <a:endParaRPr lang="en-US" sz="1000">
              <a:solidFill>
                <a:schemeClr val="accent6">
                  <a:lumMod val="25000"/>
                </a:schemeClr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8547B16-1645-4D27-AEB4-1AF2352926B7}"/>
              </a:ext>
            </a:extLst>
          </p:cNvPr>
          <p:cNvGrpSpPr/>
          <p:nvPr/>
        </p:nvGrpSpPr>
        <p:grpSpPr>
          <a:xfrm>
            <a:off x="4719638" y="1589452"/>
            <a:ext cx="2738438" cy="3863837"/>
            <a:chOff x="4719638" y="1473339"/>
            <a:chExt cx="2738438" cy="386383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11B29E6-0CBD-403D-AE79-D7766CA803CA}"/>
                </a:ext>
              </a:extLst>
            </p:cNvPr>
            <p:cNvSpPr/>
            <p:nvPr/>
          </p:nvSpPr>
          <p:spPr>
            <a:xfrm>
              <a:off x="5933056" y="1473339"/>
              <a:ext cx="319843" cy="456915"/>
            </a:xfrm>
            <a:custGeom>
              <a:avLst/>
              <a:gdLst>
                <a:gd name="connsiteX0" fmla="*/ 0 w 472285"/>
                <a:gd name="connsiteY0" fmla="*/ 498079 h 498079"/>
                <a:gd name="connsiteX1" fmla="*/ 236143 w 472285"/>
                <a:gd name="connsiteY1" fmla="*/ 0 h 498079"/>
                <a:gd name="connsiteX2" fmla="*/ 236143 w 472285"/>
                <a:gd name="connsiteY2" fmla="*/ 0 h 498079"/>
                <a:gd name="connsiteX3" fmla="*/ 472285 w 472285"/>
                <a:gd name="connsiteY3" fmla="*/ 498079 h 498079"/>
                <a:gd name="connsiteX4" fmla="*/ 0 w 472285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5" h="498079">
                  <a:moveTo>
                    <a:pt x="0" y="498079"/>
                  </a:moveTo>
                  <a:lnTo>
                    <a:pt x="236143" y="0"/>
                  </a:lnTo>
                  <a:lnTo>
                    <a:pt x="236143" y="0"/>
                  </a:lnTo>
                  <a:lnTo>
                    <a:pt x="472285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E301245-621A-40B8-BEC8-CC2F8FC2B45D}"/>
                </a:ext>
              </a:extLst>
            </p:cNvPr>
            <p:cNvSpPr/>
            <p:nvPr/>
          </p:nvSpPr>
          <p:spPr>
            <a:xfrm>
              <a:off x="5773133" y="1930254"/>
              <a:ext cx="639686" cy="456915"/>
            </a:xfrm>
            <a:custGeom>
              <a:avLst/>
              <a:gdLst>
                <a:gd name="connsiteX0" fmla="*/ 0 w 944571"/>
                <a:gd name="connsiteY0" fmla="*/ 498079 h 498079"/>
                <a:gd name="connsiteX1" fmla="*/ 236144 w 944571"/>
                <a:gd name="connsiteY1" fmla="*/ 0 h 498079"/>
                <a:gd name="connsiteX2" fmla="*/ 708427 w 944571"/>
                <a:gd name="connsiteY2" fmla="*/ 0 h 498079"/>
                <a:gd name="connsiteX3" fmla="*/ 944571 w 944571"/>
                <a:gd name="connsiteY3" fmla="*/ 498079 h 498079"/>
                <a:gd name="connsiteX4" fmla="*/ 0 w 944571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571" h="498079">
                  <a:moveTo>
                    <a:pt x="0" y="498079"/>
                  </a:moveTo>
                  <a:lnTo>
                    <a:pt x="236144" y="0"/>
                  </a:lnTo>
                  <a:lnTo>
                    <a:pt x="708427" y="0"/>
                  </a:lnTo>
                  <a:lnTo>
                    <a:pt x="944571" y="498079"/>
                  </a:lnTo>
                  <a:lnTo>
                    <a:pt x="0" y="4980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8285DB-DFF1-443E-A6BC-BDCC930DF8BA}"/>
                </a:ext>
              </a:extLst>
            </p:cNvPr>
            <p:cNvSpPr/>
            <p:nvPr/>
          </p:nvSpPr>
          <p:spPr>
            <a:xfrm>
              <a:off x="5613211" y="2387169"/>
              <a:ext cx="959530" cy="456915"/>
            </a:xfrm>
            <a:custGeom>
              <a:avLst/>
              <a:gdLst>
                <a:gd name="connsiteX0" fmla="*/ 0 w 1416857"/>
                <a:gd name="connsiteY0" fmla="*/ 498079 h 498079"/>
                <a:gd name="connsiteX1" fmla="*/ 236144 w 1416857"/>
                <a:gd name="connsiteY1" fmla="*/ 0 h 498079"/>
                <a:gd name="connsiteX2" fmla="*/ 1180713 w 1416857"/>
                <a:gd name="connsiteY2" fmla="*/ 0 h 498079"/>
                <a:gd name="connsiteX3" fmla="*/ 1416857 w 1416857"/>
                <a:gd name="connsiteY3" fmla="*/ 498079 h 498079"/>
                <a:gd name="connsiteX4" fmla="*/ 0 w 1416857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857" h="498079">
                  <a:moveTo>
                    <a:pt x="0" y="498079"/>
                  </a:moveTo>
                  <a:lnTo>
                    <a:pt x="236144" y="0"/>
                  </a:lnTo>
                  <a:lnTo>
                    <a:pt x="1180713" y="0"/>
                  </a:lnTo>
                  <a:lnTo>
                    <a:pt x="1416857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83510" tIns="35560" rIns="283510" bIns="3556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800" kern="12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33E2466-D439-44C8-AEC8-60A7C8F2AB67}"/>
                </a:ext>
              </a:extLst>
            </p:cNvPr>
            <p:cNvSpPr/>
            <p:nvPr/>
          </p:nvSpPr>
          <p:spPr>
            <a:xfrm>
              <a:off x="5453289" y="2844084"/>
              <a:ext cx="1279373" cy="456915"/>
            </a:xfrm>
            <a:custGeom>
              <a:avLst/>
              <a:gdLst>
                <a:gd name="connsiteX0" fmla="*/ 0 w 1889143"/>
                <a:gd name="connsiteY0" fmla="*/ 498079 h 498079"/>
                <a:gd name="connsiteX1" fmla="*/ 236144 w 1889143"/>
                <a:gd name="connsiteY1" fmla="*/ 0 h 498079"/>
                <a:gd name="connsiteX2" fmla="*/ 1652999 w 1889143"/>
                <a:gd name="connsiteY2" fmla="*/ 0 h 498079"/>
                <a:gd name="connsiteX3" fmla="*/ 1889143 w 1889143"/>
                <a:gd name="connsiteY3" fmla="*/ 498079 h 498079"/>
                <a:gd name="connsiteX4" fmla="*/ 0 w 1889143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9143" h="498079">
                  <a:moveTo>
                    <a:pt x="0" y="498079"/>
                  </a:moveTo>
                  <a:lnTo>
                    <a:pt x="236144" y="0"/>
                  </a:lnTo>
                  <a:lnTo>
                    <a:pt x="1652999" y="0"/>
                  </a:lnTo>
                  <a:lnTo>
                    <a:pt x="1889143" y="498079"/>
                  </a:lnTo>
                  <a:lnTo>
                    <a:pt x="0" y="4980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691D941-EB2F-4BE8-8AD7-C5D0435F3965}"/>
                </a:ext>
              </a:extLst>
            </p:cNvPr>
            <p:cNvSpPr/>
            <p:nvPr/>
          </p:nvSpPr>
          <p:spPr>
            <a:xfrm>
              <a:off x="5293368" y="3301000"/>
              <a:ext cx="1599216" cy="456915"/>
            </a:xfrm>
            <a:custGeom>
              <a:avLst/>
              <a:gdLst>
                <a:gd name="connsiteX0" fmla="*/ 0 w 2361428"/>
                <a:gd name="connsiteY0" fmla="*/ 498079 h 498079"/>
                <a:gd name="connsiteX1" fmla="*/ 236144 w 2361428"/>
                <a:gd name="connsiteY1" fmla="*/ 0 h 498079"/>
                <a:gd name="connsiteX2" fmla="*/ 2125284 w 2361428"/>
                <a:gd name="connsiteY2" fmla="*/ 0 h 498079"/>
                <a:gd name="connsiteX3" fmla="*/ 2361428 w 2361428"/>
                <a:gd name="connsiteY3" fmla="*/ 498079 h 498079"/>
                <a:gd name="connsiteX4" fmla="*/ 0 w 2361428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1428" h="498079">
                  <a:moveTo>
                    <a:pt x="0" y="498079"/>
                  </a:moveTo>
                  <a:lnTo>
                    <a:pt x="236144" y="0"/>
                  </a:lnTo>
                  <a:lnTo>
                    <a:pt x="2125284" y="0"/>
                  </a:lnTo>
                  <a:lnTo>
                    <a:pt x="2361428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52620" tIns="39370" rIns="45262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0638E31-76D3-4CC1-B434-09CB19EB0EB5}"/>
                </a:ext>
              </a:extLst>
            </p:cNvPr>
            <p:cNvSpPr/>
            <p:nvPr/>
          </p:nvSpPr>
          <p:spPr>
            <a:xfrm>
              <a:off x="5133446" y="3757915"/>
              <a:ext cx="1919059" cy="456915"/>
            </a:xfrm>
            <a:custGeom>
              <a:avLst/>
              <a:gdLst>
                <a:gd name="connsiteX0" fmla="*/ 0 w 2833714"/>
                <a:gd name="connsiteY0" fmla="*/ 498079 h 498079"/>
                <a:gd name="connsiteX1" fmla="*/ 236144 w 2833714"/>
                <a:gd name="connsiteY1" fmla="*/ 0 h 498079"/>
                <a:gd name="connsiteX2" fmla="*/ 2597570 w 2833714"/>
                <a:gd name="connsiteY2" fmla="*/ 0 h 498079"/>
                <a:gd name="connsiteX3" fmla="*/ 2833714 w 2833714"/>
                <a:gd name="connsiteY3" fmla="*/ 498079 h 498079"/>
                <a:gd name="connsiteX4" fmla="*/ 0 w 2833714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3714" h="498079">
                  <a:moveTo>
                    <a:pt x="0" y="498079"/>
                  </a:moveTo>
                  <a:lnTo>
                    <a:pt x="236144" y="0"/>
                  </a:lnTo>
                  <a:lnTo>
                    <a:pt x="2597570" y="0"/>
                  </a:lnTo>
                  <a:lnTo>
                    <a:pt x="2833714" y="498079"/>
                  </a:lnTo>
                  <a:lnTo>
                    <a:pt x="0" y="4980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467B69-5F40-4248-90BD-15CE5F84CF23}"/>
                </a:ext>
              </a:extLst>
            </p:cNvPr>
            <p:cNvSpPr/>
            <p:nvPr/>
          </p:nvSpPr>
          <p:spPr>
            <a:xfrm>
              <a:off x="4973524" y="4214830"/>
              <a:ext cx="2238903" cy="456915"/>
            </a:xfrm>
            <a:custGeom>
              <a:avLst/>
              <a:gdLst>
                <a:gd name="connsiteX0" fmla="*/ 0 w 3306000"/>
                <a:gd name="connsiteY0" fmla="*/ 498079 h 498079"/>
                <a:gd name="connsiteX1" fmla="*/ 236144 w 3306000"/>
                <a:gd name="connsiteY1" fmla="*/ 0 h 498079"/>
                <a:gd name="connsiteX2" fmla="*/ 3069856 w 3306000"/>
                <a:gd name="connsiteY2" fmla="*/ 0 h 498079"/>
                <a:gd name="connsiteX3" fmla="*/ 3306000 w 3306000"/>
                <a:gd name="connsiteY3" fmla="*/ 498079 h 498079"/>
                <a:gd name="connsiteX4" fmla="*/ 0 w 3306000"/>
                <a:gd name="connsiteY4" fmla="*/ 498079 h 49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6000" h="498079">
                  <a:moveTo>
                    <a:pt x="0" y="498079"/>
                  </a:moveTo>
                  <a:lnTo>
                    <a:pt x="236144" y="0"/>
                  </a:lnTo>
                  <a:lnTo>
                    <a:pt x="3069856" y="0"/>
                  </a:lnTo>
                  <a:lnTo>
                    <a:pt x="3306000" y="498079"/>
                  </a:lnTo>
                  <a:lnTo>
                    <a:pt x="0" y="49807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7920" tIns="39370" rIns="617920" bIns="39370" numCol="1" spcCol="1270" anchor="ctr" anchorCtr="0">
              <a:noAutofit/>
            </a:bodyPr>
            <a:lstStyle/>
            <a:p>
              <a:pPr marL="0" lvl="0" indent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100" kern="1200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71A6A63F-94DA-4F1D-B457-B7FDBB76C0E7}"/>
                </a:ext>
              </a:extLst>
            </p:cNvPr>
            <p:cNvSpPr/>
            <p:nvPr/>
          </p:nvSpPr>
          <p:spPr>
            <a:xfrm>
              <a:off x="4719638" y="4671744"/>
              <a:ext cx="2738438" cy="665432"/>
            </a:xfrm>
            <a:prstGeom prst="trapezoid">
              <a:avLst>
                <a:gd name="adj" fmla="val 3496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b="1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98" name="Rounded Rectangle 14">
            <a:extLst>
              <a:ext uri="{FF2B5EF4-FFF2-40B4-BE49-F238E27FC236}">
                <a16:creationId xmlns:a16="http://schemas.microsoft.com/office/drawing/2014/main" id="{C704AD75-D7A8-4C94-8441-321665DAA828}"/>
              </a:ext>
            </a:extLst>
          </p:cNvPr>
          <p:cNvSpPr/>
          <p:nvPr/>
        </p:nvSpPr>
        <p:spPr bwMode="auto">
          <a:xfrm>
            <a:off x="501273" y="5437601"/>
            <a:ext cx="11195427" cy="49077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r>
              <a:rPr lang="en-GB" sz="1600" b="1">
                <a:solidFill>
                  <a:srgbClr val="FFFFFF"/>
                </a:solidFill>
                <a:latin typeface="+mj-lt"/>
                <a:cs typeface="Arial" charset="0"/>
              </a:rPr>
              <a:t>Minimal technical setup, rapid go-live, managed by users through ACI’s Control Center</a:t>
            </a:r>
          </a:p>
        </p:txBody>
      </p:sp>
    </p:spTree>
    <p:extLst>
      <p:ext uri="{BB962C8B-B14F-4D97-AF65-F5344CB8AC3E}">
        <p14:creationId xmlns:p14="http://schemas.microsoft.com/office/powerpoint/2010/main" val="18534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Layer 1 – Machine Learning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Pattern recognition, client-specific and sector models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543BFF-1CAA-4350-8FE5-2082EDC5AA76}"/>
              </a:ext>
            </a:extLst>
          </p:cNvPr>
          <p:cNvSpPr/>
          <p:nvPr/>
        </p:nvSpPr>
        <p:spPr>
          <a:xfrm>
            <a:off x="560960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120 years of data science experience across an eight-</a:t>
            </a:r>
            <a:br>
              <a:rPr lang="en-GB" sz="1600" b="1">
                <a:solidFill>
                  <a:schemeClr val="accent1"/>
                </a:solidFill>
              </a:rPr>
            </a:br>
            <a:r>
              <a:rPr lang="en-GB" sz="1600" b="1">
                <a:solidFill>
                  <a:schemeClr val="accent1"/>
                </a:solidFill>
              </a:rPr>
              <a:t>person team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33631F-587B-4858-9D76-52EF965D6DB9}"/>
              </a:ext>
            </a:extLst>
          </p:cNvPr>
          <p:cNvSpPr/>
          <p:nvPr/>
        </p:nvSpPr>
        <p:spPr>
          <a:xfrm>
            <a:off x="3479436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General, sector-specific and</a:t>
            </a:r>
            <a:br>
              <a:rPr lang="en-GB" sz="1600" b="1"/>
            </a:br>
            <a:r>
              <a:rPr lang="en-GB" sz="1600" b="1">
                <a:solidFill>
                  <a:schemeClr val="accent1"/>
                </a:solidFill>
              </a:rPr>
              <a:t>bespoke models</a:t>
            </a:r>
            <a:endParaRPr lang="en-GB" sz="14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400" b="1">
              <a:solidFill>
                <a:schemeClr val="accent1"/>
              </a:solidFill>
              <a:cs typeface="Arial"/>
            </a:endParaRPr>
          </a:p>
          <a:p>
            <a:pPr marL="182880" indent="-182880" defTabSz="914400">
              <a:spcBef>
                <a:spcPts val="800"/>
              </a:spcBef>
              <a:buClr>
                <a:srgbClr val="0A86C9"/>
              </a:buClr>
              <a:buFont typeface="Arial" pitchFamily="34" charset="0"/>
              <a:buChar char="•"/>
              <a:defRPr/>
            </a:pPr>
            <a:endParaRPr lang="en-GB" sz="1400" b="1">
              <a:solidFill>
                <a:schemeClr val="accent1"/>
              </a:solidFill>
              <a:cs typeface="Arial"/>
            </a:endParaRPr>
          </a:p>
          <a:p>
            <a:pPr marL="285750" indent="-285750" defTabSz="914400">
              <a:spcBef>
                <a:spcPts val="800"/>
              </a:spcBef>
              <a:buClr>
                <a:srgbClr val="0A86C9"/>
              </a:buClr>
              <a:buFont typeface="Arial"/>
              <a:buChar char="•"/>
              <a:defRPr/>
            </a:pPr>
            <a:r>
              <a:rPr lang="en-GB" sz="1400" b="1">
                <a:solidFill>
                  <a:schemeClr val="tx2"/>
                </a:solidFill>
              </a:rPr>
              <a:t>7:1</a:t>
            </a:r>
            <a:r>
              <a:rPr lang="en-GB" sz="1400">
                <a:solidFill>
                  <a:schemeClr val="tx2"/>
                </a:solidFill>
              </a:rPr>
              <a:t> false positive rate using sector model alone</a:t>
            </a:r>
            <a:endParaRPr lang="en-GB" sz="1400">
              <a:solidFill>
                <a:schemeClr val="tx2"/>
              </a:solidFill>
              <a:cs typeface="Arial"/>
            </a:endParaRPr>
          </a:p>
          <a:p>
            <a:pPr marL="285750" indent="-285750" defTabSz="914400">
              <a:spcBef>
                <a:spcPts val="800"/>
              </a:spcBef>
              <a:buClr>
                <a:srgbClr val="0A86C9"/>
              </a:buClr>
              <a:buFont typeface="Arial"/>
              <a:buChar char="•"/>
              <a:defRPr/>
            </a:pPr>
            <a:r>
              <a:rPr lang="en-GB" sz="1400" b="1">
                <a:solidFill>
                  <a:schemeClr val="tx2"/>
                </a:solidFill>
              </a:rPr>
              <a:t>60% </a:t>
            </a:r>
            <a:r>
              <a:rPr lang="en-GB" sz="1400">
                <a:solidFill>
                  <a:schemeClr val="tx2"/>
                </a:solidFill>
              </a:rPr>
              <a:t>of $ fraud losses alerted</a:t>
            </a:r>
            <a:endParaRPr lang="en-GB" sz="1400" b="1">
              <a:solidFill>
                <a:schemeClr val="tx2"/>
              </a:solidFill>
              <a:cs typeface="Arial" panose="020B060402020202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173491-2758-48AB-9E36-B7499C2C09CB}"/>
              </a:ext>
            </a:extLst>
          </p:cNvPr>
          <p:cNvSpPr/>
          <p:nvPr/>
        </p:nvSpPr>
        <p:spPr>
          <a:xfrm>
            <a:off x="6397911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Proactive learning models – currently in the process of being patented </a:t>
            </a:r>
            <a:endParaRPr lang="en-GB" sz="1600" b="1">
              <a:solidFill>
                <a:schemeClr val="accent1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endParaRPr lang="en-GB" sz="1400">
              <a:solidFill>
                <a:schemeClr val="accent1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  <a:cs typeface="Arial"/>
              </a:rPr>
              <a:t>POC successfully tested in 2019, on target for 2020 release</a:t>
            </a:r>
            <a:endParaRPr lang="en-GB">
              <a:solidFill>
                <a:schemeClr val="tx2"/>
              </a:solidFill>
              <a:cs typeface="Arial" panose="020B060402020202020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E1B6A-C5B4-400A-844B-290D0E240607}"/>
              </a:ext>
            </a:extLst>
          </p:cNvPr>
          <p:cNvSpPr/>
          <p:nvPr/>
        </p:nvSpPr>
        <p:spPr>
          <a:xfrm>
            <a:off x="9316385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More than</a:t>
            </a:r>
            <a:br>
              <a:rPr lang="en-GB" sz="1600" b="1"/>
            </a:br>
            <a:r>
              <a:rPr lang="en-GB" sz="1600" b="1">
                <a:solidFill>
                  <a:schemeClr val="accent1"/>
                </a:solidFill>
              </a:rPr>
              <a:t>1,000 customers </a:t>
            </a:r>
            <a:r>
              <a:rPr lang="en-GB" sz="1400">
                <a:solidFill>
                  <a:schemeClr val="accent1"/>
                </a:solidFill>
              </a:rPr>
              <a:t>(Merchants and Issuers</a:t>
            </a:r>
            <a:r>
              <a:rPr lang="en-GB" sz="1400">
                <a:solidFill>
                  <a:schemeClr val="tx1"/>
                </a:solidFill>
              </a:rPr>
              <a:t>)</a:t>
            </a:r>
            <a:r>
              <a:rPr lang="en-GB" sz="1600" b="1">
                <a:solidFill>
                  <a:schemeClr val="accent1"/>
                </a:solidFill>
              </a:rPr>
              <a:t> help us build domain-specific models</a:t>
            </a:r>
          </a:p>
          <a:p>
            <a:pPr algn="ctr">
              <a:spcBef>
                <a:spcPts val="400"/>
              </a:spcBef>
              <a:defRPr/>
            </a:pPr>
            <a:endParaRPr lang="en-GB" sz="1400" b="1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 defTabSz="914400">
              <a:spcBef>
                <a:spcPts val="800"/>
              </a:spcBef>
              <a:buClr>
                <a:srgbClr val="0A86C9"/>
              </a:buClr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Over 7,500</a:t>
            </a:r>
            <a:br>
              <a:rPr lang="en-GB" sz="1400">
                <a:solidFill>
                  <a:schemeClr val="tx2"/>
                </a:solidFill>
              </a:rPr>
            </a:br>
            <a:r>
              <a:rPr lang="en-GB" sz="1400">
                <a:solidFill>
                  <a:schemeClr val="tx2"/>
                </a:solidFill>
              </a:rPr>
              <a:t>features available</a:t>
            </a:r>
            <a:endParaRPr lang="en-GB" sz="1400">
              <a:solidFill>
                <a:schemeClr val="tx2"/>
              </a:solidFill>
              <a:cs typeface="Arial"/>
            </a:endParaRPr>
          </a:p>
        </p:txBody>
      </p: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9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Layer 2 – Profiling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Enhanced detection increased acceptance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543BFF-1CAA-4350-8FE5-2082EDC5AA76}"/>
              </a:ext>
            </a:extLst>
          </p:cNvPr>
          <p:cNvSpPr/>
          <p:nvPr/>
        </p:nvSpPr>
        <p:spPr>
          <a:xfrm>
            <a:off x="560960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We add more than 14.5M data elements per day into profile results</a:t>
            </a:r>
            <a:endParaRPr lang="en-US" sz="1600" b="1">
              <a:solidFill>
                <a:schemeClr val="accent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33631F-587B-4858-9D76-52EF965D6DB9}"/>
              </a:ext>
            </a:extLst>
          </p:cNvPr>
          <p:cNvSpPr/>
          <p:nvPr/>
        </p:nvSpPr>
        <p:spPr>
          <a:xfrm>
            <a:off x="3479436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Financial results</a:t>
            </a:r>
            <a:br>
              <a:rPr lang="en-GB" sz="1600" b="1"/>
            </a:br>
            <a:r>
              <a:rPr lang="en-GB" sz="1600" b="1">
                <a:solidFill>
                  <a:schemeClr val="accent1"/>
                </a:solidFill>
              </a:rPr>
              <a:t>– case study</a:t>
            </a:r>
            <a:endParaRPr lang="en-GB" sz="14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400" b="1">
              <a:solidFill>
                <a:schemeClr val="accent6">
                  <a:lumMod val="25000"/>
                </a:schemeClr>
              </a:solidFill>
            </a:endParaRPr>
          </a:p>
          <a:p>
            <a:pPr marL="182880" indent="-182880" defTabSz="914400">
              <a:spcBef>
                <a:spcPts val="800"/>
              </a:spcBef>
              <a:buClr>
                <a:srgbClr val="0A86C9"/>
              </a:buClr>
              <a:buFont typeface="Arial" pitchFamily="34" charset="0"/>
              <a:buChar char="•"/>
              <a:defRPr/>
            </a:pPr>
            <a:r>
              <a:rPr lang="en-GB" sz="1400" b="1">
                <a:solidFill>
                  <a:schemeClr val="tx2"/>
                </a:solidFill>
              </a:rPr>
              <a:t>$2.5M </a:t>
            </a:r>
            <a:r>
              <a:rPr lang="en-GB" sz="1400">
                <a:solidFill>
                  <a:schemeClr val="tx2"/>
                </a:solidFill>
              </a:rPr>
              <a:t>saved through reduction in manual reviews – in one month</a:t>
            </a:r>
            <a:endParaRPr lang="en-GB" sz="1400">
              <a:solidFill>
                <a:schemeClr val="tx2"/>
              </a:solidFill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173491-2758-48AB-9E36-B7499C2C09CB}"/>
              </a:ext>
            </a:extLst>
          </p:cNvPr>
          <p:cNvSpPr/>
          <p:nvPr/>
        </p:nvSpPr>
        <p:spPr>
          <a:xfrm>
            <a:off x="6397911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Conversation results</a:t>
            </a:r>
            <a:br>
              <a:rPr lang="en-GB" sz="1600" b="1"/>
            </a:br>
            <a:r>
              <a:rPr lang="en-GB" sz="1600" b="1">
                <a:solidFill>
                  <a:schemeClr val="accent1"/>
                </a:solidFill>
              </a:rPr>
              <a:t>– case study</a:t>
            </a:r>
            <a:endParaRPr lang="en-GB" sz="14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400" b="1">
              <a:solidFill>
                <a:schemeClr val="accent6">
                  <a:lumMod val="25000"/>
                </a:schemeClr>
              </a:solidFill>
            </a:endParaRPr>
          </a:p>
          <a:p>
            <a:pPr marL="182880" indent="-182880" defTabSz="914400">
              <a:spcBef>
                <a:spcPts val="800"/>
              </a:spcBef>
              <a:buClr>
                <a:srgbClr val="0A86C9"/>
              </a:buClr>
              <a:buFont typeface="Arial" pitchFamily="34" charset="0"/>
              <a:buChar char="•"/>
              <a:defRPr/>
            </a:pPr>
            <a:r>
              <a:rPr lang="en-GB" sz="1400" b="1">
                <a:solidFill>
                  <a:schemeClr val="tx2"/>
                </a:solidFill>
              </a:rPr>
              <a:t>59% </a:t>
            </a:r>
            <a:r>
              <a:rPr lang="en-GB" sz="1400">
                <a:solidFill>
                  <a:schemeClr val="tx2"/>
                </a:solidFill>
              </a:rPr>
              <a:t>uplift during peak</a:t>
            </a:r>
            <a:br>
              <a:rPr lang="en-GB" sz="1400">
                <a:solidFill>
                  <a:schemeClr val="tx2"/>
                </a:solidFill>
              </a:rPr>
            </a:br>
            <a:r>
              <a:rPr lang="en-GB" sz="1400">
                <a:solidFill>
                  <a:schemeClr val="tx2"/>
                </a:solidFill>
              </a:rPr>
              <a:t>= </a:t>
            </a:r>
            <a:r>
              <a:rPr lang="en-GB" sz="1400" b="1">
                <a:solidFill>
                  <a:schemeClr val="tx2"/>
                </a:solidFill>
              </a:rPr>
              <a:t>$245k </a:t>
            </a:r>
            <a:r>
              <a:rPr lang="en-GB" sz="1400">
                <a:solidFill>
                  <a:schemeClr val="tx2"/>
                </a:solidFill>
              </a:rPr>
              <a:t>per month added revenue </a:t>
            </a:r>
            <a:endParaRPr lang="en-GB" sz="1400">
              <a:solidFill>
                <a:schemeClr val="tx2"/>
              </a:solidFill>
              <a:cs typeface="Arial"/>
            </a:endParaRPr>
          </a:p>
          <a:p>
            <a:pPr marL="182880" indent="-182880" defTabSz="914400">
              <a:spcBef>
                <a:spcPts val="800"/>
              </a:spcBef>
              <a:buClr>
                <a:srgbClr val="0A86C9"/>
              </a:buClr>
              <a:buFont typeface="Arial" pitchFamily="34" charset="0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additional </a:t>
            </a:r>
            <a:r>
              <a:rPr lang="en-GB" sz="1400" b="1">
                <a:solidFill>
                  <a:schemeClr val="tx2"/>
                </a:solidFill>
              </a:rPr>
              <a:t>$100k </a:t>
            </a:r>
            <a:r>
              <a:rPr lang="en-GB" sz="1400">
                <a:solidFill>
                  <a:schemeClr val="tx2"/>
                </a:solidFill>
              </a:rPr>
              <a:t>monthly</a:t>
            </a:r>
            <a:br>
              <a:rPr lang="en-GB" sz="1400">
                <a:solidFill>
                  <a:schemeClr val="tx2"/>
                </a:solidFill>
              </a:rPr>
            </a:br>
            <a:r>
              <a:rPr lang="en-GB" sz="1400">
                <a:solidFill>
                  <a:schemeClr val="tx2"/>
                </a:solidFill>
              </a:rPr>
              <a:t>fraud savings</a:t>
            </a:r>
            <a:endParaRPr lang="en-GB">
              <a:solidFill>
                <a:schemeClr val="tx2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E1B6A-C5B4-400A-844B-290D0E240607}"/>
              </a:ext>
            </a:extLst>
          </p:cNvPr>
          <p:cNvSpPr/>
          <p:nvPr/>
        </p:nvSpPr>
        <p:spPr>
          <a:xfrm>
            <a:off x="9316385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Performance results</a:t>
            </a:r>
            <a:br>
              <a:rPr lang="en-GB" sz="1600" b="1">
                <a:solidFill>
                  <a:schemeClr val="accent1"/>
                </a:solidFill>
              </a:rPr>
            </a:br>
            <a:r>
              <a:rPr lang="en-GB" sz="1600" b="1">
                <a:solidFill>
                  <a:schemeClr val="accent1"/>
                </a:solidFill>
              </a:rPr>
              <a:t>– case study</a:t>
            </a:r>
            <a:br>
              <a:rPr lang="en-GB" sz="1400" b="1">
                <a:solidFill>
                  <a:schemeClr val="accent1"/>
                </a:solidFill>
              </a:rPr>
            </a:br>
            <a:endParaRPr lang="en-GB" sz="1400" b="1">
              <a:solidFill>
                <a:schemeClr val="accent1"/>
              </a:solidFill>
            </a:endParaRPr>
          </a:p>
          <a:p>
            <a:pPr marL="182880" indent="-182880" defTabSz="914400">
              <a:spcBef>
                <a:spcPts val="800"/>
              </a:spcBef>
              <a:buClr>
                <a:srgbClr val="0A86C9"/>
              </a:buClr>
              <a:buFont typeface="Arial" pitchFamily="34" charset="0"/>
              <a:buChar char="•"/>
              <a:defRPr/>
            </a:pPr>
            <a:r>
              <a:rPr lang="en-GB" sz="1400" b="1">
                <a:solidFill>
                  <a:schemeClr val="tx2"/>
                </a:solidFill>
              </a:rPr>
              <a:t>28% </a:t>
            </a:r>
            <a:r>
              <a:rPr lang="en-GB" sz="1400">
                <a:solidFill>
                  <a:schemeClr val="tx2"/>
                </a:solidFill>
              </a:rPr>
              <a:t>reduction in volume of reviews</a:t>
            </a:r>
            <a:endParaRPr lang="en-GB" sz="1400">
              <a:solidFill>
                <a:schemeClr val="tx2"/>
              </a:solidFill>
              <a:cs typeface="Arial"/>
            </a:endParaRPr>
          </a:p>
          <a:p>
            <a:pPr marL="182880" indent="-182880" defTabSz="914400">
              <a:spcBef>
                <a:spcPts val="800"/>
              </a:spcBef>
              <a:buClr>
                <a:srgbClr val="0A86C9"/>
              </a:buClr>
              <a:buFont typeface="Arial" pitchFamily="34" charset="0"/>
              <a:buChar char="•"/>
              <a:defRPr/>
            </a:pPr>
            <a:endParaRPr lang="en-GB" sz="1400">
              <a:solidFill>
                <a:schemeClr val="accent6">
                  <a:lumMod val="25000"/>
                </a:schemeClr>
              </a:solidFill>
            </a:endParaRPr>
          </a:p>
        </p:txBody>
      </p: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31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Layer 3 – Consortium Data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Shared global fraud intelligence for rapid response to related fraud trends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543BFF-1CAA-4350-8FE5-2082EDC5AA76}"/>
              </a:ext>
            </a:extLst>
          </p:cNvPr>
          <p:cNvSpPr/>
          <p:nvPr/>
        </p:nvSpPr>
        <p:spPr>
          <a:xfrm>
            <a:off x="560960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400" b="1">
                <a:solidFill>
                  <a:schemeClr val="accent1"/>
                </a:solidFill>
              </a:rPr>
              <a:t>850+ merchants around the world contribute to the Consortium</a:t>
            </a:r>
            <a:endParaRPr lang="en-US" sz="1400" b="1">
              <a:solidFill>
                <a:schemeClr val="accent1"/>
              </a:solidFill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33631F-587B-4858-9D76-52EF965D6DB9}"/>
              </a:ext>
            </a:extLst>
          </p:cNvPr>
          <p:cNvSpPr/>
          <p:nvPr/>
        </p:nvSpPr>
        <p:spPr>
          <a:xfrm>
            <a:off x="3479436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10,000+ fraudulent data points </a:t>
            </a:r>
            <a:r>
              <a:rPr lang="en-GB" sz="1400" b="1">
                <a:solidFill>
                  <a:schemeClr val="accent1"/>
                </a:solidFill>
              </a:rPr>
              <a:t>collected daily</a:t>
            </a:r>
            <a:endParaRPr lang="en-GB" sz="1400" b="1">
              <a:solidFill>
                <a:schemeClr val="accent1"/>
              </a:solidFill>
              <a:cs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173491-2758-48AB-9E36-B7499C2C09CB}"/>
              </a:ext>
            </a:extLst>
          </p:cNvPr>
          <p:cNvSpPr/>
          <p:nvPr/>
        </p:nvSpPr>
        <p:spPr>
          <a:xfrm>
            <a:off x="6397911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2M+ decisioned transactions daily with a value in excess of $230M</a:t>
            </a:r>
            <a:endParaRPr lang="en-GB" sz="1600" b="1">
              <a:solidFill>
                <a:schemeClr val="accent1"/>
              </a:solidFill>
              <a:cs typeface="Arial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E1B6A-C5B4-400A-844B-290D0E240607}"/>
              </a:ext>
            </a:extLst>
          </p:cNvPr>
          <p:cNvSpPr/>
          <p:nvPr/>
        </p:nvSpPr>
        <p:spPr>
          <a:xfrm>
            <a:off x="9316385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10M+ fraud records within our Consortium history</a:t>
            </a:r>
            <a:endParaRPr lang="en-GB" sz="1400">
              <a:solidFill>
                <a:schemeClr val="accent1"/>
              </a:solidFill>
            </a:endParaRPr>
          </a:p>
        </p:txBody>
      </p: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8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Layer 4 – Rules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Simple accept/deny or sophisticated tailored rule sets tailored by product, sector, channel and country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543BFF-1CAA-4350-8FE5-2082EDC5AA76}"/>
              </a:ext>
            </a:extLst>
          </p:cNvPr>
          <p:cNvSpPr/>
          <p:nvPr/>
        </p:nvSpPr>
        <p:spPr>
          <a:xfrm>
            <a:off x="408560" y="3436389"/>
            <a:ext cx="2438400" cy="2728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16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Rule Manager</a:t>
            </a:r>
          </a:p>
          <a:p>
            <a:pPr algn="ctr"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  <a:cs typeface="Arial"/>
              </a:rPr>
              <a:t>Flexible rules across all channels</a:t>
            </a:r>
          </a:p>
          <a:p>
            <a:pPr algn="ctr">
              <a:spcBef>
                <a:spcPts val="16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Feature Manager</a:t>
            </a:r>
          </a:p>
          <a:p>
            <a:pPr algn="ctr"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Create and manage features (complex calculations) for use in rules</a:t>
            </a:r>
            <a:endParaRPr lang="en-GB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16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List Manager</a:t>
            </a:r>
          </a:p>
          <a:p>
            <a:pPr algn="ctr">
              <a:spcBef>
                <a:spcPts val="400"/>
              </a:spcBef>
              <a:defRPr/>
            </a:pPr>
            <a:r>
              <a:rPr lang="en-GB" sz="1400">
                <a:solidFill>
                  <a:schemeClr val="tx2"/>
                </a:solidFill>
              </a:rPr>
              <a:t>Create or import lists for use in rules</a:t>
            </a:r>
            <a:endParaRPr lang="en-GB" sz="1400">
              <a:solidFill>
                <a:schemeClr val="tx2"/>
              </a:solidFill>
              <a:cs typeface="Arial"/>
            </a:endParaRPr>
          </a:p>
          <a:p>
            <a:pPr algn="ctr">
              <a:spcBef>
                <a:spcPts val="400"/>
              </a:spcBef>
              <a:defRPr/>
            </a:pPr>
            <a:endParaRPr lang="en-US" sz="1400">
              <a:solidFill>
                <a:schemeClr val="accent6">
                  <a:lumMod val="25000"/>
                </a:schemeClr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US" sz="1400">
              <a:solidFill>
                <a:schemeClr val="accent6">
                  <a:lumMod val="25000"/>
                </a:schemeClr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33631F-587B-4858-9D76-52EF965D6DB9}"/>
              </a:ext>
            </a:extLst>
          </p:cNvPr>
          <p:cNvSpPr/>
          <p:nvPr/>
        </p:nvSpPr>
        <p:spPr>
          <a:xfrm>
            <a:off x="3479436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Stream</a:t>
            </a:r>
            <a:br>
              <a:rPr lang="en-GB" sz="1600" b="1">
                <a:solidFill>
                  <a:schemeClr val="accent1"/>
                </a:solidFill>
              </a:rPr>
            </a:br>
            <a:r>
              <a:rPr lang="en-GB" sz="1600" b="1">
                <a:solidFill>
                  <a:schemeClr val="accent1"/>
                </a:solidFill>
              </a:rPr>
              <a:t>Analytics Engine</a:t>
            </a:r>
            <a:endParaRPr lang="en-GB" sz="14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400" b="1">
              <a:solidFill>
                <a:schemeClr val="accent6">
                  <a:lumMod val="25000"/>
                </a:schemeClr>
              </a:solidFill>
            </a:endParaRPr>
          </a:p>
          <a:p>
            <a:pPr marL="285750" indent="-285750" defTabSz="914400">
              <a:spcBef>
                <a:spcPts val="800"/>
              </a:spcBef>
              <a:buClr>
                <a:srgbClr val="0A86C9"/>
              </a:buClr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Real-time features stored and retrieved when triggered by an incoming transaction</a:t>
            </a:r>
            <a:endParaRPr lang="en-GB" sz="1400" b="1">
              <a:solidFill>
                <a:schemeClr val="tx2"/>
              </a:solidFill>
              <a:cs typeface="Arial" panose="020B060402020202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173491-2758-48AB-9E36-B7499C2C09CB}"/>
              </a:ext>
            </a:extLst>
          </p:cNvPr>
          <p:cNvSpPr/>
          <p:nvPr/>
        </p:nvSpPr>
        <p:spPr>
          <a:xfrm>
            <a:off x="6397911" y="3436389"/>
            <a:ext cx="2286000" cy="2718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marL="285750" indent="-285750" algn="ctr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r>
              <a:rPr lang="en-GB" sz="1600" b="1">
                <a:solidFill>
                  <a:schemeClr val="accent1"/>
                </a:solidFill>
              </a:rPr>
              <a:t>Batch</a:t>
            </a:r>
            <a:br>
              <a:rPr lang="en-GB" sz="1600" b="1">
                <a:solidFill>
                  <a:schemeClr val="accent1"/>
                </a:solidFill>
              </a:rPr>
            </a:br>
            <a:r>
              <a:rPr lang="en-GB" sz="1600" b="1">
                <a:solidFill>
                  <a:schemeClr val="accent1"/>
                </a:solidFill>
              </a:rPr>
              <a:t>Analytics Engine</a:t>
            </a:r>
            <a:endParaRPr lang="en-US"/>
          </a:p>
          <a:p>
            <a:pPr marL="285750" indent="-285750" algn="ctr">
              <a:spcBef>
                <a:spcPts val="400"/>
              </a:spcBef>
              <a:buFont typeface="Arial" panose="020B0604020202020204" pitchFamily="34" charset="0"/>
              <a:buChar char="•"/>
              <a:defRPr/>
            </a:pPr>
            <a:endParaRPr lang="en-GB" sz="1400" b="1">
              <a:solidFill>
                <a:schemeClr val="accent6">
                  <a:lumMod val="25000"/>
                </a:schemeClr>
              </a:solidFill>
              <a:cs typeface="Arial" panose="020B0604020202020204"/>
            </a:endParaRPr>
          </a:p>
          <a:p>
            <a:pPr marL="285750" indent="-285750" defTabSz="914400">
              <a:spcBef>
                <a:spcPts val="800"/>
              </a:spcBef>
              <a:buClr>
                <a:srgbClr val="0A86C9"/>
              </a:buClr>
              <a:buFont typeface="Arial" panose="020B0604020202020204" pitchFamily="34" charset="0"/>
              <a:buChar char="•"/>
              <a:defRPr/>
            </a:pPr>
            <a:r>
              <a:rPr lang="en-GB" sz="1400">
                <a:solidFill>
                  <a:schemeClr val="tx2"/>
                </a:solidFill>
              </a:rPr>
              <a:t>Initializes new time-based features by using historic data stored within the Hadoop cluster for use in rules, and view in the CSI and ACI </a:t>
            </a:r>
            <a:r>
              <a:rPr lang="en-GB" sz="1400" err="1">
                <a:solidFill>
                  <a:schemeClr val="tx2"/>
                </a:solidFill>
              </a:rPr>
              <a:t>ReD</a:t>
            </a:r>
            <a:r>
              <a:rPr lang="en-GB" sz="1400" i="1" err="1">
                <a:solidFill>
                  <a:schemeClr val="tx2"/>
                </a:solidFill>
              </a:rPr>
              <a:t>i</a:t>
            </a:r>
            <a:r>
              <a:rPr lang="en-GB" sz="1400" i="1" baseline="30000">
                <a:solidFill>
                  <a:schemeClr val="tx2"/>
                </a:solidFill>
              </a:rPr>
              <a:t>™</a:t>
            </a:r>
            <a:endParaRPr lang="en-GB" sz="1400" i="1" baseline="30000">
              <a:solidFill>
                <a:schemeClr val="tx2"/>
              </a:solidFill>
              <a:cs typeface="Arial" panose="020B060402020202020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E1B6A-C5B4-400A-844B-290D0E240607}"/>
              </a:ext>
            </a:extLst>
          </p:cNvPr>
          <p:cNvSpPr/>
          <p:nvPr/>
        </p:nvSpPr>
        <p:spPr>
          <a:xfrm>
            <a:off x="9316385" y="3436389"/>
            <a:ext cx="22860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>
                <a:solidFill>
                  <a:schemeClr val="accent1"/>
                </a:solidFill>
              </a:rPr>
              <a:t>Supports ReD Shield fraud detection across a myriad of fraud types</a:t>
            </a:r>
            <a:endParaRPr lang="en-US" sz="1600" b="1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2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B5686-675B-6540-ADC0-6E280035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F249F-CCCE-DA49-A761-E31751E19E8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2D30-21BC-E64F-9CC1-B6B613E5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E3C9D365-4E7D-42BF-8A1A-D418E53B35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Pattern recognition, client-specific and sector models</a:t>
            </a:r>
            <a:endParaRPr lang="en-US"/>
          </a:p>
        </p:txBody>
      </p:sp>
      <p:sp>
        <p:nvSpPr>
          <p:cNvPr id="42" name="Title 4">
            <a:extLst>
              <a:ext uri="{FF2B5EF4-FFF2-40B4-BE49-F238E27FC236}">
                <a16:creationId xmlns:a16="http://schemas.microsoft.com/office/drawing/2014/main" id="{19881C20-E2D6-4F4A-963E-FE938F58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Layer 1 – Machine Learning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8D5AA26-AE60-4F10-921F-9540E646DF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-1" y="761"/>
            <a:ext cx="12191999" cy="2627375"/>
          </a:xfrm>
          <a:prstGeom prst="rect">
            <a:avLst/>
          </a:prstGeom>
        </p:spPr>
      </p:pic>
      <p:sp>
        <p:nvSpPr>
          <p:cNvPr id="79" name="Blue Fade">
            <a:extLst>
              <a:ext uri="{FF2B5EF4-FFF2-40B4-BE49-F238E27FC236}">
                <a16:creationId xmlns:a16="http://schemas.microsoft.com/office/drawing/2014/main" id="{E8391574-1B48-4ACE-BC3E-D5292ACBC61C}"/>
              </a:ext>
            </a:extLst>
          </p:cNvPr>
          <p:cNvSpPr/>
          <p:nvPr/>
        </p:nvSpPr>
        <p:spPr>
          <a:xfrm>
            <a:off x="0" y="2"/>
            <a:ext cx="12191999" cy="2628898"/>
          </a:xfrm>
          <a:prstGeom prst="rect">
            <a:avLst/>
          </a:prstGeom>
          <a:gradFill>
            <a:gsLst>
              <a:gs pos="0">
                <a:srgbClr val="205A88">
                  <a:alpha val="90000"/>
                </a:srgbClr>
              </a:gs>
              <a:gs pos="72000">
                <a:srgbClr val="0A86C9">
                  <a:alpha val="8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ihandform 18">
            <a:extLst>
              <a:ext uri="{FF2B5EF4-FFF2-40B4-BE49-F238E27FC236}">
                <a16:creationId xmlns:a16="http://schemas.microsoft.com/office/drawing/2014/main" id="{53442EF4-3EDA-4935-B97F-CD4FD281418A}"/>
              </a:ext>
            </a:extLst>
          </p:cNvPr>
          <p:cNvSpPr/>
          <p:nvPr/>
        </p:nvSpPr>
        <p:spPr>
          <a:xfrm>
            <a:off x="0" y="0"/>
            <a:ext cx="6084001" cy="225230"/>
          </a:xfrm>
          <a:custGeom>
            <a:avLst/>
            <a:gdLst>
              <a:gd name="connsiteX0" fmla="*/ 0 w 6084001"/>
              <a:gd name="connsiteY0" fmla="*/ 0 h 225230"/>
              <a:gd name="connsiteX1" fmla="*/ 6084001 w 6084001"/>
              <a:gd name="connsiteY1" fmla="*/ 0 h 225230"/>
              <a:gd name="connsiteX2" fmla="*/ 6066302 w 6084001"/>
              <a:gd name="connsiteY2" fmla="*/ 87669 h 225230"/>
              <a:gd name="connsiteX3" fmla="*/ 5858770 w 6084001"/>
              <a:gd name="connsiteY3" fmla="*/ 225230 h 225230"/>
              <a:gd name="connsiteX4" fmla="*/ 0 w 6084001"/>
              <a:gd name="connsiteY4" fmla="*/ 225230 h 225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84001" h="225230">
                <a:moveTo>
                  <a:pt x="0" y="0"/>
                </a:moveTo>
                <a:lnTo>
                  <a:pt x="6084001" y="0"/>
                </a:lnTo>
                <a:lnTo>
                  <a:pt x="6066302" y="87669"/>
                </a:lnTo>
                <a:cubicBezTo>
                  <a:pt x="6032110" y="168508"/>
                  <a:pt x="5952064" y="225230"/>
                  <a:pt x="5858770" y="225230"/>
                </a:cubicBezTo>
                <a:lnTo>
                  <a:pt x="0" y="2252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itle 3">
            <a:extLst>
              <a:ext uri="{FF2B5EF4-FFF2-40B4-BE49-F238E27FC236}">
                <a16:creationId xmlns:a16="http://schemas.microsoft.com/office/drawing/2014/main" id="{02249D99-40FC-4C7A-9647-27703E34ED15}"/>
              </a:ext>
            </a:extLst>
          </p:cNvPr>
          <p:cNvSpPr txBox="1">
            <a:spLocks/>
          </p:cNvSpPr>
          <p:nvPr/>
        </p:nvSpPr>
        <p:spPr>
          <a:xfrm>
            <a:off x="546100" y="580829"/>
            <a:ext cx="10807700" cy="540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cap="none" baseline="0">
                <a:solidFill>
                  <a:srgbClr val="0A86C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Layer 5 – Decisioning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0" name="Text Placeholder 1">
            <a:extLst>
              <a:ext uri="{FF2B5EF4-FFF2-40B4-BE49-F238E27FC236}">
                <a16:creationId xmlns:a16="http://schemas.microsoft.com/office/drawing/2014/main" id="{0EA9C5C4-9F04-4B16-997B-3669E0ED34EB}"/>
              </a:ext>
            </a:extLst>
          </p:cNvPr>
          <p:cNvSpPr txBox="1">
            <a:spLocks/>
          </p:cNvSpPr>
          <p:nvPr/>
        </p:nvSpPr>
        <p:spPr>
          <a:xfrm>
            <a:off x="546100" y="1210220"/>
            <a:ext cx="10807700" cy="3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80000" indent="-180000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Arial" charset="0"/>
              <a:buNone/>
              <a:defRPr lang="en-US" sz="1600" b="0" i="1" kern="1200" cap="none" baseline="0" dirty="0" smtClean="0">
                <a:solidFill>
                  <a:schemeClr val="accent6">
                    <a:lumMod val="25000"/>
                  </a:schemeClr>
                </a:solidFill>
                <a:uFill>
                  <a:solidFill>
                    <a:srgbClr val="0A86C9"/>
                  </a:solidFill>
                </a:uFill>
                <a:latin typeface="Arial" charset="0"/>
                <a:ea typeface="Arial" charset="0"/>
                <a:cs typeface="Arial" charset="0"/>
              </a:defRPr>
            </a:lvl1pPr>
            <a:lvl2pPr marL="359991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2pPr>
            <a:lvl3pPr marL="539987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Wingdings" charset="2"/>
              <a:buChar char="§"/>
              <a:defRPr sz="16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3pPr>
            <a:lvl4pPr marL="719982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4pPr>
            <a:lvl5pPr marL="899978" indent="-179996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Symbol" charset="2"/>
              <a:buChar char="-"/>
              <a:defRPr sz="1200" b="0" i="0" kern="1200" baseline="0">
                <a:solidFill>
                  <a:schemeClr val="accent6">
                    <a:lumMod val="25000"/>
                  </a:schemeClr>
                </a:solidFill>
                <a:latin typeface="Arial" charset="0"/>
                <a:ea typeface="Arial" charset="0"/>
                <a:cs typeface="Arial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>
                <a:solidFill>
                  <a:schemeClr val="bg1"/>
                </a:solidFill>
              </a:rPr>
              <a:t>Automated decisioning; real-time and retrospective screening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1543BFF-1CAA-4350-8FE5-2082EDC5AA76}"/>
              </a:ext>
            </a:extLst>
          </p:cNvPr>
          <p:cNvSpPr/>
          <p:nvPr/>
        </p:nvSpPr>
        <p:spPr>
          <a:xfrm>
            <a:off x="99926" y="3436389"/>
            <a:ext cx="299672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US" sz="1600" b="1">
                <a:solidFill>
                  <a:schemeClr val="accent1"/>
                </a:solidFill>
                <a:ea typeface="+mn-lt"/>
                <a:cs typeface="+mn-lt"/>
              </a:rPr>
              <a:t>Customer Service Interface</a:t>
            </a:r>
            <a:endParaRPr lang="en-US">
              <a:solidFill>
                <a:schemeClr val="accent1"/>
              </a:solidFill>
            </a:endParaRPr>
          </a:p>
          <a:p>
            <a:pPr algn="ctr">
              <a:spcBef>
                <a:spcPts val="400"/>
              </a:spcBef>
              <a:defRPr/>
            </a:pPr>
            <a:endParaRPr lang="en-US" sz="1400">
              <a:ea typeface="+mn-lt"/>
              <a:cs typeface="+mn-lt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Displays results of real-time analysis and decisioning</a:t>
            </a:r>
          </a:p>
          <a:p>
            <a:pPr marL="285750" indent="-285750" algn="ctr">
              <a:spcBef>
                <a:spcPts val="400"/>
              </a:spcBef>
              <a:buFont typeface="Arial"/>
              <a:buChar char="•"/>
              <a:defRPr/>
            </a:pPr>
            <a:endParaRPr lang="en-US" sz="140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  <a:defRPr/>
            </a:pPr>
            <a:r>
              <a:rPr lang="en-US" sz="1400">
                <a:solidFill>
                  <a:schemeClr val="tx2"/>
                </a:solidFill>
                <a:cs typeface="Arial"/>
              </a:rPr>
              <a:t>Searchable, interactive, actionable for pro-active attention to real time decisions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33631F-587B-4858-9D76-52EF965D6DB9}"/>
              </a:ext>
            </a:extLst>
          </p:cNvPr>
          <p:cNvSpPr/>
          <p:nvPr/>
        </p:nvSpPr>
        <p:spPr>
          <a:xfrm>
            <a:off x="3428636" y="3436389"/>
            <a:ext cx="2455332" cy="25803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400"/>
              </a:spcBef>
              <a:defRPr/>
            </a:pPr>
            <a:r>
              <a:rPr lang="en-GB" sz="1600" b="1" dirty="0">
                <a:solidFill>
                  <a:schemeClr val="accent1"/>
                </a:solidFill>
                <a:ea typeface="+mn-lt"/>
                <a:cs typeface="+mn-lt"/>
              </a:rPr>
              <a:t>Retrospective Screening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spcBef>
                <a:spcPts val="400"/>
              </a:spcBef>
              <a:buFont typeface="Arial,Sans-Serif"/>
              <a:buChar char="•"/>
              <a:defRPr/>
            </a:pPr>
            <a:endParaRPr lang="en-GB" sz="1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spcBef>
                <a:spcPts val="400"/>
              </a:spcBef>
              <a:buFont typeface="Arial,Sans-Serif"/>
              <a:buChar char="•"/>
              <a:defRPr/>
            </a:pPr>
            <a:r>
              <a:rPr lang="en-GB" sz="1400" dirty="0">
                <a:solidFill>
                  <a:schemeClr val="tx2"/>
                </a:solidFill>
                <a:ea typeface="+mn-lt"/>
                <a:cs typeface="+mn-lt"/>
              </a:rPr>
              <a:t>Associate newly identified fraud intelligence to recently accepted transactions</a:t>
            </a:r>
          </a:p>
          <a:p>
            <a:pPr marL="285750" indent="-285750">
              <a:spcBef>
                <a:spcPts val="400"/>
              </a:spcBef>
              <a:buFont typeface="Arial,Sans-Serif"/>
              <a:buChar char="•"/>
              <a:defRPr/>
            </a:pPr>
            <a:r>
              <a:rPr lang="en-GB" sz="1400" b="1" dirty="0">
                <a:solidFill>
                  <a:schemeClr val="tx2"/>
                </a:solidFill>
                <a:cs typeface="Arial"/>
              </a:rPr>
              <a:t>Up to 30-day reduction in identifying possible frauds</a:t>
            </a:r>
            <a:endParaRPr lang="en-US" sz="1400" b="1" dirty="0">
              <a:solidFill>
                <a:schemeClr val="tx2"/>
              </a:solidFill>
              <a:cs typeface="Arial"/>
            </a:endParaRPr>
          </a:p>
          <a:p>
            <a:pPr marL="285750" indent="-285750">
              <a:spcBef>
                <a:spcPts val="400"/>
              </a:spcBef>
              <a:buFont typeface="Arial,Sans-Serif"/>
              <a:buChar char="•"/>
              <a:defRPr/>
            </a:pPr>
            <a:r>
              <a:rPr lang="en-GB" sz="1400" dirty="0">
                <a:solidFill>
                  <a:schemeClr val="tx2"/>
                </a:solidFill>
                <a:cs typeface="Arial"/>
              </a:rPr>
              <a:t>Proactively cancel order / perform refunds / retrieve goods from the van</a:t>
            </a:r>
          </a:p>
          <a:p>
            <a:pPr algn="ctr">
              <a:spcBef>
                <a:spcPts val="400"/>
              </a:spcBef>
              <a:defRPr/>
            </a:pPr>
            <a:endParaRPr lang="en-GB" sz="1600" b="1">
              <a:solidFill>
                <a:schemeClr val="accent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7173491-2758-48AB-9E36-B7499C2C09CB}"/>
              </a:ext>
            </a:extLst>
          </p:cNvPr>
          <p:cNvSpPr/>
          <p:nvPr/>
        </p:nvSpPr>
        <p:spPr>
          <a:xfrm>
            <a:off x="6177778" y="3436389"/>
            <a:ext cx="2590799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  <a:ea typeface="+mn-lt"/>
                <a:cs typeface="+mn-lt"/>
              </a:rPr>
              <a:t>Silent Rules</a:t>
            </a:r>
            <a:endParaRPr lang="en-US">
              <a:solidFill>
                <a:schemeClr val="accent1"/>
              </a:solidFill>
            </a:endParaRPr>
          </a:p>
          <a:p>
            <a:pPr algn="ctr">
              <a:defRPr/>
            </a:pPr>
            <a:endParaRPr lang="en-GB" sz="1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  <a:ea typeface="+mn-lt"/>
                <a:cs typeface="+mn-lt"/>
              </a:rPr>
              <a:t>Test rules before promoting them to production – monitor 'what would happen' if the rule was live</a:t>
            </a:r>
          </a:p>
          <a:p>
            <a:pPr algn="ctr">
              <a:defRPr/>
            </a:pPr>
            <a:endParaRPr lang="en-GB" sz="1400">
              <a:solidFill>
                <a:schemeClr val="tx1"/>
              </a:solidFill>
              <a:cs typeface="Arial"/>
            </a:endParaRPr>
          </a:p>
          <a:p>
            <a:pPr algn="ctr">
              <a:defRPr/>
            </a:pPr>
            <a:endParaRPr lang="en-GB" sz="1400">
              <a:solidFill>
                <a:schemeClr val="tx1"/>
              </a:solidFill>
              <a:cs typeface="Arial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28F98-E5EA-4CC7-BF61-6A4A2A61DBDF}"/>
              </a:ext>
            </a:extLst>
          </p:cNvPr>
          <p:cNvGrpSpPr/>
          <p:nvPr/>
        </p:nvGrpSpPr>
        <p:grpSpPr>
          <a:xfrm>
            <a:off x="4041691" y="2044077"/>
            <a:ext cx="1161489" cy="1182327"/>
            <a:chOff x="1151868" y="2268688"/>
            <a:chExt cx="1161489" cy="1182327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D25222-27E7-449D-A2BA-FBA47396D751}"/>
                </a:ext>
              </a:extLst>
            </p:cNvPr>
            <p:cNvSpPr/>
            <p:nvPr/>
          </p:nvSpPr>
          <p:spPr>
            <a:xfrm>
              <a:off x="1151868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3" name="Graphic 62">
              <a:extLst>
                <a:ext uri="{FF2B5EF4-FFF2-40B4-BE49-F238E27FC236}">
                  <a16:creationId xmlns:a16="http://schemas.microsoft.com/office/drawing/2014/main" id="{5E05ED7B-5E07-4428-913B-A609E1D2F0B0}"/>
                </a:ext>
              </a:extLst>
            </p:cNvPr>
            <p:cNvSpPr/>
            <p:nvPr/>
          </p:nvSpPr>
          <p:spPr>
            <a:xfrm>
              <a:off x="1387119" y="2559029"/>
              <a:ext cx="660422" cy="660422"/>
            </a:xfrm>
            <a:custGeom>
              <a:avLst/>
              <a:gdLst>
                <a:gd name="connsiteX0" fmla="*/ 788920 w 809625"/>
                <a:gd name="connsiteY0" fmla="*/ 476293 h 809625"/>
                <a:gd name="connsiteX1" fmla="*/ 654208 w 809625"/>
                <a:gd name="connsiteY1" fmla="*/ 476293 h 809625"/>
                <a:gd name="connsiteX2" fmla="*/ 644226 w 809625"/>
                <a:gd name="connsiteY2" fmla="*/ 488209 h 809625"/>
                <a:gd name="connsiteX3" fmla="*/ 514848 w 809625"/>
                <a:gd name="connsiteY3" fmla="*/ 422286 h 809625"/>
                <a:gd name="connsiteX4" fmla="*/ 501141 w 809625"/>
                <a:gd name="connsiteY4" fmla="*/ 335875 h 809625"/>
                <a:gd name="connsiteX5" fmla="*/ 603849 w 809625"/>
                <a:gd name="connsiteY5" fmla="*/ 233167 h 809625"/>
                <a:gd name="connsiteX6" fmla="*/ 727617 w 809625"/>
                <a:gd name="connsiteY6" fmla="*/ 223909 h 809625"/>
                <a:gd name="connsiteX7" fmla="*/ 727617 w 809625"/>
                <a:gd name="connsiteY7" fmla="*/ 89197 h 809625"/>
                <a:gd name="connsiteX8" fmla="*/ 592905 w 809625"/>
                <a:gd name="connsiteY8" fmla="*/ 89197 h 809625"/>
                <a:gd name="connsiteX9" fmla="*/ 583637 w 809625"/>
                <a:gd name="connsiteY9" fmla="*/ 212965 h 809625"/>
                <a:gd name="connsiteX10" fmla="*/ 480939 w 809625"/>
                <a:gd name="connsiteY10" fmla="*/ 315682 h 809625"/>
                <a:gd name="connsiteX11" fmla="*/ 394528 w 809625"/>
                <a:gd name="connsiteY11" fmla="*/ 301976 h 809625"/>
                <a:gd name="connsiteX12" fmla="*/ 328605 w 809625"/>
                <a:gd name="connsiteY12" fmla="*/ 172588 h 809625"/>
                <a:gd name="connsiteX13" fmla="*/ 340521 w 809625"/>
                <a:gd name="connsiteY13" fmla="*/ 162606 h 809625"/>
                <a:gd name="connsiteX14" fmla="*/ 340540 w 809625"/>
                <a:gd name="connsiteY14" fmla="*/ 27903 h 809625"/>
                <a:gd name="connsiteX15" fmla="*/ 205819 w 809625"/>
                <a:gd name="connsiteY15" fmla="*/ 27903 h 809625"/>
                <a:gd name="connsiteX16" fmla="*/ 205819 w 809625"/>
                <a:gd name="connsiteY16" fmla="*/ 162616 h 809625"/>
                <a:gd name="connsiteX17" fmla="*/ 303164 w 809625"/>
                <a:gd name="connsiteY17" fmla="*/ 185590 h 809625"/>
                <a:gd name="connsiteX18" fmla="*/ 369087 w 809625"/>
                <a:gd name="connsiteY18" fmla="*/ 314987 h 809625"/>
                <a:gd name="connsiteX19" fmla="*/ 357190 w 809625"/>
                <a:gd name="connsiteY19" fmla="*/ 324960 h 809625"/>
                <a:gd name="connsiteX20" fmla="*/ 329301 w 809625"/>
                <a:gd name="connsiteY20" fmla="*/ 392921 h 809625"/>
                <a:gd name="connsiteX21" fmla="*/ 185978 w 809625"/>
                <a:gd name="connsiteY21" fmla="*/ 415628 h 809625"/>
                <a:gd name="connsiteX22" fmla="*/ 162604 w 809625"/>
                <a:gd name="connsiteY22" fmla="*/ 377119 h 809625"/>
                <a:gd name="connsiteX23" fmla="*/ 27901 w 809625"/>
                <a:gd name="connsiteY23" fmla="*/ 377119 h 809625"/>
                <a:gd name="connsiteX24" fmla="*/ 27892 w 809625"/>
                <a:gd name="connsiteY24" fmla="*/ 511802 h 809625"/>
                <a:gd name="connsiteX25" fmla="*/ 162604 w 809625"/>
                <a:gd name="connsiteY25" fmla="*/ 511802 h 809625"/>
                <a:gd name="connsiteX26" fmla="*/ 190483 w 809625"/>
                <a:gd name="connsiteY26" fmla="*/ 443822 h 809625"/>
                <a:gd name="connsiteX27" fmla="*/ 333806 w 809625"/>
                <a:gd name="connsiteY27" fmla="*/ 421115 h 809625"/>
                <a:gd name="connsiteX28" fmla="*/ 357190 w 809625"/>
                <a:gd name="connsiteY28" fmla="*/ 459634 h 809625"/>
                <a:gd name="connsiteX29" fmla="*/ 395680 w 809625"/>
                <a:gd name="connsiteY29" fmla="*/ 483008 h 809625"/>
                <a:gd name="connsiteX30" fmla="*/ 372982 w 809625"/>
                <a:gd name="connsiteY30" fmla="*/ 626340 h 809625"/>
                <a:gd name="connsiteX31" fmla="*/ 305021 w 809625"/>
                <a:gd name="connsiteY31" fmla="*/ 654210 h 809625"/>
                <a:gd name="connsiteX32" fmla="*/ 305021 w 809625"/>
                <a:gd name="connsiteY32" fmla="*/ 788922 h 809625"/>
                <a:gd name="connsiteX33" fmla="*/ 439724 w 809625"/>
                <a:gd name="connsiteY33" fmla="*/ 788922 h 809625"/>
                <a:gd name="connsiteX34" fmla="*/ 439734 w 809625"/>
                <a:gd name="connsiteY34" fmla="*/ 654220 h 809625"/>
                <a:gd name="connsiteX35" fmla="*/ 401205 w 809625"/>
                <a:gd name="connsiteY35" fmla="*/ 630846 h 809625"/>
                <a:gd name="connsiteX36" fmla="*/ 423903 w 809625"/>
                <a:gd name="connsiteY36" fmla="*/ 487532 h 809625"/>
                <a:gd name="connsiteX37" fmla="*/ 491892 w 809625"/>
                <a:gd name="connsiteY37" fmla="*/ 459662 h 809625"/>
                <a:gd name="connsiteX38" fmla="*/ 501875 w 809625"/>
                <a:gd name="connsiteY38" fmla="*/ 447756 h 809625"/>
                <a:gd name="connsiteX39" fmla="*/ 631243 w 809625"/>
                <a:gd name="connsiteY39" fmla="*/ 513678 h 809625"/>
                <a:gd name="connsiteX40" fmla="*/ 654227 w 809625"/>
                <a:gd name="connsiteY40" fmla="*/ 611015 h 809625"/>
                <a:gd name="connsiteX41" fmla="*/ 788930 w 809625"/>
                <a:gd name="connsiteY41" fmla="*/ 611015 h 809625"/>
                <a:gd name="connsiteX42" fmla="*/ 788920 w 809625"/>
                <a:gd name="connsiteY42" fmla="*/ 476293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09625" h="809625">
                  <a:moveTo>
                    <a:pt x="788920" y="476293"/>
                  </a:moveTo>
                  <a:cubicBezTo>
                    <a:pt x="751715" y="439098"/>
                    <a:pt x="691413" y="439098"/>
                    <a:pt x="654208" y="476293"/>
                  </a:cubicBezTo>
                  <a:cubicBezTo>
                    <a:pt x="650465" y="480027"/>
                    <a:pt x="647217" y="484046"/>
                    <a:pt x="644226" y="488209"/>
                  </a:cubicBezTo>
                  <a:lnTo>
                    <a:pt x="514848" y="422286"/>
                  </a:lnTo>
                  <a:cubicBezTo>
                    <a:pt x="524382" y="393502"/>
                    <a:pt x="519801" y="361164"/>
                    <a:pt x="501141" y="335875"/>
                  </a:cubicBezTo>
                  <a:lnTo>
                    <a:pt x="603849" y="233167"/>
                  </a:lnTo>
                  <a:cubicBezTo>
                    <a:pt x="641130" y="260675"/>
                    <a:pt x="693861" y="257666"/>
                    <a:pt x="727617" y="223909"/>
                  </a:cubicBezTo>
                  <a:cubicBezTo>
                    <a:pt x="764812" y="186714"/>
                    <a:pt x="764812" y="126411"/>
                    <a:pt x="727617" y="89197"/>
                  </a:cubicBezTo>
                  <a:cubicBezTo>
                    <a:pt x="690413" y="52002"/>
                    <a:pt x="630100" y="52002"/>
                    <a:pt x="592905" y="89197"/>
                  </a:cubicBezTo>
                  <a:cubicBezTo>
                    <a:pt x="559148" y="122953"/>
                    <a:pt x="556139" y="175674"/>
                    <a:pt x="583637" y="212965"/>
                  </a:cubicBezTo>
                  <a:lnTo>
                    <a:pt x="480939" y="315682"/>
                  </a:lnTo>
                  <a:cubicBezTo>
                    <a:pt x="455640" y="297023"/>
                    <a:pt x="423303" y="292441"/>
                    <a:pt x="394528" y="301976"/>
                  </a:cubicBezTo>
                  <a:lnTo>
                    <a:pt x="328605" y="172588"/>
                  </a:lnTo>
                  <a:cubicBezTo>
                    <a:pt x="332768" y="169607"/>
                    <a:pt x="336778" y="166349"/>
                    <a:pt x="340521" y="162606"/>
                  </a:cubicBezTo>
                  <a:cubicBezTo>
                    <a:pt x="377716" y="125411"/>
                    <a:pt x="377716" y="65099"/>
                    <a:pt x="340540" y="27903"/>
                  </a:cubicBezTo>
                  <a:cubicBezTo>
                    <a:pt x="303326" y="-9301"/>
                    <a:pt x="243023" y="-9301"/>
                    <a:pt x="205819" y="27903"/>
                  </a:cubicBezTo>
                  <a:cubicBezTo>
                    <a:pt x="168604" y="65108"/>
                    <a:pt x="168604" y="125411"/>
                    <a:pt x="205819" y="162616"/>
                  </a:cubicBezTo>
                  <a:cubicBezTo>
                    <a:pt x="232155" y="188952"/>
                    <a:pt x="270046" y="196553"/>
                    <a:pt x="303164" y="185590"/>
                  </a:cubicBezTo>
                  <a:lnTo>
                    <a:pt x="369087" y="314987"/>
                  </a:lnTo>
                  <a:cubicBezTo>
                    <a:pt x="364934" y="317968"/>
                    <a:pt x="360924" y="321226"/>
                    <a:pt x="357190" y="324960"/>
                  </a:cubicBezTo>
                  <a:cubicBezTo>
                    <a:pt x="338416" y="343714"/>
                    <a:pt x="329158" y="368346"/>
                    <a:pt x="329301" y="392921"/>
                  </a:cubicBezTo>
                  <a:lnTo>
                    <a:pt x="185978" y="415628"/>
                  </a:lnTo>
                  <a:cubicBezTo>
                    <a:pt x="181511" y="401550"/>
                    <a:pt x="173776" y="388282"/>
                    <a:pt x="162604" y="377119"/>
                  </a:cubicBezTo>
                  <a:cubicBezTo>
                    <a:pt x="125409" y="339914"/>
                    <a:pt x="65115" y="339923"/>
                    <a:pt x="27901" y="377119"/>
                  </a:cubicBezTo>
                  <a:cubicBezTo>
                    <a:pt x="-9294" y="414314"/>
                    <a:pt x="-9304" y="474607"/>
                    <a:pt x="27892" y="511802"/>
                  </a:cubicBezTo>
                  <a:cubicBezTo>
                    <a:pt x="65106" y="549007"/>
                    <a:pt x="125399" y="549007"/>
                    <a:pt x="162604" y="511802"/>
                  </a:cubicBezTo>
                  <a:cubicBezTo>
                    <a:pt x="181368" y="493038"/>
                    <a:pt x="190636" y="468406"/>
                    <a:pt x="190483" y="443822"/>
                  </a:cubicBezTo>
                  <a:lnTo>
                    <a:pt x="333806" y="421115"/>
                  </a:lnTo>
                  <a:cubicBezTo>
                    <a:pt x="338273" y="435202"/>
                    <a:pt x="346017" y="448470"/>
                    <a:pt x="357190" y="459634"/>
                  </a:cubicBezTo>
                  <a:cubicBezTo>
                    <a:pt x="368353" y="470797"/>
                    <a:pt x="381602" y="478541"/>
                    <a:pt x="395680" y="483008"/>
                  </a:cubicBezTo>
                  <a:lnTo>
                    <a:pt x="372982" y="626340"/>
                  </a:lnTo>
                  <a:cubicBezTo>
                    <a:pt x="348408" y="626178"/>
                    <a:pt x="323776" y="635456"/>
                    <a:pt x="305021" y="654210"/>
                  </a:cubicBezTo>
                  <a:cubicBezTo>
                    <a:pt x="267826" y="691405"/>
                    <a:pt x="267826" y="751708"/>
                    <a:pt x="305021" y="788922"/>
                  </a:cubicBezTo>
                  <a:cubicBezTo>
                    <a:pt x="342226" y="826118"/>
                    <a:pt x="402519" y="826118"/>
                    <a:pt x="439724" y="788922"/>
                  </a:cubicBezTo>
                  <a:cubicBezTo>
                    <a:pt x="476929" y="751727"/>
                    <a:pt x="476929" y="691425"/>
                    <a:pt x="439734" y="654220"/>
                  </a:cubicBezTo>
                  <a:cubicBezTo>
                    <a:pt x="428561" y="643057"/>
                    <a:pt x="415292" y="635303"/>
                    <a:pt x="401205" y="630846"/>
                  </a:cubicBezTo>
                  <a:lnTo>
                    <a:pt x="423903" y="487532"/>
                  </a:lnTo>
                  <a:cubicBezTo>
                    <a:pt x="448487" y="487694"/>
                    <a:pt x="473128" y="478417"/>
                    <a:pt x="491892" y="459662"/>
                  </a:cubicBezTo>
                  <a:cubicBezTo>
                    <a:pt x="495626" y="455928"/>
                    <a:pt x="498874" y="451909"/>
                    <a:pt x="501875" y="447756"/>
                  </a:cubicBezTo>
                  <a:lnTo>
                    <a:pt x="631243" y="513678"/>
                  </a:lnTo>
                  <a:cubicBezTo>
                    <a:pt x="620289" y="546778"/>
                    <a:pt x="627881" y="584678"/>
                    <a:pt x="654227" y="611015"/>
                  </a:cubicBezTo>
                  <a:cubicBezTo>
                    <a:pt x="691422" y="648219"/>
                    <a:pt x="751715" y="648210"/>
                    <a:pt x="788930" y="611015"/>
                  </a:cubicBezTo>
                  <a:cubicBezTo>
                    <a:pt x="826106" y="573800"/>
                    <a:pt x="826106" y="513498"/>
                    <a:pt x="788920" y="4762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1E74CA-8052-469C-A404-32BF6E5AA9D7}"/>
              </a:ext>
            </a:extLst>
          </p:cNvPr>
          <p:cNvGrpSpPr/>
          <p:nvPr/>
        </p:nvGrpSpPr>
        <p:grpSpPr>
          <a:xfrm>
            <a:off x="1123216" y="2034096"/>
            <a:ext cx="1161489" cy="1182327"/>
            <a:chOff x="4028469" y="2268688"/>
            <a:chExt cx="1161489" cy="118232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FAF8F77-17FB-42DD-BA6A-11675239A2D8}"/>
                </a:ext>
              </a:extLst>
            </p:cNvPr>
            <p:cNvSpPr/>
            <p:nvPr/>
          </p:nvSpPr>
          <p:spPr>
            <a:xfrm>
              <a:off x="4028469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56" name="Graphic 65">
              <a:extLst>
                <a:ext uri="{FF2B5EF4-FFF2-40B4-BE49-F238E27FC236}">
                  <a16:creationId xmlns:a16="http://schemas.microsoft.com/office/drawing/2014/main" id="{2E4B3928-B328-499A-9CDE-598C06806A3A}"/>
                </a:ext>
              </a:extLst>
            </p:cNvPr>
            <p:cNvSpPr/>
            <p:nvPr/>
          </p:nvSpPr>
          <p:spPr>
            <a:xfrm>
              <a:off x="4338159" y="2577649"/>
              <a:ext cx="352425" cy="352425"/>
            </a:xfrm>
            <a:custGeom>
              <a:avLst/>
              <a:gdLst>
                <a:gd name="connsiteX0" fmla="*/ 279473 w 352425"/>
                <a:gd name="connsiteY0" fmla="*/ 650844 h 352425"/>
                <a:gd name="connsiteX1" fmla="*/ 476831 w 352425"/>
                <a:gd name="connsiteY1" fmla="*/ 447142 h 352425"/>
                <a:gd name="connsiteX2" fmla="*/ 533572 w 352425"/>
                <a:gd name="connsiteY2" fmla="*/ 145466 h 352425"/>
                <a:gd name="connsiteX3" fmla="*/ 513483 w 352425"/>
                <a:gd name="connsiteY3" fmla="*/ 121501 h 352425"/>
                <a:gd name="connsiteX4" fmla="*/ 394364 w 352425"/>
                <a:gd name="connsiteY4" fmla="*/ 81677 h 352425"/>
                <a:gd name="connsiteX5" fmla="*/ 282997 w 352425"/>
                <a:gd name="connsiteY5" fmla="*/ 6258 h 352425"/>
                <a:gd name="connsiteX6" fmla="*/ 250927 w 352425"/>
                <a:gd name="connsiteY6" fmla="*/ 5906 h 352425"/>
                <a:gd name="connsiteX7" fmla="*/ 139208 w 352425"/>
                <a:gd name="connsiteY7" fmla="*/ 81677 h 352425"/>
                <a:gd name="connsiteX8" fmla="*/ 20793 w 352425"/>
                <a:gd name="connsiteY8" fmla="*/ 121149 h 352425"/>
                <a:gd name="connsiteX9" fmla="*/ 0 w 352425"/>
                <a:gd name="connsiteY9" fmla="*/ 145466 h 352425"/>
                <a:gd name="connsiteX10" fmla="*/ 56388 w 352425"/>
                <a:gd name="connsiteY10" fmla="*/ 447142 h 352425"/>
                <a:gd name="connsiteX11" fmla="*/ 253394 w 352425"/>
                <a:gd name="connsiteY11" fmla="*/ 650491 h 352425"/>
                <a:gd name="connsiteX12" fmla="*/ 279473 w 352425"/>
                <a:gd name="connsiteY12" fmla="*/ 650844 h 352425"/>
                <a:gd name="connsiteX13" fmla="*/ 275596 w 352425"/>
                <a:gd name="connsiteY13" fmla="*/ 383001 h 352425"/>
                <a:gd name="connsiteX14" fmla="*/ 241411 w 352425"/>
                <a:gd name="connsiteY14" fmla="*/ 383001 h 352425"/>
                <a:gd name="connsiteX15" fmla="*/ 177622 w 352425"/>
                <a:gd name="connsiteY15" fmla="*/ 319212 h 352425"/>
                <a:gd name="connsiteX16" fmla="*/ 177622 w 352425"/>
                <a:gd name="connsiteY16" fmla="*/ 285027 h 352425"/>
                <a:gd name="connsiteX17" fmla="*/ 211807 w 352425"/>
                <a:gd name="connsiteY17" fmla="*/ 285379 h 352425"/>
                <a:gd name="connsiteX18" fmla="*/ 258328 w 352425"/>
                <a:gd name="connsiteY18" fmla="*/ 331899 h 352425"/>
                <a:gd name="connsiteX19" fmla="*/ 347491 w 352425"/>
                <a:gd name="connsiteY19" fmla="*/ 242736 h 352425"/>
                <a:gd name="connsiteX20" fmla="*/ 381676 w 352425"/>
                <a:gd name="connsiteY20" fmla="*/ 242736 h 352425"/>
                <a:gd name="connsiteX21" fmla="*/ 381676 w 352425"/>
                <a:gd name="connsiteY21" fmla="*/ 276921 h 352425"/>
                <a:gd name="connsiteX22" fmla="*/ 275596 w 352425"/>
                <a:gd name="connsiteY22" fmla="*/ 383001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52425" h="352425">
                  <a:moveTo>
                    <a:pt x="279473" y="650844"/>
                  </a:moveTo>
                  <a:cubicBezTo>
                    <a:pt x="373218" y="591989"/>
                    <a:pt x="436655" y="528552"/>
                    <a:pt x="476831" y="447142"/>
                  </a:cubicBezTo>
                  <a:cubicBezTo>
                    <a:pt x="517007" y="366789"/>
                    <a:pt x="533572" y="270225"/>
                    <a:pt x="533572" y="145466"/>
                  </a:cubicBezTo>
                  <a:cubicBezTo>
                    <a:pt x="533572" y="133836"/>
                    <a:pt x="525113" y="123616"/>
                    <a:pt x="513483" y="121501"/>
                  </a:cubicBezTo>
                  <a:cubicBezTo>
                    <a:pt x="470840" y="114100"/>
                    <a:pt x="431016" y="100003"/>
                    <a:pt x="394364" y="81677"/>
                  </a:cubicBezTo>
                  <a:cubicBezTo>
                    <a:pt x="353482" y="61237"/>
                    <a:pt x="316478" y="35510"/>
                    <a:pt x="282997" y="6258"/>
                  </a:cubicBezTo>
                  <a:cubicBezTo>
                    <a:pt x="273834" y="-1847"/>
                    <a:pt x="260090" y="-2200"/>
                    <a:pt x="250927" y="5906"/>
                  </a:cubicBezTo>
                  <a:cubicBezTo>
                    <a:pt x="217094" y="35157"/>
                    <a:pt x="179737" y="61237"/>
                    <a:pt x="139208" y="81677"/>
                  </a:cubicBezTo>
                  <a:cubicBezTo>
                    <a:pt x="102556" y="100003"/>
                    <a:pt x="63084" y="113748"/>
                    <a:pt x="20793" y="121149"/>
                  </a:cubicBezTo>
                  <a:cubicBezTo>
                    <a:pt x="9163" y="122911"/>
                    <a:pt x="0" y="133131"/>
                    <a:pt x="0" y="145466"/>
                  </a:cubicBezTo>
                  <a:cubicBezTo>
                    <a:pt x="0" y="270225"/>
                    <a:pt x="16564" y="366789"/>
                    <a:pt x="56388" y="447142"/>
                  </a:cubicBezTo>
                  <a:cubicBezTo>
                    <a:pt x="96917" y="528200"/>
                    <a:pt x="160001" y="591989"/>
                    <a:pt x="253394" y="650491"/>
                  </a:cubicBezTo>
                  <a:cubicBezTo>
                    <a:pt x="261147" y="655425"/>
                    <a:pt x="271367" y="655778"/>
                    <a:pt x="279473" y="650844"/>
                  </a:cubicBezTo>
                  <a:close/>
                  <a:moveTo>
                    <a:pt x="275596" y="383001"/>
                  </a:moveTo>
                  <a:cubicBezTo>
                    <a:pt x="266081" y="392516"/>
                    <a:pt x="250574" y="392516"/>
                    <a:pt x="241411" y="383001"/>
                  </a:cubicBezTo>
                  <a:lnTo>
                    <a:pt x="177622" y="319212"/>
                  </a:lnTo>
                  <a:cubicBezTo>
                    <a:pt x="168107" y="310049"/>
                    <a:pt x="168107" y="294542"/>
                    <a:pt x="177622" y="285027"/>
                  </a:cubicBezTo>
                  <a:cubicBezTo>
                    <a:pt x="187138" y="275864"/>
                    <a:pt x="202292" y="275864"/>
                    <a:pt x="211807" y="285379"/>
                  </a:cubicBezTo>
                  <a:lnTo>
                    <a:pt x="258328" y="331899"/>
                  </a:lnTo>
                  <a:lnTo>
                    <a:pt x="347491" y="242736"/>
                  </a:lnTo>
                  <a:cubicBezTo>
                    <a:pt x="356654" y="233220"/>
                    <a:pt x="372161" y="233220"/>
                    <a:pt x="381676" y="242736"/>
                  </a:cubicBezTo>
                  <a:cubicBezTo>
                    <a:pt x="390839" y="252251"/>
                    <a:pt x="391192" y="267405"/>
                    <a:pt x="381676" y="276921"/>
                  </a:cubicBezTo>
                  <a:lnTo>
                    <a:pt x="275596" y="383001"/>
                  </a:lnTo>
                  <a:close/>
                </a:path>
              </a:pathLst>
            </a:custGeom>
            <a:solidFill>
              <a:schemeClr val="accent1"/>
            </a:solidFill>
            <a:ln w="3524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1C2DA28-B230-46DF-BC59-1614E7294382}"/>
              </a:ext>
            </a:extLst>
          </p:cNvPr>
          <p:cNvGrpSpPr/>
          <p:nvPr/>
        </p:nvGrpSpPr>
        <p:grpSpPr>
          <a:xfrm>
            <a:off x="6960166" y="2078726"/>
            <a:ext cx="1161489" cy="1182327"/>
            <a:chOff x="6969717" y="2268688"/>
            <a:chExt cx="1161489" cy="118232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AF7FB8-0775-4A28-AED5-F877BAA0985B}"/>
                </a:ext>
              </a:extLst>
            </p:cNvPr>
            <p:cNvSpPr/>
            <p:nvPr/>
          </p:nvSpPr>
          <p:spPr>
            <a:xfrm>
              <a:off x="6969717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sp>
          <p:nvSpPr>
            <p:cNvPr id="61" name="Graphic 68">
              <a:extLst>
                <a:ext uri="{FF2B5EF4-FFF2-40B4-BE49-F238E27FC236}">
                  <a16:creationId xmlns:a16="http://schemas.microsoft.com/office/drawing/2014/main" id="{6FC99A62-960A-4899-BFBB-9B4688127184}"/>
                </a:ext>
              </a:extLst>
            </p:cNvPr>
            <p:cNvSpPr/>
            <p:nvPr/>
          </p:nvSpPr>
          <p:spPr>
            <a:xfrm>
              <a:off x="7262102" y="2677838"/>
              <a:ext cx="505536" cy="515854"/>
            </a:xfrm>
            <a:custGeom>
              <a:avLst/>
              <a:gdLst>
                <a:gd name="connsiteX0" fmla="*/ 936360 w 933450"/>
                <a:gd name="connsiteY0" fmla="*/ 3287 h 952500"/>
                <a:gd name="connsiteX1" fmla="*/ 138 w 933450"/>
                <a:gd name="connsiteY1" fmla="*/ 389653 h 952500"/>
                <a:gd name="connsiteX2" fmla="*/ 408763 w 933450"/>
                <a:gd name="connsiteY2" fmla="*/ 549629 h 952500"/>
                <a:gd name="connsiteX3" fmla="*/ 582902 w 933450"/>
                <a:gd name="connsiteY3" fmla="*/ 952423 h 952500"/>
                <a:gd name="connsiteX4" fmla="*/ 936360 w 933450"/>
                <a:gd name="connsiteY4" fmla="*/ 3287 h 952500"/>
                <a:gd name="connsiteX5" fmla="*/ 936360 w 933450"/>
                <a:gd name="connsiteY5" fmla="*/ 3287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33450" h="952500">
                  <a:moveTo>
                    <a:pt x="936360" y="3287"/>
                  </a:moveTo>
                  <a:cubicBezTo>
                    <a:pt x="893123" y="-38466"/>
                    <a:pt x="-12836" y="330198"/>
                    <a:pt x="138" y="389653"/>
                  </a:cubicBezTo>
                  <a:cubicBezTo>
                    <a:pt x="13112" y="449109"/>
                    <a:pt x="324572" y="468326"/>
                    <a:pt x="408763" y="549629"/>
                  </a:cubicBezTo>
                  <a:cubicBezTo>
                    <a:pt x="492956" y="630932"/>
                    <a:pt x="523031" y="941531"/>
                    <a:pt x="582902" y="952423"/>
                  </a:cubicBezTo>
                  <a:cubicBezTo>
                    <a:pt x="641597" y="962177"/>
                    <a:pt x="979599" y="45040"/>
                    <a:pt x="936360" y="3287"/>
                  </a:cubicBezTo>
                  <a:lnTo>
                    <a:pt x="936360" y="328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DBBD99-7AAA-4B75-9928-80A0E2B3FBAE}"/>
              </a:ext>
            </a:extLst>
          </p:cNvPr>
          <p:cNvGrpSpPr/>
          <p:nvPr/>
        </p:nvGrpSpPr>
        <p:grpSpPr>
          <a:xfrm>
            <a:off x="9878642" y="2078726"/>
            <a:ext cx="1161489" cy="1182327"/>
            <a:chOff x="9878642" y="2268688"/>
            <a:chExt cx="1161489" cy="118232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6859A7A-8064-4157-BA3D-AB2DEB56CA90}"/>
                </a:ext>
              </a:extLst>
            </p:cNvPr>
            <p:cNvSpPr/>
            <p:nvPr/>
          </p:nvSpPr>
          <p:spPr>
            <a:xfrm>
              <a:off x="9878642" y="2268688"/>
              <a:ext cx="1161489" cy="1182327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6200000" scaled="0"/>
            </a:gradFill>
            <a:ln w="25400">
              <a:solidFill>
                <a:schemeClr val="bg1"/>
              </a:solidFill>
            </a:ln>
            <a:effectLst>
              <a:outerShdw blurRad="317500" dist="127000" dir="5400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13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4CE8E-F757-4A8E-9519-6FD83B84BAA1}"/>
                </a:ext>
              </a:extLst>
            </p:cNvPr>
            <p:cNvGrpSpPr/>
            <p:nvPr/>
          </p:nvGrpSpPr>
          <p:grpSpPr>
            <a:xfrm>
              <a:off x="10150137" y="2582802"/>
              <a:ext cx="669168" cy="554098"/>
              <a:chOff x="9912221" y="2384890"/>
              <a:chExt cx="832199" cy="689096"/>
            </a:xfrm>
            <a:solidFill>
              <a:schemeClr val="accent1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7C08E44-7817-4930-82EF-74CCCE8457F9}"/>
                  </a:ext>
                </a:extLst>
              </p:cNvPr>
              <p:cNvSpPr/>
              <p:nvPr/>
            </p:nvSpPr>
            <p:spPr>
              <a:xfrm>
                <a:off x="9912221" y="2673936"/>
                <a:ext cx="523875" cy="400050"/>
              </a:xfrm>
              <a:custGeom>
                <a:avLst/>
                <a:gdLst>
                  <a:gd name="connsiteX0" fmla="*/ 530492 w 523875"/>
                  <a:gd name="connsiteY0" fmla="*/ 160955 h 400050"/>
                  <a:gd name="connsiteX1" fmla="*/ 474920 w 523875"/>
                  <a:gd name="connsiteY1" fmla="*/ 65700 h 400050"/>
                  <a:gd name="connsiteX2" fmla="*/ 322509 w 523875"/>
                  <a:gd name="connsiteY2" fmla="*/ 154615 h 400050"/>
                  <a:gd name="connsiteX3" fmla="*/ 232309 w 523875"/>
                  <a:gd name="connsiteY3" fmla="*/ 0 h 400050"/>
                  <a:gd name="connsiteX4" fmla="*/ 116154 w 523875"/>
                  <a:gd name="connsiteY4" fmla="*/ 203300 h 400050"/>
                  <a:gd name="connsiteX5" fmla="*/ 0 w 523875"/>
                  <a:gd name="connsiteY5" fmla="*/ 406600 h 400050"/>
                  <a:gd name="connsiteX6" fmla="*/ 234140 w 523875"/>
                  <a:gd name="connsiteY6" fmla="*/ 405543 h 400050"/>
                  <a:gd name="connsiteX7" fmla="*/ 468281 w 523875"/>
                  <a:gd name="connsiteY7" fmla="*/ 404486 h 400050"/>
                  <a:gd name="connsiteX8" fmla="*/ 378081 w 523875"/>
                  <a:gd name="connsiteY8" fmla="*/ 2498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3875" h="400050">
                    <a:moveTo>
                      <a:pt x="530492" y="160955"/>
                    </a:moveTo>
                    <a:lnTo>
                      <a:pt x="474920" y="65700"/>
                    </a:lnTo>
                    <a:lnTo>
                      <a:pt x="322509" y="154615"/>
                    </a:lnTo>
                    <a:lnTo>
                      <a:pt x="232309" y="0"/>
                    </a:lnTo>
                    <a:lnTo>
                      <a:pt x="116154" y="203300"/>
                    </a:lnTo>
                    <a:lnTo>
                      <a:pt x="0" y="406600"/>
                    </a:lnTo>
                    <a:lnTo>
                      <a:pt x="234140" y="405543"/>
                    </a:lnTo>
                    <a:lnTo>
                      <a:pt x="468281" y="404486"/>
                    </a:lnTo>
                    <a:lnTo>
                      <a:pt x="378081" y="24987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BDA31A8-46F2-40FF-A65B-7B917485882A}"/>
                  </a:ext>
                </a:extLst>
              </p:cNvPr>
              <p:cNvSpPr/>
              <p:nvPr/>
            </p:nvSpPr>
            <p:spPr>
              <a:xfrm>
                <a:off x="10211020" y="2384890"/>
                <a:ext cx="533400" cy="400050"/>
              </a:xfrm>
              <a:custGeom>
                <a:avLst/>
                <a:gdLst>
                  <a:gd name="connsiteX0" fmla="*/ 54174 w 533400"/>
                  <a:gd name="connsiteY0" fmla="*/ 338653 h 400050"/>
                  <a:gd name="connsiteX1" fmla="*/ 0 w 533400"/>
                  <a:gd name="connsiteY1" fmla="*/ 242594 h 400050"/>
                  <a:gd name="connsiteX2" fmla="*/ 153693 w 533400"/>
                  <a:gd name="connsiteY2" fmla="*/ 155915 h 400050"/>
                  <a:gd name="connsiteX3" fmla="*/ 65759 w 533400"/>
                  <a:gd name="connsiteY3" fmla="*/ 0 h 400050"/>
                  <a:gd name="connsiteX4" fmla="*/ 299890 w 533400"/>
                  <a:gd name="connsiteY4" fmla="*/ 2360 h 400050"/>
                  <a:gd name="connsiteX5" fmla="*/ 534021 w 533400"/>
                  <a:gd name="connsiteY5" fmla="*/ 4722 h 400050"/>
                  <a:gd name="connsiteX6" fmla="*/ 414911 w 533400"/>
                  <a:gd name="connsiteY6" fmla="*/ 206304 h 400050"/>
                  <a:gd name="connsiteX7" fmla="*/ 295801 w 533400"/>
                  <a:gd name="connsiteY7" fmla="*/ 407887 h 400050"/>
                  <a:gd name="connsiteX8" fmla="*/ 207868 w 533400"/>
                  <a:gd name="connsiteY8" fmla="*/ 251972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400" h="400050">
                    <a:moveTo>
                      <a:pt x="54174" y="338653"/>
                    </a:moveTo>
                    <a:lnTo>
                      <a:pt x="0" y="242594"/>
                    </a:lnTo>
                    <a:lnTo>
                      <a:pt x="153693" y="155915"/>
                    </a:lnTo>
                    <a:lnTo>
                      <a:pt x="65759" y="0"/>
                    </a:lnTo>
                    <a:lnTo>
                      <a:pt x="299890" y="2360"/>
                    </a:lnTo>
                    <a:lnTo>
                      <a:pt x="534021" y="4722"/>
                    </a:lnTo>
                    <a:lnTo>
                      <a:pt x="414911" y="206304"/>
                    </a:lnTo>
                    <a:lnTo>
                      <a:pt x="295801" y="407887"/>
                    </a:lnTo>
                    <a:lnTo>
                      <a:pt x="207868" y="251972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15E1B6A-C5B4-400A-844B-290D0E240607}"/>
              </a:ext>
            </a:extLst>
          </p:cNvPr>
          <p:cNvSpPr/>
          <p:nvPr/>
        </p:nvSpPr>
        <p:spPr>
          <a:xfrm>
            <a:off x="9316385" y="3436389"/>
            <a:ext cx="2387600" cy="2715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  <a:ea typeface="+mn-lt"/>
                <a:cs typeface="+mn-lt"/>
              </a:rPr>
              <a:t>Multiple risk strategies:</a:t>
            </a:r>
            <a:endParaRPr lang="en-US">
              <a:solidFill>
                <a:schemeClr val="accent1"/>
              </a:solidFill>
            </a:endParaRP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  <a:ea typeface="+mn-lt"/>
              <a:cs typeface="+mn-lt"/>
            </a:endParaRPr>
          </a:p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  <a:ea typeface="+mn-lt"/>
                <a:cs typeface="+mn-lt"/>
              </a:rPr>
              <a:t>Accept/Deny</a:t>
            </a:r>
          </a:p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  <a:ea typeface="+mn-lt"/>
                <a:cs typeface="+mn-lt"/>
              </a:rPr>
              <a:t>Accept/Challenge/Deny</a:t>
            </a:r>
          </a:p>
          <a:p>
            <a:pPr algn="ctr">
              <a:defRPr/>
            </a:pPr>
            <a:r>
              <a:rPr lang="en-GB" sz="1600" b="1">
                <a:solidFill>
                  <a:schemeClr val="accent1"/>
                </a:solidFill>
                <a:ea typeface="+mn-lt"/>
                <a:cs typeface="+mn-lt"/>
              </a:rPr>
              <a:t>Active/Passive</a:t>
            </a:r>
          </a:p>
          <a:p>
            <a:pPr algn="ctr">
              <a:defRPr/>
            </a:pPr>
            <a:endParaRPr lang="en-GB" sz="1600" b="1">
              <a:solidFill>
                <a:schemeClr val="accent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GB" sz="1400">
                <a:solidFill>
                  <a:schemeClr val="tx2"/>
                </a:solidFill>
                <a:cs typeface="Arial"/>
              </a:rPr>
              <a:t>Enhanced Responses available for use within merchant's own solutions</a:t>
            </a:r>
          </a:p>
        </p:txBody>
      </p:sp>
      <p:cxnSp>
        <p:nvCxnSpPr>
          <p:cNvPr id="91" name="Line">
            <a:extLst>
              <a:ext uri="{FF2B5EF4-FFF2-40B4-BE49-F238E27FC236}">
                <a16:creationId xmlns:a16="http://schemas.microsoft.com/office/drawing/2014/main" id="{14B4950D-DD22-46CA-87DC-A39C7A924E30}"/>
              </a:ext>
            </a:extLst>
          </p:cNvPr>
          <p:cNvCxnSpPr>
            <a:cxnSpLocks/>
          </p:cNvCxnSpPr>
          <p:nvPr/>
        </p:nvCxnSpPr>
        <p:spPr>
          <a:xfrm flipV="1">
            <a:off x="3163198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Line">
            <a:extLst>
              <a:ext uri="{FF2B5EF4-FFF2-40B4-BE49-F238E27FC236}">
                <a16:creationId xmlns:a16="http://schemas.microsoft.com/office/drawing/2014/main" id="{ECF5BD6C-E84F-42B4-803C-9BD9D27FA44E}"/>
              </a:ext>
            </a:extLst>
          </p:cNvPr>
          <p:cNvCxnSpPr>
            <a:cxnSpLocks/>
          </p:cNvCxnSpPr>
          <p:nvPr/>
        </p:nvCxnSpPr>
        <p:spPr>
          <a:xfrm flipV="1">
            <a:off x="6081673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Line">
            <a:extLst>
              <a:ext uri="{FF2B5EF4-FFF2-40B4-BE49-F238E27FC236}">
                <a16:creationId xmlns:a16="http://schemas.microsoft.com/office/drawing/2014/main" id="{9696454C-982B-46BD-81DE-DCF9BC0BB31A}"/>
              </a:ext>
            </a:extLst>
          </p:cNvPr>
          <p:cNvCxnSpPr>
            <a:cxnSpLocks/>
          </p:cNvCxnSpPr>
          <p:nvPr/>
        </p:nvCxnSpPr>
        <p:spPr>
          <a:xfrm flipV="1">
            <a:off x="9000149" y="3216424"/>
            <a:ext cx="0" cy="2938659"/>
          </a:xfrm>
          <a:prstGeom prst="line">
            <a:avLst/>
          </a:prstGeom>
          <a:ln w="25400" cap="rnd">
            <a:solidFill>
              <a:srgbClr val="CCCCCC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ACI">
      <a:dk1>
        <a:srgbClr val="000000"/>
      </a:dk1>
      <a:lt1>
        <a:srgbClr val="FFFFFF"/>
      </a:lt1>
      <a:dk2>
        <a:srgbClr val="44546A"/>
      </a:dk2>
      <a:lt2>
        <a:srgbClr val="F2F2F2"/>
      </a:lt2>
      <a:accent1>
        <a:srgbClr val="0A86C9"/>
      </a:accent1>
      <a:accent2>
        <a:srgbClr val="DB6026"/>
      </a:accent2>
      <a:accent3>
        <a:srgbClr val="666666"/>
      </a:accent3>
      <a:accent4>
        <a:srgbClr val="999999"/>
      </a:accent4>
      <a:accent5>
        <a:srgbClr val="CCCCCC"/>
      </a:accent5>
      <a:accent6>
        <a:srgbClr val="F2F2F2"/>
      </a:accent6>
      <a:hlink>
        <a:srgbClr val="0A86C9"/>
      </a:hlink>
      <a:folHlink>
        <a:srgbClr val="2059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CI PPT Template 16_9 widescreen March 2019" id="{ED5B4EC2-6D2E-4BDC-B015-1E3C8C6031C9}" vid="{38469696-6629-4B0A-A79A-C999A93D349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0D3375486FA946A8CB91AC07314E8E" ma:contentTypeVersion="11" ma:contentTypeDescription="Create a new document." ma:contentTypeScope="" ma:versionID="dcc42fe644e6690cb4d903c673bb9550">
  <xsd:schema xmlns:xsd="http://www.w3.org/2001/XMLSchema" xmlns:xs="http://www.w3.org/2001/XMLSchema" xmlns:p="http://schemas.microsoft.com/office/2006/metadata/properties" xmlns:ns3="7395c8ae-5a8d-4413-86b5-0becb0127af3" xmlns:ns4="2e051a9c-f1a0-4cdb-9931-ae87efb3b434" targetNamespace="http://schemas.microsoft.com/office/2006/metadata/properties" ma:root="true" ma:fieldsID="2d18a37c80f59c1f3a95985a8f4b48b2" ns3:_="" ns4:_="">
    <xsd:import namespace="7395c8ae-5a8d-4413-86b5-0becb0127af3"/>
    <xsd:import namespace="2e051a9c-f1a0-4cdb-9931-ae87efb3b43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95c8ae-5a8d-4413-86b5-0becb0127a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051a9c-f1a0-4cdb-9931-ae87efb3b4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4C988A-AA4C-4B74-AC2F-D71ABAE3A3E1}">
  <ds:schemaRefs>
    <ds:schemaRef ds:uri="http://purl.org/dc/dcmitype/"/>
    <ds:schemaRef ds:uri="http://www.w3.org/XML/1998/namespace"/>
    <ds:schemaRef ds:uri="http://schemas.openxmlformats.org/package/2006/metadata/core-properties"/>
    <ds:schemaRef ds:uri="2e051a9c-f1a0-4cdb-9931-ae87efb3b434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7395c8ae-5a8d-4413-86b5-0becb0127af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3FE9752-3B25-4622-A113-639E322796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12ABC2-F831-41E8-94C9-47CF2325F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95c8ae-5a8d-4413-86b5-0becb0127af3"/>
    <ds:schemaRef ds:uri="2e051a9c-f1a0-4cdb-9931-ae87efb3b4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ACI%20PPT%20Template%2016_9%20widescreen%20March%202019</Template>
  <TotalTime>191</TotalTime>
  <Words>967</Words>
  <Application>Microsoft Office PowerPoint</Application>
  <PresentationFormat>Widescreen</PresentationFormat>
  <Paragraphs>244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Arial,Sans-Serif</vt:lpstr>
      <vt:lpstr>Calibri</vt:lpstr>
      <vt:lpstr>Symbol</vt:lpstr>
      <vt:lpstr>Wingdings</vt:lpstr>
      <vt:lpstr>Office-Design</vt:lpstr>
      <vt:lpstr>ACI ReD Shield®   </vt:lpstr>
      <vt:lpstr>ACI ReD Shield® – Fraud Prevention and Detection – By Design</vt:lpstr>
      <vt:lpstr>Proven Results – No Hype, Just Reality</vt:lpstr>
      <vt:lpstr>Fraud Prevention and Detection, Powered by ACI ReD Shield</vt:lpstr>
      <vt:lpstr>Layer 1 – Machine Learning</vt:lpstr>
      <vt:lpstr>Layer 1 – Machine Learning</vt:lpstr>
      <vt:lpstr>Layer 1 – Machine Learning</vt:lpstr>
      <vt:lpstr>Layer 1 – Machine Learning</vt:lpstr>
      <vt:lpstr>Layer 1 – Machine Learning</vt:lpstr>
      <vt:lpstr>Layer 1 – Machine Learning</vt:lpstr>
      <vt:lpstr>Layer 1 – Machine Learning</vt:lpstr>
      <vt:lpstr>Layer 1 – Machine Learning</vt:lpstr>
      <vt:lpstr>The Power of the Multi-Layered Approach – All Aspects Monitored and Measured for KPI Performance  </vt:lpstr>
      <vt:lpstr>Session Questions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ACI ReD Shield – In Summary No Hype – Just Reality</dc:title>
  <dc:creator>Abramovitz, Joy</dc:creator>
  <cp:lastModifiedBy>Lupou, Raluca</cp:lastModifiedBy>
  <cp:revision>120</cp:revision>
  <cp:lastPrinted>2016-10-10T13:51:00Z</cp:lastPrinted>
  <dcterms:created xsi:type="dcterms:W3CDTF">2019-10-31T18:49:24Z</dcterms:created>
  <dcterms:modified xsi:type="dcterms:W3CDTF">2019-11-28T13:35:09Z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0x010100E20D3375486FA946A8CB91AC07314E8E</vt:lpwstr>
  </property>
  <property fmtid="{D5CDD505-2E9C-101B-9397-08002B2CF9AE}" pid="3" name="_dlc_DocIdItemGuid">
    <vt:lpwstr>a7c7c2b4-b352-4ef7-94a5-deb5bb88d782</vt:lpwstr>
  </property>
</Properties>
</file>