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388" r:id="rId5"/>
    <p:sldId id="365" r:id="rId6"/>
    <p:sldId id="366" r:id="rId7"/>
    <p:sldId id="367" r:id="rId8"/>
    <p:sldId id="368" r:id="rId9"/>
    <p:sldId id="369" r:id="rId10"/>
    <p:sldId id="370" r:id="rId11"/>
    <p:sldId id="371" r:id="rId12"/>
    <p:sldId id="372" r:id="rId13"/>
    <p:sldId id="373" r:id="rId14"/>
    <p:sldId id="374" r:id="rId15"/>
    <p:sldId id="375" r:id="rId16"/>
    <p:sldId id="376" r:id="rId17"/>
    <p:sldId id="377" r:id="rId18"/>
    <p:sldId id="378" r:id="rId19"/>
    <p:sldId id="379" r:id="rId20"/>
    <p:sldId id="380" r:id="rId21"/>
    <p:sldId id="381" r:id="rId22"/>
    <p:sldId id="382" r:id="rId23"/>
    <p:sldId id="383" r:id="rId24"/>
    <p:sldId id="384" r:id="rId25"/>
    <p:sldId id="385" r:id="rId26"/>
    <p:sldId id="386" r:id="rId27"/>
    <p:sldId id="387" r:id="rId28"/>
    <p:sldId id="389" r:id="rId29"/>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6D6E70"/>
    <a:srgbClr val="205A88"/>
    <a:srgbClr val="0A86C9"/>
    <a:srgbClr val="A0DC5F"/>
    <a:srgbClr val="1E96AA"/>
    <a:srgbClr val="A0789B"/>
    <a:srgbClr val="FAB46A"/>
    <a:srgbClr val="69CD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B468DA-63C6-4714-8D82-C6890E11CDED}" v="422" dt="2019-11-16T19:02:14.799"/>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ittlere Formatvorlage 4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0" autoAdjust="0"/>
    <p:restoredTop sz="94586"/>
  </p:normalViewPr>
  <p:slideViewPr>
    <p:cSldViewPr snapToGrid="0" snapToObjects="1">
      <p:cViewPr varScale="1">
        <p:scale>
          <a:sx n="86" d="100"/>
          <a:sy n="86" d="100"/>
        </p:scale>
        <p:origin x="682"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3" d="100"/>
          <a:sy n="83" d="100"/>
        </p:scale>
        <p:origin x="313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8EA828-9493-4240-AF4F-CD62BCA87BD9}" type="doc">
      <dgm:prSet loTypeId="urn:microsoft.com/office/officeart/2011/layout/HexagonRadial" loCatId="cycle" qsTypeId="urn:microsoft.com/office/officeart/2005/8/quickstyle/simple5" qsCatId="simple" csTypeId="urn:microsoft.com/office/officeart/2005/8/colors/colorful2" csCatId="colorful" phldr="1"/>
      <dgm:spPr/>
      <dgm:t>
        <a:bodyPr/>
        <a:lstStyle/>
        <a:p>
          <a:endParaRPr lang="en-IE"/>
        </a:p>
      </dgm:t>
    </dgm:pt>
    <dgm:pt modelId="{40D53C0A-63B2-4FEE-95DF-FB3BB2FB908A}">
      <dgm:prSet phldrT="[Text]"/>
      <dgm:spPr/>
      <dgm:t>
        <a:bodyPr/>
        <a:lstStyle/>
        <a:p>
          <a:r>
            <a:rPr lang="en-IE" dirty="0"/>
            <a:t>Performance Monitoring</a:t>
          </a:r>
        </a:p>
      </dgm:t>
    </dgm:pt>
    <dgm:pt modelId="{0B41B19B-6E66-4348-90BF-7D67B948E846}" type="parTrans" cxnId="{B06BEBAE-C083-4573-84CC-4BA77AF607D5}">
      <dgm:prSet/>
      <dgm:spPr/>
      <dgm:t>
        <a:bodyPr/>
        <a:lstStyle/>
        <a:p>
          <a:endParaRPr lang="en-IE"/>
        </a:p>
      </dgm:t>
    </dgm:pt>
    <dgm:pt modelId="{8D7EF3BF-9308-4EDD-82BE-916F205F63ED}" type="sibTrans" cxnId="{B06BEBAE-C083-4573-84CC-4BA77AF607D5}">
      <dgm:prSet/>
      <dgm:spPr/>
      <dgm:t>
        <a:bodyPr/>
        <a:lstStyle/>
        <a:p>
          <a:endParaRPr lang="en-IE"/>
        </a:p>
      </dgm:t>
    </dgm:pt>
    <dgm:pt modelId="{A60BD2A5-3519-4B4D-B9B8-BF5AE4A88FF8}">
      <dgm:prSet phldrT="[Text]"/>
      <dgm:spPr/>
      <dgm:t>
        <a:bodyPr/>
        <a:lstStyle/>
        <a:p>
          <a:r>
            <a:rPr lang="en-IE" dirty="0"/>
            <a:t>Data Gathering</a:t>
          </a:r>
        </a:p>
      </dgm:t>
    </dgm:pt>
    <dgm:pt modelId="{CAF837FC-CE3F-4E8D-AAA5-9A3465FFEAAB}" type="parTrans" cxnId="{45D856D6-96E9-4849-88C2-436BD1B0BDA3}">
      <dgm:prSet/>
      <dgm:spPr/>
      <dgm:t>
        <a:bodyPr/>
        <a:lstStyle/>
        <a:p>
          <a:endParaRPr lang="en-IE"/>
        </a:p>
      </dgm:t>
    </dgm:pt>
    <dgm:pt modelId="{9A7936E2-0FA1-4117-A5C0-7C99633B0173}" type="sibTrans" cxnId="{45D856D6-96E9-4849-88C2-436BD1B0BDA3}">
      <dgm:prSet/>
      <dgm:spPr/>
      <dgm:t>
        <a:bodyPr/>
        <a:lstStyle/>
        <a:p>
          <a:endParaRPr lang="en-IE"/>
        </a:p>
      </dgm:t>
    </dgm:pt>
    <dgm:pt modelId="{FE9AD7EB-4712-49C2-9018-8DF3638DED2F}">
      <dgm:prSet phldrT="[Text]"/>
      <dgm:spPr/>
      <dgm:t>
        <a:bodyPr/>
        <a:lstStyle/>
        <a:p>
          <a:r>
            <a:rPr lang="en-IE" dirty="0"/>
            <a:t>Data Cleansing</a:t>
          </a:r>
        </a:p>
      </dgm:t>
    </dgm:pt>
    <dgm:pt modelId="{67D5758C-0520-458B-A16B-6A77BA4714B5}" type="parTrans" cxnId="{D8F2C918-C895-45AB-A118-71F0B21229C4}">
      <dgm:prSet/>
      <dgm:spPr/>
      <dgm:t>
        <a:bodyPr/>
        <a:lstStyle/>
        <a:p>
          <a:endParaRPr lang="en-IE"/>
        </a:p>
      </dgm:t>
    </dgm:pt>
    <dgm:pt modelId="{97BA4B99-214F-4A53-8DBF-39517D366BC3}" type="sibTrans" cxnId="{D8F2C918-C895-45AB-A118-71F0B21229C4}">
      <dgm:prSet/>
      <dgm:spPr/>
      <dgm:t>
        <a:bodyPr/>
        <a:lstStyle/>
        <a:p>
          <a:endParaRPr lang="en-IE"/>
        </a:p>
      </dgm:t>
    </dgm:pt>
    <dgm:pt modelId="{6CC3172F-979C-4E8A-8C6E-16F2B802EB0D}">
      <dgm:prSet phldrT="[Text]"/>
      <dgm:spPr/>
      <dgm:t>
        <a:bodyPr/>
        <a:lstStyle/>
        <a:p>
          <a:r>
            <a:rPr lang="en-IE" dirty="0"/>
            <a:t>Feature Engineering</a:t>
          </a:r>
        </a:p>
      </dgm:t>
    </dgm:pt>
    <dgm:pt modelId="{A4200D84-D91D-4D63-A58B-75F4F42EB161}" type="parTrans" cxnId="{D2180A25-80EB-488A-B27D-55C75FB3D491}">
      <dgm:prSet/>
      <dgm:spPr/>
      <dgm:t>
        <a:bodyPr/>
        <a:lstStyle/>
        <a:p>
          <a:endParaRPr lang="en-IE"/>
        </a:p>
      </dgm:t>
    </dgm:pt>
    <dgm:pt modelId="{EA02EFC5-6E51-4A9B-A8E0-1025D5493FE9}" type="sibTrans" cxnId="{D2180A25-80EB-488A-B27D-55C75FB3D491}">
      <dgm:prSet/>
      <dgm:spPr/>
      <dgm:t>
        <a:bodyPr/>
        <a:lstStyle/>
        <a:p>
          <a:endParaRPr lang="en-IE"/>
        </a:p>
      </dgm:t>
    </dgm:pt>
    <dgm:pt modelId="{BFFE0610-7ED4-4E5A-8E33-7D29F4581169}">
      <dgm:prSet phldrT="[Text]"/>
      <dgm:spPr/>
      <dgm:t>
        <a:bodyPr/>
        <a:lstStyle/>
        <a:p>
          <a:r>
            <a:rPr lang="en-IE" dirty="0"/>
            <a:t>Optimization</a:t>
          </a:r>
        </a:p>
      </dgm:t>
    </dgm:pt>
    <dgm:pt modelId="{D52A53F4-EA6F-408C-960A-BE4CC474F4F1}" type="parTrans" cxnId="{A98054D7-E83E-4FC8-9104-CD4A28972940}">
      <dgm:prSet/>
      <dgm:spPr/>
      <dgm:t>
        <a:bodyPr/>
        <a:lstStyle/>
        <a:p>
          <a:endParaRPr lang="en-IE"/>
        </a:p>
      </dgm:t>
    </dgm:pt>
    <dgm:pt modelId="{BCB48001-041E-4A4E-87AB-27540127D1A6}" type="sibTrans" cxnId="{A98054D7-E83E-4FC8-9104-CD4A28972940}">
      <dgm:prSet/>
      <dgm:spPr/>
      <dgm:t>
        <a:bodyPr/>
        <a:lstStyle/>
        <a:p>
          <a:endParaRPr lang="en-IE"/>
        </a:p>
      </dgm:t>
    </dgm:pt>
    <dgm:pt modelId="{623963CB-C9A1-48AE-958E-EA0BC9EAF127}">
      <dgm:prSet phldrT="[Text]"/>
      <dgm:spPr/>
      <dgm:t>
        <a:bodyPr/>
        <a:lstStyle/>
        <a:p>
          <a:r>
            <a:rPr lang="en-IE" dirty="0"/>
            <a:t>Model Training</a:t>
          </a:r>
        </a:p>
      </dgm:t>
    </dgm:pt>
    <dgm:pt modelId="{BD4ECA12-17FF-4124-A009-6CEF5E9F737C}" type="parTrans" cxnId="{92E7C49F-021E-4169-95DC-F457DC40C1DD}">
      <dgm:prSet/>
      <dgm:spPr/>
      <dgm:t>
        <a:bodyPr/>
        <a:lstStyle/>
        <a:p>
          <a:endParaRPr lang="en-IE"/>
        </a:p>
      </dgm:t>
    </dgm:pt>
    <dgm:pt modelId="{D9DB930F-8DE4-448E-A130-BF59814F3909}" type="sibTrans" cxnId="{92E7C49F-021E-4169-95DC-F457DC40C1DD}">
      <dgm:prSet/>
      <dgm:spPr/>
      <dgm:t>
        <a:bodyPr/>
        <a:lstStyle/>
        <a:p>
          <a:endParaRPr lang="en-IE"/>
        </a:p>
      </dgm:t>
    </dgm:pt>
    <dgm:pt modelId="{6FB66DAE-231F-414F-9451-A329C652221F}">
      <dgm:prSet phldrT="[Text]"/>
      <dgm:spPr/>
      <dgm:t>
        <a:bodyPr/>
        <a:lstStyle/>
        <a:p>
          <a:r>
            <a:rPr lang="en-IE" dirty="0"/>
            <a:t>Model Deployment</a:t>
          </a:r>
        </a:p>
      </dgm:t>
    </dgm:pt>
    <dgm:pt modelId="{335D2E8E-104E-454B-997C-70A3D0E5C2DB}" type="parTrans" cxnId="{26643C62-8A0A-4E9A-B00D-F88283B81DA7}">
      <dgm:prSet/>
      <dgm:spPr/>
      <dgm:t>
        <a:bodyPr/>
        <a:lstStyle/>
        <a:p>
          <a:endParaRPr lang="en-IE"/>
        </a:p>
      </dgm:t>
    </dgm:pt>
    <dgm:pt modelId="{9DA7BF20-0146-487B-8574-A24B15DB855F}" type="sibTrans" cxnId="{26643C62-8A0A-4E9A-B00D-F88283B81DA7}">
      <dgm:prSet/>
      <dgm:spPr/>
      <dgm:t>
        <a:bodyPr/>
        <a:lstStyle/>
        <a:p>
          <a:endParaRPr lang="en-IE"/>
        </a:p>
      </dgm:t>
    </dgm:pt>
    <dgm:pt modelId="{D5FB35DA-1D91-4E3E-B773-8FCCBE56F7A9}" type="pres">
      <dgm:prSet presAssocID="{3C8EA828-9493-4240-AF4F-CD62BCA87BD9}" presName="Name0" presStyleCnt="0">
        <dgm:presLayoutVars>
          <dgm:chMax val="1"/>
          <dgm:chPref val="1"/>
          <dgm:dir/>
          <dgm:animOne val="branch"/>
          <dgm:animLvl val="lvl"/>
        </dgm:presLayoutVars>
      </dgm:prSet>
      <dgm:spPr/>
    </dgm:pt>
    <dgm:pt modelId="{B956D0FF-9A24-4794-81AF-90A20E7B285B}" type="pres">
      <dgm:prSet presAssocID="{40D53C0A-63B2-4FEE-95DF-FB3BB2FB908A}" presName="Parent" presStyleLbl="node0" presStyleIdx="0" presStyleCnt="1">
        <dgm:presLayoutVars>
          <dgm:chMax val="6"/>
          <dgm:chPref val="6"/>
        </dgm:presLayoutVars>
      </dgm:prSet>
      <dgm:spPr/>
    </dgm:pt>
    <dgm:pt modelId="{0AFE54C0-738D-4987-9E40-C7A1C8618B30}" type="pres">
      <dgm:prSet presAssocID="{A60BD2A5-3519-4B4D-B9B8-BF5AE4A88FF8}" presName="Accent1" presStyleCnt="0"/>
      <dgm:spPr/>
    </dgm:pt>
    <dgm:pt modelId="{198CBCCA-5026-4EE8-83B3-9D79D6D9424C}" type="pres">
      <dgm:prSet presAssocID="{A60BD2A5-3519-4B4D-B9B8-BF5AE4A88FF8}" presName="Accent" presStyleLbl="bgShp" presStyleIdx="0" presStyleCnt="6"/>
      <dgm:spPr/>
    </dgm:pt>
    <dgm:pt modelId="{37B4E9FB-768B-49F9-B4EB-7A6C68737E3A}" type="pres">
      <dgm:prSet presAssocID="{A60BD2A5-3519-4B4D-B9B8-BF5AE4A88FF8}" presName="Child1" presStyleLbl="node1" presStyleIdx="0" presStyleCnt="6">
        <dgm:presLayoutVars>
          <dgm:chMax val="0"/>
          <dgm:chPref val="0"/>
          <dgm:bulletEnabled val="1"/>
        </dgm:presLayoutVars>
      </dgm:prSet>
      <dgm:spPr/>
    </dgm:pt>
    <dgm:pt modelId="{B0B9B7E4-D38B-475B-B8DD-3954A15018E8}" type="pres">
      <dgm:prSet presAssocID="{FE9AD7EB-4712-49C2-9018-8DF3638DED2F}" presName="Accent2" presStyleCnt="0"/>
      <dgm:spPr/>
    </dgm:pt>
    <dgm:pt modelId="{37B28EC1-99EC-43CE-968B-ED26E6FEB65F}" type="pres">
      <dgm:prSet presAssocID="{FE9AD7EB-4712-49C2-9018-8DF3638DED2F}" presName="Accent" presStyleLbl="bgShp" presStyleIdx="1" presStyleCnt="6"/>
      <dgm:spPr/>
    </dgm:pt>
    <dgm:pt modelId="{8F6DC014-69A0-4C85-8C85-D66A42D34478}" type="pres">
      <dgm:prSet presAssocID="{FE9AD7EB-4712-49C2-9018-8DF3638DED2F}" presName="Child2" presStyleLbl="node1" presStyleIdx="1" presStyleCnt="6">
        <dgm:presLayoutVars>
          <dgm:chMax val="0"/>
          <dgm:chPref val="0"/>
          <dgm:bulletEnabled val="1"/>
        </dgm:presLayoutVars>
      </dgm:prSet>
      <dgm:spPr/>
    </dgm:pt>
    <dgm:pt modelId="{10152E9C-B98D-48BD-A1AC-B36DE5F9F2CA}" type="pres">
      <dgm:prSet presAssocID="{6CC3172F-979C-4E8A-8C6E-16F2B802EB0D}" presName="Accent3" presStyleCnt="0"/>
      <dgm:spPr/>
    </dgm:pt>
    <dgm:pt modelId="{65246277-7CDD-4CB4-A3F4-44F7CCB4888B}" type="pres">
      <dgm:prSet presAssocID="{6CC3172F-979C-4E8A-8C6E-16F2B802EB0D}" presName="Accent" presStyleLbl="bgShp" presStyleIdx="2" presStyleCnt="6"/>
      <dgm:spPr/>
    </dgm:pt>
    <dgm:pt modelId="{197911CE-1E38-49FE-9534-EB45A05F87A0}" type="pres">
      <dgm:prSet presAssocID="{6CC3172F-979C-4E8A-8C6E-16F2B802EB0D}" presName="Child3" presStyleLbl="node1" presStyleIdx="2" presStyleCnt="6">
        <dgm:presLayoutVars>
          <dgm:chMax val="0"/>
          <dgm:chPref val="0"/>
          <dgm:bulletEnabled val="1"/>
        </dgm:presLayoutVars>
      </dgm:prSet>
      <dgm:spPr/>
    </dgm:pt>
    <dgm:pt modelId="{882E3A95-1555-4725-B852-0E9E06B9B375}" type="pres">
      <dgm:prSet presAssocID="{BFFE0610-7ED4-4E5A-8E33-7D29F4581169}" presName="Accent4" presStyleCnt="0"/>
      <dgm:spPr/>
    </dgm:pt>
    <dgm:pt modelId="{FCA352A5-445E-449D-848A-2C4B9608A1D3}" type="pres">
      <dgm:prSet presAssocID="{BFFE0610-7ED4-4E5A-8E33-7D29F4581169}" presName="Accent" presStyleLbl="bgShp" presStyleIdx="3" presStyleCnt="6"/>
      <dgm:spPr/>
    </dgm:pt>
    <dgm:pt modelId="{733F37AE-B641-456C-A582-878A96990563}" type="pres">
      <dgm:prSet presAssocID="{BFFE0610-7ED4-4E5A-8E33-7D29F4581169}" presName="Child4" presStyleLbl="node1" presStyleIdx="3" presStyleCnt="6">
        <dgm:presLayoutVars>
          <dgm:chMax val="0"/>
          <dgm:chPref val="0"/>
          <dgm:bulletEnabled val="1"/>
        </dgm:presLayoutVars>
      </dgm:prSet>
      <dgm:spPr/>
    </dgm:pt>
    <dgm:pt modelId="{A91ED50E-F616-4AAB-9A1A-FA166390D166}" type="pres">
      <dgm:prSet presAssocID="{623963CB-C9A1-48AE-958E-EA0BC9EAF127}" presName="Accent5" presStyleCnt="0"/>
      <dgm:spPr/>
    </dgm:pt>
    <dgm:pt modelId="{3516812F-7CAA-4B56-92EE-2EE597C2D5AF}" type="pres">
      <dgm:prSet presAssocID="{623963CB-C9A1-48AE-958E-EA0BC9EAF127}" presName="Accent" presStyleLbl="bgShp" presStyleIdx="4" presStyleCnt="6"/>
      <dgm:spPr/>
    </dgm:pt>
    <dgm:pt modelId="{432937DC-9F1C-4843-BB1A-BD30D63F33A4}" type="pres">
      <dgm:prSet presAssocID="{623963CB-C9A1-48AE-958E-EA0BC9EAF127}" presName="Child5" presStyleLbl="node1" presStyleIdx="4" presStyleCnt="6">
        <dgm:presLayoutVars>
          <dgm:chMax val="0"/>
          <dgm:chPref val="0"/>
          <dgm:bulletEnabled val="1"/>
        </dgm:presLayoutVars>
      </dgm:prSet>
      <dgm:spPr/>
    </dgm:pt>
    <dgm:pt modelId="{1ABABDC5-BD9F-4E15-9D9E-1BAFA63314D1}" type="pres">
      <dgm:prSet presAssocID="{6FB66DAE-231F-414F-9451-A329C652221F}" presName="Accent6" presStyleCnt="0"/>
      <dgm:spPr/>
    </dgm:pt>
    <dgm:pt modelId="{9D2B2967-D6D2-438C-A878-B24297A81824}" type="pres">
      <dgm:prSet presAssocID="{6FB66DAE-231F-414F-9451-A329C652221F}" presName="Accent" presStyleLbl="bgShp" presStyleIdx="5" presStyleCnt="6"/>
      <dgm:spPr/>
    </dgm:pt>
    <dgm:pt modelId="{88E3525D-A836-4E64-8C20-E87560AD613C}" type="pres">
      <dgm:prSet presAssocID="{6FB66DAE-231F-414F-9451-A329C652221F}" presName="Child6" presStyleLbl="node1" presStyleIdx="5" presStyleCnt="6">
        <dgm:presLayoutVars>
          <dgm:chMax val="0"/>
          <dgm:chPref val="0"/>
          <dgm:bulletEnabled val="1"/>
        </dgm:presLayoutVars>
      </dgm:prSet>
      <dgm:spPr/>
    </dgm:pt>
  </dgm:ptLst>
  <dgm:cxnLst>
    <dgm:cxn modelId="{D8F2C918-C895-45AB-A118-71F0B21229C4}" srcId="{40D53C0A-63B2-4FEE-95DF-FB3BB2FB908A}" destId="{FE9AD7EB-4712-49C2-9018-8DF3638DED2F}" srcOrd="1" destOrd="0" parTransId="{67D5758C-0520-458B-A16B-6A77BA4714B5}" sibTransId="{97BA4B99-214F-4A53-8DBF-39517D366BC3}"/>
    <dgm:cxn modelId="{E9D2DA23-58E0-49A2-A5CC-B086B197926D}" type="presOf" srcId="{40D53C0A-63B2-4FEE-95DF-FB3BB2FB908A}" destId="{B956D0FF-9A24-4794-81AF-90A20E7B285B}" srcOrd="0" destOrd="0" presId="urn:microsoft.com/office/officeart/2011/layout/HexagonRadial"/>
    <dgm:cxn modelId="{D2180A25-80EB-488A-B27D-55C75FB3D491}" srcId="{40D53C0A-63B2-4FEE-95DF-FB3BB2FB908A}" destId="{6CC3172F-979C-4E8A-8C6E-16F2B802EB0D}" srcOrd="2" destOrd="0" parTransId="{A4200D84-D91D-4D63-A58B-75F4F42EB161}" sibTransId="{EA02EFC5-6E51-4A9B-A8E0-1025D5493FE9}"/>
    <dgm:cxn modelId="{12D7B032-2E2E-4950-A613-4587D387C343}" type="presOf" srcId="{FE9AD7EB-4712-49C2-9018-8DF3638DED2F}" destId="{8F6DC014-69A0-4C85-8C85-D66A42D34478}" srcOrd="0" destOrd="0" presId="urn:microsoft.com/office/officeart/2011/layout/HexagonRadial"/>
    <dgm:cxn modelId="{D38F0961-28A7-40B5-BF5C-CBF017B5C3D2}" type="presOf" srcId="{BFFE0610-7ED4-4E5A-8E33-7D29F4581169}" destId="{733F37AE-B641-456C-A582-878A96990563}" srcOrd="0" destOrd="0" presId="urn:microsoft.com/office/officeart/2011/layout/HexagonRadial"/>
    <dgm:cxn modelId="{26643C62-8A0A-4E9A-B00D-F88283B81DA7}" srcId="{40D53C0A-63B2-4FEE-95DF-FB3BB2FB908A}" destId="{6FB66DAE-231F-414F-9451-A329C652221F}" srcOrd="5" destOrd="0" parTransId="{335D2E8E-104E-454B-997C-70A3D0E5C2DB}" sibTransId="{9DA7BF20-0146-487B-8574-A24B15DB855F}"/>
    <dgm:cxn modelId="{5ED8224F-FAB0-48E1-86B8-FCA359CD1770}" type="presOf" srcId="{6FB66DAE-231F-414F-9451-A329C652221F}" destId="{88E3525D-A836-4E64-8C20-E87560AD613C}" srcOrd="0" destOrd="0" presId="urn:microsoft.com/office/officeart/2011/layout/HexagonRadial"/>
    <dgm:cxn modelId="{A74A8676-4444-4B74-BB8F-52E83658307B}" type="presOf" srcId="{3C8EA828-9493-4240-AF4F-CD62BCA87BD9}" destId="{D5FB35DA-1D91-4E3E-B773-8FCCBE56F7A9}" srcOrd="0" destOrd="0" presId="urn:microsoft.com/office/officeart/2011/layout/HexagonRadial"/>
    <dgm:cxn modelId="{65436D9A-01FD-4E5C-A7DF-F38F22F5E99A}" type="presOf" srcId="{A60BD2A5-3519-4B4D-B9B8-BF5AE4A88FF8}" destId="{37B4E9FB-768B-49F9-B4EB-7A6C68737E3A}" srcOrd="0" destOrd="0" presId="urn:microsoft.com/office/officeart/2011/layout/HexagonRadial"/>
    <dgm:cxn modelId="{92E7C49F-021E-4169-95DC-F457DC40C1DD}" srcId="{40D53C0A-63B2-4FEE-95DF-FB3BB2FB908A}" destId="{623963CB-C9A1-48AE-958E-EA0BC9EAF127}" srcOrd="4" destOrd="0" parTransId="{BD4ECA12-17FF-4124-A009-6CEF5E9F737C}" sibTransId="{D9DB930F-8DE4-448E-A130-BF59814F3909}"/>
    <dgm:cxn modelId="{481A7FA0-EC68-4EED-9859-863AC4AADE3E}" type="presOf" srcId="{6CC3172F-979C-4E8A-8C6E-16F2B802EB0D}" destId="{197911CE-1E38-49FE-9534-EB45A05F87A0}" srcOrd="0" destOrd="0" presId="urn:microsoft.com/office/officeart/2011/layout/HexagonRadial"/>
    <dgm:cxn modelId="{B06BEBAE-C083-4573-84CC-4BA77AF607D5}" srcId="{3C8EA828-9493-4240-AF4F-CD62BCA87BD9}" destId="{40D53C0A-63B2-4FEE-95DF-FB3BB2FB908A}" srcOrd="0" destOrd="0" parTransId="{0B41B19B-6E66-4348-90BF-7D67B948E846}" sibTransId="{8D7EF3BF-9308-4EDD-82BE-916F205F63ED}"/>
    <dgm:cxn modelId="{45D856D6-96E9-4849-88C2-436BD1B0BDA3}" srcId="{40D53C0A-63B2-4FEE-95DF-FB3BB2FB908A}" destId="{A60BD2A5-3519-4B4D-B9B8-BF5AE4A88FF8}" srcOrd="0" destOrd="0" parTransId="{CAF837FC-CE3F-4E8D-AAA5-9A3465FFEAAB}" sibTransId="{9A7936E2-0FA1-4117-A5C0-7C99633B0173}"/>
    <dgm:cxn modelId="{A98054D7-E83E-4FC8-9104-CD4A28972940}" srcId="{40D53C0A-63B2-4FEE-95DF-FB3BB2FB908A}" destId="{BFFE0610-7ED4-4E5A-8E33-7D29F4581169}" srcOrd="3" destOrd="0" parTransId="{D52A53F4-EA6F-408C-960A-BE4CC474F4F1}" sibTransId="{BCB48001-041E-4A4E-87AB-27540127D1A6}"/>
    <dgm:cxn modelId="{2337DBFC-FBBC-4316-99B7-28157CA93385}" type="presOf" srcId="{623963CB-C9A1-48AE-958E-EA0BC9EAF127}" destId="{432937DC-9F1C-4843-BB1A-BD30D63F33A4}" srcOrd="0" destOrd="0" presId="urn:microsoft.com/office/officeart/2011/layout/HexagonRadial"/>
    <dgm:cxn modelId="{9EADA7AA-9038-49DD-AEDE-17B80D6B5124}" type="presParOf" srcId="{D5FB35DA-1D91-4E3E-B773-8FCCBE56F7A9}" destId="{B956D0FF-9A24-4794-81AF-90A20E7B285B}" srcOrd="0" destOrd="0" presId="urn:microsoft.com/office/officeart/2011/layout/HexagonRadial"/>
    <dgm:cxn modelId="{A2ECAF93-E54E-4383-8EAB-846C60D3EC72}" type="presParOf" srcId="{D5FB35DA-1D91-4E3E-B773-8FCCBE56F7A9}" destId="{0AFE54C0-738D-4987-9E40-C7A1C8618B30}" srcOrd="1" destOrd="0" presId="urn:microsoft.com/office/officeart/2011/layout/HexagonRadial"/>
    <dgm:cxn modelId="{AF0F17D5-FB0D-4A4E-B747-9D841D0B6681}" type="presParOf" srcId="{0AFE54C0-738D-4987-9E40-C7A1C8618B30}" destId="{198CBCCA-5026-4EE8-83B3-9D79D6D9424C}" srcOrd="0" destOrd="0" presId="urn:microsoft.com/office/officeart/2011/layout/HexagonRadial"/>
    <dgm:cxn modelId="{5C6FC9DC-E64B-49BC-B737-66FC4EB69608}" type="presParOf" srcId="{D5FB35DA-1D91-4E3E-B773-8FCCBE56F7A9}" destId="{37B4E9FB-768B-49F9-B4EB-7A6C68737E3A}" srcOrd="2" destOrd="0" presId="urn:microsoft.com/office/officeart/2011/layout/HexagonRadial"/>
    <dgm:cxn modelId="{B717C915-D109-401C-A17C-F9C966637A49}" type="presParOf" srcId="{D5FB35DA-1D91-4E3E-B773-8FCCBE56F7A9}" destId="{B0B9B7E4-D38B-475B-B8DD-3954A15018E8}" srcOrd="3" destOrd="0" presId="urn:microsoft.com/office/officeart/2011/layout/HexagonRadial"/>
    <dgm:cxn modelId="{1341971A-7399-4086-9EA6-B9B07F38459B}" type="presParOf" srcId="{B0B9B7E4-D38B-475B-B8DD-3954A15018E8}" destId="{37B28EC1-99EC-43CE-968B-ED26E6FEB65F}" srcOrd="0" destOrd="0" presId="urn:microsoft.com/office/officeart/2011/layout/HexagonRadial"/>
    <dgm:cxn modelId="{2043F103-771A-4E76-B74F-852C960A7BA8}" type="presParOf" srcId="{D5FB35DA-1D91-4E3E-B773-8FCCBE56F7A9}" destId="{8F6DC014-69A0-4C85-8C85-D66A42D34478}" srcOrd="4" destOrd="0" presId="urn:microsoft.com/office/officeart/2011/layout/HexagonRadial"/>
    <dgm:cxn modelId="{BCEC300B-5E5C-4B6B-AAE0-504F86E23393}" type="presParOf" srcId="{D5FB35DA-1D91-4E3E-B773-8FCCBE56F7A9}" destId="{10152E9C-B98D-48BD-A1AC-B36DE5F9F2CA}" srcOrd="5" destOrd="0" presId="urn:microsoft.com/office/officeart/2011/layout/HexagonRadial"/>
    <dgm:cxn modelId="{1A9F5A79-53E4-4A5A-B0A7-6A41E8B6AE03}" type="presParOf" srcId="{10152E9C-B98D-48BD-A1AC-B36DE5F9F2CA}" destId="{65246277-7CDD-4CB4-A3F4-44F7CCB4888B}" srcOrd="0" destOrd="0" presId="urn:microsoft.com/office/officeart/2011/layout/HexagonRadial"/>
    <dgm:cxn modelId="{FF2E8E68-65EB-46E0-B790-F3116E93D9CB}" type="presParOf" srcId="{D5FB35DA-1D91-4E3E-B773-8FCCBE56F7A9}" destId="{197911CE-1E38-49FE-9534-EB45A05F87A0}" srcOrd="6" destOrd="0" presId="urn:microsoft.com/office/officeart/2011/layout/HexagonRadial"/>
    <dgm:cxn modelId="{884BEBBA-75CB-4CA8-9B4D-85CD302841D6}" type="presParOf" srcId="{D5FB35DA-1D91-4E3E-B773-8FCCBE56F7A9}" destId="{882E3A95-1555-4725-B852-0E9E06B9B375}" srcOrd="7" destOrd="0" presId="urn:microsoft.com/office/officeart/2011/layout/HexagonRadial"/>
    <dgm:cxn modelId="{167BA34F-8C3A-4A54-B960-220E229A49F8}" type="presParOf" srcId="{882E3A95-1555-4725-B852-0E9E06B9B375}" destId="{FCA352A5-445E-449D-848A-2C4B9608A1D3}" srcOrd="0" destOrd="0" presId="urn:microsoft.com/office/officeart/2011/layout/HexagonRadial"/>
    <dgm:cxn modelId="{BBC58263-6616-4A91-A79A-6683E3655376}" type="presParOf" srcId="{D5FB35DA-1D91-4E3E-B773-8FCCBE56F7A9}" destId="{733F37AE-B641-456C-A582-878A96990563}" srcOrd="8" destOrd="0" presId="urn:microsoft.com/office/officeart/2011/layout/HexagonRadial"/>
    <dgm:cxn modelId="{5CE142B4-817E-494D-B44A-07F88DB9949D}" type="presParOf" srcId="{D5FB35DA-1D91-4E3E-B773-8FCCBE56F7A9}" destId="{A91ED50E-F616-4AAB-9A1A-FA166390D166}" srcOrd="9" destOrd="0" presId="urn:microsoft.com/office/officeart/2011/layout/HexagonRadial"/>
    <dgm:cxn modelId="{0D0DCA9E-0539-4C06-9FC5-4B1ECB8404B7}" type="presParOf" srcId="{A91ED50E-F616-4AAB-9A1A-FA166390D166}" destId="{3516812F-7CAA-4B56-92EE-2EE597C2D5AF}" srcOrd="0" destOrd="0" presId="urn:microsoft.com/office/officeart/2011/layout/HexagonRadial"/>
    <dgm:cxn modelId="{51A810B9-D55D-48A9-AC79-261547FFCF19}" type="presParOf" srcId="{D5FB35DA-1D91-4E3E-B773-8FCCBE56F7A9}" destId="{432937DC-9F1C-4843-BB1A-BD30D63F33A4}" srcOrd="10" destOrd="0" presId="urn:microsoft.com/office/officeart/2011/layout/HexagonRadial"/>
    <dgm:cxn modelId="{510BB211-40D9-4928-A1A0-B487EC9BCA65}" type="presParOf" srcId="{D5FB35DA-1D91-4E3E-B773-8FCCBE56F7A9}" destId="{1ABABDC5-BD9F-4E15-9D9E-1BAFA63314D1}" srcOrd="11" destOrd="0" presId="urn:microsoft.com/office/officeart/2011/layout/HexagonRadial"/>
    <dgm:cxn modelId="{B7A2B9C1-8E56-4EFD-83FF-179376601A99}" type="presParOf" srcId="{1ABABDC5-BD9F-4E15-9D9E-1BAFA63314D1}" destId="{9D2B2967-D6D2-438C-A878-B24297A81824}" srcOrd="0" destOrd="0" presId="urn:microsoft.com/office/officeart/2011/layout/HexagonRadial"/>
    <dgm:cxn modelId="{5DA9175A-1580-4EED-8FC1-1725AA1BB6AE}" type="presParOf" srcId="{D5FB35DA-1D91-4E3E-B773-8FCCBE56F7A9}" destId="{88E3525D-A836-4E64-8C20-E87560AD613C}"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56D0FF-9A24-4794-81AF-90A20E7B285B}">
      <dsp:nvSpPr>
        <dsp:cNvPr id="0" name=""/>
        <dsp:cNvSpPr/>
      </dsp:nvSpPr>
      <dsp:spPr>
        <a:xfrm>
          <a:off x="1682923" y="1092574"/>
          <a:ext cx="1388709" cy="1201289"/>
        </a:xfrm>
        <a:prstGeom prst="hexagon">
          <a:avLst>
            <a:gd name="adj" fmla="val 2857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E" sz="1000" kern="1200" dirty="0"/>
            <a:t>Performance Monitoring</a:t>
          </a:r>
        </a:p>
      </dsp:txBody>
      <dsp:txXfrm>
        <a:off x="1913052" y="1291644"/>
        <a:ext cx="928451" cy="803149"/>
      </dsp:txXfrm>
    </dsp:sp>
    <dsp:sp modelId="{37B28EC1-99EC-43CE-968B-ED26E6FEB65F}">
      <dsp:nvSpPr>
        <dsp:cNvPr id="0" name=""/>
        <dsp:cNvSpPr/>
      </dsp:nvSpPr>
      <dsp:spPr>
        <a:xfrm>
          <a:off x="2552522" y="517838"/>
          <a:ext cx="523955" cy="451457"/>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7B4E9FB-768B-49F9-B4EB-7A6C68737E3A}">
      <dsp:nvSpPr>
        <dsp:cNvPr id="0" name=""/>
        <dsp:cNvSpPr/>
      </dsp:nvSpPr>
      <dsp:spPr>
        <a:xfrm>
          <a:off x="1810843" y="0"/>
          <a:ext cx="1138037" cy="984536"/>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E" sz="1000" kern="1200" dirty="0"/>
            <a:t>Data Gathering</a:t>
          </a:r>
        </a:p>
      </dsp:txBody>
      <dsp:txXfrm>
        <a:off x="1999440" y="163159"/>
        <a:ext cx="760843" cy="658218"/>
      </dsp:txXfrm>
    </dsp:sp>
    <dsp:sp modelId="{65246277-7CDD-4CB4-A3F4-44F7CCB4888B}">
      <dsp:nvSpPr>
        <dsp:cNvPr id="0" name=""/>
        <dsp:cNvSpPr/>
      </dsp:nvSpPr>
      <dsp:spPr>
        <a:xfrm>
          <a:off x="3164019" y="1361823"/>
          <a:ext cx="523955" cy="451457"/>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F6DC014-69A0-4C85-8C85-D66A42D34478}">
      <dsp:nvSpPr>
        <dsp:cNvPr id="0" name=""/>
        <dsp:cNvSpPr/>
      </dsp:nvSpPr>
      <dsp:spPr>
        <a:xfrm>
          <a:off x="2854556" y="605555"/>
          <a:ext cx="1138037" cy="984536"/>
        </a:xfrm>
        <a:prstGeom prst="hexagon">
          <a:avLst>
            <a:gd name="adj" fmla="val 28570"/>
            <a:gd name="vf" fmla="val 115470"/>
          </a:avLst>
        </a:prstGeom>
        <a:gradFill rotWithShape="0">
          <a:gsLst>
            <a:gs pos="0">
              <a:schemeClr val="accent2">
                <a:hueOff val="-230724"/>
                <a:satOff val="-14308"/>
                <a:lumOff val="-2078"/>
                <a:alphaOff val="0"/>
                <a:satMod val="103000"/>
                <a:lumMod val="102000"/>
                <a:tint val="94000"/>
              </a:schemeClr>
            </a:gs>
            <a:gs pos="50000">
              <a:schemeClr val="accent2">
                <a:hueOff val="-230724"/>
                <a:satOff val="-14308"/>
                <a:lumOff val="-2078"/>
                <a:alphaOff val="0"/>
                <a:satMod val="110000"/>
                <a:lumMod val="100000"/>
                <a:shade val="100000"/>
              </a:schemeClr>
            </a:gs>
            <a:gs pos="100000">
              <a:schemeClr val="accent2">
                <a:hueOff val="-230724"/>
                <a:satOff val="-14308"/>
                <a:lumOff val="-207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E" sz="1000" kern="1200" dirty="0"/>
            <a:t>Data Cleansing</a:t>
          </a:r>
        </a:p>
      </dsp:txBody>
      <dsp:txXfrm>
        <a:off x="3043153" y="768714"/>
        <a:ext cx="760843" cy="658218"/>
      </dsp:txXfrm>
    </dsp:sp>
    <dsp:sp modelId="{FCA352A5-445E-449D-848A-2C4B9608A1D3}">
      <dsp:nvSpPr>
        <dsp:cNvPr id="0" name=""/>
        <dsp:cNvSpPr/>
      </dsp:nvSpPr>
      <dsp:spPr>
        <a:xfrm>
          <a:off x="2739234" y="2314523"/>
          <a:ext cx="523955" cy="451457"/>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97911CE-1E38-49FE-9534-EB45A05F87A0}">
      <dsp:nvSpPr>
        <dsp:cNvPr id="0" name=""/>
        <dsp:cNvSpPr/>
      </dsp:nvSpPr>
      <dsp:spPr>
        <a:xfrm>
          <a:off x="2854556" y="1796007"/>
          <a:ext cx="1138037" cy="984536"/>
        </a:xfrm>
        <a:prstGeom prst="hexagon">
          <a:avLst>
            <a:gd name="adj" fmla="val 28570"/>
            <a:gd name="vf" fmla="val 115470"/>
          </a:avLst>
        </a:prstGeom>
        <a:gradFill rotWithShape="0">
          <a:gsLst>
            <a:gs pos="0">
              <a:schemeClr val="accent2">
                <a:hueOff val="-461447"/>
                <a:satOff val="-28617"/>
                <a:lumOff val="-4157"/>
                <a:alphaOff val="0"/>
                <a:satMod val="103000"/>
                <a:lumMod val="102000"/>
                <a:tint val="94000"/>
              </a:schemeClr>
            </a:gs>
            <a:gs pos="50000">
              <a:schemeClr val="accent2">
                <a:hueOff val="-461447"/>
                <a:satOff val="-28617"/>
                <a:lumOff val="-4157"/>
                <a:alphaOff val="0"/>
                <a:satMod val="110000"/>
                <a:lumMod val="100000"/>
                <a:shade val="100000"/>
              </a:schemeClr>
            </a:gs>
            <a:gs pos="100000">
              <a:schemeClr val="accent2">
                <a:hueOff val="-461447"/>
                <a:satOff val="-28617"/>
                <a:lumOff val="-415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E" sz="1000" kern="1200" dirty="0"/>
            <a:t>Feature Engineering</a:t>
          </a:r>
        </a:p>
      </dsp:txBody>
      <dsp:txXfrm>
        <a:off x="3043153" y="1959166"/>
        <a:ext cx="760843" cy="658218"/>
      </dsp:txXfrm>
    </dsp:sp>
    <dsp:sp modelId="{3516812F-7CAA-4B56-92EE-2EE597C2D5AF}">
      <dsp:nvSpPr>
        <dsp:cNvPr id="0" name=""/>
        <dsp:cNvSpPr/>
      </dsp:nvSpPr>
      <dsp:spPr>
        <a:xfrm>
          <a:off x="1685508" y="2413417"/>
          <a:ext cx="523955" cy="451457"/>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33F37AE-B641-456C-A582-878A96990563}">
      <dsp:nvSpPr>
        <dsp:cNvPr id="0" name=""/>
        <dsp:cNvSpPr/>
      </dsp:nvSpPr>
      <dsp:spPr>
        <a:xfrm>
          <a:off x="1810843" y="2402240"/>
          <a:ext cx="1138037" cy="984536"/>
        </a:xfrm>
        <a:prstGeom prst="hexagon">
          <a:avLst>
            <a:gd name="adj" fmla="val 28570"/>
            <a:gd name="vf" fmla="val 115470"/>
          </a:avLst>
        </a:prstGeom>
        <a:gradFill rotWithShape="0">
          <a:gsLst>
            <a:gs pos="0">
              <a:schemeClr val="accent2">
                <a:hueOff val="-692171"/>
                <a:satOff val="-42925"/>
                <a:lumOff val="-6235"/>
                <a:alphaOff val="0"/>
                <a:satMod val="103000"/>
                <a:lumMod val="102000"/>
                <a:tint val="94000"/>
              </a:schemeClr>
            </a:gs>
            <a:gs pos="50000">
              <a:schemeClr val="accent2">
                <a:hueOff val="-692171"/>
                <a:satOff val="-42925"/>
                <a:lumOff val="-6235"/>
                <a:alphaOff val="0"/>
                <a:satMod val="110000"/>
                <a:lumMod val="100000"/>
                <a:shade val="100000"/>
              </a:schemeClr>
            </a:gs>
            <a:gs pos="100000">
              <a:schemeClr val="accent2">
                <a:hueOff val="-692171"/>
                <a:satOff val="-42925"/>
                <a:lumOff val="-623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E" sz="1000" kern="1200" dirty="0"/>
            <a:t>Optimization</a:t>
          </a:r>
        </a:p>
      </dsp:txBody>
      <dsp:txXfrm>
        <a:off x="1999440" y="2565399"/>
        <a:ext cx="760843" cy="658218"/>
      </dsp:txXfrm>
    </dsp:sp>
    <dsp:sp modelId="{9D2B2967-D6D2-438C-A878-B24297A81824}">
      <dsp:nvSpPr>
        <dsp:cNvPr id="0" name=""/>
        <dsp:cNvSpPr/>
      </dsp:nvSpPr>
      <dsp:spPr>
        <a:xfrm>
          <a:off x="1063996" y="1569771"/>
          <a:ext cx="523955" cy="451457"/>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432937DC-9F1C-4843-BB1A-BD30D63F33A4}">
      <dsp:nvSpPr>
        <dsp:cNvPr id="0" name=""/>
        <dsp:cNvSpPr/>
      </dsp:nvSpPr>
      <dsp:spPr>
        <a:xfrm>
          <a:off x="762286" y="1796685"/>
          <a:ext cx="1138037" cy="984536"/>
        </a:xfrm>
        <a:prstGeom prst="hexagon">
          <a:avLst>
            <a:gd name="adj" fmla="val 28570"/>
            <a:gd name="vf" fmla="val 115470"/>
          </a:avLst>
        </a:prstGeom>
        <a:gradFill rotWithShape="0">
          <a:gsLst>
            <a:gs pos="0">
              <a:schemeClr val="accent2">
                <a:hueOff val="-922894"/>
                <a:satOff val="-57234"/>
                <a:lumOff val="-8314"/>
                <a:alphaOff val="0"/>
                <a:satMod val="103000"/>
                <a:lumMod val="102000"/>
                <a:tint val="94000"/>
              </a:schemeClr>
            </a:gs>
            <a:gs pos="50000">
              <a:schemeClr val="accent2">
                <a:hueOff val="-922894"/>
                <a:satOff val="-57234"/>
                <a:lumOff val="-8314"/>
                <a:alphaOff val="0"/>
                <a:satMod val="110000"/>
                <a:lumMod val="100000"/>
                <a:shade val="100000"/>
              </a:schemeClr>
            </a:gs>
            <a:gs pos="100000">
              <a:schemeClr val="accent2">
                <a:hueOff val="-922894"/>
                <a:satOff val="-57234"/>
                <a:lumOff val="-831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E" sz="1000" kern="1200" dirty="0"/>
            <a:t>Model Training</a:t>
          </a:r>
        </a:p>
      </dsp:txBody>
      <dsp:txXfrm>
        <a:off x="950883" y="1959844"/>
        <a:ext cx="760843" cy="658218"/>
      </dsp:txXfrm>
    </dsp:sp>
    <dsp:sp modelId="{88E3525D-A836-4E64-8C20-E87560AD613C}">
      <dsp:nvSpPr>
        <dsp:cNvPr id="0" name=""/>
        <dsp:cNvSpPr/>
      </dsp:nvSpPr>
      <dsp:spPr>
        <a:xfrm>
          <a:off x="762286" y="604201"/>
          <a:ext cx="1138037" cy="984536"/>
        </a:xfrm>
        <a:prstGeom prst="hexagon">
          <a:avLst>
            <a:gd name="adj" fmla="val 28570"/>
            <a:gd name="vf" fmla="val 115470"/>
          </a:avLst>
        </a:prstGeom>
        <a:gradFill rotWithShape="0">
          <a:gsLst>
            <a:gs pos="0">
              <a:schemeClr val="accent2">
                <a:hueOff val="-1153618"/>
                <a:satOff val="-71542"/>
                <a:lumOff val="-10392"/>
                <a:alphaOff val="0"/>
                <a:satMod val="103000"/>
                <a:lumMod val="102000"/>
                <a:tint val="94000"/>
              </a:schemeClr>
            </a:gs>
            <a:gs pos="50000">
              <a:schemeClr val="accent2">
                <a:hueOff val="-1153618"/>
                <a:satOff val="-71542"/>
                <a:lumOff val="-10392"/>
                <a:alphaOff val="0"/>
                <a:satMod val="110000"/>
                <a:lumMod val="100000"/>
                <a:shade val="100000"/>
              </a:schemeClr>
            </a:gs>
            <a:gs pos="100000">
              <a:schemeClr val="accent2">
                <a:hueOff val="-1153618"/>
                <a:satOff val="-71542"/>
                <a:lumOff val="-1039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E" sz="1000" kern="1200" dirty="0"/>
            <a:t>Model Deployment</a:t>
          </a:r>
        </a:p>
      </dsp:txBody>
      <dsp:txXfrm>
        <a:off x="950883" y="767360"/>
        <a:ext cx="760843" cy="658218"/>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09FE5D-2998-2A4F-93A8-075A7D612589}" type="datetimeFigureOut">
              <a:rPr lang="de-DE" smtClean="0"/>
              <a:t>28.11.2019</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1010E9-2F42-6A41-AF57-45D9ABC6716B}" type="slidenum">
              <a:rPr lang="de-DE" smtClean="0"/>
              <a:t>‹#›</a:t>
            </a:fld>
            <a:endParaRPr lang="de-DE"/>
          </a:p>
        </p:txBody>
      </p:sp>
    </p:spTree>
    <p:extLst>
      <p:ext uri="{BB962C8B-B14F-4D97-AF65-F5344CB8AC3E}">
        <p14:creationId xmlns:p14="http://schemas.microsoft.com/office/powerpoint/2010/main" val="5882553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18145-12B3-6643-9C03-472C05DC6A0F}" type="datetimeFigureOut">
              <a:rPr lang="de-DE" smtClean="0"/>
              <a:t>28.11.2019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7493F7-2D0F-2840-ADAC-FAC0AA542518}" type="slidenum">
              <a:rPr lang="de-DE" smtClean="0"/>
              <a:t>‹#›</a:t>
            </a:fld>
            <a:endParaRPr lang="de-DE"/>
          </a:p>
        </p:txBody>
      </p:sp>
    </p:spTree>
    <p:extLst>
      <p:ext uri="{BB962C8B-B14F-4D97-AF65-F5344CB8AC3E}">
        <p14:creationId xmlns:p14="http://schemas.microsoft.com/office/powerpoint/2010/main" val="253666385"/>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700" y="0"/>
            <a:ext cx="12192000" cy="6858000"/>
          </a:xfrm>
          <a:prstGeom prst="rect">
            <a:avLst/>
          </a:prstGeom>
        </p:spPr>
      </p:pic>
      <p:sp>
        <p:nvSpPr>
          <p:cNvPr id="11" name="Blue Fade"/>
          <p:cNvSpPr/>
          <p:nvPr userDrawn="1"/>
        </p:nvSpPr>
        <p:spPr>
          <a:xfrm>
            <a:off x="0" y="3429000"/>
            <a:ext cx="12192000" cy="3447000"/>
          </a:xfrm>
          <a:prstGeom prst="rect">
            <a:avLst/>
          </a:prstGeom>
          <a:gradFill>
            <a:gsLst>
              <a:gs pos="0">
                <a:srgbClr val="205A88">
                  <a:alpha val="0"/>
                </a:srgbClr>
              </a:gs>
              <a:gs pos="99000">
                <a:srgbClr val="0A86C9">
                  <a:alpha val="88000"/>
                </a:srgbClr>
              </a:gs>
              <a:gs pos="75000">
                <a:srgbClr val="0A86C9">
                  <a:alpha val="5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2"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
        <p:nvSpPr>
          <p:cNvPr id="9"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3"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2"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pic>
        <p:nvPicPr>
          <p:cNvPr id="14"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pic>
        <p:nvPicPr>
          <p:cNvPr id="13" name="Picture 12" descr="A close up of a sign&#10;&#10;Description automatically generated">
            <a:extLst>
              <a:ext uri="{FF2B5EF4-FFF2-40B4-BE49-F238E27FC236}">
                <a16:creationId xmlns:a16="http://schemas.microsoft.com/office/drawing/2014/main" id="{E4212A46-074E-9A47-984A-FA9A8415D3F6}"/>
              </a:ext>
            </a:extLst>
          </p:cNvPr>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7011495" y="5354688"/>
            <a:ext cx="4847978" cy="113463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642" y="1587"/>
            <a:ext cx="12186358" cy="6854826"/>
          </a:xfrm>
          <a:prstGeom prst="rect">
            <a:avLst/>
          </a:prstGeom>
        </p:spPr>
      </p:pic>
      <p:sp>
        <p:nvSpPr>
          <p:cNvPr id="4" name="Blue Fade"/>
          <p:cNvSpPr/>
          <p:nvPr userDrawn="1"/>
        </p:nvSpPr>
        <p:spPr>
          <a:xfrm>
            <a:off x="2821" y="-1587"/>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9"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3"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2"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0" name="Freihandform 9"/>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Bild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661653" y="934202"/>
            <a:ext cx="1371596" cy="1371596"/>
          </a:xfrm>
          <a:prstGeom prst="rect">
            <a:avLst/>
          </a:prstGeom>
        </p:spPr>
      </p:pic>
      <p:pic>
        <p:nvPicPr>
          <p:cNvPr id="14" name="LOGO">
            <a:extLst>
              <a:ext uri="{FF2B5EF4-FFF2-40B4-BE49-F238E27FC236}">
                <a16:creationId xmlns:a16="http://schemas.microsoft.com/office/drawing/2014/main" id="{8B75C87E-A547-C44D-85D7-19800ACB57EE}"/>
              </a:ext>
            </a:extLst>
          </p:cNvPr>
          <p:cNvPicPr>
            <a:picLocks noChangeAspect="1"/>
          </p:cNvPicPr>
          <p:nvPr userDrawn="1"/>
        </p:nvPicPr>
        <p:blipFill>
          <a:blip r:embed="rId4"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4" name="Blue Fade"/>
          <p:cNvSpPr/>
          <p:nvPr userDrawn="1"/>
        </p:nvSpPr>
        <p:spPr>
          <a:xfrm>
            <a:off x="-11998"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9"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3"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2"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0" name="Freihandform 9"/>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OGO">
            <a:extLst>
              <a:ext uri="{FF2B5EF4-FFF2-40B4-BE49-F238E27FC236}">
                <a16:creationId xmlns:a16="http://schemas.microsoft.com/office/drawing/2014/main" id="{D7E642FA-58B6-A64C-B437-A3E041633241}"/>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4" name="Blue Fade"/>
          <p:cNvSpPr/>
          <p:nvPr userDrawn="1"/>
        </p:nvSpPr>
        <p:spPr>
          <a:xfrm>
            <a:off x="1"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9"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3"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2"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0" name="Freihandform 9"/>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LOGO">
            <a:extLst>
              <a:ext uri="{FF2B5EF4-FFF2-40B4-BE49-F238E27FC236}">
                <a16:creationId xmlns:a16="http://schemas.microsoft.com/office/drawing/2014/main" id="{74E8AA39-3DCE-844C-A4C8-84559CCC92CF}"/>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66988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998" y="0"/>
            <a:ext cx="12192000" cy="6858000"/>
          </a:xfrm>
          <a:prstGeom prst="rect">
            <a:avLst/>
          </a:prstGeom>
        </p:spPr>
      </p:pic>
      <p:sp>
        <p:nvSpPr>
          <p:cNvPr id="11" name="Blue Fade"/>
          <p:cNvSpPr/>
          <p:nvPr userDrawn="1"/>
        </p:nvSpPr>
        <p:spPr>
          <a:xfrm>
            <a:off x="-11998"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baseline="0">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LOGO">
            <a:extLst>
              <a:ext uri="{FF2B5EF4-FFF2-40B4-BE49-F238E27FC236}">
                <a16:creationId xmlns:a16="http://schemas.microsoft.com/office/drawing/2014/main" id="{80EB9B7A-81F3-A842-BBC2-541DEF8C6806}"/>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5">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998" y="0"/>
            <a:ext cx="12192000" cy="6858000"/>
          </a:xfrm>
          <a:prstGeom prst="rect">
            <a:avLst/>
          </a:prstGeom>
        </p:spPr>
      </p:pic>
      <p:sp>
        <p:nvSpPr>
          <p:cNvPr id="10" name="Blue Fade"/>
          <p:cNvSpPr/>
          <p:nvPr userDrawn="1"/>
        </p:nvSpPr>
        <p:spPr>
          <a:xfrm>
            <a:off x="-11998"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4"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6"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7"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8" name="Freihandform 17"/>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LOGO">
            <a:extLst>
              <a:ext uri="{FF2B5EF4-FFF2-40B4-BE49-F238E27FC236}">
                <a16:creationId xmlns:a16="http://schemas.microsoft.com/office/drawing/2014/main" id="{83B4B060-5D03-0C40-BF27-A9A18BA7AA86}"/>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132247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6">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831" y="0"/>
            <a:ext cx="12179300" cy="6858000"/>
          </a:xfrm>
          <a:prstGeom prst="rect">
            <a:avLst/>
          </a:prstGeom>
        </p:spPr>
      </p:pic>
      <p:sp>
        <p:nvSpPr>
          <p:cNvPr id="11" name="Blue Fade"/>
          <p:cNvSpPr/>
          <p:nvPr userDrawn="1"/>
        </p:nvSpPr>
        <p:spPr>
          <a:xfrm>
            <a:off x="11831"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OGO">
            <a:extLst>
              <a:ext uri="{FF2B5EF4-FFF2-40B4-BE49-F238E27FC236}">
                <a16:creationId xmlns:a16="http://schemas.microsoft.com/office/drawing/2014/main" id="{B61B62C6-76BF-2248-A7C8-54032C334EFF}"/>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1411834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7">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191999" cy="6857999"/>
          </a:xfrm>
          <a:prstGeom prst="rect">
            <a:avLst/>
          </a:prstGeom>
        </p:spPr>
      </p:pic>
      <p:sp>
        <p:nvSpPr>
          <p:cNvPr id="11" name="Blue Fade"/>
          <p:cNvSpPr/>
          <p:nvPr userDrawn="1"/>
        </p:nvSpPr>
        <p:spPr>
          <a:xfrm>
            <a:off x="-11998"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baseline="0">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OGO">
            <a:extLst>
              <a:ext uri="{FF2B5EF4-FFF2-40B4-BE49-F238E27FC236}">
                <a16:creationId xmlns:a16="http://schemas.microsoft.com/office/drawing/2014/main" id="{1535720A-BAC9-C041-97CC-F9648BFDAD42}"/>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1802078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192000" cy="6858000"/>
          </a:xfrm>
          <a:prstGeom prst="rect">
            <a:avLst/>
          </a:prstGeom>
        </p:spPr>
      </p:pic>
      <p:sp>
        <p:nvSpPr>
          <p:cNvPr id="11" name="Blue Fade"/>
          <p:cNvSpPr/>
          <p:nvPr userDrawn="1"/>
        </p:nvSpPr>
        <p:spPr>
          <a:xfrm>
            <a:off x="-11998" y="-2"/>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baseline="0">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LOGO">
            <a:extLst>
              <a:ext uri="{FF2B5EF4-FFF2-40B4-BE49-F238E27FC236}">
                <a16:creationId xmlns:a16="http://schemas.microsoft.com/office/drawing/2014/main" id="{467604AC-3184-1347-8DA8-61B67B8F1D81}"/>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9">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1" y="0"/>
            <a:ext cx="12192000" cy="6858000"/>
          </a:xfrm>
          <a:prstGeom prst="rect">
            <a:avLst/>
          </a:prstGeom>
        </p:spPr>
      </p:pic>
      <p:sp>
        <p:nvSpPr>
          <p:cNvPr id="11" name="Blue Fade"/>
          <p:cNvSpPr/>
          <p:nvPr userDrawn="1"/>
        </p:nvSpPr>
        <p:spPr>
          <a:xfrm>
            <a:off x="1361"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baseline="0">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LOGO">
            <a:extLst>
              <a:ext uri="{FF2B5EF4-FFF2-40B4-BE49-F238E27FC236}">
                <a16:creationId xmlns:a16="http://schemas.microsoft.com/office/drawing/2014/main" id="{EC79B683-0665-0E45-80A8-CB4D1F7FDC20}"/>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bg>
      <p:bgPr>
        <a:gradFill flip="none" rotWithShape="1">
          <a:gsLst>
            <a:gs pos="0">
              <a:srgbClr val="205A88"/>
            </a:gs>
            <a:gs pos="100000">
              <a:srgbClr val="0A86C9"/>
            </a:gs>
            <a:gs pos="75000">
              <a:srgbClr val="0A86C9"/>
            </a:gs>
          </a:gsLst>
          <a:lin ang="5400000" scaled="1"/>
          <a:tileRect/>
        </a:gradFill>
        <a:effectLst/>
      </p:bgPr>
    </p:bg>
    <p:spTree>
      <p:nvGrpSpPr>
        <p:cNvPr id="1" name=""/>
        <p:cNvGrpSpPr/>
        <p:nvPr/>
      </p:nvGrpSpPr>
      <p:grpSpPr>
        <a:xfrm>
          <a:off x="0" y="0"/>
          <a:ext cx="0" cy="0"/>
          <a:chOff x="0" y="0"/>
          <a:chExt cx="0" cy="0"/>
        </a:xfrm>
      </p:grpSpPr>
      <p:sp>
        <p:nvSpPr>
          <p:cNvPr id="27" name="Foliennummernplatzhalter"/>
          <p:cNvSpPr>
            <a:spLocks noGrp="1"/>
          </p:cNvSpPr>
          <p:nvPr>
            <p:ph type="sldNum" sz="quarter" idx="23"/>
          </p:nvPr>
        </p:nvSpPr>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26" name="Fußzeilenplatzhalter"/>
          <p:cNvSpPr>
            <a:spLocks noGrp="1"/>
          </p:cNvSpPr>
          <p:nvPr>
            <p:ph type="ftr" sz="quarter" idx="22"/>
          </p:nvPr>
        </p:nvSpPr>
        <p:spPr/>
        <p:txBody>
          <a:bodyPr/>
          <a:lstStyle>
            <a:lvl1pPr>
              <a:defRPr>
                <a:solidFill>
                  <a:schemeClr val="bg1">
                    <a:alpha val="75000"/>
                  </a:schemeClr>
                </a:solidFill>
              </a:defRPr>
            </a:lvl1pPr>
          </a:lstStyle>
          <a:p>
            <a:r>
              <a:rPr lang="en-US" noProof="0" dirty="0"/>
              <a:t>Confidential</a:t>
            </a:r>
          </a:p>
        </p:txBody>
      </p:sp>
      <p:sp>
        <p:nvSpPr>
          <p:cNvPr id="2" name="Hide"/>
          <p:cNvSpPr/>
          <p:nvPr userDrawn="1"/>
        </p:nvSpPr>
        <p:spPr>
          <a:xfrm>
            <a:off x="-2" y="6138000"/>
            <a:ext cx="205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6" name="Text"/>
          <p:cNvSpPr>
            <a:spLocks noGrp="1"/>
          </p:cNvSpPr>
          <p:nvPr>
            <p:ph type="body" sz="quarter" idx="24" hasCustomPrompt="1"/>
          </p:nvPr>
        </p:nvSpPr>
        <p:spPr>
          <a:xfrm>
            <a:off x="838200" y="2016000"/>
            <a:ext cx="10515600" cy="3783569"/>
          </a:xfrm>
        </p:spPr>
        <p:txBody>
          <a:bodyPr>
            <a:normAutofit/>
          </a:bodyPr>
          <a:lstStyle>
            <a:lvl1pPr marL="342900" indent="-342900">
              <a:lnSpc>
                <a:spcPct val="100000"/>
              </a:lnSpc>
              <a:spcBef>
                <a:spcPts val="1000"/>
              </a:spcBef>
              <a:buClr>
                <a:schemeClr val="bg1"/>
              </a:buClr>
              <a:buFont typeface="Arial" charset="0"/>
              <a:buChar char="•"/>
              <a:defRPr sz="1800" b="1">
                <a:solidFill>
                  <a:schemeClr val="bg1"/>
                </a:solidFill>
              </a:defRPr>
            </a:lvl1pPr>
            <a:lvl2pPr marL="522895" indent="-342900">
              <a:lnSpc>
                <a:spcPct val="100000"/>
              </a:lnSpc>
              <a:spcBef>
                <a:spcPts val="1000"/>
              </a:spcBef>
              <a:buClr>
                <a:schemeClr val="bg1"/>
              </a:buClr>
              <a:buFont typeface="Arial" charset="0"/>
              <a:buChar char="•"/>
              <a:defRPr sz="1800">
                <a:solidFill>
                  <a:schemeClr val="bg1"/>
                </a:solidFill>
              </a:defRPr>
            </a:lvl2pPr>
            <a:lvl3pPr marL="702891" indent="-342900">
              <a:lnSpc>
                <a:spcPct val="100000"/>
              </a:lnSpc>
              <a:spcBef>
                <a:spcPts val="1000"/>
              </a:spcBef>
              <a:buClr>
                <a:schemeClr val="bg1"/>
              </a:buClr>
              <a:buFont typeface="Arial" charset="0"/>
              <a:buChar char="•"/>
              <a:defRPr sz="1800">
                <a:solidFill>
                  <a:schemeClr val="bg1"/>
                </a:solidFill>
              </a:defRPr>
            </a:lvl3pPr>
            <a:lvl4pPr marL="768586" indent="-228600">
              <a:lnSpc>
                <a:spcPct val="100000"/>
              </a:lnSpc>
              <a:spcBef>
                <a:spcPts val="1000"/>
              </a:spcBef>
              <a:buClr>
                <a:schemeClr val="bg1"/>
              </a:buClr>
              <a:buFont typeface="Arial" charset="0"/>
              <a:buChar char="•"/>
              <a:defRPr sz="1800">
                <a:solidFill>
                  <a:schemeClr val="bg1"/>
                </a:solidFill>
              </a:defRPr>
            </a:lvl4pPr>
            <a:lvl5pPr marL="948582" indent="-228600">
              <a:lnSpc>
                <a:spcPct val="100000"/>
              </a:lnSpc>
              <a:spcBef>
                <a:spcPts val="1000"/>
              </a:spcBef>
              <a:buClr>
                <a:schemeClr val="bg1"/>
              </a:buClr>
              <a:buFont typeface="Arial" charset="0"/>
              <a:buChar char="•"/>
              <a:defRPr sz="1800">
                <a:solidFill>
                  <a:schemeClr val="bg1"/>
                </a:solidFill>
              </a:defRPr>
            </a:lvl5pPr>
          </a:lstStyle>
          <a:p>
            <a:pPr lvl="0"/>
            <a:r>
              <a:rPr lang="en-US" noProof="0" dirty="0"/>
              <a:t>First level (Arial 18pt)</a:t>
            </a:r>
          </a:p>
          <a:p>
            <a:pPr lvl="1"/>
            <a:r>
              <a:rPr lang="en-US" noProof="0" dirty="0"/>
              <a:t>Second level (Arial 18pt)</a:t>
            </a:r>
          </a:p>
          <a:p>
            <a:pPr lvl="2"/>
            <a:r>
              <a:rPr lang="en-US" noProof="0" dirty="0"/>
              <a:t>Third level (Arial 18pt)</a:t>
            </a:r>
          </a:p>
          <a:p>
            <a:pPr lvl="3"/>
            <a:r>
              <a:rPr lang="en-US" noProof="0" dirty="0"/>
              <a:t>Fourth level (Arial 18pt)</a:t>
            </a:r>
          </a:p>
          <a:p>
            <a:pPr lvl="4"/>
            <a:r>
              <a:rPr lang="en-US" noProof="0" dirty="0"/>
              <a:t>Fifth level (Arial 18pt)</a:t>
            </a:r>
          </a:p>
        </p:txBody>
      </p:sp>
      <p:sp>
        <p:nvSpPr>
          <p:cNvPr id="16" name="TITLE"/>
          <p:cNvSpPr>
            <a:spLocks noGrp="1"/>
          </p:cNvSpPr>
          <p:nvPr>
            <p:ph type="title" hasCustomPrompt="1"/>
          </p:nvPr>
        </p:nvSpPr>
        <p:spPr>
          <a:xfrm>
            <a:off x="838200" y="720000"/>
            <a:ext cx="10515600" cy="540000"/>
          </a:xfrm>
        </p:spPr>
        <p:txBody>
          <a:bodyPr/>
          <a:lstStyle>
            <a:lvl1pPr algn="l">
              <a:defRPr cap="none">
                <a:solidFill>
                  <a:schemeClr val="bg1"/>
                </a:solidFill>
              </a:defRPr>
            </a:lvl1pPr>
          </a:lstStyle>
          <a:p>
            <a:r>
              <a:rPr lang="en-US" noProof="0" dirty="0"/>
              <a:t>Agenda Title (Arial 28pt)</a:t>
            </a:r>
          </a:p>
        </p:txBody>
      </p:sp>
      <p:cxnSp>
        <p:nvCxnSpPr>
          <p:cNvPr id="17" name="Gerade Verbindung 16"/>
          <p:cNvCxnSpPr/>
          <p:nvPr userDrawn="1"/>
        </p:nvCxnSpPr>
        <p:spPr>
          <a:xfrm>
            <a:off x="838200" y="1948721"/>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a:xfrm>
            <a:off x="838200" y="2350957"/>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a:xfrm>
            <a:off x="838200" y="2753193"/>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a:xfrm>
            <a:off x="838200" y="3155429"/>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a:xfrm>
            <a:off x="838200" y="3557665"/>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a:xfrm>
            <a:off x="838200" y="3959901"/>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a:xfrm>
            <a:off x="838200" y="4362137"/>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a:xfrm>
            <a:off x="838200" y="4764373"/>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userDrawn="1"/>
        </p:nvCxnSpPr>
        <p:spPr>
          <a:xfrm>
            <a:off x="838200" y="5166609"/>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9" name="Gerade Verbindung 28"/>
          <p:cNvCxnSpPr/>
          <p:nvPr userDrawn="1"/>
        </p:nvCxnSpPr>
        <p:spPr>
          <a:xfrm>
            <a:off x="838200" y="5568846"/>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30" name="LOGO">
            <a:extLst>
              <a:ext uri="{FF2B5EF4-FFF2-40B4-BE49-F238E27FC236}">
                <a16:creationId xmlns:a16="http://schemas.microsoft.com/office/drawing/2014/main" id="{4E46E55A-9BC9-0E42-AE0C-8BE4C5A8FE30}"/>
              </a:ext>
            </a:extLst>
          </p:cNvPr>
          <p:cNvPicPr>
            <a:picLocks noChangeAspect="1"/>
          </p:cNvPicPr>
          <p:nvPr userDrawn="1"/>
        </p:nvPicPr>
        <p:blipFill>
          <a:blip r:embed="rId2"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2028494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642" y="0"/>
            <a:ext cx="12186358" cy="6854826"/>
          </a:xfrm>
          <a:prstGeom prst="rect">
            <a:avLst/>
          </a:prstGeom>
        </p:spPr>
      </p:pic>
      <p:sp>
        <p:nvSpPr>
          <p:cNvPr id="8"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2"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
        <p:nvSpPr>
          <p:cNvPr id="9"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3"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2"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pic>
        <p:nvPicPr>
          <p:cNvPr id="13" name="Bild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618927" y="930055"/>
            <a:ext cx="1371596" cy="1371596"/>
          </a:xfrm>
          <a:prstGeom prst="rect">
            <a:avLst/>
          </a:prstGeom>
        </p:spPr>
      </p:pic>
      <p:pic>
        <p:nvPicPr>
          <p:cNvPr id="14" name="LOGO"/>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p:bg>
      <p:bgPr>
        <a:gradFill flip="none" rotWithShape="1">
          <a:gsLst>
            <a:gs pos="0">
              <a:srgbClr val="205A88"/>
            </a:gs>
            <a:gs pos="100000">
              <a:srgbClr val="0A86C9"/>
            </a:gs>
            <a:gs pos="75000">
              <a:srgbClr val="0A86C9"/>
            </a:gs>
          </a:gsLst>
          <a:lin ang="5400000" scaled="1"/>
          <a:tileRect/>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31" name="Blue Fade"/>
          <p:cNvSpPr/>
          <p:nvPr userDrawn="1"/>
        </p:nvSpPr>
        <p:spPr>
          <a:xfrm>
            <a:off x="-11998"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oliennummernplatzhalter"/>
          <p:cNvSpPr>
            <a:spLocks noGrp="1"/>
          </p:cNvSpPr>
          <p:nvPr>
            <p:ph type="sldNum" sz="quarter" idx="23"/>
          </p:nvPr>
        </p:nvSpPr>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26" name="Fußzeilenplatzhalter"/>
          <p:cNvSpPr>
            <a:spLocks noGrp="1"/>
          </p:cNvSpPr>
          <p:nvPr>
            <p:ph type="ftr" sz="quarter" idx="22"/>
          </p:nvPr>
        </p:nvSpPr>
        <p:spPr/>
        <p:txBody>
          <a:bodyPr/>
          <a:lstStyle>
            <a:lvl1pPr>
              <a:defRPr>
                <a:solidFill>
                  <a:schemeClr val="bg1">
                    <a:alpha val="75000"/>
                  </a:schemeClr>
                </a:solidFill>
              </a:defRPr>
            </a:lvl1pPr>
          </a:lstStyle>
          <a:p>
            <a:r>
              <a:rPr lang="en-US" noProof="0" dirty="0"/>
              <a:t>Confidential</a:t>
            </a:r>
          </a:p>
        </p:txBody>
      </p:sp>
      <p:sp>
        <p:nvSpPr>
          <p:cNvPr id="6" name="Text"/>
          <p:cNvSpPr>
            <a:spLocks noGrp="1"/>
          </p:cNvSpPr>
          <p:nvPr>
            <p:ph type="body" sz="quarter" idx="24" hasCustomPrompt="1"/>
          </p:nvPr>
        </p:nvSpPr>
        <p:spPr>
          <a:xfrm>
            <a:off x="838200" y="2016000"/>
            <a:ext cx="10515600" cy="3783569"/>
          </a:xfrm>
        </p:spPr>
        <p:txBody>
          <a:bodyPr>
            <a:normAutofit/>
          </a:bodyPr>
          <a:lstStyle>
            <a:lvl1pPr marL="342900" indent="-342900">
              <a:lnSpc>
                <a:spcPct val="100000"/>
              </a:lnSpc>
              <a:spcBef>
                <a:spcPts val="1000"/>
              </a:spcBef>
              <a:buClr>
                <a:schemeClr val="bg1"/>
              </a:buClr>
              <a:buFont typeface="Arial" charset="0"/>
              <a:buChar char="•"/>
              <a:defRPr sz="1800" b="1">
                <a:solidFill>
                  <a:schemeClr val="bg1"/>
                </a:solidFill>
              </a:defRPr>
            </a:lvl1pPr>
            <a:lvl2pPr marL="522895" indent="-342900">
              <a:lnSpc>
                <a:spcPct val="100000"/>
              </a:lnSpc>
              <a:spcBef>
                <a:spcPts val="1000"/>
              </a:spcBef>
              <a:buClr>
                <a:schemeClr val="bg1"/>
              </a:buClr>
              <a:buFont typeface="Arial" charset="0"/>
              <a:buChar char="•"/>
              <a:defRPr sz="1800">
                <a:solidFill>
                  <a:schemeClr val="bg1"/>
                </a:solidFill>
              </a:defRPr>
            </a:lvl2pPr>
            <a:lvl3pPr marL="702891" indent="-342900">
              <a:lnSpc>
                <a:spcPct val="100000"/>
              </a:lnSpc>
              <a:spcBef>
                <a:spcPts val="1000"/>
              </a:spcBef>
              <a:buClr>
                <a:schemeClr val="bg1"/>
              </a:buClr>
              <a:buFont typeface="Arial" charset="0"/>
              <a:buChar char="•"/>
              <a:defRPr sz="1800">
                <a:solidFill>
                  <a:schemeClr val="bg1"/>
                </a:solidFill>
              </a:defRPr>
            </a:lvl3pPr>
            <a:lvl4pPr marL="768586" indent="-228600">
              <a:lnSpc>
                <a:spcPct val="100000"/>
              </a:lnSpc>
              <a:spcBef>
                <a:spcPts val="1000"/>
              </a:spcBef>
              <a:buClr>
                <a:schemeClr val="bg1"/>
              </a:buClr>
              <a:buFont typeface="Arial" charset="0"/>
              <a:buChar char="•"/>
              <a:defRPr sz="1800">
                <a:solidFill>
                  <a:schemeClr val="bg1"/>
                </a:solidFill>
              </a:defRPr>
            </a:lvl4pPr>
            <a:lvl5pPr marL="948582" indent="-228600">
              <a:lnSpc>
                <a:spcPct val="100000"/>
              </a:lnSpc>
              <a:spcBef>
                <a:spcPts val="1000"/>
              </a:spcBef>
              <a:buClr>
                <a:schemeClr val="bg1"/>
              </a:buClr>
              <a:buFont typeface="Arial" charset="0"/>
              <a:buChar char="•"/>
              <a:defRPr sz="1800">
                <a:solidFill>
                  <a:schemeClr val="bg1"/>
                </a:solidFill>
              </a:defRPr>
            </a:lvl5pPr>
          </a:lstStyle>
          <a:p>
            <a:pPr lvl="0"/>
            <a:r>
              <a:rPr lang="en-US" noProof="0" dirty="0"/>
              <a:t>First level (Arial 18pt)</a:t>
            </a:r>
          </a:p>
          <a:p>
            <a:pPr lvl="1"/>
            <a:r>
              <a:rPr lang="en-US" noProof="0" dirty="0"/>
              <a:t>Second level (Arial 18pt)</a:t>
            </a:r>
          </a:p>
          <a:p>
            <a:pPr lvl="2"/>
            <a:r>
              <a:rPr lang="en-US" noProof="0" dirty="0"/>
              <a:t>Third level (Arial 18pt)</a:t>
            </a:r>
          </a:p>
          <a:p>
            <a:pPr lvl="3"/>
            <a:r>
              <a:rPr lang="en-US" noProof="0" dirty="0"/>
              <a:t>Fourth level (Arial 18pt)</a:t>
            </a:r>
          </a:p>
          <a:p>
            <a:pPr lvl="4"/>
            <a:r>
              <a:rPr lang="en-US" noProof="0" dirty="0"/>
              <a:t>Fifth level (Arial 18pt)</a:t>
            </a:r>
          </a:p>
        </p:txBody>
      </p:sp>
      <p:sp>
        <p:nvSpPr>
          <p:cNvPr id="16" name="TITLE"/>
          <p:cNvSpPr>
            <a:spLocks noGrp="1"/>
          </p:cNvSpPr>
          <p:nvPr>
            <p:ph type="title" hasCustomPrompt="1"/>
          </p:nvPr>
        </p:nvSpPr>
        <p:spPr>
          <a:xfrm>
            <a:off x="838200" y="720000"/>
            <a:ext cx="10515600" cy="540000"/>
          </a:xfrm>
        </p:spPr>
        <p:txBody>
          <a:bodyPr/>
          <a:lstStyle>
            <a:lvl1pPr algn="l">
              <a:defRPr cap="none">
                <a:solidFill>
                  <a:schemeClr val="bg1"/>
                </a:solidFill>
              </a:defRPr>
            </a:lvl1pPr>
          </a:lstStyle>
          <a:p>
            <a:r>
              <a:rPr lang="en-US" noProof="0" dirty="0"/>
              <a:t>Agenda Title (Arial 28pt)</a:t>
            </a:r>
          </a:p>
        </p:txBody>
      </p:sp>
      <p:sp>
        <p:nvSpPr>
          <p:cNvPr id="32" name="Freihandform 31"/>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OGO">
            <a:extLst>
              <a:ext uri="{FF2B5EF4-FFF2-40B4-BE49-F238E27FC236}">
                <a16:creationId xmlns:a16="http://schemas.microsoft.com/office/drawing/2014/main" id="{F0C663C7-AF94-0D43-BD1E-0749AEEB031A}"/>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0"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2" name="TITLE"/>
          <p:cNvSpPr>
            <a:spLocks noGrp="1"/>
          </p:cNvSpPr>
          <p:nvPr>
            <p:ph type="title" hasCustomPrompt="1"/>
          </p:nvPr>
        </p:nvSpPr>
        <p:spPr>
          <a:xfrm>
            <a:off x="838200" y="720000"/>
            <a:ext cx="10515600" cy="540000"/>
          </a:xfrm>
        </p:spPr>
        <p:txBody>
          <a:bodyPr/>
          <a:lstStyle>
            <a:lvl1pPr algn="l">
              <a:defRPr cap="none"/>
            </a:lvl1pPr>
          </a:lstStyle>
          <a:p>
            <a:r>
              <a:rPr lang="en-US" noProof="0" dirty="0"/>
              <a:t>Title (Arial 28pt)</a:t>
            </a:r>
          </a:p>
        </p:txBody>
      </p:sp>
    </p:spTree>
    <p:extLst>
      <p:ext uri="{BB962C8B-B14F-4D97-AF65-F5344CB8AC3E}">
        <p14:creationId xmlns:p14="http://schemas.microsoft.com/office/powerpoint/2010/main" val="20888297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6" name="Foliennummernplatzhalter"/>
          <p:cNvSpPr>
            <a:spLocks noGrp="1"/>
          </p:cNvSpPr>
          <p:nvPr>
            <p:ph type="sldNum" sz="quarter" idx="12"/>
          </p:nvPr>
        </p:nvSpPr>
        <p:spPr/>
        <p:txBody>
          <a:bodyPr/>
          <a:lstStyle/>
          <a:p>
            <a:fld id="{BB7F249F-CCCE-DA49-A761-E31751E19E88}" type="slidenum">
              <a:rPr lang="en-US" noProof="0" smtClean="0"/>
              <a:t>‹#›</a:t>
            </a:fld>
            <a:endParaRPr lang="en-US" noProof="0" dirty="0"/>
          </a:p>
        </p:txBody>
      </p:sp>
      <p:sp>
        <p:nvSpPr>
          <p:cNvPr id="5" name="Fußzeilenplatzhalter"/>
          <p:cNvSpPr>
            <a:spLocks noGrp="1"/>
          </p:cNvSpPr>
          <p:nvPr>
            <p:ph type="ftr" sz="quarter" idx="11"/>
          </p:nvPr>
        </p:nvSpPr>
        <p:spPr/>
        <p:txBody>
          <a:bodyPr/>
          <a:lstStyle>
            <a:lvl1pPr>
              <a:defRPr>
                <a:solidFill>
                  <a:schemeClr val="tx1">
                    <a:alpha val="50000"/>
                  </a:schemeClr>
                </a:solidFill>
              </a:defRPr>
            </a:lvl1pPr>
          </a:lstStyle>
          <a:p>
            <a:r>
              <a:rPr lang="en-US" noProof="0" dirty="0"/>
              <a:t>Confidential</a:t>
            </a:r>
          </a:p>
        </p:txBody>
      </p:sp>
      <p:sp>
        <p:nvSpPr>
          <p:cNvPr id="3" name="Content"/>
          <p:cNvSpPr>
            <a:spLocks noGrp="1"/>
          </p:cNvSpPr>
          <p:nvPr>
            <p:ph idx="1" hasCustomPrompt="1"/>
          </p:nvPr>
        </p:nvSpPr>
        <p:spPr>
          <a:xfrm>
            <a:off x="838200" y="2015999"/>
            <a:ext cx="10515600" cy="3808800"/>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7"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2" name="TITLE"/>
          <p:cNvSpPr>
            <a:spLocks noGrp="1"/>
          </p:cNvSpPr>
          <p:nvPr>
            <p:ph type="title" hasCustomPrompt="1"/>
          </p:nvPr>
        </p:nvSpPr>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16607996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ndard: Content - no Subline">
    <p:spTree>
      <p:nvGrpSpPr>
        <p:cNvPr id="1" name=""/>
        <p:cNvGrpSpPr/>
        <p:nvPr/>
      </p:nvGrpSpPr>
      <p:grpSpPr>
        <a:xfrm>
          <a:off x="0" y="0"/>
          <a:ext cx="0" cy="0"/>
          <a:chOff x="0" y="0"/>
          <a:chExt cx="0" cy="0"/>
        </a:xfrm>
      </p:grpSpPr>
      <p:sp>
        <p:nvSpPr>
          <p:cNvPr id="6" name="Foliennummernplatzhalter"/>
          <p:cNvSpPr>
            <a:spLocks noGrp="1"/>
          </p:cNvSpPr>
          <p:nvPr>
            <p:ph type="sldNum" sz="quarter" idx="12"/>
          </p:nvPr>
        </p:nvSpPr>
        <p:spPr/>
        <p:txBody>
          <a:bodyPr/>
          <a:lstStyle/>
          <a:p>
            <a:fld id="{BB7F249F-CCCE-DA49-A761-E31751E19E88}" type="slidenum">
              <a:rPr lang="en-US" noProof="0" smtClean="0"/>
              <a:t>‹#›</a:t>
            </a:fld>
            <a:endParaRPr lang="en-US" noProof="0" dirty="0"/>
          </a:p>
        </p:txBody>
      </p:sp>
      <p:sp>
        <p:nvSpPr>
          <p:cNvPr id="5" name="Fußzeilenplatzhalter"/>
          <p:cNvSpPr>
            <a:spLocks noGrp="1"/>
          </p:cNvSpPr>
          <p:nvPr>
            <p:ph type="ftr" sz="quarter" idx="11"/>
          </p:nvPr>
        </p:nvSpPr>
        <p:spPr/>
        <p:txBody>
          <a:bodyPr/>
          <a:lstStyle>
            <a:lvl1pPr>
              <a:defRPr>
                <a:solidFill>
                  <a:schemeClr val="tx1">
                    <a:alpha val="50000"/>
                  </a:schemeClr>
                </a:solidFill>
              </a:defRPr>
            </a:lvl1pPr>
          </a:lstStyle>
          <a:p>
            <a:r>
              <a:rPr lang="en-US" noProof="0" dirty="0"/>
              <a:t>Confidential</a:t>
            </a:r>
          </a:p>
        </p:txBody>
      </p:sp>
      <p:sp>
        <p:nvSpPr>
          <p:cNvPr id="3" name="Content"/>
          <p:cNvSpPr>
            <a:spLocks noGrp="1"/>
          </p:cNvSpPr>
          <p:nvPr>
            <p:ph idx="1" hasCustomPrompt="1"/>
          </p:nvPr>
        </p:nvSpPr>
        <p:spPr>
          <a:xfrm>
            <a:off x="838200" y="2015999"/>
            <a:ext cx="10515600" cy="3808800"/>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2" name="TITLE"/>
          <p:cNvSpPr>
            <a:spLocks noGrp="1"/>
          </p:cNvSpPr>
          <p:nvPr>
            <p:ph type="title" hasCustomPrompt="1"/>
          </p:nvPr>
        </p:nvSpPr>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20844384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andard: Content + UP">
    <p:spTree>
      <p:nvGrpSpPr>
        <p:cNvPr id="1" name=""/>
        <p:cNvGrpSpPr/>
        <p:nvPr/>
      </p:nvGrpSpPr>
      <p:grpSpPr>
        <a:xfrm>
          <a:off x="0" y="0"/>
          <a:ext cx="0" cy="0"/>
          <a:chOff x="0" y="0"/>
          <a:chExt cx="0" cy="0"/>
        </a:xfrm>
      </p:grpSpPr>
      <p:grpSp>
        <p:nvGrpSpPr>
          <p:cNvPr id="10" name="ICON"/>
          <p:cNvGrpSpPr>
            <a:grpSpLocks noChangeAspect="1"/>
          </p:cNvGrpSpPr>
          <p:nvPr userDrawn="1"/>
        </p:nvGrpSpPr>
        <p:grpSpPr bwMode="auto">
          <a:xfrm>
            <a:off x="6002146" y="534257"/>
            <a:ext cx="5752703" cy="5752703"/>
            <a:chOff x="2267" y="994"/>
            <a:chExt cx="2000" cy="2000"/>
          </a:xfrm>
          <a:solidFill>
            <a:schemeClr val="bg1">
              <a:lumMod val="95000"/>
              <a:alpha val="50000"/>
            </a:schemeClr>
          </a:solidFill>
        </p:grpSpPr>
        <p:sp>
          <p:nvSpPr>
            <p:cNvPr id="11" name="Freeform 2"/>
            <p:cNvSpPr>
              <a:spLocks noChangeArrowheads="1"/>
            </p:cNvSpPr>
            <p:nvPr/>
          </p:nvSpPr>
          <p:spPr bwMode="auto">
            <a:xfrm>
              <a:off x="2267" y="994"/>
              <a:ext cx="2001" cy="2001"/>
            </a:xfrm>
            <a:custGeom>
              <a:avLst/>
              <a:gdLst>
                <a:gd name="T0" fmla="*/ 4502 w 8827"/>
                <a:gd name="T1" fmla="*/ 7111 h 8827"/>
                <a:gd name="T2" fmla="*/ 2792 w 8827"/>
                <a:gd name="T3" fmla="*/ 6737 h 8827"/>
                <a:gd name="T4" fmla="*/ 2499 w 8827"/>
                <a:gd name="T5" fmla="*/ 3003 h 8827"/>
                <a:gd name="T6" fmla="*/ 2543 w 8827"/>
                <a:gd name="T7" fmla="*/ 2950 h 8827"/>
                <a:gd name="T8" fmla="*/ 3367 w 8827"/>
                <a:gd name="T9" fmla="*/ 2943 h 8827"/>
                <a:gd name="T10" fmla="*/ 3420 w 8827"/>
                <a:gd name="T11" fmla="*/ 2981 h 8827"/>
                <a:gd name="T12" fmla="*/ 3446 w 8827"/>
                <a:gd name="T13" fmla="*/ 5944 h 8827"/>
                <a:gd name="T14" fmla="*/ 3912 w 8827"/>
                <a:gd name="T15" fmla="*/ 6331 h 8827"/>
                <a:gd name="T16" fmla="*/ 4377 w 8827"/>
                <a:gd name="T17" fmla="*/ 5944 h 8827"/>
                <a:gd name="T18" fmla="*/ 4405 w 8827"/>
                <a:gd name="T19" fmla="*/ 2984 h 8827"/>
                <a:gd name="T20" fmla="*/ 4460 w 8827"/>
                <a:gd name="T21" fmla="*/ 2943 h 8827"/>
                <a:gd name="T22" fmla="*/ 5282 w 8827"/>
                <a:gd name="T23" fmla="*/ 2949 h 8827"/>
                <a:gd name="T24" fmla="*/ 5323 w 8827"/>
                <a:gd name="T25" fmla="*/ 3000 h 8827"/>
                <a:gd name="T26" fmla="*/ 8285 w 8827"/>
                <a:gd name="T27" fmla="*/ 3456 h 8827"/>
                <a:gd name="T28" fmla="*/ 6677 w 8827"/>
                <a:gd name="T29" fmla="*/ 5448 h 8827"/>
                <a:gd name="T30" fmla="*/ 6648 w 8827"/>
                <a:gd name="T31" fmla="*/ 5511 h 8827"/>
                <a:gd name="T32" fmla="*/ 5820 w 8827"/>
                <a:gd name="T33" fmla="*/ 5531 h 8827"/>
                <a:gd name="T34" fmla="*/ 5762 w 8827"/>
                <a:gd name="T35" fmla="*/ 5504 h 8827"/>
                <a:gd name="T36" fmla="*/ 5741 w 8827"/>
                <a:gd name="T37" fmla="*/ 1391 h 8827"/>
                <a:gd name="T38" fmla="*/ 5766 w 8827"/>
                <a:gd name="T39" fmla="*/ 1334 h 8827"/>
                <a:gd name="T40" fmla="*/ 7373 w 8827"/>
                <a:gd name="T41" fmla="*/ 1309 h 8827"/>
                <a:gd name="T42" fmla="*/ 6879 w 8827"/>
                <a:gd name="T43" fmla="*/ 752 h 8827"/>
                <a:gd name="T44" fmla="*/ 3543 w 8827"/>
                <a:gd name="T45" fmla="*/ 80 h 8827"/>
                <a:gd name="T46" fmla="*/ 591 w 8827"/>
                <a:gd name="T47" fmla="*/ 2207 h 8827"/>
                <a:gd name="T48" fmla="*/ 226 w 8827"/>
                <a:gd name="T49" fmla="*/ 5826 h 8827"/>
                <a:gd name="T50" fmla="*/ 2733 w 8827"/>
                <a:gd name="T51" fmla="*/ 8499 h 8827"/>
                <a:gd name="T52" fmla="*/ 6356 w 8827"/>
                <a:gd name="T53" fmla="*/ 8377 h 8827"/>
                <a:gd name="T54" fmla="*/ 8682 w 8827"/>
                <a:gd name="T55" fmla="*/ 5557 h 8827"/>
                <a:gd name="T56" fmla="*/ 8536 w 8827"/>
                <a:gd name="T57" fmla="*/ 2832 h 8827"/>
                <a:gd name="T58" fmla="*/ 7517 w 8827"/>
                <a:gd name="T59" fmla="*/ 2918 h 8827"/>
                <a:gd name="T60" fmla="*/ 7458 w 8827"/>
                <a:gd name="T61" fmla="*/ 2237 h 8827"/>
                <a:gd name="T62" fmla="*/ 8034 w 8827"/>
                <a:gd name="T63" fmla="*/ 8206 h 8827"/>
                <a:gd name="T64" fmla="*/ 8211 w 8827"/>
                <a:gd name="T65" fmla="*/ 8285 h 8827"/>
                <a:gd name="T66" fmla="*/ 8267 w 8827"/>
                <a:gd name="T67" fmla="*/ 8472 h 8827"/>
                <a:gd name="T68" fmla="*/ 8166 w 8827"/>
                <a:gd name="T69" fmla="*/ 8637 h 8827"/>
                <a:gd name="T70" fmla="*/ 7973 w 8827"/>
                <a:gd name="T71" fmla="*/ 8669 h 8827"/>
                <a:gd name="T72" fmla="*/ 7823 w 8827"/>
                <a:gd name="T73" fmla="*/ 8544 h 8827"/>
                <a:gd name="T74" fmla="*/ 7803 w 8827"/>
                <a:gd name="T75" fmla="*/ 8391 h 8827"/>
                <a:gd name="T76" fmla="*/ 7915 w 8827"/>
                <a:gd name="T77" fmla="*/ 8237 h 8827"/>
                <a:gd name="T78" fmla="*/ 8010 w 8827"/>
                <a:gd name="T79" fmla="*/ 8242 h 8827"/>
                <a:gd name="T80" fmla="*/ 7866 w 8827"/>
                <a:gd name="T81" fmla="*/ 8319 h 8827"/>
                <a:gd name="T82" fmla="*/ 7828 w 8827"/>
                <a:gd name="T83" fmla="*/ 8480 h 8827"/>
                <a:gd name="T84" fmla="*/ 7924 w 8827"/>
                <a:gd name="T85" fmla="*/ 8613 h 8827"/>
                <a:gd name="T86" fmla="*/ 8087 w 8827"/>
                <a:gd name="T87" fmla="*/ 8630 h 8827"/>
                <a:gd name="T88" fmla="*/ 8208 w 8827"/>
                <a:gd name="T89" fmla="*/ 8517 h 8827"/>
                <a:gd name="T90" fmla="*/ 8212 w 8827"/>
                <a:gd name="T91" fmla="*/ 8373 h 8827"/>
                <a:gd name="T92" fmla="*/ 8104 w 8827"/>
                <a:gd name="T93" fmla="*/ 8257 h 8827"/>
                <a:gd name="T94" fmla="*/ 8003 w 8827"/>
                <a:gd name="T95" fmla="*/ 8309 h 8827"/>
                <a:gd name="T96" fmla="*/ 8102 w 8827"/>
                <a:gd name="T97" fmla="*/ 8327 h 8827"/>
                <a:gd name="T98" fmla="*/ 8111 w 8827"/>
                <a:gd name="T99" fmla="*/ 8335 h 8827"/>
                <a:gd name="T100" fmla="*/ 8128 w 8827"/>
                <a:gd name="T101" fmla="*/ 8378 h 8827"/>
                <a:gd name="T102" fmla="*/ 8111 w 8827"/>
                <a:gd name="T103" fmla="*/ 8424 h 8827"/>
                <a:gd name="T104" fmla="*/ 8077 w 8827"/>
                <a:gd name="T105" fmla="*/ 8444 h 8827"/>
                <a:gd name="T106" fmla="*/ 8114 w 8827"/>
                <a:gd name="T107" fmla="*/ 8482 h 8827"/>
                <a:gd name="T108" fmla="*/ 8093 w 8827"/>
                <a:gd name="T109" fmla="*/ 8570 h 8827"/>
                <a:gd name="T110" fmla="*/ 8074 w 8827"/>
                <a:gd name="T111" fmla="*/ 8492 h 8827"/>
                <a:gd name="T112" fmla="*/ 8048 w 8827"/>
                <a:gd name="T113" fmla="*/ 8462 h 8827"/>
                <a:gd name="T114" fmla="*/ 8032 w 8827"/>
                <a:gd name="T115" fmla="*/ 8432 h 8827"/>
                <a:gd name="T116" fmla="*/ 8081 w 8827"/>
                <a:gd name="T117" fmla="*/ 8393 h 8827"/>
                <a:gd name="T118" fmla="*/ 8048 w 8827"/>
                <a:gd name="T119" fmla="*/ 8345 h 8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27" h="8827">
                  <a:moveTo>
                    <a:pt x="5325" y="5810"/>
                  </a:moveTo>
                  <a:lnTo>
                    <a:pt x="5319" y="5968"/>
                  </a:lnTo>
                  <a:lnTo>
                    <a:pt x="5300" y="6117"/>
                  </a:lnTo>
                  <a:lnTo>
                    <a:pt x="5270" y="6259"/>
                  </a:lnTo>
                  <a:lnTo>
                    <a:pt x="5227" y="6392"/>
                  </a:lnTo>
                  <a:lnTo>
                    <a:pt x="5173" y="6516"/>
                  </a:lnTo>
                  <a:lnTo>
                    <a:pt x="5108" y="6631"/>
                  </a:lnTo>
                  <a:lnTo>
                    <a:pt x="5033" y="6736"/>
                  </a:lnTo>
                  <a:lnTo>
                    <a:pt x="4946" y="6832"/>
                  </a:lnTo>
                  <a:lnTo>
                    <a:pt x="4850" y="6917"/>
                  </a:lnTo>
                  <a:lnTo>
                    <a:pt x="4743" y="6993"/>
                  </a:lnTo>
                  <a:lnTo>
                    <a:pt x="4627" y="7057"/>
                  </a:lnTo>
                  <a:lnTo>
                    <a:pt x="4502" y="7111"/>
                  </a:lnTo>
                  <a:lnTo>
                    <a:pt x="4367" y="7153"/>
                  </a:lnTo>
                  <a:lnTo>
                    <a:pt x="4224" y="7183"/>
                  </a:lnTo>
                  <a:lnTo>
                    <a:pt x="4073" y="7202"/>
                  </a:lnTo>
                  <a:lnTo>
                    <a:pt x="3914" y="7208"/>
                  </a:lnTo>
                  <a:lnTo>
                    <a:pt x="3754" y="7202"/>
                  </a:lnTo>
                  <a:lnTo>
                    <a:pt x="3602" y="7184"/>
                  </a:lnTo>
                  <a:lnTo>
                    <a:pt x="3459" y="7153"/>
                  </a:lnTo>
                  <a:lnTo>
                    <a:pt x="3325" y="7111"/>
                  </a:lnTo>
                  <a:lnTo>
                    <a:pt x="3199" y="7058"/>
                  </a:lnTo>
                  <a:lnTo>
                    <a:pt x="3082" y="6993"/>
                  </a:lnTo>
                  <a:lnTo>
                    <a:pt x="2975" y="6918"/>
                  </a:lnTo>
                  <a:lnTo>
                    <a:pt x="2878" y="6833"/>
                  </a:lnTo>
                  <a:lnTo>
                    <a:pt x="2792" y="6737"/>
                  </a:lnTo>
                  <a:lnTo>
                    <a:pt x="2715" y="6631"/>
                  </a:lnTo>
                  <a:lnTo>
                    <a:pt x="2650" y="6516"/>
                  </a:lnTo>
                  <a:lnTo>
                    <a:pt x="2596" y="6392"/>
                  </a:lnTo>
                  <a:lnTo>
                    <a:pt x="2553" y="6259"/>
                  </a:lnTo>
                  <a:lnTo>
                    <a:pt x="2522" y="6118"/>
                  </a:lnTo>
                  <a:lnTo>
                    <a:pt x="2503" y="5968"/>
                  </a:lnTo>
                  <a:lnTo>
                    <a:pt x="2497" y="5810"/>
                  </a:lnTo>
                  <a:lnTo>
                    <a:pt x="2497" y="3023"/>
                  </a:lnTo>
                  <a:lnTo>
                    <a:pt x="2497" y="3023"/>
                  </a:lnTo>
                  <a:lnTo>
                    <a:pt x="2497" y="3017"/>
                  </a:lnTo>
                  <a:lnTo>
                    <a:pt x="2497" y="3012"/>
                  </a:lnTo>
                  <a:lnTo>
                    <a:pt x="2498" y="3008"/>
                  </a:lnTo>
                  <a:lnTo>
                    <a:pt x="2499" y="3003"/>
                  </a:lnTo>
                  <a:lnTo>
                    <a:pt x="2501" y="2998"/>
                  </a:lnTo>
                  <a:lnTo>
                    <a:pt x="2503" y="2993"/>
                  </a:lnTo>
                  <a:lnTo>
                    <a:pt x="2505" y="2988"/>
                  </a:lnTo>
                  <a:lnTo>
                    <a:pt x="2508" y="2984"/>
                  </a:lnTo>
                  <a:lnTo>
                    <a:pt x="2511" y="2979"/>
                  </a:lnTo>
                  <a:lnTo>
                    <a:pt x="2514" y="2974"/>
                  </a:lnTo>
                  <a:lnTo>
                    <a:pt x="2517" y="2970"/>
                  </a:lnTo>
                  <a:lnTo>
                    <a:pt x="2521" y="2966"/>
                  </a:lnTo>
                  <a:lnTo>
                    <a:pt x="2525" y="2962"/>
                  </a:lnTo>
                  <a:lnTo>
                    <a:pt x="2529" y="2959"/>
                  </a:lnTo>
                  <a:lnTo>
                    <a:pt x="2534" y="2956"/>
                  </a:lnTo>
                  <a:lnTo>
                    <a:pt x="2539" y="2953"/>
                  </a:lnTo>
                  <a:lnTo>
                    <a:pt x="2543" y="2950"/>
                  </a:lnTo>
                  <a:lnTo>
                    <a:pt x="2548" y="2948"/>
                  </a:lnTo>
                  <a:lnTo>
                    <a:pt x="2552" y="2946"/>
                  </a:lnTo>
                  <a:lnTo>
                    <a:pt x="2557" y="2945"/>
                  </a:lnTo>
                  <a:lnTo>
                    <a:pt x="2562" y="2944"/>
                  </a:lnTo>
                  <a:lnTo>
                    <a:pt x="2567" y="2943"/>
                  </a:lnTo>
                  <a:lnTo>
                    <a:pt x="2572" y="2942"/>
                  </a:lnTo>
                  <a:lnTo>
                    <a:pt x="2577" y="2942"/>
                  </a:lnTo>
                  <a:lnTo>
                    <a:pt x="3352" y="2942"/>
                  </a:lnTo>
                  <a:lnTo>
                    <a:pt x="3352" y="2942"/>
                  </a:lnTo>
                  <a:lnTo>
                    <a:pt x="3352" y="2942"/>
                  </a:lnTo>
                  <a:lnTo>
                    <a:pt x="3357" y="2942"/>
                  </a:lnTo>
                  <a:lnTo>
                    <a:pt x="3362" y="2942"/>
                  </a:lnTo>
                  <a:lnTo>
                    <a:pt x="3367" y="2943"/>
                  </a:lnTo>
                  <a:lnTo>
                    <a:pt x="3371" y="2944"/>
                  </a:lnTo>
                  <a:lnTo>
                    <a:pt x="3376" y="2945"/>
                  </a:lnTo>
                  <a:lnTo>
                    <a:pt x="3381" y="2947"/>
                  </a:lnTo>
                  <a:lnTo>
                    <a:pt x="3386" y="2949"/>
                  </a:lnTo>
                  <a:lnTo>
                    <a:pt x="3391" y="2952"/>
                  </a:lnTo>
                  <a:lnTo>
                    <a:pt x="3395" y="2955"/>
                  </a:lnTo>
                  <a:lnTo>
                    <a:pt x="3400" y="2958"/>
                  </a:lnTo>
                  <a:lnTo>
                    <a:pt x="3404" y="2961"/>
                  </a:lnTo>
                  <a:lnTo>
                    <a:pt x="3407" y="2964"/>
                  </a:lnTo>
                  <a:lnTo>
                    <a:pt x="3411" y="2968"/>
                  </a:lnTo>
                  <a:lnTo>
                    <a:pt x="3414" y="2972"/>
                  </a:lnTo>
                  <a:lnTo>
                    <a:pt x="3417" y="2976"/>
                  </a:lnTo>
                  <a:lnTo>
                    <a:pt x="3420" y="2981"/>
                  </a:lnTo>
                  <a:lnTo>
                    <a:pt x="3422" y="2985"/>
                  </a:lnTo>
                  <a:lnTo>
                    <a:pt x="3424" y="2990"/>
                  </a:lnTo>
                  <a:lnTo>
                    <a:pt x="3426" y="2995"/>
                  </a:lnTo>
                  <a:lnTo>
                    <a:pt x="3427" y="3000"/>
                  </a:lnTo>
                  <a:lnTo>
                    <a:pt x="3428" y="3004"/>
                  </a:lnTo>
                  <a:lnTo>
                    <a:pt x="3429" y="3009"/>
                  </a:lnTo>
                  <a:lnTo>
                    <a:pt x="3429" y="3014"/>
                  </a:lnTo>
                  <a:lnTo>
                    <a:pt x="3430" y="3020"/>
                  </a:lnTo>
                  <a:lnTo>
                    <a:pt x="3430" y="3025"/>
                  </a:lnTo>
                  <a:lnTo>
                    <a:pt x="3430" y="5742"/>
                  </a:lnTo>
                  <a:lnTo>
                    <a:pt x="3431" y="5814"/>
                  </a:lnTo>
                  <a:lnTo>
                    <a:pt x="3437" y="5882"/>
                  </a:lnTo>
                  <a:lnTo>
                    <a:pt x="3446" y="5944"/>
                  </a:lnTo>
                  <a:lnTo>
                    <a:pt x="3459" y="6002"/>
                  </a:lnTo>
                  <a:lnTo>
                    <a:pt x="3476" y="6055"/>
                  </a:lnTo>
                  <a:lnTo>
                    <a:pt x="3497" y="6103"/>
                  </a:lnTo>
                  <a:lnTo>
                    <a:pt x="3521" y="6147"/>
                  </a:lnTo>
                  <a:lnTo>
                    <a:pt x="3549" y="6186"/>
                  </a:lnTo>
                  <a:lnTo>
                    <a:pt x="3581" y="6220"/>
                  </a:lnTo>
                  <a:lnTo>
                    <a:pt x="3616" y="6250"/>
                  </a:lnTo>
                  <a:lnTo>
                    <a:pt x="3656" y="6275"/>
                  </a:lnTo>
                  <a:lnTo>
                    <a:pt x="3699" y="6295"/>
                  </a:lnTo>
                  <a:lnTo>
                    <a:pt x="3747" y="6311"/>
                  </a:lnTo>
                  <a:lnTo>
                    <a:pt x="3798" y="6322"/>
                  </a:lnTo>
                  <a:lnTo>
                    <a:pt x="3853" y="6329"/>
                  </a:lnTo>
                  <a:lnTo>
                    <a:pt x="3912" y="6331"/>
                  </a:lnTo>
                  <a:lnTo>
                    <a:pt x="3970" y="6329"/>
                  </a:lnTo>
                  <a:lnTo>
                    <a:pt x="4025" y="6322"/>
                  </a:lnTo>
                  <a:lnTo>
                    <a:pt x="4077" y="6311"/>
                  </a:lnTo>
                  <a:lnTo>
                    <a:pt x="4124" y="6295"/>
                  </a:lnTo>
                  <a:lnTo>
                    <a:pt x="4167" y="6275"/>
                  </a:lnTo>
                  <a:lnTo>
                    <a:pt x="4207" y="6250"/>
                  </a:lnTo>
                  <a:lnTo>
                    <a:pt x="4242" y="6220"/>
                  </a:lnTo>
                  <a:lnTo>
                    <a:pt x="4274" y="6186"/>
                  </a:lnTo>
                  <a:lnTo>
                    <a:pt x="4302" y="6147"/>
                  </a:lnTo>
                  <a:lnTo>
                    <a:pt x="4327" y="6103"/>
                  </a:lnTo>
                  <a:lnTo>
                    <a:pt x="4347" y="6055"/>
                  </a:lnTo>
                  <a:lnTo>
                    <a:pt x="4364" y="6002"/>
                  </a:lnTo>
                  <a:lnTo>
                    <a:pt x="4377" y="5944"/>
                  </a:lnTo>
                  <a:lnTo>
                    <a:pt x="4386" y="5882"/>
                  </a:lnTo>
                  <a:lnTo>
                    <a:pt x="4392" y="5814"/>
                  </a:lnTo>
                  <a:lnTo>
                    <a:pt x="4394" y="5742"/>
                  </a:lnTo>
                  <a:lnTo>
                    <a:pt x="4394" y="3023"/>
                  </a:lnTo>
                  <a:lnTo>
                    <a:pt x="4394" y="3023"/>
                  </a:lnTo>
                  <a:lnTo>
                    <a:pt x="4394" y="3017"/>
                  </a:lnTo>
                  <a:lnTo>
                    <a:pt x="4395" y="3012"/>
                  </a:lnTo>
                  <a:lnTo>
                    <a:pt x="4395" y="3008"/>
                  </a:lnTo>
                  <a:lnTo>
                    <a:pt x="4397" y="3003"/>
                  </a:lnTo>
                  <a:lnTo>
                    <a:pt x="4398" y="2998"/>
                  </a:lnTo>
                  <a:lnTo>
                    <a:pt x="4400" y="2993"/>
                  </a:lnTo>
                  <a:lnTo>
                    <a:pt x="4402" y="2988"/>
                  </a:lnTo>
                  <a:lnTo>
                    <a:pt x="4405" y="2984"/>
                  </a:lnTo>
                  <a:lnTo>
                    <a:pt x="4407" y="2979"/>
                  </a:lnTo>
                  <a:lnTo>
                    <a:pt x="4411" y="2974"/>
                  </a:lnTo>
                  <a:lnTo>
                    <a:pt x="4414" y="2970"/>
                  </a:lnTo>
                  <a:lnTo>
                    <a:pt x="4418" y="2966"/>
                  </a:lnTo>
                  <a:lnTo>
                    <a:pt x="4422" y="2963"/>
                  </a:lnTo>
                  <a:lnTo>
                    <a:pt x="4427" y="2959"/>
                  </a:lnTo>
                  <a:lnTo>
                    <a:pt x="4431" y="2956"/>
                  </a:lnTo>
                  <a:lnTo>
                    <a:pt x="4436" y="2953"/>
                  </a:lnTo>
                  <a:lnTo>
                    <a:pt x="4441" y="2950"/>
                  </a:lnTo>
                  <a:lnTo>
                    <a:pt x="4446" y="2948"/>
                  </a:lnTo>
                  <a:lnTo>
                    <a:pt x="4450" y="2946"/>
                  </a:lnTo>
                  <a:lnTo>
                    <a:pt x="4455" y="2945"/>
                  </a:lnTo>
                  <a:lnTo>
                    <a:pt x="4460" y="2943"/>
                  </a:lnTo>
                  <a:lnTo>
                    <a:pt x="4465" y="2942"/>
                  </a:lnTo>
                  <a:lnTo>
                    <a:pt x="4470" y="2942"/>
                  </a:lnTo>
                  <a:lnTo>
                    <a:pt x="4475" y="2942"/>
                  </a:lnTo>
                  <a:lnTo>
                    <a:pt x="5244" y="2942"/>
                  </a:lnTo>
                  <a:lnTo>
                    <a:pt x="5244" y="2942"/>
                  </a:lnTo>
                  <a:lnTo>
                    <a:pt x="5246" y="2942"/>
                  </a:lnTo>
                  <a:lnTo>
                    <a:pt x="5252" y="2942"/>
                  </a:lnTo>
                  <a:lnTo>
                    <a:pt x="5257" y="2942"/>
                  </a:lnTo>
                  <a:lnTo>
                    <a:pt x="5262" y="2943"/>
                  </a:lnTo>
                  <a:lnTo>
                    <a:pt x="5267" y="2944"/>
                  </a:lnTo>
                  <a:lnTo>
                    <a:pt x="5272" y="2945"/>
                  </a:lnTo>
                  <a:lnTo>
                    <a:pt x="5277" y="2947"/>
                  </a:lnTo>
                  <a:lnTo>
                    <a:pt x="5282" y="2949"/>
                  </a:lnTo>
                  <a:lnTo>
                    <a:pt x="5286" y="2952"/>
                  </a:lnTo>
                  <a:lnTo>
                    <a:pt x="5291" y="2955"/>
                  </a:lnTo>
                  <a:lnTo>
                    <a:pt x="5295" y="2958"/>
                  </a:lnTo>
                  <a:lnTo>
                    <a:pt x="5299" y="2961"/>
                  </a:lnTo>
                  <a:lnTo>
                    <a:pt x="5303" y="2964"/>
                  </a:lnTo>
                  <a:lnTo>
                    <a:pt x="5306" y="2968"/>
                  </a:lnTo>
                  <a:lnTo>
                    <a:pt x="5310" y="2972"/>
                  </a:lnTo>
                  <a:lnTo>
                    <a:pt x="5313" y="2976"/>
                  </a:lnTo>
                  <a:lnTo>
                    <a:pt x="5315" y="2981"/>
                  </a:lnTo>
                  <a:lnTo>
                    <a:pt x="5318" y="2985"/>
                  </a:lnTo>
                  <a:lnTo>
                    <a:pt x="5320" y="2990"/>
                  </a:lnTo>
                  <a:lnTo>
                    <a:pt x="5322" y="2995"/>
                  </a:lnTo>
                  <a:lnTo>
                    <a:pt x="5323" y="3000"/>
                  </a:lnTo>
                  <a:lnTo>
                    <a:pt x="5324" y="3005"/>
                  </a:lnTo>
                  <a:lnTo>
                    <a:pt x="5325" y="3010"/>
                  </a:lnTo>
                  <a:lnTo>
                    <a:pt x="5325" y="3015"/>
                  </a:lnTo>
                  <a:lnTo>
                    <a:pt x="5325" y="3021"/>
                  </a:lnTo>
                  <a:lnTo>
                    <a:pt x="5325" y="3023"/>
                  </a:lnTo>
                  <a:lnTo>
                    <a:pt x="5325" y="5810"/>
                  </a:lnTo>
                  <a:close/>
                  <a:moveTo>
                    <a:pt x="8536" y="2832"/>
                  </a:moveTo>
                  <a:lnTo>
                    <a:pt x="8515" y="2948"/>
                  </a:lnTo>
                  <a:lnTo>
                    <a:pt x="8485" y="3060"/>
                  </a:lnTo>
                  <a:lnTo>
                    <a:pt x="8446" y="3167"/>
                  </a:lnTo>
                  <a:lnTo>
                    <a:pt x="8400" y="3269"/>
                  </a:lnTo>
                  <a:lnTo>
                    <a:pt x="8346" y="3366"/>
                  </a:lnTo>
                  <a:lnTo>
                    <a:pt x="8285" y="3456"/>
                  </a:lnTo>
                  <a:lnTo>
                    <a:pt x="8218" y="3540"/>
                  </a:lnTo>
                  <a:lnTo>
                    <a:pt x="8144" y="3617"/>
                  </a:lnTo>
                  <a:lnTo>
                    <a:pt x="8064" y="3687"/>
                  </a:lnTo>
                  <a:lnTo>
                    <a:pt x="7979" y="3749"/>
                  </a:lnTo>
                  <a:lnTo>
                    <a:pt x="7889" y="3802"/>
                  </a:lnTo>
                  <a:lnTo>
                    <a:pt x="7794" y="3847"/>
                  </a:lnTo>
                  <a:lnTo>
                    <a:pt x="7694" y="3882"/>
                  </a:lnTo>
                  <a:lnTo>
                    <a:pt x="7591" y="3908"/>
                  </a:lnTo>
                  <a:lnTo>
                    <a:pt x="7485" y="3924"/>
                  </a:lnTo>
                  <a:lnTo>
                    <a:pt x="7375" y="3930"/>
                  </a:lnTo>
                  <a:lnTo>
                    <a:pt x="6677" y="3930"/>
                  </a:lnTo>
                  <a:lnTo>
                    <a:pt x="6677" y="5448"/>
                  </a:lnTo>
                  <a:lnTo>
                    <a:pt x="6677" y="5448"/>
                  </a:lnTo>
                  <a:lnTo>
                    <a:pt x="6677" y="5454"/>
                  </a:lnTo>
                  <a:lnTo>
                    <a:pt x="6676" y="5459"/>
                  </a:lnTo>
                  <a:lnTo>
                    <a:pt x="6675" y="5464"/>
                  </a:lnTo>
                  <a:lnTo>
                    <a:pt x="6674" y="5469"/>
                  </a:lnTo>
                  <a:lnTo>
                    <a:pt x="6672" y="5474"/>
                  </a:lnTo>
                  <a:lnTo>
                    <a:pt x="6670" y="5479"/>
                  </a:lnTo>
                  <a:lnTo>
                    <a:pt x="6668" y="5484"/>
                  </a:lnTo>
                  <a:lnTo>
                    <a:pt x="6665" y="5488"/>
                  </a:lnTo>
                  <a:lnTo>
                    <a:pt x="6662" y="5493"/>
                  </a:lnTo>
                  <a:lnTo>
                    <a:pt x="6659" y="5498"/>
                  </a:lnTo>
                  <a:lnTo>
                    <a:pt x="6655" y="5503"/>
                  </a:lnTo>
                  <a:lnTo>
                    <a:pt x="6652" y="5507"/>
                  </a:lnTo>
                  <a:lnTo>
                    <a:pt x="6648" y="5511"/>
                  </a:lnTo>
                  <a:lnTo>
                    <a:pt x="6644" y="5514"/>
                  </a:lnTo>
                  <a:lnTo>
                    <a:pt x="6639" y="5517"/>
                  </a:lnTo>
                  <a:lnTo>
                    <a:pt x="6634" y="5520"/>
                  </a:lnTo>
                  <a:lnTo>
                    <a:pt x="6630" y="5523"/>
                  </a:lnTo>
                  <a:lnTo>
                    <a:pt x="6625" y="5525"/>
                  </a:lnTo>
                  <a:lnTo>
                    <a:pt x="6620" y="5527"/>
                  </a:lnTo>
                  <a:lnTo>
                    <a:pt x="6615" y="5529"/>
                  </a:lnTo>
                  <a:lnTo>
                    <a:pt x="6610" y="5530"/>
                  </a:lnTo>
                  <a:lnTo>
                    <a:pt x="6605" y="5531"/>
                  </a:lnTo>
                  <a:lnTo>
                    <a:pt x="6600" y="5531"/>
                  </a:lnTo>
                  <a:lnTo>
                    <a:pt x="6594" y="5531"/>
                  </a:lnTo>
                  <a:lnTo>
                    <a:pt x="5820" y="5531"/>
                  </a:lnTo>
                  <a:lnTo>
                    <a:pt x="5820" y="5531"/>
                  </a:lnTo>
                  <a:lnTo>
                    <a:pt x="5815" y="5531"/>
                  </a:lnTo>
                  <a:lnTo>
                    <a:pt x="5810" y="5531"/>
                  </a:lnTo>
                  <a:lnTo>
                    <a:pt x="5805" y="5530"/>
                  </a:lnTo>
                  <a:lnTo>
                    <a:pt x="5800" y="5529"/>
                  </a:lnTo>
                  <a:lnTo>
                    <a:pt x="5795" y="5527"/>
                  </a:lnTo>
                  <a:lnTo>
                    <a:pt x="5791" y="5525"/>
                  </a:lnTo>
                  <a:lnTo>
                    <a:pt x="5786" y="5523"/>
                  </a:lnTo>
                  <a:lnTo>
                    <a:pt x="5781" y="5520"/>
                  </a:lnTo>
                  <a:lnTo>
                    <a:pt x="5777" y="5517"/>
                  </a:lnTo>
                  <a:lnTo>
                    <a:pt x="5773" y="5514"/>
                  </a:lnTo>
                  <a:lnTo>
                    <a:pt x="5769" y="5511"/>
                  </a:lnTo>
                  <a:lnTo>
                    <a:pt x="5765" y="5508"/>
                  </a:lnTo>
                  <a:lnTo>
                    <a:pt x="5762" y="5504"/>
                  </a:lnTo>
                  <a:lnTo>
                    <a:pt x="5758" y="5500"/>
                  </a:lnTo>
                  <a:lnTo>
                    <a:pt x="5755" y="5496"/>
                  </a:lnTo>
                  <a:lnTo>
                    <a:pt x="5752" y="5491"/>
                  </a:lnTo>
                  <a:lnTo>
                    <a:pt x="5750" y="5487"/>
                  </a:lnTo>
                  <a:lnTo>
                    <a:pt x="5747" y="5482"/>
                  </a:lnTo>
                  <a:lnTo>
                    <a:pt x="5746" y="5477"/>
                  </a:lnTo>
                  <a:lnTo>
                    <a:pt x="5744" y="5472"/>
                  </a:lnTo>
                  <a:lnTo>
                    <a:pt x="5743" y="5468"/>
                  </a:lnTo>
                  <a:lnTo>
                    <a:pt x="5742" y="5463"/>
                  </a:lnTo>
                  <a:lnTo>
                    <a:pt x="5742" y="5458"/>
                  </a:lnTo>
                  <a:lnTo>
                    <a:pt x="5741" y="5452"/>
                  </a:lnTo>
                  <a:lnTo>
                    <a:pt x="5741" y="5448"/>
                  </a:lnTo>
                  <a:lnTo>
                    <a:pt x="5741" y="1391"/>
                  </a:lnTo>
                  <a:lnTo>
                    <a:pt x="5741" y="1391"/>
                  </a:lnTo>
                  <a:lnTo>
                    <a:pt x="5742" y="1386"/>
                  </a:lnTo>
                  <a:lnTo>
                    <a:pt x="5743" y="1381"/>
                  </a:lnTo>
                  <a:lnTo>
                    <a:pt x="5744" y="1375"/>
                  </a:lnTo>
                  <a:lnTo>
                    <a:pt x="5745" y="1371"/>
                  </a:lnTo>
                  <a:lnTo>
                    <a:pt x="5746" y="1366"/>
                  </a:lnTo>
                  <a:lnTo>
                    <a:pt x="5748" y="1361"/>
                  </a:lnTo>
                  <a:lnTo>
                    <a:pt x="5751" y="1356"/>
                  </a:lnTo>
                  <a:lnTo>
                    <a:pt x="5753" y="1351"/>
                  </a:lnTo>
                  <a:lnTo>
                    <a:pt x="5756" y="1346"/>
                  </a:lnTo>
                  <a:lnTo>
                    <a:pt x="5759" y="1342"/>
                  </a:lnTo>
                  <a:lnTo>
                    <a:pt x="5763" y="1338"/>
                  </a:lnTo>
                  <a:lnTo>
                    <a:pt x="5766" y="1334"/>
                  </a:lnTo>
                  <a:lnTo>
                    <a:pt x="5770" y="1330"/>
                  </a:lnTo>
                  <a:lnTo>
                    <a:pt x="5775" y="1326"/>
                  </a:lnTo>
                  <a:lnTo>
                    <a:pt x="5779" y="1323"/>
                  </a:lnTo>
                  <a:lnTo>
                    <a:pt x="5784" y="1320"/>
                  </a:lnTo>
                  <a:lnTo>
                    <a:pt x="5789" y="1317"/>
                  </a:lnTo>
                  <a:lnTo>
                    <a:pt x="5794" y="1315"/>
                  </a:lnTo>
                  <a:lnTo>
                    <a:pt x="5799" y="1313"/>
                  </a:lnTo>
                  <a:lnTo>
                    <a:pt x="5804" y="1311"/>
                  </a:lnTo>
                  <a:lnTo>
                    <a:pt x="5809" y="1310"/>
                  </a:lnTo>
                  <a:lnTo>
                    <a:pt x="5814" y="1309"/>
                  </a:lnTo>
                  <a:lnTo>
                    <a:pt x="5819" y="1309"/>
                  </a:lnTo>
                  <a:lnTo>
                    <a:pt x="5824" y="1309"/>
                  </a:lnTo>
                  <a:lnTo>
                    <a:pt x="7373" y="1309"/>
                  </a:lnTo>
                  <a:lnTo>
                    <a:pt x="7373" y="1309"/>
                  </a:lnTo>
                  <a:lnTo>
                    <a:pt x="7376" y="1309"/>
                  </a:lnTo>
                  <a:lnTo>
                    <a:pt x="7424" y="1310"/>
                  </a:lnTo>
                  <a:lnTo>
                    <a:pt x="7470" y="1312"/>
                  </a:lnTo>
                  <a:lnTo>
                    <a:pt x="7516" y="1316"/>
                  </a:lnTo>
                  <a:lnTo>
                    <a:pt x="7563" y="1323"/>
                  </a:lnTo>
                  <a:lnTo>
                    <a:pt x="7563" y="1323"/>
                  </a:lnTo>
                  <a:lnTo>
                    <a:pt x="7453" y="1214"/>
                  </a:lnTo>
                  <a:lnTo>
                    <a:pt x="7343" y="1111"/>
                  </a:lnTo>
                  <a:lnTo>
                    <a:pt x="7231" y="1015"/>
                  </a:lnTo>
                  <a:lnTo>
                    <a:pt x="7118" y="923"/>
                  </a:lnTo>
                  <a:lnTo>
                    <a:pt x="7001" y="836"/>
                  </a:lnTo>
                  <a:lnTo>
                    <a:pt x="6879" y="752"/>
                  </a:lnTo>
                  <a:lnTo>
                    <a:pt x="6753" y="670"/>
                  </a:lnTo>
                  <a:lnTo>
                    <a:pt x="6619" y="591"/>
                  </a:lnTo>
                  <a:lnTo>
                    <a:pt x="6356" y="449"/>
                  </a:lnTo>
                  <a:lnTo>
                    <a:pt x="6092" y="327"/>
                  </a:lnTo>
                  <a:lnTo>
                    <a:pt x="5826" y="225"/>
                  </a:lnTo>
                  <a:lnTo>
                    <a:pt x="5557" y="143"/>
                  </a:lnTo>
                  <a:lnTo>
                    <a:pt x="5282" y="80"/>
                  </a:lnTo>
                  <a:lnTo>
                    <a:pt x="5001" y="35"/>
                  </a:lnTo>
                  <a:lnTo>
                    <a:pt x="4712" y="9"/>
                  </a:lnTo>
                  <a:lnTo>
                    <a:pt x="4412" y="0"/>
                  </a:lnTo>
                  <a:lnTo>
                    <a:pt x="4113" y="9"/>
                  </a:lnTo>
                  <a:lnTo>
                    <a:pt x="3824" y="35"/>
                  </a:lnTo>
                  <a:lnTo>
                    <a:pt x="3543" y="80"/>
                  </a:lnTo>
                  <a:lnTo>
                    <a:pt x="3268" y="143"/>
                  </a:lnTo>
                  <a:lnTo>
                    <a:pt x="2999" y="225"/>
                  </a:lnTo>
                  <a:lnTo>
                    <a:pt x="2733" y="327"/>
                  </a:lnTo>
                  <a:lnTo>
                    <a:pt x="2469" y="449"/>
                  </a:lnTo>
                  <a:lnTo>
                    <a:pt x="2206" y="591"/>
                  </a:lnTo>
                  <a:lnTo>
                    <a:pt x="1951" y="748"/>
                  </a:lnTo>
                  <a:lnTo>
                    <a:pt x="1714" y="916"/>
                  </a:lnTo>
                  <a:lnTo>
                    <a:pt x="1493" y="1095"/>
                  </a:lnTo>
                  <a:lnTo>
                    <a:pt x="1287" y="1287"/>
                  </a:lnTo>
                  <a:lnTo>
                    <a:pt x="1095" y="1494"/>
                  </a:lnTo>
                  <a:lnTo>
                    <a:pt x="916" y="1715"/>
                  </a:lnTo>
                  <a:lnTo>
                    <a:pt x="748" y="1952"/>
                  </a:lnTo>
                  <a:lnTo>
                    <a:pt x="591" y="2207"/>
                  </a:lnTo>
                  <a:lnTo>
                    <a:pt x="449" y="2470"/>
                  </a:lnTo>
                  <a:lnTo>
                    <a:pt x="327" y="2734"/>
                  </a:lnTo>
                  <a:lnTo>
                    <a:pt x="226" y="3000"/>
                  </a:lnTo>
                  <a:lnTo>
                    <a:pt x="143" y="3269"/>
                  </a:lnTo>
                  <a:lnTo>
                    <a:pt x="80" y="3543"/>
                  </a:lnTo>
                  <a:lnTo>
                    <a:pt x="35" y="3824"/>
                  </a:lnTo>
                  <a:lnTo>
                    <a:pt x="9" y="4113"/>
                  </a:lnTo>
                  <a:lnTo>
                    <a:pt x="0" y="4413"/>
                  </a:lnTo>
                  <a:lnTo>
                    <a:pt x="9" y="4712"/>
                  </a:lnTo>
                  <a:lnTo>
                    <a:pt x="35" y="5001"/>
                  </a:lnTo>
                  <a:lnTo>
                    <a:pt x="80" y="5282"/>
                  </a:lnTo>
                  <a:lnTo>
                    <a:pt x="143" y="5557"/>
                  </a:lnTo>
                  <a:lnTo>
                    <a:pt x="226" y="5826"/>
                  </a:lnTo>
                  <a:lnTo>
                    <a:pt x="327" y="6092"/>
                  </a:lnTo>
                  <a:lnTo>
                    <a:pt x="449" y="6356"/>
                  </a:lnTo>
                  <a:lnTo>
                    <a:pt x="591" y="6619"/>
                  </a:lnTo>
                  <a:lnTo>
                    <a:pt x="748" y="6874"/>
                  </a:lnTo>
                  <a:lnTo>
                    <a:pt x="916" y="7111"/>
                  </a:lnTo>
                  <a:lnTo>
                    <a:pt x="1095" y="7332"/>
                  </a:lnTo>
                  <a:lnTo>
                    <a:pt x="1287" y="7539"/>
                  </a:lnTo>
                  <a:lnTo>
                    <a:pt x="1493" y="7731"/>
                  </a:lnTo>
                  <a:lnTo>
                    <a:pt x="1714" y="7910"/>
                  </a:lnTo>
                  <a:lnTo>
                    <a:pt x="1951" y="8078"/>
                  </a:lnTo>
                  <a:lnTo>
                    <a:pt x="2206" y="8235"/>
                  </a:lnTo>
                  <a:lnTo>
                    <a:pt x="2469" y="8377"/>
                  </a:lnTo>
                  <a:lnTo>
                    <a:pt x="2733" y="8499"/>
                  </a:lnTo>
                  <a:lnTo>
                    <a:pt x="2999" y="8601"/>
                  </a:lnTo>
                  <a:lnTo>
                    <a:pt x="3268" y="8683"/>
                  </a:lnTo>
                  <a:lnTo>
                    <a:pt x="3543" y="8746"/>
                  </a:lnTo>
                  <a:lnTo>
                    <a:pt x="3824" y="8791"/>
                  </a:lnTo>
                  <a:lnTo>
                    <a:pt x="4113" y="8817"/>
                  </a:lnTo>
                  <a:lnTo>
                    <a:pt x="4412" y="8826"/>
                  </a:lnTo>
                  <a:lnTo>
                    <a:pt x="4712" y="8817"/>
                  </a:lnTo>
                  <a:lnTo>
                    <a:pt x="5001" y="8791"/>
                  </a:lnTo>
                  <a:lnTo>
                    <a:pt x="5282" y="8746"/>
                  </a:lnTo>
                  <a:lnTo>
                    <a:pt x="5557" y="8683"/>
                  </a:lnTo>
                  <a:lnTo>
                    <a:pt x="5826" y="8601"/>
                  </a:lnTo>
                  <a:lnTo>
                    <a:pt x="6092" y="8499"/>
                  </a:lnTo>
                  <a:lnTo>
                    <a:pt x="6356" y="8377"/>
                  </a:lnTo>
                  <a:lnTo>
                    <a:pt x="6619" y="8235"/>
                  </a:lnTo>
                  <a:lnTo>
                    <a:pt x="6874" y="8078"/>
                  </a:lnTo>
                  <a:lnTo>
                    <a:pt x="7111" y="7910"/>
                  </a:lnTo>
                  <a:lnTo>
                    <a:pt x="7332" y="7731"/>
                  </a:lnTo>
                  <a:lnTo>
                    <a:pt x="7538" y="7539"/>
                  </a:lnTo>
                  <a:lnTo>
                    <a:pt x="7730" y="7332"/>
                  </a:lnTo>
                  <a:lnTo>
                    <a:pt x="7909" y="7111"/>
                  </a:lnTo>
                  <a:lnTo>
                    <a:pt x="8077" y="6874"/>
                  </a:lnTo>
                  <a:lnTo>
                    <a:pt x="8234" y="6619"/>
                  </a:lnTo>
                  <a:lnTo>
                    <a:pt x="8376" y="6356"/>
                  </a:lnTo>
                  <a:lnTo>
                    <a:pt x="8498" y="6092"/>
                  </a:lnTo>
                  <a:lnTo>
                    <a:pt x="8600" y="5826"/>
                  </a:lnTo>
                  <a:lnTo>
                    <a:pt x="8682" y="5557"/>
                  </a:lnTo>
                  <a:lnTo>
                    <a:pt x="8746" y="5283"/>
                  </a:lnTo>
                  <a:lnTo>
                    <a:pt x="8791" y="5001"/>
                  </a:lnTo>
                  <a:lnTo>
                    <a:pt x="8817" y="4712"/>
                  </a:lnTo>
                  <a:lnTo>
                    <a:pt x="8826" y="4413"/>
                  </a:lnTo>
                  <a:lnTo>
                    <a:pt x="8822" y="4203"/>
                  </a:lnTo>
                  <a:lnTo>
                    <a:pt x="8809" y="4001"/>
                  </a:lnTo>
                  <a:lnTo>
                    <a:pt x="8787" y="3803"/>
                  </a:lnTo>
                  <a:lnTo>
                    <a:pt x="8756" y="3608"/>
                  </a:lnTo>
                  <a:lnTo>
                    <a:pt x="8715" y="3415"/>
                  </a:lnTo>
                  <a:lnTo>
                    <a:pt x="8664" y="3223"/>
                  </a:lnTo>
                  <a:lnTo>
                    <a:pt x="8603" y="3029"/>
                  </a:lnTo>
                  <a:lnTo>
                    <a:pt x="8532" y="2832"/>
                  </a:lnTo>
                  <a:lnTo>
                    <a:pt x="8536" y="2832"/>
                  </a:lnTo>
                  <a:close/>
                  <a:moveTo>
                    <a:pt x="6677" y="2137"/>
                  </a:moveTo>
                  <a:lnTo>
                    <a:pt x="6677" y="3102"/>
                  </a:lnTo>
                  <a:lnTo>
                    <a:pt x="7178" y="3102"/>
                  </a:lnTo>
                  <a:lnTo>
                    <a:pt x="7216" y="3100"/>
                  </a:lnTo>
                  <a:lnTo>
                    <a:pt x="7254" y="3094"/>
                  </a:lnTo>
                  <a:lnTo>
                    <a:pt x="7291" y="3086"/>
                  </a:lnTo>
                  <a:lnTo>
                    <a:pt x="7328" y="3073"/>
                  </a:lnTo>
                  <a:lnTo>
                    <a:pt x="7364" y="3057"/>
                  </a:lnTo>
                  <a:lnTo>
                    <a:pt x="7399" y="3036"/>
                  </a:lnTo>
                  <a:lnTo>
                    <a:pt x="7432" y="3013"/>
                  </a:lnTo>
                  <a:lnTo>
                    <a:pt x="7463" y="2985"/>
                  </a:lnTo>
                  <a:lnTo>
                    <a:pt x="7491" y="2953"/>
                  </a:lnTo>
                  <a:lnTo>
                    <a:pt x="7517" y="2918"/>
                  </a:lnTo>
                  <a:lnTo>
                    <a:pt x="7540" y="2878"/>
                  </a:lnTo>
                  <a:lnTo>
                    <a:pt x="7559" y="2835"/>
                  </a:lnTo>
                  <a:lnTo>
                    <a:pt x="7575" y="2787"/>
                  </a:lnTo>
                  <a:lnTo>
                    <a:pt x="7586" y="2735"/>
                  </a:lnTo>
                  <a:lnTo>
                    <a:pt x="7594" y="2680"/>
                  </a:lnTo>
                  <a:lnTo>
                    <a:pt x="7596" y="2620"/>
                  </a:lnTo>
                  <a:lnTo>
                    <a:pt x="7593" y="2540"/>
                  </a:lnTo>
                  <a:lnTo>
                    <a:pt x="7582" y="2470"/>
                  </a:lnTo>
                  <a:lnTo>
                    <a:pt x="7566" y="2409"/>
                  </a:lnTo>
                  <a:lnTo>
                    <a:pt x="7545" y="2355"/>
                  </a:lnTo>
                  <a:lnTo>
                    <a:pt x="7519" y="2309"/>
                  </a:lnTo>
                  <a:lnTo>
                    <a:pt x="7490" y="2270"/>
                  </a:lnTo>
                  <a:lnTo>
                    <a:pt x="7458" y="2237"/>
                  </a:lnTo>
                  <a:lnTo>
                    <a:pt x="7424" y="2210"/>
                  </a:lnTo>
                  <a:lnTo>
                    <a:pt x="7389" y="2188"/>
                  </a:lnTo>
                  <a:lnTo>
                    <a:pt x="7354" y="2171"/>
                  </a:lnTo>
                  <a:lnTo>
                    <a:pt x="7319" y="2159"/>
                  </a:lnTo>
                  <a:lnTo>
                    <a:pt x="7285" y="2149"/>
                  </a:lnTo>
                  <a:lnTo>
                    <a:pt x="7253" y="2143"/>
                  </a:lnTo>
                  <a:lnTo>
                    <a:pt x="7224" y="2139"/>
                  </a:lnTo>
                  <a:lnTo>
                    <a:pt x="7199" y="2137"/>
                  </a:lnTo>
                  <a:lnTo>
                    <a:pt x="7178" y="2137"/>
                  </a:lnTo>
                  <a:lnTo>
                    <a:pt x="6677" y="2137"/>
                  </a:lnTo>
                  <a:close/>
                  <a:moveTo>
                    <a:pt x="8033" y="8206"/>
                  </a:moveTo>
                  <a:lnTo>
                    <a:pt x="8033" y="8206"/>
                  </a:lnTo>
                  <a:lnTo>
                    <a:pt x="8034" y="8206"/>
                  </a:lnTo>
                  <a:lnTo>
                    <a:pt x="8050" y="8207"/>
                  </a:lnTo>
                  <a:lnTo>
                    <a:pt x="8066" y="8208"/>
                  </a:lnTo>
                  <a:lnTo>
                    <a:pt x="8081" y="8210"/>
                  </a:lnTo>
                  <a:lnTo>
                    <a:pt x="8096" y="8213"/>
                  </a:lnTo>
                  <a:lnTo>
                    <a:pt x="8110" y="8218"/>
                  </a:lnTo>
                  <a:lnTo>
                    <a:pt x="8124" y="8223"/>
                  </a:lnTo>
                  <a:lnTo>
                    <a:pt x="8138" y="8229"/>
                  </a:lnTo>
                  <a:lnTo>
                    <a:pt x="8152" y="8237"/>
                  </a:lnTo>
                  <a:lnTo>
                    <a:pt x="8166" y="8246"/>
                  </a:lnTo>
                  <a:lnTo>
                    <a:pt x="8178" y="8255"/>
                  </a:lnTo>
                  <a:lnTo>
                    <a:pt x="8190" y="8264"/>
                  </a:lnTo>
                  <a:lnTo>
                    <a:pt x="8201" y="8274"/>
                  </a:lnTo>
                  <a:lnTo>
                    <a:pt x="8211" y="8285"/>
                  </a:lnTo>
                  <a:lnTo>
                    <a:pt x="8221" y="8297"/>
                  </a:lnTo>
                  <a:lnTo>
                    <a:pt x="8230" y="8310"/>
                  </a:lnTo>
                  <a:lnTo>
                    <a:pt x="8238" y="8323"/>
                  </a:lnTo>
                  <a:lnTo>
                    <a:pt x="8246" y="8337"/>
                  </a:lnTo>
                  <a:lnTo>
                    <a:pt x="8252" y="8351"/>
                  </a:lnTo>
                  <a:lnTo>
                    <a:pt x="8258" y="8365"/>
                  </a:lnTo>
                  <a:lnTo>
                    <a:pt x="8262" y="8380"/>
                  </a:lnTo>
                  <a:lnTo>
                    <a:pt x="8265" y="8395"/>
                  </a:lnTo>
                  <a:lnTo>
                    <a:pt x="8267" y="8410"/>
                  </a:lnTo>
                  <a:lnTo>
                    <a:pt x="8269" y="8425"/>
                  </a:lnTo>
                  <a:lnTo>
                    <a:pt x="8269" y="8441"/>
                  </a:lnTo>
                  <a:lnTo>
                    <a:pt x="8269" y="8457"/>
                  </a:lnTo>
                  <a:lnTo>
                    <a:pt x="8267" y="8472"/>
                  </a:lnTo>
                  <a:lnTo>
                    <a:pt x="8265" y="8487"/>
                  </a:lnTo>
                  <a:lnTo>
                    <a:pt x="8262" y="8502"/>
                  </a:lnTo>
                  <a:lnTo>
                    <a:pt x="8258" y="8516"/>
                  </a:lnTo>
                  <a:lnTo>
                    <a:pt x="8252" y="8530"/>
                  </a:lnTo>
                  <a:lnTo>
                    <a:pt x="8246" y="8544"/>
                  </a:lnTo>
                  <a:lnTo>
                    <a:pt x="8238" y="8558"/>
                  </a:lnTo>
                  <a:lnTo>
                    <a:pt x="8230" y="8572"/>
                  </a:lnTo>
                  <a:lnTo>
                    <a:pt x="8221" y="8584"/>
                  </a:lnTo>
                  <a:lnTo>
                    <a:pt x="8211" y="8596"/>
                  </a:lnTo>
                  <a:lnTo>
                    <a:pt x="8201" y="8608"/>
                  </a:lnTo>
                  <a:lnTo>
                    <a:pt x="8190" y="8618"/>
                  </a:lnTo>
                  <a:lnTo>
                    <a:pt x="8178" y="8628"/>
                  </a:lnTo>
                  <a:lnTo>
                    <a:pt x="8166" y="8637"/>
                  </a:lnTo>
                  <a:lnTo>
                    <a:pt x="8152" y="8645"/>
                  </a:lnTo>
                  <a:lnTo>
                    <a:pt x="8138" y="8653"/>
                  </a:lnTo>
                  <a:lnTo>
                    <a:pt x="8124" y="8659"/>
                  </a:lnTo>
                  <a:lnTo>
                    <a:pt x="8110" y="8664"/>
                  </a:lnTo>
                  <a:lnTo>
                    <a:pt x="8095" y="8669"/>
                  </a:lnTo>
                  <a:lnTo>
                    <a:pt x="8081" y="8672"/>
                  </a:lnTo>
                  <a:lnTo>
                    <a:pt x="8066" y="8674"/>
                  </a:lnTo>
                  <a:lnTo>
                    <a:pt x="8050" y="8676"/>
                  </a:lnTo>
                  <a:lnTo>
                    <a:pt x="8034" y="8676"/>
                  </a:lnTo>
                  <a:lnTo>
                    <a:pt x="8018" y="8676"/>
                  </a:lnTo>
                  <a:lnTo>
                    <a:pt x="8003" y="8674"/>
                  </a:lnTo>
                  <a:lnTo>
                    <a:pt x="7988" y="8672"/>
                  </a:lnTo>
                  <a:lnTo>
                    <a:pt x="7973" y="8669"/>
                  </a:lnTo>
                  <a:lnTo>
                    <a:pt x="7959" y="8664"/>
                  </a:lnTo>
                  <a:lnTo>
                    <a:pt x="7945" y="8659"/>
                  </a:lnTo>
                  <a:lnTo>
                    <a:pt x="7931" y="8653"/>
                  </a:lnTo>
                  <a:lnTo>
                    <a:pt x="7917" y="8645"/>
                  </a:lnTo>
                  <a:lnTo>
                    <a:pt x="7904" y="8637"/>
                  </a:lnTo>
                  <a:lnTo>
                    <a:pt x="7891" y="8628"/>
                  </a:lnTo>
                  <a:lnTo>
                    <a:pt x="7879" y="8618"/>
                  </a:lnTo>
                  <a:lnTo>
                    <a:pt x="7868" y="8608"/>
                  </a:lnTo>
                  <a:lnTo>
                    <a:pt x="7857" y="8596"/>
                  </a:lnTo>
                  <a:lnTo>
                    <a:pt x="7848" y="8584"/>
                  </a:lnTo>
                  <a:lnTo>
                    <a:pt x="7839" y="8572"/>
                  </a:lnTo>
                  <a:lnTo>
                    <a:pt x="7830" y="8558"/>
                  </a:lnTo>
                  <a:lnTo>
                    <a:pt x="7823" y="8544"/>
                  </a:lnTo>
                  <a:lnTo>
                    <a:pt x="7816" y="8530"/>
                  </a:lnTo>
                  <a:lnTo>
                    <a:pt x="7811" y="8516"/>
                  </a:lnTo>
                  <a:lnTo>
                    <a:pt x="7807" y="8502"/>
                  </a:lnTo>
                  <a:lnTo>
                    <a:pt x="7803" y="8487"/>
                  </a:lnTo>
                  <a:lnTo>
                    <a:pt x="7801" y="8472"/>
                  </a:lnTo>
                  <a:lnTo>
                    <a:pt x="7800" y="8457"/>
                  </a:lnTo>
                  <a:lnTo>
                    <a:pt x="7799" y="8441"/>
                  </a:lnTo>
                  <a:lnTo>
                    <a:pt x="7799" y="8440"/>
                  </a:lnTo>
                  <a:lnTo>
                    <a:pt x="7799" y="8440"/>
                  </a:lnTo>
                  <a:lnTo>
                    <a:pt x="7799" y="8437"/>
                  </a:lnTo>
                  <a:lnTo>
                    <a:pt x="7800" y="8421"/>
                  </a:lnTo>
                  <a:lnTo>
                    <a:pt x="7801" y="8406"/>
                  </a:lnTo>
                  <a:lnTo>
                    <a:pt x="7803" y="8391"/>
                  </a:lnTo>
                  <a:lnTo>
                    <a:pt x="7807" y="8377"/>
                  </a:lnTo>
                  <a:lnTo>
                    <a:pt x="7811" y="8363"/>
                  </a:lnTo>
                  <a:lnTo>
                    <a:pt x="7816" y="8349"/>
                  </a:lnTo>
                  <a:lnTo>
                    <a:pt x="7823" y="8335"/>
                  </a:lnTo>
                  <a:lnTo>
                    <a:pt x="7830" y="8321"/>
                  </a:lnTo>
                  <a:lnTo>
                    <a:pt x="7838" y="8308"/>
                  </a:lnTo>
                  <a:lnTo>
                    <a:pt x="7847" y="8295"/>
                  </a:lnTo>
                  <a:lnTo>
                    <a:pt x="7857" y="8284"/>
                  </a:lnTo>
                  <a:lnTo>
                    <a:pt x="7867" y="8273"/>
                  </a:lnTo>
                  <a:lnTo>
                    <a:pt x="7878" y="8263"/>
                  </a:lnTo>
                  <a:lnTo>
                    <a:pt x="7889" y="8254"/>
                  </a:lnTo>
                  <a:lnTo>
                    <a:pt x="7902" y="8245"/>
                  </a:lnTo>
                  <a:lnTo>
                    <a:pt x="7915" y="8237"/>
                  </a:lnTo>
                  <a:lnTo>
                    <a:pt x="7929" y="8230"/>
                  </a:lnTo>
                  <a:lnTo>
                    <a:pt x="7943" y="8223"/>
                  </a:lnTo>
                  <a:lnTo>
                    <a:pt x="7957" y="8218"/>
                  </a:lnTo>
                  <a:lnTo>
                    <a:pt x="7971" y="8214"/>
                  </a:lnTo>
                  <a:lnTo>
                    <a:pt x="7985" y="8210"/>
                  </a:lnTo>
                  <a:lnTo>
                    <a:pt x="8000" y="8208"/>
                  </a:lnTo>
                  <a:lnTo>
                    <a:pt x="8015" y="8207"/>
                  </a:lnTo>
                  <a:lnTo>
                    <a:pt x="8031" y="8206"/>
                  </a:lnTo>
                  <a:lnTo>
                    <a:pt x="8033" y="8206"/>
                  </a:lnTo>
                  <a:close/>
                  <a:moveTo>
                    <a:pt x="8033" y="8242"/>
                  </a:moveTo>
                  <a:lnTo>
                    <a:pt x="8033" y="8242"/>
                  </a:lnTo>
                  <a:lnTo>
                    <a:pt x="8023" y="8242"/>
                  </a:lnTo>
                  <a:lnTo>
                    <a:pt x="8010" y="8242"/>
                  </a:lnTo>
                  <a:lnTo>
                    <a:pt x="7997" y="8244"/>
                  </a:lnTo>
                  <a:lnTo>
                    <a:pt x="7984" y="8245"/>
                  </a:lnTo>
                  <a:lnTo>
                    <a:pt x="7972" y="8248"/>
                  </a:lnTo>
                  <a:lnTo>
                    <a:pt x="7960" y="8252"/>
                  </a:lnTo>
                  <a:lnTo>
                    <a:pt x="7948" y="8256"/>
                  </a:lnTo>
                  <a:lnTo>
                    <a:pt x="7936" y="8262"/>
                  </a:lnTo>
                  <a:lnTo>
                    <a:pt x="7924" y="8268"/>
                  </a:lnTo>
                  <a:lnTo>
                    <a:pt x="7913" y="8275"/>
                  </a:lnTo>
                  <a:lnTo>
                    <a:pt x="7902" y="8283"/>
                  </a:lnTo>
                  <a:lnTo>
                    <a:pt x="7892" y="8291"/>
                  </a:lnTo>
                  <a:lnTo>
                    <a:pt x="7883" y="8300"/>
                  </a:lnTo>
                  <a:lnTo>
                    <a:pt x="7874" y="8309"/>
                  </a:lnTo>
                  <a:lnTo>
                    <a:pt x="7866" y="8319"/>
                  </a:lnTo>
                  <a:lnTo>
                    <a:pt x="7858" y="8330"/>
                  </a:lnTo>
                  <a:lnTo>
                    <a:pt x="7851" y="8341"/>
                  </a:lnTo>
                  <a:lnTo>
                    <a:pt x="7845" y="8353"/>
                  </a:lnTo>
                  <a:lnTo>
                    <a:pt x="7839" y="8365"/>
                  </a:lnTo>
                  <a:lnTo>
                    <a:pt x="7834" y="8377"/>
                  </a:lnTo>
                  <a:lnTo>
                    <a:pt x="7831" y="8389"/>
                  </a:lnTo>
                  <a:lnTo>
                    <a:pt x="7828" y="8402"/>
                  </a:lnTo>
                  <a:lnTo>
                    <a:pt x="7826" y="8415"/>
                  </a:lnTo>
                  <a:lnTo>
                    <a:pt x="7825" y="8428"/>
                  </a:lnTo>
                  <a:lnTo>
                    <a:pt x="7824" y="8441"/>
                  </a:lnTo>
                  <a:lnTo>
                    <a:pt x="7825" y="8455"/>
                  </a:lnTo>
                  <a:lnTo>
                    <a:pt x="7826" y="8467"/>
                  </a:lnTo>
                  <a:lnTo>
                    <a:pt x="7828" y="8480"/>
                  </a:lnTo>
                  <a:lnTo>
                    <a:pt x="7831" y="8492"/>
                  </a:lnTo>
                  <a:lnTo>
                    <a:pt x="7834" y="8504"/>
                  </a:lnTo>
                  <a:lnTo>
                    <a:pt x="7839" y="8516"/>
                  </a:lnTo>
                  <a:lnTo>
                    <a:pt x="7845" y="8528"/>
                  </a:lnTo>
                  <a:lnTo>
                    <a:pt x="7851" y="8540"/>
                  </a:lnTo>
                  <a:lnTo>
                    <a:pt x="7858" y="8552"/>
                  </a:lnTo>
                  <a:lnTo>
                    <a:pt x="7866" y="8562"/>
                  </a:lnTo>
                  <a:lnTo>
                    <a:pt x="7874" y="8572"/>
                  </a:lnTo>
                  <a:lnTo>
                    <a:pt x="7883" y="8582"/>
                  </a:lnTo>
                  <a:lnTo>
                    <a:pt x="7892" y="8591"/>
                  </a:lnTo>
                  <a:lnTo>
                    <a:pt x="7902" y="8599"/>
                  </a:lnTo>
                  <a:lnTo>
                    <a:pt x="7913" y="8606"/>
                  </a:lnTo>
                  <a:lnTo>
                    <a:pt x="7924" y="8613"/>
                  </a:lnTo>
                  <a:lnTo>
                    <a:pt x="7936" y="8619"/>
                  </a:lnTo>
                  <a:lnTo>
                    <a:pt x="7948" y="8625"/>
                  </a:lnTo>
                  <a:lnTo>
                    <a:pt x="7960" y="8630"/>
                  </a:lnTo>
                  <a:lnTo>
                    <a:pt x="7972" y="8633"/>
                  </a:lnTo>
                  <a:lnTo>
                    <a:pt x="7984" y="8636"/>
                  </a:lnTo>
                  <a:lnTo>
                    <a:pt x="7997" y="8638"/>
                  </a:lnTo>
                  <a:lnTo>
                    <a:pt x="8010" y="8640"/>
                  </a:lnTo>
                  <a:lnTo>
                    <a:pt x="8023" y="8640"/>
                  </a:lnTo>
                  <a:lnTo>
                    <a:pt x="8037" y="8640"/>
                  </a:lnTo>
                  <a:lnTo>
                    <a:pt x="8050" y="8638"/>
                  </a:lnTo>
                  <a:lnTo>
                    <a:pt x="8063" y="8636"/>
                  </a:lnTo>
                  <a:lnTo>
                    <a:pt x="8075" y="8633"/>
                  </a:lnTo>
                  <a:lnTo>
                    <a:pt x="8087" y="8630"/>
                  </a:lnTo>
                  <a:lnTo>
                    <a:pt x="8099" y="8625"/>
                  </a:lnTo>
                  <a:lnTo>
                    <a:pt x="8111" y="8619"/>
                  </a:lnTo>
                  <a:lnTo>
                    <a:pt x="8123" y="8613"/>
                  </a:lnTo>
                  <a:lnTo>
                    <a:pt x="8135" y="8606"/>
                  </a:lnTo>
                  <a:lnTo>
                    <a:pt x="8145" y="8599"/>
                  </a:lnTo>
                  <a:lnTo>
                    <a:pt x="8155" y="8591"/>
                  </a:lnTo>
                  <a:lnTo>
                    <a:pt x="8164" y="8582"/>
                  </a:lnTo>
                  <a:lnTo>
                    <a:pt x="8173" y="8573"/>
                  </a:lnTo>
                  <a:lnTo>
                    <a:pt x="8181" y="8562"/>
                  </a:lnTo>
                  <a:lnTo>
                    <a:pt x="8189" y="8552"/>
                  </a:lnTo>
                  <a:lnTo>
                    <a:pt x="8196" y="8540"/>
                  </a:lnTo>
                  <a:lnTo>
                    <a:pt x="8202" y="8528"/>
                  </a:lnTo>
                  <a:lnTo>
                    <a:pt x="8208" y="8517"/>
                  </a:lnTo>
                  <a:lnTo>
                    <a:pt x="8212" y="8505"/>
                  </a:lnTo>
                  <a:lnTo>
                    <a:pt x="8216" y="8493"/>
                  </a:lnTo>
                  <a:lnTo>
                    <a:pt x="8219" y="8481"/>
                  </a:lnTo>
                  <a:lnTo>
                    <a:pt x="8221" y="8468"/>
                  </a:lnTo>
                  <a:lnTo>
                    <a:pt x="8222" y="8455"/>
                  </a:lnTo>
                  <a:lnTo>
                    <a:pt x="8222" y="8441"/>
                  </a:lnTo>
                  <a:lnTo>
                    <a:pt x="8222" y="8441"/>
                  </a:lnTo>
                  <a:lnTo>
                    <a:pt x="8222" y="8435"/>
                  </a:lnTo>
                  <a:lnTo>
                    <a:pt x="8222" y="8422"/>
                  </a:lnTo>
                  <a:lnTo>
                    <a:pt x="8221" y="8409"/>
                  </a:lnTo>
                  <a:lnTo>
                    <a:pt x="8219" y="8397"/>
                  </a:lnTo>
                  <a:lnTo>
                    <a:pt x="8216" y="8385"/>
                  </a:lnTo>
                  <a:lnTo>
                    <a:pt x="8212" y="8373"/>
                  </a:lnTo>
                  <a:lnTo>
                    <a:pt x="8208" y="8361"/>
                  </a:lnTo>
                  <a:lnTo>
                    <a:pt x="8202" y="8350"/>
                  </a:lnTo>
                  <a:lnTo>
                    <a:pt x="8196" y="8338"/>
                  </a:lnTo>
                  <a:lnTo>
                    <a:pt x="8189" y="8327"/>
                  </a:lnTo>
                  <a:lnTo>
                    <a:pt x="8182" y="8317"/>
                  </a:lnTo>
                  <a:lnTo>
                    <a:pt x="8174" y="8307"/>
                  </a:lnTo>
                  <a:lnTo>
                    <a:pt x="8166" y="8298"/>
                  </a:lnTo>
                  <a:lnTo>
                    <a:pt x="8157" y="8290"/>
                  </a:lnTo>
                  <a:lnTo>
                    <a:pt x="8147" y="8282"/>
                  </a:lnTo>
                  <a:lnTo>
                    <a:pt x="8137" y="8275"/>
                  </a:lnTo>
                  <a:lnTo>
                    <a:pt x="8126" y="8268"/>
                  </a:lnTo>
                  <a:lnTo>
                    <a:pt x="8115" y="8262"/>
                  </a:lnTo>
                  <a:lnTo>
                    <a:pt x="8104" y="8257"/>
                  </a:lnTo>
                  <a:lnTo>
                    <a:pt x="8092" y="8253"/>
                  </a:lnTo>
                  <a:lnTo>
                    <a:pt x="8081" y="8249"/>
                  </a:lnTo>
                  <a:lnTo>
                    <a:pt x="8070" y="8246"/>
                  </a:lnTo>
                  <a:lnTo>
                    <a:pt x="8058" y="8244"/>
                  </a:lnTo>
                  <a:lnTo>
                    <a:pt x="8046" y="8243"/>
                  </a:lnTo>
                  <a:lnTo>
                    <a:pt x="8033" y="8242"/>
                  </a:lnTo>
                  <a:close/>
                  <a:moveTo>
                    <a:pt x="7989" y="8577"/>
                  </a:moveTo>
                  <a:lnTo>
                    <a:pt x="7948" y="8577"/>
                  </a:lnTo>
                  <a:lnTo>
                    <a:pt x="7948" y="8315"/>
                  </a:lnTo>
                  <a:lnTo>
                    <a:pt x="7948" y="8315"/>
                  </a:lnTo>
                  <a:lnTo>
                    <a:pt x="7967" y="8312"/>
                  </a:lnTo>
                  <a:lnTo>
                    <a:pt x="7985" y="8311"/>
                  </a:lnTo>
                  <a:lnTo>
                    <a:pt x="8003" y="8309"/>
                  </a:lnTo>
                  <a:lnTo>
                    <a:pt x="8022" y="8309"/>
                  </a:lnTo>
                  <a:lnTo>
                    <a:pt x="8022" y="8309"/>
                  </a:lnTo>
                  <a:lnTo>
                    <a:pt x="8032" y="8309"/>
                  </a:lnTo>
                  <a:lnTo>
                    <a:pt x="8041" y="8309"/>
                  </a:lnTo>
                  <a:lnTo>
                    <a:pt x="8050" y="8310"/>
                  </a:lnTo>
                  <a:lnTo>
                    <a:pt x="8059" y="8312"/>
                  </a:lnTo>
                  <a:lnTo>
                    <a:pt x="8068" y="8314"/>
                  </a:lnTo>
                  <a:lnTo>
                    <a:pt x="8076" y="8316"/>
                  </a:lnTo>
                  <a:lnTo>
                    <a:pt x="8085" y="8319"/>
                  </a:lnTo>
                  <a:lnTo>
                    <a:pt x="8093" y="8323"/>
                  </a:lnTo>
                  <a:lnTo>
                    <a:pt x="8101" y="8327"/>
                  </a:lnTo>
                  <a:lnTo>
                    <a:pt x="8101" y="8327"/>
                  </a:lnTo>
                  <a:lnTo>
                    <a:pt x="8102" y="8327"/>
                  </a:lnTo>
                  <a:lnTo>
                    <a:pt x="8102" y="8328"/>
                  </a:lnTo>
                  <a:lnTo>
                    <a:pt x="8102" y="8328"/>
                  </a:lnTo>
                  <a:lnTo>
                    <a:pt x="8102" y="8328"/>
                  </a:lnTo>
                  <a:lnTo>
                    <a:pt x="8103" y="8328"/>
                  </a:lnTo>
                  <a:lnTo>
                    <a:pt x="8103" y="8328"/>
                  </a:lnTo>
                  <a:lnTo>
                    <a:pt x="8103" y="8329"/>
                  </a:lnTo>
                  <a:lnTo>
                    <a:pt x="8104" y="8329"/>
                  </a:lnTo>
                  <a:lnTo>
                    <a:pt x="8104" y="8329"/>
                  </a:lnTo>
                  <a:lnTo>
                    <a:pt x="8104" y="8329"/>
                  </a:lnTo>
                  <a:lnTo>
                    <a:pt x="8104" y="8329"/>
                  </a:lnTo>
                  <a:lnTo>
                    <a:pt x="8104" y="8329"/>
                  </a:lnTo>
                  <a:lnTo>
                    <a:pt x="8109" y="8333"/>
                  </a:lnTo>
                  <a:lnTo>
                    <a:pt x="8111" y="8335"/>
                  </a:lnTo>
                  <a:lnTo>
                    <a:pt x="8113" y="8337"/>
                  </a:lnTo>
                  <a:lnTo>
                    <a:pt x="8115" y="8339"/>
                  </a:lnTo>
                  <a:lnTo>
                    <a:pt x="8117" y="8342"/>
                  </a:lnTo>
                  <a:lnTo>
                    <a:pt x="8118" y="8344"/>
                  </a:lnTo>
                  <a:lnTo>
                    <a:pt x="8120" y="8347"/>
                  </a:lnTo>
                  <a:lnTo>
                    <a:pt x="8122" y="8351"/>
                  </a:lnTo>
                  <a:lnTo>
                    <a:pt x="8124" y="8354"/>
                  </a:lnTo>
                  <a:lnTo>
                    <a:pt x="8125" y="8358"/>
                  </a:lnTo>
                  <a:lnTo>
                    <a:pt x="8126" y="8362"/>
                  </a:lnTo>
                  <a:lnTo>
                    <a:pt x="8127" y="8366"/>
                  </a:lnTo>
                  <a:lnTo>
                    <a:pt x="8128" y="8370"/>
                  </a:lnTo>
                  <a:lnTo>
                    <a:pt x="8128" y="8374"/>
                  </a:lnTo>
                  <a:lnTo>
                    <a:pt x="8128" y="8378"/>
                  </a:lnTo>
                  <a:lnTo>
                    <a:pt x="8128" y="8383"/>
                  </a:lnTo>
                  <a:lnTo>
                    <a:pt x="8128" y="8383"/>
                  </a:lnTo>
                  <a:lnTo>
                    <a:pt x="8128" y="8387"/>
                  </a:lnTo>
                  <a:lnTo>
                    <a:pt x="8127" y="8391"/>
                  </a:lnTo>
                  <a:lnTo>
                    <a:pt x="8126" y="8395"/>
                  </a:lnTo>
                  <a:lnTo>
                    <a:pt x="8125" y="8399"/>
                  </a:lnTo>
                  <a:lnTo>
                    <a:pt x="8124" y="8402"/>
                  </a:lnTo>
                  <a:lnTo>
                    <a:pt x="8123" y="8406"/>
                  </a:lnTo>
                  <a:lnTo>
                    <a:pt x="8121" y="8410"/>
                  </a:lnTo>
                  <a:lnTo>
                    <a:pt x="8119" y="8413"/>
                  </a:lnTo>
                  <a:lnTo>
                    <a:pt x="8117" y="8417"/>
                  </a:lnTo>
                  <a:lnTo>
                    <a:pt x="8114" y="8421"/>
                  </a:lnTo>
                  <a:lnTo>
                    <a:pt x="8111" y="8424"/>
                  </a:lnTo>
                  <a:lnTo>
                    <a:pt x="8108" y="8427"/>
                  </a:lnTo>
                  <a:lnTo>
                    <a:pt x="8105" y="8430"/>
                  </a:lnTo>
                  <a:lnTo>
                    <a:pt x="8102" y="8432"/>
                  </a:lnTo>
                  <a:lnTo>
                    <a:pt x="8099" y="8435"/>
                  </a:lnTo>
                  <a:lnTo>
                    <a:pt x="8095" y="8437"/>
                  </a:lnTo>
                  <a:lnTo>
                    <a:pt x="8093" y="8438"/>
                  </a:lnTo>
                  <a:lnTo>
                    <a:pt x="8091" y="8440"/>
                  </a:lnTo>
                  <a:lnTo>
                    <a:pt x="8088" y="8441"/>
                  </a:lnTo>
                  <a:lnTo>
                    <a:pt x="8086" y="8442"/>
                  </a:lnTo>
                  <a:lnTo>
                    <a:pt x="8084" y="8442"/>
                  </a:lnTo>
                  <a:lnTo>
                    <a:pt x="8082" y="8443"/>
                  </a:lnTo>
                  <a:lnTo>
                    <a:pt x="8079" y="8444"/>
                  </a:lnTo>
                  <a:lnTo>
                    <a:pt x="8077" y="8444"/>
                  </a:lnTo>
                  <a:lnTo>
                    <a:pt x="8077" y="8444"/>
                  </a:lnTo>
                  <a:lnTo>
                    <a:pt x="8081" y="8445"/>
                  </a:lnTo>
                  <a:lnTo>
                    <a:pt x="8085" y="8447"/>
                  </a:lnTo>
                  <a:lnTo>
                    <a:pt x="8089" y="8449"/>
                  </a:lnTo>
                  <a:lnTo>
                    <a:pt x="8092" y="8451"/>
                  </a:lnTo>
                  <a:lnTo>
                    <a:pt x="8096" y="8453"/>
                  </a:lnTo>
                  <a:lnTo>
                    <a:pt x="8099" y="8456"/>
                  </a:lnTo>
                  <a:lnTo>
                    <a:pt x="8102" y="8460"/>
                  </a:lnTo>
                  <a:lnTo>
                    <a:pt x="8105" y="8463"/>
                  </a:lnTo>
                  <a:lnTo>
                    <a:pt x="8108" y="8468"/>
                  </a:lnTo>
                  <a:lnTo>
                    <a:pt x="8110" y="8472"/>
                  </a:lnTo>
                  <a:lnTo>
                    <a:pt x="8112" y="8477"/>
                  </a:lnTo>
                  <a:lnTo>
                    <a:pt x="8114" y="8482"/>
                  </a:lnTo>
                  <a:lnTo>
                    <a:pt x="8116" y="8487"/>
                  </a:lnTo>
                  <a:lnTo>
                    <a:pt x="8118" y="8493"/>
                  </a:lnTo>
                  <a:lnTo>
                    <a:pt x="8120" y="8506"/>
                  </a:lnTo>
                  <a:lnTo>
                    <a:pt x="8120" y="8506"/>
                  </a:lnTo>
                  <a:lnTo>
                    <a:pt x="8121" y="8515"/>
                  </a:lnTo>
                  <a:lnTo>
                    <a:pt x="8122" y="8523"/>
                  </a:lnTo>
                  <a:lnTo>
                    <a:pt x="8124" y="8531"/>
                  </a:lnTo>
                  <a:lnTo>
                    <a:pt x="8126" y="8539"/>
                  </a:lnTo>
                  <a:lnTo>
                    <a:pt x="8128" y="8547"/>
                  </a:lnTo>
                  <a:lnTo>
                    <a:pt x="8131" y="8554"/>
                  </a:lnTo>
                  <a:lnTo>
                    <a:pt x="8137" y="8570"/>
                  </a:lnTo>
                  <a:lnTo>
                    <a:pt x="8093" y="8570"/>
                  </a:lnTo>
                  <a:lnTo>
                    <a:pt x="8093" y="8570"/>
                  </a:lnTo>
                  <a:lnTo>
                    <a:pt x="8090" y="8562"/>
                  </a:lnTo>
                  <a:lnTo>
                    <a:pt x="8086" y="8554"/>
                  </a:lnTo>
                  <a:lnTo>
                    <a:pt x="8084" y="8546"/>
                  </a:lnTo>
                  <a:lnTo>
                    <a:pt x="8081" y="8538"/>
                  </a:lnTo>
                  <a:lnTo>
                    <a:pt x="8079" y="8529"/>
                  </a:lnTo>
                  <a:lnTo>
                    <a:pt x="8077" y="8521"/>
                  </a:lnTo>
                  <a:lnTo>
                    <a:pt x="8076" y="8512"/>
                  </a:lnTo>
                  <a:lnTo>
                    <a:pt x="8075" y="8503"/>
                  </a:lnTo>
                  <a:lnTo>
                    <a:pt x="8075" y="8503"/>
                  </a:lnTo>
                  <a:lnTo>
                    <a:pt x="8075" y="8500"/>
                  </a:lnTo>
                  <a:lnTo>
                    <a:pt x="8075" y="8497"/>
                  </a:lnTo>
                  <a:lnTo>
                    <a:pt x="8074" y="8494"/>
                  </a:lnTo>
                  <a:lnTo>
                    <a:pt x="8074" y="8492"/>
                  </a:lnTo>
                  <a:lnTo>
                    <a:pt x="8073" y="8489"/>
                  </a:lnTo>
                  <a:lnTo>
                    <a:pt x="8072" y="8486"/>
                  </a:lnTo>
                  <a:lnTo>
                    <a:pt x="8071" y="8484"/>
                  </a:lnTo>
                  <a:lnTo>
                    <a:pt x="8069" y="8481"/>
                  </a:lnTo>
                  <a:lnTo>
                    <a:pt x="8067" y="8478"/>
                  </a:lnTo>
                  <a:lnTo>
                    <a:pt x="8065" y="8476"/>
                  </a:lnTo>
                  <a:lnTo>
                    <a:pt x="8064" y="8473"/>
                  </a:lnTo>
                  <a:lnTo>
                    <a:pt x="8061" y="8471"/>
                  </a:lnTo>
                  <a:lnTo>
                    <a:pt x="8059" y="8469"/>
                  </a:lnTo>
                  <a:lnTo>
                    <a:pt x="8057" y="8467"/>
                  </a:lnTo>
                  <a:lnTo>
                    <a:pt x="8054" y="8465"/>
                  </a:lnTo>
                  <a:lnTo>
                    <a:pt x="8051" y="8463"/>
                  </a:lnTo>
                  <a:lnTo>
                    <a:pt x="8048" y="8462"/>
                  </a:lnTo>
                  <a:lnTo>
                    <a:pt x="8045" y="8460"/>
                  </a:lnTo>
                  <a:lnTo>
                    <a:pt x="8042" y="8459"/>
                  </a:lnTo>
                  <a:lnTo>
                    <a:pt x="8039" y="8458"/>
                  </a:lnTo>
                  <a:lnTo>
                    <a:pt x="8036" y="8458"/>
                  </a:lnTo>
                  <a:lnTo>
                    <a:pt x="8033" y="8457"/>
                  </a:lnTo>
                  <a:lnTo>
                    <a:pt x="8029" y="8457"/>
                  </a:lnTo>
                  <a:lnTo>
                    <a:pt x="8026" y="8457"/>
                  </a:lnTo>
                  <a:lnTo>
                    <a:pt x="8019" y="8457"/>
                  </a:lnTo>
                  <a:lnTo>
                    <a:pt x="7989" y="8457"/>
                  </a:lnTo>
                  <a:lnTo>
                    <a:pt x="7989" y="8577"/>
                  </a:lnTo>
                  <a:close/>
                  <a:moveTo>
                    <a:pt x="7989" y="8432"/>
                  </a:moveTo>
                  <a:lnTo>
                    <a:pt x="8019" y="8432"/>
                  </a:lnTo>
                  <a:lnTo>
                    <a:pt x="8032" y="8432"/>
                  </a:lnTo>
                  <a:lnTo>
                    <a:pt x="8038" y="8431"/>
                  </a:lnTo>
                  <a:lnTo>
                    <a:pt x="8044" y="8430"/>
                  </a:lnTo>
                  <a:lnTo>
                    <a:pt x="8049" y="8428"/>
                  </a:lnTo>
                  <a:lnTo>
                    <a:pt x="8054" y="8427"/>
                  </a:lnTo>
                  <a:lnTo>
                    <a:pt x="8059" y="8424"/>
                  </a:lnTo>
                  <a:lnTo>
                    <a:pt x="8063" y="8422"/>
                  </a:lnTo>
                  <a:lnTo>
                    <a:pt x="8067" y="8419"/>
                  </a:lnTo>
                  <a:lnTo>
                    <a:pt x="8071" y="8416"/>
                  </a:lnTo>
                  <a:lnTo>
                    <a:pt x="8074" y="8412"/>
                  </a:lnTo>
                  <a:lnTo>
                    <a:pt x="8076" y="8408"/>
                  </a:lnTo>
                  <a:lnTo>
                    <a:pt x="8078" y="8404"/>
                  </a:lnTo>
                  <a:lnTo>
                    <a:pt x="8080" y="8399"/>
                  </a:lnTo>
                  <a:lnTo>
                    <a:pt x="8081" y="8393"/>
                  </a:lnTo>
                  <a:lnTo>
                    <a:pt x="8081" y="8387"/>
                  </a:lnTo>
                  <a:lnTo>
                    <a:pt x="8081" y="8383"/>
                  </a:lnTo>
                  <a:lnTo>
                    <a:pt x="8080" y="8379"/>
                  </a:lnTo>
                  <a:lnTo>
                    <a:pt x="8079" y="8375"/>
                  </a:lnTo>
                  <a:lnTo>
                    <a:pt x="8078" y="8371"/>
                  </a:lnTo>
                  <a:lnTo>
                    <a:pt x="8076" y="8367"/>
                  </a:lnTo>
                  <a:lnTo>
                    <a:pt x="8073" y="8363"/>
                  </a:lnTo>
                  <a:lnTo>
                    <a:pt x="8070" y="8359"/>
                  </a:lnTo>
                  <a:lnTo>
                    <a:pt x="8067" y="8356"/>
                  </a:lnTo>
                  <a:lnTo>
                    <a:pt x="8063" y="8353"/>
                  </a:lnTo>
                  <a:lnTo>
                    <a:pt x="8059" y="8350"/>
                  </a:lnTo>
                  <a:lnTo>
                    <a:pt x="8053" y="8347"/>
                  </a:lnTo>
                  <a:lnTo>
                    <a:pt x="8048" y="8345"/>
                  </a:lnTo>
                  <a:lnTo>
                    <a:pt x="8042" y="8343"/>
                  </a:lnTo>
                  <a:lnTo>
                    <a:pt x="8035" y="8342"/>
                  </a:lnTo>
                  <a:lnTo>
                    <a:pt x="8027" y="8341"/>
                  </a:lnTo>
                  <a:lnTo>
                    <a:pt x="8019" y="8341"/>
                  </a:lnTo>
                  <a:lnTo>
                    <a:pt x="8019" y="8341"/>
                  </a:lnTo>
                  <a:lnTo>
                    <a:pt x="8004" y="8341"/>
                  </a:lnTo>
                  <a:lnTo>
                    <a:pt x="7989" y="8341"/>
                  </a:lnTo>
                  <a:lnTo>
                    <a:pt x="7989" y="8432"/>
                  </a:ln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351" noProof="0" dirty="0"/>
            </a:p>
          </p:txBody>
        </p:sp>
      </p:grpSp>
      <p:sp>
        <p:nvSpPr>
          <p:cNvPr id="12"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3"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7" name="Content"/>
          <p:cNvSpPr>
            <a:spLocks noGrp="1"/>
          </p:cNvSpPr>
          <p:nvPr>
            <p:ph idx="1" hasCustomPrompt="1"/>
          </p:nvPr>
        </p:nvSpPr>
        <p:spPr>
          <a:xfrm>
            <a:off x="838200" y="2015999"/>
            <a:ext cx="105156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4"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17426672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10"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2"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4" name="Inhaltsplatzhalter 2"/>
          <p:cNvSpPr>
            <a:spLocks noGrp="1"/>
          </p:cNvSpPr>
          <p:nvPr>
            <p:ph sz="half" idx="2" hasCustomPrompt="1"/>
          </p:nvPr>
        </p:nvSpPr>
        <p:spPr>
          <a:xfrm>
            <a:off x="6172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3" name="Inhaltsplatzhalter 1"/>
          <p:cNvSpPr>
            <a:spLocks noGrp="1"/>
          </p:cNvSpPr>
          <p:nvPr>
            <p:ph sz="half" idx="1" hasCustomPrompt="1"/>
          </p:nvPr>
        </p:nvSpPr>
        <p:spPr>
          <a:xfrm>
            <a:off x="838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3"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4"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5879858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lumns - no Subline">
    <p:spTree>
      <p:nvGrpSpPr>
        <p:cNvPr id="1" name=""/>
        <p:cNvGrpSpPr/>
        <p:nvPr/>
      </p:nvGrpSpPr>
      <p:grpSpPr>
        <a:xfrm>
          <a:off x="0" y="0"/>
          <a:ext cx="0" cy="0"/>
          <a:chOff x="0" y="0"/>
          <a:chExt cx="0" cy="0"/>
        </a:xfrm>
      </p:grpSpPr>
      <p:sp>
        <p:nvSpPr>
          <p:cNvPr id="10"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2"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4" name="Inhaltsplatzhalter 2"/>
          <p:cNvSpPr>
            <a:spLocks noGrp="1"/>
          </p:cNvSpPr>
          <p:nvPr>
            <p:ph sz="half" idx="2" hasCustomPrompt="1"/>
          </p:nvPr>
        </p:nvSpPr>
        <p:spPr>
          <a:xfrm>
            <a:off x="6172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3" name="Inhaltsplatzhalter 1"/>
          <p:cNvSpPr>
            <a:spLocks noGrp="1"/>
          </p:cNvSpPr>
          <p:nvPr>
            <p:ph sz="half" idx="1" hasCustomPrompt="1"/>
          </p:nvPr>
        </p:nvSpPr>
        <p:spPr>
          <a:xfrm>
            <a:off x="838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4"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20340385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0"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2"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7" name="Inhaltsplatzhalter 3"/>
          <p:cNvSpPr>
            <a:spLocks noGrp="1"/>
          </p:cNvSpPr>
          <p:nvPr>
            <p:ph sz="half" idx="33" hasCustomPrompt="1"/>
          </p:nvPr>
        </p:nvSpPr>
        <p:spPr>
          <a:xfrm>
            <a:off x="7968836" y="2015999"/>
            <a:ext cx="3383999" cy="38098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4" name="Inhaltsplatzhalter 2"/>
          <p:cNvSpPr>
            <a:spLocks noGrp="1"/>
          </p:cNvSpPr>
          <p:nvPr>
            <p:ph sz="half" idx="2" hasCustomPrompt="1"/>
          </p:nvPr>
        </p:nvSpPr>
        <p:spPr>
          <a:xfrm>
            <a:off x="4404001" y="2015999"/>
            <a:ext cx="3383999" cy="38098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3" name="Inhaltsplatzhalter 1"/>
          <p:cNvSpPr>
            <a:spLocks noGrp="1"/>
          </p:cNvSpPr>
          <p:nvPr>
            <p:ph sz="half" idx="1" hasCustomPrompt="1"/>
          </p:nvPr>
        </p:nvSpPr>
        <p:spPr>
          <a:xfrm>
            <a:off x="838200" y="2015999"/>
            <a:ext cx="3384000" cy="3809887"/>
          </a:xfrm>
        </p:spPr>
        <p:txBody>
          <a:bodyPr/>
          <a:lstStyle>
            <a:lvl1pPr>
              <a:defRPr sz="1600" baseline="0"/>
            </a:lvl1pPr>
            <a:lvl2pPr>
              <a:defRPr sz="1400" baseline="0"/>
            </a:lvl2pPr>
            <a:lvl3pPr>
              <a:defRPr sz="1400" baseline="0"/>
            </a:lvl3pPr>
            <a:lvl4pPr>
              <a:defRPr sz="1200" baseline="0"/>
            </a:lvl4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3"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4"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3064158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WOR">
    <p:spTree>
      <p:nvGrpSpPr>
        <p:cNvPr id="1" name=""/>
        <p:cNvGrpSpPr/>
        <p:nvPr/>
      </p:nvGrpSpPr>
      <p:grpSpPr>
        <a:xfrm>
          <a:off x="0" y="0"/>
          <a:ext cx="0" cy="0"/>
          <a:chOff x="0" y="0"/>
          <a:chExt cx="0" cy="0"/>
        </a:xfrm>
      </p:grpSpPr>
      <p:sp>
        <p:nvSpPr>
          <p:cNvPr id="10"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2"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4" name="Inhaltsplatzhalter 2"/>
          <p:cNvSpPr>
            <a:spLocks noGrp="1"/>
          </p:cNvSpPr>
          <p:nvPr>
            <p:ph sz="half" idx="2" hasCustomPrompt="1"/>
          </p:nvPr>
        </p:nvSpPr>
        <p:spPr>
          <a:xfrm>
            <a:off x="6172200" y="2465951"/>
            <a:ext cx="4532400" cy="1378191"/>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3" name="Inhaltsplatzhalter 1"/>
          <p:cNvSpPr>
            <a:spLocks noGrp="1"/>
          </p:cNvSpPr>
          <p:nvPr>
            <p:ph sz="half" idx="1" hasCustomPrompt="1"/>
          </p:nvPr>
        </p:nvSpPr>
        <p:spPr>
          <a:xfrm>
            <a:off x="838200" y="2465951"/>
            <a:ext cx="4532400" cy="1378191"/>
          </a:xfrm>
        </p:spPr>
        <p:txBody>
          <a:bodyPr/>
          <a:lstStyle>
            <a:lvl1pPr>
              <a:defRPr sz="1600"/>
            </a:lvl1pPr>
            <a:lvl2pPr>
              <a:defRPr sz="1400"/>
            </a:lvl2pPr>
            <a:lvl3pPr>
              <a:defRPr sz="1400"/>
            </a:lvl3pPr>
            <a:lvl4pPr>
              <a:defRPr sz="1200"/>
            </a:lvl4pPr>
            <a:lvl5pPr>
              <a:defRPr sz="120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3"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4"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11" name="Inhaltsplatzhalter 2"/>
          <p:cNvSpPr>
            <a:spLocks noGrp="1"/>
          </p:cNvSpPr>
          <p:nvPr>
            <p:ph sz="half" idx="33" hasCustomPrompt="1"/>
          </p:nvPr>
        </p:nvSpPr>
        <p:spPr>
          <a:xfrm>
            <a:off x="6172200" y="4447694"/>
            <a:ext cx="4531200" cy="1378191"/>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5" name="Inhaltsplatzhalter 1"/>
          <p:cNvSpPr>
            <a:spLocks noGrp="1"/>
          </p:cNvSpPr>
          <p:nvPr>
            <p:ph sz="half" idx="34" hasCustomPrompt="1"/>
          </p:nvPr>
        </p:nvSpPr>
        <p:spPr>
          <a:xfrm>
            <a:off x="838200" y="4447694"/>
            <a:ext cx="4531200" cy="1378191"/>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6" name="Textplatzhalter 1"/>
          <p:cNvSpPr>
            <a:spLocks noGrp="1"/>
          </p:cNvSpPr>
          <p:nvPr>
            <p:ph type="body" idx="37" hasCustomPrompt="1"/>
          </p:nvPr>
        </p:nvSpPr>
        <p:spPr>
          <a:xfrm>
            <a:off x="6171000" y="3997742"/>
            <a:ext cx="5181600" cy="360000"/>
          </a:xfrm>
        </p:spPr>
        <p:txBody>
          <a:bodyPr lIns="0" anchor="b">
            <a:normAutofit/>
          </a:bodyPr>
          <a:lstStyle>
            <a:lvl1pPr marL="0" indent="0">
              <a:buNone/>
              <a:defRPr sz="1600" b="1" i="0" cap="all" baseline="0">
                <a:solidFill>
                  <a:srgbClr val="0A86C9"/>
                </a:solidFill>
                <a:latin typeface="Arial" charset="0"/>
                <a:ea typeface="Arial" charset="0"/>
                <a:cs typeface="Arial"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Header (Arial 16pt)</a:t>
            </a:r>
          </a:p>
        </p:txBody>
      </p:sp>
      <p:sp>
        <p:nvSpPr>
          <p:cNvPr id="18" name="Textplatzhalter 1"/>
          <p:cNvSpPr>
            <a:spLocks noGrp="1"/>
          </p:cNvSpPr>
          <p:nvPr>
            <p:ph type="body" idx="38" hasCustomPrompt="1"/>
          </p:nvPr>
        </p:nvSpPr>
        <p:spPr>
          <a:xfrm>
            <a:off x="6171000" y="2015999"/>
            <a:ext cx="5181600" cy="360000"/>
          </a:xfrm>
        </p:spPr>
        <p:txBody>
          <a:bodyPr lIns="0" anchor="b">
            <a:normAutofit/>
          </a:bodyPr>
          <a:lstStyle>
            <a:lvl1pPr marL="0" indent="0">
              <a:buNone/>
              <a:defRPr sz="1600" b="1" i="0" cap="all" baseline="0">
                <a:solidFill>
                  <a:srgbClr val="0A86C9"/>
                </a:solidFill>
                <a:latin typeface="Arial" charset="0"/>
                <a:ea typeface="Arial" charset="0"/>
                <a:cs typeface="Arial"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Header (Arial 16pt)</a:t>
            </a:r>
          </a:p>
        </p:txBody>
      </p:sp>
      <p:sp>
        <p:nvSpPr>
          <p:cNvPr id="20" name="Textplatzhalter 1"/>
          <p:cNvSpPr>
            <a:spLocks noGrp="1"/>
          </p:cNvSpPr>
          <p:nvPr>
            <p:ph type="body" idx="39" hasCustomPrompt="1"/>
          </p:nvPr>
        </p:nvSpPr>
        <p:spPr>
          <a:xfrm>
            <a:off x="838200" y="2015999"/>
            <a:ext cx="5181600" cy="360000"/>
          </a:xfrm>
        </p:spPr>
        <p:txBody>
          <a:bodyPr lIns="0" anchor="b">
            <a:normAutofit/>
          </a:bodyPr>
          <a:lstStyle>
            <a:lvl1pPr marL="0" indent="0">
              <a:buNone/>
              <a:defRPr sz="1600" b="1" i="0" cap="all" baseline="0">
                <a:solidFill>
                  <a:srgbClr val="0A86C9"/>
                </a:solidFill>
                <a:latin typeface="Arial" charset="0"/>
                <a:ea typeface="Arial" charset="0"/>
                <a:cs typeface="Arial"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Header (Arial 16pt)</a:t>
            </a:r>
          </a:p>
        </p:txBody>
      </p:sp>
      <p:sp>
        <p:nvSpPr>
          <p:cNvPr id="21" name="Textplatzhalter 1"/>
          <p:cNvSpPr>
            <a:spLocks noGrp="1"/>
          </p:cNvSpPr>
          <p:nvPr>
            <p:ph type="body" idx="40" hasCustomPrompt="1"/>
          </p:nvPr>
        </p:nvSpPr>
        <p:spPr>
          <a:xfrm>
            <a:off x="838200" y="3997742"/>
            <a:ext cx="5181600" cy="360000"/>
          </a:xfrm>
        </p:spPr>
        <p:txBody>
          <a:bodyPr lIns="0" anchor="b">
            <a:normAutofit/>
          </a:bodyPr>
          <a:lstStyle>
            <a:lvl1pPr marL="0" indent="0">
              <a:buNone/>
              <a:defRPr sz="1600" b="1" i="0" cap="all" baseline="0">
                <a:solidFill>
                  <a:srgbClr val="0A86C9"/>
                </a:solidFill>
                <a:latin typeface="Arial" charset="0"/>
                <a:ea typeface="Arial" charset="0"/>
                <a:cs typeface="Arial"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Header (Arial 16pt)</a:t>
            </a:r>
          </a:p>
        </p:txBody>
      </p:sp>
      <p:cxnSp>
        <p:nvCxnSpPr>
          <p:cNvPr id="22" name="Gerade Verbindung 21"/>
          <p:cNvCxnSpPr/>
          <p:nvPr userDrawn="1"/>
        </p:nvCxnSpPr>
        <p:spPr>
          <a:xfrm>
            <a:off x="6095400" y="2015999"/>
            <a:ext cx="0" cy="3809886"/>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a:xfrm flipH="1">
            <a:off x="838200" y="3920942"/>
            <a:ext cx="10514401" cy="0"/>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sp>
        <p:nvSpPr>
          <p:cNvPr id="24" name="Textfeld 23"/>
          <p:cNvSpPr txBox="1"/>
          <p:nvPr userDrawn="1"/>
        </p:nvSpPr>
        <p:spPr>
          <a:xfrm>
            <a:off x="5370600" y="3191099"/>
            <a:ext cx="648000" cy="653043"/>
          </a:xfrm>
          <a:prstGeom prst="rect">
            <a:avLst/>
          </a:prstGeom>
          <a:noFill/>
        </p:spPr>
        <p:txBody>
          <a:bodyPr wrap="none" lIns="0" tIns="0" rIns="0" bIns="0" rtlCol="0" anchor="b" anchorCtr="0">
            <a:noAutofit/>
          </a:bodyPr>
          <a:lstStyle/>
          <a:p>
            <a:pPr algn="r"/>
            <a:r>
              <a:rPr lang="en-US" sz="4800" b="1" dirty="0">
                <a:solidFill>
                  <a:schemeClr val="bg1">
                    <a:lumMod val="75000"/>
                  </a:schemeClr>
                </a:solidFill>
              </a:rPr>
              <a:t>S</a:t>
            </a:r>
          </a:p>
        </p:txBody>
      </p:sp>
      <p:sp>
        <p:nvSpPr>
          <p:cNvPr id="25" name="Textfeld 24"/>
          <p:cNvSpPr txBox="1"/>
          <p:nvPr userDrawn="1"/>
        </p:nvSpPr>
        <p:spPr>
          <a:xfrm>
            <a:off x="10704600" y="3191099"/>
            <a:ext cx="648000" cy="653043"/>
          </a:xfrm>
          <a:prstGeom prst="rect">
            <a:avLst/>
          </a:prstGeom>
          <a:noFill/>
        </p:spPr>
        <p:txBody>
          <a:bodyPr wrap="none" lIns="0" tIns="0" rIns="0" bIns="0" rtlCol="0" anchor="b" anchorCtr="0">
            <a:noAutofit/>
          </a:bodyPr>
          <a:lstStyle/>
          <a:p>
            <a:pPr algn="r"/>
            <a:r>
              <a:rPr lang="en-US" sz="4800" b="1" dirty="0">
                <a:solidFill>
                  <a:schemeClr val="bg1">
                    <a:lumMod val="75000"/>
                  </a:schemeClr>
                </a:solidFill>
              </a:rPr>
              <a:t>W</a:t>
            </a:r>
          </a:p>
        </p:txBody>
      </p:sp>
      <p:sp>
        <p:nvSpPr>
          <p:cNvPr id="26" name="Textfeld 25"/>
          <p:cNvSpPr txBox="1"/>
          <p:nvPr userDrawn="1"/>
        </p:nvSpPr>
        <p:spPr>
          <a:xfrm>
            <a:off x="5370600" y="5172842"/>
            <a:ext cx="648000" cy="653043"/>
          </a:xfrm>
          <a:prstGeom prst="rect">
            <a:avLst/>
          </a:prstGeom>
          <a:noFill/>
        </p:spPr>
        <p:txBody>
          <a:bodyPr wrap="none" lIns="0" tIns="0" rIns="0" bIns="0" rtlCol="0" anchor="b" anchorCtr="0">
            <a:noAutofit/>
          </a:bodyPr>
          <a:lstStyle/>
          <a:p>
            <a:pPr algn="r"/>
            <a:r>
              <a:rPr lang="en-US" sz="4800" b="1" dirty="0">
                <a:solidFill>
                  <a:schemeClr val="bg1">
                    <a:lumMod val="75000"/>
                  </a:schemeClr>
                </a:solidFill>
              </a:rPr>
              <a:t>O</a:t>
            </a:r>
          </a:p>
        </p:txBody>
      </p:sp>
      <p:sp>
        <p:nvSpPr>
          <p:cNvPr id="27" name="Textfeld 26"/>
          <p:cNvSpPr txBox="1"/>
          <p:nvPr userDrawn="1"/>
        </p:nvSpPr>
        <p:spPr>
          <a:xfrm>
            <a:off x="10704600" y="5172842"/>
            <a:ext cx="648000" cy="653043"/>
          </a:xfrm>
          <a:prstGeom prst="rect">
            <a:avLst/>
          </a:prstGeom>
          <a:noFill/>
        </p:spPr>
        <p:txBody>
          <a:bodyPr wrap="none" lIns="0" tIns="0" rIns="0" bIns="0" rtlCol="0" anchor="b" anchorCtr="0">
            <a:noAutofit/>
          </a:bodyPr>
          <a:lstStyle/>
          <a:p>
            <a:pPr algn="r"/>
            <a:r>
              <a:rPr lang="en-US" sz="4800" b="1" dirty="0">
                <a:solidFill>
                  <a:schemeClr val="bg1">
                    <a:lumMod val="75000"/>
                  </a:schemeClr>
                </a:solidFill>
              </a:rPr>
              <a:t>R</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s: Image and Text">
    <p:spTree>
      <p:nvGrpSpPr>
        <p:cNvPr id="1" name=""/>
        <p:cNvGrpSpPr/>
        <p:nvPr/>
      </p:nvGrpSpPr>
      <p:grpSpPr>
        <a:xfrm>
          <a:off x="0" y="0"/>
          <a:ext cx="0" cy="0"/>
          <a:chOff x="0" y="0"/>
          <a:chExt cx="0" cy="0"/>
        </a:xfrm>
      </p:grpSpPr>
      <p:sp>
        <p:nvSpPr>
          <p:cNvPr id="12"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4"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0" name="Inhaltsplatzhalter 1"/>
          <p:cNvSpPr>
            <a:spLocks noGrp="1"/>
          </p:cNvSpPr>
          <p:nvPr>
            <p:ph sz="half" idx="1" hasCustomPrompt="1"/>
          </p:nvPr>
        </p:nvSpPr>
        <p:spPr>
          <a:xfrm>
            <a:off x="61740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5"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17" name="Eine Ecke des Rechtecks abrunden 16"/>
          <p:cNvSpPr/>
          <p:nvPr userDrawn="1"/>
        </p:nvSpPr>
        <p:spPr>
          <a:xfrm flipV="1">
            <a:off x="837601" y="2015998"/>
            <a:ext cx="5181000" cy="3809884"/>
          </a:xfrm>
          <a:prstGeom prst="round1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902212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8"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2"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pic>
        <p:nvPicPr>
          <p:cNvPr id="7"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9"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3"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2"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Tree>
    <p:extLst>
      <p:ext uri="{BB962C8B-B14F-4D97-AF65-F5344CB8AC3E}">
        <p14:creationId xmlns:p14="http://schemas.microsoft.com/office/powerpoint/2010/main" val="4856724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Columns: Text and Image">
    <p:spTree>
      <p:nvGrpSpPr>
        <p:cNvPr id="1" name=""/>
        <p:cNvGrpSpPr/>
        <p:nvPr/>
      </p:nvGrpSpPr>
      <p:grpSpPr>
        <a:xfrm>
          <a:off x="0" y="0"/>
          <a:ext cx="0" cy="0"/>
          <a:chOff x="0" y="0"/>
          <a:chExt cx="0" cy="0"/>
        </a:xfrm>
      </p:grpSpPr>
      <p:sp>
        <p:nvSpPr>
          <p:cNvPr id="12"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4"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0" name="Inhaltsplatzhalter 1"/>
          <p:cNvSpPr>
            <a:spLocks noGrp="1"/>
          </p:cNvSpPr>
          <p:nvPr>
            <p:ph sz="half" idx="1" hasCustomPrompt="1"/>
          </p:nvPr>
        </p:nvSpPr>
        <p:spPr>
          <a:xfrm>
            <a:off x="838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5"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17" name="Eine Ecke des Rechtecks abrunden 16"/>
          <p:cNvSpPr/>
          <p:nvPr userDrawn="1"/>
        </p:nvSpPr>
        <p:spPr>
          <a:xfrm flipV="1">
            <a:off x="6172201" y="2015997"/>
            <a:ext cx="5180400" cy="3809885"/>
          </a:xfrm>
          <a:prstGeom prst="round1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5719127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Quote">
    <p:spTree>
      <p:nvGrpSpPr>
        <p:cNvPr id="1" name=""/>
        <p:cNvGrpSpPr/>
        <p:nvPr/>
      </p:nvGrpSpPr>
      <p:grpSpPr>
        <a:xfrm>
          <a:off x="0" y="0"/>
          <a:ext cx="0" cy="0"/>
          <a:chOff x="0" y="0"/>
          <a:chExt cx="0" cy="0"/>
        </a:xfrm>
      </p:grpSpPr>
      <p:sp>
        <p:nvSpPr>
          <p:cNvPr id="14"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5"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3" name="Inhaltsplatzhalter 1"/>
          <p:cNvSpPr>
            <a:spLocks noGrp="1"/>
          </p:cNvSpPr>
          <p:nvPr>
            <p:ph sz="half" idx="1" hasCustomPrompt="1"/>
          </p:nvPr>
        </p:nvSpPr>
        <p:spPr>
          <a:xfrm>
            <a:off x="6172201" y="2015999"/>
            <a:ext cx="5180400" cy="3809887"/>
          </a:xfrm>
        </p:spPr>
        <p:txBody>
          <a:bodyPr anchor="ctr">
            <a:normAutofit/>
          </a:bodyPr>
          <a:lstStyle>
            <a:lvl1pPr marL="0" indent="0">
              <a:buNone/>
              <a:defRPr sz="1800">
                <a:solidFill>
                  <a:schemeClr val="accent3"/>
                </a:solidFill>
              </a:defRPr>
            </a:lvl1pPr>
          </a:lstStyle>
          <a:p>
            <a:pPr lvl="0"/>
            <a:r>
              <a:rPr lang="en-US" noProof="0" dirty="0"/>
              <a:t>This is an example of intro text that is 18pt. This text should be no more than the length of this text.</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9" name="Eine Ecke des Rechtecks abrunden 16"/>
          <p:cNvSpPr/>
          <p:nvPr userDrawn="1"/>
        </p:nvSpPr>
        <p:spPr>
          <a:xfrm flipV="1">
            <a:off x="837601" y="2015998"/>
            <a:ext cx="5181000" cy="3809884"/>
          </a:xfrm>
          <a:prstGeom prst="round1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0297726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and Image">
    <p:spTree>
      <p:nvGrpSpPr>
        <p:cNvPr id="1" name=""/>
        <p:cNvGrpSpPr/>
        <p:nvPr/>
      </p:nvGrpSpPr>
      <p:grpSpPr>
        <a:xfrm>
          <a:off x="0" y="0"/>
          <a:ext cx="0" cy="0"/>
          <a:chOff x="0" y="0"/>
          <a:chExt cx="0" cy="0"/>
        </a:xfrm>
      </p:grpSpPr>
      <p:sp>
        <p:nvSpPr>
          <p:cNvPr id="14"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5"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3" name="Inhaltsplatzhalter 1"/>
          <p:cNvSpPr>
            <a:spLocks noGrp="1"/>
          </p:cNvSpPr>
          <p:nvPr>
            <p:ph sz="half" idx="1" hasCustomPrompt="1"/>
          </p:nvPr>
        </p:nvSpPr>
        <p:spPr>
          <a:xfrm>
            <a:off x="838200" y="2015999"/>
            <a:ext cx="5180400" cy="3809887"/>
          </a:xfrm>
        </p:spPr>
        <p:txBody>
          <a:bodyPr anchor="ctr">
            <a:normAutofit/>
          </a:bodyPr>
          <a:lstStyle>
            <a:lvl1pPr marL="0" indent="0">
              <a:buNone/>
              <a:defRPr sz="1800">
                <a:solidFill>
                  <a:schemeClr val="accent3"/>
                </a:solidFill>
              </a:defRPr>
            </a:lvl1pPr>
          </a:lstStyle>
          <a:p>
            <a:pPr lvl="0"/>
            <a:r>
              <a:rPr lang="en-US" noProof="0" dirty="0"/>
              <a:t>This is an example of intro text that is 18pt. This text should be no more than the length of this text.</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8" name="Eine Ecke des Rechtecks abrunden 16"/>
          <p:cNvSpPr/>
          <p:nvPr userDrawn="1"/>
        </p:nvSpPr>
        <p:spPr>
          <a:xfrm flipV="1">
            <a:off x="6172201" y="2015997"/>
            <a:ext cx="5180400" cy="3809885"/>
          </a:xfrm>
          <a:prstGeom prst="round1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3918256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arge Image and 3 Columns Text">
    <p:spTree>
      <p:nvGrpSpPr>
        <p:cNvPr id="1" name=""/>
        <p:cNvGrpSpPr/>
        <p:nvPr/>
      </p:nvGrpSpPr>
      <p:grpSpPr>
        <a:xfrm>
          <a:off x="0" y="0"/>
          <a:ext cx="0" cy="0"/>
          <a:chOff x="0" y="0"/>
          <a:chExt cx="0" cy="0"/>
        </a:xfrm>
      </p:grpSpPr>
      <p:sp>
        <p:nvSpPr>
          <p:cNvPr id="12" name="Eine Ecke des Rechtecks abrunden 8"/>
          <p:cNvSpPr/>
          <p:nvPr userDrawn="1"/>
        </p:nvSpPr>
        <p:spPr>
          <a:xfrm flipV="1">
            <a:off x="0" y="0"/>
            <a:ext cx="12192000" cy="2286000"/>
          </a:xfrm>
          <a:prstGeom prst="round1Rect">
            <a:avLst>
              <a:gd name="adj" fmla="val 35543"/>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4" name="Foliennummernplatzhalter"/>
          <p:cNvSpPr>
            <a:spLocks noGrp="1"/>
          </p:cNvSpPr>
          <p:nvPr>
            <p:ph type="sldNum" sz="quarter" idx="11"/>
          </p:nvPr>
        </p:nvSpPr>
        <p:spPr/>
        <p:txBody>
          <a:bodyPr/>
          <a:lstStyle/>
          <a:p>
            <a:fld id="{BB7F249F-CCCE-DA49-A761-E31751E19E88}" type="slidenum">
              <a:rPr lang="en-US" noProof="0" smtClean="0"/>
              <a:pPr/>
              <a:t>‹#›</a:t>
            </a:fld>
            <a:endParaRPr lang="en-US" noProof="0" dirty="0"/>
          </a:p>
        </p:txBody>
      </p:sp>
      <p:sp>
        <p:nvSpPr>
          <p:cNvPr id="3" name="Fußzeilenplatzhalter"/>
          <p:cNvSpPr>
            <a:spLocks noGrp="1"/>
          </p:cNvSpPr>
          <p:nvPr>
            <p:ph type="ftr" sz="quarter" idx="10"/>
          </p:nvPr>
        </p:nvSpPr>
        <p:spPr/>
        <p:txBody>
          <a:bodyPr/>
          <a:lstStyle/>
          <a:p>
            <a:r>
              <a:rPr lang="en-US" noProof="0" dirty="0"/>
              <a:t>Confidential</a:t>
            </a:r>
          </a:p>
        </p:txBody>
      </p:sp>
      <p:sp>
        <p:nvSpPr>
          <p:cNvPr id="17" name="Textplatzhalter 3"/>
          <p:cNvSpPr>
            <a:spLocks noGrp="1"/>
          </p:cNvSpPr>
          <p:nvPr>
            <p:ph type="body" sz="quarter" idx="36" hasCustomPrompt="1"/>
          </p:nvPr>
        </p:nvSpPr>
        <p:spPr>
          <a:xfrm>
            <a:off x="7963396" y="3703298"/>
            <a:ext cx="3384000" cy="21225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6" name="Textplatzhalter 2"/>
          <p:cNvSpPr>
            <a:spLocks noGrp="1"/>
          </p:cNvSpPr>
          <p:nvPr>
            <p:ph type="body" sz="quarter" idx="35" hasCustomPrompt="1"/>
          </p:nvPr>
        </p:nvSpPr>
        <p:spPr>
          <a:xfrm>
            <a:off x="4400798" y="3703298"/>
            <a:ext cx="3384000" cy="21225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5" name="Textplatzhalter 1"/>
          <p:cNvSpPr>
            <a:spLocks noGrp="1"/>
          </p:cNvSpPr>
          <p:nvPr>
            <p:ph type="body" sz="quarter" idx="34" hasCustomPrompt="1"/>
          </p:nvPr>
        </p:nvSpPr>
        <p:spPr>
          <a:xfrm>
            <a:off x="838200" y="3703298"/>
            <a:ext cx="3384000" cy="21225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9" name="SUBLINE"/>
          <p:cNvSpPr>
            <a:spLocks noGrp="1"/>
          </p:cNvSpPr>
          <p:nvPr>
            <p:ph type="body" sz="quarter" idx="13" hasCustomPrompt="1"/>
          </p:nvPr>
        </p:nvSpPr>
        <p:spPr>
          <a:xfrm>
            <a:off x="838800" y="3163300"/>
            <a:ext cx="105156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2" name="TITLE"/>
          <p:cNvSpPr>
            <a:spLocks noGrp="1"/>
          </p:cNvSpPr>
          <p:nvPr>
            <p:ph type="title" hasCustomPrompt="1"/>
          </p:nvPr>
        </p:nvSpPr>
        <p:spPr>
          <a:xfrm>
            <a:off x="838200" y="2623300"/>
            <a:ext cx="10515600" cy="540000"/>
          </a:xfrm>
        </p:spPr>
        <p:txBody>
          <a:bodyPr/>
          <a:lstStyle>
            <a:lvl1pPr algn="l">
              <a:defRPr cap="none"/>
            </a:lvl1pPr>
          </a:lstStyle>
          <a:p>
            <a:r>
              <a:rPr lang="en-US" noProof="0" dirty="0"/>
              <a:t>Title (Arial 28pt)</a:t>
            </a:r>
          </a:p>
        </p:txBody>
      </p:sp>
      <p:sp>
        <p:nvSpPr>
          <p:cNvPr id="13" name="Freihandform 12"/>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1876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arge Image and Quote">
    <p:spTree>
      <p:nvGrpSpPr>
        <p:cNvPr id="1" name=""/>
        <p:cNvGrpSpPr/>
        <p:nvPr/>
      </p:nvGrpSpPr>
      <p:grpSpPr>
        <a:xfrm>
          <a:off x="0" y="0"/>
          <a:ext cx="0" cy="0"/>
          <a:chOff x="0" y="0"/>
          <a:chExt cx="0" cy="0"/>
        </a:xfrm>
      </p:grpSpPr>
      <p:sp>
        <p:nvSpPr>
          <p:cNvPr id="11" name="Foliennummernplatzhalter"/>
          <p:cNvSpPr>
            <a:spLocks noGrp="1"/>
          </p:cNvSpPr>
          <p:nvPr>
            <p:ph type="sldNum" sz="quarter" idx="11"/>
          </p:nvPr>
        </p:nvSpPr>
        <p:spPr>
          <a:xfrm>
            <a:off x="10993800" y="6452600"/>
            <a:ext cx="360000" cy="180000"/>
          </a:xfrm>
        </p:spPr>
        <p:txBody>
          <a:bodyPr/>
          <a:lstStyle/>
          <a:p>
            <a:fld id="{BB7F249F-CCCE-DA49-A761-E31751E19E88}" type="slidenum">
              <a:rPr lang="en-US" noProof="0" smtClean="0"/>
              <a:pPr/>
              <a:t>‹#›</a:t>
            </a:fld>
            <a:endParaRPr lang="en-US" noProof="0" dirty="0"/>
          </a:p>
        </p:txBody>
      </p:sp>
      <p:sp>
        <p:nvSpPr>
          <p:cNvPr id="13" name="Fußzeilenplatzhalter"/>
          <p:cNvSpPr>
            <a:spLocks noGrp="1"/>
          </p:cNvSpPr>
          <p:nvPr>
            <p:ph type="ftr" sz="quarter" idx="10"/>
          </p:nvPr>
        </p:nvSpPr>
        <p:spPr>
          <a:xfrm>
            <a:off x="4369200" y="6452600"/>
            <a:ext cx="6624600" cy="180000"/>
          </a:xfrm>
        </p:spPr>
        <p:txBody>
          <a:bodyPr/>
          <a:lstStyle/>
          <a:p>
            <a:r>
              <a:rPr lang="en-US" noProof="0" dirty="0"/>
              <a:t>Confidential</a:t>
            </a:r>
          </a:p>
        </p:txBody>
      </p:sp>
      <p:sp>
        <p:nvSpPr>
          <p:cNvPr id="12" name="Content"/>
          <p:cNvSpPr>
            <a:spLocks noGrp="1"/>
          </p:cNvSpPr>
          <p:nvPr>
            <p:ph sz="half" idx="1" hasCustomPrompt="1"/>
          </p:nvPr>
        </p:nvSpPr>
        <p:spPr>
          <a:xfrm>
            <a:off x="838200" y="3919300"/>
            <a:ext cx="10515600" cy="1906587"/>
          </a:xfrm>
        </p:spPr>
        <p:txBody>
          <a:bodyPr lIns="720000" rIns="720000" anchor="ctr">
            <a:normAutofit/>
          </a:bodyPr>
          <a:lstStyle>
            <a:lvl1pPr marL="0" indent="0" algn="ctr">
              <a:buNone/>
              <a:defRPr sz="1800" b="0">
                <a:solidFill>
                  <a:schemeClr val="accent3"/>
                </a:solidFill>
              </a:defRPr>
            </a:lvl1pPr>
            <a:lvl2pPr marL="179996" indent="0">
              <a:buNone/>
              <a:defRPr/>
            </a:lvl2pPr>
            <a:lvl3pPr marL="359991" indent="0">
              <a:buNone/>
              <a:defRPr/>
            </a:lvl3pPr>
            <a:lvl4pPr marL="539987" indent="0">
              <a:buNone/>
              <a:defRPr/>
            </a:lvl4pPr>
            <a:lvl5pPr marL="719982" indent="0">
              <a:buNone/>
              <a:defRPr/>
            </a:lvl5pPr>
          </a:lstStyle>
          <a:p>
            <a:pPr lvl="0"/>
            <a:r>
              <a:rPr lang="en-US" noProof="0" dirty="0"/>
              <a:t>This is an example of intro text that is 18pt. This text should be no more than the length of this text*</a:t>
            </a:r>
          </a:p>
        </p:txBody>
      </p:sp>
      <p:sp>
        <p:nvSpPr>
          <p:cNvPr id="9" name="Eine Ecke des Rechtecks abrunden 8"/>
          <p:cNvSpPr/>
          <p:nvPr userDrawn="1"/>
        </p:nvSpPr>
        <p:spPr>
          <a:xfrm flipV="1">
            <a:off x="0" y="0"/>
            <a:ext cx="12192000" cy="2286000"/>
          </a:xfrm>
          <a:prstGeom prst="round1Rect">
            <a:avLst>
              <a:gd name="adj" fmla="val 35543"/>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5" name="SUBLINE"/>
          <p:cNvSpPr>
            <a:spLocks noGrp="1"/>
          </p:cNvSpPr>
          <p:nvPr>
            <p:ph type="body" sz="quarter" idx="13" hasCustomPrompt="1"/>
          </p:nvPr>
        </p:nvSpPr>
        <p:spPr>
          <a:xfrm>
            <a:off x="838800" y="3163300"/>
            <a:ext cx="105156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8" name="TITLE"/>
          <p:cNvSpPr>
            <a:spLocks noGrp="1"/>
          </p:cNvSpPr>
          <p:nvPr>
            <p:ph type="title" hasCustomPrompt="1"/>
          </p:nvPr>
        </p:nvSpPr>
        <p:spPr>
          <a:xfrm>
            <a:off x="838200" y="2623300"/>
            <a:ext cx="10515600" cy="540000"/>
          </a:xfrm>
        </p:spPr>
        <p:txBody>
          <a:bodyPr/>
          <a:lstStyle>
            <a:lvl1pPr algn="l">
              <a:defRPr cap="none"/>
            </a:lvl1pPr>
          </a:lstStyle>
          <a:p>
            <a:r>
              <a:rPr lang="en-US" noProof="0" dirty="0"/>
              <a:t>Title (Arial 28pt)</a:t>
            </a:r>
          </a:p>
        </p:txBody>
      </p:sp>
      <p:sp>
        <p:nvSpPr>
          <p:cNvPr id="14" name="Freihandform 13"/>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390883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lt Large Image and Quote">
    <p:spTree>
      <p:nvGrpSpPr>
        <p:cNvPr id="1" name=""/>
        <p:cNvGrpSpPr/>
        <p:nvPr/>
      </p:nvGrpSpPr>
      <p:grpSpPr>
        <a:xfrm>
          <a:off x="0" y="0"/>
          <a:ext cx="0" cy="0"/>
          <a:chOff x="0" y="0"/>
          <a:chExt cx="0" cy="0"/>
        </a:xfrm>
      </p:grpSpPr>
      <p:sp>
        <p:nvSpPr>
          <p:cNvPr id="20" name="Foliennummernplatzhalter"/>
          <p:cNvSpPr>
            <a:spLocks noGrp="1"/>
          </p:cNvSpPr>
          <p:nvPr>
            <p:ph type="sldNum" sz="quarter" idx="11"/>
          </p:nvPr>
        </p:nvSpPr>
        <p:spPr>
          <a:xfrm>
            <a:off x="10993800" y="6452600"/>
            <a:ext cx="360000" cy="180000"/>
          </a:xfrm>
        </p:spPr>
        <p:txBody>
          <a:bodyPr/>
          <a:lstStyle/>
          <a:p>
            <a:fld id="{BB7F249F-CCCE-DA49-A761-E31751E19E88}" type="slidenum">
              <a:rPr lang="en-US" noProof="0" smtClean="0"/>
              <a:pPr/>
              <a:t>‹#›</a:t>
            </a:fld>
            <a:endParaRPr lang="en-US" noProof="0" dirty="0"/>
          </a:p>
        </p:txBody>
      </p:sp>
      <p:sp>
        <p:nvSpPr>
          <p:cNvPr id="21" name="Fußzeilenplatzhalter"/>
          <p:cNvSpPr>
            <a:spLocks noGrp="1"/>
          </p:cNvSpPr>
          <p:nvPr>
            <p:ph type="ftr" sz="quarter" idx="10"/>
          </p:nvPr>
        </p:nvSpPr>
        <p:spPr>
          <a:xfrm>
            <a:off x="4369200" y="6452600"/>
            <a:ext cx="6624600" cy="180000"/>
          </a:xfrm>
        </p:spPr>
        <p:txBody>
          <a:bodyPr/>
          <a:lstStyle/>
          <a:p>
            <a:r>
              <a:rPr lang="en-US" noProof="0" dirty="0"/>
              <a:t>Confidential</a:t>
            </a:r>
          </a:p>
        </p:txBody>
      </p:sp>
      <p:sp>
        <p:nvSpPr>
          <p:cNvPr id="18" name="Content"/>
          <p:cNvSpPr>
            <a:spLocks noGrp="1"/>
          </p:cNvSpPr>
          <p:nvPr>
            <p:ph sz="half" idx="1" hasCustomPrompt="1"/>
          </p:nvPr>
        </p:nvSpPr>
        <p:spPr>
          <a:xfrm>
            <a:off x="838200" y="3919300"/>
            <a:ext cx="10515600" cy="1906587"/>
          </a:xfrm>
        </p:spPr>
        <p:txBody>
          <a:bodyPr lIns="720000" rIns="720000" anchor="ctr">
            <a:normAutofit/>
          </a:bodyPr>
          <a:lstStyle>
            <a:lvl1pPr marL="0" indent="0" algn="ctr">
              <a:buNone/>
              <a:defRPr sz="1800" b="0">
                <a:solidFill>
                  <a:schemeClr val="accent3"/>
                </a:solidFill>
              </a:defRPr>
            </a:lvl1pPr>
            <a:lvl2pPr marL="179996" indent="0">
              <a:buNone/>
              <a:defRPr/>
            </a:lvl2pPr>
            <a:lvl3pPr marL="359991" indent="0">
              <a:buNone/>
              <a:defRPr/>
            </a:lvl3pPr>
            <a:lvl4pPr marL="539987" indent="0">
              <a:buNone/>
              <a:defRPr/>
            </a:lvl4pPr>
            <a:lvl5pPr marL="719982" indent="0">
              <a:buNone/>
              <a:defRPr/>
            </a:lvl5pPr>
          </a:lstStyle>
          <a:p>
            <a:pPr lvl="0"/>
            <a:r>
              <a:rPr lang="en-US" noProof="0" dirty="0"/>
              <a:t>This is an example of intro text that is 18pt. This text should be no more than the length of this text*</a:t>
            </a:r>
          </a:p>
        </p:txBody>
      </p:sp>
      <p:sp>
        <p:nvSpPr>
          <p:cNvPr id="13" name="Eine Ecke des Rechtecks abrunden 12"/>
          <p:cNvSpPr/>
          <p:nvPr userDrawn="1"/>
        </p:nvSpPr>
        <p:spPr>
          <a:xfrm flipV="1">
            <a:off x="0" y="0"/>
            <a:ext cx="12192000" cy="2286000"/>
          </a:xfrm>
          <a:prstGeom prst="round1Rect">
            <a:avLst>
              <a:gd name="adj" fmla="val 35543"/>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1" name="SUBLINE"/>
          <p:cNvSpPr>
            <a:spLocks noGrp="1"/>
          </p:cNvSpPr>
          <p:nvPr>
            <p:ph type="body" sz="quarter" idx="13" hasCustomPrompt="1"/>
          </p:nvPr>
        </p:nvSpPr>
        <p:spPr>
          <a:xfrm>
            <a:off x="838800" y="3163300"/>
            <a:ext cx="10515600" cy="360000"/>
          </a:xfrm>
          <a:prstGeom prst="rect">
            <a:avLst/>
          </a:prstGeom>
        </p:spPr>
        <p:txBody>
          <a:bodyPr>
            <a:noAutofit/>
          </a:bodyPr>
          <a:lstStyle>
            <a:lvl1pPr algn="l">
              <a:buNone/>
              <a:defRPr lang="en-US" sz="1600" b="0" i="1" kern="1200" cap="none" baseline="0" dirty="0" smtClean="0">
                <a:solidFill>
                  <a:schemeClr val="tx1"/>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24" name="TITLE"/>
          <p:cNvSpPr>
            <a:spLocks noGrp="1"/>
          </p:cNvSpPr>
          <p:nvPr>
            <p:ph type="title" hasCustomPrompt="1"/>
          </p:nvPr>
        </p:nvSpPr>
        <p:spPr>
          <a:xfrm>
            <a:off x="838200" y="2623300"/>
            <a:ext cx="10515600" cy="540000"/>
          </a:xfrm>
        </p:spPr>
        <p:txBody>
          <a:bodyPr/>
          <a:lstStyle>
            <a:lvl1pPr algn="l">
              <a:defRPr cap="none"/>
            </a:lvl1pPr>
          </a:lstStyle>
          <a:p>
            <a:r>
              <a:rPr lang="en-US" noProof="0" dirty="0"/>
              <a:t>Title (Arial 28pt)</a:t>
            </a:r>
          </a:p>
        </p:txBody>
      </p:sp>
      <p:sp>
        <p:nvSpPr>
          <p:cNvPr id="12" name="Freihandform 11"/>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3781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rganization chart">
    <p:spTree>
      <p:nvGrpSpPr>
        <p:cNvPr id="1" name=""/>
        <p:cNvGrpSpPr/>
        <p:nvPr/>
      </p:nvGrpSpPr>
      <p:grpSpPr>
        <a:xfrm>
          <a:off x="0" y="0"/>
          <a:ext cx="0" cy="0"/>
          <a:chOff x="0" y="0"/>
          <a:chExt cx="0" cy="0"/>
        </a:xfrm>
      </p:grpSpPr>
      <p:sp>
        <p:nvSpPr>
          <p:cNvPr id="96" name="Eine Ecke des Rechtecks abrunden 95"/>
          <p:cNvSpPr/>
          <p:nvPr userDrawn="1"/>
        </p:nvSpPr>
        <p:spPr>
          <a:xfrm flipV="1">
            <a:off x="9174001" y="413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Eine Ecke des Rechtecks abrunden 94"/>
          <p:cNvSpPr/>
          <p:nvPr userDrawn="1"/>
        </p:nvSpPr>
        <p:spPr>
          <a:xfrm flipV="1">
            <a:off x="9174001" y="341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Eine Ecke des Rechtecks abrunden 93"/>
          <p:cNvSpPr/>
          <p:nvPr userDrawn="1"/>
        </p:nvSpPr>
        <p:spPr>
          <a:xfrm flipV="1">
            <a:off x="6546001" y="413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Eine Ecke des Rechtecks abrunden 92"/>
          <p:cNvSpPr/>
          <p:nvPr userDrawn="1"/>
        </p:nvSpPr>
        <p:spPr>
          <a:xfrm flipV="1">
            <a:off x="3918001" y="557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Eine Ecke des Rechtecks abrunden 91"/>
          <p:cNvSpPr/>
          <p:nvPr userDrawn="1"/>
        </p:nvSpPr>
        <p:spPr>
          <a:xfrm flipV="1">
            <a:off x="3918001" y="485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Eine Ecke des Rechtecks abrunden 90"/>
          <p:cNvSpPr/>
          <p:nvPr userDrawn="1"/>
        </p:nvSpPr>
        <p:spPr>
          <a:xfrm flipV="1">
            <a:off x="1290001" y="413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Eine Ecke des Rechtecks abrunden 72"/>
          <p:cNvSpPr/>
          <p:nvPr userDrawn="1"/>
        </p:nvSpPr>
        <p:spPr>
          <a:xfrm flipV="1">
            <a:off x="1290000" y="341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Eine Ecke des Rechtecks abrunden 58"/>
          <p:cNvSpPr/>
          <p:nvPr userDrawn="1"/>
        </p:nvSpPr>
        <p:spPr>
          <a:xfrm flipV="1">
            <a:off x="4872001" y="1800000"/>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Eine Ecke des Rechtecks abrunden 56"/>
          <p:cNvSpPr/>
          <p:nvPr userDrawn="1"/>
        </p:nvSpPr>
        <p:spPr>
          <a:xfrm flipV="1">
            <a:off x="6186001" y="341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Eine Ecke des Rechtecks abrunden 54"/>
          <p:cNvSpPr/>
          <p:nvPr userDrawn="1"/>
        </p:nvSpPr>
        <p:spPr>
          <a:xfrm flipV="1">
            <a:off x="3558001" y="413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Eine Ecke des Rechtecks abrunden 52"/>
          <p:cNvSpPr/>
          <p:nvPr userDrawn="1"/>
        </p:nvSpPr>
        <p:spPr>
          <a:xfrm flipV="1">
            <a:off x="3558001" y="341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Eine Ecke des Rechtecks abrunden 51"/>
          <p:cNvSpPr/>
          <p:nvPr userDrawn="1"/>
        </p:nvSpPr>
        <p:spPr>
          <a:xfrm flipV="1">
            <a:off x="8814001" y="269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Eine Ecke des Rechtecks abrunden 50"/>
          <p:cNvSpPr/>
          <p:nvPr userDrawn="1"/>
        </p:nvSpPr>
        <p:spPr>
          <a:xfrm flipV="1">
            <a:off x="6186001" y="269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Eine Ecke des Rechtecks abrunden 49"/>
          <p:cNvSpPr/>
          <p:nvPr userDrawn="1"/>
        </p:nvSpPr>
        <p:spPr>
          <a:xfrm flipV="1">
            <a:off x="3558001" y="269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Eine Ecke des Rechtecks abrunden 48"/>
          <p:cNvSpPr/>
          <p:nvPr userDrawn="1"/>
        </p:nvSpPr>
        <p:spPr>
          <a:xfrm flipV="1">
            <a:off x="930000" y="2697303"/>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0"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2" name="TITLE"/>
          <p:cNvSpPr>
            <a:spLocks noGrp="1"/>
          </p:cNvSpPr>
          <p:nvPr>
            <p:ph type="title" hasCustomPrompt="1"/>
          </p:nvPr>
        </p:nvSpPr>
        <p:spPr>
          <a:xfrm>
            <a:off x="838200" y="720000"/>
            <a:ext cx="10515600" cy="540000"/>
          </a:xfrm>
        </p:spPr>
        <p:txBody>
          <a:bodyPr/>
          <a:lstStyle>
            <a:lvl1pPr algn="l">
              <a:defRPr cap="none"/>
            </a:lvl1pPr>
          </a:lstStyle>
          <a:p>
            <a:r>
              <a:rPr lang="en-US" noProof="0" dirty="0"/>
              <a:t>Title (Arial 28pt)</a:t>
            </a:r>
          </a:p>
        </p:txBody>
      </p:sp>
      <p:sp>
        <p:nvSpPr>
          <p:cNvPr id="44" name="Text Placeholder 4"/>
          <p:cNvSpPr>
            <a:spLocks noGrp="1"/>
          </p:cNvSpPr>
          <p:nvPr>
            <p:ph type="body" sz="quarter" idx="30" hasCustomPrompt="1"/>
          </p:nvPr>
        </p:nvSpPr>
        <p:spPr>
          <a:xfrm>
            <a:off x="3558000" y="269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45" name="Text Placeholder 4"/>
          <p:cNvSpPr>
            <a:spLocks noGrp="1"/>
          </p:cNvSpPr>
          <p:nvPr>
            <p:ph type="body" sz="quarter" idx="44" hasCustomPrompt="1"/>
          </p:nvPr>
        </p:nvSpPr>
        <p:spPr>
          <a:xfrm>
            <a:off x="930000" y="269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46" name="Text Placeholder 4"/>
          <p:cNvSpPr>
            <a:spLocks noGrp="1"/>
          </p:cNvSpPr>
          <p:nvPr>
            <p:ph type="body" sz="quarter" idx="45" hasCustomPrompt="1"/>
          </p:nvPr>
        </p:nvSpPr>
        <p:spPr>
          <a:xfrm>
            <a:off x="8814000" y="269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47" name="Text Placeholder 4"/>
          <p:cNvSpPr>
            <a:spLocks noGrp="1"/>
          </p:cNvSpPr>
          <p:nvPr>
            <p:ph type="body" sz="quarter" idx="46" hasCustomPrompt="1"/>
          </p:nvPr>
        </p:nvSpPr>
        <p:spPr>
          <a:xfrm>
            <a:off x="6186000" y="269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48" name="Text Placeholder 4"/>
          <p:cNvSpPr>
            <a:spLocks noGrp="1"/>
          </p:cNvSpPr>
          <p:nvPr>
            <p:ph type="body" sz="quarter" idx="47" hasCustomPrompt="1"/>
          </p:nvPr>
        </p:nvSpPr>
        <p:spPr>
          <a:xfrm>
            <a:off x="4872000" y="1800000"/>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54" name="Text Placeholder 4"/>
          <p:cNvSpPr>
            <a:spLocks noGrp="1"/>
          </p:cNvSpPr>
          <p:nvPr>
            <p:ph type="body" sz="quarter" idx="48" hasCustomPrompt="1"/>
          </p:nvPr>
        </p:nvSpPr>
        <p:spPr>
          <a:xfrm>
            <a:off x="3558000" y="341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56" name="Text Placeholder 4"/>
          <p:cNvSpPr>
            <a:spLocks noGrp="1"/>
          </p:cNvSpPr>
          <p:nvPr>
            <p:ph type="body" sz="quarter" idx="49" hasCustomPrompt="1"/>
          </p:nvPr>
        </p:nvSpPr>
        <p:spPr>
          <a:xfrm>
            <a:off x="3558000" y="413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58" name="Text Placeholder 4"/>
          <p:cNvSpPr>
            <a:spLocks noGrp="1"/>
          </p:cNvSpPr>
          <p:nvPr>
            <p:ph type="body" sz="quarter" idx="50" hasCustomPrompt="1"/>
          </p:nvPr>
        </p:nvSpPr>
        <p:spPr>
          <a:xfrm>
            <a:off x="3918000" y="485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0" name="Text Placeholder 4"/>
          <p:cNvSpPr>
            <a:spLocks noGrp="1"/>
          </p:cNvSpPr>
          <p:nvPr>
            <p:ph type="body" sz="quarter" idx="51" hasCustomPrompt="1"/>
          </p:nvPr>
        </p:nvSpPr>
        <p:spPr>
          <a:xfrm>
            <a:off x="3918000" y="557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1" name="Text Placeholder 4"/>
          <p:cNvSpPr>
            <a:spLocks noGrp="1"/>
          </p:cNvSpPr>
          <p:nvPr>
            <p:ph type="body" sz="quarter" idx="52" hasCustomPrompt="1"/>
          </p:nvPr>
        </p:nvSpPr>
        <p:spPr>
          <a:xfrm>
            <a:off x="6186000" y="341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2" name="Text Placeholder 4"/>
          <p:cNvSpPr>
            <a:spLocks noGrp="1"/>
          </p:cNvSpPr>
          <p:nvPr>
            <p:ph type="body" sz="quarter" idx="53" hasCustomPrompt="1"/>
          </p:nvPr>
        </p:nvSpPr>
        <p:spPr>
          <a:xfrm>
            <a:off x="6546000" y="413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3" name="Text Placeholder 4"/>
          <p:cNvSpPr>
            <a:spLocks noGrp="1"/>
          </p:cNvSpPr>
          <p:nvPr>
            <p:ph type="body" sz="quarter" idx="54" hasCustomPrompt="1"/>
          </p:nvPr>
        </p:nvSpPr>
        <p:spPr>
          <a:xfrm>
            <a:off x="9174000" y="341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4" name="Text Placeholder 4"/>
          <p:cNvSpPr>
            <a:spLocks noGrp="1"/>
          </p:cNvSpPr>
          <p:nvPr>
            <p:ph type="body" sz="quarter" idx="55" hasCustomPrompt="1"/>
          </p:nvPr>
        </p:nvSpPr>
        <p:spPr>
          <a:xfrm>
            <a:off x="9174000" y="413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5" name="Text Placeholder 4"/>
          <p:cNvSpPr>
            <a:spLocks noGrp="1"/>
          </p:cNvSpPr>
          <p:nvPr>
            <p:ph type="body" sz="quarter" idx="56" hasCustomPrompt="1"/>
          </p:nvPr>
        </p:nvSpPr>
        <p:spPr>
          <a:xfrm>
            <a:off x="1290000" y="341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6" name="Text Placeholder 4"/>
          <p:cNvSpPr>
            <a:spLocks noGrp="1"/>
          </p:cNvSpPr>
          <p:nvPr>
            <p:ph type="body" sz="quarter" idx="57" hasCustomPrompt="1"/>
          </p:nvPr>
        </p:nvSpPr>
        <p:spPr>
          <a:xfrm>
            <a:off x="1290000" y="413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grpSp>
        <p:nvGrpSpPr>
          <p:cNvPr id="78" name="Gruppierung 77"/>
          <p:cNvGrpSpPr/>
          <p:nvPr userDrawn="1"/>
        </p:nvGrpSpPr>
        <p:grpSpPr>
          <a:xfrm>
            <a:off x="1110000" y="3236715"/>
            <a:ext cx="180000" cy="1170000"/>
            <a:chOff x="1110000" y="3236715"/>
            <a:chExt cx="180000" cy="1170000"/>
          </a:xfrm>
        </p:grpSpPr>
        <p:cxnSp>
          <p:nvCxnSpPr>
            <p:cNvPr id="4" name="Gerade Verbindung 3"/>
            <p:cNvCxnSpPr/>
            <p:nvPr userDrawn="1"/>
          </p:nvCxnSpPr>
          <p:spPr>
            <a:xfrm flipH="1" flipV="1">
              <a:off x="1110000" y="4402862"/>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userDrawn="1"/>
          </p:nvCxnSpPr>
          <p:spPr>
            <a:xfrm flipV="1">
              <a:off x="1110000" y="3236715"/>
              <a:ext cx="0" cy="1166147"/>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7" name="Gerade Verbindung 66"/>
            <p:cNvCxnSpPr/>
            <p:nvPr userDrawn="1"/>
          </p:nvCxnSpPr>
          <p:spPr>
            <a:xfrm flipH="1" flipV="1">
              <a:off x="1110000" y="3684789"/>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grpSp>
      <p:cxnSp>
        <p:nvCxnSpPr>
          <p:cNvPr id="68" name="Gerade Verbindung 67"/>
          <p:cNvCxnSpPr/>
          <p:nvPr userDrawn="1"/>
        </p:nvCxnSpPr>
        <p:spPr>
          <a:xfrm flipV="1">
            <a:off x="2154000" y="2516715"/>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9" name="Gerade Verbindung 68"/>
          <p:cNvCxnSpPr/>
          <p:nvPr userDrawn="1"/>
        </p:nvCxnSpPr>
        <p:spPr>
          <a:xfrm flipV="1">
            <a:off x="4782000" y="2516715"/>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0" name="Gerade Verbindung 69"/>
          <p:cNvCxnSpPr/>
          <p:nvPr userDrawn="1"/>
        </p:nvCxnSpPr>
        <p:spPr>
          <a:xfrm flipV="1">
            <a:off x="7410000" y="2516715"/>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1" name="Gerade Verbindung 70"/>
          <p:cNvCxnSpPr/>
          <p:nvPr userDrawn="1"/>
        </p:nvCxnSpPr>
        <p:spPr>
          <a:xfrm flipV="1">
            <a:off x="10038000" y="2516715"/>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2" name="Gerade Verbindung 71"/>
          <p:cNvCxnSpPr/>
          <p:nvPr userDrawn="1"/>
        </p:nvCxnSpPr>
        <p:spPr>
          <a:xfrm flipH="1">
            <a:off x="2154000" y="2516715"/>
            <a:ext cx="7884000" cy="1"/>
          </a:xfrm>
          <a:prstGeom prst="line">
            <a:avLst/>
          </a:prstGeom>
          <a:ln w="12700" cap="rnd">
            <a:solidFill>
              <a:schemeClr val="tx1"/>
            </a:solidFill>
            <a:headEnd type="none"/>
          </a:ln>
        </p:spPr>
        <p:style>
          <a:lnRef idx="1">
            <a:schemeClr val="accent1"/>
          </a:lnRef>
          <a:fillRef idx="0">
            <a:schemeClr val="accent1"/>
          </a:fillRef>
          <a:effectRef idx="0">
            <a:schemeClr val="accent1"/>
          </a:effectRef>
          <a:fontRef idx="minor">
            <a:schemeClr val="tx1"/>
          </a:fontRef>
        </p:style>
      </p:cxnSp>
      <p:cxnSp>
        <p:nvCxnSpPr>
          <p:cNvPr id="74" name="Gerade Verbindung 73"/>
          <p:cNvCxnSpPr/>
          <p:nvPr userDrawn="1"/>
        </p:nvCxnSpPr>
        <p:spPr>
          <a:xfrm flipV="1">
            <a:off x="6096000" y="2336715"/>
            <a:ext cx="0" cy="180000"/>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5" name="Gerade Verbindung 74"/>
          <p:cNvCxnSpPr/>
          <p:nvPr userDrawn="1"/>
        </p:nvCxnSpPr>
        <p:spPr>
          <a:xfrm flipV="1">
            <a:off x="4782000" y="3236715"/>
            <a:ext cx="0" cy="180000"/>
          </a:xfrm>
          <a:prstGeom prst="line">
            <a:avLst/>
          </a:prstGeom>
          <a:ln w="12700" cap="rnd">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6" name="Gerade Verbindung 75"/>
          <p:cNvCxnSpPr/>
          <p:nvPr userDrawn="1"/>
        </p:nvCxnSpPr>
        <p:spPr>
          <a:xfrm flipV="1">
            <a:off x="4782000" y="3956715"/>
            <a:ext cx="0" cy="180000"/>
          </a:xfrm>
          <a:prstGeom prst="line">
            <a:avLst/>
          </a:prstGeom>
          <a:ln w="12700" cap="rnd">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7" name="Gerade Verbindung 76"/>
          <p:cNvCxnSpPr/>
          <p:nvPr userDrawn="1"/>
        </p:nvCxnSpPr>
        <p:spPr>
          <a:xfrm flipV="1">
            <a:off x="7410000" y="3236715"/>
            <a:ext cx="0" cy="180000"/>
          </a:xfrm>
          <a:prstGeom prst="line">
            <a:avLst/>
          </a:prstGeom>
          <a:ln w="12700" cap="rnd">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79" name="Gruppierung 78"/>
          <p:cNvGrpSpPr/>
          <p:nvPr userDrawn="1"/>
        </p:nvGrpSpPr>
        <p:grpSpPr>
          <a:xfrm>
            <a:off x="3738000" y="4676715"/>
            <a:ext cx="180000" cy="1170000"/>
            <a:chOff x="1110000" y="3236715"/>
            <a:chExt cx="180000" cy="1170000"/>
          </a:xfrm>
        </p:grpSpPr>
        <p:cxnSp>
          <p:nvCxnSpPr>
            <p:cNvPr id="80" name="Gerade Verbindung 79"/>
            <p:cNvCxnSpPr/>
            <p:nvPr userDrawn="1"/>
          </p:nvCxnSpPr>
          <p:spPr>
            <a:xfrm flipH="1" flipV="1">
              <a:off x="1110000" y="4402862"/>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81" name="Gerade Verbindung 80"/>
            <p:cNvCxnSpPr/>
            <p:nvPr userDrawn="1"/>
          </p:nvCxnSpPr>
          <p:spPr>
            <a:xfrm flipV="1">
              <a:off x="1110000" y="3236715"/>
              <a:ext cx="0" cy="1166147"/>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userDrawn="1"/>
          </p:nvCxnSpPr>
          <p:spPr>
            <a:xfrm flipH="1" flipV="1">
              <a:off x="1110000" y="3684789"/>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grpSp>
      <p:grpSp>
        <p:nvGrpSpPr>
          <p:cNvPr id="83" name="Gruppierung 82"/>
          <p:cNvGrpSpPr/>
          <p:nvPr userDrawn="1"/>
        </p:nvGrpSpPr>
        <p:grpSpPr>
          <a:xfrm>
            <a:off x="8994000" y="3236715"/>
            <a:ext cx="180000" cy="1170000"/>
            <a:chOff x="1110000" y="3236715"/>
            <a:chExt cx="180000" cy="1170000"/>
          </a:xfrm>
        </p:grpSpPr>
        <p:cxnSp>
          <p:nvCxnSpPr>
            <p:cNvPr id="84" name="Gerade Verbindung 83"/>
            <p:cNvCxnSpPr/>
            <p:nvPr userDrawn="1"/>
          </p:nvCxnSpPr>
          <p:spPr>
            <a:xfrm flipH="1" flipV="1">
              <a:off x="1110000" y="4402862"/>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85" name="Gerade Verbindung 84"/>
            <p:cNvCxnSpPr/>
            <p:nvPr userDrawn="1"/>
          </p:nvCxnSpPr>
          <p:spPr>
            <a:xfrm flipV="1">
              <a:off x="1110000" y="3236715"/>
              <a:ext cx="0" cy="1166147"/>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6" name="Gerade Verbindung 85"/>
            <p:cNvCxnSpPr/>
            <p:nvPr userDrawn="1"/>
          </p:nvCxnSpPr>
          <p:spPr>
            <a:xfrm flipH="1" flipV="1">
              <a:off x="1110000" y="3684789"/>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grpSp>
      <p:grpSp>
        <p:nvGrpSpPr>
          <p:cNvPr id="87" name="Gruppierung 86"/>
          <p:cNvGrpSpPr/>
          <p:nvPr userDrawn="1"/>
        </p:nvGrpSpPr>
        <p:grpSpPr>
          <a:xfrm>
            <a:off x="6366000" y="3956716"/>
            <a:ext cx="180000" cy="451926"/>
            <a:chOff x="1110000" y="3236716"/>
            <a:chExt cx="180000" cy="451926"/>
          </a:xfrm>
        </p:grpSpPr>
        <p:cxnSp>
          <p:nvCxnSpPr>
            <p:cNvPr id="89" name="Gerade Verbindung 88"/>
            <p:cNvCxnSpPr/>
            <p:nvPr userDrawn="1"/>
          </p:nvCxnSpPr>
          <p:spPr>
            <a:xfrm flipV="1">
              <a:off x="1110000" y="3236716"/>
              <a:ext cx="0" cy="446146"/>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0" name="Gerade Verbindung 89"/>
            <p:cNvCxnSpPr/>
            <p:nvPr userDrawn="1"/>
          </p:nvCxnSpPr>
          <p:spPr>
            <a:xfrm flipH="1" flipV="1">
              <a:off x="1110000" y="3684789"/>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andard: Content (blue)">
    <p:bg>
      <p:bgPr>
        <a:gradFill flip="none" rotWithShape="1">
          <a:gsLst>
            <a:gs pos="0">
              <a:srgbClr val="205A88"/>
            </a:gs>
            <a:gs pos="100000">
              <a:srgbClr val="0A86C9"/>
            </a:gs>
            <a:gs pos="75000">
              <a:srgbClr val="0A86C9"/>
            </a:gs>
          </a:gsLst>
          <a:lin ang="5400000" scaled="1"/>
          <a:tileRect/>
        </a:gradFill>
        <a:effectLst/>
      </p:bgPr>
    </p:bg>
    <p:spTree>
      <p:nvGrpSpPr>
        <p:cNvPr id="1" name=""/>
        <p:cNvGrpSpPr/>
        <p:nvPr/>
      </p:nvGrpSpPr>
      <p:grpSpPr>
        <a:xfrm>
          <a:off x="0" y="0"/>
          <a:ext cx="0" cy="0"/>
          <a:chOff x="0" y="0"/>
          <a:chExt cx="0" cy="0"/>
        </a:xfrm>
      </p:grpSpPr>
      <p:sp>
        <p:nvSpPr>
          <p:cNvPr id="12"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3"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6" name="Asterisk"/>
          <p:cNvSpPr>
            <a:spLocks noGrp="1"/>
          </p:cNvSpPr>
          <p:nvPr>
            <p:ph type="body" sz="quarter" idx="32" hasCustomPrompt="1"/>
          </p:nvPr>
        </p:nvSpPr>
        <p:spPr>
          <a:xfrm>
            <a:off x="838200" y="5825885"/>
            <a:ext cx="10515600" cy="360000"/>
          </a:xfrm>
        </p:spPr>
        <p:txBody>
          <a:bodyPr anchor="b">
            <a:normAutofit/>
          </a:bodyPr>
          <a:lstStyle>
            <a:lvl1pPr marL="0" indent="0">
              <a:buNone/>
              <a:defRPr sz="1000">
                <a:solidFill>
                  <a:schemeClr val="bg1">
                    <a:alpha val="70000"/>
                  </a:schemeClr>
                </a:solidFill>
              </a:defRPr>
            </a:lvl1pPr>
          </a:lstStyle>
          <a:p>
            <a:pPr lvl="0"/>
            <a:r>
              <a:rPr lang="en-US" noProof="0" dirty="0"/>
              <a:t>*This is an example of asterisk text</a:t>
            </a:r>
          </a:p>
        </p:txBody>
      </p:sp>
      <p:sp>
        <p:nvSpPr>
          <p:cNvPr id="10" name="Hide"/>
          <p:cNvSpPr/>
          <p:nvPr userDrawn="1"/>
        </p:nvSpPr>
        <p:spPr>
          <a:xfrm>
            <a:off x="0" y="6221888"/>
            <a:ext cx="2052000" cy="6361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8" name="Content"/>
          <p:cNvSpPr>
            <a:spLocks noGrp="1"/>
          </p:cNvSpPr>
          <p:nvPr>
            <p:ph idx="1" hasCustomPrompt="1"/>
          </p:nvPr>
        </p:nvSpPr>
        <p:spPr>
          <a:xfrm>
            <a:off x="838200" y="2016001"/>
            <a:ext cx="10515601" cy="3809887"/>
          </a:xfrm>
        </p:spPr>
        <p:txBody>
          <a:bodyPr/>
          <a:lstStyle>
            <a:lvl1pPr>
              <a:buClr>
                <a:schemeClr val="bg1"/>
              </a:buClr>
              <a:defRPr baseline="0">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baseline="0">
                <a:solidFill>
                  <a:schemeClr val="bg1"/>
                </a:solidFill>
              </a:defRPr>
            </a:lvl4pPr>
            <a:lvl5pPr>
              <a:buClr>
                <a:schemeClr val="bg1"/>
              </a:buClr>
              <a:defRPr>
                <a:solidFill>
                  <a:schemeClr val="bg1"/>
                </a:solidFill>
              </a:defRPr>
            </a:lvl5p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lgn="l">
              <a:buNone/>
              <a:defRPr lang="en-US" sz="1600" b="0" i="1" kern="1200" cap="none" baseline="0" dirty="0" smtClean="0">
                <a:solidFill>
                  <a:schemeClr val="bg1">
                    <a:alpha val="7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7" name="TITLE"/>
          <p:cNvSpPr>
            <a:spLocks noGrp="1"/>
          </p:cNvSpPr>
          <p:nvPr>
            <p:ph type="title" hasCustomPrompt="1"/>
          </p:nvPr>
        </p:nvSpPr>
        <p:spPr>
          <a:xfrm>
            <a:off x="838200" y="720000"/>
            <a:ext cx="10515600" cy="540000"/>
          </a:xfrm>
        </p:spPr>
        <p:txBody>
          <a:bodyPr/>
          <a:lstStyle>
            <a:lvl1pPr algn="l">
              <a:defRPr cap="none">
                <a:solidFill>
                  <a:schemeClr val="bg1"/>
                </a:solidFill>
              </a:defRPr>
            </a:lvl1pPr>
          </a:lstStyle>
          <a:p>
            <a:r>
              <a:rPr lang="en-US" noProof="0" dirty="0"/>
              <a:t>Title (Arial 28pt)</a:t>
            </a:r>
          </a:p>
        </p:txBody>
      </p:sp>
      <p:pic>
        <p:nvPicPr>
          <p:cNvPr id="15" name="LOGO">
            <a:extLst>
              <a:ext uri="{FF2B5EF4-FFF2-40B4-BE49-F238E27FC236}">
                <a16:creationId xmlns:a16="http://schemas.microsoft.com/office/drawing/2014/main" id="{6176B271-E52C-4849-B22A-675E431090E6}"/>
              </a:ext>
            </a:extLst>
          </p:cNvPr>
          <p:cNvPicPr>
            <a:picLocks noChangeAspect="1"/>
          </p:cNvPicPr>
          <p:nvPr userDrawn="1"/>
        </p:nvPicPr>
        <p:blipFill>
          <a:blip r:embed="rId2"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21036120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9" name="Rounded Rectangle Content"/>
          <p:cNvSpPr/>
          <p:nvPr userDrawn="1"/>
        </p:nvSpPr>
        <p:spPr>
          <a:xfrm flipV="1">
            <a:off x="-1" y="0"/>
            <a:ext cx="11520000" cy="6300000"/>
          </a:xfrm>
          <a:prstGeom prst="round1Rect">
            <a:avLst>
              <a:gd name="adj" fmla="val 21397"/>
            </a:avLst>
          </a:prstGeom>
          <a:solidFill>
            <a:srgbClr val="0A86C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1351" noProof="0" dirty="0"/>
          </a:p>
        </p:txBody>
      </p:sp>
      <p:sp>
        <p:nvSpPr>
          <p:cNvPr id="10" name="Fußzeilenplatzhalter"/>
          <p:cNvSpPr>
            <a:spLocks noGrp="1"/>
          </p:cNvSpPr>
          <p:nvPr>
            <p:ph type="ftr" sz="quarter" idx="22"/>
          </p:nvPr>
        </p:nvSpPr>
        <p:spPr>
          <a:xfrm>
            <a:off x="9634188" y="6452600"/>
            <a:ext cx="1371597" cy="180000"/>
          </a:xfrm>
        </p:spPr>
        <p:txBody>
          <a:bodyPr/>
          <a:lstStyle>
            <a:lvl1pPr algn="ctr">
              <a:defRPr>
                <a:solidFill>
                  <a:schemeClr val="bg1">
                    <a:alpha val="75000"/>
                  </a:schemeClr>
                </a:solidFill>
              </a:defRPr>
            </a:lvl1pPr>
          </a:lstStyle>
          <a:p>
            <a:r>
              <a:rPr lang="en-US" dirty="0"/>
              <a:t>Confidential</a:t>
            </a:r>
          </a:p>
        </p:txBody>
      </p:sp>
      <p:pic>
        <p:nvPicPr>
          <p:cNvPr id="7"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6001" y="576000"/>
            <a:ext cx="1892572" cy="288000"/>
          </a:xfrm>
          <a:prstGeom prst="rect">
            <a:avLst/>
          </a:prstGeom>
        </p:spPr>
      </p:pic>
      <p:sp>
        <p:nvSpPr>
          <p:cNvPr id="12" name="SUBLINE"/>
          <p:cNvSpPr>
            <a:spLocks noGrp="1"/>
          </p:cNvSpPr>
          <p:nvPr>
            <p:ph type="body" idx="1" hasCustomPrompt="1"/>
          </p:nvPr>
        </p:nvSpPr>
        <p:spPr>
          <a:xfrm>
            <a:off x="576001" y="4680000"/>
            <a:ext cx="8100000" cy="1440000"/>
          </a:xfrm>
        </p:spPr>
        <p:txBody>
          <a:bodyPr>
            <a:normAutofit/>
          </a:bodyPr>
          <a:lstStyle>
            <a:lvl1pPr marL="0" indent="0">
              <a:buNone/>
              <a:defRPr sz="1800" b="0" cap="all"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1" name="TITLE"/>
          <p:cNvSpPr>
            <a:spLocks noGrp="1"/>
          </p:cNvSpPr>
          <p:nvPr>
            <p:ph type="title" hasCustomPrompt="1"/>
          </p:nvPr>
        </p:nvSpPr>
        <p:spPr>
          <a:xfrm>
            <a:off x="576001" y="2903541"/>
            <a:ext cx="8100000" cy="1596459"/>
          </a:xfrm>
        </p:spPr>
        <p:txBody>
          <a:bodyPr anchor="b">
            <a:normAutofit/>
          </a:bodyPr>
          <a:lstStyle>
            <a:lvl1pPr>
              <a:defRPr sz="4800" b="1">
                <a:solidFill>
                  <a:schemeClr val="bg1"/>
                </a:solidFill>
              </a:defRPr>
            </a:lvl1pPr>
          </a:lstStyle>
          <a:p>
            <a:r>
              <a:rPr lang="en-US" noProof="0" dirty="0"/>
              <a:t>CLOSING SLIDE (Arial 48pt)</a:t>
            </a:r>
          </a:p>
        </p:txBody>
      </p:sp>
    </p:spTree>
    <p:extLst>
      <p:ext uri="{BB962C8B-B14F-4D97-AF65-F5344CB8AC3E}">
        <p14:creationId xmlns:p14="http://schemas.microsoft.com/office/powerpoint/2010/main" val="2467224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ankyou 2">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831" y="0"/>
            <a:ext cx="12179300" cy="6858000"/>
          </a:xfrm>
          <a:prstGeom prst="rect">
            <a:avLst/>
          </a:prstGeom>
        </p:spPr>
      </p:pic>
      <p:sp>
        <p:nvSpPr>
          <p:cNvPr id="9" name="Rounded Rectangle Content"/>
          <p:cNvSpPr/>
          <p:nvPr userDrawn="1"/>
        </p:nvSpPr>
        <p:spPr>
          <a:xfrm flipV="1">
            <a:off x="-1" y="0"/>
            <a:ext cx="11520000" cy="6300000"/>
          </a:xfrm>
          <a:prstGeom prst="round1Rect">
            <a:avLst>
              <a:gd name="adj" fmla="val 21397"/>
            </a:avLst>
          </a:prstGeom>
          <a:solidFill>
            <a:srgbClr val="0A86C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1351" noProof="0" dirty="0"/>
          </a:p>
        </p:txBody>
      </p:sp>
      <p:sp>
        <p:nvSpPr>
          <p:cNvPr id="10" name="Fußzeilenplatzhalter"/>
          <p:cNvSpPr>
            <a:spLocks noGrp="1"/>
          </p:cNvSpPr>
          <p:nvPr>
            <p:ph type="ftr" sz="quarter" idx="22"/>
          </p:nvPr>
        </p:nvSpPr>
        <p:spPr>
          <a:xfrm>
            <a:off x="9634188" y="6452600"/>
            <a:ext cx="1371597" cy="180000"/>
          </a:xfrm>
        </p:spPr>
        <p:txBody>
          <a:bodyPr/>
          <a:lstStyle>
            <a:lvl1pPr algn="ctr">
              <a:defRPr>
                <a:solidFill>
                  <a:schemeClr val="bg1">
                    <a:alpha val="75000"/>
                  </a:schemeClr>
                </a:solidFill>
              </a:defRPr>
            </a:lvl1pPr>
          </a:lstStyle>
          <a:p>
            <a:r>
              <a:rPr lang="en-US" dirty="0"/>
              <a:t>Confidential</a:t>
            </a:r>
          </a:p>
        </p:txBody>
      </p:sp>
      <p:pic>
        <p:nvPicPr>
          <p:cNvPr id="7"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6001" y="576000"/>
            <a:ext cx="1892572" cy="288000"/>
          </a:xfrm>
          <a:prstGeom prst="rect">
            <a:avLst/>
          </a:prstGeom>
        </p:spPr>
      </p:pic>
      <p:sp>
        <p:nvSpPr>
          <p:cNvPr id="12" name="SUBLINE"/>
          <p:cNvSpPr>
            <a:spLocks noGrp="1"/>
          </p:cNvSpPr>
          <p:nvPr>
            <p:ph type="body" idx="1" hasCustomPrompt="1"/>
          </p:nvPr>
        </p:nvSpPr>
        <p:spPr>
          <a:xfrm>
            <a:off x="576001" y="4680000"/>
            <a:ext cx="8100000" cy="1440000"/>
          </a:xfrm>
        </p:spPr>
        <p:txBody>
          <a:bodyPr>
            <a:normAutofit/>
          </a:bodyPr>
          <a:lstStyle>
            <a:lvl1pPr marL="0" indent="0">
              <a:buNone/>
              <a:defRPr sz="1800" b="0" cap="all"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1" name="TITLE"/>
          <p:cNvSpPr>
            <a:spLocks noGrp="1"/>
          </p:cNvSpPr>
          <p:nvPr>
            <p:ph type="title" hasCustomPrompt="1"/>
          </p:nvPr>
        </p:nvSpPr>
        <p:spPr>
          <a:xfrm>
            <a:off x="576001" y="2903541"/>
            <a:ext cx="8100000" cy="1596459"/>
          </a:xfrm>
        </p:spPr>
        <p:txBody>
          <a:bodyPr anchor="b">
            <a:normAutofit/>
          </a:bodyPr>
          <a:lstStyle>
            <a:lvl1pPr>
              <a:defRPr sz="4800" b="1">
                <a:solidFill>
                  <a:schemeClr val="bg1"/>
                </a:solidFill>
              </a:defRPr>
            </a:lvl1pPr>
          </a:lstStyle>
          <a:p>
            <a:r>
              <a:rPr lang="en-US" noProof="0" dirty="0"/>
              <a:t>CLOSING SLIDE (Arial 48pt)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ankyou 3">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191999" cy="6857999"/>
          </a:xfrm>
          <a:prstGeom prst="rect">
            <a:avLst/>
          </a:prstGeom>
        </p:spPr>
      </p:pic>
      <p:sp>
        <p:nvSpPr>
          <p:cNvPr id="9" name="Rounded Rectangle Content"/>
          <p:cNvSpPr/>
          <p:nvPr userDrawn="1"/>
        </p:nvSpPr>
        <p:spPr>
          <a:xfrm flipV="1">
            <a:off x="-1" y="0"/>
            <a:ext cx="11520000" cy="6300000"/>
          </a:xfrm>
          <a:prstGeom prst="round1Rect">
            <a:avLst>
              <a:gd name="adj" fmla="val 21397"/>
            </a:avLst>
          </a:prstGeom>
          <a:solidFill>
            <a:srgbClr val="0A86C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1351" noProof="0" dirty="0"/>
          </a:p>
        </p:txBody>
      </p:sp>
      <p:sp>
        <p:nvSpPr>
          <p:cNvPr id="10" name="Fußzeilenplatzhalter"/>
          <p:cNvSpPr>
            <a:spLocks noGrp="1"/>
          </p:cNvSpPr>
          <p:nvPr>
            <p:ph type="ftr" sz="quarter" idx="22"/>
          </p:nvPr>
        </p:nvSpPr>
        <p:spPr>
          <a:xfrm>
            <a:off x="9634188" y="6452600"/>
            <a:ext cx="1371597" cy="180000"/>
          </a:xfrm>
        </p:spPr>
        <p:txBody>
          <a:bodyPr/>
          <a:lstStyle>
            <a:lvl1pPr algn="ctr">
              <a:defRPr>
                <a:solidFill>
                  <a:schemeClr val="bg1">
                    <a:alpha val="75000"/>
                  </a:schemeClr>
                </a:solidFill>
              </a:defRPr>
            </a:lvl1pPr>
          </a:lstStyle>
          <a:p>
            <a:r>
              <a:rPr lang="en-US" dirty="0"/>
              <a:t>Confidential</a:t>
            </a:r>
          </a:p>
        </p:txBody>
      </p:sp>
      <p:pic>
        <p:nvPicPr>
          <p:cNvPr id="7"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6001" y="576000"/>
            <a:ext cx="1892572" cy="288000"/>
          </a:xfrm>
          <a:prstGeom prst="rect">
            <a:avLst/>
          </a:prstGeom>
        </p:spPr>
      </p:pic>
      <p:sp>
        <p:nvSpPr>
          <p:cNvPr id="12" name="SUBLINE"/>
          <p:cNvSpPr>
            <a:spLocks noGrp="1"/>
          </p:cNvSpPr>
          <p:nvPr>
            <p:ph type="body" idx="1" hasCustomPrompt="1"/>
          </p:nvPr>
        </p:nvSpPr>
        <p:spPr>
          <a:xfrm>
            <a:off x="576001" y="4680000"/>
            <a:ext cx="8100000" cy="1440000"/>
          </a:xfrm>
        </p:spPr>
        <p:txBody>
          <a:bodyPr>
            <a:normAutofit/>
          </a:bodyPr>
          <a:lstStyle>
            <a:lvl1pPr marL="0" indent="0">
              <a:buNone/>
              <a:defRPr sz="1800" b="0" cap="all"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1" name="TITLE"/>
          <p:cNvSpPr>
            <a:spLocks noGrp="1"/>
          </p:cNvSpPr>
          <p:nvPr>
            <p:ph type="title" hasCustomPrompt="1"/>
          </p:nvPr>
        </p:nvSpPr>
        <p:spPr>
          <a:xfrm>
            <a:off x="576001" y="2903541"/>
            <a:ext cx="8100000" cy="1596459"/>
          </a:xfrm>
        </p:spPr>
        <p:txBody>
          <a:bodyPr anchor="b">
            <a:normAutofit/>
          </a:bodyPr>
          <a:lstStyle>
            <a:lvl1pPr>
              <a:defRPr sz="4800" b="1">
                <a:solidFill>
                  <a:schemeClr val="bg1"/>
                </a:solidFill>
              </a:defRPr>
            </a:lvl1pPr>
          </a:lstStyle>
          <a:p>
            <a:r>
              <a:rPr lang="en-US" noProof="0" dirty="0"/>
              <a:t>CLOSING SLIDE (Arial 48pt)</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Standard: Content">
    <p:spTree>
      <p:nvGrpSpPr>
        <p:cNvPr id="1" name=""/>
        <p:cNvGrpSpPr/>
        <p:nvPr/>
      </p:nvGrpSpPr>
      <p:grpSpPr>
        <a:xfrm>
          <a:off x="0" y="0"/>
          <a:ext cx="0" cy="0"/>
          <a:chOff x="0" y="0"/>
          <a:chExt cx="0" cy="0"/>
        </a:xfrm>
      </p:grpSpPr>
      <p:sp>
        <p:nvSpPr>
          <p:cNvPr id="13" name="Foliennummernplatzhalter"/>
          <p:cNvSpPr>
            <a:spLocks noGrp="1"/>
          </p:cNvSpPr>
          <p:nvPr>
            <p:ph type="sldNum" sz="quarter" idx="4"/>
          </p:nvPr>
        </p:nvSpPr>
        <p:spPr>
          <a:xfrm>
            <a:off x="11136000" y="6452600"/>
            <a:ext cx="480000" cy="180000"/>
          </a:xfrm>
          <a:prstGeom prst="rect">
            <a:avLst/>
          </a:prstGeom>
        </p:spPr>
        <p:txBody>
          <a:bodyPr vert="horz" lIns="0" tIns="0" rIns="0" bIns="0" rtlCol="0" anchor="ctr"/>
          <a:lstStyle>
            <a:lvl1pPr algn="r">
              <a:defRPr sz="800" b="1" i="0">
                <a:solidFill>
                  <a:schemeClr val="tx1">
                    <a:alpha val="70000"/>
                  </a:schemeClr>
                </a:solidFill>
                <a:latin typeface="Arial" charset="0"/>
                <a:ea typeface="Arial" charset="0"/>
                <a:cs typeface="Arial" charset="0"/>
              </a:defRPr>
            </a:lvl1pPr>
          </a:lstStyle>
          <a:p>
            <a:fld id="{BB7F249F-CCCE-DA49-A761-E31751E19E88}" type="slidenum">
              <a:rPr lang="en-US" noProof="0" smtClean="0"/>
              <a:pPr/>
              <a:t>‹#›</a:t>
            </a:fld>
            <a:endParaRPr lang="en-US" noProof="0" dirty="0"/>
          </a:p>
        </p:txBody>
      </p:sp>
      <p:sp>
        <p:nvSpPr>
          <p:cNvPr id="12" name="Fußzeilenplatzhalter"/>
          <p:cNvSpPr>
            <a:spLocks noGrp="1"/>
          </p:cNvSpPr>
          <p:nvPr>
            <p:ph type="ftr" sz="quarter" idx="3"/>
          </p:nvPr>
        </p:nvSpPr>
        <p:spPr>
          <a:xfrm>
            <a:off x="2303200" y="6452600"/>
            <a:ext cx="8832800" cy="180000"/>
          </a:xfrm>
          <a:prstGeom prst="rect">
            <a:avLst/>
          </a:prstGeom>
        </p:spPr>
        <p:txBody>
          <a:bodyPr vert="horz" lIns="0" tIns="0" rIns="0" bIns="0" rtlCol="0" anchor="ctr"/>
          <a:lstStyle>
            <a:lvl1pPr algn="r">
              <a:defRPr sz="800" b="0" i="0">
                <a:solidFill>
                  <a:schemeClr val="tx1">
                    <a:alpha val="50000"/>
                  </a:schemeClr>
                </a:solidFill>
                <a:latin typeface="Arial" charset="0"/>
                <a:ea typeface="Arial" charset="0"/>
                <a:cs typeface="Arial" charset="0"/>
              </a:defRPr>
            </a:lvl1pPr>
          </a:lstStyle>
          <a:p>
            <a:r>
              <a:rPr lang="en-US" noProof="0" dirty="0"/>
              <a:t>Confidential</a:t>
            </a:r>
          </a:p>
        </p:txBody>
      </p:sp>
      <p:sp>
        <p:nvSpPr>
          <p:cNvPr id="8" name="Asterisk"/>
          <p:cNvSpPr>
            <a:spLocks noGrp="1"/>
          </p:cNvSpPr>
          <p:nvPr>
            <p:ph type="body" sz="quarter" idx="32" hasCustomPrompt="1"/>
          </p:nvPr>
        </p:nvSpPr>
        <p:spPr>
          <a:xfrm>
            <a:off x="576000" y="5825885"/>
            <a:ext cx="11040000" cy="360000"/>
          </a:xfrm>
        </p:spPr>
        <p:txBody>
          <a:bodyPr anchor="b">
            <a:normAutofit/>
          </a:bodyPr>
          <a:lstStyle>
            <a:lvl1pPr marL="0" indent="0">
              <a:buNone/>
              <a:defRPr sz="1000">
                <a:solidFill>
                  <a:schemeClr val="accent4"/>
                </a:solidFill>
              </a:defRPr>
            </a:lvl1pPr>
          </a:lstStyle>
          <a:p>
            <a:pPr lvl="0"/>
            <a:r>
              <a:rPr lang="en-US" noProof="0"/>
              <a:t>*This is an example of asterisk text</a:t>
            </a:r>
          </a:p>
        </p:txBody>
      </p:sp>
      <p:sp>
        <p:nvSpPr>
          <p:cNvPr id="16" name="Content"/>
          <p:cNvSpPr>
            <a:spLocks noGrp="1"/>
          </p:cNvSpPr>
          <p:nvPr>
            <p:ph idx="1" hasCustomPrompt="1"/>
          </p:nvPr>
        </p:nvSpPr>
        <p:spPr>
          <a:xfrm>
            <a:off x="576000" y="1618149"/>
            <a:ext cx="11040000" cy="4208400"/>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noProof="0"/>
              <a:t>First level text (Arial 18pt)</a:t>
            </a:r>
          </a:p>
          <a:p>
            <a:pPr lvl="1"/>
            <a:r>
              <a:rPr lang="en-US" noProof="0"/>
              <a:t>Second level (Arial 16pt)</a:t>
            </a:r>
          </a:p>
          <a:p>
            <a:pPr lvl="2"/>
            <a:r>
              <a:rPr lang="en-US" noProof="0"/>
              <a:t>Third level (Arial 16pt)</a:t>
            </a:r>
          </a:p>
          <a:p>
            <a:pPr lvl="3"/>
            <a:r>
              <a:rPr lang="en-US" noProof="0"/>
              <a:t>Fourth level (Arial 14pt)</a:t>
            </a:r>
          </a:p>
          <a:p>
            <a:pPr lvl="4"/>
            <a:r>
              <a:rPr lang="en-US" noProof="0"/>
              <a:t>Fifth level (Arial 12pt)</a:t>
            </a:r>
          </a:p>
        </p:txBody>
      </p:sp>
      <p:sp>
        <p:nvSpPr>
          <p:cNvPr id="15" name="SUBLINE"/>
          <p:cNvSpPr>
            <a:spLocks noGrp="1"/>
          </p:cNvSpPr>
          <p:nvPr>
            <p:ph type="body" sz="quarter" idx="24" hasCustomPrompt="1"/>
          </p:nvPr>
        </p:nvSpPr>
        <p:spPr>
          <a:xfrm>
            <a:off x="576000" y="970149"/>
            <a:ext cx="110400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a:t>Subline (Arial 16pt)</a:t>
            </a:r>
          </a:p>
        </p:txBody>
      </p:sp>
      <p:sp>
        <p:nvSpPr>
          <p:cNvPr id="14" name="TITLE"/>
          <p:cNvSpPr>
            <a:spLocks noGrp="1"/>
          </p:cNvSpPr>
          <p:nvPr>
            <p:ph type="title" hasCustomPrompt="1"/>
          </p:nvPr>
        </p:nvSpPr>
        <p:spPr>
          <a:xfrm>
            <a:off x="576000" y="540000"/>
            <a:ext cx="11040000" cy="432000"/>
          </a:xfrm>
        </p:spPr>
        <p:txBody>
          <a:bodyPr/>
          <a:lstStyle>
            <a:lvl1pPr>
              <a:defRPr cap="none"/>
            </a:lvl1pPr>
          </a:lstStyle>
          <a:p>
            <a:r>
              <a:rPr lang="en-US" noProof="0"/>
              <a:t>Title (Arial 24pt)</a:t>
            </a:r>
          </a:p>
        </p:txBody>
      </p:sp>
    </p:spTree>
    <p:extLst>
      <p:ext uri="{BB962C8B-B14F-4D97-AF65-F5344CB8AC3E}">
        <p14:creationId xmlns:p14="http://schemas.microsoft.com/office/powerpoint/2010/main" val="919554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5">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extLst>
      <p:ext uri="{BB962C8B-B14F-4D97-AF65-F5344CB8AC3E}">
        <p14:creationId xmlns:p14="http://schemas.microsoft.com/office/powerpoint/2010/main" val="2066764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6">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831" y="0"/>
            <a:ext cx="12179300" cy="6858000"/>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extLst>
      <p:ext uri="{BB962C8B-B14F-4D97-AF65-F5344CB8AC3E}">
        <p14:creationId xmlns:p14="http://schemas.microsoft.com/office/powerpoint/2010/main" val="49451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7">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191999" cy="6857999"/>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extLst>
      <p:ext uri="{BB962C8B-B14F-4D97-AF65-F5344CB8AC3E}">
        <p14:creationId xmlns:p14="http://schemas.microsoft.com/office/powerpoint/2010/main" val="214421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8">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flipH="1">
            <a:off x="2342" y="0"/>
            <a:ext cx="2184400" cy="6858001"/>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189090" y="1606"/>
            <a:ext cx="10002910" cy="6854786"/>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9">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1" y="0"/>
            <a:ext cx="12192000" cy="6858000"/>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emf"/><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liennummernplatzhalter"/>
          <p:cNvSpPr>
            <a:spLocks noGrp="1"/>
          </p:cNvSpPr>
          <p:nvPr>
            <p:ph type="sldNum" sz="quarter" idx="4"/>
          </p:nvPr>
        </p:nvSpPr>
        <p:spPr>
          <a:xfrm>
            <a:off x="10993800" y="6452600"/>
            <a:ext cx="360000" cy="180000"/>
          </a:xfrm>
          <a:prstGeom prst="rect">
            <a:avLst/>
          </a:prstGeom>
        </p:spPr>
        <p:txBody>
          <a:bodyPr vert="horz" lIns="0" tIns="0" rIns="0" bIns="0" rtlCol="0" anchor="ctr"/>
          <a:lstStyle>
            <a:lvl1pPr algn="r">
              <a:defRPr sz="800" b="1" i="0">
                <a:solidFill>
                  <a:schemeClr val="tx1">
                    <a:alpha val="75000"/>
                  </a:schemeClr>
                </a:solidFill>
                <a:latin typeface="Arial" charset="0"/>
                <a:ea typeface="Arial" charset="0"/>
                <a:cs typeface="Arial" charset="0"/>
              </a:defRPr>
            </a:lvl1pPr>
          </a:lstStyle>
          <a:p>
            <a:fld id="{BB7F249F-CCCE-DA49-A761-E31751E19E88}" type="slidenum">
              <a:rPr lang="en-US" noProof="0" smtClean="0"/>
              <a:pPr/>
              <a:t>‹#›</a:t>
            </a:fld>
            <a:endParaRPr lang="en-US" noProof="0" dirty="0"/>
          </a:p>
        </p:txBody>
      </p:sp>
      <p:sp>
        <p:nvSpPr>
          <p:cNvPr id="5" name="Fußzeilenplatzhalter"/>
          <p:cNvSpPr>
            <a:spLocks noGrp="1"/>
          </p:cNvSpPr>
          <p:nvPr>
            <p:ph type="ftr" sz="quarter" idx="3"/>
          </p:nvPr>
        </p:nvSpPr>
        <p:spPr>
          <a:xfrm>
            <a:off x="4369200" y="6452600"/>
            <a:ext cx="6624600" cy="180000"/>
          </a:xfrm>
          <a:prstGeom prst="rect">
            <a:avLst/>
          </a:prstGeom>
        </p:spPr>
        <p:txBody>
          <a:bodyPr vert="horz" lIns="0" tIns="0" rIns="0" bIns="0" rtlCol="0" anchor="ctr"/>
          <a:lstStyle>
            <a:lvl1pPr algn="r">
              <a:defRPr sz="800" b="0" i="0" cap="all" baseline="0">
                <a:solidFill>
                  <a:schemeClr val="tx1">
                    <a:alpha val="50000"/>
                  </a:schemeClr>
                </a:solidFill>
                <a:latin typeface="Arial" charset="0"/>
                <a:ea typeface="Arial" charset="0"/>
                <a:cs typeface="Arial" charset="0"/>
              </a:defRPr>
            </a:lvl1pPr>
          </a:lstStyle>
          <a:p>
            <a:r>
              <a:rPr lang="en-US" noProof="0" dirty="0"/>
              <a:t>Confidential</a:t>
            </a:r>
          </a:p>
        </p:txBody>
      </p:sp>
      <p:sp>
        <p:nvSpPr>
          <p:cNvPr id="3" name="Content"/>
          <p:cNvSpPr>
            <a:spLocks noGrp="1"/>
          </p:cNvSpPr>
          <p:nvPr>
            <p:ph type="body" idx="1"/>
          </p:nvPr>
        </p:nvSpPr>
        <p:spPr>
          <a:xfrm>
            <a:off x="838200" y="1607798"/>
            <a:ext cx="10515600" cy="4569167"/>
          </a:xfrm>
          <a:prstGeom prst="rect">
            <a:avLst/>
          </a:prstGeom>
        </p:spPr>
        <p:txBody>
          <a:bodyPr vert="horz" lIns="0" tIns="0" rIns="0" bIns="0" rtlCol="0">
            <a:normAutofit/>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2" name="TITLE"/>
          <p:cNvSpPr>
            <a:spLocks noGrp="1"/>
          </p:cNvSpPr>
          <p:nvPr>
            <p:ph type="title"/>
          </p:nvPr>
        </p:nvSpPr>
        <p:spPr>
          <a:xfrm>
            <a:off x="838200" y="720000"/>
            <a:ext cx="10515600" cy="540000"/>
          </a:xfrm>
          <a:prstGeom prst="rect">
            <a:avLst/>
          </a:prstGeom>
        </p:spPr>
        <p:txBody>
          <a:bodyPr vert="horz" lIns="0" tIns="0" rIns="0" bIns="0" rtlCol="0" anchor="b" anchorCtr="0">
            <a:normAutofit/>
          </a:bodyPr>
          <a:lstStyle/>
          <a:p>
            <a:r>
              <a:rPr lang="en-US" noProof="0" dirty="0"/>
              <a:t>Title (Arial 28pt)</a:t>
            </a:r>
          </a:p>
        </p:txBody>
      </p:sp>
      <p:sp>
        <p:nvSpPr>
          <p:cNvPr id="13" name="Freihandform 12"/>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LOGO">
            <a:extLst>
              <a:ext uri="{FF2B5EF4-FFF2-40B4-BE49-F238E27FC236}">
                <a16:creationId xmlns:a16="http://schemas.microsoft.com/office/drawing/2014/main" id="{0FEC29A5-5EBE-1F4F-8499-3E296D29CF58}"/>
              </a:ext>
            </a:extLst>
          </p:cNvPr>
          <p:cNvPicPr>
            <a:picLocks noChangeAspect="1"/>
          </p:cNvPicPr>
          <p:nvPr userDrawn="1"/>
        </p:nvPicPr>
        <p:blipFill>
          <a:blip r:embed="rId4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45640095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684" r:id="rId3"/>
    <p:sldLayoutId id="2147483735" r:id="rId4"/>
    <p:sldLayoutId id="2147483649" r:id="rId5"/>
    <p:sldLayoutId id="2147483711" r:id="rId6"/>
    <p:sldLayoutId id="2147483685" r:id="rId7"/>
    <p:sldLayoutId id="2147483730" r:id="rId8"/>
    <p:sldLayoutId id="2147483734" r:id="rId9"/>
    <p:sldLayoutId id="2147483743" r:id="rId10"/>
    <p:sldLayoutId id="2147483745" r:id="rId11"/>
    <p:sldLayoutId id="2147483651" r:id="rId12"/>
    <p:sldLayoutId id="2147483737" r:id="rId13"/>
    <p:sldLayoutId id="2147483716" r:id="rId14"/>
    <p:sldLayoutId id="2147483718" r:id="rId15"/>
    <p:sldLayoutId id="2147483715" r:id="rId16"/>
    <p:sldLayoutId id="2147483733" r:id="rId17"/>
    <p:sldLayoutId id="2147483736" r:id="rId18"/>
    <p:sldLayoutId id="2147483701" r:id="rId19"/>
    <p:sldLayoutId id="2147483727" r:id="rId20"/>
    <p:sldLayoutId id="2147483662" r:id="rId21"/>
    <p:sldLayoutId id="2147483650" r:id="rId22"/>
    <p:sldLayoutId id="2147483728" r:id="rId23"/>
    <p:sldLayoutId id="2147483668" r:id="rId24"/>
    <p:sldLayoutId id="2147483652" r:id="rId25"/>
    <p:sldLayoutId id="2147483729" r:id="rId26"/>
    <p:sldLayoutId id="2147483723" r:id="rId27"/>
    <p:sldLayoutId id="2147483726" r:id="rId28"/>
    <p:sldLayoutId id="2147483719" r:id="rId29"/>
    <p:sldLayoutId id="2147483663" r:id="rId30"/>
    <p:sldLayoutId id="2147483720" r:id="rId31"/>
    <p:sldLayoutId id="2147483664" r:id="rId32"/>
    <p:sldLayoutId id="2147483689" r:id="rId33"/>
    <p:sldLayoutId id="2147483692" r:id="rId34"/>
    <p:sldLayoutId id="2147483688" r:id="rId35"/>
    <p:sldLayoutId id="2147483725" r:id="rId36"/>
    <p:sldLayoutId id="2147483697" r:id="rId37"/>
    <p:sldLayoutId id="2147483667" r:id="rId38"/>
    <p:sldLayoutId id="2147483731" r:id="rId39"/>
    <p:sldLayoutId id="2147483732" r:id="rId40"/>
    <p:sldLayoutId id="2147483746" r:id="rId41"/>
  </p:sldLayoutIdLst>
  <p:hf hdr="0" dt="0"/>
  <p:txStyles>
    <p:titleStyle>
      <a:lvl1pPr algn="l" defTabSz="914377" rtl="0" eaLnBrk="1" latinLnBrk="0" hangingPunct="1">
        <a:lnSpc>
          <a:spcPct val="90000"/>
        </a:lnSpc>
        <a:spcBef>
          <a:spcPct val="0"/>
        </a:spcBef>
        <a:buNone/>
        <a:defRPr sz="2800" b="1" i="0" kern="1200" cap="none" baseline="0">
          <a:solidFill>
            <a:srgbClr val="0A86C9"/>
          </a:solidFill>
          <a:latin typeface="Arial" charset="0"/>
          <a:ea typeface="Arial" charset="0"/>
          <a:cs typeface="Arial" charset="0"/>
        </a:defRPr>
      </a:lvl1pPr>
    </p:titleStyle>
    <p:body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D07331-BCE4-4DB9-9395-87333E26C025}"/>
              </a:ext>
            </a:extLst>
          </p:cNvPr>
          <p:cNvSpPr>
            <a:spLocks noGrp="1"/>
          </p:cNvSpPr>
          <p:nvPr>
            <p:ph type="body" sz="quarter" idx="10"/>
          </p:nvPr>
        </p:nvSpPr>
        <p:spPr/>
        <p:txBody>
          <a:bodyPr/>
          <a:lstStyle/>
          <a:p>
            <a:endParaRPr lang="en-US"/>
          </a:p>
        </p:txBody>
      </p:sp>
      <p:sp>
        <p:nvSpPr>
          <p:cNvPr id="6" name="Subtitle 5">
            <a:extLst>
              <a:ext uri="{FF2B5EF4-FFF2-40B4-BE49-F238E27FC236}">
                <a16:creationId xmlns:a16="http://schemas.microsoft.com/office/drawing/2014/main" id="{9B53E669-EA0C-46DC-BE0C-C0ABFDF42503}"/>
              </a:ext>
            </a:extLst>
          </p:cNvPr>
          <p:cNvSpPr>
            <a:spLocks noGrp="1"/>
          </p:cNvSpPr>
          <p:nvPr>
            <p:ph type="subTitle" idx="1"/>
          </p:nvPr>
        </p:nvSpPr>
        <p:spPr/>
        <p:txBody>
          <a:bodyPr/>
          <a:lstStyle/>
          <a:p>
            <a:endParaRPr lang="en-US"/>
          </a:p>
        </p:txBody>
      </p:sp>
      <p:sp>
        <p:nvSpPr>
          <p:cNvPr id="4" name="Title 3">
            <a:extLst>
              <a:ext uri="{FF2B5EF4-FFF2-40B4-BE49-F238E27FC236}">
                <a16:creationId xmlns:a16="http://schemas.microsoft.com/office/drawing/2014/main" id="{4DBEE147-D6ED-4251-B3FB-A2745CBAC16A}"/>
              </a:ext>
            </a:extLst>
          </p:cNvPr>
          <p:cNvSpPr>
            <a:spLocks noGrp="1"/>
          </p:cNvSpPr>
          <p:nvPr>
            <p:ph type="ctrTitle"/>
          </p:nvPr>
        </p:nvSpPr>
        <p:spPr/>
        <p:txBody>
          <a:bodyPr/>
          <a:lstStyle/>
          <a:p>
            <a:r>
              <a:rPr lang="en-US" dirty="0">
                <a:latin typeface="Arial"/>
                <a:cs typeface="Arial"/>
              </a:rPr>
              <a:t>Machine Learning in </a:t>
            </a:r>
            <a:r>
              <a:rPr lang="en-US" dirty="0" err="1">
                <a:latin typeface="Arial"/>
                <a:cs typeface="Arial"/>
              </a:rPr>
              <a:t>ReD</a:t>
            </a:r>
            <a:r>
              <a:rPr lang="en-US" dirty="0">
                <a:latin typeface="Arial"/>
                <a:cs typeface="Arial"/>
              </a:rPr>
              <a:t> Shield</a:t>
            </a:r>
            <a:endParaRPr lang="en-US" dirty="0"/>
          </a:p>
        </p:txBody>
      </p:sp>
      <p:sp>
        <p:nvSpPr>
          <p:cNvPr id="5" name="Footer Placeholder 4">
            <a:extLst>
              <a:ext uri="{FF2B5EF4-FFF2-40B4-BE49-F238E27FC236}">
                <a16:creationId xmlns:a16="http://schemas.microsoft.com/office/drawing/2014/main" id="{8B898D7A-7728-4DFC-8A13-0F35E059DC77}"/>
              </a:ext>
            </a:extLst>
          </p:cNvPr>
          <p:cNvSpPr>
            <a:spLocks noGrp="1"/>
          </p:cNvSpPr>
          <p:nvPr>
            <p:ph type="ftr" sz="quarter" idx="22"/>
          </p:nvPr>
        </p:nvSpPr>
        <p:spPr/>
        <p:txBody>
          <a:bodyPr/>
          <a:lstStyle/>
          <a:p>
            <a:r>
              <a:rPr lang="en-US" noProof="0" dirty="0"/>
              <a:t>Confidential</a:t>
            </a:r>
          </a:p>
        </p:txBody>
      </p:sp>
    </p:spTree>
    <p:extLst>
      <p:ext uri="{BB962C8B-B14F-4D97-AF65-F5344CB8AC3E}">
        <p14:creationId xmlns:p14="http://schemas.microsoft.com/office/powerpoint/2010/main" val="4287779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922420-0F62-4553-A0E4-73EAE4C4A424}"/>
              </a:ext>
            </a:extLst>
          </p:cNvPr>
          <p:cNvSpPr>
            <a:spLocks noGrp="1"/>
          </p:cNvSpPr>
          <p:nvPr>
            <p:ph type="sldNum" sz="quarter" idx="12"/>
          </p:nvPr>
        </p:nvSpPr>
        <p:spPr/>
        <p:txBody>
          <a:bodyPr/>
          <a:lstStyle/>
          <a:p>
            <a:fld id="{BB7F249F-CCCE-DA49-A761-E31751E19E88}" type="slidenum">
              <a:rPr lang="en-US" noProof="0" smtClean="0"/>
              <a:pPr/>
              <a:t>10</a:t>
            </a:fld>
            <a:endParaRPr lang="en-US" noProof="0" dirty="0"/>
          </a:p>
        </p:txBody>
      </p:sp>
      <p:sp>
        <p:nvSpPr>
          <p:cNvPr id="3" name="Footer Placeholder 2">
            <a:extLst>
              <a:ext uri="{FF2B5EF4-FFF2-40B4-BE49-F238E27FC236}">
                <a16:creationId xmlns:a16="http://schemas.microsoft.com/office/drawing/2014/main" id="{7311CEF6-90B6-49FA-A515-641E5E5242F4}"/>
              </a:ext>
            </a:extLst>
          </p:cNvPr>
          <p:cNvSpPr>
            <a:spLocks noGrp="1"/>
          </p:cNvSpPr>
          <p:nvPr>
            <p:ph type="ftr" sz="quarter" idx="11"/>
          </p:nvPr>
        </p:nvSpPr>
        <p:spPr/>
        <p:txBody>
          <a:bodyPr/>
          <a:lstStyle/>
          <a:p>
            <a:r>
              <a:rPr lang="en-US" noProof="0" dirty="0"/>
              <a:t>Confidential</a:t>
            </a:r>
          </a:p>
        </p:txBody>
      </p:sp>
      <p:sp>
        <p:nvSpPr>
          <p:cNvPr id="20" name="Content Placeholder 19"/>
          <p:cNvSpPr>
            <a:spLocks noGrp="1"/>
          </p:cNvSpPr>
          <p:nvPr>
            <p:ph idx="1"/>
          </p:nvPr>
        </p:nvSpPr>
        <p:spPr>
          <a:xfrm>
            <a:off x="838200" y="2246037"/>
            <a:ext cx="10515600" cy="3808800"/>
          </a:xfrm>
        </p:spPr>
        <p:txBody>
          <a:bodyPr/>
          <a:lstStyle/>
          <a:p>
            <a:r>
              <a:rPr lang="en-IE" dirty="0">
                <a:solidFill>
                  <a:srgbClr val="FF0000"/>
                </a:solidFill>
              </a:rPr>
              <a:t>A machine learning model </a:t>
            </a:r>
            <a:r>
              <a:rPr lang="en-IE" dirty="0"/>
              <a:t>does not have emotion or gut feelings which prevent it from reacting too quickly to anomalous behaviors such as a short-term scam or one-off fraudulent action.</a:t>
            </a:r>
          </a:p>
          <a:p>
            <a:r>
              <a:rPr lang="en-IE" dirty="0">
                <a:solidFill>
                  <a:srgbClr val="FF0000"/>
                </a:solidFill>
              </a:rPr>
              <a:t>A machine learning model </a:t>
            </a:r>
            <a:r>
              <a:rPr lang="en-IE" dirty="0"/>
              <a:t>is not a magic black box. As new behaviors are seen, current models will have to be re-trained to ensure there is no significant drop in performance. </a:t>
            </a:r>
          </a:p>
          <a:p>
            <a:r>
              <a:rPr lang="en-IE" dirty="0">
                <a:solidFill>
                  <a:srgbClr val="FF0000"/>
                </a:solidFill>
              </a:rPr>
              <a:t>A machine learning model </a:t>
            </a:r>
            <a:r>
              <a:rPr lang="en-IE" dirty="0"/>
              <a:t>is not a replacement for a human. Currently there is no proven study of machine learning that has the same cognitive intuition as a human.</a:t>
            </a:r>
          </a:p>
          <a:p>
            <a:r>
              <a:rPr lang="en-IE" dirty="0">
                <a:solidFill>
                  <a:srgbClr val="FF0000"/>
                </a:solidFill>
              </a:rPr>
              <a:t>A machine learning model </a:t>
            </a:r>
            <a:r>
              <a:rPr lang="en-IE" dirty="0"/>
              <a:t>is not a magic wand that is the answer to everything. There are lots of use cases where a rule will be far more suitable and perform better than a model.</a:t>
            </a:r>
          </a:p>
          <a:p>
            <a:endParaRPr lang="en-US" dirty="0"/>
          </a:p>
        </p:txBody>
      </p:sp>
      <p:sp>
        <p:nvSpPr>
          <p:cNvPr id="21" name="Text Placeholder 20"/>
          <p:cNvSpPr>
            <a:spLocks noGrp="1"/>
          </p:cNvSpPr>
          <p:nvPr>
            <p:ph type="body" sz="quarter" idx="13"/>
          </p:nvPr>
        </p:nvSpPr>
        <p:spPr>
          <a:xfrm>
            <a:off x="838800" y="1346264"/>
            <a:ext cx="10515600" cy="360000"/>
          </a:xfrm>
        </p:spPr>
        <p:txBody>
          <a:bodyPr/>
          <a:lstStyle/>
          <a:p>
            <a:r>
              <a:rPr lang="en-IE" dirty="0"/>
              <a:t>What machine learning is not</a:t>
            </a:r>
          </a:p>
          <a:p>
            <a:endParaRPr lang="en-US" dirty="0"/>
          </a:p>
        </p:txBody>
      </p:sp>
      <p:sp>
        <p:nvSpPr>
          <p:cNvPr id="7" name="Title 6">
            <a:extLst>
              <a:ext uri="{FF2B5EF4-FFF2-40B4-BE49-F238E27FC236}">
                <a16:creationId xmlns:a16="http://schemas.microsoft.com/office/drawing/2014/main" id="{FE4A49FC-6BA1-402D-9AFD-6BE7A781156A}"/>
              </a:ext>
            </a:extLst>
          </p:cNvPr>
          <p:cNvSpPr>
            <a:spLocks noGrp="1"/>
          </p:cNvSpPr>
          <p:nvPr>
            <p:ph type="title"/>
          </p:nvPr>
        </p:nvSpPr>
        <p:spPr/>
        <p:txBody>
          <a:bodyPr/>
          <a:lstStyle/>
          <a:p>
            <a:r>
              <a:rPr lang="en-IE" dirty="0"/>
              <a:t>Where Does Machine Learning Fit</a:t>
            </a:r>
          </a:p>
        </p:txBody>
      </p:sp>
      <p:sp>
        <p:nvSpPr>
          <p:cNvPr id="8" name="Title 6">
            <a:extLst>
              <a:ext uri="{FF2B5EF4-FFF2-40B4-BE49-F238E27FC236}">
                <a16:creationId xmlns:a16="http://schemas.microsoft.com/office/drawing/2014/main" id="{B5296261-BD80-469D-A8AC-0364EC3AD52A}"/>
              </a:ext>
            </a:extLst>
          </p:cNvPr>
          <p:cNvSpPr txBox="1">
            <a:spLocks/>
          </p:cNvSpPr>
          <p:nvPr/>
        </p:nvSpPr>
        <p:spPr>
          <a:xfrm>
            <a:off x="1956000" y="1088363"/>
            <a:ext cx="8280000" cy="432000"/>
          </a:xfrm>
          <a:prstGeom prst="rect">
            <a:avLst/>
          </a:prstGeom>
        </p:spPr>
        <p:txBody>
          <a:bodyPr vert="horz" lIns="0" tIns="0" rIns="0" bIns="0" rtlCol="0" anchor="b">
            <a:normAutofit/>
          </a:bodyPr>
          <a:lstStyle>
            <a:lvl1pPr marL="0" indent="0" algn="l" defTabSz="914400" rtl="0" eaLnBrk="1" latinLnBrk="0" hangingPunct="1">
              <a:lnSpc>
                <a:spcPct val="90000"/>
              </a:lnSpc>
              <a:spcBef>
                <a:spcPct val="0"/>
              </a:spcBef>
              <a:buNone/>
              <a:tabLst>
                <a:tab pos="2708275" algn="l"/>
              </a:tabLst>
              <a:defRPr sz="2400" b="1" i="0" kern="1200" cap="none" baseline="0">
                <a:solidFill>
                  <a:srgbClr val="0A86C9"/>
                </a:solidFill>
                <a:latin typeface="+mj-lt"/>
                <a:ea typeface="+mj-ea"/>
                <a:cs typeface="+mj-cs"/>
              </a:defRPr>
            </a:lvl1pPr>
          </a:lstStyle>
          <a:p>
            <a:endParaRPr lang="en-IE" sz="2000" dirty="0"/>
          </a:p>
        </p:txBody>
      </p:sp>
      <p:sp>
        <p:nvSpPr>
          <p:cNvPr id="14" name="TextBox 13">
            <a:extLst>
              <a:ext uri="{FF2B5EF4-FFF2-40B4-BE49-F238E27FC236}">
                <a16:creationId xmlns:a16="http://schemas.microsoft.com/office/drawing/2014/main" id="{757FBB1D-3777-4ABD-BE70-E72955CFF98F}"/>
              </a:ext>
            </a:extLst>
          </p:cNvPr>
          <p:cNvSpPr txBox="1"/>
          <p:nvPr/>
        </p:nvSpPr>
        <p:spPr>
          <a:xfrm>
            <a:off x="2586978" y="5162808"/>
            <a:ext cx="6670393" cy="461665"/>
          </a:xfrm>
          <a:prstGeom prst="rect">
            <a:avLst/>
          </a:prstGeom>
          <a:noFill/>
        </p:spPr>
        <p:txBody>
          <a:bodyPr wrap="square" rtlCol="0" anchor="t">
            <a:spAutoFit/>
          </a:bodyPr>
          <a:lstStyle/>
          <a:p>
            <a:r>
              <a:rPr lang="en-IE" sz="2400" dirty="0"/>
              <a:t>ITS ALL ABOUT BALANCING CORRECTLY</a:t>
            </a:r>
          </a:p>
        </p:txBody>
      </p:sp>
    </p:spTree>
    <p:extLst>
      <p:ext uri="{BB962C8B-B14F-4D97-AF65-F5344CB8AC3E}">
        <p14:creationId xmlns:p14="http://schemas.microsoft.com/office/powerpoint/2010/main" val="124523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6">
            <a:extLst>
              <a:ext uri="{FF2B5EF4-FFF2-40B4-BE49-F238E27FC236}">
                <a16:creationId xmlns:a16="http://schemas.microsoft.com/office/drawing/2014/main" id="{F27BF505-65E2-4721-9C7C-A7FE0B88B824}"/>
              </a:ext>
            </a:extLst>
          </p:cNvPr>
          <p:cNvSpPr txBox="1">
            <a:spLocks/>
          </p:cNvSpPr>
          <p:nvPr/>
        </p:nvSpPr>
        <p:spPr>
          <a:xfrm>
            <a:off x="1962836" y="3279093"/>
            <a:ext cx="8280000" cy="432000"/>
          </a:xfrm>
          <a:prstGeom prst="rect">
            <a:avLst/>
          </a:prstGeom>
        </p:spPr>
        <p:txBody>
          <a:bodyPr vert="horz" lIns="0" tIns="0" rIns="0" bIns="0" rtlCol="0" anchor="b">
            <a:normAutofit/>
          </a:bodyPr>
          <a:lstStyle>
            <a:lvl1pPr marL="0" indent="0" algn="l" defTabSz="914400" rtl="0" eaLnBrk="1" latinLnBrk="0" hangingPunct="1">
              <a:lnSpc>
                <a:spcPct val="90000"/>
              </a:lnSpc>
              <a:spcBef>
                <a:spcPct val="0"/>
              </a:spcBef>
              <a:buNone/>
              <a:tabLst>
                <a:tab pos="2708275" algn="l"/>
              </a:tabLst>
              <a:defRPr sz="2400" b="1" i="0" kern="1200" cap="none" baseline="0">
                <a:solidFill>
                  <a:srgbClr val="0A86C9"/>
                </a:solidFill>
                <a:latin typeface="+mj-lt"/>
                <a:ea typeface="+mj-ea"/>
                <a:cs typeface="+mj-cs"/>
              </a:defRPr>
            </a:lvl1pPr>
          </a:lstStyle>
          <a:p>
            <a:endParaRPr lang="en-IE" sz="2000" dirty="0"/>
          </a:p>
        </p:txBody>
      </p:sp>
      <p:sp>
        <p:nvSpPr>
          <p:cNvPr id="2" name="Slide Number Placeholder 1">
            <a:extLst>
              <a:ext uri="{FF2B5EF4-FFF2-40B4-BE49-F238E27FC236}">
                <a16:creationId xmlns:a16="http://schemas.microsoft.com/office/drawing/2014/main" id="{E5682000-BEC1-43F2-BAF9-B9FF2BDB2D8D}"/>
              </a:ext>
            </a:extLst>
          </p:cNvPr>
          <p:cNvSpPr>
            <a:spLocks noGrp="1"/>
          </p:cNvSpPr>
          <p:nvPr>
            <p:ph type="sldNum" sz="quarter" idx="12"/>
          </p:nvPr>
        </p:nvSpPr>
        <p:spPr/>
        <p:txBody>
          <a:bodyPr/>
          <a:lstStyle/>
          <a:p>
            <a:fld id="{BB7F249F-CCCE-DA49-A761-E31751E19E88}" type="slidenum">
              <a:rPr lang="en-US" noProof="0" smtClean="0"/>
              <a:pPr/>
              <a:t>11</a:t>
            </a:fld>
            <a:endParaRPr lang="en-US" noProof="0" dirty="0"/>
          </a:p>
        </p:txBody>
      </p:sp>
      <p:sp>
        <p:nvSpPr>
          <p:cNvPr id="3" name="Footer Placeholder 2">
            <a:extLst>
              <a:ext uri="{FF2B5EF4-FFF2-40B4-BE49-F238E27FC236}">
                <a16:creationId xmlns:a16="http://schemas.microsoft.com/office/drawing/2014/main" id="{5551F971-4BCC-49F0-9F9B-27915CBA58F7}"/>
              </a:ext>
            </a:extLst>
          </p:cNvPr>
          <p:cNvSpPr>
            <a:spLocks noGrp="1"/>
          </p:cNvSpPr>
          <p:nvPr>
            <p:ph type="ftr" sz="quarter" idx="11"/>
          </p:nvPr>
        </p:nvSpPr>
        <p:spPr/>
        <p:txBody>
          <a:bodyPr/>
          <a:lstStyle/>
          <a:p>
            <a:r>
              <a:rPr lang="en-US" noProof="0" dirty="0"/>
              <a:t>Confidential</a:t>
            </a:r>
          </a:p>
        </p:txBody>
      </p:sp>
      <p:sp>
        <p:nvSpPr>
          <p:cNvPr id="4" name="Content Placeholder 3"/>
          <p:cNvSpPr>
            <a:spLocks noGrp="1"/>
          </p:cNvSpPr>
          <p:nvPr>
            <p:ph idx="1"/>
          </p:nvPr>
        </p:nvSpPr>
        <p:spPr>
          <a:xfrm>
            <a:off x="766314" y="1297130"/>
            <a:ext cx="11018807" cy="5212411"/>
          </a:xfrm>
        </p:spPr>
        <p:txBody>
          <a:bodyPr vert="horz" lIns="0" tIns="0" rIns="0" bIns="0" rtlCol="0" anchor="t">
            <a:normAutofit/>
          </a:bodyPr>
          <a:lstStyle/>
          <a:p>
            <a:pPr marL="0" indent="0">
              <a:buNone/>
            </a:pPr>
            <a:r>
              <a:rPr lang="en-IE" sz="1600" b="1" dirty="0">
                <a:solidFill>
                  <a:schemeClr val="accent1"/>
                </a:solidFill>
                <a:latin typeface="Arial"/>
                <a:cs typeface="Arial"/>
              </a:rPr>
              <a:t>Supervised learning</a:t>
            </a:r>
          </a:p>
          <a:p>
            <a:pPr marL="179705" indent="-179705"/>
            <a:r>
              <a:rPr lang="en-IE" sz="1400" b="1" dirty="0">
                <a:latin typeface="Arial"/>
                <a:cs typeface="Arial"/>
              </a:rPr>
              <a:t>A supervised learning strategy is a training mechanism that is derived from large data sets which are labeled.</a:t>
            </a:r>
          </a:p>
          <a:p>
            <a:pPr marL="179705" indent="-179705"/>
            <a:r>
              <a:rPr lang="en-IE" sz="1400" dirty="0">
                <a:latin typeface="Arial"/>
                <a:cs typeface="Arial"/>
              </a:rPr>
              <a:t>A labeled dataset is one that has the outcome that the model is trying to predict populated in the historical data. This allows for the model to become familiar with the outcomes that occurred from patterns and behavioral changes within the given data. </a:t>
            </a:r>
            <a:endParaRPr lang="en-IE" sz="1400"/>
          </a:p>
          <a:p>
            <a:pPr marL="179705" indent="-179705"/>
            <a:r>
              <a:rPr lang="en-IE" sz="1400" dirty="0">
                <a:latin typeface="Arial"/>
                <a:cs typeface="Arial"/>
              </a:rPr>
              <a:t>Once the model is tested against a dataset without labels, it should infer what it learned from the labeled dataset and predict with a high level of accuracy the outcomes of the unlabeled dataset. This is the most common approach within fraud prevention currently.</a:t>
            </a:r>
          </a:p>
          <a:p>
            <a:pPr marL="179705" indent="-179705"/>
            <a:endParaRPr lang="en-IE" sz="1400" dirty="0">
              <a:solidFill>
                <a:srgbClr val="3C3C3C"/>
              </a:solidFill>
              <a:latin typeface="Arial"/>
              <a:cs typeface="Arial"/>
            </a:endParaRPr>
          </a:p>
          <a:p>
            <a:pPr marL="0" indent="0">
              <a:buNone/>
            </a:pPr>
            <a:r>
              <a:rPr lang="en-IE" sz="1600" b="1" dirty="0">
                <a:solidFill>
                  <a:schemeClr val="accent1"/>
                </a:solidFill>
                <a:latin typeface="Arial"/>
                <a:cs typeface="Arial"/>
              </a:rPr>
              <a:t>Unsupervised learning</a:t>
            </a:r>
          </a:p>
          <a:p>
            <a:pPr marL="179705" indent="-179705"/>
            <a:r>
              <a:rPr lang="en-IE" sz="1400" dirty="0">
                <a:latin typeface="Arial"/>
                <a:cs typeface="Arial"/>
              </a:rPr>
              <a:t>Unlike supervised learning, </a:t>
            </a:r>
            <a:r>
              <a:rPr lang="en-IE" sz="1400" b="1" dirty="0">
                <a:latin typeface="Arial"/>
                <a:cs typeface="Arial"/>
              </a:rPr>
              <a:t>unsupervised learning does not rely on the training data to be labeled. </a:t>
            </a:r>
            <a:r>
              <a:rPr lang="en-IE" sz="1400" dirty="0">
                <a:latin typeface="Arial"/>
                <a:cs typeface="Arial"/>
              </a:rPr>
              <a:t>Instead, it concentrates on drawing conclusions from the dataset by observation. This can be patterns or groups of data that are similar.</a:t>
            </a:r>
          </a:p>
          <a:p>
            <a:pPr marL="179705" indent="-179705"/>
            <a:r>
              <a:rPr lang="en-IE" sz="1400" dirty="0">
                <a:latin typeface="Arial"/>
                <a:cs typeface="Arial"/>
              </a:rPr>
              <a:t>One of the most common types of unsupervised learning is clustering. This is a process of grouping objects of a dataset together that are similar to each other in a way they are not with other groups in the dataset.</a:t>
            </a:r>
          </a:p>
          <a:p>
            <a:pPr marL="179705" indent="-179705"/>
            <a:r>
              <a:rPr lang="en-IE" sz="1400" dirty="0">
                <a:latin typeface="Arial"/>
                <a:cs typeface="Arial"/>
              </a:rPr>
              <a:t>Clustering tells us more about behavior in a descriptive sense and not a binary approach, which is a common trait of supervised learning. For example, in fraud, it may group transactions from a specific zip code, with a ticket size that is over $100 between 1 PM and 3 PM on a Saturday as suspicious. It is also a popular approach in shopping malls where each shop can learn how sales are affected by demographics, predicting what a customer may potentially purchase before they have decided themselves.</a:t>
            </a:r>
          </a:p>
          <a:p>
            <a:pPr marL="179705" indent="-179705"/>
            <a:r>
              <a:rPr lang="en-IE" sz="1400" b="1" dirty="0">
                <a:latin typeface="Arial"/>
                <a:cs typeface="Arial"/>
              </a:rPr>
              <a:t>This is a key area where we can be ahead of our competitors</a:t>
            </a:r>
            <a:r>
              <a:rPr lang="en-IE" sz="1400" dirty="0">
                <a:latin typeface="Arial"/>
                <a:cs typeface="Arial"/>
              </a:rPr>
              <a:t>.</a:t>
            </a:r>
          </a:p>
          <a:p>
            <a:pPr marL="179705" indent="-179705"/>
            <a:endParaRPr lang="en-IE" dirty="0"/>
          </a:p>
          <a:p>
            <a:pPr marL="179705" indent="-179705"/>
            <a:endParaRPr lang="en-US" dirty="0"/>
          </a:p>
        </p:txBody>
      </p:sp>
      <p:sp>
        <p:nvSpPr>
          <p:cNvPr id="7" name="Title 6">
            <a:extLst>
              <a:ext uri="{FF2B5EF4-FFF2-40B4-BE49-F238E27FC236}">
                <a16:creationId xmlns:a16="http://schemas.microsoft.com/office/drawing/2014/main" id="{6EC0A6F4-A902-4A3A-A0B3-7A91AC8CC892}"/>
              </a:ext>
            </a:extLst>
          </p:cNvPr>
          <p:cNvSpPr>
            <a:spLocks noGrp="1"/>
          </p:cNvSpPr>
          <p:nvPr>
            <p:ph type="title"/>
          </p:nvPr>
        </p:nvSpPr>
        <p:spPr>
          <a:xfrm>
            <a:off x="665672" y="489962"/>
            <a:ext cx="10515600" cy="540000"/>
          </a:xfrm>
        </p:spPr>
        <p:txBody>
          <a:bodyPr/>
          <a:lstStyle/>
          <a:p>
            <a:r>
              <a:rPr lang="en-IE" dirty="0"/>
              <a:t>Supervised vs. Unsupervised Learning</a:t>
            </a:r>
          </a:p>
        </p:txBody>
      </p:sp>
    </p:spTree>
    <p:extLst>
      <p:ext uri="{BB962C8B-B14F-4D97-AF65-F5344CB8AC3E}">
        <p14:creationId xmlns:p14="http://schemas.microsoft.com/office/powerpoint/2010/main" val="19771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23"/>
          </p:nvPr>
        </p:nvSpPr>
        <p:spPr/>
        <p:txBody>
          <a:bodyPr/>
          <a:lstStyle/>
          <a:p>
            <a:fld id="{BB7F249F-CCCE-DA49-A761-E31751E19E88}" type="slidenum">
              <a:rPr lang="en-US" noProof="0" smtClean="0"/>
              <a:pPr/>
              <a:t>12</a:t>
            </a:fld>
            <a:endParaRPr lang="en-US" noProof="0" dirty="0"/>
          </a:p>
        </p:txBody>
      </p:sp>
      <p:sp>
        <p:nvSpPr>
          <p:cNvPr id="3" name="Fußzeilenplatzhalter 2"/>
          <p:cNvSpPr>
            <a:spLocks noGrp="1"/>
          </p:cNvSpPr>
          <p:nvPr>
            <p:ph type="ftr" sz="quarter" idx="22"/>
          </p:nvPr>
        </p:nvSpPr>
        <p:spPr/>
        <p:txBody>
          <a:bodyPr/>
          <a:lstStyle/>
          <a:p>
            <a:r>
              <a:rPr lang="en-US" dirty="0"/>
              <a:t>Confidential – NOT FOR DISTRIBUTION – Roadmap WILL CHANGE</a:t>
            </a:r>
          </a:p>
        </p:txBody>
      </p:sp>
      <p:sp>
        <p:nvSpPr>
          <p:cNvPr id="5" name="Titel 4"/>
          <p:cNvSpPr>
            <a:spLocks noGrp="1"/>
          </p:cNvSpPr>
          <p:nvPr>
            <p:ph type="title"/>
          </p:nvPr>
        </p:nvSpPr>
        <p:spPr/>
        <p:txBody>
          <a:bodyPr/>
          <a:lstStyle/>
          <a:p>
            <a:r>
              <a:rPr lang="en-US" dirty="0"/>
              <a:t>The process of modeling</a:t>
            </a:r>
          </a:p>
        </p:txBody>
      </p:sp>
    </p:spTree>
    <p:extLst>
      <p:ext uri="{BB962C8B-B14F-4D97-AF65-F5344CB8AC3E}">
        <p14:creationId xmlns:p14="http://schemas.microsoft.com/office/powerpoint/2010/main" val="6707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7C8E95-5685-4BF9-B245-37014C0E3476}"/>
              </a:ext>
            </a:extLst>
          </p:cNvPr>
          <p:cNvSpPr>
            <a:spLocks noGrp="1"/>
          </p:cNvSpPr>
          <p:nvPr>
            <p:ph type="sldNum" sz="quarter" idx="12"/>
          </p:nvPr>
        </p:nvSpPr>
        <p:spPr/>
        <p:txBody>
          <a:bodyPr/>
          <a:lstStyle/>
          <a:p>
            <a:fld id="{BB7F249F-CCCE-DA49-A761-E31751E19E88}" type="slidenum">
              <a:rPr lang="en-US" noProof="0" smtClean="0"/>
              <a:pPr/>
              <a:t>13</a:t>
            </a:fld>
            <a:endParaRPr lang="en-US" noProof="0" dirty="0"/>
          </a:p>
        </p:txBody>
      </p:sp>
      <p:sp>
        <p:nvSpPr>
          <p:cNvPr id="3" name="Footer Placeholder 2">
            <a:extLst>
              <a:ext uri="{FF2B5EF4-FFF2-40B4-BE49-F238E27FC236}">
                <a16:creationId xmlns:a16="http://schemas.microsoft.com/office/drawing/2014/main" id="{32C99F41-4092-481E-BB9F-2D231EFF30CB}"/>
              </a:ext>
            </a:extLst>
          </p:cNvPr>
          <p:cNvSpPr>
            <a:spLocks noGrp="1"/>
          </p:cNvSpPr>
          <p:nvPr>
            <p:ph type="ftr" sz="quarter" idx="11"/>
          </p:nvPr>
        </p:nvSpPr>
        <p:spPr/>
        <p:txBody>
          <a:bodyPr/>
          <a:lstStyle/>
          <a:p>
            <a:r>
              <a:rPr lang="en-US" noProof="0" dirty="0"/>
              <a:t>Confidential</a:t>
            </a:r>
          </a:p>
        </p:txBody>
      </p:sp>
      <p:sp>
        <p:nvSpPr>
          <p:cNvPr id="5" name="Text Placeholder 4">
            <a:extLst>
              <a:ext uri="{FF2B5EF4-FFF2-40B4-BE49-F238E27FC236}">
                <a16:creationId xmlns:a16="http://schemas.microsoft.com/office/drawing/2014/main" id="{E22E4621-E340-47C1-91FC-74F2BEF1D1A2}"/>
              </a:ext>
            </a:extLst>
          </p:cNvPr>
          <p:cNvSpPr>
            <a:spLocks noGrp="1"/>
          </p:cNvSpPr>
          <p:nvPr>
            <p:ph type="body" sz="quarter" idx="13"/>
          </p:nvPr>
        </p:nvSpPr>
        <p:spPr/>
        <p:txBody>
          <a:bodyPr/>
          <a:lstStyle/>
          <a:p>
            <a:pPr marL="0" indent="0">
              <a:spcBef>
                <a:spcPts val="0"/>
              </a:spcBef>
            </a:pPr>
            <a:r>
              <a:rPr lang="en-GB" dirty="0"/>
              <a:t>A model can be described as the simplification of a series of tasks or a process. In data science it is</a:t>
            </a:r>
            <a:br>
              <a:rPr lang="en-GB" dirty="0"/>
            </a:br>
            <a:r>
              <a:rPr lang="en-GB" dirty="0"/>
              <a:t>this simplification of the algorithms and mathematical methods to predict or classify an event or occurrence. </a:t>
            </a:r>
          </a:p>
        </p:txBody>
      </p:sp>
      <p:sp>
        <p:nvSpPr>
          <p:cNvPr id="7" name="Title 6">
            <a:extLst>
              <a:ext uri="{FF2B5EF4-FFF2-40B4-BE49-F238E27FC236}">
                <a16:creationId xmlns:a16="http://schemas.microsoft.com/office/drawing/2014/main" id="{68664A51-1B8A-4E69-8FAD-9099131216F2}"/>
              </a:ext>
            </a:extLst>
          </p:cNvPr>
          <p:cNvSpPr>
            <a:spLocks noGrp="1"/>
          </p:cNvSpPr>
          <p:nvPr>
            <p:ph type="title"/>
          </p:nvPr>
        </p:nvSpPr>
        <p:spPr>
          <a:xfrm>
            <a:off x="838200" y="720000"/>
            <a:ext cx="10515600" cy="540000"/>
          </a:xfrm>
        </p:spPr>
        <p:txBody>
          <a:bodyPr>
            <a:normAutofit/>
          </a:bodyPr>
          <a:lstStyle/>
          <a:p>
            <a:r>
              <a:rPr lang="en-IE" dirty="0"/>
              <a:t>What Is a Model and How Does It Work?</a:t>
            </a:r>
          </a:p>
        </p:txBody>
      </p:sp>
      <p:sp>
        <p:nvSpPr>
          <p:cNvPr id="16" name="Text Placeholder 16">
            <a:extLst>
              <a:ext uri="{FF2B5EF4-FFF2-40B4-BE49-F238E27FC236}">
                <a16:creationId xmlns:a16="http://schemas.microsoft.com/office/drawing/2014/main" id="{14EA0E75-01D9-4612-B3DE-5E0D7FE495FA}"/>
              </a:ext>
            </a:extLst>
          </p:cNvPr>
          <p:cNvSpPr txBox="1">
            <a:spLocks/>
          </p:cNvSpPr>
          <p:nvPr/>
        </p:nvSpPr>
        <p:spPr>
          <a:xfrm>
            <a:off x="838200" y="5825884"/>
            <a:ext cx="10515600" cy="384415"/>
          </a:xfrm>
          <a:prstGeom prst="rect">
            <a:avLst/>
          </a:prstGeom>
        </p:spPr>
        <p:txBody>
          <a:bodyPr vert="horz" lIns="0" tIns="0" rIns="0" bIns="0" rtlCol="0" anchor="b">
            <a:normAutofit/>
          </a:bodyPr>
          <a:lstStyle>
            <a:lvl1pPr indent="0">
              <a:lnSpc>
                <a:spcPct val="100000"/>
              </a:lnSpc>
              <a:spcBef>
                <a:spcPts val="0"/>
              </a:spcBef>
              <a:buClr>
                <a:schemeClr val="accent1"/>
              </a:buClr>
              <a:buFont typeface="Arial" charset="0"/>
              <a:buNone/>
              <a:defRPr sz="800" b="0" i="0" baseline="0">
                <a:solidFill>
                  <a:schemeClr val="accent6">
                    <a:lumMod val="25000"/>
                    <a:alpha val="70000"/>
                  </a:schemeClr>
                </a:solidFill>
                <a:latin typeface="Arial" charset="0"/>
                <a:ea typeface="Arial" charset="0"/>
                <a:cs typeface="Arial" charset="0"/>
              </a:defRPr>
            </a:lvl1pPr>
            <a:lvl2pPr marL="359991" indent="-179996">
              <a:lnSpc>
                <a:spcPct val="100000"/>
              </a:lnSpc>
              <a:spcBef>
                <a:spcPts val="500"/>
              </a:spcBef>
              <a:buClr>
                <a:schemeClr val="accent1"/>
              </a:buClr>
              <a:buFont typeface="Symbol" charset="2"/>
              <a:buChar char="-"/>
              <a:defRPr sz="1600" b="0" i="0" u="none" baseline="0">
                <a:solidFill>
                  <a:schemeClr val="accent6">
                    <a:lumMod val="25000"/>
                  </a:schemeClr>
                </a:solidFill>
                <a:latin typeface="Arial" charset="0"/>
                <a:ea typeface="Arial" charset="0"/>
                <a:cs typeface="Arial" charset="0"/>
              </a:defRPr>
            </a:lvl2pPr>
            <a:lvl3pPr marL="539987" indent="-179996">
              <a:lnSpc>
                <a:spcPct val="100000"/>
              </a:lnSpc>
              <a:spcBef>
                <a:spcPts val="500"/>
              </a:spcBef>
              <a:buClr>
                <a:schemeClr val="accent1"/>
              </a:buClr>
              <a:buFont typeface="Wingdings" charset="2"/>
              <a:buChar char="§"/>
              <a:defRPr sz="1600" b="0" i="0" baseline="0">
                <a:solidFill>
                  <a:schemeClr val="accent6">
                    <a:lumMod val="25000"/>
                  </a:schemeClr>
                </a:solidFill>
                <a:latin typeface="Arial" charset="0"/>
                <a:ea typeface="Arial" charset="0"/>
                <a:cs typeface="Arial" charset="0"/>
              </a:defRPr>
            </a:lvl3pPr>
            <a:lvl4pPr marL="719982" indent="-179996">
              <a:lnSpc>
                <a:spcPct val="100000"/>
              </a:lnSpc>
              <a:spcBef>
                <a:spcPts val="500"/>
              </a:spcBef>
              <a:buClr>
                <a:schemeClr val="accent1"/>
              </a:buClr>
              <a:buFont typeface="Arial"/>
              <a:buChar char="•"/>
              <a:defRPr sz="1400" b="0" i="0" baseline="0">
                <a:solidFill>
                  <a:schemeClr val="accent6">
                    <a:lumMod val="25000"/>
                  </a:schemeClr>
                </a:solidFill>
                <a:latin typeface="Arial" charset="0"/>
                <a:ea typeface="Arial" charset="0"/>
                <a:cs typeface="Arial" charset="0"/>
              </a:defRPr>
            </a:lvl4pPr>
            <a:lvl5pPr marL="899978" indent="-179996">
              <a:lnSpc>
                <a:spcPct val="100000"/>
              </a:lnSpc>
              <a:spcBef>
                <a:spcPts val="500"/>
              </a:spcBef>
              <a:buClr>
                <a:schemeClr val="accent1"/>
              </a:buClr>
              <a:buFont typeface="Symbol" charset="2"/>
              <a:buChar char="-"/>
              <a:defRPr sz="1200" b="0" i="0" baseline="0">
                <a:solidFill>
                  <a:schemeClr val="accent6">
                    <a:lumMod val="25000"/>
                  </a:schemeClr>
                </a:solidFill>
                <a:latin typeface="Arial" charset="0"/>
                <a:ea typeface="Arial" charset="0"/>
                <a:cs typeface="Arial" charset="0"/>
              </a:defRPr>
            </a:lvl5pPr>
            <a:lvl6pPr marL="2514537" indent="-228594">
              <a:lnSpc>
                <a:spcPct val="90000"/>
              </a:lnSpc>
              <a:spcBef>
                <a:spcPts val="500"/>
              </a:spcBef>
              <a:buFont typeface="Arial"/>
              <a:buChar char="•"/>
            </a:lvl6pPr>
            <a:lvl7pPr marL="2971726" indent="-228594">
              <a:lnSpc>
                <a:spcPct val="90000"/>
              </a:lnSpc>
              <a:spcBef>
                <a:spcPts val="500"/>
              </a:spcBef>
              <a:buFont typeface="Arial"/>
              <a:buChar char="•"/>
            </a:lvl7pPr>
            <a:lvl8pPr marL="3428914" indent="-228594">
              <a:lnSpc>
                <a:spcPct val="90000"/>
              </a:lnSpc>
              <a:spcBef>
                <a:spcPts val="500"/>
              </a:spcBef>
              <a:buFont typeface="Arial"/>
              <a:buChar char="•"/>
            </a:lvl8pPr>
            <a:lvl9pPr marL="3886103" indent="-228594">
              <a:lnSpc>
                <a:spcPct val="90000"/>
              </a:lnSpc>
              <a:spcBef>
                <a:spcPts val="500"/>
              </a:spcBef>
              <a:buFont typeface="Arial"/>
              <a:buChar char="•"/>
            </a:lvl9pPr>
          </a:lstStyle>
          <a:p>
            <a:r>
              <a:rPr lang="en-GB" dirty="0"/>
              <a:t>* When all requirements are met.</a:t>
            </a:r>
          </a:p>
        </p:txBody>
      </p:sp>
      <p:sp>
        <p:nvSpPr>
          <p:cNvPr id="17" name="Rectangle 16">
            <a:extLst>
              <a:ext uri="{FF2B5EF4-FFF2-40B4-BE49-F238E27FC236}">
                <a16:creationId xmlns:a16="http://schemas.microsoft.com/office/drawing/2014/main" id="{56039770-DBD5-424C-B3C6-9F465B10240D}"/>
              </a:ext>
            </a:extLst>
          </p:cNvPr>
          <p:cNvSpPr/>
          <p:nvPr/>
        </p:nvSpPr>
        <p:spPr>
          <a:xfrm>
            <a:off x="838200" y="1920240"/>
            <a:ext cx="4937760" cy="4565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t>The data science model lifecycle</a:t>
            </a:r>
          </a:p>
        </p:txBody>
      </p:sp>
      <p:graphicFrame>
        <p:nvGraphicFramePr>
          <p:cNvPr id="18" name="Diagram 17">
            <a:extLst>
              <a:ext uri="{FF2B5EF4-FFF2-40B4-BE49-F238E27FC236}">
                <a16:creationId xmlns:a16="http://schemas.microsoft.com/office/drawing/2014/main" id="{D4169E36-D4C6-44CA-929D-C230E6D51E65}"/>
              </a:ext>
            </a:extLst>
          </p:cNvPr>
          <p:cNvGraphicFramePr>
            <a:graphicFrameLocks noChangeAspect="1"/>
          </p:cNvGraphicFramePr>
          <p:nvPr>
            <p:extLst>
              <p:ext uri="{D42A27DB-BD31-4B8C-83A1-F6EECF244321}">
                <p14:modId xmlns:p14="http://schemas.microsoft.com/office/powerpoint/2010/main" val="2790829497"/>
              </p:ext>
            </p:extLst>
          </p:nvPr>
        </p:nvGraphicFramePr>
        <p:xfrm>
          <a:off x="929640" y="2517457"/>
          <a:ext cx="4754880" cy="3386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9" name="Line">
            <a:extLst>
              <a:ext uri="{FF2B5EF4-FFF2-40B4-BE49-F238E27FC236}">
                <a16:creationId xmlns:a16="http://schemas.microsoft.com/office/drawing/2014/main" id="{99BE33D0-88F1-4BCB-BD42-24A3BA0C63FA}"/>
              </a:ext>
            </a:extLst>
          </p:cNvPr>
          <p:cNvCxnSpPr>
            <a:cxnSpLocks/>
          </p:cNvCxnSpPr>
          <p:nvPr/>
        </p:nvCxnSpPr>
        <p:spPr>
          <a:xfrm flipH="1">
            <a:off x="6090612" y="1920240"/>
            <a:ext cx="10776" cy="4290059"/>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8674B4BB-A107-49E8-B25B-72B9C452B2C3}"/>
              </a:ext>
            </a:extLst>
          </p:cNvPr>
          <p:cNvGrpSpPr/>
          <p:nvPr/>
        </p:nvGrpSpPr>
        <p:grpSpPr>
          <a:xfrm>
            <a:off x="6416040" y="2612295"/>
            <a:ext cx="4937760" cy="2905949"/>
            <a:chOff x="6416040" y="2260068"/>
            <a:chExt cx="4937760" cy="2905949"/>
          </a:xfrm>
        </p:grpSpPr>
        <p:grpSp>
          <p:nvGrpSpPr>
            <p:cNvPr id="20" name="Group 19">
              <a:extLst>
                <a:ext uri="{FF2B5EF4-FFF2-40B4-BE49-F238E27FC236}">
                  <a16:creationId xmlns:a16="http://schemas.microsoft.com/office/drawing/2014/main" id="{B64C3BE8-DE53-4E78-BA99-D019F0AB5CA7}"/>
                </a:ext>
              </a:extLst>
            </p:cNvPr>
            <p:cNvGrpSpPr/>
            <p:nvPr/>
          </p:nvGrpSpPr>
          <p:grpSpPr>
            <a:xfrm>
              <a:off x="6416040" y="2260068"/>
              <a:ext cx="4937760" cy="1045586"/>
              <a:chOff x="6413500" y="2114789"/>
              <a:chExt cx="5207000" cy="1045586"/>
            </a:xfrm>
          </p:grpSpPr>
          <p:sp>
            <p:nvSpPr>
              <p:cNvPr id="21" name="Content Placeholder 13">
                <a:extLst>
                  <a:ext uri="{FF2B5EF4-FFF2-40B4-BE49-F238E27FC236}">
                    <a16:creationId xmlns:a16="http://schemas.microsoft.com/office/drawing/2014/main" id="{E7AADD97-CB53-4852-8A58-5985FB77EE8F}"/>
                  </a:ext>
                </a:extLst>
              </p:cNvPr>
              <p:cNvSpPr txBox="1">
                <a:spLocks/>
              </p:cNvSpPr>
              <p:nvPr/>
            </p:nvSpPr>
            <p:spPr>
              <a:xfrm>
                <a:off x="6413500" y="2114789"/>
                <a:ext cx="5207000" cy="738664"/>
              </a:xfrm>
              <a:prstGeom prst="rect">
                <a:avLst/>
              </a:prstGeom>
            </p:spPr>
            <p:txBody>
              <a:bodyPr wrap="square"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spcBef>
                    <a:spcPts val="1000"/>
                  </a:spcBef>
                  <a:buNone/>
                </a:pPr>
                <a:r>
                  <a:rPr lang="en-GB" sz="2400" b="1" dirty="0">
                    <a:solidFill>
                      <a:schemeClr val="accent1"/>
                    </a:solidFill>
                  </a:rPr>
                  <a:t>*ACI ReD Shield </a:t>
                </a:r>
                <a:br>
                  <a:rPr lang="en-GB" sz="2400" b="1" dirty="0">
                    <a:solidFill>
                      <a:schemeClr val="accent1"/>
                    </a:solidFill>
                  </a:rPr>
                </a:br>
                <a:r>
                  <a:rPr lang="en-GB" sz="2400" b="1" dirty="0">
                    <a:solidFill>
                      <a:schemeClr val="accent1"/>
                    </a:solidFill>
                  </a:rPr>
                  <a:t>Model Development</a:t>
                </a:r>
              </a:p>
            </p:txBody>
          </p:sp>
          <p:sp>
            <p:nvSpPr>
              <p:cNvPr id="22" name="Content Placeholder 13">
                <a:extLst>
                  <a:ext uri="{FF2B5EF4-FFF2-40B4-BE49-F238E27FC236}">
                    <a16:creationId xmlns:a16="http://schemas.microsoft.com/office/drawing/2014/main" id="{C4078E8F-A3C5-40E9-B7B4-C39BD200EDF9}"/>
                  </a:ext>
                </a:extLst>
              </p:cNvPr>
              <p:cNvSpPr txBox="1">
                <a:spLocks/>
              </p:cNvSpPr>
              <p:nvPr/>
            </p:nvSpPr>
            <p:spPr>
              <a:xfrm>
                <a:off x="6413500" y="2914154"/>
                <a:ext cx="5207000" cy="246221"/>
              </a:xfrm>
              <a:prstGeom prst="rect">
                <a:avLst/>
              </a:prstGeom>
            </p:spPr>
            <p:txBody>
              <a:bodyPr wrap="square"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spcBef>
                    <a:spcPts val="200"/>
                  </a:spcBef>
                  <a:buNone/>
                </a:pPr>
                <a:r>
                  <a:rPr lang="en-GB" dirty="0"/>
                  <a:t>5 weeks for development and deployment </a:t>
                </a:r>
              </a:p>
            </p:txBody>
          </p:sp>
        </p:grpSp>
        <p:grpSp>
          <p:nvGrpSpPr>
            <p:cNvPr id="23" name="Group 22">
              <a:extLst>
                <a:ext uri="{FF2B5EF4-FFF2-40B4-BE49-F238E27FC236}">
                  <a16:creationId xmlns:a16="http://schemas.microsoft.com/office/drawing/2014/main" id="{95C439BA-E5F7-4600-B6C3-C1AABF4B3A1D}"/>
                </a:ext>
              </a:extLst>
            </p:cNvPr>
            <p:cNvGrpSpPr/>
            <p:nvPr/>
          </p:nvGrpSpPr>
          <p:grpSpPr>
            <a:xfrm>
              <a:off x="6416040" y="4120431"/>
              <a:ext cx="4937760" cy="1045586"/>
              <a:chOff x="6413500" y="3855099"/>
              <a:chExt cx="5207000" cy="1045586"/>
            </a:xfrm>
          </p:grpSpPr>
          <p:sp>
            <p:nvSpPr>
              <p:cNvPr id="24" name="Content Placeholder 13">
                <a:extLst>
                  <a:ext uri="{FF2B5EF4-FFF2-40B4-BE49-F238E27FC236}">
                    <a16:creationId xmlns:a16="http://schemas.microsoft.com/office/drawing/2014/main" id="{CDB6BEF1-EA9C-4E76-BDD2-5F7B49DFAB52}"/>
                  </a:ext>
                </a:extLst>
              </p:cNvPr>
              <p:cNvSpPr txBox="1">
                <a:spLocks/>
              </p:cNvSpPr>
              <p:nvPr/>
            </p:nvSpPr>
            <p:spPr>
              <a:xfrm>
                <a:off x="6413500" y="3855099"/>
                <a:ext cx="5207000" cy="738664"/>
              </a:xfrm>
              <a:prstGeom prst="rect">
                <a:avLst/>
              </a:prstGeom>
            </p:spPr>
            <p:txBody>
              <a:bodyPr wrap="square"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spcBef>
                    <a:spcPts val="1000"/>
                  </a:spcBef>
                  <a:buNone/>
                </a:pPr>
                <a:r>
                  <a:rPr lang="en-GB" sz="2400" b="1" dirty="0">
                    <a:solidFill>
                      <a:schemeClr val="accent1"/>
                    </a:solidFill>
                  </a:rPr>
                  <a:t>*ACI</a:t>
                </a:r>
                <a:r>
                  <a:rPr lang="en-GB" sz="2400" b="1" baseline="30000" dirty="0">
                    <a:solidFill>
                      <a:schemeClr val="accent1"/>
                    </a:solidFill>
                  </a:rPr>
                  <a:t>®</a:t>
                </a:r>
                <a:r>
                  <a:rPr lang="en-GB" sz="2400" b="1" dirty="0">
                    <a:solidFill>
                      <a:schemeClr val="accent1"/>
                    </a:solidFill>
                  </a:rPr>
                  <a:t> Proactive Risk Manager™ Model Development</a:t>
                </a:r>
              </a:p>
            </p:txBody>
          </p:sp>
          <p:sp>
            <p:nvSpPr>
              <p:cNvPr id="25" name="Content Placeholder 13">
                <a:extLst>
                  <a:ext uri="{FF2B5EF4-FFF2-40B4-BE49-F238E27FC236}">
                    <a16:creationId xmlns:a16="http://schemas.microsoft.com/office/drawing/2014/main" id="{28ABC4B2-A841-4F2C-917B-74842AF6D7C6}"/>
                  </a:ext>
                </a:extLst>
              </p:cNvPr>
              <p:cNvSpPr txBox="1">
                <a:spLocks/>
              </p:cNvSpPr>
              <p:nvPr/>
            </p:nvSpPr>
            <p:spPr>
              <a:xfrm>
                <a:off x="6413500" y="4654464"/>
                <a:ext cx="5207000" cy="246221"/>
              </a:xfrm>
              <a:prstGeom prst="rect">
                <a:avLst/>
              </a:prstGeom>
            </p:spPr>
            <p:txBody>
              <a:bodyPr wrap="square"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spcBef>
                    <a:spcPts val="200"/>
                  </a:spcBef>
                  <a:buNone/>
                </a:pPr>
                <a:r>
                  <a:rPr lang="en-GB" dirty="0"/>
                  <a:t>6 weeks for development and delivery </a:t>
                </a:r>
              </a:p>
            </p:txBody>
          </p:sp>
        </p:grpSp>
        <p:cxnSp>
          <p:nvCxnSpPr>
            <p:cNvPr id="26" name="Line">
              <a:extLst>
                <a:ext uri="{FF2B5EF4-FFF2-40B4-BE49-F238E27FC236}">
                  <a16:creationId xmlns:a16="http://schemas.microsoft.com/office/drawing/2014/main" id="{B705316D-2C08-4A79-8353-A237F6B411C5}"/>
                </a:ext>
              </a:extLst>
            </p:cNvPr>
            <p:cNvCxnSpPr>
              <a:cxnSpLocks/>
            </p:cNvCxnSpPr>
            <p:nvPr/>
          </p:nvCxnSpPr>
          <p:spPr>
            <a:xfrm flipH="1">
              <a:off x="6416040" y="3713042"/>
              <a:ext cx="4937760" cy="0"/>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630515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527445-7CFC-415B-924A-01F10950767C}"/>
              </a:ext>
            </a:extLst>
          </p:cNvPr>
          <p:cNvSpPr>
            <a:spLocks noGrp="1"/>
          </p:cNvSpPr>
          <p:nvPr>
            <p:ph type="sldNum" sz="quarter" idx="12"/>
          </p:nvPr>
        </p:nvSpPr>
        <p:spPr/>
        <p:txBody>
          <a:bodyPr/>
          <a:lstStyle/>
          <a:p>
            <a:fld id="{BB7F249F-CCCE-DA49-A761-E31751E19E88}" type="slidenum">
              <a:rPr lang="en-US" noProof="0" smtClean="0"/>
              <a:pPr/>
              <a:t>14</a:t>
            </a:fld>
            <a:endParaRPr lang="en-US" noProof="0" dirty="0"/>
          </a:p>
        </p:txBody>
      </p:sp>
      <p:sp>
        <p:nvSpPr>
          <p:cNvPr id="3" name="Footer Placeholder 2">
            <a:extLst>
              <a:ext uri="{FF2B5EF4-FFF2-40B4-BE49-F238E27FC236}">
                <a16:creationId xmlns:a16="http://schemas.microsoft.com/office/drawing/2014/main" id="{39419138-8A77-4192-A98E-26BE6CE5171C}"/>
              </a:ext>
            </a:extLst>
          </p:cNvPr>
          <p:cNvSpPr>
            <a:spLocks noGrp="1"/>
          </p:cNvSpPr>
          <p:nvPr>
            <p:ph type="ftr" sz="quarter" idx="11"/>
          </p:nvPr>
        </p:nvSpPr>
        <p:spPr/>
        <p:txBody>
          <a:bodyPr/>
          <a:lstStyle/>
          <a:p>
            <a:r>
              <a:rPr lang="en-US" noProof="0" dirty="0"/>
              <a:t>Confidential</a:t>
            </a:r>
          </a:p>
        </p:txBody>
      </p:sp>
      <p:sp>
        <p:nvSpPr>
          <p:cNvPr id="7" name="Title 6">
            <a:extLst>
              <a:ext uri="{FF2B5EF4-FFF2-40B4-BE49-F238E27FC236}">
                <a16:creationId xmlns:a16="http://schemas.microsoft.com/office/drawing/2014/main" id="{BCD7B479-9DEB-4EB3-A0D0-160CC5F2D093}"/>
              </a:ext>
            </a:extLst>
          </p:cNvPr>
          <p:cNvSpPr>
            <a:spLocks noGrp="1"/>
          </p:cNvSpPr>
          <p:nvPr>
            <p:ph type="title"/>
          </p:nvPr>
        </p:nvSpPr>
        <p:spPr>
          <a:xfrm>
            <a:off x="838200" y="720000"/>
            <a:ext cx="10515600" cy="540000"/>
          </a:xfrm>
        </p:spPr>
        <p:txBody>
          <a:bodyPr>
            <a:normAutofit/>
          </a:bodyPr>
          <a:lstStyle/>
          <a:p>
            <a:r>
              <a:rPr lang="en-IE" dirty="0"/>
              <a:t>Model Performance</a:t>
            </a:r>
          </a:p>
        </p:txBody>
      </p:sp>
      <p:grpSp>
        <p:nvGrpSpPr>
          <p:cNvPr id="19" name="Group 18">
            <a:extLst>
              <a:ext uri="{FF2B5EF4-FFF2-40B4-BE49-F238E27FC236}">
                <a16:creationId xmlns:a16="http://schemas.microsoft.com/office/drawing/2014/main" id="{DC2AFB3C-EB27-4820-ADE3-8FC2B2F9AC05}"/>
              </a:ext>
            </a:extLst>
          </p:cNvPr>
          <p:cNvGrpSpPr/>
          <p:nvPr/>
        </p:nvGrpSpPr>
        <p:grpSpPr>
          <a:xfrm>
            <a:off x="838200" y="1554480"/>
            <a:ext cx="4135628" cy="3599411"/>
            <a:chOff x="576072" y="1600201"/>
            <a:chExt cx="4135628" cy="3599411"/>
          </a:xfrm>
        </p:grpSpPr>
        <p:sp>
          <p:nvSpPr>
            <p:cNvPr id="20" name="Rectangle 19">
              <a:extLst>
                <a:ext uri="{FF2B5EF4-FFF2-40B4-BE49-F238E27FC236}">
                  <a16:creationId xmlns:a16="http://schemas.microsoft.com/office/drawing/2014/main" id="{1E84CB6A-4843-4D4B-9B7A-DCB216A09060}"/>
                </a:ext>
              </a:extLst>
            </p:cNvPr>
            <p:cNvSpPr/>
            <p:nvPr/>
          </p:nvSpPr>
          <p:spPr>
            <a:xfrm>
              <a:off x="576072" y="1600201"/>
              <a:ext cx="4135628" cy="1231106"/>
            </a:xfrm>
            <a:prstGeom prst="rect">
              <a:avLst/>
            </a:prstGeom>
          </p:spPr>
          <p:txBody>
            <a:bodyPr wrap="square" lIns="0" tIns="0" rIns="0" bIns="0" anchor="t" anchorCtr="0">
              <a:spAutoFit/>
            </a:bodyPr>
            <a:lstStyle/>
            <a:p>
              <a:pPr defTabSz="914400">
                <a:spcBef>
                  <a:spcPts val="800"/>
                </a:spcBef>
                <a:buClr>
                  <a:srgbClr val="0A86C9"/>
                </a:buClr>
              </a:pPr>
              <a:r>
                <a:rPr lang="en-GB" sz="2000" b="1" dirty="0">
                  <a:solidFill>
                    <a:schemeClr val="accent1"/>
                  </a:solidFill>
                </a:rPr>
                <a:t>Traditional models which are currently used in ACI ReD Shield learn from being trained with large amounts of historical data.</a:t>
              </a:r>
              <a:endParaRPr lang="en-US" sz="2000" b="1" dirty="0">
                <a:solidFill>
                  <a:schemeClr val="accent1"/>
                </a:solidFill>
              </a:endParaRPr>
            </a:p>
          </p:txBody>
        </p:sp>
        <p:sp>
          <p:nvSpPr>
            <p:cNvPr id="21" name="Rectangle 20">
              <a:extLst>
                <a:ext uri="{FF2B5EF4-FFF2-40B4-BE49-F238E27FC236}">
                  <a16:creationId xmlns:a16="http://schemas.microsoft.com/office/drawing/2014/main" id="{5D9FFBDC-8825-40F1-A198-FCFB24050FEB}"/>
                </a:ext>
              </a:extLst>
            </p:cNvPr>
            <p:cNvSpPr/>
            <p:nvPr/>
          </p:nvSpPr>
          <p:spPr>
            <a:xfrm>
              <a:off x="576072" y="3030574"/>
              <a:ext cx="4135628" cy="984885"/>
            </a:xfrm>
            <a:prstGeom prst="rect">
              <a:avLst/>
            </a:prstGeom>
          </p:spPr>
          <p:txBody>
            <a:bodyPr wrap="square" lIns="0" tIns="0" rIns="0" bIns="0" anchor="t" anchorCtr="0">
              <a:spAutoFit/>
            </a:bodyPr>
            <a:lstStyle/>
            <a:p>
              <a:pPr defTabSz="914400">
                <a:spcBef>
                  <a:spcPts val="800"/>
                </a:spcBef>
                <a:buClr>
                  <a:srgbClr val="0A86C9"/>
                </a:buClr>
              </a:pPr>
              <a:r>
                <a:rPr lang="en-GB" sz="1600" dirty="0">
                  <a:solidFill>
                    <a:schemeClr val="accent6">
                      <a:lumMod val="25000"/>
                    </a:schemeClr>
                  </a:solidFill>
                </a:rPr>
                <a:t>As a model receives new data, the patterns</a:t>
              </a:r>
              <a:br>
                <a:rPr lang="en-GB" sz="1600" dirty="0">
                  <a:solidFill>
                    <a:schemeClr val="accent6">
                      <a:lumMod val="25000"/>
                    </a:schemeClr>
                  </a:solidFill>
                </a:rPr>
              </a:br>
              <a:r>
                <a:rPr lang="en-GB" sz="1600" dirty="0">
                  <a:solidFill>
                    <a:schemeClr val="accent6">
                      <a:lumMod val="25000"/>
                    </a:schemeClr>
                  </a:solidFill>
                </a:rPr>
                <a:t>in the data can change from the data that the model was trained on. This will lead to degradation in performance of the model. </a:t>
              </a:r>
            </a:p>
          </p:txBody>
        </p:sp>
        <p:sp>
          <p:nvSpPr>
            <p:cNvPr id="22" name="Rectangle 21">
              <a:extLst>
                <a:ext uri="{FF2B5EF4-FFF2-40B4-BE49-F238E27FC236}">
                  <a16:creationId xmlns:a16="http://schemas.microsoft.com/office/drawing/2014/main" id="{7126550C-F1B6-4848-AF04-34CAE134807C}"/>
                </a:ext>
              </a:extLst>
            </p:cNvPr>
            <p:cNvSpPr/>
            <p:nvPr/>
          </p:nvSpPr>
          <p:spPr>
            <a:xfrm>
              <a:off x="576072" y="4214727"/>
              <a:ext cx="4135628" cy="984885"/>
            </a:xfrm>
            <a:prstGeom prst="rect">
              <a:avLst/>
            </a:prstGeom>
          </p:spPr>
          <p:txBody>
            <a:bodyPr wrap="square" lIns="0" tIns="0" rIns="0" bIns="0" anchor="t" anchorCtr="0">
              <a:spAutoFit/>
            </a:bodyPr>
            <a:lstStyle/>
            <a:p>
              <a:pPr defTabSz="914400">
                <a:spcBef>
                  <a:spcPts val="800"/>
                </a:spcBef>
                <a:buClr>
                  <a:srgbClr val="0A86C9"/>
                </a:buClr>
              </a:pPr>
              <a:r>
                <a:rPr lang="en-GB" sz="1600" dirty="0">
                  <a:solidFill>
                    <a:schemeClr val="accent6">
                      <a:lumMod val="25000"/>
                    </a:schemeClr>
                  </a:solidFill>
                </a:rPr>
                <a:t>If this occurs, the model needs to be retrained on the latest data. This will ensure that the new patterns and behavior can be identified by the model.</a:t>
              </a:r>
            </a:p>
          </p:txBody>
        </p:sp>
      </p:grpSp>
      <p:grpSp>
        <p:nvGrpSpPr>
          <p:cNvPr id="45" name="Group 44">
            <a:extLst>
              <a:ext uri="{FF2B5EF4-FFF2-40B4-BE49-F238E27FC236}">
                <a16:creationId xmlns:a16="http://schemas.microsoft.com/office/drawing/2014/main" id="{0DD7AEA2-CFF4-477C-BE46-D46ABBFAB5FC}"/>
              </a:ext>
            </a:extLst>
          </p:cNvPr>
          <p:cNvGrpSpPr/>
          <p:nvPr/>
        </p:nvGrpSpPr>
        <p:grpSpPr>
          <a:xfrm>
            <a:off x="5898987" y="1965960"/>
            <a:ext cx="5393853" cy="640358"/>
            <a:chOff x="5898987" y="1780257"/>
            <a:chExt cx="5393853" cy="640358"/>
          </a:xfrm>
        </p:grpSpPr>
        <p:sp>
          <p:nvSpPr>
            <p:cNvPr id="23" name="Oval 22">
              <a:extLst>
                <a:ext uri="{FF2B5EF4-FFF2-40B4-BE49-F238E27FC236}">
                  <a16:creationId xmlns:a16="http://schemas.microsoft.com/office/drawing/2014/main" id="{125233C0-86AF-46E0-9BE4-A604954A894B}"/>
                </a:ext>
              </a:extLst>
            </p:cNvPr>
            <p:cNvSpPr/>
            <p:nvPr/>
          </p:nvSpPr>
          <p:spPr>
            <a:xfrm>
              <a:off x="5898987" y="1780257"/>
              <a:ext cx="640838" cy="640358"/>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chemeClr val="accent6">
                    <a:lumMod val="25000"/>
                  </a:schemeClr>
                </a:solidFill>
              </a:endParaRPr>
            </a:p>
          </p:txBody>
        </p:sp>
        <p:grpSp>
          <p:nvGrpSpPr>
            <p:cNvPr id="24" name="Group 41">
              <a:extLst>
                <a:ext uri="{FF2B5EF4-FFF2-40B4-BE49-F238E27FC236}">
                  <a16:creationId xmlns:a16="http://schemas.microsoft.com/office/drawing/2014/main" id="{D0E3357F-64A4-46D1-91A2-E4CD5177C043}"/>
                </a:ext>
              </a:extLst>
            </p:cNvPr>
            <p:cNvGrpSpPr>
              <a:grpSpLocks/>
            </p:cNvGrpSpPr>
            <p:nvPr/>
          </p:nvGrpSpPr>
          <p:grpSpPr bwMode="auto">
            <a:xfrm>
              <a:off x="6025283" y="1906313"/>
              <a:ext cx="388246" cy="388246"/>
              <a:chOff x="5166" y="268"/>
              <a:chExt cx="370" cy="370"/>
            </a:xfrm>
            <a:solidFill>
              <a:schemeClr val="accent2"/>
            </a:solidFill>
          </p:grpSpPr>
          <p:sp>
            <p:nvSpPr>
              <p:cNvPr id="25" name="Freeform 42">
                <a:extLst>
                  <a:ext uri="{FF2B5EF4-FFF2-40B4-BE49-F238E27FC236}">
                    <a16:creationId xmlns:a16="http://schemas.microsoft.com/office/drawing/2014/main" id="{76D84885-EBD1-4EEF-9B49-66598172FD66}"/>
                  </a:ext>
                </a:extLst>
              </p:cNvPr>
              <p:cNvSpPr>
                <a:spLocks noChangeArrowheads="1"/>
              </p:cNvSpPr>
              <p:nvPr/>
            </p:nvSpPr>
            <p:spPr bwMode="auto">
              <a:xfrm>
                <a:off x="5166" y="268"/>
                <a:ext cx="370" cy="370"/>
              </a:xfrm>
              <a:custGeom>
                <a:avLst/>
                <a:gdLst>
                  <a:gd name="T0" fmla="*/ 409 w 1636"/>
                  <a:gd name="T1" fmla="*/ 109 h 1636"/>
                  <a:gd name="T2" fmla="*/ 109 w 1636"/>
                  <a:gd name="T3" fmla="*/ 409 h 1636"/>
                  <a:gd name="T4" fmla="*/ 0 w 1636"/>
                  <a:gd name="T5" fmla="*/ 818 h 1636"/>
                  <a:gd name="T6" fmla="*/ 109 w 1636"/>
                  <a:gd name="T7" fmla="*/ 1226 h 1636"/>
                  <a:gd name="T8" fmla="*/ 409 w 1636"/>
                  <a:gd name="T9" fmla="*/ 1526 h 1636"/>
                  <a:gd name="T10" fmla="*/ 818 w 1636"/>
                  <a:gd name="T11" fmla="*/ 1635 h 1636"/>
                  <a:gd name="T12" fmla="*/ 1226 w 1636"/>
                  <a:gd name="T13" fmla="*/ 1526 h 1636"/>
                  <a:gd name="T14" fmla="*/ 1526 w 1636"/>
                  <a:gd name="T15" fmla="*/ 1226 h 1636"/>
                  <a:gd name="T16" fmla="*/ 1635 w 1636"/>
                  <a:gd name="T17" fmla="*/ 818 h 1636"/>
                  <a:gd name="T18" fmla="*/ 1526 w 1636"/>
                  <a:gd name="T19" fmla="*/ 409 h 1636"/>
                  <a:gd name="T20" fmla="*/ 1226 w 1636"/>
                  <a:gd name="T21" fmla="*/ 109 h 1636"/>
                  <a:gd name="T22" fmla="*/ 818 w 1636"/>
                  <a:gd name="T23" fmla="*/ 0 h 1636"/>
                  <a:gd name="T24" fmla="*/ 409 w 1636"/>
                  <a:gd name="T25" fmla="*/ 109 h 1636"/>
                  <a:gd name="T26" fmla="*/ 818 w 1636"/>
                  <a:gd name="T27" fmla="*/ 1528 h 1636"/>
                  <a:gd name="T28" fmla="*/ 463 w 1636"/>
                  <a:gd name="T29" fmla="*/ 1433 h 1636"/>
                  <a:gd name="T30" fmla="*/ 202 w 1636"/>
                  <a:gd name="T31" fmla="*/ 1172 h 1636"/>
                  <a:gd name="T32" fmla="*/ 107 w 1636"/>
                  <a:gd name="T33" fmla="*/ 818 h 1636"/>
                  <a:gd name="T34" fmla="*/ 202 w 1636"/>
                  <a:gd name="T35" fmla="*/ 463 h 1636"/>
                  <a:gd name="T36" fmla="*/ 463 w 1636"/>
                  <a:gd name="T37" fmla="*/ 202 h 1636"/>
                  <a:gd name="T38" fmla="*/ 818 w 1636"/>
                  <a:gd name="T39" fmla="*/ 107 h 1636"/>
                  <a:gd name="T40" fmla="*/ 1172 w 1636"/>
                  <a:gd name="T41" fmla="*/ 202 h 1636"/>
                  <a:gd name="T42" fmla="*/ 1433 w 1636"/>
                  <a:gd name="T43" fmla="*/ 463 h 1636"/>
                  <a:gd name="T44" fmla="*/ 1528 w 1636"/>
                  <a:gd name="T45" fmla="*/ 818 h 1636"/>
                  <a:gd name="T46" fmla="*/ 1432 w 1636"/>
                  <a:gd name="T47" fmla="*/ 1172 h 1636"/>
                  <a:gd name="T48" fmla="*/ 1172 w 1636"/>
                  <a:gd name="T49" fmla="*/ 1432 h 1636"/>
                  <a:gd name="T50" fmla="*/ 818 w 1636"/>
                  <a:gd name="T51" fmla="*/ 1528 h 1636"/>
                  <a:gd name="T52" fmla="*/ 1183 w 1636"/>
                  <a:gd name="T53" fmla="*/ 574 h 1636"/>
                  <a:gd name="T54" fmla="*/ 939 w 1636"/>
                  <a:gd name="T55" fmla="*/ 818 h 1636"/>
                  <a:gd name="T56" fmla="*/ 1183 w 1636"/>
                  <a:gd name="T57" fmla="*/ 1061 h 1636"/>
                  <a:gd name="T58" fmla="*/ 1061 w 1636"/>
                  <a:gd name="T59" fmla="*/ 1183 h 1636"/>
                  <a:gd name="T60" fmla="*/ 818 w 1636"/>
                  <a:gd name="T61" fmla="*/ 939 h 1636"/>
                  <a:gd name="T62" fmla="*/ 574 w 1636"/>
                  <a:gd name="T63" fmla="*/ 1183 h 1636"/>
                  <a:gd name="T64" fmla="*/ 452 w 1636"/>
                  <a:gd name="T65" fmla="*/ 1061 h 1636"/>
                  <a:gd name="T66" fmla="*/ 696 w 1636"/>
                  <a:gd name="T67" fmla="*/ 818 h 1636"/>
                  <a:gd name="T68" fmla="*/ 452 w 1636"/>
                  <a:gd name="T69" fmla="*/ 574 h 1636"/>
                  <a:gd name="T70" fmla="*/ 574 w 1636"/>
                  <a:gd name="T71" fmla="*/ 452 h 1636"/>
                  <a:gd name="T72" fmla="*/ 818 w 1636"/>
                  <a:gd name="T73" fmla="*/ 696 h 1636"/>
                  <a:gd name="T74" fmla="*/ 1061 w 1636"/>
                  <a:gd name="T75" fmla="*/ 452 h 1636"/>
                  <a:gd name="T76" fmla="*/ 1183 w 1636"/>
                  <a:gd name="T77" fmla="*/ 574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6" h="1636">
                    <a:moveTo>
                      <a:pt x="409" y="109"/>
                    </a:moveTo>
                    <a:cubicBezTo>
                      <a:pt x="278" y="184"/>
                      <a:pt x="184" y="278"/>
                      <a:pt x="109" y="409"/>
                    </a:cubicBezTo>
                    <a:cubicBezTo>
                      <a:pt x="33" y="539"/>
                      <a:pt x="0" y="667"/>
                      <a:pt x="0" y="818"/>
                    </a:cubicBezTo>
                    <a:cubicBezTo>
                      <a:pt x="0" y="968"/>
                      <a:pt x="33" y="1096"/>
                      <a:pt x="109" y="1226"/>
                    </a:cubicBezTo>
                    <a:cubicBezTo>
                      <a:pt x="184" y="1357"/>
                      <a:pt x="278" y="1451"/>
                      <a:pt x="409" y="1526"/>
                    </a:cubicBezTo>
                    <a:cubicBezTo>
                      <a:pt x="539" y="1602"/>
                      <a:pt x="667" y="1635"/>
                      <a:pt x="818" y="1635"/>
                    </a:cubicBezTo>
                    <a:cubicBezTo>
                      <a:pt x="968" y="1635"/>
                      <a:pt x="1096" y="1602"/>
                      <a:pt x="1226" y="1526"/>
                    </a:cubicBezTo>
                    <a:cubicBezTo>
                      <a:pt x="1357" y="1451"/>
                      <a:pt x="1451" y="1357"/>
                      <a:pt x="1526" y="1226"/>
                    </a:cubicBezTo>
                    <a:cubicBezTo>
                      <a:pt x="1602" y="1096"/>
                      <a:pt x="1635" y="968"/>
                      <a:pt x="1635" y="818"/>
                    </a:cubicBezTo>
                    <a:cubicBezTo>
                      <a:pt x="1635" y="667"/>
                      <a:pt x="1602" y="539"/>
                      <a:pt x="1526" y="409"/>
                    </a:cubicBezTo>
                    <a:cubicBezTo>
                      <a:pt x="1451" y="278"/>
                      <a:pt x="1357" y="184"/>
                      <a:pt x="1226" y="109"/>
                    </a:cubicBezTo>
                    <a:cubicBezTo>
                      <a:pt x="1096" y="33"/>
                      <a:pt x="968" y="0"/>
                      <a:pt x="818" y="0"/>
                    </a:cubicBezTo>
                    <a:cubicBezTo>
                      <a:pt x="667" y="0"/>
                      <a:pt x="539" y="33"/>
                      <a:pt x="409" y="109"/>
                    </a:cubicBezTo>
                    <a:close/>
                    <a:moveTo>
                      <a:pt x="818" y="1528"/>
                    </a:moveTo>
                    <a:cubicBezTo>
                      <a:pt x="687" y="1528"/>
                      <a:pt x="576" y="1499"/>
                      <a:pt x="463" y="1433"/>
                    </a:cubicBezTo>
                    <a:cubicBezTo>
                      <a:pt x="349" y="1368"/>
                      <a:pt x="267" y="1286"/>
                      <a:pt x="202" y="1172"/>
                    </a:cubicBezTo>
                    <a:cubicBezTo>
                      <a:pt x="136" y="1059"/>
                      <a:pt x="107" y="948"/>
                      <a:pt x="107" y="818"/>
                    </a:cubicBezTo>
                    <a:cubicBezTo>
                      <a:pt x="107" y="687"/>
                      <a:pt x="136" y="576"/>
                      <a:pt x="202" y="463"/>
                    </a:cubicBezTo>
                    <a:cubicBezTo>
                      <a:pt x="267" y="349"/>
                      <a:pt x="349" y="267"/>
                      <a:pt x="463" y="202"/>
                    </a:cubicBezTo>
                    <a:cubicBezTo>
                      <a:pt x="576" y="136"/>
                      <a:pt x="687" y="107"/>
                      <a:pt x="818" y="107"/>
                    </a:cubicBezTo>
                    <a:cubicBezTo>
                      <a:pt x="948" y="107"/>
                      <a:pt x="1059" y="136"/>
                      <a:pt x="1172" y="202"/>
                    </a:cubicBezTo>
                    <a:cubicBezTo>
                      <a:pt x="1286" y="267"/>
                      <a:pt x="1368" y="349"/>
                      <a:pt x="1433" y="463"/>
                    </a:cubicBezTo>
                    <a:cubicBezTo>
                      <a:pt x="1499" y="576"/>
                      <a:pt x="1528" y="687"/>
                      <a:pt x="1528" y="818"/>
                    </a:cubicBezTo>
                    <a:cubicBezTo>
                      <a:pt x="1528" y="948"/>
                      <a:pt x="1498" y="1059"/>
                      <a:pt x="1432" y="1172"/>
                    </a:cubicBezTo>
                    <a:cubicBezTo>
                      <a:pt x="1367" y="1285"/>
                      <a:pt x="1285" y="1367"/>
                      <a:pt x="1172" y="1432"/>
                    </a:cubicBezTo>
                    <a:cubicBezTo>
                      <a:pt x="1059" y="1498"/>
                      <a:pt x="948" y="1528"/>
                      <a:pt x="818" y="1528"/>
                    </a:cubicBezTo>
                    <a:close/>
                    <a:moveTo>
                      <a:pt x="1183" y="574"/>
                    </a:moveTo>
                    <a:cubicBezTo>
                      <a:pt x="1102" y="655"/>
                      <a:pt x="1021" y="736"/>
                      <a:pt x="939" y="818"/>
                    </a:cubicBezTo>
                    <a:cubicBezTo>
                      <a:pt x="1021" y="899"/>
                      <a:pt x="1102" y="980"/>
                      <a:pt x="1183" y="1061"/>
                    </a:cubicBezTo>
                    <a:cubicBezTo>
                      <a:pt x="1143" y="1102"/>
                      <a:pt x="1102" y="1143"/>
                      <a:pt x="1061" y="1183"/>
                    </a:cubicBezTo>
                    <a:cubicBezTo>
                      <a:pt x="980" y="1102"/>
                      <a:pt x="899" y="1021"/>
                      <a:pt x="818" y="939"/>
                    </a:cubicBezTo>
                    <a:cubicBezTo>
                      <a:pt x="736" y="1021"/>
                      <a:pt x="655" y="1102"/>
                      <a:pt x="574" y="1183"/>
                    </a:cubicBezTo>
                    <a:cubicBezTo>
                      <a:pt x="533" y="1143"/>
                      <a:pt x="492" y="1102"/>
                      <a:pt x="452" y="1061"/>
                    </a:cubicBezTo>
                    <a:cubicBezTo>
                      <a:pt x="533" y="980"/>
                      <a:pt x="614" y="899"/>
                      <a:pt x="696" y="818"/>
                    </a:cubicBezTo>
                    <a:cubicBezTo>
                      <a:pt x="614" y="736"/>
                      <a:pt x="533" y="655"/>
                      <a:pt x="452" y="574"/>
                    </a:cubicBezTo>
                    <a:cubicBezTo>
                      <a:pt x="492" y="533"/>
                      <a:pt x="533" y="492"/>
                      <a:pt x="574" y="452"/>
                    </a:cubicBezTo>
                    <a:cubicBezTo>
                      <a:pt x="655" y="533"/>
                      <a:pt x="736" y="614"/>
                      <a:pt x="818" y="696"/>
                    </a:cubicBezTo>
                    <a:cubicBezTo>
                      <a:pt x="899" y="614"/>
                      <a:pt x="980" y="533"/>
                      <a:pt x="1061" y="452"/>
                    </a:cubicBezTo>
                    <a:cubicBezTo>
                      <a:pt x="1102" y="492"/>
                      <a:pt x="1143" y="533"/>
                      <a:pt x="1183" y="574"/>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accent6">
                      <a:lumMod val="25000"/>
                    </a:schemeClr>
                  </a:solidFill>
                </a:endParaRPr>
              </a:p>
            </p:txBody>
          </p:sp>
        </p:grpSp>
        <p:sp>
          <p:nvSpPr>
            <p:cNvPr id="26" name="Rectangle 25">
              <a:extLst>
                <a:ext uri="{FF2B5EF4-FFF2-40B4-BE49-F238E27FC236}">
                  <a16:creationId xmlns:a16="http://schemas.microsoft.com/office/drawing/2014/main" id="{B1739811-8B4B-4B42-A512-85CFF396EB2B}"/>
                </a:ext>
              </a:extLst>
            </p:cNvPr>
            <p:cNvSpPr/>
            <p:nvPr/>
          </p:nvSpPr>
          <p:spPr>
            <a:xfrm>
              <a:off x="6812280" y="1884993"/>
              <a:ext cx="4480560" cy="430887"/>
            </a:xfrm>
            <a:prstGeom prst="rect">
              <a:avLst/>
            </a:prstGeom>
          </p:spPr>
          <p:txBody>
            <a:bodyPr wrap="square" lIns="0" tIns="0" rIns="0" bIns="0" anchor="ctr" anchorCtr="0">
              <a:spAutoFit/>
            </a:bodyPr>
            <a:lstStyle/>
            <a:p>
              <a:pPr defTabSz="914400">
                <a:spcBef>
                  <a:spcPts val="800"/>
                </a:spcBef>
                <a:buClr>
                  <a:srgbClr val="0A86C9"/>
                </a:buClr>
              </a:pPr>
              <a:r>
                <a:rPr lang="en-GB" sz="1400" dirty="0">
                  <a:solidFill>
                    <a:schemeClr val="accent6">
                      <a:lumMod val="25000"/>
                    </a:schemeClr>
                  </a:solidFill>
                </a:rPr>
                <a:t>We should not commit to re-train models at</a:t>
              </a:r>
              <a:br>
                <a:rPr lang="en-GB" sz="1400" dirty="0">
                  <a:solidFill>
                    <a:schemeClr val="accent6">
                      <a:lumMod val="25000"/>
                    </a:schemeClr>
                  </a:solidFill>
                </a:rPr>
              </a:br>
              <a:r>
                <a:rPr lang="en-GB" sz="1400" dirty="0">
                  <a:solidFill>
                    <a:schemeClr val="accent6">
                      <a:lumMod val="25000"/>
                    </a:schemeClr>
                  </a:solidFill>
                </a:rPr>
                <a:t>regular intervals</a:t>
              </a:r>
            </a:p>
          </p:txBody>
        </p:sp>
      </p:grpSp>
      <p:grpSp>
        <p:nvGrpSpPr>
          <p:cNvPr id="48" name="Group 47">
            <a:extLst>
              <a:ext uri="{FF2B5EF4-FFF2-40B4-BE49-F238E27FC236}">
                <a16:creationId xmlns:a16="http://schemas.microsoft.com/office/drawing/2014/main" id="{9DAE25DE-5EC1-425C-A886-FF08EA7C225C}"/>
              </a:ext>
            </a:extLst>
          </p:cNvPr>
          <p:cNvGrpSpPr/>
          <p:nvPr/>
        </p:nvGrpSpPr>
        <p:grpSpPr>
          <a:xfrm>
            <a:off x="5898987" y="4606290"/>
            <a:ext cx="5393853" cy="640358"/>
            <a:chOff x="5898987" y="4472991"/>
            <a:chExt cx="5393853" cy="640358"/>
          </a:xfrm>
        </p:grpSpPr>
        <p:sp>
          <p:nvSpPr>
            <p:cNvPr id="31" name="Oval 30">
              <a:extLst>
                <a:ext uri="{FF2B5EF4-FFF2-40B4-BE49-F238E27FC236}">
                  <a16:creationId xmlns:a16="http://schemas.microsoft.com/office/drawing/2014/main" id="{2424C10C-E211-4E62-9582-4A7F10E001DE}"/>
                </a:ext>
              </a:extLst>
            </p:cNvPr>
            <p:cNvSpPr/>
            <p:nvPr/>
          </p:nvSpPr>
          <p:spPr>
            <a:xfrm>
              <a:off x="5898987" y="4472991"/>
              <a:ext cx="640838" cy="640358"/>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chemeClr val="accent6">
                    <a:lumMod val="25000"/>
                  </a:schemeClr>
                </a:solidFill>
              </a:endParaRPr>
            </a:p>
          </p:txBody>
        </p:sp>
        <p:grpSp>
          <p:nvGrpSpPr>
            <p:cNvPr id="32" name="Group 41">
              <a:extLst>
                <a:ext uri="{FF2B5EF4-FFF2-40B4-BE49-F238E27FC236}">
                  <a16:creationId xmlns:a16="http://schemas.microsoft.com/office/drawing/2014/main" id="{6EA87F57-AAD5-450C-A10D-5C4567D33DB2}"/>
                </a:ext>
              </a:extLst>
            </p:cNvPr>
            <p:cNvGrpSpPr>
              <a:grpSpLocks/>
            </p:cNvGrpSpPr>
            <p:nvPr/>
          </p:nvGrpSpPr>
          <p:grpSpPr bwMode="auto">
            <a:xfrm>
              <a:off x="6025283" y="4599047"/>
              <a:ext cx="388246" cy="388246"/>
              <a:chOff x="5166" y="268"/>
              <a:chExt cx="370" cy="370"/>
            </a:xfrm>
            <a:solidFill>
              <a:schemeClr val="accent2"/>
            </a:solidFill>
          </p:grpSpPr>
          <p:sp>
            <p:nvSpPr>
              <p:cNvPr id="33" name="Freeform 42">
                <a:extLst>
                  <a:ext uri="{FF2B5EF4-FFF2-40B4-BE49-F238E27FC236}">
                    <a16:creationId xmlns:a16="http://schemas.microsoft.com/office/drawing/2014/main" id="{C1858CBD-6318-4A44-9D37-B61D498D88CB}"/>
                  </a:ext>
                </a:extLst>
              </p:cNvPr>
              <p:cNvSpPr>
                <a:spLocks noChangeArrowheads="1"/>
              </p:cNvSpPr>
              <p:nvPr/>
            </p:nvSpPr>
            <p:spPr bwMode="auto">
              <a:xfrm>
                <a:off x="5166" y="268"/>
                <a:ext cx="370" cy="370"/>
              </a:xfrm>
              <a:custGeom>
                <a:avLst/>
                <a:gdLst>
                  <a:gd name="T0" fmla="*/ 409 w 1636"/>
                  <a:gd name="T1" fmla="*/ 109 h 1636"/>
                  <a:gd name="T2" fmla="*/ 109 w 1636"/>
                  <a:gd name="T3" fmla="*/ 409 h 1636"/>
                  <a:gd name="T4" fmla="*/ 0 w 1636"/>
                  <a:gd name="T5" fmla="*/ 818 h 1636"/>
                  <a:gd name="T6" fmla="*/ 109 w 1636"/>
                  <a:gd name="T7" fmla="*/ 1226 h 1636"/>
                  <a:gd name="T8" fmla="*/ 409 w 1636"/>
                  <a:gd name="T9" fmla="*/ 1526 h 1636"/>
                  <a:gd name="T10" fmla="*/ 818 w 1636"/>
                  <a:gd name="T11" fmla="*/ 1635 h 1636"/>
                  <a:gd name="T12" fmla="*/ 1226 w 1636"/>
                  <a:gd name="T13" fmla="*/ 1526 h 1636"/>
                  <a:gd name="T14" fmla="*/ 1526 w 1636"/>
                  <a:gd name="T15" fmla="*/ 1226 h 1636"/>
                  <a:gd name="T16" fmla="*/ 1635 w 1636"/>
                  <a:gd name="T17" fmla="*/ 818 h 1636"/>
                  <a:gd name="T18" fmla="*/ 1526 w 1636"/>
                  <a:gd name="T19" fmla="*/ 409 h 1636"/>
                  <a:gd name="T20" fmla="*/ 1226 w 1636"/>
                  <a:gd name="T21" fmla="*/ 109 h 1636"/>
                  <a:gd name="T22" fmla="*/ 818 w 1636"/>
                  <a:gd name="T23" fmla="*/ 0 h 1636"/>
                  <a:gd name="T24" fmla="*/ 409 w 1636"/>
                  <a:gd name="T25" fmla="*/ 109 h 1636"/>
                  <a:gd name="T26" fmla="*/ 818 w 1636"/>
                  <a:gd name="T27" fmla="*/ 1528 h 1636"/>
                  <a:gd name="T28" fmla="*/ 463 w 1636"/>
                  <a:gd name="T29" fmla="*/ 1433 h 1636"/>
                  <a:gd name="T30" fmla="*/ 202 w 1636"/>
                  <a:gd name="T31" fmla="*/ 1172 h 1636"/>
                  <a:gd name="T32" fmla="*/ 107 w 1636"/>
                  <a:gd name="T33" fmla="*/ 818 h 1636"/>
                  <a:gd name="T34" fmla="*/ 202 w 1636"/>
                  <a:gd name="T35" fmla="*/ 463 h 1636"/>
                  <a:gd name="T36" fmla="*/ 463 w 1636"/>
                  <a:gd name="T37" fmla="*/ 202 h 1636"/>
                  <a:gd name="T38" fmla="*/ 818 w 1636"/>
                  <a:gd name="T39" fmla="*/ 107 h 1636"/>
                  <a:gd name="T40" fmla="*/ 1172 w 1636"/>
                  <a:gd name="T41" fmla="*/ 202 h 1636"/>
                  <a:gd name="T42" fmla="*/ 1433 w 1636"/>
                  <a:gd name="T43" fmla="*/ 463 h 1636"/>
                  <a:gd name="T44" fmla="*/ 1528 w 1636"/>
                  <a:gd name="T45" fmla="*/ 818 h 1636"/>
                  <a:gd name="T46" fmla="*/ 1432 w 1636"/>
                  <a:gd name="T47" fmla="*/ 1172 h 1636"/>
                  <a:gd name="T48" fmla="*/ 1172 w 1636"/>
                  <a:gd name="T49" fmla="*/ 1432 h 1636"/>
                  <a:gd name="T50" fmla="*/ 818 w 1636"/>
                  <a:gd name="T51" fmla="*/ 1528 h 1636"/>
                  <a:gd name="T52" fmla="*/ 1183 w 1636"/>
                  <a:gd name="T53" fmla="*/ 574 h 1636"/>
                  <a:gd name="T54" fmla="*/ 939 w 1636"/>
                  <a:gd name="T55" fmla="*/ 818 h 1636"/>
                  <a:gd name="T56" fmla="*/ 1183 w 1636"/>
                  <a:gd name="T57" fmla="*/ 1061 h 1636"/>
                  <a:gd name="T58" fmla="*/ 1061 w 1636"/>
                  <a:gd name="T59" fmla="*/ 1183 h 1636"/>
                  <a:gd name="T60" fmla="*/ 818 w 1636"/>
                  <a:gd name="T61" fmla="*/ 939 h 1636"/>
                  <a:gd name="T62" fmla="*/ 574 w 1636"/>
                  <a:gd name="T63" fmla="*/ 1183 h 1636"/>
                  <a:gd name="T64" fmla="*/ 452 w 1636"/>
                  <a:gd name="T65" fmla="*/ 1061 h 1636"/>
                  <a:gd name="T66" fmla="*/ 696 w 1636"/>
                  <a:gd name="T67" fmla="*/ 818 h 1636"/>
                  <a:gd name="T68" fmla="*/ 452 w 1636"/>
                  <a:gd name="T69" fmla="*/ 574 h 1636"/>
                  <a:gd name="T70" fmla="*/ 574 w 1636"/>
                  <a:gd name="T71" fmla="*/ 452 h 1636"/>
                  <a:gd name="T72" fmla="*/ 818 w 1636"/>
                  <a:gd name="T73" fmla="*/ 696 h 1636"/>
                  <a:gd name="T74" fmla="*/ 1061 w 1636"/>
                  <a:gd name="T75" fmla="*/ 452 h 1636"/>
                  <a:gd name="T76" fmla="*/ 1183 w 1636"/>
                  <a:gd name="T77" fmla="*/ 574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36" h="1636">
                    <a:moveTo>
                      <a:pt x="409" y="109"/>
                    </a:moveTo>
                    <a:cubicBezTo>
                      <a:pt x="278" y="184"/>
                      <a:pt x="184" y="278"/>
                      <a:pt x="109" y="409"/>
                    </a:cubicBezTo>
                    <a:cubicBezTo>
                      <a:pt x="33" y="539"/>
                      <a:pt x="0" y="667"/>
                      <a:pt x="0" y="818"/>
                    </a:cubicBezTo>
                    <a:cubicBezTo>
                      <a:pt x="0" y="968"/>
                      <a:pt x="33" y="1096"/>
                      <a:pt x="109" y="1226"/>
                    </a:cubicBezTo>
                    <a:cubicBezTo>
                      <a:pt x="184" y="1357"/>
                      <a:pt x="278" y="1451"/>
                      <a:pt x="409" y="1526"/>
                    </a:cubicBezTo>
                    <a:cubicBezTo>
                      <a:pt x="539" y="1602"/>
                      <a:pt x="667" y="1635"/>
                      <a:pt x="818" y="1635"/>
                    </a:cubicBezTo>
                    <a:cubicBezTo>
                      <a:pt x="968" y="1635"/>
                      <a:pt x="1096" y="1602"/>
                      <a:pt x="1226" y="1526"/>
                    </a:cubicBezTo>
                    <a:cubicBezTo>
                      <a:pt x="1357" y="1451"/>
                      <a:pt x="1451" y="1357"/>
                      <a:pt x="1526" y="1226"/>
                    </a:cubicBezTo>
                    <a:cubicBezTo>
                      <a:pt x="1602" y="1096"/>
                      <a:pt x="1635" y="968"/>
                      <a:pt x="1635" y="818"/>
                    </a:cubicBezTo>
                    <a:cubicBezTo>
                      <a:pt x="1635" y="667"/>
                      <a:pt x="1602" y="539"/>
                      <a:pt x="1526" y="409"/>
                    </a:cubicBezTo>
                    <a:cubicBezTo>
                      <a:pt x="1451" y="278"/>
                      <a:pt x="1357" y="184"/>
                      <a:pt x="1226" y="109"/>
                    </a:cubicBezTo>
                    <a:cubicBezTo>
                      <a:pt x="1096" y="33"/>
                      <a:pt x="968" y="0"/>
                      <a:pt x="818" y="0"/>
                    </a:cubicBezTo>
                    <a:cubicBezTo>
                      <a:pt x="667" y="0"/>
                      <a:pt x="539" y="33"/>
                      <a:pt x="409" y="109"/>
                    </a:cubicBezTo>
                    <a:close/>
                    <a:moveTo>
                      <a:pt x="818" y="1528"/>
                    </a:moveTo>
                    <a:cubicBezTo>
                      <a:pt x="687" y="1528"/>
                      <a:pt x="576" y="1499"/>
                      <a:pt x="463" y="1433"/>
                    </a:cubicBezTo>
                    <a:cubicBezTo>
                      <a:pt x="349" y="1368"/>
                      <a:pt x="267" y="1286"/>
                      <a:pt x="202" y="1172"/>
                    </a:cubicBezTo>
                    <a:cubicBezTo>
                      <a:pt x="136" y="1059"/>
                      <a:pt x="107" y="948"/>
                      <a:pt x="107" y="818"/>
                    </a:cubicBezTo>
                    <a:cubicBezTo>
                      <a:pt x="107" y="687"/>
                      <a:pt x="136" y="576"/>
                      <a:pt x="202" y="463"/>
                    </a:cubicBezTo>
                    <a:cubicBezTo>
                      <a:pt x="267" y="349"/>
                      <a:pt x="349" y="267"/>
                      <a:pt x="463" y="202"/>
                    </a:cubicBezTo>
                    <a:cubicBezTo>
                      <a:pt x="576" y="136"/>
                      <a:pt x="687" y="107"/>
                      <a:pt x="818" y="107"/>
                    </a:cubicBezTo>
                    <a:cubicBezTo>
                      <a:pt x="948" y="107"/>
                      <a:pt x="1059" y="136"/>
                      <a:pt x="1172" y="202"/>
                    </a:cubicBezTo>
                    <a:cubicBezTo>
                      <a:pt x="1286" y="267"/>
                      <a:pt x="1368" y="349"/>
                      <a:pt x="1433" y="463"/>
                    </a:cubicBezTo>
                    <a:cubicBezTo>
                      <a:pt x="1499" y="576"/>
                      <a:pt x="1528" y="687"/>
                      <a:pt x="1528" y="818"/>
                    </a:cubicBezTo>
                    <a:cubicBezTo>
                      <a:pt x="1528" y="948"/>
                      <a:pt x="1498" y="1059"/>
                      <a:pt x="1432" y="1172"/>
                    </a:cubicBezTo>
                    <a:cubicBezTo>
                      <a:pt x="1367" y="1285"/>
                      <a:pt x="1285" y="1367"/>
                      <a:pt x="1172" y="1432"/>
                    </a:cubicBezTo>
                    <a:cubicBezTo>
                      <a:pt x="1059" y="1498"/>
                      <a:pt x="948" y="1528"/>
                      <a:pt x="818" y="1528"/>
                    </a:cubicBezTo>
                    <a:close/>
                    <a:moveTo>
                      <a:pt x="1183" y="574"/>
                    </a:moveTo>
                    <a:cubicBezTo>
                      <a:pt x="1102" y="655"/>
                      <a:pt x="1021" y="736"/>
                      <a:pt x="939" y="818"/>
                    </a:cubicBezTo>
                    <a:cubicBezTo>
                      <a:pt x="1021" y="899"/>
                      <a:pt x="1102" y="980"/>
                      <a:pt x="1183" y="1061"/>
                    </a:cubicBezTo>
                    <a:cubicBezTo>
                      <a:pt x="1143" y="1102"/>
                      <a:pt x="1102" y="1143"/>
                      <a:pt x="1061" y="1183"/>
                    </a:cubicBezTo>
                    <a:cubicBezTo>
                      <a:pt x="980" y="1102"/>
                      <a:pt x="899" y="1021"/>
                      <a:pt x="818" y="939"/>
                    </a:cubicBezTo>
                    <a:cubicBezTo>
                      <a:pt x="736" y="1021"/>
                      <a:pt x="655" y="1102"/>
                      <a:pt x="574" y="1183"/>
                    </a:cubicBezTo>
                    <a:cubicBezTo>
                      <a:pt x="533" y="1143"/>
                      <a:pt x="492" y="1102"/>
                      <a:pt x="452" y="1061"/>
                    </a:cubicBezTo>
                    <a:cubicBezTo>
                      <a:pt x="533" y="980"/>
                      <a:pt x="614" y="899"/>
                      <a:pt x="696" y="818"/>
                    </a:cubicBezTo>
                    <a:cubicBezTo>
                      <a:pt x="614" y="736"/>
                      <a:pt x="533" y="655"/>
                      <a:pt x="452" y="574"/>
                    </a:cubicBezTo>
                    <a:cubicBezTo>
                      <a:pt x="492" y="533"/>
                      <a:pt x="533" y="492"/>
                      <a:pt x="574" y="452"/>
                    </a:cubicBezTo>
                    <a:cubicBezTo>
                      <a:pt x="655" y="533"/>
                      <a:pt x="736" y="614"/>
                      <a:pt x="818" y="696"/>
                    </a:cubicBezTo>
                    <a:cubicBezTo>
                      <a:pt x="899" y="614"/>
                      <a:pt x="980" y="533"/>
                      <a:pt x="1061" y="452"/>
                    </a:cubicBezTo>
                    <a:cubicBezTo>
                      <a:pt x="1102" y="492"/>
                      <a:pt x="1143" y="533"/>
                      <a:pt x="1183" y="574"/>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accent6">
                      <a:lumMod val="25000"/>
                    </a:schemeClr>
                  </a:solidFill>
                </a:endParaRPr>
              </a:p>
            </p:txBody>
          </p:sp>
        </p:grpSp>
        <p:sp>
          <p:nvSpPr>
            <p:cNvPr id="34" name="Rectangle 33">
              <a:extLst>
                <a:ext uri="{FF2B5EF4-FFF2-40B4-BE49-F238E27FC236}">
                  <a16:creationId xmlns:a16="http://schemas.microsoft.com/office/drawing/2014/main" id="{6616B397-31B0-4E58-B225-FD0FCE121B8E}"/>
                </a:ext>
              </a:extLst>
            </p:cNvPr>
            <p:cNvSpPr/>
            <p:nvPr/>
          </p:nvSpPr>
          <p:spPr>
            <a:xfrm>
              <a:off x="6812280" y="4577727"/>
              <a:ext cx="4480560" cy="430887"/>
            </a:xfrm>
            <a:prstGeom prst="rect">
              <a:avLst/>
            </a:prstGeom>
          </p:spPr>
          <p:txBody>
            <a:bodyPr wrap="square" lIns="0" tIns="0" rIns="0" bIns="0" anchor="ctr" anchorCtr="0">
              <a:spAutoFit/>
            </a:bodyPr>
            <a:lstStyle/>
            <a:p>
              <a:pPr defTabSz="914400">
                <a:spcBef>
                  <a:spcPts val="800"/>
                </a:spcBef>
                <a:buClr>
                  <a:srgbClr val="0A86C9"/>
                </a:buClr>
              </a:pPr>
              <a:r>
                <a:rPr lang="en-GB" sz="1400" dirty="0">
                  <a:solidFill>
                    <a:schemeClr val="accent6">
                      <a:lumMod val="25000"/>
                    </a:schemeClr>
                  </a:solidFill>
                </a:rPr>
                <a:t>The cadence should be triggered by a reduction</a:t>
              </a:r>
              <a:br>
                <a:rPr lang="en-GB" sz="1400" dirty="0">
                  <a:solidFill>
                    <a:schemeClr val="accent6">
                      <a:lumMod val="25000"/>
                    </a:schemeClr>
                  </a:solidFill>
                </a:rPr>
              </a:br>
              <a:r>
                <a:rPr lang="en-GB" sz="1400" dirty="0">
                  <a:solidFill>
                    <a:schemeClr val="accent6">
                      <a:lumMod val="25000"/>
                    </a:schemeClr>
                  </a:solidFill>
                </a:rPr>
                <a:t>in performance and not a set period of time</a:t>
              </a:r>
            </a:p>
          </p:txBody>
        </p:sp>
      </p:grpSp>
      <p:grpSp>
        <p:nvGrpSpPr>
          <p:cNvPr id="46" name="Group 45">
            <a:extLst>
              <a:ext uri="{FF2B5EF4-FFF2-40B4-BE49-F238E27FC236}">
                <a16:creationId xmlns:a16="http://schemas.microsoft.com/office/drawing/2014/main" id="{516E2ABA-BEC5-4728-AFDE-F784F746DE4B}"/>
              </a:ext>
            </a:extLst>
          </p:cNvPr>
          <p:cNvGrpSpPr/>
          <p:nvPr/>
        </p:nvGrpSpPr>
        <p:grpSpPr>
          <a:xfrm>
            <a:off x="5898987" y="2846070"/>
            <a:ext cx="5393853" cy="640358"/>
            <a:chOff x="5898987" y="2665637"/>
            <a:chExt cx="5393853" cy="640358"/>
          </a:xfrm>
        </p:grpSpPr>
        <p:sp>
          <p:nvSpPr>
            <p:cNvPr id="27" name="Oval 26">
              <a:extLst>
                <a:ext uri="{FF2B5EF4-FFF2-40B4-BE49-F238E27FC236}">
                  <a16:creationId xmlns:a16="http://schemas.microsoft.com/office/drawing/2014/main" id="{635589D2-91F2-4A47-8B36-3BF0419C2AB2}"/>
                </a:ext>
              </a:extLst>
            </p:cNvPr>
            <p:cNvSpPr/>
            <p:nvPr/>
          </p:nvSpPr>
          <p:spPr>
            <a:xfrm>
              <a:off x="5898987" y="2665637"/>
              <a:ext cx="640838" cy="640358"/>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chemeClr val="accent6">
                    <a:lumMod val="25000"/>
                  </a:schemeClr>
                </a:solidFill>
              </a:endParaRPr>
            </a:p>
          </p:txBody>
        </p:sp>
        <p:sp>
          <p:nvSpPr>
            <p:cNvPr id="28" name="Rectangle 27">
              <a:extLst>
                <a:ext uri="{FF2B5EF4-FFF2-40B4-BE49-F238E27FC236}">
                  <a16:creationId xmlns:a16="http://schemas.microsoft.com/office/drawing/2014/main" id="{8DFEF381-EA93-464A-BB7B-B4C61B23C818}"/>
                </a:ext>
              </a:extLst>
            </p:cNvPr>
            <p:cNvSpPr/>
            <p:nvPr/>
          </p:nvSpPr>
          <p:spPr>
            <a:xfrm>
              <a:off x="6812280" y="2770373"/>
              <a:ext cx="4480560" cy="430887"/>
            </a:xfrm>
            <a:prstGeom prst="rect">
              <a:avLst/>
            </a:prstGeom>
          </p:spPr>
          <p:txBody>
            <a:bodyPr wrap="square" lIns="0" tIns="0" rIns="0" bIns="0" anchor="ctr" anchorCtr="0">
              <a:spAutoFit/>
            </a:bodyPr>
            <a:lstStyle/>
            <a:p>
              <a:pPr defTabSz="914400">
                <a:spcBef>
                  <a:spcPts val="800"/>
                </a:spcBef>
                <a:buClr>
                  <a:srgbClr val="0A86C9"/>
                </a:buClr>
              </a:pPr>
              <a:r>
                <a:rPr lang="en-GB" sz="1400" dirty="0">
                  <a:solidFill>
                    <a:schemeClr val="accent6">
                      <a:lumMod val="25000"/>
                    </a:schemeClr>
                  </a:solidFill>
                </a:rPr>
                <a:t>We should promote that we consistently monitor</a:t>
              </a:r>
              <a:br>
                <a:rPr lang="en-GB" sz="1400" dirty="0">
                  <a:solidFill>
                    <a:schemeClr val="accent6">
                      <a:lumMod val="25000"/>
                    </a:schemeClr>
                  </a:solidFill>
                </a:rPr>
              </a:br>
              <a:r>
                <a:rPr lang="en-GB" sz="1400" dirty="0">
                  <a:solidFill>
                    <a:schemeClr val="accent6">
                      <a:lumMod val="25000"/>
                    </a:schemeClr>
                  </a:solidFill>
                </a:rPr>
                <a:t>the performance of our clients</a:t>
              </a:r>
            </a:p>
          </p:txBody>
        </p:sp>
        <p:grpSp>
          <p:nvGrpSpPr>
            <p:cNvPr id="37" name="Group 43">
              <a:extLst>
                <a:ext uri="{FF2B5EF4-FFF2-40B4-BE49-F238E27FC236}">
                  <a16:creationId xmlns:a16="http://schemas.microsoft.com/office/drawing/2014/main" id="{616FFE61-734C-468E-BA98-B60507108251}"/>
                </a:ext>
              </a:extLst>
            </p:cNvPr>
            <p:cNvGrpSpPr>
              <a:grpSpLocks/>
            </p:cNvGrpSpPr>
            <p:nvPr/>
          </p:nvGrpSpPr>
          <p:grpSpPr bwMode="auto">
            <a:xfrm>
              <a:off x="6025283" y="2787656"/>
              <a:ext cx="396320" cy="396320"/>
              <a:chOff x="3987" y="313"/>
              <a:chExt cx="370" cy="370"/>
            </a:xfrm>
            <a:solidFill>
              <a:schemeClr val="accent1"/>
            </a:solidFill>
          </p:grpSpPr>
          <p:sp>
            <p:nvSpPr>
              <p:cNvPr id="38" name="Freeform 44">
                <a:extLst>
                  <a:ext uri="{FF2B5EF4-FFF2-40B4-BE49-F238E27FC236}">
                    <a16:creationId xmlns:a16="http://schemas.microsoft.com/office/drawing/2014/main" id="{867A18D2-70A0-4336-BE07-C117F3BC65BF}"/>
                  </a:ext>
                </a:extLst>
              </p:cNvPr>
              <p:cNvSpPr>
                <a:spLocks noChangeArrowheads="1"/>
              </p:cNvSpPr>
              <p:nvPr/>
            </p:nvSpPr>
            <p:spPr bwMode="auto">
              <a:xfrm>
                <a:off x="3987" y="313"/>
                <a:ext cx="370" cy="370"/>
              </a:xfrm>
              <a:custGeom>
                <a:avLst/>
                <a:gdLst>
                  <a:gd name="T0" fmla="*/ 409 w 1636"/>
                  <a:gd name="T1" fmla="*/ 109 h 1636"/>
                  <a:gd name="T2" fmla="*/ 109 w 1636"/>
                  <a:gd name="T3" fmla="*/ 409 h 1636"/>
                  <a:gd name="T4" fmla="*/ 0 w 1636"/>
                  <a:gd name="T5" fmla="*/ 818 h 1636"/>
                  <a:gd name="T6" fmla="*/ 109 w 1636"/>
                  <a:gd name="T7" fmla="*/ 1226 h 1636"/>
                  <a:gd name="T8" fmla="*/ 409 w 1636"/>
                  <a:gd name="T9" fmla="*/ 1526 h 1636"/>
                  <a:gd name="T10" fmla="*/ 818 w 1636"/>
                  <a:gd name="T11" fmla="*/ 1635 h 1636"/>
                  <a:gd name="T12" fmla="*/ 1226 w 1636"/>
                  <a:gd name="T13" fmla="*/ 1526 h 1636"/>
                  <a:gd name="T14" fmla="*/ 1526 w 1636"/>
                  <a:gd name="T15" fmla="*/ 1226 h 1636"/>
                  <a:gd name="T16" fmla="*/ 1635 w 1636"/>
                  <a:gd name="T17" fmla="*/ 818 h 1636"/>
                  <a:gd name="T18" fmla="*/ 1526 w 1636"/>
                  <a:gd name="T19" fmla="*/ 409 h 1636"/>
                  <a:gd name="T20" fmla="*/ 1226 w 1636"/>
                  <a:gd name="T21" fmla="*/ 109 h 1636"/>
                  <a:gd name="T22" fmla="*/ 818 w 1636"/>
                  <a:gd name="T23" fmla="*/ 0 h 1636"/>
                  <a:gd name="T24" fmla="*/ 409 w 1636"/>
                  <a:gd name="T25" fmla="*/ 109 h 1636"/>
                  <a:gd name="T26" fmla="*/ 818 w 1636"/>
                  <a:gd name="T27" fmla="*/ 1528 h 1636"/>
                  <a:gd name="T28" fmla="*/ 463 w 1636"/>
                  <a:gd name="T29" fmla="*/ 1433 h 1636"/>
                  <a:gd name="T30" fmla="*/ 202 w 1636"/>
                  <a:gd name="T31" fmla="*/ 1172 h 1636"/>
                  <a:gd name="T32" fmla="*/ 107 w 1636"/>
                  <a:gd name="T33" fmla="*/ 818 h 1636"/>
                  <a:gd name="T34" fmla="*/ 202 w 1636"/>
                  <a:gd name="T35" fmla="*/ 463 h 1636"/>
                  <a:gd name="T36" fmla="*/ 463 w 1636"/>
                  <a:gd name="T37" fmla="*/ 202 h 1636"/>
                  <a:gd name="T38" fmla="*/ 818 w 1636"/>
                  <a:gd name="T39" fmla="*/ 107 h 1636"/>
                  <a:gd name="T40" fmla="*/ 1172 w 1636"/>
                  <a:gd name="T41" fmla="*/ 202 h 1636"/>
                  <a:gd name="T42" fmla="*/ 1433 w 1636"/>
                  <a:gd name="T43" fmla="*/ 463 h 1636"/>
                  <a:gd name="T44" fmla="*/ 1528 w 1636"/>
                  <a:gd name="T45" fmla="*/ 818 h 1636"/>
                  <a:gd name="T46" fmla="*/ 1432 w 1636"/>
                  <a:gd name="T47" fmla="*/ 1172 h 1636"/>
                  <a:gd name="T48" fmla="*/ 1172 w 1636"/>
                  <a:gd name="T49" fmla="*/ 1432 h 1636"/>
                  <a:gd name="T50" fmla="*/ 818 w 1636"/>
                  <a:gd name="T51" fmla="*/ 1528 h 1636"/>
                  <a:gd name="T52" fmla="*/ 1334 w 1636"/>
                  <a:gd name="T53" fmla="*/ 597 h 1636"/>
                  <a:gd name="T54" fmla="*/ 847 w 1636"/>
                  <a:gd name="T55" fmla="*/ 1083 h 1636"/>
                  <a:gd name="T56" fmla="*/ 726 w 1636"/>
                  <a:gd name="T57" fmla="*/ 1205 h 1636"/>
                  <a:gd name="T58" fmla="*/ 603 w 1636"/>
                  <a:gd name="T59" fmla="*/ 1083 h 1636"/>
                  <a:gd name="T60" fmla="*/ 359 w 1636"/>
                  <a:gd name="T61" fmla="*/ 839 h 1636"/>
                  <a:gd name="T62" fmla="*/ 481 w 1636"/>
                  <a:gd name="T63" fmla="*/ 718 h 1636"/>
                  <a:gd name="T64" fmla="*/ 725 w 1636"/>
                  <a:gd name="T65" fmla="*/ 961 h 1636"/>
                  <a:gd name="T66" fmla="*/ 1212 w 1636"/>
                  <a:gd name="T67" fmla="*/ 473 h 1636"/>
                  <a:gd name="T68" fmla="*/ 1334 w 1636"/>
                  <a:gd name="T69" fmla="*/ 597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6" h="1636">
                    <a:moveTo>
                      <a:pt x="409" y="109"/>
                    </a:moveTo>
                    <a:cubicBezTo>
                      <a:pt x="278" y="184"/>
                      <a:pt x="184" y="278"/>
                      <a:pt x="109" y="409"/>
                    </a:cubicBezTo>
                    <a:cubicBezTo>
                      <a:pt x="33" y="539"/>
                      <a:pt x="0" y="667"/>
                      <a:pt x="0" y="818"/>
                    </a:cubicBezTo>
                    <a:cubicBezTo>
                      <a:pt x="0" y="968"/>
                      <a:pt x="33" y="1096"/>
                      <a:pt x="109" y="1226"/>
                    </a:cubicBezTo>
                    <a:cubicBezTo>
                      <a:pt x="184" y="1357"/>
                      <a:pt x="278" y="1451"/>
                      <a:pt x="409" y="1526"/>
                    </a:cubicBezTo>
                    <a:cubicBezTo>
                      <a:pt x="539" y="1602"/>
                      <a:pt x="667" y="1635"/>
                      <a:pt x="818" y="1635"/>
                    </a:cubicBezTo>
                    <a:cubicBezTo>
                      <a:pt x="968" y="1635"/>
                      <a:pt x="1096" y="1602"/>
                      <a:pt x="1226" y="1526"/>
                    </a:cubicBezTo>
                    <a:cubicBezTo>
                      <a:pt x="1357" y="1451"/>
                      <a:pt x="1451" y="1357"/>
                      <a:pt x="1526" y="1226"/>
                    </a:cubicBezTo>
                    <a:cubicBezTo>
                      <a:pt x="1602" y="1096"/>
                      <a:pt x="1635" y="968"/>
                      <a:pt x="1635" y="818"/>
                    </a:cubicBezTo>
                    <a:cubicBezTo>
                      <a:pt x="1635" y="667"/>
                      <a:pt x="1602" y="539"/>
                      <a:pt x="1526" y="409"/>
                    </a:cubicBezTo>
                    <a:cubicBezTo>
                      <a:pt x="1451" y="278"/>
                      <a:pt x="1357" y="184"/>
                      <a:pt x="1226" y="109"/>
                    </a:cubicBezTo>
                    <a:cubicBezTo>
                      <a:pt x="1096" y="33"/>
                      <a:pt x="968" y="0"/>
                      <a:pt x="818" y="0"/>
                    </a:cubicBezTo>
                    <a:cubicBezTo>
                      <a:pt x="667" y="0"/>
                      <a:pt x="539" y="33"/>
                      <a:pt x="409" y="109"/>
                    </a:cubicBezTo>
                    <a:close/>
                    <a:moveTo>
                      <a:pt x="818" y="1528"/>
                    </a:moveTo>
                    <a:cubicBezTo>
                      <a:pt x="687" y="1528"/>
                      <a:pt x="576" y="1499"/>
                      <a:pt x="463" y="1433"/>
                    </a:cubicBezTo>
                    <a:cubicBezTo>
                      <a:pt x="349" y="1368"/>
                      <a:pt x="267" y="1286"/>
                      <a:pt x="202" y="1172"/>
                    </a:cubicBezTo>
                    <a:cubicBezTo>
                      <a:pt x="136" y="1059"/>
                      <a:pt x="107" y="948"/>
                      <a:pt x="107" y="818"/>
                    </a:cubicBezTo>
                    <a:cubicBezTo>
                      <a:pt x="107" y="687"/>
                      <a:pt x="136" y="576"/>
                      <a:pt x="202" y="463"/>
                    </a:cubicBezTo>
                    <a:cubicBezTo>
                      <a:pt x="267" y="349"/>
                      <a:pt x="349" y="267"/>
                      <a:pt x="463" y="202"/>
                    </a:cubicBezTo>
                    <a:cubicBezTo>
                      <a:pt x="576" y="136"/>
                      <a:pt x="687" y="107"/>
                      <a:pt x="818" y="107"/>
                    </a:cubicBezTo>
                    <a:cubicBezTo>
                      <a:pt x="948" y="107"/>
                      <a:pt x="1059" y="136"/>
                      <a:pt x="1172" y="202"/>
                    </a:cubicBezTo>
                    <a:cubicBezTo>
                      <a:pt x="1286" y="267"/>
                      <a:pt x="1368" y="349"/>
                      <a:pt x="1433" y="463"/>
                    </a:cubicBezTo>
                    <a:cubicBezTo>
                      <a:pt x="1499" y="576"/>
                      <a:pt x="1528" y="687"/>
                      <a:pt x="1528" y="818"/>
                    </a:cubicBezTo>
                    <a:cubicBezTo>
                      <a:pt x="1528" y="948"/>
                      <a:pt x="1498" y="1059"/>
                      <a:pt x="1432" y="1172"/>
                    </a:cubicBezTo>
                    <a:cubicBezTo>
                      <a:pt x="1367" y="1285"/>
                      <a:pt x="1285" y="1367"/>
                      <a:pt x="1172" y="1432"/>
                    </a:cubicBezTo>
                    <a:cubicBezTo>
                      <a:pt x="1059" y="1498"/>
                      <a:pt x="948" y="1528"/>
                      <a:pt x="818" y="1528"/>
                    </a:cubicBezTo>
                    <a:close/>
                    <a:moveTo>
                      <a:pt x="1334" y="597"/>
                    </a:moveTo>
                    <a:cubicBezTo>
                      <a:pt x="1172" y="759"/>
                      <a:pt x="1010" y="921"/>
                      <a:pt x="847" y="1083"/>
                    </a:cubicBezTo>
                    <a:cubicBezTo>
                      <a:pt x="807" y="1124"/>
                      <a:pt x="766" y="1165"/>
                      <a:pt x="726" y="1205"/>
                    </a:cubicBezTo>
                    <a:cubicBezTo>
                      <a:pt x="685" y="1165"/>
                      <a:pt x="644" y="1124"/>
                      <a:pt x="603" y="1083"/>
                    </a:cubicBezTo>
                    <a:cubicBezTo>
                      <a:pt x="521" y="1002"/>
                      <a:pt x="440" y="921"/>
                      <a:pt x="359" y="839"/>
                    </a:cubicBezTo>
                    <a:cubicBezTo>
                      <a:pt x="399" y="799"/>
                      <a:pt x="440" y="758"/>
                      <a:pt x="481" y="718"/>
                    </a:cubicBezTo>
                    <a:cubicBezTo>
                      <a:pt x="562" y="799"/>
                      <a:pt x="643" y="880"/>
                      <a:pt x="725" y="961"/>
                    </a:cubicBezTo>
                    <a:cubicBezTo>
                      <a:pt x="887" y="799"/>
                      <a:pt x="1050" y="636"/>
                      <a:pt x="1212" y="473"/>
                    </a:cubicBezTo>
                    <a:cubicBezTo>
                      <a:pt x="1253" y="514"/>
                      <a:pt x="1294" y="555"/>
                      <a:pt x="1334" y="597"/>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accent6">
                      <a:lumMod val="25000"/>
                    </a:schemeClr>
                  </a:solidFill>
                </a:endParaRPr>
              </a:p>
            </p:txBody>
          </p:sp>
        </p:grpSp>
      </p:grpSp>
      <p:grpSp>
        <p:nvGrpSpPr>
          <p:cNvPr id="47" name="Group 46">
            <a:extLst>
              <a:ext uri="{FF2B5EF4-FFF2-40B4-BE49-F238E27FC236}">
                <a16:creationId xmlns:a16="http://schemas.microsoft.com/office/drawing/2014/main" id="{070A5250-6098-4DBC-B887-51E2A9891E2C}"/>
              </a:ext>
            </a:extLst>
          </p:cNvPr>
          <p:cNvGrpSpPr/>
          <p:nvPr/>
        </p:nvGrpSpPr>
        <p:grpSpPr>
          <a:xfrm>
            <a:off x="5898987" y="3726180"/>
            <a:ext cx="5393853" cy="640358"/>
            <a:chOff x="5898987" y="3551017"/>
            <a:chExt cx="5393853" cy="640358"/>
          </a:xfrm>
        </p:grpSpPr>
        <p:sp>
          <p:nvSpPr>
            <p:cNvPr id="29" name="Oval 28">
              <a:extLst>
                <a:ext uri="{FF2B5EF4-FFF2-40B4-BE49-F238E27FC236}">
                  <a16:creationId xmlns:a16="http://schemas.microsoft.com/office/drawing/2014/main" id="{DB457E35-296F-47FA-8D2C-E376BA433C96}"/>
                </a:ext>
              </a:extLst>
            </p:cNvPr>
            <p:cNvSpPr/>
            <p:nvPr/>
          </p:nvSpPr>
          <p:spPr>
            <a:xfrm>
              <a:off x="5898987" y="3551017"/>
              <a:ext cx="640838" cy="640358"/>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chemeClr val="accent6">
                    <a:lumMod val="25000"/>
                  </a:schemeClr>
                </a:solidFill>
              </a:endParaRPr>
            </a:p>
          </p:txBody>
        </p:sp>
        <p:sp>
          <p:nvSpPr>
            <p:cNvPr id="30" name="Rectangle 29">
              <a:extLst>
                <a:ext uri="{FF2B5EF4-FFF2-40B4-BE49-F238E27FC236}">
                  <a16:creationId xmlns:a16="http://schemas.microsoft.com/office/drawing/2014/main" id="{36BACD7C-A501-40B9-8EC3-5F89DA5F923A}"/>
                </a:ext>
              </a:extLst>
            </p:cNvPr>
            <p:cNvSpPr/>
            <p:nvPr/>
          </p:nvSpPr>
          <p:spPr>
            <a:xfrm>
              <a:off x="6812280" y="3655753"/>
              <a:ext cx="4480560" cy="430887"/>
            </a:xfrm>
            <a:prstGeom prst="rect">
              <a:avLst/>
            </a:prstGeom>
          </p:spPr>
          <p:txBody>
            <a:bodyPr wrap="square" lIns="0" tIns="0" rIns="0" bIns="0" anchor="ctr" anchorCtr="0">
              <a:spAutoFit/>
            </a:bodyPr>
            <a:lstStyle/>
            <a:p>
              <a:pPr defTabSz="914400">
                <a:spcBef>
                  <a:spcPts val="800"/>
                </a:spcBef>
                <a:buClr>
                  <a:srgbClr val="0A86C9"/>
                </a:buClr>
              </a:pPr>
              <a:r>
                <a:rPr lang="en-GB" sz="1400" dirty="0">
                  <a:solidFill>
                    <a:schemeClr val="accent6">
                      <a:lumMod val="25000"/>
                    </a:schemeClr>
                  </a:solidFill>
                </a:rPr>
                <a:t>If performance degrades this will be flagged by our risk analysts to the data science team</a:t>
              </a:r>
            </a:p>
          </p:txBody>
        </p:sp>
        <p:grpSp>
          <p:nvGrpSpPr>
            <p:cNvPr id="39" name="Group 43">
              <a:extLst>
                <a:ext uri="{FF2B5EF4-FFF2-40B4-BE49-F238E27FC236}">
                  <a16:creationId xmlns:a16="http://schemas.microsoft.com/office/drawing/2014/main" id="{9910A831-724C-4D89-BBBF-1DF2A1273471}"/>
                </a:ext>
              </a:extLst>
            </p:cNvPr>
            <p:cNvGrpSpPr>
              <a:grpSpLocks/>
            </p:cNvGrpSpPr>
            <p:nvPr/>
          </p:nvGrpSpPr>
          <p:grpSpPr bwMode="auto">
            <a:xfrm>
              <a:off x="6025283" y="3673036"/>
              <a:ext cx="396320" cy="396320"/>
              <a:chOff x="3987" y="313"/>
              <a:chExt cx="370" cy="370"/>
            </a:xfrm>
            <a:solidFill>
              <a:schemeClr val="accent1"/>
            </a:solidFill>
          </p:grpSpPr>
          <p:sp>
            <p:nvSpPr>
              <p:cNvPr id="40" name="Freeform 44">
                <a:extLst>
                  <a:ext uri="{FF2B5EF4-FFF2-40B4-BE49-F238E27FC236}">
                    <a16:creationId xmlns:a16="http://schemas.microsoft.com/office/drawing/2014/main" id="{454D191B-A974-4468-B9B6-87DDC7E9E1D9}"/>
                  </a:ext>
                </a:extLst>
              </p:cNvPr>
              <p:cNvSpPr>
                <a:spLocks noChangeArrowheads="1"/>
              </p:cNvSpPr>
              <p:nvPr/>
            </p:nvSpPr>
            <p:spPr bwMode="auto">
              <a:xfrm>
                <a:off x="3987" y="313"/>
                <a:ext cx="370" cy="370"/>
              </a:xfrm>
              <a:custGeom>
                <a:avLst/>
                <a:gdLst>
                  <a:gd name="T0" fmla="*/ 409 w 1636"/>
                  <a:gd name="T1" fmla="*/ 109 h 1636"/>
                  <a:gd name="T2" fmla="*/ 109 w 1636"/>
                  <a:gd name="T3" fmla="*/ 409 h 1636"/>
                  <a:gd name="T4" fmla="*/ 0 w 1636"/>
                  <a:gd name="T5" fmla="*/ 818 h 1636"/>
                  <a:gd name="T6" fmla="*/ 109 w 1636"/>
                  <a:gd name="T7" fmla="*/ 1226 h 1636"/>
                  <a:gd name="T8" fmla="*/ 409 w 1636"/>
                  <a:gd name="T9" fmla="*/ 1526 h 1636"/>
                  <a:gd name="T10" fmla="*/ 818 w 1636"/>
                  <a:gd name="T11" fmla="*/ 1635 h 1636"/>
                  <a:gd name="T12" fmla="*/ 1226 w 1636"/>
                  <a:gd name="T13" fmla="*/ 1526 h 1636"/>
                  <a:gd name="T14" fmla="*/ 1526 w 1636"/>
                  <a:gd name="T15" fmla="*/ 1226 h 1636"/>
                  <a:gd name="T16" fmla="*/ 1635 w 1636"/>
                  <a:gd name="T17" fmla="*/ 818 h 1636"/>
                  <a:gd name="T18" fmla="*/ 1526 w 1636"/>
                  <a:gd name="T19" fmla="*/ 409 h 1636"/>
                  <a:gd name="T20" fmla="*/ 1226 w 1636"/>
                  <a:gd name="T21" fmla="*/ 109 h 1636"/>
                  <a:gd name="T22" fmla="*/ 818 w 1636"/>
                  <a:gd name="T23" fmla="*/ 0 h 1636"/>
                  <a:gd name="T24" fmla="*/ 409 w 1636"/>
                  <a:gd name="T25" fmla="*/ 109 h 1636"/>
                  <a:gd name="T26" fmla="*/ 818 w 1636"/>
                  <a:gd name="T27" fmla="*/ 1528 h 1636"/>
                  <a:gd name="T28" fmla="*/ 463 w 1636"/>
                  <a:gd name="T29" fmla="*/ 1433 h 1636"/>
                  <a:gd name="T30" fmla="*/ 202 w 1636"/>
                  <a:gd name="T31" fmla="*/ 1172 h 1636"/>
                  <a:gd name="T32" fmla="*/ 107 w 1636"/>
                  <a:gd name="T33" fmla="*/ 818 h 1636"/>
                  <a:gd name="T34" fmla="*/ 202 w 1636"/>
                  <a:gd name="T35" fmla="*/ 463 h 1636"/>
                  <a:gd name="T36" fmla="*/ 463 w 1636"/>
                  <a:gd name="T37" fmla="*/ 202 h 1636"/>
                  <a:gd name="T38" fmla="*/ 818 w 1636"/>
                  <a:gd name="T39" fmla="*/ 107 h 1636"/>
                  <a:gd name="T40" fmla="*/ 1172 w 1636"/>
                  <a:gd name="T41" fmla="*/ 202 h 1636"/>
                  <a:gd name="T42" fmla="*/ 1433 w 1636"/>
                  <a:gd name="T43" fmla="*/ 463 h 1636"/>
                  <a:gd name="T44" fmla="*/ 1528 w 1636"/>
                  <a:gd name="T45" fmla="*/ 818 h 1636"/>
                  <a:gd name="T46" fmla="*/ 1432 w 1636"/>
                  <a:gd name="T47" fmla="*/ 1172 h 1636"/>
                  <a:gd name="T48" fmla="*/ 1172 w 1636"/>
                  <a:gd name="T49" fmla="*/ 1432 h 1636"/>
                  <a:gd name="T50" fmla="*/ 818 w 1636"/>
                  <a:gd name="T51" fmla="*/ 1528 h 1636"/>
                  <a:gd name="T52" fmla="*/ 1334 w 1636"/>
                  <a:gd name="T53" fmla="*/ 597 h 1636"/>
                  <a:gd name="T54" fmla="*/ 847 w 1636"/>
                  <a:gd name="T55" fmla="*/ 1083 h 1636"/>
                  <a:gd name="T56" fmla="*/ 726 w 1636"/>
                  <a:gd name="T57" fmla="*/ 1205 h 1636"/>
                  <a:gd name="T58" fmla="*/ 603 w 1636"/>
                  <a:gd name="T59" fmla="*/ 1083 h 1636"/>
                  <a:gd name="T60" fmla="*/ 359 w 1636"/>
                  <a:gd name="T61" fmla="*/ 839 h 1636"/>
                  <a:gd name="T62" fmla="*/ 481 w 1636"/>
                  <a:gd name="T63" fmla="*/ 718 h 1636"/>
                  <a:gd name="T64" fmla="*/ 725 w 1636"/>
                  <a:gd name="T65" fmla="*/ 961 h 1636"/>
                  <a:gd name="T66" fmla="*/ 1212 w 1636"/>
                  <a:gd name="T67" fmla="*/ 473 h 1636"/>
                  <a:gd name="T68" fmla="*/ 1334 w 1636"/>
                  <a:gd name="T69" fmla="*/ 597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6" h="1636">
                    <a:moveTo>
                      <a:pt x="409" y="109"/>
                    </a:moveTo>
                    <a:cubicBezTo>
                      <a:pt x="278" y="184"/>
                      <a:pt x="184" y="278"/>
                      <a:pt x="109" y="409"/>
                    </a:cubicBezTo>
                    <a:cubicBezTo>
                      <a:pt x="33" y="539"/>
                      <a:pt x="0" y="667"/>
                      <a:pt x="0" y="818"/>
                    </a:cubicBezTo>
                    <a:cubicBezTo>
                      <a:pt x="0" y="968"/>
                      <a:pt x="33" y="1096"/>
                      <a:pt x="109" y="1226"/>
                    </a:cubicBezTo>
                    <a:cubicBezTo>
                      <a:pt x="184" y="1357"/>
                      <a:pt x="278" y="1451"/>
                      <a:pt x="409" y="1526"/>
                    </a:cubicBezTo>
                    <a:cubicBezTo>
                      <a:pt x="539" y="1602"/>
                      <a:pt x="667" y="1635"/>
                      <a:pt x="818" y="1635"/>
                    </a:cubicBezTo>
                    <a:cubicBezTo>
                      <a:pt x="968" y="1635"/>
                      <a:pt x="1096" y="1602"/>
                      <a:pt x="1226" y="1526"/>
                    </a:cubicBezTo>
                    <a:cubicBezTo>
                      <a:pt x="1357" y="1451"/>
                      <a:pt x="1451" y="1357"/>
                      <a:pt x="1526" y="1226"/>
                    </a:cubicBezTo>
                    <a:cubicBezTo>
                      <a:pt x="1602" y="1096"/>
                      <a:pt x="1635" y="968"/>
                      <a:pt x="1635" y="818"/>
                    </a:cubicBezTo>
                    <a:cubicBezTo>
                      <a:pt x="1635" y="667"/>
                      <a:pt x="1602" y="539"/>
                      <a:pt x="1526" y="409"/>
                    </a:cubicBezTo>
                    <a:cubicBezTo>
                      <a:pt x="1451" y="278"/>
                      <a:pt x="1357" y="184"/>
                      <a:pt x="1226" y="109"/>
                    </a:cubicBezTo>
                    <a:cubicBezTo>
                      <a:pt x="1096" y="33"/>
                      <a:pt x="968" y="0"/>
                      <a:pt x="818" y="0"/>
                    </a:cubicBezTo>
                    <a:cubicBezTo>
                      <a:pt x="667" y="0"/>
                      <a:pt x="539" y="33"/>
                      <a:pt x="409" y="109"/>
                    </a:cubicBezTo>
                    <a:close/>
                    <a:moveTo>
                      <a:pt x="818" y="1528"/>
                    </a:moveTo>
                    <a:cubicBezTo>
                      <a:pt x="687" y="1528"/>
                      <a:pt x="576" y="1499"/>
                      <a:pt x="463" y="1433"/>
                    </a:cubicBezTo>
                    <a:cubicBezTo>
                      <a:pt x="349" y="1368"/>
                      <a:pt x="267" y="1286"/>
                      <a:pt x="202" y="1172"/>
                    </a:cubicBezTo>
                    <a:cubicBezTo>
                      <a:pt x="136" y="1059"/>
                      <a:pt x="107" y="948"/>
                      <a:pt x="107" y="818"/>
                    </a:cubicBezTo>
                    <a:cubicBezTo>
                      <a:pt x="107" y="687"/>
                      <a:pt x="136" y="576"/>
                      <a:pt x="202" y="463"/>
                    </a:cubicBezTo>
                    <a:cubicBezTo>
                      <a:pt x="267" y="349"/>
                      <a:pt x="349" y="267"/>
                      <a:pt x="463" y="202"/>
                    </a:cubicBezTo>
                    <a:cubicBezTo>
                      <a:pt x="576" y="136"/>
                      <a:pt x="687" y="107"/>
                      <a:pt x="818" y="107"/>
                    </a:cubicBezTo>
                    <a:cubicBezTo>
                      <a:pt x="948" y="107"/>
                      <a:pt x="1059" y="136"/>
                      <a:pt x="1172" y="202"/>
                    </a:cubicBezTo>
                    <a:cubicBezTo>
                      <a:pt x="1286" y="267"/>
                      <a:pt x="1368" y="349"/>
                      <a:pt x="1433" y="463"/>
                    </a:cubicBezTo>
                    <a:cubicBezTo>
                      <a:pt x="1499" y="576"/>
                      <a:pt x="1528" y="687"/>
                      <a:pt x="1528" y="818"/>
                    </a:cubicBezTo>
                    <a:cubicBezTo>
                      <a:pt x="1528" y="948"/>
                      <a:pt x="1498" y="1059"/>
                      <a:pt x="1432" y="1172"/>
                    </a:cubicBezTo>
                    <a:cubicBezTo>
                      <a:pt x="1367" y="1285"/>
                      <a:pt x="1285" y="1367"/>
                      <a:pt x="1172" y="1432"/>
                    </a:cubicBezTo>
                    <a:cubicBezTo>
                      <a:pt x="1059" y="1498"/>
                      <a:pt x="948" y="1528"/>
                      <a:pt x="818" y="1528"/>
                    </a:cubicBezTo>
                    <a:close/>
                    <a:moveTo>
                      <a:pt x="1334" y="597"/>
                    </a:moveTo>
                    <a:cubicBezTo>
                      <a:pt x="1172" y="759"/>
                      <a:pt x="1010" y="921"/>
                      <a:pt x="847" y="1083"/>
                    </a:cubicBezTo>
                    <a:cubicBezTo>
                      <a:pt x="807" y="1124"/>
                      <a:pt x="766" y="1165"/>
                      <a:pt x="726" y="1205"/>
                    </a:cubicBezTo>
                    <a:cubicBezTo>
                      <a:pt x="685" y="1165"/>
                      <a:pt x="644" y="1124"/>
                      <a:pt x="603" y="1083"/>
                    </a:cubicBezTo>
                    <a:cubicBezTo>
                      <a:pt x="521" y="1002"/>
                      <a:pt x="440" y="921"/>
                      <a:pt x="359" y="839"/>
                    </a:cubicBezTo>
                    <a:cubicBezTo>
                      <a:pt x="399" y="799"/>
                      <a:pt x="440" y="758"/>
                      <a:pt x="481" y="718"/>
                    </a:cubicBezTo>
                    <a:cubicBezTo>
                      <a:pt x="562" y="799"/>
                      <a:pt x="643" y="880"/>
                      <a:pt x="725" y="961"/>
                    </a:cubicBezTo>
                    <a:cubicBezTo>
                      <a:pt x="887" y="799"/>
                      <a:pt x="1050" y="636"/>
                      <a:pt x="1212" y="473"/>
                    </a:cubicBezTo>
                    <a:cubicBezTo>
                      <a:pt x="1253" y="514"/>
                      <a:pt x="1294" y="555"/>
                      <a:pt x="1334" y="597"/>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accent6">
                      <a:lumMod val="25000"/>
                    </a:schemeClr>
                  </a:solidFill>
                </a:endParaRPr>
              </a:p>
            </p:txBody>
          </p:sp>
        </p:grpSp>
      </p:grpSp>
      <p:grpSp>
        <p:nvGrpSpPr>
          <p:cNvPr id="49" name="Group 48">
            <a:extLst>
              <a:ext uri="{FF2B5EF4-FFF2-40B4-BE49-F238E27FC236}">
                <a16:creationId xmlns:a16="http://schemas.microsoft.com/office/drawing/2014/main" id="{8651777A-3187-4267-A787-3908DF90A9CE}"/>
              </a:ext>
            </a:extLst>
          </p:cNvPr>
          <p:cNvGrpSpPr/>
          <p:nvPr/>
        </p:nvGrpSpPr>
        <p:grpSpPr>
          <a:xfrm>
            <a:off x="5898987" y="5486400"/>
            <a:ext cx="5393853" cy="640358"/>
            <a:chOff x="5898987" y="5351785"/>
            <a:chExt cx="5393853" cy="640358"/>
          </a:xfrm>
        </p:grpSpPr>
        <p:sp>
          <p:nvSpPr>
            <p:cNvPr id="35" name="Oval 34">
              <a:extLst>
                <a:ext uri="{FF2B5EF4-FFF2-40B4-BE49-F238E27FC236}">
                  <a16:creationId xmlns:a16="http://schemas.microsoft.com/office/drawing/2014/main" id="{D22A6CB3-1352-409E-90D2-C652F2A78271}"/>
                </a:ext>
              </a:extLst>
            </p:cNvPr>
            <p:cNvSpPr/>
            <p:nvPr/>
          </p:nvSpPr>
          <p:spPr>
            <a:xfrm>
              <a:off x="5898987" y="5351785"/>
              <a:ext cx="640838" cy="640358"/>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chemeClr val="accent6">
                    <a:lumMod val="25000"/>
                  </a:schemeClr>
                </a:solidFill>
              </a:endParaRPr>
            </a:p>
          </p:txBody>
        </p:sp>
        <p:sp>
          <p:nvSpPr>
            <p:cNvPr id="36" name="Rectangle 35">
              <a:extLst>
                <a:ext uri="{FF2B5EF4-FFF2-40B4-BE49-F238E27FC236}">
                  <a16:creationId xmlns:a16="http://schemas.microsoft.com/office/drawing/2014/main" id="{4DF7335D-E3B7-4BBB-98F2-B27C053E157C}"/>
                </a:ext>
              </a:extLst>
            </p:cNvPr>
            <p:cNvSpPr/>
            <p:nvPr/>
          </p:nvSpPr>
          <p:spPr>
            <a:xfrm>
              <a:off x="6812280" y="5456521"/>
              <a:ext cx="4480560" cy="430887"/>
            </a:xfrm>
            <a:prstGeom prst="rect">
              <a:avLst/>
            </a:prstGeom>
          </p:spPr>
          <p:txBody>
            <a:bodyPr wrap="square" lIns="0" tIns="0" rIns="0" bIns="0" anchor="ctr" anchorCtr="0">
              <a:spAutoFit/>
            </a:bodyPr>
            <a:lstStyle/>
            <a:p>
              <a:pPr defTabSz="914400">
                <a:spcBef>
                  <a:spcPts val="800"/>
                </a:spcBef>
                <a:buClr>
                  <a:srgbClr val="0A86C9"/>
                </a:buClr>
              </a:pPr>
              <a:r>
                <a:rPr lang="en-GB" sz="1400" dirty="0">
                  <a:solidFill>
                    <a:schemeClr val="accent6">
                      <a:lumMod val="25000"/>
                    </a:schemeClr>
                  </a:solidFill>
                </a:rPr>
                <a:t>A models performance should be accessed side by side with the rules it triggered with</a:t>
              </a:r>
            </a:p>
          </p:txBody>
        </p:sp>
        <p:grpSp>
          <p:nvGrpSpPr>
            <p:cNvPr id="41" name="Group 43">
              <a:extLst>
                <a:ext uri="{FF2B5EF4-FFF2-40B4-BE49-F238E27FC236}">
                  <a16:creationId xmlns:a16="http://schemas.microsoft.com/office/drawing/2014/main" id="{04710C54-8DDC-48CC-AA3F-604D7429BAA7}"/>
                </a:ext>
              </a:extLst>
            </p:cNvPr>
            <p:cNvGrpSpPr>
              <a:grpSpLocks/>
            </p:cNvGrpSpPr>
            <p:nvPr/>
          </p:nvGrpSpPr>
          <p:grpSpPr bwMode="auto">
            <a:xfrm>
              <a:off x="6025283" y="5473804"/>
              <a:ext cx="396320" cy="396320"/>
              <a:chOff x="3987" y="313"/>
              <a:chExt cx="370" cy="370"/>
            </a:xfrm>
            <a:solidFill>
              <a:schemeClr val="accent1"/>
            </a:solidFill>
          </p:grpSpPr>
          <p:sp>
            <p:nvSpPr>
              <p:cNvPr id="42" name="Freeform 44">
                <a:extLst>
                  <a:ext uri="{FF2B5EF4-FFF2-40B4-BE49-F238E27FC236}">
                    <a16:creationId xmlns:a16="http://schemas.microsoft.com/office/drawing/2014/main" id="{A006FEF3-59D1-4D85-8966-E2551F665F72}"/>
                  </a:ext>
                </a:extLst>
              </p:cNvPr>
              <p:cNvSpPr>
                <a:spLocks noChangeArrowheads="1"/>
              </p:cNvSpPr>
              <p:nvPr/>
            </p:nvSpPr>
            <p:spPr bwMode="auto">
              <a:xfrm>
                <a:off x="3987" y="313"/>
                <a:ext cx="370" cy="370"/>
              </a:xfrm>
              <a:custGeom>
                <a:avLst/>
                <a:gdLst>
                  <a:gd name="T0" fmla="*/ 409 w 1636"/>
                  <a:gd name="T1" fmla="*/ 109 h 1636"/>
                  <a:gd name="T2" fmla="*/ 109 w 1636"/>
                  <a:gd name="T3" fmla="*/ 409 h 1636"/>
                  <a:gd name="T4" fmla="*/ 0 w 1636"/>
                  <a:gd name="T5" fmla="*/ 818 h 1636"/>
                  <a:gd name="T6" fmla="*/ 109 w 1636"/>
                  <a:gd name="T7" fmla="*/ 1226 h 1636"/>
                  <a:gd name="T8" fmla="*/ 409 w 1636"/>
                  <a:gd name="T9" fmla="*/ 1526 h 1636"/>
                  <a:gd name="T10" fmla="*/ 818 w 1636"/>
                  <a:gd name="T11" fmla="*/ 1635 h 1636"/>
                  <a:gd name="T12" fmla="*/ 1226 w 1636"/>
                  <a:gd name="T13" fmla="*/ 1526 h 1636"/>
                  <a:gd name="T14" fmla="*/ 1526 w 1636"/>
                  <a:gd name="T15" fmla="*/ 1226 h 1636"/>
                  <a:gd name="T16" fmla="*/ 1635 w 1636"/>
                  <a:gd name="T17" fmla="*/ 818 h 1636"/>
                  <a:gd name="T18" fmla="*/ 1526 w 1636"/>
                  <a:gd name="T19" fmla="*/ 409 h 1636"/>
                  <a:gd name="T20" fmla="*/ 1226 w 1636"/>
                  <a:gd name="T21" fmla="*/ 109 h 1636"/>
                  <a:gd name="T22" fmla="*/ 818 w 1636"/>
                  <a:gd name="T23" fmla="*/ 0 h 1636"/>
                  <a:gd name="T24" fmla="*/ 409 w 1636"/>
                  <a:gd name="T25" fmla="*/ 109 h 1636"/>
                  <a:gd name="T26" fmla="*/ 818 w 1636"/>
                  <a:gd name="T27" fmla="*/ 1528 h 1636"/>
                  <a:gd name="T28" fmla="*/ 463 w 1636"/>
                  <a:gd name="T29" fmla="*/ 1433 h 1636"/>
                  <a:gd name="T30" fmla="*/ 202 w 1636"/>
                  <a:gd name="T31" fmla="*/ 1172 h 1636"/>
                  <a:gd name="T32" fmla="*/ 107 w 1636"/>
                  <a:gd name="T33" fmla="*/ 818 h 1636"/>
                  <a:gd name="T34" fmla="*/ 202 w 1636"/>
                  <a:gd name="T35" fmla="*/ 463 h 1636"/>
                  <a:gd name="T36" fmla="*/ 463 w 1636"/>
                  <a:gd name="T37" fmla="*/ 202 h 1636"/>
                  <a:gd name="T38" fmla="*/ 818 w 1636"/>
                  <a:gd name="T39" fmla="*/ 107 h 1636"/>
                  <a:gd name="T40" fmla="*/ 1172 w 1636"/>
                  <a:gd name="T41" fmla="*/ 202 h 1636"/>
                  <a:gd name="T42" fmla="*/ 1433 w 1636"/>
                  <a:gd name="T43" fmla="*/ 463 h 1636"/>
                  <a:gd name="T44" fmla="*/ 1528 w 1636"/>
                  <a:gd name="T45" fmla="*/ 818 h 1636"/>
                  <a:gd name="T46" fmla="*/ 1432 w 1636"/>
                  <a:gd name="T47" fmla="*/ 1172 h 1636"/>
                  <a:gd name="T48" fmla="*/ 1172 w 1636"/>
                  <a:gd name="T49" fmla="*/ 1432 h 1636"/>
                  <a:gd name="T50" fmla="*/ 818 w 1636"/>
                  <a:gd name="T51" fmla="*/ 1528 h 1636"/>
                  <a:gd name="T52" fmla="*/ 1334 w 1636"/>
                  <a:gd name="T53" fmla="*/ 597 h 1636"/>
                  <a:gd name="T54" fmla="*/ 847 w 1636"/>
                  <a:gd name="T55" fmla="*/ 1083 h 1636"/>
                  <a:gd name="T56" fmla="*/ 726 w 1636"/>
                  <a:gd name="T57" fmla="*/ 1205 h 1636"/>
                  <a:gd name="T58" fmla="*/ 603 w 1636"/>
                  <a:gd name="T59" fmla="*/ 1083 h 1636"/>
                  <a:gd name="T60" fmla="*/ 359 w 1636"/>
                  <a:gd name="T61" fmla="*/ 839 h 1636"/>
                  <a:gd name="T62" fmla="*/ 481 w 1636"/>
                  <a:gd name="T63" fmla="*/ 718 h 1636"/>
                  <a:gd name="T64" fmla="*/ 725 w 1636"/>
                  <a:gd name="T65" fmla="*/ 961 h 1636"/>
                  <a:gd name="T66" fmla="*/ 1212 w 1636"/>
                  <a:gd name="T67" fmla="*/ 473 h 1636"/>
                  <a:gd name="T68" fmla="*/ 1334 w 1636"/>
                  <a:gd name="T69" fmla="*/ 597 h 1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36" h="1636">
                    <a:moveTo>
                      <a:pt x="409" y="109"/>
                    </a:moveTo>
                    <a:cubicBezTo>
                      <a:pt x="278" y="184"/>
                      <a:pt x="184" y="278"/>
                      <a:pt x="109" y="409"/>
                    </a:cubicBezTo>
                    <a:cubicBezTo>
                      <a:pt x="33" y="539"/>
                      <a:pt x="0" y="667"/>
                      <a:pt x="0" y="818"/>
                    </a:cubicBezTo>
                    <a:cubicBezTo>
                      <a:pt x="0" y="968"/>
                      <a:pt x="33" y="1096"/>
                      <a:pt x="109" y="1226"/>
                    </a:cubicBezTo>
                    <a:cubicBezTo>
                      <a:pt x="184" y="1357"/>
                      <a:pt x="278" y="1451"/>
                      <a:pt x="409" y="1526"/>
                    </a:cubicBezTo>
                    <a:cubicBezTo>
                      <a:pt x="539" y="1602"/>
                      <a:pt x="667" y="1635"/>
                      <a:pt x="818" y="1635"/>
                    </a:cubicBezTo>
                    <a:cubicBezTo>
                      <a:pt x="968" y="1635"/>
                      <a:pt x="1096" y="1602"/>
                      <a:pt x="1226" y="1526"/>
                    </a:cubicBezTo>
                    <a:cubicBezTo>
                      <a:pt x="1357" y="1451"/>
                      <a:pt x="1451" y="1357"/>
                      <a:pt x="1526" y="1226"/>
                    </a:cubicBezTo>
                    <a:cubicBezTo>
                      <a:pt x="1602" y="1096"/>
                      <a:pt x="1635" y="968"/>
                      <a:pt x="1635" y="818"/>
                    </a:cubicBezTo>
                    <a:cubicBezTo>
                      <a:pt x="1635" y="667"/>
                      <a:pt x="1602" y="539"/>
                      <a:pt x="1526" y="409"/>
                    </a:cubicBezTo>
                    <a:cubicBezTo>
                      <a:pt x="1451" y="278"/>
                      <a:pt x="1357" y="184"/>
                      <a:pt x="1226" y="109"/>
                    </a:cubicBezTo>
                    <a:cubicBezTo>
                      <a:pt x="1096" y="33"/>
                      <a:pt x="968" y="0"/>
                      <a:pt x="818" y="0"/>
                    </a:cubicBezTo>
                    <a:cubicBezTo>
                      <a:pt x="667" y="0"/>
                      <a:pt x="539" y="33"/>
                      <a:pt x="409" y="109"/>
                    </a:cubicBezTo>
                    <a:close/>
                    <a:moveTo>
                      <a:pt x="818" y="1528"/>
                    </a:moveTo>
                    <a:cubicBezTo>
                      <a:pt x="687" y="1528"/>
                      <a:pt x="576" y="1499"/>
                      <a:pt x="463" y="1433"/>
                    </a:cubicBezTo>
                    <a:cubicBezTo>
                      <a:pt x="349" y="1368"/>
                      <a:pt x="267" y="1286"/>
                      <a:pt x="202" y="1172"/>
                    </a:cubicBezTo>
                    <a:cubicBezTo>
                      <a:pt x="136" y="1059"/>
                      <a:pt x="107" y="948"/>
                      <a:pt x="107" y="818"/>
                    </a:cubicBezTo>
                    <a:cubicBezTo>
                      <a:pt x="107" y="687"/>
                      <a:pt x="136" y="576"/>
                      <a:pt x="202" y="463"/>
                    </a:cubicBezTo>
                    <a:cubicBezTo>
                      <a:pt x="267" y="349"/>
                      <a:pt x="349" y="267"/>
                      <a:pt x="463" y="202"/>
                    </a:cubicBezTo>
                    <a:cubicBezTo>
                      <a:pt x="576" y="136"/>
                      <a:pt x="687" y="107"/>
                      <a:pt x="818" y="107"/>
                    </a:cubicBezTo>
                    <a:cubicBezTo>
                      <a:pt x="948" y="107"/>
                      <a:pt x="1059" y="136"/>
                      <a:pt x="1172" y="202"/>
                    </a:cubicBezTo>
                    <a:cubicBezTo>
                      <a:pt x="1286" y="267"/>
                      <a:pt x="1368" y="349"/>
                      <a:pt x="1433" y="463"/>
                    </a:cubicBezTo>
                    <a:cubicBezTo>
                      <a:pt x="1499" y="576"/>
                      <a:pt x="1528" y="687"/>
                      <a:pt x="1528" y="818"/>
                    </a:cubicBezTo>
                    <a:cubicBezTo>
                      <a:pt x="1528" y="948"/>
                      <a:pt x="1498" y="1059"/>
                      <a:pt x="1432" y="1172"/>
                    </a:cubicBezTo>
                    <a:cubicBezTo>
                      <a:pt x="1367" y="1285"/>
                      <a:pt x="1285" y="1367"/>
                      <a:pt x="1172" y="1432"/>
                    </a:cubicBezTo>
                    <a:cubicBezTo>
                      <a:pt x="1059" y="1498"/>
                      <a:pt x="948" y="1528"/>
                      <a:pt x="818" y="1528"/>
                    </a:cubicBezTo>
                    <a:close/>
                    <a:moveTo>
                      <a:pt x="1334" y="597"/>
                    </a:moveTo>
                    <a:cubicBezTo>
                      <a:pt x="1172" y="759"/>
                      <a:pt x="1010" y="921"/>
                      <a:pt x="847" y="1083"/>
                    </a:cubicBezTo>
                    <a:cubicBezTo>
                      <a:pt x="807" y="1124"/>
                      <a:pt x="766" y="1165"/>
                      <a:pt x="726" y="1205"/>
                    </a:cubicBezTo>
                    <a:cubicBezTo>
                      <a:pt x="685" y="1165"/>
                      <a:pt x="644" y="1124"/>
                      <a:pt x="603" y="1083"/>
                    </a:cubicBezTo>
                    <a:cubicBezTo>
                      <a:pt x="521" y="1002"/>
                      <a:pt x="440" y="921"/>
                      <a:pt x="359" y="839"/>
                    </a:cubicBezTo>
                    <a:cubicBezTo>
                      <a:pt x="399" y="799"/>
                      <a:pt x="440" y="758"/>
                      <a:pt x="481" y="718"/>
                    </a:cubicBezTo>
                    <a:cubicBezTo>
                      <a:pt x="562" y="799"/>
                      <a:pt x="643" y="880"/>
                      <a:pt x="725" y="961"/>
                    </a:cubicBezTo>
                    <a:cubicBezTo>
                      <a:pt x="887" y="799"/>
                      <a:pt x="1050" y="636"/>
                      <a:pt x="1212" y="473"/>
                    </a:cubicBezTo>
                    <a:cubicBezTo>
                      <a:pt x="1253" y="514"/>
                      <a:pt x="1294" y="555"/>
                      <a:pt x="1334" y="597"/>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accent6">
                      <a:lumMod val="25000"/>
                    </a:schemeClr>
                  </a:solidFill>
                </a:endParaRPr>
              </a:p>
            </p:txBody>
          </p:sp>
        </p:grpSp>
      </p:grpSp>
      <p:sp>
        <p:nvSpPr>
          <p:cNvPr id="43" name="Title 6">
            <a:extLst>
              <a:ext uri="{FF2B5EF4-FFF2-40B4-BE49-F238E27FC236}">
                <a16:creationId xmlns:a16="http://schemas.microsoft.com/office/drawing/2014/main" id="{8AB3585E-B322-4B82-B28B-D607276DB334}"/>
              </a:ext>
            </a:extLst>
          </p:cNvPr>
          <p:cNvSpPr txBox="1">
            <a:spLocks/>
          </p:cNvSpPr>
          <p:nvPr/>
        </p:nvSpPr>
        <p:spPr>
          <a:xfrm>
            <a:off x="5898987" y="1554480"/>
            <a:ext cx="5458968" cy="249299"/>
          </a:xfrm>
          <a:prstGeom prst="rect">
            <a:avLst/>
          </a:prstGeom>
        </p:spPr>
        <p:txBody>
          <a:bodyPr vert="horz" lIns="0" tIns="0" rIns="0" bIns="0" rtlCol="0" anchor="t" anchorCtr="0">
            <a:spAutoFit/>
          </a:bodyPr>
          <a:lstStyle>
            <a:lvl1pPr marL="0" indent="0" algn="l" defTabSz="914400" rtl="0" eaLnBrk="1" latinLnBrk="0" hangingPunct="1">
              <a:lnSpc>
                <a:spcPct val="90000"/>
              </a:lnSpc>
              <a:spcBef>
                <a:spcPct val="0"/>
              </a:spcBef>
              <a:buNone/>
              <a:tabLst>
                <a:tab pos="2708275" algn="l"/>
              </a:tabLst>
              <a:defRPr sz="2400" b="1" i="0" kern="1200" cap="none" baseline="0">
                <a:solidFill>
                  <a:srgbClr val="0A86C9"/>
                </a:solidFill>
                <a:latin typeface="+mj-lt"/>
                <a:ea typeface="+mj-ea"/>
                <a:cs typeface="+mj-cs"/>
              </a:defRPr>
            </a:lvl1pPr>
          </a:lstStyle>
          <a:p>
            <a:r>
              <a:rPr lang="en-IE" sz="1800" dirty="0"/>
              <a:t>The dos and don’ts of model performance</a:t>
            </a:r>
          </a:p>
        </p:txBody>
      </p:sp>
      <p:cxnSp>
        <p:nvCxnSpPr>
          <p:cNvPr id="50" name="Line">
            <a:extLst>
              <a:ext uri="{FF2B5EF4-FFF2-40B4-BE49-F238E27FC236}">
                <a16:creationId xmlns:a16="http://schemas.microsoft.com/office/drawing/2014/main" id="{3574F199-79AA-486D-80FF-FDDC4C43F9C6}"/>
              </a:ext>
            </a:extLst>
          </p:cNvPr>
          <p:cNvCxnSpPr>
            <a:cxnSpLocks/>
          </p:cNvCxnSpPr>
          <p:nvPr/>
        </p:nvCxnSpPr>
        <p:spPr>
          <a:xfrm flipV="1">
            <a:off x="5436407" y="1554480"/>
            <a:ext cx="0" cy="466344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695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8F2873-49A2-477C-8828-5CC07DB57F1C}"/>
              </a:ext>
            </a:extLst>
          </p:cNvPr>
          <p:cNvSpPr>
            <a:spLocks noGrp="1"/>
          </p:cNvSpPr>
          <p:nvPr>
            <p:ph type="sldNum" sz="quarter" idx="12"/>
          </p:nvPr>
        </p:nvSpPr>
        <p:spPr/>
        <p:txBody>
          <a:bodyPr/>
          <a:lstStyle/>
          <a:p>
            <a:fld id="{BB7F249F-CCCE-DA49-A761-E31751E19E88}" type="slidenum">
              <a:rPr lang="en-US" noProof="0" smtClean="0"/>
              <a:pPr/>
              <a:t>15</a:t>
            </a:fld>
            <a:endParaRPr lang="en-US" noProof="0" dirty="0"/>
          </a:p>
        </p:txBody>
      </p:sp>
      <p:sp>
        <p:nvSpPr>
          <p:cNvPr id="3" name="Footer Placeholder 2">
            <a:extLst>
              <a:ext uri="{FF2B5EF4-FFF2-40B4-BE49-F238E27FC236}">
                <a16:creationId xmlns:a16="http://schemas.microsoft.com/office/drawing/2014/main" id="{799FC8B7-68AF-4B9B-A929-47282C97CF86}"/>
              </a:ext>
            </a:extLst>
          </p:cNvPr>
          <p:cNvSpPr>
            <a:spLocks noGrp="1"/>
          </p:cNvSpPr>
          <p:nvPr>
            <p:ph type="ftr" sz="quarter" idx="11"/>
          </p:nvPr>
        </p:nvSpPr>
        <p:spPr/>
        <p:txBody>
          <a:bodyPr/>
          <a:lstStyle/>
          <a:p>
            <a:r>
              <a:rPr lang="en-US" noProof="0" dirty="0"/>
              <a:t>Confidential</a:t>
            </a:r>
          </a:p>
        </p:txBody>
      </p:sp>
      <p:sp>
        <p:nvSpPr>
          <p:cNvPr id="6" name="Content Placeholder 5"/>
          <p:cNvSpPr>
            <a:spLocks noGrp="1"/>
          </p:cNvSpPr>
          <p:nvPr>
            <p:ph idx="1"/>
          </p:nvPr>
        </p:nvSpPr>
        <p:spPr>
          <a:xfrm>
            <a:off x="924464" y="1800339"/>
            <a:ext cx="9868619" cy="3808800"/>
          </a:xfrm>
        </p:spPr>
        <p:txBody>
          <a:bodyPr vert="horz" lIns="0" tIns="0" rIns="0" bIns="0" rtlCol="0" anchor="t">
            <a:normAutofit lnSpcReduction="10000"/>
          </a:bodyPr>
          <a:lstStyle/>
          <a:p>
            <a:pPr marL="179705" indent="-179705"/>
            <a:r>
              <a:rPr lang="en-IE" dirty="0">
                <a:latin typeface="Arial"/>
                <a:cs typeface="Arial"/>
              </a:rPr>
              <a:t>The models that are in production today in most clients utilize neural networks for the prediction</a:t>
            </a:r>
            <a:br>
              <a:rPr lang="en-IE" dirty="0"/>
            </a:br>
            <a:r>
              <a:rPr lang="en-IE" dirty="0">
                <a:latin typeface="Arial"/>
                <a:cs typeface="Arial"/>
              </a:rPr>
              <a:t>of fraud.</a:t>
            </a:r>
            <a:endParaRPr lang="en-US" dirty="0">
              <a:latin typeface="Arial"/>
              <a:cs typeface="Arial"/>
            </a:endParaRPr>
          </a:p>
          <a:p>
            <a:pPr marL="179705" indent="-179705"/>
            <a:r>
              <a:rPr lang="en-IE" dirty="0">
                <a:latin typeface="Arial"/>
                <a:cs typeface="Arial"/>
              </a:rPr>
              <a:t>The team uses a specific type of neural algorithm called PRCE, which is based on a paper by</a:t>
            </a:r>
            <a:br>
              <a:rPr lang="en-IE" dirty="0"/>
            </a:br>
            <a:r>
              <a:rPr lang="en-IE" dirty="0">
                <a:latin typeface="Arial"/>
                <a:cs typeface="Arial"/>
              </a:rPr>
              <a:t>Scofield 1988.</a:t>
            </a:r>
          </a:p>
          <a:p>
            <a:pPr marL="179705" indent="-179705"/>
            <a:r>
              <a:rPr lang="en-IE" dirty="0">
                <a:latin typeface="Arial"/>
                <a:cs typeface="Arial"/>
              </a:rPr>
              <a:t>The majority of algorithms used today within data science originated back in the 80s/90s, but now we have the computational power to productionize them. This is no reflection on their effectiveness.</a:t>
            </a:r>
            <a:endParaRPr lang="en-IE" dirty="0">
              <a:cs typeface="Arial"/>
            </a:endParaRPr>
          </a:p>
          <a:p>
            <a:pPr marL="179705" indent="-179705"/>
            <a:r>
              <a:rPr lang="en-IE" dirty="0">
                <a:latin typeface="Arial"/>
                <a:cs typeface="Arial"/>
              </a:rPr>
              <a:t>For example, Random Forest is the most utilized algorithm in the classification of card fraud, which originated in 1995.</a:t>
            </a:r>
          </a:p>
          <a:p>
            <a:pPr marL="179705" indent="-179705"/>
            <a:r>
              <a:rPr lang="en-IE" dirty="0">
                <a:latin typeface="Arial"/>
                <a:cs typeface="Arial"/>
              </a:rPr>
              <a:t>The neural network family (CNN) used for autonomous driving was also created in the 1980s.</a:t>
            </a:r>
          </a:p>
          <a:p>
            <a:pPr marL="179705" indent="-179705"/>
            <a:endParaRPr lang="en-IE" dirty="0"/>
          </a:p>
          <a:p>
            <a:pPr marL="179705" indent="-179705"/>
            <a:r>
              <a:rPr lang="en-US" b="1" dirty="0"/>
              <a:t>The age of the algorithm does not reflect on its quality.</a:t>
            </a:r>
          </a:p>
          <a:p>
            <a:pPr marL="179705" indent="-179705"/>
            <a:endParaRPr lang="en-IE" dirty="0"/>
          </a:p>
          <a:p>
            <a:pPr marL="179705" indent="-179705"/>
            <a:endParaRPr lang="en-US" dirty="0"/>
          </a:p>
        </p:txBody>
      </p:sp>
      <p:sp>
        <p:nvSpPr>
          <p:cNvPr id="7" name="Title 6">
            <a:extLst>
              <a:ext uri="{FF2B5EF4-FFF2-40B4-BE49-F238E27FC236}">
                <a16:creationId xmlns:a16="http://schemas.microsoft.com/office/drawing/2014/main" id="{186CA145-16D0-4760-94BA-A1335E267293}"/>
              </a:ext>
            </a:extLst>
          </p:cNvPr>
          <p:cNvSpPr>
            <a:spLocks noGrp="1"/>
          </p:cNvSpPr>
          <p:nvPr>
            <p:ph type="title"/>
          </p:nvPr>
        </p:nvSpPr>
        <p:spPr/>
        <p:txBody>
          <a:bodyPr/>
          <a:lstStyle/>
          <a:p>
            <a:r>
              <a:rPr lang="en-IE" dirty="0"/>
              <a:t>What Our Clients Get Today</a:t>
            </a:r>
          </a:p>
        </p:txBody>
      </p:sp>
    </p:spTree>
    <p:extLst>
      <p:ext uri="{BB962C8B-B14F-4D97-AF65-F5344CB8AC3E}">
        <p14:creationId xmlns:p14="http://schemas.microsoft.com/office/powerpoint/2010/main" val="152757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8A04DD-0212-45A3-832E-5D7607B51813}"/>
              </a:ext>
            </a:extLst>
          </p:cNvPr>
          <p:cNvSpPr>
            <a:spLocks noGrp="1"/>
          </p:cNvSpPr>
          <p:nvPr>
            <p:ph type="sldNum" sz="quarter" idx="23"/>
          </p:nvPr>
        </p:nvSpPr>
        <p:spPr/>
        <p:txBody>
          <a:bodyPr/>
          <a:lstStyle/>
          <a:p>
            <a:fld id="{BB7F249F-CCCE-DA49-A761-E31751E19E88}" type="slidenum">
              <a:rPr lang="en-US" noProof="0" smtClean="0"/>
              <a:pPr/>
              <a:t>16</a:t>
            </a:fld>
            <a:endParaRPr lang="en-US" noProof="0" dirty="0"/>
          </a:p>
        </p:txBody>
      </p:sp>
      <p:sp>
        <p:nvSpPr>
          <p:cNvPr id="3" name="Footer Placeholder 2">
            <a:extLst>
              <a:ext uri="{FF2B5EF4-FFF2-40B4-BE49-F238E27FC236}">
                <a16:creationId xmlns:a16="http://schemas.microsoft.com/office/drawing/2014/main" id="{F0C742FF-9919-40F2-81B6-AEC288E1DDA6}"/>
              </a:ext>
            </a:extLst>
          </p:cNvPr>
          <p:cNvSpPr>
            <a:spLocks noGrp="1"/>
          </p:cNvSpPr>
          <p:nvPr>
            <p:ph type="ftr" sz="quarter" idx="22"/>
          </p:nvPr>
        </p:nvSpPr>
        <p:spPr/>
        <p:txBody>
          <a:bodyPr/>
          <a:lstStyle/>
          <a:p>
            <a:r>
              <a:rPr lang="en-US" noProof="0" dirty="0"/>
              <a:t>Confidential</a:t>
            </a:r>
          </a:p>
        </p:txBody>
      </p:sp>
      <p:sp>
        <p:nvSpPr>
          <p:cNvPr id="5" name="Title 4">
            <a:extLst>
              <a:ext uri="{FF2B5EF4-FFF2-40B4-BE49-F238E27FC236}">
                <a16:creationId xmlns:a16="http://schemas.microsoft.com/office/drawing/2014/main" id="{3FDD9A02-EB37-4EC3-8978-AED09E12CA4A}"/>
              </a:ext>
            </a:extLst>
          </p:cNvPr>
          <p:cNvSpPr>
            <a:spLocks noGrp="1"/>
          </p:cNvSpPr>
          <p:nvPr>
            <p:ph type="title"/>
          </p:nvPr>
        </p:nvSpPr>
        <p:spPr/>
        <p:txBody>
          <a:bodyPr/>
          <a:lstStyle/>
          <a:p>
            <a:r>
              <a:rPr lang="en-IE" dirty="0"/>
              <a:t>Machine learning next steps</a:t>
            </a:r>
          </a:p>
        </p:txBody>
      </p:sp>
    </p:spTree>
    <p:extLst>
      <p:ext uri="{BB962C8B-B14F-4D97-AF65-F5344CB8AC3E}">
        <p14:creationId xmlns:p14="http://schemas.microsoft.com/office/powerpoint/2010/main" val="1466683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0E044B-1CA3-4F84-AF47-FDCE29F55DD7}"/>
              </a:ext>
            </a:extLst>
          </p:cNvPr>
          <p:cNvSpPr>
            <a:spLocks noGrp="1"/>
          </p:cNvSpPr>
          <p:nvPr>
            <p:ph type="sldNum" sz="quarter" idx="12"/>
          </p:nvPr>
        </p:nvSpPr>
        <p:spPr/>
        <p:txBody>
          <a:bodyPr/>
          <a:lstStyle/>
          <a:p>
            <a:fld id="{BB7F249F-CCCE-DA49-A761-E31751E19E88}" type="slidenum">
              <a:rPr lang="en-US" noProof="0" smtClean="0"/>
              <a:pPr/>
              <a:t>17</a:t>
            </a:fld>
            <a:endParaRPr lang="en-US" noProof="0" dirty="0"/>
          </a:p>
        </p:txBody>
      </p:sp>
      <p:sp>
        <p:nvSpPr>
          <p:cNvPr id="3" name="Footer Placeholder 2">
            <a:extLst>
              <a:ext uri="{FF2B5EF4-FFF2-40B4-BE49-F238E27FC236}">
                <a16:creationId xmlns:a16="http://schemas.microsoft.com/office/drawing/2014/main" id="{9CB7DF15-92BE-4A5A-A744-8F0FD1C05B86}"/>
              </a:ext>
            </a:extLst>
          </p:cNvPr>
          <p:cNvSpPr>
            <a:spLocks noGrp="1"/>
          </p:cNvSpPr>
          <p:nvPr>
            <p:ph type="ftr" sz="quarter" idx="11"/>
          </p:nvPr>
        </p:nvSpPr>
        <p:spPr/>
        <p:txBody>
          <a:bodyPr/>
          <a:lstStyle/>
          <a:p>
            <a:r>
              <a:rPr lang="en-US" noProof="0" dirty="0"/>
              <a:t>Confidential</a:t>
            </a:r>
          </a:p>
        </p:txBody>
      </p:sp>
      <p:sp>
        <p:nvSpPr>
          <p:cNvPr id="7" name="Title 6">
            <a:extLst>
              <a:ext uri="{FF2B5EF4-FFF2-40B4-BE49-F238E27FC236}">
                <a16:creationId xmlns:a16="http://schemas.microsoft.com/office/drawing/2014/main" id="{F931C5EC-AD7E-4CA5-874F-F3AE761B2427}"/>
              </a:ext>
            </a:extLst>
          </p:cNvPr>
          <p:cNvSpPr>
            <a:spLocks noGrp="1"/>
          </p:cNvSpPr>
          <p:nvPr>
            <p:ph type="title"/>
          </p:nvPr>
        </p:nvSpPr>
        <p:spPr/>
        <p:txBody>
          <a:bodyPr>
            <a:normAutofit/>
          </a:bodyPr>
          <a:lstStyle/>
          <a:p>
            <a:r>
              <a:rPr lang="en-IE" dirty="0"/>
              <a:t>2020 Data Science Roadmap</a:t>
            </a:r>
          </a:p>
        </p:txBody>
      </p:sp>
      <p:sp>
        <p:nvSpPr>
          <p:cNvPr id="30" name="Rectangle 29">
            <a:extLst>
              <a:ext uri="{FF2B5EF4-FFF2-40B4-BE49-F238E27FC236}">
                <a16:creationId xmlns:a16="http://schemas.microsoft.com/office/drawing/2014/main" id="{4CF7E896-68D6-4216-BB01-F4DAA0F07294}"/>
              </a:ext>
            </a:extLst>
          </p:cNvPr>
          <p:cNvSpPr/>
          <p:nvPr/>
        </p:nvSpPr>
        <p:spPr>
          <a:xfrm>
            <a:off x="838200" y="1554480"/>
            <a:ext cx="3218136"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Q4 2019</a:t>
            </a:r>
          </a:p>
        </p:txBody>
      </p:sp>
      <p:sp>
        <p:nvSpPr>
          <p:cNvPr id="31" name="Rectangle 30">
            <a:extLst>
              <a:ext uri="{FF2B5EF4-FFF2-40B4-BE49-F238E27FC236}">
                <a16:creationId xmlns:a16="http://schemas.microsoft.com/office/drawing/2014/main" id="{EF43C236-D87F-4B9D-82F1-9E105C955321}"/>
              </a:ext>
            </a:extLst>
          </p:cNvPr>
          <p:cNvSpPr/>
          <p:nvPr/>
        </p:nvSpPr>
        <p:spPr>
          <a:xfrm>
            <a:off x="4486932" y="1554480"/>
            <a:ext cx="3218136"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Q1 2020</a:t>
            </a:r>
          </a:p>
        </p:txBody>
      </p:sp>
      <p:sp>
        <p:nvSpPr>
          <p:cNvPr id="32" name="Rectangle 31">
            <a:extLst>
              <a:ext uri="{FF2B5EF4-FFF2-40B4-BE49-F238E27FC236}">
                <a16:creationId xmlns:a16="http://schemas.microsoft.com/office/drawing/2014/main" id="{72D48C12-D26E-41D0-9306-50B6458F3B86}"/>
              </a:ext>
            </a:extLst>
          </p:cNvPr>
          <p:cNvSpPr/>
          <p:nvPr/>
        </p:nvSpPr>
        <p:spPr>
          <a:xfrm>
            <a:off x="8135664" y="1554480"/>
            <a:ext cx="3218136" cy="54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Q2 2020</a:t>
            </a:r>
          </a:p>
        </p:txBody>
      </p:sp>
      <p:cxnSp>
        <p:nvCxnSpPr>
          <p:cNvPr id="33" name="Line">
            <a:extLst>
              <a:ext uri="{FF2B5EF4-FFF2-40B4-BE49-F238E27FC236}">
                <a16:creationId xmlns:a16="http://schemas.microsoft.com/office/drawing/2014/main" id="{0BB95772-F7E7-407D-96AF-1DF6B6CFC25D}"/>
              </a:ext>
            </a:extLst>
          </p:cNvPr>
          <p:cNvCxnSpPr>
            <a:cxnSpLocks/>
          </p:cNvCxnSpPr>
          <p:nvPr/>
        </p:nvCxnSpPr>
        <p:spPr>
          <a:xfrm flipH="1">
            <a:off x="4259547" y="1554480"/>
            <a:ext cx="24174" cy="466344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34" name="Line">
            <a:extLst>
              <a:ext uri="{FF2B5EF4-FFF2-40B4-BE49-F238E27FC236}">
                <a16:creationId xmlns:a16="http://schemas.microsoft.com/office/drawing/2014/main" id="{042B9A38-C6DA-4C33-85D1-361A73089305}"/>
              </a:ext>
            </a:extLst>
          </p:cNvPr>
          <p:cNvCxnSpPr>
            <a:cxnSpLocks/>
          </p:cNvCxnSpPr>
          <p:nvPr/>
        </p:nvCxnSpPr>
        <p:spPr>
          <a:xfrm flipH="1">
            <a:off x="7908279" y="1554480"/>
            <a:ext cx="24174" cy="466344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8F856BF-ED2A-4E22-81BA-D5ABDA69C86A}"/>
              </a:ext>
            </a:extLst>
          </p:cNvPr>
          <p:cNvSpPr/>
          <p:nvPr/>
        </p:nvSpPr>
        <p:spPr>
          <a:xfrm>
            <a:off x="8102600" y="4402291"/>
            <a:ext cx="3218136" cy="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b="1" dirty="0"/>
              <a:t>Q3 2020</a:t>
            </a:r>
          </a:p>
        </p:txBody>
      </p:sp>
      <p:sp>
        <p:nvSpPr>
          <p:cNvPr id="36" name="Content Placeholder 13">
            <a:extLst>
              <a:ext uri="{FF2B5EF4-FFF2-40B4-BE49-F238E27FC236}">
                <a16:creationId xmlns:a16="http://schemas.microsoft.com/office/drawing/2014/main" id="{0909E5FF-A71C-4BE6-9732-45C4AE608AAB}"/>
              </a:ext>
            </a:extLst>
          </p:cNvPr>
          <p:cNvSpPr txBox="1">
            <a:spLocks/>
          </p:cNvSpPr>
          <p:nvPr/>
        </p:nvSpPr>
        <p:spPr>
          <a:xfrm>
            <a:off x="838200" y="2238076"/>
            <a:ext cx="3218136" cy="2200602"/>
          </a:xfrm>
          <a:prstGeom prst="rect">
            <a:avLst/>
          </a:prstGeom>
        </p:spPr>
        <p:txBody>
          <a:bodyPr wrap="square"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82880" lvl="2" indent="-182880">
              <a:spcBef>
                <a:spcPts val="600"/>
              </a:spcBef>
              <a:buFont typeface="Arial" panose="020B0604020202020204" pitchFamily="34" charset="0"/>
              <a:buChar char="•"/>
            </a:pPr>
            <a:r>
              <a:rPr lang="en-GB" dirty="0"/>
              <a:t>Getnet model delivered</a:t>
            </a:r>
          </a:p>
          <a:p>
            <a:pPr marL="182880" lvl="2" indent="-182880">
              <a:spcBef>
                <a:spcPts val="600"/>
              </a:spcBef>
              <a:buFont typeface="Arial" panose="020B0604020202020204" pitchFamily="34" charset="0"/>
              <a:buChar char="•"/>
            </a:pPr>
            <a:r>
              <a:rPr lang="en-GB" dirty="0"/>
              <a:t>AE, GAP and Eastbay </a:t>
            </a:r>
            <a:br>
              <a:rPr lang="en-GB" dirty="0"/>
            </a:br>
            <a:r>
              <a:rPr lang="en-GB" dirty="0"/>
              <a:t>models delivered</a:t>
            </a:r>
          </a:p>
          <a:p>
            <a:pPr marL="182880" lvl="2" indent="-182880">
              <a:spcBef>
                <a:spcPts val="600"/>
              </a:spcBef>
              <a:buFont typeface="Arial" panose="020B0604020202020204" pitchFamily="34" charset="0"/>
              <a:buChar char="•"/>
            </a:pPr>
            <a:r>
              <a:rPr lang="en-GB" dirty="0"/>
              <a:t>New Linux data science environment provisioned</a:t>
            </a:r>
          </a:p>
          <a:p>
            <a:pPr marL="182880" lvl="2" indent="-182880">
              <a:spcBef>
                <a:spcPts val="600"/>
              </a:spcBef>
              <a:buFont typeface="Arial" panose="020B0604020202020204" pitchFamily="34" charset="0"/>
              <a:buChar char="•"/>
            </a:pPr>
            <a:r>
              <a:rPr lang="en-GB" dirty="0"/>
              <a:t>Signoff for new data science hardware for the enterprise Hadoop cluster</a:t>
            </a:r>
          </a:p>
        </p:txBody>
      </p:sp>
      <p:sp>
        <p:nvSpPr>
          <p:cNvPr id="37" name="Content Placeholder 13">
            <a:extLst>
              <a:ext uri="{FF2B5EF4-FFF2-40B4-BE49-F238E27FC236}">
                <a16:creationId xmlns:a16="http://schemas.microsoft.com/office/drawing/2014/main" id="{A81F23F1-C802-48EB-83FD-8B99BAF3A39C}"/>
              </a:ext>
            </a:extLst>
          </p:cNvPr>
          <p:cNvSpPr txBox="1">
            <a:spLocks/>
          </p:cNvSpPr>
          <p:nvPr/>
        </p:nvSpPr>
        <p:spPr>
          <a:xfrm>
            <a:off x="4486933" y="2238076"/>
            <a:ext cx="3218136" cy="3170099"/>
          </a:xfrm>
          <a:prstGeom prst="rect">
            <a:avLst/>
          </a:prstGeom>
        </p:spPr>
        <p:txBody>
          <a:bodyPr wrap="square"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82880" lvl="2" indent="-182880">
              <a:spcBef>
                <a:spcPts val="600"/>
              </a:spcBef>
              <a:buClr>
                <a:schemeClr val="accent2"/>
              </a:buClr>
              <a:buFont typeface="Arial" panose="020B0604020202020204" pitchFamily="34" charset="0"/>
              <a:buChar char="•"/>
            </a:pPr>
            <a:r>
              <a:rPr lang="en-GB" dirty="0"/>
              <a:t>KTC model </a:t>
            </a:r>
            <a:br>
              <a:rPr lang="en-GB" dirty="0"/>
            </a:br>
            <a:r>
              <a:rPr lang="en-GB" dirty="0"/>
              <a:t>development started</a:t>
            </a:r>
          </a:p>
          <a:p>
            <a:pPr marL="182880" lvl="2" indent="-182880">
              <a:spcBef>
                <a:spcPts val="600"/>
              </a:spcBef>
              <a:buClr>
                <a:schemeClr val="accent2"/>
              </a:buClr>
              <a:buFont typeface="Arial" panose="020B0604020202020204" pitchFamily="34" charset="0"/>
              <a:buChar char="•"/>
            </a:pPr>
            <a:r>
              <a:rPr lang="en-GB" dirty="0"/>
              <a:t>Regions model </a:t>
            </a:r>
            <a:br>
              <a:rPr lang="en-GB" dirty="0"/>
            </a:br>
            <a:r>
              <a:rPr lang="en-GB" dirty="0"/>
              <a:t>development started</a:t>
            </a:r>
          </a:p>
          <a:p>
            <a:pPr marL="182880" lvl="2" indent="-182880">
              <a:spcBef>
                <a:spcPts val="600"/>
              </a:spcBef>
              <a:buClr>
                <a:schemeClr val="accent2"/>
              </a:buClr>
              <a:buFont typeface="Arial" panose="020B0604020202020204" pitchFamily="34" charset="0"/>
              <a:buChar char="•"/>
            </a:pPr>
            <a:r>
              <a:rPr lang="en-GB" dirty="0"/>
              <a:t>EVA Air opportunity evaluated</a:t>
            </a:r>
          </a:p>
          <a:p>
            <a:pPr marL="182880" lvl="2" indent="-182880">
              <a:spcBef>
                <a:spcPts val="600"/>
              </a:spcBef>
              <a:buClr>
                <a:schemeClr val="accent2"/>
              </a:buClr>
              <a:buFont typeface="Arial" panose="020B0604020202020204" pitchFamily="34" charset="0"/>
              <a:buChar char="•"/>
            </a:pPr>
            <a:r>
              <a:rPr lang="en-GB" dirty="0"/>
              <a:t>Adidas running in silent mode</a:t>
            </a:r>
          </a:p>
          <a:p>
            <a:pPr marL="182880" lvl="2" indent="-182880">
              <a:spcBef>
                <a:spcPts val="600"/>
              </a:spcBef>
              <a:buClr>
                <a:schemeClr val="accent2"/>
              </a:buClr>
              <a:buFont typeface="Arial" panose="020B0604020202020204" pitchFamily="34" charset="0"/>
              <a:buChar char="•"/>
            </a:pPr>
            <a:r>
              <a:rPr lang="en-GB" dirty="0"/>
              <a:t>RFP for Emirate Airlines</a:t>
            </a:r>
          </a:p>
          <a:p>
            <a:pPr marL="182880" lvl="2" indent="-182880">
              <a:spcBef>
                <a:spcPts val="600"/>
              </a:spcBef>
              <a:buClr>
                <a:schemeClr val="accent2"/>
              </a:buClr>
              <a:buFont typeface="Arial" panose="020B0604020202020204" pitchFamily="34" charset="0"/>
              <a:buChar char="•"/>
            </a:pPr>
            <a:r>
              <a:rPr lang="en-GB" dirty="0"/>
              <a:t>Team migrated to new Linux environment</a:t>
            </a:r>
          </a:p>
          <a:p>
            <a:pPr marL="182880" lvl="2" indent="-182880">
              <a:spcBef>
                <a:spcPts val="600"/>
              </a:spcBef>
              <a:buClr>
                <a:schemeClr val="accent2"/>
              </a:buClr>
              <a:buFont typeface="Arial" panose="020B0604020202020204" pitchFamily="34" charset="0"/>
              <a:buChar char="•"/>
            </a:pPr>
            <a:r>
              <a:rPr lang="en-GB" dirty="0"/>
              <a:t>Hadoop nodes installed </a:t>
            </a:r>
            <a:br>
              <a:rPr lang="en-GB" dirty="0"/>
            </a:br>
            <a:r>
              <a:rPr lang="en-GB" dirty="0"/>
              <a:t>and operational</a:t>
            </a:r>
          </a:p>
        </p:txBody>
      </p:sp>
      <p:sp>
        <p:nvSpPr>
          <p:cNvPr id="38" name="Content Placeholder 13">
            <a:extLst>
              <a:ext uri="{FF2B5EF4-FFF2-40B4-BE49-F238E27FC236}">
                <a16:creationId xmlns:a16="http://schemas.microsoft.com/office/drawing/2014/main" id="{5B8E1E4E-EF3A-4764-91E4-C2CAA04EE388}"/>
              </a:ext>
            </a:extLst>
          </p:cNvPr>
          <p:cNvSpPr txBox="1">
            <a:spLocks/>
          </p:cNvSpPr>
          <p:nvPr/>
        </p:nvSpPr>
        <p:spPr>
          <a:xfrm>
            <a:off x="8135664" y="2238076"/>
            <a:ext cx="3218136" cy="1384995"/>
          </a:xfrm>
          <a:prstGeom prst="rect">
            <a:avLst/>
          </a:prstGeom>
        </p:spPr>
        <p:txBody>
          <a:bodyPr wrap="square"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82880" lvl="2" indent="-182880">
              <a:spcBef>
                <a:spcPts val="600"/>
              </a:spcBef>
              <a:buClr>
                <a:schemeClr val="tx2"/>
              </a:buClr>
              <a:buFont typeface="Arial" panose="020B0604020202020204" pitchFamily="34" charset="0"/>
              <a:buChar char="•"/>
            </a:pPr>
            <a:r>
              <a:rPr lang="en-GB" dirty="0"/>
              <a:t>TD model development started</a:t>
            </a:r>
          </a:p>
          <a:p>
            <a:pPr marL="182880" lvl="2" indent="-182880">
              <a:spcBef>
                <a:spcPts val="600"/>
              </a:spcBef>
              <a:buClr>
                <a:schemeClr val="tx2"/>
              </a:buClr>
              <a:buFont typeface="Arial" panose="020B0604020202020204" pitchFamily="34" charset="0"/>
              <a:buChar char="•"/>
            </a:pPr>
            <a:r>
              <a:rPr lang="en-GB" dirty="0"/>
              <a:t>USE features completed</a:t>
            </a:r>
          </a:p>
          <a:p>
            <a:pPr marL="182880" lvl="2" indent="-182880">
              <a:spcBef>
                <a:spcPts val="600"/>
              </a:spcBef>
              <a:buClr>
                <a:schemeClr val="tx2"/>
              </a:buClr>
              <a:buFont typeface="Arial" panose="020B0604020202020204" pitchFamily="34" charset="0"/>
              <a:buChar char="•"/>
            </a:pPr>
            <a:r>
              <a:rPr lang="en-GB" dirty="0"/>
              <a:t>30-day pre-detect available within hours of receiving sample data from new clients</a:t>
            </a:r>
          </a:p>
        </p:txBody>
      </p:sp>
      <p:sp>
        <p:nvSpPr>
          <p:cNvPr id="39" name="Content Placeholder 13">
            <a:extLst>
              <a:ext uri="{FF2B5EF4-FFF2-40B4-BE49-F238E27FC236}">
                <a16:creationId xmlns:a16="http://schemas.microsoft.com/office/drawing/2014/main" id="{13C3E0F2-C24B-4300-A06A-21E9B707C4EE}"/>
              </a:ext>
            </a:extLst>
          </p:cNvPr>
          <p:cNvSpPr txBox="1">
            <a:spLocks/>
          </p:cNvSpPr>
          <p:nvPr/>
        </p:nvSpPr>
        <p:spPr>
          <a:xfrm>
            <a:off x="8102600" y="5048762"/>
            <a:ext cx="3218136" cy="246221"/>
          </a:xfrm>
          <a:prstGeom prst="rect">
            <a:avLst/>
          </a:prstGeom>
        </p:spPr>
        <p:txBody>
          <a:bodyPr wrap="square"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82880" lvl="2" indent="-182880">
              <a:spcBef>
                <a:spcPts val="600"/>
              </a:spcBef>
              <a:buFont typeface="Arial" panose="020B0604020202020204" pitchFamily="34" charset="0"/>
              <a:buChar char="•"/>
            </a:pPr>
            <a:r>
              <a:rPr lang="en-GB" dirty="0"/>
              <a:t>Launch of incremental learning</a:t>
            </a:r>
          </a:p>
        </p:txBody>
      </p:sp>
    </p:spTree>
    <p:extLst>
      <p:ext uri="{BB962C8B-B14F-4D97-AF65-F5344CB8AC3E}">
        <p14:creationId xmlns:p14="http://schemas.microsoft.com/office/powerpoint/2010/main" val="427366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0E044B-1CA3-4F84-AF47-FDCE29F55DD7}"/>
              </a:ext>
            </a:extLst>
          </p:cNvPr>
          <p:cNvSpPr>
            <a:spLocks noGrp="1"/>
          </p:cNvSpPr>
          <p:nvPr>
            <p:ph type="sldNum" sz="quarter" idx="12"/>
          </p:nvPr>
        </p:nvSpPr>
        <p:spPr/>
        <p:txBody>
          <a:bodyPr/>
          <a:lstStyle/>
          <a:p>
            <a:fld id="{BB7F249F-CCCE-DA49-A761-E31751E19E88}" type="slidenum">
              <a:rPr lang="en-US" noProof="0" smtClean="0"/>
              <a:pPr/>
              <a:t>18</a:t>
            </a:fld>
            <a:endParaRPr lang="en-US" noProof="0" dirty="0"/>
          </a:p>
        </p:txBody>
      </p:sp>
      <p:sp>
        <p:nvSpPr>
          <p:cNvPr id="3" name="Footer Placeholder 2">
            <a:extLst>
              <a:ext uri="{FF2B5EF4-FFF2-40B4-BE49-F238E27FC236}">
                <a16:creationId xmlns:a16="http://schemas.microsoft.com/office/drawing/2014/main" id="{9CB7DF15-92BE-4A5A-A744-8F0FD1C05B86}"/>
              </a:ext>
            </a:extLst>
          </p:cNvPr>
          <p:cNvSpPr>
            <a:spLocks noGrp="1"/>
          </p:cNvSpPr>
          <p:nvPr>
            <p:ph type="ftr" sz="quarter" idx="11"/>
          </p:nvPr>
        </p:nvSpPr>
        <p:spPr/>
        <p:txBody>
          <a:bodyPr/>
          <a:lstStyle/>
          <a:p>
            <a:r>
              <a:rPr lang="en-US" noProof="0" dirty="0"/>
              <a:t>Confidential</a:t>
            </a:r>
          </a:p>
        </p:txBody>
      </p:sp>
      <p:sp>
        <p:nvSpPr>
          <p:cNvPr id="4" name="Text Placeholder 3">
            <a:extLst>
              <a:ext uri="{FF2B5EF4-FFF2-40B4-BE49-F238E27FC236}">
                <a16:creationId xmlns:a16="http://schemas.microsoft.com/office/drawing/2014/main" id="{85B19DD0-AC94-4B71-887B-8FE21D246EBE}"/>
              </a:ext>
            </a:extLst>
          </p:cNvPr>
          <p:cNvSpPr>
            <a:spLocks noGrp="1"/>
          </p:cNvSpPr>
          <p:nvPr>
            <p:ph type="body" sz="quarter" idx="13"/>
          </p:nvPr>
        </p:nvSpPr>
        <p:spPr>
          <a:xfrm>
            <a:off x="838800" y="1260000"/>
            <a:ext cx="10515600" cy="360000"/>
          </a:xfrm>
        </p:spPr>
        <p:txBody>
          <a:bodyPr/>
          <a:lstStyle/>
          <a:p>
            <a:pPr marL="0" indent="0">
              <a:spcBef>
                <a:spcPts val="0"/>
              </a:spcBef>
            </a:pPr>
            <a:r>
              <a:rPr lang="en-GB" dirty="0"/>
              <a:t>Consortium models are extremely powerful. ACI has more than 1,000 customers to help us build domain-specific models harnessing the power of the data across our clients.</a:t>
            </a:r>
          </a:p>
        </p:txBody>
      </p:sp>
      <p:sp>
        <p:nvSpPr>
          <p:cNvPr id="7" name="Title 6">
            <a:extLst>
              <a:ext uri="{FF2B5EF4-FFF2-40B4-BE49-F238E27FC236}">
                <a16:creationId xmlns:a16="http://schemas.microsoft.com/office/drawing/2014/main" id="{F931C5EC-AD7E-4CA5-874F-F3AE761B2427}"/>
              </a:ext>
            </a:extLst>
          </p:cNvPr>
          <p:cNvSpPr>
            <a:spLocks noGrp="1"/>
          </p:cNvSpPr>
          <p:nvPr>
            <p:ph type="title"/>
          </p:nvPr>
        </p:nvSpPr>
        <p:spPr>
          <a:xfrm>
            <a:off x="838200" y="604981"/>
            <a:ext cx="10515600" cy="540000"/>
          </a:xfrm>
        </p:spPr>
        <p:txBody>
          <a:bodyPr/>
          <a:lstStyle/>
          <a:p>
            <a:r>
              <a:rPr lang="en-IE" dirty="0"/>
              <a:t>Consortium Model Refreshes</a:t>
            </a:r>
          </a:p>
        </p:txBody>
      </p:sp>
      <p:sp>
        <p:nvSpPr>
          <p:cNvPr id="16" name="Rectangle 15">
            <a:extLst>
              <a:ext uri="{FF2B5EF4-FFF2-40B4-BE49-F238E27FC236}">
                <a16:creationId xmlns:a16="http://schemas.microsoft.com/office/drawing/2014/main" id="{3E5DB0BB-286A-43E8-9489-533004CCBEC3}"/>
              </a:ext>
            </a:extLst>
          </p:cNvPr>
          <p:cNvSpPr/>
          <p:nvPr/>
        </p:nvSpPr>
        <p:spPr>
          <a:xfrm>
            <a:off x="838800" y="2161184"/>
            <a:ext cx="1952626" cy="443198"/>
          </a:xfrm>
          <a:prstGeom prst="rect">
            <a:avLst/>
          </a:prstGeom>
        </p:spPr>
        <p:txBody>
          <a:bodyPr wrap="square" lIns="0" tIns="0" rIns="0" bIns="0" anchor="t">
            <a:spAutoFit/>
          </a:bodyPr>
          <a:lstStyle/>
          <a:p>
            <a:pPr>
              <a:lnSpc>
                <a:spcPct val="90000"/>
              </a:lnSpc>
            </a:pPr>
            <a:r>
              <a:rPr lang="en-US" sz="3200" dirty="0">
                <a:solidFill>
                  <a:schemeClr val="accent1"/>
                </a:solidFill>
              </a:rPr>
              <a:t>In </a:t>
            </a:r>
            <a:r>
              <a:rPr lang="en-US" sz="3200" b="1" dirty="0">
                <a:solidFill>
                  <a:schemeClr val="accent1"/>
                </a:solidFill>
                <a:ea typeface="Gotham" charset="0"/>
                <a:cs typeface="Gotham" charset="0"/>
              </a:rPr>
              <a:t>2020</a:t>
            </a:r>
          </a:p>
        </p:txBody>
      </p:sp>
      <p:sp>
        <p:nvSpPr>
          <p:cNvPr id="17" name="Content Placeholder 2">
            <a:extLst>
              <a:ext uri="{FF2B5EF4-FFF2-40B4-BE49-F238E27FC236}">
                <a16:creationId xmlns:a16="http://schemas.microsoft.com/office/drawing/2014/main" id="{913A5A48-9FD8-4A26-BC2F-FA9B1194E30E}"/>
              </a:ext>
            </a:extLst>
          </p:cNvPr>
          <p:cNvSpPr txBox="1">
            <a:spLocks/>
          </p:cNvSpPr>
          <p:nvPr/>
        </p:nvSpPr>
        <p:spPr>
          <a:xfrm>
            <a:off x="838800" y="2669770"/>
            <a:ext cx="2743200" cy="2800767"/>
          </a:xfrm>
          <a:prstGeom prst="rect">
            <a:avLst/>
          </a:prstGeom>
          <a:ln>
            <a:noFill/>
          </a:ln>
        </p:spPr>
        <p:txBody>
          <a:bodyPr wrap="square" lIns="0" tIns="0" rIns="0" bIns="0" anchor="t">
            <a:noAutofit/>
          </a:bodyPr>
          <a:lstStyle>
            <a:lvl1pPr marL="565150" indent="-565150" algn="l" defTabSz="2437994" rtl="0" eaLnBrk="1" latinLnBrk="0" hangingPunct="1">
              <a:spcBef>
                <a:spcPct val="20000"/>
              </a:spcBef>
              <a:buClr>
                <a:schemeClr val="tx2"/>
              </a:buClr>
              <a:buFont typeface="Arial" pitchFamily="34" charset="0"/>
              <a:buChar char="•"/>
              <a:defRPr sz="6600" kern="1200" spc="-150">
                <a:solidFill>
                  <a:schemeClr val="bg1">
                    <a:lumMod val="50000"/>
                  </a:schemeClr>
                </a:solidFill>
                <a:latin typeface="Gotham Book"/>
                <a:ea typeface="+mn-ea"/>
                <a:cs typeface="Gotham Book"/>
              </a:defRPr>
            </a:lvl1pPr>
            <a:lvl2pPr marL="1778000" indent="-558800" algn="l" defTabSz="2437994" rtl="0" eaLnBrk="1" latinLnBrk="0" hangingPunct="1">
              <a:spcBef>
                <a:spcPct val="20000"/>
              </a:spcBef>
              <a:buClr>
                <a:schemeClr val="tx2"/>
              </a:buClr>
              <a:buFont typeface="Arial"/>
              <a:buChar char="•"/>
              <a:defRPr sz="6000" kern="1200" spc="-150">
                <a:solidFill>
                  <a:schemeClr val="bg1">
                    <a:lumMod val="50000"/>
                  </a:schemeClr>
                </a:solidFill>
                <a:latin typeface="Gotham Book"/>
                <a:ea typeface="+mn-ea"/>
                <a:cs typeface="Gotham Book"/>
              </a:defRPr>
            </a:lvl2pPr>
            <a:lvl3pPr marL="2906713" indent="-468313" algn="l" defTabSz="2437994" rtl="0" eaLnBrk="1" latinLnBrk="0" hangingPunct="1">
              <a:spcBef>
                <a:spcPct val="20000"/>
              </a:spcBef>
              <a:buClr>
                <a:schemeClr val="tx2"/>
              </a:buClr>
              <a:buFont typeface="Arial" pitchFamily="34" charset="0"/>
              <a:buChar char="•"/>
              <a:defRPr sz="4800" kern="1200" spc="-150">
                <a:solidFill>
                  <a:schemeClr val="bg1">
                    <a:lumMod val="50000"/>
                  </a:schemeClr>
                </a:solidFill>
                <a:latin typeface="Gotham Book"/>
                <a:ea typeface="+mn-ea"/>
                <a:cs typeface="Gotham Book"/>
              </a:defRPr>
            </a:lvl3pPr>
            <a:lvl4pPr marL="4266488" indent="-609497" algn="l" defTabSz="2437994" rtl="0" eaLnBrk="1" latinLnBrk="0" hangingPunct="1">
              <a:spcBef>
                <a:spcPct val="20000"/>
              </a:spcBef>
              <a:buClr>
                <a:schemeClr val="tx2"/>
              </a:buClr>
              <a:buFont typeface="Arial" pitchFamily="34" charset="0"/>
              <a:buChar char="–"/>
              <a:defRPr sz="4000" kern="1200" spc="-150">
                <a:solidFill>
                  <a:schemeClr val="bg1">
                    <a:lumMod val="50000"/>
                  </a:schemeClr>
                </a:solidFill>
                <a:latin typeface="Gotham Book"/>
                <a:ea typeface="+mn-ea"/>
                <a:cs typeface="Gotham Book"/>
              </a:defRPr>
            </a:lvl4pPr>
            <a:lvl5pPr marL="5485485" indent="-609497" algn="l" defTabSz="2437994" rtl="0" eaLnBrk="1" latinLnBrk="0" hangingPunct="1">
              <a:spcBef>
                <a:spcPct val="20000"/>
              </a:spcBef>
              <a:buClr>
                <a:schemeClr val="tx2"/>
              </a:buClr>
              <a:buFont typeface="Arial" pitchFamily="34" charset="0"/>
              <a:buChar char="»"/>
              <a:defRPr sz="4000" kern="1200" spc="-150">
                <a:solidFill>
                  <a:schemeClr val="bg1">
                    <a:lumMod val="50000"/>
                  </a:schemeClr>
                </a:solidFill>
                <a:latin typeface="Gotham Book"/>
                <a:ea typeface="+mn-ea"/>
                <a:cs typeface="Gotham Book"/>
              </a:defRPr>
            </a:lvl5pPr>
            <a:lvl6pPr marL="6704482"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3479"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2476"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1473"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182880" indent="-182880" defTabSz="914400">
              <a:spcBef>
                <a:spcPts val="1200"/>
              </a:spcBef>
              <a:buClr>
                <a:schemeClr val="accent1"/>
              </a:buClr>
            </a:pPr>
            <a:r>
              <a:rPr lang="en-GB" sz="1800" spc="0" dirty="0">
                <a:solidFill>
                  <a:schemeClr val="accent6">
                    <a:lumMod val="25000"/>
                  </a:schemeClr>
                </a:solidFill>
                <a:latin typeface="+mn-lt"/>
                <a:cs typeface="+mn-cs"/>
              </a:rPr>
              <a:t>We will be doing a complete refresh of our current </a:t>
            </a:r>
            <a:r>
              <a:rPr lang="en-GB" sz="1800" b="1" spc="0" dirty="0">
                <a:solidFill>
                  <a:schemeClr val="accent1"/>
                </a:solidFill>
                <a:latin typeface="+mn-lt"/>
                <a:cs typeface="+mn-cs"/>
              </a:rPr>
              <a:t>travel model</a:t>
            </a:r>
            <a:r>
              <a:rPr lang="en-GB" sz="1800" spc="0" dirty="0">
                <a:solidFill>
                  <a:schemeClr val="accent6">
                    <a:lumMod val="25000"/>
                  </a:schemeClr>
                </a:solidFill>
                <a:latin typeface="+mn-lt"/>
                <a:cs typeface="+mn-cs"/>
              </a:rPr>
              <a:t>, our current </a:t>
            </a:r>
            <a:r>
              <a:rPr lang="en-GB" sz="1800" b="1" spc="0" dirty="0">
                <a:solidFill>
                  <a:schemeClr val="accent1"/>
                </a:solidFill>
                <a:latin typeface="+mn-lt"/>
                <a:cs typeface="+mn-cs"/>
              </a:rPr>
              <a:t>retail model </a:t>
            </a:r>
            <a:r>
              <a:rPr lang="en-GB" sz="1800" spc="0" dirty="0">
                <a:solidFill>
                  <a:schemeClr val="accent6">
                    <a:lumMod val="25000"/>
                  </a:schemeClr>
                </a:solidFill>
                <a:latin typeface="+mn-lt"/>
                <a:cs typeface="+mn-cs"/>
              </a:rPr>
              <a:t>and our current </a:t>
            </a:r>
            <a:r>
              <a:rPr lang="en-GB" sz="1800" b="1" spc="0" dirty="0">
                <a:solidFill>
                  <a:schemeClr val="accent1"/>
                </a:solidFill>
                <a:latin typeface="+mn-lt"/>
                <a:cs typeface="+mn-cs"/>
              </a:rPr>
              <a:t>QSR model</a:t>
            </a:r>
          </a:p>
        </p:txBody>
      </p:sp>
      <p:cxnSp>
        <p:nvCxnSpPr>
          <p:cNvPr id="49" name="Line">
            <a:extLst>
              <a:ext uri="{FF2B5EF4-FFF2-40B4-BE49-F238E27FC236}">
                <a16:creationId xmlns:a16="http://schemas.microsoft.com/office/drawing/2014/main" id="{3CEFBCF8-0DD1-477D-9B2A-21374C3DB3A3}"/>
              </a:ext>
            </a:extLst>
          </p:cNvPr>
          <p:cNvCxnSpPr>
            <a:cxnSpLocks/>
          </p:cNvCxnSpPr>
          <p:nvPr/>
        </p:nvCxnSpPr>
        <p:spPr>
          <a:xfrm flipH="1">
            <a:off x="3859397" y="2011680"/>
            <a:ext cx="21802" cy="420624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F6EE554-759F-48C1-8EF2-A7DF6300238E}"/>
              </a:ext>
            </a:extLst>
          </p:cNvPr>
          <p:cNvSpPr/>
          <p:nvPr/>
        </p:nvSpPr>
        <p:spPr>
          <a:xfrm>
            <a:off x="4290574" y="4459732"/>
            <a:ext cx="7134714" cy="4004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bg1"/>
                </a:solidFill>
              </a:rPr>
              <a:t>How can you help us</a:t>
            </a:r>
          </a:p>
        </p:txBody>
      </p:sp>
      <p:sp>
        <p:nvSpPr>
          <p:cNvPr id="19" name="Rectangle 18">
            <a:extLst>
              <a:ext uri="{FF2B5EF4-FFF2-40B4-BE49-F238E27FC236}">
                <a16:creationId xmlns:a16="http://schemas.microsoft.com/office/drawing/2014/main" id="{B996AA46-D7B2-4845-9104-44E26A5AB7B0}"/>
              </a:ext>
            </a:extLst>
          </p:cNvPr>
          <p:cNvSpPr/>
          <p:nvPr/>
        </p:nvSpPr>
        <p:spPr>
          <a:xfrm>
            <a:off x="4290574" y="5035758"/>
            <a:ext cx="3291840" cy="1077218"/>
          </a:xfrm>
          <a:prstGeom prst="rect">
            <a:avLst/>
          </a:prstGeom>
        </p:spPr>
        <p:txBody>
          <a:bodyPr wrap="square" lIns="0" tIns="0" rIns="0" bIns="0" anchor="t">
            <a:noAutofit/>
          </a:bodyPr>
          <a:lstStyle/>
          <a:p>
            <a:pPr>
              <a:buClr>
                <a:schemeClr val="accent1"/>
              </a:buClr>
            </a:pPr>
            <a:r>
              <a:rPr lang="en-GB" sz="1400" dirty="0">
                <a:solidFill>
                  <a:schemeClr val="accent6">
                    <a:lumMod val="25000"/>
                  </a:schemeClr>
                </a:solidFill>
              </a:rPr>
              <a:t>By selling ACI PAY.ON</a:t>
            </a:r>
            <a:r>
              <a:rPr lang="en-GB" sz="1400" baseline="30000" dirty="0">
                <a:solidFill>
                  <a:schemeClr val="accent6">
                    <a:lumMod val="25000"/>
                  </a:schemeClr>
                </a:solidFill>
              </a:rPr>
              <a:t>®</a:t>
            </a:r>
            <a:r>
              <a:rPr lang="en-GB" sz="1400" dirty="0">
                <a:solidFill>
                  <a:schemeClr val="accent6">
                    <a:lumMod val="25000"/>
                  </a:schemeClr>
                </a:solidFill>
              </a:rPr>
              <a:t> Payments Gateway</a:t>
            </a:r>
            <a:r>
              <a:rPr lang="en-GB" sz="1400" baseline="30000" dirty="0">
                <a:solidFill>
                  <a:schemeClr val="accent6">
                    <a:lumMod val="25000"/>
                  </a:schemeClr>
                </a:solidFill>
              </a:rPr>
              <a:t>™</a:t>
            </a:r>
            <a:r>
              <a:rPr lang="en-GB" sz="1400" dirty="0">
                <a:solidFill>
                  <a:schemeClr val="accent6">
                    <a:lumMod val="25000"/>
                  </a:schemeClr>
                </a:solidFill>
              </a:rPr>
              <a:t> to a client in a domain from which we require consortium data, you are helping to strengthen the ability of ACI ReD Shield to detect fraud in new areas.</a:t>
            </a:r>
          </a:p>
        </p:txBody>
      </p:sp>
      <p:sp>
        <p:nvSpPr>
          <p:cNvPr id="20" name="Rectangle 19">
            <a:extLst>
              <a:ext uri="{FF2B5EF4-FFF2-40B4-BE49-F238E27FC236}">
                <a16:creationId xmlns:a16="http://schemas.microsoft.com/office/drawing/2014/main" id="{9EBAD2B0-6224-4B3D-9588-8445D35081B7}"/>
              </a:ext>
            </a:extLst>
          </p:cNvPr>
          <p:cNvSpPr/>
          <p:nvPr/>
        </p:nvSpPr>
        <p:spPr>
          <a:xfrm>
            <a:off x="8133448" y="5035758"/>
            <a:ext cx="3291840" cy="646331"/>
          </a:xfrm>
          <a:prstGeom prst="rect">
            <a:avLst/>
          </a:prstGeom>
        </p:spPr>
        <p:txBody>
          <a:bodyPr wrap="square" lIns="0" tIns="0" rIns="0" bIns="0" anchor="t">
            <a:noAutofit/>
          </a:bodyPr>
          <a:lstStyle/>
          <a:p>
            <a:pPr>
              <a:buClr>
                <a:schemeClr val="accent1"/>
              </a:buClr>
            </a:pPr>
            <a:r>
              <a:rPr lang="en-GB" sz="1400" dirty="0">
                <a:solidFill>
                  <a:schemeClr val="accent6">
                    <a:lumMod val="25000"/>
                  </a:schemeClr>
                </a:solidFill>
              </a:rPr>
              <a:t>By having strong consortium models, </a:t>
            </a:r>
            <a:br>
              <a:rPr lang="en-GB" sz="1400" dirty="0">
                <a:solidFill>
                  <a:schemeClr val="accent6">
                    <a:lumMod val="25000"/>
                  </a:schemeClr>
                </a:solidFill>
              </a:rPr>
            </a:br>
            <a:r>
              <a:rPr lang="en-GB" sz="1400" dirty="0">
                <a:solidFill>
                  <a:schemeClr val="accent6">
                    <a:lumMod val="25000"/>
                  </a:schemeClr>
                </a:solidFill>
              </a:rPr>
              <a:t>we can significantly expedite the onboarding time for a client.</a:t>
            </a:r>
          </a:p>
        </p:txBody>
      </p:sp>
      <p:cxnSp>
        <p:nvCxnSpPr>
          <p:cNvPr id="21" name="Line">
            <a:extLst>
              <a:ext uri="{FF2B5EF4-FFF2-40B4-BE49-F238E27FC236}">
                <a16:creationId xmlns:a16="http://schemas.microsoft.com/office/drawing/2014/main" id="{F19EA5EF-DBD4-4346-BFD9-496E44FF8BB2}"/>
              </a:ext>
            </a:extLst>
          </p:cNvPr>
          <p:cNvCxnSpPr>
            <a:cxnSpLocks/>
          </p:cNvCxnSpPr>
          <p:nvPr/>
        </p:nvCxnSpPr>
        <p:spPr>
          <a:xfrm>
            <a:off x="7845231" y="5035758"/>
            <a:ext cx="0" cy="1077218"/>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2" name="Rectangle 21">
            <a:extLst>
              <a:ext uri="{FF2B5EF4-FFF2-40B4-BE49-F238E27FC236}">
                <a16:creationId xmlns:a16="http://schemas.microsoft.com/office/drawing/2014/main" id="{BCEB6828-D035-459F-BBF7-A3854EB96271}"/>
              </a:ext>
            </a:extLst>
          </p:cNvPr>
          <p:cNvSpPr/>
          <p:nvPr/>
        </p:nvSpPr>
        <p:spPr>
          <a:xfrm>
            <a:off x="4361461" y="3973878"/>
            <a:ext cx="6992937"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numCol="1" rtlCol="0" anchor="ctr">
            <a:spAutoFit/>
          </a:bodyPr>
          <a:lstStyle/>
          <a:p>
            <a:pPr algn="ctr"/>
            <a:r>
              <a:rPr lang="en-GB" sz="1600" b="1" dirty="0">
                <a:solidFill>
                  <a:schemeClr val="accent6">
                    <a:lumMod val="25000"/>
                  </a:schemeClr>
                </a:solidFill>
              </a:rPr>
              <a:t>These are areas we will also focus on in 2020.</a:t>
            </a:r>
          </a:p>
        </p:txBody>
      </p:sp>
      <p:sp>
        <p:nvSpPr>
          <p:cNvPr id="24" name="Rectangle 23">
            <a:extLst>
              <a:ext uri="{FF2B5EF4-FFF2-40B4-BE49-F238E27FC236}">
                <a16:creationId xmlns:a16="http://schemas.microsoft.com/office/drawing/2014/main" id="{583C5D37-C20D-43D5-86C8-A97124343FC8}"/>
              </a:ext>
            </a:extLst>
          </p:cNvPr>
          <p:cNvSpPr/>
          <p:nvPr/>
        </p:nvSpPr>
        <p:spPr>
          <a:xfrm>
            <a:off x="4361461" y="3559154"/>
            <a:ext cx="1468436" cy="215444"/>
          </a:xfrm>
          <a:prstGeom prst="rect">
            <a:avLst/>
          </a:prstGeom>
        </p:spPr>
        <p:txBody>
          <a:bodyPr wrap="square" lIns="0" tIns="0" rIns="0" bIns="0" anchor="t">
            <a:noAutofit/>
          </a:bodyPr>
          <a:lstStyle/>
          <a:p>
            <a:pPr algn="ctr">
              <a:buClr>
                <a:schemeClr val="accent1"/>
              </a:buClr>
            </a:pPr>
            <a:r>
              <a:rPr lang="en-GB" sz="1400" dirty="0">
                <a:solidFill>
                  <a:schemeClr val="accent6">
                    <a:lumMod val="25000"/>
                  </a:schemeClr>
                </a:solidFill>
              </a:rPr>
              <a:t>Clothing</a:t>
            </a:r>
          </a:p>
        </p:txBody>
      </p:sp>
      <p:cxnSp>
        <p:nvCxnSpPr>
          <p:cNvPr id="25" name="Line">
            <a:extLst>
              <a:ext uri="{FF2B5EF4-FFF2-40B4-BE49-F238E27FC236}">
                <a16:creationId xmlns:a16="http://schemas.microsoft.com/office/drawing/2014/main" id="{DF99B5E9-7EB2-4B09-944D-EDB1151F4FF5}"/>
              </a:ext>
            </a:extLst>
          </p:cNvPr>
          <p:cNvCxnSpPr>
            <a:cxnSpLocks/>
          </p:cNvCxnSpPr>
          <p:nvPr/>
        </p:nvCxnSpPr>
        <p:spPr>
          <a:xfrm>
            <a:off x="6016429" y="2604246"/>
            <a:ext cx="0" cy="1170352"/>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6" name="Oval 25">
            <a:extLst>
              <a:ext uri="{FF2B5EF4-FFF2-40B4-BE49-F238E27FC236}">
                <a16:creationId xmlns:a16="http://schemas.microsoft.com/office/drawing/2014/main" id="{05572C02-EE37-463D-960C-807803D29F81}"/>
              </a:ext>
            </a:extLst>
          </p:cNvPr>
          <p:cNvSpPr/>
          <p:nvPr/>
        </p:nvSpPr>
        <p:spPr>
          <a:xfrm>
            <a:off x="4679380" y="2604246"/>
            <a:ext cx="832598" cy="831974"/>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chemeClr val="accent6">
                  <a:lumMod val="25000"/>
                </a:schemeClr>
              </a:solidFill>
            </a:endParaRPr>
          </a:p>
        </p:txBody>
      </p:sp>
      <p:sp>
        <p:nvSpPr>
          <p:cNvPr id="27" name="Rectangle 26">
            <a:extLst>
              <a:ext uri="{FF2B5EF4-FFF2-40B4-BE49-F238E27FC236}">
                <a16:creationId xmlns:a16="http://schemas.microsoft.com/office/drawing/2014/main" id="{0BEB8577-2ED2-4E98-8B51-085114DB4BDA}"/>
              </a:ext>
            </a:extLst>
          </p:cNvPr>
          <p:cNvSpPr/>
          <p:nvPr/>
        </p:nvSpPr>
        <p:spPr>
          <a:xfrm>
            <a:off x="6202961" y="3559154"/>
            <a:ext cx="1468436" cy="215444"/>
          </a:xfrm>
          <a:prstGeom prst="rect">
            <a:avLst/>
          </a:prstGeom>
        </p:spPr>
        <p:txBody>
          <a:bodyPr wrap="square" lIns="0" tIns="0" rIns="0" bIns="0" anchor="t">
            <a:noAutofit/>
          </a:bodyPr>
          <a:lstStyle/>
          <a:p>
            <a:pPr algn="ctr">
              <a:buClr>
                <a:schemeClr val="accent1"/>
              </a:buClr>
            </a:pPr>
            <a:r>
              <a:rPr lang="en-GB" sz="1400" dirty="0">
                <a:solidFill>
                  <a:schemeClr val="accent6">
                    <a:lumMod val="25000"/>
                  </a:schemeClr>
                </a:solidFill>
              </a:rPr>
              <a:t>Restaurant</a:t>
            </a:r>
          </a:p>
        </p:txBody>
      </p:sp>
      <p:sp>
        <p:nvSpPr>
          <p:cNvPr id="28" name="Oval 27">
            <a:extLst>
              <a:ext uri="{FF2B5EF4-FFF2-40B4-BE49-F238E27FC236}">
                <a16:creationId xmlns:a16="http://schemas.microsoft.com/office/drawing/2014/main" id="{2BC5910F-1AA5-48D0-BDF2-74232BFC5C0A}"/>
              </a:ext>
            </a:extLst>
          </p:cNvPr>
          <p:cNvSpPr/>
          <p:nvPr/>
        </p:nvSpPr>
        <p:spPr>
          <a:xfrm>
            <a:off x="6520880" y="2604246"/>
            <a:ext cx="832598" cy="831974"/>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chemeClr val="accent6">
                  <a:lumMod val="25000"/>
                </a:schemeClr>
              </a:solidFill>
            </a:endParaRPr>
          </a:p>
        </p:txBody>
      </p:sp>
      <p:sp>
        <p:nvSpPr>
          <p:cNvPr id="29" name="Rectangle 28">
            <a:extLst>
              <a:ext uri="{FF2B5EF4-FFF2-40B4-BE49-F238E27FC236}">
                <a16:creationId xmlns:a16="http://schemas.microsoft.com/office/drawing/2014/main" id="{840DAD26-8822-413E-8CBE-A167A1E05910}"/>
              </a:ext>
            </a:extLst>
          </p:cNvPr>
          <p:cNvSpPr/>
          <p:nvPr/>
        </p:nvSpPr>
        <p:spPr>
          <a:xfrm>
            <a:off x="8044461" y="3559154"/>
            <a:ext cx="1468436" cy="215444"/>
          </a:xfrm>
          <a:prstGeom prst="rect">
            <a:avLst/>
          </a:prstGeom>
        </p:spPr>
        <p:txBody>
          <a:bodyPr wrap="square" lIns="0" tIns="0" rIns="0" bIns="0" anchor="t">
            <a:noAutofit/>
          </a:bodyPr>
          <a:lstStyle/>
          <a:p>
            <a:pPr algn="ctr">
              <a:buClr>
                <a:schemeClr val="accent1"/>
              </a:buClr>
            </a:pPr>
            <a:r>
              <a:rPr lang="en-IE" sz="1400" dirty="0">
                <a:solidFill>
                  <a:schemeClr val="accent6">
                    <a:lumMod val="25000"/>
                  </a:schemeClr>
                </a:solidFill>
              </a:rPr>
              <a:t> Grocery </a:t>
            </a:r>
            <a:endParaRPr lang="en-GB" sz="1400" dirty="0">
              <a:solidFill>
                <a:schemeClr val="accent6">
                  <a:lumMod val="25000"/>
                </a:schemeClr>
              </a:solidFill>
            </a:endParaRPr>
          </a:p>
        </p:txBody>
      </p:sp>
      <p:sp>
        <p:nvSpPr>
          <p:cNvPr id="30" name="Oval 29">
            <a:extLst>
              <a:ext uri="{FF2B5EF4-FFF2-40B4-BE49-F238E27FC236}">
                <a16:creationId xmlns:a16="http://schemas.microsoft.com/office/drawing/2014/main" id="{CE54F8EA-49EA-4525-B92D-EEE541F319CB}"/>
              </a:ext>
            </a:extLst>
          </p:cNvPr>
          <p:cNvSpPr/>
          <p:nvPr/>
        </p:nvSpPr>
        <p:spPr>
          <a:xfrm>
            <a:off x="8362380" y="2604246"/>
            <a:ext cx="832598" cy="831974"/>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chemeClr val="accent6">
                  <a:lumMod val="25000"/>
                </a:schemeClr>
              </a:solidFill>
            </a:endParaRPr>
          </a:p>
        </p:txBody>
      </p:sp>
      <p:sp>
        <p:nvSpPr>
          <p:cNvPr id="31" name="Rectangle 30">
            <a:extLst>
              <a:ext uri="{FF2B5EF4-FFF2-40B4-BE49-F238E27FC236}">
                <a16:creationId xmlns:a16="http://schemas.microsoft.com/office/drawing/2014/main" id="{08441D5A-0316-48E1-8286-A64452FD70C5}"/>
              </a:ext>
            </a:extLst>
          </p:cNvPr>
          <p:cNvSpPr/>
          <p:nvPr/>
        </p:nvSpPr>
        <p:spPr>
          <a:xfrm>
            <a:off x="9885962" y="3559154"/>
            <a:ext cx="1468436" cy="215444"/>
          </a:xfrm>
          <a:prstGeom prst="rect">
            <a:avLst/>
          </a:prstGeom>
        </p:spPr>
        <p:txBody>
          <a:bodyPr wrap="square" lIns="0" tIns="0" rIns="0" bIns="0" anchor="t">
            <a:noAutofit/>
          </a:bodyPr>
          <a:lstStyle/>
          <a:p>
            <a:pPr algn="ctr">
              <a:buClr>
                <a:schemeClr val="accent1"/>
              </a:buClr>
            </a:pPr>
            <a:r>
              <a:rPr lang="en-GB" sz="1400" dirty="0">
                <a:solidFill>
                  <a:schemeClr val="accent6">
                    <a:lumMod val="25000"/>
                  </a:schemeClr>
                </a:solidFill>
              </a:rPr>
              <a:t>Fuel</a:t>
            </a:r>
          </a:p>
        </p:txBody>
      </p:sp>
      <p:sp>
        <p:nvSpPr>
          <p:cNvPr id="32" name="Oval 31">
            <a:extLst>
              <a:ext uri="{FF2B5EF4-FFF2-40B4-BE49-F238E27FC236}">
                <a16:creationId xmlns:a16="http://schemas.microsoft.com/office/drawing/2014/main" id="{F2220F9E-6B14-4E08-AD82-83EFF6B9E16E}"/>
              </a:ext>
            </a:extLst>
          </p:cNvPr>
          <p:cNvSpPr/>
          <p:nvPr/>
        </p:nvSpPr>
        <p:spPr>
          <a:xfrm>
            <a:off x="10203881" y="2604246"/>
            <a:ext cx="832598" cy="831974"/>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solidFill>
                <a:schemeClr val="accent6">
                  <a:lumMod val="25000"/>
                </a:schemeClr>
              </a:solidFill>
            </a:endParaRPr>
          </a:p>
        </p:txBody>
      </p:sp>
      <p:cxnSp>
        <p:nvCxnSpPr>
          <p:cNvPr id="33" name="Line">
            <a:extLst>
              <a:ext uri="{FF2B5EF4-FFF2-40B4-BE49-F238E27FC236}">
                <a16:creationId xmlns:a16="http://schemas.microsoft.com/office/drawing/2014/main" id="{0D0410F2-1979-486B-AEF7-97525F88DC8D}"/>
              </a:ext>
            </a:extLst>
          </p:cNvPr>
          <p:cNvCxnSpPr>
            <a:cxnSpLocks/>
          </p:cNvCxnSpPr>
          <p:nvPr/>
        </p:nvCxnSpPr>
        <p:spPr>
          <a:xfrm>
            <a:off x="7857929" y="2604246"/>
            <a:ext cx="0" cy="1170352"/>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Line">
            <a:extLst>
              <a:ext uri="{FF2B5EF4-FFF2-40B4-BE49-F238E27FC236}">
                <a16:creationId xmlns:a16="http://schemas.microsoft.com/office/drawing/2014/main" id="{9D954F12-9C4F-4450-8AD3-E606EE455A97}"/>
              </a:ext>
            </a:extLst>
          </p:cNvPr>
          <p:cNvCxnSpPr>
            <a:cxnSpLocks/>
          </p:cNvCxnSpPr>
          <p:nvPr/>
        </p:nvCxnSpPr>
        <p:spPr>
          <a:xfrm>
            <a:off x="9699430" y="2604246"/>
            <a:ext cx="0" cy="1170352"/>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39" name="Group 47">
            <a:extLst>
              <a:ext uri="{FF2B5EF4-FFF2-40B4-BE49-F238E27FC236}">
                <a16:creationId xmlns:a16="http://schemas.microsoft.com/office/drawing/2014/main" id="{505329DD-6B65-4873-B41C-D2B454E559C6}"/>
              </a:ext>
            </a:extLst>
          </p:cNvPr>
          <p:cNvGrpSpPr>
            <a:grpSpLocks/>
          </p:cNvGrpSpPr>
          <p:nvPr/>
        </p:nvGrpSpPr>
        <p:grpSpPr bwMode="auto">
          <a:xfrm>
            <a:off x="8610439" y="2753070"/>
            <a:ext cx="336482" cy="534326"/>
            <a:chOff x="4418" y="2062"/>
            <a:chExt cx="233" cy="370"/>
          </a:xfrm>
          <a:solidFill>
            <a:schemeClr val="accent1"/>
          </a:solidFill>
        </p:grpSpPr>
        <p:sp>
          <p:nvSpPr>
            <p:cNvPr id="40" name="Freeform 48">
              <a:extLst>
                <a:ext uri="{FF2B5EF4-FFF2-40B4-BE49-F238E27FC236}">
                  <a16:creationId xmlns:a16="http://schemas.microsoft.com/office/drawing/2014/main" id="{52A5DBE9-420C-4FA3-AA51-E94958C13E7F}"/>
                </a:ext>
              </a:extLst>
            </p:cNvPr>
            <p:cNvSpPr>
              <a:spLocks noChangeArrowheads="1"/>
            </p:cNvSpPr>
            <p:nvPr/>
          </p:nvSpPr>
          <p:spPr bwMode="auto">
            <a:xfrm>
              <a:off x="4418" y="2062"/>
              <a:ext cx="233" cy="370"/>
            </a:xfrm>
            <a:custGeom>
              <a:avLst/>
              <a:gdLst>
                <a:gd name="T0" fmla="*/ 645 w 1034"/>
                <a:gd name="T1" fmla="*/ 690 h 1637"/>
                <a:gd name="T2" fmla="*/ 559 w 1034"/>
                <a:gd name="T3" fmla="*/ 632 h 1637"/>
                <a:gd name="T4" fmla="*/ 559 w 1034"/>
                <a:gd name="T5" fmla="*/ 216 h 1637"/>
                <a:gd name="T6" fmla="*/ 588 w 1034"/>
                <a:gd name="T7" fmla="*/ 108 h 1637"/>
                <a:gd name="T8" fmla="*/ 667 w 1034"/>
                <a:gd name="T9" fmla="*/ 29 h 1637"/>
                <a:gd name="T10" fmla="*/ 774 w 1034"/>
                <a:gd name="T11" fmla="*/ 0 h 1637"/>
                <a:gd name="T12" fmla="*/ 882 w 1034"/>
                <a:gd name="T13" fmla="*/ 29 h 1637"/>
                <a:gd name="T14" fmla="*/ 961 w 1034"/>
                <a:gd name="T15" fmla="*/ 108 h 1637"/>
                <a:gd name="T16" fmla="*/ 990 w 1034"/>
                <a:gd name="T17" fmla="*/ 216 h 1637"/>
                <a:gd name="T18" fmla="*/ 990 w 1034"/>
                <a:gd name="T19" fmla="*/ 632 h 1637"/>
                <a:gd name="T20" fmla="*/ 904 w 1034"/>
                <a:gd name="T21" fmla="*/ 690 h 1637"/>
                <a:gd name="T22" fmla="*/ 774 w 1034"/>
                <a:gd name="T23" fmla="*/ 603 h 1637"/>
                <a:gd name="T24" fmla="*/ 645 w 1034"/>
                <a:gd name="T25" fmla="*/ 690 h 1637"/>
                <a:gd name="T26" fmla="*/ 259 w 1034"/>
                <a:gd name="T27" fmla="*/ 603 h 1637"/>
                <a:gd name="T28" fmla="*/ 388 w 1034"/>
                <a:gd name="T29" fmla="*/ 690 h 1637"/>
                <a:gd name="T30" fmla="*/ 474 w 1034"/>
                <a:gd name="T31" fmla="*/ 633 h 1637"/>
                <a:gd name="T32" fmla="*/ 446 w 1034"/>
                <a:gd name="T33" fmla="*/ 549 h 1637"/>
                <a:gd name="T34" fmla="*/ 368 w 1034"/>
                <a:gd name="T35" fmla="*/ 470 h 1637"/>
                <a:gd name="T36" fmla="*/ 260 w 1034"/>
                <a:gd name="T37" fmla="*/ 441 h 1637"/>
                <a:gd name="T38" fmla="*/ 152 w 1034"/>
                <a:gd name="T39" fmla="*/ 470 h 1637"/>
                <a:gd name="T40" fmla="*/ 73 w 1034"/>
                <a:gd name="T41" fmla="*/ 549 h 1637"/>
                <a:gd name="T42" fmla="*/ 46 w 1034"/>
                <a:gd name="T43" fmla="*/ 633 h 1637"/>
                <a:gd name="T44" fmla="*/ 129 w 1034"/>
                <a:gd name="T45" fmla="*/ 690 h 1637"/>
                <a:gd name="T46" fmla="*/ 259 w 1034"/>
                <a:gd name="T47" fmla="*/ 603 h 1637"/>
                <a:gd name="T48" fmla="*/ 1033 w 1034"/>
                <a:gd name="T49" fmla="*/ 690 h 1637"/>
                <a:gd name="T50" fmla="*/ 1033 w 1034"/>
                <a:gd name="T51" fmla="*/ 1507 h 1637"/>
                <a:gd name="T52" fmla="*/ 1016 w 1034"/>
                <a:gd name="T53" fmla="*/ 1572 h 1637"/>
                <a:gd name="T54" fmla="*/ 968 w 1034"/>
                <a:gd name="T55" fmla="*/ 1619 h 1637"/>
                <a:gd name="T56" fmla="*/ 904 w 1034"/>
                <a:gd name="T57" fmla="*/ 1636 h 1637"/>
                <a:gd name="T58" fmla="*/ 129 w 1034"/>
                <a:gd name="T59" fmla="*/ 1636 h 1637"/>
                <a:gd name="T60" fmla="*/ 65 w 1034"/>
                <a:gd name="T61" fmla="*/ 1619 h 1637"/>
                <a:gd name="T62" fmla="*/ 17 w 1034"/>
                <a:gd name="T63" fmla="*/ 1572 h 1637"/>
                <a:gd name="T64" fmla="*/ 0 w 1034"/>
                <a:gd name="T65" fmla="*/ 1507 h 1637"/>
                <a:gd name="T66" fmla="*/ 0 w 1034"/>
                <a:gd name="T67" fmla="*/ 690 h 1637"/>
                <a:gd name="T68" fmla="*/ 129 w 1034"/>
                <a:gd name="T69" fmla="*/ 776 h 1637"/>
                <a:gd name="T70" fmla="*/ 259 w 1034"/>
                <a:gd name="T71" fmla="*/ 690 h 1637"/>
                <a:gd name="T72" fmla="*/ 388 w 1034"/>
                <a:gd name="T73" fmla="*/ 776 h 1637"/>
                <a:gd name="T74" fmla="*/ 517 w 1034"/>
                <a:gd name="T75" fmla="*/ 690 h 1637"/>
                <a:gd name="T76" fmla="*/ 645 w 1034"/>
                <a:gd name="T77" fmla="*/ 776 h 1637"/>
                <a:gd name="T78" fmla="*/ 774 w 1034"/>
                <a:gd name="T79" fmla="*/ 690 h 1637"/>
                <a:gd name="T80" fmla="*/ 904 w 1034"/>
                <a:gd name="T81" fmla="*/ 776 h 1637"/>
                <a:gd name="T82" fmla="*/ 1033 w 1034"/>
                <a:gd name="T83" fmla="*/ 690 h 1637"/>
                <a:gd name="T84" fmla="*/ 731 w 1034"/>
                <a:gd name="T85" fmla="*/ 1249 h 1637"/>
                <a:gd name="T86" fmla="*/ 302 w 1034"/>
                <a:gd name="T87" fmla="*/ 1249 h 1637"/>
                <a:gd name="T88" fmla="*/ 302 w 1034"/>
                <a:gd name="T89" fmla="*/ 1335 h 1637"/>
                <a:gd name="T90" fmla="*/ 731 w 1034"/>
                <a:gd name="T91" fmla="*/ 1335 h 1637"/>
                <a:gd name="T92" fmla="*/ 731 w 1034"/>
                <a:gd name="T93" fmla="*/ 1249 h 1637"/>
                <a:gd name="T94" fmla="*/ 731 w 1034"/>
                <a:gd name="T95" fmla="*/ 1076 h 1637"/>
                <a:gd name="T96" fmla="*/ 302 w 1034"/>
                <a:gd name="T97" fmla="*/ 1076 h 1637"/>
                <a:gd name="T98" fmla="*/ 302 w 1034"/>
                <a:gd name="T99" fmla="*/ 1162 h 1637"/>
                <a:gd name="T100" fmla="*/ 731 w 1034"/>
                <a:gd name="T101" fmla="*/ 1162 h 1637"/>
                <a:gd name="T102" fmla="*/ 731 w 1034"/>
                <a:gd name="T103" fmla="*/ 1076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4" h="1637">
                  <a:moveTo>
                    <a:pt x="645" y="690"/>
                  </a:moveTo>
                  <a:cubicBezTo>
                    <a:pt x="617" y="670"/>
                    <a:pt x="588" y="651"/>
                    <a:pt x="559" y="632"/>
                  </a:cubicBezTo>
                  <a:cubicBezTo>
                    <a:pt x="559" y="493"/>
                    <a:pt x="559" y="354"/>
                    <a:pt x="559" y="216"/>
                  </a:cubicBezTo>
                  <a:cubicBezTo>
                    <a:pt x="559" y="176"/>
                    <a:pt x="568" y="142"/>
                    <a:pt x="588" y="108"/>
                  </a:cubicBezTo>
                  <a:cubicBezTo>
                    <a:pt x="608" y="74"/>
                    <a:pt x="633" y="49"/>
                    <a:pt x="667" y="29"/>
                  </a:cubicBezTo>
                  <a:cubicBezTo>
                    <a:pt x="702" y="9"/>
                    <a:pt x="735" y="0"/>
                    <a:pt x="774" y="0"/>
                  </a:cubicBezTo>
                  <a:cubicBezTo>
                    <a:pt x="814" y="0"/>
                    <a:pt x="848" y="9"/>
                    <a:pt x="882" y="29"/>
                  </a:cubicBezTo>
                  <a:cubicBezTo>
                    <a:pt x="916" y="49"/>
                    <a:pt x="941" y="74"/>
                    <a:pt x="961" y="108"/>
                  </a:cubicBezTo>
                  <a:cubicBezTo>
                    <a:pt x="981" y="142"/>
                    <a:pt x="990" y="176"/>
                    <a:pt x="990" y="216"/>
                  </a:cubicBezTo>
                  <a:cubicBezTo>
                    <a:pt x="990" y="354"/>
                    <a:pt x="990" y="493"/>
                    <a:pt x="990" y="632"/>
                  </a:cubicBezTo>
                  <a:cubicBezTo>
                    <a:pt x="962" y="651"/>
                    <a:pt x="933" y="670"/>
                    <a:pt x="904" y="690"/>
                  </a:cubicBezTo>
                  <a:cubicBezTo>
                    <a:pt x="861" y="661"/>
                    <a:pt x="818" y="632"/>
                    <a:pt x="774" y="603"/>
                  </a:cubicBezTo>
                  <a:cubicBezTo>
                    <a:pt x="731" y="632"/>
                    <a:pt x="688" y="661"/>
                    <a:pt x="645" y="690"/>
                  </a:cubicBezTo>
                  <a:close/>
                  <a:moveTo>
                    <a:pt x="259" y="603"/>
                  </a:moveTo>
                  <a:cubicBezTo>
                    <a:pt x="302" y="632"/>
                    <a:pt x="345" y="661"/>
                    <a:pt x="388" y="690"/>
                  </a:cubicBezTo>
                  <a:cubicBezTo>
                    <a:pt x="416" y="671"/>
                    <a:pt x="445" y="652"/>
                    <a:pt x="474" y="633"/>
                  </a:cubicBezTo>
                  <a:cubicBezTo>
                    <a:pt x="470" y="602"/>
                    <a:pt x="461" y="576"/>
                    <a:pt x="446" y="549"/>
                  </a:cubicBezTo>
                  <a:cubicBezTo>
                    <a:pt x="426" y="515"/>
                    <a:pt x="402" y="490"/>
                    <a:pt x="368" y="470"/>
                  </a:cubicBezTo>
                  <a:cubicBezTo>
                    <a:pt x="333" y="450"/>
                    <a:pt x="299" y="441"/>
                    <a:pt x="260" y="441"/>
                  </a:cubicBezTo>
                  <a:cubicBezTo>
                    <a:pt x="220" y="441"/>
                    <a:pt x="186" y="450"/>
                    <a:pt x="152" y="470"/>
                  </a:cubicBezTo>
                  <a:cubicBezTo>
                    <a:pt x="118" y="490"/>
                    <a:pt x="92" y="514"/>
                    <a:pt x="73" y="549"/>
                  </a:cubicBezTo>
                  <a:cubicBezTo>
                    <a:pt x="57" y="575"/>
                    <a:pt x="49" y="602"/>
                    <a:pt x="46" y="633"/>
                  </a:cubicBezTo>
                  <a:cubicBezTo>
                    <a:pt x="73" y="652"/>
                    <a:pt x="101" y="671"/>
                    <a:pt x="129" y="690"/>
                  </a:cubicBezTo>
                  <a:cubicBezTo>
                    <a:pt x="172" y="661"/>
                    <a:pt x="215" y="632"/>
                    <a:pt x="259" y="603"/>
                  </a:cubicBezTo>
                  <a:close/>
                  <a:moveTo>
                    <a:pt x="1033" y="690"/>
                  </a:moveTo>
                  <a:cubicBezTo>
                    <a:pt x="1033" y="962"/>
                    <a:pt x="1033" y="1235"/>
                    <a:pt x="1033" y="1507"/>
                  </a:cubicBezTo>
                  <a:cubicBezTo>
                    <a:pt x="1033" y="1531"/>
                    <a:pt x="1028" y="1552"/>
                    <a:pt x="1016" y="1572"/>
                  </a:cubicBezTo>
                  <a:cubicBezTo>
                    <a:pt x="1004" y="1593"/>
                    <a:pt x="989" y="1607"/>
                    <a:pt x="968" y="1619"/>
                  </a:cubicBezTo>
                  <a:cubicBezTo>
                    <a:pt x="948" y="1631"/>
                    <a:pt x="927" y="1636"/>
                    <a:pt x="904" y="1636"/>
                  </a:cubicBezTo>
                  <a:cubicBezTo>
                    <a:pt x="646" y="1636"/>
                    <a:pt x="387" y="1636"/>
                    <a:pt x="129" y="1636"/>
                  </a:cubicBezTo>
                  <a:cubicBezTo>
                    <a:pt x="106" y="1636"/>
                    <a:pt x="85" y="1631"/>
                    <a:pt x="65" y="1619"/>
                  </a:cubicBezTo>
                  <a:cubicBezTo>
                    <a:pt x="44" y="1607"/>
                    <a:pt x="29" y="1593"/>
                    <a:pt x="17" y="1572"/>
                  </a:cubicBezTo>
                  <a:cubicBezTo>
                    <a:pt x="5" y="1552"/>
                    <a:pt x="0" y="1531"/>
                    <a:pt x="0" y="1507"/>
                  </a:cubicBezTo>
                  <a:cubicBezTo>
                    <a:pt x="0" y="1235"/>
                    <a:pt x="0" y="962"/>
                    <a:pt x="0" y="690"/>
                  </a:cubicBezTo>
                  <a:cubicBezTo>
                    <a:pt x="43" y="718"/>
                    <a:pt x="86" y="747"/>
                    <a:pt x="129" y="776"/>
                  </a:cubicBezTo>
                  <a:cubicBezTo>
                    <a:pt x="172" y="747"/>
                    <a:pt x="215" y="718"/>
                    <a:pt x="259" y="690"/>
                  </a:cubicBezTo>
                  <a:cubicBezTo>
                    <a:pt x="302" y="718"/>
                    <a:pt x="345" y="747"/>
                    <a:pt x="388" y="776"/>
                  </a:cubicBezTo>
                  <a:cubicBezTo>
                    <a:pt x="431" y="747"/>
                    <a:pt x="474" y="718"/>
                    <a:pt x="517" y="690"/>
                  </a:cubicBezTo>
                  <a:cubicBezTo>
                    <a:pt x="559" y="718"/>
                    <a:pt x="602" y="747"/>
                    <a:pt x="645" y="776"/>
                  </a:cubicBezTo>
                  <a:cubicBezTo>
                    <a:pt x="688" y="747"/>
                    <a:pt x="731" y="718"/>
                    <a:pt x="774" y="690"/>
                  </a:cubicBezTo>
                  <a:cubicBezTo>
                    <a:pt x="818" y="718"/>
                    <a:pt x="861" y="747"/>
                    <a:pt x="904" y="776"/>
                  </a:cubicBezTo>
                  <a:cubicBezTo>
                    <a:pt x="947" y="747"/>
                    <a:pt x="990" y="718"/>
                    <a:pt x="1033" y="690"/>
                  </a:cubicBezTo>
                  <a:close/>
                  <a:moveTo>
                    <a:pt x="731" y="1249"/>
                  </a:moveTo>
                  <a:cubicBezTo>
                    <a:pt x="588" y="1249"/>
                    <a:pt x="445" y="1249"/>
                    <a:pt x="302" y="1249"/>
                  </a:cubicBezTo>
                  <a:cubicBezTo>
                    <a:pt x="302" y="1278"/>
                    <a:pt x="302" y="1307"/>
                    <a:pt x="302" y="1335"/>
                  </a:cubicBezTo>
                  <a:cubicBezTo>
                    <a:pt x="445" y="1335"/>
                    <a:pt x="588" y="1335"/>
                    <a:pt x="731" y="1335"/>
                  </a:cubicBezTo>
                  <a:cubicBezTo>
                    <a:pt x="731" y="1307"/>
                    <a:pt x="731" y="1278"/>
                    <a:pt x="731" y="1249"/>
                  </a:cubicBezTo>
                  <a:close/>
                  <a:moveTo>
                    <a:pt x="731" y="1076"/>
                  </a:moveTo>
                  <a:cubicBezTo>
                    <a:pt x="588" y="1076"/>
                    <a:pt x="445" y="1076"/>
                    <a:pt x="302" y="1076"/>
                  </a:cubicBezTo>
                  <a:cubicBezTo>
                    <a:pt x="302" y="1105"/>
                    <a:pt x="302" y="1134"/>
                    <a:pt x="302" y="1162"/>
                  </a:cubicBezTo>
                  <a:cubicBezTo>
                    <a:pt x="445" y="1162"/>
                    <a:pt x="588" y="1162"/>
                    <a:pt x="731" y="1162"/>
                  </a:cubicBezTo>
                  <a:cubicBezTo>
                    <a:pt x="731" y="1134"/>
                    <a:pt x="731" y="1105"/>
                    <a:pt x="731" y="1076"/>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accent6">
                    <a:lumMod val="25000"/>
                  </a:schemeClr>
                </a:solidFill>
              </a:endParaRPr>
            </a:p>
          </p:txBody>
        </p:sp>
      </p:grpSp>
      <p:grpSp>
        <p:nvGrpSpPr>
          <p:cNvPr id="41" name="Group 41">
            <a:extLst>
              <a:ext uri="{FF2B5EF4-FFF2-40B4-BE49-F238E27FC236}">
                <a16:creationId xmlns:a16="http://schemas.microsoft.com/office/drawing/2014/main" id="{D234F49F-B742-499E-92F5-063CE042E3F7}"/>
              </a:ext>
            </a:extLst>
          </p:cNvPr>
          <p:cNvGrpSpPr>
            <a:grpSpLocks/>
          </p:cNvGrpSpPr>
          <p:nvPr/>
        </p:nvGrpSpPr>
        <p:grpSpPr bwMode="auto">
          <a:xfrm>
            <a:off x="10403585" y="2822614"/>
            <a:ext cx="433191" cy="395238"/>
            <a:chOff x="2173" y="2076"/>
            <a:chExt cx="331" cy="302"/>
          </a:xfrm>
          <a:solidFill>
            <a:schemeClr val="accent1"/>
          </a:solidFill>
        </p:grpSpPr>
        <p:sp>
          <p:nvSpPr>
            <p:cNvPr id="42" name="Freeform 42">
              <a:extLst>
                <a:ext uri="{FF2B5EF4-FFF2-40B4-BE49-F238E27FC236}">
                  <a16:creationId xmlns:a16="http://schemas.microsoft.com/office/drawing/2014/main" id="{AE14FA98-8D17-418D-AD0A-52BCE8950AAC}"/>
                </a:ext>
              </a:extLst>
            </p:cNvPr>
            <p:cNvSpPr>
              <a:spLocks noChangeArrowheads="1"/>
            </p:cNvSpPr>
            <p:nvPr/>
          </p:nvSpPr>
          <p:spPr bwMode="auto">
            <a:xfrm>
              <a:off x="2173" y="2076"/>
              <a:ext cx="331" cy="302"/>
            </a:xfrm>
            <a:custGeom>
              <a:avLst/>
              <a:gdLst>
                <a:gd name="T0" fmla="*/ 172 w 1464"/>
                <a:gd name="T1" fmla="*/ 344 h 1335"/>
                <a:gd name="T2" fmla="*/ 280 w 1464"/>
                <a:gd name="T3" fmla="*/ 237 h 1335"/>
                <a:gd name="T4" fmla="*/ 150 w 1464"/>
                <a:gd name="T5" fmla="*/ 108 h 1335"/>
                <a:gd name="T6" fmla="*/ 0 w 1464"/>
                <a:gd name="T7" fmla="*/ 108 h 1335"/>
                <a:gd name="T8" fmla="*/ 0 w 1464"/>
                <a:gd name="T9" fmla="*/ 0 h 1335"/>
                <a:gd name="T10" fmla="*/ 215 w 1464"/>
                <a:gd name="T11" fmla="*/ 0 h 1335"/>
                <a:gd name="T12" fmla="*/ 366 w 1464"/>
                <a:gd name="T13" fmla="*/ 151 h 1335"/>
                <a:gd name="T14" fmla="*/ 473 w 1464"/>
                <a:gd name="T15" fmla="*/ 43 h 1335"/>
                <a:gd name="T16" fmla="*/ 560 w 1464"/>
                <a:gd name="T17" fmla="*/ 129 h 1335"/>
                <a:gd name="T18" fmla="*/ 258 w 1464"/>
                <a:gd name="T19" fmla="*/ 431 h 1335"/>
                <a:gd name="T20" fmla="*/ 172 w 1464"/>
                <a:gd name="T21" fmla="*/ 344 h 1335"/>
                <a:gd name="T22" fmla="*/ 1463 w 1464"/>
                <a:gd name="T23" fmla="*/ 258 h 1335"/>
                <a:gd name="T24" fmla="*/ 1463 w 1464"/>
                <a:gd name="T25" fmla="*/ 1334 h 1335"/>
                <a:gd name="T26" fmla="*/ 387 w 1464"/>
                <a:gd name="T27" fmla="*/ 1334 h 1335"/>
                <a:gd name="T28" fmla="*/ 387 w 1464"/>
                <a:gd name="T29" fmla="*/ 1334 h 1335"/>
                <a:gd name="T30" fmla="*/ 323 w 1464"/>
                <a:gd name="T31" fmla="*/ 1317 h 1335"/>
                <a:gd name="T32" fmla="*/ 275 w 1464"/>
                <a:gd name="T33" fmla="*/ 1270 h 1335"/>
                <a:gd name="T34" fmla="*/ 258 w 1464"/>
                <a:gd name="T35" fmla="*/ 1205 h 1335"/>
                <a:gd name="T36" fmla="*/ 258 w 1464"/>
                <a:gd name="T37" fmla="*/ 517 h 1335"/>
                <a:gd name="T38" fmla="*/ 646 w 1464"/>
                <a:gd name="T39" fmla="*/ 129 h 1335"/>
                <a:gd name="T40" fmla="*/ 1334 w 1464"/>
                <a:gd name="T41" fmla="*/ 129 h 1335"/>
                <a:gd name="T42" fmla="*/ 1334 w 1464"/>
                <a:gd name="T43" fmla="*/ 129 h 1335"/>
                <a:gd name="T44" fmla="*/ 1399 w 1464"/>
                <a:gd name="T45" fmla="*/ 146 h 1335"/>
                <a:gd name="T46" fmla="*/ 1446 w 1464"/>
                <a:gd name="T47" fmla="*/ 194 h 1335"/>
                <a:gd name="T48" fmla="*/ 1463 w 1464"/>
                <a:gd name="T49" fmla="*/ 258 h 1335"/>
                <a:gd name="T50" fmla="*/ 1312 w 1464"/>
                <a:gd name="T51" fmla="*/ 366 h 1335"/>
                <a:gd name="T52" fmla="*/ 1312 w 1464"/>
                <a:gd name="T53" fmla="*/ 366 h 1335"/>
                <a:gd name="T54" fmla="*/ 1312 w 1464"/>
                <a:gd name="T55" fmla="*/ 366 h 1335"/>
                <a:gd name="T56" fmla="*/ 1301 w 1464"/>
                <a:gd name="T57" fmla="*/ 323 h 1335"/>
                <a:gd name="T58" fmla="*/ 1269 w 1464"/>
                <a:gd name="T59" fmla="*/ 291 h 1335"/>
                <a:gd name="T60" fmla="*/ 1226 w 1464"/>
                <a:gd name="T61" fmla="*/ 280 h 1335"/>
                <a:gd name="T62" fmla="*/ 903 w 1464"/>
                <a:gd name="T63" fmla="*/ 280 h 1335"/>
                <a:gd name="T64" fmla="*/ 903 w 1464"/>
                <a:gd name="T65" fmla="*/ 688 h 1335"/>
                <a:gd name="T66" fmla="*/ 1312 w 1464"/>
                <a:gd name="T67" fmla="*/ 688 h 1335"/>
                <a:gd name="T68" fmla="*/ 1312 w 1464"/>
                <a:gd name="T69" fmla="*/ 366 h 1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64" h="1335">
                  <a:moveTo>
                    <a:pt x="172" y="344"/>
                  </a:moveTo>
                  <a:cubicBezTo>
                    <a:pt x="208" y="308"/>
                    <a:pt x="244" y="272"/>
                    <a:pt x="280" y="237"/>
                  </a:cubicBezTo>
                  <a:cubicBezTo>
                    <a:pt x="236" y="194"/>
                    <a:pt x="193" y="151"/>
                    <a:pt x="150" y="108"/>
                  </a:cubicBezTo>
                  <a:cubicBezTo>
                    <a:pt x="100" y="108"/>
                    <a:pt x="50" y="108"/>
                    <a:pt x="0" y="108"/>
                  </a:cubicBezTo>
                  <a:cubicBezTo>
                    <a:pt x="0" y="72"/>
                    <a:pt x="0" y="36"/>
                    <a:pt x="0" y="0"/>
                  </a:cubicBezTo>
                  <a:cubicBezTo>
                    <a:pt x="71" y="0"/>
                    <a:pt x="143" y="0"/>
                    <a:pt x="215" y="0"/>
                  </a:cubicBezTo>
                  <a:cubicBezTo>
                    <a:pt x="265" y="50"/>
                    <a:pt x="315" y="100"/>
                    <a:pt x="366" y="151"/>
                  </a:cubicBezTo>
                  <a:cubicBezTo>
                    <a:pt x="401" y="115"/>
                    <a:pt x="437" y="79"/>
                    <a:pt x="473" y="43"/>
                  </a:cubicBezTo>
                  <a:cubicBezTo>
                    <a:pt x="502" y="71"/>
                    <a:pt x="531" y="100"/>
                    <a:pt x="560" y="129"/>
                  </a:cubicBezTo>
                  <a:cubicBezTo>
                    <a:pt x="459" y="229"/>
                    <a:pt x="358" y="330"/>
                    <a:pt x="258" y="431"/>
                  </a:cubicBezTo>
                  <a:cubicBezTo>
                    <a:pt x="229" y="402"/>
                    <a:pt x="200" y="373"/>
                    <a:pt x="172" y="344"/>
                  </a:cubicBezTo>
                  <a:close/>
                  <a:moveTo>
                    <a:pt x="1463" y="258"/>
                  </a:moveTo>
                  <a:cubicBezTo>
                    <a:pt x="1463" y="617"/>
                    <a:pt x="1463" y="975"/>
                    <a:pt x="1463" y="1334"/>
                  </a:cubicBezTo>
                  <a:cubicBezTo>
                    <a:pt x="1104" y="1334"/>
                    <a:pt x="746" y="1334"/>
                    <a:pt x="387" y="1334"/>
                  </a:cubicBezTo>
                  <a:lnTo>
                    <a:pt x="387" y="1334"/>
                  </a:lnTo>
                  <a:cubicBezTo>
                    <a:pt x="363" y="1334"/>
                    <a:pt x="343" y="1329"/>
                    <a:pt x="323" y="1317"/>
                  </a:cubicBezTo>
                  <a:cubicBezTo>
                    <a:pt x="302" y="1305"/>
                    <a:pt x="287" y="1291"/>
                    <a:pt x="275" y="1270"/>
                  </a:cubicBezTo>
                  <a:cubicBezTo>
                    <a:pt x="263" y="1250"/>
                    <a:pt x="258" y="1229"/>
                    <a:pt x="258" y="1205"/>
                  </a:cubicBezTo>
                  <a:cubicBezTo>
                    <a:pt x="258" y="976"/>
                    <a:pt x="258" y="746"/>
                    <a:pt x="258" y="517"/>
                  </a:cubicBezTo>
                  <a:cubicBezTo>
                    <a:pt x="387" y="387"/>
                    <a:pt x="516" y="258"/>
                    <a:pt x="646" y="129"/>
                  </a:cubicBezTo>
                  <a:cubicBezTo>
                    <a:pt x="875" y="129"/>
                    <a:pt x="1105" y="129"/>
                    <a:pt x="1334" y="129"/>
                  </a:cubicBezTo>
                  <a:lnTo>
                    <a:pt x="1334" y="129"/>
                  </a:lnTo>
                  <a:cubicBezTo>
                    <a:pt x="1358" y="129"/>
                    <a:pt x="1379" y="134"/>
                    <a:pt x="1399" y="146"/>
                  </a:cubicBezTo>
                  <a:cubicBezTo>
                    <a:pt x="1420" y="158"/>
                    <a:pt x="1434" y="173"/>
                    <a:pt x="1446" y="194"/>
                  </a:cubicBezTo>
                  <a:cubicBezTo>
                    <a:pt x="1458" y="214"/>
                    <a:pt x="1463" y="235"/>
                    <a:pt x="1463" y="258"/>
                  </a:cubicBezTo>
                  <a:close/>
                  <a:moveTo>
                    <a:pt x="1312" y="366"/>
                  </a:moveTo>
                  <a:lnTo>
                    <a:pt x="1312" y="366"/>
                  </a:lnTo>
                  <a:lnTo>
                    <a:pt x="1312" y="366"/>
                  </a:lnTo>
                  <a:cubicBezTo>
                    <a:pt x="1312" y="350"/>
                    <a:pt x="1309" y="337"/>
                    <a:pt x="1301" y="323"/>
                  </a:cubicBezTo>
                  <a:cubicBezTo>
                    <a:pt x="1293" y="309"/>
                    <a:pt x="1283" y="299"/>
                    <a:pt x="1269" y="291"/>
                  </a:cubicBezTo>
                  <a:cubicBezTo>
                    <a:pt x="1256" y="283"/>
                    <a:pt x="1242" y="280"/>
                    <a:pt x="1226" y="280"/>
                  </a:cubicBezTo>
                  <a:cubicBezTo>
                    <a:pt x="1119" y="280"/>
                    <a:pt x="1011" y="280"/>
                    <a:pt x="903" y="280"/>
                  </a:cubicBezTo>
                  <a:cubicBezTo>
                    <a:pt x="903" y="416"/>
                    <a:pt x="903" y="552"/>
                    <a:pt x="903" y="688"/>
                  </a:cubicBezTo>
                  <a:cubicBezTo>
                    <a:pt x="1040" y="688"/>
                    <a:pt x="1176" y="688"/>
                    <a:pt x="1312" y="688"/>
                  </a:cubicBezTo>
                  <a:cubicBezTo>
                    <a:pt x="1312" y="581"/>
                    <a:pt x="1312" y="473"/>
                    <a:pt x="1312" y="366"/>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accent6">
                    <a:lumMod val="25000"/>
                  </a:schemeClr>
                </a:solidFill>
              </a:endParaRPr>
            </a:p>
          </p:txBody>
        </p:sp>
      </p:grpSp>
      <p:grpSp>
        <p:nvGrpSpPr>
          <p:cNvPr id="43" name="Group 73">
            <a:extLst>
              <a:ext uri="{FF2B5EF4-FFF2-40B4-BE49-F238E27FC236}">
                <a16:creationId xmlns:a16="http://schemas.microsoft.com/office/drawing/2014/main" id="{E6D70EC5-56E2-485E-AA4E-734D40BB8EC8}"/>
              </a:ext>
            </a:extLst>
          </p:cNvPr>
          <p:cNvGrpSpPr>
            <a:grpSpLocks/>
          </p:cNvGrpSpPr>
          <p:nvPr/>
        </p:nvGrpSpPr>
        <p:grpSpPr bwMode="auto">
          <a:xfrm>
            <a:off x="6768937" y="2777965"/>
            <a:ext cx="336484" cy="484537"/>
            <a:chOff x="5757" y="2808"/>
            <a:chExt cx="250" cy="360"/>
          </a:xfrm>
          <a:solidFill>
            <a:schemeClr val="accent1"/>
          </a:solidFill>
        </p:grpSpPr>
        <p:sp>
          <p:nvSpPr>
            <p:cNvPr id="44" name="Freeform 74">
              <a:extLst>
                <a:ext uri="{FF2B5EF4-FFF2-40B4-BE49-F238E27FC236}">
                  <a16:creationId xmlns:a16="http://schemas.microsoft.com/office/drawing/2014/main" id="{35C57672-3B41-4434-91A0-E9E9D7A8DDB9}"/>
                </a:ext>
              </a:extLst>
            </p:cNvPr>
            <p:cNvSpPr>
              <a:spLocks noChangeArrowheads="1"/>
            </p:cNvSpPr>
            <p:nvPr/>
          </p:nvSpPr>
          <p:spPr bwMode="auto">
            <a:xfrm>
              <a:off x="5757" y="2818"/>
              <a:ext cx="121" cy="350"/>
            </a:xfrm>
            <a:custGeom>
              <a:avLst/>
              <a:gdLst>
                <a:gd name="T0" fmla="*/ 431 w 540"/>
                <a:gd name="T1" fmla="*/ 344 h 1550"/>
                <a:gd name="T2" fmla="*/ 409 w 540"/>
                <a:gd name="T3" fmla="*/ 424 h 1550"/>
                <a:gd name="T4" fmla="*/ 350 w 540"/>
                <a:gd name="T5" fmla="*/ 483 h 1550"/>
                <a:gd name="T6" fmla="*/ 323 w 540"/>
                <a:gd name="T7" fmla="*/ 496 h 1550"/>
                <a:gd name="T8" fmla="*/ 323 w 540"/>
                <a:gd name="T9" fmla="*/ 86 h 1550"/>
                <a:gd name="T10" fmla="*/ 216 w 540"/>
                <a:gd name="T11" fmla="*/ 86 h 1550"/>
                <a:gd name="T12" fmla="*/ 216 w 540"/>
                <a:gd name="T13" fmla="*/ 496 h 1550"/>
                <a:gd name="T14" fmla="*/ 188 w 540"/>
                <a:gd name="T15" fmla="*/ 483 h 1550"/>
                <a:gd name="T16" fmla="*/ 129 w 540"/>
                <a:gd name="T17" fmla="*/ 424 h 1550"/>
                <a:gd name="T18" fmla="*/ 108 w 540"/>
                <a:gd name="T19" fmla="*/ 344 h 1550"/>
                <a:gd name="T20" fmla="*/ 108 w 540"/>
                <a:gd name="T21" fmla="*/ 0 h 1550"/>
                <a:gd name="T22" fmla="*/ 0 w 540"/>
                <a:gd name="T23" fmla="*/ 0 h 1550"/>
                <a:gd name="T24" fmla="*/ 0 w 540"/>
                <a:gd name="T25" fmla="*/ 473 h 1550"/>
                <a:gd name="T26" fmla="*/ 36 w 540"/>
                <a:gd name="T27" fmla="*/ 608 h 1550"/>
                <a:gd name="T28" fmla="*/ 135 w 540"/>
                <a:gd name="T29" fmla="*/ 706 h 1550"/>
                <a:gd name="T30" fmla="*/ 216 w 540"/>
                <a:gd name="T31" fmla="*/ 737 h 1550"/>
                <a:gd name="T32" fmla="*/ 216 w 540"/>
                <a:gd name="T33" fmla="*/ 1119 h 1550"/>
                <a:gd name="T34" fmla="*/ 162 w 540"/>
                <a:gd name="T35" fmla="*/ 1119 h 1550"/>
                <a:gd name="T36" fmla="*/ 162 w 540"/>
                <a:gd name="T37" fmla="*/ 1549 h 1550"/>
                <a:gd name="T38" fmla="*/ 377 w 540"/>
                <a:gd name="T39" fmla="*/ 1549 h 1550"/>
                <a:gd name="T40" fmla="*/ 377 w 540"/>
                <a:gd name="T41" fmla="*/ 1119 h 1550"/>
                <a:gd name="T42" fmla="*/ 323 w 540"/>
                <a:gd name="T43" fmla="*/ 1119 h 1550"/>
                <a:gd name="T44" fmla="*/ 323 w 540"/>
                <a:gd name="T45" fmla="*/ 737 h 1550"/>
                <a:gd name="T46" fmla="*/ 404 w 540"/>
                <a:gd name="T47" fmla="*/ 706 h 1550"/>
                <a:gd name="T48" fmla="*/ 502 w 540"/>
                <a:gd name="T49" fmla="*/ 608 h 1550"/>
                <a:gd name="T50" fmla="*/ 539 w 540"/>
                <a:gd name="T51" fmla="*/ 473 h 1550"/>
                <a:gd name="T52" fmla="*/ 539 w 540"/>
                <a:gd name="T53" fmla="*/ 0 h 1550"/>
                <a:gd name="T54" fmla="*/ 431 w 540"/>
                <a:gd name="T55" fmla="*/ 0 h 1550"/>
                <a:gd name="T56" fmla="*/ 431 w 540"/>
                <a:gd name="T57" fmla="*/ 344 h 1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40" h="1550">
                  <a:moveTo>
                    <a:pt x="431" y="344"/>
                  </a:moveTo>
                  <a:cubicBezTo>
                    <a:pt x="431" y="374"/>
                    <a:pt x="423" y="398"/>
                    <a:pt x="409" y="424"/>
                  </a:cubicBezTo>
                  <a:cubicBezTo>
                    <a:pt x="394" y="449"/>
                    <a:pt x="376" y="469"/>
                    <a:pt x="350" y="483"/>
                  </a:cubicBezTo>
                  <a:cubicBezTo>
                    <a:pt x="341" y="489"/>
                    <a:pt x="333" y="492"/>
                    <a:pt x="323" y="496"/>
                  </a:cubicBezTo>
                  <a:cubicBezTo>
                    <a:pt x="323" y="359"/>
                    <a:pt x="323" y="222"/>
                    <a:pt x="323" y="86"/>
                  </a:cubicBezTo>
                  <a:cubicBezTo>
                    <a:pt x="287" y="86"/>
                    <a:pt x="251" y="86"/>
                    <a:pt x="216" y="86"/>
                  </a:cubicBezTo>
                  <a:cubicBezTo>
                    <a:pt x="216" y="222"/>
                    <a:pt x="216" y="359"/>
                    <a:pt x="216" y="496"/>
                  </a:cubicBezTo>
                  <a:cubicBezTo>
                    <a:pt x="206" y="492"/>
                    <a:pt x="198" y="489"/>
                    <a:pt x="188" y="483"/>
                  </a:cubicBezTo>
                  <a:cubicBezTo>
                    <a:pt x="163" y="469"/>
                    <a:pt x="144" y="450"/>
                    <a:pt x="129" y="424"/>
                  </a:cubicBezTo>
                  <a:cubicBezTo>
                    <a:pt x="115" y="399"/>
                    <a:pt x="108" y="374"/>
                    <a:pt x="108" y="344"/>
                  </a:cubicBezTo>
                  <a:cubicBezTo>
                    <a:pt x="108" y="229"/>
                    <a:pt x="108" y="114"/>
                    <a:pt x="108" y="0"/>
                  </a:cubicBezTo>
                  <a:cubicBezTo>
                    <a:pt x="72" y="0"/>
                    <a:pt x="36" y="0"/>
                    <a:pt x="0" y="0"/>
                  </a:cubicBezTo>
                  <a:cubicBezTo>
                    <a:pt x="0" y="157"/>
                    <a:pt x="0" y="315"/>
                    <a:pt x="0" y="473"/>
                  </a:cubicBezTo>
                  <a:cubicBezTo>
                    <a:pt x="0" y="523"/>
                    <a:pt x="11" y="565"/>
                    <a:pt x="36" y="608"/>
                  </a:cubicBezTo>
                  <a:cubicBezTo>
                    <a:pt x="60" y="651"/>
                    <a:pt x="92" y="681"/>
                    <a:pt x="135" y="706"/>
                  </a:cubicBezTo>
                  <a:cubicBezTo>
                    <a:pt x="161" y="721"/>
                    <a:pt x="186" y="731"/>
                    <a:pt x="216" y="737"/>
                  </a:cubicBezTo>
                  <a:cubicBezTo>
                    <a:pt x="216" y="864"/>
                    <a:pt x="216" y="992"/>
                    <a:pt x="216" y="1119"/>
                  </a:cubicBezTo>
                  <a:cubicBezTo>
                    <a:pt x="198" y="1119"/>
                    <a:pt x="180" y="1119"/>
                    <a:pt x="162" y="1119"/>
                  </a:cubicBezTo>
                  <a:cubicBezTo>
                    <a:pt x="162" y="1263"/>
                    <a:pt x="162" y="1406"/>
                    <a:pt x="162" y="1549"/>
                  </a:cubicBezTo>
                  <a:cubicBezTo>
                    <a:pt x="233" y="1549"/>
                    <a:pt x="305" y="1549"/>
                    <a:pt x="377" y="1549"/>
                  </a:cubicBezTo>
                  <a:cubicBezTo>
                    <a:pt x="377" y="1406"/>
                    <a:pt x="377" y="1263"/>
                    <a:pt x="377" y="1119"/>
                  </a:cubicBezTo>
                  <a:cubicBezTo>
                    <a:pt x="359" y="1119"/>
                    <a:pt x="341" y="1119"/>
                    <a:pt x="323" y="1119"/>
                  </a:cubicBezTo>
                  <a:cubicBezTo>
                    <a:pt x="323" y="992"/>
                    <a:pt x="323" y="864"/>
                    <a:pt x="323" y="737"/>
                  </a:cubicBezTo>
                  <a:cubicBezTo>
                    <a:pt x="353" y="731"/>
                    <a:pt x="376" y="721"/>
                    <a:pt x="404" y="706"/>
                  </a:cubicBezTo>
                  <a:cubicBezTo>
                    <a:pt x="446" y="681"/>
                    <a:pt x="478" y="651"/>
                    <a:pt x="502" y="608"/>
                  </a:cubicBezTo>
                  <a:cubicBezTo>
                    <a:pt x="527" y="565"/>
                    <a:pt x="539" y="523"/>
                    <a:pt x="539" y="473"/>
                  </a:cubicBezTo>
                  <a:cubicBezTo>
                    <a:pt x="539" y="315"/>
                    <a:pt x="539" y="157"/>
                    <a:pt x="539" y="0"/>
                  </a:cubicBezTo>
                  <a:cubicBezTo>
                    <a:pt x="503" y="0"/>
                    <a:pt x="467" y="0"/>
                    <a:pt x="431" y="0"/>
                  </a:cubicBezTo>
                  <a:cubicBezTo>
                    <a:pt x="431" y="114"/>
                    <a:pt x="431" y="229"/>
                    <a:pt x="431" y="344"/>
                  </a:cubicBezTo>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accent6">
                    <a:lumMod val="25000"/>
                  </a:schemeClr>
                </a:solidFill>
              </a:endParaRPr>
            </a:p>
          </p:txBody>
        </p:sp>
        <p:sp>
          <p:nvSpPr>
            <p:cNvPr id="45" name="Freeform 75">
              <a:extLst>
                <a:ext uri="{FF2B5EF4-FFF2-40B4-BE49-F238E27FC236}">
                  <a16:creationId xmlns:a16="http://schemas.microsoft.com/office/drawing/2014/main" id="{E829EC6B-EF46-485C-AEC1-FF477373D32A}"/>
                </a:ext>
              </a:extLst>
            </p:cNvPr>
            <p:cNvSpPr>
              <a:spLocks noChangeArrowheads="1"/>
            </p:cNvSpPr>
            <p:nvPr/>
          </p:nvSpPr>
          <p:spPr bwMode="auto">
            <a:xfrm>
              <a:off x="5925" y="2808"/>
              <a:ext cx="82" cy="360"/>
            </a:xfrm>
            <a:custGeom>
              <a:avLst/>
              <a:gdLst>
                <a:gd name="T0" fmla="*/ 313 w 367"/>
                <a:gd name="T1" fmla="*/ 1162 h 1593"/>
                <a:gd name="T2" fmla="*/ 313 w 367"/>
                <a:gd name="T3" fmla="*/ 0 h 1593"/>
                <a:gd name="T4" fmla="*/ 259 w 367"/>
                <a:gd name="T5" fmla="*/ 0 h 1593"/>
                <a:gd name="T6" fmla="*/ 0 w 367"/>
                <a:gd name="T7" fmla="*/ 301 h 1593"/>
                <a:gd name="T8" fmla="*/ 0 w 367"/>
                <a:gd name="T9" fmla="*/ 560 h 1593"/>
                <a:gd name="T10" fmla="*/ 205 w 367"/>
                <a:gd name="T11" fmla="*/ 853 h 1593"/>
                <a:gd name="T12" fmla="*/ 205 w 367"/>
                <a:gd name="T13" fmla="*/ 1162 h 1593"/>
                <a:gd name="T14" fmla="*/ 151 w 367"/>
                <a:gd name="T15" fmla="*/ 1162 h 1593"/>
                <a:gd name="T16" fmla="*/ 151 w 367"/>
                <a:gd name="T17" fmla="*/ 1592 h 1593"/>
                <a:gd name="T18" fmla="*/ 366 w 367"/>
                <a:gd name="T19" fmla="*/ 1592 h 1593"/>
                <a:gd name="T20" fmla="*/ 366 w 367"/>
                <a:gd name="T21" fmla="*/ 1162 h 1593"/>
                <a:gd name="T22" fmla="*/ 313 w 367"/>
                <a:gd name="T23" fmla="*/ 1162 h 15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7" h="1593">
                  <a:moveTo>
                    <a:pt x="313" y="1162"/>
                  </a:moveTo>
                  <a:cubicBezTo>
                    <a:pt x="313" y="775"/>
                    <a:pt x="313" y="387"/>
                    <a:pt x="313" y="0"/>
                  </a:cubicBezTo>
                  <a:cubicBezTo>
                    <a:pt x="295" y="0"/>
                    <a:pt x="277" y="0"/>
                    <a:pt x="259" y="0"/>
                  </a:cubicBezTo>
                  <a:cubicBezTo>
                    <a:pt x="110" y="0"/>
                    <a:pt x="0" y="152"/>
                    <a:pt x="0" y="301"/>
                  </a:cubicBezTo>
                  <a:cubicBezTo>
                    <a:pt x="0" y="387"/>
                    <a:pt x="0" y="473"/>
                    <a:pt x="0" y="560"/>
                  </a:cubicBezTo>
                  <a:cubicBezTo>
                    <a:pt x="0" y="689"/>
                    <a:pt x="86" y="822"/>
                    <a:pt x="205" y="853"/>
                  </a:cubicBezTo>
                  <a:cubicBezTo>
                    <a:pt x="205" y="956"/>
                    <a:pt x="205" y="1059"/>
                    <a:pt x="205" y="1162"/>
                  </a:cubicBezTo>
                  <a:cubicBezTo>
                    <a:pt x="187" y="1162"/>
                    <a:pt x="169" y="1162"/>
                    <a:pt x="151" y="1162"/>
                  </a:cubicBezTo>
                  <a:cubicBezTo>
                    <a:pt x="151" y="1306"/>
                    <a:pt x="151" y="1449"/>
                    <a:pt x="151" y="1592"/>
                  </a:cubicBezTo>
                  <a:cubicBezTo>
                    <a:pt x="223" y="1592"/>
                    <a:pt x="295" y="1592"/>
                    <a:pt x="366" y="1592"/>
                  </a:cubicBezTo>
                  <a:cubicBezTo>
                    <a:pt x="366" y="1449"/>
                    <a:pt x="366" y="1306"/>
                    <a:pt x="366" y="1162"/>
                  </a:cubicBezTo>
                  <a:cubicBezTo>
                    <a:pt x="349" y="1162"/>
                    <a:pt x="331" y="1162"/>
                    <a:pt x="313" y="1162"/>
                  </a:cubicBezTo>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accent6">
                    <a:lumMod val="25000"/>
                  </a:schemeClr>
                </a:solidFill>
              </a:endParaRPr>
            </a:p>
          </p:txBody>
        </p:sp>
      </p:grpSp>
      <p:grpSp>
        <p:nvGrpSpPr>
          <p:cNvPr id="46" name="Group 7">
            <a:extLst>
              <a:ext uri="{FF2B5EF4-FFF2-40B4-BE49-F238E27FC236}">
                <a16:creationId xmlns:a16="http://schemas.microsoft.com/office/drawing/2014/main" id="{5604E36B-0EF0-4D10-B1BA-50C2C0D23EC8}"/>
              </a:ext>
            </a:extLst>
          </p:cNvPr>
          <p:cNvGrpSpPr>
            <a:grpSpLocks/>
          </p:cNvGrpSpPr>
          <p:nvPr/>
        </p:nvGrpSpPr>
        <p:grpSpPr bwMode="auto">
          <a:xfrm>
            <a:off x="4885733" y="2794967"/>
            <a:ext cx="419893" cy="450533"/>
            <a:chOff x="4395" y="3461"/>
            <a:chExt cx="370" cy="397"/>
          </a:xfrm>
          <a:solidFill>
            <a:schemeClr val="accent1"/>
          </a:solidFill>
        </p:grpSpPr>
        <p:sp>
          <p:nvSpPr>
            <p:cNvPr id="47" name="Freeform 8">
              <a:extLst>
                <a:ext uri="{FF2B5EF4-FFF2-40B4-BE49-F238E27FC236}">
                  <a16:creationId xmlns:a16="http://schemas.microsoft.com/office/drawing/2014/main" id="{6008195E-46C2-4ACC-A6B7-46E8D49D6C73}"/>
                </a:ext>
              </a:extLst>
            </p:cNvPr>
            <p:cNvSpPr>
              <a:spLocks noChangeArrowheads="1"/>
            </p:cNvSpPr>
            <p:nvPr/>
          </p:nvSpPr>
          <p:spPr bwMode="auto">
            <a:xfrm>
              <a:off x="4395" y="3461"/>
              <a:ext cx="370" cy="397"/>
            </a:xfrm>
            <a:custGeom>
              <a:avLst/>
              <a:gdLst>
                <a:gd name="T0" fmla="*/ 1248 w 1636"/>
                <a:gd name="T1" fmla="*/ 377 h 1755"/>
                <a:gd name="T2" fmla="*/ 1075 w 1636"/>
                <a:gd name="T3" fmla="*/ 360 h 1755"/>
                <a:gd name="T4" fmla="*/ 1067 w 1636"/>
                <a:gd name="T5" fmla="*/ 420 h 1755"/>
                <a:gd name="T6" fmla="*/ 1066 w 1636"/>
                <a:gd name="T7" fmla="*/ 419 h 1755"/>
                <a:gd name="T8" fmla="*/ 849 w 1636"/>
                <a:gd name="T9" fmla="*/ 346 h 1755"/>
                <a:gd name="T10" fmla="*/ 849 w 1636"/>
                <a:gd name="T11" fmla="*/ 276 h 1755"/>
                <a:gd name="T12" fmla="*/ 887 w 1636"/>
                <a:gd name="T13" fmla="*/ 261 h 1755"/>
                <a:gd name="T14" fmla="*/ 938 w 1636"/>
                <a:gd name="T15" fmla="*/ 210 h 1755"/>
                <a:gd name="T16" fmla="*/ 957 w 1636"/>
                <a:gd name="T17" fmla="*/ 140 h 1755"/>
                <a:gd name="T18" fmla="*/ 938 w 1636"/>
                <a:gd name="T19" fmla="*/ 70 h 1755"/>
                <a:gd name="T20" fmla="*/ 887 w 1636"/>
                <a:gd name="T21" fmla="*/ 18 h 1755"/>
                <a:gd name="T22" fmla="*/ 818 w 1636"/>
                <a:gd name="T23" fmla="*/ 0 h 1755"/>
                <a:gd name="T24" fmla="*/ 748 w 1636"/>
                <a:gd name="T25" fmla="*/ 18 h 1755"/>
                <a:gd name="T26" fmla="*/ 697 w 1636"/>
                <a:gd name="T27" fmla="*/ 70 h 1755"/>
                <a:gd name="T28" fmla="*/ 678 w 1636"/>
                <a:gd name="T29" fmla="*/ 140 h 1755"/>
                <a:gd name="T30" fmla="*/ 697 w 1636"/>
                <a:gd name="T31" fmla="*/ 210 h 1755"/>
                <a:gd name="T32" fmla="*/ 748 w 1636"/>
                <a:gd name="T33" fmla="*/ 261 h 1755"/>
                <a:gd name="T34" fmla="*/ 786 w 1636"/>
                <a:gd name="T35" fmla="*/ 276 h 1755"/>
                <a:gd name="T36" fmla="*/ 786 w 1636"/>
                <a:gd name="T37" fmla="*/ 346 h 1755"/>
                <a:gd name="T38" fmla="*/ 569 w 1636"/>
                <a:gd name="T39" fmla="*/ 419 h 1755"/>
                <a:gd name="T40" fmla="*/ 568 w 1636"/>
                <a:gd name="T41" fmla="*/ 420 h 1755"/>
                <a:gd name="T42" fmla="*/ 560 w 1636"/>
                <a:gd name="T43" fmla="*/ 360 h 1755"/>
                <a:gd name="T44" fmla="*/ 387 w 1636"/>
                <a:gd name="T45" fmla="*/ 377 h 1755"/>
                <a:gd name="T46" fmla="*/ 0 w 1636"/>
                <a:gd name="T47" fmla="*/ 549 h 1755"/>
                <a:gd name="T48" fmla="*/ 43 w 1636"/>
                <a:gd name="T49" fmla="*/ 937 h 1755"/>
                <a:gd name="T50" fmla="*/ 387 w 1636"/>
                <a:gd name="T51" fmla="*/ 808 h 1755"/>
                <a:gd name="T52" fmla="*/ 387 w 1636"/>
                <a:gd name="T53" fmla="*/ 1754 h 1755"/>
                <a:gd name="T54" fmla="*/ 1248 w 1636"/>
                <a:gd name="T55" fmla="*/ 1754 h 1755"/>
                <a:gd name="T56" fmla="*/ 1248 w 1636"/>
                <a:gd name="T57" fmla="*/ 808 h 1755"/>
                <a:gd name="T58" fmla="*/ 1592 w 1636"/>
                <a:gd name="T59" fmla="*/ 937 h 1755"/>
                <a:gd name="T60" fmla="*/ 1635 w 1636"/>
                <a:gd name="T61" fmla="*/ 549 h 1755"/>
                <a:gd name="T62" fmla="*/ 1248 w 1636"/>
                <a:gd name="T63" fmla="*/ 377 h 1755"/>
                <a:gd name="T64" fmla="*/ 743 w 1636"/>
                <a:gd name="T65" fmla="*/ 140 h 1755"/>
                <a:gd name="T66" fmla="*/ 753 w 1636"/>
                <a:gd name="T67" fmla="*/ 102 h 1755"/>
                <a:gd name="T68" fmla="*/ 780 w 1636"/>
                <a:gd name="T69" fmla="*/ 75 h 1755"/>
                <a:gd name="T70" fmla="*/ 818 w 1636"/>
                <a:gd name="T71" fmla="*/ 65 h 1755"/>
                <a:gd name="T72" fmla="*/ 855 w 1636"/>
                <a:gd name="T73" fmla="*/ 75 h 1755"/>
                <a:gd name="T74" fmla="*/ 882 w 1636"/>
                <a:gd name="T75" fmla="*/ 102 h 1755"/>
                <a:gd name="T76" fmla="*/ 892 w 1636"/>
                <a:gd name="T77" fmla="*/ 140 h 1755"/>
                <a:gd name="T78" fmla="*/ 882 w 1636"/>
                <a:gd name="T79" fmla="*/ 178 h 1755"/>
                <a:gd name="T80" fmla="*/ 855 w 1636"/>
                <a:gd name="T81" fmla="*/ 205 h 1755"/>
                <a:gd name="T82" fmla="*/ 818 w 1636"/>
                <a:gd name="T83" fmla="*/ 215 h 1755"/>
                <a:gd name="T84" fmla="*/ 780 w 1636"/>
                <a:gd name="T85" fmla="*/ 205 h 1755"/>
                <a:gd name="T86" fmla="*/ 753 w 1636"/>
                <a:gd name="T87" fmla="*/ 178 h 1755"/>
                <a:gd name="T88" fmla="*/ 743 w 1636"/>
                <a:gd name="T89" fmla="*/ 140 h 1755"/>
                <a:gd name="T90" fmla="*/ 818 w 1636"/>
                <a:gd name="T91" fmla="*/ 679 h 1755"/>
                <a:gd name="T92" fmla="*/ 586 w 1636"/>
                <a:gd name="T93" fmla="*/ 485 h 1755"/>
                <a:gd name="T94" fmla="*/ 602 w 1636"/>
                <a:gd name="T95" fmla="*/ 475 h 1755"/>
                <a:gd name="T96" fmla="*/ 818 w 1636"/>
                <a:gd name="T97" fmla="*/ 409 h 1755"/>
                <a:gd name="T98" fmla="*/ 1034 w 1636"/>
                <a:gd name="T99" fmla="*/ 475 h 1755"/>
                <a:gd name="T100" fmla="*/ 1049 w 1636"/>
                <a:gd name="T101" fmla="*/ 485 h 1755"/>
                <a:gd name="T102" fmla="*/ 818 w 1636"/>
                <a:gd name="T103" fmla="*/ 679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36" h="1755">
                  <a:moveTo>
                    <a:pt x="1248" y="377"/>
                  </a:moveTo>
                  <a:cubicBezTo>
                    <a:pt x="1191" y="371"/>
                    <a:pt x="1133" y="365"/>
                    <a:pt x="1075" y="360"/>
                  </a:cubicBezTo>
                  <a:cubicBezTo>
                    <a:pt x="1074" y="381"/>
                    <a:pt x="1071" y="399"/>
                    <a:pt x="1067" y="420"/>
                  </a:cubicBezTo>
                  <a:cubicBezTo>
                    <a:pt x="1066" y="420"/>
                    <a:pt x="1066" y="420"/>
                    <a:pt x="1066" y="419"/>
                  </a:cubicBezTo>
                  <a:cubicBezTo>
                    <a:pt x="996" y="379"/>
                    <a:pt x="929" y="357"/>
                    <a:pt x="849" y="346"/>
                  </a:cubicBezTo>
                  <a:cubicBezTo>
                    <a:pt x="849" y="322"/>
                    <a:pt x="849" y="299"/>
                    <a:pt x="849" y="276"/>
                  </a:cubicBezTo>
                  <a:cubicBezTo>
                    <a:pt x="863" y="272"/>
                    <a:pt x="875" y="268"/>
                    <a:pt x="887" y="261"/>
                  </a:cubicBezTo>
                  <a:cubicBezTo>
                    <a:pt x="909" y="248"/>
                    <a:pt x="925" y="232"/>
                    <a:pt x="938" y="210"/>
                  </a:cubicBezTo>
                  <a:cubicBezTo>
                    <a:pt x="951" y="187"/>
                    <a:pt x="957" y="165"/>
                    <a:pt x="957" y="140"/>
                  </a:cubicBezTo>
                  <a:cubicBezTo>
                    <a:pt x="957" y="114"/>
                    <a:pt x="951" y="92"/>
                    <a:pt x="938" y="70"/>
                  </a:cubicBezTo>
                  <a:cubicBezTo>
                    <a:pt x="925" y="47"/>
                    <a:pt x="909" y="31"/>
                    <a:pt x="887" y="18"/>
                  </a:cubicBezTo>
                  <a:cubicBezTo>
                    <a:pt x="865" y="5"/>
                    <a:pt x="843" y="0"/>
                    <a:pt x="818" y="0"/>
                  </a:cubicBezTo>
                  <a:cubicBezTo>
                    <a:pt x="792" y="0"/>
                    <a:pt x="770" y="5"/>
                    <a:pt x="748" y="18"/>
                  </a:cubicBezTo>
                  <a:cubicBezTo>
                    <a:pt x="726" y="31"/>
                    <a:pt x="710" y="47"/>
                    <a:pt x="697" y="70"/>
                  </a:cubicBezTo>
                  <a:cubicBezTo>
                    <a:pt x="684" y="92"/>
                    <a:pt x="678" y="114"/>
                    <a:pt x="678" y="140"/>
                  </a:cubicBezTo>
                  <a:cubicBezTo>
                    <a:pt x="678" y="165"/>
                    <a:pt x="684" y="187"/>
                    <a:pt x="697" y="210"/>
                  </a:cubicBezTo>
                  <a:cubicBezTo>
                    <a:pt x="710" y="232"/>
                    <a:pt x="726" y="248"/>
                    <a:pt x="748" y="261"/>
                  </a:cubicBezTo>
                  <a:cubicBezTo>
                    <a:pt x="759" y="268"/>
                    <a:pt x="772" y="272"/>
                    <a:pt x="786" y="276"/>
                  </a:cubicBezTo>
                  <a:cubicBezTo>
                    <a:pt x="786" y="299"/>
                    <a:pt x="786" y="322"/>
                    <a:pt x="786" y="346"/>
                  </a:cubicBezTo>
                  <a:cubicBezTo>
                    <a:pt x="706" y="357"/>
                    <a:pt x="639" y="379"/>
                    <a:pt x="569" y="419"/>
                  </a:cubicBezTo>
                  <a:cubicBezTo>
                    <a:pt x="569" y="420"/>
                    <a:pt x="569" y="420"/>
                    <a:pt x="568" y="420"/>
                  </a:cubicBezTo>
                  <a:cubicBezTo>
                    <a:pt x="564" y="399"/>
                    <a:pt x="561" y="381"/>
                    <a:pt x="560" y="360"/>
                  </a:cubicBezTo>
                  <a:cubicBezTo>
                    <a:pt x="502" y="365"/>
                    <a:pt x="444" y="371"/>
                    <a:pt x="387" y="377"/>
                  </a:cubicBezTo>
                  <a:cubicBezTo>
                    <a:pt x="258" y="434"/>
                    <a:pt x="129" y="491"/>
                    <a:pt x="0" y="549"/>
                  </a:cubicBezTo>
                  <a:cubicBezTo>
                    <a:pt x="14" y="678"/>
                    <a:pt x="28" y="807"/>
                    <a:pt x="43" y="937"/>
                  </a:cubicBezTo>
                  <a:cubicBezTo>
                    <a:pt x="157" y="894"/>
                    <a:pt x="272" y="851"/>
                    <a:pt x="387" y="808"/>
                  </a:cubicBezTo>
                  <a:cubicBezTo>
                    <a:pt x="387" y="1123"/>
                    <a:pt x="387" y="1439"/>
                    <a:pt x="387" y="1754"/>
                  </a:cubicBezTo>
                  <a:cubicBezTo>
                    <a:pt x="674" y="1754"/>
                    <a:pt x="961" y="1754"/>
                    <a:pt x="1248" y="1754"/>
                  </a:cubicBezTo>
                  <a:cubicBezTo>
                    <a:pt x="1248" y="1439"/>
                    <a:pt x="1248" y="1123"/>
                    <a:pt x="1248" y="808"/>
                  </a:cubicBezTo>
                  <a:cubicBezTo>
                    <a:pt x="1363" y="851"/>
                    <a:pt x="1478" y="894"/>
                    <a:pt x="1592" y="937"/>
                  </a:cubicBezTo>
                  <a:cubicBezTo>
                    <a:pt x="1607" y="807"/>
                    <a:pt x="1621" y="678"/>
                    <a:pt x="1635" y="549"/>
                  </a:cubicBezTo>
                  <a:cubicBezTo>
                    <a:pt x="1506" y="491"/>
                    <a:pt x="1377" y="434"/>
                    <a:pt x="1248" y="377"/>
                  </a:cubicBezTo>
                  <a:close/>
                  <a:moveTo>
                    <a:pt x="743" y="140"/>
                  </a:moveTo>
                  <a:cubicBezTo>
                    <a:pt x="743" y="126"/>
                    <a:pt x="746" y="114"/>
                    <a:pt x="753" y="102"/>
                  </a:cubicBezTo>
                  <a:cubicBezTo>
                    <a:pt x="760" y="90"/>
                    <a:pt x="768" y="82"/>
                    <a:pt x="780" y="75"/>
                  </a:cubicBezTo>
                  <a:cubicBezTo>
                    <a:pt x="792" y="68"/>
                    <a:pt x="804" y="65"/>
                    <a:pt x="818" y="65"/>
                  </a:cubicBezTo>
                  <a:cubicBezTo>
                    <a:pt x="831" y="65"/>
                    <a:pt x="843" y="68"/>
                    <a:pt x="855" y="75"/>
                  </a:cubicBezTo>
                  <a:cubicBezTo>
                    <a:pt x="867" y="82"/>
                    <a:pt x="875" y="90"/>
                    <a:pt x="882" y="102"/>
                  </a:cubicBezTo>
                  <a:cubicBezTo>
                    <a:pt x="889" y="114"/>
                    <a:pt x="892" y="126"/>
                    <a:pt x="892" y="140"/>
                  </a:cubicBezTo>
                  <a:cubicBezTo>
                    <a:pt x="892" y="154"/>
                    <a:pt x="889" y="166"/>
                    <a:pt x="882" y="178"/>
                  </a:cubicBezTo>
                  <a:cubicBezTo>
                    <a:pt x="875" y="190"/>
                    <a:pt x="867" y="198"/>
                    <a:pt x="855" y="205"/>
                  </a:cubicBezTo>
                  <a:cubicBezTo>
                    <a:pt x="843" y="212"/>
                    <a:pt x="831" y="215"/>
                    <a:pt x="818" y="215"/>
                  </a:cubicBezTo>
                  <a:cubicBezTo>
                    <a:pt x="804" y="215"/>
                    <a:pt x="792" y="212"/>
                    <a:pt x="780" y="205"/>
                  </a:cubicBezTo>
                  <a:cubicBezTo>
                    <a:pt x="768" y="198"/>
                    <a:pt x="760" y="190"/>
                    <a:pt x="753" y="178"/>
                  </a:cubicBezTo>
                  <a:cubicBezTo>
                    <a:pt x="746" y="166"/>
                    <a:pt x="743" y="154"/>
                    <a:pt x="743" y="140"/>
                  </a:cubicBezTo>
                  <a:close/>
                  <a:moveTo>
                    <a:pt x="818" y="679"/>
                  </a:moveTo>
                  <a:cubicBezTo>
                    <a:pt x="716" y="679"/>
                    <a:pt x="628" y="600"/>
                    <a:pt x="586" y="485"/>
                  </a:cubicBezTo>
                  <a:cubicBezTo>
                    <a:pt x="591" y="481"/>
                    <a:pt x="596" y="478"/>
                    <a:pt x="602" y="475"/>
                  </a:cubicBezTo>
                  <a:cubicBezTo>
                    <a:pt x="671" y="435"/>
                    <a:pt x="738" y="415"/>
                    <a:pt x="818" y="409"/>
                  </a:cubicBezTo>
                  <a:cubicBezTo>
                    <a:pt x="897" y="415"/>
                    <a:pt x="964" y="435"/>
                    <a:pt x="1034" y="475"/>
                  </a:cubicBezTo>
                  <a:cubicBezTo>
                    <a:pt x="1039" y="479"/>
                    <a:pt x="1044" y="481"/>
                    <a:pt x="1049" y="485"/>
                  </a:cubicBezTo>
                  <a:cubicBezTo>
                    <a:pt x="1007" y="600"/>
                    <a:pt x="919" y="679"/>
                    <a:pt x="818" y="679"/>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solidFill>
                  <a:schemeClr val="accent6">
                    <a:lumMod val="25000"/>
                  </a:schemeClr>
                </a:solidFill>
              </a:endParaRPr>
            </a:p>
          </p:txBody>
        </p:sp>
      </p:grpSp>
      <p:sp>
        <p:nvSpPr>
          <p:cNvPr id="54" name="Rectangle 53">
            <a:extLst>
              <a:ext uri="{FF2B5EF4-FFF2-40B4-BE49-F238E27FC236}">
                <a16:creationId xmlns:a16="http://schemas.microsoft.com/office/drawing/2014/main" id="{5EB204E4-145C-4B19-982F-05FB558EB533}"/>
              </a:ext>
            </a:extLst>
          </p:cNvPr>
          <p:cNvSpPr/>
          <p:nvPr/>
        </p:nvSpPr>
        <p:spPr>
          <a:xfrm>
            <a:off x="4290576" y="2011680"/>
            <a:ext cx="7134712" cy="4004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numCol="1" rtlCol="0" anchor="ctr"/>
          <a:lstStyle/>
          <a:p>
            <a:pPr algn="ctr"/>
            <a:r>
              <a:rPr lang="en-GB" b="1" dirty="0">
                <a:solidFill>
                  <a:schemeClr val="bg1"/>
                </a:solidFill>
              </a:rPr>
              <a:t>We need consortium models in key areas such as</a:t>
            </a:r>
          </a:p>
        </p:txBody>
      </p:sp>
    </p:spTree>
    <p:extLst>
      <p:ext uri="{BB962C8B-B14F-4D97-AF65-F5344CB8AC3E}">
        <p14:creationId xmlns:p14="http://schemas.microsoft.com/office/powerpoint/2010/main" val="2100909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2228A3-5D4B-407D-AC4C-230DAD19D0DB}"/>
              </a:ext>
            </a:extLst>
          </p:cNvPr>
          <p:cNvSpPr>
            <a:spLocks noGrp="1"/>
          </p:cNvSpPr>
          <p:nvPr>
            <p:ph type="sldNum" sz="quarter" idx="12"/>
          </p:nvPr>
        </p:nvSpPr>
        <p:spPr/>
        <p:txBody>
          <a:bodyPr/>
          <a:lstStyle/>
          <a:p>
            <a:fld id="{BB7F249F-CCCE-DA49-A761-E31751E19E88}" type="slidenum">
              <a:rPr lang="en-US" noProof="0" smtClean="0"/>
              <a:pPr/>
              <a:t>19</a:t>
            </a:fld>
            <a:endParaRPr lang="en-US" noProof="0" dirty="0"/>
          </a:p>
        </p:txBody>
      </p:sp>
      <p:sp>
        <p:nvSpPr>
          <p:cNvPr id="3" name="Footer Placeholder 2">
            <a:extLst>
              <a:ext uri="{FF2B5EF4-FFF2-40B4-BE49-F238E27FC236}">
                <a16:creationId xmlns:a16="http://schemas.microsoft.com/office/drawing/2014/main" id="{11D97194-0E79-4496-90E7-74506CF86D11}"/>
              </a:ext>
            </a:extLst>
          </p:cNvPr>
          <p:cNvSpPr>
            <a:spLocks noGrp="1"/>
          </p:cNvSpPr>
          <p:nvPr>
            <p:ph type="ftr" sz="quarter" idx="11"/>
          </p:nvPr>
        </p:nvSpPr>
        <p:spPr/>
        <p:txBody>
          <a:bodyPr/>
          <a:lstStyle/>
          <a:p>
            <a:r>
              <a:rPr lang="en-US" noProof="0" dirty="0"/>
              <a:t>Confidential</a:t>
            </a:r>
          </a:p>
        </p:txBody>
      </p:sp>
      <p:sp>
        <p:nvSpPr>
          <p:cNvPr id="18" name="Content Placeholder 17">
            <a:extLst>
              <a:ext uri="{FF2B5EF4-FFF2-40B4-BE49-F238E27FC236}">
                <a16:creationId xmlns:a16="http://schemas.microsoft.com/office/drawing/2014/main" id="{EEEF0BF4-A11B-455F-A6E5-022C8D6BC073}"/>
              </a:ext>
            </a:extLst>
          </p:cNvPr>
          <p:cNvSpPr>
            <a:spLocks noGrp="1"/>
          </p:cNvSpPr>
          <p:nvPr>
            <p:ph idx="1"/>
          </p:nvPr>
        </p:nvSpPr>
        <p:spPr/>
        <p:txBody>
          <a:bodyPr>
            <a:normAutofit/>
          </a:bodyPr>
          <a:lstStyle/>
          <a:p>
            <a:pPr>
              <a:spcBef>
                <a:spcPts val="1800"/>
              </a:spcBef>
            </a:pPr>
            <a:r>
              <a:rPr lang="en-GB" dirty="0"/>
              <a:t>These are clients that have very high transaction counts per day (over 200K).</a:t>
            </a:r>
          </a:p>
          <a:p>
            <a:pPr>
              <a:spcBef>
                <a:spcPts val="1800"/>
              </a:spcBef>
            </a:pPr>
            <a:r>
              <a:rPr lang="en-GB" dirty="0"/>
              <a:t>They benefit ACI because their data has a monetary value to the business.</a:t>
            </a:r>
          </a:p>
          <a:p>
            <a:pPr>
              <a:spcBef>
                <a:spcPts val="1800"/>
              </a:spcBef>
            </a:pPr>
            <a:r>
              <a:rPr lang="en-GB" dirty="0"/>
              <a:t>Consortium models benefit from these clients.</a:t>
            </a:r>
          </a:p>
          <a:p>
            <a:pPr>
              <a:spcBef>
                <a:spcPts val="1800"/>
              </a:spcBef>
            </a:pPr>
            <a:r>
              <a:rPr lang="en-GB" dirty="0"/>
              <a:t>Clients of this nature are usually large corporates which also carry great marketing power.</a:t>
            </a:r>
          </a:p>
          <a:p>
            <a:pPr>
              <a:spcBef>
                <a:spcPts val="1800"/>
              </a:spcBef>
            </a:pPr>
            <a:r>
              <a:rPr lang="en-GB" dirty="0"/>
              <a:t>They tend to have a lot more resources to help expedite onboarding, mainly they will</a:t>
            </a:r>
            <a:br>
              <a:rPr lang="en-GB" dirty="0"/>
            </a:br>
            <a:r>
              <a:rPr lang="en-GB" dirty="0"/>
              <a:t>have easier access to their data and a greater ability to provide large quantities to ensure</a:t>
            </a:r>
            <a:br>
              <a:rPr lang="en-GB" dirty="0"/>
            </a:br>
            <a:r>
              <a:rPr lang="en-GB" dirty="0"/>
              <a:t>better model performance.</a:t>
            </a:r>
          </a:p>
        </p:txBody>
      </p:sp>
      <p:sp>
        <p:nvSpPr>
          <p:cNvPr id="7" name="Title 6">
            <a:extLst>
              <a:ext uri="{FF2B5EF4-FFF2-40B4-BE49-F238E27FC236}">
                <a16:creationId xmlns:a16="http://schemas.microsoft.com/office/drawing/2014/main" id="{02D2A09A-E609-4CCD-A1EC-C749277AEEAA}"/>
              </a:ext>
            </a:extLst>
          </p:cNvPr>
          <p:cNvSpPr>
            <a:spLocks noGrp="1"/>
          </p:cNvSpPr>
          <p:nvPr>
            <p:ph type="title"/>
          </p:nvPr>
        </p:nvSpPr>
        <p:spPr/>
        <p:txBody>
          <a:bodyPr/>
          <a:lstStyle/>
          <a:p>
            <a:r>
              <a:rPr lang="en-IE" dirty="0">
                <a:latin typeface="Arial"/>
                <a:cs typeface="Arial"/>
              </a:rPr>
              <a:t>What Is a Premium Client?</a:t>
            </a:r>
            <a:endParaRPr lang="en-IE" dirty="0"/>
          </a:p>
        </p:txBody>
      </p:sp>
    </p:spTree>
    <p:extLst>
      <p:ext uri="{BB962C8B-B14F-4D97-AF65-F5344CB8AC3E}">
        <p14:creationId xmlns:p14="http://schemas.microsoft.com/office/powerpoint/2010/main" val="374315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a:extLst>
              <a:ext uri="{FF2B5EF4-FFF2-40B4-BE49-F238E27FC236}">
                <a16:creationId xmlns:a16="http://schemas.microsoft.com/office/drawing/2014/main" id="{875A673F-B227-4D17-BDB2-043A12AAB5B1}"/>
              </a:ext>
            </a:extLst>
          </p:cNvPr>
          <p:cNvSpPr>
            <a:spLocks noGrp="1"/>
          </p:cNvSpPr>
          <p:nvPr>
            <p:ph type="sldNum" sz="quarter" idx="23"/>
          </p:nvPr>
        </p:nvSpPr>
        <p:spPr/>
        <p:txBody>
          <a:bodyPr/>
          <a:lstStyle/>
          <a:p>
            <a:fld id="{BB7F249F-CCCE-DA49-A761-E31751E19E88}" type="slidenum">
              <a:rPr lang="en-US" noProof="0" smtClean="0"/>
              <a:pPr/>
              <a:t>2</a:t>
            </a:fld>
            <a:endParaRPr lang="en-US" noProof="0" dirty="0"/>
          </a:p>
        </p:txBody>
      </p:sp>
      <p:sp>
        <p:nvSpPr>
          <p:cNvPr id="6" name="Fußzeilenplatzhalter">
            <a:extLst>
              <a:ext uri="{FF2B5EF4-FFF2-40B4-BE49-F238E27FC236}">
                <a16:creationId xmlns:a16="http://schemas.microsoft.com/office/drawing/2014/main" id="{0D95FEDB-A782-4687-949D-B0A7F3114965}"/>
              </a:ext>
            </a:extLst>
          </p:cNvPr>
          <p:cNvSpPr>
            <a:spLocks noGrp="1"/>
          </p:cNvSpPr>
          <p:nvPr>
            <p:ph type="ftr" sz="quarter" idx="22"/>
          </p:nvPr>
        </p:nvSpPr>
        <p:spPr/>
        <p:txBody>
          <a:bodyPr/>
          <a:lstStyle/>
          <a:p>
            <a:r>
              <a:rPr lang="en-US" dirty="0"/>
              <a:t>Confidential – NOT FOR DISTRIBUTION – Roadmap WILL CHANGE</a:t>
            </a:r>
          </a:p>
        </p:txBody>
      </p:sp>
      <p:sp>
        <p:nvSpPr>
          <p:cNvPr id="2" name="Text Placeholder 1">
            <a:extLst>
              <a:ext uri="{FF2B5EF4-FFF2-40B4-BE49-F238E27FC236}">
                <a16:creationId xmlns:a16="http://schemas.microsoft.com/office/drawing/2014/main" id="{204BE64E-CB5B-4BF2-A1BE-2CABE3F9AB43}"/>
              </a:ext>
            </a:extLst>
          </p:cNvPr>
          <p:cNvSpPr>
            <a:spLocks noGrp="1"/>
          </p:cNvSpPr>
          <p:nvPr>
            <p:ph type="body" sz="quarter" idx="24"/>
          </p:nvPr>
        </p:nvSpPr>
        <p:spPr/>
        <p:txBody>
          <a:bodyPr/>
          <a:lstStyle/>
          <a:p>
            <a:endParaRPr lang="en-GB" dirty="0"/>
          </a:p>
          <a:p>
            <a:endParaRPr lang="en-GB" dirty="0"/>
          </a:p>
        </p:txBody>
      </p:sp>
      <p:sp>
        <p:nvSpPr>
          <p:cNvPr id="3" name="Title 2">
            <a:extLst>
              <a:ext uri="{FF2B5EF4-FFF2-40B4-BE49-F238E27FC236}">
                <a16:creationId xmlns:a16="http://schemas.microsoft.com/office/drawing/2014/main" id="{F474F86B-6AD1-475F-8EDB-1650896EBAA1}"/>
              </a:ext>
            </a:extLst>
          </p:cNvPr>
          <p:cNvSpPr>
            <a:spLocks noGrp="1"/>
          </p:cNvSpPr>
          <p:nvPr>
            <p:ph type="title"/>
          </p:nvPr>
        </p:nvSpPr>
        <p:spPr>
          <a:xfrm>
            <a:off x="838200" y="489962"/>
            <a:ext cx="10515600" cy="540000"/>
          </a:xfrm>
        </p:spPr>
        <p:txBody>
          <a:bodyPr/>
          <a:lstStyle/>
          <a:p>
            <a:r>
              <a:rPr lang="en-GB" dirty="0">
                <a:latin typeface="Arial"/>
                <a:cs typeface="Arial"/>
              </a:rPr>
              <a:t>Agenda</a:t>
            </a:r>
            <a:endParaRPr lang="en-GB" dirty="0"/>
          </a:p>
        </p:txBody>
      </p:sp>
      <p:sp>
        <p:nvSpPr>
          <p:cNvPr id="4" name="Content Placeholder 3"/>
          <p:cNvSpPr>
            <a:spLocks noGrp="1"/>
          </p:cNvSpPr>
          <p:nvPr>
            <p:ph idx="4294967295"/>
          </p:nvPr>
        </p:nvSpPr>
        <p:spPr>
          <a:xfrm>
            <a:off x="842513" y="1613559"/>
            <a:ext cx="10515600" cy="3808413"/>
          </a:xfrm>
        </p:spPr>
        <p:txBody>
          <a:bodyPr vert="horz" lIns="0" tIns="0" rIns="0" bIns="0" rtlCol="0" anchor="t">
            <a:normAutofit/>
          </a:bodyPr>
          <a:lstStyle/>
          <a:p>
            <a:pPr marL="179705" indent="-179705"/>
            <a:r>
              <a:rPr lang="en-GB" dirty="0">
                <a:solidFill>
                  <a:schemeClr val="bg1"/>
                </a:solidFill>
                <a:latin typeface="Arial"/>
                <a:cs typeface="Arial"/>
              </a:rPr>
              <a:t>Where are we Today?</a:t>
            </a:r>
            <a:endParaRPr lang="en-US" dirty="0">
              <a:solidFill>
                <a:schemeClr val="bg1"/>
              </a:solidFill>
            </a:endParaRPr>
          </a:p>
          <a:p>
            <a:pPr marL="179705" indent="-179705"/>
            <a:r>
              <a:rPr lang="en-GB" dirty="0">
                <a:solidFill>
                  <a:schemeClr val="bg1"/>
                </a:solidFill>
                <a:latin typeface="Arial"/>
                <a:cs typeface="Arial"/>
              </a:rPr>
              <a:t>What is Data Science?</a:t>
            </a:r>
            <a:endParaRPr lang="en-GB" dirty="0">
              <a:solidFill>
                <a:schemeClr val="bg1"/>
              </a:solidFill>
            </a:endParaRPr>
          </a:p>
          <a:p>
            <a:pPr marL="179705" indent="-179705"/>
            <a:r>
              <a:rPr lang="en-GB" dirty="0">
                <a:solidFill>
                  <a:schemeClr val="bg1"/>
                </a:solidFill>
                <a:latin typeface="Arial"/>
                <a:cs typeface="Arial"/>
              </a:rPr>
              <a:t>The Process of Modeling</a:t>
            </a:r>
          </a:p>
          <a:p>
            <a:pPr marL="179705" indent="-179705"/>
            <a:r>
              <a:rPr lang="en-GB" dirty="0">
                <a:solidFill>
                  <a:schemeClr val="bg1"/>
                </a:solidFill>
                <a:latin typeface="Arial"/>
                <a:cs typeface="Arial"/>
              </a:rPr>
              <a:t>Machine Learning Next Steps</a:t>
            </a:r>
          </a:p>
          <a:p>
            <a:pPr marL="179705" indent="-179705"/>
            <a:r>
              <a:rPr lang="en-GB" dirty="0">
                <a:solidFill>
                  <a:schemeClr val="bg1"/>
                </a:solidFill>
                <a:latin typeface="Arial"/>
                <a:cs typeface="Arial"/>
              </a:rPr>
              <a:t>The Challenges of Machine Learning</a:t>
            </a:r>
          </a:p>
          <a:p>
            <a:pPr marL="179705" indent="-179705"/>
            <a:r>
              <a:rPr lang="en-GB" dirty="0">
                <a:solidFill>
                  <a:schemeClr val="bg1"/>
                </a:solidFill>
                <a:latin typeface="Arial"/>
                <a:cs typeface="Arial"/>
              </a:rPr>
              <a:t>Question and Answers</a:t>
            </a:r>
          </a:p>
          <a:p>
            <a:pPr marL="179705" indent="-179705"/>
            <a:endParaRPr lang="en-US" dirty="0"/>
          </a:p>
        </p:txBody>
      </p:sp>
    </p:spTree>
    <p:extLst>
      <p:ext uri="{BB962C8B-B14F-4D97-AF65-F5344CB8AC3E}">
        <p14:creationId xmlns:p14="http://schemas.microsoft.com/office/powerpoint/2010/main" val="238226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F96F412-F4F4-4558-9320-25001E1704A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 y="761"/>
            <a:ext cx="12191999" cy="3199639"/>
          </a:xfrm>
          <a:prstGeom prst="rect">
            <a:avLst/>
          </a:prstGeom>
        </p:spPr>
      </p:pic>
      <p:sp>
        <p:nvSpPr>
          <p:cNvPr id="15" name="Blue Fade">
            <a:extLst>
              <a:ext uri="{FF2B5EF4-FFF2-40B4-BE49-F238E27FC236}">
                <a16:creationId xmlns:a16="http://schemas.microsoft.com/office/drawing/2014/main" id="{BD56F75F-3E80-41E4-B1BF-3A5D9E18752F}"/>
              </a:ext>
            </a:extLst>
          </p:cNvPr>
          <p:cNvSpPr/>
          <p:nvPr/>
        </p:nvSpPr>
        <p:spPr>
          <a:xfrm>
            <a:off x="1" y="0"/>
            <a:ext cx="12191999" cy="3200400"/>
          </a:xfrm>
          <a:prstGeom prst="rect">
            <a:avLst/>
          </a:prstGeom>
          <a:gradFill>
            <a:gsLst>
              <a:gs pos="0">
                <a:srgbClr val="205A88">
                  <a:alpha val="90000"/>
                </a:srgbClr>
              </a:gs>
              <a:gs pos="72000">
                <a:srgbClr val="0A86C9">
                  <a:alpha val="8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ihandform 18">
            <a:extLst>
              <a:ext uri="{FF2B5EF4-FFF2-40B4-BE49-F238E27FC236}">
                <a16:creationId xmlns:a16="http://schemas.microsoft.com/office/drawing/2014/main" id="{9B6CCD86-2CF0-49B2-B65C-13C5177B0522}"/>
              </a:ext>
            </a:extLst>
          </p:cNvPr>
          <p:cNvSpPr/>
          <p:nvPr/>
        </p:nvSpPr>
        <p:spPr>
          <a:xfrm>
            <a:off x="0"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13">
            <a:extLst>
              <a:ext uri="{FF2B5EF4-FFF2-40B4-BE49-F238E27FC236}">
                <a16:creationId xmlns:a16="http://schemas.microsoft.com/office/drawing/2014/main" id="{6F5602BF-DE39-46AF-80FA-A152EF159025}"/>
              </a:ext>
            </a:extLst>
          </p:cNvPr>
          <p:cNvSpPr txBox="1">
            <a:spLocks/>
          </p:cNvSpPr>
          <p:nvPr/>
        </p:nvSpPr>
        <p:spPr>
          <a:xfrm>
            <a:off x="838200" y="3704660"/>
            <a:ext cx="4937760" cy="276999"/>
          </a:xfrm>
          <a:prstGeom prst="rect">
            <a:avLst/>
          </a:prstGeom>
        </p:spPr>
        <p:txBody>
          <a:bodyPr wrap="square" lIns="0" tIns="0" rIns="0" bIns="0">
            <a:no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spcBef>
                <a:spcPts val="1000"/>
              </a:spcBef>
              <a:buNone/>
            </a:pPr>
            <a:r>
              <a:rPr lang="en-GB" sz="1800" b="1" dirty="0">
                <a:solidFill>
                  <a:schemeClr val="accent1"/>
                </a:solidFill>
              </a:rPr>
              <a:t>What is a feature?</a:t>
            </a:r>
          </a:p>
        </p:txBody>
      </p:sp>
      <p:sp>
        <p:nvSpPr>
          <p:cNvPr id="19" name="Content Placeholder 13">
            <a:extLst>
              <a:ext uri="{FF2B5EF4-FFF2-40B4-BE49-F238E27FC236}">
                <a16:creationId xmlns:a16="http://schemas.microsoft.com/office/drawing/2014/main" id="{E357324A-18FB-414B-A161-063EC92EEAA9}"/>
              </a:ext>
            </a:extLst>
          </p:cNvPr>
          <p:cNvSpPr txBox="1">
            <a:spLocks/>
          </p:cNvSpPr>
          <p:nvPr/>
        </p:nvSpPr>
        <p:spPr>
          <a:xfrm>
            <a:off x="838200" y="4221528"/>
            <a:ext cx="4937760" cy="1826141"/>
          </a:xfrm>
          <a:prstGeom prst="rect">
            <a:avLst/>
          </a:prstGeom>
        </p:spPr>
        <p:txBody>
          <a:bodyPr wrap="square"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spcBef>
                <a:spcPts val="800"/>
              </a:spcBef>
              <a:buNone/>
            </a:pPr>
            <a:r>
              <a:rPr lang="en-GB" sz="1400" dirty="0"/>
              <a:t>A feature is a description of data without presenting the original raw data. For example, a field telling us the distance the customer is from their home when they made a transaction is</a:t>
            </a:r>
            <a:br>
              <a:rPr lang="en-GB" sz="1400" dirty="0"/>
            </a:br>
            <a:r>
              <a:rPr lang="en-GB" sz="1400" dirty="0"/>
              <a:t>a feature. Another example is how many times a client card was declined over the previous day’s period.</a:t>
            </a:r>
          </a:p>
          <a:p>
            <a:pPr marL="0" lvl="2" indent="0">
              <a:spcBef>
                <a:spcPts val="800"/>
              </a:spcBef>
              <a:buNone/>
            </a:pPr>
            <a:r>
              <a:rPr lang="en-GB" sz="1400" dirty="0"/>
              <a:t>These details are not a part of the transaction log, but are derived from historical data to enrich the data and improve model performance significantly.</a:t>
            </a:r>
          </a:p>
        </p:txBody>
      </p:sp>
      <p:sp>
        <p:nvSpPr>
          <p:cNvPr id="20" name="Content Placeholder 13">
            <a:extLst>
              <a:ext uri="{FF2B5EF4-FFF2-40B4-BE49-F238E27FC236}">
                <a16:creationId xmlns:a16="http://schemas.microsoft.com/office/drawing/2014/main" id="{F34434BC-29A3-441D-B9B1-0C61D2120ADF}"/>
              </a:ext>
            </a:extLst>
          </p:cNvPr>
          <p:cNvSpPr txBox="1">
            <a:spLocks/>
          </p:cNvSpPr>
          <p:nvPr/>
        </p:nvSpPr>
        <p:spPr>
          <a:xfrm>
            <a:off x="6416040" y="3566160"/>
            <a:ext cx="4937760" cy="553998"/>
          </a:xfrm>
          <a:prstGeom prst="rect">
            <a:avLst/>
          </a:prstGeom>
        </p:spPr>
        <p:txBody>
          <a:bodyPr wrap="square" lIns="0" tIns="0" rIns="0" bIns="0">
            <a:no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spcBef>
                <a:spcPts val="1000"/>
              </a:spcBef>
              <a:buNone/>
            </a:pPr>
            <a:r>
              <a:rPr lang="en-GB" sz="1800" b="1" dirty="0">
                <a:solidFill>
                  <a:schemeClr val="accent1"/>
                </a:solidFill>
              </a:rPr>
              <a:t>Financial institutions will share </a:t>
            </a:r>
            <a:br>
              <a:rPr lang="en-GB" sz="1800" b="1" dirty="0">
                <a:solidFill>
                  <a:schemeClr val="accent1"/>
                </a:solidFill>
              </a:rPr>
            </a:br>
            <a:r>
              <a:rPr lang="en-GB" sz="1800" b="1" dirty="0">
                <a:solidFill>
                  <a:schemeClr val="accent1"/>
                </a:solidFill>
              </a:rPr>
              <a:t>feature-only data sets.</a:t>
            </a:r>
          </a:p>
        </p:txBody>
      </p:sp>
      <p:sp>
        <p:nvSpPr>
          <p:cNvPr id="21" name="Content Placeholder 13">
            <a:extLst>
              <a:ext uri="{FF2B5EF4-FFF2-40B4-BE49-F238E27FC236}">
                <a16:creationId xmlns:a16="http://schemas.microsoft.com/office/drawing/2014/main" id="{115C66C7-E2FF-4082-9051-00328431A1D0}"/>
              </a:ext>
            </a:extLst>
          </p:cNvPr>
          <p:cNvSpPr txBox="1">
            <a:spLocks/>
          </p:cNvSpPr>
          <p:nvPr/>
        </p:nvSpPr>
        <p:spPr>
          <a:xfrm>
            <a:off x="6416040" y="4221528"/>
            <a:ext cx="4937760" cy="1610697"/>
          </a:xfrm>
          <a:prstGeom prst="rect">
            <a:avLst/>
          </a:prstGeom>
        </p:spPr>
        <p:txBody>
          <a:bodyPr wrap="square"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spcBef>
                <a:spcPts val="800"/>
              </a:spcBef>
              <a:buNone/>
            </a:pPr>
            <a:r>
              <a:rPr lang="en-GB" sz="1400" dirty="0"/>
              <a:t>By stripping the PII data from a feature enriched data set,</a:t>
            </a:r>
            <a:br>
              <a:rPr lang="en-GB" sz="1400" dirty="0"/>
            </a:br>
            <a:r>
              <a:rPr lang="en-GB" sz="1400" dirty="0"/>
              <a:t>the data set becomes anonymized, meaning the financial institutions can share this data with us. This data is</a:t>
            </a:r>
            <a:br>
              <a:rPr lang="en-GB" sz="1400" dirty="0"/>
            </a:br>
            <a:r>
              <a:rPr lang="en-GB" sz="1400" dirty="0"/>
              <a:t>extremely powerful.</a:t>
            </a:r>
          </a:p>
          <a:p>
            <a:pPr marL="0" lvl="2" indent="0">
              <a:spcBef>
                <a:spcPts val="800"/>
              </a:spcBef>
              <a:buNone/>
            </a:pPr>
            <a:r>
              <a:rPr lang="en-GB" sz="1400" dirty="0"/>
              <a:t>This allows ACI to generate additional revenue, by making</a:t>
            </a:r>
            <a:br>
              <a:rPr lang="en-GB" sz="1400" dirty="0"/>
            </a:br>
            <a:r>
              <a:rPr lang="en-GB" sz="1400" dirty="0"/>
              <a:t>the features available to our consortium of financial institutions to help enhance their own model’s performance.</a:t>
            </a:r>
          </a:p>
        </p:txBody>
      </p:sp>
      <p:sp>
        <p:nvSpPr>
          <p:cNvPr id="22" name="Rectangle 21">
            <a:extLst>
              <a:ext uri="{FF2B5EF4-FFF2-40B4-BE49-F238E27FC236}">
                <a16:creationId xmlns:a16="http://schemas.microsoft.com/office/drawing/2014/main" id="{0C2766DA-0D17-40A2-9A85-ACEFF1C13158}"/>
              </a:ext>
            </a:extLst>
          </p:cNvPr>
          <p:cNvSpPr/>
          <p:nvPr/>
        </p:nvSpPr>
        <p:spPr>
          <a:xfrm>
            <a:off x="595582" y="1603350"/>
            <a:ext cx="11044428" cy="615553"/>
          </a:xfrm>
          <a:prstGeom prst="rect">
            <a:avLst/>
          </a:prstGeom>
        </p:spPr>
        <p:txBody>
          <a:bodyPr wrap="square" lIns="0" tIns="0" rIns="0" bIns="0" anchor="t" anchorCtr="0">
            <a:spAutoFit/>
          </a:bodyPr>
          <a:lstStyle/>
          <a:p>
            <a:pPr algn="ctr" defTabSz="914400">
              <a:spcBef>
                <a:spcPts val="800"/>
              </a:spcBef>
              <a:buClr>
                <a:srgbClr val="0A86C9"/>
              </a:buClr>
            </a:pPr>
            <a:r>
              <a:rPr lang="en-GB" sz="2000" b="1" dirty="0">
                <a:solidFill>
                  <a:schemeClr val="bg1"/>
                </a:solidFill>
              </a:rPr>
              <a:t>Financial institutions in the majority of cases will have their own in-house teams, </a:t>
            </a:r>
            <a:br>
              <a:rPr lang="en-GB" sz="2000" b="1" dirty="0">
                <a:solidFill>
                  <a:schemeClr val="bg1"/>
                </a:solidFill>
              </a:rPr>
            </a:br>
            <a:r>
              <a:rPr lang="en-GB" sz="2000" b="1" dirty="0">
                <a:solidFill>
                  <a:schemeClr val="bg1"/>
                </a:solidFill>
              </a:rPr>
              <a:t>and will not want the assistance of ACI for model development or rules creations.</a:t>
            </a:r>
          </a:p>
        </p:txBody>
      </p:sp>
      <p:sp>
        <p:nvSpPr>
          <p:cNvPr id="23" name="Rectangle 22">
            <a:extLst>
              <a:ext uri="{FF2B5EF4-FFF2-40B4-BE49-F238E27FC236}">
                <a16:creationId xmlns:a16="http://schemas.microsoft.com/office/drawing/2014/main" id="{C4F378E5-BF1B-430B-90DF-7CD3284158D1}"/>
              </a:ext>
            </a:extLst>
          </p:cNvPr>
          <p:cNvSpPr/>
          <p:nvPr/>
        </p:nvSpPr>
        <p:spPr>
          <a:xfrm>
            <a:off x="595582" y="2326648"/>
            <a:ext cx="11044428" cy="430887"/>
          </a:xfrm>
          <a:prstGeom prst="rect">
            <a:avLst/>
          </a:prstGeom>
        </p:spPr>
        <p:txBody>
          <a:bodyPr wrap="square" lIns="0" tIns="0" rIns="0" bIns="0" anchor="t" anchorCtr="0">
            <a:spAutoFit/>
          </a:bodyPr>
          <a:lstStyle/>
          <a:p>
            <a:pPr algn="ctr" defTabSz="914400">
              <a:spcBef>
                <a:spcPts val="800"/>
              </a:spcBef>
              <a:buClr>
                <a:srgbClr val="0A86C9"/>
              </a:buClr>
            </a:pPr>
            <a:r>
              <a:rPr lang="en-GB" sz="1400" dirty="0">
                <a:solidFill>
                  <a:schemeClr val="bg1"/>
                </a:solidFill>
              </a:rPr>
              <a:t>We need to be enable a mechanism for them to interact with ACI</a:t>
            </a:r>
            <a:r>
              <a:rPr lang="en-GB" sz="1400" baseline="30000" dirty="0">
                <a:solidFill>
                  <a:schemeClr val="bg1"/>
                </a:solidFill>
              </a:rPr>
              <a:t>®</a:t>
            </a:r>
            <a:r>
              <a:rPr lang="en-GB" sz="1400" dirty="0">
                <a:solidFill>
                  <a:schemeClr val="bg1"/>
                </a:solidFill>
              </a:rPr>
              <a:t> Proactive Risk Manager</a:t>
            </a:r>
            <a:r>
              <a:rPr lang="en-GB" sz="1400" baseline="30000" dirty="0">
                <a:solidFill>
                  <a:schemeClr val="bg1"/>
                </a:solidFill>
              </a:rPr>
              <a:t>™</a:t>
            </a:r>
            <a:r>
              <a:rPr lang="en-GB" sz="1400" dirty="0">
                <a:solidFill>
                  <a:schemeClr val="bg1"/>
                </a:solidFill>
              </a:rPr>
              <a:t> intuitively. </a:t>
            </a:r>
            <a:br>
              <a:rPr lang="en-GB" sz="1400" dirty="0">
                <a:solidFill>
                  <a:schemeClr val="bg1"/>
                </a:solidFill>
              </a:rPr>
            </a:br>
            <a:r>
              <a:rPr lang="en-GB" sz="1400" dirty="0">
                <a:solidFill>
                  <a:schemeClr val="bg1"/>
                </a:solidFill>
              </a:rPr>
              <a:t>This can be done by allowing our financial institutions to create their own models and features.</a:t>
            </a:r>
          </a:p>
        </p:txBody>
      </p:sp>
      <p:sp>
        <p:nvSpPr>
          <p:cNvPr id="2" name="Slide Number Placeholder 1">
            <a:extLst>
              <a:ext uri="{FF2B5EF4-FFF2-40B4-BE49-F238E27FC236}">
                <a16:creationId xmlns:a16="http://schemas.microsoft.com/office/drawing/2014/main" id="{708F2873-49A2-477C-8828-5CC07DB57F1C}"/>
              </a:ext>
            </a:extLst>
          </p:cNvPr>
          <p:cNvSpPr>
            <a:spLocks noGrp="1"/>
          </p:cNvSpPr>
          <p:nvPr>
            <p:ph type="sldNum" sz="quarter" idx="12"/>
          </p:nvPr>
        </p:nvSpPr>
        <p:spPr/>
        <p:txBody>
          <a:bodyPr/>
          <a:lstStyle/>
          <a:p>
            <a:fld id="{BB7F249F-CCCE-DA49-A761-E31751E19E88}" type="slidenum">
              <a:rPr lang="en-US" noProof="0" smtClean="0"/>
              <a:pPr/>
              <a:t>20</a:t>
            </a:fld>
            <a:endParaRPr lang="en-US" noProof="0" dirty="0"/>
          </a:p>
        </p:txBody>
      </p:sp>
      <p:sp>
        <p:nvSpPr>
          <p:cNvPr id="3" name="Footer Placeholder 2">
            <a:extLst>
              <a:ext uri="{FF2B5EF4-FFF2-40B4-BE49-F238E27FC236}">
                <a16:creationId xmlns:a16="http://schemas.microsoft.com/office/drawing/2014/main" id="{799FC8B7-68AF-4B9B-A929-47282C97CF86}"/>
              </a:ext>
            </a:extLst>
          </p:cNvPr>
          <p:cNvSpPr>
            <a:spLocks noGrp="1"/>
          </p:cNvSpPr>
          <p:nvPr>
            <p:ph type="ftr" sz="quarter" idx="11"/>
          </p:nvPr>
        </p:nvSpPr>
        <p:spPr/>
        <p:txBody>
          <a:bodyPr/>
          <a:lstStyle/>
          <a:p>
            <a:r>
              <a:rPr lang="en-US" noProof="0" dirty="0"/>
              <a:t>Confidential</a:t>
            </a:r>
          </a:p>
        </p:txBody>
      </p:sp>
      <p:sp>
        <p:nvSpPr>
          <p:cNvPr id="7" name="Title 6">
            <a:extLst>
              <a:ext uri="{FF2B5EF4-FFF2-40B4-BE49-F238E27FC236}">
                <a16:creationId xmlns:a16="http://schemas.microsoft.com/office/drawing/2014/main" id="{186CA145-16D0-4760-94BA-A1335E267293}"/>
              </a:ext>
            </a:extLst>
          </p:cNvPr>
          <p:cNvSpPr>
            <a:spLocks noGrp="1"/>
          </p:cNvSpPr>
          <p:nvPr>
            <p:ph type="title"/>
          </p:nvPr>
        </p:nvSpPr>
        <p:spPr>
          <a:xfrm>
            <a:off x="838200" y="720000"/>
            <a:ext cx="10515600" cy="540000"/>
          </a:xfrm>
        </p:spPr>
        <p:txBody>
          <a:bodyPr>
            <a:normAutofit/>
          </a:bodyPr>
          <a:lstStyle/>
          <a:p>
            <a:r>
              <a:rPr lang="en-IE" dirty="0">
                <a:solidFill>
                  <a:schemeClr val="bg1"/>
                </a:solidFill>
              </a:rPr>
              <a:t>The Importance of Features</a:t>
            </a:r>
          </a:p>
        </p:txBody>
      </p:sp>
      <p:cxnSp>
        <p:nvCxnSpPr>
          <p:cNvPr id="24" name="Line">
            <a:extLst>
              <a:ext uri="{FF2B5EF4-FFF2-40B4-BE49-F238E27FC236}">
                <a16:creationId xmlns:a16="http://schemas.microsoft.com/office/drawing/2014/main" id="{D4EA995B-7538-43F6-ABF2-B127BB157346}"/>
              </a:ext>
            </a:extLst>
          </p:cNvPr>
          <p:cNvCxnSpPr>
            <a:cxnSpLocks/>
          </p:cNvCxnSpPr>
          <p:nvPr/>
        </p:nvCxnSpPr>
        <p:spPr>
          <a:xfrm flipV="1">
            <a:off x="6096000" y="3566160"/>
            <a:ext cx="0" cy="265176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247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1B5934-8E25-4E33-9DC8-E474FEB7639D}"/>
              </a:ext>
            </a:extLst>
          </p:cNvPr>
          <p:cNvSpPr>
            <a:spLocks noGrp="1"/>
          </p:cNvSpPr>
          <p:nvPr>
            <p:ph type="sldNum" sz="quarter" idx="12"/>
          </p:nvPr>
        </p:nvSpPr>
        <p:spPr/>
        <p:txBody>
          <a:bodyPr/>
          <a:lstStyle/>
          <a:p>
            <a:fld id="{BB7F249F-CCCE-DA49-A761-E31751E19E88}" type="slidenum">
              <a:rPr lang="en-US" noProof="0" smtClean="0"/>
              <a:pPr/>
              <a:t>21</a:t>
            </a:fld>
            <a:endParaRPr lang="en-US" noProof="0" dirty="0"/>
          </a:p>
        </p:txBody>
      </p:sp>
      <p:sp>
        <p:nvSpPr>
          <p:cNvPr id="3" name="Footer Placeholder 2">
            <a:extLst>
              <a:ext uri="{FF2B5EF4-FFF2-40B4-BE49-F238E27FC236}">
                <a16:creationId xmlns:a16="http://schemas.microsoft.com/office/drawing/2014/main" id="{0D89ED28-595F-4659-9F33-9901C98825DE}"/>
              </a:ext>
            </a:extLst>
          </p:cNvPr>
          <p:cNvSpPr>
            <a:spLocks noGrp="1"/>
          </p:cNvSpPr>
          <p:nvPr>
            <p:ph type="ftr" sz="quarter" idx="11"/>
          </p:nvPr>
        </p:nvSpPr>
        <p:spPr/>
        <p:txBody>
          <a:bodyPr/>
          <a:lstStyle/>
          <a:p>
            <a:r>
              <a:rPr lang="en-US" noProof="0" dirty="0"/>
              <a:t>Confidential</a:t>
            </a:r>
          </a:p>
        </p:txBody>
      </p:sp>
      <p:sp>
        <p:nvSpPr>
          <p:cNvPr id="7" name="Title 6">
            <a:extLst>
              <a:ext uri="{FF2B5EF4-FFF2-40B4-BE49-F238E27FC236}">
                <a16:creationId xmlns:a16="http://schemas.microsoft.com/office/drawing/2014/main" id="{5C7E45E4-2504-4E71-A804-6C0EF473E57C}"/>
              </a:ext>
            </a:extLst>
          </p:cNvPr>
          <p:cNvSpPr>
            <a:spLocks noGrp="1"/>
          </p:cNvSpPr>
          <p:nvPr>
            <p:ph type="title"/>
          </p:nvPr>
        </p:nvSpPr>
        <p:spPr>
          <a:xfrm>
            <a:off x="823823" y="576226"/>
            <a:ext cx="10515600" cy="540000"/>
          </a:xfrm>
        </p:spPr>
        <p:txBody>
          <a:bodyPr>
            <a:normAutofit/>
          </a:bodyPr>
          <a:lstStyle/>
          <a:p>
            <a:r>
              <a:rPr lang="en-IE" dirty="0"/>
              <a:t>Incremental Learning</a:t>
            </a:r>
          </a:p>
        </p:txBody>
      </p:sp>
      <p:sp>
        <p:nvSpPr>
          <p:cNvPr id="31" name="Rectangle 30">
            <a:extLst>
              <a:ext uri="{FF2B5EF4-FFF2-40B4-BE49-F238E27FC236}">
                <a16:creationId xmlns:a16="http://schemas.microsoft.com/office/drawing/2014/main" id="{08313C69-A4AA-4D9A-A60D-9EBD570A3B31}"/>
              </a:ext>
            </a:extLst>
          </p:cNvPr>
          <p:cNvSpPr>
            <a:spLocks noChangeArrowheads="1"/>
          </p:cNvSpPr>
          <p:nvPr/>
        </p:nvSpPr>
        <p:spPr bwMode="auto">
          <a:xfrm>
            <a:off x="838201" y="2280341"/>
            <a:ext cx="2143913" cy="342970"/>
          </a:xfrm>
          <a:prstGeom prst="rect">
            <a:avLst/>
          </a:prstGeom>
          <a:solidFill>
            <a:schemeClr val="tx2"/>
          </a:solid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bg1"/>
                </a:solidFill>
              </a:rPr>
              <a:t>Model</a:t>
            </a:r>
          </a:p>
        </p:txBody>
      </p:sp>
      <p:sp>
        <p:nvSpPr>
          <p:cNvPr id="32" name="Rectangle 31">
            <a:extLst>
              <a:ext uri="{FF2B5EF4-FFF2-40B4-BE49-F238E27FC236}">
                <a16:creationId xmlns:a16="http://schemas.microsoft.com/office/drawing/2014/main" id="{3A328F9C-886E-41A9-B2CF-3053322C9680}"/>
              </a:ext>
            </a:extLst>
          </p:cNvPr>
          <p:cNvSpPr>
            <a:spLocks noChangeArrowheads="1"/>
          </p:cNvSpPr>
          <p:nvPr/>
        </p:nvSpPr>
        <p:spPr bwMode="auto">
          <a:xfrm>
            <a:off x="3628762" y="2280341"/>
            <a:ext cx="2143911" cy="342970"/>
          </a:xfrm>
          <a:prstGeom prst="rect">
            <a:avLst/>
          </a:prstGeom>
          <a:solidFill>
            <a:schemeClr val="tx2"/>
          </a:solid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bg1"/>
                </a:solidFill>
              </a:rPr>
              <a:t>Corrected Model</a:t>
            </a:r>
          </a:p>
        </p:txBody>
      </p:sp>
      <p:sp>
        <p:nvSpPr>
          <p:cNvPr id="33" name="Rectangle 32">
            <a:extLst>
              <a:ext uri="{FF2B5EF4-FFF2-40B4-BE49-F238E27FC236}">
                <a16:creationId xmlns:a16="http://schemas.microsoft.com/office/drawing/2014/main" id="{648AC450-B90D-482D-B88E-19B2D0BDF4FA}"/>
              </a:ext>
            </a:extLst>
          </p:cNvPr>
          <p:cNvSpPr>
            <a:spLocks noChangeArrowheads="1"/>
          </p:cNvSpPr>
          <p:nvPr/>
        </p:nvSpPr>
        <p:spPr bwMode="auto">
          <a:xfrm>
            <a:off x="6419322" y="2280341"/>
            <a:ext cx="2143914" cy="342970"/>
          </a:xfrm>
          <a:prstGeom prst="rect">
            <a:avLst/>
          </a:prstGeom>
          <a:solidFill>
            <a:schemeClr val="tx2"/>
          </a:solid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bg1"/>
                </a:solidFill>
              </a:rPr>
              <a:t>Corrected Model</a:t>
            </a:r>
          </a:p>
        </p:txBody>
      </p:sp>
      <p:sp>
        <p:nvSpPr>
          <p:cNvPr id="34" name="Rectangle 33">
            <a:extLst>
              <a:ext uri="{FF2B5EF4-FFF2-40B4-BE49-F238E27FC236}">
                <a16:creationId xmlns:a16="http://schemas.microsoft.com/office/drawing/2014/main" id="{7864817A-FC47-489E-B893-F8334C8A2F32}"/>
              </a:ext>
            </a:extLst>
          </p:cNvPr>
          <p:cNvSpPr>
            <a:spLocks noChangeArrowheads="1"/>
          </p:cNvSpPr>
          <p:nvPr/>
        </p:nvSpPr>
        <p:spPr bwMode="auto">
          <a:xfrm>
            <a:off x="9209884" y="2280341"/>
            <a:ext cx="2143915" cy="342970"/>
          </a:xfrm>
          <a:prstGeom prst="rect">
            <a:avLst/>
          </a:prstGeom>
          <a:solidFill>
            <a:schemeClr val="tx2"/>
          </a:solid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bg1"/>
                </a:solidFill>
              </a:rPr>
              <a:t>Corrected Model</a:t>
            </a:r>
          </a:p>
        </p:txBody>
      </p:sp>
      <p:cxnSp>
        <p:nvCxnSpPr>
          <p:cNvPr id="35" name="Straight Connector 34">
            <a:extLst>
              <a:ext uri="{FF2B5EF4-FFF2-40B4-BE49-F238E27FC236}">
                <a16:creationId xmlns:a16="http://schemas.microsoft.com/office/drawing/2014/main" id="{2808CD42-3064-4FDF-B48A-EFEB660400EB}"/>
              </a:ext>
            </a:extLst>
          </p:cNvPr>
          <p:cNvCxnSpPr>
            <a:cxnSpLocks/>
            <a:stCxn id="31" idx="3"/>
          </p:cNvCxnSpPr>
          <p:nvPr/>
        </p:nvCxnSpPr>
        <p:spPr>
          <a:xfrm>
            <a:off x="2982114" y="2451826"/>
            <a:ext cx="599812" cy="0"/>
          </a:xfrm>
          <a:prstGeom prst="line">
            <a:avLst/>
          </a:prstGeom>
          <a:ln w="19050">
            <a:solidFill>
              <a:schemeClr val="bg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4415E78-2D83-480E-8FDE-CF1B70370BBF}"/>
              </a:ext>
            </a:extLst>
          </p:cNvPr>
          <p:cNvCxnSpPr>
            <a:cxnSpLocks/>
            <a:stCxn id="32" idx="3"/>
          </p:cNvCxnSpPr>
          <p:nvPr/>
        </p:nvCxnSpPr>
        <p:spPr>
          <a:xfrm>
            <a:off x="5772674" y="2451826"/>
            <a:ext cx="646648" cy="0"/>
          </a:xfrm>
          <a:prstGeom prst="line">
            <a:avLst/>
          </a:prstGeom>
          <a:ln w="19050">
            <a:solidFill>
              <a:schemeClr val="bg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897D4D-C53A-4F1B-B802-770A0222C8DB}"/>
              </a:ext>
            </a:extLst>
          </p:cNvPr>
          <p:cNvCxnSpPr>
            <a:cxnSpLocks/>
            <a:stCxn id="33" idx="3"/>
          </p:cNvCxnSpPr>
          <p:nvPr/>
        </p:nvCxnSpPr>
        <p:spPr>
          <a:xfrm>
            <a:off x="8563236" y="2451826"/>
            <a:ext cx="573704" cy="0"/>
          </a:xfrm>
          <a:prstGeom prst="line">
            <a:avLst/>
          </a:prstGeom>
          <a:ln w="19050">
            <a:solidFill>
              <a:schemeClr val="bg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5434D24-13E4-4C9E-93BF-978AC11378C3}"/>
              </a:ext>
            </a:extLst>
          </p:cNvPr>
          <p:cNvCxnSpPr>
            <a:cxnSpLocks/>
          </p:cNvCxnSpPr>
          <p:nvPr/>
        </p:nvCxnSpPr>
        <p:spPr>
          <a:xfrm flipH="1">
            <a:off x="1910157" y="2005727"/>
            <a:ext cx="1" cy="266429"/>
          </a:xfrm>
          <a:prstGeom prst="line">
            <a:avLst/>
          </a:prstGeom>
          <a:ln w="19050">
            <a:solidFill>
              <a:schemeClr val="bg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01C32C6-4D06-4AF0-AACB-44A3AEA1BB19}"/>
              </a:ext>
            </a:extLst>
          </p:cNvPr>
          <p:cNvCxnSpPr>
            <a:cxnSpLocks/>
          </p:cNvCxnSpPr>
          <p:nvPr/>
        </p:nvCxnSpPr>
        <p:spPr>
          <a:xfrm>
            <a:off x="4700718" y="2005728"/>
            <a:ext cx="0" cy="239836"/>
          </a:xfrm>
          <a:prstGeom prst="line">
            <a:avLst/>
          </a:prstGeom>
          <a:ln w="19050">
            <a:solidFill>
              <a:schemeClr val="bg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02E7BEE-C86F-4460-8728-D5D7DF84903A}"/>
              </a:ext>
            </a:extLst>
          </p:cNvPr>
          <p:cNvCxnSpPr>
            <a:cxnSpLocks/>
          </p:cNvCxnSpPr>
          <p:nvPr/>
        </p:nvCxnSpPr>
        <p:spPr>
          <a:xfrm>
            <a:off x="7491279" y="2005728"/>
            <a:ext cx="0" cy="239836"/>
          </a:xfrm>
          <a:prstGeom prst="line">
            <a:avLst/>
          </a:prstGeom>
          <a:ln w="19050">
            <a:solidFill>
              <a:schemeClr val="bg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561727A-7C0D-48A0-B972-946640453CBD}"/>
              </a:ext>
            </a:extLst>
          </p:cNvPr>
          <p:cNvCxnSpPr>
            <a:cxnSpLocks/>
          </p:cNvCxnSpPr>
          <p:nvPr/>
        </p:nvCxnSpPr>
        <p:spPr>
          <a:xfrm>
            <a:off x="10281842" y="2005728"/>
            <a:ext cx="0" cy="239836"/>
          </a:xfrm>
          <a:prstGeom prst="line">
            <a:avLst/>
          </a:prstGeom>
          <a:ln w="19050">
            <a:solidFill>
              <a:schemeClr val="bg1">
                <a:lumMod val="7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E0C06896-DFEE-4931-9784-741C6B1B2FC3}"/>
              </a:ext>
            </a:extLst>
          </p:cNvPr>
          <p:cNvSpPr>
            <a:spLocks noChangeArrowheads="1"/>
          </p:cNvSpPr>
          <p:nvPr/>
        </p:nvSpPr>
        <p:spPr bwMode="auto">
          <a:xfrm>
            <a:off x="838201" y="1463040"/>
            <a:ext cx="2143913" cy="540000"/>
          </a:xfrm>
          <a:prstGeom prst="rect">
            <a:avLst/>
          </a:prstGeom>
          <a:solidFill>
            <a:schemeClr val="accent1"/>
          </a:solid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bg1"/>
                </a:solidFill>
              </a:rPr>
              <a:t>Initial Labeled Dataset</a:t>
            </a:r>
          </a:p>
        </p:txBody>
      </p:sp>
      <p:sp>
        <p:nvSpPr>
          <p:cNvPr id="43" name="Rectangle 42">
            <a:extLst>
              <a:ext uri="{FF2B5EF4-FFF2-40B4-BE49-F238E27FC236}">
                <a16:creationId xmlns:a16="http://schemas.microsoft.com/office/drawing/2014/main" id="{BEE651E2-52CA-4A94-B833-D8F194EBB99D}"/>
              </a:ext>
            </a:extLst>
          </p:cNvPr>
          <p:cNvSpPr>
            <a:spLocks noChangeArrowheads="1"/>
          </p:cNvSpPr>
          <p:nvPr/>
        </p:nvSpPr>
        <p:spPr bwMode="auto">
          <a:xfrm>
            <a:off x="3628762" y="1463040"/>
            <a:ext cx="2143912" cy="540000"/>
          </a:xfrm>
          <a:prstGeom prst="rect">
            <a:avLst/>
          </a:prstGeom>
          <a:solidFill>
            <a:schemeClr val="accent2"/>
          </a:solid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bg1"/>
                </a:solidFill>
              </a:rPr>
              <a:t>Incremental </a:t>
            </a:r>
            <a:br>
              <a:rPr lang="en-US" altLang="en-US" sz="1400" dirty="0">
                <a:solidFill>
                  <a:schemeClr val="bg1"/>
                </a:solidFill>
              </a:rPr>
            </a:br>
            <a:r>
              <a:rPr lang="en-US" altLang="en-US" sz="1400" dirty="0">
                <a:solidFill>
                  <a:schemeClr val="bg1"/>
                </a:solidFill>
              </a:rPr>
              <a:t>Labeled Dataset</a:t>
            </a:r>
          </a:p>
        </p:txBody>
      </p:sp>
      <p:sp>
        <p:nvSpPr>
          <p:cNvPr id="44" name="Rectangle 43">
            <a:extLst>
              <a:ext uri="{FF2B5EF4-FFF2-40B4-BE49-F238E27FC236}">
                <a16:creationId xmlns:a16="http://schemas.microsoft.com/office/drawing/2014/main" id="{BAA2C76B-A2D7-4315-AF9C-EFFDBF8B8538}"/>
              </a:ext>
            </a:extLst>
          </p:cNvPr>
          <p:cNvSpPr>
            <a:spLocks noChangeArrowheads="1"/>
          </p:cNvSpPr>
          <p:nvPr/>
        </p:nvSpPr>
        <p:spPr bwMode="auto">
          <a:xfrm>
            <a:off x="6419323" y="1463040"/>
            <a:ext cx="2143913" cy="540000"/>
          </a:xfrm>
          <a:prstGeom prst="rect">
            <a:avLst/>
          </a:prstGeom>
          <a:solidFill>
            <a:schemeClr val="accent2"/>
          </a:solid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bg1"/>
                </a:solidFill>
              </a:rPr>
              <a:t>Incremental</a:t>
            </a:r>
            <a:br>
              <a:rPr lang="en-US" altLang="en-US" sz="1400" dirty="0">
                <a:solidFill>
                  <a:schemeClr val="bg1"/>
                </a:solidFill>
              </a:rPr>
            </a:br>
            <a:r>
              <a:rPr lang="en-US" altLang="en-US" sz="1400" dirty="0">
                <a:solidFill>
                  <a:schemeClr val="bg1"/>
                </a:solidFill>
              </a:rPr>
              <a:t>Labeled Dataset</a:t>
            </a:r>
          </a:p>
        </p:txBody>
      </p:sp>
      <p:sp>
        <p:nvSpPr>
          <p:cNvPr id="45" name="Rectangle 44">
            <a:extLst>
              <a:ext uri="{FF2B5EF4-FFF2-40B4-BE49-F238E27FC236}">
                <a16:creationId xmlns:a16="http://schemas.microsoft.com/office/drawing/2014/main" id="{CBD76E1C-0735-4F22-ABB4-5BDF2A00298D}"/>
              </a:ext>
            </a:extLst>
          </p:cNvPr>
          <p:cNvSpPr>
            <a:spLocks noChangeArrowheads="1"/>
          </p:cNvSpPr>
          <p:nvPr/>
        </p:nvSpPr>
        <p:spPr bwMode="auto">
          <a:xfrm>
            <a:off x="9209884" y="1463040"/>
            <a:ext cx="2143916" cy="540000"/>
          </a:xfrm>
          <a:prstGeom prst="rect">
            <a:avLst/>
          </a:prstGeom>
          <a:solidFill>
            <a:schemeClr val="accent2"/>
          </a:solidFill>
          <a:ln w="9525">
            <a:noFill/>
            <a:miter lim="800000"/>
            <a:headEnd/>
            <a:tailEnd/>
          </a:ln>
        </p:spPr>
        <p:txBody>
          <a:bodyPr wrap="squar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en-US" sz="1400" dirty="0">
                <a:solidFill>
                  <a:schemeClr val="bg1"/>
                </a:solidFill>
              </a:rPr>
              <a:t>Incremental</a:t>
            </a:r>
            <a:br>
              <a:rPr lang="en-US" altLang="en-US" sz="1400" dirty="0">
                <a:solidFill>
                  <a:schemeClr val="bg1"/>
                </a:solidFill>
              </a:rPr>
            </a:br>
            <a:r>
              <a:rPr lang="en-US" altLang="en-US" sz="1400" dirty="0">
                <a:solidFill>
                  <a:schemeClr val="bg1"/>
                </a:solidFill>
              </a:rPr>
              <a:t>Labeled Dataset</a:t>
            </a:r>
          </a:p>
        </p:txBody>
      </p:sp>
      <p:cxnSp>
        <p:nvCxnSpPr>
          <p:cNvPr id="47" name="Straight Connector 46">
            <a:extLst>
              <a:ext uri="{FF2B5EF4-FFF2-40B4-BE49-F238E27FC236}">
                <a16:creationId xmlns:a16="http://schemas.microsoft.com/office/drawing/2014/main" id="{3A45B621-5D42-406D-916C-9CD710296F10}"/>
              </a:ext>
            </a:extLst>
          </p:cNvPr>
          <p:cNvCxnSpPr>
            <a:cxnSpLocks/>
          </p:cNvCxnSpPr>
          <p:nvPr/>
        </p:nvCxnSpPr>
        <p:spPr>
          <a:xfrm>
            <a:off x="6096000" y="2876430"/>
            <a:ext cx="0" cy="3344193"/>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48" name="Content Placeholder 13">
            <a:extLst>
              <a:ext uri="{FF2B5EF4-FFF2-40B4-BE49-F238E27FC236}">
                <a16:creationId xmlns:a16="http://schemas.microsoft.com/office/drawing/2014/main" id="{2CFFA075-2C37-41BB-BEED-623FCF75E93C}"/>
              </a:ext>
            </a:extLst>
          </p:cNvPr>
          <p:cNvSpPr txBox="1">
            <a:spLocks/>
          </p:cNvSpPr>
          <p:nvPr/>
        </p:nvSpPr>
        <p:spPr>
          <a:xfrm>
            <a:off x="838200" y="2876430"/>
            <a:ext cx="5003975" cy="430887"/>
          </a:xfrm>
          <a:prstGeom prst="rect">
            <a:avLst/>
          </a:prstGeom>
        </p:spPr>
        <p:txBody>
          <a:bodyPr wrap="square"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spcBef>
                <a:spcPts val="200"/>
              </a:spcBef>
              <a:buNone/>
            </a:pPr>
            <a:r>
              <a:rPr lang="en-US" sz="1400" dirty="0"/>
              <a:t>Initially, a model is trained from a large amount of historical transactional data.</a:t>
            </a:r>
          </a:p>
        </p:txBody>
      </p:sp>
      <p:sp>
        <p:nvSpPr>
          <p:cNvPr id="49" name="Content Placeholder 13">
            <a:extLst>
              <a:ext uri="{FF2B5EF4-FFF2-40B4-BE49-F238E27FC236}">
                <a16:creationId xmlns:a16="http://schemas.microsoft.com/office/drawing/2014/main" id="{242ADABB-38B2-427D-B805-166731945EDA}"/>
              </a:ext>
            </a:extLst>
          </p:cNvPr>
          <p:cNvSpPr txBox="1">
            <a:spLocks/>
          </p:cNvSpPr>
          <p:nvPr/>
        </p:nvSpPr>
        <p:spPr>
          <a:xfrm>
            <a:off x="838200" y="3497034"/>
            <a:ext cx="5003975" cy="430887"/>
          </a:xfrm>
          <a:prstGeom prst="rect">
            <a:avLst/>
          </a:prstGeom>
        </p:spPr>
        <p:txBody>
          <a:bodyPr wrap="square"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spcBef>
                <a:spcPts val="200"/>
              </a:spcBef>
              <a:buNone/>
            </a:pPr>
            <a:r>
              <a:rPr lang="en-US" sz="1400" dirty="0"/>
              <a:t>The transactions in </a:t>
            </a:r>
            <a:r>
              <a:rPr lang="en-US" sz="1400" b="1" dirty="0">
                <a:solidFill>
                  <a:schemeClr val="accent1"/>
                </a:solidFill>
              </a:rPr>
              <a:t>the historical data </a:t>
            </a:r>
            <a:r>
              <a:rPr lang="en-US" sz="1400" dirty="0"/>
              <a:t>will be labeled either </a:t>
            </a:r>
            <a:br>
              <a:rPr lang="en-US" sz="1400" dirty="0">
                <a:solidFill>
                  <a:schemeClr val="tx1">
                    <a:lumMod val="50000"/>
                    <a:lumOff val="50000"/>
                  </a:schemeClr>
                </a:solidFill>
              </a:rPr>
            </a:br>
            <a:r>
              <a:rPr lang="en-US" sz="1400" b="1" dirty="0">
                <a:solidFill>
                  <a:schemeClr val="accent1"/>
                </a:solidFill>
              </a:rPr>
              <a:t>G (Good) or F (Fraud).</a:t>
            </a:r>
          </a:p>
        </p:txBody>
      </p:sp>
      <p:sp>
        <p:nvSpPr>
          <p:cNvPr id="50" name="Content Placeholder 13">
            <a:extLst>
              <a:ext uri="{FF2B5EF4-FFF2-40B4-BE49-F238E27FC236}">
                <a16:creationId xmlns:a16="http://schemas.microsoft.com/office/drawing/2014/main" id="{5A8246D5-4FF6-4C9D-9A01-9D8AECC7950F}"/>
              </a:ext>
            </a:extLst>
          </p:cNvPr>
          <p:cNvSpPr txBox="1">
            <a:spLocks/>
          </p:cNvSpPr>
          <p:nvPr/>
        </p:nvSpPr>
        <p:spPr>
          <a:xfrm>
            <a:off x="838200" y="4117638"/>
            <a:ext cx="5003975" cy="215444"/>
          </a:xfrm>
          <a:prstGeom prst="rect">
            <a:avLst/>
          </a:prstGeom>
        </p:spPr>
        <p:txBody>
          <a:bodyPr wrap="square"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spcBef>
                <a:spcPts val="200"/>
              </a:spcBef>
              <a:buNone/>
            </a:pPr>
            <a:r>
              <a:rPr lang="en-US" sz="1400" spc="-10" dirty="0"/>
              <a:t>Each column represents a specific feature about the transaction.</a:t>
            </a:r>
          </a:p>
        </p:txBody>
      </p:sp>
      <p:sp>
        <p:nvSpPr>
          <p:cNvPr id="51" name="Content Placeholder 13">
            <a:extLst>
              <a:ext uri="{FF2B5EF4-FFF2-40B4-BE49-F238E27FC236}">
                <a16:creationId xmlns:a16="http://schemas.microsoft.com/office/drawing/2014/main" id="{245BAE2F-B3BE-477E-99A6-7BDDF189A318}"/>
              </a:ext>
            </a:extLst>
          </p:cNvPr>
          <p:cNvSpPr txBox="1">
            <a:spLocks/>
          </p:cNvSpPr>
          <p:nvPr/>
        </p:nvSpPr>
        <p:spPr>
          <a:xfrm>
            <a:off x="838200" y="4522799"/>
            <a:ext cx="5003975" cy="646331"/>
          </a:xfrm>
          <a:prstGeom prst="rect">
            <a:avLst/>
          </a:prstGeom>
        </p:spPr>
        <p:txBody>
          <a:bodyPr wrap="square"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spcBef>
                <a:spcPts val="200"/>
              </a:spcBef>
              <a:buNone/>
            </a:pPr>
            <a:r>
              <a:rPr lang="en-US" sz="1400" dirty="0"/>
              <a:t>Incremental datasets contain recent transactions (up to the current date), which means that fraudulent transactions are partially </a:t>
            </a:r>
            <a:r>
              <a:rPr lang="en-US" sz="1400" b="1" dirty="0">
                <a:solidFill>
                  <a:schemeClr val="accent1"/>
                </a:solidFill>
              </a:rPr>
              <a:t>labeled</a:t>
            </a:r>
            <a:r>
              <a:rPr lang="en-US" sz="1400" dirty="0"/>
              <a:t>, and good transactions are </a:t>
            </a:r>
            <a:r>
              <a:rPr lang="en-US" sz="1400" b="1" dirty="0">
                <a:solidFill>
                  <a:schemeClr val="accent1"/>
                </a:solidFill>
              </a:rPr>
              <a:t>unlabeled.</a:t>
            </a:r>
          </a:p>
        </p:txBody>
      </p:sp>
      <p:sp>
        <p:nvSpPr>
          <p:cNvPr id="52" name="Content Placeholder 13">
            <a:extLst>
              <a:ext uri="{FF2B5EF4-FFF2-40B4-BE49-F238E27FC236}">
                <a16:creationId xmlns:a16="http://schemas.microsoft.com/office/drawing/2014/main" id="{47E722D3-4166-4E4B-A7C2-6E25350CC818}"/>
              </a:ext>
            </a:extLst>
          </p:cNvPr>
          <p:cNvSpPr txBox="1">
            <a:spLocks/>
          </p:cNvSpPr>
          <p:nvPr/>
        </p:nvSpPr>
        <p:spPr>
          <a:xfrm>
            <a:off x="838200" y="5358849"/>
            <a:ext cx="5003975" cy="861774"/>
          </a:xfrm>
          <a:prstGeom prst="rect">
            <a:avLst/>
          </a:prstGeom>
        </p:spPr>
        <p:txBody>
          <a:bodyPr wrap="square"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spcBef>
                <a:spcPts val="200"/>
              </a:spcBef>
              <a:buNone/>
            </a:pPr>
            <a:r>
              <a:rPr lang="en-US" sz="1400" dirty="0"/>
              <a:t>ACI’s data science team have </a:t>
            </a:r>
            <a:r>
              <a:rPr lang="en-US" sz="1400" b="1" dirty="0">
                <a:solidFill>
                  <a:schemeClr val="accent1"/>
                </a:solidFill>
              </a:rPr>
              <a:t>pioneered </a:t>
            </a:r>
            <a:r>
              <a:rPr lang="en-US" sz="1400" dirty="0"/>
              <a:t>key methods</a:t>
            </a:r>
            <a:br>
              <a:rPr lang="en-US" sz="1400" dirty="0"/>
            </a:br>
            <a:r>
              <a:rPr lang="en-US" sz="1400" dirty="0"/>
              <a:t>to </a:t>
            </a:r>
            <a:r>
              <a:rPr lang="en-US" sz="1400" b="1" dirty="0">
                <a:solidFill>
                  <a:schemeClr val="accent1"/>
                </a:solidFill>
              </a:rPr>
              <a:t>dynamically label </a:t>
            </a:r>
            <a:r>
              <a:rPr lang="en-US" sz="1400" dirty="0"/>
              <a:t>the incremental data sets using two</a:t>
            </a:r>
            <a:br>
              <a:rPr lang="en-US" sz="1400" dirty="0"/>
            </a:br>
            <a:r>
              <a:rPr lang="en-US" sz="1400" dirty="0"/>
              <a:t>oracle predictions methods of “G” labels. (In early stages </a:t>
            </a:r>
            <a:br>
              <a:rPr lang="en-US" sz="1400" dirty="0"/>
            </a:br>
            <a:r>
              <a:rPr lang="en-US" sz="1400" dirty="0"/>
              <a:t>of patent pending).</a:t>
            </a:r>
          </a:p>
        </p:txBody>
      </p:sp>
      <p:sp>
        <p:nvSpPr>
          <p:cNvPr id="53" name="Content Placeholder 13">
            <a:extLst>
              <a:ext uri="{FF2B5EF4-FFF2-40B4-BE49-F238E27FC236}">
                <a16:creationId xmlns:a16="http://schemas.microsoft.com/office/drawing/2014/main" id="{A7A300B1-F85C-4A57-B534-1C9F59AD05BA}"/>
              </a:ext>
            </a:extLst>
          </p:cNvPr>
          <p:cNvSpPr txBox="1">
            <a:spLocks/>
          </p:cNvSpPr>
          <p:nvPr/>
        </p:nvSpPr>
        <p:spPr>
          <a:xfrm>
            <a:off x="6348099" y="2876430"/>
            <a:ext cx="5003975" cy="430887"/>
          </a:xfrm>
          <a:prstGeom prst="rect">
            <a:avLst/>
          </a:prstGeom>
        </p:spPr>
        <p:txBody>
          <a:bodyPr wrap="square"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spcBef>
                <a:spcPts val="200"/>
              </a:spcBef>
              <a:buNone/>
            </a:pPr>
            <a:r>
              <a:rPr lang="en-US" sz="1400" dirty="0"/>
              <a:t>The </a:t>
            </a:r>
            <a:r>
              <a:rPr lang="en-US" sz="1400" b="1" dirty="0">
                <a:solidFill>
                  <a:schemeClr val="accent1"/>
                </a:solidFill>
              </a:rPr>
              <a:t>continuous flow </a:t>
            </a:r>
            <a:r>
              <a:rPr lang="en-US" sz="1400" dirty="0"/>
              <a:t>of input data is used </a:t>
            </a:r>
            <a:r>
              <a:rPr lang="en-US" sz="1400" b="1" dirty="0">
                <a:solidFill>
                  <a:schemeClr val="accent1"/>
                </a:solidFill>
              </a:rPr>
              <a:t>to extend/improve</a:t>
            </a:r>
            <a:br>
              <a:rPr lang="en-US" sz="1400" b="1" dirty="0">
                <a:solidFill>
                  <a:schemeClr val="accent1"/>
                </a:solidFill>
              </a:rPr>
            </a:br>
            <a:r>
              <a:rPr lang="en-US" sz="1400" dirty="0"/>
              <a:t>the existing model’s knowledge.</a:t>
            </a:r>
          </a:p>
        </p:txBody>
      </p:sp>
      <p:sp>
        <p:nvSpPr>
          <p:cNvPr id="54" name="Content Placeholder 13">
            <a:extLst>
              <a:ext uri="{FF2B5EF4-FFF2-40B4-BE49-F238E27FC236}">
                <a16:creationId xmlns:a16="http://schemas.microsoft.com/office/drawing/2014/main" id="{03A49E36-D0D4-4127-BA59-A04E7FCC4A43}"/>
              </a:ext>
            </a:extLst>
          </p:cNvPr>
          <p:cNvSpPr txBox="1">
            <a:spLocks/>
          </p:cNvSpPr>
          <p:nvPr/>
        </p:nvSpPr>
        <p:spPr>
          <a:xfrm>
            <a:off x="6348099" y="3604756"/>
            <a:ext cx="5003975" cy="430887"/>
          </a:xfrm>
          <a:prstGeom prst="rect">
            <a:avLst/>
          </a:prstGeom>
        </p:spPr>
        <p:txBody>
          <a:bodyPr wrap="square"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spcBef>
                <a:spcPts val="200"/>
              </a:spcBef>
              <a:buNone/>
            </a:pPr>
            <a:r>
              <a:rPr lang="en-US" sz="1400" dirty="0"/>
              <a:t>The model will </a:t>
            </a:r>
            <a:r>
              <a:rPr lang="en-US" sz="1400" b="1" dirty="0">
                <a:solidFill>
                  <a:schemeClr val="accent1"/>
                </a:solidFill>
              </a:rPr>
              <a:t>adapt to new data</a:t>
            </a:r>
            <a:r>
              <a:rPr lang="en-US" sz="1400" dirty="0"/>
              <a:t>, but importantly </a:t>
            </a:r>
            <a:r>
              <a:rPr lang="en-US" sz="1400" b="1" dirty="0">
                <a:solidFill>
                  <a:schemeClr val="accent1"/>
                </a:solidFill>
              </a:rPr>
              <a:t>will not forget </a:t>
            </a:r>
            <a:r>
              <a:rPr lang="en-US" sz="1400" dirty="0"/>
              <a:t>what it had previously learned. </a:t>
            </a:r>
          </a:p>
        </p:txBody>
      </p:sp>
      <p:sp>
        <p:nvSpPr>
          <p:cNvPr id="55" name="Content Placeholder 13">
            <a:extLst>
              <a:ext uri="{FF2B5EF4-FFF2-40B4-BE49-F238E27FC236}">
                <a16:creationId xmlns:a16="http://schemas.microsoft.com/office/drawing/2014/main" id="{29B66962-78EE-4DC2-AF38-62AB856E612F}"/>
              </a:ext>
            </a:extLst>
          </p:cNvPr>
          <p:cNvSpPr txBox="1">
            <a:spLocks/>
          </p:cNvSpPr>
          <p:nvPr/>
        </p:nvSpPr>
        <p:spPr>
          <a:xfrm>
            <a:off x="6348099" y="4333082"/>
            <a:ext cx="5003975" cy="430887"/>
          </a:xfrm>
          <a:prstGeom prst="rect">
            <a:avLst/>
          </a:prstGeom>
        </p:spPr>
        <p:txBody>
          <a:bodyPr wrap="square"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spcBef>
                <a:spcPts val="200"/>
              </a:spcBef>
              <a:buNone/>
            </a:pPr>
            <a:r>
              <a:rPr lang="en-US" sz="1400" dirty="0"/>
              <a:t>This approach will reduce the need for retraining models </a:t>
            </a:r>
            <a:r>
              <a:rPr lang="en-US" sz="1400" b="1" dirty="0">
                <a:solidFill>
                  <a:schemeClr val="accent1"/>
                </a:solidFill>
              </a:rPr>
              <a:t>without sacrifice</a:t>
            </a:r>
            <a:r>
              <a:rPr lang="en-US" sz="1400" dirty="0">
                <a:solidFill>
                  <a:schemeClr val="tx1">
                    <a:lumMod val="50000"/>
                    <a:lumOff val="50000"/>
                  </a:schemeClr>
                </a:solidFill>
              </a:rPr>
              <a:t> </a:t>
            </a:r>
            <a:r>
              <a:rPr lang="en-US" sz="1400" dirty="0"/>
              <a:t>to model performance.</a:t>
            </a:r>
          </a:p>
        </p:txBody>
      </p:sp>
      <p:sp>
        <p:nvSpPr>
          <p:cNvPr id="56" name="Content Placeholder 13">
            <a:extLst>
              <a:ext uri="{FF2B5EF4-FFF2-40B4-BE49-F238E27FC236}">
                <a16:creationId xmlns:a16="http://schemas.microsoft.com/office/drawing/2014/main" id="{0AA1E250-1087-4AC0-99C6-05378DAF5D74}"/>
              </a:ext>
            </a:extLst>
          </p:cNvPr>
          <p:cNvSpPr txBox="1">
            <a:spLocks/>
          </p:cNvSpPr>
          <p:nvPr/>
        </p:nvSpPr>
        <p:spPr>
          <a:xfrm>
            <a:off x="6348099" y="5061408"/>
            <a:ext cx="5003975" cy="430887"/>
          </a:xfrm>
          <a:prstGeom prst="rect">
            <a:avLst/>
          </a:prstGeom>
        </p:spPr>
        <p:txBody>
          <a:bodyPr wrap="square"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spcBef>
                <a:spcPts val="200"/>
              </a:spcBef>
              <a:buNone/>
            </a:pPr>
            <a:r>
              <a:rPr lang="en-US" sz="1400" dirty="0"/>
              <a:t>Builds confidence with our clients, knowing that their model </a:t>
            </a:r>
            <a:br>
              <a:rPr lang="en-US" sz="1400" dirty="0"/>
            </a:br>
            <a:r>
              <a:rPr lang="en-US" sz="1400" dirty="0"/>
              <a:t>is </a:t>
            </a:r>
            <a:r>
              <a:rPr lang="en-US" sz="1400" b="1" spc="-20" dirty="0">
                <a:solidFill>
                  <a:schemeClr val="accent1"/>
                </a:solidFill>
              </a:rPr>
              <a:t>self-sufficient </a:t>
            </a:r>
            <a:r>
              <a:rPr lang="en-US" sz="1400" dirty="0"/>
              <a:t>and </a:t>
            </a:r>
            <a:r>
              <a:rPr lang="en-US" sz="1400" b="1" spc="-20" dirty="0">
                <a:solidFill>
                  <a:schemeClr val="accent1"/>
                </a:solidFill>
              </a:rPr>
              <a:t>continuously adapting </a:t>
            </a:r>
            <a:r>
              <a:rPr lang="en-US" sz="1400" dirty="0"/>
              <a:t>to the latest data.</a:t>
            </a:r>
          </a:p>
        </p:txBody>
      </p:sp>
      <p:sp>
        <p:nvSpPr>
          <p:cNvPr id="57" name="Content Placeholder 13">
            <a:extLst>
              <a:ext uri="{FF2B5EF4-FFF2-40B4-BE49-F238E27FC236}">
                <a16:creationId xmlns:a16="http://schemas.microsoft.com/office/drawing/2014/main" id="{BD9CE771-87FC-459A-8ECE-349849FE607E}"/>
              </a:ext>
            </a:extLst>
          </p:cNvPr>
          <p:cNvSpPr txBox="1">
            <a:spLocks/>
          </p:cNvSpPr>
          <p:nvPr/>
        </p:nvSpPr>
        <p:spPr>
          <a:xfrm>
            <a:off x="6348099" y="5789736"/>
            <a:ext cx="5003975" cy="430887"/>
          </a:xfrm>
          <a:prstGeom prst="rect">
            <a:avLst/>
          </a:prstGeom>
        </p:spPr>
        <p:txBody>
          <a:bodyPr wrap="square"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spcBef>
                <a:spcPts val="200"/>
              </a:spcBef>
              <a:buNone/>
            </a:pPr>
            <a:r>
              <a:rPr lang="en-US" sz="1400" dirty="0"/>
              <a:t>ACI can react </a:t>
            </a:r>
            <a:r>
              <a:rPr lang="en-US" sz="1400" b="1" dirty="0">
                <a:solidFill>
                  <a:schemeClr val="accent1"/>
                </a:solidFill>
              </a:rPr>
              <a:t>quicker to anomalies or behavioral changes </a:t>
            </a:r>
            <a:r>
              <a:rPr lang="en-US" sz="1400" dirty="0"/>
              <a:t>over more traditional machine learning methods.</a:t>
            </a:r>
          </a:p>
        </p:txBody>
      </p:sp>
      <p:cxnSp>
        <p:nvCxnSpPr>
          <p:cNvPr id="58" name="Straight Connector 57">
            <a:extLst>
              <a:ext uri="{FF2B5EF4-FFF2-40B4-BE49-F238E27FC236}">
                <a16:creationId xmlns:a16="http://schemas.microsoft.com/office/drawing/2014/main" id="{B786B561-B04B-4982-9B65-A97872B290D4}"/>
              </a:ext>
            </a:extLst>
          </p:cNvPr>
          <p:cNvCxnSpPr>
            <a:cxnSpLocks/>
          </p:cNvCxnSpPr>
          <p:nvPr/>
        </p:nvCxnSpPr>
        <p:spPr>
          <a:xfrm flipV="1">
            <a:off x="838200" y="3402175"/>
            <a:ext cx="5003977" cy="1"/>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a:extLst>
              <a:ext uri="{FF2B5EF4-FFF2-40B4-BE49-F238E27FC236}">
                <a16:creationId xmlns:a16="http://schemas.microsoft.com/office/drawing/2014/main" id="{0E5FDF84-2562-4F32-8CB5-336E20B0612D}"/>
              </a:ext>
            </a:extLst>
          </p:cNvPr>
          <p:cNvCxnSpPr>
            <a:cxnSpLocks/>
          </p:cNvCxnSpPr>
          <p:nvPr/>
        </p:nvCxnSpPr>
        <p:spPr>
          <a:xfrm flipV="1">
            <a:off x="838200" y="4022779"/>
            <a:ext cx="5003977" cy="1"/>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Straight Connector 59">
            <a:extLst>
              <a:ext uri="{FF2B5EF4-FFF2-40B4-BE49-F238E27FC236}">
                <a16:creationId xmlns:a16="http://schemas.microsoft.com/office/drawing/2014/main" id="{A07B9AC4-2855-4A57-86A1-E045F3CC3257}"/>
              </a:ext>
            </a:extLst>
          </p:cNvPr>
          <p:cNvCxnSpPr>
            <a:cxnSpLocks/>
          </p:cNvCxnSpPr>
          <p:nvPr/>
        </p:nvCxnSpPr>
        <p:spPr>
          <a:xfrm flipV="1">
            <a:off x="838200" y="4427940"/>
            <a:ext cx="5003977" cy="1"/>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1" name="Straight Connector 60">
            <a:extLst>
              <a:ext uri="{FF2B5EF4-FFF2-40B4-BE49-F238E27FC236}">
                <a16:creationId xmlns:a16="http://schemas.microsoft.com/office/drawing/2014/main" id="{B772E66E-B0B0-4E8E-9AFE-516EAF994F5C}"/>
              </a:ext>
            </a:extLst>
          </p:cNvPr>
          <p:cNvCxnSpPr>
            <a:cxnSpLocks/>
          </p:cNvCxnSpPr>
          <p:nvPr/>
        </p:nvCxnSpPr>
        <p:spPr>
          <a:xfrm flipV="1">
            <a:off x="838200" y="5263988"/>
            <a:ext cx="5003977" cy="1"/>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Connector 61">
            <a:extLst>
              <a:ext uri="{FF2B5EF4-FFF2-40B4-BE49-F238E27FC236}">
                <a16:creationId xmlns:a16="http://schemas.microsoft.com/office/drawing/2014/main" id="{936AA46D-E90D-43A6-87C6-26982CABED29}"/>
              </a:ext>
            </a:extLst>
          </p:cNvPr>
          <p:cNvCxnSpPr>
            <a:cxnSpLocks/>
          </p:cNvCxnSpPr>
          <p:nvPr/>
        </p:nvCxnSpPr>
        <p:spPr>
          <a:xfrm flipV="1">
            <a:off x="6348097" y="3456036"/>
            <a:ext cx="5003977" cy="1"/>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3" name="Straight Connector 62">
            <a:extLst>
              <a:ext uri="{FF2B5EF4-FFF2-40B4-BE49-F238E27FC236}">
                <a16:creationId xmlns:a16="http://schemas.microsoft.com/office/drawing/2014/main" id="{4A264BFC-BD0B-49A3-A3D9-30CA183B2061}"/>
              </a:ext>
            </a:extLst>
          </p:cNvPr>
          <p:cNvCxnSpPr>
            <a:cxnSpLocks/>
          </p:cNvCxnSpPr>
          <p:nvPr/>
        </p:nvCxnSpPr>
        <p:spPr>
          <a:xfrm flipV="1">
            <a:off x="6348097" y="4184362"/>
            <a:ext cx="5003977" cy="1"/>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4" name="Straight Connector 63">
            <a:extLst>
              <a:ext uri="{FF2B5EF4-FFF2-40B4-BE49-F238E27FC236}">
                <a16:creationId xmlns:a16="http://schemas.microsoft.com/office/drawing/2014/main" id="{38CA27D4-6E33-4CF7-B5CE-5C63375DD022}"/>
              </a:ext>
            </a:extLst>
          </p:cNvPr>
          <p:cNvCxnSpPr>
            <a:cxnSpLocks/>
          </p:cNvCxnSpPr>
          <p:nvPr/>
        </p:nvCxnSpPr>
        <p:spPr>
          <a:xfrm flipV="1">
            <a:off x="6348097" y="4912688"/>
            <a:ext cx="5003977" cy="1"/>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a:extLst>
              <a:ext uri="{FF2B5EF4-FFF2-40B4-BE49-F238E27FC236}">
                <a16:creationId xmlns:a16="http://schemas.microsoft.com/office/drawing/2014/main" id="{2467EF01-A651-430B-BF22-26A45FF3FFF4}"/>
              </a:ext>
            </a:extLst>
          </p:cNvPr>
          <p:cNvCxnSpPr>
            <a:cxnSpLocks/>
          </p:cNvCxnSpPr>
          <p:nvPr/>
        </p:nvCxnSpPr>
        <p:spPr>
          <a:xfrm flipV="1">
            <a:off x="6348097" y="5641014"/>
            <a:ext cx="5003977" cy="1"/>
          </a:xfrm>
          <a:prstGeom prst="lin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506613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1F8CCE-610C-4E4E-83E2-52206683F1A8}"/>
              </a:ext>
            </a:extLst>
          </p:cNvPr>
          <p:cNvSpPr>
            <a:spLocks noGrp="1"/>
          </p:cNvSpPr>
          <p:nvPr>
            <p:ph type="sldNum" sz="quarter" idx="23"/>
          </p:nvPr>
        </p:nvSpPr>
        <p:spPr/>
        <p:txBody>
          <a:bodyPr/>
          <a:lstStyle/>
          <a:p>
            <a:fld id="{BB7F249F-CCCE-DA49-A761-E31751E19E88}" type="slidenum">
              <a:rPr lang="en-US" noProof="0" smtClean="0"/>
              <a:pPr/>
              <a:t>22</a:t>
            </a:fld>
            <a:endParaRPr lang="en-US" noProof="0" dirty="0"/>
          </a:p>
        </p:txBody>
      </p:sp>
      <p:sp>
        <p:nvSpPr>
          <p:cNvPr id="3" name="Footer Placeholder 2">
            <a:extLst>
              <a:ext uri="{FF2B5EF4-FFF2-40B4-BE49-F238E27FC236}">
                <a16:creationId xmlns:a16="http://schemas.microsoft.com/office/drawing/2014/main" id="{46FF73A8-11CE-412B-8022-06EE723E6AA7}"/>
              </a:ext>
            </a:extLst>
          </p:cNvPr>
          <p:cNvSpPr>
            <a:spLocks noGrp="1"/>
          </p:cNvSpPr>
          <p:nvPr>
            <p:ph type="ftr" sz="quarter" idx="22"/>
          </p:nvPr>
        </p:nvSpPr>
        <p:spPr/>
        <p:txBody>
          <a:bodyPr/>
          <a:lstStyle/>
          <a:p>
            <a:r>
              <a:rPr lang="en-US" noProof="0" dirty="0"/>
              <a:t>Confidential</a:t>
            </a:r>
          </a:p>
        </p:txBody>
      </p:sp>
      <p:sp>
        <p:nvSpPr>
          <p:cNvPr id="5" name="Title 4">
            <a:extLst>
              <a:ext uri="{FF2B5EF4-FFF2-40B4-BE49-F238E27FC236}">
                <a16:creationId xmlns:a16="http://schemas.microsoft.com/office/drawing/2014/main" id="{668E30C6-8157-4C42-8A8B-6E3CF7F37358}"/>
              </a:ext>
            </a:extLst>
          </p:cNvPr>
          <p:cNvSpPr>
            <a:spLocks noGrp="1"/>
          </p:cNvSpPr>
          <p:nvPr>
            <p:ph type="title"/>
          </p:nvPr>
        </p:nvSpPr>
        <p:spPr/>
        <p:txBody>
          <a:bodyPr/>
          <a:lstStyle/>
          <a:p>
            <a:r>
              <a:rPr lang="en-IE" dirty="0"/>
              <a:t>The challenges</a:t>
            </a:r>
            <a:br>
              <a:rPr lang="en-IE" dirty="0"/>
            </a:br>
            <a:r>
              <a:rPr lang="en-IE" dirty="0"/>
              <a:t>of machine learning</a:t>
            </a:r>
          </a:p>
        </p:txBody>
      </p:sp>
    </p:spTree>
    <p:extLst>
      <p:ext uri="{BB962C8B-B14F-4D97-AF65-F5344CB8AC3E}">
        <p14:creationId xmlns:p14="http://schemas.microsoft.com/office/powerpoint/2010/main" val="386040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EAFFF3-2608-4922-91D1-63957F928EAE}"/>
              </a:ext>
            </a:extLst>
          </p:cNvPr>
          <p:cNvSpPr>
            <a:spLocks noGrp="1"/>
          </p:cNvSpPr>
          <p:nvPr>
            <p:ph type="sldNum" sz="quarter" idx="12"/>
          </p:nvPr>
        </p:nvSpPr>
        <p:spPr/>
        <p:txBody>
          <a:bodyPr/>
          <a:lstStyle/>
          <a:p>
            <a:fld id="{BB7F249F-CCCE-DA49-A761-E31751E19E88}" type="slidenum">
              <a:rPr lang="en-US" noProof="0" smtClean="0"/>
              <a:pPr/>
              <a:t>23</a:t>
            </a:fld>
            <a:endParaRPr lang="en-US" noProof="0" dirty="0"/>
          </a:p>
        </p:txBody>
      </p:sp>
      <p:sp>
        <p:nvSpPr>
          <p:cNvPr id="3" name="Footer Placeholder 2">
            <a:extLst>
              <a:ext uri="{FF2B5EF4-FFF2-40B4-BE49-F238E27FC236}">
                <a16:creationId xmlns:a16="http://schemas.microsoft.com/office/drawing/2014/main" id="{F26288B0-F636-40C3-85C4-97F71933A7FB}"/>
              </a:ext>
            </a:extLst>
          </p:cNvPr>
          <p:cNvSpPr>
            <a:spLocks noGrp="1"/>
          </p:cNvSpPr>
          <p:nvPr>
            <p:ph type="ftr" sz="quarter" idx="11"/>
          </p:nvPr>
        </p:nvSpPr>
        <p:spPr/>
        <p:txBody>
          <a:bodyPr/>
          <a:lstStyle/>
          <a:p>
            <a:r>
              <a:rPr lang="en-US" noProof="0" dirty="0"/>
              <a:t>Confidential</a:t>
            </a:r>
          </a:p>
        </p:txBody>
      </p:sp>
      <p:sp>
        <p:nvSpPr>
          <p:cNvPr id="4" name="Content Placeholder 3"/>
          <p:cNvSpPr>
            <a:spLocks noGrp="1"/>
          </p:cNvSpPr>
          <p:nvPr>
            <p:ph idx="1"/>
          </p:nvPr>
        </p:nvSpPr>
        <p:spPr>
          <a:xfrm>
            <a:off x="838200" y="1814716"/>
            <a:ext cx="10515600" cy="3808800"/>
          </a:xfrm>
        </p:spPr>
        <p:txBody>
          <a:bodyPr vert="horz" lIns="0" tIns="0" rIns="0" bIns="0" rtlCol="0" anchor="t">
            <a:normAutofit fontScale="92500" lnSpcReduction="10000"/>
          </a:bodyPr>
          <a:lstStyle/>
          <a:p>
            <a:pPr marL="179705" indent="-179705"/>
            <a:r>
              <a:rPr lang="en-IE" dirty="0">
                <a:latin typeface="Arial"/>
                <a:cs typeface="Arial"/>
              </a:rPr>
              <a:t>Machine learning is a great marketing tool and every client wants to avail themselves of its benefits.</a:t>
            </a:r>
            <a:br>
              <a:rPr lang="en-IE" dirty="0"/>
            </a:br>
            <a:r>
              <a:rPr lang="en-IE" dirty="0">
                <a:latin typeface="Arial"/>
                <a:cs typeface="Arial"/>
              </a:rPr>
              <a:t>The challenge is that a model is seen as a black box and, without understanding what is going on within it, there is a level of distrust of its predictions.</a:t>
            </a:r>
            <a:endParaRPr lang="en-US" dirty="0">
              <a:latin typeface="Arial"/>
              <a:cs typeface="Arial"/>
            </a:endParaRPr>
          </a:p>
          <a:p>
            <a:pPr marL="179705" indent="-179705"/>
            <a:r>
              <a:rPr lang="en-IE" dirty="0">
                <a:latin typeface="Arial"/>
                <a:cs typeface="Arial"/>
              </a:rPr>
              <a:t>This is very common and is one of the main reasons why we see a “rules-first” approach moving to the forefront of fraud detection among the larger fraud products.</a:t>
            </a:r>
          </a:p>
          <a:p>
            <a:pPr marL="179705" indent="-179705"/>
            <a:r>
              <a:rPr lang="en-IE" dirty="0">
                <a:latin typeface="Arial"/>
                <a:cs typeface="Arial"/>
              </a:rPr>
              <a:t>There is a level of education we need to give our clients, to give them the confidence to reduce their concerns on the model-first approach. </a:t>
            </a:r>
            <a:endParaRPr lang="en-IE" dirty="0"/>
          </a:p>
          <a:p>
            <a:pPr marL="179705" indent="-179705"/>
            <a:r>
              <a:rPr lang="en-IE" dirty="0"/>
              <a:t>Obtaining data from clients has always been a challenge. Currently, the data science team requests six months of data from clients that require a model to be trained. Going forward I would ask that this be 13 months where possible and only six months in cases where the client physically does not have that amount of data to provide. This will help with model performance and reduce the risk of anomalies due to seasonality. </a:t>
            </a:r>
          </a:p>
          <a:p>
            <a:pPr marL="179705" indent="-179705"/>
            <a:r>
              <a:rPr lang="en-IE" dirty="0"/>
              <a:t>Some fraud rate targets are not achievable, and we must ensure that we have done initial analysis on client data before committing to performance metrics as part of a contract or SOW.</a:t>
            </a:r>
          </a:p>
        </p:txBody>
      </p:sp>
      <p:sp>
        <p:nvSpPr>
          <p:cNvPr id="7" name="Title 6">
            <a:extLst>
              <a:ext uri="{FF2B5EF4-FFF2-40B4-BE49-F238E27FC236}">
                <a16:creationId xmlns:a16="http://schemas.microsoft.com/office/drawing/2014/main" id="{176519C7-A4D2-4A16-9A9E-8FEDAC070C0F}"/>
              </a:ext>
            </a:extLst>
          </p:cNvPr>
          <p:cNvSpPr>
            <a:spLocks noGrp="1"/>
          </p:cNvSpPr>
          <p:nvPr>
            <p:ph type="title"/>
          </p:nvPr>
        </p:nvSpPr>
        <p:spPr/>
        <p:txBody>
          <a:bodyPr/>
          <a:lstStyle/>
          <a:p>
            <a:r>
              <a:rPr lang="en-IE" dirty="0"/>
              <a:t>Client Challenges</a:t>
            </a:r>
          </a:p>
        </p:txBody>
      </p:sp>
    </p:spTree>
    <p:extLst>
      <p:ext uri="{BB962C8B-B14F-4D97-AF65-F5344CB8AC3E}">
        <p14:creationId xmlns:p14="http://schemas.microsoft.com/office/powerpoint/2010/main" val="303243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1BC507-44B3-4C0C-873F-E20D08E53F48}"/>
              </a:ext>
            </a:extLst>
          </p:cNvPr>
          <p:cNvSpPr>
            <a:spLocks noGrp="1"/>
          </p:cNvSpPr>
          <p:nvPr>
            <p:ph type="sldNum" sz="quarter" idx="23"/>
          </p:nvPr>
        </p:nvSpPr>
        <p:spPr/>
        <p:txBody>
          <a:bodyPr/>
          <a:lstStyle/>
          <a:p>
            <a:fld id="{BB7F249F-CCCE-DA49-A761-E31751E19E88}" type="slidenum">
              <a:rPr lang="en-US" noProof="0" smtClean="0"/>
              <a:pPr/>
              <a:t>24</a:t>
            </a:fld>
            <a:endParaRPr lang="en-US" noProof="0" dirty="0"/>
          </a:p>
        </p:txBody>
      </p:sp>
      <p:sp>
        <p:nvSpPr>
          <p:cNvPr id="3" name="Footer Placeholder 2">
            <a:extLst>
              <a:ext uri="{FF2B5EF4-FFF2-40B4-BE49-F238E27FC236}">
                <a16:creationId xmlns:a16="http://schemas.microsoft.com/office/drawing/2014/main" id="{5D7C48FE-56D9-4BA7-AF94-DBE7A1941F3F}"/>
              </a:ext>
            </a:extLst>
          </p:cNvPr>
          <p:cNvSpPr>
            <a:spLocks noGrp="1"/>
          </p:cNvSpPr>
          <p:nvPr>
            <p:ph type="ftr" sz="quarter" idx="22"/>
          </p:nvPr>
        </p:nvSpPr>
        <p:spPr/>
        <p:txBody>
          <a:bodyPr/>
          <a:lstStyle/>
          <a:p>
            <a:r>
              <a:rPr lang="en-US" noProof="0" dirty="0"/>
              <a:t>Confidential</a:t>
            </a:r>
          </a:p>
        </p:txBody>
      </p:sp>
      <p:sp>
        <p:nvSpPr>
          <p:cNvPr id="5" name="Title 4">
            <a:extLst>
              <a:ext uri="{FF2B5EF4-FFF2-40B4-BE49-F238E27FC236}">
                <a16:creationId xmlns:a16="http://schemas.microsoft.com/office/drawing/2014/main" id="{F28A98B6-2887-46DC-A761-7B58853FE764}"/>
              </a:ext>
            </a:extLst>
          </p:cNvPr>
          <p:cNvSpPr>
            <a:spLocks noGrp="1"/>
          </p:cNvSpPr>
          <p:nvPr>
            <p:ph type="title"/>
          </p:nvPr>
        </p:nvSpPr>
        <p:spPr/>
        <p:txBody>
          <a:bodyPr/>
          <a:lstStyle/>
          <a:p>
            <a:r>
              <a:rPr lang="en-IE" dirty="0"/>
              <a:t>Any questions?</a:t>
            </a:r>
          </a:p>
        </p:txBody>
      </p:sp>
    </p:spTree>
    <p:extLst>
      <p:ext uri="{BB962C8B-B14F-4D97-AF65-F5344CB8AC3E}">
        <p14:creationId xmlns:p14="http://schemas.microsoft.com/office/powerpoint/2010/main" val="3172458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EAFFF3-2608-4922-91D1-63957F928EAE}"/>
              </a:ext>
            </a:extLst>
          </p:cNvPr>
          <p:cNvSpPr>
            <a:spLocks noGrp="1"/>
          </p:cNvSpPr>
          <p:nvPr>
            <p:ph type="sldNum" sz="quarter" idx="12"/>
          </p:nvPr>
        </p:nvSpPr>
        <p:spPr/>
        <p:txBody>
          <a:bodyPr/>
          <a:lstStyle/>
          <a:p>
            <a:fld id="{BB7F249F-CCCE-DA49-A761-E31751E19E88}" type="slidenum">
              <a:rPr lang="en-US" noProof="0" smtClean="0"/>
              <a:pPr/>
              <a:t>25</a:t>
            </a:fld>
            <a:endParaRPr lang="en-US" noProof="0" dirty="0"/>
          </a:p>
        </p:txBody>
      </p:sp>
      <p:sp>
        <p:nvSpPr>
          <p:cNvPr id="3" name="Footer Placeholder 2">
            <a:extLst>
              <a:ext uri="{FF2B5EF4-FFF2-40B4-BE49-F238E27FC236}">
                <a16:creationId xmlns:a16="http://schemas.microsoft.com/office/drawing/2014/main" id="{F26288B0-F636-40C3-85C4-97F71933A7FB}"/>
              </a:ext>
            </a:extLst>
          </p:cNvPr>
          <p:cNvSpPr>
            <a:spLocks noGrp="1"/>
          </p:cNvSpPr>
          <p:nvPr>
            <p:ph type="ftr" sz="quarter" idx="11"/>
          </p:nvPr>
        </p:nvSpPr>
        <p:spPr/>
        <p:txBody>
          <a:bodyPr/>
          <a:lstStyle/>
          <a:p>
            <a:r>
              <a:rPr lang="en-US" noProof="0" dirty="0"/>
              <a:t>Confidential</a:t>
            </a:r>
          </a:p>
        </p:txBody>
      </p:sp>
      <p:sp>
        <p:nvSpPr>
          <p:cNvPr id="4" name="Content Placeholder 3"/>
          <p:cNvSpPr>
            <a:spLocks noGrp="1"/>
          </p:cNvSpPr>
          <p:nvPr>
            <p:ph idx="1"/>
          </p:nvPr>
        </p:nvSpPr>
        <p:spPr>
          <a:xfrm>
            <a:off x="838200" y="1654459"/>
            <a:ext cx="10515600" cy="3808800"/>
          </a:xfrm>
        </p:spPr>
        <p:txBody>
          <a:bodyPr vert="horz" lIns="0" tIns="0" rIns="0" bIns="0" rtlCol="0" anchor="t">
            <a:normAutofit fontScale="92500" lnSpcReduction="20000"/>
          </a:bodyPr>
          <a:lstStyle/>
          <a:p>
            <a:pPr marL="179705" indent="-179705"/>
            <a:r>
              <a:rPr lang="en-IE" dirty="0"/>
              <a:t>What is a FEATURE?</a:t>
            </a:r>
          </a:p>
          <a:p>
            <a:pPr marL="179705" indent="-179705"/>
            <a:endParaRPr lang="en-IE" dirty="0"/>
          </a:p>
          <a:p>
            <a:pPr marL="179705" indent="-179705"/>
            <a:r>
              <a:rPr lang="en-IE" dirty="0"/>
              <a:t>Name 4 components in the Data Science Model Lifecycle?</a:t>
            </a:r>
          </a:p>
          <a:p>
            <a:pPr marL="179705" indent="-179705"/>
            <a:endParaRPr lang="en-IE" dirty="0"/>
          </a:p>
          <a:p>
            <a:pPr marL="179705" indent="-179705"/>
            <a:r>
              <a:rPr lang="en-IE" dirty="0"/>
              <a:t>What are the 3 categories of Data Science?</a:t>
            </a:r>
          </a:p>
          <a:p>
            <a:pPr marL="179705" indent="-179705"/>
            <a:endParaRPr lang="en-IE" dirty="0"/>
          </a:p>
          <a:p>
            <a:pPr marL="179705" indent="-179705"/>
            <a:r>
              <a:rPr lang="en-IE" dirty="0"/>
              <a:t>Which big data environment is used by </a:t>
            </a:r>
            <a:r>
              <a:rPr lang="en-IE" dirty="0" err="1"/>
              <a:t>Feedzai</a:t>
            </a:r>
            <a:r>
              <a:rPr lang="en-IE" dirty="0"/>
              <a:t>, Feature Space and now ACI?</a:t>
            </a:r>
          </a:p>
          <a:p>
            <a:pPr marL="179705" indent="-179705"/>
            <a:endParaRPr lang="en-IE" dirty="0"/>
          </a:p>
          <a:p>
            <a:pPr marL="179705" indent="-179705"/>
            <a:r>
              <a:rPr lang="en-IE" dirty="0"/>
              <a:t>Name the 4 benefits (as quoted) on the benefits of Machine Learning?</a:t>
            </a:r>
          </a:p>
          <a:p>
            <a:pPr marL="179705" indent="-179705"/>
            <a:endParaRPr lang="en-IE" dirty="0"/>
          </a:p>
          <a:p>
            <a:pPr marL="179705" indent="-179705"/>
            <a:r>
              <a:rPr lang="en-IE" dirty="0"/>
              <a:t>What enhancement is set for Q3 2020 as per current roadmap?</a:t>
            </a:r>
          </a:p>
          <a:p>
            <a:pPr marL="179705" indent="-179705"/>
            <a:endParaRPr lang="en-IE" dirty="0"/>
          </a:p>
          <a:p>
            <a:pPr marL="179705" indent="-179705"/>
            <a:endParaRPr lang="en-IE" dirty="0"/>
          </a:p>
          <a:p>
            <a:pPr marL="179705" indent="-179705"/>
            <a:endParaRPr lang="en-IE" dirty="0"/>
          </a:p>
          <a:p>
            <a:pPr marL="179705" indent="-179705"/>
            <a:endParaRPr lang="en-IE" dirty="0"/>
          </a:p>
          <a:p>
            <a:pPr marL="179705" indent="-179705"/>
            <a:endParaRPr lang="en-IE" dirty="0"/>
          </a:p>
          <a:p>
            <a:pPr marL="179705" indent="-179705"/>
            <a:endParaRPr lang="en-IE" dirty="0"/>
          </a:p>
          <a:p>
            <a:pPr marL="179705" indent="-179705"/>
            <a:endParaRPr lang="en-IE" dirty="0"/>
          </a:p>
          <a:p>
            <a:pPr marL="179705" indent="-179705"/>
            <a:endParaRPr lang="en-IE" dirty="0"/>
          </a:p>
          <a:p>
            <a:pPr marL="179705" indent="-179705"/>
            <a:endParaRPr lang="en-IE" dirty="0"/>
          </a:p>
          <a:p>
            <a:pPr marL="179705" indent="-179705"/>
            <a:endParaRPr lang="en-IE" dirty="0"/>
          </a:p>
        </p:txBody>
      </p:sp>
      <p:sp>
        <p:nvSpPr>
          <p:cNvPr id="7" name="Title 6">
            <a:extLst>
              <a:ext uri="{FF2B5EF4-FFF2-40B4-BE49-F238E27FC236}">
                <a16:creationId xmlns:a16="http://schemas.microsoft.com/office/drawing/2014/main" id="{176519C7-A4D2-4A16-9A9E-8FEDAC070C0F}"/>
              </a:ext>
            </a:extLst>
          </p:cNvPr>
          <p:cNvSpPr>
            <a:spLocks noGrp="1"/>
          </p:cNvSpPr>
          <p:nvPr>
            <p:ph type="title"/>
          </p:nvPr>
        </p:nvSpPr>
        <p:spPr/>
        <p:txBody>
          <a:bodyPr/>
          <a:lstStyle/>
          <a:p>
            <a:r>
              <a:rPr lang="en-IE" dirty="0"/>
              <a:t>Session Questions</a:t>
            </a:r>
          </a:p>
        </p:txBody>
      </p:sp>
    </p:spTree>
    <p:extLst>
      <p:ext uri="{BB962C8B-B14F-4D97-AF65-F5344CB8AC3E}">
        <p14:creationId xmlns:p14="http://schemas.microsoft.com/office/powerpoint/2010/main" val="384054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23"/>
          </p:nvPr>
        </p:nvSpPr>
        <p:spPr/>
        <p:txBody>
          <a:bodyPr/>
          <a:lstStyle/>
          <a:p>
            <a:fld id="{BB7F249F-CCCE-DA49-A761-E31751E19E88}" type="slidenum">
              <a:rPr lang="en-US" noProof="0" smtClean="0"/>
              <a:pPr/>
              <a:t>3</a:t>
            </a:fld>
            <a:endParaRPr lang="en-US" noProof="0" dirty="0"/>
          </a:p>
        </p:txBody>
      </p:sp>
      <p:sp>
        <p:nvSpPr>
          <p:cNvPr id="3" name="Fußzeilenplatzhalter 2"/>
          <p:cNvSpPr>
            <a:spLocks noGrp="1"/>
          </p:cNvSpPr>
          <p:nvPr>
            <p:ph type="ftr" sz="quarter" idx="22"/>
          </p:nvPr>
        </p:nvSpPr>
        <p:spPr/>
        <p:txBody>
          <a:bodyPr/>
          <a:lstStyle/>
          <a:p>
            <a:r>
              <a:rPr lang="en-US" dirty="0"/>
              <a:t>Confidential – NOT FOR DISTRIBUTION – Roadmap WILL CHANGE</a:t>
            </a:r>
          </a:p>
        </p:txBody>
      </p:sp>
      <p:sp>
        <p:nvSpPr>
          <p:cNvPr id="5" name="Titel 4"/>
          <p:cNvSpPr>
            <a:spLocks noGrp="1"/>
          </p:cNvSpPr>
          <p:nvPr>
            <p:ph type="title"/>
          </p:nvPr>
        </p:nvSpPr>
        <p:spPr>
          <a:xfrm>
            <a:off x="644945" y="1490604"/>
            <a:ext cx="10515600" cy="2880000"/>
          </a:xfrm>
        </p:spPr>
        <p:txBody>
          <a:bodyPr/>
          <a:lstStyle/>
          <a:p>
            <a:r>
              <a:rPr lang="en-US" sz="3200" dirty="0">
                <a:latin typeface="Arial"/>
                <a:cs typeface="Arial"/>
              </a:rPr>
              <a:t>Where are data science</a:t>
            </a:r>
            <a:br>
              <a:rPr lang="en-US" sz="3200" dirty="0"/>
            </a:br>
            <a:r>
              <a:rPr lang="en-US" sz="3200" dirty="0">
                <a:latin typeface="Arial"/>
                <a:cs typeface="Arial"/>
              </a:rPr>
              <a:t>and machine learning today in ACI?</a:t>
            </a:r>
          </a:p>
        </p:txBody>
      </p:sp>
    </p:spTree>
    <p:extLst>
      <p:ext uri="{BB962C8B-B14F-4D97-AF65-F5344CB8AC3E}">
        <p14:creationId xmlns:p14="http://schemas.microsoft.com/office/powerpoint/2010/main" val="97459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pPr/>
              <a:t>4</a:t>
            </a:fld>
            <a:endParaRPr lang="en-US" noProof="0" dirty="0"/>
          </a:p>
        </p:txBody>
      </p:sp>
      <p:sp>
        <p:nvSpPr>
          <p:cNvPr id="3" name="Footer Placeholder 2"/>
          <p:cNvSpPr>
            <a:spLocks noGrp="1"/>
          </p:cNvSpPr>
          <p:nvPr>
            <p:ph type="ftr" sz="quarter" idx="11"/>
          </p:nvPr>
        </p:nvSpPr>
        <p:spPr/>
        <p:txBody>
          <a:bodyPr/>
          <a:lstStyle/>
          <a:p>
            <a:r>
              <a:rPr lang="en-US" noProof="0" dirty="0"/>
              <a:t>Confidential – NOT FOR DISTRIBUTION – Roadmap WILL CHANGE</a:t>
            </a:r>
          </a:p>
        </p:txBody>
      </p:sp>
      <p:sp>
        <p:nvSpPr>
          <p:cNvPr id="7" name="Title 6"/>
          <p:cNvSpPr>
            <a:spLocks noGrp="1"/>
          </p:cNvSpPr>
          <p:nvPr>
            <p:ph type="title"/>
          </p:nvPr>
        </p:nvSpPr>
        <p:spPr>
          <a:xfrm>
            <a:off x="838200" y="720000"/>
            <a:ext cx="10515600" cy="540000"/>
          </a:xfrm>
        </p:spPr>
        <p:txBody>
          <a:bodyPr/>
          <a:lstStyle/>
          <a:p>
            <a:r>
              <a:rPr lang="en-US" dirty="0"/>
              <a:t>We Are a Leader in Fraud Modeling</a:t>
            </a:r>
          </a:p>
        </p:txBody>
      </p:sp>
      <p:cxnSp>
        <p:nvCxnSpPr>
          <p:cNvPr id="20" name="Line">
            <a:extLst>
              <a:ext uri="{FF2B5EF4-FFF2-40B4-BE49-F238E27FC236}">
                <a16:creationId xmlns:a16="http://schemas.microsoft.com/office/drawing/2014/main" id="{1CF5D391-187E-4224-8952-B54F8E808CE7}"/>
              </a:ext>
            </a:extLst>
          </p:cNvPr>
          <p:cNvCxnSpPr>
            <a:cxnSpLocks/>
          </p:cNvCxnSpPr>
          <p:nvPr/>
        </p:nvCxnSpPr>
        <p:spPr>
          <a:xfrm flipV="1">
            <a:off x="6096000" y="1554480"/>
            <a:ext cx="0" cy="466344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DF6BE6C-C2A0-4603-AAC5-78CA7F5E2349}"/>
              </a:ext>
            </a:extLst>
          </p:cNvPr>
          <p:cNvSpPr/>
          <p:nvPr/>
        </p:nvSpPr>
        <p:spPr>
          <a:xfrm>
            <a:off x="6416040" y="2651760"/>
            <a:ext cx="4937760" cy="747897"/>
          </a:xfrm>
          <a:prstGeom prst="rect">
            <a:avLst/>
          </a:prstGeom>
        </p:spPr>
        <p:txBody>
          <a:bodyPr wrap="square" lIns="0" tIns="0" rIns="0" bIns="0">
            <a:spAutoFit/>
          </a:bodyPr>
          <a:lstStyle/>
          <a:p>
            <a:pPr>
              <a:lnSpc>
                <a:spcPct val="90000"/>
              </a:lnSpc>
            </a:pPr>
            <a:r>
              <a:rPr lang="en-GB" b="1" dirty="0">
                <a:solidFill>
                  <a:schemeClr val="accent6">
                    <a:lumMod val="25000"/>
                  </a:schemeClr>
                </a:solidFill>
              </a:rPr>
              <a:t>ACI ReD Shield has PMML and we are already looking at new model approaches</a:t>
            </a:r>
            <a:br>
              <a:rPr lang="en-GB" b="1" dirty="0">
                <a:solidFill>
                  <a:schemeClr val="accent6">
                    <a:lumMod val="25000"/>
                  </a:schemeClr>
                </a:solidFill>
              </a:rPr>
            </a:br>
            <a:r>
              <a:rPr lang="en-GB" b="1" dirty="0">
                <a:solidFill>
                  <a:schemeClr val="accent6">
                    <a:lumMod val="25000"/>
                  </a:schemeClr>
                </a:solidFill>
              </a:rPr>
              <a:t>to release in 2020.</a:t>
            </a:r>
          </a:p>
        </p:txBody>
      </p:sp>
      <p:sp>
        <p:nvSpPr>
          <p:cNvPr id="16" name="Content Placeholder 2">
            <a:extLst>
              <a:ext uri="{FF2B5EF4-FFF2-40B4-BE49-F238E27FC236}">
                <a16:creationId xmlns:a16="http://schemas.microsoft.com/office/drawing/2014/main" id="{19876921-41EC-447D-A1D1-14F2F097D37C}"/>
              </a:ext>
            </a:extLst>
          </p:cNvPr>
          <p:cNvSpPr txBox="1">
            <a:spLocks/>
          </p:cNvSpPr>
          <p:nvPr/>
        </p:nvSpPr>
        <p:spPr>
          <a:xfrm>
            <a:off x="834390" y="3300875"/>
            <a:ext cx="4937760" cy="1077218"/>
          </a:xfrm>
          <a:prstGeom prst="rect">
            <a:avLst/>
          </a:prstGeom>
          <a:ln>
            <a:noFill/>
          </a:ln>
        </p:spPr>
        <p:txBody>
          <a:bodyPr wrap="square" lIns="0" tIns="0" rIns="0" bIns="0" anchor="t">
            <a:noAutofit/>
          </a:bodyPr>
          <a:lstStyle>
            <a:lvl1pPr marL="565150" indent="-565150" algn="l" defTabSz="2437994" rtl="0" eaLnBrk="1" latinLnBrk="0" hangingPunct="1">
              <a:spcBef>
                <a:spcPct val="20000"/>
              </a:spcBef>
              <a:buClr>
                <a:schemeClr val="tx2"/>
              </a:buClr>
              <a:buFont typeface="Arial" pitchFamily="34" charset="0"/>
              <a:buChar char="•"/>
              <a:defRPr sz="6600" kern="1200" spc="-150">
                <a:solidFill>
                  <a:schemeClr val="bg1">
                    <a:lumMod val="50000"/>
                  </a:schemeClr>
                </a:solidFill>
                <a:latin typeface="Gotham Book"/>
                <a:ea typeface="+mn-ea"/>
                <a:cs typeface="Gotham Book"/>
              </a:defRPr>
            </a:lvl1pPr>
            <a:lvl2pPr marL="1778000" indent="-558800" algn="l" defTabSz="2437994" rtl="0" eaLnBrk="1" latinLnBrk="0" hangingPunct="1">
              <a:spcBef>
                <a:spcPct val="20000"/>
              </a:spcBef>
              <a:buClr>
                <a:schemeClr val="tx2"/>
              </a:buClr>
              <a:buFont typeface="Arial"/>
              <a:buChar char="•"/>
              <a:defRPr sz="6000" kern="1200" spc="-150">
                <a:solidFill>
                  <a:schemeClr val="bg1">
                    <a:lumMod val="50000"/>
                  </a:schemeClr>
                </a:solidFill>
                <a:latin typeface="Gotham Book"/>
                <a:ea typeface="+mn-ea"/>
                <a:cs typeface="Gotham Book"/>
              </a:defRPr>
            </a:lvl2pPr>
            <a:lvl3pPr marL="2906713" indent="-468313" algn="l" defTabSz="2437994" rtl="0" eaLnBrk="1" latinLnBrk="0" hangingPunct="1">
              <a:spcBef>
                <a:spcPct val="20000"/>
              </a:spcBef>
              <a:buClr>
                <a:schemeClr val="tx2"/>
              </a:buClr>
              <a:buFont typeface="Arial" pitchFamily="34" charset="0"/>
              <a:buChar char="•"/>
              <a:defRPr sz="4800" kern="1200" spc="-150">
                <a:solidFill>
                  <a:schemeClr val="bg1">
                    <a:lumMod val="50000"/>
                  </a:schemeClr>
                </a:solidFill>
                <a:latin typeface="Gotham Book"/>
                <a:ea typeface="+mn-ea"/>
                <a:cs typeface="Gotham Book"/>
              </a:defRPr>
            </a:lvl3pPr>
            <a:lvl4pPr marL="4266488" indent="-609497" algn="l" defTabSz="2437994" rtl="0" eaLnBrk="1" latinLnBrk="0" hangingPunct="1">
              <a:spcBef>
                <a:spcPct val="20000"/>
              </a:spcBef>
              <a:buClr>
                <a:schemeClr val="tx2"/>
              </a:buClr>
              <a:buFont typeface="Arial" pitchFamily="34" charset="0"/>
              <a:buChar char="–"/>
              <a:defRPr sz="4000" kern="1200" spc="-150">
                <a:solidFill>
                  <a:schemeClr val="bg1">
                    <a:lumMod val="50000"/>
                  </a:schemeClr>
                </a:solidFill>
                <a:latin typeface="Gotham Book"/>
                <a:ea typeface="+mn-ea"/>
                <a:cs typeface="Gotham Book"/>
              </a:defRPr>
            </a:lvl4pPr>
            <a:lvl5pPr marL="5485485" indent="-609497" algn="l" defTabSz="2437994" rtl="0" eaLnBrk="1" latinLnBrk="0" hangingPunct="1">
              <a:spcBef>
                <a:spcPct val="20000"/>
              </a:spcBef>
              <a:buClr>
                <a:schemeClr val="tx2"/>
              </a:buClr>
              <a:buFont typeface="Arial" pitchFamily="34" charset="0"/>
              <a:buChar char="»"/>
              <a:defRPr sz="4000" kern="1200" spc="-150">
                <a:solidFill>
                  <a:schemeClr val="bg1">
                    <a:lumMod val="50000"/>
                  </a:schemeClr>
                </a:solidFill>
                <a:latin typeface="Gotham Book"/>
                <a:ea typeface="+mn-ea"/>
                <a:cs typeface="Gotham Book"/>
              </a:defRPr>
            </a:lvl5pPr>
            <a:lvl6pPr marL="6704482"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3479"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2476"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1473"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182880" indent="-182880" defTabSz="914400">
              <a:spcBef>
                <a:spcPts val="800"/>
              </a:spcBef>
              <a:buClr>
                <a:schemeClr val="accent1"/>
              </a:buClr>
            </a:pPr>
            <a:r>
              <a:rPr lang="en-US" sz="1400" spc="0" dirty="0">
                <a:solidFill>
                  <a:schemeClr val="accent6">
                    <a:lumMod val="25000"/>
                  </a:schemeClr>
                </a:solidFill>
                <a:latin typeface="+mn-lt"/>
                <a:cs typeface="+mn-cs"/>
              </a:rPr>
              <a:t>Even with limited data availability, our algorithms enrich every transaction with thousands of data points to create deep understanding of shopping behavior. We translate these data points to over 500 unique behavioral attributes that let you detect fraud patterns more accurately.</a:t>
            </a:r>
          </a:p>
        </p:txBody>
      </p:sp>
      <p:sp>
        <p:nvSpPr>
          <p:cNvPr id="18" name="Content Placeholder 2">
            <a:extLst>
              <a:ext uri="{FF2B5EF4-FFF2-40B4-BE49-F238E27FC236}">
                <a16:creationId xmlns:a16="http://schemas.microsoft.com/office/drawing/2014/main" id="{5D82B5E0-EBC9-4208-8F2C-BAAA1AB3F1B4}"/>
              </a:ext>
            </a:extLst>
          </p:cNvPr>
          <p:cNvSpPr txBox="1">
            <a:spLocks/>
          </p:cNvSpPr>
          <p:nvPr/>
        </p:nvSpPr>
        <p:spPr>
          <a:xfrm>
            <a:off x="6416040" y="3538728"/>
            <a:ext cx="4937760" cy="1959511"/>
          </a:xfrm>
          <a:prstGeom prst="rect">
            <a:avLst/>
          </a:prstGeom>
          <a:ln>
            <a:noFill/>
          </a:ln>
        </p:spPr>
        <p:txBody>
          <a:bodyPr wrap="square" lIns="0" tIns="0" rIns="0" bIns="0" anchor="t">
            <a:noAutofit/>
          </a:bodyPr>
          <a:lstStyle>
            <a:lvl1pPr marL="565150" indent="-565150" algn="l" defTabSz="2437994" rtl="0" eaLnBrk="1" latinLnBrk="0" hangingPunct="1">
              <a:spcBef>
                <a:spcPct val="20000"/>
              </a:spcBef>
              <a:buClr>
                <a:schemeClr val="tx2"/>
              </a:buClr>
              <a:buFont typeface="Arial" pitchFamily="34" charset="0"/>
              <a:buChar char="•"/>
              <a:defRPr sz="6600" kern="1200" spc="-150">
                <a:solidFill>
                  <a:schemeClr val="bg1">
                    <a:lumMod val="50000"/>
                  </a:schemeClr>
                </a:solidFill>
                <a:latin typeface="Gotham Book"/>
                <a:ea typeface="+mn-ea"/>
                <a:cs typeface="Gotham Book"/>
              </a:defRPr>
            </a:lvl1pPr>
            <a:lvl2pPr marL="1778000" indent="-558800" algn="l" defTabSz="2437994" rtl="0" eaLnBrk="1" latinLnBrk="0" hangingPunct="1">
              <a:spcBef>
                <a:spcPct val="20000"/>
              </a:spcBef>
              <a:buClr>
                <a:schemeClr val="tx2"/>
              </a:buClr>
              <a:buFont typeface="Arial"/>
              <a:buChar char="•"/>
              <a:defRPr sz="6000" kern="1200" spc="-150">
                <a:solidFill>
                  <a:schemeClr val="bg1">
                    <a:lumMod val="50000"/>
                  </a:schemeClr>
                </a:solidFill>
                <a:latin typeface="Gotham Book"/>
                <a:ea typeface="+mn-ea"/>
                <a:cs typeface="Gotham Book"/>
              </a:defRPr>
            </a:lvl2pPr>
            <a:lvl3pPr marL="2906713" indent="-468313" algn="l" defTabSz="2437994" rtl="0" eaLnBrk="1" latinLnBrk="0" hangingPunct="1">
              <a:spcBef>
                <a:spcPct val="20000"/>
              </a:spcBef>
              <a:buClr>
                <a:schemeClr val="tx2"/>
              </a:buClr>
              <a:buFont typeface="Arial" pitchFamily="34" charset="0"/>
              <a:buChar char="•"/>
              <a:defRPr sz="4800" kern="1200" spc="-150">
                <a:solidFill>
                  <a:schemeClr val="bg1">
                    <a:lumMod val="50000"/>
                  </a:schemeClr>
                </a:solidFill>
                <a:latin typeface="Gotham Book"/>
                <a:ea typeface="+mn-ea"/>
                <a:cs typeface="Gotham Book"/>
              </a:defRPr>
            </a:lvl3pPr>
            <a:lvl4pPr marL="4266488" indent="-609497" algn="l" defTabSz="2437994" rtl="0" eaLnBrk="1" latinLnBrk="0" hangingPunct="1">
              <a:spcBef>
                <a:spcPct val="20000"/>
              </a:spcBef>
              <a:buClr>
                <a:schemeClr val="tx2"/>
              </a:buClr>
              <a:buFont typeface="Arial" pitchFamily="34" charset="0"/>
              <a:buChar char="–"/>
              <a:defRPr sz="4000" kern="1200" spc="-150">
                <a:solidFill>
                  <a:schemeClr val="bg1">
                    <a:lumMod val="50000"/>
                  </a:schemeClr>
                </a:solidFill>
                <a:latin typeface="Gotham Book"/>
                <a:ea typeface="+mn-ea"/>
                <a:cs typeface="Gotham Book"/>
              </a:defRPr>
            </a:lvl4pPr>
            <a:lvl5pPr marL="5485485" indent="-609497" algn="l" defTabSz="2437994" rtl="0" eaLnBrk="1" latinLnBrk="0" hangingPunct="1">
              <a:spcBef>
                <a:spcPct val="20000"/>
              </a:spcBef>
              <a:buClr>
                <a:schemeClr val="tx2"/>
              </a:buClr>
              <a:buFont typeface="Arial" pitchFamily="34" charset="0"/>
              <a:buChar char="»"/>
              <a:defRPr sz="4000" kern="1200" spc="-150">
                <a:solidFill>
                  <a:schemeClr val="bg1">
                    <a:lumMod val="50000"/>
                  </a:schemeClr>
                </a:solidFill>
                <a:latin typeface="Gotham Book"/>
                <a:ea typeface="+mn-ea"/>
                <a:cs typeface="Gotham Book"/>
              </a:defRPr>
            </a:lvl5pPr>
            <a:lvl6pPr marL="6704482"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3479"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2476"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1473"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0" indent="0" defTabSz="914400">
              <a:spcBef>
                <a:spcPts val="800"/>
              </a:spcBef>
              <a:buClr>
                <a:srgbClr val="0A86C9"/>
              </a:buClr>
              <a:buNone/>
            </a:pPr>
            <a:r>
              <a:rPr lang="en-GB" sz="1600" b="1" spc="0" dirty="0">
                <a:solidFill>
                  <a:schemeClr val="accent6">
                    <a:lumMod val="25000"/>
                  </a:schemeClr>
                </a:solidFill>
                <a:latin typeface="+mn-lt"/>
                <a:cs typeface="+mn-cs"/>
              </a:rPr>
              <a:t>OPENML</a:t>
            </a:r>
          </a:p>
          <a:p>
            <a:pPr marL="182880" indent="-182880" defTabSz="914400">
              <a:spcBef>
                <a:spcPts val="800"/>
              </a:spcBef>
              <a:buClr>
                <a:srgbClr val="0A86C9"/>
              </a:buClr>
            </a:pPr>
            <a:r>
              <a:rPr lang="en-GB" sz="1400" spc="0" dirty="0">
                <a:solidFill>
                  <a:schemeClr val="accent6">
                    <a:lumMod val="25000"/>
                  </a:schemeClr>
                </a:solidFill>
                <a:latin typeface="+mn-lt"/>
                <a:cs typeface="+mn-cs"/>
              </a:rPr>
              <a:t>Build and train models with native support for commonly used data science tools such as DataRobot, H20, Python and R. Ensure that data scientists have access to the tools and platforms of their choice.</a:t>
            </a:r>
          </a:p>
          <a:p>
            <a:pPr marL="182880" indent="-182880" defTabSz="914400">
              <a:spcBef>
                <a:spcPts val="800"/>
              </a:spcBef>
              <a:buClr>
                <a:srgbClr val="0A86C9"/>
              </a:buClr>
            </a:pPr>
            <a:r>
              <a:rPr lang="en-GB" sz="1400" spc="0" dirty="0">
                <a:solidFill>
                  <a:schemeClr val="accent6">
                    <a:lumMod val="25000"/>
                  </a:schemeClr>
                </a:solidFill>
                <a:latin typeface="+mn-lt"/>
                <a:cs typeface="+mn-cs"/>
              </a:rPr>
              <a:t>By utilizing our Big Data Hadoop environment, The Data Science has reduced model development time to between 5-6 weeks.</a:t>
            </a:r>
          </a:p>
        </p:txBody>
      </p:sp>
      <p:sp>
        <p:nvSpPr>
          <p:cNvPr id="21" name="Rectangle 20">
            <a:extLst>
              <a:ext uri="{FF2B5EF4-FFF2-40B4-BE49-F238E27FC236}">
                <a16:creationId xmlns:a16="http://schemas.microsoft.com/office/drawing/2014/main" id="{84F5B79F-1B26-48ED-A5E9-10D687C4BFAE}"/>
              </a:ext>
            </a:extLst>
          </p:cNvPr>
          <p:cNvSpPr/>
          <p:nvPr/>
        </p:nvSpPr>
        <p:spPr>
          <a:xfrm>
            <a:off x="838200" y="2651760"/>
            <a:ext cx="4937760" cy="498598"/>
          </a:xfrm>
          <a:prstGeom prst="rect">
            <a:avLst/>
          </a:prstGeom>
        </p:spPr>
        <p:txBody>
          <a:bodyPr wrap="square" lIns="0" tIns="0" rIns="0" bIns="0">
            <a:spAutoFit/>
          </a:bodyPr>
          <a:lstStyle/>
          <a:p>
            <a:pPr>
              <a:lnSpc>
                <a:spcPct val="90000"/>
              </a:lnSpc>
            </a:pPr>
            <a:r>
              <a:rPr lang="en-GB" b="1" dirty="0">
                <a:solidFill>
                  <a:schemeClr val="accent6">
                    <a:lumMod val="25000"/>
                  </a:schemeClr>
                </a:solidFill>
              </a:rPr>
              <a:t>ACI ReD Shield has more </a:t>
            </a:r>
            <a:br>
              <a:rPr lang="en-GB" b="1" dirty="0">
                <a:solidFill>
                  <a:schemeClr val="accent6">
                    <a:lumMod val="25000"/>
                  </a:schemeClr>
                </a:solidFill>
              </a:rPr>
            </a:br>
            <a:r>
              <a:rPr lang="en-GB" b="1" dirty="0">
                <a:solidFill>
                  <a:schemeClr val="accent6">
                    <a:lumMod val="25000"/>
                  </a:schemeClr>
                </a:solidFill>
              </a:rPr>
              <a:t>than 7,500 features.</a:t>
            </a:r>
          </a:p>
        </p:txBody>
      </p:sp>
      <p:pic>
        <p:nvPicPr>
          <p:cNvPr id="25" name="Picture 24" descr="A close up of a logo&#10;&#10;Description automatically generated">
            <a:extLst>
              <a:ext uri="{FF2B5EF4-FFF2-40B4-BE49-F238E27FC236}">
                <a16:creationId xmlns:a16="http://schemas.microsoft.com/office/drawing/2014/main" id="{71EB8B6C-8C1B-450A-8347-BD6B823F633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8200" y="1797083"/>
            <a:ext cx="3307114" cy="618016"/>
          </a:xfrm>
          <a:prstGeom prst="rect">
            <a:avLst/>
          </a:prstGeom>
        </p:spPr>
      </p:pic>
      <p:pic>
        <p:nvPicPr>
          <p:cNvPr id="27" name="Picture 26" descr="A close up of a sign&#10;&#10;Description automatically generated">
            <a:extLst>
              <a:ext uri="{FF2B5EF4-FFF2-40B4-BE49-F238E27FC236}">
                <a16:creationId xmlns:a16="http://schemas.microsoft.com/office/drawing/2014/main" id="{BB196F60-9C0C-4179-A0DC-ABEA9E77603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16040" y="1554480"/>
            <a:ext cx="2653335" cy="849067"/>
          </a:xfrm>
          <a:prstGeom prst="rect">
            <a:avLst/>
          </a:prstGeom>
        </p:spPr>
      </p:pic>
    </p:spTree>
    <p:extLst>
      <p:ext uri="{BB962C8B-B14F-4D97-AF65-F5344CB8AC3E}">
        <p14:creationId xmlns:p14="http://schemas.microsoft.com/office/powerpoint/2010/main" val="3747182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pPr/>
              <a:t>5</a:t>
            </a:fld>
            <a:endParaRPr lang="en-US" noProof="0" dirty="0"/>
          </a:p>
        </p:txBody>
      </p:sp>
      <p:sp>
        <p:nvSpPr>
          <p:cNvPr id="3" name="Footer Placeholder 2"/>
          <p:cNvSpPr>
            <a:spLocks noGrp="1"/>
          </p:cNvSpPr>
          <p:nvPr>
            <p:ph type="ftr" sz="quarter" idx="11"/>
          </p:nvPr>
        </p:nvSpPr>
        <p:spPr/>
        <p:txBody>
          <a:bodyPr/>
          <a:lstStyle/>
          <a:p>
            <a:r>
              <a:rPr lang="en-US" noProof="0" dirty="0"/>
              <a:t>Confidential – NOT FOR DISTRIBUTION – Roadmap WILL CHANGE</a:t>
            </a:r>
          </a:p>
        </p:txBody>
      </p:sp>
      <p:sp>
        <p:nvSpPr>
          <p:cNvPr id="7" name="Title 6"/>
          <p:cNvSpPr>
            <a:spLocks noGrp="1"/>
          </p:cNvSpPr>
          <p:nvPr>
            <p:ph type="title"/>
          </p:nvPr>
        </p:nvSpPr>
        <p:spPr>
          <a:xfrm>
            <a:off x="838200" y="720000"/>
            <a:ext cx="10515600" cy="540000"/>
          </a:xfrm>
        </p:spPr>
        <p:txBody>
          <a:bodyPr/>
          <a:lstStyle/>
          <a:p>
            <a:r>
              <a:rPr lang="en-US" dirty="0"/>
              <a:t>We Are a Leader in Fraud Modeling</a:t>
            </a:r>
          </a:p>
        </p:txBody>
      </p:sp>
      <p:cxnSp>
        <p:nvCxnSpPr>
          <p:cNvPr id="14" name="Line">
            <a:extLst>
              <a:ext uri="{FF2B5EF4-FFF2-40B4-BE49-F238E27FC236}">
                <a16:creationId xmlns:a16="http://schemas.microsoft.com/office/drawing/2014/main" id="{67F824C3-01CF-41BE-B7F5-C7B61DFDEE0B}"/>
              </a:ext>
            </a:extLst>
          </p:cNvPr>
          <p:cNvCxnSpPr>
            <a:cxnSpLocks/>
          </p:cNvCxnSpPr>
          <p:nvPr/>
        </p:nvCxnSpPr>
        <p:spPr>
          <a:xfrm flipV="1">
            <a:off x="6096000" y="1554480"/>
            <a:ext cx="0" cy="466344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7C76FF-A0E0-457B-997A-59D29A034797}"/>
              </a:ext>
            </a:extLst>
          </p:cNvPr>
          <p:cNvSpPr/>
          <p:nvPr/>
        </p:nvSpPr>
        <p:spPr>
          <a:xfrm>
            <a:off x="6416040" y="2651760"/>
            <a:ext cx="4937760" cy="1745093"/>
          </a:xfrm>
          <a:prstGeom prst="rect">
            <a:avLst/>
          </a:prstGeom>
        </p:spPr>
        <p:txBody>
          <a:bodyPr wrap="square" lIns="0" tIns="0" rIns="0" bIns="0">
            <a:spAutoFit/>
          </a:bodyPr>
          <a:lstStyle/>
          <a:p>
            <a:pPr>
              <a:lnSpc>
                <a:spcPct val="90000"/>
              </a:lnSpc>
            </a:pPr>
            <a:r>
              <a:rPr lang="en-GB" b="1" dirty="0">
                <a:solidFill>
                  <a:schemeClr val="accent6">
                    <a:lumMod val="25000"/>
                  </a:schemeClr>
                </a:solidFill>
              </a:rPr>
              <a:t>ACI ReD Shield does predict anomalous behavior now. A new incremental learning approach to fraud detection will be</a:t>
            </a:r>
            <a:br>
              <a:rPr lang="en-GB" b="1" dirty="0">
                <a:solidFill>
                  <a:schemeClr val="accent6">
                    <a:lumMod val="25000"/>
                  </a:schemeClr>
                </a:solidFill>
              </a:rPr>
            </a:br>
            <a:r>
              <a:rPr lang="en-GB" b="1" dirty="0">
                <a:solidFill>
                  <a:schemeClr val="accent6">
                    <a:lumMod val="25000"/>
                  </a:schemeClr>
                </a:solidFill>
              </a:rPr>
              <a:t>released in 2020 bringing self-learning to</a:t>
            </a:r>
            <a:br>
              <a:rPr lang="en-GB" b="1" dirty="0">
                <a:solidFill>
                  <a:schemeClr val="accent6">
                    <a:lumMod val="25000"/>
                  </a:schemeClr>
                </a:solidFill>
              </a:rPr>
            </a:br>
            <a:r>
              <a:rPr lang="en-GB" b="1" dirty="0">
                <a:solidFill>
                  <a:schemeClr val="accent6">
                    <a:lumMod val="25000"/>
                  </a:schemeClr>
                </a:solidFill>
              </a:rPr>
              <a:t>ACI ReD Shield. We adapt to our individual customers, preventing the risk of</a:t>
            </a:r>
            <a:br>
              <a:rPr lang="en-GB" b="1" dirty="0">
                <a:solidFill>
                  <a:schemeClr val="accent6">
                    <a:lumMod val="25000"/>
                  </a:schemeClr>
                </a:solidFill>
              </a:rPr>
            </a:br>
            <a:r>
              <a:rPr lang="en-GB" b="1" dirty="0">
                <a:solidFill>
                  <a:schemeClr val="accent6">
                    <a:lumMod val="25000"/>
                  </a:schemeClr>
                </a:solidFill>
              </a:rPr>
              <a:t>false positives.</a:t>
            </a:r>
          </a:p>
        </p:txBody>
      </p:sp>
      <p:sp>
        <p:nvSpPr>
          <p:cNvPr id="16" name="Content Placeholder 2">
            <a:extLst>
              <a:ext uri="{FF2B5EF4-FFF2-40B4-BE49-F238E27FC236}">
                <a16:creationId xmlns:a16="http://schemas.microsoft.com/office/drawing/2014/main" id="{802148F5-CF6E-4C93-A4EB-C659F9C68C91}"/>
              </a:ext>
            </a:extLst>
          </p:cNvPr>
          <p:cNvSpPr txBox="1">
            <a:spLocks/>
          </p:cNvSpPr>
          <p:nvPr/>
        </p:nvSpPr>
        <p:spPr>
          <a:xfrm>
            <a:off x="838200" y="3542114"/>
            <a:ext cx="4937760" cy="1713290"/>
          </a:xfrm>
          <a:prstGeom prst="rect">
            <a:avLst/>
          </a:prstGeom>
          <a:ln>
            <a:noFill/>
          </a:ln>
        </p:spPr>
        <p:txBody>
          <a:bodyPr wrap="square" lIns="0" tIns="0" rIns="0" bIns="0" anchor="t">
            <a:spAutoFit/>
          </a:bodyPr>
          <a:lstStyle>
            <a:lvl1pPr marL="565150" indent="-565150" algn="l" defTabSz="2437994" rtl="0" eaLnBrk="1" latinLnBrk="0" hangingPunct="1">
              <a:spcBef>
                <a:spcPct val="20000"/>
              </a:spcBef>
              <a:buClr>
                <a:schemeClr val="tx2"/>
              </a:buClr>
              <a:buFont typeface="Arial" pitchFamily="34" charset="0"/>
              <a:buChar char="•"/>
              <a:defRPr sz="6600" kern="1200" spc="-150">
                <a:solidFill>
                  <a:schemeClr val="bg1">
                    <a:lumMod val="50000"/>
                  </a:schemeClr>
                </a:solidFill>
                <a:latin typeface="Gotham Book"/>
                <a:ea typeface="+mn-ea"/>
                <a:cs typeface="Gotham Book"/>
              </a:defRPr>
            </a:lvl1pPr>
            <a:lvl2pPr marL="1778000" indent="-558800" algn="l" defTabSz="2437994" rtl="0" eaLnBrk="1" latinLnBrk="0" hangingPunct="1">
              <a:spcBef>
                <a:spcPct val="20000"/>
              </a:spcBef>
              <a:buClr>
                <a:schemeClr val="tx2"/>
              </a:buClr>
              <a:buFont typeface="Arial"/>
              <a:buChar char="•"/>
              <a:defRPr sz="6000" kern="1200" spc="-150">
                <a:solidFill>
                  <a:schemeClr val="bg1">
                    <a:lumMod val="50000"/>
                  </a:schemeClr>
                </a:solidFill>
                <a:latin typeface="Gotham Book"/>
                <a:ea typeface="+mn-ea"/>
                <a:cs typeface="Gotham Book"/>
              </a:defRPr>
            </a:lvl2pPr>
            <a:lvl3pPr marL="2906713" indent="-468313" algn="l" defTabSz="2437994" rtl="0" eaLnBrk="1" latinLnBrk="0" hangingPunct="1">
              <a:spcBef>
                <a:spcPct val="20000"/>
              </a:spcBef>
              <a:buClr>
                <a:schemeClr val="tx2"/>
              </a:buClr>
              <a:buFont typeface="Arial" pitchFamily="34" charset="0"/>
              <a:buChar char="•"/>
              <a:defRPr sz="4800" kern="1200" spc="-150">
                <a:solidFill>
                  <a:schemeClr val="bg1">
                    <a:lumMod val="50000"/>
                  </a:schemeClr>
                </a:solidFill>
                <a:latin typeface="Gotham Book"/>
                <a:ea typeface="+mn-ea"/>
                <a:cs typeface="Gotham Book"/>
              </a:defRPr>
            </a:lvl3pPr>
            <a:lvl4pPr marL="4266488" indent="-609497" algn="l" defTabSz="2437994" rtl="0" eaLnBrk="1" latinLnBrk="0" hangingPunct="1">
              <a:spcBef>
                <a:spcPct val="20000"/>
              </a:spcBef>
              <a:buClr>
                <a:schemeClr val="tx2"/>
              </a:buClr>
              <a:buFont typeface="Arial" pitchFamily="34" charset="0"/>
              <a:buChar char="–"/>
              <a:defRPr sz="4000" kern="1200" spc="-150">
                <a:solidFill>
                  <a:schemeClr val="bg1">
                    <a:lumMod val="50000"/>
                  </a:schemeClr>
                </a:solidFill>
                <a:latin typeface="Gotham Book"/>
                <a:ea typeface="+mn-ea"/>
                <a:cs typeface="Gotham Book"/>
              </a:defRPr>
            </a:lvl4pPr>
            <a:lvl5pPr marL="5485485" indent="-609497" algn="l" defTabSz="2437994" rtl="0" eaLnBrk="1" latinLnBrk="0" hangingPunct="1">
              <a:spcBef>
                <a:spcPct val="20000"/>
              </a:spcBef>
              <a:buClr>
                <a:schemeClr val="tx2"/>
              </a:buClr>
              <a:buFont typeface="Arial" pitchFamily="34" charset="0"/>
              <a:buChar char="»"/>
              <a:defRPr sz="4000" kern="1200" spc="-150">
                <a:solidFill>
                  <a:schemeClr val="bg1">
                    <a:lumMod val="50000"/>
                  </a:schemeClr>
                </a:solidFill>
                <a:latin typeface="Gotham Book"/>
                <a:ea typeface="+mn-ea"/>
                <a:cs typeface="Gotham Book"/>
              </a:defRPr>
            </a:lvl5pPr>
            <a:lvl6pPr marL="6704482"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3479"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2476"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1473"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182880" indent="-182880" defTabSz="914400">
              <a:spcBef>
                <a:spcPts val="800"/>
              </a:spcBef>
              <a:buClr>
                <a:srgbClr val="0A86C9"/>
              </a:buClr>
            </a:pPr>
            <a:r>
              <a:rPr lang="en-GB" sz="1400" spc="0" dirty="0">
                <a:solidFill>
                  <a:schemeClr val="accent6">
                    <a:lumMod val="25000"/>
                  </a:schemeClr>
                </a:solidFill>
                <a:latin typeface="+mn-lt"/>
                <a:cs typeface="+mn-cs"/>
              </a:rPr>
              <a:t>Proven results across industries</a:t>
            </a:r>
          </a:p>
          <a:p>
            <a:pPr marL="182880" indent="-182880" defTabSz="914400">
              <a:spcBef>
                <a:spcPts val="800"/>
              </a:spcBef>
              <a:buClr>
                <a:srgbClr val="0A86C9"/>
              </a:buClr>
            </a:pPr>
            <a:r>
              <a:rPr lang="en-GB" sz="1400" spc="0" dirty="0">
                <a:solidFill>
                  <a:schemeClr val="accent6">
                    <a:lumMod val="25000"/>
                  </a:schemeClr>
                </a:solidFill>
                <a:latin typeface="+mn-lt"/>
                <a:cs typeface="+mn-cs"/>
              </a:rPr>
              <a:t>Our platform leverages data from billions of orders placed with Riskified merchants, allowing us to track shifts in fraud tactics and shopper preferences across verticals.</a:t>
            </a:r>
          </a:p>
          <a:p>
            <a:pPr marL="182880" indent="-182880" defTabSz="914400">
              <a:spcBef>
                <a:spcPts val="800"/>
              </a:spcBef>
              <a:buClr>
                <a:srgbClr val="0A86C9"/>
              </a:buClr>
            </a:pPr>
            <a:r>
              <a:rPr lang="en-GB" sz="1400" spc="0" dirty="0">
                <a:solidFill>
                  <a:schemeClr val="accent6">
                    <a:lumMod val="25000"/>
                  </a:schemeClr>
                </a:solidFill>
                <a:latin typeface="+mn-lt"/>
                <a:cs typeface="+mn-cs"/>
              </a:rPr>
              <a:t>From luxury fashion houses to online travel agencies,</a:t>
            </a:r>
            <a:br>
              <a:rPr lang="en-GB" sz="1400" spc="0" dirty="0">
                <a:solidFill>
                  <a:schemeClr val="accent6">
                    <a:lumMod val="25000"/>
                  </a:schemeClr>
                </a:solidFill>
                <a:latin typeface="+mn-lt"/>
                <a:cs typeface="+mn-cs"/>
              </a:rPr>
            </a:br>
            <a:r>
              <a:rPr lang="en-GB" sz="1400" spc="0" dirty="0">
                <a:solidFill>
                  <a:schemeClr val="accent6">
                    <a:lumMod val="25000"/>
                  </a:schemeClr>
                </a:solidFill>
                <a:latin typeface="+mn-lt"/>
                <a:cs typeface="+mn-cs"/>
              </a:rPr>
              <a:t>we build industry-specific models to ensure optimal performance for all merchants.</a:t>
            </a:r>
          </a:p>
        </p:txBody>
      </p:sp>
      <p:sp>
        <p:nvSpPr>
          <p:cNvPr id="18" name="Content Placeholder 2">
            <a:extLst>
              <a:ext uri="{FF2B5EF4-FFF2-40B4-BE49-F238E27FC236}">
                <a16:creationId xmlns:a16="http://schemas.microsoft.com/office/drawing/2014/main" id="{0065ADC9-6D18-4B81-87DE-AB43F54F33BF}"/>
              </a:ext>
            </a:extLst>
          </p:cNvPr>
          <p:cNvSpPr txBox="1">
            <a:spLocks/>
          </p:cNvSpPr>
          <p:nvPr/>
        </p:nvSpPr>
        <p:spPr>
          <a:xfrm>
            <a:off x="6416040" y="4520571"/>
            <a:ext cx="4937760" cy="1610697"/>
          </a:xfrm>
          <a:prstGeom prst="rect">
            <a:avLst/>
          </a:prstGeom>
          <a:ln>
            <a:noFill/>
          </a:ln>
        </p:spPr>
        <p:txBody>
          <a:bodyPr wrap="square" lIns="0" tIns="0" rIns="0" bIns="0" anchor="t">
            <a:spAutoFit/>
          </a:bodyPr>
          <a:lstStyle>
            <a:lvl1pPr marL="565150" indent="-565150" algn="l" defTabSz="2437994" rtl="0" eaLnBrk="1" latinLnBrk="0" hangingPunct="1">
              <a:spcBef>
                <a:spcPct val="20000"/>
              </a:spcBef>
              <a:buClr>
                <a:schemeClr val="tx2"/>
              </a:buClr>
              <a:buFont typeface="Arial" pitchFamily="34" charset="0"/>
              <a:buChar char="•"/>
              <a:defRPr sz="6600" kern="1200" spc="-150">
                <a:solidFill>
                  <a:schemeClr val="bg1">
                    <a:lumMod val="50000"/>
                  </a:schemeClr>
                </a:solidFill>
                <a:latin typeface="Gotham Book"/>
                <a:ea typeface="+mn-ea"/>
                <a:cs typeface="Gotham Book"/>
              </a:defRPr>
            </a:lvl1pPr>
            <a:lvl2pPr marL="1778000" indent="-558800" algn="l" defTabSz="2437994" rtl="0" eaLnBrk="1" latinLnBrk="0" hangingPunct="1">
              <a:spcBef>
                <a:spcPct val="20000"/>
              </a:spcBef>
              <a:buClr>
                <a:schemeClr val="tx2"/>
              </a:buClr>
              <a:buFont typeface="Arial"/>
              <a:buChar char="•"/>
              <a:defRPr sz="6000" kern="1200" spc="-150">
                <a:solidFill>
                  <a:schemeClr val="bg1">
                    <a:lumMod val="50000"/>
                  </a:schemeClr>
                </a:solidFill>
                <a:latin typeface="Gotham Book"/>
                <a:ea typeface="+mn-ea"/>
                <a:cs typeface="Gotham Book"/>
              </a:defRPr>
            </a:lvl2pPr>
            <a:lvl3pPr marL="2906713" indent="-468313" algn="l" defTabSz="2437994" rtl="0" eaLnBrk="1" latinLnBrk="0" hangingPunct="1">
              <a:spcBef>
                <a:spcPct val="20000"/>
              </a:spcBef>
              <a:buClr>
                <a:schemeClr val="tx2"/>
              </a:buClr>
              <a:buFont typeface="Arial" pitchFamily="34" charset="0"/>
              <a:buChar char="•"/>
              <a:defRPr sz="4800" kern="1200" spc="-150">
                <a:solidFill>
                  <a:schemeClr val="bg1">
                    <a:lumMod val="50000"/>
                  </a:schemeClr>
                </a:solidFill>
                <a:latin typeface="Gotham Book"/>
                <a:ea typeface="+mn-ea"/>
                <a:cs typeface="Gotham Book"/>
              </a:defRPr>
            </a:lvl3pPr>
            <a:lvl4pPr marL="4266488" indent="-609497" algn="l" defTabSz="2437994" rtl="0" eaLnBrk="1" latinLnBrk="0" hangingPunct="1">
              <a:spcBef>
                <a:spcPct val="20000"/>
              </a:spcBef>
              <a:buClr>
                <a:schemeClr val="tx2"/>
              </a:buClr>
              <a:buFont typeface="Arial" pitchFamily="34" charset="0"/>
              <a:buChar char="–"/>
              <a:defRPr sz="4000" kern="1200" spc="-150">
                <a:solidFill>
                  <a:schemeClr val="bg1">
                    <a:lumMod val="50000"/>
                  </a:schemeClr>
                </a:solidFill>
                <a:latin typeface="Gotham Book"/>
                <a:ea typeface="+mn-ea"/>
                <a:cs typeface="Gotham Book"/>
              </a:defRPr>
            </a:lvl4pPr>
            <a:lvl5pPr marL="5485485" indent="-609497" algn="l" defTabSz="2437994" rtl="0" eaLnBrk="1" latinLnBrk="0" hangingPunct="1">
              <a:spcBef>
                <a:spcPct val="20000"/>
              </a:spcBef>
              <a:buClr>
                <a:schemeClr val="tx2"/>
              </a:buClr>
              <a:buFont typeface="Arial" pitchFamily="34" charset="0"/>
              <a:buChar char="»"/>
              <a:defRPr sz="4000" kern="1200" spc="-150">
                <a:solidFill>
                  <a:schemeClr val="bg1">
                    <a:lumMod val="50000"/>
                  </a:schemeClr>
                </a:solidFill>
                <a:latin typeface="Gotham Book"/>
                <a:ea typeface="+mn-ea"/>
                <a:cs typeface="Gotham Book"/>
              </a:defRPr>
            </a:lvl5pPr>
            <a:lvl6pPr marL="6704482"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6pPr>
            <a:lvl7pPr marL="7923479"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7pPr>
            <a:lvl8pPr marL="9142476"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8pPr>
            <a:lvl9pPr marL="10361473" indent="-609497" algn="l" defTabSz="2437994" rtl="0" eaLnBrk="1" latinLnBrk="0" hangingPunct="1">
              <a:spcBef>
                <a:spcPct val="20000"/>
              </a:spcBef>
              <a:buFont typeface="Arial" pitchFamily="34" charset="0"/>
              <a:buChar char="•"/>
              <a:defRPr sz="5300" kern="1200">
                <a:solidFill>
                  <a:schemeClr val="tx1"/>
                </a:solidFill>
                <a:latin typeface="+mn-lt"/>
                <a:ea typeface="+mn-ea"/>
                <a:cs typeface="+mn-cs"/>
              </a:defRPr>
            </a:lvl9pPr>
          </a:lstStyle>
          <a:p>
            <a:pPr marL="182880" indent="-182880" defTabSz="914400">
              <a:spcBef>
                <a:spcPts val="800"/>
              </a:spcBef>
              <a:buClr>
                <a:srgbClr val="0A86C9"/>
              </a:buClr>
            </a:pPr>
            <a:r>
              <a:rPr lang="en-GB" sz="1400" spc="0" dirty="0">
                <a:solidFill>
                  <a:schemeClr val="accent6">
                    <a:lumMod val="25000"/>
                  </a:schemeClr>
                </a:solidFill>
                <a:latin typeface="+mn-lt"/>
                <a:cs typeface="+mn-cs"/>
              </a:rPr>
              <a:t>Harness machine learning and adaptive behavioral analytics for powerful transaction monitoring to spot and block fraud and financial crime. Discover intelligence-led solutions that continually improve and adapt to new risks.</a:t>
            </a:r>
          </a:p>
          <a:p>
            <a:pPr marL="182880" indent="-182880" defTabSz="914400">
              <a:spcBef>
                <a:spcPts val="800"/>
              </a:spcBef>
              <a:buClr>
                <a:srgbClr val="0A86C9"/>
              </a:buClr>
            </a:pPr>
            <a:r>
              <a:rPr lang="en-GB" sz="1400" spc="0" dirty="0">
                <a:solidFill>
                  <a:schemeClr val="accent6">
                    <a:lumMod val="25000"/>
                  </a:schemeClr>
                </a:solidFill>
                <a:latin typeface="+mn-lt"/>
                <a:cs typeface="+mn-cs"/>
              </a:rPr>
              <a:t>By utilizing our Big Data Hadoop environment, The Data Science has reduced model development time to between 5-6 weeks.</a:t>
            </a:r>
          </a:p>
        </p:txBody>
      </p:sp>
      <p:sp>
        <p:nvSpPr>
          <p:cNvPr id="19" name="Rectangle 18">
            <a:extLst>
              <a:ext uri="{FF2B5EF4-FFF2-40B4-BE49-F238E27FC236}">
                <a16:creationId xmlns:a16="http://schemas.microsoft.com/office/drawing/2014/main" id="{76B25C2C-28AC-46DF-AB19-2A097F3B85FD}"/>
              </a:ext>
            </a:extLst>
          </p:cNvPr>
          <p:cNvSpPr/>
          <p:nvPr/>
        </p:nvSpPr>
        <p:spPr>
          <a:xfrm>
            <a:off x="838200" y="2651760"/>
            <a:ext cx="4937760" cy="747897"/>
          </a:xfrm>
          <a:prstGeom prst="rect">
            <a:avLst/>
          </a:prstGeom>
        </p:spPr>
        <p:txBody>
          <a:bodyPr wrap="square" lIns="0" tIns="0" rIns="0" bIns="0">
            <a:spAutoFit/>
          </a:bodyPr>
          <a:lstStyle/>
          <a:p>
            <a:pPr>
              <a:lnSpc>
                <a:spcPct val="90000"/>
              </a:lnSpc>
            </a:pPr>
            <a:r>
              <a:rPr lang="en-GB" b="1" dirty="0">
                <a:solidFill>
                  <a:schemeClr val="accent6">
                    <a:lumMod val="25000"/>
                  </a:schemeClr>
                </a:solidFill>
              </a:rPr>
              <a:t>ACI has industry models in travel, retail, QSR and gaming now, and will have grocery and restaurant industry models in 2020.</a:t>
            </a:r>
          </a:p>
        </p:txBody>
      </p:sp>
      <p:pic>
        <p:nvPicPr>
          <p:cNvPr id="12" name="Picture 11" descr="A picture containing clock&#10;&#10;Description automatically generated">
            <a:extLst>
              <a:ext uri="{FF2B5EF4-FFF2-40B4-BE49-F238E27FC236}">
                <a16:creationId xmlns:a16="http://schemas.microsoft.com/office/drawing/2014/main" id="{4D095CF9-309C-4B9C-95FF-44FCE13F86F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38200" y="1729976"/>
            <a:ext cx="2185169" cy="556040"/>
          </a:xfrm>
          <a:prstGeom prst="rect">
            <a:avLst/>
          </a:prstGeom>
        </p:spPr>
      </p:pic>
      <p:pic>
        <p:nvPicPr>
          <p:cNvPr id="24" name="Picture 23" descr="A picture containing drawing&#10;&#10;Description automatically generated">
            <a:extLst>
              <a:ext uri="{FF2B5EF4-FFF2-40B4-BE49-F238E27FC236}">
                <a16:creationId xmlns:a16="http://schemas.microsoft.com/office/drawing/2014/main" id="{9BA4DBFD-AAC1-4453-A307-92A7E0B106E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416040" y="1639214"/>
            <a:ext cx="1920240" cy="737564"/>
          </a:xfrm>
          <a:prstGeom prst="rect">
            <a:avLst/>
          </a:prstGeom>
        </p:spPr>
      </p:pic>
    </p:spTree>
    <p:extLst>
      <p:ext uri="{BB962C8B-B14F-4D97-AF65-F5344CB8AC3E}">
        <p14:creationId xmlns:p14="http://schemas.microsoft.com/office/powerpoint/2010/main" val="2133542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23"/>
          </p:nvPr>
        </p:nvSpPr>
        <p:spPr/>
        <p:txBody>
          <a:bodyPr/>
          <a:lstStyle/>
          <a:p>
            <a:fld id="{BB7F249F-CCCE-DA49-A761-E31751E19E88}" type="slidenum">
              <a:rPr lang="en-US" noProof="0" smtClean="0"/>
              <a:pPr/>
              <a:t>6</a:t>
            </a:fld>
            <a:endParaRPr lang="en-US" noProof="0" dirty="0"/>
          </a:p>
        </p:txBody>
      </p:sp>
      <p:sp>
        <p:nvSpPr>
          <p:cNvPr id="3" name="Fußzeilenplatzhalter 2"/>
          <p:cNvSpPr>
            <a:spLocks noGrp="1"/>
          </p:cNvSpPr>
          <p:nvPr>
            <p:ph type="ftr" sz="quarter" idx="22"/>
          </p:nvPr>
        </p:nvSpPr>
        <p:spPr/>
        <p:txBody>
          <a:bodyPr/>
          <a:lstStyle/>
          <a:p>
            <a:r>
              <a:rPr lang="en-US" dirty="0"/>
              <a:t>Confidential – NOT FOR DISTRIBUTION – Roadmap WILL CHANGE</a:t>
            </a:r>
          </a:p>
        </p:txBody>
      </p:sp>
      <p:sp>
        <p:nvSpPr>
          <p:cNvPr id="5" name="Titel 4"/>
          <p:cNvSpPr>
            <a:spLocks noGrp="1"/>
          </p:cNvSpPr>
          <p:nvPr>
            <p:ph type="title"/>
          </p:nvPr>
        </p:nvSpPr>
        <p:spPr/>
        <p:txBody>
          <a:bodyPr>
            <a:normAutofit/>
          </a:bodyPr>
          <a:lstStyle/>
          <a:p>
            <a:r>
              <a:rPr lang="en-US" sz="3200" dirty="0">
                <a:latin typeface="Arial"/>
                <a:cs typeface="Arial"/>
              </a:rPr>
              <a:t>What is data science?</a:t>
            </a:r>
            <a:endParaRPr lang="en-US" sz="3200" dirty="0"/>
          </a:p>
        </p:txBody>
      </p:sp>
    </p:spTree>
    <p:extLst>
      <p:ext uri="{BB962C8B-B14F-4D97-AF65-F5344CB8AC3E}">
        <p14:creationId xmlns:p14="http://schemas.microsoft.com/office/powerpoint/2010/main" val="4621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FC4DCEDC-83F6-4627-AADF-5D849138DB6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 y="761"/>
            <a:ext cx="12191999" cy="3085339"/>
          </a:xfrm>
          <a:prstGeom prst="rect">
            <a:avLst/>
          </a:prstGeom>
        </p:spPr>
      </p:pic>
      <p:sp>
        <p:nvSpPr>
          <p:cNvPr id="51" name="Blue Fade">
            <a:extLst>
              <a:ext uri="{FF2B5EF4-FFF2-40B4-BE49-F238E27FC236}">
                <a16:creationId xmlns:a16="http://schemas.microsoft.com/office/drawing/2014/main" id="{59A16A59-F007-47E0-B639-624D0EC07FB7}"/>
              </a:ext>
            </a:extLst>
          </p:cNvPr>
          <p:cNvSpPr/>
          <p:nvPr/>
        </p:nvSpPr>
        <p:spPr>
          <a:xfrm>
            <a:off x="1" y="1"/>
            <a:ext cx="12191999" cy="3086099"/>
          </a:xfrm>
          <a:prstGeom prst="rect">
            <a:avLst/>
          </a:prstGeom>
          <a:gradFill>
            <a:gsLst>
              <a:gs pos="0">
                <a:srgbClr val="205A88">
                  <a:alpha val="90000"/>
                </a:srgbClr>
              </a:gs>
              <a:gs pos="72000">
                <a:srgbClr val="0A86C9">
                  <a:alpha val="8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Freihandform 18">
            <a:extLst>
              <a:ext uri="{FF2B5EF4-FFF2-40B4-BE49-F238E27FC236}">
                <a16:creationId xmlns:a16="http://schemas.microsoft.com/office/drawing/2014/main" id="{8791E741-CDA4-4BDD-A531-937A4FC71B9F}"/>
              </a:ext>
            </a:extLst>
          </p:cNvPr>
          <p:cNvSpPr/>
          <p:nvPr/>
        </p:nvSpPr>
        <p:spPr>
          <a:xfrm>
            <a:off x="0"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Content Placeholder 13">
            <a:extLst>
              <a:ext uri="{FF2B5EF4-FFF2-40B4-BE49-F238E27FC236}">
                <a16:creationId xmlns:a16="http://schemas.microsoft.com/office/drawing/2014/main" id="{517F6ADC-6EFE-4C6C-A8D2-9A70085CA774}"/>
              </a:ext>
            </a:extLst>
          </p:cNvPr>
          <p:cNvSpPr txBox="1">
            <a:spLocks/>
          </p:cNvSpPr>
          <p:nvPr/>
        </p:nvSpPr>
        <p:spPr>
          <a:xfrm>
            <a:off x="838200" y="1759402"/>
            <a:ext cx="10515600" cy="369332"/>
          </a:xfrm>
          <a:prstGeom prst="rect">
            <a:avLst/>
          </a:prstGeom>
        </p:spPr>
        <p:txBody>
          <a:bodyPr lIns="0" tIns="0" rIns="0" bIns="0" anchor="ctr">
            <a:no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lgn="ctr">
              <a:spcBef>
                <a:spcPts val="1000"/>
              </a:spcBef>
              <a:buNone/>
            </a:pPr>
            <a:r>
              <a:rPr lang="en-GB" sz="2400" b="1" dirty="0">
                <a:solidFill>
                  <a:schemeClr val="bg1"/>
                </a:solidFill>
              </a:rPr>
              <a:t>The three categories of data science</a:t>
            </a:r>
          </a:p>
        </p:txBody>
      </p:sp>
      <p:sp>
        <p:nvSpPr>
          <p:cNvPr id="54" name="Content Placeholder 13">
            <a:extLst>
              <a:ext uri="{FF2B5EF4-FFF2-40B4-BE49-F238E27FC236}">
                <a16:creationId xmlns:a16="http://schemas.microsoft.com/office/drawing/2014/main" id="{DC818C6C-1953-466B-90E7-2FDBB822EAD8}"/>
              </a:ext>
            </a:extLst>
          </p:cNvPr>
          <p:cNvSpPr txBox="1">
            <a:spLocks/>
          </p:cNvSpPr>
          <p:nvPr/>
        </p:nvSpPr>
        <p:spPr>
          <a:xfrm>
            <a:off x="838200" y="4023360"/>
            <a:ext cx="3108960" cy="370842"/>
          </a:xfrm>
          <a:prstGeom prst="rect">
            <a:avLst/>
          </a:prstGeom>
        </p:spPr>
        <p:txBody>
          <a:bodyPr lIns="0" tIns="0" rIns="0" bIns="0" anchor="ctr">
            <a:no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lgn="ctr">
              <a:spcBef>
                <a:spcPts val="1000"/>
              </a:spcBef>
              <a:buNone/>
            </a:pPr>
            <a:r>
              <a:rPr lang="en-US" sz="2000" b="1" dirty="0">
                <a:solidFill>
                  <a:schemeClr val="accent1"/>
                </a:solidFill>
              </a:rPr>
              <a:t>Descriptive</a:t>
            </a:r>
          </a:p>
        </p:txBody>
      </p:sp>
      <p:sp>
        <p:nvSpPr>
          <p:cNvPr id="55" name="Content Placeholder 13">
            <a:extLst>
              <a:ext uri="{FF2B5EF4-FFF2-40B4-BE49-F238E27FC236}">
                <a16:creationId xmlns:a16="http://schemas.microsoft.com/office/drawing/2014/main" id="{B6186237-F4DF-42AF-BAB5-913B69CC726D}"/>
              </a:ext>
            </a:extLst>
          </p:cNvPr>
          <p:cNvSpPr txBox="1">
            <a:spLocks/>
          </p:cNvSpPr>
          <p:nvPr/>
        </p:nvSpPr>
        <p:spPr>
          <a:xfrm>
            <a:off x="4541520" y="4023360"/>
            <a:ext cx="3108960" cy="370842"/>
          </a:xfrm>
          <a:prstGeom prst="rect">
            <a:avLst/>
          </a:prstGeom>
        </p:spPr>
        <p:txBody>
          <a:bodyPr lIns="0" tIns="0" rIns="0" bIns="0" anchor="ctr">
            <a:no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lgn="ctr">
              <a:spcBef>
                <a:spcPts val="1000"/>
              </a:spcBef>
              <a:buNone/>
            </a:pPr>
            <a:r>
              <a:rPr lang="en-US" sz="2000" b="1" dirty="0">
                <a:solidFill>
                  <a:schemeClr val="accent1"/>
                </a:solidFill>
              </a:rPr>
              <a:t>Predictive</a:t>
            </a:r>
          </a:p>
        </p:txBody>
      </p:sp>
      <p:sp>
        <p:nvSpPr>
          <p:cNvPr id="56" name="Content Placeholder 13">
            <a:extLst>
              <a:ext uri="{FF2B5EF4-FFF2-40B4-BE49-F238E27FC236}">
                <a16:creationId xmlns:a16="http://schemas.microsoft.com/office/drawing/2014/main" id="{5E94ADD0-B25B-4575-9B9E-645971F508D8}"/>
              </a:ext>
            </a:extLst>
          </p:cNvPr>
          <p:cNvSpPr txBox="1">
            <a:spLocks/>
          </p:cNvSpPr>
          <p:nvPr/>
        </p:nvSpPr>
        <p:spPr>
          <a:xfrm>
            <a:off x="8244840" y="4023360"/>
            <a:ext cx="3108960" cy="370842"/>
          </a:xfrm>
          <a:prstGeom prst="rect">
            <a:avLst/>
          </a:prstGeom>
        </p:spPr>
        <p:txBody>
          <a:bodyPr lIns="0" tIns="0" rIns="0" bIns="0" anchor="ctr">
            <a:no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lgn="ctr">
              <a:spcBef>
                <a:spcPts val="1000"/>
              </a:spcBef>
              <a:buNone/>
            </a:pPr>
            <a:r>
              <a:rPr lang="en-US" sz="2000" b="1" dirty="0">
                <a:solidFill>
                  <a:schemeClr val="accent1"/>
                </a:solidFill>
              </a:rPr>
              <a:t>Prescriptive</a:t>
            </a:r>
          </a:p>
        </p:txBody>
      </p:sp>
      <p:cxnSp>
        <p:nvCxnSpPr>
          <p:cNvPr id="58" name="Line">
            <a:extLst>
              <a:ext uri="{FF2B5EF4-FFF2-40B4-BE49-F238E27FC236}">
                <a16:creationId xmlns:a16="http://schemas.microsoft.com/office/drawing/2014/main" id="{A8330723-B2F2-4A98-A44E-13EAB7F7A28F}"/>
              </a:ext>
            </a:extLst>
          </p:cNvPr>
          <p:cNvCxnSpPr>
            <a:cxnSpLocks/>
          </p:cNvCxnSpPr>
          <p:nvPr/>
        </p:nvCxnSpPr>
        <p:spPr>
          <a:xfrm>
            <a:off x="4244340" y="4023360"/>
            <a:ext cx="0" cy="192024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59" name="Line">
            <a:extLst>
              <a:ext uri="{FF2B5EF4-FFF2-40B4-BE49-F238E27FC236}">
                <a16:creationId xmlns:a16="http://schemas.microsoft.com/office/drawing/2014/main" id="{C9F75B5E-B4FC-4D8D-A191-F451C5B1ACC0}"/>
              </a:ext>
            </a:extLst>
          </p:cNvPr>
          <p:cNvCxnSpPr>
            <a:cxnSpLocks/>
          </p:cNvCxnSpPr>
          <p:nvPr/>
        </p:nvCxnSpPr>
        <p:spPr>
          <a:xfrm>
            <a:off x="7947660" y="4023360"/>
            <a:ext cx="0" cy="192024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61" name="Content Placeholder 13">
            <a:extLst>
              <a:ext uri="{FF2B5EF4-FFF2-40B4-BE49-F238E27FC236}">
                <a16:creationId xmlns:a16="http://schemas.microsoft.com/office/drawing/2014/main" id="{6A72E658-7929-48CA-B935-BD96567B84F9}"/>
              </a:ext>
            </a:extLst>
          </p:cNvPr>
          <p:cNvSpPr txBox="1">
            <a:spLocks/>
          </p:cNvSpPr>
          <p:nvPr/>
        </p:nvSpPr>
        <p:spPr>
          <a:xfrm>
            <a:off x="838200" y="4495863"/>
            <a:ext cx="3108960" cy="1280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de-DE"/>
            </a:defPPr>
            <a:lvl1pPr algn="ctr">
              <a:defRPr sz="1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lvl="2" algn="ctr">
              <a:spcBef>
                <a:spcPts val="1000"/>
              </a:spcBef>
              <a:buClr>
                <a:schemeClr val="accent1"/>
              </a:buClr>
            </a:pPr>
            <a:r>
              <a:rPr lang="en-GB" sz="1600" dirty="0">
                <a:solidFill>
                  <a:schemeClr val="accent6">
                    <a:lumMod val="25000"/>
                  </a:schemeClr>
                </a:solidFill>
                <a:latin typeface="Arial" charset="0"/>
                <a:cs typeface="Arial" charset="0"/>
              </a:rPr>
              <a:t>Saying data science is the study </a:t>
            </a:r>
            <a:br>
              <a:rPr lang="en-GB" sz="1600" dirty="0">
                <a:solidFill>
                  <a:schemeClr val="accent6">
                    <a:lumMod val="25000"/>
                  </a:schemeClr>
                </a:solidFill>
                <a:latin typeface="Arial" charset="0"/>
                <a:cs typeface="Arial" charset="0"/>
              </a:rPr>
            </a:br>
            <a:r>
              <a:rPr lang="en-GB" sz="1600" dirty="0">
                <a:solidFill>
                  <a:schemeClr val="accent6">
                    <a:lumMod val="25000"/>
                  </a:schemeClr>
                </a:solidFill>
                <a:latin typeface="Arial" charset="0"/>
                <a:cs typeface="Arial" charset="0"/>
              </a:rPr>
              <a:t>of data is a common definition,</a:t>
            </a:r>
            <a:br>
              <a:rPr lang="en-GB" sz="1600" dirty="0">
                <a:solidFill>
                  <a:schemeClr val="accent6">
                    <a:lumMod val="25000"/>
                  </a:schemeClr>
                </a:solidFill>
                <a:latin typeface="Arial" charset="0"/>
                <a:cs typeface="Arial" charset="0"/>
              </a:rPr>
            </a:br>
            <a:r>
              <a:rPr lang="en-GB" sz="1600" dirty="0">
                <a:solidFill>
                  <a:schemeClr val="accent6">
                    <a:lumMod val="25000"/>
                  </a:schemeClr>
                </a:solidFill>
                <a:latin typeface="Arial" charset="0"/>
                <a:cs typeface="Arial" charset="0"/>
              </a:rPr>
              <a:t>but it is fundamentally more</a:t>
            </a:r>
            <a:br>
              <a:rPr lang="en-GB" sz="1600" dirty="0">
                <a:solidFill>
                  <a:schemeClr val="accent6">
                    <a:lumMod val="25000"/>
                  </a:schemeClr>
                </a:solidFill>
                <a:latin typeface="Arial" charset="0"/>
                <a:cs typeface="Arial" charset="0"/>
              </a:rPr>
            </a:br>
            <a:r>
              <a:rPr lang="en-GB" sz="1600" dirty="0">
                <a:solidFill>
                  <a:schemeClr val="accent6">
                    <a:lumMod val="25000"/>
                  </a:schemeClr>
                </a:solidFill>
                <a:latin typeface="Arial" charset="0"/>
                <a:cs typeface="Arial" charset="0"/>
              </a:rPr>
              <a:t>than this.</a:t>
            </a:r>
          </a:p>
        </p:txBody>
      </p:sp>
      <p:sp>
        <p:nvSpPr>
          <p:cNvPr id="62" name="Content Placeholder 13">
            <a:extLst>
              <a:ext uri="{FF2B5EF4-FFF2-40B4-BE49-F238E27FC236}">
                <a16:creationId xmlns:a16="http://schemas.microsoft.com/office/drawing/2014/main" id="{46942D83-6976-4364-A3E3-9E5441FFE9E4}"/>
              </a:ext>
            </a:extLst>
          </p:cNvPr>
          <p:cNvSpPr txBox="1">
            <a:spLocks/>
          </p:cNvSpPr>
          <p:nvPr/>
        </p:nvSpPr>
        <p:spPr>
          <a:xfrm>
            <a:off x="4541520" y="4495863"/>
            <a:ext cx="3108960" cy="1280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de-DE"/>
            </a:defPPr>
            <a:lvl1pPr algn="ctr">
              <a:defRPr sz="1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lvl="2" algn="ctr">
              <a:spcBef>
                <a:spcPts val="1000"/>
              </a:spcBef>
              <a:buClr>
                <a:schemeClr val="accent1"/>
              </a:buClr>
            </a:pPr>
            <a:r>
              <a:rPr lang="en-GB" sz="1600" dirty="0">
                <a:solidFill>
                  <a:schemeClr val="accent6">
                    <a:lumMod val="25000"/>
                  </a:schemeClr>
                </a:solidFill>
                <a:latin typeface="Arial" charset="0"/>
                <a:cs typeface="Arial" charset="0"/>
              </a:rPr>
              <a:t>Data science is the study </a:t>
            </a:r>
            <a:br>
              <a:rPr lang="en-GB" sz="1600" dirty="0">
                <a:solidFill>
                  <a:schemeClr val="accent6">
                    <a:lumMod val="25000"/>
                  </a:schemeClr>
                </a:solidFill>
                <a:latin typeface="Arial" charset="0"/>
                <a:cs typeface="Arial" charset="0"/>
              </a:rPr>
            </a:br>
            <a:r>
              <a:rPr lang="en-GB" sz="1600" dirty="0">
                <a:solidFill>
                  <a:schemeClr val="accent6">
                    <a:lumMod val="25000"/>
                  </a:schemeClr>
                </a:solidFill>
                <a:latin typeface="Arial" charset="0"/>
                <a:cs typeface="Arial" charset="0"/>
              </a:rPr>
              <a:t>of multi disciplines to make determinations about the behavior </a:t>
            </a:r>
            <a:br>
              <a:rPr lang="en-GB" sz="1600" dirty="0">
                <a:solidFill>
                  <a:schemeClr val="accent6">
                    <a:lumMod val="25000"/>
                  </a:schemeClr>
                </a:solidFill>
                <a:latin typeface="Arial" charset="0"/>
                <a:cs typeface="Arial" charset="0"/>
              </a:rPr>
            </a:br>
            <a:r>
              <a:rPr lang="en-GB" sz="1600" dirty="0">
                <a:solidFill>
                  <a:schemeClr val="accent6">
                    <a:lumMod val="25000"/>
                  </a:schemeClr>
                </a:solidFill>
                <a:latin typeface="Arial" charset="0"/>
                <a:cs typeface="Arial" charset="0"/>
              </a:rPr>
              <a:t>of data in a way that is impactful </a:t>
            </a:r>
            <a:br>
              <a:rPr lang="en-GB" sz="1600" dirty="0">
                <a:solidFill>
                  <a:schemeClr val="accent6">
                    <a:lumMod val="25000"/>
                  </a:schemeClr>
                </a:solidFill>
                <a:latin typeface="Arial" charset="0"/>
                <a:cs typeface="Arial" charset="0"/>
              </a:rPr>
            </a:br>
            <a:r>
              <a:rPr lang="en-GB" sz="1600" dirty="0">
                <a:solidFill>
                  <a:schemeClr val="accent6">
                    <a:lumMod val="25000"/>
                  </a:schemeClr>
                </a:solidFill>
                <a:latin typeface="Arial" charset="0"/>
                <a:cs typeface="Arial" charset="0"/>
              </a:rPr>
              <a:t>to business and society.</a:t>
            </a:r>
          </a:p>
        </p:txBody>
      </p:sp>
      <p:sp>
        <p:nvSpPr>
          <p:cNvPr id="63" name="Content Placeholder 13">
            <a:extLst>
              <a:ext uri="{FF2B5EF4-FFF2-40B4-BE49-F238E27FC236}">
                <a16:creationId xmlns:a16="http://schemas.microsoft.com/office/drawing/2014/main" id="{F1DAE377-3225-491D-8BE2-4BA469863F1E}"/>
              </a:ext>
            </a:extLst>
          </p:cNvPr>
          <p:cNvSpPr txBox="1">
            <a:spLocks/>
          </p:cNvSpPr>
          <p:nvPr/>
        </p:nvSpPr>
        <p:spPr>
          <a:xfrm>
            <a:off x="8244840" y="4495863"/>
            <a:ext cx="3108960" cy="1280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defPPr>
              <a:defRPr lang="de-DE"/>
            </a:defPPr>
            <a:lvl1pPr algn="ctr">
              <a:defRPr sz="16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lvl="2" algn="ctr">
              <a:spcBef>
                <a:spcPts val="1000"/>
              </a:spcBef>
              <a:buClr>
                <a:schemeClr val="accent1"/>
              </a:buClr>
            </a:pPr>
            <a:r>
              <a:rPr lang="en-GB" sz="1600" dirty="0">
                <a:solidFill>
                  <a:schemeClr val="accent6">
                    <a:lumMod val="25000"/>
                  </a:schemeClr>
                </a:solidFill>
                <a:latin typeface="Arial" charset="0"/>
                <a:cs typeface="Arial" charset="0"/>
              </a:rPr>
              <a:t>It is prominent in the </a:t>
            </a:r>
            <a:br>
              <a:rPr lang="en-GB" sz="1600" dirty="0">
                <a:solidFill>
                  <a:schemeClr val="accent6">
                    <a:lumMod val="25000"/>
                  </a:schemeClr>
                </a:solidFill>
                <a:latin typeface="Arial" charset="0"/>
                <a:cs typeface="Arial" charset="0"/>
              </a:rPr>
            </a:br>
            <a:r>
              <a:rPr lang="en-GB" sz="1600" dirty="0">
                <a:solidFill>
                  <a:schemeClr val="accent6">
                    <a:lumMod val="25000"/>
                  </a:schemeClr>
                </a:solidFill>
                <a:latin typeface="Arial" charset="0"/>
                <a:cs typeface="Arial" charset="0"/>
              </a:rPr>
              <a:t>domain of artificial intelligence specifically in a subset of AI</a:t>
            </a:r>
            <a:br>
              <a:rPr lang="en-GB" sz="1600" dirty="0">
                <a:solidFill>
                  <a:schemeClr val="accent6">
                    <a:lumMod val="25000"/>
                  </a:schemeClr>
                </a:solidFill>
                <a:latin typeface="Arial" charset="0"/>
                <a:cs typeface="Arial" charset="0"/>
              </a:rPr>
            </a:br>
            <a:r>
              <a:rPr lang="en-GB" sz="1600" dirty="0">
                <a:solidFill>
                  <a:schemeClr val="accent6">
                    <a:lumMod val="25000"/>
                  </a:schemeClr>
                </a:solidFill>
                <a:latin typeface="Arial" charset="0"/>
                <a:cs typeface="Arial" charset="0"/>
              </a:rPr>
              <a:t>called machine learning.</a:t>
            </a:r>
          </a:p>
        </p:txBody>
      </p:sp>
      <p:grpSp>
        <p:nvGrpSpPr>
          <p:cNvPr id="64" name="Group 63">
            <a:extLst>
              <a:ext uri="{FF2B5EF4-FFF2-40B4-BE49-F238E27FC236}">
                <a16:creationId xmlns:a16="http://schemas.microsoft.com/office/drawing/2014/main" id="{40DAF515-EBA8-42B6-8124-74FF35C2F42D}"/>
              </a:ext>
            </a:extLst>
          </p:cNvPr>
          <p:cNvGrpSpPr/>
          <p:nvPr/>
        </p:nvGrpSpPr>
        <p:grpSpPr>
          <a:xfrm>
            <a:off x="5506193" y="2457244"/>
            <a:ext cx="1179614" cy="1179614"/>
            <a:chOff x="5506193" y="2457244"/>
            <a:chExt cx="1179614" cy="1179614"/>
          </a:xfrm>
        </p:grpSpPr>
        <p:sp>
          <p:nvSpPr>
            <p:cNvPr id="65" name="Oval 64">
              <a:extLst>
                <a:ext uri="{FF2B5EF4-FFF2-40B4-BE49-F238E27FC236}">
                  <a16:creationId xmlns:a16="http://schemas.microsoft.com/office/drawing/2014/main" id="{18D05FB9-2946-4D43-B0EE-CDD9AE8F29AF}"/>
                </a:ext>
              </a:extLst>
            </p:cNvPr>
            <p:cNvSpPr/>
            <p:nvPr/>
          </p:nvSpPr>
          <p:spPr>
            <a:xfrm>
              <a:off x="5506193" y="2457244"/>
              <a:ext cx="1179614" cy="1179614"/>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66" name="Group 76">
              <a:extLst>
                <a:ext uri="{FF2B5EF4-FFF2-40B4-BE49-F238E27FC236}">
                  <a16:creationId xmlns:a16="http://schemas.microsoft.com/office/drawing/2014/main" id="{3DC39A5C-1B2F-488E-BCE6-A4A37A98D404}"/>
                </a:ext>
              </a:extLst>
            </p:cNvPr>
            <p:cNvGrpSpPr>
              <a:grpSpLocks/>
            </p:cNvGrpSpPr>
            <p:nvPr/>
          </p:nvGrpSpPr>
          <p:grpSpPr bwMode="auto">
            <a:xfrm>
              <a:off x="5823744" y="2774795"/>
              <a:ext cx="544513" cy="544512"/>
              <a:chOff x="5014" y="1159"/>
              <a:chExt cx="343" cy="343"/>
            </a:xfrm>
            <a:solidFill>
              <a:schemeClr val="accent1"/>
            </a:solidFill>
          </p:grpSpPr>
          <p:sp>
            <p:nvSpPr>
              <p:cNvPr id="67" name="Freeform 77">
                <a:extLst>
                  <a:ext uri="{FF2B5EF4-FFF2-40B4-BE49-F238E27FC236}">
                    <a16:creationId xmlns:a16="http://schemas.microsoft.com/office/drawing/2014/main" id="{8260CC4F-82FA-4096-8100-498A08A30472}"/>
                  </a:ext>
                </a:extLst>
              </p:cNvPr>
              <p:cNvSpPr>
                <a:spLocks noChangeArrowheads="1"/>
              </p:cNvSpPr>
              <p:nvPr/>
            </p:nvSpPr>
            <p:spPr bwMode="auto">
              <a:xfrm>
                <a:off x="5014" y="1159"/>
                <a:ext cx="343" cy="343"/>
              </a:xfrm>
              <a:custGeom>
                <a:avLst/>
                <a:gdLst>
                  <a:gd name="T0" fmla="*/ 1518 w 1519"/>
                  <a:gd name="T1" fmla="*/ 1365 h 1519"/>
                  <a:gd name="T2" fmla="*/ 1365 w 1519"/>
                  <a:gd name="T3" fmla="*/ 1518 h 1519"/>
                  <a:gd name="T4" fmla="*/ 1061 w 1519"/>
                  <a:gd name="T5" fmla="*/ 1213 h 1519"/>
                  <a:gd name="T6" fmla="*/ 1099 w 1519"/>
                  <a:gd name="T7" fmla="*/ 1175 h 1519"/>
                  <a:gd name="T8" fmla="*/ 990 w 1519"/>
                  <a:gd name="T9" fmla="*/ 1067 h 1519"/>
                  <a:gd name="T10" fmla="*/ 1067 w 1519"/>
                  <a:gd name="T11" fmla="*/ 990 h 1519"/>
                  <a:gd name="T12" fmla="*/ 1175 w 1519"/>
                  <a:gd name="T13" fmla="*/ 1097 h 1519"/>
                  <a:gd name="T14" fmla="*/ 1213 w 1519"/>
                  <a:gd name="T15" fmla="*/ 1059 h 1519"/>
                  <a:gd name="T16" fmla="*/ 1518 w 1519"/>
                  <a:gd name="T17" fmla="*/ 1365 h 1519"/>
                  <a:gd name="T18" fmla="*/ 1044 w 1519"/>
                  <a:gd name="T19" fmla="*/ 839 h 1519"/>
                  <a:gd name="T20" fmla="*/ 839 w 1519"/>
                  <a:gd name="T21" fmla="*/ 1044 h 1519"/>
                  <a:gd name="T22" fmla="*/ 560 w 1519"/>
                  <a:gd name="T23" fmla="*/ 1119 h 1519"/>
                  <a:gd name="T24" fmla="*/ 280 w 1519"/>
                  <a:gd name="T25" fmla="*/ 1044 h 1519"/>
                  <a:gd name="T26" fmla="*/ 75 w 1519"/>
                  <a:gd name="T27" fmla="*/ 839 h 1519"/>
                  <a:gd name="T28" fmla="*/ 0 w 1519"/>
                  <a:gd name="T29" fmla="*/ 560 h 1519"/>
                  <a:gd name="T30" fmla="*/ 75 w 1519"/>
                  <a:gd name="T31" fmla="*/ 280 h 1519"/>
                  <a:gd name="T32" fmla="*/ 280 w 1519"/>
                  <a:gd name="T33" fmla="*/ 75 h 1519"/>
                  <a:gd name="T34" fmla="*/ 560 w 1519"/>
                  <a:gd name="T35" fmla="*/ 0 h 1519"/>
                  <a:gd name="T36" fmla="*/ 839 w 1519"/>
                  <a:gd name="T37" fmla="*/ 75 h 1519"/>
                  <a:gd name="T38" fmla="*/ 1044 w 1519"/>
                  <a:gd name="T39" fmla="*/ 280 h 1519"/>
                  <a:gd name="T40" fmla="*/ 1119 w 1519"/>
                  <a:gd name="T41" fmla="*/ 560 h 1519"/>
                  <a:gd name="T42" fmla="*/ 1044 w 1519"/>
                  <a:gd name="T43" fmla="*/ 839 h 1519"/>
                  <a:gd name="T44" fmla="*/ 1011 w 1519"/>
                  <a:gd name="T45" fmla="*/ 560 h 1519"/>
                  <a:gd name="T46" fmla="*/ 950 w 1519"/>
                  <a:gd name="T47" fmla="*/ 334 h 1519"/>
                  <a:gd name="T48" fmla="*/ 785 w 1519"/>
                  <a:gd name="T49" fmla="*/ 168 h 1519"/>
                  <a:gd name="T50" fmla="*/ 560 w 1519"/>
                  <a:gd name="T51" fmla="*/ 107 h 1519"/>
                  <a:gd name="T52" fmla="*/ 334 w 1519"/>
                  <a:gd name="T53" fmla="*/ 168 h 1519"/>
                  <a:gd name="T54" fmla="*/ 168 w 1519"/>
                  <a:gd name="T55" fmla="*/ 334 h 1519"/>
                  <a:gd name="T56" fmla="*/ 107 w 1519"/>
                  <a:gd name="T57" fmla="*/ 560 h 1519"/>
                  <a:gd name="T58" fmla="*/ 168 w 1519"/>
                  <a:gd name="T59" fmla="*/ 785 h 1519"/>
                  <a:gd name="T60" fmla="*/ 334 w 1519"/>
                  <a:gd name="T61" fmla="*/ 950 h 1519"/>
                  <a:gd name="T62" fmla="*/ 560 w 1519"/>
                  <a:gd name="T63" fmla="*/ 1011 h 1519"/>
                  <a:gd name="T64" fmla="*/ 785 w 1519"/>
                  <a:gd name="T65" fmla="*/ 950 h 1519"/>
                  <a:gd name="T66" fmla="*/ 950 w 1519"/>
                  <a:gd name="T67" fmla="*/ 785 h 1519"/>
                  <a:gd name="T68" fmla="*/ 1011 w 1519"/>
                  <a:gd name="T69" fmla="*/ 560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9" h="1519">
                    <a:moveTo>
                      <a:pt x="1518" y="1365"/>
                    </a:moveTo>
                    <a:cubicBezTo>
                      <a:pt x="1467" y="1416"/>
                      <a:pt x="1416" y="1467"/>
                      <a:pt x="1365" y="1518"/>
                    </a:cubicBezTo>
                    <a:cubicBezTo>
                      <a:pt x="1264" y="1417"/>
                      <a:pt x="1163" y="1315"/>
                      <a:pt x="1061" y="1213"/>
                    </a:cubicBezTo>
                    <a:cubicBezTo>
                      <a:pt x="1074" y="1201"/>
                      <a:pt x="1087" y="1188"/>
                      <a:pt x="1099" y="1175"/>
                    </a:cubicBezTo>
                    <a:cubicBezTo>
                      <a:pt x="1063" y="1139"/>
                      <a:pt x="1027" y="1103"/>
                      <a:pt x="990" y="1067"/>
                    </a:cubicBezTo>
                    <a:cubicBezTo>
                      <a:pt x="1019" y="1042"/>
                      <a:pt x="1042" y="1019"/>
                      <a:pt x="1067" y="990"/>
                    </a:cubicBezTo>
                    <a:cubicBezTo>
                      <a:pt x="1103" y="1026"/>
                      <a:pt x="1139" y="1062"/>
                      <a:pt x="1175" y="1097"/>
                    </a:cubicBezTo>
                    <a:cubicBezTo>
                      <a:pt x="1188" y="1085"/>
                      <a:pt x="1201" y="1072"/>
                      <a:pt x="1213" y="1059"/>
                    </a:cubicBezTo>
                    <a:cubicBezTo>
                      <a:pt x="1315" y="1161"/>
                      <a:pt x="1417" y="1263"/>
                      <a:pt x="1518" y="1365"/>
                    </a:cubicBezTo>
                    <a:close/>
                    <a:moveTo>
                      <a:pt x="1044" y="839"/>
                    </a:moveTo>
                    <a:cubicBezTo>
                      <a:pt x="993" y="929"/>
                      <a:pt x="929" y="993"/>
                      <a:pt x="839" y="1044"/>
                    </a:cubicBezTo>
                    <a:cubicBezTo>
                      <a:pt x="750" y="1096"/>
                      <a:pt x="663" y="1119"/>
                      <a:pt x="560" y="1119"/>
                    </a:cubicBezTo>
                    <a:cubicBezTo>
                      <a:pt x="457" y="1119"/>
                      <a:pt x="369" y="1096"/>
                      <a:pt x="280" y="1044"/>
                    </a:cubicBezTo>
                    <a:cubicBezTo>
                      <a:pt x="190" y="993"/>
                      <a:pt x="126" y="929"/>
                      <a:pt x="75" y="839"/>
                    </a:cubicBezTo>
                    <a:cubicBezTo>
                      <a:pt x="23" y="750"/>
                      <a:pt x="0" y="663"/>
                      <a:pt x="0" y="560"/>
                    </a:cubicBezTo>
                    <a:cubicBezTo>
                      <a:pt x="0" y="457"/>
                      <a:pt x="23" y="369"/>
                      <a:pt x="75" y="280"/>
                    </a:cubicBezTo>
                    <a:cubicBezTo>
                      <a:pt x="126" y="190"/>
                      <a:pt x="190" y="126"/>
                      <a:pt x="280" y="75"/>
                    </a:cubicBezTo>
                    <a:cubicBezTo>
                      <a:pt x="369" y="23"/>
                      <a:pt x="457" y="0"/>
                      <a:pt x="560" y="0"/>
                    </a:cubicBezTo>
                    <a:cubicBezTo>
                      <a:pt x="663" y="0"/>
                      <a:pt x="750" y="23"/>
                      <a:pt x="839" y="75"/>
                    </a:cubicBezTo>
                    <a:cubicBezTo>
                      <a:pt x="929" y="126"/>
                      <a:pt x="993" y="190"/>
                      <a:pt x="1044" y="280"/>
                    </a:cubicBezTo>
                    <a:cubicBezTo>
                      <a:pt x="1096" y="369"/>
                      <a:pt x="1119" y="457"/>
                      <a:pt x="1119" y="560"/>
                    </a:cubicBezTo>
                    <a:cubicBezTo>
                      <a:pt x="1119" y="663"/>
                      <a:pt x="1096" y="750"/>
                      <a:pt x="1044" y="839"/>
                    </a:cubicBezTo>
                    <a:close/>
                    <a:moveTo>
                      <a:pt x="1011" y="560"/>
                    </a:moveTo>
                    <a:cubicBezTo>
                      <a:pt x="1011" y="477"/>
                      <a:pt x="992" y="406"/>
                      <a:pt x="950" y="334"/>
                    </a:cubicBezTo>
                    <a:cubicBezTo>
                      <a:pt x="909" y="262"/>
                      <a:pt x="857" y="210"/>
                      <a:pt x="785" y="168"/>
                    </a:cubicBezTo>
                    <a:cubicBezTo>
                      <a:pt x="713" y="126"/>
                      <a:pt x="643" y="107"/>
                      <a:pt x="560" y="107"/>
                    </a:cubicBezTo>
                    <a:cubicBezTo>
                      <a:pt x="477" y="107"/>
                      <a:pt x="406" y="126"/>
                      <a:pt x="334" y="168"/>
                    </a:cubicBezTo>
                    <a:cubicBezTo>
                      <a:pt x="262" y="210"/>
                      <a:pt x="210" y="262"/>
                      <a:pt x="168" y="334"/>
                    </a:cubicBezTo>
                    <a:cubicBezTo>
                      <a:pt x="126" y="406"/>
                      <a:pt x="107" y="477"/>
                      <a:pt x="107" y="560"/>
                    </a:cubicBezTo>
                    <a:cubicBezTo>
                      <a:pt x="107" y="643"/>
                      <a:pt x="126" y="713"/>
                      <a:pt x="168" y="785"/>
                    </a:cubicBezTo>
                    <a:cubicBezTo>
                      <a:pt x="210" y="857"/>
                      <a:pt x="262" y="909"/>
                      <a:pt x="334" y="950"/>
                    </a:cubicBezTo>
                    <a:cubicBezTo>
                      <a:pt x="406" y="992"/>
                      <a:pt x="477" y="1011"/>
                      <a:pt x="560" y="1011"/>
                    </a:cubicBezTo>
                    <a:cubicBezTo>
                      <a:pt x="643" y="1011"/>
                      <a:pt x="713" y="992"/>
                      <a:pt x="785" y="950"/>
                    </a:cubicBezTo>
                    <a:cubicBezTo>
                      <a:pt x="857" y="909"/>
                      <a:pt x="909" y="857"/>
                      <a:pt x="950" y="785"/>
                    </a:cubicBezTo>
                    <a:cubicBezTo>
                      <a:pt x="992" y="713"/>
                      <a:pt x="1011" y="643"/>
                      <a:pt x="1011" y="560"/>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nvGrpSpPr>
          <p:cNvPr id="68" name="Group 67">
            <a:extLst>
              <a:ext uri="{FF2B5EF4-FFF2-40B4-BE49-F238E27FC236}">
                <a16:creationId xmlns:a16="http://schemas.microsoft.com/office/drawing/2014/main" id="{16A1AE7A-FFA1-4D0F-B9ED-BA26B17D1143}"/>
              </a:ext>
            </a:extLst>
          </p:cNvPr>
          <p:cNvGrpSpPr/>
          <p:nvPr/>
        </p:nvGrpSpPr>
        <p:grpSpPr>
          <a:xfrm>
            <a:off x="9209513" y="2457244"/>
            <a:ext cx="1179614" cy="1179614"/>
            <a:chOff x="9271000" y="2457244"/>
            <a:chExt cx="1179614" cy="1179614"/>
          </a:xfrm>
        </p:grpSpPr>
        <p:sp>
          <p:nvSpPr>
            <p:cNvPr id="69" name="Oval 68">
              <a:extLst>
                <a:ext uri="{FF2B5EF4-FFF2-40B4-BE49-F238E27FC236}">
                  <a16:creationId xmlns:a16="http://schemas.microsoft.com/office/drawing/2014/main" id="{6B57B48E-4304-4478-87BD-7FA2A28F6F6A}"/>
                </a:ext>
              </a:extLst>
            </p:cNvPr>
            <p:cNvSpPr/>
            <p:nvPr/>
          </p:nvSpPr>
          <p:spPr>
            <a:xfrm>
              <a:off x="9271000" y="2457244"/>
              <a:ext cx="1179614" cy="1179614"/>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70" name="Group 69">
              <a:extLst>
                <a:ext uri="{FF2B5EF4-FFF2-40B4-BE49-F238E27FC236}">
                  <a16:creationId xmlns:a16="http://schemas.microsoft.com/office/drawing/2014/main" id="{4FB9EC42-32DF-4524-861D-CED225F0B24F}"/>
                </a:ext>
              </a:extLst>
            </p:cNvPr>
            <p:cNvGrpSpPr>
              <a:grpSpLocks/>
            </p:cNvGrpSpPr>
            <p:nvPr/>
          </p:nvGrpSpPr>
          <p:grpSpPr bwMode="auto">
            <a:xfrm>
              <a:off x="9615539" y="2801782"/>
              <a:ext cx="490537" cy="490538"/>
              <a:chOff x="4245" y="1206"/>
              <a:chExt cx="309" cy="309"/>
            </a:xfrm>
            <a:solidFill>
              <a:schemeClr val="accent1"/>
            </a:solidFill>
          </p:grpSpPr>
          <p:sp>
            <p:nvSpPr>
              <p:cNvPr id="71" name="Freeform 70">
                <a:extLst>
                  <a:ext uri="{FF2B5EF4-FFF2-40B4-BE49-F238E27FC236}">
                    <a16:creationId xmlns:a16="http://schemas.microsoft.com/office/drawing/2014/main" id="{2FEED678-46B5-4365-AF82-2671FBE0E2B4}"/>
                  </a:ext>
                </a:extLst>
              </p:cNvPr>
              <p:cNvSpPr>
                <a:spLocks noChangeArrowheads="1"/>
              </p:cNvSpPr>
              <p:nvPr/>
            </p:nvSpPr>
            <p:spPr bwMode="auto">
              <a:xfrm>
                <a:off x="4245" y="1206"/>
                <a:ext cx="309" cy="309"/>
              </a:xfrm>
              <a:custGeom>
                <a:avLst/>
                <a:gdLst>
                  <a:gd name="T0" fmla="*/ 1366 w 1367"/>
                  <a:gd name="T1" fmla="*/ 1366 h 1367"/>
                  <a:gd name="T2" fmla="*/ 1033 w 1367"/>
                  <a:gd name="T3" fmla="*/ 1277 h 1367"/>
                  <a:gd name="T4" fmla="*/ 1277 w 1367"/>
                  <a:gd name="T5" fmla="*/ 1033 h 1367"/>
                  <a:gd name="T6" fmla="*/ 1366 w 1367"/>
                  <a:gd name="T7" fmla="*/ 1366 h 1367"/>
                  <a:gd name="T8" fmla="*/ 446 w 1367"/>
                  <a:gd name="T9" fmla="*/ 204 h 1367"/>
                  <a:gd name="T10" fmla="*/ 202 w 1367"/>
                  <a:gd name="T11" fmla="*/ 448 h 1367"/>
                  <a:gd name="T12" fmla="*/ 988 w 1367"/>
                  <a:gd name="T13" fmla="*/ 1231 h 1367"/>
                  <a:gd name="T14" fmla="*/ 1232 w 1367"/>
                  <a:gd name="T15" fmla="*/ 987 h 1367"/>
                  <a:gd name="T16" fmla="*/ 446 w 1367"/>
                  <a:gd name="T17" fmla="*/ 204 h 1367"/>
                  <a:gd name="T18" fmla="*/ 320 w 1367"/>
                  <a:gd name="T19" fmla="*/ 76 h 1367"/>
                  <a:gd name="T20" fmla="*/ 277 w 1367"/>
                  <a:gd name="T21" fmla="*/ 119 h 1367"/>
                  <a:gd name="T22" fmla="*/ 274 w 1367"/>
                  <a:gd name="T23" fmla="*/ 116 h 1367"/>
                  <a:gd name="T24" fmla="*/ 188 w 1367"/>
                  <a:gd name="T25" fmla="*/ 29 h 1367"/>
                  <a:gd name="T26" fmla="*/ 169 w 1367"/>
                  <a:gd name="T27" fmla="*/ 16 h 1367"/>
                  <a:gd name="T28" fmla="*/ 112 w 1367"/>
                  <a:gd name="T29" fmla="*/ 0 h 1367"/>
                  <a:gd name="T30" fmla="*/ 56 w 1367"/>
                  <a:gd name="T31" fmla="*/ 16 h 1367"/>
                  <a:gd name="T32" fmla="*/ 15 w 1367"/>
                  <a:gd name="T33" fmla="*/ 57 h 1367"/>
                  <a:gd name="T34" fmla="*/ 0 w 1367"/>
                  <a:gd name="T35" fmla="*/ 113 h 1367"/>
                  <a:gd name="T36" fmla="*/ 15 w 1367"/>
                  <a:gd name="T37" fmla="*/ 170 h 1367"/>
                  <a:gd name="T38" fmla="*/ 29 w 1367"/>
                  <a:gd name="T39" fmla="*/ 189 h 1367"/>
                  <a:gd name="T40" fmla="*/ 115 w 1367"/>
                  <a:gd name="T41" fmla="*/ 275 h 1367"/>
                  <a:gd name="T42" fmla="*/ 119 w 1367"/>
                  <a:gd name="T43" fmla="*/ 278 h 1367"/>
                  <a:gd name="T44" fmla="*/ 75 w 1367"/>
                  <a:gd name="T45" fmla="*/ 321 h 1367"/>
                  <a:gd name="T46" fmla="*/ 156 w 1367"/>
                  <a:gd name="T47" fmla="*/ 402 h 1367"/>
                  <a:gd name="T48" fmla="*/ 400 w 1367"/>
                  <a:gd name="T49" fmla="*/ 158 h 1367"/>
                  <a:gd name="T50" fmla="*/ 320 w 1367"/>
                  <a:gd name="T51" fmla="*/ 76 h 1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67" h="1367">
                    <a:moveTo>
                      <a:pt x="1366" y="1366"/>
                    </a:moveTo>
                    <a:cubicBezTo>
                      <a:pt x="1255" y="1337"/>
                      <a:pt x="1144" y="1307"/>
                      <a:pt x="1033" y="1277"/>
                    </a:cubicBezTo>
                    <a:cubicBezTo>
                      <a:pt x="1115" y="1196"/>
                      <a:pt x="1196" y="1115"/>
                      <a:pt x="1277" y="1033"/>
                    </a:cubicBezTo>
                    <a:cubicBezTo>
                      <a:pt x="1307" y="1144"/>
                      <a:pt x="1337" y="1255"/>
                      <a:pt x="1366" y="1366"/>
                    </a:cubicBezTo>
                    <a:close/>
                    <a:moveTo>
                      <a:pt x="446" y="204"/>
                    </a:moveTo>
                    <a:cubicBezTo>
                      <a:pt x="364" y="285"/>
                      <a:pt x="283" y="366"/>
                      <a:pt x="202" y="448"/>
                    </a:cubicBezTo>
                    <a:cubicBezTo>
                      <a:pt x="464" y="709"/>
                      <a:pt x="726" y="970"/>
                      <a:pt x="988" y="1231"/>
                    </a:cubicBezTo>
                    <a:cubicBezTo>
                      <a:pt x="1070" y="1150"/>
                      <a:pt x="1151" y="1069"/>
                      <a:pt x="1232" y="987"/>
                    </a:cubicBezTo>
                    <a:cubicBezTo>
                      <a:pt x="970" y="726"/>
                      <a:pt x="708" y="465"/>
                      <a:pt x="446" y="204"/>
                    </a:cubicBezTo>
                    <a:close/>
                    <a:moveTo>
                      <a:pt x="320" y="76"/>
                    </a:moveTo>
                    <a:cubicBezTo>
                      <a:pt x="305" y="90"/>
                      <a:pt x="291" y="104"/>
                      <a:pt x="277" y="119"/>
                    </a:cubicBezTo>
                    <a:cubicBezTo>
                      <a:pt x="276" y="118"/>
                      <a:pt x="275" y="117"/>
                      <a:pt x="274" y="116"/>
                    </a:cubicBezTo>
                    <a:cubicBezTo>
                      <a:pt x="245" y="87"/>
                      <a:pt x="216" y="58"/>
                      <a:pt x="188" y="29"/>
                    </a:cubicBezTo>
                    <a:cubicBezTo>
                      <a:pt x="182" y="24"/>
                      <a:pt x="176" y="20"/>
                      <a:pt x="169" y="16"/>
                    </a:cubicBezTo>
                    <a:cubicBezTo>
                      <a:pt x="151" y="5"/>
                      <a:pt x="132" y="0"/>
                      <a:pt x="112" y="0"/>
                    </a:cubicBezTo>
                    <a:cubicBezTo>
                      <a:pt x="91" y="0"/>
                      <a:pt x="74" y="5"/>
                      <a:pt x="56" y="16"/>
                    </a:cubicBezTo>
                    <a:cubicBezTo>
                      <a:pt x="38" y="26"/>
                      <a:pt x="25" y="39"/>
                      <a:pt x="15" y="57"/>
                    </a:cubicBezTo>
                    <a:cubicBezTo>
                      <a:pt x="4" y="75"/>
                      <a:pt x="0" y="92"/>
                      <a:pt x="0" y="113"/>
                    </a:cubicBezTo>
                    <a:cubicBezTo>
                      <a:pt x="0" y="133"/>
                      <a:pt x="4" y="152"/>
                      <a:pt x="15" y="170"/>
                    </a:cubicBezTo>
                    <a:cubicBezTo>
                      <a:pt x="19" y="177"/>
                      <a:pt x="23" y="183"/>
                      <a:pt x="29" y="189"/>
                    </a:cubicBezTo>
                    <a:cubicBezTo>
                      <a:pt x="57" y="217"/>
                      <a:pt x="86" y="246"/>
                      <a:pt x="115" y="275"/>
                    </a:cubicBezTo>
                    <a:cubicBezTo>
                      <a:pt x="116" y="276"/>
                      <a:pt x="117" y="277"/>
                      <a:pt x="119" y="278"/>
                    </a:cubicBezTo>
                    <a:cubicBezTo>
                      <a:pt x="104" y="292"/>
                      <a:pt x="89" y="306"/>
                      <a:pt x="75" y="321"/>
                    </a:cubicBezTo>
                    <a:cubicBezTo>
                      <a:pt x="102" y="348"/>
                      <a:pt x="129" y="375"/>
                      <a:pt x="156" y="402"/>
                    </a:cubicBezTo>
                    <a:cubicBezTo>
                      <a:pt x="237" y="320"/>
                      <a:pt x="318" y="239"/>
                      <a:pt x="400" y="158"/>
                    </a:cubicBezTo>
                    <a:cubicBezTo>
                      <a:pt x="373" y="130"/>
                      <a:pt x="346" y="103"/>
                      <a:pt x="320" y="76"/>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nvGrpSpPr>
          <p:cNvPr id="72" name="Group 71">
            <a:extLst>
              <a:ext uri="{FF2B5EF4-FFF2-40B4-BE49-F238E27FC236}">
                <a16:creationId xmlns:a16="http://schemas.microsoft.com/office/drawing/2014/main" id="{49B4B2C1-1955-4723-B3FD-48062075986E}"/>
              </a:ext>
            </a:extLst>
          </p:cNvPr>
          <p:cNvGrpSpPr/>
          <p:nvPr/>
        </p:nvGrpSpPr>
        <p:grpSpPr>
          <a:xfrm>
            <a:off x="1802873" y="2457244"/>
            <a:ext cx="1179614" cy="1179614"/>
            <a:chOff x="1741386" y="2457244"/>
            <a:chExt cx="1179614" cy="1179614"/>
          </a:xfrm>
        </p:grpSpPr>
        <p:sp>
          <p:nvSpPr>
            <p:cNvPr id="73" name="Oval 72">
              <a:extLst>
                <a:ext uri="{FF2B5EF4-FFF2-40B4-BE49-F238E27FC236}">
                  <a16:creationId xmlns:a16="http://schemas.microsoft.com/office/drawing/2014/main" id="{DC048CA1-15FF-40EF-90E2-A35213254405}"/>
                </a:ext>
              </a:extLst>
            </p:cNvPr>
            <p:cNvSpPr/>
            <p:nvPr/>
          </p:nvSpPr>
          <p:spPr>
            <a:xfrm>
              <a:off x="1741386" y="2457244"/>
              <a:ext cx="1179614" cy="1179614"/>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13" dirty="0"/>
            </a:p>
          </p:txBody>
        </p:sp>
        <p:grpSp>
          <p:nvGrpSpPr>
            <p:cNvPr id="74" name="Group 27">
              <a:extLst>
                <a:ext uri="{FF2B5EF4-FFF2-40B4-BE49-F238E27FC236}">
                  <a16:creationId xmlns:a16="http://schemas.microsoft.com/office/drawing/2014/main" id="{E86C98FB-B761-4B1A-AFE1-C0AEEE33595B}"/>
                </a:ext>
              </a:extLst>
            </p:cNvPr>
            <p:cNvGrpSpPr>
              <a:grpSpLocks/>
            </p:cNvGrpSpPr>
            <p:nvPr/>
          </p:nvGrpSpPr>
          <p:grpSpPr bwMode="auto">
            <a:xfrm>
              <a:off x="2088306" y="2734314"/>
              <a:ext cx="485775" cy="625475"/>
              <a:chOff x="3611" y="2750"/>
              <a:chExt cx="306" cy="394"/>
            </a:xfrm>
            <a:solidFill>
              <a:schemeClr val="accent1"/>
            </a:solidFill>
          </p:grpSpPr>
          <p:sp>
            <p:nvSpPr>
              <p:cNvPr id="75" name="Freeform 28">
                <a:extLst>
                  <a:ext uri="{FF2B5EF4-FFF2-40B4-BE49-F238E27FC236}">
                    <a16:creationId xmlns:a16="http://schemas.microsoft.com/office/drawing/2014/main" id="{E9D3F7AE-09BC-4C8E-806A-3E0FEF0FEE1F}"/>
                  </a:ext>
                </a:extLst>
              </p:cNvPr>
              <p:cNvSpPr>
                <a:spLocks noChangeArrowheads="1"/>
              </p:cNvSpPr>
              <p:nvPr/>
            </p:nvSpPr>
            <p:spPr bwMode="auto">
              <a:xfrm>
                <a:off x="3611" y="2750"/>
                <a:ext cx="307" cy="394"/>
              </a:xfrm>
              <a:custGeom>
                <a:avLst/>
                <a:gdLst>
                  <a:gd name="T0" fmla="*/ 526 w 1356"/>
                  <a:gd name="T1" fmla="*/ 1103 h 1744"/>
                  <a:gd name="T2" fmla="*/ 1108 w 1356"/>
                  <a:gd name="T3" fmla="*/ 1103 h 1744"/>
                  <a:gd name="T4" fmla="*/ 1108 w 1356"/>
                  <a:gd name="T5" fmla="*/ 1189 h 1744"/>
                  <a:gd name="T6" fmla="*/ 526 w 1356"/>
                  <a:gd name="T7" fmla="*/ 1189 h 1744"/>
                  <a:gd name="T8" fmla="*/ 526 w 1356"/>
                  <a:gd name="T9" fmla="*/ 1103 h 1744"/>
                  <a:gd name="T10" fmla="*/ 526 w 1356"/>
                  <a:gd name="T11" fmla="*/ 1017 h 1744"/>
                  <a:gd name="T12" fmla="*/ 1108 w 1356"/>
                  <a:gd name="T13" fmla="*/ 1017 h 1744"/>
                  <a:gd name="T14" fmla="*/ 1108 w 1356"/>
                  <a:gd name="T15" fmla="*/ 931 h 1744"/>
                  <a:gd name="T16" fmla="*/ 526 w 1356"/>
                  <a:gd name="T17" fmla="*/ 931 h 1744"/>
                  <a:gd name="T18" fmla="*/ 526 w 1356"/>
                  <a:gd name="T19" fmla="*/ 1017 h 1744"/>
                  <a:gd name="T20" fmla="*/ 526 w 1356"/>
                  <a:gd name="T21" fmla="*/ 846 h 1744"/>
                  <a:gd name="T22" fmla="*/ 1108 w 1356"/>
                  <a:gd name="T23" fmla="*/ 846 h 1744"/>
                  <a:gd name="T24" fmla="*/ 1108 w 1356"/>
                  <a:gd name="T25" fmla="*/ 760 h 1744"/>
                  <a:gd name="T26" fmla="*/ 526 w 1356"/>
                  <a:gd name="T27" fmla="*/ 760 h 1744"/>
                  <a:gd name="T28" fmla="*/ 526 w 1356"/>
                  <a:gd name="T29" fmla="*/ 846 h 1744"/>
                  <a:gd name="T30" fmla="*/ 526 w 1356"/>
                  <a:gd name="T31" fmla="*/ 674 h 1744"/>
                  <a:gd name="T32" fmla="*/ 1108 w 1356"/>
                  <a:gd name="T33" fmla="*/ 674 h 1744"/>
                  <a:gd name="T34" fmla="*/ 1108 w 1356"/>
                  <a:gd name="T35" fmla="*/ 587 h 1744"/>
                  <a:gd name="T36" fmla="*/ 526 w 1356"/>
                  <a:gd name="T37" fmla="*/ 587 h 1744"/>
                  <a:gd name="T38" fmla="*/ 526 w 1356"/>
                  <a:gd name="T39" fmla="*/ 674 h 1744"/>
                  <a:gd name="T40" fmla="*/ 1355 w 1356"/>
                  <a:gd name="T41" fmla="*/ 367 h 1744"/>
                  <a:gd name="T42" fmla="*/ 1355 w 1356"/>
                  <a:gd name="T43" fmla="*/ 1464 h 1744"/>
                  <a:gd name="T44" fmla="*/ 1183 w 1356"/>
                  <a:gd name="T45" fmla="*/ 1464 h 1744"/>
                  <a:gd name="T46" fmla="*/ 1183 w 1356"/>
                  <a:gd name="T47" fmla="*/ 1743 h 1744"/>
                  <a:gd name="T48" fmla="*/ 0 w 1356"/>
                  <a:gd name="T49" fmla="*/ 1743 h 1744"/>
                  <a:gd name="T50" fmla="*/ 0 w 1356"/>
                  <a:gd name="T51" fmla="*/ 173 h 1744"/>
                  <a:gd name="T52" fmla="*/ 279 w 1356"/>
                  <a:gd name="T53" fmla="*/ 173 h 1744"/>
                  <a:gd name="T54" fmla="*/ 279 w 1356"/>
                  <a:gd name="T55" fmla="*/ 0 h 1744"/>
                  <a:gd name="T56" fmla="*/ 989 w 1356"/>
                  <a:gd name="T57" fmla="*/ 0 h 1744"/>
                  <a:gd name="T58" fmla="*/ 1355 w 1356"/>
                  <a:gd name="T59" fmla="*/ 367 h 1744"/>
                  <a:gd name="T60" fmla="*/ 1076 w 1356"/>
                  <a:gd name="T61" fmla="*/ 1464 h 1744"/>
                  <a:gd name="T62" fmla="*/ 279 w 1356"/>
                  <a:gd name="T63" fmla="*/ 1464 h 1744"/>
                  <a:gd name="T64" fmla="*/ 279 w 1356"/>
                  <a:gd name="T65" fmla="*/ 280 h 1744"/>
                  <a:gd name="T66" fmla="*/ 107 w 1356"/>
                  <a:gd name="T67" fmla="*/ 280 h 1744"/>
                  <a:gd name="T68" fmla="*/ 107 w 1356"/>
                  <a:gd name="T69" fmla="*/ 1636 h 1744"/>
                  <a:gd name="T70" fmla="*/ 1075 w 1356"/>
                  <a:gd name="T71" fmla="*/ 1636 h 1744"/>
                  <a:gd name="T72" fmla="*/ 1076 w 1356"/>
                  <a:gd name="T73" fmla="*/ 1464 h 1744"/>
                  <a:gd name="T74" fmla="*/ 1248 w 1356"/>
                  <a:gd name="T75" fmla="*/ 421 h 1744"/>
                  <a:gd name="T76" fmla="*/ 935 w 1356"/>
                  <a:gd name="T77" fmla="*/ 421 h 1744"/>
                  <a:gd name="T78" fmla="*/ 935 w 1356"/>
                  <a:gd name="T79" fmla="*/ 109 h 1744"/>
                  <a:gd name="T80" fmla="*/ 387 w 1356"/>
                  <a:gd name="T81" fmla="*/ 109 h 1744"/>
                  <a:gd name="T82" fmla="*/ 387 w 1356"/>
                  <a:gd name="T83" fmla="*/ 1357 h 1744"/>
                  <a:gd name="T84" fmla="*/ 1247 w 1356"/>
                  <a:gd name="T85" fmla="*/ 1357 h 1744"/>
                  <a:gd name="T86" fmla="*/ 1248 w 1356"/>
                  <a:gd name="T87" fmla="*/ 421 h 1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56" h="1744">
                    <a:moveTo>
                      <a:pt x="526" y="1103"/>
                    </a:moveTo>
                    <a:cubicBezTo>
                      <a:pt x="720" y="1103"/>
                      <a:pt x="914" y="1103"/>
                      <a:pt x="1108" y="1103"/>
                    </a:cubicBezTo>
                    <a:cubicBezTo>
                      <a:pt x="1108" y="1132"/>
                      <a:pt x="1108" y="1161"/>
                      <a:pt x="1108" y="1189"/>
                    </a:cubicBezTo>
                    <a:cubicBezTo>
                      <a:pt x="914" y="1189"/>
                      <a:pt x="720" y="1189"/>
                      <a:pt x="526" y="1189"/>
                    </a:cubicBezTo>
                    <a:cubicBezTo>
                      <a:pt x="526" y="1161"/>
                      <a:pt x="526" y="1132"/>
                      <a:pt x="526" y="1103"/>
                    </a:cubicBezTo>
                    <a:close/>
                    <a:moveTo>
                      <a:pt x="526" y="1017"/>
                    </a:moveTo>
                    <a:cubicBezTo>
                      <a:pt x="720" y="1017"/>
                      <a:pt x="914" y="1017"/>
                      <a:pt x="1108" y="1017"/>
                    </a:cubicBezTo>
                    <a:cubicBezTo>
                      <a:pt x="1108" y="989"/>
                      <a:pt x="1108" y="960"/>
                      <a:pt x="1108" y="931"/>
                    </a:cubicBezTo>
                    <a:cubicBezTo>
                      <a:pt x="914" y="931"/>
                      <a:pt x="720" y="931"/>
                      <a:pt x="526" y="931"/>
                    </a:cubicBezTo>
                    <a:cubicBezTo>
                      <a:pt x="526" y="960"/>
                      <a:pt x="526" y="989"/>
                      <a:pt x="526" y="1017"/>
                    </a:cubicBezTo>
                    <a:close/>
                    <a:moveTo>
                      <a:pt x="526" y="846"/>
                    </a:moveTo>
                    <a:cubicBezTo>
                      <a:pt x="720" y="846"/>
                      <a:pt x="914" y="846"/>
                      <a:pt x="1108" y="846"/>
                    </a:cubicBezTo>
                    <a:cubicBezTo>
                      <a:pt x="1108" y="817"/>
                      <a:pt x="1108" y="788"/>
                      <a:pt x="1108" y="760"/>
                    </a:cubicBezTo>
                    <a:cubicBezTo>
                      <a:pt x="914" y="760"/>
                      <a:pt x="720" y="760"/>
                      <a:pt x="526" y="760"/>
                    </a:cubicBezTo>
                    <a:cubicBezTo>
                      <a:pt x="526" y="788"/>
                      <a:pt x="526" y="817"/>
                      <a:pt x="526" y="846"/>
                    </a:cubicBezTo>
                    <a:close/>
                    <a:moveTo>
                      <a:pt x="526" y="674"/>
                    </a:moveTo>
                    <a:cubicBezTo>
                      <a:pt x="720" y="674"/>
                      <a:pt x="914" y="674"/>
                      <a:pt x="1108" y="674"/>
                    </a:cubicBezTo>
                    <a:cubicBezTo>
                      <a:pt x="1108" y="645"/>
                      <a:pt x="1108" y="616"/>
                      <a:pt x="1108" y="587"/>
                    </a:cubicBezTo>
                    <a:cubicBezTo>
                      <a:pt x="914" y="587"/>
                      <a:pt x="720" y="587"/>
                      <a:pt x="526" y="587"/>
                    </a:cubicBezTo>
                    <a:cubicBezTo>
                      <a:pt x="526" y="616"/>
                      <a:pt x="526" y="645"/>
                      <a:pt x="526" y="674"/>
                    </a:cubicBezTo>
                    <a:close/>
                    <a:moveTo>
                      <a:pt x="1355" y="367"/>
                    </a:moveTo>
                    <a:cubicBezTo>
                      <a:pt x="1355" y="733"/>
                      <a:pt x="1355" y="1098"/>
                      <a:pt x="1355" y="1464"/>
                    </a:cubicBezTo>
                    <a:cubicBezTo>
                      <a:pt x="1298" y="1464"/>
                      <a:pt x="1241" y="1464"/>
                      <a:pt x="1183" y="1464"/>
                    </a:cubicBezTo>
                    <a:cubicBezTo>
                      <a:pt x="1183" y="1557"/>
                      <a:pt x="1183" y="1650"/>
                      <a:pt x="1183" y="1743"/>
                    </a:cubicBezTo>
                    <a:cubicBezTo>
                      <a:pt x="789" y="1743"/>
                      <a:pt x="394" y="1743"/>
                      <a:pt x="0" y="1743"/>
                    </a:cubicBezTo>
                    <a:cubicBezTo>
                      <a:pt x="0" y="1220"/>
                      <a:pt x="0" y="696"/>
                      <a:pt x="0" y="173"/>
                    </a:cubicBezTo>
                    <a:cubicBezTo>
                      <a:pt x="93" y="173"/>
                      <a:pt x="186" y="173"/>
                      <a:pt x="279" y="173"/>
                    </a:cubicBezTo>
                    <a:cubicBezTo>
                      <a:pt x="279" y="115"/>
                      <a:pt x="279" y="57"/>
                      <a:pt x="279" y="0"/>
                    </a:cubicBezTo>
                    <a:cubicBezTo>
                      <a:pt x="516" y="0"/>
                      <a:pt x="752" y="0"/>
                      <a:pt x="989" y="0"/>
                    </a:cubicBezTo>
                    <a:cubicBezTo>
                      <a:pt x="1111" y="122"/>
                      <a:pt x="1233" y="244"/>
                      <a:pt x="1355" y="367"/>
                    </a:cubicBezTo>
                    <a:close/>
                    <a:moveTo>
                      <a:pt x="1076" y="1464"/>
                    </a:moveTo>
                    <a:cubicBezTo>
                      <a:pt x="810" y="1464"/>
                      <a:pt x="545" y="1464"/>
                      <a:pt x="279" y="1464"/>
                    </a:cubicBezTo>
                    <a:cubicBezTo>
                      <a:pt x="279" y="1069"/>
                      <a:pt x="279" y="675"/>
                      <a:pt x="279" y="280"/>
                    </a:cubicBezTo>
                    <a:cubicBezTo>
                      <a:pt x="221" y="280"/>
                      <a:pt x="164" y="280"/>
                      <a:pt x="107" y="280"/>
                    </a:cubicBezTo>
                    <a:cubicBezTo>
                      <a:pt x="107" y="732"/>
                      <a:pt x="107" y="1184"/>
                      <a:pt x="107" y="1636"/>
                    </a:cubicBezTo>
                    <a:cubicBezTo>
                      <a:pt x="430" y="1636"/>
                      <a:pt x="752" y="1636"/>
                      <a:pt x="1075" y="1636"/>
                    </a:cubicBezTo>
                    <a:cubicBezTo>
                      <a:pt x="1076" y="1579"/>
                      <a:pt x="1076" y="1522"/>
                      <a:pt x="1076" y="1464"/>
                    </a:cubicBezTo>
                    <a:close/>
                    <a:moveTo>
                      <a:pt x="1248" y="421"/>
                    </a:moveTo>
                    <a:cubicBezTo>
                      <a:pt x="1144" y="421"/>
                      <a:pt x="1040" y="421"/>
                      <a:pt x="935" y="421"/>
                    </a:cubicBezTo>
                    <a:cubicBezTo>
                      <a:pt x="935" y="317"/>
                      <a:pt x="935" y="213"/>
                      <a:pt x="935" y="109"/>
                    </a:cubicBezTo>
                    <a:cubicBezTo>
                      <a:pt x="752" y="109"/>
                      <a:pt x="570" y="109"/>
                      <a:pt x="387" y="109"/>
                    </a:cubicBezTo>
                    <a:cubicBezTo>
                      <a:pt x="387" y="525"/>
                      <a:pt x="387" y="941"/>
                      <a:pt x="387" y="1357"/>
                    </a:cubicBezTo>
                    <a:cubicBezTo>
                      <a:pt x="674" y="1357"/>
                      <a:pt x="960" y="1357"/>
                      <a:pt x="1247" y="1357"/>
                    </a:cubicBezTo>
                    <a:cubicBezTo>
                      <a:pt x="1248" y="1045"/>
                      <a:pt x="1248" y="733"/>
                      <a:pt x="1248" y="421"/>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sp>
        <p:nvSpPr>
          <p:cNvPr id="2" name="Slide Number Placeholder 1"/>
          <p:cNvSpPr>
            <a:spLocks noGrp="1"/>
          </p:cNvSpPr>
          <p:nvPr>
            <p:ph type="sldNum" sz="quarter" idx="12"/>
          </p:nvPr>
        </p:nvSpPr>
        <p:spPr/>
        <p:txBody>
          <a:bodyPr/>
          <a:lstStyle/>
          <a:p>
            <a:fld id="{BB7F249F-CCCE-DA49-A761-E31751E19E88}" type="slidenum">
              <a:rPr lang="en-US" noProof="0" smtClean="0"/>
              <a:pPr/>
              <a:t>7</a:t>
            </a:fld>
            <a:endParaRPr lang="en-US" noProof="0" dirty="0"/>
          </a:p>
        </p:txBody>
      </p:sp>
      <p:sp>
        <p:nvSpPr>
          <p:cNvPr id="3" name="Footer Placeholder 2"/>
          <p:cNvSpPr>
            <a:spLocks noGrp="1"/>
          </p:cNvSpPr>
          <p:nvPr>
            <p:ph type="ftr" sz="quarter" idx="11"/>
          </p:nvPr>
        </p:nvSpPr>
        <p:spPr/>
        <p:txBody>
          <a:bodyPr/>
          <a:lstStyle/>
          <a:p>
            <a:r>
              <a:rPr lang="en-US" noProof="0" dirty="0"/>
              <a:t>Confidential – NOT FOR DISTRIBUTION – Roadmap WILL CHANGE</a:t>
            </a:r>
          </a:p>
        </p:txBody>
      </p:sp>
      <p:sp>
        <p:nvSpPr>
          <p:cNvPr id="7" name="Title 6"/>
          <p:cNvSpPr>
            <a:spLocks noGrp="1"/>
          </p:cNvSpPr>
          <p:nvPr>
            <p:ph type="title"/>
          </p:nvPr>
        </p:nvSpPr>
        <p:spPr>
          <a:xfrm>
            <a:off x="838200" y="720000"/>
            <a:ext cx="10515600" cy="540000"/>
          </a:xfrm>
        </p:spPr>
        <p:txBody>
          <a:bodyPr/>
          <a:lstStyle/>
          <a:p>
            <a:r>
              <a:rPr lang="en-US" dirty="0">
                <a:solidFill>
                  <a:schemeClr val="bg1"/>
                </a:solidFill>
              </a:rPr>
              <a:t>What Is Data Science?</a:t>
            </a:r>
          </a:p>
        </p:txBody>
      </p:sp>
    </p:spTree>
    <p:extLst>
      <p:ext uri="{BB962C8B-B14F-4D97-AF65-F5344CB8AC3E}">
        <p14:creationId xmlns:p14="http://schemas.microsoft.com/office/powerpoint/2010/main" val="3974173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175778A-AF72-4CC2-8292-9AE7B82E76BB}"/>
              </a:ext>
            </a:extLst>
          </p:cNvPr>
          <p:cNvSpPr>
            <a:spLocks noChangeArrowheads="1"/>
          </p:cNvSpPr>
          <p:nvPr/>
        </p:nvSpPr>
        <p:spPr bwMode="auto">
          <a:xfrm>
            <a:off x="571501" y="1463040"/>
            <a:ext cx="4889499" cy="4754880"/>
          </a:xfrm>
          <a:prstGeom prst="rect">
            <a:avLst/>
          </a:prstGeom>
          <a:solidFill>
            <a:schemeClr val="bg1">
              <a:lumMod val="95000"/>
            </a:schemeClr>
          </a:solidFill>
          <a:ln w="25400" cap="rnd">
            <a:noFill/>
            <a:prstDash val="sysDot"/>
            <a:miter lim="800000"/>
          </a:ln>
        </p:spPr>
        <p:style>
          <a:lnRef idx="1">
            <a:schemeClr val="accent1"/>
          </a:lnRef>
          <a:fillRef idx="0">
            <a:schemeClr val="accent1"/>
          </a:fillRef>
          <a:effectRef idx="0">
            <a:schemeClr val="accent1"/>
          </a:effectRef>
          <a:fontRef idx="minor">
            <a:schemeClr val="tx1"/>
          </a:fontRef>
        </p:style>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altLang="en-US" dirty="0"/>
          </a:p>
        </p:txBody>
      </p:sp>
      <p:pic>
        <p:nvPicPr>
          <p:cNvPr id="37" name="Picture 36">
            <a:extLst>
              <a:ext uri="{FF2B5EF4-FFF2-40B4-BE49-F238E27FC236}">
                <a16:creationId xmlns:a16="http://schemas.microsoft.com/office/drawing/2014/main" id="{CFEE89B8-0812-43BD-83C3-83B12373EA9A}"/>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15342" y="2744527"/>
            <a:ext cx="4389116" cy="2194560"/>
          </a:xfrm>
          <a:prstGeom prst="rect">
            <a:avLst/>
          </a:prstGeom>
        </p:spPr>
      </p:pic>
      <p:cxnSp>
        <p:nvCxnSpPr>
          <p:cNvPr id="31" name="Straight Connector 30">
            <a:extLst>
              <a:ext uri="{FF2B5EF4-FFF2-40B4-BE49-F238E27FC236}">
                <a16:creationId xmlns:a16="http://schemas.microsoft.com/office/drawing/2014/main" id="{236AA046-D312-46AA-8169-1015F86E467F}"/>
              </a:ext>
            </a:extLst>
          </p:cNvPr>
          <p:cNvCxnSpPr>
            <a:cxnSpLocks/>
          </p:cNvCxnSpPr>
          <p:nvPr/>
        </p:nvCxnSpPr>
        <p:spPr>
          <a:xfrm>
            <a:off x="3009900" y="2001650"/>
            <a:ext cx="0" cy="1129199"/>
          </a:xfrm>
          <a:prstGeom prst="line">
            <a:avLst/>
          </a:prstGeom>
          <a:ln w="19050" cap="rnd">
            <a:solidFill>
              <a:schemeClr val="accent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3C2AB6-1853-4F28-BA3D-B2F1A0115A0A}"/>
              </a:ext>
            </a:extLst>
          </p:cNvPr>
          <p:cNvCxnSpPr>
            <a:cxnSpLocks/>
            <a:stCxn id="25" idx="2"/>
          </p:cNvCxnSpPr>
          <p:nvPr/>
        </p:nvCxnSpPr>
        <p:spPr>
          <a:xfrm flipH="1">
            <a:off x="3009902" y="2001650"/>
            <a:ext cx="2714322" cy="0"/>
          </a:xfrm>
          <a:prstGeom prst="line">
            <a:avLst/>
          </a:prstGeom>
          <a:ln w="19050" cap="rnd">
            <a:solidFill>
              <a:schemeClr val="accent1"/>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9F56AE0-5DA4-4E78-B749-B45B0B308ADC}"/>
              </a:ext>
            </a:extLst>
          </p:cNvPr>
          <p:cNvCxnSpPr>
            <a:cxnSpLocks/>
            <a:stCxn id="27" idx="2"/>
          </p:cNvCxnSpPr>
          <p:nvPr/>
        </p:nvCxnSpPr>
        <p:spPr>
          <a:xfrm flipH="1">
            <a:off x="3721296" y="3625038"/>
            <a:ext cx="2002928" cy="0"/>
          </a:xfrm>
          <a:prstGeom prst="line">
            <a:avLst/>
          </a:prstGeom>
          <a:ln w="19050" cap="rnd">
            <a:solidFill>
              <a:schemeClr val="accent1"/>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B767A20-9FC6-425A-8F44-4CCFA2C2B635}"/>
              </a:ext>
            </a:extLst>
          </p:cNvPr>
          <p:cNvCxnSpPr>
            <a:cxnSpLocks/>
          </p:cNvCxnSpPr>
          <p:nvPr/>
        </p:nvCxnSpPr>
        <p:spPr>
          <a:xfrm flipV="1">
            <a:off x="3721295" y="3262313"/>
            <a:ext cx="0" cy="362725"/>
          </a:xfrm>
          <a:prstGeom prst="line">
            <a:avLst/>
          </a:prstGeom>
          <a:ln w="19050" cap="rnd">
            <a:solidFill>
              <a:schemeClr val="accent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9876D81-0EA9-408F-BE65-B2DAF85031AD}"/>
              </a:ext>
            </a:extLst>
          </p:cNvPr>
          <p:cNvCxnSpPr>
            <a:cxnSpLocks/>
          </p:cNvCxnSpPr>
          <p:nvPr/>
        </p:nvCxnSpPr>
        <p:spPr>
          <a:xfrm flipV="1">
            <a:off x="3721295" y="3761295"/>
            <a:ext cx="0" cy="1690394"/>
          </a:xfrm>
          <a:prstGeom prst="line">
            <a:avLst/>
          </a:prstGeom>
          <a:ln w="19050" cap="rnd">
            <a:solidFill>
              <a:schemeClr val="accent1"/>
            </a:solidFill>
            <a:round/>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E52A190-504E-4D58-B1F7-5471E4E3F4A8}"/>
              </a:ext>
            </a:extLst>
          </p:cNvPr>
          <p:cNvCxnSpPr>
            <a:cxnSpLocks/>
            <a:stCxn id="29" idx="2"/>
          </p:cNvCxnSpPr>
          <p:nvPr/>
        </p:nvCxnSpPr>
        <p:spPr>
          <a:xfrm flipH="1">
            <a:off x="3721296" y="5463868"/>
            <a:ext cx="2002928" cy="0"/>
          </a:xfrm>
          <a:prstGeom prst="line">
            <a:avLst/>
          </a:prstGeom>
          <a:ln w="19050" cap="rnd">
            <a:solidFill>
              <a:schemeClr val="accent1"/>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CDA71B3C-C72A-4FD5-A0F1-0F194F7EDB6A}"/>
              </a:ext>
            </a:extLst>
          </p:cNvPr>
          <p:cNvSpPr>
            <a:spLocks noGrp="1"/>
          </p:cNvSpPr>
          <p:nvPr>
            <p:ph type="sldNum" sz="quarter" idx="12"/>
          </p:nvPr>
        </p:nvSpPr>
        <p:spPr/>
        <p:txBody>
          <a:bodyPr/>
          <a:lstStyle/>
          <a:p>
            <a:fld id="{BB7F249F-CCCE-DA49-A761-E31751E19E88}" type="slidenum">
              <a:rPr lang="en-US" noProof="0" smtClean="0"/>
              <a:pPr/>
              <a:t>8</a:t>
            </a:fld>
            <a:endParaRPr lang="en-US" noProof="0" dirty="0"/>
          </a:p>
        </p:txBody>
      </p:sp>
      <p:sp>
        <p:nvSpPr>
          <p:cNvPr id="3" name="Footer Placeholder 2">
            <a:extLst>
              <a:ext uri="{FF2B5EF4-FFF2-40B4-BE49-F238E27FC236}">
                <a16:creationId xmlns:a16="http://schemas.microsoft.com/office/drawing/2014/main" id="{C2A30EBB-E866-46A7-BF18-86B87EEC8809}"/>
              </a:ext>
            </a:extLst>
          </p:cNvPr>
          <p:cNvSpPr>
            <a:spLocks noGrp="1"/>
          </p:cNvSpPr>
          <p:nvPr>
            <p:ph type="ftr" sz="quarter" idx="11"/>
          </p:nvPr>
        </p:nvSpPr>
        <p:spPr/>
        <p:txBody>
          <a:bodyPr/>
          <a:lstStyle/>
          <a:p>
            <a:r>
              <a:rPr lang="en-US" noProof="0" dirty="0"/>
              <a:t>Confidential</a:t>
            </a:r>
          </a:p>
        </p:txBody>
      </p:sp>
      <p:sp>
        <p:nvSpPr>
          <p:cNvPr id="7" name="Title 6">
            <a:extLst>
              <a:ext uri="{FF2B5EF4-FFF2-40B4-BE49-F238E27FC236}">
                <a16:creationId xmlns:a16="http://schemas.microsoft.com/office/drawing/2014/main" id="{E387FAFE-912B-48E0-A379-A34CF18BAA31}"/>
              </a:ext>
            </a:extLst>
          </p:cNvPr>
          <p:cNvSpPr>
            <a:spLocks noGrp="1"/>
          </p:cNvSpPr>
          <p:nvPr>
            <p:ph type="title"/>
          </p:nvPr>
        </p:nvSpPr>
        <p:spPr>
          <a:xfrm>
            <a:off x="622540" y="504340"/>
            <a:ext cx="10515600" cy="540000"/>
          </a:xfrm>
        </p:spPr>
        <p:txBody>
          <a:bodyPr>
            <a:normAutofit/>
          </a:bodyPr>
          <a:lstStyle/>
          <a:p>
            <a:r>
              <a:rPr lang="en-IE" dirty="0"/>
              <a:t>The Three Categories of Data Science</a:t>
            </a:r>
          </a:p>
        </p:txBody>
      </p:sp>
      <p:cxnSp>
        <p:nvCxnSpPr>
          <p:cNvPr id="23" name="Line">
            <a:extLst>
              <a:ext uri="{FF2B5EF4-FFF2-40B4-BE49-F238E27FC236}">
                <a16:creationId xmlns:a16="http://schemas.microsoft.com/office/drawing/2014/main" id="{2E808161-5B05-4E1B-ABB0-53F0D018FE07}"/>
              </a:ext>
            </a:extLst>
          </p:cNvPr>
          <p:cNvCxnSpPr>
            <a:cxnSpLocks/>
          </p:cNvCxnSpPr>
          <p:nvPr/>
        </p:nvCxnSpPr>
        <p:spPr>
          <a:xfrm flipH="1">
            <a:off x="6883401" y="2813343"/>
            <a:ext cx="4471416"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24" name="Line">
            <a:extLst>
              <a:ext uri="{FF2B5EF4-FFF2-40B4-BE49-F238E27FC236}">
                <a16:creationId xmlns:a16="http://schemas.microsoft.com/office/drawing/2014/main" id="{899CA631-03D1-4772-9775-C697507E5102}"/>
              </a:ext>
            </a:extLst>
          </p:cNvPr>
          <p:cNvCxnSpPr>
            <a:cxnSpLocks/>
          </p:cNvCxnSpPr>
          <p:nvPr/>
        </p:nvCxnSpPr>
        <p:spPr>
          <a:xfrm flipH="1">
            <a:off x="6883401" y="4436731"/>
            <a:ext cx="4471416" cy="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F93251B5-5642-44CC-B940-4E6F0314FAEE}"/>
              </a:ext>
            </a:extLst>
          </p:cNvPr>
          <p:cNvSpPr/>
          <p:nvPr/>
        </p:nvSpPr>
        <p:spPr>
          <a:xfrm>
            <a:off x="5724224" y="1553673"/>
            <a:ext cx="895953" cy="895953"/>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b="1" dirty="0">
              <a:solidFill>
                <a:schemeClr val="accent1"/>
              </a:solidFill>
            </a:endParaRPr>
          </a:p>
        </p:txBody>
      </p:sp>
      <p:sp>
        <p:nvSpPr>
          <p:cNvPr id="26" name="Content Placeholder 13">
            <a:extLst>
              <a:ext uri="{FF2B5EF4-FFF2-40B4-BE49-F238E27FC236}">
                <a16:creationId xmlns:a16="http://schemas.microsoft.com/office/drawing/2014/main" id="{9D2C3594-E6B6-4DDB-8E21-F17FA5614CFE}"/>
              </a:ext>
            </a:extLst>
          </p:cNvPr>
          <p:cNvSpPr txBox="1">
            <a:spLocks/>
          </p:cNvSpPr>
          <p:nvPr/>
        </p:nvSpPr>
        <p:spPr>
          <a:xfrm>
            <a:off x="6883401" y="1463040"/>
            <a:ext cx="4470398" cy="1077218"/>
          </a:xfrm>
          <a:prstGeom prst="rect">
            <a:avLst/>
          </a:prstGeom>
        </p:spPr>
        <p:txBody>
          <a:bodyPr wrap="square" lIns="0" tIns="0" rIns="0" bIns="0" anchor="ctr" anchorCtr="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spcBef>
                <a:spcPts val="1000"/>
              </a:spcBef>
              <a:buNone/>
            </a:pPr>
            <a:r>
              <a:rPr lang="en-GB" sz="1400" dirty="0">
                <a:latin typeface="Arial"/>
                <a:cs typeface="Arial"/>
              </a:rPr>
              <a:t>When we look in the mirror, we can see what is behind us. It is in the past, yet an important tool for us to describe what has happened. This is categorized as descriptive analytics, best noted by reporting and business intelligence.</a:t>
            </a:r>
          </a:p>
        </p:txBody>
      </p:sp>
      <p:sp>
        <p:nvSpPr>
          <p:cNvPr id="27" name="Oval 26">
            <a:extLst>
              <a:ext uri="{FF2B5EF4-FFF2-40B4-BE49-F238E27FC236}">
                <a16:creationId xmlns:a16="http://schemas.microsoft.com/office/drawing/2014/main" id="{84F0B650-3926-490A-931E-CD267E75E6E5}"/>
              </a:ext>
            </a:extLst>
          </p:cNvPr>
          <p:cNvSpPr/>
          <p:nvPr/>
        </p:nvSpPr>
        <p:spPr>
          <a:xfrm>
            <a:off x="5724224" y="3177061"/>
            <a:ext cx="895953" cy="895953"/>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b="1" dirty="0">
              <a:solidFill>
                <a:schemeClr val="accent1"/>
              </a:solidFill>
            </a:endParaRPr>
          </a:p>
        </p:txBody>
      </p:sp>
      <p:sp>
        <p:nvSpPr>
          <p:cNvPr id="28" name="Content Placeholder 13">
            <a:extLst>
              <a:ext uri="{FF2B5EF4-FFF2-40B4-BE49-F238E27FC236}">
                <a16:creationId xmlns:a16="http://schemas.microsoft.com/office/drawing/2014/main" id="{0AC25374-1872-47CF-A8F0-0D53C116ACC9}"/>
              </a:ext>
            </a:extLst>
          </p:cNvPr>
          <p:cNvSpPr txBox="1">
            <a:spLocks/>
          </p:cNvSpPr>
          <p:nvPr/>
        </p:nvSpPr>
        <p:spPr>
          <a:xfrm>
            <a:off x="6883401" y="3086428"/>
            <a:ext cx="4470398" cy="1077218"/>
          </a:xfrm>
          <a:prstGeom prst="rect">
            <a:avLst/>
          </a:prstGeom>
        </p:spPr>
        <p:txBody>
          <a:bodyPr wrap="square" lIns="0" tIns="0" rIns="0" bIns="0" anchor="ctr" anchorCtr="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spcBef>
                <a:spcPts val="1000"/>
              </a:spcBef>
              <a:buNone/>
            </a:pPr>
            <a:r>
              <a:rPr lang="en-GB" sz="1400" dirty="0"/>
              <a:t>When we look out the windscreen of a vehicle, we can determine what is ahead of us and act accordingly.</a:t>
            </a:r>
            <a:br>
              <a:rPr lang="en-GB" sz="1400" dirty="0"/>
            </a:br>
            <a:r>
              <a:rPr lang="en-GB" sz="1400" dirty="0"/>
              <a:t>This is categorized as predictive analytics, best noted how our current fraud products work, making predictions (classifying) if a transaction is fraudulent or not.</a:t>
            </a:r>
          </a:p>
        </p:txBody>
      </p:sp>
      <p:sp>
        <p:nvSpPr>
          <p:cNvPr id="29" name="Oval 28">
            <a:extLst>
              <a:ext uri="{FF2B5EF4-FFF2-40B4-BE49-F238E27FC236}">
                <a16:creationId xmlns:a16="http://schemas.microsoft.com/office/drawing/2014/main" id="{E76EACEC-7C8C-4C29-AD2C-310E27CD98E4}"/>
              </a:ext>
            </a:extLst>
          </p:cNvPr>
          <p:cNvSpPr/>
          <p:nvPr/>
        </p:nvSpPr>
        <p:spPr>
          <a:xfrm>
            <a:off x="5724224" y="5015891"/>
            <a:ext cx="895953" cy="895953"/>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b="1" dirty="0">
              <a:solidFill>
                <a:schemeClr val="accent1"/>
              </a:solidFill>
            </a:endParaRPr>
          </a:p>
        </p:txBody>
      </p:sp>
      <p:sp>
        <p:nvSpPr>
          <p:cNvPr id="30" name="Content Placeholder 13">
            <a:extLst>
              <a:ext uri="{FF2B5EF4-FFF2-40B4-BE49-F238E27FC236}">
                <a16:creationId xmlns:a16="http://schemas.microsoft.com/office/drawing/2014/main" id="{B5387A8C-87BB-4140-81AB-9CD9678621CF}"/>
              </a:ext>
            </a:extLst>
          </p:cNvPr>
          <p:cNvSpPr txBox="1">
            <a:spLocks/>
          </p:cNvSpPr>
          <p:nvPr/>
        </p:nvSpPr>
        <p:spPr>
          <a:xfrm>
            <a:off x="6883401" y="4709815"/>
            <a:ext cx="4470398" cy="1508105"/>
          </a:xfrm>
          <a:prstGeom prst="rect">
            <a:avLst/>
          </a:prstGeom>
        </p:spPr>
        <p:txBody>
          <a:bodyPr wrap="square" lIns="0" tIns="0" rIns="0" bIns="0" anchor="ctr" anchorCtr="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u="none"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spcBef>
                <a:spcPts val="1000"/>
              </a:spcBef>
              <a:buNone/>
            </a:pPr>
            <a:r>
              <a:rPr lang="en-GB" sz="1400" dirty="0">
                <a:latin typeface="Arial"/>
                <a:cs typeface="Arial"/>
              </a:rPr>
              <a:t>Vehicles are now fitted with many safety features such as assisted braking. When a prediction leads to the car making a decision itself, which leads to an autonomous action, we call it prescriptive analytics. This can be described by our next generation of modeling called continuous learning where our models self-learn and adapt autonomously.</a:t>
            </a:r>
          </a:p>
        </p:txBody>
      </p:sp>
      <p:grpSp>
        <p:nvGrpSpPr>
          <p:cNvPr id="41" name="Group 5">
            <a:extLst>
              <a:ext uri="{FF2B5EF4-FFF2-40B4-BE49-F238E27FC236}">
                <a16:creationId xmlns:a16="http://schemas.microsoft.com/office/drawing/2014/main" id="{13E0680D-1134-4A2A-9DA9-76D275BA1BE1}"/>
              </a:ext>
            </a:extLst>
          </p:cNvPr>
          <p:cNvGrpSpPr>
            <a:grpSpLocks noChangeAspect="1"/>
          </p:cNvGrpSpPr>
          <p:nvPr/>
        </p:nvGrpSpPr>
        <p:grpSpPr bwMode="auto">
          <a:xfrm>
            <a:off x="6019184" y="5283470"/>
            <a:ext cx="343740" cy="360795"/>
            <a:chOff x="4199" y="452"/>
            <a:chExt cx="262" cy="275"/>
          </a:xfrm>
          <a:solidFill>
            <a:srgbClr val="0A86C9"/>
          </a:solidFill>
        </p:grpSpPr>
        <p:sp>
          <p:nvSpPr>
            <p:cNvPr id="42" name="Freeform 6">
              <a:extLst>
                <a:ext uri="{FF2B5EF4-FFF2-40B4-BE49-F238E27FC236}">
                  <a16:creationId xmlns:a16="http://schemas.microsoft.com/office/drawing/2014/main" id="{7A79A372-A643-439F-B531-7FA5A2B5B608}"/>
                </a:ext>
              </a:extLst>
            </p:cNvPr>
            <p:cNvSpPr>
              <a:spLocks noChangeArrowheads="1"/>
            </p:cNvSpPr>
            <p:nvPr/>
          </p:nvSpPr>
          <p:spPr bwMode="auto">
            <a:xfrm>
              <a:off x="4199" y="452"/>
              <a:ext cx="263" cy="275"/>
            </a:xfrm>
            <a:custGeom>
              <a:avLst/>
              <a:gdLst>
                <a:gd name="T0" fmla="*/ 1161 w 1162"/>
                <a:gd name="T1" fmla="*/ 609 h 1218"/>
                <a:gd name="T2" fmla="*/ 552 w 1162"/>
                <a:gd name="T3" fmla="*/ 1217 h 1218"/>
                <a:gd name="T4" fmla="*/ 431 w 1162"/>
                <a:gd name="T5" fmla="*/ 1095 h 1218"/>
                <a:gd name="T6" fmla="*/ 917 w 1162"/>
                <a:gd name="T7" fmla="*/ 609 h 1218"/>
                <a:gd name="T8" fmla="*/ 431 w 1162"/>
                <a:gd name="T9" fmla="*/ 122 h 1218"/>
                <a:gd name="T10" fmla="*/ 552 w 1162"/>
                <a:gd name="T11" fmla="*/ 0 h 1218"/>
                <a:gd name="T12" fmla="*/ 1161 w 1162"/>
                <a:gd name="T13" fmla="*/ 609 h 1218"/>
                <a:gd name="T14" fmla="*/ 122 w 1162"/>
                <a:gd name="T15" fmla="*/ 0 h 1218"/>
                <a:gd name="T16" fmla="*/ 0 w 1162"/>
                <a:gd name="T17" fmla="*/ 122 h 1218"/>
                <a:gd name="T18" fmla="*/ 486 w 1162"/>
                <a:gd name="T19" fmla="*/ 609 h 1218"/>
                <a:gd name="T20" fmla="*/ 0 w 1162"/>
                <a:gd name="T21" fmla="*/ 1095 h 1218"/>
                <a:gd name="T22" fmla="*/ 122 w 1162"/>
                <a:gd name="T23" fmla="*/ 1217 h 1218"/>
                <a:gd name="T24" fmla="*/ 730 w 1162"/>
                <a:gd name="T25" fmla="*/ 609 h 1218"/>
                <a:gd name="T26" fmla="*/ 122 w 1162"/>
                <a:gd name="T27" fmla="*/ 0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2" h="1218">
                  <a:moveTo>
                    <a:pt x="1161" y="609"/>
                  </a:moveTo>
                  <a:cubicBezTo>
                    <a:pt x="958" y="811"/>
                    <a:pt x="755" y="1014"/>
                    <a:pt x="552" y="1217"/>
                  </a:cubicBezTo>
                  <a:cubicBezTo>
                    <a:pt x="512" y="1177"/>
                    <a:pt x="471" y="1136"/>
                    <a:pt x="431" y="1095"/>
                  </a:cubicBezTo>
                  <a:cubicBezTo>
                    <a:pt x="593" y="933"/>
                    <a:pt x="755" y="771"/>
                    <a:pt x="917" y="609"/>
                  </a:cubicBezTo>
                  <a:cubicBezTo>
                    <a:pt x="755" y="446"/>
                    <a:pt x="593" y="284"/>
                    <a:pt x="431" y="122"/>
                  </a:cubicBezTo>
                  <a:cubicBezTo>
                    <a:pt x="471" y="81"/>
                    <a:pt x="512" y="40"/>
                    <a:pt x="552" y="0"/>
                  </a:cubicBezTo>
                  <a:cubicBezTo>
                    <a:pt x="755" y="203"/>
                    <a:pt x="958" y="406"/>
                    <a:pt x="1161" y="609"/>
                  </a:cubicBezTo>
                  <a:close/>
                  <a:moveTo>
                    <a:pt x="122" y="0"/>
                  </a:moveTo>
                  <a:cubicBezTo>
                    <a:pt x="81" y="40"/>
                    <a:pt x="40" y="81"/>
                    <a:pt x="0" y="122"/>
                  </a:cubicBezTo>
                  <a:cubicBezTo>
                    <a:pt x="162" y="284"/>
                    <a:pt x="324" y="446"/>
                    <a:pt x="486" y="609"/>
                  </a:cubicBezTo>
                  <a:cubicBezTo>
                    <a:pt x="324" y="771"/>
                    <a:pt x="162" y="933"/>
                    <a:pt x="0" y="1095"/>
                  </a:cubicBezTo>
                  <a:cubicBezTo>
                    <a:pt x="40" y="1136"/>
                    <a:pt x="81" y="1177"/>
                    <a:pt x="122" y="1217"/>
                  </a:cubicBezTo>
                  <a:cubicBezTo>
                    <a:pt x="325" y="1014"/>
                    <a:pt x="527" y="811"/>
                    <a:pt x="730" y="609"/>
                  </a:cubicBezTo>
                  <a:cubicBezTo>
                    <a:pt x="527" y="406"/>
                    <a:pt x="325" y="203"/>
                    <a:pt x="122" y="0"/>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nvGrpSpPr>
          <p:cNvPr id="45" name="Group 1">
            <a:extLst>
              <a:ext uri="{FF2B5EF4-FFF2-40B4-BE49-F238E27FC236}">
                <a16:creationId xmlns:a16="http://schemas.microsoft.com/office/drawing/2014/main" id="{CB09200C-C434-40F8-B1AD-8F8BA74935A3}"/>
              </a:ext>
            </a:extLst>
          </p:cNvPr>
          <p:cNvGrpSpPr>
            <a:grpSpLocks noChangeAspect="1"/>
          </p:cNvGrpSpPr>
          <p:nvPr/>
        </p:nvGrpSpPr>
        <p:grpSpPr bwMode="auto">
          <a:xfrm>
            <a:off x="5970641" y="3411184"/>
            <a:ext cx="440826" cy="427706"/>
            <a:chOff x="419" y="524"/>
            <a:chExt cx="336" cy="326"/>
          </a:xfrm>
          <a:solidFill>
            <a:srgbClr val="0A86C9"/>
          </a:solidFill>
        </p:grpSpPr>
        <p:sp>
          <p:nvSpPr>
            <p:cNvPr id="46" name="Freeform 2">
              <a:extLst>
                <a:ext uri="{FF2B5EF4-FFF2-40B4-BE49-F238E27FC236}">
                  <a16:creationId xmlns:a16="http://schemas.microsoft.com/office/drawing/2014/main" id="{E55D9949-3D66-40B9-BDBF-FEE9623057C5}"/>
                </a:ext>
              </a:extLst>
            </p:cNvPr>
            <p:cNvSpPr>
              <a:spLocks noChangeArrowheads="1"/>
            </p:cNvSpPr>
            <p:nvPr/>
          </p:nvSpPr>
          <p:spPr bwMode="auto">
            <a:xfrm>
              <a:off x="419" y="524"/>
              <a:ext cx="336" cy="326"/>
            </a:xfrm>
            <a:custGeom>
              <a:avLst/>
              <a:gdLst>
                <a:gd name="T0" fmla="*/ 1326 w 1486"/>
                <a:gd name="T1" fmla="*/ 583 h 1443"/>
                <a:gd name="T2" fmla="*/ 1047 w 1486"/>
                <a:gd name="T3" fmla="*/ 850 h 1443"/>
                <a:gd name="T4" fmla="*/ 1047 w 1486"/>
                <a:gd name="T5" fmla="*/ 850 h 1443"/>
                <a:gd name="T6" fmla="*/ 1055 w 1486"/>
                <a:gd name="T7" fmla="*/ 903 h 1443"/>
                <a:gd name="T8" fmla="*/ 1034 w 1486"/>
                <a:gd name="T9" fmla="*/ 983 h 1443"/>
                <a:gd name="T10" fmla="*/ 975 w 1486"/>
                <a:gd name="T11" fmla="*/ 1042 h 1443"/>
                <a:gd name="T12" fmla="*/ 894 w 1486"/>
                <a:gd name="T13" fmla="*/ 1064 h 1443"/>
                <a:gd name="T14" fmla="*/ 814 w 1486"/>
                <a:gd name="T15" fmla="*/ 1042 h 1443"/>
                <a:gd name="T16" fmla="*/ 755 w 1486"/>
                <a:gd name="T17" fmla="*/ 983 h 1443"/>
                <a:gd name="T18" fmla="*/ 734 w 1486"/>
                <a:gd name="T19" fmla="*/ 903 h 1443"/>
                <a:gd name="T20" fmla="*/ 738 w 1486"/>
                <a:gd name="T21" fmla="*/ 870 h 1443"/>
                <a:gd name="T22" fmla="*/ 442 w 1486"/>
                <a:gd name="T23" fmla="*/ 673 h 1443"/>
                <a:gd name="T24" fmla="*/ 442 w 1486"/>
                <a:gd name="T25" fmla="*/ 673 h 1443"/>
                <a:gd name="T26" fmla="*/ 421 w 1486"/>
                <a:gd name="T27" fmla="*/ 688 h 1443"/>
                <a:gd name="T28" fmla="*/ 346 w 1486"/>
                <a:gd name="T29" fmla="*/ 707 h 1443"/>
                <a:gd name="T30" fmla="*/ 274 w 1486"/>
                <a:gd name="T31" fmla="*/ 689 h 1443"/>
                <a:gd name="T32" fmla="*/ 108 w 1486"/>
                <a:gd name="T33" fmla="*/ 855 h 1443"/>
                <a:gd name="T34" fmla="*/ 108 w 1486"/>
                <a:gd name="T35" fmla="*/ 1334 h 1443"/>
                <a:gd name="T36" fmla="*/ 1442 w 1486"/>
                <a:gd name="T37" fmla="*/ 1334 h 1443"/>
                <a:gd name="T38" fmla="*/ 1442 w 1486"/>
                <a:gd name="T39" fmla="*/ 1442 h 1443"/>
                <a:gd name="T40" fmla="*/ 0 w 1486"/>
                <a:gd name="T41" fmla="*/ 1442 h 1443"/>
                <a:gd name="T42" fmla="*/ 0 w 1486"/>
                <a:gd name="T43" fmla="*/ 0 h 1443"/>
                <a:gd name="T44" fmla="*/ 108 w 1486"/>
                <a:gd name="T45" fmla="*/ 0 h 1443"/>
                <a:gd name="T46" fmla="*/ 108 w 1486"/>
                <a:gd name="T47" fmla="*/ 697 h 1443"/>
                <a:gd name="T48" fmla="*/ 200 w 1486"/>
                <a:gd name="T49" fmla="*/ 603 h 1443"/>
                <a:gd name="T50" fmla="*/ 200 w 1486"/>
                <a:gd name="T51" fmla="*/ 603 h 1443"/>
                <a:gd name="T52" fmla="*/ 191 w 1486"/>
                <a:gd name="T53" fmla="*/ 552 h 1443"/>
                <a:gd name="T54" fmla="*/ 191 w 1486"/>
                <a:gd name="T55" fmla="*/ 552 h 1443"/>
                <a:gd name="T56" fmla="*/ 191 w 1486"/>
                <a:gd name="T57" fmla="*/ 549 h 1443"/>
                <a:gd name="T58" fmla="*/ 212 w 1486"/>
                <a:gd name="T59" fmla="*/ 472 h 1443"/>
                <a:gd name="T60" fmla="*/ 268 w 1486"/>
                <a:gd name="T61" fmla="*/ 415 h 1443"/>
                <a:gd name="T62" fmla="*/ 345 w 1486"/>
                <a:gd name="T63" fmla="*/ 395 h 1443"/>
                <a:gd name="T64" fmla="*/ 422 w 1486"/>
                <a:gd name="T65" fmla="*/ 415 h 1443"/>
                <a:gd name="T66" fmla="*/ 479 w 1486"/>
                <a:gd name="T67" fmla="*/ 472 h 1443"/>
                <a:gd name="T68" fmla="*/ 499 w 1486"/>
                <a:gd name="T69" fmla="*/ 549 h 1443"/>
                <a:gd name="T70" fmla="*/ 497 w 1486"/>
                <a:gd name="T71" fmla="*/ 574 h 1443"/>
                <a:gd name="T72" fmla="*/ 796 w 1486"/>
                <a:gd name="T73" fmla="*/ 774 h 1443"/>
                <a:gd name="T74" fmla="*/ 796 w 1486"/>
                <a:gd name="T75" fmla="*/ 774 h 1443"/>
                <a:gd name="T76" fmla="*/ 815 w 1486"/>
                <a:gd name="T77" fmla="*/ 761 h 1443"/>
                <a:gd name="T78" fmla="*/ 894 w 1486"/>
                <a:gd name="T79" fmla="*/ 740 h 1443"/>
                <a:gd name="T80" fmla="*/ 973 w 1486"/>
                <a:gd name="T81" fmla="*/ 761 h 1443"/>
                <a:gd name="T82" fmla="*/ 975 w 1486"/>
                <a:gd name="T83" fmla="*/ 763 h 1443"/>
                <a:gd name="T84" fmla="*/ 1247 w 1486"/>
                <a:gd name="T85" fmla="*/ 505 h 1443"/>
                <a:gd name="T86" fmla="*/ 1087 w 1486"/>
                <a:gd name="T87" fmla="*/ 344 h 1443"/>
                <a:gd name="T88" fmla="*/ 1485 w 1486"/>
                <a:gd name="T89" fmla="*/ 344 h 1443"/>
                <a:gd name="T90" fmla="*/ 1485 w 1486"/>
                <a:gd name="T91" fmla="*/ 741 h 1443"/>
                <a:gd name="T92" fmla="*/ 1326 w 1486"/>
                <a:gd name="T93" fmla="*/ 583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86" h="1443">
                  <a:moveTo>
                    <a:pt x="1326" y="583"/>
                  </a:moveTo>
                  <a:cubicBezTo>
                    <a:pt x="1233" y="672"/>
                    <a:pt x="1140" y="761"/>
                    <a:pt x="1047" y="850"/>
                  </a:cubicBezTo>
                  <a:lnTo>
                    <a:pt x="1047" y="850"/>
                  </a:lnTo>
                  <a:cubicBezTo>
                    <a:pt x="1053" y="868"/>
                    <a:pt x="1055" y="884"/>
                    <a:pt x="1055" y="903"/>
                  </a:cubicBezTo>
                  <a:cubicBezTo>
                    <a:pt x="1055" y="932"/>
                    <a:pt x="1049" y="957"/>
                    <a:pt x="1034" y="983"/>
                  </a:cubicBezTo>
                  <a:cubicBezTo>
                    <a:pt x="1019" y="1009"/>
                    <a:pt x="1001" y="1027"/>
                    <a:pt x="975" y="1042"/>
                  </a:cubicBezTo>
                  <a:cubicBezTo>
                    <a:pt x="949" y="1057"/>
                    <a:pt x="924" y="1064"/>
                    <a:pt x="894" y="1064"/>
                  </a:cubicBezTo>
                  <a:cubicBezTo>
                    <a:pt x="865" y="1064"/>
                    <a:pt x="840" y="1057"/>
                    <a:pt x="814" y="1042"/>
                  </a:cubicBezTo>
                  <a:cubicBezTo>
                    <a:pt x="789" y="1027"/>
                    <a:pt x="770" y="1009"/>
                    <a:pt x="755" y="983"/>
                  </a:cubicBezTo>
                  <a:cubicBezTo>
                    <a:pt x="741" y="957"/>
                    <a:pt x="734" y="932"/>
                    <a:pt x="734" y="903"/>
                  </a:cubicBezTo>
                  <a:cubicBezTo>
                    <a:pt x="734" y="891"/>
                    <a:pt x="735" y="881"/>
                    <a:pt x="738" y="870"/>
                  </a:cubicBezTo>
                  <a:cubicBezTo>
                    <a:pt x="639" y="804"/>
                    <a:pt x="540" y="738"/>
                    <a:pt x="442" y="673"/>
                  </a:cubicBezTo>
                  <a:lnTo>
                    <a:pt x="442" y="673"/>
                  </a:lnTo>
                  <a:cubicBezTo>
                    <a:pt x="435" y="679"/>
                    <a:pt x="429" y="683"/>
                    <a:pt x="421" y="688"/>
                  </a:cubicBezTo>
                  <a:cubicBezTo>
                    <a:pt x="397" y="701"/>
                    <a:pt x="374" y="707"/>
                    <a:pt x="346" y="707"/>
                  </a:cubicBezTo>
                  <a:cubicBezTo>
                    <a:pt x="320" y="707"/>
                    <a:pt x="297" y="701"/>
                    <a:pt x="274" y="689"/>
                  </a:cubicBezTo>
                  <a:cubicBezTo>
                    <a:pt x="218" y="744"/>
                    <a:pt x="163" y="800"/>
                    <a:pt x="108" y="855"/>
                  </a:cubicBezTo>
                  <a:cubicBezTo>
                    <a:pt x="108" y="1015"/>
                    <a:pt x="108" y="1175"/>
                    <a:pt x="108" y="1334"/>
                  </a:cubicBezTo>
                  <a:cubicBezTo>
                    <a:pt x="553" y="1334"/>
                    <a:pt x="997" y="1334"/>
                    <a:pt x="1442" y="1334"/>
                  </a:cubicBezTo>
                  <a:cubicBezTo>
                    <a:pt x="1442" y="1370"/>
                    <a:pt x="1442" y="1406"/>
                    <a:pt x="1442" y="1442"/>
                  </a:cubicBezTo>
                  <a:cubicBezTo>
                    <a:pt x="961" y="1442"/>
                    <a:pt x="481" y="1442"/>
                    <a:pt x="0" y="1442"/>
                  </a:cubicBezTo>
                  <a:cubicBezTo>
                    <a:pt x="0" y="961"/>
                    <a:pt x="0" y="481"/>
                    <a:pt x="0" y="0"/>
                  </a:cubicBezTo>
                  <a:cubicBezTo>
                    <a:pt x="36" y="0"/>
                    <a:pt x="72" y="0"/>
                    <a:pt x="108" y="0"/>
                  </a:cubicBezTo>
                  <a:cubicBezTo>
                    <a:pt x="108" y="232"/>
                    <a:pt x="108" y="465"/>
                    <a:pt x="108" y="697"/>
                  </a:cubicBezTo>
                  <a:cubicBezTo>
                    <a:pt x="138" y="666"/>
                    <a:pt x="169" y="634"/>
                    <a:pt x="200" y="603"/>
                  </a:cubicBezTo>
                  <a:lnTo>
                    <a:pt x="200" y="603"/>
                  </a:lnTo>
                  <a:cubicBezTo>
                    <a:pt x="194" y="586"/>
                    <a:pt x="191" y="570"/>
                    <a:pt x="191" y="552"/>
                  </a:cubicBezTo>
                  <a:lnTo>
                    <a:pt x="191" y="552"/>
                  </a:lnTo>
                  <a:cubicBezTo>
                    <a:pt x="191" y="551"/>
                    <a:pt x="191" y="550"/>
                    <a:pt x="191" y="549"/>
                  </a:cubicBezTo>
                  <a:cubicBezTo>
                    <a:pt x="191" y="520"/>
                    <a:pt x="197" y="496"/>
                    <a:pt x="212" y="472"/>
                  </a:cubicBezTo>
                  <a:cubicBezTo>
                    <a:pt x="226" y="447"/>
                    <a:pt x="243" y="429"/>
                    <a:pt x="268" y="415"/>
                  </a:cubicBezTo>
                  <a:cubicBezTo>
                    <a:pt x="293" y="400"/>
                    <a:pt x="316" y="395"/>
                    <a:pt x="345" y="395"/>
                  </a:cubicBezTo>
                  <a:cubicBezTo>
                    <a:pt x="373" y="395"/>
                    <a:pt x="397" y="400"/>
                    <a:pt x="422" y="415"/>
                  </a:cubicBezTo>
                  <a:cubicBezTo>
                    <a:pt x="446" y="429"/>
                    <a:pt x="465" y="447"/>
                    <a:pt x="479" y="472"/>
                  </a:cubicBezTo>
                  <a:cubicBezTo>
                    <a:pt x="493" y="496"/>
                    <a:pt x="499" y="520"/>
                    <a:pt x="499" y="549"/>
                  </a:cubicBezTo>
                  <a:cubicBezTo>
                    <a:pt x="499" y="558"/>
                    <a:pt x="499" y="566"/>
                    <a:pt x="497" y="574"/>
                  </a:cubicBezTo>
                  <a:cubicBezTo>
                    <a:pt x="597" y="641"/>
                    <a:pt x="697" y="707"/>
                    <a:pt x="796" y="774"/>
                  </a:cubicBezTo>
                  <a:lnTo>
                    <a:pt x="796" y="774"/>
                  </a:lnTo>
                  <a:cubicBezTo>
                    <a:pt x="802" y="769"/>
                    <a:pt x="808" y="765"/>
                    <a:pt x="815" y="761"/>
                  </a:cubicBezTo>
                  <a:cubicBezTo>
                    <a:pt x="840" y="747"/>
                    <a:pt x="865" y="740"/>
                    <a:pt x="894" y="740"/>
                  </a:cubicBezTo>
                  <a:cubicBezTo>
                    <a:pt x="923" y="740"/>
                    <a:pt x="948" y="747"/>
                    <a:pt x="973" y="761"/>
                  </a:cubicBezTo>
                  <a:cubicBezTo>
                    <a:pt x="974" y="762"/>
                    <a:pt x="974" y="762"/>
                    <a:pt x="975" y="763"/>
                  </a:cubicBezTo>
                  <a:cubicBezTo>
                    <a:pt x="1066" y="677"/>
                    <a:pt x="1157" y="591"/>
                    <a:pt x="1247" y="505"/>
                  </a:cubicBezTo>
                  <a:cubicBezTo>
                    <a:pt x="1194" y="451"/>
                    <a:pt x="1141" y="397"/>
                    <a:pt x="1087" y="344"/>
                  </a:cubicBezTo>
                  <a:cubicBezTo>
                    <a:pt x="1220" y="344"/>
                    <a:pt x="1353" y="344"/>
                    <a:pt x="1485" y="344"/>
                  </a:cubicBezTo>
                  <a:cubicBezTo>
                    <a:pt x="1485" y="476"/>
                    <a:pt x="1485" y="609"/>
                    <a:pt x="1485" y="741"/>
                  </a:cubicBezTo>
                  <a:cubicBezTo>
                    <a:pt x="1432" y="689"/>
                    <a:pt x="1379" y="636"/>
                    <a:pt x="1326" y="583"/>
                  </a:cubicBezTo>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nvGrpSpPr>
          <p:cNvPr id="47" name="Group 20">
            <a:extLst>
              <a:ext uri="{FF2B5EF4-FFF2-40B4-BE49-F238E27FC236}">
                <a16:creationId xmlns:a16="http://schemas.microsoft.com/office/drawing/2014/main" id="{088A558B-977C-4EDC-953D-4198571C65A0}"/>
              </a:ext>
            </a:extLst>
          </p:cNvPr>
          <p:cNvGrpSpPr>
            <a:grpSpLocks noChangeAspect="1"/>
          </p:cNvGrpSpPr>
          <p:nvPr/>
        </p:nvGrpSpPr>
        <p:grpSpPr bwMode="auto">
          <a:xfrm>
            <a:off x="5967774" y="1787796"/>
            <a:ext cx="427706" cy="427706"/>
            <a:chOff x="4863" y="433"/>
            <a:chExt cx="326" cy="326"/>
          </a:xfrm>
          <a:solidFill>
            <a:srgbClr val="0A86C9"/>
          </a:solidFill>
        </p:grpSpPr>
        <p:sp>
          <p:nvSpPr>
            <p:cNvPr id="48" name="Freeform 21">
              <a:extLst>
                <a:ext uri="{FF2B5EF4-FFF2-40B4-BE49-F238E27FC236}">
                  <a16:creationId xmlns:a16="http://schemas.microsoft.com/office/drawing/2014/main" id="{8883E4C3-EE03-4764-8958-1BF8034D2FDA}"/>
                </a:ext>
              </a:extLst>
            </p:cNvPr>
            <p:cNvSpPr>
              <a:spLocks noChangeArrowheads="1"/>
            </p:cNvSpPr>
            <p:nvPr/>
          </p:nvSpPr>
          <p:spPr bwMode="auto">
            <a:xfrm>
              <a:off x="4863" y="433"/>
              <a:ext cx="326" cy="326"/>
            </a:xfrm>
            <a:custGeom>
              <a:avLst/>
              <a:gdLst>
                <a:gd name="T0" fmla="*/ 409 w 1443"/>
                <a:gd name="T1" fmla="*/ 1205 h 1443"/>
                <a:gd name="T2" fmla="*/ 237 w 1443"/>
                <a:gd name="T3" fmla="*/ 1205 h 1443"/>
                <a:gd name="T4" fmla="*/ 237 w 1443"/>
                <a:gd name="T5" fmla="*/ 774 h 1443"/>
                <a:gd name="T6" fmla="*/ 409 w 1443"/>
                <a:gd name="T7" fmla="*/ 774 h 1443"/>
                <a:gd name="T8" fmla="*/ 409 w 1443"/>
                <a:gd name="T9" fmla="*/ 1205 h 1443"/>
                <a:gd name="T10" fmla="*/ 1313 w 1443"/>
                <a:gd name="T11" fmla="*/ 817 h 1443"/>
                <a:gd name="T12" fmla="*/ 1141 w 1443"/>
                <a:gd name="T13" fmla="*/ 817 h 1443"/>
                <a:gd name="T14" fmla="*/ 1141 w 1443"/>
                <a:gd name="T15" fmla="*/ 1205 h 1443"/>
                <a:gd name="T16" fmla="*/ 1313 w 1443"/>
                <a:gd name="T17" fmla="*/ 1205 h 1443"/>
                <a:gd name="T18" fmla="*/ 1313 w 1443"/>
                <a:gd name="T19" fmla="*/ 817 h 1443"/>
                <a:gd name="T20" fmla="*/ 1011 w 1443"/>
                <a:gd name="T21" fmla="*/ 646 h 1443"/>
                <a:gd name="T22" fmla="*/ 839 w 1443"/>
                <a:gd name="T23" fmla="*/ 646 h 1443"/>
                <a:gd name="T24" fmla="*/ 839 w 1443"/>
                <a:gd name="T25" fmla="*/ 1205 h 1443"/>
                <a:gd name="T26" fmla="*/ 1011 w 1443"/>
                <a:gd name="T27" fmla="*/ 1205 h 1443"/>
                <a:gd name="T28" fmla="*/ 1011 w 1443"/>
                <a:gd name="T29" fmla="*/ 646 h 1443"/>
                <a:gd name="T30" fmla="*/ 711 w 1443"/>
                <a:gd name="T31" fmla="*/ 431 h 1443"/>
                <a:gd name="T32" fmla="*/ 539 w 1443"/>
                <a:gd name="T33" fmla="*/ 431 h 1443"/>
                <a:gd name="T34" fmla="*/ 539 w 1443"/>
                <a:gd name="T35" fmla="*/ 1205 h 1443"/>
                <a:gd name="T36" fmla="*/ 711 w 1443"/>
                <a:gd name="T37" fmla="*/ 1205 h 1443"/>
                <a:gd name="T38" fmla="*/ 711 w 1443"/>
                <a:gd name="T39" fmla="*/ 431 h 1443"/>
                <a:gd name="T40" fmla="*/ 108 w 1443"/>
                <a:gd name="T41" fmla="*/ 1334 h 1443"/>
                <a:gd name="T42" fmla="*/ 108 w 1443"/>
                <a:gd name="T43" fmla="*/ 0 h 1443"/>
                <a:gd name="T44" fmla="*/ 0 w 1443"/>
                <a:gd name="T45" fmla="*/ 0 h 1443"/>
                <a:gd name="T46" fmla="*/ 0 w 1443"/>
                <a:gd name="T47" fmla="*/ 1442 h 1443"/>
                <a:gd name="T48" fmla="*/ 1442 w 1443"/>
                <a:gd name="T49" fmla="*/ 1442 h 1443"/>
                <a:gd name="T50" fmla="*/ 1442 w 1443"/>
                <a:gd name="T51" fmla="*/ 1334 h 1443"/>
                <a:gd name="T52" fmla="*/ 108 w 1443"/>
                <a:gd name="T53" fmla="*/ 1334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3" h="1443">
                  <a:moveTo>
                    <a:pt x="409" y="1205"/>
                  </a:moveTo>
                  <a:cubicBezTo>
                    <a:pt x="351" y="1205"/>
                    <a:pt x="294" y="1205"/>
                    <a:pt x="237" y="1205"/>
                  </a:cubicBezTo>
                  <a:cubicBezTo>
                    <a:pt x="237" y="1062"/>
                    <a:pt x="237" y="918"/>
                    <a:pt x="237" y="774"/>
                  </a:cubicBezTo>
                  <a:cubicBezTo>
                    <a:pt x="294" y="774"/>
                    <a:pt x="351" y="774"/>
                    <a:pt x="409" y="774"/>
                  </a:cubicBezTo>
                  <a:cubicBezTo>
                    <a:pt x="409" y="918"/>
                    <a:pt x="409" y="1062"/>
                    <a:pt x="409" y="1205"/>
                  </a:cubicBezTo>
                  <a:close/>
                  <a:moveTo>
                    <a:pt x="1313" y="817"/>
                  </a:moveTo>
                  <a:cubicBezTo>
                    <a:pt x="1256" y="817"/>
                    <a:pt x="1199" y="817"/>
                    <a:pt x="1141" y="817"/>
                  </a:cubicBezTo>
                  <a:cubicBezTo>
                    <a:pt x="1141" y="947"/>
                    <a:pt x="1141" y="1076"/>
                    <a:pt x="1141" y="1205"/>
                  </a:cubicBezTo>
                  <a:cubicBezTo>
                    <a:pt x="1199" y="1205"/>
                    <a:pt x="1256" y="1205"/>
                    <a:pt x="1313" y="1205"/>
                  </a:cubicBezTo>
                  <a:cubicBezTo>
                    <a:pt x="1313" y="1076"/>
                    <a:pt x="1313" y="947"/>
                    <a:pt x="1313" y="817"/>
                  </a:cubicBezTo>
                  <a:close/>
                  <a:moveTo>
                    <a:pt x="1011" y="646"/>
                  </a:moveTo>
                  <a:cubicBezTo>
                    <a:pt x="954" y="646"/>
                    <a:pt x="897" y="646"/>
                    <a:pt x="839" y="646"/>
                  </a:cubicBezTo>
                  <a:cubicBezTo>
                    <a:pt x="839" y="832"/>
                    <a:pt x="839" y="1019"/>
                    <a:pt x="839" y="1205"/>
                  </a:cubicBezTo>
                  <a:cubicBezTo>
                    <a:pt x="897" y="1205"/>
                    <a:pt x="954" y="1205"/>
                    <a:pt x="1011" y="1205"/>
                  </a:cubicBezTo>
                  <a:cubicBezTo>
                    <a:pt x="1011" y="1019"/>
                    <a:pt x="1011" y="832"/>
                    <a:pt x="1011" y="646"/>
                  </a:cubicBezTo>
                  <a:close/>
                  <a:moveTo>
                    <a:pt x="711" y="431"/>
                  </a:moveTo>
                  <a:cubicBezTo>
                    <a:pt x="653" y="431"/>
                    <a:pt x="596" y="431"/>
                    <a:pt x="539" y="431"/>
                  </a:cubicBezTo>
                  <a:cubicBezTo>
                    <a:pt x="539" y="689"/>
                    <a:pt x="539" y="947"/>
                    <a:pt x="539" y="1205"/>
                  </a:cubicBezTo>
                  <a:cubicBezTo>
                    <a:pt x="596" y="1205"/>
                    <a:pt x="653" y="1205"/>
                    <a:pt x="711" y="1205"/>
                  </a:cubicBezTo>
                  <a:cubicBezTo>
                    <a:pt x="711" y="947"/>
                    <a:pt x="711" y="689"/>
                    <a:pt x="711" y="431"/>
                  </a:cubicBezTo>
                  <a:close/>
                  <a:moveTo>
                    <a:pt x="108" y="1334"/>
                  </a:moveTo>
                  <a:cubicBezTo>
                    <a:pt x="108" y="889"/>
                    <a:pt x="108" y="445"/>
                    <a:pt x="108" y="0"/>
                  </a:cubicBezTo>
                  <a:cubicBezTo>
                    <a:pt x="72" y="0"/>
                    <a:pt x="36" y="0"/>
                    <a:pt x="0" y="0"/>
                  </a:cubicBezTo>
                  <a:cubicBezTo>
                    <a:pt x="0" y="481"/>
                    <a:pt x="0" y="961"/>
                    <a:pt x="0" y="1442"/>
                  </a:cubicBezTo>
                  <a:cubicBezTo>
                    <a:pt x="481" y="1442"/>
                    <a:pt x="961" y="1442"/>
                    <a:pt x="1442" y="1442"/>
                  </a:cubicBezTo>
                  <a:cubicBezTo>
                    <a:pt x="1442" y="1406"/>
                    <a:pt x="1442" y="1370"/>
                    <a:pt x="1442" y="1334"/>
                  </a:cubicBezTo>
                  <a:cubicBezTo>
                    <a:pt x="997" y="1334"/>
                    <a:pt x="553" y="1334"/>
                    <a:pt x="108" y="1334"/>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spTree>
    <p:extLst>
      <p:ext uri="{BB962C8B-B14F-4D97-AF65-F5344CB8AC3E}">
        <p14:creationId xmlns:p14="http://schemas.microsoft.com/office/powerpoint/2010/main" val="384685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2FE324-C47D-4D4E-A696-B3CAA7FA58C2}"/>
              </a:ext>
            </a:extLst>
          </p:cNvPr>
          <p:cNvSpPr>
            <a:spLocks noGrp="1"/>
          </p:cNvSpPr>
          <p:nvPr>
            <p:ph type="sldNum" sz="quarter" idx="12"/>
          </p:nvPr>
        </p:nvSpPr>
        <p:spPr/>
        <p:txBody>
          <a:bodyPr/>
          <a:lstStyle/>
          <a:p>
            <a:fld id="{BB7F249F-CCCE-DA49-A761-E31751E19E88}" type="slidenum">
              <a:rPr lang="en-US" noProof="0" smtClean="0"/>
              <a:pPr/>
              <a:t>9</a:t>
            </a:fld>
            <a:endParaRPr lang="en-US" noProof="0" dirty="0"/>
          </a:p>
        </p:txBody>
      </p:sp>
      <p:sp>
        <p:nvSpPr>
          <p:cNvPr id="3" name="Footer Placeholder 2">
            <a:extLst>
              <a:ext uri="{FF2B5EF4-FFF2-40B4-BE49-F238E27FC236}">
                <a16:creationId xmlns:a16="http://schemas.microsoft.com/office/drawing/2014/main" id="{2A1B8E63-32E6-49AF-866B-2F7F5014E913}"/>
              </a:ext>
            </a:extLst>
          </p:cNvPr>
          <p:cNvSpPr>
            <a:spLocks noGrp="1"/>
          </p:cNvSpPr>
          <p:nvPr>
            <p:ph type="ftr" sz="quarter" idx="11"/>
          </p:nvPr>
        </p:nvSpPr>
        <p:spPr/>
        <p:txBody>
          <a:bodyPr/>
          <a:lstStyle/>
          <a:p>
            <a:r>
              <a:rPr lang="en-US" noProof="0" dirty="0"/>
              <a:t>Confidential</a:t>
            </a:r>
          </a:p>
        </p:txBody>
      </p:sp>
      <p:sp>
        <p:nvSpPr>
          <p:cNvPr id="5" name="Content Placeholder 4"/>
          <p:cNvSpPr>
            <a:spLocks noGrp="1"/>
          </p:cNvSpPr>
          <p:nvPr>
            <p:ph idx="1"/>
          </p:nvPr>
        </p:nvSpPr>
        <p:spPr>
          <a:xfrm>
            <a:off x="838200" y="2317923"/>
            <a:ext cx="10515600" cy="3808800"/>
          </a:xfrm>
        </p:spPr>
        <p:txBody>
          <a:bodyPr vert="horz" lIns="0" tIns="0" rIns="0" bIns="0" rtlCol="0" anchor="t">
            <a:normAutofit/>
          </a:bodyPr>
          <a:lstStyle/>
          <a:p>
            <a:pPr marL="0" indent="0">
              <a:buNone/>
            </a:pPr>
            <a:r>
              <a:rPr lang="en-IE" b="1" dirty="0"/>
              <a:t>The benefits of a machine learning model?</a:t>
            </a:r>
          </a:p>
          <a:p>
            <a:pPr marL="179705" indent="-179705"/>
            <a:r>
              <a:rPr lang="en-IE" dirty="0">
                <a:solidFill>
                  <a:srgbClr val="00B050"/>
                </a:solidFill>
                <a:latin typeface="Arial"/>
                <a:cs typeface="Arial"/>
              </a:rPr>
              <a:t>A machine learning model </a:t>
            </a:r>
            <a:r>
              <a:rPr lang="en-IE" dirty="0">
                <a:latin typeface="Arial"/>
                <a:cs typeface="Arial"/>
              </a:rPr>
              <a:t>can quickly learn from millions and millions of historical transactions and remember behaviors that will allow for a prediction to be made far quicker than a human could ever do.</a:t>
            </a:r>
          </a:p>
          <a:p>
            <a:pPr marL="179705" indent="-179705"/>
            <a:r>
              <a:rPr lang="en-IE" dirty="0">
                <a:solidFill>
                  <a:srgbClr val="00B050"/>
                </a:solidFill>
                <a:latin typeface="Arial"/>
                <a:cs typeface="Arial"/>
              </a:rPr>
              <a:t>A machine learning model </a:t>
            </a:r>
            <a:r>
              <a:rPr lang="en-IE" dirty="0">
                <a:latin typeface="Arial"/>
                <a:cs typeface="Arial"/>
              </a:rPr>
              <a:t>never tires, and will just be as quick on transaction 1 as it will be on transaction one million.</a:t>
            </a:r>
          </a:p>
          <a:p>
            <a:pPr marL="179705" indent="-179705"/>
            <a:r>
              <a:rPr lang="en-IE" dirty="0">
                <a:solidFill>
                  <a:srgbClr val="00B050"/>
                </a:solidFill>
                <a:latin typeface="Arial"/>
                <a:cs typeface="Arial"/>
              </a:rPr>
              <a:t>A machine learning model </a:t>
            </a:r>
            <a:r>
              <a:rPr lang="en-IE" dirty="0">
                <a:latin typeface="Arial"/>
                <a:cs typeface="Arial"/>
              </a:rPr>
              <a:t>can make a decision quickly and is very much suited to predicting fraud at POS without the customer noticing any intervention.</a:t>
            </a:r>
          </a:p>
          <a:p>
            <a:pPr marL="179705" indent="-179705"/>
            <a:r>
              <a:rPr lang="en-IE" dirty="0">
                <a:solidFill>
                  <a:srgbClr val="00B050"/>
                </a:solidFill>
                <a:latin typeface="Arial"/>
                <a:cs typeface="Arial"/>
              </a:rPr>
              <a:t>A machine learning model </a:t>
            </a:r>
            <a:r>
              <a:rPr lang="en-IE" dirty="0">
                <a:latin typeface="Arial"/>
                <a:cs typeface="Arial"/>
              </a:rPr>
              <a:t>is not influenced by emotion or gut feelings, only by what has happened historically from millions of millions of transactions. </a:t>
            </a:r>
            <a:endParaRPr lang="en-IE" dirty="0"/>
          </a:p>
          <a:p>
            <a:pPr marL="179705" indent="-179705"/>
            <a:endParaRPr lang="en-US" dirty="0"/>
          </a:p>
        </p:txBody>
      </p:sp>
      <p:sp>
        <p:nvSpPr>
          <p:cNvPr id="8" name="Text Placeholder 7"/>
          <p:cNvSpPr>
            <a:spLocks noGrp="1"/>
          </p:cNvSpPr>
          <p:nvPr>
            <p:ph type="body" sz="quarter" idx="13"/>
          </p:nvPr>
        </p:nvSpPr>
        <p:spPr>
          <a:xfrm>
            <a:off x="838800" y="1432528"/>
            <a:ext cx="10515600" cy="360000"/>
          </a:xfrm>
        </p:spPr>
        <p:txBody>
          <a:bodyPr/>
          <a:lstStyle/>
          <a:p>
            <a:pPr marL="0" indent="0"/>
            <a:r>
              <a:rPr lang="en-IE" dirty="0"/>
              <a:t>Machine learning is an area of AI that focuses on a machine predicting the probability of an event occurring by the analysis of large quantities of historical data</a:t>
            </a:r>
          </a:p>
          <a:p>
            <a:endParaRPr lang="en-US" dirty="0"/>
          </a:p>
        </p:txBody>
      </p:sp>
      <p:sp>
        <p:nvSpPr>
          <p:cNvPr id="7" name="Title 6">
            <a:extLst>
              <a:ext uri="{FF2B5EF4-FFF2-40B4-BE49-F238E27FC236}">
                <a16:creationId xmlns:a16="http://schemas.microsoft.com/office/drawing/2014/main" id="{70535092-3496-479E-A3E8-245477B5674E}"/>
              </a:ext>
            </a:extLst>
          </p:cNvPr>
          <p:cNvSpPr>
            <a:spLocks noGrp="1"/>
          </p:cNvSpPr>
          <p:nvPr>
            <p:ph type="title"/>
          </p:nvPr>
        </p:nvSpPr>
        <p:spPr/>
        <p:txBody>
          <a:bodyPr>
            <a:normAutofit/>
          </a:bodyPr>
          <a:lstStyle/>
          <a:p>
            <a:r>
              <a:rPr lang="en-IE" dirty="0"/>
              <a:t>Where Does Machine Learning Fit</a:t>
            </a:r>
          </a:p>
        </p:txBody>
      </p:sp>
      <p:sp>
        <p:nvSpPr>
          <p:cNvPr id="10" name="Title 6">
            <a:extLst>
              <a:ext uri="{FF2B5EF4-FFF2-40B4-BE49-F238E27FC236}">
                <a16:creationId xmlns:a16="http://schemas.microsoft.com/office/drawing/2014/main" id="{6D4BC093-17BB-4BAF-94E7-84DD02856EB1}"/>
              </a:ext>
            </a:extLst>
          </p:cNvPr>
          <p:cNvSpPr txBox="1">
            <a:spLocks/>
          </p:cNvSpPr>
          <p:nvPr/>
        </p:nvSpPr>
        <p:spPr>
          <a:xfrm>
            <a:off x="1956000" y="2104363"/>
            <a:ext cx="8280000" cy="432000"/>
          </a:xfrm>
          <a:prstGeom prst="rect">
            <a:avLst/>
          </a:prstGeom>
        </p:spPr>
        <p:txBody>
          <a:bodyPr vert="horz" lIns="0" tIns="0" rIns="0" bIns="0" rtlCol="0" anchor="b">
            <a:normAutofit/>
          </a:bodyPr>
          <a:lstStyle>
            <a:lvl1pPr marL="0" indent="0" algn="l" defTabSz="914400" rtl="0" eaLnBrk="1" latinLnBrk="0" hangingPunct="1">
              <a:lnSpc>
                <a:spcPct val="90000"/>
              </a:lnSpc>
              <a:spcBef>
                <a:spcPct val="0"/>
              </a:spcBef>
              <a:buNone/>
              <a:tabLst>
                <a:tab pos="2708275" algn="l"/>
              </a:tabLst>
              <a:defRPr sz="2400" b="1" i="0" kern="1200" cap="none" baseline="0">
                <a:solidFill>
                  <a:srgbClr val="0A86C9"/>
                </a:solidFill>
                <a:latin typeface="+mj-lt"/>
                <a:ea typeface="+mj-ea"/>
                <a:cs typeface="+mj-cs"/>
              </a:defRPr>
            </a:lvl1pPr>
          </a:lstStyle>
          <a:p>
            <a:endParaRPr lang="en-IE" sz="2000" dirty="0"/>
          </a:p>
        </p:txBody>
      </p:sp>
    </p:spTree>
    <p:extLst>
      <p:ext uri="{BB962C8B-B14F-4D97-AF65-F5344CB8AC3E}">
        <p14:creationId xmlns:p14="http://schemas.microsoft.com/office/powerpoint/2010/main" val="2402702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Design">
  <a:themeElements>
    <a:clrScheme name="ACI">
      <a:dk1>
        <a:srgbClr val="000000"/>
      </a:dk1>
      <a:lt1>
        <a:srgbClr val="FFFFFF"/>
      </a:lt1>
      <a:dk2>
        <a:srgbClr val="44546A"/>
      </a:dk2>
      <a:lt2>
        <a:srgbClr val="F2F2F2"/>
      </a:lt2>
      <a:accent1>
        <a:srgbClr val="0A86C9"/>
      </a:accent1>
      <a:accent2>
        <a:srgbClr val="DB6026"/>
      </a:accent2>
      <a:accent3>
        <a:srgbClr val="666666"/>
      </a:accent3>
      <a:accent4>
        <a:srgbClr val="999999"/>
      </a:accent4>
      <a:accent5>
        <a:srgbClr val="CCCCCC"/>
      </a:accent5>
      <a:accent6>
        <a:srgbClr val="F2F2F2"/>
      </a:accent6>
      <a:hlink>
        <a:srgbClr val="0A86C9"/>
      </a:hlink>
      <a:folHlink>
        <a:srgbClr val="20598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CI PPT Template 16_9 widescreen March 2019" id="{ED5B4EC2-6D2E-4BDC-B015-1E3C8C6031C9}" vid="{38469696-6629-4B0A-A79A-C999A93D349D}"/>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7395c8ae-5a8d-4413-86b5-0becb0127af3">
      <UserInfo>
        <DisplayName>Abramovitz, Joy</DisplayName>
        <AccountId>199</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20D3375486FA946A8CB91AC07314E8E" ma:contentTypeVersion="11" ma:contentTypeDescription="Create a new document." ma:contentTypeScope="" ma:versionID="dcc42fe644e6690cb4d903c673bb9550">
  <xsd:schema xmlns:xsd="http://www.w3.org/2001/XMLSchema" xmlns:xs="http://www.w3.org/2001/XMLSchema" xmlns:p="http://schemas.microsoft.com/office/2006/metadata/properties" xmlns:ns3="7395c8ae-5a8d-4413-86b5-0becb0127af3" xmlns:ns4="2e051a9c-f1a0-4cdb-9931-ae87efb3b434" targetNamespace="http://schemas.microsoft.com/office/2006/metadata/properties" ma:root="true" ma:fieldsID="2d18a37c80f59c1f3a95985a8f4b48b2" ns3:_="" ns4:_="">
    <xsd:import namespace="7395c8ae-5a8d-4413-86b5-0becb0127af3"/>
    <xsd:import namespace="2e051a9c-f1a0-4cdb-9931-ae87efb3b43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95c8ae-5a8d-4413-86b5-0becb0127af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051a9c-f1a0-4cdb-9931-ae87efb3b43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4C988A-AA4C-4B74-AC2F-D71ABAE3A3E1}">
  <ds:schemaRefs>
    <ds:schemaRef ds:uri="http://purl.org/dc/elements/1.1/"/>
    <ds:schemaRef ds:uri="http://schemas.microsoft.com/office/2006/documentManagement/types"/>
    <ds:schemaRef ds:uri="http://purl.org/dc/terms/"/>
    <ds:schemaRef ds:uri="http://purl.org/dc/dcmitype/"/>
    <ds:schemaRef ds:uri="http://schemas.openxmlformats.org/package/2006/metadata/core-properties"/>
    <ds:schemaRef ds:uri="http://www.w3.org/XML/1998/namespace"/>
    <ds:schemaRef ds:uri="http://schemas.microsoft.com/office/infopath/2007/PartnerControls"/>
    <ds:schemaRef ds:uri="2e051a9c-f1a0-4cdb-9931-ae87efb3b434"/>
    <ds:schemaRef ds:uri="7395c8ae-5a8d-4413-86b5-0becb0127af3"/>
    <ds:schemaRef ds:uri="http://schemas.microsoft.com/office/2006/metadata/properties"/>
  </ds:schemaRefs>
</ds:datastoreItem>
</file>

<file path=customXml/itemProps2.xml><?xml version="1.0" encoding="utf-8"?>
<ds:datastoreItem xmlns:ds="http://schemas.openxmlformats.org/officeDocument/2006/customXml" ds:itemID="{63FE9752-3B25-4622-A113-639E322796AF}">
  <ds:schemaRefs>
    <ds:schemaRef ds:uri="http://schemas.microsoft.com/sharepoint/v3/contenttype/forms"/>
  </ds:schemaRefs>
</ds:datastoreItem>
</file>

<file path=customXml/itemProps3.xml><?xml version="1.0" encoding="utf-8"?>
<ds:datastoreItem xmlns:ds="http://schemas.openxmlformats.org/officeDocument/2006/customXml" ds:itemID="{2D3CFC88-2EFA-489E-A055-D403610262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95c8ae-5a8d-4413-86b5-0becb0127af3"/>
    <ds:schemaRef ds:uri="2e051a9c-f1a0-4cdb-9931-ae87efb3b4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ACI%20PPT%20Template%2016_9%20widescreen%20March%202019</Template>
  <TotalTime>565</TotalTime>
  <Words>1701</Words>
  <Application>Microsoft Office PowerPoint</Application>
  <PresentationFormat>Widescreen</PresentationFormat>
  <Paragraphs>241</Paragraphs>
  <Slides>25</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Gotham</vt:lpstr>
      <vt:lpstr>Gotham Book</vt:lpstr>
      <vt:lpstr>Symbol</vt:lpstr>
      <vt:lpstr>Wingdings</vt:lpstr>
      <vt:lpstr>Office-Design</vt:lpstr>
      <vt:lpstr>Machine Learning in ReD Shield</vt:lpstr>
      <vt:lpstr>Agenda</vt:lpstr>
      <vt:lpstr>Where are data science and machine learning today in ACI?</vt:lpstr>
      <vt:lpstr>We Are a Leader in Fraud Modeling</vt:lpstr>
      <vt:lpstr>We Are a Leader in Fraud Modeling</vt:lpstr>
      <vt:lpstr>What is data science?</vt:lpstr>
      <vt:lpstr>What Is Data Science?</vt:lpstr>
      <vt:lpstr>The Three Categories of Data Science</vt:lpstr>
      <vt:lpstr>Where Does Machine Learning Fit</vt:lpstr>
      <vt:lpstr>Where Does Machine Learning Fit</vt:lpstr>
      <vt:lpstr>Supervised vs. Unsupervised Learning</vt:lpstr>
      <vt:lpstr>The process of modeling</vt:lpstr>
      <vt:lpstr>What Is a Model and How Does It Work?</vt:lpstr>
      <vt:lpstr>Model Performance</vt:lpstr>
      <vt:lpstr>What Our Clients Get Today</vt:lpstr>
      <vt:lpstr>Machine learning next steps</vt:lpstr>
      <vt:lpstr>2020 Data Science Roadmap</vt:lpstr>
      <vt:lpstr>Consortium Model Refreshes</vt:lpstr>
      <vt:lpstr>What Is a Premium Client?</vt:lpstr>
      <vt:lpstr>The Importance of Features</vt:lpstr>
      <vt:lpstr>Incremental Learning</vt:lpstr>
      <vt:lpstr>The challenges of machine learning</vt:lpstr>
      <vt:lpstr>Client Challenges</vt:lpstr>
      <vt:lpstr>Any questions?</vt:lpstr>
      <vt:lpstr>Session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Jimmy</dc:title>
  <dc:creator>Abramovitz, Joy</dc:creator>
  <cp:lastModifiedBy>Lupou, Raluca</cp:lastModifiedBy>
  <cp:revision>244</cp:revision>
  <cp:lastPrinted>2016-10-10T13:51:00Z</cp:lastPrinted>
  <dcterms:created xsi:type="dcterms:W3CDTF">2019-10-31T17:58:42Z</dcterms:created>
  <dcterms:modified xsi:type="dcterms:W3CDTF">2019-11-28T13:36:10Z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0x010100E20D3375486FA946A8CB91AC07314E8E</vt:lpwstr>
  </property>
  <property fmtid="{D5CDD505-2E9C-101B-9397-08002B2CF9AE}" pid="3" name="_dlc_DocIdItemGuid">
    <vt:lpwstr>c376488d-afbe-4fb6-9776-c7d2668cfabb</vt:lpwstr>
  </property>
</Properties>
</file>