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65" r:id="rId5"/>
    <p:sldId id="366" r:id="rId6"/>
    <p:sldId id="367" r:id="rId7"/>
    <p:sldId id="396" r:id="rId8"/>
    <p:sldId id="397"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98" r:id="rId25"/>
    <p:sldId id="386" r:id="rId26"/>
    <p:sldId id="387" r:id="rId27"/>
    <p:sldId id="388" r:id="rId28"/>
    <p:sldId id="389" r:id="rId29"/>
    <p:sldId id="390" r:id="rId30"/>
    <p:sldId id="391" r:id="rId31"/>
    <p:sldId id="392" r:id="rId32"/>
    <p:sldId id="393" r:id="rId33"/>
    <p:sldId id="394" r:id="rId34"/>
    <p:sldId id="395" r:id="rId35"/>
    <p:sldId id="399" r:id="rId36"/>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6D6E70"/>
    <a:srgbClr val="205A88"/>
    <a:srgbClr val="0A86C9"/>
    <a:srgbClr val="A0DC5F"/>
    <a:srgbClr val="1E96AA"/>
    <a:srgbClr val="A0789B"/>
    <a:srgbClr val="FAB46A"/>
    <a:srgbClr val="69CD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87FF9-963C-4C3F-AD12-66FA0C90EFFB}" v="405" dt="2019-11-27T16:11:52.54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270" autoAdjust="0"/>
  </p:normalViewPr>
  <p:slideViewPr>
    <p:cSldViewPr snapToGrid="0" snapToObjects="1">
      <p:cViewPr varScale="1">
        <p:scale>
          <a:sx n="81" d="100"/>
          <a:sy n="81" d="100"/>
        </p:scale>
        <p:origin x="75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latin typeface="Arial" panose="020B0604020202020204" pitchFamily="34" charset="0"/>
            </a:endParaRPr>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FE5D-2998-2A4F-93A8-075A7D612589}" type="datetimeFigureOut">
              <a:rPr lang="de-DE" smtClean="0">
                <a:latin typeface="Arial" panose="020B0604020202020204" pitchFamily="34" charset="0"/>
              </a:rPr>
              <a:t>28.11.2019</a:t>
            </a:fld>
            <a:endParaRPr lang="de-DE" dirty="0">
              <a:latin typeface="Arial" panose="020B0604020202020204" pitchFamily="34" charset="0"/>
            </a:endParaRPr>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latin typeface="Arial" panose="020B0604020202020204" pitchFamily="34" charset="0"/>
            </a:endParaRPr>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10E9-2F42-6A41-AF57-45D9ABC6716B}" type="slidenum">
              <a:rPr lang="de-DE" smtClean="0">
                <a:latin typeface="Arial" panose="020B0604020202020204" pitchFamily="34" charset="0"/>
              </a:rPr>
              <a:t>‹#›</a:t>
            </a:fld>
            <a:endParaRPr lang="de-DE" dirty="0">
              <a:latin typeface="Arial" panose="020B0604020202020204" pitchFamily="34" charset="0"/>
            </a:endParaRPr>
          </a:p>
        </p:txBody>
      </p:sp>
    </p:spTree>
    <p:extLst>
      <p:ext uri="{BB962C8B-B14F-4D97-AF65-F5344CB8AC3E}">
        <p14:creationId xmlns:p14="http://schemas.microsoft.com/office/powerpoint/2010/main" val="58825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6C018145-12B3-6643-9C03-472C05DC6A0F}" type="datetimeFigureOut">
              <a:rPr lang="de-DE" smtClean="0"/>
              <a:pPr/>
              <a:t>28.11.2019</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D27493F7-2D0F-2840-ADAC-FAC0AA542518}" type="slidenum">
              <a:rPr lang="de-DE" smtClean="0"/>
              <a:pPr/>
              <a:t>‹#›</a:t>
            </a:fld>
            <a:endParaRPr lang="de-DE" dirty="0"/>
          </a:p>
        </p:txBody>
      </p:sp>
    </p:spTree>
    <p:extLst>
      <p:ext uri="{BB962C8B-B14F-4D97-AF65-F5344CB8AC3E}">
        <p14:creationId xmlns:p14="http://schemas.microsoft.com/office/powerpoint/2010/main" val="25366638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Arial" panose="020B0604020202020204" pitchFamily="34" charset="0"/>
        <a:ea typeface="+mn-ea"/>
        <a:cs typeface="+mn-cs"/>
      </a:defRPr>
    </a:lvl1pPr>
    <a:lvl2pPr marL="457189" algn="l" defTabSz="914377" rtl="0" eaLnBrk="1" latinLnBrk="0" hangingPunct="1">
      <a:defRPr sz="1200" kern="1200">
        <a:solidFill>
          <a:schemeClr val="tx1"/>
        </a:solidFill>
        <a:latin typeface="Arial" panose="020B0604020202020204" pitchFamily="34" charset="0"/>
        <a:ea typeface="+mn-ea"/>
        <a:cs typeface="+mn-cs"/>
      </a:defRPr>
    </a:lvl2pPr>
    <a:lvl3pPr marL="914377" algn="l" defTabSz="914377" rtl="0" eaLnBrk="1" latinLnBrk="0" hangingPunct="1">
      <a:defRPr sz="1200" kern="1200">
        <a:solidFill>
          <a:schemeClr val="tx1"/>
        </a:solidFill>
        <a:latin typeface="Arial" panose="020B0604020202020204" pitchFamily="34" charset="0"/>
        <a:ea typeface="+mn-ea"/>
        <a:cs typeface="+mn-cs"/>
      </a:defRPr>
    </a:lvl3pPr>
    <a:lvl4pPr marL="1371566" algn="l" defTabSz="914377" rtl="0" eaLnBrk="1" latinLnBrk="0" hangingPunct="1">
      <a:defRPr sz="1200" kern="1200">
        <a:solidFill>
          <a:schemeClr val="tx1"/>
        </a:solidFill>
        <a:latin typeface="Arial" panose="020B0604020202020204" pitchFamily="34" charset="0"/>
        <a:ea typeface="+mn-ea"/>
        <a:cs typeface="+mn-cs"/>
      </a:defRPr>
    </a:lvl4pPr>
    <a:lvl5pPr marL="1828754" algn="l" defTabSz="914377" rtl="0" eaLnBrk="1" latinLnBrk="0" hangingPunct="1">
      <a:defRPr sz="1200" kern="1200">
        <a:solidFill>
          <a:schemeClr val="tx1"/>
        </a:solidFill>
        <a:latin typeface="Arial" panose="020B0604020202020204" pitchFamily="34"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25770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12</a:t>
            </a:fld>
            <a:endParaRPr lang="de-DE"/>
          </a:p>
        </p:txBody>
      </p:sp>
    </p:spTree>
    <p:extLst>
      <p:ext uri="{BB962C8B-B14F-4D97-AF65-F5344CB8AC3E}">
        <p14:creationId xmlns:p14="http://schemas.microsoft.com/office/powerpoint/2010/main" val="2874223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13</a:t>
            </a:fld>
            <a:endParaRPr lang="de-DE"/>
          </a:p>
        </p:txBody>
      </p:sp>
    </p:spTree>
    <p:extLst>
      <p:ext uri="{BB962C8B-B14F-4D97-AF65-F5344CB8AC3E}">
        <p14:creationId xmlns:p14="http://schemas.microsoft.com/office/powerpoint/2010/main" val="1290102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14</a:t>
            </a:fld>
            <a:endParaRPr lang="de-DE"/>
          </a:p>
        </p:txBody>
      </p:sp>
    </p:spTree>
    <p:extLst>
      <p:ext uri="{BB962C8B-B14F-4D97-AF65-F5344CB8AC3E}">
        <p14:creationId xmlns:p14="http://schemas.microsoft.com/office/powerpoint/2010/main" val="1128080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GB" dirty="0"/>
              <a:t>Fresh look; Titanium project s bigger than just ReD shield and will ultimately bring in other ACI products to create a unified look and feel</a:t>
            </a:r>
          </a:p>
        </p:txBody>
      </p:sp>
      <p:sp>
        <p:nvSpPr>
          <p:cNvPr id="4" name="Slide Number Placeholder 3"/>
          <p:cNvSpPr>
            <a:spLocks noGrp="1"/>
          </p:cNvSpPr>
          <p:nvPr>
            <p:ph type="sldNum" sz="quarter" idx="10"/>
          </p:nvPr>
        </p:nvSpPr>
        <p:spPr/>
        <p:txBody>
          <a:bodyPr/>
          <a:lstStyle/>
          <a:p>
            <a:fld id="{D27493F7-2D0F-2840-ADAC-FAC0AA542518}" type="slidenum">
              <a:rPr lang="de-DE" smtClean="0"/>
              <a:t>15</a:t>
            </a:fld>
            <a:endParaRPr lang="de-DE"/>
          </a:p>
        </p:txBody>
      </p:sp>
    </p:spTree>
    <p:extLst>
      <p:ext uri="{BB962C8B-B14F-4D97-AF65-F5344CB8AC3E}">
        <p14:creationId xmlns:p14="http://schemas.microsoft.com/office/powerpoint/2010/main" val="353072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27</a:t>
            </a:fld>
            <a:endParaRPr lang="de-DE"/>
          </a:p>
        </p:txBody>
      </p:sp>
    </p:spTree>
    <p:extLst>
      <p:ext uri="{BB962C8B-B14F-4D97-AF65-F5344CB8AC3E}">
        <p14:creationId xmlns:p14="http://schemas.microsoft.com/office/powerpoint/2010/main" val="405527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28</a:t>
            </a:fld>
            <a:endParaRPr lang="de-DE"/>
          </a:p>
        </p:txBody>
      </p:sp>
    </p:spTree>
    <p:extLst>
      <p:ext uri="{BB962C8B-B14F-4D97-AF65-F5344CB8AC3E}">
        <p14:creationId xmlns:p14="http://schemas.microsoft.com/office/powerpoint/2010/main" val="38338448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29</a:t>
            </a:fld>
            <a:endParaRPr lang="de-DE"/>
          </a:p>
        </p:txBody>
      </p:sp>
    </p:spTree>
    <p:extLst>
      <p:ext uri="{BB962C8B-B14F-4D97-AF65-F5344CB8AC3E}">
        <p14:creationId xmlns:p14="http://schemas.microsoft.com/office/powerpoint/2010/main" val="319941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31</a:t>
            </a:fld>
            <a:endParaRPr lang="de-DE"/>
          </a:p>
        </p:txBody>
      </p:sp>
    </p:spTree>
    <p:extLst>
      <p:ext uri="{BB962C8B-B14F-4D97-AF65-F5344CB8AC3E}">
        <p14:creationId xmlns:p14="http://schemas.microsoft.com/office/powerpoint/2010/main" val="593738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32</a:t>
            </a:fld>
            <a:endParaRPr lang="de-DE"/>
          </a:p>
        </p:txBody>
      </p:sp>
    </p:spTree>
    <p:extLst>
      <p:ext uri="{BB962C8B-B14F-4D97-AF65-F5344CB8AC3E}">
        <p14:creationId xmlns:p14="http://schemas.microsoft.com/office/powerpoint/2010/main" val="4004005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59BBC6-6FEF-4F18-A31F-438C02A16E1E}"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2475001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59BBC6-6FEF-4F18-A31F-438C02A16E1E}"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3409460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59BBC6-6FEF-4F18-A31F-438C02A16E1E}"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413423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59BBC6-6FEF-4F18-A31F-438C02A16E1E}"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915354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59BBC6-6FEF-4F18-A31F-438C02A16E1E}"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356532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9</a:t>
            </a:fld>
            <a:endParaRPr lang="de-DE"/>
          </a:p>
        </p:txBody>
      </p:sp>
    </p:spTree>
    <p:extLst>
      <p:ext uri="{BB962C8B-B14F-4D97-AF65-F5344CB8AC3E}">
        <p14:creationId xmlns:p14="http://schemas.microsoft.com/office/powerpoint/2010/main" val="3825435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Suggesting an overview slide like this rather than the complicated next slide that doesn't explain how ACI will deliver.  We can SHOW them how in the detail slides for each advancement.</a:t>
            </a:r>
          </a:p>
        </p:txBody>
      </p:sp>
      <p:sp>
        <p:nvSpPr>
          <p:cNvPr id="4" name="Slide Number Placeholder 3"/>
          <p:cNvSpPr>
            <a:spLocks noGrp="1"/>
          </p:cNvSpPr>
          <p:nvPr>
            <p:ph type="sldNum" sz="quarter" idx="10"/>
          </p:nvPr>
        </p:nvSpPr>
        <p:spPr/>
        <p:txBody>
          <a:bodyPr/>
          <a:lstStyle/>
          <a:p>
            <a:fld id="{D27493F7-2D0F-2840-ADAC-FAC0AA542518}" type="slidenum">
              <a:rPr lang="de-DE" smtClean="0"/>
              <a:t>10</a:t>
            </a:fld>
            <a:endParaRPr lang="de-DE"/>
          </a:p>
        </p:txBody>
      </p:sp>
    </p:spTree>
    <p:extLst>
      <p:ext uri="{BB962C8B-B14F-4D97-AF65-F5344CB8AC3E}">
        <p14:creationId xmlns:p14="http://schemas.microsoft.com/office/powerpoint/2010/main" val="1283382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6">
                    <a:lumMod val="50000"/>
                  </a:schemeClr>
                </a:solidFill>
              </a:rPr>
              <a:t>Delivered in the cloud – supported by a dedicated risk team. </a:t>
            </a:r>
            <a:r>
              <a:rPr lang="en-GB" dirty="0"/>
              <a:t>This describes the flow of a transaction. </a:t>
            </a:r>
          </a:p>
          <a:p>
            <a:endParaRPr lang="en-GB" dirty="0"/>
          </a:p>
          <a:p>
            <a:r>
              <a:rPr lang="en-GB" dirty="0"/>
              <a:t>Please note that there are many different modules being called for every transaction and depending on risk each is customised per merchant</a:t>
            </a:r>
          </a:p>
          <a:p>
            <a:endParaRPr lang="en-GB" dirty="0"/>
          </a:p>
          <a:p>
            <a:r>
              <a:rPr lang="en-GB" dirty="0"/>
              <a:t>At a very high level:</a:t>
            </a:r>
          </a:p>
          <a:p>
            <a:r>
              <a:rPr lang="en-GB" dirty="0"/>
              <a:t>ReD Shield = Real Time decision is made</a:t>
            </a:r>
          </a:p>
          <a:p>
            <a:r>
              <a:rPr lang="en-GB" dirty="0"/>
              <a:t>CSI = allows review agents to view a single transaction that may have a high possibility of fraud (it is then reviewed and manually moved to decline or accept (can be automated via TIEBACK)</a:t>
            </a:r>
          </a:p>
          <a:p>
            <a:r>
              <a:rPr lang="en-GB" dirty="0"/>
              <a:t>Third Party = IP Geolocation, Device Fingerprint, Consortium database, Prism model are the main call-outs (some are ACI inhouse and some are third party calls and require additional work </a:t>
            </a:r>
          </a:p>
          <a:p>
            <a:r>
              <a:rPr lang="en-GB" dirty="0"/>
              <a:t>ReDi = Where all KPIs are managed via dashboards, reportings and ability to drill into transaction data CRITICAL FOR OPTIMISING THE STRATEGY. Most important module!!!!</a:t>
            </a:r>
          </a:p>
          <a:p>
            <a:r>
              <a:rPr lang="en-GB" dirty="0"/>
              <a:t>RFX = Where a transaction that was previously screened is alerted if it now matches a fraud data point. Sits within ReDi and differentiator for ACI</a:t>
            </a:r>
          </a:p>
          <a:p>
            <a:endParaRPr lang="en-GB" dirty="0"/>
          </a:p>
          <a:p>
            <a:r>
              <a:rPr lang="en-GB" dirty="0"/>
              <a:t>The diagram that animates at the bottom summarises how the platform delivers results across a timeline – NOT JUST RELATIME. Please refer to each deliverable in ORANGE (self explanatory)</a:t>
            </a:r>
          </a:p>
          <a:p>
            <a:endParaRPr lang="en-GB" dirty="0"/>
          </a:p>
          <a:p>
            <a:pPr marL="0" marR="0" lvl="0" indent="0" algn="l" defTabSz="914377" rtl="0" eaLnBrk="1" fontAlgn="auto" latinLnBrk="0" hangingPunct="1">
              <a:lnSpc>
                <a:spcPct val="100000"/>
              </a:lnSpc>
              <a:spcBef>
                <a:spcPts val="0"/>
              </a:spcBef>
              <a:spcAft>
                <a:spcPts val="0"/>
              </a:spcAft>
              <a:buClrTx/>
              <a:buSzTx/>
              <a:buFontTx/>
              <a:buNone/>
              <a:tabLst/>
              <a:defRPr/>
            </a:pPr>
            <a:endParaRPr lang="en-US" dirty="0">
              <a:solidFill>
                <a:schemeClr val="accent6">
                  <a:lumMod val="50000"/>
                </a:schemeClr>
              </a:solidFill>
            </a:endParaRPr>
          </a:p>
          <a:p>
            <a:endParaRPr lang="en-GB" dirty="0"/>
          </a:p>
        </p:txBody>
      </p:sp>
      <p:sp>
        <p:nvSpPr>
          <p:cNvPr id="4" name="Slide Number Placeholder 3"/>
          <p:cNvSpPr>
            <a:spLocks noGrp="1"/>
          </p:cNvSpPr>
          <p:nvPr>
            <p:ph type="sldNum" sz="quarter" idx="10"/>
          </p:nvPr>
        </p:nvSpPr>
        <p:spPr/>
        <p:txBody>
          <a:bodyPr/>
          <a:lstStyle/>
          <a:p>
            <a:fld id="{D27493F7-2D0F-2840-ADAC-FAC0AA542518}" type="slidenum">
              <a:rPr lang="de-DE" smtClean="0"/>
              <a:t>11</a:t>
            </a:fld>
            <a:endParaRPr lang="de-DE"/>
          </a:p>
        </p:txBody>
      </p:sp>
    </p:spTree>
    <p:extLst>
      <p:ext uri="{BB962C8B-B14F-4D97-AF65-F5344CB8AC3E}">
        <p14:creationId xmlns:p14="http://schemas.microsoft.com/office/powerpoint/2010/main" val="3065873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700" y="0"/>
            <a:ext cx="12192000" cy="6858000"/>
          </a:xfrm>
          <a:prstGeom prst="rect">
            <a:avLst/>
          </a:prstGeom>
        </p:spPr>
      </p:pic>
      <p:sp>
        <p:nvSpPr>
          <p:cNvPr id="11" name="Blue Fade"/>
          <p:cNvSpPr/>
          <p:nvPr userDrawn="1"/>
        </p:nvSpPr>
        <p:spPr>
          <a:xfrm>
            <a:off x="0" y="3429000"/>
            <a:ext cx="12192000" cy="3447000"/>
          </a:xfrm>
          <a:prstGeom prst="rect">
            <a:avLst/>
          </a:prstGeom>
          <a:gradFill>
            <a:gsLst>
              <a:gs pos="0">
                <a:srgbClr val="205A88">
                  <a:alpha val="0"/>
                </a:srgbClr>
              </a:gs>
              <a:gs pos="99000">
                <a:srgbClr val="0A86C9">
                  <a:alpha val="88000"/>
                </a:srgbClr>
              </a:gs>
              <a:gs pos="75000">
                <a:srgbClr val="0A86C9">
                  <a:alpha val="5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4"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pic>
        <p:nvPicPr>
          <p:cNvPr id="13" name="Picture 12" descr="A close up of a sign&#10;&#10;Description automatically generated">
            <a:extLst>
              <a:ext uri="{FF2B5EF4-FFF2-40B4-BE49-F238E27FC236}">
                <a16:creationId xmlns:a16="http://schemas.microsoft.com/office/drawing/2014/main" id="{E4212A46-074E-9A47-984A-FA9A8415D3F6}"/>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011495" y="5354688"/>
            <a:ext cx="4847978" cy="11346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1587"/>
            <a:ext cx="12186358" cy="6854826"/>
          </a:xfrm>
          <a:prstGeom prst="rect">
            <a:avLst/>
          </a:prstGeom>
        </p:spPr>
      </p:pic>
      <p:sp>
        <p:nvSpPr>
          <p:cNvPr id="4" name="Blue Fade"/>
          <p:cNvSpPr/>
          <p:nvPr userDrawn="1"/>
        </p:nvSpPr>
        <p:spPr>
          <a:xfrm>
            <a:off x="2821" y="-1587"/>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Bild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61653" y="934202"/>
            <a:ext cx="1371596" cy="1371596"/>
          </a:xfrm>
          <a:prstGeom prst="rect">
            <a:avLst/>
          </a:prstGeom>
        </p:spPr>
      </p:pic>
      <p:pic>
        <p:nvPicPr>
          <p:cNvPr id="14" name="LOGO">
            <a:extLst>
              <a:ext uri="{FF2B5EF4-FFF2-40B4-BE49-F238E27FC236}">
                <a16:creationId xmlns:a16="http://schemas.microsoft.com/office/drawing/2014/main" id="{8B75C87E-A547-C44D-85D7-19800ACB57EE}"/>
              </a:ext>
            </a:extLst>
          </p:cNvPr>
          <p:cNvPicPr>
            <a:picLocks noChangeAspect="1"/>
          </p:cNvPicPr>
          <p:nvPr userDrawn="1"/>
        </p:nvPicPr>
        <p:blipFill>
          <a:blip r:embed="rId4"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D7E642FA-58B6-A64C-B437-A3E04163324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LOGO">
            <a:extLst>
              <a:ext uri="{FF2B5EF4-FFF2-40B4-BE49-F238E27FC236}">
                <a16:creationId xmlns:a16="http://schemas.microsoft.com/office/drawing/2014/main" id="{74E8AA39-3DCE-844C-A4C8-84559CCC92C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6698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80EB9B7A-81F3-A842-BBC2-541DEF8C680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0"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4"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7"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8" name="Freihandform 17"/>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LOGO">
            <a:extLst>
              <a:ext uri="{FF2B5EF4-FFF2-40B4-BE49-F238E27FC236}">
                <a16:creationId xmlns:a16="http://schemas.microsoft.com/office/drawing/2014/main" id="{83B4B060-5D03-0C40-BF27-A9A18BA7AA8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32247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Blue Fade"/>
          <p:cNvSpPr/>
          <p:nvPr userDrawn="1"/>
        </p:nvSpPr>
        <p:spPr>
          <a:xfrm>
            <a:off x="1183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B61B62C6-76BF-2248-A7C8-54032C334EF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41183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1535720A-BAC9-C041-97CC-F9648BFDAD42}"/>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80207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
        <p:nvSpPr>
          <p:cNvPr id="11" name="Blue Fade"/>
          <p:cNvSpPr/>
          <p:nvPr userDrawn="1"/>
        </p:nvSpPr>
        <p:spPr>
          <a:xfrm>
            <a:off x="-11998" y="-2"/>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467604AC-3184-1347-8DA8-61B67B8F1D8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9">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Blue Fade"/>
          <p:cNvSpPr/>
          <p:nvPr userDrawn="1"/>
        </p:nvSpPr>
        <p:spPr>
          <a:xfrm>
            <a:off x="136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EC79B683-0665-0E45-80A8-CB4D1F7FDC20}"/>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2" name="Hide"/>
          <p:cNvSpPr/>
          <p:nvPr userDrawn="1"/>
        </p:nvSpPr>
        <p:spPr>
          <a:xfrm>
            <a:off x="-2" y="6138000"/>
            <a:ext cx="205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cxnSp>
        <p:nvCxnSpPr>
          <p:cNvPr id="17" name="Gerade Verbindung 16"/>
          <p:cNvCxnSpPr/>
          <p:nvPr userDrawn="1"/>
        </p:nvCxnSpPr>
        <p:spPr>
          <a:xfrm>
            <a:off x="838200" y="194872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838200" y="235095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838200" y="275319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838200" y="315542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838200" y="3557665"/>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838200" y="395990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838200" y="436213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838200" y="476437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a:off x="838200" y="516660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a:xfrm>
            <a:off x="838200" y="5568846"/>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 name="LOGO">
            <a:extLst>
              <a:ext uri="{FF2B5EF4-FFF2-40B4-BE49-F238E27FC236}">
                <a16:creationId xmlns:a16="http://schemas.microsoft.com/office/drawing/2014/main" id="{4E46E55A-9BC9-0E42-AE0C-8BE4C5A8FE30}"/>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02849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0"/>
            <a:ext cx="12186358" cy="6854826"/>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3" name="Bild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18927" y="930055"/>
            <a:ext cx="1371596" cy="1371596"/>
          </a:xfrm>
          <a:prstGeom prst="rect">
            <a:avLst/>
          </a:prstGeom>
        </p:spPr>
      </p:pic>
      <p:pic>
        <p:nvPicPr>
          <p:cNvPr id="14"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3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sp>
        <p:nvSpPr>
          <p:cNvPr id="32" name="Freihandform 3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F0C663C7-AF94-0D43-BD1E-0749AEEB031A}"/>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Tree>
    <p:extLst>
      <p:ext uri="{BB962C8B-B14F-4D97-AF65-F5344CB8AC3E}">
        <p14:creationId xmlns:p14="http://schemas.microsoft.com/office/powerpoint/2010/main" val="2088829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66079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Content - no Subline">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84438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Content + UP">
    <p:spTree>
      <p:nvGrpSpPr>
        <p:cNvPr id="1" name=""/>
        <p:cNvGrpSpPr/>
        <p:nvPr/>
      </p:nvGrpSpPr>
      <p:grpSpPr>
        <a:xfrm>
          <a:off x="0" y="0"/>
          <a:ext cx="0" cy="0"/>
          <a:chOff x="0" y="0"/>
          <a:chExt cx="0" cy="0"/>
        </a:xfrm>
      </p:grpSpPr>
      <p:grpSp>
        <p:nvGrpSpPr>
          <p:cNvPr id="10" name="ICON"/>
          <p:cNvGrpSpPr>
            <a:grpSpLocks noChangeAspect="1"/>
          </p:cNvGrpSpPr>
          <p:nvPr userDrawn="1"/>
        </p:nvGrpSpPr>
        <p:grpSpPr bwMode="auto">
          <a:xfrm>
            <a:off x="6002146" y="534257"/>
            <a:ext cx="5752703" cy="5752703"/>
            <a:chOff x="2267" y="994"/>
            <a:chExt cx="2000" cy="2000"/>
          </a:xfrm>
          <a:solidFill>
            <a:schemeClr val="bg1">
              <a:lumMod val="95000"/>
              <a:alpha val="50000"/>
            </a:schemeClr>
          </a:solidFill>
        </p:grpSpPr>
        <p:sp>
          <p:nvSpPr>
            <p:cNvPr id="11" name="Freeform 2"/>
            <p:cNvSpPr>
              <a:spLocks noChangeArrowheads="1"/>
            </p:cNvSpPr>
            <p:nvPr/>
          </p:nvSpPr>
          <p:spPr bwMode="auto">
            <a:xfrm>
              <a:off x="2267" y="994"/>
              <a:ext cx="2001" cy="2001"/>
            </a:xfrm>
            <a:custGeom>
              <a:avLst/>
              <a:gdLst>
                <a:gd name="T0" fmla="*/ 4502 w 8827"/>
                <a:gd name="T1" fmla="*/ 7111 h 8827"/>
                <a:gd name="T2" fmla="*/ 2792 w 8827"/>
                <a:gd name="T3" fmla="*/ 6737 h 8827"/>
                <a:gd name="T4" fmla="*/ 2499 w 8827"/>
                <a:gd name="T5" fmla="*/ 3003 h 8827"/>
                <a:gd name="T6" fmla="*/ 2543 w 8827"/>
                <a:gd name="T7" fmla="*/ 2950 h 8827"/>
                <a:gd name="T8" fmla="*/ 3367 w 8827"/>
                <a:gd name="T9" fmla="*/ 2943 h 8827"/>
                <a:gd name="T10" fmla="*/ 3420 w 8827"/>
                <a:gd name="T11" fmla="*/ 2981 h 8827"/>
                <a:gd name="T12" fmla="*/ 3446 w 8827"/>
                <a:gd name="T13" fmla="*/ 5944 h 8827"/>
                <a:gd name="T14" fmla="*/ 3912 w 8827"/>
                <a:gd name="T15" fmla="*/ 6331 h 8827"/>
                <a:gd name="T16" fmla="*/ 4377 w 8827"/>
                <a:gd name="T17" fmla="*/ 5944 h 8827"/>
                <a:gd name="T18" fmla="*/ 4405 w 8827"/>
                <a:gd name="T19" fmla="*/ 2984 h 8827"/>
                <a:gd name="T20" fmla="*/ 4460 w 8827"/>
                <a:gd name="T21" fmla="*/ 2943 h 8827"/>
                <a:gd name="T22" fmla="*/ 5282 w 8827"/>
                <a:gd name="T23" fmla="*/ 2949 h 8827"/>
                <a:gd name="T24" fmla="*/ 5323 w 8827"/>
                <a:gd name="T25" fmla="*/ 3000 h 8827"/>
                <a:gd name="T26" fmla="*/ 8285 w 8827"/>
                <a:gd name="T27" fmla="*/ 3456 h 8827"/>
                <a:gd name="T28" fmla="*/ 6677 w 8827"/>
                <a:gd name="T29" fmla="*/ 5448 h 8827"/>
                <a:gd name="T30" fmla="*/ 6648 w 8827"/>
                <a:gd name="T31" fmla="*/ 5511 h 8827"/>
                <a:gd name="T32" fmla="*/ 5820 w 8827"/>
                <a:gd name="T33" fmla="*/ 5531 h 8827"/>
                <a:gd name="T34" fmla="*/ 5762 w 8827"/>
                <a:gd name="T35" fmla="*/ 5504 h 8827"/>
                <a:gd name="T36" fmla="*/ 5741 w 8827"/>
                <a:gd name="T37" fmla="*/ 1391 h 8827"/>
                <a:gd name="T38" fmla="*/ 5766 w 8827"/>
                <a:gd name="T39" fmla="*/ 1334 h 8827"/>
                <a:gd name="T40" fmla="*/ 7373 w 8827"/>
                <a:gd name="T41" fmla="*/ 1309 h 8827"/>
                <a:gd name="T42" fmla="*/ 6879 w 8827"/>
                <a:gd name="T43" fmla="*/ 752 h 8827"/>
                <a:gd name="T44" fmla="*/ 3543 w 8827"/>
                <a:gd name="T45" fmla="*/ 80 h 8827"/>
                <a:gd name="T46" fmla="*/ 591 w 8827"/>
                <a:gd name="T47" fmla="*/ 2207 h 8827"/>
                <a:gd name="T48" fmla="*/ 226 w 8827"/>
                <a:gd name="T49" fmla="*/ 5826 h 8827"/>
                <a:gd name="T50" fmla="*/ 2733 w 8827"/>
                <a:gd name="T51" fmla="*/ 8499 h 8827"/>
                <a:gd name="T52" fmla="*/ 6356 w 8827"/>
                <a:gd name="T53" fmla="*/ 8377 h 8827"/>
                <a:gd name="T54" fmla="*/ 8682 w 8827"/>
                <a:gd name="T55" fmla="*/ 5557 h 8827"/>
                <a:gd name="T56" fmla="*/ 8536 w 8827"/>
                <a:gd name="T57" fmla="*/ 2832 h 8827"/>
                <a:gd name="T58" fmla="*/ 7517 w 8827"/>
                <a:gd name="T59" fmla="*/ 2918 h 8827"/>
                <a:gd name="T60" fmla="*/ 7458 w 8827"/>
                <a:gd name="T61" fmla="*/ 2237 h 8827"/>
                <a:gd name="T62" fmla="*/ 8034 w 8827"/>
                <a:gd name="T63" fmla="*/ 8206 h 8827"/>
                <a:gd name="T64" fmla="*/ 8211 w 8827"/>
                <a:gd name="T65" fmla="*/ 8285 h 8827"/>
                <a:gd name="T66" fmla="*/ 8267 w 8827"/>
                <a:gd name="T67" fmla="*/ 8472 h 8827"/>
                <a:gd name="T68" fmla="*/ 8166 w 8827"/>
                <a:gd name="T69" fmla="*/ 8637 h 8827"/>
                <a:gd name="T70" fmla="*/ 7973 w 8827"/>
                <a:gd name="T71" fmla="*/ 8669 h 8827"/>
                <a:gd name="T72" fmla="*/ 7823 w 8827"/>
                <a:gd name="T73" fmla="*/ 8544 h 8827"/>
                <a:gd name="T74" fmla="*/ 7803 w 8827"/>
                <a:gd name="T75" fmla="*/ 8391 h 8827"/>
                <a:gd name="T76" fmla="*/ 7915 w 8827"/>
                <a:gd name="T77" fmla="*/ 8237 h 8827"/>
                <a:gd name="T78" fmla="*/ 8010 w 8827"/>
                <a:gd name="T79" fmla="*/ 8242 h 8827"/>
                <a:gd name="T80" fmla="*/ 7866 w 8827"/>
                <a:gd name="T81" fmla="*/ 8319 h 8827"/>
                <a:gd name="T82" fmla="*/ 7828 w 8827"/>
                <a:gd name="T83" fmla="*/ 8480 h 8827"/>
                <a:gd name="T84" fmla="*/ 7924 w 8827"/>
                <a:gd name="T85" fmla="*/ 8613 h 8827"/>
                <a:gd name="T86" fmla="*/ 8087 w 8827"/>
                <a:gd name="T87" fmla="*/ 8630 h 8827"/>
                <a:gd name="T88" fmla="*/ 8208 w 8827"/>
                <a:gd name="T89" fmla="*/ 8517 h 8827"/>
                <a:gd name="T90" fmla="*/ 8212 w 8827"/>
                <a:gd name="T91" fmla="*/ 8373 h 8827"/>
                <a:gd name="T92" fmla="*/ 8104 w 8827"/>
                <a:gd name="T93" fmla="*/ 8257 h 8827"/>
                <a:gd name="T94" fmla="*/ 8003 w 8827"/>
                <a:gd name="T95" fmla="*/ 8309 h 8827"/>
                <a:gd name="T96" fmla="*/ 8102 w 8827"/>
                <a:gd name="T97" fmla="*/ 8327 h 8827"/>
                <a:gd name="T98" fmla="*/ 8111 w 8827"/>
                <a:gd name="T99" fmla="*/ 8335 h 8827"/>
                <a:gd name="T100" fmla="*/ 8128 w 8827"/>
                <a:gd name="T101" fmla="*/ 8378 h 8827"/>
                <a:gd name="T102" fmla="*/ 8111 w 8827"/>
                <a:gd name="T103" fmla="*/ 8424 h 8827"/>
                <a:gd name="T104" fmla="*/ 8077 w 8827"/>
                <a:gd name="T105" fmla="*/ 8444 h 8827"/>
                <a:gd name="T106" fmla="*/ 8114 w 8827"/>
                <a:gd name="T107" fmla="*/ 8482 h 8827"/>
                <a:gd name="T108" fmla="*/ 8093 w 8827"/>
                <a:gd name="T109" fmla="*/ 8570 h 8827"/>
                <a:gd name="T110" fmla="*/ 8074 w 8827"/>
                <a:gd name="T111" fmla="*/ 8492 h 8827"/>
                <a:gd name="T112" fmla="*/ 8048 w 8827"/>
                <a:gd name="T113" fmla="*/ 8462 h 8827"/>
                <a:gd name="T114" fmla="*/ 8032 w 8827"/>
                <a:gd name="T115" fmla="*/ 8432 h 8827"/>
                <a:gd name="T116" fmla="*/ 8081 w 8827"/>
                <a:gd name="T117" fmla="*/ 8393 h 8827"/>
                <a:gd name="T118" fmla="*/ 8048 w 8827"/>
                <a:gd name="T119" fmla="*/ 8345 h 8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7" h="8827">
                  <a:moveTo>
                    <a:pt x="5325" y="5810"/>
                  </a:moveTo>
                  <a:lnTo>
                    <a:pt x="5319" y="5968"/>
                  </a:lnTo>
                  <a:lnTo>
                    <a:pt x="5300" y="6117"/>
                  </a:lnTo>
                  <a:lnTo>
                    <a:pt x="5270" y="6259"/>
                  </a:lnTo>
                  <a:lnTo>
                    <a:pt x="5227" y="6392"/>
                  </a:lnTo>
                  <a:lnTo>
                    <a:pt x="5173" y="6516"/>
                  </a:lnTo>
                  <a:lnTo>
                    <a:pt x="5108" y="6631"/>
                  </a:lnTo>
                  <a:lnTo>
                    <a:pt x="5033" y="6736"/>
                  </a:lnTo>
                  <a:lnTo>
                    <a:pt x="4946" y="6832"/>
                  </a:lnTo>
                  <a:lnTo>
                    <a:pt x="4850" y="6917"/>
                  </a:lnTo>
                  <a:lnTo>
                    <a:pt x="4743" y="6993"/>
                  </a:lnTo>
                  <a:lnTo>
                    <a:pt x="4627" y="7057"/>
                  </a:lnTo>
                  <a:lnTo>
                    <a:pt x="4502" y="7111"/>
                  </a:lnTo>
                  <a:lnTo>
                    <a:pt x="4367" y="7153"/>
                  </a:lnTo>
                  <a:lnTo>
                    <a:pt x="4224" y="7183"/>
                  </a:lnTo>
                  <a:lnTo>
                    <a:pt x="4073" y="7202"/>
                  </a:lnTo>
                  <a:lnTo>
                    <a:pt x="3914" y="7208"/>
                  </a:lnTo>
                  <a:lnTo>
                    <a:pt x="3754" y="7202"/>
                  </a:lnTo>
                  <a:lnTo>
                    <a:pt x="3602" y="7184"/>
                  </a:lnTo>
                  <a:lnTo>
                    <a:pt x="3459" y="7153"/>
                  </a:lnTo>
                  <a:lnTo>
                    <a:pt x="3325" y="7111"/>
                  </a:lnTo>
                  <a:lnTo>
                    <a:pt x="3199" y="7058"/>
                  </a:lnTo>
                  <a:lnTo>
                    <a:pt x="3082" y="6993"/>
                  </a:lnTo>
                  <a:lnTo>
                    <a:pt x="2975" y="6918"/>
                  </a:lnTo>
                  <a:lnTo>
                    <a:pt x="2878" y="6833"/>
                  </a:lnTo>
                  <a:lnTo>
                    <a:pt x="2792" y="6737"/>
                  </a:lnTo>
                  <a:lnTo>
                    <a:pt x="2715" y="6631"/>
                  </a:lnTo>
                  <a:lnTo>
                    <a:pt x="2650" y="6516"/>
                  </a:lnTo>
                  <a:lnTo>
                    <a:pt x="2596" y="6392"/>
                  </a:lnTo>
                  <a:lnTo>
                    <a:pt x="2553" y="6259"/>
                  </a:lnTo>
                  <a:lnTo>
                    <a:pt x="2522" y="6118"/>
                  </a:lnTo>
                  <a:lnTo>
                    <a:pt x="2503" y="5968"/>
                  </a:lnTo>
                  <a:lnTo>
                    <a:pt x="2497" y="5810"/>
                  </a:lnTo>
                  <a:lnTo>
                    <a:pt x="2497" y="3023"/>
                  </a:lnTo>
                  <a:lnTo>
                    <a:pt x="2497" y="3023"/>
                  </a:lnTo>
                  <a:lnTo>
                    <a:pt x="2497" y="3017"/>
                  </a:lnTo>
                  <a:lnTo>
                    <a:pt x="2497" y="3012"/>
                  </a:lnTo>
                  <a:lnTo>
                    <a:pt x="2498" y="3008"/>
                  </a:lnTo>
                  <a:lnTo>
                    <a:pt x="2499" y="3003"/>
                  </a:lnTo>
                  <a:lnTo>
                    <a:pt x="2501" y="2998"/>
                  </a:lnTo>
                  <a:lnTo>
                    <a:pt x="2503" y="2993"/>
                  </a:lnTo>
                  <a:lnTo>
                    <a:pt x="2505" y="2988"/>
                  </a:lnTo>
                  <a:lnTo>
                    <a:pt x="2508" y="2984"/>
                  </a:lnTo>
                  <a:lnTo>
                    <a:pt x="2511" y="2979"/>
                  </a:lnTo>
                  <a:lnTo>
                    <a:pt x="2514" y="2974"/>
                  </a:lnTo>
                  <a:lnTo>
                    <a:pt x="2517" y="2970"/>
                  </a:lnTo>
                  <a:lnTo>
                    <a:pt x="2521" y="2966"/>
                  </a:lnTo>
                  <a:lnTo>
                    <a:pt x="2525" y="2962"/>
                  </a:lnTo>
                  <a:lnTo>
                    <a:pt x="2529" y="2959"/>
                  </a:lnTo>
                  <a:lnTo>
                    <a:pt x="2534" y="2956"/>
                  </a:lnTo>
                  <a:lnTo>
                    <a:pt x="2539" y="2953"/>
                  </a:lnTo>
                  <a:lnTo>
                    <a:pt x="2543" y="2950"/>
                  </a:lnTo>
                  <a:lnTo>
                    <a:pt x="2548" y="2948"/>
                  </a:lnTo>
                  <a:lnTo>
                    <a:pt x="2552" y="2946"/>
                  </a:lnTo>
                  <a:lnTo>
                    <a:pt x="2557" y="2945"/>
                  </a:lnTo>
                  <a:lnTo>
                    <a:pt x="2562" y="2944"/>
                  </a:lnTo>
                  <a:lnTo>
                    <a:pt x="2567" y="2943"/>
                  </a:lnTo>
                  <a:lnTo>
                    <a:pt x="2572" y="2942"/>
                  </a:lnTo>
                  <a:lnTo>
                    <a:pt x="2577" y="2942"/>
                  </a:lnTo>
                  <a:lnTo>
                    <a:pt x="3352" y="2942"/>
                  </a:lnTo>
                  <a:lnTo>
                    <a:pt x="3352" y="2942"/>
                  </a:lnTo>
                  <a:lnTo>
                    <a:pt x="3352" y="2942"/>
                  </a:lnTo>
                  <a:lnTo>
                    <a:pt x="3357" y="2942"/>
                  </a:lnTo>
                  <a:lnTo>
                    <a:pt x="3362" y="2942"/>
                  </a:lnTo>
                  <a:lnTo>
                    <a:pt x="3367" y="2943"/>
                  </a:lnTo>
                  <a:lnTo>
                    <a:pt x="3371" y="2944"/>
                  </a:lnTo>
                  <a:lnTo>
                    <a:pt x="3376" y="2945"/>
                  </a:lnTo>
                  <a:lnTo>
                    <a:pt x="3381" y="2947"/>
                  </a:lnTo>
                  <a:lnTo>
                    <a:pt x="3386" y="2949"/>
                  </a:lnTo>
                  <a:lnTo>
                    <a:pt x="3391" y="2952"/>
                  </a:lnTo>
                  <a:lnTo>
                    <a:pt x="3395" y="2955"/>
                  </a:lnTo>
                  <a:lnTo>
                    <a:pt x="3400" y="2958"/>
                  </a:lnTo>
                  <a:lnTo>
                    <a:pt x="3404" y="2961"/>
                  </a:lnTo>
                  <a:lnTo>
                    <a:pt x="3407" y="2964"/>
                  </a:lnTo>
                  <a:lnTo>
                    <a:pt x="3411" y="2968"/>
                  </a:lnTo>
                  <a:lnTo>
                    <a:pt x="3414" y="2972"/>
                  </a:lnTo>
                  <a:lnTo>
                    <a:pt x="3417" y="2976"/>
                  </a:lnTo>
                  <a:lnTo>
                    <a:pt x="3420" y="2981"/>
                  </a:lnTo>
                  <a:lnTo>
                    <a:pt x="3422" y="2985"/>
                  </a:lnTo>
                  <a:lnTo>
                    <a:pt x="3424" y="2990"/>
                  </a:lnTo>
                  <a:lnTo>
                    <a:pt x="3426" y="2995"/>
                  </a:lnTo>
                  <a:lnTo>
                    <a:pt x="3427" y="3000"/>
                  </a:lnTo>
                  <a:lnTo>
                    <a:pt x="3428" y="3004"/>
                  </a:lnTo>
                  <a:lnTo>
                    <a:pt x="3429" y="3009"/>
                  </a:lnTo>
                  <a:lnTo>
                    <a:pt x="3429" y="3014"/>
                  </a:lnTo>
                  <a:lnTo>
                    <a:pt x="3430" y="3020"/>
                  </a:lnTo>
                  <a:lnTo>
                    <a:pt x="3430" y="3025"/>
                  </a:lnTo>
                  <a:lnTo>
                    <a:pt x="3430" y="5742"/>
                  </a:lnTo>
                  <a:lnTo>
                    <a:pt x="3431" y="5814"/>
                  </a:lnTo>
                  <a:lnTo>
                    <a:pt x="3437" y="5882"/>
                  </a:lnTo>
                  <a:lnTo>
                    <a:pt x="3446" y="5944"/>
                  </a:lnTo>
                  <a:lnTo>
                    <a:pt x="3459" y="6002"/>
                  </a:lnTo>
                  <a:lnTo>
                    <a:pt x="3476" y="6055"/>
                  </a:lnTo>
                  <a:lnTo>
                    <a:pt x="3497" y="6103"/>
                  </a:lnTo>
                  <a:lnTo>
                    <a:pt x="3521" y="6147"/>
                  </a:lnTo>
                  <a:lnTo>
                    <a:pt x="3549" y="6186"/>
                  </a:lnTo>
                  <a:lnTo>
                    <a:pt x="3581" y="6220"/>
                  </a:lnTo>
                  <a:lnTo>
                    <a:pt x="3616" y="6250"/>
                  </a:lnTo>
                  <a:lnTo>
                    <a:pt x="3656" y="6275"/>
                  </a:lnTo>
                  <a:lnTo>
                    <a:pt x="3699" y="6295"/>
                  </a:lnTo>
                  <a:lnTo>
                    <a:pt x="3747" y="6311"/>
                  </a:lnTo>
                  <a:lnTo>
                    <a:pt x="3798" y="6322"/>
                  </a:lnTo>
                  <a:lnTo>
                    <a:pt x="3853" y="6329"/>
                  </a:lnTo>
                  <a:lnTo>
                    <a:pt x="3912" y="6331"/>
                  </a:lnTo>
                  <a:lnTo>
                    <a:pt x="3970" y="6329"/>
                  </a:lnTo>
                  <a:lnTo>
                    <a:pt x="4025" y="6322"/>
                  </a:lnTo>
                  <a:lnTo>
                    <a:pt x="4077" y="6311"/>
                  </a:lnTo>
                  <a:lnTo>
                    <a:pt x="4124" y="6295"/>
                  </a:lnTo>
                  <a:lnTo>
                    <a:pt x="4167" y="6275"/>
                  </a:lnTo>
                  <a:lnTo>
                    <a:pt x="4207" y="6250"/>
                  </a:lnTo>
                  <a:lnTo>
                    <a:pt x="4242" y="6220"/>
                  </a:lnTo>
                  <a:lnTo>
                    <a:pt x="4274" y="6186"/>
                  </a:lnTo>
                  <a:lnTo>
                    <a:pt x="4302" y="6147"/>
                  </a:lnTo>
                  <a:lnTo>
                    <a:pt x="4327" y="6103"/>
                  </a:lnTo>
                  <a:lnTo>
                    <a:pt x="4347" y="6055"/>
                  </a:lnTo>
                  <a:lnTo>
                    <a:pt x="4364" y="6002"/>
                  </a:lnTo>
                  <a:lnTo>
                    <a:pt x="4377" y="5944"/>
                  </a:lnTo>
                  <a:lnTo>
                    <a:pt x="4386" y="5882"/>
                  </a:lnTo>
                  <a:lnTo>
                    <a:pt x="4392" y="5814"/>
                  </a:lnTo>
                  <a:lnTo>
                    <a:pt x="4394" y="5742"/>
                  </a:lnTo>
                  <a:lnTo>
                    <a:pt x="4394" y="3023"/>
                  </a:lnTo>
                  <a:lnTo>
                    <a:pt x="4394" y="3023"/>
                  </a:lnTo>
                  <a:lnTo>
                    <a:pt x="4394" y="3017"/>
                  </a:lnTo>
                  <a:lnTo>
                    <a:pt x="4395" y="3012"/>
                  </a:lnTo>
                  <a:lnTo>
                    <a:pt x="4395" y="3008"/>
                  </a:lnTo>
                  <a:lnTo>
                    <a:pt x="4397" y="3003"/>
                  </a:lnTo>
                  <a:lnTo>
                    <a:pt x="4398" y="2998"/>
                  </a:lnTo>
                  <a:lnTo>
                    <a:pt x="4400" y="2993"/>
                  </a:lnTo>
                  <a:lnTo>
                    <a:pt x="4402" y="2988"/>
                  </a:lnTo>
                  <a:lnTo>
                    <a:pt x="4405" y="2984"/>
                  </a:lnTo>
                  <a:lnTo>
                    <a:pt x="4407" y="2979"/>
                  </a:lnTo>
                  <a:lnTo>
                    <a:pt x="4411" y="2974"/>
                  </a:lnTo>
                  <a:lnTo>
                    <a:pt x="4414" y="2970"/>
                  </a:lnTo>
                  <a:lnTo>
                    <a:pt x="4418" y="2966"/>
                  </a:lnTo>
                  <a:lnTo>
                    <a:pt x="4422" y="2963"/>
                  </a:lnTo>
                  <a:lnTo>
                    <a:pt x="4427" y="2959"/>
                  </a:lnTo>
                  <a:lnTo>
                    <a:pt x="4431" y="2956"/>
                  </a:lnTo>
                  <a:lnTo>
                    <a:pt x="4436" y="2953"/>
                  </a:lnTo>
                  <a:lnTo>
                    <a:pt x="4441" y="2950"/>
                  </a:lnTo>
                  <a:lnTo>
                    <a:pt x="4446" y="2948"/>
                  </a:lnTo>
                  <a:lnTo>
                    <a:pt x="4450" y="2946"/>
                  </a:lnTo>
                  <a:lnTo>
                    <a:pt x="4455" y="2945"/>
                  </a:lnTo>
                  <a:lnTo>
                    <a:pt x="4460" y="2943"/>
                  </a:lnTo>
                  <a:lnTo>
                    <a:pt x="4465" y="2942"/>
                  </a:lnTo>
                  <a:lnTo>
                    <a:pt x="4470" y="2942"/>
                  </a:lnTo>
                  <a:lnTo>
                    <a:pt x="4475" y="2942"/>
                  </a:lnTo>
                  <a:lnTo>
                    <a:pt x="5244" y="2942"/>
                  </a:lnTo>
                  <a:lnTo>
                    <a:pt x="5244" y="2942"/>
                  </a:lnTo>
                  <a:lnTo>
                    <a:pt x="5246" y="2942"/>
                  </a:lnTo>
                  <a:lnTo>
                    <a:pt x="5252" y="2942"/>
                  </a:lnTo>
                  <a:lnTo>
                    <a:pt x="5257" y="2942"/>
                  </a:lnTo>
                  <a:lnTo>
                    <a:pt x="5262" y="2943"/>
                  </a:lnTo>
                  <a:lnTo>
                    <a:pt x="5267" y="2944"/>
                  </a:lnTo>
                  <a:lnTo>
                    <a:pt x="5272" y="2945"/>
                  </a:lnTo>
                  <a:lnTo>
                    <a:pt x="5277" y="2947"/>
                  </a:lnTo>
                  <a:lnTo>
                    <a:pt x="5282" y="2949"/>
                  </a:lnTo>
                  <a:lnTo>
                    <a:pt x="5286" y="2952"/>
                  </a:lnTo>
                  <a:lnTo>
                    <a:pt x="5291" y="2955"/>
                  </a:lnTo>
                  <a:lnTo>
                    <a:pt x="5295" y="2958"/>
                  </a:lnTo>
                  <a:lnTo>
                    <a:pt x="5299" y="2961"/>
                  </a:lnTo>
                  <a:lnTo>
                    <a:pt x="5303" y="2964"/>
                  </a:lnTo>
                  <a:lnTo>
                    <a:pt x="5306" y="2968"/>
                  </a:lnTo>
                  <a:lnTo>
                    <a:pt x="5310" y="2972"/>
                  </a:lnTo>
                  <a:lnTo>
                    <a:pt x="5313" y="2976"/>
                  </a:lnTo>
                  <a:lnTo>
                    <a:pt x="5315" y="2981"/>
                  </a:lnTo>
                  <a:lnTo>
                    <a:pt x="5318" y="2985"/>
                  </a:lnTo>
                  <a:lnTo>
                    <a:pt x="5320" y="2990"/>
                  </a:lnTo>
                  <a:lnTo>
                    <a:pt x="5322" y="2995"/>
                  </a:lnTo>
                  <a:lnTo>
                    <a:pt x="5323" y="3000"/>
                  </a:lnTo>
                  <a:lnTo>
                    <a:pt x="5324" y="3005"/>
                  </a:lnTo>
                  <a:lnTo>
                    <a:pt x="5325" y="3010"/>
                  </a:lnTo>
                  <a:lnTo>
                    <a:pt x="5325" y="3015"/>
                  </a:lnTo>
                  <a:lnTo>
                    <a:pt x="5325" y="3021"/>
                  </a:lnTo>
                  <a:lnTo>
                    <a:pt x="5325" y="3023"/>
                  </a:lnTo>
                  <a:lnTo>
                    <a:pt x="5325" y="5810"/>
                  </a:lnTo>
                  <a:close/>
                  <a:moveTo>
                    <a:pt x="8536" y="2832"/>
                  </a:moveTo>
                  <a:lnTo>
                    <a:pt x="8515" y="2948"/>
                  </a:lnTo>
                  <a:lnTo>
                    <a:pt x="8485" y="3060"/>
                  </a:lnTo>
                  <a:lnTo>
                    <a:pt x="8446" y="3167"/>
                  </a:lnTo>
                  <a:lnTo>
                    <a:pt x="8400" y="3269"/>
                  </a:lnTo>
                  <a:lnTo>
                    <a:pt x="8346" y="3366"/>
                  </a:lnTo>
                  <a:lnTo>
                    <a:pt x="8285" y="3456"/>
                  </a:lnTo>
                  <a:lnTo>
                    <a:pt x="8218" y="3540"/>
                  </a:lnTo>
                  <a:lnTo>
                    <a:pt x="8144" y="3617"/>
                  </a:lnTo>
                  <a:lnTo>
                    <a:pt x="8064" y="3687"/>
                  </a:lnTo>
                  <a:lnTo>
                    <a:pt x="7979" y="3749"/>
                  </a:lnTo>
                  <a:lnTo>
                    <a:pt x="7889" y="3802"/>
                  </a:lnTo>
                  <a:lnTo>
                    <a:pt x="7794" y="3847"/>
                  </a:lnTo>
                  <a:lnTo>
                    <a:pt x="7694" y="3882"/>
                  </a:lnTo>
                  <a:lnTo>
                    <a:pt x="7591" y="3908"/>
                  </a:lnTo>
                  <a:lnTo>
                    <a:pt x="7485" y="3924"/>
                  </a:lnTo>
                  <a:lnTo>
                    <a:pt x="7375" y="3930"/>
                  </a:lnTo>
                  <a:lnTo>
                    <a:pt x="6677" y="3930"/>
                  </a:lnTo>
                  <a:lnTo>
                    <a:pt x="6677" y="5448"/>
                  </a:lnTo>
                  <a:lnTo>
                    <a:pt x="6677" y="5448"/>
                  </a:lnTo>
                  <a:lnTo>
                    <a:pt x="6677" y="5454"/>
                  </a:lnTo>
                  <a:lnTo>
                    <a:pt x="6676" y="5459"/>
                  </a:lnTo>
                  <a:lnTo>
                    <a:pt x="6675" y="5464"/>
                  </a:lnTo>
                  <a:lnTo>
                    <a:pt x="6674" y="5469"/>
                  </a:lnTo>
                  <a:lnTo>
                    <a:pt x="6672" y="5474"/>
                  </a:lnTo>
                  <a:lnTo>
                    <a:pt x="6670" y="5479"/>
                  </a:lnTo>
                  <a:lnTo>
                    <a:pt x="6668" y="5484"/>
                  </a:lnTo>
                  <a:lnTo>
                    <a:pt x="6665" y="5488"/>
                  </a:lnTo>
                  <a:lnTo>
                    <a:pt x="6662" y="5493"/>
                  </a:lnTo>
                  <a:lnTo>
                    <a:pt x="6659" y="5498"/>
                  </a:lnTo>
                  <a:lnTo>
                    <a:pt x="6655" y="5503"/>
                  </a:lnTo>
                  <a:lnTo>
                    <a:pt x="6652" y="5507"/>
                  </a:lnTo>
                  <a:lnTo>
                    <a:pt x="6648" y="5511"/>
                  </a:lnTo>
                  <a:lnTo>
                    <a:pt x="6644" y="5514"/>
                  </a:lnTo>
                  <a:lnTo>
                    <a:pt x="6639" y="5517"/>
                  </a:lnTo>
                  <a:lnTo>
                    <a:pt x="6634" y="5520"/>
                  </a:lnTo>
                  <a:lnTo>
                    <a:pt x="6630" y="5523"/>
                  </a:lnTo>
                  <a:lnTo>
                    <a:pt x="6625" y="5525"/>
                  </a:lnTo>
                  <a:lnTo>
                    <a:pt x="6620" y="5527"/>
                  </a:lnTo>
                  <a:lnTo>
                    <a:pt x="6615" y="5529"/>
                  </a:lnTo>
                  <a:lnTo>
                    <a:pt x="6610" y="5530"/>
                  </a:lnTo>
                  <a:lnTo>
                    <a:pt x="6605" y="5531"/>
                  </a:lnTo>
                  <a:lnTo>
                    <a:pt x="6600" y="5531"/>
                  </a:lnTo>
                  <a:lnTo>
                    <a:pt x="6594" y="5531"/>
                  </a:lnTo>
                  <a:lnTo>
                    <a:pt x="5820" y="5531"/>
                  </a:lnTo>
                  <a:lnTo>
                    <a:pt x="5820" y="5531"/>
                  </a:lnTo>
                  <a:lnTo>
                    <a:pt x="5815" y="5531"/>
                  </a:lnTo>
                  <a:lnTo>
                    <a:pt x="5810" y="5531"/>
                  </a:lnTo>
                  <a:lnTo>
                    <a:pt x="5805" y="5530"/>
                  </a:lnTo>
                  <a:lnTo>
                    <a:pt x="5800" y="5529"/>
                  </a:lnTo>
                  <a:lnTo>
                    <a:pt x="5795" y="5527"/>
                  </a:lnTo>
                  <a:lnTo>
                    <a:pt x="5791" y="5525"/>
                  </a:lnTo>
                  <a:lnTo>
                    <a:pt x="5786" y="5523"/>
                  </a:lnTo>
                  <a:lnTo>
                    <a:pt x="5781" y="5520"/>
                  </a:lnTo>
                  <a:lnTo>
                    <a:pt x="5777" y="5517"/>
                  </a:lnTo>
                  <a:lnTo>
                    <a:pt x="5773" y="5514"/>
                  </a:lnTo>
                  <a:lnTo>
                    <a:pt x="5769" y="5511"/>
                  </a:lnTo>
                  <a:lnTo>
                    <a:pt x="5765" y="5508"/>
                  </a:lnTo>
                  <a:lnTo>
                    <a:pt x="5762" y="5504"/>
                  </a:lnTo>
                  <a:lnTo>
                    <a:pt x="5758" y="5500"/>
                  </a:lnTo>
                  <a:lnTo>
                    <a:pt x="5755" y="5496"/>
                  </a:lnTo>
                  <a:lnTo>
                    <a:pt x="5752" y="5491"/>
                  </a:lnTo>
                  <a:lnTo>
                    <a:pt x="5750" y="5487"/>
                  </a:lnTo>
                  <a:lnTo>
                    <a:pt x="5747" y="5482"/>
                  </a:lnTo>
                  <a:lnTo>
                    <a:pt x="5746" y="5477"/>
                  </a:lnTo>
                  <a:lnTo>
                    <a:pt x="5744" y="5472"/>
                  </a:lnTo>
                  <a:lnTo>
                    <a:pt x="5743" y="5468"/>
                  </a:lnTo>
                  <a:lnTo>
                    <a:pt x="5742" y="5463"/>
                  </a:lnTo>
                  <a:lnTo>
                    <a:pt x="5742" y="5458"/>
                  </a:lnTo>
                  <a:lnTo>
                    <a:pt x="5741" y="5452"/>
                  </a:lnTo>
                  <a:lnTo>
                    <a:pt x="5741" y="5448"/>
                  </a:lnTo>
                  <a:lnTo>
                    <a:pt x="5741" y="1391"/>
                  </a:lnTo>
                  <a:lnTo>
                    <a:pt x="5741" y="1391"/>
                  </a:lnTo>
                  <a:lnTo>
                    <a:pt x="5742" y="1386"/>
                  </a:lnTo>
                  <a:lnTo>
                    <a:pt x="5743" y="1381"/>
                  </a:lnTo>
                  <a:lnTo>
                    <a:pt x="5744" y="1375"/>
                  </a:lnTo>
                  <a:lnTo>
                    <a:pt x="5745" y="1371"/>
                  </a:lnTo>
                  <a:lnTo>
                    <a:pt x="5746" y="1366"/>
                  </a:lnTo>
                  <a:lnTo>
                    <a:pt x="5748" y="1361"/>
                  </a:lnTo>
                  <a:lnTo>
                    <a:pt x="5751" y="1356"/>
                  </a:lnTo>
                  <a:lnTo>
                    <a:pt x="5753" y="1351"/>
                  </a:lnTo>
                  <a:lnTo>
                    <a:pt x="5756" y="1346"/>
                  </a:lnTo>
                  <a:lnTo>
                    <a:pt x="5759" y="1342"/>
                  </a:lnTo>
                  <a:lnTo>
                    <a:pt x="5763" y="1338"/>
                  </a:lnTo>
                  <a:lnTo>
                    <a:pt x="5766" y="1334"/>
                  </a:lnTo>
                  <a:lnTo>
                    <a:pt x="5770" y="1330"/>
                  </a:lnTo>
                  <a:lnTo>
                    <a:pt x="5775" y="1326"/>
                  </a:lnTo>
                  <a:lnTo>
                    <a:pt x="5779" y="1323"/>
                  </a:lnTo>
                  <a:lnTo>
                    <a:pt x="5784" y="1320"/>
                  </a:lnTo>
                  <a:lnTo>
                    <a:pt x="5789" y="1317"/>
                  </a:lnTo>
                  <a:lnTo>
                    <a:pt x="5794" y="1315"/>
                  </a:lnTo>
                  <a:lnTo>
                    <a:pt x="5799" y="1313"/>
                  </a:lnTo>
                  <a:lnTo>
                    <a:pt x="5804" y="1311"/>
                  </a:lnTo>
                  <a:lnTo>
                    <a:pt x="5809" y="1310"/>
                  </a:lnTo>
                  <a:lnTo>
                    <a:pt x="5814" y="1309"/>
                  </a:lnTo>
                  <a:lnTo>
                    <a:pt x="5819" y="1309"/>
                  </a:lnTo>
                  <a:lnTo>
                    <a:pt x="5824" y="1309"/>
                  </a:lnTo>
                  <a:lnTo>
                    <a:pt x="7373" y="1309"/>
                  </a:lnTo>
                  <a:lnTo>
                    <a:pt x="7373" y="1309"/>
                  </a:lnTo>
                  <a:lnTo>
                    <a:pt x="7376" y="1309"/>
                  </a:lnTo>
                  <a:lnTo>
                    <a:pt x="7424" y="1310"/>
                  </a:lnTo>
                  <a:lnTo>
                    <a:pt x="7470" y="1312"/>
                  </a:lnTo>
                  <a:lnTo>
                    <a:pt x="7516" y="1316"/>
                  </a:lnTo>
                  <a:lnTo>
                    <a:pt x="7563" y="1323"/>
                  </a:lnTo>
                  <a:lnTo>
                    <a:pt x="7563" y="1323"/>
                  </a:lnTo>
                  <a:lnTo>
                    <a:pt x="7453" y="1214"/>
                  </a:lnTo>
                  <a:lnTo>
                    <a:pt x="7343" y="1111"/>
                  </a:lnTo>
                  <a:lnTo>
                    <a:pt x="7231" y="1015"/>
                  </a:lnTo>
                  <a:lnTo>
                    <a:pt x="7118" y="923"/>
                  </a:lnTo>
                  <a:lnTo>
                    <a:pt x="7001" y="836"/>
                  </a:lnTo>
                  <a:lnTo>
                    <a:pt x="6879" y="752"/>
                  </a:lnTo>
                  <a:lnTo>
                    <a:pt x="6753" y="670"/>
                  </a:lnTo>
                  <a:lnTo>
                    <a:pt x="6619" y="591"/>
                  </a:lnTo>
                  <a:lnTo>
                    <a:pt x="6356" y="449"/>
                  </a:lnTo>
                  <a:lnTo>
                    <a:pt x="6092" y="327"/>
                  </a:lnTo>
                  <a:lnTo>
                    <a:pt x="5826" y="225"/>
                  </a:lnTo>
                  <a:lnTo>
                    <a:pt x="5557" y="143"/>
                  </a:lnTo>
                  <a:lnTo>
                    <a:pt x="5282" y="80"/>
                  </a:lnTo>
                  <a:lnTo>
                    <a:pt x="5001" y="35"/>
                  </a:lnTo>
                  <a:lnTo>
                    <a:pt x="4712" y="9"/>
                  </a:lnTo>
                  <a:lnTo>
                    <a:pt x="4412" y="0"/>
                  </a:lnTo>
                  <a:lnTo>
                    <a:pt x="4113" y="9"/>
                  </a:lnTo>
                  <a:lnTo>
                    <a:pt x="3824" y="35"/>
                  </a:lnTo>
                  <a:lnTo>
                    <a:pt x="3543" y="80"/>
                  </a:lnTo>
                  <a:lnTo>
                    <a:pt x="3268" y="143"/>
                  </a:lnTo>
                  <a:lnTo>
                    <a:pt x="2999" y="225"/>
                  </a:lnTo>
                  <a:lnTo>
                    <a:pt x="2733" y="327"/>
                  </a:lnTo>
                  <a:lnTo>
                    <a:pt x="2469" y="449"/>
                  </a:lnTo>
                  <a:lnTo>
                    <a:pt x="2206" y="591"/>
                  </a:lnTo>
                  <a:lnTo>
                    <a:pt x="1951" y="748"/>
                  </a:lnTo>
                  <a:lnTo>
                    <a:pt x="1714" y="916"/>
                  </a:lnTo>
                  <a:lnTo>
                    <a:pt x="1493" y="1095"/>
                  </a:lnTo>
                  <a:lnTo>
                    <a:pt x="1287" y="1287"/>
                  </a:lnTo>
                  <a:lnTo>
                    <a:pt x="1095" y="1494"/>
                  </a:lnTo>
                  <a:lnTo>
                    <a:pt x="916" y="1715"/>
                  </a:lnTo>
                  <a:lnTo>
                    <a:pt x="748" y="1952"/>
                  </a:lnTo>
                  <a:lnTo>
                    <a:pt x="591" y="2207"/>
                  </a:lnTo>
                  <a:lnTo>
                    <a:pt x="449" y="2470"/>
                  </a:lnTo>
                  <a:lnTo>
                    <a:pt x="327" y="2734"/>
                  </a:lnTo>
                  <a:lnTo>
                    <a:pt x="226" y="3000"/>
                  </a:lnTo>
                  <a:lnTo>
                    <a:pt x="143" y="3269"/>
                  </a:lnTo>
                  <a:lnTo>
                    <a:pt x="80" y="3543"/>
                  </a:lnTo>
                  <a:lnTo>
                    <a:pt x="35" y="3824"/>
                  </a:lnTo>
                  <a:lnTo>
                    <a:pt x="9" y="4113"/>
                  </a:lnTo>
                  <a:lnTo>
                    <a:pt x="0" y="4413"/>
                  </a:lnTo>
                  <a:lnTo>
                    <a:pt x="9" y="4712"/>
                  </a:lnTo>
                  <a:lnTo>
                    <a:pt x="35" y="5001"/>
                  </a:lnTo>
                  <a:lnTo>
                    <a:pt x="80" y="5282"/>
                  </a:lnTo>
                  <a:lnTo>
                    <a:pt x="143" y="5557"/>
                  </a:lnTo>
                  <a:lnTo>
                    <a:pt x="226" y="5826"/>
                  </a:lnTo>
                  <a:lnTo>
                    <a:pt x="327" y="6092"/>
                  </a:lnTo>
                  <a:lnTo>
                    <a:pt x="449" y="6356"/>
                  </a:lnTo>
                  <a:lnTo>
                    <a:pt x="591" y="6619"/>
                  </a:lnTo>
                  <a:lnTo>
                    <a:pt x="748" y="6874"/>
                  </a:lnTo>
                  <a:lnTo>
                    <a:pt x="916" y="7111"/>
                  </a:lnTo>
                  <a:lnTo>
                    <a:pt x="1095" y="7332"/>
                  </a:lnTo>
                  <a:lnTo>
                    <a:pt x="1287" y="7539"/>
                  </a:lnTo>
                  <a:lnTo>
                    <a:pt x="1493" y="7731"/>
                  </a:lnTo>
                  <a:lnTo>
                    <a:pt x="1714" y="7910"/>
                  </a:lnTo>
                  <a:lnTo>
                    <a:pt x="1951" y="8078"/>
                  </a:lnTo>
                  <a:lnTo>
                    <a:pt x="2206" y="8235"/>
                  </a:lnTo>
                  <a:lnTo>
                    <a:pt x="2469" y="8377"/>
                  </a:lnTo>
                  <a:lnTo>
                    <a:pt x="2733" y="8499"/>
                  </a:lnTo>
                  <a:lnTo>
                    <a:pt x="2999" y="8601"/>
                  </a:lnTo>
                  <a:lnTo>
                    <a:pt x="3268" y="8683"/>
                  </a:lnTo>
                  <a:lnTo>
                    <a:pt x="3543" y="8746"/>
                  </a:lnTo>
                  <a:lnTo>
                    <a:pt x="3824" y="8791"/>
                  </a:lnTo>
                  <a:lnTo>
                    <a:pt x="4113" y="8817"/>
                  </a:lnTo>
                  <a:lnTo>
                    <a:pt x="4412" y="8826"/>
                  </a:lnTo>
                  <a:lnTo>
                    <a:pt x="4712" y="8817"/>
                  </a:lnTo>
                  <a:lnTo>
                    <a:pt x="5001" y="8791"/>
                  </a:lnTo>
                  <a:lnTo>
                    <a:pt x="5282" y="8746"/>
                  </a:lnTo>
                  <a:lnTo>
                    <a:pt x="5557" y="8683"/>
                  </a:lnTo>
                  <a:lnTo>
                    <a:pt x="5826" y="8601"/>
                  </a:lnTo>
                  <a:lnTo>
                    <a:pt x="6092" y="8499"/>
                  </a:lnTo>
                  <a:lnTo>
                    <a:pt x="6356" y="8377"/>
                  </a:lnTo>
                  <a:lnTo>
                    <a:pt x="6619" y="8235"/>
                  </a:lnTo>
                  <a:lnTo>
                    <a:pt x="6874" y="8078"/>
                  </a:lnTo>
                  <a:lnTo>
                    <a:pt x="7111" y="7910"/>
                  </a:lnTo>
                  <a:lnTo>
                    <a:pt x="7332" y="7731"/>
                  </a:lnTo>
                  <a:lnTo>
                    <a:pt x="7538" y="7539"/>
                  </a:lnTo>
                  <a:lnTo>
                    <a:pt x="7730" y="7332"/>
                  </a:lnTo>
                  <a:lnTo>
                    <a:pt x="7909" y="7111"/>
                  </a:lnTo>
                  <a:lnTo>
                    <a:pt x="8077" y="6874"/>
                  </a:lnTo>
                  <a:lnTo>
                    <a:pt x="8234" y="6619"/>
                  </a:lnTo>
                  <a:lnTo>
                    <a:pt x="8376" y="6356"/>
                  </a:lnTo>
                  <a:lnTo>
                    <a:pt x="8498" y="6092"/>
                  </a:lnTo>
                  <a:lnTo>
                    <a:pt x="8600" y="5826"/>
                  </a:lnTo>
                  <a:lnTo>
                    <a:pt x="8682" y="5557"/>
                  </a:lnTo>
                  <a:lnTo>
                    <a:pt x="8746" y="5283"/>
                  </a:lnTo>
                  <a:lnTo>
                    <a:pt x="8791" y="5001"/>
                  </a:lnTo>
                  <a:lnTo>
                    <a:pt x="8817" y="4712"/>
                  </a:lnTo>
                  <a:lnTo>
                    <a:pt x="8826" y="4413"/>
                  </a:lnTo>
                  <a:lnTo>
                    <a:pt x="8822" y="4203"/>
                  </a:lnTo>
                  <a:lnTo>
                    <a:pt x="8809" y="4001"/>
                  </a:lnTo>
                  <a:lnTo>
                    <a:pt x="8787" y="3803"/>
                  </a:lnTo>
                  <a:lnTo>
                    <a:pt x="8756" y="3608"/>
                  </a:lnTo>
                  <a:lnTo>
                    <a:pt x="8715" y="3415"/>
                  </a:lnTo>
                  <a:lnTo>
                    <a:pt x="8664" y="3223"/>
                  </a:lnTo>
                  <a:lnTo>
                    <a:pt x="8603" y="3029"/>
                  </a:lnTo>
                  <a:lnTo>
                    <a:pt x="8532" y="2832"/>
                  </a:lnTo>
                  <a:lnTo>
                    <a:pt x="8536" y="2832"/>
                  </a:lnTo>
                  <a:close/>
                  <a:moveTo>
                    <a:pt x="6677" y="2137"/>
                  </a:moveTo>
                  <a:lnTo>
                    <a:pt x="6677" y="3102"/>
                  </a:lnTo>
                  <a:lnTo>
                    <a:pt x="7178" y="3102"/>
                  </a:lnTo>
                  <a:lnTo>
                    <a:pt x="7216" y="3100"/>
                  </a:lnTo>
                  <a:lnTo>
                    <a:pt x="7254" y="3094"/>
                  </a:lnTo>
                  <a:lnTo>
                    <a:pt x="7291" y="3086"/>
                  </a:lnTo>
                  <a:lnTo>
                    <a:pt x="7328" y="3073"/>
                  </a:lnTo>
                  <a:lnTo>
                    <a:pt x="7364" y="3057"/>
                  </a:lnTo>
                  <a:lnTo>
                    <a:pt x="7399" y="3036"/>
                  </a:lnTo>
                  <a:lnTo>
                    <a:pt x="7432" y="3013"/>
                  </a:lnTo>
                  <a:lnTo>
                    <a:pt x="7463" y="2985"/>
                  </a:lnTo>
                  <a:lnTo>
                    <a:pt x="7491" y="2953"/>
                  </a:lnTo>
                  <a:lnTo>
                    <a:pt x="7517" y="2918"/>
                  </a:lnTo>
                  <a:lnTo>
                    <a:pt x="7540" y="2878"/>
                  </a:lnTo>
                  <a:lnTo>
                    <a:pt x="7559" y="2835"/>
                  </a:lnTo>
                  <a:lnTo>
                    <a:pt x="7575" y="2787"/>
                  </a:lnTo>
                  <a:lnTo>
                    <a:pt x="7586" y="2735"/>
                  </a:lnTo>
                  <a:lnTo>
                    <a:pt x="7594" y="2680"/>
                  </a:lnTo>
                  <a:lnTo>
                    <a:pt x="7596" y="2620"/>
                  </a:lnTo>
                  <a:lnTo>
                    <a:pt x="7593" y="2540"/>
                  </a:lnTo>
                  <a:lnTo>
                    <a:pt x="7582" y="2470"/>
                  </a:lnTo>
                  <a:lnTo>
                    <a:pt x="7566" y="2409"/>
                  </a:lnTo>
                  <a:lnTo>
                    <a:pt x="7545" y="2355"/>
                  </a:lnTo>
                  <a:lnTo>
                    <a:pt x="7519" y="2309"/>
                  </a:lnTo>
                  <a:lnTo>
                    <a:pt x="7490" y="2270"/>
                  </a:lnTo>
                  <a:lnTo>
                    <a:pt x="7458" y="2237"/>
                  </a:lnTo>
                  <a:lnTo>
                    <a:pt x="7424" y="2210"/>
                  </a:lnTo>
                  <a:lnTo>
                    <a:pt x="7389" y="2188"/>
                  </a:lnTo>
                  <a:lnTo>
                    <a:pt x="7354" y="2171"/>
                  </a:lnTo>
                  <a:lnTo>
                    <a:pt x="7319" y="2159"/>
                  </a:lnTo>
                  <a:lnTo>
                    <a:pt x="7285" y="2149"/>
                  </a:lnTo>
                  <a:lnTo>
                    <a:pt x="7253" y="2143"/>
                  </a:lnTo>
                  <a:lnTo>
                    <a:pt x="7224" y="2139"/>
                  </a:lnTo>
                  <a:lnTo>
                    <a:pt x="7199" y="2137"/>
                  </a:lnTo>
                  <a:lnTo>
                    <a:pt x="7178" y="2137"/>
                  </a:lnTo>
                  <a:lnTo>
                    <a:pt x="6677" y="2137"/>
                  </a:lnTo>
                  <a:close/>
                  <a:moveTo>
                    <a:pt x="8033" y="8206"/>
                  </a:moveTo>
                  <a:lnTo>
                    <a:pt x="8033" y="8206"/>
                  </a:lnTo>
                  <a:lnTo>
                    <a:pt x="8034" y="8206"/>
                  </a:lnTo>
                  <a:lnTo>
                    <a:pt x="8050" y="8207"/>
                  </a:lnTo>
                  <a:lnTo>
                    <a:pt x="8066" y="8208"/>
                  </a:lnTo>
                  <a:lnTo>
                    <a:pt x="8081" y="8210"/>
                  </a:lnTo>
                  <a:lnTo>
                    <a:pt x="8096" y="8213"/>
                  </a:lnTo>
                  <a:lnTo>
                    <a:pt x="8110" y="8218"/>
                  </a:lnTo>
                  <a:lnTo>
                    <a:pt x="8124" y="8223"/>
                  </a:lnTo>
                  <a:lnTo>
                    <a:pt x="8138" y="8229"/>
                  </a:lnTo>
                  <a:lnTo>
                    <a:pt x="8152" y="8237"/>
                  </a:lnTo>
                  <a:lnTo>
                    <a:pt x="8166" y="8246"/>
                  </a:lnTo>
                  <a:lnTo>
                    <a:pt x="8178" y="8255"/>
                  </a:lnTo>
                  <a:lnTo>
                    <a:pt x="8190" y="8264"/>
                  </a:lnTo>
                  <a:lnTo>
                    <a:pt x="8201" y="8274"/>
                  </a:lnTo>
                  <a:lnTo>
                    <a:pt x="8211" y="8285"/>
                  </a:lnTo>
                  <a:lnTo>
                    <a:pt x="8221" y="8297"/>
                  </a:lnTo>
                  <a:lnTo>
                    <a:pt x="8230" y="8310"/>
                  </a:lnTo>
                  <a:lnTo>
                    <a:pt x="8238" y="8323"/>
                  </a:lnTo>
                  <a:lnTo>
                    <a:pt x="8246" y="8337"/>
                  </a:lnTo>
                  <a:lnTo>
                    <a:pt x="8252" y="8351"/>
                  </a:lnTo>
                  <a:lnTo>
                    <a:pt x="8258" y="8365"/>
                  </a:lnTo>
                  <a:lnTo>
                    <a:pt x="8262" y="8380"/>
                  </a:lnTo>
                  <a:lnTo>
                    <a:pt x="8265" y="8395"/>
                  </a:lnTo>
                  <a:lnTo>
                    <a:pt x="8267" y="8410"/>
                  </a:lnTo>
                  <a:lnTo>
                    <a:pt x="8269" y="8425"/>
                  </a:lnTo>
                  <a:lnTo>
                    <a:pt x="8269" y="8441"/>
                  </a:lnTo>
                  <a:lnTo>
                    <a:pt x="8269" y="8457"/>
                  </a:lnTo>
                  <a:lnTo>
                    <a:pt x="8267" y="8472"/>
                  </a:lnTo>
                  <a:lnTo>
                    <a:pt x="8265" y="8487"/>
                  </a:lnTo>
                  <a:lnTo>
                    <a:pt x="8262" y="8502"/>
                  </a:lnTo>
                  <a:lnTo>
                    <a:pt x="8258" y="8516"/>
                  </a:lnTo>
                  <a:lnTo>
                    <a:pt x="8252" y="8530"/>
                  </a:lnTo>
                  <a:lnTo>
                    <a:pt x="8246" y="8544"/>
                  </a:lnTo>
                  <a:lnTo>
                    <a:pt x="8238" y="8558"/>
                  </a:lnTo>
                  <a:lnTo>
                    <a:pt x="8230" y="8572"/>
                  </a:lnTo>
                  <a:lnTo>
                    <a:pt x="8221" y="8584"/>
                  </a:lnTo>
                  <a:lnTo>
                    <a:pt x="8211" y="8596"/>
                  </a:lnTo>
                  <a:lnTo>
                    <a:pt x="8201" y="8608"/>
                  </a:lnTo>
                  <a:lnTo>
                    <a:pt x="8190" y="8618"/>
                  </a:lnTo>
                  <a:lnTo>
                    <a:pt x="8178" y="8628"/>
                  </a:lnTo>
                  <a:lnTo>
                    <a:pt x="8166" y="8637"/>
                  </a:lnTo>
                  <a:lnTo>
                    <a:pt x="8152" y="8645"/>
                  </a:lnTo>
                  <a:lnTo>
                    <a:pt x="8138" y="8653"/>
                  </a:lnTo>
                  <a:lnTo>
                    <a:pt x="8124" y="8659"/>
                  </a:lnTo>
                  <a:lnTo>
                    <a:pt x="8110" y="8664"/>
                  </a:lnTo>
                  <a:lnTo>
                    <a:pt x="8095" y="8669"/>
                  </a:lnTo>
                  <a:lnTo>
                    <a:pt x="8081" y="8672"/>
                  </a:lnTo>
                  <a:lnTo>
                    <a:pt x="8066" y="8674"/>
                  </a:lnTo>
                  <a:lnTo>
                    <a:pt x="8050" y="8676"/>
                  </a:lnTo>
                  <a:lnTo>
                    <a:pt x="8034" y="8676"/>
                  </a:lnTo>
                  <a:lnTo>
                    <a:pt x="8018" y="8676"/>
                  </a:lnTo>
                  <a:lnTo>
                    <a:pt x="8003" y="8674"/>
                  </a:lnTo>
                  <a:lnTo>
                    <a:pt x="7988" y="8672"/>
                  </a:lnTo>
                  <a:lnTo>
                    <a:pt x="7973" y="8669"/>
                  </a:lnTo>
                  <a:lnTo>
                    <a:pt x="7959" y="8664"/>
                  </a:lnTo>
                  <a:lnTo>
                    <a:pt x="7945" y="8659"/>
                  </a:lnTo>
                  <a:lnTo>
                    <a:pt x="7931" y="8653"/>
                  </a:lnTo>
                  <a:lnTo>
                    <a:pt x="7917" y="8645"/>
                  </a:lnTo>
                  <a:lnTo>
                    <a:pt x="7904" y="8637"/>
                  </a:lnTo>
                  <a:lnTo>
                    <a:pt x="7891" y="8628"/>
                  </a:lnTo>
                  <a:lnTo>
                    <a:pt x="7879" y="8618"/>
                  </a:lnTo>
                  <a:lnTo>
                    <a:pt x="7868" y="8608"/>
                  </a:lnTo>
                  <a:lnTo>
                    <a:pt x="7857" y="8596"/>
                  </a:lnTo>
                  <a:lnTo>
                    <a:pt x="7848" y="8584"/>
                  </a:lnTo>
                  <a:lnTo>
                    <a:pt x="7839" y="8572"/>
                  </a:lnTo>
                  <a:lnTo>
                    <a:pt x="7830" y="8558"/>
                  </a:lnTo>
                  <a:lnTo>
                    <a:pt x="7823" y="8544"/>
                  </a:lnTo>
                  <a:lnTo>
                    <a:pt x="7816" y="8530"/>
                  </a:lnTo>
                  <a:lnTo>
                    <a:pt x="7811" y="8516"/>
                  </a:lnTo>
                  <a:lnTo>
                    <a:pt x="7807" y="8502"/>
                  </a:lnTo>
                  <a:lnTo>
                    <a:pt x="7803" y="8487"/>
                  </a:lnTo>
                  <a:lnTo>
                    <a:pt x="7801" y="8472"/>
                  </a:lnTo>
                  <a:lnTo>
                    <a:pt x="7800" y="8457"/>
                  </a:lnTo>
                  <a:lnTo>
                    <a:pt x="7799" y="8441"/>
                  </a:lnTo>
                  <a:lnTo>
                    <a:pt x="7799" y="8440"/>
                  </a:lnTo>
                  <a:lnTo>
                    <a:pt x="7799" y="8440"/>
                  </a:lnTo>
                  <a:lnTo>
                    <a:pt x="7799" y="8437"/>
                  </a:lnTo>
                  <a:lnTo>
                    <a:pt x="7800" y="8421"/>
                  </a:lnTo>
                  <a:lnTo>
                    <a:pt x="7801" y="8406"/>
                  </a:lnTo>
                  <a:lnTo>
                    <a:pt x="7803" y="8391"/>
                  </a:lnTo>
                  <a:lnTo>
                    <a:pt x="7807" y="8377"/>
                  </a:lnTo>
                  <a:lnTo>
                    <a:pt x="7811" y="8363"/>
                  </a:lnTo>
                  <a:lnTo>
                    <a:pt x="7816" y="8349"/>
                  </a:lnTo>
                  <a:lnTo>
                    <a:pt x="7823" y="8335"/>
                  </a:lnTo>
                  <a:lnTo>
                    <a:pt x="7830" y="8321"/>
                  </a:lnTo>
                  <a:lnTo>
                    <a:pt x="7838" y="8308"/>
                  </a:lnTo>
                  <a:lnTo>
                    <a:pt x="7847" y="8295"/>
                  </a:lnTo>
                  <a:lnTo>
                    <a:pt x="7857" y="8284"/>
                  </a:lnTo>
                  <a:lnTo>
                    <a:pt x="7867" y="8273"/>
                  </a:lnTo>
                  <a:lnTo>
                    <a:pt x="7878" y="8263"/>
                  </a:lnTo>
                  <a:lnTo>
                    <a:pt x="7889" y="8254"/>
                  </a:lnTo>
                  <a:lnTo>
                    <a:pt x="7902" y="8245"/>
                  </a:lnTo>
                  <a:lnTo>
                    <a:pt x="7915" y="8237"/>
                  </a:lnTo>
                  <a:lnTo>
                    <a:pt x="7929" y="8230"/>
                  </a:lnTo>
                  <a:lnTo>
                    <a:pt x="7943" y="8223"/>
                  </a:lnTo>
                  <a:lnTo>
                    <a:pt x="7957" y="8218"/>
                  </a:lnTo>
                  <a:lnTo>
                    <a:pt x="7971" y="8214"/>
                  </a:lnTo>
                  <a:lnTo>
                    <a:pt x="7985" y="8210"/>
                  </a:lnTo>
                  <a:lnTo>
                    <a:pt x="8000" y="8208"/>
                  </a:lnTo>
                  <a:lnTo>
                    <a:pt x="8015" y="8207"/>
                  </a:lnTo>
                  <a:lnTo>
                    <a:pt x="8031" y="8206"/>
                  </a:lnTo>
                  <a:lnTo>
                    <a:pt x="8033" y="8206"/>
                  </a:lnTo>
                  <a:close/>
                  <a:moveTo>
                    <a:pt x="8033" y="8242"/>
                  </a:moveTo>
                  <a:lnTo>
                    <a:pt x="8033" y="8242"/>
                  </a:lnTo>
                  <a:lnTo>
                    <a:pt x="8023" y="8242"/>
                  </a:lnTo>
                  <a:lnTo>
                    <a:pt x="8010" y="8242"/>
                  </a:lnTo>
                  <a:lnTo>
                    <a:pt x="7997" y="8244"/>
                  </a:lnTo>
                  <a:lnTo>
                    <a:pt x="7984" y="8245"/>
                  </a:lnTo>
                  <a:lnTo>
                    <a:pt x="7972" y="8248"/>
                  </a:lnTo>
                  <a:lnTo>
                    <a:pt x="7960" y="8252"/>
                  </a:lnTo>
                  <a:lnTo>
                    <a:pt x="7948" y="8256"/>
                  </a:lnTo>
                  <a:lnTo>
                    <a:pt x="7936" y="8262"/>
                  </a:lnTo>
                  <a:lnTo>
                    <a:pt x="7924" y="8268"/>
                  </a:lnTo>
                  <a:lnTo>
                    <a:pt x="7913" y="8275"/>
                  </a:lnTo>
                  <a:lnTo>
                    <a:pt x="7902" y="8283"/>
                  </a:lnTo>
                  <a:lnTo>
                    <a:pt x="7892" y="8291"/>
                  </a:lnTo>
                  <a:lnTo>
                    <a:pt x="7883" y="8300"/>
                  </a:lnTo>
                  <a:lnTo>
                    <a:pt x="7874" y="8309"/>
                  </a:lnTo>
                  <a:lnTo>
                    <a:pt x="7866" y="8319"/>
                  </a:lnTo>
                  <a:lnTo>
                    <a:pt x="7858" y="8330"/>
                  </a:lnTo>
                  <a:lnTo>
                    <a:pt x="7851" y="8341"/>
                  </a:lnTo>
                  <a:lnTo>
                    <a:pt x="7845" y="8353"/>
                  </a:lnTo>
                  <a:lnTo>
                    <a:pt x="7839" y="8365"/>
                  </a:lnTo>
                  <a:lnTo>
                    <a:pt x="7834" y="8377"/>
                  </a:lnTo>
                  <a:lnTo>
                    <a:pt x="7831" y="8389"/>
                  </a:lnTo>
                  <a:lnTo>
                    <a:pt x="7828" y="8402"/>
                  </a:lnTo>
                  <a:lnTo>
                    <a:pt x="7826" y="8415"/>
                  </a:lnTo>
                  <a:lnTo>
                    <a:pt x="7825" y="8428"/>
                  </a:lnTo>
                  <a:lnTo>
                    <a:pt x="7824" y="8441"/>
                  </a:lnTo>
                  <a:lnTo>
                    <a:pt x="7825" y="8455"/>
                  </a:lnTo>
                  <a:lnTo>
                    <a:pt x="7826" y="8467"/>
                  </a:lnTo>
                  <a:lnTo>
                    <a:pt x="7828" y="8480"/>
                  </a:lnTo>
                  <a:lnTo>
                    <a:pt x="7831" y="8492"/>
                  </a:lnTo>
                  <a:lnTo>
                    <a:pt x="7834" y="8504"/>
                  </a:lnTo>
                  <a:lnTo>
                    <a:pt x="7839" y="8516"/>
                  </a:lnTo>
                  <a:lnTo>
                    <a:pt x="7845" y="8528"/>
                  </a:lnTo>
                  <a:lnTo>
                    <a:pt x="7851" y="8540"/>
                  </a:lnTo>
                  <a:lnTo>
                    <a:pt x="7858" y="8552"/>
                  </a:lnTo>
                  <a:lnTo>
                    <a:pt x="7866" y="8562"/>
                  </a:lnTo>
                  <a:lnTo>
                    <a:pt x="7874" y="8572"/>
                  </a:lnTo>
                  <a:lnTo>
                    <a:pt x="7883" y="8582"/>
                  </a:lnTo>
                  <a:lnTo>
                    <a:pt x="7892" y="8591"/>
                  </a:lnTo>
                  <a:lnTo>
                    <a:pt x="7902" y="8599"/>
                  </a:lnTo>
                  <a:lnTo>
                    <a:pt x="7913" y="8606"/>
                  </a:lnTo>
                  <a:lnTo>
                    <a:pt x="7924" y="8613"/>
                  </a:lnTo>
                  <a:lnTo>
                    <a:pt x="7936" y="8619"/>
                  </a:lnTo>
                  <a:lnTo>
                    <a:pt x="7948" y="8625"/>
                  </a:lnTo>
                  <a:lnTo>
                    <a:pt x="7960" y="8630"/>
                  </a:lnTo>
                  <a:lnTo>
                    <a:pt x="7972" y="8633"/>
                  </a:lnTo>
                  <a:lnTo>
                    <a:pt x="7984" y="8636"/>
                  </a:lnTo>
                  <a:lnTo>
                    <a:pt x="7997" y="8638"/>
                  </a:lnTo>
                  <a:lnTo>
                    <a:pt x="8010" y="8640"/>
                  </a:lnTo>
                  <a:lnTo>
                    <a:pt x="8023" y="8640"/>
                  </a:lnTo>
                  <a:lnTo>
                    <a:pt x="8037" y="8640"/>
                  </a:lnTo>
                  <a:lnTo>
                    <a:pt x="8050" y="8638"/>
                  </a:lnTo>
                  <a:lnTo>
                    <a:pt x="8063" y="8636"/>
                  </a:lnTo>
                  <a:lnTo>
                    <a:pt x="8075" y="8633"/>
                  </a:lnTo>
                  <a:lnTo>
                    <a:pt x="8087" y="8630"/>
                  </a:lnTo>
                  <a:lnTo>
                    <a:pt x="8099" y="8625"/>
                  </a:lnTo>
                  <a:lnTo>
                    <a:pt x="8111" y="8619"/>
                  </a:lnTo>
                  <a:lnTo>
                    <a:pt x="8123" y="8613"/>
                  </a:lnTo>
                  <a:lnTo>
                    <a:pt x="8135" y="8606"/>
                  </a:lnTo>
                  <a:lnTo>
                    <a:pt x="8145" y="8599"/>
                  </a:lnTo>
                  <a:lnTo>
                    <a:pt x="8155" y="8591"/>
                  </a:lnTo>
                  <a:lnTo>
                    <a:pt x="8164" y="8582"/>
                  </a:lnTo>
                  <a:lnTo>
                    <a:pt x="8173" y="8573"/>
                  </a:lnTo>
                  <a:lnTo>
                    <a:pt x="8181" y="8562"/>
                  </a:lnTo>
                  <a:lnTo>
                    <a:pt x="8189" y="8552"/>
                  </a:lnTo>
                  <a:lnTo>
                    <a:pt x="8196" y="8540"/>
                  </a:lnTo>
                  <a:lnTo>
                    <a:pt x="8202" y="8528"/>
                  </a:lnTo>
                  <a:lnTo>
                    <a:pt x="8208" y="8517"/>
                  </a:lnTo>
                  <a:lnTo>
                    <a:pt x="8212" y="8505"/>
                  </a:lnTo>
                  <a:lnTo>
                    <a:pt x="8216" y="8493"/>
                  </a:lnTo>
                  <a:lnTo>
                    <a:pt x="8219" y="8481"/>
                  </a:lnTo>
                  <a:lnTo>
                    <a:pt x="8221" y="8468"/>
                  </a:lnTo>
                  <a:lnTo>
                    <a:pt x="8222" y="8455"/>
                  </a:lnTo>
                  <a:lnTo>
                    <a:pt x="8222" y="8441"/>
                  </a:lnTo>
                  <a:lnTo>
                    <a:pt x="8222" y="8441"/>
                  </a:lnTo>
                  <a:lnTo>
                    <a:pt x="8222" y="8435"/>
                  </a:lnTo>
                  <a:lnTo>
                    <a:pt x="8222" y="8422"/>
                  </a:lnTo>
                  <a:lnTo>
                    <a:pt x="8221" y="8409"/>
                  </a:lnTo>
                  <a:lnTo>
                    <a:pt x="8219" y="8397"/>
                  </a:lnTo>
                  <a:lnTo>
                    <a:pt x="8216" y="8385"/>
                  </a:lnTo>
                  <a:lnTo>
                    <a:pt x="8212" y="8373"/>
                  </a:lnTo>
                  <a:lnTo>
                    <a:pt x="8208" y="8361"/>
                  </a:lnTo>
                  <a:lnTo>
                    <a:pt x="8202" y="8350"/>
                  </a:lnTo>
                  <a:lnTo>
                    <a:pt x="8196" y="8338"/>
                  </a:lnTo>
                  <a:lnTo>
                    <a:pt x="8189" y="8327"/>
                  </a:lnTo>
                  <a:lnTo>
                    <a:pt x="8182" y="8317"/>
                  </a:lnTo>
                  <a:lnTo>
                    <a:pt x="8174" y="8307"/>
                  </a:lnTo>
                  <a:lnTo>
                    <a:pt x="8166" y="8298"/>
                  </a:lnTo>
                  <a:lnTo>
                    <a:pt x="8157" y="8290"/>
                  </a:lnTo>
                  <a:lnTo>
                    <a:pt x="8147" y="8282"/>
                  </a:lnTo>
                  <a:lnTo>
                    <a:pt x="8137" y="8275"/>
                  </a:lnTo>
                  <a:lnTo>
                    <a:pt x="8126" y="8268"/>
                  </a:lnTo>
                  <a:lnTo>
                    <a:pt x="8115" y="8262"/>
                  </a:lnTo>
                  <a:lnTo>
                    <a:pt x="8104" y="8257"/>
                  </a:lnTo>
                  <a:lnTo>
                    <a:pt x="8092" y="8253"/>
                  </a:lnTo>
                  <a:lnTo>
                    <a:pt x="8081" y="8249"/>
                  </a:lnTo>
                  <a:lnTo>
                    <a:pt x="8070" y="8246"/>
                  </a:lnTo>
                  <a:lnTo>
                    <a:pt x="8058" y="8244"/>
                  </a:lnTo>
                  <a:lnTo>
                    <a:pt x="8046" y="8243"/>
                  </a:lnTo>
                  <a:lnTo>
                    <a:pt x="8033" y="8242"/>
                  </a:lnTo>
                  <a:close/>
                  <a:moveTo>
                    <a:pt x="7989" y="8577"/>
                  </a:moveTo>
                  <a:lnTo>
                    <a:pt x="7948" y="8577"/>
                  </a:lnTo>
                  <a:lnTo>
                    <a:pt x="7948" y="8315"/>
                  </a:lnTo>
                  <a:lnTo>
                    <a:pt x="7948" y="8315"/>
                  </a:lnTo>
                  <a:lnTo>
                    <a:pt x="7967" y="8312"/>
                  </a:lnTo>
                  <a:lnTo>
                    <a:pt x="7985" y="8311"/>
                  </a:lnTo>
                  <a:lnTo>
                    <a:pt x="8003" y="8309"/>
                  </a:lnTo>
                  <a:lnTo>
                    <a:pt x="8022" y="8309"/>
                  </a:lnTo>
                  <a:lnTo>
                    <a:pt x="8022" y="8309"/>
                  </a:lnTo>
                  <a:lnTo>
                    <a:pt x="8032" y="8309"/>
                  </a:lnTo>
                  <a:lnTo>
                    <a:pt x="8041" y="8309"/>
                  </a:lnTo>
                  <a:lnTo>
                    <a:pt x="8050" y="8310"/>
                  </a:lnTo>
                  <a:lnTo>
                    <a:pt x="8059" y="8312"/>
                  </a:lnTo>
                  <a:lnTo>
                    <a:pt x="8068" y="8314"/>
                  </a:lnTo>
                  <a:lnTo>
                    <a:pt x="8076" y="8316"/>
                  </a:lnTo>
                  <a:lnTo>
                    <a:pt x="8085" y="8319"/>
                  </a:lnTo>
                  <a:lnTo>
                    <a:pt x="8093" y="8323"/>
                  </a:lnTo>
                  <a:lnTo>
                    <a:pt x="8101" y="8327"/>
                  </a:lnTo>
                  <a:lnTo>
                    <a:pt x="8101" y="8327"/>
                  </a:lnTo>
                  <a:lnTo>
                    <a:pt x="8102" y="8327"/>
                  </a:lnTo>
                  <a:lnTo>
                    <a:pt x="8102" y="8328"/>
                  </a:lnTo>
                  <a:lnTo>
                    <a:pt x="8102" y="8328"/>
                  </a:lnTo>
                  <a:lnTo>
                    <a:pt x="8102" y="8328"/>
                  </a:lnTo>
                  <a:lnTo>
                    <a:pt x="8103" y="8328"/>
                  </a:lnTo>
                  <a:lnTo>
                    <a:pt x="8103" y="8328"/>
                  </a:lnTo>
                  <a:lnTo>
                    <a:pt x="8103" y="8329"/>
                  </a:lnTo>
                  <a:lnTo>
                    <a:pt x="8104" y="8329"/>
                  </a:lnTo>
                  <a:lnTo>
                    <a:pt x="8104" y="8329"/>
                  </a:lnTo>
                  <a:lnTo>
                    <a:pt x="8104" y="8329"/>
                  </a:lnTo>
                  <a:lnTo>
                    <a:pt x="8104" y="8329"/>
                  </a:lnTo>
                  <a:lnTo>
                    <a:pt x="8104" y="8329"/>
                  </a:lnTo>
                  <a:lnTo>
                    <a:pt x="8109" y="8333"/>
                  </a:lnTo>
                  <a:lnTo>
                    <a:pt x="8111" y="8335"/>
                  </a:lnTo>
                  <a:lnTo>
                    <a:pt x="8113" y="8337"/>
                  </a:lnTo>
                  <a:lnTo>
                    <a:pt x="8115" y="8339"/>
                  </a:lnTo>
                  <a:lnTo>
                    <a:pt x="8117" y="8342"/>
                  </a:lnTo>
                  <a:lnTo>
                    <a:pt x="8118" y="8344"/>
                  </a:lnTo>
                  <a:lnTo>
                    <a:pt x="8120" y="8347"/>
                  </a:lnTo>
                  <a:lnTo>
                    <a:pt x="8122" y="8351"/>
                  </a:lnTo>
                  <a:lnTo>
                    <a:pt x="8124" y="8354"/>
                  </a:lnTo>
                  <a:lnTo>
                    <a:pt x="8125" y="8358"/>
                  </a:lnTo>
                  <a:lnTo>
                    <a:pt x="8126" y="8362"/>
                  </a:lnTo>
                  <a:lnTo>
                    <a:pt x="8127" y="8366"/>
                  </a:lnTo>
                  <a:lnTo>
                    <a:pt x="8128" y="8370"/>
                  </a:lnTo>
                  <a:lnTo>
                    <a:pt x="8128" y="8374"/>
                  </a:lnTo>
                  <a:lnTo>
                    <a:pt x="8128" y="8378"/>
                  </a:lnTo>
                  <a:lnTo>
                    <a:pt x="8128" y="8383"/>
                  </a:lnTo>
                  <a:lnTo>
                    <a:pt x="8128" y="8383"/>
                  </a:lnTo>
                  <a:lnTo>
                    <a:pt x="8128" y="8387"/>
                  </a:lnTo>
                  <a:lnTo>
                    <a:pt x="8127" y="8391"/>
                  </a:lnTo>
                  <a:lnTo>
                    <a:pt x="8126" y="8395"/>
                  </a:lnTo>
                  <a:lnTo>
                    <a:pt x="8125" y="8399"/>
                  </a:lnTo>
                  <a:lnTo>
                    <a:pt x="8124" y="8402"/>
                  </a:lnTo>
                  <a:lnTo>
                    <a:pt x="8123" y="8406"/>
                  </a:lnTo>
                  <a:lnTo>
                    <a:pt x="8121" y="8410"/>
                  </a:lnTo>
                  <a:lnTo>
                    <a:pt x="8119" y="8413"/>
                  </a:lnTo>
                  <a:lnTo>
                    <a:pt x="8117" y="8417"/>
                  </a:lnTo>
                  <a:lnTo>
                    <a:pt x="8114" y="8421"/>
                  </a:lnTo>
                  <a:lnTo>
                    <a:pt x="8111" y="8424"/>
                  </a:lnTo>
                  <a:lnTo>
                    <a:pt x="8108" y="8427"/>
                  </a:lnTo>
                  <a:lnTo>
                    <a:pt x="8105" y="8430"/>
                  </a:lnTo>
                  <a:lnTo>
                    <a:pt x="8102" y="8432"/>
                  </a:lnTo>
                  <a:lnTo>
                    <a:pt x="8099" y="8435"/>
                  </a:lnTo>
                  <a:lnTo>
                    <a:pt x="8095" y="8437"/>
                  </a:lnTo>
                  <a:lnTo>
                    <a:pt x="8093" y="8438"/>
                  </a:lnTo>
                  <a:lnTo>
                    <a:pt x="8091" y="8440"/>
                  </a:lnTo>
                  <a:lnTo>
                    <a:pt x="8088" y="8441"/>
                  </a:lnTo>
                  <a:lnTo>
                    <a:pt x="8086" y="8442"/>
                  </a:lnTo>
                  <a:lnTo>
                    <a:pt x="8084" y="8442"/>
                  </a:lnTo>
                  <a:lnTo>
                    <a:pt x="8082" y="8443"/>
                  </a:lnTo>
                  <a:lnTo>
                    <a:pt x="8079" y="8444"/>
                  </a:lnTo>
                  <a:lnTo>
                    <a:pt x="8077" y="8444"/>
                  </a:lnTo>
                  <a:lnTo>
                    <a:pt x="8077" y="8444"/>
                  </a:lnTo>
                  <a:lnTo>
                    <a:pt x="8081" y="8445"/>
                  </a:lnTo>
                  <a:lnTo>
                    <a:pt x="8085" y="8447"/>
                  </a:lnTo>
                  <a:lnTo>
                    <a:pt x="8089" y="8449"/>
                  </a:lnTo>
                  <a:lnTo>
                    <a:pt x="8092" y="8451"/>
                  </a:lnTo>
                  <a:lnTo>
                    <a:pt x="8096" y="8453"/>
                  </a:lnTo>
                  <a:lnTo>
                    <a:pt x="8099" y="8456"/>
                  </a:lnTo>
                  <a:lnTo>
                    <a:pt x="8102" y="8460"/>
                  </a:lnTo>
                  <a:lnTo>
                    <a:pt x="8105" y="8463"/>
                  </a:lnTo>
                  <a:lnTo>
                    <a:pt x="8108" y="8468"/>
                  </a:lnTo>
                  <a:lnTo>
                    <a:pt x="8110" y="8472"/>
                  </a:lnTo>
                  <a:lnTo>
                    <a:pt x="8112" y="8477"/>
                  </a:lnTo>
                  <a:lnTo>
                    <a:pt x="8114" y="8482"/>
                  </a:lnTo>
                  <a:lnTo>
                    <a:pt x="8116" y="8487"/>
                  </a:lnTo>
                  <a:lnTo>
                    <a:pt x="8118" y="8493"/>
                  </a:lnTo>
                  <a:lnTo>
                    <a:pt x="8120" y="8506"/>
                  </a:lnTo>
                  <a:lnTo>
                    <a:pt x="8120" y="8506"/>
                  </a:lnTo>
                  <a:lnTo>
                    <a:pt x="8121" y="8515"/>
                  </a:lnTo>
                  <a:lnTo>
                    <a:pt x="8122" y="8523"/>
                  </a:lnTo>
                  <a:lnTo>
                    <a:pt x="8124" y="8531"/>
                  </a:lnTo>
                  <a:lnTo>
                    <a:pt x="8126" y="8539"/>
                  </a:lnTo>
                  <a:lnTo>
                    <a:pt x="8128" y="8547"/>
                  </a:lnTo>
                  <a:lnTo>
                    <a:pt x="8131" y="8554"/>
                  </a:lnTo>
                  <a:lnTo>
                    <a:pt x="8137" y="8570"/>
                  </a:lnTo>
                  <a:lnTo>
                    <a:pt x="8093" y="8570"/>
                  </a:lnTo>
                  <a:lnTo>
                    <a:pt x="8093" y="8570"/>
                  </a:lnTo>
                  <a:lnTo>
                    <a:pt x="8090" y="8562"/>
                  </a:lnTo>
                  <a:lnTo>
                    <a:pt x="8086" y="8554"/>
                  </a:lnTo>
                  <a:lnTo>
                    <a:pt x="8084" y="8546"/>
                  </a:lnTo>
                  <a:lnTo>
                    <a:pt x="8081" y="8538"/>
                  </a:lnTo>
                  <a:lnTo>
                    <a:pt x="8079" y="8529"/>
                  </a:lnTo>
                  <a:lnTo>
                    <a:pt x="8077" y="8521"/>
                  </a:lnTo>
                  <a:lnTo>
                    <a:pt x="8076" y="8512"/>
                  </a:lnTo>
                  <a:lnTo>
                    <a:pt x="8075" y="8503"/>
                  </a:lnTo>
                  <a:lnTo>
                    <a:pt x="8075" y="8503"/>
                  </a:lnTo>
                  <a:lnTo>
                    <a:pt x="8075" y="8500"/>
                  </a:lnTo>
                  <a:lnTo>
                    <a:pt x="8075" y="8497"/>
                  </a:lnTo>
                  <a:lnTo>
                    <a:pt x="8074" y="8494"/>
                  </a:lnTo>
                  <a:lnTo>
                    <a:pt x="8074" y="8492"/>
                  </a:lnTo>
                  <a:lnTo>
                    <a:pt x="8073" y="8489"/>
                  </a:lnTo>
                  <a:lnTo>
                    <a:pt x="8072" y="8486"/>
                  </a:lnTo>
                  <a:lnTo>
                    <a:pt x="8071" y="8484"/>
                  </a:lnTo>
                  <a:lnTo>
                    <a:pt x="8069" y="8481"/>
                  </a:lnTo>
                  <a:lnTo>
                    <a:pt x="8067" y="8478"/>
                  </a:lnTo>
                  <a:lnTo>
                    <a:pt x="8065" y="8476"/>
                  </a:lnTo>
                  <a:lnTo>
                    <a:pt x="8064" y="8473"/>
                  </a:lnTo>
                  <a:lnTo>
                    <a:pt x="8061" y="8471"/>
                  </a:lnTo>
                  <a:lnTo>
                    <a:pt x="8059" y="8469"/>
                  </a:lnTo>
                  <a:lnTo>
                    <a:pt x="8057" y="8467"/>
                  </a:lnTo>
                  <a:lnTo>
                    <a:pt x="8054" y="8465"/>
                  </a:lnTo>
                  <a:lnTo>
                    <a:pt x="8051" y="8463"/>
                  </a:lnTo>
                  <a:lnTo>
                    <a:pt x="8048" y="8462"/>
                  </a:lnTo>
                  <a:lnTo>
                    <a:pt x="8045" y="8460"/>
                  </a:lnTo>
                  <a:lnTo>
                    <a:pt x="8042" y="8459"/>
                  </a:lnTo>
                  <a:lnTo>
                    <a:pt x="8039" y="8458"/>
                  </a:lnTo>
                  <a:lnTo>
                    <a:pt x="8036" y="8458"/>
                  </a:lnTo>
                  <a:lnTo>
                    <a:pt x="8033" y="8457"/>
                  </a:lnTo>
                  <a:lnTo>
                    <a:pt x="8029" y="8457"/>
                  </a:lnTo>
                  <a:lnTo>
                    <a:pt x="8026" y="8457"/>
                  </a:lnTo>
                  <a:lnTo>
                    <a:pt x="8019" y="8457"/>
                  </a:lnTo>
                  <a:lnTo>
                    <a:pt x="7989" y="8457"/>
                  </a:lnTo>
                  <a:lnTo>
                    <a:pt x="7989" y="8577"/>
                  </a:lnTo>
                  <a:close/>
                  <a:moveTo>
                    <a:pt x="7989" y="8432"/>
                  </a:moveTo>
                  <a:lnTo>
                    <a:pt x="8019" y="8432"/>
                  </a:lnTo>
                  <a:lnTo>
                    <a:pt x="8032" y="8432"/>
                  </a:lnTo>
                  <a:lnTo>
                    <a:pt x="8038" y="8431"/>
                  </a:lnTo>
                  <a:lnTo>
                    <a:pt x="8044" y="8430"/>
                  </a:lnTo>
                  <a:lnTo>
                    <a:pt x="8049" y="8428"/>
                  </a:lnTo>
                  <a:lnTo>
                    <a:pt x="8054" y="8427"/>
                  </a:lnTo>
                  <a:lnTo>
                    <a:pt x="8059" y="8424"/>
                  </a:lnTo>
                  <a:lnTo>
                    <a:pt x="8063" y="8422"/>
                  </a:lnTo>
                  <a:lnTo>
                    <a:pt x="8067" y="8419"/>
                  </a:lnTo>
                  <a:lnTo>
                    <a:pt x="8071" y="8416"/>
                  </a:lnTo>
                  <a:lnTo>
                    <a:pt x="8074" y="8412"/>
                  </a:lnTo>
                  <a:lnTo>
                    <a:pt x="8076" y="8408"/>
                  </a:lnTo>
                  <a:lnTo>
                    <a:pt x="8078" y="8404"/>
                  </a:lnTo>
                  <a:lnTo>
                    <a:pt x="8080" y="8399"/>
                  </a:lnTo>
                  <a:lnTo>
                    <a:pt x="8081" y="8393"/>
                  </a:lnTo>
                  <a:lnTo>
                    <a:pt x="8081" y="8387"/>
                  </a:lnTo>
                  <a:lnTo>
                    <a:pt x="8081" y="8383"/>
                  </a:lnTo>
                  <a:lnTo>
                    <a:pt x="8080" y="8379"/>
                  </a:lnTo>
                  <a:lnTo>
                    <a:pt x="8079" y="8375"/>
                  </a:lnTo>
                  <a:lnTo>
                    <a:pt x="8078" y="8371"/>
                  </a:lnTo>
                  <a:lnTo>
                    <a:pt x="8076" y="8367"/>
                  </a:lnTo>
                  <a:lnTo>
                    <a:pt x="8073" y="8363"/>
                  </a:lnTo>
                  <a:lnTo>
                    <a:pt x="8070" y="8359"/>
                  </a:lnTo>
                  <a:lnTo>
                    <a:pt x="8067" y="8356"/>
                  </a:lnTo>
                  <a:lnTo>
                    <a:pt x="8063" y="8353"/>
                  </a:lnTo>
                  <a:lnTo>
                    <a:pt x="8059" y="8350"/>
                  </a:lnTo>
                  <a:lnTo>
                    <a:pt x="8053" y="8347"/>
                  </a:lnTo>
                  <a:lnTo>
                    <a:pt x="8048" y="8345"/>
                  </a:lnTo>
                  <a:lnTo>
                    <a:pt x="8042" y="8343"/>
                  </a:lnTo>
                  <a:lnTo>
                    <a:pt x="8035" y="8342"/>
                  </a:lnTo>
                  <a:lnTo>
                    <a:pt x="8027" y="8341"/>
                  </a:lnTo>
                  <a:lnTo>
                    <a:pt x="8019" y="8341"/>
                  </a:lnTo>
                  <a:lnTo>
                    <a:pt x="8019" y="8341"/>
                  </a:lnTo>
                  <a:lnTo>
                    <a:pt x="8004" y="8341"/>
                  </a:lnTo>
                  <a:lnTo>
                    <a:pt x="7989" y="8341"/>
                  </a:lnTo>
                  <a:lnTo>
                    <a:pt x="7989" y="8432"/>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351" noProof="0" dirty="0"/>
            </a:p>
          </p:txBody>
        </p:sp>
      </p:grpSp>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3"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Content"/>
          <p:cNvSpPr>
            <a:spLocks noGrp="1"/>
          </p:cNvSpPr>
          <p:nvPr>
            <p:ph idx="1" hasCustomPrompt="1"/>
          </p:nvPr>
        </p:nvSpPr>
        <p:spPr>
          <a:xfrm>
            <a:off x="838200" y="2015999"/>
            <a:ext cx="105156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74266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5879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 no Subline">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34038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Inhaltsplatzhalter 3"/>
          <p:cNvSpPr>
            <a:spLocks noGrp="1"/>
          </p:cNvSpPr>
          <p:nvPr>
            <p:ph sz="half" idx="33" hasCustomPrompt="1"/>
          </p:nvPr>
        </p:nvSpPr>
        <p:spPr>
          <a:xfrm>
            <a:off x="7968836"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404001"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015999"/>
            <a:ext cx="3384000" cy="3809887"/>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306415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WOR">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465951"/>
            <a:ext cx="45324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465951"/>
            <a:ext cx="4532400" cy="1378191"/>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1" name="Inhaltsplatzhalter 2"/>
          <p:cNvSpPr>
            <a:spLocks noGrp="1"/>
          </p:cNvSpPr>
          <p:nvPr>
            <p:ph sz="half" idx="33" hasCustomPrompt="1"/>
          </p:nvPr>
        </p:nvSpPr>
        <p:spPr>
          <a:xfrm>
            <a:off x="6172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Inhaltsplatzhalter 1"/>
          <p:cNvSpPr>
            <a:spLocks noGrp="1"/>
          </p:cNvSpPr>
          <p:nvPr>
            <p:ph sz="half" idx="34" hasCustomPrompt="1"/>
          </p:nvPr>
        </p:nvSpPr>
        <p:spPr>
          <a:xfrm>
            <a:off x="838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1"/>
          <p:cNvSpPr>
            <a:spLocks noGrp="1"/>
          </p:cNvSpPr>
          <p:nvPr>
            <p:ph type="body" idx="37" hasCustomPrompt="1"/>
          </p:nvPr>
        </p:nvSpPr>
        <p:spPr>
          <a:xfrm>
            <a:off x="61710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18" name="Textplatzhalter 1"/>
          <p:cNvSpPr>
            <a:spLocks noGrp="1"/>
          </p:cNvSpPr>
          <p:nvPr>
            <p:ph type="body" idx="38" hasCustomPrompt="1"/>
          </p:nvPr>
        </p:nvSpPr>
        <p:spPr>
          <a:xfrm>
            <a:off x="61710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0" name="Textplatzhalter 1"/>
          <p:cNvSpPr>
            <a:spLocks noGrp="1"/>
          </p:cNvSpPr>
          <p:nvPr>
            <p:ph type="body" idx="39" hasCustomPrompt="1"/>
          </p:nvPr>
        </p:nvSpPr>
        <p:spPr>
          <a:xfrm>
            <a:off x="8382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1" name="Textplatzhalter 1"/>
          <p:cNvSpPr>
            <a:spLocks noGrp="1"/>
          </p:cNvSpPr>
          <p:nvPr>
            <p:ph type="body" idx="40" hasCustomPrompt="1"/>
          </p:nvPr>
        </p:nvSpPr>
        <p:spPr>
          <a:xfrm>
            <a:off x="8382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cxnSp>
        <p:nvCxnSpPr>
          <p:cNvPr id="22" name="Gerade Verbindung 21"/>
          <p:cNvCxnSpPr/>
          <p:nvPr userDrawn="1"/>
        </p:nvCxnSpPr>
        <p:spPr>
          <a:xfrm>
            <a:off x="6095400" y="2015999"/>
            <a:ext cx="0" cy="3809886"/>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flipH="1">
            <a:off x="838200" y="3920942"/>
            <a:ext cx="10514401"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a:xfrm>
            <a:off x="5370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S</a:t>
            </a:r>
          </a:p>
        </p:txBody>
      </p:sp>
      <p:sp>
        <p:nvSpPr>
          <p:cNvPr id="25" name="Textfeld 24"/>
          <p:cNvSpPr txBox="1"/>
          <p:nvPr userDrawn="1"/>
        </p:nvSpPr>
        <p:spPr>
          <a:xfrm>
            <a:off x="10704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W</a:t>
            </a:r>
          </a:p>
        </p:txBody>
      </p:sp>
      <p:sp>
        <p:nvSpPr>
          <p:cNvPr id="26" name="Textfeld 25"/>
          <p:cNvSpPr txBox="1"/>
          <p:nvPr userDrawn="1"/>
        </p:nvSpPr>
        <p:spPr>
          <a:xfrm>
            <a:off x="5370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O</a:t>
            </a:r>
          </a:p>
        </p:txBody>
      </p:sp>
      <p:sp>
        <p:nvSpPr>
          <p:cNvPr id="27" name="Textfeld 26"/>
          <p:cNvSpPr txBox="1"/>
          <p:nvPr userDrawn="1"/>
        </p:nvSpPr>
        <p:spPr>
          <a:xfrm>
            <a:off x="10704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Image and Text">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61740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022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Tree>
    <p:extLst>
      <p:ext uri="{BB962C8B-B14F-4D97-AF65-F5344CB8AC3E}">
        <p14:creationId xmlns:p14="http://schemas.microsoft.com/office/powerpoint/2010/main" val="4856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Text and Image">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7191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6172201"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9"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2977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838200"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8"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9182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Image and 3 Columns Text">
    <p:spTree>
      <p:nvGrpSpPr>
        <p:cNvPr id="1" name=""/>
        <p:cNvGrpSpPr/>
        <p:nvPr/>
      </p:nvGrpSpPr>
      <p:grpSpPr>
        <a:xfrm>
          <a:off x="0" y="0"/>
          <a:ext cx="0" cy="0"/>
          <a:chOff x="0" y="0"/>
          <a:chExt cx="0" cy="0"/>
        </a:xfrm>
      </p:grpSpPr>
      <p:sp>
        <p:nvSpPr>
          <p:cNvPr id="12"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4" name="Foliennummernplatzhalter"/>
          <p:cNvSpPr>
            <a:spLocks noGrp="1"/>
          </p:cNvSpPr>
          <p:nvPr>
            <p:ph type="sldNum" sz="quarter" idx="11"/>
          </p:nvPr>
        </p:nvSpPr>
        <p:spPr/>
        <p:txBody>
          <a:bodyPr/>
          <a:lstStyle/>
          <a:p>
            <a:fld id="{BB7F249F-CCCE-DA49-A761-E31751E19E88}" type="slidenum">
              <a:rPr lang="en-US" noProof="0" smtClean="0"/>
              <a:pPr/>
              <a:t>‹#›</a:t>
            </a:fld>
            <a:endParaRPr lang="en-US" noProof="0" dirty="0"/>
          </a:p>
        </p:txBody>
      </p:sp>
      <p:sp>
        <p:nvSpPr>
          <p:cNvPr id="3" name="Fußzeilenplatzhalter"/>
          <p:cNvSpPr>
            <a:spLocks noGrp="1"/>
          </p:cNvSpPr>
          <p:nvPr>
            <p:ph type="ftr" sz="quarter" idx="10"/>
          </p:nvPr>
        </p:nvSpPr>
        <p:spPr/>
        <p:txBody>
          <a:bodyPr/>
          <a:lstStyle/>
          <a:p>
            <a:r>
              <a:rPr lang="en-US" noProof="0" dirty="0"/>
              <a:t>Confidential</a:t>
            </a:r>
          </a:p>
        </p:txBody>
      </p:sp>
      <p:sp>
        <p:nvSpPr>
          <p:cNvPr id="17" name="Textplatzhalter 3"/>
          <p:cNvSpPr>
            <a:spLocks noGrp="1"/>
          </p:cNvSpPr>
          <p:nvPr>
            <p:ph type="body" sz="quarter" idx="36" hasCustomPrompt="1"/>
          </p:nvPr>
        </p:nvSpPr>
        <p:spPr>
          <a:xfrm>
            <a:off x="7963396"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2"/>
          <p:cNvSpPr>
            <a:spLocks noGrp="1"/>
          </p:cNvSpPr>
          <p:nvPr>
            <p:ph type="body" sz="quarter" idx="35" hasCustomPrompt="1"/>
          </p:nvPr>
        </p:nvSpPr>
        <p:spPr>
          <a:xfrm>
            <a:off x="4400798"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Textplatzhalter 1"/>
          <p:cNvSpPr>
            <a:spLocks noGrp="1"/>
          </p:cNvSpPr>
          <p:nvPr>
            <p:ph type="body" sz="quarter" idx="34" hasCustomPrompt="1"/>
          </p:nvPr>
        </p:nvSpPr>
        <p:spPr>
          <a:xfrm>
            <a:off x="838200"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9"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8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Image and Quote">
    <p:spTree>
      <p:nvGrpSpPr>
        <p:cNvPr id="1" name=""/>
        <p:cNvGrpSpPr/>
        <p:nvPr/>
      </p:nvGrpSpPr>
      <p:grpSpPr>
        <a:xfrm>
          <a:off x="0" y="0"/>
          <a:ext cx="0" cy="0"/>
          <a:chOff x="0" y="0"/>
          <a:chExt cx="0" cy="0"/>
        </a:xfrm>
      </p:grpSpPr>
      <p:sp>
        <p:nvSpPr>
          <p:cNvPr id="11"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2"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9"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5"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8"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4" name="Freihandform 13"/>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908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lt Large Image and Quote">
    <p:spTree>
      <p:nvGrpSpPr>
        <p:cNvPr id="1" name=""/>
        <p:cNvGrpSpPr/>
        <p:nvPr/>
      </p:nvGrpSpPr>
      <p:grpSpPr>
        <a:xfrm>
          <a:off x="0" y="0"/>
          <a:ext cx="0" cy="0"/>
          <a:chOff x="0" y="0"/>
          <a:chExt cx="0" cy="0"/>
        </a:xfrm>
      </p:grpSpPr>
      <p:sp>
        <p:nvSpPr>
          <p:cNvPr id="20"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21"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8"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13" name="Eine Ecke des Rechtecks abrunden 12"/>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1"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tx1"/>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4"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2" name="Freihandform 1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378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rganization chart">
    <p:spTree>
      <p:nvGrpSpPr>
        <p:cNvPr id="1" name=""/>
        <p:cNvGrpSpPr/>
        <p:nvPr/>
      </p:nvGrpSpPr>
      <p:grpSpPr>
        <a:xfrm>
          <a:off x="0" y="0"/>
          <a:ext cx="0" cy="0"/>
          <a:chOff x="0" y="0"/>
          <a:chExt cx="0" cy="0"/>
        </a:xfrm>
      </p:grpSpPr>
      <p:sp>
        <p:nvSpPr>
          <p:cNvPr id="96" name="Eine Ecke des Rechtecks abrunden 95"/>
          <p:cNvSpPr/>
          <p:nvPr userDrawn="1"/>
        </p:nvSpPr>
        <p:spPr>
          <a:xfrm flipV="1">
            <a:off x="9174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Eine Ecke des Rechtecks abrunden 94"/>
          <p:cNvSpPr/>
          <p:nvPr userDrawn="1"/>
        </p:nvSpPr>
        <p:spPr>
          <a:xfrm flipV="1">
            <a:off x="9174001"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Eine Ecke des Rechtecks abrunden 93"/>
          <p:cNvSpPr/>
          <p:nvPr userDrawn="1"/>
        </p:nvSpPr>
        <p:spPr>
          <a:xfrm flipV="1">
            <a:off x="6546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Eine Ecke des Rechtecks abrunden 92"/>
          <p:cNvSpPr/>
          <p:nvPr userDrawn="1"/>
        </p:nvSpPr>
        <p:spPr>
          <a:xfrm flipV="1">
            <a:off x="3918001" y="557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Eine Ecke des Rechtecks abrunden 91"/>
          <p:cNvSpPr/>
          <p:nvPr userDrawn="1"/>
        </p:nvSpPr>
        <p:spPr>
          <a:xfrm flipV="1">
            <a:off x="3918001" y="485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Eine Ecke des Rechtecks abrunden 90"/>
          <p:cNvSpPr/>
          <p:nvPr userDrawn="1"/>
        </p:nvSpPr>
        <p:spPr>
          <a:xfrm flipV="1">
            <a:off x="1290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Eine Ecke des Rechtecks abrunden 72"/>
          <p:cNvSpPr/>
          <p:nvPr userDrawn="1"/>
        </p:nvSpPr>
        <p:spPr>
          <a:xfrm flipV="1">
            <a:off x="1290000"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ine Ecke des Rechtecks abrunden 58"/>
          <p:cNvSpPr/>
          <p:nvPr userDrawn="1"/>
        </p:nvSpPr>
        <p:spPr>
          <a:xfrm flipV="1">
            <a:off x="4872001" y="1800000"/>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ine Ecke des Rechtecks abrunden 56"/>
          <p:cNvSpPr/>
          <p:nvPr userDrawn="1"/>
        </p:nvSpPr>
        <p:spPr>
          <a:xfrm flipV="1">
            <a:off x="6186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ine Ecke des Rechtecks abrunden 54"/>
          <p:cNvSpPr/>
          <p:nvPr userDrawn="1"/>
        </p:nvSpPr>
        <p:spPr>
          <a:xfrm flipV="1">
            <a:off x="3558001" y="413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ine Ecke des Rechtecks abrunden 52"/>
          <p:cNvSpPr/>
          <p:nvPr userDrawn="1"/>
        </p:nvSpPr>
        <p:spPr>
          <a:xfrm flipV="1">
            <a:off x="3558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ine Ecke des Rechtecks abrunden 51"/>
          <p:cNvSpPr/>
          <p:nvPr userDrawn="1"/>
        </p:nvSpPr>
        <p:spPr>
          <a:xfrm flipV="1">
            <a:off x="8814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ine Ecke des Rechtecks abrunden 50"/>
          <p:cNvSpPr/>
          <p:nvPr userDrawn="1"/>
        </p:nvSpPr>
        <p:spPr>
          <a:xfrm flipV="1">
            <a:off x="6186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Eine Ecke des Rechtecks abrunden 49"/>
          <p:cNvSpPr/>
          <p:nvPr userDrawn="1"/>
        </p:nvSpPr>
        <p:spPr>
          <a:xfrm flipV="1">
            <a:off x="3558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ine Ecke des Rechtecks abrunden 48"/>
          <p:cNvSpPr/>
          <p:nvPr userDrawn="1"/>
        </p:nvSpPr>
        <p:spPr>
          <a:xfrm flipV="1">
            <a:off x="930000" y="2697303"/>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
        <p:nvSpPr>
          <p:cNvPr id="44" name="Text Placeholder 4"/>
          <p:cNvSpPr>
            <a:spLocks noGrp="1"/>
          </p:cNvSpPr>
          <p:nvPr>
            <p:ph type="body" sz="quarter" idx="30" hasCustomPrompt="1"/>
          </p:nvPr>
        </p:nvSpPr>
        <p:spPr>
          <a:xfrm>
            <a:off x="3558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5" name="Text Placeholder 4"/>
          <p:cNvSpPr>
            <a:spLocks noGrp="1"/>
          </p:cNvSpPr>
          <p:nvPr>
            <p:ph type="body" sz="quarter" idx="44" hasCustomPrompt="1"/>
          </p:nvPr>
        </p:nvSpPr>
        <p:spPr>
          <a:xfrm>
            <a:off x="930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6" name="Text Placeholder 4"/>
          <p:cNvSpPr>
            <a:spLocks noGrp="1"/>
          </p:cNvSpPr>
          <p:nvPr>
            <p:ph type="body" sz="quarter" idx="45" hasCustomPrompt="1"/>
          </p:nvPr>
        </p:nvSpPr>
        <p:spPr>
          <a:xfrm>
            <a:off x="8814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7" name="Text Placeholder 4"/>
          <p:cNvSpPr>
            <a:spLocks noGrp="1"/>
          </p:cNvSpPr>
          <p:nvPr>
            <p:ph type="body" sz="quarter" idx="46" hasCustomPrompt="1"/>
          </p:nvPr>
        </p:nvSpPr>
        <p:spPr>
          <a:xfrm>
            <a:off x="6186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8" name="Text Placeholder 4"/>
          <p:cNvSpPr>
            <a:spLocks noGrp="1"/>
          </p:cNvSpPr>
          <p:nvPr>
            <p:ph type="body" sz="quarter" idx="47" hasCustomPrompt="1"/>
          </p:nvPr>
        </p:nvSpPr>
        <p:spPr>
          <a:xfrm>
            <a:off x="4872000" y="1800000"/>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4" name="Text Placeholder 4"/>
          <p:cNvSpPr>
            <a:spLocks noGrp="1"/>
          </p:cNvSpPr>
          <p:nvPr>
            <p:ph type="body" sz="quarter" idx="48" hasCustomPrompt="1"/>
          </p:nvPr>
        </p:nvSpPr>
        <p:spPr>
          <a:xfrm>
            <a:off x="3558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6" name="Text Placeholder 4"/>
          <p:cNvSpPr>
            <a:spLocks noGrp="1"/>
          </p:cNvSpPr>
          <p:nvPr>
            <p:ph type="body" sz="quarter" idx="49" hasCustomPrompt="1"/>
          </p:nvPr>
        </p:nvSpPr>
        <p:spPr>
          <a:xfrm>
            <a:off x="3558000" y="413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8" name="Text Placeholder 4"/>
          <p:cNvSpPr>
            <a:spLocks noGrp="1"/>
          </p:cNvSpPr>
          <p:nvPr>
            <p:ph type="body" sz="quarter" idx="50" hasCustomPrompt="1"/>
          </p:nvPr>
        </p:nvSpPr>
        <p:spPr>
          <a:xfrm>
            <a:off x="3918000" y="485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0" name="Text Placeholder 4"/>
          <p:cNvSpPr>
            <a:spLocks noGrp="1"/>
          </p:cNvSpPr>
          <p:nvPr>
            <p:ph type="body" sz="quarter" idx="51" hasCustomPrompt="1"/>
          </p:nvPr>
        </p:nvSpPr>
        <p:spPr>
          <a:xfrm>
            <a:off x="3918000" y="557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1" name="Text Placeholder 4"/>
          <p:cNvSpPr>
            <a:spLocks noGrp="1"/>
          </p:cNvSpPr>
          <p:nvPr>
            <p:ph type="body" sz="quarter" idx="52" hasCustomPrompt="1"/>
          </p:nvPr>
        </p:nvSpPr>
        <p:spPr>
          <a:xfrm>
            <a:off x="6186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2" name="Text Placeholder 4"/>
          <p:cNvSpPr>
            <a:spLocks noGrp="1"/>
          </p:cNvSpPr>
          <p:nvPr>
            <p:ph type="body" sz="quarter" idx="53" hasCustomPrompt="1"/>
          </p:nvPr>
        </p:nvSpPr>
        <p:spPr>
          <a:xfrm>
            <a:off x="6546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3" name="Text Placeholder 4"/>
          <p:cNvSpPr>
            <a:spLocks noGrp="1"/>
          </p:cNvSpPr>
          <p:nvPr>
            <p:ph type="body" sz="quarter" idx="54" hasCustomPrompt="1"/>
          </p:nvPr>
        </p:nvSpPr>
        <p:spPr>
          <a:xfrm>
            <a:off x="9174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4" name="Text Placeholder 4"/>
          <p:cNvSpPr>
            <a:spLocks noGrp="1"/>
          </p:cNvSpPr>
          <p:nvPr>
            <p:ph type="body" sz="quarter" idx="55" hasCustomPrompt="1"/>
          </p:nvPr>
        </p:nvSpPr>
        <p:spPr>
          <a:xfrm>
            <a:off x="9174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5" name="Text Placeholder 4"/>
          <p:cNvSpPr>
            <a:spLocks noGrp="1"/>
          </p:cNvSpPr>
          <p:nvPr>
            <p:ph type="body" sz="quarter" idx="56" hasCustomPrompt="1"/>
          </p:nvPr>
        </p:nvSpPr>
        <p:spPr>
          <a:xfrm>
            <a:off x="1290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6" name="Text Placeholder 4"/>
          <p:cNvSpPr>
            <a:spLocks noGrp="1"/>
          </p:cNvSpPr>
          <p:nvPr>
            <p:ph type="body" sz="quarter" idx="57" hasCustomPrompt="1"/>
          </p:nvPr>
        </p:nvSpPr>
        <p:spPr>
          <a:xfrm>
            <a:off x="1290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grpSp>
        <p:nvGrpSpPr>
          <p:cNvPr id="78" name="Gruppierung 77"/>
          <p:cNvGrpSpPr/>
          <p:nvPr userDrawn="1"/>
        </p:nvGrpSpPr>
        <p:grpSpPr>
          <a:xfrm>
            <a:off x="1110000" y="3236715"/>
            <a:ext cx="180000" cy="1170000"/>
            <a:chOff x="1110000" y="3236715"/>
            <a:chExt cx="180000" cy="1170000"/>
          </a:xfrm>
        </p:grpSpPr>
        <p:cxnSp>
          <p:nvCxnSpPr>
            <p:cNvPr id="4" name="Gerade Verbindung 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cxnSp>
        <p:nvCxnSpPr>
          <p:cNvPr id="68" name="Gerade Verbindung 67"/>
          <p:cNvCxnSpPr/>
          <p:nvPr userDrawn="1"/>
        </p:nvCxnSpPr>
        <p:spPr>
          <a:xfrm flipV="1">
            <a:off x="2154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flipV="1">
            <a:off x="4782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flipV="1">
            <a:off x="7410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flipV="1">
            <a:off x="10038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flipH="1">
            <a:off x="2154000" y="2516715"/>
            <a:ext cx="7884000" cy="1"/>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flipV="1">
            <a:off x="6096000" y="2336715"/>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flipV="1">
            <a:off x="4782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flipV="1">
            <a:off x="4782000" y="395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flipV="1">
            <a:off x="7410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uppierung 78"/>
          <p:cNvGrpSpPr/>
          <p:nvPr userDrawn="1"/>
        </p:nvGrpSpPr>
        <p:grpSpPr>
          <a:xfrm>
            <a:off x="3738000" y="4676715"/>
            <a:ext cx="180000" cy="1170000"/>
            <a:chOff x="1110000" y="3236715"/>
            <a:chExt cx="180000" cy="1170000"/>
          </a:xfrm>
        </p:grpSpPr>
        <p:cxnSp>
          <p:nvCxnSpPr>
            <p:cNvPr id="80" name="Gerade Verbindung 79"/>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3" name="Gruppierung 82"/>
          <p:cNvGrpSpPr/>
          <p:nvPr userDrawn="1"/>
        </p:nvGrpSpPr>
        <p:grpSpPr>
          <a:xfrm>
            <a:off x="8994000" y="3236715"/>
            <a:ext cx="180000" cy="1170000"/>
            <a:chOff x="1110000" y="3236715"/>
            <a:chExt cx="180000" cy="1170000"/>
          </a:xfrm>
        </p:grpSpPr>
        <p:cxnSp>
          <p:nvCxnSpPr>
            <p:cNvPr id="84" name="Gerade Verbindung 8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userDrawn="1"/>
        </p:nvGrpSpPr>
        <p:grpSpPr>
          <a:xfrm>
            <a:off x="6366000" y="3956716"/>
            <a:ext cx="180000" cy="451926"/>
            <a:chOff x="1110000" y="3236716"/>
            <a:chExt cx="180000" cy="451926"/>
          </a:xfrm>
        </p:grpSpPr>
        <p:cxnSp>
          <p:nvCxnSpPr>
            <p:cNvPr id="89" name="Gerade Verbindung 88"/>
            <p:cNvCxnSpPr/>
            <p:nvPr userDrawn="1"/>
          </p:nvCxnSpPr>
          <p:spPr>
            <a:xfrm flipV="1">
              <a:off x="1110000" y="3236716"/>
              <a:ext cx="0" cy="446146"/>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Content (blue)">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12"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bg1">
                    <a:alpha val="70000"/>
                  </a:schemeClr>
                </a:solidFill>
              </a:defRPr>
            </a:lvl1pPr>
          </a:lstStyle>
          <a:p>
            <a:pPr lvl="0"/>
            <a:r>
              <a:rPr lang="en-US" noProof="0" dirty="0"/>
              <a:t>*This is an example of asterisk text</a:t>
            </a:r>
          </a:p>
        </p:txBody>
      </p:sp>
      <p:sp>
        <p:nvSpPr>
          <p:cNvPr id="10" name="Hide"/>
          <p:cNvSpPr/>
          <p:nvPr userDrawn="1"/>
        </p:nvSpPr>
        <p:spPr>
          <a:xfrm>
            <a:off x="0" y="6221888"/>
            <a:ext cx="2052000" cy="636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8" name="Content"/>
          <p:cNvSpPr>
            <a:spLocks noGrp="1"/>
          </p:cNvSpPr>
          <p:nvPr>
            <p:ph idx="1" hasCustomPrompt="1"/>
          </p:nvPr>
        </p:nvSpPr>
        <p:spPr>
          <a:xfrm>
            <a:off x="838200" y="2016001"/>
            <a:ext cx="10515601" cy="3809887"/>
          </a:xfrm>
        </p:spPr>
        <p:txBody>
          <a:bodyPr/>
          <a:lstStyle>
            <a:lvl1pPr>
              <a:buClr>
                <a:schemeClr val="bg1"/>
              </a:buClr>
              <a:defRPr baseline="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baseline="0">
                <a:solidFill>
                  <a:schemeClr val="bg1"/>
                </a:solidFill>
              </a:defRPr>
            </a:lvl4pPr>
            <a:lvl5pPr>
              <a:buClr>
                <a:schemeClr val="bg1"/>
              </a:buClr>
              <a:defRPr>
                <a:solidFill>
                  <a:schemeClr val="bg1"/>
                </a:solidFill>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bg1">
                    <a:alpha val="7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7"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Title (Arial 28pt)</a:t>
            </a:r>
          </a:p>
        </p:txBody>
      </p:sp>
      <p:pic>
        <p:nvPicPr>
          <p:cNvPr id="15" name="LOGO">
            <a:extLst>
              <a:ext uri="{FF2B5EF4-FFF2-40B4-BE49-F238E27FC236}">
                <a16:creationId xmlns:a16="http://schemas.microsoft.com/office/drawing/2014/main" id="{6176B271-E52C-4849-B22A-675E431090E6}"/>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10361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extLst>
      <p:ext uri="{BB962C8B-B14F-4D97-AF65-F5344CB8AC3E}">
        <p14:creationId xmlns:p14="http://schemas.microsoft.com/office/powerpoint/2010/main" val="246722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you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you 3">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Standard: Content">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8" name="Asterisk"/>
          <p:cNvSpPr>
            <a:spLocks noGrp="1"/>
          </p:cNvSpPr>
          <p:nvPr>
            <p:ph type="body" sz="quarter" idx="32" hasCustomPrompt="1"/>
          </p:nvPr>
        </p:nvSpPr>
        <p:spPr>
          <a:xfrm>
            <a:off x="576000" y="5825885"/>
            <a:ext cx="11040000" cy="360000"/>
          </a:xfrm>
        </p:spPr>
        <p:txBody>
          <a:bodyPr anchor="b">
            <a:normAutofit/>
          </a:bodyPr>
          <a:lstStyle>
            <a:lvl1pPr marL="0" indent="0">
              <a:buNone/>
              <a:defRPr sz="1000">
                <a:solidFill>
                  <a:schemeClr val="accent4"/>
                </a:solidFill>
              </a:defRPr>
            </a:lvl1pPr>
          </a:lstStyle>
          <a:p>
            <a:pPr lvl="0"/>
            <a:r>
              <a:rPr lang="en-US" noProof="0"/>
              <a:t>*This is an example of asterisk text</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5"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290432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4"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6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5"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600" b="0" i="0">
                <a:solidFill>
                  <a:schemeClr val="tx1">
                    <a:alpha val="50000"/>
                  </a:schemeClr>
                </a:solidFill>
                <a:latin typeface="Arial" charset="0"/>
                <a:ea typeface="Arial" charset="0"/>
                <a:cs typeface="Arial" charset="0"/>
              </a:defRPr>
            </a:lvl1pPr>
          </a:lstStyle>
          <a:p>
            <a:r>
              <a:rPr lang="en-US" noProof="0" dirty="0"/>
              <a:t>Confidential</a:t>
            </a:r>
          </a:p>
        </p:txBody>
      </p:sp>
      <p:sp>
        <p:nvSpPr>
          <p:cNvPr id="9"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2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0" name="TITLE"/>
          <p:cNvSpPr>
            <a:spLocks noGrp="1"/>
          </p:cNvSpPr>
          <p:nvPr>
            <p:ph type="title" hasCustomPrompt="1"/>
          </p:nvPr>
        </p:nvSpPr>
        <p:spPr>
          <a:xfrm>
            <a:off x="576000" y="540000"/>
            <a:ext cx="11040000" cy="432000"/>
          </a:xfrm>
        </p:spPr>
        <p:txBody>
          <a:bodyPr/>
          <a:lstStyle>
            <a:lvl1pPr algn="l">
              <a:defRPr cap="none"/>
            </a:lvl1pPr>
          </a:lstStyle>
          <a:p>
            <a:r>
              <a:rPr lang="en-US" noProof="0"/>
              <a:t>Title (Arial 24pt)</a:t>
            </a:r>
          </a:p>
        </p:txBody>
      </p:sp>
    </p:spTree>
    <p:extLst>
      <p:ext uri="{BB962C8B-B14F-4D97-AF65-F5344CB8AC3E}">
        <p14:creationId xmlns:p14="http://schemas.microsoft.com/office/powerpoint/2010/main" val="215358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8_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2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2" name="TITLE"/>
          <p:cNvSpPr>
            <a:spLocks noGrp="1"/>
          </p:cNvSpPr>
          <p:nvPr>
            <p:ph type="title" hasCustomPrompt="1"/>
          </p:nvPr>
        </p:nvSpPr>
        <p:spPr/>
        <p:txBody>
          <a:bodyPr/>
          <a:lstStyle>
            <a:lvl1pPr>
              <a:defRPr cap="none"/>
            </a:lvl1pPr>
          </a:lstStyle>
          <a:p>
            <a:r>
              <a:rPr lang="en-US" noProof="0"/>
              <a:t>Title (Arial 28pt)</a:t>
            </a:r>
          </a:p>
        </p:txBody>
      </p:sp>
    </p:spTree>
    <p:extLst>
      <p:ext uri="{BB962C8B-B14F-4D97-AF65-F5344CB8AC3E}">
        <p14:creationId xmlns:p14="http://schemas.microsoft.com/office/powerpoint/2010/main" val="63528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Right Burs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0E221B0-7387-6240-8CD6-09D1D256708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235" y="698"/>
            <a:ext cx="12189532" cy="6856611"/>
          </a:xfrm>
          <a:prstGeom prst="rect">
            <a:avLst/>
          </a:prstGeom>
        </p:spPr>
      </p:pic>
      <p:sp>
        <p:nvSpPr>
          <p:cNvPr id="7"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422">
                <a:solidFill>
                  <a:schemeClr val="accent3"/>
                </a:solidFill>
              </a:defRPr>
            </a:lvl1pPr>
          </a:lstStyle>
          <a:p>
            <a:pPr lvl="0"/>
            <a:r>
              <a:rPr lang="en-US" noProof="0"/>
              <a:t>*This is an example of asterisk text</a:t>
            </a:r>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lvl1pPr>
              <a:defRPr/>
            </a:lvl1pPr>
          </a:lstStyle>
          <a:p>
            <a:r>
              <a:rPr lang="en-US" dirty="0"/>
              <a:t>CEO PERSPECTIVE</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675"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a:t>Title (Arial 28pt)</a:t>
            </a:r>
          </a:p>
        </p:txBody>
      </p:sp>
      <p:sp>
        <p:nvSpPr>
          <p:cNvPr id="14" name="Freihandform 12"/>
          <p:cNvSpPr/>
          <p:nvPr userDrawn="1"/>
        </p:nvSpPr>
        <p:spPr>
          <a:xfrm>
            <a:off x="6"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60" dirty="0"/>
          </a:p>
        </p:txBody>
      </p:sp>
      <p:pic>
        <p:nvPicPr>
          <p:cNvPr id="15"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38203" y="6452600"/>
            <a:ext cx="1064572" cy="162000"/>
          </a:xfrm>
          <a:prstGeom prst="rect">
            <a:avLst/>
          </a:prstGeom>
        </p:spPr>
      </p:pic>
    </p:spTree>
    <p:extLst>
      <p:ext uri="{BB962C8B-B14F-4D97-AF65-F5344CB8AC3E}">
        <p14:creationId xmlns:p14="http://schemas.microsoft.com/office/powerpoint/2010/main" val="1947198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Standard: Content">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5"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1961397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tandard: Content 2 no subhead">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241988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06676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49451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14421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8">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2342" y="0"/>
            <a:ext cx="2184400" cy="685800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189090" y="1606"/>
            <a:ext cx="10002910" cy="6854786"/>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9">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p:cNvSpPr>
            <a:spLocks noGrp="1"/>
          </p:cNvSpPr>
          <p:nvPr>
            <p:ph type="sldNum" sz="quarter" idx="4"/>
          </p:nvPr>
        </p:nvSpPr>
        <p:spPr>
          <a:xfrm>
            <a:off x="10993800" y="6452600"/>
            <a:ext cx="360000" cy="180000"/>
          </a:xfrm>
          <a:prstGeom prst="rect">
            <a:avLst/>
          </a:prstGeom>
        </p:spPr>
        <p:txBody>
          <a:bodyPr vert="horz" lIns="0" tIns="0" rIns="0" bIns="0" rtlCol="0" anchor="ctr"/>
          <a:lstStyle>
            <a:lvl1pPr algn="r">
              <a:defRPr sz="800" b="1" i="0">
                <a:solidFill>
                  <a:schemeClr val="tx1">
                    <a:alpha val="75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5" name="Fußzeilenplatzhalter"/>
          <p:cNvSpPr>
            <a:spLocks noGrp="1"/>
          </p:cNvSpPr>
          <p:nvPr>
            <p:ph type="ftr" sz="quarter" idx="3"/>
          </p:nvPr>
        </p:nvSpPr>
        <p:spPr>
          <a:xfrm>
            <a:off x="4369200" y="6452600"/>
            <a:ext cx="6624600" cy="180000"/>
          </a:xfrm>
          <a:prstGeom prst="rect">
            <a:avLst/>
          </a:prstGeom>
        </p:spPr>
        <p:txBody>
          <a:bodyPr vert="horz" lIns="0" tIns="0" rIns="0" bIns="0" rtlCol="0" anchor="ctr"/>
          <a:lstStyle>
            <a:lvl1pPr algn="r">
              <a:defRPr sz="800" b="0" i="0" cap="all" baseline="0">
                <a:solidFill>
                  <a:schemeClr val="tx1">
                    <a:alpha val="50000"/>
                  </a:schemeClr>
                </a:solidFill>
                <a:latin typeface="Arial" charset="0"/>
                <a:ea typeface="Arial" charset="0"/>
                <a:cs typeface="Arial" charset="0"/>
              </a:defRPr>
            </a:lvl1pPr>
          </a:lstStyle>
          <a:p>
            <a:r>
              <a:rPr lang="en-US" noProof="0" dirty="0"/>
              <a:t>Confidential</a:t>
            </a:r>
          </a:p>
        </p:txBody>
      </p:sp>
      <p:sp>
        <p:nvSpPr>
          <p:cNvPr id="3" name="Content"/>
          <p:cNvSpPr>
            <a:spLocks noGrp="1"/>
          </p:cNvSpPr>
          <p:nvPr>
            <p:ph type="body" idx="1"/>
          </p:nvPr>
        </p:nvSpPr>
        <p:spPr>
          <a:xfrm>
            <a:off x="838200" y="1607798"/>
            <a:ext cx="10515600" cy="4569167"/>
          </a:xfrm>
          <a:prstGeom prst="rect">
            <a:avLst/>
          </a:prstGeom>
        </p:spPr>
        <p:txBody>
          <a:bodyPr vert="horz" lIns="0" tIns="0" rIns="0" bIns="0" rtlCol="0">
            <a:normAutofit/>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p:nvPr>
        </p:nvSpPr>
        <p:spPr>
          <a:xfrm>
            <a:off x="838200" y="720000"/>
            <a:ext cx="10515600" cy="540000"/>
          </a:xfrm>
          <a:prstGeom prst="rect">
            <a:avLst/>
          </a:prstGeom>
        </p:spPr>
        <p:txBody>
          <a:bodyPr vert="horz" lIns="0" tIns="0" rIns="0" bIns="0" rtlCol="0" anchor="b" anchorCtr="0">
            <a:normAutofit/>
          </a:body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LOGO">
            <a:extLst>
              <a:ext uri="{FF2B5EF4-FFF2-40B4-BE49-F238E27FC236}">
                <a16:creationId xmlns:a16="http://schemas.microsoft.com/office/drawing/2014/main" id="{0FEC29A5-5EBE-1F4F-8499-3E296D29CF58}"/>
              </a:ext>
            </a:extLst>
          </p:cNvPr>
          <p:cNvPicPr>
            <a:picLocks noChangeAspect="1"/>
          </p:cNvPicPr>
          <p:nvPr userDrawn="1"/>
        </p:nvPicPr>
        <p:blipFill>
          <a:blip r:embed="rId48"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4564009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684" r:id="rId3"/>
    <p:sldLayoutId id="2147483735" r:id="rId4"/>
    <p:sldLayoutId id="2147483649" r:id="rId5"/>
    <p:sldLayoutId id="2147483711" r:id="rId6"/>
    <p:sldLayoutId id="2147483685" r:id="rId7"/>
    <p:sldLayoutId id="2147483730" r:id="rId8"/>
    <p:sldLayoutId id="2147483734" r:id="rId9"/>
    <p:sldLayoutId id="2147483743" r:id="rId10"/>
    <p:sldLayoutId id="2147483745" r:id="rId11"/>
    <p:sldLayoutId id="2147483651" r:id="rId12"/>
    <p:sldLayoutId id="2147483737" r:id="rId13"/>
    <p:sldLayoutId id="2147483716" r:id="rId14"/>
    <p:sldLayoutId id="2147483718" r:id="rId15"/>
    <p:sldLayoutId id="2147483715" r:id="rId16"/>
    <p:sldLayoutId id="2147483733" r:id="rId17"/>
    <p:sldLayoutId id="2147483736" r:id="rId18"/>
    <p:sldLayoutId id="2147483701" r:id="rId19"/>
    <p:sldLayoutId id="2147483727" r:id="rId20"/>
    <p:sldLayoutId id="2147483662" r:id="rId21"/>
    <p:sldLayoutId id="2147483650" r:id="rId22"/>
    <p:sldLayoutId id="2147483728" r:id="rId23"/>
    <p:sldLayoutId id="2147483668" r:id="rId24"/>
    <p:sldLayoutId id="2147483652" r:id="rId25"/>
    <p:sldLayoutId id="2147483729" r:id="rId26"/>
    <p:sldLayoutId id="2147483723" r:id="rId27"/>
    <p:sldLayoutId id="2147483726" r:id="rId28"/>
    <p:sldLayoutId id="2147483719" r:id="rId29"/>
    <p:sldLayoutId id="2147483663" r:id="rId30"/>
    <p:sldLayoutId id="2147483720" r:id="rId31"/>
    <p:sldLayoutId id="2147483664" r:id="rId32"/>
    <p:sldLayoutId id="2147483689" r:id="rId33"/>
    <p:sldLayoutId id="2147483692" r:id="rId34"/>
    <p:sldLayoutId id="2147483688" r:id="rId35"/>
    <p:sldLayoutId id="2147483725" r:id="rId36"/>
    <p:sldLayoutId id="2147483697" r:id="rId37"/>
    <p:sldLayoutId id="2147483667" r:id="rId38"/>
    <p:sldLayoutId id="2147483731" r:id="rId39"/>
    <p:sldLayoutId id="2147483732" r:id="rId40"/>
    <p:sldLayoutId id="2147483746" r:id="rId41"/>
    <p:sldLayoutId id="2147483747" r:id="rId42"/>
    <p:sldLayoutId id="2147483748" r:id="rId43"/>
    <p:sldLayoutId id="2147483749" r:id="rId44"/>
    <p:sldLayoutId id="2147483750" r:id="rId45"/>
    <p:sldLayoutId id="2147483751" r:id="rId4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377" rtl="0" eaLnBrk="1" latinLnBrk="0" hangingPunct="1">
        <a:lnSpc>
          <a:spcPct val="90000"/>
        </a:lnSpc>
        <a:spcBef>
          <a:spcPct val="0"/>
        </a:spcBef>
        <a:buNone/>
        <a:defRPr sz="2800" b="1" i="0" kern="1200" cap="none" baseline="0">
          <a:solidFill>
            <a:srgbClr val="0A86C9"/>
          </a:solidFill>
          <a:latin typeface="Arial" charset="0"/>
          <a:ea typeface="Arial" charset="0"/>
          <a:cs typeface="Arial" charset="0"/>
        </a:defRPr>
      </a:lvl1pPr>
    </p:titleStyle>
    <p:body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3.xml"/><Relationship Id="rId5" Type="http://schemas.openxmlformats.org/officeDocument/2006/relationships/image" Target="../media/image55.png"/><Relationship Id="rId4" Type="http://schemas.openxmlformats.org/officeDocument/2006/relationships/image" Target="../media/image54.png"/></Relationships>
</file>

<file path=ppt/slides/_rels/slide1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1.xml"/><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3.xml"/><Relationship Id="rId1" Type="http://schemas.openxmlformats.org/officeDocument/2006/relationships/slideLayout" Target="../slideLayouts/slideLayout21.xml"/><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3.xml"/><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jpeg"/><Relationship Id="rId25" Type="http://schemas.openxmlformats.org/officeDocument/2006/relationships/image" Target="../media/image44.svg"/><Relationship Id="rId2" Type="http://schemas.openxmlformats.org/officeDocument/2006/relationships/notesSlide" Target="../notesSlides/notesSlide7.xml"/><Relationship Id="rId16" Type="http://schemas.openxmlformats.org/officeDocument/2006/relationships/image" Target="../media/image35.png"/><Relationship Id="rId20" Type="http://schemas.openxmlformats.org/officeDocument/2006/relationships/image" Target="../media/image39.png"/><Relationship Id="rId29" Type="http://schemas.openxmlformats.org/officeDocument/2006/relationships/image" Target="../media/image48.svg"/><Relationship Id="rId1" Type="http://schemas.openxmlformats.org/officeDocument/2006/relationships/slideLayout" Target="../slideLayouts/slideLayout23.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32" Type="http://schemas.openxmlformats.org/officeDocument/2006/relationships/image" Target="../media/image51.png"/><Relationship Id="rId5" Type="http://schemas.openxmlformats.org/officeDocument/2006/relationships/image" Target="../media/image24.jpeg"/><Relationship Id="rId15" Type="http://schemas.openxmlformats.org/officeDocument/2006/relationships/image" Target="../media/image34.png"/><Relationship Id="rId23" Type="http://schemas.openxmlformats.org/officeDocument/2006/relationships/image" Target="../media/image42.jpe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png"/><Relationship Id="rId31" Type="http://schemas.openxmlformats.org/officeDocument/2006/relationships/image" Target="../media/image50.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svg"/><Relationship Id="rId30"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71AB4D-74B2-4AE6-9AE2-BB71255156E0}"/>
              </a:ext>
            </a:extLst>
          </p:cNvPr>
          <p:cNvSpPr>
            <a:spLocks noGrp="1"/>
          </p:cNvSpPr>
          <p:nvPr>
            <p:ph idx="1"/>
          </p:nvPr>
        </p:nvSpPr>
        <p:spPr/>
        <p:txBody>
          <a:bodyPr>
            <a:normAutofit fontScale="77500" lnSpcReduction="20000"/>
          </a:bodyPr>
          <a:lstStyle/>
          <a:p>
            <a:pPr fontAlgn="base"/>
            <a:r>
              <a:rPr lang="en-GB" b="0" dirty="0"/>
              <a:t>Real-time screening </a:t>
            </a:r>
          </a:p>
          <a:p>
            <a:pPr fontAlgn="base"/>
            <a:r>
              <a:rPr lang="en-GB" b="0" dirty="0"/>
              <a:t>Go through each layer and merits e.g., real time; rule types; profiling; fraud analysts; ML; data scientists; retrospective screening; </a:t>
            </a:r>
          </a:p>
          <a:p>
            <a:pPr lvl="1" fontAlgn="base"/>
            <a:r>
              <a:rPr lang="en-GB" dirty="0"/>
              <a:t>Incremental benefits slide – showing % benefits of each layer </a:t>
            </a:r>
            <a:endParaRPr lang="en-GB" b="0" dirty="0"/>
          </a:p>
          <a:p>
            <a:pPr fontAlgn="base"/>
            <a:r>
              <a:rPr lang="en-GB" b="0" dirty="0"/>
              <a:t>Retrospective screening</a:t>
            </a:r>
            <a:r>
              <a:rPr lang="en-GB" dirty="0"/>
              <a:t> – </a:t>
            </a:r>
            <a:r>
              <a:rPr lang="en-GB" b="0" dirty="0"/>
              <a:t>CHECK eta (Jackie)  </a:t>
            </a:r>
          </a:p>
          <a:p>
            <a:pPr fontAlgn="base"/>
            <a:r>
              <a:rPr lang="en-GB" b="0" dirty="0"/>
              <a:t>Profiling – positive/negative </a:t>
            </a:r>
          </a:p>
          <a:p>
            <a:pPr fontAlgn="base"/>
            <a:r>
              <a:rPr lang="en-GB" b="0" dirty="0"/>
              <a:t>Consortium data (Hadoop benefits)  </a:t>
            </a:r>
          </a:p>
          <a:p>
            <a:pPr fontAlgn="base"/>
            <a:r>
              <a:rPr lang="en-GB" b="0" dirty="0"/>
              <a:t>New UIs ACI ReD</a:t>
            </a:r>
            <a:r>
              <a:rPr lang="en-GB" b="0" i="1" dirty="0"/>
              <a:t>i and</a:t>
            </a:r>
            <a:r>
              <a:rPr lang="en-GB" b="0" dirty="0"/>
              <a:t> CSI demos </a:t>
            </a:r>
          </a:p>
          <a:p>
            <a:pPr fontAlgn="base"/>
            <a:r>
              <a:rPr lang="en-GB" b="0" dirty="0"/>
              <a:t>*New* Feature Manager – what and benefits </a:t>
            </a:r>
          </a:p>
          <a:p>
            <a:pPr fontAlgn="base"/>
            <a:r>
              <a:rPr lang="en-GB" b="0" dirty="0"/>
              <a:t>*New* Control Centre (single sign-on) </a:t>
            </a:r>
          </a:p>
          <a:p>
            <a:pPr fontAlgn="base"/>
            <a:r>
              <a:rPr lang="en-GB" b="0" dirty="0"/>
              <a:t>*New* Rule Manager what </a:t>
            </a:r>
            <a:r>
              <a:rPr lang="en-GB" dirty="0"/>
              <a:t>and </a:t>
            </a:r>
            <a:r>
              <a:rPr lang="en-GB" b="0" dirty="0"/>
              <a:t>benefits </a:t>
            </a:r>
          </a:p>
          <a:p>
            <a:pPr fontAlgn="base"/>
            <a:r>
              <a:rPr lang="en-GB" b="0" dirty="0"/>
              <a:t>*New* List manager </a:t>
            </a:r>
            <a:r>
              <a:rPr lang="en-GB" dirty="0"/>
              <a:t>what and benefits</a:t>
            </a:r>
            <a:r>
              <a:rPr lang="en-GB" b="0" dirty="0"/>
              <a:t> </a:t>
            </a:r>
          </a:p>
          <a:p>
            <a:pPr fontAlgn="base"/>
            <a:r>
              <a:rPr lang="en-GB" b="0" dirty="0"/>
              <a:t>Batch analytics </a:t>
            </a:r>
          </a:p>
          <a:p>
            <a:pPr fontAlgn="base"/>
            <a:r>
              <a:rPr lang="en-GB" b="0" dirty="0"/>
              <a:t>ACI ReD Shield can fraud check ANY event i.e., loyalty systems, log-on information. </a:t>
            </a:r>
          </a:p>
          <a:p>
            <a:endParaRPr lang="en-GB" dirty="0"/>
          </a:p>
        </p:txBody>
      </p:sp>
      <p:sp>
        <p:nvSpPr>
          <p:cNvPr id="3" name="Title 2">
            <a:extLst>
              <a:ext uri="{FF2B5EF4-FFF2-40B4-BE49-F238E27FC236}">
                <a16:creationId xmlns:a16="http://schemas.microsoft.com/office/drawing/2014/main" id="{977F7DCF-9616-442C-981D-499171890483}"/>
              </a:ext>
            </a:extLst>
          </p:cNvPr>
          <p:cNvSpPr>
            <a:spLocks noGrp="1"/>
          </p:cNvSpPr>
          <p:nvPr>
            <p:ph type="title"/>
          </p:nvPr>
        </p:nvSpPr>
        <p:spPr/>
        <p:txBody>
          <a:bodyPr>
            <a:normAutofit/>
          </a:bodyPr>
          <a:lstStyle/>
          <a:p>
            <a:r>
              <a:rPr lang="en-GB" dirty="0"/>
              <a:t>Kieran/Mike ACI Fraud solution</a:t>
            </a:r>
          </a:p>
        </p:txBody>
      </p:sp>
      <p:sp>
        <p:nvSpPr>
          <p:cNvPr id="6" name="Slide Number Placeholder 1">
            <a:extLst>
              <a:ext uri="{FF2B5EF4-FFF2-40B4-BE49-F238E27FC236}">
                <a16:creationId xmlns:a16="http://schemas.microsoft.com/office/drawing/2014/main" id="{4C985EE2-87CD-49E0-9EA6-68BD75465940}"/>
              </a:ext>
            </a:extLst>
          </p:cNvPr>
          <p:cNvSpPr>
            <a:spLocks noGrp="1"/>
          </p:cNvSpPr>
          <p:nvPr>
            <p:ph type="sldNum" sz="quarter" idx="12"/>
          </p:nvPr>
        </p:nvSpPr>
        <p:spPr>
          <a:xfrm>
            <a:off x="10993800" y="6452600"/>
            <a:ext cx="360000" cy="180000"/>
          </a:xfrm>
        </p:spPr>
        <p:txBody>
          <a:bodyPr/>
          <a:lstStyle/>
          <a:p>
            <a:fld id="{BB7F249F-CCCE-DA49-A761-E31751E19E88}" type="slidenum">
              <a:rPr lang="en-US" smtClean="0"/>
              <a:pPr/>
              <a:t>1</a:t>
            </a:fld>
            <a:endParaRPr lang="en-US" dirty="0"/>
          </a:p>
        </p:txBody>
      </p:sp>
      <p:sp>
        <p:nvSpPr>
          <p:cNvPr id="7" name="Footer Placeholder 2">
            <a:extLst>
              <a:ext uri="{FF2B5EF4-FFF2-40B4-BE49-F238E27FC236}">
                <a16:creationId xmlns:a16="http://schemas.microsoft.com/office/drawing/2014/main" id="{F3144498-FEE4-425B-91E0-6F8C63DFF87A}"/>
              </a:ext>
            </a:extLst>
          </p:cNvPr>
          <p:cNvSpPr>
            <a:spLocks noGrp="1"/>
          </p:cNvSpPr>
          <p:nvPr>
            <p:ph type="ftr" sz="quarter" idx="11"/>
          </p:nvPr>
        </p:nvSpPr>
        <p:spPr>
          <a:xfrm>
            <a:off x="4369200" y="6452600"/>
            <a:ext cx="6624600" cy="180000"/>
          </a:xfrm>
        </p:spPr>
        <p:txBody>
          <a:bodyPr/>
          <a:lstStyle/>
          <a:p>
            <a:r>
              <a:rPr lang="en-US" dirty="0"/>
              <a:t>Confidential</a:t>
            </a:r>
          </a:p>
        </p:txBody>
      </p:sp>
    </p:spTree>
    <p:extLst>
      <p:ext uri="{BB962C8B-B14F-4D97-AF65-F5344CB8AC3E}">
        <p14:creationId xmlns:p14="http://schemas.microsoft.com/office/powerpoint/2010/main" val="2033383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5AE4C-B7C0-4658-BBD5-1A2E704EC472}"/>
              </a:ext>
            </a:extLst>
          </p:cNvPr>
          <p:cNvSpPr>
            <a:spLocks noGrp="1"/>
          </p:cNvSpPr>
          <p:nvPr>
            <p:ph type="sldNum" sz="quarter" idx="12"/>
          </p:nvPr>
        </p:nvSpPr>
        <p:spPr/>
        <p:txBody>
          <a:bodyPr/>
          <a:lstStyle/>
          <a:p>
            <a:fld id="{BB7F249F-CCCE-DA49-A761-E31751E19E88}" type="slidenum">
              <a:rPr lang="en-US" noProof="0" smtClean="0"/>
              <a:pPr/>
              <a:t>10</a:t>
            </a:fld>
            <a:endParaRPr lang="en-US" noProof="0" dirty="0"/>
          </a:p>
        </p:txBody>
      </p:sp>
      <p:sp>
        <p:nvSpPr>
          <p:cNvPr id="3" name="Footer Placeholder 2">
            <a:extLst>
              <a:ext uri="{FF2B5EF4-FFF2-40B4-BE49-F238E27FC236}">
                <a16:creationId xmlns:a16="http://schemas.microsoft.com/office/drawing/2014/main" id="{32142FA6-9A8F-47CF-AAE1-837756131511}"/>
              </a:ext>
            </a:extLst>
          </p:cNvPr>
          <p:cNvSpPr>
            <a:spLocks noGrp="1"/>
          </p:cNvSpPr>
          <p:nvPr>
            <p:ph type="ftr" sz="quarter" idx="11"/>
          </p:nvPr>
        </p:nvSpPr>
        <p:spPr/>
        <p:txBody>
          <a:bodyPr/>
          <a:lstStyle/>
          <a:p>
            <a:r>
              <a:rPr lang="en-US" noProof="0" dirty="0"/>
              <a:t>Confidential</a:t>
            </a:r>
          </a:p>
        </p:txBody>
      </p:sp>
      <p:sp>
        <p:nvSpPr>
          <p:cNvPr id="11" name="Content Placeholder 10"/>
          <p:cNvSpPr>
            <a:spLocks noGrp="1"/>
          </p:cNvSpPr>
          <p:nvPr>
            <p:ph idx="1"/>
          </p:nvPr>
        </p:nvSpPr>
        <p:spPr/>
        <p:txBody>
          <a:bodyPr>
            <a:normAutofit fontScale="85000" lnSpcReduction="20000"/>
          </a:bodyPr>
          <a:lstStyle/>
          <a:p>
            <a:pPr marL="0" indent="0">
              <a:buNone/>
            </a:pPr>
            <a:r>
              <a:rPr lang="en-GB" b="1" dirty="0"/>
              <a:t>DETECTION:</a:t>
            </a:r>
          </a:p>
          <a:p>
            <a:r>
              <a:rPr lang="en-GB" dirty="0"/>
              <a:t>Material uplifts in fraud detection KPIs </a:t>
            </a:r>
          </a:p>
          <a:p>
            <a:r>
              <a:rPr lang="en-GB" dirty="0"/>
              <a:t>Delivery of multiple machine learning models at sector level (total four today versus only one model option over past 10+ years)</a:t>
            </a:r>
          </a:p>
          <a:p>
            <a:r>
              <a:rPr lang="en-GB" dirty="0"/>
              <a:t>Significant false positive reduction through Stream Analytics profiling</a:t>
            </a:r>
          </a:p>
          <a:p>
            <a:r>
              <a:rPr lang="en-GB" dirty="0"/>
              <a:t>Enhanced rule creation (extra data and rule logic)</a:t>
            </a:r>
          </a:p>
          <a:p>
            <a:endParaRPr lang="en-GB" dirty="0"/>
          </a:p>
          <a:p>
            <a:pPr marL="0" indent="0">
              <a:buNone/>
            </a:pPr>
            <a:r>
              <a:rPr lang="en-GB" b="1" dirty="0"/>
              <a:t>PROCESSING:</a:t>
            </a:r>
          </a:p>
          <a:p>
            <a:r>
              <a:rPr lang="en-GB" dirty="0"/>
              <a:t>TPS (transaction per second) improvements</a:t>
            </a:r>
          </a:p>
          <a:p>
            <a:r>
              <a:rPr lang="en-GB" dirty="0"/>
              <a:t>Capacity </a:t>
            </a:r>
          </a:p>
          <a:p>
            <a:r>
              <a:rPr lang="en-GB" dirty="0"/>
              <a:t>Improvements to UAT, boarding, connectivity, interfacing through the ACI PAY.ON</a:t>
            </a:r>
            <a:r>
              <a:rPr lang="en-GB" baseline="30000" dirty="0"/>
              <a:t>®</a:t>
            </a:r>
            <a:r>
              <a:rPr lang="en-GB" dirty="0"/>
              <a:t> Payments Gateway</a:t>
            </a:r>
            <a:r>
              <a:rPr lang="en-GB" baseline="30000" dirty="0"/>
              <a:t>™</a:t>
            </a:r>
            <a:r>
              <a:rPr lang="en-GB" dirty="0"/>
              <a:t>. (Single sign-on, reporting, tieback, CV2 AVS)</a:t>
            </a:r>
          </a:p>
          <a:p>
            <a:r>
              <a:rPr lang="en-GB" dirty="0"/>
              <a:t>Significant improvements in NFRs across 2018/2019</a:t>
            </a:r>
          </a:p>
          <a:p>
            <a:endParaRPr lang="en-GB" dirty="0"/>
          </a:p>
          <a:p>
            <a:endParaRPr lang="en-US" dirty="0"/>
          </a:p>
        </p:txBody>
      </p:sp>
      <p:sp>
        <p:nvSpPr>
          <p:cNvPr id="7" name="Title 6">
            <a:extLst>
              <a:ext uri="{FF2B5EF4-FFF2-40B4-BE49-F238E27FC236}">
                <a16:creationId xmlns:a16="http://schemas.microsoft.com/office/drawing/2014/main" id="{ECFE1466-2592-4C5F-B675-C3223358FAEF}"/>
              </a:ext>
            </a:extLst>
          </p:cNvPr>
          <p:cNvSpPr>
            <a:spLocks noGrp="1"/>
          </p:cNvSpPr>
          <p:nvPr>
            <p:ph type="title"/>
          </p:nvPr>
        </p:nvSpPr>
        <p:spPr/>
        <p:txBody>
          <a:bodyPr/>
          <a:lstStyle/>
          <a:p>
            <a:r>
              <a:rPr lang="en-US" dirty="0"/>
              <a:t>Project Titanium: Strong Results to Date (Q3 2019)</a:t>
            </a:r>
          </a:p>
        </p:txBody>
      </p:sp>
    </p:spTree>
    <p:extLst>
      <p:ext uri="{BB962C8B-B14F-4D97-AF65-F5344CB8AC3E}">
        <p14:creationId xmlns:p14="http://schemas.microsoft.com/office/powerpoint/2010/main" val="3806369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11</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Focus – Focus on Actual Business Benefits</a:t>
            </a:r>
          </a:p>
        </p:txBody>
      </p:sp>
      <p:cxnSp>
        <p:nvCxnSpPr>
          <p:cNvPr id="35" name="Straight Connector 34">
            <a:extLst>
              <a:ext uri="{FF2B5EF4-FFF2-40B4-BE49-F238E27FC236}">
                <a16:creationId xmlns:a16="http://schemas.microsoft.com/office/drawing/2014/main" id="{4E9F6C4A-B9FA-4187-A70D-B4F1E634184A}"/>
              </a:ext>
            </a:extLst>
          </p:cNvPr>
          <p:cNvCxnSpPr>
            <a:cxnSpLocks/>
          </p:cNvCxnSpPr>
          <p:nvPr/>
        </p:nvCxnSpPr>
        <p:spPr>
          <a:xfrm>
            <a:off x="6096000" y="1762539"/>
            <a:ext cx="0" cy="3843131"/>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5A3C38E-39C1-4C47-A237-D5F91CCC87F1}"/>
              </a:ext>
            </a:extLst>
          </p:cNvPr>
          <p:cNvSpPr/>
          <p:nvPr/>
        </p:nvSpPr>
        <p:spPr>
          <a:xfrm>
            <a:off x="6488947" y="3314821"/>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7" name="Rectangle 36">
            <a:extLst>
              <a:ext uri="{FF2B5EF4-FFF2-40B4-BE49-F238E27FC236}">
                <a16:creationId xmlns:a16="http://schemas.microsoft.com/office/drawing/2014/main" id="{E9791973-8CCE-4B8C-B1B8-027264FC47DD}"/>
              </a:ext>
            </a:extLst>
          </p:cNvPr>
          <p:cNvSpPr/>
          <p:nvPr/>
        </p:nvSpPr>
        <p:spPr>
          <a:xfrm>
            <a:off x="1507178" y="3276788"/>
            <a:ext cx="4260711" cy="741229"/>
          </a:xfrm>
          <a:prstGeom prst="rect">
            <a:avLst/>
          </a:prstGeom>
        </p:spPr>
        <p:txBody>
          <a:bodyPr wrap="square" lIns="0" tIns="0" rIns="0" bIns="0">
            <a:spAutoFit/>
          </a:bodyPr>
          <a:lstStyle/>
          <a:p>
            <a:pPr lvl="0">
              <a:defRPr/>
            </a:pPr>
            <a:r>
              <a:rPr lang="en-US" sz="1600" b="1" dirty="0">
                <a:solidFill>
                  <a:srgbClr val="0A86C9"/>
                </a:solidFill>
                <a:latin typeface="+mj-lt"/>
              </a:rPr>
              <a:t>Machine Learning</a:t>
            </a:r>
          </a:p>
          <a:p>
            <a:pPr>
              <a:spcBef>
                <a:spcPts val="500"/>
              </a:spcBef>
              <a:defRPr/>
            </a:pPr>
            <a:r>
              <a:rPr lang="en-US" sz="1400" dirty="0">
                <a:solidFill>
                  <a:schemeClr val="accent3"/>
                </a:solidFill>
                <a:latin typeface="+mj-lt"/>
              </a:rPr>
              <a:t>Structure database to adapt to emerging AI technologies and automated detection/intelligence </a:t>
            </a:r>
          </a:p>
        </p:txBody>
      </p:sp>
      <p:sp>
        <p:nvSpPr>
          <p:cNvPr id="39" name="Rectangle 38">
            <a:extLst>
              <a:ext uri="{FF2B5EF4-FFF2-40B4-BE49-F238E27FC236}">
                <a16:creationId xmlns:a16="http://schemas.microsoft.com/office/drawing/2014/main" id="{51EA389C-778F-434E-9763-E2FFA192F973}"/>
              </a:ext>
            </a:extLst>
          </p:cNvPr>
          <p:cNvSpPr/>
          <p:nvPr/>
        </p:nvSpPr>
        <p:spPr>
          <a:xfrm>
            <a:off x="7406971" y="3276788"/>
            <a:ext cx="4297680" cy="741229"/>
          </a:xfrm>
          <a:prstGeom prst="rect">
            <a:avLst/>
          </a:prstGeom>
        </p:spPr>
        <p:txBody>
          <a:bodyPr wrap="square" lIns="0" tIns="0" rIns="0" bIns="0">
            <a:spAutoFit/>
          </a:bodyPr>
          <a:lstStyle/>
          <a:p>
            <a:pPr lvl="0">
              <a:defRPr/>
            </a:pPr>
            <a:r>
              <a:rPr lang="en-US" sz="1600" b="1" dirty="0">
                <a:solidFill>
                  <a:srgbClr val="0A86C9"/>
                </a:solidFill>
                <a:latin typeface="+mj-lt"/>
              </a:rPr>
              <a:t>Rule Types</a:t>
            </a:r>
          </a:p>
          <a:p>
            <a:pPr>
              <a:spcBef>
                <a:spcPts val="500"/>
              </a:spcBef>
              <a:defRPr/>
            </a:pPr>
            <a:r>
              <a:rPr lang="en-US" sz="1400" dirty="0">
                <a:solidFill>
                  <a:schemeClr val="accent3"/>
                </a:solidFill>
                <a:latin typeface="+mj-lt"/>
              </a:rPr>
              <a:t>Add merchant monitoring, enterprise fraud and other risk checks to consumer-based monitoring</a:t>
            </a:r>
          </a:p>
        </p:txBody>
      </p:sp>
      <p:sp>
        <p:nvSpPr>
          <p:cNvPr id="57" name="Oval 56">
            <a:extLst>
              <a:ext uri="{FF2B5EF4-FFF2-40B4-BE49-F238E27FC236}">
                <a16:creationId xmlns:a16="http://schemas.microsoft.com/office/drawing/2014/main" id="{42871A8C-469D-4887-BBE7-87B3E9518ACE}"/>
              </a:ext>
            </a:extLst>
          </p:cNvPr>
          <p:cNvSpPr/>
          <p:nvPr/>
        </p:nvSpPr>
        <p:spPr>
          <a:xfrm>
            <a:off x="576072" y="3314821"/>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8" name="Rectangle 37">
            <a:extLst>
              <a:ext uri="{FF2B5EF4-FFF2-40B4-BE49-F238E27FC236}">
                <a16:creationId xmlns:a16="http://schemas.microsoft.com/office/drawing/2014/main" id="{FA699108-A781-44DD-8263-25FB6531549E}"/>
              </a:ext>
            </a:extLst>
          </p:cNvPr>
          <p:cNvSpPr/>
          <p:nvPr/>
        </p:nvSpPr>
        <p:spPr>
          <a:xfrm>
            <a:off x="7406971" y="1899037"/>
            <a:ext cx="4297680" cy="741229"/>
          </a:xfrm>
          <a:prstGeom prst="rect">
            <a:avLst/>
          </a:prstGeom>
        </p:spPr>
        <p:txBody>
          <a:bodyPr wrap="square" lIns="0" tIns="0" rIns="0" bIns="0">
            <a:spAutoFit/>
          </a:bodyPr>
          <a:lstStyle/>
          <a:p>
            <a:pPr lvl="0">
              <a:defRPr/>
            </a:pPr>
            <a:r>
              <a:rPr lang="en-US" sz="1600" b="1" dirty="0">
                <a:solidFill>
                  <a:srgbClr val="0A86C9"/>
                </a:solidFill>
                <a:latin typeface="+mj-lt"/>
              </a:rPr>
              <a:t>Rule Capabilities</a:t>
            </a:r>
          </a:p>
          <a:p>
            <a:pPr lvl="0">
              <a:spcBef>
                <a:spcPts val="500"/>
              </a:spcBef>
              <a:defRPr/>
            </a:pPr>
            <a:r>
              <a:rPr lang="en-US" sz="1400" dirty="0">
                <a:solidFill>
                  <a:schemeClr val="accent3"/>
                </a:solidFill>
                <a:latin typeface="+mj-lt"/>
              </a:rPr>
              <a:t>Rules on all data components based on combination of features, conditions and lists management</a:t>
            </a:r>
          </a:p>
        </p:txBody>
      </p:sp>
      <p:sp>
        <p:nvSpPr>
          <p:cNvPr id="41" name="Rectangle 40">
            <a:extLst>
              <a:ext uri="{FF2B5EF4-FFF2-40B4-BE49-F238E27FC236}">
                <a16:creationId xmlns:a16="http://schemas.microsoft.com/office/drawing/2014/main" id="{85A85A78-49A4-4BFC-A2AA-D22BD708AFBD}"/>
              </a:ext>
            </a:extLst>
          </p:cNvPr>
          <p:cNvSpPr/>
          <p:nvPr/>
        </p:nvSpPr>
        <p:spPr>
          <a:xfrm>
            <a:off x="1507179" y="2006759"/>
            <a:ext cx="4260711" cy="525785"/>
          </a:xfrm>
          <a:prstGeom prst="rect">
            <a:avLst/>
          </a:prstGeom>
        </p:spPr>
        <p:txBody>
          <a:bodyPr wrap="square" lIns="0" tIns="0" rIns="0" bIns="0">
            <a:spAutoFit/>
          </a:bodyPr>
          <a:lstStyle/>
          <a:p>
            <a:pPr lvl="0">
              <a:defRPr/>
            </a:pPr>
            <a:r>
              <a:rPr lang="en-GB" sz="1600" b="1" dirty="0">
                <a:solidFill>
                  <a:srgbClr val="0A86C9"/>
                </a:solidFill>
                <a:latin typeface="+mj-lt"/>
              </a:rPr>
              <a:t>NFRs</a:t>
            </a:r>
          </a:p>
          <a:p>
            <a:pPr>
              <a:spcBef>
                <a:spcPts val="500"/>
              </a:spcBef>
              <a:defRPr/>
            </a:pPr>
            <a:r>
              <a:rPr lang="en-US" sz="1400" dirty="0">
                <a:solidFill>
                  <a:schemeClr val="accent3"/>
                </a:solidFill>
                <a:latin typeface="+mj-lt"/>
              </a:rPr>
              <a:t>To improve TPS, capacity, speed and uptime </a:t>
            </a:r>
          </a:p>
        </p:txBody>
      </p:sp>
      <p:sp>
        <p:nvSpPr>
          <p:cNvPr id="46" name="Oval 45">
            <a:extLst>
              <a:ext uri="{FF2B5EF4-FFF2-40B4-BE49-F238E27FC236}">
                <a16:creationId xmlns:a16="http://schemas.microsoft.com/office/drawing/2014/main" id="{99E52760-DEE3-4A96-A7E9-0BE47627DA6B}"/>
              </a:ext>
            </a:extLst>
          </p:cNvPr>
          <p:cNvSpPr/>
          <p:nvPr/>
        </p:nvSpPr>
        <p:spPr>
          <a:xfrm>
            <a:off x="576072" y="1937070"/>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64" name="Oval 63">
            <a:extLst>
              <a:ext uri="{FF2B5EF4-FFF2-40B4-BE49-F238E27FC236}">
                <a16:creationId xmlns:a16="http://schemas.microsoft.com/office/drawing/2014/main" id="{8002D62D-2BCE-4DBE-BA0D-8253EEAC919F}"/>
              </a:ext>
            </a:extLst>
          </p:cNvPr>
          <p:cNvSpPr/>
          <p:nvPr/>
        </p:nvSpPr>
        <p:spPr>
          <a:xfrm>
            <a:off x="6488947" y="1937070"/>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65" name="Group 5">
            <a:extLst>
              <a:ext uri="{FF2B5EF4-FFF2-40B4-BE49-F238E27FC236}">
                <a16:creationId xmlns:a16="http://schemas.microsoft.com/office/drawing/2014/main" id="{A8CFCB24-2EF8-4F68-9758-6A6FACF9A3B8}"/>
              </a:ext>
            </a:extLst>
          </p:cNvPr>
          <p:cNvGrpSpPr>
            <a:grpSpLocks/>
          </p:cNvGrpSpPr>
          <p:nvPr/>
        </p:nvGrpSpPr>
        <p:grpSpPr bwMode="auto">
          <a:xfrm>
            <a:off x="6655108" y="2070559"/>
            <a:ext cx="332841" cy="398185"/>
            <a:chOff x="2562" y="320"/>
            <a:chExt cx="326" cy="390"/>
          </a:xfrm>
          <a:solidFill>
            <a:schemeClr val="accent1"/>
          </a:solidFill>
        </p:grpSpPr>
        <p:sp>
          <p:nvSpPr>
            <p:cNvPr id="66" name="Freeform 6">
              <a:extLst>
                <a:ext uri="{FF2B5EF4-FFF2-40B4-BE49-F238E27FC236}">
                  <a16:creationId xmlns:a16="http://schemas.microsoft.com/office/drawing/2014/main" id="{43C52E14-192A-4597-BCA4-E8A17938F9C9}"/>
                </a:ext>
              </a:extLst>
            </p:cNvPr>
            <p:cNvSpPr>
              <a:spLocks noChangeArrowheads="1"/>
            </p:cNvSpPr>
            <p:nvPr/>
          </p:nvSpPr>
          <p:spPr bwMode="auto">
            <a:xfrm>
              <a:off x="2562" y="320"/>
              <a:ext cx="326" cy="390"/>
            </a:xfrm>
            <a:custGeom>
              <a:avLst/>
              <a:gdLst>
                <a:gd name="T0" fmla="*/ 1075 w 1442"/>
                <a:gd name="T1" fmla="*/ 259 h 1723"/>
                <a:gd name="T2" fmla="*/ 861 w 1442"/>
                <a:gd name="T3" fmla="*/ 259 h 1723"/>
                <a:gd name="T4" fmla="*/ 844 w 1442"/>
                <a:gd name="T5" fmla="*/ 226 h 1723"/>
                <a:gd name="T6" fmla="*/ 678 w 1442"/>
                <a:gd name="T7" fmla="*/ 61 h 1723"/>
                <a:gd name="T8" fmla="*/ 452 w 1442"/>
                <a:gd name="T9" fmla="*/ 0 h 1723"/>
                <a:gd name="T10" fmla="*/ 226 w 1442"/>
                <a:gd name="T11" fmla="*/ 61 h 1723"/>
                <a:gd name="T12" fmla="*/ 60 w 1442"/>
                <a:gd name="T13" fmla="*/ 226 h 1723"/>
                <a:gd name="T14" fmla="*/ 0 w 1442"/>
                <a:gd name="T15" fmla="*/ 452 h 1723"/>
                <a:gd name="T16" fmla="*/ 60 w 1442"/>
                <a:gd name="T17" fmla="*/ 678 h 1723"/>
                <a:gd name="T18" fmla="*/ 226 w 1442"/>
                <a:gd name="T19" fmla="*/ 844 h 1723"/>
                <a:gd name="T20" fmla="*/ 366 w 1442"/>
                <a:gd name="T21" fmla="*/ 896 h 1723"/>
                <a:gd name="T22" fmla="*/ 366 w 1442"/>
                <a:gd name="T23" fmla="*/ 1722 h 1723"/>
                <a:gd name="T24" fmla="*/ 1441 w 1442"/>
                <a:gd name="T25" fmla="*/ 1722 h 1723"/>
                <a:gd name="T26" fmla="*/ 1441 w 1442"/>
                <a:gd name="T27" fmla="*/ 625 h 1723"/>
                <a:gd name="T28" fmla="*/ 1075 w 1442"/>
                <a:gd name="T29" fmla="*/ 259 h 1723"/>
                <a:gd name="T30" fmla="*/ 86 w 1442"/>
                <a:gd name="T31" fmla="*/ 453 h 1723"/>
                <a:gd name="T32" fmla="*/ 135 w 1442"/>
                <a:gd name="T33" fmla="*/ 269 h 1723"/>
                <a:gd name="T34" fmla="*/ 269 w 1442"/>
                <a:gd name="T35" fmla="*/ 135 h 1723"/>
                <a:gd name="T36" fmla="*/ 452 w 1442"/>
                <a:gd name="T37" fmla="*/ 86 h 1723"/>
                <a:gd name="T38" fmla="*/ 635 w 1442"/>
                <a:gd name="T39" fmla="*/ 135 h 1723"/>
                <a:gd name="T40" fmla="*/ 769 w 1442"/>
                <a:gd name="T41" fmla="*/ 269 h 1723"/>
                <a:gd name="T42" fmla="*/ 818 w 1442"/>
                <a:gd name="T43" fmla="*/ 453 h 1723"/>
                <a:gd name="T44" fmla="*/ 769 w 1442"/>
                <a:gd name="T45" fmla="*/ 636 h 1723"/>
                <a:gd name="T46" fmla="*/ 635 w 1442"/>
                <a:gd name="T47" fmla="*/ 770 h 1723"/>
                <a:gd name="T48" fmla="*/ 452 w 1442"/>
                <a:gd name="T49" fmla="*/ 819 h 1723"/>
                <a:gd name="T50" fmla="*/ 269 w 1442"/>
                <a:gd name="T51" fmla="*/ 770 h 1723"/>
                <a:gd name="T52" fmla="*/ 135 w 1442"/>
                <a:gd name="T53" fmla="*/ 635 h 1723"/>
                <a:gd name="T54" fmla="*/ 86 w 1442"/>
                <a:gd name="T55" fmla="*/ 453 h 1723"/>
                <a:gd name="T56" fmla="*/ 1334 w 1442"/>
                <a:gd name="T57" fmla="*/ 1615 h 1723"/>
                <a:gd name="T58" fmla="*/ 473 w 1442"/>
                <a:gd name="T59" fmla="*/ 1615 h 1723"/>
                <a:gd name="T60" fmla="*/ 473 w 1442"/>
                <a:gd name="T61" fmla="*/ 905 h 1723"/>
                <a:gd name="T62" fmla="*/ 679 w 1442"/>
                <a:gd name="T63" fmla="*/ 845 h 1723"/>
                <a:gd name="T64" fmla="*/ 844 w 1442"/>
                <a:gd name="T65" fmla="*/ 680 h 1723"/>
                <a:gd name="T66" fmla="*/ 904 w 1442"/>
                <a:gd name="T67" fmla="*/ 454 h 1723"/>
                <a:gd name="T68" fmla="*/ 895 w 1442"/>
                <a:gd name="T69" fmla="*/ 366 h 1723"/>
                <a:gd name="T70" fmla="*/ 1021 w 1442"/>
                <a:gd name="T71" fmla="*/ 366 h 1723"/>
                <a:gd name="T72" fmla="*/ 1021 w 1442"/>
                <a:gd name="T73" fmla="*/ 679 h 1723"/>
                <a:gd name="T74" fmla="*/ 1334 w 1442"/>
                <a:gd name="T75" fmla="*/ 679 h 1723"/>
                <a:gd name="T76" fmla="*/ 1334 w 1442"/>
                <a:gd name="T77" fmla="*/ 1615 h 1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723">
                  <a:moveTo>
                    <a:pt x="1075" y="259"/>
                  </a:moveTo>
                  <a:cubicBezTo>
                    <a:pt x="1004" y="259"/>
                    <a:pt x="932" y="259"/>
                    <a:pt x="861" y="259"/>
                  </a:cubicBezTo>
                  <a:cubicBezTo>
                    <a:pt x="855" y="247"/>
                    <a:pt x="850" y="237"/>
                    <a:pt x="844" y="226"/>
                  </a:cubicBezTo>
                  <a:cubicBezTo>
                    <a:pt x="802" y="154"/>
                    <a:pt x="750" y="102"/>
                    <a:pt x="678" y="61"/>
                  </a:cubicBezTo>
                  <a:cubicBezTo>
                    <a:pt x="606" y="19"/>
                    <a:pt x="535" y="0"/>
                    <a:pt x="452" y="0"/>
                  </a:cubicBezTo>
                  <a:cubicBezTo>
                    <a:pt x="369" y="0"/>
                    <a:pt x="298" y="19"/>
                    <a:pt x="226" y="61"/>
                  </a:cubicBezTo>
                  <a:cubicBezTo>
                    <a:pt x="154" y="102"/>
                    <a:pt x="101" y="154"/>
                    <a:pt x="60" y="226"/>
                  </a:cubicBezTo>
                  <a:cubicBezTo>
                    <a:pt x="18" y="298"/>
                    <a:pt x="0" y="368"/>
                    <a:pt x="0" y="452"/>
                  </a:cubicBezTo>
                  <a:cubicBezTo>
                    <a:pt x="0" y="535"/>
                    <a:pt x="18" y="605"/>
                    <a:pt x="60" y="678"/>
                  </a:cubicBezTo>
                  <a:cubicBezTo>
                    <a:pt x="101" y="750"/>
                    <a:pt x="154" y="802"/>
                    <a:pt x="226" y="844"/>
                  </a:cubicBezTo>
                  <a:cubicBezTo>
                    <a:pt x="272" y="870"/>
                    <a:pt x="314" y="886"/>
                    <a:pt x="366" y="896"/>
                  </a:cubicBezTo>
                  <a:cubicBezTo>
                    <a:pt x="366" y="1171"/>
                    <a:pt x="366" y="1447"/>
                    <a:pt x="366" y="1722"/>
                  </a:cubicBezTo>
                  <a:cubicBezTo>
                    <a:pt x="724" y="1722"/>
                    <a:pt x="1083" y="1722"/>
                    <a:pt x="1441" y="1722"/>
                  </a:cubicBezTo>
                  <a:cubicBezTo>
                    <a:pt x="1441" y="1356"/>
                    <a:pt x="1441" y="991"/>
                    <a:pt x="1441" y="625"/>
                  </a:cubicBezTo>
                  <a:cubicBezTo>
                    <a:pt x="1319" y="503"/>
                    <a:pt x="1197" y="381"/>
                    <a:pt x="1075" y="259"/>
                  </a:cubicBezTo>
                  <a:close/>
                  <a:moveTo>
                    <a:pt x="86" y="453"/>
                  </a:moveTo>
                  <a:cubicBezTo>
                    <a:pt x="86" y="385"/>
                    <a:pt x="101" y="327"/>
                    <a:pt x="135" y="269"/>
                  </a:cubicBezTo>
                  <a:cubicBezTo>
                    <a:pt x="168" y="210"/>
                    <a:pt x="210" y="168"/>
                    <a:pt x="269" y="135"/>
                  </a:cubicBezTo>
                  <a:cubicBezTo>
                    <a:pt x="327" y="101"/>
                    <a:pt x="384" y="86"/>
                    <a:pt x="452" y="86"/>
                  </a:cubicBezTo>
                  <a:cubicBezTo>
                    <a:pt x="519" y="86"/>
                    <a:pt x="576" y="101"/>
                    <a:pt x="635" y="135"/>
                  </a:cubicBezTo>
                  <a:cubicBezTo>
                    <a:pt x="693" y="168"/>
                    <a:pt x="735" y="210"/>
                    <a:pt x="769" y="269"/>
                  </a:cubicBezTo>
                  <a:cubicBezTo>
                    <a:pt x="802" y="327"/>
                    <a:pt x="818" y="385"/>
                    <a:pt x="818" y="453"/>
                  </a:cubicBezTo>
                  <a:cubicBezTo>
                    <a:pt x="818" y="520"/>
                    <a:pt x="802" y="577"/>
                    <a:pt x="769" y="636"/>
                  </a:cubicBezTo>
                  <a:cubicBezTo>
                    <a:pt x="735" y="694"/>
                    <a:pt x="693" y="736"/>
                    <a:pt x="635" y="770"/>
                  </a:cubicBezTo>
                  <a:cubicBezTo>
                    <a:pt x="576" y="803"/>
                    <a:pt x="519" y="819"/>
                    <a:pt x="452" y="819"/>
                  </a:cubicBezTo>
                  <a:cubicBezTo>
                    <a:pt x="384" y="819"/>
                    <a:pt x="327" y="803"/>
                    <a:pt x="269" y="770"/>
                  </a:cubicBezTo>
                  <a:cubicBezTo>
                    <a:pt x="210" y="736"/>
                    <a:pt x="168" y="693"/>
                    <a:pt x="135" y="635"/>
                  </a:cubicBezTo>
                  <a:cubicBezTo>
                    <a:pt x="101" y="576"/>
                    <a:pt x="86" y="520"/>
                    <a:pt x="86" y="453"/>
                  </a:cubicBezTo>
                  <a:close/>
                  <a:moveTo>
                    <a:pt x="1334" y="1615"/>
                  </a:moveTo>
                  <a:cubicBezTo>
                    <a:pt x="1047" y="1615"/>
                    <a:pt x="760" y="1615"/>
                    <a:pt x="473" y="1615"/>
                  </a:cubicBezTo>
                  <a:cubicBezTo>
                    <a:pt x="473" y="1378"/>
                    <a:pt x="473" y="1141"/>
                    <a:pt x="473" y="905"/>
                  </a:cubicBezTo>
                  <a:cubicBezTo>
                    <a:pt x="549" y="901"/>
                    <a:pt x="613" y="883"/>
                    <a:pt x="679" y="845"/>
                  </a:cubicBezTo>
                  <a:cubicBezTo>
                    <a:pt x="750" y="803"/>
                    <a:pt x="802" y="752"/>
                    <a:pt x="844" y="680"/>
                  </a:cubicBezTo>
                  <a:cubicBezTo>
                    <a:pt x="885" y="608"/>
                    <a:pt x="904" y="537"/>
                    <a:pt x="904" y="454"/>
                  </a:cubicBezTo>
                  <a:cubicBezTo>
                    <a:pt x="904" y="423"/>
                    <a:pt x="901" y="397"/>
                    <a:pt x="895" y="366"/>
                  </a:cubicBezTo>
                  <a:cubicBezTo>
                    <a:pt x="937" y="366"/>
                    <a:pt x="979" y="366"/>
                    <a:pt x="1021" y="366"/>
                  </a:cubicBezTo>
                  <a:cubicBezTo>
                    <a:pt x="1021" y="470"/>
                    <a:pt x="1021" y="574"/>
                    <a:pt x="1021" y="679"/>
                  </a:cubicBezTo>
                  <a:cubicBezTo>
                    <a:pt x="1126" y="679"/>
                    <a:pt x="1230" y="679"/>
                    <a:pt x="1334" y="679"/>
                  </a:cubicBezTo>
                  <a:cubicBezTo>
                    <a:pt x="1334" y="991"/>
                    <a:pt x="1334" y="1303"/>
                    <a:pt x="1334" y="161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7" name="Freeform 7">
              <a:extLst>
                <a:ext uri="{FF2B5EF4-FFF2-40B4-BE49-F238E27FC236}">
                  <a16:creationId xmlns:a16="http://schemas.microsoft.com/office/drawing/2014/main" id="{8B41C7CD-6A94-4D8F-8C13-B77181D2ACA8}"/>
                </a:ext>
              </a:extLst>
            </p:cNvPr>
            <p:cNvSpPr>
              <a:spLocks noChangeArrowheads="1"/>
            </p:cNvSpPr>
            <p:nvPr/>
          </p:nvSpPr>
          <p:spPr bwMode="auto">
            <a:xfrm>
              <a:off x="2737" y="632"/>
              <a:ext cx="97" cy="19"/>
            </a:xfrm>
            <a:custGeom>
              <a:avLst/>
              <a:gdLst>
                <a:gd name="T0" fmla="*/ 214 w 431"/>
                <a:gd name="T1" fmla="*/ 86 h 87"/>
                <a:gd name="T2" fmla="*/ 0 w 431"/>
                <a:gd name="T3" fmla="*/ 86 h 87"/>
                <a:gd name="T4" fmla="*/ 0 w 431"/>
                <a:gd name="T5" fmla="*/ 0 h 87"/>
                <a:gd name="T6" fmla="*/ 430 w 431"/>
                <a:gd name="T7" fmla="*/ 0 h 87"/>
                <a:gd name="T8" fmla="*/ 430 w 431"/>
                <a:gd name="T9" fmla="*/ 86 h 87"/>
                <a:gd name="T10" fmla="*/ 214 w 431"/>
                <a:gd name="T11" fmla="*/ 86 h 87"/>
              </a:gdLst>
              <a:ahLst/>
              <a:cxnLst>
                <a:cxn ang="0">
                  <a:pos x="T0" y="T1"/>
                </a:cxn>
                <a:cxn ang="0">
                  <a:pos x="T2" y="T3"/>
                </a:cxn>
                <a:cxn ang="0">
                  <a:pos x="T4" y="T5"/>
                </a:cxn>
                <a:cxn ang="0">
                  <a:pos x="T6" y="T7"/>
                </a:cxn>
                <a:cxn ang="0">
                  <a:pos x="T8" y="T9"/>
                </a:cxn>
                <a:cxn ang="0">
                  <a:pos x="T10" y="T11"/>
                </a:cxn>
              </a:cxnLst>
              <a:rect l="0" t="0" r="r" b="b"/>
              <a:pathLst>
                <a:path w="431" h="87">
                  <a:moveTo>
                    <a:pt x="214" y="86"/>
                  </a:moveTo>
                  <a:cubicBezTo>
                    <a:pt x="143" y="86"/>
                    <a:pt x="71" y="86"/>
                    <a:pt x="0" y="86"/>
                  </a:cubicBezTo>
                  <a:cubicBezTo>
                    <a:pt x="0" y="58"/>
                    <a:pt x="0" y="29"/>
                    <a:pt x="0" y="0"/>
                  </a:cubicBezTo>
                  <a:cubicBezTo>
                    <a:pt x="143" y="0"/>
                    <a:pt x="287" y="0"/>
                    <a:pt x="430" y="0"/>
                  </a:cubicBezTo>
                  <a:cubicBezTo>
                    <a:pt x="430" y="29"/>
                    <a:pt x="430" y="58"/>
                    <a:pt x="430" y="86"/>
                  </a:cubicBezTo>
                  <a:cubicBezTo>
                    <a:pt x="358" y="86"/>
                    <a:pt x="286" y="86"/>
                    <a:pt x="21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8" name="Freeform 8">
              <a:extLst>
                <a:ext uri="{FF2B5EF4-FFF2-40B4-BE49-F238E27FC236}">
                  <a16:creationId xmlns:a16="http://schemas.microsoft.com/office/drawing/2014/main" id="{ADBBCB7D-DC62-406F-B0A6-788CC2EF40FF}"/>
                </a:ext>
              </a:extLst>
            </p:cNvPr>
            <p:cNvSpPr>
              <a:spLocks noChangeArrowheads="1"/>
            </p:cNvSpPr>
            <p:nvPr/>
          </p:nvSpPr>
          <p:spPr bwMode="auto">
            <a:xfrm>
              <a:off x="2737" y="593"/>
              <a:ext cx="97" cy="19"/>
            </a:xfrm>
            <a:custGeom>
              <a:avLst/>
              <a:gdLst>
                <a:gd name="T0" fmla="*/ 214 w 431"/>
                <a:gd name="T1" fmla="*/ 87 h 88"/>
                <a:gd name="T2" fmla="*/ 0 w 431"/>
                <a:gd name="T3" fmla="*/ 87 h 88"/>
                <a:gd name="T4" fmla="*/ 0 w 431"/>
                <a:gd name="T5" fmla="*/ 0 h 88"/>
                <a:gd name="T6" fmla="*/ 430 w 431"/>
                <a:gd name="T7" fmla="*/ 0 h 88"/>
                <a:gd name="T8" fmla="*/ 430 w 431"/>
                <a:gd name="T9" fmla="*/ 87 h 88"/>
                <a:gd name="T10" fmla="*/ 214 w 431"/>
                <a:gd name="T11" fmla="*/ 87 h 88"/>
              </a:gdLst>
              <a:ahLst/>
              <a:cxnLst>
                <a:cxn ang="0">
                  <a:pos x="T0" y="T1"/>
                </a:cxn>
                <a:cxn ang="0">
                  <a:pos x="T2" y="T3"/>
                </a:cxn>
                <a:cxn ang="0">
                  <a:pos x="T4" y="T5"/>
                </a:cxn>
                <a:cxn ang="0">
                  <a:pos x="T6" y="T7"/>
                </a:cxn>
                <a:cxn ang="0">
                  <a:pos x="T8" y="T9"/>
                </a:cxn>
                <a:cxn ang="0">
                  <a:pos x="T10" y="T11"/>
                </a:cxn>
              </a:cxnLst>
              <a:rect l="0" t="0" r="r" b="b"/>
              <a:pathLst>
                <a:path w="431" h="88">
                  <a:moveTo>
                    <a:pt x="214" y="87"/>
                  </a:moveTo>
                  <a:cubicBezTo>
                    <a:pt x="143" y="87"/>
                    <a:pt x="71" y="87"/>
                    <a:pt x="0" y="87"/>
                  </a:cubicBezTo>
                  <a:cubicBezTo>
                    <a:pt x="0" y="58"/>
                    <a:pt x="0" y="29"/>
                    <a:pt x="0" y="0"/>
                  </a:cubicBezTo>
                  <a:cubicBezTo>
                    <a:pt x="143" y="0"/>
                    <a:pt x="287" y="0"/>
                    <a:pt x="430" y="0"/>
                  </a:cubicBezTo>
                  <a:cubicBezTo>
                    <a:pt x="430" y="29"/>
                    <a:pt x="430" y="58"/>
                    <a:pt x="430" y="87"/>
                  </a:cubicBezTo>
                  <a:cubicBezTo>
                    <a:pt x="358" y="87"/>
                    <a:pt x="286" y="87"/>
                    <a:pt x="214" y="87"/>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9" name="Freeform 9">
              <a:extLst>
                <a:ext uri="{FF2B5EF4-FFF2-40B4-BE49-F238E27FC236}">
                  <a16:creationId xmlns:a16="http://schemas.microsoft.com/office/drawing/2014/main" id="{6F07F64D-6CD2-4A3C-B4F4-8BE0C6718ADD}"/>
                </a:ext>
              </a:extLst>
            </p:cNvPr>
            <p:cNvSpPr>
              <a:spLocks noChangeArrowheads="1"/>
            </p:cNvSpPr>
            <p:nvPr/>
          </p:nvSpPr>
          <p:spPr bwMode="auto">
            <a:xfrm>
              <a:off x="2737" y="554"/>
              <a:ext cx="97" cy="19"/>
            </a:xfrm>
            <a:custGeom>
              <a:avLst/>
              <a:gdLst>
                <a:gd name="T0" fmla="*/ 214 w 431"/>
                <a:gd name="T1" fmla="*/ 86 h 87"/>
                <a:gd name="T2" fmla="*/ 0 w 431"/>
                <a:gd name="T3" fmla="*/ 86 h 87"/>
                <a:gd name="T4" fmla="*/ 0 w 431"/>
                <a:gd name="T5" fmla="*/ 0 h 87"/>
                <a:gd name="T6" fmla="*/ 430 w 431"/>
                <a:gd name="T7" fmla="*/ 0 h 87"/>
                <a:gd name="T8" fmla="*/ 430 w 431"/>
                <a:gd name="T9" fmla="*/ 86 h 87"/>
                <a:gd name="T10" fmla="*/ 214 w 431"/>
                <a:gd name="T11" fmla="*/ 86 h 87"/>
              </a:gdLst>
              <a:ahLst/>
              <a:cxnLst>
                <a:cxn ang="0">
                  <a:pos x="T0" y="T1"/>
                </a:cxn>
                <a:cxn ang="0">
                  <a:pos x="T2" y="T3"/>
                </a:cxn>
                <a:cxn ang="0">
                  <a:pos x="T4" y="T5"/>
                </a:cxn>
                <a:cxn ang="0">
                  <a:pos x="T6" y="T7"/>
                </a:cxn>
                <a:cxn ang="0">
                  <a:pos x="T8" y="T9"/>
                </a:cxn>
                <a:cxn ang="0">
                  <a:pos x="T10" y="T11"/>
                </a:cxn>
              </a:cxnLst>
              <a:rect l="0" t="0" r="r" b="b"/>
              <a:pathLst>
                <a:path w="431" h="87">
                  <a:moveTo>
                    <a:pt x="214" y="86"/>
                  </a:moveTo>
                  <a:cubicBezTo>
                    <a:pt x="143" y="86"/>
                    <a:pt x="71" y="86"/>
                    <a:pt x="0" y="86"/>
                  </a:cubicBezTo>
                  <a:cubicBezTo>
                    <a:pt x="0" y="58"/>
                    <a:pt x="0" y="29"/>
                    <a:pt x="0" y="0"/>
                  </a:cubicBezTo>
                  <a:cubicBezTo>
                    <a:pt x="143" y="0"/>
                    <a:pt x="287" y="0"/>
                    <a:pt x="430" y="0"/>
                  </a:cubicBezTo>
                  <a:cubicBezTo>
                    <a:pt x="430" y="29"/>
                    <a:pt x="430" y="58"/>
                    <a:pt x="430" y="86"/>
                  </a:cubicBezTo>
                  <a:cubicBezTo>
                    <a:pt x="358" y="86"/>
                    <a:pt x="286" y="86"/>
                    <a:pt x="21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0" name="Freeform 10">
              <a:extLst>
                <a:ext uri="{FF2B5EF4-FFF2-40B4-BE49-F238E27FC236}">
                  <a16:creationId xmlns:a16="http://schemas.microsoft.com/office/drawing/2014/main" id="{0D6188DA-D650-45AB-B17B-4F80FAD1569F}"/>
                </a:ext>
              </a:extLst>
            </p:cNvPr>
            <p:cNvSpPr>
              <a:spLocks noChangeArrowheads="1"/>
            </p:cNvSpPr>
            <p:nvPr/>
          </p:nvSpPr>
          <p:spPr bwMode="auto">
            <a:xfrm>
              <a:off x="2698" y="593"/>
              <a:ext cx="19" cy="19"/>
            </a:xfrm>
            <a:custGeom>
              <a:avLst/>
              <a:gdLst>
                <a:gd name="T0" fmla="*/ 44 w 88"/>
                <a:gd name="T1" fmla="*/ 87 h 88"/>
                <a:gd name="T2" fmla="*/ 0 w 88"/>
                <a:gd name="T3" fmla="*/ 87 h 88"/>
                <a:gd name="T4" fmla="*/ 0 w 88"/>
                <a:gd name="T5" fmla="*/ 0 h 88"/>
                <a:gd name="T6" fmla="*/ 87 w 88"/>
                <a:gd name="T7" fmla="*/ 0 h 88"/>
                <a:gd name="T8" fmla="*/ 87 w 88"/>
                <a:gd name="T9" fmla="*/ 87 h 88"/>
                <a:gd name="T10" fmla="*/ 44 w 88"/>
                <a:gd name="T11" fmla="*/ 87 h 88"/>
              </a:gdLst>
              <a:ahLst/>
              <a:cxnLst>
                <a:cxn ang="0">
                  <a:pos x="T0" y="T1"/>
                </a:cxn>
                <a:cxn ang="0">
                  <a:pos x="T2" y="T3"/>
                </a:cxn>
                <a:cxn ang="0">
                  <a:pos x="T4" y="T5"/>
                </a:cxn>
                <a:cxn ang="0">
                  <a:pos x="T6" y="T7"/>
                </a:cxn>
                <a:cxn ang="0">
                  <a:pos x="T8" y="T9"/>
                </a:cxn>
                <a:cxn ang="0">
                  <a:pos x="T10" y="T11"/>
                </a:cxn>
              </a:cxnLst>
              <a:rect l="0" t="0" r="r" b="b"/>
              <a:pathLst>
                <a:path w="88" h="88">
                  <a:moveTo>
                    <a:pt x="44" y="87"/>
                  </a:moveTo>
                  <a:cubicBezTo>
                    <a:pt x="29" y="87"/>
                    <a:pt x="14" y="87"/>
                    <a:pt x="0" y="87"/>
                  </a:cubicBezTo>
                  <a:cubicBezTo>
                    <a:pt x="0" y="58"/>
                    <a:pt x="0" y="29"/>
                    <a:pt x="0" y="0"/>
                  </a:cubicBezTo>
                  <a:cubicBezTo>
                    <a:pt x="29" y="0"/>
                    <a:pt x="58" y="0"/>
                    <a:pt x="87" y="0"/>
                  </a:cubicBezTo>
                  <a:cubicBezTo>
                    <a:pt x="87" y="29"/>
                    <a:pt x="87" y="58"/>
                    <a:pt x="87" y="87"/>
                  </a:cubicBezTo>
                  <a:cubicBezTo>
                    <a:pt x="72" y="87"/>
                    <a:pt x="58" y="87"/>
                    <a:pt x="44" y="87"/>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1" name="Freeform 11">
              <a:extLst>
                <a:ext uri="{FF2B5EF4-FFF2-40B4-BE49-F238E27FC236}">
                  <a16:creationId xmlns:a16="http://schemas.microsoft.com/office/drawing/2014/main" id="{98574C6F-31DA-4E02-8E25-720151E0A1D2}"/>
                </a:ext>
              </a:extLst>
            </p:cNvPr>
            <p:cNvSpPr>
              <a:spLocks noChangeArrowheads="1"/>
            </p:cNvSpPr>
            <p:nvPr/>
          </p:nvSpPr>
          <p:spPr bwMode="auto">
            <a:xfrm>
              <a:off x="2698" y="554"/>
              <a:ext cx="19" cy="19"/>
            </a:xfrm>
            <a:custGeom>
              <a:avLst/>
              <a:gdLst>
                <a:gd name="T0" fmla="*/ 44 w 88"/>
                <a:gd name="T1" fmla="*/ 86 h 87"/>
                <a:gd name="T2" fmla="*/ 0 w 88"/>
                <a:gd name="T3" fmla="*/ 86 h 87"/>
                <a:gd name="T4" fmla="*/ 0 w 88"/>
                <a:gd name="T5" fmla="*/ 0 h 87"/>
                <a:gd name="T6" fmla="*/ 87 w 88"/>
                <a:gd name="T7" fmla="*/ 0 h 87"/>
                <a:gd name="T8" fmla="*/ 87 w 88"/>
                <a:gd name="T9" fmla="*/ 86 h 87"/>
                <a:gd name="T10" fmla="*/ 44 w 88"/>
                <a:gd name="T11" fmla="*/ 86 h 87"/>
              </a:gdLst>
              <a:ahLst/>
              <a:cxnLst>
                <a:cxn ang="0">
                  <a:pos x="T0" y="T1"/>
                </a:cxn>
                <a:cxn ang="0">
                  <a:pos x="T2" y="T3"/>
                </a:cxn>
                <a:cxn ang="0">
                  <a:pos x="T4" y="T5"/>
                </a:cxn>
                <a:cxn ang="0">
                  <a:pos x="T6" y="T7"/>
                </a:cxn>
                <a:cxn ang="0">
                  <a:pos x="T8" y="T9"/>
                </a:cxn>
                <a:cxn ang="0">
                  <a:pos x="T10" y="T11"/>
                </a:cxn>
              </a:cxnLst>
              <a:rect l="0" t="0" r="r" b="b"/>
              <a:pathLst>
                <a:path w="88" h="87">
                  <a:moveTo>
                    <a:pt x="44" y="86"/>
                  </a:moveTo>
                  <a:cubicBezTo>
                    <a:pt x="29" y="86"/>
                    <a:pt x="14" y="86"/>
                    <a:pt x="0" y="86"/>
                  </a:cubicBezTo>
                  <a:cubicBezTo>
                    <a:pt x="0" y="58"/>
                    <a:pt x="0" y="29"/>
                    <a:pt x="0" y="0"/>
                  </a:cubicBezTo>
                  <a:cubicBezTo>
                    <a:pt x="29" y="0"/>
                    <a:pt x="58" y="0"/>
                    <a:pt x="87" y="0"/>
                  </a:cubicBezTo>
                  <a:cubicBezTo>
                    <a:pt x="87" y="29"/>
                    <a:pt x="87" y="58"/>
                    <a:pt x="87" y="86"/>
                  </a:cubicBezTo>
                  <a:cubicBezTo>
                    <a:pt x="72" y="86"/>
                    <a:pt x="58" y="86"/>
                    <a:pt x="4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2" name="Freeform 12">
              <a:extLst>
                <a:ext uri="{FF2B5EF4-FFF2-40B4-BE49-F238E27FC236}">
                  <a16:creationId xmlns:a16="http://schemas.microsoft.com/office/drawing/2014/main" id="{9754819C-1BF2-4703-83F0-15DB0FE11ACA}"/>
                </a:ext>
              </a:extLst>
            </p:cNvPr>
            <p:cNvSpPr>
              <a:spLocks noChangeArrowheads="1"/>
            </p:cNvSpPr>
            <p:nvPr/>
          </p:nvSpPr>
          <p:spPr bwMode="auto">
            <a:xfrm>
              <a:off x="2698" y="632"/>
              <a:ext cx="19" cy="19"/>
            </a:xfrm>
            <a:custGeom>
              <a:avLst/>
              <a:gdLst>
                <a:gd name="T0" fmla="*/ 44 w 88"/>
                <a:gd name="T1" fmla="*/ 86 h 87"/>
                <a:gd name="T2" fmla="*/ 0 w 88"/>
                <a:gd name="T3" fmla="*/ 86 h 87"/>
                <a:gd name="T4" fmla="*/ 0 w 88"/>
                <a:gd name="T5" fmla="*/ 0 h 87"/>
                <a:gd name="T6" fmla="*/ 87 w 88"/>
                <a:gd name="T7" fmla="*/ 0 h 87"/>
                <a:gd name="T8" fmla="*/ 87 w 88"/>
                <a:gd name="T9" fmla="*/ 86 h 87"/>
                <a:gd name="T10" fmla="*/ 44 w 88"/>
                <a:gd name="T11" fmla="*/ 86 h 87"/>
              </a:gdLst>
              <a:ahLst/>
              <a:cxnLst>
                <a:cxn ang="0">
                  <a:pos x="T0" y="T1"/>
                </a:cxn>
                <a:cxn ang="0">
                  <a:pos x="T2" y="T3"/>
                </a:cxn>
                <a:cxn ang="0">
                  <a:pos x="T4" y="T5"/>
                </a:cxn>
                <a:cxn ang="0">
                  <a:pos x="T6" y="T7"/>
                </a:cxn>
                <a:cxn ang="0">
                  <a:pos x="T8" y="T9"/>
                </a:cxn>
                <a:cxn ang="0">
                  <a:pos x="T10" y="T11"/>
                </a:cxn>
              </a:cxnLst>
              <a:rect l="0" t="0" r="r" b="b"/>
              <a:pathLst>
                <a:path w="88" h="87">
                  <a:moveTo>
                    <a:pt x="44" y="86"/>
                  </a:moveTo>
                  <a:cubicBezTo>
                    <a:pt x="29" y="86"/>
                    <a:pt x="14" y="86"/>
                    <a:pt x="0" y="86"/>
                  </a:cubicBezTo>
                  <a:cubicBezTo>
                    <a:pt x="0" y="58"/>
                    <a:pt x="0" y="29"/>
                    <a:pt x="0" y="0"/>
                  </a:cubicBezTo>
                  <a:cubicBezTo>
                    <a:pt x="29" y="0"/>
                    <a:pt x="58" y="0"/>
                    <a:pt x="87" y="0"/>
                  </a:cubicBezTo>
                  <a:cubicBezTo>
                    <a:pt x="87" y="29"/>
                    <a:pt x="87" y="58"/>
                    <a:pt x="87" y="86"/>
                  </a:cubicBezTo>
                  <a:cubicBezTo>
                    <a:pt x="72" y="86"/>
                    <a:pt x="58" y="86"/>
                    <a:pt x="44" y="8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73" name="Freeform 13">
              <a:extLst>
                <a:ext uri="{FF2B5EF4-FFF2-40B4-BE49-F238E27FC236}">
                  <a16:creationId xmlns:a16="http://schemas.microsoft.com/office/drawing/2014/main" id="{6D8EE1FE-D6B0-48A2-B52A-0BE2B9A9E1C0}"/>
                </a:ext>
              </a:extLst>
            </p:cNvPr>
            <p:cNvSpPr>
              <a:spLocks noChangeArrowheads="1"/>
            </p:cNvSpPr>
            <p:nvPr/>
          </p:nvSpPr>
          <p:spPr bwMode="auto">
            <a:xfrm>
              <a:off x="2611" y="378"/>
              <a:ext cx="106" cy="85"/>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pSp>
      <p:sp>
        <p:nvSpPr>
          <p:cNvPr id="40" name="Rectangle 39">
            <a:extLst>
              <a:ext uri="{FF2B5EF4-FFF2-40B4-BE49-F238E27FC236}">
                <a16:creationId xmlns:a16="http://schemas.microsoft.com/office/drawing/2014/main" id="{83DE60AF-6722-4C30-A3C7-02B29F53849C}"/>
              </a:ext>
            </a:extLst>
          </p:cNvPr>
          <p:cNvSpPr/>
          <p:nvPr/>
        </p:nvSpPr>
        <p:spPr>
          <a:xfrm>
            <a:off x="1507178" y="4654538"/>
            <a:ext cx="4378770" cy="741229"/>
          </a:xfrm>
          <a:prstGeom prst="rect">
            <a:avLst/>
          </a:prstGeom>
        </p:spPr>
        <p:txBody>
          <a:bodyPr wrap="square" lIns="0" tIns="0" rIns="0" bIns="0">
            <a:spAutoFit/>
          </a:bodyPr>
          <a:lstStyle/>
          <a:p>
            <a:pPr lvl="0">
              <a:defRPr/>
            </a:pPr>
            <a:r>
              <a:rPr lang="en-US" sz="1600" b="1" dirty="0">
                <a:solidFill>
                  <a:srgbClr val="0A86C9"/>
                </a:solidFill>
                <a:latin typeface="+mj-lt"/>
              </a:rPr>
              <a:t>User Interfaces</a:t>
            </a:r>
          </a:p>
          <a:p>
            <a:pPr>
              <a:spcBef>
                <a:spcPts val="500"/>
              </a:spcBef>
              <a:defRPr/>
            </a:pPr>
            <a:r>
              <a:rPr lang="en-US" sz="1400" dirty="0">
                <a:solidFill>
                  <a:schemeClr val="accent3"/>
                </a:solidFill>
                <a:latin typeface="+mj-lt"/>
              </a:rPr>
              <a:t>More millennial and intuitive user experience driving efficiencies and consistency across the platform</a:t>
            </a:r>
          </a:p>
        </p:txBody>
      </p:sp>
      <p:sp>
        <p:nvSpPr>
          <p:cNvPr id="44" name="Rectangle 43">
            <a:extLst>
              <a:ext uri="{FF2B5EF4-FFF2-40B4-BE49-F238E27FC236}">
                <a16:creationId xmlns:a16="http://schemas.microsoft.com/office/drawing/2014/main" id="{6E3D3588-B4C1-464F-8E73-EEF39E364A5A}"/>
              </a:ext>
            </a:extLst>
          </p:cNvPr>
          <p:cNvSpPr/>
          <p:nvPr/>
        </p:nvSpPr>
        <p:spPr>
          <a:xfrm>
            <a:off x="7419848" y="4654538"/>
            <a:ext cx="4297680" cy="741229"/>
          </a:xfrm>
          <a:prstGeom prst="rect">
            <a:avLst/>
          </a:prstGeom>
        </p:spPr>
        <p:txBody>
          <a:bodyPr wrap="square" lIns="0" tIns="0" rIns="0" bIns="0">
            <a:spAutoFit/>
          </a:bodyPr>
          <a:lstStyle/>
          <a:p>
            <a:pPr lvl="0">
              <a:defRPr/>
            </a:pPr>
            <a:r>
              <a:rPr lang="en-GB" sz="1600" b="1" dirty="0">
                <a:solidFill>
                  <a:srgbClr val="0A86C9"/>
                </a:solidFill>
                <a:latin typeface="+mj-lt"/>
              </a:rPr>
              <a:t>Cost to Operate</a:t>
            </a:r>
          </a:p>
          <a:p>
            <a:pPr>
              <a:spcBef>
                <a:spcPts val="500"/>
              </a:spcBef>
              <a:defRPr/>
            </a:pPr>
            <a:r>
              <a:rPr lang="en-GB" sz="1400" dirty="0">
                <a:solidFill>
                  <a:schemeClr val="accent3"/>
                </a:solidFill>
                <a:latin typeface="+mj-lt"/>
              </a:rPr>
              <a:t>Containerization and more efficient hardware to support expansion</a:t>
            </a:r>
          </a:p>
        </p:txBody>
      </p:sp>
      <p:sp>
        <p:nvSpPr>
          <p:cNvPr id="61" name="Oval 60">
            <a:extLst>
              <a:ext uri="{FF2B5EF4-FFF2-40B4-BE49-F238E27FC236}">
                <a16:creationId xmlns:a16="http://schemas.microsoft.com/office/drawing/2014/main" id="{47F02813-AF62-4DA1-905E-746B0F91511B}"/>
              </a:ext>
            </a:extLst>
          </p:cNvPr>
          <p:cNvSpPr/>
          <p:nvPr/>
        </p:nvSpPr>
        <p:spPr>
          <a:xfrm>
            <a:off x="576072" y="4692571"/>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75" name="Oval 74">
            <a:extLst>
              <a:ext uri="{FF2B5EF4-FFF2-40B4-BE49-F238E27FC236}">
                <a16:creationId xmlns:a16="http://schemas.microsoft.com/office/drawing/2014/main" id="{D8EA8E07-C72B-4C49-8A20-EF6FABA91B07}"/>
              </a:ext>
            </a:extLst>
          </p:cNvPr>
          <p:cNvSpPr/>
          <p:nvPr/>
        </p:nvSpPr>
        <p:spPr>
          <a:xfrm>
            <a:off x="6488947" y="4692571"/>
            <a:ext cx="665163" cy="66516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cxnSp>
        <p:nvCxnSpPr>
          <p:cNvPr id="83" name="Straight Connector 82">
            <a:extLst>
              <a:ext uri="{FF2B5EF4-FFF2-40B4-BE49-F238E27FC236}">
                <a16:creationId xmlns:a16="http://schemas.microsoft.com/office/drawing/2014/main" id="{399DA988-ADDC-4F6F-9ABB-1089BC0583EA}"/>
              </a:ext>
            </a:extLst>
          </p:cNvPr>
          <p:cNvCxnSpPr>
            <a:cxnSpLocks/>
          </p:cNvCxnSpPr>
          <p:nvPr/>
        </p:nvCxnSpPr>
        <p:spPr>
          <a:xfrm>
            <a:off x="576072" y="2958527"/>
            <a:ext cx="5191818"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A902B7-6F25-4B90-93E4-7F91ACD66560}"/>
              </a:ext>
            </a:extLst>
          </p:cNvPr>
          <p:cNvCxnSpPr>
            <a:cxnSpLocks/>
          </p:cNvCxnSpPr>
          <p:nvPr/>
        </p:nvCxnSpPr>
        <p:spPr>
          <a:xfrm>
            <a:off x="576072" y="4336278"/>
            <a:ext cx="5191818"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55F065C-B02B-4172-B0C1-1F66097A948B}"/>
              </a:ext>
            </a:extLst>
          </p:cNvPr>
          <p:cNvCxnSpPr>
            <a:cxnSpLocks/>
          </p:cNvCxnSpPr>
          <p:nvPr/>
        </p:nvCxnSpPr>
        <p:spPr>
          <a:xfrm>
            <a:off x="6512833" y="2958527"/>
            <a:ext cx="5191818"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FC6556F-F7EE-42A3-9C16-3AF1648BED94}"/>
              </a:ext>
            </a:extLst>
          </p:cNvPr>
          <p:cNvCxnSpPr>
            <a:cxnSpLocks/>
          </p:cNvCxnSpPr>
          <p:nvPr/>
        </p:nvCxnSpPr>
        <p:spPr>
          <a:xfrm>
            <a:off x="6512833" y="4336278"/>
            <a:ext cx="5191818"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grpSp>
        <p:nvGrpSpPr>
          <p:cNvPr id="89" name="Group 25">
            <a:extLst>
              <a:ext uri="{FF2B5EF4-FFF2-40B4-BE49-F238E27FC236}">
                <a16:creationId xmlns:a16="http://schemas.microsoft.com/office/drawing/2014/main" id="{383B763A-9570-4A61-A813-E2F8E0764495}"/>
              </a:ext>
            </a:extLst>
          </p:cNvPr>
          <p:cNvGrpSpPr>
            <a:grpSpLocks/>
          </p:cNvGrpSpPr>
          <p:nvPr/>
        </p:nvGrpSpPr>
        <p:grpSpPr bwMode="auto">
          <a:xfrm>
            <a:off x="696795" y="2071374"/>
            <a:ext cx="423716" cy="396554"/>
            <a:chOff x="1845" y="271"/>
            <a:chExt cx="390" cy="365"/>
          </a:xfrm>
          <a:solidFill>
            <a:schemeClr val="accent1"/>
          </a:solidFill>
        </p:grpSpPr>
        <p:sp>
          <p:nvSpPr>
            <p:cNvPr id="90" name="Freeform 26">
              <a:extLst>
                <a:ext uri="{FF2B5EF4-FFF2-40B4-BE49-F238E27FC236}">
                  <a16:creationId xmlns:a16="http://schemas.microsoft.com/office/drawing/2014/main" id="{BF1D85AC-02CE-4D6C-A143-48E90170BE8E}"/>
                </a:ext>
              </a:extLst>
            </p:cNvPr>
            <p:cNvSpPr>
              <a:spLocks noChangeArrowheads="1"/>
            </p:cNvSpPr>
            <p:nvPr/>
          </p:nvSpPr>
          <p:spPr bwMode="auto">
            <a:xfrm>
              <a:off x="1845" y="271"/>
              <a:ext cx="391" cy="365"/>
            </a:xfrm>
            <a:custGeom>
              <a:avLst/>
              <a:gdLst>
                <a:gd name="T0" fmla="*/ 973 w 1727"/>
                <a:gd name="T1" fmla="*/ 725 h 1616"/>
                <a:gd name="T2" fmla="*/ 659 w 1727"/>
                <a:gd name="T3" fmla="*/ 672 h 1616"/>
                <a:gd name="T4" fmla="*/ 486 w 1727"/>
                <a:gd name="T5" fmla="*/ 523 h 1616"/>
                <a:gd name="T6" fmla="*/ 205 w 1727"/>
                <a:gd name="T7" fmla="*/ 642 h 1616"/>
                <a:gd name="T8" fmla="*/ 152 w 1727"/>
                <a:gd name="T9" fmla="*/ 956 h 1616"/>
                <a:gd name="T10" fmla="*/ 3 w 1727"/>
                <a:gd name="T11" fmla="*/ 1129 h 1616"/>
                <a:gd name="T12" fmla="*/ 123 w 1727"/>
                <a:gd name="T13" fmla="*/ 1408 h 1616"/>
                <a:gd name="T14" fmla="*/ 438 w 1727"/>
                <a:gd name="T15" fmla="*/ 1462 h 1616"/>
                <a:gd name="T16" fmla="*/ 612 w 1727"/>
                <a:gd name="T17" fmla="*/ 1611 h 1616"/>
                <a:gd name="T18" fmla="*/ 892 w 1727"/>
                <a:gd name="T19" fmla="*/ 1494 h 1616"/>
                <a:gd name="T20" fmla="*/ 942 w 1727"/>
                <a:gd name="T21" fmla="*/ 1178 h 1616"/>
                <a:gd name="T22" fmla="*/ 1091 w 1727"/>
                <a:gd name="T23" fmla="*/ 1005 h 1616"/>
                <a:gd name="T24" fmla="*/ 339 w 1727"/>
                <a:gd name="T25" fmla="*/ 1187 h 1616"/>
                <a:gd name="T26" fmla="*/ 428 w 1727"/>
                <a:gd name="T27" fmla="*/ 856 h 1616"/>
                <a:gd name="T28" fmla="*/ 759 w 1727"/>
                <a:gd name="T29" fmla="*/ 945 h 1616"/>
                <a:gd name="T30" fmla="*/ 670 w 1727"/>
                <a:gd name="T31" fmla="*/ 1276 h 1616"/>
                <a:gd name="T32" fmla="*/ 1726 w 1727"/>
                <a:gd name="T33" fmla="*/ 682 h 1616"/>
                <a:gd name="T34" fmla="*/ 1627 w 1727"/>
                <a:gd name="T35" fmla="*/ 571 h 1616"/>
                <a:gd name="T36" fmla="*/ 1596 w 1727"/>
                <a:gd name="T37" fmla="*/ 371 h 1616"/>
                <a:gd name="T38" fmla="*/ 1417 w 1727"/>
                <a:gd name="T39" fmla="*/ 296 h 1616"/>
                <a:gd name="T40" fmla="*/ 1340 w 1727"/>
                <a:gd name="T41" fmla="*/ 297 h 1616"/>
                <a:gd name="T42" fmla="*/ 1160 w 1727"/>
                <a:gd name="T43" fmla="*/ 371 h 1616"/>
                <a:gd name="T44" fmla="*/ 1127 w 1727"/>
                <a:gd name="T45" fmla="*/ 571 h 1616"/>
                <a:gd name="T46" fmla="*/ 1031 w 1727"/>
                <a:gd name="T47" fmla="*/ 682 h 1616"/>
                <a:gd name="T48" fmla="*/ 1106 w 1727"/>
                <a:gd name="T49" fmla="*/ 860 h 1616"/>
                <a:gd name="T50" fmla="*/ 1306 w 1727"/>
                <a:gd name="T51" fmla="*/ 893 h 1616"/>
                <a:gd name="T52" fmla="*/ 1415 w 1727"/>
                <a:gd name="T53" fmla="*/ 989 h 1616"/>
                <a:gd name="T54" fmla="*/ 1594 w 1727"/>
                <a:gd name="T55" fmla="*/ 914 h 1616"/>
                <a:gd name="T56" fmla="*/ 1628 w 1727"/>
                <a:gd name="T57" fmla="*/ 716 h 1616"/>
                <a:gd name="T58" fmla="*/ 1242 w 1727"/>
                <a:gd name="T59" fmla="*/ 721 h 1616"/>
                <a:gd name="T60" fmla="*/ 1299 w 1727"/>
                <a:gd name="T61" fmla="*/ 509 h 1616"/>
                <a:gd name="T62" fmla="*/ 1511 w 1727"/>
                <a:gd name="T63" fmla="*/ 566 h 1616"/>
                <a:gd name="T64" fmla="*/ 1454 w 1727"/>
                <a:gd name="T65" fmla="*/ 777 h 1616"/>
                <a:gd name="T66" fmla="*/ 645 w 1727"/>
                <a:gd name="T67" fmla="*/ 337 h 1616"/>
                <a:gd name="T68" fmla="*/ 672 w 1727"/>
                <a:gd name="T69" fmla="*/ 496 h 1616"/>
                <a:gd name="T70" fmla="*/ 815 w 1727"/>
                <a:gd name="T71" fmla="*/ 556 h 1616"/>
                <a:gd name="T72" fmla="*/ 902 w 1727"/>
                <a:gd name="T73" fmla="*/ 479 h 1616"/>
                <a:gd name="T74" fmla="*/ 1062 w 1727"/>
                <a:gd name="T75" fmla="*/ 453 h 1616"/>
                <a:gd name="T76" fmla="*/ 1122 w 1727"/>
                <a:gd name="T77" fmla="*/ 310 h 1616"/>
                <a:gd name="T78" fmla="*/ 1122 w 1727"/>
                <a:gd name="T79" fmla="*/ 246 h 1616"/>
                <a:gd name="T80" fmla="*/ 1063 w 1727"/>
                <a:gd name="T81" fmla="*/ 103 h 1616"/>
                <a:gd name="T82" fmla="*/ 904 w 1727"/>
                <a:gd name="T83" fmla="*/ 76 h 1616"/>
                <a:gd name="T84" fmla="*/ 847 w 1727"/>
                <a:gd name="T85" fmla="*/ 0 h 1616"/>
                <a:gd name="T86" fmla="*/ 789 w 1727"/>
                <a:gd name="T87" fmla="*/ 76 h 1616"/>
                <a:gd name="T88" fmla="*/ 630 w 1727"/>
                <a:gd name="T89" fmla="*/ 103 h 1616"/>
                <a:gd name="T90" fmla="*/ 569 w 1727"/>
                <a:gd name="T91" fmla="*/ 246 h 1616"/>
                <a:gd name="T92" fmla="*/ 645 w 1727"/>
                <a:gd name="T93" fmla="*/ 337 h 1616"/>
                <a:gd name="T94" fmla="*/ 953 w 1727"/>
                <a:gd name="T95" fmla="*/ 217 h 1616"/>
                <a:gd name="T96" fmla="*/ 908 w 1727"/>
                <a:gd name="T97" fmla="*/ 387 h 1616"/>
                <a:gd name="T98" fmla="*/ 739 w 1727"/>
                <a:gd name="T99" fmla="*/ 341 h 1616"/>
                <a:gd name="T100" fmla="*/ 739 w 1727"/>
                <a:gd name="T101" fmla="*/ 217 h 1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7" h="1616">
                  <a:moveTo>
                    <a:pt x="940" y="953"/>
                  </a:moveTo>
                  <a:cubicBezTo>
                    <a:pt x="932" y="922"/>
                    <a:pt x="921" y="896"/>
                    <a:pt x="905" y="867"/>
                  </a:cubicBezTo>
                  <a:cubicBezTo>
                    <a:pt x="928" y="820"/>
                    <a:pt x="951" y="772"/>
                    <a:pt x="973" y="725"/>
                  </a:cubicBezTo>
                  <a:cubicBezTo>
                    <a:pt x="946" y="692"/>
                    <a:pt x="921" y="666"/>
                    <a:pt x="887" y="639"/>
                  </a:cubicBezTo>
                  <a:cubicBezTo>
                    <a:pt x="840" y="661"/>
                    <a:pt x="792" y="684"/>
                    <a:pt x="745" y="707"/>
                  </a:cubicBezTo>
                  <a:cubicBezTo>
                    <a:pt x="717" y="691"/>
                    <a:pt x="691" y="680"/>
                    <a:pt x="659" y="672"/>
                  </a:cubicBezTo>
                  <a:cubicBezTo>
                    <a:pt x="641" y="622"/>
                    <a:pt x="624" y="572"/>
                    <a:pt x="607" y="523"/>
                  </a:cubicBezTo>
                  <a:cubicBezTo>
                    <a:pt x="585" y="520"/>
                    <a:pt x="567" y="519"/>
                    <a:pt x="546" y="519"/>
                  </a:cubicBezTo>
                  <a:cubicBezTo>
                    <a:pt x="525" y="519"/>
                    <a:pt x="507" y="520"/>
                    <a:pt x="486" y="523"/>
                  </a:cubicBezTo>
                  <a:cubicBezTo>
                    <a:pt x="468" y="573"/>
                    <a:pt x="451" y="623"/>
                    <a:pt x="434" y="674"/>
                  </a:cubicBezTo>
                  <a:cubicBezTo>
                    <a:pt x="403" y="683"/>
                    <a:pt x="377" y="694"/>
                    <a:pt x="348" y="710"/>
                  </a:cubicBezTo>
                  <a:cubicBezTo>
                    <a:pt x="300" y="687"/>
                    <a:pt x="252" y="664"/>
                    <a:pt x="205" y="642"/>
                  </a:cubicBezTo>
                  <a:cubicBezTo>
                    <a:pt x="172" y="669"/>
                    <a:pt x="146" y="694"/>
                    <a:pt x="119" y="728"/>
                  </a:cubicBezTo>
                  <a:cubicBezTo>
                    <a:pt x="141" y="775"/>
                    <a:pt x="164" y="823"/>
                    <a:pt x="187" y="870"/>
                  </a:cubicBezTo>
                  <a:cubicBezTo>
                    <a:pt x="171" y="898"/>
                    <a:pt x="161" y="924"/>
                    <a:pt x="152" y="956"/>
                  </a:cubicBezTo>
                  <a:cubicBezTo>
                    <a:pt x="102" y="974"/>
                    <a:pt x="52" y="992"/>
                    <a:pt x="3" y="1009"/>
                  </a:cubicBezTo>
                  <a:cubicBezTo>
                    <a:pt x="3" y="1029"/>
                    <a:pt x="0" y="1049"/>
                    <a:pt x="0" y="1069"/>
                  </a:cubicBezTo>
                  <a:cubicBezTo>
                    <a:pt x="0" y="1089"/>
                    <a:pt x="0" y="1109"/>
                    <a:pt x="3" y="1129"/>
                  </a:cubicBezTo>
                  <a:cubicBezTo>
                    <a:pt x="52" y="1147"/>
                    <a:pt x="102" y="1165"/>
                    <a:pt x="152" y="1182"/>
                  </a:cubicBezTo>
                  <a:cubicBezTo>
                    <a:pt x="161" y="1213"/>
                    <a:pt x="171" y="1239"/>
                    <a:pt x="187" y="1268"/>
                  </a:cubicBezTo>
                  <a:cubicBezTo>
                    <a:pt x="165" y="1315"/>
                    <a:pt x="144" y="1362"/>
                    <a:pt x="123" y="1408"/>
                  </a:cubicBezTo>
                  <a:cubicBezTo>
                    <a:pt x="150" y="1442"/>
                    <a:pt x="176" y="1468"/>
                    <a:pt x="209" y="1494"/>
                  </a:cubicBezTo>
                  <a:cubicBezTo>
                    <a:pt x="256" y="1472"/>
                    <a:pt x="304" y="1450"/>
                    <a:pt x="352" y="1427"/>
                  </a:cubicBezTo>
                  <a:cubicBezTo>
                    <a:pt x="381" y="1443"/>
                    <a:pt x="407" y="1453"/>
                    <a:pt x="438" y="1462"/>
                  </a:cubicBezTo>
                  <a:cubicBezTo>
                    <a:pt x="455" y="1512"/>
                    <a:pt x="473" y="1562"/>
                    <a:pt x="491" y="1611"/>
                  </a:cubicBezTo>
                  <a:cubicBezTo>
                    <a:pt x="511" y="1611"/>
                    <a:pt x="531" y="1615"/>
                    <a:pt x="551" y="1615"/>
                  </a:cubicBezTo>
                  <a:cubicBezTo>
                    <a:pt x="571" y="1615"/>
                    <a:pt x="592" y="1615"/>
                    <a:pt x="612" y="1611"/>
                  </a:cubicBezTo>
                  <a:cubicBezTo>
                    <a:pt x="629" y="1562"/>
                    <a:pt x="646" y="1512"/>
                    <a:pt x="664" y="1462"/>
                  </a:cubicBezTo>
                  <a:cubicBezTo>
                    <a:pt x="696" y="1453"/>
                    <a:pt x="722" y="1443"/>
                    <a:pt x="750" y="1427"/>
                  </a:cubicBezTo>
                  <a:cubicBezTo>
                    <a:pt x="797" y="1450"/>
                    <a:pt x="845" y="1472"/>
                    <a:pt x="892" y="1494"/>
                  </a:cubicBezTo>
                  <a:cubicBezTo>
                    <a:pt x="926" y="1467"/>
                    <a:pt x="952" y="1442"/>
                    <a:pt x="979" y="1408"/>
                  </a:cubicBezTo>
                  <a:cubicBezTo>
                    <a:pt x="955" y="1360"/>
                    <a:pt x="931" y="1312"/>
                    <a:pt x="907" y="1264"/>
                  </a:cubicBezTo>
                  <a:cubicBezTo>
                    <a:pt x="923" y="1235"/>
                    <a:pt x="934" y="1210"/>
                    <a:pt x="942" y="1178"/>
                  </a:cubicBezTo>
                  <a:cubicBezTo>
                    <a:pt x="992" y="1161"/>
                    <a:pt x="1042" y="1143"/>
                    <a:pt x="1092" y="1125"/>
                  </a:cubicBezTo>
                  <a:cubicBezTo>
                    <a:pt x="1092" y="1105"/>
                    <a:pt x="1095" y="1085"/>
                    <a:pt x="1095" y="1065"/>
                  </a:cubicBezTo>
                  <a:cubicBezTo>
                    <a:pt x="1095" y="1044"/>
                    <a:pt x="1094" y="1026"/>
                    <a:pt x="1091" y="1005"/>
                  </a:cubicBezTo>
                  <a:cubicBezTo>
                    <a:pt x="1041" y="988"/>
                    <a:pt x="991" y="971"/>
                    <a:pt x="940" y="953"/>
                  </a:cubicBezTo>
                  <a:close/>
                  <a:moveTo>
                    <a:pt x="428" y="1276"/>
                  </a:moveTo>
                  <a:cubicBezTo>
                    <a:pt x="389" y="1254"/>
                    <a:pt x="361" y="1226"/>
                    <a:pt x="339" y="1187"/>
                  </a:cubicBezTo>
                  <a:cubicBezTo>
                    <a:pt x="316" y="1149"/>
                    <a:pt x="306" y="1111"/>
                    <a:pt x="306" y="1066"/>
                  </a:cubicBezTo>
                  <a:cubicBezTo>
                    <a:pt x="306" y="1021"/>
                    <a:pt x="316" y="984"/>
                    <a:pt x="339" y="945"/>
                  </a:cubicBezTo>
                  <a:cubicBezTo>
                    <a:pt x="361" y="907"/>
                    <a:pt x="389" y="878"/>
                    <a:pt x="428" y="856"/>
                  </a:cubicBezTo>
                  <a:cubicBezTo>
                    <a:pt x="466" y="834"/>
                    <a:pt x="504" y="824"/>
                    <a:pt x="549" y="824"/>
                  </a:cubicBezTo>
                  <a:cubicBezTo>
                    <a:pt x="593" y="824"/>
                    <a:pt x="631" y="834"/>
                    <a:pt x="670" y="856"/>
                  </a:cubicBezTo>
                  <a:cubicBezTo>
                    <a:pt x="709" y="878"/>
                    <a:pt x="737" y="907"/>
                    <a:pt x="759" y="945"/>
                  </a:cubicBezTo>
                  <a:cubicBezTo>
                    <a:pt x="781" y="984"/>
                    <a:pt x="791" y="1021"/>
                    <a:pt x="791" y="1066"/>
                  </a:cubicBezTo>
                  <a:cubicBezTo>
                    <a:pt x="791" y="1111"/>
                    <a:pt x="781" y="1149"/>
                    <a:pt x="759" y="1187"/>
                  </a:cubicBezTo>
                  <a:cubicBezTo>
                    <a:pt x="737" y="1226"/>
                    <a:pt x="709" y="1254"/>
                    <a:pt x="670" y="1276"/>
                  </a:cubicBezTo>
                  <a:cubicBezTo>
                    <a:pt x="631" y="1298"/>
                    <a:pt x="593" y="1309"/>
                    <a:pt x="549" y="1309"/>
                  </a:cubicBezTo>
                  <a:cubicBezTo>
                    <a:pt x="504" y="1309"/>
                    <a:pt x="466" y="1298"/>
                    <a:pt x="428" y="1276"/>
                  </a:cubicBezTo>
                  <a:close/>
                  <a:moveTo>
                    <a:pt x="1726" y="682"/>
                  </a:moveTo>
                  <a:cubicBezTo>
                    <a:pt x="1726" y="669"/>
                    <a:pt x="1726" y="656"/>
                    <a:pt x="1726" y="643"/>
                  </a:cubicBezTo>
                  <a:cubicBezTo>
                    <a:pt x="1725" y="629"/>
                    <a:pt x="1725" y="618"/>
                    <a:pt x="1723" y="604"/>
                  </a:cubicBezTo>
                  <a:cubicBezTo>
                    <a:pt x="1691" y="593"/>
                    <a:pt x="1659" y="582"/>
                    <a:pt x="1627" y="571"/>
                  </a:cubicBezTo>
                  <a:cubicBezTo>
                    <a:pt x="1622" y="551"/>
                    <a:pt x="1615" y="535"/>
                    <a:pt x="1605" y="517"/>
                  </a:cubicBezTo>
                  <a:cubicBezTo>
                    <a:pt x="1620" y="486"/>
                    <a:pt x="1634" y="455"/>
                    <a:pt x="1648" y="425"/>
                  </a:cubicBezTo>
                  <a:cubicBezTo>
                    <a:pt x="1632" y="404"/>
                    <a:pt x="1617" y="388"/>
                    <a:pt x="1596" y="371"/>
                  </a:cubicBezTo>
                  <a:cubicBezTo>
                    <a:pt x="1566" y="385"/>
                    <a:pt x="1536" y="399"/>
                    <a:pt x="1505" y="414"/>
                  </a:cubicBezTo>
                  <a:cubicBezTo>
                    <a:pt x="1487" y="404"/>
                    <a:pt x="1471" y="397"/>
                    <a:pt x="1451" y="392"/>
                  </a:cubicBezTo>
                  <a:cubicBezTo>
                    <a:pt x="1440" y="360"/>
                    <a:pt x="1429" y="328"/>
                    <a:pt x="1417" y="296"/>
                  </a:cubicBezTo>
                  <a:cubicBezTo>
                    <a:pt x="1404" y="295"/>
                    <a:pt x="1392" y="294"/>
                    <a:pt x="1379" y="294"/>
                  </a:cubicBezTo>
                  <a:cubicBezTo>
                    <a:pt x="1379" y="294"/>
                    <a:pt x="1379" y="294"/>
                    <a:pt x="1378" y="294"/>
                  </a:cubicBezTo>
                  <a:cubicBezTo>
                    <a:pt x="1365" y="294"/>
                    <a:pt x="1353" y="295"/>
                    <a:pt x="1340" y="297"/>
                  </a:cubicBezTo>
                  <a:cubicBezTo>
                    <a:pt x="1329" y="328"/>
                    <a:pt x="1318" y="360"/>
                    <a:pt x="1306" y="392"/>
                  </a:cubicBezTo>
                  <a:cubicBezTo>
                    <a:pt x="1286" y="398"/>
                    <a:pt x="1270" y="404"/>
                    <a:pt x="1252" y="414"/>
                  </a:cubicBezTo>
                  <a:cubicBezTo>
                    <a:pt x="1222" y="399"/>
                    <a:pt x="1191" y="385"/>
                    <a:pt x="1160" y="371"/>
                  </a:cubicBezTo>
                  <a:cubicBezTo>
                    <a:pt x="1139" y="388"/>
                    <a:pt x="1123" y="404"/>
                    <a:pt x="1106" y="425"/>
                  </a:cubicBezTo>
                  <a:cubicBezTo>
                    <a:pt x="1121" y="455"/>
                    <a:pt x="1135" y="486"/>
                    <a:pt x="1149" y="517"/>
                  </a:cubicBezTo>
                  <a:cubicBezTo>
                    <a:pt x="1139" y="535"/>
                    <a:pt x="1133" y="551"/>
                    <a:pt x="1127" y="571"/>
                  </a:cubicBezTo>
                  <a:cubicBezTo>
                    <a:pt x="1095" y="582"/>
                    <a:pt x="1063" y="593"/>
                    <a:pt x="1031" y="604"/>
                  </a:cubicBezTo>
                  <a:cubicBezTo>
                    <a:pt x="1031" y="617"/>
                    <a:pt x="1031" y="630"/>
                    <a:pt x="1031" y="643"/>
                  </a:cubicBezTo>
                  <a:cubicBezTo>
                    <a:pt x="1031" y="656"/>
                    <a:pt x="1031" y="669"/>
                    <a:pt x="1031" y="682"/>
                  </a:cubicBezTo>
                  <a:cubicBezTo>
                    <a:pt x="1063" y="693"/>
                    <a:pt x="1095" y="704"/>
                    <a:pt x="1127" y="716"/>
                  </a:cubicBezTo>
                  <a:cubicBezTo>
                    <a:pt x="1133" y="735"/>
                    <a:pt x="1139" y="752"/>
                    <a:pt x="1149" y="770"/>
                  </a:cubicBezTo>
                  <a:cubicBezTo>
                    <a:pt x="1135" y="800"/>
                    <a:pt x="1121" y="830"/>
                    <a:pt x="1106" y="860"/>
                  </a:cubicBezTo>
                  <a:cubicBezTo>
                    <a:pt x="1123" y="881"/>
                    <a:pt x="1139" y="897"/>
                    <a:pt x="1160" y="914"/>
                  </a:cubicBezTo>
                  <a:cubicBezTo>
                    <a:pt x="1191" y="900"/>
                    <a:pt x="1222" y="886"/>
                    <a:pt x="1252" y="871"/>
                  </a:cubicBezTo>
                  <a:cubicBezTo>
                    <a:pt x="1270" y="881"/>
                    <a:pt x="1286" y="888"/>
                    <a:pt x="1306" y="893"/>
                  </a:cubicBezTo>
                  <a:cubicBezTo>
                    <a:pt x="1317" y="925"/>
                    <a:pt x="1328" y="957"/>
                    <a:pt x="1338" y="989"/>
                  </a:cubicBezTo>
                  <a:cubicBezTo>
                    <a:pt x="1351" y="989"/>
                    <a:pt x="1364" y="989"/>
                    <a:pt x="1376" y="989"/>
                  </a:cubicBezTo>
                  <a:cubicBezTo>
                    <a:pt x="1389" y="989"/>
                    <a:pt x="1402" y="989"/>
                    <a:pt x="1415" y="989"/>
                  </a:cubicBezTo>
                  <a:cubicBezTo>
                    <a:pt x="1427" y="957"/>
                    <a:pt x="1438" y="925"/>
                    <a:pt x="1449" y="893"/>
                  </a:cubicBezTo>
                  <a:cubicBezTo>
                    <a:pt x="1468" y="888"/>
                    <a:pt x="1485" y="881"/>
                    <a:pt x="1503" y="871"/>
                  </a:cubicBezTo>
                  <a:cubicBezTo>
                    <a:pt x="1534" y="886"/>
                    <a:pt x="1564" y="900"/>
                    <a:pt x="1594" y="914"/>
                  </a:cubicBezTo>
                  <a:cubicBezTo>
                    <a:pt x="1615" y="897"/>
                    <a:pt x="1631" y="881"/>
                    <a:pt x="1648" y="860"/>
                  </a:cubicBezTo>
                  <a:cubicBezTo>
                    <a:pt x="1634" y="830"/>
                    <a:pt x="1620" y="800"/>
                    <a:pt x="1605" y="770"/>
                  </a:cubicBezTo>
                  <a:cubicBezTo>
                    <a:pt x="1615" y="752"/>
                    <a:pt x="1622" y="735"/>
                    <a:pt x="1628" y="716"/>
                  </a:cubicBezTo>
                  <a:cubicBezTo>
                    <a:pt x="1661" y="704"/>
                    <a:pt x="1694" y="693"/>
                    <a:pt x="1726" y="682"/>
                  </a:cubicBezTo>
                  <a:close/>
                  <a:moveTo>
                    <a:pt x="1299" y="777"/>
                  </a:moveTo>
                  <a:cubicBezTo>
                    <a:pt x="1274" y="762"/>
                    <a:pt x="1257" y="745"/>
                    <a:pt x="1242" y="721"/>
                  </a:cubicBezTo>
                  <a:cubicBezTo>
                    <a:pt x="1228" y="696"/>
                    <a:pt x="1222" y="671"/>
                    <a:pt x="1222" y="643"/>
                  </a:cubicBezTo>
                  <a:cubicBezTo>
                    <a:pt x="1222" y="614"/>
                    <a:pt x="1228" y="590"/>
                    <a:pt x="1242" y="566"/>
                  </a:cubicBezTo>
                  <a:cubicBezTo>
                    <a:pt x="1257" y="541"/>
                    <a:pt x="1274" y="523"/>
                    <a:pt x="1299" y="509"/>
                  </a:cubicBezTo>
                  <a:cubicBezTo>
                    <a:pt x="1324" y="495"/>
                    <a:pt x="1349" y="488"/>
                    <a:pt x="1377" y="488"/>
                  </a:cubicBezTo>
                  <a:cubicBezTo>
                    <a:pt x="1406" y="488"/>
                    <a:pt x="1429" y="495"/>
                    <a:pt x="1454" y="509"/>
                  </a:cubicBezTo>
                  <a:cubicBezTo>
                    <a:pt x="1479" y="523"/>
                    <a:pt x="1497" y="541"/>
                    <a:pt x="1511" y="566"/>
                  </a:cubicBezTo>
                  <a:cubicBezTo>
                    <a:pt x="1525" y="590"/>
                    <a:pt x="1532" y="614"/>
                    <a:pt x="1532" y="643"/>
                  </a:cubicBezTo>
                  <a:cubicBezTo>
                    <a:pt x="1532" y="671"/>
                    <a:pt x="1525" y="696"/>
                    <a:pt x="1511" y="721"/>
                  </a:cubicBezTo>
                  <a:cubicBezTo>
                    <a:pt x="1497" y="745"/>
                    <a:pt x="1479" y="762"/>
                    <a:pt x="1454" y="777"/>
                  </a:cubicBezTo>
                  <a:cubicBezTo>
                    <a:pt x="1429" y="791"/>
                    <a:pt x="1406" y="798"/>
                    <a:pt x="1377" y="798"/>
                  </a:cubicBezTo>
                  <a:cubicBezTo>
                    <a:pt x="1349" y="798"/>
                    <a:pt x="1324" y="791"/>
                    <a:pt x="1299" y="777"/>
                  </a:cubicBezTo>
                  <a:close/>
                  <a:moveTo>
                    <a:pt x="645" y="337"/>
                  </a:moveTo>
                  <a:cubicBezTo>
                    <a:pt x="650" y="353"/>
                    <a:pt x="655" y="366"/>
                    <a:pt x="663" y="380"/>
                  </a:cubicBezTo>
                  <a:cubicBezTo>
                    <a:pt x="651" y="404"/>
                    <a:pt x="640" y="428"/>
                    <a:pt x="629" y="453"/>
                  </a:cubicBezTo>
                  <a:cubicBezTo>
                    <a:pt x="642" y="470"/>
                    <a:pt x="655" y="483"/>
                    <a:pt x="672" y="496"/>
                  </a:cubicBezTo>
                  <a:cubicBezTo>
                    <a:pt x="696" y="484"/>
                    <a:pt x="720" y="473"/>
                    <a:pt x="744" y="462"/>
                  </a:cubicBezTo>
                  <a:cubicBezTo>
                    <a:pt x="759" y="470"/>
                    <a:pt x="772" y="475"/>
                    <a:pt x="787" y="479"/>
                  </a:cubicBezTo>
                  <a:cubicBezTo>
                    <a:pt x="796" y="504"/>
                    <a:pt x="805" y="530"/>
                    <a:pt x="815" y="556"/>
                  </a:cubicBezTo>
                  <a:cubicBezTo>
                    <a:pt x="825" y="556"/>
                    <a:pt x="835" y="556"/>
                    <a:pt x="845" y="556"/>
                  </a:cubicBezTo>
                  <a:cubicBezTo>
                    <a:pt x="855" y="556"/>
                    <a:pt x="865" y="556"/>
                    <a:pt x="875" y="556"/>
                  </a:cubicBezTo>
                  <a:cubicBezTo>
                    <a:pt x="884" y="530"/>
                    <a:pt x="893" y="504"/>
                    <a:pt x="902" y="479"/>
                  </a:cubicBezTo>
                  <a:cubicBezTo>
                    <a:pt x="918" y="475"/>
                    <a:pt x="931" y="470"/>
                    <a:pt x="945" y="461"/>
                  </a:cubicBezTo>
                  <a:cubicBezTo>
                    <a:pt x="970" y="472"/>
                    <a:pt x="995" y="484"/>
                    <a:pt x="1019" y="496"/>
                  </a:cubicBezTo>
                  <a:cubicBezTo>
                    <a:pt x="1035" y="483"/>
                    <a:pt x="1048" y="470"/>
                    <a:pt x="1062" y="453"/>
                  </a:cubicBezTo>
                  <a:cubicBezTo>
                    <a:pt x="1051" y="428"/>
                    <a:pt x="1039" y="404"/>
                    <a:pt x="1027" y="380"/>
                  </a:cubicBezTo>
                  <a:cubicBezTo>
                    <a:pt x="1035" y="366"/>
                    <a:pt x="1041" y="353"/>
                    <a:pt x="1045" y="337"/>
                  </a:cubicBezTo>
                  <a:cubicBezTo>
                    <a:pt x="1071" y="328"/>
                    <a:pt x="1097" y="319"/>
                    <a:pt x="1122" y="310"/>
                  </a:cubicBezTo>
                  <a:cubicBezTo>
                    <a:pt x="1122" y="299"/>
                    <a:pt x="1122" y="289"/>
                    <a:pt x="1122" y="279"/>
                  </a:cubicBezTo>
                  <a:cubicBezTo>
                    <a:pt x="1123" y="273"/>
                    <a:pt x="1123" y="268"/>
                    <a:pt x="1123" y="263"/>
                  </a:cubicBezTo>
                  <a:cubicBezTo>
                    <a:pt x="1123" y="257"/>
                    <a:pt x="1123" y="252"/>
                    <a:pt x="1122" y="246"/>
                  </a:cubicBezTo>
                  <a:cubicBezTo>
                    <a:pt x="1097" y="237"/>
                    <a:pt x="1072" y="228"/>
                    <a:pt x="1046" y="219"/>
                  </a:cubicBezTo>
                  <a:cubicBezTo>
                    <a:pt x="1042" y="203"/>
                    <a:pt x="1036" y="190"/>
                    <a:pt x="1029" y="176"/>
                  </a:cubicBezTo>
                  <a:cubicBezTo>
                    <a:pt x="1041" y="151"/>
                    <a:pt x="1052" y="127"/>
                    <a:pt x="1063" y="103"/>
                  </a:cubicBezTo>
                  <a:cubicBezTo>
                    <a:pt x="1050" y="86"/>
                    <a:pt x="1037" y="73"/>
                    <a:pt x="1020" y="59"/>
                  </a:cubicBezTo>
                  <a:cubicBezTo>
                    <a:pt x="996" y="70"/>
                    <a:pt x="972" y="82"/>
                    <a:pt x="947" y="94"/>
                  </a:cubicBezTo>
                  <a:cubicBezTo>
                    <a:pt x="933" y="86"/>
                    <a:pt x="920" y="81"/>
                    <a:pt x="904" y="76"/>
                  </a:cubicBezTo>
                  <a:cubicBezTo>
                    <a:pt x="895" y="50"/>
                    <a:pt x="886" y="25"/>
                    <a:pt x="877" y="0"/>
                  </a:cubicBezTo>
                  <a:cubicBezTo>
                    <a:pt x="871" y="0"/>
                    <a:pt x="867" y="0"/>
                    <a:pt x="862" y="0"/>
                  </a:cubicBezTo>
                  <a:cubicBezTo>
                    <a:pt x="856" y="0"/>
                    <a:pt x="852" y="0"/>
                    <a:pt x="847" y="0"/>
                  </a:cubicBezTo>
                  <a:cubicBezTo>
                    <a:pt x="842" y="0"/>
                    <a:pt x="837" y="0"/>
                    <a:pt x="832" y="0"/>
                  </a:cubicBezTo>
                  <a:cubicBezTo>
                    <a:pt x="826" y="0"/>
                    <a:pt x="822" y="0"/>
                    <a:pt x="816" y="0"/>
                  </a:cubicBezTo>
                  <a:cubicBezTo>
                    <a:pt x="807" y="25"/>
                    <a:pt x="798" y="50"/>
                    <a:pt x="789" y="76"/>
                  </a:cubicBezTo>
                  <a:cubicBezTo>
                    <a:pt x="773" y="81"/>
                    <a:pt x="761" y="86"/>
                    <a:pt x="746" y="94"/>
                  </a:cubicBezTo>
                  <a:cubicBezTo>
                    <a:pt x="721" y="82"/>
                    <a:pt x="697" y="70"/>
                    <a:pt x="673" y="59"/>
                  </a:cubicBezTo>
                  <a:cubicBezTo>
                    <a:pt x="657" y="73"/>
                    <a:pt x="644" y="86"/>
                    <a:pt x="630" y="103"/>
                  </a:cubicBezTo>
                  <a:cubicBezTo>
                    <a:pt x="641" y="127"/>
                    <a:pt x="653" y="151"/>
                    <a:pt x="665" y="175"/>
                  </a:cubicBezTo>
                  <a:cubicBezTo>
                    <a:pt x="657" y="190"/>
                    <a:pt x="652" y="203"/>
                    <a:pt x="647" y="218"/>
                  </a:cubicBezTo>
                  <a:cubicBezTo>
                    <a:pt x="621" y="227"/>
                    <a:pt x="595" y="236"/>
                    <a:pt x="569" y="246"/>
                  </a:cubicBezTo>
                  <a:cubicBezTo>
                    <a:pt x="569" y="256"/>
                    <a:pt x="569" y="266"/>
                    <a:pt x="569" y="277"/>
                  </a:cubicBezTo>
                  <a:cubicBezTo>
                    <a:pt x="569" y="287"/>
                    <a:pt x="569" y="297"/>
                    <a:pt x="569" y="308"/>
                  </a:cubicBezTo>
                  <a:cubicBezTo>
                    <a:pt x="594" y="317"/>
                    <a:pt x="619" y="327"/>
                    <a:pt x="645" y="337"/>
                  </a:cubicBezTo>
                  <a:close/>
                  <a:moveTo>
                    <a:pt x="846" y="155"/>
                  </a:moveTo>
                  <a:cubicBezTo>
                    <a:pt x="868" y="155"/>
                    <a:pt x="889" y="160"/>
                    <a:pt x="908" y="172"/>
                  </a:cubicBezTo>
                  <a:cubicBezTo>
                    <a:pt x="928" y="183"/>
                    <a:pt x="942" y="197"/>
                    <a:pt x="953" y="217"/>
                  </a:cubicBezTo>
                  <a:cubicBezTo>
                    <a:pt x="965" y="237"/>
                    <a:pt x="970" y="256"/>
                    <a:pt x="970" y="279"/>
                  </a:cubicBezTo>
                  <a:cubicBezTo>
                    <a:pt x="970" y="302"/>
                    <a:pt x="965" y="321"/>
                    <a:pt x="953" y="341"/>
                  </a:cubicBezTo>
                  <a:cubicBezTo>
                    <a:pt x="942" y="361"/>
                    <a:pt x="928" y="375"/>
                    <a:pt x="908" y="387"/>
                  </a:cubicBezTo>
                  <a:cubicBezTo>
                    <a:pt x="889" y="398"/>
                    <a:pt x="868" y="403"/>
                    <a:pt x="846" y="403"/>
                  </a:cubicBezTo>
                  <a:cubicBezTo>
                    <a:pt x="824" y="403"/>
                    <a:pt x="803" y="398"/>
                    <a:pt x="784" y="387"/>
                  </a:cubicBezTo>
                  <a:cubicBezTo>
                    <a:pt x="764" y="375"/>
                    <a:pt x="750" y="361"/>
                    <a:pt x="739" y="341"/>
                  </a:cubicBezTo>
                  <a:cubicBezTo>
                    <a:pt x="728" y="321"/>
                    <a:pt x="722" y="302"/>
                    <a:pt x="722" y="279"/>
                  </a:cubicBezTo>
                  <a:lnTo>
                    <a:pt x="722" y="279"/>
                  </a:lnTo>
                  <a:cubicBezTo>
                    <a:pt x="722" y="256"/>
                    <a:pt x="728" y="236"/>
                    <a:pt x="739" y="217"/>
                  </a:cubicBezTo>
                  <a:cubicBezTo>
                    <a:pt x="750" y="197"/>
                    <a:pt x="764" y="182"/>
                    <a:pt x="784" y="171"/>
                  </a:cubicBezTo>
                  <a:cubicBezTo>
                    <a:pt x="803" y="159"/>
                    <a:pt x="824" y="155"/>
                    <a:pt x="846" y="155"/>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93" name="Group 46">
            <a:extLst>
              <a:ext uri="{FF2B5EF4-FFF2-40B4-BE49-F238E27FC236}">
                <a16:creationId xmlns:a16="http://schemas.microsoft.com/office/drawing/2014/main" id="{EA8A1825-F1F5-4FC7-9DD5-B3A16F9A8B60}"/>
              </a:ext>
            </a:extLst>
          </p:cNvPr>
          <p:cNvGrpSpPr>
            <a:grpSpLocks/>
          </p:cNvGrpSpPr>
          <p:nvPr/>
        </p:nvGrpSpPr>
        <p:grpSpPr bwMode="auto">
          <a:xfrm>
            <a:off x="739813" y="3469303"/>
            <a:ext cx="337680" cy="356198"/>
            <a:chOff x="5106" y="335"/>
            <a:chExt cx="310" cy="327"/>
          </a:xfrm>
          <a:solidFill>
            <a:schemeClr val="accent1"/>
          </a:solidFill>
        </p:grpSpPr>
        <p:sp>
          <p:nvSpPr>
            <p:cNvPr id="94" name="Freeform 47">
              <a:extLst>
                <a:ext uri="{FF2B5EF4-FFF2-40B4-BE49-F238E27FC236}">
                  <a16:creationId xmlns:a16="http://schemas.microsoft.com/office/drawing/2014/main" id="{8B562C41-48D8-4D9F-8CE1-E4BB8A4C307B}"/>
                </a:ext>
              </a:extLst>
            </p:cNvPr>
            <p:cNvSpPr>
              <a:spLocks noChangeArrowheads="1"/>
            </p:cNvSpPr>
            <p:nvPr/>
          </p:nvSpPr>
          <p:spPr bwMode="auto">
            <a:xfrm>
              <a:off x="5106" y="335"/>
              <a:ext cx="310" cy="327"/>
            </a:xfrm>
            <a:custGeom>
              <a:avLst/>
              <a:gdLst>
                <a:gd name="T0" fmla="*/ 520 w 1371"/>
                <a:gd name="T1" fmla="*/ 1363 h 1446"/>
                <a:gd name="T2" fmla="*/ 438 w 1371"/>
                <a:gd name="T3" fmla="*/ 1445 h 1446"/>
                <a:gd name="T4" fmla="*/ 356 w 1371"/>
                <a:gd name="T5" fmla="*/ 1363 h 1446"/>
                <a:gd name="T6" fmla="*/ 433 w 1371"/>
                <a:gd name="T7" fmla="*/ 1281 h 1446"/>
                <a:gd name="T8" fmla="*/ 268 w 1371"/>
                <a:gd name="T9" fmla="*/ 1163 h 1446"/>
                <a:gd name="T10" fmla="*/ 305 w 1371"/>
                <a:gd name="T11" fmla="*/ 1321 h 1446"/>
                <a:gd name="T12" fmla="*/ 275 w 1371"/>
                <a:gd name="T13" fmla="*/ 1433 h 1446"/>
                <a:gd name="T14" fmla="*/ 164 w 1371"/>
                <a:gd name="T15" fmla="*/ 1403 h 1446"/>
                <a:gd name="T16" fmla="*/ 193 w 1371"/>
                <a:gd name="T17" fmla="*/ 1291 h 1446"/>
                <a:gd name="T18" fmla="*/ 203 w 1371"/>
                <a:gd name="T19" fmla="*/ 1142 h 1446"/>
                <a:gd name="T20" fmla="*/ 65 w 1371"/>
                <a:gd name="T21" fmla="*/ 817 h 1446"/>
                <a:gd name="T22" fmla="*/ 48 w 1371"/>
                <a:gd name="T23" fmla="*/ 605 h 1446"/>
                <a:gd name="T24" fmla="*/ 0 w 1371"/>
                <a:gd name="T25" fmla="*/ 531 h 1446"/>
                <a:gd name="T26" fmla="*/ 82 w 1371"/>
                <a:gd name="T27" fmla="*/ 449 h 1446"/>
                <a:gd name="T28" fmla="*/ 164 w 1371"/>
                <a:gd name="T29" fmla="*/ 531 h 1446"/>
                <a:gd name="T30" fmla="*/ 116 w 1371"/>
                <a:gd name="T31" fmla="*/ 605 h 1446"/>
                <a:gd name="T32" fmla="*/ 489 w 1371"/>
                <a:gd name="T33" fmla="*/ 496 h 1446"/>
                <a:gd name="T34" fmla="*/ 166 w 1371"/>
                <a:gd name="T35" fmla="*/ 154 h 1446"/>
                <a:gd name="T36" fmla="*/ 136 w 1371"/>
                <a:gd name="T37" fmla="*/ 43 h 1446"/>
                <a:gd name="T38" fmla="*/ 248 w 1371"/>
                <a:gd name="T39" fmla="*/ 13 h 1446"/>
                <a:gd name="T40" fmla="*/ 279 w 1371"/>
                <a:gd name="T41" fmla="*/ 120 h 1446"/>
                <a:gd name="T42" fmla="*/ 734 w 1371"/>
                <a:gd name="T43" fmla="*/ 713 h 1446"/>
                <a:gd name="T44" fmla="*/ 938 w 1371"/>
                <a:gd name="T45" fmla="*/ 725 h 1446"/>
                <a:gd name="T46" fmla="*/ 933 w 1371"/>
                <a:gd name="T47" fmla="*/ 692 h 1446"/>
                <a:gd name="T48" fmla="*/ 482 w 1371"/>
                <a:gd name="T49" fmla="*/ 41 h 1446"/>
                <a:gd name="T50" fmla="*/ 370 w 1371"/>
                <a:gd name="T51" fmla="*/ 11 h 1446"/>
                <a:gd name="T52" fmla="*/ 340 w 1371"/>
                <a:gd name="T53" fmla="*/ 123 h 1446"/>
                <a:gd name="T54" fmla="*/ 429 w 1371"/>
                <a:gd name="T55" fmla="*/ 161 h 1446"/>
                <a:gd name="T56" fmla="*/ 601 w 1371"/>
                <a:gd name="T57" fmla="*/ 1292 h 1446"/>
                <a:gd name="T58" fmla="*/ 571 w 1371"/>
                <a:gd name="T59" fmla="*/ 1404 h 1446"/>
                <a:gd name="T60" fmla="*/ 683 w 1371"/>
                <a:gd name="T61" fmla="*/ 1434 h 1446"/>
                <a:gd name="T62" fmla="*/ 711 w 1371"/>
                <a:gd name="T63" fmla="*/ 1322 h 1446"/>
                <a:gd name="T64" fmla="*/ 1247 w 1371"/>
                <a:gd name="T65" fmla="*/ 1024 h 1446"/>
                <a:gd name="T66" fmla="*/ 1004 w 1371"/>
                <a:gd name="T67" fmla="*/ 1061 h 1446"/>
                <a:gd name="T68" fmla="*/ 1139 w 1371"/>
                <a:gd name="T69" fmla="*/ 695 h 1446"/>
                <a:gd name="T70" fmla="*/ 1072 w 1371"/>
                <a:gd name="T71" fmla="*/ 228 h 1446"/>
                <a:gd name="T72" fmla="*/ 1247 w 1371"/>
                <a:gd name="T73" fmla="*/ 265 h 1446"/>
                <a:gd name="T74" fmla="*/ 1359 w 1371"/>
                <a:gd name="T75" fmla="*/ 235 h 1446"/>
                <a:gd name="T76" fmla="*/ 1329 w 1371"/>
                <a:gd name="T77" fmla="*/ 123 h 1446"/>
                <a:gd name="T78" fmla="*/ 1217 w 1371"/>
                <a:gd name="T79" fmla="*/ 153 h 1446"/>
                <a:gd name="T80" fmla="*/ 1031 w 1371"/>
                <a:gd name="T81" fmla="*/ 165 h 1446"/>
                <a:gd name="T82" fmla="*/ 915 w 1371"/>
                <a:gd name="T83" fmla="*/ 409 h 1446"/>
                <a:gd name="T84" fmla="*/ 684 w 1371"/>
                <a:gd name="T85" fmla="*/ 41 h 1446"/>
                <a:gd name="T86" fmla="*/ 573 w 1371"/>
                <a:gd name="T87" fmla="*/ 11 h 1446"/>
                <a:gd name="T88" fmla="*/ 543 w 1371"/>
                <a:gd name="T89" fmla="*/ 122 h 1446"/>
                <a:gd name="T90" fmla="*/ 631 w 1371"/>
                <a:gd name="T91" fmla="*/ 158 h 1446"/>
                <a:gd name="T92" fmla="*/ 803 w 1371"/>
                <a:gd name="T93" fmla="*/ 1292 h 1446"/>
                <a:gd name="T94" fmla="*/ 773 w 1371"/>
                <a:gd name="T95" fmla="*/ 1404 h 1446"/>
                <a:gd name="T96" fmla="*/ 885 w 1371"/>
                <a:gd name="T97" fmla="*/ 1434 h 1446"/>
                <a:gd name="T98" fmla="*/ 915 w 1371"/>
                <a:gd name="T99" fmla="*/ 1322 h 1446"/>
                <a:gd name="T100" fmla="*/ 1214 w 1371"/>
                <a:gd name="T101" fmla="*/ 1130 h 1446"/>
                <a:gd name="T102" fmla="*/ 1287 w 1371"/>
                <a:gd name="T103" fmla="*/ 1176 h 1446"/>
                <a:gd name="T104" fmla="*/ 1369 w 1371"/>
                <a:gd name="T105" fmla="*/ 1094 h 1446"/>
                <a:gd name="T106" fmla="*/ 1287 w 1371"/>
                <a:gd name="T107" fmla="*/ 1013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1" h="1446">
                  <a:moveTo>
                    <a:pt x="497" y="1306"/>
                  </a:moveTo>
                  <a:cubicBezTo>
                    <a:pt x="502" y="1311"/>
                    <a:pt x="505" y="1316"/>
                    <a:pt x="509" y="1322"/>
                  </a:cubicBezTo>
                  <a:cubicBezTo>
                    <a:pt x="516" y="1335"/>
                    <a:pt x="520" y="1348"/>
                    <a:pt x="520" y="1363"/>
                  </a:cubicBezTo>
                  <a:cubicBezTo>
                    <a:pt x="520" y="1378"/>
                    <a:pt x="516" y="1391"/>
                    <a:pt x="509" y="1404"/>
                  </a:cubicBezTo>
                  <a:cubicBezTo>
                    <a:pt x="501" y="1417"/>
                    <a:pt x="492" y="1427"/>
                    <a:pt x="479" y="1434"/>
                  </a:cubicBezTo>
                  <a:cubicBezTo>
                    <a:pt x="466" y="1442"/>
                    <a:pt x="453" y="1445"/>
                    <a:pt x="438" y="1445"/>
                  </a:cubicBezTo>
                  <a:cubicBezTo>
                    <a:pt x="423" y="1445"/>
                    <a:pt x="410" y="1442"/>
                    <a:pt x="397" y="1434"/>
                  </a:cubicBezTo>
                  <a:cubicBezTo>
                    <a:pt x="384" y="1427"/>
                    <a:pt x="374" y="1417"/>
                    <a:pt x="367" y="1404"/>
                  </a:cubicBezTo>
                  <a:cubicBezTo>
                    <a:pt x="359" y="1391"/>
                    <a:pt x="356" y="1378"/>
                    <a:pt x="356" y="1363"/>
                  </a:cubicBezTo>
                  <a:cubicBezTo>
                    <a:pt x="356" y="1348"/>
                    <a:pt x="359" y="1335"/>
                    <a:pt x="367" y="1322"/>
                  </a:cubicBezTo>
                  <a:cubicBezTo>
                    <a:pt x="374" y="1309"/>
                    <a:pt x="384" y="1299"/>
                    <a:pt x="397" y="1292"/>
                  </a:cubicBezTo>
                  <a:cubicBezTo>
                    <a:pt x="409" y="1285"/>
                    <a:pt x="420" y="1282"/>
                    <a:pt x="433" y="1281"/>
                  </a:cubicBezTo>
                  <a:cubicBezTo>
                    <a:pt x="509" y="1094"/>
                    <a:pt x="586" y="906"/>
                    <a:pt x="663" y="719"/>
                  </a:cubicBezTo>
                  <a:cubicBezTo>
                    <a:pt x="620" y="665"/>
                    <a:pt x="577" y="611"/>
                    <a:pt x="534" y="557"/>
                  </a:cubicBezTo>
                  <a:cubicBezTo>
                    <a:pt x="445" y="759"/>
                    <a:pt x="356" y="961"/>
                    <a:pt x="268" y="1163"/>
                  </a:cubicBezTo>
                  <a:cubicBezTo>
                    <a:pt x="268" y="1205"/>
                    <a:pt x="268" y="1247"/>
                    <a:pt x="268" y="1288"/>
                  </a:cubicBezTo>
                  <a:cubicBezTo>
                    <a:pt x="271" y="1289"/>
                    <a:pt x="273" y="1290"/>
                    <a:pt x="275" y="1291"/>
                  </a:cubicBezTo>
                  <a:cubicBezTo>
                    <a:pt x="288" y="1299"/>
                    <a:pt x="297" y="1308"/>
                    <a:pt x="305" y="1321"/>
                  </a:cubicBezTo>
                  <a:cubicBezTo>
                    <a:pt x="312" y="1334"/>
                    <a:pt x="316" y="1347"/>
                    <a:pt x="316" y="1362"/>
                  </a:cubicBezTo>
                  <a:cubicBezTo>
                    <a:pt x="316" y="1377"/>
                    <a:pt x="312" y="1390"/>
                    <a:pt x="305" y="1403"/>
                  </a:cubicBezTo>
                  <a:cubicBezTo>
                    <a:pt x="297" y="1416"/>
                    <a:pt x="288" y="1426"/>
                    <a:pt x="275" y="1433"/>
                  </a:cubicBezTo>
                  <a:cubicBezTo>
                    <a:pt x="262" y="1441"/>
                    <a:pt x="249" y="1444"/>
                    <a:pt x="234" y="1444"/>
                  </a:cubicBezTo>
                  <a:cubicBezTo>
                    <a:pt x="219" y="1444"/>
                    <a:pt x="206" y="1441"/>
                    <a:pt x="193" y="1433"/>
                  </a:cubicBezTo>
                  <a:cubicBezTo>
                    <a:pt x="179" y="1426"/>
                    <a:pt x="171" y="1416"/>
                    <a:pt x="164" y="1403"/>
                  </a:cubicBezTo>
                  <a:cubicBezTo>
                    <a:pt x="156" y="1390"/>
                    <a:pt x="153" y="1377"/>
                    <a:pt x="153" y="1362"/>
                  </a:cubicBezTo>
                  <a:cubicBezTo>
                    <a:pt x="153" y="1347"/>
                    <a:pt x="156" y="1334"/>
                    <a:pt x="164" y="1321"/>
                  </a:cubicBezTo>
                  <a:cubicBezTo>
                    <a:pt x="171" y="1308"/>
                    <a:pt x="180" y="1299"/>
                    <a:pt x="193" y="1291"/>
                  </a:cubicBezTo>
                  <a:cubicBezTo>
                    <a:pt x="196" y="1290"/>
                    <a:pt x="198" y="1289"/>
                    <a:pt x="200" y="1288"/>
                  </a:cubicBezTo>
                  <a:cubicBezTo>
                    <a:pt x="200" y="1244"/>
                    <a:pt x="200" y="1200"/>
                    <a:pt x="200" y="1156"/>
                  </a:cubicBezTo>
                  <a:cubicBezTo>
                    <a:pt x="200" y="1151"/>
                    <a:pt x="201" y="1146"/>
                    <a:pt x="203" y="1142"/>
                  </a:cubicBezTo>
                  <a:cubicBezTo>
                    <a:pt x="250" y="1036"/>
                    <a:pt x="297" y="929"/>
                    <a:pt x="345" y="822"/>
                  </a:cubicBezTo>
                  <a:cubicBezTo>
                    <a:pt x="257" y="822"/>
                    <a:pt x="169" y="822"/>
                    <a:pt x="82" y="822"/>
                  </a:cubicBezTo>
                  <a:cubicBezTo>
                    <a:pt x="76" y="822"/>
                    <a:pt x="70" y="820"/>
                    <a:pt x="65" y="817"/>
                  </a:cubicBezTo>
                  <a:cubicBezTo>
                    <a:pt x="59" y="814"/>
                    <a:pt x="55" y="811"/>
                    <a:pt x="52" y="805"/>
                  </a:cubicBezTo>
                  <a:cubicBezTo>
                    <a:pt x="48" y="800"/>
                    <a:pt x="48" y="794"/>
                    <a:pt x="48" y="788"/>
                  </a:cubicBezTo>
                  <a:cubicBezTo>
                    <a:pt x="48" y="727"/>
                    <a:pt x="48" y="666"/>
                    <a:pt x="48" y="605"/>
                  </a:cubicBezTo>
                  <a:cubicBezTo>
                    <a:pt x="45" y="604"/>
                    <a:pt x="43" y="603"/>
                    <a:pt x="41" y="602"/>
                  </a:cubicBezTo>
                  <a:cubicBezTo>
                    <a:pt x="28" y="594"/>
                    <a:pt x="18" y="585"/>
                    <a:pt x="11" y="572"/>
                  </a:cubicBezTo>
                  <a:cubicBezTo>
                    <a:pt x="3" y="559"/>
                    <a:pt x="0" y="546"/>
                    <a:pt x="0" y="531"/>
                  </a:cubicBezTo>
                  <a:cubicBezTo>
                    <a:pt x="0" y="516"/>
                    <a:pt x="3" y="503"/>
                    <a:pt x="11" y="490"/>
                  </a:cubicBezTo>
                  <a:cubicBezTo>
                    <a:pt x="18" y="477"/>
                    <a:pt x="28" y="467"/>
                    <a:pt x="41" y="460"/>
                  </a:cubicBezTo>
                  <a:cubicBezTo>
                    <a:pt x="54" y="452"/>
                    <a:pt x="67" y="449"/>
                    <a:pt x="82" y="449"/>
                  </a:cubicBezTo>
                  <a:cubicBezTo>
                    <a:pt x="97" y="449"/>
                    <a:pt x="110" y="452"/>
                    <a:pt x="123" y="460"/>
                  </a:cubicBezTo>
                  <a:cubicBezTo>
                    <a:pt x="136" y="467"/>
                    <a:pt x="145" y="477"/>
                    <a:pt x="153" y="490"/>
                  </a:cubicBezTo>
                  <a:cubicBezTo>
                    <a:pt x="160" y="503"/>
                    <a:pt x="164" y="516"/>
                    <a:pt x="164" y="531"/>
                  </a:cubicBezTo>
                  <a:cubicBezTo>
                    <a:pt x="164" y="546"/>
                    <a:pt x="160" y="559"/>
                    <a:pt x="153" y="572"/>
                  </a:cubicBezTo>
                  <a:cubicBezTo>
                    <a:pt x="145" y="585"/>
                    <a:pt x="136" y="594"/>
                    <a:pt x="123" y="602"/>
                  </a:cubicBezTo>
                  <a:cubicBezTo>
                    <a:pt x="120" y="603"/>
                    <a:pt x="118" y="604"/>
                    <a:pt x="116" y="605"/>
                  </a:cubicBezTo>
                  <a:cubicBezTo>
                    <a:pt x="116" y="654"/>
                    <a:pt x="116" y="704"/>
                    <a:pt x="116" y="753"/>
                  </a:cubicBezTo>
                  <a:cubicBezTo>
                    <a:pt x="202" y="753"/>
                    <a:pt x="288" y="753"/>
                    <a:pt x="374" y="753"/>
                  </a:cubicBezTo>
                  <a:cubicBezTo>
                    <a:pt x="412" y="668"/>
                    <a:pt x="450" y="582"/>
                    <a:pt x="489" y="496"/>
                  </a:cubicBezTo>
                  <a:cubicBezTo>
                    <a:pt x="401" y="384"/>
                    <a:pt x="313" y="273"/>
                    <a:pt x="225" y="162"/>
                  </a:cubicBezTo>
                  <a:cubicBezTo>
                    <a:pt x="219" y="164"/>
                    <a:pt x="213" y="165"/>
                    <a:pt x="207" y="165"/>
                  </a:cubicBezTo>
                  <a:cubicBezTo>
                    <a:pt x="192" y="165"/>
                    <a:pt x="179" y="161"/>
                    <a:pt x="166" y="154"/>
                  </a:cubicBezTo>
                  <a:cubicBezTo>
                    <a:pt x="153" y="146"/>
                    <a:pt x="143" y="138"/>
                    <a:pt x="136" y="125"/>
                  </a:cubicBezTo>
                  <a:cubicBezTo>
                    <a:pt x="128" y="111"/>
                    <a:pt x="125" y="99"/>
                    <a:pt x="125" y="84"/>
                  </a:cubicBezTo>
                  <a:cubicBezTo>
                    <a:pt x="125" y="69"/>
                    <a:pt x="128" y="56"/>
                    <a:pt x="136" y="43"/>
                  </a:cubicBezTo>
                  <a:cubicBezTo>
                    <a:pt x="143" y="30"/>
                    <a:pt x="153" y="20"/>
                    <a:pt x="166" y="13"/>
                  </a:cubicBezTo>
                  <a:cubicBezTo>
                    <a:pt x="179" y="5"/>
                    <a:pt x="192" y="2"/>
                    <a:pt x="207" y="2"/>
                  </a:cubicBezTo>
                  <a:cubicBezTo>
                    <a:pt x="222" y="2"/>
                    <a:pt x="235" y="5"/>
                    <a:pt x="248" y="13"/>
                  </a:cubicBezTo>
                  <a:cubicBezTo>
                    <a:pt x="261" y="20"/>
                    <a:pt x="270" y="30"/>
                    <a:pt x="278" y="43"/>
                  </a:cubicBezTo>
                  <a:cubicBezTo>
                    <a:pt x="285" y="56"/>
                    <a:pt x="289" y="69"/>
                    <a:pt x="289" y="84"/>
                  </a:cubicBezTo>
                  <a:cubicBezTo>
                    <a:pt x="288" y="97"/>
                    <a:pt x="286" y="108"/>
                    <a:pt x="279" y="120"/>
                  </a:cubicBezTo>
                  <a:cubicBezTo>
                    <a:pt x="428" y="310"/>
                    <a:pt x="578" y="501"/>
                    <a:pt x="727" y="692"/>
                  </a:cubicBezTo>
                  <a:cubicBezTo>
                    <a:pt x="728" y="694"/>
                    <a:pt x="729" y="695"/>
                    <a:pt x="730" y="696"/>
                  </a:cubicBezTo>
                  <a:cubicBezTo>
                    <a:pt x="733" y="702"/>
                    <a:pt x="734" y="707"/>
                    <a:pt x="734" y="713"/>
                  </a:cubicBezTo>
                  <a:cubicBezTo>
                    <a:pt x="734" y="718"/>
                    <a:pt x="734" y="722"/>
                    <a:pt x="732" y="725"/>
                  </a:cubicBezTo>
                  <a:cubicBezTo>
                    <a:pt x="654" y="919"/>
                    <a:pt x="575" y="1113"/>
                    <a:pt x="497" y="1306"/>
                  </a:cubicBezTo>
                  <a:close/>
                  <a:moveTo>
                    <a:pt x="938" y="725"/>
                  </a:moveTo>
                  <a:cubicBezTo>
                    <a:pt x="940" y="722"/>
                    <a:pt x="940" y="718"/>
                    <a:pt x="940" y="713"/>
                  </a:cubicBezTo>
                  <a:cubicBezTo>
                    <a:pt x="940" y="707"/>
                    <a:pt x="939" y="702"/>
                    <a:pt x="936" y="696"/>
                  </a:cubicBezTo>
                  <a:cubicBezTo>
                    <a:pt x="935" y="695"/>
                    <a:pt x="934" y="694"/>
                    <a:pt x="933" y="692"/>
                  </a:cubicBezTo>
                  <a:cubicBezTo>
                    <a:pt x="783" y="501"/>
                    <a:pt x="633" y="310"/>
                    <a:pt x="483" y="119"/>
                  </a:cubicBezTo>
                  <a:cubicBezTo>
                    <a:pt x="489" y="107"/>
                    <a:pt x="493" y="96"/>
                    <a:pt x="493" y="82"/>
                  </a:cubicBezTo>
                  <a:cubicBezTo>
                    <a:pt x="493" y="67"/>
                    <a:pt x="489" y="54"/>
                    <a:pt x="482" y="41"/>
                  </a:cubicBezTo>
                  <a:cubicBezTo>
                    <a:pt x="474" y="28"/>
                    <a:pt x="465" y="18"/>
                    <a:pt x="452" y="11"/>
                  </a:cubicBezTo>
                  <a:cubicBezTo>
                    <a:pt x="439" y="3"/>
                    <a:pt x="426" y="0"/>
                    <a:pt x="411" y="0"/>
                  </a:cubicBezTo>
                  <a:cubicBezTo>
                    <a:pt x="396" y="0"/>
                    <a:pt x="383" y="3"/>
                    <a:pt x="370" y="11"/>
                  </a:cubicBezTo>
                  <a:cubicBezTo>
                    <a:pt x="357" y="18"/>
                    <a:pt x="348" y="28"/>
                    <a:pt x="340" y="41"/>
                  </a:cubicBezTo>
                  <a:cubicBezTo>
                    <a:pt x="333" y="54"/>
                    <a:pt x="329" y="67"/>
                    <a:pt x="329" y="82"/>
                  </a:cubicBezTo>
                  <a:cubicBezTo>
                    <a:pt x="329" y="97"/>
                    <a:pt x="332" y="110"/>
                    <a:pt x="340" y="123"/>
                  </a:cubicBezTo>
                  <a:cubicBezTo>
                    <a:pt x="347" y="136"/>
                    <a:pt x="357" y="145"/>
                    <a:pt x="370" y="153"/>
                  </a:cubicBezTo>
                  <a:cubicBezTo>
                    <a:pt x="383" y="160"/>
                    <a:pt x="396" y="164"/>
                    <a:pt x="411" y="164"/>
                  </a:cubicBezTo>
                  <a:cubicBezTo>
                    <a:pt x="418" y="164"/>
                    <a:pt x="423" y="163"/>
                    <a:pt x="429" y="161"/>
                  </a:cubicBezTo>
                  <a:cubicBezTo>
                    <a:pt x="575" y="347"/>
                    <a:pt x="721" y="534"/>
                    <a:pt x="867" y="721"/>
                  </a:cubicBezTo>
                  <a:cubicBezTo>
                    <a:pt x="791" y="907"/>
                    <a:pt x="714" y="1094"/>
                    <a:pt x="638" y="1281"/>
                  </a:cubicBezTo>
                  <a:cubicBezTo>
                    <a:pt x="624" y="1282"/>
                    <a:pt x="613" y="1285"/>
                    <a:pt x="601" y="1292"/>
                  </a:cubicBezTo>
                  <a:cubicBezTo>
                    <a:pt x="588" y="1299"/>
                    <a:pt x="578" y="1309"/>
                    <a:pt x="571" y="1322"/>
                  </a:cubicBezTo>
                  <a:cubicBezTo>
                    <a:pt x="563" y="1335"/>
                    <a:pt x="560" y="1348"/>
                    <a:pt x="560" y="1363"/>
                  </a:cubicBezTo>
                  <a:cubicBezTo>
                    <a:pt x="560" y="1378"/>
                    <a:pt x="563" y="1391"/>
                    <a:pt x="571" y="1404"/>
                  </a:cubicBezTo>
                  <a:cubicBezTo>
                    <a:pt x="578" y="1417"/>
                    <a:pt x="588" y="1427"/>
                    <a:pt x="601" y="1434"/>
                  </a:cubicBezTo>
                  <a:cubicBezTo>
                    <a:pt x="614" y="1442"/>
                    <a:pt x="627" y="1445"/>
                    <a:pt x="642" y="1445"/>
                  </a:cubicBezTo>
                  <a:cubicBezTo>
                    <a:pt x="657" y="1445"/>
                    <a:pt x="669" y="1442"/>
                    <a:pt x="683" y="1434"/>
                  </a:cubicBezTo>
                  <a:cubicBezTo>
                    <a:pt x="696" y="1427"/>
                    <a:pt x="704" y="1417"/>
                    <a:pt x="711" y="1404"/>
                  </a:cubicBezTo>
                  <a:cubicBezTo>
                    <a:pt x="719" y="1391"/>
                    <a:pt x="722" y="1378"/>
                    <a:pt x="722" y="1363"/>
                  </a:cubicBezTo>
                  <a:cubicBezTo>
                    <a:pt x="722" y="1348"/>
                    <a:pt x="719" y="1335"/>
                    <a:pt x="711" y="1322"/>
                  </a:cubicBezTo>
                  <a:cubicBezTo>
                    <a:pt x="708" y="1316"/>
                    <a:pt x="705" y="1311"/>
                    <a:pt x="700" y="1306"/>
                  </a:cubicBezTo>
                  <a:cubicBezTo>
                    <a:pt x="780" y="1113"/>
                    <a:pt x="859" y="919"/>
                    <a:pt x="938" y="725"/>
                  </a:cubicBezTo>
                  <a:close/>
                  <a:moveTo>
                    <a:pt x="1247" y="1024"/>
                  </a:moveTo>
                  <a:cubicBezTo>
                    <a:pt x="1234" y="1031"/>
                    <a:pt x="1225" y="1041"/>
                    <a:pt x="1217" y="1054"/>
                  </a:cubicBezTo>
                  <a:cubicBezTo>
                    <a:pt x="1216" y="1056"/>
                    <a:pt x="1215" y="1058"/>
                    <a:pt x="1213" y="1061"/>
                  </a:cubicBezTo>
                  <a:cubicBezTo>
                    <a:pt x="1144" y="1061"/>
                    <a:pt x="1074" y="1061"/>
                    <a:pt x="1004" y="1061"/>
                  </a:cubicBezTo>
                  <a:cubicBezTo>
                    <a:pt x="1050" y="949"/>
                    <a:pt x="1096" y="837"/>
                    <a:pt x="1141" y="724"/>
                  </a:cubicBezTo>
                  <a:cubicBezTo>
                    <a:pt x="1143" y="721"/>
                    <a:pt x="1144" y="717"/>
                    <a:pt x="1144" y="713"/>
                  </a:cubicBezTo>
                  <a:cubicBezTo>
                    <a:pt x="1144" y="706"/>
                    <a:pt x="1142" y="701"/>
                    <a:pt x="1139" y="695"/>
                  </a:cubicBezTo>
                  <a:cubicBezTo>
                    <a:pt x="1138" y="694"/>
                    <a:pt x="1137" y="693"/>
                    <a:pt x="1136" y="691"/>
                  </a:cubicBezTo>
                  <a:cubicBezTo>
                    <a:pt x="1079" y="617"/>
                    <a:pt x="1022" y="543"/>
                    <a:pt x="964" y="470"/>
                  </a:cubicBezTo>
                  <a:cubicBezTo>
                    <a:pt x="1000" y="389"/>
                    <a:pt x="1036" y="308"/>
                    <a:pt x="1072" y="228"/>
                  </a:cubicBezTo>
                  <a:cubicBezTo>
                    <a:pt x="1120" y="228"/>
                    <a:pt x="1167" y="228"/>
                    <a:pt x="1214" y="228"/>
                  </a:cubicBezTo>
                  <a:cubicBezTo>
                    <a:pt x="1215" y="231"/>
                    <a:pt x="1216" y="233"/>
                    <a:pt x="1217" y="235"/>
                  </a:cubicBezTo>
                  <a:cubicBezTo>
                    <a:pt x="1225" y="248"/>
                    <a:pt x="1234" y="257"/>
                    <a:pt x="1247" y="265"/>
                  </a:cubicBezTo>
                  <a:cubicBezTo>
                    <a:pt x="1260" y="272"/>
                    <a:pt x="1273" y="276"/>
                    <a:pt x="1288" y="276"/>
                  </a:cubicBezTo>
                  <a:cubicBezTo>
                    <a:pt x="1303" y="276"/>
                    <a:pt x="1316" y="272"/>
                    <a:pt x="1329" y="265"/>
                  </a:cubicBezTo>
                  <a:cubicBezTo>
                    <a:pt x="1342" y="257"/>
                    <a:pt x="1352" y="248"/>
                    <a:pt x="1359" y="235"/>
                  </a:cubicBezTo>
                  <a:cubicBezTo>
                    <a:pt x="1367" y="222"/>
                    <a:pt x="1370" y="209"/>
                    <a:pt x="1370" y="194"/>
                  </a:cubicBezTo>
                  <a:cubicBezTo>
                    <a:pt x="1370" y="179"/>
                    <a:pt x="1367" y="166"/>
                    <a:pt x="1359" y="153"/>
                  </a:cubicBezTo>
                  <a:cubicBezTo>
                    <a:pt x="1352" y="140"/>
                    <a:pt x="1342" y="130"/>
                    <a:pt x="1329" y="123"/>
                  </a:cubicBezTo>
                  <a:cubicBezTo>
                    <a:pt x="1316" y="115"/>
                    <a:pt x="1303" y="112"/>
                    <a:pt x="1288" y="112"/>
                  </a:cubicBezTo>
                  <a:cubicBezTo>
                    <a:pt x="1273" y="112"/>
                    <a:pt x="1260" y="115"/>
                    <a:pt x="1247" y="123"/>
                  </a:cubicBezTo>
                  <a:cubicBezTo>
                    <a:pt x="1234" y="130"/>
                    <a:pt x="1225" y="140"/>
                    <a:pt x="1217" y="153"/>
                  </a:cubicBezTo>
                  <a:cubicBezTo>
                    <a:pt x="1216" y="156"/>
                    <a:pt x="1215" y="158"/>
                    <a:pt x="1214" y="160"/>
                  </a:cubicBezTo>
                  <a:cubicBezTo>
                    <a:pt x="1159" y="160"/>
                    <a:pt x="1104" y="160"/>
                    <a:pt x="1048" y="160"/>
                  </a:cubicBezTo>
                  <a:cubicBezTo>
                    <a:pt x="1041" y="160"/>
                    <a:pt x="1036" y="162"/>
                    <a:pt x="1031" y="165"/>
                  </a:cubicBezTo>
                  <a:cubicBezTo>
                    <a:pt x="1025" y="168"/>
                    <a:pt x="1021" y="172"/>
                    <a:pt x="1018" y="177"/>
                  </a:cubicBezTo>
                  <a:cubicBezTo>
                    <a:pt x="1018" y="178"/>
                    <a:pt x="1017" y="179"/>
                    <a:pt x="1017" y="181"/>
                  </a:cubicBezTo>
                  <a:cubicBezTo>
                    <a:pt x="983" y="257"/>
                    <a:pt x="949" y="333"/>
                    <a:pt x="915" y="409"/>
                  </a:cubicBezTo>
                  <a:cubicBezTo>
                    <a:pt x="838" y="312"/>
                    <a:pt x="761" y="215"/>
                    <a:pt x="685" y="119"/>
                  </a:cubicBezTo>
                  <a:cubicBezTo>
                    <a:pt x="690" y="107"/>
                    <a:pt x="693" y="95"/>
                    <a:pt x="693" y="81"/>
                  </a:cubicBezTo>
                  <a:cubicBezTo>
                    <a:pt x="693" y="66"/>
                    <a:pt x="690" y="53"/>
                    <a:pt x="684" y="41"/>
                  </a:cubicBezTo>
                  <a:cubicBezTo>
                    <a:pt x="676" y="28"/>
                    <a:pt x="667" y="18"/>
                    <a:pt x="654" y="11"/>
                  </a:cubicBezTo>
                  <a:cubicBezTo>
                    <a:pt x="641" y="3"/>
                    <a:pt x="627" y="0"/>
                    <a:pt x="613" y="0"/>
                  </a:cubicBezTo>
                  <a:cubicBezTo>
                    <a:pt x="598" y="0"/>
                    <a:pt x="586" y="3"/>
                    <a:pt x="573" y="11"/>
                  </a:cubicBezTo>
                  <a:cubicBezTo>
                    <a:pt x="560" y="18"/>
                    <a:pt x="551" y="28"/>
                    <a:pt x="543" y="41"/>
                  </a:cubicBezTo>
                  <a:cubicBezTo>
                    <a:pt x="536" y="53"/>
                    <a:pt x="532" y="66"/>
                    <a:pt x="532" y="81"/>
                  </a:cubicBezTo>
                  <a:cubicBezTo>
                    <a:pt x="532" y="96"/>
                    <a:pt x="535" y="109"/>
                    <a:pt x="543" y="122"/>
                  </a:cubicBezTo>
                  <a:cubicBezTo>
                    <a:pt x="550" y="134"/>
                    <a:pt x="560" y="144"/>
                    <a:pt x="573" y="151"/>
                  </a:cubicBezTo>
                  <a:cubicBezTo>
                    <a:pt x="586" y="158"/>
                    <a:pt x="598" y="162"/>
                    <a:pt x="613" y="162"/>
                  </a:cubicBezTo>
                  <a:cubicBezTo>
                    <a:pt x="619" y="161"/>
                    <a:pt x="625" y="160"/>
                    <a:pt x="631" y="158"/>
                  </a:cubicBezTo>
                  <a:cubicBezTo>
                    <a:pt x="778" y="344"/>
                    <a:pt x="925" y="531"/>
                    <a:pt x="1072" y="718"/>
                  </a:cubicBezTo>
                  <a:cubicBezTo>
                    <a:pt x="995" y="905"/>
                    <a:pt x="918" y="1093"/>
                    <a:pt x="840" y="1281"/>
                  </a:cubicBezTo>
                  <a:cubicBezTo>
                    <a:pt x="827" y="1282"/>
                    <a:pt x="815" y="1285"/>
                    <a:pt x="803" y="1292"/>
                  </a:cubicBezTo>
                  <a:cubicBezTo>
                    <a:pt x="790" y="1299"/>
                    <a:pt x="781" y="1309"/>
                    <a:pt x="773" y="1322"/>
                  </a:cubicBezTo>
                  <a:cubicBezTo>
                    <a:pt x="765" y="1335"/>
                    <a:pt x="762" y="1348"/>
                    <a:pt x="762" y="1363"/>
                  </a:cubicBezTo>
                  <a:cubicBezTo>
                    <a:pt x="762" y="1378"/>
                    <a:pt x="765" y="1391"/>
                    <a:pt x="773" y="1404"/>
                  </a:cubicBezTo>
                  <a:cubicBezTo>
                    <a:pt x="781" y="1417"/>
                    <a:pt x="790" y="1427"/>
                    <a:pt x="803" y="1434"/>
                  </a:cubicBezTo>
                  <a:cubicBezTo>
                    <a:pt x="816" y="1442"/>
                    <a:pt x="829" y="1445"/>
                    <a:pt x="844" y="1445"/>
                  </a:cubicBezTo>
                  <a:cubicBezTo>
                    <a:pt x="859" y="1445"/>
                    <a:pt x="872" y="1442"/>
                    <a:pt x="885" y="1434"/>
                  </a:cubicBezTo>
                  <a:cubicBezTo>
                    <a:pt x="898" y="1427"/>
                    <a:pt x="908" y="1417"/>
                    <a:pt x="915" y="1404"/>
                  </a:cubicBezTo>
                  <a:cubicBezTo>
                    <a:pt x="923" y="1391"/>
                    <a:pt x="926" y="1378"/>
                    <a:pt x="926" y="1363"/>
                  </a:cubicBezTo>
                  <a:cubicBezTo>
                    <a:pt x="926" y="1348"/>
                    <a:pt x="922" y="1335"/>
                    <a:pt x="915" y="1322"/>
                  </a:cubicBezTo>
                  <a:cubicBezTo>
                    <a:pt x="911" y="1316"/>
                    <a:pt x="908" y="1311"/>
                    <a:pt x="903" y="1306"/>
                  </a:cubicBezTo>
                  <a:cubicBezTo>
                    <a:pt x="928" y="1248"/>
                    <a:pt x="952" y="1189"/>
                    <a:pt x="976" y="1130"/>
                  </a:cubicBezTo>
                  <a:cubicBezTo>
                    <a:pt x="1056" y="1130"/>
                    <a:pt x="1135" y="1130"/>
                    <a:pt x="1214" y="1130"/>
                  </a:cubicBezTo>
                  <a:cubicBezTo>
                    <a:pt x="1215" y="1132"/>
                    <a:pt x="1216" y="1133"/>
                    <a:pt x="1217" y="1135"/>
                  </a:cubicBezTo>
                  <a:cubicBezTo>
                    <a:pt x="1224" y="1148"/>
                    <a:pt x="1234" y="1158"/>
                    <a:pt x="1246" y="1165"/>
                  </a:cubicBezTo>
                  <a:cubicBezTo>
                    <a:pt x="1259" y="1173"/>
                    <a:pt x="1272" y="1176"/>
                    <a:pt x="1287" y="1176"/>
                  </a:cubicBezTo>
                  <a:cubicBezTo>
                    <a:pt x="1302" y="1176"/>
                    <a:pt x="1315" y="1173"/>
                    <a:pt x="1328" y="1165"/>
                  </a:cubicBezTo>
                  <a:cubicBezTo>
                    <a:pt x="1341" y="1158"/>
                    <a:pt x="1351" y="1148"/>
                    <a:pt x="1358" y="1135"/>
                  </a:cubicBezTo>
                  <a:cubicBezTo>
                    <a:pt x="1366" y="1122"/>
                    <a:pt x="1369" y="1109"/>
                    <a:pt x="1369" y="1094"/>
                  </a:cubicBezTo>
                  <a:cubicBezTo>
                    <a:pt x="1369" y="1079"/>
                    <a:pt x="1366" y="1067"/>
                    <a:pt x="1358" y="1054"/>
                  </a:cubicBezTo>
                  <a:cubicBezTo>
                    <a:pt x="1351" y="1041"/>
                    <a:pt x="1341" y="1032"/>
                    <a:pt x="1328" y="1024"/>
                  </a:cubicBezTo>
                  <a:cubicBezTo>
                    <a:pt x="1315" y="1017"/>
                    <a:pt x="1302" y="1013"/>
                    <a:pt x="1287" y="1013"/>
                  </a:cubicBezTo>
                  <a:lnTo>
                    <a:pt x="1287" y="1013"/>
                  </a:lnTo>
                  <a:cubicBezTo>
                    <a:pt x="1272" y="1013"/>
                    <a:pt x="1260" y="1017"/>
                    <a:pt x="1247" y="102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95" name="Group 19">
            <a:extLst>
              <a:ext uri="{FF2B5EF4-FFF2-40B4-BE49-F238E27FC236}">
                <a16:creationId xmlns:a16="http://schemas.microsoft.com/office/drawing/2014/main" id="{1AF5DD33-E9D9-4EFB-85F8-A2089C8E3D6C}"/>
              </a:ext>
            </a:extLst>
          </p:cNvPr>
          <p:cNvGrpSpPr>
            <a:grpSpLocks/>
          </p:cNvGrpSpPr>
          <p:nvPr/>
        </p:nvGrpSpPr>
        <p:grpSpPr bwMode="auto">
          <a:xfrm>
            <a:off x="707876" y="4877554"/>
            <a:ext cx="401554" cy="295196"/>
            <a:chOff x="5030" y="1088"/>
            <a:chExt cx="370" cy="272"/>
          </a:xfrm>
          <a:solidFill>
            <a:srgbClr val="0A86C9"/>
          </a:solidFill>
        </p:grpSpPr>
        <p:sp>
          <p:nvSpPr>
            <p:cNvPr id="96" name="Freeform 20">
              <a:extLst>
                <a:ext uri="{FF2B5EF4-FFF2-40B4-BE49-F238E27FC236}">
                  <a16:creationId xmlns:a16="http://schemas.microsoft.com/office/drawing/2014/main" id="{AAC75AF0-D0B6-4C12-8C73-A150BD2CF8D2}"/>
                </a:ext>
              </a:extLst>
            </p:cNvPr>
            <p:cNvSpPr>
              <a:spLocks noChangeArrowheads="1"/>
            </p:cNvSpPr>
            <p:nvPr/>
          </p:nvSpPr>
          <p:spPr bwMode="auto">
            <a:xfrm>
              <a:off x="5030" y="1088"/>
              <a:ext cx="370" cy="272"/>
            </a:xfrm>
            <a:custGeom>
              <a:avLst/>
              <a:gdLst>
                <a:gd name="T0" fmla="*/ 0 w 1636"/>
                <a:gd name="T1" fmla="*/ 1205 h 1206"/>
                <a:gd name="T2" fmla="*/ 1635 w 1636"/>
                <a:gd name="T3" fmla="*/ 0 h 1206"/>
                <a:gd name="T4" fmla="*/ 603 w 1636"/>
                <a:gd name="T5" fmla="*/ 108 h 1206"/>
                <a:gd name="T6" fmla="*/ 635 w 1636"/>
                <a:gd name="T7" fmla="*/ 116 h 1206"/>
                <a:gd name="T8" fmla="*/ 667 w 1636"/>
                <a:gd name="T9" fmla="*/ 172 h 1206"/>
                <a:gd name="T10" fmla="*/ 635 w 1636"/>
                <a:gd name="T11" fmla="*/ 228 h 1206"/>
                <a:gd name="T12" fmla="*/ 570 w 1636"/>
                <a:gd name="T13" fmla="*/ 228 h 1206"/>
                <a:gd name="T14" fmla="*/ 538 w 1636"/>
                <a:gd name="T15" fmla="*/ 172 h 1206"/>
                <a:gd name="T16" fmla="*/ 547 w 1636"/>
                <a:gd name="T17" fmla="*/ 140 h 1206"/>
                <a:gd name="T18" fmla="*/ 603 w 1636"/>
                <a:gd name="T19" fmla="*/ 108 h 1206"/>
                <a:gd name="T20" fmla="*/ 387 w 1636"/>
                <a:gd name="T21" fmla="*/ 108 h 1206"/>
                <a:gd name="T22" fmla="*/ 443 w 1636"/>
                <a:gd name="T23" fmla="*/ 140 h 1206"/>
                <a:gd name="T24" fmla="*/ 443 w 1636"/>
                <a:gd name="T25" fmla="*/ 205 h 1206"/>
                <a:gd name="T26" fmla="*/ 387 w 1636"/>
                <a:gd name="T27" fmla="*/ 237 h 1206"/>
                <a:gd name="T28" fmla="*/ 331 w 1636"/>
                <a:gd name="T29" fmla="*/ 205 h 1206"/>
                <a:gd name="T30" fmla="*/ 323 w 1636"/>
                <a:gd name="T31" fmla="*/ 172 h 1206"/>
                <a:gd name="T32" fmla="*/ 355 w 1636"/>
                <a:gd name="T33" fmla="*/ 116 h 1206"/>
                <a:gd name="T34" fmla="*/ 172 w 1636"/>
                <a:gd name="T35" fmla="*/ 108 h 1206"/>
                <a:gd name="T36" fmla="*/ 204 w 1636"/>
                <a:gd name="T37" fmla="*/ 116 h 1206"/>
                <a:gd name="T38" fmla="*/ 236 w 1636"/>
                <a:gd name="T39" fmla="*/ 172 h 1206"/>
                <a:gd name="T40" fmla="*/ 204 w 1636"/>
                <a:gd name="T41" fmla="*/ 228 h 1206"/>
                <a:gd name="T42" fmla="*/ 140 w 1636"/>
                <a:gd name="T43" fmla="*/ 228 h 1206"/>
                <a:gd name="T44" fmla="*/ 107 w 1636"/>
                <a:gd name="T45" fmla="*/ 172 h 1206"/>
                <a:gd name="T46" fmla="*/ 116 w 1636"/>
                <a:gd name="T47" fmla="*/ 140 h 1206"/>
                <a:gd name="T48" fmla="*/ 172 w 1636"/>
                <a:gd name="T49" fmla="*/ 108 h 1206"/>
                <a:gd name="T50" fmla="*/ 107 w 1636"/>
                <a:gd name="T51" fmla="*/ 1097 h 1206"/>
                <a:gd name="T52" fmla="*/ 1528 w 1636"/>
                <a:gd name="T53" fmla="*/ 323 h 1206"/>
                <a:gd name="T54" fmla="*/ 606 w 1636"/>
                <a:gd name="T55" fmla="*/ 953 h 1206"/>
                <a:gd name="T56" fmla="*/ 301 w 1636"/>
                <a:gd name="T57" fmla="*/ 714 h 1206"/>
                <a:gd name="T58" fmla="*/ 606 w 1636"/>
                <a:gd name="T59" fmla="*/ 628 h 1206"/>
                <a:gd name="T60" fmla="*/ 606 w 1636"/>
                <a:gd name="T61" fmla="*/ 871 h 1206"/>
                <a:gd name="T62" fmla="*/ 768 w 1636"/>
                <a:gd name="T63" fmla="*/ 1006 h 1206"/>
                <a:gd name="T64" fmla="*/ 867 w 1636"/>
                <a:gd name="T65" fmla="*/ 404 h 1206"/>
                <a:gd name="T66" fmla="*/ 768 w 1636"/>
                <a:gd name="T67" fmla="*/ 1006 h 1206"/>
                <a:gd name="T68" fmla="*/ 1029 w 1636"/>
                <a:gd name="T69" fmla="*/ 953 h 1206"/>
                <a:gd name="T70" fmla="*/ 1244 w 1636"/>
                <a:gd name="T71" fmla="*/ 751 h 1206"/>
                <a:gd name="T72" fmla="*/ 1029 w 1636"/>
                <a:gd name="T73" fmla="*/ 547 h 1206"/>
                <a:gd name="T74" fmla="*/ 1334 w 1636"/>
                <a:gd name="T75" fmla="*/ 787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36" h="1206">
                  <a:moveTo>
                    <a:pt x="0" y="0"/>
                  </a:moveTo>
                  <a:cubicBezTo>
                    <a:pt x="0" y="402"/>
                    <a:pt x="0" y="803"/>
                    <a:pt x="0" y="1205"/>
                  </a:cubicBezTo>
                  <a:cubicBezTo>
                    <a:pt x="545" y="1205"/>
                    <a:pt x="1090" y="1205"/>
                    <a:pt x="1635" y="1205"/>
                  </a:cubicBezTo>
                  <a:cubicBezTo>
                    <a:pt x="1635" y="803"/>
                    <a:pt x="1635" y="402"/>
                    <a:pt x="1635" y="0"/>
                  </a:cubicBezTo>
                  <a:cubicBezTo>
                    <a:pt x="1090" y="0"/>
                    <a:pt x="545" y="0"/>
                    <a:pt x="0" y="0"/>
                  </a:cubicBezTo>
                  <a:close/>
                  <a:moveTo>
                    <a:pt x="603" y="108"/>
                  </a:moveTo>
                  <a:lnTo>
                    <a:pt x="603" y="108"/>
                  </a:lnTo>
                  <a:cubicBezTo>
                    <a:pt x="615" y="108"/>
                    <a:pt x="625" y="110"/>
                    <a:pt x="635" y="116"/>
                  </a:cubicBezTo>
                  <a:cubicBezTo>
                    <a:pt x="645" y="122"/>
                    <a:pt x="653" y="130"/>
                    <a:pt x="659" y="140"/>
                  </a:cubicBezTo>
                  <a:cubicBezTo>
                    <a:pt x="665" y="150"/>
                    <a:pt x="667" y="160"/>
                    <a:pt x="667" y="172"/>
                  </a:cubicBezTo>
                  <a:cubicBezTo>
                    <a:pt x="667" y="184"/>
                    <a:pt x="665" y="194"/>
                    <a:pt x="659" y="205"/>
                  </a:cubicBezTo>
                  <a:cubicBezTo>
                    <a:pt x="653" y="215"/>
                    <a:pt x="645" y="222"/>
                    <a:pt x="635" y="228"/>
                  </a:cubicBezTo>
                  <a:cubicBezTo>
                    <a:pt x="625" y="234"/>
                    <a:pt x="615" y="237"/>
                    <a:pt x="603" y="237"/>
                  </a:cubicBezTo>
                  <a:cubicBezTo>
                    <a:pt x="591" y="237"/>
                    <a:pt x="580" y="234"/>
                    <a:pt x="570" y="228"/>
                  </a:cubicBezTo>
                  <a:cubicBezTo>
                    <a:pt x="559" y="222"/>
                    <a:pt x="553" y="215"/>
                    <a:pt x="547" y="205"/>
                  </a:cubicBezTo>
                  <a:cubicBezTo>
                    <a:pt x="541" y="194"/>
                    <a:pt x="538" y="184"/>
                    <a:pt x="538" y="172"/>
                  </a:cubicBezTo>
                  <a:lnTo>
                    <a:pt x="538" y="172"/>
                  </a:lnTo>
                  <a:cubicBezTo>
                    <a:pt x="538" y="160"/>
                    <a:pt x="541" y="150"/>
                    <a:pt x="547" y="140"/>
                  </a:cubicBezTo>
                  <a:cubicBezTo>
                    <a:pt x="553" y="130"/>
                    <a:pt x="559" y="122"/>
                    <a:pt x="570" y="116"/>
                  </a:cubicBezTo>
                  <a:cubicBezTo>
                    <a:pt x="580" y="110"/>
                    <a:pt x="591" y="108"/>
                    <a:pt x="603" y="108"/>
                  </a:cubicBezTo>
                  <a:close/>
                  <a:moveTo>
                    <a:pt x="387" y="108"/>
                  </a:moveTo>
                  <a:lnTo>
                    <a:pt x="387" y="108"/>
                  </a:lnTo>
                  <a:cubicBezTo>
                    <a:pt x="399" y="108"/>
                    <a:pt x="409" y="110"/>
                    <a:pt x="420" y="116"/>
                  </a:cubicBezTo>
                  <a:cubicBezTo>
                    <a:pt x="430" y="122"/>
                    <a:pt x="437" y="130"/>
                    <a:pt x="443" y="140"/>
                  </a:cubicBezTo>
                  <a:cubicBezTo>
                    <a:pt x="449" y="150"/>
                    <a:pt x="452" y="160"/>
                    <a:pt x="452" y="172"/>
                  </a:cubicBezTo>
                  <a:cubicBezTo>
                    <a:pt x="452" y="184"/>
                    <a:pt x="449" y="194"/>
                    <a:pt x="443" y="205"/>
                  </a:cubicBezTo>
                  <a:cubicBezTo>
                    <a:pt x="437" y="215"/>
                    <a:pt x="430" y="222"/>
                    <a:pt x="420" y="228"/>
                  </a:cubicBezTo>
                  <a:cubicBezTo>
                    <a:pt x="409" y="234"/>
                    <a:pt x="399" y="237"/>
                    <a:pt x="387" y="237"/>
                  </a:cubicBezTo>
                  <a:cubicBezTo>
                    <a:pt x="375" y="237"/>
                    <a:pt x="365" y="234"/>
                    <a:pt x="355" y="228"/>
                  </a:cubicBezTo>
                  <a:cubicBezTo>
                    <a:pt x="345" y="222"/>
                    <a:pt x="337" y="215"/>
                    <a:pt x="331" y="205"/>
                  </a:cubicBezTo>
                  <a:cubicBezTo>
                    <a:pt x="325" y="194"/>
                    <a:pt x="323" y="184"/>
                    <a:pt x="323" y="172"/>
                  </a:cubicBezTo>
                  <a:lnTo>
                    <a:pt x="323" y="172"/>
                  </a:lnTo>
                  <a:cubicBezTo>
                    <a:pt x="323" y="160"/>
                    <a:pt x="325" y="150"/>
                    <a:pt x="331" y="140"/>
                  </a:cubicBezTo>
                  <a:cubicBezTo>
                    <a:pt x="337" y="130"/>
                    <a:pt x="345" y="122"/>
                    <a:pt x="355" y="116"/>
                  </a:cubicBezTo>
                  <a:cubicBezTo>
                    <a:pt x="365" y="110"/>
                    <a:pt x="375" y="108"/>
                    <a:pt x="387" y="108"/>
                  </a:cubicBezTo>
                  <a:close/>
                  <a:moveTo>
                    <a:pt x="172" y="108"/>
                  </a:moveTo>
                  <a:lnTo>
                    <a:pt x="172" y="108"/>
                  </a:lnTo>
                  <a:cubicBezTo>
                    <a:pt x="184" y="108"/>
                    <a:pt x="194" y="110"/>
                    <a:pt x="204" y="116"/>
                  </a:cubicBezTo>
                  <a:cubicBezTo>
                    <a:pt x="214" y="122"/>
                    <a:pt x="222" y="130"/>
                    <a:pt x="228" y="140"/>
                  </a:cubicBezTo>
                  <a:cubicBezTo>
                    <a:pt x="234" y="150"/>
                    <a:pt x="236" y="160"/>
                    <a:pt x="236" y="172"/>
                  </a:cubicBezTo>
                  <a:cubicBezTo>
                    <a:pt x="236" y="184"/>
                    <a:pt x="234" y="194"/>
                    <a:pt x="228" y="205"/>
                  </a:cubicBezTo>
                  <a:cubicBezTo>
                    <a:pt x="222" y="215"/>
                    <a:pt x="214" y="222"/>
                    <a:pt x="204" y="228"/>
                  </a:cubicBezTo>
                  <a:cubicBezTo>
                    <a:pt x="194" y="234"/>
                    <a:pt x="184" y="237"/>
                    <a:pt x="172" y="237"/>
                  </a:cubicBezTo>
                  <a:cubicBezTo>
                    <a:pt x="160" y="237"/>
                    <a:pt x="150" y="234"/>
                    <a:pt x="140" y="228"/>
                  </a:cubicBezTo>
                  <a:cubicBezTo>
                    <a:pt x="129" y="222"/>
                    <a:pt x="122" y="215"/>
                    <a:pt x="116" y="205"/>
                  </a:cubicBezTo>
                  <a:cubicBezTo>
                    <a:pt x="110" y="194"/>
                    <a:pt x="107" y="184"/>
                    <a:pt x="107" y="172"/>
                  </a:cubicBezTo>
                  <a:lnTo>
                    <a:pt x="107" y="172"/>
                  </a:lnTo>
                  <a:cubicBezTo>
                    <a:pt x="107" y="160"/>
                    <a:pt x="110" y="150"/>
                    <a:pt x="116" y="140"/>
                  </a:cubicBezTo>
                  <a:cubicBezTo>
                    <a:pt x="122" y="130"/>
                    <a:pt x="129" y="122"/>
                    <a:pt x="140" y="116"/>
                  </a:cubicBezTo>
                  <a:cubicBezTo>
                    <a:pt x="150" y="110"/>
                    <a:pt x="160" y="108"/>
                    <a:pt x="172" y="108"/>
                  </a:cubicBezTo>
                  <a:close/>
                  <a:moveTo>
                    <a:pt x="1528" y="1097"/>
                  </a:moveTo>
                  <a:cubicBezTo>
                    <a:pt x="1054" y="1097"/>
                    <a:pt x="581" y="1097"/>
                    <a:pt x="107" y="1097"/>
                  </a:cubicBezTo>
                  <a:cubicBezTo>
                    <a:pt x="107" y="839"/>
                    <a:pt x="107" y="581"/>
                    <a:pt x="107" y="323"/>
                  </a:cubicBezTo>
                  <a:cubicBezTo>
                    <a:pt x="581" y="323"/>
                    <a:pt x="1054" y="323"/>
                    <a:pt x="1528" y="323"/>
                  </a:cubicBezTo>
                  <a:cubicBezTo>
                    <a:pt x="1528" y="581"/>
                    <a:pt x="1528" y="839"/>
                    <a:pt x="1528" y="1097"/>
                  </a:cubicBezTo>
                  <a:close/>
                  <a:moveTo>
                    <a:pt x="606" y="953"/>
                  </a:moveTo>
                  <a:cubicBezTo>
                    <a:pt x="504" y="898"/>
                    <a:pt x="402" y="843"/>
                    <a:pt x="301" y="787"/>
                  </a:cubicBezTo>
                  <a:cubicBezTo>
                    <a:pt x="301" y="763"/>
                    <a:pt x="301" y="739"/>
                    <a:pt x="301" y="714"/>
                  </a:cubicBezTo>
                  <a:cubicBezTo>
                    <a:pt x="402" y="658"/>
                    <a:pt x="504" y="603"/>
                    <a:pt x="606" y="547"/>
                  </a:cubicBezTo>
                  <a:cubicBezTo>
                    <a:pt x="606" y="574"/>
                    <a:pt x="606" y="601"/>
                    <a:pt x="606" y="628"/>
                  </a:cubicBezTo>
                  <a:cubicBezTo>
                    <a:pt x="534" y="669"/>
                    <a:pt x="462" y="710"/>
                    <a:pt x="391" y="751"/>
                  </a:cubicBezTo>
                  <a:cubicBezTo>
                    <a:pt x="462" y="791"/>
                    <a:pt x="534" y="831"/>
                    <a:pt x="606" y="871"/>
                  </a:cubicBezTo>
                  <a:cubicBezTo>
                    <a:pt x="606" y="899"/>
                    <a:pt x="606" y="926"/>
                    <a:pt x="606" y="953"/>
                  </a:cubicBezTo>
                  <a:close/>
                  <a:moveTo>
                    <a:pt x="768" y="1006"/>
                  </a:moveTo>
                  <a:cubicBezTo>
                    <a:pt x="743" y="1006"/>
                    <a:pt x="718" y="1006"/>
                    <a:pt x="693" y="1006"/>
                  </a:cubicBezTo>
                  <a:cubicBezTo>
                    <a:pt x="751" y="805"/>
                    <a:pt x="809" y="604"/>
                    <a:pt x="867" y="404"/>
                  </a:cubicBezTo>
                  <a:cubicBezTo>
                    <a:pt x="892" y="404"/>
                    <a:pt x="917" y="404"/>
                    <a:pt x="941" y="404"/>
                  </a:cubicBezTo>
                  <a:cubicBezTo>
                    <a:pt x="883" y="604"/>
                    <a:pt x="825" y="805"/>
                    <a:pt x="768" y="1006"/>
                  </a:cubicBezTo>
                  <a:close/>
                  <a:moveTo>
                    <a:pt x="1334" y="787"/>
                  </a:moveTo>
                  <a:cubicBezTo>
                    <a:pt x="1233" y="843"/>
                    <a:pt x="1131" y="898"/>
                    <a:pt x="1029" y="953"/>
                  </a:cubicBezTo>
                  <a:cubicBezTo>
                    <a:pt x="1029" y="926"/>
                    <a:pt x="1029" y="899"/>
                    <a:pt x="1029" y="871"/>
                  </a:cubicBezTo>
                  <a:cubicBezTo>
                    <a:pt x="1101" y="831"/>
                    <a:pt x="1173" y="791"/>
                    <a:pt x="1244" y="751"/>
                  </a:cubicBezTo>
                  <a:cubicBezTo>
                    <a:pt x="1173" y="710"/>
                    <a:pt x="1101" y="669"/>
                    <a:pt x="1029" y="628"/>
                  </a:cubicBezTo>
                  <a:cubicBezTo>
                    <a:pt x="1029" y="601"/>
                    <a:pt x="1029" y="574"/>
                    <a:pt x="1029" y="547"/>
                  </a:cubicBezTo>
                  <a:cubicBezTo>
                    <a:pt x="1131" y="603"/>
                    <a:pt x="1233" y="658"/>
                    <a:pt x="1334" y="714"/>
                  </a:cubicBezTo>
                  <a:cubicBezTo>
                    <a:pt x="1334" y="739"/>
                    <a:pt x="1334" y="763"/>
                    <a:pt x="1334" y="78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99" name="Group 11">
            <a:extLst>
              <a:ext uri="{FF2B5EF4-FFF2-40B4-BE49-F238E27FC236}">
                <a16:creationId xmlns:a16="http://schemas.microsoft.com/office/drawing/2014/main" id="{535A855C-438A-455F-B27B-D30FDD8A702F}"/>
              </a:ext>
            </a:extLst>
          </p:cNvPr>
          <p:cNvGrpSpPr>
            <a:grpSpLocks/>
          </p:cNvGrpSpPr>
          <p:nvPr/>
        </p:nvGrpSpPr>
        <p:grpSpPr bwMode="auto">
          <a:xfrm>
            <a:off x="6634287" y="4912047"/>
            <a:ext cx="374483" cy="226211"/>
            <a:chOff x="2841" y="1105"/>
            <a:chExt cx="394" cy="238"/>
          </a:xfrm>
          <a:solidFill>
            <a:schemeClr val="accent1"/>
          </a:solidFill>
        </p:grpSpPr>
        <p:sp>
          <p:nvSpPr>
            <p:cNvPr id="100" name="Freeform 12">
              <a:extLst>
                <a:ext uri="{FF2B5EF4-FFF2-40B4-BE49-F238E27FC236}">
                  <a16:creationId xmlns:a16="http://schemas.microsoft.com/office/drawing/2014/main" id="{3BEF1E26-FAA2-4E15-9B11-4DB5BC792496}"/>
                </a:ext>
              </a:extLst>
            </p:cNvPr>
            <p:cNvSpPr>
              <a:spLocks noChangeArrowheads="1"/>
            </p:cNvSpPr>
            <p:nvPr/>
          </p:nvSpPr>
          <p:spPr bwMode="auto">
            <a:xfrm>
              <a:off x="2841" y="1105"/>
              <a:ext cx="394" cy="238"/>
            </a:xfrm>
            <a:custGeom>
              <a:avLst/>
              <a:gdLst>
                <a:gd name="T0" fmla="*/ 0 w 1744"/>
                <a:gd name="T1" fmla="*/ 0 h 1056"/>
                <a:gd name="T2" fmla="*/ 0 w 1744"/>
                <a:gd name="T3" fmla="*/ 1055 h 1056"/>
                <a:gd name="T4" fmla="*/ 1743 w 1744"/>
                <a:gd name="T5" fmla="*/ 1055 h 1056"/>
                <a:gd name="T6" fmla="*/ 1743 w 1744"/>
                <a:gd name="T7" fmla="*/ 0 h 1056"/>
                <a:gd name="T8" fmla="*/ 0 w 1744"/>
                <a:gd name="T9" fmla="*/ 0 h 1056"/>
                <a:gd name="T10" fmla="*/ 1636 w 1744"/>
                <a:gd name="T11" fmla="*/ 947 h 1056"/>
                <a:gd name="T12" fmla="*/ 107 w 1744"/>
                <a:gd name="T13" fmla="*/ 947 h 1056"/>
                <a:gd name="T14" fmla="*/ 107 w 1744"/>
                <a:gd name="T15" fmla="*/ 108 h 1056"/>
                <a:gd name="T16" fmla="*/ 1636 w 1744"/>
                <a:gd name="T17" fmla="*/ 108 h 1056"/>
                <a:gd name="T18" fmla="*/ 1636 w 1744"/>
                <a:gd name="T19" fmla="*/ 947 h 1056"/>
                <a:gd name="T20" fmla="*/ 1244 w 1744"/>
                <a:gd name="T21" fmla="*/ 580 h 1056"/>
                <a:gd name="T22" fmla="*/ 1211 w 1744"/>
                <a:gd name="T23" fmla="*/ 630 h 1056"/>
                <a:gd name="T24" fmla="*/ 1232 w 1744"/>
                <a:gd name="T25" fmla="*/ 643 h 1056"/>
                <a:gd name="T26" fmla="*/ 1313 w 1744"/>
                <a:gd name="T27" fmla="*/ 670 h 1056"/>
                <a:gd name="T28" fmla="*/ 1313 w 1744"/>
                <a:gd name="T29" fmla="*/ 714 h 1056"/>
                <a:gd name="T30" fmla="*/ 1356 w 1744"/>
                <a:gd name="T31" fmla="*/ 714 h 1056"/>
                <a:gd name="T32" fmla="*/ 1356 w 1744"/>
                <a:gd name="T33" fmla="*/ 670 h 1056"/>
                <a:gd name="T34" fmla="*/ 1447 w 1744"/>
                <a:gd name="T35" fmla="*/ 584 h 1056"/>
                <a:gd name="T36" fmla="*/ 1353 w 1744"/>
                <a:gd name="T37" fmla="*/ 492 h 1056"/>
                <a:gd name="T38" fmla="*/ 1353 w 1744"/>
                <a:gd name="T39" fmla="*/ 430 h 1056"/>
                <a:gd name="T40" fmla="*/ 1394 w 1744"/>
                <a:gd name="T41" fmla="*/ 447 h 1056"/>
                <a:gd name="T42" fmla="*/ 1407 w 1744"/>
                <a:gd name="T43" fmla="*/ 456 h 1056"/>
                <a:gd name="T44" fmla="*/ 1436 w 1744"/>
                <a:gd name="T45" fmla="*/ 405 h 1056"/>
                <a:gd name="T46" fmla="*/ 1421 w 1744"/>
                <a:gd name="T47" fmla="*/ 396 h 1056"/>
                <a:gd name="T48" fmla="*/ 1356 w 1744"/>
                <a:gd name="T49" fmla="*/ 373 h 1056"/>
                <a:gd name="T50" fmla="*/ 1356 w 1744"/>
                <a:gd name="T51" fmla="*/ 348 h 1056"/>
                <a:gd name="T52" fmla="*/ 1313 w 1744"/>
                <a:gd name="T53" fmla="*/ 348 h 1056"/>
                <a:gd name="T54" fmla="*/ 1313 w 1744"/>
                <a:gd name="T55" fmla="*/ 372 h 1056"/>
                <a:gd name="T56" fmla="*/ 1222 w 1744"/>
                <a:gd name="T57" fmla="*/ 459 h 1056"/>
                <a:gd name="T58" fmla="*/ 1315 w 1744"/>
                <a:gd name="T59" fmla="*/ 549 h 1056"/>
                <a:gd name="T60" fmla="*/ 1315 w 1744"/>
                <a:gd name="T61" fmla="*/ 618 h 1056"/>
                <a:gd name="T62" fmla="*/ 1270 w 1744"/>
                <a:gd name="T63" fmla="*/ 600 h 1056"/>
                <a:gd name="T64" fmla="*/ 1244 w 1744"/>
                <a:gd name="T65" fmla="*/ 582 h 1056"/>
                <a:gd name="T66" fmla="*/ 1244 w 1744"/>
                <a:gd name="T67" fmla="*/ 580 h 1056"/>
                <a:gd name="T68" fmla="*/ 1355 w 1744"/>
                <a:gd name="T69" fmla="*/ 557 h 1056"/>
                <a:gd name="T70" fmla="*/ 1386 w 1744"/>
                <a:gd name="T71" fmla="*/ 589 h 1056"/>
                <a:gd name="T72" fmla="*/ 1355 w 1744"/>
                <a:gd name="T73" fmla="*/ 617 h 1056"/>
                <a:gd name="T74" fmla="*/ 1355 w 1744"/>
                <a:gd name="T75" fmla="*/ 557 h 1056"/>
                <a:gd name="T76" fmla="*/ 1285 w 1744"/>
                <a:gd name="T77" fmla="*/ 453 h 1056"/>
                <a:gd name="T78" fmla="*/ 1314 w 1744"/>
                <a:gd name="T79" fmla="*/ 426 h 1056"/>
                <a:gd name="T80" fmla="*/ 1314 w 1744"/>
                <a:gd name="T81" fmla="*/ 485 h 1056"/>
                <a:gd name="T82" fmla="*/ 1285 w 1744"/>
                <a:gd name="T83" fmla="*/ 453 h 1056"/>
                <a:gd name="T84" fmla="*/ 1026 w 1744"/>
                <a:gd name="T85" fmla="*/ 453 h 1056"/>
                <a:gd name="T86" fmla="*/ 269 w 1744"/>
                <a:gd name="T87" fmla="*/ 453 h 1056"/>
                <a:gd name="T88" fmla="*/ 269 w 1744"/>
                <a:gd name="T89" fmla="*/ 389 h 1056"/>
                <a:gd name="T90" fmla="*/ 1028 w 1744"/>
                <a:gd name="T91" fmla="*/ 389 h 1056"/>
                <a:gd name="T92" fmla="*/ 1026 w 1744"/>
                <a:gd name="T93" fmla="*/ 453 h 1056"/>
                <a:gd name="T94" fmla="*/ 1026 w 1744"/>
                <a:gd name="T95" fmla="*/ 668 h 1056"/>
                <a:gd name="T96" fmla="*/ 269 w 1744"/>
                <a:gd name="T97" fmla="*/ 668 h 1056"/>
                <a:gd name="T98" fmla="*/ 269 w 1744"/>
                <a:gd name="T99" fmla="*/ 603 h 1056"/>
                <a:gd name="T100" fmla="*/ 1028 w 1744"/>
                <a:gd name="T101" fmla="*/ 603 h 1056"/>
                <a:gd name="T102" fmla="*/ 1026 w 1744"/>
                <a:gd name="T103" fmla="*/ 668 h 1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44" h="1056">
                  <a:moveTo>
                    <a:pt x="0" y="0"/>
                  </a:moveTo>
                  <a:cubicBezTo>
                    <a:pt x="0" y="352"/>
                    <a:pt x="0" y="703"/>
                    <a:pt x="0" y="1055"/>
                  </a:cubicBezTo>
                  <a:cubicBezTo>
                    <a:pt x="581" y="1055"/>
                    <a:pt x="1162" y="1055"/>
                    <a:pt x="1743" y="1055"/>
                  </a:cubicBezTo>
                  <a:cubicBezTo>
                    <a:pt x="1743" y="703"/>
                    <a:pt x="1743" y="352"/>
                    <a:pt x="1743" y="0"/>
                  </a:cubicBezTo>
                  <a:cubicBezTo>
                    <a:pt x="1162" y="0"/>
                    <a:pt x="581" y="0"/>
                    <a:pt x="0" y="0"/>
                  </a:cubicBezTo>
                  <a:close/>
                  <a:moveTo>
                    <a:pt x="1636" y="947"/>
                  </a:moveTo>
                  <a:cubicBezTo>
                    <a:pt x="1126" y="947"/>
                    <a:pt x="617" y="947"/>
                    <a:pt x="107" y="947"/>
                  </a:cubicBezTo>
                  <a:cubicBezTo>
                    <a:pt x="107" y="667"/>
                    <a:pt x="107" y="388"/>
                    <a:pt x="107" y="108"/>
                  </a:cubicBezTo>
                  <a:cubicBezTo>
                    <a:pt x="617" y="108"/>
                    <a:pt x="1126" y="108"/>
                    <a:pt x="1636" y="108"/>
                  </a:cubicBezTo>
                  <a:cubicBezTo>
                    <a:pt x="1636" y="388"/>
                    <a:pt x="1636" y="667"/>
                    <a:pt x="1636" y="947"/>
                  </a:cubicBezTo>
                  <a:close/>
                  <a:moveTo>
                    <a:pt x="1244" y="580"/>
                  </a:moveTo>
                  <a:cubicBezTo>
                    <a:pt x="1233" y="597"/>
                    <a:pt x="1222" y="614"/>
                    <a:pt x="1211" y="630"/>
                  </a:cubicBezTo>
                  <a:cubicBezTo>
                    <a:pt x="1218" y="635"/>
                    <a:pt x="1224" y="639"/>
                    <a:pt x="1232" y="643"/>
                  </a:cubicBezTo>
                  <a:cubicBezTo>
                    <a:pt x="1258" y="658"/>
                    <a:pt x="1283" y="667"/>
                    <a:pt x="1313" y="670"/>
                  </a:cubicBezTo>
                  <a:cubicBezTo>
                    <a:pt x="1313" y="685"/>
                    <a:pt x="1313" y="700"/>
                    <a:pt x="1313" y="714"/>
                  </a:cubicBezTo>
                  <a:cubicBezTo>
                    <a:pt x="1328" y="714"/>
                    <a:pt x="1342" y="714"/>
                    <a:pt x="1356" y="714"/>
                  </a:cubicBezTo>
                  <a:cubicBezTo>
                    <a:pt x="1356" y="700"/>
                    <a:pt x="1356" y="685"/>
                    <a:pt x="1356" y="670"/>
                  </a:cubicBezTo>
                  <a:cubicBezTo>
                    <a:pt x="1410" y="664"/>
                    <a:pt x="1447" y="633"/>
                    <a:pt x="1447" y="584"/>
                  </a:cubicBezTo>
                  <a:cubicBezTo>
                    <a:pt x="1447" y="536"/>
                    <a:pt x="1419" y="510"/>
                    <a:pt x="1353" y="492"/>
                  </a:cubicBezTo>
                  <a:cubicBezTo>
                    <a:pt x="1353" y="471"/>
                    <a:pt x="1353" y="450"/>
                    <a:pt x="1353" y="430"/>
                  </a:cubicBezTo>
                  <a:cubicBezTo>
                    <a:pt x="1368" y="434"/>
                    <a:pt x="1380" y="440"/>
                    <a:pt x="1394" y="447"/>
                  </a:cubicBezTo>
                  <a:cubicBezTo>
                    <a:pt x="1399" y="450"/>
                    <a:pt x="1402" y="452"/>
                    <a:pt x="1407" y="456"/>
                  </a:cubicBezTo>
                  <a:cubicBezTo>
                    <a:pt x="1417" y="439"/>
                    <a:pt x="1427" y="422"/>
                    <a:pt x="1436" y="405"/>
                  </a:cubicBezTo>
                  <a:cubicBezTo>
                    <a:pt x="1431" y="402"/>
                    <a:pt x="1426" y="399"/>
                    <a:pt x="1421" y="396"/>
                  </a:cubicBezTo>
                  <a:cubicBezTo>
                    <a:pt x="1400" y="384"/>
                    <a:pt x="1380" y="377"/>
                    <a:pt x="1356" y="373"/>
                  </a:cubicBezTo>
                  <a:cubicBezTo>
                    <a:pt x="1356" y="364"/>
                    <a:pt x="1356" y="356"/>
                    <a:pt x="1356" y="348"/>
                  </a:cubicBezTo>
                  <a:cubicBezTo>
                    <a:pt x="1342" y="348"/>
                    <a:pt x="1328" y="348"/>
                    <a:pt x="1313" y="348"/>
                  </a:cubicBezTo>
                  <a:cubicBezTo>
                    <a:pt x="1313" y="356"/>
                    <a:pt x="1313" y="364"/>
                    <a:pt x="1313" y="372"/>
                  </a:cubicBezTo>
                  <a:cubicBezTo>
                    <a:pt x="1258" y="378"/>
                    <a:pt x="1222" y="410"/>
                    <a:pt x="1222" y="459"/>
                  </a:cubicBezTo>
                  <a:cubicBezTo>
                    <a:pt x="1222" y="508"/>
                    <a:pt x="1253" y="533"/>
                    <a:pt x="1315" y="549"/>
                  </a:cubicBezTo>
                  <a:cubicBezTo>
                    <a:pt x="1315" y="572"/>
                    <a:pt x="1315" y="595"/>
                    <a:pt x="1315" y="618"/>
                  </a:cubicBezTo>
                  <a:cubicBezTo>
                    <a:pt x="1298" y="614"/>
                    <a:pt x="1285" y="608"/>
                    <a:pt x="1270" y="600"/>
                  </a:cubicBezTo>
                  <a:cubicBezTo>
                    <a:pt x="1261" y="594"/>
                    <a:pt x="1253" y="589"/>
                    <a:pt x="1244" y="582"/>
                  </a:cubicBezTo>
                  <a:cubicBezTo>
                    <a:pt x="1244" y="582"/>
                    <a:pt x="1244" y="581"/>
                    <a:pt x="1244" y="580"/>
                  </a:cubicBezTo>
                  <a:close/>
                  <a:moveTo>
                    <a:pt x="1355" y="557"/>
                  </a:moveTo>
                  <a:cubicBezTo>
                    <a:pt x="1378" y="566"/>
                    <a:pt x="1386" y="575"/>
                    <a:pt x="1386" y="589"/>
                  </a:cubicBezTo>
                  <a:cubicBezTo>
                    <a:pt x="1386" y="604"/>
                    <a:pt x="1375" y="614"/>
                    <a:pt x="1355" y="617"/>
                  </a:cubicBezTo>
                  <a:cubicBezTo>
                    <a:pt x="1355" y="597"/>
                    <a:pt x="1355" y="577"/>
                    <a:pt x="1355" y="557"/>
                  </a:cubicBezTo>
                  <a:close/>
                  <a:moveTo>
                    <a:pt x="1285" y="453"/>
                  </a:moveTo>
                  <a:cubicBezTo>
                    <a:pt x="1285" y="440"/>
                    <a:pt x="1294" y="429"/>
                    <a:pt x="1314" y="426"/>
                  </a:cubicBezTo>
                  <a:cubicBezTo>
                    <a:pt x="1314" y="445"/>
                    <a:pt x="1314" y="465"/>
                    <a:pt x="1314" y="485"/>
                  </a:cubicBezTo>
                  <a:cubicBezTo>
                    <a:pt x="1291" y="476"/>
                    <a:pt x="1285" y="467"/>
                    <a:pt x="1285" y="453"/>
                  </a:cubicBezTo>
                  <a:close/>
                  <a:moveTo>
                    <a:pt x="1026" y="453"/>
                  </a:moveTo>
                  <a:cubicBezTo>
                    <a:pt x="774" y="453"/>
                    <a:pt x="521" y="453"/>
                    <a:pt x="269" y="453"/>
                  </a:cubicBezTo>
                  <a:cubicBezTo>
                    <a:pt x="269" y="431"/>
                    <a:pt x="269" y="410"/>
                    <a:pt x="269" y="389"/>
                  </a:cubicBezTo>
                  <a:cubicBezTo>
                    <a:pt x="522" y="389"/>
                    <a:pt x="775" y="389"/>
                    <a:pt x="1028" y="389"/>
                  </a:cubicBezTo>
                  <a:cubicBezTo>
                    <a:pt x="1028" y="410"/>
                    <a:pt x="1027" y="431"/>
                    <a:pt x="1026" y="453"/>
                  </a:cubicBezTo>
                  <a:close/>
                  <a:moveTo>
                    <a:pt x="1026" y="668"/>
                  </a:moveTo>
                  <a:cubicBezTo>
                    <a:pt x="774" y="668"/>
                    <a:pt x="521" y="668"/>
                    <a:pt x="269" y="668"/>
                  </a:cubicBezTo>
                  <a:cubicBezTo>
                    <a:pt x="269" y="647"/>
                    <a:pt x="269" y="625"/>
                    <a:pt x="269" y="603"/>
                  </a:cubicBezTo>
                  <a:cubicBezTo>
                    <a:pt x="522" y="603"/>
                    <a:pt x="775" y="603"/>
                    <a:pt x="1028" y="603"/>
                  </a:cubicBezTo>
                  <a:cubicBezTo>
                    <a:pt x="1028" y="625"/>
                    <a:pt x="1027" y="647"/>
                    <a:pt x="1026" y="668"/>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
        <p:nvSpPr>
          <p:cNvPr id="101" name="Freeform 6">
            <a:extLst>
              <a:ext uri="{FF2B5EF4-FFF2-40B4-BE49-F238E27FC236}">
                <a16:creationId xmlns:a16="http://schemas.microsoft.com/office/drawing/2014/main" id="{264281CD-EB11-42E2-B017-DF707BC209CC}"/>
              </a:ext>
            </a:extLst>
          </p:cNvPr>
          <p:cNvSpPr>
            <a:spLocks noChangeArrowheads="1"/>
          </p:cNvSpPr>
          <p:nvPr/>
        </p:nvSpPr>
        <p:spPr bwMode="auto">
          <a:xfrm>
            <a:off x="6647229" y="3468014"/>
            <a:ext cx="348599" cy="358776"/>
          </a:xfrm>
          <a:custGeom>
            <a:avLst/>
            <a:gdLst>
              <a:gd name="T0" fmla="*/ 1111 w 1212"/>
              <a:gd name="T1" fmla="*/ 1247 h 1248"/>
              <a:gd name="T2" fmla="*/ 977 w 1212"/>
              <a:gd name="T3" fmla="*/ 1063 h 1248"/>
              <a:gd name="T4" fmla="*/ 958 w 1212"/>
              <a:gd name="T5" fmla="*/ 942 h 1248"/>
              <a:gd name="T6" fmla="*/ 1053 w 1212"/>
              <a:gd name="T7" fmla="*/ 988 h 1248"/>
              <a:gd name="T8" fmla="*/ 724 w 1212"/>
              <a:gd name="T9" fmla="*/ 385 h 1248"/>
              <a:gd name="T10" fmla="*/ 344 w 1212"/>
              <a:gd name="T11" fmla="*/ 441 h 1248"/>
              <a:gd name="T12" fmla="*/ 724 w 1212"/>
              <a:gd name="T13" fmla="*/ 385 h 1248"/>
              <a:gd name="T14" fmla="*/ 774 w 1212"/>
              <a:gd name="T15" fmla="*/ 1141 h 1248"/>
              <a:gd name="T16" fmla="*/ 0 w 1212"/>
              <a:gd name="T17" fmla="*/ 113 h 1248"/>
              <a:gd name="T18" fmla="*/ 182 w 1212"/>
              <a:gd name="T19" fmla="*/ 0 h 1248"/>
              <a:gd name="T20" fmla="*/ 887 w 1212"/>
              <a:gd name="T21" fmla="*/ 240 h 1248"/>
              <a:gd name="T22" fmla="*/ 950 w 1212"/>
              <a:gd name="T23" fmla="*/ 621 h 1248"/>
              <a:gd name="T24" fmla="*/ 950 w 1212"/>
              <a:gd name="T25" fmla="*/ 888 h 1248"/>
              <a:gd name="T26" fmla="*/ 774 w 1212"/>
              <a:gd name="T27" fmla="*/ 1016 h 1248"/>
              <a:gd name="T28" fmla="*/ 612 w 1212"/>
              <a:gd name="T29" fmla="*/ 572 h 1248"/>
              <a:gd name="T30" fmla="*/ 507 w 1212"/>
              <a:gd name="T31" fmla="*/ 754 h 1248"/>
              <a:gd name="T32" fmla="*/ 612 w 1212"/>
              <a:gd name="T33" fmla="*/ 937 h 1248"/>
              <a:gd name="T34" fmla="*/ 824 w 1212"/>
              <a:gd name="T35" fmla="*/ 937 h 1248"/>
              <a:gd name="T36" fmla="*/ 929 w 1212"/>
              <a:gd name="T37" fmla="*/ 754 h 1248"/>
              <a:gd name="T38" fmla="*/ 824 w 1212"/>
              <a:gd name="T39" fmla="*/ 572 h 1248"/>
              <a:gd name="T40" fmla="*/ 254 w 1212"/>
              <a:gd name="T41" fmla="*/ 888 h 1248"/>
              <a:gd name="T42" fmla="*/ 485 w 1212"/>
              <a:gd name="T43" fmla="*/ 883 h 1248"/>
              <a:gd name="T44" fmla="*/ 344 w 1212"/>
              <a:gd name="T45" fmla="*/ 779 h 1248"/>
              <a:gd name="T46" fmla="*/ 453 w 1212"/>
              <a:gd name="T47" fmla="*/ 722 h 1248"/>
              <a:gd name="T48" fmla="*/ 344 w 1212"/>
              <a:gd name="T49" fmla="*/ 666 h 1248"/>
              <a:gd name="T50" fmla="*/ 493 w 1212"/>
              <a:gd name="T51" fmla="*/ 610 h 1248"/>
              <a:gd name="T52" fmla="*/ 345 w 1212"/>
              <a:gd name="T53" fmla="*/ 554 h 1248"/>
              <a:gd name="T54" fmla="*/ 644 w 1212"/>
              <a:gd name="T55" fmla="*/ 498 h 1248"/>
              <a:gd name="T56" fmla="*/ 816 w 1212"/>
              <a:gd name="T57" fmla="*/ 506 h 1248"/>
              <a:gd name="T58" fmla="*/ 611 w 1212"/>
              <a:gd name="T59" fmla="*/ 276 h 1248"/>
              <a:gd name="T60" fmla="*/ 254 w 1212"/>
              <a:gd name="T61" fmla="*/ 71 h 1248"/>
              <a:gd name="T62" fmla="*/ 704 w 1212"/>
              <a:gd name="T63" fmla="*/ 1071 h 1248"/>
              <a:gd name="T64" fmla="*/ 584 w 1212"/>
              <a:gd name="T65" fmla="*/ 986 h 1248"/>
              <a:gd name="T66" fmla="*/ 182 w 1212"/>
              <a:gd name="T67" fmla="*/ 959 h 1248"/>
              <a:gd name="T68" fmla="*/ 70 w 1212"/>
              <a:gd name="T69" fmla="*/ 183 h 1248"/>
              <a:gd name="T70" fmla="*/ 704 w 1212"/>
              <a:gd name="T71" fmla="*/ 1071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12" h="1248">
                <a:moveTo>
                  <a:pt x="1211" y="1147"/>
                </a:moveTo>
                <a:cubicBezTo>
                  <a:pt x="1178" y="1181"/>
                  <a:pt x="1145" y="1214"/>
                  <a:pt x="1111" y="1247"/>
                </a:cubicBezTo>
                <a:cubicBezTo>
                  <a:pt x="1058" y="1194"/>
                  <a:pt x="1005" y="1141"/>
                  <a:pt x="952" y="1088"/>
                </a:cubicBezTo>
                <a:cubicBezTo>
                  <a:pt x="961" y="1080"/>
                  <a:pt x="969" y="1072"/>
                  <a:pt x="977" y="1063"/>
                </a:cubicBezTo>
                <a:cubicBezTo>
                  <a:pt x="954" y="1040"/>
                  <a:pt x="930" y="1016"/>
                  <a:pt x="906" y="992"/>
                </a:cubicBezTo>
                <a:cubicBezTo>
                  <a:pt x="926" y="976"/>
                  <a:pt x="941" y="961"/>
                  <a:pt x="958" y="942"/>
                </a:cubicBezTo>
                <a:cubicBezTo>
                  <a:pt x="982" y="966"/>
                  <a:pt x="1005" y="990"/>
                  <a:pt x="1028" y="1013"/>
                </a:cubicBezTo>
                <a:cubicBezTo>
                  <a:pt x="1037" y="1005"/>
                  <a:pt x="1045" y="997"/>
                  <a:pt x="1053" y="988"/>
                </a:cubicBezTo>
                <a:cubicBezTo>
                  <a:pt x="1106" y="1041"/>
                  <a:pt x="1158" y="1094"/>
                  <a:pt x="1211" y="1147"/>
                </a:cubicBezTo>
                <a:close/>
                <a:moveTo>
                  <a:pt x="724" y="385"/>
                </a:moveTo>
                <a:cubicBezTo>
                  <a:pt x="597" y="385"/>
                  <a:pt x="471" y="385"/>
                  <a:pt x="344" y="385"/>
                </a:cubicBezTo>
                <a:cubicBezTo>
                  <a:pt x="344" y="403"/>
                  <a:pt x="344" y="422"/>
                  <a:pt x="344" y="441"/>
                </a:cubicBezTo>
                <a:cubicBezTo>
                  <a:pt x="471" y="441"/>
                  <a:pt x="597" y="441"/>
                  <a:pt x="724" y="441"/>
                </a:cubicBezTo>
                <a:cubicBezTo>
                  <a:pt x="724" y="422"/>
                  <a:pt x="724" y="403"/>
                  <a:pt x="724" y="385"/>
                </a:cubicBezTo>
                <a:close/>
                <a:moveTo>
                  <a:pt x="774" y="1016"/>
                </a:moveTo>
                <a:cubicBezTo>
                  <a:pt x="774" y="1058"/>
                  <a:pt x="774" y="1100"/>
                  <a:pt x="774" y="1141"/>
                </a:cubicBezTo>
                <a:cubicBezTo>
                  <a:pt x="516" y="1141"/>
                  <a:pt x="258" y="1141"/>
                  <a:pt x="0" y="1141"/>
                </a:cubicBezTo>
                <a:cubicBezTo>
                  <a:pt x="0" y="798"/>
                  <a:pt x="0" y="456"/>
                  <a:pt x="0" y="113"/>
                </a:cubicBezTo>
                <a:cubicBezTo>
                  <a:pt x="60" y="113"/>
                  <a:pt x="121" y="113"/>
                  <a:pt x="182" y="113"/>
                </a:cubicBezTo>
                <a:cubicBezTo>
                  <a:pt x="182" y="75"/>
                  <a:pt x="182" y="37"/>
                  <a:pt x="182" y="0"/>
                </a:cubicBezTo>
                <a:cubicBezTo>
                  <a:pt x="337" y="0"/>
                  <a:pt x="492" y="0"/>
                  <a:pt x="647" y="0"/>
                </a:cubicBezTo>
                <a:cubicBezTo>
                  <a:pt x="727" y="80"/>
                  <a:pt x="807" y="160"/>
                  <a:pt x="887" y="240"/>
                </a:cubicBezTo>
                <a:cubicBezTo>
                  <a:pt x="887" y="342"/>
                  <a:pt x="887" y="444"/>
                  <a:pt x="887" y="547"/>
                </a:cubicBezTo>
                <a:cubicBezTo>
                  <a:pt x="914" y="568"/>
                  <a:pt x="933" y="591"/>
                  <a:pt x="950" y="621"/>
                </a:cubicBezTo>
                <a:cubicBezTo>
                  <a:pt x="975" y="663"/>
                  <a:pt x="986" y="705"/>
                  <a:pt x="986" y="754"/>
                </a:cubicBezTo>
                <a:cubicBezTo>
                  <a:pt x="986" y="804"/>
                  <a:pt x="975" y="846"/>
                  <a:pt x="950" y="888"/>
                </a:cubicBezTo>
                <a:cubicBezTo>
                  <a:pt x="926" y="931"/>
                  <a:pt x="895" y="961"/>
                  <a:pt x="852" y="986"/>
                </a:cubicBezTo>
                <a:cubicBezTo>
                  <a:pt x="827" y="1001"/>
                  <a:pt x="803" y="1010"/>
                  <a:pt x="774" y="1016"/>
                </a:cubicBezTo>
                <a:close/>
                <a:moveTo>
                  <a:pt x="718" y="543"/>
                </a:moveTo>
                <a:cubicBezTo>
                  <a:pt x="679" y="543"/>
                  <a:pt x="646" y="552"/>
                  <a:pt x="612" y="572"/>
                </a:cubicBezTo>
                <a:cubicBezTo>
                  <a:pt x="578" y="591"/>
                  <a:pt x="554" y="615"/>
                  <a:pt x="536" y="648"/>
                </a:cubicBezTo>
                <a:cubicBezTo>
                  <a:pt x="516" y="682"/>
                  <a:pt x="507" y="715"/>
                  <a:pt x="507" y="754"/>
                </a:cubicBezTo>
                <a:cubicBezTo>
                  <a:pt x="507" y="793"/>
                  <a:pt x="516" y="826"/>
                  <a:pt x="536" y="860"/>
                </a:cubicBezTo>
                <a:cubicBezTo>
                  <a:pt x="554" y="893"/>
                  <a:pt x="578" y="918"/>
                  <a:pt x="612" y="937"/>
                </a:cubicBezTo>
                <a:cubicBezTo>
                  <a:pt x="646" y="957"/>
                  <a:pt x="679" y="965"/>
                  <a:pt x="718" y="965"/>
                </a:cubicBezTo>
                <a:cubicBezTo>
                  <a:pt x="757" y="965"/>
                  <a:pt x="791" y="957"/>
                  <a:pt x="824" y="937"/>
                </a:cubicBezTo>
                <a:cubicBezTo>
                  <a:pt x="858" y="918"/>
                  <a:pt x="882" y="894"/>
                  <a:pt x="901" y="860"/>
                </a:cubicBezTo>
                <a:cubicBezTo>
                  <a:pt x="921" y="827"/>
                  <a:pt x="929" y="793"/>
                  <a:pt x="929" y="754"/>
                </a:cubicBezTo>
                <a:cubicBezTo>
                  <a:pt x="929" y="715"/>
                  <a:pt x="921" y="682"/>
                  <a:pt x="901" y="648"/>
                </a:cubicBezTo>
                <a:cubicBezTo>
                  <a:pt x="882" y="615"/>
                  <a:pt x="858" y="591"/>
                  <a:pt x="824" y="572"/>
                </a:cubicBezTo>
                <a:cubicBezTo>
                  <a:pt x="791" y="552"/>
                  <a:pt x="757" y="543"/>
                  <a:pt x="718" y="543"/>
                </a:cubicBezTo>
                <a:close/>
                <a:moveTo>
                  <a:pt x="254" y="888"/>
                </a:moveTo>
                <a:cubicBezTo>
                  <a:pt x="332" y="888"/>
                  <a:pt x="410" y="888"/>
                  <a:pt x="488" y="888"/>
                </a:cubicBezTo>
                <a:cubicBezTo>
                  <a:pt x="487" y="886"/>
                  <a:pt x="486" y="885"/>
                  <a:pt x="485" y="883"/>
                </a:cubicBezTo>
                <a:cubicBezTo>
                  <a:pt x="465" y="849"/>
                  <a:pt x="455" y="817"/>
                  <a:pt x="451" y="779"/>
                </a:cubicBezTo>
                <a:cubicBezTo>
                  <a:pt x="415" y="779"/>
                  <a:pt x="379" y="779"/>
                  <a:pt x="344" y="779"/>
                </a:cubicBezTo>
                <a:cubicBezTo>
                  <a:pt x="344" y="760"/>
                  <a:pt x="344" y="741"/>
                  <a:pt x="344" y="722"/>
                </a:cubicBezTo>
                <a:cubicBezTo>
                  <a:pt x="380" y="722"/>
                  <a:pt x="416" y="722"/>
                  <a:pt x="453" y="722"/>
                </a:cubicBezTo>
                <a:cubicBezTo>
                  <a:pt x="455" y="702"/>
                  <a:pt x="459" y="685"/>
                  <a:pt x="466" y="666"/>
                </a:cubicBezTo>
                <a:cubicBezTo>
                  <a:pt x="425" y="666"/>
                  <a:pt x="384" y="666"/>
                  <a:pt x="344" y="666"/>
                </a:cubicBezTo>
                <a:cubicBezTo>
                  <a:pt x="344" y="647"/>
                  <a:pt x="344" y="628"/>
                  <a:pt x="344" y="610"/>
                </a:cubicBezTo>
                <a:cubicBezTo>
                  <a:pt x="393" y="610"/>
                  <a:pt x="443" y="610"/>
                  <a:pt x="493" y="610"/>
                </a:cubicBezTo>
                <a:cubicBezTo>
                  <a:pt x="508" y="588"/>
                  <a:pt x="522" y="571"/>
                  <a:pt x="541" y="554"/>
                </a:cubicBezTo>
                <a:cubicBezTo>
                  <a:pt x="476" y="554"/>
                  <a:pt x="410" y="554"/>
                  <a:pt x="345" y="554"/>
                </a:cubicBezTo>
                <a:cubicBezTo>
                  <a:pt x="345" y="535"/>
                  <a:pt x="345" y="516"/>
                  <a:pt x="345" y="498"/>
                </a:cubicBezTo>
                <a:cubicBezTo>
                  <a:pt x="445" y="498"/>
                  <a:pt x="544" y="498"/>
                  <a:pt x="644" y="498"/>
                </a:cubicBezTo>
                <a:cubicBezTo>
                  <a:pt x="669" y="490"/>
                  <a:pt x="692" y="487"/>
                  <a:pt x="718" y="487"/>
                </a:cubicBezTo>
                <a:cubicBezTo>
                  <a:pt x="753" y="487"/>
                  <a:pt x="783" y="493"/>
                  <a:pt x="816" y="506"/>
                </a:cubicBezTo>
                <a:cubicBezTo>
                  <a:pt x="816" y="429"/>
                  <a:pt x="816" y="352"/>
                  <a:pt x="816" y="276"/>
                </a:cubicBezTo>
                <a:cubicBezTo>
                  <a:pt x="748" y="276"/>
                  <a:pt x="680" y="276"/>
                  <a:pt x="611" y="276"/>
                </a:cubicBezTo>
                <a:cubicBezTo>
                  <a:pt x="611" y="207"/>
                  <a:pt x="611" y="139"/>
                  <a:pt x="611" y="71"/>
                </a:cubicBezTo>
                <a:cubicBezTo>
                  <a:pt x="492" y="71"/>
                  <a:pt x="373" y="71"/>
                  <a:pt x="254" y="71"/>
                </a:cubicBezTo>
                <a:cubicBezTo>
                  <a:pt x="254" y="343"/>
                  <a:pt x="254" y="616"/>
                  <a:pt x="254" y="888"/>
                </a:cubicBezTo>
                <a:close/>
                <a:moveTo>
                  <a:pt x="704" y="1071"/>
                </a:moveTo>
                <a:cubicBezTo>
                  <a:pt x="704" y="1055"/>
                  <a:pt x="704" y="1038"/>
                  <a:pt x="704" y="1021"/>
                </a:cubicBezTo>
                <a:cubicBezTo>
                  <a:pt x="659" y="1019"/>
                  <a:pt x="622" y="1008"/>
                  <a:pt x="584" y="986"/>
                </a:cubicBezTo>
                <a:cubicBezTo>
                  <a:pt x="569" y="977"/>
                  <a:pt x="558" y="969"/>
                  <a:pt x="545" y="959"/>
                </a:cubicBezTo>
                <a:cubicBezTo>
                  <a:pt x="424" y="959"/>
                  <a:pt x="303" y="959"/>
                  <a:pt x="182" y="959"/>
                </a:cubicBezTo>
                <a:cubicBezTo>
                  <a:pt x="182" y="700"/>
                  <a:pt x="182" y="442"/>
                  <a:pt x="182" y="183"/>
                </a:cubicBezTo>
                <a:cubicBezTo>
                  <a:pt x="144" y="183"/>
                  <a:pt x="107" y="183"/>
                  <a:pt x="70" y="183"/>
                </a:cubicBezTo>
                <a:cubicBezTo>
                  <a:pt x="70" y="479"/>
                  <a:pt x="70" y="775"/>
                  <a:pt x="70" y="1071"/>
                </a:cubicBezTo>
                <a:cubicBezTo>
                  <a:pt x="281" y="1071"/>
                  <a:pt x="493" y="1071"/>
                  <a:pt x="704" y="1071"/>
                </a:cubicBezTo>
                <a:close/>
              </a:path>
            </a:pathLst>
          </a:custGeom>
          <a:solidFill>
            <a:schemeClr val="accent1"/>
          </a:solidFill>
          <a:ln>
            <a:noFill/>
          </a:ln>
          <a:effectLst/>
        </p:spPr>
        <p:txBody>
          <a:bodyPr wrap="none" anchor="ctr"/>
          <a:lstStyle/>
          <a:p>
            <a:endParaRPr lang="en-US" dirty="0"/>
          </a:p>
        </p:txBody>
      </p:sp>
    </p:spTree>
    <p:extLst>
      <p:ext uri="{BB962C8B-B14F-4D97-AF65-F5344CB8AC3E}">
        <p14:creationId xmlns:p14="http://schemas.microsoft.com/office/powerpoint/2010/main" val="46763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12</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 NFRs </a:t>
            </a:r>
          </a:p>
        </p:txBody>
      </p:sp>
      <p:sp>
        <p:nvSpPr>
          <p:cNvPr id="8" name="Rectangle 7">
            <a:extLst>
              <a:ext uri="{FF2B5EF4-FFF2-40B4-BE49-F238E27FC236}">
                <a16:creationId xmlns:a16="http://schemas.microsoft.com/office/drawing/2014/main" id="{6D8206A2-BFB3-4C34-BA60-D8A78E7C5588}"/>
              </a:ext>
            </a:extLst>
          </p:cNvPr>
          <p:cNvSpPr/>
          <p:nvPr/>
        </p:nvSpPr>
        <p:spPr>
          <a:xfrm>
            <a:off x="8718936" y="1645817"/>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Modern architecture</a:t>
            </a:r>
            <a:endParaRPr lang="en-US" sz="1400" dirty="0">
              <a:solidFill>
                <a:schemeClr val="accent3"/>
              </a:solidFill>
              <a:latin typeface="+mj-lt"/>
            </a:endParaRPr>
          </a:p>
        </p:txBody>
      </p:sp>
      <p:cxnSp>
        <p:nvCxnSpPr>
          <p:cNvPr id="10" name="Straight Connector 9">
            <a:extLst>
              <a:ext uri="{FF2B5EF4-FFF2-40B4-BE49-F238E27FC236}">
                <a16:creationId xmlns:a16="http://schemas.microsoft.com/office/drawing/2014/main" id="{CAED1250-F32D-48DB-B932-73E25FA64ED4}"/>
              </a:ext>
            </a:extLst>
          </p:cNvPr>
          <p:cNvCxnSpPr>
            <a:cxnSpLocks/>
          </p:cNvCxnSpPr>
          <p:nvPr/>
        </p:nvCxnSpPr>
        <p:spPr>
          <a:xfrm>
            <a:off x="7824798" y="2106725"/>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12" name="Group 11">
            <a:extLst>
              <a:ext uri="{FF2B5EF4-FFF2-40B4-BE49-F238E27FC236}">
                <a16:creationId xmlns:a16="http://schemas.microsoft.com/office/drawing/2014/main" id="{ADF63295-DE1F-476F-BBB7-8E41927577BB}"/>
              </a:ext>
            </a:extLst>
          </p:cNvPr>
          <p:cNvGrpSpPr/>
          <p:nvPr/>
        </p:nvGrpSpPr>
        <p:grpSpPr>
          <a:xfrm>
            <a:off x="838200" y="1418429"/>
            <a:ext cx="6203157" cy="4752024"/>
            <a:chOff x="838200" y="1408269"/>
            <a:chExt cx="6203157" cy="4752024"/>
          </a:xfrm>
        </p:grpSpPr>
        <p:pic>
          <p:nvPicPr>
            <p:cNvPr id="4" name="Picture 3">
              <a:extLst>
                <a:ext uri="{FF2B5EF4-FFF2-40B4-BE49-F238E27FC236}">
                  <a16:creationId xmlns:a16="http://schemas.microsoft.com/office/drawing/2014/main" id="{4A487CA5-CC5A-443A-9AE9-07C620F868D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38200" y="1431130"/>
              <a:ext cx="6203157" cy="4729163"/>
            </a:xfrm>
            <a:prstGeom prst="rect">
              <a:avLst/>
            </a:prstGeom>
          </p:spPr>
        </p:pic>
        <p:sp>
          <p:nvSpPr>
            <p:cNvPr id="11" name="Rectangle 10">
              <a:extLst>
                <a:ext uri="{FF2B5EF4-FFF2-40B4-BE49-F238E27FC236}">
                  <a16:creationId xmlns:a16="http://schemas.microsoft.com/office/drawing/2014/main" id="{0B46576F-B26A-4105-A613-693EDDB2C0C5}"/>
                </a:ext>
              </a:extLst>
            </p:cNvPr>
            <p:cNvSpPr/>
            <p:nvPr/>
          </p:nvSpPr>
          <p:spPr>
            <a:xfrm>
              <a:off x="3021496" y="1408269"/>
              <a:ext cx="4019861"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4" name="Straight Connector 13">
            <a:extLst>
              <a:ext uri="{FF2B5EF4-FFF2-40B4-BE49-F238E27FC236}">
                <a16:creationId xmlns:a16="http://schemas.microsoft.com/office/drawing/2014/main" id="{2EDA9418-50B6-416F-97CB-59481A69F0F1}"/>
              </a:ext>
            </a:extLst>
          </p:cNvPr>
          <p:cNvCxnSpPr>
            <a:cxnSpLocks/>
          </p:cNvCxnSpPr>
          <p:nvPr/>
        </p:nvCxnSpPr>
        <p:spPr>
          <a:xfrm>
            <a:off x="7375928" y="1431130"/>
            <a:ext cx="0" cy="472916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598303-96D5-496D-B932-80509F25A79A}"/>
              </a:ext>
            </a:extLst>
          </p:cNvPr>
          <p:cNvSpPr/>
          <p:nvPr/>
        </p:nvSpPr>
        <p:spPr>
          <a:xfrm>
            <a:off x="8718936" y="2321412"/>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Container-based</a:t>
            </a:r>
            <a:endParaRPr lang="en-US" sz="1400" dirty="0">
              <a:solidFill>
                <a:schemeClr val="accent3"/>
              </a:solidFill>
              <a:latin typeface="+mj-lt"/>
            </a:endParaRPr>
          </a:p>
        </p:txBody>
      </p:sp>
      <p:sp>
        <p:nvSpPr>
          <p:cNvPr id="19" name="Rectangle 18">
            <a:extLst>
              <a:ext uri="{FF2B5EF4-FFF2-40B4-BE49-F238E27FC236}">
                <a16:creationId xmlns:a16="http://schemas.microsoft.com/office/drawing/2014/main" id="{26806E39-2059-4623-B0F8-519118C4BE81}"/>
              </a:ext>
            </a:extLst>
          </p:cNvPr>
          <p:cNvSpPr/>
          <p:nvPr/>
        </p:nvSpPr>
        <p:spPr>
          <a:xfrm>
            <a:off x="8718936" y="2997007"/>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Cloud-ready</a:t>
            </a:r>
            <a:endParaRPr lang="en-US" sz="1400" dirty="0">
              <a:solidFill>
                <a:schemeClr val="accent3"/>
              </a:solidFill>
              <a:latin typeface="+mj-lt"/>
            </a:endParaRPr>
          </a:p>
        </p:txBody>
      </p:sp>
      <p:sp>
        <p:nvSpPr>
          <p:cNvPr id="21" name="Rectangle 20">
            <a:extLst>
              <a:ext uri="{FF2B5EF4-FFF2-40B4-BE49-F238E27FC236}">
                <a16:creationId xmlns:a16="http://schemas.microsoft.com/office/drawing/2014/main" id="{B8B5899C-573E-4293-8886-E8D594CD2D5A}"/>
              </a:ext>
            </a:extLst>
          </p:cNvPr>
          <p:cNvSpPr/>
          <p:nvPr/>
        </p:nvSpPr>
        <p:spPr>
          <a:xfrm>
            <a:off x="8718936" y="3672602"/>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Elasticity</a:t>
            </a:r>
            <a:endParaRPr lang="en-US" sz="1400" dirty="0">
              <a:solidFill>
                <a:schemeClr val="accent3"/>
              </a:solidFill>
              <a:latin typeface="+mj-lt"/>
            </a:endParaRPr>
          </a:p>
        </p:txBody>
      </p:sp>
      <p:sp>
        <p:nvSpPr>
          <p:cNvPr id="23" name="Rectangle 22">
            <a:extLst>
              <a:ext uri="{FF2B5EF4-FFF2-40B4-BE49-F238E27FC236}">
                <a16:creationId xmlns:a16="http://schemas.microsoft.com/office/drawing/2014/main" id="{22A3A17B-E310-44E8-9312-4F3970875C63}"/>
              </a:ext>
            </a:extLst>
          </p:cNvPr>
          <p:cNvSpPr/>
          <p:nvPr/>
        </p:nvSpPr>
        <p:spPr>
          <a:xfrm>
            <a:off x="8718936" y="4348197"/>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Ready to meet your demands</a:t>
            </a:r>
            <a:endParaRPr lang="en-US" sz="1400" dirty="0">
              <a:solidFill>
                <a:schemeClr val="accent3"/>
              </a:solidFill>
              <a:latin typeface="+mj-lt"/>
            </a:endParaRPr>
          </a:p>
        </p:txBody>
      </p:sp>
      <p:sp>
        <p:nvSpPr>
          <p:cNvPr id="25" name="Rectangle 24">
            <a:extLst>
              <a:ext uri="{FF2B5EF4-FFF2-40B4-BE49-F238E27FC236}">
                <a16:creationId xmlns:a16="http://schemas.microsoft.com/office/drawing/2014/main" id="{66A51D87-0489-4C00-98A6-B98C3C00D420}"/>
              </a:ext>
            </a:extLst>
          </p:cNvPr>
          <p:cNvSpPr/>
          <p:nvPr/>
        </p:nvSpPr>
        <p:spPr>
          <a:xfrm>
            <a:off x="8718936" y="5023792"/>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Quick value delivery</a:t>
            </a:r>
            <a:endParaRPr lang="en-US" sz="1400" dirty="0">
              <a:solidFill>
                <a:schemeClr val="accent3"/>
              </a:solidFill>
              <a:latin typeface="+mj-lt"/>
            </a:endParaRPr>
          </a:p>
        </p:txBody>
      </p:sp>
      <p:sp>
        <p:nvSpPr>
          <p:cNvPr id="27" name="Rectangle 26">
            <a:extLst>
              <a:ext uri="{FF2B5EF4-FFF2-40B4-BE49-F238E27FC236}">
                <a16:creationId xmlns:a16="http://schemas.microsoft.com/office/drawing/2014/main" id="{7666CDDD-E0ED-443E-884B-CA95BAE9862D}"/>
              </a:ext>
            </a:extLst>
          </p:cNvPr>
          <p:cNvSpPr/>
          <p:nvPr/>
        </p:nvSpPr>
        <p:spPr>
          <a:xfrm>
            <a:off x="8718936" y="5699387"/>
            <a:ext cx="2962524" cy="246221"/>
          </a:xfrm>
          <a:prstGeom prst="rect">
            <a:avLst/>
          </a:prstGeom>
        </p:spPr>
        <p:txBody>
          <a:bodyPr wrap="square" lIns="0" tIns="0" rIns="0" bIns="0">
            <a:spAutoFit/>
          </a:bodyPr>
          <a:lstStyle/>
          <a:p>
            <a:pPr lvl="0">
              <a:defRPr/>
            </a:pPr>
            <a:r>
              <a:rPr lang="en-US" sz="1600" b="1" dirty="0">
                <a:solidFill>
                  <a:schemeClr val="accent3"/>
                </a:solidFill>
                <a:latin typeface="+mj-lt"/>
              </a:rPr>
              <a:t>ACI own data centers</a:t>
            </a:r>
            <a:endParaRPr lang="en-US" sz="1400" dirty="0">
              <a:solidFill>
                <a:schemeClr val="accent3"/>
              </a:solidFill>
              <a:latin typeface="+mj-lt"/>
            </a:endParaRPr>
          </a:p>
        </p:txBody>
      </p:sp>
      <p:cxnSp>
        <p:nvCxnSpPr>
          <p:cNvPr id="28" name="Straight Connector 27">
            <a:extLst>
              <a:ext uri="{FF2B5EF4-FFF2-40B4-BE49-F238E27FC236}">
                <a16:creationId xmlns:a16="http://schemas.microsoft.com/office/drawing/2014/main" id="{C56780AA-E9DE-4B11-840B-FB8657F7B749}"/>
              </a:ext>
            </a:extLst>
          </p:cNvPr>
          <p:cNvCxnSpPr>
            <a:cxnSpLocks/>
          </p:cNvCxnSpPr>
          <p:nvPr/>
        </p:nvCxnSpPr>
        <p:spPr>
          <a:xfrm>
            <a:off x="7824798" y="2782320"/>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a:extLst>
              <a:ext uri="{FF2B5EF4-FFF2-40B4-BE49-F238E27FC236}">
                <a16:creationId xmlns:a16="http://schemas.microsoft.com/office/drawing/2014/main" id="{83F10E74-4C1D-47C8-855C-AA2F3620284D}"/>
              </a:ext>
            </a:extLst>
          </p:cNvPr>
          <p:cNvCxnSpPr>
            <a:cxnSpLocks/>
          </p:cNvCxnSpPr>
          <p:nvPr/>
        </p:nvCxnSpPr>
        <p:spPr>
          <a:xfrm>
            <a:off x="7824798" y="3457915"/>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50E0F627-E527-4C34-A67E-11DA500A2B49}"/>
              </a:ext>
            </a:extLst>
          </p:cNvPr>
          <p:cNvCxnSpPr>
            <a:cxnSpLocks/>
          </p:cNvCxnSpPr>
          <p:nvPr/>
        </p:nvCxnSpPr>
        <p:spPr>
          <a:xfrm>
            <a:off x="7824798" y="4133510"/>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FBD2C5D7-8892-40A9-A936-393E65344320}"/>
              </a:ext>
            </a:extLst>
          </p:cNvPr>
          <p:cNvCxnSpPr>
            <a:cxnSpLocks/>
          </p:cNvCxnSpPr>
          <p:nvPr/>
        </p:nvCxnSpPr>
        <p:spPr>
          <a:xfrm>
            <a:off x="7824798" y="4809105"/>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7C44BDBB-EE79-498A-9E5C-938E2BF82D8E}"/>
              </a:ext>
            </a:extLst>
          </p:cNvPr>
          <p:cNvCxnSpPr>
            <a:cxnSpLocks/>
          </p:cNvCxnSpPr>
          <p:nvPr/>
        </p:nvCxnSpPr>
        <p:spPr>
          <a:xfrm>
            <a:off x="7824798" y="5484700"/>
            <a:ext cx="3910002"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3" name="Gruppierung 3">
            <a:extLst>
              <a:ext uri="{FF2B5EF4-FFF2-40B4-BE49-F238E27FC236}">
                <a16:creationId xmlns:a16="http://schemas.microsoft.com/office/drawing/2014/main" id="{C436F840-77D7-4167-9C6D-AAB43AD8B4F3}"/>
              </a:ext>
            </a:extLst>
          </p:cNvPr>
          <p:cNvGrpSpPr/>
          <p:nvPr/>
        </p:nvGrpSpPr>
        <p:grpSpPr>
          <a:xfrm>
            <a:off x="7981336" y="1580020"/>
            <a:ext cx="419316" cy="377814"/>
            <a:chOff x="5738291" y="1732820"/>
            <a:chExt cx="648000" cy="583864"/>
          </a:xfrm>
          <a:solidFill>
            <a:schemeClr val="accent1"/>
          </a:solidFill>
        </p:grpSpPr>
        <p:sp>
          <p:nvSpPr>
            <p:cNvPr id="34" name="Freeform 8">
              <a:extLst>
                <a:ext uri="{FF2B5EF4-FFF2-40B4-BE49-F238E27FC236}">
                  <a16:creationId xmlns:a16="http://schemas.microsoft.com/office/drawing/2014/main" id="{7FC19635-9774-481C-B582-ADE2EC1C730C}"/>
                </a:ext>
              </a:extLst>
            </p:cNvPr>
            <p:cNvSpPr>
              <a:spLocks noChangeArrowheads="1"/>
            </p:cNvSpPr>
            <p:nvPr/>
          </p:nvSpPr>
          <p:spPr bwMode="auto">
            <a:xfrm>
              <a:off x="5738291" y="1887632"/>
              <a:ext cx="267604" cy="429052"/>
            </a:xfrm>
            <a:custGeom>
              <a:avLst/>
              <a:gdLst>
                <a:gd name="T0" fmla="*/ 127 w 537"/>
                <a:gd name="T1" fmla="*/ 746 h 860"/>
                <a:gd name="T2" fmla="*/ 127 w 537"/>
                <a:gd name="T3" fmla="*/ 662 h 860"/>
                <a:gd name="T4" fmla="*/ 536 w 537"/>
                <a:gd name="T5" fmla="*/ 662 h 860"/>
                <a:gd name="T6" fmla="*/ 536 w 537"/>
                <a:gd name="T7" fmla="*/ 591 h 860"/>
                <a:gd name="T8" fmla="*/ 127 w 537"/>
                <a:gd name="T9" fmla="*/ 591 h 860"/>
                <a:gd name="T10" fmla="*/ 127 w 537"/>
                <a:gd name="T11" fmla="*/ 381 h 860"/>
                <a:gd name="T12" fmla="*/ 536 w 537"/>
                <a:gd name="T13" fmla="*/ 381 h 860"/>
                <a:gd name="T14" fmla="*/ 536 w 537"/>
                <a:gd name="T15" fmla="*/ 310 h 860"/>
                <a:gd name="T16" fmla="*/ 381 w 537"/>
                <a:gd name="T17" fmla="*/ 310 h 860"/>
                <a:gd name="T18" fmla="*/ 381 w 537"/>
                <a:gd name="T19" fmla="*/ 268 h 860"/>
                <a:gd name="T20" fmla="*/ 536 w 537"/>
                <a:gd name="T21" fmla="*/ 268 h 860"/>
                <a:gd name="T22" fmla="*/ 536 w 537"/>
                <a:gd name="T23" fmla="*/ 211 h 860"/>
                <a:gd name="T24" fmla="*/ 381 w 537"/>
                <a:gd name="T25" fmla="*/ 211 h 860"/>
                <a:gd name="T26" fmla="*/ 381 w 537"/>
                <a:gd name="T27" fmla="*/ 169 h 860"/>
                <a:gd name="T28" fmla="*/ 536 w 537"/>
                <a:gd name="T29" fmla="*/ 169 h 860"/>
                <a:gd name="T30" fmla="*/ 536 w 537"/>
                <a:gd name="T31" fmla="*/ 113 h 860"/>
                <a:gd name="T32" fmla="*/ 381 w 537"/>
                <a:gd name="T33" fmla="*/ 113 h 860"/>
                <a:gd name="T34" fmla="*/ 381 w 537"/>
                <a:gd name="T35" fmla="*/ 70 h 860"/>
                <a:gd name="T36" fmla="*/ 536 w 537"/>
                <a:gd name="T37" fmla="*/ 70 h 860"/>
                <a:gd name="T38" fmla="*/ 536 w 537"/>
                <a:gd name="T39" fmla="*/ 0 h 860"/>
                <a:gd name="T40" fmla="*/ 367 w 537"/>
                <a:gd name="T41" fmla="*/ 0 h 860"/>
                <a:gd name="T42" fmla="*/ 367 w 537"/>
                <a:gd name="T43" fmla="*/ 0 h 860"/>
                <a:gd name="T44" fmla="*/ 338 w 537"/>
                <a:gd name="T45" fmla="*/ 7 h 860"/>
                <a:gd name="T46" fmla="*/ 318 w 537"/>
                <a:gd name="T47" fmla="*/ 28 h 860"/>
                <a:gd name="T48" fmla="*/ 310 w 537"/>
                <a:gd name="T49" fmla="*/ 56 h 860"/>
                <a:gd name="T50" fmla="*/ 310 w 537"/>
                <a:gd name="T51" fmla="*/ 310 h 860"/>
                <a:gd name="T52" fmla="*/ 113 w 537"/>
                <a:gd name="T53" fmla="*/ 310 h 860"/>
                <a:gd name="T54" fmla="*/ 113 w 537"/>
                <a:gd name="T55" fmla="*/ 310 h 860"/>
                <a:gd name="T56" fmla="*/ 85 w 537"/>
                <a:gd name="T57" fmla="*/ 318 h 860"/>
                <a:gd name="T58" fmla="*/ 64 w 537"/>
                <a:gd name="T59" fmla="*/ 338 h 860"/>
                <a:gd name="T60" fmla="*/ 56 w 537"/>
                <a:gd name="T61" fmla="*/ 366 h 860"/>
                <a:gd name="T62" fmla="*/ 56 w 537"/>
                <a:gd name="T63" fmla="*/ 774 h 860"/>
                <a:gd name="T64" fmla="*/ 0 w 537"/>
                <a:gd name="T65" fmla="*/ 774 h 860"/>
                <a:gd name="T66" fmla="*/ 0 w 537"/>
                <a:gd name="T67" fmla="*/ 859 h 860"/>
                <a:gd name="T68" fmla="*/ 536 w 537"/>
                <a:gd name="T69" fmla="*/ 859 h 860"/>
                <a:gd name="T70" fmla="*/ 536 w 537"/>
                <a:gd name="T71" fmla="*/ 746 h 860"/>
                <a:gd name="T72" fmla="*/ 127 w 537"/>
                <a:gd name="T73" fmla="*/ 746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7" h="860">
                  <a:moveTo>
                    <a:pt x="127" y="746"/>
                  </a:moveTo>
                  <a:cubicBezTo>
                    <a:pt x="127" y="718"/>
                    <a:pt x="127" y="690"/>
                    <a:pt x="127" y="662"/>
                  </a:cubicBezTo>
                  <a:cubicBezTo>
                    <a:pt x="263" y="662"/>
                    <a:pt x="399" y="662"/>
                    <a:pt x="536" y="662"/>
                  </a:cubicBezTo>
                  <a:cubicBezTo>
                    <a:pt x="536" y="639"/>
                    <a:pt x="536" y="615"/>
                    <a:pt x="536" y="591"/>
                  </a:cubicBezTo>
                  <a:cubicBezTo>
                    <a:pt x="399" y="591"/>
                    <a:pt x="263" y="591"/>
                    <a:pt x="127" y="591"/>
                  </a:cubicBezTo>
                  <a:cubicBezTo>
                    <a:pt x="127" y="521"/>
                    <a:pt x="127" y="451"/>
                    <a:pt x="127" y="381"/>
                  </a:cubicBezTo>
                  <a:cubicBezTo>
                    <a:pt x="263" y="381"/>
                    <a:pt x="399" y="381"/>
                    <a:pt x="536" y="381"/>
                  </a:cubicBezTo>
                  <a:cubicBezTo>
                    <a:pt x="536" y="357"/>
                    <a:pt x="536" y="333"/>
                    <a:pt x="536" y="310"/>
                  </a:cubicBezTo>
                  <a:cubicBezTo>
                    <a:pt x="484" y="310"/>
                    <a:pt x="432" y="310"/>
                    <a:pt x="381" y="310"/>
                  </a:cubicBezTo>
                  <a:cubicBezTo>
                    <a:pt x="381" y="296"/>
                    <a:pt x="381" y="282"/>
                    <a:pt x="381" y="268"/>
                  </a:cubicBezTo>
                  <a:cubicBezTo>
                    <a:pt x="432" y="268"/>
                    <a:pt x="484" y="268"/>
                    <a:pt x="536" y="268"/>
                  </a:cubicBezTo>
                  <a:cubicBezTo>
                    <a:pt x="536" y="249"/>
                    <a:pt x="536" y="230"/>
                    <a:pt x="536" y="211"/>
                  </a:cubicBezTo>
                  <a:cubicBezTo>
                    <a:pt x="484" y="211"/>
                    <a:pt x="432" y="211"/>
                    <a:pt x="381" y="211"/>
                  </a:cubicBezTo>
                  <a:cubicBezTo>
                    <a:pt x="381" y="197"/>
                    <a:pt x="381" y="183"/>
                    <a:pt x="381" y="169"/>
                  </a:cubicBezTo>
                  <a:cubicBezTo>
                    <a:pt x="432" y="169"/>
                    <a:pt x="484" y="169"/>
                    <a:pt x="536" y="169"/>
                  </a:cubicBezTo>
                  <a:cubicBezTo>
                    <a:pt x="536" y="150"/>
                    <a:pt x="536" y="131"/>
                    <a:pt x="536" y="113"/>
                  </a:cubicBezTo>
                  <a:cubicBezTo>
                    <a:pt x="484" y="113"/>
                    <a:pt x="432" y="113"/>
                    <a:pt x="381" y="113"/>
                  </a:cubicBezTo>
                  <a:cubicBezTo>
                    <a:pt x="381" y="98"/>
                    <a:pt x="381" y="84"/>
                    <a:pt x="381" y="70"/>
                  </a:cubicBezTo>
                  <a:cubicBezTo>
                    <a:pt x="432" y="70"/>
                    <a:pt x="484" y="70"/>
                    <a:pt x="536" y="70"/>
                  </a:cubicBezTo>
                  <a:cubicBezTo>
                    <a:pt x="536" y="46"/>
                    <a:pt x="536" y="23"/>
                    <a:pt x="536" y="0"/>
                  </a:cubicBezTo>
                  <a:cubicBezTo>
                    <a:pt x="479" y="0"/>
                    <a:pt x="423" y="0"/>
                    <a:pt x="367" y="0"/>
                  </a:cubicBezTo>
                  <a:lnTo>
                    <a:pt x="367" y="0"/>
                  </a:lnTo>
                  <a:cubicBezTo>
                    <a:pt x="356" y="0"/>
                    <a:pt x="347" y="1"/>
                    <a:pt x="338" y="7"/>
                  </a:cubicBezTo>
                  <a:cubicBezTo>
                    <a:pt x="329" y="12"/>
                    <a:pt x="323" y="19"/>
                    <a:pt x="318" y="28"/>
                  </a:cubicBezTo>
                  <a:cubicBezTo>
                    <a:pt x="312" y="37"/>
                    <a:pt x="310" y="46"/>
                    <a:pt x="310" y="56"/>
                  </a:cubicBezTo>
                  <a:cubicBezTo>
                    <a:pt x="310" y="140"/>
                    <a:pt x="310" y="225"/>
                    <a:pt x="310" y="310"/>
                  </a:cubicBezTo>
                  <a:cubicBezTo>
                    <a:pt x="244" y="310"/>
                    <a:pt x="178" y="310"/>
                    <a:pt x="113" y="310"/>
                  </a:cubicBezTo>
                  <a:lnTo>
                    <a:pt x="113" y="310"/>
                  </a:lnTo>
                  <a:cubicBezTo>
                    <a:pt x="102" y="310"/>
                    <a:pt x="93" y="312"/>
                    <a:pt x="85" y="318"/>
                  </a:cubicBezTo>
                  <a:cubicBezTo>
                    <a:pt x="76" y="323"/>
                    <a:pt x="69" y="329"/>
                    <a:pt x="64" y="338"/>
                  </a:cubicBezTo>
                  <a:cubicBezTo>
                    <a:pt x="59" y="347"/>
                    <a:pt x="56" y="356"/>
                    <a:pt x="56" y="366"/>
                  </a:cubicBezTo>
                  <a:cubicBezTo>
                    <a:pt x="56" y="502"/>
                    <a:pt x="56" y="638"/>
                    <a:pt x="56" y="774"/>
                  </a:cubicBezTo>
                  <a:cubicBezTo>
                    <a:pt x="37" y="774"/>
                    <a:pt x="19" y="774"/>
                    <a:pt x="0" y="774"/>
                  </a:cubicBezTo>
                  <a:cubicBezTo>
                    <a:pt x="0" y="803"/>
                    <a:pt x="0" y="831"/>
                    <a:pt x="0" y="859"/>
                  </a:cubicBezTo>
                  <a:cubicBezTo>
                    <a:pt x="178" y="859"/>
                    <a:pt x="357" y="859"/>
                    <a:pt x="536" y="859"/>
                  </a:cubicBezTo>
                  <a:cubicBezTo>
                    <a:pt x="536" y="822"/>
                    <a:pt x="536" y="784"/>
                    <a:pt x="536" y="746"/>
                  </a:cubicBezTo>
                  <a:cubicBezTo>
                    <a:pt x="399" y="746"/>
                    <a:pt x="263" y="746"/>
                    <a:pt x="127" y="746"/>
                  </a:cubicBezTo>
                </a:path>
              </a:pathLst>
            </a:custGeom>
            <a:grpFill/>
            <a:ln>
              <a:noFill/>
            </a:ln>
            <a:effectLst/>
          </p:spPr>
          <p:txBody>
            <a:bodyPr wrap="none" anchor="ctr"/>
            <a:lstStyle/>
            <a:p>
              <a:endParaRPr lang="en-US" dirty="0"/>
            </a:p>
          </p:txBody>
        </p:sp>
        <p:sp>
          <p:nvSpPr>
            <p:cNvPr id="35" name="Freeform 9">
              <a:extLst>
                <a:ext uri="{FF2B5EF4-FFF2-40B4-BE49-F238E27FC236}">
                  <a16:creationId xmlns:a16="http://schemas.microsoft.com/office/drawing/2014/main" id="{C91E4E11-B05D-4A30-B436-6E74FBAA83F8}"/>
                </a:ext>
              </a:extLst>
            </p:cNvPr>
            <p:cNvSpPr>
              <a:spLocks noChangeArrowheads="1"/>
            </p:cNvSpPr>
            <p:nvPr/>
          </p:nvSpPr>
          <p:spPr bwMode="auto">
            <a:xfrm>
              <a:off x="6041281" y="1732820"/>
              <a:ext cx="345010" cy="583864"/>
            </a:xfrm>
            <a:custGeom>
              <a:avLst/>
              <a:gdLst>
                <a:gd name="T0" fmla="*/ 634 w 691"/>
                <a:gd name="T1" fmla="*/ 1084 h 1170"/>
                <a:gd name="T2" fmla="*/ 634 w 691"/>
                <a:gd name="T3" fmla="*/ 56 h 1170"/>
                <a:gd name="T4" fmla="*/ 634 w 691"/>
                <a:gd name="T5" fmla="*/ 56 h 1170"/>
                <a:gd name="T6" fmla="*/ 634 w 691"/>
                <a:gd name="T7" fmla="*/ 56 h 1170"/>
                <a:gd name="T8" fmla="*/ 626 w 691"/>
                <a:gd name="T9" fmla="*/ 28 h 1170"/>
                <a:gd name="T10" fmla="*/ 606 w 691"/>
                <a:gd name="T11" fmla="*/ 7 h 1170"/>
                <a:gd name="T12" fmla="*/ 577 w 691"/>
                <a:gd name="T13" fmla="*/ 0 h 1170"/>
                <a:gd name="T14" fmla="*/ 56 w 691"/>
                <a:gd name="T15" fmla="*/ 0 h 1170"/>
                <a:gd name="T16" fmla="*/ 56 w 691"/>
                <a:gd name="T17" fmla="*/ 0 h 1170"/>
                <a:gd name="T18" fmla="*/ 28 w 691"/>
                <a:gd name="T19" fmla="*/ 7 h 1170"/>
                <a:gd name="T20" fmla="*/ 8 w 691"/>
                <a:gd name="T21" fmla="*/ 28 h 1170"/>
                <a:gd name="T22" fmla="*/ 0 w 691"/>
                <a:gd name="T23" fmla="*/ 56 h 1170"/>
                <a:gd name="T24" fmla="*/ 0 w 691"/>
                <a:gd name="T25" fmla="*/ 1169 h 1170"/>
                <a:gd name="T26" fmla="*/ 690 w 691"/>
                <a:gd name="T27" fmla="*/ 1169 h 1170"/>
                <a:gd name="T28" fmla="*/ 690 w 691"/>
                <a:gd name="T29" fmla="*/ 1084 h 1170"/>
                <a:gd name="T30" fmla="*/ 634 w 691"/>
                <a:gd name="T31" fmla="*/ 1084 h 1170"/>
                <a:gd name="T32" fmla="*/ 197 w 691"/>
                <a:gd name="T33" fmla="*/ 1056 h 1170"/>
                <a:gd name="T34" fmla="*/ 70 w 691"/>
                <a:gd name="T35" fmla="*/ 1056 h 1170"/>
                <a:gd name="T36" fmla="*/ 70 w 691"/>
                <a:gd name="T37" fmla="*/ 845 h 1170"/>
                <a:gd name="T38" fmla="*/ 197 w 691"/>
                <a:gd name="T39" fmla="*/ 845 h 1170"/>
                <a:gd name="T40" fmla="*/ 197 w 691"/>
                <a:gd name="T41" fmla="*/ 1056 h 1170"/>
                <a:gd name="T42" fmla="*/ 380 w 691"/>
                <a:gd name="T43" fmla="*/ 1056 h 1170"/>
                <a:gd name="T44" fmla="*/ 253 w 691"/>
                <a:gd name="T45" fmla="*/ 1056 h 1170"/>
                <a:gd name="T46" fmla="*/ 253 w 691"/>
                <a:gd name="T47" fmla="*/ 845 h 1170"/>
                <a:gd name="T48" fmla="*/ 380 w 691"/>
                <a:gd name="T49" fmla="*/ 845 h 1170"/>
                <a:gd name="T50" fmla="*/ 380 w 691"/>
                <a:gd name="T51" fmla="*/ 1056 h 1170"/>
                <a:gd name="T52" fmla="*/ 563 w 691"/>
                <a:gd name="T53" fmla="*/ 1056 h 1170"/>
                <a:gd name="T54" fmla="*/ 436 w 691"/>
                <a:gd name="T55" fmla="*/ 1056 h 1170"/>
                <a:gd name="T56" fmla="*/ 436 w 691"/>
                <a:gd name="T57" fmla="*/ 845 h 1170"/>
                <a:gd name="T58" fmla="*/ 563 w 691"/>
                <a:gd name="T59" fmla="*/ 845 h 1170"/>
                <a:gd name="T60" fmla="*/ 563 w 691"/>
                <a:gd name="T61" fmla="*/ 1056 h 1170"/>
                <a:gd name="T62" fmla="*/ 563 w 691"/>
                <a:gd name="T63" fmla="*/ 774 h 1170"/>
                <a:gd name="T64" fmla="*/ 70 w 691"/>
                <a:gd name="T65" fmla="*/ 774 h 1170"/>
                <a:gd name="T66" fmla="*/ 70 w 691"/>
                <a:gd name="T67" fmla="*/ 691 h 1170"/>
                <a:gd name="T68" fmla="*/ 563 w 691"/>
                <a:gd name="T69" fmla="*/ 691 h 1170"/>
                <a:gd name="T70" fmla="*/ 563 w 691"/>
                <a:gd name="T71" fmla="*/ 774 h 1170"/>
                <a:gd name="T72" fmla="*/ 563 w 691"/>
                <a:gd name="T73" fmla="*/ 620 h 1170"/>
                <a:gd name="T74" fmla="*/ 70 w 691"/>
                <a:gd name="T75" fmla="*/ 620 h 1170"/>
                <a:gd name="T76" fmla="*/ 70 w 691"/>
                <a:gd name="T77" fmla="*/ 535 h 1170"/>
                <a:gd name="T78" fmla="*/ 563 w 691"/>
                <a:gd name="T79" fmla="*/ 535 h 1170"/>
                <a:gd name="T80" fmla="*/ 563 w 691"/>
                <a:gd name="T81" fmla="*/ 620 h 1170"/>
                <a:gd name="T82" fmla="*/ 563 w 691"/>
                <a:gd name="T83" fmla="*/ 465 h 1170"/>
                <a:gd name="T84" fmla="*/ 70 w 691"/>
                <a:gd name="T85" fmla="*/ 465 h 1170"/>
                <a:gd name="T86" fmla="*/ 70 w 691"/>
                <a:gd name="T87" fmla="*/ 380 h 1170"/>
                <a:gd name="T88" fmla="*/ 563 w 691"/>
                <a:gd name="T89" fmla="*/ 380 h 1170"/>
                <a:gd name="T90" fmla="*/ 563 w 691"/>
                <a:gd name="T91" fmla="*/ 465 h 1170"/>
                <a:gd name="T92" fmla="*/ 563 w 691"/>
                <a:gd name="T93" fmla="*/ 310 h 1170"/>
                <a:gd name="T94" fmla="*/ 70 w 691"/>
                <a:gd name="T95" fmla="*/ 310 h 1170"/>
                <a:gd name="T96" fmla="*/ 70 w 691"/>
                <a:gd name="T97" fmla="*/ 225 h 1170"/>
                <a:gd name="T98" fmla="*/ 563 w 691"/>
                <a:gd name="T99" fmla="*/ 225 h 1170"/>
                <a:gd name="T100" fmla="*/ 563 w 691"/>
                <a:gd name="T101" fmla="*/ 310 h 1170"/>
                <a:gd name="T102" fmla="*/ 563 w 691"/>
                <a:gd name="T103" fmla="*/ 155 h 1170"/>
                <a:gd name="T104" fmla="*/ 70 w 691"/>
                <a:gd name="T105" fmla="*/ 155 h 1170"/>
                <a:gd name="T106" fmla="*/ 70 w 691"/>
                <a:gd name="T107" fmla="*/ 70 h 1170"/>
                <a:gd name="T108" fmla="*/ 563 w 691"/>
                <a:gd name="T109" fmla="*/ 70 h 1170"/>
                <a:gd name="T110" fmla="*/ 563 w 691"/>
                <a:gd name="T111" fmla="*/ 155 h 1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1" h="1170">
                  <a:moveTo>
                    <a:pt x="634" y="1084"/>
                  </a:moveTo>
                  <a:cubicBezTo>
                    <a:pt x="634" y="741"/>
                    <a:pt x="634" y="399"/>
                    <a:pt x="634" y="56"/>
                  </a:cubicBezTo>
                  <a:lnTo>
                    <a:pt x="634" y="56"/>
                  </a:lnTo>
                  <a:lnTo>
                    <a:pt x="634" y="56"/>
                  </a:lnTo>
                  <a:cubicBezTo>
                    <a:pt x="634" y="46"/>
                    <a:pt x="631" y="37"/>
                    <a:pt x="626" y="28"/>
                  </a:cubicBezTo>
                  <a:cubicBezTo>
                    <a:pt x="621" y="19"/>
                    <a:pt x="615" y="12"/>
                    <a:pt x="606" y="7"/>
                  </a:cubicBezTo>
                  <a:cubicBezTo>
                    <a:pt x="598" y="2"/>
                    <a:pt x="588" y="0"/>
                    <a:pt x="577" y="0"/>
                  </a:cubicBezTo>
                  <a:cubicBezTo>
                    <a:pt x="404" y="0"/>
                    <a:pt x="230" y="0"/>
                    <a:pt x="56" y="0"/>
                  </a:cubicBezTo>
                  <a:lnTo>
                    <a:pt x="56" y="0"/>
                  </a:lnTo>
                  <a:cubicBezTo>
                    <a:pt x="45" y="0"/>
                    <a:pt x="37" y="2"/>
                    <a:pt x="28" y="7"/>
                  </a:cubicBezTo>
                  <a:cubicBezTo>
                    <a:pt x="19" y="12"/>
                    <a:pt x="13" y="19"/>
                    <a:pt x="8" y="28"/>
                  </a:cubicBezTo>
                  <a:cubicBezTo>
                    <a:pt x="3" y="37"/>
                    <a:pt x="0" y="46"/>
                    <a:pt x="0" y="56"/>
                  </a:cubicBezTo>
                  <a:cubicBezTo>
                    <a:pt x="0" y="427"/>
                    <a:pt x="0" y="798"/>
                    <a:pt x="0" y="1169"/>
                  </a:cubicBezTo>
                  <a:cubicBezTo>
                    <a:pt x="230" y="1169"/>
                    <a:pt x="460" y="1169"/>
                    <a:pt x="690" y="1169"/>
                  </a:cubicBezTo>
                  <a:cubicBezTo>
                    <a:pt x="690" y="1141"/>
                    <a:pt x="690" y="1113"/>
                    <a:pt x="690" y="1084"/>
                  </a:cubicBezTo>
                  <a:cubicBezTo>
                    <a:pt x="671" y="1084"/>
                    <a:pt x="653" y="1084"/>
                    <a:pt x="634" y="1084"/>
                  </a:cubicBezTo>
                  <a:close/>
                  <a:moveTo>
                    <a:pt x="197" y="1056"/>
                  </a:moveTo>
                  <a:cubicBezTo>
                    <a:pt x="155" y="1056"/>
                    <a:pt x="113" y="1056"/>
                    <a:pt x="70" y="1056"/>
                  </a:cubicBezTo>
                  <a:cubicBezTo>
                    <a:pt x="70" y="986"/>
                    <a:pt x="70" y="916"/>
                    <a:pt x="70" y="845"/>
                  </a:cubicBezTo>
                  <a:cubicBezTo>
                    <a:pt x="113" y="845"/>
                    <a:pt x="155" y="845"/>
                    <a:pt x="197" y="845"/>
                  </a:cubicBezTo>
                  <a:cubicBezTo>
                    <a:pt x="197" y="916"/>
                    <a:pt x="197" y="986"/>
                    <a:pt x="197" y="1056"/>
                  </a:cubicBezTo>
                  <a:close/>
                  <a:moveTo>
                    <a:pt x="380" y="1056"/>
                  </a:moveTo>
                  <a:cubicBezTo>
                    <a:pt x="338" y="1056"/>
                    <a:pt x="296" y="1056"/>
                    <a:pt x="253" y="1056"/>
                  </a:cubicBezTo>
                  <a:cubicBezTo>
                    <a:pt x="253" y="986"/>
                    <a:pt x="253" y="916"/>
                    <a:pt x="253" y="845"/>
                  </a:cubicBezTo>
                  <a:cubicBezTo>
                    <a:pt x="296" y="845"/>
                    <a:pt x="338" y="845"/>
                    <a:pt x="380" y="845"/>
                  </a:cubicBezTo>
                  <a:cubicBezTo>
                    <a:pt x="380" y="916"/>
                    <a:pt x="380" y="986"/>
                    <a:pt x="380" y="1056"/>
                  </a:cubicBezTo>
                  <a:close/>
                  <a:moveTo>
                    <a:pt x="563" y="1056"/>
                  </a:moveTo>
                  <a:cubicBezTo>
                    <a:pt x="521" y="1056"/>
                    <a:pt x="479" y="1056"/>
                    <a:pt x="436" y="1056"/>
                  </a:cubicBezTo>
                  <a:cubicBezTo>
                    <a:pt x="436" y="986"/>
                    <a:pt x="436" y="916"/>
                    <a:pt x="436" y="845"/>
                  </a:cubicBezTo>
                  <a:cubicBezTo>
                    <a:pt x="479" y="845"/>
                    <a:pt x="521" y="845"/>
                    <a:pt x="563" y="845"/>
                  </a:cubicBezTo>
                  <a:cubicBezTo>
                    <a:pt x="563" y="916"/>
                    <a:pt x="563" y="986"/>
                    <a:pt x="563" y="1056"/>
                  </a:cubicBezTo>
                  <a:close/>
                  <a:moveTo>
                    <a:pt x="563" y="774"/>
                  </a:moveTo>
                  <a:cubicBezTo>
                    <a:pt x="399" y="774"/>
                    <a:pt x="235" y="774"/>
                    <a:pt x="70" y="774"/>
                  </a:cubicBezTo>
                  <a:cubicBezTo>
                    <a:pt x="70" y="746"/>
                    <a:pt x="70" y="718"/>
                    <a:pt x="70" y="691"/>
                  </a:cubicBezTo>
                  <a:cubicBezTo>
                    <a:pt x="235" y="691"/>
                    <a:pt x="399" y="691"/>
                    <a:pt x="563" y="691"/>
                  </a:cubicBezTo>
                  <a:cubicBezTo>
                    <a:pt x="563" y="718"/>
                    <a:pt x="563" y="746"/>
                    <a:pt x="563" y="774"/>
                  </a:cubicBezTo>
                  <a:close/>
                  <a:moveTo>
                    <a:pt x="563" y="620"/>
                  </a:moveTo>
                  <a:cubicBezTo>
                    <a:pt x="399" y="620"/>
                    <a:pt x="235" y="620"/>
                    <a:pt x="70" y="620"/>
                  </a:cubicBezTo>
                  <a:cubicBezTo>
                    <a:pt x="70" y="591"/>
                    <a:pt x="70" y="563"/>
                    <a:pt x="70" y="535"/>
                  </a:cubicBezTo>
                  <a:cubicBezTo>
                    <a:pt x="235" y="535"/>
                    <a:pt x="399" y="535"/>
                    <a:pt x="563" y="535"/>
                  </a:cubicBezTo>
                  <a:cubicBezTo>
                    <a:pt x="563" y="563"/>
                    <a:pt x="563" y="591"/>
                    <a:pt x="563" y="620"/>
                  </a:cubicBezTo>
                  <a:close/>
                  <a:moveTo>
                    <a:pt x="563" y="465"/>
                  </a:moveTo>
                  <a:cubicBezTo>
                    <a:pt x="399" y="465"/>
                    <a:pt x="235" y="465"/>
                    <a:pt x="70" y="465"/>
                  </a:cubicBezTo>
                  <a:cubicBezTo>
                    <a:pt x="70" y="436"/>
                    <a:pt x="70" y="408"/>
                    <a:pt x="70" y="380"/>
                  </a:cubicBezTo>
                  <a:cubicBezTo>
                    <a:pt x="235" y="380"/>
                    <a:pt x="399" y="380"/>
                    <a:pt x="563" y="380"/>
                  </a:cubicBezTo>
                  <a:cubicBezTo>
                    <a:pt x="563" y="408"/>
                    <a:pt x="563" y="436"/>
                    <a:pt x="563" y="465"/>
                  </a:cubicBezTo>
                  <a:close/>
                  <a:moveTo>
                    <a:pt x="563" y="310"/>
                  </a:moveTo>
                  <a:cubicBezTo>
                    <a:pt x="399" y="310"/>
                    <a:pt x="235" y="310"/>
                    <a:pt x="70" y="310"/>
                  </a:cubicBezTo>
                  <a:cubicBezTo>
                    <a:pt x="70" y="281"/>
                    <a:pt x="70" y="253"/>
                    <a:pt x="70" y="225"/>
                  </a:cubicBezTo>
                  <a:cubicBezTo>
                    <a:pt x="235" y="225"/>
                    <a:pt x="399" y="225"/>
                    <a:pt x="563" y="225"/>
                  </a:cubicBezTo>
                  <a:cubicBezTo>
                    <a:pt x="563" y="253"/>
                    <a:pt x="563" y="281"/>
                    <a:pt x="563" y="310"/>
                  </a:cubicBezTo>
                  <a:close/>
                  <a:moveTo>
                    <a:pt x="563" y="155"/>
                  </a:moveTo>
                  <a:cubicBezTo>
                    <a:pt x="399" y="155"/>
                    <a:pt x="235" y="155"/>
                    <a:pt x="70" y="155"/>
                  </a:cubicBezTo>
                  <a:cubicBezTo>
                    <a:pt x="70" y="126"/>
                    <a:pt x="70" y="98"/>
                    <a:pt x="70" y="70"/>
                  </a:cubicBezTo>
                  <a:cubicBezTo>
                    <a:pt x="235" y="70"/>
                    <a:pt x="399" y="70"/>
                    <a:pt x="563" y="70"/>
                  </a:cubicBezTo>
                  <a:cubicBezTo>
                    <a:pt x="563" y="98"/>
                    <a:pt x="563" y="126"/>
                    <a:pt x="563" y="155"/>
                  </a:cubicBezTo>
                  <a:close/>
                </a:path>
              </a:pathLst>
            </a:custGeom>
            <a:grpFill/>
            <a:ln>
              <a:noFill/>
            </a:ln>
            <a:effectLst/>
          </p:spPr>
          <p:txBody>
            <a:bodyPr wrap="none" anchor="ctr"/>
            <a:lstStyle/>
            <a:p>
              <a:endParaRPr lang="en-US" dirty="0"/>
            </a:p>
          </p:txBody>
        </p:sp>
      </p:grpSp>
      <p:grpSp>
        <p:nvGrpSpPr>
          <p:cNvPr id="36" name="Group 3">
            <a:extLst>
              <a:ext uri="{FF2B5EF4-FFF2-40B4-BE49-F238E27FC236}">
                <a16:creationId xmlns:a16="http://schemas.microsoft.com/office/drawing/2014/main" id="{E08FBAB2-3216-4379-B88B-51E67A4EAFF8}"/>
              </a:ext>
            </a:extLst>
          </p:cNvPr>
          <p:cNvGrpSpPr>
            <a:grpSpLocks/>
          </p:cNvGrpSpPr>
          <p:nvPr/>
        </p:nvGrpSpPr>
        <p:grpSpPr bwMode="auto">
          <a:xfrm>
            <a:off x="8077170" y="3604280"/>
            <a:ext cx="227649" cy="382865"/>
            <a:chOff x="1225" y="907"/>
            <a:chExt cx="220" cy="370"/>
          </a:xfrm>
          <a:solidFill>
            <a:schemeClr val="accent1"/>
          </a:solidFill>
        </p:grpSpPr>
        <p:sp>
          <p:nvSpPr>
            <p:cNvPr id="37" name="Freeform 4">
              <a:extLst>
                <a:ext uri="{FF2B5EF4-FFF2-40B4-BE49-F238E27FC236}">
                  <a16:creationId xmlns:a16="http://schemas.microsoft.com/office/drawing/2014/main" id="{4B8505A4-86B3-4110-8445-6630EE0AC8AE}"/>
                </a:ext>
              </a:extLst>
            </p:cNvPr>
            <p:cNvSpPr>
              <a:spLocks noChangeArrowheads="1"/>
            </p:cNvSpPr>
            <p:nvPr/>
          </p:nvSpPr>
          <p:spPr bwMode="auto">
            <a:xfrm>
              <a:off x="1225" y="907"/>
              <a:ext cx="220" cy="370"/>
            </a:xfrm>
            <a:custGeom>
              <a:avLst/>
              <a:gdLst>
                <a:gd name="T0" fmla="*/ 30 w 974"/>
                <a:gd name="T1" fmla="*/ 609 h 1636"/>
                <a:gd name="T2" fmla="*/ 78 w 974"/>
                <a:gd name="T3" fmla="*/ 509 h 1636"/>
                <a:gd name="T4" fmla="*/ 348 w 974"/>
                <a:gd name="T5" fmla="*/ 239 h 1636"/>
                <a:gd name="T6" fmla="*/ 716 w 974"/>
                <a:gd name="T7" fmla="*/ 140 h 1636"/>
                <a:gd name="T8" fmla="*/ 718 w 974"/>
                <a:gd name="T9" fmla="*/ 140 h 1636"/>
                <a:gd name="T10" fmla="*/ 718 w 974"/>
                <a:gd name="T11" fmla="*/ 0 h 1636"/>
                <a:gd name="T12" fmla="*/ 963 w 974"/>
                <a:gd name="T13" fmla="*/ 248 h 1636"/>
                <a:gd name="T14" fmla="*/ 715 w 974"/>
                <a:gd name="T15" fmla="*/ 493 h 1636"/>
                <a:gd name="T16" fmla="*/ 715 w 974"/>
                <a:gd name="T17" fmla="*/ 356 h 1636"/>
                <a:gd name="T18" fmla="*/ 456 w 974"/>
                <a:gd name="T19" fmla="*/ 426 h 1636"/>
                <a:gd name="T20" fmla="*/ 320 w 974"/>
                <a:gd name="T21" fmla="*/ 539 h 1636"/>
                <a:gd name="T22" fmla="*/ 30 w 974"/>
                <a:gd name="T23" fmla="*/ 609 h 1636"/>
                <a:gd name="T24" fmla="*/ 973 w 974"/>
                <a:gd name="T25" fmla="*/ 933 h 1636"/>
                <a:gd name="T26" fmla="*/ 730 w 974"/>
                <a:gd name="T27" fmla="*/ 708 h 1636"/>
                <a:gd name="T28" fmla="*/ 368 w 974"/>
                <a:gd name="T29" fmla="*/ 609 h 1636"/>
                <a:gd name="T30" fmla="*/ 361 w 974"/>
                <a:gd name="T31" fmla="*/ 609 h 1636"/>
                <a:gd name="T32" fmla="*/ 360 w 974"/>
                <a:gd name="T33" fmla="*/ 609 h 1636"/>
                <a:gd name="T34" fmla="*/ 0 w 974"/>
                <a:gd name="T35" fmla="*/ 703 h 1636"/>
                <a:gd name="T36" fmla="*/ 107 w 974"/>
                <a:gd name="T37" fmla="*/ 890 h 1636"/>
                <a:gd name="T38" fmla="*/ 360 w 974"/>
                <a:gd name="T39" fmla="*/ 823 h 1636"/>
                <a:gd name="T40" fmla="*/ 361 w 974"/>
                <a:gd name="T41" fmla="*/ 823 h 1636"/>
                <a:gd name="T42" fmla="*/ 366 w 974"/>
                <a:gd name="T43" fmla="*/ 823 h 1636"/>
                <a:gd name="T44" fmla="*/ 620 w 974"/>
                <a:gd name="T45" fmla="*/ 893 h 1636"/>
                <a:gd name="T46" fmla="*/ 728 w 974"/>
                <a:gd name="T47" fmla="*/ 976 h 1636"/>
                <a:gd name="T48" fmla="*/ 706 w 974"/>
                <a:gd name="T49" fmla="*/ 1019 h 1636"/>
                <a:gd name="T50" fmla="*/ 515 w 974"/>
                <a:gd name="T51" fmla="*/ 1210 h 1636"/>
                <a:gd name="T52" fmla="*/ 255 w 974"/>
                <a:gd name="T53" fmla="*/ 1280 h 1636"/>
                <a:gd name="T54" fmla="*/ 255 w 974"/>
                <a:gd name="T55" fmla="*/ 1142 h 1636"/>
                <a:gd name="T56" fmla="*/ 8 w 974"/>
                <a:gd name="T57" fmla="*/ 1388 h 1636"/>
                <a:gd name="T58" fmla="*/ 254 w 974"/>
                <a:gd name="T59" fmla="*/ 1635 h 1636"/>
                <a:gd name="T60" fmla="*/ 254 w 974"/>
                <a:gd name="T61" fmla="*/ 1495 h 1636"/>
                <a:gd name="T62" fmla="*/ 255 w 974"/>
                <a:gd name="T63" fmla="*/ 1495 h 1636"/>
                <a:gd name="T64" fmla="*/ 623 w 974"/>
                <a:gd name="T65" fmla="*/ 1396 h 1636"/>
                <a:gd name="T66" fmla="*/ 894 w 974"/>
                <a:gd name="T67" fmla="*/ 1126 h 1636"/>
                <a:gd name="T68" fmla="*/ 971 w 974"/>
                <a:gd name="T69" fmla="*/ 935 h 1636"/>
                <a:gd name="T70" fmla="*/ 973 w 974"/>
                <a:gd name="T71" fmla="*/ 933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74" h="1636">
                  <a:moveTo>
                    <a:pt x="30" y="609"/>
                  </a:moveTo>
                  <a:cubicBezTo>
                    <a:pt x="44" y="573"/>
                    <a:pt x="58" y="543"/>
                    <a:pt x="78" y="509"/>
                  </a:cubicBezTo>
                  <a:cubicBezTo>
                    <a:pt x="146" y="391"/>
                    <a:pt x="230" y="307"/>
                    <a:pt x="348" y="239"/>
                  </a:cubicBezTo>
                  <a:cubicBezTo>
                    <a:pt x="466" y="171"/>
                    <a:pt x="580" y="140"/>
                    <a:pt x="716" y="140"/>
                  </a:cubicBezTo>
                  <a:cubicBezTo>
                    <a:pt x="717" y="140"/>
                    <a:pt x="717" y="140"/>
                    <a:pt x="718" y="140"/>
                  </a:cubicBezTo>
                  <a:cubicBezTo>
                    <a:pt x="718" y="93"/>
                    <a:pt x="718" y="46"/>
                    <a:pt x="718" y="0"/>
                  </a:cubicBezTo>
                  <a:cubicBezTo>
                    <a:pt x="800" y="82"/>
                    <a:pt x="882" y="165"/>
                    <a:pt x="963" y="248"/>
                  </a:cubicBezTo>
                  <a:cubicBezTo>
                    <a:pt x="881" y="329"/>
                    <a:pt x="798" y="411"/>
                    <a:pt x="715" y="493"/>
                  </a:cubicBezTo>
                  <a:cubicBezTo>
                    <a:pt x="715" y="447"/>
                    <a:pt x="715" y="401"/>
                    <a:pt x="715" y="356"/>
                  </a:cubicBezTo>
                  <a:cubicBezTo>
                    <a:pt x="619" y="356"/>
                    <a:pt x="539" y="378"/>
                    <a:pt x="456" y="426"/>
                  </a:cubicBezTo>
                  <a:cubicBezTo>
                    <a:pt x="402" y="457"/>
                    <a:pt x="361" y="492"/>
                    <a:pt x="320" y="539"/>
                  </a:cubicBezTo>
                  <a:cubicBezTo>
                    <a:pt x="214" y="545"/>
                    <a:pt x="126" y="566"/>
                    <a:pt x="30" y="609"/>
                  </a:cubicBezTo>
                  <a:close/>
                  <a:moveTo>
                    <a:pt x="973" y="933"/>
                  </a:moveTo>
                  <a:cubicBezTo>
                    <a:pt x="907" y="836"/>
                    <a:pt x="832" y="766"/>
                    <a:pt x="730" y="708"/>
                  </a:cubicBezTo>
                  <a:cubicBezTo>
                    <a:pt x="614" y="641"/>
                    <a:pt x="500" y="610"/>
                    <a:pt x="368" y="609"/>
                  </a:cubicBezTo>
                  <a:cubicBezTo>
                    <a:pt x="365" y="609"/>
                    <a:pt x="363" y="609"/>
                    <a:pt x="361" y="609"/>
                  </a:cubicBezTo>
                  <a:cubicBezTo>
                    <a:pt x="360" y="609"/>
                    <a:pt x="360" y="609"/>
                    <a:pt x="360" y="609"/>
                  </a:cubicBezTo>
                  <a:cubicBezTo>
                    <a:pt x="228" y="609"/>
                    <a:pt x="115" y="638"/>
                    <a:pt x="0" y="703"/>
                  </a:cubicBezTo>
                  <a:cubicBezTo>
                    <a:pt x="35" y="765"/>
                    <a:pt x="71" y="828"/>
                    <a:pt x="107" y="890"/>
                  </a:cubicBezTo>
                  <a:cubicBezTo>
                    <a:pt x="188" y="844"/>
                    <a:pt x="267" y="823"/>
                    <a:pt x="360" y="823"/>
                  </a:cubicBezTo>
                  <a:cubicBezTo>
                    <a:pt x="361" y="823"/>
                    <a:pt x="360" y="823"/>
                    <a:pt x="361" y="823"/>
                  </a:cubicBezTo>
                  <a:cubicBezTo>
                    <a:pt x="362" y="823"/>
                    <a:pt x="364" y="823"/>
                    <a:pt x="366" y="823"/>
                  </a:cubicBezTo>
                  <a:cubicBezTo>
                    <a:pt x="460" y="824"/>
                    <a:pt x="538" y="847"/>
                    <a:pt x="620" y="893"/>
                  </a:cubicBezTo>
                  <a:cubicBezTo>
                    <a:pt x="662" y="918"/>
                    <a:pt x="694" y="942"/>
                    <a:pt x="728" y="976"/>
                  </a:cubicBezTo>
                  <a:cubicBezTo>
                    <a:pt x="721" y="992"/>
                    <a:pt x="715" y="1004"/>
                    <a:pt x="706" y="1019"/>
                  </a:cubicBezTo>
                  <a:cubicBezTo>
                    <a:pt x="658" y="1102"/>
                    <a:pt x="598" y="1162"/>
                    <a:pt x="515" y="1210"/>
                  </a:cubicBezTo>
                  <a:cubicBezTo>
                    <a:pt x="433" y="1258"/>
                    <a:pt x="351" y="1280"/>
                    <a:pt x="255" y="1280"/>
                  </a:cubicBezTo>
                  <a:cubicBezTo>
                    <a:pt x="255" y="1234"/>
                    <a:pt x="255" y="1188"/>
                    <a:pt x="255" y="1142"/>
                  </a:cubicBezTo>
                  <a:cubicBezTo>
                    <a:pt x="172" y="1224"/>
                    <a:pt x="90" y="1306"/>
                    <a:pt x="8" y="1388"/>
                  </a:cubicBezTo>
                  <a:cubicBezTo>
                    <a:pt x="90" y="1471"/>
                    <a:pt x="172" y="1553"/>
                    <a:pt x="254" y="1635"/>
                  </a:cubicBezTo>
                  <a:cubicBezTo>
                    <a:pt x="254" y="1589"/>
                    <a:pt x="254" y="1542"/>
                    <a:pt x="254" y="1495"/>
                  </a:cubicBezTo>
                  <a:cubicBezTo>
                    <a:pt x="254" y="1495"/>
                    <a:pt x="254" y="1495"/>
                    <a:pt x="255" y="1495"/>
                  </a:cubicBezTo>
                  <a:cubicBezTo>
                    <a:pt x="391" y="1495"/>
                    <a:pt x="506" y="1464"/>
                    <a:pt x="623" y="1396"/>
                  </a:cubicBezTo>
                  <a:cubicBezTo>
                    <a:pt x="741" y="1328"/>
                    <a:pt x="827" y="1244"/>
                    <a:pt x="894" y="1126"/>
                  </a:cubicBezTo>
                  <a:cubicBezTo>
                    <a:pt x="930" y="1063"/>
                    <a:pt x="953" y="1006"/>
                    <a:pt x="971" y="935"/>
                  </a:cubicBezTo>
                  <a:cubicBezTo>
                    <a:pt x="972" y="935"/>
                    <a:pt x="973" y="934"/>
                    <a:pt x="973" y="93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38" name="Group 7">
            <a:extLst>
              <a:ext uri="{FF2B5EF4-FFF2-40B4-BE49-F238E27FC236}">
                <a16:creationId xmlns:a16="http://schemas.microsoft.com/office/drawing/2014/main" id="{4589547B-1000-4386-8F1A-F7C3AD6873A0}"/>
              </a:ext>
            </a:extLst>
          </p:cNvPr>
          <p:cNvGrpSpPr>
            <a:grpSpLocks/>
          </p:cNvGrpSpPr>
          <p:nvPr/>
        </p:nvGrpSpPr>
        <p:grpSpPr bwMode="auto">
          <a:xfrm>
            <a:off x="7966992" y="4284639"/>
            <a:ext cx="448005" cy="373337"/>
            <a:chOff x="1240" y="1767"/>
            <a:chExt cx="330" cy="275"/>
          </a:xfrm>
          <a:solidFill>
            <a:schemeClr val="accent1"/>
          </a:solidFill>
        </p:grpSpPr>
        <p:sp>
          <p:nvSpPr>
            <p:cNvPr id="39" name="Freeform 8">
              <a:extLst>
                <a:ext uri="{FF2B5EF4-FFF2-40B4-BE49-F238E27FC236}">
                  <a16:creationId xmlns:a16="http://schemas.microsoft.com/office/drawing/2014/main" id="{F641B34E-F354-4DE6-9B1B-8D645088CBD2}"/>
                </a:ext>
              </a:extLst>
            </p:cNvPr>
            <p:cNvSpPr>
              <a:spLocks noChangeArrowheads="1"/>
            </p:cNvSpPr>
            <p:nvPr/>
          </p:nvSpPr>
          <p:spPr bwMode="auto">
            <a:xfrm>
              <a:off x="1240" y="1767"/>
              <a:ext cx="331" cy="275"/>
            </a:xfrm>
            <a:custGeom>
              <a:avLst/>
              <a:gdLst>
                <a:gd name="T0" fmla="*/ 883 w 1462"/>
                <a:gd name="T1" fmla="*/ 15 h 1218"/>
                <a:gd name="T2" fmla="*/ 988 w 1462"/>
                <a:gd name="T3" fmla="*/ 15 h 1218"/>
                <a:gd name="T4" fmla="*/ 1041 w 1462"/>
                <a:gd name="T5" fmla="*/ 106 h 1218"/>
                <a:gd name="T6" fmla="*/ 988 w 1462"/>
                <a:gd name="T7" fmla="*/ 197 h 1218"/>
                <a:gd name="T8" fmla="*/ 883 w 1462"/>
                <a:gd name="T9" fmla="*/ 197 h 1218"/>
                <a:gd name="T10" fmla="*/ 830 w 1462"/>
                <a:gd name="T11" fmla="*/ 106 h 1218"/>
                <a:gd name="T12" fmla="*/ 936 w 1462"/>
                <a:gd name="T13" fmla="*/ 441 h 1218"/>
                <a:gd name="T14" fmla="*/ 844 w 1462"/>
                <a:gd name="T15" fmla="*/ 494 h 1218"/>
                <a:gd name="T16" fmla="*/ 844 w 1462"/>
                <a:gd name="T17" fmla="*/ 599 h 1218"/>
                <a:gd name="T18" fmla="*/ 936 w 1462"/>
                <a:gd name="T19" fmla="*/ 651 h 1218"/>
                <a:gd name="T20" fmla="*/ 1027 w 1462"/>
                <a:gd name="T21" fmla="*/ 599 h 1218"/>
                <a:gd name="T22" fmla="*/ 1041 w 1462"/>
                <a:gd name="T23" fmla="*/ 547 h 1218"/>
                <a:gd name="T24" fmla="*/ 988 w 1462"/>
                <a:gd name="T25" fmla="*/ 455 h 1218"/>
                <a:gd name="T26" fmla="*/ 766 w 1462"/>
                <a:gd name="T27" fmla="*/ 446 h 1218"/>
                <a:gd name="T28" fmla="*/ 812 w 1462"/>
                <a:gd name="T29" fmla="*/ 434 h 1218"/>
                <a:gd name="T30" fmla="*/ 857 w 1462"/>
                <a:gd name="T31" fmla="*/ 355 h 1218"/>
                <a:gd name="T32" fmla="*/ 812 w 1462"/>
                <a:gd name="T33" fmla="*/ 277 h 1218"/>
                <a:gd name="T34" fmla="*/ 722 w 1462"/>
                <a:gd name="T35" fmla="*/ 277 h 1218"/>
                <a:gd name="T36" fmla="*/ 677 w 1462"/>
                <a:gd name="T37" fmla="*/ 355 h 1218"/>
                <a:gd name="T38" fmla="*/ 689 w 1462"/>
                <a:gd name="T39" fmla="*/ 400 h 1218"/>
                <a:gd name="T40" fmla="*/ 766 w 1462"/>
                <a:gd name="T41" fmla="*/ 445 h 1218"/>
                <a:gd name="T42" fmla="*/ 1434 w 1462"/>
                <a:gd name="T43" fmla="*/ 712 h 1218"/>
                <a:gd name="T44" fmla="*/ 1374 w 1462"/>
                <a:gd name="T45" fmla="*/ 712 h 1218"/>
                <a:gd name="T46" fmla="*/ 1317 w 1462"/>
                <a:gd name="T47" fmla="*/ 737 h 1218"/>
                <a:gd name="T48" fmla="*/ 1288 w 1462"/>
                <a:gd name="T49" fmla="*/ 687 h 1218"/>
                <a:gd name="T50" fmla="*/ 1229 w 1462"/>
                <a:gd name="T51" fmla="*/ 687 h 1218"/>
                <a:gd name="T52" fmla="*/ 1204 w 1462"/>
                <a:gd name="T53" fmla="*/ 676 h 1218"/>
                <a:gd name="T54" fmla="*/ 1154 w 1462"/>
                <a:gd name="T55" fmla="*/ 647 h 1218"/>
                <a:gd name="T56" fmla="*/ 1062 w 1462"/>
                <a:gd name="T57" fmla="*/ 691 h 1218"/>
                <a:gd name="T58" fmla="*/ 1096 w 1462"/>
                <a:gd name="T59" fmla="*/ 776 h 1218"/>
                <a:gd name="T60" fmla="*/ 1082 w 1462"/>
                <a:gd name="T61" fmla="*/ 828 h 1218"/>
                <a:gd name="T62" fmla="*/ 1012 w 1462"/>
                <a:gd name="T63" fmla="*/ 889 h 1218"/>
                <a:gd name="T64" fmla="*/ 841 w 1462"/>
                <a:gd name="T65" fmla="*/ 931 h 1218"/>
                <a:gd name="T66" fmla="*/ 574 w 1462"/>
                <a:gd name="T67" fmla="*/ 822 h 1218"/>
                <a:gd name="T68" fmla="*/ 841 w 1462"/>
                <a:gd name="T69" fmla="*/ 867 h 1218"/>
                <a:gd name="T70" fmla="*/ 979 w 1462"/>
                <a:gd name="T71" fmla="*/ 833 h 1218"/>
                <a:gd name="T72" fmla="*/ 1025 w 1462"/>
                <a:gd name="T73" fmla="*/ 796 h 1218"/>
                <a:gd name="T74" fmla="*/ 1032 w 1462"/>
                <a:gd name="T75" fmla="*/ 770 h 1218"/>
                <a:gd name="T76" fmla="*/ 1006 w 1462"/>
                <a:gd name="T77" fmla="*/ 726 h 1218"/>
                <a:gd name="T78" fmla="*/ 910 w 1462"/>
                <a:gd name="T79" fmla="*/ 725 h 1218"/>
                <a:gd name="T80" fmla="*/ 380 w 1462"/>
                <a:gd name="T81" fmla="*/ 567 h 1218"/>
                <a:gd name="T82" fmla="*/ 0 w 1462"/>
                <a:gd name="T83" fmla="*/ 1157 h 1218"/>
                <a:gd name="T84" fmla="*/ 206 w 1462"/>
                <a:gd name="T85" fmla="*/ 1143 h 1218"/>
                <a:gd name="T86" fmla="*/ 704 w 1462"/>
                <a:gd name="T87" fmla="*/ 1217 h 1218"/>
                <a:gd name="T88" fmla="*/ 716 w 1462"/>
                <a:gd name="T89" fmla="*/ 1217 h 1218"/>
                <a:gd name="T90" fmla="*/ 729 w 1462"/>
                <a:gd name="T91" fmla="*/ 1217 h 1218"/>
                <a:gd name="T92" fmla="*/ 771 w 1462"/>
                <a:gd name="T93" fmla="*/ 1199 h 1218"/>
                <a:gd name="T94" fmla="*/ 1428 w 1462"/>
                <a:gd name="T95" fmla="*/ 813 h 1218"/>
                <a:gd name="T96" fmla="*/ 1453 w 1462"/>
                <a:gd name="T97" fmla="*/ 790 h 1218"/>
                <a:gd name="T98" fmla="*/ 1454 w 1462"/>
                <a:gd name="T99" fmla="*/ 733 h 1218"/>
                <a:gd name="T100" fmla="*/ 1434 w 1462"/>
                <a:gd name="T101" fmla="*/ 712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2" h="1218">
                  <a:moveTo>
                    <a:pt x="844" y="53"/>
                  </a:moveTo>
                  <a:cubicBezTo>
                    <a:pt x="854" y="36"/>
                    <a:pt x="866" y="24"/>
                    <a:pt x="883" y="15"/>
                  </a:cubicBezTo>
                  <a:cubicBezTo>
                    <a:pt x="900" y="5"/>
                    <a:pt x="917" y="0"/>
                    <a:pt x="936" y="0"/>
                  </a:cubicBezTo>
                  <a:cubicBezTo>
                    <a:pt x="956" y="0"/>
                    <a:pt x="972" y="5"/>
                    <a:pt x="988" y="15"/>
                  </a:cubicBezTo>
                  <a:cubicBezTo>
                    <a:pt x="1005" y="24"/>
                    <a:pt x="1017" y="36"/>
                    <a:pt x="1027" y="53"/>
                  </a:cubicBezTo>
                  <a:cubicBezTo>
                    <a:pt x="1037" y="70"/>
                    <a:pt x="1041" y="87"/>
                    <a:pt x="1041" y="106"/>
                  </a:cubicBezTo>
                  <a:cubicBezTo>
                    <a:pt x="1041" y="125"/>
                    <a:pt x="1037" y="142"/>
                    <a:pt x="1027" y="159"/>
                  </a:cubicBezTo>
                  <a:cubicBezTo>
                    <a:pt x="1017" y="176"/>
                    <a:pt x="1005" y="187"/>
                    <a:pt x="988" y="197"/>
                  </a:cubicBezTo>
                  <a:cubicBezTo>
                    <a:pt x="972" y="206"/>
                    <a:pt x="956" y="212"/>
                    <a:pt x="936" y="212"/>
                  </a:cubicBezTo>
                  <a:cubicBezTo>
                    <a:pt x="917" y="212"/>
                    <a:pt x="900" y="206"/>
                    <a:pt x="883" y="197"/>
                  </a:cubicBezTo>
                  <a:cubicBezTo>
                    <a:pt x="866" y="187"/>
                    <a:pt x="854" y="176"/>
                    <a:pt x="844" y="159"/>
                  </a:cubicBezTo>
                  <a:cubicBezTo>
                    <a:pt x="835" y="142"/>
                    <a:pt x="830" y="125"/>
                    <a:pt x="830" y="106"/>
                  </a:cubicBezTo>
                  <a:cubicBezTo>
                    <a:pt x="830" y="87"/>
                    <a:pt x="835" y="70"/>
                    <a:pt x="844" y="53"/>
                  </a:cubicBezTo>
                  <a:close/>
                  <a:moveTo>
                    <a:pt x="936" y="441"/>
                  </a:moveTo>
                  <a:cubicBezTo>
                    <a:pt x="916" y="441"/>
                    <a:pt x="900" y="446"/>
                    <a:pt x="883" y="455"/>
                  </a:cubicBezTo>
                  <a:cubicBezTo>
                    <a:pt x="866" y="465"/>
                    <a:pt x="854" y="477"/>
                    <a:pt x="844" y="494"/>
                  </a:cubicBezTo>
                  <a:cubicBezTo>
                    <a:pt x="835" y="511"/>
                    <a:pt x="830" y="527"/>
                    <a:pt x="830" y="547"/>
                  </a:cubicBezTo>
                  <a:cubicBezTo>
                    <a:pt x="830" y="566"/>
                    <a:pt x="835" y="583"/>
                    <a:pt x="844" y="599"/>
                  </a:cubicBezTo>
                  <a:cubicBezTo>
                    <a:pt x="854" y="615"/>
                    <a:pt x="866" y="627"/>
                    <a:pt x="883" y="637"/>
                  </a:cubicBezTo>
                  <a:cubicBezTo>
                    <a:pt x="900" y="647"/>
                    <a:pt x="917" y="651"/>
                    <a:pt x="936" y="651"/>
                  </a:cubicBezTo>
                  <a:cubicBezTo>
                    <a:pt x="956" y="651"/>
                    <a:pt x="972" y="647"/>
                    <a:pt x="988" y="637"/>
                  </a:cubicBezTo>
                  <a:cubicBezTo>
                    <a:pt x="1005" y="627"/>
                    <a:pt x="1017" y="615"/>
                    <a:pt x="1027" y="599"/>
                  </a:cubicBezTo>
                  <a:cubicBezTo>
                    <a:pt x="1037" y="583"/>
                    <a:pt x="1041" y="566"/>
                    <a:pt x="1041" y="547"/>
                  </a:cubicBezTo>
                  <a:lnTo>
                    <a:pt x="1041" y="547"/>
                  </a:lnTo>
                  <a:cubicBezTo>
                    <a:pt x="1041" y="527"/>
                    <a:pt x="1037" y="511"/>
                    <a:pt x="1027" y="494"/>
                  </a:cubicBezTo>
                  <a:cubicBezTo>
                    <a:pt x="1017" y="477"/>
                    <a:pt x="1005" y="464"/>
                    <a:pt x="988" y="455"/>
                  </a:cubicBezTo>
                  <a:cubicBezTo>
                    <a:pt x="972" y="445"/>
                    <a:pt x="955" y="441"/>
                    <a:pt x="936" y="441"/>
                  </a:cubicBezTo>
                  <a:close/>
                  <a:moveTo>
                    <a:pt x="766" y="446"/>
                  </a:moveTo>
                  <a:lnTo>
                    <a:pt x="766" y="446"/>
                  </a:lnTo>
                  <a:cubicBezTo>
                    <a:pt x="783" y="446"/>
                    <a:pt x="798" y="442"/>
                    <a:pt x="812" y="434"/>
                  </a:cubicBezTo>
                  <a:cubicBezTo>
                    <a:pt x="827" y="425"/>
                    <a:pt x="837" y="415"/>
                    <a:pt x="845" y="401"/>
                  </a:cubicBezTo>
                  <a:cubicBezTo>
                    <a:pt x="854" y="386"/>
                    <a:pt x="857" y="371"/>
                    <a:pt x="857" y="355"/>
                  </a:cubicBezTo>
                  <a:cubicBezTo>
                    <a:pt x="857" y="338"/>
                    <a:pt x="854" y="324"/>
                    <a:pt x="845" y="310"/>
                  </a:cubicBezTo>
                  <a:cubicBezTo>
                    <a:pt x="837" y="295"/>
                    <a:pt x="827" y="285"/>
                    <a:pt x="812" y="277"/>
                  </a:cubicBezTo>
                  <a:cubicBezTo>
                    <a:pt x="798" y="269"/>
                    <a:pt x="783" y="265"/>
                    <a:pt x="766" y="265"/>
                  </a:cubicBezTo>
                  <a:cubicBezTo>
                    <a:pt x="750" y="265"/>
                    <a:pt x="736" y="269"/>
                    <a:pt x="722" y="277"/>
                  </a:cubicBezTo>
                  <a:cubicBezTo>
                    <a:pt x="707" y="285"/>
                    <a:pt x="697" y="295"/>
                    <a:pt x="689" y="310"/>
                  </a:cubicBezTo>
                  <a:cubicBezTo>
                    <a:pt x="681" y="324"/>
                    <a:pt x="677" y="339"/>
                    <a:pt x="677" y="355"/>
                  </a:cubicBezTo>
                  <a:cubicBezTo>
                    <a:pt x="677" y="356"/>
                    <a:pt x="677" y="355"/>
                    <a:pt x="677" y="356"/>
                  </a:cubicBezTo>
                  <a:cubicBezTo>
                    <a:pt x="677" y="372"/>
                    <a:pt x="681" y="386"/>
                    <a:pt x="689" y="400"/>
                  </a:cubicBezTo>
                  <a:cubicBezTo>
                    <a:pt x="697" y="415"/>
                    <a:pt x="708" y="425"/>
                    <a:pt x="722" y="433"/>
                  </a:cubicBezTo>
                  <a:cubicBezTo>
                    <a:pt x="735" y="442"/>
                    <a:pt x="749" y="445"/>
                    <a:pt x="766" y="445"/>
                  </a:cubicBezTo>
                  <a:cubicBezTo>
                    <a:pt x="766" y="445"/>
                    <a:pt x="766" y="445"/>
                    <a:pt x="766" y="446"/>
                  </a:cubicBezTo>
                  <a:close/>
                  <a:moveTo>
                    <a:pt x="1434" y="712"/>
                  </a:moveTo>
                  <a:cubicBezTo>
                    <a:pt x="1424" y="706"/>
                    <a:pt x="1415" y="704"/>
                    <a:pt x="1404" y="704"/>
                  </a:cubicBezTo>
                  <a:cubicBezTo>
                    <a:pt x="1393" y="704"/>
                    <a:pt x="1384" y="706"/>
                    <a:pt x="1374" y="712"/>
                  </a:cubicBezTo>
                  <a:cubicBezTo>
                    <a:pt x="1355" y="723"/>
                    <a:pt x="1336" y="734"/>
                    <a:pt x="1316" y="745"/>
                  </a:cubicBezTo>
                  <a:cubicBezTo>
                    <a:pt x="1317" y="742"/>
                    <a:pt x="1317" y="740"/>
                    <a:pt x="1317" y="737"/>
                  </a:cubicBezTo>
                  <a:cubicBezTo>
                    <a:pt x="1317" y="726"/>
                    <a:pt x="1315" y="718"/>
                    <a:pt x="1310" y="709"/>
                  </a:cubicBezTo>
                  <a:cubicBezTo>
                    <a:pt x="1305" y="700"/>
                    <a:pt x="1298" y="693"/>
                    <a:pt x="1288" y="687"/>
                  </a:cubicBezTo>
                  <a:cubicBezTo>
                    <a:pt x="1279" y="682"/>
                    <a:pt x="1270" y="680"/>
                    <a:pt x="1259" y="680"/>
                  </a:cubicBezTo>
                  <a:cubicBezTo>
                    <a:pt x="1248" y="680"/>
                    <a:pt x="1239" y="682"/>
                    <a:pt x="1229" y="687"/>
                  </a:cubicBezTo>
                  <a:cubicBezTo>
                    <a:pt x="1224" y="691"/>
                    <a:pt x="1218" y="694"/>
                    <a:pt x="1212" y="697"/>
                  </a:cubicBezTo>
                  <a:cubicBezTo>
                    <a:pt x="1211" y="690"/>
                    <a:pt x="1208" y="683"/>
                    <a:pt x="1204" y="676"/>
                  </a:cubicBezTo>
                  <a:cubicBezTo>
                    <a:pt x="1199" y="667"/>
                    <a:pt x="1192" y="661"/>
                    <a:pt x="1183" y="655"/>
                  </a:cubicBezTo>
                  <a:cubicBezTo>
                    <a:pt x="1174" y="650"/>
                    <a:pt x="1165" y="647"/>
                    <a:pt x="1154" y="647"/>
                  </a:cubicBezTo>
                  <a:cubicBezTo>
                    <a:pt x="1143" y="647"/>
                    <a:pt x="1135" y="649"/>
                    <a:pt x="1126" y="654"/>
                  </a:cubicBezTo>
                  <a:cubicBezTo>
                    <a:pt x="1105" y="667"/>
                    <a:pt x="1084" y="679"/>
                    <a:pt x="1062" y="691"/>
                  </a:cubicBezTo>
                  <a:cubicBezTo>
                    <a:pt x="1069" y="698"/>
                    <a:pt x="1075" y="706"/>
                    <a:pt x="1080" y="715"/>
                  </a:cubicBezTo>
                  <a:cubicBezTo>
                    <a:pt x="1091" y="734"/>
                    <a:pt x="1096" y="753"/>
                    <a:pt x="1096" y="776"/>
                  </a:cubicBezTo>
                  <a:cubicBezTo>
                    <a:pt x="1096" y="777"/>
                    <a:pt x="1096" y="777"/>
                    <a:pt x="1096" y="777"/>
                  </a:cubicBezTo>
                  <a:cubicBezTo>
                    <a:pt x="1096" y="796"/>
                    <a:pt x="1091" y="811"/>
                    <a:pt x="1082" y="828"/>
                  </a:cubicBezTo>
                  <a:cubicBezTo>
                    <a:pt x="1076" y="837"/>
                    <a:pt x="1070" y="845"/>
                    <a:pt x="1062" y="853"/>
                  </a:cubicBezTo>
                  <a:cubicBezTo>
                    <a:pt x="1046" y="867"/>
                    <a:pt x="1031" y="879"/>
                    <a:pt x="1012" y="889"/>
                  </a:cubicBezTo>
                  <a:cubicBezTo>
                    <a:pt x="961" y="918"/>
                    <a:pt x="912" y="931"/>
                    <a:pt x="853" y="931"/>
                  </a:cubicBezTo>
                  <a:cubicBezTo>
                    <a:pt x="849" y="931"/>
                    <a:pt x="845" y="931"/>
                    <a:pt x="841" y="931"/>
                  </a:cubicBezTo>
                  <a:cubicBezTo>
                    <a:pt x="736" y="925"/>
                    <a:pt x="650" y="900"/>
                    <a:pt x="558" y="850"/>
                  </a:cubicBezTo>
                  <a:cubicBezTo>
                    <a:pt x="563" y="841"/>
                    <a:pt x="568" y="832"/>
                    <a:pt x="574" y="822"/>
                  </a:cubicBezTo>
                  <a:cubicBezTo>
                    <a:pt x="579" y="813"/>
                    <a:pt x="584" y="804"/>
                    <a:pt x="589" y="794"/>
                  </a:cubicBezTo>
                  <a:cubicBezTo>
                    <a:pt x="671" y="838"/>
                    <a:pt x="748" y="861"/>
                    <a:pt x="841" y="867"/>
                  </a:cubicBezTo>
                  <a:cubicBezTo>
                    <a:pt x="845" y="867"/>
                    <a:pt x="849" y="867"/>
                    <a:pt x="854" y="867"/>
                  </a:cubicBezTo>
                  <a:cubicBezTo>
                    <a:pt x="900" y="867"/>
                    <a:pt x="939" y="856"/>
                    <a:pt x="979" y="833"/>
                  </a:cubicBezTo>
                  <a:cubicBezTo>
                    <a:pt x="993" y="825"/>
                    <a:pt x="1003" y="818"/>
                    <a:pt x="1015" y="808"/>
                  </a:cubicBezTo>
                  <a:cubicBezTo>
                    <a:pt x="1020" y="804"/>
                    <a:pt x="1023" y="801"/>
                    <a:pt x="1025" y="796"/>
                  </a:cubicBezTo>
                  <a:cubicBezTo>
                    <a:pt x="1029" y="790"/>
                    <a:pt x="1030" y="785"/>
                    <a:pt x="1031" y="779"/>
                  </a:cubicBezTo>
                  <a:cubicBezTo>
                    <a:pt x="1032" y="776"/>
                    <a:pt x="1032" y="773"/>
                    <a:pt x="1032" y="770"/>
                  </a:cubicBezTo>
                  <a:cubicBezTo>
                    <a:pt x="1032" y="761"/>
                    <a:pt x="1030" y="754"/>
                    <a:pt x="1025" y="745"/>
                  </a:cubicBezTo>
                  <a:cubicBezTo>
                    <a:pt x="1020" y="737"/>
                    <a:pt x="1015" y="731"/>
                    <a:pt x="1006" y="726"/>
                  </a:cubicBezTo>
                  <a:cubicBezTo>
                    <a:pt x="1001" y="723"/>
                    <a:pt x="996" y="721"/>
                    <a:pt x="989" y="720"/>
                  </a:cubicBezTo>
                  <a:cubicBezTo>
                    <a:pt x="962" y="723"/>
                    <a:pt x="938" y="725"/>
                    <a:pt x="910" y="725"/>
                  </a:cubicBezTo>
                  <a:cubicBezTo>
                    <a:pt x="874" y="725"/>
                    <a:pt x="843" y="722"/>
                    <a:pt x="807" y="716"/>
                  </a:cubicBezTo>
                  <a:cubicBezTo>
                    <a:pt x="681" y="689"/>
                    <a:pt x="517" y="567"/>
                    <a:pt x="380" y="567"/>
                  </a:cubicBezTo>
                  <a:cubicBezTo>
                    <a:pt x="243" y="567"/>
                    <a:pt x="126" y="658"/>
                    <a:pt x="0" y="703"/>
                  </a:cubicBezTo>
                  <a:cubicBezTo>
                    <a:pt x="0" y="855"/>
                    <a:pt x="0" y="1006"/>
                    <a:pt x="0" y="1157"/>
                  </a:cubicBezTo>
                  <a:cubicBezTo>
                    <a:pt x="18" y="1147"/>
                    <a:pt x="37" y="1137"/>
                    <a:pt x="56" y="1126"/>
                  </a:cubicBezTo>
                  <a:cubicBezTo>
                    <a:pt x="110" y="1093"/>
                    <a:pt x="94" y="1103"/>
                    <a:pt x="206" y="1143"/>
                  </a:cubicBezTo>
                  <a:cubicBezTo>
                    <a:pt x="318" y="1184"/>
                    <a:pt x="467" y="1163"/>
                    <a:pt x="512" y="1160"/>
                  </a:cubicBezTo>
                  <a:cubicBezTo>
                    <a:pt x="557" y="1158"/>
                    <a:pt x="652" y="1206"/>
                    <a:pt x="704" y="1217"/>
                  </a:cubicBezTo>
                  <a:cubicBezTo>
                    <a:pt x="705" y="1217"/>
                    <a:pt x="706" y="1217"/>
                    <a:pt x="707" y="1217"/>
                  </a:cubicBezTo>
                  <a:cubicBezTo>
                    <a:pt x="710" y="1217"/>
                    <a:pt x="713" y="1217"/>
                    <a:pt x="716" y="1217"/>
                  </a:cubicBezTo>
                  <a:cubicBezTo>
                    <a:pt x="719" y="1217"/>
                    <a:pt x="722" y="1217"/>
                    <a:pt x="725" y="1217"/>
                  </a:cubicBezTo>
                  <a:cubicBezTo>
                    <a:pt x="726" y="1217"/>
                    <a:pt x="727" y="1217"/>
                    <a:pt x="729" y="1217"/>
                  </a:cubicBezTo>
                  <a:cubicBezTo>
                    <a:pt x="740" y="1215"/>
                    <a:pt x="751" y="1212"/>
                    <a:pt x="762" y="1206"/>
                  </a:cubicBezTo>
                  <a:cubicBezTo>
                    <a:pt x="765" y="1204"/>
                    <a:pt x="768" y="1202"/>
                    <a:pt x="771" y="1199"/>
                  </a:cubicBezTo>
                  <a:cubicBezTo>
                    <a:pt x="832" y="1172"/>
                    <a:pt x="994" y="1098"/>
                    <a:pt x="1083" y="1046"/>
                  </a:cubicBezTo>
                  <a:cubicBezTo>
                    <a:pt x="1230" y="960"/>
                    <a:pt x="1313" y="891"/>
                    <a:pt x="1428" y="813"/>
                  </a:cubicBezTo>
                  <a:cubicBezTo>
                    <a:pt x="1429" y="812"/>
                    <a:pt x="1430" y="812"/>
                    <a:pt x="1431" y="811"/>
                  </a:cubicBezTo>
                  <a:cubicBezTo>
                    <a:pt x="1440" y="806"/>
                    <a:pt x="1448" y="800"/>
                    <a:pt x="1453" y="790"/>
                  </a:cubicBezTo>
                  <a:cubicBezTo>
                    <a:pt x="1459" y="781"/>
                    <a:pt x="1461" y="771"/>
                    <a:pt x="1461" y="760"/>
                  </a:cubicBezTo>
                  <a:cubicBezTo>
                    <a:pt x="1461" y="750"/>
                    <a:pt x="1458" y="741"/>
                    <a:pt x="1454" y="733"/>
                  </a:cubicBezTo>
                  <a:cubicBezTo>
                    <a:pt x="1455" y="733"/>
                    <a:pt x="1455" y="733"/>
                    <a:pt x="1455" y="733"/>
                  </a:cubicBezTo>
                  <a:cubicBezTo>
                    <a:pt x="1450" y="724"/>
                    <a:pt x="1443" y="717"/>
                    <a:pt x="1434" y="71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0" name="Group 25">
            <a:extLst>
              <a:ext uri="{FF2B5EF4-FFF2-40B4-BE49-F238E27FC236}">
                <a16:creationId xmlns:a16="http://schemas.microsoft.com/office/drawing/2014/main" id="{56192435-1D2A-4E55-A7F1-4FA3FD20B74C}"/>
              </a:ext>
            </a:extLst>
          </p:cNvPr>
          <p:cNvGrpSpPr>
            <a:grpSpLocks/>
          </p:cNvGrpSpPr>
          <p:nvPr/>
        </p:nvGrpSpPr>
        <p:grpSpPr bwMode="auto">
          <a:xfrm>
            <a:off x="7948223" y="4980905"/>
            <a:ext cx="485542" cy="331995"/>
            <a:chOff x="2863" y="366"/>
            <a:chExt cx="351" cy="240"/>
          </a:xfrm>
          <a:solidFill>
            <a:schemeClr val="accent1"/>
          </a:solidFill>
        </p:grpSpPr>
        <p:sp>
          <p:nvSpPr>
            <p:cNvPr id="41" name="Freeform 26">
              <a:extLst>
                <a:ext uri="{FF2B5EF4-FFF2-40B4-BE49-F238E27FC236}">
                  <a16:creationId xmlns:a16="http://schemas.microsoft.com/office/drawing/2014/main" id="{1938D6CC-E534-4A8D-A984-8CA5D84D39B3}"/>
                </a:ext>
              </a:extLst>
            </p:cNvPr>
            <p:cNvSpPr>
              <a:spLocks noChangeArrowheads="1"/>
            </p:cNvSpPr>
            <p:nvPr/>
          </p:nvSpPr>
          <p:spPr bwMode="auto">
            <a:xfrm>
              <a:off x="2860" y="366"/>
              <a:ext cx="353" cy="240"/>
            </a:xfrm>
            <a:custGeom>
              <a:avLst/>
              <a:gdLst>
                <a:gd name="T0" fmla="*/ 1561 w 1562"/>
                <a:gd name="T1" fmla="*/ 710 h 1064"/>
                <a:gd name="T2" fmla="*/ 552 w 1562"/>
                <a:gd name="T3" fmla="*/ 0 h 1064"/>
                <a:gd name="T4" fmla="*/ 1165 w 1562"/>
                <a:gd name="T5" fmla="*/ 783 h 1064"/>
                <a:gd name="T6" fmla="*/ 1044 w 1562"/>
                <a:gd name="T7" fmla="*/ 853 h 1064"/>
                <a:gd name="T8" fmla="*/ 1044 w 1562"/>
                <a:gd name="T9" fmla="*/ 993 h 1064"/>
                <a:gd name="T10" fmla="*/ 1165 w 1562"/>
                <a:gd name="T11" fmla="*/ 1063 h 1064"/>
                <a:gd name="T12" fmla="*/ 1286 w 1562"/>
                <a:gd name="T13" fmla="*/ 993 h 1064"/>
                <a:gd name="T14" fmla="*/ 1286 w 1562"/>
                <a:gd name="T15" fmla="*/ 853 h 1064"/>
                <a:gd name="T16" fmla="*/ 1165 w 1562"/>
                <a:gd name="T17" fmla="*/ 783 h 1064"/>
                <a:gd name="T18" fmla="*/ 127 w 1562"/>
                <a:gd name="T19" fmla="*/ 853 h 1064"/>
                <a:gd name="T20" fmla="*/ 127 w 1562"/>
                <a:gd name="T21" fmla="*/ 993 h 1064"/>
                <a:gd name="T22" fmla="*/ 249 w 1562"/>
                <a:gd name="T23" fmla="*/ 1063 h 1064"/>
                <a:gd name="T24" fmla="*/ 370 w 1562"/>
                <a:gd name="T25" fmla="*/ 993 h 1064"/>
                <a:gd name="T26" fmla="*/ 370 w 1562"/>
                <a:gd name="T27" fmla="*/ 853 h 1064"/>
                <a:gd name="T28" fmla="*/ 249 w 1562"/>
                <a:gd name="T29" fmla="*/ 783 h 1064"/>
                <a:gd name="T30" fmla="*/ 1348 w 1562"/>
                <a:gd name="T31" fmla="*/ 927 h 1064"/>
                <a:gd name="T32" fmla="*/ 1561 w 1562"/>
                <a:gd name="T33" fmla="*/ 886 h 1064"/>
                <a:gd name="T34" fmla="*/ 1271 w 1562"/>
                <a:gd name="T35" fmla="*/ 775 h 1064"/>
                <a:gd name="T36" fmla="*/ 1348 w 1562"/>
                <a:gd name="T37" fmla="*/ 923 h 1064"/>
                <a:gd name="T38" fmla="*/ 982 w 1562"/>
                <a:gd name="T39" fmla="*/ 923 h 1064"/>
                <a:gd name="T40" fmla="*/ 431 w 1562"/>
                <a:gd name="T41" fmla="*/ 927 h 1064"/>
                <a:gd name="T42" fmla="*/ 407 w 1562"/>
                <a:gd name="T43" fmla="*/ 832 h 1064"/>
                <a:gd name="T44" fmla="*/ 248 w 1562"/>
                <a:gd name="T45" fmla="*/ 740 h 1064"/>
                <a:gd name="T46" fmla="*/ 90 w 1562"/>
                <a:gd name="T47" fmla="*/ 832 h 1064"/>
                <a:gd name="T48" fmla="*/ 11 w 1562"/>
                <a:gd name="T49" fmla="*/ 864 h 1064"/>
                <a:gd name="T50" fmla="*/ 60 w 1562"/>
                <a:gd name="T51" fmla="*/ 503 h 1064"/>
                <a:gd name="T52" fmla="*/ 489 w 1562"/>
                <a:gd name="T53" fmla="*/ 329 h 1064"/>
                <a:gd name="T54" fmla="*/ 1059 w 1562"/>
                <a:gd name="T55" fmla="*/ 775 h 1064"/>
                <a:gd name="T56" fmla="*/ 982 w 1562"/>
                <a:gd name="T57" fmla="*/ 923 h 1064"/>
                <a:gd name="T58" fmla="*/ 167 w 1562"/>
                <a:gd name="T59" fmla="*/ 414 h 1064"/>
                <a:gd name="T60" fmla="*/ 75 w 1562"/>
                <a:gd name="T61" fmla="*/ 582 h 1064"/>
                <a:gd name="T62" fmla="*/ 347 w 1562"/>
                <a:gd name="T63" fmla="*/ 597 h 10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2" h="1064">
                  <a:moveTo>
                    <a:pt x="1561" y="0"/>
                  </a:moveTo>
                  <a:cubicBezTo>
                    <a:pt x="1561" y="237"/>
                    <a:pt x="1561" y="473"/>
                    <a:pt x="1561" y="710"/>
                  </a:cubicBezTo>
                  <a:cubicBezTo>
                    <a:pt x="1225" y="710"/>
                    <a:pt x="888" y="710"/>
                    <a:pt x="552" y="710"/>
                  </a:cubicBezTo>
                  <a:cubicBezTo>
                    <a:pt x="552" y="473"/>
                    <a:pt x="552" y="237"/>
                    <a:pt x="552" y="0"/>
                  </a:cubicBezTo>
                  <a:cubicBezTo>
                    <a:pt x="888" y="0"/>
                    <a:pt x="1225" y="0"/>
                    <a:pt x="1561" y="0"/>
                  </a:cubicBezTo>
                  <a:close/>
                  <a:moveTo>
                    <a:pt x="1165" y="783"/>
                  </a:moveTo>
                  <a:cubicBezTo>
                    <a:pt x="1139" y="783"/>
                    <a:pt x="1117" y="789"/>
                    <a:pt x="1095" y="802"/>
                  </a:cubicBezTo>
                  <a:cubicBezTo>
                    <a:pt x="1073" y="815"/>
                    <a:pt x="1057" y="831"/>
                    <a:pt x="1044" y="853"/>
                  </a:cubicBezTo>
                  <a:cubicBezTo>
                    <a:pt x="1031" y="875"/>
                    <a:pt x="1025" y="897"/>
                    <a:pt x="1025" y="923"/>
                  </a:cubicBezTo>
                  <a:cubicBezTo>
                    <a:pt x="1025" y="949"/>
                    <a:pt x="1031" y="971"/>
                    <a:pt x="1044" y="993"/>
                  </a:cubicBezTo>
                  <a:cubicBezTo>
                    <a:pt x="1057" y="1015"/>
                    <a:pt x="1073" y="1031"/>
                    <a:pt x="1095" y="1044"/>
                  </a:cubicBezTo>
                  <a:cubicBezTo>
                    <a:pt x="1117" y="1057"/>
                    <a:pt x="1139" y="1063"/>
                    <a:pt x="1165" y="1063"/>
                  </a:cubicBezTo>
                  <a:cubicBezTo>
                    <a:pt x="1191" y="1063"/>
                    <a:pt x="1213" y="1057"/>
                    <a:pt x="1235" y="1044"/>
                  </a:cubicBezTo>
                  <a:cubicBezTo>
                    <a:pt x="1257" y="1031"/>
                    <a:pt x="1273" y="1015"/>
                    <a:pt x="1286" y="993"/>
                  </a:cubicBezTo>
                  <a:cubicBezTo>
                    <a:pt x="1299" y="971"/>
                    <a:pt x="1305" y="949"/>
                    <a:pt x="1305" y="923"/>
                  </a:cubicBezTo>
                  <a:cubicBezTo>
                    <a:pt x="1305" y="897"/>
                    <a:pt x="1299" y="875"/>
                    <a:pt x="1286" y="853"/>
                  </a:cubicBezTo>
                  <a:cubicBezTo>
                    <a:pt x="1273" y="831"/>
                    <a:pt x="1257" y="815"/>
                    <a:pt x="1235" y="802"/>
                  </a:cubicBezTo>
                  <a:cubicBezTo>
                    <a:pt x="1213" y="789"/>
                    <a:pt x="1191" y="783"/>
                    <a:pt x="1165" y="783"/>
                  </a:cubicBezTo>
                  <a:close/>
                  <a:moveTo>
                    <a:pt x="179" y="802"/>
                  </a:moveTo>
                  <a:cubicBezTo>
                    <a:pt x="156" y="815"/>
                    <a:pt x="140" y="831"/>
                    <a:pt x="127" y="853"/>
                  </a:cubicBezTo>
                  <a:cubicBezTo>
                    <a:pt x="114" y="875"/>
                    <a:pt x="109" y="897"/>
                    <a:pt x="109" y="923"/>
                  </a:cubicBezTo>
                  <a:cubicBezTo>
                    <a:pt x="109" y="949"/>
                    <a:pt x="114" y="971"/>
                    <a:pt x="127" y="993"/>
                  </a:cubicBezTo>
                  <a:cubicBezTo>
                    <a:pt x="140" y="1015"/>
                    <a:pt x="156" y="1031"/>
                    <a:pt x="179" y="1044"/>
                  </a:cubicBezTo>
                  <a:cubicBezTo>
                    <a:pt x="201" y="1057"/>
                    <a:pt x="223" y="1063"/>
                    <a:pt x="249" y="1063"/>
                  </a:cubicBezTo>
                  <a:cubicBezTo>
                    <a:pt x="274" y="1063"/>
                    <a:pt x="296" y="1057"/>
                    <a:pt x="319" y="1044"/>
                  </a:cubicBezTo>
                  <a:cubicBezTo>
                    <a:pt x="341" y="1031"/>
                    <a:pt x="357" y="1015"/>
                    <a:pt x="370" y="993"/>
                  </a:cubicBezTo>
                  <a:cubicBezTo>
                    <a:pt x="383" y="971"/>
                    <a:pt x="389" y="949"/>
                    <a:pt x="389" y="923"/>
                  </a:cubicBezTo>
                  <a:cubicBezTo>
                    <a:pt x="389" y="897"/>
                    <a:pt x="383" y="875"/>
                    <a:pt x="370" y="853"/>
                  </a:cubicBezTo>
                  <a:cubicBezTo>
                    <a:pt x="357" y="831"/>
                    <a:pt x="341" y="815"/>
                    <a:pt x="319" y="802"/>
                  </a:cubicBezTo>
                  <a:cubicBezTo>
                    <a:pt x="296" y="789"/>
                    <a:pt x="274" y="783"/>
                    <a:pt x="249" y="783"/>
                  </a:cubicBezTo>
                  <a:cubicBezTo>
                    <a:pt x="223" y="783"/>
                    <a:pt x="201" y="789"/>
                    <a:pt x="179" y="802"/>
                  </a:cubicBezTo>
                  <a:close/>
                  <a:moveTo>
                    <a:pt x="1348" y="927"/>
                  </a:moveTo>
                  <a:cubicBezTo>
                    <a:pt x="1382" y="927"/>
                    <a:pt x="1415" y="927"/>
                    <a:pt x="1448" y="927"/>
                  </a:cubicBezTo>
                  <a:cubicBezTo>
                    <a:pt x="1486" y="914"/>
                    <a:pt x="1524" y="900"/>
                    <a:pt x="1561" y="886"/>
                  </a:cubicBezTo>
                  <a:cubicBezTo>
                    <a:pt x="1561" y="849"/>
                    <a:pt x="1561" y="812"/>
                    <a:pt x="1561" y="775"/>
                  </a:cubicBezTo>
                  <a:cubicBezTo>
                    <a:pt x="1465" y="775"/>
                    <a:pt x="1368" y="775"/>
                    <a:pt x="1271" y="775"/>
                  </a:cubicBezTo>
                  <a:cubicBezTo>
                    <a:pt x="1294" y="791"/>
                    <a:pt x="1310" y="808"/>
                    <a:pt x="1324" y="832"/>
                  </a:cubicBezTo>
                  <a:cubicBezTo>
                    <a:pt x="1340" y="861"/>
                    <a:pt x="1348" y="890"/>
                    <a:pt x="1348" y="923"/>
                  </a:cubicBezTo>
                  <a:cubicBezTo>
                    <a:pt x="1348" y="925"/>
                    <a:pt x="1348" y="926"/>
                    <a:pt x="1348" y="927"/>
                  </a:cubicBezTo>
                  <a:close/>
                  <a:moveTo>
                    <a:pt x="982" y="923"/>
                  </a:moveTo>
                  <a:cubicBezTo>
                    <a:pt x="982" y="925"/>
                    <a:pt x="982" y="926"/>
                    <a:pt x="982" y="927"/>
                  </a:cubicBezTo>
                  <a:cubicBezTo>
                    <a:pt x="798" y="927"/>
                    <a:pt x="615" y="927"/>
                    <a:pt x="431" y="927"/>
                  </a:cubicBezTo>
                  <a:cubicBezTo>
                    <a:pt x="431" y="926"/>
                    <a:pt x="431" y="925"/>
                    <a:pt x="431" y="923"/>
                  </a:cubicBezTo>
                  <a:cubicBezTo>
                    <a:pt x="431" y="890"/>
                    <a:pt x="424" y="861"/>
                    <a:pt x="407" y="832"/>
                  </a:cubicBezTo>
                  <a:cubicBezTo>
                    <a:pt x="390" y="803"/>
                    <a:pt x="369" y="782"/>
                    <a:pt x="340" y="765"/>
                  </a:cubicBezTo>
                  <a:cubicBezTo>
                    <a:pt x="310" y="748"/>
                    <a:pt x="282" y="740"/>
                    <a:pt x="248" y="740"/>
                  </a:cubicBezTo>
                  <a:cubicBezTo>
                    <a:pt x="214" y="740"/>
                    <a:pt x="186" y="748"/>
                    <a:pt x="157" y="765"/>
                  </a:cubicBezTo>
                  <a:cubicBezTo>
                    <a:pt x="127" y="782"/>
                    <a:pt x="106" y="803"/>
                    <a:pt x="90" y="832"/>
                  </a:cubicBezTo>
                  <a:cubicBezTo>
                    <a:pt x="73" y="861"/>
                    <a:pt x="65" y="890"/>
                    <a:pt x="65" y="923"/>
                  </a:cubicBezTo>
                  <a:cubicBezTo>
                    <a:pt x="18" y="923"/>
                    <a:pt x="11" y="910"/>
                    <a:pt x="11" y="864"/>
                  </a:cubicBezTo>
                  <a:cubicBezTo>
                    <a:pt x="11" y="804"/>
                    <a:pt x="11" y="744"/>
                    <a:pt x="11" y="684"/>
                  </a:cubicBezTo>
                  <a:cubicBezTo>
                    <a:pt x="11" y="603"/>
                    <a:pt x="0" y="657"/>
                    <a:pt x="60" y="503"/>
                  </a:cubicBezTo>
                  <a:cubicBezTo>
                    <a:pt x="121" y="341"/>
                    <a:pt x="103" y="356"/>
                    <a:pt x="160" y="352"/>
                  </a:cubicBezTo>
                  <a:cubicBezTo>
                    <a:pt x="269" y="344"/>
                    <a:pt x="379" y="336"/>
                    <a:pt x="489" y="329"/>
                  </a:cubicBezTo>
                  <a:cubicBezTo>
                    <a:pt x="489" y="477"/>
                    <a:pt x="489" y="626"/>
                    <a:pt x="489" y="775"/>
                  </a:cubicBezTo>
                  <a:cubicBezTo>
                    <a:pt x="679" y="775"/>
                    <a:pt x="869" y="775"/>
                    <a:pt x="1059" y="775"/>
                  </a:cubicBezTo>
                  <a:cubicBezTo>
                    <a:pt x="1037" y="791"/>
                    <a:pt x="1020" y="808"/>
                    <a:pt x="1006" y="832"/>
                  </a:cubicBezTo>
                  <a:cubicBezTo>
                    <a:pt x="990" y="861"/>
                    <a:pt x="982" y="890"/>
                    <a:pt x="982" y="923"/>
                  </a:cubicBezTo>
                  <a:close/>
                  <a:moveTo>
                    <a:pt x="350" y="403"/>
                  </a:moveTo>
                  <a:cubicBezTo>
                    <a:pt x="289" y="407"/>
                    <a:pt x="228" y="411"/>
                    <a:pt x="167" y="414"/>
                  </a:cubicBezTo>
                  <a:cubicBezTo>
                    <a:pt x="134" y="416"/>
                    <a:pt x="133" y="417"/>
                    <a:pt x="121" y="457"/>
                  </a:cubicBezTo>
                  <a:cubicBezTo>
                    <a:pt x="105" y="499"/>
                    <a:pt x="90" y="541"/>
                    <a:pt x="75" y="582"/>
                  </a:cubicBezTo>
                  <a:cubicBezTo>
                    <a:pt x="59" y="620"/>
                    <a:pt x="61" y="632"/>
                    <a:pt x="104" y="625"/>
                  </a:cubicBezTo>
                  <a:cubicBezTo>
                    <a:pt x="185" y="616"/>
                    <a:pt x="266" y="607"/>
                    <a:pt x="347" y="597"/>
                  </a:cubicBezTo>
                  <a:cubicBezTo>
                    <a:pt x="348" y="533"/>
                    <a:pt x="349" y="468"/>
                    <a:pt x="350" y="40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2" name="Group 44">
            <a:extLst>
              <a:ext uri="{FF2B5EF4-FFF2-40B4-BE49-F238E27FC236}">
                <a16:creationId xmlns:a16="http://schemas.microsoft.com/office/drawing/2014/main" id="{0D9316AD-6D86-48CD-AAFC-1355A9ACFE8D}"/>
              </a:ext>
            </a:extLst>
          </p:cNvPr>
          <p:cNvGrpSpPr>
            <a:grpSpLocks/>
          </p:cNvGrpSpPr>
          <p:nvPr/>
        </p:nvGrpSpPr>
        <p:grpSpPr bwMode="auto">
          <a:xfrm>
            <a:off x="8026495" y="5657996"/>
            <a:ext cx="328999" cy="329000"/>
            <a:chOff x="4415" y="378"/>
            <a:chExt cx="331" cy="331"/>
          </a:xfrm>
          <a:solidFill>
            <a:schemeClr val="accent1"/>
          </a:solidFill>
        </p:grpSpPr>
        <p:sp>
          <p:nvSpPr>
            <p:cNvPr id="43" name="Freeform 45">
              <a:extLst>
                <a:ext uri="{FF2B5EF4-FFF2-40B4-BE49-F238E27FC236}">
                  <a16:creationId xmlns:a16="http://schemas.microsoft.com/office/drawing/2014/main" id="{695DE1EF-0975-461B-AFD9-CD041F451874}"/>
                </a:ext>
              </a:extLst>
            </p:cNvPr>
            <p:cNvSpPr>
              <a:spLocks noChangeArrowheads="1"/>
            </p:cNvSpPr>
            <p:nvPr/>
          </p:nvSpPr>
          <p:spPr bwMode="auto">
            <a:xfrm>
              <a:off x="4415" y="378"/>
              <a:ext cx="331" cy="331"/>
            </a:xfrm>
            <a:custGeom>
              <a:avLst/>
              <a:gdLst>
                <a:gd name="T0" fmla="*/ 86 w 1464"/>
                <a:gd name="T1" fmla="*/ 517 h 1464"/>
                <a:gd name="T2" fmla="*/ 0 w 1464"/>
                <a:gd name="T3" fmla="*/ 603 h 1464"/>
                <a:gd name="T4" fmla="*/ 11 w 1464"/>
                <a:gd name="T5" fmla="*/ 903 h 1464"/>
                <a:gd name="T6" fmla="*/ 1377 w 1464"/>
                <a:gd name="T7" fmla="*/ 946 h 1464"/>
                <a:gd name="T8" fmla="*/ 1452 w 1464"/>
                <a:gd name="T9" fmla="*/ 903 h 1464"/>
                <a:gd name="T10" fmla="*/ 1463 w 1464"/>
                <a:gd name="T11" fmla="*/ 603 h 1464"/>
                <a:gd name="T12" fmla="*/ 1420 w 1464"/>
                <a:gd name="T13" fmla="*/ 528 h 1464"/>
                <a:gd name="T14" fmla="*/ 129 w 1464"/>
                <a:gd name="T15" fmla="*/ 796 h 1464"/>
                <a:gd name="T16" fmla="*/ 989 w 1464"/>
                <a:gd name="T17" fmla="*/ 796 h 1464"/>
                <a:gd name="T18" fmla="*/ 1237 w 1464"/>
                <a:gd name="T19" fmla="*/ 787 h 1464"/>
                <a:gd name="T20" fmla="*/ 1214 w 1464"/>
                <a:gd name="T21" fmla="*/ 700 h 1464"/>
                <a:gd name="T22" fmla="*/ 1302 w 1464"/>
                <a:gd name="T23" fmla="*/ 676 h 1464"/>
                <a:gd name="T24" fmla="*/ 1334 w 1464"/>
                <a:gd name="T25" fmla="*/ 732 h 1464"/>
                <a:gd name="T26" fmla="*/ 1302 w 1464"/>
                <a:gd name="T27" fmla="*/ 787 h 1464"/>
                <a:gd name="T28" fmla="*/ 86 w 1464"/>
                <a:gd name="T29" fmla="*/ 0 h 1464"/>
                <a:gd name="T30" fmla="*/ 11 w 1464"/>
                <a:gd name="T31" fmla="*/ 43 h 1464"/>
                <a:gd name="T32" fmla="*/ 0 w 1464"/>
                <a:gd name="T33" fmla="*/ 344 h 1464"/>
                <a:gd name="T34" fmla="*/ 86 w 1464"/>
                <a:gd name="T35" fmla="*/ 430 h 1464"/>
                <a:gd name="T36" fmla="*/ 1420 w 1464"/>
                <a:gd name="T37" fmla="*/ 419 h 1464"/>
                <a:gd name="T38" fmla="*/ 1463 w 1464"/>
                <a:gd name="T39" fmla="*/ 86 h 1464"/>
                <a:gd name="T40" fmla="*/ 1452 w 1464"/>
                <a:gd name="T41" fmla="*/ 43 h 1464"/>
                <a:gd name="T42" fmla="*/ 989 w 1464"/>
                <a:gd name="T43" fmla="*/ 280 h 1464"/>
                <a:gd name="T44" fmla="*/ 989 w 1464"/>
                <a:gd name="T45" fmla="*/ 150 h 1464"/>
                <a:gd name="T46" fmla="*/ 1269 w 1464"/>
                <a:gd name="T47" fmla="*/ 280 h 1464"/>
                <a:gd name="T48" fmla="*/ 1205 w 1464"/>
                <a:gd name="T49" fmla="*/ 215 h 1464"/>
                <a:gd name="T50" fmla="*/ 1269 w 1464"/>
                <a:gd name="T51" fmla="*/ 150 h 1464"/>
                <a:gd name="T52" fmla="*/ 1334 w 1464"/>
                <a:gd name="T53" fmla="*/ 215 h 1464"/>
                <a:gd name="T54" fmla="*/ 1325 w 1464"/>
                <a:gd name="T55" fmla="*/ 247 h 1464"/>
                <a:gd name="T56" fmla="*/ 1377 w 1464"/>
                <a:gd name="T57" fmla="*/ 1033 h 1464"/>
                <a:gd name="T58" fmla="*/ 43 w 1464"/>
                <a:gd name="T59" fmla="*/ 1044 h 1464"/>
                <a:gd name="T60" fmla="*/ 0 w 1464"/>
                <a:gd name="T61" fmla="*/ 1377 h 1464"/>
                <a:gd name="T62" fmla="*/ 43 w 1464"/>
                <a:gd name="T63" fmla="*/ 1452 h 1464"/>
                <a:gd name="T64" fmla="*/ 1377 w 1464"/>
                <a:gd name="T65" fmla="*/ 1463 h 1464"/>
                <a:gd name="T66" fmla="*/ 1463 w 1464"/>
                <a:gd name="T67" fmla="*/ 1377 h 1464"/>
                <a:gd name="T68" fmla="*/ 1463 w 1464"/>
                <a:gd name="T69" fmla="*/ 1119 h 1464"/>
                <a:gd name="T70" fmla="*/ 1377 w 1464"/>
                <a:gd name="T71" fmla="*/ 1033 h 1464"/>
                <a:gd name="T72" fmla="*/ 129 w 1464"/>
                <a:gd name="T73" fmla="*/ 1183 h 1464"/>
                <a:gd name="T74" fmla="*/ 1269 w 1464"/>
                <a:gd name="T75" fmla="*/ 1313 h 1464"/>
                <a:gd name="T76" fmla="*/ 1214 w 1464"/>
                <a:gd name="T77" fmla="*/ 1280 h 1464"/>
                <a:gd name="T78" fmla="*/ 1237 w 1464"/>
                <a:gd name="T79" fmla="*/ 1192 h 1464"/>
                <a:gd name="T80" fmla="*/ 1325 w 1464"/>
                <a:gd name="T81" fmla="*/ 1216 h 1464"/>
                <a:gd name="T82" fmla="*/ 1334 w 1464"/>
                <a:gd name="T83" fmla="*/ 1248 h 1464"/>
                <a:gd name="T84" fmla="*/ 1269 w 1464"/>
                <a:gd name="T85" fmla="*/ 1313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4" h="1464">
                  <a:moveTo>
                    <a:pt x="1377" y="517"/>
                  </a:moveTo>
                  <a:cubicBezTo>
                    <a:pt x="947" y="517"/>
                    <a:pt x="516" y="517"/>
                    <a:pt x="86" y="517"/>
                  </a:cubicBezTo>
                  <a:lnTo>
                    <a:pt x="86" y="517"/>
                  </a:lnTo>
                  <a:cubicBezTo>
                    <a:pt x="70" y="517"/>
                    <a:pt x="57" y="520"/>
                    <a:pt x="43" y="528"/>
                  </a:cubicBezTo>
                  <a:cubicBezTo>
                    <a:pt x="29" y="536"/>
                    <a:pt x="19" y="546"/>
                    <a:pt x="11" y="560"/>
                  </a:cubicBezTo>
                  <a:cubicBezTo>
                    <a:pt x="3" y="573"/>
                    <a:pt x="0" y="587"/>
                    <a:pt x="0" y="603"/>
                  </a:cubicBezTo>
                  <a:cubicBezTo>
                    <a:pt x="0" y="689"/>
                    <a:pt x="0" y="774"/>
                    <a:pt x="0" y="860"/>
                  </a:cubicBezTo>
                  <a:lnTo>
                    <a:pt x="0" y="860"/>
                  </a:lnTo>
                  <a:cubicBezTo>
                    <a:pt x="0" y="876"/>
                    <a:pt x="3" y="890"/>
                    <a:pt x="11" y="903"/>
                  </a:cubicBezTo>
                  <a:cubicBezTo>
                    <a:pt x="19" y="917"/>
                    <a:pt x="29" y="927"/>
                    <a:pt x="43" y="935"/>
                  </a:cubicBezTo>
                  <a:cubicBezTo>
                    <a:pt x="57" y="943"/>
                    <a:pt x="70" y="946"/>
                    <a:pt x="86" y="946"/>
                  </a:cubicBezTo>
                  <a:cubicBezTo>
                    <a:pt x="516" y="946"/>
                    <a:pt x="947" y="946"/>
                    <a:pt x="1377" y="946"/>
                  </a:cubicBezTo>
                  <a:lnTo>
                    <a:pt x="1377" y="946"/>
                  </a:lnTo>
                  <a:cubicBezTo>
                    <a:pt x="1393" y="946"/>
                    <a:pt x="1406" y="943"/>
                    <a:pt x="1420" y="935"/>
                  </a:cubicBezTo>
                  <a:cubicBezTo>
                    <a:pt x="1434" y="927"/>
                    <a:pt x="1444" y="917"/>
                    <a:pt x="1452" y="903"/>
                  </a:cubicBezTo>
                  <a:cubicBezTo>
                    <a:pt x="1460" y="890"/>
                    <a:pt x="1463" y="876"/>
                    <a:pt x="1463" y="860"/>
                  </a:cubicBezTo>
                  <a:cubicBezTo>
                    <a:pt x="1463" y="774"/>
                    <a:pt x="1463" y="689"/>
                    <a:pt x="1463" y="603"/>
                  </a:cubicBezTo>
                  <a:lnTo>
                    <a:pt x="1463" y="603"/>
                  </a:lnTo>
                  <a:lnTo>
                    <a:pt x="1463" y="603"/>
                  </a:lnTo>
                  <a:cubicBezTo>
                    <a:pt x="1463" y="587"/>
                    <a:pt x="1460" y="573"/>
                    <a:pt x="1452" y="560"/>
                  </a:cubicBezTo>
                  <a:cubicBezTo>
                    <a:pt x="1444" y="546"/>
                    <a:pt x="1434" y="536"/>
                    <a:pt x="1420" y="528"/>
                  </a:cubicBezTo>
                  <a:cubicBezTo>
                    <a:pt x="1406" y="520"/>
                    <a:pt x="1393" y="517"/>
                    <a:pt x="1377" y="517"/>
                  </a:cubicBezTo>
                  <a:close/>
                  <a:moveTo>
                    <a:pt x="989" y="796"/>
                  </a:moveTo>
                  <a:cubicBezTo>
                    <a:pt x="703" y="796"/>
                    <a:pt x="416" y="796"/>
                    <a:pt x="129" y="796"/>
                  </a:cubicBezTo>
                  <a:cubicBezTo>
                    <a:pt x="129" y="753"/>
                    <a:pt x="129" y="710"/>
                    <a:pt x="129" y="667"/>
                  </a:cubicBezTo>
                  <a:cubicBezTo>
                    <a:pt x="416" y="667"/>
                    <a:pt x="703" y="667"/>
                    <a:pt x="989" y="667"/>
                  </a:cubicBezTo>
                  <a:cubicBezTo>
                    <a:pt x="989" y="710"/>
                    <a:pt x="989" y="753"/>
                    <a:pt x="989" y="796"/>
                  </a:cubicBezTo>
                  <a:close/>
                  <a:moveTo>
                    <a:pt x="1269" y="796"/>
                  </a:moveTo>
                  <a:lnTo>
                    <a:pt x="1269" y="796"/>
                  </a:lnTo>
                  <a:cubicBezTo>
                    <a:pt x="1258" y="796"/>
                    <a:pt x="1247" y="793"/>
                    <a:pt x="1237" y="787"/>
                  </a:cubicBezTo>
                  <a:cubicBezTo>
                    <a:pt x="1227" y="781"/>
                    <a:pt x="1220" y="774"/>
                    <a:pt x="1214" y="763"/>
                  </a:cubicBezTo>
                  <a:cubicBezTo>
                    <a:pt x="1209" y="753"/>
                    <a:pt x="1205" y="743"/>
                    <a:pt x="1205" y="732"/>
                  </a:cubicBezTo>
                  <a:cubicBezTo>
                    <a:pt x="1205" y="720"/>
                    <a:pt x="1209" y="710"/>
                    <a:pt x="1214" y="700"/>
                  </a:cubicBezTo>
                  <a:cubicBezTo>
                    <a:pt x="1220" y="689"/>
                    <a:pt x="1227" y="682"/>
                    <a:pt x="1237" y="676"/>
                  </a:cubicBezTo>
                  <a:cubicBezTo>
                    <a:pt x="1247" y="670"/>
                    <a:pt x="1258" y="667"/>
                    <a:pt x="1269" y="667"/>
                  </a:cubicBezTo>
                  <a:cubicBezTo>
                    <a:pt x="1281" y="667"/>
                    <a:pt x="1292" y="670"/>
                    <a:pt x="1302" y="676"/>
                  </a:cubicBezTo>
                  <a:cubicBezTo>
                    <a:pt x="1313" y="682"/>
                    <a:pt x="1319" y="689"/>
                    <a:pt x="1325" y="700"/>
                  </a:cubicBezTo>
                  <a:cubicBezTo>
                    <a:pt x="1331" y="710"/>
                    <a:pt x="1334" y="720"/>
                    <a:pt x="1334" y="732"/>
                  </a:cubicBezTo>
                  <a:lnTo>
                    <a:pt x="1334" y="732"/>
                  </a:lnTo>
                  <a:lnTo>
                    <a:pt x="1334" y="732"/>
                  </a:lnTo>
                  <a:cubicBezTo>
                    <a:pt x="1334" y="743"/>
                    <a:pt x="1331" y="753"/>
                    <a:pt x="1325" y="763"/>
                  </a:cubicBezTo>
                  <a:cubicBezTo>
                    <a:pt x="1319" y="774"/>
                    <a:pt x="1313" y="781"/>
                    <a:pt x="1302" y="787"/>
                  </a:cubicBezTo>
                  <a:cubicBezTo>
                    <a:pt x="1292" y="793"/>
                    <a:pt x="1281" y="796"/>
                    <a:pt x="1269" y="796"/>
                  </a:cubicBezTo>
                  <a:close/>
                  <a:moveTo>
                    <a:pt x="1377" y="0"/>
                  </a:moveTo>
                  <a:cubicBezTo>
                    <a:pt x="947" y="0"/>
                    <a:pt x="516" y="0"/>
                    <a:pt x="86" y="0"/>
                  </a:cubicBezTo>
                  <a:lnTo>
                    <a:pt x="86" y="0"/>
                  </a:lnTo>
                  <a:cubicBezTo>
                    <a:pt x="70" y="0"/>
                    <a:pt x="57" y="3"/>
                    <a:pt x="43" y="11"/>
                  </a:cubicBezTo>
                  <a:cubicBezTo>
                    <a:pt x="29" y="19"/>
                    <a:pt x="19" y="29"/>
                    <a:pt x="11" y="43"/>
                  </a:cubicBezTo>
                  <a:cubicBezTo>
                    <a:pt x="3" y="57"/>
                    <a:pt x="0" y="70"/>
                    <a:pt x="0" y="86"/>
                  </a:cubicBezTo>
                  <a:cubicBezTo>
                    <a:pt x="0" y="172"/>
                    <a:pt x="0" y="258"/>
                    <a:pt x="0" y="344"/>
                  </a:cubicBezTo>
                  <a:lnTo>
                    <a:pt x="0" y="344"/>
                  </a:lnTo>
                  <a:cubicBezTo>
                    <a:pt x="0" y="360"/>
                    <a:pt x="3" y="373"/>
                    <a:pt x="11" y="387"/>
                  </a:cubicBezTo>
                  <a:cubicBezTo>
                    <a:pt x="19" y="400"/>
                    <a:pt x="29" y="411"/>
                    <a:pt x="43" y="419"/>
                  </a:cubicBezTo>
                  <a:cubicBezTo>
                    <a:pt x="57" y="427"/>
                    <a:pt x="70" y="430"/>
                    <a:pt x="86" y="430"/>
                  </a:cubicBezTo>
                  <a:cubicBezTo>
                    <a:pt x="516" y="430"/>
                    <a:pt x="947" y="430"/>
                    <a:pt x="1377" y="430"/>
                  </a:cubicBezTo>
                  <a:lnTo>
                    <a:pt x="1377" y="430"/>
                  </a:lnTo>
                  <a:cubicBezTo>
                    <a:pt x="1393" y="430"/>
                    <a:pt x="1406" y="427"/>
                    <a:pt x="1420" y="419"/>
                  </a:cubicBezTo>
                  <a:cubicBezTo>
                    <a:pt x="1434" y="411"/>
                    <a:pt x="1444" y="400"/>
                    <a:pt x="1452" y="387"/>
                  </a:cubicBezTo>
                  <a:cubicBezTo>
                    <a:pt x="1460" y="373"/>
                    <a:pt x="1463" y="360"/>
                    <a:pt x="1463" y="344"/>
                  </a:cubicBezTo>
                  <a:cubicBezTo>
                    <a:pt x="1463" y="258"/>
                    <a:pt x="1463" y="172"/>
                    <a:pt x="1463" y="86"/>
                  </a:cubicBezTo>
                  <a:lnTo>
                    <a:pt x="1463" y="86"/>
                  </a:lnTo>
                  <a:lnTo>
                    <a:pt x="1463" y="86"/>
                  </a:lnTo>
                  <a:cubicBezTo>
                    <a:pt x="1463" y="70"/>
                    <a:pt x="1460" y="57"/>
                    <a:pt x="1452" y="43"/>
                  </a:cubicBezTo>
                  <a:cubicBezTo>
                    <a:pt x="1444" y="29"/>
                    <a:pt x="1434" y="19"/>
                    <a:pt x="1420" y="11"/>
                  </a:cubicBezTo>
                  <a:cubicBezTo>
                    <a:pt x="1406" y="3"/>
                    <a:pt x="1393" y="0"/>
                    <a:pt x="1377" y="0"/>
                  </a:cubicBezTo>
                  <a:close/>
                  <a:moveTo>
                    <a:pt x="989" y="280"/>
                  </a:moveTo>
                  <a:cubicBezTo>
                    <a:pt x="703" y="280"/>
                    <a:pt x="416" y="280"/>
                    <a:pt x="129" y="280"/>
                  </a:cubicBezTo>
                  <a:cubicBezTo>
                    <a:pt x="129" y="236"/>
                    <a:pt x="129" y="193"/>
                    <a:pt x="129" y="150"/>
                  </a:cubicBezTo>
                  <a:cubicBezTo>
                    <a:pt x="416" y="150"/>
                    <a:pt x="703" y="150"/>
                    <a:pt x="989" y="150"/>
                  </a:cubicBezTo>
                  <a:cubicBezTo>
                    <a:pt x="989" y="193"/>
                    <a:pt x="989" y="236"/>
                    <a:pt x="989" y="280"/>
                  </a:cubicBezTo>
                  <a:close/>
                  <a:moveTo>
                    <a:pt x="1269" y="280"/>
                  </a:moveTo>
                  <a:lnTo>
                    <a:pt x="1269" y="280"/>
                  </a:lnTo>
                  <a:cubicBezTo>
                    <a:pt x="1258" y="280"/>
                    <a:pt x="1247" y="277"/>
                    <a:pt x="1237" y="271"/>
                  </a:cubicBezTo>
                  <a:cubicBezTo>
                    <a:pt x="1227" y="265"/>
                    <a:pt x="1220" y="257"/>
                    <a:pt x="1214" y="247"/>
                  </a:cubicBezTo>
                  <a:cubicBezTo>
                    <a:pt x="1209" y="236"/>
                    <a:pt x="1205" y="227"/>
                    <a:pt x="1205" y="215"/>
                  </a:cubicBezTo>
                  <a:cubicBezTo>
                    <a:pt x="1205" y="203"/>
                    <a:pt x="1209" y="193"/>
                    <a:pt x="1214" y="183"/>
                  </a:cubicBezTo>
                  <a:cubicBezTo>
                    <a:pt x="1220" y="172"/>
                    <a:pt x="1227" y="165"/>
                    <a:pt x="1237" y="159"/>
                  </a:cubicBezTo>
                  <a:cubicBezTo>
                    <a:pt x="1247" y="153"/>
                    <a:pt x="1258" y="150"/>
                    <a:pt x="1269" y="150"/>
                  </a:cubicBezTo>
                  <a:cubicBezTo>
                    <a:pt x="1281" y="150"/>
                    <a:pt x="1292" y="153"/>
                    <a:pt x="1302" y="159"/>
                  </a:cubicBezTo>
                  <a:cubicBezTo>
                    <a:pt x="1313" y="165"/>
                    <a:pt x="1319" y="172"/>
                    <a:pt x="1325" y="183"/>
                  </a:cubicBezTo>
                  <a:cubicBezTo>
                    <a:pt x="1331" y="193"/>
                    <a:pt x="1334" y="203"/>
                    <a:pt x="1334" y="215"/>
                  </a:cubicBezTo>
                  <a:lnTo>
                    <a:pt x="1334" y="215"/>
                  </a:lnTo>
                  <a:lnTo>
                    <a:pt x="1334" y="215"/>
                  </a:lnTo>
                  <a:cubicBezTo>
                    <a:pt x="1334" y="227"/>
                    <a:pt x="1331" y="236"/>
                    <a:pt x="1325" y="247"/>
                  </a:cubicBezTo>
                  <a:cubicBezTo>
                    <a:pt x="1319" y="257"/>
                    <a:pt x="1313" y="265"/>
                    <a:pt x="1302" y="271"/>
                  </a:cubicBezTo>
                  <a:cubicBezTo>
                    <a:pt x="1292" y="277"/>
                    <a:pt x="1281" y="280"/>
                    <a:pt x="1269" y="280"/>
                  </a:cubicBezTo>
                  <a:close/>
                  <a:moveTo>
                    <a:pt x="1377" y="1033"/>
                  </a:moveTo>
                  <a:cubicBezTo>
                    <a:pt x="947" y="1033"/>
                    <a:pt x="516" y="1033"/>
                    <a:pt x="86" y="1033"/>
                  </a:cubicBezTo>
                  <a:lnTo>
                    <a:pt x="86" y="1033"/>
                  </a:lnTo>
                  <a:cubicBezTo>
                    <a:pt x="70" y="1033"/>
                    <a:pt x="57" y="1036"/>
                    <a:pt x="43" y="1044"/>
                  </a:cubicBezTo>
                  <a:cubicBezTo>
                    <a:pt x="29" y="1052"/>
                    <a:pt x="19" y="1063"/>
                    <a:pt x="11" y="1076"/>
                  </a:cubicBezTo>
                  <a:cubicBezTo>
                    <a:pt x="3" y="1090"/>
                    <a:pt x="0" y="1103"/>
                    <a:pt x="0" y="1119"/>
                  </a:cubicBezTo>
                  <a:cubicBezTo>
                    <a:pt x="0" y="1205"/>
                    <a:pt x="0" y="1291"/>
                    <a:pt x="0" y="1377"/>
                  </a:cubicBezTo>
                  <a:lnTo>
                    <a:pt x="0" y="1377"/>
                  </a:lnTo>
                  <a:cubicBezTo>
                    <a:pt x="0" y="1393"/>
                    <a:pt x="3" y="1406"/>
                    <a:pt x="11" y="1420"/>
                  </a:cubicBezTo>
                  <a:cubicBezTo>
                    <a:pt x="19" y="1434"/>
                    <a:pt x="29" y="1444"/>
                    <a:pt x="43" y="1452"/>
                  </a:cubicBezTo>
                  <a:cubicBezTo>
                    <a:pt x="57" y="1460"/>
                    <a:pt x="70" y="1463"/>
                    <a:pt x="86" y="1463"/>
                  </a:cubicBezTo>
                  <a:cubicBezTo>
                    <a:pt x="516" y="1463"/>
                    <a:pt x="947" y="1463"/>
                    <a:pt x="1377" y="1463"/>
                  </a:cubicBezTo>
                  <a:lnTo>
                    <a:pt x="1377" y="1463"/>
                  </a:lnTo>
                  <a:cubicBezTo>
                    <a:pt x="1393" y="1463"/>
                    <a:pt x="1406" y="1460"/>
                    <a:pt x="1420" y="1452"/>
                  </a:cubicBezTo>
                  <a:cubicBezTo>
                    <a:pt x="1434" y="1444"/>
                    <a:pt x="1444" y="1434"/>
                    <a:pt x="1452" y="1420"/>
                  </a:cubicBezTo>
                  <a:cubicBezTo>
                    <a:pt x="1460" y="1406"/>
                    <a:pt x="1463" y="1393"/>
                    <a:pt x="1463" y="1377"/>
                  </a:cubicBezTo>
                  <a:cubicBezTo>
                    <a:pt x="1463" y="1291"/>
                    <a:pt x="1463" y="1205"/>
                    <a:pt x="1463" y="1119"/>
                  </a:cubicBezTo>
                  <a:lnTo>
                    <a:pt x="1463" y="1119"/>
                  </a:lnTo>
                  <a:lnTo>
                    <a:pt x="1463" y="1119"/>
                  </a:lnTo>
                  <a:cubicBezTo>
                    <a:pt x="1463" y="1103"/>
                    <a:pt x="1460" y="1090"/>
                    <a:pt x="1452" y="1076"/>
                  </a:cubicBezTo>
                  <a:cubicBezTo>
                    <a:pt x="1444" y="1063"/>
                    <a:pt x="1434" y="1052"/>
                    <a:pt x="1420" y="1044"/>
                  </a:cubicBezTo>
                  <a:cubicBezTo>
                    <a:pt x="1406" y="1036"/>
                    <a:pt x="1393" y="1033"/>
                    <a:pt x="1377" y="1033"/>
                  </a:cubicBezTo>
                  <a:close/>
                  <a:moveTo>
                    <a:pt x="989" y="1313"/>
                  </a:moveTo>
                  <a:cubicBezTo>
                    <a:pt x="703" y="1313"/>
                    <a:pt x="416" y="1313"/>
                    <a:pt x="129" y="1313"/>
                  </a:cubicBezTo>
                  <a:cubicBezTo>
                    <a:pt x="129" y="1270"/>
                    <a:pt x="129" y="1227"/>
                    <a:pt x="129" y="1183"/>
                  </a:cubicBezTo>
                  <a:cubicBezTo>
                    <a:pt x="416" y="1183"/>
                    <a:pt x="703" y="1183"/>
                    <a:pt x="989" y="1183"/>
                  </a:cubicBezTo>
                  <a:cubicBezTo>
                    <a:pt x="989" y="1227"/>
                    <a:pt x="989" y="1270"/>
                    <a:pt x="989" y="1313"/>
                  </a:cubicBezTo>
                  <a:close/>
                  <a:moveTo>
                    <a:pt x="1269" y="1313"/>
                  </a:moveTo>
                  <a:lnTo>
                    <a:pt x="1269" y="1313"/>
                  </a:lnTo>
                  <a:cubicBezTo>
                    <a:pt x="1258" y="1313"/>
                    <a:pt x="1247" y="1310"/>
                    <a:pt x="1237" y="1304"/>
                  </a:cubicBezTo>
                  <a:cubicBezTo>
                    <a:pt x="1227" y="1298"/>
                    <a:pt x="1220" y="1291"/>
                    <a:pt x="1214" y="1280"/>
                  </a:cubicBezTo>
                  <a:cubicBezTo>
                    <a:pt x="1209" y="1270"/>
                    <a:pt x="1205" y="1260"/>
                    <a:pt x="1205" y="1248"/>
                  </a:cubicBezTo>
                  <a:cubicBezTo>
                    <a:pt x="1205" y="1236"/>
                    <a:pt x="1209" y="1227"/>
                    <a:pt x="1214" y="1216"/>
                  </a:cubicBezTo>
                  <a:cubicBezTo>
                    <a:pt x="1220" y="1206"/>
                    <a:pt x="1227" y="1198"/>
                    <a:pt x="1237" y="1192"/>
                  </a:cubicBezTo>
                  <a:cubicBezTo>
                    <a:pt x="1247" y="1186"/>
                    <a:pt x="1258" y="1183"/>
                    <a:pt x="1269" y="1183"/>
                  </a:cubicBezTo>
                  <a:cubicBezTo>
                    <a:pt x="1281" y="1183"/>
                    <a:pt x="1292" y="1186"/>
                    <a:pt x="1302" y="1192"/>
                  </a:cubicBezTo>
                  <a:cubicBezTo>
                    <a:pt x="1313" y="1198"/>
                    <a:pt x="1319" y="1206"/>
                    <a:pt x="1325" y="1216"/>
                  </a:cubicBezTo>
                  <a:cubicBezTo>
                    <a:pt x="1331" y="1227"/>
                    <a:pt x="1334" y="1236"/>
                    <a:pt x="1334" y="1248"/>
                  </a:cubicBezTo>
                  <a:lnTo>
                    <a:pt x="1334" y="1248"/>
                  </a:lnTo>
                  <a:lnTo>
                    <a:pt x="1334" y="1248"/>
                  </a:lnTo>
                  <a:cubicBezTo>
                    <a:pt x="1334" y="1260"/>
                    <a:pt x="1331" y="1270"/>
                    <a:pt x="1325" y="1280"/>
                  </a:cubicBezTo>
                  <a:cubicBezTo>
                    <a:pt x="1319" y="1291"/>
                    <a:pt x="1313" y="1298"/>
                    <a:pt x="1302" y="1304"/>
                  </a:cubicBezTo>
                  <a:cubicBezTo>
                    <a:pt x="1292" y="1310"/>
                    <a:pt x="1281" y="1313"/>
                    <a:pt x="1269" y="131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4" name="Group 27">
            <a:extLst>
              <a:ext uri="{FF2B5EF4-FFF2-40B4-BE49-F238E27FC236}">
                <a16:creationId xmlns:a16="http://schemas.microsoft.com/office/drawing/2014/main" id="{9DBF8EDE-A011-41B6-9AB5-60D44081CE24}"/>
              </a:ext>
            </a:extLst>
          </p:cNvPr>
          <p:cNvGrpSpPr>
            <a:grpSpLocks/>
          </p:cNvGrpSpPr>
          <p:nvPr/>
        </p:nvGrpSpPr>
        <p:grpSpPr bwMode="auto">
          <a:xfrm>
            <a:off x="8001644" y="2930767"/>
            <a:ext cx="378701" cy="378701"/>
            <a:chOff x="4295" y="1109"/>
            <a:chExt cx="390" cy="390"/>
          </a:xfrm>
          <a:solidFill>
            <a:schemeClr val="accent1"/>
          </a:solidFill>
        </p:grpSpPr>
        <p:sp>
          <p:nvSpPr>
            <p:cNvPr id="45" name="Freeform 28">
              <a:extLst>
                <a:ext uri="{FF2B5EF4-FFF2-40B4-BE49-F238E27FC236}">
                  <a16:creationId xmlns:a16="http://schemas.microsoft.com/office/drawing/2014/main" id="{7DEFBA8A-4229-4135-9DB5-460E0601DF0E}"/>
                </a:ext>
              </a:extLst>
            </p:cNvPr>
            <p:cNvSpPr>
              <a:spLocks noChangeArrowheads="1"/>
            </p:cNvSpPr>
            <p:nvPr/>
          </p:nvSpPr>
          <p:spPr bwMode="auto">
            <a:xfrm>
              <a:off x="4295" y="1109"/>
              <a:ext cx="390" cy="391"/>
            </a:xfrm>
            <a:custGeom>
              <a:avLst/>
              <a:gdLst>
                <a:gd name="T0" fmla="*/ 1152 w 1725"/>
                <a:gd name="T1" fmla="*/ 1262 h 1727"/>
                <a:gd name="T2" fmla="*/ 1260 w 1725"/>
                <a:gd name="T3" fmla="*/ 1252 h 1727"/>
                <a:gd name="T4" fmla="*/ 1335 w 1725"/>
                <a:gd name="T5" fmla="*/ 1209 h 1727"/>
                <a:gd name="T6" fmla="*/ 1410 w 1725"/>
                <a:gd name="T7" fmla="*/ 1252 h 1727"/>
                <a:gd name="T8" fmla="*/ 1410 w 1725"/>
                <a:gd name="T9" fmla="*/ 1338 h 1727"/>
                <a:gd name="T10" fmla="*/ 1335 w 1725"/>
                <a:gd name="T11" fmla="*/ 1381 h 1727"/>
                <a:gd name="T12" fmla="*/ 1260 w 1725"/>
                <a:gd name="T13" fmla="*/ 1338 h 1727"/>
                <a:gd name="T14" fmla="*/ 1087 w 1725"/>
                <a:gd name="T15" fmla="*/ 1327 h 1727"/>
                <a:gd name="T16" fmla="*/ 936 w 1725"/>
                <a:gd name="T17" fmla="*/ 1079 h 1727"/>
                <a:gd name="T18" fmla="*/ 947 w 1725"/>
                <a:gd name="T19" fmla="*/ 1565 h 1727"/>
                <a:gd name="T20" fmla="*/ 990 w 1725"/>
                <a:gd name="T21" fmla="*/ 1639 h 1727"/>
                <a:gd name="T22" fmla="*/ 947 w 1725"/>
                <a:gd name="T23" fmla="*/ 1714 h 1727"/>
                <a:gd name="T24" fmla="*/ 862 w 1725"/>
                <a:gd name="T25" fmla="*/ 1714 h 1727"/>
                <a:gd name="T26" fmla="*/ 819 w 1725"/>
                <a:gd name="T27" fmla="*/ 1639 h 1727"/>
                <a:gd name="T28" fmla="*/ 862 w 1725"/>
                <a:gd name="T29" fmla="*/ 1565 h 1727"/>
                <a:gd name="T30" fmla="*/ 872 w 1725"/>
                <a:gd name="T31" fmla="*/ 1079 h 1727"/>
                <a:gd name="T32" fmla="*/ 722 w 1725"/>
                <a:gd name="T33" fmla="*/ 1327 h 1727"/>
                <a:gd name="T34" fmla="*/ 463 w 1725"/>
                <a:gd name="T35" fmla="*/ 1338 h 1727"/>
                <a:gd name="T36" fmla="*/ 388 w 1725"/>
                <a:gd name="T37" fmla="*/ 1381 h 1727"/>
                <a:gd name="T38" fmla="*/ 313 w 1725"/>
                <a:gd name="T39" fmla="*/ 1338 h 1727"/>
                <a:gd name="T40" fmla="*/ 313 w 1725"/>
                <a:gd name="T41" fmla="*/ 1252 h 1727"/>
                <a:gd name="T42" fmla="*/ 388 w 1725"/>
                <a:gd name="T43" fmla="*/ 1209 h 1727"/>
                <a:gd name="T44" fmla="*/ 463 w 1725"/>
                <a:gd name="T45" fmla="*/ 1252 h 1727"/>
                <a:gd name="T46" fmla="*/ 657 w 1725"/>
                <a:gd name="T47" fmla="*/ 1262 h 1727"/>
                <a:gd name="T48" fmla="*/ 345 w 1725"/>
                <a:gd name="T49" fmla="*/ 1079 h 1727"/>
                <a:gd name="T50" fmla="*/ 162 w 1725"/>
                <a:gd name="T51" fmla="*/ 1036 h 1727"/>
                <a:gd name="T52" fmla="*/ 0 w 1725"/>
                <a:gd name="T53" fmla="*/ 757 h 1727"/>
                <a:gd name="T54" fmla="*/ 162 w 1725"/>
                <a:gd name="T55" fmla="*/ 477 h 1727"/>
                <a:gd name="T56" fmla="*/ 345 w 1725"/>
                <a:gd name="T57" fmla="*/ 434 h 1727"/>
                <a:gd name="T58" fmla="*/ 580 w 1725"/>
                <a:gd name="T59" fmla="*/ 64 h 1727"/>
                <a:gd name="T60" fmla="*/ 1053 w 1725"/>
                <a:gd name="T61" fmla="*/ 64 h 1727"/>
                <a:gd name="T62" fmla="*/ 1262 w 1725"/>
                <a:gd name="T63" fmla="*/ 312 h 1727"/>
                <a:gd name="T64" fmla="*/ 1530 w 1725"/>
                <a:gd name="T65" fmla="*/ 357 h 1727"/>
                <a:gd name="T66" fmla="*/ 1724 w 1725"/>
                <a:gd name="T67" fmla="*/ 693 h 1727"/>
                <a:gd name="T68" fmla="*/ 1530 w 1725"/>
                <a:gd name="T69" fmla="*/ 1027 h 1727"/>
                <a:gd name="T70" fmla="*/ 1335 w 1725"/>
                <a:gd name="T71" fmla="*/ 1079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25" h="1727">
                  <a:moveTo>
                    <a:pt x="1152" y="1079"/>
                  </a:moveTo>
                  <a:cubicBezTo>
                    <a:pt x="1152" y="1140"/>
                    <a:pt x="1152" y="1201"/>
                    <a:pt x="1152" y="1262"/>
                  </a:cubicBezTo>
                  <a:cubicBezTo>
                    <a:pt x="1187" y="1262"/>
                    <a:pt x="1221" y="1262"/>
                    <a:pt x="1255" y="1262"/>
                  </a:cubicBezTo>
                  <a:cubicBezTo>
                    <a:pt x="1257" y="1258"/>
                    <a:pt x="1258" y="1255"/>
                    <a:pt x="1260" y="1252"/>
                  </a:cubicBezTo>
                  <a:cubicBezTo>
                    <a:pt x="1268" y="1238"/>
                    <a:pt x="1278" y="1228"/>
                    <a:pt x="1292" y="1220"/>
                  </a:cubicBezTo>
                  <a:cubicBezTo>
                    <a:pt x="1306" y="1212"/>
                    <a:pt x="1319" y="1209"/>
                    <a:pt x="1335" y="1209"/>
                  </a:cubicBezTo>
                  <a:cubicBezTo>
                    <a:pt x="1351" y="1209"/>
                    <a:pt x="1364" y="1212"/>
                    <a:pt x="1378" y="1220"/>
                  </a:cubicBezTo>
                  <a:cubicBezTo>
                    <a:pt x="1392" y="1228"/>
                    <a:pt x="1402" y="1239"/>
                    <a:pt x="1410" y="1252"/>
                  </a:cubicBezTo>
                  <a:cubicBezTo>
                    <a:pt x="1418" y="1266"/>
                    <a:pt x="1421" y="1279"/>
                    <a:pt x="1421" y="1295"/>
                  </a:cubicBezTo>
                  <a:cubicBezTo>
                    <a:pt x="1421" y="1311"/>
                    <a:pt x="1418" y="1324"/>
                    <a:pt x="1410" y="1338"/>
                  </a:cubicBezTo>
                  <a:cubicBezTo>
                    <a:pt x="1402" y="1352"/>
                    <a:pt x="1392" y="1361"/>
                    <a:pt x="1378" y="1369"/>
                  </a:cubicBezTo>
                  <a:cubicBezTo>
                    <a:pt x="1364" y="1377"/>
                    <a:pt x="1351" y="1381"/>
                    <a:pt x="1335" y="1381"/>
                  </a:cubicBezTo>
                  <a:cubicBezTo>
                    <a:pt x="1319" y="1381"/>
                    <a:pt x="1306" y="1377"/>
                    <a:pt x="1292" y="1369"/>
                  </a:cubicBezTo>
                  <a:cubicBezTo>
                    <a:pt x="1278" y="1361"/>
                    <a:pt x="1268" y="1352"/>
                    <a:pt x="1260" y="1338"/>
                  </a:cubicBezTo>
                  <a:cubicBezTo>
                    <a:pt x="1258" y="1334"/>
                    <a:pt x="1257" y="1331"/>
                    <a:pt x="1255" y="1327"/>
                  </a:cubicBezTo>
                  <a:cubicBezTo>
                    <a:pt x="1199" y="1327"/>
                    <a:pt x="1143" y="1327"/>
                    <a:pt x="1087" y="1327"/>
                  </a:cubicBezTo>
                  <a:cubicBezTo>
                    <a:pt x="1087" y="1245"/>
                    <a:pt x="1087" y="1162"/>
                    <a:pt x="1087" y="1079"/>
                  </a:cubicBezTo>
                  <a:cubicBezTo>
                    <a:pt x="1037" y="1079"/>
                    <a:pt x="987" y="1079"/>
                    <a:pt x="936" y="1079"/>
                  </a:cubicBezTo>
                  <a:cubicBezTo>
                    <a:pt x="936" y="1240"/>
                    <a:pt x="936" y="1400"/>
                    <a:pt x="936" y="1560"/>
                  </a:cubicBezTo>
                  <a:cubicBezTo>
                    <a:pt x="940" y="1561"/>
                    <a:pt x="944" y="1563"/>
                    <a:pt x="947" y="1565"/>
                  </a:cubicBezTo>
                  <a:cubicBezTo>
                    <a:pt x="961" y="1573"/>
                    <a:pt x="971" y="1583"/>
                    <a:pt x="979" y="1596"/>
                  </a:cubicBezTo>
                  <a:cubicBezTo>
                    <a:pt x="987" y="1610"/>
                    <a:pt x="990" y="1624"/>
                    <a:pt x="990" y="1639"/>
                  </a:cubicBezTo>
                  <a:cubicBezTo>
                    <a:pt x="990" y="1655"/>
                    <a:pt x="987" y="1670"/>
                    <a:pt x="979" y="1683"/>
                  </a:cubicBezTo>
                  <a:cubicBezTo>
                    <a:pt x="971" y="1697"/>
                    <a:pt x="961" y="1706"/>
                    <a:pt x="947" y="1714"/>
                  </a:cubicBezTo>
                  <a:cubicBezTo>
                    <a:pt x="933" y="1722"/>
                    <a:pt x="920" y="1726"/>
                    <a:pt x="904" y="1726"/>
                  </a:cubicBezTo>
                  <a:cubicBezTo>
                    <a:pt x="888" y="1726"/>
                    <a:pt x="875" y="1722"/>
                    <a:pt x="862" y="1714"/>
                  </a:cubicBezTo>
                  <a:cubicBezTo>
                    <a:pt x="848" y="1706"/>
                    <a:pt x="837" y="1697"/>
                    <a:pt x="830" y="1683"/>
                  </a:cubicBezTo>
                  <a:cubicBezTo>
                    <a:pt x="822" y="1670"/>
                    <a:pt x="819" y="1655"/>
                    <a:pt x="819" y="1639"/>
                  </a:cubicBezTo>
                  <a:cubicBezTo>
                    <a:pt x="819" y="1624"/>
                    <a:pt x="822" y="1610"/>
                    <a:pt x="830" y="1596"/>
                  </a:cubicBezTo>
                  <a:cubicBezTo>
                    <a:pt x="837" y="1583"/>
                    <a:pt x="848" y="1573"/>
                    <a:pt x="862" y="1565"/>
                  </a:cubicBezTo>
                  <a:cubicBezTo>
                    <a:pt x="865" y="1563"/>
                    <a:pt x="868" y="1561"/>
                    <a:pt x="872" y="1560"/>
                  </a:cubicBezTo>
                  <a:cubicBezTo>
                    <a:pt x="872" y="1400"/>
                    <a:pt x="872" y="1240"/>
                    <a:pt x="872" y="1079"/>
                  </a:cubicBezTo>
                  <a:cubicBezTo>
                    <a:pt x="822" y="1079"/>
                    <a:pt x="772" y="1079"/>
                    <a:pt x="722" y="1079"/>
                  </a:cubicBezTo>
                  <a:cubicBezTo>
                    <a:pt x="722" y="1162"/>
                    <a:pt x="722" y="1245"/>
                    <a:pt x="722" y="1327"/>
                  </a:cubicBezTo>
                  <a:cubicBezTo>
                    <a:pt x="637" y="1327"/>
                    <a:pt x="552" y="1327"/>
                    <a:pt x="468" y="1327"/>
                  </a:cubicBezTo>
                  <a:cubicBezTo>
                    <a:pt x="466" y="1331"/>
                    <a:pt x="465" y="1334"/>
                    <a:pt x="463" y="1338"/>
                  </a:cubicBezTo>
                  <a:cubicBezTo>
                    <a:pt x="455" y="1352"/>
                    <a:pt x="445" y="1361"/>
                    <a:pt x="431" y="1369"/>
                  </a:cubicBezTo>
                  <a:cubicBezTo>
                    <a:pt x="417" y="1377"/>
                    <a:pt x="404" y="1381"/>
                    <a:pt x="388" y="1381"/>
                  </a:cubicBezTo>
                  <a:cubicBezTo>
                    <a:pt x="372" y="1381"/>
                    <a:pt x="359" y="1377"/>
                    <a:pt x="345" y="1369"/>
                  </a:cubicBezTo>
                  <a:cubicBezTo>
                    <a:pt x="331" y="1361"/>
                    <a:pt x="321" y="1352"/>
                    <a:pt x="313" y="1338"/>
                  </a:cubicBezTo>
                  <a:cubicBezTo>
                    <a:pt x="305" y="1324"/>
                    <a:pt x="302" y="1311"/>
                    <a:pt x="302" y="1295"/>
                  </a:cubicBezTo>
                  <a:cubicBezTo>
                    <a:pt x="302" y="1279"/>
                    <a:pt x="305" y="1266"/>
                    <a:pt x="313" y="1252"/>
                  </a:cubicBezTo>
                  <a:cubicBezTo>
                    <a:pt x="321" y="1239"/>
                    <a:pt x="331" y="1228"/>
                    <a:pt x="345" y="1220"/>
                  </a:cubicBezTo>
                  <a:cubicBezTo>
                    <a:pt x="359" y="1212"/>
                    <a:pt x="372" y="1209"/>
                    <a:pt x="388" y="1209"/>
                  </a:cubicBezTo>
                  <a:cubicBezTo>
                    <a:pt x="404" y="1209"/>
                    <a:pt x="417" y="1212"/>
                    <a:pt x="431" y="1220"/>
                  </a:cubicBezTo>
                  <a:cubicBezTo>
                    <a:pt x="445" y="1228"/>
                    <a:pt x="454" y="1238"/>
                    <a:pt x="463" y="1252"/>
                  </a:cubicBezTo>
                  <a:cubicBezTo>
                    <a:pt x="464" y="1255"/>
                    <a:pt x="466" y="1258"/>
                    <a:pt x="468" y="1262"/>
                  </a:cubicBezTo>
                  <a:cubicBezTo>
                    <a:pt x="531" y="1262"/>
                    <a:pt x="594" y="1262"/>
                    <a:pt x="657" y="1262"/>
                  </a:cubicBezTo>
                  <a:cubicBezTo>
                    <a:pt x="657" y="1201"/>
                    <a:pt x="657" y="1140"/>
                    <a:pt x="657" y="1079"/>
                  </a:cubicBezTo>
                  <a:cubicBezTo>
                    <a:pt x="553" y="1079"/>
                    <a:pt x="449" y="1079"/>
                    <a:pt x="345" y="1079"/>
                  </a:cubicBezTo>
                  <a:cubicBezTo>
                    <a:pt x="338" y="1079"/>
                    <a:pt x="331" y="1079"/>
                    <a:pt x="324" y="1079"/>
                  </a:cubicBezTo>
                  <a:cubicBezTo>
                    <a:pt x="264" y="1079"/>
                    <a:pt x="214" y="1066"/>
                    <a:pt x="162" y="1036"/>
                  </a:cubicBezTo>
                  <a:cubicBezTo>
                    <a:pt x="110" y="1006"/>
                    <a:pt x="73" y="970"/>
                    <a:pt x="44" y="918"/>
                  </a:cubicBezTo>
                  <a:cubicBezTo>
                    <a:pt x="14" y="867"/>
                    <a:pt x="0" y="816"/>
                    <a:pt x="0" y="757"/>
                  </a:cubicBezTo>
                  <a:cubicBezTo>
                    <a:pt x="0" y="697"/>
                    <a:pt x="14" y="647"/>
                    <a:pt x="44" y="596"/>
                  </a:cubicBezTo>
                  <a:cubicBezTo>
                    <a:pt x="73" y="544"/>
                    <a:pt x="110" y="506"/>
                    <a:pt x="162" y="477"/>
                  </a:cubicBezTo>
                  <a:cubicBezTo>
                    <a:pt x="214" y="447"/>
                    <a:pt x="264" y="434"/>
                    <a:pt x="324" y="434"/>
                  </a:cubicBezTo>
                  <a:cubicBezTo>
                    <a:pt x="331" y="434"/>
                    <a:pt x="338" y="434"/>
                    <a:pt x="345" y="434"/>
                  </a:cubicBezTo>
                  <a:cubicBezTo>
                    <a:pt x="351" y="361"/>
                    <a:pt x="370" y="300"/>
                    <a:pt x="407" y="237"/>
                  </a:cubicBezTo>
                  <a:cubicBezTo>
                    <a:pt x="450" y="162"/>
                    <a:pt x="504" y="107"/>
                    <a:pt x="580" y="64"/>
                  </a:cubicBezTo>
                  <a:cubicBezTo>
                    <a:pt x="655" y="20"/>
                    <a:pt x="730" y="0"/>
                    <a:pt x="817" y="0"/>
                  </a:cubicBezTo>
                  <a:cubicBezTo>
                    <a:pt x="903" y="0"/>
                    <a:pt x="978" y="20"/>
                    <a:pt x="1053" y="64"/>
                  </a:cubicBezTo>
                  <a:cubicBezTo>
                    <a:pt x="1129" y="107"/>
                    <a:pt x="1183" y="162"/>
                    <a:pt x="1227" y="237"/>
                  </a:cubicBezTo>
                  <a:cubicBezTo>
                    <a:pt x="1241" y="262"/>
                    <a:pt x="1252" y="285"/>
                    <a:pt x="1262" y="312"/>
                  </a:cubicBezTo>
                  <a:cubicBezTo>
                    <a:pt x="1288" y="307"/>
                    <a:pt x="1310" y="305"/>
                    <a:pt x="1337" y="305"/>
                  </a:cubicBezTo>
                  <a:cubicBezTo>
                    <a:pt x="1408" y="305"/>
                    <a:pt x="1469" y="321"/>
                    <a:pt x="1530" y="357"/>
                  </a:cubicBezTo>
                  <a:cubicBezTo>
                    <a:pt x="1592" y="393"/>
                    <a:pt x="1637" y="437"/>
                    <a:pt x="1672" y="499"/>
                  </a:cubicBezTo>
                  <a:cubicBezTo>
                    <a:pt x="1708" y="561"/>
                    <a:pt x="1724" y="621"/>
                    <a:pt x="1724" y="693"/>
                  </a:cubicBezTo>
                  <a:cubicBezTo>
                    <a:pt x="1724" y="764"/>
                    <a:pt x="1708" y="824"/>
                    <a:pt x="1672" y="886"/>
                  </a:cubicBezTo>
                  <a:cubicBezTo>
                    <a:pt x="1637" y="947"/>
                    <a:pt x="1592" y="992"/>
                    <a:pt x="1530" y="1027"/>
                  </a:cubicBezTo>
                  <a:cubicBezTo>
                    <a:pt x="1469" y="1063"/>
                    <a:pt x="1408" y="1079"/>
                    <a:pt x="1337" y="1079"/>
                  </a:cubicBezTo>
                  <a:cubicBezTo>
                    <a:pt x="1336" y="1079"/>
                    <a:pt x="1336" y="1079"/>
                    <a:pt x="1335" y="1079"/>
                  </a:cubicBezTo>
                  <a:cubicBezTo>
                    <a:pt x="1274" y="1079"/>
                    <a:pt x="1213" y="1079"/>
                    <a:pt x="1152" y="1079"/>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6" name="Group 35">
            <a:extLst>
              <a:ext uri="{FF2B5EF4-FFF2-40B4-BE49-F238E27FC236}">
                <a16:creationId xmlns:a16="http://schemas.microsoft.com/office/drawing/2014/main" id="{51308817-CABB-48F1-876C-3A5F73A506AF}"/>
              </a:ext>
            </a:extLst>
          </p:cNvPr>
          <p:cNvGrpSpPr>
            <a:grpSpLocks/>
          </p:cNvGrpSpPr>
          <p:nvPr/>
        </p:nvGrpSpPr>
        <p:grpSpPr bwMode="auto">
          <a:xfrm>
            <a:off x="8013453" y="2316647"/>
            <a:ext cx="355082" cy="255750"/>
            <a:chOff x="5014" y="2886"/>
            <a:chExt cx="311" cy="224"/>
          </a:xfrm>
          <a:solidFill>
            <a:schemeClr val="accent1"/>
          </a:solidFill>
        </p:grpSpPr>
        <p:sp>
          <p:nvSpPr>
            <p:cNvPr id="47" name="Freeform 36">
              <a:extLst>
                <a:ext uri="{FF2B5EF4-FFF2-40B4-BE49-F238E27FC236}">
                  <a16:creationId xmlns:a16="http://schemas.microsoft.com/office/drawing/2014/main" id="{B6430F77-91DB-46EF-96AF-2A0819A994FC}"/>
                </a:ext>
              </a:extLst>
            </p:cNvPr>
            <p:cNvSpPr>
              <a:spLocks noChangeArrowheads="1"/>
            </p:cNvSpPr>
            <p:nvPr/>
          </p:nvSpPr>
          <p:spPr bwMode="auto">
            <a:xfrm>
              <a:off x="5014" y="2886"/>
              <a:ext cx="311" cy="224"/>
            </a:xfrm>
            <a:custGeom>
              <a:avLst/>
              <a:gdLst>
                <a:gd name="T0" fmla="*/ 1377 w 1378"/>
                <a:gd name="T1" fmla="*/ 302 h 991"/>
                <a:gd name="T2" fmla="*/ 1377 w 1378"/>
                <a:gd name="T3" fmla="*/ 990 h 991"/>
                <a:gd name="T4" fmla="*/ 172 w 1378"/>
                <a:gd name="T5" fmla="*/ 990 h 991"/>
                <a:gd name="T6" fmla="*/ 172 w 1378"/>
                <a:gd name="T7" fmla="*/ 302 h 991"/>
                <a:gd name="T8" fmla="*/ 1377 w 1378"/>
                <a:gd name="T9" fmla="*/ 302 h 991"/>
                <a:gd name="T10" fmla="*/ 1205 w 1378"/>
                <a:gd name="T11" fmla="*/ 237 h 991"/>
                <a:gd name="T12" fmla="*/ 1205 w 1378"/>
                <a:gd name="T13" fmla="*/ 129 h 991"/>
                <a:gd name="T14" fmla="*/ 517 w 1378"/>
                <a:gd name="T15" fmla="*/ 129 h 991"/>
                <a:gd name="T16" fmla="*/ 517 w 1378"/>
                <a:gd name="T17" fmla="*/ 0 h 991"/>
                <a:gd name="T18" fmla="*/ 0 w 1378"/>
                <a:gd name="T19" fmla="*/ 0 h 991"/>
                <a:gd name="T20" fmla="*/ 0 w 1378"/>
                <a:gd name="T21" fmla="*/ 990 h 991"/>
                <a:gd name="T22" fmla="*/ 107 w 1378"/>
                <a:gd name="T23" fmla="*/ 990 h 991"/>
                <a:gd name="T24" fmla="*/ 107 w 1378"/>
                <a:gd name="T25" fmla="*/ 237 h 991"/>
                <a:gd name="T26" fmla="*/ 1205 w 1378"/>
                <a:gd name="T27" fmla="*/ 237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78" h="991">
                  <a:moveTo>
                    <a:pt x="1377" y="302"/>
                  </a:moveTo>
                  <a:cubicBezTo>
                    <a:pt x="1377" y="531"/>
                    <a:pt x="1377" y="761"/>
                    <a:pt x="1377" y="990"/>
                  </a:cubicBezTo>
                  <a:cubicBezTo>
                    <a:pt x="975" y="990"/>
                    <a:pt x="574" y="990"/>
                    <a:pt x="172" y="990"/>
                  </a:cubicBezTo>
                  <a:cubicBezTo>
                    <a:pt x="172" y="761"/>
                    <a:pt x="172" y="531"/>
                    <a:pt x="172" y="302"/>
                  </a:cubicBezTo>
                  <a:cubicBezTo>
                    <a:pt x="574" y="302"/>
                    <a:pt x="975" y="302"/>
                    <a:pt x="1377" y="302"/>
                  </a:cubicBezTo>
                  <a:close/>
                  <a:moveTo>
                    <a:pt x="1205" y="237"/>
                  </a:moveTo>
                  <a:cubicBezTo>
                    <a:pt x="1205" y="201"/>
                    <a:pt x="1205" y="165"/>
                    <a:pt x="1205" y="129"/>
                  </a:cubicBezTo>
                  <a:cubicBezTo>
                    <a:pt x="976" y="129"/>
                    <a:pt x="746" y="129"/>
                    <a:pt x="517" y="129"/>
                  </a:cubicBezTo>
                  <a:cubicBezTo>
                    <a:pt x="517" y="86"/>
                    <a:pt x="517" y="43"/>
                    <a:pt x="517" y="0"/>
                  </a:cubicBezTo>
                  <a:cubicBezTo>
                    <a:pt x="344" y="0"/>
                    <a:pt x="172" y="0"/>
                    <a:pt x="0" y="0"/>
                  </a:cubicBezTo>
                  <a:cubicBezTo>
                    <a:pt x="0" y="330"/>
                    <a:pt x="0" y="660"/>
                    <a:pt x="0" y="990"/>
                  </a:cubicBezTo>
                  <a:cubicBezTo>
                    <a:pt x="35" y="990"/>
                    <a:pt x="71" y="990"/>
                    <a:pt x="107" y="990"/>
                  </a:cubicBezTo>
                  <a:cubicBezTo>
                    <a:pt x="107" y="739"/>
                    <a:pt x="107" y="488"/>
                    <a:pt x="107" y="237"/>
                  </a:cubicBezTo>
                  <a:cubicBezTo>
                    <a:pt x="473" y="237"/>
                    <a:pt x="839" y="237"/>
                    <a:pt x="1205" y="23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413191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13</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 Machine Learning </a:t>
            </a:r>
          </a:p>
        </p:txBody>
      </p:sp>
      <p:sp>
        <p:nvSpPr>
          <p:cNvPr id="9" name="Rectangle 8">
            <a:extLst>
              <a:ext uri="{FF2B5EF4-FFF2-40B4-BE49-F238E27FC236}">
                <a16:creationId xmlns:a16="http://schemas.microsoft.com/office/drawing/2014/main" id="{2CD4301A-7790-4401-AD64-11499D0169E2}"/>
              </a:ext>
            </a:extLst>
          </p:cNvPr>
          <p:cNvSpPr>
            <a:spLocks noChangeArrowheads="1"/>
          </p:cNvSpPr>
          <p:nvPr/>
        </p:nvSpPr>
        <p:spPr bwMode="auto">
          <a:xfrm>
            <a:off x="576073" y="4546474"/>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Hadoop integration structures data for machine learning and current traffic already in UAT in new environment</a:t>
            </a:r>
          </a:p>
        </p:txBody>
      </p:sp>
      <p:sp>
        <p:nvSpPr>
          <p:cNvPr id="10" name="Rectangle 9">
            <a:extLst>
              <a:ext uri="{FF2B5EF4-FFF2-40B4-BE49-F238E27FC236}">
                <a16:creationId xmlns:a16="http://schemas.microsoft.com/office/drawing/2014/main" id="{24EFC973-5192-4E0A-A77A-9EBCB4D2EF2F}"/>
              </a:ext>
            </a:extLst>
          </p:cNvPr>
          <p:cNvSpPr>
            <a:spLocks noChangeArrowheads="1"/>
          </p:cNvSpPr>
          <p:nvPr/>
        </p:nvSpPr>
        <p:spPr bwMode="auto">
          <a:xfrm>
            <a:off x="2804415" y="4546474"/>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ACI have eight dedicated decision scientists for </a:t>
            </a:r>
            <a:br>
              <a:rPr lang="en-US" altLang="en-US" sz="1400" dirty="0">
                <a:solidFill>
                  <a:schemeClr val="accent3"/>
                </a:solidFill>
              </a:rPr>
            </a:br>
            <a:r>
              <a:rPr lang="en-US" altLang="en-US" sz="1400" dirty="0">
                <a:solidFill>
                  <a:schemeClr val="accent3"/>
                </a:solidFill>
              </a:rPr>
              <a:t>in-house model development so has full control of AI destiny</a:t>
            </a:r>
          </a:p>
        </p:txBody>
      </p:sp>
      <p:sp>
        <p:nvSpPr>
          <p:cNvPr id="11" name="Rectangle 10">
            <a:extLst>
              <a:ext uri="{FF2B5EF4-FFF2-40B4-BE49-F238E27FC236}">
                <a16:creationId xmlns:a16="http://schemas.microsoft.com/office/drawing/2014/main" id="{6C22FD85-8DAD-4D52-9281-84AD52F7346B}"/>
              </a:ext>
            </a:extLst>
          </p:cNvPr>
          <p:cNvSpPr>
            <a:spLocks noChangeArrowheads="1"/>
          </p:cNvSpPr>
          <p:nvPr/>
        </p:nvSpPr>
        <p:spPr bwMode="auto">
          <a:xfrm>
            <a:off x="5032757" y="4546474"/>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Enables immediate model updates</a:t>
            </a:r>
          </a:p>
        </p:txBody>
      </p:sp>
      <p:sp>
        <p:nvSpPr>
          <p:cNvPr id="12" name="Rectangle 11">
            <a:extLst>
              <a:ext uri="{FF2B5EF4-FFF2-40B4-BE49-F238E27FC236}">
                <a16:creationId xmlns:a16="http://schemas.microsoft.com/office/drawing/2014/main" id="{4DB4CAB0-6D0F-40E3-8354-264AA39463E0}"/>
              </a:ext>
            </a:extLst>
          </p:cNvPr>
          <p:cNvSpPr>
            <a:spLocks noChangeArrowheads="1"/>
          </p:cNvSpPr>
          <p:nvPr/>
        </p:nvSpPr>
        <p:spPr bwMode="auto">
          <a:xfrm>
            <a:off x="7261099" y="4546474"/>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Dynamic learning</a:t>
            </a:r>
          </a:p>
        </p:txBody>
      </p:sp>
      <p:sp>
        <p:nvSpPr>
          <p:cNvPr id="13" name="Rectangle 12">
            <a:extLst>
              <a:ext uri="{FF2B5EF4-FFF2-40B4-BE49-F238E27FC236}">
                <a16:creationId xmlns:a16="http://schemas.microsoft.com/office/drawing/2014/main" id="{1C765AD6-19D6-40A9-91E7-2C51E58AA416}"/>
              </a:ext>
            </a:extLst>
          </p:cNvPr>
          <p:cNvSpPr>
            <a:spLocks noChangeArrowheads="1"/>
          </p:cNvSpPr>
          <p:nvPr/>
        </p:nvSpPr>
        <p:spPr bwMode="auto">
          <a:xfrm>
            <a:off x="9489441" y="4546474"/>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Multiple model options possible VERSUS today with Prism neural scoring</a:t>
            </a:r>
          </a:p>
        </p:txBody>
      </p:sp>
      <p:grpSp>
        <p:nvGrpSpPr>
          <p:cNvPr id="18" name="Group 17">
            <a:extLst>
              <a:ext uri="{FF2B5EF4-FFF2-40B4-BE49-F238E27FC236}">
                <a16:creationId xmlns:a16="http://schemas.microsoft.com/office/drawing/2014/main" id="{373B56BD-F3EC-4898-AE02-6BD0C5C6398D}"/>
              </a:ext>
            </a:extLst>
          </p:cNvPr>
          <p:cNvGrpSpPr/>
          <p:nvPr/>
        </p:nvGrpSpPr>
        <p:grpSpPr>
          <a:xfrm>
            <a:off x="2755774" y="4561829"/>
            <a:ext cx="6685026" cy="1444487"/>
            <a:chOff x="2755774" y="2963452"/>
            <a:chExt cx="6685026" cy="3094447"/>
          </a:xfrm>
        </p:grpSpPr>
        <p:cxnSp>
          <p:nvCxnSpPr>
            <p:cNvPr id="14" name="Straight Connector 13">
              <a:extLst>
                <a:ext uri="{FF2B5EF4-FFF2-40B4-BE49-F238E27FC236}">
                  <a16:creationId xmlns:a16="http://schemas.microsoft.com/office/drawing/2014/main" id="{AC72A8FC-AC6D-4FC7-BC59-9AD7397F235A}"/>
                </a:ext>
              </a:extLst>
            </p:cNvPr>
            <p:cNvCxnSpPr>
              <a:cxnSpLocks/>
            </p:cNvCxnSpPr>
            <p:nvPr/>
          </p:nvCxnSpPr>
          <p:spPr>
            <a:xfrm>
              <a:off x="2755774"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59F5A1-9193-460A-8DD3-B7CCB15BAF59}"/>
                </a:ext>
              </a:extLst>
            </p:cNvPr>
            <p:cNvCxnSpPr>
              <a:cxnSpLocks/>
            </p:cNvCxnSpPr>
            <p:nvPr/>
          </p:nvCxnSpPr>
          <p:spPr>
            <a:xfrm>
              <a:off x="4984116"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3135517-34F3-4A09-A956-26B11DF6EFC1}"/>
                </a:ext>
              </a:extLst>
            </p:cNvPr>
            <p:cNvCxnSpPr>
              <a:cxnSpLocks/>
            </p:cNvCxnSpPr>
            <p:nvPr/>
          </p:nvCxnSpPr>
          <p:spPr>
            <a:xfrm>
              <a:off x="7212458"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A333BA1-3836-4973-BBCE-57D319703997}"/>
                </a:ext>
              </a:extLst>
            </p:cNvPr>
            <p:cNvCxnSpPr>
              <a:cxnSpLocks/>
            </p:cNvCxnSpPr>
            <p:nvPr/>
          </p:nvCxnSpPr>
          <p:spPr>
            <a:xfrm>
              <a:off x="9440800"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80531CA-4459-420C-B2D3-8F13EBFBC64D}"/>
              </a:ext>
            </a:extLst>
          </p:cNvPr>
          <p:cNvSpPr/>
          <p:nvPr/>
        </p:nvSpPr>
        <p:spPr>
          <a:xfrm>
            <a:off x="403860" y="3877152"/>
            <a:ext cx="11384280" cy="457200"/>
          </a:xfrm>
          <a:prstGeom prst="rect">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accent3"/>
                </a:solidFill>
              </a:rPr>
              <a:t>Data Science Pipeline</a:t>
            </a:r>
          </a:p>
        </p:txBody>
      </p:sp>
      <p:grpSp>
        <p:nvGrpSpPr>
          <p:cNvPr id="36" name="Group 35">
            <a:extLst>
              <a:ext uri="{FF2B5EF4-FFF2-40B4-BE49-F238E27FC236}">
                <a16:creationId xmlns:a16="http://schemas.microsoft.com/office/drawing/2014/main" id="{FBAF98B2-C6E0-4296-8202-64C4564D0A8C}"/>
              </a:ext>
            </a:extLst>
          </p:cNvPr>
          <p:cNvGrpSpPr/>
          <p:nvPr/>
        </p:nvGrpSpPr>
        <p:grpSpPr>
          <a:xfrm>
            <a:off x="576073" y="2399722"/>
            <a:ext cx="2131060" cy="1330847"/>
            <a:chOff x="576073" y="1864306"/>
            <a:chExt cx="2131060" cy="1330847"/>
          </a:xfrm>
        </p:grpSpPr>
        <p:pic>
          <p:nvPicPr>
            <p:cNvPr id="25" name="Picture 24" descr="A picture containing bird, large&#10;&#10;Description automatically generated">
              <a:extLst>
                <a:ext uri="{FF2B5EF4-FFF2-40B4-BE49-F238E27FC236}">
                  <a16:creationId xmlns:a16="http://schemas.microsoft.com/office/drawing/2014/main" id="{BD1BA481-28E5-417B-815B-5D37438C13C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69266" y="1864306"/>
              <a:ext cx="1544675" cy="1046501"/>
            </a:xfrm>
            <a:prstGeom prst="rect">
              <a:avLst/>
            </a:prstGeom>
          </p:spPr>
        </p:pic>
        <p:sp>
          <p:nvSpPr>
            <p:cNvPr id="26" name="Rectangle 25">
              <a:extLst>
                <a:ext uri="{FF2B5EF4-FFF2-40B4-BE49-F238E27FC236}">
                  <a16:creationId xmlns:a16="http://schemas.microsoft.com/office/drawing/2014/main" id="{C34B4D4E-EC95-43E8-B321-E349C97EA370}"/>
                </a:ext>
              </a:extLst>
            </p:cNvPr>
            <p:cNvSpPr>
              <a:spLocks noChangeArrowheads="1"/>
            </p:cNvSpPr>
            <p:nvPr/>
          </p:nvSpPr>
          <p:spPr bwMode="auto">
            <a:xfrm>
              <a:off x="576073" y="2846942"/>
              <a:ext cx="2131060" cy="348211"/>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Apache Zeppelin</a:t>
              </a:r>
            </a:p>
          </p:txBody>
        </p:sp>
      </p:grpSp>
      <p:grpSp>
        <p:nvGrpSpPr>
          <p:cNvPr id="40" name="Group 39">
            <a:extLst>
              <a:ext uri="{FF2B5EF4-FFF2-40B4-BE49-F238E27FC236}">
                <a16:creationId xmlns:a16="http://schemas.microsoft.com/office/drawing/2014/main" id="{C365B138-A1B3-406E-9157-F432860BEB98}"/>
              </a:ext>
            </a:extLst>
          </p:cNvPr>
          <p:cNvGrpSpPr/>
          <p:nvPr/>
        </p:nvGrpSpPr>
        <p:grpSpPr>
          <a:xfrm>
            <a:off x="10031896" y="2621038"/>
            <a:ext cx="1588603" cy="888214"/>
            <a:chOff x="10031896" y="2090951"/>
            <a:chExt cx="1588603" cy="888214"/>
          </a:xfrm>
        </p:grpSpPr>
        <p:sp>
          <p:nvSpPr>
            <p:cNvPr id="29" name="Rectangle 28">
              <a:extLst>
                <a:ext uri="{FF2B5EF4-FFF2-40B4-BE49-F238E27FC236}">
                  <a16:creationId xmlns:a16="http://schemas.microsoft.com/office/drawing/2014/main" id="{8C60D0AA-09A4-4112-BB5B-9E5AA8A08FC1}"/>
                </a:ext>
              </a:extLst>
            </p:cNvPr>
            <p:cNvSpPr>
              <a:spLocks noChangeArrowheads="1"/>
            </p:cNvSpPr>
            <p:nvPr/>
          </p:nvSpPr>
          <p:spPr bwMode="auto">
            <a:xfrm>
              <a:off x="10326551" y="2360953"/>
              <a:ext cx="999292" cy="348211"/>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BAE</a:t>
              </a:r>
            </a:p>
          </p:txBody>
        </p:sp>
        <p:sp>
          <p:nvSpPr>
            <p:cNvPr id="30" name="Rectangle 29">
              <a:extLst>
                <a:ext uri="{FF2B5EF4-FFF2-40B4-BE49-F238E27FC236}">
                  <a16:creationId xmlns:a16="http://schemas.microsoft.com/office/drawing/2014/main" id="{D682A511-6A04-48DD-99DF-B8D4A477D3D0}"/>
                </a:ext>
              </a:extLst>
            </p:cNvPr>
            <p:cNvSpPr/>
            <p:nvPr/>
          </p:nvSpPr>
          <p:spPr>
            <a:xfrm>
              <a:off x="10031896" y="2090951"/>
              <a:ext cx="1588603" cy="888214"/>
            </a:xfrm>
            <a:prstGeom prst="rect">
              <a:avLst/>
            </a:prstGeom>
            <a:noFill/>
            <a:ln w="635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FAC0661-29B7-4EAF-9828-54B5E3D5CDBE}"/>
                </a:ext>
              </a:extLst>
            </p:cNvPr>
            <p:cNvSpPr/>
            <p:nvPr/>
          </p:nvSpPr>
          <p:spPr>
            <a:xfrm>
              <a:off x="10323443" y="2163717"/>
              <a:ext cx="1005508" cy="742682"/>
            </a:xfrm>
            <a:prstGeom prst="rect">
              <a:avLst/>
            </a:prstGeom>
            <a:noFill/>
            <a:ln w="6350">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23DDC71E-6373-4576-BC46-12B802181988}"/>
              </a:ext>
            </a:extLst>
          </p:cNvPr>
          <p:cNvGrpSpPr/>
          <p:nvPr/>
        </p:nvGrpSpPr>
        <p:grpSpPr>
          <a:xfrm>
            <a:off x="6651011" y="2436275"/>
            <a:ext cx="2790862" cy="1257740"/>
            <a:chOff x="6669533" y="1906188"/>
            <a:chExt cx="2790862" cy="1257740"/>
          </a:xfrm>
        </p:grpSpPr>
        <p:grpSp>
          <p:nvGrpSpPr>
            <p:cNvPr id="38" name="Group 37">
              <a:extLst>
                <a:ext uri="{FF2B5EF4-FFF2-40B4-BE49-F238E27FC236}">
                  <a16:creationId xmlns:a16="http://schemas.microsoft.com/office/drawing/2014/main" id="{0342B3DA-B6D1-48B1-B83D-92B41D40CAFF}"/>
                </a:ext>
              </a:extLst>
            </p:cNvPr>
            <p:cNvGrpSpPr/>
            <p:nvPr/>
          </p:nvGrpSpPr>
          <p:grpSpPr>
            <a:xfrm>
              <a:off x="6999434" y="2021161"/>
              <a:ext cx="2131060" cy="1027794"/>
              <a:chOff x="6999434" y="2167359"/>
              <a:chExt cx="2131060" cy="1027794"/>
            </a:xfrm>
          </p:grpSpPr>
          <p:pic>
            <p:nvPicPr>
              <p:cNvPr id="21" name="Picture 20" descr="A close up of a sign&#10;&#10;Description automatically generated">
                <a:extLst>
                  <a:ext uri="{FF2B5EF4-FFF2-40B4-BE49-F238E27FC236}">
                    <a16:creationId xmlns:a16="http://schemas.microsoft.com/office/drawing/2014/main" id="{1CD686CA-48D5-4A03-ABEA-7B41E3C7530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86311" y="2167359"/>
                <a:ext cx="1157307" cy="742682"/>
              </a:xfrm>
              <a:prstGeom prst="rect">
                <a:avLst/>
              </a:prstGeom>
            </p:spPr>
          </p:pic>
          <p:sp>
            <p:nvSpPr>
              <p:cNvPr id="28" name="Rectangle 27">
                <a:extLst>
                  <a:ext uri="{FF2B5EF4-FFF2-40B4-BE49-F238E27FC236}">
                    <a16:creationId xmlns:a16="http://schemas.microsoft.com/office/drawing/2014/main" id="{16C0ABC7-EA5C-4CB5-94EA-6F9B22BC5932}"/>
                  </a:ext>
                </a:extLst>
              </p:cNvPr>
              <p:cNvSpPr>
                <a:spLocks noChangeArrowheads="1"/>
              </p:cNvSpPr>
              <p:nvPr/>
            </p:nvSpPr>
            <p:spPr bwMode="auto">
              <a:xfrm>
                <a:off x="6999434" y="2846942"/>
                <a:ext cx="2131060" cy="348211"/>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Machine Learning</a:t>
                </a:r>
              </a:p>
            </p:txBody>
          </p:sp>
        </p:grpSp>
        <p:sp>
          <p:nvSpPr>
            <p:cNvPr id="33" name="Rectangle 32">
              <a:extLst>
                <a:ext uri="{FF2B5EF4-FFF2-40B4-BE49-F238E27FC236}">
                  <a16:creationId xmlns:a16="http://schemas.microsoft.com/office/drawing/2014/main" id="{B22B8BE8-DD93-44C6-B1E6-C1143E1ED7C8}"/>
                </a:ext>
              </a:extLst>
            </p:cNvPr>
            <p:cNvSpPr/>
            <p:nvPr/>
          </p:nvSpPr>
          <p:spPr>
            <a:xfrm>
              <a:off x="6669533" y="1906188"/>
              <a:ext cx="2790862" cy="1257740"/>
            </a:xfrm>
            <a:prstGeom prst="rect">
              <a:avLst/>
            </a:prstGeom>
            <a:noFill/>
            <a:ln w="63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5" name="Rectangle 34">
            <a:extLst>
              <a:ext uri="{FF2B5EF4-FFF2-40B4-BE49-F238E27FC236}">
                <a16:creationId xmlns:a16="http://schemas.microsoft.com/office/drawing/2014/main" id="{F05FB07C-19BE-4223-94CB-6B16E1A91687}"/>
              </a:ext>
            </a:extLst>
          </p:cNvPr>
          <p:cNvSpPr>
            <a:spLocks noChangeArrowheads="1"/>
          </p:cNvSpPr>
          <p:nvPr/>
        </p:nvSpPr>
        <p:spPr bwMode="auto">
          <a:xfrm>
            <a:off x="3645220" y="1707255"/>
            <a:ext cx="1523127" cy="348211"/>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DLM</a:t>
            </a:r>
          </a:p>
        </p:txBody>
      </p:sp>
      <p:grpSp>
        <p:nvGrpSpPr>
          <p:cNvPr id="41" name="Group 40">
            <a:extLst>
              <a:ext uri="{FF2B5EF4-FFF2-40B4-BE49-F238E27FC236}">
                <a16:creationId xmlns:a16="http://schemas.microsoft.com/office/drawing/2014/main" id="{0417823A-2C0C-4E94-968B-571805C37B19}"/>
              </a:ext>
            </a:extLst>
          </p:cNvPr>
          <p:cNvGrpSpPr/>
          <p:nvPr/>
        </p:nvGrpSpPr>
        <p:grpSpPr>
          <a:xfrm>
            <a:off x="3270125" y="2436275"/>
            <a:ext cx="2790862" cy="1257740"/>
            <a:chOff x="3316733" y="1906188"/>
            <a:chExt cx="2790862" cy="1257740"/>
          </a:xfrm>
        </p:grpSpPr>
        <p:sp>
          <p:nvSpPr>
            <p:cNvPr id="34" name="Flowchart: Direct Access Storage 33">
              <a:extLst>
                <a:ext uri="{FF2B5EF4-FFF2-40B4-BE49-F238E27FC236}">
                  <a16:creationId xmlns:a16="http://schemas.microsoft.com/office/drawing/2014/main" id="{858EEAD4-F1A8-4EB3-ADE4-3C8C1242AA0B}"/>
                </a:ext>
              </a:extLst>
            </p:cNvPr>
            <p:cNvSpPr/>
            <p:nvPr/>
          </p:nvSpPr>
          <p:spPr>
            <a:xfrm>
              <a:off x="3316733" y="1906188"/>
              <a:ext cx="2790862" cy="1257740"/>
            </a:xfrm>
            <a:prstGeom prst="flowChartMagneticDrum">
              <a:avLst/>
            </a:prstGeom>
            <a:noFill/>
            <a:ln w="635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0550EB43-0A6B-40D1-89E1-9BD5BD10FED7}"/>
                </a:ext>
              </a:extLst>
            </p:cNvPr>
            <p:cNvGrpSpPr/>
            <p:nvPr/>
          </p:nvGrpSpPr>
          <p:grpSpPr>
            <a:xfrm>
              <a:off x="3624176" y="2021544"/>
              <a:ext cx="1414632" cy="1027028"/>
              <a:chOff x="3628987" y="2168125"/>
              <a:chExt cx="1414632" cy="1027028"/>
            </a:xfrm>
          </p:grpSpPr>
          <p:pic>
            <p:nvPicPr>
              <p:cNvPr id="23" name="Picture 22" descr="A close up of a sign&#10;&#10;Description automatically generated">
                <a:extLst>
                  <a:ext uri="{FF2B5EF4-FFF2-40B4-BE49-F238E27FC236}">
                    <a16:creationId xmlns:a16="http://schemas.microsoft.com/office/drawing/2014/main" id="{5B91FE12-56DD-425D-A3BE-3F0BD0415B8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28987" y="2168125"/>
                <a:ext cx="1414632" cy="742682"/>
              </a:xfrm>
              <a:prstGeom prst="rect">
                <a:avLst/>
              </a:prstGeom>
            </p:spPr>
          </p:pic>
          <p:sp>
            <p:nvSpPr>
              <p:cNvPr id="27" name="Rectangle 26">
                <a:extLst>
                  <a:ext uri="{FF2B5EF4-FFF2-40B4-BE49-F238E27FC236}">
                    <a16:creationId xmlns:a16="http://schemas.microsoft.com/office/drawing/2014/main" id="{BF4AA02B-C7B5-45F2-A2B3-3166BED85FAB}"/>
                  </a:ext>
                </a:extLst>
              </p:cNvPr>
              <p:cNvSpPr>
                <a:spLocks noChangeArrowheads="1"/>
              </p:cNvSpPr>
              <p:nvPr/>
            </p:nvSpPr>
            <p:spPr bwMode="auto">
              <a:xfrm>
                <a:off x="3650032" y="2846942"/>
                <a:ext cx="1372542" cy="348211"/>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Data Science</a:t>
                </a:r>
              </a:p>
            </p:txBody>
          </p:sp>
        </p:grpSp>
      </p:grpSp>
      <p:cxnSp>
        <p:nvCxnSpPr>
          <p:cNvPr id="42" name="Straight Connector 41">
            <a:extLst>
              <a:ext uri="{FF2B5EF4-FFF2-40B4-BE49-F238E27FC236}">
                <a16:creationId xmlns:a16="http://schemas.microsoft.com/office/drawing/2014/main" id="{7BA29C3F-FABF-4180-B185-20FEDF433571}"/>
              </a:ext>
            </a:extLst>
          </p:cNvPr>
          <p:cNvCxnSpPr>
            <a:cxnSpLocks/>
          </p:cNvCxnSpPr>
          <p:nvPr/>
        </p:nvCxnSpPr>
        <p:spPr>
          <a:xfrm>
            <a:off x="2531165" y="3065145"/>
            <a:ext cx="649357" cy="0"/>
          </a:xfrm>
          <a:prstGeom prst="line">
            <a:avLst/>
          </a:prstGeom>
          <a:ln>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6A0BDD3-B326-4025-A8E6-90C640DD40ED}"/>
              </a:ext>
            </a:extLst>
          </p:cNvPr>
          <p:cNvCxnSpPr>
            <a:cxnSpLocks/>
          </p:cNvCxnSpPr>
          <p:nvPr/>
        </p:nvCxnSpPr>
        <p:spPr>
          <a:xfrm>
            <a:off x="6150590" y="3065145"/>
            <a:ext cx="410818" cy="0"/>
          </a:xfrm>
          <a:prstGeom prst="line">
            <a:avLst/>
          </a:prstGeom>
          <a:ln>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BBF394D-1A30-4E16-A17D-7A818B54B433}"/>
              </a:ext>
            </a:extLst>
          </p:cNvPr>
          <p:cNvCxnSpPr>
            <a:cxnSpLocks/>
          </p:cNvCxnSpPr>
          <p:nvPr/>
        </p:nvCxnSpPr>
        <p:spPr>
          <a:xfrm>
            <a:off x="9531476" y="3065145"/>
            <a:ext cx="410818" cy="0"/>
          </a:xfrm>
          <a:prstGeom prst="line">
            <a:avLst/>
          </a:prstGeom>
          <a:ln>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646775-B883-4153-841F-32D913629A9F}"/>
              </a:ext>
            </a:extLst>
          </p:cNvPr>
          <p:cNvCxnSpPr>
            <a:cxnSpLocks/>
          </p:cNvCxnSpPr>
          <p:nvPr/>
        </p:nvCxnSpPr>
        <p:spPr>
          <a:xfrm flipV="1">
            <a:off x="4406783" y="2024063"/>
            <a:ext cx="0" cy="375660"/>
          </a:xfrm>
          <a:prstGeom prst="line">
            <a:avLst/>
          </a:prstGeom>
          <a:ln>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ABE4BE4-55CC-40E9-B93D-B64B15343254}"/>
              </a:ext>
            </a:extLst>
          </p:cNvPr>
          <p:cNvCxnSpPr>
            <a:cxnSpLocks/>
          </p:cNvCxnSpPr>
          <p:nvPr/>
        </p:nvCxnSpPr>
        <p:spPr>
          <a:xfrm flipV="1">
            <a:off x="10826197" y="2095500"/>
            <a:ext cx="0" cy="428553"/>
          </a:xfrm>
          <a:prstGeom prst="line">
            <a:avLst/>
          </a:prstGeom>
          <a:ln>
            <a:solidFill>
              <a:schemeClr val="bg1">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DF66DA1-AAE6-4CE3-8816-2AD5F644130D}"/>
              </a:ext>
            </a:extLst>
          </p:cNvPr>
          <p:cNvCxnSpPr>
            <a:cxnSpLocks/>
          </p:cNvCxnSpPr>
          <p:nvPr/>
        </p:nvCxnSpPr>
        <p:spPr>
          <a:xfrm flipH="1" flipV="1">
            <a:off x="5880100" y="2095501"/>
            <a:ext cx="4946098" cy="1"/>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8B27C6-ED25-4CCC-8022-515A9E856626}"/>
              </a:ext>
            </a:extLst>
          </p:cNvPr>
          <p:cNvCxnSpPr>
            <a:cxnSpLocks/>
          </p:cNvCxnSpPr>
          <p:nvPr/>
        </p:nvCxnSpPr>
        <p:spPr>
          <a:xfrm flipV="1">
            <a:off x="5880100" y="1816100"/>
            <a:ext cx="0" cy="279403"/>
          </a:xfrm>
          <a:prstGeom prst="line">
            <a:avLst/>
          </a:prstGeom>
          <a:ln>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0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14</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 User Interfaces</a:t>
            </a:r>
          </a:p>
        </p:txBody>
      </p:sp>
      <p:pic>
        <p:nvPicPr>
          <p:cNvPr id="4" name="Picture 3">
            <a:extLst>
              <a:ext uri="{FF2B5EF4-FFF2-40B4-BE49-F238E27FC236}">
                <a16:creationId xmlns:a16="http://schemas.microsoft.com/office/drawing/2014/main" id="{E71A9093-8D73-44BD-92DA-B2E74F3A9C2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02949" y="3394100"/>
            <a:ext cx="3320006" cy="2574822"/>
          </a:xfrm>
          <a:prstGeom prst="rect">
            <a:avLst/>
          </a:prstGeom>
          <a:ln>
            <a:solidFill>
              <a:schemeClr val="bg1">
                <a:lumMod val="85000"/>
              </a:schemeClr>
            </a:solidFill>
          </a:ln>
        </p:spPr>
      </p:pic>
      <p:pic>
        <p:nvPicPr>
          <p:cNvPr id="5" name="Picture 4">
            <a:extLst>
              <a:ext uri="{FF2B5EF4-FFF2-40B4-BE49-F238E27FC236}">
                <a16:creationId xmlns:a16="http://schemas.microsoft.com/office/drawing/2014/main" id="{950D69B8-5E02-4AF9-A5BE-C7711F14B13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13038" y="3394100"/>
            <a:ext cx="4676013" cy="2574822"/>
          </a:xfrm>
          <a:prstGeom prst="rect">
            <a:avLst/>
          </a:prstGeom>
          <a:ln>
            <a:solidFill>
              <a:schemeClr val="bg1">
                <a:lumMod val="85000"/>
              </a:schemeClr>
            </a:solidFill>
          </a:ln>
        </p:spPr>
      </p:pic>
      <p:pic>
        <p:nvPicPr>
          <p:cNvPr id="8" name="Picture 7">
            <a:extLst>
              <a:ext uri="{FF2B5EF4-FFF2-40B4-BE49-F238E27FC236}">
                <a16:creationId xmlns:a16="http://schemas.microsoft.com/office/drawing/2014/main" id="{A2C2C498-E44F-43B4-9222-45AB98A45A09}"/>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793551" y="3394100"/>
            <a:ext cx="3248891" cy="2574822"/>
          </a:xfrm>
          <a:prstGeom prst="rect">
            <a:avLst/>
          </a:prstGeom>
          <a:ln>
            <a:solidFill>
              <a:schemeClr val="bg1">
                <a:lumMod val="85000"/>
              </a:schemeClr>
            </a:solidFill>
          </a:ln>
        </p:spPr>
      </p:pic>
      <p:cxnSp>
        <p:nvCxnSpPr>
          <p:cNvPr id="11" name="Straight Connector 10">
            <a:extLst>
              <a:ext uri="{FF2B5EF4-FFF2-40B4-BE49-F238E27FC236}">
                <a16:creationId xmlns:a16="http://schemas.microsoft.com/office/drawing/2014/main" id="{C992BD7F-E4DF-43BB-AD0B-CE817AF9F9C7}"/>
              </a:ext>
            </a:extLst>
          </p:cNvPr>
          <p:cNvCxnSpPr>
            <a:cxnSpLocks/>
          </p:cNvCxnSpPr>
          <p:nvPr/>
        </p:nvCxnSpPr>
        <p:spPr>
          <a:xfrm>
            <a:off x="402949" y="3184172"/>
            <a:ext cx="11386102"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AE43BF4-0D19-47ED-9C6E-2CCDF8CCCEB3}"/>
              </a:ext>
            </a:extLst>
          </p:cNvPr>
          <p:cNvCxnSpPr>
            <a:cxnSpLocks/>
          </p:cNvCxnSpPr>
          <p:nvPr/>
        </p:nvCxnSpPr>
        <p:spPr>
          <a:xfrm>
            <a:off x="6096000" y="1642835"/>
            <a:ext cx="0" cy="137160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02655E4-17FA-47DF-9F97-074B8E77D2A3}"/>
              </a:ext>
            </a:extLst>
          </p:cNvPr>
          <p:cNvSpPr/>
          <p:nvPr/>
        </p:nvSpPr>
        <p:spPr>
          <a:xfrm>
            <a:off x="2850622" y="1576573"/>
            <a:ext cx="797706" cy="79770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16" name="Oval 15">
            <a:extLst>
              <a:ext uri="{FF2B5EF4-FFF2-40B4-BE49-F238E27FC236}">
                <a16:creationId xmlns:a16="http://schemas.microsoft.com/office/drawing/2014/main" id="{F1A5829E-D98A-4F68-A86E-C365F90F9467}"/>
              </a:ext>
            </a:extLst>
          </p:cNvPr>
          <p:cNvSpPr/>
          <p:nvPr/>
        </p:nvSpPr>
        <p:spPr>
          <a:xfrm>
            <a:off x="8543673" y="1576573"/>
            <a:ext cx="797706" cy="79770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19" name="Rectangle 18">
            <a:extLst>
              <a:ext uri="{FF2B5EF4-FFF2-40B4-BE49-F238E27FC236}">
                <a16:creationId xmlns:a16="http://schemas.microsoft.com/office/drawing/2014/main" id="{2B2B2293-8639-4122-B13A-9F7F3B4A7CD9}"/>
              </a:ext>
            </a:extLst>
          </p:cNvPr>
          <p:cNvSpPr>
            <a:spLocks noChangeArrowheads="1"/>
          </p:cNvSpPr>
          <p:nvPr/>
        </p:nvSpPr>
        <p:spPr bwMode="auto">
          <a:xfrm>
            <a:off x="402948" y="2531442"/>
            <a:ext cx="5683705" cy="482993"/>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Majority of UI is built and now going through </a:t>
            </a:r>
            <a:br>
              <a:rPr lang="en-US" altLang="en-US" sz="1400" dirty="0">
                <a:solidFill>
                  <a:schemeClr val="accent3"/>
                </a:solidFill>
              </a:rPr>
            </a:br>
            <a:r>
              <a:rPr lang="en-US" altLang="en-US" sz="1400" dirty="0">
                <a:solidFill>
                  <a:schemeClr val="accent3"/>
                </a:solidFill>
              </a:rPr>
              <a:t>extensive </a:t>
            </a:r>
            <a:r>
              <a:rPr lang="en-US" altLang="en-US" sz="1400" b="1" dirty="0">
                <a:solidFill>
                  <a:schemeClr val="accent1"/>
                </a:solidFill>
              </a:rPr>
              <a:t>testing</a:t>
            </a:r>
            <a:r>
              <a:rPr lang="en-US" altLang="en-US" sz="1400" dirty="0">
                <a:solidFill>
                  <a:schemeClr val="accent3"/>
                </a:solidFill>
              </a:rPr>
              <a:t> and </a:t>
            </a:r>
            <a:r>
              <a:rPr lang="en-US" altLang="en-US" sz="1400" b="1" dirty="0">
                <a:solidFill>
                  <a:schemeClr val="accent1"/>
                </a:solidFill>
              </a:rPr>
              <a:t>user feedback </a:t>
            </a:r>
            <a:r>
              <a:rPr lang="en-US" altLang="en-US" sz="1400" dirty="0">
                <a:solidFill>
                  <a:schemeClr val="accent3"/>
                </a:solidFill>
              </a:rPr>
              <a:t>programs</a:t>
            </a:r>
          </a:p>
        </p:txBody>
      </p:sp>
      <p:sp>
        <p:nvSpPr>
          <p:cNvPr id="20" name="Rectangle 19">
            <a:extLst>
              <a:ext uri="{FF2B5EF4-FFF2-40B4-BE49-F238E27FC236}">
                <a16:creationId xmlns:a16="http://schemas.microsoft.com/office/drawing/2014/main" id="{B8986E9E-EA40-435D-9CD4-0D166AD51E03}"/>
              </a:ext>
            </a:extLst>
          </p:cNvPr>
          <p:cNvSpPr>
            <a:spLocks noChangeArrowheads="1"/>
          </p:cNvSpPr>
          <p:nvPr/>
        </p:nvSpPr>
        <p:spPr bwMode="auto">
          <a:xfrm>
            <a:off x="6105346" y="2531442"/>
            <a:ext cx="5683705" cy="482993"/>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Includes Rule Manager, Feature Builder, </a:t>
            </a:r>
            <a:br>
              <a:rPr lang="en-US" altLang="en-US" sz="1400" dirty="0">
                <a:solidFill>
                  <a:schemeClr val="accent3"/>
                </a:solidFill>
              </a:rPr>
            </a:br>
            <a:r>
              <a:rPr lang="en-US" altLang="en-US" sz="1400" dirty="0">
                <a:solidFill>
                  <a:schemeClr val="accent3"/>
                </a:solidFill>
              </a:rPr>
              <a:t>Business Intelligence and Control Center</a:t>
            </a:r>
          </a:p>
        </p:txBody>
      </p:sp>
      <p:grpSp>
        <p:nvGrpSpPr>
          <p:cNvPr id="21" name="Group 1">
            <a:extLst>
              <a:ext uri="{FF2B5EF4-FFF2-40B4-BE49-F238E27FC236}">
                <a16:creationId xmlns:a16="http://schemas.microsoft.com/office/drawing/2014/main" id="{972677BE-8445-4BF4-947E-43A813B55B40}"/>
              </a:ext>
            </a:extLst>
          </p:cNvPr>
          <p:cNvGrpSpPr>
            <a:grpSpLocks/>
          </p:cNvGrpSpPr>
          <p:nvPr/>
        </p:nvGrpSpPr>
        <p:grpSpPr bwMode="auto">
          <a:xfrm>
            <a:off x="3052535" y="1799244"/>
            <a:ext cx="393880" cy="352362"/>
            <a:chOff x="1402" y="560"/>
            <a:chExt cx="370" cy="331"/>
          </a:xfrm>
          <a:solidFill>
            <a:schemeClr val="accent1"/>
          </a:solidFill>
        </p:grpSpPr>
        <p:sp>
          <p:nvSpPr>
            <p:cNvPr id="22" name="Freeform 2">
              <a:extLst>
                <a:ext uri="{FF2B5EF4-FFF2-40B4-BE49-F238E27FC236}">
                  <a16:creationId xmlns:a16="http://schemas.microsoft.com/office/drawing/2014/main" id="{CDB56A34-D4B4-4891-87CB-C85754A74BA1}"/>
                </a:ext>
              </a:extLst>
            </p:cNvPr>
            <p:cNvSpPr>
              <a:spLocks noChangeArrowheads="1"/>
            </p:cNvSpPr>
            <p:nvPr/>
          </p:nvSpPr>
          <p:spPr bwMode="auto">
            <a:xfrm>
              <a:off x="1402" y="560"/>
              <a:ext cx="370" cy="333"/>
            </a:xfrm>
            <a:custGeom>
              <a:avLst/>
              <a:gdLst>
                <a:gd name="T0" fmla="*/ 818 w 1636"/>
                <a:gd name="T1" fmla="*/ 0 h 1471"/>
                <a:gd name="T2" fmla="*/ 0 w 1636"/>
                <a:gd name="T3" fmla="*/ 633 h 1471"/>
                <a:gd name="T4" fmla="*/ 548 w 1636"/>
                <a:gd name="T5" fmla="*/ 1229 h 1471"/>
                <a:gd name="T6" fmla="*/ 534 w 1636"/>
                <a:gd name="T7" fmla="*/ 1291 h 1471"/>
                <a:gd name="T8" fmla="*/ 518 w 1636"/>
                <a:gd name="T9" fmla="*/ 1323 h 1471"/>
                <a:gd name="T10" fmla="*/ 404 w 1636"/>
                <a:gd name="T11" fmla="*/ 1437 h 1471"/>
                <a:gd name="T12" fmla="*/ 344 w 1636"/>
                <a:gd name="T13" fmla="*/ 1463 h 1471"/>
                <a:gd name="T14" fmla="*/ 698 w 1636"/>
                <a:gd name="T15" fmla="*/ 1377 h 1471"/>
                <a:gd name="T16" fmla="*/ 699 w 1636"/>
                <a:gd name="T17" fmla="*/ 1377 h 1471"/>
                <a:gd name="T18" fmla="*/ 851 w 1636"/>
                <a:gd name="T19" fmla="*/ 1260 h 1471"/>
                <a:gd name="T20" fmla="*/ 1635 w 1636"/>
                <a:gd name="T21" fmla="*/ 632 h 1471"/>
                <a:gd name="T22" fmla="*/ 818 w 1636"/>
                <a:gd name="T23" fmla="*/ 0 h 1471"/>
                <a:gd name="T24" fmla="*/ 355 w 1636"/>
                <a:gd name="T25" fmla="*/ 771 h 1471"/>
                <a:gd name="T26" fmla="*/ 285 w 1636"/>
                <a:gd name="T27" fmla="*/ 752 h 1471"/>
                <a:gd name="T28" fmla="*/ 234 w 1636"/>
                <a:gd name="T29" fmla="*/ 702 h 1471"/>
                <a:gd name="T30" fmla="*/ 215 w 1636"/>
                <a:gd name="T31" fmla="*/ 632 h 1471"/>
                <a:gd name="T32" fmla="*/ 234 w 1636"/>
                <a:gd name="T33" fmla="*/ 562 h 1471"/>
                <a:gd name="T34" fmla="*/ 285 w 1636"/>
                <a:gd name="T35" fmla="*/ 511 h 1471"/>
                <a:gd name="T36" fmla="*/ 355 w 1636"/>
                <a:gd name="T37" fmla="*/ 492 h 1471"/>
                <a:gd name="T38" fmla="*/ 425 w 1636"/>
                <a:gd name="T39" fmla="*/ 511 h 1471"/>
                <a:gd name="T40" fmla="*/ 476 w 1636"/>
                <a:gd name="T41" fmla="*/ 562 h 1471"/>
                <a:gd name="T42" fmla="*/ 495 w 1636"/>
                <a:gd name="T43" fmla="*/ 632 h 1471"/>
                <a:gd name="T44" fmla="*/ 476 w 1636"/>
                <a:gd name="T45" fmla="*/ 702 h 1471"/>
                <a:gd name="T46" fmla="*/ 425 w 1636"/>
                <a:gd name="T47" fmla="*/ 752 h 1471"/>
                <a:gd name="T48" fmla="*/ 355 w 1636"/>
                <a:gd name="T49" fmla="*/ 771 h 1471"/>
                <a:gd name="T50" fmla="*/ 818 w 1636"/>
                <a:gd name="T51" fmla="*/ 771 h 1471"/>
                <a:gd name="T52" fmla="*/ 748 w 1636"/>
                <a:gd name="T53" fmla="*/ 752 h 1471"/>
                <a:gd name="T54" fmla="*/ 697 w 1636"/>
                <a:gd name="T55" fmla="*/ 702 h 1471"/>
                <a:gd name="T56" fmla="*/ 678 w 1636"/>
                <a:gd name="T57" fmla="*/ 632 h 1471"/>
                <a:gd name="T58" fmla="*/ 697 w 1636"/>
                <a:gd name="T59" fmla="*/ 562 h 1471"/>
                <a:gd name="T60" fmla="*/ 748 w 1636"/>
                <a:gd name="T61" fmla="*/ 511 h 1471"/>
                <a:gd name="T62" fmla="*/ 818 w 1636"/>
                <a:gd name="T63" fmla="*/ 492 h 1471"/>
                <a:gd name="T64" fmla="*/ 887 w 1636"/>
                <a:gd name="T65" fmla="*/ 511 h 1471"/>
                <a:gd name="T66" fmla="*/ 938 w 1636"/>
                <a:gd name="T67" fmla="*/ 562 h 1471"/>
                <a:gd name="T68" fmla="*/ 957 w 1636"/>
                <a:gd name="T69" fmla="*/ 632 h 1471"/>
                <a:gd name="T70" fmla="*/ 938 w 1636"/>
                <a:gd name="T71" fmla="*/ 702 h 1471"/>
                <a:gd name="T72" fmla="*/ 887 w 1636"/>
                <a:gd name="T73" fmla="*/ 752 h 1471"/>
                <a:gd name="T74" fmla="*/ 818 w 1636"/>
                <a:gd name="T75" fmla="*/ 771 h 1471"/>
                <a:gd name="T76" fmla="*/ 1280 w 1636"/>
                <a:gd name="T77" fmla="*/ 771 h 1471"/>
                <a:gd name="T78" fmla="*/ 1210 w 1636"/>
                <a:gd name="T79" fmla="*/ 752 h 1471"/>
                <a:gd name="T80" fmla="*/ 1159 w 1636"/>
                <a:gd name="T81" fmla="*/ 702 h 1471"/>
                <a:gd name="T82" fmla="*/ 1140 w 1636"/>
                <a:gd name="T83" fmla="*/ 632 h 1471"/>
                <a:gd name="T84" fmla="*/ 1159 w 1636"/>
                <a:gd name="T85" fmla="*/ 562 h 1471"/>
                <a:gd name="T86" fmla="*/ 1210 w 1636"/>
                <a:gd name="T87" fmla="*/ 511 h 1471"/>
                <a:gd name="T88" fmla="*/ 1280 w 1636"/>
                <a:gd name="T89" fmla="*/ 492 h 1471"/>
                <a:gd name="T90" fmla="*/ 1350 w 1636"/>
                <a:gd name="T91" fmla="*/ 511 h 1471"/>
                <a:gd name="T92" fmla="*/ 1401 w 1636"/>
                <a:gd name="T93" fmla="*/ 562 h 1471"/>
                <a:gd name="T94" fmla="*/ 1420 w 1636"/>
                <a:gd name="T95" fmla="*/ 632 h 1471"/>
                <a:gd name="T96" fmla="*/ 1401 w 1636"/>
                <a:gd name="T97" fmla="*/ 702 h 1471"/>
                <a:gd name="T98" fmla="*/ 1350 w 1636"/>
                <a:gd name="T99" fmla="*/ 752 h 1471"/>
                <a:gd name="T100" fmla="*/ 1280 w 1636"/>
                <a:gd name="T101" fmla="*/ 771 h 1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36" h="1471">
                  <a:moveTo>
                    <a:pt x="818" y="0"/>
                  </a:moveTo>
                  <a:cubicBezTo>
                    <a:pt x="366" y="0"/>
                    <a:pt x="0" y="283"/>
                    <a:pt x="0" y="633"/>
                  </a:cubicBezTo>
                  <a:cubicBezTo>
                    <a:pt x="0" y="908"/>
                    <a:pt x="229" y="1142"/>
                    <a:pt x="548" y="1229"/>
                  </a:cubicBezTo>
                  <a:cubicBezTo>
                    <a:pt x="546" y="1251"/>
                    <a:pt x="542" y="1270"/>
                    <a:pt x="534" y="1291"/>
                  </a:cubicBezTo>
                  <a:cubicBezTo>
                    <a:pt x="529" y="1302"/>
                    <a:pt x="524" y="1312"/>
                    <a:pt x="518" y="1323"/>
                  </a:cubicBezTo>
                  <a:cubicBezTo>
                    <a:pt x="490" y="1372"/>
                    <a:pt x="454" y="1409"/>
                    <a:pt x="404" y="1437"/>
                  </a:cubicBezTo>
                  <a:cubicBezTo>
                    <a:pt x="384" y="1449"/>
                    <a:pt x="366" y="1456"/>
                    <a:pt x="344" y="1463"/>
                  </a:cubicBezTo>
                  <a:cubicBezTo>
                    <a:pt x="322" y="1470"/>
                    <a:pt x="568" y="1458"/>
                    <a:pt x="698" y="1377"/>
                  </a:cubicBezTo>
                  <a:cubicBezTo>
                    <a:pt x="699" y="1377"/>
                    <a:pt x="698" y="1377"/>
                    <a:pt x="699" y="1377"/>
                  </a:cubicBezTo>
                  <a:cubicBezTo>
                    <a:pt x="758" y="1343"/>
                    <a:pt x="804" y="1308"/>
                    <a:pt x="851" y="1260"/>
                  </a:cubicBezTo>
                  <a:cubicBezTo>
                    <a:pt x="1287" y="1248"/>
                    <a:pt x="1635" y="972"/>
                    <a:pt x="1635" y="632"/>
                  </a:cubicBezTo>
                  <a:cubicBezTo>
                    <a:pt x="1635" y="282"/>
                    <a:pt x="1269" y="0"/>
                    <a:pt x="818" y="0"/>
                  </a:cubicBezTo>
                  <a:close/>
                  <a:moveTo>
                    <a:pt x="355" y="771"/>
                  </a:moveTo>
                  <a:cubicBezTo>
                    <a:pt x="329" y="771"/>
                    <a:pt x="307" y="765"/>
                    <a:pt x="285" y="752"/>
                  </a:cubicBezTo>
                  <a:cubicBezTo>
                    <a:pt x="263" y="739"/>
                    <a:pt x="247" y="724"/>
                    <a:pt x="234" y="702"/>
                  </a:cubicBezTo>
                  <a:cubicBezTo>
                    <a:pt x="221" y="680"/>
                    <a:pt x="215" y="658"/>
                    <a:pt x="215" y="632"/>
                  </a:cubicBezTo>
                  <a:cubicBezTo>
                    <a:pt x="215" y="606"/>
                    <a:pt x="221" y="584"/>
                    <a:pt x="234" y="562"/>
                  </a:cubicBezTo>
                  <a:cubicBezTo>
                    <a:pt x="247" y="540"/>
                    <a:pt x="263" y="524"/>
                    <a:pt x="285" y="511"/>
                  </a:cubicBezTo>
                  <a:cubicBezTo>
                    <a:pt x="307" y="498"/>
                    <a:pt x="329" y="492"/>
                    <a:pt x="355" y="492"/>
                  </a:cubicBezTo>
                  <a:cubicBezTo>
                    <a:pt x="381" y="492"/>
                    <a:pt x="403" y="498"/>
                    <a:pt x="425" y="511"/>
                  </a:cubicBezTo>
                  <a:cubicBezTo>
                    <a:pt x="447" y="524"/>
                    <a:pt x="463" y="540"/>
                    <a:pt x="476" y="562"/>
                  </a:cubicBezTo>
                  <a:cubicBezTo>
                    <a:pt x="489" y="584"/>
                    <a:pt x="495" y="606"/>
                    <a:pt x="495" y="632"/>
                  </a:cubicBezTo>
                  <a:cubicBezTo>
                    <a:pt x="495" y="658"/>
                    <a:pt x="489" y="680"/>
                    <a:pt x="476" y="702"/>
                  </a:cubicBezTo>
                  <a:cubicBezTo>
                    <a:pt x="463" y="724"/>
                    <a:pt x="447" y="739"/>
                    <a:pt x="425" y="752"/>
                  </a:cubicBezTo>
                  <a:cubicBezTo>
                    <a:pt x="403" y="765"/>
                    <a:pt x="381" y="771"/>
                    <a:pt x="355" y="771"/>
                  </a:cubicBezTo>
                  <a:close/>
                  <a:moveTo>
                    <a:pt x="818" y="771"/>
                  </a:moveTo>
                  <a:cubicBezTo>
                    <a:pt x="792" y="771"/>
                    <a:pt x="770" y="765"/>
                    <a:pt x="748" y="752"/>
                  </a:cubicBezTo>
                  <a:cubicBezTo>
                    <a:pt x="726" y="739"/>
                    <a:pt x="710" y="724"/>
                    <a:pt x="697" y="702"/>
                  </a:cubicBezTo>
                  <a:cubicBezTo>
                    <a:pt x="684" y="680"/>
                    <a:pt x="678" y="658"/>
                    <a:pt x="678" y="632"/>
                  </a:cubicBezTo>
                  <a:cubicBezTo>
                    <a:pt x="678" y="606"/>
                    <a:pt x="684" y="584"/>
                    <a:pt x="697" y="562"/>
                  </a:cubicBezTo>
                  <a:cubicBezTo>
                    <a:pt x="710" y="540"/>
                    <a:pt x="726" y="524"/>
                    <a:pt x="748" y="511"/>
                  </a:cubicBezTo>
                  <a:cubicBezTo>
                    <a:pt x="770" y="498"/>
                    <a:pt x="792" y="492"/>
                    <a:pt x="818" y="492"/>
                  </a:cubicBezTo>
                  <a:cubicBezTo>
                    <a:pt x="843" y="492"/>
                    <a:pt x="865" y="498"/>
                    <a:pt x="887" y="511"/>
                  </a:cubicBezTo>
                  <a:cubicBezTo>
                    <a:pt x="909" y="524"/>
                    <a:pt x="925" y="540"/>
                    <a:pt x="938" y="562"/>
                  </a:cubicBezTo>
                  <a:cubicBezTo>
                    <a:pt x="951" y="584"/>
                    <a:pt x="957" y="606"/>
                    <a:pt x="957" y="632"/>
                  </a:cubicBezTo>
                  <a:cubicBezTo>
                    <a:pt x="957" y="658"/>
                    <a:pt x="951" y="680"/>
                    <a:pt x="938" y="702"/>
                  </a:cubicBezTo>
                  <a:cubicBezTo>
                    <a:pt x="925" y="724"/>
                    <a:pt x="909" y="739"/>
                    <a:pt x="887" y="752"/>
                  </a:cubicBezTo>
                  <a:cubicBezTo>
                    <a:pt x="865" y="765"/>
                    <a:pt x="843" y="771"/>
                    <a:pt x="818" y="771"/>
                  </a:cubicBezTo>
                  <a:close/>
                  <a:moveTo>
                    <a:pt x="1280" y="771"/>
                  </a:moveTo>
                  <a:cubicBezTo>
                    <a:pt x="1254" y="771"/>
                    <a:pt x="1232" y="765"/>
                    <a:pt x="1210" y="752"/>
                  </a:cubicBezTo>
                  <a:cubicBezTo>
                    <a:pt x="1188" y="739"/>
                    <a:pt x="1172" y="724"/>
                    <a:pt x="1159" y="702"/>
                  </a:cubicBezTo>
                  <a:cubicBezTo>
                    <a:pt x="1146" y="680"/>
                    <a:pt x="1140" y="658"/>
                    <a:pt x="1140" y="632"/>
                  </a:cubicBezTo>
                  <a:cubicBezTo>
                    <a:pt x="1140" y="606"/>
                    <a:pt x="1146" y="584"/>
                    <a:pt x="1159" y="562"/>
                  </a:cubicBezTo>
                  <a:cubicBezTo>
                    <a:pt x="1172" y="540"/>
                    <a:pt x="1188" y="524"/>
                    <a:pt x="1210" y="511"/>
                  </a:cubicBezTo>
                  <a:cubicBezTo>
                    <a:pt x="1232" y="498"/>
                    <a:pt x="1254" y="492"/>
                    <a:pt x="1280" y="492"/>
                  </a:cubicBezTo>
                  <a:cubicBezTo>
                    <a:pt x="1306" y="492"/>
                    <a:pt x="1328" y="498"/>
                    <a:pt x="1350" y="511"/>
                  </a:cubicBezTo>
                  <a:cubicBezTo>
                    <a:pt x="1372" y="524"/>
                    <a:pt x="1388" y="540"/>
                    <a:pt x="1401" y="562"/>
                  </a:cubicBezTo>
                  <a:cubicBezTo>
                    <a:pt x="1414" y="584"/>
                    <a:pt x="1420" y="606"/>
                    <a:pt x="1420" y="632"/>
                  </a:cubicBezTo>
                  <a:cubicBezTo>
                    <a:pt x="1420" y="658"/>
                    <a:pt x="1414" y="680"/>
                    <a:pt x="1401" y="702"/>
                  </a:cubicBezTo>
                  <a:cubicBezTo>
                    <a:pt x="1388" y="724"/>
                    <a:pt x="1372" y="739"/>
                    <a:pt x="1350" y="752"/>
                  </a:cubicBezTo>
                  <a:cubicBezTo>
                    <a:pt x="1328" y="765"/>
                    <a:pt x="1306" y="771"/>
                    <a:pt x="1280" y="77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23" name="Group 15">
            <a:extLst>
              <a:ext uri="{FF2B5EF4-FFF2-40B4-BE49-F238E27FC236}">
                <a16:creationId xmlns:a16="http://schemas.microsoft.com/office/drawing/2014/main" id="{042151A4-9D9F-439E-B0B2-FDD97CE25F51}"/>
              </a:ext>
            </a:extLst>
          </p:cNvPr>
          <p:cNvGrpSpPr>
            <a:grpSpLocks/>
          </p:cNvGrpSpPr>
          <p:nvPr/>
        </p:nvGrpSpPr>
        <p:grpSpPr bwMode="auto">
          <a:xfrm>
            <a:off x="8725360" y="1762517"/>
            <a:ext cx="434332" cy="425816"/>
            <a:chOff x="340" y="1659"/>
            <a:chExt cx="408" cy="400"/>
          </a:xfrm>
          <a:solidFill>
            <a:schemeClr val="accent1"/>
          </a:solidFill>
        </p:grpSpPr>
        <p:sp>
          <p:nvSpPr>
            <p:cNvPr id="24" name="Freeform 16">
              <a:extLst>
                <a:ext uri="{FF2B5EF4-FFF2-40B4-BE49-F238E27FC236}">
                  <a16:creationId xmlns:a16="http://schemas.microsoft.com/office/drawing/2014/main" id="{64F1D362-33DD-4D40-9F21-63853B8F4BD0}"/>
                </a:ext>
              </a:extLst>
            </p:cNvPr>
            <p:cNvSpPr>
              <a:spLocks noChangeArrowheads="1"/>
            </p:cNvSpPr>
            <p:nvPr/>
          </p:nvSpPr>
          <p:spPr bwMode="auto">
            <a:xfrm>
              <a:off x="337" y="1659"/>
              <a:ext cx="414" cy="400"/>
            </a:xfrm>
            <a:custGeom>
              <a:avLst/>
              <a:gdLst>
                <a:gd name="T0" fmla="*/ 770 w 1831"/>
                <a:gd name="T1" fmla="*/ 175 h 1768"/>
                <a:gd name="T2" fmla="*/ 915 w 1831"/>
                <a:gd name="T3" fmla="*/ 0 h 1768"/>
                <a:gd name="T4" fmla="*/ 1059 w 1831"/>
                <a:gd name="T5" fmla="*/ 175 h 1768"/>
                <a:gd name="T6" fmla="*/ 915 w 1831"/>
                <a:gd name="T7" fmla="*/ 350 h 1768"/>
                <a:gd name="T8" fmla="*/ 770 w 1831"/>
                <a:gd name="T9" fmla="*/ 175 h 1768"/>
                <a:gd name="T10" fmla="*/ 1189 w 1831"/>
                <a:gd name="T11" fmla="*/ 647 h 1768"/>
                <a:gd name="T12" fmla="*/ 1178 w 1831"/>
                <a:gd name="T13" fmla="*/ 454 h 1768"/>
                <a:gd name="T14" fmla="*/ 1136 w 1831"/>
                <a:gd name="T15" fmla="*/ 422 h 1768"/>
                <a:gd name="T16" fmla="*/ 1092 w 1831"/>
                <a:gd name="T17" fmla="*/ 403 h 1768"/>
                <a:gd name="T18" fmla="*/ 998 w 1831"/>
                <a:gd name="T19" fmla="*/ 373 h 1768"/>
                <a:gd name="T20" fmla="*/ 915 w 1831"/>
                <a:gd name="T21" fmla="*/ 470 h 1768"/>
                <a:gd name="T22" fmla="*/ 832 w 1831"/>
                <a:gd name="T23" fmla="*/ 374 h 1768"/>
                <a:gd name="T24" fmla="*/ 738 w 1831"/>
                <a:gd name="T25" fmla="*/ 403 h 1768"/>
                <a:gd name="T26" fmla="*/ 694 w 1831"/>
                <a:gd name="T27" fmla="*/ 422 h 1768"/>
                <a:gd name="T28" fmla="*/ 652 w 1831"/>
                <a:gd name="T29" fmla="*/ 455 h 1768"/>
                <a:gd name="T30" fmla="*/ 641 w 1831"/>
                <a:gd name="T31" fmla="*/ 647 h 1768"/>
                <a:gd name="T32" fmla="*/ 1189 w 1831"/>
                <a:gd name="T33" fmla="*/ 647 h 1768"/>
                <a:gd name="T34" fmla="*/ 1534 w 1831"/>
                <a:gd name="T35" fmla="*/ 1470 h 1768"/>
                <a:gd name="T36" fmla="*/ 1679 w 1831"/>
                <a:gd name="T37" fmla="*/ 1295 h 1768"/>
                <a:gd name="T38" fmla="*/ 1534 w 1831"/>
                <a:gd name="T39" fmla="*/ 1120 h 1768"/>
                <a:gd name="T40" fmla="*/ 1388 w 1831"/>
                <a:gd name="T41" fmla="*/ 1295 h 1768"/>
                <a:gd name="T42" fmla="*/ 1533 w 1831"/>
                <a:gd name="T43" fmla="*/ 1470 h 1768"/>
                <a:gd name="T44" fmla="*/ 1534 w 1831"/>
                <a:gd name="T45" fmla="*/ 1470 h 1768"/>
                <a:gd name="T46" fmla="*/ 1797 w 1831"/>
                <a:gd name="T47" fmla="*/ 1572 h 1768"/>
                <a:gd name="T48" fmla="*/ 1755 w 1831"/>
                <a:gd name="T49" fmla="*/ 1540 h 1768"/>
                <a:gd name="T50" fmla="*/ 1711 w 1831"/>
                <a:gd name="T51" fmla="*/ 1521 h 1768"/>
                <a:gd name="T52" fmla="*/ 1617 w 1831"/>
                <a:gd name="T53" fmla="*/ 1491 h 1768"/>
                <a:gd name="T54" fmla="*/ 1534 w 1831"/>
                <a:gd name="T55" fmla="*/ 1588 h 1768"/>
                <a:gd name="T56" fmla="*/ 1449 w 1831"/>
                <a:gd name="T57" fmla="*/ 1493 h 1768"/>
                <a:gd name="T58" fmla="*/ 1355 w 1831"/>
                <a:gd name="T59" fmla="*/ 1523 h 1768"/>
                <a:gd name="T60" fmla="*/ 1311 w 1831"/>
                <a:gd name="T61" fmla="*/ 1542 h 1768"/>
                <a:gd name="T62" fmla="*/ 1269 w 1831"/>
                <a:gd name="T63" fmla="*/ 1574 h 1768"/>
                <a:gd name="T64" fmla="*/ 1258 w 1831"/>
                <a:gd name="T65" fmla="*/ 1767 h 1768"/>
                <a:gd name="T66" fmla="*/ 1808 w 1831"/>
                <a:gd name="T67" fmla="*/ 1767 h 1768"/>
                <a:gd name="T68" fmla="*/ 1797 w 1831"/>
                <a:gd name="T69" fmla="*/ 1572 h 1768"/>
                <a:gd name="T70" fmla="*/ 296 w 1831"/>
                <a:gd name="T71" fmla="*/ 1470 h 1768"/>
                <a:gd name="T72" fmla="*/ 442 w 1831"/>
                <a:gd name="T73" fmla="*/ 1295 h 1768"/>
                <a:gd name="T74" fmla="*/ 296 w 1831"/>
                <a:gd name="T75" fmla="*/ 1120 h 1768"/>
                <a:gd name="T76" fmla="*/ 151 w 1831"/>
                <a:gd name="T77" fmla="*/ 1295 h 1768"/>
                <a:gd name="T78" fmla="*/ 296 w 1831"/>
                <a:gd name="T79" fmla="*/ 1470 h 1768"/>
                <a:gd name="T80" fmla="*/ 473 w 1831"/>
                <a:gd name="T81" fmla="*/ 1523 h 1768"/>
                <a:gd name="T82" fmla="*/ 380 w 1831"/>
                <a:gd name="T83" fmla="*/ 1493 h 1768"/>
                <a:gd name="T84" fmla="*/ 296 w 1831"/>
                <a:gd name="T85" fmla="*/ 1590 h 1768"/>
                <a:gd name="T86" fmla="*/ 213 w 1831"/>
                <a:gd name="T87" fmla="*/ 1493 h 1768"/>
                <a:gd name="T88" fmla="*/ 119 w 1831"/>
                <a:gd name="T89" fmla="*/ 1523 h 1768"/>
                <a:gd name="T90" fmla="*/ 75 w 1831"/>
                <a:gd name="T91" fmla="*/ 1542 h 1768"/>
                <a:gd name="T92" fmla="*/ 33 w 1831"/>
                <a:gd name="T93" fmla="*/ 1574 h 1768"/>
                <a:gd name="T94" fmla="*/ 22 w 1831"/>
                <a:gd name="T95" fmla="*/ 1767 h 1768"/>
                <a:gd name="T96" fmla="*/ 570 w 1831"/>
                <a:gd name="T97" fmla="*/ 1767 h 1768"/>
                <a:gd name="T98" fmla="*/ 560 w 1831"/>
                <a:gd name="T99" fmla="*/ 1574 h 1768"/>
                <a:gd name="T100" fmla="*/ 517 w 1831"/>
                <a:gd name="T101" fmla="*/ 1542 h 1768"/>
                <a:gd name="T102" fmla="*/ 474 w 1831"/>
                <a:gd name="T103" fmla="*/ 1523 h 1768"/>
                <a:gd name="T104" fmla="*/ 473 w 1831"/>
                <a:gd name="T105" fmla="*/ 1523 h 1768"/>
                <a:gd name="T106" fmla="*/ 968 w 1831"/>
                <a:gd name="T107" fmla="*/ 742 h 1768"/>
                <a:gd name="T108" fmla="*/ 861 w 1831"/>
                <a:gd name="T109" fmla="*/ 742 h 1768"/>
                <a:gd name="T110" fmla="*/ 861 w 1831"/>
                <a:gd name="T111" fmla="*/ 997 h 1768"/>
                <a:gd name="T112" fmla="*/ 605 w 1831"/>
                <a:gd name="T113" fmla="*/ 1176 h 1768"/>
                <a:gd name="T114" fmla="*/ 667 w 1831"/>
                <a:gd name="T115" fmla="*/ 1263 h 1768"/>
                <a:gd name="T116" fmla="*/ 915 w 1831"/>
                <a:gd name="T117" fmla="*/ 1090 h 1768"/>
                <a:gd name="T118" fmla="*/ 1162 w 1831"/>
                <a:gd name="T119" fmla="*/ 1263 h 1768"/>
                <a:gd name="T120" fmla="*/ 1224 w 1831"/>
                <a:gd name="T121" fmla="*/ 1176 h 1768"/>
                <a:gd name="T122" fmla="*/ 968 w 1831"/>
                <a:gd name="T123" fmla="*/ 997 h 1768"/>
                <a:gd name="T124" fmla="*/ 968 w 1831"/>
                <a:gd name="T125" fmla="*/ 742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31" h="1768">
                  <a:moveTo>
                    <a:pt x="770" y="175"/>
                  </a:moveTo>
                  <a:cubicBezTo>
                    <a:pt x="770" y="79"/>
                    <a:pt x="835" y="0"/>
                    <a:pt x="915" y="0"/>
                  </a:cubicBezTo>
                  <a:cubicBezTo>
                    <a:pt x="994" y="0"/>
                    <a:pt x="1059" y="78"/>
                    <a:pt x="1059" y="175"/>
                  </a:cubicBezTo>
                  <a:cubicBezTo>
                    <a:pt x="1059" y="271"/>
                    <a:pt x="994" y="350"/>
                    <a:pt x="915" y="350"/>
                  </a:cubicBezTo>
                  <a:cubicBezTo>
                    <a:pt x="835" y="350"/>
                    <a:pt x="770" y="271"/>
                    <a:pt x="770" y="175"/>
                  </a:cubicBezTo>
                  <a:close/>
                  <a:moveTo>
                    <a:pt x="1189" y="647"/>
                  </a:moveTo>
                  <a:cubicBezTo>
                    <a:pt x="1194" y="620"/>
                    <a:pt x="1211" y="492"/>
                    <a:pt x="1178" y="454"/>
                  </a:cubicBezTo>
                  <a:cubicBezTo>
                    <a:pt x="1165" y="441"/>
                    <a:pt x="1153" y="431"/>
                    <a:pt x="1136" y="422"/>
                  </a:cubicBezTo>
                  <a:cubicBezTo>
                    <a:pt x="1122" y="413"/>
                    <a:pt x="1109" y="408"/>
                    <a:pt x="1092" y="403"/>
                  </a:cubicBezTo>
                  <a:cubicBezTo>
                    <a:pt x="1061" y="393"/>
                    <a:pt x="1030" y="383"/>
                    <a:pt x="998" y="373"/>
                  </a:cubicBezTo>
                  <a:cubicBezTo>
                    <a:pt x="993" y="410"/>
                    <a:pt x="915" y="469"/>
                    <a:pt x="915" y="470"/>
                  </a:cubicBezTo>
                  <a:cubicBezTo>
                    <a:pt x="915" y="471"/>
                    <a:pt x="836" y="410"/>
                    <a:pt x="832" y="374"/>
                  </a:cubicBezTo>
                  <a:cubicBezTo>
                    <a:pt x="800" y="383"/>
                    <a:pt x="769" y="393"/>
                    <a:pt x="738" y="403"/>
                  </a:cubicBezTo>
                  <a:cubicBezTo>
                    <a:pt x="722" y="408"/>
                    <a:pt x="708" y="414"/>
                    <a:pt x="694" y="422"/>
                  </a:cubicBezTo>
                  <a:cubicBezTo>
                    <a:pt x="678" y="431"/>
                    <a:pt x="665" y="441"/>
                    <a:pt x="652" y="455"/>
                  </a:cubicBezTo>
                  <a:cubicBezTo>
                    <a:pt x="619" y="492"/>
                    <a:pt x="636" y="620"/>
                    <a:pt x="641" y="647"/>
                  </a:cubicBezTo>
                  <a:cubicBezTo>
                    <a:pt x="824" y="647"/>
                    <a:pt x="1006" y="647"/>
                    <a:pt x="1189" y="647"/>
                  </a:cubicBezTo>
                  <a:close/>
                  <a:moveTo>
                    <a:pt x="1534" y="1470"/>
                  </a:moveTo>
                  <a:cubicBezTo>
                    <a:pt x="1614" y="1470"/>
                    <a:pt x="1679" y="1392"/>
                    <a:pt x="1679" y="1295"/>
                  </a:cubicBezTo>
                  <a:cubicBezTo>
                    <a:pt x="1679" y="1199"/>
                    <a:pt x="1614" y="1120"/>
                    <a:pt x="1534" y="1120"/>
                  </a:cubicBezTo>
                  <a:cubicBezTo>
                    <a:pt x="1454" y="1120"/>
                    <a:pt x="1388" y="1199"/>
                    <a:pt x="1388" y="1295"/>
                  </a:cubicBezTo>
                  <a:cubicBezTo>
                    <a:pt x="1388" y="1392"/>
                    <a:pt x="1452" y="1470"/>
                    <a:pt x="1533" y="1470"/>
                  </a:cubicBezTo>
                  <a:cubicBezTo>
                    <a:pt x="1534" y="1470"/>
                    <a:pt x="1534" y="1470"/>
                    <a:pt x="1534" y="1470"/>
                  </a:cubicBezTo>
                  <a:close/>
                  <a:moveTo>
                    <a:pt x="1797" y="1572"/>
                  </a:moveTo>
                  <a:cubicBezTo>
                    <a:pt x="1784" y="1559"/>
                    <a:pt x="1771" y="1549"/>
                    <a:pt x="1755" y="1540"/>
                  </a:cubicBezTo>
                  <a:cubicBezTo>
                    <a:pt x="1740" y="1531"/>
                    <a:pt x="1727" y="1526"/>
                    <a:pt x="1711" y="1521"/>
                  </a:cubicBezTo>
                  <a:cubicBezTo>
                    <a:pt x="1680" y="1511"/>
                    <a:pt x="1649" y="1501"/>
                    <a:pt x="1617" y="1491"/>
                  </a:cubicBezTo>
                  <a:cubicBezTo>
                    <a:pt x="1613" y="1529"/>
                    <a:pt x="1535" y="1587"/>
                    <a:pt x="1534" y="1588"/>
                  </a:cubicBezTo>
                  <a:cubicBezTo>
                    <a:pt x="1506" y="1557"/>
                    <a:pt x="1453" y="1529"/>
                    <a:pt x="1449" y="1493"/>
                  </a:cubicBezTo>
                  <a:cubicBezTo>
                    <a:pt x="1418" y="1503"/>
                    <a:pt x="1387" y="1513"/>
                    <a:pt x="1355" y="1523"/>
                  </a:cubicBezTo>
                  <a:cubicBezTo>
                    <a:pt x="1339" y="1528"/>
                    <a:pt x="1326" y="1533"/>
                    <a:pt x="1311" y="1542"/>
                  </a:cubicBezTo>
                  <a:cubicBezTo>
                    <a:pt x="1295" y="1551"/>
                    <a:pt x="1282" y="1561"/>
                    <a:pt x="1269" y="1574"/>
                  </a:cubicBezTo>
                  <a:cubicBezTo>
                    <a:pt x="1236" y="1612"/>
                    <a:pt x="1253" y="1739"/>
                    <a:pt x="1258" y="1767"/>
                  </a:cubicBezTo>
                  <a:cubicBezTo>
                    <a:pt x="1442" y="1767"/>
                    <a:pt x="1625" y="1767"/>
                    <a:pt x="1808" y="1767"/>
                  </a:cubicBezTo>
                  <a:cubicBezTo>
                    <a:pt x="1813" y="1739"/>
                    <a:pt x="1830" y="1612"/>
                    <a:pt x="1797" y="1572"/>
                  </a:cubicBezTo>
                  <a:close/>
                  <a:moveTo>
                    <a:pt x="296" y="1470"/>
                  </a:moveTo>
                  <a:cubicBezTo>
                    <a:pt x="376" y="1470"/>
                    <a:pt x="442" y="1392"/>
                    <a:pt x="442" y="1295"/>
                  </a:cubicBezTo>
                  <a:cubicBezTo>
                    <a:pt x="442" y="1199"/>
                    <a:pt x="376" y="1120"/>
                    <a:pt x="296" y="1120"/>
                  </a:cubicBezTo>
                  <a:cubicBezTo>
                    <a:pt x="215" y="1120"/>
                    <a:pt x="151" y="1199"/>
                    <a:pt x="151" y="1295"/>
                  </a:cubicBezTo>
                  <a:cubicBezTo>
                    <a:pt x="151" y="1392"/>
                    <a:pt x="215" y="1470"/>
                    <a:pt x="296" y="1470"/>
                  </a:cubicBezTo>
                  <a:close/>
                  <a:moveTo>
                    <a:pt x="473" y="1523"/>
                  </a:moveTo>
                  <a:cubicBezTo>
                    <a:pt x="442" y="1513"/>
                    <a:pt x="411" y="1503"/>
                    <a:pt x="380" y="1493"/>
                  </a:cubicBezTo>
                  <a:cubicBezTo>
                    <a:pt x="375" y="1531"/>
                    <a:pt x="297" y="1589"/>
                    <a:pt x="296" y="1590"/>
                  </a:cubicBezTo>
                  <a:cubicBezTo>
                    <a:pt x="268" y="1558"/>
                    <a:pt x="217" y="1529"/>
                    <a:pt x="213" y="1493"/>
                  </a:cubicBezTo>
                  <a:cubicBezTo>
                    <a:pt x="181" y="1503"/>
                    <a:pt x="150" y="1513"/>
                    <a:pt x="119" y="1523"/>
                  </a:cubicBezTo>
                  <a:cubicBezTo>
                    <a:pt x="103" y="1528"/>
                    <a:pt x="90" y="1533"/>
                    <a:pt x="75" y="1542"/>
                  </a:cubicBezTo>
                  <a:cubicBezTo>
                    <a:pt x="59" y="1551"/>
                    <a:pt x="46" y="1561"/>
                    <a:pt x="33" y="1574"/>
                  </a:cubicBezTo>
                  <a:cubicBezTo>
                    <a:pt x="0" y="1612"/>
                    <a:pt x="17" y="1739"/>
                    <a:pt x="22" y="1767"/>
                  </a:cubicBezTo>
                  <a:cubicBezTo>
                    <a:pt x="204" y="1767"/>
                    <a:pt x="387" y="1767"/>
                    <a:pt x="570" y="1767"/>
                  </a:cubicBezTo>
                  <a:cubicBezTo>
                    <a:pt x="576" y="1740"/>
                    <a:pt x="592" y="1612"/>
                    <a:pt x="560" y="1574"/>
                  </a:cubicBezTo>
                  <a:cubicBezTo>
                    <a:pt x="546" y="1561"/>
                    <a:pt x="533" y="1552"/>
                    <a:pt x="517" y="1542"/>
                  </a:cubicBezTo>
                  <a:cubicBezTo>
                    <a:pt x="502" y="1534"/>
                    <a:pt x="490" y="1528"/>
                    <a:pt x="474" y="1523"/>
                  </a:cubicBezTo>
                  <a:cubicBezTo>
                    <a:pt x="473" y="1523"/>
                    <a:pt x="473" y="1523"/>
                    <a:pt x="473" y="1523"/>
                  </a:cubicBezTo>
                  <a:close/>
                  <a:moveTo>
                    <a:pt x="968" y="742"/>
                  </a:moveTo>
                  <a:cubicBezTo>
                    <a:pt x="932" y="742"/>
                    <a:pt x="897" y="742"/>
                    <a:pt x="861" y="742"/>
                  </a:cubicBezTo>
                  <a:cubicBezTo>
                    <a:pt x="861" y="827"/>
                    <a:pt x="861" y="912"/>
                    <a:pt x="861" y="997"/>
                  </a:cubicBezTo>
                  <a:cubicBezTo>
                    <a:pt x="775" y="1057"/>
                    <a:pt x="690" y="1117"/>
                    <a:pt x="605" y="1176"/>
                  </a:cubicBezTo>
                  <a:cubicBezTo>
                    <a:pt x="625" y="1205"/>
                    <a:pt x="646" y="1234"/>
                    <a:pt x="667" y="1263"/>
                  </a:cubicBezTo>
                  <a:cubicBezTo>
                    <a:pt x="749" y="1206"/>
                    <a:pt x="832" y="1148"/>
                    <a:pt x="915" y="1090"/>
                  </a:cubicBezTo>
                  <a:cubicBezTo>
                    <a:pt x="997" y="1148"/>
                    <a:pt x="1080" y="1206"/>
                    <a:pt x="1162" y="1263"/>
                  </a:cubicBezTo>
                  <a:cubicBezTo>
                    <a:pt x="1183" y="1234"/>
                    <a:pt x="1204" y="1205"/>
                    <a:pt x="1224" y="1176"/>
                  </a:cubicBezTo>
                  <a:cubicBezTo>
                    <a:pt x="1139" y="1117"/>
                    <a:pt x="1054" y="1057"/>
                    <a:pt x="968" y="997"/>
                  </a:cubicBezTo>
                  <a:cubicBezTo>
                    <a:pt x="968" y="912"/>
                    <a:pt x="968" y="827"/>
                    <a:pt x="968" y="74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2705872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3A6F3D-A950-4A85-AE31-FFCA60DAB3D8}"/>
              </a:ext>
            </a:extLst>
          </p:cNvPr>
          <p:cNvSpPr>
            <a:spLocks noGrp="1"/>
          </p:cNvSpPr>
          <p:nvPr>
            <p:ph type="sldNum" sz="quarter" idx="12"/>
          </p:nvPr>
        </p:nvSpPr>
        <p:spPr/>
        <p:txBody>
          <a:bodyPr/>
          <a:lstStyle/>
          <a:p>
            <a:fld id="{BB7F249F-CCCE-DA49-A761-E31751E19E88}" type="slidenum">
              <a:rPr lang="en-US" noProof="0" smtClean="0"/>
              <a:pPr/>
              <a:t>15</a:t>
            </a:fld>
            <a:endParaRPr lang="en-US" noProof="0" dirty="0"/>
          </a:p>
        </p:txBody>
      </p:sp>
      <p:sp>
        <p:nvSpPr>
          <p:cNvPr id="3" name="Footer Placeholder 2">
            <a:extLst>
              <a:ext uri="{FF2B5EF4-FFF2-40B4-BE49-F238E27FC236}">
                <a16:creationId xmlns:a16="http://schemas.microsoft.com/office/drawing/2014/main" id="{BECD94E1-350E-4864-A367-53084F41EFEC}"/>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D787E502-3AED-46AF-9C62-42BB935CAEA4}"/>
              </a:ext>
            </a:extLst>
          </p:cNvPr>
          <p:cNvSpPr>
            <a:spLocks noGrp="1"/>
          </p:cNvSpPr>
          <p:nvPr>
            <p:ph type="title"/>
          </p:nvPr>
        </p:nvSpPr>
        <p:spPr/>
        <p:txBody>
          <a:bodyPr/>
          <a:lstStyle/>
          <a:p>
            <a:r>
              <a:rPr lang="en-GB" dirty="0"/>
              <a:t>Control Center – CSI (Customer Service Interface)</a:t>
            </a:r>
          </a:p>
        </p:txBody>
      </p:sp>
      <p:pic>
        <p:nvPicPr>
          <p:cNvPr id="8" name="Content Placeholder 7" descr="A screenshot of a cell phone&#10;&#10;Description generated with very high confidence">
            <a:extLst>
              <a:ext uri="{FF2B5EF4-FFF2-40B4-BE49-F238E27FC236}">
                <a16:creationId xmlns:a16="http://schemas.microsoft.com/office/drawing/2014/main" id="{9DF2E7DA-0F0D-41F3-968B-FB5B9DDD9A09}"/>
              </a:ext>
            </a:extLst>
          </p:cNvPr>
          <p:cNvPicPr>
            <a:picLocks noGrp="1" noChangeAspect="1"/>
          </p:cNvPicPr>
          <p:nvPr>
            <p:ph idx="4294967295"/>
          </p:nvPr>
        </p:nvPicPr>
        <p:blipFill>
          <a:blip r:embed="rId3" cstate="email">
            <a:extLst>
              <a:ext uri="{28A0092B-C50C-407E-A947-70E740481C1C}">
                <a14:useLocalDpi xmlns:a14="http://schemas.microsoft.com/office/drawing/2010/main"/>
              </a:ext>
            </a:extLst>
          </a:blip>
          <a:stretch>
            <a:fillRect/>
          </a:stretch>
        </p:blipFill>
        <p:spPr>
          <a:xfrm>
            <a:off x="402949" y="2465254"/>
            <a:ext cx="3838694" cy="1826371"/>
          </a:xfrm>
          <a:prstGeom prst="rect">
            <a:avLst/>
          </a:prstGeom>
          <a:ln>
            <a:solidFill>
              <a:schemeClr val="bg1">
                <a:lumMod val="85000"/>
              </a:schemeClr>
            </a:solidFill>
          </a:ln>
        </p:spPr>
      </p:pic>
      <p:pic>
        <p:nvPicPr>
          <p:cNvPr id="11" name="Picture 7" descr="A screenshot of a cell phone&#10;&#10;Description generated with very high confidence">
            <a:extLst>
              <a:ext uri="{FF2B5EF4-FFF2-40B4-BE49-F238E27FC236}">
                <a16:creationId xmlns:a16="http://schemas.microsoft.com/office/drawing/2014/main" id="{C85DFACD-78E9-4857-B440-84A497C822E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19873" y="2465943"/>
            <a:ext cx="3674872" cy="1825684"/>
          </a:xfrm>
          <a:prstGeom prst="rect">
            <a:avLst/>
          </a:prstGeom>
          <a:ln>
            <a:solidFill>
              <a:schemeClr val="bg1">
                <a:lumMod val="85000"/>
              </a:schemeClr>
            </a:solidFill>
          </a:ln>
        </p:spPr>
      </p:pic>
      <p:pic>
        <p:nvPicPr>
          <p:cNvPr id="14" name="Picture 7" descr="A screenshot of a computer screen&#10;&#10;Description generated with very high confidence">
            <a:extLst>
              <a:ext uri="{FF2B5EF4-FFF2-40B4-BE49-F238E27FC236}">
                <a16:creationId xmlns:a16="http://schemas.microsoft.com/office/drawing/2014/main" id="{B628A289-2DBF-45ED-8517-026C40EB0C4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072974" y="2465943"/>
            <a:ext cx="3716077" cy="1825684"/>
          </a:xfrm>
          <a:prstGeom prst="rect">
            <a:avLst/>
          </a:prstGeom>
          <a:ln>
            <a:solidFill>
              <a:schemeClr val="bg1">
                <a:lumMod val="85000"/>
              </a:schemeClr>
            </a:solidFill>
          </a:ln>
        </p:spPr>
      </p:pic>
      <p:sp>
        <p:nvSpPr>
          <p:cNvPr id="4" name="TextBox 3">
            <a:extLst>
              <a:ext uri="{FF2B5EF4-FFF2-40B4-BE49-F238E27FC236}">
                <a16:creationId xmlns:a16="http://schemas.microsoft.com/office/drawing/2014/main" id="{2F5CFAE3-418C-4C38-8033-98354EF7C430}"/>
              </a:ext>
            </a:extLst>
          </p:cNvPr>
          <p:cNvSpPr txBox="1"/>
          <p:nvPr/>
        </p:nvSpPr>
        <p:spPr>
          <a:xfrm>
            <a:off x="402949" y="2032420"/>
            <a:ext cx="3838693" cy="338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a:defRPr b="1">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Search</a:t>
            </a:r>
          </a:p>
        </p:txBody>
      </p:sp>
      <p:sp>
        <p:nvSpPr>
          <p:cNvPr id="21" name="TextBox 20">
            <a:extLst>
              <a:ext uri="{FF2B5EF4-FFF2-40B4-BE49-F238E27FC236}">
                <a16:creationId xmlns:a16="http://schemas.microsoft.com/office/drawing/2014/main" id="{9DE4329E-BFD0-487E-9F26-74D6D39B0143}"/>
              </a:ext>
            </a:extLst>
          </p:cNvPr>
          <p:cNvSpPr txBox="1"/>
          <p:nvPr/>
        </p:nvSpPr>
        <p:spPr>
          <a:xfrm>
            <a:off x="4319873" y="2032420"/>
            <a:ext cx="3674871" cy="338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a:defRPr b="1">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Reports</a:t>
            </a:r>
          </a:p>
        </p:txBody>
      </p:sp>
      <p:sp>
        <p:nvSpPr>
          <p:cNvPr id="23" name="TextBox 22">
            <a:extLst>
              <a:ext uri="{FF2B5EF4-FFF2-40B4-BE49-F238E27FC236}">
                <a16:creationId xmlns:a16="http://schemas.microsoft.com/office/drawing/2014/main" id="{89B9D518-B5C2-4D88-B9E3-1B20E8DF16BC}"/>
              </a:ext>
            </a:extLst>
          </p:cNvPr>
          <p:cNvSpPr txBox="1"/>
          <p:nvPr/>
        </p:nvSpPr>
        <p:spPr>
          <a:xfrm>
            <a:off x="8072973" y="2032420"/>
            <a:ext cx="3716077" cy="33855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a:defRPr b="1">
                <a:solidFill>
                  <a:schemeClr val="accent3"/>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Set Up and Manage Users</a:t>
            </a:r>
          </a:p>
        </p:txBody>
      </p:sp>
      <p:cxnSp>
        <p:nvCxnSpPr>
          <p:cNvPr id="22" name="Straight Connector 21">
            <a:extLst>
              <a:ext uri="{FF2B5EF4-FFF2-40B4-BE49-F238E27FC236}">
                <a16:creationId xmlns:a16="http://schemas.microsoft.com/office/drawing/2014/main" id="{CBF468C9-73F5-4ABD-9922-9E80C85C9294}"/>
              </a:ext>
            </a:extLst>
          </p:cNvPr>
          <p:cNvCxnSpPr>
            <a:cxnSpLocks/>
          </p:cNvCxnSpPr>
          <p:nvPr/>
        </p:nvCxnSpPr>
        <p:spPr>
          <a:xfrm>
            <a:off x="402949" y="4486834"/>
            <a:ext cx="11386102"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22AF173-2A0F-4280-A986-D83370FB2B72}"/>
              </a:ext>
            </a:extLst>
          </p:cNvPr>
          <p:cNvSpPr/>
          <p:nvPr/>
        </p:nvSpPr>
        <p:spPr>
          <a:xfrm>
            <a:off x="402949" y="1574145"/>
            <a:ext cx="11386101" cy="3383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New Look and Feel</a:t>
            </a:r>
          </a:p>
        </p:txBody>
      </p:sp>
      <p:sp>
        <p:nvSpPr>
          <p:cNvPr id="26" name="Rectangle 25">
            <a:extLst>
              <a:ext uri="{FF2B5EF4-FFF2-40B4-BE49-F238E27FC236}">
                <a16:creationId xmlns:a16="http://schemas.microsoft.com/office/drawing/2014/main" id="{00579CBA-96B0-4488-AA87-8270D084CA38}"/>
              </a:ext>
            </a:extLst>
          </p:cNvPr>
          <p:cNvSpPr/>
          <p:nvPr/>
        </p:nvSpPr>
        <p:spPr>
          <a:xfrm>
            <a:off x="402949" y="4645284"/>
            <a:ext cx="11386101" cy="3383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27" name="Rectangle 26">
            <a:extLst>
              <a:ext uri="{FF2B5EF4-FFF2-40B4-BE49-F238E27FC236}">
                <a16:creationId xmlns:a16="http://schemas.microsoft.com/office/drawing/2014/main" id="{9F316431-E4E3-499F-8629-1F15564DA91A}"/>
              </a:ext>
            </a:extLst>
          </p:cNvPr>
          <p:cNvSpPr/>
          <p:nvPr/>
        </p:nvSpPr>
        <p:spPr>
          <a:xfrm>
            <a:off x="5163693" y="5029200"/>
            <a:ext cx="1864613" cy="415498"/>
          </a:xfrm>
          <a:prstGeom prst="rect">
            <a:avLst/>
          </a:prstGeom>
        </p:spPr>
        <p:txBody>
          <a:bodyPr wrap="none">
            <a:spAutoFit/>
          </a:bodyPr>
          <a:lstStyle/>
          <a:p>
            <a:pPr algn="ctr">
              <a:lnSpc>
                <a:spcPct val="150000"/>
              </a:lnSpc>
            </a:pPr>
            <a:r>
              <a:rPr lang="en-GB" sz="1400" b="1" dirty="0">
                <a:solidFill>
                  <a:schemeClr val="accent3"/>
                </a:solidFill>
              </a:rPr>
              <a:t>Provides access to:</a:t>
            </a:r>
          </a:p>
        </p:txBody>
      </p:sp>
      <p:cxnSp>
        <p:nvCxnSpPr>
          <p:cNvPr id="28" name="Straight Connector 27">
            <a:extLst>
              <a:ext uri="{FF2B5EF4-FFF2-40B4-BE49-F238E27FC236}">
                <a16:creationId xmlns:a16="http://schemas.microsoft.com/office/drawing/2014/main" id="{FC96DA02-6112-4897-B1AA-84F59F4C8357}"/>
              </a:ext>
            </a:extLst>
          </p:cNvPr>
          <p:cNvCxnSpPr>
            <a:cxnSpLocks/>
          </p:cNvCxnSpPr>
          <p:nvPr/>
        </p:nvCxnSpPr>
        <p:spPr>
          <a:xfrm flipH="1">
            <a:off x="6095999" y="5558875"/>
            <a:ext cx="0" cy="738151"/>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7E4D3EE-C289-43CC-9633-2F786A65E1EE}"/>
              </a:ext>
            </a:extLst>
          </p:cNvPr>
          <p:cNvCxnSpPr>
            <a:cxnSpLocks/>
          </p:cNvCxnSpPr>
          <p:nvPr/>
        </p:nvCxnSpPr>
        <p:spPr>
          <a:xfrm flipH="1">
            <a:off x="8942525" y="5558875"/>
            <a:ext cx="0" cy="738151"/>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98BFEE5-0ED8-4E7D-AE38-A6EA29295035}"/>
              </a:ext>
            </a:extLst>
          </p:cNvPr>
          <p:cNvCxnSpPr>
            <a:cxnSpLocks/>
          </p:cNvCxnSpPr>
          <p:nvPr/>
        </p:nvCxnSpPr>
        <p:spPr>
          <a:xfrm flipH="1">
            <a:off x="3249474" y="5558875"/>
            <a:ext cx="0" cy="738151"/>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36" name="Text Placeholder 62">
            <a:extLst>
              <a:ext uri="{FF2B5EF4-FFF2-40B4-BE49-F238E27FC236}">
                <a16:creationId xmlns:a16="http://schemas.microsoft.com/office/drawing/2014/main" id="{5D8C49EA-6DC4-4D2E-926A-E71593431DC4}"/>
              </a:ext>
            </a:extLst>
          </p:cNvPr>
          <p:cNvSpPr txBox="1">
            <a:spLocks/>
          </p:cNvSpPr>
          <p:nvPr/>
        </p:nvSpPr>
        <p:spPr>
          <a:xfrm>
            <a:off x="828259" y="6095340"/>
            <a:ext cx="1995904" cy="182182"/>
          </a:xfrm>
          <a:prstGeom prst="rect">
            <a:avLst/>
          </a:prstGeom>
          <a:noFill/>
        </p:spPr>
        <p:txBody>
          <a:bodyPr lIns="0" rIns="0" anchor="ctr"/>
          <a:lstStyle>
            <a:lvl1pPr marL="342900" indent="-342900" algn="ctr" defTabSz="914400" rtl="0" eaLnBrk="1" latinLnBrk="0" hangingPunct="1">
              <a:spcBef>
                <a:spcPct val="20000"/>
              </a:spcBef>
              <a:buFont typeface="Arial" pitchFamily="34" charset="0"/>
              <a:buNone/>
              <a:defRPr sz="16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defRPr/>
            </a:pPr>
            <a:r>
              <a:rPr lang="en-US" sz="1400" dirty="0">
                <a:solidFill>
                  <a:schemeClr val="accent3"/>
                </a:solidFill>
                <a:latin typeface="Arial" panose="020B0604020202020204"/>
              </a:rPr>
              <a:t>New Feature Manager </a:t>
            </a:r>
          </a:p>
        </p:txBody>
      </p:sp>
      <p:sp>
        <p:nvSpPr>
          <p:cNvPr id="37" name="Oval 36">
            <a:extLst>
              <a:ext uri="{FF2B5EF4-FFF2-40B4-BE49-F238E27FC236}">
                <a16:creationId xmlns:a16="http://schemas.microsoft.com/office/drawing/2014/main" id="{A8C6D487-9645-4556-B8CA-DCFC90E55CAD}"/>
              </a:ext>
            </a:extLst>
          </p:cNvPr>
          <p:cNvSpPr/>
          <p:nvPr/>
        </p:nvSpPr>
        <p:spPr>
          <a:xfrm>
            <a:off x="1576363" y="5464113"/>
            <a:ext cx="499696" cy="499696"/>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38" name="Text Placeholder 62">
            <a:extLst>
              <a:ext uri="{FF2B5EF4-FFF2-40B4-BE49-F238E27FC236}">
                <a16:creationId xmlns:a16="http://schemas.microsoft.com/office/drawing/2014/main" id="{B11F9513-010E-4B24-B433-51570ADB918A}"/>
              </a:ext>
            </a:extLst>
          </p:cNvPr>
          <p:cNvSpPr txBox="1">
            <a:spLocks/>
          </p:cNvSpPr>
          <p:nvPr/>
        </p:nvSpPr>
        <p:spPr>
          <a:xfrm>
            <a:off x="3674783" y="6095340"/>
            <a:ext cx="1995904" cy="182182"/>
          </a:xfrm>
          <a:prstGeom prst="rect">
            <a:avLst/>
          </a:prstGeom>
          <a:noFill/>
        </p:spPr>
        <p:txBody>
          <a:bodyPr lIns="0" rIns="0" anchor="ctr"/>
          <a:lstStyle>
            <a:lvl1pPr marL="342900" indent="-342900" algn="ctr" defTabSz="914400" rtl="0" eaLnBrk="1" latinLnBrk="0" hangingPunct="1">
              <a:spcBef>
                <a:spcPct val="20000"/>
              </a:spcBef>
              <a:buFont typeface="Arial" pitchFamily="34" charset="0"/>
              <a:buNone/>
              <a:defRPr sz="16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defRPr/>
            </a:pPr>
            <a:r>
              <a:rPr lang="en-US" sz="1400" dirty="0">
                <a:solidFill>
                  <a:schemeClr val="accent3"/>
                </a:solidFill>
                <a:latin typeface="Arial" panose="020B0604020202020204"/>
              </a:rPr>
              <a:t>Rule Manager</a:t>
            </a:r>
          </a:p>
        </p:txBody>
      </p:sp>
      <p:sp>
        <p:nvSpPr>
          <p:cNvPr id="39" name="Oval 38">
            <a:extLst>
              <a:ext uri="{FF2B5EF4-FFF2-40B4-BE49-F238E27FC236}">
                <a16:creationId xmlns:a16="http://schemas.microsoft.com/office/drawing/2014/main" id="{974E665E-ADB7-4B9F-8FB9-A54C16FA802D}"/>
              </a:ext>
            </a:extLst>
          </p:cNvPr>
          <p:cNvSpPr/>
          <p:nvPr/>
        </p:nvSpPr>
        <p:spPr>
          <a:xfrm>
            <a:off x="4422887" y="5464113"/>
            <a:ext cx="499696" cy="499696"/>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40" name="Text Placeholder 62">
            <a:extLst>
              <a:ext uri="{FF2B5EF4-FFF2-40B4-BE49-F238E27FC236}">
                <a16:creationId xmlns:a16="http://schemas.microsoft.com/office/drawing/2014/main" id="{D87682C6-005A-41D3-864F-522B1ABDA16B}"/>
              </a:ext>
            </a:extLst>
          </p:cNvPr>
          <p:cNvSpPr txBox="1">
            <a:spLocks/>
          </p:cNvSpPr>
          <p:nvPr/>
        </p:nvSpPr>
        <p:spPr>
          <a:xfrm>
            <a:off x="6521307" y="6095340"/>
            <a:ext cx="1995904" cy="182182"/>
          </a:xfrm>
          <a:prstGeom prst="rect">
            <a:avLst/>
          </a:prstGeom>
          <a:noFill/>
        </p:spPr>
        <p:txBody>
          <a:bodyPr lIns="0" rIns="0" anchor="ctr"/>
          <a:lstStyle>
            <a:lvl1pPr marL="342900" indent="-342900" algn="ctr" defTabSz="914400" rtl="0" eaLnBrk="1" latinLnBrk="0" hangingPunct="1">
              <a:spcBef>
                <a:spcPct val="20000"/>
              </a:spcBef>
              <a:buFont typeface="Arial" pitchFamily="34" charset="0"/>
              <a:buNone/>
              <a:defRPr sz="16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defRPr/>
            </a:pPr>
            <a:r>
              <a:rPr lang="en-US" sz="1400" dirty="0">
                <a:solidFill>
                  <a:schemeClr val="accent3"/>
                </a:solidFill>
                <a:latin typeface="Arial" panose="020B0604020202020204"/>
              </a:rPr>
              <a:t>List Manager </a:t>
            </a:r>
          </a:p>
        </p:txBody>
      </p:sp>
      <p:sp>
        <p:nvSpPr>
          <p:cNvPr id="41" name="Oval 40">
            <a:extLst>
              <a:ext uri="{FF2B5EF4-FFF2-40B4-BE49-F238E27FC236}">
                <a16:creationId xmlns:a16="http://schemas.microsoft.com/office/drawing/2014/main" id="{731CBEEA-20EA-4716-9FE8-13083C142A40}"/>
              </a:ext>
            </a:extLst>
          </p:cNvPr>
          <p:cNvSpPr/>
          <p:nvPr/>
        </p:nvSpPr>
        <p:spPr>
          <a:xfrm>
            <a:off x="7269411" y="5464113"/>
            <a:ext cx="499696" cy="499696"/>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42" name="Text Placeholder 62">
            <a:extLst>
              <a:ext uri="{FF2B5EF4-FFF2-40B4-BE49-F238E27FC236}">
                <a16:creationId xmlns:a16="http://schemas.microsoft.com/office/drawing/2014/main" id="{46611DE5-639D-4D64-8E00-B75C6C17CE46}"/>
              </a:ext>
            </a:extLst>
          </p:cNvPr>
          <p:cNvSpPr txBox="1">
            <a:spLocks/>
          </p:cNvSpPr>
          <p:nvPr/>
        </p:nvSpPr>
        <p:spPr>
          <a:xfrm>
            <a:off x="9367837" y="6095340"/>
            <a:ext cx="1995904" cy="182182"/>
          </a:xfrm>
          <a:prstGeom prst="rect">
            <a:avLst/>
          </a:prstGeom>
          <a:noFill/>
        </p:spPr>
        <p:txBody>
          <a:bodyPr lIns="0" rIns="0" anchor="ctr"/>
          <a:lstStyle>
            <a:lvl1pPr marL="342900" indent="-342900" algn="ctr" defTabSz="914400" rtl="0" eaLnBrk="1" latinLnBrk="0" hangingPunct="1">
              <a:spcBef>
                <a:spcPct val="20000"/>
              </a:spcBef>
              <a:buFont typeface="Arial" pitchFamily="34" charset="0"/>
              <a:buNone/>
              <a:defRPr sz="16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defRPr/>
            </a:pPr>
            <a:r>
              <a:rPr lang="en-US" sz="1400" dirty="0">
                <a:solidFill>
                  <a:schemeClr val="accent3"/>
                </a:solidFill>
                <a:latin typeface="Arial" panose="020B0604020202020204"/>
              </a:rPr>
              <a:t>CSI</a:t>
            </a:r>
          </a:p>
        </p:txBody>
      </p:sp>
      <p:sp>
        <p:nvSpPr>
          <p:cNvPr id="43" name="Oval 42">
            <a:extLst>
              <a:ext uri="{FF2B5EF4-FFF2-40B4-BE49-F238E27FC236}">
                <a16:creationId xmlns:a16="http://schemas.microsoft.com/office/drawing/2014/main" id="{E4B74FFD-AD77-451A-A510-0E3EFB2D838F}"/>
              </a:ext>
            </a:extLst>
          </p:cNvPr>
          <p:cNvSpPr/>
          <p:nvPr/>
        </p:nvSpPr>
        <p:spPr>
          <a:xfrm>
            <a:off x="10115941" y="5464113"/>
            <a:ext cx="499696" cy="499696"/>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52" name="Group 33">
            <a:extLst>
              <a:ext uri="{FF2B5EF4-FFF2-40B4-BE49-F238E27FC236}">
                <a16:creationId xmlns:a16="http://schemas.microsoft.com/office/drawing/2014/main" id="{8DF949CB-40C4-4FD7-B5A8-24F02D71B130}"/>
              </a:ext>
            </a:extLst>
          </p:cNvPr>
          <p:cNvGrpSpPr>
            <a:grpSpLocks/>
          </p:cNvGrpSpPr>
          <p:nvPr/>
        </p:nvGrpSpPr>
        <p:grpSpPr bwMode="auto">
          <a:xfrm>
            <a:off x="1681938" y="5569688"/>
            <a:ext cx="288546" cy="288546"/>
            <a:chOff x="2973" y="2837"/>
            <a:chExt cx="343" cy="343"/>
          </a:xfrm>
          <a:solidFill>
            <a:schemeClr val="accent2"/>
          </a:solidFill>
        </p:grpSpPr>
        <p:sp>
          <p:nvSpPr>
            <p:cNvPr id="53" name="Freeform 34">
              <a:extLst>
                <a:ext uri="{FF2B5EF4-FFF2-40B4-BE49-F238E27FC236}">
                  <a16:creationId xmlns:a16="http://schemas.microsoft.com/office/drawing/2014/main" id="{7ADC2DE5-1F2A-43E8-A40D-7F2A0B4E09CC}"/>
                </a:ext>
              </a:extLst>
            </p:cNvPr>
            <p:cNvSpPr>
              <a:spLocks noChangeArrowheads="1"/>
            </p:cNvSpPr>
            <p:nvPr/>
          </p:nvSpPr>
          <p:spPr bwMode="auto">
            <a:xfrm>
              <a:off x="2973" y="2837"/>
              <a:ext cx="343" cy="343"/>
            </a:xfrm>
            <a:custGeom>
              <a:avLst/>
              <a:gdLst>
                <a:gd name="T0" fmla="*/ 1518 w 1519"/>
                <a:gd name="T1" fmla="*/ 1365 h 1519"/>
                <a:gd name="T2" fmla="*/ 1365 w 1519"/>
                <a:gd name="T3" fmla="*/ 1518 h 1519"/>
                <a:gd name="T4" fmla="*/ 1061 w 1519"/>
                <a:gd name="T5" fmla="*/ 1213 h 1519"/>
                <a:gd name="T6" fmla="*/ 1099 w 1519"/>
                <a:gd name="T7" fmla="*/ 1175 h 1519"/>
                <a:gd name="T8" fmla="*/ 990 w 1519"/>
                <a:gd name="T9" fmla="*/ 1067 h 1519"/>
                <a:gd name="T10" fmla="*/ 1067 w 1519"/>
                <a:gd name="T11" fmla="*/ 990 h 1519"/>
                <a:gd name="T12" fmla="*/ 1175 w 1519"/>
                <a:gd name="T13" fmla="*/ 1097 h 1519"/>
                <a:gd name="T14" fmla="*/ 1213 w 1519"/>
                <a:gd name="T15" fmla="*/ 1059 h 1519"/>
                <a:gd name="T16" fmla="*/ 1518 w 1519"/>
                <a:gd name="T17" fmla="*/ 1365 h 1519"/>
                <a:gd name="T18" fmla="*/ 1044 w 1519"/>
                <a:gd name="T19" fmla="*/ 839 h 1519"/>
                <a:gd name="T20" fmla="*/ 839 w 1519"/>
                <a:gd name="T21" fmla="*/ 1044 h 1519"/>
                <a:gd name="T22" fmla="*/ 560 w 1519"/>
                <a:gd name="T23" fmla="*/ 1119 h 1519"/>
                <a:gd name="T24" fmla="*/ 280 w 1519"/>
                <a:gd name="T25" fmla="*/ 1044 h 1519"/>
                <a:gd name="T26" fmla="*/ 75 w 1519"/>
                <a:gd name="T27" fmla="*/ 839 h 1519"/>
                <a:gd name="T28" fmla="*/ 0 w 1519"/>
                <a:gd name="T29" fmla="*/ 560 h 1519"/>
                <a:gd name="T30" fmla="*/ 75 w 1519"/>
                <a:gd name="T31" fmla="*/ 280 h 1519"/>
                <a:gd name="T32" fmla="*/ 280 w 1519"/>
                <a:gd name="T33" fmla="*/ 75 h 1519"/>
                <a:gd name="T34" fmla="*/ 560 w 1519"/>
                <a:gd name="T35" fmla="*/ 0 h 1519"/>
                <a:gd name="T36" fmla="*/ 839 w 1519"/>
                <a:gd name="T37" fmla="*/ 75 h 1519"/>
                <a:gd name="T38" fmla="*/ 1044 w 1519"/>
                <a:gd name="T39" fmla="*/ 280 h 1519"/>
                <a:gd name="T40" fmla="*/ 1119 w 1519"/>
                <a:gd name="T41" fmla="*/ 560 h 1519"/>
                <a:gd name="T42" fmla="*/ 1044 w 1519"/>
                <a:gd name="T43" fmla="*/ 839 h 1519"/>
                <a:gd name="T44" fmla="*/ 1011 w 1519"/>
                <a:gd name="T45" fmla="*/ 560 h 1519"/>
                <a:gd name="T46" fmla="*/ 950 w 1519"/>
                <a:gd name="T47" fmla="*/ 334 h 1519"/>
                <a:gd name="T48" fmla="*/ 785 w 1519"/>
                <a:gd name="T49" fmla="*/ 168 h 1519"/>
                <a:gd name="T50" fmla="*/ 560 w 1519"/>
                <a:gd name="T51" fmla="*/ 107 h 1519"/>
                <a:gd name="T52" fmla="*/ 334 w 1519"/>
                <a:gd name="T53" fmla="*/ 168 h 1519"/>
                <a:gd name="T54" fmla="*/ 168 w 1519"/>
                <a:gd name="T55" fmla="*/ 334 h 1519"/>
                <a:gd name="T56" fmla="*/ 107 w 1519"/>
                <a:gd name="T57" fmla="*/ 560 h 1519"/>
                <a:gd name="T58" fmla="*/ 168 w 1519"/>
                <a:gd name="T59" fmla="*/ 785 h 1519"/>
                <a:gd name="T60" fmla="*/ 334 w 1519"/>
                <a:gd name="T61" fmla="*/ 950 h 1519"/>
                <a:gd name="T62" fmla="*/ 560 w 1519"/>
                <a:gd name="T63" fmla="*/ 1011 h 1519"/>
                <a:gd name="T64" fmla="*/ 785 w 1519"/>
                <a:gd name="T65" fmla="*/ 950 h 1519"/>
                <a:gd name="T66" fmla="*/ 950 w 1519"/>
                <a:gd name="T67" fmla="*/ 785 h 1519"/>
                <a:gd name="T68" fmla="*/ 1011 w 1519"/>
                <a:gd name="T69" fmla="*/ 560 h 1519"/>
                <a:gd name="T70" fmla="*/ 646 w 1519"/>
                <a:gd name="T71" fmla="*/ 469 h 1519"/>
                <a:gd name="T72" fmla="*/ 560 w 1519"/>
                <a:gd name="T73" fmla="*/ 294 h 1519"/>
                <a:gd name="T74" fmla="*/ 474 w 1519"/>
                <a:gd name="T75" fmla="*/ 469 h 1519"/>
                <a:gd name="T76" fmla="*/ 280 w 1519"/>
                <a:gd name="T77" fmla="*/ 497 h 1519"/>
                <a:gd name="T78" fmla="*/ 420 w 1519"/>
                <a:gd name="T79" fmla="*/ 633 h 1519"/>
                <a:gd name="T80" fmla="*/ 387 w 1519"/>
                <a:gd name="T81" fmla="*/ 825 h 1519"/>
                <a:gd name="T82" fmla="*/ 560 w 1519"/>
                <a:gd name="T83" fmla="*/ 734 h 1519"/>
                <a:gd name="T84" fmla="*/ 731 w 1519"/>
                <a:gd name="T85" fmla="*/ 825 h 1519"/>
                <a:gd name="T86" fmla="*/ 698 w 1519"/>
                <a:gd name="T87" fmla="*/ 633 h 1519"/>
                <a:gd name="T88" fmla="*/ 838 w 1519"/>
                <a:gd name="T89" fmla="*/ 496 h 1519"/>
                <a:gd name="T90" fmla="*/ 646 w 1519"/>
                <a:gd name="T91" fmla="*/ 469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19" h="1519">
                  <a:moveTo>
                    <a:pt x="1518" y="1365"/>
                  </a:moveTo>
                  <a:cubicBezTo>
                    <a:pt x="1467" y="1416"/>
                    <a:pt x="1416" y="1467"/>
                    <a:pt x="1365" y="1518"/>
                  </a:cubicBezTo>
                  <a:cubicBezTo>
                    <a:pt x="1264" y="1417"/>
                    <a:pt x="1163" y="1315"/>
                    <a:pt x="1061" y="1213"/>
                  </a:cubicBezTo>
                  <a:cubicBezTo>
                    <a:pt x="1074" y="1201"/>
                    <a:pt x="1087" y="1188"/>
                    <a:pt x="1099" y="1175"/>
                  </a:cubicBezTo>
                  <a:cubicBezTo>
                    <a:pt x="1063" y="1139"/>
                    <a:pt x="1027" y="1103"/>
                    <a:pt x="990" y="1067"/>
                  </a:cubicBezTo>
                  <a:cubicBezTo>
                    <a:pt x="1019" y="1042"/>
                    <a:pt x="1042" y="1019"/>
                    <a:pt x="1067" y="990"/>
                  </a:cubicBezTo>
                  <a:cubicBezTo>
                    <a:pt x="1103" y="1026"/>
                    <a:pt x="1139" y="1062"/>
                    <a:pt x="1175" y="1097"/>
                  </a:cubicBezTo>
                  <a:cubicBezTo>
                    <a:pt x="1188" y="1085"/>
                    <a:pt x="1201" y="1072"/>
                    <a:pt x="1213" y="1059"/>
                  </a:cubicBezTo>
                  <a:cubicBezTo>
                    <a:pt x="1315" y="1161"/>
                    <a:pt x="1417" y="1263"/>
                    <a:pt x="1518" y="1365"/>
                  </a:cubicBezTo>
                  <a:close/>
                  <a:moveTo>
                    <a:pt x="1044" y="839"/>
                  </a:moveTo>
                  <a:cubicBezTo>
                    <a:pt x="993" y="929"/>
                    <a:pt x="929" y="993"/>
                    <a:pt x="839" y="1044"/>
                  </a:cubicBezTo>
                  <a:cubicBezTo>
                    <a:pt x="750" y="1096"/>
                    <a:pt x="663" y="1119"/>
                    <a:pt x="560" y="1119"/>
                  </a:cubicBezTo>
                  <a:cubicBezTo>
                    <a:pt x="457" y="1119"/>
                    <a:pt x="369" y="1096"/>
                    <a:pt x="280" y="1044"/>
                  </a:cubicBezTo>
                  <a:cubicBezTo>
                    <a:pt x="190" y="993"/>
                    <a:pt x="126" y="929"/>
                    <a:pt x="75" y="839"/>
                  </a:cubicBezTo>
                  <a:cubicBezTo>
                    <a:pt x="23" y="750"/>
                    <a:pt x="0" y="663"/>
                    <a:pt x="0" y="560"/>
                  </a:cubicBezTo>
                  <a:cubicBezTo>
                    <a:pt x="0" y="457"/>
                    <a:pt x="23" y="369"/>
                    <a:pt x="75" y="280"/>
                  </a:cubicBezTo>
                  <a:cubicBezTo>
                    <a:pt x="126" y="190"/>
                    <a:pt x="190" y="126"/>
                    <a:pt x="280" y="75"/>
                  </a:cubicBezTo>
                  <a:cubicBezTo>
                    <a:pt x="369" y="23"/>
                    <a:pt x="457" y="0"/>
                    <a:pt x="560" y="0"/>
                  </a:cubicBezTo>
                  <a:cubicBezTo>
                    <a:pt x="663" y="0"/>
                    <a:pt x="750" y="23"/>
                    <a:pt x="839" y="75"/>
                  </a:cubicBezTo>
                  <a:cubicBezTo>
                    <a:pt x="929" y="126"/>
                    <a:pt x="993" y="190"/>
                    <a:pt x="1044" y="280"/>
                  </a:cubicBezTo>
                  <a:cubicBezTo>
                    <a:pt x="1096" y="369"/>
                    <a:pt x="1119" y="457"/>
                    <a:pt x="1119" y="560"/>
                  </a:cubicBezTo>
                  <a:cubicBezTo>
                    <a:pt x="1119" y="663"/>
                    <a:pt x="1096" y="750"/>
                    <a:pt x="1044" y="839"/>
                  </a:cubicBezTo>
                  <a:close/>
                  <a:moveTo>
                    <a:pt x="1011" y="560"/>
                  </a:moveTo>
                  <a:cubicBezTo>
                    <a:pt x="1011" y="477"/>
                    <a:pt x="992" y="406"/>
                    <a:pt x="950" y="334"/>
                  </a:cubicBezTo>
                  <a:cubicBezTo>
                    <a:pt x="909" y="262"/>
                    <a:pt x="857" y="210"/>
                    <a:pt x="785" y="168"/>
                  </a:cubicBezTo>
                  <a:cubicBezTo>
                    <a:pt x="713" y="126"/>
                    <a:pt x="643" y="107"/>
                    <a:pt x="560" y="107"/>
                  </a:cubicBezTo>
                  <a:cubicBezTo>
                    <a:pt x="477" y="107"/>
                    <a:pt x="406" y="126"/>
                    <a:pt x="334" y="168"/>
                  </a:cubicBezTo>
                  <a:cubicBezTo>
                    <a:pt x="262" y="210"/>
                    <a:pt x="210" y="262"/>
                    <a:pt x="168" y="334"/>
                  </a:cubicBezTo>
                  <a:cubicBezTo>
                    <a:pt x="126" y="406"/>
                    <a:pt x="107" y="477"/>
                    <a:pt x="107" y="560"/>
                  </a:cubicBezTo>
                  <a:cubicBezTo>
                    <a:pt x="107" y="643"/>
                    <a:pt x="126" y="713"/>
                    <a:pt x="168" y="785"/>
                  </a:cubicBezTo>
                  <a:cubicBezTo>
                    <a:pt x="210" y="857"/>
                    <a:pt x="262" y="909"/>
                    <a:pt x="334" y="950"/>
                  </a:cubicBezTo>
                  <a:cubicBezTo>
                    <a:pt x="406" y="992"/>
                    <a:pt x="477" y="1011"/>
                    <a:pt x="560" y="1011"/>
                  </a:cubicBezTo>
                  <a:cubicBezTo>
                    <a:pt x="643" y="1011"/>
                    <a:pt x="713" y="992"/>
                    <a:pt x="785" y="950"/>
                  </a:cubicBezTo>
                  <a:cubicBezTo>
                    <a:pt x="857" y="909"/>
                    <a:pt x="909" y="857"/>
                    <a:pt x="950" y="785"/>
                  </a:cubicBezTo>
                  <a:cubicBezTo>
                    <a:pt x="992" y="713"/>
                    <a:pt x="1011" y="643"/>
                    <a:pt x="1011" y="560"/>
                  </a:cubicBezTo>
                  <a:close/>
                  <a:moveTo>
                    <a:pt x="646" y="469"/>
                  </a:moveTo>
                  <a:cubicBezTo>
                    <a:pt x="617" y="410"/>
                    <a:pt x="588" y="352"/>
                    <a:pt x="560" y="294"/>
                  </a:cubicBezTo>
                  <a:cubicBezTo>
                    <a:pt x="531" y="352"/>
                    <a:pt x="502" y="410"/>
                    <a:pt x="474" y="469"/>
                  </a:cubicBezTo>
                  <a:cubicBezTo>
                    <a:pt x="409" y="478"/>
                    <a:pt x="344" y="487"/>
                    <a:pt x="280" y="497"/>
                  </a:cubicBezTo>
                  <a:cubicBezTo>
                    <a:pt x="326" y="542"/>
                    <a:pt x="373" y="587"/>
                    <a:pt x="420" y="633"/>
                  </a:cubicBezTo>
                  <a:cubicBezTo>
                    <a:pt x="409" y="697"/>
                    <a:pt x="398" y="761"/>
                    <a:pt x="387" y="825"/>
                  </a:cubicBezTo>
                  <a:cubicBezTo>
                    <a:pt x="444" y="795"/>
                    <a:pt x="502" y="765"/>
                    <a:pt x="560" y="734"/>
                  </a:cubicBezTo>
                  <a:cubicBezTo>
                    <a:pt x="617" y="765"/>
                    <a:pt x="674" y="795"/>
                    <a:pt x="731" y="825"/>
                  </a:cubicBezTo>
                  <a:cubicBezTo>
                    <a:pt x="720" y="761"/>
                    <a:pt x="709" y="697"/>
                    <a:pt x="698" y="633"/>
                  </a:cubicBezTo>
                  <a:cubicBezTo>
                    <a:pt x="745" y="587"/>
                    <a:pt x="792" y="541"/>
                    <a:pt x="838" y="496"/>
                  </a:cubicBezTo>
                  <a:cubicBezTo>
                    <a:pt x="774" y="487"/>
                    <a:pt x="710" y="478"/>
                    <a:pt x="646" y="469"/>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54" name="Group 69">
            <a:extLst>
              <a:ext uri="{FF2B5EF4-FFF2-40B4-BE49-F238E27FC236}">
                <a16:creationId xmlns:a16="http://schemas.microsoft.com/office/drawing/2014/main" id="{25D529AD-F131-410F-A719-5874552FB04A}"/>
              </a:ext>
            </a:extLst>
          </p:cNvPr>
          <p:cNvGrpSpPr>
            <a:grpSpLocks/>
          </p:cNvGrpSpPr>
          <p:nvPr/>
        </p:nvGrpSpPr>
        <p:grpSpPr bwMode="auto">
          <a:xfrm>
            <a:off x="7389287" y="5583989"/>
            <a:ext cx="259944" cy="259944"/>
            <a:chOff x="4245" y="1206"/>
            <a:chExt cx="309" cy="309"/>
          </a:xfrm>
          <a:solidFill>
            <a:schemeClr val="accent2"/>
          </a:solidFill>
        </p:grpSpPr>
        <p:sp>
          <p:nvSpPr>
            <p:cNvPr id="55" name="Freeform 70">
              <a:extLst>
                <a:ext uri="{FF2B5EF4-FFF2-40B4-BE49-F238E27FC236}">
                  <a16:creationId xmlns:a16="http://schemas.microsoft.com/office/drawing/2014/main" id="{64182D61-A7FC-43DA-8528-98321DBA8D43}"/>
                </a:ext>
              </a:extLst>
            </p:cNvPr>
            <p:cNvSpPr>
              <a:spLocks noChangeArrowheads="1"/>
            </p:cNvSpPr>
            <p:nvPr/>
          </p:nvSpPr>
          <p:spPr bwMode="auto">
            <a:xfrm>
              <a:off x="4245" y="1206"/>
              <a:ext cx="309" cy="309"/>
            </a:xfrm>
            <a:custGeom>
              <a:avLst/>
              <a:gdLst>
                <a:gd name="T0" fmla="*/ 1366 w 1367"/>
                <a:gd name="T1" fmla="*/ 1366 h 1367"/>
                <a:gd name="T2" fmla="*/ 1033 w 1367"/>
                <a:gd name="T3" fmla="*/ 1277 h 1367"/>
                <a:gd name="T4" fmla="*/ 1277 w 1367"/>
                <a:gd name="T5" fmla="*/ 1033 h 1367"/>
                <a:gd name="T6" fmla="*/ 1366 w 1367"/>
                <a:gd name="T7" fmla="*/ 1366 h 1367"/>
                <a:gd name="T8" fmla="*/ 446 w 1367"/>
                <a:gd name="T9" fmla="*/ 204 h 1367"/>
                <a:gd name="T10" fmla="*/ 202 w 1367"/>
                <a:gd name="T11" fmla="*/ 448 h 1367"/>
                <a:gd name="T12" fmla="*/ 988 w 1367"/>
                <a:gd name="T13" fmla="*/ 1231 h 1367"/>
                <a:gd name="T14" fmla="*/ 1232 w 1367"/>
                <a:gd name="T15" fmla="*/ 987 h 1367"/>
                <a:gd name="T16" fmla="*/ 446 w 1367"/>
                <a:gd name="T17" fmla="*/ 204 h 1367"/>
                <a:gd name="T18" fmla="*/ 320 w 1367"/>
                <a:gd name="T19" fmla="*/ 76 h 1367"/>
                <a:gd name="T20" fmla="*/ 277 w 1367"/>
                <a:gd name="T21" fmla="*/ 119 h 1367"/>
                <a:gd name="T22" fmla="*/ 274 w 1367"/>
                <a:gd name="T23" fmla="*/ 116 h 1367"/>
                <a:gd name="T24" fmla="*/ 188 w 1367"/>
                <a:gd name="T25" fmla="*/ 29 h 1367"/>
                <a:gd name="T26" fmla="*/ 169 w 1367"/>
                <a:gd name="T27" fmla="*/ 16 h 1367"/>
                <a:gd name="T28" fmla="*/ 112 w 1367"/>
                <a:gd name="T29" fmla="*/ 0 h 1367"/>
                <a:gd name="T30" fmla="*/ 56 w 1367"/>
                <a:gd name="T31" fmla="*/ 16 h 1367"/>
                <a:gd name="T32" fmla="*/ 15 w 1367"/>
                <a:gd name="T33" fmla="*/ 57 h 1367"/>
                <a:gd name="T34" fmla="*/ 0 w 1367"/>
                <a:gd name="T35" fmla="*/ 113 h 1367"/>
                <a:gd name="T36" fmla="*/ 15 w 1367"/>
                <a:gd name="T37" fmla="*/ 170 h 1367"/>
                <a:gd name="T38" fmla="*/ 29 w 1367"/>
                <a:gd name="T39" fmla="*/ 189 h 1367"/>
                <a:gd name="T40" fmla="*/ 115 w 1367"/>
                <a:gd name="T41" fmla="*/ 275 h 1367"/>
                <a:gd name="T42" fmla="*/ 119 w 1367"/>
                <a:gd name="T43" fmla="*/ 278 h 1367"/>
                <a:gd name="T44" fmla="*/ 75 w 1367"/>
                <a:gd name="T45" fmla="*/ 321 h 1367"/>
                <a:gd name="T46" fmla="*/ 156 w 1367"/>
                <a:gd name="T47" fmla="*/ 402 h 1367"/>
                <a:gd name="T48" fmla="*/ 400 w 1367"/>
                <a:gd name="T49" fmla="*/ 158 h 1367"/>
                <a:gd name="T50" fmla="*/ 320 w 1367"/>
                <a:gd name="T51" fmla="*/ 76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7" h="1367">
                  <a:moveTo>
                    <a:pt x="1366" y="1366"/>
                  </a:moveTo>
                  <a:cubicBezTo>
                    <a:pt x="1255" y="1337"/>
                    <a:pt x="1144" y="1307"/>
                    <a:pt x="1033" y="1277"/>
                  </a:cubicBezTo>
                  <a:cubicBezTo>
                    <a:pt x="1115" y="1196"/>
                    <a:pt x="1196" y="1115"/>
                    <a:pt x="1277" y="1033"/>
                  </a:cubicBezTo>
                  <a:cubicBezTo>
                    <a:pt x="1307" y="1144"/>
                    <a:pt x="1337" y="1255"/>
                    <a:pt x="1366" y="1366"/>
                  </a:cubicBezTo>
                  <a:close/>
                  <a:moveTo>
                    <a:pt x="446" y="204"/>
                  </a:moveTo>
                  <a:cubicBezTo>
                    <a:pt x="364" y="285"/>
                    <a:pt x="283" y="366"/>
                    <a:pt x="202" y="448"/>
                  </a:cubicBezTo>
                  <a:cubicBezTo>
                    <a:pt x="464" y="709"/>
                    <a:pt x="726" y="970"/>
                    <a:pt x="988" y="1231"/>
                  </a:cubicBezTo>
                  <a:cubicBezTo>
                    <a:pt x="1070" y="1150"/>
                    <a:pt x="1151" y="1069"/>
                    <a:pt x="1232" y="987"/>
                  </a:cubicBezTo>
                  <a:cubicBezTo>
                    <a:pt x="970" y="726"/>
                    <a:pt x="708" y="465"/>
                    <a:pt x="446" y="204"/>
                  </a:cubicBezTo>
                  <a:close/>
                  <a:moveTo>
                    <a:pt x="320" y="76"/>
                  </a:moveTo>
                  <a:cubicBezTo>
                    <a:pt x="305" y="90"/>
                    <a:pt x="291" y="104"/>
                    <a:pt x="277" y="119"/>
                  </a:cubicBezTo>
                  <a:cubicBezTo>
                    <a:pt x="276" y="118"/>
                    <a:pt x="275" y="117"/>
                    <a:pt x="274" y="116"/>
                  </a:cubicBezTo>
                  <a:cubicBezTo>
                    <a:pt x="245" y="87"/>
                    <a:pt x="216" y="58"/>
                    <a:pt x="188" y="29"/>
                  </a:cubicBezTo>
                  <a:cubicBezTo>
                    <a:pt x="182" y="24"/>
                    <a:pt x="176" y="20"/>
                    <a:pt x="169" y="16"/>
                  </a:cubicBezTo>
                  <a:cubicBezTo>
                    <a:pt x="151" y="5"/>
                    <a:pt x="132" y="0"/>
                    <a:pt x="112" y="0"/>
                  </a:cubicBezTo>
                  <a:cubicBezTo>
                    <a:pt x="91" y="0"/>
                    <a:pt x="74" y="5"/>
                    <a:pt x="56" y="16"/>
                  </a:cubicBezTo>
                  <a:cubicBezTo>
                    <a:pt x="38" y="26"/>
                    <a:pt x="25" y="39"/>
                    <a:pt x="15" y="57"/>
                  </a:cubicBezTo>
                  <a:cubicBezTo>
                    <a:pt x="4" y="75"/>
                    <a:pt x="0" y="92"/>
                    <a:pt x="0" y="113"/>
                  </a:cubicBezTo>
                  <a:cubicBezTo>
                    <a:pt x="0" y="133"/>
                    <a:pt x="4" y="152"/>
                    <a:pt x="15" y="170"/>
                  </a:cubicBezTo>
                  <a:cubicBezTo>
                    <a:pt x="19" y="177"/>
                    <a:pt x="23" y="183"/>
                    <a:pt x="29" y="189"/>
                  </a:cubicBezTo>
                  <a:cubicBezTo>
                    <a:pt x="57" y="217"/>
                    <a:pt x="86" y="246"/>
                    <a:pt x="115" y="275"/>
                  </a:cubicBezTo>
                  <a:cubicBezTo>
                    <a:pt x="116" y="276"/>
                    <a:pt x="117" y="277"/>
                    <a:pt x="119" y="278"/>
                  </a:cubicBezTo>
                  <a:cubicBezTo>
                    <a:pt x="104" y="292"/>
                    <a:pt x="89" y="306"/>
                    <a:pt x="75" y="321"/>
                  </a:cubicBezTo>
                  <a:cubicBezTo>
                    <a:pt x="102" y="348"/>
                    <a:pt x="129" y="375"/>
                    <a:pt x="156" y="402"/>
                  </a:cubicBezTo>
                  <a:cubicBezTo>
                    <a:pt x="237" y="320"/>
                    <a:pt x="318" y="239"/>
                    <a:pt x="400" y="158"/>
                  </a:cubicBezTo>
                  <a:cubicBezTo>
                    <a:pt x="373" y="130"/>
                    <a:pt x="346" y="103"/>
                    <a:pt x="320" y="7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56" name="Group 1">
            <a:extLst>
              <a:ext uri="{FF2B5EF4-FFF2-40B4-BE49-F238E27FC236}">
                <a16:creationId xmlns:a16="http://schemas.microsoft.com/office/drawing/2014/main" id="{32987697-621C-48F7-9DDA-896D12E04C18}"/>
              </a:ext>
            </a:extLst>
          </p:cNvPr>
          <p:cNvGrpSpPr>
            <a:grpSpLocks/>
          </p:cNvGrpSpPr>
          <p:nvPr/>
        </p:nvGrpSpPr>
        <p:grpSpPr bwMode="auto">
          <a:xfrm>
            <a:off x="10222778" y="5575577"/>
            <a:ext cx="286022" cy="276768"/>
            <a:chOff x="4773" y="742"/>
            <a:chExt cx="340" cy="329"/>
          </a:xfrm>
          <a:solidFill>
            <a:srgbClr val="DB6026"/>
          </a:solidFill>
        </p:grpSpPr>
        <p:sp>
          <p:nvSpPr>
            <p:cNvPr id="57" name="Freeform 2">
              <a:extLst>
                <a:ext uri="{FF2B5EF4-FFF2-40B4-BE49-F238E27FC236}">
                  <a16:creationId xmlns:a16="http://schemas.microsoft.com/office/drawing/2014/main" id="{69037410-F624-46A7-B354-9553D5C6669D}"/>
                </a:ext>
              </a:extLst>
            </p:cNvPr>
            <p:cNvSpPr>
              <a:spLocks noChangeArrowheads="1"/>
            </p:cNvSpPr>
            <p:nvPr/>
          </p:nvSpPr>
          <p:spPr bwMode="auto">
            <a:xfrm>
              <a:off x="4773" y="742"/>
              <a:ext cx="340" cy="329"/>
            </a:xfrm>
            <a:custGeom>
              <a:avLst/>
              <a:gdLst>
                <a:gd name="T0" fmla="*/ 709 w 1504"/>
                <a:gd name="T1" fmla="*/ 0 h 1456"/>
                <a:gd name="T2" fmla="*/ 420 w 1504"/>
                <a:gd name="T3" fmla="*/ 330 h 1456"/>
                <a:gd name="T4" fmla="*/ 794 w 1504"/>
                <a:gd name="T5" fmla="*/ 0 h 1456"/>
                <a:gd name="T6" fmla="*/ 1083 w 1504"/>
                <a:gd name="T7" fmla="*/ 330 h 1456"/>
                <a:gd name="T8" fmla="*/ 709 w 1504"/>
                <a:gd name="T9" fmla="*/ 1039 h 1456"/>
                <a:gd name="T10" fmla="*/ 355 w 1504"/>
                <a:gd name="T11" fmla="*/ 770 h 1456"/>
                <a:gd name="T12" fmla="*/ 394 w 1504"/>
                <a:gd name="T13" fmla="*/ 1039 h 1456"/>
                <a:gd name="T14" fmla="*/ 709 w 1504"/>
                <a:gd name="T15" fmla="*/ 685 h 1456"/>
                <a:gd name="T16" fmla="*/ 394 w 1504"/>
                <a:gd name="T17" fmla="*/ 416 h 1456"/>
                <a:gd name="T18" fmla="*/ 355 w 1504"/>
                <a:gd name="T19" fmla="*/ 685 h 1456"/>
                <a:gd name="T20" fmla="*/ 1392 w 1504"/>
                <a:gd name="T21" fmla="*/ 330 h 1456"/>
                <a:gd name="T22" fmla="*/ 1128 w 1504"/>
                <a:gd name="T23" fmla="*/ 75 h 1456"/>
                <a:gd name="T24" fmla="*/ 992 w 1504"/>
                <a:gd name="T25" fmla="*/ 13 h 1456"/>
                <a:gd name="T26" fmla="*/ 1176 w 1504"/>
                <a:gd name="T27" fmla="*/ 330 h 1456"/>
                <a:gd name="T28" fmla="*/ 709 w 1504"/>
                <a:gd name="T29" fmla="*/ 1125 h 1456"/>
                <a:gd name="T30" fmla="*/ 709 w 1504"/>
                <a:gd name="T31" fmla="*/ 1455 h 1456"/>
                <a:gd name="T32" fmla="*/ 1200 w 1504"/>
                <a:gd name="T33" fmla="*/ 416 h 1456"/>
                <a:gd name="T34" fmla="*/ 1503 w 1504"/>
                <a:gd name="T35" fmla="*/ 685 h 1456"/>
                <a:gd name="T36" fmla="*/ 1436 w 1504"/>
                <a:gd name="T37" fmla="*/ 416 h 1456"/>
                <a:gd name="T38" fmla="*/ 1200 w 1504"/>
                <a:gd name="T39" fmla="*/ 1039 h 1456"/>
                <a:gd name="T40" fmla="*/ 1436 w 1504"/>
                <a:gd name="T41" fmla="*/ 1039 h 1456"/>
                <a:gd name="T42" fmla="*/ 1234 w 1504"/>
                <a:gd name="T43" fmla="*/ 770 h 1456"/>
                <a:gd name="T44" fmla="*/ 1200 w 1504"/>
                <a:gd name="T45" fmla="*/ 1039 h 1456"/>
                <a:gd name="T46" fmla="*/ 0 w 1504"/>
                <a:gd name="T47" fmla="*/ 770 h 1456"/>
                <a:gd name="T48" fmla="*/ 303 w 1504"/>
                <a:gd name="T49" fmla="*/ 1039 h 1456"/>
                <a:gd name="T50" fmla="*/ 269 w 1504"/>
                <a:gd name="T51" fmla="*/ 770 h 1456"/>
                <a:gd name="T52" fmla="*/ 67 w 1504"/>
                <a:gd name="T53" fmla="*/ 416 h 1456"/>
                <a:gd name="T54" fmla="*/ 0 w 1504"/>
                <a:gd name="T55" fmla="*/ 685 h 1456"/>
                <a:gd name="T56" fmla="*/ 269 w 1504"/>
                <a:gd name="T57" fmla="*/ 685 h 1456"/>
                <a:gd name="T58" fmla="*/ 67 w 1504"/>
                <a:gd name="T59" fmla="*/ 416 h 1456"/>
                <a:gd name="T60" fmla="*/ 110 w 1504"/>
                <a:gd name="T61" fmla="*/ 1125 h 1456"/>
                <a:gd name="T62" fmla="*/ 373 w 1504"/>
                <a:gd name="T63" fmla="*/ 1380 h 1456"/>
                <a:gd name="T64" fmla="*/ 509 w 1504"/>
                <a:gd name="T65" fmla="*/ 1442 h 1456"/>
                <a:gd name="T66" fmla="*/ 327 w 1504"/>
                <a:gd name="T67" fmla="*/ 1125 h 1456"/>
                <a:gd name="T68" fmla="*/ 1174 w 1504"/>
                <a:gd name="T69" fmla="*/ 1125 h 1456"/>
                <a:gd name="T70" fmla="*/ 1104 w 1504"/>
                <a:gd name="T71" fmla="*/ 1290 h 1456"/>
                <a:gd name="T72" fmla="*/ 989 w 1504"/>
                <a:gd name="T73" fmla="*/ 1442 h 1456"/>
                <a:gd name="T74" fmla="*/ 1389 w 1504"/>
                <a:gd name="T75" fmla="*/ 1125 h 1456"/>
                <a:gd name="T76" fmla="*/ 1108 w 1504"/>
                <a:gd name="T77" fmla="*/ 416 h 1456"/>
                <a:gd name="T78" fmla="*/ 794 w 1504"/>
                <a:gd name="T79" fmla="*/ 685 h 1456"/>
                <a:gd name="T80" fmla="*/ 1148 w 1504"/>
                <a:gd name="T81" fmla="*/ 685 h 1456"/>
                <a:gd name="T82" fmla="*/ 1108 w 1504"/>
                <a:gd name="T83" fmla="*/ 416 h 1456"/>
                <a:gd name="T84" fmla="*/ 794 w 1504"/>
                <a:gd name="T85" fmla="*/ 770 h 1456"/>
                <a:gd name="T86" fmla="*/ 1109 w 1504"/>
                <a:gd name="T87" fmla="*/ 1039 h 1456"/>
                <a:gd name="T88" fmla="*/ 1148 w 1504"/>
                <a:gd name="T89" fmla="*/ 770 h 1456"/>
                <a:gd name="T90" fmla="*/ 794 w 1504"/>
                <a:gd name="T91" fmla="*/ 1125 h 1456"/>
                <a:gd name="T92" fmla="*/ 1083 w 1504"/>
                <a:gd name="T93" fmla="*/ 1125 h 1456"/>
                <a:gd name="T94" fmla="*/ 327 w 1504"/>
                <a:gd name="T95" fmla="*/ 330 h 1456"/>
                <a:gd name="T96" fmla="*/ 397 w 1504"/>
                <a:gd name="T97" fmla="*/ 165 h 1456"/>
                <a:gd name="T98" fmla="*/ 512 w 1504"/>
                <a:gd name="T99" fmla="*/ 13 h 1456"/>
                <a:gd name="T100" fmla="*/ 113 w 1504"/>
                <a:gd name="T101" fmla="*/ 33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4" h="1456">
                  <a:moveTo>
                    <a:pt x="420" y="330"/>
                  </a:moveTo>
                  <a:cubicBezTo>
                    <a:pt x="484" y="152"/>
                    <a:pt x="590" y="25"/>
                    <a:pt x="709" y="0"/>
                  </a:cubicBezTo>
                  <a:cubicBezTo>
                    <a:pt x="709" y="110"/>
                    <a:pt x="709" y="220"/>
                    <a:pt x="709" y="330"/>
                  </a:cubicBezTo>
                  <a:cubicBezTo>
                    <a:pt x="612" y="330"/>
                    <a:pt x="516" y="330"/>
                    <a:pt x="420" y="330"/>
                  </a:cubicBezTo>
                  <a:close/>
                  <a:moveTo>
                    <a:pt x="1083" y="330"/>
                  </a:moveTo>
                  <a:cubicBezTo>
                    <a:pt x="1018" y="152"/>
                    <a:pt x="913" y="25"/>
                    <a:pt x="794" y="0"/>
                  </a:cubicBezTo>
                  <a:cubicBezTo>
                    <a:pt x="794" y="110"/>
                    <a:pt x="794" y="220"/>
                    <a:pt x="794" y="330"/>
                  </a:cubicBezTo>
                  <a:cubicBezTo>
                    <a:pt x="891" y="330"/>
                    <a:pt x="987" y="330"/>
                    <a:pt x="1083" y="330"/>
                  </a:cubicBezTo>
                  <a:close/>
                  <a:moveTo>
                    <a:pt x="394" y="1039"/>
                  </a:moveTo>
                  <a:cubicBezTo>
                    <a:pt x="499" y="1039"/>
                    <a:pt x="604" y="1039"/>
                    <a:pt x="709" y="1039"/>
                  </a:cubicBezTo>
                  <a:cubicBezTo>
                    <a:pt x="709" y="950"/>
                    <a:pt x="709" y="860"/>
                    <a:pt x="709" y="770"/>
                  </a:cubicBezTo>
                  <a:cubicBezTo>
                    <a:pt x="591" y="770"/>
                    <a:pt x="473" y="770"/>
                    <a:pt x="355" y="770"/>
                  </a:cubicBezTo>
                  <a:lnTo>
                    <a:pt x="355" y="770"/>
                  </a:lnTo>
                  <a:cubicBezTo>
                    <a:pt x="358" y="866"/>
                    <a:pt x="369" y="947"/>
                    <a:pt x="394" y="1039"/>
                  </a:cubicBezTo>
                  <a:close/>
                  <a:moveTo>
                    <a:pt x="355" y="685"/>
                  </a:moveTo>
                  <a:cubicBezTo>
                    <a:pt x="473" y="685"/>
                    <a:pt x="591" y="685"/>
                    <a:pt x="709" y="685"/>
                  </a:cubicBezTo>
                  <a:cubicBezTo>
                    <a:pt x="709" y="595"/>
                    <a:pt x="709" y="505"/>
                    <a:pt x="709" y="416"/>
                  </a:cubicBezTo>
                  <a:cubicBezTo>
                    <a:pt x="604" y="416"/>
                    <a:pt x="499" y="416"/>
                    <a:pt x="394" y="416"/>
                  </a:cubicBezTo>
                  <a:lnTo>
                    <a:pt x="394" y="416"/>
                  </a:lnTo>
                  <a:cubicBezTo>
                    <a:pt x="369" y="508"/>
                    <a:pt x="358" y="589"/>
                    <a:pt x="355" y="685"/>
                  </a:cubicBezTo>
                  <a:close/>
                  <a:moveTo>
                    <a:pt x="1176" y="330"/>
                  </a:moveTo>
                  <a:cubicBezTo>
                    <a:pt x="1248" y="330"/>
                    <a:pt x="1320" y="330"/>
                    <a:pt x="1392" y="330"/>
                  </a:cubicBezTo>
                  <a:lnTo>
                    <a:pt x="1392" y="330"/>
                  </a:lnTo>
                  <a:cubicBezTo>
                    <a:pt x="1323" y="219"/>
                    <a:pt x="1241" y="140"/>
                    <a:pt x="1128" y="75"/>
                  </a:cubicBezTo>
                  <a:cubicBezTo>
                    <a:pt x="1083" y="49"/>
                    <a:pt x="1042" y="30"/>
                    <a:pt x="992" y="13"/>
                  </a:cubicBezTo>
                  <a:lnTo>
                    <a:pt x="992" y="13"/>
                  </a:lnTo>
                  <a:cubicBezTo>
                    <a:pt x="1038" y="61"/>
                    <a:pt x="1072" y="105"/>
                    <a:pt x="1105" y="163"/>
                  </a:cubicBezTo>
                  <a:cubicBezTo>
                    <a:pt x="1137" y="218"/>
                    <a:pt x="1158" y="268"/>
                    <a:pt x="1176" y="330"/>
                  </a:cubicBezTo>
                  <a:close/>
                  <a:moveTo>
                    <a:pt x="709" y="1455"/>
                  </a:moveTo>
                  <a:cubicBezTo>
                    <a:pt x="709" y="1345"/>
                    <a:pt x="709" y="1235"/>
                    <a:pt x="709" y="1125"/>
                  </a:cubicBezTo>
                  <a:cubicBezTo>
                    <a:pt x="612" y="1125"/>
                    <a:pt x="516" y="1125"/>
                    <a:pt x="420" y="1125"/>
                  </a:cubicBezTo>
                  <a:cubicBezTo>
                    <a:pt x="484" y="1303"/>
                    <a:pt x="590" y="1430"/>
                    <a:pt x="709" y="1455"/>
                  </a:cubicBezTo>
                  <a:close/>
                  <a:moveTo>
                    <a:pt x="1200" y="416"/>
                  </a:moveTo>
                  <a:lnTo>
                    <a:pt x="1200" y="416"/>
                  </a:lnTo>
                  <a:cubicBezTo>
                    <a:pt x="1222" y="509"/>
                    <a:pt x="1232" y="589"/>
                    <a:pt x="1234" y="685"/>
                  </a:cubicBezTo>
                  <a:cubicBezTo>
                    <a:pt x="1324" y="685"/>
                    <a:pt x="1414" y="685"/>
                    <a:pt x="1503" y="685"/>
                  </a:cubicBezTo>
                  <a:lnTo>
                    <a:pt x="1503" y="685"/>
                  </a:lnTo>
                  <a:cubicBezTo>
                    <a:pt x="1497" y="587"/>
                    <a:pt x="1477" y="505"/>
                    <a:pt x="1436" y="416"/>
                  </a:cubicBezTo>
                  <a:cubicBezTo>
                    <a:pt x="1358" y="416"/>
                    <a:pt x="1279" y="416"/>
                    <a:pt x="1200" y="416"/>
                  </a:cubicBezTo>
                  <a:close/>
                  <a:moveTo>
                    <a:pt x="1200" y="1039"/>
                  </a:moveTo>
                  <a:cubicBezTo>
                    <a:pt x="1279" y="1039"/>
                    <a:pt x="1358" y="1039"/>
                    <a:pt x="1436" y="1039"/>
                  </a:cubicBezTo>
                  <a:lnTo>
                    <a:pt x="1436" y="1039"/>
                  </a:lnTo>
                  <a:cubicBezTo>
                    <a:pt x="1477" y="950"/>
                    <a:pt x="1497" y="868"/>
                    <a:pt x="1503" y="770"/>
                  </a:cubicBezTo>
                  <a:cubicBezTo>
                    <a:pt x="1414" y="770"/>
                    <a:pt x="1324" y="770"/>
                    <a:pt x="1234" y="770"/>
                  </a:cubicBezTo>
                  <a:lnTo>
                    <a:pt x="1234" y="770"/>
                  </a:lnTo>
                  <a:cubicBezTo>
                    <a:pt x="1232" y="866"/>
                    <a:pt x="1222" y="946"/>
                    <a:pt x="1200" y="1039"/>
                  </a:cubicBezTo>
                  <a:close/>
                  <a:moveTo>
                    <a:pt x="0" y="770"/>
                  </a:moveTo>
                  <a:lnTo>
                    <a:pt x="0" y="770"/>
                  </a:lnTo>
                  <a:cubicBezTo>
                    <a:pt x="6" y="868"/>
                    <a:pt x="26" y="950"/>
                    <a:pt x="67" y="1039"/>
                  </a:cubicBezTo>
                  <a:cubicBezTo>
                    <a:pt x="145" y="1039"/>
                    <a:pt x="224" y="1039"/>
                    <a:pt x="303" y="1039"/>
                  </a:cubicBezTo>
                  <a:lnTo>
                    <a:pt x="303" y="1039"/>
                  </a:lnTo>
                  <a:cubicBezTo>
                    <a:pt x="281" y="946"/>
                    <a:pt x="271" y="866"/>
                    <a:pt x="269" y="770"/>
                  </a:cubicBezTo>
                  <a:cubicBezTo>
                    <a:pt x="179" y="770"/>
                    <a:pt x="89" y="770"/>
                    <a:pt x="0" y="770"/>
                  </a:cubicBezTo>
                  <a:close/>
                  <a:moveTo>
                    <a:pt x="67" y="416"/>
                  </a:moveTo>
                  <a:lnTo>
                    <a:pt x="67" y="416"/>
                  </a:lnTo>
                  <a:cubicBezTo>
                    <a:pt x="26" y="505"/>
                    <a:pt x="6" y="587"/>
                    <a:pt x="0" y="685"/>
                  </a:cubicBezTo>
                  <a:cubicBezTo>
                    <a:pt x="89" y="685"/>
                    <a:pt x="179" y="685"/>
                    <a:pt x="269" y="685"/>
                  </a:cubicBezTo>
                  <a:lnTo>
                    <a:pt x="269" y="685"/>
                  </a:lnTo>
                  <a:cubicBezTo>
                    <a:pt x="271" y="589"/>
                    <a:pt x="281" y="509"/>
                    <a:pt x="303" y="416"/>
                  </a:cubicBezTo>
                  <a:cubicBezTo>
                    <a:pt x="224" y="416"/>
                    <a:pt x="145" y="416"/>
                    <a:pt x="67" y="416"/>
                  </a:cubicBezTo>
                  <a:close/>
                  <a:moveTo>
                    <a:pt x="325" y="1125"/>
                  </a:moveTo>
                  <a:cubicBezTo>
                    <a:pt x="253" y="1125"/>
                    <a:pt x="181" y="1125"/>
                    <a:pt x="110" y="1125"/>
                  </a:cubicBezTo>
                  <a:lnTo>
                    <a:pt x="110" y="1125"/>
                  </a:lnTo>
                  <a:cubicBezTo>
                    <a:pt x="178" y="1236"/>
                    <a:pt x="260" y="1316"/>
                    <a:pt x="373" y="1380"/>
                  </a:cubicBezTo>
                  <a:cubicBezTo>
                    <a:pt x="418" y="1407"/>
                    <a:pt x="459" y="1425"/>
                    <a:pt x="509" y="1442"/>
                  </a:cubicBezTo>
                  <a:lnTo>
                    <a:pt x="509" y="1442"/>
                  </a:lnTo>
                  <a:cubicBezTo>
                    <a:pt x="464" y="1395"/>
                    <a:pt x="430" y="1351"/>
                    <a:pt x="398" y="1295"/>
                  </a:cubicBezTo>
                  <a:cubicBezTo>
                    <a:pt x="365" y="1240"/>
                    <a:pt x="345" y="1188"/>
                    <a:pt x="327" y="1125"/>
                  </a:cubicBezTo>
                  <a:cubicBezTo>
                    <a:pt x="326" y="1125"/>
                    <a:pt x="325" y="1125"/>
                    <a:pt x="325" y="1125"/>
                  </a:cubicBezTo>
                  <a:close/>
                  <a:moveTo>
                    <a:pt x="1174" y="1125"/>
                  </a:moveTo>
                  <a:lnTo>
                    <a:pt x="1174" y="1125"/>
                  </a:lnTo>
                  <a:cubicBezTo>
                    <a:pt x="1157" y="1186"/>
                    <a:pt x="1136" y="1236"/>
                    <a:pt x="1104" y="1290"/>
                  </a:cubicBezTo>
                  <a:cubicBezTo>
                    <a:pt x="1071" y="1348"/>
                    <a:pt x="1036" y="1394"/>
                    <a:pt x="989" y="1442"/>
                  </a:cubicBezTo>
                  <a:lnTo>
                    <a:pt x="989" y="1442"/>
                  </a:lnTo>
                  <a:cubicBezTo>
                    <a:pt x="1039" y="1425"/>
                    <a:pt x="1080" y="1406"/>
                    <a:pt x="1125" y="1380"/>
                  </a:cubicBezTo>
                  <a:cubicBezTo>
                    <a:pt x="1238" y="1315"/>
                    <a:pt x="1320" y="1236"/>
                    <a:pt x="1389" y="1125"/>
                  </a:cubicBezTo>
                  <a:cubicBezTo>
                    <a:pt x="1318" y="1125"/>
                    <a:pt x="1246" y="1125"/>
                    <a:pt x="1174" y="1125"/>
                  </a:cubicBezTo>
                  <a:close/>
                  <a:moveTo>
                    <a:pt x="1108" y="416"/>
                  </a:moveTo>
                  <a:cubicBezTo>
                    <a:pt x="1004" y="416"/>
                    <a:pt x="899" y="416"/>
                    <a:pt x="794" y="416"/>
                  </a:cubicBezTo>
                  <a:cubicBezTo>
                    <a:pt x="794" y="505"/>
                    <a:pt x="794" y="595"/>
                    <a:pt x="794" y="685"/>
                  </a:cubicBezTo>
                  <a:cubicBezTo>
                    <a:pt x="912" y="685"/>
                    <a:pt x="1030" y="685"/>
                    <a:pt x="1148" y="685"/>
                  </a:cubicBezTo>
                  <a:lnTo>
                    <a:pt x="1148" y="685"/>
                  </a:lnTo>
                  <a:cubicBezTo>
                    <a:pt x="1145" y="589"/>
                    <a:pt x="1134" y="508"/>
                    <a:pt x="1109" y="416"/>
                  </a:cubicBezTo>
                  <a:cubicBezTo>
                    <a:pt x="1109" y="416"/>
                    <a:pt x="1109" y="416"/>
                    <a:pt x="1108" y="416"/>
                  </a:cubicBezTo>
                  <a:close/>
                  <a:moveTo>
                    <a:pt x="1146" y="770"/>
                  </a:moveTo>
                  <a:cubicBezTo>
                    <a:pt x="1029" y="770"/>
                    <a:pt x="912" y="770"/>
                    <a:pt x="794" y="770"/>
                  </a:cubicBezTo>
                  <a:cubicBezTo>
                    <a:pt x="794" y="860"/>
                    <a:pt x="794" y="950"/>
                    <a:pt x="794" y="1039"/>
                  </a:cubicBezTo>
                  <a:cubicBezTo>
                    <a:pt x="899" y="1039"/>
                    <a:pt x="1004" y="1039"/>
                    <a:pt x="1109" y="1039"/>
                  </a:cubicBezTo>
                  <a:lnTo>
                    <a:pt x="1109" y="1039"/>
                  </a:lnTo>
                  <a:cubicBezTo>
                    <a:pt x="1134" y="947"/>
                    <a:pt x="1145" y="866"/>
                    <a:pt x="1148" y="770"/>
                  </a:cubicBezTo>
                  <a:cubicBezTo>
                    <a:pt x="1148" y="770"/>
                    <a:pt x="1147" y="770"/>
                    <a:pt x="1146" y="770"/>
                  </a:cubicBezTo>
                  <a:close/>
                  <a:moveTo>
                    <a:pt x="794" y="1125"/>
                  </a:moveTo>
                  <a:cubicBezTo>
                    <a:pt x="794" y="1235"/>
                    <a:pt x="794" y="1345"/>
                    <a:pt x="794" y="1455"/>
                  </a:cubicBezTo>
                  <a:cubicBezTo>
                    <a:pt x="913" y="1430"/>
                    <a:pt x="1019" y="1303"/>
                    <a:pt x="1083" y="1125"/>
                  </a:cubicBezTo>
                  <a:cubicBezTo>
                    <a:pt x="987" y="1125"/>
                    <a:pt x="891" y="1125"/>
                    <a:pt x="794" y="1125"/>
                  </a:cubicBezTo>
                  <a:close/>
                  <a:moveTo>
                    <a:pt x="327" y="330"/>
                  </a:moveTo>
                  <a:lnTo>
                    <a:pt x="327" y="330"/>
                  </a:lnTo>
                  <a:cubicBezTo>
                    <a:pt x="344" y="269"/>
                    <a:pt x="365" y="219"/>
                    <a:pt x="397" y="165"/>
                  </a:cubicBezTo>
                  <a:cubicBezTo>
                    <a:pt x="430" y="107"/>
                    <a:pt x="465" y="61"/>
                    <a:pt x="512" y="13"/>
                  </a:cubicBezTo>
                  <a:lnTo>
                    <a:pt x="512" y="13"/>
                  </a:lnTo>
                  <a:cubicBezTo>
                    <a:pt x="462" y="30"/>
                    <a:pt x="421" y="48"/>
                    <a:pt x="376" y="75"/>
                  </a:cubicBezTo>
                  <a:cubicBezTo>
                    <a:pt x="263" y="139"/>
                    <a:pt x="181" y="219"/>
                    <a:pt x="113" y="330"/>
                  </a:cubicBezTo>
                  <a:cubicBezTo>
                    <a:pt x="184" y="330"/>
                    <a:pt x="255" y="330"/>
                    <a:pt x="327" y="33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58" name="Group 3">
            <a:extLst>
              <a:ext uri="{FF2B5EF4-FFF2-40B4-BE49-F238E27FC236}">
                <a16:creationId xmlns:a16="http://schemas.microsoft.com/office/drawing/2014/main" id="{8E288C8F-3FA0-4978-853C-4AE8DADF7715}"/>
              </a:ext>
            </a:extLst>
          </p:cNvPr>
          <p:cNvGrpSpPr>
            <a:grpSpLocks/>
          </p:cNvGrpSpPr>
          <p:nvPr/>
        </p:nvGrpSpPr>
        <p:grpSpPr bwMode="auto">
          <a:xfrm>
            <a:off x="4517104" y="5586933"/>
            <a:ext cx="311262" cy="254056"/>
            <a:chOff x="1175" y="488"/>
            <a:chExt cx="370" cy="302"/>
          </a:xfrm>
          <a:solidFill>
            <a:schemeClr val="accent2"/>
          </a:solidFill>
        </p:grpSpPr>
        <p:sp>
          <p:nvSpPr>
            <p:cNvPr id="59" name="Freeform 4">
              <a:extLst>
                <a:ext uri="{FF2B5EF4-FFF2-40B4-BE49-F238E27FC236}">
                  <a16:creationId xmlns:a16="http://schemas.microsoft.com/office/drawing/2014/main" id="{9A587B1B-72BA-46CA-83E1-76392C343452}"/>
                </a:ext>
              </a:extLst>
            </p:cNvPr>
            <p:cNvSpPr>
              <a:spLocks noChangeArrowheads="1"/>
            </p:cNvSpPr>
            <p:nvPr/>
          </p:nvSpPr>
          <p:spPr bwMode="auto">
            <a:xfrm>
              <a:off x="1175" y="488"/>
              <a:ext cx="370" cy="302"/>
            </a:xfrm>
            <a:custGeom>
              <a:avLst/>
              <a:gdLst>
                <a:gd name="T0" fmla="*/ 1635 w 1636"/>
                <a:gd name="T1" fmla="*/ 1248 h 1335"/>
                <a:gd name="T2" fmla="*/ 0 w 1636"/>
                <a:gd name="T3" fmla="*/ 1334 h 1335"/>
                <a:gd name="T4" fmla="*/ 43 w 1636"/>
                <a:gd name="T5" fmla="*/ 1227 h 1335"/>
                <a:gd name="T6" fmla="*/ 1635 w 1636"/>
                <a:gd name="T7" fmla="*/ 129 h 1335"/>
                <a:gd name="T8" fmla="*/ 1635 w 1636"/>
                <a:gd name="T9" fmla="*/ 1033 h 1335"/>
                <a:gd name="T10" fmla="*/ 1571 w 1636"/>
                <a:gd name="T11" fmla="*/ 1145 h 1335"/>
                <a:gd name="T12" fmla="*/ 129 w 1636"/>
                <a:gd name="T13" fmla="*/ 1162 h 1335"/>
                <a:gd name="T14" fmla="*/ 64 w 1636"/>
                <a:gd name="T15" fmla="*/ 1145 h 1335"/>
                <a:gd name="T16" fmla="*/ 0 w 1636"/>
                <a:gd name="T17" fmla="*/ 1033 h 1335"/>
                <a:gd name="T18" fmla="*/ 0 w 1636"/>
                <a:gd name="T19" fmla="*/ 129 h 1335"/>
                <a:gd name="T20" fmla="*/ 64 w 1636"/>
                <a:gd name="T21" fmla="*/ 17 h 1335"/>
                <a:gd name="T22" fmla="*/ 1506 w 1636"/>
                <a:gd name="T23" fmla="*/ 0 h 1335"/>
                <a:gd name="T24" fmla="*/ 1571 w 1636"/>
                <a:gd name="T25" fmla="*/ 17 h 1335"/>
                <a:gd name="T26" fmla="*/ 1635 w 1636"/>
                <a:gd name="T27" fmla="*/ 129 h 1335"/>
                <a:gd name="T28" fmla="*/ 107 w 1636"/>
                <a:gd name="T29" fmla="*/ 108 h 1335"/>
                <a:gd name="T30" fmla="*/ 1528 w 1636"/>
                <a:gd name="T31" fmla="*/ 1054 h 1335"/>
                <a:gd name="T32" fmla="*/ 295 w 1636"/>
                <a:gd name="T33" fmla="*/ 812 h 1335"/>
                <a:gd name="T34" fmla="*/ 494 w 1636"/>
                <a:gd name="T35" fmla="*/ 614 h 1335"/>
                <a:gd name="T36" fmla="*/ 590 w 1636"/>
                <a:gd name="T37" fmla="*/ 612 h 1335"/>
                <a:gd name="T38" fmla="*/ 797 w 1636"/>
                <a:gd name="T39" fmla="*/ 731 h 1335"/>
                <a:gd name="T40" fmla="*/ 795 w 1636"/>
                <a:gd name="T41" fmla="*/ 752 h 1335"/>
                <a:gd name="T42" fmla="*/ 847 w 1636"/>
                <a:gd name="T43" fmla="*/ 845 h 1335"/>
                <a:gd name="T44" fmla="*/ 954 w 1636"/>
                <a:gd name="T45" fmla="*/ 845 h 1335"/>
                <a:gd name="T46" fmla="*/ 1007 w 1636"/>
                <a:gd name="T47" fmla="*/ 753 h 1335"/>
                <a:gd name="T48" fmla="*/ 1001 w 1636"/>
                <a:gd name="T49" fmla="*/ 718 h 1335"/>
                <a:gd name="T50" fmla="*/ 1377 w 1636"/>
                <a:gd name="T51" fmla="*/ 564 h 1335"/>
                <a:gd name="T52" fmla="*/ 1115 w 1636"/>
                <a:gd name="T53" fmla="*/ 301 h 1335"/>
                <a:gd name="T54" fmla="*/ 956 w 1636"/>
                <a:gd name="T55" fmla="*/ 664 h 1335"/>
                <a:gd name="T56" fmla="*/ 955 w 1636"/>
                <a:gd name="T57" fmla="*/ 663 h 1335"/>
                <a:gd name="T58" fmla="*/ 851 w 1636"/>
                <a:gd name="T59" fmla="*/ 663 h 1335"/>
                <a:gd name="T60" fmla="*/ 641 w 1636"/>
                <a:gd name="T61" fmla="*/ 539 h 1335"/>
                <a:gd name="T62" fmla="*/ 643 w 1636"/>
                <a:gd name="T63" fmla="*/ 523 h 1335"/>
                <a:gd name="T64" fmla="*/ 592 w 1636"/>
                <a:gd name="T65" fmla="*/ 435 h 1335"/>
                <a:gd name="T66" fmla="*/ 490 w 1636"/>
                <a:gd name="T67" fmla="*/ 435 h 1335"/>
                <a:gd name="T68" fmla="*/ 439 w 1636"/>
                <a:gd name="T69" fmla="*/ 523 h 1335"/>
                <a:gd name="T70" fmla="*/ 243 w 1636"/>
                <a:gd name="T71" fmla="*/ 76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6" h="1335">
                  <a:moveTo>
                    <a:pt x="1592" y="1227"/>
                  </a:moveTo>
                  <a:cubicBezTo>
                    <a:pt x="1607" y="1234"/>
                    <a:pt x="1621" y="1241"/>
                    <a:pt x="1635" y="1248"/>
                  </a:cubicBezTo>
                  <a:cubicBezTo>
                    <a:pt x="1635" y="1277"/>
                    <a:pt x="1635" y="1306"/>
                    <a:pt x="1635" y="1334"/>
                  </a:cubicBezTo>
                  <a:cubicBezTo>
                    <a:pt x="1090" y="1334"/>
                    <a:pt x="545" y="1334"/>
                    <a:pt x="0" y="1334"/>
                  </a:cubicBezTo>
                  <a:cubicBezTo>
                    <a:pt x="0" y="1306"/>
                    <a:pt x="0" y="1277"/>
                    <a:pt x="0" y="1248"/>
                  </a:cubicBezTo>
                  <a:cubicBezTo>
                    <a:pt x="14" y="1241"/>
                    <a:pt x="28" y="1234"/>
                    <a:pt x="43" y="1227"/>
                  </a:cubicBezTo>
                  <a:cubicBezTo>
                    <a:pt x="559" y="1227"/>
                    <a:pt x="1076" y="1227"/>
                    <a:pt x="1592" y="1227"/>
                  </a:cubicBezTo>
                  <a:close/>
                  <a:moveTo>
                    <a:pt x="1635" y="129"/>
                  </a:moveTo>
                  <a:cubicBezTo>
                    <a:pt x="1635" y="430"/>
                    <a:pt x="1635" y="732"/>
                    <a:pt x="1635" y="1033"/>
                  </a:cubicBezTo>
                  <a:lnTo>
                    <a:pt x="1635" y="1033"/>
                  </a:lnTo>
                  <a:cubicBezTo>
                    <a:pt x="1635" y="1056"/>
                    <a:pt x="1630" y="1077"/>
                    <a:pt x="1618" y="1097"/>
                  </a:cubicBezTo>
                  <a:cubicBezTo>
                    <a:pt x="1606" y="1118"/>
                    <a:pt x="1592" y="1133"/>
                    <a:pt x="1571" y="1145"/>
                  </a:cubicBezTo>
                  <a:cubicBezTo>
                    <a:pt x="1551" y="1157"/>
                    <a:pt x="1530" y="1162"/>
                    <a:pt x="1506" y="1162"/>
                  </a:cubicBezTo>
                  <a:cubicBezTo>
                    <a:pt x="1047" y="1162"/>
                    <a:pt x="588" y="1162"/>
                    <a:pt x="129" y="1162"/>
                  </a:cubicBezTo>
                  <a:lnTo>
                    <a:pt x="129" y="1162"/>
                  </a:lnTo>
                  <a:cubicBezTo>
                    <a:pt x="105" y="1162"/>
                    <a:pt x="84" y="1157"/>
                    <a:pt x="64" y="1145"/>
                  </a:cubicBezTo>
                  <a:cubicBezTo>
                    <a:pt x="43" y="1133"/>
                    <a:pt x="29" y="1118"/>
                    <a:pt x="17" y="1097"/>
                  </a:cubicBezTo>
                  <a:cubicBezTo>
                    <a:pt x="5" y="1077"/>
                    <a:pt x="0" y="1056"/>
                    <a:pt x="0" y="1033"/>
                  </a:cubicBezTo>
                  <a:cubicBezTo>
                    <a:pt x="0" y="732"/>
                    <a:pt x="0" y="430"/>
                    <a:pt x="0" y="129"/>
                  </a:cubicBezTo>
                  <a:lnTo>
                    <a:pt x="0" y="129"/>
                  </a:lnTo>
                  <a:cubicBezTo>
                    <a:pt x="0" y="105"/>
                    <a:pt x="5" y="84"/>
                    <a:pt x="17" y="64"/>
                  </a:cubicBezTo>
                  <a:cubicBezTo>
                    <a:pt x="29" y="43"/>
                    <a:pt x="43" y="29"/>
                    <a:pt x="64" y="17"/>
                  </a:cubicBezTo>
                  <a:cubicBezTo>
                    <a:pt x="84" y="5"/>
                    <a:pt x="105" y="0"/>
                    <a:pt x="129" y="0"/>
                  </a:cubicBezTo>
                  <a:cubicBezTo>
                    <a:pt x="588" y="0"/>
                    <a:pt x="1047" y="0"/>
                    <a:pt x="1506" y="0"/>
                  </a:cubicBezTo>
                  <a:lnTo>
                    <a:pt x="1506" y="0"/>
                  </a:lnTo>
                  <a:cubicBezTo>
                    <a:pt x="1530" y="0"/>
                    <a:pt x="1551" y="5"/>
                    <a:pt x="1571" y="17"/>
                  </a:cubicBezTo>
                  <a:cubicBezTo>
                    <a:pt x="1592" y="29"/>
                    <a:pt x="1606" y="43"/>
                    <a:pt x="1618" y="64"/>
                  </a:cubicBezTo>
                  <a:cubicBezTo>
                    <a:pt x="1630" y="84"/>
                    <a:pt x="1635" y="105"/>
                    <a:pt x="1635" y="129"/>
                  </a:cubicBezTo>
                  <a:close/>
                  <a:moveTo>
                    <a:pt x="1528" y="108"/>
                  </a:moveTo>
                  <a:cubicBezTo>
                    <a:pt x="1054" y="108"/>
                    <a:pt x="581" y="108"/>
                    <a:pt x="107" y="108"/>
                  </a:cubicBezTo>
                  <a:cubicBezTo>
                    <a:pt x="107" y="423"/>
                    <a:pt x="107" y="739"/>
                    <a:pt x="107" y="1054"/>
                  </a:cubicBezTo>
                  <a:cubicBezTo>
                    <a:pt x="581" y="1054"/>
                    <a:pt x="1054" y="1054"/>
                    <a:pt x="1528" y="1054"/>
                  </a:cubicBezTo>
                  <a:cubicBezTo>
                    <a:pt x="1528" y="739"/>
                    <a:pt x="1528" y="423"/>
                    <a:pt x="1528" y="108"/>
                  </a:cubicBezTo>
                  <a:close/>
                  <a:moveTo>
                    <a:pt x="295" y="812"/>
                  </a:moveTo>
                  <a:cubicBezTo>
                    <a:pt x="361" y="746"/>
                    <a:pt x="427" y="680"/>
                    <a:pt x="494" y="614"/>
                  </a:cubicBezTo>
                  <a:lnTo>
                    <a:pt x="494" y="614"/>
                  </a:lnTo>
                  <a:cubicBezTo>
                    <a:pt x="509" y="622"/>
                    <a:pt x="523" y="625"/>
                    <a:pt x="540" y="625"/>
                  </a:cubicBezTo>
                  <a:cubicBezTo>
                    <a:pt x="558" y="625"/>
                    <a:pt x="574" y="621"/>
                    <a:pt x="590" y="612"/>
                  </a:cubicBezTo>
                  <a:cubicBezTo>
                    <a:pt x="594" y="609"/>
                    <a:pt x="598" y="606"/>
                    <a:pt x="603" y="603"/>
                  </a:cubicBezTo>
                  <a:cubicBezTo>
                    <a:pt x="667" y="646"/>
                    <a:pt x="732" y="688"/>
                    <a:pt x="797" y="731"/>
                  </a:cubicBezTo>
                  <a:lnTo>
                    <a:pt x="797" y="731"/>
                  </a:lnTo>
                  <a:cubicBezTo>
                    <a:pt x="796" y="739"/>
                    <a:pt x="795" y="745"/>
                    <a:pt x="795" y="752"/>
                  </a:cubicBezTo>
                  <a:cubicBezTo>
                    <a:pt x="795" y="772"/>
                    <a:pt x="799" y="789"/>
                    <a:pt x="809" y="806"/>
                  </a:cubicBezTo>
                  <a:cubicBezTo>
                    <a:pt x="818" y="823"/>
                    <a:pt x="830" y="836"/>
                    <a:pt x="847" y="845"/>
                  </a:cubicBezTo>
                  <a:cubicBezTo>
                    <a:pt x="864" y="855"/>
                    <a:pt x="882" y="859"/>
                    <a:pt x="901" y="859"/>
                  </a:cubicBezTo>
                  <a:cubicBezTo>
                    <a:pt x="921" y="859"/>
                    <a:pt x="937" y="855"/>
                    <a:pt x="954" y="845"/>
                  </a:cubicBezTo>
                  <a:cubicBezTo>
                    <a:pt x="971" y="836"/>
                    <a:pt x="984" y="824"/>
                    <a:pt x="993" y="806"/>
                  </a:cubicBezTo>
                  <a:cubicBezTo>
                    <a:pt x="1003" y="790"/>
                    <a:pt x="1007" y="772"/>
                    <a:pt x="1007" y="753"/>
                  </a:cubicBezTo>
                  <a:lnTo>
                    <a:pt x="1007" y="753"/>
                  </a:lnTo>
                  <a:cubicBezTo>
                    <a:pt x="1007" y="740"/>
                    <a:pt x="1005" y="730"/>
                    <a:pt x="1001" y="718"/>
                  </a:cubicBezTo>
                  <a:cubicBezTo>
                    <a:pt x="1091" y="632"/>
                    <a:pt x="1181" y="545"/>
                    <a:pt x="1271" y="458"/>
                  </a:cubicBezTo>
                  <a:cubicBezTo>
                    <a:pt x="1307" y="493"/>
                    <a:pt x="1342" y="528"/>
                    <a:pt x="1377" y="564"/>
                  </a:cubicBezTo>
                  <a:cubicBezTo>
                    <a:pt x="1377" y="476"/>
                    <a:pt x="1377" y="388"/>
                    <a:pt x="1377" y="301"/>
                  </a:cubicBezTo>
                  <a:cubicBezTo>
                    <a:pt x="1290" y="301"/>
                    <a:pt x="1203" y="301"/>
                    <a:pt x="1115" y="301"/>
                  </a:cubicBezTo>
                  <a:cubicBezTo>
                    <a:pt x="1150" y="336"/>
                    <a:pt x="1185" y="371"/>
                    <a:pt x="1220" y="407"/>
                  </a:cubicBezTo>
                  <a:cubicBezTo>
                    <a:pt x="1132" y="493"/>
                    <a:pt x="1044" y="579"/>
                    <a:pt x="956" y="664"/>
                  </a:cubicBezTo>
                  <a:lnTo>
                    <a:pt x="956" y="664"/>
                  </a:lnTo>
                  <a:cubicBezTo>
                    <a:pt x="956" y="664"/>
                    <a:pt x="955" y="664"/>
                    <a:pt x="955" y="663"/>
                  </a:cubicBezTo>
                  <a:cubicBezTo>
                    <a:pt x="938" y="654"/>
                    <a:pt x="922" y="650"/>
                    <a:pt x="903" y="650"/>
                  </a:cubicBezTo>
                  <a:cubicBezTo>
                    <a:pt x="884" y="650"/>
                    <a:pt x="867" y="654"/>
                    <a:pt x="851" y="663"/>
                  </a:cubicBezTo>
                  <a:cubicBezTo>
                    <a:pt x="846" y="666"/>
                    <a:pt x="842" y="669"/>
                    <a:pt x="838" y="672"/>
                  </a:cubicBezTo>
                  <a:cubicBezTo>
                    <a:pt x="773" y="628"/>
                    <a:pt x="707" y="583"/>
                    <a:pt x="641" y="539"/>
                  </a:cubicBezTo>
                  <a:lnTo>
                    <a:pt x="641" y="539"/>
                  </a:lnTo>
                  <a:cubicBezTo>
                    <a:pt x="642" y="533"/>
                    <a:pt x="643" y="528"/>
                    <a:pt x="643" y="523"/>
                  </a:cubicBezTo>
                  <a:cubicBezTo>
                    <a:pt x="643" y="504"/>
                    <a:pt x="638" y="488"/>
                    <a:pt x="629" y="472"/>
                  </a:cubicBezTo>
                  <a:cubicBezTo>
                    <a:pt x="620" y="456"/>
                    <a:pt x="608" y="444"/>
                    <a:pt x="592" y="435"/>
                  </a:cubicBezTo>
                  <a:cubicBezTo>
                    <a:pt x="576" y="425"/>
                    <a:pt x="560" y="421"/>
                    <a:pt x="541" y="421"/>
                  </a:cubicBezTo>
                  <a:cubicBezTo>
                    <a:pt x="522" y="421"/>
                    <a:pt x="506" y="425"/>
                    <a:pt x="490" y="435"/>
                  </a:cubicBezTo>
                  <a:cubicBezTo>
                    <a:pt x="474" y="444"/>
                    <a:pt x="462" y="456"/>
                    <a:pt x="453" y="472"/>
                  </a:cubicBezTo>
                  <a:cubicBezTo>
                    <a:pt x="444" y="488"/>
                    <a:pt x="439" y="504"/>
                    <a:pt x="439" y="523"/>
                  </a:cubicBezTo>
                  <a:cubicBezTo>
                    <a:pt x="439" y="535"/>
                    <a:pt x="441" y="546"/>
                    <a:pt x="446" y="558"/>
                  </a:cubicBezTo>
                  <a:cubicBezTo>
                    <a:pt x="378" y="625"/>
                    <a:pt x="310" y="693"/>
                    <a:pt x="243" y="760"/>
                  </a:cubicBezTo>
                  <a:cubicBezTo>
                    <a:pt x="260" y="778"/>
                    <a:pt x="277" y="795"/>
                    <a:pt x="295" y="81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182910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E7E9D842-9BF5-4B39-AC6A-6E0068A36A05}"/>
              </a:ext>
            </a:extLst>
          </p:cNvPr>
          <p:cNvSpPr txBox="1"/>
          <p:nvPr/>
        </p:nvSpPr>
        <p:spPr>
          <a:xfrm>
            <a:off x="7032487" y="2014064"/>
            <a:ext cx="4756559"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300"/>
              </a:spcAft>
            </a:pPr>
            <a:r>
              <a:rPr lang="en-US" sz="1400" dirty="0"/>
              <a:t>Language options</a:t>
            </a:r>
          </a:p>
          <a:p>
            <a:pPr marL="137160" indent="-137160">
              <a:spcAft>
                <a:spcPts val="300"/>
              </a:spcAft>
            </a:pPr>
            <a:r>
              <a:rPr lang="en-US" sz="1400" dirty="0"/>
              <a:t>Multilingual support</a:t>
            </a:r>
          </a:p>
          <a:p>
            <a:pPr marL="137160" indent="-137160">
              <a:spcAft>
                <a:spcPts val="300"/>
              </a:spcAft>
            </a:pPr>
            <a:endParaRPr lang="en-US" sz="1400" dirty="0"/>
          </a:p>
        </p:txBody>
      </p:sp>
      <p:sp>
        <p:nvSpPr>
          <p:cNvPr id="2" name="Slide Number Placeholder 1"/>
          <p:cNvSpPr>
            <a:spLocks noGrp="1"/>
          </p:cNvSpPr>
          <p:nvPr>
            <p:ph type="sldNum" sz="quarter" idx="12"/>
          </p:nvPr>
        </p:nvSpPr>
        <p:spPr/>
        <p:txBody>
          <a:bodyPr/>
          <a:lstStyle/>
          <a:p>
            <a:fld id="{BB7F249F-CCCE-DA49-A761-E31751E19E88}" type="slidenum">
              <a:rPr lang="en-US" noProof="0" smtClean="0"/>
              <a:pPr/>
              <a:t>16</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Control Center – Next Gen</a:t>
            </a:r>
          </a:p>
        </p:txBody>
      </p:sp>
      <p:pic>
        <p:nvPicPr>
          <p:cNvPr id="4" name="Picture 3">
            <a:extLst>
              <a:ext uri="{FF2B5EF4-FFF2-40B4-BE49-F238E27FC236}">
                <a16:creationId xmlns:a16="http://schemas.microsoft.com/office/drawing/2014/main" id="{E466D6EF-93D8-4BD9-8E5C-6C5674B6CD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9" y="2014063"/>
            <a:ext cx="6077364" cy="3959629"/>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3A322A19-9510-48EC-9365-0848BC332FCE}"/>
              </a:ext>
            </a:extLst>
          </p:cNvPr>
          <p:cNvSpPr txBox="1"/>
          <p:nvPr/>
        </p:nvSpPr>
        <p:spPr>
          <a:xfrm>
            <a:off x="402949" y="1585370"/>
            <a:ext cx="6077364" cy="338554"/>
          </a:xfrm>
          <a:prstGeom prst="rect">
            <a:avLst/>
          </a:prstGeom>
          <a:solidFill>
            <a:schemeClr val="accent1"/>
          </a:solidFill>
        </p:spPr>
        <p:txBody>
          <a:bodyPr wrap="square" rtlCol="0">
            <a:spAutoFit/>
          </a:bodyPr>
          <a:lstStyle/>
          <a:p>
            <a:pPr algn="ctr"/>
            <a:r>
              <a:rPr lang="en-US" sz="1600" b="1" dirty="0">
                <a:solidFill>
                  <a:schemeClr val="bg1"/>
                </a:solidFill>
              </a:rPr>
              <a:t>Multilingual Capability </a:t>
            </a:r>
          </a:p>
        </p:txBody>
      </p:sp>
      <p:sp>
        <p:nvSpPr>
          <p:cNvPr id="11" name="Rectangle 10">
            <a:extLst>
              <a:ext uri="{FF2B5EF4-FFF2-40B4-BE49-F238E27FC236}">
                <a16:creationId xmlns:a16="http://schemas.microsoft.com/office/drawing/2014/main" id="{A1A2143A-24E0-4CE4-B361-9CA663D2D32D}"/>
              </a:ext>
            </a:extLst>
          </p:cNvPr>
          <p:cNvSpPr/>
          <p:nvPr/>
        </p:nvSpPr>
        <p:spPr>
          <a:xfrm>
            <a:off x="7032488" y="1585370"/>
            <a:ext cx="4756562"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cxnSp>
        <p:nvCxnSpPr>
          <p:cNvPr id="25" name="Straight Connector 24">
            <a:extLst>
              <a:ext uri="{FF2B5EF4-FFF2-40B4-BE49-F238E27FC236}">
                <a16:creationId xmlns:a16="http://schemas.microsoft.com/office/drawing/2014/main" id="{980ADC6B-3D1C-43BC-B4CE-F75350B0D65D}"/>
              </a:ext>
            </a:extLst>
          </p:cNvPr>
          <p:cNvCxnSpPr>
            <a:cxnSpLocks/>
          </p:cNvCxnSpPr>
          <p:nvPr/>
        </p:nvCxnSpPr>
        <p:spPr>
          <a:xfrm flipV="1">
            <a:off x="6756400" y="1585370"/>
            <a:ext cx="0" cy="4388322"/>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29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17</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5" name="Title 4"/>
          <p:cNvSpPr>
            <a:spLocks noGrp="1"/>
          </p:cNvSpPr>
          <p:nvPr>
            <p:ph type="title"/>
          </p:nvPr>
        </p:nvSpPr>
        <p:spPr/>
        <p:txBody>
          <a:bodyPr/>
          <a:lstStyle/>
          <a:p>
            <a:r>
              <a:rPr lang="en-US" dirty="0"/>
              <a:t>Feature Manager</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9" y="2014063"/>
            <a:ext cx="6077364" cy="2891829"/>
          </a:xfrm>
          <a:prstGeom prst="rect">
            <a:avLst/>
          </a:prstGeom>
          <a:ln>
            <a:solidFill>
              <a:schemeClr val="bg1">
                <a:lumMod val="85000"/>
              </a:schemeClr>
            </a:solidFill>
          </a:ln>
        </p:spPr>
      </p:pic>
      <p:sp>
        <p:nvSpPr>
          <p:cNvPr id="9" name="TextBox 8">
            <a:extLst>
              <a:ext uri="{FF2B5EF4-FFF2-40B4-BE49-F238E27FC236}">
                <a16:creationId xmlns:a16="http://schemas.microsoft.com/office/drawing/2014/main" id="{F5A367BC-C68C-486C-9DED-E25C7C56A3BB}"/>
              </a:ext>
            </a:extLst>
          </p:cNvPr>
          <p:cNvSpPr txBox="1"/>
          <p:nvPr/>
        </p:nvSpPr>
        <p:spPr>
          <a:xfrm>
            <a:off x="402949" y="1585370"/>
            <a:ext cx="6077364" cy="338554"/>
          </a:xfrm>
          <a:prstGeom prst="rect">
            <a:avLst/>
          </a:prstGeom>
          <a:solidFill>
            <a:schemeClr val="accent1"/>
          </a:solidFill>
        </p:spPr>
        <p:txBody>
          <a:bodyPr wrap="square" rtlCol="0">
            <a:spAutoFit/>
          </a:bodyPr>
          <a:lstStyle/>
          <a:p>
            <a:pPr algn="ctr"/>
            <a:r>
              <a:rPr lang="en-US" sz="1600" b="1" dirty="0">
                <a:solidFill>
                  <a:schemeClr val="bg1"/>
                </a:solidFill>
              </a:rPr>
              <a:t>Using Data Effectively and Efficiently </a:t>
            </a:r>
          </a:p>
        </p:txBody>
      </p:sp>
      <p:sp>
        <p:nvSpPr>
          <p:cNvPr id="16" name="Rectangle 15">
            <a:extLst>
              <a:ext uri="{FF2B5EF4-FFF2-40B4-BE49-F238E27FC236}">
                <a16:creationId xmlns:a16="http://schemas.microsoft.com/office/drawing/2014/main" id="{1A07E42F-D6A2-436F-8402-35FBC69FE4C9}"/>
              </a:ext>
            </a:extLst>
          </p:cNvPr>
          <p:cNvSpPr/>
          <p:nvPr/>
        </p:nvSpPr>
        <p:spPr>
          <a:xfrm>
            <a:off x="7032488" y="1585370"/>
            <a:ext cx="4756562"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cxnSp>
        <p:nvCxnSpPr>
          <p:cNvPr id="17" name="Straight Connector 16">
            <a:extLst>
              <a:ext uri="{FF2B5EF4-FFF2-40B4-BE49-F238E27FC236}">
                <a16:creationId xmlns:a16="http://schemas.microsoft.com/office/drawing/2014/main" id="{67029327-5CCB-4BF1-8D05-D6A522D8CDC4}"/>
              </a:ext>
            </a:extLst>
          </p:cNvPr>
          <p:cNvCxnSpPr>
            <a:cxnSpLocks/>
          </p:cNvCxnSpPr>
          <p:nvPr/>
        </p:nvCxnSpPr>
        <p:spPr>
          <a:xfrm flipV="1">
            <a:off x="6756400" y="1585370"/>
            <a:ext cx="0" cy="4388322"/>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C279119-F4E3-401D-ACAF-0B56E623DCE4}"/>
              </a:ext>
            </a:extLst>
          </p:cNvPr>
          <p:cNvSpPr txBox="1"/>
          <p:nvPr/>
        </p:nvSpPr>
        <p:spPr>
          <a:xfrm>
            <a:off x="7032488" y="2014064"/>
            <a:ext cx="4756559"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300"/>
              </a:spcAft>
            </a:pPr>
            <a:r>
              <a:rPr lang="en-US" sz="1400" dirty="0"/>
              <a:t>Create new features or select from template library </a:t>
            </a:r>
            <a:br>
              <a:rPr lang="en-US" sz="1400" dirty="0"/>
            </a:br>
            <a:r>
              <a:rPr lang="en-US" sz="1400" dirty="0"/>
              <a:t>to create: </a:t>
            </a:r>
          </a:p>
          <a:p>
            <a:pPr marL="365760" indent="-182880">
              <a:spcAft>
                <a:spcPts val="300"/>
              </a:spcAft>
              <a:buFont typeface="Arial" panose="020B0604020202020204" pitchFamily="34" charset="0"/>
              <a:buChar char="–"/>
            </a:pPr>
            <a:r>
              <a:rPr lang="en-US" sz="1400" dirty="0"/>
              <a:t>Dimensional features </a:t>
            </a:r>
          </a:p>
          <a:p>
            <a:pPr marL="365760" indent="-182880">
              <a:spcAft>
                <a:spcPts val="300"/>
              </a:spcAft>
              <a:buFont typeface="Arial" panose="020B0604020202020204" pitchFamily="34" charset="0"/>
              <a:buChar char="–"/>
            </a:pPr>
            <a:r>
              <a:rPr lang="en-US" sz="1400" dirty="0"/>
              <a:t>Complex features</a:t>
            </a:r>
          </a:p>
          <a:p>
            <a:pPr marL="137160" indent="-137160">
              <a:spcAft>
                <a:spcPts val="300"/>
              </a:spcAft>
            </a:pPr>
            <a:r>
              <a:rPr lang="en-US" sz="1400" dirty="0"/>
              <a:t>Access all transactional data points</a:t>
            </a:r>
          </a:p>
          <a:p>
            <a:pPr marL="137160" indent="-137160">
              <a:spcAft>
                <a:spcPts val="300"/>
              </a:spcAft>
            </a:pPr>
            <a:r>
              <a:rPr lang="en-US" sz="1400" dirty="0"/>
              <a:t>Apply condition: Count/sum/avg spend/standard deviation</a:t>
            </a:r>
          </a:p>
        </p:txBody>
      </p:sp>
      <p:sp>
        <p:nvSpPr>
          <p:cNvPr id="20" name="Rectangle 19">
            <a:extLst>
              <a:ext uri="{FF2B5EF4-FFF2-40B4-BE49-F238E27FC236}">
                <a16:creationId xmlns:a16="http://schemas.microsoft.com/office/drawing/2014/main" id="{C3FA4E80-5433-41ED-923C-C12D3490B00C}"/>
              </a:ext>
            </a:extLst>
          </p:cNvPr>
          <p:cNvSpPr/>
          <p:nvPr/>
        </p:nvSpPr>
        <p:spPr>
          <a:xfrm>
            <a:off x="7032488" y="3591820"/>
            <a:ext cx="4756562"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21" name="TextBox 20">
            <a:extLst>
              <a:ext uri="{FF2B5EF4-FFF2-40B4-BE49-F238E27FC236}">
                <a16:creationId xmlns:a16="http://schemas.microsoft.com/office/drawing/2014/main" id="{1D1C9C5D-B9B9-4008-9294-BBB09997240A}"/>
              </a:ext>
            </a:extLst>
          </p:cNvPr>
          <p:cNvSpPr txBox="1"/>
          <p:nvPr/>
        </p:nvSpPr>
        <p:spPr>
          <a:xfrm>
            <a:off x="7032488" y="4020513"/>
            <a:ext cx="4756562" cy="2316119"/>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300"/>
              </a:spcAft>
            </a:pPr>
            <a:r>
              <a:rPr lang="en-US" sz="1400" dirty="0"/>
              <a:t>Improves fraud detection; reduces false positive and optimizes accept rates because:</a:t>
            </a:r>
          </a:p>
          <a:p>
            <a:pPr marL="365760" indent="-182880">
              <a:spcAft>
                <a:spcPts val="300"/>
              </a:spcAft>
              <a:buFont typeface="Arial" panose="020B0604020202020204" pitchFamily="34" charset="0"/>
              <a:buChar char="–"/>
            </a:pPr>
            <a:r>
              <a:rPr lang="en-US" sz="1400" dirty="0"/>
              <a:t>Uses extended data history – 24 months data  (instead of current 30 days) </a:t>
            </a:r>
          </a:p>
          <a:p>
            <a:pPr marL="365760" indent="-182880">
              <a:spcAft>
                <a:spcPts val="300"/>
              </a:spcAft>
              <a:buFont typeface="Arial" panose="020B0604020202020204" pitchFamily="34" charset="0"/>
              <a:buChar char="–"/>
            </a:pPr>
            <a:r>
              <a:rPr lang="en-US" sz="1400" dirty="0"/>
              <a:t>Count, sum, average, percent (%) deviation, min, max and medium spend​ (instead of just count and sum)</a:t>
            </a:r>
          </a:p>
          <a:p>
            <a:pPr marL="365760" indent="-182880">
              <a:spcAft>
                <a:spcPts val="300"/>
              </a:spcAft>
              <a:buFont typeface="Arial" panose="020B0604020202020204" pitchFamily="34" charset="0"/>
              <a:buChar char="–"/>
            </a:pPr>
            <a:r>
              <a:rPr lang="en-US" sz="1400" dirty="0"/>
              <a:t>Increased data field availability </a:t>
            </a:r>
          </a:p>
          <a:p>
            <a:pPr marL="365760" indent="-182880">
              <a:spcAft>
                <a:spcPts val="300"/>
              </a:spcAft>
              <a:buFont typeface="Arial" panose="020B0604020202020204" pitchFamily="34" charset="0"/>
              <a:buChar char="–"/>
            </a:pPr>
            <a:r>
              <a:rPr lang="en-US" sz="1400" dirty="0"/>
              <a:t>View, add, edit and delete all data features through the user interface </a:t>
            </a:r>
          </a:p>
        </p:txBody>
      </p:sp>
    </p:spTree>
    <p:extLst>
      <p:ext uri="{BB962C8B-B14F-4D97-AF65-F5344CB8AC3E}">
        <p14:creationId xmlns:p14="http://schemas.microsoft.com/office/powerpoint/2010/main" val="149039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B7F249F-CCCE-DA49-A761-E31751E19E88}" type="slidenum">
              <a:rPr lang="en-US" noProof="0" smtClean="0"/>
              <a:pPr/>
              <a:t>18</a:t>
            </a:fld>
            <a:endParaRPr lang="en-US" noProof="0" dirty="0"/>
          </a:p>
        </p:txBody>
      </p:sp>
      <p:sp>
        <p:nvSpPr>
          <p:cNvPr id="4" name="Footer Placeholder 3"/>
          <p:cNvSpPr>
            <a:spLocks noGrp="1"/>
          </p:cNvSpPr>
          <p:nvPr>
            <p:ph type="ftr" sz="quarter" idx="11"/>
          </p:nvPr>
        </p:nvSpPr>
        <p:spPr/>
        <p:txBody>
          <a:bodyPr/>
          <a:lstStyle/>
          <a:p>
            <a:r>
              <a:rPr lang="en-US" dirty="0"/>
              <a:t>CONFIDENTIAL</a:t>
            </a:r>
          </a:p>
        </p:txBody>
      </p:sp>
      <p:sp>
        <p:nvSpPr>
          <p:cNvPr id="6" name="Title 5"/>
          <p:cNvSpPr>
            <a:spLocks noGrp="1"/>
          </p:cNvSpPr>
          <p:nvPr>
            <p:ph type="title"/>
          </p:nvPr>
        </p:nvSpPr>
        <p:spPr/>
        <p:txBody>
          <a:bodyPr>
            <a:normAutofit/>
          </a:bodyPr>
          <a:lstStyle/>
          <a:p>
            <a:r>
              <a:rPr lang="en-US" dirty="0"/>
              <a:t>Rule Manager</a:t>
            </a:r>
          </a:p>
        </p:txBody>
      </p:sp>
      <p:grpSp>
        <p:nvGrpSpPr>
          <p:cNvPr id="9" name="Group 8">
            <a:extLst>
              <a:ext uri="{FF2B5EF4-FFF2-40B4-BE49-F238E27FC236}">
                <a16:creationId xmlns:a16="http://schemas.microsoft.com/office/drawing/2014/main" id="{D32FC23D-C332-42A7-85F0-A64ED31BB8A7}"/>
              </a:ext>
            </a:extLst>
          </p:cNvPr>
          <p:cNvGrpSpPr/>
          <p:nvPr/>
        </p:nvGrpSpPr>
        <p:grpSpPr>
          <a:xfrm>
            <a:off x="402949" y="2330908"/>
            <a:ext cx="5315046" cy="3579744"/>
            <a:chOff x="402949" y="1995806"/>
            <a:chExt cx="6077364" cy="4093174"/>
          </a:xfrm>
        </p:grpSpPr>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9" y="1995806"/>
              <a:ext cx="5867222" cy="3463204"/>
            </a:xfrm>
            <a:prstGeom prst="rect">
              <a:avLst/>
            </a:prstGeom>
            <a:ln>
              <a:solidFill>
                <a:schemeClr val="bg1">
                  <a:lumMod val="85000"/>
                </a:schemeClr>
              </a:solidFill>
            </a:ln>
          </p:spPr>
        </p:pic>
        <p:pic>
          <p:nvPicPr>
            <p:cNvPr id="10" name="Picture 9">
              <a:extLst>
                <a:ext uri="{FF2B5EF4-FFF2-40B4-BE49-F238E27FC236}">
                  <a16:creationId xmlns:a16="http://schemas.microsoft.com/office/drawing/2014/main" id="{235172AC-100E-40E8-AE59-3F69E5B8AA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219064" y="2899444"/>
              <a:ext cx="4141333" cy="3189536"/>
            </a:xfrm>
            <a:prstGeom prst="rect">
              <a:avLst/>
            </a:prstGeom>
            <a:ln>
              <a:solidFill>
                <a:schemeClr val="bg1">
                  <a:lumMod val="85000"/>
                </a:schemeClr>
              </a:solidFill>
            </a:ln>
          </p:spPr>
        </p:pic>
        <p:pic>
          <p:nvPicPr>
            <p:cNvPr id="11" name="Picture 10">
              <a:extLst>
                <a:ext uri="{FF2B5EF4-FFF2-40B4-BE49-F238E27FC236}">
                  <a16:creationId xmlns:a16="http://schemas.microsoft.com/office/drawing/2014/main" id="{4D696962-7477-487C-A303-FCC7686C0E0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14691" y="3300563"/>
              <a:ext cx="3265622" cy="1673177"/>
            </a:xfrm>
            <a:prstGeom prst="rect">
              <a:avLst/>
            </a:prstGeom>
            <a:ln>
              <a:solidFill>
                <a:schemeClr val="bg1">
                  <a:lumMod val="85000"/>
                </a:schemeClr>
              </a:solidFill>
            </a:ln>
          </p:spPr>
        </p:pic>
      </p:grpSp>
      <p:sp>
        <p:nvSpPr>
          <p:cNvPr id="12" name="TextBox 11">
            <a:extLst>
              <a:ext uri="{FF2B5EF4-FFF2-40B4-BE49-F238E27FC236}">
                <a16:creationId xmlns:a16="http://schemas.microsoft.com/office/drawing/2014/main" id="{9A2FB316-395E-4C29-BFA0-AB343D403DFA}"/>
              </a:ext>
            </a:extLst>
          </p:cNvPr>
          <p:cNvSpPr txBox="1"/>
          <p:nvPr/>
        </p:nvSpPr>
        <p:spPr>
          <a:xfrm>
            <a:off x="402949" y="1585370"/>
            <a:ext cx="5315046" cy="338554"/>
          </a:xfrm>
          <a:prstGeom prst="rect">
            <a:avLst/>
          </a:prstGeom>
          <a:solidFill>
            <a:schemeClr val="accent1"/>
          </a:solidFill>
        </p:spPr>
        <p:txBody>
          <a:bodyPr wrap="square" rtlCol="0">
            <a:spAutoFit/>
          </a:bodyPr>
          <a:lstStyle/>
          <a:p>
            <a:pPr algn="ctr"/>
            <a:r>
              <a:rPr lang="en-US" sz="1600" b="1" dirty="0">
                <a:solidFill>
                  <a:schemeClr val="bg1"/>
                </a:solidFill>
              </a:rPr>
              <a:t>Create</a:t>
            </a:r>
          </a:p>
        </p:txBody>
      </p:sp>
      <p:sp>
        <p:nvSpPr>
          <p:cNvPr id="14" name="Rectangle 13">
            <a:extLst>
              <a:ext uri="{FF2B5EF4-FFF2-40B4-BE49-F238E27FC236}">
                <a16:creationId xmlns:a16="http://schemas.microsoft.com/office/drawing/2014/main" id="{71249865-B888-444E-A891-BE58394C7935}"/>
              </a:ext>
            </a:extLst>
          </p:cNvPr>
          <p:cNvSpPr/>
          <p:nvPr/>
        </p:nvSpPr>
        <p:spPr>
          <a:xfrm>
            <a:off x="6270171" y="1585370"/>
            <a:ext cx="5518879"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5" name="TextBox 14">
            <a:extLst>
              <a:ext uri="{FF2B5EF4-FFF2-40B4-BE49-F238E27FC236}">
                <a16:creationId xmlns:a16="http://schemas.microsoft.com/office/drawing/2014/main" id="{377E42AB-3548-41EF-BCB7-4B134A379D4D}"/>
              </a:ext>
            </a:extLst>
          </p:cNvPr>
          <p:cNvSpPr txBox="1"/>
          <p:nvPr/>
        </p:nvSpPr>
        <p:spPr>
          <a:xfrm>
            <a:off x="6270171" y="2014064"/>
            <a:ext cx="5518876"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300"/>
              </a:spcAft>
            </a:pPr>
            <a:r>
              <a:rPr lang="en-US" sz="1400" dirty="0"/>
              <a:t>Allows for the creation and edit of rules </a:t>
            </a:r>
          </a:p>
          <a:p>
            <a:pPr marL="137160" indent="-137160">
              <a:spcAft>
                <a:spcPts val="300"/>
              </a:spcAft>
            </a:pPr>
            <a:r>
              <a:rPr lang="en-US" sz="1400" dirty="0"/>
              <a:t>Uses transactional data</a:t>
            </a:r>
          </a:p>
          <a:p>
            <a:pPr marL="365760" indent="-182880">
              <a:spcAft>
                <a:spcPts val="300"/>
              </a:spcAft>
              <a:buFont typeface="Arial" panose="020B0604020202020204" pitchFamily="34" charset="0"/>
              <a:buChar char="–"/>
            </a:pPr>
            <a:r>
              <a:rPr lang="en-US" sz="1400" dirty="0"/>
              <a:t>Features (from </a:t>
            </a:r>
            <a:r>
              <a:rPr lang="en-US" sz="1400" b="1" i="1" dirty="0"/>
              <a:t>Feature Manager</a:t>
            </a:r>
            <a:r>
              <a:rPr lang="en-US" sz="1400" dirty="0"/>
              <a:t>) </a:t>
            </a:r>
          </a:p>
          <a:p>
            <a:pPr marL="365760" indent="-182880">
              <a:spcAft>
                <a:spcPts val="300"/>
              </a:spcAft>
              <a:buFont typeface="Arial" panose="020B0604020202020204" pitchFamily="34" charset="0"/>
              <a:buChar char="–"/>
            </a:pPr>
            <a:r>
              <a:rPr lang="en-US" sz="1400" dirty="0"/>
              <a:t>Or lists (from </a:t>
            </a:r>
            <a:r>
              <a:rPr lang="en-US" sz="1400" b="1" i="1" dirty="0"/>
              <a:t>List Manager</a:t>
            </a:r>
            <a:r>
              <a:rPr lang="en-US" sz="1400" dirty="0"/>
              <a:t>)</a:t>
            </a:r>
          </a:p>
          <a:p>
            <a:pPr marL="137160" indent="-137160">
              <a:spcAft>
                <a:spcPts val="300"/>
              </a:spcAft>
            </a:pPr>
            <a:r>
              <a:rPr lang="en-US" sz="1400" dirty="0"/>
              <a:t>Create results and actions sets</a:t>
            </a:r>
          </a:p>
          <a:p>
            <a:pPr marL="137160" indent="-137160">
              <a:spcAft>
                <a:spcPts val="300"/>
              </a:spcAft>
            </a:pPr>
            <a:r>
              <a:rPr lang="en-US" sz="1400" b="1" dirty="0"/>
              <a:t>Actions</a:t>
            </a:r>
            <a:r>
              <a:rPr lang="en-US" sz="1400" dirty="0"/>
              <a:t> – define what action to take next after rule result is reached  </a:t>
            </a:r>
          </a:p>
          <a:p>
            <a:pPr marL="365760" indent="-182880">
              <a:spcAft>
                <a:spcPts val="300"/>
              </a:spcAft>
              <a:buFont typeface="Arial" panose="020B0604020202020204" pitchFamily="34" charset="0"/>
              <a:buChar char="–"/>
            </a:pPr>
            <a:r>
              <a:rPr lang="en-US" sz="1400" dirty="0"/>
              <a:t>E.g., accept/challenge/deny </a:t>
            </a:r>
          </a:p>
          <a:p>
            <a:pPr marL="365760" indent="-182880">
              <a:spcAft>
                <a:spcPts val="300"/>
              </a:spcAft>
              <a:buFont typeface="Arial" panose="020B0604020202020204" pitchFamily="34" charset="0"/>
              <a:buChar char="–"/>
            </a:pPr>
            <a:r>
              <a:rPr lang="en-US" sz="1400" dirty="0"/>
              <a:t>Or go to another rule</a:t>
            </a:r>
          </a:p>
          <a:p>
            <a:pPr marL="137160" indent="-137160">
              <a:spcAft>
                <a:spcPts val="300"/>
              </a:spcAft>
            </a:pPr>
            <a:r>
              <a:rPr lang="en-US" sz="1400" dirty="0"/>
              <a:t>The hierarchical structure now allows for multiple IF rules to be used </a:t>
            </a:r>
          </a:p>
        </p:txBody>
      </p:sp>
      <p:sp>
        <p:nvSpPr>
          <p:cNvPr id="18" name="Rectangle 17">
            <a:extLst>
              <a:ext uri="{FF2B5EF4-FFF2-40B4-BE49-F238E27FC236}">
                <a16:creationId xmlns:a16="http://schemas.microsoft.com/office/drawing/2014/main" id="{BA2F9646-3C94-4997-9BC0-ACEA343F6775}"/>
              </a:ext>
            </a:extLst>
          </p:cNvPr>
          <p:cNvSpPr/>
          <p:nvPr/>
        </p:nvSpPr>
        <p:spPr>
          <a:xfrm>
            <a:off x="6270171" y="4374151"/>
            <a:ext cx="5518879"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9" name="TextBox 18">
            <a:extLst>
              <a:ext uri="{FF2B5EF4-FFF2-40B4-BE49-F238E27FC236}">
                <a16:creationId xmlns:a16="http://schemas.microsoft.com/office/drawing/2014/main" id="{511B17A7-9355-4C80-9DBC-4631D200E885}"/>
              </a:ext>
            </a:extLst>
          </p:cNvPr>
          <p:cNvSpPr txBox="1"/>
          <p:nvPr/>
        </p:nvSpPr>
        <p:spPr>
          <a:xfrm>
            <a:off x="6270171" y="4802844"/>
            <a:ext cx="5518879"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300"/>
              </a:spcAft>
            </a:pPr>
            <a:r>
              <a:rPr lang="en-GB" sz="1400" dirty="0"/>
              <a:t>More granular analytics to ensure better decisions are reached</a:t>
            </a:r>
          </a:p>
          <a:p>
            <a:pPr marL="137160" indent="-137160">
              <a:spcAft>
                <a:spcPts val="300"/>
              </a:spcAft>
            </a:pPr>
            <a:r>
              <a:rPr lang="en-GB" sz="1400" dirty="0"/>
              <a:t>Assign rules to individual client/sub-client(s) or all customers</a:t>
            </a:r>
          </a:p>
          <a:p>
            <a:pPr marL="137160" indent="-137160">
              <a:spcAft>
                <a:spcPts val="300"/>
              </a:spcAft>
            </a:pPr>
            <a:r>
              <a:rPr lang="en-GB" sz="1400" dirty="0"/>
              <a:t>Define rule name, category, description, priority</a:t>
            </a:r>
          </a:p>
          <a:p>
            <a:pPr marL="137160" indent="-137160">
              <a:spcAft>
                <a:spcPts val="300"/>
              </a:spcAft>
            </a:pPr>
            <a:r>
              <a:rPr lang="en-GB" sz="1400" dirty="0"/>
              <a:t>Customer friction minimized</a:t>
            </a:r>
          </a:p>
          <a:p>
            <a:pPr marL="137160" indent="-137160">
              <a:spcAft>
                <a:spcPts val="300"/>
              </a:spcAft>
            </a:pPr>
            <a:r>
              <a:rPr lang="en-GB" sz="1400" dirty="0"/>
              <a:t>Increased performance </a:t>
            </a:r>
          </a:p>
          <a:p>
            <a:pPr marL="137160" indent="-137160">
              <a:spcAft>
                <a:spcPts val="300"/>
              </a:spcAft>
            </a:pPr>
            <a:r>
              <a:rPr lang="en-GB" sz="1400" dirty="0"/>
              <a:t>Scalable</a:t>
            </a:r>
          </a:p>
        </p:txBody>
      </p:sp>
      <p:cxnSp>
        <p:nvCxnSpPr>
          <p:cNvPr id="22" name="Straight Connector 21">
            <a:extLst>
              <a:ext uri="{FF2B5EF4-FFF2-40B4-BE49-F238E27FC236}">
                <a16:creationId xmlns:a16="http://schemas.microsoft.com/office/drawing/2014/main" id="{2C950F03-63A2-494D-870F-548D0A825BCB}"/>
              </a:ext>
            </a:extLst>
          </p:cNvPr>
          <p:cNvCxnSpPr>
            <a:cxnSpLocks/>
          </p:cNvCxnSpPr>
          <p:nvPr/>
        </p:nvCxnSpPr>
        <p:spPr>
          <a:xfrm flipV="1">
            <a:off x="5994083"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D3278F6-9258-4007-B7E6-C9ADED4F2BC2}"/>
              </a:ext>
            </a:extLst>
          </p:cNvPr>
          <p:cNvSpPr txBox="1"/>
          <p:nvPr/>
        </p:nvSpPr>
        <p:spPr>
          <a:xfrm>
            <a:off x="402949" y="2014064"/>
            <a:ext cx="5315041" cy="316844"/>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indent="0" algn="ctr">
              <a:spcAft>
                <a:spcPts val="300"/>
              </a:spcAft>
              <a:buNone/>
            </a:pPr>
            <a:r>
              <a:rPr lang="en-US" sz="1400" dirty="0"/>
              <a:t>Edit view and action on rules</a:t>
            </a:r>
          </a:p>
        </p:txBody>
      </p:sp>
    </p:spTree>
    <p:extLst>
      <p:ext uri="{BB962C8B-B14F-4D97-AF65-F5344CB8AC3E}">
        <p14:creationId xmlns:p14="http://schemas.microsoft.com/office/powerpoint/2010/main" val="340078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19</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List Manager </a:t>
            </a:r>
          </a:p>
        </p:txBody>
      </p:sp>
      <p:pic>
        <p:nvPicPr>
          <p:cNvPr id="7" name="Content Placeholder 6"/>
          <p:cNvPicPr>
            <a:picLocks noGrp="1" noChangeAspect="1"/>
          </p:cNvPicPr>
          <p:nvPr>
            <p:ph idx="4294967295"/>
          </p:nvPr>
        </p:nvPicPr>
        <p:blipFill>
          <a:blip r:embed="rId2" cstate="email">
            <a:extLst>
              <a:ext uri="{28A0092B-C50C-407E-A947-70E740481C1C}">
                <a14:useLocalDpi xmlns:a14="http://schemas.microsoft.com/office/drawing/2010/main"/>
              </a:ext>
            </a:extLst>
          </a:blip>
          <a:stretch>
            <a:fillRect/>
          </a:stretch>
        </p:blipFill>
        <p:spPr>
          <a:xfrm>
            <a:off x="402949" y="2601498"/>
            <a:ext cx="4990686" cy="2776591"/>
          </a:xfrm>
          <a:prstGeom prst="rect">
            <a:avLst/>
          </a:prstGeom>
          <a:ln>
            <a:solidFill>
              <a:schemeClr val="bg1">
                <a:lumMod val="85000"/>
              </a:schemeClr>
            </a:solidFill>
          </a:ln>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4571" y="4240696"/>
            <a:ext cx="4953424" cy="2003487"/>
          </a:xfrm>
          <a:prstGeom prst="rect">
            <a:avLst/>
          </a:prstGeom>
          <a:ln>
            <a:solidFill>
              <a:schemeClr val="bg1">
                <a:lumMod val="85000"/>
              </a:schemeClr>
            </a:solidFill>
          </a:ln>
        </p:spPr>
      </p:pic>
      <p:sp>
        <p:nvSpPr>
          <p:cNvPr id="10" name="TextBox 9">
            <a:extLst>
              <a:ext uri="{FF2B5EF4-FFF2-40B4-BE49-F238E27FC236}">
                <a16:creationId xmlns:a16="http://schemas.microsoft.com/office/drawing/2014/main" id="{16C8F671-43CC-4293-9F2A-590C5E8A9BE5}"/>
              </a:ext>
            </a:extLst>
          </p:cNvPr>
          <p:cNvSpPr txBox="1"/>
          <p:nvPr/>
        </p:nvSpPr>
        <p:spPr>
          <a:xfrm>
            <a:off x="402949" y="1585370"/>
            <a:ext cx="5315046" cy="338554"/>
          </a:xfrm>
          <a:prstGeom prst="rect">
            <a:avLst/>
          </a:prstGeom>
          <a:solidFill>
            <a:schemeClr val="accent1"/>
          </a:solidFill>
        </p:spPr>
        <p:txBody>
          <a:bodyPr wrap="square" rtlCol="0">
            <a:spAutoFit/>
          </a:bodyPr>
          <a:lstStyle/>
          <a:p>
            <a:pPr algn="ctr"/>
            <a:r>
              <a:rPr lang="en-US" sz="1600" b="1" dirty="0">
                <a:solidFill>
                  <a:schemeClr val="bg1"/>
                </a:solidFill>
              </a:rPr>
              <a:t>Import</a:t>
            </a:r>
          </a:p>
        </p:txBody>
      </p:sp>
      <p:sp>
        <p:nvSpPr>
          <p:cNvPr id="11" name="Rectangle 10">
            <a:extLst>
              <a:ext uri="{FF2B5EF4-FFF2-40B4-BE49-F238E27FC236}">
                <a16:creationId xmlns:a16="http://schemas.microsoft.com/office/drawing/2014/main" id="{2301CCC4-8A4C-47CA-A621-497E02DE1039}"/>
              </a:ext>
            </a:extLst>
          </p:cNvPr>
          <p:cNvSpPr/>
          <p:nvPr/>
        </p:nvSpPr>
        <p:spPr>
          <a:xfrm>
            <a:off x="6270171" y="1585370"/>
            <a:ext cx="5518879"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3" name="TextBox 12">
            <a:extLst>
              <a:ext uri="{FF2B5EF4-FFF2-40B4-BE49-F238E27FC236}">
                <a16:creationId xmlns:a16="http://schemas.microsoft.com/office/drawing/2014/main" id="{E0083C3A-E174-4BC4-808C-60F793ED4D63}"/>
              </a:ext>
            </a:extLst>
          </p:cNvPr>
          <p:cNvSpPr txBox="1"/>
          <p:nvPr/>
        </p:nvSpPr>
        <p:spPr>
          <a:xfrm>
            <a:off x="6270171" y="2014064"/>
            <a:ext cx="5518876" cy="229102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Create lists to use in Feature Manager and Rules</a:t>
            </a:r>
          </a:p>
          <a:p>
            <a:pPr marL="137160" indent="-137160">
              <a:spcAft>
                <a:spcPts val="100"/>
              </a:spcAft>
            </a:pPr>
            <a:r>
              <a:rPr lang="en-US" sz="1400" dirty="0"/>
              <a:t>Including the ability to create specific lists – i.e., Risky IP address, whitelist cards, etc.</a:t>
            </a:r>
          </a:p>
          <a:p>
            <a:pPr marL="137160" indent="-137160">
              <a:spcAft>
                <a:spcPts val="100"/>
              </a:spcAft>
            </a:pPr>
            <a:r>
              <a:rPr lang="en-US" sz="1400" dirty="0"/>
              <a:t>Replaces click and block </a:t>
            </a:r>
          </a:p>
          <a:p>
            <a:pPr marL="137160" indent="-137160">
              <a:spcAft>
                <a:spcPts val="100"/>
              </a:spcAft>
            </a:pPr>
            <a:r>
              <a:rPr lang="en-US" sz="1400" dirty="0"/>
              <a:t>Accessed via CSI2 control center UI </a:t>
            </a:r>
          </a:p>
          <a:p>
            <a:pPr marL="137160" indent="-137160">
              <a:spcAft>
                <a:spcPts val="100"/>
              </a:spcAft>
            </a:pPr>
            <a:r>
              <a:rPr lang="en-US" sz="1400" dirty="0"/>
              <a:t>Puts the creation and maintenance of the lists in the hands of </a:t>
            </a:r>
            <a:br>
              <a:rPr lang="en-US" sz="1400" dirty="0"/>
            </a:br>
            <a:r>
              <a:rPr lang="en-US" sz="1400" dirty="0"/>
              <a:t>the customer.</a:t>
            </a:r>
          </a:p>
          <a:p>
            <a:pPr marL="137160" indent="-137160">
              <a:spcAft>
                <a:spcPts val="100"/>
              </a:spcAft>
            </a:pPr>
            <a:r>
              <a:rPr lang="en-US" sz="1400" dirty="0"/>
              <a:t>Lists to be created on a global or per customer level, for use within rules, which will significantly limit the number of rules required in </a:t>
            </a:r>
            <a:br>
              <a:rPr lang="en-US" sz="1400" dirty="0"/>
            </a:br>
            <a:r>
              <a:rPr lang="en-US" sz="1400" dirty="0"/>
              <a:t>the system. </a:t>
            </a:r>
          </a:p>
        </p:txBody>
      </p:sp>
      <p:sp>
        <p:nvSpPr>
          <p:cNvPr id="14" name="Rectangle 13">
            <a:extLst>
              <a:ext uri="{FF2B5EF4-FFF2-40B4-BE49-F238E27FC236}">
                <a16:creationId xmlns:a16="http://schemas.microsoft.com/office/drawing/2014/main" id="{E75088A2-7822-4AB2-91EB-75D436C17321}"/>
              </a:ext>
            </a:extLst>
          </p:cNvPr>
          <p:cNvSpPr/>
          <p:nvPr/>
        </p:nvSpPr>
        <p:spPr>
          <a:xfrm>
            <a:off x="6270171" y="4336051"/>
            <a:ext cx="5518879"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5" name="TextBox 14">
            <a:extLst>
              <a:ext uri="{FF2B5EF4-FFF2-40B4-BE49-F238E27FC236}">
                <a16:creationId xmlns:a16="http://schemas.microsoft.com/office/drawing/2014/main" id="{DBCFDF04-B200-4DCD-9C7D-65B8722DF763}"/>
              </a:ext>
            </a:extLst>
          </p:cNvPr>
          <p:cNvSpPr txBox="1"/>
          <p:nvPr/>
        </p:nvSpPr>
        <p:spPr>
          <a:xfrm>
            <a:off x="6270171" y="4764744"/>
            <a:ext cx="5518879"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Puts the customer in </a:t>
            </a:r>
            <a:r>
              <a:rPr lang="en-US" sz="1400" b="1" dirty="0"/>
              <a:t>full control </a:t>
            </a:r>
            <a:r>
              <a:rPr lang="en-US" sz="1400" dirty="0"/>
              <a:t>of the management and maintenance of lists for whitelisting or backlisting purposes</a:t>
            </a:r>
          </a:p>
          <a:p>
            <a:pPr marL="137160" indent="-137160">
              <a:spcAft>
                <a:spcPts val="100"/>
              </a:spcAft>
            </a:pPr>
            <a:r>
              <a:rPr lang="en-US" sz="1400" dirty="0"/>
              <a:t>No need to call Global HELP24</a:t>
            </a:r>
            <a:r>
              <a:rPr lang="en-US" sz="1400" baseline="30000" dirty="0"/>
              <a:t>™</a:t>
            </a:r>
            <a:r>
              <a:rPr lang="en-US" sz="1400" dirty="0"/>
              <a:t>/risk team (as current) to add lists to click and block</a:t>
            </a:r>
          </a:p>
          <a:p>
            <a:pPr marL="137160" indent="-137160">
              <a:spcAft>
                <a:spcPts val="100"/>
              </a:spcAft>
            </a:pPr>
            <a:r>
              <a:rPr lang="en-US" sz="1400" dirty="0"/>
              <a:t>Performance improvements as customers can create a single </a:t>
            </a:r>
            <a:br>
              <a:rPr lang="en-US" sz="1400" dirty="0"/>
            </a:br>
            <a:r>
              <a:rPr lang="en-US" sz="1400" dirty="0"/>
              <a:t>rule that references a list vs. creating a rule with specific emails, card numbers</a:t>
            </a:r>
          </a:p>
        </p:txBody>
      </p:sp>
      <p:cxnSp>
        <p:nvCxnSpPr>
          <p:cNvPr id="16" name="Straight Connector 15">
            <a:extLst>
              <a:ext uri="{FF2B5EF4-FFF2-40B4-BE49-F238E27FC236}">
                <a16:creationId xmlns:a16="http://schemas.microsoft.com/office/drawing/2014/main" id="{B8E786EA-EC5D-4060-BBAD-668E1227B7E2}"/>
              </a:ext>
            </a:extLst>
          </p:cNvPr>
          <p:cNvCxnSpPr>
            <a:cxnSpLocks/>
          </p:cNvCxnSpPr>
          <p:nvPr/>
        </p:nvCxnSpPr>
        <p:spPr>
          <a:xfrm flipV="1">
            <a:off x="5994083"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74C28FB-80C0-4498-9580-60E7ADB252BD}"/>
              </a:ext>
            </a:extLst>
          </p:cNvPr>
          <p:cNvSpPr txBox="1"/>
          <p:nvPr/>
        </p:nvSpPr>
        <p:spPr>
          <a:xfrm>
            <a:off x="402949" y="2014064"/>
            <a:ext cx="5315041" cy="316844"/>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indent="0" algn="ctr">
              <a:spcAft>
                <a:spcPts val="300"/>
              </a:spcAft>
              <a:buNone/>
            </a:pPr>
            <a:r>
              <a:rPr lang="en-US" sz="1400" dirty="0"/>
              <a:t>Click and block lists of data or create new lists </a:t>
            </a:r>
            <a:br>
              <a:rPr lang="en-US" sz="1400" dirty="0"/>
            </a:br>
            <a:r>
              <a:rPr lang="en-US" sz="1400" dirty="0"/>
              <a:t>to use in Feature Manager and rules</a:t>
            </a:r>
          </a:p>
        </p:txBody>
      </p:sp>
    </p:spTree>
    <p:extLst>
      <p:ext uri="{BB962C8B-B14F-4D97-AF65-F5344CB8AC3E}">
        <p14:creationId xmlns:p14="http://schemas.microsoft.com/office/powerpoint/2010/main" val="29141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smtClean="0"/>
              <a:pPr/>
              <a:t>2</a:t>
            </a:fld>
            <a:endParaRPr lang="en-US" dirty="0"/>
          </a:p>
        </p:txBody>
      </p:sp>
      <p:sp>
        <p:nvSpPr>
          <p:cNvPr id="3" name="Footer Placeholder 2"/>
          <p:cNvSpPr>
            <a:spLocks noGrp="1"/>
          </p:cNvSpPr>
          <p:nvPr>
            <p:ph type="ftr" sz="quarter" idx="11"/>
          </p:nvPr>
        </p:nvSpPr>
        <p:spPr/>
        <p:txBody>
          <a:bodyPr/>
          <a:lstStyle/>
          <a:p>
            <a:r>
              <a:rPr lang="en-US" dirty="0"/>
              <a:t>Confidential</a:t>
            </a:r>
          </a:p>
        </p:txBody>
      </p:sp>
      <p:sp>
        <p:nvSpPr>
          <p:cNvPr id="7" name="Title 6"/>
          <p:cNvSpPr>
            <a:spLocks noGrp="1"/>
          </p:cNvSpPr>
          <p:nvPr>
            <p:ph type="title"/>
          </p:nvPr>
        </p:nvSpPr>
        <p:spPr>
          <a:xfrm>
            <a:off x="838200" y="720000"/>
            <a:ext cx="10515600" cy="540000"/>
          </a:xfrm>
        </p:spPr>
        <p:txBody>
          <a:bodyPr/>
          <a:lstStyle/>
          <a:p>
            <a:r>
              <a:rPr lang="en-US" dirty="0"/>
              <a:t>ACI Does Deliver Very Good Metrics</a:t>
            </a:r>
          </a:p>
        </p:txBody>
      </p:sp>
      <p:sp>
        <p:nvSpPr>
          <p:cNvPr id="30" name="Rectangle: Single Corner Rounded 29">
            <a:extLst>
              <a:ext uri="{FF2B5EF4-FFF2-40B4-BE49-F238E27FC236}">
                <a16:creationId xmlns:a16="http://schemas.microsoft.com/office/drawing/2014/main" id="{49D2AD5D-CEEB-401F-A252-692213853F7A}"/>
              </a:ext>
            </a:extLst>
          </p:cNvPr>
          <p:cNvSpPr/>
          <p:nvPr/>
        </p:nvSpPr>
        <p:spPr>
          <a:xfrm flipH="1" flipV="1">
            <a:off x="8319059" y="0"/>
            <a:ext cx="3872941" cy="6137999"/>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36E38FA4-4A23-4D28-8ACD-83B1CEBA2F1B}"/>
              </a:ext>
            </a:extLst>
          </p:cNvPr>
          <p:cNvSpPr txBox="1"/>
          <p:nvPr/>
        </p:nvSpPr>
        <p:spPr>
          <a:xfrm>
            <a:off x="9046304" y="1429447"/>
            <a:ext cx="2418444" cy="769441"/>
          </a:xfrm>
          <a:prstGeom prst="rect">
            <a:avLst/>
          </a:prstGeom>
          <a:noFill/>
        </p:spPr>
        <p:txBody>
          <a:bodyPr wrap="square" rtlCol="0" anchor="b" anchorCtr="0">
            <a:spAutoFit/>
          </a:bodyPr>
          <a:lstStyle/>
          <a:p>
            <a:pPr algn="ctr" defTabSz="457189">
              <a:lnSpc>
                <a:spcPct val="110000"/>
              </a:lnSpc>
              <a:defRPr/>
            </a:pPr>
            <a:r>
              <a:rPr lang="en-US" sz="2000" b="1" kern="0" dirty="0">
                <a:solidFill>
                  <a:schemeClr val="bg1"/>
                </a:solidFill>
                <a:cs typeface="Arial Black"/>
              </a:rPr>
              <a:t>ACI risk analysts </a:t>
            </a:r>
            <a:r>
              <a:rPr lang="en-US" sz="2000" kern="0" dirty="0">
                <a:solidFill>
                  <a:schemeClr val="bg1"/>
                </a:solidFill>
                <a:cs typeface="Arial Black"/>
              </a:rPr>
              <a:t>delivered a</a:t>
            </a:r>
          </a:p>
        </p:txBody>
      </p:sp>
      <p:sp>
        <p:nvSpPr>
          <p:cNvPr id="34" name="TextBox 33">
            <a:extLst>
              <a:ext uri="{FF2B5EF4-FFF2-40B4-BE49-F238E27FC236}">
                <a16:creationId xmlns:a16="http://schemas.microsoft.com/office/drawing/2014/main" id="{3967971D-2D7E-4023-8F7D-C550E19CC82E}"/>
              </a:ext>
            </a:extLst>
          </p:cNvPr>
          <p:cNvSpPr txBox="1"/>
          <p:nvPr/>
        </p:nvSpPr>
        <p:spPr>
          <a:xfrm>
            <a:off x="9261026" y="2168754"/>
            <a:ext cx="1989001" cy="1107996"/>
          </a:xfrm>
          <a:prstGeom prst="rect">
            <a:avLst/>
          </a:prstGeom>
          <a:noFill/>
        </p:spPr>
        <p:txBody>
          <a:bodyPr wrap="square" rtlCol="0" anchor="ctr">
            <a:spAutoFit/>
          </a:bodyPr>
          <a:lstStyle/>
          <a:p>
            <a:pPr algn="ctr" defTabSz="457189">
              <a:defRPr/>
            </a:pPr>
            <a:r>
              <a:rPr lang="en-US" sz="6600" b="1" kern="0" dirty="0">
                <a:solidFill>
                  <a:schemeClr val="bg1"/>
                </a:solidFill>
                <a:cs typeface="Arial Black"/>
              </a:rPr>
              <a:t>51%</a:t>
            </a:r>
          </a:p>
        </p:txBody>
      </p:sp>
      <p:sp>
        <p:nvSpPr>
          <p:cNvPr id="35" name="TextBox 34">
            <a:extLst>
              <a:ext uri="{FF2B5EF4-FFF2-40B4-BE49-F238E27FC236}">
                <a16:creationId xmlns:a16="http://schemas.microsoft.com/office/drawing/2014/main" id="{AB639641-DBAD-4427-B386-C9FD5DF0EC19}"/>
              </a:ext>
            </a:extLst>
          </p:cNvPr>
          <p:cNvSpPr txBox="1"/>
          <p:nvPr/>
        </p:nvSpPr>
        <p:spPr>
          <a:xfrm>
            <a:off x="8618883" y="3246615"/>
            <a:ext cx="3273286" cy="1785104"/>
          </a:xfrm>
          <a:prstGeom prst="rect">
            <a:avLst/>
          </a:prstGeom>
          <a:noFill/>
        </p:spPr>
        <p:txBody>
          <a:bodyPr wrap="square" rtlCol="0" anchor="t" anchorCtr="0">
            <a:spAutoFit/>
          </a:bodyPr>
          <a:lstStyle/>
          <a:p>
            <a:pPr algn="ctr" defTabSz="457189">
              <a:lnSpc>
                <a:spcPct val="110000"/>
              </a:lnSpc>
              <a:defRPr/>
            </a:pPr>
            <a:r>
              <a:rPr lang="en-US" sz="2000" b="1" kern="0" dirty="0">
                <a:solidFill>
                  <a:schemeClr val="bg1"/>
                </a:solidFill>
                <a:cs typeface="Arial Black"/>
              </a:rPr>
              <a:t>improvement </a:t>
            </a:r>
            <a:r>
              <a:rPr lang="en-US" sz="2000" kern="0" dirty="0">
                <a:solidFill>
                  <a:schemeClr val="bg1"/>
                </a:solidFill>
                <a:cs typeface="Arial Black"/>
              </a:rPr>
              <a:t>by</a:t>
            </a:r>
            <a:br>
              <a:rPr lang="en-US" sz="2000" kern="0" dirty="0">
                <a:solidFill>
                  <a:schemeClr val="bg1"/>
                </a:solidFill>
                <a:cs typeface="Arial Black"/>
              </a:rPr>
            </a:br>
            <a:r>
              <a:rPr lang="en-US" sz="2000" kern="0" dirty="0">
                <a:solidFill>
                  <a:schemeClr val="bg1"/>
                </a:solidFill>
                <a:cs typeface="Arial Black"/>
              </a:rPr>
              <a:t>focusing on </a:t>
            </a:r>
            <a:r>
              <a:rPr lang="en-US" sz="2000" b="1" kern="0" dirty="0">
                <a:solidFill>
                  <a:schemeClr val="bg1"/>
                </a:solidFill>
                <a:cs typeface="Arial Black"/>
              </a:rPr>
              <a:t>optimizing performance</a:t>
            </a:r>
            <a:r>
              <a:rPr lang="en-GB" sz="2000" b="1" kern="0" dirty="0">
                <a:solidFill>
                  <a:schemeClr val="bg1"/>
                </a:solidFill>
                <a:cs typeface="Arial Black"/>
              </a:rPr>
              <a:t> through</a:t>
            </a:r>
            <a:br>
              <a:rPr lang="en-GB" sz="2000" b="1" kern="0" dirty="0">
                <a:solidFill>
                  <a:schemeClr val="bg1"/>
                </a:solidFill>
                <a:cs typeface="Arial Black"/>
              </a:rPr>
            </a:br>
            <a:r>
              <a:rPr lang="en-GB" sz="2000" b="1" kern="0" dirty="0">
                <a:solidFill>
                  <a:schemeClr val="bg1"/>
                </a:solidFill>
                <a:cs typeface="Arial Black"/>
              </a:rPr>
              <a:t>multi-layered</a:t>
            </a:r>
          </a:p>
          <a:p>
            <a:pPr algn="ctr" defTabSz="457189">
              <a:lnSpc>
                <a:spcPct val="110000"/>
              </a:lnSpc>
              <a:defRPr/>
            </a:pPr>
            <a:r>
              <a:rPr lang="en-GB" sz="2000" b="1" kern="0" dirty="0">
                <a:solidFill>
                  <a:schemeClr val="bg1"/>
                </a:solidFill>
                <a:cs typeface="Arial Black"/>
              </a:rPr>
              <a:t>platform tools</a:t>
            </a:r>
            <a:endParaRPr lang="en-US" sz="2000" kern="0" dirty="0">
              <a:solidFill>
                <a:schemeClr val="bg1"/>
              </a:solidFill>
              <a:cs typeface="Arial Black"/>
            </a:endParaRPr>
          </a:p>
        </p:txBody>
      </p:sp>
      <p:cxnSp>
        <p:nvCxnSpPr>
          <p:cNvPr id="17" name="Straight Connector 16">
            <a:extLst>
              <a:ext uri="{FF2B5EF4-FFF2-40B4-BE49-F238E27FC236}">
                <a16:creationId xmlns:a16="http://schemas.microsoft.com/office/drawing/2014/main" id="{77986D3F-D7E5-4BEE-9415-220A52A072DF}"/>
              </a:ext>
            </a:extLst>
          </p:cNvPr>
          <p:cNvCxnSpPr>
            <a:cxnSpLocks/>
          </p:cNvCxnSpPr>
          <p:nvPr/>
        </p:nvCxnSpPr>
        <p:spPr>
          <a:xfrm>
            <a:off x="1664208" y="2423643"/>
            <a:ext cx="6400800"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3A64A94-F706-4549-BB24-045299F8C521}"/>
              </a:ext>
            </a:extLst>
          </p:cNvPr>
          <p:cNvSpPr/>
          <p:nvPr/>
        </p:nvSpPr>
        <p:spPr>
          <a:xfrm>
            <a:off x="1664208" y="1567520"/>
            <a:ext cx="6400800" cy="584775"/>
          </a:xfrm>
          <a:prstGeom prst="rect">
            <a:avLst/>
          </a:prstGeom>
        </p:spPr>
        <p:txBody>
          <a:bodyPr wrap="square" lIns="0" tIns="0" rIns="0" bIns="0" anchor="ctr">
            <a:noAutofit/>
          </a:bodyPr>
          <a:lstStyle/>
          <a:p>
            <a:pPr>
              <a:buClr>
                <a:schemeClr val="accent1"/>
              </a:buClr>
            </a:pPr>
            <a:r>
              <a:rPr lang="en-US" sz="1600" dirty="0">
                <a:solidFill>
                  <a:schemeClr val="accent3"/>
                </a:solidFill>
              </a:rPr>
              <a:t>To get our merchants to the best possible set of KPIs</a:t>
            </a:r>
            <a:br>
              <a:rPr lang="en-US" sz="1600" dirty="0">
                <a:solidFill>
                  <a:schemeClr val="accent3"/>
                </a:solidFill>
              </a:rPr>
            </a:br>
            <a:r>
              <a:rPr lang="en-US" sz="1600" dirty="0">
                <a:solidFill>
                  <a:schemeClr val="accent3"/>
                </a:solidFill>
              </a:rPr>
              <a:t>for their business – a unique service</a:t>
            </a:r>
          </a:p>
        </p:txBody>
      </p:sp>
      <p:sp>
        <p:nvSpPr>
          <p:cNvPr id="21" name="Rectangle 20">
            <a:extLst>
              <a:ext uri="{FF2B5EF4-FFF2-40B4-BE49-F238E27FC236}">
                <a16:creationId xmlns:a16="http://schemas.microsoft.com/office/drawing/2014/main" id="{C2391A16-40D3-46A8-9E82-94A3464E8BCA}"/>
              </a:ext>
            </a:extLst>
          </p:cNvPr>
          <p:cNvSpPr/>
          <p:nvPr/>
        </p:nvSpPr>
        <p:spPr>
          <a:xfrm>
            <a:off x="1664208" y="2694992"/>
            <a:ext cx="6400800" cy="584775"/>
          </a:xfrm>
          <a:prstGeom prst="rect">
            <a:avLst/>
          </a:prstGeom>
        </p:spPr>
        <p:txBody>
          <a:bodyPr wrap="square" lIns="0" tIns="0" rIns="0" bIns="0" anchor="ctr">
            <a:noAutofit/>
          </a:bodyPr>
          <a:lstStyle/>
          <a:p>
            <a:pPr>
              <a:buClr>
                <a:schemeClr val="accent1"/>
              </a:buClr>
            </a:pPr>
            <a:r>
              <a:rPr lang="en-US" sz="1600" dirty="0">
                <a:solidFill>
                  <a:schemeClr val="accent3"/>
                </a:solidFill>
              </a:rPr>
              <a:t>ACI risk team will work with merchant to define a bespoke strategy</a:t>
            </a:r>
            <a:br>
              <a:rPr lang="en-US" sz="1600" dirty="0">
                <a:solidFill>
                  <a:schemeClr val="accent3"/>
                </a:solidFill>
              </a:rPr>
            </a:br>
            <a:r>
              <a:rPr lang="en-US" sz="1600" dirty="0">
                <a:solidFill>
                  <a:schemeClr val="accent3"/>
                </a:solidFill>
              </a:rPr>
              <a:t>to deliver desired KPIs</a:t>
            </a:r>
          </a:p>
        </p:txBody>
      </p:sp>
      <p:sp>
        <p:nvSpPr>
          <p:cNvPr id="23" name="Oval 22">
            <a:extLst>
              <a:ext uri="{FF2B5EF4-FFF2-40B4-BE49-F238E27FC236}">
                <a16:creationId xmlns:a16="http://schemas.microsoft.com/office/drawing/2014/main" id="{7887A7C8-33AB-4CCE-B43D-BEEBF7E49CD8}"/>
              </a:ext>
            </a:extLst>
          </p:cNvPr>
          <p:cNvSpPr/>
          <p:nvPr/>
        </p:nvSpPr>
        <p:spPr>
          <a:xfrm>
            <a:off x="566928" y="1429902"/>
            <a:ext cx="860655" cy="860011"/>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26" name="Oval 25">
            <a:extLst>
              <a:ext uri="{FF2B5EF4-FFF2-40B4-BE49-F238E27FC236}">
                <a16:creationId xmlns:a16="http://schemas.microsoft.com/office/drawing/2014/main" id="{D59E6383-E3B0-4055-8F0A-43B096010F3F}"/>
              </a:ext>
            </a:extLst>
          </p:cNvPr>
          <p:cNvSpPr/>
          <p:nvPr/>
        </p:nvSpPr>
        <p:spPr>
          <a:xfrm>
            <a:off x="566928" y="2557374"/>
            <a:ext cx="860655" cy="860011"/>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36" name="Group 35">
            <a:extLst>
              <a:ext uri="{FF2B5EF4-FFF2-40B4-BE49-F238E27FC236}">
                <a16:creationId xmlns:a16="http://schemas.microsoft.com/office/drawing/2014/main" id="{20B1B9CD-97C9-4032-9E1E-5CF5BD4CB53E}"/>
              </a:ext>
            </a:extLst>
          </p:cNvPr>
          <p:cNvGrpSpPr>
            <a:grpSpLocks/>
          </p:cNvGrpSpPr>
          <p:nvPr/>
        </p:nvGrpSpPr>
        <p:grpSpPr bwMode="auto">
          <a:xfrm>
            <a:off x="820977" y="1611762"/>
            <a:ext cx="352556" cy="496290"/>
            <a:chOff x="2817" y="1250"/>
            <a:chExt cx="260" cy="366"/>
          </a:xfrm>
          <a:solidFill>
            <a:schemeClr val="accent1"/>
          </a:solidFill>
        </p:grpSpPr>
        <p:sp>
          <p:nvSpPr>
            <p:cNvPr id="37" name="Freeform 64">
              <a:extLst>
                <a:ext uri="{FF2B5EF4-FFF2-40B4-BE49-F238E27FC236}">
                  <a16:creationId xmlns:a16="http://schemas.microsoft.com/office/drawing/2014/main" id="{0C99728B-5080-449E-8C94-E982D3985E16}"/>
                </a:ext>
              </a:extLst>
            </p:cNvPr>
            <p:cNvSpPr>
              <a:spLocks noChangeArrowheads="1"/>
            </p:cNvSpPr>
            <p:nvPr/>
          </p:nvSpPr>
          <p:spPr bwMode="auto">
            <a:xfrm>
              <a:off x="2817" y="1250"/>
              <a:ext cx="260" cy="366"/>
            </a:xfrm>
            <a:custGeom>
              <a:avLst/>
              <a:gdLst>
                <a:gd name="T0" fmla="*/ 198 w 1152"/>
                <a:gd name="T1" fmla="*/ 1109 h 1619"/>
                <a:gd name="T2" fmla="*/ 243 w 1152"/>
                <a:gd name="T3" fmla="*/ 1137 h 1619"/>
                <a:gd name="T4" fmla="*/ 520 w 1152"/>
                <a:gd name="T5" fmla="*/ 1224 h 1619"/>
                <a:gd name="T6" fmla="*/ 292 w 1152"/>
                <a:gd name="T7" fmla="*/ 1618 h 1619"/>
                <a:gd name="T8" fmla="*/ 231 w 1152"/>
                <a:gd name="T9" fmla="*/ 1390 h 1619"/>
                <a:gd name="T10" fmla="*/ 0 w 1152"/>
                <a:gd name="T11" fmla="*/ 1452 h 1619"/>
                <a:gd name="T12" fmla="*/ 198 w 1152"/>
                <a:gd name="T13" fmla="*/ 1109 h 1619"/>
                <a:gd name="T14" fmla="*/ 953 w 1152"/>
                <a:gd name="T15" fmla="*/ 1109 h 1619"/>
                <a:gd name="T16" fmla="*/ 908 w 1152"/>
                <a:gd name="T17" fmla="*/ 1137 h 1619"/>
                <a:gd name="T18" fmla="*/ 631 w 1152"/>
                <a:gd name="T19" fmla="*/ 1224 h 1619"/>
                <a:gd name="T20" fmla="*/ 859 w 1152"/>
                <a:gd name="T21" fmla="*/ 1618 h 1619"/>
                <a:gd name="T22" fmla="*/ 920 w 1152"/>
                <a:gd name="T23" fmla="*/ 1390 h 1619"/>
                <a:gd name="T24" fmla="*/ 1151 w 1152"/>
                <a:gd name="T25" fmla="*/ 1452 h 1619"/>
                <a:gd name="T26" fmla="*/ 953 w 1152"/>
                <a:gd name="T27" fmla="*/ 1109 h 1619"/>
                <a:gd name="T28" fmla="*/ 576 w 1152"/>
                <a:gd name="T29" fmla="*/ 1119 h 1619"/>
                <a:gd name="T30" fmla="*/ 296 w 1152"/>
                <a:gd name="T31" fmla="*/ 1044 h 1619"/>
                <a:gd name="T32" fmla="*/ 91 w 1152"/>
                <a:gd name="T33" fmla="*/ 839 h 1619"/>
                <a:gd name="T34" fmla="*/ 16 w 1152"/>
                <a:gd name="T35" fmla="*/ 560 h 1619"/>
                <a:gd name="T36" fmla="*/ 91 w 1152"/>
                <a:gd name="T37" fmla="*/ 280 h 1619"/>
                <a:gd name="T38" fmla="*/ 296 w 1152"/>
                <a:gd name="T39" fmla="*/ 75 h 1619"/>
                <a:gd name="T40" fmla="*/ 576 w 1152"/>
                <a:gd name="T41" fmla="*/ 0 h 1619"/>
                <a:gd name="T42" fmla="*/ 855 w 1152"/>
                <a:gd name="T43" fmla="*/ 75 h 1619"/>
                <a:gd name="T44" fmla="*/ 1060 w 1152"/>
                <a:gd name="T45" fmla="*/ 280 h 1619"/>
                <a:gd name="T46" fmla="*/ 1135 w 1152"/>
                <a:gd name="T47" fmla="*/ 560 h 1619"/>
                <a:gd name="T48" fmla="*/ 1060 w 1152"/>
                <a:gd name="T49" fmla="*/ 839 h 1619"/>
                <a:gd name="T50" fmla="*/ 855 w 1152"/>
                <a:gd name="T51" fmla="*/ 1044 h 1619"/>
                <a:gd name="T52" fmla="*/ 576 w 1152"/>
                <a:gd name="T53" fmla="*/ 1119 h 1619"/>
                <a:gd name="T54" fmla="*/ 1027 w 1152"/>
                <a:gd name="T55" fmla="*/ 560 h 1619"/>
                <a:gd name="T56" fmla="*/ 967 w 1152"/>
                <a:gd name="T57" fmla="*/ 334 h 1619"/>
                <a:gd name="T58" fmla="*/ 801 w 1152"/>
                <a:gd name="T59" fmla="*/ 168 h 1619"/>
                <a:gd name="T60" fmla="*/ 576 w 1152"/>
                <a:gd name="T61" fmla="*/ 107 h 1619"/>
                <a:gd name="T62" fmla="*/ 350 w 1152"/>
                <a:gd name="T63" fmla="*/ 168 h 1619"/>
                <a:gd name="T64" fmla="*/ 184 w 1152"/>
                <a:gd name="T65" fmla="*/ 334 h 1619"/>
                <a:gd name="T66" fmla="*/ 124 w 1152"/>
                <a:gd name="T67" fmla="*/ 560 h 1619"/>
                <a:gd name="T68" fmla="*/ 184 w 1152"/>
                <a:gd name="T69" fmla="*/ 785 h 1619"/>
                <a:gd name="T70" fmla="*/ 350 w 1152"/>
                <a:gd name="T71" fmla="*/ 950 h 1619"/>
                <a:gd name="T72" fmla="*/ 576 w 1152"/>
                <a:gd name="T73" fmla="*/ 1011 h 1619"/>
                <a:gd name="T74" fmla="*/ 801 w 1152"/>
                <a:gd name="T75" fmla="*/ 950 h 1619"/>
                <a:gd name="T76" fmla="*/ 967 w 1152"/>
                <a:gd name="T77" fmla="*/ 785 h 1619"/>
                <a:gd name="T78" fmla="*/ 1027 w 1152"/>
                <a:gd name="T79" fmla="*/ 560 h 1619"/>
                <a:gd name="T80" fmla="*/ 661 w 1152"/>
                <a:gd name="T81" fmla="*/ 469 h 1619"/>
                <a:gd name="T82" fmla="*/ 576 w 1152"/>
                <a:gd name="T83" fmla="*/ 294 h 1619"/>
                <a:gd name="T84" fmla="*/ 490 w 1152"/>
                <a:gd name="T85" fmla="*/ 469 h 1619"/>
                <a:gd name="T86" fmla="*/ 296 w 1152"/>
                <a:gd name="T87" fmla="*/ 497 h 1619"/>
                <a:gd name="T88" fmla="*/ 436 w 1152"/>
                <a:gd name="T89" fmla="*/ 633 h 1619"/>
                <a:gd name="T90" fmla="*/ 404 w 1152"/>
                <a:gd name="T91" fmla="*/ 825 h 1619"/>
                <a:gd name="T92" fmla="*/ 576 w 1152"/>
                <a:gd name="T93" fmla="*/ 734 h 1619"/>
                <a:gd name="T94" fmla="*/ 747 w 1152"/>
                <a:gd name="T95" fmla="*/ 825 h 1619"/>
                <a:gd name="T96" fmla="*/ 714 w 1152"/>
                <a:gd name="T97" fmla="*/ 633 h 1619"/>
                <a:gd name="T98" fmla="*/ 854 w 1152"/>
                <a:gd name="T99" fmla="*/ 496 h 1619"/>
                <a:gd name="T100" fmla="*/ 661 w 1152"/>
                <a:gd name="T101" fmla="*/ 469 h 1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2" h="1619">
                  <a:moveTo>
                    <a:pt x="198" y="1109"/>
                  </a:moveTo>
                  <a:cubicBezTo>
                    <a:pt x="213" y="1119"/>
                    <a:pt x="227" y="1128"/>
                    <a:pt x="243" y="1137"/>
                  </a:cubicBezTo>
                  <a:cubicBezTo>
                    <a:pt x="332" y="1189"/>
                    <a:pt x="417" y="1215"/>
                    <a:pt x="520" y="1224"/>
                  </a:cubicBezTo>
                  <a:cubicBezTo>
                    <a:pt x="444" y="1356"/>
                    <a:pt x="368" y="1487"/>
                    <a:pt x="292" y="1618"/>
                  </a:cubicBezTo>
                  <a:cubicBezTo>
                    <a:pt x="271" y="1542"/>
                    <a:pt x="251" y="1466"/>
                    <a:pt x="231" y="1390"/>
                  </a:cubicBezTo>
                  <a:cubicBezTo>
                    <a:pt x="154" y="1411"/>
                    <a:pt x="77" y="1432"/>
                    <a:pt x="0" y="1452"/>
                  </a:cubicBezTo>
                  <a:cubicBezTo>
                    <a:pt x="66" y="1338"/>
                    <a:pt x="132" y="1224"/>
                    <a:pt x="198" y="1109"/>
                  </a:cubicBezTo>
                  <a:close/>
                  <a:moveTo>
                    <a:pt x="953" y="1109"/>
                  </a:moveTo>
                  <a:cubicBezTo>
                    <a:pt x="938" y="1119"/>
                    <a:pt x="924" y="1128"/>
                    <a:pt x="908" y="1137"/>
                  </a:cubicBezTo>
                  <a:cubicBezTo>
                    <a:pt x="819" y="1189"/>
                    <a:pt x="734" y="1215"/>
                    <a:pt x="631" y="1224"/>
                  </a:cubicBezTo>
                  <a:cubicBezTo>
                    <a:pt x="707" y="1356"/>
                    <a:pt x="783" y="1487"/>
                    <a:pt x="859" y="1618"/>
                  </a:cubicBezTo>
                  <a:cubicBezTo>
                    <a:pt x="880" y="1542"/>
                    <a:pt x="900" y="1466"/>
                    <a:pt x="920" y="1390"/>
                  </a:cubicBezTo>
                  <a:cubicBezTo>
                    <a:pt x="997" y="1411"/>
                    <a:pt x="1074" y="1432"/>
                    <a:pt x="1151" y="1452"/>
                  </a:cubicBezTo>
                  <a:cubicBezTo>
                    <a:pt x="1085" y="1338"/>
                    <a:pt x="1019" y="1224"/>
                    <a:pt x="953" y="1109"/>
                  </a:cubicBezTo>
                  <a:close/>
                  <a:moveTo>
                    <a:pt x="576" y="1119"/>
                  </a:moveTo>
                  <a:cubicBezTo>
                    <a:pt x="473" y="1119"/>
                    <a:pt x="385" y="1096"/>
                    <a:pt x="296" y="1044"/>
                  </a:cubicBezTo>
                  <a:cubicBezTo>
                    <a:pt x="207" y="993"/>
                    <a:pt x="143" y="929"/>
                    <a:pt x="91" y="839"/>
                  </a:cubicBezTo>
                  <a:cubicBezTo>
                    <a:pt x="39" y="750"/>
                    <a:pt x="16" y="663"/>
                    <a:pt x="16" y="560"/>
                  </a:cubicBezTo>
                  <a:cubicBezTo>
                    <a:pt x="16" y="457"/>
                    <a:pt x="39" y="369"/>
                    <a:pt x="91" y="280"/>
                  </a:cubicBezTo>
                  <a:cubicBezTo>
                    <a:pt x="143" y="190"/>
                    <a:pt x="207" y="126"/>
                    <a:pt x="296" y="75"/>
                  </a:cubicBezTo>
                  <a:cubicBezTo>
                    <a:pt x="385" y="23"/>
                    <a:pt x="473" y="0"/>
                    <a:pt x="576" y="0"/>
                  </a:cubicBezTo>
                  <a:cubicBezTo>
                    <a:pt x="678" y="0"/>
                    <a:pt x="766" y="23"/>
                    <a:pt x="855" y="75"/>
                  </a:cubicBezTo>
                  <a:cubicBezTo>
                    <a:pt x="944" y="126"/>
                    <a:pt x="1008" y="190"/>
                    <a:pt x="1060" y="280"/>
                  </a:cubicBezTo>
                  <a:cubicBezTo>
                    <a:pt x="1112" y="369"/>
                    <a:pt x="1135" y="457"/>
                    <a:pt x="1135" y="560"/>
                  </a:cubicBezTo>
                  <a:cubicBezTo>
                    <a:pt x="1135" y="663"/>
                    <a:pt x="1112" y="750"/>
                    <a:pt x="1060" y="839"/>
                  </a:cubicBezTo>
                  <a:cubicBezTo>
                    <a:pt x="1008" y="929"/>
                    <a:pt x="944" y="993"/>
                    <a:pt x="855" y="1044"/>
                  </a:cubicBezTo>
                  <a:cubicBezTo>
                    <a:pt x="766" y="1096"/>
                    <a:pt x="678" y="1119"/>
                    <a:pt x="576" y="1119"/>
                  </a:cubicBezTo>
                  <a:close/>
                  <a:moveTo>
                    <a:pt x="1027" y="560"/>
                  </a:moveTo>
                  <a:cubicBezTo>
                    <a:pt x="1027" y="477"/>
                    <a:pt x="1009" y="406"/>
                    <a:pt x="967" y="334"/>
                  </a:cubicBezTo>
                  <a:cubicBezTo>
                    <a:pt x="926" y="262"/>
                    <a:pt x="873" y="210"/>
                    <a:pt x="801" y="168"/>
                  </a:cubicBezTo>
                  <a:cubicBezTo>
                    <a:pt x="729" y="126"/>
                    <a:pt x="658" y="107"/>
                    <a:pt x="576" y="107"/>
                  </a:cubicBezTo>
                  <a:cubicBezTo>
                    <a:pt x="493" y="107"/>
                    <a:pt x="422" y="126"/>
                    <a:pt x="350" y="168"/>
                  </a:cubicBezTo>
                  <a:cubicBezTo>
                    <a:pt x="278" y="210"/>
                    <a:pt x="225" y="262"/>
                    <a:pt x="184" y="334"/>
                  </a:cubicBezTo>
                  <a:cubicBezTo>
                    <a:pt x="142" y="406"/>
                    <a:pt x="124" y="477"/>
                    <a:pt x="124" y="560"/>
                  </a:cubicBezTo>
                  <a:cubicBezTo>
                    <a:pt x="124" y="643"/>
                    <a:pt x="142" y="713"/>
                    <a:pt x="184" y="785"/>
                  </a:cubicBezTo>
                  <a:cubicBezTo>
                    <a:pt x="225" y="857"/>
                    <a:pt x="278" y="909"/>
                    <a:pt x="350" y="950"/>
                  </a:cubicBezTo>
                  <a:cubicBezTo>
                    <a:pt x="422" y="992"/>
                    <a:pt x="493" y="1011"/>
                    <a:pt x="576" y="1011"/>
                  </a:cubicBezTo>
                  <a:cubicBezTo>
                    <a:pt x="658" y="1011"/>
                    <a:pt x="729" y="992"/>
                    <a:pt x="801" y="950"/>
                  </a:cubicBezTo>
                  <a:cubicBezTo>
                    <a:pt x="873" y="909"/>
                    <a:pt x="925" y="857"/>
                    <a:pt x="967" y="785"/>
                  </a:cubicBezTo>
                  <a:cubicBezTo>
                    <a:pt x="1008" y="713"/>
                    <a:pt x="1027" y="643"/>
                    <a:pt x="1027" y="560"/>
                  </a:cubicBezTo>
                  <a:close/>
                  <a:moveTo>
                    <a:pt x="661" y="469"/>
                  </a:moveTo>
                  <a:cubicBezTo>
                    <a:pt x="633" y="410"/>
                    <a:pt x="604" y="352"/>
                    <a:pt x="576" y="294"/>
                  </a:cubicBezTo>
                  <a:cubicBezTo>
                    <a:pt x="547" y="352"/>
                    <a:pt x="518" y="410"/>
                    <a:pt x="490" y="469"/>
                  </a:cubicBezTo>
                  <a:cubicBezTo>
                    <a:pt x="425" y="478"/>
                    <a:pt x="360" y="487"/>
                    <a:pt x="296" y="497"/>
                  </a:cubicBezTo>
                  <a:cubicBezTo>
                    <a:pt x="342" y="542"/>
                    <a:pt x="389" y="587"/>
                    <a:pt x="436" y="633"/>
                  </a:cubicBezTo>
                  <a:cubicBezTo>
                    <a:pt x="425" y="697"/>
                    <a:pt x="414" y="761"/>
                    <a:pt x="404" y="825"/>
                  </a:cubicBezTo>
                  <a:cubicBezTo>
                    <a:pt x="461" y="795"/>
                    <a:pt x="518" y="765"/>
                    <a:pt x="576" y="734"/>
                  </a:cubicBezTo>
                  <a:cubicBezTo>
                    <a:pt x="633" y="765"/>
                    <a:pt x="690" y="795"/>
                    <a:pt x="747" y="825"/>
                  </a:cubicBezTo>
                  <a:cubicBezTo>
                    <a:pt x="736" y="761"/>
                    <a:pt x="725" y="697"/>
                    <a:pt x="714" y="633"/>
                  </a:cubicBezTo>
                  <a:cubicBezTo>
                    <a:pt x="761" y="587"/>
                    <a:pt x="808" y="541"/>
                    <a:pt x="854" y="496"/>
                  </a:cubicBezTo>
                  <a:cubicBezTo>
                    <a:pt x="790" y="487"/>
                    <a:pt x="726" y="478"/>
                    <a:pt x="661" y="469"/>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38" name="Group 7">
            <a:extLst>
              <a:ext uri="{FF2B5EF4-FFF2-40B4-BE49-F238E27FC236}">
                <a16:creationId xmlns:a16="http://schemas.microsoft.com/office/drawing/2014/main" id="{D6E8B2C6-10A5-4E8B-8E6F-8EC440F8D16B}"/>
              </a:ext>
            </a:extLst>
          </p:cNvPr>
          <p:cNvGrpSpPr>
            <a:grpSpLocks/>
          </p:cNvGrpSpPr>
          <p:nvPr/>
        </p:nvGrpSpPr>
        <p:grpSpPr bwMode="auto">
          <a:xfrm>
            <a:off x="755787" y="2840641"/>
            <a:ext cx="482936" cy="293477"/>
            <a:chOff x="2268" y="998"/>
            <a:chExt cx="390" cy="237"/>
          </a:xfrm>
          <a:solidFill>
            <a:srgbClr val="0A86C9"/>
          </a:solidFill>
        </p:grpSpPr>
        <p:sp>
          <p:nvSpPr>
            <p:cNvPr id="39" name="Freeform 8">
              <a:extLst>
                <a:ext uri="{FF2B5EF4-FFF2-40B4-BE49-F238E27FC236}">
                  <a16:creationId xmlns:a16="http://schemas.microsoft.com/office/drawing/2014/main" id="{E62CD5CE-9F38-437D-80AE-AFAE4A37BAD9}"/>
                </a:ext>
              </a:extLst>
            </p:cNvPr>
            <p:cNvSpPr>
              <a:spLocks noChangeArrowheads="1"/>
            </p:cNvSpPr>
            <p:nvPr/>
          </p:nvSpPr>
          <p:spPr bwMode="auto">
            <a:xfrm>
              <a:off x="2268" y="998"/>
              <a:ext cx="390" cy="237"/>
            </a:xfrm>
            <a:custGeom>
              <a:avLst/>
              <a:gdLst>
                <a:gd name="T0" fmla="*/ 191 w 1724"/>
                <a:gd name="T1" fmla="*/ 799 h 1049"/>
                <a:gd name="T2" fmla="*/ 157 w 1724"/>
                <a:gd name="T3" fmla="*/ 858 h 1049"/>
                <a:gd name="T4" fmla="*/ 69 w 1724"/>
                <a:gd name="T5" fmla="*/ 868 h 1049"/>
                <a:gd name="T6" fmla="*/ 10 w 1724"/>
                <a:gd name="T7" fmla="*/ 833 h 1049"/>
                <a:gd name="T8" fmla="*/ 0 w 1724"/>
                <a:gd name="T9" fmla="*/ 798 h 1049"/>
                <a:gd name="T10" fmla="*/ 10 w 1724"/>
                <a:gd name="T11" fmla="*/ 109 h 1049"/>
                <a:gd name="T12" fmla="*/ 69 w 1724"/>
                <a:gd name="T13" fmla="*/ 75 h 1049"/>
                <a:gd name="T14" fmla="*/ 123 w 1724"/>
                <a:gd name="T15" fmla="*/ 75 h 1049"/>
                <a:gd name="T16" fmla="*/ 182 w 1724"/>
                <a:gd name="T17" fmla="*/ 109 h 1049"/>
                <a:gd name="T18" fmla="*/ 191 w 1724"/>
                <a:gd name="T19" fmla="*/ 798 h 1049"/>
                <a:gd name="T20" fmla="*/ 1566 w 1724"/>
                <a:gd name="T21" fmla="*/ 9 h 1049"/>
                <a:gd name="T22" fmla="*/ 1532 w 1724"/>
                <a:gd name="T23" fmla="*/ 68 h 1049"/>
                <a:gd name="T24" fmla="*/ 1541 w 1724"/>
                <a:gd name="T25" fmla="*/ 757 h 1049"/>
                <a:gd name="T26" fmla="*/ 1600 w 1724"/>
                <a:gd name="T27" fmla="*/ 791 h 1049"/>
                <a:gd name="T28" fmla="*/ 1654 w 1724"/>
                <a:gd name="T29" fmla="*/ 791 h 1049"/>
                <a:gd name="T30" fmla="*/ 1713 w 1724"/>
                <a:gd name="T31" fmla="*/ 757 h 1049"/>
                <a:gd name="T32" fmla="*/ 1723 w 1724"/>
                <a:gd name="T33" fmla="*/ 68 h 1049"/>
                <a:gd name="T34" fmla="*/ 1688 w 1724"/>
                <a:gd name="T35" fmla="*/ 9 h 1049"/>
                <a:gd name="T36" fmla="*/ 1600 w 1724"/>
                <a:gd name="T37" fmla="*/ 0 h 1049"/>
                <a:gd name="T38" fmla="*/ 642 w 1724"/>
                <a:gd name="T39" fmla="*/ 210 h 1049"/>
                <a:gd name="T40" fmla="*/ 462 w 1724"/>
                <a:gd name="T41" fmla="*/ 330 h 1049"/>
                <a:gd name="T42" fmla="*/ 480 w 1724"/>
                <a:gd name="T43" fmla="*/ 359 h 1049"/>
                <a:gd name="T44" fmla="*/ 605 w 1724"/>
                <a:gd name="T45" fmla="*/ 392 h 1049"/>
                <a:gd name="T46" fmla="*/ 798 w 1724"/>
                <a:gd name="T47" fmla="*/ 339 h 1049"/>
                <a:gd name="T48" fmla="*/ 874 w 1724"/>
                <a:gd name="T49" fmla="*/ 328 h 1049"/>
                <a:gd name="T50" fmla="*/ 1254 w 1724"/>
                <a:gd name="T51" fmla="*/ 700 h 1049"/>
                <a:gd name="T52" fmla="*/ 1456 w 1724"/>
                <a:gd name="T53" fmla="*/ 88 h 1049"/>
                <a:gd name="T54" fmla="*/ 1065 w 1724"/>
                <a:gd name="T55" fmla="*/ 21 h 1049"/>
                <a:gd name="T56" fmla="*/ 907 w 1724"/>
                <a:gd name="T57" fmla="*/ 461 h 1049"/>
                <a:gd name="T58" fmla="*/ 835 w 1724"/>
                <a:gd name="T59" fmla="*/ 394 h 1049"/>
                <a:gd name="T60" fmla="*/ 598 w 1724"/>
                <a:gd name="T61" fmla="*/ 457 h 1049"/>
                <a:gd name="T62" fmla="*/ 456 w 1724"/>
                <a:gd name="T63" fmla="*/ 422 h 1049"/>
                <a:gd name="T64" fmla="*/ 414 w 1724"/>
                <a:gd name="T65" fmla="*/ 381 h 1049"/>
                <a:gd name="T66" fmla="*/ 399 w 1724"/>
                <a:gd name="T67" fmla="*/ 324 h 1049"/>
                <a:gd name="T68" fmla="*/ 458 w 1724"/>
                <a:gd name="T69" fmla="*/ 221 h 1049"/>
                <a:gd name="T70" fmla="*/ 605 w 1724"/>
                <a:gd name="T71" fmla="*/ 160 h 1049"/>
                <a:gd name="T72" fmla="*/ 276 w 1724"/>
                <a:gd name="T73" fmla="*/ 216 h 1049"/>
                <a:gd name="T74" fmla="*/ 270 w 1724"/>
                <a:gd name="T75" fmla="*/ 219 h 1049"/>
                <a:gd name="T76" fmla="*/ 374 w 1724"/>
                <a:gd name="T77" fmla="*/ 762 h 1049"/>
                <a:gd name="T78" fmla="*/ 668 w 1724"/>
                <a:gd name="T79" fmla="*/ 1037 h 1049"/>
                <a:gd name="T80" fmla="*/ 745 w 1724"/>
                <a:gd name="T81" fmla="*/ 1037 h 1049"/>
                <a:gd name="T82" fmla="*/ 771 w 1724"/>
                <a:gd name="T83" fmla="*/ 1011 h 1049"/>
                <a:gd name="T84" fmla="*/ 773 w 1724"/>
                <a:gd name="T85" fmla="*/ 943 h 1049"/>
                <a:gd name="T86" fmla="*/ 831 w 1724"/>
                <a:gd name="T87" fmla="*/ 994 h 1049"/>
                <a:gd name="T88" fmla="*/ 907 w 1724"/>
                <a:gd name="T89" fmla="*/ 994 h 1049"/>
                <a:gd name="T90" fmla="*/ 934 w 1724"/>
                <a:gd name="T91" fmla="*/ 968 h 1049"/>
                <a:gd name="T92" fmla="*/ 934 w 1724"/>
                <a:gd name="T93" fmla="*/ 897 h 1049"/>
                <a:gd name="T94" fmla="*/ 980 w 1724"/>
                <a:gd name="T95" fmla="*/ 938 h 1049"/>
                <a:gd name="T96" fmla="*/ 1033 w 1724"/>
                <a:gd name="T97" fmla="*/ 960 h 1049"/>
                <a:gd name="T98" fmla="*/ 1087 w 1724"/>
                <a:gd name="T99" fmla="*/ 938 h 1049"/>
                <a:gd name="T100" fmla="*/ 1108 w 1724"/>
                <a:gd name="T101" fmla="*/ 888 h 1049"/>
                <a:gd name="T102" fmla="*/ 1090 w 1724"/>
                <a:gd name="T103" fmla="*/ 840 h 1049"/>
                <a:gd name="T104" fmla="*/ 1143 w 1724"/>
                <a:gd name="T105" fmla="*/ 888 h 1049"/>
                <a:gd name="T106" fmla="*/ 1220 w 1724"/>
                <a:gd name="T107" fmla="*/ 888 h 1049"/>
                <a:gd name="T108" fmla="*/ 1247 w 1724"/>
                <a:gd name="T109" fmla="*/ 861 h 1049"/>
                <a:gd name="T110" fmla="*/ 1247 w 1724"/>
                <a:gd name="T111" fmla="*/ 789 h 1049"/>
                <a:gd name="T112" fmla="*/ 907 w 1724"/>
                <a:gd name="T113" fmla="*/ 46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4" h="1049">
                  <a:moveTo>
                    <a:pt x="191" y="798"/>
                  </a:moveTo>
                  <a:cubicBezTo>
                    <a:pt x="191" y="799"/>
                    <a:pt x="191" y="799"/>
                    <a:pt x="191" y="799"/>
                  </a:cubicBezTo>
                  <a:cubicBezTo>
                    <a:pt x="191" y="812"/>
                    <a:pt x="188" y="822"/>
                    <a:pt x="182" y="833"/>
                  </a:cubicBezTo>
                  <a:cubicBezTo>
                    <a:pt x="176" y="844"/>
                    <a:pt x="168" y="852"/>
                    <a:pt x="157" y="858"/>
                  </a:cubicBezTo>
                  <a:cubicBezTo>
                    <a:pt x="146" y="865"/>
                    <a:pt x="136" y="868"/>
                    <a:pt x="123" y="868"/>
                  </a:cubicBezTo>
                  <a:cubicBezTo>
                    <a:pt x="105" y="868"/>
                    <a:pt x="87" y="868"/>
                    <a:pt x="69" y="868"/>
                  </a:cubicBezTo>
                  <a:cubicBezTo>
                    <a:pt x="56" y="868"/>
                    <a:pt x="45" y="865"/>
                    <a:pt x="35" y="858"/>
                  </a:cubicBezTo>
                  <a:cubicBezTo>
                    <a:pt x="24" y="852"/>
                    <a:pt x="16" y="844"/>
                    <a:pt x="10" y="833"/>
                  </a:cubicBezTo>
                  <a:cubicBezTo>
                    <a:pt x="3" y="822"/>
                    <a:pt x="0" y="812"/>
                    <a:pt x="0" y="799"/>
                  </a:cubicBezTo>
                  <a:cubicBezTo>
                    <a:pt x="0" y="799"/>
                    <a:pt x="0" y="799"/>
                    <a:pt x="0" y="798"/>
                  </a:cubicBezTo>
                  <a:cubicBezTo>
                    <a:pt x="0" y="580"/>
                    <a:pt x="0" y="361"/>
                    <a:pt x="0" y="143"/>
                  </a:cubicBezTo>
                  <a:cubicBezTo>
                    <a:pt x="1" y="131"/>
                    <a:pt x="3" y="120"/>
                    <a:pt x="10" y="109"/>
                  </a:cubicBezTo>
                  <a:cubicBezTo>
                    <a:pt x="16" y="98"/>
                    <a:pt x="24" y="91"/>
                    <a:pt x="35" y="84"/>
                  </a:cubicBezTo>
                  <a:cubicBezTo>
                    <a:pt x="45" y="78"/>
                    <a:pt x="56" y="75"/>
                    <a:pt x="69" y="75"/>
                  </a:cubicBezTo>
                  <a:cubicBezTo>
                    <a:pt x="87" y="75"/>
                    <a:pt x="105" y="75"/>
                    <a:pt x="123" y="75"/>
                  </a:cubicBezTo>
                  <a:lnTo>
                    <a:pt x="123" y="75"/>
                  </a:lnTo>
                  <a:cubicBezTo>
                    <a:pt x="135" y="75"/>
                    <a:pt x="146" y="77"/>
                    <a:pt x="157" y="84"/>
                  </a:cubicBezTo>
                  <a:cubicBezTo>
                    <a:pt x="168" y="90"/>
                    <a:pt x="176" y="98"/>
                    <a:pt x="182" y="109"/>
                  </a:cubicBezTo>
                  <a:cubicBezTo>
                    <a:pt x="188" y="120"/>
                    <a:pt x="191" y="131"/>
                    <a:pt x="191" y="143"/>
                  </a:cubicBezTo>
                  <a:cubicBezTo>
                    <a:pt x="191" y="361"/>
                    <a:pt x="191" y="580"/>
                    <a:pt x="191" y="798"/>
                  </a:cubicBezTo>
                  <a:close/>
                  <a:moveTo>
                    <a:pt x="1600" y="0"/>
                  </a:moveTo>
                  <a:cubicBezTo>
                    <a:pt x="1587" y="0"/>
                    <a:pt x="1577" y="3"/>
                    <a:pt x="1566" y="9"/>
                  </a:cubicBezTo>
                  <a:cubicBezTo>
                    <a:pt x="1555" y="15"/>
                    <a:pt x="1547" y="23"/>
                    <a:pt x="1541" y="34"/>
                  </a:cubicBezTo>
                  <a:cubicBezTo>
                    <a:pt x="1535" y="45"/>
                    <a:pt x="1532" y="55"/>
                    <a:pt x="1532" y="68"/>
                  </a:cubicBezTo>
                  <a:cubicBezTo>
                    <a:pt x="1532" y="286"/>
                    <a:pt x="1532" y="505"/>
                    <a:pt x="1532" y="723"/>
                  </a:cubicBezTo>
                  <a:cubicBezTo>
                    <a:pt x="1532" y="735"/>
                    <a:pt x="1535" y="746"/>
                    <a:pt x="1541" y="757"/>
                  </a:cubicBezTo>
                  <a:cubicBezTo>
                    <a:pt x="1547" y="768"/>
                    <a:pt x="1555" y="775"/>
                    <a:pt x="1566" y="782"/>
                  </a:cubicBezTo>
                  <a:cubicBezTo>
                    <a:pt x="1577" y="788"/>
                    <a:pt x="1587" y="791"/>
                    <a:pt x="1600" y="791"/>
                  </a:cubicBezTo>
                  <a:cubicBezTo>
                    <a:pt x="1618" y="791"/>
                    <a:pt x="1636" y="791"/>
                    <a:pt x="1654" y="791"/>
                  </a:cubicBezTo>
                  <a:lnTo>
                    <a:pt x="1654" y="791"/>
                  </a:lnTo>
                  <a:cubicBezTo>
                    <a:pt x="1667" y="791"/>
                    <a:pt x="1677" y="789"/>
                    <a:pt x="1688" y="782"/>
                  </a:cubicBezTo>
                  <a:cubicBezTo>
                    <a:pt x="1699" y="776"/>
                    <a:pt x="1707" y="768"/>
                    <a:pt x="1713" y="757"/>
                  </a:cubicBezTo>
                  <a:cubicBezTo>
                    <a:pt x="1720" y="746"/>
                    <a:pt x="1722" y="735"/>
                    <a:pt x="1723" y="723"/>
                  </a:cubicBezTo>
                  <a:cubicBezTo>
                    <a:pt x="1723" y="505"/>
                    <a:pt x="1723" y="286"/>
                    <a:pt x="1723" y="68"/>
                  </a:cubicBezTo>
                  <a:cubicBezTo>
                    <a:pt x="1722" y="55"/>
                    <a:pt x="1720" y="45"/>
                    <a:pt x="1713" y="34"/>
                  </a:cubicBezTo>
                  <a:cubicBezTo>
                    <a:pt x="1707" y="23"/>
                    <a:pt x="1699" y="15"/>
                    <a:pt x="1688" y="9"/>
                  </a:cubicBezTo>
                  <a:cubicBezTo>
                    <a:pt x="1678" y="3"/>
                    <a:pt x="1667" y="0"/>
                    <a:pt x="1654" y="0"/>
                  </a:cubicBezTo>
                  <a:cubicBezTo>
                    <a:pt x="1636" y="0"/>
                    <a:pt x="1618" y="0"/>
                    <a:pt x="1600" y="0"/>
                  </a:cubicBezTo>
                  <a:close/>
                  <a:moveTo>
                    <a:pt x="682" y="193"/>
                  </a:moveTo>
                  <a:cubicBezTo>
                    <a:pt x="669" y="199"/>
                    <a:pt x="655" y="205"/>
                    <a:pt x="642" y="210"/>
                  </a:cubicBezTo>
                  <a:cubicBezTo>
                    <a:pt x="577" y="241"/>
                    <a:pt x="517" y="264"/>
                    <a:pt x="513" y="266"/>
                  </a:cubicBezTo>
                  <a:cubicBezTo>
                    <a:pt x="474" y="278"/>
                    <a:pt x="458" y="299"/>
                    <a:pt x="462" y="330"/>
                  </a:cubicBezTo>
                  <a:cubicBezTo>
                    <a:pt x="463" y="335"/>
                    <a:pt x="465" y="340"/>
                    <a:pt x="468" y="345"/>
                  </a:cubicBezTo>
                  <a:cubicBezTo>
                    <a:pt x="471" y="351"/>
                    <a:pt x="475" y="355"/>
                    <a:pt x="480" y="359"/>
                  </a:cubicBezTo>
                  <a:cubicBezTo>
                    <a:pt x="482" y="360"/>
                    <a:pt x="484" y="362"/>
                    <a:pt x="487" y="364"/>
                  </a:cubicBezTo>
                  <a:cubicBezTo>
                    <a:pt x="526" y="383"/>
                    <a:pt x="562" y="392"/>
                    <a:pt x="605" y="392"/>
                  </a:cubicBezTo>
                  <a:cubicBezTo>
                    <a:pt x="628" y="392"/>
                    <a:pt x="648" y="389"/>
                    <a:pt x="670" y="384"/>
                  </a:cubicBezTo>
                  <a:cubicBezTo>
                    <a:pt x="718" y="377"/>
                    <a:pt x="756" y="363"/>
                    <a:pt x="798" y="339"/>
                  </a:cubicBezTo>
                  <a:cubicBezTo>
                    <a:pt x="817" y="328"/>
                    <a:pt x="833" y="317"/>
                    <a:pt x="850" y="302"/>
                  </a:cubicBezTo>
                  <a:cubicBezTo>
                    <a:pt x="858" y="310"/>
                    <a:pt x="866" y="319"/>
                    <a:pt x="874" y="328"/>
                  </a:cubicBezTo>
                  <a:cubicBezTo>
                    <a:pt x="881" y="334"/>
                    <a:pt x="887" y="340"/>
                    <a:pt x="893" y="347"/>
                  </a:cubicBezTo>
                  <a:cubicBezTo>
                    <a:pt x="1014" y="465"/>
                    <a:pt x="1134" y="582"/>
                    <a:pt x="1254" y="700"/>
                  </a:cubicBezTo>
                  <a:cubicBezTo>
                    <a:pt x="1322" y="700"/>
                    <a:pt x="1389" y="700"/>
                    <a:pt x="1456" y="700"/>
                  </a:cubicBezTo>
                  <a:cubicBezTo>
                    <a:pt x="1456" y="496"/>
                    <a:pt x="1456" y="292"/>
                    <a:pt x="1456" y="88"/>
                  </a:cubicBezTo>
                  <a:cubicBezTo>
                    <a:pt x="1455" y="88"/>
                    <a:pt x="1453" y="88"/>
                    <a:pt x="1451" y="88"/>
                  </a:cubicBezTo>
                  <a:cubicBezTo>
                    <a:pt x="1318" y="52"/>
                    <a:pt x="1203" y="32"/>
                    <a:pt x="1065" y="21"/>
                  </a:cubicBezTo>
                  <a:cubicBezTo>
                    <a:pt x="931" y="21"/>
                    <a:pt x="808" y="134"/>
                    <a:pt x="682" y="193"/>
                  </a:cubicBezTo>
                  <a:close/>
                  <a:moveTo>
                    <a:pt x="907" y="461"/>
                  </a:moveTo>
                  <a:cubicBezTo>
                    <a:pt x="884" y="438"/>
                    <a:pt x="860" y="415"/>
                    <a:pt x="837" y="393"/>
                  </a:cubicBezTo>
                  <a:cubicBezTo>
                    <a:pt x="836" y="393"/>
                    <a:pt x="836" y="394"/>
                    <a:pt x="835" y="394"/>
                  </a:cubicBezTo>
                  <a:cubicBezTo>
                    <a:pt x="785" y="423"/>
                    <a:pt x="739" y="440"/>
                    <a:pt x="682" y="449"/>
                  </a:cubicBezTo>
                  <a:cubicBezTo>
                    <a:pt x="653" y="454"/>
                    <a:pt x="628" y="457"/>
                    <a:pt x="598" y="457"/>
                  </a:cubicBezTo>
                  <a:cubicBezTo>
                    <a:pt x="594" y="457"/>
                    <a:pt x="590" y="457"/>
                    <a:pt x="586" y="457"/>
                  </a:cubicBezTo>
                  <a:cubicBezTo>
                    <a:pt x="538" y="457"/>
                    <a:pt x="498" y="446"/>
                    <a:pt x="456" y="422"/>
                  </a:cubicBezTo>
                  <a:cubicBezTo>
                    <a:pt x="453" y="421"/>
                    <a:pt x="451" y="419"/>
                    <a:pt x="448" y="417"/>
                  </a:cubicBezTo>
                  <a:cubicBezTo>
                    <a:pt x="433" y="407"/>
                    <a:pt x="423" y="396"/>
                    <a:pt x="414" y="381"/>
                  </a:cubicBezTo>
                  <a:cubicBezTo>
                    <a:pt x="407" y="368"/>
                    <a:pt x="402" y="356"/>
                    <a:pt x="400" y="341"/>
                  </a:cubicBezTo>
                  <a:cubicBezTo>
                    <a:pt x="399" y="335"/>
                    <a:pt x="399" y="330"/>
                    <a:pt x="399" y="324"/>
                  </a:cubicBezTo>
                  <a:cubicBezTo>
                    <a:pt x="399" y="302"/>
                    <a:pt x="404" y="283"/>
                    <a:pt x="415" y="265"/>
                  </a:cubicBezTo>
                  <a:cubicBezTo>
                    <a:pt x="426" y="246"/>
                    <a:pt x="438" y="231"/>
                    <a:pt x="458" y="221"/>
                  </a:cubicBezTo>
                  <a:cubicBezTo>
                    <a:pt x="469" y="214"/>
                    <a:pt x="480" y="211"/>
                    <a:pt x="493" y="208"/>
                  </a:cubicBezTo>
                  <a:cubicBezTo>
                    <a:pt x="506" y="205"/>
                    <a:pt x="546" y="187"/>
                    <a:pt x="605" y="160"/>
                  </a:cubicBezTo>
                  <a:cubicBezTo>
                    <a:pt x="566" y="135"/>
                    <a:pt x="521" y="150"/>
                    <a:pt x="442" y="172"/>
                  </a:cubicBezTo>
                  <a:cubicBezTo>
                    <a:pt x="386" y="186"/>
                    <a:pt x="331" y="201"/>
                    <a:pt x="276" y="216"/>
                  </a:cubicBezTo>
                  <a:cubicBezTo>
                    <a:pt x="275" y="216"/>
                    <a:pt x="273" y="217"/>
                    <a:pt x="272" y="218"/>
                  </a:cubicBezTo>
                  <a:cubicBezTo>
                    <a:pt x="271" y="218"/>
                    <a:pt x="270" y="218"/>
                    <a:pt x="270" y="219"/>
                  </a:cubicBezTo>
                  <a:cubicBezTo>
                    <a:pt x="270" y="400"/>
                    <a:pt x="270" y="581"/>
                    <a:pt x="270" y="762"/>
                  </a:cubicBezTo>
                  <a:cubicBezTo>
                    <a:pt x="304" y="762"/>
                    <a:pt x="339" y="762"/>
                    <a:pt x="374" y="762"/>
                  </a:cubicBezTo>
                  <a:cubicBezTo>
                    <a:pt x="467" y="850"/>
                    <a:pt x="560" y="938"/>
                    <a:pt x="653" y="1026"/>
                  </a:cubicBezTo>
                  <a:cubicBezTo>
                    <a:pt x="658" y="1031"/>
                    <a:pt x="662" y="1034"/>
                    <a:pt x="668" y="1037"/>
                  </a:cubicBezTo>
                  <a:cubicBezTo>
                    <a:pt x="680" y="1044"/>
                    <a:pt x="692" y="1048"/>
                    <a:pt x="706" y="1048"/>
                  </a:cubicBezTo>
                  <a:cubicBezTo>
                    <a:pt x="720" y="1048"/>
                    <a:pt x="732" y="1044"/>
                    <a:pt x="745" y="1037"/>
                  </a:cubicBezTo>
                  <a:cubicBezTo>
                    <a:pt x="750" y="1034"/>
                    <a:pt x="755" y="1031"/>
                    <a:pt x="759" y="1026"/>
                  </a:cubicBezTo>
                  <a:cubicBezTo>
                    <a:pt x="764" y="1021"/>
                    <a:pt x="768" y="1017"/>
                    <a:pt x="771" y="1011"/>
                  </a:cubicBezTo>
                  <a:cubicBezTo>
                    <a:pt x="778" y="1000"/>
                    <a:pt x="781" y="988"/>
                    <a:pt x="781" y="975"/>
                  </a:cubicBezTo>
                  <a:cubicBezTo>
                    <a:pt x="781" y="964"/>
                    <a:pt x="778" y="954"/>
                    <a:pt x="773" y="943"/>
                  </a:cubicBezTo>
                  <a:cubicBezTo>
                    <a:pt x="787" y="957"/>
                    <a:pt x="801" y="970"/>
                    <a:pt x="816" y="983"/>
                  </a:cubicBezTo>
                  <a:cubicBezTo>
                    <a:pt x="821" y="988"/>
                    <a:pt x="825" y="991"/>
                    <a:pt x="831" y="994"/>
                  </a:cubicBezTo>
                  <a:cubicBezTo>
                    <a:pt x="843" y="1002"/>
                    <a:pt x="855" y="1005"/>
                    <a:pt x="869" y="1005"/>
                  </a:cubicBezTo>
                  <a:cubicBezTo>
                    <a:pt x="884" y="1005"/>
                    <a:pt x="895" y="1002"/>
                    <a:pt x="907" y="994"/>
                  </a:cubicBezTo>
                  <a:cubicBezTo>
                    <a:pt x="913" y="991"/>
                    <a:pt x="917" y="988"/>
                    <a:pt x="922" y="983"/>
                  </a:cubicBezTo>
                  <a:cubicBezTo>
                    <a:pt x="927" y="979"/>
                    <a:pt x="930" y="974"/>
                    <a:pt x="934" y="968"/>
                  </a:cubicBezTo>
                  <a:cubicBezTo>
                    <a:pt x="940" y="957"/>
                    <a:pt x="943" y="946"/>
                    <a:pt x="943" y="932"/>
                  </a:cubicBezTo>
                  <a:cubicBezTo>
                    <a:pt x="943" y="919"/>
                    <a:pt x="940" y="908"/>
                    <a:pt x="934" y="897"/>
                  </a:cubicBezTo>
                  <a:cubicBezTo>
                    <a:pt x="932" y="893"/>
                    <a:pt x="929" y="890"/>
                    <a:pt x="926" y="887"/>
                  </a:cubicBezTo>
                  <a:cubicBezTo>
                    <a:pt x="944" y="904"/>
                    <a:pt x="962" y="921"/>
                    <a:pt x="980" y="938"/>
                  </a:cubicBezTo>
                  <a:cubicBezTo>
                    <a:pt x="985" y="943"/>
                    <a:pt x="989" y="946"/>
                    <a:pt x="995" y="949"/>
                  </a:cubicBezTo>
                  <a:cubicBezTo>
                    <a:pt x="1007" y="957"/>
                    <a:pt x="1019" y="960"/>
                    <a:pt x="1033" y="960"/>
                  </a:cubicBezTo>
                  <a:cubicBezTo>
                    <a:pt x="1048" y="960"/>
                    <a:pt x="1060" y="957"/>
                    <a:pt x="1072" y="949"/>
                  </a:cubicBezTo>
                  <a:cubicBezTo>
                    <a:pt x="1078" y="946"/>
                    <a:pt x="1082" y="943"/>
                    <a:pt x="1087" y="938"/>
                  </a:cubicBezTo>
                  <a:cubicBezTo>
                    <a:pt x="1092" y="934"/>
                    <a:pt x="1095" y="929"/>
                    <a:pt x="1098" y="923"/>
                  </a:cubicBezTo>
                  <a:cubicBezTo>
                    <a:pt x="1105" y="912"/>
                    <a:pt x="1108" y="902"/>
                    <a:pt x="1108" y="888"/>
                  </a:cubicBezTo>
                  <a:cubicBezTo>
                    <a:pt x="1108" y="875"/>
                    <a:pt x="1105" y="863"/>
                    <a:pt x="1098" y="852"/>
                  </a:cubicBezTo>
                  <a:cubicBezTo>
                    <a:pt x="1096" y="848"/>
                    <a:pt x="1093" y="844"/>
                    <a:pt x="1090" y="840"/>
                  </a:cubicBezTo>
                  <a:cubicBezTo>
                    <a:pt x="1103" y="853"/>
                    <a:pt x="1116" y="865"/>
                    <a:pt x="1128" y="877"/>
                  </a:cubicBezTo>
                  <a:cubicBezTo>
                    <a:pt x="1133" y="882"/>
                    <a:pt x="1137" y="885"/>
                    <a:pt x="1143" y="888"/>
                  </a:cubicBezTo>
                  <a:cubicBezTo>
                    <a:pt x="1155" y="895"/>
                    <a:pt x="1167" y="899"/>
                    <a:pt x="1181" y="899"/>
                  </a:cubicBezTo>
                  <a:cubicBezTo>
                    <a:pt x="1196" y="899"/>
                    <a:pt x="1208" y="895"/>
                    <a:pt x="1220" y="888"/>
                  </a:cubicBezTo>
                  <a:cubicBezTo>
                    <a:pt x="1226" y="885"/>
                    <a:pt x="1230" y="882"/>
                    <a:pt x="1235" y="877"/>
                  </a:cubicBezTo>
                  <a:cubicBezTo>
                    <a:pt x="1240" y="872"/>
                    <a:pt x="1244" y="867"/>
                    <a:pt x="1247" y="861"/>
                  </a:cubicBezTo>
                  <a:cubicBezTo>
                    <a:pt x="1254" y="850"/>
                    <a:pt x="1257" y="838"/>
                    <a:pt x="1257" y="825"/>
                  </a:cubicBezTo>
                  <a:cubicBezTo>
                    <a:pt x="1257" y="812"/>
                    <a:pt x="1254" y="801"/>
                    <a:pt x="1247" y="789"/>
                  </a:cubicBezTo>
                  <a:cubicBezTo>
                    <a:pt x="1244" y="783"/>
                    <a:pt x="1240" y="778"/>
                    <a:pt x="1235" y="773"/>
                  </a:cubicBezTo>
                  <a:cubicBezTo>
                    <a:pt x="1126" y="669"/>
                    <a:pt x="1017" y="565"/>
                    <a:pt x="907" y="46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aphicFrame>
        <p:nvGraphicFramePr>
          <p:cNvPr id="28" name="Table 27">
            <a:extLst>
              <a:ext uri="{FF2B5EF4-FFF2-40B4-BE49-F238E27FC236}">
                <a16:creationId xmlns:a16="http://schemas.microsoft.com/office/drawing/2014/main" id="{F4BF9AAA-CEF2-40EB-8396-61E64F4892E5}"/>
              </a:ext>
            </a:extLst>
          </p:cNvPr>
          <p:cNvGraphicFramePr>
            <a:graphicFrameLocks noGrp="1"/>
          </p:cNvGraphicFramePr>
          <p:nvPr>
            <p:extLst>
              <p:ext uri="{D42A27DB-BD31-4B8C-83A1-F6EECF244321}">
                <p14:modId xmlns:p14="http://schemas.microsoft.com/office/powerpoint/2010/main" val="543037205"/>
              </p:ext>
            </p:extLst>
          </p:nvPr>
        </p:nvGraphicFramePr>
        <p:xfrm>
          <a:off x="566928" y="3628436"/>
          <a:ext cx="7498080" cy="2509562"/>
        </p:xfrm>
        <a:graphic>
          <a:graphicData uri="http://schemas.openxmlformats.org/drawingml/2006/table">
            <a:tbl>
              <a:tblPr/>
              <a:tblGrid>
                <a:gridCol w="4023360">
                  <a:extLst>
                    <a:ext uri="{9D8B030D-6E8A-4147-A177-3AD203B41FA5}">
                      <a16:colId xmlns:a16="http://schemas.microsoft.com/office/drawing/2014/main" val="20001"/>
                    </a:ext>
                  </a:extLst>
                </a:gridCol>
                <a:gridCol w="1737360">
                  <a:extLst>
                    <a:ext uri="{9D8B030D-6E8A-4147-A177-3AD203B41FA5}">
                      <a16:colId xmlns:a16="http://schemas.microsoft.com/office/drawing/2014/main" val="20002"/>
                    </a:ext>
                  </a:extLst>
                </a:gridCol>
                <a:gridCol w="1737360">
                  <a:extLst>
                    <a:ext uri="{9D8B030D-6E8A-4147-A177-3AD203B41FA5}">
                      <a16:colId xmlns:a16="http://schemas.microsoft.com/office/drawing/2014/main" val="20004"/>
                    </a:ext>
                  </a:extLst>
                </a:gridCol>
              </a:tblGrid>
              <a:tr h="315002">
                <a:tc>
                  <a:txBody>
                    <a:bodyPr/>
                    <a:lstStyle/>
                    <a:p>
                      <a:pPr algn="l" fontAlgn="b"/>
                      <a:r>
                        <a:rPr lang="en-GB" sz="1600" b="1" i="0" u="none" strike="noStrike" dirty="0">
                          <a:solidFill>
                            <a:schemeClr val="bg1"/>
                          </a:solidFill>
                          <a:effectLst/>
                          <a:latin typeface="+mn-lt"/>
                        </a:rPr>
                        <a:t>Case Study</a:t>
                      </a:r>
                      <a:r>
                        <a:rPr lang="en-GB" sz="1600" b="1" i="0" u="none" strike="noStrike" baseline="0" dirty="0">
                          <a:solidFill>
                            <a:schemeClr val="bg1"/>
                          </a:solidFill>
                          <a:effectLst/>
                          <a:latin typeface="+mn-lt"/>
                        </a:rPr>
                        <a:t> – </a:t>
                      </a:r>
                      <a:r>
                        <a:rPr lang="en-GB" sz="1600" b="1" i="0" u="none" strike="noStrike" dirty="0">
                          <a:solidFill>
                            <a:schemeClr val="bg1"/>
                          </a:solidFill>
                          <a:effectLst/>
                          <a:latin typeface="+mn-lt"/>
                        </a:rPr>
                        <a:t>Challenge Rate</a:t>
                      </a:r>
                    </a:p>
                  </a:txBody>
                  <a:tcPr marT="9525" marB="9144" anchor="ct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fontAlgn="b"/>
                      <a:r>
                        <a:rPr lang="en-GB" sz="1600" b="1" i="0" u="none" strike="noStrike" dirty="0">
                          <a:solidFill>
                            <a:schemeClr val="bg1"/>
                          </a:solidFill>
                          <a:effectLst/>
                          <a:latin typeface="+mn-lt"/>
                        </a:rPr>
                        <a:t> </a:t>
                      </a:r>
                    </a:p>
                  </a:txBody>
                  <a:tcPr marT="9525" marB="9144" anchor="ctr">
                    <a:lnL>
                      <a:noFill/>
                    </a:lnL>
                    <a:lnR>
                      <a:noFill/>
                    </a:lnR>
                    <a:lnT>
                      <a:noFill/>
                    </a:lnT>
                    <a:lnB>
                      <a:noFill/>
                    </a:lnB>
                    <a:lnTlToBr w="12700" cmpd="sng">
                      <a:noFill/>
                      <a:prstDash val="solid"/>
                    </a:lnTlToBr>
                    <a:lnBlToTr w="12700" cmpd="sng">
                      <a:noFill/>
                      <a:prstDash val="solid"/>
                    </a:lnBlToTr>
                    <a:solidFill>
                      <a:schemeClr val="accent1"/>
                    </a:solidFill>
                  </a:tcPr>
                </a:tc>
                <a:tc>
                  <a:txBody>
                    <a:bodyPr/>
                    <a:lstStyle/>
                    <a:p>
                      <a:pPr algn="ctr" fontAlgn="b"/>
                      <a:r>
                        <a:rPr lang="en-GB" sz="1600" b="1" i="0" u="none" strike="noStrike" dirty="0">
                          <a:solidFill>
                            <a:schemeClr val="bg1"/>
                          </a:solidFill>
                          <a:effectLst/>
                          <a:latin typeface="+mn-lt"/>
                        </a:rPr>
                        <a:t>4.25%</a:t>
                      </a:r>
                    </a:p>
                  </a:txBody>
                  <a:tcPr marT="9525"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1"/>
                  </a:ext>
                </a:extLst>
              </a:tr>
              <a:tr h="274320">
                <a:tc>
                  <a:txBody>
                    <a:bodyPr/>
                    <a:lstStyle/>
                    <a:p>
                      <a:pPr algn="l" fontAlgn="b"/>
                      <a:r>
                        <a:rPr lang="en-GB" sz="1400" b="1" i="0" u="none" strike="noStrike" dirty="0">
                          <a:solidFill>
                            <a:schemeClr val="accent3"/>
                          </a:solidFill>
                          <a:effectLst/>
                          <a:latin typeface="+mn-lt"/>
                        </a:rPr>
                        <a:t>Improvement Initiatives</a:t>
                      </a:r>
                    </a:p>
                  </a:txBody>
                  <a:tcPr marT="9525" marB="9144" anchor="ctr">
                    <a:lnL>
                      <a:noFill/>
                    </a:lnL>
                    <a:lnR>
                      <a:noFill/>
                    </a:lnR>
                    <a:lnT>
                      <a:noFill/>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400" b="1" i="0" u="none" strike="noStrike" dirty="0">
                          <a:solidFill>
                            <a:schemeClr val="accent3"/>
                          </a:solidFill>
                          <a:effectLst/>
                          <a:latin typeface="+mn-lt"/>
                        </a:rPr>
                        <a:t>Uplift %</a:t>
                      </a:r>
                    </a:p>
                  </a:txBody>
                  <a:tcPr marT="9525" marB="9144" anchor="ctr">
                    <a:lnL>
                      <a:noFill/>
                    </a:lnL>
                    <a:lnR>
                      <a:noFill/>
                    </a:lnR>
                    <a:lnT>
                      <a:noFill/>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400" b="1" i="0" u="none" strike="noStrike" dirty="0">
                          <a:solidFill>
                            <a:schemeClr val="accent3"/>
                          </a:solidFill>
                          <a:effectLst/>
                          <a:latin typeface="+mn-lt"/>
                        </a:rPr>
                        <a:t>Revised Rate</a:t>
                      </a:r>
                    </a:p>
                  </a:txBody>
                  <a:tcPr marT="9525" marB="9144" anchor="ctr">
                    <a:lnL>
                      <a:noFill/>
                    </a:lnL>
                    <a:lnR>
                      <a:noFill/>
                    </a:lnR>
                    <a:lnT>
                      <a:noFill/>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3"/>
                  </a:ext>
                </a:extLst>
              </a:tr>
              <a:tr h="274320">
                <a:tc>
                  <a:txBody>
                    <a:bodyPr/>
                    <a:lstStyle/>
                    <a:p>
                      <a:pPr algn="l" fontAlgn="b"/>
                      <a:r>
                        <a:rPr lang="en-GB" sz="1400" b="0" i="0" u="none" strike="noStrike" dirty="0">
                          <a:solidFill>
                            <a:schemeClr val="accent3"/>
                          </a:solidFill>
                          <a:effectLst/>
                          <a:latin typeface="+mn-lt"/>
                        </a:rPr>
                        <a:t>1.    Service Review from Risk</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25%</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3.21%</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74320">
                <a:tc>
                  <a:txBody>
                    <a:bodyPr/>
                    <a:lstStyle/>
                    <a:p>
                      <a:pPr algn="l" fontAlgn="b"/>
                      <a:r>
                        <a:rPr lang="en-GB" sz="1400" b="0" i="0" u="none" strike="noStrike" dirty="0">
                          <a:solidFill>
                            <a:schemeClr val="accent3"/>
                          </a:solidFill>
                          <a:effectLst/>
                          <a:latin typeface="+mn-lt"/>
                        </a:rPr>
                        <a:t>2.    Case Manager (Auto Analyst)</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10%</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2.95%</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74320">
                <a:tc>
                  <a:txBody>
                    <a:bodyPr/>
                    <a:lstStyle/>
                    <a:p>
                      <a:pPr algn="l" fontAlgn="b"/>
                      <a:r>
                        <a:rPr lang="en-GB" sz="1400" b="0" i="0" u="none" strike="noStrike" dirty="0">
                          <a:solidFill>
                            <a:schemeClr val="accent3"/>
                          </a:solidFill>
                          <a:effectLst/>
                          <a:latin typeface="+mn-lt"/>
                        </a:rPr>
                        <a:t>3.    SAE Positive Profiling</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15%</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2.66%</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74320">
                <a:tc>
                  <a:txBody>
                    <a:bodyPr/>
                    <a:lstStyle/>
                    <a:p>
                      <a:pPr algn="l" fontAlgn="b"/>
                      <a:r>
                        <a:rPr lang="en-GB" sz="1400" b="0" i="0" u="none" strike="noStrike" dirty="0">
                          <a:solidFill>
                            <a:schemeClr val="accent3"/>
                          </a:solidFill>
                          <a:effectLst/>
                          <a:latin typeface="+mn-lt"/>
                        </a:rPr>
                        <a:t>4.    Data Mapping Upgrade</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10%</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2.43%</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74320">
                <a:tc>
                  <a:txBody>
                    <a:bodyPr/>
                    <a:lstStyle/>
                    <a:p>
                      <a:pPr algn="l" fontAlgn="b"/>
                      <a:r>
                        <a:rPr lang="en-GB" sz="1400" b="0" i="0" u="none" strike="noStrike" dirty="0">
                          <a:solidFill>
                            <a:schemeClr val="accent3"/>
                          </a:solidFill>
                          <a:effectLst/>
                          <a:latin typeface="+mn-lt"/>
                        </a:rPr>
                        <a:t>5.    New Machine Learning Model</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8%</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2.21%</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74320">
                <a:tc>
                  <a:txBody>
                    <a:bodyPr/>
                    <a:lstStyle/>
                    <a:p>
                      <a:pPr algn="l" fontAlgn="b"/>
                      <a:r>
                        <a:rPr lang="en-GB" sz="1400" b="0" i="0" u="none" strike="noStrike" dirty="0">
                          <a:solidFill>
                            <a:schemeClr val="accent3"/>
                          </a:solidFill>
                          <a:effectLst/>
                          <a:latin typeface="+mn-lt"/>
                        </a:rPr>
                        <a:t>6.    ACI ReD</a:t>
                      </a:r>
                      <a:r>
                        <a:rPr lang="en-GB" sz="1400" b="0" i="1" u="none" strike="noStrike" dirty="0">
                          <a:solidFill>
                            <a:schemeClr val="accent3"/>
                          </a:solidFill>
                          <a:effectLst/>
                          <a:latin typeface="+mn-lt"/>
                        </a:rPr>
                        <a:t>i</a:t>
                      </a:r>
                      <a:r>
                        <a:rPr lang="en-GB" sz="1400" b="0" i="1" u="none" strike="noStrike" baseline="30000" dirty="0">
                          <a:solidFill>
                            <a:schemeClr val="accent3"/>
                          </a:solidFill>
                          <a:effectLst/>
                          <a:latin typeface="+mn-lt"/>
                        </a:rPr>
                        <a:t>™</a:t>
                      </a:r>
                      <a:r>
                        <a:rPr lang="en-GB" sz="1400" b="0" i="0" u="none" strike="noStrike" dirty="0">
                          <a:solidFill>
                            <a:schemeClr val="accent3"/>
                          </a:solidFill>
                          <a:effectLst/>
                          <a:latin typeface="+mn-lt"/>
                        </a:rPr>
                        <a:t> Dashboards – Profiling</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8%</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0" i="0" u="none" strike="noStrike" dirty="0">
                          <a:solidFill>
                            <a:schemeClr val="accent3"/>
                          </a:solidFill>
                          <a:effectLst/>
                          <a:latin typeface="+mn-lt"/>
                        </a:rPr>
                        <a:t>2.08%</a:t>
                      </a:r>
                    </a:p>
                  </a:txBody>
                  <a:tcPr marT="9525" marB="9144" anchor="ctr">
                    <a:lnL>
                      <a:noFill/>
                    </a:lnL>
                    <a:lnR>
                      <a:noFill/>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274320">
                <a:tc>
                  <a:txBody>
                    <a:bodyPr/>
                    <a:lstStyle/>
                    <a:p>
                      <a:pPr algn="l" fontAlgn="b"/>
                      <a:r>
                        <a:rPr lang="en-GB" sz="1400" b="1" i="0" u="none" strike="noStrike" dirty="0">
                          <a:solidFill>
                            <a:schemeClr val="accent1"/>
                          </a:solidFill>
                          <a:effectLst/>
                          <a:latin typeface="+mn-lt"/>
                        </a:rPr>
                        <a:t>ACI Rate – 51% Improvement</a:t>
                      </a:r>
                    </a:p>
                  </a:txBody>
                  <a:tcPr marT="9525" marB="9144" anchor="ctr">
                    <a:lnL>
                      <a:noFill/>
                    </a:lnL>
                    <a:lnR>
                      <a:noFill/>
                    </a:lnR>
                    <a:lnT w="9525" cap="flat" cmpd="sng" algn="ctr">
                      <a:solidFill>
                        <a:srgbClr val="CCCCCC"/>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1" i="0" u="none" strike="noStrike" dirty="0">
                          <a:solidFill>
                            <a:schemeClr val="accent1"/>
                          </a:solidFill>
                          <a:effectLst/>
                          <a:latin typeface="+mn-lt"/>
                        </a:rPr>
                        <a:t> </a:t>
                      </a:r>
                    </a:p>
                  </a:txBody>
                  <a:tcPr marT="9525" marB="9144" anchor="ctr">
                    <a:lnL>
                      <a:noFill/>
                    </a:lnL>
                    <a:lnR>
                      <a:noFill/>
                    </a:lnR>
                    <a:lnT w="9525" cap="flat" cmpd="sng" algn="ctr">
                      <a:solidFill>
                        <a:srgbClr val="CCCCCC"/>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400" b="1" i="0" u="none" strike="noStrike" dirty="0">
                          <a:solidFill>
                            <a:schemeClr val="accent1"/>
                          </a:solidFill>
                          <a:effectLst/>
                          <a:latin typeface="+mn-lt"/>
                        </a:rPr>
                        <a:t>2.08%</a:t>
                      </a:r>
                    </a:p>
                  </a:txBody>
                  <a:tcPr marT="9525" marB="914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CCCCCC"/>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1426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20</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ACI ReD</a:t>
            </a:r>
            <a:r>
              <a:rPr lang="en-US" i="1" dirty="0"/>
              <a:t>i</a:t>
            </a:r>
            <a:r>
              <a:rPr lang="en-US" dirty="0"/>
              <a:t> Next Gen</a:t>
            </a:r>
          </a:p>
        </p:txBody>
      </p:sp>
      <p:pic>
        <p:nvPicPr>
          <p:cNvPr id="5" name="Picture 4">
            <a:extLst>
              <a:ext uri="{FF2B5EF4-FFF2-40B4-BE49-F238E27FC236}">
                <a16:creationId xmlns:a16="http://schemas.microsoft.com/office/drawing/2014/main" id="{5ABD9864-5F50-4934-ADCD-2268D961995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355" y="2026794"/>
            <a:ext cx="4552636" cy="4214350"/>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560EA513-8835-4944-87E2-BECF2EC7D2E8}"/>
              </a:ext>
            </a:extLst>
          </p:cNvPr>
          <p:cNvSpPr txBox="1"/>
          <p:nvPr/>
        </p:nvSpPr>
        <p:spPr>
          <a:xfrm>
            <a:off x="402949" y="1585370"/>
            <a:ext cx="4552042" cy="338554"/>
          </a:xfrm>
          <a:prstGeom prst="rect">
            <a:avLst/>
          </a:prstGeom>
          <a:solidFill>
            <a:schemeClr val="accent1"/>
          </a:solidFill>
        </p:spPr>
        <p:txBody>
          <a:bodyPr wrap="square" rtlCol="0">
            <a:spAutoFit/>
          </a:bodyPr>
          <a:lstStyle/>
          <a:p>
            <a:pPr algn="ctr"/>
            <a:r>
              <a:rPr lang="en-US" sz="1600" b="1" dirty="0">
                <a:solidFill>
                  <a:schemeClr val="bg1"/>
                </a:solidFill>
              </a:rPr>
              <a:t>Improved Layout and Presentation of Data</a:t>
            </a:r>
          </a:p>
        </p:txBody>
      </p:sp>
      <p:sp>
        <p:nvSpPr>
          <p:cNvPr id="9" name="Rectangle 8">
            <a:extLst>
              <a:ext uri="{FF2B5EF4-FFF2-40B4-BE49-F238E27FC236}">
                <a16:creationId xmlns:a16="http://schemas.microsoft.com/office/drawing/2014/main" id="{EF411C57-674F-42DF-B383-B2956675A3C1}"/>
              </a:ext>
            </a:extLst>
          </p:cNvPr>
          <p:cNvSpPr/>
          <p:nvPr/>
        </p:nvSpPr>
        <p:spPr>
          <a:xfrm>
            <a:off x="5507775" y="1585370"/>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0" name="TextBox 9">
            <a:extLst>
              <a:ext uri="{FF2B5EF4-FFF2-40B4-BE49-F238E27FC236}">
                <a16:creationId xmlns:a16="http://schemas.microsoft.com/office/drawing/2014/main" id="{90926481-A95A-40C5-B3B9-62247DEDF0AD}"/>
              </a:ext>
            </a:extLst>
          </p:cNvPr>
          <p:cNvSpPr txBox="1"/>
          <p:nvPr/>
        </p:nvSpPr>
        <p:spPr>
          <a:xfrm>
            <a:off x="5507778" y="2014064"/>
            <a:ext cx="5518876"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Charts are clear and easy-to-read/spot trends and outliers</a:t>
            </a:r>
          </a:p>
          <a:p>
            <a:pPr marL="137160" indent="-137160">
              <a:spcAft>
                <a:spcPts val="100"/>
              </a:spcAft>
            </a:pPr>
            <a:r>
              <a:rPr lang="en-US" sz="1400" dirty="0"/>
              <a:t>Research into color theory and color palettes informs those choices to produce visualizations that are optimized for human perception</a:t>
            </a:r>
          </a:p>
        </p:txBody>
      </p:sp>
      <p:cxnSp>
        <p:nvCxnSpPr>
          <p:cNvPr id="11" name="Straight Connector 10">
            <a:extLst>
              <a:ext uri="{FF2B5EF4-FFF2-40B4-BE49-F238E27FC236}">
                <a16:creationId xmlns:a16="http://schemas.microsoft.com/office/drawing/2014/main" id="{E4BDD883-66D4-4B3B-937F-BDEEA5C7DB73}"/>
              </a:ext>
            </a:extLst>
          </p:cNvPr>
          <p:cNvCxnSpPr>
            <a:cxnSpLocks/>
          </p:cNvCxnSpPr>
          <p:nvPr/>
        </p:nvCxnSpPr>
        <p:spPr>
          <a:xfrm flipV="1">
            <a:off x="5231687"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A394D3-A539-42B2-95A6-F3CB2F9EC644}"/>
              </a:ext>
            </a:extLst>
          </p:cNvPr>
          <p:cNvSpPr/>
          <p:nvPr/>
        </p:nvSpPr>
        <p:spPr>
          <a:xfrm>
            <a:off x="5507778" y="2937842"/>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9" name="TextBox 18">
            <a:extLst>
              <a:ext uri="{FF2B5EF4-FFF2-40B4-BE49-F238E27FC236}">
                <a16:creationId xmlns:a16="http://schemas.microsoft.com/office/drawing/2014/main" id="{EC40E65E-5E5E-4E7B-A6A5-FC45FF8D7733}"/>
              </a:ext>
            </a:extLst>
          </p:cNvPr>
          <p:cNvSpPr txBox="1"/>
          <p:nvPr/>
        </p:nvSpPr>
        <p:spPr>
          <a:xfrm>
            <a:off x="5507778" y="3366535"/>
            <a:ext cx="5518879"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Better decision support</a:t>
            </a:r>
          </a:p>
        </p:txBody>
      </p:sp>
    </p:spTree>
    <p:extLst>
      <p:ext uri="{BB962C8B-B14F-4D97-AF65-F5344CB8AC3E}">
        <p14:creationId xmlns:p14="http://schemas.microsoft.com/office/powerpoint/2010/main" val="39717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8"/>
          <p:cNvSpPr>
            <a:spLocks noGrp="1"/>
          </p:cNvSpPr>
          <p:nvPr>
            <p:ph type="sldNum" sz="quarter" idx="12"/>
          </p:nvPr>
        </p:nvSpPr>
        <p:spPr/>
        <p:txBody>
          <a:bodyPr/>
          <a:lstStyle/>
          <a:p>
            <a:fld id="{BB7F249F-CCCE-DA49-A761-E31751E19E88}" type="slidenum">
              <a:rPr lang="en-US" noProof="0" smtClean="0"/>
              <a:pPr/>
              <a:t>21</a:t>
            </a:fld>
            <a:endParaRPr lang="en-US" noProof="0" dirty="0"/>
          </a:p>
        </p:txBody>
      </p:sp>
      <p:sp>
        <p:nvSpPr>
          <p:cNvPr id="3" name="Fußzeilenplatzhalter 2"/>
          <p:cNvSpPr>
            <a:spLocks noGrp="1"/>
          </p:cNvSpPr>
          <p:nvPr>
            <p:ph type="ftr" sz="quarter" idx="11"/>
          </p:nvPr>
        </p:nvSpPr>
        <p:spPr/>
        <p:txBody>
          <a:bodyPr/>
          <a:lstStyle/>
          <a:p>
            <a:r>
              <a:rPr lang="en-US" dirty="0"/>
              <a:t>Confidential</a:t>
            </a:r>
          </a:p>
        </p:txBody>
      </p:sp>
      <p:sp>
        <p:nvSpPr>
          <p:cNvPr id="10" name="Titel 9"/>
          <p:cNvSpPr>
            <a:spLocks noGrp="1"/>
          </p:cNvSpPr>
          <p:nvPr>
            <p:ph type="title"/>
          </p:nvPr>
        </p:nvSpPr>
        <p:spPr>
          <a:xfrm>
            <a:off x="838200" y="720000"/>
            <a:ext cx="10515600" cy="540000"/>
          </a:xfrm>
        </p:spPr>
        <p:txBody>
          <a:bodyPr/>
          <a:lstStyle/>
          <a:p>
            <a:r>
              <a:rPr lang="en-US" dirty="0"/>
              <a:t>ACI ReD</a:t>
            </a:r>
            <a:r>
              <a:rPr lang="en-US" i="1" dirty="0"/>
              <a:t>i</a:t>
            </a:r>
            <a:r>
              <a:rPr lang="en-US" dirty="0"/>
              <a:t> Business Intelligence</a:t>
            </a:r>
          </a:p>
        </p:txBody>
      </p:sp>
      <p:grpSp>
        <p:nvGrpSpPr>
          <p:cNvPr id="54" name="Group 53">
            <a:extLst>
              <a:ext uri="{FF2B5EF4-FFF2-40B4-BE49-F238E27FC236}">
                <a16:creationId xmlns:a16="http://schemas.microsoft.com/office/drawing/2014/main" id="{D57B75B0-51A4-4B61-AC76-B543DB23DA76}"/>
              </a:ext>
            </a:extLst>
          </p:cNvPr>
          <p:cNvGrpSpPr/>
          <p:nvPr/>
        </p:nvGrpSpPr>
        <p:grpSpPr>
          <a:xfrm>
            <a:off x="7643586" y="1463040"/>
            <a:ext cx="3710214" cy="4751882"/>
            <a:chOff x="7643586" y="1463040"/>
            <a:chExt cx="3710214" cy="4751882"/>
          </a:xfrm>
        </p:grpSpPr>
        <p:sp>
          <p:nvSpPr>
            <p:cNvPr id="12" name="Rectangle 11">
              <a:extLst>
                <a:ext uri="{FF2B5EF4-FFF2-40B4-BE49-F238E27FC236}">
                  <a16:creationId xmlns:a16="http://schemas.microsoft.com/office/drawing/2014/main" id="{9C59F614-B15B-4620-9AF2-0313115EEA18}"/>
                </a:ext>
              </a:extLst>
            </p:cNvPr>
            <p:cNvSpPr/>
            <p:nvPr/>
          </p:nvSpPr>
          <p:spPr>
            <a:xfrm>
              <a:off x="7643586" y="1463040"/>
              <a:ext cx="3710214" cy="47518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400" b="1" dirty="0">
                <a:solidFill>
                  <a:schemeClr val="bg1"/>
                </a:solidFill>
                <a:latin typeface="+mj-lt"/>
              </a:endParaRPr>
            </a:p>
          </p:txBody>
        </p:sp>
        <p:sp>
          <p:nvSpPr>
            <p:cNvPr id="13" name="Rectangle 12">
              <a:extLst>
                <a:ext uri="{FF2B5EF4-FFF2-40B4-BE49-F238E27FC236}">
                  <a16:creationId xmlns:a16="http://schemas.microsoft.com/office/drawing/2014/main" id="{63473CBE-F63F-461C-9EE6-7E0181DE190F}"/>
                </a:ext>
              </a:extLst>
            </p:cNvPr>
            <p:cNvSpPr/>
            <p:nvPr/>
          </p:nvSpPr>
          <p:spPr>
            <a:xfrm>
              <a:off x="7808981" y="1659770"/>
              <a:ext cx="337942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spcBef>
                  <a:spcPts val="400"/>
                </a:spcBef>
                <a:defRPr/>
              </a:pPr>
              <a:r>
                <a:rPr lang="en-US" b="1" dirty="0">
                  <a:solidFill>
                    <a:schemeClr val="bg1"/>
                  </a:solidFill>
                </a:rPr>
                <a:t>Multilingual Capabilities</a:t>
              </a:r>
            </a:p>
          </p:txBody>
        </p:sp>
        <p:sp>
          <p:nvSpPr>
            <p:cNvPr id="14" name="Rectangle 13">
              <a:extLst>
                <a:ext uri="{FF2B5EF4-FFF2-40B4-BE49-F238E27FC236}">
                  <a16:creationId xmlns:a16="http://schemas.microsoft.com/office/drawing/2014/main" id="{D14C1CB6-EAC6-4A03-9BDC-A3A8CC14A358}"/>
                </a:ext>
              </a:extLst>
            </p:cNvPr>
            <p:cNvSpPr/>
            <p:nvPr/>
          </p:nvSpPr>
          <p:spPr>
            <a:xfrm>
              <a:off x="7808981" y="2083806"/>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spcBef>
                  <a:spcPts val="400"/>
                </a:spcBef>
                <a:defRPr/>
              </a:pPr>
              <a:r>
                <a:rPr lang="en-GB" sz="1400" dirty="0"/>
                <a:t>English</a:t>
              </a:r>
              <a:endParaRPr lang="en-US" sz="1400" dirty="0">
                <a:solidFill>
                  <a:schemeClr val="bg1"/>
                </a:solidFill>
              </a:endParaRPr>
            </a:p>
          </p:txBody>
        </p:sp>
        <p:sp>
          <p:nvSpPr>
            <p:cNvPr id="15" name="Rectangle 14">
              <a:extLst>
                <a:ext uri="{FF2B5EF4-FFF2-40B4-BE49-F238E27FC236}">
                  <a16:creationId xmlns:a16="http://schemas.microsoft.com/office/drawing/2014/main" id="{8E26023E-622B-4C2A-A1B8-0CDFB8E6B2E0}"/>
                </a:ext>
              </a:extLst>
            </p:cNvPr>
            <p:cNvSpPr/>
            <p:nvPr/>
          </p:nvSpPr>
          <p:spPr>
            <a:xfrm>
              <a:off x="7808981" y="2458710"/>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Spanish</a:t>
              </a:r>
            </a:p>
          </p:txBody>
        </p:sp>
        <p:sp>
          <p:nvSpPr>
            <p:cNvPr id="16" name="Rectangle 15">
              <a:extLst>
                <a:ext uri="{FF2B5EF4-FFF2-40B4-BE49-F238E27FC236}">
                  <a16:creationId xmlns:a16="http://schemas.microsoft.com/office/drawing/2014/main" id="{A72B3231-0C3C-4655-9538-AADA1DDB34A3}"/>
                </a:ext>
              </a:extLst>
            </p:cNvPr>
            <p:cNvSpPr/>
            <p:nvPr/>
          </p:nvSpPr>
          <p:spPr>
            <a:xfrm>
              <a:off x="7808981" y="2833614"/>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Portuguese</a:t>
              </a:r>
            </a:p>
          </p:txBody>
        </p:sp>
        <p:sp>
          <p:nvSpPr>
            <p:cNvPr id="17" name="Rectangle 16">
              <a:extLst>
                <a:ext uri="{FF2B5EF4-FFF2-40B4-BE49-F238E27FC236}">
                  <a16:creationId xmlns:a16="http://schemas.microsoft.com/office/drawing/2014/main" id="{E0DD3509-B7CA-4A25-84CE-06C63A12B7A9}"/>
                </a:ext>
              </a:extLst>
            </p:cNvPr>
            <p:cNvSpPr/>
            <p:nvPr/>
          </p:nvSpPr>
          <p:spPr>
            <a:xfrm>
              <a:off x="7808981" y="3208518"/>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German</a:t>
              </a:r>
            </a:p>
          </p:txBody>
        </p:sp>
        <p:sp>
          <p:nvSpPr>
            <p:cNvPr id="18" name="Rectangle 17">
              <a:extLst>
                <a:ext uri="{FF2B5EF4-FFF2-40B4-BE49-F238E27FC236}">
                  <a16:creationId xmlns:a16="http://schemas.microsoft.com/office/drawing/2014/main" id="{DD21B5D0-AF3F-43A6-82E2-18B0B55E113C}"/>
                </a:ext>
              </a:extLst>
            </p:cNvPr>
            <p:cNvSpPr/>
            <p:nvPr/>
          </p:nvSpPr>
          <p:spPr>
            <a:xfrm>
              <a:off x="7808981" y="3583422"/>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French</a:t>
              </a:r>
            </a:p>
          </p:txBody>
        </p:sp>
        <p:sp>
          <p:nvSpPr>
            <p:cNvPr id="19" name="Rectangle 18">
              <a:extLst>
                <a:ext uri="{FF2B5EF4-FFF2-40B4-BE49-F238E27FC236}">
                  <a16:creationId xmlns:a16="http://schemas.microsoft.com/office/drawing/2014/main" id="{450FE311-7EE9-41EF-90C2-2FDB96E4E1B2}"/>
                </a:ext>
              </a:extLst>
            </p:cNvPr>
            <p:cNvSpPr/>
            <p:nvPr/>
          </p:nvSpPr>
          <p:spPr>
            <a:xfrm>
              <a:off x="7808981" y="3958326"/>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Chinese</a:t>
              </a:r>
            </a:p>
          </p:txBody>
        </p:sp>
        <p:sp>
          <p:nvSpPr>
            <p:cNvPr id="20" name="Rectangle 19">
              <a:extLst>
                <a:ext uri="{FF2B5EF4-FFF2-40B4-BE49-F238E27FC236}">
                  <a16:creationId xmlns:a16="http://schemas.microsoft.com/office/drawing/2014/main" id="{E6877482-8378-4365-BD5F-539CE7AF8962}"/>
                </a:ext>
              </a:extLst>
            </p:cNvPr>
            <p:cNvSpPr/>
            <p:nvPr/>
          </p:nvSpPr>
          <p:spPr>
            <a:xfrm>
              <a:off x="7808981" y="4333230"/>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Italian</a:t>
              </a:r>
            </a:p>
          </p:txBody>
        </p:sp>
        <p:sp>
          <p:nvSpPr>
            <p:cNvPr id="21" name="Rectangle 20">
              <a:extLst>
                <a:ext uri="{FF2B5EF4-FFF2-40B4-BE49-F238E27FC236}">
                  <a16:creationId xmlns:a16="http://schemas.microsoft.com/office/drawing/2014/main" id="{1EC69230-C86C-4EC2-B2FA-B74849AAC39E}"/>
                </a:ext>
              </a:extLst>
            </p:cNvPr>
            <p:cNvSpPr/>
            <p:nvPr/>
          </p:nvSpPr>
          <p:spPr>
            <a:xfrm>
              <a:off x="7808981" y="4708134"/>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Japanese</a:t>
              </a:r>
            </a:p>
          </p:txBody>
        </p:sp>
        <p:sp>
          <p:nvSpPr>
            <p:cNvPr id="22" name="Rectangle 21">
              <a:extLst>
                <a:ext uri="{FF2B5EF4-FFF2-40B4-BE49-F238E27FC236}">
                  <a16:creationId xmlns:a16="http://schemas.microsoft.com/office/drawing/2014/main" id="{E2A3AC5B-4606-46A8-A2BF-24E08C404394}"/>
                </a:ext>
              </a:extLst>
            </p:cNvPr>
            <p:cNvSpPr/>
            <p:nvPr/>
          </p:nvSpPr>
          <p:spPr>
            <a:xfrm>
              <a:off x="7808981" y="5083038"/>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Russian</a:t>
              </a:r>
            </a:p>
          </p:txBody>
        </p:sp>
        <p:sp>
          <p:nvSpPr>
            <p:cNvPr id="23" name="Rectangle 22">
              <a:extLst>
                <a:ext uri="{FF2B5EF4-FFF2-40B4-BE49-F238E27FC236}">
                  <a16:creationId xmlns:a16="http://schemas.microsoft.com/office/drawing/2014/main" id="{2D8285B8-5597-43FC-BF46-3646F0B00BFF}"/>
                </a:ext>
              </a:extLst>
            </p:cNvPr>
            <p:cNvSpPr/>
            <p:nvPr/>
          </p:nvSpPr>
          <p:spPr>
            <a:xfrm>
              <a:off x="7808981" y="5457942"/>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Romanian</a:t>
              </a:r>
            </a:p>
          </p:txBody>
        </p:sp>
        <p:sp>
          <p:nvSpPr>
            <p:cNvPr id="24" name="Rectangle 23">
              <a:extLst>
                <a:ext uri="{FF2B5EF4-FFF2-40B4-BE49-F238E27FC236}">
                  <a16:creationId xmlns:a16="http://schemas.microsoft.com/office/drawing/2014/main" id="{E28BC899-6E6B-422A-B631-FEAAE2B6FC4A}"/>
                </a:ext>
              </a:extLst>
            </p:cNvPr>
            <p:cNvSpPr/>
            <p:nvPr/>
          </p:nvSpPr>
          <p:spPr>
            <a:xfrm>
              <a:off x="7808981" y="5832846"/>
              <a:ext cx="3379425"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algn="ctr"/>
              <a:r>
                <a:rPr lang="en-GB" sz="1400" dirty="0"/>
                <a:t>Turkish</a:t>
              </a:r>
              <a:endParaRPr lang="en-GB" sz="1050" dirty="0"/>
            </a:p>
          </p:txBody>
        </p:sp>
        <p:cxnSp>
          <p:nvCxnSpPr>
            <p:cNvPr id="25" name="Straight Connector 24">
              <a:extLst>
                <a:ext uri="{FF2B5EF4-FFF2-40B4-BE49-F238E27FC236}">
                  <a16:creationId xmlns:a16="http://schemas.microsoft.com/office/drawing/2014/main" id="{F3D0AE78-96C2-41D5-AA26-B2D69FD00BEF}"/>
                </a:ext>
              </a:extLst>
            </p:cNvPr>
            <p:cNvCxnSpPr>
              <a:cxnSpLocks/>
            </p:cNvCxnSpPr>
            <p:nvPr/>
          </p:nvCxnSpPr>
          <p:spPr>
            <a:xfrm flipH="1">
              <a:off x="7910286" y="2378980"/>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4F33C3BA-AEFA-4C53-B339-D2F482C0A4F4}"/>
                </a:ext>
              </a:extLst>
            </p:cNvPr>
            <p:cNvCxnSpPr>
              <a:cxnSpLocks/>
            </p:cNvCxnSpPr>
            <p:nvPr/>
          </p:nvCxnSpPr>
          <p:spPr>
            <a:xfrm flipH="1">
              <a:off x="7910286" y="2753884"/>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a:extLst>
                <a:ext uri="{FF2B5EF4-FFF2-40B4-BE49-F238E27FC236}">
                  <a16:creationId xmlns:a16="http://schemas.microsoft.com/office/drawing/2014/main" id="{8CEC9A59-9176-47B6-B77A-ED5369EF4AF3}"/>
                </a:ext>
              </a:extLst>
            </p:cNvPr>
            <p:cNvCxnSpPr>
              <a:cxnSpLocks/>
            </p:cNvCxnSpPr>
            <p:nvPr/>
          </p:nvCxnSpPr>
          <p:spPr>
            <a:xfrm flipH="1">
              <a:off x="7910286" y="3128788"/>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BD33299F-72E8-4A86-82A3-6FD00CFE0B01}"/>
                </a:ext>
              </a:extLst>
            </p:cNvPr>
            <p:cNvCxnSpPr>
              <a:cxnSpLocks/>
            </p:cNvCxnSpPr>
            <p:nvPr/>
          </p:nvCxnSpPr>
          <p:spPr>
            <a:xfrm flipH="1">
              <a:off x="7910286" y="3503692"/>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a:extLst>
                <a:ext uri="{FF2B5EF4-FFF2-40B4-BE49-F238E27FC236}">
                  <a16:creationId xmlns:a16="http://schemas.microsoft.com/office/drawing/2014/main" id="{6A0D32F9-20E9-462D-859D-AF0FEBA018E6}"/>
                </a:ext>
              </a:extLst>
            </p:cNvPr>
            <p:cNvCxnSpPr>
              <a:cxnSpLocks/>
            </p:cNvCxnSpPr>
            <p:nvPr/>
          </p:nvCxnSpPr>
          <p:spPr>
            <a:xfrm flipH="1">
              <a:off x="7910286" y="3878596"/>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D7819747-D48B-45F3-9F8D-10A3870DFEA9}"/>
                </a:ext>
              </a:extLst>
            </p:cNvPr>
            <p:cNvCxnSpPr>
              <a:cxnSpLocks/>
            </p:cNvCxnSpPr>
            <p:nvPr/>
          </p:nvCxnSpPr>
          <p:spPr>
            <a:xfrm flipH="1">
              <a:off x="7910286" y="4253500"/>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2B2EE2C4-4B4F-43DA-8D7E-DBEAC5481FD7}"/>
                </a:ext>
              </a:extLst>
            </p:cNvPr>
            <p:cNvCxnSpPr>
              <a:cxnSpLocks/>
            </p:cNvCxnSpPr>
            <p:nvPr/>
          </p:nvCxnSpPr>
          <p:spPr>
            <a:xfrm flipH="1">
              <a:off x="7910286" y="4628404"/>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DE107D12-96AA-4D06-AD9D-AC896FF0E87E}"/>
                </a:ext>
              </a:extLst>
            </p:cNvPr>
            <p:cNvCxnSpPr>
              <a:cxnSpLocks/>
            </p:cNvCxnSpPr>
            <p:nvPr/>
          </p:nvCxnSpPr>
          <p:spPr>
            <a:xfrm flipH="1">
              <a:off x="7910286" y="5003308"/>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4CED4484-35FC-434C-A299-9335FFAD6BFA}"/>
                </a:ext>
              </a:extLst>
            </p:cNvPr>
            <p:cNvCxnSpPr>
              <a:cxnSpLocks/>
            </p:cNvCxnSpPr>
            <p:nvPr/>
          </p:nvCxnSpPr>
          <p:spPr>
            <a:xfrm flipH="1">
              <a:off x="7910286" y="5378212"/>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C848979E-5D9A-4968-8296-C249A8924374}"/>
                </a:ext>
              </a:extLst>
            </p:cNvPr>
            <p:cNvCxnSpPr>
              <a:cxnSpLocks/>
            </p:cNvCxnSpPr>
            <p:nvPr/>
          </p:nvCxnSpPr>
          <p:spPr>
            <a:xfrm flipH="1">
              <a:off x="7910286" y="5753116"/>
              <a:ext cx="3176814"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0" name="Group 49">
            <a:extLst>
              <a:ext uri="{FF2B5EF4-FFF2-40B4-BE49-F238E27FC236}">
                <a16:creationId xmlns:a16="http://schemas.microsoft.com/office/drawing/2014/main" id="{58DAEA4F-9D4C-45EF-A608-03B21E497B70}"/>
              </a:ext>
            </a:extLst>
          </p:cNvPr>
          <p:cNvGrpSpPr/>
          <p:nvPr/>
        </p:nvGrpSpPr>
        <p:grpSpPr>
          <a:xfrm>
            <a:off x="838200" y="3282092"/>
            <a:ext cx="6281928" cy="1533317"/>
            <a:chOff x="838200" y="3250449"/>
            <a:chExt cx="6281928" cy="1533317"/>
          </a:xfrm>
        </p:grpSpPr>
        <p:sp>
          <p:nvSpPr>
            <p:cNvPr id="37" name="Content Placeholder 2">
              <a:extLst>
                <a:ext uri="{FF2B5EF4-FFF2-40B4-BE49-F238E27FC236}">
                  <a16:creationId xmlns:a16="http://schemas.microsoft.com/office/drawing/2014/main" id="{E47A85A9-16C9-45AE-ACC3-E6AC62A0C141}"/>
                </a:ext>
              </a:extLst>
            </p:cNvPr>
            <p:cNvSpPr txBox="1">
              <a:spLocks/>
            </p:cNvSpPr>
            <p:nvPr/>
          </p:nvSpPr>
          <p:spPr>
            <a:xfrm>
              <a:off x="1999488" y="3768103"/>
              <a:ext cx="5120640" cy="1015663"/>
            </a:xfrm>
            <a:prstGeom prst="rect">
              <a:avLst/>
            </a:prstGeom>
            <a:ln>
              <a:noFill/>
            </a:ln>
          </p:spPr>
          <p:txBody>
            <a:bodyPr wrap="square" lIns="0" tIns="0" rIns="0" bIns="0" numCol="2" anchor="t">
              <a:no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600"/>
                </a:spcBef>
                <a:buClr>
                  <a:srgbClr val="0A86C9"/>
                </a:buClr>
              </a:pPr>
              <a:r>
                <a:rPr lang="en-US" sz="1400" spc="0" dirty="0">
                  <a:solidFill>
                    <a:schemeClr val="accent6">
                      <a:lumMod val="25000"/>
                    </a:schemeClr>
                  </a:solidFill>
                  <a:latin typeface="+mn-lt"/>
                  <a:cs typeface="+mn-cs"/>
                </a:rPr>
                <a:t>Updated dashboard </a:t>
              </a:r>
              <a:br>
                <a:rPr lang="en-US" sz="1400" spc="0" dirty="0">
                  <a:solidFill>
                    <a:schemeClr val="accent6">
                      <a:lumMod val="25000"/>
                    </a:schemeClr>
                  </a:solidFill>
                  <a:latin typeface="+mn-lt"/>
                  <a:cs typeface="+mn-cs"/>
                </a:rPr>
              </a:br>
              <a:r>
                <a:rPr lang="en-US" sz="1400" spc="0" dirty="0">
                  <a:solidFill>
                    <a:schemeClr val="accent6">
                      <a:lumMod val="25000"/>
                    </a:schemeClr>
                  </a:solidFill>
                  <a:latin typeface="+mn-lt"/>
                  <a:cs typeface="+mn-cs"/>
                </a:rPr>
                <a:t>components</a:t>
              </a:r>
            </a:p>
            <a:p>
              <a:pPr marL="182880" indent="-182880" defTabSz="914400">
                <a:spcBef>
                  <a:spcPts val="600"/>
                </a:spcBef>
                <a:buClr>
                  <a:srgbClr val="0A86C9"/>
                </a:buClr>
              </a:pPr>
              <a:r>
                <a:rPr lang="en-US" sz="1400" spc="0" dirty="0">
                  <a:solidFill>
                    <a:schemeClr val="accent6">
                      <a:lumMod val="25000"/>
                    </a:schemeClr>
                  </a:solidFill>
                  <a:latin typeface="+mn-lt"/>
                  <a:cs typeface="+mn-cs"/>
                </a:rPr>
                <a:t>Business intelligence </a:t>
              </a:r>
              <a:br>
                <a:rPr lang="en-US" sz="1400" spc="0" dirty="0">
                  <a:solidFill>
                    <a:schemeClr val="accent6">
                      <a:lumMod val="25000"/>
                    </a:schemeClr>
                  </a:solidFill>
                  <a:latin typeface="+mn-lt"/>
                  <a:cs typeface="+mn-cs"/>
                </a:rPr>
              </a:br>
              <a:r>
                <a:rPr lang="en-US" sz="1400" spc="0" dirty="0">
                  <a:solidFill>
                    <a:schemeClr val="accent6">
                      <a:lumMod val="25000"/>
                    </a:schemeClr>
                  </a:solidFill>
                  <a:latin typeface="+mn-lt"/>
                  <a:cs typeface="+mn-cs"/>
                </a:rPr>
                <a:t>exploration</a:t>
              </a:r>
            </a:p>
            <a:p>
              <a:pPr marL="182880" indent="-182880" defTabSz="914400">
                <a:spcBef>
                  <a:spcPts val="600"/>
                </a:spcBef>
                <a:buClr>
                  <a:srgbClr val="0A86C9"/>
                </a:buClr>
                <a:buNone/>
              </a:pPr>
              <a:endParaRPr lang="en-US" sz="1400" spc="0" dirty="0">
                <a:solidFill>
                  <a:schemeClr val="accent6">
                    <a:lumMod val="25000"/>
                  </a:schemeClr>
                </a:solidFill>
                <a:latin typeface="+mn-lt"/>
                <a:cs typeface="+mn-cs"/>
              </a:endParaRPr>
            </a:p>
            <a:p>
              <a:pPr marL="182880" indent="-182880" defTabSz="914400">
                <a:spcBef>
                  <a:spcPts val="600"/>
                </a:spcBef>
                <a:buClr>
                  <a:srgbClr val="0A86C9"/>
                </a:buClr>
              </a:pPr>
              <a:r>
                <a:rPr lang="en-US" sz="1400" spc="0" dirty="0">
                  <a:solidFill>
                    <a:schemeClr val="accent6">
                      <a:lumMod val="25000"/>
                    </a:schemeClr>
                  </a:solidFill>
                  <a:latin typeface="+mn-lt"/>
                  <a:cs typeface="+mn-cs"/>
                </a:rPr>
                <a:t>Faster data analysis</a:t>
              </a:r>
            </a:p>
            <a:p>
              <a:pPr marL="182880" indent="-182880" defTabSz="914400">
                <a:spcBef>
                  <a:spcPts val="600"/>
                </a:spcBef>
                <a:buClr>
                  <a:srgbClr val="0A86C9"/>
                </a:buClr>
              </a:pPr>
              <a:r>
                <a:rPr lang="en-US" sz="1400" spc="0" dirty="0">
                  <a:solidFill>
                    <a:schemeClr val="accent6">
                      <a:lumMod val="25000"/>
                    </a:schemeClr>
                  </a:solidFill>
                  <a:latin typeface="+mn-lt"/>
                  <a:cs typeface="+mn-cs"/>
                </a:rPr>
                <a:t>Lightweight ML/PMML model creation</a:t>
              </a:r>
            </a:p>
            <a:p>
              <a:pPr marL="182880" indent="-182880" defTabSz="914400">
                <a:spcBef>
                  <a:spcPts val="600"/>
                </a:spcBef>
                <a:buClr>
                  <a:srgbClr val="0A86C9"/>
                </a:buClr>
              </a:pPr>
              <a:r>
                <a:rPr lang="en-US" sz="1400" spc="0" dirty="0">
                  <a:solidFill>
                    <a:schemeClr val="accent6">
                      <a:lumMod val="25000"/>
                    </a:schemeClr>
                  </a:solidFill>
                  <a:latin typeface="+mn-lt"/>
                  <a:cs typeface="+mn-cs"/>
                </a:rPr>
                <a:t>Removal of 5K line limit</a:t>
              </a:r>
            </a:p>
            <a:p>
              <a:pPr marL="182880" indent="-182880" defTabSz="914400">
                <a:spcBef>
                  <a:spcPts val="800"/>
                </a:spcBef>
                <a:buClr>
                  <a:srgbClr val="0A86C9"/>
                </a:buClr>
                <a:buNone/>
              </a:pPr>
              <a:endParaRPr lang="en-US" sz="1400" spc="0" dirty="0">
                <a:solidFill>
                  <a:schemeClr val="accent6">
                    <a:lumMod val="25000"/>
                  </a:schemeClr>
                </a:solidFill>
                <a:latin typeface="+mn-lt"/>
                <a:cs typeface="+mn-cs"/>
              </a:endParaRPr>
            </a:p>
          </p:txBody>
        </p:sp>
        <p:sp>
          <p:nvSpPr>
            <p:cNvPr id="38" name="Rectangle 37">
              <a:extLst>
                <a:ext uri="{FF2B5EF4-FFF2-40B4-BE49-F238E27FC236}">
                  <a16:creationId xmlns:a16="http://schemas.microsoft.com/office/drawing/2014/main" id="{F0CF0ABD-2ACD-4FC8-BFF6-6F29CE2EA3D1}"/>
                </a:ext>
              </a:extLst>
            </p:cNvPr>
            <p:cNvSpPr/>
            <p:nvPr/>
          </p:nvSpPr>
          <p:spPr>
            <a:xfrm>
              <a:off x="1999487" y="3408392"/>
              <a:ext cx="5120640" cy="276999"/>
            </a:xfrm>
            <a:prstGeom prst="rect">
              <a:avLst/>
            </a:prstGeom>
          </p:spPr>
          <p:txBody>
            <a:bodyPr wrap="square" lIns="0" tIns="0" rIns="0" bIns="0" anchor="ctr" anchorCtr="0">
              <a:spAutoFit/>
            </a:bodyPr>
            <a:lstStyle/>
            <a:p>
              <a:pPr>
                <a:defRPr/>
              </a:pPr>
              <a:r>
                <a:rPr lang="en-GB" b="1" dirty="0">
                  <a:solidFill>
                    <a:srgbClr val="0A86C9"/>
                  </a:solidFill>
                  <a:latin typeface="+mj-lt"/>
                </a:rPr>
                <a:t>Enables</a:t>
              </a:r>
            </a:p>
          </p:txBody>
        </p:sp>
        <p:sp>
          <p:nvSpPr>
            <p:cNvPr id="42" name="Oval 41">
              <a:extLst>
                <a:ext uri="{FF2B5EF4-FFF2-40B4-BE49-F238E27FC236}">
                  <a16:creationId xmlns:a16="http://schemas.microsoft.com/office/drawing/2014/main" id="{E31041EE-6716-4509-88BB-6E9D32A65F42}"/>
                </a:ext>
              </a:extLst>
            </p:cNvPr>
            <p:cNvSpPr/>
            <p:nvPr/>
          </p:nvSpPr>
          <p:spPr>
            <a:xfrm>
              <a:off x="838200" y="3250449"/>
              <a:ext cx="860655" cy="860011"/>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4" name="Group 7">
              <a:extLst>
                <a:ext uri="{FF2B5EF4-FFF2-40B4-BE49-F238E27FC236}">
                  <a16:creationId xmlns:a16="http://schemas.microsoft.com/office/drawing/2014/main" id="{D1C6BC37-362E-4826-A363-FFDBAC3640AA}"/>
                </a:ext>
              </a:extLst>
            </p:cNvPr>
            <p:cNvGrpSpPr>
              <a:grpSpLocks noChangeAspect="1"/>
            </p:cNvGrpSpPr>
            <p:nvPr/>
          </p:nvGrpSpPr>
          <p:grpSpPr bwMode="auto">
            <a:xfrm>
              <a:off x="1035948" y="3539117"/>
              <a:ext cx="465158" cy="282674"/>
              <a:chOff x="2268" y="998"/>
              <a:chExt cx="390" cy="237"/>
            </a:xfrm>
            <a:solidFill>
              <a:srgbClr val="0A86C9"/>
            </a:solidFill>
          </p:grpSpPr>
          <p:sp>
            <p:nvSpPr>
              <p:cNvPr id="45" name="Freeform 8">
                <a:extLst>
                  <a:ext uri="{FF2B5EF4-FFF2-40B4-BE49-F238E27FC236}">
                    <a16:creationId xmlns:a16="http://schemas.microsoft.com/office/drawing/2014/main" id="{E4D5A36E-7410-4ED4-901D-459CDB5FA365}"/>
                  </a:ext>
                </a:extLst>
              </p:cNvPr>
              <p:cNvSpPr>
                <a:spLocks noChangeArrowheads="1"/>
              </p:cNvSpPr>
              <p:nvPr/>
            </p:nvSpPr>
            <p:spPr bwMode="auto">
              <a:xfrm>
                <a:off x="2268" y="998"/>
                <a:ext cx="390" cy="237"/>
              </a:xfrm>
              <a:custGeom>
                <a:avLst/>
                <a:gdLst>
                  <a:gd name="T0" fmla="*/ 191 w 1724"/>
                  <a:gd name="T1" fmla="*/ 799 h 1049"/>
                  <a:gd name="T2" fmla="*/ 157 w 1724"/>
                  <a:gd name="T3" fmla="*/ 858 h 1049"/>
                  <a:gd name="T4" fmla="*/ 69 w 1724"/>
                  <a:gd name="T5" fmla="*/ 868 h 1049"/>
                  <a:gd name="T6" fmla="*/ 10 w 1724"/>
                  <a:gd name="T7" fmla="*/ 833 h 1049"/>
                  <a:gd name="T8" fmla="*/ 0 w 1724"/>
                  <a:gd name="T9" fmla="*/ 798 h 1049"/>
                  <a:gd name="T10" fmla="*/ 10 w 1724"/>
                  <a:gd name="T11" fmla="*/ 109 h 1049"/>
                  <a:gd name="T12" fmla="*/ 69 w 1724"/>
                  <a:gd name="T13" fmla="*/ 75 h 1049"/>
                  <a:gd name="T14" fmla="*/ 123 w 1724"/>
                  <a:gd name="T15" fmla="*/ 75 h 1049"/>
                  <a:gd name="T16" fmla="*/ 182 w 1724"/>
                  <a:gd name="T17" fmla="*/ 109 h 1049"/>
                  <a:gd name="T18" fmla="*/ 191 w 1724"/>
                  <a:gd name="T19" fmla="*/ 798 h 1049"/>
                  <a:gd name="T20" fmla="*/ 1566 w 1724"/>
                  <a:gd name="T21" fmla="*/ 9 h 1049"/>
                  <a:gd name="T22" fmla="*/ 1532 w 1724"/>
                  <a:gd name="T23" fmla="*/ 68 h 1049"/>
                  <a:gd name="T24" fmla="*/ 1541 w 1724"/>
                  <a:gd name="T25" fmla="*/ 757 h 1049"/>
                  <a:gd name="T26" fmla="*/ 1600 w 1724"/>
                  <a:gd name="T27" fmla="*/ 791 h 1049"/>
                  <a:gd name="T28" fmla="*/ 1654 w 1724"/>
                  <a:gd name="T29" fmla="*/ 791 h 1049"/>
                  <a:gd name="T30" fmla="*/ 1713 w 1724"/>
                  <a:gd name="T31" fmla="*/ 757 h 1049"/>
                  <a:gd name="T32" fmla="*/ 1723 w 1724"/>
                  <a:gd name="T33" fmla="*/ 68 h 1049"/>
                  <a:gd name="T34" fmla="*/ 1688 w 1724"/>
                  <a:gd name="T35" fmla="*/ 9 h 1049"/>
                  <a:gd name="T36" fmla="*/ 1600 w 1724"/>
                  <a:gd name="T37" fmla="*/ 0 h 1049"/>
                  <a:gd name="T38" fmla="*/ 642 w 1724"/>
                  <a:gd name="T39" fmla="*/ 210 h 1049"/>
                  <a:gd name="T40" fmla="*/ 462 w 1724"/>
                  <a:gd name="T41" fmla="*/ 330 h 1049"/>
                  <a:gd name="T42" fmla="*/ 480 w 1724"/>
                  <a:gd name="T43" fmla="*/ 359 h 1049"/>
                  <a:gd name="T44" fmla="*/ 605 w 1724"/>
                  <a:gd name="T45" fmla="*/ 392 h 1049"/>
                  <a:gd name="T46" fmla="*/ 798 w 1724"/>
                  <a:gd name="T47" fmla="*/ 339 h 1049"/>
                  <a:gd name="T48" fmla="*/ 874 w 1724"/>
                  <a:gd name="T49" fmla="*/ 328 h 1049"/>
                  <a:gd name="T50" fmla="*/ 1254 w 1724"/>
                  <a:gd name="T51" fmla="*/ 700 h 1049"/>
                  <a:gd name="T52" fmla="*/ 1456 w 1724"/>
                  <a:gd name="T53" fmla="*/ 88 h 1049"/>
                  <a:gd name="T54" fmla="*/ 1065 w 1724"/>
                  <a:gd name="T55" fmla="*/ 21 h 1049"/>
                  <a:gd name="T56" fmla="*/ 907 w 1724"/>
                  <a:gd name="T57" fmla="*/ 461 h 1049"/>
                  <a:gd name="T58" fmla="*/ 835 w 1724"/>
                  <a:gd name="T59" fmla="*/ 394 h 1049"/>
                  <a:gd name="T60" fmla="*/ 598 w 1724"/>
                  <a:gd name="T61" fmla="*/ 457 h 1049"/>
                  <a:gd name="T62" fmla="*/ 456 w 1724"/>
                  <a:gd name="T63" fmla="*/ 422 h 1049"/>
                  <a:gd name="T64" fmla="*/ 414 w 1724"/>
                  <a:gd name="T65" fmla="*/ 381 h 1049"/>
                  <a:gd name="T66" fmla="*/ 399 w 1724"/>
                  <a:gd name="T67" fmla="*/ 324 h 1049"/>
                  <a:gd name="T68" fmla="*/ 458 w 1724"/>
                  <a:gd name="T69" fmla="*/ 221 h 1049"/>
                  <a:gd name="T70" fmla="*/ 605 w 1724"/>
                  <a:gd name="T71" fmla="*/ 160 h 1049"/>
                  <a:gd name="T72" fmla="*/ 276 w 1724"/>
                  <a:gd name="T73" fmla="*/ 216 h 1049"/>
                  <a:gd name="T74" fmla="*/ 270 w 1724"/>
                  <a:gd name="T75" fmla="*/ 219 h 1049"/>
                  <a:gd name="T76" fmla="*/ 374 w 1724"/>
                  <a:gd name="T77" fmla="*/ 762 h 1049"/>
                  <a:gd name="T78" fmla="*/ 668 w 1724"/>
                  <a:gd name="T79" fmla="*/ 1037 h 1049"/>
                  <a:gd name="T80" fmla="*/ 745 w 1724"/>
                  <a:gd name="T81" fmla="*/ 1037 h 1049"/>
                  <a:gd name="T82" fmla="*/ 771 w 1724"/>
                  <a:gd name="T83" fmla="*/ 1011 h 1049"/>
                  <a:gd name="T84" fmla="*/ 773 w 1724"/>
                  <a:gd name="T85" fmla="*/ 943 h 1049"/>
                  <a:gd name="T86" fmla="*/ 831 w 1724"/>
                  <a:gd name="T87" fmla="*/ 994 h 1049"/>
                  <a:gd name="T88" fmla="*/ 907 w 1724"/>
                  <a:gd name="T89" fmla="*/ 994 h 1049"/>
                  <a:gd name="T90" fmla="*/ 934 w 1724"/>
                  <a:gd name="T91" fmla="*/ 968 h 1049"/>
                  <a:gd name="T92" fmla="*/ 934 w 1724"/>
                  <a:gd name="T93" fmla="*/ 897 h 1049"/>
                  <a:gd name="T94" fmla="*/ 980 w 1724"/>
                  <a:gd name="T95" fmla="*/ 938 h 1049"/>
                  <a:gd name="T96" fmla="*/ 1033 w 1724"/>
                  <a:gd name="T97" fmla="*/ 960 h 1049"/>
                  <a:gd name="T98" fmla="*/ 1087 w 1724"/>
                  <a:gd name="T99" fmla="*/ 938 h 1049"/>
                  <a:gd name="T100" fmla="*/ 1108 w 1724"/>
                  <a:gd name="T101" fmla="*/ 888 h 1049"/>
                  <a:gd name="T102" fmla="*/ 1090 w 1724"/>
                  <a:gd name="T103" fmla="*/ 840 h 1049"/>
                  <a:gd name="T104" fmla="*/ 1143 w 1724"/>
                  <a:gd name="T105" fmla="*/ 888 h 1049"/>
                  <a:gd name="T106" fmla="*/ 1220 w 1724"/>
                  <a:gd name="T107" fmla="*/ 888 h 1049"/>
                  <a:gd name="T108" fmla="*/ 1247 w 1724"/>
                  <a:gd name="T109" fmla="*/ 861 h 1049"/>
                  <a:gd name="T110" fmla="*/ 1247 w 1724"/>
                  <a:gd name="T111" fmla="*/ 789 h 1049"/>
                  <a:gd name="T112" fmla="*/ 907 w 1724"/>
                  <a:gd name="T113" fmla="*/ 461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24" h="1049">
                    <a:moveTo>
                      <a:pt x="191" y="798"/>
                    </a:moveTo>
                    <a:cubicBezTo>
                      <a:pt x="191" y="799"/>
                      <a:pt x="191" y="799"/>
                      <a:pt x="191" y="799"/>
                    </a:cubicBezTo>
                    <a:cubicBezTo>
                      <a:pt x="191" y="812"/>
                      <a:pt x="188" y="822"/>
                      <a:pt x="182" y="833"/>
                    </a:cubicBezTo>
                    <a:cubicBezTo>
                      <a:pt x="176" y="844"/>
                      <a:pt x="168" y="852"/>
                      <a:pt x="157" y="858"/>
                    </a:cubicBezTo>
                    <a:cubicBezTo>
                      <a:pt x="146" y="865"/>
                      <a:pt x="136" y="868"/>
                      <a:pt x="123" y="868"/>
                    </a:cubicBezTo>
                    <a:cubicBezTo>
                      <a:pt x="105" y="868"/>
                      <a:pt x="87" y="868"/>
                      <a:pt x="69" y="868"/>
                    </a:cubicBezTo>
                    <a:cubicBezTo>
                      <a:pt x="56" y="868"/>
                      <a:pt x="45" y="865"/>
                      <a:pt x="35" y="858"/>
                    </a:cubicBezTo>
                    <a:cubicBezTo>
                      <a:pt x="24" y="852"/>
                      <a:pt x="16" y="844"/>
                      <a:pt x="10" y="833"/>
                    </a:cubicBezTo>
                    <a:cubicBezTo>
                      <a:pt x="3" y="822"/>
                      <a:pt x="0" y="812"/>
                      <a:pt x="0" y="799"/>
                    </a:cubicBezTo>
                    <a:cubicBezTo>
                      <a:pt x="0" y="799"/>
                      <a:pt x="0" y="799"/>
                      <a:pt x="0" y="798"/>
                    </a:cubicBezTo>
                    <a:cubicBezTo>
                      <a:pt x="0" y="580"/>
                      <a:pt x="0" y="361"/>
                      <a:pt x="0" y="143"/>
                    </a:cubicBezTo>
                    <a:cubicBezTo>
                      <a:pt x="1" y="131"/>
                      <a:pt x="3" y="120"/>
                      <a:pt x="10" y="109"/>
                    </a:cubicBezTo>
                    <a:cubicBezTo>
                      <a:pt x="16" y="98"/>
                      <a:pt x="24" y="91"/>
                      <a:pt x="35" y="84"/>
                    </a:cubicBezTo>
                    <a:cubicBezTo>
                      <a:pt x="45" y="78"/>
                      <a:pt x="56" y="75"/>
                      <a:pt x="69" y="75"/>
                    </a:cubicBezTo>
                    <a:cubicBezTo>
                      <a:pt x="87" y="75"/>
                      <a:pt x="105" y="75"/>
                      <a:pt x="123" y="75"/>
                    </a:cubicBezTo>
                    <a:lnTo>
                      <a:pt x="123" y="75"/>
                    </a:lnTo>
                    <a:cubicBezTo>
                      <a:pt x="135" y="75"/>
                      <a:pt x="146" y="77"/>
                      <a:pt x="157" y="84"/>
                    </a:cubicBezTo>
                    <a:cubicBezTo>
                      <a:pt x="168" y="90"/>
                      <a:pt x="176" y="98"/>
                      <a:pt x="182" y="109"/>
                    </a:cubicBezTo>
                    <a:cubicBezTo>
                      <a:pt x="188" y="120"/>
                      <a:pt x="191" y="131"/>
                      <a:pt x="191" y="143"/>
                    </a:cubicBezTo>
                    <a:cubicBezTo>
                      <a:pt x="191" y="361"/>
                      <a:pt x="191" y="580"/>
                      <a:pt x="191" y="798"/>
                    </a:cubicBezTo>
                    <a:close/>
                    <a:moveTo>
                      <a:pt x="1600" y="0"/>
                    </a:moveTo>
                    <a:cubicBezTo>
                      <a:pt x="1587" y="0"/>
                      <a:pt x="1577" y="3"/>
                      <a:pt x="1566" y="9"/>
                    </a:cubicBezTo>
                    <a:cubicBezTo>
                      <a:pt x="1555" y="15"/>
                      <a:pt x="1547" y="23"/>
                      <a:pt x="1541" y="34"/>
                    </a:cubicBezTo>
                    <a:cubicBezTo>
                      <a:pt x="1535" y="45"/>
                      <a:pt x="1532" y="55"/>
                      <a:pt x="1532" y="68"/>
                    </a:cubicBezTo>
                    <a:cubicBezTo>
                      <a:pt x="1532" y="286"/>
                      <a:pt x="1532" y="505"/>
                      <a:pt x="1532" y="723"/>
                    </a:cubicBezTo>
                    <a:cubicBezTo>
                      <a:pt x="1532" y="735"/>
                      <a:pt x="1535" y="746"/>
                      <a:pt x="1541" y="757"/>
                    </a:cubicBezTo>
                    <a:cubicBezTo>
                      <a:pt x="1547" y="768"/>
                      <a:pt x="1555" y="775"/>
                      <a:pt x="1566" y="782"/>
                    </a:cubicBezTo>
                    <a:cubicBezTo>
                      <a:pt x="1577" y="788"/>
                      <a:pt x="1587" y="791"/>
                      <a:pt x="1600" y="791"/>
                    </a:cubicBezTo>
                    <a:cubicBezTo>
                      <a:pt x="1618" y="791"/>
                      <a:pt x="1636" y="791"/>
                      <a:pt x="1654" y="791"/>
                    </a:cubicBezTo>
                    <a:lnTo>
                      <a:pt x="1654" y="791"/>
                    </a:lnTo>
                    <a:cubicBezTo>
                      <a:pt x="1667" y="791"/>
                      <a:pt x="1677" y="789"/>
                      <a:pt x="1688" y="782"/>
                    </a:cubicBezTo>
                    <a:cubicBezTo>
                      <a:pt x="1699" y="776"/>
                      <a:pt x="1707" y="768"/>
                      <a:pt x="1713" y="757"/>
                    </a:cubicBezTo>
                    <a:cubicBezTo>
                      <a:pt x="1720" y="746"/>
                      <a:pt x="1722" y="735"/>
                      <a:pt x="1723" y="723"/>
                    </a:cubicBezTo>
                    <a:cubicBezTo>
                      <a:pt x="1723" y="505"/>
                      <a:pt x="1723" y="286"/>
                      <a:pt x="1723" y="68"/>
                    </a:cubicBezTo>
                    <a:cubicBezTo>
                      <a:pt x="1722" y="55"/>
                      <a:pt x="1720" y="45"/>
                      <a:pt x="1713" y="34"/>
                    </a:cubicBezTo>
                    <a:cubicBezTo>
                      <a:pt x="1707" y="23"/>
                      <a:pt x="1699" y="15"/>
                      <a:pt x="1688" y="9"/>
                    </a:cubicBezTo>
                    <a:cubicBezTo>
                      <a:pt x="1678" y="3"/>
                      <a:pt x="1667" y="0"/>
                      <a:pt x="1654" y="0"/>
                    </a:cubicBezTo>
                    <a:cubicBezTo>
                      <a:pt x="1636" y="0"/>
                      <a:pt x="1618" y="0"/>
                      <a:pt x="1600" y="0"/>
                    </a:cubicBezTo>
                    <a:close/>
                    <a:moveTo>
                      <a:pt x="682" y="193"/>
                    </a:moveTo>
                    <a:cubicBezTo>
                      <a:pt x="669" y="199"/>
                      <a:pt x="655" y="205"/>
                      <a:pt x="642" y="210"/>
                    </a:cubicBezTo>
                    <a:cubicBezTo>
                      <a:pt x="577" y="241"/>
                      <a:pt x="517" y="264"/>
                      <a:pt x="513" y="266"/>
                    </a:cubicBezTo>
                    <a:cubicBezTo>
                      <a:pt x="474" y="278"/>
                      <a:pt x="458" y="299"/>
                      <a:pt x="462" y="330"/>
                    </a:cubicBezTo>
                    <a:cubicBezTo>
                      <a:pt x="463" y="335"/>
                      <a:pt x="465" y="340"/>
                      <a:pt x="468" y="345"/>
                    </a:cubicBezTo>
                    <a:cubicBezTo>
                      <a:pt x="471" y="351"/>
                      <a:pt x="475" y="355"/>
                      <a:pt x="480" y="359"/>
                    </a:cubicBezTo>
                    <a:cubicBezTo>
                      <a:pt x="482" y="360"/>
                      <a:pt x="484" y="362"/>
                      <a:pt x="487" y="364"/>
                    </a:cubicBezTo>
                    <a:cubicBezTo>
                      <a:pt x="526" y="383"/>
                      <a:pt x="562" y="392"/>
                      <a:pt x="605" y="392"/>
                    </a:cubicBezTo>
                    <a:cubicBezTo>
                      <a:pt x="628" y="392"/>
                      <a:pt x="648" y="389"/>
                      <a:pt x="670" y="384"/>
                    </a:cubicBezTo>
                    <a:cubicBezTo>
                      <a:pt x="718" y="377"/>
                      <a:pt x="756" y="363"/>
                      <a:pt x="798" y="339"/>
                    </a:cubicBezTo>
                    <a:cubicBezTo>
                      <a:pt x="817" y="328"/>
                      <a:pt x="833" y="317"/>
                      <a:pt x="850" y="302"/>
                    </a:cubicBezTo>
                    <a:cubicBezTo>
                      <a:pt x="858" y="310"/>
                      <a:pt x="866" y="319"/>
                      <a:pt x="874" y="328"/>
                    </a:cubicBezTo>
                    <a:cubicBezTo>
                      <a:pt x="881" y="334"/>
                      <a:pt x="887" y="340"/>
                      <a:pt x="893" y="347"/>
                    </a:cubicBezTo>
                    <a:cubicBezTo>
                      <a:pt x="1014" y="465"/>
                      <a:pt x="1134" y="582"/>
                      <a:pt x="1254" y="700"/>
                    </a:cubicBezTo>
                    <a:cubicBezTo>
                      <a:pt x="1322" y="700"/>
                      <a:pt x="1389" y="700"/>
                      <a:pt x="1456" y="700"/>
                    </a:cubicBezTo>
                    <a:cubicBezTo>
                      <a:pt x="1456" y="496"/>
                      <a:pt x="1456" y="292"/>
                      <a:pt x="1456" y="88"/>
                    </a:cubicBezTo>
                    <a:cubicBezTo>
                      <a:pt x="1455" y="88"/>
                      <a:pt x="1453" y="88"/>
                      <a:pt x="1451" y="88"/>
                    </a:cubicBezTo>
                    <a:cubicBezTo>
                      <a:pt x="1318" y="52"/>
                      <a:pt x="1203" y="32"/>
                      <a:pt x="1065" y="21"/>
                    </a:cubicBezTo>
                    <a:cubicBezTo>
                      <a:pt x="931" y="21"/>
                      <a:pt x="808" y="134"/>
                      <a:pt x="682" y="193"/>
                    </a:cubicBezTo>
                    <a:close/>
                    <a:moveTo>
                      <a:pt x="907" y="461"/>
                    </a:moveTo>
                    <a:cubicBezTo>
                      <a:pt x="884" y="438"/>
                      <a:pt x="860" y="415"/>
                      <a:pt x="837" y="393"/>
                    </a:cubicBezTo>
                    <a:cubicBezTo>
                      <a:pt x="836" y="393"/>
                      <a:pt x="836" y="394"/>
                      <a:pt x="835" y="394"/>
                    </a:cubicBezTo>
                    <a:cubicBezTo>
                      <a:pt x="785" y="423"/>
                      <a:pt x="739" y="440"/>
                      <a:pt x="682" y="449"/>
                    </a:cubicBezTo>
                    <a:cubicBezTo>
                      <a:pt x="653" y="454"/>
                      <a:pt x="628" y="457"/>
                      <a:pt x="598" y="457"/>
                    </a:cubicBezTo>
                    <a:cubicBezTo>
                      <a:pt x="594" y="457"/>
                      <a:pt x="590" y="457"/>
                      <a:pt x="586" y="457"/>
                    </a:cubicBezTo>
                    <a:cubicBezTo>
                      <a:pt x="538" y="457"/>
                      <a:pt x="498" y="446"/>
                      <a:pt x="456" y="422"/>
                    </a:cubicBezTo>
                    <a:cubicBezTo>
                      <a:pt x="453" y="421"/>
                      <a:pt x="451" y="419"/>
                      <a:pt x="448" y="417"/>
                    </a:cubicBezTo>
                    <a:cubicBezTo>
                      <a:pt x="433" y="407"/>
                      <a:pt x="423" y="396"/>
                      <a:pt x="414" y="381"/>
                    </a:cubicBezTo>
                    <a:cubicBezTo>
                      <a:pt x="407" y="368"/>
                      <a:pt x="402" y="356"/>
                      <a:pt x="400" y="341"/>
                    </a:cubicBezTo>
                    <a:cubicBezTo>
                      <a:pt x="399" y="335"/>
                      <a:pt x="399" y="330"/>
                      <a:pt x="399" y="324"/>
                    </a:cubicBezTo>
                    <a:cubicBezTo>
                      <a:pt x="399" y="302"/>
                      <a:pt x="404" y="283"/>
                      <a:pt x="415" y="265"/>
                    </a:cubicBezTo>
                    <a:cubicBezTo>
                      <a:pt x="426" y="246"/>
                      <a:pt x="438" y="231"/>
                      <a:pt x="458" y="221"/>
                    </a:cubicBezTo>
                    <a:cubicBezTo>
                      <a:pt x="469" y="214"/>
                      <a:pt x="480" y="211"/>
                      <a:pt x="493" y="208"/>
                    </a:cubicBezTo>
                    <a:cubicBezTo>
                      <a:pt x="506" y="205"/>
                      <a:pt x="546" y="187"/>
                      <a:pt x="605" y="160"/>
                    </a:cubicBezTo>
                    <a:cubicBezTo>
                      <a:pt x="566" y="135"/>
                      <a:pt x="521" y="150"/>
                      <a:pt x="442" y="172"/>
                    </a:cubicBezTo>
                    <a:cubicBezTo>
                      <a:pt x="386" y="186"/>
                      <a:pt x="331" y="201"/>
                      <a:pt x="276" y="216"/>
                    </a:cubicBezTo>
                    <a:cubicBezTo>
                      <a:pt x="275" y="216"/>
                      <a:pt x="273" y="217"/>
                      <a:pt x="272" y="218"/>
                    </a:cubicBezTo>
                    <a:cubicBezTo>
                      <a:pt x="271" y="218"/>
                      <a:pt x="270" y="218"/>
                      <a:pt x="270" y="219"/>
                    </a:cubicBezTo>
                    <a:cubicBezTo>
                      <a:pt x="270" y="400"/>
                      <a:pt x="270" y="581"/>
                      <a:pt x="270" y="762"/>
                    </a:cubicBezTo>
                    <a:cubicBezTo>
                      <a:pt x="304" y="762"/>
                      <a:pt x="339" y="762"/>
                      <a:pt x="374" y="762"/>
                    </a:cubicBezTo>
                    <a:cubicBezTo>
                      <a:pt x="467" y="850"/>
                      <a:pt x="560" y="938"/>
                      <a:pt x="653" y="1026"/>
                    </a:cubicBezTo>
                    <a:cubicBezTo>
                      <a:pt x="658" y="1031"/>
                      <a:pt x="662" y="1034"/>
                      <a:pt x="668" y="1037"/>
                    </a:cubicBezTo>
                    <a:cubicBezTo>
                      <a:pt x="680" y="1044"/>
                      <a:pt x="692" y="1048"/>
                      <a:pt x="706" y="1048"/>
                    </a:cubicBezTo>
                    <a:cubicBezTo>
                      <a:pt x="720" y="1048"/>
                      <a:pt x="732" y="1044"/>
                      <a:pt x="745" y="1037"/>
                    </a:cubicBezTo>
                    <a:cubicBezTo>
                      <a:pt x="750" y="1034"/>
                      <a:pt x="755" y="1031"/>
                      <a:pt x="759" y="1026"/>
                    </a:cubicBezTo>
                    <a:cubicBezTo>
                      <a:pt x="764" y="1021"/>
                      <a:pt x="768" y="1017"/>
                      <a:pt x="771" y="1011"/>
                    </a:cubicBezTo>
                    <a:cubicBezTo>
                      <a:pt x="778" y="1000"/>
                      <a:pt x="781" y="988"/>
                      <a:pt x="781" y="975"/>
                    </a:cubicBezTo>
                    <a:cubicBezTo>
                      <a:pt x="781" y="964"/>
                      <a:pt x="778" y="954"/>
                      <a:pt x="773" y="943"/>
                    </a:cubicBezTo>
                    <a:cubicBezTo>
                      <a:pt x="787" y="957"/>
                      <a:pt x="801" y="970"/>
                      <a:pt x="816" y="983"/>
                    </a:cubicBezTo>
                    <a:cubicBezTo>
                      <a:pt x="821" y="988"/>
                      <a:pt x="825" y="991"/>
                      <a:pt x="831" y="994"/>
                    </a:cubicBezTo>
                    <a:cubicBezTo>
                      <a:pt x="843" y="1002"/>
                      <a:pt x="855" y="1005"/>
                      <a:pt x="869" y="1005"/>
                    </a:cubicBezTo>
                    <a:cubicBezTo>
                      <a:pt x="884" y="1005"/>
                      <a:pt x="895" y="1002"/>
                      <a:pt x="907" y="994"/>
                    </a:cubicBezTo>
                    <a:cubicBezTo>
                      <a:pt x="913" y="991"/>
                      <a:pt x="917" y="988"/>
                      <a:pt x="922" y="983"/>
                    </a:cubicBezTo>
                    <a:cubicBezTo>
                      <a:pt x="927" y="979"/>
                      <a:pt x="930" y="974"/>
                      <a:pt x="934" y="968"/>
                    </a:cubicBezTo>
                    <a:cubicBezTo>
                      <a:pt x="940" y="957"/>
                      <a:pt x="943" y="946"/>
                      <a:pt x="943" y="932"/>
                    </a:cubicBezTo>
                    <a:cubicBezTo>
                      <a:pt x="943" y="919"/>
                      <a:pt x="940" y="908"/>
                      <a:pt x="934" y="897"/>
                    </a:cubicBezTo>
                    <a:cubicBezTo>
                      <a:pt x="932" y="893"/>
                      <a:pt x="929" y="890"/>
                      <a:pt x="926" y="887"/>
                    </a:cubicBezTo>
                    <a:cubicBezTo>
                      <a:pt x="944" y="904"/>
                      <a:pt x="962" y="921"/>
                      <a:pt x="980" y="938"/>
                    </a:cubicBezTo>
                    <a:cubicBezTo>
                      <a:pt x="985" y="943"/>
                      <a:pt x="989" y="946"/>
                      <a:pt x="995" y="949"/>
                    </a:cubicBezTo>
                    <a:cubicBezTo>
                      <a:pt x="1007" y="957"/>
                      <a:pt x="1019" y="960"/>
                      <a:pt x="1033" y="960"/>
                    </a:cubicBezTo>
                    <a:cubicBezTo>
                      <a:pt x="1048" y="960"/>
                      <a:pt x="1060" y="957"/>
                      <a:pt x="1072" y="949"/>
                    </a:cubicBezTo>
                    <a:cubicBezTo>
                      <a:pt x="1078" y="946"/>
                      <a:pt x="1082" y="943"/>
                      <a:pt x="1087" y="938"/>
                    </a:cubicBezTo>
                    <a:cubicBezTo>
                      <a:pt x="1092" y="934"/>
                      <a:pt x="1095" y="929"/>
                      <a:pt x="1098" y="923"/>
                    </a:cubicBezTo>
                    <a:cubicBezTo>
                      <a:pt x="1105" y="912"/>
                      <a:pt x="1108" y="902"/>
                      <a:pt x="1108" y="888"/>
                    </a:cubicBezTo>
                    <a:cubicBezTo>
                      <a:pt x="1108" y="875"/>
                      <a:pt x="1105" y="863"/>
                      <a:pt x="1098" y="852"/>
                    </a:cubicBezTo>
                    <a:cubicBezTo>
                      <a:pt x="1096" y="848"/>
                      <a:pt x="1093" y="844"/>
                      <a:pt x="1090" y="840"/>
                    </a:cubicBezTo>
                    <a:cubicBezTo>
                      <a:pt x="1103" y="853"/>
                      <a:pt x="1116" y="865"/>
                      <a:pt x="1128" y="877"/>
                    </a:cubicBezTo>
                    <a:cubicBezTo>
                      <a:pt x="1133" y="882"/>
                      <a:pt x="1137" y="885"/>
                      <a:pt x="1143" y="888"/>
                    </a:cubicBezTo>
                    <a:cubicBezTo>
                      <a:pt x="1155" y="895"/>
                      <a:pt x="1167" y="899"/>
                      <a:pt x="1181" y="899"/>
                    </a:cubicBezTo>
                    <a:cubicBezTo>
                      <a:pt x="1196" y="899"/>
                      <a:pt x="1208" y="895"/>
                      <a:pt x="1220" y="888"/>
                    </a:cubicBezTo>
                    <a:cubicBezTo>
                      <a:pt x="1226" y="885"/>
                      <a:pt x="1230" y="882"/>
                      <a:pt x="1235" y="877"/>
                    </a:cubicBezTo>
                    <a:cubicBezTo>
                      <a:pt x="1240" y="872"/>
                      <a:pt x="1244" y="867"/>
                      <a:pt x="1247" y="861"/>
                    </a:cubicBezTo>
                    <a:cubicBezTo>
                      <a:pt x="1254" y="850"/>
                      <a:pt x="1257" y="838"/>
                      <a:pt x="1257" y="825"/>
                    </a:cubicBezTo>
                    <a:cubicBezTo>
                      <a:pt x="1257" y="812"/>
                      <a:pt x="1254" y="801"/>
                      <a:pt x="1247" y="789"/>
                    </a:cubicBezTo>
                    <a:cubicBezTo>
                      <a:pt x="1244" y="783"/>
                      <a:pt x="1240" y="778"/>
                      <a:pt x="1235" y="773"/>
                    </a:cubicBezTo>
                    <a:cubicBezTo>
                      <a:pt x="1126" y="669"/>
                      <a:pt x="1017" y="565"/>
                      <a:pt x="907" y="46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51" name="Group 50">
            <a:extLst>
              <a:ext uri="{FF2B5EF4-FFF2-40B4-BE49-F238E27FC236}">
                <a16:creationId xmlns:a16="http://schemas.microsoft.com/office/drawing/2014/main" id="{99509962-2980-4AF7-877A-DE34DE15B764}"/>
              </a:ext>
            </a:extLst>
          </p:cNvPr>
          <p:cNvGrpSpPr/>
          <p:nvPr/>
        </p:nvGrpSpPr>
        <p:grpSpPr>
          <a:xfrm>
            <a:off x="838200" y="5009703"/>
            <a:ext cx="6281928" cy="1025485"/>
            <a:chOff x="838200" y="5009703"/>
            <a:chExt cx="6281928" cy="1025485"/>
          </a:xfrm>
        </p:grpSpPr>
        <p:sp>
          <p:nvSpPr>
            <p:cNvPr id="39" name="Content Placeholder 2">
              <a:extLst>
                <a:ext uri="{FF2B5EF4-FFF2-40B4-BE49-F238E27FC236}">
                  <a16:creationId xmlns:a16="http://schemas.microsoft.com/office/drawing/2014/main" id="{013F58EB-D751-43DC-B2A3-EBCA66C1844A}"/>
                </a:ext>
              </a:extLst>
            </p:cNvPr>
            <p:cNvSpPr txBox="1">
              <a:spLocks/>
            </p:cNvSpPr>
            <p:nvPr/>
          </p:nvSpPr>
          <p:spPr>
            <a:xfrm>
              <a:off x="1999488" y="5527357"/>
              <a:ext cx="5120640" cy="507831"/>
            </a:xfrm>
            <a:prstGeom prst="rect">
              <a:avLst/>
            </a:prstGeom>
            <a:ln>
              <a:noFill/>
            </a:ln>
          </p:spPr>
          <p:txBody>
            <a:bodyPr wrap="square" lIns="0" tIns="0" rIns="0" bIns="0" anchor="t">
              <a:sp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600"/>
                </a:spcBef>
                <a:buClr>
                  <a:srgbClr val="0A86C9"/>
                </a:buClr>
              </a:pPr>
              <a:r>
                <a:rPr lang="en-US" sz="1400" spc="0" dirty="0">
                  <a:solidFill>
                    <a:schemeClr val="accent6">
                      <a:lumMod val="25000"/>
                    </a:schemeClr>
                  </a:solidFill>
                  <a:latin typeface="+mn-lt"/>
                  <a:cs typeface="+mn-cs"/>
                </a:rPr>
                <a:t>BI platform engine</a:t>
              </a:r>
            </a:p>
            <a:p>
              <a:pPr marL="182880" indent="-182880" defTabSz="914400">
                <a:spcBef>
                  <a:spcPts val="600"/>
                </a:spcBef>
                <a:buClr>
                  <a:srgbClr val="0A86C9"/>
                </a:buClr>
              </a:pPr>
              <a:r>
                <a:rPr lang="en-US" sz="1400" spc="0" dirty="0">
                  <a:solidFill>
                    <a:schemeClr val="accent6">
                      <a:lumMod val="25000"/>
                    </a:schemeClr>
                  </a:solidFill>
                  <a:latin typeface="+mn-lt"/>
                  <a:cs typeface="+mn-cs"/>
                </a:rPr>
                <a:t>Hadoop/Spark/Hive/LLAP</a:t>
              </a:r>
            </a:p>
          </p:txBody>
        </p:sp>
        <p:sp>
          <p:nvSpPr>
            <p:cNvPr id="40" name="Rectangle 39">
              <a:extLst>
                <a:ext uri="{FF2B5EF4-FFF2-40B4-BE49-F238E27FC236}">
                  <a16:creationId xmlns:a16="http://schemas.microsoft.com/office/drawing/2014/main" id="{30340CA3-146D-4263-BA06-AC68AA521A8F}"/>
                </a:ext>
              </a:extLst>
            </p:cNvPr>
            <p:cNvSpPr/>
            <p:nvPr/>
          </p:nvSpPr>
          <p:spPr>
            <a:xfrm>
              <a:off x="1999487" y="5167646"/>
              <a:ext cx="5120640" cy="276999"/>
            </a:xfrm>
            <a:prstGeom prst="rect">
              <a:avLst/>
            </a:prstGeom>
          </p:spPr>
          <p:txBody>
            <a:bodyPr wrap="square" lIns="0" tIns="0" rIns="0" bIns="0" anchor="ctr" anchorCtr="0">
              <a:spAutoFit/>
            </a:bodyPr>
            <a:lstStyle/>
            <a:p>
              <a:pPr>
                <a:defRPr/>
              </a:pPr>
              <a:r>
                <a:rPr lang="en-GB" b="1" dirty="0">
                  <a:solidFill>
                    <a:srgbClr val="0A86C9"/>
                  </a:solidFill>
                  <a:latin typeface="+mj-lt"/>
                </a:rPr>
                <a:t>Technologies</a:t>
              </a:r>
            </a:p>
          </p:txBody>
        </p:sp>
        <p:sp>
          <p:nvSpPr>
            <p:cNvPr id="43" name="Oval 42">
              <a:extLst>
                <a:ext uri="{FF2B5EF4-FFF2-40B4-BE49-F238E27FC236}">
                  <a16:creationId xmlns:a16="http://schemas.microsoft.com/office/drawing/2014/main" id="{BD383594-C50E-468C-BE72-FEAFB275F533}"/>
                </a:ext>
              </a:extLst>
            </p:cNvPr>
            <p:cNvSpPr/>
            <p:nvPr/>
          </p:nvSpPr>
          <p:spPr>
            <a:xfrm>
              <a:off x="838200" y="5009703"/>
              <a:ext cx="860655" cy="860011"/>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6" name="Group 46">
              <a:extLst>
                <a:ext uri="{FF2B5EF4-FFF2-40B4-BE49-F238E27FC236}">
                  <a16:creationId xmlns:a16="http://schemas.microsoft.com/office/drawing/2014/main" id="{7A88D984-4C80-4016-844E-7C8D783824B4}"/>
                </a:ext>
              </a:extLst>
            </p:cNvPr>
            <p:cNvGrpSpPr>
              <a:grpSpLocks noChangeAspect="1"/>
            </p:cNvGrpSpPr>
            <p:nvPr/>
          </p:nvGrpSpPr>
          <p:grpSpPr bwMode="auto">
            <a:xfrm>
              <a:off x="1065170" y="5225199"/>
              <a:ext cx="406715" cy="429018"/>
              <a:chOff x="5106" y="335"/>
              <a:chExt cx="310" cy="327"/>
            </a:xfrm>
            <a:solidFill>
              <a:srgbClr val="0A86C9"/>
            </a:solidFill>
          </p:grpSpPr>
          <p:sp>
            <p:nvSpPr>
              <p:cNvPr id="47" name="Freeform 47">
                <a:extLst>
                  <a:ext uri="{FF2B5EF4-FFF2-40B4-BE49-F238E27FC236}">
                    <a16:creationId xmlns:a16="http://schemas.microsoft.com/office/drawing/2014/main" id="{5B025FE3-6433-4C35-AF08-2A9EBB8866D4}"/>
                  </a:ext>
                </a:extLst>
              </p:cNvPr>
              <p:cNvSpPr>
                <a:spLocks noChangeArrowheads="1"/>
              </p:cNvSpPr>
              <p:nvPr/>
            </p:nvSpPr>
            <p:spPr bwMode="auto">
              <a:xfrm>
                <a:off x="5106" y="335"/>
                <a:ext cx="310" cy="327"/>
              </a:xfrm>
              <a:custGeom>
                <a:avLst/>
                <a:gdLst>
                  <a:gd name="T0" fmla="*/ 520 w 1371"/>
                  <a:gd name="T1" fmla="*/ 1363 h 1446"/>
                  <a:gd name="T2" fmla="*/ 438 w 1371"/>
                  <a:gd name="T3" fmla="*/ 1445 h 1446"/>
                  <a:gd name="T4" fmla="*/ 356 w 1371"/>
                  <a:gd name="T5" fmla="*/ 1363 h 1446"/>
                  <a:gd name="T6" fmla="*/ 433 w 1371"/>
                  <a:gd name="T7" fmla="*/ 1281 h 1446"/>
                  <a:gd name="T8" fmla="*/ 268 w 1371"/>
                  <a:gd name="T9" fmla="*/ 1163 h 1446"/>
                  <a:gd name="T10" fmla="*/ 305 w 1371"/>
                  <a:gd name="T11" fmla="*/ 1321 h 1446"/>
                  <a:gd name="T12" fmla="*/ 275 w 1371"/>
                  <a:gd name="T13" fmla="*/ 1433 h 1446"/>
                  <a:gd name="T14" fmla="*/ 164 w 1371"/>
                  <a:gd name="T15" fmla="*/ 1403 h 1446"/>
                  <a:gd name="T16" fmla="*/ 193 w 1371"/>
                  <a:gd name="T17" fmla="*/ 1291 h 1446"/>
                  <a:gd name="T18" fmla="*/ 203 w 1371"/>
                  <a:gd name="T19" fmla="*/ 1142 h 1446"/>
                  <a:gd name="T20" fmla="*/ 65 w 1371"/>
                  <a:gd name="T21" fmla="*/ 817 h 1446"/>
                  <a:gd name="T22" fmla="*/ 48 w 1371"/>
                  <a:gd name="T23" fmla="*/ 605 h 1446"/>
                  <a:gd name="T24" fmla="*/ 0 w 1371"/>
                  <a:gd name="T25" fmla="*/ 531 h 1446"/>
                  <a:gd name="T26" fmla="*/ 82 w 1371"/>
                  <a:gd name="T27" fmla="*/ 449 h 1446"/>
                  <a:gd name="T28" fmla="*/ 164 w 1371"/>
                  <a:gd name="T29" fmla="*/ 531 h 1446"/>
                  <a:gd name="T30" fmla="*/ 116 w 1371"/>
                  <a:gd name="T31" fmla="*/ 605 h 1446"/>
                  <a:gd name="T32" fmla="*/ 489 w 1371"/>
                  <a:gd name="T33" fmla="*/ 496 h 1446"/>
                  <a:gd name="T34" fmla="*/ 166 w 1371"/>
                  <a:gd name="T35" fmla="*/ 154 h 1446"/>
                  <a:gd name="T36" fmla="*/ 136 w 1371"/>
                  <a:gd name="T37" fmla="*/ 43 h 1446"/>
                  <a:gd name="T38" fmla="*/ 248 w 1371"/>
                  <a:gd name="T39" fmla="*/ 13 h 1446"/>
                  <a:gd name="T40" fmla="*/ 279 w 1371"/>
                  <a:gd name="T41" fmla="*/ 120 h 1446"/>
                  <a:gd name="T42" fmla="*/ 734 w 1371"/>
                  <a:gd name="T43" fmla="*/ 713 h 1446"/>
                  <a:gd name="T44" fmla="*/ 938 w 1371"/>
                  <a:gd name="T45" fmla="*/ 725 h 1446"/>
                  <a:gd name="T46" fmla="*/ 933 w 1371"/>
                  <a:gd name="T47" fmla="*/ 692 h 1446"/>
                  <a:gd name="T48" fmla="*/ 482 w 1371"/>
                  <a:gd name="T49" fmla="*/ 41 h 1446"/>
                  <a:gd name="T50" fmla="*/ 370 w 1371"/>
                  <a:gd name="T51" fmla="*/ 11 h 1446"/>
                  <a:gd name="T52" fmla="*/ 340 w 1371"/>
                  <a:gd name="T53" fmla="*/ 123 h 1446"/>
                  <a:gd name="T54" fmla="*/ 429 w 1371"/>
                  <a:gd name="T55" fmla="*/ 161 h 1446"/>
                  <a:gd name="T56" fmla="*/ 601 w 1371"/>
                  <a:gd name="T57" fmla="*/ 1292 h 1446"/>
                  <a:gd name="T58" fmla="*/ 571 w 1371"/>
                  <a:gd name="T59" fmla="*/ 1404 h 1446"/>
                  <a:gd name="T60" fmla="*/ 683 w 1371"/>
                  <a:gd name="T61" fmla="*/ 1434 h 1446"/>
                  <a:gd name="T62" fmla="*/ 711 w 1371"/>
                  <a:gd name="T63" fmla="*/ 1322 h 1446"/>
                  <a:gd name="T64" fmla="*/ 1247 w 1371"/>
                  <a:gd name="T65" fmla="*/ 1024 h 1446"/>
                  <a:gd name="T66" fmla="*/ 1004 w 1371"/>
                  <a:gd name="T67" fmla="*/ 1061 h 1446"/>
                  <a:gd name="T68" fmla="*/ 1139 w 1371"/>
                  <a:gd name="T69" fmla="*/ 695 h 1446"/>
                  <a:gd name="T70" fmla="*/ 1072 w 1371"/>
                  <a:gd name="T71" fmla="*/ 228 h 1446"/>
                  <a:gd name="T72" fmla="*/ 1247 w 1371"/>
                  <a:gd name="T73" fmla="*/ 265 h 1446"/>
                  <a:gd name="T74" fmla="*/ 1359 w 1371"/>
                  <a:gd name="T75" fmla="*/ 235 h 1446"/>
                  <a:gd name="T76" fmla="*/ 1329 w 1371"/>
                  <a:gd name="T77" fmla="*/ 123 h 1446"/>
                  <a:gd name="T78" fmla="*/ 1217 w 1371"/>
                  <a:gd name="T79" fmla="*/ 153 h 1446"/>
                  <a:gd name="T80" fmla="*/ 1031 w 1371"/>
                  <a:gd name="T81" fmla="*/ 165 h 1446"/>
                  <a:gd name="T82" fmla="*/ 915 w 1371"/>
                  <a:gd name="T83" fmla="*/ 409 h 1446"/>
                  <a:gd name="T84" fmla="*/ 684 w 1371"/>
                  <a:gd name="T85" fmla="*/ 41 h 1446"/>
                  <a:gd name="T86" fmla="*/ 573 w 1371"/>
                  <a:gd name="T87" fmla="*/ 11 h 1446"/>
                  <a:gd name="T88" fmla="*/ 543 w 1371"/>
                  <a:gd name="T89" fmla="*/ 122 h 1446"/>
                  <a:gd name="T90" fmla="*/ 631 w 1371"/>
                  <a:gd name="T91" fmla="*/ 158 h 1446"/>
                  <a:gd name="T92" fmla="*/ 803 w 1371"/>
                  <a:gd name="T93" fmla="*/ 1292 h 1446"/>
                  <a:gd name="T94" fmla="*/ 773 w 1371"/>
                  <a:gd name="T95" fmla="*/ 1404 h 1446"/>
                  <a:gd name="T96" fmla="*/ 885 w 1371"/>
                  <a:gd name="T97" fmla="*/ 1434 h 1446"/>
                  <a:gd name="T98" fmla="*/ 915 w 1371"/>
                  <a:gd name="T99" fmla="*/ 1322 h 1446"/>
                  <a:gd name="T100" fmla="*/ 1214 w 1371"/>
                  <a:gd name="T101" fmla="*/ 1130 h 1446"/>
                  <a:gd name="T102" fmla="*/ 1287 w 1371"/>
                  <a:gd name="T103" fmla="*/ 1176 h 1446"/>
                  <a:gd name="T104" fmla="*/ 1369 w 1371"/>
                  <a:gd name="T105" fmla="*/ 1094 h 1446"/>
                  <a:gd name="T106" fmla="*/ 1287 w 1371"/>
                  <a:gd name="T107" fmla="*/ 1013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71" h="1446">
                    <a:moveTo>
                      <a:pt x="497" y="1306"/>
                    </a:moveTo>
                    <a:cubicBezTo>
                      <a:pt x="502" y="1311"/>
                      <a:pt x="505" y="1316"/>
                      <a:pt x="509" y="1322"/>
                    </a:cubicBezTo>
                    <a:cubicBezTo>
                      <a:pt x="516" y="1335"/>
                      <a:pt x="520" y="1348"/>
                      <a:pt x="520" y="1363"/>
                    </a:cubicBezTo>
                    <a:cubicBezTo>
                      <a:pt x="520" y="1378"/>
                      <a:pt x="516" y="1391"/>
                      <a:pt x="509" y="1404"/>
                    </a:cubicBezTo>
                    <a:cubicBezTo>
                      <a:pt x="501" y="1417"/>
                      <a:pt x="492" y="1427"/>
                      <a:pt x="479" y="1434"/>
                    </a:cubicBezTo>
                    <a:cubicBezTo>
                      <a:pt x="466" y="1442"/>
                      <a:pt x="453" y="1445"/>
                      <a:pt x="438" y="1445"/>
                    </a:cubicBezTo>
                    <a:cubicBezTo>
                      <a:pt x="423" y="1445"/>
                      <a:pt x="410" y="1442"/>
                      <a:pt x="397" y="1434"/>
                    </a:cubicBezTo>
                    <a:cubicBezTo>
                      <a:pt x="384" y="1427"/>
                      <a:pt x="374" y="1417"/>
                      <a:pt x="367" y="1404"/>
                    </a:cubicBezTo>
                    <a:cubicBezTo>
                      <a:pt x="359" y="1391"/>
                      <a:pt x="356" y="1378"/>
                      <a:pt x="356" y="1363"/>
                    </a:cubicBezTo>
                    <a:cubicBezTo>
                      <a:pt x="356" y="1348"/>
                      <a:pt x="359" y="1335"/>
                      <a:pt x="367" y="1322"/>
                    </a:cubicBezTo>
                    <a:cubicBezTo>
                      <a:pt x="374" y="1309"/>
                      <a:pt x="384" y="1299"/>
                      <a:pt x="397" y="1292"/>
                    </a:cubicBezTo>
                    <a:cubicBezTo>
                      <a:pt x="409" y="1285"/>
                      <a:pt x="420" y="1282"/>
                      <a:pt x="433" y="1281"/>
                    </a:cubicBezTo>
                    <a:cubicBezTo>
                      <a:pt x="509" y="1094"/>
                      <a:pt x="586" y="906"/>
                      <a:pt x="663" y="719"/>
                    </a:cubicBezTo>
                    <a:cubicBezTo>
                      <a:pt x="620" y="665"/>
                      <a:pt x="577" y="611"/>
                      <a:pt x="534" y="557"/>
                    </a:cubicBezTo>
                    <a:cubicBezTo>
                      <a:pt x="445" y="759"/>
                      <a:pt x="356" y="961"/>
                      <a:pt x="268" y="1163"/>
                    </a:cubicBezTo>
                    <a:cubicBezTo>
                      <a:pt x="268" y="1205"/>
                      <a:pt x="268" y="1247"/>
                      <a:pt x="268" y="1288"/>
                    </a:cubicBezTo>
                    <a:cubicBezTo>
                      <a:pt x="271" y="1289"/>
                      <a:pt x="273" y="1290"/>
                      <a:pt x="275" y="1291"/>
                    </a:cubicBezTo>
                    <a:cubicBezTo>
                      <a:pt x="288" y="1299"/>
                      <a:pt x="297" y="1308"/>
                      <a:pt x="305" y="1321"/>
                    </a:cubicBezTo>
                    <a:cubicBezTo>
                      <a:pt x="312" y="1334"/>
                      <a:pt x="316" y="1347"/>
                      <a:pt x="316" y="1362"/>
                    </a:cubicBezTo>
                    <a:cubicBezTo>
                      <a:pt x="316" y="1377"/>
                      <a:pt x="312" y="1390"/>
                      <a:pt x="305" y="1403"/>
                    </a:cubicBezTo>
                    <a:cubicBezTo>
                      <a:pt x="297" y="1416"/>
                      <a:pt x="288" y="1426"/>
                      <a:pt x="275" y="1433"/>
                    </a:cubicBezTo>
                    <a:cubicBezTo>
                      <a:pt x="262" y="1441"/>
                      <a:pt x="249" y="1444"/>
                      <a:pt x="234" y="1444"/>
                    </a:cubicBezTo>
                    <a:cubicBezTo>
                      <a:pt x="219" y="1444"/>
                      <a:pt x="206" y="1441"/>
                      <a:pt x="193" y="1433"/>
                    </a:cubicBezTo>
                    <a:cubicBezTo>
                      <a:pt x="179" y="1426"/>
                      <a:pt x="171" y="1416"/>
                      <a:pt x="164" y="1403"/>
                    </a:cubicBezTo>
                    <a:cubicBezTo>
                      <a:pt x="156" y="1390"/>
                      <a:pt x="153" y="1377"/>
                      <a:pt x="153" y="1362"/>
                    </a:cubicBezTo>
                    <a:cubicBezTo>
                      <a:pt x="153" y="1347"/>
                      <a:pt x="156" y="1334"/>
                      <a:pt x="164" y="1321"/>
                    </a:cubicBezTo>
                    <a:cubicBezTo>
                      <a:pt x="171" y="1308"/>
                      <a:pt x="180" y="1299"/>
                      <a:pt x="193" y="1291"/>
                    </a:cubicBezTo>
                    <a:cubicBezTo>
                      <a:pt x="196" y="1290"/>
                      <a:pt x="198" y="1289"/>
                      <a:pt x="200" y="1288"/>
                    </a:cubicBezTo>
                    <a:cubicBezTo>
                      <a:pt x="200" y="1244"/>
                      <a:pt x="200" y="1200"/>
                      <a:pt x="200" y="1156"/>
                    </a:cubicBezTo>
                    <a:cubicBezTo>
                      <a:pt x="200" y="1151"/>
                      <a:pt x="201" y="1146"/>
                      <a:pt x="203" y="1142"/>
                    </a:cubicBezTo>
                    <a:cubicBezTo>
                      <a:pt x="250" y="1036"/>
                      <a:pt x="297" y="929"/>
                      <a:pt x="345" y="822"/>
                    </a:cubicBezTo>
                    <a:cubicBezTo>
                      <a:pt x="257" y="822"/>
                      <a:pt x="169" y="822"/>
                      <a:pt x="82" y="822"/>
                    </a:cubicBezTo>
                    <a:cubicBezTo>
                      <a:pt x="76" y="822"/>
                      <a:pt x="70" y="820"/>
                      <a:pt x="65" y="817"/>
                    </a:cubicBezTo>
                    <a:cubicBezTo>
                      <a:pt x="59" y="814"/>
                      <a:pt x="55" y="811"/>
                      <a:pt x="52" y="805"/>
                    </a:cubicBezTo>
                    <a:cubicBezTo>
                      <a:pt x="48" y="800"/>
                      <a:pt x="48" y="794"/>
                      <a:pt x="48" y="788"/>
                    </a:cubicBezTo>
                    <a:cubicBezTo>
                      <a:pt x="48" y="727"/>
                      <a:pt x="48" y="666"/>
                      <a:pt x="48" y="605"/>
                    </a:cubicBezTo>
                    <a:cubicBezTo>
                      <a:pt x="45" y="604"/>
                      <a:pt x="43" y="603"/>
                      <a:pt x="41" y="602"/>
                    </a:cubicBezTo>
                    <a:cubicBezTo>
                      <a:pt x="28" y="594"/>
                      <a:pt x="18" y="585"/>
                      <a:pt x="11" y="572"/>
                    </a:cubicBezTo>
                    <a:cubicBezTo>
                      <a:pt x="3" y="559"/>
                      <a:pt x="0" y="546"/>
                      <a:pt x="0" y="531"/>
                    </a:cubicBezTo>
                    <a:cubicBezTo>
                      <a:pt x="0" y="516"/>
                      <a:pt x="3" y="503"/>
                      <a:pt x="11" y="490"/>
                    </a:cubicBezTo>
                    <a:cubicBezTo>
                      <a:pt x="18" y="477"/>
                      <a:pt x="28" y="467"/>
                      <a:pt x="41" y="460"/>
                    </a:cubicBezTo>
                    <a:cubicBezTo>
                      <a:pt x="54" y="452"/>
                      <a:pt x="67" y="449"/>
                      <a:pt x="82" y="449"/>
                    </a:cubicBezTo>
                    <a:cubicBezTo>
                      <a:pt x="97" y="449"/>
                      <a:pt x="110" y="452"/>
                      <a:pt x="123" y="460"/>
                    </a:cubicBezTo>
                    <a:cubicBezTo>
                      <a:pt x="136" y="467"/>
                      <a:pt x="145" y="477"/>
                      <a:pt x="153" y="490"/>
                    </a:cubicBezTo>
                    <a:cubicBezTo>
                      <a:pt x="160" y="503"/>
                      <a:pt x="164" y="516"/>
                      <a:pt x="164" y="531"/>
                    </a:cubicBezTo>
                    <a:cubicBezTo>
                      <a:pt x="164" y="546"/>
                      <a:pt x="160" y="559"/>
                      <a:pt x="153" y="572"/>
                    </a:cubicBezTo>
                    <a:cubicBezTo>
                      <a:pt x="145" y="585"/>
                      <a:pt x="136" y="594"/>
                      <a:pt x="123" y="602"/>
                    </a:cubicBezTo>
                    <a:cubicBezTo>
                      <a:pt x="120" y="603"/>
                      <a:pt x="118" y="604"/>
                      <a:pt x="116" y="605"/>
                    </a:cubicBezTo>
                    <a:cubicBezTo>
                      <a:pt x="116" y="654"/>
                      <a:pt x="116" y="704"/>
                      <a:pt x="116" y="753"/>
                    </a:cubicBezTo>
                    <a:cubicBezTo>
                      <a:pt x="202" y="753"/>
                      <a:pt x="288" y="753"/>
                      <a:pt x="374" y="753"/>
                    </a:cubicBezTo>
                    <a:cubicBezTo>
                      <a:pt x="412" y="668"/>
                      <a:pt x="450" y="582"/>
                      <a:pt x="489" y="496"/>
                    </a:cubicBezTo>
                    <a:cubicBezTo>
                      <a:pt x="401" y="384"/>
                      <a:pt x="313" y="273"/>
                      <a:pt x="225" y="162"/>
                    </a:cubicBezTo>
                    <a:cubicBezTo>
                      <a:pt x="219" y="164"/>
                      <a:pt x="213" y="165"/>
                      <a:pt x="207" y="165"/>
                    </a:cubicBezTo>
                    <a:cubicBezTo>
                      <a:pt x="192" y="165"/>
                      <a:pt x="179" y="161"/>
                      <a:pt x="166" y="154"/>
                    </a:cubicBezTo>
                    <a:cubicBezTo>
                      <a:pt x="153" y="146"/>
                      <a:pt x="143" y="138"/>
                      <a:pt x="136" y="125"/>
                    </a:cubicBezTo>
                    <a:cubicBezTo>
                      <a:pt x="128" y="111"/>
                      <a:pt x="125" y="99"/>
                      <a:pt x="125" y="84"/>
                    </a:cubicBezTo>
                    <a:cubicBezTo>
                      <a:pt x="125" y="69"/>
                      <a:pt x="128" y="56"/>
                      <a:pt x="136" y="43"/>
                    </a:cubicBezTo>
                    <a:cubicBezTo>
                      <a:pt x="143" y="30"/>
                      <a:pt x="153" y="20"/>
                      <a:pt x="166" y="13"/>
                    </a:cubicBezTo>
                    <a:cubicBezTo>
                      <a:pt x="179" y="5"/>
                      <a:pt x="192" y="2"/>
                      <a:pt x="207" y="2"/>
                    </a:cubicBezTo>
                    <a:cubicBezTo>
                      <a:pt x="222" y="2"/>
                      <a:pt x="235" y="5"/>
                      <a:pt x="248" y="13"/>
                    </a:cubicBezTo>
                    <a:cubicBezTo>
                      <a:pt x="261" y="20"/>
                      <a:pt x="270" y="30"/>
                      <a:pt x="278" y="43"/>
                    </a:cubicBezTo>
                    <a:cubicBezTo>
                      <a:pt x="285" y="56"/>
                      <a:pt x="289" y="69"/>
                      <a:pt x="289" y="84"/>
                    </a:cubicBezTo>
                    <a:cubicBezTo>
                      <a:pt x="288" y="97"/>
                      <a:pt x="286" y="108"/>
                      <a:pt x="279" y="120"/>
                    </a:cubicBezTo>
                    <a:cubicBezTo>
                      <a:pt x="428" y="310"/>
                      <a:pt x="578" y="501"/>
                      <a:pt x="727" y="692"/>
                    </a:cubicBezTo>
                    <a:cubicBezTo>
                      <a:pt x="728" y="694"/>
                      <a:pt x="729" y="695"/>
                      <a:pt x="730" y="696"/>
                    </a:cubicBezTo>
                    <a:cubicBezTo>
                      <a:pt x="733" y="702"/>
                      <a:pt x="734" y="707"/>
                      <a:pt x="734" y="713"/>
                    </a:cubicBezTo>
                    <a:cubicBezTo>
                      <a:pt x="734" y="718"/>
                      <a:pt x="734" y="722"/>
                      <a:pt x="732" y="725"/>
                    </a:cubicBezTo>
                    <a:cubicBezTo>
                      <a:pt x="654" y="919"/>
                      <a:pt x="575" y="1113"/>
                      <a:pt x="497" y="1306"/>
                    </a:cubicBezTo>
                    <a:close/>
                    <a:moveTo>
                      <a:pt x="938" y="725"/>
                    </a:moveTo>
                    <a:cubicBezTo>
                      <a:pt x="940" y="722"/>
                      <a:pt x="940" y="718"/>
                      <a:pt x="940" y="713"/>
                    </a:cubicBezTo>
                    <a:cubicBezTo>
                      <a:pt x="940" y="707"/>
                      <a:pt x="939" y="702"/>
                      <a:pt x="936" y="696"/>
                    </a:cubicBezTo>
                    <a:cubicBezTo>
                      <a:pt x="935" y="695"/>
                      <a:pt x="934" y="694"/>
                      <a:pt x="933" y="692"/>
                    </a:cubicBezTo>
                    <a:cubicBezTo>
                      <a:pt x="783" y="501"/>
                      <a:pt x="633" y="310"/>
                      <a:pt x="483" y="119"/>
                    </a:cubicBezTo>
                    <a:cubicBezTo>
                      <a:pt x="489" y="107"/>
                      <a:pt x="493" y="96"/>
                      <a:pt x="493" y="82"/>
                    </a:cubicBezTo>
                    <a:cubicBezTo>
                      <a:pt x="493" y="67"/>
                      <a:pt x="489" y="54"/>
                      <a:pt x="482" y="41"/>
                    </a:cubicBezTo>
                    <a:cubicBezTo>
                      <a:pt x="474" y="28"/>
                      <a:pt x="465" y="18"/>
                      <a:pt x="452" y="11"/>
                    </a:cubicBezTo>
                    <a:cubicBezTo>
                      <a:pt x="439" y="3"/>
                      <a:pt x="426" y="0"/>
                      <a:pt x="411" y="0"/>
                    </a:cubicBezTo>
                    <a:cubicBezTo>
                      <a:pt x="396" y="0"/>
                      <a:pt x="383" y="3"/>
                      <a:pt x="370" y="11"/>
                    </a:cubicBezTo>
                    <a:cubicBezTo>
                      <a:pt x="357" y="18"/>
                      <a:pt x="348" y="28"/>
                      <a:pt x="340" y="41"/>
                    </a:cubicBezTo>
                    <a:cubicBezTo>
                      <a:pt x="333" y="54"/>
                      <a:pt x="329" y="67"/>
                      <a:pt x="329" y="82"/>
                    </a:cubicBezTo>
                    <a:cubicBezTo>
                      <a:pt x="329" y="97"/>
                      <a:pt x="332" y="110"/>
                      <a:pt x="340" y="123"/>
                    </a:cubicBezTo>
                    <a:cubicBezTo>
                      <a:pt x="347" y="136"/>
                      <a:pt x="357" y="145"/>
                      <a:pt x="370" y="153"/>
                    </a:cubicBezTo>
                    <a:cubicBezTo>
                      <a:pt x="383" y="160"/>
                      <a:pt x="396" y="164"/>
                      <a:pt x="411" y="164"/>
                    </a:cubicBezTo>
                    <a:cubicBezTo>
                      <a:pt x="418" y="164"/>
                      <a:pt x="423" y="163"/>
                      <a:pt x="429" y="161"/>
                    </a:cubicBezTo>
                    <a:cubicBezTo>
                      <a:pt x="575" y="347"/>
                      <a:pt x="721" y="534"/>
                      <a:pt x="867" y="721"/>
                    </a:cubicBezTo>
                    <a:cubicBezTo>
                      <a:pt x="791" y="907"/>
                      <a:pt x="714" y="1094"/>
                      <a:pt x="638" y="1281"/>
                    </a:cubicBezTo>
                    <a:cubicBezTo>
                      <a:pt x="624" y="1282"/>
                      <a:pt x="613" y="1285"/>
                      <a:pt x="601" y="1292"/>
                    </a:cubicBezTo>
                    <a:cubicBezTo>
                      <a:pt x="588" y="1299"/>
                      <a:pt x="578" y="1309"/>
                      <a:pt x="571" y="1322"/>
                    </a:cubicBezTo>
                    <a:cubicBezTo>
                      <a:pt x="563" y="1335"/>
                      <a:pt x="560" y="1348"/>
                      <a:pt x="560" y="1363"/>
                    </a:cubicBezTo>
                    <a:cubicBezTo>
                      <a:pt x="560" y="1378"/>
                      <a:pt x="563" y="1391"/>
                      <a:pt x="571" y="1404"/>
                    </a:cubicBezTo>
                    <a:cubicBezTo>
                      <a:pt x="578" y="1417"/>
                      <a:pt x="588" y="1427"/>
                      <a:pt x="601" y="1434"/>
                    </a:cubicBezTo>
                    <a:cubicBezTo>
                      <a:pt x="614" y="1442"/>
                      <a:pt x="627" y="1445"/>
                      <a:pt x="642" y="1445"/>
                    </a:cubicBezTo>
                    <a:cubicBezTo>
                      <a:pt x="657" y="1445"/>
                      <a:pt x="669" y="1442"/>
                      <a:pt x="683" y="1434"/>
                    </a:cubicBezTo>
                    <a:cubicBezTo>
                      <a:pt x="696" y="1427"/>
                      <a:pt x="704" y="1417"/>
                      <a:pt x="711" y="1404"/>
                    </a:cubicBezTo>
                    <a:cubicBezTo>
                      <a:pt x="719" y="1391"/>
                      <a:pt x="722" y="1378"/>
                      <a:pt x="722" y="1363"/>
                    </a:cubicBezTo>
                    <a:cubicBezTo>
                      <a:pt x="722" y="1348"/>
                      <a:pt x="719" y="1335"/>
                      <a:pt x="711" y="1322"/>
                    </a:cubicBezTo>
                    <a:cubicBezTo>
                      <a:pt x="708" y="1316"/>
                      <a:pt x="705" y="1311"/>
                      <a:pt x="700" y="1306"/>
                    </a:cubicBezTo>
                    <a:cubicBezTo>
                      <a:pt x="780" y="1113"/>
                      <a:pt x="859" y="919"/>
                      <a:pt x="938" y="725"/>
                    </a:cubicBezTo>
                    <a:close/>
                    <a:moveTo>
                      <a:pt x="1247" y="1024"/>
                    </a:moveTo>
                    <a:cubicBezTo>
                      <a:pt x="1234" y="1031"/>
                      <a:pt x="1225" y="1041"/>
                      <a:pt x="1217" y="1054"/>
                    </a:cubicBezTo>
                    <a:cubicBezTo>
                      <a:pt x="1216" y="1056"/>
                      <a:pt x="1215" y="1058"/>
                      <a:pt x="1213" y="1061"/>
                    </a:cubicBezTo>
                    <a:cubicBezTo>
                      <a:pt x="1144" y="1061"/>
                      <a:pt x="1074" y="1061"/>
                      <a:pt x="1004" y="1061"/>
                    </a:cubicBezTo>
                    <a:cubicBezTo>
                      <a:pt x="1050" y="949"/>
                      <a:pt x="1096" y="837"/>
                      <a:pt x="1141" y="724"/>
                    </a:cubicBezTo>
                    <a:cubicBezTo>
                      <a:pt x="1143" y="721"/>
                      <a:pt x="1144" y="717"/>
                      <a:pt x="1144" y="713"/>
                    </a:cubicBezTo>
                    <a:cubicBezTo>
                      <a:pt x="1144" y="706"/>
                      <a:pt x="1142" y="701"/>
                      <a:pt x="1139" y="695"/>
                    </a:cubicBezTo>
                    <a:cubicBezTo>
                      <a:pt x="1138" y="694"/>
                      <a:pt x="1137" y="693"/>
                      <a:pt x="1136" y="691"/>
                    </a:cubicBezTo>
                    <a:cubicBezTo>
                      <a:pt x="1079" y="617"/>
                      <a:pt x="1022" y="543"/>
                      <a:pt x="964" y="470"/>
                    </a:cubicBezTo>
                    <a:cubicBezTo>
                      <a:pt x="1000" y="389"/>
                      <a:pt x="1036" y="308"/>
                      <a:pt x="1072" y="228"/>
                    </a:cubicBezTo>
                    <a:cubicBezTo>
                      <a:pt x="1120" y="228"/>
                      <a:pt x="1167" y="228"/>
                      <a:pt x="1214" y="228"/>
                    </a:cubicBezTo>
                    <a:cubicBezTo>
                      <a:pt x="1215" y="231"/>
                      <a:pt x="1216" y="233"/>
                      <a:pt x="1217" y="235"/>
                    </a:cubicBezTo>
                    <a:cubicBezTo>
                      <a:pt x="1225" y="248"/>
                      <a:pt x="1234" y="257"/>
                      <a:pt x="1247" y="265"/>
                    </a:cubicBezTo>
                    <a:cubicBezTo>
                      <a:pt x="1260" y="272"/>
                      <a:pt x="1273" y="276"/>
                      <a:pt x="1288" y="276"/>
                    </a:cubicBezTo>
                    <a:cubicBezTo>
                      <a:pt x="1303" y="276"/>
                      <a:pt x="1316" y="272"/>
                      <a:pt x="1329" y="265"/>
                    </a:cubicBezTo>
                    <a:cubicBezTo>
                      <a:pt x="1342" y="257"/>
                      <a:pt x="1352" y="248"/>
                      <a:pt x="1359" y="235"/>
                    </a:cubicBezTo>
                    <a:cubicBezTo>
                      <a:pt x="1367" y="222"/>
                      <a:pt x="1370" y="209"/>
                      <a:pt x="1370" y="194"/>
                    </a:cubicBezTo>
                    <a:cubicBezTo>
                      <a:pt x="1370" y="179"/>
                      <a:pt x="1367" y="166"/>
                      <a:pt x="1359" y="153"/>
                    </a:cubicBezTo>
                    <a:cubicBezTo>
                      <a:pt x="1352" y="140"/>
                      <a:pt x="1342" y="130"/>
                      <a:pt x="1329" y="123"/>
                    </a:cubicBezTo>
                    <a:cubicBezTo>
                      <a:pt x="1316" y="115"/>
                      <a:pt x="1303" y="112"/>
                      <a:pt x="1288" y="112"/>
                    </a:cubicBezTo>
                    <a:cubicBezTo>
                      <a:pt x="1273" y="112"/>
                      <a:pt x="1260" y="115"/>
                      <a:pt x="1247" y="123"/>
                    </a:cubicBezTo>
                    <a:cubicBezTo>
                      <a:pt x="1234" y="130"/>
                      <a:pt x="1225" y="140"/>
                      <a:pt x="1217" y="153"/>
                    </a:cubicBezTo>
                    <a:cubicBezTo>
                      <a:pt x="1216" y="156"/>
                      <a:pt x="1215" y="158"/>
                      <a:pt x="1214" y="160"/>
                    </a:cubicBezTo>
                    <a:cubicBezTo>
                      <a:pt x="1159" y="160"/>
                      <a:pt x="1104" y="160"/>
                      <a:pt x="1048" y="160"/>
                    </a:cubicBezTo>
                    <a:cubicBezTo>
                      <a:pt x="1041" y="160"/>
                      <a:pt x="1036" y="162"/>
                      <a:pt x="1031" y="165"/>
                    </a:cubicBezTo>
                    <a:cubicBezTo>
                      <a:pt x="1025" y="168"/>
                      <a:pt x="1021" y="172"/>
                      <a:pt x="1018" y="177"/>
                    </a:cubicBezTo>
                    <a:cubicBezTo>
                      <a:pt x="1018" y="178"/>
                      <a:pt x="1017" y="179"/>
                      <a:pt x="1017" y="181"/>
                    </a:cubicBezTo>
                    <a:cubicBezTo>
                      <a:pt x="983" y="257"/>
                      <a:pt x="949" y="333"/>
                      <a:pt x="915" y="409"/>
                    </a:cubicBezTo>
                    <a:cubicBezTo>
                      <a:pt x="838" y="312"/>
                      <a:pt x="761" y="215"/>
                      <a:pt x="685" y="119"/>
                    </a:cubicBezTo>
                    <a:cubicBezTo>
                      <a:pt x="690" y="107"/>
                      <a:pt x="693" y="95"/>
                      <a:pt x="693" y="81"/>
                    </a:cubicBezTo>
                    <a:cubicBezTo>
                      <a:pt x="693" y="66"/>
                      <a:pt x="690" y="53"/>
                      <a:pt x="684" y="41"/>
                    </a:cubicBezTo>
                    <a:cubicBezTo>
                      <a:pt x="676" y="28"/>
                      <a:pt x="667" y="18"/>
                      <a:pt x="654" y="11"/>
                    </a:cubicBezTo>
                    <a:cubicBezTo>
                      <a:pt x="641" y="3"/>
                      <a:pt x="627" y="0"/>
                      <a:pt x="613" y="0"/>
                    </a:cubicBezTo>
                    <a:cubicBezTo>
                      <a:pt x="598" y="0"/>
                      <a:pt x="586" y="3"/>
                      <a:pt x="573" y="11"/>
                    </a:cubicBezTo>
                    <a:cubicBezTo>
                      <a:pt x="560" y="18"/>
                      <a:pt x="551" y="28"/>
                      <a:pt x="543" y="41"/>
                    </a:cubicBezTo>
                    <a:cubicBezTo>
                      <a:pt x="536" y="53"/>
                      <a:pt x="532" y="66"/>
                      <a:pt x="532" y="81"/>
                    </a:cubicBezTo>
                    <a:cubicBezTo>
                      <a:pt x="532" y="96"/>
                      <a:pt x="535" y="109"/>
                      <a:pt x="543" y="122"/>
                    </a:cubicBezTo>
                    <a:cubicBezTo>
                      <a:pt x="550" y="134"/>
                      <a:pt x="560" y="144"/>
                      <a:pt x="573" y="151"/>
                    </a:cubicBezTo>
                    <a:cubicBezTo>
                      <a:pt x="586" y="158"/>
                      <a:pt x="598" y="162"/>
                      <a:pt x="613" y="162"/>
                    </a:cubicBezTo>
                    <a:cubicBezTo>
                      <a:pt x="619" y="161"/>
                      <a:pt x="625" y="160"/>
                      <a:pt x="631" y="158"/>
                    </a:cubicBezTo>
                    <a:cubicBezTo>
                      <a:pt x="778" y="344"/>
                      <a:pt x="925" y="531"/>
                      <a:pt x="1072" y="718"/>
                    </a:cubicBezTo>
                    <a:cubicBezTo>
                      <a:pt x="995" y="905"/>
                      <a:pt x="918" y="1093"/>
                      <a:pt x="840" y="1281"/>
                    </a:cubicBezTo>
                    <a:cubicBezTo>
                      <a:pt x="827" y="1282"/>
                      <a:pt x="815" y="1285"/>
                      <a:pt x="803" y="1292"/>
                    </a:cubicBezTo>
                    <a:cubicBezTo>
                      <a:pt x="790" y="1299"/>
                      <a:pt x="781" y="1309"/>
                      <a:pt x="773" y="1322"/>
                    </a:cubicBezTo>
                    <a:cubicBezTo>
                      <a:pt x="765" y="1335"/>
                      <a:pt x="762" y="1348"/>
                      <a:pt x="762" y="1363"/>
                    </a:cubicBezTo>
                    <a:cubicBezTo>
                      <a:pt x="762" y="1378"/>
                      <a:pt x="765" y="1391"/>
                      <a:pt x="773" y="1404"/>
                    </a:cubicBezTo>
                    <a:cubicBezTo>
                      <a:pt x="781" y="1417"/>
                      <a:pt x="790" y="1427"/>
                      <a:pt x="803" y="1434"/>
                    </a:cubicBezTo>
                    <a:cubicBezTo>
                      <a:pt x="816" y="1442"/>
                      <a:pt x="829" y="1445"/>
                      <a:pt x="844" y="1445"/>
                    </a:cubicBezTo>
                    <a:cubicBezTo>
                      <a:pt x="859" y="1445"/>
                      <a:pt x="872" y="1442"/>
                      <a:pt x="885" y="1434"/>
                    </a:cubicBezTo>
                    <a:cubicBezTo>
                      <a:pt x="898" y="1427"/>
                      <a:pt x="908" y="1417"/>
                      <a:pt x="915" y="1404"/>
                    </a:cubicBezTo>
                    <a:cubicBezTo>
                      <a:pt x="923" y="1391"/>
                      <a:pt x="926" y="1378"/>
                      <a:pt x="926" y="1363"/>
                    </a:cubicBezTo>
                    <a:cubicBezTo>
                      <a:pt x="926" y="1348"/>
                      <a:pt x="922" y="1335"/>
                      <a:pt x="915" y="1322"/>
                    </a:cubicBezTo>
                    <a:cubicBezTo>
                      <a:pt x="911" y="1316"/>
                      <a:pt x="908" y="1311"/>
                      <a:pt x="903" y="1306"/>
                    </a:cubicBezTo>
                    <a:cubicBezTo>
                      <a:pt x="928" y="1248"/>
                      <a:pt x="952" y="1189"/>
                      <a:pt x="976" y="1130"/>
                    </a:cubicBezTo>
                    <a:cubicBezTo>
                      <a:pt x="1056" y="1130"/>
                      <a:pt x="1135" y="1130"/>
                      <a:pt x="1214" y="1130"/>
                    </a:cubicBezTo>
                    <a:cubicBezTo>
                      <a:pt x="1215" y="1132"/>
                      <a:pt x="1216" y="1133"/>
                      <a:pt x="1217" y="1135"/>
                    </a:cubicBezTo>
                    <a:cubicBezTo>
                      <a:pt x="1224" y="1148"/>
                      <a:pt x="1234" y="1158"/>
                      <a:pt x="1246" y="1165"/>
                    </a:cubicBezTo>
                    <a:cubicBezTo>
                      <a:pt x="1259" y="1173"/>
                      <a:pt x="1272" y="1176"/>
                      <a:pt x="1287" y="1176"/>
                    </a:cubicBezTo>
                    <a:cubicBezTo>
                      <a:pt x="1302" y="1176"/>
                      <a:pt x="1315" y="1173"/>
                      <a:pt x="1328" y="1165"/>
                    </a:cubicBezTo>
                    <a:cubicBezTo>
                      <a:pt x="1341" y="1158"/>
                      <a:pt x="1351" y="1148"/>
                      <a:pt x="1358" y="1135"/>
                    </a:cubicBezTo>
                    <a:cubicBezTo>
                      <a:pt x="1366" y="1122"/>
                      <a:pt x="1369" y="1109"/>
                      <a:pt x="1369" y="1094"/>
                    </a:cubicBezTo>
                    <a:cubicBezTo>
                      <a:pt x="1369" y="1079"/>
                      <a:pt x="1366" y="1067"/>
                      <a:pt x="1358" y="1054"/>
                    </a:cubicBezTo>
                    <a:cubicBezTo>
                      <a:pt x="1351" y="1041"/>
                      <a:pt x="1341" y="1032"/>
                      <a:pt x="1328" y="1024"/>
                    </a:cubicBezTo>
                    <a:cubicBezTo>
                      <a:pt x="1315" y="1017"/>
                      <a:pt x="1302" y="1013"/>
                      <a:pt x="1287" y="1013"/>
                    </a:cubicBezTo>
                    <a:lnTo>
                      <a:pt x="1287" y="1013"/>
                    </a:lnTo>
                    <a:cubicBezTo>
                      <a:pt x="1272" y="1013"/>
                      <a:pt x="1260" y="1017"/>
                      <a:pt x="1247" y="102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8" name="Group 7">
            <a:extLst>
              <a:ext uri="{FF2B5EF4-FFF2-40B4-BE49-F238E27FC236}">
                <a16:creationId xmlns:a16="http://schemas.microsoft.com/office/drawing/2014/main" id="{D12AF5C6-6D81-4628-AD3D-AE208339CC52}"/>
              </a:ext>
            </a:extLst>
          </p:cNvPr>
          <p:cNvGrpSpPr/>
          <p:nvPr/>
        </p:nvGrpSpPr>
        <p:grpSpPr>
          <a:xfrm>
            <a:off x="838200" y="1554480"/>
            <a:ext cx="6281928" cy="1533317"/>
            <a:chOff x="838200" y="1463040"/>
            <a:chExt cx="6281928" cy="1533317"/>
          </a:xfrm>
        </p:grpSpPr>
        <p:sp>
          <p:nvSpPr>
            <p:cNvPr id="35" name="Content Placeholder 2">
              <a:extLst>
                <a:ext uri="{FF2B5EF4-FFF2-40B4-BE49-F238E27FC236}">
                  <a16:creationId xmlns:a16="http://schemas.microsoft.com/office/drawing/2014/main" id="{C3585AA0-13CB-4A5A-B3ED-1349091BF063}"/>
                </a:ext>
              </a:extLst>
            </p:cNvPr>
            <p:cNvSpPr txBox="1">
              <a:spLocks/>
            </p:cNvSpPr>
            <p:nvPr/>
          </p:nvSpPr>
          <p:spPr>
            <a:xfrm>
              <a:off x="1999488" y="1980694"/>
              <a:ext cx="5120640" cy="1015663"/>
            </a:xfrm>
            <a:prstGeom prst="rect">
              <a:avLst/>
            </a:prstGeom>
            <a:ln>
              <a:noFill/>
            </a:ln>
          </p:spPr>
          <p:txBody>
            <a:bodyPr wrap="square" lIns="0" tIns="0" rIns="0" bIns="0" anchor="t">
              <a:sp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600"/>
                </a:spcBef>
                <a:buClr>
                  <a:srgbClr val="0A86C9"/>
                </a:buClr>
              </a:pPr>
              <a:r>
                <a:rPr lang="en-US" sz="1400" spc="0" dirty="0">
                  <a:solidFill>
                    <a:schemeClr val="accent6">
                      <a:lumMod val="25000"/>
                    </a:schemeClr>
                  </a:solidFill>
                  <a:latin typeface="+mn-lt"/>
                  <a:cs typeface="+mn-cs"/>
                </a:rPr>
                <a:t>Updated BI ACI ReD</a:t>
              </a:r>
              <a:r>
                <a:rPr lang="en-US" sz="1400" i="1" spc="0" dirty="0">
                  <a:solidFill>
                    <a:schemeClr val="accent6">
                      <a:lumMod val="25000"/>
                    </a:schemeClr>
                  </a:solidFill>
                  <a:latin typeface="+mn-lt"/>
                  <a:cs typeface="+mn-cs"/>
                </a:rPr>
                <a:t>i</a:t>
              </a:r>
              <a:r>
                <a:rPr lang="en-US" sz="1400" spc="0" dirty="0">
                  <a:solidFill>
                    <a:schemeClr val="accent6">
                      <a:lumMod val="25000"/>
                    </a:schemeClr>
                  </a:solidFill>
                  <a:latin typeface="+mn-lt"/>
                  <a:cs typeface="+mn-cs"/>
                </a:rPr>
                <a:t> platform to enhance non-functional requirements and integration capability</a:t>
              </a:r>
            </a:p>
            <a:p>
              <a:pPr marL="182880" indent="-182880" defTabSz="914400">
                <a:spcBef>
                  <a:spcPts val="600"/>
                </a:spcBef>
                <a:buClr>
                  <a:srgbClr val="0A86C9"/>
                </a:buClr>
              </a:pPr>
              <a:r>
                <a:rPr lang="en-US" sz="1400" spc="0" dirty="0">
                  <a:solidFill>
                    <a:schemeClr val="accent6">
                      <a:lumMod val="25000"/>
                    </a:schemeClr>
                  </a:solidFill>
                  <a:latin typeface="+mn-lt"/>
                  <a:cs typeface="+mn-cs"/>
                </a:rPr>
                <a:t>Security and entitlement enhancements</a:t>
              </a:r>
            </a:p>
            <a:p>
              <a:pPr marL="182880" indent="-182880" defTabSz="914400">
                <a:spcBef>
                  <a:spcPts val="600"/>
                </a:spcBef>
                <a:buClr>
                  <a:srgbClr val="0A86C9"/>
                </a:buClr>
              </a:pPr>
              <a:r>
                <a:rPr lang="en-US" sz="1400" spc="0" dirty="0">
                  <a:solidFill>
                    <a:schemeClr val="accent6">
                      <a:lumMod val="25000"/>
                    </a:schemeClr>
                  </a:solidFill>
                  <a:latin typeface="+mn-lt"/>
                  <a:cs typeface="+mn-cs"/>
                </a:rPr>
                <a:t>Performance enhancements for BI/reporting/data exploration</a:t>
              </a:r>
            </a:p>
          </p:txBody>
        </p:sp>
        <p:sp>
          <p:nvSpPr>
            <p:cNvPr id="36" name="Rectangle 35">
              <a:extLst>
                <a:ext uri="{FF2B5EF4-FFF2-40B4-BE49-F238E27FC236}">
                  <a16:creationId xmlns:a16="http://schemas.microsoft.com/office/drawing/2014/main" id="{C4E88F60-42EB-4A69-BCB0-F0BCC954333B}"/>
                </a:ext>
              </a:extLst>
            </p:cNvPr>
            <p:cNvSpPr/>
            <p:nvPr/>
          </p:nvSpPr>
          <p:spPr>
            <a:xfrm>
              <a:off x="1999487" y="1620983"/>
              <a:ext cx="5120640" cy="276999"/>
            </a:xfrm>
            <a:prstGeom prst="rect">
              <a:avLst/>
            </a:prstGeom>
          </p:spPr>
          <p:txBody>
            <a:bodyPr wrap="square" lIns="0" tIns="0" rIns="0" bIns="0" anchor="ctr" anchorCtr="0">
              <a:spAutoFit/>
            </a:bodyPr>
            <a:lstStyle/>
            <a:p>
              <a:pPr>
                <a:defRPr/>
              </a:pPr>
              <a:r>
                <a:rPr lang="en-GB" b="1" dirty="0">
                  <a:solidFill>
                    <a:srgbClr val="0A86C9"/>
                  </a:solidFill>
                  <a:latin typeface="+mj-lt"/>
                </a:rPr>
                <a:t>Purpose</a:t>
              </a:r>
            </a:p>
          </p:txBody>
        </p:sp>
        <p:sp>
          <p:nvSpPr>
            <p:cNvPr id="41" name="Oval 40">
              <a:extLst>
                <a:ext uri="{FF2B5EF4-FFF2-40B4-BE49-F238E27FC236}">
                  <a16:creationId xmlns:a16="http://schemas.microsoft.com/office/drawing/2014/main" id="{E8E04695-3524-4041-AB9D-01A319606420}"/>
                </a:ext>
              </a:extLst>
            </p:cNvPr>
            <p:cNvSpPr/>
            <p:nvPr/>
          </p:nvSpPr>
          <p:spPr>
            <a:xfrm>
              <a:off x="838200" y="1463040"/>
              <a:ext cx="860655" cy="860011"/>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48" name="Group 11">
              <a:extLst>
                <a:ext uri="{FF2B5EF4-FFF2-40B4-BE49-F238E27FC236}">
                  <a16:creationId xmlns:a16="http://schemas.microsoft.com/office/drawing/2014/main" id="{5AF7FAAB-833F-4741-81BA-E381B69FA08A}"/>
                </a:ext>
              </a:extLst>
            </p:cNvPr>
            <p:cNvGrpSpPr>
              <a:grpSpLocks noChangeAspect="1"/>
            </p:cNvGrpSpPr>
            <p:nvPr/>
          </p:nvGrpSpPr>
          <p:grpSpPr bwMode="auto">
            <a:xfrm>
              <a:off x="1088130" y="1675912"/>
              <a:ext cx="360795" cy="434267"/>
              <a:chOff x="2084" y="1104"/>
              <a:chExt cx="275" cy="331"/>
            </a:xfrm>
            <a:solidFill>
              <a:srgbClr val="0A86C9"/>
            </a:solidFill>
          </p:grpSpPr>
          <p:sp>
            <p:nvSpPr>
              <p:cNvPr id="49" name="Freeform 12">
                <a:extLst>
                  <a:ext uri="{FF2B5EF4-FFF2-40B4-BE49-F238E27FC236}">
                    <a16:creationId xmlns:a16="http://schemas.microsoft.com/office/drawing/2014/main" id="{31DABA8E-4EBC-45A5-9412-C2051D51C0B8}"/>
                  </a:ext>
                </a:extLst>
              </p:cNvPr>
              <p:cNvSpPr>
                <a:spLocks noChangeArrowheads="1"/>
              </p:cNvSpPr>
              <p:nvPr/>
            </p:nvSpPr>
            <p:spPr bwMode="auto">
              <a:xfrm>
                <a:off x="2063" y="1104"/>
                <a:ext cx="317" cy="331"/>
              </a:xfrm>
              <a:custGeom>
                <a:avLst/>
                <a:gdLst>
                  <a:gd name="T0" fmla="*/ 708 w 1402"/>
                  <a:gd name="T1" fmla="*/ 210 h 1465"/>
                  <a:gd name="T2" fmla="*/ 708 w 1402"/>
                  <a:gd name="T3" fmla="*/ 715 h 1465"/>
                  <a:gd name="T4" fmla="*/ 693 w 1402"/>
                  <a:gd name="T5" fmla="*/ 715 h 1465"/>
                  <a:gd name="T6" fmla="*/ 306 w 1402"/>
                  <a:gd name="T7" fmla="*/ 672 h 1465"/>
                  <a:gd name="T8" fmla="*/ 290 w 1402"/>
                  <a:gd name="T9" fmla="*/ 499 h 1465"/>
                  <a:gd name="T10" fmla="*/ 292 w 1402"/>
                  <a:gd name="T11" fmla="*/ 438 h 1465"/>
                  <a:gd name="T12" fmla="*/ 356 w 1402"/>
                  <a:gd name="T13" fmla="*/ 411 h 1465"/>
                  <a:gd name="T14" fmla="*/ 462 w 1402"/>
                  <a:gd name="T15" fmla="*/ 305 h 1465"/>
                  <a:gd name="T16" fmla="*/ 493 w 1402"/>
                  <a:gd name="T17" fmla="*/ 226 h 1465"/>
                  <a:gd name="T18" fmla="*/ 698 w 1402"/>
                  <a:gd name="T19" fmla="*/ 210 h 1465"/>
                  <a:gd name="T20" fmla="*/ 708 w 1402"/>
                  <a:gd name="T21" fmla="*/ 210 h 1465"/>
                  <a:gd name="T22" fmla="*/ 708 w 1402"/>
                  <a:gd name="T23" fmla="*/ 1232 h 1465"/>
                  <a:gd name="T24" fmla="*/ 734 w 1402"/>
                  <a:gd name="T25" fmla="*/ 1218 h 1465"/>
                  <a:gd name="T26" fmla="*/ 1018 w 1402"/>
                  <a:gd name="T27" fmla="*/ 934 h 1465"/>
                  <a:gd name="T28" fmla="*/ 1112 w 1402"/>
                  <a:gd name="T29" fmla="*/ 673 h 1465"/>
                  <a:gd name="T30" fmla="*/ 708 w 1402"/>
                  <a:gd name="T31" fmla="*/ 716 h 1465"/>
                  <a:gd name="T32" fmla="*/ 708 w 1402"/>
                  <a:gd name="T33" fmla="*/ 1232 h 1465"/>
                  <a:gd name="T34" fmla="*/ 721 w 1402"/>
                  <a:gd name="T35" fmla="*/ 1454 h 1465"/>
                  <a:gd name="T36" fmla="*/ 701 w 1402"/>
                  <a:gd name="T37" fmla="*/ 1464 h 1465"/>
                  <a:gd name="T38" fmla="*/ 680 w 1402"/>
                  <a:gd name="T39" fmla="*/ 1454 h 1465"/>
                  <a:gd name="T40" fmla="*/ 98 w 1402"/>
                  <a:gd name="T41" fmla="*/ 335 h 1465"/>
                  <a:gd name="T42" fmla="*/ 103 w 1402"/>
                  <a:gd name="T43" fmla="*/ 296 h 1465"/>
                  <a:gd name="T44" fmla="*/ 141 w 1402"/>
                  <a:gd name="T45" fmla="*/ 296 h 1465"/>
                  <a:gd name="T46" fmla="*/ 356 w 1402"/>
                  <a:gd name="T47" fmla="*/ 63 h 1465"/>
                  <a:gd name="T48" fmla="*/ 361 w 1402"/>
                  <a:gd name="T49" fmla="*/ 32 h 1465"/>
                  <a:gd name="T50" fmla="*/ 392 w 1402"/>
                  <a:gd name="T51" fmla="*/ 26 h 1465"/>
                  <a:gd name="T52" fmla="*/ 681 w 1402"/>
                  <a:gd name="T53" fmla="*/ 0 h 1465"/>
                  <a:gd name="T54" fmla="*/ 685 w 1402"/>
                  <a:gd name="T55" fmla="*/ 0 h 1465"/>
                  <a:gd name="T56" fmla="*/ 714 w 1402"/>
                  <a:gd name="T57" fmla="*/ 0 h 1465"/>
                  <a:gd name="T58" fmla="*/ 718 w 1402"/>
                  <a:gd name="T59" fmla="*/ 0 h 1465"/>
                  <a:gd name="T60" fmla="*/ 1007 w 1402"/>
                  <a:gd name="T61" fmla="*/ 26 h 1465"/>
                  <a:gd name="T62" fmla="*/ 1038 w 1402"/>
                  <a:gd name="T63" fmla="*/ 32 h 1465"/>
                  <a:gd name="T64" fmla="*/ 1043 w 1402"/>
                  <a:gd name="T65" fmla="*/ 63 h 1465"/>
                  <a:gd name="T66" fmla="*/ 1258 w 1402"/>
                  <a:gd name="T67" fmla="*/ 296 h 1465"/>
                  <a:gd name="T68" fmla="*/ 1298 w 1402"/>
                  <a:gd name="T69" fmla="*/ 296 h 1465"/>
                  <a:gd name="T70" fmla="*/ 1303 w 1402"/>
                  <a:gd name="T71" fmla="*/ 335 h 1465"/>
                  <a:gd name="T72" fmla="*/ 721 w 1402"/>
                  <a:gd name="T73" fmla="*/ 1454 h 1465"/>
                  <a:gd name="T74" fmla="*/ 1217 w 1402"/>
                  <a:gd name="T75" fmla="*/ 384 h 1465"/>
                  <a:gd name="T76" fmla="*/ 958 w 1402"/>
                  <a:gd name="T77" fmla="*/ 109 h 1465"/>
                  <a:gd name="T78" fmla="*/ 712 w 1402"/>
                  <a:gd name="T79" fmla="*/ 90 h 1465"/>
                  <a:gd name="T80" fmla="*/ 684 w 1402"/>
                  <a:gd name="T81" fmla="*/ 90 h 1465"/>
                  <a:gd name="T82" fmla="*/ 437 w 1402"/>
                  <a:gd name="T83" fmla="*/ 109 h 1465"/>
                  <a:gd name="T84" fmla="*/ 179 w 1402"/>
                  <a:gd name="T85" fmla="*/ 384 h 1465"/>
                  <a:gd name="T86" fmla="*/ 696 w 1402"/>
                  <a:gd name="T87" fmla="*/ 1363 h 1465"/>
                  <a:gd name="T88" fmla="*/ 1217 w 1402"/>
                  <a:gd name="T89" fmla="*/ 384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2" h="1465">
                    <a:moveTo>
                      <a:pt x="708" y="210"/>
                    </a:moveTo>
                    <a:cubicBezTo>
                      <a:pt x="708" y="378"/>
                      <a:pt x="708" y="546"/>
                      <a:pt x="708" y="715"/>
                    </a:cubicBezTo>
                    <a:cubicBezTo>
                      <a:pt x="703" y="715"/>
                      <a:pt x="699" y="715"/>
                      <a:pt x="693" y="715"/>
                    </a:cubicBezTo>
                    <a:cubicBezTo>
                      <a:pt x="556" y="715"/>
                      <a:pt x="440" y="702"/>
                      <a:pt x="306" y="672"/>
                    </a:cubicBezTo>
                    <a:cubicBezTo>
                      <a:pt x="295" y="612"/>
                      <a:pt x="290" y="560"/>
                      <a:pt x="290" y="499"/>
                    </a:cubicBezTo>
                    <a:cubicBezTo>
                      <a:pt x="290" y="478"/>
                      <a:pt x="290" y="460"/>
                      <a:pt x="292" y="438"/>
                    </a:cubicBezTo>
                    <a:cubicBezTo>
                      <a:pt x="315" y="432"/>
                      <a:pt x="334" y="423"/>
                      <a:pt x="356" y="411"/>
                    </a:cubicBezTo>
                    <a:cubicBezTo>
                      <a:pt x="402" y="384"/>
                      <a:pt x="435" y="351"/>
                      <a:pt x="462" y="305"/>
                    </a:cubicBezTo>
                    <a:cubicBezTo>
                      <a:pt x="477" y="279"/>
                      <a:pt x="486" y="255"/>
                      <a:pt x="493" y="226"/>
                    </a:cubicBezTo>
                    <a:cubicBezTo>
                      <a:pt x="565" y="215"/>
                      <a:pt x="626" y="210"/>
                      <a:pt x="698" y="210"/>
                    </a:cubicBezTo>
                    <a:cubicBezTo>
                      <a:pt x="701" y="210"/>
                      <a:pt x="705" y="210"/>
                      <a:pt x="708" y="210"/>
                    </a:cubicBezTo>
                    <a:close/>
                    <a:moveTo>
                      <a:pt x="708" y="1232"/>
                    </a:moveTo>
                    <a:cubicBezTo>
                      <a:pt x="718" y="1227"/>
                      <a:pt x="725" y="1223"/>
                      <a:pt x="734" y="1218"/>
                    </a:cubicBezTo>
                    <a:cubicBezTo>
                      <a:pt x="858" y="1146"/>
                      <a:pt x="947" y="1057"/>
                      <a:pt x="1018" y="934"/>
                    </a:cubicBezTo>
                    <a:cubicBezTo>
                      <a:pt x="1067" y="849"/>
                      <a:pt x="1096" y="769"/>
                      <a:pt x="1112" y="673"/>
                    </a:cubicBezTo>
                    <a:cubicBezTo>
                      <a:pt x="972" y="703"/>
                      <a:pt x="851" y="716"/>
                      <a:pt x="708" y="716"/>
                    </a:cubicBezTo>
                    <a:cubicBezTo>
                      <a:pt x="708" y="888"/>
                      <a:pt x="708" y="1060"/>
                      <a:pt x="708" y="1232"/>
                    </a:cubicBezTo>
                    <a:close/>
                    <a:moveTo>
                      <a:pt x="721" y="1454"/>
                    </a:moveTo>
                    <a:cubicBezTo>
                      <a:pt x="714" y="1458"/>
                      <a:pt x="707" y="1461"/>
                      <a:pt x="701" y="1464"/>
                    </a:cubicBezTo>
                    <a:cubicBezTo>
                      <a:pt x="694" y="1461"/>
                      <a:pt x="687" y="1458"/>
                      <a:pt x="680" y="1454"/>
                    </a:cubicBezTo>
                    <a:cubicBezTo>
                      <a:pt x="0" y="1100"/>
                      <a:pt x="95" y="343"/>
                      <a:pt x="98" y="335"/>
                    </a:cubicBezTo>
                    <a:cubicBezTo>
                      <a:pt x="99" y="322"/>
                      <a:pt x="101" y="309"/>
                      <a:pt x="103" y="296"/>
                    </a:cubicBezTo>
                    <a:cubicBezTo>
                      <a:pt x="115" y="296"/>
                      <a:pt x="128" y="296"/>
                      <a:pt x="141" y="296"/>
                    </a:cubicBezTo>
                    <a:cubicBezTo>
                      <a:pt x="319" y="296"/>
                      <a:pt x="356" y="65"/>
                      <a:pt x="356" y="63"/>
                    </a:cubicBezTo>
                    <a:cubicBezTo>
                      <a:pt x="357" y="52"/>
                      <a:pt x="359" y="42"/>
                      <a:pt x="361" y="32"/>
                    </a:cubicBezTo>
                    <a:cubicBezTo>
                      <a:pt x="371" y="30"/>
                      <a:pt x="381" y="28"/>
                      <a:pt x="392" y="26"/>
                    </a:cubicBezTo>
                    <a:cubicBezTo>
                      <a:pt x="493" y="8"/>
                      <a:pt x="579" y="0"/>
                      <a:pt x="681" y="0"/>
                    </a:cubicBezTo>
                    <a:cubicBezTo>
                      <a:pt x="683" y="0"/>
                      <a:pt x="684" y="0"/>
                      <a:pt x="685" y="0"/>
                    </a:cubicBezTo>
                    <a:cubicBezTo>
                      <a:pt x="695" y="0"/>
                      <a:pt x="704" y="0"/>
                      <a:pt x="714" y="0"/>
                    </a:cubicBezTo>
                    <a:cubicBezTo>
                      <a:pt x="715" y="0"/>
                      <a:pt x="716" y="0"/>
                      <a:pt x="718" y="0"/>
                    </a:cubicBezTo>
                    <a:cubicBezTo>
                      <a:pt x="820" y="0"/>
                      <a:pt x="906" y="8"/>
                      <a:pt x="1007" y="26"/>
                    </a:cubicBezTo>
                    <a:cubicBezTo>
                      <a:pt x="1018" y="28"/>
                      <a:pt x="1028" y="30"/>
                      <a:pt x="1038" y="32"/>
                    </a:cubicBezTo>
                    <a:cubicBezTo>
                      <a:pt x="1040" y="42"/>
                      <a:pt x="1042" y="52"/>
                      <a:pt x="1043" y="63"/>
                    </a:cubicBezTo>
                    <a:cubicBezTo>
                      <a:pt x="1043" y="73"/>
                      <a:pt x="1083" y="296"/>
                      <a:pt x="1258" y="296"/>
                    </a:cubicBezTo>
                    <a:cubicBezTo>
                      <a:pt x="1272" y="296"/>
                      <a:pt x="1285" y="296"/>
                      <a:pt x="1298" y="296"/>
                    </a:cubicBezTo>
                    <a:cubicBezTo>
                      <a:pt x="1300" y="309"/>
                      <a:pt x="1302" y="322"/>
                      <a:pt x="1303" y="335"/>
                    </a:cubicBezTo>
                    <a:cubicBezTo>
                      <a:pt x="1306" y="343"/>
                      <a:pt x="1401" y="1100"/>
                      <a:pt x="721" y="1454"/>
                    </a:cubicBezTo>
                    <a:close/>
                    <a:moveTo>
                      <a:pt x="1217" y="384"/>
                    </a:moveTo>
                    <a:cubicBezTo>
                      <a:pt x="1061" y="361"/>
                      <a:pt x="984" y="211"/>
                      <a:pt x="958" y="109"/>
                    </a:cubicBezTo>
                    <a:cubicBezTo>
                      <a:pt x="873" y="96"/>
                      <a:pt x="799" y="90"/>
                      <a:pt x="712" y="90"/>
                    </a:cubicBezTo>
                    <a:cubicBezTo>
                      <a:pt x="703" y="90"/>
                      <a:pt x="693" y="90"/>
                      <a:pt x="684" y="90"/>
                    </a:cubicBezTo>
                    <a:cubicBezTo>
                      <a:pt x="597" y="90"/>
                      <a:pt x="523" y="96"/>
                      <a:pt x="437" y="109"/>
                    </a:cubicBezTo>
                    <a:cubicBezTo>
                      <a:pt x="412" y="211"/>
                      <a:pt x="336" y="361"/>
                      <a:pt x="179" y="384"/>
                    </a:cubicBezTo>
                    <a:cubicBezTo>
                      <a:pt x="169" y="530"/>
                      <a:pt x="170" y="1074"/>
                      <a:pt x="696" y="1363"/>
                    </a:cubicBezTo>
                    <a:cubicBezTo>
                      <a:pt x="1228" y="1077"/>
                      <a:pt x="1229" y="531"/>
                      <a:pt x="1217" y="38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0" tIns="0" rIns="0" bIns="0" anchor="ctr"/>
              <a:lstStyle/>
              <a:p>
                <a:endParaRPr lang="en-US" dirty="0"/>
              </a:p>
            </p:txBody>
          </p:sp>
        </p:grpSp>
      </p:grpSp>
    </p:spTree>
    <p:extLst>
      <p:ext uri="{BB962C8B-B14F-4D97-AF65-F5344CB8AC3E}">
        <p14:creationId xmlns:p14="http://schemas.microsoft.com/office/powerpoint/2010/main" val="219123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22</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ACI ReD</a:t>
            </a:r>
            <a:r>
              <a:rPr lang="en-US" i="1" dirty="0"/>
              <a:t>i</a:t>
            </a:r>
            <a:r>
              <a:rPr lang="en-US" dirty="0"/>
              <a:t> Next Gen</a:t>
            </a:r>
          </a:p>
        </p:txBody>
      </p:sp>
      <p:pic>
        <p:nvPicPr>
          <p:cNvPr id="13" name="Picture 12">
            <a:extLst>
              <a:ext uri="{FF2B5EF4-FFF2-40B4-BE49-F238E27FC236}">
                <a16:creationId xmlns:a16="http://schemas.microsoft.com/office/drawing/2014/main" id="{5B2F597B-3384-4FFB-8671-50F75F3C7DE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50" y="2014748"/>
            <a:ext cx="4550166" cy="4212063"/>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63CA27A8-53EA-48F8-99F8-77211DBFA89B}"/>
              </a:ext>
            </a:extLst>
          </p:cNvPr>
          <p:cNvSpPr txBox="1"/>
          <p:nvPr/>
        </p:nvSpPr>
        <p:spPr>
          <a:xfrm>
            <a:off x="402949" y="1585370"/>
            <a:ext cx="4550164" cy="338554"/>
          </a:xfrm>
          <a:prstGeom prst="rect">
            <a:avLst/>
          </a:prstGeom>
          <a:solidFill>
            <a:schemeClr val="accent1"/>
          </a:solidFill>
        </p:spPr>
        <p:txBody>
          <a:bodyPr wrap="square" rtlCol="0">
            <a:spAutoFit/>
          </a:bodyPr>
          <a:lstStyle/>
          <a:p>
            <a:pPr algn="ctr"/>
            <a:r>
              <a:rPr lang="en-US" sz="1600" b="1" dirty="0">
                <a:solidFill>
                  <a:schemeClr val="bg1"/>
                </a:solidFill>
              </a:rPr>
              <a:t>Report Center Controls Section</a:t>
            </a:r>
          </a:p>
        </p:txBody>
      </p:sp>
      <p:sp>
        <p:nvSpPr>
          <p:cNvPr id="9" name="Rectangle 8">
            <a:extLst>
              <a:ext uri="{FF2B5EF4-FFF2-40B4-BE49-F238E27FC236}">
                <a16:creationId xmlns:a16="http://schemas.microsoft.com/office/drawing/2014/main" id="{D51B3A73-484B-47CE-814E-D947F339912C}"/>
              </a:ext>
            </a:extLst>
          </p:cNvPr>
          <p:cNvSpPr/>
          <p:nvPr/>
        </p:nvSpPr>
        <p:spPr>
          <a:xfrm>
            <a:off x="5507775" y="1585370"/>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0" name="TextBox 9">
            <a:extLst>
              <a:ext uri="{FF2B5EF4-FFF2-40B4-BE49-F238E27FC236}">
                <a16:creationId xmlns:a16="http://schemas.microsoft.com/office/drawing/2014/main" id="{E1A3739E-9BA8-4419-8A1F-31BFF421D432}"/>
              </a:ext>
            </a:extLst>
          </p:cNvPr>
          <p:cNvSpPr txBox="1"/>
          <p:nvPr/>
        </p:nvSpPr>
        <p:spPr>
          <a:xfrm>
            <a:off x="5507775" y="2014064"/>
            <a:ext cx="6281272"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Dashboard with reports</a:t>
            </a:r>
          </a:p>
          <a:p>
            <a:pPr marL="137160" indent="-137160">
              <a:spcAft>
                <a:spcPts val="100"/>
              </a:spcAft>
            </a:pPr>
            <a:r>
              <a:rPr lang="en-US" sz="1400" dirty="0"/>
              <a:t>Report Center Controls section allows the user to define the content they are looking for and then “lock” those criteria for the entire dashboard — all tabs</a:t>
            </a:r>
          </a:p>
        </p:txBody>
      </p:sp>
      <p:cxnSp>
        <p:nvCxnSpPr>
          <p:cNvPr id="11" name="Straight Connector 10">
            <a:extLst>
              <a:ext uri="{FF2B5EF4-FFF2-40B4-BE49-F238E27FC236}">
                <a16:creationId xmlns:a16="http://schemas.microsoft.com/office/drawing/2014/main" id="{462D816D-8448-4BE2-8969-4F2697EB236A}"/>
              </a:ext>
            </a:extLst>
          </p:cNvPr>
          <p:cNvCxnSpPr>
            <a:cxnSpLocks/>
          </p:cNvCxnSpPr>
          <p:nvPr/>
        </p:nvCxnSpPr>
        <p:spPr>
          <a:xfrm flipV="1">
            <a:off x="5231687"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F0C37C0-A9E5-4F36-984C-6C843DEE08CC}"/>
              </a:ext>
            </a:extLst>
          </p:cNvPr>
          <p:cNvSpPr/>
          <p:nvPr/>
        </p:nvSpPr>
        <p:spPr>
          <a:xfrm>
            <a:off x="5507778" y="2938628"/>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9" name="TextBox 18">
            <a:extLst>
              <a:ext uri="{FF2B5EF4-FFF2-40B4-BE49-F238E27FC236}">
                <a16:creationId xmlns:a16="http://schemas.microsoft.com/office/drawing/2014/main" id="{E8A387BF-F71D-4C9A-9C55-B53BC7FCBDE6}"/>
              </a:ext>
            </a:extLst>
          </p:cNvPr>
          <p:cNvSpPr txBox="1"/>
          <p:nvPr/>
        </p:nvSpPr>
        <p:spPr>
          <a:xfrm>
            <a:off x="5507778" y="3367321"/>
            <a:ext cx="6281275"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With one set of criteria, the entire dashboard reflects those values</a:t>
            </a:r>
          </a:p>
        </p:txBody>
      </p:sp>
    </p:spTree>
    <p:extLst>
      <p:ext uri="{BB962C8B-B14F-4D97-AF65-F5344CB8AC3E}">
        <p14:creationId xmlns:p14="http://schemas.microsoft.com/office/powerpoint/2010/main" val="182327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smtClean="0"/>
              <a:pPr/>
              <a:t>23</a:t>
            </a:fld>
            <a:endParaRPr lang="en-US" dirty="0"/>
          </a:p>
        </p:txBody>
      </p:sp>
      <p:sp>
        <p:nvSpPr>
          <p:cNvPr id="3" name="Footer Placeholder 2"/>
          <p:cNvSpPr>
            <a:spLocks noGrp="1"/>
          </p:cNvSpPr>
          <p:nvPr>
            <p:ph type="ftr" sz="quarter" idx="11"/>
          </p:nvPr>
        </p:nvSpPr>
        <p:spPr/>
        <p:txBody>
          <a:bodyPr/>
          <a:lstStyle/>
          <a:p>
            <a:r>
              <a:rPr lang="en-US" dirty="0"/>
              <a:t>Confidential</a:t>
            </a:r>
          </a:p>
        </p:txBody>
      </p:sp>
      <p:sp>
        <p:nvSpPr>
          <p:cNvPr id="30" name="Text Placeholder 29">
            <a:extLst>
              <a:ext uri="{FF2B5EF4-FFF2-40B4-BE49-F238E27FC236}">
                <a16:creationId xmlns:a16="http://schemas.microsoft.com/office/drawing/2014/main" id="{6A873B7B-9D81-413E-9E4D-D578CD5EE07C}"/>
              </a:ext>
            </a:extLst>
          </p:cNvPr>
          <p:cNvSpPr>
            <a:spLocks noGrp="1"/>
          </p:cNvSpPr>
          <p:nvPr>
            <p:ph type="body" sz="quarter" idx="13"/>
          </p:nvPr>
        </p:nvSpPr>
        <p:spPr/>
        <p:txBody>
          <a:bodyPr/>
          <a:lstStyle/>
          <a:p>
            <a:r>
              <a:rPr lang="en-US" dirty="0"/>
              <a:t>ACI ReDi on Hadoop environment for data enrichment </a:t>
            </a:r>
          </a:p>
        </p:txBody>
      </p:sp>
      <p:sp>
        <p:nvSpPr>
          <p:cNvPr id="5" name="Title 4"/>
          <p:cNvSpPr>
            <a:spLocks noGrp="1"/>
          </p:cNvSpPr>
          <p:nvPr>
            <p:ph type="title"/>
          </p:nvPr>
        </p:nvSpPr>
        <p:spPr/>
        <p:txBody>
          <a:bodyPr/>
          <a:lstStyle/>
          <a:p>
            <a:r>
              <a:rPr lang="en-GB" dirty="0"/>
              <a:t>Business Intelligence</a:t>
            </a: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9" y="2683376"/>
            <a:ext cx="5389588" cy="3009771"/>
          </a:xfrm>
          <a:prstGeom prst="rect">
            <a:avLst/>
          </a:prstGeom>
          <a:ln>
            <a:solidFill>
              <a:schemeClr val="bg1">
                <a:lumMod val="85000"/>
              </a:schemeClr>
            </a:solidFill>
          </a:ln>
        </p:spPr>
      </p:pic>
      <p:pic>
        <p:nvPicPr>
          <p:cNvPr id="8" name="Picture 7">
            <a:extLst>
              <a:ext uri="{FF2B5EF4-FFF2-40B4-BE49-F238E27FC236}">
                <a16:creationId xmlns:a16="http://schemas.microsoft.com/office/drawing/2014/main" id="{A02D436A-A070-4C3E-8507-0DB1E605CCB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5679" y="2683376"/>
            <a:ext cx="5703371" cy="3009771"/>
          </a:xfrm>
          <a:prstGeom prst="rect">
            <a:avLst/>
          </a:prstGeom>
          <a:ln>
            <a:solidFill>
              <a:schemeClr val="bg1">
                <a:lumMod val="85000"/>
              </a:schemeClr>
            </a:solidFill>
          </a:ln>
        </p:spPr>
      </p:pic>
      <p:sp>
        <p:nvSpPr>
          <p:cNvPr id="40" name="TextBox 39">
            <a:extLst>
              <a:ext uri="{FF2B5EF4-FFF2-40B4-BE49-F238E27FC236}">
                <a16:creationId xmlns:a16="http://schemas.microsoft.com/office/drawing/2014/main" id="{ADEEA783-7A9F-4D49-B392-F9C63046BB18}"/>
              </a:ext>
            </a:extLst>
          </p:cNvPr>
          <p:cNvSpPr txBox="1"/>
          <p:nvPr/>
        </p:nvSpPr>
        <p:spPr>
          <a:xfrm>
            <a:off x="402949" y="2160000"/>
            <a:ext cx="5389588" cy="338554"/>
          </a:xfrm>
          <a:prstGeom prst="rect">
            <a:avLst/>
          </a:prstGeom>
          <a:solidFill>
            <a:schemeClr val="accent1"/>
          </a:solidFill>
        </p:spPr>
        <p:txBody>
          <a:bodyPr wrap="square" rtlCol="0">
            <a:spAutoFit/>
          </a:bodyPr>
          <a:lstStyle/>
          <a:p>
            <a:pPr algn="ctr"/>
            <a:r>
              <a:rPr lang="en-US" sz="1600" b="1" dirty="0">
                <a:solidFill>
                  <a:schemeClr val="bg1"/>
                </a:solidFill>
              </a:rPr>
              <a:t>Profiling Capabilities</a:t>
            </a:r>
          </a:p>
        </p:txBody>
      </p:sp>
      <p:sp>
        <p:nvSpPr>
          <p:cNvPr id="41" name="Rectangle 40">
            <a:extLst>
              <a:ext uri="{FF2B5EF4-FFF2-40B4-BE49-F238E27FC236}">
                <a16:creationId xmlns:a16="http://schemas.microsoft.com/office/drawing/2014/main" id="{955AC878-F099-4405-9C16-989853C67CAB}"/>
              </a:ext>
            </a:extLst>
          </p:cNvPr>
          <p:cNvSpPr/>
          <p:nvPr/>
        </p:nvSpPr>
        <p:spPr>
          <a:xfrm>
            <a:off x="6085679" y="2160000"/>
            <a:ext cx="5703371" cy="3385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Fraud KPI Metrics</a:t>
            </a:r>
          </a:p>
        </p:txBody>
      </p:sp>
    </p:spTree>
    <p:extLst>
      <p:ext uri="{BB962C8B-B14F-4D97-AF65-F5344CB8AC3E}">
        <p14:creationId xmlns:p14="http://schemas.microsoft.com/office/powerpoint/2010/main" val="232982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8CD3228-CFA7-4F8F-9B75-CA97BCEDFA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456" y="2014748"/>
            <a:ext cx="4565648" cy="4226395"/>
          </a:xfrm>
          <a:prstGeom prst="rect">
            <a:avLst/>
          </a:prstGeom>
          <a:ln>
            <a:solidFill>
              <a:schemeClr val="bg1">
                <a:lumMod val="85000"/>
              </a:schemeClr>
            </a:solidFill>
          </a:ln>
        </p:spPr>
      </p:pic>
      <p:sp>
        <p:nvSpPr>
          <p:cNvPr id="2" name="Slide Number Placeholder 1"/>
          <p:cNvSpPr>
            <a:spLocks noGrp="1"/>
          </p:cNvSpPr>
          <p:nvPr>
            <p:ph type="sldNum" sz="quarter" idx="12"/>
          </p:nvPr>
        </p:nvSpPr>
        <p:spPr/>
        <p:txBody>
          <a:bodyPr/>
          <a:lstStyle/>
          <a:p>
            <a:fld id="{BB7F249F-CCCE-DA49-A761-E31751E19E88}" type="slidenum">
              <a:rPr lang="en-US" noProof="0" smtClean="0"/>
              <a:t>24</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ACI ReD</a:t>
            </a:r>
            <a:r>
              <a:rPr lang="en-US" i="1" dirty="0"/>
              <a:t>i</a:t>
            </a:r>
            <a:r>
              <a:rPr lang="en-US" dirty="0"/>
              <a:t> Next Gen</a:t>
            </a:r>
          </a:p>
        </p:txBody>
      </p:sp>
      <p:sp>
        <p:nvSpPr>
          <p:cNvPr id="18" name="TextBox 17">
            <a:extLst>
              <a:ext uri="{FF2B5EF4-FFF2-40B4-BE49-F238E27FC236}">
                <a16:creationId xmlns:a16="http://schemas.microsoft.com/office/drawing/2014/main" id="{8AD8C5AC-26CD-441C-B70B-E30CD7496493}"/>
              </a:ext>
            </a:extLst>
          </p:cNvPr>
          <p:cNvSpPr txBox="1"/>
          <p:nvPr/>
        </p:nvSpPr>
        <p:spPr>
          <a:xfrm>
            <a:off x="402948" y="1585370"/>
            <a:ext cx="4565155" cy="338554"/>
          </a:xfrm>
          <a:prstGeom prst="rect">
            <a:avLst/>
          </a:prstGeom>
          <a:solidFill>
            <a:schemeClr val="accent1"/>
          </a:solidFill>
        </p:spPr>
        <p:txBody>
          <a:bodyPr wrap="square" lIns="0" rIns="0" rtlCol="0">
            <a:spAutoFit/>
          </a:bodyPr>
          <a:lstStyle/>
          <a:p>
            <a:pPr algn="ctr"/>
            <a:r>
              <a:rPr lang="en-GB" sz="1600" b="1" dirty="0">
                <a:solidFill>
                  <a:schemeClr val="bg1"/>
                </a:solidFill>
              </a:rPr>
              <a:t>Create and Save Customized Dashboard Views</a:t>
            </a:r>
          </a:p>
        </p:txBody>
      </p:sp>
      <p:sp>
        <p:nvSpPr>
          <p:cNvPr id="19" name="Rectangle 18">
            <a:extLst>
              <a:ext uri="{FF2B5EF4-FFF2-40B4-BE49-F238E27FC236}">
                <a16:creationId xmlns:a16="http://schemas.microsoft.com/office/drawing/2014/main" id="{FF99A4D2-A00A-4EBF-BF7C-763501AB4C47}"/>
              </a:ext>
            </a:extLst>
          </p:cNvPr>
          <p:cNvSpPr/>
          <p:nvPr/>
        </p:nvSpPr>
        <p:spPr>
          <a:xfrm>
            <a:off x="5507775" y="1585370"/>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20" name="TextBox 19">
            <a:extLst>
              <a:ext uri="{FF2B5EF4-FFF2-40B4-BE49-F238E27FC236}">
                <a16:creationId xmlns:a16="http://schemas.microsoft.com/office/drawing/2014/main" id="{CAB5B18C-03F6-4E12-B242-77C974D7459B}"/>
              </a:ext>
            </a:extLst>
          </p:cNvPr>
          <p:cNvSpPr txBox="1"/>
          <p:nvPr/>
        </p:nvSpPr>
        <p:spPr>
          <a:xfrm>
            <a:off x="5507775" y="2014064"/>
            <a:ext cx="6281272"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Criteria can be saved and easily accessed for future use</a:t>
            </a:r>
          </a:p>
        </p:txBody>
      </p:sp>
      <p:cxnSp>
        <p:nvCxnSpPr>
          <p:cNvPr id="21" name="Straight Connector 20">
            <a:extLst>
              <a:ext uri="{FF2B5EF4-FFF2-40B4-BE49-F238E27FC236}">
                <a16:creationId xmlns:a16="http://schemas.microsoft.com/office/drawing/2014/main" id="{A34024DD-CC35-4F16-AB08-81290C488D2D}"/>
              </a:ext>
            </a:extLst>
          </p:cNvPr>
          <p:cNvCxnSpPr>
            <a:cxnSpLocks/>
          </p:cNvCxnSpPr>
          <p:nvPr/>
        </p:nvCxnSpPr>
        <p:spPr>
          <a:xfrm flipV="1">
            <a:off x="5231687"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2E72A04-CAF0-4F3E-A0DC-90B07E1CB836}"/>
              </a:ext>
            </a:extLst>
          </p:cNvPr>
          <p:cNvSpPr/>
          <p:nvPr/>
        </p:nvSpPr>
        <p:spPr>
          <a:xfrm>
            <a:off x="5507778" y="2554862"/>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23" name="TextBox 22">
            <a:extLst>
              <a:ext uri="{FF2B5EF4-FFF2-40B4-BE49-F238E27FC236}">
                <a16:creationId xmlns:a16="http://schemas.microsoft.com/office/drawing/2014/main" id="{B19C138F-8C09-456B-8C41-AF171B3FA7E0}"/>
              </a:ext>
            </a:extLst>
          </p:cNvPr>
          <p:cNvSpPr txBox="1"/>
          <p:nvPr/>
        </p:nvSpPr>
        <p:spPr>
          <a:xfrm>
            <a:off x="5507778" y="2983555"/>
            <a:ext cx="6281275"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Frequently used search strings don’t have to be re-entered</a:t>
            </a:r>
          </a:p>
        </p:txBody>
      </p:sp>
    </p:spTree>
    <p:extLst>
      <p:ext uri="{BB962C8B-B14F-4D97-AF65-F5344CB8AC3E}">
        <p14:creationId xmlns:p14="http://schemas.microsoft.com/office/powerpoint/2010/main" val="3131550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25</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ACI ReD</a:t>
            </a:r>
            <a:r>
              <a:rPr lang="en-US" i="1" dirty="0"/>
              <a:t>i</a:t>
            </a:r>
            <a:r>
              <a:rPr lang="en-US" dirty="0"/>
              <a:t> Next Gen</a:t>
            </a:r>
          </a:p>
        </p:txBody>
      </p:sp>
      <p:pic>
        <p:nvPicPr>
          <p:cNvPr id="13" name="Picture 12">
            <a:extLst>
              <a:ext uri="{FF2B5EF4-FFF2-40B4-BE49-F238E27FC236}">
                <a16:creationId xmlns:a16="http://schemas.microsoft.com/office/drawing/2014/main" id="{D8C73787-FC0A-4321-97D8-1EEAA631FB5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8" y="2014064"/>
            <a:ext cx="4565156" cy="4225940"/>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748268B5-E0B7-4C57-A196-1C52EBB11D3E}"/>
              </a:ext>
            </a:extLst>
          </p:cNvPr>
          <p:cNvSpPr txBox="1"/>
          <p:nvPr/>
        </p:nvSpPr>
        <p:spPr>
          <a:xfrm>
            <a:off x="402948" y="1585370"/>
            <a:ext cx="4565155" cy="338554"/>
          </a:xfrm>
          <a:prstGeom prst="rect">
            <a:avLst/>
          </a:prstGeom>
          <a:solidFill>
            <a:schemeClr val="accent1"/>
          </a:solidFill>
        </p:spPr>
        <p:txBody>
          <a:bodyPr wrap="square" lIns="0" rIns="0" rtlCol="0">
            <a:spAutoFit/>
          </a:bodyPr>
          <a:lstStyle/>
          <a:p>
            <a:pPr algn="ctr"/>
            <a:r>
              <a:rPr lang="en-US" sz="1600" b="1" dirty="0">
                <a:solidFill>
                  <a:schemeClr val="bg1"/>
                </a:solidFill>
              </a:rPr>
              <a:t>Consolidate and Compare Charts Across Tabs</a:t>
            </a:r>
          </a:p>
        </p:txBody>
      </p:sp>
      <p:sp>
        <p:nvSpPr>
          <p:cNvPr id="9" name="Rectangle 8">
            <a:extLst>
              <a:ext uri="{FF2B5EF4-FFF2-40B4-BE49-F238E27FC236}">
                <a16:creationId xmlns:a16="http://schemas.microsoft.com/office/drawing/2014/main" id="{C32899D6-5DD2-4FB7-9A0F-F4A91551AEEB}"/>
              </a:ext>
            </a:extLst>
          </p:cNvPr>
          <p:cNvSpPr/>
          <p:nvPr/>
        </p:nvSpPr>
        <p:spPr>
          <a:xfrm>
            <a:off x="5507775" y="1585370"/>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0" name="TextBox 9">
            <a:extLst>
              <a:ext uri="{FF2B5EF4-FFF2-40B4-BE49-F238E27FC236}">
                <a16:creationId xmlns:a16="http://schemas.microsoft.com/office/drawing/2014/main" id="{77DFC414-29B5-487C-B98E-6E8E5B99C398}"/>
              </a:ext>
            </a:extLst>
          </p:cNvPr>
          <p:cNvSpPr txBox="1"/>
          <p:nvPr/>
        </p:nvSpPr>
        <p:spPr>
          <a:xfrm>
            <a:off x="5507775" y="2014064"/>
            <a:ext cx="6281272"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Reports can be undocked from any tab and pinned to the top</a:t>
            </a:r>
          </a:p>
        </p:txBody>
      </p:sp>
      <p:cxnSp>
        <p:nvCxnSpPr>
          <p:cNvPr id="11" name="Straight Connector 10">
            <a:extLst>
              <a:ext uri="{FF2B5EF4-FFF2-40B4-BE49-F238E27FC236}">
                <a16:creationId xmlns:a16="http://schemas.microsoft.com/office/drawing/2014/main" id="{ADBDB9DE-48CB-404D-AE1A-631E9D0D9DD3}"/>
              </a:ext>
            </a:extLst>
          </p:cNvPr>
          <p:cNvCxnSpPr>
            <a:cxnSpLocks/>
          </p:cNvCxnSpPr>
          <p:nvPr/>
        </p:nvCxnSpPr>
        <p:spPr>
          <a:xfrm flipV="1">
            <a:off x="5231687"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5714374-E480-47C2-92D0-AFB41C7A1AF5}"/>
              </a:ext>
            </a:extLst>
          </p:cNvPr>
          <p:cNvSpPr/>
          <p:nvPr/>
        </p:nvSpPr>
        <p:spPr>
          <a:xfrm>
            <a:off x="5507778" y="2554862"/>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4" name="TextBox 13">
            <a:extLst>
              <a:ext uri="{FF2B5EF4-FFF2-40B4-BE49-F238E27FC236}">
                <a16:creationId xmlns:a16="http://schemas.microsoft.com/office/drawing/2014/main" id="{B9CEA5A5-4376-428B-A59B-B205288DD9FC}"/>
              </a:ext>
            </a:extLst>
          </p:cNvPr>
          <p:cNvSpPr txBox="1"/>
          <p:nvPr/>
        </p:nvSpPr>
        <p:spPr>
          <a:xfrm>
            <a:off x="5507778" y="2983555"/>
            <a:ext cx="6281275"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Reports can be easily compared across tabs</a:t>
            </a:r>
          </a:p>
        </p:txBody>
      </p:sp>
    </p:spTree>
    <p:extLst>
      <p:ext uri="{BB962C8B-B14F-4D97-AF65-F5344CB8AC3E}">
        <p14:creationId xmlns:p14="http://schemas.microsoft.com/office/powerpoint/2010/main" val="2652940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t>26</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6" name="Title 5"/>
          <p:cNvSpPr>
            <a:spLocks noGrp="1"/>
          </p:cNvSpPr>
          <p:nvPr>
            <p:ph type="title"/>
          </p:nvPr>
        </p:nvSpPr>
        <p:spPr/>
        <p:txBody>
          <a:bodyPr>
            <a:normAutofit/>
          </a:bodyPr>
          <a:lstStyle/>
          <a:p>
            <a:r>
              <a:rPr lang="en-US" dirty="0"/>
              <a:t>ACI ReD</a:t>
            </a:r>
            <a:r>
              <a:rPr lang="en-US" i="1" dirty="0"/>
              <a:t>i</a:t>
            </a:r>
            <a:r>
              <a:rPr lang="en-US" dirty="0"/>
              <a:t> Next Gen</a:t>
            </a:r>
          </a:p>
        </p:txBody>
      </p:sp>
      <p:pic>
        <p:nvPicPr>
          <p:cNvPr id="7" name="Picture 6">
            <a:extLst>
              <a:ext uri="{FF2B5EF4-FFF2-40B4-BE49-F238E27FC236}">
                <a16:creationId xmlns:a16="http://schemas.microsoft.com/office/drawing/2014/main" id="{B11C4316-7F8F-4927-A9DA-3EF37166F13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2948" y="2003904"/>
            <a:ext cx="4565144" cy="4225928"/>
          </a:xfrm>
          <a:prstGeom prst="rect">
            <a:avLst/>
          </a:prstGeom>
          <a:ln>
            <a:solidFill>
              <a:schemeClr val="bg1">
                <a:lumMod val="85000"/>
              </a:schemeClr>
            </a:solidFill>
          </a:ln>
        </p:spPr>
      </p:pic>
      <p:sp>
        <p:nvSpPr>
          <p:cNvPr id="8" name="TextBox 7">
            <a:extLst>
              <a:ext uri="{FF2B5EF4-FFF2-40B4-BE49-F238E27FC236}">
                <a16:creationId xmlns:a16="http://schemas.microsoft.com/office/drawing/2014/main" id="{68FFC3A1-8C62-4605-A0CF-432B66190A1D}"/>
              </a:ext>
            </a:extLst>
          </p:cNvPr>
          <p:cNvSpPr txBox="1"/>
          <p:nvPr/>
        </p:nvSpPr>
        <p:spPr>
          <a:xfrm>
            <a:off x="402948" y="1585370"/>
            <a:ext cx="4565155" cy="338554"/>
          </a:xfrm>
          <a:prstGeom prst="rect">
            <a:avLst/>
          </a:prstGeom>
          <a:solidFill>
            <a:schemeClr val="accent1"/>
          </a:solidFill>
        </p:spPr>
        <p:txBody>
          <a:bodyPr wrap="square" lIns="0" rIns="0" rtlCol="0">
            <a:spAutoFit/>
          </a:bodyPr>
          <a:lstStyle/>
          <a:p>
            <a:pPr algn="ctr"/>
            <a:r>
              <a:rPr lang="en-US" sz="1600" b="1" dirty="0">
                <a:solidFill>
                  <a:schemeClr val="bg1"/>
                </a:solidFill>
              </a:rPr>
              <a:t>Exporting Data Into Alternative Formats</a:t>
            </a:r>
          </a:p>
        </p:txBody>
      </p:sp>
      <p:sp>
        <p:nvSpPr>
          <p:cNvPr id="9" name="Rectangle 8">
            <a:extLst>
              <a:ext uri="{FF2B5EF4-FFF2-40B4-BE49-F238E27FC236}">
                <a16:creationId xmlns:a16="http://schemas.microsoft.com/office/drawing/2014/main" id="{2CB5407B-40C9-4421-88A9-77CD4C29DC15}"/>
              </a:ext>
            </a:extLst>
          </p:cNvPr>
          <p:cNvSpPr/>
          <p:nvPr/>
        </p:nvSpPr>
        <p:spPr>
          <a:xfrm>
            <a:off x="5507775" y="1585370"/>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Features</a:t>
            </a:r>
          </a:p>
        </p:txBody>
      </p:sp>
      <p:sp>
        <p:nvSpPr>
          <p:cNvPr id="10" name="TextBox 9">
            <a:extLst>
              <a:ext uri="{FF2B5EF4-FFF2-40B4-BE49-F238E27FC236}">
                <a16:creationId xmlns:a16="http://schemas.microsoft.com/office/drawing/2014/main" id="{35222A7C-EA59-41F3-A879-FD85DF1AB556}"/>
              </a:ext>
            </a:extLst>
          </p:cNvPr>
          <p:cNvSpPr txBox="1"/>
          <p:nvPr/>
        </p:nvSpPr>
        <p:spPr>
          <a:xfrm>
            <a:off x="5507775" y="2014064"/>
            <a:ext cx="6281272" cy="1577756"/>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All bar charts feature an “Export” option</a:t>
            </a:r>
          </a:p>
        </p:txBody>
      </p:sp>
      <p:cxnSp>
        <p:nvCxnSpPr>
          <p:cNvPr id="11" name="Straight Connector 10">
            <a:extLst>
              <a:ext uri="{FF2B5EF4-FFF2-40B4-BE49-F238E27FC236}">
                <a16:creationId xmlns:a16="http://schemas.microsoft.com/office/drawing/2014/main" id="{8DEE34CF-9C93-441C-9358-12A8CC73AE28}"/>
              </a:ext>
            </a:extLst>
          </p:cNvPr>
          <p:cNvCxnSpPr>
            <a:cxnSpLocks/>
          </p:cNvCxnSpPr>
          <p:nvPr/>
        </p:nvCxnSpPr>
        <p:spPr>
          <a:xfrm flipV="1">
            <a:off x="5231687" y="1585370"/>
            <a:ext cx="0" cy="465577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E1D7CD5-84FF-4A39-A259-C864AF5180BE}"/>
              </a:ext>
            </a:extLst>
          </p:cNvPr>
          <p:cNvSpPr/>
          <p:nvPr/>
        </p:nvSpPr>
        <p:spPr>
          <a:xfrm>
            <a:off x="5507778" y="2554862"/>
            <a:ext cx="6281275" cy="3385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Key Benefits</a:t>
            </a:r>
          </a:p>
        </p:txBody>
      </p:sp>
      <p:sp>
        <p:nvSpPr>
          <p:cNvPr id="13" name="TextBox 12">
            <a:extLst>
              <a:ext uri="{FF2B5EF4-FFF2-40B4-BE49-F238E27FC236}">
                <a16:creationId xmlns:a16="http://schemas.microsoft.com/office/drawing/2014/main" id="{8BF66F03-959B-4725-8D50-77C62C89C040}"/>
              </a:ext>
            </a:extLst>
          </p:cNvPr>
          <p:cNvSpPr txBox="1"/>
          <p:nvPr/>
        </p:nvSpPr>
        <p:spPr>
          <a:xfrm>
            <a:off x="5507778" y="2983555"/>
            <a:ext cx="6281275" cy="1656895"/>
          </a:xfrm>
          <a:prstGeom prst="rect">
            <a:avLst/>
          </a:prstGeom>
          <a:noFill/>
        </p:spPr>
        <p:txBody>
          <a:bodyPr wrap="square" lIns="0" tIns="0" rIns="0" bIns="0" numCol="1" rtlCol="0" anchor="t">
            <a:noAutofit/>
          </a:bodyPr>
          <a:lstStyle>
            <a:defPPr>
              <a:defRPr lang="en-US"/>
            </a:defPPr>
            <a:lvl1pPr lvl="0" indent="-285750" defTabSz="914400">
              <a:buClr>
                <a:srgbClr val="0A86C9"/>
              </a:buClr>
              <a:buFont typeface="Arial" panose="020B0604020202020204" pitchFamily="34" charset="0"/>
              <a:buChar char="•"/>
              <a:defRPr sz="1000">
                <a:solidFill>
                  <a:schemeClr val="accent3"/>
                </a:solidFill>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pPr marL="137160" indent="-137160">
              <a:spcAft>
                <a:spcPts val="100"/>
              </a:spcAft>
            </a:pPr>
            <a:r>
              <a:rPr lang="en-US" sz="1400" dirty="0"/>
              <a:t>Further analysis using Excel or any other data analysis tool that can import CSV or XLS files</a:t>
            </a:r>
          </a:p>
        </p:txBody>
      </p:sp>
    </p:spTree>
    <p:extLst>
      <p:ext uri="{BB962C8B-B14F-4D97-AF65-F5344CB8AC3E}">
        <p14:creationId xmlns:p14="http://schemas.microsoft.com/office/powerpoint/2010/main" val="415986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27</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 Rule Capabilities</a:t>
            </a:r>
          </a:p>
        </p:txBody>
      </p:sp>
      <p:pic>
        <p:nvPicPr>
          <p:cNvPr id="10" name="Picture 9">
            <a:extLst>
              <a:ext uri="{FF2B5EF4-FFF2-40B4-BE49-F238E27FC236}">
                <a16:creationId xmlns:a16="http://schemas.microsoft.com/office/drawing/2014/main" id="{1770DCF5-B4B2-4219-8E2B-D2229F526C1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852380" y="1293843"/>
            <a:ext cx="4065260" cy="1938757"/>
          </a:xfrm>
          <a:prstGeom prst="rect">
            <a:avLst/>
          </a:prstGeom>
          <a:ln>
            <a:solidFill>
              <a:schemeClr val="bg1">
                <a:lumMod val="85000"/>
              </a:schemeClr>
            </a:solidFill>
          </a:ln>
        </p:spPr>
      </p:pic>
      <p:graphicFrame>
        <p:nvGraphicFramePr>
          <p:cNvPr id="4" name="Table 4">
            <a:extLst>
              <a:ext uri="{FF2B5EF4-FFF2-40B4-BE49-F238E27FC236}">
                <a16:creationId xmlns:a16="http://schemas.microsoft.com/office/drawing/2014/main" id="{93176456-95FE-436D-A9B6-031F553B04ED}"/>
              </a:ext>
            </a:extLst>
          </p:cNvPr>
          <p:cNvGraphicFramePr>
            <a:graphicFrameLocks noGrp="1"/>
          </p:cNvGraphicFramePr>
          <p:nvPr>
            <p:extLst>
              <p:ext uri="{D42A27DB-BD31-4B8C-83A1-F6EECF244321}">
                <p14:modId xmlns:p14="http://schemas.microsoft.com/office/powerpoint/2010/main" val="607759395"/>
              </p:ext>
            </p:extLst>
          </p:nvPr>
        </p:nvGraphicFramePr>
        <p:xfrm>
          <a:off x="402949" y="3547200"/>
          <a:ext cx="11383812" cy="2590800"/>
        </p:xfrm>
        <a:graphic>
          <a:graphicData uri="http://schemas.openxmlformats.org/drawingml/2006/table">
            <a:tbl>
              <a:tblPr firstRow="1" bandRow="1">
                <a:tableStyleId>{5C22544A-7EE6-4342-B048-85BDC9FD1C3A}</a:tableStyleId>
              </a:tblPr>
              <a:tblGrid>
                <a:gridCol w="3007908">
                  <a:extLst>
                    <a:ext uri="{9D8B030D-6E8A-4147-A177-3AD203B41FA5}">
                      <a16:colId xmlns:a16="http://schemas.microsoft.com/office/drawing/2014/main" val="1702911229"/>
                    </a:ext>
                  </a:extLst>
                </a:gridCol>
                <a:gridCol w="4023360">
                  <a:extLst>
                    <a:ext uri="{9D8B030D-6E8A-4147-A177-3AD203B41FA5}">
                      <a16:colId xmlns:a16="http://schemas.microsoft.com/office/drawing/2014/main" val="110369788"/>
                    </a:ext>
                  </a:extLst>
                </a:gridCol>
                <a:gridCol w="4352544">
                  <a:extLst>
                    <a:ext uri="{9D8B030D-6E8A-4147-A177-3AD203B41FA5}">
                      <a16:colId xmlns:a16="http://schemas.microsoft.com/office/drawing/2014/main" val="678444589"/>
                    </a:ext>
                  </a:extLst>
                </a:gridCol>
              </a:tblGrid>
              <a:tr h="494941">
                <a:tc>
                  <a:txBody>
                    <a:bodyPr/>
                    <a:lstStyle/>
                    <a:p>
                      <a:pPr algn="l"/>
                      <a:r>
                        <a:rPr lang="en-US" sz="1400" b="1" dirty="0">
                          <a:solidFill>
                            <a:schemeClr val="bg1"/>
                          </a:solidFill>
                        </a:rPr>
                        <a:t>Velocity Rule Types</a:t>
                      </a:r>
                    </a:p>
                  </a:txBody>
                  <a:tcPr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1400" b="0" dirty="0">
                          <a:solidFill>
                            <a:schemeClr val="accent3"/>
                          </a:solidFill>
                        </a:rPr>
                        <a:t>Count/sum/average/% deviation/Min, Max and medium spend</a:t>
                      </a:r>
                    </a:p>
                  </a:txBody>
                  <a:tcPr marR="0" anchor="ctr">
                    <a:lnL w="762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b="0" dirty="0">
                          <a:solidFill>
                            <a:schemeClr val="accent3"/>
                          </a:solidFill>
                        </a:rPr>
                        <a:t>Count and Sum only</a:t>
                      </a:r>
                    </a:p>
                  </a:txBody>
                  <a:tcPr marR="0" anchor="ctr">
                    <a:lnL w="12700" cap="flat" cmpd="sng" algn="ctr">
                      <a:solidFill>
                        <a:schemeClr val="bg1">
                          <a:lumMod val="85000"/>
                        </a:schemeClr>
                      </a:solidFill>
                      <a:prstDash val="solid"/>
                      <a:round/>
                      <a:headEnd type="none" w="med" len="med"/>
                      <a:tailEnd type="none" w="med" len="med"/>
                    </a:lnL>
                    <a:lnR w="12700" cmpd="sng">
                      <a:noFill/>
                    </a:lnR>
                    <a:lnT w="127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3594688"/>
                  </a:ext>
                </a:extLst>
              </a:tr>
              <a:tr h="494941">
                <a:tc>
                  <a:txBody>
                    <a:bodyPr/>
                    <a:lstStyle/>
                    <a:p>
                      <a:pPr algn="l"/>
                      <a:r>
                        <a:rPr lang="en-US" sz="1400" b="1" dirty="0">
                          <a:solidFill>
                            <a:schemeClr val="bg1"/>
                          </a:solidFill>
                        </a:rPr>
                        <a:t>Rule Outcomes</a:t>
                      </a:r>
                    </a:p>
                  </a:txBody>
                  <a:tcPr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1400" dirty="0">
                          <a:solidFill>
                            <a:schemeClr val="accent3"/>
                          </a:solidFill>
                        </a:rPr>
                        <a:t>Ability to execute actions when rules are TRUE </a:t>
                      </a:r>
                      <a:br>
                        <a:rPr lang="en-US" sz="1400" dirty="0">
                          <a:solidFill>
                            <a:schemeClr val="accent3"/>
                          </a:solidFill>
                        </a:rPr>
                      </a:br>
                      <a:r>
                        <a:rPr lang="en-US" sz="1400" dirty="0">
                          <a:solidFill>
                            <a:schemeClr val="accent3"/>
                          </a:solidFill>
                        </a:rPr>
                        <a:t>or false</a:t>
                      </a:r>
                    </a:p>
                  </a:txBody>
                  <a:tcPr marR="0" anchor="ctr">
                    <a:lnL w="762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solidFill>
                            <a:schemeClr val="accent3"/>
                          </a:solidFill>
                        </a:rPr>
                        <a:t>Ability to execute actions only when rules are TRUE</a:t>
                      </a:r>
                    </a:p>
                  </a:txBody>
                  <a:tcPr marR="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9355519"/>
                  </a:ext>
                </a:extLst>
              </a:tr>
              <a:tr h="494941">
                <a:tc>
                  <a:txBody>
                    <a:bodyPr/>
                    <a:lstStyle/>
                    <a:p>
                      <a:pPr algn="l"/>
                      <a:r>
                        <a:rPr lang="en-US" sz="1400" b="1" dirty="0">
                          <a:solidFill>
                            <a:schemeClr val="bg1"/>
                          </a:solidFill>
                        </a:rPr>
                        <a:t>Rule Prioritization</a:t>
                      </a:r>
                    </a:p>
                  </a:txBody>
                  <a:tcPr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1400" dirty="0">
                          <a:solidFill>
                            <a:schemeClr val="accent3"/>
                          </a:solidFill>
                        </a:rPr>
                        <a:t>Prioritize every feature and rule through GUI</a:t>
                      </a:r>
                    </a:p>
                  </a:txBody>
                  <a:tcPr marR="0" anchor="ctr">
                    <a:lnL w="762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solidFill>
                            <a:schemeClr val="accent3"/>
                          </a:solidFill>
                        </a:rPr>
                        <a:t>Five priority tiers, only controllable through </a:t>
                      </a:r>
                      <a:br>
                        <a:rPr lang="en-US" sz="1400" dirty="0">
                          <a:solidFill>
                            <a:schemeClr val="accent3"/>
                          </a:solidFill>
                        </a:rPr>
                      </a:br>
                      <a:r>
                        <a:rPr lang="en-US" sz="1400" dirty="0">
                          <a:solidFill>
                            <a:schemeClr val="accent3"/>
                          </a:solidFill>
                        </a:rPr>
                        <a:t>back-end code</a:t>
                      </a:r>
                    </a:p>
                  </a:txBody>
                  <a:tcPr marR="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3955689"/>
                  </a:ext>
                </a:extLst>
              </a:tr>
              <a:tr h="494941">
                <a:tc>
                  <a:txBody>
                    <a:bodyPr/>
                    <a:lstStyle/>
                    <a:p>
                      <a:pPr algn="l"/>
                      <a:r>
                        <a:rPr lang="en-US" sz="1400" b="1" dirty="0">
                          <a:solidFill>
                            <a:schemeClr val="bg1"/>
                          </a:solidFill>
                        </a:rPr>
                        <a:t>Rule Set Management</a:t>
                      </a:r>
                    </a:p>
                  </a:txBody>
                  <a:tcPr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a:r>
                        <a:rPr lang="en-US" sz="1400" dirty="0">
                          <a:solidFill>
                            <a:schemeClr val="accent3"/>
                          </a:solidFill>
                        </a:rPr>
                        <a:t>Fully manage rule sets via GUI</a:t>
                      </a:r>
                    </a:p>
                  </a:txBody>
                  <a:tcPr marR="0" anchor="ctr">
                    <a:lnL w="762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solidFill>
                            <a:schemeClr val="accent3"/>
                          </a:solidFill>
                        </a:rPr>
                        <a:t>Only able to add rules to ruleset through GUI. Other management controlled through back-end code.</a:t>
                      </a:r>
                    </a:p>
                  </a:txBody>
                  <a:tcPr marR="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4063899"/>
                  </a:ext>
                </a:extLst>
              </a:tr>
              <a:tr h="494941">
                <a:tc>
                  <a:txBody>
                    <a:bodyPr/>
                    <a:lstStyle/>
                    <a:p>
                      <a:pPr algn="l"/>
                      <a:r>
                        <a:rPr lang="en-US" sz="1400" b="1" dirty="0">
                          <a:solidFill>
                            <a:schemeClr val="bg1"/>
                          </a:solidFill>
                        </a:rPr>
                        <a:t>Rule Recommendation Options</a:t>
                      </a:r>
                    </a:p>
                  </a:txBody>
                  <a:tcPr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2"/>
                    </a:solidFill>
                  </a:tcPr>
                </a:tc>
                <a:tc>
                  <a:txBody>
                    <a:bodyPr/>
                    <a:lstStyle/>
                    <a:p>
                      <a:pPr algn="l"/>
                      <a:r>
                        <a:rPr lang="en-US" sz="1400" dirty="0">
                          <a:solidFill>
                            <a:schemeClr val="accent3"/>
                          </a:solidFill>
                        </a:rPr>
                        <a:t>Ability to create custom recommendations </a:t>
                      </a:r>
                      <a:br>
                        <a:rPr lang="en-US" sz="1400" dirty="0">
                          <a:solidFill>
                            <a:schemeClr val="accent3"/>
                          </a:solidFill>
                        </a:rPr>
                      </a:br>
                      <a:r>
                        <a:rPr lang="en-US" sz="1400" dirty="0">
                          <a:solidFill>
                            <a:schemeClr val="accent3"/>
                          </a:solidFill>
                        </a:rPr>
                        <a:t>through GUI</a:t>
                      </a:r>
                    </a:p>
                  </a:txBody>
                  <a:tcPr marR="0" anchor="ctr">
                    <a:lnL w="762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l"/>
                      <a:r>
                        <a:rPr lang="en-US" sz="1400" dirty="0">
                          <a:solidFill>
                            <a:schemeClr val="accent3"/>
                          </a:solidFill>
                        </a:rPr>
                        <a:t>No customization available</a:t>
                      </a:r>
                    </a:p>
                  </a:txBody>
                  <a:tcPr marR="0" anchor="ctr">
                    <a:lnL w="12700" cap="flat" cmpd="sng" algn="ctr">
                      <a:solidFill>
                        <a:schemeClr val="bg1">
                          <a:lumMod val="85000"/>
                        </a:schemeClr>
                      </a:solidFill>
                      <a:prstDash val="solid"/>
                      <a:round/>
                      <a:headEnd type="none" w="med" len="med"/>
                      <a:tailEnd type="none" w="med" len="med"/>
                    </a:lnL>
                    <a:lnR w="12700" cmpd="sng">
                      <a:noFill/>
                    </a:lnR>
                    <a:lnT w="12700" cap="flat" cmpd="sng" algn="ctr">
                      <a:solidFill>
                        <a:schemeClr val="bg1">
                          <a:lumMod val="8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9223911"/>
                  </a:ext>
                </a:extLst>
              </a:tr>
            </a:tbl>
          </a:graphicData>
        </a:graphic>
      </p:graphicFrame>
      <p:cxnSp>
        <p:nvCxnSpPr>
          <p:cNvPr id="13" name="Straight Connector 12">
            <a:extLst>
              <a:ext uri="{FF2B5EF4-FFF2-40B4-BE49-F238E27FC236}">
                <a16:creationId xmlns:a16="http://schemas.microsoft.com/office/drawing/2014/main" id="{74A531A9-82E0-45DC-83CA-88601CE03D5C}"/>
              </a:ext>
            </a:extLst>
          </p:cNvPr>
          <p:cNvCxnSpPr>
            <a:cxnSpLocks/>
          </p:cNvCxnSpPr>
          <p:nvPr/>
        </p:nvCxnSpPr>
        <p:spPr>
          <a:xfrm>
            <a:off x="576072" y="2335008"/>
            <a:ext cx="703067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9AC8B3F-C497-43FF-9EC0-8AE9D474F4E0}"/>
              </a:ext>
            </a:extLst>
          </p:cNvPr>
          <p:cNvSpPr/>
          <p:nvPr/>
        </p:nvSpPr>
        <p:spPr>
          <a:xfrm>
            <a:off x="1399094" y="1523227"/>
            <a:ext cx="5650684" cy="584775"/>
          </a:xfrm>
          <a:prstGeom prst="rect">
            <a:avLst/>
          </a:prstGeom>
        </p:spPr>
        <p:txBody>
          <a:bodyPr wrap="square" anchor="ctr">
            <a:spAutoFit/>
          </a:bodyPr>
          <a:lstStyle/>
          <a:p>
            <a:pPr>
              <a:buClr>
                <a:schemeClr val="accent1"/>
              </a:buClr>
            </a:pPr>
            <a:r>
              <a:rPr lang="en-US" sz="1600" dirty="0">
                <a:solidFill>
                  <a:schemeClr val="accent3"/>
                </a:solidFill>
              </a:rPr>
              <a:t>Titanium Rules Engine (TRE) already released positive profiling (SAE) to enhance profiling and rule capabilities</a:t>
            </a:r>
          </a:p>
        </p:txBody>
      </p:sp>
      <p:sp>
        <p:nvSpPr>
          <p:cNvPr id="16" name="Rectangle 15">
            <a:extLst>
              <a:ext uri="{FF2B5EF4-FFF2-40B4-BE49-F238E27FC236}">
                <a16:creationId xmlns:a16="http://schemas.microsoft.com/office/drawing/2014/main" id="{C6E0C954-4535-442C-938F-0F1854AB7234}"/>
              </a:ext>
            </a:extLst>
          </p:cNvPr>
          <p:cNvSpPr/>
          <p:nvPr/>
        </p:nvSpPr>
        <p:spPr>
          <a:xfrm>
            <a:off x="1399094" y="2685847"/>
            <a:ext cx="5650684" cy="338554"/>
          </a:xfrm>
          <a:prstGeom prst="rect">
            <a:avLst/>
          </a:prstGeom>
        </p:spPr>
        <p:txBody>
          <a:bodyPr wrap="square" anchor="ctr">
            <a:spAutoFit/>
          </a:bodyPr>
          <a:lstStyle/>
          <a:p>
            <a:pPr>
              <a:buClr>
                <a:schemeClr val="accent1"/>
              </a:buClr>
            </a:pPr>
            <a:r>
              <a:rPr lang="en-US" sz="1600" dirty="0">
                <a:solidFill>
                  <a:schemeClr val="accent3"/>
                </a:solidFill>
              </a:rPr>
              <a:t>Now testing batch analytics (BAE phase)</a:t>
            </a:r>
          </a:p>
        </p:txBody>
      </p:sp>
      <p:sp>
        <p:nvSpPr>
          <p:cNvPr id="17" name="Oval 16">
            <a:extLst>
              <a:ext uri="{FF2B5EF4-FFF2-40B4-BE49-F238E27FC236}">
                <a16:creationId xmlns:a16="http://schemas.microsoft.com/office/drawing/2014/main" id="{844F4A5E-AAE4-47B2-9319-866E640967EC}"/>
              </a:ext>
            </a:extLst>
          </p:cNvPr>
          <p:cNvSpPr/>
          <p:nvPr/>
        </p:nvSpPr>
        <p:spPr>
          <a:xfrm>
            <a:off x="576073" y="1462166"/>
            <a:ext cx="705978" cy="70545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sp>
        <p:nvSpPr>
          <p:cNvPr id="18" name="Oval 17">
            <a:extLst>
              <a:ext uri="{FF2B5EF4-FFF2-40B4-BE49-F238E27FC236}">
                <a16:creationId xmlns:a16="http://schemas.microsoft.com/office/drawing/2014/main" id="{5A1A6BA8-E17E-46FA-ABCB-E3B0973B8263}"/>
              </a:ext>
            </a:extLst>
          </p:cNvPr>
          <p:cNvSpPr/>
          <p:nvPr/>
        </p:nvSpPr>
        <p:spPr>
          <a:xfrm>
            <a:off x="576073" y="2502400"/>
            <a:ext cx="705978" cy="705450"/>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25" name="Group 59">
            <a:extLst>
              <a:ext uri="{FF2B5EF4-FFF2-40B4-BE49-F238E27FC236}">
                <a16:creationId xmlns:a16="http://schemas.microsoft.com/office/drawing/2014/main" id="{E927F687-8D38-40F1-B111-5C948425B409}"/>
              </a:ext>
            </a:extLst>
          </p:cNvPr>
          <p:cNvGrpSpPr>
            <a:grpSpLocks/>
          </p:cNvGrpSpPr>
          <p:nvPr/>
        </p:nvGrpSpPr>
        <p:grpSpPr bwMode="auto">
          <a:xfrm>
            <a:off x="744048" y="1629877"/>
            <a:ext cx="370028" cy="370028"/>
            <a:chOff x="469" y="1240"/>
            <a:chExt cx="331" cy="331"/>
          </a:xfrm>
          <a:solidFill>
            <a:schemeClr val="accent1"/>
          </a:solidFill>
        </p:grpSpPr>
        <p:sp>
          <p:nvSpPr>
            <p:cNvPr id="26" name="Freeform 60">
              <a:extLst>
                <a:ext uri="{FF2B5EF4-FFF2-40B4-BE49-F238E27FC236}">
                  <a16:creationId xmlns:a16="http://schemas.microsoft.com/office/drawing/2014/main" id="{8AC92D27-F68E-4FE0-8A00-EC17F77009F7}"/>
                </a:ext>
              </a:extLst>
            </p:cNvPr>
            <p:cNvSpPr>
              <a:spLocks noChangeArrowheads="1"/>
            </p:cNvSpPr>
            <p:nvPr/>
          </p:nvSpPr>
          <p:spPr bwMode="auto">
            <a:xfrm>
              <a:off x="469" y="1240"/>
              <a:ext cx="331" cy="331"/>
            </a:xfrm>
            <a:custGeom>
              <a:avLst/>
              <a:gdLst>
                <a:gd name="T0" fmla="*/ 1079 w 1464"/>
                <a:gd name="T1" fmla="*/ 504 h 1465"/>
                <a:gd name="T2" fmla="*/ 1040 w 1464"/>
                <a:gd name="T3" fmla="*/ 596 h 1465"/>
                <a:gd name="T4" fmla="*/ 849 w 1464"/>
                <a:gd name="T5" fmla="*/ 420 h 1465"/>
                <a:gd name="T6" fmla="*/ 883 w 1464"/>
                <a:gd name="T7" fmla="*/ 391 h 1465"/>
                <a:gd name="T8" fmla="*/ 1013 w 1464"/>
                <a:gd name="T9" fmla="*/ 391 h 1465"/>
                <a:gd name="T10" fmla="*/ 1061 w 1464"/>
                <a:gd name="T11" fmla="*/ 440 h 1465"/>
                <a:gd name="T12" fmla="*/ 964 w 1464"/>
                <a:gd name="T13" fmla="*/ 1013 h 1465"/>
                <a:gd name="T14" fmla="*/ 1028 w 1464"/>
                <a:gd name="T15" fmla="*/ 1163 h 1465"/>
                <a:gd name="T16" fmla="*/ 1004 w 1464"/>
                <a:gd name="T17" fmla="*/ 1205 h 1465"/>
                <a:gd name="T18" fmla="*/ 638 w 1464"/>
                <a:gd name="T19" fmla="*/ 1375 h 1465"/>
                <a:gd name="T20" fmla="*/ 593 w 1464"/>
                <a:gd name="T21" fmla="*/ 1373 h 1465"/>
                <a:gd name="T22" fmla="*/ 573 w 1464"/>
                <a:gd name="T23" fmla="*/ 1351 h 1465"/>
                <a:gd name="T24" fmla="*/ 387 w 1464"/>
                <a:gd name="T25" fmla="*/ 1289 h 1465"/>
                <a:gd name="T26" fmla="*/ 562 w 1464"/>
                <a:gd name="T27" fmla="*/ 256 h 1465"/>
                <a:gd name="T28" fmla="*/ 920 w 1464"/>
                <a:gd name="T29" fmla="*/ 1143 h 1465"/>
                <a:gd name="T30" fmla="*/ 603 w 1464"/>
                <a:gd name="T31" fmla="*/ 1186 h 1465"/>
                <a:gd name="T32" fmla="*/ 920 w 1464"/>
                <a:gd name="T33" fmla="*/ 1143 h 1465"/>
                <a:gd name="T34" fmla="*/ 1288 w 1464"/>
                <a:gd name="T35" fmla="*/ 585 h 1465"/>
                <a:gd name="T36" fmla="*/ 1463 w 1464"/>
                <a:gd name="T37" fmla="*/ 484 h 1465"/>
                <a:gd name="T38" fmla="*/ 1304 w 1464"/>
                <a:gd name="T39" fmla="*/ 484 h 1465"/>
                <a:gd name="T40" fmla="*/ 1259 w 1464"/>
                <a:gd name="T41" fmla="*/ 321 h 1465"/>
                <a:gd name="T42" fmla="*/ 1436 w 1464"/>
                <a:gd name="T43" fmla="*/ 330 h 1465"/>
                <a:gd name="T44" fmla="*/ 1368 w 1464"/>
                <a:gd name="T45" fmla="*/ 195 h 1465"/>
                <a:gd name="T46" fmla="*/ 1260 w 1464"/>
                <a:gd name="T47" fmla="*/ 89 h 1465"/>
                <a:gd name="T48" fmla="*/ 1124 w 1464"/>
                <a:gd name="T49" fmla="*/ 22 h 1465"/>
                <a:gd name="T50" fmla="*/ 1141 w 1464"/>
                <a:gd name="T51" fmla="*/ 202 h 1465"/>
                <a:gd name="T52" fmla="*/ 1260 w 1464"/>
                <a:gd name="T53" fmla="*/ 89 h 1465"/>
                <a:gd name="T54" fmla="*/ 827 w 1464"/>
                <a:gd name="T55" fmla="*/ 25 h 1465"/>
                <a:gd name="T56" fmla="*/ 976 w 1464"/>
                <a:gd name="T57" fmla="*/ 159 h 1465"/>
                <a:gd name="T58" fmla="*/ 0 w 1464"/>
                <a:gd name="T59" fmla="*/ 1196 h 1465"/>
                <a:gd name="T60" fmla="*/ 359 w 1464"/>
                <a:gd name="T61" fmla="*/ 1374 h 1465"/>
                <a:gd name="T62" fmla="*/ 0 w 1464"/>
                <a:gd name="T63" fmla="*/ 1196 h 1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64" h="1465">
                  <a:moveTo>
                    <a:pt x="1061" y="440"/>
                  </a:moveTo>
                  <a:cubicBezTo>
                    <a:pt x="1073" y="460"/>
                    <a:pt x="1079" y="480"/>
                    <a:pt x="1079" y="504"/>
                  </a:cubicBezTo>
                  <a:cubicBezTo>
                    <a:pt x="1079" y="527"/>
                    <a:pt x="1073" y="548"/>
                    <a:pt x="1061" y="569"/>
                  </a:cubicBezTo>
                  <a:cubicBezTo>
                    <a:pt x="1055" y="580"/>
                    <a:pt x="1049" y="588"/>
                    <a:pt x="1040" y="596"/>
                  </a:cubicBezTo>
                  <a:cubicBezTo>
                    <a:pt x="1038" y="598"/>
                    <a:pt x="1036" y="601"/>
                    <a:pt x="1033" y="604"/>
                  </a:cubicBezTo>
                  <a:cubicBezTo>
                    <a:pt x="972" y="542"/>
                    <a:pt x="911" y="481"/>
                    <a:pt x="849" y="420"/>
                  </a:cubicBezTo>
                  <a:cubicBezTo>
                    <a:pt x="852" y="416"/>
                    <a:pt x="855" y="413"/>
                    <a:pt x="858" y="410"/>
                  </a:cubicBezTo>
                  <a:cubicBezTo>
                    <a:pt x="866" y="403"/>
                    <a:pt x="874" y="396"/>
                    <a:pt x="883" y="391"/>
                  </a:cubicBezTo>
                  <a:cubicBezTo>
                    <a:pt x="904" y="378"/>
                    <a:pt x="924" y="374"/>
                    <a:pt x="948" y="374"/>
                  </a:cubicBezTo>
                  <a:cubicBezTo>
                    <a:pt x="972" y="374"/>
                    <a:pt x="992" y="378"/>
                    <a:pt x="1013" y="391"/>
                  </a:cubicBezTo>
                  <a:cubicBezTo>
                    <a:pt x="1023" y="396"/>
                    <a:pt x="1032" y="404"/>
                    <a:pt x="1040" y="413"/>
                  </a:cubicBezTo>
                  <a:cubicBezTo>
                    <a:pt x="1049" y="421"/>
                    <a:pt x="1055" y="429"/>
                    <a:pt x="1061" y="440"/>
                  </a:cubicBezTo>
                  <a:close/>
                  <a:moveTo>
                    <a:pt x="1205" y="898"/>
                  </a:moveTo>
                  <a:cubicBezTo>
                    <a:pt x="1125" y="937"/>
                    <a:pt x="1045" y="975"/>
                    <a:pt x="964" y="1013"/>
                  </a:cubicBezTo>
                  <a:cubicBezTo>
                    <a:pt x="984" y="1057"/>
                    <a:pt x="1004" y="1100"/>
                    <a:pt x="1023" y="1143"/>
                  </a:cubicBezTo>
                  <a:cubicBezTo>
                    <a:pt x="1027" y="1149"/>
                    <a:pt x="1028" y="1156"/>
                    <a:pt x="1028" y="1163"/>
                  </a:cubicBezTo>
                  <a:cubicBezTo>
                    <a:pt x="1028" y="1172"/>
                    <a:pt x="1026" y="1180"/>
                    <a:pt x="1021" y="1187"/>
                  </a:cubicBezTo>
                  <a:cubicBezTo>
                    <a:pt x="1017" y="1195"/>
                    <a:pt x="1011" y="1201"/>
                    <a:pt x="1004" y="1205"/>
                  </a:cubicBezTo>
                  <a:cubicBezTo>
                    <a:pt x="1002" y="1206"/>
                    <a:pt x="1001" y="1206"/>
                    <a:pt x="1000" y="1207"/>
                  </a:cubicBezTo>
                  <a:cubicBezTo>
                    <a:pt x="879" y="1263"/>
                    <a:pt x="758" y="1319"/>
                    <a:pt x="638" y="1375"/>
                  </a:cubicBezTo>
                  <a:cubicBezTo>
                    <a:pt x="631" y="1378"/>
                    <a:pt x="625" y="1380"/>
                    <a:pt x="617" y="1380"/>
                  </a:cubicBezTo>
                  <a:cubicBezTo>
                    <a:pt x="608" y="1380"/>
                    <a:pt x="600" y="1378"/>
                    <a:pt x="593" y="1373"/>
                  </a:cubicBezTo>
                  <a:cubicBezTo>
                    <a:pt x="585" y="1369"/>
                    <a:pt x="579" y="1363"/>
                    <a:pt x="575" y="1355"/>
                  </a:cubicBezTo>
                  <a:cubicBezTo>
                    <a:pt x="574" y="1354"/>
                    <a:pt x="573" y="1353"/>
                    <a:pt x="573" y="1351"/>
                  </a:cubicBezTo>
                  <a:cubicBezTo>
                    <a:pt x="554" y="1310"/>
                    <a:pt x="535" y="1269"/>
                    <a:pt x="517" y="1227"/>
                  </a:cubicBezTo>
                  <a:cubicBezTo>
                    <a:pt x="473" y="1248"/>
                    <a:pt x="430" y="1269"/>
                    <a:pt x="387" y="1289"/>
                  </a:cubicBezTo>
                  <a:cubicBezTo>
                    <a:pt x="315" y="1217"/>
                    <a:pt x="243" y="1145"/>
                    <a:pt x="172" y="1073"/>
                  </a:cubicBezTo>
                  <a:cubicBezTo>
                    <a:pt x="302" y="801"/>
                    <a:pt x="432" y="528"/>
                    <a:pt x="562" y="256"/>
                  </a:cubicBezTo>
                  <a:cubicBezTo>
                    <a:pt x="776" y="470"/>
                    <a:pt x="991" y="684"/>
                    <a:pt x="1205" y="898"/>
                  </a:cubicBezTo>
                  <a:close/>
                  <a:moveTo>
                    <a:pt x="920" y="1143"/>
                  </a:moveTo>
                  <a:cubicBezTo>
                    <a:pt x="906" y="1114"/>
                    <a:pt x="892" y="1084"/>
                    <a:pt x="877" y="1054"/>
                  </a:cubicBezTo>
                  <a:cubicBezTo>
                    <a:pt x="786" y="1098"/>
                    <a:pt x="694" y="1142"/>
                    <a:pt x="603" y="1186"/>
                  </a:cubicBezTo>
                  <a:cubicBezTo>
                    <a:pt x="616" y="1215"/>
                    <a:pt x="629" y="1244"/>
                    <a:pt x="642" y="1273"/>
                  </a:cubicBezTo>
                  <a:cubicBezTo>
                    <a:pt x="734" y="1230"/>
                    <a:pt x="827" y="1187"/>
                    <a:pt x="920" y="1143"/>
                  </a:cubicBezTo>
                  <a:close/>
                  <a:moveTo>
                    <a:pt x="1304" y="484"/>
                  </a:moveTo>
                  <a:cubicBezTo>
                    <a:pt x="1304" y="520"/>
                    <a:pt x="1300" y="551"/>
                    <a:pt x="1288" y="585"/>
                  </a:cubicBezTo>
                  <a:cubicBezTo>
                    <a:pt x="1339" y="601"/>
                    <a:pt x="1390" y="617"/>
                    <a:pt x="1440" y="634"/>
                  </a:cubicBezTo>
                  <a:cubicBezTo>
                    <a:pt x="1456" y="583"/>
                    <a:pt x="1463" y="538"/>
                    <a:pt x="1463" y="484"/>
                  </a:cubicBezTo>
                  <a:cubicBezTo>
                    <a:pt x="1463" y="482"/>
                    <a:pt x="1463" y="481"/>
                    <a:pt x="1463" y="480"/>
                  </a:cubicBezTo>
                  <a:cubicBezTo>
                    <a:pt x="1410" y="481"/>
                    <a:pt x="1357" y="482"/>
                    <a:pt x="1304" y="484"/>
                  </a:cubicBezTo>
                  <a:close/>
                  <a:moveTo>
                    <a:pt x="1238" y="290"/>
                  </a:moveTo>
                  <a:cubicBezTo>
                    <a:pt x="1246" y="301"/>
                    <a:pt x="1252" y="310"/>
                    <a:pt x="1259" y="321"/>
                  </a:cubicBezTo>
                  <a:cubicBezTo>
                    <a:pt x="1270" y="341"/>
                    <a:pt x="1278" y="359"/>
                    <a:pt x="1285" y="380"/>
                  </a:cubicBezTo>
                  <a:cubicBezTo>
                    <a:pt x="1336" y="363"/>
                    <a:pt x="1386" y="346"/>
                    <a:pt x="1436" y="330"/>
                  </a:cubicBezTo>
                  <a:cubicBezTo>
                    <a:pt x="1425" y="296"/>
                    <a:pt x="1413" y="269"/>
                    <a:pt x="1395" y="238"/>
                  </a:cubicBezTo>
                  <a:cubicBezTo>
                    <a:pt x="1386" y="222"/>
                    <a:pt x="1378" y="210"/>
                    <a:pt x="1368" y="195"/>
                  </a:cubicBezTo>
                  <a:cubicBezTo>
                    <a:pt x="1325" y="226"/>
                    <a:pt x="1282" y="258"/>
                    <a:pt x="1238" y="290"/>
                  </a:cubicBezTo>
                  <a:close/>
                  <a:moveTo>
                    <a:pt x="1260" y="89"/>
                  </a:moveTo>
                  <a:cubicBezTo>
                    <a:pt x="1246" y="80"/>
                    <a:pt x="1235" y="72"/>
                    <a:pt x="1221" y="64"/>
                  </a:cubicBezTo>
                  <a:cubicBezTo>
                    <a:pt x="1188" y="46"/>
                    <a:pt x="1159" y="33"/>
                    <a:pt x="1124" y="22"/>
                  </a:cubicBezTo>
                  <a:cubicBezTo>
                    <a:pt x="1108" y="72"/>
                    <a:pt x="1092" y="122"/>
                    <a:pt x="1076" y="173"/>
                  </a:cubicBezTo>
                  <a:cubicBezTo>
                    <a:pt x="1100" y="181"/>
                    <a:pt x="1120" y="189"/>
                    <a:pt x="1141" y="202"/>
                  </a:cubicBezTo>
                  <a:cubicBezTo>
                    <a:pt x="1151" y="207"/>
                    <a:pt x="1158" y="212"/>
                    <a:pt x="1167" y="218"/>
                  </a:cubicBezTo>
                  <a:cubicBezTo>
                    <a:pt x="1198" y="175"/>
                    <a:pt x="1229" y="132"/>
                    <a:pt x="1260" y="89"/>
                  </a:cubicBezTo>
                  <a:close/>
                  <a:moveTo>
                    <a:pt x="976" y="0"/>
                  </a:moveTo>
                  <a:cubicBezTo>
                    <a:pt x="922" y="0"/>
                    <a:pt x="877" y="8"/>
                    <a:pt x="827" y="25"/>
                  </a:cubicBezTo>
                  <a:cubicBezTo>
                    <a:pt x="844" y="75"/>
                    <a:pt x="861" y="125"/>
                    <a:pt x="877" y="176"/>
                  </a:cubicBezTo>
                  <a:cubicBezTo>
                    <a:pt x="911" y="164"/>
                    <a:pt x="940" y="159"/>
                    <a:pt x="976" y="159"/>
                  </a:cubicBezTo>
                  <a:cubicBezTo>
                    <a:pt x="976" y="106"/>
                    <a:pt x="976" y="53"/>
                    <a:pt x="976" y="0"/>
                  </a:cubicBezTo>
                  <a:close/>
                  <a:moveTo>
                    <a:pt x="0" y="1196"/>
                  </a:moveTo>
                  <a:cubicBezTo>
                    <a:pt x="89" y="1286"/>
                    <a:pt x="179" y="1375"/>
                    <a:pt x="269" y="1464"/>
                  </a:cubicBezTo>
                  <a:cubicBezTo>
                    <a:pt x="299" y="1434"/>
                    <a:pt x="329" y="1404"/>
                    <a:pt x="359" y="1374"/>
                  </a:cubicBezTo>
                  <a:cubicBezTo>
                    <a:pt x="269" y="1285"/>
                    <a:pt x="179" y="1195"/>
                    <a:pt x="90" y="1105"/>
                  </a:cubicBezTo>
                  <a:cubicBezTo>
                    <a:pt x="60" y="1136"/>
                    <a:pt x="30" y="1166"/>
                    <a:pt x="0" y="119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27" name="Group 9">
            <a:extLst>
              <a:ext uri="{FF2B5EF4-FFF2-40B4-BE49-F238E27FC236}">
                <a16:creationId xmlns:a16="http://schemas.microsoft.com/office/drawing/2014/main" id="{2BFD1108-AE0C-4110-A299-1AFE2748FA3C}"/>
              </a:ext>
            </a:extLst>
          </p:cNvPr>
          <p:cNvGrpSpPr>
            <a:grpSpLocks/>
          </p:cNvGrpSpPr>
          <p:nvPr/>
        </p:nvGrpSpPr>
        <p:grpSpPr bwMode="auto">
          <a:xfrm>
            <a:off x="821705" y="2689073"/>
            <a:ext cx="214714" cy="332104"/>
            <a:chOff x="3929" y="1694"/>
            <a:chExt cx="214" cy="331"/>
          </a:xfrm>
          <a:solidFill>
            <a:schemeClr val="accent1"/>
          </a:solidFill>
        </p:grpSpPr>
        <p:sp>
          <p:nvSpPr>
            <p:cNvPr id="28" name="Freeform 10">
              <a:extLst>
                <a:ext uri="{FF2B5EF4-FFF2-40B4-BE49-F238E27FC236}">
                  <a16:creationId xmlns:a16="http://schemas.microsoft.com/office/drawing/2014/main" id="{BE1488EB-E9C6-4A4F-BD74-2D1783F35EA7}"/>
                </a:ext>
              </a:extLst>
            </p:cNvPr>
            <p:cNvSpPr>
              <a:spLocks noChangeArrowheads="1"/>
            </p:cNvSpPr>
            <p:nvPr/>
          </p:nvSpPr>
          <p:spPr bwMode="auto">
            <a:xfrm>
              <a:off x="3929" y="1694"/>
              <a:ext cx="214" cy="331"/>
            </a:xfrm>
            <a:custGeom>
              <a:avLst/>
              <a:gdLst>
                <a:gd name="T0" fmla="*/ 505 w 948"/>
                <a:gd name="T1" fmla="*/ 346 h 1464"/>
                <a:gd name="T2" fmla="*/ 503 w 948"/>
                <a:gd name="T3" fmla="*/ 356 h 1464"/>
                <a:gd name="T4" fmla="*/ 498 w 948"/>
                <a:gd name="T5" fmla="*/ 365 h 1464"/>
                <a:gd name="T6" fmla="*/ 489 w 948"/>
                <a:gd name="T7" fmla="*/ 372 h 1464"/>
                <a:gd name="T8" fmla="*/ 480 w 948"/>
                <a:gd name="T9" fmla="*/ 376 h 1464"/>
                <a:gd name="T10" fmla="*/ 469 w 948"/>
                <a:gd name="T11" fmla="*/ 376 h 1464"/>
                <a:gd name="T12" fmla="*/ 459 w 948"/>
                <a:gd name="T13" fmla="*/ 373 h 1464"/>
                <a:gd name="T14" fmla="*/ 451 w 948"/>
                <a:gd name="T15" fmla="*/ 367 h 1464"/>
                <a:gd name="T16" fmla="*/ 444 w 948"/>
                <a:gd name="T17" fmla="*/ 358 h 1464"/>
                <a:gd name="T18" fmla="*/ 442 w 948"/>
                <a:gd name="T19" fmla="*/ 348 h 1464"/>
                <a:gd name="T20" fmla="*/ 216 w 948"/>
                <a:gd name="T21" fmla="*/ 0 h 1464"/>
                <a:gd name="T22" fmla="*/ 146 w 948"/>
                <a:gd name="T23" fmla="*/ 11 h 1464"/>
                <a:gd name="T24" fmla="*/ 84 w 948"/>
                <a:gd name="T25" fmla="*/ 44 h 1464"/>
                <a:gd name="T26" fmla="*/ 36 w 948"/>
                <a:gd name="T27" fmla="*/ 94 h 1464"/>
                <a:gd name="T28" fmla="*/ 7 w 948"/>
                <a:gd name="T29" fmla="*/ 159 h 1464"/>
                <a:gd name="T30" fmla="*/ 0 w 948"/>
                <a:gd name="T31" fmla="*/ 989 h 1464"/>
                <a:gd name="T32" fmla="*/ 15 w 948"/>
                <a:gd name="T33" fmla="*/ 1113 h 1464"/>
                <a:gd name="T34" fmla="*/ 80 w 948"/>
                <a:gd name="T35" fmla="*/ 1254 h 1464"/>
                <a:gd name="T36" fmla="*/ 184 w 948"/>
                <a:gd name="T37" fmla="*/ 1365 h 1464"/>
                <a:gd name="T38" fmla="*/ 322 w 948"/>
                <a:gd name="T39" fmla="*/ 1439 h 1464"/>
                <a:gd name="T40" fmla="*/ 474 w 948"/>
                <a:gd name="T41" fmla="*/ 1463 h 1464"/>
                <a:gd name="T42" fmla="*/ 625 w 948"/>
                <a:gd name="T43" fmla="*/ 1439 h 1464"/>
                <a:gd name="T44" fmla="*/ 763 w 948"/>
                <a:gd name="T45" fmla="*/ 1365 h 1464"/>
                <a:gd name="T46" fmla="*/ 867 w 948"/>
                <a:gd name="T47" fmla="*/ 1254 h 1464"/>
                <a:gd name="T48" fmla="*/ 932 w 948"/>
                <a:gd name="T49" fmla="*/ 1113 h 1464"/>
                <a:gd name="T50" fmla="*/ 947 w 948"/>
                <a:gd name="T51" fmla="*/ 215 h 1464"/>
                <a:gd name="T52" fmla="*/ 943 w 948"/>
                <a:gd name="T53" fmla="*/ 172 h 1464"/>
                <a:gd name="T54" fmla="*/ 918 w 948"/>
                <a:gd name="T55" fmla="*/ 107 h 1464"/>
                <a:gd name="T56" fmla="*/ 874 w 948"/>
                <a:gd name="T57" fmla="*/ 53 h 1464"/>
                <a:gd name="T58" fmla="*/ 814 w 948"/>
                <a:gd name="T59" fmla="*/ 16 h 1464"/>
                <a:gd name="T60" fmla="*/ 746 w 948"/>
                <a:gd name="T61" fmla="*/ 0 h 1464"/>
                <a:gd name="T62" fmla="*/ 462 w 948"/>
                <a:gd name="T63" fmla="*/ 602 h 1464"/>
                <a:gd name="T64" fmla="*/ 436 w 948"/>
                <a:gd name="T65" fmla="*/ 593 h 1464"/>
                <a:gd name="T66" fmla="*/ 412 w 948"/>
                <a:gd name="T67" fmla="*/ 577 h 1464"/>
                <a:gd name="T68" fmla="*/ 396 w 948"/>
                <a:gd name="T69" fmla="*/ 554 h 1464"/>
                <a:gd name="T70" fmla="*/ 388 w 948"/>
                <a:gd name="T71" fmla="*/ 528 h 1464"/>
                <a:gd name="T72" fmla="*/ 389 w 948"/>
                <a:gd name="T73" fmla="*/ 500 h 1464"/>
                <a:gd name="T74" fmla="*/ 399 w 948"/>
                <a:gd name="T75" fmla="*/ 474 h 1464"/>
                <a:gd name="T76" fmla="*/ 416 w 948"/>
                <a:gd name="T77" fmla="*/ 452 h 1464"/>
                <a:gd name="T78" fmla="*/ 441 w 948"/>
                <a:gd name="T79" fmla="*/ 436 h 1464"/>
                <a:gd name="T80" fmla="*/ 468 w 948"/>
                <a:gd name="T81" fmla="*/ 430 h 1464"/>
                <a:gd name="T82" fmla="*/ 496 w 948"/>
                <a:gd name="T83" fmla="*/ 433 h 1464"/>
                <a:gd name="T84" fmla="*/ 522 w 948"/>
                <a:gd name="T85" fmla="*/ 445 h 1464"/>
                <a:gd name="T86" fmla="*/ 542 w 948"/>
                <a:gd name="T87" fmla="*/ 464 h 1464"/>
                <a:gd name="T88" fmla="*/ 555 w 948"/>
                <a:gd name="T89" fmla="*/ 489 h 1464"/>
                <a:gd name="T90" fmla="*/ 559 w 948"/>
                <a:gd name="T91" fmla="*/ 517 h 1464"/>
                <a:gd name="T92" fmla="*/ 558 w 948"/>
                <a:gd name="T93" fmla="*/ 533 h 1464"/>
                <a:gd name="T94" fmla="*/ 548 w 948"/>
                <a:gd name="T95" fmla="*/ 560 h 1464"/>
                <a:gd name="T96" fmla="*/ 531 w 948"/>
                <a:gd name="T97" fmla="*/ 581 h 1464"/>
                <a:gd name="T98" fmla="*/ 506 w 948"/>
                <a:gd name="T99" fmla="*/ 596 h 1464"/>
                <a:gd name="T100" fmla="*/ 479 w 948"/>
                <a:gd name="T101" fmla="*/ 60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48" h="1464">
                  <a:moveTo>
                    <a:pt x="731" y="0"/>
                  </a:moveTo>
                  <a:lnTo>
                    <a:pt x="505" y="0"/>
                  </a:lnTo>
                  <a:lnTo>
                    <a:pt x="505" y="344"/>
                  </a:lnTo>
                  <a:lnTo>
                    <a:pt x="505" y="344"/>
                  </a:lnTo>
                  <a:lnTo>
                    <a:pt x="505" y="346"/>
                  </a:lnTo>
                  <a:lnTo>
                    <a:pt x="505" y="348"/>
                  </a:lnTo>
                  <a:lnTo>
                    <a:pt x="505" y="350"/>
                  </a:lnTo>
                  <a:lnTo>
                    <a:pt x="505" y="352"/>
                  </a:lnTo>
                  <a:lnTo>
                    <a:pt x="504" y="354"/>
                  </a:lnTo>
                  <a:lnTo>
                    <a:pt x="503" y="356"/>
                  </a:lnTo>
                  <a:lnTo>
                    <a:pt x="503" y="358"/>
                  </a:lnTo>
                  <a:lnTo>
                    <a:pt x="501" y="360"/>
                  </a:lnTo>
                  <a:lnTo>
                    <a:pt x="500" y="362"/>
                  </a:lnTo>
                  <a:lnTo>
                    <a:pt x="499" y="363"/>
                  </a:lnTo>
                  <a:lnTo>
                    <a:pt x="498" y="365"/>
                  </a:lnTo>
                  <a:lnTo>
                    <a:pt x="496" y="367"/>
                  </a:lnTo>
                  <a:lnTo>
                    <a:pt x="495" y="368"/>
                  </a:lnTo>
                  <a:lnTo>
                    <a:pt x="493" y="369"/>
                  </a:lnTo>
                  <a:lnTo>
                    <a:pt x="491" y="370"/>
                  </a:lnTo>
                  <a:lnTo>
                    <a:pt x="489" y="372"/>
                  </a:lnTo>
                  <a:lnTo>
                    <a:pt x="488" y="373"/>
                  </a:lnTo>
                  <a:lnTo>
                    <a:pt x="486" y="374"/>
                  </a:lnTo>
                  <a:lnTo>
                    <a:pt x="484" y="375"/>
                  </a:lnTo>
                  <a:lnTo>
                    <a:pt x="482" y="375"/>
                  </a:lnTo>
                  <a:lnTo>
                    <a:pt x="480" y="376"/>
                  </a:lnTo>
                  <a:lnTo>
                    <a:pt x="478" y="376"/>
                  </a:lnTo>
                  <a:lnTo>
                    <a:pt x="476" y="377"/>
                  </a:lnTo>
                  <a:lnTo>
                    <a:pt x="474" y="377"/>
                  </a:lnTo>
                  <a:lnTo>
                    <a:pt x="471" y="377"/>
                  </a:lnTo>
                  <a:lnTo>
                    <a:pt x="469" y="376"/>
                  </a:lnTo>
                  <a:lnTo>
                    <a:pt x="467" y="376"/>
                  </a:lnTo>
                  <a:lnTo>
                    <a:pt x="465" y="375"/>
                  </a:lnTo>
                  <a:lnTo>
                    <a:pt x="463" y="375"/>
                  </a:lnTo>
                  <a:lnTo>
                    <a:pt x="461" y="374"/>
                  </a:lnTo>
                  <a:lnTo>
                    <a:pt x="459" y="373"/>
                  </a:lnTo>
                  <a:lnTo>
                    <a:pt x="458" y="372"/>
                  </a:lnTo>
                  <a:lnTo>
                    <a:pt x="456" y="370"/>
                  </a:lnTo>
                  <a:lnTo>
                    <a:pt x="454" y="369"/>
                  </a:lnTo>
                  <a:lnTo>
                    <a:pt x="452" y="368"/>
                  </a:lnTo>
                  <a:lnTo>
                    <a:pt x="451" y="367"/>
                  </a:lnTo>
                  <a:lnTo>
                    <a:pt x="449" y="365"/>
                  </a:lnTo>
                  <a:lnTo>
                    <a:pt x="448" y="363"/>
                  </a:lnTo>
                  <a:lnTo>
                    <a:pt x="447" y="362"/>
                  </a:lnTo>
                  <a:lnTo>
                    <a:pt x="446" y="360"/>
                  </a:lnTo>
                  <a:lnTo>
                    <a:pt x="444" y="358"/>
                  </a:lnTo>
                  <a:lnTo>
                    <a:pt x="444" y="356"/>
                  </a:lnTo>
                  <a:lnTo>
                    <a:pt x="443" y="354"/>
                  </a:lnTo>
                  <a:lnTo>
                    <a:pt x="442" y="352"/>
                  </a:lnTo>
                  <a:lnTo>
                    <a:pt x="442" y="350"/>
                  </a:lnTo>
                  <a:lnTo>
                    <a:pt x="442" y="348"/>
                  </a:lnTo>
                  <a:lnTo>
                    <a:pt x="442" y="346"/>
                  </a:lnTo>
                  <a:lnTo>
                    <a:pt x="442" y="344"/>
                  </a:lnTo>
                  <a:lnTo>
                    <a:pt x="442" y="0"/>
                  </a:lnTo>
                  <a:lnTo>
                    <a:pt x="216" y="0"/>
                  </a:lnTo>
                  <a:lnTo>
                    <a:pt x="216" y="0"/>
                  </a:lnTo>
                  <a:lnTo>
                    <a:pt x="201" y="0"/>
                  </a:lnTo>
                  <a:lnTo>
                    <a:pt x="187" y="2"/>
                  </a:lnTo>
                  <a:lnTo>
                    <a:pt x="173" y="4"/>
                  </a:lnTo>
                  <a:lnTo>
                    <a:pt x="159" y="7"/>
                  </a:lnTo>
                  <a:lnTo>
                    <a:pt x="146" y="11"/>
                  </a:lnTo>
                  <a:lnTo>
                    <a:pt x="133" y="16"/>
                  </a:lnTo>
                  <a:lnTo>
                    <a:pt x="120" y="22"/>
                  </a:lnTo>
                  <a:lnTo>
                    <a:pt x="108" y="29"/>
                  </a:lnTo>
                  <a:lnTo>
                    <a:pt x="95" y="36"/>
                  </a:lnTo>
                  <a:lnTo>
                    <a:pt x="84" y="44"/>
                  </a:lnTo>
                  <a:lnTo>
                    <a:pt x="73" y="53"/>
                  </a:lnTo>
                  <a:lnTo>
                    <a:pt x="63" y="62"/>
                  </a:lnTo>
                  <a:lnTo>
                    <a:pt x="53" y="72"/>
                  </a:lnTo>
                  <a:lnTo>
                    <a:pt x="45" y="83"/>
                  </a:lnTo>
                  <a:lnTo>
                    <a:pt x="36" y="94"/>
                  </a:lnTo>
                  <a:lnTo>
                    <a:pt x="29" y="107"/>
                  </a:lnTo>
                  <a:lnTo>
                    <a:pt x="22" y="120"/>
                  </a:lnTo>
                  <a:lnTo>
                    <a:pt x="16" y="133"/>
                  </a:lnTo>
                  <a:lnTo>
                    <a:pt x="11" y="145"/>
                  </a:lnTo>
                  <a:lnTo>
                    <a:pt x="7" y="159"/>
                  </a:lnTo>
                  <a:lnTo>
                    <a:pt x="4" y="172"/>
                  </a:lnTo>
                  <a:lnTo>
                    <a:pt x="1" y="186"/>
                  </a:lnTo>
                  <a:lnTo>
                    <a:pt x="0" y="200"/>
                  </a:lnTo>
                  <a:lnTo>
                    <a:pt x="0" y="215"/>
                  </a:lnTo>
                  <a:lnTo>
                    <a:pt x="0" y="989"/>
                  </a:lnTo>
                  <a:lnTo>
                    <a:pt x="0" y="989"/>
                  </a:lnTo>
                  <a:lnTo>
                    <a:pt x="1" y="1022"/>
                  </a:lnTo>
                  <a:lnTo>
                    <a:pt x="4" y="1053"/>
                  </a:lnTo>
                  <a:lnTo>
                    <a:pt x="8" y="1083"/>
                  </a:lnTo>
                  <a:lnTo>
                    <a:pt x="15" y="1113"/>
                  </a:lnTo>
                  <a:lnTo>
                    <a:pt x="24" y="1141"/>
                  </a:lnTo>
                  <a:lnTo>
                    <a:pt x="35" y="1170"/>
                  </a:lnTo>
                  <a:lnTo>
                    <a:pt x="48" y="1198"/>
                  </a:lnTo>
                  <a:lnTo>
                    <a:pt x="64" y="1226"/>
                  </a:lnTo>
                  <a:lnTo>
                    <a:pt x="80" y="1254"/>
                  </a:lnTo>
                  <a:lnTo>
                    <a:pt x="98" y="1279"/>
                  </a:lnTo>
                  <a:lnTo>
                    <a:pt x="118" y="1303"/>
                  </a:lnTo>
                  <a:lnTo>
                    <a:pt x="138" y="1325"/>
                  </a:lnTo>
                  <a:lnTo>
                    <a:pt x="160" y="1346"/>
                  </a:lnTo>
                  <a:lnTo>
                    <a:pt x="184" y="1365"/>
                  </a:lnTo>
                  <a:lnTo>
                    <a:pt x="209" y="1383"/>
                  </a:lnTo>
                  <a:lnTo>
                    <a:pt x="237" y="1400"/>
                  </a:lnTo>
                  <a:lnTo>
                    <a:pt x="265" y="1415"/>
                  </a:lnTo>
                  <a:lnTo>
                    <a:pt x="293" y="1428"/>
                  </a:lnTo>
                  <a:lnTo>
                    <a:pt x="322" y="1439"/>
                  </a:lnTo>
                  <a:lnTo>
                    <a:pt x="351" y="1448"/>
                  </a:lnTo>
                  <a:lnTo>
                    <a:pt x="380" y="1455"/>
                  </a:lnTo>
                  <a:lnTo>
                    <a:pt x="410" y="1460"/>
                  </a:lnTo>
                  <a:lnTo>
                    <a:pt x="441" y="1462"/>
                  </a:lnTo>
                  <a:lnTo>
                    <a:pt x="474" y="1463"/>
                  </a:lnTo>
                  <a:lnTo>
                    <a:pt x="506" y="1462"/>
                  </a:lnTo>
                  <a:lnTo>
                    <a:pt x="537" y="1460"/>
                  </a:lnTo>
                  <a:lnTo>
                    <a:pt x="567" y="1455"/>
                  </a:lnTo>
                  <a:lnTo>
                    <a:pt x="596" y="1448"/>
                  </a:lnTo>
                  <a:lnTo>
                    <a:pt x="625" y="1439"/>
                  </a:lnTo>
                  <a:lnTo>
                    <a:pt x="654" y="1428"/>
                  </a:lnTo>
                  <a:lnTo>
                    <a:pt x="682" y="1415"/>
                  </a:lnTo>
                  <a:lnTo>
                    <a:pt x="710" y="1400"/>
                  </a:lnTo>
                  <a:lnTo>
                    <a:pt x="738" y="1383"/>
                  </a:lnTo>
                  <a:lnTo>
                    <a:pt x="763" y="1365"/>
                  </a:lnTo>
                  <a:lnTo>
                    <a:pt x="787" y="1346"/>
                  </a:lnTo>
                  <a:lnTo>
                    <a:pt x="809" y="1325"/>
                  </a:lnTo>
                  <a:lnTo>
                    <a:pt x="829" y="1303"/>
                  </a:lnTo>
                  <a:lnTo>
                    <a:pt x="849" y="1279"/>
                  </a:lnTo>
                  <a:lnTo>
                    <a:pt x="867" y="1254"/>
                  </a:lnTo>
                  <a:lnTo>
                    <a:pt x="883" y="1226"/>
                  </a:lnTo>
                  <a:lnTo>
                    <a:pt x="899" y="1198"/>
                  </a:lnTo>
                  <a:lnTo>
                    <a:pt x="912" y="1170"/>
                  </a:lnTo>
                  <a:lnTo>
                    <a:pt x="923" y="1141"/>
                  </a:lnTo>
                  <a:lnTo>
                    <a:pt x="932" y="1113"/>
                  </a:lnTo>
                  <a:lnTo>
                    <a:pt x="939" y="1083"/>
                  </a:lnTo>
                  <a:lnTo>
                    <a:pt x="943" y="1053"/>
                  </a:lnTo>
                  <a:lnTo>
                    <a:pt x="946" y="1022"/>
                  </a:lnTo>
                  <a:lnTo>
                    <a:pt x="947" y="989"/>
                  </a:lnTo>
                  <a:lnTo>
                    <a:pt x="947" y="215"/>
                  </a:lnTo>
                  <a:lnTo>
                    <a:pt x="947" y="215"/>
                  </a:lnTo>
                  <a:lnTo>
                    <a:pt x="947" y="215"/>
                  </a:lnTo>
                  <a:lnTo>
                    <a:pt x="947" y="200"/>
                  </a:lnTo>
                  <a:lnTo>
                    <a:pt x="946" y="186"/>
                  </a:lnTo>
                  <a:lnTo>
                    <a:pt x="943" y="172"/>
                  </a:lnTo>
                  <a:lnTo>
                    <a:pt x="940" y="159"/>
                  </a:lnTo>
                  <a:lnTo>
                    <a:pt x="936" y="145"/>
                  </a:lnTo>
                  <a:lnTo>
                    <a:pt x="931" y="133"/>
                  </a:lnTo>
                  <a:lnTo>
                    <a:pt x="925" y="120"/>
                  </a:lnTo>
                  <a:lnTo>
                    <a:pt x="918" y="107"/>
                  </a:lnTo>
                  <a:lnTo>
                    <a:pt x="911" y="94"/>
                  </a:lnTo>
                  <a:lnTo>
                    <a:pt x="902" y="83"/>
                  </a:lnTo>
                  <a:lnTo>
                    <a:pt x="894" y="72"/>
                  </a:lnTo>
                  <a:lnTo>
                    <a:pt x="884" y="62"/>
                  </a:lnTo>
                  <a:lnTo>
                    <a:pt x="874" y="53"/>
                  </a:lnTo>
                  <a:lnTo>
                    <a:pt x="863" y="44"/>
                  </a:lnTo>
                  <a:lnTo>
                    <a:pt x="852" y="36"/>
                  </a:lnTo>
                  <a:lnTo>
                    <a:pt x="839" y="29"/>
                  </a:lnTo>
                  <a:lnTo>
                    <a:pt x="827" y="22"/>
                  </a:lnTo>
                  <a:lnTo>
                    <a:pt x="814" y="16"/>
                  </a:lnTo>
                  <a:lnTo>
                    <a:pt x="801" y="11"/>
                  </a:lnTo>
                  <a:lnTo>
                    <a:pt x="788" y="7"/>
                  </a:lnTo>
                  <a:lnTo>
                    <a:pt x="774" y="4"/>
                  </a:lnTo>
                  <a:lnTo>
                    <a:pt x="760" y="2"/>
                  </a:lnTo>
                  <a:lnTo>
                    <a:pt x="746" y="0"/>
                  </a:lnTo>
                  <a:lnTo>
                    <a:pt x="731" y="0"/>
                  </a:lnTo>
                  <a:close/>
                  <a:moveTo>
                    <a:pt x="474" y="603"/>
                  </a:moveTo>
                  <a:lnTo>
                    <a:pt x="474" y="603"/>
                  </a:lnTo>
                  <a:lnTo>
                    <a:pt x="468" y="602"/>
                  </a:lnTo>
                  <a:lnTo>
                    <a:pt x="462" y="602"/>
                  </a:lnTo>
                  <a:lnTo>
                    <a:pt x="457" y="601"/>
                  </a:lnTo>
                  <a:lnTo>
                    <a:pt x="451" y="600"/>
                  </a:lnTo>
                  <a:lnTo>
                    <a:pt x="446" y="598"/>
                  </a:lnTo>
                  <a:lnTo>
                    <a:pt x="441" y="596"/>
                  </a:lnTo>
                  <a:lnTo>
                    <a:pt x="436" y="593"/>
                  </a:lnTo>
                  <a:lnTo>
                    <a:pt x="431" y="591"/>
                  </a:lnTo>
                  <a:lnTo>
                    <a:pt x="425" y="587"/>
                  </a:lnTo>
                  <a:lnTo>
                    <a:pt x="421" y="584"/>
                  </a:lnTo>
                  <a:lnTo>
                    <a:pt x="416" y="581"/>
                  </a:lnTo>
                  <a:lnTo>
                    <a:pt x="412" y="577"/>
                  </a:lnTo>
                  <a:lnTo>
                    <a:pt x="408" y="573"/>
                  </a:lnTo>
                  <a:lnTo>
                    <a:pt x="405" y="569"/>
                  </a:lnTo>
                  <a:lnTo>
                    <a:pt x="402" y="564"/>
                  </a:lnTo>
                  <a:lnTo>
                    <a:pt x="399" y="560"/>
                  </a:lnTo>
                  <a:lnTo>
                    <a:pt x="396" y="554"/>
                  </a:lnTo>
                  <a:lnTo>
                    <a:pt x="393" y="549"/>
                  </a:lnTo>
                  <a:lnTo>
                    <a:pt x="392" y="544"/>
                  </a:lnTo>
                  <a:lnTo>
                    <a:pt x="390" y="539"/>
                  </a:lnTo>
                  <a:lnTo>
                    <a:pt x="389" y="533"/>
                  </a:lnTo>
                  <a:lnTo>
                    <a:pt x="388" y="528"/>
                  </a:lnTo>
                  <a:lnTo>
                    <a:pt x="388" y="522"/>
                  </a:lnTo>
                  <a:lnTo>
                    <a:pt x="388" y="517"/>
                  </a:lnTo>
                  <a:lnTo>
                    <a:pt x="388" y="511"/>
                  </a:lnTo>
                  <a:lnTo>
                    <a:pt x="388" y="505"/>
                  </a:lnTo>
                  <a:lnTo>
                    <a:pt x="389" y="500"/>
                  </a:lnTo>
                  <a:lnTo>
                    <a:pt x="390" y="494"/>
                  </a:lnTo>
                  <a:lnTo>
                    <a:pt x="392" y="489"/>
                  </a:lnTo>
                  <a:lnTo>
                    <a:pt x="393" y="484"/>
                  </a:lnTo>
                  <a:lnTo>
                    <a:pt x="396" y="479"/>
                  </a:lnTo>
                  <a:lnTo>
                    <a:pt x="399" y="474"/>
                  </a:lnTo>
                  <a:lnTo>
                    <a:pt x="402" y="469"/>
                  </a:lnTo>
                  <a:lnTo>
                    <a:pt x="405" y="464"/>
                  </a:lnTo>
                  <a:lnTo>
                    <a:pt x="408" y="460"/>
                  </a:lnTo>
                  <a:lnTo>
                    <a:pt x="412" y="456"/>
                  </a:lnTo>
                  <a:lnTo>
                    <a:pt x="416" y="452"/>
                  </a:lnTo>
                  <a:lnTo>
                    <a:pt x="421" y="448"/>
                  </a:lnTo>
                  <a:lnTo>
                    <a:pt x="425" y="445"/>
                  </a:lnTo>
                  <a:lnTo>
                    <a:pt x="431" y="442"/>
                  </a:lnTo>
                  <a:lnTo>
                    <a:pt x="436" y="439"/>
                  </a:lnTo>
                  <a:lnTo>
                    <a:pt x="441" y="436"/>
                  </a:lnTo>
                  <a:lnTo>
                    <a:pt x="446" y="434"/>
                  </a:lnTo>
                  <a:lnTo>
                    <a:pt x="451" y="433"/>
                  </a:lnTo>
                  <a:lnTo>
                    <a:pt x="457" y="431"/>
                  </a:lnTo>
                  <a:lnTo>
                    <a:pt x="462" y="430"/>
                  </a:lnTo>
                  <a:lnTo>
                    <a:pt x="468" y="430"/>
                  </a:lnTo>
                  <a:lnTo>
                    <a:pt x="474" y="430"/>
                  </a:lnTo>
                  <a:lnTo>
                    <a:pt x="479" y="430"/>
                  </a:lnTo>
                  <a:lnTo>
                    <a:pt x="485" y="430"/>
                  </a:lnTo>
                  <a:lnTo>
                    <a:pt x="490" y="431"/>
                  </a:lnTo>
                  <a:lnTo>
                    <a:pt x="496" y="433"/>
                  </a:lnTo>
                  <a:lnTo>
                    <a:pt x="501" y="434"/>
                  </a:lnTo>
                  <a:lnTo>
                    <a:pt x="506" y="436"/>
                  </a:lnTo>
                  <a:lnTo>
                    <a:pt x="511" y="439"/>
                  </a:lnTo>
                  <a:lnTo>
                    <a:pt x="516" y="442"/>
                  </a:lnTo>
                  <a:lnTo>
                    <a:pt x="522" y="445"/>
                  </a:lnTo>
                  <a:lnTo>
                    <a:pt x="526" y="448"/>
                  </a:lnTo>
                  <a:lnTo>
                    <a:pt x="531" y="452"/>
                  </a:lnTo>
                  <a:lnTo>
                    <a:pt x="535" y="456"/>
                  </a:lnTo>
                  <a:lnTo>
                    <a:pt x="539" y="460"/>
                  </a:lnTo>
                  <a:lnTo>
                    <a:pt x="542" y="464"/>
                  </a:lnTo>
                  <a:lnTo>
                    <a:pt x="545" y="469"/>
                  </a:lnTo>
                  <a:lnTo>
                    <a:pt x="548" y="474"/>
                  </a:lnTo>
                  <a:lnTo>
                    <a:pt x="551" y="479"/>
                  </a:lnTo>
                  <a:lnTo>
                    <a:pt x="554" y="484"/>
                  </a:lnTo>
                  <a:lnTo>
                    <a:pt x="555" y="489"/>
                  </a:lnTo>
                  <a:lnTo>
                    <a:pt x="557" y="494"/>
                  </a:lnTo>
                  <a:lnTo>
                    <a:pt x="558" y="500"/>
                  </a:lnTo>
                  <a:lnTo>
                    <a:pt x="559" y="505"/>
                  </a:lnTo>
                  <a:lnTo>
                    <a:pt x="559" y="511"/>
                  </a:lnTo>
                  <a:lnTo>
                    <a:pt x="559" y="517"/>
                  </a:lnTo>
                  <a:lnTo>
                    <a:pt x="559" y="517"/>
                  </a:lnTo>
                  <a:lnTo>
                    <a:pt x="559" y="517"/>
                  </a:lnTo>
                  <a:lnTo>
                    <a:pt x="559" y="522"/>
                  </a:lnTo>
                  <a:lnTo>
                    <a:pt x="559" y="528"/>
                  </a:lnTo>
                  <a:lnTo>
                    <a:pt x="558" y="533"/>
                  </a:lnTo>
                  <a:lnTo>
                    <a:pt x="557" y="539"/>
                  </a:lnTo>
                  <a:lnTo>
                    <a:pt x="555" y="544"/>
                  </a:lnTo>
                  <a:lnTo>
                    <a:pt x="554" y="549"/>
                  </a:lnTo>
                  <a:lnTo>
                    <a:pt x="551" y="554"/>
                  </a:lnTo>
                  <a:lnTo>
                    <a:pt x="548" y="560"/>
                  </a:lnTo>
                  <a:lnTo>
                    <a:pt x="545" y="564"/>
                  </a:lnTo>
                  <a:lnTo>
                    <a:pt x="542" y="569"/>
                  </a:lnTo>
                  <a:lnTo>
                    <a:pt x="539" y="573"/>
                  </a:lnTo>
                  <a:lnTo>
                    <a:pt x="535" y="577"/>
                  </a:lnTo>
                  <a:lnTo>
                    <a:pt x="531" y="581"/>
                  </a:lnTo>
                  <a:lnTo>
                    <a:pt x="526" y="584"/>
                  </a:lnTo>
                  <a:lnTo>
                    <a:pt x="522" y="587"/>
                  </a:lnTo>
                  <a:lnTo>
                    <a:pt x="516" y="591"/>
                  </a:lnTo>
                  <a:lnTo>
                    <a:pt x="511" y="593"/>
                  </a:lnTo>
                  <a:lnTo>
                    <a:pt x="506" y="596"/>
                  </a:lnTo>
                  <a:lnTo>
                    <a:pt x="501" y="598"/>
                  </a:lnTo>
                  <a:lnTo>
                    <a:pt x="496" y="600"/>
                  </a:lnTo>
                  <a:lnTo>
                    <a:pt x="490" y="601"/>
                  </a:lnTo>
                  <a:lnTo>
                    <a:pt x="485" y="602"/>
                  </a:lnTo>
                  <a:lnTo>
                    <a:pt x="479" y="602"/>
                  </a:lnTo>
                  <a:lnTo>
                    <a:pt x="474" y="603"/>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78439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28</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12" name="Content Placeholder 11"/>
          <p:cNvSpPr>
            <a:spLocks noGrp="1"/>
          </p:cNvSpPr>
          <p:nvPr>
            <p:ph idx="1"/>
          </p:nvPr>
        </p:nvSpPr>
        <p:spPr/>
        <p:txBody>
          <a:bodyPr/>
          <a:lstStyle/>
          <a:p>
            <a:r>
              <a:rPr lang="en-GB" dirty="0"/>
              <a:t>Merchant monitoring – Ability to build rules based on merchant activity instead of consumer calculating periodic or cumulative comparisons (variance today vs. yesterday)</a:t>
            </a:r>
          </a:p>
          <a:p>
            <a:r>
              <a:rPr lang="en-GB" dirty="0"/>
              <a:t>Real-time rules (RTR) – Ability to define history tables for velocity and also add conditions to when rules are triggered (specific to enhanced velocity rules)</a:t>
            </a:r>
          </a:p>
          <a:p>
            <a:r>
              <a:rPr lang="en-GB" dirty="0"/>
              <a:t>Scoring – Addition of a score per rule to overall risk of the transaction</a:t>
            </a:r>
          </a:p>
          <a:p>
            <a:r>
              <a:rPr lang="en-GB" dirty="0"/>
              <a:t>Dedicated rules for multiple risk strategies: Authentication (SCA/PSD2), returns fraud, transaction or payment updates to original transaction, credit risk and registration channels with strategies and rules for acquirers, merchants and PSPs</a:t>
            </a:r>
          </a:p>
          <a:p>
            <a:r>
              <a:rPr lang="en-GB" dirty="0"/>
              <a:t>New business intelligence dashboards to manage rules/profiles</a:t>
            </a:r>
          </a:p>
          <a:p>
            <a:r>
              <a:rPr lang="en-GB" dirty="0"/>
              <a:t>SKU level/more granular data to build business rules (control units sold for example)</a:t>
            </a:r>
          </a:p>
          <a:p>
            <a:endParaRPr lang="en-US" dirty="0"/>
          </a:p>
        </p:txBody>
      </p:sp>
      <p:sp>
        <p:nvSpPr>
          <p:cNvPr id="7" name="Title 6"/>
          <p:cNvSpPr>
            <a:spLocks noGrp="1"/>
          </p:cNvSpPr>
          <p:nvPr>
            <p:ph type="title"/>
          </p:nvPr>
        </p:nvSpPr>
        <p:spPr/>
        <p:txBody>
          <a:bodyPr/>
          <a:lstStyle/>
          <a:p>
            <a:r>
              <a:rPr lang="en-GB" dirty="0"/>
              <a:t>Titanium – Rule Types</a:t>
            </a:r>
          </a:p>
        </p:txBody>
      </p:sp>
    </p:spTree>
    <p:extLst>
      <p:ext uri="{BB962C8B-B14F-4D97-AF65-F5344CB8AC3E}">
        <p14:creationId xmlns:p14="http://schemas.microsoft.com/office/powerpoint/2010/main" val="137166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29</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7" name="Title 6"/>
          <p:cNvSpPr>
            <a:spLocks noGrp="1"/>
          </p:cNvSpPr>
          <p:nvPr>
            <p:ph type="title"/>
          </p:nvPr>
        </p:nvSpPr>
        <p:spPr/>
        <p:txBody>
          <a:bodyPr/>
          <a:lstStyle/>
          <a:p>
            <a:r>
              <a:rPr lang="en-GB" dirty="0"/>
              <a:t>Titanium – Cost to Operate</a:t>
            </a:r>
          </a:p>
        </p:txBody>
      </p:sp>
      <p:pic>
        <p:nvPicPr>
          <p:cNvPr id="5" name="Picture 4">
            <a:extLst>
              <a:ext uri="{FF2B5EF4-FFF2-40B4-BE49-F238E27FC236}">
                <a16:creationId xmlns:a16="http://schemas.microsoft.com/office/drawing/2014/main" id="{1431ECDA-1B7A-48EA-AA15-AFC5A73EDD3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68928" y="1353332"/>
            <a:ext cx="8999328" cy="5011758"/>
          </a:xfrm>
          <a:prstGeom prst="rect">
            <a:avLst/>
          </a:prstGeom>
        </p:spPr>
      </p:pic>
    </p:spTree>
    <p:extLst>
      <p:ext uri="{BB962C8B-B14F-4D97-AF65-F5344CB8AC3E}">
        <p14:creationId xmlns:p14="http://schemas.microsoft.com/office/powerpoint/2010/main" val="224669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1B5686-675B-6540-ADC0-6E280035E5FC}"/>
              </a:ext>
            </a:extLst>
          </p:cNvPr>
          <p:cNvSpPr>
            <a:spLocks noGrp="1"/>
          </p:cNvSpPr>
          <p:nvPr>
            <p:ph type="sldNum" sz="quarter" idx="12"/>
          </p:nvPr>
        </p:nvSpPr>
        <p:spPr/>
        <p:txBody>
          <a:bodyPr/>
          <a:lstStyle/>
          <a:p>
            <a:fld id="{BB7F249F-CCCE-DA49-A761-E31751E19E88}" type="slidenum">
              <a:rPr lang="en-US" smtClean="0"/>
              <a:pPr/>
              <a:t>3</a:t>
            </a:fld>
            <a:endParaRPr lang="en-US" dirty="0"/>
          </a:p>
        </p:txBody>
      </p:sp>
      <p:sp>
        <p:nvSpPr>
          <p:cNvPr id="3" name="Footer Placeholder 2">
            <a:extLst>
              <a:ext uri="{FF2B5EF4-FFF2-40B4-BE49-F238E27FC236}">
                <a16:creationId xmlns:a16="http://schemas.microsoft.com/office/drawing/2014/main" id="{291B2D30-21BC-E64F-9CC1-B6B613E5C93D}"/>
              </a:ext>
            </a:extLst>
          </p:cNvPr>
          <p:cNvSpPr>
            <a:spLocks noGrp="1"/>
          </p:cNvSpPr>
          <p:nvPr>
            <p:ph type="ftr" sz="quarter" idx="11"/>
          </p:nvPr>
        </p:nvSpPr>
        <p:spPr/>
        <p:txBody>
          <a:bodyPr/>
          <a:lstStyle/>
          <a:p>
            <a:r>
              <a:rPr lang="en-US" dirty="0"/>
              <a:t>Confidential</a:t>
            </a:r>
          </a:p>
        </p:txBody>
      </p:sp>
      <p:sp>
        <p:nvSpPr>
          <p:cNvPr id="5" name="Title 4">
            <a:extLst>
              <a:ext uri="{FF2B5EF4-FFF2-40B4-BE49-F238E27FC236}">
                <a16:creationId xmlns:a16="http://schemas.microsoft.com/office/drawing/2014/main" id="{383D8FFA-180B-5346-AD90-52051DC1BC70}"/>
              </a:ext>
            </a:extLst>
          </p:cNvPr>
          <p:cNvSpPr>
            <a:spLocks noGrp="1"/>
          </p:cNvSpPr>
          <p:nvPr>
            <p:ph type="title"/>
          </p:nvPr>
        </p:nvSpPr>
        <p:spPr/>
        <p:txBody>
          <a:bodyPr/>
          <a:lstStyle/>
          <a:p>
            <a:r>
              <a:rPr lang="en-GB" dirty="0"/>
              <a:t>Multiple Layers of Control Delivers KPIs</a:t>
            </a:r>
            <a:endParaRPr lang="en-US" dirty="0"/>
          </a:p>
        </p:txBody>
      </p:sp>
      <p:grpSp>
        <p:nvGrpSpPr>
          <p:cNvPr id="2" name="Group 1">
            <a:extLst>
              <a:ext uri="{FF2B5EF4-FFF2-40B4-BE49-F238E27FC236}">
                <a16:creationId xmlns:a16="http://schemas.microsoft.com/office/drawing/2014/main" id="{4BDF612C-735A-489D-BFB2-FA3C7E0B542D}"/>
              </a:ext>
            </a:extLst>
          </p:cNvPr>
          <p:cNvGrpSpPr/>
          <p:nvPr/>
        </p:nvGrpSpPr>
        <p:grpSpPr>
          <a:xfrm>
            <a:off x="1703109" y="1379936"/>
            <a:ext cx="8814062" cy="4002771"/>
            <a:chOff x="371475" y="1973823"/>
            <a:chExt cx="8401050" cy="3254300"/>
          </a:xfrm>
        </p:grpSpPr>
        <p:sp>
          <p:nvSpPr>
            <p:cNvPr id="85" name="Rectangle 84">
              <a:extLst>
                <a:ext uri="{FF2B5EF4-FFF2-40B4-BE49-F238E27FC236}">
                  <a16:creationId xmlns:a16="http://schemas.microsoft.com/office/drawing/2014/main" id="{F91DBE83-1322-45B1-B331-88F1AB4FD710}"/>
                </a:ext>
              </a:extLst>
            </p:cNvPr>
            <p:cNvSpPr/>
            <p:nvPr/>
          </p:nvSpPr>
          <p:spPr>
            <a:xfrm>
              <a:off x="371475" y="4374812"/>
              <a:ext cx="4081462" cy="495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4" name="Rectangle 83">
              <a:extLst>
                <a:ext uri="{FF2B5EF4-FFF2-40B4-BE49-F238E27FC236}">
                  <a16:creationId xmlns:a16="http://schemas.microsoft.com/office/drawing/2014/main" id="{32F3106A-7AB6-412C-886A-ADCE9F39BD49}"/>
                </a:ext>
              </a:extLst>
            </p:cNvPr>
            <p:cNvSpPr/>
            <p:nvPr/>
          </p:nvSpPr>
          <p:spPr>
            <a:xfrm>
              <a:off x="371475" y="3689440"/>
              <a:ext cx="4081462" cy="495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3" name="Rectangle 82">
              <a:extLst>
                <a:ext uri="{FF2B5EF4-FFF2-40B4-BE49-F238E27FC236}">
                  <a16:creationId xmlns:a16="http://schemas.microsoft.com/office/drawing/2014/main" id="{D431AAA9-2468-44D5-BD77-A405910FA792}"/>
                </a:ext>
              </a:extLst>
            </p:cNvPr>
            <p:cNvSpPr/>
            <p:nvPr/>
          </p:nvSpPr>
          <p:spPr>
            <a:xfrm>
              <a:off x="371475" y="3001987"/>
              <a:ext cx="4081462" cy="495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2" name="Rectangle 81">
              <a:extLst>
                <a:ext uri="{FF2B5EF4-FFF2-40B4-BE49-F238E27FC236}">
                  <a16:creationId xmlns:a16="http://schemas.microsoft.com/office/drawing/2014/main" id="{F6922CB5-DBD4-42F9-9AD1-560E6C0C6B48}"/>
                </a:ext>
              </a:extLst>
            </p:cNvPr>
            <p:cNvSpPr/>
            <p:nvPr/>
          </p:nvSpPr>
          <p:spPr>
            <a:xfrm>
              <a:off x="371475" y="2314533"/>
              <a:ext cx="4081462" cy="49510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1" name="Rectangle 80">
              <a:extLst>
                <a:ext uri="{FF2B5EF4-FFF2-40B4-BE49-F238E27FC236}">
                  <a16:creationId xmlns:a16="http://schemas.microsoft.com/office/drawing/2014/main" id="{E9673BF6-1726-498B-B0E0-04EF5A4E6045}"/>
                </a:ext>
              </a:extLst>
            </p:cNvPr>
            <p:cNvSpPr/>
            <p:nvPr/>
          </p:nvSpPr>
          <p:spPr>
            <a:xfrm>
              <a:off x="4571107" y="2658400"/>
              <a:ext cx="4201418" cy="4951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0" name="Rectangle 79">
              <a:extLst>
                <a:ext uri="{FF2B5EF4-FFF2-40B4-BE49-F238E27FC236}">
                  <a16:creationId xmlns:a16="http://schemas.microsoft.com/office/drawing/2014/main" id="{C4658512-FC51-49B6-A8BA-87ECB7766964}"/>
                </a:ext>
              </a:extLst>
            </p:cNvPr>
            <p:cNvSpPr/>
            <p:nvPr/>
          </p:nvSpPr>
          <p:spPr>
            <a:xfrm>
              <a:off x="4571107" y="3344673"/>
              <a:ext cx="4196882" cy="4951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000000"/>
                </a:solidFill>
                <a:latin typeface="Arial" panose="020B0604020202020204"/>
              </a:endParaRPr>
            </a:p>
          </p:txBody>
        </p:sp>
        <p:sp>
          <p:nvSpPr>
            <p:cNvPr id="79" name="Rectangle 78">
              <a:extLst>
                <a:ext uri="{FF2B5EF4-FFF2-40B4-BE49-F238E27FC236}">
                  <a16:creationId xmlns:a16="http://schemas.microsoft.com/office/drawing/2014/main" id="{6375B194-C8C9-4277-AB0E-81C710E896C4}"/>
                </a:ext>
              </a:extLst>
            </p:cNvPr>
            <p:cNvSpPr/>
            <p:nvPr/>
          </p:nvSpPr>
          <p:spPr>
            <a:xfrm>
              <a:off x="4571107" y="4030045"/>
              <a:ext cx="4201418" cy="5011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2F2F2">
                    <a:lumMod val="25000"/>
                  </a:srgbClr>
                </a:solidFill>
                <a:latin typeface="Arial" panose="020B0604020202020204"/>
              </a:endParaRPr>
            </a:p>
          </p:txBody>
        </p:sp>
        <p:sp>
          <p:nvSpPr>
            <p:cNvPr id="62" name="Rectangle 61">
              <a:extLst>
                <a:ext uri="{FF2B5EF4-FFF2-40B4-BE49-F238E27FC236}">
                  <a16:creationId xmlns:a16="http://schemas.microsoft.com/office/drawing/2014/main" id="{EC754D1A-974A-40B5-8000-946B198C6C0E}"/>
                </a:ext>
              </a:extLst>
            </p:cNvPr>
            <p:cNvSpPr/>
            <p:nvPr/>
          </p:nvSpPr>
          <p:spPr>
            <a:xfrm>
              <a:off x="4571107" y="1973823"/>
              <a:ext cx="4201418" cy="4952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dirty="0">
                <a:solidFill>
                  <a:srgbClr val="FFFFFF"/>
                </a:solidFill>
                <a:latin typeface="Arial" panose="020B0604020202020204"/>
              </a:endParaRPr>
            </a:p>
          </p:txBody>
        </p:sp>
        <p:sp>
          <p:nvSpPr>
            <p:cNvPr id="87" name="Rectangle 86">
              <a:extLst>
                <a:ext uri="{FF2B5EF4-FFF2-40B4-BE49-F238E27FC236}">
                  <a16:creationId xmlns:a16="http://schemas.microsoft.com/office/drawing/2014/main" id="{51045D93-AE54-4849-AFB4-0BBB5A73714F}"/>
                </a:ext>
              </a:extLst>
            </p:cNvPr>
            <p:cNvSpPr/>
            <p:nvPr/>
          </p:nvSpPr>
          <p:spPr>
            <a:xfrm>
              <a:off x="5444679" y="2012370"/>
              <a:ext cx="3121933" cy="3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FFFFF"/>
                  </a:solidFill>
                  <a:latin typeface="Arial" panose="020B0604020202020204"/>
                </a:rPr>
                <a:t>Machine Learning</a:t>
              </a:r>
              <a:br>
                <a:rPr lang="en-US" sz="1000" dirty="0">
                  <a:solidFill>
                    <a:srgbClr val="FFFFFF"/>
                  </a:solidFill>
                  <a:latin typeface="Arial" panose="020B0604020202020204"/>
                </a:rPr>
              </a:br>
              <a:r>
                <a:rPr lang="en-US" sz="900" dirty="0">
                  <a:solidFill>
                    <a:srgbClr val="FFFFFF"/>
                  </a:solidFill>
                  <a:latin typeface="Arial" panose="020B0604020202020204"/>
                </a:rPr>
                <a:t>Pattern recognition</a:t>
              </a:r>
              <a:br>
                <a:rPr lang="en-US" sz="900" dirty="0">
                  <a:solidFill>
                    <a:srgbClr val="FFFFFF"/>
                  </a:solidFill>
                  <a:latin typeface="Arial" panose="020B0604020202020204"/>
                </a:rPr>
              </a:br>
              <a:r>
                <a:rPr lang="en-US" sz="900" dirty="0">
                  <a:solidFill>
                    <a:srgbClr val="FFFFFF"/>
                  </a:solidFill>
                  <a:latin typeface="Arial" panose="020B0604020202020204"/>
                </a:rPr>
                <a:t>Client-specific and sector models</a:t>
              </a:r>
              <a:endParaRPr lang="en-US" sz="825" dirty="0">
                <a:solidFill>
                  <a:srgbClr val="FFFFFF"/>
                </a:solidFill>
                <a:latin typeface="Arial" panose="020B0604020202020204"/>
              </a:endParaRPr>
            </a:p>
          </p:txBody>
        </p:sp>
        <p:sp>
          <p:nvSpPr>
            <p:cNvPr id="88" name="Rectangle 87">
              <a:extLst>
                <a:ext uri="{FF2B5EF4-FFF2-40B4-BE49-F238E27FC236}">
                  <a16:creationId xmlns:a16="http://schemas.microsoft.com/office/drawing/2014/main" id="{8BFFD1D2-A699-4304-A712-175A88185A15}"/>
                </a:ext>
              </a:extLst>
            </p:cNvPr>
            <p:cNvSpPr/>
            <p:nvPr/>
          </p:nvSpPr>
          <p:spPr>
            <a:xfrm>
              <a:off x="668543" y="2418835"/>
              <a:ext cx="2832139" cy="262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lumMod val="25000"/>
                    </a:srgbClr>
                  </a:solidFill>
                  <a:latin typeface="Arial" panose="020B0604020202020204"/>
                </a:rPr>
                <a:t>Positive Profiling</a:t>
              </a:r>
              <a:br>
                <a:rPr lang="en-US" sz="1050" b="1" dirty="0">
                  <a:solidFill>
                    <a:srgbClr val="F2F2F2">
                      <a:lumMod val="25000"/>
                    </a:srgbClr>
                  </a:solidFill>
                  <a:latin typeface="Arial" panose="020B0604020202020204"/>
                </a:rPr>
              </a:br>
              <a:r>
                <a:rPr lang="en-US" sz="900" dirty="0">
                  <a:solidFill>
                    <a:srgbClr val="F2F2F2">
                      <a:lumMod val="25000"/>
                    </a:srgbClr>
                  </a:solidFill>
                  <a:latin typeface="Arial" panose="020B0604020202020204"/>
                </a:rPr>
                <a:t>Enhanced detection, increased acceptance</a:t>
              </a:r>
              <a:endParaRPr lang="en-US" sz="1050" dirty="0">
                <a:solidFill>
                  <a:srgbClr val="F2F2F2">
                    <a:lumMod val="25000"/>
                  </a:srgbClr>
                </a:solidFill>
                <a:latin typeface="Arial" panose="020B0604020202020204"/>
              </a:endParaRPr>
            </a:p>
          </p:txBody>
        </p:sp>
        <p:sp>
          <p:nvSpPr>
            <p:cNvPr id="89" name="Rectangle 88">
              <a:extLst>
                <a:ext uri="{FF2B5EF4-FFF2-40B4-BE49-F238E27FC236}">
                  <a16:creationId xmlns:a16="http://schemas.microsoft.com/office/drawing/2014/main" id="{A8BC627F-5D50-4C2F-AE7F-FA87A6A50B9A}"/>
                </a:ext>
              </a:extLst>
            </p:cNvPr>
            <p:cNvSpPr/>
            <p:nvPr/>
          </p:nvSpPr>
          <p:spPr>
            <a:xfrm>
              <a:off x="5407115" y="3408579"/>
              <a:ext cx="3127733" cy="262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solidFill>
                  <a:latin typeface="Arial" panose="020B0604020202020204"/>
                </a:rPr>
                <a:t>Retrospective Monitoring</a:t>
              </a:r>
              <a:br>
                <a:rPr lang="en-US" sz="1050" dirty="0">
                  <a:solidFill>
                    <a:srgbClr val="F2F2F2"/>
                  </a:solidFill>
                  <a:latin typeface="Arial" panose="020B0604020202020204"/>
                </a:rPr>
              </a:br>
              <a:r>
                <a:rPr lang="en-US" sz="900" dirty="0">
                  <a:solidFill>
                    <a:srgbClr val="F2F2F2"/>
                  </a:solidFill>
                  <a:latin typeface="Arial" panose="020B0604020202020204"/>
                </a:rPr>
                <a:t>Automated decisioning; real-time and retrospective screening</a:t>
              </a:r>
              <a:endParaRPr lang="en-US" sz="1050" dirty="0">
                <a:solidFill>
                  <a:srgbClr val="F2F2F2"/>
                </a:solidFill>
                <a:latin typeface="Arial" panose="020B0604020202020204"/>
              </a:endParaRPr>
            </a:p>
          </p:txBody>
        </p:sp>
        <p:sp>
          <p:nvSpPr>
            <p:cNvPr id="90" name="Rectangle 89">
              <a:extLst>
                <a:ext uri="{FF2B5EF4-FFF2-40B4-BE49-F238E27FC236}">
                  <a16:creationId xmlns:a16="http://schemas.microsoft.com/office/drawing/2014/main" id="{D509475D-4F33-4E08-AAE2-872009D0AD79}"/>
                </a:ext>
              </a:extLst>
            </p:cNvPr>
            <p:cNvSpPr/>
            <p:nvPr/>
          </p:nvSpPr>
          <p:spPr>
            <a:xfrm>
              <a:off x="5442488" y="4067701"/>
              <a:ext cx="3126315" cy="3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solidFill>
                  <a:latin typeface="Arial" panose="020B0604020202020204"/>
                </a:rPr>
                <a:t>Business Analytics and Reporting</a:t>
              </a:r>
              <a:br>
                <a:rPr lang="en-US" sz="825" dirty="0">
                  <a:solidFill>
                    <a:srgbClr val="F2F2F2"/>
                  </a:solidFill>
                  <a:latin typeface="Arial" panose="020B0604020202020204"/>
                </a:rPr>
              </a:br>
              <a:r>
                <a:rPr lang="en-US" sz="900" dirty="0">
                  <a:solidFill>
                    <a:srgbClr val="F2F2F2"/>
                  </a:solidFill>
                  <a:latin typeface="Arial" panose="020B0604020202020204"/>
                </a:rPr>
                <a:t>Near-real-time and historic view for performance </a:t>
              </a:r>
              <a:br>
                <a:rPr lang="en-US" sz="900" dirty="0">
                  <a:solidFill>
                    <a:srgbClr val="F2F2F2"/>
                  </a:solidFill>
                  <a:latin typeface="Arial" panose="020B0604020202020204"/>
                </a:rPr>
              </a:br>
              <a:r>
                <a:rPr lang="en-US" sz="900" dirty="0">
                  <a:solidFill>
                    <a:srgbClr val="F2F2F2"/>
                  </a:solidFill>
                  <a:latin typeface="Arial" panose="020B0604020202020204"/>
                </a:rPr>
                <a:t>management and reporting</a:t>
              </a:r>
              <a:endParaRPr lang="en-US" sz="825" dirty="0">
                <a:solidFill>
                  <a:srgbClr val="F2F2F2"/>
                </a:solidFill>
                <a:latin typeface="Arial" panose="020B0604020202020204"/>
              </a:endParaRPr>
            </a:p>
          </p:txBody>
        </p:sp>
        <p:sp>
          <p:nvSpPr>
            <p:cNvPr id="91" name="Rectangle 90">
              <a:extLst>
                <a:ext uri="{FF2B5EF4-FFF2-40B4-BE49-F238E27FC236}">
                  <a16:creationId xmlns:a16="http://schemas.microsoft.com/office/drawing/2014/main" id="{39A48B64-63B1-464D-881D-DC6356405480}"/>
                </a:ext>
              </a:extLst>
            </p:cNvPr>
            <p:cNvSpPr/>
            <p:nvPr/>
          </p:nvSpPr>
          <p:spPr>
            <a:xfrm>
              <a:off x="5039701" y="2708416"/>
              <a:ext cx="3664274" cy="3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FFFFF"/>
                  </a:solidFill>
                  <a:latin typeface="Arial" panose="020B0604020202020204"/>
                </a:rPr>
                <a:t>Consortium Data</a:t>
              </a:r>
              <a:br>
                <a:rPr lang="en-US" sz="900" dirty="0">
                  <a:solidFill>
                    <a:srgbClr val="FFFFFF"/>
                  </a:solidFill>
                  <a:latin typeface="Arial" panose="020B0604020202020204"/>
                </a:rPr>
              </a:br>
              <a:r>
                <a:rPr lang="en-US" sz="900" dirty="0">
                  <a:solidFill>
                    <a:srgbClr val="FFFFFF"/>
                  </a:solidFill>
                  <a:latin typeface="Arial" panose="020B0604020202020204"/>
                </a:rPr>
                <a:t>Shared global fraud intelligence for rapid response </a:t>
              </a:r>
              <a:br>
                <a:rPr lang="en-US" sz="900" dirty="0">
                  <a:solidFill>
                    <a:srgbClr val="FFFFFF"/>
                  </a:solidFill>
                  <a:latin typeface="Arial" panose="020B0604020202020204"/>
                </a:rPr>
              </a:br>
              <a:r>
                <a:rPr lang="en-US" sz="900" dirty="0">
                  <a:solidFill>
                    <a:srgbClr val="FFFFFF"/>
                  </a:solidFill>
                  <a:latin typeface="Arial" panose="020B0604020202020204"/>
                </a:rPr>
                <a:t>to related fraud trends</a:t>
              </a:r>
            </a:p>
          </p:txBody>
        </p:sp>
        <p:sp>
          <p:nvSpPr>
            <p:cNvPr id="93" name="Rectangle 92">
              <a:extLst>
                <a:ext uri="{FF2B5EF4-FFF2-40B4-BE49-F238E27FC236}">
                  <a16:creationId xmlns:a16="http://schemas.microsoft.com/office/drawing/2014/main" id="{81E3BB66-C0DD-45E3-9E46-C5D9F95455B0}"/>
                </a:ext>
              </a:extLst>
            </p:cNvPr>
            <p:cNvSpPr/>
            <p:nvPr/>
          </p:nvSpPr>
          <p:spPr>
            <a:xfrm>
              <a:off x="397422" y="3038155"/>
              <a:ext cx="3623994" cy="3660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lumMod val="25000"/>
                    </a:srgbClr>
                  </a:solidFill>
                  <a:latin typeface="Arial" panose="020B0604020202020204"/>
                </a:rPr>
                <a:t>Rules</a:t>
              </a:r>
              <a:br>
                <a:rPr lang="en-US" sz="1050" b="1" dirty="0">
                  <a:solidFill>
                    <a:srgbClr val="F2F2F2">
                      <a:lumMod val="25000"/>
                    </a:srgbClr>
                  </a:solidFill>
                  <a:latin typeface="Arial" panose="020B0604020202020204"/>
                </a:rPr>
              </a:br>
              <a:r>
                <a:rPr lang="en-US" sz="863" dirty="0">
                  <a:solidFill>
                    <a:srgbClr val="F2F2F2">
                      <a:lumMod val="25000"/>
                    </a:srgbClr>
                  </a:solidFill>
                  <a:latin typeface="Arial" panose="020B0604020202020204"/>
                </a:rPr>
                <a:t>Simple accept/deny or sophisticated rule sets, tailored by product, sector, channel and country; real-time rule manager; silent rules for testing</a:t>
              </a:r>
            </a:p>
          </p:txBody>
        </p:sp>
        <p:sp>
          <p:nvSpPr>
            <p:cNvPr id="94" name="Rectangle 93">
              <a:extLst>
                <a:ext uri="{FF2B5EF4-FFF2-40B4-BE49-F238E27FC236}">
                  <a16:creationId xmlns:a16="http://schemas.microsoft.com/office/drawing/2014/main" id="{A2F4054F-88DA-4677-AE2B-F23BD54A36EE}"/>
                </a:ext>
              </a:extLst>
            </p:cNvPr>
            <p:cNvSpPr/>
            <p:nvPr/>
          </p:nvSpPr>
          <p:spPr>
            <a:xfrm>
              <a:off x="531368" y="3786298"/>
              <a:ext cx="3068681" cy="2627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lumMod val="25000"/>
                    </a:srgbClr>
                  </a:solidFill>
                  <a:latin typeface="Arial" panose="020B0604020202020204"/>
                </a:rPr>
                <a:t>Supplementary Services</a:t>
              </a:r>
              <a:br>
                <a:rPr lang="en-US" sz="825" b="1" dirty="0">
                  <a:solidFill>
                    <a:srgbClr val="F2F2F2">
                      <a:lumMod val="25000"/>
                    </a:srgbClr>
                  </a:solidFill>
                  <a:latin typeface="Arial" panose="020B0604020202020204"/>
                </a:rPr>
              </a:br>
              <a:r>
                <a:rPr lang="en-US" sz="900" dirty="0">
                  <a:solidFill>
                    <a:srgbClr val="F2F2F2">
                      <a:lumMod val="25000"/>
                    </a:srgbClr>
                  </a:solidFill>
                  <a:latin typeface="Arial" panose="020B0604020202020204"/>
                </a:rPr>
                <a:t>Easy callout to specialist third-party services as required</a:t>
              </a:r>
              <a:endParaRPr lang="en-US" sz="750" dirty="0">
                <a:solidFill>
                  <a:srgbClr val="F2F2F2">
                    <a:lumMod val="25000"/>
                  </a:srgbClr>
                </a:solidFill>
                <a:latin typeface="Arial" panose="020B0604020202020204"/>
              </a:endParaRPr>
            </a:p>
          </p:txBody>
        </p:sp>
        <p:sp>
          <p:nvSpPr>
            <p:cNvPr id="95" name="Rectangle 94">
              <a:extLst>
                <a:ext uri="{FF2B5EF4-FFF2-40B4-BE49-F238E27FC236}">
                  <a16:creationId xmlns:a16="http://schemas.microsoft.com/office/drawing/2014/main" id="{9088F831-0DBA-474D-A820-10EB81E66CD6}"/>
                </a:ext>
              </a:extLst>
            </p:cNvPr>
            <p:cNvSpPr/>
            <p:nvPr/>
          </p:nvSpPr>
          <p:spPr>
            <a:xfrm>
              <a:off x="371475" y="4424527"/>
              <a:ext cx="3168254" cy="3753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2F2F2">
                      <a:lumMod val="25000"/>
                    </a:srgbClr>
                  </a:solidFill>
                  <a:latin typeface="Arial" panose="020B0604020202020204"/>
                </a:rPr>
                <a:t>Expert Risk Analyst</a:t>
              </a:r>
              <a:br>
                <a:rPr lang="en-US" sz="825" b="1" dirty="0">
                  <a:solidFill>
                    <a:srgbClr val="F2F2F2">
                      <a:lumMod val="25000"/>
                    </a:srgbClr>
                  </a:solidFill>
                  <a:latin typeface="Arial" panose="020B0604020202020204"/>
                </a:rPr>
              </a:br>
              <a:r>
                <a:rPr lang="en-US" sz="900" dirty="0">
                  <a:solidFill>
                    <a:srgbClr val="F2F2F2">
                      <a:lumMod val="25000"/>
                    </a:srgbClr>
                  </a:solidFill>
                  <a:latin typeface="Arial" panose="020B0604020202020204"/>
                </a:rPr>
                <a:t>Fraud strategies, risk reviews, real-time support from analysts </a:t>
              </a:r>
              <a:br>
                <a:rPr lang="en-US" sz="900" dirty="0">
                  <a:solidFill>
                    <a:srgbClr val="F2F2F2">
                      <a:lumMod val="25000"/>
                    </a:srgbClr>
                  </a:solidFill>
                  <a:latin typeface="Arial" panose="020B0604020202020204"/>
                </a:rPr>
              </a:br>
              <a:r>
                <a:rPr lang="en-US" sz="900" dirty="0">
                  <a:solidFill>
                    <a:srgbClr val="F2F2F2">
                      <a:lumMod val="25000"/>
                    </a:srgbClr>
                  </a:solidFill>
                  <a:latin typeface="Arial" panose="020B0604020202020204"/>
                </a:rPr>
                <a:t>with sector expertise</a:t>
              </a:r>
              <a:endParaRPr lang="en-US" sz="750" dirty="0">
                <a:solidFill>
                  <a:srgbClr val="F2F2F2">
                    <a:lumMod val="25000"/>
                  </a:srgbClr>
                </a:solidFill>
                <a:latin typeface="Arial" panose="020B0604020202020204"/>
              </a:endParaRPr>
            </a:p>
          </p:txBody>
        </p:sp>
        <p:grpSp>
          <p:nvGrpSpPr>
            <p:cNvPr id="100" name="Group 99">
              <a:extLst>
                <a:ext uri="{FF2B5EF4-FFF2-40B4-BE49-F238E27FC236}">
                  <a16:creationId xmlns:a16="http://schemas.microsoft.com/office/drawing/2014/main" id="{08547B16-1645-4D27-AEB4-1AF2352926B7}"/>
                </a:ext>
              </a:extLst>
            </p:cNvPr>
            <p:cNvGrpSpPr/>
            <p:nvPr/>
          </p:nvGrpSpPr>
          <p:grpSpPr>
            <a:xfrm>
              <a:off x="3539728" y="1973927"/>
              <a:ext cx="2053829" cy="2897878"/>
              <a:chOff x="4719638" y="1473339"/>
              <a:chExt cx="2738438" cy="3863837"/>
            </a:xfrm>
          </p:grpSpPr>
          <p:sp>
            <p:nvSpPr>
              <p:cNvPr id="31" name="Freeform: Shape 30">
                <a:extLst>
                  <a:ext uri="{FF2B5EF4-FFF2-40B4-BE49-F238E27FC236}">
                    <a16:creationId xmlns:a16="http://schemas.microsoft.com/office/drawing/2014/main" id="{D11B29E6-0CBD-403D-AE79-D7766CA803CA}"/>
                  </a:ext>
                </a:extLst>
              </p:cNvPr>
              <p:cNvSpPr/>
              <p:nvPr/>
            </p:nvSpPr>
            <p:spPr>
              <a:xfrm>
                <a:off x="5933056" y="1473339"/>
                <a:ext cx="319843" cy="456915"/>
              </a:xfrm>
              <a:custGeom>
                <a:avLst/>
                <a:gdLst>
                  <a:gd name="connsiteX0" fmla="*/ 0 w 472285"/>
                  <a:gd name="connsiteY0" fmla="*/ 498079 h 498079"/>
                  <a:gd name="connsiteX1" fmla="*/ 236143 w 472285"/>
                  <a:gd name="connsiteY1" fmla="*/ 0 h 498079"/>
                  <a:gd name="connsiteX2" fmla="*/ 236143 w 472285"/>
                  <a:gd name="connsiteY2" fmla="*/ 0 h 498079"/>
                  <a:gd name="connsiteX3" fmla="*/ 472285 w 472285"/>
                  <a:gd name="connsiteY3" fmla="*/ 498079 h 498079"/>
                  <a:gd name="connsiteX4" fmla="*/ 0 w 472285"/>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285" h="498079">
                    <a:moveTo>
                      <a:pt x="0" y="498079"/>
                    </a:moveTo>
                    <a:lnTo>
                      <a:pt x="236143" y="0"/>
                    </a:lnTo>
                    <a:lnTo>
                      <a:pt x="236143" y="0"/>
                    </a:lnTo>
                    <a:lnTo>
                      <a:pt x="472285" y="498079"/>
                    </a:lnTo>
                    <a:lnTo>
                      <a:pt x="0" y="49807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35" tIns="13335" rIns="13335" bIns="13335" numCol="1" spcCol="1270" anchor="ctr" anchorCtr="0">
                <a:noAutofit/>
              </a:bodyPr>
              <a:lstStyle/>
              <a:p>
                <a:pPr algn="ctr" defTabSz="466725">
                  <a:lnSpc>
                    <a:spcPct val="90000"/>
                  </a:lnSpc>
                  <a:spcBef>
                    <a:spcPct val="0"/>
                  </a:spcBef>
                  <a:spcAft>
                    <a:spcPct val="35000"/>
                  </a:spcAft>
                  <a:defRPr/>
                </a:pPr>
                <a:endParaRPr lang="en-US" sz="1050" dirty="0">
                  <a:solidFill>
                    <a:srgbClr val="FFFFFF"/>
                  </a:solidFill>
                  <a:latin typeface="Arial" panose="020B0604020202020204"/>
                </a:endParaRPr>
              </a:p>
            </p:txBody>
          </p:sp>
          <p:sp>
            <p:nvSpPr>
              <p:cNvPr id="32" name="Freeform: Shape 31">
                <a:extLst>
                  <a:ext uri="{FF2B5EF4-FFF2-40B4-BE49-F238E27FC236}">
                    <a16:creationId xmlns:a16="http://schemas.microsoft.com/office/drawing/2014/main" id="{4E301245-621A-40B8-BEC8-CC2F8FC2B45D}"/>
                  </a:ext>
                </a:extLst>
              </p:cNvPr>
              <p:cNvSpPr/>
              <p:nvPr/>
            </p:nvSpPr>
            <p:spPr>
              <a:xfrm>
                <a:off x="5773133" y="1930254"/>
                <a:ext cx="639686" cy="456915"/>
              </a:xfrm>
              <a:custGeom>
                <a:avLst/>
                <a:gdLst>
                  <a:gd name="connsiteX0" fmla="*/ 0 w 944571"/>
                  <a:gd name="connsiteY0" fmla="*/ 498079 h 498079"/>
                  <a:gd name="connsiteX1" fmla="*/ 236144 w 944571"/>
                  <a:gd name="connsiteY1" fmla="*/ 0 h 498079"/>
                  <a:gd name="connsiteX2" fmla="*/ 708427 w 944571"/>
                  <a:gd name="connsiteY2" fmla="*/ 0 h 498079"/>
                  <a:gd name="connsiteX3" fmla="*/ 944571 w 944571"/>
                  <a:gd name="connsiteY3" fmla="*/ 498079 h 498079"/>
                  <a:gd name="connsiteX4" fmla="*/ 0 w 944571"/>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4571" h="498079">
                    <a:moveTo>
                      <a:pt x="0" y="498079"/>
                    </a:moveTo>
                    <a:lnTo>
                      <a:pt x="236144" y="0"/>
                    </a:lnTo>
                    <a:lnTo>
                      <a:pt x="708427" y="0"/>
                    </a:lnTo>
                    <a:lnTo>
                      <a:pt x="944571" y="498079"/>
                    </a:lnTo>
                    <a:lnTo>
                      <a:pt x="0" y="49807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500" b="1" dirty="0">
                  <a:solidFill>
                    <a:srgbClr val="FFFFFF"/>
                  </a:solidFill>
                  <a:latin typeface="Arial" panose="020B0604020202020204"/>
                </a:endParaRPr>
              </a:p>
            </p:txBody>
          </p:sp>
          <p:sp>
            <p:nvSpPr>
              <p:cNvPr id="33" name="Freeform: Shape 32">
                <a:extLst>
                  <a:ext uri="{FF2B5EF4-FFF2-40B4-BE49-F238E27FC236}">
                    <a16:creationId xmlns:a16="http://schemas.microsoft.com/office/drawing/2014/main" id="{098285DB-DFF1-443E-A6BC-BDCC930DF8BA}"/>
                  </a:ext>
                </a:extLst>
              </p:cNvPr>
              <p:cNvSpPr/>
              <p:nvPr/>
            </p:nvSpPr>
            <p:spPr>
              <a:xfrm>
                <a:off x="5613211" y="2387169"/>
                <a:ext cx="959530" cy="456915"/>
              </a:xfrm>
              <a:custGeom>
                <a:avLst/>
                <a:gdLst>
                  <a:gd name="connsiteX0" fmla="*/ 0 w 1416857"/>
                  <a:gd name="connsiteY0" fmla="*/ 498079 h 498079"/>
                  <a:gd name="connsiteX1" fmla="*/ 236144 w 1416857"/>
                  <a:gd name="connsiteY1" fmla="*/ 0 h 498079"/>
                  <a:gd name="connsiteX2" fmla="*/ 1180713 w 1416857"/>
                  <a:gd name="connsiteY2" fmla="*/ 0 h 498079"/>
                  <a:gd name="connsiteX3" fmla="*/ 1416857 w 1416857"/>
                  <a:gd name="connsiteY3" fmla="*/ 498079 h 498079"/>
                  <a:gd name="connsiteX4" fmla="*/ 0 w 1416857"/>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857" h="498079">
                    <a:moveTo>
                      <a:pt x="0" y="498079"/>
                    </a:moveTo>
                    <a:lnTo>
                      <a:pt x="236144" y="0"/>
                    </a:lnTo>
                    <a:lnTo>
                      <a:pt x="1180713" y="0"/>
                    </a:lnTo>
                    <a:lnTo>
                      <a:pt x="1416857" y="498079"/>
                    </a:lnTo>
                    <a:lnTo>
                      <a:pt x="0" y="49807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2633" tIns="26670" rIns="212633" bIns="26670" numCol="1" spcCol="1270" anchor="ctr" anchorCtr="0">
                <a:noAutofit/>
              </a:bodyPr>
              <a:lstStyle/>
              <a:p>
                <a:pPr algn="ctr" defTabSz="933450">
                  <a:lnSpc>
                    <a:spcPct val="90000"/>
                  </a:lnSpc>
                  <a:spcBef>
                    <a:spcPct val="0"/>
                  </a:spcBef>
                  <a:spcAft>
                    <a:spcPct val="35000"/>
                  </a:spcAft>
                  <a:defRPr/>
                </a:pPr>
                <a:endParaRPr lang="en-US" sz="2100" dirty="0">
                  <a:solidFill>
                    <a:srgbClr val="FFFFFF"/>
                  </a:solidFill>
                  <a:latin typeface="Arial" panose="020B0604020202020204"/>
                </a:endParaRPr>
              </a:p>
            </p:txBody>
          </p:sp>
          <p:sp>
            <p:nvSpPr>
              <p:cNvPr id="34" name="Freeform: Shape 33">
                <a:extLst>
                  <a:ext uri="{FF2B5EF4-FFF2-40B4-BE49-F238E27FC236}">
                    <a16:creationId xmlns:a16="http://schemas.microsoft.com/office/drawing/2014/main" id="{633E2466-D439-44C8-AEC8-60A7C8F2AB67}"/>
                  </a:ext>
                </a:extLst>
              </p:cNvPr>
              <p:cNvSpPr/>
              <p:nvPr/>
            </p:nvSpPr>
            <p:spPr>
              <a:xfrm>
                <a:off x="5453289" y="2844084"/>
                <a:ext cx="1279373" cy="456915"/>
              </a:xfrm>
              <a:custGeom>
                <a:avLst/>
                <a:gdLst>
                  <a:gd name="connsiteX0" fmla="*/ 0 w 1889143"/>
                  <a:gd name="connsiteY0" fmla="*/ 498079 h 498079"/>
                  <a:gd name="connsiteX1" fmla="*/ 236144 w 1889143"/>
                  <a:gd name="connsiteY1" fmla="*/ 0 h 498079"/>
                  <a:gd name="connsiteX2" fmla="*/ 1652999 w 1889143"/>
                  <a:gd name="connsiteY2" fmla="*/ 0 h 498079"/>
                  <a:gd name="connsiteX3" fmla="*/ 1889143 w 1889143"/>
                  <a:gd name="connsiteY3" fmla="*/ 498079 h 498079"/>
                  <a:gd name="connsiteX4" fmla="*/ 0 w 1889143"/>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9143" h="498079">
                    <a:moveTo>
                      <a:pt x="0" y="498079"/>
                    </a:moveTo>
                    <a:lnTo>
                      <a:pt x="236144" y="0"/>
                    </a:lnTo>
                    <a:lnTo>
                      <a:pt x="1652999" y="0"/>
                    </a:lnTo>
                    <a:lnTo>
                      <a:pt x="1889143" y="498079"/>
                    </a:lnTo>
                    <a:lnTo>
                      <a:pt x="0" y="49807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500" b="1" dirty="0">
                  <a:solidFill>
                    <a:srgbClr val="FFFFFF"/>
                  </a:solidFill>
                  <a:latin typeface="Arial" panose="020B0604020202020204"/>
                </a:endParaRPr>
              </a:p>
            </p:txBody>
          </p:sp>
          <p:sp>
            <p:nvSpPr>
              <p:cNvPr id="35" name="Freeform: Shape 34">
                <a:extLst>
                  <a:ext uri="{FF2B5EF4-FFF2-40B4-BE49-F238E27FC236}">
                    <a16:creationId xmlns:a16="http://schemas.microsoft.com/office/drawing/2014/main" id="{F691D941-EB2F-4BE8-8AD7-C5D0435F3965}"/>
                  </a:ext>
                </a:extLst>
              </p:cNvPr>
              <p:cNvSpPr/>
              <p:nvPr/>
            </p:nvSpPr>
            <p:spPr>
              <a:xfrm>
                <a:off x="5293368" y="3301000"/>
                <a:ext cx="1599216" cy="456915"/>
              </a:xfrm>
              <a:custGeom>
                <a:avLst/>
                <a:gdLst>
                  <a:gd name="connsiteX0" fmla="*/ 0 w 2361428"/>
                  <a:gd name="connsiteY0" fmla="*/ 498079 h 498079"/>
                  <a:gd name="connsiteX1" fmla="*/ 236144 w 2361428"/>
                  <a:gd name="connsiteY1" fmla="*/ 0 h 498079"/>
                  <a:gd name="connsiteX2" fmla="*/ 2125284 w 2361428"/>
                  <a:gd name="connsiteY2" fmla="*/ 0 h 498079"/>
                  <a:gd name="connsiteX3" fmla="*/ 2361428 w 2361428"/>
                  <a:gd name="connsiteY3" fmla="*/ 498079 h 498079"/>
                  <a:gd name="connsiteX4" fmla="*/ 0 w 2361428"/>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1428" h="498079">
                    <a:moveTo>
                      <a:pt x="0" y="498079"/>
                    </a:moveTo>
                    <a:lnTo>
                      <a:pt x="236144" y="0"/>
                    </a:lnTo>
                    <a:lnTo>
                      <a:pt x="2125284" y="0"/>
                    </a:lnTo>
                    <a:lnTo>
                      <a:pt x="2361428" y="498079"/>
                    </a:lnTo>
                    <a:lnTo>
                      <a:pt x="0" y="49807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9465" tIns="29528" rIns="339465" bIns="29528" numCol="1" spcCol="1270" anchor="ctr" anchorCtr="0">
                <a:noAutofit/>
              </a:bodyPr>
              <a:lstStyle/>
              <a:p>
                <a:pPr algn="ctr" defTabSz="1033463">
                  <a:lnSpc>
                    <a:spcPct val="90000"/>
                  </a:lnSpc>
                  <a:spcBef>
                    <a:spcPct val="0"/>
                  </a:spcBef>
                  <a:spcAft>
                    <a:spcPct val="35000"/>
                  </a:spcAft>
                  <a:defRPr/>
                </a:pPr>
                <a:endParaRPr lang="en-US" sz="2325" dirty="0">
                  <a:solidFill>
                    <a:srgbClr val="FFFFFF"/>
                  </a:solidFill>
                  <a:latin typeface="Arial" panose="020B0604020202020204"/>
                </a:endParaRPr>
              </a:p>
            </p:txBody>
          </p:sp>
          <p:sp>
            <p:nvSpPr>
              <p:cNvPr id="58" name="Freeform: Shape 57">
                <a:extLst>
                  <a:ext uri="{FF2B5EF4-FFF2-40B4-BE49-F238E27FC236}">
                    <a16:creationId xmlns:a16="http://schemas.microsoft.com/office/drawing/2014/main" id="{00638E31-76D3-4CC1-B434-09CB19EB0EB5}"/>
                  </a:ext>
                </a:extLst>
              </p:cNvPr>
              <p:cNvSpPr/>
              <p:nvPr/>
            </p:nvSpPr>
            <p:spPr>
              <a:xfrm>
                <a:off x="5133446" y="3757915"/>
                <a:ext cx="1919059" cy="456915"/>
              </a:xfrm>
              <a:custGeom>
                <a:avLst/>
                <a:gdLst>
                  <a:gd name="connsiteX0" fmla="*/ 0 w 2833714"/>
                  <a:gd name="connsiteY0" fmla="*/ 498079 h 498079"/>
                  <a:gd name="connsiteX1" fmla="*/ 236144 w 2833714"/>
                  <a:gd name="connsiteY1" fmla="*/ 0 h 498079"/>
                  <a:gd name="connsiteX2" fmla="*/ 2597570 w 2833714"/>
                  <a:gd name="connsiteY2" fmla="*/ 0 h 498079"/>
                  <a:gd name="connsiteX3" fmla="*/ 2833714 w 2833714"/>
                  <a:gd name="connsiteY3" fmla="*/ 498079 h 498079"/>
                  <a:gd name="connsiteX4" fmla="*/ 0 w 2833714"/>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3714" h="498079">
                    <a:moveTo>
                      <a:pt x="0" y="498079"/>
                    </a:moveTo>
                    <a:lnTo>
                      <a:pt x="236144" y="0"/>
                    </a:lnTo>
                    <a:lnTo>
                      <a:pt x="2597570" y="0"/>
                    </a:lnTo>
                    <a:lnTo>
                      <a:pt x="2833714" y="498079"/>
                    </a:lnTo>
                    <a:lnTo>
                      <a:pt x="0" y="49807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500" b="1" dirty="0">
                  <a:solidFill>
                    <a:srgbClr val="FFFFFF"/>
                  </a:solidFill>
                  <a:latin typeface="Arial" panose="020B0604020202020204"/>
                </a:endParaRPr>
              </a:p>
            </p:txBody>
          </p:sp>
          <p:sp>
            <p:nvSpPr>
              <p:cNvPr id="60" name="Freeform: Shape 59">
                <a:extLst>
                  <a:ext uri="{FF2B5EF4-FFF2-40B4-BE49-F238E27FC236}">
                    <a16:creationId xmlns:a16="http://schemas.microsoft.com/office/drawing/2014/main" id="{57467B69-5F40-4248-90BD-15CE5F84CF23}"/>
                  </a:ext>
                </a:extLst>
              </p:cNvPr>
              <p:cNvSpPr/>
              <p:nvPr/>
            </p:nvSpPr>
            <p:spPr>
              <a:xfrm>
                <a:off x="4973524" y="4214830"/>
                <a:ext cx="2238903" cy="456915"/>
              </a:xfrm>
              <a:custGeom>
                <a:avLst/>
                <a:gdLst>
                  <a:gd name="connsiteX0" fmla="*/ 0 w 3306000"/>
                  <a:gd name="connsiteY0" fmla="*/ 498079 h 498079"/>
                  <a:gd name="connsiteX1" fmla="*/ 236144 w 3306000"/>
                  <a:gd name="connsiteY1" fmla="*/ 0 h 498079"/>
                  <a:gd name="connsiteX2" fmla="*/ 3069856 w 3306000"/>
                  <a:gd name="connsiteY2" fmla="*/ 0 h 498079"/>
                  <a:gd name="connsiteX3" fmla="*/ 3306000 w 3306000"/>
                  <a:gd name="connsiteY3" fmla="*/ 498079 h 498079"/>
                  <a:gd name="connsiteX4" fmla="*/ 0 w 3306000"/>
                  <a:gd name="connsiteY4" fmla="*/ 498079 h 498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6000" h="498079">
                    <a:moveTo>
                      <a:pt x="0" y="498079"/>
                    </a:moveTo>
                    <a:lnTo>
                      <a:pt x="236144" y="0"/>
                    </a:lnTo>
                    <a:lnTo>
                      <a:pt x="3069856" y="0"/>
                    </a:lnTo>
                    <a:lnTo>
                      <a:pt x="3306000" y="498079"/>
                    </a:lnTo>
                    <a:lnTo>
                      <a:pt x="0" y="498079"/>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63440" tIns="29528" rIns="463440" bIns="29528" numCol="1" spcCol="1270" anchor="ctr" anchorCtr="0">
                <a:noAutofit/>
              </a:bodyPr>
              <a:lstStyle/>
              <a:p>
                <a:pPr algn="ctr" defTabSz="1033463">
                  <a:lnSpc>
                    <a:spcPct val="90000"/>
                  </a:lnSpc>
                  <a:spcBef>
                    <a:spcPct val="0"/>
                  </a:spcBef>
                  <a:spcAft>
                    <a:spcPct val="35000"/>
                  </a:spcAft>
                  <a:defRPr/>
                </a:pPr>
                <a:endParaRPr lang="en-US" sz="2325" dirty="0">
                  <a:solidFill>
                    <a:srgbClr val="FFFFFF"/>
                  </a:solidFill>
                  <a:latin typeface="Arial" panose="020B0604020202020204"/>
                </a:endParaRPr>
              </a:p>
            </p:txBody>
          </p:sp>
          <p:sp>
            <p:nvSpPr>
              <p:cNvPr id="96" name="Trapezoid 95">
                <a:extLst>
                  <a:ext uri="{FF2B5EF4-FFF2-40B4-BE49-F238E27FC236}">
                    <a16:creationId xmlns:a16="http://schemas.microsoft.com/office/drawing/2014/main" id="{71A6A63F-94DA-4F1D-B457-B7FDBB76C0E7}"/>
                  </a:ext>
                </a:extLst>
              </p:cNvPr>
              <p:cNvSpPr/>
              <p:nvPr/>
            </p:nvSpPr>
            <p:spPr>
              <a:xfrm>
                <a:off x="4719638" y="4671744"/>
                <a:ext cx="2738438" cy="665432"/>
              </a:xfrm>
              <a:prstGeom prst="trapezoid">
                <a:avLst>
                  <a:gd name="adj" fmla="val 3496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defRPr/>
                </a:pPr>
                <a:endParaRPr lang="en-US" sz="1500" b="1" dirty="0">
                  <a:solidFill>
                    <a:srgbClr val="FFFFFF"/>
                  </a:solidFill>
                  <a:latin typeface="Arial" panose="020B0604020202020204"/>
                </a:endParaRPr>
              </a:p>
            </p:txBody>
          </p:sp>
        </p:grpSp>
        <p:sp>
          <p:nvSpPr>
            <p:cNvPr id="98" name="Rounded Rectangle 14">
              <a:extLst>
                <a:ext uri="{FF2B5EF4-FFF2-40B4-BE49-F238E27FC236}">
                  <a16:creationId xmlns:a16="http://schemas.microsoft.com/office/drawing/2014/main" id="{C704AD75-D7A8-4C94-8441-321665DAA828}"/>
                </a:ext>
              </a:extLst>
            </p:cNvPr>
            <p:cNvSpPr/>
            <p:nvPr/>
          </p:nvSpPr>
          <p:spPr bwMode="auto">
            <a:xfrm>
              <a:off x="375955" y="4860039"/>
              <a:ext cx="8396570" cy="36808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51435" tIns="25718" rIns="51435" bIns="25718" numCol="1" rtlCol="0" anchor="ctr" anchorCtr="0" compatLnSpc="1">
              <a:prstTxWarp prst="textNoShape">
                <a:avLst/>
              </a:prstTxWarp>
            </a:bodyPr>
            <a:lstStyle/>
            <a:p>
              <a:pPr algn="ctr" defTabSz="514350" fontAlgn="base">
                <a:spcBef>
                  <a:spcPct val="0"/>
                </a:spcBef>
                <a:spcAft>
                  <a:spcPct val="0"/>
                </a:spcAft>
                <a:defRPr/>
              </a:pPr>
              <a:r>
                <a:rPr lang="en-GB" sz="1200" b="1" dirty="0">
                  <a:solidFill>
                    <a:srgbClr val="FFFFFF"/>
                  </a:solidFill>
                  <a:latin typeface="Arial" panose="020B0604020202020204"/>
                  <a:cs typeface="Arial" charset="0"/>
                </a:rPr>
                <a:t>Minimal technical setup, rapid go-live, managed by users through ACI’s Control Center</a:t>
              </a:r>
            </a:p>
          </p:txBody>
        </p:sp>
      </p:grpSp>
      <p:sp>
        <p:nvSpPr>
          <p:cNvPr id="4" name="Rectangle 3">
            <a:extLst>
              <a:ext uri="{FF2B5EF4-FFF2-40B4-BE49-F238E27FC236}">
                <a16:creationId xmlns:a16="http://schemas.microsoft.com/office/drawing/2014/main" id="{2F8F8D80-D631-48A2-80D9-ED7380E01DAB}"/>
              </a:ext>
            </a:extLst>
          </p:cNvPr>
          <p:cNvSpPr/>
          <p:nvPr/>
        </p:nvSpPr>
        <p:spPr>
          <a:xfrm>
            <a:off x="1524001" y="5551742"/>
            <a:ext cx="9144000" cy="646331"/>
          </a:xfrm>
          <a:prstGeom prst="rect">
            <a:avLst/>
          </a:prstGeom>
        </p:spPr>
        <p:txBody>
          <a:bodyPr wrap="square">
            <a:spAutoFit/>
          </a:bodyPr>
          <a:lstStyle/>
          <a:p>
            <a:pPr algn="ctr"/>
            <a:r>
              <a:rPr lang="en-GB" sz="1200" b="1" i="1" dirty="0"/>
              <a:t>Multi-layered decisioning takes advantage of information that is available at or before authentication and during authorization. The use of multiple tools such as device information, geo or IP location, behavioural biometrics, and scoring using Artificial Intelligence provide a wealth of opportunities to determine the risk associated with a transaction”   -   Mastercard</a:t>
            </a:r>
          </a:p>
        </p:txBody>
      </p:sp>
    </p:spTree>
    <p:extLst>
      <p:ext uri="{BB962C8B-B14F-4D97-AF65-F5344CB8AC3E}">
        <p14:creationId xmlns:p14="http://schemas.microsoft.com/office/powerpoint/2010/main" val="2792216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8A195E7-8B82-43BE-ABF3-926F71757F39}"/>
              </a:ext>
            </a:extLst>
          </p:cNvPr>
          <p:cNvGraphicFramePr>
            <a:graphicFrameLocks noGrp="1"/>
          </p:cNvGraphicFramePr>
          <p:nvPr>
            <p:extLst>
              <p:ext uri="{D42A27DB-BD31-4B8C-83A1-F6EECF244321}">
                <p14:modId xmlns:p14="http://schemas.microsoft.com/office/powerpoint/2010/main" val="3440736786"/>
              </p:ext>
            </p:extLst>
          </p:nvPr>
        </p:nvGraphicFramePr>
        <p:xfrm>
          <a:off x="402948" y="1359823"/>
          <a:ext cx="11386098" cy="4919474"/>
        </p:xfrm>
        <a:graphic>
          <a:graphicData uri="http://schemas.openxmlformats.org/drawingml/2006/table">
            <a:tbl>
              <a:tblPr firstRow="1" bandRow="1">
                <a:tableStyleId>{21E4AEA4-8DFA-4A89-87EB-49C32662AFE0}</a:tableStyleId>
              </a:tblPr>
              <a:tblGrid>
                <a:gridCol w="1265122">
                  <a:extLst>
                    <a:ext uri="{9D8B030D-6E8A-4147-A177-3AD203B41FA5}">
                      <a16:colId xmlns:a16="http://schemas.microsoft.com/office/drawing/2014/main" val="20000"/>
                    </a:ext>
                  </a:extLst>
                </a:gridCol>
                <a:gridCol w="1265122">
                  <a:extLst>
                    <a:ext uri="{9D8B030D-6E8A-4147-A177-3AD203B41FA5}">
                      <a16:colId xmlns:a16="http://schemas.microsoft.com/office/drawing/2014/main" val="2623436176"/>
                    </a:ext>
                  </a:extLst>
                </a:gridCol>
                <a:gridCol w="1265122">
                  <a:extLst>
                    <a:ext uri="{9D8B030D-6E8A-4147-A177-3AD203B41FA5}">
                      <a16:colId xmlns:a16="http://schemas.microsoft.com/office/drawing/2014/main" val="20001"/>
                    </a:ext>
                  </a:extLst>
                </a:gridCol>
                <a:gridCol w="1265122">
                  <a:extLst>
                    <a:ext uri="{9D8B030D-6E8A-4147-A177-3AD203B41FA5}">
                      <a16:colId xmlns:a16="http://schemas.microsoft.com/office/drawing/2014/main" val="20002"/>
                    </a:ext>
                  </a:extLst>
                </a:gridCol>
                <a:gridCol w="1265122">
                  <a:extLst>
                    <a:ext uri="{9D8B030D-6E8A-4147-A177-3AD203B41FA5}">
                      <a16:colId xmlns:a16="http://schemas.microsoft.com/office/drawing/2014/main" val="20003"/>
                    </a:ext>
                  </a:extLst>
                </a:gridCol>
                <a:gridCol w="1265122">
                  <a:extLst>
                    <a:ext uri="{9D8B030D-6E8A-4147-A177-3AD203B41FA5}">
                      <a16:colId xmlns:a16="http://schemas.microsoft.com/office/drawing/2014/main" val="890018003"/>
                    </a:ext>
                  </a:extLst>
                </a:gridCol>
                <a:gridCol w="1265122">
                  <a:extLst>
                    <a:ext uri="{9D8B030D-6E8A-4147-A177-3AD203B41FA5}">
                      <a16:colId xmlns:a16="http://schemas.microsoft.com/office/drawing/2014/main" val="20004"/>
                    </a:ext>
                  </a:extLst>
                </a:gridCol>
                <a:gridCol w="1265122">
                  <a:extLst>
                    <a:ext uri="{9D8B030D-6E8A-4147-A177-3AD203B41FA5}">
                      <a16:colId xmlns:a16="http://schemas.microsoft.com/office/drawing/2014/main" val="20005"/>
                    </a:ext>
                  </a:extLst>
                </a:gridCol>
                <a:gridCol w="1265122">
                  <a:extLst>
                    <a:ext uri="{9D8B030D-6E8A-4147-A177-3AD203B41FA5}">
                      <a16:colId xmlns:a16="http://schemas.microsoft.com/office/drawing/2014/main" val="20006"/>
                    </a:ext>
                  </a:extLst>
                </a:gridCol>
              </a:tblGrid>
              <a:tr h="264332">
                <a:tc>
                  <a:txBody>
                    <a:bodyPr/>
                    <a:lstStyle/>
                    <a:p>
                      <a:r>
                        <a:rPr lang="en-US" sz="1200" dirty="0"/>
                        <a:t>Service Type</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Provider Name</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Global</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EMEA</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North America</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solidFill>
                            <a:schemeClr val="bg1"/>
                          </a:solidFill>
                        </a:rPr>
                        <a:t>Canada</a:t>
                      </a: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LATAM</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APAC</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200" dirty="0"/>
                        <a:t>Notes</a:t>
                      </a:r>
                      <a:endParaRPr lang="en-US" sz="12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11666">
                <a:tc>
                  <a:txBody>
                    <a:bodyPr/>
                    <a:lstStyle/>
                    <a:p>
                      <a:pPr algn="l"/>
                      <a:r>
                        <a:rPr lang="en-GB" sz="1200" dirty="0">
                          <a:solidFill>
                            <a:schemeClr val="accent3"/>
                          </a:solidFill>
                        </a:rPr>
                        <a:t>Device ID</a:t>
                      </a: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Iovation </a:t>
                      </a: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accent3"/>
                          </a:solidFill>
                        </a:rPr>
                        <a:t>Chargeable</a:t>
                      </a:r>
                    </a:p>
                  </a:txBody>
                  <a:tcPr marL="68580" marR="68580" marT="0" marB="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0117528"/>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Threatmetrix</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Chargeable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5485232"/>
                  </a:ext>
                </a:extLst>
              </a:tr>
              <a:tr h="411742">
                <a:tc>
                  <a:txBody>
                    <a:bodyPr/>
                    <a:lstStyle/>
                    <a:p>
                      <a:pPr algn="l"/>
                      <a:r>
                        <a:rPr lang="en-GB" sz="1200" dirty="0">
                          <a:solidFill>
                            <a:schemeClr val="accent3"/>
                          </a:solidFill>
                        </a:rPr>
                        <a:t>Outsourced manual reviews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Arvato Bertelsmann</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Chargeable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2580050"/>
                  </a:ext>
                </a:extLst>
              </a:tr>
              <a:tr h="641665">
                <a:tc>
                  <a:txBody>
                    <a:bodyPr/>
                    <a:lstStyle/>
                    <a:p>
                      <a:pPr algn="l"/>
                      <a:r>
                        <a:rPr lang="en-GB" sz="1200" dirty="0">
                          <a:solidFill>
                            <a:schemeClr val="accent3"/>
                          </a:solidFill>
                        </a:rPr>
                        <a:t>Chargeback  representment</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Chargebacks911 (*)</a:t>
                      </a:r>
                      <a:endParaRPr lang="en-US" sz="1200" b="1"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Wingdings" panose="05000000000000000000" pitchFamily="2" charset="2"/>
                        <a:buNone/>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Wingdings" panose="05000000000000000000" pitchFamily="2" charset="2"/>
                        <a:buNone/>
                      </a:pPr>
                      <a:r>
                        <a:rPr lang="en-US" sz="1200" dirty="0">
                          <a:solidFill>
                            <a:schemeClr val="accent3"/>
                          </a:solidFill>
                        </a:rPr>
                        <a:t> </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accent3"/>
                          </a:solidFill>
                        </a:rPr>
                        <a:t>Referral agreement – chargeable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91059689"/>
                  </a:ext>
                </a:extLst>
              </a:tr>
              <a:tr h="411742">
                <a:tc>
                  <a:txBody>
                    <a:bodyPr/>
                    <a:lstStyle/>
                    <a:p>
                      <a:pPr algn="l"/>
                      <a:r>
                        <a:rPr lang="en-GB" sz="1200" dirty="0">
                          <a:solidFill>
                            <a:schemeClr val="accent3"/>
                          </a:solidFill>
                        </a:rPr>
                        <a:t>Address verification </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Canada Yellow Pages</a:t>
                      </a:r>
                      <a:endParaRPr lang="en-US" sz="1200" b="1"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Google maps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425708"/>
                  </a:ext>
                </a:extLst>
              </a:tr>
              <a:tr h="366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Discover verify +</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012350"/>
                  </a:ext>
                </a:extLst>
              </a:tr>
              <a:tr h="641665">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WhitePages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Referral agreement – chargeable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891691"/>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Intelius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8213925"/>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Zaba search</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5759090"/>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Yellow pages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3"/>
                          </a:solidFill>
                        </a:rPr>
                        <a:t>No charge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9120487"/>
                  </a:ext>
                </a:extLst>
              </a:tr>
              <a:tr h="311666">
                <a:tc>
                  <a:txBody>
                    <a:bodyPr/>
                    <a:lstStyle/>
                    <a:p>
                      <a:pPr algn="l"/>
                      <a:endParaRPr lang="en-GB"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3"/>
                          </a:solidFill>
                        </a:rPr>
                        <a:t>Neustar Targus</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Wingdings" panose="05000000000000000000" pitchFamily="2" charset="2"/>
                        <a:buChar char="ü"/>
                      </a:pPr>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200" dirty="0">
                        <a:solidFill>
                          <a:schemeClr val="accent3"/>
                        </a:solidFill>
                      </a:endParaRP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a:solidFill>
                            <a:schemeClr val="accent3"/>
                          </a:solidFill>
                        </a:rPr>
                        <a:t>Chargeable</a:t>
                      </a:r>
                    </a:p>
                  </a:txBody>
                  <a:tcPr marL="68580" marR="68580" marT="0" marB="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7231644"/>
                  </a:ext>
                </a:extLst>
              </a:tr>
            </a:tbl>
          </a:graphicData>
        </a:graphic>
      </p:graphicFrame>
      <p:sp>
        <p:nvSpPr>
          <p:cNvPr id="2" name="Slide Number Placeholder 1">
            <a:extLst>
              <a:ext uri="{FF2B5EF4-FFF2-40B4-BE49-F238E27FC236}">
                <a16:creationId xmlns:a16="http://schemas.microsoft.com/office/drawing/2014/main" id="{0A531954-79C5-4126-8E2E-3D0248A42044}"/>
              </a:ext>
            </a:extLst>
          </p:cNvPr>
          <p:cNvSpPr>
            <a:spLocks noGrp="1"/>
          </p:cNvSpPr>
          <p:nvPr>
            <p:ph type="sldNum" sz="quarter" idx="12"/>
          </p:nvPr>
        </p:nvSpPr>
        <p:spPr/>
        <p:txBody>
          <a:bodyPr/>
          <a:lstStyle/>
          <a:p>
            <a:fld id="{BB7F249F-CCCE-DA49-A761-E31751E19E88}" type="slidenum">
              <a:rPr lang="en-US" noProof="0" smtClean="0"/>
              <a:pPr/>
              <a:t>30</a:t>
            </a:fld>
            <a:endParaRPr lang="en-US" noProof="0" dirty="0"/>
          </a:p>
        </p:txBody>
      </p:sp>
      <p:sp>
        <p:nvSpPr>
          <p:cNvPr id="3" name="Footer Placeholder 2">
            <a:extLst>
              <a:ext uri="{FF2B5EF4-FFF2-40B4-BE49-F238E27FC236}">
                <a16:creationId xmlns:a16="http://schemas.microsoft.com/office/drawing/2014/main" id="{8C386955-3405-49EA-AA2E-60544B88C848}"/>
              </a:ext>
            </a:extLst>
          </p:cNvPr>
          <p:cNvSpPr>
            <a:spLocks noGrp="1"/>
          </p:cNvSpPr>
          <p:nvPr>
            <p:ph type="ftr" sz="quarter" idx="11"/>
          </p:nvPr>
        </p:nvSpPr>
        <p:spPr>
          <a:xfrm>
            <a:off x="4369200" y="6452600"/>
            <a:ext cx="6624600" cy="180000"/>
          </a:xfrm>
        </p:spPr>
        <p:txBody>
          <a:bodyPr/>
          <a:lstStyle/>
          <a:p>
            <a:r>
              <a:rPr lang="en-US" noProof="0" dirty="0"/>
              <a:t>Confidential</a:t>
            </a:r>
          </a:p>
        </p:txBody>
      </p:sp>
      <p:sp>
        <p:nvSpPr>
          <p:cNvPr id="5" name="Title 4">
            <a:extLst>
              <a:ext uri="{FF2B5EF4-FFF2-40B4-BE49-F238E27FC236}">
                <a16:creationId xmlns:a16="http://schemas.microsoft.com/office/drawing/2014/main" id="{1411B82A-A60E-47B6-9906-1CBA37CBB56F}"/>
              </a:ext>
            </a:extLst>
          </p:cNvPr>
          <p:cNvSpPr>
            <a:spLocks noGrp="1"/>
          </p:cNvSpPr>
          <p:nvPr>
            <p:ph type="title"/>
          </p:nvPr>
        </p:nvSpPr>
        <p:spPr/>
        <p:txBody>
          <a:bodyPr/>
          <a:lstStyle/>
          <a:p>
            <a:r>
              <a:rPr lang="en-GB" dirty="0"/>
              <a:t>Service by Type and Location  </a:t>
            </a:r>
          </a:p>
        </p:txBody>
      </p:sp>
      <p:sp>
        <p:nvSpPr>
          <p:cNvPr id="32" name="Freeform 13">
            <a:extLst>
              <a:ext uri="{FF2B5EF4-FFF2-40B4-BE49-F238E27FC236}">
                <a16:creationId xmlns:a16="http://schemas.microsoft.com/office/drawing/2014/main" id="{31E4E253-4A41-4472-9777-E3F9F747C580}"/>
              </a:ext>
            </a:extLst>
          </p:cNvPr>
          <p:cNvSpPr>
            <a:spLocks noChangeArrowheads="1"/>
          </p:cNvSpPr>
          <p:nvPr/>
        </p:nvSpPr>
        <p:spPr bwMode="auto">
          <a:xfrm>
            <a:off x="3489346" y="1711265"/>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3" name="Freeform 13">
            <a:extLst>
              <a:ext uri="{FF2B5EF4-FFF2-40B4-BE49-F238E27FC236}">
                <a16:creationId xmlns:a16="http://schemas.microsoft.com/office/drawing/2014/main" id="{C91814E6-7525-4B8A-B843-3D23D12D42CB}"/>
              </a:ext>
            </a:extLst>
          </p:cNvPr>
          <p:cNvSpPr>
            <a:spLocks noChangeArrowheads="1"/>
          </p:cNvSpPr>
          <p:nvPr/>
        </p:nvSpPr>
        <p:spPr bwMode="auto">
          <a:xfrm>
            <a:off x="3489346" y="2034069"/>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4" name="Freeform 13">
            <a:extLst>
              <a:ext uri="{FF2B5EF4-FFF2-40B4-BE49-F238E27FC236}">
                <a16:creationId xmlns:a16="http://schemas.microsoft.com/office/drawing/2014/main" id="{E2915ABC-CF5D-46E2-9751-CFD4837B9216}"/>
              </a:ext>
            </a:extLst>
          </p:cNvPr>
          <p:cNvSpPr>
            <a:spLocks noChangeArrowheads="1"/>
          </p:cNvSpPr>
          <p:nvPr/>
        </p:nvSpPr>
        <p:spPr bwMode="auto">
          <a:xfrm>
            <a:off x="3489346" y="2377641"/>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6" name="Freeform 13">
            <a:extLst>
              <a:ext uri="{FF2B5EF4-FFF2-40B4-BE49-F238E27FC236}">
                <a16:creationId xmlns:a16="http://schemas.microsoft.com/office/drawing/2014/main" id="{3E27C7B5-8D94-4134-ADBD-62B41099840F}"/>
              </a:ext>
            </a:extLst>
          </p:cNvPr>
          <p:cNvSpPr>
            <a:spLocks noChangeArrowheads="1"/>
          </p:cNvSpPr>
          <p:nvPr/>
        </p:nvSpPr>
        <p:spPr bwMode="auto">
          <a:xfrm>
            <a:off x="3489346" y="3804441"/>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7" name="Freeform 13">
            <a:extLst>
              <a:ext uri="{FF2B5EF4-FFF2-40B4-BE49-F238E27FC236}">
                <a16:creationId xmlns:a16="http://schemas.microsoft.com/office/drawing/2014/main" id="{28196D7B-F407-446D-83F4-5C2CF1BF8D01}"/>
              </a:ext>
            </a:extLst>
          </p:cNvPr>
          <p:cNvSpPr>
            <a:spLocks noChangeArrowheads="1"/>
          </p:cNvSpPr>
          <p:nvPr/>
        </p:nvSpPr>
        <p:spPr bwMode="auto">
          <a:xfrm>
            <a:off x="3489346" y="4103945"/>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8" name="Freeform 13">
            <a:extLst>
              <a:ext uri="{FF2B5EF4-FFF2-40B4-BE49-F238E27FC236}">
                <a16:creationId xmlns:a16="http://schemas.microsoft.com/office/drawing/2014/main" id="{CA3AFEB9-CB4E-4C57-AF2A-FDB357C32E4A}"/>
              </a:ext>
            </a:extLst>
          </p:cNvPr>
          <p:cNvSpPr>
            <a:spLocks noChangeArrowheads="1"/>
          </p:cNvSpPr>
          <p:nvPr/>
        </p:nvSpPr>
        <p:spPr bwMode="auto">
          <a:xfrm>
            <a:off x="3489346" y="4568765"/>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39" name="Freeform 13">
            <a:extLst>
              <a:ext uri="{FF2B5EF4-FFF2-40B4-BE49-F238E27FC236}">
                <a16:creationId xmlns:a16="http://schemas.microsoft.com/office/drawing/2014/main" id="{67D987C6-362A-4AE6-9221-73A1FFE8712B}"/>
              </a:ext>
            </a:extLst>
          </p:cNvPr>
          <p:cNvSpPr>
            <a:spLocks noChangeArrowheads="1"/>
          </p:cNvSpPr>
          <p:nvPr/>
        </p:nvSpPr>
        <p:spPr bwMode="auto">
          <a:xfrm>
            <a:off x="3489346" y="5061637"/>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0" name="Freeform 13">
            <a:extLst>
              <a:ext uri="{FF2B5EF4-FFF2-40B4-BE49-F238E27FC236}">
                <a16:creationId xmlns:a16="http://schemas.microsoft.com/office/drawing/2014/main" id="{0DDE0207-DA2F-4CD1-8588-F918291B7443}"/>
              </a:ext>
            </a:extLst>
          </p:cNvPr>
          <p:cNvSpPr>
            <a:spLocks noChangeArrowheads="1"/>
          </p:cNvSpPr>
          <p:nvPr/>
        </p:nvSpPr>
        <p:spPr bwMode="auto">
          <a:xfrm>
            <a:off x="3489346" y="5367109"/>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1" name="Freeform 13">
            <a:extLst>
              <a:ext uri="{FF2B5EF4-FFF2-40B4-BE49-F238E27FC236}">
                <a16:creationId xmlns:a16="http://schemas.microsoft.com/office/drawing/2014/main" id="{FAD5BED6-B9B5-4B4D-98F0-877A8BC89DEB}"/>
              </a:ext>
            </a:extLst>
          </p:cNvPr>
          <p:cNvSpPr>
            <a:spLocks noChangeArrowheads="1"/>
          </p:cNvSpPr>
          <p:nvPr/>
        </p:nvSpPr>
        <p:spPr bwMode="auto">
          <a:xfrm>
            <a:off x="3489346" y="5672581"/>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2" name="Freeform 13">
            <a:extLst>
              <a:ext uri="{FF2B5EF4-FFF2-40B4-BE49-F238E27FC236}">
                <a16:creationId xmlns:a16="http://schemas.microsoft.com/office/drawing/2014/main" id="{F1065DCB-D9DC-4D96-8D1E-A0C09C26E07D}"/>
              </a:ext>
            </a:extLst>
          </p:cNvPr>
          <p:cNvSpPr>
            <a:spLocks noChangeArrowheads="1"/>
          </p:cNvSpPr>
          <p:nvPr/>
        </p:nvSpPr>
        <p:spPr bwMode="auto">
          <a:xfrm>
            <a:off x="6057286" y="5981901"/>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3" name="Freeform 13">
            <a:extLst>
              <a:ext uri="{FF2B5EF4-FFF2-40B4-BE49-F238E27FC236}">
                <a16:creationId xmlns:a16="http://schemas.microsoft.com/office/drawing/2014/main" id="{D58DDA09-453B-486A-8A3B-A59E35E0C288}"/>
              </a:ext>
            </a:extLst>
          </p:cNvPr>
          <p:cNvSpPr>
            <a:spLocks noChangeArrowheads="1"/>
          </p:cNvSpPr>
          <p:nvPr/>
        </p:nvSpPr>
        <p:spPr bwMode="auto">
          <a:xfrm>
            <a:off x="6057286" y="2912797"/>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4" name="Freeform 13">
            <a:extLst>
              <a:ext uri="{FF2B5EF4-FFF2-40B4-BE49-F238E27FC236}">
                <a16:creationId xmlns:a16="http://schemas.microsoft.com/office/drawing/2014/main" id="{DF44D5B4-FA81-4946-A8EC-6124BBB1A166}"/>
              </a:ext>
            </a:extLst>
          </p:cNvPr>
          <p:cNvSpPr>
            <a:spLocks noChangeArrowheads="1"/>
          </p:cNvSpPr>
          <p:nvPr/>
        </p:nvSpPr>
        <p:spPr bwMode="auto">
          <a:xfrm>
            <a:off x="4761886" y="2912797"/>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45" name="Freeform 13">
            <a:extLst>
              <a:ext uri="{FF2B5EF4-FFF2-40B4-BE49-F238E27FC236}">
                <a16:creationId xmlns:a16="http://schemas.microsoft.com/office/drawing/2014/main" id="{A37154BA-7CB3-4B4F-8B77-A890C59AD919}"/>
              </a:ext>
            </a:extLst>
          </p:cNvPr>
          <p:cNvSpPr>
            <a:spLocks noChangeArrowheads="1"/>
          </p:cNvSpPr>
          <p:nvPr/>
        </p:nvSpPr>
        <p:spPr bwMode="auto">
          <a:xfrm>
            <a:off x="7375546" y="3435813"/>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Tree>
    <p:extLst>
      <p:ext uri="{BB962C8B-B14F-4D97-AF65-F5344CB8AC3E}">
        <p14:creationId xmlns:p14="http://schemas.microsoft.com/office/powerpoint/2010/main" val="189331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31954-79C5-4126-8E2E-3D0248A42044}"/>
              </a:ext>
            </a:extLst>
          </p:cNvPr>
          <p:cNvSpPr>
            <a:spLocks noGrp="1"/>
          </p:cNvSpPr>
          <p:nvPr>
            <p:ph type="sldNum" sz="quarter" idx="12"/>
          </p:nvPr>
        </p:nvSpPr>
        <p:spPr/>
        <p:txBody>
          <a:bodyPr/>
          <a:lstStyle/>
          <a:p>
            <a:fld id="{BB7F249F-CCCE-DA49-A761-E31751E19E88}" type="slidenum">
              <a:rPr lang="en-US" noProof="0" smtClean="0"/>
              <a:pPr/>
              <a:t>31</a:t>
            </a:fld>
            <a:endParaRPr lang="en-US" noProof="0" dirty="0"/>
          </a:p>
        </p:txBody>
      </p:sp>
      <p:sp>
        <p:nvSpPr>
          <p:cNvPr id="3" name="Footer Placeholder 2">
            <a:extLst>
              <a:ext uri="{FF2B5EF4-FFF2-40B4-BE49-F238E27FC236}">
                <a16:creationId xmlns:a16="http://schemas.microsoft.com/office/drawing/2014/main" id="{8C386955-3405-49EA-AA2E-60544B88C848}"/>
              </a:ext>
            </a:extLst>
          </p:cNvPr>
          <p:cNvSpPr>
            <a:spLocks noGrp="1"/>
          </p:cNvSpPr>
          <p:nvPr>
            <p:ph type="ftr" sz="quarter" idx="11"/>
          </p:nvPr>
        </p:nvSpPr>
        <p:spPr/>
        <p:txBody>
          <a:bodyPr/>
          <a:lstStyle/>
          <a:p>
            <a:r>
              <a:rPr lang="en-US" noProof="0" dirty="0"/>
              <a:t>Confidential</a:t>
            </a:r>
          </a:p>
        </p:txBody>
      </p:sp>
      <p:sp>
        <p:nvSpPr>
          <p:cNvPr id="4" name="Title 3"/>
          <p:cNvSpPr>
            <a:spLocks noGrp="1"/>
          </p:cNvSpPr>
          <p:nvPr>
            <p:ph type="title"/>
          </p:nvPr>
        </p:nvSpPr>
        <p:spPr/>
        <p:txBody>
          <a:bodyPr/>
          <a:lstStyle/>
          <a:p>
            <a:r>
              <a:rPr lang="en-GB" dirty="0"/>
              <a:t>Service by Type and Location  </a:t>
            </a:r>
            <a:endParaRPr lang="en-US" dirty="0"/>
          </a:p>
        </p:txBody>
      </p:sp>
      <p:graphicFrame>
        <p:nvGraphicFramePr>
          <p:cNvPr id="6" name="Table 5">
            <a:extLst>
              <a:ext uri="{FF2B5EF4-FFF2-40B4-BE49-F238E27FC236}">
                <a16:creationId xmlns:a16="http://schemas.microsoft.com/office/drawing/2014/main" id="{E8A195E7-8B82-43BE-ABF3-926F71757F39}"/>
              </a:ext>
            </a:extLst>
          </p:cNvPr>
          <p:cNvGraphicFramePr>
            <a:graphicFrameLocks noGrp="1"/>
          </p:cNvGraphicFramePr>
          <p:nvPr>
            <p:extLst>
              <p:ext uri="{D42A27DB-BD31-4B8C-83A1-F6EECF244321}">
                <p14:modId xmlns:p14="http://schemas.microsoft.com/office/powerpoint/2010/main" val="1523762439"/>
              </p:ext>
            </p:extLst>
          </p:nvPr>
        </p:nvGraphicFramePr>
        <p:xfrm>
          <a:off x="397566" y="1359823"/>
          <a:ext cx="11384279" cy="4919477"/>
        </p:xfrm>
        <a:graphic>
          <a:graphicData uri="http://schemas.openxmlformats.org/drawingml/2006/table">
            <a:tbl>
              <a:tblPr firstRow="1" bandRow="1">
                <a:tableStyleId>{21E4AEA4-8DFA-4A89-87EB-49C32662AFE0}</a:tableStyleId>
              </a:tblPr>
              <a:tblGrid>
                <a:gridCol w="1701320">
                  <a:extLst>
                    <a:ext uri="{9D8B030D-6E8A-4147-A177-3AD203B41FA5}">
                      <a16:colId xmlns:a16="http://schemas.microsoft.com/office/drawing/2014/main" val="20000"/>
                    </a:ext>
                  </a:extLst>
                </a:gridCol>
                <a:gridCol w="1604309">
                  <a:extLst>
                    <a:ext uri="{9D8B030D-6E8A-4147-A177-3AD203B41FA5}">
                      <a16:colId xmlns:a16="http://schemas.microsoft.com/office/drawing/2014/main" val="2623436176"/>
                    </a:ext>
                  </a:extLst>
                </a:gridCol>
                <a:gridCol w="1016774">
                  <a:extLst>
                    <a:ext uri="{9D8B030D-6E8A-4147-A177-3AD203B41FA5}">
                      <a16:colId xmlns:a16="http://schemas.microsoft.com/office/drawing/2014/main" val="20001"/>
                    </a:ext>
                  </a:extLst>
                </a:gridCol>
                <a:gridCol w="1016774">
                  <a:extLst>
                    <a:ext uri="{9D8B030D-6E8A-4147-A177-3AD203B41FA5}">
                      <a16:colId xmlns:a16="http://schemas.microsoft.com/office/drawing/2014/main" val="20002"/>
                    </a:ext>
                  </a:extLst>
                </a:gridCol>
                <a:gridCol w="1571378">
                  <a:extLst>
                    <a:ext uri="{9D8B030D-6E8A-4147-A177-3AD203B41FA5}">
                      <a16:colId xmlns:a16="http://schemas.microsoft.com/office/drawing/2014/main" val="20003"/>
                    </a:ext>
                  </a:extLst>
                </a:gridCol>
                <a:gridCol w="1016774">
                  <a:extLst>
                    <a:ext uri="{9D8B030D-6E8A-4147-A177-3AD203B41FA5}">
                      <a16:colId xmlns:a16="http://schemas.microsoft.com/office/drawing/2014/main" val="20004"/>
                    </a:ext>
                  </a:extLst>
                </a:gridCol>
                <a:gridCol w="1016774">
                  <a:extLst>
                    <a:ext uri="{9D8B030D-6E8A-4147-A177-3AD203B41FA5}">
                      <a16:colId xmlns:a16="http://schemas.microsoft.com/office/drawing/2014/main" val="20005"/>
                    </a:ext>
                  </a:extLst>
                </a:gridCol>
                <a:gridCol w="2440176">
                  <a:extLst>
                    <a:ext uri="{9D8B030D-6E8A-4147-A177-3AD203B41FA5}">
                      <a16:colId xmlns:a16="http://schemas.microsoft.com/office/drawing/2014/main" val="20006"/>
                    </a:ext>
                  </a:extLst>
                </a:gridCol>
              </a:tblGrid>
              <a:tr h="409432">
                <a:tc>
                  <a:txBody>
                    <a:bodyPr/>
                    <a:lstStyle/>
                    <a:p>
                      <a:pPr algn="l"/>
                      <a:r>
                        <a:rPr lang="en-US" sz="1400" dirty="0"/>
                        <a:t>Service Type</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Provider Name</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Global</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EMEA</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North America</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LATAM</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APAC</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tc>
                  <a:txBody>
                    <a:bodyPr/>
                    <a:lstStyle/>
                    <a:p>
                      <a:pPr algn="ctr"/>
                      <a:r>
                        <a:rPr lang="en-US" sz="1400" dirty="0"/>
                        <a:t>Notes</a:t>
                      </a:r>
                      <a:endParaRPr lang="en-US" sz="1400" dirty="0">
                        <a:solidFill>
                          <a:schemeClr val="bg1"/>
                        </a:solidFill>
                      </a:endParaRPr>
                    </a:p>
                  </a:txBody>
                  <a:tcPr marL="68580" marR="68580" marT="34290" marB="3429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2783">
                <a:tc>
                  <a:txBody>
                    <a:bodyPr/>
                    <a:lstStyle/>
                    <a:p>
                      <a:r>
                        <a:rPr lang="en-GB" sz="1200" b="0" dirty="0">
                          <a:solidFill>
                            <a:schemeClr val="tx1">
                              <a:lumMod val="65000"/>
                              <a:lumOff val="35000"/>
                            </a:schemeClr>
                          </a:solidFill>
                        </a:rPr>
                        <a:t>Email verification </a:t>
                      </a: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Emailage ( 2019) </a:t>
                      </a: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Chargeable</a:t>
                      </a:r>
                    </a:p>
                  </a:txBody>
                  <a:tcPr marL="68580" marR="68580" marT="34290" marB="34290" anchor="ct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PIPL</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8425708"/>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Neustar Targus</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Chargeable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012350"/>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WhitePages</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Chargeable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8891691"/>
                  </a:ext>
                </a:extLst>
              </a:tr>
              <a:tr h="372783">
                <a:tc>
                  <a:txBody>
                    <a:bodyPr/>
                    <a:lstStyle/>
                    <a:p>
                      <a:r>
                        <a:rPr lang="en-GB" sz="1200" b="0" dirty="0">
                          <a:solidFill>
                            <a:schemeClr val="tx1">
                              <a:lumMod val="65000"/>
                              <a:lumOff val="35000"/>
                            </a:schemeClr>
                          </a:solidFill>
                        </a:rPr>
                        <a:t>Phone verification</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Zaba search </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anose="05000000000000000000"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Intelius</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Discover Verify +</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WhitePages</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Referral agreement – chargeable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2783">
                <a:tc>
                  <a:txBody>
                    <a:bodyPr/>
                    <a:lstStyle/>
                    <a:p>
                      <a:r>
                        <a:rPr lang="en-GB" sz="1200" b="0" dirty="0">
                          <a:solidFill>
                            <a:schemeClr val="tx1">
                              <a:lumMod val="65000"/>
                              <a:lumOff val="35000"/>
                            </a:schemeClr>
                          </a:solidFill>
                        </a:rPr>
                        <a:t>IP address verification</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lumMod val="65000"/>
                              <a:lumOff val="35000"/>
                            </a:schemeClr>
                          </a:solidFill>
                        </a:rPr>
                        <a:t>Neustar Quova</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409432">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u="none" dirty="0">
                          <a:solidFill>
                            <a:schemeClr val="tx1">
                              <a:lumMod val="65000"/>
                              <a:lumOff val="35000"/>
                            </a:schemeClr>
                          </a:solidFill>
                          <a:effectLst/>
                          <a:latin typeface="+mn-lt"/>
                        </a:rPr>
                        <a:t>Utrace</a:t>
                      </a:r>
                      <a:endParaRPr lang="en-GB" sz="1200" b="0" u="none" dirty="0">
                        <a:solidFill>
                          <a:schemeClr val="tx1">
                            <a:lumMod val="65000"/>
                            <a:lumOff val="35000"/>
                          </a:schemeClr>
                        </a:solidFill>
                        <a:effectLst/>
                        <a:latin typeface="+mn-lt"/>
                        <a:ea typeface="Calibri"/>
                        <a:cs typeface="Times New Roman"/>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72783">
                <a:tc>
                  <a:txBody>
                    <a:bodyPr/>
                    <a:lstStyle/>
                    <a:p>
                      <a:endParaRPr lang="en-GB" sz="1200" b="0" dirty="0">
                        <a:solidFill>
                          <a:schemeClr val="tx1">
                            <a:lumMod val="65000"/>
                            <a:lumOff val="35000"/>
                          </a:schemeClr>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lumMod val="65000"/>
                              <a:lumOff val="35000"/>
                            </a:schemeClr>
                          </a:solidFill>
                        </a:rPr>
                        <a:t>WHOIS.net</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1200" b="0" i="0" u="none" strike="noStrike" kern="1200" cap="none" spc="0" normalizeH="0" baseline="0" noProof="0" dirty="0">
                        <a:ln>
                          <a:noFill/>
                        </a:ln>
                        <a:solidFill>
                          <a:schemeClr val="bg1"/>
                        </a:solidFill>
                        <a:effectLst/>
                        <a:uLnTx/>
                        <a:uFillTx/>
                        <a:latin typeface="+mn-lt"/>
                        <a:ea typeface="+mn-ea"/>
                        <a:cs typeface="+mn-cs"/>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No charge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372783">
                <a:tc>
                  <a:txBody>
                    <a:bodyPr/>
                    <a:lstStyle/>
                    <a:p>
                      <a:r>
                        <a:rPr lang="en-GB" sz="1200" b="0" dirty="0">
                          <a:solidFill>
                            <a:schemeClr val="tx1">
                              <a:lumMod val="65000"/>
                              <a:lumOff val="35000"/>
                            </a:schemeClr>
                          </a:solidFill>
                        </a:rPr>
                        <a:t>Airline fraud - IATA</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lumMod val="65000"/>
                              <a:lumOff val="35000"/>
                            </a:schemeClr>
                          </a:solidFill>
                        </a:rPr>
                        <a:t>Perseuss</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buFont typeface="Wingdings" pitchFamily="2" charset="2"/>
                        <a:buChar char="ü"/>
                      </a:pPr>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1200" b="0" i="0" u="none" strike="noStrike" kern="1200" cap="none" spc="0" normalizeH="0" baseline="0" noProof="0" dirty="0">
                        <a:ln>
                          <a:noFill/>
                        </a:ln>
                        <a:solidFill>
                          <a:schemeClr val="bg1"/>
                        </a:solidFill>
                        <a:effectLst/>
                        <a:uLnTx/>
                        <a:uFillTx/>
                        <a:latin typeface="+mn-lt"/>
                        <a:ea typeface="+mn-ea"/>
                        <a:cs typeface="+mn-cs"/>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solidFill>
                          <a:schemeClr val="bg1"/>
                        </a:solidFill>
                      </a:endParaRP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dirty="0">
                          <a:solidFill>
                            <a:schemeClr val="tx1">
                              <a:lumMod val="65000"/>
                              <a:lumOff val="35000"/>
                            </a:schemeClr>
                          </a:solidFill>
                        </a:rPr>
                        <a:t>Chargeable</a:t>
                      </a:r>
                    </a:p>
                  </a:txBody>
                  <a:tcPr marL="68580" marR="68580" marT="34290" marB="34290" anchor="ctr">
                    <a:lnL w="12700" cmpd="sng">
                      <a:noFill/>
                    </a:lnL>
                    <a:lnR w="12700" cmpd="sng">
                      <a:noFill/>
                    </a:lnR>
                    <a:lnT w="12700" cap="flat" cmpd="sng" algn="ctr">
                      <a:solidFill>
                        <a:schemeClr val="bg1">
                          <a:lumMod val="85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0943541"/>
                  </a:ext>
                </a:extLst>
              </a:tr>
            </a:tbl>
          </a:graphicData>
        </a:graphic>
      </p:graphicFrame>
      <p:sp>
        <p:nvSpPr>
          <p:cNvPr id="8" name="Title 4">
            <a:extLst>
              <a:ext uri="{FF2B5EF4-FFF2-40B4-BE49-F238E27FC236}">
                <a16:creationId xmlns:a16="http://schemas.microsoft.com/office/drawing/2014/main" id="{147A1B11-978B-4E5C-8FBE-9DB13D705651}"/>
              </a:ext>
            </a:extLst>
          </p:cNvPr>
          <p:cNvSpPr txBox="1">
            <a:spLocks/>
          </p:cNvSpPr>
          <p:nvPr/>
        </p:nvSpPr>
        <p:spPr>
          <a:xfrm>
            <a:off x="397566" y="394419"/>
            <a:ext cx="11040000" cy="432000"/>
          </a:xfrm>
          <a:prstGeom prst="rect">
            <a:avLst/>
          </a:prstGeom>
        </p:spPr>
        <p:txBody>
          <a:bodyPr vert="horz" lIns="0" tIns="0" rIns="0" bIns="0" rtlCol="0" anchor="b">
            <a:norm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endParaRPr lang="en-GB" sz="1600" dirty="0"/>
          </a:p>
        </p:txBody>
      </p:sp>
      <p:sp>
        <p:nvSpPr>
          <p:cNvPr id="7" name="Freeform 13">
            <a:extLst>
              <a:ext uri="{FF2B5EF4-FFF2-40B4-BE49-F238E27FC236}">
                <a16:creationId xmlns:a16="http://schemas.microsoft.com/office/drawing/2014/main" id="{FBC1CB78-DC25-43AA-82AD-D26C6ACBCAC8}"/>
              </a:ext>
            </a:extLst>
          </p:cNvPr>
          <p:cNvSpPr>
            <a:spLocks noChangeArrowheads="1"/>
          </p:cNvSpPr>
          <p:nvPr/>
        </p:nvSpPr>
        <p:spPr bwMode="auto">
          <a:xfrm>
            <a:off x="4102292" y="1902178"/>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9" name="Freeform 13">
            <a:extLst>
              <a:ext uri="{FF2B5EF4-FFF2-40B4-BE49-F238E27FC236}">
                <a16:creationId xmlns:a16="http://schemas.microsoft.com/office/drawing/2014/main" id="{C9F7001F-029B-45F2-A371-C2166FA7918F}"/>
              </a:ext>
            </a:extLst>
          </p:cNvPr>
          <p:cNvSpPr>
            <a:spLocks noChangeArrowheads="1"/>
          </p:cNvSpPr>
          <p:nvPr/>
        </p:nvSpPr>
        <p:spPr bwMode="auto">
          <a:xfrm>
            <a:off x="4102292" y="2265174"/>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0" name="Freeform 13">
            <a:extLst>
              <a:ext uri="{FF2B5EF4-FFF2-40B4-BE49-F238E27FC236}">
                <a16:creationId xmlns:a16="http://schemas.microsoft.com/office/drawing/2014/main" id="{3316B33C-2D0B-4B5A-90BE-0A1EDC44A1F1}"/>
              </a:ext>
            </a:extLst>
          </p:cNvPr>
          <p:cNvSpPr>
            <a:spLocks noChangeArrowheads="1"/>
          </p:cNvSpPr>
          <p:nvPr/>
        </p:nvSpPr>
        <p:spPr bwMode="auto">
          <a:xfrm>
            <a:off x="6423460" y="2638892"/>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1" name="Freeform 13">
            <a:extLst>
              <a:ext uri="{FF2B5EF4-FFF2-40B4-BE49-F238E27FC236}">
                <a16:creationId xmlns:a16="http://schemas.microsoft.com/office/drawing/2014/main" id="{824418A0-9924-4C98-BDF2-C4760C10E1E8}"/>
              </a:ext>
            </a:extLst>
          </p:cNvPr>
          <p:cNvSpPr>
            <a:spLocks noChangeArrowheads="1"/>
          </p:cNvSpPr>
          <p:nvPr/>
        </p:nvSpPr>
        <p:spPr bwMode="auto">
          <a:xfrm>
            <a:off x="4102292" y="3371579"/>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2" name="Freeform 13">
            <a:extLst>
              <a:ext uri="{FF2B5EF4-FFF2-40B4-BE49-F238E27FC236}">
                <a16:creationId xmlns:a16="http://schemas.microsoft.com/office/drawing/2014/main" id="{3D72C465-5904-43D4-9D36-A3F16C4BB5C4}"/>
              </a:ext>
            </a:extLst>
          </p:cNvPr>
          <p:cNvSpPr>
            <a:spLocks noChangeArrowheads="1"/>
          </p:cNvSpPr>
          <p:nvPr/>
        </p:nvSpPr>
        <p:spPr bwMode="auto">
          <a:xfrm>
            <a:off x="6423460" y="3759271"/>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3" name="Freeform 13">
            <a:extLst>
              <a:ext uri="{FF2B5EF4-FFF2-40B4-BE49-F238E27FC236}">
                <a16:creationId xmlns:a16="http://schemas.microsoft.com/office/drawing/2014/main" id="{8BA27896-4487-4BD3-BE10-FCD29A7FA7E3}"/>
              </a:ext>
            </a:extLst>
          </p:cNvPr>
          <p:cNvSpPr>
            <a:spLocks noChangeArrowheads="1"/>
          </p:cNvSpPr>
          <p:nvPr/>
        </p:nvSpPr>
        <p:spPr bwMode="auto">
          <a:xfrm>
            <a:off x="4102292" y="4126049"/>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4" name="Freeform 13">
            <a:extLst>
              <a:ext uri="{FF2B5EF4-FFF2-40B4-BE49-F238E27FC236}">
                <a16:creationId xmlns:a16="http://schemas.microsoft.com/office/drawing/2014/main" id="{D71907F2-E37E-4E92-8B31-30554E1DCFBF}"/>
              </a:ext>
            </a:extLst>
          </p:cNvPr>
          <p:cNvSpPr>
            <a:spLocks noChangeArrowheads="1"/>
          </p:cNvSpPr>
          <p:nvPr/>
        </p:nvSpPr>
        <p:spPr bwMode="auto">
          <a:xfrm>
            <a:off x="4102292" y="4500807"/>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5" name="Freeform 13">
            <a:extLst>
              <a:ext uri="{FF2B5EF4-FFF2-40B4-BE49-F238E27FC236}">
                <a16:creationId xmlns:a16="http://schemas.microsoft.com/office/drawing/2014/main" id="{390E8CA4-1EBA-4B0E-832B-6E79049CF1E0}"/>
              </a:ext>
            </a:extLst>
          </p:cNvPr>
          <p:cNvSpPr>
            <a:spLocks noChangeArrowheads="1"/>
          </p:cNvSpPr>
          <p:nvPr/>
        </p:nvSpPr>
        <p:spPr bwMode="auto">
          <a:xfrm>
            <a:off x="4102292" y="4875565"/>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6" name="Freeform 13">
            <a:extLst>
              <a:ext uri="{FF2B5EF4-FFF2-40B4-BE49-F238E27FC236}">
                <a16:creationId xmlns:a16="http://schemas.microsoft.com/office/drawing/2014/main" id="{1F9639F1-CA5E-47F4-8B24-6F9C4FEB0208}"/>
              </a:ext>
            </a:extLst>
          </p:cNvPr>
          <p:cNvSpPr>
            <a:spLocks noChangeArrowheads="1"/>
          </p:cNvSpPr>
          <p:nvPr/>
        </p:nvSpPr>
        <p:spPr bwMode="auto">
          <a:xfrm>
            <a:off x="4102292" y="5250324"/>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7" name="Freeform 13">
            <a:extLst>
              <a:ext uri="{FF2B5EF4-FFF2-40B4-BE49-F238E27FC236}">
                <a16:creationId xmlns:a16="http://schemas.microsoft.com/office/drawing/2014/main" id="{FBF95106-E2C5-45FB-9946-7895A76E7F1E}"/>
              </a:ext>
            </a:extLst>
          </p:cNvPr>
          <p:cNvSpPr>
            <a:spLocks noChangeArrowheads="1"/>
          </p:cNvSpPr>
          <p:nvPr/>
        </p:nvSpPr>
        <p:spPr bwMode="auto">
          <a:xfrm>
            <a:off x="4102292" y="3010398"/>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8" name="Freeform 13">
            <a:extLst>
              <a:ext uri="{FF2B5EF4-FFF2-40B4-BE49-F238E27FC236}">
                <a16:creationId xmlns:a16="http://schemas.microsoft.com/office/drawing/2014/main" id="{4A18DA73-F61D-4BC9-9757-CBC49B579EC2}"/>
              </a:ext>
            </a:extLst>
          </p:cNvPr>
          <p:cNvSpPr>
            <a:spLocks noChangeArrowheads="1"/>
          </p:cNvSpPr>
          <p:nvPr/>
        </p:nvSpPr>
        <p:spPr bwMode="auto">
          <a:xfrm>
            <a:off x="6423460" y="5653142"/>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
        <p:nvSpPr>
          <p:cNvPr id="19" name="Freeform 13">
            <a:extLst>
              <a:ext uri="{FF2B5EF4-FFF2-40B4-BE49-F238E27FC236}">
                <a16:creationId xmlns:a16="http://schemas.microsoft.com/office/drawing/2014/main" id="{D6835A5D-9F10-4C00-B4A4-49A30419CD3C}"/>
              </a:ext>
            </a:extLst>
          </p:cNvPr>
          <p:cNvSpPr>
            <a:spLocks noChangeArrowheads="1"/>
          </p:cNvSpPr>
          <p:nvPr/>
        </p:nvSpPr>
        <p:spPr bwMode="auto">
          <a:xfrm>
            <a:off x="4102292" y="6023158"/>
            <a:ext cx="168275" cy="134938"/>
          </a:xfrm>
          <a:custGeom>
            <a:avLst/>
            <a:gdLst>
              <a:gd name="T0" fmla="*/ 473 w 474"/>
              <a:gd name="T1" fmla="*/ 76 h 381"/>
              <a:gd name="T2" fmla="*/ 396 w 474"/>
              <a:gd name="T3" fmla="*/ 0 h 381"/>
              <a:gd name="T4" fmla="*/ 168 w 474"/>
              <a:gd name="T5" fmla="*/ 228 h 381"/>
              <a:gd name="T6" fmla="*/ 77 w 474"/>
              <a:gd name="T7" fmla="*/ 137 h 381"/>
              <a:gd name="T8" fmla="*/ 0 w 474"/>
              <a:gd name="T9" fmla="*/ 213 h 381"/>
              <a:gd name="T10" fmla="*/ 153 w 474"/>
              <a:gd name="T11" fmla="*/ 365 h 381"/>
              <a:gd name="T12" fmla="*/ 153 w 474"/>
              <a:gd name="T13" fmla="*/ 365 h 381"/>
              <a:gd name="T14" fmla="*/ 168 w 474"/>
              <a:gd name="T15" fmla="*/ 380 h 381"/>
              <a:gd name="T16" fmla="*/ 473 w 474"/>
              <a:gd name="T17" fmla="*/ 7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4" h="381">
                <a:moveTo>
                  <a:pt x="473" y="76"/>
                </a:moveTo>
                <a:cubicBezTo>
                  <a:pt x="447" y="50"/>
                  <a:pt x="421" y="25"/>
                  <a:pt x="396" y="0"/>
                </a:cubicBezTo>
                <a:cubicBezTo>
                  <a:pt x="320" y="76"/>
                  <a:pt x="244" y="152"/>
                  <a:pt x="168" y="228"/>
                </a:cubicBezTo>
                <a:cubicBezTo>
                  <a:pt x="137" y="197"/>
                  <a:pt x="107" y="167"/>
                  <a:pt x="77" y="137"/>
                </a:cubicBezTo>
                <a:cubicBezTo>
                  <a:pt x="51" y="162"/>
                  <a:pt x="25" y="187"/>
                  <a:pt x="0" y="213"/>
                </a:cubicBezTo>
                <a:cubicBezTo>
                  <a:pt x="51" y="263"/>
                  <a:pt x="102" y="314"/>
                  <a:pt x="153" y="365"/>
                </a:cubicBezTo>
                <a:lnTo>
                  <a:pt x="153" y="365"/>
                </a:lnTo>
                <a:cubicBezTo>
                  <a:pt x="158" y="370"/>
                  <a:pt x="163" y="375"/>
                  <a:pt x="168" y="380"/>
                </a:cubicBezTo>
                <a:cubicBezTo>
                  <a:pt x="269" y="278"/>
                  <a:pt x="371" y="177"/>
                  <a:pt x="473" y="76"/>
                </a:cubicBezTo>
              </a:path>
            </a:pathLst>
          </a:custGeom>
          <a:solidFill>
            <a:schemeClr val="accent1"/>
          </a:solidFill>
          <a:ln>
            <a:noFill/>
          </a:ln>
          <a:effectLst/>
        </p:spPr>
        <p:txBody>
          <a:bodyPr wrap="none" anchor="ctr"/>
          <a:lstStyle/>
          <a:p>
            <a:endParaRPr lang="en-US" dirty="0"/>
          </a:p>
        </p:txBody>
      </p:sp>
    </p:spTree>
    <p:extLst>
      <p:ext uri="{BB962C8B-B14F-4D97-AF65-F5344CB8AC3E}">
        <p14:creationId xmlns:p14="http://schemas.microsoft.com/office/powerpoint/2010/main" val="24831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31954-79C5-4126-8E2E-3D0248A42044}"/>
              </a:ext>
            </a:extLst>
          </p:cNvPr>
          <p:cNvSpPr>
            <a:spLocks noGrp="1"/>
          </p:cNvSpPr>
          <p:nvPr>
            <p:ph type="sldNum" sz="quarter" idx="12"/>
          </p:nvPr>
        </p:nvSpPr>
        <p:spPr/>
        <p:txBody>
          <a:bodyPr/>
          <a:lstStyle/>
          <a:p>
            <a:fld id="{BB7F249F-CCCE-DA49-A761-E31751E19E88}" type="slidenum">
              <a:rPr lang="en-US" noProof="0" smtClean="0"/>
              <a:pPr/>
              <a:t>32</a:t>
            </a:fld>
            <a:endParaRPr lang="en-US" noProof="0" dirty="0"/>
          </a:p>
        </p:txBody>
      </p:sp>
      <p:sp>
        <p:nvSpPr>
          <p:cNvPr id="3" name="Footer Placeholder 2">
            <a:extLst>
              <a:ext uri="{FF2B5EF4-FFF2-40B4-BE49-F238E27FC236}">
                <a16:creationId xmlns:a16="http://schemas.microsoft.com/office/drawing/2014/main" id="{8C386955-3405-49EA-AA2E-60544B88C848}"/>
              </a:ext>
            </a:extLst>
          </p:cNvPr>
          <p:cNvSpPr>
            <a:spLocks noGrp="1"/>
          </p:cNvSpPr>
          <p:nvPr>
            <p:ph type="ftr" sz="quarter" idx="11"/>
          </p:nvPr>
        </p:nvSpPr>
        <p:spPr/>
        <p:txBody>
          <a:bodyPr/>
          <a:lstStyle/>
          <a:p>
            <a:r>
              <a:rPr lang="en-US" noProof="0" dirty="0"/>
              <a:t>Confidential</a:t>
            </a:r>
          </a:p>
        </p:txBody>
      </p:sp>
      <p:sp>
        <p:nvSpPr>
          <p:cNvPr id="4" name="Title 3"/>
          <p:cNvSpPr>
            <a:spLocks noGrp="1"/>
          </p:cNvSpPr>
          <p:nvPr>
            <p:ph type="title"/>
          </p:nvPr>
        </p:nvSpPr>
        <p:spPr/>
        <p:txBody>
          <a:bodyPr/>
          <a:lstStyle/>
          <a:p>
            <a:r>
              <a:rPr lang="en-GB" dirty="0"/>
              <a:t>Session questions  </a:t>
            </a:r>
            <a:endParaRPr lang="en-US" dirty="0"/>
          </a:p>
        </p:txBody>
      </p:sp>
      <p:sp>
        <p:nvSpPr>
          <p:cNvPr id="8" name="Title 4">
            <a:extLst>
              <a:ext uri="{FF2B5EF4-FFF2-40B4-BE49-F238E27FC236}">
                <a16:creationId xmlns:a16="http://schemas.microsoft.com/office/drawing/2014/main" id="{147A1B11-978B-4E5C-8FBE-9DB13D705651}"/>
              </a:ext>
            </a:extLst>
          </p:cNvPr>
          <p:cNvSpPr txBox="1">
            <a:spLocks/>
          </p:cNvSpPr>
          <p:nvPr/>
        </p:nvSpPr>
        <p:spPr>
          <a:xfrm>
            <a:off x="397566" y="394419"/>
            <a:ext cx="11040000" cy="432000"/>
          </a:xfrm>
          <a:prstGeom prst="rect">
            <a:avLst/>
          </a:prstGeom>
        </p:spPr>
        <p:txBody>
          <a:bodyPr vert="horz" lIns="0" tIns="0" rIns="0" bIns="0" rtlCol="0" anchor="b">
            <a:norm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endParaRPr lang="en-GB" sz="1600" dirty="0"/>
          </a:p>
        </p:txBody>
      </p:sp>
      <p:sp>
        <p:nvSpPr>
          <p:cNvPr id="5" name="TextBox 4">
            <a:extLst>
              <a:ext uri="{FF2B5EF4-FFF2-40B4-BE49-F238E27FC236}">
                <a16:creationId xmlns:a16="http://schemas.microsoft.com/office/drawing/2014/main" id="{BB3C2B3F-144E-472D-91D1-8308C83F014C}"/>
              </a:ext>
            </a:extLst>
          </p:cNvPr>
          <p:cNvSpPr txBox="1"/>
          <p:nvPr/>
        </p:nvSpPr>
        <p:spPr>
          <a:xfrm>
            <a:off x="754434" y="1656080"/>
            <a:ext cx="10599366" cy="7294305"/>
          </a:xfrm>
          <a:prstGeom prst="rect">
            <a:avLst/>
          </a:prstGeom>
          <a:noFill/>
        </p:spPr>
        <p:txBody>
          <a:bodyPr wrap="square" rtlCol="0">
            <a:spAutoFit/>
          </a:bodyPr>
          <a:lstStyle/>
          <a:p>
            <a:r>
              <a:rPr lang="en-GB" dirty="0"/>
              <a:t>Name 3 of 6 Improvements Initiatives in the example on 51% optimisation?</a:t>
            </a:r>
          </a:p>
          <a:p>
            <a:endParaRPr lang="en-GB" dirty="0"/>
          </a:p>
          <a:p>
            <a:endParaRPr lang="en-GB" dirty="0"/>
          </a:p>
          <a:p>
            <a:r>
              <a:rPr lang="en-GB" dirty="0"/>
              <a:t>Name 3 of 5 improvements under the Machine Learning Pipeline for ACI?</a:t>
            </a:r>
          </a:p>
          <a:p>
            <a:endParaRPr lang="en-GB" dirty="0"/>
          </a:p>
          <a:p>
            <a:endParaRPr lang="en-GB" dirty="0"/>
          </a:p>
          <a:p>
            <a:r>
              <a:rPr lang="en-GB" dirty="0"/>
              <a:t>Name 3 benefits of new Rule Manager?</a:t>
            </a:r>
          </a:p>
          <a:p>
            <a:endParaRPr lang="en-GB" dirty="0"/>
          </a:p>
          <a:p>
            <a:endParaRPr lang="en-GB" dirty="0"/>
          </a:p>
          <a:p>
            <a:r>
              <a:rPr lang="en-GB" dirty="0"/>
              <a:t>Name 3 benefits of the new BI in IBI?</a:t>
            </a:r>
          </a:p>
          <a:p>
            <a:endParaRPr lang="en-GB" dirty="0"/>
          </a:p>
          <a:p>
            <a:endParaRPr lang="en-GB" dirty="0"/>
          </a:p>
          <a:p>
            <a:r>
              <a:rPr lang="en-GB" dirty="0"/>
              <a:t>Name 3 benefits of the new Feature Manager?</a:t>
            </a:r>
          </a:p>
          <a:p>
            <a:endParaRPr lang="en-GB" dirty="0"/>
          </a:p>
          <a:p>
            <a:endParaRPr lang="en-GB" dirty="0"/>
          </a:p>
          <a:p>
            <a:r>
              <a:rPr lang="en-GB" dirty="0"/>
              <a:t>What are ACIs 8 Layers of Control?</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7476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6B18F6B-AFA8-476B-AF12-3AF36B3CF2C8}"/>
              </a:ext>
            </a:extLst>
          </p:cNvPr>
          <p:cNvSpPr/>
          <p:nvPr/>
        </p:nvSpPr>
        <p:spPr>
          <a:xfrm>
            <a:off x="6238172" y="1759022"/>
            <a:ext cx="538974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US" sz="1400" dirty="0">
                <a:solidFill>
                  <a:schemeClr val="accent3"/>
                </a:solidFill>
              </a:rPr>
              <a:t>Enhances number of fields that define the risk of a consumer</a:t>
            </a:r>
            <a:br>
              <a:rPr lang="en-US" sz="1400" dirty="0">
                <a:solidFill>
                  <a:schemeClr val="accent3"/>
                </a:solidFill>
              </a:rPr>
            </a:br>
            <a:r>
              <a:rPr lang="en-US" sz="1400" dirty="0">
                <a:solidFill>
                  <a:schemeClr val="accent3"/>
                </a:solidFill>
              </a:rPr>
              <a:t>— In rules/models far less risk when history is made available</a:t>
            </a:r>
            <a:br>
              <a:rPr lang="en-US" sz="1400" dirty="0">
                <a:solidFill>
                  <a:schemeClr val="accent3"/>
                </a:solidFill>
              </a:rPr>
            </a:br>
            <a:r>
              <a:rPr lang="en-US" sz="1400" dirty="0">
                <a:solidFill>
                  <a:schemeClr val="accent3"/>
                </a:solidFill>
              </a:rPr>
              <a:t>and should always be a filter in rules.</a:t>
            </a:r>
          </a:p>
        </p:txBody>
      </p:sp>
      <p:sp>
        <p:nvSpPr>
          <p:cNvPr id="33" name="Rectangle 32">
            <a:extLst>
              <a:ext uri="{FF2B5EF4-FFF2-40B4-BE49-F238E27FC236}">
                <a16:creationId xmlns:a16="http://schemas.microsoft.com/office/drawing/2014/main" id="{FAC87885-EEC7-4033-B38E-BBFA16717BF3}"/>
              </a:ext>
            </a:extLst>
          </p:cNvPr>
          <p:cNvSpPr/>
          <p:nvPr/>
        </p:nvSpPr>
        <p:spPr>
          <a:xfrm>
            <a:off x="6251593" y="2913106"/>
            <a:ext cx="5376328"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GB" sz="1400" dirty="0">
                <a:solidFill>
                  <a:schemeClr val="accent3"/>
                </a:solidFill>
              </a:rPr>
              <a:t>Rules will be the primary source of the platform performance.</a:t>
            </a:r>
            <a:br>
              <a:rPr lang="en-GB" sz="1400" dirty="0">
                <a:solidFill>
                  <a:schemeClr val="accent3"/>
                </a:solidFill>
              </a:rPr>
            </a:br>
            <a:r>
              <a:rPr lang="en-GB" sz="1400" dirty="0">
                <a:solidFill>
                  <a:schemeClr val="accent3"/>
                </a:solidFill>
              </a:rPr>
              <a:t>TRE will enhance the amount and types of rules through ability to build any feature, condition, lists on any data field.</a:t>
            </a:r>
          </a:p>
        </p:txBody>
      </p:sp>
      <p:sp>
        <p:nvSpPr>
          <p:cNvPr id="34" name="Rectangle 33">
            <a:extLst>
              <a:ext uri="{FF2B5EF4-FFF2-40B4-BE49-F238E27FC236}">
                <a16:creationId xmlns:a16="http://schemas.microsoft.com/office/drawing/2014/main" id="{EAAD6019-A71F-4C41-AC23-ABED4F6D07CF}"/>
              </a:ext>
            </a:extLst>
          </p:cNvPr>
          <p:cNvSpPr/>
          <p:nvPr/>
        </p:nvSpPr>
        <p:spPr>
          <a:xfrm>
            <a:off x="6251592" y="4067190"/>
            <a:ext cx="5376329"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GB" sz="1400" dirty="0">
                <a:solidFill>
                  <a:schemeClr val="accent3"/>
                </a:solidFill>
              </a:rPr>
              <a:t>ACI can enhance the data mapping with additional providers such as Iovation with device fingerprinting. More data will enhance the final set of rules.</a:t>
            </a:r>
          </a:p>
        </p:txBody>
      </p:sp>
      <p:sp>
        <p:nvSpPr>
          <p:cNvPr id="35" name="Rectangle 34">
            <a:extLst>
              <a:ext uri="{FF2B5EF4-FFF2-40B4-BE49-F238E27FC236}">
                <a16:creationId xmlns:a16="http://schemas.microsoft.com/office/drawing/2014/main" id="{5E9C74D8-9332-4619-BB19-E72B5D544060}"/>
              </a:ext>
            </a:extLst>
          </p:cNvPr>
          <p:cNvSpPr/>
          <p:nvPr/>
        </p:nvSpPr>
        <p:spPr>
          <a:xfrm>
            <a:off x="6238170" y="5113551"/>
            <a:ext cx="5389751"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GB" sz="1400" dirty="0">
                <a:solidFill>
                  <a:schemeClr val="accent3"/>
                </a:solidFill>
              </a:rPr>
              <a:t>Any technology requires human expertise as fraud trends evolve fast and rules require constant monitoring and review. ACI analysts know the platform inside out and will ensure optimal KPIs are achieved. Fraud requires people, process and technology alignment.</a:t>
            </a:r>
          </a:p>
        </p:txBody>
      </p:sp>
      <p:sp>
        <p:nvSpPr>
          <p:cNvPr id="36" name="Rectangle 35">
            <a:extLst>
              <a:ext uri="{FF2B5EF4-FFF2-40B4-BE49-F238E27FC236}">
                <a16:creationId xmlns:a16="http://schemas.microsoft.com/office/drawing/2014/main" id="{B5D672EB-1D46-43CF-BC79-2FC41182EB23}"/>
              </a:ext>
            </a:extLst>
          </p:cNvPr>
          <p:cNvSpPr/>
          <p:nvPr/>
        </p:nvSpPr>
        <p:spPr>
          <a:xfrm>
            <a:off x="2588838" y="1553029"/>
            <a:ext cx="3364992"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accent3"/>
                </a:solidFill>
                <a:latin typeface="Arial" panose="020B0604020202020204"/>
              </a:rPr>
              <a:t>Enhanced detection,</a:t>
            </a:r>
            <a:br>
              <a:rPr lang="en-US" sz="1400" dirty="0">
                <a:solidFill>
                  <a:schemeClr val="accent3"/>
                </a:solidFill>
                <a:latin typeface="Arial" panose="020B0604020202020204"/>
              </a:rPr>
            </a:br>
            <a:r>
              <a:rPr lang="en-US" sz="1400" dirty="0">
                <a:solidFill>
                  <a:schemeClr val="accent3"/>
                </a:solidFill>
                <a:latin typeface="Arial" panose="020B0604020202020204"/>
              </a:rPr>
              <a:t>increased acceptance</a:t>
            </a:r>
          </a:p>
        </p:txBody>
      </p:sp>
      <p:sp>
        <p:nvSpPr>
          <p:cNvPr id="37" name="Rectangle 36">
            <a:extLst>
              <a:ext uri="{FF2B5EF4-FFF2-40B4-BE49-F238E27FC236}">
                <a16:creationId xmlns:a16="http://schemas.microsoft.com/office/drawing/2014/main" id="{4A865D40-DE21-4907-80B1-07D618953B8A}"/>
              </a:ext>
            </a:extLst>
          </p:cNvPr>
          <p:cNvSpPr/>
          <p:nvPr/>
        </p:nvSpPr>
        <p:spPr>
          <a:xfrm>
            <a:off x="2588838" y="2707113"/>
            <a:ext cx="3364992"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accent3"/>
                </a:solidFill>
                <a:latin typeface="Arial" panose="020B0604020202020204"/>
              </a:rPr>
              <a:t>Simple accept/deny or sophisticated rule sets, tailored by product, sector, channel and country; real-time rule manager; silent rules for testing</a:t>
            </a:r>
          </a:p>
        </p:txBody>
      </p:sp>
      <p:sp>
        <p:nvSpPr>
          <p:cNvPr id="38" name="Rectangle 37">
            <a:extLst>
              <a:ext uri="{FF2B5EF4-FFF2-40B4-BE49-F238E27FC236}">
                <a16:creationId xmlns:a16="http://schemas.microsoft.com/office/drawing/2014/main" id="{5A416FFC-0D4C-4092-8114-45BDAA9C9967}"/>
              </a:ext>
            </a:extLst>
          </p:cNvPr>
          <p:cNvSpPr/>
          <p:nvPr/>
        </p:nvSpPr>
        <p:spPr>
          <a:xfrm>
            <a:off x="2588838" y="3861197"/>
            <a:ext cx="3364992"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accent3"/>
                </a:solidFill>
                <a:latin typeface="Arial" panose="020B0604020202020204"/>
              </a:rPr>
              <a:t>Easy callout to specialist third-party services as required</a:t>
            </a:r>
          </a:p>
        </p:txBody>
      </p:sp>
      <p:sp>
        <p:nvSpPr>
          <p:cNvPr id="39" name="Rectangle 38">
            <a:extLst>
              <a:ext uri="{FF2B5EF4-FFF2-40B4-BE49-F238E27FC236}">
                <a16:creationId xmlns:a16="http://schemas.microsoft.com/office/drawing/2014/main" id="{60001AF5-4420-4485-8DF9-9C4356CABEC4}"/>
              </a:ext>
            </a:extLst>
          </p:cNvPr>
          <p:cNvSpPr/>
          <p:nvPr/>
        </p:nvSpPr>
        <p:spPr>
          <a:xfrm>
            <a:off x="2588838" y="5015280"/>
            <a:ext cx="3364992"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accent3"/>
                </a:solidFill>
                <a:latin typeface="Arial" panose="020B0604020202020204"/>
              </a:rPr>
              <a:t>Fraud strategies, risk reviews,</a:t>
            </a:r>
            <a:br>
              <a:rPr lang="en-US" sz="1400" dirty="0">
                <a:solidFill>
                  <a:schemeClr val="accent3"/>
                </a:solidFill>
                <a:latin typeface="Arial" panose="020B0604020202020204"/>
              </a:rPr>
            </a:br>
            <a:r>
              <a:rPr lang="en-US" sz="1400" dirty="0">
                <a:solidFill>
                  <a:schemeClr val="accent3"/>
                </a:solidFill>
                <a:latin typeface="Arial" panose="020B0604020202020204"/>
              </a:rPr>
              <a:t>real-time support from analysts</a:t>
            </a:r>
            <a:br>
              <a:rPr lang="en-US" sz="1400" dirty="0">
                <a:solidFill>
                  <a:schemeClr val="accent3"/>
                </a:solidFill>
                <a:latin typeface="Arial" panose="020B0604020202020204"/>
              </a:rPr>
            </a:br>
            <a:r>
              <a:rPr lang="en-US" sz="1400" dirty="0">
                <a:solidFill>
                  <a:schemeClr val="accent3"/>
                </a:solidFill>
                <a:latin typeface="Arial" panose="020B0604020202020204"/>
              </a:rPr>
              <a:t>with sector expertise</a:t>
            </a:r>
          </a:p>
        </p:txBody>
      </p:sp>
      <p:sp>
        <p:nvSpPr>
          <p:cNvPr id="9" name="Slide Number Placeholder 8">
            <a:extLst>
              <a:ext uri="{FF2B5EF4-FFF2-40B4-BE49-F238E27FC236}">
                <a16:creationId xmlns:a16="http://schemas.microsoft.com/office/drawing/2014/main" id="{3D1B5686-675B-6540-ADC0-6E280035E5FC}"/>
              </a:ext>
            </a:extLst>
          </p:cNvPr>
          <p:cNvSpPr>
            <a:spLocks noGrp="1"/>
          </p:cNvSpPr>
          <p:nvPr>
            <p:ph type="sldNum" sz="quarter" idx="12"/>
          </p:nvPr>
        </p:nvSpPr>
        <p:spPr/>
        <p:txBody>
          <a:bodyPr/>
          <a:lstStyle/>
          <a:p>
            <a:fld id="{BB7F249F-CCCE-DA49-A761-E31751E19E88}" type="slidenum">
              <a:rPr lang="en-US" smtClean="0"/>
              <a:pPr/>
              <a:t>4</a:t>
            </a:fld>
            <a:endParaRPr lang="en-US" dirty="0"/>
          </a:p>
        </p:txBody>
      </p:sp>
      <p:sp>
        <p:nvSpPr>
          <p:cNvPr id="3" name="Footer Placeholder 2">
            <a:extLst>
              <a:ext uri="{FF2B5EF4-FFF2-40B4-BE49-F238E27FC236}">
                <a16:creationId xmlns:a16="http://schemas.microsoft.com/office/drawing/2014/main" id="{291B2D30-21BC-E64F-9CC1-B6B613E5C93D}"/>
              </a:ext>
            </a:extLst>
          </p:cNvPr>
          <p:cNvSpPr>
            <a:spLocks noGrp="1"/>
          </p:cNvSpPr>
          <p:nvPr>
            <p:ph type="ftr" sz="quarter" idx="11"/>
          </p:nvPr>
        </p:nvSpPr>
        <p:spPr/>
        <p:txBody>
          <a:bodyPr/>
          <a:lstStyle/>
          <a:p>
            <a:r>
              <a:rPr lang="en-US" dirty="0"/>
              <a:t>Confidential</a:t>
            </a:r>
          </a:p>
        </p:txBody>
      </p:sp>
      <p:sp>
        <p:nvSpPr>
          <p:cNvPr id="5" name="Title 4">
            <a:extLst>
              <a:ext uri="{FF2B5EF4-FFF2-40B4-BE49-F238E27FC236}">
                <a16:creationId xmlns:a16="http://schemas.microsoft.com/office/drawing/2014/main" id="{383D8FFA-180B-5346-AD90-52051DC1BC70}"/>
              </a:ext>
            </a:extLst>
          </p:cNvPr>
          <p:cNvSpPr>
            <a:spLocks noGrp="1"/>
          </p:cNvSpPr>
          <p:nvPr>
            <p:ph type="title"/>
          </p:nvPr>
        </p:nvSpPr>
        <p:spPr/>
        <p:txBody>
          <a:bodyPr/>
          <a:lstStyle/>
          <a:p>
            <a:r>
              <a:rPr lang="en-GB" dirty="0"/>
              <a:t>Multiple Layers of Control Delivers KPIs</a:t>
            </a:r>
            <a:endParaRPr lang="en-US" dirty="0"/>
          </a:p>
        </p:txBody>
      </p:sp>
      <p:cxnSp>
        <p:nvCxnSpPr>
          <p:cNvPr id="25" name="Straight Connector 24">
            <a:extLst>
              <a:ext uri="{FF2B5EF4-FFF2-40B4-BE49-F238E27FC236}">
                <a16:creationId xmlns:a16="http://schemas.microsoft.com/office/drawing/2014/main" id="{C91824BD-83BF-4A58-9D35-F12F3AC6DB3B}"/>
              </a:ext>
            </a:extLst>
          </p:cNvPr>
          <p:cNvCxnSpPr>
            <a:cxnSpLocks/>
          </p:cNvCxnSpPr>
          <p:nvPr/>
        </p:nvCxnSpPr>
        <p:spPr>
          <a:xfrm>
            <a:off x="6242105" y="4967397"/>
            <a:ext cx="538581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6A100B-F6F6-4A89-BC23-899F7509127E}"/>
              </a:ext>
            </a:extLst>
          </p:cNvPr>
          <p:cNvCxnSpPr>
            <a:cxnSpLocks/>
          </p:cNvCxnSpPr>
          <p:nvPr/>
        </p:nvCxnSpPr>
        <p:spPr>
          <a:xfrm>
            <a:off x="6242105" y="3813313"/>
            <a:ext cx="538581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B058B5-04E7-49B4-9833-25C8A7F7866B}"/>
              </a:ext>
            </a:extLst>
          </p:cNvPr>
          <p:cNvCxnSpPr>
            <a:cxnSpLocks/>
          </p:cNvCxnSpPr>
          <p:nvPr/>
        </p:nvCxnSpPr>
        <p:spPr>
          <a:xfrm>
            <a:off x="6242105" y="2659229"/>
            <a:ext cx="538581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069E0EB-7DE5-4D9A-9093-D0DE7B6A229F}"/>
              </a:ext>
            </a:extLst>
          </p:cNvPr>
          <p:cNvSpPr/>
          <p:nvPr/>
        </p:nvSpPr>
        <p:spPr>
          <a:xfrm>
            <a:off x="566612" y="1553029"/>
            <a:ext cx="1920240"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accent3"/>
                </a:solidFill>
                <a:latin typeface="Arial" charset="0"/>
                <a:cs typeface="Arial" charset="0"/>
              </a:rPr>
              <a:t>Positive Profiling</a:t>
            </a:r>
          </a:p>
        </p:txBody>
      </p:sp>
      <p:sp>
        <p:nvSpPr>
          <p:cNvPr id="57" name="Rectangle 56">
            <a:extLst>
              <a:ext uri="{FF2B5EF4-FFF2-40B4-BE49-F238E27FC236}">
                <a16:creationId xmlns:a16="http://schemas.microsoft.com/office/drawing/2014/main" id="{07B1BCEE-F9E0-40AB-84C0-E584E10CE7D4}"/>
              </a:ext>
            </a:extLst>
          </p:cNvPr>
          <p:cNvSpPr/>
          <p:nvPr/>
        </p:nvSpPr>
        <p:spPr>
          <a:xfrm>
            <a:off x="566612" y="2707113"/>
            <a:ext cx="1920240"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accent3"/>
                </a:solidFill>
                <a:latin typeface="Arial" charset="0"/>
                <a:cs typeface="Arial" charset="0"/>
              </a:rPr>
              <a:t>Rules</a:t>
            </a:r>
          </a:p>
        </p:txBody>
      </p:sp>
      <p:sp>
        <p:nvSpPr>
          <p:cNvPr id="58" name="Rectangle 57">
            <a:extLst>
              <a:ext uri="{FF2B5EF4-FFF2-40B4-BE49-F238E27FC236}">
                <a16:creationId xmlns:a16="http://schemas.microsoft.com/office/drawing/2014/main" id="{EC210235-B35E-4DCE-99B2-1173D53D2EB3}"/>
              </a:ext>
            </a:extLst>
          </p:cNvPr>
          <p:cNvSpPr/>
          <p:nvPr/>
        </p:nvSpPr>
        <p:spPr>
          <a:xfrm>
            <a:off x="566612" y="3855963"/>
            <a:ext cx="1920240"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r>
              <a:rPr lang="en-US" altLang="en-US" sz="1600" b="1" dirty="0">
                <a:solidFill>
                  <a:schemeClr val="accent3"/>
                </a:solidFill>
                <a:latin typeface="Arial" charset="0"/>
                <a:cs typeface="Arial" charset="0"/>
              </a:rPr>
              <a:t>Supplementary Services</a:t>
            </a:r>
          </a:p>
        </p:txBody>
      </p:sp>
      <p:sp>
        <p:nvSpPr>
          <p:cNvPr id="65" name="Rectangle 64">
            <a:extLst>
              <a:ext uri="{FF2B5EF4-FFF2-40B4-BE49-F238E27FC236}">
                <a16:creationId xmlns:a16="http://schemas.microsoft.com/office/drawing/2014/main" id="{79B7ECAB-BBF8-4476-AF3E-280543417AC3}"/>
              </a:ext>
            </a:extLst>
          </p:cNvPr>
          <p:cNvSpPr/>
          <p:nvPr/>
        </p:nvSpPr>
        <p:spPr>
          <a:xfrm>
            <a:off x="566612" y="5015280"/>
            <a:ext cx="1920240" cy="1058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accent3"/>
                </a:solidFill>
                <a:latin typeface="Arial" charset="0"/>
                <a:cs typeface="Arial" charset="0"/>
              </a:rPr>
              <a:t>Expert Risk Analyst</a:t>
            </a:r>
          </a:p>
        </p:txBody>
      </p:sp>
    </p:spTree>
    <p:extLst>
      <p:ext uri="{BB962C8B-B14F-4D97-AF65-F5344CB8AC3E}">
        <p14:creationId xmlns:p14="http://schemas.microsoft.com/office/powerpoint/2010/main" val="190205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66B18F6B-AFA8-476B-AF12-3AF36B3CF2C8}"/>
              </a:ext>
            </a:extLst>
          </p:cNvPr>
          <p:cNvSpPr/>
          <p:nvPr/>
        </p:nvSpPr>
        <p:spPr>
          <a:xfrm>
            <a:off x="566928" y="1656025"/>
            <a:ext cx="5577840"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noAutofit/>
          </a:bodyPr>
          <a:lstStyle/>
          <a:p>
            <a:pPr defTabSz="685800">
              <a:spcAft>
                <a:spcPts val="2400"/>
              </a:spcAft>
              <a:defRPr/>
            </a:pPr>
            <a:r>
              <a:rPr lang="en-US" sz="1400" dirty="0">
                <a:solidFill>
                  <a:schemeClr val="accent3"/>
                </a:solidFill>
              </a:rPr>
              <a:t>ML is the biggest growth area in fraud management where users expect the models to be able to identify trends — the models create thousands of profiles and scores each to define a total risk factor. ACI modeling will significantly improve under the Titanium developments.</a:t>
            </a:r>
          </a:p>
        </p:txBody>
      </p:sp>
      <p:sp>
        <p:nvSpPr>
          <p:cNvPr id="33" name="Rectangle 32">
            <a:extLst>
              <a:ext uri="{FF2B5EF4-FFF2-40B4-BE49-F238E27FC236}">
                <a16:creationId xmlns:a16="http://schemas.microsoft.com/office/drawing/2014/main" id="{FAC87885-EEC7-4033-B38E-BBFA16717BF3}"/>
              </a:ext>
            </a:extLst>
          </p:cNvPr>
          <p:cNvSpPr/>
          <p:nvPr/>
        </p:nvSpPr>
        <p:spPr>
          <a:xfrm>
            <a:off x="566928" y="2916256"/>
            <a:ext cx="561949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US" sz="1400" dirty="0">
                <a:solidFill>
                  <a:schemeClr val="accent3"/>
                </a:solidFill>
              </a:rPr>
              <a:t>Consortium is key to defining KPIs — false positives and rule performance. ACI uses this negatively, positively and retrospectively and holds a market leading volume of fraud intelligence.</a:t>
            </a:r>
          </a:p>
        </p:txBody>
      </p:sp>
      <p:sp>
        <p:nvSpPr>
          <p:cNvPr id="34" name="Rectangle 33">
            <a:extLst>
              <a:ext uri="{FF2B5EF4-FFF2-40B4-BE49-F238E27FC236}">
                <a16:creationId xmlns:a16="http://schemas.microsoft.com/office/drawing/2014/main" id="{EAAD6019-A71F-4C41-AC23-ABED4F6D07CF}"/>
              </a:ext>
            </a:extLst>
          </p:cNvPr>
          <p:cNvSpPr/>
          <p:nvPr/>
        </p:nvSpPr>
        <p:spPr>
          <a:xfrm>
            <a:off x="566928" y="3961043"/>
            <a:ext cx="5578486"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US" sz="1400" dirty="0">
                <a:solidFill>
                  <a:schemeClr val="accent3"/>
                </a:solidFill>
              </a:rPr>
              <a:t>Fraud trends emerge post-transaction so it is critical that the </a:t>
            </a:r>
            <a:br>
              <a:rPr lang="en-US" sz="1400" dirty="0">
                <a:solidFill>
                  <a:schemeClr val="accent3"/>
                </a:solidFill>
              </a:rPr>
            </a:br>
            <a:r>
              <a:rPr lang="en-US" sz="1400" dirty="0">
                <a:solidFill>
                  <a:schemeClr val="accent3"/>
                </a:solidFill>
              </a:rPr>
              <a:t>platform is able to alert to new and evolving intelligence = RFX</a:t>
            </a:r>
            <a:br>
              <a:rPr lang="en-US" sz="1400" dirty="0">
                <a:solidFill>
                  <a:schemeClr val="accent3"/>
                </a:solidFill>
              </a:rPr>
            </a:br>
            <a:r>
              <a:rPr lang="en-US" sz="1400" dirty="0">
                <a:solidFill>
                  <a:schemeClr val="accent3"/>
                </a:solidFill>
              </a:rPr>
              <a:t>and silent rule monitoring enable users to constantly stay aligned</a:t>
            </a:r>
            <a:br>
              <a:rPr lang="en-US" sz="1400" dirty="0">
                <a:solidFill>
                  <a:schemeClr val="accent3"/>
                </a:solidFill>
              </a:rPr>
            </a:br>
            <a:r>
              <a:rPr lang="en-US" sz="1400" dirty="0">
                <a:solidFill>
                  <a:schemeClr val="accent3"/>
                </a:solidFill>
              </a:rPr>
              <a:t>to emerging trends.</a:t>
            </a:r>
          </a:p>
        </p:txBody>
      </p:sp>
      <p:sp>
        <p:nvSpPr>
          <p:cNvPr id="35" name="Rectangle 34">
            <a:extLst>
              <a:ext uri="{FF2B5EF4-FFF2-40B4-BE49-F238E27FC236}">
                <a16:creationId xmlns:a16="http://schemas.microsoft.com/office/drawing/2014/main" id="{5E9C74D8-9332-4619-BB19-E72B5D544060}"/>
              </a:ext>
            </a:extLst>
          </p:cNvPr>
          <p:cNvSpPr/>
          <p:nvPr/>
        </p:nvSpPr>
        <p:spPr>
          <a:xfrm>
            <a:off x="566928" y="5113551"/>
            <a:ext cx="5633523"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chorCtr="0">
            <a:spAutoFit/>
          </a:bodyPr>
          <a:lstStyle/>
          <a:p>
            <a:pPr defTabSz="685800">
              <a:spcAft>
                <a:spcPts val="2400"/>
              </a:spcAft>
              <a:defRPr/>
            </a:pPr>
            <a:r>
              <a:rPr lang="en-US" sz="1400" spc="-30" dirty="0">
                <a:solidFill>
                  <a:schemeClr val="accent3"/>
                </a:solidFill>
              </a:rPr>
              <a:t>Successful fraud strategies are defined by KPIs so ACI has invested heavily in building dashboards and reports across every component</a:t>
            </a:r>
            <a:br>
              <a:rPr lang="en-US" sz="1400" spc="-30" dirty="0">
                <a:solidFill>
                  <a:schemeClr val="accent3"/>
                </a:solidFill>
              </a:rPr>
            </a:br>
            <a:r>
              <a:rPr lang="en-US" sz="1400" spc="-30" dirty="0">
                <a:solidFill>
                  <a:schemeClr val="accent3"/>
                </a:solidFill>
              </a:rPr>
              <a:t>of the end-to-end strategy. Immediate response to adverse KPIs is fundamental so rules can evolve with substantiated evidence through BI.</a:t>
            </a:r>
          </a:p>
        </p:txBody>
      </p:sp>
      <p:sp>
        <p:nvSpPr>
          <p:cNvPr id="36" name="Rectangle 35">
            <a:extLst>
              <a:ext uri="{FF2B5EF4-FFF2-40B4-BE49-F238E27FC236}">
                <a16:creationId xmlns:a16="http://schemas.microsoft.com/office/drawing/2014/main" id="{B5D672EB-1D46-43CF-BC79-2FC41182EB23}"/>
              </a:ext>
            </a:extLst>
          </p:cNvPr>
          <p:cNvSpPr/>
          <p:nvPr/>
        </p:nvSpPr>
        <p:spPr>
          <a:xfrm>
            <a:off x="8217209" y="1557754"/>
            <a:ext cx="341071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bg1"/>
                </a:solidFill>
              </a:rPr>
              <a:t>Pattern recognition</a:t>
            </a:r>
            <a:br>
              <a:rPr lang="en-US" sz="1400" dirty="0">
                <a:solidFill>
                  <a:schemeClr val="bg1"/>
                </a:solidFill>
              </a:rPr>
            </a:br>
            <a:r>
              <a:rPr lang="en-US" sz="1400" dirty="0">
                <a:solidFill>
                  <a:schemeClr val="bg1"/>
                </a:solidFill>
              </a:rPr>
              <a:t>Client-specific and sector models</a:t>
            </a:r>
          </a:p>
        </p:txBody>
      </p:sp>
      <p:sp>
        <p:nvSpPr>
          <p:cNvPr id="37" name="Rectangle 36">
            <a:extLst>
              <a:ext uri="{FF2B5EF4-FFF2-40B4-BE49-F238E27FC236}">
                <a16:creationId xmlns:a16="http://schemas.microsoft.com/office/drawing/2014/main" id="{4A865D40-DE21-4907-80B1-07D618953B8A}"/>
              </a:ext>
            </a:extLst>
          </p:cNvPr>
          <p:cNvSpPr/>
          <p:nvPr/>
        </p:nvSpPr>
        <p:spPr>
          <a:xfrm>
            <a:off x="8217209" y="2710263"/>
            <a:ext cx="341071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bg1"/>
                </a:solidFill>
              </a:rPr>
              <a:t>Shared global fraud intelligence for rapid response to related fraud trends</a:t>
            </a:r>
          </a:p>
        </p:txBody>
      </p:sp>
      <p:sp>
        <p:nvSpPr>
          <p:cNvPr id="38" name="Rectangle 37">
            <a:extLst>
              <a:ext uri="{FF2B5EF4-FFF2-40B4-BE49-F238E27FC236}">
                <a16:creationId xmlns:a16="http://schemas.microsoft.com/office/drawing/2014/main" id="{5A416FFC-0D4C-4092-8114-45BDAA9C9967}"/>
              </a:ext>
            </a:extLst>
          </p:cNvPr>
          <p:cNvSpPr/>
          <p:nvPr/>
        </p:nvSpPr>
        <p:spPr>
          <a:xfrm>
            <a:off x="8217209" y="3862772"/>
            <a:ext cx="341071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bg1"/>
                </a:solidFill>
              </a:rPr>
              <a:t>Automated decisioning; real-time</a:t>
            </a:r>
            <a:br>
              <a:rPr lang="en-US" sz="1400" dirty="0">
                <a:solidFill>
                  <a:schemeClr val="bg1"/>
                </a:solidFill>
              </a:rPr>
            </a:br>
            <a:r>
              <a:rPr lang="en-US" sz="1400" dirty="0">
                <a:solidFill>
                  <a:schemeClr val="bg1"/>
                </a:solidFill>
              </a:rPr>
              <a:t>and retrospective screening</a:t>
            </a:r>
          </a:p>
        </p:txBody>
      </p:sp>
      <p:sp>
        <p:nvSpPr>
          <p:cNvPr id="39" name="Rectangle 38">
            <a:extLst>
              <a:ext uri="{FF2B5EF4-FFF2-40B4-BE49-F238E27FC236}">
                <a16:creationId xmlns:a16="http://schemas.microsoft.com/office/drawing/2014/main" id="{60001AF5-4420-4485-8DF9-9C4356CABEC4}"/>
              </a:ext>
            </a:extLst>
          </p:cNvPr>
          <p:cNvSpPr/>
          <p:nvPr/>
        </p:nvSpPr>
        <p:spPr>
          <a:xfrm>
            <a:off x="8217209" y="5015280"/>
            <a:ext cx="341071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defTabSz="685800">
              <a:spcAft>
                <a:spcPts val="2400"/>
              </a:spcAft>
              <a:defRPr/>
            </a:pPr>
            <a:r>
              <a:rPr lang="en-US" sz="1400" dirty="0">
                <a:solidFill>
                  <a:schemeClr val="bg1"/>
                </a:solidFill>
              </a:rPr>
              <a:t>Near-real-time and historic view</a:t>
            </a:r>
            <a:br>
              <a:rPr lang="en-US" sz="1400" dirty="0">
                <a:solidFill>
                  <a:schemeClr val="bg1"/>
                </a:solidFill>
              </a:rPr>
            </a:br>
            <a:r>
              <a:rPr lang="en-US" sz="1400" dirty="0">
                <a:solidFill>
                  <a:schemeClr val="bg1"/>
                </a:solidFill>
              </a:rPr>
              <a:t>for performance management</a:t>
            </a:r>
            <a:br>
              <a:rPr lang="en-US" sz="1400" dirty="0">
                <a:solidFill>
                  <a:schemeClr val="bg1"/>
                </a:solidFill>
              </a:rPr>
            </a:br>
            <a:r>
              <a:rPr lang="en-US" sz="1400" dirty="0">
                <a:solidFill>
                  <a:schemeClr val="bg1"/>
                </a:solidFill>
              </a:rPr>
              <a:t>and reporting</a:t>
            </a:r>
          </a:p>
        </p:txBody>
      </p:sp>
      <p:sp>
        <p:nvSpPr>
          <p:cNvPr id="9" name="Slide Number Placeholder 8">
            <a:extLst>
              <a:ext uri="{FF2B5EF4-FFF2-40B4-BE49-F238E27FC236}">
                <a16:creationId xmlns:a16="http://schemas.microsoft.com/office/drawing/2014/main" id="{3D1B5686-675B-6540-ADC0-6E280035E5FC}"/>
              </a:ext>
            </a:extLst>
          </p:cNvPr>
          <p:cNvSpPr>
            <a:spLocks noGrp="1"/>
          </p:cNvSpPr>
          <p:nvPr>
            <p:ph type="sldNum" sz="quarter" idx="12"/>
          </p:nvPr>
        </p:nvSpPr>
        <p:spPr/>
        <p:txBody>
          <a:bodyPr/>
          <a:lstStyle/>
          <a:p>
            <a:fld id="{BB7F249F-CCCE-DA49-A761-E31751E19E88}" type="slidenum">
              <a:rPr lang="en-US" smtClean="0"/>
              <a:pPr/>
              <a:t>5</a:t>
            </a:fld>
            <a:endParaRPr lang="en-US" dirty="0"/>
          </a:p>
        </p:txBody>
      </p:sp>
      <p:sp>
        <p:nvSpPr>
          <p:cNvPr id="3" name="Footer Placeholder 2">
            <a:extLst>
              <a:ext uri="{FF2B5EF4-FFF2-40B4-BE49-F238E27FC236}">
                <a16:creationId xmlns:a16="http://schemas.microsoft.com/office/drawing/2014/main" id="{291B2D30-21BC-E64F-9CC1-B6B613E5C93D}"/>
              </a:ext>
            </a:extLst>
          </p:cNvPr>
          <p:cNvSpPr>
            <a:spLocks noGrp="1"/>
          </p:cNvSpPr>
          <p:nvPr>
            <p:ph type="ftr" sz="quarter" idx="11"/>
          </p:nvPr>
        </p:nvSpPr>
        <p:spPr/>
        <p:txBody>
          <a:bodyPr/>
          <a:lstStyle/>
          <a:p>
            <a:r>
              <a:rPr lang="en-US" dirty="0"/>
              <a:t>Confidential</a:t>
            </a:r>
          </a:p>
        </p:txBody>
      </p:sp>
      <p:sp>
        <p:nvSpPr>
          <p:cNvPr id="5" name="Title 4">
            <a:extLst>
              <a:ext uri="{FF2B5EF4-FFF2-40B4-BE49-F238E27FC236}">
                <a16:creationId xmlns:a16="http://schemas.microsoft.com/office/drawing/2014/main" id="{383D8FFA-180B-5346-AD90-52051DC1BC70}"/>
              </a:ext>
            </a:extLst>
          </p:cNvPr>
          <p:cNvSpPr>
            <a:spLocks noGrp="1"/>
          </p:cNvSpPr>
          <p:nvPr>
            <p:ph type="title"/>
          </p:nvPr>
        </p:nvSpPr>
        <p:spPr/>
        <p:txBody>
          <a:bodyPr/>
          <a:lstStyle/>
          <a:p>
            <a:r>
              <a:rPr lang="en-GB" dirty="0"/>
              <a:t>Multiple Layers of Control Delivers KPIs</a:t>
            </a:r>
            <a:endParaRPr lang="en-US" dirty="0"/>
          </a:p>
        </p:txBody>
      </p:sp>
      <p:cxnSp>
        <p:nvCxnSpPr>
          <p:cNvPr id="25" name="Straight Connector 24">
            <a:extLst>
              <a:ext uri="{FF2B5EF4-FFF2-40B4-BE49-F238E27FC236}">
                <a16:creationId xmlns:a16="http://schemas.microsoft.com/office/drawing/2014/main" id="{C91824BD-83BF-4A58-9D35-F12F3AC6DB3B}"/>
              </a:ext>
            </a:extLst>
          </p:cNvPr>
          <p:cNvCxnSpPr>
            <a:cxnSpLocks/>
          </p:cNvCxnSpPr>
          <p:nvPr/>
        </p:nvCxnSpPr>
        <p:spPr>
          <a:xfrm>
            <a:off x="566928" y="4968182"/>
            <a:ext cx="5577840"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6A100B-F6F6-4A89-BC23-899F7509127E}"/>
              </a:ext>
            </a:extLst>
          </p:cNvPr>
          <p:cNvCxnSpPr>
            <a:cxnSpLocks/>
          </p:cNvCxnSpPr>
          <p:nvPr/>
        </p:nvCxnSpPr>
        <p:spPr>
          <a:xfrm>
            <a:off x="566928" y="3815674"/>
            <a:ext cx="5577840"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B058B5-04E7-49B4-9833-25C8A7F7866B}"/>
              </a:ext>
            </a:extLst>
          </p:cNvPr>
          <p:cNvCxnSpPr>
            <a:cxnSpLocks/>
          </p:cNvCxnSpPr>
          <p:nvPr/>
        </p:nvCxnSpPr>
        <p:spPr>
          <a:xfrm>
            <a:off x="566928" y="2663166"/>
            <a:ext cx="5577840"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1069E0EB-7DE5-4D9A-9093-D0DE7B6A229F}"/>
              </a:ext>
            </a:extLst>
          </p:cNvPr>
          <p:cNvSpPr/>
          <p:nvPr/>
        </p:nvSpPr>
        <p:spPr>
          <a:xfrm>
            <a:off x="6375783" y="1557754"/>
            <a:ext cx="173862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bg1"/>
                </a:solidFill>
                <a:cs typeface="Arial" charset="0"/>
              </a:rPr>
              <a:t>Machine Learning</a:t>
            </a:r>
          </a:p>
        </p:txBody>
      </p:sp>
      <p:sp>
        <p:nvSpPr>
          <p:cNvPr id="57" name="Rectangle 56">
            <a:extLst>
              <a:ext uri="{FF2B5EF4-FFF2-40B4-BE49-F238E27FC236}">
                <a16:creationId xmlns:a16="http://schemas.microsoft.com/office/drawing/2014/main" id="{07B1BCEE-F9E0-40AB-84C0-E584E10CE7D4}"/>
              </a:ext>
            </a:extLst>
          </p:cNvPr>
          <p:cNvSpPr/>
          <p:nvPr/>
        </p:nvSpPr>
        <p:spPr>
          <a:xfrm>
            <a:off x="6375783" y="2710262"/>
            <a:ext cx="173862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bg1"/>
                </a:solidFill>
                <a:cs typeface="Arial" charset="0"/>
              </a:rPr>
              <a:t>Consortium Data</a:t>
            </a:r>
          </a:p>
        </p:txBody>
      </p:sp>
      <p:sp>
        <p:nvSpPr>
          <p:cNvPr id="58" name="Rectangle 57">
            <a:extLst>
              <a:ext uri="{FF2B5EF4-FFF2-40B4-BE49-F238E27FC236}">
                <a16:creationId xmlns:a16="http://schemas.microsoft.com/office/drawing/2014/main" id="{EC210235-B35E-4DCE-99B2-1173D53D2EB3}"/>
              </a:ext>
            </a:extLst>
          </p:cNvPr>
          <p:cNvSpPr/>
          <p:nvPr/>
        </p:nvSpPr>
        <p:spPr>
          <a:xfrm>
            <a:off x="6375783" y="3862770"/>
            <a:ext cx="173862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pPr>
              <a:defRPr/>
            </a:pPr>
            <a:r>
              <a:rPr lang="en-US" altLang="en-US" sz="1600" b="1" dirty="0">
                <a:solidFill>
                  <a:schemeClr val="bg1"/>
                </a:solidFill>
                <a:cs typeface="Arial" charset="0"/>
              </a:rPr>
              <a:t>Retrospective Monitoring</a:t>
            </a:r>
          </a:p>
        </p:txBody>
      </p:sp>
      <p:sp>
        <p:nvSpPr>
          <p:cNvPr id="65" name="Rectangle 64">
            <a:extLst>
              <a:ext uri="{FF2B5EF4-FFF2-40B4-BE49-F238E27FC236}">
                <a16:creationId xmlns:a16="http://schemas.microsoft.com/office/drawing/2014/main" id="{79B7ECAB-BBF8-4476-AF3E-280543417AC3}"/>
              </a:ext>
            </a:extLst>
          </p:cNvPr>
          <p:cNvSpPr/>
          <p:nvPr/>
        </p:nvSpPr>
        <p:spPr>
          <a:xfrm>
            <a:off x="6375783" y="5015280"/>
            <a:ext cx="1738622" cy="10583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rtlCol="0" anchor="ctr"/>
          <a:lstStyle/>
          <a:p>
            <a:r>
              <a:rPr lang="en-US" altLang="en-US" sz="1600" b="1" dirty="0">
                <a:solidFill>
                  <a:schemeClr val="bg1"/>
                </a:solidFill>
                <a:cs typeface="Arial" charset="0"/>
              </a:rPr>
              <a:t>Business Analytics and Reporting</a:t>
            </a:r>
          </a:p>
        </p:txBody>
      </p:sp>
    </p:spTree>
    <p:extLst>
      <p:ext uri="{BB962C8B-B14F-4D97-AF65-F5344CB8AC3E}">
        <p14:creationId xmlns:p14="http://schemas.microsoft.com/office/powerpoint/2010/main" val="19230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1B5686-675B-6540-ADC0-6E280035E5FC}"/>
              </a:ext>
            </a:extLst>
          </p:cNvPr>
          <p:cNvSpPr>
            <a:spLocks noGrp="1"/>
          </p:cNvSpPr>
          <p:nvPr>
            <p:ph type="sldNum" sz="quarter" idx="12"/>
          </p:nvPr>
        </p:nvSpPr>
        <p:spPr/>
        <p:txBody>
          <a:bodyPr/>
          <a:lstStyle/>
          <a:p>
            <a:fld id="{BB7F249F-CCCE-DA49-A761-E31751E19E88}" type="slidenum">
              <a:rPr lang="en-US" smtClean="0"/>
              <a:pPr/>
              <a:t>6</a:t>
            </a:fld>
            <a:endParaRPr lang="en-US" dirty="0"/>
          </a:p>
        </p:txBody>
      </p:sp>
      <p:sp>
        <p:nvSpPr>
          <p:cNvPr id="3" name="Footer Placeholder 2">
            <a:extLst>
              <a:ext uri="{FF2B5EF4-FFF2-40B4-BE49-F238E27FC236}">
                <a16:creationId xmlns:a16="http://schemas.microsoft.com/office/drawing/2014/main" id="{291B2D30-21BC-E64F-9CC1-B6B613E5C93D}"/>
              </a:ext>
            </a:extLst>
          </p:cNvPr>
          <p:cNvSpPr>
            <a:spLocks noGrp="1"/>
          </p:cNvSpPr>
          <p:nvPr>
            <p:ph type="ftr" sz="quarter" idx="11"/>
          </p:nvPr>
        </p:nvSpPr>
        <p:spPr/>
        <p:txBody>
          <a:bodyPr/>
          <a:lstStyle/>
          <a:p>
            <a:r>
              <a:rPr lang="en-US" dirty="0"/>
              <a:t>Confidential</a:t>
            </a:r>
          </a:p>
        </p:txBody>
      </p:sp>
      <p:sp>
        <p:nvSpPr>
          <p:cNvPr id="5" name="Title 4">
            <a:extLst>
              <a:ext uri="{FF2B5EF4-FFF2-40B4-BE49-F238E27FC236}">
                <a16:creationId xmlns:a16="http://schemas.microsoft.com/office/drawing/2014/main" id="{383D8FFA-180B-5346-AD90-52051DC1BC70}"/>
              </a:ext>
            </a:extLst>
          </p:cNvPr>
          <p:cNvSpPr>
            <a:spLocks noGrp="1"/>
          </p:cNvSpPr>
          <p:nvPr>
            <p:ph type="title"/>
          </p:nvPr>
        </p:nvSpPr>
        <p:spPr>
          <a:xfrm>
            <a:off x="838200" y="720000"/>
            <a:ext cx="10515600" cy="540000"/>
          </a:xfrm>
        </p:spPr>
        <p:txBody>
          <a:bodyPr/>
          <a:lstStyle/>
          <a:p>
            <a:r>
              <a:rPr lang="en-GB" dirty="0"/>
              <a:t>Multiple Layers of Control Delivers KPIs</a:t>
            </a:r>
            <a:endParaRPr lang="en-US" dirty="0"/>
          </a:p>
        </p:txBody>
      </p:sp>
      <p:sp>
        <p:nvSpPr>
          <p:cNvPr id="43" name="Rectangle 42">
            <a:extLst>
              <a:ext uri="{FF2B5EF4-FFF2-40B4-BE49-F238E27FC236}">
                <a16:creationId xmlns:a16="http://schemas.microsoft.com/office/drawing/2014/main" id="{7EC323C7-B467-44CA-A519-3FEB96A27709}"/>
              </a:ext>
            </a:extLst>
          </p:cNvPr>
          <p:cNvSpPr/>
          <p:nvPr/>
        </p:nvSpPr>
        <p:spPr>
          <a:xfrm>
            <a:off x="1914525" y="1493049"/>
            <a:ext cx="4039305"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666666"/>
                </a:solidFill>
              </a:rPr>
              <a:t>Simple accept/deny or sophisticated rule sets, tailored by product, sector, channel and country; real-time rule manager; silent rules for testing</a:t>
            </a:r>
            <a:endParaRPr lang="en-US" sz="1100" b="1" dirty="0">
              <a:solidFill>
                <a:srgbClr val="FFFFFF"/>
              </a:solidFill>
              <a:latin typeface="Arial" panose="020B0604020202020204"/>
            </a:endParaRPr>
          </a:p>
        </p:txBody>
      </p:sp>
      <p:sp>
        <p:nvSpPr>
          <p:cNvPr id="44" name="Rectangle 43">
            <a:extLst>
              <a:ext uri="{FF2B5EF4-FFF2-40B4-BE49-F238E27FC236}">
                <a16:creationId xmlns:a16="http://schemas.microsoft.com/office/drawing/2014/main" id="{F1409EB6-0F1B-4FAE-B162-656F1684F60D}"/>
              </a:ext>
            </a:extLst>
          </p:cNvPr>
          <p:cNvSpPr/>
          <p:nvPr/>
        </p:nvSpPr>
        <p:spPr>
          <a:xfrm>
            <a:off x="1914525" y="2071058"/>
            <a:ext cx="4039305"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FFFFFF"/>
                </a:solidFill>
              </a:rPr>
              <a:t>Pattern recognition</a:t>
            </a:r>
            <a:br>
              <a:rPr lang="en-US" sz="1100" dirty="0">
                <a:solidFill>
                  <a:srgbClr val="FFFFFF"/>
                </a:solidFill>
              </a:rPr>
            </a:br>
            <a:r>
              <a:rPr lang="en-US" sz="1100" dirty="0">
                <a:solidFill>
                  <a:srgbClr val="FFFFFF"/>
                </a:solidFill>
              </a:rPr>
              <a:t>Client-specific and sector models</a:t>
            </a:r>
          </a:p>
        </p:txBody>
      </p:sp>
      <p:sp>
        <p:nvSpPr>
          <p:cNvPr id="45" name="Rectangle 44">
            <a:extLst>
              <a:ext uri="{FF2B5EF4-FFF2-40B4-BE49-F238E27FC236}">
                <a16:creationId xmlns:a16="http://schemas.microsoft.com/office/drawing/2014/main" id="{DCB1962C-AC79-4D3C-ADDA-30C6CE1EEE0A}"/>
              </a:ext>
            </a:extLst>
          </p:cNvPr>
          <p:cNvSpPr/>
          <p:nvPr/>
        </p:nvSpPr>
        <p:spPr>
          <a:xfrm>
            <a:off x="1914525" y="2649067"/>
            <a:ext cx="4039305"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666666"/>
                </a:solidFill>
              </a:rPr>
              <a:t>Enhanced detection, increased acceptance</a:t>
            </a:r>
          </a:p>
        </p:txBody>
      </p:sp>
      <p:sp>
        <p:nvSpPr>
          <p:cNvPr id="50" name="Rectangle 49">
            <a:extLst>
              <a:ext uri="{FF2B5EF4-FFF2-40B4-BE49-F238E27FC236}">
                <a16:creationId xmlns:a16="http://schemas.microsoft.com/office/drawing/2014/main" id="{6CFF48B3-37FC-46AE-A6F5-B8505BB76D86}"/>
              </a:ext>
            </a:extLst>
          </p:cNvPr>
          <p:cNvSpPr/>
          <p:nvPr/>
        </p:nvSpPr>
        <p:spPr>
          <a:xfrm>
            <a:off x="1914525" y="3227075"/>
            <a:ext cx="4039305"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666666"/>
                </a:solidFill>
              </a:rPr>
              <a:t>Easy callout to specialist third-party services as required</a:t>
            </a:r>
          </a:p>
        </p:txBody>
      </p:sp>
      <p:sp>
        <p:nvSpPr>
          <p:cNvPr id="55" name="Rectangle 54">
            <a:extLst>
              <a:ext uri="{FF2B5EF4-FFF2-40B4-BE49-F238E27FC236}">
                <a16:creationId xmlns:a16="http://schemas.microsoft.com/office/drawing/2014/main" id="{251A71B9-CAF0-4293-BEED-4EE8F727A05E}"/>
              </a:ext>
            </a:extLst>
          </p:cNvPr>
          <p:cNvSpPr/>
          <p:nvPr/>
        </p:nvSpPr>
        <p:spPr>
          <a:xfrm>
            <a:off x="565976" y="1493049"/>
            <a:ext cx="1302409"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666666"/>
                </a:solidFill>
              </a:rPr>
              <a:t>Rules</a:t>
            </a:r>
            <a:endParaRPr lang="en-US" sz="1100" dirty="0">
              <a:solidFill>
                <a:srgbClr val="FFFFFF"/>
              </a:solidFill>
              <a:latin typeface="Arial" panose="020B0604020202020204"/>
            </a:endParaRPr>
          </a:p>
        </p:txBody>
      </p:sp>
      <p:sp>
        <p:nvSpPr>
          <p:cNvPr id="56" name="Rectangle 55">
            <a:extLst>
              <a:ext uri="{FF2B5EF4-FFF2-40B4-BE49-F238E27FC236}">
                <a16:creationId xmlns:a16="http://schemas.microsoft.com/office/drawing/2014/main" id="{CDE96AFA-3738-49DB-B6A3-6D2CDB8B2CB3}"/>
              </a:ext>
            </a:extLst>
          </p:cNvPr>
          <p:cNvSpPr/>
          <p:nvPr/>
        </p:nvSpPr>
        <p:spPr>
          <a:xfrm>
            <a:off x="565976" y="2071058"/>
            <a:ext cx="1302409"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FFFFFF"/>
                </a:solidFill>
              </a:rPr>
              <a:t>Machine Learning</a:t>
            </a:r>
          </a:p>
        </p:txBody>
      </p:sp>
      <p:sp>
        <p:nvSpPr>
          <p:cNvPr id="57" name="Rectangle 56">
            <a:extLst>
              <a:ext uri="{FF2B5EF4-FFF2-40B4-BE49-F238E27FC236}">
                <a16:creationId xmlns:a16="http://schemas.microsoft.com/office/drawing/2014/main" id="{5DB1F92D-89F9-4932-ABB4-910B7B5C3614}"/>
              </a:ext>
            </a:extLst>
          </p:cNvPr>
          <p:cNvSpPr/>
          <p:nvPr/>
        </p:nvSpPr>
        <p:spPr>
          <a:xfrm>
            <a:off x="565976" y="2649067"/>
            <a:ext cx="1302409"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666666"/>
                </a:solidFill>
              </a:rPr>
              <a:t>Positive Profiling</a:t>
            </a:r>
          </a:p>
        </p:txBody>
      </p:sp>
      <p:sp>
        <p:nvSpPr>
          <p:cNvPr id="58" name="Rectangle 57">
            <a:extLst>
              <a:ext uri="{FF2B5EF4-FFF2-40B4-BE49-F238E27FC236}">
                <a16:creationId xmlns:a16="http://schemas.microsoft.com/office/drawing/2014/main" id="{D144AFBB-4151-40A6-AF29-D4F81AC019BF}"/>
              </a:ext>
            </a:extLst>
          </p:cNvPr>
          <p:cNvSpPr/>
          <p:nvPr/>
        </p:nvSpPr>
        <p:spPr>
          <a:xfrm>
            <a:off x="565976" y="3227075"/>
            <a:ext cx="1302409"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666666"/>
                </a:solidFill>
              </a:rPr>
              <a:t>Supplementary Services</a:t>
            </a:r>
          </a:p>
        </p:txBody>
      </p:sp>
      <p:sp>
        <p:nvSpPr>
          <p:cNvPr id="63" name="Rectangle 62">
            <a:extLst>
              <a:ext uri="{FF2B5EF4-FFF2-40B4-BE49-F238E27FC236}">
                <a16:creationId xmlns:a16="http://schemas.microsoft.com/office/drawing/2014/main" id="{AB685A40-CA41-4BE7-9451-0685F127C5C6}"/>
              </a:ext>
            </a:extLst>
          </p:cNvPr>
          <p:cNvSpPr/>
          <p:nvPr/>
        </p:nvSpPr>
        <p:spPr>
          <a:xfrm>
            <a:off x="7587614" y="3919031"/>
            <a:ext cx="4039305"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FFFFFF"/>
                </a:solidFill>
              </a:rPr>
              <a:t>Shared global fraud intelligence for rapid response </a:t>
            </a:r>
            <a:br>
              <a:rPr lang="en-US" sz="1100" dirty="0">
                <a:solidFill>
                  <a:srgbClr val="FFFFFF"/>
                </a:solidFill>
              </a:rPr>
            </a:br>
            <a:r>
              <a:rPr lang="en-US" sz="1100" dirty="0">
                <a:solidFill>
                  <a:srgbClr val="FFFFFF"/>
                </a:solidFill>
              </a:rPr>
              <a:t>to related fraud trends</a:t>
            </a:r>
            <a:endParaRPr lang="en-US" sz="1100" dirty="0">
              <a:solidFill>
                <a:srgbClr val="FFFFFF"/>
              </a:solidFill>
              <a:latin typeface="Arial" panose="020B0604020202020204"/>
            </a:endParaRPr>
          </a:p>
        </p:txBody>
      </p:sp>
      <p:sp>
        <p:nvSpPr>
          <p:cNvPr id="64" name="Rectangle 63">
            <a:extLst>
              <a:ext uri="{FF2B5EF4-FFF2-40B4-BE49-F238E27FC236}">
                <a16:creationId xmlns:a16="http://schemas.microsoft.com/office/drawing/2014/main" id="{19C4F67B-51F2-4FD5-9005-3CA861640C4E}"/>
              </a:ext>
            </a:extLst>
          </p:cNvPr>
          <p:cNvSpPr/>
          <p:nvPr/>
        </p:nvSpPr>
        <p:spPr>
          <a:xfrm>
            <a:off x="7587614" y="4499609"/>
            <a:ext cx="4039305"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FFFFFF"/>
                </a:solidFill>
              </a:rPr>
              <a:t>Near-real-time and historic view for performance </a:t>
            </a:r>
            <a:br>
              <a:rPr lang="en-US" sz="1100" dirty="0">
                <a:solidFill>
                  <a:srgbClr val="FFFFFF"/>
                </a:solidFill>
              </a:rPr>
            </a:br>
            <a:r>
              <a:rPr lang="en-US" sz="1100" dirty="0">
                <a:solidFill>
                  <a:srgbClr val="FFFFFF"/>
                </a:solidFill>
              </a:rPr>
              <a:t>management and reporting</a:t>
            </a:r>
          </a:p>
        </p:txBody>
      </p:sp>
      <p:sp>
        <p:nvSpPr>
          <p:cNvPr id="65" name="Rectangle 64">
            <a:extLst>
              <a:ext uri="{FF2B5EF4-FFF2-40B4-BE49-F238E27FC236}">
                <a16:creationId xmlns:a16="http://schemas.microsoft.com/office/drawing/2014/main" id="{01C9B1AB-7C4D-4451-8F34-24607D7344BA}"/>
              </a:ext>
            </a:extLst>
          </p:cNvPr>
          <p:cNvSpPr/>
          <p:nvPr/>
        </p:nvSpPr>
        <p:spPr>
          <a:xfrm>
            <a:off x="7587614" y="5077618"/>
            <a:ext cx="4039305"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FFFFFF"/>
                </a:solidFill>
              </a:rPr>
              <a:t>Automated decisioning; real-time and retrospective screening</a:t>
            </a:r>
          </a:p>
        </p:txBody>
      </p:sp>
      <p:sp>
        <p:nvSpPr>
          <p:cNvPr id="66" name="Rectangle 65">
            <a:extLst>
              <a:ext uri="{FF2B5EF4-FFF2-40B4-BE49-F238E27FC236}">
                <a16:creationId xmlns:a16="http://schemas.microsoft.com/office/drawing/2014/main" id="{F5D34F89-82A7-4257-AF64-3E5BC4C6ED76}"/>
              </a:ext>
            </a:extLst>
          </p:cNvPr>
          <p:cNvSpPr/>
          <p:nvPr/>
        </p:nvSpPr>
        <p:spPr>
          <a:xfrm>
            <a:off x="7587614" y="5658195"/>
            <a:ext cx="4039305"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800">
              <a:spcAft>
                <a:spcPts val="2400"/>
              </a:spcAft>
              <a:defRPr/>
            </a:pPr>
            <a:r>
              <a:rPr lang="en-US" sz="1100" dirty="0">
                <a:solidFill>
                  <a:srgbClr val="666666"/>
                </a:solidFill>
              </a:rPr>
              <a:t>Fraud strategies, risk reviews, real-time support from analysts </a:t>
            </a:r>
            <a:br>
              <a:rPr lang="en-US" sz="1100" dirty="0">
                <a:solidFill>
                  <a:srgbClr val="666666"/>
                </a:solidFill>
              </a:rPr>
            </a:br>
            <a:r>
              <a:rPr lang="en-US" sz="1100" dirty="0">
                <a:solidFill>
                  <a:srgbClr val="666666"/>
                </a:solidFill>
              </a:rPr>
              <a:t>with sector expertise</a:t>
            </a:r>
          </a:p>
        </p:txBody>
      </p:sp>
      <p:sp>
        <p:nvSpPr>
          <p:cNvPr id="71" name="Rectangle 70">
            <a:extLst>
              <a:ext uri="{FF2B5EF4-FFF2-40B4-BE49-F238E27FC236}">
                <a16:creationId xmlns:a16="http://schemas.microsoft.com/office/drawing/2014/main" id="{FD31B117-1AB2-4DF3-988F-147BA5CE90AA}"/>
              </a:ext>
            </a:extLst>
          </p:cNvPr>
          <p:cNvSpPr/>
          <p:nvPr/>
        </p:nvSpPr>
        <p:spPr>
          <a:xfrm>
            <a:off x="6235763" y="3919031"/>
            <a:ext cx="1302409"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FFFFFF"/>
                </a:solidFill>
              </a:rPr>
              <a:t>Consortium Data</a:t>
            </a:r>
          </a:p>
        </p:txBody>
      </p:sp>
      <p:sp>
        <p:nvSpPr>
          <p:cNvPr id="72" name="Rectangle 71">
            <a:extLst>
              <a:ext uri="{FF2B5EF4-FFF2-40B4-BE49-F238E27FC236}">
                <a16:creationId xmlns:a16="http://schemas.microsoft.com/office/drawing/2014/main" id="{6B3C132B-A846-4EEE-A73F-B9A87E55C0B2}"/>
              </a:ext>
            </a:extLst>
          </p:cNvPr>
          <p:cNvSpPr/>
          <p:nvPr/>
        </p:nvSpPr>
        <p:spPr>
          <a:xfrm>
            <a:off x="6235763" y="4499609"/>
            <a:ext cx="1302409"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pPr>
            <a:r>
              <a:rPr lang="en-US" altLang="en-US" sz="1200" b="1" dirty="0">
                <a:solidFill>
                  <a:srgbClr val="FFFFFF"/>
                </a:solidFill>
              </a:rPr>
              <a:t>Business Analytics and Reporting</a:t>
            </a:r>
          </a:p>
        </p:txBody>
      </p:sp>
      <p:sp>
        <p:nvSpPr>
          <p:cNvPr id="73" name="Rectangle 72">
            <a:extLst>
              <a:ext uri="{FF2B5EF4-FFF2-40B4-BE49-F238E27FC236}">
                <a16:creationId xmlns:a16="http://schemas.microsoft.com/office/drawing/2014/main" id="{722AA67C-31DA-45C5-8436-1F67E9E59602}"/>
              </a:ext>
            </a:extLst>
          </p:cNvPr>
          <p:cNvSpPr/>
          <p:nvPr/>
        </p:nvSpPr>
        <p:spPr>
          <a:xfrm>
            <a:off x="6235763" y="5077618"/>
            <a:ext cx="1302409" cy="530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FFFFFF"/>
                </a:solidFill>
              </a:rPr>
              <a:t>Retrospective Monitoring</a:t>
            </a:r>
          </a:p>
        </p:txBody>
      </p:sp>
      <p:sp>
        <p:nvSpPr>
          <p:cNvPr id="74" name="Rectangle 73">
            <a:extLst>
              <a:ext uri="{FF2B5EF4-FFF2-40B4-BE49-F238E27FC236}">
                <a16:creationId xmlns:a16="http://schemas.microsoft.com/office/drawing/2014/main" id="{56E751C0-033C-4FD6-A4D1-A4D63FC198A2}"/>
              </a:ext>
            </a:extLst>
          </p:cNvPr>
          <p:cNvSpPr/>
          <p:nvPr/>
        </p:nvSpPr>
        <p:spPr>
          <a:xfrm>
            <a:off x="6235763" y="5658195"/>
            <a:ext cx="1302409" cy="5300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en-US" sz="1200" b="1" dirty="0">
                <a:solidFill>
                  <a:srgbClr val="666666"/>
                </a:solidFill>
              </a:rPr>
              <a:t>Expert Risk Analyst</a:t>
            </a:r>
          </a:p>
        </p:txBody>
      </p:sp>
      <p:cxnSp>
        <p:nvCxnSpPr>
          <p:cNvPr id="80" name="Straight Connector 79">
            <a:extLst>
              <a:ext uri="{FF2B5EF4-FFF2-40B4-BE49-F238E27FC236}">
                <a16:creationId xmlns:a16="http://schemas.microsoft.com/office/drawing/2014/main" id="{83161EB7-26AB-4F4B-B10E-F7BD228AB0FC}"/>
              </a:ext>
            </a:extLst>
          </p:cNvPr>
          <p:cNvCxnSpPr>
            <a:cxnSpLocks/>
          </p:cNvCxnSpPr>
          <p:nvPr/>
        </p:nvCxnSpPr>
        <p:spPr>
          <a:xfrm>
            <a:off x="6231959" y="3191759"/>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1" name="Straight Connector 80">
            <a:extLst>
              <a:ext uri="{FF2B5EF4-FFF2-40B4-BE49-F238E27FC236}">
                <a16:creationId xmlns:a16="http://schemas.microsoft.com/office/drawing/2014/main" id="{81DE812B-F9A0-448B-8734-FA65C55A2924}"/>
              </a:ext>
            </a:extLst>
          </p:cNvPr>
          <p:cNvCxnSpPr>
            <a:cxnSpLocks/>
          </p:cNvCxnSpPr>
          <p:nvPr/>
        </p:nvCxnSpPr>
        <p:spPr>
          <a:xfrm>
            <a:off x="6231959" y="2620375"/>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Connector 85">
            <a:extLst>
              <a:ext uri="{FF2B5EF4-FFF2-40B4-BE49-F238E27FC236}">
                <a16:creationId xmlns:a16="http://schemas.microsoft.com/office/drawing/2014/main" id="{99CA4A00-818A-4AF9-BB7F-8628032646BE}"/>
              </a:ext>
            </a:extLst>
          </p:cNvPr>
          <p:cNvCxnSpPr>
            <a:cxnSpLocks/>
          </p:cNvCxnSpPr>
          <p:nvPr/>
        </p:nvCxnSpPr>
        <p:spPr>
          <a:xfrm>
            <a:off x="6231959" y="2048990"/>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1C66C731-279C-4410-887D-120B31CAFB3B}"/>
              </a:ext>
            </a:extLst>
          </p:cNvPr>
          <p:cNvCxnSpPr>
            <a:cxnSpLocks/>
          </p:cNvCxnSpPr>
          <p:nvPr/>
        </p:nvCxnSpPr>
        <p:spPr>
          <a:xfrm>
            <a:off x="565976" y="5620191"/>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Straight Connector 91">
            <a:extLst>
              <a:ext uri="{FF2B5EF4-FFF2-40B4-BE49-F238E27FC236}">
                <a16:creationId xmlns:a16="http://schemas.microsoft.com/office/drawing/2014/main" id="{C93D467B-DD21-4F83-8E7B-A96130224979}"/>
              </a:ext>
            </a:extLst>
          </p:cNvPr>
          <p:cNvCxnSpPr>
            <a:cxnSpLocks/>
          </p:cNvCxnSpPr>
          <p:nvPr/>
        </p:nvCxnSpPr>
        <p:spPr>
          <a:xfrm>
            <a:off x="565976" y="5048807"/>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F11EF37E-1928-4136-A039-C90E05B8E60D}"/>
              </a:ext>
            </a:extLst>
          </p:cNvPr>
          <p:cNvCxnSpPr>
            <a:cxnSpLocks/>
          </p:cNvCxnSpPr>
          <p:nvPr/>
        </p:nvCxnSpPr>
        <p:spPr>
          <a:xfrm>
            <a:off x="565976" y="4477422"/>
            <a:ext cx="53949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97" name="Rectangle 96">
            <a:extLst>
              <a:ext uri="{FF2B5EF4-FFF2-40B4-BE49-F238E27FC236}">
                <a16:creationId xmlns:a16="http://schemas.microsoft.com/office/drawing/2014/main" id="{AEDB0857-5E44-42FE-A166-9E6208D1C650}"/>
              </a:ext>
            </a:extLst>
          </p:cNvPr>
          <p:cNvSpPr/>
          <p:nvPr/>
        </p:nvSpPr>
        <p:spPr>
          <a:xfrm>
            <a:off x="6231959" y="1673432"/>
            <a:ext cx="539496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Deny where &gt;3 cards per email in 24 hours and IP country &lt;&gt; delivery country</a:t>
            </a:r>
          </a:p>
        </p:txBody>
      </p:sp>
      <p:sp>
        <p:nvSpPr>
          <p:cNvPr id="98" name="Rectangle 97">
            <a:extLst>
              <a:ext uri="{FF2B5EF4-FFF2-40B4-BE49-F238E27FC236}">
                <a16:creationId xmlns:a16="http://schemas.microsoft.com/office/drawing/2014/main" id="{B66B8068-992A-4255-AD03-CA7A21B68E3E}"/>
              </a:ext>
            </a:extLst>
          </p:cNvPr>
          <p:cNvSpPr/>
          <p:nvPr/>
        </p:nvSpPr>
        <p:spPr>
          <a:xfrm>
            <a:off x="6231959" y="2251442"/>
            <a:ext cx="539496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And prism score &gt; 750</a:t>
            </a:r>
          </a:p>
        </p:txBody>
      </p:sp>
      <p:sp>
        <p:nvSpPr>
          <p:cNvPr id="99" name="Rectangle 98">
            <a:extLst>
              <a:ext uri="{FF2B5EF4-FFF2-40B4-BE49-F238E27FC236}">
                <a16:creationId xmlns:a16="http://schemas.microsoft.com/office/drawing/2014/main" id="{6F832398-FEFB-4F49-8F89-56BA35991C8E}"/>
              </a:ext>
            </a:extLst>
          </p:cNvPr>
          <p:cNvSpPr/>
          <p:nvPr/>
        </p:nvSpPr>
        <p:spPr>
          <a:xfrm>
            <a:off x="6231959" y="2829450"/>
            <a:ext cx="539496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And card history &lt; 3 days and email (ACI ReD Shield) &lt; 10 days</a:t>
            </a:r>
          </a:p>
        </p:txBody>
      </p:sp>
      <p:sp>
        <p:nvSpPr>
          <p:cNvPr id="100" name="Rectangle 99">
            <a:extLst>
              <a:ext uri="{FF2B5EF4-FFF2-40B4-BE49-F238E27FC236}">
                <a16:creationId xmlns:a16="http://schemas.microsoft.com/office/drawing/2014/main" id="{6510F03B-E1A1-48EA-B1E2-EBFE7C497CC6}"/>
              </a:ext>
            </a:extLst>
          </p:cNvPr>
          <p:cNvSpPr/>
          <p:nvPr/>
        </p:nvSpPr>
        <p:spPr>
          <a:xfrm>
            <a:off x="6231959" y="3407459"/>
            <a:ext cx="5394960"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And device = mobile</a:t>
            </a:r>
          </a:p>
        </p:txBody>
      </p:sp>
      <p:sp>
        <p:nvSpPr>
          <p:cNvPr id="101" name="Rectangle 100">
            <a:extLst>
              <a:ext uri="{FF2B5EF4-FFF2-40B4-BE49-F238E27FC236}">
                <a16:creationId xmlns:a16="http://schemas.microsoft.com/office/drawing/2014/main" id="{7FE21055-F313-43AC-B60A-95D9DDEC5894}"/>
              </a:ext>
            </a:extLst>
          </p:cNvPr>
          <p:cNvSpPr/>
          <p:nvPr/>
        </p:nvSpPr>
        <p:spPr>
          <a:xfrm>
            <a:off x="565976" y="4094001"/>
            <a:ext cx="5394960" cy="180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Rule hits 28 times with 8 fraud links</a:t>
            </a:r>
          </a:p>
        </p:txBody>
      </p:sp>
      <p:sp>
        <p:nvSpPr>
          <p:cNvPr id="102" name="Rectangle 101">
            <a:extLst>
              <a:ext uri="{FF2B5EF4-FFF2-40B4-BE49-F238E27FC236}">
                <a16:creationId xmlns:a16="http://schemas.microsoft.com/office/drawing/2014/main" id="{6EB4433F-71FB-480C-A353-F07A5B61844B}"/>
              </a:ext>
            </a:extLst>
          </p:cNvPr>
          <p:cNvSpPr/>
          <p:nvPr/>
        </p:nvSpPr>
        <p:spPr>
          <a:xfrm>
            <a:off x="565976" y="4524271"/>
            <a:ext cx="5394960" cy="472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Rule performance, fraud detection and profiling shows KPIs associated with rule</a:t>
            </a:r>
          </a:p>
        </p:txBody>
      </p:sp>
      <p:sp>
        <p:nvSpPr>
          <p:cNvPr id="103" name="Rectangle 102">
            <a:extLst>
              <a:ext uri="{FF2B5EF4-FFF2-40B4-BE49-F238E27FC236}">
                <a16:creationId xmlns:a16="http://schemas.microsoft.com/office/drawing/2014/main" id="{5041D161-398C-4A2E-8EB0-A21B8E0A4126}"/>
              </a:ext>
            </a:extLst>
          </p:cNvPr>
          <p:cNvSpPr/>
          <p:nvPr/>
        </p:nvSpPr>
        <p:spPr>
          <a:xfrm>
            <a:off x="565976" y="5252587"/>
            <a:ext cx="5394960" cy="180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RFX identifies emerging fraud on delivery location </a:t>
            </a:r>
          </a:p>
        </p:txBody>
      </p:sp>
      <p:sp>
        <p:nvSpPr>
          <p:cNvPr id="104" name="Rectangle 103">
            <a:extLst>
              <a:ext uri="{FF2B5EF4-FFF2-40B4-BE49-F238E27FC236}">
                <a16:creationId xmlns:a16="http://schemas.microsoft.com/office/drawing/2014/main" id="{E18CABF1-F38F-4C80-A879-FAB144688155}"/>
              </a:ext>
            </a:extLst>
          </p:cNvPr>
          <p:cNvSpPr/>
          <p:nvPr/>
        </p:nvSpPr>
        <p:spPr>
          <a:xfrm>
            <a:off x="565976" y="5743111"/>
            <a:ext cx="5394960" cy="360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0" rIns="91440" bIns="0" rtlCol="0" anchor="ctr">
            <a:noAutofit/>
          </a:bodyPr>
          <a:lstStyle/>
          <a:p>
            <a:pPr defTabSz="685800">
              <a:spcAft>
                <a:spcPts val="2400"/>
              </a:spcAft>
              <a:defRPr/>
            </a:pPr>
            <a:r>
              <a:rPr lang="en-US" sz="1400" dirty="0">
                <a:solidFill>
                  <a:schemeClr val="accent3"/>
                </a:solidFill>
              </a:rPr>
              <a:t>Risk analyst able to adjust rule to fit the latest intelligence</a:t>
            </a:r>
            <a:br>
              <a:rPr lang="en-US" sz="1400" dirty="0">
                <a:solidFill>
                  <a:schemeClr val="accent3"/>
                </a:solidFill>
              </a:rPr>
            </a:br>
            <a:r>
              <a:rPr lang="en-US" sz="1400" dirty="0">
                <a:solidFill>
                  <a:schemeClr val="accent3"/>
                </a:solidFill>
              </a:rPr>
              <a:t>from ACI ReD</a:t>
            </a:r>
            <a:r>
              <a:rPr lang="en-US" sz="1400" i="1" dirty="0">
                <a:solidFill>
                  <a:schemeClr val="accent3"/>
                </a:solidFill>
              </a:rPr>
              <a:t>i</a:t>
            </a:r>
            <a:r>
              <a:rPr lang="en-US" sz="1400" dirty="0">
                <a:solidFill>
                  <a:schemeClr val="accent3"/>
                </a:solidFill>
              </a:rPr>
              <a:t>, consortium and RFX</a:t>
            </a:r>
          </a:p>
        </p:txBody>
      </p:sp>
      <p:cxnSp>
        <p:nvCxnSpPr>
          <p:cNvPr id="82" name="Straight Connector 81">
            <a:extLst>
              <a:ext uri="{FF2B5EF4-FFF2-40B4-BE49-F238E27FC236}">
                <a16:creationId xmlns:a16="http://schemas.microsoft.com/office/drawing/2014/main" id="{C6E46574-5288-46A6-A24C-523036CE8602}"/>
              </a:ext>
            </a:extLst>
          </p:cNvPr>
          <p:cNvCxnSpPr>
            <a:cxnSpLocks/>
          </p:cNvCxnSpPr>
          <p:nvPr/>
        </p:nvCxnSpPr>
        <p:spPr>
          <a:xfrm>
            <a:off x="563880" y="3843099"/>
            <a:ext cx="11064240"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318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500"/>
                                        <p:tgtEl>
                                          <p:spTgt spid="97"/>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par>
                                <p:cTn id="19" presetID="10" presetClass="entr" presetSubtype="0" fill="hold" grpId="0" nodeType="withEffect">
                                  <p:stCondLst>
                                    <p:cond delay="25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par>
                          <p:cTn id="22" fill="hold">
                            <p:stCondLst>
                              <p:cond delay="1750"/>
                            </p:stCondLst>
                            <p:childTnLst>
                              <p:par>
                                <p:cTn id="23" presetID="17" presetClass="entr" presetSubtype="8"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 calcmode="lin" valueType="num">
                                      <p:cBhvr>
                                        <p:cTn id="25" dur="500" fill="hold"/>
                                        <p:tgtEl>
                                          <p:spTgt spid="86"/>
                                        </p:tgtEl>
                                        <p:attrNameLst>
                                          <p:attrName>ppt_x</p:attrName>
                                        </p:attrNameLst>
                                      </p:cBhvr>
                                      <p:tavLst>
                                        <p:tav tm="0">
                                          <p:val>
                                            <p:strVal val="#ppt_x-#ppt_w/2"/>
                                          </p:val>
                                        </p:tav>
                                        <p:tav tm="100000">
                                          <p:val>
                                            <p:strVal val="#ppt_x"/>
                                          </p:val>
                                        </p:tav>
                                      </p:tavLst>
                                    </p:anim>
                                    <p:anim calcmode="lin" valueType="num">
                                      <p:cBhvr>
                                        <p:cTn id="26" dur="500" fill="hold"/>
                                        <p:tgtEl>
                                          <p:spTgt spid="86"/>
                                        </p:tgtEl>
                                        <p:attrNameLst>
                                          <p:attrName>ppt_y</p:attrName>
                                        </p:attrNameLst>
                                      </p:cBhvr>
                                      <p:tavLst>
                                        <p:tav tm="0">
                                          <p:val>
                                            <p:strVal val="#ppt_y"/>
                                          </p:val>
                                        </p:tav>
                                        <p:tav tm="100000">
                                          <p:val>
                                            <p:strVal val="#ppt_y"/>
                                          </p:val>
                                        </p:tav>
                                      </p:tavLst>
                                    </p:anim>
                                    <p:anim calcmode="lin" valueType="num">
                                      <p:cBhvr>
                                        <p:cTn id="27" dur="500" fill="hold"/>
                                        <p:tgtEl>
                                          <p:spTgt spid="86"/>
                                        </p:tgtEl>
                                        <p:attrNameLst>
                                          <p:attrName>ppt_w</p:attrName>
                                        </p:attrNameLst>
                                      </p:cBhvr>
                                      <p:tavLst>
                                        <p:tav tm="0">
                                          <p:val>
                                            <p:fltVal val="0"/>
                                          </p:val>
                                        </p:tav>
                                        <p:tav tm="100000">
                                          <p:val>
                                            <p:strVal val="#ppt_w"/>
                                          </p:val>
                                        </p:tav>
                                      </p:tavLst>
                                    </p:anim>
                                    <p:anim calcmode="lin" valueType="num">
                                      <p:cBhvr>
                                        <p:cTn id="28" dur="500" fill="hold"/>
                                        <p:tgtEl>
                                          <p:spTgt spid="86"/>
                                        </p:tgtEl>
                                        <p:attrNameLst>
                                          <p:attrName>ppt_h</p:attrName>
                                        </p:attrNameLst>
                                      </p:cBhvr>
                                      <p:tavLst>
                                        <p:tav tm="0">
                                          <p:val>
                                            <p:strVal val="#ppt_h"/>
                                          </p:val>
                                        </p:tav>
                                        <p:tav tm="100000">
                                          <p:val>
                                            <p:strVal val="#ppt_h"/>
                                          </p:val>
                                        </p:tav>
                                      </p:tavLst>
                                    </p:anim>
                                  </p:childTnLst>
                                </p:cTn>
                              </p:par>
                              <p:par>
                                <p:cTn id="29" presetID="10" presetClass="entr" presetSubtype="0" fill="hold" grpId="0" nodeType="with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fade">
                                      <p:cBhvr>
                                        <p:cTn id="31" dur="500"/>
                                        <p:tgtEl>
                                          <p:spTgt spid="98"/>
                                        </p:tgtEl>
                                      </p:cBhvr>
                                    </p:animEffect>
                                  </p:childTnLst>
                                </p:cTn>
                              </p:par>
                            </p:childTnLst>
                          </p:cTn>
                        </p:par>
                        <p:par>
                          <p:cTn id="32" fill="hold">
                            <p:stCondLst>
                              <p:cond delay="2250"/>
                            </p:stCondLst>
                            <p:childTnLst>
                              <p:par>
                                <p:cTn id="33" presetID="10" presetClass="entr" presetSubtype="0" fill="hold" grpId="0" nodeType="afterEffect">
                                  <p:stCondLst>
                                    <p:cond delay="2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45"/>
                                        </p:tgtEl>
                                        <p:attrNameLst>
                                          <p:attrName>style.visibility</p:attrName>
                                        </p:attrNameLst>
                                      </p:cBhvr>
                                      <p:to>
                                        <p:strVal val="visible"/>
                                      </p:to>
                                    </p:set>
                                    <p:animEffect transition="in" filter="fade">
                                      <p:cBhvr>
                                        <p:cTn id="38" dur="500"/>
                                        <p:tgtEl>
                                          <p:spTgt spid="45"/>
                                        </p:tgtEl>
                                      </p:cBhvr>
                                    </p:animEffect>
                                  </p:childTnLst>
                                </p:cTn>
                              </p:par>
                            </p:childTnLst>
                          </p:cTn>
                        </p:par>
                        <p:par>
                          <p:cTn id="39" fill="hold">
                            <p:stCondLst>
                              <p:cond delay="3000"/>
                            </p:stCondLst>
                            <p:childTnLst>
                              <p:par>
                                <p:cTn id="40" presetID="17"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p:cTn id="42" dur="500" fill="hold"/>
                                        <p:tgtEl>
                                          <p:spTgt spid="81"/>
                                        </p:tgtEl>
                                        <p:attrNameLst>
                                          <p:attrName>ppt_x</p:attrName>
                                        </p:attrNameLst>
                                      </p:cBhvr>
                                      <p:tavLst>
                                        <p:tav tm="0">
                                          <p:val>
                                            <p:strVal val="#ppt_x-#ppt_w/2"/>
                                          </p:val>
                                        </p:tav>
                                        <p:tav tm="100000">
                                          <p:val>
                                            <p:strVal val="#ppt_x"/>
                                          </p:val>
                                        </p:tav>
                                      </p:tavLst>
                                    </p:anim>
                                    <p:anim calcmode="lin" valueType="num">
                                      <p:cBhvr>
                                        <p:cTn id="43" dur="500" fill="hold"/>
                                        <p:tgtEl>
                                          <p:spTgt spid="81"/>
                                        </p:tgtEl>
                                        <p:attrNameLst>
                                          <p:attrName>ppt_y</p:attrName>
                                        </p:attrNameLst>
                                      </p:cBhvr>
                                      <p:tavLst>
                                        <p:tav tm="0">
                                          <p:val>
                                            <p:strVal val="#ppt_y"/>
                                          </p:val>
                                        </p:tav>
                                        <p:tav tm="100000">
                                          <p:val>
                                            <p:strVal val="#ppt_y"/>
                                          </p:val>
                                        </p:tav>
                                      </p:tavLst>
                                    </p:anim>
                                    <p:anim calcmode="lin" valueType="num">
                                      <p:cBhvr>
                                        <p:cTn id="44" dur="500" fill="hold"/>
                                        <p:tgtEl>
                                          <p:spTgt spid="81"/>
                                        </p:tgtEl>
                                        <p:attrNameLst>
                                          <p:attrName>ppt_w</p:attrName>
                                        </p:attrNameLst>
                                      </p:cBhvr>
                                      <p:tavLst>
                                        <p:tav tm="0">
                                          <p:val>
                                            <p:fltVal val="0"/>
                                          </p:val>
                                        </p:tav>
                                        <p:tav tm="100000">
                                          <p:val>
                                            <p:strVal val="#ppt_w"/>
                                          </p:val>
                                        </p:tav>
                                      </p:tavLst>
                                    </p:anim>
                                    <p:anim calcmode="lin" valueType="num">
                                      <p:cBhvr>
                                        <p:cTn id="45" dur="500" fill="hold"/>
                                        <p:tgtEl>
                                          <p:spTgt spid="81"/>
                                        </p:tgtEl>
                                        <p:attrNameLst>
                                          <p:attrName>ppt_h</p:attrName>
                                        </p:attrNameLst>
                                      </p:cBhvr>
                                      <p:tavLst>
                                        <p:tav tm="0">
                                          <p:val>
                                            <p:strVal val="#ppt_h"/>
                                          </p:val>
                                        </p:tav>
                                        <p:tav tm="100000">
                                          <p:val>
                                            <p:strVal val="#ppt_h"/>
                                          </p:val>
                                        </p:tav>
                                      </p:tavLst>
                                    </p:anim>
                                  </p:childTnLst>
                                </p:cTn>
                              </p:par>
                              <p:par>
                                <p:cTn id="46" presetID="10" presetClass="entr" presetSubtype="0" fill="hold" grpId="0" nodeType="withEffect">
                                  <p:stCondLst>
                                    <p:cond delay="0"/>
                                  </p:stCondLst>
                                  <p:childTnLst>
                                    <p:set>
                                      <p:cBhvr>
                                        <p:cTn id="47" dur="1" fill="hold">
                                          <p:stCondLst>
                                            <p:cond delay="0"/>
                                          </p:stCondLst>
                                        </p:cTn>
                                        <p:tgtEl>
                                          <p:spTgt spid="99"/>
                                        </p:tgtEl>
                                        <p:attrNameLst>
                                          <p:attrName>style.visibility</p:attrName>
                                        </p:attrNameLst>
                                      </p:cBhvr>
                                      <p:to>
                                        <p:strVal val="visible"/>
                                      </p:to>
                                    </p:set>
                                    <p:animEffect transition="in" filter="fade">
                                      <p:cBhvr>
                                        <p:cTn id="48" dur="500"/>
                                        <p:tgtEl>
                                          <p:spTgt spid="99"/>
                                        </p:tgtEl>
                                      </p:cBhvr>
                                    </p:animEffect>
                                  </p:childTnLst>
                                </p:cTn>
                              </p:par>
                            </p:childTnLst>
                          </p:cTn>
                        </p:par>
                        <p:par>
                          <p:cTn id="49" fill="hold">
                            <p:stCondLst>
                              <p:cond delay="3500"/>
                            </p:stCondLst>
                            <p:childTnLst>
                              <p:par>
                                <p:cTn id="50" presetID="10" presetClass="entr" presetSubtype="0" fill="hold" grpId="0" nodeType="afterEffect">
                                  <p:stCondLst>
                                    <p:cond delay="25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50"/>
                                        </p:tgtEl>
                                        <p:attrNameLst>
                                          <p:attrName>style.visibility</p:attrName>
                                        </p:attrNameLst>
                                      </p:cBhvr>
                                      <p:to>
                                        <p:strVal val="visible"/>
                                      </p:to>
                                    </p:set>
                                    <p:animEffect transition="in" filter="fade">
                                      <p:cBhvr>
                                        <p:cTn id="55" dur="500"/>
                                        <p:tgtEl>
                                          <p:spTgt spid="50"/>
                                        </p:tgtEl>
                                      </p:cBhvr>
                                    </p:animEffect>
                                  </p:childTnLst>
                                </p:cTn>
                              </p:par>
                            </p:childTnLst>
                          </p:cTn>
                        </p:par>
                        <p:par>
                          <p:cTn id="56" fill="hold">
                            <p:stCondLst>
                              <p:cond delay="4250"/>
                            </p:stCondLst>
                            <p:childTnLst>
                              <p:par>
                                <p:cTn id="57" presetID="17" presetClass="entr" presetSubtype="8" fill="hold" nodeType="afterEffect">
                                  <p:stCondLst>
                                    <p:cond delay="0"/>
                                  </p:stCondLst>
                                  <p:childTnLst>
                                    <p:set>
                                      <p:cBhvr>
                                        <p:cTn id="58" dur="1" fill="hold">
                                          <p:stCondLst>
                                            <p:cond delay="0"/>
                                          </p:stCondLst>
                                        </p:cTn>
                                        <p:tgtEl>
                                          <p:spTgt spid="80"/>
                                        </p:tgtEl>
                                        <p:attrNameLst>
                                          <p:attrName>style.visibility</p:attrName>
                                        </p:attrNameLst>
                                      </p:cBhvr>
                                      <p:to>
                                        <p:strVal val="visible"/>
                                      </p:to>
                                    </p:set>
                                    <p:anim calcmode="lin" valueType="num">
                                      <p:cBhvr>
                                        <p:cTn id="59" dur="500" fill="hold"/>
                                        <p:tgtEl>
                                          <p:spTgt spid="80"/>
                                        </p:tgtEl>
                                        <p:attrNameLst>
                                          <p:attrName>ppt_x</p:attrName>
                                        </p:attrNameLst>
                                      </p:cBhvr>
                                      <p:tavLst>
                                        <p:tav tm="0">
                                          <p:val>
                                            <p:strVal val="#ppt_x-#ppt_w/2"/>
                                          </p:val>
                                        </p:tav>
                                        <p:tav tm="100000">
                                          <p:val>
                                            <p:strVal val="#ppt_x"/>
                                          </p:val>
                                        </p:tav>
                                      </p:tavLst>
                                    </p:anim>
                                    <p:anim calcmode="lin" valueType="num">
                                      <p:cBhvr>
                                        <p:cTn id="60" dur="500" fill="hold"/>
                                        <p:tgtEl>
                                          <p:spTgt spid="80"/>
                                        </p:tgtEl>
                                        <p:attrNameLst>
                                          <p:attrName>ppt_y</p:attrName>
                                        </p:attrNameLst>
                                      </p:cBhvr>
                                      <p:tavLst>
                                        <p:tav tm="0">
                                          <p:val>
                                            <p:strVal val="#ppt_y"/>
                                          </p:val>
                                        </p:tav>
                                        <p:tav tm="100000">
                                          <p:val>
                                            <p:strVal val="#ppt_y"/>
                                          </p:val>
                                        </p:tav>
                                      </p:tavLst>
                                    </p:anim>
                                    <p:anim calcmode="lin" valueType="num">
                                      <p:cBhvr>
                                        <p:cTn id="61" dur="500" fill="hold"/>
                                        <p:tgtEl>
                                          <p:spTgt spid="80"/>
                                        </p:tgtEl>
                                        <p:attrNameLst>
                                          <p:attrName>ppt_w</p:attrName>
                                        </p:attrNameLst>
                                      </p:cBhvr>
                                      <p:tavLst>
                                        <p:tav tm="0">
                                          <p:val>
                                            <p:fltVal val="0"/>
                                          </p:val>
                                        </p:tav>
                                        <p:tav tm="100000">
                                          <p:val>
                                            <p:strVal val="#ppt_w"/>
                                          </p:val>
                                        </p:tav>
                                      </p:tavLst>
                                    </p:anim>
                                    <p:anim calcmode="lin" valueType="num">
                                      <p:cBhvr>
                                        <p:cTn id="62" dur="500" fill="hold"/>
                                        <p:tgtEl>
                                          <p:spTgt spid="80"/>
                                        </p:tgtEl>
                                        <p:attrNameLst>
                                          <p:attrName>ppt_h</p:attrName>
                                        </p:attrNameLst>
                                      </p:cBhvr>
                                      <p:tavLst>
                                        <p:tav tm="0">
                                          <p:val>
                                            <p:strVal val="#ppt_h"/>
                                          </p:val>
                                        </p:tav>
                                        <p:tav tm="100000">
                                          <p:val>
                                            <p:strVal val="#ppt_h"/>
                                          </p:val>
                                        </p:tav>
                                      </p:tavLst>
                                    </p:anim>
                                  </p:childTnLst>
                                </p:cTn>
                              </p:par>
                              <p:par>
                                <p:cTn id="63" presetID="10" presetClass="entr" presetSubtype="0" fill="hold" grpId="0" nodeType="withEffect">
                                  <p:stCondLst>
                                    <p:cond delay="0"/>
                                  </p:stCondLst>
                                  <p:childTnLst>
                                    <p:set>
                                      <p:cBhvr>
                                        <p:cTn id="64" dur="1" fill="hold">
                                          <p:stCondLst>
                                            <p:cond delay="0"/>
                                          </p:stCondLst>
                                        </p:cTn>
                                        <p:tgtEl>
                                          <p:spTgt spid="100"/>
                                        </p:tgtEl>
                                        <p:attrNameLst>
                                          <p:attrName>style.visibility</p:attrName>
                                        </p:attrNameLst>
                                      </p:cBhvr>
                                      <p:to>
                                        <p:strVal val="visible"/>
                                      </p:to>
                                    </p:set>
                                    <p:animEffect transition="in" filter="fade">
                                      <p:cBhvr>
                                        <p:cTn id="65" dur="500"/>
                                        <p:tgtEl>
                                          <p:spTgt spid="100"/>
                                        </p:tgtEl>
                                      </p:cBhvr>
                                    </p:animEffect>
                                  </p:childTnLst>
                                </p:cTn>
                              </p:par>
                            </p:childTnLst>
                          </p:cTn>
                        </p:par>
                        <p:par>
                          <p:cTn id="66" fill="hold">
                            <p:stCondLst>
                              <p:cond delay="4750"/>
                            </p:stCondLst>
                            <p:childTnLst>
                              <p:par>
                                <p:cTn id="67" presetID="16" presetClass="entr" presetSubtype="37" fill="hold" nodeType="afterEffect">
                                  <p:stCondLst>
                                    <p:cond delay="0"/>
                                  </p:stCondLst>
                                  <p:childTnLst>
                                    <p:set>
                                      <p:cBhvr>
                                        <p:cTn id="68" dur="1" fill="hold">
                                          <p:stCondLst>
                                            <p:cond delay="0"/>
                                          </p:stCondLst>
                                        </p:cTn>
                                        <p:tgtEl>
                                          <p:spTgt spid="82"/>
                                        </p:tgtEl>
                                        <p:attrNameLst>
                                          <p:attrName>style.visibility</p:attrName>
                                        </p:attrNameLst>
                                      </p:cBhvr>
                                      <p:to>
                                        <p:strVal val="visible"/>
                                      </p:to>
                                    </p:set>
                                    <p:animEffect transition="in" filter="barn(outVertical)">
                                      <p:cBhvr>
                                        <p:cTn id="69" dur="500"/>
                                        <p:tgtEl>
                                          <p:spTgt spid="82"/>
                                        </p:tgtEl>
                                      </p:cBhvr>
                                    </p:animEffect>
                                  </p:childTnLst>
                                </p:cTn>
                              </p:par>
                            </p:childTnLst>
                          </p:cTn>
                        </p:par>
                        <p:par>
                          <p:cTn id="70" fill="hold">
                            <p:stCondLst>
                              <p:cond delay="5250"/>
                            </p:stCondLst>
                            <p:childTnLst>
                              <p:par>
                                <p:cTn id="71" presetID="10" presetClass="entr" presetSubtype="0" fill="hold" grpId="0" nodeType="afterEffect">
                                  <p:stCondLst>
                                    <p:cond delay="250"/>
                                  </p:stCondLst>
                                  <p:childTnLst>
                                    <p:set>
                                      <p:cBhvr>
                                        <p:cTn id="72" dur="1" fill="hold">
                                          <p:stCondLst>
                                            <p:cond delay="0"/>
                                          </p:stCondLst>
                                        </p:cTn>
                                        <p:tgtEl>
                                          <p:spTgt spid="101"/>
                                        </p:tgtEl>
                                        <p:attrNameLst>
                                          <p:attrName>style.visibility</p:attrName>
                                        </p:attrNameLst>
                                      </p:cBhvr>
                                      <p:to>
                                        <p:strVal val="visible"/>
                                      </p:to>
                                    </p:set>
                                    <p:animEffect transition="in" filter="fade">
                                      <p:cBhvr>
                                        <p:cTn id="73" dur="500"/>
                                        <p:tgtEl>
                                          <p:spTgt spid="101"/>
                                        </p:tgtEl>
                                      </p:cBhvr>
                                    </p:animEffect>
                                  </p:childTnLst>
                                </p:cTn>
                              </p:par>
                            </p:childTnLst>
                          </p:cTn>
                        </p:par>
                        <p:par>
                          <p:cTn id="74" fill="hold">
                            <p:stCondLst>
                              <p:cond delay="6000"/>
                            </p:stCondLst>
                            <p:childTnLst>
                              <p:par>
                                <p:cTn id="75" presetID="10" presetClass="entr" presetSubtype="0" fill="hold" grpId="0" nodeType="after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fade">
                                      <p:cBhvr>
                                        <p:cTn id="77" dur="500"/>
                                        <p:tgtEl>
                                          <p:spTgt spid="71"/>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3"/>
                                        </p:tgtEl>
                                        <p:attrNameLst>
                                          <p:attrName>style.visibility</p:attrName>
                                        </p:attrNameLst>
                                      </p:cBhvr>
                                      <p:to>
                                        <p:strVal val="visible"/>
                                      </p:to>
                                    </p:set>
                                    <p:animEffect transition="in" filter="fade">
                                      <p:cBhvr>
                                        <p:cTn id="80" dur="500"/>
                                        <p:tgtEl>
                                          <p:spTgt spid="63"/>
                                        </p:tgtEl>
                                      </p:cBhvr>
                                    </p:animEffect>
                                  </p:childTnLst>
                                </p:cTn>
                              </p:par>
                            </p:childTnLst>
                          </p:cTn>
                        </p:par>
                        <p:par>
                          <p:cTn id="81" fill="hold">
                            <p:stCondLst>
                              <p:cond delay="6500"/>
                            </p:stCondLst>
                            <p:childTnLst>
                              <p:par>
                                <p:cTn id="82" presetID="17" presetClass="entr" presetSubtype="8" fill="hold" nodeType="afterEffect">
                                  <p:stCondLst>
                                    <p:cond delay="250"/>
                                  </p:stCondLst>
                                  <p:childTnLst>
                                    <p:set>
                                      <p:cBhvr>
                                        <p:cTn id="83" dur="1" fill="hold">
                                          <p:stCondLst>
                                            <p:cond delay="0"/>
                                          </p:stCondLst>
                                        </p:cTn>
                                        <p:tgtEl>
                                          <p:spTgt spid="96"/>
                                        </p:tgtEl>
                                        <p:attrNameLst>
                                          <p:attrName>style.visibility</p:attrName>
                                        </p:attrNameLst>
                                      </p:cBhvr>
                                      <p:to>
                                        <p:strVal val="visible"/>
                                      </p:to>
                                    </p:set>
                                    <p:anim calcmode="lin" valueType="num">
                                      <p:cBhvr>
                                        <p:cTn id="84" dur="500" fill="hold"/>
                                        <p:tgtEl>
                                          <p:spTgt spid="96"/>
                                        </p:tgtEl>
                                        <p:attrNameLst>
                                          <p:attrName>ppt_x</p:attrName>
                                        </p:attrNameLst>
                                      </p:cBhvr>
                                      <p:tavLst>
                                        <p:tav tm="0">
                                          <p:val>
                                            <p:strVal val="#ppt_x-#ppt_w/2"/>
                                          </p:val>
                                        </p:tav>
                                        <p:tav tm="100000">
                                          <p:val>
                                            <p:strVal val="#ppt_x"/>
                                          </p:val>
                                        </p:tav>
                                      </p:tavLst>
                                    </p:anim>
                                    <p:anim calcmode="lin" valueType="num">
                                      <p:cBhvr>
                                        <p:cTn id="85" dur="500" fill="hold"/>
                                        <p:tgtEl>
                                          <p:spTgt spid="96"/>
                                        </p:tgtEl>
                                        <p:attrNameLst>
                                          <p:attrName>ppt_y</p:attrName>
                                        </p:attrNameLst>
                                      </p:cBhvr>
                                      <p:tavLst>
                                        <p:tav tm="0">
                                          <p:val>
                                            <p:strVal val="#ppt_y"/>
                                          </p:val>
                                        </p:tav>
                                        <p:tav tm="100000">
                                          <p:val>
                                            <p:strVal val="#ppt_y"/>
                                          </p:val>
                                        </p:tav>
                                      </p:tavLst>
                                    </p:anim>
                                    <p:anim calcmode="lin" valueType="num">
                                      <p:cBhvr>
                                        <p:cTn id="86" dur="500" fill="hold"/>
                                        <p:tgtEl>
                                          <p:spTgt spid="96"/>
                                        </p:tgtEl>
                                        <p:attrNameLst>
                                          <p:attrName>ppt_w</p:attrName>
                                        </p:attrNameLst>
                                      </p:cBhvr>
                                      <p:tavLst>
                                        <p:tav tm="0">
                                          <p:val>
                                            <p:fltVal val="0"/>
                                          </p:val>
                                        </p:tav>
                                        <p:tav tm="100000">
                                          <p:val>
                                            <p:strVal val="#ppt_w"/>
                                          </p:val>
                                        </p:tav>
                                      </p:tavLst>
                                    </p:anim>
                                    <p:anim calcmode="lin" valueType="num">
                                      <p:cBhvr>
                                        <p:cTn id="87" dur="500" fill="hold"/>
                                        <p:tgtEl>
                                          <p:spTgt spid="96"/>
                                        </p:tgtEl>
                                        <p:attrNameLst>
                                          <p:attrName>ppt_h</p:attrName>
                                        </p:attrNameLst>
                                      </p:cBhvr>
                                      <p:tavLst>
                                        <p:tav tm="0">
                                          <p:val>
                                            <p:strVal val="#ppt_h"/>
                                          </p:val>
                                        </p:tav>
                                        <p:tav tm="100000">
                                          <p:val>
                                            <p:strVal val="#ppt_h"/>
                                          </p:val>
                                        </p:tav>
                                      </p:tavLst>
                                    </p:anim>
                                  </p:childTnLst>
                                </p:cTn>
                              </p:par>
                              <p:par>
                                <p:cTn id="88" presetID="10" presetClass="entr" presetSubtype="0" fill="hold" grpId="0" nodeType="withEffect">
                                  <p:stCondLst>
                                    <p:cond delay="250"/>
                                  </p:stCondLst>
                                  <p:childTnLst>
                                    <p:set>
                                      <p:cBhvr>
                                        <p:cTn id="89" dur="1" fill="hold">
                                          <p:stCondLst>
                                            <p:cond delay="0"/>
                                          </p:stCondLst>
                                        </p:cTn>
                                        <p:tgtEl>
                                          <p:spTgt spid="102"/>
                                        </p:tgtEl>
                                        <p:attrNameLst>
                                          <p:attrName>style.visibility</p:attrName>
                                        </p:attrNameLst>
                                      </p:cBhvr>
                                      <p:to>
                                        <p:strVal val="visible"/>
                                      </p:to>
                                    </p:set>
                                    <p:animEffect transition="in" filter="fade">
                                      <p:cBhvr>
                                        <p:cTn id="90" dur="500"/>
                                        <p:tgtEl>
                                          <p:spTgt spid="102"/>
                                        </p:tgtEl>
                                      </p:cBhvr>
                                    </p:animEffect>
                                  </p:childTnLst>
                                </p:cTn>
                              </p:par>
                            </p:childTnLst>
                          </p:cTn>
                        </p:par>
                        <p:par>
                          <p:cTn id="91" fill="hold">
                            <p:stCondLst>
                              <p:cond delay="7250"/>
                            </p:stCondLst>
                            <p:childTnLst>
                              <p:par>
                                <p:cTn id="92" presetID="10" presetClass="entr" presetSubtype="0" fill="hold" grpId="0" nodeType="after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fade">
                                      <p:cBhvr>
                                        <p:cTn id="94" dur="500"/>
                                        <p:tgtEl>
                                          <p:spTgt spid="7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500"/>
                                        <p:tgtEl>
                                          <p:spTgt spid="64"/>
                                        </p:tgtEl>
                                      </p:cBhvr>
                                    </p:animEffect>
                                  </p:childTnLst>
                                </p:cTn>
                              </p:par>
                            </p:childTnLst>
                          </p:cTn>
                        </p:par>
                        <p:par>
                          <p:cTn id="98" fill="hold">
                            <p:stCondLst>
                              <p:cond delay="7750"/>
                            </p:stCondLst>
                            <p:childTnLst>
                              <p:par>
                                <p:cTn id="99" presetID="17" presetClass="entr" presetSubtype="8" fill="hold" nodeType="afterEffect">
                                  <p:stCondLst>
                                    <p:cond delay="250"/>
                                  </p:stCondLst>
                                  <p:childTnLst>
                                    <p:set>
                                      <p:cBhvr>
                                        <p:cTn id="100" dur="1" fill="hold">
                                          <p:stCondLst>
                                            <p:cond delay="0"/>
                                          </p:stCondLst>
                                        </p:cTn>
                                        <p:tgtEl>
                                          <p:spTgt spid="92"/>
                                        </p:tgtEl>
                                        <p:attrNameLst>
                                          <p:attrName>style.visibility</p:attrName>
                                        </p:attrNameLst>
                                      </p:cBhvr>
                                      <p:to>
                                        <p:strVal val="visible"/>
                                      </p:to>
                                    </p:set>
                                    <p:anim calcmode="lin" valueType="num">
                                      <p:cBhvr>
                                        <p:cTn id="101" dur="500" fill="hold"/>
                                        <p:tgtEl>
                                          <p:spTgt spid="92"/>
                                        </p:tgtEl>
                                        <p:attrNameLst>
                                          <p:attrName>ppt_x</p:attrName>
                                        </p:attrNameLst>
                                      </p:cBhvr>
                                      <p:tavLst>
                                        <p:tav tm="0">
                                          <p:val>
                                            <p:strVal val="#ppt_x-#ppt_w/2"/>
                                          </p:val>
                                        </p:tav>
                                        <p:tav tm="100000">
                                          <p:val>
                                            <p:strVal val="#ppt_x"/>
                                          </p:val>
                                        </p:tav>
                                      </p:tavLst>
                                    </p:anim>
                                    <p:anim calcmode="lin" valueType="num">
                                      <p:cBhvr>
                                        <p:cTn id="102" dur="500" fill="hold"/>
                                        <p:tgtEl>
                                          <p:spTgt spid="92"/>
                                        </p:tgtEl>
                                        <p:attrNameLst>
                                          <p:attrName>ppt_y</p:attrName>
                                        </p:attrNameLst>
                                      </p:cBhvr>
                                      <p:tavLst>
                                        <p:tav tm="0">
                                          <p:val>
                                            <p:strVal val="#ppt_y"/>
                                          </p:val>
                                        </p:tav>
                                        <p:tav tm="100000">
                                          <p:val>
                                            <p:strVal val="#ppt_y"/>
                                          </p:val>
                                        </p:tav>
                                      </p:tavLst>
                                    </p:anim>
                                    <p:anim calcmode="lin" valueType="num">
                                      <p:cBhvr>
                                        <p:cTn id="103" dur="500" fill="hold"/>
                                        <p:tgtEl>
                                          <p:spTgt spid="92"/>
                                        </p:tgtEl>
                                        <p:attrNameLst>
                                          <p:attrName>ppt_w</p:attrName>
                                        </p:attrNameLst>
                                      </p:cBhvr>
                                      <p:tavLst>
                                        <p:tav tm="0">
                                          <p:val>
                                            <p:fltVal val="0"/>
                                          </p:val>
                                        </p:tav>
                                        <p:tav tm="100000">
                                          <p:val>
                                            <p:strVal val="#ppt_w"/>
                                          </p:val>
                                        </p:tav>
                                      </p:tavLst>
                                    </p:anim>
                                    <p:anim calcmode="lin" valueType="num">
                                      <p:cBhvr>
                                        <p:cTn id="104" dur="500" fill="hold"/>
                                        <p:tgtEl>
                                          <p:spTgt spid="92"/>
                                        </p:tgtEl>
                                        <p:attrNameLst>
                                          <p:attrName>ppt_h</p:attrName>
                                        </p:attrNameLst>
                                      </p:cBhvr>
                                      <p:tavLst>
                                        <p:tav tm="0">
                                          <p:val>
                                            <p:strVal val="#ppt_h"/>
                                          </p:val>
                                        </p:tav>
                                        <p:tav tm="100000">
                                          <p:val>
                                            <p:strVal val="#ppt_h"/>
                                          </p:val>
                                        </p:tav>
                                      </p:tavLst>
                                    </p:anim>
                                  </p:childTnLst>
                                </p:cTn>
                              </p:par>
                              <p:par>
                                <p:cTn id="105" presetID="10" presetClass="entr" presetSubtype="0" fill="hold" grpId="0" nodeType="withEffect">
                                  <p:stCondLst>
                                    <p:cond delay="250"/>
                                  </p:stCondLst>
                                  <p:childTnLst>
                                    <p:set>
                                      <p:cBhvr>
                                        <p:cTn id="106" dur="1" fill="hold">
                                          <p:stCondLst>
                                            <p:cond delay="0"/>
                                          </p:stCondLst>
                                        </p:cTn>
                                        <p:tgtEl>
                                          <p:spTgt spid="103"/>
                                        </p:tgtEl>
                                        <p:attrNameLst>
                                          <p:attrName>style.visibility</p:attrName>
                                        </p:attrNameLst>
                                      </p:cBhvr>
                                      <p:to>
                                        <p:strVal val="visible"/>
                                      </p:to>
                                    </p:set>
                                    <p:animEffect transition="in" filter="fade">
                                      <p:cBhvr>
                                        <p:cTn id="107" dur="500"/>
                                        <p:tgtEl>
                                          <p:spTgt spid="103"/>
                                        </p:tgtEl>
                                      </p:cBhvr>
                                    </p:animEffect>
                                  </p:childTnLst>
                                </p:cTn>
                              </p:par>
                            </p:childTnLst>
                          </p:cTn>
                        </p:par>
                        <p:par>
                          <p:cTn id="108" fill="hold">
                            <p:stCondLst>
                              <p:cond delay="8500"/>
                            </p:stCondLst>
                            <p:childTnLst>
                              <p:par>
                                <p:cTn id="109" presetID="10" presetClass="entr" presetSubtype="0" fill="hold" grpId="0" nodeType="afterEffect">
                                  <p:stCondLst>
                                    <p:cond delay="0"/>
                                  </p:stCondLst>
                                  <p:childTnLst>
                                    <p:set>
                                      <p:cBhvr>
                                        <p:cTn id="110" dur="1" fill="hold">
                                          <p:stCondLst>
                                            <p:cond delay="0"/>
                                          </p:stCondLst>
                                        </p:cTn>
                                        <p:tgtEl>
                                          <p:spTgt spid="73"/>
                                        </p:tgtEl>
                                        <p:attrNameLst>
                                          <p:attrName>style.visibility</p:attrName>
                                        </p:attrNameLst>
                                      </p:cBhvr>
                                      <p:to>
                                        <p:strVal val="visible"/>
                                      </p:to>
                                    </p:set>
                                    <p:animEffect transition="in" filter="fade">
                                      <p:cBhvr>
                                        <p:cTn id="111" dur="500"/>
                                        <p:tgtEl>
                                          <p:spTgt spid="73"/>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childTnLst>
                          </p:cTn>
                        </p:par>
                        <p:par>
                          <p:cTn id="115" fill="hold">
                            <p:stCondLst>
                              <p:cond delay="9000"/>
                            </p:stCondLst>
                            <p:childTnLst>
                              <p:par>
                                <p:cTn id="116" presetID="17" presetClass="entr" presetSubtype="8" fill="hold" nodeType="afterEffect">
                                  <p:stCondLst>
                                    <p:cond delay="250"/>
                                  </p:stCondLst>
                                  <p:childTnLst>
                                    <p:set>
                                      <p:cBhvr>
                                        <p:cTn id="117" dur="1" fill="hold">
                                          <p:stCondLst>
                                            <p:cond delay="0"/>
                                          </p:stCondLst>
                                        </p:cTn>
                                        <p:tgtEl>
                                          <p:spTgt spid="90"/>
                                        </p:tgtEl>
                                        <p:attrNameLst>
                                          <p:attrName>style.visibility</p:attrName>
                                        </p:attrNameLst>
                                      </p:cBhvr>
                                      <p:to>
                                        <p:strVal val="visible"/>
                                      </p:to>
                                    </p:set>
                                    <p:anim calcmode="lin" valueType="num">
                                      <p:cBhvr>
                                        <p:cTn id="118" dur="500" fill="hold"/>
                                        <p:tgtEl>
                                          <p:spTgt spid="90"/>
                                        </p:tgtEl>
                                        <p:attrNameLst>
                                          <p:attrName>ppt_x</p:attrName>
                                        </p:attrNameLst>
                                      </p:cBhvr>
                                      <p:tavLst>
                                        <p:tav tm="0">
                                          <p:val>
                                            <p:strVal val="#ppt_x-#ppt_w/2"/>
                                          </p:val>
                                        </p:tav>
                                        <p:tav tm="100000">
                                          <p:val>
                                            <p:strVal val="#ppt_x"/>
                                          </p:val>
                                        </p:tav>
                                      </p:tavLst>
                                    </p:anim>
                                    <p:anim calcmode="lin" valueType="num">
                                      <p:cBhvr>
                                        <p:cTn id="119" dur="500" fill="hold"/>
                                        <p:tgtEl>
                                          <p:spTgt spid="90"/>
                                        </p:tgtEl>
                                        <p:attrNameLst>
                                          <p:attrName>ppt_y</p:attrName>
                                        </p:attrNameLst>
                                      </p:cBhvr>
                                      <p:tavLst>
                                        <p:tav tm="0">
                                          <p:val>
                                            <p:strVal val="#ppt_y"/>
                                          </p:val>
                                        </p:tav>
                                        <p:tav tm="100000">
                                          <p:val>
                                            <p:strVal val="#ppt_y"/>
                                          </p:val>
                                        </p:tav>
                                      </p:tavLst>
                                    </p:anim>
                                    <p:anim calcmode="lin" valueType="num">
                                      <p:cBhvr>
                                        <p:cTn id="120" dur="500" fill="hold"/>
                                        <p:tgtEl>
                                          <p:spTgt spid="90"/>
                                        </p:tgtEl>
                                        <p:attrNameLst>
                                          <p:attrName>ppt_w</p:attrName>
                                        </p:attrNameLst>
                                      </p:cBhvr>
                                      <p:tavLst>
                                        <p:tav tm="0">
                                          <p:val>
                                            <p:fltVal val="0"/>
                                          </p:val>
                                        </p:tav>
                                        <p:tav tm="100000">
                                          <p:val>
                                            <p:strVal val="#ppt_w"/>
                                          </p:val>
                                        </p:tav>
                                      </p:tavLst>
                                    </p:anim>
                                    <p:anim calcmode="lin" valueType="num">
                                      <p:cBhvr>
                                        <p:cTn id="121" dur="500" fill="hold"/>
                                        <p:tgtEl>
                                          <p:spTgt spid="90"/>
                                        </p:tgtEl>
                                        <p:attrNameLst>
                                          <p:attrName>ppt_h</p:attrName>
                                        </p:attrNameLst>
                                      </p:cBhvr>
                                      <p:tavLst>
                                        <p:tav tm="0">
                                          <p:val>
                                            <p:strVal val="#ppt_h"/>
                                          </p:val>
                                        </p:tav>
                                        <p:tav tm="100000">
                                          <p:val>
                                            <p:strVal val="#ppt_h"/>
                                          </p:val>
                                        </p:tav>
                                      </p:tavLst>
                                    </p:anim>
                                  </p:childTnLst>
                                </p:cTn>
                              </p:par>
                              <p:par>
                                <p:cTn id="122" presetID="10" presetClass="entr" presetSubtype="0" fill="hold" grpId="0" nodeType="withEffect">
                                  <p:stCondLst>
                                    <p:cond delay="250"/>
                                  </p:stCondLst>
                                  <p:childTnLst>
                                    <p:set>
                                      <p:cBhvr>
                                        <p:cTn id="123" dur="1" fill="hold">
                                          <p:stCondLst>
                                            <p:cond delay="0"/>
                                          </p:stCondLst>
                                        </p:cTn>
                                        <p:tgtEl>
                                          <p:spTgt spid="104"/>
                                        </p:tgtEl>
                                        <p:attrNameLst>
                                          <p:attrName>style.visibility</p:attrName>
                                        </p:attrNameLst>
                                      </p:cBhvr>
                                      <p:to>
                                        <p:strVal val="visible"/>
                                      </p:to>
                                    </p:set>
                                    <p:animEffect transition="in" filter="fade">
                                      <p:cBhvr>
                                        <p:cTn id="124" dur="500"/>
                                        <p:tgtEl>
                                          <p:spTgt spid="104"/>
                                        </p:tgtEl>
                                      </p:cBhvr>
                                    </p:animEffect>
                                  </p:childTnLst>
                                </p:cTn>
                              </p:par>
                            </p:childTnLst>
                          </p:cTn>
                        </p:par>
                        <p:par>
                          <p:cTn id="125" fill="hold">
                            <p:stCondLst>
                              <p:cond delay="9750"/>
                            </p:stCondLst>
                            <p:childTnLst>
                              <p:par>
                                <p:cTn id="126" presetID="10" presetClass="entr" presetSubtype="0" fill="hold" grpId="0" nodeType="after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fade">
                                      <p:cBhvr>
                                        <p:cTn id="128" dur="500"/>
                                        <p:tgtEl>
                                          <p:spTgt spid="74"/>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fade">
                                      <p:cBhvr>
                                        <p:cTn id="131"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50" grpId="0" animBg="1"/>
      <p:bldP spid="55" grpId="0" animBg="1"/>
      <p:bldP spid="56" grpId="0" animBg="1"/>
      <p:bldP spid="57" grpId="0" animBg="1"/>
      <p:bldP spid="58" grpId="0" animBg="1"/>
      <p:bldP spid="63" grpId="0" animBg="1"/>
      <p:bldP spid="64" grpId="0" animBg="1"/>
      <p:bldP spid="65" grpId="0" animBg="1"/>
      <p:bldP spid="66" grpId="0" animBg="1"/>
      <p:bldP spid="71" grpId="0" animBg="1"/>
      <p:bldP spid="72" grpId="0" animBg="1"/>
      <p:bldP spid="73" grpId="0" animBg="1"/>
      <p:bldP spid="74" grpId="0" animBg="1"/>
      <p:bldP spid="97" grpId="0"/>
      <p:bldP spid="98" grpId="0"/>
      <p:bldP spid="99" grpId="0"/>
      <p:bldP spid="100" grpId="0"/>
      <p:bldP spid="101" grpId="0"/>
      <p:bldP spid="102" grpId="0"/>
      <p:bldP spid="103" grpId="0"/>
      <p:bldP spid="10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D1B5686-675B-6540-ADC0-6E280035E5FC}"/>
              </a:ext>
            </a:extLst>
          </p:cNvPr>
          <p:cNvSpPr>
            <a:spLocks noGrp="1"/>
          </p:cNvSpPr>
          <p:nvPr>
            <p:ph type="sldNum" sz="quarter" idx="12"/>
          </p:nvPr>
        </p:nvSpPr>
        <p:spPr/>
        <p:txBody>
          <a:bodyPr/>
          <a:lstStyle/>
          <a:p>
            <a:fld id="{BB7F249F-CCCE-DA49-A761-E31751E19E88}" type="slidenum">
              <a:rPr lang="en-US" smtClean="0"/>
              <a:pPr/>
              <a:t>7</a:t>
            </a:fld>
            <a:endParaRPr lang="en-US" dirty="0"/>
          </a:p>
        </p:txBody>
      </p:sp>
      <p:sp>
        <p:nvSpPr>
          <p:cNvPr id="3" name="Footer Placeholder 2">
            <a:extLst>
              <a:ext uri="{FF2B5EF4-FFF2-40B4-BE49-F238E27FC236}">
                <a16:creationId xmlns:a16="http://schemas.microsoft.com/office/drawing/2014/main" id="{291B2D30-21BC-E64F-9CC1-B6B613E5C93D}"/>
              </a:ext>
            </a:extLst>
          </p:cNvPr>
          <p:cNvSpPr>
            <a:spLocks noGrp="1"/>
          </p:cNvSpPr>
          <p:nvPr>
            <p:ph type="ftr" sz="quarter" idx="11"/>
          </p:nvPr>
        </p:nvSpPr>
        <p:spPr/>
        <p:txBody>
          <a:bodyPr/>
          <a:lstStyle/>
          <a:p>
            <a:r>
              <a:rPr lang="en-US" dirty="0"/>
              <a:t>Confidential</a:t>
            </a:r>
          </a:p>
        </p:txBody>
      </p:sp>
      <p:sp>
        <p:nvSpPr>
          <p:cNvPr id="5" name="Title 4">
            <a:extLst>
              <a:ext uri="{FF2B5EF4-FFF2-40B4-BE49-F238E27FC236}">
                <a16:creationId xmlns:a16="http://schemas.microsoft.com/office/drawing/2014/main" id="{383D8FFA-180B-5346-AD90-52051DC1BC70}"/>
              </a:ext>
            </a:extLst>
          </p:cNvPr>
          <p:cNvSpPr>
            <a:spLocks noGrp="1"/>
          </p:cNvSpPr>
          <p:nvPr>
            <p:ph type="title"/>
          </p:nvPr>
        </p:nvSpPr>
        <p:spPr/>
        <p:txBody>
          <a:bodyPr/>
          <a:lstStyle/>
          <a:p>
            <a:r>
              <a:rPr lang="en-GB" dirty="0"/>
              <a:t>Multiple Layers of Control Delivers KPIs</a:t>
            </a:r>
            <a:endParaRPr lang="en-US" dirty="0"/>
          </a:p>
        </p:txBody>
      </p:sp>
      <p:sp>
        <p:nvSpPr>
          <p:cNvPr id="87" name="Rectangle 86">
            <a:extLst>
              <a:ext uri="{FF2B5EF4-FFF2-40B4-BE49-F238E27FC236}">
                <a16:creationId xmlns:a16="http://schemas.microsoft.com/office/drawing/2014/main" id="{51045D93-AE54-4849-AFB4-0BBB5A73714F}"/>
              </a:ext>
            </a:extLst>
          </p:cNvPr>
          <p:cNvSpPr/>
          <p:nvPr/>
        </p:nvSpPr>
        <p:spPr>
          <a:xfrm>
            <a:off x="7025722" y="1427348"/>
            <a:ext cx="3275413"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FFFFF"/>
                </a:solidFill>
                <a:latin typeface="Arial" panose="020B0604020202020204"/>
              </a:rPr>
              <a:t>Machine Learning</a:t>
            </a:r>
            <a:br>
              <a:rPr lang="en-US" sz="1000" dirty="0">
                <a:solidFill>
                  <a:srgbClr val="FFFFFF"/>
                </a:solidFill>
                <a:latin typeface="Arial" panose="020B0604020202020204"/>
              </a:rPr>
            </a:br>
            <a:r>
              <a:rPr lang="en-US" sz="900" dirty="0">
                <a:solidFill>
                  <a:srgbClr val="FFFFFF"/>
                </a:solidFill>
                <a:latin typeface="Arial" panose="020B0604020202020204"/>
              </a:rPr>
              <a:t>Pattern recognition</a:t>
            </a:r>
            <a:br>
              <a:rPr lang="en-US" sz="900" dirty="0">
                <a:solidFill>
                  <a:srgbClr val="FFFFFF"/>
                </a:solidFill>
                <a:latin typeface="Arial" panose="020B0604020202020204"/>
              </a:rPr>
            </a:br>
            <a:r>
              <a:rPr lang="en-US" sz="900" dirty="0">
                <a:solidFill>
                  <a:srgbClr val="FFFFFF"/>
                </a:solidFill>
                <a:latin typeface="Arial" panose="020B0604020202020204"/>
              </a:rPr>
              <a:t>Client specific and sector models</a:t>
            </a:r>
            <a:endParaRPr lang="en-US" sz="825" dirty="0">
              <a:solidFill>
                <a:srgbClr val="FFFFFF"/>
              </a:solidFill>
              <a:latin typeface="Arial" panose="020B0604020202020204"/>
            </a:endParaRPr>
          </a:p>
        </p:txBody>
      </p:sp>
      <p:sp>
        <p:nvSpPr>
          <p:cNvPr id="91" name="Rectangle 90">
            <a:extLst>
              <a:ext uri="{FF2B5EF4-FFF2-40B4-BE49-F238E27FC236}">
                <a16:creationId xmlns:a16="http://schemas.microsoft.com/office/drawing/2014/main" id="{39A48B64-63B1-464D-881D-DC6356405480}"/>
              </a:ext>
            </a:extLst>
          </p:cNvPr>
          <p:cNvSpPr/>
          <p:nvPr/>
        </p:nvSpPr>
        <p:spPr>
          <a:xfrm>
            <a:off x="6600834" y="2283482"/>
            <a:ext cx="3844417" cy="4616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defTabSz="685800">
              <a:spcBef>
                <a:spcPts val="300"/>
              </a:spcBef>
              <a:defRPr/>
            </a:pPr>
            <a:r>
              <a:rPr lang="en-US" sz="1200" b="1" dirty="0">
                <a:solidFill>
                  <a:srgbClr val="FFFFFF"/>
                </a:solidFill>
                <a:latin typeface="Arial" panose="020B0604020202020204"/>
              </a:rPr>
              <a:t>Consortium Data</a:t>
            </a:r>
            <a:br>
              <a:rPr lang="en-US" sz="900" dirty="0">
                <a:solidFill>
                  <a:srgbClr val="FFFFFF"/>
                </a:solidFill>
                <a:latin typeface="Arial" panose="020B0604020202020204"/>
              </a:rPr>
            </a:br>
            <a:r>
              <a:rPr lang="en-US" sz="900" dirty="0">
                <a:solidFill>
                  <a:srgbClr val="FFFFFF"/>
                </a:solidFill>
                <a:latin typeface="Arial" panose="020B0604020202020204"/>
              </a:rPr>
              <a:t>Shred global fraud intelligence for rapid response </a:t>
            </a:r>
            <a:br>
              <a:rPr lang="en-US" sz="900" dirty="0">
                <a:solidFill>
                  <a:srgbClr val="FFFFFF"/>
                </a:solidFill>
                <a:latin typeface="Arial" panose="020B0604020202020204"/>
              </a:rPr>
            </a:br>
            <a:r>
              <a:rPr lang="en-US" sz="900" dirty="0">
                <a:solidFill>
                  <a:srgbClr val="FFFFFF"/>
                </a:solidFill>
                <a:latin typeface="Arial" panose="020B0604020202020204"/>
              </a:rPr>
              <a:t>to related fraud trends</a:t>
            </a:r>
          </a:p>
        </p:txBody>
      </p:sp>
      <p:sp>
        <p:nvSpPr>
          <p:cNvPr id="27" name="Rectangle 26">
            <a:extLst>
              <a:ext uri="{FF2B5EF4-FFF2-40B4-BE49-F238E27FC236}">
                <a16:creationId xmlns:a16="http://schemas.microsoft.com/office/drawing/2014/main" id="{7062DADF-4612-471E-B6CC-3B3818172AD5}"/>
              </a:ext>
            </a:extLst>
          </p:cNvPr>
          <p:cNvSpPr/>
          <p:nvPr/>
        </p:nvSpPr>
        <p:spPr>
          <a:xfrm>
            <a:off x="571499" y="1590949"/>
            <a:ext cx="11049001" cy="6925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Deny where &gt; 3 Cards per email in 24 hours and IP country &lt;&gt; delivery country and machine learning score </a:t>
            </a:r>
            <a:br>
              <a:rPr lang="en-US" sz="1600" b="1" dirty="0"/>
            </a:br>
            <a:r>
              <a:rPr lang="en-US" sz="1600" b="1" dirty="0"/>
              <a:t>&gt; 750 and card history &lt; 3 days and email (ACI ReD Shield) &lt; 10 days and device = mobile</a:t>
            </a:r>
          </a:p>
        </p:txBody>
      </p:sp>
      <p:sp>
        <p:nvSpPr>
          <p:cNvPr id="28" name="Content Placeholder 13">
            <a:extLst>
              <a:ext uri="{FF2B5EF4-FFF2-40B4-BE49-F238E27FC236}">
                <a16:creationId xmlns:a16="http://schemas.microsoft.com/office/drawing/2014/main" id="{9F5CE968-3323-47E2-B7CB-13C12E869BB1}"/>
              </a:ext>
            </a:extLst>
          </p:cNvPr>
          <p:cNvSpPr txBox="1">
            <a:spLocks/>
          </p:cNvSpPr>
          <p:nvPr/>
        </p:nvSpPr>
        <p:spPr>
          <a:xfrm>
            <a:off x="576072" y="2374657"/>
            <a:ext cx="11044428" cy="540000"/>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1800" b="1" dirty="0">
                <a:solidFill>
                  <a:schemeClr val="accent1"/>
                </a:solidFill>
              </a:rPr>
              <a:t>Efficiency and effectiveness managed through:</a:t>
            </a:r>
          </a:p>
        </p:txBody>
      </p:sp>
      <p:sp>
        <p:nvSpPr>
          <p:cNvPr id="29" name="Rectangle 28">
            <a:extLst>
              <a:ext uri="{FF2B5EF4-FFF2-40B4-BE49-F238E27FC236}">
                <a16:creationId xmlns:a16="http://schemas.microsoft.com/office/drawing/2014/main" id="{4D41F88E-A441-4B1D-A91D-AC26061245C0}"/>
              </a:ext>
            </a:extLst>
          </p:cNvPr>
          <p:cNvSpPr>
            <a:spLocks noChangeArrowheads="1"/>
          </p:cNvSpPr>
          <p:nvPr/>
        </p:nvSpPr>
        <p:spPr bwMode="auto">
          <a:xfrm>
            <a:off x="576073" y="296345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Rule Manager delivers immediate changes </a:t>
            </a:r>
            <a:r>
              <a:rPr lang="en-US" altLang="en-US" sz="1400" b="1" dirty="0">
                <a:solidFill>
                  <a:schemeClr val="accent1"/>
                </a:solidFill>
              </a:rPr>
              <a:t>[flexibility]</a:t>
            </a:r>
          </a:p>
        </p:txBody>
      </p:sp>
      <p:sp>
        <p:nvSpPr>
          <p:cNvPr id="30" name="Rectangle 29">
            <a:extLst>
              <a:ext uri="{FF2B5EF4-FFF2-40B4-BE49-F238E27FC236}">
                <a16:creationId xmlns:a16="http://schemas.microsoft.com/office/drawing/2014/main" id="{1AA824D1-B8FB-4B16-993A-13F2FB1892BE}"/>
              </a:ext>
            </a:extLst>
          </p:cNvPr>
          <p:cNvSpPr>
            <a:spLocks noChangeArrowheads="1"/>
          </p:cNvSpPr>
          <p:nvPr/>
        </p:nvSpPr>
        <p:spPr bwMode="auto">
          <a:xfrm>
            <a:off x="2804415" y="296345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Consortium data</a:t>
            </a:r>
            <a:br>
              <a:rPr lang="en-US" altLang="en-US" sz="1400" dirty="0">
                <a:solidFill>
                  <a:schemeClr val="accent3"/>
                </a:solidFill>
              </a:rPr>
            </a:br>
            <a:r>
              <a:rPr lang="en-US" altLang="en-US" sz="1400" dirty="0">
                <a:solidFill>
                  <a:schemeClr val="accent3"/>
                </a:solidFill>
              </a:rPr>
              <a:t>tracks rule against emerging fraud</a:t>
            </a:r>
            <a:br>
              <a:rPr lang="en-US" altLang="en-US" sz="1400" dirty="0">
                <a:solidFill>
                  <a:schemeClr val="accent3"/>
                </a:solidFill>
              </a:rPr>
            </a:br>
            <a:r>
              <a:rPr lang="en-US" altLang="en-US" sz="1400" b="1" dirty="0">
                <a:solidFill>
                  <a:schemeClr val="accent1"/>
                </a:solidFill>
              </a:rPr>
              <a:t>[false positives]</a:t>
            </a:r>
          </a:p>
        </p:txBody>
      </p:sp>
      <p:sp>
        <p:nvSpPr>
          <p:cNvPr id="31" name="Rectangle 30">
            <a:extLst>
              <a:ext uri="{FF2B5EF4-FFF2-40B4-BE49-F238E27FC236}">
                <a16:creationId xmlns:a16="http://schemas.microsoft.com/office/drawing/2014/main" id="{DFDDFE23-8928-4801-846D-0976C171E3E3}"/>
              </a:ext>
            </a:extLst>
          </p:cNvPr>
          <p:cNvSpPr>
            <a:spLocks noChangeArrowheads="1"/>
          </p:cNvSpPr>
          <p:nvPr/>
        </p:nvSpPr>
        <p:spPr bwMode="auto">
          <a:xfrm>
            <a:off x="5032757" y="296345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ACI ReD</a:t>
            </a:r>
            <a:r>
              <a:rPr lang="en-US" altLang="en-US" sz="1400" i="1" dirty="0">
                <a:solidFill>
                  <a:schemeClr val="accent3"/>
                </a:solidFill>
              </a:rPr>
              <a:t>i</a:t>
            </a:r>
            <a:r>
              <a:rPr lang="en-US" altLang="en-US" sz="1400" dirty="0">
                <a:solidFill>
                  <a:schemeClr val="accent3"/>
                </a:solidFill>
              </a:rPr>
              <a:t> dashboards rule performance 24/7 </a:t>
            </a:r>
            <a:r>
              <a:rPr lang="en-US" altLang="en-US" sz="1400" b="1" dirty="0">
                <a:solidFill>
                  <a:schemeClr val="accent1"/>
                </a:solidFill>
              </a:rPr>
              <a:t>[control]</a:t>
            </a:r>
          </a:p>
        </p:txBody>
      </p:sp>
      <p:sp>
        <p:nvSpPr>
          <p:cNvPr id="32" name="Rectangle 31">
            <a:extLst>
              <a:ext uri="{FF2B5EF4-FFF2-40B4-BE49-F238E27FC236}">
                <a16:creationId xmlns:a16="http://schemas.microsoft.com/office/drawing/2014/main" id="{B3834908-688C-4621-9AC5-36C6BCF24DC6}"/>
              </a:ext>
            </a:extLst>
          </p:cNvPr>
          <p:cNvSpPr>
            <a:spLocks noChangeArrowheads="1"/>
          </p:cNvSpPr>
          <p:nvPr/>
        </p:nvSpPr>
        <p:spPr bwMode="auto">
          <a:xfrm>
            <a:off x="7261099" y="2963452"/>
            <a:ext cx="2131060" cy="1475197"/>
          </a:xfrm>
          <a:prstGeom prst="rect">
            <a:avLst/>
          </a:prstGeom>
          <a:noFill/>
          <a:ln w="9525">
            <a:noFill/>
            <a:miter lim="800000"/>
            <a:headEnd/>
            <a:tailEnd/>
          </a:ln>
        </p:spPr>
        <p:txBody>
          <a:bodyPr wrap="square" lIns="0" r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Silent option allows for testing and offline monitoring </a:t>
            </a:r>
            <a:r>
              <a:rPr lang="en-US" altLang="en-US" sz="1400" b="1" dirty="0">
                <a:solidFill>
                  <a:schemeClr val="accent1"/>
                </a:solidFill>
              </a:rPr>
              <a:t>[optimizing</a:t>
            </a:r>
            <a:br>
              <a:rPr lang="en-US" altLang="en-US" sz="1400" b="1" dirty="0">
                <a:solidFill>
                  <a:schemeClr val="accent1"/>
                </a:solidFill>
              </a:rPr>
            </a:br>
            <a:r>
              <a:rPr lang="en-US" altLang="en-US" sz="1400" b="1" dirty="0">
                <a:solidFill>
                  <a:schemeClr val="accent1"/>
                </a:solidFill>
              </a:rPr>
              <a:t>approval rates]</a:t>
            </a:r>
          </a:p>
        </p:txBody>
      </p:sp>
      <p:sp>
        <p:nvSpPr>
          <p:cNvPr id="33" name="Rectangle 32">
            <a:extLst>
              <a:ext uri="{FF2B5EF4-FFF2-40B4-BE49-F238E27FC236}">
                <a16:creationId xmlns:a16="http://schemas.microsoft.com/office/drawing/2014/main" id="{C7879029-A2B7-4A05-9FC6-BB033D0BB6DB}"/>
              </a:ext>
            </a:extLst>
          </p:cNvPr>
          <p:cNvSpPr>
            <a:spLocks noChangeArrowheads="1"/>
          </p:cNvSpPr>
          <p:nvPr/>
        </p:nvSpPr>
        <p:spPr bwMode="auto">
          <a:xfrm>
            <a:off x="9489441" y="296345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Risk team able to support platform performance </a:t>
            </a:r>
            <a:r>
              <a:rPr lang="en-US" altLang="en-US" sz="1400" b="1" dirty="0">
                <a:solidFill>
                  <a:schemeClr val="accent1"/>
                </a:solidFill>
              </a:rPr>
              <a:t>[support]</a:t>
            </a:r>
          </a:p>
        </p:txBody>
      </p:sp>
      <p:sp>
        <p:nvSpPr>
          <p:cNvPr id="36" name="Rectangle 35">
            <a:extLst>
              <a:ext uri="{FF2B5EF4-FFF2-40B4-BE49-F238E27FC236}">
                <a16:creationId xmlns:a16="http://schemas.microsoft.com/office/drawing/2014/main" id="{DF7597BF-BECE-439F-89B2-E78847BD0BFE}"/>
              </a:ext>
            </a:extLst>
          </p:cNvPr>
          <p:cNvSpPr>
            <a:spLocks noChangeArrowheads="1"/>
          </p:cNvSpPr>
          <p:nvPr/>
        </p:nvSpPr>
        <p:spPr bwMode="auto">
          <a:xfrm>
            <a:off x="576073" y="458270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RFX will alert on</a:t>
            </a:r>
            <a:br>
              <a:rPr lang="en-US" altLang="en-US" sz="1400" dirty="0">
                <a:solidFill>
                  <a:schemeClr val="accent3"/>
                </a:solidFill>
              </a:rPr>
            </a:br>
            <a:r>
              <a:rPr lang="en-US" altLang="en-US" sz="1400" dirty="0">
                <a:solidFill>
                  <a:schemeClr val="accent3"/>
                </a:solidFill>
              </a:rPr>
              <a:t>fraud that was subsequently approved </a:t>
            </a:r>
            <a:r>
              <a:rPr lang="en-US" altLang="en-US" sz="1400" b="1" dirty="0">
                <a:solidFill>
                  <a:schemeClr val="accent1"/>
                </a:solidFill>
              </a:rPr>
              <a:t>[reduce exposure]</a:t>
            </a:r>
          </a:p>
        </p:txBody>
      </p:sp>
      <p:sp>
        <p:nvSpPr>
          <p:cNvPr id="37" name="Rectangle 36">
            <a:extLst>
              <a:ext uri="{FF2B5EF4-FFF2-40B4-BE49-F238E27FC236}">
                <a16:creationId xmlns:a16="http://schemas.microsoft.com/office/drawing/2014/main" id="{7434D922-FB2F-48E1-8374-C108A6F28E94}"/>
              </a:ext>
            </a:extLst>
          </p:cNvPr>
          <p:cNvSpPr>
            <a:spLocks noChangeArrowheads="1"/>
          </p:cNvSpPr>
          <p:nvPr/>
        </p:nvSpPr>
        <p:spPr bwMode="auto">
          <a:xfrm>
            <a:off x="2804415" y="458270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Machine learning will adapt to new trends </a:t>
            </a:r>
            <a:r>
              <a:rPr lang="en-US" altLang="en-US" sz="1400" b="1" dirty="0">
                <a:solidFill>
                  <a:schemeClr val="accent1"/>
                </a:solidFill>
              </a:rPr>
              <a:t>[artificial intelligence]</a:t>
            </a:r>
          </a:p>
        </p:txBody>
      </p:sp>
      <p:sp>
        <p:nvSpPr>
          <p:cNvPr id="38" name="Rectangle 37">
            <a:extLst>
              <a:ext uri="{FF2B5EF4-FFF2-40B4-BE49-F238E27FC236}">
                <a16:creationId xmlns:a16="http://schemas.microsoft.com/office/drawing/2014/main" id="{4FA6AFA2-0BCE-4641-B751-31622DB126B0}"/>
              </a:ext>
            </a:extLst>
          </p:cNvPr>
          <p:cNvSpPr>
            <a:spLocks noChangeArrowheads="1"/>
          </p:cNvSpPr>
          <p:nvPr/>
        </p:nvSpPr>
        <p:spPr bwMode="auto">
          <a:xfrm>
            <a:off x="5032757" y="458270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Data mapping and profiling will highlight key data areas of risk </a:t>
            </a:r>
            <a:r>
              <a:rPr lang="en-US" altLang="en-US" sz="1400" b="1" dirty="0">
                <a:solidFill>
                  <a:schemeClr val="accent1"/>
                </a:solidFill>
              </a:rPr>
              <a:t>([data/consumer intelligence]</a:t>
            </a:r>
          </a:p>
        </p:txBody>
      </p:sp>
      <p:sp>
        <p:nvSpPr>
          <p:cNvPr id="39" name="Rectangle 38">
            <a:extLst>
              <a:ext uri="{FF2B5EF4-FFF2-40B4-BE49-F238E27FC236}">
                <a16:creationId xmlns:a16="http://schemas.microsoft.com/office/drawing/2014/main" id="{C3622035-6810-4DFF-8F27-CF96FBE2094E}"/>
              </a:ext>
            </a:extLst>
          </p:cNvPr>
          <p:cNvSpPr>
            <a:spLocks noChangeArrowheads="1"/>
          </p:cNvSpPr>
          <p:nvPr/>
        </p:nvSpPr>
        <p:spPr bwMode="auto">
          <a:xfrm>
            <a:off x="7261099" y="458270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CSI will enable visibility of linked analysis and blacklisting </a:t>
            </a:r>
            <a:r>
              <a:rPr lang="en-US" altLang="en-US" sz="1400" b="1" dirty="0">
                <a:solidFill>
                  <a:schemeClr val="accent1"/>
                </a:solidFill>
              </a:rPr>
              <a:t>[scope of fraud/immediacy]</a:t>
            </a:r>
          </a:p>
        </p:txBody>
      </p:sp>
      <p:sp>
        <p:nvSpPr>
          <p:cNvPr id="40" name="Rectangle 39">
            <a:extLst>
              <a:ext uri="{FF2B5EF4-FFF2-40B4-BE49-F238E27FC236}">
                <a16:creationId xmlns:a16="http://schemas.microsoft.com/office/drawing/2014/main" id="{BE9A4193-9606-4F20-9DFD-C198802DCF2D}"/>
              </a:ext>
            </a:extLst>
          </p:cNvPr>
          <p:cNvSpPr>
            <a:spLocks noChangeArrowheads="1"/>
          </p:cNvSpPr>
          <p:nvPr/>
        </p:nvSpPr>
        <p:spPr bwMode="auto">
          <a:xfrm>
            <a:off x="9489441" y="4582702"/>
            <a:ext cx="2131060" cy="1475197"/>
          </a:xfrm>
          <a:prstGeom prst="rect">
            <a:avLst/>
          </a:prstGeom>
          <a:no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accent3"/>
                </a:solidFill>
              </a:rPr>
              <a:t>Device fingerprint</a:t>
            </a:r>
            <a:br>
              <a:rPr lang="en-US" altLang="en-US" sz="1400" dirty="0">
                <a:solidFill>
                  <a:schemeClr val="accent3"/>
                </a:solidFill>
              </a:rPr>
            </a:br>
            <a:r>
              <a:rPr lang="en-US" altLang="en-US" sz="1400" dirty="0">
                <a:solidFill>
                  <a:schemeClr val="accent3"/>
                </a:solidFill>
              </a:rPr>
              <a:t>will help define transaction source </a:t>
            </a:r>
            <a:r>
              <a:rPr lang="en-US" altLang="en-US" sz="1400" b="1" dirty="0">
                <a:solidFill>
                  <a:schemeClr val="accent1"/>
                </a:solidFill>
              </a:rPr>
              <a:t>[data]</a:t>
            </a:r>
          </a:p>
        </p:txBody>
      </p:sp>
      <p:cxnSp>
        <p:nvCxnSpPr>
          <p:cNvPr id="41" name="Straight Connector 40">
            <a:extLst>
              <a:ext uri="{FF2B5EF4-FFF2-40B4-BE49-F238E27FC236}">
                <a16:creationId xmlns:a16="http://schemas.microsoft.com/office/drawing/2014/main" id="{47217829-3B43-497C-884A-099AEF8402C2}"/>
              </a:ext>
            </a:extLst>
          </p:cNvPr>
          <p:cNvCxnSpPr>
            <a:cxnSpLocks/>
          </p:cNvCxnSpPr>
          <p:nvPr/>
        </p:nvCxnSpPr>
        <p:spPr>
          <a:xfrm>
            <a:off x="2755774"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8719787-7C4E-443E-B04B-6078769D64B3}"/>
              </a:ext>
            </a:extLst>
          </p:cNvPr>
          <p:cNvCxnSpPr>
            <a:cxnSpLocks/>
          </p:cNvCxnSpPr>
          <p:nvPr/>
        </p:nvCxnSpPr>
        <p:spPr>
          <a:xfrm>
            <a:off x="576073" y="4488451"/>
            <a:ext cx="11044428"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A62E14D-AFA8-4D76-BE30-5FA1E489D06E}"/>
              </a:ext>
            </a:extLst>
          </p:cNvPr>
          <p:cNvCxnSpPr>
            <a:cxnSpLocks/>
          </p:cNvCxnSpPr>
          <p:nvPr/>
        </p:nvCxnSpPr>
        <p:spPr>
          <a:xfrm>
            <a:off x="4984116"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1AF5FB5-2693-4A4F-B908-E584B4CABD7C}"/>
              </a:ext>
            </a:extLst>
          </p:cNvPr>
          <p:cNvCxnSpPr>
            <a:cxnSpLocks/>
          </p:cNvCxnSpPr>
          <p:nvPr/>
        </p:nvCxnSpPr>
        <p:spPr>
          <a:xfrm>
            <a:off x="7212458"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C358D3C-B73A-4DD6-9F61-0F3D9B77E335}"/>
              </a:ext>
            </a:extLst>
          </p:cNvPr>
          <p:cNvCxnSpPr>
            <a:cxnSpLocks/>
          </p:cNvCxnSpPr>
          <p:nvPr/>
        </p:nvCxnSpPr>
        <p:spPr>
          <a:xfrm>
            <a:off x="9440800" y="2963452"/>
            <a:ext cx="0" cy="3094447"/>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084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smtClean="0"/>
              <a:pPr/>
              <a:t>8</a:t>
            </a:fld>
            <a:endParaRPr lang="en-US" dirty="0"/>
          </a:p>
        </p:txBody>
      </p:sp>
      <p:sp>
        <p:nvSpPr>
          <p:cNvPr id="67" name="Fußzeilenplatzhalter 1"/>
          <p:cNvSpPr>
            <a:spLocks noGrp="1"/>
          </p:cNvSpPr>
          <p:nvPr>
            <p:ph type="ftr" sz="quarter" idx="11"/>
          </p:nvPr>
        </p:nvSpPr>
        <p:spPr/>
        <p:txBody>
          <a:bodyPr/>
          <a:lstStyle/>
          <a:p>
            <a:r>
              <a:rPr lang="en-US" dirty="0"/>
              <a:t>CONFIDENTIAL</a:t>
            </a:r>
          </a:p>
        </p:txBody>
      </p:sp>
      <p:sp>
        <p:nvSpPr>
          <p:cNvPr id="27" name="Titel 9"/>
          <p:cNvSpPr>
            <a:spLocks noGrp="1"/>
          </p:cNvSpPr>
          <p:nvPr>
            <p:ph type="title"/>
          </p:nvPr>
        </p:nvSpPr>
        <p:spPr/>
        <p:txBody>
          <a:bodyPr/>
          <a:lstStyle/>
          <a:p>
            <a:r>
              <a:rPr lang="en-US" dirty="0"/>
              <a:t>Project Titanium – Processing and Intelligence Overview</a:t>
            </a:r>
          </a:p>
        </p:txBody>
      </p:sp>
      <p:grpSp>
        <p:nvGrpSpPr>
          <p:cNvPr id="8" name="Group 7"/>
          <p:cNvGrpSpPr/>
          <p:nvPr/>
        </p:nvGrpSpPr>
        <p:grpSpPr>
          <a:xfrm>
            <a:off x="3913598" y="1696872"/>
            <a:ext cx="4896000" cy="4521048"/>
            <a:chOff x="3060663" y="1727352"/>
            <a:chExt cx="5714059" cy="4018845"/>
          </a:xfrm>
        </p:grpSpPr>
        <p:sp>
          <p:nvSpPr>
            <p:cNvPr id="9" name="Rounded Rectangle 54"/>
            <p:cNvSpPr/>
            <p:nvPr/>
          </p:nvSpPr>
          <p:spPr>
            <a:xfrm>
              <a:off x="3060663" y="1727352"/>
              <a:ext cx="5714059" cy="4018845"/>
            </a:xfrm>
            <a:prstGeom prst="roundRect">
              <a:avLst/>
            </a:prstGeom>
            <a:ln/>
            <a:scene3d>
              <a:camera prst="orthographicFront">
                <a:rot lat="0" lon="0" rev="0"/>
              </a:camera>
              <a:lightRig rig="contrasting" dir="t">
                <a:rot lat="0" lon="0" rev="7800000"/>
              </a:lightRig>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10" name="TextBox 9"/>
            <p:cNvSpPr txBox="1"/>
            <p:nvPr/>
          </p:nvSpPr>
          <p:spPr>
            <a:xfrm>
              <a:off x="4798030" y="1838895"/>
              <a:ext cx="2361380" cy="273589"/>
            </a:xfrm>
            <a:prstGeom prst="rect">
              <a:avLst/>
            </a:prstGeom>
            <a:ln>
              <a:noFill/>
            </a:ln>
            <a:scene3d>
              <a:camera prst="orthographicFront">
                <a:rot lat="0" lon="0" rev="0"/>
              </a:camera>
              <a:lightRig rig="contrasting" dir="t">
                <a:rot lat="0" lon="0" rev="7800000"/>
              </a:lightRig>
            </a:scene3d>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sz="1400" b="1" dirty="0"/>
                <a:t>Strategies / Data Science</a:t>
              </a:r>
            </a:p>
          </p:txBody>
        </p:sp>
      </p:grpSp>
      <p:grpSp>
        <p:nvGrpSpPr>
          <p:cNvPr id="11" name="Group 10"/>
          <p:cNvGrpSpPr/>
          <p:nvPr/>
        </p:nvGrpSpPr>
        <p:grpSpPr>
          <a:xfrm>
            <a:off x="1638843" y="1727353"/>
            <a:ext cx="2233187" cy="4521047"/>
            <a:chOff x="1583822" y="1562033"/>
            <a:chExt cx="4303661" cy="4779752"/>
          </a:xfrm>
          <a:solidFill>
            <a:schemeClr val="bg1"/>
          </a:solidFill>
          <a:effectLst/>
          <a:scene3d>
            <a:camera prst="orthographicFront">
              <a:rot lat="0" lon="0" rev="0"/>
            </a:camera>
            <a:lightRig rig="contrasting" dir="t">
              <a:rot lat="0" lon="0" rev="7800000"/>
            </a:lightRig>
          </a:scene3d>
        </p:grpSpPr>
        <p:sp>
          <p:nvSpPr>
            <p:cNvPr id="12" name="Rounded Rectangle 51"/>
            <p:cNvSpPr/>
            <p:nvPr/>
          </p:nvSpPr>
          <p:spPr>
            <a:xfrm>
              <a:off x="1583822" y="1562033"/>
              <a:ext cx="4303661" cy="4779752"/>
            </a:xfrm>
            <a:prstGeom prst="roundRect">
              <a:avLst/>
            </a:prstGeom>
            <a:grp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dirty="0"/>
            </a:p>
          </p:txBody>
        </p:sp>
        <p:sp>
          <p:nvSpPr>
            <p:cNvPr id="13" name="TextBox 12"/>
            <p:cNvSpPr txBox="1"/>
            <p:nvPr/>
          </p:nvSpPr>
          <p:spPr>
            <a:xfrm>
              <a:off x="2382345" y="1757217"/>
              <a:ext cx="2728391" cy="55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lgn="ctr"/>
              <a:r>
                <a:rPr lang="en-US" sz="1400" b="1" dirty="0">
                  <a:solidFill>
                    <a:schemeClr val="tx1"/>
                  </a:solidFill>
                </a:rPr>
                <a:t>Real-Time</a:t>
              </a:r>
            </a:p>
            <a:p>
              <a:pPr algn="ctr"/>
              <a:r>
                <a:rPr lang="en-US" sz="1400" b="1" dirty="0">
                  <a:solidFill>
                    <a:schemeClr val="tx1"/>
                  </a:solidFill>
                </a:rPr>
                <a:t>Decision Making</a:t>
              </a:r>
            </a:p>
          </p:txBody>
        </p:sp>
      </p:grpSp>
      <p:sp>
        <p:nvSpPr>
          <p:cNvPr id="29" name="Rounded Rectangle 64"/>
          <p:cNvSpPr/>
          <p:nvPr/>
        </p:nvSpPr>
        <p:spPr>
          <a:xfrm>
            <a:off x="7358883" y="2640384"/>
            <a:ext cx="1283783" cy="117936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Patterns</a:t>
            </a:r>
          </a:p>
          <a:p>
            <a:pPr algn="ctr"/>
            <a:r>
              <a:rPr lang="en-US" sz="1350" b="1" dirty="0"/>
              <a:t>Algorithms Strategies</a:t>
            </a:r>
          </a:p>
        </p:txBody>
      </p:sp>
      <p:sp>
        <p:nvSpPr>
          <p:cNvPr id="30" name="Rounded Rectangle 67"/>
          <p:cNvSpPr/>
          <p:nvPr/>
        </p:nvSpPr>
        <p:spPr bwMode="auto">
          <a:xfrm>
            <a:off x="2030880" y="4757183"/>
            <a:ext cx="1171669" cy="678142"/>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Analytic</a:t>
            </a:r>
          </a:p>
          <a:p>
            <a:pPr algn="ctr" defTabSz="685800" fontAlgn="base">
              <a:spcBef>
                <a:spcPct val="0"/>
              </a:spcBef>
              <a:spcAft>
                <a:spcPct val="0"/>
              </a:spcAft>
            </a:pPr>
            <a:r>
              <a:rPr lang="en-US" sz="1350" b="1" dirty="0">
                <a:solidFill>
                  <a:schemeClr val="bg1"/>
                </a:solidFill>
                <a:latin typeface="Arial" charset="0"/>
                <a:cs typeface="Arial" charset="0"/>
              </a:rPr>
              <a:t>Engines</a:t>
            </a:r>
          </a:p>
        </p:txBody>
      </p:sp>
      <p:cxnSp>
        <p:nvCxnSpPr>
          <p:cNvPr id="36" name="Elbow Connector 33"/>
          <p:cNvCxnSpPr>
            <a:stCxn id="29" idx="2"/>
            <a:endCxn id="37" idx="3"/>
          </p:cNvCxnSpPr>
          <p:nvPr/>
        </p:nvCxnSpPr>
        <p:spPr>
          <a:xfrm rot="5400000">
            <a:off x="7045606" y="4191834"/>
            <a:ext cx="1327256" cy="583080"/>
          </a:xfrm>
          <a:prstGeom prst="bentConnector2">
            <a:avLst/>
          </a:prstGeom>
          <a:ln w="1270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Alternate Process 65"/>
          <p:cNvSpPr/>
          <p:nvPr/>
        </p:nvSpPr>
        <p:spPr>
          <a:xfrm>
            <a:off x="5852058" y="4694312"/>
            <a:ext cx="1565637" cy="90538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t>Features</a:t>
            </a:r>
          </a:p>
          <a:p>
            <a:pPr algn="ctr"/>
            <a:r>
              <a:rPr lang="en-US" sz="1350" b="1" dirty="0"/>
              <a:t>Rules</a:t>
            </a:r>
          </a:p>
          <a:p>
            <a:pPr algn="ctr"/>
            <a:r>
              <a:rPr lang="en-US" sz="1350" b="1" dirty="0"/>
              <a:t>Models</a:t>
            </a:r>
          </a:p>
        </p:txBody>
      </p:sp>
      <p:pic>
        <p:nvPicPr>
          <p:cNvPr id="38" name="Picture 6" descr="http://findicons.com/files/icons/2773/pictonic_free/512/dbs_hadoop.png"/>
          <p:cNvPicPr>
            <a:picLocks noChangeAspect="1" noChangeArrowheads="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359962" y="3622258"/>
            <a:ext cx="394975" cy="394976"/>
          </a:xfrm>
          <a:prstGeom prst="rect">
            <a:avLst/>
          </a:prstGeom>
        </p:spPr>
      </p:pic>
      <p:grpSp>
        <p:nvGrpSpPr>
          <p:cNvPr id="41" name="Group 9"/>
          <p:cNvGrpSpPr>
            <a:grpSpLocks noChangeAspect="1"/>
          </p:cNvGrpSpPr>
          <p:nvPr/>
        </p:nvGrpSpPr>
        <p:grpSpPr bwMode="auto">
          <a:xfrm>
            <a:off x="1814330" y="5517688"/>
            <a:ext cx="391866" cy="269010"/>
            <a:chOff x="5620" y="1913"/>
            <a:chExt cx="370" cy="254"/>
          </a:xfrm>
          <a:solidFill>
            <a:schemeClr val="accent2"/>
          </a:solidFill>
        </p:grpSpPr>
        <p:sp>
          <p:nvSpPr>
            <p:cNvPr id="42" name="Freeform 10"/>
            <p:cNvSpPr>
              <a:spLocks noChangeArrowheads="1"/>
            </p:cNvSpPr>
            <p:nvPr/>
          </p:nvSpPr>
          <p:spPr bwMode="auto">
            <a:xfrm>
              <a:off x="5620" y="1913"/>
              <a:ext cx="370" cy="255"/>
            </a:xfrm>
            <a:custGeom>
              <a:avLst/>
              <a:gdLst>
                <a:gd name="T0" fmla="*/ 418 w 1638"/>
                <a:gd name="T1" fmla="*/ 156 h 1127"/>
                <a:gd name="T2" fmla="*/ 820 w 1638"/>
                <a:gd name="T3" fmla="*/ 0 h 1127"/>
                <a:gd name="T4" fmla="*/ 1222 w 1638"/>
                <a:gd name="T5" fmla="*/ 156 h 1127"/>
                <a:gd name="T6" fmla="*/ 819 w 1638"/>
                <a:gd name="T7" fmla="*/ 313 h 1127"/>
                <a:gd name="T8" fmla="*/ 418 w 1638"/>
                <a:gd name="T9" fmla="*/ 156 h 1127"/>
                <a:gd name="T10" fmla="*/ 415 w 1638"/>
                <a:gd name="T11" fmla="*/ 692 h 1127"/>
                <a:gd name="T12" fmla="*/ 818 w 1638"/>
                <a:gd name="T13" fmla="*/ 849 h 1127"/>
                <a:gd name="T14" fmla="*/ 1219 w 1638"/>
                <a:gd name="T15" fmla="*/ 692 h 1127"/>
                <a:gd name="T16" fmla="*/ 1219 w 1638"/>
                <a:gd name="T17" fmla="*/ 572 h 1127"/>
                <a:gd name="T18" fmla="*/ 818 w 1638"/>
                <a:gd name="T19" fmla="*/ 682 h 1127"/>
                <a:gd name="T20" fmla="*/ 415 w 1638"/>
                <a:gd name="T21" fmla="*/ 572 h 1127"/>
                <a:gd name="T22" fmla="*/ 415 w 1638"/>
                <a:gd name="T23" fmla="*/ 692 h 1127"/>
                <a:gd name="T24" fmla="*/ 415 w 1638"/>
                <a:gd name="T25" fmla="*/ 424 h 1127"/>
                <a:gd name="T26" fmla="*/ 816 w 1638"/>
                <a:gd name="T27" fmla="*/ 572 h 1127"/>
                <a:gd name="T28" fmla="*/ 1218 w 1638"/>
                <a:gd name="T29" fmla="*/ 417 h 1127"/>
                <a:gd name="T30" fmla="*/ 1218 w 1638"/>
                <a:gd name="T31" fmla="*/ 296 h 1127"/>
                <a:gd name="T32" fmla="*/ 816 w 1638"/>
                <a:gd name="T33" fmla="*/ 406 h 1127"/>
                <a:gd name="T34" fmla="*/ 414 w 1638"/>
                <a:gd name="T35" fmla="*/ 296 h 1127"/>
                <a:gd name="T36" fmla="*/ 414 w 1638"/>
                <a:gd name="T37" fmla="*/ 359 h 1127"/>
                <a:gd name="T38" fmla="*/ 166 w 1638"/>
                <a:gd name="T39" fmla="*/ 359 h 1127"/>
                <a:gd name="T40" fmla="*/ 161 w 1638"/>
                <a:gd name="T41" fmla="*/ 349 h 1127"/>
                <a:gd name="T42" fmla="*/ 130 w 1638"/>
                <a:gd name="T43" fmla="*/ 317 h 1127"/>
                <a:gd name="T44" fmla="*/ 87 w 1638"/>
                <a:gd name="T45" fmla="*/ 306 h 1127"/>
                <a:gd name="T46" fmla="*/ 43 w 1638"/>
                <a:gd name="T47" fmla="*/ 317 h 1127"/>
                <a:gd name="T48" fmla="*/ 12 w 1638"/>
                <a:gd name="T49" fmla="*/ 349 h 1127"/>
                <a:gd name="T50" fmla="*/ 0 w 1638"/>
                <a:gd name="T51" fmla="*/ 392 h 1127"/>
                <a:gd name="T52" fmla="*/ 12 w 1638"/>
                <a:gd name="T53" fmla="*/ 435 h 1127"/>
                <a:gd name="T54" fmla="*/ 43 w 1638"/>
                <a:gd name="T55" fmla="*/ 466 h 1127"/>
                <a:gd name="T56" fmla="*/ 87 w 1638"/>
                <a:gd name="T57" fmla="*/ 478 h 1127"/>
                <a:gd name="T58" fmla="*/ 130 w 1638"/>
                <a:gd name="T59" fmla="*/ 466 h 1127"/>
                <a:gd name="T60" fmla="*/ 161 w 1638"/>
                <a:gd name="T61" fmla="*/ 435 h 1127"/>
                <a:gd name="T62" fmla="*/ 166 w 1638"/>
                <a:gd name="T63" fmla="*/ 424 h 1127"/>
                <a:gd name="T64" fmla="*/ 415 w 1638"/>
                <a:gd name="T65" fmla="*/ 424 h 1127"/>
                <a:gd name="T66" fmla="*/ 1507 w 1638"/>
                <a:gd name="T67" fmla="*/ 876 h 1127"/>
                <a:gd name="T68" fmla="*/ 1476 w 1638"/>
                <a:gd name="T69" fmla="*/ 908 h 1127"/>
                <a:gd name="T70" fmla="*/ 1471 w 1638"/>
                <a:gd name="T71" fmla="*/ 918 h 1127"/>
                <a:gd name="T72" fmla="*/ 1219 w 1638"/>
                <a:gd name="T73" fmla="*/ 918 h 1127"/>
                <a:gd name="T74" fmla="*/ 1219 w 1638"/>
                <a:gd name="T75" fmla="*/ 849 h 1127"/>
                <a:gd name="T76" fmla="*/ 818 w 1638"/>
                <a:gd name="T77" fmla="*/ 960 h 1127"/>
                <a:gd name="T78" fmla="*/ 415 w 1638"/>
                <a:gd name="T79" fmla="*/ 849 h 1127"/>
                <a:gd name="T80" fmla="*/ 415 w 1638"/>
                <a:gd name="T81" fmla="*/ 970 h 1127"/>
                <a:gd name="T82" fmla="*/ 818 w 1638"/>
                <a:gd name="T83" fmla="*/ 1126 h 1127"/>
                <a:gd name="T84" fmla="*/ 1217 w 1638"/>
                <a:gd name="T85" fmla="*/ 983 h 1127"/>
                <a:gd name="T86" fmla="*/ 1471 w 1638"/>
                <a:gd name="T87" fmla="*/ 983 h 1127"/>
                <a:gd name="T88" fmla="*/ 1476 w 1638"/>
                <a:gd name="T89" fmla="*/ 994 h 1127"/>
                <a:gd name="T90" fmla="*/ 1507 w 1638"/>
                <a:gd name="T91" fmla="*/ 1025 h 1127"/>
                <a:gd name="T92" fmla="*/ 1550 w 1638"/>
                <a:gd name="T93" fmla="*/ 1037 h 1127"/>
                <a:gd name="T94" fmla="*/ 1594 w 1638"/>
                <a:gd name="T95" fmla="*/ 1025 h 1127"/>
                <a:gd name="T96" fmla="*/ 1625 w 1638"/>
                <a:gd name="T97" fmla="*/ 994 h 1127"/>
                <a:gd name="T98" fmla="*/ 1637 w 1638"/>
                <a:gd name="T99" fmla="*/ 951 h 1127"/>
                <a:gd name="T100" fmla="*/ 1625 w 1638"/>
                <a:gd name="T101" fmla="*/ 908 h 1127"/>
                <a:gd name="T102" fmla="*/ 1594 w 1638"/>
                <a:gd name="T103" fmla="*/ 876 h 1127"/>
                <a:gd name="T104" fmla="*/ 1550 w 1638"/>
                <a:gd name="T105" fmla="*/ 865 h 1127"/>
                <a:gd name="T106" fmla="*/ 1550 w 1638"/>
                <a:gd name="T107" fmla="*/ 865 h 1127"/>
                <a:gd name="T108" fmla="*/ 1507 w 1638"/>
                <a:gd name="T109" fmla="*/ 876 h 1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38" h="1127">
                  <a:moveTo>
                    <a:pt x="418" y="156"/>
                  </a:moveTo>
                  <a:cubicBezTo>
                    <a:pt x="418" y="70"/>
                    <a:pt x="598" y="0"/>
                    <a:pt x="820" y="0"/>
                  </a:cubicBezTo>
                  <a:cubicBezTo>
                    <a:pt x="1043" y="0"/>
                    <a:pt x="1222" y="69"/>
                    <a:pt x="1222" y="156"/>
                  </a:cubicBezTo>
                  <a:cubicBezTo>
                    <a:pt x="1222" y="242"/>
                    <a:pt x="1042" y="313"/>
                    <a:pt x="819" y="313"/>
                  </a:cubicBezTo>
                  <a:cubicBezTo>
                    <a:pt x="595" y="313"/>
                    <a:pt x="418" y="243"/>
                    <a:pt x="418" y="156"/>
                  </a:cubicBezTo>
                  <a:close/>
                  <a:moveTo>
                    <a:pt x="415" y="692"/>
                  </a:moveTo>
                  <a:cubicBezTo>
                    <a:pt x="415" y="778"/>
                    <a:pt x="595" y="849"/>
                    <a:pt x="818" y="849"/>
                  </a:cubicBezTo>
                  <a:cubicBezTo>
                    <a:pt x="1040" y="849"/>
                    <a:pt x="1219" y="778"/>
                    <a:pt x="1219" y="692"/>
                  </a:cubicBezTo>
                  <a:cubicBezTo>
                    <a:pt x="1219" y="652"/>
                    <a:pt x="1219" y="612"/>
                    <a:pt x="1219" y="572"/>
                  </a:cubicBezTo>
                  <a:cubicBezTo>
                    <a:pt x="1141" y="644"/>
                    <a:pt x="979" y="682"/>
                    <a:pt x="818" y="682"/>
                  </a:cubicBezTo>
                  <a:cubicBezTo>
                    <a:pt x="656" y="682"/>
                    <a:pt x="493" y="644"/>
                    <a:pt x="415" y="572"/>
                  </a:cubicBezTo>
                  <a:cubicBezTo>
                    <a:pt x="415" y="612"/>
                    <a:pt x="415" y="652"/>
                    <a:pt x="415" y="692"/>
                  </a:cubicBezTo>
                  <a:close/>
                  <a:moveTo>
                    <a:pt x="415" y="424"/>
                  </a:moveTo>
                  <a:cubicBezTo>
                    <a:pt x="424" y="507"/>
                    <a:pt x="600" y="572"/>
                    <a:pt x="816" y="572"/>
                  </a:cubicBezTo>
                  <a:cubicBezTo>
                    <a:pt x="1031" y="572"/>
                    <a:pt x="1218" y="503"/>
                    <a:pt x="1218" y="417"/>
                  </a:cubicBezTo>
                  <a:cubicBezTo>
                    <a:pt x="1218" y="376"/>
                    <a:pt x="1218" y="336"/>
                    <a:pt x="1218" y="296"/>
                  </a:cubicBezTo>
                  <a:cubicBezTo>
                    <a:pt x="1140" y="368"/>
                    <a:pt x="977" y="406"/>
                    <a:pt x="816" y="406"/>
                  </a:cubicBezTo>
                  <a:cubicBezTo>
                    <a:pt x="654" y="406"/>
                    <a:pt x="492" y="368"/>
                    <a:pt x="414" y="296"/>
                  </a:cubicBezTo>
                  <a:cubicBezTo>
                    <a:pt x="414" y="317"/>
                    <a:pt x="414" y="338"/>
                    <a:pt x="414" y="359"/>
                  </a:cubicBezTo>
                  <a:cubicBezTo>
                    <a:pt x="331" y="359"/>
                    <a:pt x="248" y="359"/>
                    <a:pt x="166" y="359"/>
                  </a:cubicBezTo>
                  <a:cubicBezTo>
                    <a:pt x="165" y="355"/>
                    <a:pt x="163" y="352"/>
                    <a:pt x="161" y="349"/>
                  </a:cubicBezTo>
                  <a:cubicBezTo>
                    <a:pt x="153" y="335"/>
                    <a:pt x="143" y="325"/>
                    <a:pt x="130" y="317"/>
                  </a:cubicBezTo>
                  <a:cubicBezTo>
                    <a:pt x="116" y="309"/>
                    <a:pt x="102" y="306"/>
                    <a:pt x="87" y="306"/>
                  </a:cubicBezTo>
                  <a:cubicBezTo>
                    <a:pt x="71" y="306"/>
                    <a:pt x="56" y="309"/>
                    <a:pt x="43" y="317"/>
                  </a:cubicBezTo>
                  <a:cubicBezTo>
                    <a:pt x="29" y="325"/>
                    <a:pt x="20" y="335"/>
                    <a:pt x="12" y="349"/>
                  </a:cubicBezTo>
                  <a:cubicBezTo>
                    <a:pt x="4" y="362"/>
                    <a:pt x="0" y="376"/>
                    <a:pt x="0" y="392"/>
                  </a:cubicBezTo>
                  <a:cubicBezTo>
                    <a:pt x="0" y="408"/>
                    <a:pt x="4" y="421"/>
                    <a:pt x="12" y="435"/>
                  </a:cubicBezTo>
                  <a:cubicBezTo>
                    <a:pt x="20" y="449"/>
                    <a:pt x="29" y="458"/>
                    <a:pt x="43" y="466"/>
                  </a:cubicBezTo>
                  <a:cubicBezTo>
                    <a:pt x="56" y="474"/>
                    <a:pt x="71" y="478"/>
                    <a:pt x="87" y="478"/>
                  </a:cubicBezTo>
                  <a:cubicBezTo>
                    <a:pt x="102" y="478"/>
                    <a:pt x="116" y="474"/>
                    <a:pt x="130" y="466"/>
                  </a:cubicBezTo>
                  <a:cubicBezTo>
                    <a:pt x="143" y="458"/>
                    <a:pt x="153" y="449"/>
                    <a:pt x="161" y="435"/>
                  </a:cubicBezTo>
                  <a:cubicBezTo>
                    <a:pt x="163" y="431"/>
                    <a:pt x="165" y="428"/>
                    <a:pt x="166" y="424"/>
                  </a:cubicBezTo>
                  <a:cubicBezTo>
                    <a:pt x="249" y="424"/>
                    <a:pt x="332" y="424"/>
                    <a:pt x="415" y="424"/>
                  </a:cubicBezTo>
                  <a:close/>
                  <a:moveTo>
                    <a:pt x="1507" y="876"/>
                  </a:moveTo>
                  <a:cubicBezTo>
                    <a:pt x="1494" y="884"/>
                    <a:pt x="1484" y="894"/>
                    <a:pt x="1476" y="908"/>
                  </a:cubicBezTo>
                  <a:cubicBezTo>
                    <a:pt x="1474" y="911"/>
                    <a:pt x="1472" y="914"/>
                    <a:pt x="1471" y="918"/>
                  </a:cubicBezTo>
                  <a:cubicBezTo>
                    <a:pt x="1387" y="918"/>
                    <a:pt x="1303" y="918"/>
                    <a:pt x="1219" y="918"/>
                  </a:cubicBezTo>
                  <a:cubicBezTo>
                    <a:pt x="1219" y="895"/>
                    <a:pt x="1219" y="872"/>
                    <a:pt x="1219" y="849"/>
                  </a:cubicBezTo>
                  <a:cubicBezTo>
                    <a:pt x="1141" y="922"/>
                    <a:pt x="979" y="960"/>
                    <a:pt x="818" y="960"/>
                  </a:cubicBezTo>
                  <a:cubicBezTo>
                    <a:pt x="656" y="960"/>
                    <a:pt x="493" y="922"/>
                    <a:pt x="415" y="849"/>
                  </a:cubicBezTo>
                  <a:cubicBezTo>
                    <a:pt x="415" y="890"/>
                    <a:pt x="415" y="930"/>
                    <a:pt x="415" y="970"/>
                  </a:cubicBezTo>
                  <a:cubicBezTo>
                    <a:pt x="415" y="1056"/>
                    <a:pt x="595" y="1126"/>
                    <a:pt x="818" y="1126"/>
                  </a:cubicBezTo>
                  <a:cubicBezTo>
                    <a:pt x="1028" y="1126"/>
                    <a:pt x="1201" y="1064"/>
                    <a:pt x="1217" y="983"/>
                  </a:cubicBezTo>
                  <a:cubicBezTo>
                    <a:pt x="1302" y="983"/>
                    <a:pt x="1387" y="983"/>
                    <a:pt x="1471" y="983"/>
                  </a:cubicBezTo>
                  <a:cubicBezTo>
                    <a:pt x="1472" y="987"/>
                    <a:pt x="1474" y="990"/>
                    <a:pt x="1476" y="994"/>
                  </a:cubicBezTo>
                  <a:cubicBezTo>
                    <a:pt x="1484" y="1008"/>
                    <a:pt x="1494" y="1017"/>
                    <a:pt x="1507" y="1025"/>
                  </a:cubicBezTo>
                  <a:cubicBezTo>
                    <a:pt x="1521" y="1033"/>
                    <a:pt x="1535" y="1037"/>
                    <a:pt x="1550" y="1037"/>
                  </a:cubicBezTo>
                  <a:cubicBezTo>
                    <a:pt x="1566" y="1037"/>
                    <a:pt x="1581" y="1033"/>
                    <a:pt x="1594" y="1025"/>
                  </a:cubicBezTo>
                  <a:cubicBezTo>
                    <a:pt x="1608" y="1017"/>
                    <a:pt x="1617" y="1008"/>
                    <a:pt x="1625" y="994"/>
                  </a:cubicBezTo>
                  <a:cubicBezTo>
                    <a:pt x="1633" y="980"/>
                    <a:pt x="1637" y="967"/>
                    <a:pt x="1637" y="951"/>
                  </a:cubicBezTo>
                  <a:cubicBezTo>
                    <a:pt x="1637" y="935"/>
                    <a:pt x="1633" y="922"/>
                    <a:pt x="1625" y="908"/>
                  </a:cubicBezTo>
                  <a:cubicBezTo>
                    <a:pt x="1617" y="895"/>
                    <a:pt x="1608" y="884"/>
                    <a:pt x="1594" y="876"/>
                  </a:cubicBezTo>
                  <a:cubicBezTo>
                    <a:pt x="1581" y="868"/>
                    <a:pt x="1566" y="865"/>
                    <a:pt x="1550" y="865"/>
                  </a:cubicBezTo>
                  <a:lnTo>
                    <a:pt x="1550" y="865"/>
                  </a:lnTo>
                  <a:cubicBezTo>
                    <a:pt x="1535" y="865"/>
                    <a:pt x="1521" y="868"/>
                    <a:pt x="1507" y="87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600" dirty="0"/>
            </a:p>
          </p:txBody>
        </p:sp>
      </p:grpSp>
      <p:sp>
        <p:nvSpPr>
          <p:cNvPr id="43" name="TextBox 42"/>
          <p:cNvSpPr txBox="1"/>
          <p:nvPr/>
        </p:nvSpPr>
        <p:spPr>
          <a:xfrm>
            <a:off x="1524332" y="5844806"/>
            <a:ext cx="971860" cy="246221"/>
          </a:xfrm>
          <a:prstGeom prst="rect">
            <a:avLst/>
          </a:prstGeom>
          <a:noFill/>
        </p:spPr>
        <p:txBody>
          <a:bodyPr wrap="square" rtlCol="0">
            <a:spAutoFit/>
          </a:bodyPr>
          <a:lstStyle/>
          <a:p>
            <a:pPr algn="ctr"/>
            <a:r>
              <a:rPr lang="en-US" sz="1000" dirty="0"/>
              <a:t>Relational</a:t>
            </a:r>
          </a:p>
        </p:txBody>
      </p:sp>
      <p:grpSp>
        <p:nvGrpSpPr>
          <p:cNvPr id="44" name="Group 44"/>
          <p:cNvGrpSpPr>
            <a:grpSpLocks noChangeAspect="1"/>
          </p:cNvGrpSpPr>
          <p:nvPr/>
        </p:nvGrpSpPr>
        <p:grpSpPr bwMode="auto">
          <a:xfrm>
            <a:off x="2518442" y="5511200"/>
            <a:ext cx="280026" cy="280026"/>
            <a:chOff x="4415" y="378"/>
            <a:chExt cx="331" cy="331"/>
          </a:xfrm>
          <a:solidFill>
            <a:schemeClr val="accent2"/>
          </a:solidFill>
        </p:grpSpPr>
        <p:sp>
          <p:nvSpPr>
            <p:cNvPr id="45" name="Freeform 45"/>
            <p:cNvSpPr>
              <a:spLocks noChangeArrowheads="1"/>
            </p:cNvSpPr>
            <p:nvPr/>
          </p:nvSpPr>
          <p:spPr bwMode="auto">
            <a:xfrm>
              <a:off x="4415" y="378"/>
              <a:ext cx="331" cy="331"/>
            </a:xfrm>
            <a:custGeom>
              <a:avLst/>
              <a:gdLst>
                <a:gd name="T0" fmla="*/ 86 w 1464"/>
                <a:gd name="T1" fmla="*/ 517 h 1464"/>
                <a:gd name="T2" fmla="*/ 0 w 1464"/>
                <a:gd name="T3" fmla="*/ 603 h 1464"/>
                <a:gd name="T4" fmla="*/ 11 w 1464"/>
                <a:gd name="T5" fmla="*/ 903 h 1464"/>
                <a:gd name="T6" fmla="*/ 1377 w 1464"/>
                <a:gd name="T7" fmla="*/ 946 h 1464"/>
                <a:gd name="T8" fmla="*/ 1452 w 1464"/>
                <a:gd name="T9" fmla="*/ 903 h 1464"/>
                <a:gd name="T10" fmla="*/ 1463 w 1464"/>
                <a:gd name="T11" fmla="*/ 603 h 1464"/>
                <a:gd name="T12" fmla="*/ 1420 w 1464"/>
                <a:gd name="T13" fmla="*/ 528 h 1464"/>
                <a:gd name="T14" fmla="*/ 129 w 1464"/>
                <a:gd name="T15" fmla="*/ 796 h 1464"/>
                <a:gd name="T16" fmla="*/ 989 w 1464"/>
                <a:gd name="T17" fmla="*/ 796 h 1464"/>
                <a:gd name="T18" fmla="*/ 1237 w 1464"/>
                <a:gd name="T19" fmla="*/ 787 h 1464"/>
                <a:gd name="T20" fmla="*/ 1214 w 1464"/>
                <a:gd name="T21" fmla="*/ 700 h 1464"/>
                <a:gd name="T22" fmla="*/ 1302 w 1464"/>
                <a:gd name="T23" fmla="*/ 676 h 1464"/>
                <a:gd name="T24" fmla="*/ 1334 w 1464"/>
                <a:gd name="T25" fmla="*/ 732 h 1464"/>
                <a:gd name="T26" fmla="*/ 1302 w 1464"/>
                <a:gd name="T27" fmla="*/ 787 h 1464"/>
                <a:gd name="T28" fmla="*/ 86 w 1464"/>
                <a:gd name="T29" fmla="*/ 0 h 1464"/>
                <a:gd name="T30" fmla="*/ 11 w 1464"/>
                <a:gd name="T31" fmla="*/ 43 h 1464"/>
                <a:gd name="T32" fmla="*/ 0 w 1464"/>
                <a:gd name="T33" fmla="*/ 344 h 1464"/>
                <a:gd name="T34" fmla="*/ 86 w 1464"/>
                <a:gd name="T35" fmla="*/ 430 h 1464"/>
                <a:gd name="T36" fmla="*/ 1420 w 1464"/>
                <a:gd name="T37" fmla="*/ 419 h 1464"/>
                <a:gd name="T38" fmla="*/ 1463 w 1464"/>
                <a:gd name="T39" fmla="*/ 86 h 1464"/>
                <a:gd name="T40" fmla="*/ 1452 w 1464"/>
                <a:gd name="T41" fmla="*/ 43 h 1464"/>
                <a:gd name="T42" fmla="*/ 989 w 1464"/>
                <a:gd name="T43" fmla="*/ 280 h 1464"/>
                <a:gd name="T44" fmla="*/ 989 w 1464"/>
                <a:gd name="T45" fmla="*/ 150 h 1464"/>
                <a:gd name="T46" fmla="*/ 1269 w 1464"/>
                <a:gd name="T47" fmla="*/ 280 h 1464"/>
                <a:gd name="T48" fmla="*/ 1205 w 1464"/>
                <a:gd name="T49" fmla="*/ 215 h 1464"/>
                <a:gd name="T50" fmla="*/ 1269 w 1464"/>
                <a:gd name="T51" fmla="*/ 150 h 1464"/>
                <a:gd name="T52" fmla="*/ 1334 w 1464"/>
                <a:gd name="T53" fmla="*/ 215 h 1464"/>
                <a:gd name="T54" fmla="*/ 1325 w 1464"/>
                <a:gd name="T55" fmla="*/ 247 h 1464"/>
                <a:gd name="T56" fmla="*/ 1377 w 1464"/>
                <a:gd name="T57" fmla="*/ 1033 h 1464"/>
                <a:gd name="T58" fmla="*/ 43 w 1464"/>
                <a:gd name="T59" fmla="*/ 1044 h 1464"/>
                <a:gd name="T60" fmla="*/ 0 w 1464"/>
                <a:gd name="T61" fmla="*/ 1377 h 1464"/>
                <a:gd name="T62" fmla="*/ 43 w 1464"/>
                <a:gd name="T63" fmla="*/ 1452 h 1464"/>
                <a:gd name="T64" fmla="*/ 1377 w 1464"/>
                <a:gd name="T65" fmla="*/ 1463 h 1464"/>
                <a:gd name="T66" fmla="*/ 1463 w 1464"/>
                <a:gd name="T67" fmla="*/ 1377 h 1464"/>
                <a:gd name="T68" fmla="*/ 1463 w 1464"/>
                <a:gd name="T69" fmla="*/ 1119 h 1464"/>
                <a:gd name="T70" fmla="*/ 1377 w 1464"/>
                <a:gd name="T71" fmla="*/ 1033 h 1464"/>
                <a:gd name="T72" fmla="*/ 129 w 1464"/>
                <a:gd name="T73" fmla="*/ 1183 h 1464"/>
                <a:gd name="T74" fmla="*/ 1269 w 1464"/>
                <a:gd name="T75" fmla="*/ 1313 h 1464"/>
                <a:gd name="T76" fmla="*/ 1214 w 1464"/>
                <a:gd name="T77" fmla="*/ 1280 h 1464"/>
                <a:gd name="T78" fmla="*/ 1237 w 1464"/>
                <a:gd name="T79" fmla="*/ 1192 h 1464"/>
                <a:gd name="T80" fmla="*/ 1325 w 1464"/>
                <a:gd name="T81" fmla="*/ 1216 h 1464"/>
                <a:gd name="T82" fmla="*/ 1334 w 1464"/>
                <a:gd name="T83" fmla="*/ 1248 h 1464"/>
                <a:gd name="T84" fmla="*/ 1269 w 1464"/>
                <a:gd name="T85" fmla="*/ 1313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64" h="1464">
                  <a:moveTo>
                    <a:pt x="1377" y="517"/>
                  </a:moveTo>
                  <a:cubicBezTo>
                    <a:pt x="947" y="517"/>
                    <a:pt x="516" y="517"/>
                    <a:pt x="86" y="517"/>
                  </a:cubicBezTo>
                  <a:lnTo>
                    <a:pt x="86" y="517"/>
                  </a:lnTo>
                  <a:cubicBezTo>
                    <a:pt x="70" y="517"/>
                    <a:pt x="57" y="520"/>
                    <a:pt x="43" y="528"/>
                  </a:cubicBezTo>
                  <a:cubicBezTo>
                    <a:pt x="29" y="536"/>
                    <a:pt x="19" y="546"/>
                    <a:pt x="11" y="560"/>
                  </a:cubicBezTo>
                  <a:cubicBezTo>
                    <a:pt x="3" y="573"/>
                    <a:pt x="0" y="587"/>
                    <a:pt x="0" y="603"/>
                  </a:cubicBezTo>
                  <a:cubicBezTo>
                    <a:pt x="0" y="689"/>
                    <a:pt x="0" y="774"/>
                    <a:pt x="0" y="860"/>
                  </a:cubicBezTo>
                  <a:lnTo>
                    <a:pt x="0" y="860"/>
                  </a:lnTo>
                  <a:cubicBezTo>
                    <a:pt x="0" y="876"/>
                    <a:pt x="3" y="890"/>
                    <a:pt x="11" y="903"/>
                  </a:cubicBezTo>
                  <a:cubicBezTo>
                    <a:pt x="19" y="917"/>
                    <a:pt x="29" y="927"/>
                    <a:pt x="43" y="935"/>
                  </a:cubicBezTo>
                  <a:cubicBezTo>
                    <a:pt x="57" y="943"/>
                    <a:pt x="70" y="946"/>
                    <a:pt x="86" y="946"/>
                  </a:cubicBezTo>
                  <a:cubicBezTo>
                    <a:pt x="516" y="946"/>
                    <a:pt x="947" y="946"/>
                    <a:pt x="1377" y="946"/>
                  </a:cubicBezTo>
                  <a:lnTo>
                    <a:pt x="1377" y="946"/>
                  </a:lnTo>
                  <a:cubicBezTo>
                    <a:pt x="1393" y="946"/>
                    <a:pt x="1406" y="943"/>
                    <a:pt x="1420" y="935"/>
                  </a:cubicBezTo>
                  <a:cubicBezTo>
                    <a:pt x="1434" y="927"/>
                    <a:pt x="1444" y="917"/>
                    <a:pt x="1452" y="903"/>
                  </a:cubicBezTo>
                  <a:cubicBezTo>
                    <a:pt x="1460" y="890"/>
                    <a:pt x="1463" y="876"/>
                    <a:pt x="1463" y="860"/>
                  </a:cubicBezTo>
                  <a:cubicBezTo>
                    <a:pt x="1463" y="774"/>
                    <a:pt x="1463" y="689"/>
                    <a:pt x="1463" y="603"/>
                  </a:cubicBezTo>
                  <a:lnTo>
                    <a:pt x="1463" y="603"/>
                  </a:lnTo>
                  <a:lnTo>
                    <a:pt x="1463" y="603"/>
                  </a:lnTo>
                  <a:cubicBezTo>
                    <a:pt x="1463" y="587"/>
                    <a:pt x="1460" y="573"/>
                    <a:pt x="1452" y="560"/>
                  </a:cubicBezTo>
                  <a:cubicBezTo>
                    <a:pt x="1444" y="546"/>
                    <a:pt x="1434" y="536"/>
                    <a:pt x="1420" y="528"/>
                  </a:cubicBezTo>
                  <a:cubicBezTo>
                    <a:pt x="1406" y="520"/>
                    <a:pt x="1393" y="517"/>
                    <a:pt x="1377" y="517"/>
                  </a:cubicBezTo>
                  <a:close/>
                  <a:moveTo>
                    <a:pt x="989" y="796"/>
                  </a:moveTo>
                  <a:cubicBezTo>
                    <a:pt x="703" y="796"/>
                    <a:pt x="416" y="796"/>
                    <a:pt x="129" y="796"/>
                  </a:cubicBezTo>
                  <a:cubicBezTo>
                    <a:pt x="129" y="753"/>
                    <a:pt x="129" y="710"/>
                    <a:pt x="129" y="667"/>
                  </a:cubicBezTo>
                  <a:cubicBezTo>
                    <a:pt x="416" y="667"/>
                    <a:pt x="703" y="667"/>
                    <a:pt x="989" y="667"/>
                  </a:cubicBezTo>
                  <a:cubicBezTo>
                    <a:pt x="989" y="710"/>
                    <a:pt x="989" y="753"/>
                    <a:pt x="989" y="796"/>
                  </a:cubicBezTo>
                  <a:close/>
                  <a:moveTo>
                    <a:pt x="1269" y="796"/>
                  </a:moveTo>
                  <a:lnTo>
                    <a:pt x="1269" y="796"/>
                  </a:lnTo>
                  <a:cubicBezTo>
                    <a:pt x="1258" y="796"/>
                    <a:pt x="1247" y="793"/>
                    <a:pt x="1237" y="787"/>
                  </a:cubicBezTo>
                  <a:cubicBezTo>
                    <a:pt x="1227" y="781"/>
                    <a:pt x="1220" y="774"/>
                    <a:pt x="1214" y="763"/>
                  </a:cubicBezTo>
                  <a:cubicBezTo>
                    <a:pt x="1209" y="753"/>
                    <a:pt x="1205" y="743"/>
                    <a:pt x="1205" y="732"/>
                  </a:cubicBezTo>
                  <a:cubicBezTo>
                    <a:pt x="1205" y="720"/>
                    <a:pt x="1209" y="710"/>
                    <a:pt x="1214" y="700"/>
                  </a:cubicBezTo>
                  <a:cubicBezTo>
                    <a:pt x="1220" y="689"/>
                    <a:pt x="1227" y="682"/>
                    <a:pt x="1237" y="676"/>
                  </a:cubicBezTo>
                  <a:cubicBezTo>
                    <a:pt x="1247" y="670"/>
                    <a:pt x="1258" y="667"/>
                    <a:pt x="1269" y="667"/>
                  </a:cubicBezTo>
                  <a:cubicBezTo>
                    <a:pt x="1281" y="667"/>
                    <a:pt x="1292" y="670"/>
                    <a:pt x="1302" y="676"/>
                  </a:cubicBezTo>
                  <a:cubicBezTo>
                    <a:pt x="1313" y="682"/>
                    <a:pt x="1319" y="689"/>
                    <a:pt x="1325" y="700"/>
                  </a:cubicBezTo>
                  <a:cubicBezTo>
                    <a:pt x="1331" y="710"/>
                    <a:pt x="1334" y="720"/>
                    <a:pt x="1334" y="732"/>
                  </a:cubicBezTo>
                  <a:lnTo>
                    <a:pt x="1334" y="732"/>
                  </a:lnTo>
                  <a:lnTo>
                    <a:pt x="1334" y="732"/>
                  </a:lnTo>
                  <a:cubicBezTo>
                    <a:pt x="1334" y="743"/>
                    <a:pt x="1331" y="753"/>
                    <a:pt x="1325" y="763"/>
                  </a:cubicBezTo>
                  <a:cubicBezTo>
                    <a:pt x="1319" y="774"/>
                    <a:pt x="1313" y="781"/>
                    <a:pt x="1302" y="787"/>
                  </a:cubicBezTo>
                  <a:cubicBezTo>
                    <a:pt x="1292" y="793"/>
                    <a:pt x="1281" y="796"/>
                    <a:pt x="1269" y="796"/>
                  </a:cubicBezTo>
                  <a:close/>
                  <a:moveTo>
                    <a:pt x="1377" y="0"/>
                  </a:moveTo>
                  <a:cubicBezTo>
                    <a:pt x="947" y="0"/>
                    <a:pt x="516" y="0"/>
                    <a:pt x="86" y="0"/>
                  </a:cubicBezTo>
                  <a:lnTo>
                    <a:pt x="86" y="0"/>
                  </a:lnTo>
                  <a:cubicBezTo>
                    <a:pt x="70" y="0"/>
                    <a:pt x="57" y="3"/>
                    <a:pt x="43" y="11"/>
                  </a:cubicBezTo>
                  <a:cubicBezTo>
                    <a:pt x="29" y="19"/>
                    <a:pt x="19" y="29"/>
                    <a:pt x="11" y="43"/>
                  </a:cubicBezTo>
                  <a:cubicBezTo>
                    <a:pt x="3" y="57"/>
                    <a:pt x="0" y="70"/>
                    <a:pt x="0" y="86"/>
                  </a:cubicBezTo>
                  <a:cubicBezTo>
                    <a:pt x="0" y="172"/>
                    <a:pt x="0" y="258"/>
                    <a:pt x="0" y="344"/>
                  </a:cubicBezTo>
                  <a:lnTo>
                    <a:pt x="0" y="344"/>
                  </a:lnTo>
                  <a:cubicBezTo>
                    <a:pt x="0" y="360"/>
                    <a:pt x="3" y="373"/>
                    <a:pt x="11" y="387"/>
                  </a:cubicBezTo>
                  <a:cubicBezTo>
                    <a:pt x="19" y="400"/>
                    <a:pt x="29" y="411"/>
                    <a:pt x="43" y="419"/>
                  </a:cubicBezTo>
                  <a:cubicBezTo>
                    <a:pt x="57" y="427"/>
                    <a:pt x="70" y="430"/>
                    <a:pt x="86" y="430"/>
                  </a:cubicBezTo>
                  <a:cubicBezTo>
                    <a:pt x="516" y="430"/>
                    <a:pt x="947" y="430"/>
                    <a:pt x="1377" y="430"/>
                  </a:cubicBezTo>
                  <a:lnTo>
                    <a:pt x="1377" y="430"/>
                  </a:lnTo>
                  <a:cubicBezTo>
                    <a:pt x="1393" y="430"/>
                    <a:pt x="1406" y="427"/>
                    <a:pt x="1420" y="419"/>
                  </a:cubicBezTo>
                  <a:cubicBezTo>
                    <a:pt x="1434" y="411"/>
                    <a:pt x="1444" y="400"/>
                    <a:pt x="1452" y="387"/>
                  </a:cubicBezTo>
                  <a:cubicBezTo>
                    <a:pt x="1460" y="373"/>
                    <a:pt x="1463" y="360"/>
                    <a:pt x="1463" y="344"/>
                  </a:cubicBezTo>
                  <a:cubicBezTo>
                    <a:pt x="1463" y="258"/>
                    <a:pt x="1463" y="172"/>
                    <a:pt x="1463" y="86"/>
                  </a:cubicBezTo>
                  <a:lnTo>
                    <a:pt x="1463" y="86"/>
                  </a:lnTo>
                  <a:lnTo>
                    <a:pt x="1463" y="86"/>
                  </a:lnTo>
                  <a:cubicBezTo>
                    <a:pt x="1463" y="70"/>
                    <a:pt x="1460" y="57"/>
                    <a:pt x="1452" y="43"/>
                  </a:cubicBezTo>
                  <a:cubicBezTo>
                    <a:pt x="1444" y="29"/>
                    <a:pt x="1434" y="19"/>
                    <a:pt x="1420" y="11"/>
                  </a:cubicBezTo>
                  <a:cubicBezTo>
                    <a:pt x="1406" y="3"/>
                    <a:pt x="1393" y="0"/>
                    <a:pt x="1377" y="0"/>
                  </a:cubicBezTo>
                  <a:close/>
                  <a:moveTo>
                    <a:pt x="989" y="280"/>
                  </a:moveTo>
                  <a:cubicBezTo>
                    <a:pt x="703" y="280"/>
                    <a:pt x="416" y="280"/>
                    <a:pt x="129" y="280"/>
                  </a:cubicBezTo>
                  <a:cubicBezTo>
                    <a:pt x="129" y="236"/>
                    <a:pt x="129" y="193"/>
                    <a:pt x="129" y="150"/>
                  </a:cubicBezTo>
                  <a:cubicBezTo>
                    <a:pt x="416" y="150"/>
                    <a:pt x="703" y="150"/>
                    <a:pt x="989" y="150"/>
                  </a:cubicBezTo>
                  <a:cubicBezTo>
                    <a:pt x="989" y="193"/>
                    <a:pt x="989" y="236"/>
                    <a:pt x="989" y="280"/>
                  </a:cubicBezTo>
                  <a:close/>
                  <a:moveTo>
                    <a:pt x="1269" y="280"/>
                  </a:moveTo>
                  <a:lnTo>
                    <a:pt x="1269" y="280"/>
                  </a:lnTo>
                  <a:cubicBezTo>
                    <a:pt x="1258" y="280"/>
                    <a:pt x="1247" y="277"/>
                    <a:pt x="1237" y="271"/>
                  </a:cubicBezTo>
                  <a:cubicBezTo>
                    <a:pt x="1227" y="265"/>
                    <a:pt x="1220" y="257"/>
                    <a:pt x="1214" y="247"/>
                  </a:cubicBezTo>
                  <a:cubicBezTo>
                    <a:pt x="1209" y="236"/>
                    <a:pt x="1205" y="227"/>
                    <a:pt x="1205" y="215"/>
                  </a:cubicBezTo>
                  <a:cubicBezTo>
                    <a:pt x="1205" y="203"/>
                    <a:pt x="1209" y="193"/>
                    <a:pt x="1214" y="183"/>
                  </a:cubicBezTo>
                  <a:cubicBezTo>
                    <a:pt x="1220" y="172"/>
                    <a:pt x="1227" y="165"/>
                    <a:pt x="1237" y="159"/>
                  </a:cubicBezTo>
                  <a:cubicBezTo>
                    <a:pt x="1247" y="153"/>
                    <a:pt x="1258" y="150"/>
                    <a:pt x="1269" y="150"/>
                  </a:cubicBezTo>
                  <a:cubicBezTo>
                    <a:pt x="1281" y="150"/>
                    <a:pt x="1292" y="153"/>
                    <a:pt x="1302" y="159"/>
                  </a:cubicBezTo>
                  <a:cubicBezTo>
                    <a:pt x="1313" y="165"/>
                    <a:pt x="1319" y="172"/>
                    <a:pt x="1325" y="183"/>
                  </a:cubicBezTo>
                  <a:cubicBezTo>
                    <a:pt x="1331" y="193"/>
                    <a:pt x="1334" y="203"/>
                    <a:pt x="1334" y="215"/>
                  </a:cubicBezTo>
                  <a:lnTo>
                    <a:pt x="1334" y="215"/>
                  </a:lnTo>
                  <a:lnTo>
                    <a:pt x="1334" y="215"/>
                  </a:lnTo>
                  <a:cubicBezTo>
                    <a:pt x="1334" y="227"/>
                    <a:pt x="1331" y="236"/>
                    <a:pt x="1325" y="247"/>
                  </a:cubicBezTo>
                  <a:cubicBezTo>
                    <a:pt x="1319" y="257"/>
                    <a:pt x="1313" y="265"/>
                    <a:pt x="1302" y="271"/>
                  </a:cubicBezTo>
                  <a:cubicBezTo>
                    <a:pt x="1292" y="277"/>
                    <a:pt x="1281" y="280"/>
                    <a:pt x="1269" y="280"/>
                  </a:cubicBezTo>
                  <a:close/>
                  <a:moveTo>
                    <a:pt x="1377" y="1033"/>
                  </a:moveTo>
                  <a:cubicBezTo>
                    <a:pt x="947" y="1033"/>
                    <a:pt x="516" y="1033"/>
                    <a:pt x="86" y="1033"/>
                  </a:cubicBezTo>
                  <a:lnTo>
                    <a:pt x="86" y="1033"/>
                  </a:lnTo>
                  <a:cubicBezTo>
                    <a:pt x="70" y="1033"/>
                    <a:pt x="57" y="1036"/>
                    <a:pt x="43" y="1044"/>
                  </a:cubicBezTo>
                  <a:cubicBezTo>
                    <a:pt x="29" y="1052"/>
                    <a:pt x="19" y="1063"/>
                    <a:pt x="11" y="1076"/>
                  </a:cubicBezTo>
                  <a:cubicBezTo>
                    <a:pt x="3" y="1090"/>
                    <a:pt x="0" y="1103"/>
                    <a:pt x="0" y="1119"/>
                  </a:cubicBezTo>
                  <a:cubicBezTo>
                    <a:pt x="0" y="1205"/>
                    <a:pt x="0" y="1291"/>
                    <a:pt x="0" y="1377"/>
                  </a:cubicBezTo>
                  <a:lnTo>
                    <a:pt x="0" y="1377"/>
                  </a:lnTo>
                  <a:cubicBezTo>
                    <a:pt x="0" y="1393"/>
                    <a:pt x="3" y="1406"/>
                    <a:pt x="11" y="1420"/>
                  </a:cubicBezTo>
                  <a:cubicBezTo>
                    <a:pt x="19" y="1434"/>
                    <a:pt x="29" y="1444"/>
                    <a:pt x="43" y="1452"/>
                  </a:cubicBezTo>
                  <a:cubicBezTo>
                    <a:pt x="57" y="1460"/>
                    <a:pt x="70" y="1463"/>
                    <a:pt x="86" y="1463"/>
                  </a:cubicBezTo>
                  <a:cubicBezTo>
                    <a:pt x="516" y="1463"/>
                    <a:pt x="947" y="1463"/>
                    <a:pt x="1377" y="1463"/>
                  </a:cubicBezTo>
                  <a:lnTo>
                    <a:pt x="1377" y="1463"/>
                  </a:lnTo>
                  <a:cubicBezTo>
                    <a:pt x="1393" y="1463"/>
                    <a:pt x="1406" y="1460"/>
                    <a:pt x="1420" y="1452"/>
                  </a:cubicBezTo>
                  <a:cubicBezTo>
                    <a:pt x="1434" y="1444"/>
                    <a:pt x="1444" y="1434"/>
                    <a:pt x="1452" y="1420"/>
                  </a:cubicBezTo>
                  <a:cubicBezTo>
                    <a:pt x="1460" y="1406"/>
                    <a:pt x="1463" y="1393"/>
                    <a:pt x="1463" y="1377"/>
                  </a:cubicBezTo>
                  <a:cubicBezTo>
                    <a:pt x="1463" y="1291"/>
                    <a:pt x="1463" y="1205"/>
                    <a:pt x="1463" y="1119"/>
                  </a:cubicBezTo>
                  <a:lnTo>
                    <a:pt x="1463" y="1119"/>
                  </a:lnTo>
                  <a:lnTo>
                    <a:pt x="1463" y="1119"/>
                  </a:lnTo>
                  <a:cubicBezTo>
                    <a:pt x="1463" y="1103"/>
                    <a:pt x="1460" y="1090"/>
                    <a:pt x="1452" y="1076"/>
                  </a:cubicBezTo>
                  <a:cubicBezTo>
                    <a:pt x="1444" y="1063"/>
                    <a:pt x="1434" y="1052"/>
                    <a:pt x="1420" y="1044"/>
                  </a:cubicBezTo>
                  <a:cubicBezTo>
                    <a:pt x="1406" y="1036"/>
                    <a:pt x="1393" y="1033"/>
                    <a:pt x="1377" y="1033"/>
                  </a:cubicBezTo>
                  <a:close/>
                  <a:moveTo>
                    <a:pt x="989" y="1313"/>
                  </a:moveTo>
                  <a:cubicBezTo>
                    <a:pt x="703" y="1313"/>
                    <a:pt x="416" y="1313"/>
                    <a:pt x="129" y="1313"/>
                  </a:cubicBezTo>
                  <a:cubicBezTo>
                    <a:pt x="129" y="1270"/>
                    <a:pt x="129" y="1227"/>
                    <a:pt x="129" y="1183"/>
                  </a:cubicBezTo>
                  <a:cubicBezTo>
                    <a:pt x="416" y="1183"/>
                    <a:pt x="703" y="1183"/>
                    <a:pt x="989" y="1183"/>
                  </a:cubicBezTo>
                  <a:cubicBezTo>
                    <a:pt x="989" y="1227"/>
                    <a:pt x="989" y="1270"/>
                    <a:pt x="989" y="1313"/>
                  </a:cubicBezTo>
                  <a:close/>
                  <a:moveTo>
                    <a:pt x="1269" y="1313"/>
                  </a:moveTo>
                  <a:lnTo>
                    <a:pt x="1269" y="1313"/>
                  </a:lnTo>
                  <a:cubicBezTo>
                    <a:pt x="1258" y="1313"/>
                    <a:pt x="1247" y="1310"/>
                    <a:pt x="1237" y="1304"/>
                  </a:cubicBezTo>
                  <a:cubicBezTo>
                    <a:pt x="1227" y="1298"/>
                    <a:pt x="1220" y="1291"/>
                    <a:pt x="1214" y="1280"/>
                  </a:cubicBezTo>
                  <a:cubicBezTo>
                    <a:pt x="1209" y="1270"/>
                    <a:pt x="1205" y="1260"/>
                    <a:pt x="1205" y="1248"/>
                  </a:cubicBezTo>
                  <a:cubicBezTo>
                    <a:pt x="1205" y="1236"/>
                    <a:pt x="1209" y="1227"/>
                    <a:pt x="1214" y="1216"/>
                  </a:cubicBezTo>
                  <a:cubicBezTo>
                    <a:pt x="1220" y="1206"/>
                    <a:pt x="1227" y="1198"/>
                    <a:pt x="1237" y="1192"/>
                  </a:cubicBezTo>
                  <a:cubicBezTo>
                    <a:pt x="1247" y="1186"/>
                    <a:pt x="1258" y="1183"/>
                    <a:pt x="1269" y="1183"/>
                  </a:cubicBezTo>
                  <a:cubicBezTo>
                    <a:pt x="1281" y="1183"/>
                    <a:pt x="1292" y="1186"/>
                    <a:pt x="1302" y="1192"/>
                  </a:cubicBezTo>
                  <a:cubicBezTo>
                    <a:pt x="1313" y="1198"/>
                    <a:pt x="1319" y="1206"/>
                    <a:pt x="1325" y="1216"/>
                  </a:cubicBezTo>
                  <a:cubicBezTo>
                    <a:pt x="1331" y="1227"/>
                    <a:pt x="1334" y="1236"/>
                    <a:pt x="1334" y="1248"/>
                  </a:cubicBezTo>
                  <a:lnTo>
                    <a:pt x="1334" y="1248"/>
                  </a:lnTo>
                  <a:lnTo>
                    <a:pt x="1334" y="1248"/>
                  </a:lnTo>
                  <a:cubicBezTo>
                    <a:pt x="1334" y="1260"/>
                    <a:pt x="1331" y="1270"/>
                    <a:pt x="1325" y="1280"/>
                  </a:cubicBezTo>
                  <a:cubicBezTo>
                    <a:pt x="1319" y="1291"/>
                    <a:pt x="1313" y="1298"/>
                    <a:pt x="1302" y="1304"/>
                  </a:cubicBezTo>
                  <a:cubicBezTo>
                    <a:pt x="1292" y="1310"/>
                    <a:pt x="1281" y="1313"/>
                    <a:pt x="1269" y="131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600" dirty="0"/>
            </a:p>
          </p:txBody>
        </p:sp>
      </p:grpSp>
      <p:sp>
        <p:nvSpPr>
          <p:cNvPr id="46" name="TextBox 45"/>
          <p:cNvSpPr txBox="1"/>
          <p:nvPr/>
        </p:nvSpPr>
        <p:spPr>
          <a:xfrm>
            <a:off x="2170277" y="5846278"/>
            <a:ext cx="971860" cy="415498"/>
          </a:xfrm>
          <a:prstGeom prst="rect">
            <a:avLst/>
          </a:prstGeom>
          <a:noFill/>
        </p:spPr>
        <p:txBody>
          <a:bodyPr wrap="square" rtlCol="0">
            <a:spAutoFit/>
          </a:bodyPr>
          <a:lstStyle/>
          <a:p>
            <a:pPr algn="ctr"/>
            <a:r>
              <a:rPr lang="en-US" sz="1000" dirty="0"/>
              <a:t>Lambda</a:t>
            </a:r>
          </a:p>
          <a:p>
            <a:pPr algn="ctr"/>
            <a:endParaRPr lang="en-US" sz="1000" dirty="0"/>
          </a:p>
        </p:txBody>
      </p:sp>
      <p:sp>
        <p:nvSpPr>
          <p:cNvPr id="47" name="TextBox 46"/>
          <p:cNvSpPr txBox="1"/>
          <p:nvPr/>
        </p:nvSpPr>
        <p:spPr>
          <a:xfrm>
            <a:off x="2727754" y="5844805"/>
            <a:ext cx="971860" cy="415498"/>
          </a:xfrm>
          <a:prstGeom prst="rect">
            <a:avLst/>
          </a:prstGeom>
          <a:noFill/>
        </p:spPr>
        <p:txBody>
          <a:bodyPr wrap="square" rtlCol="0">
            <a:spAutoFit/>
          </a:bodyPr>
          <a:lstStyle/>
          <a:p>
            <a:pPr algn="ctr"/>
            <a:r>
              <a:rPr lang="en-US" sz="1000" dirty="0"/>
              <a:t>Kappa</a:t>
            </a:r>
          </a:p>
          <a:p>
            <a:pPr algn="ctr"/>
            <a:endParaRPr lang="en-US" sz="1000" dirty="0"/>
          </a:p>
        </p:txBody>
      </p:sp>
      <p:grpSp>
        <p:nvGrpSpPr>
          <p:cNvPr id="48" name="Group 47"/>
          <p:cNvGrpSpPr>
            <a:grpSpLocks noChangeAspect="1"/>
          </p:cNvGrpSpPr>
          <p:nvPr/>
        </p:nvGrpSpPr>
        <p:grpSpPr bwMode="auto">
          <a:xfrm>
            <a:off x="3073065" y="5516046"/>
            <a:ext cx="268582" cy="268582"/>
            <a:chOff x="2137" y="1729"/>
            <a:chExt cx="350" cy="350"/>
          </a:xfrm>
          <a:solidFill>
            <a:schemeClr val="accent2"/>
          </a:solidFill>
        </p:grpSpPr>
        <p:sp>
          <p:nvSpPr>
            <p:cNvPr id="49" name="Freeform 111"/>
            <p:cNvSpPr>
              <a:spLocks noChangeArrowheads="1"/>
            </p:cNvSpPr>
            <p:nvPr/>
          </p:nvSpPr>
          <p:spPr bwMode="auto">
            <a:xfrm>
              <a:off x="2137" y="1729"/>
              <a:ext cx="351" cy="350"/>
            </a:xfrm>
            <a:custGeom>
              <a:avLst/>
              <a:gdLst>
                <a:gd name="T0" fmla="*/ 1545 w 1551"/>
                <a:gd name="T1" fmla="*/ 860 h 1550"/>
                <a:gd name="T2" fmla="*/ 1550 w 1551"/>
                <a:gd name="T3" fmla="*/ 775 h 1550"/>
                <a:gd name="T4" fmla="*/ 1544 w 1551"/>
                <a:gd name="T5" fmla="*/ 689 h 1550"/>
                <a:gd name="T6" fmla="*/ 1334 w 1551"/>
                <a:gd name="T7" fmla="*/ 614 h 1550"/>
                <a:gd name="T8" fmla="*/ 1284 w 1551"/>
                <a:gd name="T9" fmla="*/ 494 h 1550"/>
                <a:gd name="T10" fmla="*/ 1377 w 1551"/>
                <a:gd name="T11" fmla="*/ 291 h 1550"/>
                <a:gd name="T12" fmla="*/ 1256 w 1551"/>
                <a:gd name="T13" fmla="*/ 170 h 1550"/>
                <a:gd name="T14" fmla="*/ 1054 w 1551"/>
                <a:gd name="T15" fmla="*/ 267 h 1550"/>
                <a:gd name="T16" fmla="*/ 1053 w 1551"/>
                <a:gd name="T17" fmla="*/ 266 h 1550"/>
                <a:gd name="T18" fmla="*/ 935 w 1551"/>
                <a:gd name="T19" fmla="*/ 215 h 1550"/>
                <a:gd name="T20" fmla="*/ 860 w 1551"/>
                <a:gd name="T21" fmla="*/ 5 h 1550"/>
                <a:gd name="T22" fmla="*/ 775 w 1551"/>
                <a:gd name="T23" fmla="*/ 0 h 1550"/>
                <a:gd name="T24" fmla="*/ 689 w 1551"/>
                <a:gd name="T25" fmla="*/ 5 h 1550"/>
                <a:gd name="T26" fmla="*/ 614 w 1551"/>
                <a:gd name="T27" fmla="*/ 215 h 1550"/>
                <a:gd name="T28" fmla="*/ 493 w 1551"/>
                <a:gd name="T29" fmla="*/ 265 h 1550"/>
                <a:gd name="T30" fmla="*/ 291 w 1551"/>
                <a:gd name="T31" fmla="*/ 172 h 1550"/>
                <a:gd name="T32" fmla="*/ 172 w 1551"/>
                <a:gd name="T33" fmla="*/ 291 h 1550"/>
                <a:gd name="T34" fmla="*/ 268 w 1551"/>
                <a:gd name="T35" fmla="*/ 494 h 1550"/>
                <a:gd name="T36" fmla="*/ 267 w 1551"/>
                <a:gd name="T37" fmla="*/ 495 h 1550"/>
                <a:gd name="T38" fmla="*/ 215 w 1551"/>
                <a:gd name="T39" fmla="*/ 614 h 1550"/>
                <a:gd name="T40" fmla="*/ 4 w 1551"/>
                <a:gd name="T41" fmla="*/ 689 h 1550"/>
                <a:gd name="T42" fmla="*/ 0 w 1551"/>
                <a:gd name="T43" fmla="*/ 775 h 1550"/>
                <a:gd name="T44" fmla="*/ 4 w 1551"/>
                <a:gd name="T45" fmla="*/ 860 h 1550"/>
                <a:gd name="T46" fmla="*/ 215 w 1551"/>
                <a:gd name="T47" fmla="*/ 935 h 1550"/>
                <a:gd name="T48" fmla="*/ 265 w 1551"/>
                <a:gd name="T49" fmla="*/ 1055 h 1550"/>
                <a:gd name="T50" fmla="*/ 172 w 1551"/>
                <a:gd name="T51" fmla="*/ 1259 h 1550"/>
                <a:gd name="T52" fmla="*/ 291 w 1551"/>
                <a:gd name="T53" fmla="*/ 1377 h 1550"/>
                <a:gd name="T54" fmla="*/ 493 w 1551"/>
                <a:gd name="T55" fmla="*/ 1281 h 1550"/>
                <a:gd name="T56" fmla="*/ 614 w 1551"/>
                <a:gd name="T57" fmla="*/ 1334 h 1550"/>
                <a:gd name="T58" fmla="*/ 689 w 1551"/>
                <a:gd name="T59" fmla="*/ 1545 h 1550"/>
                <a:gd name="T60" fmla="*/ 775 w 1551"/>
                <a:gd name="T61" fmla="*/ 1549 h 1550"/>
                <a:gd name="T62" fmla="*/ 860 w 1551"/>
                <a:gd name="T63" fmla="*/ 1545 h 1550"/>
                <a:gd name="T64" fmla="*/ 935 w 1551"/>
                <a:gd name="T65" fmla="*/ 1334 h 1550"/>
                <a:gd name="T66" fmla="*/ 1055 w 1551"/>
                <a:gd name="T67" fmla="*/ 1284 h 1550"/>
                <a:gd name="T68" fmla="*/ 1259 w 1551"/>
                <a:gd name="T69" fmla="*/ 1377 h 1550"/>
                <a:gd name="T70" fmla="*/ 1377 w 1551"/>
                <a:gd name="T71" fmla="*/ 1259 h 1550"/>
                <a:gd name="T72" fmla="*/ 1282 w 1551"/>
                <a:gd name="T73" fmla="*/ 1055 h 1550"/>
                <a:gd name="T74" fmla="*/ 1334 w 1551"/>
                <a:gd name="T75" fmla="*/ 935 h 1550"/>
                <a:gd name="T76" fmla="*/ 1545 w 1551"/>
                <a:gd name="T77" fmla="*/ 860 h 1550"/>
                <a:gd name="T78" fmla="*/ 1072 w 1551"/>
                <a:gd name="T79" fmla="*/ 946 h 1550"/>
                <a:gd name="T80" fmla="*/ 946 w 1551"/>
                <a:gd name="T81" fmla="*/ 1072 h 1550"/>
                <a:gd name="T82" fmla="*/ 775 w 1551"/>
                <a:gd name="T83" fmla="*/ 1119 h 1550"/>
                <a:gd name="T84" fmla="*/ 603 w 1551"/>
                <a:gd name="T85" fmla="*/ 1072 h 1550"/>
                <a:gd name="T86" fmla="*/ 477 w 1551"/>
                <a:gd name="T87" fmla="*/ 946 h 1550"/>
                <a:gd name="T88" fmla="*/ 430 w 1551"/>
                <a:gd name="T89" fmla="*/ 775 h 1550"/>
                <a:gd name="T90" fmla="*/ 477 w 1551"/>
                <a:gd name="T91" fmla="*/ 603 h 1550"/>
                <a:gd name="T92" fmla="*/ 603 w 1551"/>
                <a:gd name="T93" fmla="*/ 477 h 1550"/>
                <a:gd name="T94" fmla="*/ 775 w 1551"/>
                <a:gd name="T95" fmla="*/ 430 h 1550"/>
                <a:gd name="T96" fmla="*/ 946 w 1551"/>
                <a:gd name="T97" fmla="*/ 477 h 1550"/>
                <a:gd name="T98" fmla="*/ 1072 w 1551"/>
                <a:gd name="T99" fmla="*/ 603 h 1550"/>
                <a:gd name="T100" fmla="*/ 1119 w 1551"/>
                <a:gd name="T101" fmla="*/ 775 h 1550"/>
                <a:gd name="T102" fmla="*/ 1072 w 1551"/>
                <a:gd name="T103" fmla="*/ 946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51" h="1550">
                  <a:moveTo>
                    <a:pt x="1545" y="860"/>
                  </a:moveTo>
                  <a:cubicBezTo>
                    <a:pt x="1548" y="832"/>
                    <a:pt x="1550" y="804"/>
                    <a:pt x="1550" y="775"/>
                  </a:cubicBezTo>
                  <a:cubicBezTo>
                    <a:pt x="1550" y="745"/>
                    <a:pt x="1548" y="719"/>
                    <a:pt x="1544" y="689"/>
                  </a:cubicBezTo>
                  <a:cubicBezTo>
                    <a:pt x="1474" y="664"/>
                    <a:pt x="1404" y="639"/>
                    <a:pt x="1334" y="614"/>
                  </a:cubicBezTo>
                  <a:cubicBezTo>
                    <a:pt x="1322" y="570"/>
                    <a:pt x="1307" y="534"/>
                    <a:pt x="1284" y="494"/>
                  </a:cubicBezTo>
                  <a:cubicBezTo>
                    <a:pt x="1315" y="426"/>
                    <a:pt x="1346" y="358"/>
                    <a:pt x="1377" y="291"/>
                  </a:cubicBezTo>
                  <a:cubicBezTo>
                    <a:pt x="1340" y="244"/>
                    <a:pt x="1304" y="208"/>
                    <a:pt x="1256" y="170"/>
                  </a:cubicBezTo>
                  <a:cubicBezTo>
                    <a:pt x="1189" y="202"/>
                    <a:pt x="1122" y="234"/>
                    <a:pt x="1054" y="267"/>
                  </a:cubicBezTo>
                  <a:cubicBezTo>
                    <a:pt x="1054" y="266"/>
                    <a:pt x="1054" y="266"/>
                    <a:pt x="1053" y="266"/>
                  </a:cubicBezTo>
                  <a:cubicBezTo>
                    <a:pt x="1014" y="243"/>
                    <a:pt x="978" y="228"/>
                    <a:pt x="935" y="215"/>
                  </a:cubicBezTo>
                  <a:cubicBezTo>
                    <a:pt x="910" y="145"/>
                    <a:pt x="885" y="75"/>
                    <a:pt x="860" y="5"/>
                  </a:cubicBezTo>
                  <a:cubicBezTo>
                    <a:pt x="830" y="1"/>
                    <a:pt x="804" y="0"/>
                    <a:pt x="775" y="0"/>
                  </a:cubicBezTo>
                  <a:cubicBezTo>
                    <a:pt x="745" y="0"/>
                    <a:pt x="719" y="1"/>
                    <a:pt x="689" y="5"/>
                  </a:cubicBezTo>
                  <a:cubicBezTo>
                    <a:pt x="664" y="75"/>
                    <a:pt x="639" y="145"/>
                    <a:pt x="614" y="215"/>
                  </a:cubicBezTo>
                  <a:cubicBezTo>
                    <a:pt x="570" y="228"/>
                    <a:pt x="534" y="243"/>
                    <a:pt x="493" y="265"/>
                  </a:cubicBezTo>
                  <a:cubicBezTo>
                    <a:pt x="425" y="234"/>
                    <a:pt x="358" y="203"/>
                    <a:pt x="291" y="172"/>
                  </a:cubicBezTo>
                  <a:cubicBezTo>
                    <a:pt x="245" y="209"/>
                    <a:pt x="209" y="245"/>
                    <a:pt x="172" y="291"/>
                  </a:cubicBezTo>
                  <a:cubicBezTo>
                    <a:pt x="204" y="358"/>
                    <a:pt x="236" y="426"/>
                    <a:pt x="268" y="494"/>
                  </a:cubicBezTo>
                  <a:cubicBezTo>
                    <a:pt x="267" y="494"/>
                    <a:pt x="268" y="495"/>
                    <a:pt x="267" y="495"/>
                  </a:cubicBezTo>
                  <a:cubicBezTo>
                    <a:pt x="245" y="535"/>
                    <a:pt x="229" y="571"/>
                    <a:pt x="215" y="614"/>
                  </a:cubicBezTo>
                  <a:cubicBezTo>
                    <a:pt x="144" y="639"/>
                    <a:pt x="74" y="664"/>
                    <a:pt x="4" y="689"/>
                  </a:cubicBezTo>
                  <a:cubicBezTo>
                    <a:pt x="2" y="717"/>
                    <a:pt x="0" y="746"/>
                    <a:pt x="0" y="775"/>
                  </a:cubicBezTo>
                  <a:cubicBezTo>
                    <a:pt x="0" y="803"/>
                    <a:pt x="0" y="831"/>
                    <a:pt x="4" y="860"/>
                  </a:cubicBezTo>
                  <a:cubicBezTo>
                    <a:pt x="74" y="885"/>
                    <a:pt x="144" y="910"/>
                    <a:pt x="215" y="935"/>
                  </a:cubicBezTo>
                  <a:cubicBezTo>
                    <a:pt x="228" y="979"/>
                    <a:pt x="243" y="1015"/>
                    <a:pt x="265" y="1055"/>
                  </a:cubicBezTo>
                  <a:cubicBezTo>
                    <a:pt x="234" y="1123"/>
                    <a:pt x="203" y="1191"/>
                    <a:pt x="172" y="1259"/>
                  </a:cubicBezTo>
                  <a:cubicBezTo>
                    <a:pt x="209" y="1305"/>
                    <a:pt x="245" y="1340"/>
                    <a:pt x="291" y="1377"/>
                  </a:cubicBezTo>
                  <a:cubicBezTo>
                    <a:pt x="358" y="1345"/>
                    <a:pt x="425" y="1313"/>
                    <a:pt x="493" y="1281"/>
                  </a:cubicBezTo>
                  <a:cubicBezTo>
                    <a:pt x="534" y="1305"/>
                    <a:pt x="570" y="1320"/>
                    <a:pt x="614" y="1334"/>
                  </a:cubicBezTo>
                  <a:cubicBezTo>
                    <a:pt x="639" y="1405"/>
                    <a:pt x="664" y="1475"/>
                    <a:pt x="689" y="1545"/>
                  </a:cubicBezTo>
                  <a:cubicBezTo>
                    <a:pt x="717" y="1547"/>
                    <a:pt x="745" y="1549"/>
                    <a:pt x="775" y="1549"/>
                  </a:cubicBezTo>
                  <a:cubicBezTo>
                    <a:pt x="804" y="1549"/>
                    <a:pt x="832" y="1549"/>
                    <a:pt x="860" y="1545"/>
                  </a:cubicBezTo>
                  <a:cubicBezTo>
                    <a:pt x="885" y="1475"/>
                    <a:pt x="910" y="1405"/>
                    <a:pt x="935" y="1334"/>
                  </a:cubicBezTo>
                  <a:cubicBezTo>
                    <a:pt x="979" y="1322"/>
                    <a:pt x="1015" y="1307"/>
                    <a:pt x="1055" y="1284"/>
                  </a:cubicBezTo>
                  <a:cubicBezTo>
                    <a:pt x="1123" y="1315"/>
                    <a:pt x="1191" y="1346"/>
                    <a:pt x="1259" y="1377"/>
                  </a:cubicBezTo>
                  <a:cubicBezTo>
                    <a:pt x="1305" y="1340"/>
                    <a:pt x="1340" y="1305"/>
                    <a:pt x="1377" y="1259"/>
                  </a:cubicBezTo>
                  <a:cubicBezTo>
                    <a:pt x="1346" y="1191"/>
                    <a:pt x="1314" y="1123"/>
                    <a:pt x="1282" y="1055"/>
                  </a:cubicBezTo>
                  <a:cubicBezTo>
                    <a:pt x="1305" y="1015"/>
                    <a:pt x="1321" y="979"/>
                    <a:pt x="1334" y="935"/>
                  </a:cubicBezTo>
                  <a:cubicBezTo>
                    <a:pt x="1405" y="910"/>
                    <a:pt x="1475" y="885"/>
                    <a:pt x="1545" y="860"/>
                  </a:cubicBezTo>
                  <a:close/>
                  <a:moveTo>
                    <a:pt x="1072" y="946"/>
                  </a:moveTo>
                  <a:cubicBezTo>
                    <a:pt x="1041" y="1001"/>
                    <a:pt x="1001" y="1041"/>
                    <a:pt x="946" y="1072"/>
                  </a:cubicBezTo>
                  <a:cubicBezTo>
                    <a:pt x="891" y="1104"/>
                    <a:pt x="837" y="1119"/>
                    <a:pt x="775" y="1119"/>
                  </a:cubicBezTo>
                  <a:cubicBezTo>
                    <a:pt x="712" y="1119"/>
                    <a:pt x="658" y="1104"/>
                    <a:pt x="603" y="1072"/>
                  </a:cubicBezTo>
                  <a:cubicBezTo>
                    <a:pt x="548" y="1041"/>
                    <a:pt x="508" y="1001"/>
                    <a:pt x="477" y="946"/>
                  </a:cubicBezTo>
                  <a:cubicBezTo>
                    <a:pt x="445" y="891"/>
                    <a:pt x="430" y="837"/>
                    <a:pt x="430" y="775"/>
                  </a:cubicBezTo>
                  <a:cubicBezTo>
                    <a:pt x="430" y="712"/>
                    <a:pt x="445" y="658"/>
                    <a:pt x="477" y="603"/>
                  </a:cubicBezTo>
                  <a:cubicBezTo>
                    <a:pt x="508" y="548"/>
                    <a:pt x="548" y="508"/>
                    <a:pt x="603" y="477"/>
                  </a:cubicBezTo>
                  <a:cubicBezTo>
                    <a:pt x="658" y="445"/>
                    <a:pt x="712" y="430"/>
                    <a:pt x="775" y="430"/>
                  </a:cubicBezTo>
                  <a:cubicBezTo>
                    <a:pt x="837" y="430"/>
                    <a:pt x="891" y="445"/>
                    <a:pt x="946" y="477"/>
                  </a:cubicBezTo>
                  <a:cubicBezTo>
                    <a:pt x="1001" y="508"/>
                    <a:pt x="1041" y="548"/>
                    <a:pt x="1072" y="603"/>
                  </a:cubicBezTo>
                  <a:cubicBezTo>
                    <a:pt x="1104" y="658"/>
                    <a:pt x="1119" y="712"/>
                    <a:pt x="1119" y="775"/>
                  </a:cubicBezTo>
                  <a:cubicBezTo>
                    <a:pt x="1119" y="837"/>
                    <a:pt x="1104" y="891"/>
                    <a:pt x="1072" y="94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600" dirty="0"/>
            </a:p>
          </p:txBody>
        </p:sp>
      </p:grpSp>
      <p:grpSp>
        <p:nvGrpSpPr>
          <p:cNvPr id="50" name="Group 49"/>
          <p:cNvGrpSpPr/>
          <p:nvPr/>
        </p:nvGrpSpPr>
        <p:grpSpPr>
          <a:xfrm>
            <a:off x="8860958" y="1727354"/>
            <a:ext cx="1563378" cy="4521047"/>
            <a:chOff x="1583822" y="1562033"/>
            <a:chExt cx="4303661" cy="4779752"/>
          </a:xfrm>
          <a:solidFill>
            <a:schemeClr val="bg1"/>
          </a:solidFill>
          <a:effectLst/>
          <a:scene3d>
            <a:camera prst="orthographicFront">
              <a:rot lat="0" lon="0" rev="0"/>
            </a:camera>
            <a:lightRig rig="contrasting" dir="t">
              <a:rot lat="0" lon="0" rev="7800000"/>
            </a:lightRig>
          </a:scene3d>
        </p:grpSpPr>
        <p:sp>
          <p:nvSpPr>
            <p:cNvPr id="51" name="Rounded Rectangle 51"/>
            <p:cNvSpPr/>
            <p:nvPr/>
          </p:nvSpPr>
          <p:spPr>
            <a:xfrm>
              <a:off x="1583822" y="1562033"/>
              <a:ext cx="4303661" cy="4779752"/>
            </a:xfrm>
            <a:prstGeom prst="roundRect">
              <a:avLst/>
            </a:prstGeom>
            <a:grpFill/>
            <a:ln>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50" dirty="0"/>
            </a:p>
          </p:txBody>
        </p:sp>
        <p:sp>
          <p:nvSpPr>
            <p:cNvPr id="52" name="TextBox 51"/>
            <p:cNvSpPr txBox="1"/>
            <p:nvPr/>
          </p:nvSpPr>
          <p:spPr>
            <a:xfrm>
              <a:off x="2605407" y="1757217"/>
              <a:ext cx="2282269" cy="553160"/>
            </a:xfrm>
            <a:prstGeom prst="rect">
              <a:avLst/>
            </a:prstGeom>
            <a:grp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algn="ctr"/>
              <a:r>
                <a:rPr lang="en-US" sz="1400" b="1" dirty="0">
                  <a:solidFill>
                    <a:schemeClr val="tx1"/>
                  </a:solidFill>
                </a:rPr>
                <a:t>Business</a:t>
              </a:r>
            </a:p>
            <a:p>
              <a:pPr algn="ctr"/>
              <a:r>
                <a:rPr lang="en-US" sz="1400" b="1" dirty="0">
                  <a:solidFill>
                    <a:schemeClr val="tx1"/>
                  </a:solidFill>
                </a:rPr>
                <a:t>Support</a:t>
              </a:r>
            </a:p>
          </p:txBody>
        </p:sp>
      </p:grpSp>
      <p:sp>
        <p:nvSpPr>
          <p:cNvPr id="55" name="Rounded Rectangle 85"/>
          <p:cNvSpPr/>
          <p:nvPr/>
        </p:nvSpPr>
        <p:spPr bwMode="auto">
          <a:xfrm>
            <a:off x="9036158" y="2465945"/>
            <a:ext cx="1212978" cy="654028"/>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Business</a:t>
            </a:r>
          </a:p>
          <a:p>
            <a:pPr algn="ctr" defTabSz="685800" fontAlgn="base">
              <a:spcBef>
                <a:spcPct val="0"/>
              </a:spcBef>
              <a:spcAft>
                <a:spcPct val="0"/>
              </a:spcAft>
            </a:pPr>
            <a:r>
              <a:rPr lang="en-US" sz="1350" b="1" dirty="0">
                <a:solidFill>
                  <a:schemeClr val="bg1"/>
                </a:solidFill>
                <a:latin typeface="Arial" charset="0"/>
                <a:cs typeface="Arial" charset="0"/>
              </a:rPr>
              <a:t>Intelligence</a:t>
            </a:r>
          </a:p>
        </p:txBody>
      </p:sp>
      <p:sp>
        <p:nvSpPr>
          <p:cNvPr id="56" name="Rounded Rectangle 85"/>
          <p:cNvSpPr/>
          <p:nvPr/>
        </p:nvSpPr>
        <p:spPr bwMode="auto">
          <a:xfrm>
            <a:off x="9036158" y="3357546"/>
            <a:ext cx="1212978" cy="654028"/>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Enriched</a:t>
            </a:r>
            <a:br>
              <a:rPr lang="en-US" sz="1350" b="1" dirty="0">
                <a:solidFill>
                  <a:schemeClr val="bg1"/>
                </a:solidFill>
                <a:latin typeface="Arial" charset="0"/>
                <a:cs typeface="Arial" charset="0"/>
              </a:rPr>
            </a:br>
            <a:r>
              <a:rPr lang="en-US" sz="1350" b="1" dirty="0">
                <a:solidFill>
                  <a:schemeClr val="bg1"/>
                </a:solidFill>
                <a:latin typeface="Arial" charset="0"/>
                <a:cs typeface="Arial" charset="0"/>
              </a:rPr>
              <a:t>GUI</a:t>
            </a:r>
          </a:p>
        </p:txBody>
      </p:sp>
      <p:sp>
        <p:nvSpPr>
          <p:cNvPr id="57" name="Rounded Rectangle 85"/>
          <p:cNvSpPr/>
          <p:nvPr/>
        </p:nvSpPr>
        <p:spPr bwMode="auto">
          <a:xfrm>
            <a:off x="9036158" y="4249147"/>
            <a:ext cx="1212978" cy="654028"/>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Extensibility</a:t>
            </a:r>
          </a:p>
        </p:txBody>
      </p:sp>
      <p:sp>
        <p:nvSpPr>
          <p:cNvPr id="58" name="Rounded Rectangle 85"/>
          <p:cNvSpPr/>
          <p:nvPr/>
        </p:nvSpPr>
        <p:spPr bwMode="auto">
          <a:xfrm>
            <a:off x="9036158" y="5140749"/>
            <a:ext cx="1212978" cy="654028"/>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Reusability</a:t>
            </a:r>
          </a:p>
        </p:txBody>
      </p:sp>
      <p:cxnSp>
        <p:nvCxnSpPr>
          <p:cNvPr id="59" name="Elbow Connector 33"/>
          <p:cNvCxnSpPr>
            <a:stCxn id="37" idx="1"/>
          </p:cNvCxnSpPr>
          <p:nvPr/>
        </p:nvCxnSpPr>
        <p:spPr>
          <a:xfrm flipH="1" flipV="1">
            <a:off x="3251401" y="5144966"/>
            <a:ext cx="2600657" cy="2037"/>
          </a:xfrm>
          <a:prstGeom prst="straightConnector1">
            <a:avLst/>
          </a:prstGeom>
          <a:ln w="1270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33"/>
          <p:cNvCxnSpPr>
            <a:stCxn id="35" idx="2"/>
          </p:cNvCxnSpPr>
          <p:nvPr/>
        </p:nvCxnSpPr>
        <p:spPr>
          <a:xfrm>
            <a:off x="2540484" y="3492479"/>
            <a:ext cx="2914" cy="1227306"/>
          </a:xfrm>
          <a:prstGeom prst="straightConnector1">
            <a:avLst/>
          </a:prstGeom>
          <a:ln w="1270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85"/>
          <p:cNvSpPr/>
          <p:nvPr/>
        </p:nvSpPr>
        <p:spPr bwMode="auto">
          <a:xfrm>
            <a:off x="1933995" y="2838451"/>
            <a:ext cx="1212978" cy="654028"/>
          </a:xfrm>
          <a:prstGeom prst="round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68580" tIns="34290" rIns="68580" bIns="34290" numCol="1" rtlCol="0" anchor="ctr" anchorCtr="0" compatLnSpc="1">
            <a:prstTxWarp prst="textNoShape">
              <a:avLst/>
            </a:prstTxWarp>
          </a:bodyPr>
          <a:lstStyle/>
          <a:p>
            <a:pPr algn="ctr" defTabSz="685800" fontAlgn="base">
              <a:spcBef>
                <a:spcPct val="0"/>
              </a:spcBef>
              <a:spcAft>
                <a:spcPct val="0"/>
              </a:spcAft>
            </a:pPr>
            <a:r>
              <a:rPr lang="en-US" sz="1350" b="1" dirty="0">
                <a:solidFill>
                  <a:schemeClr val="bg1"/>
                </a:solidFill>
                <a:latin typeface="Arial" charset="0"/>
                <a:cs typeface="Arial" charset="0"/>
              </a:rPr>
              <a:t>Information</a:t>
            </a:r>
          </a:p>
        </p:txBody>
      </p:sp>
      <p:cxnSp>
        <p:nvCxnSpPr>
          <p:cNvPr id="79" name="Elbow Connector 33"/>
          <p:cNvCxnSpPr/>
          <p:nvPr/>
        </p:nvCxnSpPr>
        <p:spPr>
          <a:xfrm flipH="1">
            <a:off x="3143830" y="3097819"/>
            <a:ext cx="1448689" cy="1636404"/>
          </a:xfrm>
          <a:prstGeom prst="straightConnector1">
            <a:avLst/>
          </a:prstGeom>
          <a:ln w="1270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4284782" y="2192172"/>
            <a:ext cx="2898449" cy="2306171"/>
            <a:chOff x="3533667" y="2395363"/>
            <a:chExt cx="2898449" cy="2306171"/>
          </a:xfrm>
        </p:grpSpPr>
        <p:sp>
          <p:nvSpPr>
            <p:cNvPr id="15" name="Flowchart: Predefined Process 14"/>
            <p:cNvSpPr/>
            <p:nvPr/>
          </p:nvSpPr>
          <p:spPr>
            <a:xfrm>
              <a:off x="5277960" y="2395363"/>
              <a:ext cx="1154156" cy="415142"/>
            </a:xfrm>
            <a:prstGeom prst="flowChartPredefinedProcess">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solidFill>
                    <a:schemeClr val="tx1"/>
                  </a:solidFill>
                </a:rPr>
                <a:t>Machine</a:t>
              </a:r>
            </a:p>
            <a:p>
              <a:pPr algn="ctr"/>
              <a:r>
                <a:rPr lang="en-US" sz="1000" dirty="0">
                  <a:solidFill>
                    <a:schemeClr val="tx1"/>
                  </a:solidFill>
                </a:rPr>
                <a:t>Learning</a:t>
              </a:r>
            </a:p>
          </p:txBody>
        </p:sp>
        <p:sp>
          <p:nvSpPr>
            <p:cNvPr id="16" name="Flowchart: Predefined Process 15"/>
            <p:cNvSpPr/>
            <p:nvPr/>
          </p:nvSpPr>
          <p:spPr>
            <a:xfrm>
              <a:off x="5277960" y="2868535"/>
              <a:ext cx="1154156" cy="415142"/>
            </a:xfrm>
            <a:prstGeom prst="flowChartPredefinedProcess">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solidFill>
                    <a:schemeClr val="tx1"/>
                  </a:solidFill>
                </a:rPr>
                <a:t>Visual Data Exploration</a:t>
              </a:r>
            </a:p>
          </p:txBody>
        </p:sp>
        <p:sp>
          <p:nvSpPr>
            <p:cNvPr id="17" name="Flowchart: Predefined Process 16"/>
            <p:cNvSpPr/>
            <p:nvPr/>
          </p:nvSpPr>
          <p:spPr>
            <a:xfrm>
              <a:off x="5277960" y="3344437"/>
              <a:ext cx="1154156" cy="415142"/>
            </a:xfrm>
            <a:prstGeom prst="flowChartPredefinedProcess">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solidFill>
                    <a:schemeClr val="tx1"/>
                  </a:solidFill>
                </a:rPr>
                <a:t>Social</a:t>
              </a:r>
            </a:p>
            <a:p>
              <a:pPr algn="ctr"/>
              <a:r>
                <a:rPr lang="en-US" sz="1000" dirty="0">
                  <a:solidFill>
                    <a:schemeClr val="tx1"/>
                  </a:solidFill>
                </a:rPr>
                <a:t>Analytics</a:t>
              </a:r>
            </a:p>
          </p:txBody>
        </p:sp>
        <p:sp>
          <p:nvSpPr>
            <p:cNvPr id="18" name="Flowchart: Predefined Process 17"/>
            <p:cNvSpPr/>
            <p:nvPr/>
          </p:nvSpPr>
          <p:spPr>
            <a:xfrm>
              <a:off x="5277960" y="3815415"/>
              <a:ext cx="1154156" cy="415142"/>
            </a:xfrm>
            <a:prstGeom prst="flowChartPredefinedProcess">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solidFill>
                    <a:schemeClr val="tx1"/>
                  </a:solidFill>
                </a:rPr>
                <a:t>Decision</a:t>
              </a:r>
            </a:p>
            <a:p>
              <a:pPr algn="ctr"/>
              <a:r>
                <a:rPr lang="en-US" sz="1000" dirty="0">
                  <a:solidFill>
                    <a:schemeClr val="tx1"/>
                  </a:solidFill>
                </a:rPr>
                <a:t>Science</a:t>
              </a:r>
            </a:p>
          </p:txBody>
        </p:sp>
        <p:sp>
          <p:nvSpPr>
            <p:cNvPr id="19" name="Flowchart: Predefined Process 18"/>
            <p:cNvSpPr/>
            <p:nvPr/>
          </p:nvSpPr>
          <p:spPr>
            <a:xfrm>
              <a:off x="5277960" y="4286392"/>
              <a:ext cx="1154156" cy="415142"/>
            </a:xfrm>
            <a:prstGeom prst="flowChartPredefinedProcess">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solidFill>
                    <a:schemeClr val="tx1"/>
                  </a:solidFill>
                </a:rPr>
                <a:t>Rule Strategies</a:t>
              </a:r>
            </a:p>
          </p:txBody>
        </p:sp>
        <p:cxnSp>
          <p:nvCxnSpPr>
            <p:cNvPr id="20" name="Straight Arrow Connector 19"/>
            <p:cNvCxnSpPr/>
            <p:nvPr/>
          </p:nvCxnSpPr>
          <p:spPr>
            <a:xfrm flipV="1">
              <a:off x="4849393" y="2602935"/>
              <a:ext cx="378734" cy="44660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947485" y="3038620"/>
              <a:ext cx="280642" cy="15548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741335" y="3440635"/>
              <a:ext cx="486792" cy="8497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764207" y="3674750"/>
              <a:ext cx="484190" cy="348188"/>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686552" y="3838965"/>
              <a:ext cx="541575" cy="634626"/>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5" name="Freeform 71"/>
            <p:cNvSpPr/>
            <p:nvPr/>
          </p:nvSpPr>
          <p:spPr>
            <a:xfrm>
              <a:off x="3533667" y="2704507"/>
              <a:ext cx="1422657" cy="1523708"/>
            </a:xfrm>
            <a:custGeom>
              <a:avLst/>
              <a:gdLst>
                <a:gd name="connsiteX0" fmla="*/ 0 w 2581232"/>
                <a:gd name="connsiteY0" fmla="*/ 521293 h 1232473"/>
                <a:gd name="connsiteX1" fmla="*/ 0 w 2581232"/>
                <a:gd name="connsiteY1" fmla="*/ 521293 h 1232473"/>
                <a:gd name="connsiteX2" fmla="*/ 85458 w 2581232"/>
                <a:gd name="connsiteY2" fmla="*/ 546931 h 1232473"/>
                <a:gd name="connsiteX3" fmla="*/ 333286 w 2581232"/>
                <a:gd name="connsiteY3" fmla="*/ 521293 h 1232473"/>
                <a:gd name="connsiteX4" fmla="*/ 358923 w 2581232"/>
                <a:gd name="connsiteY4" fmla="*/ 495656 h 1232473"/>
                <a:gd name="connsiteX5" fmla="*/ 376015 w 2581232"/>
                <a:gd name="connsiteY5" fmla="*/ 461473 h 1232473"/>
                <a:gd name="connsiteX6" fmla="*/ 410198 w 2581232"/>
                <a:gd name="connsiteY6" fmla="*/ 435835 h 1232473"/>
                <a:gd name="connsiteX7" fmla="*/ 418744 w 2581232"/>
                <a:gd name="connsiteY7" fmla="*/ 410198 h 1232473"/>
                <a:gd name="connsiteX8" fmla="*/ 444381 w 2581232"/>
                <a:gd name="connsiteY8" fmla="*/ 376015 h 1232473"/>
                <a:gd name="connsiteX9" fmla="*/ 452927 w 2581232"/>
                <a:gd name="connsiteY9" fmla="*/ 333286 h 1232473"/>
                <a:gd name="connsiteX10" fmla="*/ 478564 w 2581232"/>
                <a:gd name="connsiteY10" fmla="*/ 316194 h 1232473"/>
                <a:gd name="connsiteX11" fmla="*/ 504202 w 2581232"/>
                <a:gd name="connsiteY11" fmla="*/ 282011 h 1232473"/>
                <a:gd name="connsiteX12" fmla="*/ 521293 w 2581232"/>
                <a:gd name="connsiteY12" fmla="*/ 256374 h 1232473"/>
                <a:gd name="connsiteX13" fmla="*/ 598205 w 2581232"/>
                <a:gd name="connsiteY13" fmla="*/ 247828 h 1232473"/>
                <a:gd name="connsiteX14" fmla="*/ 752030 w 2581232"/>
                <a:gd name="connsiteY14" fmla="*/ 230736 h 1232473"/>
                <a:gd name="connsiteX15" fmla="*/ 786213 w 2581232"/>
                <a:gd name="connsiteY15" fmla="*/ 222190 h 1232473"/>
                <a:gd name="connsiteX16" fmla="*/ 863125 w 2581232"/>
                <a:gd name="connsiteY16" fmla="*/ 196553 h 1232473"/>
                <a:gd name="connsiteX17" fmla="*/ 905854 w 2581232"/>
                <a:gd name="connsiteY17" fmla="*/ 188007 h 1232473"/>
                <a:gd name="connsiteX18" fmla="*/ 957129 w 2581232"/>
                <a:gd name="connsiteY18" fmla="*/ 153824 h 1232473"/>
                <a:gd name="connsiteX19" fmla="*/ 982766 w 2581232"/>
                <a:gd name="connsiteY19" fmla="*/ 136732 h 1232473"/>
                <a:gd name="connsiteX20" fmla="*/ 1025495 w 2581232"/>
                <a:gd name="connsiteY20" fmla="*/ 119641 h 1232473"/>
                <a:gd name="connsiteX21" fmla="*/ 1093861 w 2581232"/>
                <a:gd name="connsiteY21" fmla="*/ 59820 h 1232473"/>
                <a:gd name="connsiteX22" fmla="*/ 1119499 w 2581232"/>
                <a:gd name="connsiteY22" fmla="*/ 42729 h 1232473"/>
                <a:gd name="connsiteX23" fmla="*/ 1162228 w 2581232"/>
                <a:gd name="connsiteY23" fmla="*/ 34183 h 1232473"/>
                <a:gd name="connsiteX24" fmla="*/ 1213503 w 2581232"/>
                <a:gd name="connsiteY24" fmla="*/ 17091 h 1232473"/>
                <a:gd name="connsiteX25" fmla="*/ 1298961 w 2581232"/>
                <a:gd name="connsiteY25" fmla="*/ 0 h 1232473"/>
                <a:gd name="connsiteX26" fmla="*/ 1452785 w 2581232"/>
                <a:gd name="connsiteY26" fmla="*/ 17091 h 1232473"/>
                <a:gd name="connsiteX27" fmla="*/ 1478422 w 2581232"/>
                <a:gd name="connsiteY27" fmla="*/ 34183 h 1232473"/>
                <a:gd name="connsiteX28" fmla="*/ 1572426 w 2581232"/>
                <a:gd name="connsiteY28" fmla="*/ 59820 h 1232473"/>
                <a:gd name="connsiteX29" fmla="*/ 1589518 w 2581232"/>
                <a:gd name="connsiteY29" fmla="*/ 119641 h 1232473"/>
                <a:gd name="connsiteX30" fmla="*/ 1606609 w 2581232"/>
                <a:gd name="connsiteY30" fmla="*/ 205099 h 1232473"/>
                <a:gd name="connsiteX31" fmla="*/ 1623701 w 2581232"/>
                <a:gd name="connsiteY31" fmla="*/ 230736 h 1232473"/>
                <a:gd name="connsiteX32" fmla="*/ 1657884 w 2581232"/>
                <a:gd name="connsiteY32" fmla="*/ 256374 h 1232473"/>
                <a:gd name="connsiteX33" fmla="*/ 1683521 w 2581232"/>
                <a:gd name="connsiteY33" fmla="*/ 264919 h 1232473"/>
                <a:gd name="connsiteX34" fmla="*/ 1726250 w 2581232"/>
                <a:gd name="connsiteY34" fmla="*/ 273465 h 1232473"/>
                <a:gd name="connsiteX35" fmla="*/ 1939895 w 2581232"/>
                <a:gd name="connsiteY35" fmla="*/ 282011 h 1232473"/>
                <a:gd name="connsiteX36" fmla="*/ 2085174 w 2581232"/>
                <a:gd name="connsiteY36" fmla="*/ 290557 h 1232473"/>
                <a:gd name="connsiteX37" fmla="*/ 2110811 w 2581232"/>
                <a:gd name="connsiteY37" fmla="*/ 307648 h 1232473"/>
                <a:gd name="connsiteX38" fmla="*/ 2333002 w 2581232"/>
                <a:gd name="connsiteY38" fmla="*/ 324740 h 1232473"/>
                <a:gd name="connsiteX39" fmla="*/ 2358639 w 2581232"/>
                <a:gd name="connsiteY39" fmla="*/ 341831 h 1232473"/>
                <a:gd name="connsiteX40" fmla="*/ 2384276 w 2581232"/>
                <a:gd name="connsiteY40" fmla="*/ 350377 h 1232473"/>
                <a:gd name="connsiteX41" fmla="*/ 2392822 w 2581232"/>
                <a:gd name="connsiteY41" fmla="*/ 384560 h 1232473"/>
                <a:gd name="connsiteX42" fmla="*/ 2427005 w 2581232"/>
                <a:gd name="connsiteY42" fmla="*/ 461473 h 1232473"/>
                <a:gd name="connsiteX43" fmla="*/ 2555192 w 2581232"/>
                <a:gd name="connsiteY43" fmla="*/ 470018 h 1232473"/>
                <a:gd name="connsiteX44" fmla="*/ 2580830 w 2581232"/>
                <a:gd name="connsiteY44" fmla="*/ 487110 h 1232473"/>
                <a:gd name="connsiteX45" fmla="*/ 2538101 w 2581232"/>
                <a:gd name="connsiteY45" fmla="*/ 538385 h 1232473"/>
                <a:gd name="connsiteX46" fmla="*/ 2478280 w 2581232"/>
                <a:gd name="connsiteY46" fmla="*/ 521293 h 1232473"/>
                <a:gd name="connsiteX47" fmla="*/ 2409914 w 2581232"/>
                <a:gd name="connsiteY47" fmla="*/ 504202 h 1232473"/>
                <a:gd name="connsiteX48" fmla="*/ 2136448 w 2581232"/>
                <a:gd name="connsiteY48" fmla="*/ 512747 h 1232473"/>
                <a:gd name="connsiteX49" fmla="*/ 2085174 w 2581232"/>
                <a:gd name="connsiteY49" fmla="*/ 546931 h 1232473"/>
                <a:gd name="connsiteX50" fmla="*/ 2076628 w 2581232"/>
                <a:gd name="connsiteY50" fmla="*/ 572568 h 1232473"/>
                <a:gd name="connsiteX51" fmla="*/ 2050990 w 2581232"/>
                <a:gd name="connsiteY51" fmla="*/ 640934 h 1232473"/>
                <a:gd name="connsiteX52" fmla="*/ 2085174 w 2581232"/>
                <a:gd name="connsiteY52" fmla="*/ 692209 h 1232473"/>
                <a:gd name="connsiteX53" fmla="*/ 2119357 w 2581232"/>
                <a:gd name="connsiteY53" fmla="*/ 700755 h 1232473"/>
                <a:gd name="connsiteX54" fmla="*/ 2144994 w 2581232"/>
                <a:gd name="connsiteY54" fmla="*/ 709301 h 1232473"/>
                <a:gd name="connsiteX55" fmla="*/ 2170632 w 2581232"/>
                <a:gd name="connsiteY55" fmla="*/ 760575 h 1232473"/>
                <a:gd name="connsiteX56" fmla="*/ 2110811 w 2581232"/>
                <a:gd name="connsiteY56" fmla="*/ 803304 h 1232473"/>
                <a:gd name="connsiteX57" fmla="*/ 1974078 w 2581232"/>
                <a:gd name="connsiteY57" fmla="*/ 828942 h 1232473"/>
                <a:gd name="connsiteX58" fmla="*/ 1888620 w 2581232"/>
                <a:gd name="connsiteY58" fmla="*/ 863125 h 1232473"/>
                <a:gd name="connsiteX59" fmla="*/ 1862983 w 2581232"/>
                <a:gd name="connsiteY59" fmla="*/ 871671 h 1232473"/>
                <a:gd name="connsiteX60" fmla="*/ 1803162 w 2581232"/>
                <a:gd name="connsiteY60" fmla="*/ 905854 h 1232473"/>
                <a:gd name="connsiteX61" fmla="*/ 1811708 w 2581232"/>
                <a:gd name="connsiteY61" fmla="*/ 948583 h 1232473"/>
                <a:gd name="connsiteX62" fmla="*/ 1615155 w 2581232"/>
                <a:gd name="connsiteY62" fmla="*/ 974220 h 1232473"/>
                <a:gd name="connsiteX63" fmla="*/ 1580972 w 2581232"/>
                <a:gd name="connsiteY63" fmla="*/ 1008403 h 1232473"/>
                <a:gd name="connsiteX64" fmla="*/ 1546789 w 2581232"/>
                <a:gd name="connsiteY64" fmla="*/ 1034041 h 1232473"/>
                <a:gd name="connsiteX65" fmla="*/ 1504060 w 2581232"/>
                <a:gd name="connsiteY65" fmla="*/ 1093861 h 1232473"/>
                <a:gd name="connsiteX66" fmla="*/ 1486968 w 2581232"/>
                <a:gd name="connsiteY66" fmla="*/ 1179319 h 1232473"/>
                <a:gd name="connsiteX67" fmla="*/ 1162228 w 2581232"/>
                <a:gd name="connsiteY67" fmla="*/ 1230594 h 1232473"/>
                <a:gd name="connsiteX68" fmla="*/ 1034041 w 2581232"/>
                <a:gd name="connsiteY68" fmla="*/ 1222048 h 1232473"/>
                <a:gd name="connsiteX69" fmla="*/ 1008404 w 2581232"/>
                <a:gd name="connsiteY69" fmla="*/ 1213503 h 1232473"/>
                <a:gd name="connsiteX70" fmla="*/ 974220 w 2581232"/>
                <a:gd name="connsiteY70" fmla="*/ 1170774 h 1232473"/>
                <a:gd name="connsiteX71" fmla="*/ 957129 w 2581232"/>
                <a:gd name="connsiteY71" fmla="*/ 948583 h 1232473"/>
                <a:gd name="connsiteX72" fmla="*/ 922946 w 2581232"/>
                <a:gd name="connsiteY72" fmla="*/ 922946 h 1232473"/>
                <a:gd name="connsiteX73" fmla="*/ 871671 w 2581232"/>
                <a:gd name="connsiteY73" fmla="*/ 897308 h 1232473"/>
                <a:gd name="connsiteX74" fmla="*/ 811850 w 2581232"/>
                <a:gd name="connsiteY74" fmla="*/ 905854 h 1232473"/>
                <a:gd name="connsiteX75" fmla="*/ 376015 w 2581232"/>
                <a:gd name="connsiteY75" fmla="*/ 888762 h 1232473"/>
                <a:gd name="connsiteX76" fmla="*/ 341832 w 2581232"/>
                <a:gd name="connsiteY76" fmla="*/ 871671 h 1232473"/>
                <a:gd name="connsiteX77" fmla="*/ 316194 w 2581232"/>
                <a:gd name="connsiteY77" fmla="*/ 709301 h 1232473"/>
                <a:gd name="connsiteX78" fmla="*/ 230736 w 2581232"/>
                <a:gd name="connsiteY78" fmla="*/ 683663 h 1232473"/>
                <a:gd name="connsiteX79" fmla="*/ 205099 w 2581232"/>
                <a:gd name="connsiteY79" fmla="*/ 675117 h 1232473"/>
                <a:gd name="connsiteX80" fmla="*/ 188007 w 2581232"/>
                <a:gd name="connsiteY80" fmla="*/ 640934 h 1232473"/>
                <a:gd name="connsiteX81" fmla="*/ 179461 w 2581232"/>
                <a:gd name="connsiteY81" fmla="*/ 615297 h 1232473"/>
                <a:gd name="connsiteX82" fmla="*/ 145278 w 2581232"/>
                <a:gd name="connsiteY82" fmla="*/ 606751 h 1232473"/>
                <a:gd name="connsiteX83" fmla="*/ 8546 w 2581232"/>
                <a:gd name="connsiteY83" fmla="*/ 598205 h 1232473"/>
                <a:gd name="connsiteX84" fmla="*/ 0 w 2581232"/>
                <a:gd name="connsiteY84" fmla="*/ 521293 h 123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581232" h="1232473">
                  <a:moveTo>
                    <a:pt x="0" y="521293"/>
                  </a:moveTo>
                  <a:lnTo>
                    <a:pt x="0" y="521293"/>
                  </a:lnTo>
                  <a:cubicBezTo>
                    <a:pt x="28486" y="529839"/>
                    <a:pt x="55730" y="546082"/>
                    <a:pt x="85458" y="546931"/>
                  </a:cubicBezTo>
                  <a:cubicBezTo>
                    <a:pt x="222981" y="550860"/>
                    <a:pt x="244233" y="543557"/>
                    <a:pt x="333286" y="521293"/>
                  </a:cubicBezTo>
                  <a:cubicBezTo>
                    <a:pt x="341832" y="512747"/>
                    <a:pt x="351898" y="505490"/>
                    <a:pt x="358923" y="495656"/>
                  </a:cubicBezTo>
                  <a:cubicBezTo>
                    <a:pt x="366328" y="485290"/>
                    <a:pt x="367724" y="471145"/>
                    <a:pt x="376015" y="461473"/>
                  </a:cubicBezTo>
                  <a:cubicBezTo>
                    <a:pt x="385284" y="450659"/>
                    <a:pt x="398804" y="444381"/>
                    <a:pt x="410198" y="435835"/>
                  </a:cubicBezTo>
                  <a:cubicBezTo>
                    <a:pt x="413047" y="427289"/>
                    <a:pt x="414275" y="418019"/>
                    <a:pt x="418744" y="410198"/>
                  </a:cubicBezTo>
                  <a:cubicBezTo>
                    <a:pt x="425810" y="397832"/>
                    <a:pt x="438596" y="389030"/>
                    <a:pt x="444381" y="376015"/>
                  </a:cubicBezTo>
                  <a:cubicBezTo>
                    <a:pt x="450280" y="362742"/>
                    <a:pt x="445721" y="345897"/>
                    <a:pt x="452927" y="333286"/>
                  </a:cubicBezTo>
                  <a:cubicBezTo>
                    <a:pt x="458023" y="324368"/>
                    <a:pt x="471301" y="323457"/>
                    <a:pt x="478564" y="316194"/>
                  </a:cubicBezTo>
                  <a:cubicBezTo>
                    <a:pt x="488635" y="306123"/>
                    <a:pt x="495923" y="293601"/>
                    <a:pt x="504202" y="282011"/>
                  </a:cubicBezTo>
                  <a:cubicBezTo>
                    <a:pt x="510172" y="273654"/>
                    <a:pt x="511641" y="259884"/>
                    <a:pt x="521293" y="256374"/>
                  </a:cubicBezTo>
                  <a:cubicBezTo>
                    <a:pt x="545535" y="247559"/>
                    <a:pt x="572552" y="250528"/>
                    <a:pt x="598205" y="247828"/>
                  </a:cubicBezTo>
                  <a:cubicBezTo>
                    <a:pt x="735401" y="233386"/>
                    <a:pt x="632083" y="245730"/>
                    <a:pt x="752030" y="230736"/>
                  </a:cubicBezTo>
                  <a:cubicBezTo>
                    <a:pt x="763424" y="227887"/>
                    <a:pt x="774987" y="225644"/>
                    <a:pt x="786213" y="222190"/>
                  </a:cubicBezTo>
                  <a:cubicBezTo>
                    <a:pt x="812042" y="214243"/>
                    <a:pt x="836626" y="201853"/>
                    <a:pt x="863125" y="196553"/>
                  </a:cubicBezTo>
                  <a:lnTo>
                    <a:pt x="905854" y="188007"/>
                  </a:lnTo>
                  <a:lnTo>
                    <a:pt x="957129" y="153824"/>
                  </a:lnTo>
                  <a:cubicBezTo>
                    <a:pt x="965675" y="148127"/>
                    <a:pt x="973230" y="140546"/>
                    <a:pt x="982766" y="136732"/>
                  </a:cubicBezTo>
                  <a:lnTo>
                    <a:pt x="1025495" y="119641"/>
                  </a:lnTo>
                  <a:cubicBezTo>
                    <a:pt x="1048284" y="99701"/>
                    <a:pt x="1070425" y="78995"/>
                    <a:pt x="1093861" y="59820"/>
                  </a:cubicBezTo>
                  <a:cubicBezTo>
                    <a:pt x="1101810" y="53316"/>
                    <a:pt x="1109882" y="46335"/>
                    <a:pt x="1119499" y="42729"/>
                  </a:cubicBezTo>
                  <a:cubicBezTo>
                    <a:pt x="1133099" y="37629"/>
                    <a:pt x="1148215" y="38005"/>
                    <a:pt x="1162228" y="34183"/>
                  </a:cubicBezTo>
                  <a:cubicBezTo>
                    <a:pt x="1179609" y="29443"/>
                    <a:pt x="1195732" y="20053"/>
                    <a:pt x="1213503" y="17091"/>
                  </a:cubicBezTo>
                  <a:cubicBezTo>
                    <a:pt x="1276363" y="6615"/>
                    <a:pt x="1247967" y="12748"/>
                    <a:pt x="1298961" y="0"/>
                  </a:cubicBezTo>
                  <a:cubicBezTo>
                    <a:pt x="1305705" y="519"/>
                    <a:pt x="1420109" y="4838"/>
                    <a:pt x="1452785" y="17091"/>
                  </a:cubicBezTo>
                  <a:cubicBezTo>
                    <a:pt x="1462402" y="20697"/>
                    <a:pt x="1469036" y="30012"/>
                    <a:pt x="1478422" y="34183"/>
                  </a:cubicBezTo>
                  <a:cubicBezTo>
                    <a:pt x="1513903" y="49952"/>
                    <a:pt x="1535874" y="52509"/>
                    <a:pt x="1572426" y="59820"/>
                  </a:cubicBezTo>
                  <a:cubicBezTo>
                    <a:pt x="1579747" y="81784"/>
                    <a:pt x="1585226" y="96037"/>
                    <a:pt x="1589518" y="119641"/>
                  </a:cubicBezTo>
                  <a:cubicBezTo>
                    <a:pt x="1594017" y="144387"/>
                    <a:pt x="1594073" y="180027"/>
                    <a:pt x="1606609" y="205099"/>
                  </a:cubicBezTo>
                  <a:cubicBezTo>
                    <a:pt x="1611202" y="214285"/>
                    <a:pt x="1616438" y="223473"/>
                    <a:pt x="1623701" y="230736"/>
                  </a:cubicBezTo>
                  <a:cubicBezTo>
                    <a:pt x="1633772" y="240807"/>
                    <a:pt x="1645518" y="249307"/>
                    <a:pt x="1657884" y="256374"/>
                  </a:cubicBezTo>
                  <a:cubicBezTo>
                    <a:pt x="1665705" y="260843"/>
                    <a:pt x="1674782" y="262734"/>
                    <a:pt x="1683521" y="264919"/>
                  </a:cubicBezTo>
                  <a:cubicBezTo>
                    <a:pt x="1697612" y="268442"/>
                    <a:pt x="1711757" y="272499"/>
                    <a:pt x="1726250" y="273465"/>
                  </a:cubicBezTo>
                  <a:cubicBezTo>
                    <a:pt x="1797364" y="278206"/>
                    <a:pt x="1868704" y="278621"/>
                    <a:pt x="1939895" y="282011"/>
                  </a:cubicBezTo>
                  <a:cubicBezTo>
                    <a:pt x="1988350" y="284318"/>
                    <a:pt x="2036748" y="287708"/>
                    <a:pt x="2085174" y="290557"/>
                  </a:cubicBezTo>
                  <a:cubicBezTo>
                    <a:pt x="2093720" y="296254"/>
                    <a:pt x="2100614" y="306424"/>
                    <a:pt x="2110811" y="307648"/>
                  </a:cubicBezTo>
                  <a:cubicBezTo>
                    <a:pt x="2425083" y="345360"/>
                    <a:pt x="2216514" y="295618"/>
                    <a:pt x="2333002" y="324740"/>
                  </a:cubicBezTo>
                  <a:cubicBezTo>
                    <a:pt x="2341548" y="330437"/>
                    <a:pt x="2349453" y="337238"/>
                    <a:pt x="2358639" y="341831"/>
                  </a:cubicBezTo>
                  <a:cubicBezTo>
                    <a:pt x="2366696" y="345859"/>
                    <a:pt x="2378649" y="343343"/>
                    <a:pt x="2384276" y="350377"/>
                  </a:cubicBezTo>
                  <a:cubicBezTo>
                    <a:pt x="2391613" y="359548"/>
                    <a:pt x="2390721" y="373004"/>
                    <a:pt x="2392822" y="384560"/>
                  </a:cubicBezTo>
                  <a:cubicBezTo>
                    <a:pt x="2397837" y="412142"/>
                    <a:pt x="2387149" y="454830"/>
                    <a:pt x="2427005" y="461473"/>
                  </a:cubicBezTo>
                  <a:cubicBezTo>
                    <a:pt x="2469246" y="468513"/>
                    <a:pt x="2512463" y="467170"/>
                    <a:pt x="2555192" y="470018"/>
                  </a:cubicBezTo>
                  <a:cubicBezTo>
                    <a:pt x="2563738" y="475715"/>
                    <a:pt x="2579141" y="476979"/>
                    <a:pt x="2580830" y="487110"/>
                  </a:cubicBezTo>
                  <a:cubicBezTo>
                    <a:pt x="2585167" y="513131"/>
                    <a:pt x="2553358" y="528213"/>
                    <a:pt x="2538101" y="538385"/>
                  </a:cubicBezTo>
                  <a:cubicBezTo>
                    <a:pt x="2509552" y="528869"/>
                    <a:pt x="2510471" y="528447"/>
                    <a:pt x="2478280" y="521293"/>
                  </a:cubicBezTo>
                  <a:cubicBezTo>
                    <a:pt x="2416402" y="507542"/>
                    <a:pt x="2455728" y="519472"/>
                    <a:pt x="2409914" y="504202"/>
                  </a:cubicBezTo>
                  <a:cubicBezTo>
                    <a:pt x="2318759" y="507050"/>
                    <a:pt x="2226868" y="500850"/>
                    <a:pt x="2136448" y="512747"/>
                  </a:cubicBezTo>
                  <a:cubicBezTo>
                    <a:pt x="2116082" y="515427"/>
                    <a:pt x="2085174" y="546931"/>
                    <a:pt x="2085174" y="546931"/>
                  </a:cubicBezTo>
                  <a:cubicBezTo>
                    <a:pt x="2082325" y="555477"/>
                    <a:pt x="2079791" y="564134"/>
                    <a:pt x="2076628" y="572568"/>
                  </a:cubicBezTo>
                  <a:cubicBezTo>
                    <a:pt x="2045972" y="654316"/>
                    <a:pt x="2070388" y="582743"/>
                    <a:pt x="2050990" y="640934"/>
                  </a:cubicBezTo>
                  <a:cubicBezTo>
                    <a:pt x="2062385" y="658026"/>
                    <a:pt x="2069715" y="678682"/>
                    <a:pt x="2085174" y="692209"/>
                  </a:cubicBezTo>
                  <a:cubicBezTo>
                    <a:pt x="2094013" y="699943"/>
                    <a:pt x="2108064" y="697528"/>
                    <a:pt x="2119357" y="700755"/>
                  </a:cubicBezTo>
                  <a:cubicBezTo>
                    <a:pt x="2128018" y="703230"/>
                    <a:pt x="2136448" y="706452"/>
                    <a:pt x="2144994" y="709301"/>
                  </a:cubicBezTo>
                  <a:cubicBezTo>
                    <a:pt x="2148374" y="714370"/>
                    <a:pt x="2175247" y="749807"/>
                    <a:pt x="2170632" y="760575"/>
                  </a:cubicBezTo>
                  <a:cubicBezTo>
                    <a:pt x="2154804" y="797506"/>
                    <a:pt x="2137914" y="791688"/>
                    <a:pt x="2110811" y="803304"/>
                  </a:cubicBezTo>
                  <a:cubicBezTo>
                    <a:pt x="2032524" y="836855"/>
                    <a:pt x="2125467" y="816326"/>
                    <a:pt x="1974078" y="828942"/>
                  </a:cubicBezTo>
                  <a:cubicBezTo>
                    <a:pt x="1945592" y="840336"/>
                    <a:pt x="1917726" y="853423"/>
                    <a:pt x="1888620" y="863125"/>
                  </a:cubicBezTo>
                  <a:cubicBezTo>
                    <a:pt x="1880074" y="865974"/>
                    <a:pt x="1871263" y="868123"/>
                    <a:pt x="1862983" y="871671"/>
                  </a:cubicBezTo>
                  <a:cubicBezTo>
                    <a:pt x="1832622" y="884683"/>
                    <a:pt x="1828911" y="888688"/>
                    <a:pt x="1803162" y="905854"/>
                  </a:cubicBezTo>
                  <a:cubicBezTo>
                    <a:pt x="1806011" y="920097"/>
                    <a:pt x="1825359" y="943619"/>
                    <a:pt x="1811708" y="948583"/>
                  </a:cubicBezTo>
                  <a:cubicBezTo>
                    <a:pt x="1749613" y="971163"/>
                    <a:pt x="1615155" y="974220"/>
                    <a:pt x="1615155" y="974220"/>
                  </a:cubicBezTo>
                  <a:cubicBezTo>
                    <a:pt x="1603761" y="985614"/>
                    <a:pt x="1593099" y="997792"/>
                    <a:pt x="1580972" y="1008403"/>
                  </a:cubicBezTo>
                  <a:cubicBezTo>
                    <a:pt x="1570253" y="1017782"/>
                    <a:pt x="1555068" y="1022451"/>
                    <a:pt x="1546789" y="1034041"/>
                  </a:cubicBezTo>
                  <a:cubicBezTo>
                    <a:pt x="1486790" y="1118040"/>
                    <a:pt x="1605845" y="1017523"/>
                    <a:pt x="1504060" y="1093861"/>
                  </a:cubicBezTo>
                  <a:cubicBezTo>
                    <a:pt x="1498363" y="1122347"/>
                    <a:pt x="1505994" y="1157366"/>
                    <a:pt x="1486968" y="1179319"/>
                  </a:cubicBezTo>
                  <a:cubicBezTo>
                    <a:pt x="1425632" y="1250091"/>
                    <a:pt x="1197641" y="1229282"/>
                    <a:pt x="1162228" y="1230594"/>
                  </a:cubicBezTo>
                  <a:cubicBezTo>
                    <a:pt x="1119499" y="1227745"/>
                    <a:pt x="1076603" y="1226777"/>
                    <a:pt x="1034041" y="1222048"/>
                  </a:cubicBezTo>
                  <a:cubicBezTo>
                    <a:pt x="1025088" y="1221053"/>
                    <a:pt x="1015243" y="1219365"/>
                    <a:pt x="1008404" y="1213503"/>
                  </a:cubicBezTo>
                  <a:cubicBezTo>
                    <a:pt x="994555" y="1201633"/>
                    <a:pt x="985615" y="1185017"/>
                    <a:pt x="974220" y="1170774"/>
                  </a:cubicBezTo>
                  <a:cubicBezTo>
                    <a:pt x="968523" y="1096710"/>
                    <a:pt x="972179" y="1021325"/>
                    <a:pt x="957129" y="948583"/>
                  </a:cubicBezTo>
                  <a:cubicBezTo>
                    <a:pt x="954243" y="934636"/>
                    <a:pt x="934536" y="931224"/>
                    <a:pt x="922946" y="922946"/>
                  </a:cubicBezTo>
                  <a:cubicBezTo>
                    <a:pt x="893954" y="902238"/>
                    <a:pt x="903420" y="907891"/>
                    <a:pt x="871671" y="897308"/>
                  </a:cubicBezTo>
                  <a:cubicBezTo>
                    <a:pt x="851731" y="900157"/>
                    <a:pt x="831993" y="905854"/>
                    <a:pt x="811850" y="905854"/>
                  </a:cubicBezTo>
                  <a:cubicBezTo>
                    <a:pt x="463552" y="905854"/>
                    <a:pt x="546522" y="917180"/>
                    <a:pt x="376015" y="888762"/>
                  </a:cubicBezTo>
                  <a:cubicBezTo>
                    <a:pt x="364621" y="883065"/>
                    <a:pt x="345861" y="883756"/>
                    <a:pt x="341832" y="871671"/>
                  </a:cubicBezTo>
                  <a:cubicBezTo>
                    <a:pt x="324504" y="819689"/>
                    <a:pt x="361785" y="739696"/>
                    <a:pt x="316194" y="709301"/>
                  </a:cubicBezTo>
                  <a:cubicBezTo>
                    <a:pt x="273797" y="681035"/>
                    <a:pt x="300725" y="693662"/>
                    <a:pt x="230736" y="683663"/>
                  </a:cubicBezTo>
                  <a:cubicBezTo>
                    <a:pt x="222190" y="680814"/>
                    <a:pt x="211469" y="681487"/>
                    <a:pt x="205099" y="675117"/>
                  </a:cubicBezTo>
                  <a:cubicBezTo>
                    <a:pt x="196091" y="666109"/>
                    <a:pt x="193025" y="652643"/>
                    <a:pt x="188007" y="640934"/>
                  </a:cubicBezTo>
                  <a:cubicBezTo>
                    <a:pt x="184458" y="632654"/>
                    <a:pt x="186495" y="620924"/>
                    <a:pt x="179461" y="615297"/>
                  </a:cubicBezTo>
                  <a:cubicBezTo>
                    <a:pt x="170290" y="607960"/>
                    <a:pt x="156965" y="607920"/>
                    <a:pt x="145278" y="606751"/>
                  </a:cubicBezTo>
                  <a:cubicBezTo>
                    <a:pt x="99838" y="602207"/>
                    <a:pt x="54123" y="601054"/>
                    <a:pt x="8546" y="598205"/>
                  </a:cubicBezTo>
                  <a:cubicBezTo>
                    <a:pt x="-2014" y="566525"/>
                    <a:pt x="1424" y="534112"/>
                    <a:pt x="0" y="5212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Data Fabric</a:t>
              </a:r>
            </a:p>
            <a:p>
              <a:pPr algn="ctr"/>
              <a:r>
                <a:rPr lang="en-US" sz="1050" b="1" dirty="0"/>
                <a:t>(Big Data)</a:t>
              </a:r>
            </a:p>
            <a:p>
              <a:pPr algn="ctr"/>
              <a:r>
                <a:rPr lang="en-US" sz="1050" b="1" dirty="0"/>
                <a:t>Environment</a:t>
              </a:r>
            </a:p>
          </p:txBody>
        </p:sp>
      </p:grpSp>
      <p:cxnSp>
        <p:nvCxnSpPr>
          <p:cNvPr id="60" name="Elbow Connector 33"/>
          <p:cNvCxnSpPr>
            <a:stCxn id="35" idx="3"/>
          </p:cNvCxnSpPr>
          <p:nvPr/>
        </p:nvCxnSpPr>
        <p:spPr>
          <a:xfrm>
            <a:off x="3146974" y="3165465"/>
            <a:ext cx="1148047" cy="0"/>
          </a:xfrm>
          <a:prstGeom prst="straightConnector1">
            <a:avLst/>
          </a:prstGeom>
          <a:ln w="127000">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07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 name="Group 274">
            <a:extLst>
              <a:ext uri="{FF2B5EF4-FFF2-40B4-BE49-F238E27FC236}">
                <a16:creationId xmlns:a16="http://schemas.microsoft.com/office/drawing/2014/main" id="{D4BA00FB-4B53-48E8-81A8-06D3752C8EF9}"/>
              </a:ext>
            </a:extLst>
          </p:cNvPr>
          <p:cNvGrpSpPr/>
          <p:nvPr/>
        </p:nvGrpSpPr>
        <p:grpSpPr>
          <a:xfrm>
            <a:off x="4036843" y="1537574"/>
            <a:ext cx="4318534" cy="4142638"/>
            <a:chOff x="2512843" y="1537574"/>
            <a:chExt cx="4318534" cy="4142638"/>
          </a:xfrm>
        </p:grpSpPr>
        <p:pic>
          <p:nvPicPr>
            <p:cNvPr id="7" name="Picture 6">
              <a:extLst>
                <a:ext uri="{FF2B5EF4-FFF2-40B4-BE49-F238E27FC236}">
                  <a16:creationId xmlns:a16="http://schemas.microsoft.com/office/drawing/2014/main" id="{F37B0C60-2B34-49ED-AED9-FD1B536DC1D1}"/>
                </a:ext>
              </a:extLst>
            </p:cNvPr>
            <p:cNvPicPr>
              <a:picLocks noChangeAspect="1"/>
            </p:cNvPicPr>
            <p:nvPr/>
          </p:nvPicPr>
          <p:blipFill rotWithShape="1">
            <a:blip r:embed="rId3" cstate="email">
              <a:duotone>
                <a:prstClr val="black"/>
                <a:schemeClr val="accent5">
                  <a:tint val="45000"/>
                  <a:satMod val="400000"/>
                </a:schemeClr>
              </a:duotone>
              <a:extLst>
                <a:ext uri="{28A0092B-C50C-407E-A947-70E740481C1C}">
                  <a14:useLocalDpi xmlns:a14="http://schemas.microsoft.com/office/drawing/2010/main"/>
                </a:ext>
              </a:extLst>
            </a:blip>
            <a:srcRect/>
            <a:stretch/>
          </p:blipFill>
          <p:spPr>
            <a:xfrm>
              <a:off x="2512843" y="1537574"/>
              <a:ext cx="4318534" cy="4142638"/>
            </a:xfrm>
            <a:prstGeom prst="rect">
              <a:avLst/>
            </a:prstGeom>
          </p:spPr>
        </p:pic>
        <p:grpSp>
          <p:nvGrpSpPr>
            <p:cNvPr id="8" name="Group 7">
              <a:extLst>
                <a:ext uri="{FF2B5EF4-FFF2-40B4-BE49-F238E27FC236}">
                  <a16:creationId xmlns:a16="http://schemas.microsoft.com/office/drawing/2014/main" id="{572C5AB6-9C5B-46EE-9667-9A76FA7C8465}"/>
                </a:ext>
              </a:extLst>
            </p:cNvPr>
            <p:cNvGrpSpPr/>
            <p:nvPr/>
          </p:nvGrpSpPr>
          <p:grpSpPr>
            <a:xfrm>
              <a:off x="2653404" y="1568279"/>
              <a:ext cx="4037412" cy="4081228"/>
              <a:chOff x="10500295" y="3144537"/>
              <a:chExt cx="1174705" cy="1187454"/>
            </a:xfrm>
            <a:solidFill>
              <a:schemeClr val="bg1">
                <a:lumMod val="85000"/>
              </a:schemeClr>
            </a:solidFill>
          </p:grpSpPr>
          <p:sp>
            <p:nvSpPr>
              <p:cNvPr id="9" name="Oval 8">
                <a:extLst>
                  <a:ext uri="{FF2B5EF4-FFF2-40B4-BE49-F238E27FC236}">
                    <a16:creationId xmlns:a16="http://schemas.microsoft.com/office/drawing/2014/main" id="{EC1D2B4A-A26D-41B7-8260-7BB4C7250834}"/>
                  </a:ext>
                </a:extLst>
              </p:cNvPr>
              <p:cNvSpPr/>
              <p:nvPr/>
            </p:nvSpPr>
            <p:spPr>
              <a:xfrm rot="14118791">
                <a:off x="10884462" y="396961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 name="Oval 9">
                <a:extLst>
                  <a:ext uri="{FF2B5EF4-FFF2-40B4-BE49-F238E27FC236}">
                    <a16:creationId xmlns:a16="http://schemas.microsoft.com/office/drawing/2014/main" id="{22E26C99-8697-461C-A0A0-4CE4ED96933C}"/>
                  </a:ext>
                </a:extLst>
              </p:cNvPr>
              <p:cNvSpPr/>
              <p:nvPr/>
            </p:nvSpPr>
            <p:spPr>
              <a:xfrm rot="14118791">
                <a:off x="10760192" y="408248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 name="Oval 10">
                <a:extLst>
                  <a:ext uri="{FF2B5EF4-FFF2-40B4-BE49-F238E27FC236}">
                    <a16:creationId xmlns:a16="http://schemas.microsoft.com/office/drawing/2014/main" id="{8D3ADC51-EF23-483C-A66C-0B3CEAA59278}"/>
                  </a:ext>
                </a:extLst>
              </p:cNvPr>
              <p:cNvSpPr/>
              <p:nvPr/>
            </p:nvSpPr>
            <p:spPr>
              <a:xfrm rot="14118791">
                <a:off x="10735906" y="365912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2" name="Oval 11">
                <a:extLst>
                  <a:ext uri="{FF2B5EF4-FFF2-40B4-BE49-F238E27FC236}">
                    <a16:creationId xmlns:a16="http://schemas.microsoft.com/office/drawing/2014/main" id="{A9519C5A-698C-4638-A3CF-30F78A6EC630}"/>
                  </a:ext>
                </a:extLst>
              </p:cNvPr>
              <p:cNvSpPr/>
              <p:nvPr/>
            </p:nvSpPr>
            <p:spPr>
              <a:xfrm rot="14118791">
                <a:off x="11160377" y="392908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3" name="Oval 12">
                <a:extLst>
                  <a:ext uri="{FF2B5EF4-FFF2-40B4-BE49-F238E27FC236}">
                    <a16:creationId xmlns:a16="http://schemas.microsoft.com/office/drawing/2014/main" id="{0D38DFE8-B044-44AA-A02F-E61450DAAEE0}"/>
                  </a:ext>
                </a:extLst>
              </p:cNvPr>
              <p:cNvSpPr/>
              <p:nvPr/>
            </p:nvSpPr>
            <p:spPr>
              <a:xfrm rot="14118791">
                <a:off x="11021623" y="331370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 name="Oval 13">
                <a:extLst>
                  <a:ext uri="{FF2B5EF4-FFF2-40B4-BE49-F238E27FC236}">
                    <a16:creationId xmlns:a16="http://schemas.microsoft.com/office/drawing/2014/main" id="{FFADFBDC-D2A1-41D8-A1C3-A90581733575}"/>
                  </a:ext>
                </a:extLst>
              </p:cNvPr>
              <p:cNvSpPr/>
              <p:nvPr/>
            </p:nvSpPr>
            <p:spPr>
              <a:xfrm rot="14118791">
                <a:off x="11088637" y="377097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 name="Oval 14">
                <a:extLst>
                  <a:ext uri="{FF2B5EF4-FFF2-40B4-BE49-F238E27FC236}">
                    <a16:creationId xmlns:a16="http://schemas.microsoft.com/office/drawing/2014/main" id="{6F4D3665-C1C8-47F7-91AE-E90A1D1CB2BA}"/>
                  </a:ext>
                </a:extLst>
              </p:cNvPr>
              <p:cNvSpPr/>
              <p:nvPr/>
            </p:nvSpPr>
            <p:spPr>
              <a:xfrm rot="14118791">
                <a:off x="10962708" y="338120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6" name="Oval 15">
                <a:extLst>
                  <a:ext uri="{FF2B5EF4-FFF2-40B4-BE49-F238E27FC236}">
                    <a16:creationId xmlns:a16="http://schemas.microsoft.com/office/drawing/2014/main" id="{FF1609AD-2F11-4C79-8AFC-ADC4B842F997}"/>
                  </a:ext>
                </a:extLst>
              </p:cNvPr>
              <p:cNvSpPr/>
              <p:nvPr/>
            </p:nvSpPr>
            <p:spPr>
              <a:xfrm rot="14118791">
                <a:off x="11415433" y="368668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7" name="Oval 16">
                <a:extLst>
                  <a:ext uri="{FF2B5EF4-FFF2-40B4-BE49-F238E27FC236}">
                    <a16:creationId xmlns:a16="http://schemas.microsoft.com/office/drawing/2014/main" id="{E9A04657-B4B6-4DCD-A050-ACB54DA4B689}"/>
                  </a:ext>
                </a:extLst>
              </p:cNvPr>
              <p:cNvSpPr/>
              <p:nvPr/>
            </p:nvSpPr>
            <p:spPr>
              <a:xfrm rot="14118791">
                <a:off x="10912583" y="367085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8" name="Oval 17">
                <a:extLst>
                  <a:ext uri="{FF2B5EF4-FFF2-40B4-BE49-F238E27FC236}">
                    <a16:creationId xmlns:a16="http://schemas.microsoft.com/office/drawing/2014/main" id="{CB1FD0E0-E7D2-4FA2-BE91-98C60374D442}"/>
                  </a:ext>
                </a:extLst>
              </p:cNvPr>
              <p:cNvSpPr/>
              <p:nvPr/>
            </p:nvSpPr>
            <p:spPr>
              <a:xfrm rot="14118791">
                <a:off x="10612153" y="339149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9" name="Oval 18">
                <a:extLst>
                  <a:ext uri="{FF2B5EF4-FFF2-40B4-BE49-F238E27FC236}">
                    <a16:creationId xmlns:a16="http://schemas.microsoft.com/office/drawing/2014/main" id="{1CF92A17-EBC2-4908-86D9-DC5406CEEA34}"/>
                  </a:ext>
                </a:extLst>
              </p:cNvPr>
              <p:cNvSpPr/>
              <p:nvPr/>
            </p:nvSpPr>
            <p:spPr>
              <a:xfrm rot="8718791">
                <a:off x="11434776" y="387753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0" name="Oval 19">
                <a:extLst>
                  <a:ext uri="{FF2B5EF4-FFF2-40B4-BE49-F238E27FC236}">
                    <a16:creationId xmlns:a16="http://schemas.microsoft.com/office/drawing/2014/main" id="{BF9435EA-0047-475B-9779-06871E2A2BF1}"/>
                  </a:ext>
                </a:extLst>
              </p:cNvPr>
              <p:cNvSpPr/>
              <p:nvPr/>
            </p:nvSpPr>
            <p:spPr>
              <a:xfrm rot="8718791">
                <a:off x="11480602" y="403171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1" name="Oval 20">
                <a:extLst>
                  <a:ext uri="{FF2B5EF4-FFF2-40B4-BE49-F238E27FC236}">
                    <a16:creationId xmlns:a16="http://schemas.microsoft.com/office/drawing/2014/main" id="{C0C83D29-5790-4292-B0BE-D50E635C97C4}"/>
                  </a:ext>
                </a:extLst>
              </p:cNvPr>
              <p:cNvSpPr/>
              <p:nvPr/>
            </p:nvSpPr>
            <p:spPr>
              <a:xfrm rot="8718791">
                <a:off x="11060169" y="406380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2" name="Oval 21">
                <a:extLst>
                  <a:ext uri="{FF2B5EF4-FFF2-40B4-BE49-F238E27FC236}">
                    <a16:creationId xmlns:a16="http://schemas.microsoft.com/office/drawing/2014/main" id="{DCD48959-DD8D-4A11-8294-DDAAA83F5B1B}"/>
                  </a:ext>
                </a:extLst>
              </p:cNvPr>
              <p:cNvSpPr/>
              <p:nvPr/>
            </p:nvSpPr>
            <p:spPr>
              <a:xfrm rot="8718791">
                <a:off x="11358078" y="353312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3" name="Oval 22">
                <a:extLst>
                  <a:ext uri="{FF2B5EF4-FFF2-40B4-BE49-F238E27FC236}">
                    <a16:creationId xmlns:a16="http://schemas.microsoft.com/office/drawing/2014/main" id="{819F07D8-0C99-49AC-B6CF-DBE47134F5AA}"/>
                  </a:ext>
                </a:extLst>
              </p:cNvPr>
              <p:cNvSpPr/>
              <p:nvPr/>
            </p:nvSpPr>
            <p:spPr>
              <a:xfrm rot="8718791">
                <a:off x="11228011" y="369560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4" name="Oval 23">
                <a:extLst>
                  <a:ext uri="{FF2B5EF4-FFF2-40B4-BE49-F238E27FC236}">
                    <a16:creationId xmlns:a16="http://schemas.microsoft.com/office/drawing/2014/main" id="{9237CC41-F0AD-4ACF-B36B-C3FA369E279B}"/>
                  </a:ext>
                </a:extLst>
              </p:cNvPr>
              <p:cNvSpPr/>
              <p:nvPr/>
            </p:nvSpPr>
            <p:spPr>
              <a:xfrm rot="8718791">
                <a:off x="10837963" y="383964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5" name="Oval 24">
                <a:extLst>
                  <a:ext uri="{FF2B5EF4-FFF2-40B4-BE49-F238E27FC236}">
                    <a16:creationId xmlns:a16="http://schemas.microsoft.com/office/drawing/2014/main" id="{8348D45B-4C84-434F-B0DB-0D33DDF4084B}"/>
                  </a:ext>
                </a:extLst>
              </p:cNvPr>
              <p:cNvSpPr/>
              <p:nvPr/>
            </p:nvSpPr>
            <p:spPr>
              <a:xfrm rot="8718791">
                <a:off x="11137354" y="332099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6" name="Oval 25">
                <a:extLst>
                  <a:ext uri="{FF2B5EF4-FFF2-40B4-BE49-F238E27FC236}">
                    <a16:creationId xmlns:a16="http://schemas.microsoft.com/office/drawing/2014/main" id="{447DFD64-5198-4EFA-B049-D3C34B1D814B}"/>
                  </a:ext>
                </a:extLst>
              </p:cNvPr>
              <p:cNvSpPr/>
              <p:nvPr/>
            </p:nvSpPr>
            <p:spPr>
              <a:xfrm rot="8718791">
                <a:off x="10816651" y="361854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7" name="Oval 26">
                <a:extLst>
                  <a:ext uri="{FF2B5EF4-FFF2-40B4-BE49-F238E27FC236}">
                    <a16:creationId xmlns:a16="http://schemas.microsoft.com/office/drawing/2014/main" id="{2D60F8ED-BD43-49A1-AB53-8D55A6869CCA}"/>
                  </a:ext>
                </a:extLst>
              </p:cNvPr>
              <p:cNvSpPr/>
              <p:nvPr/>
            </p:nvSpPr>
            <p:spPr>
              <a:xfrm rot="8718791">
                <a:off x="10931711" y="419247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8" name="Oval 27">
                <a:extLst>
                  <a:ext uri="{FF2B5EF4-FFF2-40B4-BE49-F238E27FC236}">
                    <a16:creationId xmlns:a16="http://schemas.microsoft.com/office/drawing/2014/main" id="{AE96DBA8-D681-438F-8D4F-3F1CE8864B92}"/>
                  </a:ext>
                </a:extLst>
              </p:cNvPr>
              <p:cNvSpPr/>
              <p:nvPr/>
            </p:nvSpPr>
            <p:spPr>
              <a:xfrm rot="14118791">
                <a:off x="11208905" y="344288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29" name="Oval 28">
                <a:extLst>
                  <a:ext uri="{FF2B5EF4-FFF2-40B4-BE49-F238E27FC236}">
                    <a16:creationId xmlns:a16="http://schemas.microsoft.com/office/drawing/2014/main" id="{F890B47F-9A87-45A7-A7A1-77B891DD9B6E}"/>
                  </a:ext>
                </a:extLst>
              </p:cNvPr>
              <p:cNvSpPr/>
              <p:nvPr/>
            </p:nvSpPr>
            <p:spPr>
              <a:xfrm rot="14118791">
                <a:off x="11000939" y="351780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0" name="Oval 29">
                <a:extLst>
                  <a:ext uri="{FF2B5EF4-FFF2-40B4-BE49-F238E27FC236}">
                    <a16:creationId xmlns:a16="http://schemas.microsoft.com/office/drawing/2014/main" id="{CA7283A7-9D3A-4AB5-97B2-F355D6E57E78}"/>
                  </a:ext>
                </a:extLst>
              </p:cNvPr>
              <p:cNvSpPr/>
              <p:nvPr/>
            </p:nvSpPr>
            <p:spPr>
              <a:xfrm rot="14118791">
                <a:off x="11052376" y="318715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1" name="Oval 30">
                <a:extLst>
                  <a:ext uri="{FF2B5EF4-FFF2-40B4-BE49-F238E27FC236}">
                    <a16:creationId xmlns:a16="http://schemas.microsoft.com/office/drawing/2014/main" id="{F810CAD8-8CED-4DB2-B2A3-A21D745DFF60}"/>
                  </a:ext>
                </a:extLst>
              </p:cNvPr>
              <p:cNvSpPr/>
              <p:nvPr/>
            </p:nvSpPr>
            <p:spPr>
              <a:xfrm rot="14118791">
                <a:off x="10735906" y="329521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2" name="Oval 31">
                <a:extLst>
                  <a:ext uri="{FF2B5EF4-FFF2-40B4-BE49-F238E27FC236}">
                    <a16:creationId xmlns:a16="http://schemas.microsoft.com/office/drawing/2014/main" id="{A85C223F-2312-4B76-8C22-E92756C73AAD}"/>
                  </a:ext>
                </a:extLst>
              </p:cNvPr>
              <p:cNvSpPr/>
              <p:nvPr/>
            </p:nvSpPr>
            <p:spPr>
              <a:xfrm rot="14118791">
                <a:off x="10513370" y="379658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3" name="Oval 32">
                <a:extLst>
                  <a:ext uri="{FF2B5EF4-FFF2-40B4-BE49-F238E27FC236}">
                    <a16:creationId xmlns:a16="http://schemas.microsoft.com/office/drawing/2014/main" id="{B04DA150-EA8E-4763-A240-AC43AD4BBAA5}"/>
                  </a:ext>
                </a:extLst>
              </p:cNvPr>
              <p:cNvSpPr/>
              <p:nvPr/>
            </p:nvSpPr>
            <p:spPr>
              <a:xfrm rot="14118791">
                <a:off x="11181358" y="417389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4" name="Oval 33">
                <a:extLst>
                  <a:ext uri="{FF2B5EF4-FFF2-40B4-BE49-F238E27FC236}">
                    <a16:creationId xmlns:a16="http://schemas.microsoft.com/office/drawing/2014/main" id="{5E395A64-286B-43F8-88CD-0AD76CA7DEFE}"/>
                  </a:ext>
                </a:extLst>
              </p:cNvPr>
              <p:cNvSpPr/>
              <p:nvPr/>
            </p:nvSpPr>
            <p:spPr>
              <a:xfrm rot="14118791">
                <a:off x="10650719" y="413202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5" name="Oval 34">
                <a:extLst>
                  <a:ext uri="{FF2B5EF4-FFF2-40B4-BE49-F238E27FC236}">
                    <a16:creationId xmlns:a16="http://schemas.microsoft.com/office/drawing/2014/main" id="{CF3DE4C7-F15B-4121-8792-5EDB172100CF}"/>
                  </a:ext>
                </a:extLst>
              </p:cNvPr>
              <p:cNvSpPr/>
              <p:nvPr/>
            </p:nvSpPr>
            <p:spPr>
              <a:xfrm rot="14118791">
                <a:off x="11259315" y="388059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6" name="Oval 35">
                <a:extLst>
                  <a:ext uri="{FF2B5EF4-FFF2-40B4-BE49-F238E27FC236}">
                    <a16:creationId xmlns:a16="http://schemas.microsoft.com/office/drawing/2014/main" id="{CEEAB13F-6F91-4110-A06B-C6D9B21A2FFD}"/>
                  </a:ext>
                </a:extLst>
              </p:cNvPr>
              <p:cNvSpPr/>
              <p:nvPr/>
            </p:nvSpPr>
            <p:spPr>
              <a:xfrm rot="14118791">
                <a:off x="11088085" y="386250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7" name="Oval 36">
                <a:extLst>
                  <a:ext uri="{FF2B5EF4-FFF2-40B4-BE49-F238E27FC236}">
                    <a16:creationId xmlns:a16="http://schemas.microsoft.com/office/drawing/2014/main" id="{F3E940E5-A3F4-488B-BA2F-587316F24399}"/>
                  </a:ext>
                </a:extLst>
              </p:cNvPr>
              <p:cNvSpPr/>
              <p:nvPr/>
            </p:nvSpPr>
            <p:spPr>
              <a:xfrm rot="14118791">
                <a:off x="10631775" y="391526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8" name="Oval 37">
                <a:extLst>
                  <a:ext uri="{FF2B5EF4-FFF2-40B4-BE49-F238E27FC236}">
                    <a16:creationId xmlns:a16="http://schemas.microsoft.com/office/drawing/2014/main" id="{3405FF60-8909-4716-96B4-3BB4779E23AE}"/>
                  </a:ext>
                </a:extLst>
              </p:cNvPr>
              <p:cNvSpPr/>
              <p:nvPr/>
            </p:nvSpPr>
            <p:spPr>
              <a:xfrm rot="8718791">
                <a:off x="11587468" y="350139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39" name="Oval 38">
                <a:extLst>
                  <a:ext uri="{FF2B5EF4-FFF2-40B4-BE49-F238E27FC236}">
                    <a16:creationId xmlns:a16="http://schemas.microsoft.com/office/drawing/2014/main" id="{C798761F-391D-4A63-B157-841BD6A83D5B}"/>
                  </a:ext>
                </a:extLst>
              </p:cNvPr>
              <p:cNvSpPr/>
              <p:nvPr/>
            </p:nvSpPr>
            <p:spPr>
              <a:xfrm rot="14118791">
                <a:off x="11165042" y="325073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0" name="Oval 39">
                <a:extLst>
                  <a:ext uri="{FF2B5EF4-FFF2-40B4-BE49-F238E27FC236}">
                    <a16:creationId xmlns:a16="http://schemas.microsoft.com/office/drawing/2014/main" id="{D5BCD33D-A31F-460B-9DA9-94DEFB3A8662}"/>
                  </a:ext>
                </a:extLst>
              </p:cNvPr>
              <p:cNvSpPr/>
              <p:nvPr/>
            </p:nvSpPr>
            <p:spPr>
              <a:xfrm rot="14118791">
                <a:off x="11517047" y="374198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1" name="Oval 40">
                <a:extLst>
                  <a:ext uri="{FF2B5EF4-FFF2-40B4-BE49-F238E27FC236}">
                    <a16:creationId xmlns:a16="http://schemas.microsoft.com/office/drawing/2014/main" id="{68EBCB52-8803-4945-9895-B1C6BBC6A834}"/>
                  </a:ext>
                </a:extLst>
              </p:cNvPr>
              <p:cNvSpPr/>
              <p:nvPr/>
            </p:nvSpPr>
            <p:spPr>
              <a:xfrm rot="14118791">
                <a:off x="10539444" y="350441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2" name="Oval 41">
                <a:extLst>
                  <a:ext uri="{FF2B5EF4-FFF2-40B4-BE49-F238E27FC236}">
                    <a16:creationId xmlns:a16="http://schemas.microsoft.com/office/drawing/2014/main" id="{0FAA1061-F3D4-4268-8BA9-32515FC90C99}"/>
                  </a:ext>
                </a:extLst>
              </p:cNvPr>
              <p:cNvSpPr/>
              <p:nvPr/>
            </p:nvSpPr>
            <p:spPr>
              <a:xfrm rot="14118791">
                <a:off x="11140020" y="430617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3" name="Oval 42">
                <a:extLst>
                  <a:ext uri="{FF2B5EF4-FFF2-40B4-BE49-F238E27FC236}">
                    <a16:creationId xmlns:a16="http://schemas.microsoft.com/office/drawing/2014/main" id="{95102484-A2D4-446A-AC30-903DEB123495}"/>
                  </a:ext>
                </a:extLst>
              </p:cNvPr>
              <p:cNvSpPr/>
              <p:nvPr/>
            </p:nvSpPr>
            <p:spPr>
              <a:xfrm rot="8718791">
                <a:off x="11331116" y="345018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4" name="Oval 43">
                <a:extLst>
                  <a:ext uri="{FF2B5EF4-FFF2-40B4-BE49-F238E27FC236}">
                    <a16:creationId xmlns:a16="http://schemas.microsoft.com/office/drawing/2014/main" id="{17495B08-1721-4B79-AFC9-A0F2D8E16B48}"/>
                  </a:ext>
                </a:extLst>
              </p:cNvPr>
              <p:cNvSpPr/>
              <p:nvPr/>
            </p:nvSpPr>
            <p:spPr>
              <a:xfrm rot="8718791">
                <a:off x="11473699" y="330800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5" name="Oval 44">
                <a:extLst>
                  <a:ext uri="{FF2B5EF4-FFF2-40B4-BE49-F238E27FC236}">
                    <a16:creationId xmlns:a16="http://schemas.microsoft.com/office/drawing/2014/main" id="{87005BF8-23C4-4011-987F-580C8545033B}"/>
                  </a:ext>
                </a:extLst>
              </p:cNvPr>
              <p:cNvSpPr/>
              <p:nvPr/>
            </p:nvSpPr>
            <p:spPr>
              <a:xfrm rot="14118791">
                <a:off x="11605504" y="381869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6" name="Oval 45">
                <a:extLst>
                  <a:ext uri="{FF2B5EF4-FFF2-40B4-BE49-F238E27FC236}">
                    <a16:creationId xmlns:a16="http://schemas.microsoft.com/office/drawing/2014/main" id="{409D6039-8D62-48C2-8038-1B8D4AC249D5}"/>
                  </a:ext>
                </a:extLst>
              </p:cNvPr>
              <p:cNvSpPr/>
              <p:nvPr/>
            </p:nvSpPr>
            <p:spPr>
              <a:xfrm>
                <a:off x="10858766" y="341419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7" name="Oval 46">
                <a:extLst>
                  <a:ext uri="{FF2B5EF4-FFF2-40B4-BE49-F238E27FC236}">
                    <a16:creationId xmlns:a16="http://schemas.microsoft.com/office/drawing/2014/main" id="{2090DA7C-ED63-4AE1-94A2-890B9631A72B}"/>
                  </a:ext>
                </a:extLst>
              </p:cNvPr>
              <p:cNvSpPr/>
              <p:nvPr/>
            </p:nvSpPr>
            <p:spPr>
              <a:xfrm>
                <a:off x="10908341" y="332343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8" name="Oval 47">
                <a:extLst>
                  <a:ext uri="{FF2B5EF4-FFF2-40B4-BE49-F238E27FC236}">
                    <a16:creationId xmlns:a16="http://schemas.microsoft.com/office/drawing/2014/main" id="{99B1A2D2-51A6-4236-82E8-562BA53BAC6D}"/>
                  </a:ext>
                </a:extLst>
              </p:cNvPr>
              <p:cNvSpPr/>
              <p:nvPr/>
            </p:nvSpPr>
            <p:spPr>
              <a:xfrm>
                <a:off x="11225547" y="327980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49" name="Oval 48">
                <a:extLst>
                  <a:ext uri="{FF2B5EF4-FFF2-40B4-BE49-F238E27FC236}">
                    <a16:creationId xmlns:a16="http://schemas.microsoft.com/office/drawing/2014/main" id="{CAA80FDF-AD95-42CC-AFE2-A0047B802EA7}"/>
                  </a:ext>
                </a:extLst>
              </p:cNvPr>
              <p:cNvSpPr/>
              <p:nvPr/>
            </p:nvSpPr>
            <p:spPr>
              <a:xfrm>
                <a:off x="10746065" y="379358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0" name="Oval 49">
                <a:extLst>
                  <a:ext uri="{FF2B5EF4-FFF2-40B4-BE49-F238E27FC236}">
                    <a16:creationId xmlns:a16="http://schemas.microsoft.com/office/drawing/2014/main" id="{A4A107CA-FF3B-47A9-AA62-1749D27EDBEC}"/>
                  </a:ext>
                </a:extLst>
              </p:cNvPr>
              <p:cNvSpPr/>
              <p:nvPr/>
            </p:nvSpPr>
            <p:spPr>
              <a:xfrm>
                <a:off x="11427189" y="376264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1" name="Oval 50">
                <a:extLst>
                  <a:ext uri="{FF2B5EF4-FFF2-40B4-BE49-F238E27FC236}">
                    <a16:creationId xmlns:a16="http://schemas.microsoft.com/office/drawing/2014/main" id="{9171C1C0-0677-4EF7-88C7-A41CAF6667F6}"/>
                  </a:ext>
                </a:extLst>
              </p:cNvPr>
              <p:cNvSpPr/>
              <p:nvPr/>
            </p:nvSpPr>
            <p:spPr>
              <a:xfrm>
                <a:off x="10916279" y="378005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2" name="Oval 51">
                <a:extLst>
                  <a:ext uri="{FF2B5EF4-FFF2-40B4-BE49-F238E27FC236}">
                    <a16:creationId xmlns:a16="http://schemas.microsoft.com/office/drawing/2014/main" id="{53E2A8CC-2B05-4720-8FCB-78750C00D77A}"/>
                  </a:ext>
                </a:extLst>
              </p:cNvPr>
              <p:cNvSpPr/>
              <p:nvPr/>
            </p:nvSpPr>
            <p:spPr>
              <a:xfrm>
                <a:off x="11351357" y="372592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3" name="Oval 52">
                <a:extLst>
                  <a:ext uri="{FF2B5EF4-FFF2-40B4-BE49-F238E27FC236}">
                    <a16:creationId xmlns:a16="http://schemas.microsoft.com/office/drawing/2014/main" id="{369FF67E-31F6-483C-A690-11CF1FBCF795}"/>
                  </a:ext>
                </a:extLst>
              </p:cNvPr>
              <p:cNvSpPr/>
              <p:nvPr/>
            </p:nvSpPr>
            <p:spPr>
              <a:xfrm>
                <a:off x="10818858" y="406646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4" name="Oval 53">
                <a:extLst>
                  <a:ext uri="{FF2B5EF4-FFF2-40B4-BE49-F238E27FC236}">
                    <a16:creationId xmlns:a16="http://schemas.microsoft.com/office/drawing/2014/main" id="{AAF1E50A-A965-4AA4-9E32-3DC80ADCD10C}"/>
                  </a:ext>
                </a:extLst>
              </p:cNvPr>
              <p:cNvSpPr/>
              <p:nvPr/>
            </p:nvSpPr>
            <p:spPr>
              <a:xfrm>
                <a:off x="10998882" y="371757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5" name="Oval 54">
                <a:extLst>
                  <a:ext uri="{FF2B5EF4-FFF2-40B4-BE49-F238E27FC236}">
                    <a16:creationId xmlns:a16="http://schemas.microsoft.com/office/drawing/2014/main" id="{458286E7-814C-4E61-BDF0-44F89F5640C4}"/>
                  </a:ext>
                </a:extLst>
              </p:cNvPr>
              <p:cNvSpPr/>
              <p:nvPr/>
            </p:nvSpPr>
            <p:spPr>
              <a:xfrm>
                <a:off x="11490098" y="355895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6" name="Oval 55">
                <a:extLst>
                  <a:ext uri="{FF2B5EF4-FFF2-40B4-BE49-F238E27FC236}">
                    <a16:creationId xmlns:a16="http://schemas.microsoft.com/office/drawing/2014/main" id="{74F3C8AD-15EF-4A99-A83C-0A7F9CC7DEFE}"/>
                  </a:ext>
                </a:extLst>
              </p:cNvPr>
              <p:cNvSpPr/>
              <p:nvPr/>
            </p:nvSpPr>
            <p:spPr>
              <a:xfrm rot="16200000">
                <a:off x="10607812" y="380097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7" name="Oval 56">
                <a:extLst>
                  <a:ext uri="{FF2B5EF4-FFF2-40B4-BE49-F238E27FC236}">
                    <a16:creationId xmlns:a16="http://schemas.microsoft.com/office/drawing/2014/main" id="{09B7CDED-22BE-4F7F-B804-CC9B304C7372}"/>
                  </a:ext>
                </a:extLst>
              </p:cNvPr>
              <p:cNvSpPr/>
              <p:nvPr/>
            </p:nvSpPr>
            <p:spPr>
              <a:xfrm rot="16200000">
                <a:off x="10519171" y="391477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8" name="Oval 57">
                <a:extLst>
                  <a:ext uri="{FF2B5EF4-FFF2-40B4-BE49-F238E27FC236}">
                    <a16:creationId xmlns:a16="http://schemas.microsoft.com/office/drawing/2014/main" id="{AC20046F-40B7-4530-B3D3-2C425900B2FD}"/>
                  </a:ext>
                </a:extLst>
              </p:cNvPr>
              <p:cNvSpPr/>
              <p:nvPr/>
            </p:nvSpPr>
            <p:spPr>
              <a:xfrm rot="16200000">
                <a:off x="10625588" y="358628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59" name="Oval 58">
                <a:extLst>
                  <a:ext uri="{FF2B5EF4-FFF2-40B4-BE49-F238E27FC236}">
                    <a16:creationId xmlns:a16="http://schemas.microsoft.com/office/drawing/2014/main" id="{79A6B85B-9C7D-42A4-983B-2B1C601C4CD3}"/>
                  </a:ext>
                </a:extLst>
              </p:cNvPr>
              <p:cNvSpPr/>
              <p:nvPr/>
            </p:nvSpPr>
            <p:spPr>
              <a:xfrm rot="16200000">
                <a:off x="10918409" y="404058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0" name="Oval 59">
                <a:extLst>
                  <a:ext uri="{FF2B5EF4-FFF2-40B4-BE49-F238E27FC236}">
                    <a16:creationId xmlns:a16="http://schemas.microsoft.com/office/drawing/2014/main" id="{2E7EF0EE-5610-4AB5-B75E-8A625978740D}"/>
                  </a:ext>
                </a:extLst>
              </p:cNvPr>
              <p:cNvSpPr/>
              <p:nvPr/>
            </p:nvSpPr>
            <p:spPr>
              <a:xfrm rot="16200000">
                <a:off x="11009414" y="389768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1" name="Oval 60">
                <a:extLst>
                  <a:ext uri="{FF2B5EF4-FFF2-40B4-BE49-F238E27FC236}">
                    <a16:creationId xmlns:a16="http://schemas.microsoft.com/office/drawing/2014/main" id="{7F0B2A01-F532-48AA-91E0-04424B9D5E4D}"/>
                  </a:ext>
                </a:extLst>
              </p:cNvPr>
              <p:cNvSpPr/>
              <p:nvPr/>
            </p:nvSpPr>
            <p:spPr>
              <a:xfrm rot="16200000">
                <a:off x="11070421" y="346527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2" name="Oval 61">
                <a:extLst>
                  <a:ext uri="{FF2B5EF4-FFF2-40B4-BE49-F238E27FC236}">
                    <a16:creationId xmlns:a16="http://schemas.microsoft.com/office/drawing/2014/main" id="{F309C321-0E4E-420F-A99C-47C88BD686B3}"/>
                  </a:ext>
                </a:extLst>
              </p:cNvPr>
              <p:cNvSpPr/>
              <p:nvPr/>
            </p:nvSpPr>
            <p:spPr>
              <a:xfrm rot="16200000">
                <a:off x="11241348" y="399399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3" name="Oval 62">
                <a:extLst>
                  <a:ext uri="{FF2B5EF4-FFF2-40B4-BE49-F238E27FC236}">
                    <a16:creationId xmlns:a16="http://schemas.microsoft.com/office/drawing/2014/main" id="{6CB23B3D-EFCE-4BA7-96D2-F0DB2392D8D8}"/>
                  </a:ext>
                </a:extLst>
              </p:cNvPr>
              <p:cNvSpPr/>
              <p:nvPr/>
            </p:nvSpPr>
            <p:spPr>
              <a:xfrm rot="16200000">
                <a:off x="11274747" y="356806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4" name="Oval 63">
                <a:extLst>
                  <a:ext uri="{FF2B5EF4-FFF2-40B4-BE49-F238E27FC236}">
                    <a16:creationId xmlns:a16="http://schemas.microsoft.com/office/drawing/2014/main" id="{9ADF8BED-B05E-4B3E-B755-B5736D8F8B99}"/>
                  </a:ext>
                </a:extLst>
              </p:cNvPr>
              <p:cNvSpPr/>
              <p:nvPr/>
            </p:nvSpPr>
            <p:spPr>
              <a:xfrm rot="16200000">
                <a:off x="10671240" y="341994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5" name="Oval 64">
                <a:extLst>
                  <a:ext uri="{FF2B5EF4-FFF2-40B4-BE49-F238E27FC236}">
                    <a16:creationId xmlns:a16="http://schemas.microsoft.com/office/drawing/2014/main" id="{E84E62E0-E204-40D6-A42F-132D5F898CC6}"/>
                  </a:ext>
                </a:extLst>
              </p:cNvPr>
              <p:cNvSpPr/>
              <p:nvPr/>
            </p:nvSpPr>
            <p:spPr>
              <a:xfrm>
                <a:off x="11133854" y="402205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6" name="Oval 65">
                <a:extLst>
                  <a:ext uri="{FF2B5EF4-FFF2-40B4-BE49-F238E27FC236}">
                    <a16:creationId xmlns:a16="http://schemas.microsoft.com/office/drawing/2014/main" id="{410C8430-B4B5-4A23-A17F-B45329A6219F}"/>
                  </a:ext>
                </a:extLst>
              </p:cNvPr>
              <p:cNvSpPr/>
              <p:nvPr/>
            </p:nvSpPr>
            <p:spPr>
              <a:xfrm>
                <a:off x="11521388" y="410684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7" name="Oval 66">
                <a:extLst>
                  <a:ext uri="{FF2B5EF4-FFF2-40B4-BE49-F238E27FC236}">
                    <a16:creationId xmlns:a16="http://schemas.microsoft.com/office/drawing/2014/main" id="{DC160237-4406-4874-8B28-48BDBE865895}"/>
                  </a:ext>
                </a:extLst>
              </p:cNvPr>
              <p:cNvSpPr/>
              <p:nvPr/>
            </p:nvSpPr>
            <p:spPr>
              <a:xfrm>
                <a:off x="10979006" y="430980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8" name="Oval 67">
                <a:extLst>
                  <a:ext uri="{FF2B5EF4-FFF2-40B4-BE49-F238E27FC236}">
                    <a16:creationId xmlns:a16="http://schemas.microsoft.com/office/drawing/2014/main" id="{5B9CDD63-9464-4CCD-870C-7CBD46BADB60}"/>
                  </a:ext>
                </a:extLst>
              </p:cNvPr>
              <p:cNvSpPr/>
              <p:nvPr/>
            </p:nvSpPr>
            <p:spPr>
              <a:xfrm>
                <a:off x="11599889" y="364832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69" name="Oval 68">
                <a:extLst>
                  <a:ext uri="{FF2B5EF4-FFF2-40B4-BE49-F238E27FC236}">
                    <a16:creationId xmlns:a16="http://schemas.microsoft.com/office/drawing/2014/main" id="{3905BB73-F97E-4B57-BE41-4A58AACDA52C}"/>
                  </a:ext>
                </a:extLst>
              </p:cNvPr>
              <p:cNvSpPr/>
              <p:nvPr/>
            </p:nvSpPr>
            <p:spPr>
              <a:xfrm>
                <a:off x="11259316" y="317906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00"/>
                  </a:solidFill>
                  <a:latin typeface="+mj-lt"/>
                </a:endParaRPr>
              </a:p>
            </p:txBody>
          </p:sp>
          <p:sp>
            <p:nvSpPr>
              <p:cNvPr id="70" name="Oval 69">
                <a:extLst>
                  <a:ext uri="{FF2B5EF4-FFF2-40B4-BE49-F238E27FC236}">
                    <a16:creationId xmlns:a16="http://schemas.microsoft.com/office/drawing/2014/main" id="{87D2F5F2-BDEE-4A1D-A1D7-F38A4FE63FA3}"/>
                  </a:ext>
                </a:extLst>
              </p:cNvPr>
              <p:cNvSpPr/>
              <p:nvPr/>
            </p:nvSpPr>
            <p:spPr>
              <a:xfrm>
                <a:off x="10509029" y="365443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1" name="Oval 70">
                <a:extLst>
                  <a:ext uri="{FF2B5EF4-FFF2-40B4-BE49-F238E27FC236}">
                    <a16:creationId xmlns:a16="http://schemas.microsoft.com/office/drawing/2014/main" id="{9909788F-6CF6-4AAE-8C89-535C3B367866}"/>
                  </a:ext>
                </a:extLst>
              </p:cNvPr>
              <p:cNvSpPr/>
              <p:nvPr/>
            </p:nvSpPr>
            <p:spPr>
              <a:xfrm>
                <a:off x="10917369" y="320865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2" name="Oval 71">
                <a:extLst>
                  <a:ext uri="{FF2B5EF4-FFF2-40B4-BE49-F238E27FC236}">
                    <a16:creationId xmlns:a16="http://schemas.microsoft.com/office/drawing/2014/main" id="{345D8910-CBDD-4BD7-9682-A54840E35312}"/>
                  </a:ext>
                </a:extLst>
              </p:cNvPr>
              <p:cNvSpPr/>
              <p:nvPr/>
            </p:nvSpPr>
            <p:spPr>
              <a:xfrm>
                <a:off x="10725326" y="385242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3" name="Oval 72">
                <a:extLst>
                  <a:ext uri="{FF2B5EF4-FFF2-40B4-BE49-F238E27FC236}">
                    <a16:creationId xmlns:a16="http://schemas.microsoft.com/office/drawing/2014/main" id="{3E10691A-E596-45B7-A76A-CD50D9A3BBFE}"/>
                  </a:ext>
                </a:extLst>
              </p:cNvPr>
              <p:cNvSpPr/>
              <p:nvPr/>
            </p:nvSpPr>
            <p:spPr>
              <a:xfrm>
                <a:off x="10829213" y="351705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4" name="Oval 73">
                <a:extLst>
                  <a:ext uri="{FF2B5EF4-FFF2-40B4-BE49-F238E27FC236}">
                    <a16:creationId xmlns:a16="http://schemas.microsoft.com/office/drawing/2014/main" id="{FD26C37A-975A-44D0-980A-E211817169EE}"/>
                  </a:ext>
                </a:extLst>
              </p:cNvPr>
              <p:cNvSpPr/>
              <p:nvPr/>
            </p:nvSpPr>
            <p:spPr>
              <a:xfrm>
                <a:off x="11105363" y="325112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5" name="Oval 74">
                <a:extLst>
                  <a:ext uri="{FF2B5EF4-FFF2-40B4-BE49-F238E27FC236}">
                    <a16:creationId xmlns:a16="http://schemas.microsoft.com/office/drawing/2014/main" id="{6702C2EF-3EA3-4ADC-8663-B18CAD9E5B9D}"/>
                  </a:ext>
                </a:extLst>
              </p:cNvPr>
              <p:cNvSpPr/>
              <p:nvPr/>
            </p:nvSpPr>
            <p:spPr>
              <a:xfrm rot="16200000">
                <a:off x="11064510" y="418985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6" name="Oval 75">
                <a:extLst>
                  <a:ext uri="{FF2B5EF4-FFF2-40B4-BE49-F238E27FC236}">
                    <a16:creationId xmlns:a16="http://schemas.microsoft.com/office/drawing/2014/main" id="{D467DAD3-85EF-4CF3-8A34-DCDC2095B09C}"/>
                  </a:ext>
                </a:extLst>
              </p:cNvPr>
              <p:cNvSpPr/>
              <p:nvPr/>
            </p:nvSpPr>
            <p:spPr>
              <a:xfrm>
                <a:off x="11261916" y="413737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7" name="Oval 76">
                <a:extLst>
                  <a:ext uri="{FF2B5EF4-FFF2-40B4-BE49-F238E27FC236}">
                    <a16:creationId xmlns:a16="http://schemas.microsoft.com/office/drawing/2014/main" id="{6EDE49B6-A1D1-4B15-AB53-3C99E37CD750}"/>
                  </a:ext>
                </a:extLst>
              </p:cNvPr>
              <p:cNvSpPr/>
              <p:nvPr/>
            </p:nvSpPr>
            <p:spPr>
              <a:xfrm>
                <a:off x="10779339" y="416097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8" name="Oval 77">
                <a:extLst>
                  <a:ext uri="{FF2B5EF4-FFF2-40B4-BE49-F238E27FC236}">
                    <a16:creationId xmlns:a16="http://schemas.microsoft.com/office/drawing/2014/main" id="{8A92A319-2F83-4563-8A02-D96BF790143B}"/>
                  </a:ext>
                </a:extLst>
              </p:cNvPr>
              <p:cNvSpPr/>
              <p:nvPr/>
            </p:nvSpPr>
            <p:spPr>
              <a:xfrm rot="16200000">
                <a:off x="11241381" y="426199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79" name="Oval 78">
                <a:extLst>
                  <a:ext uri="{FF2B5EF4-FFF2-40B4-BE49-F238E27FC236}">
                    <a16:creationId xmlns:a16="http://schemas.microsoft.com/office/drawing/2014/main" id="{10DDAACB-FC8D-417B-B567-F8DC21BB20D7}"/>
                  </a:ext>
                </a:extLst>
              </p:cNvPr>
              <p:cNvSpPr/>
              <p:nvPr/>
            </p:nvSpPr>
            <p:spPr>
              <a:xfrm rot="16200000">
                <a:off x="10840304" y="425766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0" name="Oval 79">
                <a:extLst>
                  <a:ext uri="{FF2B5EF4-FFF2-40B4-BE49-F238E27FC236}">
                    <a16:creationId xmlns:a16="http://schemas.microsoft.com/office/drawing/2014/main" id="{584E970C-0C93-432F-81D1-CBADD91D5FF2}"/>
                  </a:ext>
                </a:extLst>
              </p:cNvPr>
              <p:cNvSpPr/>
              <p:nvPr/>
            </p:nvSpPr>
            <p:spPr>
              <a:xfrm>
                <a:off x="11418771" y="339625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1" name="Oval 80">
                <a:extLst>
                  <a:ext uri="{FF2B5EF4-FFF2-40B4-BE49-F238E27FC236}">
                    <a16:creationId xmlns:a16="http://schemas.microsoft.com/office/drawing/2014/main" id="{94A3682D-7905-4598-8201-71668EE76510}"/>
                  </a:ext>
                </a:extLst>
              </p:cNvPr>
              <p:cNvSpPr/>
              <p:nvPr/>
            </p:nvSpPr>
            <p:spPr>
              <a:xfrm>
                <a:off x="11510297" y="392695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2" name="Oval 81">
                <a:extLst>
                  <a:ext uri="{FF2B5EF4-FFF2-40B4-BE49-F238E27FC236}">
                    <a16:creationId xmlns:a16="http://schemas.microsoft.com/office/drawing/2014/main" id="{53F8D641-EB2C-496C-8F9B-016C64C90A54}"/>
                  </a:ext>
                </a:extLst>
              </p:cNvPr>
              <p:cNvSpPr/>
              <p:nvPr/>
            </p:nvSpPr>
            <p:spPr>
              <a:xfrm>
                <a:off x="10922143" y="346857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3" name="Oval 82">
                <a:extLst>
                  <a:ext uri="{FF2B5EF4-FFF2-40B4-BE49-F238E27FC236}">
                    <a16:creationId xmlns:a16="http://schemas.microsoft.com/office/drawing/2014/main" id="{40BCA560-7E71-4A8C-9F19-52D00B14CE32}"/>
                  </a:ext>
                </a:extLst>
              </p:cNvPr>
              <p:cNvSpPr/>
              <p:nvPr/>
            </p:nvSpPr>
            <p:spPr>
              <a:xfrm>
                <a:off x="11003796" y="344182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4" name="Oval 83">
                <a:extLst>
                  <a:ext uri="{FF2B5EF4-FFF2-40B4-BE49-F238E27FC236}">
                    <a16:creationId xmlns:a16="http://schemas.microsoft.com/office/drawing/2014/main" id="{BF041ABE-C74A-4DA7-9748-BA3A9653C38B}"/>
                  </a:ext>
                </a:extLst>
              </p:cNvPr>
              <p:cNvSpPr/>
              <p:nvPr/>
            </p:nvSpPr>
            <p:spPr>
              <a:xfrm>
                <a:off x="11268819" y="3353389"/>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5" name="Oval 84">
                <a:extLst>
                  <a:ext uri="{FF2B5EF4-FFF2-40B4-BE49-F238E27FC236}">
                    <a16:creationId xmlns:a16="http://schemas.microsoft.com/office/drawing/2014/main" id="{145635B7-BB46-4A28-96E5-79FE37C97F09}"/>
                  </a:ext>
                </a:extLst>
              </p:cNvPr>
              <p:cNvSpPr/>
              <p:nvPr/>
            </p:nvSpPr>
            <p:spPr>
              <a:xfrm>
                <a:off x="10822531" y="373057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6" name="Oval 85">
                <a:extLst>
                  <a:ext uri="{FF2B5EF4-FFF2-40B4-BE49-F238E27FC236}">
                    <a16:creationId xmlns:a16="http://schemas.microsoft.com/office/drawing/2014/main" id="{B79C02DE-3790-40A6-BCF4-B1F42ABE28A1}"/>
                  </a:ext>
                </a:extLst>
              </p:cNvPr>
              <p:cNvSpPr/>
              <p:nvPr/>
            </p:nvSpPr>
            <p:spPr>
              <a:xfrm>
                <a:off x="11500718" y="379832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7" name="Oval 86">
                <a:extLst>
                  <a:ext uri="{FF2B5EF4-FFF2-40B4-BE49-F238E27FC236}">
                    <a16:creationId xmlns:a16="http://schemas.microsoft.com/office/drawing/2014/main" id="{F17E6569-AB7B-41E2-970D-A5D2DF2DE428}"/>
                  </a:ext>
                </a:extLst>
              </p:cNvPr>
              <p:cNvSpPr/>
              <p:nvPr/>
            </p:nvSpPr>
            <p:spPr>
              <a:xfrm>
                <a:off x="11002456" y="381328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8" name="Oval 87">
                <a:extLst>
                  <a:ext uri="{FF2B5EF4-FFF2-40B4-BE49-F238E27FC236}">
                    <a16:creationId xmlns:a16="http://schemas.microsoft.com/office/drawing/2014/main" id="{2EF19B10-6CDA-4036-A194-BFEDE68CEEB0}"/>
                  </a:ext>
                </a:extLst>
              </p:cNvPr>
              <p:cNvSpPr/>
              <p:nvPr/>
            </p:nvSpPr>
            <p:spPr>
              <a:xfrm>
                <a:off x="11345584" y="393807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89" name="Oval 88">
                <a:extLst>
                  <a:ext uri="{FF2B5EF4-FFF2-40B4-BE49-F238E27FC236}">
                    <a16:creationId xmlns:a16="http://schemas.microsoft.com/office/drawing/2014/main" id="{A6F5A143-E788-4A14-91AA-462F3A1338FD}"/>
                  </a:ext>
                </a:extLst>
              </p:cNvPr>
              <p:cNvSpPr/>
              <p:nvPr/>
            </p:nvSpPr>
            <p:spPr>
              <a:xfrm>
                <a:off x="10871454" y="410837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0" name="Oval 89">
                <a:extLst>
                  <a:ext uri="{FF2B5EF4-FFF2-40B4-BE49-F238E27FC236}">
                    <a16:creationId xmlns:a16="http://schemas.microsoft.com/office/drawing/2014/main" id="{0F9081DE-2AC2-4078-B77D-EF8AA226A2EA}"/>
                  </a:ext>
                </a:extLst>
              </p:cNvPr>
              <p:cNvSpPr/>
              <p:nvPr/>
            </p:nvSpPr>
            <p:spPr>
              <a:xfrm>
                <a:off x="11181227" y="374367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1" name="Oval 90">
                <a:extLst>
                  <a:ext uri="{FF2B5EF4-FFF2-40B4-BE49-F238E27FC236}">
                    <a16:creationId xmlns:a16="http://schemas.microsoft.com/office/drawing/2014/main" id="{A4F1E029-1ED7-4C7C-837E-9D6FF0F02336}"/>
                  </a:ext>
                </a:extLst>
              </p:cNvPr>
              <p:cNvSpPr/>
              <p:nvPr/>
            </p:nvSpPr>
            <p:spPr>
              <a:xfrm>
                <a:off x="11629742" y="356995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2" name="Oval 91">
                <a:extLst>
                  <a:ext uri="{FF2B5EF4-FFF2-40B4-BE49-F238E27FC236}">
                    <a16:creationId xmlns:a16="http://schemas.microsoft.com/office/drawing/2014/main" id="{5D121D17-60CB-47CB-9F86-04C3FFE02E3F}"/>
                  </a:ext>
                </a:extLst>
              </p:cNvPr>
              <p:cNvSpPr/>
              <p:nvPr/>
            </p:nvSpPr>
            <p:spPr>
              <a:xfrm rot="16200000">
                <a:off x="10709383" y="397333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3" name="Oval 92">
                <a:extLst>
                  <a:ext uri="{FF2B5EF4-FFF2-40B4-BE49-F238E27FC236}">
                    <a16:creationId xmlns:a16="http://schemas.microsoft.com/office/drawing/2014/main" id="{0FAED3A2-C5E5-43B8-82C7-F1135264ABF9}"/>
                  </a:ext>
                </a:extLst>
              </p:cNvPr>
              <p:cNvSpPr/>
              <p:nvPr/>
            </p:nvSpPr>
            <p:spPr>
              <a:xfrm rot="16200000">
                <a:off x="10563803" y="401272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4" name="Oval 93">
                <a:extLst>
                  <a:ext uri="{FF2B5EF4-FFF2-40B4-BE49-F238E27FC236}">
                    <a16:creationId xmlns:a16="http://schemas.microsoft.com/office/drawing/2014/main" id="{7E5870A9-78C8-4BB9-85D2-E671C874F8CB}"/>
                  </a:ext>
                </a:extLst>
              </p:cNvPr>
              <p:cNvSpPr/>
              <p:nvPr/>
            </p:nvSpPr>
            <p:spPr>
              <a:xfrm rot="16200000">
                <a:off x="10750590" y="357276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5" name="Oval 94">
                <a:extLst>
                  <a:ext uri="{FF2B5EF4-FFF2-40B4-BE49-F238E27FC236}">
                    <a16:creationId xmlns:a16="http://schemas.microsoft.com/office/drawing/2014/main" id="{A93EF477-ECC1-4C22-A451-445EDB7E2572}"/>
                  </a:ext>
                </a:extLst>
              </p:cNvPr>
              <p:cNvSpPr/>
              <p:nvPr/>
            </p:nvSpPr>
            <p:spPr>
              <a:xfrm rot="16200000">
                <a:off x="10981416" y="412099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6" name="Oval 95">
                <a:extLst>
                  <a:ext uri="{FF2B5EF4-FFF2-40B4-BE49-F238E27FC236}">
                    <a16:creationId xmlns:a16="http://schemas.microsoft.com/office/drawing/2014/main" id="{C2D7EF55-D7BC-4593-AFCE-A4230FD9FCF4}"/>
                  </a:ext>
                </a:extLst>
              </p:cNvPr>
              <p:cNvSpPr/>
              <p:nvPr/>
            </p:nvSpPr>
            <p:spPr>
              <a:xfrm rot="16200000">
                <a:off x="11178454" y="351076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7" name="Oval 96">
                <a:extLst>
                  <a:ext uri="{FF2B5EF4-FFF2-40B4-BE49-F238E27FC236}">
                    <a16:creationId xmlns:a16="http://schemas.microsoft.com/office/drawing/2014/main" id="{024CE150-9343-4D0D-9A13-181B550F3385}"/>
                  </a:ext>
                </a:extLst>
              </p:cNvPr>
              <p:cNvSpPr/>
              <p:nvPr/>
            </p:nvSpPr>
            <p:spPr>
              <a:xfrm rot="16200000">
                <a:off x="11314052" y="406083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8" name="Oval 97">
                <a:extLst>
                  <a:ext uri="{FF2B5EF4-FFF2-40B4-BE49-F238E27FC236}">
                    <a16:creationId xmlns:a16="http://schemas.microsoft.com/office/drawing/2014/main" id="{70ECACA7-CDE5-4305-AD31-13235832CAD7}"/>
                  </a:ext>
                </a:extLst>
              </p:cNvPr>
              <p:cNvSpPr/>
              <p:nvPr/>
            </p:nvSpPr>
            <p:spPr>
              <a:xfrm rot="16200000">
                <a:off x="11353737" y="3627035"/>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99" name="Oval 98">
                <a:extLst>
                  <a:ext uri="{FF2B5EF4-FFF2-40B4-BE49-F238E27FC236}">
                    <a16:creationId xmlns:a16="http://schemas.microsoft.com/office/drawing/2014/main" id="{315A4D67-A768-481A-A738-98FAA15264C6}"/>
                  </a:ext>
                </a:extLst>
              </p:cNvPr>
              <p:cNvSpPr/>
              <p:nvPr/>
            </p:nvSpPr>
            <p:spPr>
              <a:xfrm rot="16200000">
                <a:off x="10801219" y="336460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0" name="Oval 99">
                <a:extLst>
                  <a:ext uri="{FF2B5EF4-FFF2-40B4-BE49-F238E27FC236}">
                    <a16:creationId xmlns:a16="http://schemas.microsoft.com/office/drawing/2014/main" id="{163AEDB0-4484-428A-A7B6-66E7E79BDB1B}"/>
                  </a:ext>
                </a:extLst>
              </p:cNvPr>
              <p:cNvSpPr/>
              <p:nvPr/>
            </p:nvSpPr>
            <p:spPr>
              <a:xfrm>
                <a:off x="11158546" y="4099587"/>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1" name="Oval 100">
                <a:extLst>
                  <a:ext uri="{FF2B5EF4-FFF2-40B4-BE49-F238E27FC236}">
                    <a16:creationId xmlns:a16="http://schemas.microsoft.com/office/drawing/2014/main" id="{359CD145-81F2-4EEB-9344-75AF60E8C067}"/>
                  </a:ext>
                </a:extLst>
              </p:cNvPr>
              <p:cNvSpPr/>
              <p:nvPr/>
            </p:nvSpPr>
            <p:spPr>
              <a:xfrm>
                <a:off x="11177611" y="382573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2" name="Oval 101">
                <a:extLst>
                  <a:ext uri="{FF2B5EF4-FFF2-40B4-BE49-F238E27FC236}">
                    <a16:creationId xmlns:a16="http://schemas.microsoft.com/office/drawing/2014/main" id="{D8637E6B-D1A1-478E-876C-9EB2463B185C}"/>
                  </a:ext>
                </a:extLst>
              </p:cNvPr>
              <p:cNvSpPr/>
              <p:nvPr/>
            </p:nvSpPr>
            <p:spPr>
              <a:xfrm>
                <a:off x="11420151" y="398682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3" name="Oval 102">
                <a:extLst>
                  <a:ext uri="{FF2B5EF4-FFF2-40B4-BE49-F238E27FC236}">
                    <a16:creationId xmlns:a16="http://schemas.microsoft.com/office/drawing/2014/main" id="{714EE18F-CDA8-44FF-9439-E24D21EA3EEE}"/>
                  </a:ext>
                </a:extLst>
              </p:cNvPr>
              <p:cNvSpPr/>
              <p:nvPr/>
            </p:nvSpPr>
            <p:spPr>
              <a:xfrm>
                <a:off x="11022183" y="425415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4" name="Oval 103">
                <a:extLst>
                  <a:ext uri="{FF2B5EF4-FFF2-40B4-BE49-F238E27FC236}">
                    <a16:creationId xmlns:a16="http://schemas.microsoft.com/office/drawing/2014/main" id="{B8DD2573-2A22-471D-AA60-00F761AB3AFC}"/>
                  </a:ext>
                </a:extLst>
              </p:cNvPr>
              <p:cNvSpPr/>
              <p:nvPr/>
            </p:nvSpPr>
            <p:spPr>
              <a:xfrm>
                <a:off x="11652818" y="369895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5" name="Oval 104">
                <a:extLst>
                  <a:ext uri="{FF2B5EF4-FFF2-40B4-BE49-F238E27FC236}">
                    <a16:creationId xmlns:a16="http://schemas.microsoft.com/office/drawing/2014/main" id="{B6FE89B8-A784-4C66-BA8B-AE9AA6BBA198}"/>
                  </a:ext>
                </a:extLst>
              </p:cNvPr>
              <p:cNvSpPr/>
              <p:nvPr/>
            </p:nvSpPr>
            <p:spPr>
              <a:xfrm>
                <a:off x="11307210" y="325795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00"/>
                  </a:solidFill>
                  <a:latin typeface="+mj-lt"/>
                </a:endParaRPr>
              </a:p>
            </p:txBody>
          </p:sp>
          <p:sp>
            <p:nvSpPr>
              <p:cNvPr id="106" name="Oval 105">
                <a:extLst>
                  <a:ext uri="{FF2B5EF4-FFF2-40B4-BE49-F238E27FC236}">
                    <a16:creationId xmlns:a16="http://schemas.microsoft.com/office/drawing/2014/main" id="{4DAED499-36BF-4D51-B58F-2ACC196AEB9F}"/>
                  </a:ext>
                </a:extLst>
              </p:cNvPr>
              <p:cNvSpPr/>
              <p:nvPr/>
            </p:nvSpPr>
            <p:spPr>
              <a:xfrm>
                <a:off x="10610835" y="3708774"/>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7" name="Oval 106">
                <a:extLst>
                  <a:ext uri="{FF2B5EF4-FFF2-40B4-BE49-F238E27FC236}">
                    <a16:creationId xmlns:a16="http://schemas.microsoft.com/office/drawing/2014/main" id="{33B21D7F-E782-444C-8D17-208DFB6B1D75}"/>
                  </a:ext>
                </a:extLst>
              </p:cNvPr>
              <p:cNvSpPr/>
              <p:nvPr/>
            </p:nvSpPr>
            <p:spPr>
              <a:xfrm>
                <a:off x="10985507" y="326616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8" name="Oval 107">
                <a:extLst>
                  <a:ext uri="{FF2B5EF4-FFF2-40B4-BE49-F238E27FC236}">
                    <a16:creationId xmlns:a16="http://schemas.microsoft.com/office/drawing/2014/main" id="{304B7954-48A8-4608-AB69-03B203661957}"/>
                  </a:ext>
                </a:extLst>
              </p:cNvPr>
              <p:cNvSpPr/>
              <p:nvPr/>
            </p:nvSpPr>
            <p:spPr>
              <a:xfrm>
                <a:off x="10768248" y="390580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09" name="Oval 108">
                <a:extLst>
                  <a:ext uri="{FF2B5EF4-FFF2-40B4-BE49-F238E27FC236}">
                    <a16:creationId xmlns:a16="http://schemas.microsoft.com/office/drawing/2014/main" id="{2D49FD9E-61AA-4C36-9F4E-270CF2B75A00}"/>
                  </a:ext>
                </a:extLst>
              </p:cNvPr>
              <p:cNvSpPr/>
              <p:nvPr/>
            </p:nvSpPr>
            <p:spPr>
              <a:xfrm>
                <a:off x="10895553" y="3574036"/>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0" name="Oval 109">
                <a:extLst>
                  <a:ext uri="{FF2B5EF4-FFF2-40B4-BE49-F238E27FC236}">
                    <a16:creationId xmlns:a16="http://schemas.microsoft.com/office/drawing/2014/main" id="{AB929CE9-48D3-4410-99F3-5D59ACB94121}"/>
                  </a:ext>
                </a:extLst>
              </p:cNvPr>
              <p:cNvSpPr/>
              <p:nvPr/>
            </p:nvSpPr>
            <p:spPr>
              <a:xfrm>
                <a:off x="11166030" y="341128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1" name="Oval 110">
                <a:extLst>
                  <a:ext uri="{FF2B5EF4-FFF2-40B4-BE49-F238E27FC236}">
                    <a16:creationId xmlns:a16="http://schemas.microsoft.com/office/drawing/2014/main" id="{0A85EC1C-3F64-4A6A-844B-F45820DEE040}"/>
                  </a:ext>
                </a:extLst>
              </p:cNvPr>
              <p:cNvSpPr/>
              <p:nvPr/>
            </p:nvSpPr>
            <p:spPr>
              <a:xfrm rot="16200000">
                <a:off x="11149610" y="424408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2" name="Oval 111">
                <a:extLst>
                  <a:ext uri="{FF2B5EF4-FFF2-40B4-BE49-F238E27FC236}">
                    <a16:creationId xmlns:a16="http://schemas.microsoft.com/office/drawing/2014/main" id="{B572034B-8862-4FB9-B97F-1508EE236099}"/>
                  </a:ext>
                </a:extLst>
              </p:cNvPr>
              <p:cNvSpPr/>
              <p:nvPr/>
            </p:nvSpPr>
            <p:spPr>
              <a:xfrm>
                <a:off x="11396588" y="420249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3" name="Oval 112">
                <a:extLst>
                  <a:ext uri="{FF2B5EF4-FFF2-40B4-BE49-F238E27FC236}">
                    <a16:creationId xmlns:a16="http://schemas.microsoft.com/office/drawing/2014/main" id="{A14569BF-88D6-4F44-917E-43DAD74306FD}"/>
                  </a:ext>
                </a:extLst>
              </p:cNvPr>
              <p:cNvSpPr/>
              <p:nvPr/>
            </p:nvSpPr>
            <p:spPr>
              <a:xfrm>
                <a:off x="10763196" y="423055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4" name="Oval 113">
                <a:extLst>
                  <a:ext uri="{FF2B5EF4-FFF2-40B4-BE49-F238E27FC236}">
                    <a16:creationId xmlns:a16="http://schemas.microsoft.com/office/drawing/2014/main" id="{24031758-18F7-4960-9FB2-AE88294AF42B}"/>
                  </a:ext>
                </a:extLst>
              </p:cNvPr>
              <p:cNvSpPr/>
              <p:nvPr/>
            </p:nvSpPr>
            <p:spPr>
              <a:xfrm rot="16200000">
                <a:off x="11431242" y="4129860"/>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5" name="Oval 114">
                <a:extLst>
                  <a:ext uri="{FF2B5EF4-FFF2-40B4-BE49-F238E27FC236}">
                    <a16:creationId xmlns:a16="http://schemas.microsoft.com/office/drawing/2014/main" id="{713A4AED-D5BF-419D-9387-8AD6925CDA5D}"/>
                  </a:ext>
                </a:extLst>
              </p:cNvPr>
              <p:cNvSpPr/>
              <p:nvPr/>
            </p:nvSpPr>
            <p:spPr>
              <a:xfrm rot="16200000">
                <a:off x="10886876" y="4288842"/>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6" name="Oval 115">
                <a:extLst>
                  <a:ext uri="{FF2B5EF4-FFF2-40B4-BE49-F238E27FC236}">
                    <a16:creationId xmlns:a16="http://schemas.microsoft.com/office/drawing/2014/main" id="{6E2D886A-2A77-402E-AAEB-FB95656E024A}"/>
                  </a:ext>
                </a:extLst>
              </p:cNvPr>
              <p:cNvSpPr/>
              <p:nvPr/>
            </p:nvSpPr>
            <p:spPr>
              <a:xfrm>
                <a:off x="11500718" y="3393528"/>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7" name="Oval 116">
                <a:extLst>
                  <a:ext uri="{FF2B5EF4-FFF2-40B4-BE49-F238E27FC236}">
                    <a16:creationId xmlns:a16="http://schemas.microsoft.com/office/drawing/2014/main" id="{DAA7FD70-A08F-498F-A5F2-35E228EACD43}"/>
                  </a:ext>
                </a:extLst>
              </p:cNvPr>
              <p:cNvSpPr/>
              <p:nvPr/>
            </p:nvSpPr>
            <p:spPr>
              <a:xfrm>
                <a:off x="11605505" y="3986543"/>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18" name="Oval 117">
                <a:extLst>
                  <a:ext uri="{FF2B5EF4-FFF2-40B4-BE49-F238E27FC236}">
                    <a16:creationId xmlns:a16="http://schemas.microsoft.com/office/drawing/2014/main" id="{613C4A00-93F7-4730-934F-06862A5C9646}"/>
                  </a:ext>
                </a:extLst>
              </p:cNvPr>
              <p:cNvSpPr/>
              <p:nvPr/>
            </p:nvSpPr>
            <p:spPr>
              <a:xfrm rot="14118791">
                <a:off x="11384162" y="4082481"/>
                <a:ext cx="22182" cy="221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nvGrpSpPr>
              <p:cNvPr id="119" name="Group 118">
                <a:extLst>
                  <a:ext uri="{FF2B5EF4-FFF2-40B4-BE49-F238E27FC236}">
                    <a16:creationId xmlns:a16="http://schemas.microsoft.com/office/drawing/2014/main" id="{47A6998B-AF19-4708-A410-F2DA65A46A15}"/>
                  </a:ext>
                </a:extLst>
              </p:cNvPr>
              <p:cNvGrpSpPr/>
              <p:nvPr/>
            </p:nvGrpSpPr>
            <p:grpSpPr>
              <a:xfrm>
                <a:off x="10500295" y="3724503"/>
                <a:ext cx="46170" cy="43780"/>
                <a:chOff x="1462546" y="2441834"/>
                <a:chExt cx="1996714" cy="1893330"/>
              </a:xfrm>
              <a:grpFill/>
            </p:grpSpPr>
            <p:sp>
              <p:nvSpPr>
                <p:cNvPr id="162" name="Chord 161">
                  <a:extLst>
                    <a:ext uri="{FF2B5EF4-FFF2-40B4-BE49-F238E27FC236}">
                      <a16:creationId xmlns:a16="http://schemas.microsoft.com/office/drawing/2014/main" id="{5733CAC0-7F41-45A1-9250-196D8DCF1557}"/>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63" name="Chord 162">
                  <a:extLst>
                    <a:ext uri="{FF2B5EF4-FFF2-40B4-BE49-F238E27FC236}">
                      <a16:creationId xmlns:a16="http://schemas.microsoft.com/office/drawing/2014/main" id="{EEC7DDAF-D1AF-4344-B4C1-69663814E5B9}"/>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0" name="Group 119">
                <a:extLst>
                  <a:ext uri="{FF2B5EF4-FFF2-40B4-BE49-F238E27FC236}">
                    <a16:creationId xmlns:a16="http://schemas.microsoft.com/office/drawing/2014/main" id="{C37DF45D-8F23-4110-8D66-62E3E03DEA40}"/>
                  </a:ext>
                </a:extLst>
              </p:cNvPr>
              <p:cNvGrpSpPr/>
              <p:nvPr/>
            </p:nvGrpSpPr>
            <p:grpSpPr>
              <a:xfrm>
                <a:off x="10748198" y="3463116"/>
                <a:ext cx="46170" cy="43780"/>
                <a:chOff x="1462546" y="2441834"/>
                <a:chExt cx="1996714" cy="1893330"/>
              </a:xfrm>
              <a:grpFill/>
            </p:grpSpPr>
            <p:sp>
              <p:nvSpPr>
                <p:cNvPr id="160" name="Chord 159">
                  <a:extLst>
                    <a:ext uri="{FF2B5EF4-FFF2-40B4-BE49-F238E27FC236}">
                      <a16:creationId xmlns:a16="http://schemas.microsoft.com/office/drawing/2014/main" id="{4335804A-F439-4F35-8509-0B61BBF09FB4}"/>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61" name="Chord 160">
                  <a:extLst>
                    <a:ext uri="{FF2B5EF4-FFF2-40B4-BE49-F238E27FC236}">
                      <a16:creationId xmlns:a16="http://schemas.microsoft.com/office/drawing/2014/main" id="{48BEB5C1-C279-438A-9761-F3ED067F895F}"/>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1" name="Group 120">
                <a:extLst>
                  <a:ext uri="{FF2B5EF4-FFF2-40B4-BE49-F238E27FC236}">
                    <a16:creationId xmlns:a16="http://schemas.microsoft.com/office/drawing/2014/main" id="{9FA923AF-9E77-4617-889A-319DE91FAA88}"/>
                  </a:ext>
                </a:extLst>
              </p:cNvPr>
              <p:cNvGrpSpPr/>
              <p:nvPr/>
            </p:nvGrpSpPr>
            <p:grpSpPr>
              <a:xfrm>
                <a:off x="10807270" y="3208158"/>
                <a:ext cx="46170" cy="43780"/>
                <a:chOff x="1462546" y="2441834"/>
                <a:chExt cx="1996714" cy="1893330"/>
              </a:xfrm>
              <a:grpFill/>
            </p:grpSpPr>
            <p:sp>
              <p:nvSpPr>
                <p:cNvPr id="158" name="Chord 157">
                  <a:extLst>
                    <a:ext uri="{FF2B5EF4-FFF2-40B4-BE49-F238E27FC236}">
                      <a16:creationId xmlns:a16="http://schemas.microsoft.com/office/drawing/2014/main" id="{AE68B72B-FEEA-4971-BDEB-BE89D8580E54}"/>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9" name="Chord 158">
                  <a:extLst>
                    <a:ext uri="{FF2B5EF4-FFF2-40B4-BE49-F238E27FC236}">
                      <a16:creationId xmlns:a16="http://schemas.microsoft.com/office/drawing/2014/main" id="{72FD1F19-B9AB-49EC-976E-686132E3665F}"/>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2" name="Group 121">
                <a:extLst>
                  <a:ext uri="{FF2B5EF4-FFF2-40B4-BE49-F238E27FC236}">
                    <a16:creationId xmlns:a16="http://schemas.microsoft.com/office/drawing/2014/main" id="{3EEF464A-DB27-4E09-8DEB-4BCE15BDB881}"/>
                  </a:ext>
                </a:extLst>
              </p:cNvPr>
              <p:cNvGrpSpPr/>
              <p:nvPr/>
            </p:nvGrpSpPr>
            <p:grpSpPr>
              <a:xfrm>
                <a:off x="11101336" y="3144537"/>
                <a:ext cx="46170" cy="43780"/>
                <a:chOff x="1462546" y="2441834"/>
                <a:chExt cx="1996714" cy="1893330"/>
              </a:xfrm>
              <a:grpFill/>
            </p:grpSpPr>
            <p:sp>
              <p:nvSpPr>
                <p:cNvPr id="156" name="Chord 155">
                  <a:extLst>
                    <a:ext uri="{FF2B5EF4-FFF2-40B4-BE49-F238E27FC236}">
                      <a16:creationId xmlns:a16="http://schemas.microsoft.com/office/drawing/2014/main" id="{4015677C-4A03-4959-9F25-1C667D7B5278}"/>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7" name="Chord 156">
                  <a:extLst>
                    <a:ext uri="{FF2B5EF4-FFF2-40B4-BE49-F238E27FC236}">
                      <a16:creationId xmlns:a16="http://schemas.microsoft.com/office/drawing/2014/main" id="{2B1EC2B0-80BA-4743-AD8C-15C6EE3BAEAE}"/>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3" name="Group 122">
                <a:extLst>
                  <a:ext uri="{FF2B5EF4-FFF2-40B4-BE49-F238E27FC236}">
                    <a16:creationId xmlns:a16="http://schemas.microsoft.com/office/drawing/2014/main" id="{F5B63EC8-2387-45C1-9623-F03B371965F8}"/>
                  </a:ext>
                </a:extLst>
              </p:cNvPr>
              <p:cNvGrpSpPr/>
              <p:nvPr/>
            </p:nvGrpSpPr>
            <p:grpSpPr>
              <a:xfrm>
                <a:off x="11350418" y="3221758"/>
                <a:ext cx="46170" cy="43780"/>
                <a:chOff x="1462546" y="2441834"/>
                <a:chExt cx="1996714" cy="1893330"/>
              </a:xfrm>
              <a:grpFill/>
            </p:grpSpPr>
            <p:sp>
              <p:nvSpPr>
                <p:cNvPr id="154" name="Chord 153">
                  <a:extLst>
                    <a:ext uri="{FF2B5EF4-FFF2-40B4-BE49-F238E27FC236}">
                      <a16:creationId xmlns:a16="http://schemas.microsoft.com/office/drawing/2014/main" id="{F85A5C25-F473-415C-A821-267FFCC6E84A}"/>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5" name="Chord 154">
                  <a:extLst>
                    <a:ext uri="{FF2B5EF4-FFF2-40B4-BE49-F238E27FC236}">
                      <a16:creationId xmlns:a16="http://schemas.microsoft.com/office/drawing/2014/main" id="{C83E8097-63B0-4EA4-949D-CD86328CEE4A}"/>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4" name="Group 123">
                <a:extLst>
                  <a:ext uri="{FF2B5EF4-FFF2-40B4-BE49-F238E27FC236}">
                    <a16:creationId xmlns:a16="http://schemas.microsoft.com/office/drawing/2014/main" id="{3E1875C2-0CDE-461C-BF7B-2CD6D5A3E533}"/>
                  </a:ext>
                </a:extLst>
              </p:cNvPr>
              <p:cNvGrpSpPr/>
              <p:nvPr/>
            </p:nvGrpSpPr>
            <p:grpSpPr>
              <a:xfrm>
                <a:off x="11554993" y="3420226"/>
                <a:ext cx="46170" cy="43780"/>
                <a:chOff x="1462546" y="2441834"/>
                <a:chExt cx="1996714" cy="1893330"/>
              </a:xfrm>
              <a:grpFill/>
            </p:grpSpPr>
            <p:sp>
              <p:nvSpPr>
                <p:cNvPr id="152" name="Chord 151">
                  <a:extLst>
                    <a:ext uri="{FF2B5EF4-FFF2-40B4-BE49-F238E27FC236}">
                      <a16:creationId xmlns:a16="http://schemas.microsoft.com/office/drawing/2014/main" id="{727AA202-17B2-4262-A542-78754D0B6082}"/>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3" name="Chord 152">
                  <a:extLst>
                    <a:ext uri="{FF2B5EF4-FFF2-40B4-BE49-F238E27FC236}">
                      <a16:creationId xmlns:a16="http://schemas.microsoft.com/office/drawing/2014/main" id="{A90BFAB6-5D97-419E-8E58-59BB1A459355}"/>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5" name="Group 124">
                <a:extLst>
                  <a:ext uri="{FF2B5EF4-FFF2-40B4-BE49-F238E27FC236}">
                    <a16:creationId xmlns:a16="http://schemas.microsoft.com/office/drawing/2014/main" id="{B88A5243-3291-4714-90BD-292BAF4D4AFE}"/>
                  </a:ext>
                </a:extLst>
              </p:cNvPr>
              <p:cNvGrpSpPr/>
              <p:nvPr/>
            </p:nvGrpSpPr>
            <p:grpSpPr>
              <a:xfrm>
                <a:off x="11432382" y="3490752"/>
                <a:ext cx="46170" cy="43780"/>
                <a:chOff x="1462546" y="2441834"/>
                <a:chExt cx="1996714" cy="1893330"/>
              </a:xfrm>
              <a:grpFill/>
            </p:grpSpPr>
            <p:sp>
              <p:nvSpPr>
                <p:cNvPr id="150" name="Chord 149">
                  <a:extLst>
                    <a:ext uri="{FF2B5EF4-FFF2-40B4-BE49-F238E27FC236}">
                      <a16:creationId xmlns:a16="http://schemas.microsoft.com/office/drawing/2014/main" id="{422B5A91-214D-4E61-9DFC-5B2E39339007}"/>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51" name="Chord 150">
                  <a:extLst>
                    <a:ext uri="{FF2B5EF4-FFF2-40B4-BE49-F238E27FC236}">
                      <a16:creationId xmlns:a16="http://schemas.microsoft.com/office/drawing/2014/main" id="{0902F448-DBE4-4F91-8414-A737DD5324AE}"/>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6" name="Group 125">
                <a:extLst>
                  <a:ext uri="{FF2B5EF4-FFF2-40B4-BE49-F238E27FC236}">
                    <a16:creationId xmlns:a16="http://schemas.microsoft.com/office/drawing/2014/main" id="{1DC4DA3B-46C2-4163-86A7-D441343872E7}"/>
                  </a:ext>
                </a:extLst>
              </p:cNvPr>
              <p:cNvGrpSpPr/>
              <p:nvPr/>
            </p:nvGrpSpPr>
            <p:grpSpPr>
              <a:xfrm>
                <a:off x="11253378" y="3770540"/>
                <a:ext cx="46170" cy="43780"/>
                <a:chOff x="1462546" y="2441834"/>
                <a:chExt cx="1996714" cy="1893330"/>
              </a:xfrm>
              <a:grpFill/>
            </p:grpSpPr>
            <p:sp>
              <p:nvSpPr>
                <p:cNvPr id="148" name="Chord 147">
                  <a:extLst>
                    <a:ext uri="{FF2B5EF4-FFF2-40B4-BE49-F238E27FC236}">
                      <a16:creationId xmlns:a16="http://schemas.microsoft.com/office/drawing/2014/main" id="{143B5B12-6355-4AB6-85F1-97B9C2DFA13D}"/>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9" name="Chord 148">
                  <a:extLst>
                    <a:ext uri="{FF2B5EF4-FFF2-40B4-BE49-F238E27FC236}">
                      <a16:creationId xmlns:a16="http://schemas.microsoft.com/office/drawing/2014/main" id="{C4EA6366-D552-4182-B270-74B612C8E490}"/>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7" name="Group 126">
                <a:extLst>
                  <a:ext uri="{FF2B5EF4-FFF2-40B4-BE49-F238E27FC236}">
                    <a16:creationId xmlns:a16="http://schemas.microsoft.com/office/drawing/2014/main" id="{1AB10238-35C5-40B6-A330-B766B0E9BCF6}"/>
                  </a:ext>
                </a:extLst>
              </p:cNvPr>
              <p:cNvGrpSpPr/>
              <p:nvPr/>
            </p:nvGrpSpPr>
            <p:grpSpPr>
              <a:xfrm>
                <a:off x="11372308" y="3849066"/>
                <a:ext cx="46170" cy="43780"/>
                <a:chOff x="1462546" y="2441834"/>
                <a:chExt cx="1996714" cy="1893330"/>
              </a:xfrm>
              <a:grpFill/>
            </p:grpSpPr>
            <p:sp>
              <p:nvSpPr>
                <p:cNvPr id="146" name="Chord 145">
                  <a:extLst>
                    <a:ext uri="{FF2B5EF4-FFF2-40B4-BE49-F238E27FC236}">
                      <a16:creationId xmlns:a16="http://schemas.microsoft.com/office/drawing/2014/main" id="{94AD6B4B-D943-411B-982B-D12ABDF9E801}"/>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7" name="Chord 146">
                  <a:extLst>
                    <a:ext uri="{FF2B5EF4-FFF2-40B4-BE49-F238E27FC236}">
                      <a16:creationId xmlns:a16="http://schemas.microsoft.com/office/drawing/2014/main" id="{AB8A26C7-1D71-4F78-8CA4-73B04597B919}"/>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8" name="Group 127">
                <a:extLst>
                  <a:ext uri="{FF2B5EF4-FFF2-40B4-BE49-F238E27FC236}">
                    <a16:creationId xmlns:a16="http://schemas.microsoft.com/office/drawing/2014/main" id="{0353CE7C-EDA0-443A-B75E-D8158B551E21}"/>
                  </a:ext>
                </a:extLst>
              </p:cNvPr>
              <p:cNvGrpSpPr/>
              <p:nvPr/>
            </p:nvGrpSpPr>
            <p:grpSpPr>
              <a:xfrm>
                <a:off x="11628830" y="3868938"/>
                <a:ext cx="46170" cy="43780"/>
                <a:chOff x="1462546" y="2441834"/>
                <a:chExt cx="1996714" cy="1893330"/>
              </a:xfrm>
              <a:grpFill/>
            </p:grpSpPr>
            <p:sp>
              <p:nvSpPr>
                <p:cNvPr id="144" name="Chord 143">
                  <a:extLst>
                    <a:ext uri="{FF2B5EF4-FFF2-40B4-BE49-F238E27FC236}">
                      <a16:creationId xmlns:a16="http://schemas.microsoft.com/office/drawing/2014/main" id="{CE3D4B63-C40E-4492-828E-FF6B3884AFF2}"/>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5" name="Chord 144">
                  <a:extLst>
                    <a:ext uri="{FF2B5EF4-FFF2-40B4-BE49-F238E27FC236}">
                      <a16:creationId xmlns:a16="http://schemas.microsoft.com/office/drawing/2014/main" id="{C9A199D3-9945-4488-B346-7B890AA07816}"/>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29" name="Group 128">
                <a:extLst>
                  <a:ext uri="{FF2B5EF4-FFF2-40B4-BE49-F238E27FC236}">
                    <a16:creationId xmlns:a16="http://schemas.microsoft.com/office/drawing/2014/main" id="{7F9B6D84-DD1A-403D-9260-9D4FB80EF0BD}"/>
                  </a:ext>
                </a:extLst>
              </p:cNvPr>
              <p:cNvGrpSpPr/>
              <p:nvPr/>
            </p:nvGrpSpPr>
            <p:grpSpPr>
              <a:xfrm>
                <a:off x="11053876" y="3949139"/>
                <a:ext cx="46170" cy="43780"/>
                <a:chOff x="1462546" y="2441834"/>
                <a:chExt cx="1996714" cy="1893330"/>
              </a:xfrm>
              <a:grpFill/>
            </p:grpSpPr>
            <p:sp>
              <p:nvSpPr>
                <p:cNvPr id="142" name="Chord 141">
                  <a:extLst>
                    <a:ext uri="{FF2B5EF4-FFF2-40B4-BE49-F238E27FC236}">
                      <a16:creationId xmlns:a16="http://schemas.microsoft.com/office/drawing/2014/main" id="{CFF71311-E8E9-4804-9B0D-6CFD76AEB665}"/>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3" name="Chord 142">
                  <a:extLst>
                    <a:ext uri="{FF2B5EF4-FFF2-40B4-BE49-F238E27FC236}">
                      <a16:creationId xmlns:a16="http://schemas.microsoft.com/office/drawing/2014/main" id="{C8452F6B-4267-4877-B32C-15B423F999CF}"/>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30" name="Group 129">
                <a:extLst>
                  <a:ext uri="{FF2B5EF4-FFF2-40B4-BE49-F238E27FC236}">
                    <a16:creationId xmlns:a16="http://schemas.microsoft.com/office/drawing/2014/main" id="{2DA34350-5108-4DF1-99D7-E55A8EAA3F3B}"/>
                  </a:ext>
                </a:extLst>
              </p:cNvPr>
              <p:cNvGrpSpPr/>
              <p:nvPr/>
            </p:nvGrpSpPr>
            <p:grpSpPr>
              <a:xfrm>
                <a:off x="10799117" y="3991778"/>
                <a:ext cx="46170" cy="43780"/>
                <a:chOff x="1462546" y="2441834"/>
                <a:chExt cx="1996714" cy="1893330"/>
              </a:xfrm>
              <a:grpFill/>
            </p:grpSpPr>
            <p:sp>
              <p:nvSpPr>
                <p:cNvPr id="140" name="Chord 139">
                  <a:extLst>
                    <a:ext uri="{FF2B5EF4-FFF2-40B4-BE49-F238E27FC236}">
                      <a16:creationId xmlns:a16="http://schemas.microsoft.com/office/drawing/2014/main" id="{463B7421-236D-43F0-A606-5A2326757CB8}"/>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41" name="Chord 140">
                  <a:extLst>
                    <a:ext uri="{FF2B5EF4-FFF2-40B4-BE49-F238E27FC236}">
                      <a16:creationId xmlns:a16="http://schemas.microsoft.com/office/drawing/2014/main" id="{176F7679-F0B0-463B-9DBF-1768099CED88}"/>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31" name="Group 130">
                <a:extLst>
                  <a:ext uri="{FF2B5EF4-FFF2-40B4-BE49-F238E27FC236}">
                    <a16:creationId xmlns:a16="http://schemas.microsoft.com/office/drawing/2014/main" id="{D77217D4-5D99-4541-9F3F-877190D85EA5}"/>
                  </a:ext>
                </a:extLst>
              </p:cNvPr>
              <p:cNvGrpSpPr/>
              <p:nvPr/>
            </p:nvGrpSpPr>
            <p:grpSpPr>
              <a:xfrm>
                <a:off x="10647527" y="4027370"/>
                <a:ext cx="46170" cy="43780"/>
                <a:chOff x="1462546" y="2441834"/>
                <a:chExt cx="1996714" cy="1893330"/>
              </a:xfrm>
              <a:grpFill/>
            </p:grpSpPr>
            <p:sp>
              <p:nvSpPr>
                <p:cNvPr id="138" name="Chord 137">
                  <a:extLst>
                    <a:ext uri="{FF2B5EF4-FFF2-40B4-BE49-F238E27FC236}">
                      <a16:creationId xmlns:a16="http://schemas.microsoft.com/office/drawing/2014/main" id="{A1E4CCC5-5E7E-44BC-BBE6-DC5951D7AA6F}"/>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39" name="Chord 138">
                  <a:extLst>
                    <a:ext uri="{FF2B5EF4-FFF2-40B4-BE49-F238E27FC236}">
                      <a16:creationId xmlns:a16="http://schemas.microsoft.com/office/drawing/2014/main" id="{074D8810-E8D6-4C1C-AC72-2AF77B88153F}"/>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32" name="Group 131">
                <a:extLst>
                  <a:ext uri="{FF2B5EF4-FFF2-40B4-BE49-F238E27FC236}">
                    <a16:creationId xmlns:a16="http://schemas.microsoft.com/office/drawing/2014/main" id="{A5F5329C-3E0F-4CB3-BC01-82C8A062327C}"/>
                  </a:ext>
                </a:extLst>
              </p:cNvPr>
              <p:cNvGrpSpPr/>
              <p:nvPr/>
            </p:nvGrpSpPr>
            <p:grpSpPr>
              <a:xfrm>
                <a:off x="10827013" y="4246864"/>
                <a:ext cx="46170" cy="43780"/>
                <a:chOff x="1462546" y="2441834"/>
                <a:chExt cx="1996714" cy="1893330"/>
              </a:xfrm>
              <a:grpFill/>
            </p:grpSpPr>
            <p:sp>
              <p:nvSpPr>
                <p:cNvPr id="136" name="Chord 135">
                  <a:extLst>
                    <a:ext uri="{FF2B5EF4-FFF2-40B4-BE49-F238E27FC236}">
                      <a16:creationId xmlns:a16="http://schemas.microsoft.com/office/drawing/2014/main" id="{4F709E94-3879-483D-8E0A-321D3D0A4B10}"/>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37" name="Chord 136">
                  <a:extLst>
                    <a:ext uri="{FF2B5EF4-FFF2-40B4-BE49-F238E27FC236}">
                      <a16:creationId xmlns:a16="http://schemas.microsoft.com/office/drawing/2014/main" id="{76881DEA-5ED6-4D83-964B-4EFE437F1281}"/>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nvGrpSpPr>
              <p:cNvPr id="133" name="Group 132">
                <a:extLst>
                  <a:ext uri="{FF2B5EF4-FFF2-40B4-BE49-F238E27FC236}">
                    <a16:creationId xmlns:a16="http://schemas.microsoft.com/office/drawing/2014/main" id="{41F3EF7C-52D7-4998-8BD5-36FAC6A4CB49}"/>
                  </a:ext>
                </a:extLst>
              </p:cNvPr>
              <p:cNvGrpSpPr/>
              <p:nvPr/>
            </p:nvGrpSpPr>
            <p:grpSpPr>
              <a:xfrm>
                <a:off x="11287721" y="4262290"/>
                <a:ext cx="46170" cy="43780"/>
                <a:chOff x="1462546" y="2441834"/>
                <a:chExt cx="1996714" cy="1893330"/>
              </a:xfrm>
              <a:grpFill/>
            </p:grpSpPr>
            <p:sp>
              <p:nvSpPr>
                <p:cNvPr id="134" name="Chord 133">
                  <a:extLst>
                    <a:ext uri="{FF2B5EF4-FFF2-40B4-BE49-F238E27FC236}">
                      <a16:creationId xmlns:a16="http://schemas.microsoft.com/office/drawing/2014/main" id="{908B5820-73E0-4FF1-9176-9147582F654B}"/>
                    </a:ext>
                  </a:extLst>
                </p:cNvPr>
                <p:cNvSpPr/>
                <p:nvPr/>
              </p:nvSpPr>
              <p:spPr>
                <a:xfrm rot="3019010">
                  <a:off x="1565930" y="2441834"/>
                  <a:ext cx="1893330" cy="1893330"/>
                </a:xfrm>
                <a:prstGeom prst="chord">
                  <a:avLst>
                    <a:gd name="adj1" fmla="val 2595614"/>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sp>
              <p:nvSpPr>
                <p:cNvPr id="135" name="Chord 134">
                  <a:extLst>
                    <a:ext uri="{FF2B5EF4-FFF2-40B4-BE49-F238E27FC236}">
                      <a16:creationId xmlns:a16="http://schemas.microsoft.com/office/drawing/2014/main" id="{8F90E55F-B80E-4AAA-8244-6B2D4A822006}"/>
                    </a:ext>
                  </a:extLst>
                </p:cNvPr>
                <p:cNvSpPr/>
                <p:nvPr/>
              </p:nvSpPr>
              <p:spPr>
                <a:xfrm rot="18763952" flipH="1">
                  <a:off x="1462546" y="2441834"/>
                  <a:ext cx="1893330" cy="1893330"/>
                </a:xfrm>
                <a:prstGeom prst="chord">
                  <a:avLst>
                    <a:gd name="adj1" fmla="val 2658459"/>
                    <a:gd name="adj2" fmla="val 1309680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rgbClr val="FFFFFF"/>
                    </a:solidFill>
                    <a:latin typeface="+mj-lt"/>
                  </a:endParaRPr>
                </a:p>
              </p:txBody>
            </p:sp>
          </p:grpSp>
        </p:grpSp>
      </p:grpSp>
      <p:cxnSp>
        <p:nvCxnSpPr>
          <p:cNvPr id="259" name="Straight Arrow Connector 258">
            <a:extLst>
              <a:ext uri="{FF2B5EF4-FFF2-40B4-BE49-F238E27FC236}">
                <a16:creationId xmlns:a16="http://schemas.microsoft.com/office/drawing/2014/main" id="{6B68B46A-861F-44B5-9D84-1042607FEBA5}"/>
              </a:ext>
            </a:extLst>
          </p:cNvPr>
          <p:cNvCxnSpPr>
            <a:cxnSpLocks/>
          </p:cNvCxnSpPr>
          <p:nvPr/>
        </p:nvCxnSpPr>
        <p:spPr>
          <a:xfrm>
            <a:off x="8072289" y="4901841"/>
            <a:ext cx="12190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830DB1B2-1CF0-4367-A3FF-628C73CC3069}"/>
              </a:ext>
            </a:extLst>
          </p:cNvPr>
          <p:cNvCxnSpPr>
            <a:cxnSpLocks/>
          </p:cNvCxnSpPr>
          <p:nvPr/>
        </p:nvCxnSpPr>
        <p:spPr>
          <a:xfrm>
            <a:off x="7560876" y="2452821"/>
            <a:ext cx="174122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E12961C2-781A-4F6D-B202-1F1BBD624B57}"/>
              </a:ext>
            </a:extLst>
          </p:cNvPr>
          <p:cNvCxnSpPr>
            <a:cxnSpLocks/>
          </p:cNvCxnSpPr>
          <p:nvPr/>
        </p:nvCxnSpPr>
        <p:spPr>
          <a:xfrm>
            <a:off x="7588577" y="3600873"/>
            <a:ext cx="170276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72" name="Picture 171">
            <a:extLst>
              <a:ext uri="{FF2B5EF4-FFF2-40B4-BE49-F238E27FC236}">
                <a16:creationId xmlns:a16="http://schemas.microsoft.com/office/drawing/2014/main" id="{7D3FBA57-81FE-4200-8D6F-5D3FBB40EB0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216391" y="5644894"/>
            <a:ext cx="768202" cy="236688"/>
          </a:xfrm>
          <a:prstGeom prst="rect">
            <a:avLst/>
          </a:prstGeom>
        </p:spPr>
      </p:pic>
      <p:sp>
        <p:nvSpPr>
          <p:cNvPr id="2" name="Slide Number Placeholder 1">
            <a:extLst>
              <a:ext uri="{FF2B5EF4-FFF2-40B4-BE49-F238E27FC236}">
                <a16:creationId xmlns:a16="http://schemas.microsoft.com/office/drawing/2014/main" id="{3AC74402-9E36-438A-AC88-737F84EC2577}"/>
              </a:ext>
            </a:extLst>
          </p:cNvPr>
          <p:cNvSpPr>
            <a:spLocks noGrp="1"/>
          </p:cNvSpPr>
          <p:nvPr>
            <p:ph type="sldNum" sz="quarter" idx="12"/>
          </p:nvPr>
        </p:nvSpPr>
        <p:spPr/>
        <p:txBody>
          <a:bodyPr/>
          <a:lstStyle/>
          <a:p>
            <a:fld id="{BB7F249F-CCCE-DA49-A761-E31751E19E88}" type="slidenum">
              <a:rPr lang="en-US" noProof="0" smtClean="0"/>
              <a:pPr/>
              <a:t>9</a:t>
            </a:fld>
            <a:endParaRPr lang="en-US" noProof="0" dirty="0"/>
          </a:p>
        </p:txBody>
      </p:sp>
      <p:sp>
        <p:nvSpPr>
          <p:cNvPr id="3" name="Footer Placeholder 2">
            <a:extLst>
              <a:ext uri="{FF2B5EF4-FFF2-40B4-BE49-F238E27FC236}">
                <a16:creationId xmlns:a16="http://schemas.microsoft.com/office/drawing/2014/main" id="{1530782E-6264-4E21-9B90-3C2F27A4804D}"/>
              </a:ext>
            </a:extLst>
          </p:cNvPr>
          <p:cNvSpPr>
            <a:spLocks noGrp="1"/>
          </p:cNvSpPr>
          <p:nvPr>
            <p:ph type="ftr" sz="quarter" idx="11"/>
          </p:nvPr>
        </p:nvSpPr>
        <p:spPr/>
        <p:txBody>
          <a:bodyPr/>
          <a:lstStyle/>
          <a:p>
            <a:r>
              <a:rPr lang="en-US" noProof="0" dirty="0"/>
              <a:t>Confidential</a:t>
            </a:r>
          </a:p>
        </p:txBody>
      </p:sp>
      <p:sp>
        <p:nvSpPr>
          <p:cNvPr id="5" name="Title 4">
            <a:extLst>
              <a:ext uri="{FF2B5EF4-FFF2-40B4-BE49-F238E27FC236}">
                <a16:creationId xmlns:a16="http://schemas.microsoft.com/office/drawing/2014/main" id="{4D7C3FA6-BF53-4DC8-830F-7EDEFCFBF142}"/>
              </a:ext>
            </a:extLst>
          </p:cNvPr>
          <p:cNvSpPr>
            <a:spLocks noGrp="1"/>
          </p:cNvSpPr>
          <p:nvPr>
            <p:ph type="title"/>
          </p:nvPr>
        </p:nvSpPr>
        <p:spPr/>
        <p:txBody>
          <a:bodyPr/>
          <a:lstStyle/>
          <a:p>
            <a:r>
              <a:rPr lang="en-GB" dirty="0"/>
              <a:t>Project Titanium – Platform Architecture/Vision</a:t>
            </a:r>
          </a:p>
        </p:txBody>
      </p:sp>
      <p:sp>
        <p:nvSpPr>
          <p:cNvPr id="167" name="Rectangle 166">
            <a:extLst>
              <a:ext uri="{FF2B5EF4-FFF2-40B4-BE49-F238E27FC236}">
                <a16:creationId xmlns:a16="http://schemas.microsoft.com/office/drawing/2014/main" id="{2C74ADC9-D65F-4D0C-822D-2A9E4A54A1A7}"/>
              </a:ext>
            </a:extLst>
          </p:cNvPr>
          <p:cNvSpPr/>
          <p:nvPr/>
        </p:nvSpPr>
        <p:spPr>
          <a:xfrm>
            <a:off x="3617603" y="1310800"/>
            <a:ext cx="4956794" cy="295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sz="1100" b="1">
                <a:solidFill>
                  <a:srgbClr val="0A86C9"/>
                </a:solidFill>
                <a:cs typeface="Arial" panose="020B0604020202020204" pitchFamily="34" charset="0"/>
              </a:rPr>
              <a:t>UP</a:t>
            </a:r>
            <a:r>
              <a:rPr lang="pt-BR" sz="1100" b="1" baseline="30000">
                <a:solidFill>
                  <a:srgbClr val="0A86C9"/>
                </a:solidFill>
                <a:cs typeface="Arial" panose="020B0604020202020204" pitchFamily="34" charset="0"/>
              </a:rPr>
              <a:t>®</a:t>
            </a:r>
            <a:r>
              <a:rPr lang="pt-BR" sz="1100" b="1">
                <a:solidFill>
                  <a:srgbClr val="0A86C9"/>
                </a:solidFill>
                <a:cs typeface="Arial" panose="020B0604020202020204" pitchFamily="34" charset="0"/>
              </a:rPr>
              <a:t> Payments Risk Management™ and Risk Orchestration</a:t>
            </a:r>
            <a:endParaRPr lang="en-US" sz="1100" b="1" dirty="0">
              <a:solidFill>
                <a:srgbClr val="0A86C9"/>
              </a:solidFill>
              <a:cs typeface="Arial" panose="020B0604020202020204" pitchFamily="34" charset="0"/>
            </a:endParaRPr>
          </a:p>
        </p:txBody>
      </p:sp>
      <p:sp>
        <p:nvSpPr>
          <p:cNvPr id="168" name="Rectangle 167">
            <a:extLst>
              <a:ext uri="{FF2B5EF4-FFF2-40B4-BE49-F238E27FC236}">
                <a16:creationId xmlns:a16="http://schemas.microsoft.com/office/drawing/2014/main" id="{60FBC472-A4E7-4981-9F93-6A71113E6A68}"/>
              </a:ext>
            </a:extLst>
          </p:cNvPr>
          <p:cNvSpPr/>
          <p:nvPr/>
        </p:nvSpPr>
        <p:spPr>
          <a:xfrm>
            <a:off x="9056032" y="1301373"/>
            <a:ext cx="1184275" cy="295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pt-BR" sz="1100" b="1" dirty="0">
                <a:solidFill>
                  <a:srgbClr val="0A86C9"/>
                </a:solidFill>
                <a:cs typeface="Arial" panose="020B0604020202020204" pitchFamily="34" charset="0"/>
              </a:rPr>
              <a:t>Cl</a:t>
            </a:r>
            <a:r>
              <a:rPr lang="en-US" sz="1100" b="1" dirty="0">
                <a:solidFill>
                  <a:srgbClr val="0A86C9"/>
                </a:solidFill>
                <a:cs typeface="Arial" panose="020B0604020202020204" pitchFamily="34" charset="0"/>
              </a:rPr>
              <a:t>ients/</a:t>
            </a:r>
            <a:br>
              <a:rPr lang="en-US" sz="1100" b="1" dirty="0">
                <a:solidFill>
                  <a:srgbClr val="0A86C9"/>
                </a:solidFill>
                <a:cs typeface="Arial" panose="020B0604020202020204" pitchFamily="34" charset="0"/>
              </a:rPr>
            </a:br>
            <a:r>
              <a:rPr lang="en-US" sz="1100" b="1" dirty="0">
                <a:solidFill>
                  <a:srgbClr val="0A86C9"/>
                </a:solidFill>
                <a:cs typeface="Arial" panose="020B0604020202020204" pitchFamily="34" charset="0"/>
              </a:rPr>
              <a:t>Segments</a:t>
            </a:r>
          </a:p>
        </p:txBody>
      </p:sp>
      <p:sp>
        <p:nvSpPr>
          <p:cNvPr id="169" name="Rectangle 168">
            <a:extLst>
              <a:ext uri="{FF2B5EF4-FFF2-40B4-BE49-F238E27FC236}">
                <a16:creationId xmlns:a16="http://schemas.microsoft.com/office/drawing/2014/main" id="{B5C10FC3-7250-4475-AF3B-C6E7FA3D052F}"/>
              </a:ext>
            </a:extLst>
          </p:cNvPr>
          <p:cNvSpPr/>
          <p:nvPr/>
        </p:nvSpPr>
        <p:spPr>
          <a:xfrm>
            <a:off x="2192451" y="1310898"/>
            <a:ext cx="876556" cy="2955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rgbClr val="0A86C9"/>
                </a:solidFill>
                <a:cs typeface="Arial" panose="020B0604020202020204" pitchFamily="34" charset="0"/>
              </a:rPr>
              <a:t>Partners</a:t>
            </a:r>
          </a:p>
        </p:txBody>
      </p:sp>
      <p:pic>
        <p:nvPicPr>
          <p:cNvPr id="170" name="Picture 169">
            <a:extLst>
              <a:ext uri="{FF2B5EF4-FFF2-40B4-BE49-F238E27FC236}">
                <a16:creationId xmlns:a16="http://schemas.microsoft.com/office/drawing/2014/main" id="{35C38F50-1CE1-455D-B948-3BEB271D45E2}"/>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62329" y="1969671"/>
            <a:ext cx="371678" cy="371678"/>
          </a:xfrm>
          <a:prstGeom prst="rect">
            <a:avLst/>
          </a:prstGeom>
        </p:spPr>
      </p:pic>
      <p:pic>
        <p:nvPicPr>
          <p:cNvPr id="171" name="Picture 170">
            <a:extLst>
              <a:ext uri="{FF2B5EF4-FFF2-40B4-BE49-F238E27FC236}">
                <a16:creationId xmlns:a16="http://schemas.microsoft.com/office/drawing/2014/main" id="{B0C1A8A1-36EF-4268-8854-F3725545C205}"/>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408420" y="2643455"/>
            <a:ext cx="479496" cy="230268"/>
          </a:xfrm>
          <a:prstGeom prst="rect">
            <a:avLst/>
          </a:prstGeom>
        </p:spPr>
      </p:pic>
      <p:pic>
        <p:nvPicPr>
          <p:cNvPr id="176" name="Picture 175">
            <a:extLst>
              <a:ext uri="{FF2B5EF4-FFF2-40B4-BE49-F238E27FC236}">
                <a16:creationId xmlns:a16="http://schemas.microsoft.com/office/drawing/2014/main" id="{F78BF7EF-98E9-4B87-BEA2-75AD8C45DBF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446441" y="3175829"/>
            <a:ext cx="403454" cy="297282"/>
          </a:xfrm>
          <a:prstGeom prst="rect">
            <a:avLst/>
          </a:prstGeom>
        </p:spPr>
      </p:pic>
      <p:pic>
        <p:nvPicPr>
          <p:cNvPr id="177" name="Picture 176">
            <a:extLst>
              <a:ext uri="{FF2B5EF4-FFF2-40B4-BE49-F238E27FC236}">
                <a16:creationId xmlns:a16="http://schemas.microsoft.com/office/drawing/2014/main" id="{7641F80B-9C4B-4808-AE19-4ECBBCF86EBB}"/>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302098" y="3748841"/>
            <a:ext cx="692140" cy="396748"/>
          </a:xfrm>
          <a:prstGeom prst="rect">
            <a:avLst/>
          </a:prstGeom>
        </p:spPr>
      </p:pic>
      <p:grpSp>
        <p:nvGrpSpPr>
          <p:cNvPr id="178" name="Group 177">
            <a:extLst>
              <a:ext uri="{FF2B5EF4-FFF2-40B4-BE49-F238E27FC236}">
                <a16:creationId xmlns:a16="http://schemas.microsoft.com/office/drawing/2014/main" id="{9C82BECE-1C8B-40B7-991B-79EBC0975857}"/>
              </a:ext>
            </a:extLst>
          </p:cNvPr>
          <p:cNvGrpSpPr/>
          <p:nvPr/>
        </p:nvGrpSpPr>
        <p:grpSpPr>
          <a:xfrm>
            <a:off x="2087480" y="1715298"/>
            <a:ext cx="1470983" cy="902231"/>
            <a:chOff x="1244444" y="1865450"/>
            <a:chExt cx="1470983" cy="902231"/>
          </a:xfrm>
        </p:grpSpPr>
        <p:grpSp>
          <p:nvGrpSpPr>
            <p:cNvPr id="179" name="Group 178">
              <a:extLst>
                <a:ext uri="{FF2B5EF4-FFF2-40B4-BE49-F238E27FC236}">
                  <a16:creationId xmlns:a16="http://schemas.microsoft.com/office/drawing/2014/main" id="{29AD6F8D-5938-4BF4-9711-703FA15260AD}"/>
                </a:ext>
              </a:extLst>
            </p:cNvPr>
            <p:cNvGrpSpPr/>
            <p:nvPr/>
          </p:nvGrpSpPr>
          <p:grpSpPr>
            <a:xfrm>
              <a:off x="1244444" y="1865450"/>
              <a:ext cx="1065952" cy="569298"/>
              <a:chOff x="1244444" y="1794377"/>
              <a:chExt cx="1065952" cy="569298"/>
            </a:xfrm>
          </p:grpSpPr>
          <p:pic>
            <p:nvPicPr>
              <p:cNvPr id="181" name="Picture 180">
                <a:extLst>
                  <a:ext uri="{FF2B5EF4-FFF2-40B4-BE49-F238E27FC236}">
                    <a16:creationId xmlns:a16="http://schemas.microsoft.com/office/drawing/2014/main" id="{679D1BA6-7C27-4158-ABB2-BA4492E714C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244444" y="2132949"/>
                <a:ext cx="1065952" cy="230726"/>
              </a:xfrm>
              <a:prstGeom prst="rect">
                <a:avLst/>
              </a:prstGeom>
            </p:spPr>
          </p:pic>
          <p:pic>
            <p:nvPicPr>
              <p:cNvPr id="182" name="Picture 181">
                <a:extLst>
                  <a:ext uri="{FF2B5EF4-FFF2-40B4-BE49-F238E27FC236}">
                    <a16:creationId xmlns:a16="http://schemas.microsoft.com/office/drawing/2014/main" id="{36CBFC4A-AD53-432B-AF07-CAB5A5263F44}"/>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298653" y="1794377"/>
                <a:ext cx="957535" cy="331280"/>
              </a:xfrm>
              <a:prstGeom prst="rect">
                <a:avLst/>
              </a:prstGeom>
            </p:spPr>
          </p:pic>
        </p:grpSp>
        <p:sp>
          <p:nvSpPr>
            <p:cNvPr id="180" name="Rectangle 179">
              <a:extLst>
                <a:ext uri="{FF2B5EF4-FFF2-40B4-BE49-F238E27FC236}">
                  <a16:creationId xmlns:a16="http://schemas.microsoft.com/office/drawing/2014/main" id="{D381CBE6-A594-4CA6-AC27-61878CE887AC}"/>
                </a:ext>
              </a:extLst>
            </p:cNvPr>
            <p:cNvSpPr/>
            <p:nvPr/>
          </p:nvSpPr>
          <p:spPr>
            <a:xfrm rot="16200000">
              <a:off x="2188039" y="2240293"/>
              <a:ext cx="900888" cy="153888"/>
            </a:xfrm>
            <a:prstGeom prst="rect">
              <a:avLst/>
            </a:prstGeom>
          </p:spPr>
          <p:txBody>
            <a:bodyPr wrap="none" lIns="0" tIns="0" rIns="0" bIns="0">
              <a:noAutofit/>
            </a:bodyPr>
            <a:lstStyle/>
            <a:p>
              <a:pPr algn="ctr"/>
              <a:r>
                <a:rPr lang="en-US" sz="1000" b="1" dirty="0">
                  <a:solidFill>
                    <a:srgbClr val="DB6026"/>
                  </a:solidFill>
                  <a:latin typeface="+mj-lt"/>
                </a:rPr>
                <a:t>Data Providers</a:t>
              </a:r>
            </a:p>
          </p:txBody>
        </p:sp>
      </p:grpSp>
      <p:grpSp>
        <p:nvGrpSpPr>
          <p:cNvPr id="184" name="Group 183">
            <a:extLst>
              <a:ext uri="{FF2B5EF4-FFF2-40B4-BE49-F238E27FC236}">
                <a16:creationId xmlns:a16="http://schemas.microsoft.com/office/drawing/2014/main" id="{5792E1F6-E7D7-4BB4-90E8-A1E2FCA7589C}"/>
              </a:ext>
            </a:extLst>
          </p:cNvPr>
          <p:cNvGrpSpPr/>
          <p:nvPr/>
        </p:nvGrpSpPr>
        <p:grpSpPr>
          <a:xfrm>
            <a:off x="2097753" y="2687782"/>
            <a:ext cx="1471888" cy="1239054"/>
            <a:chOff x="1244444" y="2884743"/>
            <a:chExt cx="1471888" cy="1239054"/>
          </a:xfrm>
        </p:grpSpPr>
        <p:grpSp>
          <p:nvGrpSpPr>
            <p:cNvPr id="185" name="Group 184">
              <a:extLst>
                <a:ext uri="{FF2B5EF4-FFF2-40B4-BE49-F238E27FC236}">
                  <a16:creationId xmlns:a16="http://schemas.microsoft.com/office/drawing/2014/main" id="{430FFA5A-2D70-4827-AB7E-204EA407F7F2}"/>
                </a:ext>
              </a:extLst>
            </p:cNvPr>
            <p:cNvGrpSpPr/>
            <p:nvPr/>
          </p:nvGrpSpPr>
          <p:grpSpPr>
            <a:xfrm>
              <a:off x="1244444" y="2884743"/>
              <a:ext cx="1065952" cy="1239054"/>
              <a:chOff x="1244444" y="2884743"/>
              <a:chExt cx="1065952" cy="1239054"/>
            </a:xfrm>
          </p:grpSpPr>
          <p:pic>
            <p:nvPicPr>
              <p:cNvPr id="187" name="Picture 186">
                <a:extLst>
                  <a:ext uri="{FF2B5EF4-FFF2-40B4-BE49-F238E27FC236}">
                    <a16:creationId xmlns:a16="http://schemas.microsoft.com/office/drawing/2014/main" id="{BB504284-755E-440E-8BCB-B1FDD79B5F03}"/>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298653" y="2884743"/>
                <a:ext cx="957535" cy="331280"/>
              </a:xfrm>
              <a:prstGeom prst="rect">
                <a:avLst/>
              </a:prstGeom>
            </p:spPr>
          </p:pic>
          <p:pic>
            <p:nvPicPr>
              <p:cNvPr id="188" name="Picture 187">
                <a:extLst>
                  <a:ext uri="{FF2B5EF4-FFF2-40B4-BE49-F238E27FC236}">
                    <a16:creationId xmlns:a16="http://schemas.microsoft.com/office/drawing/2014/main" id="{E471BFDB-A0AD-43F3-B3B2-EA2E29666560}"/>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244444" y="3216297"/>
                <a:ext cx="1065952" cy="296909"/>
              </a:xfrm>
              <a:prstGeom prst="rect">
                <a:avLst/>
              </a:prstGeom>
            </p:spPr>
          </p:pic>
          <p:pic>
            <p:nvPicPr>
              <p:cNvPr id="189" name="Picture 188">
                <a:extLst>
                  <a:ext uri="{FF2B5EF4-FFF2-40B4-BE49-F238E27FC236}">
                    <a16:creationId xmlns:a16="http://schemas.microsoft.com/office/drawing/2014/main" id="{AABD4BC3-51F1-4588-B54B-525575FA2F13}"/>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306691" y="3513480"/>
                <a:ext cx="941459" cy="331583"/>
              </a:xfrm>
              <a:prstGeom prst="rect">
                <a:avLst/>
              </a:prstGeom>
            </p:spPr>
          </p:pic>
          <p:pic>
            <p:nvPicPr>
              <p:cNvPr id="190" name="Picture 189">
                <a:extLst>
                  <a:ext uri="{FF2B5EF4-FFF2-40B4-BE49-F238E27FC236}">
                    <a16:creationId xmlns:a16="http://schemas.microsoft.com/office/drawing/2014/main" id="{563451B5-16EC-46A3-A2DD-5D5A4F3CD0ED}"/>
                  </a:ext>
                </a:extLst>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306691" y="3845337"/>
                <a:ext cx="941459" cy="278460"/>
              </a:xfrm>
              <a:prstGeom prst="rect">
                <a:avLst/>
              </a:prstGeom>
            </p:spPr>
          </p:pic>
        </p:grpSp>
        <p:sp>
          <p:nvSpPr>
            <p:cNvPr id="186" name="Rectangle 185">
              <a:extLst>
                <a:ext uri="{FF2B5EF4-FFF2-40B4-BE49-F238E27FC236}">
                  <a16:creationId xmlns:a16="http://schemas.microsoft.com/office/drawing/2014/main" id="{3DE28252-877D-49F5-8D72-F082D252CA63}"/>
                </a:ext>
              </a:extLst>
            </p:cNvPr>
            <p:cNvSpPr/>
            <p:nvPr/>
          </p:nvSpPr>
          <p:spPr>
            <a:xfrm rot="16200000">
              <a:off x="2059660" y="3427326"/>
              <a:ext cx="1159455" cy="153888"/>
            </a:xfrm>
            <a:prstGeom prst="rect">
              <a:avLst/>
            </a:prstGeom>
          </p:spPr>
          <p:txBody>
            <a:bodyPr wrap="square" lIns="0" tIns="0" rIns="0" bIns="0">
              <a:noAutofit/>
            </a:bodyPr>
            <a:lstStyle/>
            <a:p>
              <a:pPr algn="ctr"/>
              <a:r>
                <a:rPr lang="en-US" sz="1000" b="1" dirty="0">
                  <a:solidFill>
                    <a:srgbClr val="DB6026"/>
                  </a:solidFill>
                  <a:latin typeface="+mj-lt"/>
                </a:rPr>
                <a:t>Service Providers</a:t>
              </a:r>
            </a:p>
          </p:txBody>
        </p:sp>
      </p:grpSp>
      <p:grpSp>
        <p:nvGrpSpPr>
          <p:cNvPr id="191" name="Group 190">
            <a:extLst>
              <a:ext uri="{FF2B5EF4-FFF2-40B4-BE49-F238E27FC236}">
                <a16:creationId xmlns:a16="http://schemas.microsoft.com/office/drawing/2014/main" id="{CB7F0E65-F6D9-4F80-BCE1-F0C20A452EAA}"/>
              </a:ext>
            </a:extLst>
          </p:cNvPr>
          <p:cNvGrpSpPr/>
          <p:nvPr/>
        </p:nvGrpSpPr>
        <p:grpSpPr>
          <a:xfrm>
            <a:off x="2181968" y="5173612"/>
            <a:ext cx="1393949" cy="949441"/>
            <a:chOff x="1328658" y="5354586"/>
            <a:chExt cx="1393949" cy="949441"/>
          </a:xfrm>
        </p:grpSpPr>
        <p:grpSp>
          <p:nvGrpSpPr>
            <p:cNvPr id="192" name="Group 191">
              <a:extLst>
                <a:ext uri="{FF2B5EF4-FFF2-40B4-BE49-F238E27FC236}">
                  <a16:creationId xmlns:a16="http://schemas.microsoft.com/office/drawing/2014/main" id="{F9B00814-BE11-4021-B8EA-657792CE82B4}"/>
                </a:ext>
              </a:extLst>
            </p:cNvPr>
            <p:cNvGrpSpPr/>
            <p:nvPr/>
          </p:nvGrpSpPr>
          <p:grpSpPr>
            <a:xfrm>
              <a:off x="1328658" y="5672917"/>
              <a:ext cx="897525" cy="312781"/>
              <a:chOff x="702804" y="5708132"/>
              <a:chExt cx="897525" cy="312781"/>
            </a:xfrm>
          </p:grpSpPr>
          <p:pic>
            <p:nvPicPr>
              <p:cNvPr id="194" name="Picture 193">
                <a:extLst>
                  <a:ext uri="{FF2B5EF4-FFF2-40B4-BE49-F238E27FC236}">
                    <a16:creationId xmlns:a16="http://schemas.microsoft.com/office/drawing/2014/main" id="{D642EA73-62E8-4A11-BCE4-1BD5CADF48D5}"/>
                  </a:ext>
                </a:extLst>
              </p:cNvPr>
              <p:cNvPicPr>
                <a:picLocks noChangeAspect="1"/>
              </p:cNvPicPr>
              <p:nvPr/>
            </p:nvPicPr>
            <p:blipFill rotWithShape="1">
              <a:blip r:embed="rId14" cstate="email">
                <a:extLst>
                  <a:ext uri="{28A0092B-C50C-407E-A947-70E740481C1C}">
                    <a14:useLocalDpi xmlns:a14="http://schemas.microsoft.com/office/drawing/2010/main"/>
                  </a:ext>
                </a:extLst>
              </a:blip>
              <a:srcRect/>
              <a:stretch/>
            </p:blipFill>
            <p:spPr>
              <a:xfrm>
                <a:off x="1393176" y="5708132"/>
                <a:ext cx="207153" cy="311232"/>
              </a:xfrm>
              <a:prstGeom prst="rect">
                <a:avLst/>
              </a:prstGeom>
            </p:spPr>
          </p:pic>
          <p:pic>
            <p:nvPicPr>
              <p:cNvPr id="195" name="Picture 194">
                <a:extLst>
                  <a:ext uri="{FF2B5EF4-FFF2-40B4-BE49-F238E27FC236}">
                    <a16:creationId xmlns:a16="http://schemas.microsoft.com/office/drawing/2014/main" id="{0E61ACE9-A279-4F45-9FA6-C6F4A96D8138}"/>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702804" y="5719956"/>
                <a:ext cx="291877" cy="300957"/>
              </a:xfrm>
              <a:prstGeom prst="rect">
                <a:avLst/>
              </a:prstGeom>
            </p:spPr>
          </p:pic>
          <p:pic>
            <p:nvPicPr>
              <p:cNvPr id="196" name="Picture 195">
                <a:extLst>
                  <a:ext uri="{FF2B5EF4-FFF2-40B4-BE49-F238E27FC236}">
                    <a16:creationId xmlns:a16="http://schemas.microsoft.com/office/drawing/2014/main" id="{D720CE73-8C35-4DD7-AFAE-020D3FCC2500}"/>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82992" y="5751558"/>
                <a:ext cx="241403" cy="269355"/>
              </a:xfrm>
              <a:prstGeom prst="rect">
                <a:avLst/>
              </a:prstGeom>
            </p:spPr>
          </p:pic>
        </p:grpSp>
        <p:sp>
          <p:nvSpPr>
            <p:cNvPr id="193" name="Rectangle 192">
              <a:extLst>
                <a:ext uri="{FF2B5EF4-FFF2-40B4-BE49-F238E27FC236}">
                  <a16:creationId xmlns:a16="http://schemas.microsoft.com/office/drawing/2014/main" id="{D49C35BF-A321-4C37-91FE-A52044E2E59A}"/>
                </a:ext>
              </a:extLst>
            </p:cNvPr>
            <p:cNvSpPr/>
            <p:nvPr/>
          </p:nvSpPr>
          <p:spPr>
            <a:xfrm rot="16200000">
              <a:off x="2170942" y="5752363"/>
              <a:ext cx="949441" cy="153888"/>
            </a:xfrm>
            <a:prstGeom prst="rect">
              <a:avLst/>
            </a:prstGeom>
          </p:spPr>
          <p:txBody>
            <a:bodyPr wrap="square" lIns="0" tIns="0" rIns="0" bIns="0">
              <a:noAutofit/>
            </a:bodyPr>
            <a:lstStyle/>
            <a:p>
              <a:pPr algn="ctr"/>
              <a:r>
                <a:rPr lang="en-US" sz="1000" b="1" dirty="0">
                  <a:solidFill>
                    <a:srgbClr val="DB6026"/>
                  </a:solidFill>
                  <a:latin typeface="+mj-lt"/>
                </a:rPr>
                <a:t>External Data</a:t>
              </a:r>
            </a:p>
          </p:txBody>
        </p:sp>
      </p:grpSp>
      <p:grpSp>
        <p:nvGrpSpPr>
          <p:cNvPr id="197" name="Group 196">
            <a:extLst>
              <a:ext uri="{FF2B5EF4-FFF2-40B4-BE49-F238E27FC236}">
                <a16:creationId xmlns:a16="http://schemas.microsoft.com/office/drawing/2014/main" id="{D7401EFC-B27C-4ECA-BA24-81CBD00DA0D2}"/>
              </a:ext>
            </a:extLst>
          </p:cNvPr>
          <p:cNvGrpSpPr/>
          <p:nvPr/>
        </p:nvGrpSpPr>
        <p:grpSpPr>
          <a:xfrm>
            <a:off x="1904779" y="4026570"/>
            <a:ext cx="1663959" cy="1047306"/>
            <a:chOff x="1051469" y="4339621"/>
            <a:chExt cx="1663959" cy="1047306"/>
          </a:xfrm>
        </p:grpSpPr>
        <p:grpSp>
          <p:nvGrpSpPr>
            <p:cNvPr id="198" name="Group 197">
              <a:extLst>
                <a:ext uri="{FF2B5EF4-FFF2-40B4-BE49-F238E27FC236}">
                  <a16:creationId xmlns:a16="http://schemas.microsoft.com/office/drawing/2014/main" id="{FD844415-2D85-4302-9992-08B40A597365}"/>
                </a:ext>
              </a:extLst>
            </p:cNvPr>
            <p:cNvGrpSpPr/>
            <p:nvPr/>
          </p:nvGrpSpPr>
          <p:grpSpPr>
            <a:xfrm>
              <a:off x="1051469" y="4339621"/>
              <a:ext cx="1451902" cy="1047306"/>
              <a:chOff x="1051469" y="4339621"/>
              <a:chExt cx="1451902" cy="1047306"/>
            </a:xfrm>
          </p:grpSpPr>
          <p:grpSp>
            <p:nvGrpSpPr>
              <p:cNvPr id="200" name="Group 199">
                <a:extLst>
                  <a:ext uri="{FF2B5EF4-FFF2-40B4-BE49-F238E27FC236}">
                    <a16:creationId xmlns:a16="http://schemas.microsoft.com/office/drawing/2014/main" id="{A9AB8B2D-D36A-42EA-BABC-11FB5C40A4D0}"/>
                  </a:ext>
                </a:extLst>
              </p:cNvPr>
              <p:cNvGrpSpPr/>
              <p:nvPr/>
            </p:nvGrpSpPr>
            <p:grpSpPr>
              <a:xfrm>
                <a:off x="1272935" y="4339621"/>
                <a:ext cx="1008971" cy="399560"/>
                <a:chOff x="715365" y="4232250"/>
                <a:chExt cx="1008971" cy="399560"/>
              </a:xfrm>
            </p:grpSpPr>
            <p:pic>
              <p:nvPicPr>
                <p:cNvPr id="205" name="Picture 204">
                  <a:extLst>
                    <a:ext uri="{FF2B5EF4-FFF2-40B4-BE49-F238E27FC236}">
                      <a16:creationId xmlns:a16="http://schemas.microsoft.com/office/drawing/2014/main" id="{DF203A14-88FB-4337-B22F-0398D6D48FE2}"/>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715365" y="4232250"/>
                  <a:ext cx="197277" cy="399560"/>
                </a:xfrm>
                <a:prstGeom prst="rect">
                  <a:avLst/>
                </a:prstGeom>
              </p:spPr>
            </p:pic>
            <p:pic>
              <p:nvPicPr>
                <p:cNvPr id="206" name="Picture 205">
                  <a:extLst>
                    <a:ext uri="{FF2B5EF4-FFF2-40B4-BE49-F238E27FC236}">
                      <a16:creationId xmlns:a16="http://schemas.microsoft.com/office/drawing/2014/main" id="{19F28DA3-AD8F-4A53-B705-627F5B1B21F4}"/>
                    </a:ext>
                  </a:extLst>
                </p:cNvPr>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1065898" y="4302027"/>
                  <a:ext cx="658438" cy="197532"/>
                </a:xfrm>
                <a:prstGeom prst="rect">
                  <a:avLst/>
                </a:prstGeom>
              </p:spPr>
            </p:pic>
          </p:grpSp>
          <p:grpSp>
            <p:nvGrpSpPr>
              <p:cNvPr id="201" name="Group 200">
                <a:extLst>
                  <a:ext uri="{FF2B5EF4-FFF2-40B4-BE49-F238E27FC236}">
                    <a16:creationId xmlns:a16="http://schemas.microsoft.com/office/drawing/2014/main" id="{A6472E91-51F7-4EED-BD01-016E80ADC3F3}"/>
                  </a:ext>
                </a:extLst>
              </p:cNvPr>
              <p:cNvGrpSpPr/>
              <p:nvPr/>
            </p:nvGrpSpPr>
            <p:grpSpPr>
              <a:xfrm>
                <a:off x="1051469" y="5057526"/>
                <a:ext cx="1451902" cy="329401"/>
                <a:chOff x="640620" y="4950155"/>
                <a:chExt cx="1451902" cy="329401"/>
              </a:xfrm>
            </p:grpSpPr>
            <p:pic>
              <p:nvPicPr>
                <p:cNvPr id="203" name="Picture 202">
                  <a:extLst>
                    <a:ext uri="{FF2B5EF4-FFF2-40B4-BE49-F238E27FC236}">
                      <a16:creationId xmlns:a16="http://schemas.microsoft.com/office/drawing/2014/main" id="{5D29F202-F5CF-4B70-9CCC-40AA67ED14B0}"/>
                    </a:ext>
                  </a:extLst>
                </p:cNvPr>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640620" y="4950155"/>
                  <a:ext cx="676091" cy="319265"/>
                </a:xfrm>
                <a:prstGeom prst="rect">
                  <a:avLst/>
                </a:prstGeom>
              </p:spPr>
            </p:pic>
            <p:pic>
              <p:nvPicPr>
                <p:cNvPr id="204" name="Picture 203">
                  <a:extLst>
                    <a:ext uri="{FF2B5EF4-FFF2-40B4-BE49-F238E27FC236}">
                      <a16:creationId xmlns:a16="http://schemas.microsoft.com/office/drawing/2014/main" id="{2EB9FFD9-E511-4217-931F-18E0EFD36E04}"/>
                    </a:ext>
                  </a:extLst>
                </p:cNvPr>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1312607" y="5022395"/>
                  <a:ext cx="779915" cy="257161"/>
                </a:xfrm>
                <a:prstGeom prst="rect">
                  <a:avLst/>
                </a:prstGeom>
              </p:spPr>
            </p:pic>
          </p:grpSp>
          <p:pic>
            <p:nvPicPr>
              <p:cNvPr id="202" name="Picture 201">
                <a:extLst>
                  <a:ext uri="{FF2B5EF4-FFF2-40B4-BE49-F238E27FC236}">
                    <a16:creationId xmlns:a16="http://schemas.microsoft.com/office/drawing/2014/main" id="{D48CDBB0-3BF9-4580-8E8E-0247BEE378E0}"/>
                  </a:ext>
                </a:extLst>
              </p:cNvPr>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229244" y="4770666"/>
                <a:ext cx="1096353" cy="255376"/>
              </a:xfrm>
              <a:prstGeom prst="rect">
                <a:avLst/>
              </a:prstGeom>
            </p:spPr>
          </p:pic>
        </p:grpSp>
        <p:sp>
          <p:nvSpPr>
            <p:cNvPr id="199" name="Rectangle 198">
              <a:extLst>
                <a:ext uri="{FF2B5EF4-FFF2-40B4-BE49-F238E27FC236}">
                  <a16:creationId xmlns:a16="http://schemas.microsoft.com/office/drawing/2014/main" id="{DC14A91C-8B01-42AC-BB08-40F259FBDD78}"/>
                </a:ext>
              </a:extLst>
            </p:cNvPr>
            <p:cNvSpPr/>
            <p:nvPr/>
          </p:nvSpPr>
          <p:spPr>
            <a:xfrm rot="16200000">
              <a:off x="2262579" y="4786330"/>
              <a:ext cx="751809" cy="153888"/>
            </a:xfrm>
            <a:prstGeom prst="rect">
              <a:avLst/>
            </a:prstGeom>
          </p:spPr>
          <p:txBody>
            <a:bodyPr wrap="none" lIns="0" tIns="0" rIns="0" bIns="0">
              <a:noAutofit/>
            </a:bodyPr>
            <a:lstStyle/>
            <a:p>
              <a:pPr algn="ctr"/>
              <a:r>
                <a:rPr lang="en-US" sz="1000" b="1" dirty="0">
                  <a:solidFill>
                    <a:srgbClr val="DB6026"/>
                  </a:solidFill>
                  <a:latin typeface="+mj-lt"/>
                </a:rPr>
                <a:t>Capabilities </a:t>
              </a:r>
            </a:p>
          </p:txBody>
        </p:sp>
      </p:grpSp>
      <p:sp>
        <p:nvSpPr>
          <p:cNvPr id="207" name="Rectangle 206">
            <a:extLst>
              <a:ext uri="{FF2B5EF4-FFF2-40B4-BE49-F238E27FC236}">
                <a16:creationId xmlns:a16="http://schemas.microsoft.com/office/drawing/2014/main" id="{27C7352F-0D89-40F2-A9DC-57054EDB559F}"/>
              </a:ext>
            </a:extLst>
          </p:cNvPr>
          <p:cNvSpPr/>
          <p:nvPr/>
        </p:nvSpPr>
        <p:spPr>
          <a:xfrm>
            <a:off x="6568250" y="1651227"/>
            <a:ext cx="1432613" cy="239193"/>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bg1"/>
                </a:solidFill>
                <a:latin typeface="+mj-lt"/>
                <a:cs typeface="Arial" panose="020B0604020202020204" pitchFamily="34" charset="0"/>
              </a:rPr>
              <a:t>Deployment Options</a:t>
            </a:r>
          </a:p>
        </p:txBody>
      </p:sp>
      <p:sp>
        <p:nvSpPr>
          <p:cNvPr id="208" name="Rectangle 207">
            <a:extLst>
              <a:ext uri="{FF2B5EF4-FFF2-40B4-BE49-F238E27FC236}">
                <a16:creationId xmlns:a16="http://schemas.microsoft.com/office/drawing/2014/main" id="{A6F67D31-C2C6-4BCB-9D20-DE19F0A0676D}"/>
              </a:ext>
            </a:extLst>
          </p:cNvPr>
          <p:cNvSpPr/>
          <p:nvPr/>
        </p:nvSpPr>
        <p:spPr>
          <a:xfrm>
            <a:off x="4691429" y="1655558"/>
            <a:ext cx="1703897" cy="23486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a:solidFill>
                  <a:schemeClr val="bg1"/>
                </a:solidFill>
                <a:latin typeface="+mj-lt"/>
                <a:cs typeface="Arial" panose="020B0604020202020204" pitchFamily="34" charset="0"/>
              </a:rPr>
              <a:t>Risk Services</a:t>
            </a:r>
            <a:endParaRPr lang="en-US" sz="1000" b="1" dirty="0">
              <a:solidFill>
                <a:schemeClr val="bg1"/>
              </a:solidFill>
              <a:latin typeface="+mj-lt"/>
              <a:cs typeface="Arial" panose="020B0604020202020204" pitchFamily="34" charset="0"/>
            </a:endParaRPr>
          </a:p>
        </p:txBody>
      </p:sp>
      <p:sp>
        <p:nvSpPr>
          <p:cNvPr id="209" name="Rectangle 208">
            <a:extLst>
              <a:ext uri="{FF2B5EF4-FFF2-40B4-BE49-F238E27FC236}">
                <a16:creationId xmlns:a16="http://schemas.microsoft.com/office/drawing/2014/main" id="{402F55F8-35BC-4AB0-BE62-4D1D5B36167A}"/>
              </a:ext>
            </a:extLst>
          </p:cNvPr>
          <p:cNvSpPr/>
          <p:nvPr/>
        </p:nvSpPr>
        <p:spPr>
          <a:xfrm>
            <a:off x="4695825" y="3995740"/>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Batch analytics</a:t>
            </a:r>
          </a:p>
        </p:txBody>
      </p:sp>
      <p:sp>
        <p:nvSpPr>
          <p:cNvPr id="210" name="Rectangle 209">
            <a:extLst>
              <a:ext uri="{FF2B5EF4-FFF2-40B4-BE49-F238E27FC236}">
                <a16:creationId xmlns:a16="http://schemas.microsoft.com/office/drawing/2014/main" id="{48ECC36A-8B8A-4226-AB89-5DCE03AAD560}"/>
              </a:ext>
            </a:extLst>
          </p:cNvPr>
          <p:cNvSpPr/>
          <p:nvPr/>
        </p:nvSpPr>
        <p:spPr>
          <a:xfrm>
            <a:off x="4695825" y="3658062"/>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Stream analytics (CEP)</a:t>
            </a:r>
          </a:p>
        </p:txBody>
      </p:sp>
      <p:sp>
        <p:nvSpPr>
          <p:cNvPr id="211" name="Rectangle 210">
            <a:extLst>
              <a:ext uri="{FF2B5EF4-FFF2-40B4-BE49-F238E27FC236}">
                <a16:creationId xmlns:a16="http://schemas.microsoft.com/office/drawing/2014/main" id="{DD1E4D47-288C-4999-B651-46DB486C5442}"/>
              </a:ext>
            </a:extLst>
          </p:cNvPr>
          <p:cNvSpPr/>
          <p:nvPr/>
        </p:nvSpPr>
        <p:spPr>
          <a:xfrm>
            <a:off x="4695825" y="4333418"/>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Model execution</a:t>
            </a:r>
          </a:p>
        </p:txBody>
      </p:sp>
      <p:sp>
        <p:nvSpPr>
          <p:cNvPr id="212" name="Rectangle 211">
            <a:extLst>
              <a:ext uri="{FF2B5EF4-FFF2-40B4-BE49-F238E27FC236}">
                <a16:creationId xmlns:a16="http://schemas.microsoft.com/office/drawing/2014/main" id="{4B9694CD-FB9E-4074-A642-3E2618E355EB}"/>
              </a:ext>
            </a:extLst>
          </p:cNvPr>
          <p:cNvSpPr/>
          <p:nvPr/>
        </p:nvSpPr>
        <p:spPr>
          <a:xfrm>
            <a:off x="4695825" y="1969672"/>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Alert management</a:t>
            </a:r>
          </a:p>
        </p:txBody>
      </p:sp>
      <p:sp>
        <p:nvSpPr>
          <p:cNvPr id="213" name="Rectangle 212">
            <a:extLst>
              <a:ext uri="{FF2B5EF4-FFF2-40B4-BE49-F238E27FC236}">
                <a16:creationId xmlns:a16="http://schemas.microsoft.com/office/drawing/2014/main" id="{4EB3C4EE-CDFE-4B9E-A1A7-5AA3EFB05B5A}"/>
              </a:ext>
            </a:extLst>
          </p:cNvPr>
          <p:cNvSpPr/>
          <p:nvPr/>
        </p:nvSpPr>
        <p:spPr>
          <a:xfrm>
            <a:off x="4695825" y="2307350"/>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Case management</a:t>
            </a:r>
          </a:p>
        </p:txBody>
      </p:sp>
      <p:sp>
        <p:nvSpPr>
          <p:cNvPr id="214" name="Rectangle 213">
            <a:extLst>
              <a:ext uri="{FF2B5EF4-FFF2-40B4-BE49-F238E27FC236}">
                <a16:creationId xmlns:a16="http://schemas.microsoft.com/office/drawing/2014/main" id="{0776C96C-BB1A-45BE-A239-E34BE8CDEF1C}"/>
              </a:ext>
            </a:extLst>
          </p:cNvPr>
          <p:cNvSpPr/>
          <p:nvPr/>
        </p:nvSpPr>
        <p:spPr>
          <a:xfrm>
            <a:off x="4695825" y="2645028"/>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Rule manager</a:t>
            </a:r>
          </a:p>
        </p:txBody>
      </p:sp>
      <p:sp>
        <p:nvSpPr>
          <p:cNvPr id="215" name="Rectangle 214">
            <a:extLst>
              <a:ext uri="{FF2B5EF4-FFF2-40B4-BE49-F238E27FC236}">
                <a16:creationId xmlns:a16="http://schemas.microsoft.com/office/drawing/2014/main" id="{B7792062-202C-46C1-8CDF-2801F972B37A}"/>
              </a:ext>
            </a:extLst>
          </p:cNvPr>
          <p:cNvSpPr/>
          <p:nvPr/>
        </p:nvSpPr>
        <p:spPr>
          <a:xfrm>
            <a:off x="4695825" y="3320384"/>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BI/reporting/dashboards</a:t>
            </a:r>
          </a:p>
        </p:txBody>
      </p:sp>
      <p:sp>
        <p:nvSpPr>
          <p:cNvPr id="216" name="Rectangle 215">
            <a:extLst>
              <a:ext uri="{FF2B5EF4-FFF2-40B4-BE49-F238E27FC236}">
                <a16:creationId xmlns:a16="http://schemas.microsoft.com/office/drawing/2014/main" id="{581B418B-7FA1-46D3-BC6E-2A7A0DE51709}"/>
              </a:ext>
            </a:extLst>
          </p:cNvPr>
          <p:cNvSpPr/>
          <p:nvPr/>
        </p:nvSpPr>
        <p:spPr>
          <a:xfrm>
            <a:off x="4695825" y="2982706"/>
            <a:ext cx="1712267" cy="25842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Model manager</a:t>
            </a:r>
          </a:p>
        </p:txBody>
      </p:sp>
      <p:sp>
        <p:nvSpPr>
          <p:cNvPr id="217" name="Rectangle 216">
            <a:extLst>
              <a:ext uri="{FF2B5EF4-FFF2-40B4-BE49-F238E27FC236}">
                <a16:creationId xmlns:a16="http://schemas.microsoft.com/office/drawing/2014/main" id="{4B7BD329-0164-4C43-A1D4-66FDD67CAD60}"/>
              </a:ext>
            </a:extLst>
          </p:cNvPr>
          <p:cNvSpPr/>
          <p:nvPr/>
        </p:nvSpPr>
        <p:spPr>
          <a:xfrm>
            <a:off x="4695825" y="4671097"/>
            <a:ext cx="1712267" cy="28137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Universal scoring engine (ML)</a:t>
            </a:r>
          </a:p>
        </p:txBody>
      </p:sp>
      <p:sp>
        <p:nvSpPr>
          <p:cNvPr id="218" name="Rectangle 217">
            <a:extLst>
              <a:ext uri="{FF2B5EF4-FFF2-40B4-BE49-F238E27FC236}">
                <a16:creationId xmlns:a16="http://schemas.microsoft.com/office/drawing/2014/main" id="{A96ACCD3-C859-4297-AD72-AC6DDFAB5FFC}"/>
              </a:ext>
            </a:extLst>
          </p:cNvPr>
          <p:cNvSpPr/>
          <p:nvPr/>
        </p:nvSpPr>
        <p:spPr>
          <a:xfrm>
            <a:off x="4695825" y="5031728"/>
            <a:ext cx="1712267" cy="28137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PRISM scoring engine (ML)</a:t>
            </a:r>
          </a:p>
        </p:txBody>
      </p:sp>
      <p:sp>
        <p:nvSpPr>
          <p:cNvPr id="219" name="Rectangle 218">
            <a:extLst>
              <a:ext uri="{FF2B5EF4-FFF2-40B4-BE49-F238E27FC236}">
                <a16:creationId xmlns:a16="http://schemas.microsoft.com/office/drawing/2014/main" id="{500BBFF6-7994-4771-86E4-CCA8CDB46412}"/>
              </a:ext>
            </a:extLst>
          </p:cNvPr>
          <p:cNvSpPr/>
          <p:nvPr/>
        </p:nvSpPr>
        <p:spPr>
          <a:xfrm>
            <a:off x="4695825" y="5392359"/>
            <a:ext cx="1712267" cy="33700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Rules/analytics data store</a:t>
            </a:r>
            <a:br>
              <a:rPr lang="en-US" sz="900" dirty="0">
                <a:solidFill>
                  <a:schemeClr val="accent1"/>
                </a:solidFill>
              </a:rPr>
            </a:br>
            <a:r>
              <a:rPr lang="en-US" sz="900" dirty="0">
                <a:solidFill>
                  <a:schemeClr val="accent1"/>
                </a:solidFill>
              </a:rPr>
              <a:t>(Esper, Cassandra, Gemfire)</a:t>
            </a:r>
          </a:p>
        </p:txBody>
      </p:sp>
      <p:sp>
        <p:nvSpPr>
          <p:cNvPr id="220" name="Rectangle 219">
            <a:extLst>
              <a:ext uri="{FF2B5EF4-FFF2-40B4-BE49-F238E27FC236}">
                <a16:creationId xmlns:a16="http://schemas.microsoft.com/office/drawing/2014/main" id="{2AD545C4-F1DC-44B0-A2C3-6F98BA781674}"/>
              </a:ext>
            </a:extLst>
          </p:cNvPr>
          <p:cNvSpPr/>
          <p:nvPr/>
        </p:nvSpPr>
        <p:spPr>
          <a:xfrm>
            <a:off x="4695825" y="5808610"/>
            <a:ext cx="1712267" cy="304919"/>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Big data repository (Hadoop)</a:t>
            </a:r>
          </a:p>
        </p:txBody>
      </p:sp>
      <p:sp>
        <p:nvSpPr>
          <p:cNvPr id="226" name="Rectangle 225">
            <a:extLst>
              <a:ext uri="{FF2B5EF4-FFF2-40B4-BE49-F238E27FC236}">
                <a16:creationId xmlns:a16="http://schemas.microsoft.com/office/drawing/2014/main" id="{3BE7F5B5-E292-4C60-BC97-DE100B061EBE}"/>
              </a:ext>
            </a:extLst>
          </p:cNvPr>
          <p:cNvSpPr/>
          <p:nvPr/>
        </p:nvSpPr>
        <p:spPr>
          <a:xfrm rot="16200000">
            <a:off x="5476381" y="3574471"/>
            <a:ext cx="3616706" cy="4071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highlight>
                  <a:srgbClr val="FFFFFF"/>
                </a:highlight>
              </a:rPr>
              <a:t>ACI Proactive Risk Manager™</a:t>
            </a:r>
          </a:p>
        </p:txBody>
      </p:sp>
      <p:grpSp>
        <p:nvGrpSpPr>
          <p:cNvPr id="274" name="Group 273">
            <a:extLst>
              <a:ext uri="{FF2B5EF4-FFF2-40B4-BE49-F238E27FC236}">
                <a16:creationId xmlns:a16="http://schemas.microsoft.com/office/drawing/2014/main" id="{343E753E-F2D3-4582-976A-E5B2EFB7D822}"/>
              </a:ext>
            </a:extLst>
          </p:cNvPr>
          <p:cNvGrpSpPr/>
          <p:nvPr/>
        </p:nvGrpSpPr>
        <p:grpSpPr>
          <a:xfrm>
            <a:off x="6568245" y="1969674"/>
            <a:ext cx="408749" cy="3616705"/>
            <a:chOff x="5044244" y="1969673"/>
            <a:chExt cx="408749" cy="3616705"/>
          </a:xfrm>
        </p:grpSpPr>
        <p:sp>
          <p:nvSpPr>
            <p:cNvPr id="225" name="Rectangle 224">
              <a:extLst>
                <a:ext uri="{FF2B5EF4-FFF2-40B4-BE49-F238E27FC236}">
                  <a16:creationId xmlns:a16="http://schemas.microsoft.com/office/drawing/2014/main" id="{B0B4DDE0-0BC6-404F-BBE4-51B74C2F1484}"/>
                </a:ext>
              </a:extLst>
            </p:cNvPr>
            <p:cNvSpPr/>
            <p:nvPr/>
          </p:nvSpPr>
          <p:spPr>
            <a:xfrm rot="16200000">
              <a:off x="4332982" y="2680935"/>
              <a:ext cx="1831261" cy="408738"/>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On-premise</a:t>
              </a:r>
            </a:p>
          </p:txBody>
        </p:sp>
        <p:sp>
          <p:nvSpPr>
            <p:cNvPr id="228" name="Rectangle 227">
              <a:extLst>
                <a:ext uri="{FF2B5EF4-FFF2-40B4-BE49-F238E27FC236}">
                  <a16:creationId xmlns:a16="http://schemas.microsoft.com/office/drawing/2014/main" id="{79AAED69-9134-45B3-A724-17C179BE365A}"/>
                </a:ext>
              </a:extLst>
            </p:cNvPr>
            <p:cNvSpPr/>
            <p:nvPr/>
          </p:nvSpPr>
          <p:spPr>
            <a:xfrm rot="16200000">
              <a:off x="4387731" y="4521116"/>
              <a:ext cx="1721781" cy="40874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rPr>
                <a:t>Cloud</a:t>
              </a:r>
            </a:p>
          </p:txBody>
        </p:sp>
      </p:grpSp>
      <p:sp>
        <p:nvSpPr>
          <p:cNvPr id="229" name="Rectangle 228">
            <a:extLst>
              <a:ext uri="{FF2B5EF4-FFF2-40B4-BE49-F238E27FC236}">
                <a16:creationId xmlns:a16="http://schemas.microsoft.com/office/drawing/2014/main" id="{A9606CFF-039E-4D53-B6A1-E23BBF0B9BF6}"/>
              </a:ext>
            </a:extLst>
          </p:cNvPr>
          <p:cNvSpPr/>
          <p:nvPr/>
        </p:nvSpPr>
        <p:spPr>
          <a:xfrm rot="16200000">
            <a:off x="6935137" y="4521933"/>
            <a:ext cx="1721781" cy="40710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solidFill>
              </a:rPr>
              <a:t>ACI ReD Shield</a:t>
            </a:r>
            <a:r>
              <a:rPr lang="pt-BR" sz="900" b="1" baseline="30000" dirty="0">
                <a:solidFill>
                  <a:srgbClr val="0A86C9"/>
                </a:solidFill>
                <a:cs typeface="Arial" panose="020B0604020202020204" pitchFamily="34" charset="0"/>
              </a:rPr>
              <a:t>®</a:t>
            </a:r>
            <a:endParaRPr lang="en-US" sz="900" dirty="0">
              <a:solidFill>
                <a:schemeClr val="accent1"/>
              </a:solidFill>
            </a:endParaRPr>
          </a:p>
        </p:txBody>
      </p:sp>
      <p:sp>
        <p:nvSpPr>
          <p:cNvPr id="230" name="Rectangle 229">
            <a:extLst>
              <a:ext uri="{FF2B5EF4-FFF2-40B4-BE49-F238E27FC236}">
                <a16:creationId xmlns:a16="http://schemas.microsoft.com/office/drawing/2014/main" id="{651AA9B2-ACF7-4389-AE2A-3758152E73E3}"/>
              </a:ext>
            </a:extLst>
          </p:cNvPr>
          <p:cNvSpPr/>
          <p:nvPr/>
        </p:nvSpPr>
        <p:spPr>
          <a:xfrm>
            <a:off x="8303638" y="1787389"/>
            <a:ext cx="605338" cy="36257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Text Placeholder 3">
            <a:extLst>
              <a:ext uri="{FF2B5EF4-FFF2-40B4-BE49-F238E27FC236}">
                <a16:creationId xmlns:a16="http://schemas.microsoft.com/office/drawing/2014/main" id="{79C0C7E1-0F99-49E5-B8D3-C0710C4D5A2F}"/>
              </a:ext>
            </a:extLst>
          </p:cNvPr>
          <p:cNvSpPr txBox="1">
            <a:spLocks/>
          </p:cNvSpPr>
          <p:nvPr/>
        </p:nvSpPr>
        <p:spPr>
          <a:xfrm>
            <a:off x="8016631" y="3949909"/>
            <a:ext cx="1179352" cy="307777"/>
          </a:xfrm>
          <a:prstGeom prst="rect">
            <a:avLst/>
          </a:prstGeom>
        </p:spPr>
        <p:txBody>
          <a:bodyPr vert="horz" lIns="0" tIns="0" rIns="0" bIns="0" rtlCol="0" anchor="t" anchorCtr="0">
            <a:noAutofit/>
          </a:bodyPr>
          <a:lstStyle>
            <a:lvl1pPr marL="180000" indent="-180000" algn="l" defTabSz="914377" rtl="0" eaLnBrk="1" latinLnBrk="0" hangingPunct="1">
              <a:lnSpc>
                <a:spcPct val="100000"/>
              </a:lnSpc>
              <a:spcBef>
                <a:spcPts val="1000"/>
              </a:spcBef>
              <a:buClr>
                <a:schemeClr val="accent1"/>
              </a:buClr>
              <a:buFont typeface="Arial" charset="0"/>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400"/>
              </a:spcBef>
            </a:pPr>
            <a:r>
              <a:rPr lang="en-US" sz="800" b="1" i="0" kern="0" dirty="0">
                <a:latin typeface="+mn-lt"/>
                <a:ea typeface="+mn-ea"/>
                <a:cs typeface="+mn-cs"/>
              </a:rPr>
              <a:t>Processor/</a:t>
            </a:r>
            <a:br>
              <a:rPr lang="en-US" sz="800" b="1" i="0" kern="0" dirty="0">
                <a:latin typeface="+mn-lt"/>
                <a:ea typeface="+mn-ea"/>
                <a:cs typeface="+mn-cs"/>
              </a:rPr>
            </a:br>
            <a:r>
              <a:rPr lang="en-US" sz="800" b="1" i="0" kern="0" dirty="0">
                <a:latin typeface="+mn-lt"/>
                <a:ea typeface="+mn-ea"/>
                <a:cs typeface="+mn-cs"/>
              </a:rPr>
              <a:t>Intermediary</a:t>
            </a:r>
          </a:p>
        </p:txBody>
      </p:sp>
      <p:sp>
        <p:nvSpPr>
          <p:cNvPr id="232" name="Text Placeholder 3">
            <a:extLst>
              <a:ext uri="{FF2B5EF4-FFF2-40B4-BE49-F238E27FC236}">
                <a16:creationId xmlns:a16="http://schemas.microsoft.com/office/drawing/2014/main" id="{FBED7C75-FD67-40A9-86E3-BFE7BBE80C90}"/>
              </a:ext>
            </a:extLst>
          </p:cNvPr>
          <p:cNvSpPr txBox="1">
            <a:spLocks/>
          </p:cNvSpPr>
          <p:nvPr/>
        </p:nvSpPr>
        <p:spPr>
          <a:xfrm>
            <a:off x="8016631" y="2802830"/>
            <a:ext cx="1179352" cy="153888"/>
          </a:xfrm>
          <a:prstGeom prst="rect">
            <a:avLst/>
          </a:prstGeom>
        </p:spPr>
        <p:txBody>
          <a:bodyPr vert="horz" lIns="0" tIns="0" rIns="0" bIns="0" rtlCol="0" anchor="t" anchorCtr="0">
            <a:noAutofit/>
          </a:bodyPr>
          <a:lstStyle>
            <a:lvl1pPr marL="180000" indent="-180000" algn="l" defTabSz="914377" rtl="0" eaLnBrk="1" latinLnBrk="0" hangingPunct="1">
              <a:lnSpc>
                <a:spcPct val="100000"/>
              </a:lnSpc>
              <a:spcBef>
                <a:spcPts val="1000"/>
              </a:spcBef>
              <a:buClr>
                <a:schemeClr val="accent1"/>
              </a:buClr>
              <a:buFont typeface="Arial" charset="0"/>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400"/>
              </a:spcBef>
            </a:pPr>
            <a:r>
              <a:rPr lang="en-US" sz="800" b="1" i="0" kern="0" dirty="0">
                <a:latin typeface="+mn-lt"/>
                <a:ea typeface="+mn-ea"/>
                <a:cs typeface="+mn-cs"/>
              </a:rPr>
              <a:t>Bank/Issuer</a:t>
            </a:r>
          </a:p>
        </p:txBody>
      </p:sp>
      <p:sp>
        <p:nvSpPr>
          <p:cNvPr id="236" name="Text Placeholder 3">
            <a:extLst>
              <a:ext uri="{FF2B5EF4-FFF2-40B4-BE49-F238E27FC236}">
                <a16:creationId xmlns:a16="http://schemas.microsoft.com/office/drawing/2014/main" id="{274DC441-6B15-46A3-AFB9-08E79C143EFA}"/>
              </a:ext>
            </a:extLst>
          </p:cNvPr>
          <p:cNvSpPr txBox="1">
            <a:spLocks/>
          </p:cNvSpPr>
          <p:nvPr/>
        </p:nvSpPr>
        <p:spPr>
          <a:xfrm>
            <a:off x="8016631" y="5250876"/>
            <a:ext cx="1179352" cy="153888"/>
          </a:xfrm>
          <a:prstGeom prst="rect">
            <a:avLst/>
          </a:prstGeom>
        </p:spPr>
        <p:txBody>
          <a:bodyPr vert="horz" lIns="0" tIns="0" rIns="0" bIns="0" rtlCol="0" anchor="t" anchorCtr="0">
            <a:noAutofit/>
          </a:bodyPr>
          <a:lstStyle>
            <a:lvl1pPr marL="180000" indent="-180000" algn="l" defTabSz="914377" rtl="0" eaLnBrk="1" latinLnBrk="0" hangingPunct="1">
              <a:lnSpc>
                <a:spcPct val="100000"/>
              </a:lnSpc>
              <a:spcBef>
                <a:spcPts val="1000"/>
              </a:spcBef>
              <a:buClr>
                <a:schemeClr val="accent1"/>
              </a:buClr>
              <a:buFont typeface="Arial" charset="0"/>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spcBef>
                <a:spcPts val="400"/>
              </a:spcBef>
            </a:pPr>
            <a:r>
              <a:rPr lang="en-US" sz="800" b="1" i="0" kern="0" dirty="0">
                <a:latin typeface="+mn-lt"/>
                <a:ea typeface="+mn-ea"/>
                <a:cs typeface="+mn-cs"/>
              </a:rPr>
              <a:t>Merchant</a:t>
            </a:r>
          </a:p>
        </p:txBody>
      </p:sp>
      <p:grpSp>
        <p:nvGrpSpPr>
          <p:cNvPr id="243" name="Group 242">
            <a:extLst>
              <a:ext uri="{FF2B5EF4-FFF2-40B4-BE49-F238E27FC236}">
                <a16:creationId xmlns:a16="http://schemas.microsoft.com/office/drawing/2014/main" id="{B0E72979-4754-4F69-9AF2-707FCCA9FC7D}"/>
              </a:ext>
            </a:extLst>
          </p:cNvPr>
          <p:cNvGrpSpPr/>
          <p:nvPr/>
        </p:nvGrpSpPr>
        <p:grpSpPr>
          <a:xfrm>
            <a:off x="3551705" y="1658294"/>
            <a:ext cx="1180273" cy="907916"/>
            <a:chOff x="2650004" y="1848794"/>
            <a:chExt cx="1180273" cy="907916"/>
          </a:xfrm>
        </p:grpSpPr>
        <p:sp>
          <p:nvSpPr>
            <p:cNvPr id="244" name="Rectangle 243">
              <a:extLst>
                <a:ext uri="{FF2B5EF4-FFF2-40B4-BE49-F238E27FC236}">
                  <a16:creationId xmlns:a16="http://schemas.microsoft.com/office/drawing/2014/main" id="{59570F0C-0B82-426A-949F-F68A92A15A16}"/>
                </a:ext>
              </a:extLst>
            </p:cNvPr>
            <p:cNvSpPr/>
            <p:nvPr/>
          </p:nvSpPr>
          <p:spPr>
            <a:xfrm>
              <a:off x="2650004" y="1848794"/>
              <a:ext cx="1180273" cy="215444"/>
            </a:xfrm>
            <a:prstGeom prst="rect">
              <a:avLst/>
            </a:prstGeom>
          </p:spPr>
          <p:txBody>
            <a:bodyPr wrap="square">
              <a:spAutoFit/>
            </a:bodyPr>
            <a:lstStyle/>
            <a:p>
              <a:r>
                <a:rPr lang="en-US" sz="800" dirty="0">
                  <a:solidFill>
                    <a:schemeClr val="tx1">
                      <a:lumMod val="75000"/>
                      <a:lumOff val="25000"/>
                    </a:schemeClr>
                  </a:solidFill>
                  <a:latin typeface="+mj-lt"/>
                </a:rPr>
                <a:t>Authentication</a:t>
              </a:r>
            </a:p>
          </p:txBody>
        </p:sp>
        <p:sp>
          <p:nvSpPr>
            <p:cNvPr id="245" name="Rectangle 244">
              <a:extLst>
                <a:ext uri="{FF2B5EF4-FFF2-40B4-BE49-F238E27FC236}">
                  <a16:creationId xmlns:a16="http://schemas.microsoft.com/office/drawing/2014/main" id="{314DA7B6-9BFE-481F-8E3F-0BB3B04C860B}"/>
                </a:ext>
              </a:extLst>
            </p:cNvPr>
            <p:cNvSpPr/>
            <p:nvPr/>
          </p:nvSpPr>
          <p:spPr>
            <a:xfrm>
              <a:off x="2650004" y="2181662"/>
              <a:ext cx="1180273" cy="215444"/>
            </a:xfrm>
            <a:prstGeom prst="rect">
              <a:avLst/>
            </a:prstGeom>
          </p:spPr>
          <p:txBody>
            <a:bodyPr wrap="square">
              <a:spAutoFit/>
            </a:bodyPr>
            <a:lstStyle/>
            <a:p>
              <a:r>
                <a:rPr lang="en-US" sz="800" dirty="0">
                  <a:solidFill>
                    <a:schemeClr val="tx1">
                      <a:lumMod val="75000"/>
                      <a:lumOff val="25000"/>
                    </a:schemeClr>
                  </a:solidFill>
                  <a:latin typeface="+mj-lt"/>
                </a:rPr>
                <a:t>Challenge</a:t>
              </a:r>
            </a:p>
          </p:txBody>
        </p:sp>
        <p:sp>
          <p:nvSpPr>
            <p:cNvPr id="246" name="Rectangle 245">
              <a:extLst>
                <a:ext uri="{FF2B5EF4-FFF2-40B4-BE49-F238E27FC236}">
                  <a16:creationId xmlns:a16="http://schemas.microsoft.com/office/drawing/2014/main" id="{6F73FC36-5977-42A7-B183-8CB5FF9710C8}"/>
                </a:ext>
              </a:extLst>
            </p:cNvPr>
            <p:cNvSpPr/>
            <p:nvPr/>
          </p:nvSpPr>
          <p:spPr>
            <a:xfrm>
              <a:off x="2650004" y="2541266"/>
              <a:ext cx="1180273" cy="215444"/>
            </a:xfrm>
            <a:prstGeom prst="rect">
              <a:avLst/>
            </a:prstGeom>
          </p:spPr>
          <p:txBody>
            <a:bodyPr wrap="square">
              <a:spAutoFit/>
            </a:bodyPr>
            <a:lstStyle/>
            <a:p>
              <a:r>
                <a:rPr lang="en-US" sz="800" dirty="0">
                  <a:solidFill>
                    <a:schemeClr val="tx1">
                      <a:lumMod val="75000"/>
                      <a:lumOff val="25000"/>
                    </a:schemeClr>
                  </a:solidFill>
                  <a:latin typeface="+mj-lt"/>
                </a:rPr>
                <a:t>Synthetic ID</a:t>
              </a:r>
            </a:p>
          </p:txBody>
        </p:sp>
      </p:grpSp>
      <p:grpSp>
        <p:nvGrpSpPr>
          <p:cNvPr id="247" name="Group 246">
            <a:extLst>
              <a:ext uri="{FF2B5EF4-FFF2-40B4-BE49-F238E27FC236}">
                <a16:creationId xmlns:a16="http://schemas.microsoft.com/office/drawing/2014/main" id="{AB45AF12-7293-4A59-B306-16340F11B09C}"/>
              </a:ext>
            </a:extLst>
          </p:cNvPr>
          <p:cNvGrpSpPr/>
          <p:nvPr/>
        </p:nvGrpSpPr>
        <p:grpSpPr>
          <a:xfrm>
            <a:off x="3551705" y="2728436"/>
            <a:ext cx="1180273" cy="1137719"/>
            <a:chOff x="2650004" y="2918935"/>
            <a:chExt cx="1180273" cy="1137719"/>
          </a:xfrm>
        </p:grpSpPr>
        <p:sp>
          <p:nvSpPr>
            <p:cNvPr id="248" name="Rectangle 247">
              <a:extLst>
                <a:ext uri="{FF2B5EF4-FFF2-40B4-BE49-F238E27FC236}">
                  <a16:creationId xmlns:a16="http://schemas.microsoft.com/office/drawing/2014/main" id="{420A5BD5-B435-4454-9268-FC3CFA25FB91}"/>
                </a:ext>
              </a:extLst>
            </p:cNvPr>
            <p:cNvSpPr/>
            <p:nvPr/>
          </p:nvSpPr>
          <p:spPr>
            <a:xfrm>
              <a:off x="2650004" y="2918935"/>
              <a:ext cx="1180273" cy="215444"/>
            </a:xfrm>
            <a:prstGeom prst="rect">
              <a:avLst/>
            </a:prstGeom>
          </p:spPr>
          <p:txBody>
            <a:bodyPr wrap="square">
              <a:spAutoFit/>
            </a:bodyPr>
            <a:lstStyle/>
            <a:p>
              <a:r>
                <a:rPr lang="en-US" sz="800" dirty="0">
                  <a:solidFill>
                    <a:schemeClr val="tx1">
                      <a:lumMod val="75000"/>
                      <a:lumOff val="25000"/>
                    </a:schemeClr>
                  </a:solidFill>
                  <a:latin typeface="+mj-lt"/>
                </a:rPr>
                <a:t>DeviceID</a:t>
              </a:r>
            </a:p>
          </p:txBody>
        </p:sp>
        <p:sp>
          <p:nvSpPr>
            <p:cNvPr id="249" name="Rectangle 248">
              <a:extLst>
                <a:ext uri="{FF2B5EF4-FFF2-40B4-BE49-F238E27FC236}">
                  <a16:creationId xmlns:a16="http://schemas.microsoft.com/office/drawing/2014/main" id="{2209145F-25FF-4E81-BEC0-12101037EEC8}"/>
                </a:ext>
              </a:extLst>
            </p:cNvPr>
            <p:cNvSpPr/>
            <p:nvPr/>
          </p:nvSpPr>
          <p:spPr>
            <a:xfrm>
              <a:off x="2650004" y="3226360"/>
              <a:ext cx="1180273" cy="215444"/>
            </a:xfrm>
            <a:prstGeom prst="rect">
              <a:avLst/>
            </a:prstGeom>
          </p:spPr>
          <p:txBody>
            <a:bodyPr wrap="square">
              <a:spAutoFit/>
            </a:bodyPr>
            <a:lstStyle/>
            <a:p>
              <a:r>
                <a:rPr lang="en-US" sz="800" dirty="0">
                  <a:solidFill>
                    <a:schemeClr val="tx1">
                      <a:lumMod val="75000"/>
                      <a:lumOff val="25000"/>
                    </a:schemeClr>
                  </a:solidFill>
                  <a:latin typeface="+mj-lt"/>
                </a:rPr>
                <a:t>Email</a:t>
              </a:r>
            </a:p>
          </p:txBody>
        </p:sp>
        <p:sp>
          <p:nvSpPr>
            <p:cNvPr id="250" name="Rectangle 249">
              <a:extLst>
                <a:ext uri="{FF2B5EF4-FFF2-40B4-BE49-F238E27FC236}">
                  <a16:creationId xmlns:a16="http://schemas.microsoft.com/office/drawing/2014/main" id="{95F62B12-F312-42A7-BAF4-7F11A67C52A9}"/>
                </a:ext>
              </a:extLst>
            </p:cNvPr>
            <p:cNvSpPr/>
            <p:nvPr/>
          </p:nvSpPr>
          <p:spPr>
            <a:xfrm>
              <a:off x="2650004" y="3533785"/>
              <a:ext cx="1180273" cy="215444"/>
            </a:xfrm>
            <a:prstGeom prst="rect">
              <a:avLst/>
            </a:prstGeom>
          </p:spPr>
          <p:txBody>
            <a:bodyPr wrap="square">
              <a:spAutoFit/>
            </a:bodyPr>
            <a:lstStyle/>
            <a:p>
              <a:r>
                <a:rPr lang="en-US" sz="800" dirty="0">
                  <a:solidFill>
                    <a:schemeClr val="tx1">
                      <a:lumMod val="75000"/>
                      <a:lumOff val="25000"/>
                    </a:schemeClr>
                  </a:solidFill>
                  <a:latin typeface="+mj-lt"/>
                </a:rPr>
                <a:t>Biometric</a:t>
              </a:r>
            </a:p>
          </p:txBody>
        </p:sp>
        <p:sp>
          <p:nvSpPr>
            <p:cNvPr id="251" name="Rectangle 250">
              <a:extLst>
                <a:ext uri="{FF2B5EF4-FFF2-40B4-BE49-F238E27FC236}">
                  <a16:creationId xmlns:a16="http://schemas.microsoft.com/office/drawing/2014/main" id="{20F91027-E27C-4FF2-9181-A8A8B77CA774}"/>
                </a:ext>
              </a:extLst>
            </p:cNvPr>
            <p:cNvSpPr/>
            <p:nvPr/>
          </p:nvSpPr>
          <p:spPr>
            <a:xfrm>
              <a:off x="2650004" y="3841210"/>
              <a:ext cx="1180273" cy="215444"/>
            </a:xfrm>
            <a:prstGeom prst="rect">
              <a:avLst/>
            </a:prstGeom>
          </p:spPr>
          <p:txBody>
            <a:bodyPr wrap="square">
              <a:spAutoFit/>
            </a:bodyPr>
            <a:lstStyle/>
            <a:p>
              <a:r>
                <a:rPr lang="en-US" sz="800" dirty="0">
                  <a:solidFill>
                    <a:schemeClr val="tx1">
                      <a:lumMod val="75000"/>
                      <a:lumOff val="25000"/>
                    </a:schemeClr>
                  </a:solidFill>
                  <a:latin typeface="+mj-lt"/>
                </a:rPr>
                <a:t>Mobile</a:t>
              </a:r>
            </a:p>
          </p:txBody>
        </p:sp>
      </p:grpSp>
      <p:grpSp>
        <p:nvGrpSpPr>
          <p:cNvPr id="252" name="Group 251">
            <a:extLst>
              <a:ext uri="{FF2B5EF4-FFF2-40B4-BE49-F238E27FC236}">
                <a16:creationId xmlns:a16="http://schemas.microsoft.com/office/drawing/2014/main" id="{EDCF3692-E918-4EB3-B92B-F670AC5DF8C9}"/>
              </a:ext>
            </a:extLst>
          </p:cNvPr>
          <p:cNvGrpSpPr/>
          <p:nvPr/>
        </p:nvGrpSpPr>
        <p:grpSpPr>
          <a:xfrm>
            <a:off x="3551705" y="4150556"/>
            <a:ext cx="1180273" cy="800016"/>
            <a:chOff x="2650004" y="4341056"/>
            <a:chExt cx="1180273" cy="800016"/>
          </a:xfrm>
        </p:grpSpPr>
        <p:sp>
          <p:nvSpPr>
            <p:cNvPr id="253" name="Rectangle 252">
              <a:extLst>
                <a:ext uri="{FF2B5EF4-FFF2-40B4-BE49-F238E27FC236}">
                  <a16:creationId xmlns:a16="http://schemas.microsoft.com/office/drawing/2014/main" id="{DECFB194-D970-4181-8012-0C2DBFBC49FB}"/>
                </a:ext>
              </a:extLst>
            </p:cNvPr>
            <p:cNvSpPr/>
            <p:nvPr/>
          </p:nvSpPr>
          <p:spPr>
            <a:xfrm>
              <a:off x="2650004" y="4341056"/>
              <a:ext cx="1180273" cy="215444"/>
            </a:xfrm>
            <a:prstGeom prst="rect">
              <a:avLst/>
            </a:prstGeom>
          </p:spPr>
          <p:txBody>
            <a:bodyPr wrap="square">
              <a:spAutoFit/>
            </a:bodyPr>
            <a:lstStyle/>
            <a:p>
              <a:r>
                <a:rPr lang="en-US" sz="800" dirty="0">
                  <a:solidFill>
                    <a:schemeClr val="tx1">
                      <a:lumMod val="75000"/>
                      <a:lumOff val="25000"/>
                    </a:schemeClr>
                  </a:solidFill>
                  <a:latin typeface="+mj-lt"/>
                </a:rPr>
                <a:t>SMS/Whatsapp</a:t>
              </a:r>
            </a:p>
          </p:txBody>
        </p:sp>
        <p:sp>
          <p:nvSpPr>
            <p:cNvPr id="254" name="Rectangle 253">
              <a:extLst>
                <a:ext uri="{FF2B5EF4-FFF2-40B4-BE49-F238E27FC236}">
                  <a16:creationId xmlns:a16="http://schemas.microsoft.com/office/drawing/2014/main" id="{1C95A15F-9CB6-48BF-A4D6-EC2E2CFD1C21}"/>
                </a:ext>
              </a:extLst>
            </p:cNvPr>
            <p:cNvSpPr/>
            <p:nvPr/>
          </p:nvSpPr>
          <p:spPr>
            <a:xfrm>
              <a:off x="2650004" y="4633342"/>
              <a:ext cx="1180273" cy="215444"/>
            </a:xfrm>
            <a:prstGeom prst="rect">
              <a:avLst/>
            </a:prstGeom>
          </p:spPr>
          <p:txBody>
            <a:bodyPr wrap="square">
              <a:spAutoFit/>
            </a:bodyPr>
            <a:lstStyle/>
            <a:p>
              <a:r>
                <a:rPr lang="en-US" sz="800" dirty="0">
                  <a:solidFill>
                    <a:schemeClr val="tx1">
                      <a:lumMod val="75000"/>
                      <a:lumOff val="25000"/>
                    </a:schemeClr>
                  </a:solidFill>
                  <a:latin typeface="+mj-lt"/>
                </a:rPr>
                <a:t>Case Management</a:t>
              </a:r>
            </a:p>
          </p:txBody>
        </p:sp>
        <p:sp>
          <p:nvSpPr>
            <p:cNvPr id="255" name="Rectangle 254">
              <a:extLst>
                <a:ext uri="{FF2B5EF4-FFF2-40B4-BE49-F238E27FC236}">
                  <a16:creationId xmlns:a16="http://schemas.microsoft.com/office/drawing/2014/main" id="{6B25EFE6-20A0-4338-B406-36061B94FD58}"/>
                </a:ext>
              </a:extLst>
            </p:cNvPr>
            <p:cNvSpPr/>
            <p:nvPr/>
          </p:nvSpPr>
          <p:spPr>
            <a:xfrm>
              <a:off x="2650004" y="4925628"/>
              <a:ext cx="1180273" cy="215444"/>
            </a:xfrm>
            <a:prstGeom prst="rect">
              <a:avLst/>
            </a:prstGeom>
          </p:spPr>
          <p:txBody>
            <a:bodyPr wrap="square">
              <a:spAutoFit/>
            </a:bodyPr>
            <a:lstStyle/>
            <a:p>
              <a:r>
                <a:rPr lang="en-US" sz="800" dirty="0">
                  <a:solidFill>
                    <a:schemeClr val="tx1">
                      <a:lumMod val="75000"/>
                      <a:lumOff val="25000"/>
                    </a:schemeClr>
                  </a:solidFill>
                  <a:latin typeface="+mj-lt"/>
                </a:rPr>
                <a:t>AML</a:t>
              </a:r>
            </a:p>
          </p:txBody>
        </p:sp>
      </p:grpSp>
      <p:sp>
        <p:nvSpPr>
          <p:cNvPr id="256" name="Rectangle 255">
            <a:extLst>
              <a:ext uri="{FF2B5EF4-FFF2-40B4-BE49-F238E27FC236}">
                <a16:creationId xmlns:a16="http://schemas.microsoft.com/office/drawing/2014/main" id="{C86F8D01-1A97-46B5-955A-4DAE9956B940}"/>
              </a:ext>
            </a:extLst>
          </p:cNvPr>
          <p:cNvSpPr/>
          <p:nvPr/>
        </p:nvSpPr>
        <p:spPr>
          <a:xfrm>
            <a:off x="3551705" y="5455906"/>
            <a:ext cx="1180273" cy="215444"/>
          </a:xfrm>
          <a:prstGeom prst="rect">
            <a:avLst/>
          </a:prstGeom>
        </p:spPr>
        <p:txBody>
          <a:bodyPr wrap="square">
            <a:spAutoFit/>
          </a:bodyPr>
          <a:lstStyle/>
          <a:p>
            <a:r>
              <a:rPr lang="en-US" sz="800" dirty="0">
                <a:solidFill>
                  <a:schemeClr val="tx1">
                    <a:lumMod val="75000"/>
                    <a:lumOff val="25000"/>
                  </a:schemeClr>
                </a:solidFill>
                <a:latin typeface="+mj-lt"/>
              </a:rPr>
              <a:t>Third-Party Data</a:t>
            </a:r>
          </a:p>
        </p:txBody>
      </p:sp>
      <p:pic>
        <p:nvPicPr>
          <p:cNvPr id="257" name="Picture 256">
            <a:extLst>
              <a:ext uri="{FF2B5EF4-FFF2-40B4-BE49-F238E27FC236}">
                <a16:creationId xmlns:a16="http://schemas.microsoft.com/office/drawing/2014/main" id="{E97521D3-0AA6-458C-AF7C-3F0777841244}"/>
              </a:ext>
            </a:extLst>
          </p:cNvPr>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9283322" y="4392010"/>
            <a:ext cx="729695" cy="127632"/>
          </a:xfrm>
          <a:prstGeom prst="rect">
            <a:avLst/>
          </a:prstGeom>
        </p:spPr>
      </p:pic>
      <p:pic>
        <p:nvPicPr>
          <p:cNvPr id="262" name="Picture 261">
            <a:extLst>
              <a:ext uri="{FF2B5EF4-FFF2-40B4-BE49-F238E27FC236}">
                <a16:creationId xmlns:a16="http://schemas.microsoft.com/office/drawing/2014/main" id="{0C03C6B9-8A8E-465A-ACA9-1A4390662EC6}"/>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254100" y="5108574"/>
            <a:ext cx="713659" cy="145976"/>
          </a:xfrm>
          <a:prstGeom prst="rect">
            <a:avLst/>
          </a:prstGeom>
        </p:spPr>
      </p:pic>
      <p:grpSp>
        <p:nvGrpSpPr>
          <p:cNvPr id="233" name="Group 232">
            <a:extLst>
              <a:ext uri="{FF2B5EF4-FFF2-40B4-BE49-F238E27FC236}">
                <a16:creationId xmlns:a16="http://schemas.microsoft.com/office/drawing/2014/main" id="{48067BE5-3783-4857-B592-47157493B299}"/>
              </a:ext>
            </a:extLst>
          </p:cNvPr>
          <p:cNvGrpSpPr/>
          <p:nvPr/>
        </p:nvGrpSpPr>
        <p:grpSpPr>
          <a:xfrm>
            <a:off x="8393102" y="2240590"/>
            <a:ext cx="426410" cy="426410"/>
            <a:chOff x="8767774" y="2113645"/>
            <a:chExt cx="618302" cy="618302"/>
          </a:xfrm>
        </p:grpSpPr>
        <p:sp>
          <p:nvSpPr>
            <p:cNvPr id="234" name="Oval 233">
              <a:extLst>
                <a:ext uri="{FF2B5EF4-FFF2-40B4-BE49-F238E27FC236}">
                  <a16:creationId xmlns:a16="http://schemas.microsoft.com/office/drawing/2014/main" id="{CBCF0CAD-67B2-48E8-B0D1-31D11536DCBF}"/>
                </a:ext>
              </a:extLst>
            </p:cNvPr>
            <p:cNvSpPr/>
            <p:nvPr/>
          </p:nvSpPr>
          <p:spPr>
            <a:xfrm>
              <a:off x="8767774" y="2113645"/>
              <a:ext cx="618302" cy="618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5" name="Graphic 234">
              <a:extLst>
                <a:ext uri="{FF2B5EF4-FFF2-40B4-BE49-F238E27FC236}">
                  <a16:creationId xmlns:a16="http://schemas.microsoft.com/office/drawing/2014/main" id="{35CD072A-AE53-4BA7-A31D-A3F088330EAD}"/>
                </a:ext>
              </a:extLst>
            </p:cNvPr>
            <p:cNvPicPr>
              <a:picLocks noChangeAspect="1"/>
            </p:cNvPicPr>
            <p:nvPr/>
          </p:nvPicPr>
          <p:blipFill>
            <a:blip r:embed="rId24" cstate="email">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8904923" y="2250794"/>
              <a:ext cx="344005" cy="344005"/>
            </a:xfrm>
            <a:prstGeom prst="rect">
              <a:avLst/>
            </a:prstGeom>
          </p:spPr>
        </p:pic>
      </p:grpSp>
      <p:grpSp>
        <p:nvGrpSpPr>
          <p:cNvPr id="237" name="Group 236">
            <a:extLst>
              <a:ext uri="{FF2B5EF4-FFF2-40B4-BE49-F238E27FC236}">
                <a16:creationId xmlns:a16="http://schemas.microsoft.com/office/drawing/2014/main" id="{A3C0CB13-B8CC-41C3-BAAD-EB2CF757C422}"/>
              </a:ext>
            </a:extLst>
          </p:cNvPr>
          <p:cNvGrpSpPr/>
          <p:nvPr/>
        </p:nvGrpSpPr>
        <p:grpSpPr>
          <a:xfrm>
            <a:off x="8393102" y="4688636"/>
            <a:ext cx="426410" cy="426410"/>
            <a:chOff x="8821105" y="4783190"/>
            <a:chExt cx="618302" cy="618302"/>
          </a:xfrm>
        </p:grpSpPr>
        <p:sp>
          <p:nvSpPr>
            <p:cNvPr id="238" name="Oval 237">
              <a:extLst>
                <a:ext uri="{FF2B5EF4-FFF2-40B4-BE49-F238E27FC236}">
                  <a16:creationId xmlns:a16="http://schemas.microsoft.com/office/drawing/2014/main" id="{28C61637-49A7-4B88-B571-CAF56D91418D}"/>
                </a:ext>
              </a:extLst>
            </p:cNvPr>
            <p:cNvSpPr/>
            <p:nvPr/>
          </p:nvSpPr>
          <p:spPr>
            <a:xfrm>
              <a:off x="8821105" y="4783190"/>
              <a:ext cx="618302" cy="618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9" name="Graphic 238">
              <a:extLst>
                <a:ext uri="{FF2B5EF4-FFF2-40B4-BE49-F238E27FC236}">
                  <a16:creationId xmlns:a16="http://schemas.microsoft.com/office/drawing/2014/main" id="{50A70CCD-E5CC-4A2B-804A-78684030446E}"/>
                </a:ext>
              </a:extLst>
            </p:cNvPr>
            <p:cNvPicPr>
              <a:picLocks noChangeAspect="1"/>
            </p:cNvPicPr>
            <p:nvPr/>
          </p:nvPicPr>
          <p:blipFill>
            <a:blip r:embed="rId26" cstate="email">
              <a:extLst>
                <a:ext uri="{28A0092B-C50C-407E-A947-70E740481C1C}">
                  <a14:useLocalDpi xmlns:a14="http://schemas.microsoft.com/office/drawing/2010/main"/>
                </a:ext>
                <a:ext uri="{96DAC541-7B7A-43D3-8B79-37D633B846F1}">
                  <asvg:svgBlip xmlns:asvg="http://schemas.microsoft.com/office/drawing/2016/SVG/main" r:embed="rId27"/>
                </a:ext>
              </a:extLst>
            </a:blip>
            <a:stretch>
              <a:fillRect/>
            </a:stretch>
          </p:blipFill>
          <p:spPr>
            <a:xfrm>
              <a:off x="8968319" y="4930404"/>
              <a:ext cx="323874" cy="323874"/>
            </a:xfrm>
            <a:prstGeom prst="rect">
              <a:avLst/>
            </a:prstGeom>
          </p:spPr>
        </p:pic>
      </p:grpSp>
      <p:grpSp>
        <p:nvGrpSpPr>
          <p:cNvPr id="240" name="Group 239">
            <a:extLst>
              <a:ext uri="{FF2B5EF4-FFF2-40B4-BE49-F238E27FC236}">
                <a16:creationId xmlns:a16="http://schemas.microsoft.com/office/drawing/2014/main" id="{218D9AA0-08DA-4DE6-A238-EFB5D0E04593}"/>
              </a:ext>
            </a:extLst>
          </p:cNvPr>
          <p:cNvGrpSpPr/>
          <p:nvPr/>
        </p:nvGrpSpPr>
        <p:grpSpPr>
          <a:xfrm>
            <a:off x="8393102" y="3387668"/>
            <a:ext cx="426410" cy="426410"/>
            <a:chOff x="8821105" y="3482222"/>
            <a:chExt cx="618302" cy="618302"/>
          </a:xfrm>
        </p:grpSpPr>
        <p:sp>
          <p:nvSpPr>
            <p:cNvPr id="241" name="Oval 240">
              <a:extLst>
                <a:ext uri="{FF2B5EF4-FFF2-40B4-BE49-F238E27FC236}">
                  <a16:creationId xmlns:a16="http://schemas.microsoft.com/office/drawing/2014/main" id="{D0B1ACFE-4E68-47DD-BD02-51608C15A16F}"/>
                </a:ext>
              </a:extLst>
            </p:cNvPr>
            <p:cNvSpPr/>
            <p:nvPr/>
          </p:nvSpPr>
          <p:spPr>
            <a:xfrm>
              <a:off x="8821105" y="3482222"/>
              <a:ext cx="618302" cy="61830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2" name="Graphic 241">
              <a:extLst>
                <a:ext uri="{FF2B5EF4-FFF2-40B4-BE49-F238E27FC236}">
                  <a16:creationId xmlns:a16="http://schemas.microsoft.com/office/drawing/2014/main" id="{AF50DEB9-AAB7-4738-8339-59D02F609E48}"/>
                </a:ext>
              </a:extLst>
            </p:cNvPr>
            <p:cNvPicPr>
              <a:picLocks noChangeAspect="1"/>
            </p:cNvPicPr>
            <p:nvPr/>
          </p:nvPicPr>
          <p:blipFill>
            <a:blip r:embed="rId28" cstate="email">
              <a:extLst>
                <a:ext uri="{28A0092B-C50C-407E-A947-70E740481C1C}">
                  <a14:useLocalDpi xmlns:a14="http://schemas.microsoft.com/office/drawing/2010/main"/>
                </a:ext>
                <a:ext uri="{96DAC541-7B7A-43D3-8B79-37D633B846F1}">
                  <asvg:svgBlip xmlns:asvg="http://schemas.microsoft.com/office/drawing/2016/SVG/main" r:embed="rId29"/>
                </a:ext>
              </a:extLst>
            </a:blip>
            <a:stretch>
              <a:fillRect/>
            </a:stretch>
          </p:blipFill>
          <p:spPr>
            <a:xfrm>
              <a:off x="8962011" y="3623129"/>
              <a:ext cx="336490" cy="336488"/>
            </a:xfrm>
            <a:prstGeom prst="rect">
              <a:avLst/>
            </a:prstGeom>
          </p:spPr>
        </p:pic>
      </p:grpSp>
      <p:grpSp>
        <p:nvGrpSpPr>
          <p:cNvPr id="6" name="Group 5"/>
          <p:cNvGrpSpPr/>
          <p:nvPr/>
        </p:nvGrpSpPr>
        <p:grpSpPr>
          <a:xfrm>
            <a:off x="6848193" y="5618823"/>
            <a:ext cx="939396" cy="438099"/>
            <a:chOff x="5324193" y="5618822"/>
            <a:chExt cx="939396" cy="438099"/>
          </a:xfrm>
        </p:grpSpPr>
        <p:sp>
          <p:nvSpPr>
            <p:cNvPr id="223" name="Rectangle 222">
              <a:extLst>
                <a:ext uri="{FF2B5EF4-FFF2-40B4-BE49-F238E27FC236}">
                  <a16:creationId xmlns:a16="http://schemas.microsoft.com/office/drawing/2014/main" id="{74CEBB3A-859F-44FD-B985-2F52A8AB997A}"/>
                </a:ext>
              </a:extLst>
            </p:cNvPr>
            <p:cNvSpPr/>
            <p:nvPr/>
          </p:nvSpPr>
          <p:spPr>
            <a:xfrm>
              <a:off x="5324193" y="5618822"/>
              <a:ext cx="872724" cy="215444"/>
            </a:xfrm>
            <a:prstGeom prst="rect">
              <a:avLst/>
            </a:prstGeom>
          </p:spPr>
          <p:txBody>
            <a:bodyPr wrap="square">
              <a:spAutoFit/>
            </a:bodyPr>
            <a:lstStyle/>
            <a:p>
              <a:pPr algn="ctr"/>
              <a:r>
                <a:rPr lang="en-US" sz="800" b="1" dirty="0">
                  <a:solidFill>
                    <a:schemeClr val="accent6">
                      <a:lumMod val="25000"/>
                    </a:schemeClr>
                  </a:solidFill>
                </a:rPr>
                <a:t>Consortium</a:t>
              </a:r>
            </a:p>
          </p:txBody>
        </p:sp>
        <p:sp>
          <p:nvSpPr>
            <p:cNvPr id="4" name="TextBox 3"/>
            <p:cNvSpPr txBox="1"/>
            <p:nvPr/>
          </p:nvSpPr>
          <p:spPr>
            <a:xfrm>
              <a:off x="5458074" y="5749144"/>
              <a:ext cx="805515" cy="307777"/>
            </a:xfrm>
            <a:prstGeom prst="rect">
              <a:avLst/>
            </a:prstGeom>
            <a:noFill/>
          </p:spPr>
          <p:txBody>
            <a:bodyPr wrap="square" rtlCol="0">
              <a:spAutoFit/>
            </a:bodyPr>
            <a:lstStyle/>
            <a:p>
              <a:r>
                <a:rPr lang="en-US" sz="1400" dirty="0"/>
                <a:t>ReD</a:t>
              </a:r>
              <a:r>
                <a:rPr lang="en-US" sz="1400" i="1" dirty="0"/>
                <a:t>i</a:t>
              </a:r>
            </a:p>
          </p:txBody>
        </p:sp>
      </p:grpSp>
      <p:pic>
        <p:nvPicPr>
          <p:cNvPr id="1030" name="Picture 6" descr="Bildergebnis fÃ¼r decathlon logo">
            <a:extLst>
              <a:ext uri="{FF2B5EF4-FFF2-40B4-BE49-F238E27FC236}">
                <a16:creationId xmlns:a16="http://schemas.microsoft.com/office/drawing/2014/main" id="{04DAF625-FB1A-4D1E-9E87-841FF3420177}"/>
              </a:ext>
            </a:extLst>
          </p:cNvPr>
          <p:cNvPicPr>
            <a:picLocks noChangeAspect="1" noChangeArrowheads="1"/>
          </p:cNvPicPr>
          <p:nvPr/>
        </p:nvPicPr>
        <p:blipFill>
          <a:blip r:embed="rId30" cstate="email">
            <a:extLst>
              <a:ext uri="{28A0092B-C50C-407E-A947-70E740481C1C}">
                <a14:useLocalDpi xmlns:a14="http://schemas.microsoft.com/office/drawing/2010/main"/>
              </a:ext>
            </a:extLst>
          </a:blip>
          <a:srcRect/>
          <a:stretch>
            <a:fillRect/>
          </a:stretch>
        </p:blipFill>
        <p:spPr bwMode="auto">
          <a:xfrm>
            <a:off x="9342737" y="4744475"/>
            <a:ext cx="1029661" cy="25991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ldergebnis fÃ¼r auchanlogo">
            <a:extLst>
              <a:ext uri="{FF2B5EF4-FFF2-40B4-BE49-F238E27FC236}">
                <a16:creationId xmlns:a16="http://schemas.microsoft.com/office/drawing/2014/main" id="{CA80CA8F-0F2C-477A-A753-24A0D15FDE8B}"/>
              </a:ext>
            </a:extLst>
          </p:cNvPr>
          <p:cNvPicPr>
            <a:picLocks noChangeAspect="1" noChangeArrowheads="1"/>
          </p:cNvPicPr>
          <p:nvPr/>
        </p:nvPicPr>
        <p:blipFill>
          <a:blip r:embed="rId31" cstate="email">
            <a:extLst>
              <a:ext uri="{28A0092B-C50C-407E-A947-70E740481C1C}">
                <a14:useLocalDpi xmlns:a14="http://schemas.microsoft.com/office/drawing/2010/main"/>
              </a:ext>
            </a:extLst>
          </a:blip>
          <a:srcRect/>
          <a:stretch>
            <a:fillRect/>
          </a:stretch>
        </p:blipFill>
        <p:spPr bwMode="auto">
          <a:xfrm>
            <a:off x="9222359" y="5730680"/>
            <a:ext cx="540212" cy="5402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ildergebnis fÃ¼r SNCF logo">
            <a:extLst>
              <a:ext uri="{FF2B5EF4-FFF2-40B4-BE49-F238E27FC236}">
                <a16:creationId xmlns:a16="http://schemas.microsoft.com/office/drawing/2014/main" id="{3B3E68DC-9B5B-4B0F-BA82-31F715602FBB}"/>
              </a:ext>
            </a:extLst>
          </p:cNvPr>
          <p:cNvPicPr>
            <a:picLocks noChangeAspect="1" noChangeArrowheads="1"/>
          </p:cNvPicPr>
          <p:nvPr/>
        </p:nvPicPr>
        <p:blipFill>
          <a:blip r:embed="rId32" cstate="email">
            <a:extLst>
              <a:ext uri="{28A0092B-C50C-407E-A947-70E740481C1C}">
                <a14:useLocalDpi xmlns:a14="http://schemas.microsoft.com/office/drawing/2010/main"/>
              </a:ext>
            </a:extLst>
          </a:blip>
          <a:srcRect/>
          <a:stretch>
            <a:fillRect/>
          </a:stretch>
        </p:blipFill>
        <p:spPr bwMode="auto">
          <a:xfrm>
            <a:off x="9316330" y="5290461"/>
            <a:ext cx="592432" cy="31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6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ACI">
      <a:dk1>
        <a:srgbClr val="000000"/>
      </a:dk1>
      <a:lt1>
        <a:srgbClr val="FFFFFF"/>
      </a:lt1>
      <a:dk2>
        <a:srgbClr val="44546A"/>
      </a:dk2>
      <a:lt2>
        <a:srgbClr val="F2F2F2"/>
      </a:lt2>
      <a:accent1>
        <a:srgbClr val="0A86C9"/>
      </a:accent1>
      <a:accent2>
        <a:srgbClr val="DB6026"/>
      </a:accent2>
      <a:accent3>
        <a:srgbClr val="666666"/>
      </a:accent3>
      <a:accent4>
        <a:srgbClr val="999999"/>
      </a:accent4>
      <a:accent5>
        <a:srgbClr val="CCCCCC"/>
      </a:accent5>
      <a:accent6>
        <a:srgbClr val="F2F2F2"/>
      </a:accent6>
      <a:hlink>
        <a:srgbClr val="0A86C9"/>
      </a:hlink>
      <a:folHlink>
        <a:srgbClr val="2059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I PPT Template 16_9 widescreen March 2019" id="{ED5B4EC2-6D2E-4BDC-B015-1E3C8C6031C9}" vid="{38469696-6629-4B0A-A79A-C999A93D349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0D3375486FA946A8CB91AC07314E8E" ma:contentTypeVersion="11" ma:contentTypeDescription="Create a new document." ma:contentTypeScope="" ma:versionID="dcc42fe644e6690cb4d903c673bb9550">
  <xsd:schema xmlns:xsd="http://www.w3.org/2001/XMLSchema" xmlns:xs="http://www.w3.org/2001/XMLSchema" xmlns:p="http://schemas.microsoft.com/office/2006/metadata/properties" xmlns:ns3="7395c8ae-5a8d-4413-86b5-0becb0127af3" xmlns:ns4="2e051a9c-f1a0-4cdb-9931-ae87efb3b434" targetNamespace="http://schemas.microsoft.com/office/2006/metadata/properties" ma:root="true" ma:fieldsID="2d18a37c80f59c1f3a95985a8f4b48b2" ns3:_="" ns4:_="">
    <xsd:import namespace="7395c8ae-5a8d-4413-86b5-0becb0127af3"/>
    <xsd:import namespace="2e051a9c-f1a0-4cdb-9931-ae87efb3b4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95c8ae-5a8d-4413-86b5-0becb0127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051a9c-f1a0-4cdb-9931-ae87efb3b4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4C988A-AA4C-4B74-AC2F-D71ABAE3A3E1}">
  <ds:schemaRefs>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http://purl.org/dc/terms/"/>
    <ds:schemaRef ds:uri="2e051a9c-f1a0-4cdb-9931-ae87efb3b434"/>
    <ds:schemaRef ds:uri="http://purl.org/dc/elements/1.1/"/>
    <ds:schemaRef ds:uri="7395c8ae-5a8d-4413-86b5-0becb0127af3"/>
    <ds:schemaRef ds:uri="http://www.w3.org/XML/1998/namespace"/>
  </ds:schemaRefs>
</ds:datastoreItem>
</file>

<file path=customXml/itemProps2.xml><?xml version="1.0" encoding="utf-8"?>
<ds:datastoreItem xmlns:ds="http://schemas.openxmlformats.org/officeDocument/2006/customXml" ds:itemID="{63FE9752-3B25-4622-A113-639E322796AF}">
  <ds:schemaRefs>
    <ds:schemaRef ds:uri="http://schemas.microsoft.com/sharepoint/v3/contenttype/forms"/>
  </ds:schemaRefs>
</ds:datastoreItem>
</file>

<file path=customXml/itemProps3.xml><?xml version="1.0" encoding="utf-8"?>
<ds:datastoreItem xmlns:ds="http://schemas.openxmlformats.org/officeDocument/2006/customXml" ds:itemID="{D02A360C-C37A-4241-9AE6-5D808DA69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95c8ae-5a8d-4413-86b5-0becb0127af3"/>
    <ds:schemaRef ds:uri="2e051a9c-f1a0-4cdb-9931-ae87efb3b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ACI%20PPT%20Template%2016_9%20widescreen%20March%202019</Template>
  <TotalTime>667</TotalTime>
  <Words>3988</Words>
  <Application>Microsoft Office PowerPoint</Application>
  <PresentationFormat>Widescreen</PresentationFormat>
  <Paragraphs>677</Paragraphs>
  <Slides>32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Black</vt:lpstr>
      <vt:lpstr>Calibri</vt:lpstr>
      <vt:lpstr>Gotham Book</vt:lpstr>
      <vt:lpstr>Symbol</vt:lpstr>
      <vt:lpstr>Times New Roman</vt:lpstr>
      <vt:lpstr>Wingdings</vt:lpstr>
      <vt:lpstr>Office-Design</vt:lpstr>
      <vt:lpstr>Kieran/Mike ACI Fraud solution</vt:lpstr>
      <vt:lpstr>ACI Does Deliver Very Good Metrics</vt:lpstr>
      <vt:lpstr>Multiple Layers of Control Delivers KPIs</vt:lpstr>
      <vt:lpstr>Multiple Layers of Control Delivers KPIs</vt:lpstr>
      <vt:lpstr>Multiple Layers of Control Delivers KPIs</vt:lpstr>
      <vt:lpstr>Multiple Layers of Control Delivers KPIs</vt:lpstr>
      <vt:lpstr>Multiple Layers of Control Delivers KPIs</vt:lpstr>
      <vt:lpstr>Project Titanium – Processing and Intelligence Overview</vt:lpstr>
      <vt:lpstr>Project Titanium – Platform Architecture/Vision</vt:lpstr>
      <vt:lpstr>Project Titanium: Strong Results to Date (Q3 2019)</vt:lpstr>
      <vt:lpstr>Titanium Focus – Focus on Actual Business Benefits</vt:lpstr>
      <vt:lpstr>Titanium – NFRs </vt:lpstr>
      <vt:lpstr>Titanium – Machine Learning </vt:lpstr>
      <vt:lpstr>Titanium – User Interfaces</vt:lpstr>
      <vt:lpstr>Control Center – CSI (Customer Service Interface)</vt:lpstr>
      <vt:lpstr>Control Center – Next Gen</vt:lpstr>
      <vt:lpstr>Feature Manager</vt:lpstr>
      <vt:lpstr>Rule Manager</vt:lpstr>
      <vt:lpstr>List Manager </vt:lpstr>
      <vt:lpstr>ACI ReDi Next Gen</vt:lpstr>
      <vt:lpstr>ACI ReDi Business Intelligence</vt:lpstr>
      <vt:lpstr>ACI ReDi Next Gen</vt:lpstr>
      <vt:lpstr>Business Intelligence</vt:lpstr>
      <vt:lpstr>ACI ReDi Next Gen</vt:lpstr>
      <vt:lpstr>ACI ReDi Next Gen</vt:lpstr>
      <vt:lpstr>ACI ReDi Next Gen</vt:lpstr>
      <vt:lpstr>Titanium – Rule Capabilities</vt:lpstr>
      <vt:lpstr>Titanium – Rule Types</vt:lpstr>
      <vt:lpstr>Titanium – Cost to Operate</vt:lpstr>
      <vt:lpstr>Service by Type and Location  </vt:lpstr>
      <vt:lpstr>Service by Type and Location  </vt:lpstr>
      <vt:lpstr>Session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(click Layout for more title slide options)</dc:title>
  <dc:creator>Abramovitz, Joy</dc:creator>
  <cp:lastModifiedBy>Lupou, Raluca</cp:lastModifiedBy>
  <cp:revision>81</cp:revision>
  <cp:lastPrinted>2016-10-10T13:51:00Z</cp:lastPrinted>
  <dcterms:created xsi:type="dcterms:W3CDTF">2019-10-29T19:12:34Z</dcterms:created>
  <dcterms:modified xsi:type="dcterms:W3CDTF">2019-11-28T13:38:30Z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0x010100E20D3375486FA946A8CB91AC07314E8E</vt:lpwstr>
  </property>
  <property fmtid="{D5CDD505-2E9C-101B-9397-08002B2CF9AE}" pid="3" name="_dlc_DocIdItemGuid">
    <vt:lpwstr>744feb40-50b3-4997-95a2-14107d4cd665</vt:lpwstr>
  </property>
</Properties>
</file>