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65" r:id="rId5"/>
    <p:sldId id="366" r:id="rId6"/>
    <p:sldId id="384" r:id="rId7"/>
    <p:sldId id="385" r:id="rId8"/>
    <p:sldId id="369" r:id="rId9"/>
    <p:sldId id="370" r:id="rId10"/>
    <p:sldId id="371" r:id="rId11"/>
    <p:sldId id="394" r:id="rId12"/>
    <p:sldId id="395" r:id="rId13"/>
    <p:sldId id="374" r:id="rId14"/>
    <p:sldId id="398" r:id="rId15"/>
    <p:sldId id="376" r:id="rId16"/>
    <p:sldId id="386" r:id="rId17"/>
    <p:sldId id="387" r:id="rId18"/>
    <p:sldId id="379" r:id="rId19"/>
    <p:sldId id="388" r:id="rId20"/>
    <p:sldId id="389" r:id="rId21"/>
    <p:sldId id="390" r:id="rId22"/>
    <p:sldId id="393" r:id="rId23"/>
    <p:sldId id="399" r:id="rId2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CCCCC"/>
    <a:srgbClr val="FFFFFF"/>
    <a:srgbClr val="000000"/>
    <a:srgbClr val="6D6E70"/>
    <a:srgbClr val="205A88"/>
    <a:srgbClr val="0A86C9"/>
    <a:srgbClr val="A0DC5F"/>
    <a:srgbClr val="1E96AA"/>
    <a:srgbClr val="A07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27903-3794-4383-9A32-3C1C715F0992}" v="442" dt="2019-11-16T19:45:12.42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0" autoAdjust="0"/>
    <p:restoredTop sz="90429" autoAdjust="0"/>
  </p:normalViewPr>
  <p:slideViewPr>
    <p:cSldViewPr snapToGrid="0" snapToObjects="1">
      <p:cViewPr varScale="1">
        <p:scale>
          <a:sx n="78" d="100"/>
          <a:sy n="78" d="100"/>
        </p:scale>
        <p:origin x="797" y="67"/>
      </p:cViewPr>
      <p:guideLst>
        <p:guide orient="horz" pos="2136"/>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3" d="100"/>
          <a:sy n="83" d="100"/>
        </p:scale>
        <p:origin x="313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FE5D-2998-2A4F-93A8-075A7D612589}" type="datetimeFigureOut">
              <a:rPr lang="de-DE" smtClean="0"/>
              <a:t>28.11.2019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10E9-2F42-6A41-AF57-45D9ABC6716B}" type="slidenum">
              <a:rPr lang="de-DE" smtClean="0"/>
              <a:t>‹#›</a:t>
            </a:fld>
            <a:endParaRPr lang="de-DE"/>
          </a:p>
        </p:txBody>
      </p:sp>
    </p:spTree>
    <p:extLst>
      <p:ext uri="{BB962C8B-B14F-4D97-AF65-F5344CB8AC3E}">
        <p14:creationId xmlns:p14="http://schemas.microsoft.com/office/powerpoint/2010/main" val="58825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8145-12B3-6643-9C03-472C05DC6A0F}" type="datetimeFigureOut">
              <a:rPr lang="de-DE" smtClean="0"/>
              <a:t>28.11.2019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493F7-2D0F-2840-ADAC-FAC0AA542518}" type="slidenum">
              <a:rPr lang="de-DE" smtClean="0"/>
              <a:t>‹#›</a:t>
            </a:fld>
            <a:endParaRPr lang="de-DE"/>
          </a:p>
        </p:txBody>
      </p:sp>
    </p:spTree>
    <p:extLst>
      <p:ext uri="{BB962C8B-B14F-4D97-AF65-F5344CB8AC3E}">
        <p14:creationId xmlns:p14="http://schemas.microsoft.com/office/powerpoint/2010/main" val="25366638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shepherdc\Downloads\The%202019%20Paladin%20Fraud%20Vendor%20Report%20-%20ACI%20Summary.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file:///C:\Users\shepherdc\Downloads\ACI%20ReD%20Shield%20Stream%20Analytics%20Engine%20-%20infographic%20-%20US%20(1).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file:///C:\Users\shepherdc\Downloads\ACI%20ReD%20Shield%20Stream%20Analytics%20Engine%20-%20infographic%20-%20US%20(1).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923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table describes the modules available </a:t>
            </a:r>
          </a:p>
          <a:p>
            <a:endParaRPr lang="en-GB" dirty="0"/>
          </a:p>
          <a:p>
            <a:r>
              <a:rPr lang="en-GB" dirty="0"/>
              <a:t>Naming is internal only!!!!!</a:t>
            </a:r>
          </a:p>
          <a:p>
            <a:endParaRPr lang="en-GB" dirty="0"/>
          </a:p>
          <a:p>
            <a:r>
              <a:rPr lang="en-GB" dirty="0"/>
              <a:t>Ultimate message here is that we service 100% of customers needs into one of the three options</a:t>
            </a:r>
          </a:p>
        </p:txBody>
      </p:sp>
      <p:sp>
        <p:nvSpPr>
          <p:cNvPr id="4" name="Slide Number Placeholder 3"/>
          <p:cNvSpPr>
            <a:spLocks noGrp="1"/>
          </p:cNvSpPr>
          <p:nvPr>
            <p:ph type="sldNum" sz="quarter" idx="10"/>
          </p:nvPr>
        </p:nvSpPr>
        <p:spPr/>
        <p:txBody>
          <a:bodyPr/>
          <a:lstStyle/>
          <a:p>
            <a:fld id="{D27493F7-2D0F-2840-ADAC-FAC0AA542518}" type="slidenum">
              <a:rPr lang="de-DE" smtClean="0"/>
              <a:t>15</a:t>
            </a:fld>
            <a:endParaRPr lang="de-DE"/>
          </a:p>
        </p:txBody>
      </p:sp>
    </p:spTree>
    <p:extLst>
      <p:ext uri="{BB962C8B-B14F-4D97-AF65-F5344CB8AC3E}">
        <p14:creationId xmlns:p14="http://schemas.microsoft.com/office/powerpoint/2010/main" val="355728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establish purpose of a fraud management tool.</a:t>
            </a:r>
          </a:p>
          <a:p>
            <a:endParaRPr lang="en-US" dirty="0"/>
          </a:p>
          <a:p>
            <a:r>
              <a:rPr lang="en-US" dirty="0"/>
              <a:t>In 98% of cases it will refer to 4 business benefits:</a:t>
            </a:r>
          </a:p>
          <a:p>
            <a:endParaRPr lang="en-US" dirty="0"/>
          </a:p>
          <a:p>
            <a:r>
              <a:rPr lang="en-US" dirty="0"/>
              <a:t>Converting revenue is often the most important as fraud can decline a high% of revenue ready to make purchase</a:t>
            </a:r>
          </a:p>
          <a:p>
            <a:r>
              <a:rPr lang="en-US" dirty="0"/>
              <a:t>Growth depends on the merchants strategy – often growth is new countries but can also relate to additional services (click and collect, same day delivery, new payment types</a:t>
            </a:r>
          </a:p>
          <a:p>
            <a:r>
              <a:rPr lang="en-US" dirty="0"/>
              <a:t>Reduce Chargebacks – self explanatory and core to what ReD Shield does</a:t>
            </a:r>
          </a:p>
          <a:p>
            <a:r>
              <a:rPr lang="en-US" dirty="0"/>
              <a:t>Reduce OPEX – this relates to IT costs, Project costs and cost of manual review teams or fraud analytics teams for starters</a:t>
            </a:r>
          </a:p>
          <a:p>
            <a:endParaRPr lang="en-US" dirty="0"/>
          </a:p>
          <a:p>
            <a:r>
              <a:rPr lang="en-US" dirty="0"/>
              <a:t>This is more an introductory slide and important to establish there current issues (which of 4 is most important)</a:t>
            </a:r>
          </a:p>
        </p:txBody>
      </p:sp>
      <p:sp>
        <p:nvSpPr>
          <p:cNvPr id="4" name="Slide Number Placeholder 3"/>
          <p:cNvSpPr>
            <a:spLocks noGrp="1"/>
          </p:cNvSpPr>
          <p:nvPr>
            <p:ph type="sldNum" sz="quarter" idx="5"/>
          </p:nvPr>
        </p:nvSpPr>
        <p:spPr/>
        <p:txBody>
          <a:bodyPr/>
          <a:lstStyle/>
          <a:p>
            <a:fld id="{D27493F7-2D0F-2840-ADAC-FAC0AA542518}" type="slidenum">
              <a:rPr lang="de-DE" smtClean="0"/>
              <a:t>18</a:t>
            </a:fld>
            <a:endParaRPr lang="de-DE"/>
          </a:p>
        </p:txBody>
      </p:sp>
    </p:spTree>
    <p:extLst>
      <p:ext uri="{BB962C8B-B14F-4D97-AF65-F5344CB8AC3E}">
        <p14:creationId xmlns:p14="http://schemas.microsoft.com/office/powerpoint/2010/main" val="2493018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establish purpose of a fraud management tool.</a:t>
            </a:r>
          </a:p>
          <a:p>
            <a:endParaRPr lang="en-US" dirty="0"/>
          </a:p>
          <a:p>
            <a:r>
              <a:rPr lang="en-US" dirty="0"/>
              <a:t>In 98% of cases it will refer to 4 business benefits:</a:t>
            </a:r>
          </a:p>
          <a:p>
            <a:endParaRPr lang="en-US" dirty="0"/>
          </a:p>
          <a:p>
            <a:r>
              <a:rPr lang="en-US" dirty="0"/>
              <a:t>Converting revenue is often the most important as fraud can decline a high% of revenue ready to make purchase</a:t>
            </a:r>
          </a:p>
          <a:p>
            <a:r>
              <a:rPr lang="en-US" dirty="0"/>
              <a:t>Growth depends on the merchants strategy – often growth is new countries but can also relate to additional services (click and collect, same day delivery, new payment types</a:t>
            </a:r>
          </a:p>
          <a:p>
            <a:r>
              <a:rPr lang="en-US" dirty="0"/>
              <a:t>Reduce Chargebacks – self explanatory and core to what ReD Shield does</a:t>
            </a:r>
          </a:p>
          <a:p>
            <a:r>
              <a:rPr lang="en-US" dirty="0"/>
              <a:t>Reduce OPEX – this relates to IT costs, Project costs and cost of manual review teams or fraud analytics teams for starters</a:t>
            </a:r>
          </a:p>
          <a:p>
            <a:endParaRPr lang="en-US" dirty="0"/>
          </a:p>
          <a:p>
            <a:r>
              <a:rPr lang="en-US" dirty="0"/>
              <a:t>This is more an introductory slide and important to establish there current issues (which of 4 is most important)</a:t>
            </a:r>
          </a:p>
        </p:txBody>
      </p:sp>
      <p:sp>
        <p:nvSpPr>
          <p:cNvPr id="4" name="Slide Number Placeholder 3"/>
          <p:cNvSpPr>
            <a:spLocks noGrp="1"/>
          </p:cNvSpPr>
          <p:nvPr>
            <p:ph type="sldNum" sz="quarter" idx="5"/>
          </p:nvPr>
        </p:nvSpPr>
        <p:spPr/>
        <p:txBody>
          <a:bodyPr/>
          <a:lstStyle/>
          <a:p>
            <a:fld id="{D27493F7-2D0F-2840-ADAC-FAC0AA542518}" type="slidenum">
              <a:rPr lang="de-DE" smtClean="0"/>
              <a:t>19</a:t>
            </a:fld>
            <a:endParaRPr lang="de-DE"/>
          </a:p>
        </p:txBody>
      </p:sp>
    </p:spTree>
    <p:extLst>
      <p:ext uri="{BB962C8B-B14F-4D97-AF65-F5344CB8AC3E}">
        <p14:creationId xmlns:p14="http://schemas.microsoft.com/office/powerpoint/2010/main" val="43301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establish purpose of a fraud management tool.</a:t>
            </a:r>
          </a:p>
          <a:p>
            <a:endParaRPr lang="en-US" dirty="0"/>
          </a:p>
          <a:p>
            <a:r>
              <a:rPr lang="en-US" dirty="0"/>
              <a:t>In 98% of cases it will refer to 4 business benefits:</a:t>
            </a:r>
          </a:p>
          <a:p>
            <a:endParaRPr lang="en-US" dirty="0"/>
          </a:p>
          <a:p>
            <a:r>
              <a:rPr lang="en-US" dirty="0"/>
              <a:t>Converting revenue is often the most important as fraud can decline a high% of revenue ready to make purchase</a:t>
            </a:r>
          </a:p>
          <a:p>
            <a:r>
              <a:rPr lang="en-US" dirty="0"/>
              <a:t>Growth depends on the merchants strategy – often growth is new countries but can also relate to additional services (click and collect, same day delivery, new payment types</a:t>
            </a:r>
          </a:p>
          <a:p>
            <a:r>
              <a:rPr lang="en-US" dirty="0"/>
              <a:t>Reduce Chargebacks – self explanatory and core to what ReD Shield does</a:t>
            </a:r>
          </a:p>
          <a:p>
            <a:r>
              <a:rPr lang="en-US" dirty="0"/>
              <a:t>Reduce OPEX – this relates to IT costs, Project costs and cost of manual review teams or fraud analytics teams for starters</a:t>
            </a:r>
          </a:p>
          <a:p>
            <a:endParaRPr lang="en-US" dirty="0"/>
          </a:p>
          <a:p>
            <a:r>
              <a:rPr lang="en-US" dirty="0"/>
              <a:t>This is more an introductory slide and important to establish there current issues (which of 4 is most important)</a:t>
            </a:r>
          </a:p>
        </p:txBody>
      </p:sp>
      <p:sp>
        <p:nvSpPr>
          <p:cNvPr id="4" name="Slide Number Placeholder 3"/>
          <p:cNvSpPr>
            <a:spLocks noGrp="1"/>
          </p:cNvSpPr>
          <p:nvPr>
            <p:ph type="sldNum" sz="quarter" idx="5"/>
          </p:nvPr>
        </p:nvSpPr>
        <p:spPr/>
        <p:txBody>
          <a:bodyPr/>
          <a:lstStyle/>
          <a:p>
            <a:fld id="{D27493F7-2D0F-2840-ADAC-FAC0AA542518}" type="slidenum">
              <a:rPr lang="de-DE" smtClean="0"/>
              <a:t>20</a:t>
            </a:fld>
            <a:endParaRPr lang="de-DE"/>
          </a:p>
        </p:txBody>
      </p:sp>
    </p:spTree>
    <p:extLst>
      <p:ext uri="{BB962C8B-B14F-4D97-AF65-F5344CB8AC3E}">
        <p14:creationId xmlns:p14="http://schemas.microsoft.com/office/powerpoint/2010/main" val="123823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06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file:///C:/Users/shepherdc/Downloads/The%202019%20Paladin%20Fraud%20Vendor%20Report%20-%20ACI%20Summary.pdf</a:t>
            </a:r>
            <a:endParaRPr lang="en-GB" dirty="0"/>
          </a:p>
          <a:p>
            <a:endParaRPr lang="en-GB" dirty="0"/>
          </a:p>
          <a:p>
            <a:endParaRPr lang="en-GB" dirty="0"/>
          </a:p>
          <a:p>
            <a:r>
              <a:rPr lang="en-GB" sz="1200" dirty="0"/>
              <a:t>“ACI can serve as a “one stop shop” for clients who would prefer to manage a single relationship rather than multiple relationships. Their ability to offer payment solutions with integrated fraud management via their single entry cloud architecture provides high performance and scalability allowing them to focus on delivering:</a:t>
            </a:r>
          </a:p>
          <a:p>
            <a:pPr marL="285750" indent="-285750">
              <a:buFont typeface="Arial" panose="020B0604020202020204" pitchFamily="34" charset="0"/>
              <a:buChar char="•"/>
            </a:pPr>
            <a:r>
              <a:rPr lang="en-GB" sz="1200" dirty="0"/>
              <a:t>Increased conversion rates resulting in additional revenue</a:t>
            </a:r>
          </a:p>
          <a:p>
            <a:pPr marL="285750" indent="-285750">
              <a:buFont typeface="Arial" panose="020B0604020202020204" pitchFamily="34" charset="0"/>
              <a:buChar char="•"/>
            </a:pPr>
            <a:r>
              <a:rPr lang="en-GB" sz="1200" dirty="0"/>
              <a:t>Optimization of payment acceptance</a:t>
            </a:r>
          </a:p>
          <a:p>
            <a:pPr marL="285750" indent="-285750">
              <a:buFont typeface="Arial" panose="020B0604020202020204" pitchFamily="34" charset="0"/>
              <a:buChar char="•"/>
            </a:pPr>
            <a:r>
              <a:rPr lang="en-GB" sz="1200" dirty="0"/>
              <a:t>Chargeback and fraud reduction</a:t>
            </a:r>
          </a:p>
          <a:p>
            <a:pPr marL="285750" indent="-285750">
              <a:buFont typeface="Arial" panose="020B0604020202020204" pitchFamily="34" charset="0"/>
              <a:buChar char="•"/>
            </a:pPr>
            <a:r>
              <a:rPr lang="en-GB" sz="1200" dirty="0"/>
              <a:t>Reduction of operational cost</a:t>
            </a:r>
          </a:p>
          <a:p>
            <a:pPr marL="285750" indent="-285750">
              <a:buFont typeface="Arial" panose="020B0604020202020204" pitchFamily="34" charset="0"/>
              <a:buChar char="•"/>
            </a:pPr>
            <a:r>
              <a:rPr lang="en-GB" sz="1200" dirty="0"/>
              <a:t>A payment-agnostic approach for screening multiple payment types including alternative payments</a:t>
            </a:r>
          </a:p>
          <a:p>
            <a:endParaRPr lang="en-GB" dirty="0"/>
          </a:p>
          <a:p>
            <a:endParaRPr lang="en-GB" dirty="0"/>
          </a:p>
        </p:txBody>
      </p:sp>
      <p:sp>
        <p:nvSpPr>
          <p:cNvPr id="4" name="Slide Number Placeholder 3"/>
          <p:cNvSpPr>
            <a:spLocks noGrp="1"/>
          </p:cNvSpPr>
          <p:nvPr>
            <p:ph type="sldNum" sz="quarter" idx="5"/>
          </p:nvPr>
        </p:nvSpPr>
        <p:spPr/>
        <p:txBody>
          <a:bodyPr/>
          <a:lstStyle/>
          <a:p>
            <a:fld id="{7475C086-206C-4D8A-9E9F-97A59691F77F}" type="slidenum">
              <a:rPr lang="en-GB" smtClean="0"/>
              <a:t>5</a:t>
            </a:fld>
            <a:endParaRPr lang="en-GB" dirty="0"/>
          </a:p>
        </p:txBody>
      </p:sp>
    </p:spTree>
    <p:extLst>
      <p:ext uri="{BB962C8B-B14F-4D97-AF65-F5344CB8AC3E}">
        <p14:creationId xmlns:p14="http://schemas.microsoft.com/office/powerpoint/2010/main" val="94794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ReD Retailer Consortium</a:t>
            </a:r>
            <a:r>
              <a:rPr lang="en-US" sz="1200" kern="1200" baseline="0" dirty="0">
                <a:solidFill>
                  <a:schemeClr val="tx1"/>
                </a:solidFill>
                <a:effectLst/>
                <a:latin typeface="+mn-lt"/>
                <a:ea typeface="+mn-ea"/>
                <a:cs typeface="+mn-cs"/>
              </a:rPr>
              <a:t> Data </a:t>
            </a:r>
            <a:r>
              <a:rPr lang="en-US" sz="1200" kern="1200" dirty="0">
                <a:solidFill>
                  <a:schemeClr val="tx1"/>
                </a:solidFill>
                <a:effectLst/>
                <a:latin typeface="+mn-lt"/>
                <a:ea typeface="+mn-ea"/>
                <a:cs typeface="+mn-cs"/>
              </a:rPr>
              <a:t>Retail"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7493F7-2D0F-2840-ADAC-FAC0AA542518}" type="slidenum">
              <a:rPr lang="de-DE" smtClean="0"/>
              <a:t>7</a:t>
            </a:fld>
            <a:endParaRPr lang="de-DE"/>
          </a:p>
        </p:txBody>
      </p:sp>
    </p:spTree>
    <p:extLst>
      <p:ext uri="{BB962C8B-B14F-4D97-AF65-F5344CB8AC3E}">
        <p14:creationId xmlns:p14="http://schemas.microsoft.com/office/powerpoint/2010/main" val="36488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ReD Shield "Gaming" Consortium</a:t>
            </a:r>
            <a:r>
              <a:rPr lang="en-US" sz="1200" kern="1200" baseline="0" dirty="0">
                <a:solidFill>
                  <a:schemeClr val="tx1"/>
                </a:solidFill>
                <a:effectLst/>
                <a:latin typeface="+mn-lt"/>
                <a:ea typeface="+mn-ea"/>
                <a:cs typeface="+mn-cs"/>
              </a:rPr>
              <a:t> Data</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7493F7-2D0F-2840-ADAC-FAC0AA542518}" type="slidenum">
              <a:rPr lang="de-DE" smtClean="0"/>
              <a:t>8</a:t>
            </a:fld>
            <a:endParaRPr lang="de-DE"/>
          </a:p>
        </p:txBody>
      </p:sp>
    </p:spTree>
    <p:extLst>
      <p:ext uri="{BB962C8B-B14F-4D97-AF65-F5344CB8AC3E}">
        <p14:creationId xmlns:p14="http://schemas.microsoft.com/office/powerpoint/2010/main" val="3939308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ReD Shield "Travel" Consortium</a:t>
            </a:r>
            <a:r>
              <a:rPr lang="en-US" sz="1200" kern="1200" baseline="0" dirty="0">
                <a:solidFill>
                  <a:schemeClr val="tx1"/>
                </a:solidFill>
                <a:effectLst/>
                <a:latin typeface="+mn-lt"/>
                <a:ea typeface="+mn-ea"/>
                <a:cs typeface="+mn-cs"/>
              </a:rPr>
              <a:t> Data</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7493F7-2D0F-2840-ADAC-FAC0AA542518}" type="slidenum">
              <a:rPr lang="de-DE" smtClean="0"/>
              <a:t>9</a:t>
            </a:fld>
            <a:endParaRPr lang="de-DE"/>
          </a:p>
        </p:txBody>
      </p:sp>
    </p:spTree>
    <p:extLst>
      <p:ext uri="{BB962C8B-B14F-4D97-AF65-F5344CB8AC3E}">
        <p14:creationId xmlns:p14="http://schemas.microsoft.com/office/powerpoint/2010/main" val="352568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a:t>
            </a:r>
            <a:r>
              <a:rPr lang="en-GB" dirty="0">
                <a:hlinkClick r:id="rId3"/>
              </a:rPr>
              <a:t>file:///C:/Users/shepherdc/Downloads/ACI%20ReD%20Shield%20Stream%20Analytics%20Engine%20-%20infographic%20-%20US%20(1).pdf</a:t>
            </a:r>
            <a:r>
              <a:rPr lang="en-GB" dirty="0"/>
              <a:t> </a:t>
            </a:r>
          </a:p>
        </p:txBody>
      </p:sp>
      <p:sp>
        <p:nvSpPr>
          <p:cNvPr id="4" name="Slide Number Placeholder 3"/>
          <p:cNvSpPr>
            <a:spLocks noGrp="1"/>
          </p:cNvSpPr>
          <p:nvPr>
            <p:ph type="sldNum" sz="quarter" idx="5"/>
          </p:nvPr>
        </p:nvSpPr>
        <p:spPr/>
        <p:txBody>
          <a:bodyPr/>
          <a:lstStyle/>
          <a:p>
            <a:fld id="{7475C086-206C-4D8A-9E9F-97A59691F77F}" type="slidenum">
              <a:rPr lang="en-GB" smtClean="0"/>
              <a:t>10</a:t>
            </a:fld>
            <a:endParaRPr lang="en-GB" dirty="0"/>
          </a:p>
        </p:txBody>
      </p:sp>
    </p:spTree>
    <p:extLst>
      <p:ext uri="{BB962C8B-B14F-4D97-AF65-F5344CB8AC3E}">
        <p14:creationId xmlns:p14="http://schemas.microsoft.com/office/powerpoint/2010/main" val="2954699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Source: </a:t>
            </a:r>
            <a:r>
              <a:rPr lang="en-GB" dirty="0">
                <a:hlinkClick r:id="rId3"/>
              </a:rPr>
              <a:t>file:///C:/Users/shepherdc/Downloads/ACI%20ReD%20Shield%20Stream%20Analytics%20Engine%20-%20infographic%20-%20US%20(1).pdf</a:t>
            </a:r>
            <a:r>
              <a:rPr lang="en-GB" dirty="0"/>
              <a:t> </a:t>
            </a:r>
          </a:p>
          <a:p>
            <a:endParaRPr lang="en-US" dirty="0"/>
          </a:p>
        </p:txBody>
      </p:sp>
      <p:sp>
        <p:nvSpPr>
          <p:cNvPr id="4" name="Slide Number Placeholder 3"/>
          <p:cNvSpPr>
            <a:spLocks noGrp="1"/>
          </p:cNvSpPr>
          <p:nvPr>
            <p:ph type="sldNum" sz="quarter" idx="5"/>
          </p:nvPr>
        </p:nvSpPr>
        <p:spPr/>
        <p:txBody>
          <a:bodyPr/>
          <a:lstStyle/>
          <a:p>
            <a:fld id="{D27493F7-2D0F-2840-ADAC-FAC0AA542518}" type="slidenum">
              <a:rPr lang="de-DE" smtClean="0"/>
              <a:t>11</a:t>
            </a:fld>
            <a:endParaRPr lang="de-DE"/>
          </a:p>
        </p:txBody>
      </p:sp>
    </p:spTree>
    <p:extLst>
      <p:ext uri="{BB962C8B-B14F-4D97-AF65-F5344CB8AC3E}">
        <p14:creationId xmlns:p14="http://schemas.microsoft.com/office/powerpoint/2010/main" val="215782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493F7-2D0F-2840-ADAC-FAC0AA542518}" type="slidenum">
              <a:rPr lang="de-DE" smtClean="0"/>
              <a:t>14</a:t>
            </a:fld>
            <a:endParaRPr lang="de-DE"/>
          </a:p>
        </p:txBody>
      </p:sp>
    </p:spTree>
    <p:extLst>
      <p:ext uri="{BB962C8B-B14F-4D97-AF65-F5344CB8AC3E}">
        <p14:creationId xmlns:p14="http://schemas.microsoft.com/office/powerpoint/2010/main" val="218468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700" y="0"/>
            <a:ext cx="12192000" cy="6858000"/>
          </a:xfrm>
          <a:prstGeom prst="rect">
            <a:avLst/>
          </a:prstGeom>
        </p:spPr>
      </p:pic>
      <p:sp>
        <p:nvSpPr>
          <p:cNvPr id="11" name="Blue Fade"/>
          <p:cNvSpPr/>
          <p:nvPr userDrawn="1"/>
        </p:nvSpPr>
        <p:spPr>
          <a:xfrm>
            <a:off x="0" y="3429000"/>
            <a:ext cx="12192000" cy="3447000"/>
          </a:xfrm>
          <a:prstGeom prst="rect">
            <a:avLst/>
          </a:prstGeom>
          <a:gradFill>
            <a:gsLst>
              <a:gs pos="0">
                <a:srgbClr val="205A88">
                  <a:alpha val="0"/>
                </a:srgbClr>
              </a:gs>
              <a:gs pos="99000">
                <a:srgbClr val="0A86C9">
                  <a:alpha val="88000"/>
                </a:srgbClr>
              </a:gs>
              <a:gs pos="75000">
                <a:srgbClr val="0A86C9">
                  <a:alpha val="5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4"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pic>
        <p:nvPicPr>
          <p:cNvPr id="13" name="Picture 12" descr="A close up of a sign&#10;&#10;Description automatically generated">
            <a:extLst>
              <a:ext uri="{FF2B5EF4-FFF2-40B4-BE49-F238E27FC236}">
                <a16:creationId xmlns:a16="http://schemas.microsoft.com/office/drawing/2014/main" id="{E4212A46-074E-9A47-984A-FA9A8415D3F6}"/>
              </a:ext>
            </a:extLst>
          </p:cNvPr>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011495" y="5354688"/>
            <a:ext cx="4847978" cy="11346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1587"/>
            <a:ext cx="12186358" cy="6854826"/>
          </a:xfrm>
          <a:prstGeom prst="rect">
            <a:avLst/>
          </a:prstGeom>
        </p:spPr>
      </p:pic>
      <p:sp>
        <p:nvSpPr>
          <p:cNvPr id="4" name="Blue Fade"/>
          <p:cNvSpPr/>
          <p:nvPr userDrawn="1"/>
        </p:nvSpPr>
        <p:spPr>
          <a:xfrm>
            <a:off x="2821" y="-1587"/>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Bild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61653" y="934202"/>
            <a:ext cx="1371596" cy="1371596"/>
          </a:xfrm>
          <a:prstGeom prst="rect">
            <a:avLst/>
          </a:prstGeom>
        </p:spPr>
      </p:pic>
      <p:pic>
        <p:nvPicPr>
          <p:cNvPr id="14" name="LOGO">
            <a:extLst>
              <a:ext uri="{FF2B5EF4-FFF2-40B4-BE49-F238E27FC236}">
                <a16:creationId xmlns:a16="http://schemas.microsoft.com/office/drawing/2014/main" id="{8B75C87E-A547-C44D-85D7-19800ACB57EE}"/>
              </a:ext>
            </a:extLst>
          </p:cNvPr>
          <p:cNvPicPr>
            <a:picLocks noChangeAspect="1"/>
          </p:cNvPicPr>
          <p:nvPr userDrawn="1"/>
        </p:nvPicPr>
        <p:blipFill>
          <a:blip r:embed="rId4"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D7E642FA-58B6-A64C-B437-A3E04163324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LOGO">
            <a:extLst>
              <a:ext uri="{FF2B5EF4-FFF2-40B4-BE49-F238E27FC236}">
                <a16:creationId xmlns:a16="http://schemas.microsoft.com/office/drawing/2014/main" id="{74E8AA39-3DCE-844C-A4C8-84559CCC92C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6698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80EB9B7A-81F3-A842-BBC2-541DEF8C680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0"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4"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7"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8" name="Freihandform 17"/>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LOGO">
            <a:extLst>
              <a:ext uri="{FF2B5EF4-FFF2-40B4-BE49-F238E27FC236}">
                <a16:creationId xmlns:a16="http://schemas.microsoft.com/office/drawing/2014/main" id="{83B4B060-5D03-0C40-BF27-A9A18BA7AA8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3224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Blue Fade"/>
          <p:cNvSpPr/>
          <p:nvPr userDrawn="1"/>
        </p:nvSpPr>
        <p:spPr>
          <a:xfrm>
            <a:off x="1183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B61B62C6-76BF-2248-A7C8-54032C334EF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411834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7">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1535720A-BAC9-C041-97CC-F9648BFDAD42}"/>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80207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6858000"/>
          </a:xfrm>
          <a:prstGeom prst="rect">
            <a:avLst/>
          </a:prstGeom>
        </p:spPr>
      </p:pic>
      <p:sp>
        <p:nvSpPr>
          <p:cNvPr id="11" name="Blue Fade"/>
          <p:cNvSpPr/>
          <p:nvPr userDrawn="1"/>
        </p:nvSpPr>
        <p:spPr>
          <a:xfrm>
            <a:off x="-11998" y="-2"/>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467604AC-3184-1347-8DA8-61B67B8F1D8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9">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Blue Fade"/>
          <p:cNvSpPr/>
          <p:nvPr userDrawn="1"/>
        </p:nvSpPr>
        <p:spPr>
          <a:xfrm>
            <a:off x="136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EC79B683-0665-0E45-80A8-CB4D1F7FDC20}"/>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2" name="Hide"/>
          <p:cNvSpPr/>
          <p:nvPr userDrawn="1"/>
        </p:nvSpPr>
        <p:spPr>
          <a:xfrm>
            <a:off x="-2" y="6138000"/>
            <a:ext cx="205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cxnSp>
        <p:nvCxnSpPr>
          <p:cNvPr id="17" name="Gerade Verbindung 16"/>
          <p:cNvCxnSpPr/>
          <p:nvPr userDrawn="1"/>
        </p:nvCxnSpPr>
        <p:spPr>
          <a:xfrm>
            <a:off x="838200" y="194872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838200" y="235095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838200" y="275319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838200" y="315542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838200" y="3557665"/>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838200" y="395990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838200" y="436213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838200" y="476437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a:xfrm>
            <a:off x="838200" y="516660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a:xfrm>
            <a:off x="838200" y="5568846"/>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 name="LOGO">
            <a:extLst>
              <a:ext uri="{FF2B5EF4-FFF2-40B4-BE49-F238E27FC236}">
                <a16:creationId xmlns:a16="http://schemas.microsoft.com/office/drawing/2014/main" id="{4E46E55A-9BC9-0E42-AE0C-8BE4C5A8FE30}"/>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02849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0"/>
            <a:ext cx="12186358" cy="6854826"/>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3" name="Bild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18927" y="930055"/>
            <a:ext cx="1371596" cy="1371596"/>
          </a:xfrm>
          <a:prstGeom prst="rect">
            <a:avLst/>
          </a:prstGeom>
        </p:spPr>
      </p:pic>
      <p:pic>
        <p:nvPicPr>
          <p:cNvPr id="14"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3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sp>
        <p:nvSpPr>
          <p:cNvPr id="32" name="Freihandform 3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F0C663C7-AF94-0D43-BD1E-0749AEEB031A}"/>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Tree>
    <p:extLst>
      <p:ext uri="{BB962C8B-B14F-4D97-AF65-F5344CB8AC3E}">
        <p14:creationId xmlns:p14="http://schemas.microsoft.com/office/powerpoint/2010/main" val="2088829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8" userDrawn="1">
          <p15:clr>
            <a:srgbClr val="FBAE40"/>
          </p15:clr>
        </p15:guide>
        <p15:guide id="4" pos="71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66079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Content - no Subline">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84438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Content + UP">
    <p:spTree>
      <p:nvGrpSpPr>
        <p:cNvPr id="1" name=""/>
        <p:cNvGrpSpPr/>
        <p:nvPr/>
      </p:nvGrpSpPr>
      <p:grpSpPr>
        <a:xfrm>
          <a:off x="0" y="0"/>
          <a:ext cx="0" cy="0"/>
          <a:chOff x="0" y="0"/>
          <a:chExt cx="0" cy="0"/>
        </a:xfrm>
      </p:grpSpPr>
      <p:grpSp>
        <p:nvGrpSpPr>
          <p:cNvPr id="10" name="ICON"/>
          <p:cNvGrpSpPr>
            <a:grpSpLocks noChangeAspect="1"/>
          </p:cNvGrpSpPr>
          <p:nvPr userDrawn="1"/>
        </p:nvGrpSpPr>
        <p:grpSpPr bwMode="auto">
          <a:xfrm>
            <a:off x="6002146" y="534257"/>
            <a:ext cx="5752703" cy="5752703"/>
            <a:chOff x="2267" y="994"/>
            <a:chExt cx="2000" cy="2000"/>
          </a:xfrm>
          <a:solidFill>
            <a:schemeClr val="bg1">
              <a:lumMod val="95000"/>
              <a:alpha val="50000"/>
            </a:schemeClr>
          </a:solidFill>
        </p:grpSpPr>
        <p:sp>
          <p:nvSpPr>
            <p:cNvPr id="11" name="Freeform 2"/>
            <p:cNvSpPr>
              <a:spLocks noChangeArrowheads="1"/>
            </p:cNvSpPr>
            <p:nvPr/>
          </p:nvSpPr>
          <p:spPr bwMode="auto">
            <a:xfrm>
              <a:off x="2267" y="994"/>
              <a:ext cx="2001" cy="2001"/>
            </a:xfrm>
            <a:custGeom>
              <a:avLst/>
              <a:gdLst>
                <a:gd name="T0" fmla="*/ 4502 w 8827"/>
                <a:gd name="T1" fmla="*/ 7111 h 8827"/>
                <a:gd name="T2" fmla="*/ 2792 w 8827"/>
                <a:gd name="T3" fmla="*/ 6737 h 8827"/>
                <a:gd name="T4" fmla="*/ 2499 w 8827"/>
                <a:gd name="T5" fmla="*/ 3003 h 8827"/>
                <a:gd name="T6" fmla="*/ 2543 w 8827"/>
                <a:gd name="T7" fmla="*/ 2950 h 8827"/>
                <a:gd name="T8" fmla="*/ 3367 w 8827"/>
                <a:gd name="T9" fmla="*/ 2943 h 8827"/>
                <a:gd name="T10" fmla="*/ 3420 w 8827"/>
                <a:gd name="T11" fmla="*/ 2981 h 8827"/>
                <a:gd name="T12" fmla="*/ 3446 w 8827"/>
                <a:gd name="T13" fmla="*/ 5944 h 8827"/>
                <a:gd name="T14" fmla="*/ 3912 w 8827"/>
                <a:gd name="T15" fmla="*/ 6331 h 8827"/>
                <a:gd name="T16" fmla="*/ 4377 w 8827"/>
                <a:gd name="T17" fmla="*/ 5944 h 8827"/>
                <a:gd name="T18" fmla="*/ 4405 w 8827"/>
                <a:gd name="T19" fmla="*/ 2984 h 8827"/>
                <a:gd name="T20" fmla="*/ 4460 w 8827"/>
                <a:gd name="T21" fmla="*/ 2943 h 8827"/>
                <a:gd name="T22" fmla="*/ 5282 w 8827"/>
                <a:gd name="T23" fmla="*/ 2949 h 8827"/>
                <a:gd name="T24" fmla="*/ 5323 w 8827"/>
                <a:gd name="T25" fmla="*/ 3000 h 8827"/>
                <a:gd name="T26" fmla="*/ 8285 w 8827"/>
                <a:gd name="T27" fmla="*/ 3456 h 8827"/>
                <a:gd name="T28" fmla="*/ 6677 w 8827"/>
                <a:gd name="T29" fmla="*/ 5448 h 8827"/>
                <a:gd name="T30" fmla="*/ 6648 w 8827"/>
                <a:gd name="T31" fmla="*/ 5511 h 8827"/>
                <a:gd name="T32" fmla="*/ 5820 w 8827"/>
                <a:gd name="T33" fmla="*/ 5531 h 8827"/>
                <a:gd name="T34" fmla="*/ 5762 w 8827"/>
                <a:gd name="T35" fmla="*/ 5504 h 8827"/>
                <a:gd name="T36" fmla="*/ 5741 w 8827"/>
                <a:gd name="T37" fmla="*/ 1391 h 8827"/>
                <a:gd name="T38" fmla="*/ 5766 w 8827"/>
                <a:gd name="T39" fmla="*/ 1334 h 8827"/>
                <a:gd name="T40" fmla="*/ 7373 w 8827"/>
                <a:gd name="T41" fmla="*/ 1309 h 8827"/>
                <a:gd name="T42" fmla="*/ 6879 w 8827"/>
                <a:gd name="T43" fmla="*/ 752 h 8827"/>
                <a:gd name="T44" fmla="*/ 3543 w 8827"/>
                <a:gd name="T45" fmla="*/ 80 h 8827"/>
                <a:gd name="T46" fmla="*/ 591 w 8827"/>
                <a:gd name="T47" fmla="*/ 2207 h 8827"/>
                <a:gd name="T48" fmla="*/ 226 w 8827"/>
                <a:gd name="T49" fmla="*/ 5826 h 8827"/>
                <a:gd name="T50" fmla="*/ 2733 w 8827"/>
                <a:gd name="T51" fmla="*/ 8499 h 8827"/>
                <a:gd name="T52" fmla="*/ 6356 w 8827"/>
                <a:gd name="T53" fmla="*/ 8377 h 8827"/>
                <a:gd name="T54" fmla="*/ 8682 w 8827"/>
                <a:gd name="T55" fmla="*/ 5557 h 8827"/>
                <a:gd name="T56" fmla="*/ 8536 w 8827"/>
                <a:gd name="T57" fmla="*/ 2832 h 8827"/>
                <a:gd name="T58" fmla="*/ 7517 w 8827"/>
                <a:gd name="T59" fmla="*/ 2918 h 8827"/>
                <a:gd name="T60" fmla="*/ 7458 w 8827"/>
                <a:gd name="T61" fmla="*/ 2237 h 8827"/>
                <a:gd name="T62" fmla="*/ 8034 w 8827"/>
                <a:gd name="T63" fmla="*/ 8206 h 8827"/>
                <a:gd name="T64" fmla="*/ 8211 w 8827"/>
                <a:gd name="T65" fmla="*/ 8285 h 8827"/>
                <a:gd name="T66" fmla="*/ 8267 w 8827"/>
                <a:gd name="T67" fmla="*/ 8472 h 8827"/>
                <a:gd name="T68" fmla="*/ 8166 w 8827"/>
                <a:gd name="T69" fmla="*/ 8637 h 8827"/>
                <a:gd name="T70" fmla="*/ 7973 w 8827"/>
                <a:gd name="T71" fmla="*/ 8669 h 8827"/>
                <a:gd name="T72" fmla="*/ 7823 w 8827"/>
                <a:gd name="T73" fmla="*/ 8544 h 8827"/>
                <a:gd name="T74" fmla="*/ 7803 w 8827"/>
                <a:gd name="T75" fmla="*/ 8391 h 8827"/>
                <a:gd name="T76" fmla="*/ 7915 w 8827"/>
                <a:gd name="T77" fmla="*/ 8237 h 8827"/>
                <a:gd name="T78" fmla="*/ 8010 w 8827"/>
                <a:gd name="T79" fmla="*/ 8242 h 8827"/>
                <a:gd name="T80" fmla="*/ 7866 w 8827"/>
                <a:gd name="T81" fmla="*/ 8319 h 8827"/>
                <a:gd name="T82" fmla="*/ 7828 w 8827"/>
                <a:gd name="T83" fmla="*/ 8480 h 8827"/>
                <a:gd name="T84" fmla="*/ 7924 w 8827"/>
                <a:gd name="T85" fmla="*/ 8613 h 8827"/>
                <a:gd name="T86" fmla="*/ 8087 w 8827"/>
                <a:gd name="T87" fmla="*/ 8630 h 8827"/>
                <a:gd name="T88" fmla="*/ 8208 w 8827"/>
                <a:gd name="T89" fmla="*/ 8517 h 8827"/>
                <a:gd name="T90" fmla="*/ 8212 w 8827"/>
                <a:gd name="T91" fmla="*/ 8373 h 8827"/>
                <a:gd name="T92" fmla="*/ 8104 w 8827"/>
                <a:gd name="T93" fmla="*/ 8257 h 8827"/>
                <a:gd name="T94" fmla="*/ 8003 w 8827"/>
                <a:gd name="T95" fmla="*/ 8309 h 8827"/>
                <a:gd name="T96" fmla="*/ 8102 w 8827"/>
                <a:gd name="T97" fmla="*/ 8327 h 8827"/>
                <a:gd name="T98" fmla="*/ 8111 w 8827"/>
                <a:gd name="T99" fmla="*/ 8335 h 8827"/>
                <a:gd name="T100" fmla="*/ 8128 w 8827"/>
                <a:gd name="T101" fmla="*/ 8378 h 8827"/>
                <a:gd name="T102" fmla="*/ 8111 w 8827"/>
                <a:gd name="T103" fmla="*/ 8424 h 8827"/>
                <a:gd name="T104" fmla="*/ 8077 w 8827"/>
                <a:gd name="T105" fmla="*/ 8444 h 8827"/>
                <a:gd name="T106" fmla="*/ 8114 w 8827"/>
                <a:gd name="T107" fmla="*/ 8482 h 8827"/>
                <a:gd name="T108" fmla="*/ 8093 w 8827"/>
                <a:gd name="T109" fmla="*/ 8570 h 8827"/>
                <a:gd name="T110" fmla="*/ 8074 w 8827"/>
                <a:gd name="T111" fmla="*/ 8492 h 8827"/>
                <a:gd name="T112" fmla="*/ 8048 w 8827"/>
                <a:gd name="T113" fmla="*/ 8462 h 8827"/>
                <a:gd name="T114" fmla="*/ 8032 w 8827"/>
                <a:gd name="T115" fmla="*/ 8432 h 8827"/>
                <a:gd name="T116" fmla="*/ 8081 w 8827"/>
                <a:gd name="T117" fmla="*/ 8393 h 8827"/>
                <a:gd name="T118" fmla="*/ 8048 w 8827"/>
                <a:gd name="T119" fmla="*/ 8345 h 8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7" h="8827">
                  <a:moveTo>
                    <a:pt x="5325" y="5810"/>
                  </a:moveTo>
                  <a:lnTo>
                    <a:pt x="5319" y="5968"/>
                  </a:lnTo>
                  <a:lnTo>
                    <a:pt x="5300" y="6117"/>
                  </a:lnTo>
                  <a:lnTo>
                    <a:pt x="5270" y="6259"/>
                  </a:lnTo>
                  <a:lnTo>
                    <a:pt x="5227" y="6392"/>
                  </a:lnTo>
                  <a:lnTo>
                    <a:pt x="5173" y="6516"/>
                  </a:lnTo>
                  <a:lnTo>
                    <a:pt x="5108" y="6631"/>
                  </a:lnTo>
                  <a:lnTo>
                    <a:pt x="5033" y="6736"/>
                  </a:lnTo>
                  <a:lnTo>
                    <a:pt x="4946" y="6832"/>
                  </a:lnTo>
                  <a:lnTo>
                    <a:pt x="4850" y="6917"/>
                  </a:lnTo>
                  <a:lnTo>
                    <a:pt x="4743" y="6993"/>
                  </a:lnTo>
                  <a:lnTo>
                    <a:pt x="4627" y="7057"/>
                  </a:lnTo>
                  <a:lnTo>
                    <a:pt x="4502" y="7111"/>
                  </a:lnTo>
                  <a:lnTo>
                    <a:pt x="4367" y="7153"/>
                  </a:lnTo>
                  <a:lnTo>
                    <a:pt x="4224" y="7183"/>
                  </a:lnTo>
                  <a:lnTo>
                    <a:pt x="4073" y="7202"/>
                  </a:lnTo>
                  <a:lnTo>
                    <a:pt x="3914" y="7208"/>
                  </a:lnTo>
                  <a:lnTo>
                    <a:pt x="3754" y="7202"/>
                  </a:lnTo>
                  <a:lnTo>
                    <a:pt x="3602" y="7184"/>
                  </a:lnTo>
                  <a:lnTo>
                    <a:pt x="3459" y="7153"/>
                  </a:lnTo>
                  <a:lnTo>
                    <a:pt x="3325" y="7111"/>
                  </a:lnTo>
                  <a:lnTo>
                    <a:pt x="3199" y="7058"/>
                  </a:lnTo>
                  <a:lnTo>
                    <a:pt x="3082" y="6993"/>
                  </a:lnTo>
                  <a:lnTo>
                    <a:pt x="2975" y="6918"/>
                  </a:lnTo>
                  <a:lnTo>
                    <a:pt x="2878" y="6833"/>
                  </a:lnTo>
                  <a:lnTo>
                    <a:pt x="2792" y="6737"/>
                  </a:lnTo>
                  <a:lnTo>
                    <a:pt x="2715" y="6631"/>
                  </a:lnTo>
                  <a:lnTo>
                    <a:pt x="2650" y="6516"/>
                  </a:lnTo>
                  <a:lnTo>
                    <a:pt x="2596" y="6392"/>
                  </a:lnTo>
                  <a:lnTo>
                    <a:pt x="2553" y="6259"/>
                  </a:lnTo>
                  <a:lnTo>
                    <a:pt x="2522" y="6118"/>
                  </a:lnTo>
                  <a:lnTo>
                    <a:pt x="2503" y="5968"/>
                  </a:lnTo>
                  <a:lnTo>
                    <a:pt x="2497" y="5810"/>
                  </a:lnTo>
                  <a:lnTo>
                    <a:pt x="2497" y="3023"/>
                  </a:lnTo>
                  <a:lnTo>
                    <a:pt x="2497" y="3023"/>
                  </a:lnTo>
                  <a:lnTo>
                    <a:pt x="2497" y="3017"/>
                  </a:lnTo>
                  <a:lnTo>
                    <a:pt x="2497" y="3012"/>
                  </a:lnTo>
                  <a:lnTo>
                    <a:pt x="2498" y="3008"/>
                  </a:lnTo>
                  <a:lnTo>
                    <a:pt x="2499" y="3003"/>
                  </a:lnTo>
                  <a:lnTo>
                    <a:pt x="2501" y="2998"/>
                  </a:lnTo>
                  <a:lnTo>
                    <a:pt x="2503" y="2993"/>
                  </a:lnTo>
                  <a:lnTo>
                    <a:pt x="2505" y="2988"/>
                  </a:lnTo>
                  <a:lnTo>
                    <a:pt x="2508" y="2984"/>
                  </a:lnTo>
                  <a:lnTo>
                    <a:pt x="2511" y="2979"/>
                  </a:lnTo>
                  <a:lnTo>
                    <a:pt x="2514" y="2974"/>
                  </a:lnTo>
                  <a:lnTo>
                    <a:pt x="2517" y="2970"/>
                  </a:lnTo>
                  <a:lnTo>
                    <a:pt x="2521" y="2966"/>
                  </a:lnTo>
                  <a:lnTo>
                    <a:pt x="2525" y="2962"/>
                  </a:lnTo>
                  <a:lnTo>
                    <a:pt x="2529" y="2959"/>
                  </a:lnTo>
                  <a:lnTo>
                    <a:pt x="2534" y="2956"/>
                  </a:lnTo>
                  <a:lnTo>
                    <a:pt x="2539" y="2953"/>
                  </a:lnTo>
                  <a:lnTo>
                    <a:pt x="2543" y="2950"/>
                  </a:lnTo>
                  <a:lnTo>
                    <a:pt x="2548" y="2948"/>
                  </a:lnTo>
                  <a:lnTo>
                    <a:pt x="2552" y="2946"/>
                  </a:lnTo>
                  <a:lnTo>
                    <a:pt x="2557" y="2945"/>
                  </a:lnTo>
                  <a:lnTo>
                    <a:pt x="2562" y="2944"/>
                  </a:lnTo>
                  <a:lnTo>
                    <a:pt x="2567" y="2943"/>
                  </a:lnTo>
                  <a:lnTo>
                    <a:pt x="2572" y="2942"/>
                  </a:lnTo>
                  <a:lnTo>
                    <a:pt x="2577" y="2942"/>
                  </a:lnTo>
                  <a:lnTo>
                    <a:pt x="3352" y="2942"/>
                  </a:lnTo>
                  <a:lnTo>
                    <a:pt x="3352" y="2942"/>
                  </a:lnTo>
                  <a:lnTo>
                    <a:pt x="3352" y="2942"/>
                  </a:lnTo>
                  <a:lnTo>
                    <a:pt x="3357" y="2942"/>
                  </a:lnTo>
                  <a:lnTo>
                    <a:pt x="3362" y="2942"/>
                  </a:lnTo>
                  <a:lnTo>
                    <a:pt x="3367" y="2943"/>
                  </a:lnTo>
                  <a:lnTo>
                    <a:pt x="3371" y="2944"/>
                  </a:lnTo>
                  <a:lnTo>
                    <a:pt x="3376" y="2945"/>
                  </a:lnTo>
                  <a:lnTo>
                    <a:pt x="3381" y="2947"/>
                  </a:lnTo>
                  <a:lnTo>
                    <a:pt x="3386" y="2949"/>
                  </a:lnTo>
                  <a:lnTo>
                    <a:pt x="3391" y="2952"/>
                  </a:lnTo>
                  <a:lnTo>
                    <a:pt x="3395" y="2955"/>
                  </a:lnTo>
                  <a:lnTo>
                    <a:pt x="3400" y="2958"/>
                  </a:lnTo>
                  <a:lnTo>
                    <a:pt x="3404" y="2961"/>
                  </a:lnTo>
                  <a:lnTo>
                    <a:pt x="3407" y="2964"/>
                  </a:lnTo>
                  <a:lnTo>
                    <a:pt x="3411" y="2968"/>
                  </a:lnTo>
                  <a:lnTo>
                    <a:pt x="3414" y="2972"/>
                  </a:lnTo>
                  <a:lnTo>
                    <a:pt x="3417" y="2976"/>
                  </a:lnTo>
                  <a:lnTo>
                    <a:pt x="3420" y="2981"/>
                  </a:lnTo>
                  <a:lnTo>
                    <a:pt x="3422" y="2985"/>
                  </a:lnTo>
                  <a:lnTo>
                    <a:pt x="3424" y="2990"/>
                  </a:lnTo>
                  <a:lnTo>
                    <a:pt x="3426" y="2995"/>
                  </a:lnTo>
                  <a:lnTo>
                    <a:pt x="3427" y="3000"/>
                  </a:lnTo>
                  <a:lnTo>
                    <a:pt x="3428" y="3004"/>
                  </a:lnTo>
                  <a:lnTo>
                    <a:pt x="3429" y="3009"/>
                  </a:lnTo>
                  <a:lnTo>
                    <a:pt x="3429" y="3014"/>
                  </a:lnTo>
                  <a:lnTo>
                    <a:pt x="3430" y="3020"/>
                  </a:lnTo>
                  <a:lnTo>
                    <a:pt x="3430" y="3025"/>
                  </a:lnTo>
                  <a:lnTo>
                    <a:pt x="3430" y="5742"/>
                  </a:lnTo>
                  <a:lnTo>
                    <a:pt x="3431" y="5814"/>
                  </a:lnTo>
                  <a:lnTo>
                    <a:pt x="3437" y="5882"/>
                  </a:lnTo>
                  <a:lnTo>
                    <a:pt x="3446" y="5944"/>
                  </a:lnTo>
                  <a:lnTo>
                    <a:pt x="3459" y="6002"/>
                  </a:lnTo>
                  <a:lnTo>
                    <a:pt x="3476" y="6055"/>
                  </a:lnTo>
                  <a:lnTo>
                    <a:pt x="3497" y="6103"/>
                  </a:lnTo>
                  <a:lnTo>
                    <a:pt x="3521" y="6147"/>
                  </a:lnTo>
                  <a:lnTo>
                    <a:pt x="3549" y="6186"/>
                  </a:lnTo>
                  <a:lnTo>
                    <a:pt x="3581" y="6220"/>
                  </a:lnTo>
                  <a:lnTo>
                    <a:pt x="3616" y="6250"/>
                  </a:lnTo>
                  <a:lnTo>
                    <a:pt x="3656" y="6275"/>
                  </a:lnTo>
                  <a:lnTo>
                    <a:pt x="3699" y="6295"/>
                  </a:lnTo>
                  <a:lnTo>
                    <a:pt x="3747" y="6311"/>
                  </a:lnTo>
                  <a:lnTo>
                    <a:pt x="3798" y="6322"/>
                  </a:lnTo>
                  <a:lnTo>
                    <a:pt x="3853" y="6329"/>
                  </a:lnTo>
                  <a:lnTo>
                    <a:pt x="3912" y="6331"/>
                  </a:lnTo>
                  <a:lnTo>
                    <a:pt x="3970" y="6329"/>
                  </a:lnTo>
                  <a:lnTo>
                    <a:pt x="4025" y="6322"/>
                  </a:lnTo>
                  <a:lnTo>
                    <a:pt x="4077" y="6311"/>
                  </a:lnTo>
                  <a:lnTo>
                    <a:pt x="4124" y="6295"/>
                  </a:lnTo>
                  <a:lnTo>
                    <a:pt x="4167" y="6275"/>
                  </a:lnTo>
                  <a:lnTo>
                    <a:pt x="4207" y="6250"/>
                  </a:lnTo>
                  <a:lnTo>
                    <a:pt x="4242" y="6220"/>
                  </a:lnTo>
                  <a:lnTo>
                    <a:pt x="4274" y="6186"/>
                  </a:lnTo>
                  <a:lnTo>
                    <a:pt x="4302" y="6147"/>
                  </a:lnTo>
                  <a:lnTo>
                    <a:pt x="4327" y="6103"/>
                  </a:lnTo>
                  <a:lnTo>
                    <a:pt x="4347" y="6055"/>
                  </a:lnTo>
                  <a:lnTo>
                    <a:pt x="4364" y="6002"/>
                  </a:lnTo>
                  <a:lnTo>
                    <a:pt x="4377" y="5944"/>
                  </a:lnTo>
                  <a:lnTo>
                    <a:pt x="4386" y="5882"/>
                  </a:lnTo>
                  <a:lnTo>
                    <a:pt x="4392" y="5814"/>
                  </a:lnTo>
                  <a:lnTo>
                    <a:pt x="4394" y="5742"/>
                  </a:lnTo>
                  <a:lnTo>
                    <a:pt x="4394" y="3023"/>
                  </a:lnTo>
                  <a:lnTo>
                    <a:pt x="4394" y="3023"/>
                  </a:lnTo>
                  <a:lnTo>
                    <a:pt x="4394" y="3017"/>
                  </a:lnTo>
                  <a:lnTo>
                    <a:pt x="4395" y="3012"/>
                  </a:lnTo>
                  <a:lnTo>
                    <a:pt x="4395" y="3008"/>
                  </a:lnTo>
                  <a:lnTo>
                    <a:pt x="4397" y="3003"/>
                  </a:lnTo>
                  <a:lnTo>
                    <a:pt x="4398" y="2998"/>
                  </a:lnTo>
                  <a:lnTo>
                    <a:pt x="4400" y="2993"/>
                  </a:lnTo>
                  <a:lnTo>
                    <a:pt x="4402" y="2988"/>
                  </a:lnTo>
                  <a:lnTo>
                    <a:pt x="4405" y="2984"/>
                  </a:lnTo>
                  <a:lnTo>
                    <a:pt x="4407" y="2979"/>
                  </a:lnTo>
                  <a:lnTo>
                    <a:pt x="4411" y="2974"/>
                  </a:lnTo>
                  <a:lnTo>
                    <a:pt x="4414" y="2970"/>
                  </a:lnTo>
                  <a:lnTo>
                    <a:pt x="4418" y="2966"/>
                  </a:lnTo>
                  <a:lnTo>
                    <a:pt x="4422" y="2963"/>
                  </a:lnTo>
                  <a:lnTo>
                    <a:pt x="4427" y="2959"/>
                  </a:lnTo>
                  <a:lnTo>
                    <a:pt x="4431" y="2956"/>
                  </a:lnTo>
                  <a:lnTo>
                    <a:pt x="4436" y="2953"/>
                  </a:lnTo>
                  <a:lnTo>
                    <a:pt x="4441" y="2950"/>
                  </a:lnTo>
                  <a:lnTo>
                    <a:pt x="4446" y="2948"/>
                  </a:lnTo>
                  <a:lnTo>
                    <a:pt x="4450" y="2946"/>
                  </a:lnTo>
                  <a:lnTo>
                    <a:pt x="4455" y="2945"/>
                  </a:lnTo>
                  <a:lnTo>
                    <a:pt x="4460" y="2943"/>
                  </a:lnTo>
                  <a:lnTo>
                    <a:pt x="4465" y="2942"/>
                  </a:lnTo>
                  <a:lnTo>
                    <a:pt x="4470" y="2942"/>
                  </a:lnTo>
                  <a:lnTo>
                    <a:pt x="4475" y="2942"/>
                  </a:lnTo>
                  <a:lnTo>
                    <a:pt x="5244" y="2942"/>
                  </a:lnTo>
                  <a:lnTo>
                    <a:pt x="5244" y="2942"/>
                  </a:lnTo>
                  <a:lnTo>
                    <a:pt x="5246" y="2942"/>
                  </a:lnTo>
                  <a:lnTo>
                    <a:pt x="5252" y="2942"/>
                  </a:lnTo>
                  <a:lnTo>
                    <a:pt x="5257" y="2942"/>
                  </a:lnTo>
                  <a:lnTo>
                    <a:pt x="5262" y="2943"/>
                  </a:lnTo>
                  <a:lnTo>
                    <a:pt x="5267" y="2944"/>
                  </a:lnTo>
                  <a:lnTo>
                    <a:pt x="5272" y="2945"/>
                  </a:lnTo>
                  <a:lnTo>
                    <a:pt x="5277" y="2947"/>
                  </a:lnTo>
                  <a:lnTo>
                    <a:pt x="5282" y="2949"/>
                  </a:lnTo>
                  <a:lnTo>
                    <a:pt x="5286" y="2952"/>
                  </a:lnTo>
                  <a:lnTo>
                    <a:pt x="5291" y="2955"/>
                  </a:lnTo>
                  <a:lnTo>
                    <a:pt x="5295" y="2958"/>
                  </a:lnTo>
                  <a:lnTo>
                    <a:pt x="5299" y="2961"/>
                  </a:lnTo>
                  <a:lnTo>
                    <a:pt x="5303" y="2964"/>
                  </a:lnTo>
                  <a:lnTo>
                    <a:pt x="5306" y="2968"/>
                  </a:lnTo>
                  <a:lnTo>
                    <a:pt x="5310" y="2972"/>
                  </a:lnTo>
                  <a:lnTo>
                    <a:pt x="5313" y="2976"/>
                  </a:lnTo>
                  <a:lnTo>
                    <a:pt x="5315" y="2981"/>
                  </a:lnTo>
                  <a:lnTo>
                    <a:pt x="5318" y="2985"/>
                  </a:lnTo>
                  <a:lnTo>
                    <a:pt x="5320" y="2990"/>
                  </a:lnTo>
                  <a:lnTo>
                    <a:pt x="5322" y="2995"/>
                  </a:lnTo>
                  <a:lnTo>
                    <a:pt x="5323" y="3000"/>
                  </a:lnTo>
                  <a:lnTo>
                    <a:pt x="5324" y="3005"/>
                  </a:lnTo>
                  <a:lnTo>
                    <a:pt x="5325" y="3010"/>
                  </a:lnTo>
                  <a:lnTo>
                    <a:pt x="5325" y="3015"/>
                  </a:lnTo>
                  <a:lnTo>
                    <a:pt x="5325" y="3021"/>
                  </a:lnTo>
                  <a:lnTo>
                    <a:pt x="5325" y="3023"/>
                  </a:lnTo>
                  <a:lnTo>
                    <a:pt x="5325" y="5810"/>
                  </a:lnTo>
                  <a:close/>
                  <a:moveTo>
                    <a:pt x="8536" y="2832"/>
                  </a:moveTo>
                  <a:lnTo>
                    <a:pt x="8515" y="2948"/>
                  </a:lnTo>
                  <a:lnTo>
                    <a:pt x="8485" y="3060"/>
                  </a:lnTo>
                  <a:lnTo>
                    <a:pt x="8446" y="3167"/>
                  </a:lnTo>
                  <a:lnTo>
                    <a:pt x="8400" y="3269"/>
                  </a:lnTo>
                  <a:lnTo>
                    <a:pt x="8346" y="3366"/>
                  </a:lnTo>
                  <a:lnTo>
                    <a:pt x="8285" y="3456"/>
                  </a:lnTo>
                  <a:lnTo>
                    <a:pt x="8218" y="3540"/>
                  </a:lnTo>
                  <a:lnTo>
                    <a:pt x="8144" y="3617"/>
                  </a:lnTo>
                  <a:lnTo>
                    <a:pt x="8064" y="3687"/>
                  </a:lnTo>
                  <a:lnTo>
                    <a:pt x="7979" y="3749"/>
                  </a:lnTo>
                  <a:lnTo>
                    <a:pt x="7889" y="3802"/>
                  </a:lnTo>
                  <a:lnTo>
                    <a:pt x="7794" y="3847"/>
                  </a:lnTo>
                  <a:lnTo>
                    <a:pt x="7694" y="3882"/>
                  </a:lnTo>
                  <a:lnTo>
                    <a:pt x="7591" y="3908"/>
                  </a:lnTo>
                  <a:lnTo>
                    <a:pt x="7485" y="3924"/>
                  </a:lnTo>
                  <a:lnTo>
                    <a:pt x="7375" y="3930"/>
                  </a:lnTo>
                  <a:lnTo>
                    <a:pt x="6677" y="3930"/>
                  </a:lnTo>
                  <a:lnTo>
                    <a:pt x="6677" y="5448"/>
                  </a:lnTo>
                  <a:lnTo>
                    <a:pt x="6677" y="5448"/>
                  </a:lnTo>
                  <a:lnTo>
                    <a:pt x="6677" y="5454"/>
                  </a:lnTo>
                  <a:lnTo>
                    <a:pt x="6676" y="5459"/>
                  </a:lnTo>
                  <a:lnTo>
                    <a:pt x="6675" y="5464"/>
                  </a:lnTo>
                  <a:lnTo>
                    <a:pt x="6674" y="5469"/>
                  </a:lnTo>
                  <a:lnTo>
                    <a:pt x="6672" y="5474"/>
                  </a:lnTo>
                  <a:lnTo>
                    <a:pt x="6670" y="5479"/>
                  </a:lnTo>
                  <a:lnTo>
                    <a:pt x="6668" y="5484"/>
                  </a:lnTo>
                  <a:lnTo>
                    <a:pt x="6665" y="5488"/>
                  </a:lnTo>
                  <a:lnTo>
                    <a:pt x="6662" y="5493"/>
                  </a:lnTo>
                  <a:lnTo>
                    <a:pt x="6659" y="5498"/>
                  </a:lnTo>
                  <a:lnTo>
                    <a:pt x="6655" y="5503"/>
                  </a:lnTo>
                  <a:lnTo>
                    <a:pt x="6652" y="5507"/>
                  </a:lnTo>
                  <a:lnTo>
                    <a:pt x="6648" y="5511"/>
                  </a:lnTo>
                  <a:lnTo>
                    <a:pt x="6644" y="5514"/>
                  </a:lnTo>
                  <a:lnTo>
                    <a:pt x="6639" y="5517"/>
                  </a:lnTo>
                  <a:lnTo>
                    <a:pt x="6634" y="5520"/>
                  </a:lnTo>
                  <a:lnTo>
                    <a:pt x="6630" y="5523"/>
                  </a:lnTo>
                  <a:lnTo>
                    <a:pt x="6625" y="5525"/>
                  </a:lnTo>
                  <a:lnTo>
                    <a:pt x="6620" y="5527"/>
                  </a:lnTo>
                  <a:lnTo>
                    <a:pt x="6615" y="5529"/>
                  </a:lnTo>
                  <a:lnTo>
                    <a:pt x="6610" y="5530"/>
                  </a:lnTo>
                  <a:lnTo>
                    <a:pt x="6605" y="5531"/>
                  </a:lnTo>
                  <a:lnTo>
                    <a:pt x="6600" y="5531"/>
                  </a:lnTo>
                  <a:lnTo>
                    <a:pt x="6594" y="5531"/>
                  </a:lnTo>
                  <a:lnTo>
                    <a:pt x="5820" y="5531"/>
                  </a:lnTo>
                  <a:lnTo>
                    <a:pt x="5820" y="5531"/>
                  </a:lnTo>
                  <a:lnTo>
                    <a:pt x="5815" y="5531"/>
                  </a:lnTo>
                  <a:lnTo>
                    <a:pt x="5810" y="5531"/>
                  </a:lnTo>
                  <a:lnTo>
                    <a:pt x="5805" y="5530"/>
                  </a:lnTo>
                  <a:lnTo>
                    <a:pt x="5800" y="5529"/>
                  </a:lnTo>
                  <a:lnTo>
                    <a:pt x="5795" y="5527"/>
                  </a:lnTo>
                  <a:lnTo>
                    <a:pt x="5791" y="5525"/>
                  </a:lnTo>
                  <a:lnTo>
                    <a:pt x="5786" y="5523"/>
                  </a:lnTo>
                  <a:lnTo>
                    <a:pt x="5781" y="5520"/>
                  </a:lnTo>
                  <a:lnTo>
                    <a:pt x="5777" y="5517"/>
                  </a:lnTo>
                  <a:lnTo>
                    <a:pt x="5773" y="5514"/>
                  </a:lnTo>
                  <a:lnTo>
                    <a:pt x="5769" y="5511"/>
                  </a:lnTo>
                  <a:lnTo>
                    <a:pt x="5765" y="5508"/>
                  </a:lnTo>
                  <a:lnTo>
                    <a:pt x="5762" y="5504"/>
                  </a:lnTo>
                  <a:lnTo>
                    <a:pt x="5758" y="5500"/>
                  </a:lnTo>
                  <a:lnTo>
                    <a:pt x="5755" y="5496"/>
                  </a:lnTo>
                  <a:lnTo>
                    <a:pt x="5752" y="5491"/>
                  </a:lnTo>
                  <a:lnTo>
                    <a:pt x="5750" y="5487"/>
                  </a:lnTo>
                  <a:lnTo>
                    <a:pt x="5747" y="5482"/>
                  </a:lnTo>
                  <a:lnTo>
                    <a:pt x="5746" y="5477"/>
                  </a:lnTo>
                  <a:lnTo>
                    <a:pt x="5744" y="5472"/>
                  </a:lnTo>
                  <a:lnTo>
                    <a:pt x="5743" y="5468"/>
                  </a:lnTo>
                  <a:lnTo>
                    <a:pt x="5742" y="5463"/>
                  </a:lnTo>
                  <a:lnTo>
                    <a:pt x="5742" y="5458"/>
                  </a:lnTo>
                  <a:lnTo>
                    <a:pt x="5741" y="5452"/>
                  </a:lnTo>
                  <a:lnTo>
                    <a:pt x="5741" y="5448"/>
                  </a:lnTo>
                  <a:lnTo>
                    <a:pt x="5741" y="1391"/>
                  </a:lnTo>
                  <a:lnTo>
                    <a:pt x="5741" y="1391"/>
                  </a:lnTo>
                  <a:lnTo>
                    <a:pt x="5742" y="1386"/>
                  </a:lnTo>
                  <a:lnTo>
                    <a:pt x="5743" y="1381"/>
                  </a:lnTo>
                  <a:lnTo>
                    <a:pt x="5744" y="1375"/>
                  </a:lnTo>
                  <a:lnTo>
                    <a:pt x="5745" y="1371"/>
                  </a:lnTo>
                  <a:lnTo>
                    <a:pt x="5746" y="1366"/>
                  </a:lnTo>
                  <a:lnTo>
                    <a:pt x="5748" y="1361"/>
                  </a:lnTo>
                  <a:lnTo>
                    <a:pt x="5751" y="1356"/>
                  </a:lnTo>
                  <a:lnTo>
                    <a:pt x="5753" y="1351"/>
                  </a:lnTo>
                  <a:lnTo>
                    <a:pt x="5756" y="1346"/>
                  </a:lnTo>
                  <a:lnTo>
                    <a:pt x="5759" y="1342"/>
                  </a:lnTo>
                  <a:lnTo>
                    <a:pt x="5763" y="1338"/>
                  </a:lnTo>
                  <a:lnTo>
                    <a:pt x="5766" y="1334"/>
                  </a:lnTo>
                  <a:lnTo>
                    <a:pt x="5770" y="1330"/>
                  </a:lnTo>
                  <a:lnTo>
                    <a:pt x="5775" y="1326"/>
                  </a:lnTo>
                  <a:lnTo>
                    <a:pt x="5779" y="1323"/>
                  </a:lnTo>
                  <a:lnTo>
                    <a:pt x="5784" y="1320"/>
                  </a:lnTo>
                  <a:lnTo>
                    <a:pt x="5789" y="1317"/>
                  </a:lnTo>
                  <a:lnTo>
                    <a:pt x="5794" y="1315"/>
                  </a:lnTo>
                  <a:lnTo>
                    <a:pt x="5799" y="1313"/>
                  </a:lnTo>
                  <a:lnTo>
                    <a:pt x="5804" y="1311"/>
                  </a:lnTo>
                  <a:lnTo>
                    <a:pt x="5809" y="1310"/>
                  </a:lnTo>
                  <a:lnTo>
                    <a:pt x="5814" y="1309"/>
                  </a:lnTo>
                  <a:lnTo>
                    <a:pt x="5819" y="1309"/>
                  </a:lnTo>
                  <a:lnTo>
                    <a:pt x="5824" y="1309"/>
                  </a:lnTo>
                  <a:lnTo>
                    <a:pt x="7373" y="1309"/>
                  </a:lnTo>
                  <a:lnTo>
                    <a:pt x="7373" y="1309"/>
                  </a:lnTo>
                  <a:lnTo>
                    <a:pt x="7376" y="1309"/>
                  </a:lnTo>
                  <a:lnTo>
                    <a:pt x="7424" y="1310"/>
                  </a:lnTo>
                  <a:lnTo>
                    <a:pt x="7470" y="1312"/>
                  </a:lnTo>
                  <a:lnTo>
                    <a:pt x="7516" y="1316"/>
                  </a:lnTo>
                  <a:lnTo>
                    <a:pt x="7563" y="1323"/>
                  </a:lnTo>
                  <a:lnTo>
                    <a:pt x="7563" y="1323"/>
                  </a:lnTo>
                  <a:lnTo>
                    <a:pt x="7453" y="1214"/>
                  </a:lnTo>
                  <a:lnTo>
                    <a:pt x="7343" y="1111"/>
                  </a:lnTo>
                  <a:lnTo>
                    <a:pt x="7231" y="1015"/>
                  </a:lnTo>
                  <a:lnTo>
                    <a:pt x="7118" y="923"/>
                  </a:lnTo>
                  <a:lnTo>
                    <a:pt x="7001" y="836"/>
                  </a:lnTo>
                  <a:lnTo>
                    <a:pt x="6879" y="752"/>
                  </a:lnTo>
                  <a:lnTo>
                    <a:pt x="6753" y="670"/>
                  </a:lnTo>
                  <a:lnTo>
                    <a:pt x="6619" y="591"/>
                  </a:lnTo>
                  <a:lnTo>
                    <a:pt x="6356" y="449"/>
                  </a:lnTo>
                  <a:lnTo>
                    <a:pt x="6092" y="327"/>
                  </a:lnTo>
                  <a:lnTo>
                    <a:pt x="5826" y="225"/>
                  </a:lnTo>
                  <a:lnTo>
                    <a:pt x="5557" y="143"/>
                  </a:lnTo>
                  <a:lnTo>
                    <a:pt x="5282" y="80"/>
                  </a:lnTo>
                  <a:lnTo>
                    <a:pt x="5001" y="35"/>
                  </a:lnTo>
                  <a:lnTo>
                    <a:pt x="4712" y="9"/>
                  </a:lnTo>
                  <a:lnTo>
                    <a:pt x="4412" y="0"/>
                  </a:lnTo>
                  <a:lnTo>
                    <a:pt x="4113" y="9"/>
                  </a:lnTo>
                  <a:lnTo>
                    <a:pt x="3824" y="35"/>
                  </a:lnTo>
                  <a:lnTo>
                    <a:pt x="3543" y="80"/>
                  </a:lnTo>
                  <a:lnTo>
                    <a:pt x="3268" y="143"/>
                  </a:lnTo>
                  <a:lnTo>
                    <a:pt x="2999" y="225"/>
                  </a:lnTo>
                  <a:lnTo>
                    <a:pt x="2733" y="327"/>
                  </a:lnTo>
                  <a:lnTo>
                    <a:pt x="2469" y="449"/>
                  </a:lnTo>
                  <a:lnTo>
                    <a:pt x="2206" y="591"/>
                  </a:lnTo>
                  <a:lnTo>
                    <a:pt x="1951" y="748"/>
                  </a:lnTo>
                  <a:lnTo>
                    <a:pt x="1714" y="916"/>
                  </a:lnTo>
                  <a:lnTo>
                    <a:pt x="1493" y="1095"/>
                  </a:lnTo>
                  <a:lnTo>
                    <a:pt x="1287" y="1287"/>
                  </a:lnTo>
                  <a:lnTo>
                    <a:pt x="1095" y="1494"/>
                  </a:lnTo>
                  <a:lnTo>
                    <a:pt x="916" y="1715"/>
                  </a:lnTo>
                  <a:lnTo>
                    <a:pt x="748" y="1952"/>
                  </a:lnTo>
                  <a:lnTo>
                    <a:pt x="591" y="2207"/>
                  </a:lnTo>
                  <a:lnTo>
                    <a:pt x="449" y="2470"/>
                  </a:lnTo>
                  <a:lnTo>
                    <a:pt x="327" y="2734"/>
                  </a:lnTo>
                  <a:lnTo>
                    <a:pt x="226" y="3000"/>
                  </a:lnTo>
                  <a:lnTo>
                    <a:pt x="143" y="3269"/>
                  </a:lnTo>
                  <a:lnTo>
                    <a:pt x="80" y="3543"/>
                  </a:lnTo>
                  <a:lnTo>
                    <a:pt x="35" y="3824"/>
                  </a:lnTo>
                  <a:lnTo>
                    <a:pt x="9" y="4113"/>
                  </a:lnTo>
                  <a:lnTo>
                    <a:pt x="0" y="4413"/>
                  </a:lnTo>
                  <a:lnTo>
                    <a:pt x="9" y="4712"/>
                  </a:lnTo>
                  <a:lnTo>
                    <a:pt x="35" y="5001"/>
                  </a:lnTo>
                  <a:lnTo>
                    <a:pt x="80" y="5282"/>
                  </a:lnTo>
                  <a:lnTo>
                    <a:pt x="143" y="5557"/>
                  </a:lnTo>
                  <a:lnTo>
                    <a:pt x="226" y="5826"/>
                  </a:lnTo>
                  <a:lnTo>
                    <a:pt x="327" y="6092"/>
                  </a:lnTo>
                  <a:lnTo>
                    <a:pt x="449" y="6356"/>
                  </a:lnTo>
                  <a:lnTo>
                    <a:pt x="591" y="6619"/>
                  </a:lnTo>
                  <a:lnTo>
                    <a:pt x="748" y="6874"/>
                  </a:lnTo>
                  <a:lnTo>
                    <a:pt x="916" y="7111"/>
                  </a:lnTo>
                  <a:lnTo>
                    <a:pt x="1095" y="7332"/>
                  </a:lnTo>
                  <a:lnTo>
                    <a:pt x="1287" y="7539"/>
                  </a:lnTo>
                  <a:lnTo>
                    <a:pt x="1493" y="7731"/>
                  </a:lnTo>
                  <a:lnTo>
                    <a:pt x="1714" y="7910"/>
                  </a:lnTo>
                  <a:lnTo>
                    <a:pt x="1951" y="8078"/>
                  </a:lnTo>
                  <a:lnTo>
                    <a:pt x="2206" y="8235"/>
                  </a:lnTo>
                  <a:lnTo>
                    <a:pt x="2469" y="8377"/>
                  </a:lnTo>
                  <a:lnTo>
                    <a:pt x="2733" y="8499"/>
                  </a:lnTo>
                  <a:lnTo>
                    <a:pt x="2999" y="8601"/>
                  </a:lnTo>
                  <a:lnTo>
                    <a:pt x="3268" y="8683"/>
                  </a:lnTo>
                  <a:lnTo>
                    <a:pt x="3543" y="8746"/>
                  </a:lnTo>
                  <a:lnTo>
                    <a:pt x="3824" y="8791"/>
                  </a:lnTo>
                  <a:lnTo>
                    <a:pt x="4113" y="8817"/>
                  </a:lnTo>
                  <a:lnTo>
                    <a:pt x="4412" y="8826"/>
                  </a:lnTo>
                  <a:lnTo>
                    <a:pt x="4712" y="8817"/>
                  </a:lnTo>
                  <a:lnTo>
                    <a:pt x="5001" y="8791"/>
                  </a:lnTo>
                  <a:lnTo>
                    <a:pt x="5282" y="8746"/>
                  </a:lnTo>
                  <a:lnTo>
                    <a:pt x="5557" y="8683"/>
                  </a:lnTo>
                  <a:lnTo>
                    <a:pt x="5826" y="8601"/>
                  </a:lnTo>
                  <a:lnTo>
                    <a:pt x="6092" y="8499"/>
                  </a:lnTo>
                  <a:lnTo>
                    <a:pt x="6356" y="8377"/>
                  </a:lnTo>
                  <a:lnTo>
                    <a:pt x="6619" y="8235"/>
                  </a:lnTo>
                  <a:lnTo>
                    <a:pt x="6874" y="8078"/>
                  </a:lnTo>
                  <a:lnTo>
                    <a:pt x="7111" y="7910"/>
                  </a:lnTo>
                  <a:lnTo>
                    <a:pt x="7332" y="7731"/>
                  </a:lnTo>
                  <a:lnTo>
                    <a:pt x="7538" y="7539"/>
                  </a:lnTo>
                  <a:lnTo>
                    <a:pt x="7730" y="7332"/>
                  </a:lnTo>
                  <a:lnTo>
                    <a:pt x="7909" y="7111"/>
                  </a:lnTo>
                  <a:lnTo>
                    <a:pt x="8077" y="6874"/>
                  </a:lnTo>
                  <a:lnTo>
                    <a:pt x="8234" y="6619"/>
                  </a:lnTo>
                  <a:lnTo>
                    <a:pt x="8376" y="6356"/>
                  </a:lnTo>
                  <a:lnTo>
                    <a:pt x="8498" y="6092"/>
                  </a:lnTo>
                  <a:lnTo>
                    <a:pt x="8600" y="5826"/>
                  </a:lnTo>
                  <a:lnTo>
                    <a:pt x="8682" y="5557"/>
                  </a:lnTo>
                  <a:lnTo>
                    <a:pt x="8746" y="5283"/>
                  </a:lnTo>
                  <a:lnTo>
                    <a:pt x="8791" y="5001"/>
                  </a:lnTo>
                  <a:lnTo>
                    <a:pt x="8817" y="4712"/>
                  </a:lnTo>
                  <a:lnTo>
                    <a:pt x="8826" y="4413"/>
                  </a:lnTo>
                  <a:lnTo>
                    <a:pt x="8822" y="4203"/>
                  </a:lnTo>
                  <a:lnTo>
                    <a:pt x="8809" y="4001"/>
                  </a:lnTo>
                  <a:lnTo>
                    <a:pt x="8787" y="3803"/>
                  </a:lnTo>
                  <a:lnTo>
                    <a:pt x="8756" y="3608"/>
                  </a:lnTo>
                  <a:lnTo>
                    <a:pt x="8715" y="3415"/>
                  </a:lnTo>
                  <a:lnTo>
                    <a:pt x="8664" y="3223"/>
                  </a:lnTo>
                  <a:lnTo>
                    <a:pt x="8603" y="3029"/>
                  </a:lnTo>
                  <a:lnTo>
                    <a:pt x="8532" y="2832"/>
                  </a:lnTo>
                  <a:lnTo>
                    <a:pt x="8536" y="2832"/>
                  </a:lnTo>
                  <a:close/>
                  <a:moveTo>
                    <a:pt x="6677" y="2137"/>
                  </a:moveTo>
                  <a:lnTo>
                    <a:pt x="6677" y="3102"/>
                  </a:lnTo>
                  <a:lnTo>
                    <a:pt x="7178" y="3102"/>
                  </a:lnTo>
                  <a:lnTo>
                    <a:pt x="7216" y="3100"/>
                  </a:lnTo>
                  <a:lnTo>
                    <a:pt x="7254" y="3094"/>
                  </a:lnTo>
                  <a:lnTo>
                    <a:pt x="7291" y="3086"/>
                  </a:lnTo>
                  <a:lnTo>
                    <a:pt x="7328" y="3073"/>
                  </a:lnTo>
                  <a:lnTo>
                    <a:pt x="7364" y="3057"/>
                  </a:lnTo>
                  <a:lnTo>
                    <a:pt x="7399" y="3036"/>
                  </a:lnTo>
                  <a:lnTo>
                    <a:pt x="7432" y="3013"/>
                  </a:lnTo>
                  <a:lnTo>
                    <a:pt x="7463" y="2985"/>
                  </a:lnTo>
                  <a:lnTo>
                    <a:pt x="7491" y="2953"/>
                  </a:lnTo>
                  <a:lnTo>
                    <a:pt x="7517" y="2918"/>
                  </a:lnTo>
                  <a:lnTo>
                    <a:pt x="7540" y="2878"/>
                  </a:lnTo>
                  <a:lnTo>
                    <a:pt x="7559" y="2835"/>
                  </a:lnTo>
                  <a:lnTo>
                    <a:pt x="7575" y="2787"/>
                  </a:lnTo>
                  <a:lnTo>
                    <a:pt x="7586" y="2735"/>
                  </a:lnTo>
                  <a:lnTo>
                    <a:pt x="7594" y="2680"/>
                  </a:lnTo>
                  <a:lnTo>
                    <a:pt x="7596" y="2620"/>
                  </a:lnTo>
                  <a:lnTo>
                    <a:pt x="7593" y="2540"/>
                  </a:lnTo>
                  <a:lnTo>
                    <a:pt x="7582" y="2470"/>
                  </a:lnTo>
                  <a:lnTo>
                    <a:pt x="7566" y="2409"/>
                  </a:lnTo>
                  <a:lnTo>
                    <a:pt x="7545" y="2355"/>
                  </a:lnTo>
                  <a:lnTo>
                    <a:pt x="7519" y="2309"/>
                  </a:lnTo>
                  <a:lnTo>
                    <a:pt x="7490" y="2270"/>
                  </a:lnTo>
                  <a:lnTo>
                    <a:pt x="7458" y="2237"/>
                  </a:lnTo>
                  <a:lnTo>
                    <a:pt x="7424" y="2210"/>
                  </a:lnTo>
                  <a:lnTo>
                    <a:pt x="7389" y="2188"/>
                  </a:lnTo>
                  <a:lnTo>
                    <a:pt x="7354" y="2171"/>
                  </a:lnTo>
                  <a:lnTo>
                    <a:pt x="7319" y="2159"/>
                  </a:lnTo>
                  <a:lnTo>
                    <a:pt x="7285" y="2149"/>
                  </a:lnTo>
                  <a:lnTo>
                    <a:pt x="7253" y="2143"/>
                  </a:lnTo>
                  <a:lnTo>
                    <a:pt x="7224" y="2139"/>
                  </a:lnTo>
                  <a:lnTo>
                    <a:pt x="7199" y="2137"/>
                  </a:lnTo>
                  <a:lnTo>
                    <a:pt x="7178" y="2137"/>
                  </a:lnTo>
                  <a:lnTo>
                    <a:pt x="6677" y="2137"/>
                  </a:lnTo>
                  <a:close/>
                  <a:moveTo>
                    <a:pt x="8033" y="8206"/>
                  </a:moveTo>
                  <a:lnTo>
                    <a:pt x="8033" y="8206"/>
                  </a:lnTo>
                  <a:lnTo>
                    <a:pt x="8034" y="8206"/>
                  </a:lnTo>
                  <a:lnTo>
                    <a:pt x="8050" y="8207"/>
                  </a:lnTo>
                  <a:lnTo>
                    <a:pt x="8066" y="8208"/>
                  </a:lnTo>
                  <a:lnTo>
                    <a:pt x="8081" y="8210"/>
                  </a:lnTo>
                  <a:lnTo>
                    <a:pt x="8096" y="8213"/>
                  </a:lnTo>
                  <a:lnTo>
                    <a:pt x="8110" y="8218"/>
                  </a:lnTo>
                  <a:lnTo>
                    <a:pt x="8124" y="8223"/>
                  </a:lnTo>
                  <a:lnTo>
                    <a:pt x="8138" y="8229"/>
                  </a:lnTo>
                  <a:lnTo>
                    <a:pt x="8152" y="8237"/>
                  </a:lnTo>
                  <a:lnTo>
                    <a:pt x="8166" y="8246"/>
                  </a:lnTo>
                  <a:lnTo>
                    <a:pt x="8178" y="8255"/>
                  </a:lnTo>
                  <a:lnTo>
                    <a:pt x="8190" y="8264"/>
                  </a:lnTo>
                  <a:lnTo>
                    <a:pt x="8201" y="8274"/>
                  </a:lnTo>
                  <a:lnTo>
                    <a:pt x="8211" y="8285"/>
                  </a:lnTo>
                  <a:lnTo>
                    <a:pt x="8221" y="8297"/>
                  </a:lnTo>
                  <a:lnTo>
                    <a:pt x="8230" y="8310"/>
                  </a:lnTo>
                  <a:lnTo>
                    <a:pt x="8238" y="8323"/>
                  </a:lnTo>
                  <a:lnTo>
                    <a:pt x="8246" y="8337"/>
                  </a:lnTo>
                  <a:lnTo>
                    <a:pt x="8252" y="8351"/>
                  </a:lnTo>
                  <a:lnTo>
                    <a:pt x="8258" y="8365"/>
                  </a:lnTo>
                  <a:lnTo>
                    <a:pt x="8262" y="8380"/>
                  </a:lnTo>
                  <a:lnTo>
                    <a:pt x="8265" y="8395"/>
                  </a:lnTo>
                  <a:lnTo>
                    <a:pt x="8267" y="8410"/>
                  </a:lnTo>
                  <a:lnTo>
                    <a:pt x="8269" y="8425"/>
                  </a:lnTo>
                  <a:lnTo>
                    <a:pt x="8269" y="8441"/>
                  </a:lnTo>
                  <a:lnTo>
                    <a:pt x="8269" y="8457"/>
                  </a:lnTo>
                  <a:lnTo>
                    <a:pt x="8267" y="8472"/>
                  </a:lnTo>
                  <a:lnTo>
                    <a:pt x="8265" y="8487"/>
                  </a:lnTo>
                  <a:lnTo>
                    <a:pt x="8262" y="8502"/>
                  </a:lnTo>
                  <a:lnTo>
                    <a:pt x="8258" y="8516"/>
                  </a:lnTo>
                  <a:lnTo>
                    <a:pt x="8252" y="8530"/>
                  </a:lnTo>
                  <a:lnTo>
                    <a:pt x="8246" y="8544"/>
                  </a:lnTo>
                  <a:lnTo>
                    <a:pt x="8238" y="8558"/>
                  </a:lnTo>
                  <a:lnTo>
                    <a:pt x="8230" y="8572"/>
                  </a:lnTo>
                  <a:lnTo>
                    <a:pt x="8221" y="8584"/>
                  </a:lnTo>
                  <a:lnTo>
                    <a:pt x="8211" y="8596"/>
                  </a:lnTo>
                  <a:lnTo>
                    <a:pt x="8201" y="8608"/>
                  </a:lnTo>
                  <a:lnTo>
                    <a:pt x="8190" y="8618"/>
                  </a:lnTo>
                  <a:lnTo>
                    <a:pt x="8178" y="8628"/>
                  </a:lnTo>
                  <a:lnTo>
                    <a:pt x="8166" y="8637"/>
                  </a:lnTo>
                  <a:lnTo>
                    <a:pt x="8152" y="8645"/>
                  </a:lnTo>
                  <a:lnTo>
                    <a:pt x="8138" y="8653"/>
                  </a:lnTo>
                  <a:lnTo>
                    <a:pt x="8124" y="8659"/>
                  </a:lnTo>
                  <a:lnTo>
                    <a:pt x="8110" y="8664"/>
                  </a:lnTo>
                  <a:lnTo>
                    <a:pt x="8095" y="8669"/>
                  </a:lnTo>
                  <a:lnTo>
                    <a:pt x="8081" y="8672"/>
                  </a:lnTo>
                  <a:lnTo>
                    <a:pt x="8066" y="8674"/>
                  </a:lnTo>
                  <a:lnTo>
                    <a:pt x="8050" y="8676"/>
                  </a:lnTo>
                  <a:lnTo>
                    <a:pt x="8034" y="8676"/>
                  </a:lnTo>
                  <a:lnTo>
                    <a:pt x="8018" y="8676"/>
                  </a:lnTo>
                  <a:lnTo>
                    <a:pt x="8003" y="8674"/>
                  </a:lnTo>
                  <a:lnTo>
                    <a:pt x="7988" y="8672"/>
                  </a:lnTo>
                  <a:lnTo>
                    <a:pt x="7973" y="8669"/>
                  </a:lnTo>
                  <a:lnTo>
                    <a:pt x="7959" y="8664"/>
                  </a:lnTo>
                  <a:lnTo>
                    <a:pt x="7945" y="8659"/>
                  </a:lnTo>
                  <a:lnTo>
                    <a:pt x="7931" y="8653"/>
                  </a:lnTo>
                  <a:lnTo>
                    <a:pt x="7917" y="8645"/>
                  </a:lnTo>
                  <a:lnTo>
                    <a:pt x="7904" y="8637"/>
                  </a:lnTo>
                  <a:lnTo>
                    <a:pt x="7891" y="8628"/>
                  </a:lnTo>
                  <a:lnTo>
                    <a:pt x="7879" y="8618"/>
                  </a:lnTo>
                  <a:lnTo>
                    <a:pt x="7868" y="8608"/>
                  </a:lnTo>
                  <a:lnTo>
                    <a:pt x="7857" y="8596"/>
                  </a:lnTo>
                  <a:lnTo>
                    <a:pt x="7848" y="8584"/>
                  </a:lnTo>
                  <a:lnTo>
                    <a:pt x="7839" y="8572"/>
                  </a:lnTo>
                  <a:lnTo>
                    <a:pt x="7830" y="8558"/>
                  </a:lnTo>
                  <a:lnTo>
                    <a:pt x="7823" y="8544"/>
                  </a:lnTo>
                  <a:lnTo>
                    <a:pt x="7816" y="8530"/>
                  </a:lnTo>
                  <a:lnTo>
                    <a:pt x="7811" y="8516"/>
                  </a:lnTo>
                  <a:lnTo>
                    <a:pt x="7807" y="8502"/>
                  </a:lnTo>
                  <a:lnTo>
                    <a:pt x="7803" y="8487"/>
                  </a:lnTo>
                  <a:lnTo>
                    <a:pt x="7801" y="8472"/>
                  </a:lnTo>
                  <a:lnTo>
                    <a:pt x="7800" y="8457"/>
                  </a:lnTo>
                  <a:lnTo>
                    <a:pt x="7799" y="8441"/>
                  </a:lnTo>
                  <a:lnTo>
                    <a:pt x="7799" y="8440"/>
                  </a:lnTo>
                  <a:lnTo>
                    <a:pt x="7799" y="8440"/>
                  </a:lnTo>
                  <a:lnTo>
                    <a:pt x="7799" y="8437"/>
                  </a:lnTo>
                  <a:lnTo>
                    <a:pt x="7800" y="8421"/>
                  </a:lnTo>
                  <a:lnTo>
                    <a:pt x="7801" y="8406"/>
                  </a:lnTo>
                  <a:lnTo>
                    <a:pt x="7803" y="8391"/>
                  </a:lnTo>
                  <a:lnTo>
                    <a:pt x="7807" y="8377"/>
                  </a:lnTo>
                  <a:lnTo>
                    <a:pt x="7811" y="8363"/>
                  </a:lnTo>
                  <a:lnTo>
                    <a:pt x="7816" y="8349"/>
                  </a:lnTo>
                  <a:lnTo>
                    <a:pt x="7823" y="8335"/>
                  </a:lnTo>
                  <a:lnTo>
                    <a:pt x="7830" y="8321"/>
                  </a:lnTo>
                  <a:lnTo>
                    <a:pt x="7838" y="8308"/>
                  </a:lnTo>
                  <a:lnTo>
                    <a:pt x="7847" y="8295"/>
                  </a:lnTo>
                  <a:lnTo>
                    <a:pt x="7857" y="8284"/>
                  </a:lnTo>
                  <a:lnTo>
                    <a:pt x="7867" y="8273"/>
                  </a:lnTo>
                  <a:lnTo>
                    <a:pt x="7878" y="8263"/>
                  </a:lnTo>
                  <a:lnTo>
                    <a:pt x="7889" y="8254"/>
                  </a:lnTo>
                  <a:lnTo>
                    <a:pt x="7902" y="8245"/>
                  </a:lnTo>
                  <a:lnTo>
                    <a:pt x="7915" y="8237"/>
                  </a:lnTo>
                  <a:lnTo>
                    <a:pt x="7929" y="8230"/>
                  </a:lnTo>
                  <a:lnTo>
                    <a:pt x="7943" y="8223"/>
                  </a:lnTo>
                  <a:lnTo>
                    <a:pt x="7957" y="8218"/>
                  </a:lnTo>
                  <a:lnTo>
                    <a:pt x="7971" y="8214"/>
                  </a:lnTo>
                  <a:lnTo>
                    <a:pt x="7985" y="8210"/>
                  </a:lnTo>
                  <a:lnTo>
                    <a:pt x="8000" y="8208"/>
                  </a:lnTo>
                  <a:lnTo>
                    <a:pt x="8015" y="8207"/>
                  </a:lnTo>
                  <a:lnTo>
                    <a:pt x="8031" y="8206"/>
                  </a:lnTo>
                  <a:lnTo>
                    <a:pt x="8033" y="8206"/>
                  </a:lnTo>
                  <a:close/>
                  <a:moveTo>
                    <a:pt x="8033" y="8242"/>
                  </a:moveTo>
                  <a:lnTo>
                    <a:pt x="8033" y="8242"/>
                  </a:lnTo>
                  <a:lnTo>
                    <a:pt x="8023" y="8242"/>
                  </a:lnTo>
                  <a:lnTo>
                    <a:pt x="8010" y="8242"/>
                  </a:lnTo>
                  <a:lnTo>
                    <a:pt x="7997" y="8244"/>
                  </a:lnTo>
                  <a:lnTo>
                    <a:pt x="7984" y="8245"/>
                  </a:lnTo>
                  <a:lnTo>
                    <a:pt x="7972" y="8248"/>
                  </a:lnTo>
                  <a:lnTo>
                    <a:pt x="7960" y="8252"/>
                  </a:lnTo>
                  <a:lnTo>
                    <a:pt x="7948" y="8256"/>
                  </a:lnTo>
                  <a:lnTo>
                    <a:pt x="7936" y="8262"/>
                  </a:lnTo>
                  <a:lnTo>
                    <a:pt x="7924" y="8268"/>
                  </a:lnTo>
                  <a:lnTo>
                    <a:pt x="7913" y="8275"/>
                  </a:lnTo>
                  <a:lnTo>
                    <a:pt x="7902" y="8283"/>
                  </a:lnTo>
                  <a:lnTo>
                    <a:pt x="7892" y="8291"/>
                  </a:lnTo>
                  <a:lnTo>
                    <a:pt x="7883" y="8300"/>
                  </a:lnTo>
                  <a:lnTo>
                    <a:pt x="7874" y="8309"/>
                  </a:lnTo>
                  <a:lnTo>
                    <a:pt x="7866" y="8319"/>
                  </a:lnTo>
                  <a:lnTo>
                    <a:pt x="7858" y="8330"/>
                  </a:lnTo>
                  <a:lnTo>
                    <a:pt x="7851" y="8341"/>
                  </a:lnTo>
                  <a:lnTo>
                    <a:pt x="7845" y="8353"/>
                  </a:lnTo>
                  <a:lnTo>
                    <a:pt x="7839" y="8365"/>
                  </a:lnTo>
                  <a:lnTo>
                    <a:pt x="7834" y="8377"/>
                  </a:lnTo>
                  <a:lnTo>
                    <a:pt x="7831" y="8389"/>
                  </a:lnTo>
                  <a:lnTo>
                    <a:pt x="7828" y="8402"/>
                  </a:lnTo>
                  <a:lnTo>
                    <a:pt x="7826" y="8415"/>
                  </a:lnTo>
                  <a:lnTo>
                    <a:pt x="7825" y="8428"/>
                  </a:lnTo>
                  <a:lnTo>
                    <a:pt x="7824" y="8441"/>
                  </a:lnTo>
                  <a:lnTo>
                    <a:pt x="7825" y="8455"/>
                  </a:lnTo>
                  <a:lnTo>
                    <a:pt x="7826" y="8467"/>
                  </a:lnTo>
                  <a:lnTo>
                    <a:pt x="7828" y="8480"/>
                  </a:lnTo>
                  <a:lnTo>
                    <a:pt x="7831" y="8492"/>
                  </a:lnTo>
                  <a:lnTo>
                    <a:pt x="7834" y="8504"/>
                  </a:lnTo>
                  <a:lnTo>
                    <a:pt x="7839" y="8516"/>
                  </a:lnTo>
                  <a:lnTo>
                    <a:pt x="7845" y="8528"/>
                  </a:lnTo>
                  <a:lnTo>
                    <a:pt x="7851" y="8540"/>
                  </a:lnTo>
                  <a:lnTo>
                    <a:pt x="7858" y="8552"/>
                  </a:lnTo>
                  <a:lnTo>
                    <a:pt x="7866" y="8562"/>
                  </a:lnTo>
                  <a:lnTo>
                    <a:pt x="7874" y="8572"/>
                  </a:lnTo>
                  <a:lnTo>
                    <a:pt x="7883" y="8582"/>
                  </a:lnTo>
                  <a:lnTo>
                    <a:pt x="7892" y="8591"/>
                  </a:lnTo>
                  <a:lnTo>
                    <a:pt x="7902" y="8599"/>
                  </a:lnTo>
                  <a:lnTo>
                    <a:pt x="7913" y="8606"/>
                  </a:lnTo>
                  <a:lnTo>
                    <a:pt x="7924" y="8613"/>
                  </a:lnTo>
                  <a:lnTo>
                    <a:pt x="7936" y="8619"/>
                  </a:lnTo>
                  <a:lnTo>
                    <a:pt x="7948" y="8625"/>
                  </a:lnTo>
                  <a:lnTo>
                    <a:pt x="7960" y="8630"/>
                  </a:lnTo>
                  <a:lnTo>
                    <a:pt x="7972" y="8633"/>
                  </a:lnTo>
                  <a:lnTo>
                    <a:pt x="7984" y="8636"/>
                  </a:lnTo>
                  <a:lnTo>
                    <a:pt x="7997" y="8638"/>
                  </a:lnTo>
                  <a:lnTo>
                    <a:pt x="8010" y="8640"/>
                  </a:lnTo>
                  <a:lnTo>
                    <a:pt x="8023" y="8640"/>
                  </a:lnTo>
                  <a:lnTo>
                    <a:pt x="8037" y="8640"/>
                  </a:lnTo>
                  <a:lnTo>
                    <a:pt x="8050" y="8638"/>
                  </a:lnTo>
                  <a:lnTo>
                    <a:pt x="8063" y="8636"/>
                  </a:lnTo>
                  <a:lnTo>
                    <a:pt x="8075" y="8633"/>
                  </a:lnTo>
                  <a:lnTo>
                    <a:pt x="8087" y="8630"/>
                  </a:lnTo>
                  <a:lnTo>
                    <a:pt x="8099" y="8625"/>
                  </a:lnTo>
                  <a:lnTo>
                    <a:pt x="8111" y="8619"/>
                  </a:lnTo>
                  <a:lnTo>
                    <a:pt x="8123" y="8613"/>
                  </a:lnTo>
                  <a:lnTo>
                    <a:pt x="8135" y="8606"/>
                  </a:lnTo>
                  <a:lnTo>
                    <a:pt x="8145" y="8599"/>
                  </a:lnTo>
                  <a:lnTo>
                    <a:pt x="8155" y="8591"/>
                  </a:lnTo>
                  <a:lnTo>
                    <a:pt x="8164" y="8582"/>
                  </a:lnTo>
                  <a:lnTo>
                    <a:pt x="8173" y="8573"/>
                  </a:lnTo>
                  <a:lnTo>
                    <a:pt x="8181" y="8562"/>
                  </a:lnTo>
                  <a:lnTo>
                    <a:pt x="8189" y="8552"/>
                  </a:lnTo>
                  <a:lnTo>
                    <a:pt x="8196" y="8540"/>
                  </a:lnTo>
                  <a:lnTo>
                    <a:pt x="8202" y="8528"/>
                  </a:lnTo>
                  <a:lnTo>
                    <a:pt x="8208" y="8517"/>
                  </a:lnTo>
                  <a:lnTo>
                    <a:pt x="8212" y="8505"/>
                  </a:lnTo>
                  <a:lnTo>
                    <a:pt x="8216" y="8493"/>
                  </a:lnTo>
                  <a:lnTo>
                    <a:pt x="8219" y="8481"/>
                  </a:lnTo>
                  <a:lnTo>
                    <a:pt x="8221" y="8468"/>
                  </a:lnTo>
                  <a:lnTo>
                    <a:pt x="8222" y="8455"/>
                  </a:lnTo>
                  <a:lnTo>
                    <a:pt x="8222" y="8441"/>
                  </a:lnTo>
                  <a:lnTo>
                    <a:pt x="8222" y="8441"/>
                  </a:lnTo>
                  <a:lnTo>
                    <a:pt x="8222" y="8435"/>
                  </a:lnTo>
                  <a:lnTo>
                    <a:pt x="8222" y="8422"/>
                  </a:lnTo>
                  <a:lnTo>
                    <a:pt x="8221" y="8409"/>
                  </a:lnTo>
                  <a:lnTo>
                    <a:pt x="8219" y="8397"/>
                  </a:lnTo>
                  <a:lnTo>
                    <a:pt x="8216" y="8385"/>
                  </a:lnTo>
                  <a:lnTo>
                    <a:pt x="8212" y="8373"/>
                  </a:lnTo>
                  <a:lnTo>
                    <a:pt x="8208" y="8361"/>
                  </a:lnTo>
                  <a:lnTo>
                    <a:pt x="8202" y="8350"/>
                  </a:lnTo>
                  <a:lnTo>
                    <a:pt x="8196" y="8338"/>
                  </a:lnTo>
                  <a:lnTo>
                    <a:pt x="8189" y="8327"/>
                  </a:lnTo>
                  <a:lnTo>
                    <a:pt x="8182" y="8317"/>
                  </a:lnTo>
                  <a:lnTo>
                    <a:pt x="8174" y="8307"/>
                  </a:lnTo>
                  <a:lnTo>
                    <a:pt x="8166" y="8298"/>
                  </a:lnTo>
                  <a:lnTo>
                    <a:pt x="8157" y="8290"/>
                  </a:lnTo>
                  <a:lnTo>
                    <a:pt x="8147" y="8282"/>
                  </a:lnTo>
                  <a:lnTo>
                    <a:pt x="8137" y="8275"/>
                  </a:lnTo>
                  <a:lnTo>
                    <a:pt x="8126" y="8268"/>
                  </a:lnTo>
                  <a:lnTo>
                    <a:pt x="8115" y="8262"/>
                  </a:lnTo>
                  <a:lnTo>
                    <a:pt x="8104" y="8257"/>
                  </a:lnTo>
                  <a:lnTo>
                    <a:pt x="8092" y="8253"/>
                  </a:lnTo>
                  <a:lnTo>
                    <a:pt x="8081" y="8249"/>
                  </a:lnTo>
                  <a:lnTo>
                    <a:pt x="8070" y="8246"/>
                  </a:lnTo>
                  <a:lnTo>
                    <a:pt x="8058" y="8244"/>
                  </a:lnTo>
                  <a:lnTo>
                    <a:pt x="8046" y="8243"/>
                  </a:lnTo>
                  <a:lnTo>
                    <a:pt x="8033" y="8242"/>
                  </a:lnTo>
                  <a:close/>
                  <a:moveTo>
                    <a:pt x="7989" y="8577"/>
                  </a:moveTo>
                  <a:lnTo>
                    <a:pt x="7948" y="8577"/>
                  </a:lnTo>
                  <a:lnTo>
                    <a:pt x="7948" y="8315"/>
                  </a:lnTo>
                  <a:lnTo>
                    <a:pt x="7948" y="8315"/>
                  </a:lnTo>
                  <a:lnTo>
                    <a:pt x="7967" y="8312"/>
                  </a:lnTo>
                  <a:lnTo>
                    <a:pt x="7985" y="8311"/>
                  </a:lnTo>
                  <a:lnTo>
                    <a:pt x="8003" y="8309"/>
                  </a:lnTo>
                  <a:lnTo>
                    <a:pt x="8022" y="8309"/>
                  </a:lnTo>
                  <a:lnTo>
                    <a:pt x="8022" y="8309"/>
                  </a:lnTo>
                  <a:lnTo>
                    <a:pt x="8032" y="8309"/>
                  </a:lnTo>
                  <a:lnTo>
                    <a:pt x="8041" y="8309"/>
                  </a:lnTo>
                  <a:lnTo>
                    <a:pt x="8050" y="8310"/>
                  </a:lnTo>
                  <a:lnTo>
                    <a:pt x="8059" y="8312"/>
                  </a:lnTo>
                  <a:lnTo>
                    <a:pt x="8068" y="8314"/>
                  </a:lnTo>
                  <a:lnTo>
                    <a:pt x="8076" y="8316"/>
                  </a:lnTo>
                  <a:lnTo>
                    <a:pt x="8085" y="8319"/>
                  </a:lnTo>
                  <a:lnTo>
                    <a:pt x="8093" y="8323"/>
                  </a:lnTo>
                  <a:lnTo>
                    <a:pt x="8101" y="8327"/>
                  </a:lnTo>
                  <a:lnTo>
                    <a:pt x="8101" y="8327"/>
                  </a:lnTo>
                  <a:lnTo>
                    <a:pt x="8102" y="8327"/>
                  </a:lnTo>
                  <a:lnTo>
                    <a:pt x="8102" y="8328"/>
                  </a:lnTo>
                  <a:lnTo>
                    <a:pt x="8102" y="8328"/>
                  </a:lnTo>
                  <a:lnTo>
                    <a:pt x="8102" y="8328"/>
                  </a:lnTo>
                  <a:lnTo>
                    <a:pt x="8103" y="8328"/>
                  </a:lnTo>
                  <a:lnTo>
                    <a:pt x="8103" y="8328"/>
                  </a:lnTo>
                  <a:lnTo>
                    <a:pt x="8103" y="8329"/>
                  </a:lnTo>
                  <a:lnTo>
                    <a:pt x="8104" y="8329"/>
                  </a:lnTo>
                  <a:lnTo>
                    <a:pt x="8104" y="8329"/>
                  </a:lnTo>
                  <a:lnTo>
                    <a:pt x="8104" y="8329"/>
                  </a:lnTo>
                  <a:lnTo>
                    <a:pt x="8104" y="8329"/>
                  </a:lnTo>
                  <a:lnTo>
                    <a:pt x="8104" y="8329"/>
                  </a:lnTo>
                  <a:lnTo>
                    <a:pt x="8109" y="8333"/>
                  </a:lnTo>
                  <a:lnTo>
                    <a:pt x="8111" y="8335"/>
                  </a:lnTo>
                  <a:lnTo>
                    <a:pt x="8113" y="8337"/>
                  </a:lnTo>
                  <a:lnTo>
                    <a:pt x="8115" y="8339"/>
                  </a:lnTo>
                  <a:lnTo>
                    <a:pt x="8117" y="8342"/>
                  </a:lnTo>
                  <a:lnTo>
                    <a:pt x="8118" y="8344"/>
                  </a:lnTo>
                  <a:lnTo>
                    <a:pt x="8120" y="8347"/>
                  </a:lnTo>
                  <a:lnTo>
                    <a:pt x="8122" y="8351"/>
                  </a:lnTo>
                  <a:lnTo>
                    <a:pt x="8124" y="8354"/>
                  </a:lnTo>
                  <a:lnTo>
                    <a:pt x="8125" y="8358"/>
                  </a:lnTo>
                  <a:lnTo>
                    <a:pt x="8126" y="8362"/>
                  </a:lnTo>
                  <a:lnTo>
                    <a:pt x="8127" y="8366"/>
                  </a:lnTo>
                  <a:lnTo>
                    <a:pt x="8128" y="8370"/>
                  </a:lnTo>
                  <a:lnTo>
                    <a:pt x="8128" y="8374"/>
                  </a:lnTo>
                  <a:lnTo>
                    <a:pt x="8128" y="8378"/>
                  </a:lnTo>
                  <a:lnTo>
                    <a:pt x="8128" y="8383"/>
                  </a:lnTo>
                  <a:lnTo>
                    <a:pt x="8128" y="8383"/>
                  </a:lnTo>
                  <a:lnTo>
                    <a:pt x="8128" y="8387"/>
                  </a:lnTo>
                  <a:lnTo>
                    <a:pt x="8127" y="8391"/>
                  </a:lnTo>
                  <a:lnTo>
                    <a:pt x="8126" y="8395"/>
                  </a:lnTo>
                  <a:lnTo>
                    <a:pt x="8125" y="8399"/>
                  </a:lnTo>
                  <a:lnTo>
                    <a:pt x="8124" y="8402"/>
                  </a:lnTo>
                  <a:lnTo>
                    <a:pt x="8123" y="8406"/>
                  </a:lnTo>
                  <a:lnTo>
                    <a:pt x="8121" y="8410"/>
                  </a:lnTo>
                  <a:lnTo>
                    <a:pt x="8119" y="8413"/>
                  </a:lnTo>
                  <a:lnTo>
                    <a:pt x="8117" y="8417"/>
                  </a:lnTo>
                  <a:lnTo>
                    <a:pt x="8114" y="8421"/>
                  </a:lnTo>
                  <a:lnTo>
                    <a:pt x="8111" y="8424"/>
                  </a:lnTo>
                  <a:lnTo>
                    <a:pt x="8108" y="8427"/>
                  </a:lnTo>
                  <a:lnTo>
                    <a:pt x="8105" y="8430"/>
                  </a:lnTo>
                  <a:lnTo>
                    <a:pt x="8102" y="8432"/>
                  </a:lnTo>
                  <a:lnTo>
                    <a:pt x="8099" y="8435"/>
                  </a:lnTo>
                  <a:lnTo>
                    <a:pt x="8095" y="8437"/>
                  </a:lnTo>
                  <a:lnTo>
                    <a:pt x="8093" y="8438"/>
                  </a:lnTo>
                  <a:lnTo>
                    <a:pt x="8091" y="8440"/>
                  </a:lnTo>
                  <a:lnTo>
                    <a:pt x="8088" y="8441"/>
                  </a:lnTo>
                  <a:lnTo>
                    <a:pt x="8086" y="8442"/>
                  </a:lnTo>
                  <a:lnTo>
                    <a:pt x="8084" y="8442"/>
                  </a:lnTo>
                  <a:lnTo>
                    <a:pt x="8082" y="8443"/>
                  </a:lnTo>
                  <a:lnTo>
                    <a:pt x="8079" y="8444"/>
                  </a:lnTo>
                  <a:lnTo>
                    <a:pt x="8077" y="8444"/>
                  </a:lnTo>
                  <a:lnTo>
                    <a:pt x="8077" y="8444"/>
                  </a:lnTo>
                  <a:lnTo>
                    <a:pt x="8081" y="8445"/>
                  </a:lnTo>
                  <a:lnTo>
                    <a:pt x="8085" y="8447"/>
                  </a:lnTo>
                  <a:lnTo>
                    <a:pt x="8089" y="8449"/>
                  </a:lnTo>
                  <a:lnTo>
                    <a:pt x="8092" y="8451"/>
                  </a:lnTo>
                  <a:lnTo>
                    <a:pt x="8096" y="8453"/>
                  </a:lnTo>
                  <a:lnTo>
                    <a:pt x="8099" y="8456"/>
                  </a:lnTo>
                  <a:lnTo>
                    <a:pt x="8102" y="8460"/>
                  </a:lnTo>
                  <a:lnTo>
                    <a:pt x="8105" y="8463"/>
                  </a:lnTo>
                  <a:lnTo>
                    <a:pt x="8108" y="8468"/>
                  </a:lnTo>
                  <a:lnTo>
                    <a:pt x="8110" y="8472"/>
                  </a:lnTo>
                  <a:lnTo>
                    <a:pt x="8112" y="8477"/>
                  </a:lnTo>
                  <a:lnTo>
                    <a:pt x="8114" y="8482"/>
                  </a:lnTo>
                  <a:lnTo>
                    <a:pt x="8116" y="8487"/>
                  </a:lnTo>
                  <a:lnTo>
                    <a:pt x="8118" y="8493"/>
                  </a:lnTo>
                  <a:lnTo>
                    <a:pt x="8120" y="8506"/>
                  </a:lnTo>
                  <a:lnTo>
                    <a:pt x="8120" y="8506"/>
                  </a:lnTo>
                  <a:lnTo>
                    <a:pt x="8121" y="8515"/>
                  </a:lnTo>
                  <a:lnTo>
                    <a:pt x="8122" y="8523"/>
                  </a:lnTo>
                  <a:lnTo>
                    <a:pt x="8124" y="8531"/>
                  </a:lnTo>
                  <a:lnTo>
                    <a:pt x="8126" y="8539"/>
                  </a:lnTo>
                  <a:lnTo>
                    <a:pt x="8128" y="8547"/>
                  </a:lnTo>
                  <a:lnTo>
                    <a:pt x="8131" y="8554"/>
                  </a:lnTo>
                  <a:lnTo>
                    <a:pt x="8137" y="8570"/>
                  </a:lnTo>
                  <a:lnTo>
                    <a:pt x="8093" y="8570"/>
                  </a:lnTo>
                  <a:lnTo>
                    <a:pt x="8093" y="8570"/>
                  </a:lnTo>
                  <a:lnTo>
                    <a:pt x="8090" y="8562"/>
                  </a:lnTo>
                  <a:lnTo>
                    <a:pt x="8086" y="8554"/>
                  </a:lnTo>
                  <a:lnTo>
                    <a:pt x="8084" y="8546"/>
                  </a:lnTo>
                  <a:lnTo>
                    <a:pt x="8081" y="8538"/>
                  </a:lnTo>
                  <a:lnTo>
                    <a:pt x="8079" y="8529"/>
                  </a:lnTo>
                  <a:lnTo>
                    <a:pt x="8077" y="8521"/>
                  </a:lnTo>
                  <a:lnTo>
                    <a:pt x="8076" y="8512"/>
                  </a:lnTo>
                  <a:lnTo>
                    <a:pt x="8075" y="8503"/>
                  </a:lnTo>
                  <a:lnTo>
                    <a:pt x="8075" y="8503"/>
                  </a:lnTo>
                  <a:lnTo>
                    <a:pt x="8075" y="8500"/>
                  </a:lnTo>
                  <a:lnTo>
                    <a:pt x="8075" y="8497"/>
                  </a:lnTo>
                  <a:lnTo>
                    <a:pt x="8074" y="8494"/>
                  </a:lnTo>
                  <a:lnTo>
                    <a:pt x="8074" y="8492"/>
                  </a:lnTo>
                  <a:lnTo>
                    <a:pt x="8073" y="8489"/>
                  </a:lnTo>
                  <a:lnTo>
                    <a:pt x="8072" y="8486"/>
                  </a:lnTo>
                  <a:lnTo>
                    <a:pt x="8071" y="8484"/>
                  </a:lnTo>
                  <a:lnTo>
                    <a:pt x="8069" y="8481"/>
                  </a:lnTo>
                  <a:lnTo>
                    <a:pt x="8067" y="8478"/>
                  </a:lnTo>
                  <a:lnTo>
                    <a:pt x="8065" y="8476"/>
                  </a:lnTo>
                  <a:lnTo>
                    <a:pt x="8064" y="8473"/>
                  </a:lnTo>
                  <a:lnTo>
                    <a:pt x="8061" y="8471"/>
                  </a:lnTo>
                  <a:lnTo>
                    <a:pt x="8059" y="8469"/>
                  </a:lnTo>
                  <a:lnTo>
                    <a:pt x="8057" y="8467"/>
                  </a:lnTo>
                  <a:lnTo>
                    <a:pt x="8054" y="8465"/>
                  </a:lnTo>
                  <a:lnTo>
                    <a:pt x="8051" y="8463"/>
                  </a:lnTo>
                  <a:lnTo>
                    <a:pt x="8048" y="8462"/>
                  </a:lnTo>
                  <a:lnTo>
                    <a:pt x="8045" y="8460"/>
                  </a:lnTo>
                  <a:lnTo>
                    <a:pt x="8042" y="8459"/>
                  </a:lnTo>
                  <a:lnTo>
                    <a:pt x="8039" y="8458"/>
                  </a:lnTo>
                  <a:lnTo>
                    <a:pt x="8036" y="8458"/>
                  </a:lnTo>
                  <a:lnTo>
                    <a:pt x="8033" y="8457"/>
                  </a:lnTo>
                  <a:lnTo>
                    <a:pt x="8029" y="8457"/>
                  </a:lnTo>
                  <a:lnTo>
                    <a:pt x="8026" y="8457"/>
                  </a:lnTo>
                  <a:lnTo>
                    <a:pt x="8019" y="8457"/>
                  </a:lnTo>
                  <a:lnTo>
                    <a:pt x="7989" y="8457"/>
                  </a:lnTo>
                  <a:lnTo>
                    <a:pt x="7989" y="8577"/>
                  </a:lnTo>
                  <a:close/>
                  <a:moveTo>
                    <a:pt x="7989" y="8432"/>
                  </a:moveTo>
                  <a:lnTo>
                    <a:pt x="8019" y="8432"/>
                  </a:lnTo>
                  <a:lnTo>
                    <a:pt x="8032" y="8432"/>
                  </a:lnTo>
                  <a:lnTo>
                    <a:pt x="8038" y="8431"/>
                  </a:lnTo>
                  <a:lnTo>
                    <a:pt x="8044" y="8430"/>
                  </a:lnTo>
                  <a:lnTo>
                    <a:pt x="8049" y="8428"/>
                  </a:lnTo>
                  <a:lnTo>
                    <a:pt x="8054" y="8427"/>
                  </a:lnTo>
                  <a:lnTo>
                    <a:pt x="8059" y="8424"/>
                  </a:lnTo>
                  <a:lnTo>
                    <a:pt x="8063" y="8422"/>
                  </a:lnTo>
                  <a:lnTo>
                    <a:pt x="8067" y="8419"/>
                  </a:lnTo>
                  <a:lnTo>
                    <a:pt x="8071" y="8416"/>
                  </a:lnTo>
                  <a:lnTo>
                    <a:pt x="8074" y="8412"/>
                  </a:lnTo>
                  <a:lnTo>
                    <a:pt x="8076" y="8408"/>
                  </a:lnTo>
                  <a:lnTo>
                    <a:pt x="8078" y="8404"/>
                  </a:lnTo>
                  <a:lnTo>
                    <a:pt x="8080" y="8399"/>
                  </a:lnTo>
                  <a:lnTo>
                    <a:pt x="8081" y="8393"/>
                  </a:lnTo>
                  <a:lnTo>
                    <a:pt x="8081" y="8387"/>
                  </a:lnTo>
                  <a:lnTo>
                    <a:pt x="8081" y="8383"/>
                  </a:lnTo>
                  <a:lnTo>
                    <a:pt x="8080" y="8379"/>
                  </a:lnTo>
                  <a:lnTo>
                    <a:pt x="8079" y="8375"/>
                  </a:lnTo>
                  <a:lnTo>
                    <a:pt x="8078" y="8371"/>
                  </a:lnTo>
                  <a:lnTo>
                    <a:pt x="8076" y="8367"/>
                  </a:lnTo>
                  <a:lnTo>
                    <a:pt x="8073" y="8363"/>
                  </a:lnTo>
                  <a:lnTo>
                    <a:pt x="8070" y="8359"/>
                  </a:lnTo>
                  <a:lnTo>
                    <a:pt x="8067" y="8356"/>
                  </a:lnTo>
                  <a:lnTo>
                    <a:pt x="8063" y="8353"/>
                  </a:lnTo>
                  <a:lnTo>
                    <a:pt x="8059" y="8350"/>
                  </a:lnTo>
                  <a:lnTo>
                    <a:pt x="8053" y="8347"/>
                  </a:lnTo>
                  <a:lnTo>
                    <a:pt x="8048" y="8345"/>
                  </a:lnTo>
                  <a:lnTo>
                    <a:pt x="8042" y="8343"/>
                  </a:lnTo>
                  <a:lnTo>
                    <a:pt x="8035" y="8342"/>
                  </a:lnTo>
                  <a:lnTo>
                    <a:pt x="8027" y="8341"/>
                  </a:lnTo>
                  <a:lnTo>
                    <a:pt x="8019" y="8341"/>
                  </a:lnTo>
                  <a:lnTo>
                    <a:pt x="8019" y="8341"/>
                  </a:lnTo>
                  <a:lnTo>
                    <a:pt x="8004" y="8341"/>
                  </a:lnTo>
                  <a:lnTo>
                    <a:pt x="7989" y="8341"/>
                  </a:lnTo>
                  <a:lnTo>
                    <a:pt x="7989" y="8432"/>
                  </a:ln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351" noProof="0" dirty="0"/>
            </a:p>
          </p:txBody>
        </p:sp>
      </p:grpSp>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3"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Content"/>
          <p:cNvSpPr>
            <a:spLocks noGrp="1"/>
          </p:cNvSpPr>
          <p:nvPr>
            <p:ph idx="1" hasCustomPrompt="1"/>
          </p:nvPr>
        </p:nvSpPr>
        <p:spPr>
          <a:xfrm>
            <a:off x="838200" y="2015999"/>
            <a:ext cx="105156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74266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587985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 no Subline">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34038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Inhaltsplatzhalter 3"/>
          <p:cNvSpPr>
            <a:spLocks noGrp="1"/>
          </p:cNvSpPr>
          <p:nvPr>
            <p:ph sz="half" idx="33" hasCustomPrompt="1"/>
          </p:nvPr>
        </p:nvSpPr>
        <p:spPr>
          <a:xfrm>
            <a:off x="7968836"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4" name="Inhaltsplatzhalter 2"/>
          <p:cNvSpPr>
            <a:spLocks noGrp="1"/>
          </p:cNvSpPr>
          <p:nvPr>
            <p:ph sz="half" idx="2" hasCustomPrompt="1"/>
          </p:nvPr>
        </p:nvSpPr>
        <p:spPr>
          <a:xfrm>
            <a:off x="4404001"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015999"/>
            <a:ext cx="3384000" cy="3809887"/>
          </a:xfrm>
        </p:spPr>
        <p:txBody>
          <a:bodyPr/>
          <a:lstStyle>
            <a:lvl1pPr>
              <a:defRPr sz="1600" baseline="0"/>
            </a:lvl1pPr>
            <a:lvl2pPr>
              <a:defRPr sz="1400" baseline="0"/>
            </a:lvl2pPr>
            <a:lvl3pPr>
              <a:defRPr sz="1400" baseline="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306415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WOR">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465951"/>
            <a:ext cx="45324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465951"/>
            <a:ext cx="4532400" cy="1378191"/>
          </a:xfrm>
        </p:spPr>
        <p:txBody>
          <a:bodyPr/>
          <a:lstStyle>
            <a:lvl1pPr>
              <a:defRPr sz="1600"/>
            </a:lvl1pPr>
            <a:lvl2pPr>
              <a:defRPr sz="1400"/>
            </a:lvl2pPr>
            <a:lvl3pPr>
              <a:defRPr sz="1400"/>
            </a:lvl3pPr>
            <a:lvl4pPr>
              <a:defRPr sz="1200"/>
            </a:lvl4pPr>
            <a:lvl5pPr>
              <a:defRPr sz="120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1" name="Inhaltsplatzhalter 2"/>
          <p:cNvSpPr>
            <a:spLocks noGrp="1"/>
          </p:cNvSpPr>
          <p:nvPr>
            <p:ph sz="half" idx="33" hasCustomPrompt="1"/>
          </p:nvPr>
        </p:nvSpPr>
        <p:spPr>
          <a:xfrm>
            <a:off x="6172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Inhaltsplatzhalter 1"/>
          <p:cNvSpPr>
            <a:spLocks noGrp="1"/>
          </p:cNvSpPr>
          <p:nvPr>
            <p:ph sz="half" idx="34" hasCustomPrompt="1"/>
          </p:nvPr>
        </p:nvSpPr>
        <p:spPr>
          <a:xfrm>
            <a:off x="838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1"/>
          <p:cNvSpPr>
            <a:spLocks noGrp="1"/>
          </p:cNvSpPr>
          <p:nvPr>
            <p:ph type="body" idx="37" hasCustomPrompt="1"/>
          </p:nvPr>
        </p:nvSpPr>
        <p:spPr>
          <a:xfrm>
            <a:off x="61710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18" name="Textplatzhalter 1"/>
          <p:cNvSpPr>
            <a:spLocks noGrp="1"/>
          </p:cNvSpPr>
          <p:nvPr>
            <p:ph type="body" idx="38" hasCustomPrompt="1"/>
          </p:nvPr>
        </p:nvSpPr>
        <p:spPr>
          <a:xfrm>
            <a:off x="61710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0" name="Textplatzhalter 1"/>
          <p:cNvSpPr>
            <a:spLocks noGrp="1"/>
          </p:cNvSpPr>
          <p:nvPr>
            <p:ph type="body" idx="39" hasCustomPrompt="1"/>
          </p:nvPr>
        </p:nvSpPr>
        <p:spPr>
          <a:xfrm>
            <a:off x="8382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1" name="Textplatzhalter 1"/>
          <p:cNvSpPr>
            <a:spLocks noGrp="1"/>
          </p:cNvSpPr>
          <p:nvPr>
            <p:ph type="body" idx="40" hasCustomPrompt="1"/>
          </p:nvPr>
        </p:nvSpPr>
        <p:spPr>
          <a:xfrm>
            <a:off x="8382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cxnSp>
        <p:nvCxnSpPr>
          <p:cNvPr id="22" name="Gerade Verbindung 21"/>
          <p:cNvCxnSpPr/>
          <p:nvPr userDrawn="1"/>
        </p:nvCxnSpPr>
        <p:spPr>
          <a:xfrm>
            <a:off x="6095400" y="2015999"/>
            <a:ext cx="0" cy="3809886"/>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flipH="1">
            <a:off x="838200" y="3920942"/>
            <a:ext cx="10514401"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a:xfrm>
            <a:off x="5370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S</a:t>
            </a:r>
          </a:p>
        </p:txBody>
      </p:sp>
      <p:sp>
        <p:nvSpPr>
          <p:cNvPr id="25" name="Textfeld 24"/>
          <p:cNvSpPr txBox="1"/>
          <p:nvPr userDrawn="1"/>
        </p:nvSpPr>
        <p:spPr>
          <a:xfrm>
            <a:off x="10704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W</a:t>
            </a:r>
          </a:p>
        </p:txBody>
      </p:sp>
      <p:sp>
        <p:nvSpPr>
          <p:cNvPr id="26" name="Textfeld 25"/>
          <p:cNvSpPr txBox="1"/>
          <p:nvPr userDrawn="1"/>
        </p:nvSpPr>
        <p:spPr>
          <a:xfrm>
            <a:off x="5370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O</a:t>
            </a:r>
          </a:p>
        </p:txBody>
      </p:sp>
      <p:sp>
        <p:nvSpPr>
          <p:cNvPr id="27" name="Textfeld 26"/>
          <p:cNvSpPr txBox="1"/>
          <p:nvPr userDrawn="1"/>
        </p:nvSpPr>
        <p:spPr>
          <a:xfrm>
            <a:off x="10704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Image and Text">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61740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0221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Tree>
    <p:extLst>
      <p:ext uri="{BB962C8B-B14F-4D97-AF65-F5344CB8AC3E}">
        <p14:creationId xmlns:p14="http://schemas.microsoft.com/office/powerpoint/2010/main" val="485672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Text and Image">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71912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6172201"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9"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29772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838200"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8"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91825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Image and 3 Columns Text">
    <p:spTree>
      <p:nvGrpSpPr>
        <p:cNvPr id="1" name=""/>
        <p:cNvGrpSpPr/>
        <p:nvPr/>
      </p:nvGrpSpPr>
      <p:grpSpPr>
        <a:xfrm>
          <a:off x="0" y="0"/>
          <a:ext cx="0" cy="0"/>
          <a:chOff x="0" y="0"/>
          <a:chExt cx="0" cy="0"/>
        </a:xfrm>
      </p:grpSpPr>
      <p:sp>
        <p:nvSpPr>
          <p:cNvPr id="12"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4" name="Foliennummernplatzhalter"/>
          <p:cNvSpPr>
            <a:spLocks noGrp="1"/>
          </p:cNvSpPr>
          <p:nvPr>
            <p:ph type="sldNum" sz="quarter" idx="11"/>
          </p:nvPr>
        </p:nvSpPr>
        <p:spPr/>
        <p:txBody>
          <a:bodyPr/>
          <a:lstStyle/>
          <a:p>
            <a:fld id="{BB7F249F-CCCE-DA49-A761-E31751E19E88}" type="slidenum">
              <a:rPr lang="en-US" noProof="0" smtClean="0"/>
              <a:pPr/>
              <a:t>‹#›</a:t>
            </a:fld>
            <a:endParaRPr lang="en-US" noProof="0" dirty="0"/>
          </a:p>
        </p:txBody>
      </p:sp>
      <p:sp>
        <p:nvSpPr>
          <p:cNvPr id="3" name="Fußzeilenplatzhalter"/>
          <p:cNvSpPr>
            <a:spLocks noGrp="1"/>
          </p:cNvSpPr>
          <p:nvPr>
            <p:ph type="ftr" sz="quarter" idx="10"/>
          </p:nvPr>
        </p:nvSpPr>
        <p:spPr/>
        <p:txBody>
          <a:bodyPr/>
          <a:lstStyle/>
          <a:p>
            <a:r>
              <a:rPr lang="en-US" noProof="0" dirty="0"/>
              <a:t>Confidential</a:t>
            </a:r>
          </a:p>
        </p:txBody>
      </p:sp>
      <p:sp>
        <p:nvSpPr>
          <p:cNvPr id="17" name="Textplatzhalter 3"/>
          <p:cNvSpPr>
            <a:spLocks noGrp="1"/>
          </p:cNvSpPr>
          <p:nvPr>
            <p:ph type="body" sz="quarter" idx="36" hasCustomPrompt="1"/>
          </p:nvPr>
        </p:nvSpPr>
        <p:spPr>
          <a:xfrm>
            <a:off x="7963396"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2"/>
          <p:cNvSpPr>
            <a:spLocks noGrp="1"/>
          </p:cNvSpPr>
          <p:nvPr>
            <p:ph type="body" sz="quarter" idx="35" hasCustomPrompt="1"/>
          </p:nvPr>
        </p:nvSpPr>
        <p:spPr>
          <a:xfrm>
            <a:off x="4400798"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Textplatzhalter 1"/>
          <p:cNvSpPr>
            <a:spLocks noGrp="1"/>
          </p:cNvSpPr>
          <p:nvPr>
            <p:ph type="body" sz="quarter" idx="34" hasCustomPrompt="1"/>
          </p:nvPr>
        </p:nvSpPr>
        <p:spPr>
          <a:xfrm>
            <a:off x="838200"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9"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876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Image and Quote">
    <p:spTree>
      <p:nvGrpSpPr>
        <p:cNvPr id="1" name=""/>
        <p:cNvGrpSpPr/>
        <p:nvPr/>
      </p:nvGrpSpPr>
      <p:grpSpPr>
        <a:xfrm>
          <a:off x="0" y="0"/>
          <a:ext cx="0" cy="0"/>
          <a:chOff x="0" y="0"/>
          <a:chExt cx="0" cy="0"/>
        </a:xfrm>
      </p:grpSpPr>
      <p:sp>
        <p:nvSpPr>
          <p:cNvPr id="11"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2"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9"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5"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8"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4" name="Freihandform 13"/>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9088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lt Large Image and Quote">
    <p:spTree>
      <p:nvGrpSpPr>
        <p:cNvPr id="1" name=""/>
        <p:cNvGrpSpPr/>
        <p:nvPr/>
      </p:nvGrpSpPr>
      <p:grpSpPr>
        <a:xfrm>
          <a:off x="0" y="0"/>
          <a:ext cx="0" cy="0"/>
          <a:chOff x="0" y="0"/>
          <a:chExt cx="0" cy="0"/>
        </a:xfrm>
      </p:grpSpPr>
      <p:sp>
        <p:nvSpPr>
          <p:cNvPr id="20"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21"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8"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13" name="Eine Ecke des Rechtecks abrunden 12"/>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1"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tx1"/>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4"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2" name="Freihandform 1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378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rganization chart">
    <p:spTree>
      <p:nvGrpSpPr>
        <p:cNvPr id="1" name=""/>
        <p:cNvGrpSpPr/>
        <p:nvPr/>
      </p:nvGrpSpPr>
      <p:grpSpPr>
        <a:xfrm>
          <a:off x="0" y="0"/>
          <a:ext cx="0" cy="0"/>
          <a:chOff x="0" y="0"/>
          <a:chExt cx="0" cy="0"/>
        </a:xfrm>
      </p:grpSpPr>
      <p:sp>
        <p:nvSpPr>
          <p:cNvPr id="96" name="Eine Ecke des Rechtecks abrunden 95"/>
          <p:cNvSpPr/>
          <p:nvPr userDrawn="1"/>
        </p:nvSpPr>
        <p:spPr>
          <a:xfrm flipV="1">
            <a:off x="9174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Eine Ecke des Rechtecks abrunden 94"/>
          <p:cNvSpPr/>
          <p:nvPr userDrawn="1"/>
        </p:nvSpPr>
        <p:spPr>
          <a:xfrm flipV="1">
            <a:off x="9174001"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Eine Ecke des Rechtecks abrunden 93"/>
          <p:cNvSpPr/>
          <p:nvPr userDrawn="1"/>
        </p:nvSpPr>
        <p:spPr>
          <a:xfrm flipV="1">
            <a:off x="6546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Eine Ecke des Rechtecks abrunden 92"/>
          <p:cNvSpPr/>
          <p:nvPr userDrawn="1"/>
        </p:nvSpPr>
        <p:spPr>
          <a:xfrm flipV="1">
            <a:off x="3918001" y="557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Eine Ecke des Rechtecks abrunden 91"/>
          <p:cNvSpPr/>
          <p:nvPr userDrawn="1"/>
        </p:nvSpPr>
        <p:spPr>
          <a:xfrm flipV="1">
            <a:off x="3918001" y="485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Eine Ecke des Rechtecks abrunden 90"/>
          <p:cNvSpPr/>
          <p:nvPr userDrawn="1"/>
        </p:nvSpPr>
        <p:spPr>
          <a:xfrm flipV="1">
            <a:off x="1290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Eine Ecke des Rechtecks abrunden 72"/>
          <p:cNvSpPr/>
          <p:nvPr userDrawn="1"/>
        </p:nvSpPr>
        <p:spPr>
          <a:xfrm flipV="1">
            <a:off x="1290000"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Eine Ecke des Rechtecks abrunden 58"/>
          <p:cNvSpPr/>
          <p:nvPr userDrawn="1"/>
        </p:nvSpPr>
        <p:spPr>
          <a:xfrm flipV="1">
            <a:off x="4872001" y="1800000"/>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Eine Ecke des Rechtecks abrunden 56"/>
          <p:cNvSpPr/>
          <p:nvPr userDrawn="1"/>
        </p:nvSpPr>
        <p:spPr>
          <a:xfrm flipV="1">
            <a:off x="6186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ine Ecke des Rechtecks abrunden 54"/>
          <p:cNvSpPr/>
          <p:nvPr userDrawn="1"/>
        </p:nvSpPr>
        <p:spPr>
          <a:xfrm flipV="1">
            <a:off x="3558001" y="413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Eine Ecke des Rechtecks abrunden 52"/>
          <p:cNvSpPr/>
          <p:nvPr userDrawn="1"/>
        </p:nvSpPr>
        <p:spPr>
          <a:xfrm flipV="1">
            <a:off x="3558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Eine Ecke des Rechtecks abrunden 51"/>
          <p:cNvSpPr/>
          <p:nvPr userDrawn="1"/>
        </p:nvSpPr>
        <p:spPr>
          <a:xfrm flipV="1">
            <a:off x="8814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Eine Ecke des Rechtecks abrunden 50"/>
          <p:cNvSpPr/>
          <p:nvPr userDrawn="1"/>
        </p:nvSpPr>
        <p:spPr>
          <a:xfrm flipV="1">
            <a:off x="6186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Eine Ecke des Rechtecks abrunden 49"/>
          <p:cNvSpPr/>
          <p:nvPr userDrawn="1"/>
        </p:nvSpPr>
        <p:spPr>
          <a:xfrm flipV="1">
            <a:off x="3558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ine Ecke des Rechtecks abrunden 48"/>
          <p:cNvSpPr/>
          <p:nvPr userDrawn="1"/>
        </p:nvSpPr>
        <p:spPr>
          <a:xfrm flipV="1">
            <a:off x="930000" y="2697303"/>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
        <p:nvSpPr>
          <p:cNvPr id="44" name="Text Placeholder 4"/>
          <p:cNvSpPr>
            <a:spLocks noGrp="1"/>
          </p:cNvSpPr>
          <p:nvPr>
            <p:ph type="body" sz="quarter" idx="30" hasCustomPrompt="1"/>
          </p:nvPr>
        </p:nvSpPr>
        <p:spPr>
          <a:xfrm>
            <a:off x="3558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5" name="Text Placeholder 4"/>
          <p:cNvSpPr>
            <a:spLocks noGrp="1"/>
          </p:cNvSpPr>
          <p:nvPr>
            <p:ph type="body" sz="quarter" idx="44" hasCustomPrompt="1"/>
          </p:nvPr>
        </p:nvSpPr>
        <p:spPr>
          <a:xfrm>
            <a:off x="930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6" name="Text Placeholder 4"/>
          <p:cNvSpPr>
            <a:spLocks noGrp="1"/>
          </p:cNvSpPr>
          <p:nvPr>
            <p:ph type="body" sz="quarter" idx="45" hasCustomPrompt="1"/>
          </p:nvPr>
        </p:nvSpPr>
        <p:spPr>
          <a:xfrm>
            <a:off x="8814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7" name="Text Placeholder 4"/>
          <p:cNvSpPr>
            <a:spLocks noGrp="1"/>
          </p:cNvSpPr>
          <p:nvPr>
            <p:ph type="body" sz="quarter" idx="46" hasCustomPrompt="1"/>
          </p:nvPr>
        </p:nvSpPr>
        <p:spPr>
          <a:xfrm>
            <a:off x="6186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8" name="Text Placeholder 4"/>
          <p:cNvSpPr>
            <a:spLocks noGrp="1"/>
          </p:cNvSpPr>
          <p:nvPr>
            <p:ph type="body" sz="quarter" idx="47" hasCustomPrompt="1"/>
          </p:nvPr>
        </p:nvSpPr>
        <p:spPr>
          <a:xfrm>
            <a:off x="4872000" y="1800000"/>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4" name="Text Placeholder 4"/>
          <p:cNvSpPr>
            <a:spLocks noGrp="1"/>
          </p:cNvSpPr>
          <p:nvPr>
            <p:ph type="body" sz="quarter" idx="48" hasCustomPrompt="1"/>
          </p:nvPr>
        </p:nvSpPr>
        <p:spPr>
          <a:xfrm>
            <a:off x="3558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6" name="Text Placeholder 4"/>
          <p:cNvSpPr>
            <a:spLocks noGrp="1"/>
          </p:cNvSpPr>
          <p:nvPr>
            <p:ph type="body" sz="quarter" idx="49" hasCustomPrompt="1"/>
          </p:nvPr>
        </p:nvSpPr>
        <p:spPr>
          <a:xfrm>
            <a:off x="3558000" y="413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8" name="Text Placeholder 4"/>
          <p:cNvSpPr>
            <a:spLocks noGrp="1"/>
          </p:cNvSpPr>
          <p:nvPr>
            <p:ph type="body" sz="quarter" idx="50" hasCustomPrompt="1"/>
          </p:nvPr>
        </p:nvSpPr>
        <p:spPr>
          <a:xfrm>
            <a:off x="3918000" y="485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0" name="Text Placeholder 4"/>
          <p:cNvSpPr>
            <a:spLocks noGrp="1"/>
          </p:cNvSpPr>
          <p:nvPr>
            <p:ph type="body" sz="quarter" idx="51" hasCustomPrompt="1"/>
          </p:nvPr>
        </p:nvSpPr>
        <p:spPr>
          <a:xfrm>
            <a:off x="3918000" y="557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1" name="Text Placeholder 4"/>
          <p:cNvSpPr>
            <a:spLocks noGrp="1"/>
          </p:cNvSpPr>
          <p:nvPr>
            <p:ph type="body" sz="quarter" idx="52" hasCustomPrompt="1"/>
          </p:nvPr>
        </p:nvSpPr>
        <p:spPr>
          <a:xfrm>
            <a:off x="6186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2" name="Text Placeholder 4"/>
          <p:cNvSpPr>
            <a:spLocks noGrp="1"/>
          </p:cNvSpPr>
          <p:nvPr>
            <p:ph type="body" sz="quarter" idx="53" hasCustomPrompt="1"/>
          </p:nvPr>
        </p:nvSpPr>
        <p:spPr>
          <a:xfrm>
            <a:off x="6546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3" name="Text Placeholder 4"/>
          <p:cNvSpPr>
            <a:spLocks noGrp="1"/>
          </p:cNvSpPr>
          <p:nvPr>
            <p:ph type="body" sz="quarter" idx="54" hasCustomPrompt="1"/>
          </p:nvPr>
        </p:nvSpPr>
        <p:spPr>
          <a:xfrm>
            <a:off x="9174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4" name="Text Placeholder 4"/>
          <p:cNvSpPr>
            <a:spLocks noGrp="1"/>
          </p:cNvSpPr>
          <p:nvPr>
            <p:ph type="body" sz="quarter" idx="55" hasCustomPrompt="1"/>
          </p:nvPr>
        </p:nvSpPr>
        <p:spPr>
          <a:xfrm>
            <a:off x="9174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5" name="Text Placeholder 4"/>
          <p:cNvSpPr>
            <a:spLocks noGrp="1"/>
          </p:cNvSpPr>
          <p:nvPr>
            <p:ph type="body" sz="quarter" idx="56" hasCustomPrompt="1"/>
          </p:nvPr>
        </p:nvSpPr>
        <p:spPr>
          <a:xfrm>
            <a:off x="1290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6" name="Text Placeholder 4"/>
          <p:cNvSpPr>
            <a:spLocks noGrp="1"/>
          </p:cNvSpPr>
          <p:nvPr>
            <p:ph type="body" sz="quarter" idx="57" hasCustomPrompt="1"/>
          </p:nvPr>
        </p:nvSpPr>
        <p:spPr>
          <a:xfrm>
            <a:off x="1290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grpSp>
        <p:nvGrpSpPr>
          <p:cNvPr id="78" name="Gruppierung 77"/>
          <p:cNvGrpSpPr/>
          <p:nvPr userDrawn="1"/>
        </p:nvGrpSpPr>
        <p:grpSpPr>
          <a:xfrm>
            <a:off x="1110000" y="3236715"/>
            <a:ext cx="180000" cy="1170000"/>
            <a:chOff x="1110000" y="3236715"/>
            <a:chExt cx="180000" cy="1170000"/>
          </a:xfrm>
        </p:grpSpPr>
        <p:cxnSp>
          <p:nvCxnSpPr>
            <p:cNvPr id="4" name="Gerade Verbindung 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cxnSp>
        <p:nvCxnSpPr>
          <p:cNvPr id="68" name="Gerade Verbindung 67"/>
          <p:cNvCxnSpPr/>
          <p:nvPr userDrawn="1"/>
        </p:nvCxnSpPr>
        <p:spPr>
          <a:xfrm flipV="1">
            <a:off x="2154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flipV="1">
            <a:off x="4782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flipV="1">
            <a:off x="7410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flipV="1">
            <a:off x="10038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flipH="1">
            <a:off x="2154000" y="2516715"/>
            <a:ext cx="7884000" cy="1"/>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flipV="1">
            <a:off x="6096000" y="2336715"/>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flipV="1">
            <a:off x="4782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flipV="1">
            <a:off x="4782000" y="395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flipV="1">
            <a:off x="7410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9" name="Gruppierung 78"/>
          <p:cNvGrpSpPr/>
          <p:nvPr userDrawn="1"/>
        </p:nvGrpSpPr>
        <p:grpSpPr>
          <a:xfrm>
            <a:off x="3738000" y="4676715"/>
            <a:ext cx="180000" cy="1170000"/>
            <a:chOff x="1110000" y="3236715"/>
            <a:chExt cx="180000" cy="1170000"/>
          </a:xfrm>
        </p:grpSpPr>
        <p:cxnSp>
          <p:nvCxnSpPr>
            <p:cNvPr id="80" name="Gerade Verbindung 79"/>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3" name="Gruppierung 82"/>
          <p:cNvGrpSpPr/>
          <p:nvPr userDrawn="1"/>
        </p:nvGrpSpPr>
        <p:grpSpPr>
          <a:xfrm>
            <a:off x="8994000" y="3236715"/>
            <a:ext cx="180000" cy="1170000"/>
            <a:chOff x="1110000" y="3236715"/>
            <a:chExt cx="180000" cy="1170000"/>
          </a:xfrm>
        </p:grpSpPr>
        <p:cxnSp>
          <p:nvCxnSpPr>
            <p:cNvPr id="84" name="Gerade Verbindung 8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userDrawn="1"/>
        </p:nvGrpSpPr>
        <p:grpSpPr>
          <a:xfrm>
            <a:off x="6366000" y="3956716"/>
            <a:ext cx="180000" cy="451926"/>
            <a:chOff x="1110000" y="3236716"/>
            <a:chExt cx="180000" cy="451926"/>
          </a:xfrm>
        </p:grpSpPr>
        <p:cxnSp>
          <p:nvCxnSpPr>
            <p:cNvPr id="89" name="Gerade Verbindung 88"/>
            <p:cNvCxnSpPr/>
            <p:nvPr userDrawn="1"/>
          </p:nvCxnSpPr>
          <p:spPr>
            <a:xfrm flipV="1">
              <a:off x="1110000" y="3236716"/>
              <a:ext cx="0" cy="446146"/>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Gerade Verbindung 89"/>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ndard: Content (blue)">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12"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bg1">
                    <a:alpha val="70000"/>
                  </a:schemeClr>
                </a:solidFill>
              </a:defRPr>
            </a:lvl1pPr>
          </a:lstStyle>
          <a:p>
            <a:pPr lvl="0"/>
            <a:r>
              <a:rPr lang="en-US" noProof="0" dirty="0"/>
              <a:t>*This is an example of asterisk text</a:t>
            </a:r>
          </a:p>
        </p:txBody>
      </p:sp>
      <p:sp>
        <p:nvSpPr>
          <p:cNvPr id="10" name="Hide"/>
          <p:cNvSpPr/>
          <p:nvPr userDrawn="1"/>
        </p:nvSpPr>
        <p:spPr>
          <a:xfrm>
            <a:off x="0" y="6221888"/>
            <a:ext cx="2052000" cy="6361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8" name="Content"/>
          <p:cNvSpPr>
            <a:spLocks noGrp="1"/>
          </p:cNvSpPr>
          <p:nvPr>
            <p:ph idx="1" hasCustomPrompt="1"/>
          </p:nvPr>
        </p:nvSpPr>
        <p:spPr>
          <a:xfrm>
            <a:off x="838200" y="2016001"/>
            <a:ext cx="10515601" cy="3809887"/>
          </a:xfrm>
        </p:spPr>
        <p:txBody>
          <a:bodyPr/>
          <a:lstStyle>
            <a:lvl1pPr>
              <a:buClr>
                <a:schemeClr val="bg1"/>
              </a:buClr>
              <a:defRPr baseline="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baseline="0">
                <a:solidFill>
                  <a:schemeClr val="bg1"/>
                </a:solidFill>
              </a:defRPr>
            </a:lvl4pPr>
            <a:lvl5pPr>
              <a:buClr>
                <a:schemeClr val="bg1"/>
              </a:buClr>
              <a:defRPr>
                <a:solidFill>
                  <a:schemeClr val="bg1"/>
                </a:solidFill>
              </a:defRPr>
            </a:lvl5p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bg1">
                    <a:alpha val="7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7"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Title (Arial 28pt)</a:t>
            </a:r>
          </a:p>
        </p:txBody>
      </p:sp>
      <p:pic>
        <p:nvPicPr>
          <p:cNvPr id="15" name="LOGO">
            <a:extLst>
              <a:ext uri="{FF2B5EF4-FFF2-40B4-BE49-F238E27FC236}">
                <a16:creationId xmlns:a16="http://schemas.microsoft.com/office/drawing/2014/main" id="{6176B271-E52C-4849-B22A-675E431090E6}"/>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1036120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extLst>
      <p:ext uri="{BB962C8B-B14F-4D97-AF65-F5344CB8AC3E}">
        <p14:creationId xmlns:p14="http://schemas.microsoft.com/office/powerpoint/2010/main" val="246722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you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you 3">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19"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20"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9" name="Asterisk"/>
          <p:cNvSpPr>
            <a:spLocks noGrp="1"/>
          </p:cNvSpPr>
          <p:nvPr>
            <p:ph type="body" sz="quarter" idx="32" hasCustomPrompt="1"/>
          </p:nvPr>
        </p:nvSpPr>
        <p:spPr>
          <a:xfrm>
            <a:off x="576000" y="5825885"/>
            <a:ext cx="11040000" cy="360000"/>
          </a:xfrm>
        </p:spPr>
        <p:txBody>
          <a:bodyPr anchor="b">
            <a:normAutofit/>
          </a:bodyPr>
          <a:lstStyle>
            <a:lvl1pPr marL="0" indent="0">
              <a:buNone/>
              <a:defRPr sz="1000">
                <a:solidFill>
                  <a:schemeClr val="accent4"/>
                </a:solidFill>
              </a:defRPr>
            </a:lvl1pPr>
          </a:lstStyle>
          <a:p>
            <a:pPr lvl="0"/>
            <a:r>
              <a:rPr lang="en-US" noProof="0" dirty="0"/>
              <a:t>*This is an example of asterisk text</a:t>
            </a:r>
          </a:p>
        </p:txBody>
      </p:sp>
      <p:sp>
        <p:nvSpPr>
          <p:cNvPr id="4" name="Inhaltsplatzhalter 2"/>
          <p:cNvSpPr>
            <a:spLocks noGrp="1"/>
          </p:cNvSpPr>
          <p:nvPr>
            <p:ph sz="half" idx="2" hasCustomPrompt="1"/>
          </p:nvPr>
        </p:nvSpPr>
        <p:spPr>
          <a:xfrm>
            <a:off x="6192001" y="1618150"/>
            <a:ext cx="5424000" cy="420773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575999" y="1618149"/>
            <a:ext cx="5424000" cy="4207736"/>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1"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576000" y="540000"/>
            <a:ext cx="11040000" cy="432000"/>
          </a:xfrm>
        </p:spPr>
        <p:txBody>
          <a:bodyPr/>
          <a:lstStyle/>
          <a:p>
            <a:r>
              <a:rPr lang="en-US" noProof="0" dirty="0"/>
              <a:t>Title (Arial 24pt)</a:t>
            </a:r>
          </a:p>
        </p:txBody>
      </p:sp>
    </p:spTree>
    <p:extLst>
      <p:ext uri="{BB962C8B-B14F-4D97-AF65-F5344CB8AC3E}">
        <p14:creationId xmlns:p14="http://schemas.microsoft.com/office/powerpoint/2010/main" val="26779402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4"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25"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9"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0" name="TITLE"/>
          <p:cNvSpPr>
            <a:spLocks noGrp="1"/>
          </p:cNvSpPr>
          <p:nvPr>
            <p:ph type="title" hasCustomPrompt="1"/>
          </p:nvPr>
        </p:nvSpPr>
        <p:spPr>
          <a:xfrm>
            <a:off x="576000" y="540000"/>
            <a:ext cx="11040000" cy="432000"/>
          </a:xfrm>
        </p:spPr>
        <p:txBody>
          <a:bodyPr/>
          <a:lstStyle>
            <a:lvl1pPr algn="l">
              <a:defRPr cap="none"/>
            </a:lvl1pPr>
          </a:lstStyle>
          <a:p>
            <a:r>
              <a:rPr lang="en-US" noProof="0"/>
              <a:t>Title (Arial 24pt)</a:t>
            </a:r>
          </a:p>
        </p:txBody>
      </p:sp>
    </p:spTree>
    <p:extLst>
      <p:ext uri="{BB962C8B-B14F-4D97-AF65-F5344CB8AC3E}">
        <p14:creationId xmlns:p14="http://schemas.microsoft.com/office/powerpoint/2010/main" val="3637106497"/>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Standard: Content">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dirty="0"/>
              <a:t>Title (Arial 24pt)</a:t>
            </a:r>
          </a:p>
        </p:txBody>
      </p:sp>
    </p:spTree>
    <p:extLst>
      <p:ext uri="{BB962C8B-B14F-4D97-AF65-F5344CB8AC3E}">
        <p14:creationId xmlns:p14="http://schemas.microsoft.com/office/powerpoint/2010/main" val="439657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3 Columns">
    <p:spTree>
      <p:nvGrpSpPr>
        <p:cNvPr id="1" name=""/>
        <p:cNvGrpSpPr/>
        <p:nvPr/>
      </p:nvGrpSpPr>
      <p:grpSpPr>
        <a:xfrm>
          <a:off x="0" y="0"/>
          <a:ext cx="0" cy="0"/>
          <a:chOff x="0" y="0"/>
          <a:chExt cx="0" cy="0"/>
        </a:xfrm>
      </p:grpSpPr>
      <p:sp>
        <p:nvSpPr>
          <p:cNvPr id="19"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20"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9" name="Asterisk"/>
          <p:cNvSpPr>
            <a:spLocks noGrp="1"/>
          </p:cNvSpPr>
          <p:nvPr>
            <p:ph type="body" sz="quarter" idx="32" hasCustomPrompt="1"/>
          </p:nvPr>
        </p:nvSpPr>
        <p:spPr>
          <a:xfrm>
            <a:off x="576000" y="5825885"/>
            <a:ext cx="11040000" cy="360000"/>
          </a:xfrm>
        </p:spPr>
        <p:txBody>
          <a:bodyPr anchor="b">
            <a:normAutofit/>
          </a:bodyPr>
          <a:lstStyle>
            <a:lvl1pPr marL="0" indent="0">
              <a:buNone/>
              <a:defRPr sz="1000">
                <a:solidFill>
                  <a:schemeClr val="accent4"/>
                </a:solidFill>
              </a:defRPr>
            </a:lvl1pPr>
          </a:lstStyle>
          <a:p>
            <a:pPr lvl="0"/>
            <a:r>
              <a:rPr lang="en-US" noProof="0" dirty="0"/>
              <a:t>*This is an example of asterisk text</a:t>
            </a:r>
          </a:p>
        </p:txBody>
      </p:sp>
      <p:sp>
        <p:nvSpPr>
          <p:cNvPr id="15" name="Inhaltsplatzhalter 3"/>
          <p:cNvSpPr>
            <a:spLocks noGrp="1"/>
          </p:cNvSpPr>
          <p:nvPr>
            <p:ph sz="half" idx="33" hasCustomPrompt="1"/>
          </p:nvPr>
        </p:nvSpPr>
        <p:spPr>
          <a:xfrm>
            <a:off x="8112000" y="1618150"/>
            <a:ext cx="3504000" cy="4207737"/>
          </a:xfrm>
        </p:spPr>
        <p:txBody>
          <a:bodyPr/>
          <a:lstStyle>
            <a:lvl1pPr>
              <a:defRPr sz="1600"/>
            </a:lvl1pPr>
            <a:lvl2pPr>
              <a:defRPr sz="1400"/>
            </a:lvl2pPr>
            <a:lvl3pPr>
              <a:defRPr sz="1400"/>
            </a:lvl3pPr>
            <a:lvl4pPr>
              <a:defRPr sz="1200"/>
            </a:lvl4pPr>
            <a:lvl5pPr>
              <a:defRPr sz="120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4" name="Inhaltsplatzhalter 2"/>
          <p:cNvSpPr>
            <a:spLocks noGrp="1"/>
          </p:cNvSpPr>
          <p:nvPr>
            <p:ph sz="half" idx="2" hasCustomPrompt="1"/>
          </p:nvPr>
        </p:nvSpPr>
        <p:spPr>
          <a:xfrm>
            <a:off x="4344000" y="1618150"/>
            <a:ext cx="3504001" cy="4207737"/>
          </a:xfrm>
        </p:spPr>
        <p:txBody>
          <a:bodyPr/>
          <a:lstStyle>
            <a:lvl1pPr>
              <a:defRPr sz="1600" baseline="0"/>
            </a:lvl1pPr>
            <a:lvl2pPr>
              <a:defRPr sz="1400"/>
            </a:lvl2pPr>
            <a:lvl3pPr>
              <a:defRPr sz="140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576000" y="1618149"/>
            <a:ext cx="3503997" cy="4207736"/>
          </a:xfrm>
        </p:spPr>
        <p:txBody>
          <a:bodyPr/>
          <a:lstStyle>
            <a:lvl1pPr>
              <a:defRPr sz="1600" baseline="0"/>
            </a:lvl1pPr>
            <a:lvl2pPr>
              <a:defRPr sz="1400" baseline="0"/>
            </a:lvl2pPr>
            <a:lvl3pPr>
              <a:defRPr sz="1400" baseline="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1"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576000" y="540000"/>
            <a:ext cx="11040000" cy="432000"/>
          </a:xfrm>
        </p:spPr>
        <p:txBody>
          <a:bodyPr/>
          <a:lstStyle/>
          <a:p>
            <a:r>
              <a:rPr lang="en-US" noProof="0" dirty="0"/>
              <a:t>Title (Arial 24pt)</a:t>
            </a:r>
          </a:p>
        </p:txBody>
      </p:sp>
    </p:spTree>
    <p:extLst>
      <p:ext uri="{BB962C8B-B14F-4D97-AF65-F5344CB8AC3E}">
        <p14:creationId xmlns:p14="http://schemas.microsoft.com/office/powerpoint/2010/main" val="86946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4"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25"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9"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0" name="TITLE"/>
          <p:cNvSpPr>
            <a:spLocks noGrp="1"/>
          </p:cNvSpPr>
          <p:nvPr>
            <p:ph type="title" hasCustomPrompt="1"/>
          </p:nvPr>
        </p:nvSpPr>
        <p:spPr>
          <a:xfrm>
            <a:off x="576000" y="540000"/>
            <a:ext cx="11040000" cy="432000"/>
          </a:xfrm>
        </p:spPr>
        <p:txBody>
          <a:bodyPr/>
          <a:lstStyle>
            <a:lvl1pPr algn="l">
              <a:defRPr cap="none"/>
            </a:lvl1pPr>
          </a:lstStyle>
          <a:p>
            <a:r>
              <a:rPr lang="en-US" noProof="0"/>
              <a:t>Title (Arial 24pt)</a:t>
            </a:r>
          </a:p>
        </p:txBody>
      </p:sp>
    </p:spTree>
    <p:extLst>
      <p:ext uri="{BB962C8B-B14F-4D97-AF65-F5344CB8AC3E}">
        <p14:creationId xmlns:p14="http://schemas.microsoft.com/office/powerpoint/2010/main" val="17896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06676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49451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14421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8">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2342" y="0"/>
            <a:ext cx="2184400" cy="685800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189090" y="1606"/>
            <a:ext cx="10002910" cy="6854786"/>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9">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p:cNvSpPr>
            <a:spLocks noGrp="1"/>
          </p:cNvSpPr>
          <p:nvPr>
            <p:ph type="sldNum" sz="quarter" idx="4"/>
          </p:nvPr>
        </p:nvSpPr>
        <p:spPr>
          <a:xfrm>
            <a:off x="10993800" y="6452600"/>
            <a:ext cx="360000" cy="180000"/>
          </a:xfrm>
          <a:prstGeom prst="rect">
            <a:avLst/>
          </a:prstGeom>
        </p:spPr>
        <p:txBody>
          <a:bodyPr vert="horz" lIns="0" tIns="0" rIns="0" bIns="0" rtlCol="0" anchor="ctr"/>
          <a:lstStyle>
            <a:lvl1pPr algn="r">
              <a:defRPr sz="800" b="1" i="0">
                <a:solidFill>
                  <a:schemeClr val="tx1">
                    <a:alpha val="75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5" name="Fußzeilenplatzhalter"/>
          <p:cNvSpPr>
            <a:spLocks noGrp="1"/>
          </p:cNvSpPr>
          <p:nvPr>
            <p:ph type="ftr" sz="quarter" idx="3"/>
          </p:nvPr>
        </p:nvSpPr>
        <p:spPr>
          <a:xfrm>
            <a:off x="4369200" y="6452600"/>
            <a:ext cx="6624600" cy="180000"/>
          </a:xfrm>
          <a:prstGeom prst="rect">
            <a:avLst/>
          </a:prstGeom>
        </p:spPr>
        <p:txBody>
          <a:bodyPr vert="horz" lIns="0" tIns="0" rIns="0" bIns="0" rtlCol="0" anchor="ctr"/>
          <a:lstStyle>
            <a:lvl1pPr algn="r">
              <a:defRPr sz="800" b="0" i="0" cap="all" baseline="0">
                <a:solidFill>
                  <a:schemeClr val="tx1">
                    <a:alpha val="50000"/>
                  </a:schemeClr>
                </a:solidFill>
                <a:latin typeface="Arial" charset="0"/>
                <a:ea typeface="Arial" charset="0"/>
                <a:cs typeface="Arial" charset="0"/>
              </a:defRPr>
            </a:lvl1pPr>
          </a:lstStyle>
          <a:p>
            <a:r>
              <a:rPr lang="en-US" noProof="0" dirty="0"/>
              <a:t>Confidential</a:t>
            </a:r>
          </a:p>
        </p:txBody>
      </p:sp>
      <p:sp>
        <p:nvSpPr>
          <p:cNvPr id="3" name="Content"/>
          <p:cNvSpPr>
            <a:spLocks noGrp="1"/>
          </p:cNvSpPr>
          <p:nvPr>
            <p:ph type="body" idx="1"/>
          </p:nvPr>
        </p:nvSpPr>
        <p:spPr>
          <a:xfrm>
            <a:off x="838200" y="1607798"/>
            <a:ext cx="10515600" cy="4569167"/>
          </a:xfrm>
          <a:prstGeom prst="rect">
            <a:avLst/>
          </a:prstGeom>
        </p:spPr>
        <p:txBody>
          <a:bodyPr vert="horz" lIns="0" tIns="0" rIns="0" bIns="0" rtlCol="0">
            <a:normAutofit/>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p:nvPr>
        </p:nvSpPr>
        <p:spPr>
          <a:xfrm>
            <a:off x="838200" y="720000"/>
            <a:ext cx="10515600" cy="540000"/>
          </a:xfrm>
          <a:prstGeom prst="rect">
            <a:avLst/>
          </a:prstGeom>
        </p:spPr>
        <p:txBody>
          <a:bodyPr vert="horz" lIns="0" tIns="0" rIns="0" bIns="0" rtlCol="0" anchor="b" anchorCtr="0">
            <a:normAutofit/>
          </a:body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LOGO">
            <a:extLst>
              <a:ext uri="{FF2B5EF4-FFF2-40B4-BE49-F238E27FC236}">
                <a16:creationId xmlns:a16="http://schemas.microsoft.com/office/drawing/2014/main" id="{0FEC29A5-5EBE-1F4F-8499-3E296D29CF58}"/>
              </a:ext>
            </a:extLst>
          </p:cNvPr>
          <p:cNvPicPr>
            <a:picLocks noChangeAspect="1"/>
          </p:cNvPicPr>
          <p:nvPr userDrawn="1"/>
        </p:nvPicPr>
        <p:blipFill>
          <a:blip r:embed="rId47"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4564009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684" r:id="rId3"/>
    <p:sldLayoutId id="2147483735" r:id="rId4"/>
    <p:sldLayoutId id="2147483649" r:id="rId5"/>
    <p:sldLayoutId id="2147483711" r:id="rId6"/>
    <p:sldLayoutId id="2147483685" r:id="rId7"/>
    <p:sldLayoutId id="2147483730" r:id="rId8"/>
    <p:sldLayoutId id="2147483734" r:id="rId9"/>
    <p:sldLayoutId id="2147483743" r:id="rId10"/>
    <p:sldLayoutId id="2147483745" r:id="rId11"/>
    <p:sldLayoutId id="2147483651" r:id="rId12"/>
    <p:sldLayoutId id="2147483737" r:id="rId13"/>
    <p:sldLayoutId id="2147483716" r:id="rId14"/>
    <p:sldLayoutId id="2147483718" r:id="rId15"/>
    <p:sldLayoutId id="2147483715" r:id="rId16"/>
    <p:sldLayoutId id="2147483733" r:id="rId17"/>
    <p:sldLayoutId id="2147483736" r:id="rId18"/>
    <p:sldLayoutId id="2147483701" r:id="rId19"/>
    <p:sldLayoutId id="2147483727" r:id="rId20"/>
    <p:sldLayoutId id="2147483662" r:id="rId21"/>
    <p:sldLayoutId id="2147483650" r:id="rId22"/>
    <p:sldLayoutId id="2147483728" r:id="rId23"/>
    <p:sldLayoutId id="2147483668" r:id="rId24"/>
    <p:sldLayoutId id="2147483652" r:id="rId25"/>
    <p:sldLayoutId id="2147483729" r:id="rId26"/>
    <p:sldLayoutId id="2147483723" r:id="rId27"/>
    <p:sldLayoutId id="2147483726" r:id="rId28"/>
    <p:sldLayoutId id="2147483719" r:id="rId29"/>
    <p:sldLayoutId id="2147483663" r:id="rId30"/>
    <p:sldLayoutId id="2147483720" r:id="rId31"/>
    <p:sldLayoutId id="2147483664" r:id="rId32"/>
    <p:sldLayoutId id="2147483689" r:id="rId33"/>
    <p:sldLayoutId id="2147483692" r:id="rId34"/>
    <p:sldLayoutId id="2147483688" r:id="rId35"/>
    <p:sldLayoutId id="2147483725" r:id="rId36"/>
    <p:sldLayoutId id="2147483697" r:id="rId37"/>
    <p:sldLayoutId id="2147483667" r:id="rId38"/>
    <p:sldLayoutId id="2147483731" r:id="rId39"/>
    <p:sldLayoutId id="2147483732" r:id="rId40"/>
    <p:sldLayoutId id="2147483746" r:id="rId41"/>
    <p:sldLayoutId id="2147483747" r:id="rId42"/>
    <p:sldLayoutId id="2147483748" r:id="rId43"/>
    <p:sldLayoutId id="2147483749" r:id="rId44"/>
    <p:sldLayoutId id="2147483751" r:id="rId45"/>
  </p:sldLayoutIdLst>
  <p:hf hdr="0" dt="0"/>
  <p:txStyles>
    <p:titleStyle>
      <a:lvl1pPr algn="l" defTabSz="914377" rtl="0" eaLnBrk="1" latinLnBrk="0" hangingPunct="1">
        <a:lnSpc>
          <a:spcPct val="90000"/>
        </a:lnSpc>
        <a:spcBef>
          <a:spcPct val="0"/>
        </a:spcBef>
        <a:buNone/>
        <a:defRPr sz="2800" b="1" i="0" kern="1200" cap="none" baseline="0">
          <a:solidFill>
            <a:srgbClr val="0A86C9"/>
          </a:solidFill>
          <a:latin typeface="Arial" charset="0"/>
          <a:ea typeface="Arial" charset="0"/>
          <a:cs typeface="Arial" charset="0"/>
        </a:defRPr>
      </a:lvl1pPr>
    </p:titleStyle>
    <p:body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hyperlink" Target="https://www.techvalidate.com/product-research/aci-merchant-fraud-solutions/facts/D47-52C-E8D" TargetMode="External"/><Relationship Id="rId2" Type="http://schemas.openxmlformats.org/officeDocument/2006/relationships/hyperlink" Target="https://www.google.co.uk/url?sa=i&amp;rct=j&amp;q=&amp;esrc=s&amp;source=images&amp;cd=&amp;cad=rja&amp;uact=8&amp;ved=2ahUKEwj47Yu4ur_eAhUBuRoKHZPLB5sQjRx6BAgBEAU&amp;url=https://techeast.com/events/national-technology-awards-gala-dinner-ceremony-17-may-2018/&amp;psig=AOvVaw0F5RUpEI-PmA2QAz6M4TdP&amp;ust=1541583024353199" TargetMode="External"/><Relationship Id="rId1" Type="http://schemas.openxmlformats.org/officeDocument/2006/relationships/slideLayout" Target="../slideLayouts/slideLayout21.xml"/><Relationship Id="rId6" Type="http://schemas.openxmlformats.org/officeDocument/2006/relationships/hyperlink" Target="https://www.techvalidate.com/product-research/aci-merchant-fraud-solutions/facts/63C-C96-67C" TargetMode="External"/><Relationship Id="rId5" Type="http://schemas.openxmlformats.org/officeDocument/2006/relationships/hyperlink" Target="https://www.techvalidate.com/product-research/aci-merchant-fraud-solutions/facts/379-19C-F50" TargetMode="Externa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hyperlink" Target="file:///C:\Users\shepherdc\Downloads\The%202019%20Paladin%20Fraud%20Vendor%20Report%20-%20ACI%20Summary.pdf"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fontAlgn="base"/>
            <a:r>
              <a:rPr lang="en-GB" dirty="0"/>
              <a:t>References and awards</a:t>
            </a:r>
          </a:p>
          <a:p>
            <a:pPr fontAlgn="base"/>
            <a:r>
              <a:rPr lang="en-GB" dirty="0"/>
              <a:t>Direct model </a:t>
            </a:r>
          </a:p>
          <a:p>
            <a:pPr fontAlgn="base"/>
            <a:r>
              <a:rPr lang="en-GB" dirty="0"/>
              <a:t>Indirect model </a:t>
            </a:r>
          </a:p>
          <a:p>
            <a:pPr fontAlgn="base"/>
            <a:r>
              <a:rPr lang="en-GB" dirty="0"/>
              <a:t>Merchants  </a:t>
            </a:r>
          </a:p>
          <a:p>
            <a:pPr fontAlgn="base"/>
            <a:r>
              <a:rPr lang="en-GB" dirty="0"/>
              <a:t>Telco </a:t>
            </a:r>
          </a:p>
          <a:p>
            <a:pPr fontAlgn="base"/>
            <a:r>
              <a:rPr lang="en-GB" dirty="0"/>
              <a:t>Gaming </a:t>
            </a:r>
          </a:p>
          <a:p>
            <a:pPr fontAlgn="base"/>
            <a:r>
              <a:rPr lang="en-GB" dirty="0"/>
              <a:t>Legislative changes creating opportunity </a:t>
            </a:r>
          </a:p>
          <a:p>
            <a:pPr fontAlgn="base"/>
            <a:r>
              <a:rPr lang="en-GB" dirty="0"/>
              <a:t>FIs – Acquirers; PSPs </a:t>
            </a:r>
          </a:p>
        </p:txBody>
      </p:sp>
      <p:sp>
        <p:nvSpPr>
          <p:cNvPr id="3" name="Title 2">
            <a:extLst>
              <a:ext uri="{FF2B5EF4-FFF2-40B4-BE49-F238E27FC236}">
                <a16:creationId xmlns:a16="http://schemas.microsoft.com/office/drawing/2014/main" id="{CD39195C-F9A5-447F-BA33-8CB6E84FD647}"/>
              </a:ext>
            </a:extLst>
          </p:cNvPr>
          <p:cNvSpPr>
            <a:spLocks noGrp="1"/>
          </p:cNvSpPr>
          <p:nvPr>
            <p:ph type="title"/>
          </p:nvPr>
        </p:nvSpPr>
        <p:spPr/>
        <p:txBody>
          <a:bodyPr>
            <a:normAutofit/>
          </a:bodyPr>
          <a:lstStyle/>
          <a:p>
            <a:r>
              <a:rPr lang="en-GB" dirty="0"/>
              <a:t>Kieran/Mike – Use Cases and Case Studies </a:t>
            </a:r>
          </a:p>
        </p:txBody>
      </p:sp>
      <p:sp>
        <p:nvSpPr>
          <p:cNvPr id="5" name="Slide Number Placeholder 1">
            <a:extLst>
              <a:ext uri="{FF2B5EF4-FFF2-40B4-BE49-F238E27FC236}">
                <a16:creationId xmlns:a16="http://schemas.microsoft.com/office/drawing/2014/main" id="{2A30FE63-488E-4DA6-AAC7-18BA016F8D73}"/>
              </a:ext>
            </a:extLst>
          </p:cNvPr>
          <p:cNvSpPr>
            <a:spLocks noGrp="1"/>
          </p:cNvSpPr>
          <p:nvPr>
            <p:ph type="sldNum" sz="quarter" idx="12"/>
          </p:nvPr>
        </p:nvSpPr>
        <p:spPr>
          <a:xfrm>
            <a:off x="10993800" y="6452600"/>
            <a:ext cx="360000" cy="180000"/>
          </a:xfrm>
        </p:spPr>
        <p:txBody>
          <a:bodyPr/>
          <a:lstStyle/>
          <a:p>
            <a:fld id="{BB7F249F-CCCE-DA49-A761-E31751E19E88}" type="slidenum">
              <a:rPr lang="en-US"/>
              <a:pPr/>
              <a:t>1</a:t>
            </a:fld>
            <a:endParaRPr lang="en-US" dirty="0"/>
          </a:p>
        </p:txBody>
      </p:sp>
      <p:sp>
        <p:nvSpPr>
          <p:cNvPr id="6" name="Footer Placeholder 2">
            <a:extLst>
              <a:ext uri="{FF2B5EF4-FFF2-40B4-BE49-F238E27FC236}">
                <a16:creationId xmlns:a16="http://schemas.microsoft.com/office/drawing/2014/main" id="{69FBD497-E1F4-4A58-B954-7BA68416EB6A}"/>
              </a:ext>
            </a:extLst>
          </p:cNvPr>
          <p:cNvSpPr>
            <a:spLocks noGrp="1"/>
          </p:cNvSpPr>
          <p:nvPr>
            <p:ph type="ftr" sz="quarter" idx="11"/>
          </p:nvPr>
        </p:nvSpPr>
        <p:spPr>
          <a:xfrm>
            <a:off x="4369200" y="6452600"/>
            <a:ext cx="6624600" cy="180000"/>
          </a:xfrm>
        </p:spPr>
        <p:txBody>
          <a:bodyPr/>
          <a:lstStyle/>
          <a:p>
            <a:r>
              <a:rPr lang="en-US" dirty="0"/>
              <a:t>Confidential</a:t>
            </a:r>
          </a:p>
        </p:txBody>
      </p:sp>
    </p:spTree>
    <p:extLst>
      <p:ext uri="{BB962C8B-B14F-4D97-AF65-F5344CB8AC3E}">
        <p14:creationId xmlns:p14="http://schemas.microsoft.com/office/powerpoint/2010/main" val="93495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2EBC64-D801-494A-9D7F-50468A1FD813}"/>
              </a:ext>
            </a:extLst>
          </p:cNvPr>
          <p:cNvSpPr>
            <a:spLocks noGrp="1"/>
          </p:cNvSpPr>
          <p:nvPr>
            <p:ph type="sldNum" sz="quarter" idx="12"/>
          </p:nvPr>
        </p:nvSpPr>
        <p:spPr/>
        <p:txBody>
          <a:bodyPr/>
          <a:lstStyle/>
          <a:p>
            <a:fld id="{BB7F249F-CCCE-DA49-A761-E31751E19E88}" type="slidenum">
              <a:rPr lang="en-US" noProof="0" smtClean="0"/>
              <a:pPr/>
              <a:t>10</a:t>
            </a:fld>
            <a:endParaRPr lang="en-US" noProof="0" dirty="0"/>
          </a:p>
        </p:txBody>
      </p:sp>
      <p:sp>
        <p:nvSpPr>
          <p:cNvPr id="3" name="Footer Placeholder 2">
            <a:extLst>
              <a:ext uri="{FF2B5EF4-FFF2-40B4-BE49-F238E27FC236}">
                <a16:creationId xmlns:a16="http://schemas.microsoft.com/office/drawing/2014/main" id="{D878AF5A-D7DB-4E6E-B672-11001FBB1687}"/>
              </a:ext>
            </a:extLst>
          </p:cNvPr>
          <p:cNvSpPr>
            <a:spLocks noGrp="1"/>
          </p:cNvSpPr>
          <p:nvPr>
            <p:ph type="ftr" sz="quarter" idx="11"/>
          </p:nvPr>
        </p:nvSpPr>
        <p:spPr/>
        <p:txBody>
          <a:bodyPr/>
          <a:lstStyle/>
          <a:p>
            <a:r>
              <a:rPr lang="en-US" noProof="0" dirty="0"/>
              <a:t>Confidential</a:t>
            </a:r>
          </a:p>
        </p:txBody>
      </p:sp>
      <p:sp>
        <p:nvSpPr>
          <p:cNvPr id="14" name="Text Placeholder 4">
            <a:extLst>
              <a:ext uri="{FF2B5EF4-FFF2-40B4-BE49-F238E27FC236}">
                <a16:creationId xmlns:a16="http://schemas.microsoft.com/office/drawing/2014/main" id="{79379550-9C8B-4312-ABFC-D6DA564F06D3}"/>
              </a:ext>
            </a:extLst>
          </p:cNvPr>
          <p:cNvSpPr>
            <a:spLocks noGrp="1"/>
          </p:cNvSpPr>
          <p:nvPr>
            <p:ph type="body" sz="quarter" idx="13"/>
          </p:nvPr>
        </p:nvSpPr>
        <p:spPr/>
        <p:txBody>
          <a:bodyPr/>
          <a:lstStyle/>
          <a:p>
            <a:r>
              <a:rPr lang="en-GB" dirty="0"/>
              <a:t>Improving revenue and the bottom line</a:t>
            </a:r>
          </a:p>
        </p:txBody>
      </p:sp>
      <p:sp>
        <p:nvSpPr>
          <p:cNvPr id="15" name="Title 5">
            <a:extLst>
              <a:ext uri="{FF2B5EF4-FFF2-40B4-BE49-F238E27FC236}">
                <a16:creationId xmlns:a16="http://schemas.microsoft.com/office/drawing/2014/main" id="{9AB2E7AB-2A85-42A0-8730-395D071BB3B1}"/>
              </a:ext>
            </a:extLst>
          </p:cNvPr>
          <p:cNvSpPr>
            <a:spLocks noGrp="1"/>
          </p:cNvSpPr>
          <p:nvPr>
            <p:ph type="title"/>
          </p:nvPr>
        </p:nvSpPr>
        <p:spPr/>
        <p:txBody>
          <a:bodyPr/>
          <a:lstStyle/>
          <a:p>
            <a:r>
              <a:rPr lang="en-GB" dirty="0"/>
              <a:t>Stream Analytics Engine in Action </a:t>
            </a:r>
          </a:p>
        </p:txBody>
      </p:sp>
      <p:sp>
        <p:nvSpPr>
          <p:cNvPr id="16" name="Text Placeholder 9">
            <a:extLst>
              <a:ext uri="{FF2B5EF4-FFF2-40B4-BE49-F238E27FC236}">
                <a16:creationId xmlns:a16="http://schemas.microsoft.com/office/drawing/2014/main" id="{DE89143E-B738-47A3-A1B3-826D842A02AB}"/>
              </a:ext>
            </a:extLst>
          </p:cNvPr>
          <p:cNvSpPr txBox="1">
            <a:spLocks/>
          </p:cNvSpPr>
          <p:nvPr/>
        </p:nvSpPr>
        <p:spPr>
          <a:xfrm>
            <a:off x="838200" y="6123501"/>
            <a:ext cx="10515600" cy="161583"/>
          </a:xfrm>
          <a:prstGeom prst="rect">
            <a:avLst/>
          </a:prstGeom>
        </p:spPr>
        <p:txBody>
          <a:bodyPr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50" dirty="0">
                <a:solidFill>
                  <a:schemeClr val="bg1">
                    <a:lumMod val="65000"/>
                  </a:schemeClr>
                </a:solidFill>
              </a:rPr>
              <a:t>Source: ACI Data </a:t>
            </a:r>
          </a:p>
        </p:txBody>
      </p:sp>
      <p:grpSp>
        <p:nvGrpSpPr>
          <p:cNvPr id="34" name="Group 33">
            <a:extLst>
              <a:ext uri="{FF2B5EF4-FFF2-40B4-BE49-F238E27FC236}">
                <a16:creationId xmlns:a16="http://schemas.microsoft.com/office/drawing/2014/main" id="{82B222BE-B561-4A41-8BE1-F624AD5036BC}"/>
              </a:ext>
            </a:extLst>
          </p:cNvPr>
          <p:cNvGrpSpPr/>
          <p:nvPr/>
        </p:nvGrpSpPr>
        <p:grpSpPr>
          <a:xfrm>
            <a:off x="9248387" y="1679420"/>
            <a:ext cx="889714" cy="889714"/>
            <a:chOff x="9248387" y="1679420"/>
            <a:chExt cx="889714" cy="889714"/>
          </a:xfrm>
        </p:grpSpPr>
        <p:sp>
          <p:nvSpPr>
            <p:cNvPr id="27" name="Oval 26">
              <a:extLst>
                <a:ext uri="{FF2B5EF4-FFF2-40B4-BE49-F238E27FC236}">
                  <a16:creationId xmlns:a16="http://schemas.microsoft.com/office/drawing/2014/main" id="{F624D224-405C-400F-97E2-DDE9258B00EF}"/>
                </a:ext>
              </a:extLst>
            </p:cNvPr>
            <p:cNvSpPr/>
            <p:nvPr/>
          </p:nvSpPr>
          <p:spPr>
            <a:xfrm>
              <a:off x="9248387" y="1679420"/>
              <a:ext cx="889714" cy="88971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32" name="Group 82">
              <a:extLst>
                <a:ext uri="{FF2B5EF4-FFF2-40B4-BE49-F238E27FC236}">
                  <a16:creationId xmlns:a16="http://schemas.microsoft.com/office/drawing/2014/main" id="{7C68C752-50CA-405A-AF1D-570F2C916B04}"/>
                </a:ext>
              </a:extLst>
            </p:cNvPr>
            <p:cNvGrpSpPr>
              <a:grpSpLocks/>
            </p:cNvGrpSpPr>
            <p:nvPr/>
          </p:nvGrpSpPr>
          <p:grpSpPr bwMode="auto">
            <a:xfrm>
              <a:off x="9421369" y="1851665"/>
              <a:ext cx="543750" cy="545224"/>
              <a:chOff x="1901" y="313"/>
              <a:chExt cx="369" cy="370"/>
            </a:xfrm>
            <a:solidFill>
              <a:schemeClr val="tx2"/>
            </a:solidFill>
          </p:grpSpPr>
          <p:sp>
            <p:nvSpPr>
              <p:cNvPr id="33" name="Freeform 83">
                <a:extLst>
                  <a:ext uri="{FF2B5EF4-FFF2-40B4-BE49-F238E27FC236}">
                    <a16:creationId xmlns:a16="http://schemas.microsoft.com/office/drawing/2014/main" id="{BECC3217-4DA8-4588-903F-5BD37A34B790}"/>
                  </a:ext>
                </a:extLst>
              </p:cNvPr>
              <p:cNvSpPr>
                <a:spLocks noChangeArrowheads="1"/>
              </p:cNvSpPr>
              <p:nvPr/>
            </p:nvSpPr>
            <p:spPr bwMode="auto">
              <a:xfrm>
                <a:off x="1901" y="313"/>
                <a:ext cx="369" cy="370"/>
              </a:xfrm>
              <a:custGeom>
                <a:avLst/>
                <a:gdLst>
                  <a:gd name="T0" fmla="*/ 1553 w 1632"/>
                  <a:gd name="T1" fmla="*/ 1168 h 1636"/>
                  <a:gd name="T2" fmla="*/ 1615 w 1632"/>
                  <a:gd name="T3" fmla="*/ 989 h 1636"/>
                  <a:gd name="T4" fmla="*/ 1630 w 1632"/>
                  <a:gd name="T5" fmla="*/ 864 h 1636"/>
                  <a:gd name="T6" fmla="*/ 1630 w 1632"/>
                  <a:gd name="T7" fmla="*/ 756 h 1636"/>
                  <a:gd name="T8" fmla="*/ 1612 w 1632"/>
                  <a:gd name="T9" fmla="*/ 631 h 1636"/>
                  <a:gd name="T10" fmla="*/ 1525 w 1632"/>
                  <a:gd name="T11" fmla="*/ 414 h 1636"/>
                  <a:gd name="T12" fmla="*/ 1220 w 1632"/>
                  <a:gd name="T13" fmla="*/ 109 h 1636"/>
                  <a:gd name="T14" fmla="*/ 971 w 1632"/>
                  <a:gd name="T15" fmla="*/ 19 h 1636"/>
                  <a:gd name="T16" fmla="*/ 846 w 1632"/>
                  <a:gd name="T17" fmla="*/ 0 h 1636"/>
                  <a:gd name="T18" fmla="*/ 662 w 1632"/>
                  <a:gd name="T19" fmla="*/ 15 h 1636"/>
                  <a:gd name="T20" fmla="*/ 543 w 1632"/>
                  <a:gd name="T21" fmla="*/ 47 h 1636"/>
                  <a:gd name="T22" fmla="*/ 417 w 1632"/>
                  <a:gd name="T23" fmla="*/ 105 h 1636"/>
                  <a:gd name="T24" fmla="*/ 326 w 1632"/>
                  <a:gd name="T25" fmla="*/ 164 h 1636"/>
                  <a:gd name="T26" fmla="*/ 249 w 1632"/>
                  <a:gd name="T27" fmla="*/ 228 h 1636"/>
                  <a:gd name="T28" fmla="*/ 110 w 1632"/>
                  <a:gd name="T29" fmla="*/ 405 h 1636"/>
                  <a:gd name="T30" fmla="*/ 63 w 1632"/>
                  <a:gd name="T31" fmla="*/ 500 h 1636"/>
                  <a:gd name="T32" fmla="*/ 16 w 1632"/>
                  <a:gd name="T33" fmla="*/ 653 h 1636"/>
                  <a:gd name="T34" fmla="*/ 1 w 1632"/>
                  <a:gd name="T35" fmla="*/ 801 h 1636"/>
                  <a:gd name="T36" fmla="*/ 9 w 1632"/>
                  <a:gd name="T37" fmla="*/ 944 h 1636"/>
                  <a:gd name="T38" fmla="*/ 30 w 1632"/>
                  <a:gd name="T39" fmla="*/ 1040 h 1636"/>
                  <a:gd name="T40" fmla="*/ 348 w 1632"/>
                  <a:gd name="T41" fmla="*/ 1484 h 1636"/>
                  <a:gd name="T42" fmla="*/ 421 w 1632"/>
                  <a:gd name="T43" fmla="*/ 1530 h 1636"/>
                  <a:gd name="T44" fmla="*/ 661 w 1632"/>
                  <a:gd name="T45" fmla="*/ 1620 h 1636"/>
                  <a:gd name="T46" fmla="*/ 786 w 1632"/>
                  <a:gd name="T47" fmla="*/ 1635 h 1636"/>
                  <a:gd name="T48" fmla="*/ 969 w 1632"/>
                  <a:gd name="T49" fmla="*/ 1620 h 1636"/>
                  <a:gd name="T50" fmla="*/ 1089 w 1632"/>
                  <a:gd name="T51" fmla="*/ 1587 h 1636"/>
                  <a:gd name="T52" fmla="*/ 1214 w 1632"/>
                  <a:gd name="T53" fmla="*/ 1530 h 1636"/>
                  <a:gd name="T54" fmla="*/ 1306 w 1632"/>
                  <a:gd name="T55" fmla="*/ 1471 h 1636"/>
                  <a:gd name="T56" fmla="*/ 1383 w 1632"/>
                  <a:gd name="T57" fmla="*/ 1406 h 1636"/>
                  <a:gd name="T58" fmla="*/ 1521 w 1632"/>
                  <a:gd name="T59" fmla="*/ 1231 h 1636"/>
                  <a:gd name="T60" fmla="*/ 803 w 1632"/>
                  <a:gd name="T61" fmla="*/ 1107 h 1636"/>
                  <a:gd name="T62" fmla="*/ 1357 w 1632"/>
                  <a:gd name="T63" fmla="*/ 1191 h 1636"/>
                  <a:gd name="T64" fmla="*/ 203 w 1632"/>
                  <a:gd name="T65" fmla="*/ 607 h 1636"/>
                  <a:gd name="T66" fmla="*/ 355 w 1632"/>
                  <a:gd name="T67" fmla="*/ 1197 h 1636"/>
                  <a:gd name="T68" fmla="*/ 111 w 1632"/>
                  <a:gd name="T69" fmla="*/ 732 h 1636"/>
                  <a:gd name="T70" fmla="*/ 1035 w 1632"/>
                  <a:gd name="T71" fmla="*/ 142 h 1636"/>
                  <a:gd name="T72" fmla="*/ 970 w 1632"/>
                  <a:gd name="T73" fmla="*/ 473 h 1636"/>
                  <a:gd name="T74" fmla="*/ 789 w 1632"/>
                  <a:gd name="T75" fmla="*/ 107 h 1636"/>
                  <a:gd name="T76" fmla="*/ 481 w 1632"/>
                  <a:gd name="T77" fmla="*/ 532 h 1636"/>
                  <a:gd name="T78" fmla="*/ 1007 w 1632"/>
                  <a:gd name="T79" fmla="*/ 782 h 1636"/>
                  <a:gd name="T80" fmla="*/ 497 w 1632"/>
                  <a:gd name="T81" fmla="*/ 1008 h 1636"/>
                  <a:gd name="T82" fmla="*/ 437 w 1632"/>
                  <a:gd name="T83" fmla="*/ 235 h 1636"/>
                  <a:gd name="T84" fmla="*/ 660 w 1632"/>
                  <a:gd name="T85" fmla="*/ 125 h 1636"/>
                  <a:gd name="T86" fmla="*/ 437 w 1632"/>
                  <a:gd name="T87" fmla="*/ 1348 h 1636"/>
                  <a:gd name="T88" fmla="*/ 541 w 1632"/>
                  <a:gd name="T89" fmla="*/ 1471 h 1636"/>
                  <a:gd name="T90" fmla="*/ 366 w 1632"/>
                  <a:gd name="T91" fmla="*/ 1266 h 1636"/>
                  <a:gd name="T92" fmla="*/ 810 w 1632"/>
                  <a:gd name="T93" fmla="*/ 1378 h 1636"/>
                  <a:gd name="T94" fmla="*/ 603 w 1632"/>
                  <a:gd name="T95" fmla="*/ 1492 h 1636"/>
                  <a:gd name="T96" fmla="*/ 1157 w 1632"/>
                  <a:gd name="T97" fmla="*/ 195 h 1636"/>
                  <a:gd name="T98" fmla="*/ 1479 w 1632"/>
                  <a:gd name="T99" fmla="*/ 565 h 1636"/>
                  <a:gd name="T100" fmla="*/ 1217 w 1632"/>
                  <a:gd name="T101" fmla="*/ 386 h 1636"/>
                  <a:gd name="T102" fmla="*/ 1369 w 1632"/>
                  <a:gd name="T103" fmla="*/ 753 h 1636"/>
                  <a:gd name="T104" fmla="*/ 1525 w 1632"/>
                  <a:gd name="T105" fmla="*/ 818 h 1636"/>
                  <a:gd name="T106" fmla="*/ 1418 w 1632"/>
                  <a:gd name="T107" fmla="*/ 1162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2" h="1636">
                    <a:moveTo>
                      <a:pt x="1521" y="1231"/>
                    </a:moveTo>
                    <a:cubicBezTo>
                      <a:pt x="1526" y="1223"/>
                      <a:pt x="1530" y="1214"/>
                      <a:pt x="1534" y="1205"/>
                    </a:cubicBezTo>
                    <a:cubicBezTo>
                      <a:pt x="1541" y="1193"/>
                      <a:pt x="1547" y="1181"/>
                      <a:pt x="1553" y="1168"/>
                    </a:cubicBezTo>
                    <a:cubicBezTo>
                      <a:pt x="1559" y="1156"/>
                      <a:pt x="1564" y="1147"/>
                      <a:pt x="1568" y="1135"/>
                    </a:cubicBezTo>
                    <a:cubicBezTo>
                      <a:pt x="1573" y="1124"/>
                      <a:pt x="1575" y="1119"/>
                      <a:pt x="1578" y="1110"/>
                    </a:cubicBezTo>
                    <a:cubicBezTo>
                      <a:pt x="1594" y="1069"/>
                      <a:pt x="1605" y="1033"/>
                      <a:pt x="1615" y="989"/>
                    </a:cubicBezTo>
                    <a:cubicBezTo>
                      <a:pt x="1625" y="946"/>
                      <a:pt x="1615" y="985"/>
                      <a:pt x="1615" y="983"/>
                    </a:cubicBezTo>
                    <a:cubicBezTo>
                      <a:pt x="1620" y="960"/>
                      <a:pt x="1624" y="936"/>
                      <a:pt x="1627" y="912"/>
                    </a:cubicBezTo>
                    <a:cubicBezTo>
                      <a:pt x="1627" y="896"/>
                      <a:pt x="1629" y="880"/>
                      <a:pt x="1630" y="864"/>
                    </a:cubicBezTo>
                    <a:cubicBezTo>
                      <a:pt x="1631" y="848"/>
                      <a:pt x="1630" y="844"/>
                      <a:pt x="1630" y="834"/>
                    </a:cubicBezTo>
                    <a:cubicBezTo>
                      <a:pt x="1630" y="811"/>
                      <a:pt x="1630" y="788"/>
                      <a:pt x="1630" y="765"/>
                    </a:cubicBezTo>
                    <a:cubicBezTo>
                      <a:pt x="1630" y="762"/>
                      <a:pt x="1630" y="759"/>
                      <a:pt x="1630" y="756"/>
                    </a:cubicBezTo>
                    <a:cubicBezTo>
                      <a:pt x="1630" y="734"/>
                      <a:pt x="1625" y="713"/>
                      <a:pt x="1622" y="690"/>
                    </a:cubicBezTo>
                    <a:cubicBezTo>
                      <a:pt x="1622" y="685"/>
                      <a:pt x="1622" y="680"/>
                      <a:pt x="1622" y="675"/>
                    </a:cubicBezTo>
                    <a:cubicBezTo>
                      <a:pt x="1619" y="659"/>
                      <a:pt x="1616" y="644"/>
                      <a:pt x="1612" y="631"/>
                    </a:cubicBezTo>
                    <a:cubicBezTo>
                      <a:pt x="1609" y="617"/>
                      <a:pt x="1607" y="608"/>
                      <a:pt x="1604" y="596"/>
                    </a:cubicBezTo>
                    <a:cubicBezTo>
                      <a:pt x="1604" y="591"/>
                      <a:pt x="1600" y="587"/>
                      <a:pt x="1599" y="582"/>
                    </a:cubicBezTo>
                    <a:cubicBezTo>
                      <a:pt x="1580" y="520"/>
                      <a:pt x="1558" y="470"/>
                      <a:pt x="1525" y="414"/>
                    </a:cubicBezTo>
                    <a:cubicBezTo>
                      <a:pt x="1462" y="305"/>
                      <a:pt x="1389" y="224"/>
                      <a:pt x="1286" y="151"/>
                    </a:cubicBezTo>
                    <a:cubicBezTo>
                      <a:pt x="1283" y="149"/>
                      <a:pt x="1280" y="147"/>
                      <a:pt x="1277" y="146"/>
                    </a:cubicBezTo>
                    <a:cubicBezTo>
                      <a:pt x="1259" y="133"/>
                      <a:pt x="1240" y="121"/>
                      <a:pt x="1220" y="109"/>
                    </a:cubicBezTo>
                    <a:cubicBezTo>
                      <a:pt x="1157" y="74"/>
                      <a:pt x="1100" y="51"/>
                      <a:pt x="1030" y="32"/>
                    </a:cubicBezTo>
                    <a:cubicBezTo>
                      <a:pt x="1022" y="29"/>
                      <a:pt x="1014" y="27"/>
                      <a:pt x="1005" y="25"/>
                    </a:cubicBezTo>
                    <a:cubicBezTo>
                      <a:pt x="994" y="23"/>
                      <a:pt x="983" y="21"/>
                      <a:pt x="971" y="19"/>
                    </a:cubicBezTo>
                    <a:cubicBezTo>
                      <a:pt x="957" y="16"/>
                      <a:pt x="943" y="14"/>
                      <a:pt x="928" y="12"/>
                    </a:cubicBezTo>
                    <a:cubicBezTo>
                      <a:pt x="919" y="9"/>
                      <a:pt x="910" y="6"/>
                      <a:pt x="901" y="4"/>
                    </a:cubicBezTo>
                    <a:cubicBezTo>
                      <a:pt x="882" y="1"/>
                      <a:pt x="864" y="0"/>
                      <a:pt x="846" y="0"/>
                    </a:cubicBezTo>
                    <a:cubicBezTo>
                      <a:pt x="836" y="0"/>
                      <a:pt x="826" y="0"/>
                      <a:pt x="816" y="0"/>
                    </a:cubicBezTo>
                    <a:cubicBezTo>
                      <a:pt x="767" y="0"/>
                      <a:pt x="726" y="3"/>
                      <a:pt x="678" y="12"/>
                    </a:cubicBezTo>
                    <a:cubicBezTo>
                      <a:pt x="672" y="13"/>
                      <a:pt x="667" y="14"/>
                      <a:pt x="662" y="15"/>
                    </a:cubicBezTo>
                    <a:cubicBezTo>
                      <a:pt x="645" y="18"/>
                      <a:pt x="626" y="22"/>
                      <a:pt x="609" y="27"/>
                    </a:cubicBezTo>
                    <a:cubicBezTo>
                      <a:pt x="599" y="29"/>
                      <a:pt x="590" y="32"/>
                      <a:pt x="581" y="35"/>
                    </a:cubicBezTo>
                    <a:cubicBezTo>
                      <a:pt x="568" y="39"/>
                      <a:pt x="555" y="43"/>
                      <a:pt x="543" y="47"/>
                    </a:cubicBezTo>
                    <a:cubicBezTo>
                      <a:pt x="532" y="51"/>
                      <a:pt x="521" y="55"/>
                      <a:pt x="510" y="59"/>
                    </a:cubicBezTo>
                    <a:cubicBezTo>
                      <a:pt x="500" y="63"/>
                      <a:pt x="490" y="68"/>
                      <a:pt x="480" y="73"/>
                    </a:cubicBezTo>
                    <a:cubicBezTo>
                      <a:pt x="458" y="83"/>
                      <a:pt x="437" y="93"/>
                      <a:pt x="417" y="105"/>
                    </a:cubicBezTo>
                    <a:cubicBezTo>
                      <a:pt x="407" y="110"/>
                      <a:pt x="398" y="115"/>
                      <a:pt x="389" y="121"/>
                    </a:cubicBezTo>
                    <a:cubicBezTo>
                      <a:pt x="378" y="127"/>
                      <a:pt x="369" y="134"/>
                      <a:pt x="359" y="140"/>
                    </a:cubicBezTo>
                    <a:cubicBezTo>
                      <a:pt x="348" y="148"/>
                      <a:pt x="337" y="156"/>
                      <a:pt x="326" y="164"/>
                    </a:cubicBezTo>
                    <a:cubicBezTo>
                      <a:pt x="318" y="170"/>
                      <a:pt x="310" y="176"/>
                      <a:pt x="303" y="182"/>
                    </a:cubicBezTo>
                    <a:cubicBezTo>
                      <a:pt x="288" y="193"/>
                      <a:pt x="275" y="206"/>
                      <a:pt x="260" y="218"/>
                    </a:cubicBezTo>
                    <a:cubicBezTo>
                      <a:pt x="256" y="221"/>
                      <a:pt x="252" y="224"/>
                      <a:pt x="249" y="228"/>
                    </a:cubicBezTo>
                    <a:cubicBezTo>
                      <a:pt x="210" y="266"/>
                      <a:pt x="180" y="300"/>
                      <a:pt x="149" y="344"/>
                    </a:cubicBezTo>
                    <a:cubicBezTo>
                      <a:pt x="145" y="349"/>
                      <a:pt x="142" y="354"/>
                      <a:pt x="139" y="359"/>
                    </a:cubicBezTo>
                    <a:cubicBezTo>
                      <a:pt x="129" y="374"/>
                      <a:pt x="120" y="389"/>
                      <a:pt x="110" y="405"/>
                    </a:cubicBezTo>
                    <a:cubicBezTo>
                      <a:pt x="105" y="413"/>
                      <a:pt x="101" y="421"/>
                      <a:pt x="97" y="430"/>
                    </a:cubicBezTo>
                    <a:cubicBezTo>
                      <a:pt x="90" y="442"/>
                      <a:pt x="84" y="455"/>
                      <a:pt x="78" y="468"/>
                    </a:cubicBezTo>
                    <a:cubicBezTo>
                      <a:pt x="72" y="481"/>
                      <a:pt x="68" y="489"/>
                      <a:pt x="63" y="500"/>
                    </a:cubicBezTo>
                    <a:cubicBezTo>
                      <a:pt x="58" y="511"/>
                      <a:pt x="56" y="518"/>
                      <a:pt x="53" y="526"/>
                    </a:cubicBezTo>
                    <a:cubicBezTo>
                      <a:pt x="37" y="567"/>
                      <a:pt x="26" y="603"/>
                      <a:pt x="16" y="646"/>
                    </a:cubicBezTo>
                    <a:cubicBezTo>
                      <a:pt x="16" y="648"/>
                      <a:pt x="16" y="650"/>
                      <a:pt x="16" y="653"/>
                    </a:cubicBezTo>
                    <a:cubicBezTo>
                      <a:pt x="11" y="676"/>
                      <a:pt x="7" y="700"/>
                      <a:pt x="4" y="723"/>
                    </a:cubicBezTo>
                    <a:cubicBezTo>
                      <a:pt x="4" y="739"/>
                      <a:pt x="2" y="755"/>
                      <a:pt x="1" y="771"/>
                    </a:cubicBezTo>
                    <a:cubicBezTo>
                      <a:pt x="0" y="787"/>
                      <a:pt x="1" y="791"/>
                      <a:pt x="1" y="801"/>
                    </a:cubicBezTo>
                    <a:cubicBezTo>
                      <a:pt x="1" y="823"/>
                      <a:pt x="1" y="846"/>
                      <a:pt x="1" y="869"/>
                    </a:cubicBezTo>
                    <a:cubicBezTo>
                      <a:pt x="1" y="873"/>
                      <a:pt x="1" y="876"/>
                      <a:pt x="1" y="879"/>
                    </a:cubicBezTo>
                    <a:cubicBezTo>
                      <a:pt x="1" y="901"/>
                      <a:pt x="6" y="922"/>
                      <a:pt x="9" y="944"/>
                    </a:cubicBezTo>
                    <a:cubicBezTo>
                      <a:pt x="9" y="950"/>
                      <a:pt x="9" y="955"/>
                      <a:pt x="11" y="960"/>
                    </a:cubicBezTo>
                    <a:cubicBezTo>
                      <a:pt x="14" y="975"/>
                      <a:pt x="17" y="991"/>
                      <a:pt x="21" y="1004"/>
                    </a:cubicBezTo>
                    <a:cubicBezTo>
                      <a:pt x="24" y="1018"/>
                      <a:pt x="26" y="1028"/>
                      <a:pt x="30" y="1040"/>
                    </a:cubicBezTo>
                    <a:cubicBezTo>
                      <a:pt x="30" y="1044"/>
                      <a:pt x="33" y="1049"/>
                      <a:pt x="34" y="1053"/>
                    </a:cubicBezTo>
                    <a:cubicBezTo>
                      <a:pt x="53" y="1115"/>
                      <a:pt x="75" y="1165"/>
                      <a:pt x="108" y="1221"/>
                    </a:cubicBezTo>
                    <a:cubicBezTo>
                      <a:pt x="171" y="1330"/>
                      <a:pt x="245" y="1411"/>
                      <a:pt x="348" y="1484"/>
                    </a:cubicBezTo>
                    <a:cubicBezTo>
                      <a:pt x="349" y="1485"/>
                      <a:pt x="350" y="1486"/>
                      <a:pt x="352" y="1486"/>
                    </a:cubicBezTo>
                    <a:cubicBezTo>
                      <a:pt x="372" y="1500"/>
                      <a:pt x="393" y="1514"/>
                      <a:pt x="414" y="1526"/>
                    </a:cubicBezTo>
                    <a:cubicBezTo>
                      <a:pt x="417" y="1527"/>
                      <a:pt x="419" y="1528"/>
                      <a:pt x="421" y="1530"/>
                    </a:cubicBezTo>
                    <a:cubicBezTo>
                      <a:pt x="481" y="1564"/>
                      <a:pt x="535" y="1587"/>
                      <a:pt x="601" y="1606"/>
                    </a:cubicBezTo>
                    <a:cubicBezTo>
                      <a:pt x="610" y="1609"/>
                      <a:pt x="619" y="1612"/>
                      <a:pt x="628" y="1614"/>
                    </a:cubicBezTo>
                    <a:cubicBezTo>
                      <a:pt x="639" y="1616"/>
                      <a:pt x="650" y="1618"/>
                      <a:pt x="661" y="1620"/>
                    </a:cubicBezTo>
                    <a:cubicBezTo>
                      <a:pt x="676" y="1623"/>
                      <a:pt x="689" y="1626"/>
                      <a:pt x="704" y="1628"/>
                    </a:cubicBezTo>
                    <a:cubicBezTo>
                      <a:pt x="713" y="1629"/>
                      <a:pt x="722" y="1630"/>
                      <a:pt x="731" y="1631"/>
                    </a:cubicBezTo>
                    <a:cubicBezTo>
                      <a:pt x="750" y="1633"/>
                      <a:pt x="768" y="1634"/>
                      <a:pt x="786" y="1635"/>
                    </a:cubicBezTo>
                    <a:cubicBezTo>
                      <a:pt x="796" y="1635"/>
                      <a:pt x="806" y="1635"/>
                      <a:pt x="816" y="1635"/>
                    </a:cubicBezTo>
                    <a:cubicBezTo>
                      <a:pt x="864" y="1635"/>
                      <a:pt x="905" y="1631"/>
                      <a:pt x="953" y="1623"/>
                    </a:cubicBezTo>
                    <a:cubicBezTo>
                      <a:pt x="959" y="1622"/>
                      <a:pt x="964" y="1621"/>
                      <a:pt x="969" y="1620"/>
                    </a:cubicBezTo>
                    <a:cubicBezTo>
                      <a:pt x="987" y="1616"/>
                      <a:pt x="1005" y="1612"/>
                      <a:pt x="1023" y="1607"/>
                    </a:cubicBezTo>
                    <a:cubicBezTo>
                      <a:pt x="1033" y="1605"/>
                      <a:pt x="1042" y="1603"/>
                      <a:pt x="1051" y="1600"/>
                    </a:cubicBezTo>
                    <a:cubicBezTo>
                      <a:pt x="1064" y="1596"/>
                      <a:pt x="1077" y="1592"/>
                      <a:pt x="1089" y="1587"/>
                    </a:cubicBezTo>
                    <a:cubicBezTo>
                      <a:pt x="1100" y="1583"/>
                      <a:pt x="1111" y="1579"/>
                      <a:pt x="1122" y="1575"/>
                    </a:cubicBezTo>
                    <a:cubicBezTo>
                      <a:pt x="1133" y="1571"/>
                      <a:pt x="1143" y="1566"/>
                      <a:pt x="1153" y="1561"/>
                    </a:cubicBezTo>
                    <a:cubicBezTo>
                      <a:pt x="1174" y="1551"/>
                      <a:pt x="1194" y="1541"/>
                      <a:pt x="1214" y="1530"/>
                    </a:cubicBezTo>
                    <a:cubicBezTo>
                      <a:pt x="1224" y="1525"/>
                      <a:pt x="1234" y="1520"/>
                      <a:pt x="1243" y="1514"/>
                    </a:cubicBezTo>
                    <a:cubicBezTo>
                      <a:pt x="1253" y="1508"/>
                      <a:pt x="1263" y="1501"/>
                      <a:pt x="1273" y="1494"/>
                    </a:cubicBezTo>
                    <a:cubicBezTo>
                      <a:pt x="1284" y="1487"/>
                      <a:pt x="1295" y="1479"/>
                      <a:pt x="1306" y="1471"/>
                    </a:cubicBezTo>
                    <a:cubicBezTo>
                      <a:pt x="1314" y="1465"/>
                      <a:pt x="1322" y="1459"/>
                      <a:pt x="1329" y="1453"/>
                    </a:cubicBezTo>
                    <a:cubicBezTo>
                      <a:pt x="1344" y="1441"/>
                      <a:pt x="1357" y="1429"/>
                      <a:pt x="1372" y="1416"/>
                    </a:cubicBezTo>
                    <a:cubicBezTo>
                      <a:pt x="1376" y="1413"/>
                      <a:pt x="1380" y="1410"/>
                      <a:pt x="1383" y="1406"/>
                    </a:cubicBezTo>
                    <a:cubicBezTo>
                      <a:pt x="1422" y="1369"/>
                      <a:pt x="1451" y="1335"/>
                      <a:pt x="1482" y="1291"/>
                    </a:cubicBezTo>
                    <a:cubicBezTo>
                      <a:pt x="1486" y="1286"/>
                      <a:pt x="1489" y="1281"/>
                      <a:pt x="1492" y="1276"/>
                    </a:cubicBezTo>
                    <a:cubicBezTo>
                      <a:pt x="1502" y="1261"/>
                      <a:pt x="1511" y="1246"/>
                      <a:pt x="1521" y="1231"/>
                    </a:cubicBezTo>
                    <a:close/>
                    <a:moveTo>
                      <a:pt x="1160" y="1389"/>
                    </a:moveTo>
                    <a:cubicBezTo>
                      <a:pt x="1056" y="1367"/>
                      <a:pt x="952" y="1345"/>
                      <a:pt x="848" y="1322"/>
                    </a:cubicBezTo>
                    <a:cubicBezTo>
                      <a:pt x="833" y="1251"/>
                      <a:pt x="818" y="1179"/>
                      <a:pt x="803" y="1107"/>
                    </a:cubicBezTo>
                    <a:cubicBezTo>
                      <a:pt x="886" y="1014"/>
                      <a:pt x="969" y="920"/>
                      <a:pt x="1052" y="826"/>
                    </a:cubicBezTo>
                    <a:cubicBezTo>
                      <a:pt x="1128" y="841"/>
                      <a:pt x="1204" y="856"/>
                      <a:pt x="1280" y="870"/>
                    </a:cubicBezTo>
                    <a:cubicBezTo>
                      <a:pt x="1306" y="977"/>
                      <a:pt x="1332" y="1084"/>
                      <a:pt x="1357" y="1191"/>
                    </a:cubicBezTo>
                    <a:cubicBezTo>
                      <a:pt x="1330" y="1230"/>
                      <a:pt x="1305" y="1260"/>
                      <a:pt x="1271" y="1294"/>
                    </a:cubicBezTo>
                    <a:cubicBezTo>
                      <a:pt x="1236" y="1331"/>
                      <a:pt x="1202" y="1360"/>
                      <a:pt x="1160" y="1389"/>
                    </a:cubicBezTo>
                    <a:close/>
                    <a:moveTo>
                      <a:pt x="203" y="607"/>
                    </a:moveTo>
                    <a:cubicBezTo>
                      <a:pt x="246" y="622"/>
                      <a:pt x="289" y="637"/>
                      <a:pt x="332" y="653"/>
                    </a:cubicBezTo>
                    <a:cubicBezTo>
                      <a:pt x="367" y="781"/>
                      <a:pt x="402" y="910"/>
                      <a:pt x="437" y="1038"/>
                    </a:cubicBezTo>
                    <a:cubicBezTo>
                      <a:pt x="409" y="1091"/>
                      <a:pt x="382" y="1144"/>
                      <a:pt x="355" y="1197"/>
                    </a:cubicBezTo>
                    <a:cubicBezTo>
                      <a:pt x="301" y="1185"/>
                      <a:pt x="247" y="1172"/>
                      <a:pt x="194" y="1159"/>
                    </a:cubicBezTo>
                    <a:cubicBezTo>
                      <a:pt x="133" y="1048"/>
                      <a:pt x="106" y="942"/>
                      <a:pt x="106" y="817"/>
                    </a:cubicBezTo>
                    <a:cubicBezTo>
                      <a:pt x="106" y="787"/>
                      <a:pt x="107" y="762"/>
                      <a:pt x="111" y="732"/>
                    </a:cubicBezTo>
                    <a:cubicBezTo>
                      <a:pt x="141" y="690"/>
                      <a:pt x="172" y="648"/>
                      <a:pt x="203" y="607"/>
                    </a:cubicBezTo>
                    <a:close/>
                    <a:moveTo>
                      <a:pt x="816" y="107"/>
                    </a:moveTo>
                    <a:cubicBezTo>
                      <a:pt x="894" y="107"/>
                      <a:pt x="960" y="117"/>
                      <a:pt x="1035" y="142"/>
                    </a:cubicBezTo>
                    <a:cubicBezTo>
                      <a:pt x="1049" y="146"/>
                      <a:pt x="1063" y="152"/>
                      <a:pt x="1078" y="158"/>
                    </a:cubicBezTo>
                    <a:cubicBezTo>
                      <a:pt x="1101" y="231"/>
                      <a:pt x="1124" y="305"/>
                      <a:pt x="1147" y="379"/>
                    </a:cubicBezTo>
                    <a:cubicBezTo>
                      <a:pt x="1088" y="410"/>
                      <a:pt x="1029" y="441"/>
                      <a:pt x="970" y="473"/>
                    </a:cubicBezTo>
                    <a:cubicBezTo>
                      <a:pt x="841" y="442"/>
                      <a:pt x="712" y="412"/>
                      <a:pt x="583" y="382"/>
                    </a:cubicBezTo>
                    <a:cubicBezTo>
                      <a:pt x="572" y="350"/>
                      <a:pt x="561" y="318"/>
                      <a:pt x="551" y="287"/>
                    </a:cubicBezTo>
                    <a:cubicBezTo>
                      <a:pt x="630" y="227"/>
                      <a:pt x="709" y="167"/>
                      <a:pt x="789" y="107"/>
                    </a:cubicBezTo>
                    <a:cubicBezTo>
                      <a:pt x="798" y="107"/>
                      <a:pt x="807" y="107"/>
                      <a:pt x="816" y="107"/>
                    </a:cubicBezTo>
                    <a:close/>
                    <a:moveTo>
                      <a:pt x="395" y="633"/>
                    </a:moveTo>
                    <a:cubicBezTo>
                      <a:pt x="423" y="595"/>
                      <a:pt x="448" y="565"/>
                      <a:pt x="481" y="532"/>
                    </a:cubicBezTo>
                    <a:cubicBezTo>
                      <a:pt x="520" y="491"/>
                      <a:pt x="551" y="464"/>
                      <a:pt x="571" y="445"/>
                    </a:cubicBezTo>
                    <a:cubicBezTo>
                      <a:pt x="692" y="474"/>
                      <a:pt x="813" y="503"/>
                      <a:pt x="934" y="532"/>
                    </a:cubicBezTo>
                    <a:cubicBezTo>
                      <a:pt x="959" y="615"/>
                      <a:pt x="983" y="698"/>
                      <a:pt x="1007" y="782"/>
                    </a:cubicBezTo>
                    <a:cubicBezTo>
                      <a:pt x="922" y="876"/>
                      <a:pt x="837" y="971"/>
                      <a:pt x="753" y="1066"/>
                    </a:cubicBezTo>
                    <a:cubicBezTo>
                      <a:pt x="725" y="1063"/>
                      <a:pt x="684" y="1056"/>
                      <a:pt x="629" y="1044"/>
                    </a:cubicBezTo>
                    <a:cubicBezTo>
                      <a:pt x="582" y="1035"/>
                      <a:pt x="543" y="1024"/>
                      <a:pt x="497" y="1008"/>
                    </a:cubicBezTo>
                    <a:cubicBezTo>
                      <a:pt x="463" y="883"/>
                      <a:pt x="429" y="758"/>
                      <a:pt x="395" y="633"/>
                    </a:cubicBezTo>
                    <a:close/>
                    <a:moveTo>
                      <a:pt x="504" y="242"/>
                    </a:moveTo>
                    <a:cubicBezTo>
                      <a:pt x="481" y="237"/>
                      <a:pt x="461" y="235"/>
                      <a:pt x="437" y="235"/>
                    </a:cubicBezTo>
                    <a:cubicBezTo>
                      <a:pt x="427" y="235"/>
                      <a:pt x="418" y="236"/>
                      <a:pt x="408" y="236"/>
                    </a:cubicBezTo>
                    <a:cubicBezTo>
                      <a:pt x="426" y="224"/>
                      <a:pt x="441" y="213"/>
                      <a:pt x="461" y="202"/>
                    </a:cubicBezTo>
                    <a:cubicBezTo>
                      <a:pt x="525" y="164"/>
                      <a:pt x="586" y="141"/>
                      <a:pt x="660" y="125"/>
                    </a:cubicBezTo>
                    <a:cubicBezTo>
                      <a:pt x="608" y="164"/>
                      <a:pt x="556" y="203"/>
                      <a:pt x="504" y="242"/>
                    </a:cubicBezTo>
                    <a:close/>
                    <a:moveTo>
                      <a:pt x="366" y="1266"/>
                    </a:moveTo>
                    <a:cubicBezTo>
                      <a:pt x="389" y="1297"/>
                      <a:pt x="410" y="1321"/>
                      <a:pt x="437" y="1348"/>
                    </a:cubicBezTo>
                    <a:cubicBezTo>
                      <a:pt x="468" y="1377"/>
                      <a:pt x="497" y="1398"/>
                      <a:pt x="533" y="1420"/>
                    </a:cubicBezTo>
                    <a:cubicBezTo>
                      <a:pt x="536" y="1421"/>
                      <a:pt x="538" y="1422"/>
                      <a:pt x="541" y="1424"/>
                    </a:cubicBezTo>
                    <a:cubicBezTo>
                      <a:pt x="541" y="1440"/>
                      <a:pt x="541" y="1456"/>
                      <a:pt x="541" y="1471"/>
                    </a:cubicBezTo>
                    <a:cubicBezTo>
                      <a:pt x="513" y="1459"/>
                      <a:pt x="490" y="1447"/>
                      <a:pt x="463" y="1432"/>
                    </a:cubicBezTo>
                    <a:cubicBezTo>
                      <a:pt x="373" y="1380"/>
                      <a:pt x="307" y="1320"/>
                      <a:pt x="246" y="1237"/>
                    </a:cubicBezTo>
                    <a:cubicBezTo>
                      <a:pt x="286" y="1247"/>
                      <a:pt x="326" y="1257"/>
                      <a:pt x="366" y="1266"/>
                    </a:cubicBezTo>
                    <a:close/>
                    <a:moveTo>
                      <a:pt x="605" y="1438"/>
                    </a:moveTo>
                    <a:cubicBezTo>
                      <a:pt x="643" y="1434"/>
                      <a:pt x="675" y="1427"/>
                      <a:pt x="710" y="1414"/>
                    </a:cubicBezTo>
                    <a:cubicBezTo>
                      <a:pt x="754" y="1401"/>
                      <a:pt x="786" y="1388"/>
                      <a:pt x="810" y="1378"/>
                    </a:cubicBezTo>
                    <a:cubicBezTo>
                      <a:pt x="919" y="1402"/>
                      <a:pt x="1029" y="1426"/>
                      <a:pt x="1138" y="1449"/>
                    </a:cubicBezTo>
                    <a:cubicBezTo>
                      <a:pt x="1034" y="1501"/>
                      <a:pt x="935" y="1525"/>
                      <a:pt x="818" y="1525"/>
                    </a:cubicBezTo>
                    <a:cubicBezTo>
                      <a:pt x="742" y="1525"/>
                      <a:pt x="677" y="1515"/>
                      <a:pt x="603" y="1492"/>
                    </a:cubicBezTo>
                    <a:cubicBezTo>
                      <a:pt x="603" y="1474"/>
                      <a:pt x="604" y="1456"/>
                      <a:pt x="605" y="1438"/>
                    </a:cubicBezTo>
                    <a:close/>
                    <a:moveTo>
                      <a:pt x="1217" y="386"/>
                    </a:moveTo>
                    <a:cubicBezTo>
                      <a:pt x="1197" y="322"/>
                      <a:pt x="1177" y="258"/>
                      <a:pt x="1157" y="195"/>
                    </a:cubicBezTo>
                    <a:cubicBezTo>
                      <a:pt x="1162" y="198"/>
                      <a:pt x="1166" y="200"/>
                      <a:pt x="1170" y="202"/>
                    </a:cubicBezTo>
                    <a:cubicBezTo>
                      <a:pt x="1284" y="268"/>
                      <a:pt x="1365" y="349"/>
                      <a:pt x="1430" y="463"/>
                    </a:cubicBezTo>
                    <a:cubicBezTo>
                      <a:pt x="1450" y="497"/>
                      <a:pt x="1465" y="528"/>
                      <a:pt x="1479" y="565"/>
                    </a:cubicBezTo>
                    <a:cubicBezTo>
                      <a:pt x="1449" y="566"/>
                      <a:pt x="1419" y="567"/>
                      <a:pt x="1389" y="569"/>
                    </a:cubicBezTo>
                    <a:cubicBezTo>
                      <a:pt x="1363" y="529"/>
                      <a:pt x="1337" y="497"/>
                      <a:pt x="1303" y="462"/>
                    </a:cubicBezTo>
                    <a:cubicBezTo>
                      <a:pt x="1275" y="433"/>
                      <a:pt x="1250" y="410"/>
                      <a:pt x="1217" y="386"/>
                    </a:cubicBezTo>
                    <a:close/>
                    <a:moveTo>
                      <a:pt x="1418" y="1162"/>
                    </a:moveTo>
                    <a:cubicBezTo>
                      <a:pt x="1391" y="1051"/>
                      <a:pt x="1364" y="940"/>
                      <a:pt x="1336" y="828"/>
                    </a:cubicBezTo>
                    <a:cubicBezTo>
                      <a:pt x="1350" y="803"/>
                      <a:pt x="1359" y="780"/>
                      <a:pt x="1369" y="753"/>
                    </a:cubicBezTo>
                    <a:cubicBezTo>
                      <a:pt x="1384" y="711"/>
                      <a:pt x="1393" y="676"/>
                      <a:pt x="1402" y="633"/>
                    </a:cubicBezTo>
                    <a:cubicBezTo>
                      <a:pt x="1435" y="631"/>
                      <a:pt x="1467" y="630"/>
                      <a:pt x="1499" y="629"/>
                    </a:cubicBezTo>
                    <a:cubicBezTo>
                      <a:pt x="1517" y="694"/>
                      <a:pt x="1525" y="751"/>
                      <a:pt x="1525" y="818"/>
                    </a:cubicBezTo>
                    <a:cubicBezTo>
                      <a:pt x="1525" y="896"/>
                      <a:pt x="1515" y="962"/>
                      <a:pt x="1490" y="1037"/>
                    </a:cubicBezTo>
                    <a:cubicBezTo>
                      <a:pt x="1475" y="1082"/>
                      <a:pt x="1459" y="1120"/>
                      <a:pt x="1436" y="1162"/>
                    </a:cubicBezTo>
                    <a:cubicBezTo>
                      <a:pt x="1430" y="1162"/>
                      <a:pt x="1424" y="1162"/>
                      <a:pt x="1418" y="116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37" name="Group 36">
            <a:extLst>
              <a:ext uri="{FF2B5EF4-FFF2-40B4-BE49-F238E27FC236}">
                <a16:creationId xmlns:a16="http://schemas.microsoft.com/office/drawing/2014/main" id="{F48BD9F7-44A7-4F68-8F9F-8BF4E6D00A77}"/>
              </a:ext>
            </a:extLst>
          </p:cNvPr>
          <p:cNvGrpSpPr/>
          <p:nvPr/>
        </p:nvGrpSpPr>
        <p:grpSpPr>
          <a:xfrm>
            <a:off x="5651143" y="1679420"/>
            <a:ext cx="889714" cy="889714"/>
            <a:chOff x="5651143" y="1679420"/>
            <a:chExt cx="889714" cy="889714"/>
          </a:xfrm>
        </p:grpSpPr>
        <p:sp>
          <p:nvSpPr>
            <p:cNvPr id="24" name="Oval 23">
              <a:extLst>
                <a:ext uri="{FF2B5EF4-FFF2-40B4-BE49-F238E27FC236}">
                  <a16:creationId xmlns:a16="http://schemas.microsoft.com/office/drawing/2014/main" id="{6B2EEA9C-8EFC-482C-BE27-F70A2A69FD70}"/>
                </a:ext>
              </a:extLst>
            </p:cNvPr>
            <p:cNvSpPr/>
            <p:nvPr/>
          </p:nvSpPr>
          <p:spPr>
            <a:xfrm>
              <a:off x="5651143" y="1679420"/>
              <a:ext cx="889714" cy="88971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35" name="Group 22">
              <a:extLst>
                <a:ext uri="{FF2B5EF4-FFF2-40B4-BE49-F238E27FC236}">
                  <a16:creationId xmlns:a16="http://schemas.microsoft.com/office/drawing/2014/main" id="{C101C90A-7CB2-49CB-BE19-025DBB221D9D}"/>
                </a:ext>
              </a:extLst>
            </p:cNvPr>
            <p:cNvGrpSpPr>
              <a:grpSpLocks/>
            </p:cNvGrpSpPr>
            <p:nvPr/>
          </p:nvGrpSpPr>
          <p:grpSpPr bwMode="auto">
            <a:xfrm>
              <a:off x="5835239" y="1932582"/>
              <a:ext cx="521523" cy="383390"/>
              <a:chOff x="5575" y="408"/>
              <a:chExt cx="370" cy="272"/>
            </a:xfrm>
            <a:solidFill>
              <a:schemeClr val="accent2"/>
            </a:solidFill>
          </p:grpSpPr>
          <p:sp>
            <p:nvSpPr>
              <p:cNvPr id="36" name="Freeform 23">
                <a:extLst>
                  <a:ext uri="{FF2B5EF4-FFF2-40B4-BE49-F238E27FC236}">
                    <a16:creationId xmlns:a16="http://schemas.microsoft.com/office/drawing/2014/main" id="{0371E8D9-C9A9-479A-B6DE-0E0A215C7271}"/>
                  </a:ext>
                </a:extLst>
              </p:cNvPr>
              <p:cNvSpPr>
                <a:spLocks noChangeArrowheads="1"/>
              </p:cNvSpPr>
              <p:nvPr/>
            </p:nvSpPr>
            <p:spPr bwMode="auto">
              <a:xfrm>
                <a:off x="5575" y="408"/>
                <a:ext cx="370" cy="272"/>
              </a:xfrm>
              <a:custGeom>
                <a:avLst/>
                <a:gdLst>
                  <a:gd name="T0" fmla="*/ 0 w 1636"/>
                  <a:gd name="T1" fmla="*/ 1205 h 1206"/>
                  <a:gd name="T2" fmla="*/ 1635 w 1636"/>
                  <a:gd name="T3" fmla="*/ 0 h 1206"/>
                  <a:gd name="T4" fmla="*/ 603 w 1636"/>
                  <a:gd name="T5" fmla="*/ 108 h 1206"/>
                  <a:gd name="T6" fmla="*/ 635 w 1636"/>
                  <a:gd name="T7" fmla="*/ 116 h 1206"/>
                  <a:gd name="T8" fmla="*/ 667 w 1636"/>
                  <a:gd name="T9" fmla="*/ 172 h 1206"/>
                  <a:gd name="T10" fmla="*/ 635 w 1636"/>
                  <a:gd name="T11" fmla="*/ 228 h 1206"/>
                  <a:gd name="T12" fmla="*/ 570 w 1636"/>
                  <a:gd name="T13" fmla="*/ 228 h 1206"/>
                  <a:gd name="T14" fmla="*/ 538 w 1636"/>
                  <a:gd name="T15" fmla="*/ 172 h 1206"/>
                  <a:gd name="T16" fmla="*/ 547 w 1636"/>
                  <a:gd name="T17" fmla="*/ 140 h 1206"/>
                  <a:gd name="T18" fmla="*/ 603 w 1636"/>
                  <a:gd name="T19" fmla="*/ 108 h 1206"/>
                  <a:gd name="T20" fmla="*/ 387 w 1636"/>
                  <a:gd name="T21" fmla="*/ 108 h 1206"/>
                  <a:gd name="T22" fmla="*/ 443 w 1636"/>
                  <a:gd name="T23" fmla="*/ 140 h 1206"/>
                  <a:gd name="T24" fmla="*/ 443 w 1636"/>
                  <a:gd name="T25" fmla="*/ 205 h 1206"/>
                  <a:gd name="T26" fmla="*/ 387 w 1636"/>
                  <a:gd name="T27" fmla="*/ 237 h 1206"/>
                  <a:gd name="T28" fmla="*/ 331 w 1636"/>
                  <a:gd name="T29" fmla="*/ 205 h 1206"/>
                  <a:gd name="T30" fmla="*/ 323 w 1636"/>
                  <a:gd name="T31" fmla="*/ 172 h 1206"/>
                  <a:gd name="T32" fmla="*/ 355 w 1636"/>
                  <a:gd name="T33" fmla="*/ 116 h 1206"/>
                  <a:gd name="T34" fmla="*/ 172 w 1636"/>
                  <a:gd name="T35" fmla="*/ 108 h 1206"/>
                  <a:gd name="T36" fmla="*/ 204 w 1636"/>
                  <a:gd name="T37" fmla="*/ 116 h 1206"/>
                  <a:gd name="T38" fmla="*/ 236 w 1636"/>
                  <a:gd name="T39" fmla="*/ 172 h 1206"/>
                  <a:gd name="T40" fmla="*/ 204 w 1636"/>
                  <a:gd name="T41" fmla="*/ 228 h 1206"/>
                  <a:gd name="T42" fmla="*/ 140 w 1636"/>
                  <a:gd name="T43" fmla="*/ 228 h 1206"/>
                  <a:gd name="T44" fmla="*/ 107 w 1636"/>
                  <a:gd name="T45" fmla="*/ 172 h 1206"/>
                  <a:gd name="T46" fmla="*/ 116 w 1636"/>
                  <a:gd name="T47" fmla="*/ 140 h 1206"/>
                  <a:gd name="T48" fmla="*/ 172 w 1636"/>
                  <a:gd name="T49" fmla="*/ 108 h 1206"/>
                  <a:gd name="T50" fmla="*/ 107 w 1636"/>
                  <a:gd name="T51" fmla="*/ 1097 h 1206"/>
                  <a:gd name="T52" fmla="*/ 1528 w 1636"/>
                  <a:gd name="T53" fmla="*/ 323 h 1206"/>
                  <a:gd name="T54" fmla="*/ 172 w 1636"/>
                  <a:gd name="T55" fmla="*/ 817 h 1206"/>
                  <a:gd name="T56" fmla="*/ 603 w 1636"/>
                  <a:gd name="T57" fmla="*/ 860 h 1206"/>
                  <a:gd name="T58" fmla="*/ 172 w 1636"/>
                  <a:gd name="T59" fmla="*/ 817 h 1206"/>
                  <a:gd name="T60" fmla="*/ 172 w 1636"/>
                  <a:gd name="T61" fmla="*/ 947 h 1206"/>
                  <a:gd name="T62" fmla="*/ 603 w 1636"/>
                  <a:gd name="T63" fmla="*/ 904 h 1206"/>
                  <a:gd name="T64" fmla="*/ 603 w 1636"/>
                  <a:gd name="T65" fmla="*/ 1033 h 1206"/>
                  <a:gd name="T66" fmla="*/ 172 w 1636"/>
                  <a:gd name="T67" fmla="*/ 990 h 1206"/>
                  <a:gd name="T68" fmla="*/ 603 w 1636"/>
                  <a:gd name="T69" fmla="*/ 1033 h 1206"/>
                  <a:gd name="T70" fmla="*/ 172 w 1636"/>
                  <a:gd name="T71" fmla="*/ 731 h 1206"/>
                  <a:gd name="T72" fmla="*/ 603 w 1636"/>
                  <a:gd name="T73" fmla="*/ 388 h 1206"/>
                  <a:gd name="T74" fmla="*/ 689 w 1636"/>
                  <a:gd name="T75" fmla="*/ 947 h 1206"/>
                  <a:gd name="T76" fmla="*/ 1463 w 1636"/>
                  <a:gd name="T77" fmla="*/ 1033 h 1206"/>
                  <a:gd name="T78" fmla="*/ 689 w 1636"/>
                  <a:gd name="T79" fmla="*/ 947 h 1206"/>
                  <a:gd name="T80" fmla="*/ 1032 w 1636"/>
                  <a:gd name="T81" fmla="*/ 904 h 1206"/>
                  <a:gd name="T82" fmla="*/ 1119 w 1636"/>
                  <a:gd name="T83" fmla="*/ 560 h 1206"/>
                  <a:gd name="T84" fmla="*/ 946 w 1636"/>
                  <a:gd name="T85" fmla="*/ 904 h 1206"/>
                  <a:gd name="T86" fmla="*/ 860 w 1636"/>
                  <a:gd name="T87" fmla="*/ 474 h 1206"/>
                  <a:gd name="T88" fmla="*/ 946 w 1636"/>
                  <a:gd name="T89" fmla="*/ 904 h 1206"/>
                  <a:gd name="T90" fmla="*/ 689 w 1636"/>
                  <a:gd name="T91" fmla="*/ 904 h 1206"/>
                  <a:gd name="T92" fmla="*/ 775 w 1636"/>
                  <a:gd name="T93" fmla="*/ 731 h 1206"/>
                  <a:gd name="T94" fmla="*/ 1463 w 1636"/>
                  <a:gd name="T95" fmla="*/ 904 h 1206"/>
                  <a:gd name="T96" fmla="*/ 1377 w 1636"/>
                  <a:gd name="T97" fmla="*/ 603 h 1206"/>
                  <a:gd name="T98" fmla="*/ 1463 w 1636"/>
                  <a:gd name="T99" fmla="*/ 904 h 1206"/>
                  <a:gd name="T100" fmla="*/ 1205 w 1636"/>
                  <a:gd name="T101" fmla="*/ 904 h 1206"/>
                  <a:gd name="T102" fmla="*/ 1291 w 1636"/>
                  <a:gd name="T103" fmla="*/ 47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36" h="1206">
                    <a:moveTo>
                      <a:pt x="0" y="0"/>
                    </a:moveTo>
                    <a:cubicBezTo>
                      <a:pt x="0" y="402"/>
                      <a:pt x="0" y="803"/>
                      <a:pt x="0" y="1205"/>
                    </a:cubicBezTo>
                    <a:cubicBezTo>
                      <a:pt x="545" y="1205"/>
                      <a:pt x="1090" y="1205"/>
                      <a:pt x="1635" y="1205"/>
                    </a:cubicBezTo>
                    <a:cubicBezTo>
                      <a:pt x="1635" y="803"/>
                      <a:pt x="1635" y="402"/>
                      <a:pt x="1635" y="0"/>
                    </a:cubicBezTo>
                    <a:cubicBezTo>
                      <a:pt x="1090" y="0"/>
                      <a:pt x="545" y="0"/>
                      <a:pt x="0" y="0"/>
                    </a:cubicBezTo>
                    <a:close/>
                    <a:moveTo>
                      <a:pt x="603" y="108"/>
                    </a:moveTo>
                    <a:lnTo>
                      <a:pt x="603" y="108"/>
                    </a:lnTo>
                    <a:cubicBezTo>
                      <a:pt x="615" y="108"/>
                      <a:pt x="625" y="110"/>
                      <a:pt x="635" y="116"/>
                    </a:cubicBezTo>
                    <a:cubicBezTo>
                      <a:pt x="645" y="122"/>
                      <a:pt x="653" y="130"/>
                      <a:pt x="659" y="140"/>
                    </a:cubicBezTo>
                    <a:cubicBezTo>
                      <a:pt x="665" y="150"/>
                      <a:pt x="667" y="160"/>
                      <a:pt x="667" y="172"/>
                    </a:cubicBezTo>
                    <a:cubicBezTo>
                      <a:pt x="667" y="184"/>
                      <a:pt x="665" y="194"/>
                      <a:pt x="659" y="205"/>
                    </a:cubicBezTo>
                    <a:cubicBezTo>
                      <a:pt x="653" y="215"/>
                      <a:pt x="645" y="222"/>
                      <a:pt x="635" y="228"/>
                    </a:cubicBezTo>
                    <a:cubicBezTo>
                      <a:pt x="625" y="234"/>
                      <a:pt x="615" y="237"/>
                      <a:pt x="603" y="237"/>
                    </a:cubicBezTo>
                    <a:cubicBezTo>
                      <a:pt x="591" y="237"/>
                      <a:pt x="580" y="234"/>
                      <a:pt x="570" y="228"/>
                    </a:cubicBezTo>
                    <a:cubicBezTo>
                      <a:pt x="559" y="222"/>
                      <a:pt x="553" y="215"/>
                      <a:pt x="547" y="205"/>
                    </a:cubicBezTo>
                    <a:cubicBezTo>
                      <a:pt x="541" y="194"/>
                      <a:pt x="538" y="184"/>
                      <a:pt x="538" y="172"/>
                    </a:cubicBezTo>
                    <a:lnTo>
                      <a:pt x="538" y="172"/>
                    </a:lnTo>
                    <a:cubicBezTo>
                      <a:pt x="538" y="160"/>
                      <a:pt x="541" y="150"/>
                      <a:pt x="547" y="140"/>
                    </a:cubicBezTo>
                    <a:cubicBezTo>
                      <a:pt x="553" y="130"/>
                      <a:pt x="559" y="122"/>
                      <a:pt x="570" y="116"/>
                    </a:cubicBezTo>
                    <a:cubicBezTo>
                      <a:pt x="580" y="110"/>
                      <a:pt x="591" y="108"/>
                      <a:pt x="603" y="108"/>
                    </a:cubicBezTo>
                    <a:close/>
                    <a:moveTo>
                      <a:pt x="387" y="108"/>
                    </a:moveTo>
                    <a:lnTo>
                      <a:pt x="387" y="108"/>
                    </a:lnTo>
                    <a:cubicBezTo>
                      <a:pt x="399" y="108"/>
                      <a:pt x="409" y="110"/>
                      <a:pt x="420" y="116"/>
                    </a:cubicBezTo>
                    <a:cubicBezTo>
                      <a:pt x="430" y="122"/>
                      <a:pt x="437" y="130"/>
                      <a:pt x="443" y="140"/>
                    </a:cubicBezTo>
                    <a:cubicBezTo>
                      <a:pt x="449" y="150"/>
                      <a:pt x="452" y="160"/>
                      <a:pt x="452" y="172"/>
                    </a:cubicBezTo>
                    <a:cubicBezTo>
                      <a:pt x="452" y="184"/>
                      <a:pt x="449" y="194"/>
                      <a:pt x="443" y="205"/>
                    </a:cubicBezTo>
                    <a:cubicBezTo>
                      <a:pt x="437" y="215"/>
                      <a:pt x="430" y="222"/>
                      <a:pt x="420" y="228"/>
                    </a:cubicBezTo>
                    <a:cubicBezTo>
                      <a:pt x="409" y="234"/>
                      <a:pt x="399" y="237"/>
                      <a:pt x="387" y="237"/>
                    </a:cubicBezTo>
                    <a:cubicBezTo>
                      <a:pt x="375" y="237"/>
                      <a:pt x="365" y="234"/>
                      <a:pt x="355" y="228"/>
                    </a:cubicBezTo>
                    <a:cubicBezTo>
                      <a:pt x="345" y="222"/>
                      <a:pt x="337" y="215"/>
                      <a:pt x="331" y="205"/>
                    </a:cubicBezTo>
                    <a:cubicBezTo>
                      <a:pt x="325" y="194"/>
                      <a:pt x="323" y="184"/>
                      <a:pt x="323" y="172"/>
                    </a:cubicBezTo>
                    <a:lnTo>
                      <a:pt x="323" y="172"/>
                    </a:lnTo>
                    <a:cubicBezTo>
                      <a:pt x="323" y="160"/>
                      <a:pt x="325" y="150"/>
                      <a:pt x="331" y="140"/>
                    </a:cubicBezTo>
                    <a:cubicBezTo>
                      <a:pt x="337" y="130"/>
                      <a:pt x="345" y="122"/>
                      <a:pt x="355" y="116"/>
                    </a:cubicBezTo>
                    <a:cubicBezTo>
                      <a:pt x="365" y="110"/>
                      <a:pt x="375" y="108"/>
                      <a:pt x="387" y="108"/>
                    </a:cubicBezTo>
                    <a:close/>
                    <a:moveTo>
                      <a:pt x="172" y="108"/>
                    </a:moveTo>
                    <a:lnTo>
                      <a:pt x="172" y="108"/>
                    </a:lnTo>
                    <a:cubicBezTo>
                      <a:pt x="184" y="108"/>
                      <a:pt x="194" y="110"/>
                      <a:pt x="204" y="116"/>
                    </a:cubicBezTo>
                    <a:cubicBezTo>
                      <a:pt x="214" y="122"/>
                      <a:pt x="222" y="130"/>
                      <a:pt x="228" y="140"/>
                    </a:cubicBezTo>
                    <a:cubicBezTo>
                      <a:pt x="234" y="150"/>
                      <a:pt x="236" y="160"/>
                      <a:pt x="236" y="172"/>
                    </a:cubicBezTo>
                    <a:cubicBezTo>
                      <a:pt x="236" y="184"/>
                      <a:pt x="234" y="194"/>
                      <a:pt x="228" y="205"/>
                    </a:cubicBezTo>
                    <a:cubicBezTo>
                      <a:pt x="222" y="215"/>
                      <a:pt x="214" y="222"/>
                      <a:pt x="204" y="228"/>
                    </a:cubicBezTo>
                    <a:cubicBezTo>
                      <a:pt x="194" y="234"/>
                      <a:pt x="184" y="237"/>
                      <a:pt x="172" y="237"/>
                    </a:cubicBezTo>
                    <a:cubicBezTo>
                      <a:pt x="160" y="237"/>
                      <a:pt x="150" y="234"/>
                      <a:pt x="140" y="228"/>
                    </a:cubicBezTo>
                    <a:cubicBezTo>
                      <a:pt x="129" y="222"/>
                      <a:pt x="122" y="215"/>
                      <a:pt x="116" y="205"/>
                    </a:cubicBezTo>
                    <a:cubicBezTo>
                      <a:pt x="110" y="194"/>
                      <a:pt x="107" y="184"/>
                      <a:pt x="107" y="172"/>
                    </a:cubicBezTo>
                    <a:lnTo>
                      <a:pt x="107" y="172"/>
                    </a:lnTo>
                    <a:cubicBezTo>
                      <a:pt x="107" y="160"/>
                      <a:pt x="110" y="150"/>
                      <a:pt x="116" y="140"/>
                    </a:cubicBezTo>
                    <a:cubicBezTo>
                      <a:pt x="122" y="130"/>
                      <a:pt x="129" y="122"/>
                      <a:pt x="140" y="116"/>
                    </a:cubicBezTo>
                    <a:cubicBezTo>
                      <a:pt x="150" y="110"/>
                      <a:pt x="160" y="108"/>
                      <a:pt x="172" y="108"/>
                    </a:cubicBezTo>
                    <a:close/>
                    <a:moveTo>
                      <a:pt x="1528" y="1097"/>
                    </a:moveTo>
                    <a:cubicBezTo>
                      <a:pt x="1054" y="1097"/>
                      <a:pt x="581" y="1097"/>
                      <a:pt x="107" y="1097"/>
                    </a:cubicBezTo>
                    <a:cubicBezTo>
                      <a:pt x="107" y="839"/>
                      <a:pt x="107" y="581"/>
                      <a:pt x="107" y="323"/>
                    </a:cubicBezTo>
                    <a:cubicBezTo>
                      <a:pt x="581" y="323"/>
                      <a:pt x="1054" y="323"/>
                      <a:pt x="1528" y="323"/>
                    </a:cubicBezTo>
                    <a:cubicBezTo>
                      <a:pt x="1528" y="581"/>
                      <a:pt x="1528" y="839"/>
                      <a:pt x="1528" y="1097"/>
                    </a:cubicBezTo>
                    <a:close/>
                    <a:moveTo>
                      <a:pt x="172" y="817"/>
                    </a:moveTo>
                    <a:cubicBezTo>
                      <a:pt x="315" y="817"/>
                      <a:pt x="459" y="817"/>
                      <a:pt x="603" y="817"/>
                    </a:cubicBezTo>
                    <a:cubicBezTo>
                      <a:pt x="603" y="832"/>
                      <a:pt x="603" y="846"/>
                      <a:pt x="603" y="860"/>
                    </a:cubicBezTo>
                    <a:cubicBezTo>
                      <a:pt x="459" y="860"/>
                      <a:pt x="315" y="860"/>
                      <a:pt x="172" y="860"/>
                    </a:cubicBezTo>
                    <a:cubicBezTo>
                      <a:pt x="172" y="846"/>
                      <a:pt x="172" y="832"/>
                      <a:pt x="172" y="817"/>
                    </a:cubicBezTo>
                    <a:close/>
                    <a:moveTo>
                      <a:pt x="603" y="947"/>
                    </a:moveTo>
                    <a:cubicBezTo>
                      <a:pt x="459" y="947"/>
                      <a:pt x="315" y="947"/>
                      <a:pt x="172" y="947"/>
                    </a:cubicBezTo>
                    <a:cubicBezTo>
                      <a:pt x="172" y="933"/>
                      <a:pt x="172" y="919"/>
                      <a:pt x="172" y="904"/>
                    </a:cubicBezTo>
                    <a:cubicBezTo>
                      <a:pt x="315" y="904"/>
                      <a:pt x="459" y="904"/>
                      <a:pt x="603" y="904"/>
                    </a:cubicBezTo>
                    <a:cubicBezTo>
                      <a:pt x="603" y="919"/>
                      <a:pt x="603" y="933"/>
                      <a:pt x="603" y="947"/>
                    </a:cubicBezTo>
                    <a:close/>
                    <a:moveTo>
                      <a:pt x="603" y="1033"/>
                    </a:moveTo>
                    <a:cubicBezTo>
                      <a:pt x="459" y="1033"/>
                      <a:pt x="315" y="1033"/>
                      <a:pt x="172" y="1033"/>
                    </a:cubicBezTo>
                    <a:cubicBezTo>
                      <a:pt x="172" y="1019"/>
                      <a:pt x="172" y="1005"/>
                      <a:pt x="172" y="990"/>
                    </a:cubicBezTo>
                    <a:cubicBezTo>
                      <a:pt x="315" y="990"/>
                      <a:pt x="459" y="990"/>
                      <a:pt x="603" y="990"/>
                    </a:cubicBezTo>
                    <a:cubicBezTo>
                      <a:pt x="603" y="1005"/>
                      <a:pt x="603" y="1019"/>
                      <a:pt x="603" y="1033"/>
                    </a:cubicBezTo>
                    <a:close/>
                    <a:moveTo>
                      <a:pt x="603" y="731"/>
                    </a:moveTo>
                    <a:cubicBezTo>
                      <a:pt x="459" y="731"/>
                      <a:pt x="315" y="731"/>
                      <a:pt x="172" y="731"/>
                    </a:cubicBezTo>
                    <a:cubicBezTo>
                      <a:pt x="172" y="617"/>
                      <a:pt x="172" y="502"/>
                      <a:pt x="172" y="388"/>
                    </a:cubicBezTo>
                    <a:cubicBezTo>
                      <a:pt x="315" y="388"/>
                      <a:pt x="459" y="388"/>
                      <a:pt x="603" y="388"/>
                    </a:cubicBezTo>
                    <a:cubicBezTo>
                      <a:pt x="603" y="502"/>
                      <a:pt x="603" y="617"/>
                      <a:pt x="603" y="731"/>
                    </a:cubicBezTo>
                    <a:close/>
                    <a:moveTo>
                      <a:pt x="689" y="947"/>
                    </a:moveTo>
                    <a:cubicBezTo>
                      <a:pt x="947" y="947"/>
                      <a:pt x="1205" y="947"/>
                      <a:pt x="1463" y="947"/>
                    </a:cubicBezTo>
                    <a:cubicBezTo>
                      <a:pt x="1463" y="976"/>
                      <a:pt x="1463" y="1005"/>
                      <a:pt x="1463" y="1033"/>
                    </a:cubicBezTo>
                    <a:cubicBezTo>
                      <a:pt x="1205" y="1033"/>
                      <a:pt x="947" y="1033"/>
                      <a:pt x="689" y="1033"/>
                    </a:cubicBezTo>
                    <a:cubicBezTo>
                      <a:pt x="689" y="1005"/>
                      <a:pt x="689" y="976"/>
                      <a:pt x="689" y="947"/>
                    </a:cubicBezTo>
                    <a:close/>
                    <a:moveTo>
                      <a:pt x="1119" y="904"/>
                    </a:moveTo>
                    <a:cubicBezTo>
                      <a:pt x="1090" y="904"/>
                      <a:pt x="1061" y="904"/>
                      <a:pt x="1032" y="904"/>
                    </a:cubicBezTo>
                    <a:cubicBezTo>
                      <a:pt x="1032" y="789"/>
                      <a:pt x="1032" y="674"/>
                      <a:pt x="1032" y="560"/>
                    </a:cubicBezTo>
                    <a:cubicBezTo>
                      <a:pt x="1061" y="560"/>
                      <a:pt x="1090" y="560"/>
                      <a:pt x="1119" y="560"/>
                    </a:cubicBezTo>
                    <a:cubicBezTo>
                      <a:pt x="1119" y="674"/>
                      <a:pt x="1119" y="789"/>
                      <a:pt x="1119" y="904"/>
                    </a:cubicBezTo>
                    <a:close/>
                    <a:moveTo>
                      <a:pt x="946" y="904"/>
                    </a:moveTo>
                    <a:cubicBezTo>
                      <a:pt x="918" y="904"/>
                      <a:pt x="889" y="904"/>
                      <a:pt x="860" y="904"/>
                    </a:cubicBezTo>
                    <a:cubicBezTo>
                      <a:pt x="860" y="761"/>
                      <a:pt x="860" y="617"/>
                      <a:pt x="860" y="474"/>
                    </a:cubicBezTo>
                    <a:cubicBezTo>
                      <a:pt x="889" y="474"/>
                      <a:pt x="918" y="474"/>
                      <a:pt x="946" y="474"/>
                    </a:cubicBezTo>
                    <a:cubicBezTo>
                      <a:pt x="946" y="617"/>
                      <a:pt x="946" y="761"/>
                      <a:pt x="946" y="904"/>
                    </a:cubicBezTo>
                    <a:close/>
                    <a:moveTo>
                      <a:pt x="775" y="904"/>
                    </a:moveTo>
                    <a:cubicBezTo>
                      <a:pt x="746" y="904"/>
                      <a:pt x="717" y="904"/>
                      <a:pt x="689" y="904"/>
                    </a:cubicBezTo>
                    <a:cubicBezTo>
                      <a:pt x="689" y="847"/>
                      <a:pt x="689" y="789"/>
                      <a:pt x="689" y="731"/>
                    </a:cubicBezTo>
                    <a:cubicBezTo>
                      <a:pt x="717" y="731"/>
                      <a:pt x="746" y="731"/>
                      <a:pt x="775" y="731"/>
                    </a:cubicBezTo>
                    <a:cubicBezTo>
                      <a:pt x="775" y="789"/>
                      <a:pt x="775" y="847"/>
                      <a:pt x="775" y="904"/>
                    </a:cubicBezTo>
                    <a:close/>
                    <a:moveTo>
                      <a:pt x="1463" y="904"/>
                    </a:moveTo>
                    <a:cubicBezTo>
                      <a:pt x="1435" y="904"/>
                      <a:pt x="1406" y="904"/>
                      <a:pt x="1377" y="904"/>
                    </a:cubicBezTo>
                    <a:cubicBezTo>
                      <a:pt x="1377" y="804"/>
                      <a:pt x="1377" y="703"/>
                      <a:pt x="1377" y="603"/>
                    </a:cubicBezTo>
                    <a:cubicBezTo>
                      <a:pt x="1406" y="603"/>
                      <a:pt x="1435" y="603"/>
                      <a:pt x="1463" y="603"/>
                    </a:cubicBezTo>
                    <a:cubicBezTo>
                      <a:pt x="1463" y="703"/>
                      <a:pt x="1463" y="804"/>
                      <a:pt x="1463" y="904"/>
                    </a:cubicBezTo>
                    <a:close/>
                    <a:moveTo>
                      <a:pt x="1291" y="904"/>
                    </a:moveTo>
                    <a:cubicBezTo>
                      <a:pt x="1263" y="904"/>
                      <a:pt x="1234" y="904"/>
                      <a:pt x="1205" y="904"/>
                    </a:cubicBezTo>
                    <a:cubicBezTo>
                      <a:pt x="1205" y="761"/>
                      <a:pt x="1205" y="617"/>
                      <a:pt x="1205" y="474"/>
                    </a:cubicBezTo>
                    <a:cubicBezTo>
                      <a:pt x="1234" y="474"/>
                      <a:pt x="1263" y="474"/>
                      <a:pt x="1291" y="474"/>
                    </a:cubicBezTo>
                    <a:cubicBezTo>
                      <a:pt x="1291" y="617"/>
                      <a:pt x="1291" y="761"/>
                      <a:pt x="1291" y="90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40" name="Group 39">
            <a:extLst>
              <a:ext uri="{FF2B5EF4-FFF2-40B4-BE49-F238E27FC236}">
                <a16:creationId xmlns:a16="http://schemas.microsoft.com/office/drawing/2014/main" id="{3C58DD40-1173-4F39-B082-75193D1AB439}"/>
              </a:ext>
            </a:extLst>
          </p:cNvPr>
          <p:cNvGrpSpPr/>
          <p:nvPr/>
        </p:nvGrpSpPr>
        <p:grpSpPr>
          <a:xfrm>
            <a:off x="2053899" y="1679420"/>
            <a:ext cx="889714" cy="889714"/>
            <a:chOff x="2053899" y="1679420"/>
            <a:chExt cx="889714" cy="889714"/>
          </a:xfrm>
        </p:grpSpPr>
        <p:sp>
          <p:nvSpPr>
            <p:cNvPr id="19" name="Oval 18">
              <a:extLst>
                <a:ext uri="{FF2B5EF4-FFF2-40B4-BE49-F238E27FC236}">
                  <a16:creationId xmlns:a16="http://schemas.microsoft.com/office/drawing/2014/main" id="{43B2D7B3-8E62-4189-89B1-EF7765EA7C4C}"/>
                </a:ext>
              </a:extLst>
            </p:cNvPr>
            <p:cNvSpPr/>
            <p:nvPr/>
          </p:nvSpPr>
          <p:spPr>
            <a:xfrm>
              <a:off x="2053899" y="1679420"/>
              <a:ext cx="889714" cy="88971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38" name="Group 3">
              <a:extLst>
                <a:ext uri="{FF2B5EF4-FFF2-40B4-BE49-F238E27FC236}">
                  <a16:creationId xmlns:a16="http://schemas.microsoft.com/office/drawing/2014/main" id="{1B8912BB-316F-4DD3-81F1-B2E73BA518D2}"/>
                </a:ext>
              </a:extLst>
            </p:cNvPr>
            <p:cNvGrpSpPr>
              <a:grpSpLocks/>
            </p:cNvGrpSpPr>
            <p:nvPr/>
          </p:nvGrpSpPr>
          <p:grpSpPr bwMode="auto">
            <a:xfrm>
              <a:off x="2249931" y="1921182"/>
              <a:ext cx="497651" cy="406191"/>
              <a:chOff x="1175" y="488"/>
              <a:chExt cx="370" cy="302"/>
            </a:xfrm>
            <a:solidFill>
              <a:schemeClr val="accent1"/>
            </a:solidFill>
          </p:grpSpPr>
          <p:sp>
            <p:nvSpPr>
              <p:cNvPr id="39" name="Freeform 4">
                <a:extLst>
                  <a:ext uri="{FF2B5EF4-FFF2-40B4-BE49-F238E27FC236}">
                    <a16:creationId xmlns:a16="http://schemas.microsoft.com/office/drawing/2014/main" id="{E2617EE1-D532-4AD9-BD47-85721EEC74A6}"/>
                  </a:ext>
                </a:extLst>
              </p:cNvPr>
              <p:cNvSpPr>
                <a:spLocks noChangeArrowheads="1"/>
              </p:cNvSpPr>
              <p:nvPr/>
            </p:nvSpPr>
            <p:spPr bwMode="auto">
              <a:xfrm>
                <a:off x="1175" y="488"/>
                <a:ext cx="370" cy="302"/>
              </a:xfrm>
              <a:custGeom>
                <a:avLst/>
                <a:gdLst>
                  <a:gd name="T0" fmla="*/ 1635 w 1636"/>
                  <a:gd name="T1" fmla="*/ 1248 h 1335"/>
                  <a:gd name="T2" fmla="*/ 0 w 1636"/>
                  <a:gd name="T3" fmla="*/ 1334 h 1335"/>
                  <a:gd name="T4" fmla="*/ 43 w 1636"/>
                  <a:gd name="T5" fmla="*/ 1227 h 1335"/>
                  <a:gd name="T6" fmla="*/ 1635 w 1636"/>
                  <a:gd name="T7" fmla="*/ 129 h 1335"/>
                  <a:gd name="T8" fmla="*/ 1635 w 1636"/>
                  <a:gd name="T9" fmla="*/ 1033 h 1335"/>
                  <a:gd name="T10" fmla="*/ 1571 w 1636"/>
                  <a:gd name="T11" fmla="*/ 1145 h 1335"/>
                  <a:gd name="T12" fmla="*/ 129 w 1636"/>
                  <a:gd name="T13" fmla="*/ 1162 h 1335"/>
                  <a:gd name="T14" fmla="*/ 64 w 1636"/>
                  <a:gd name="T15" fmla="*/ 1145 h 1335"/>
                  <a:gd name="T16" fmla="*/ 0 w 1636"/>
                  <a:gd name="T17" fmla="*/ 1033 h 1335"/>
                  <a:gd name="T18" fmla="*/ 0 w 1636"/>
                  <a:gd name="T19" fmla="*/ 129 h 1335"/>
                  <a:gd name="T20" fmla="*/ 64 w 1636"/>
                  <a:gd name="T21" fmla="*/ 17 h 1335"/>
                  <a:gd name="T22" fmla="*/ 1506 w 1636"/>
                  <a:gd name="T23" fmla="*/ 0 h 1335"/>
                  <a:gd name="T24" fmla="*/ 1571 w 1636"/>
                  <a:gd name="T25" fmla="*/ 17 h 1335"/>
                  <a:gd name="T26" fmla="*/ 1635 w 1636"/>
                  <a:gd name="T27" fmla="*/ 129 h 1335"/>
                  <a:gd name="T28" fmla="*/ 107 w 1636"/>
                  <a:gd name="T29" fmla="*/ 108 h 1335"/>
                  <a:gd name="T30" fmla="*/ 1528 w 1636"/>
                  <a:gd name="T31" fmla="*/ 1054 h 1335"/>
                  <a:gd name="T32" fmla="*/ 295 w 1636"/>
                  <a:gd name="T33" fmla="*/ 812 h 1335"/>
                  <a:gd name="T34" fmla="*/ 494 w 1636"/>
                  <a:gd name="T35" fmla="*/ 614 h 1335"/>
                  <a:gd name="T36" fmla="*/ 590 w 1636"/>
                  <a:gd name="T37" fmla="*/ 612 h 1335"/>
                  <a:gd name="T38" fmla="*/ 797 w 1636"/>
                  <a:gd name="T39" fmla="*/ 731 h 1335"/>
                  <a:gd name="T40" fmla="*/ 795 w 1636"/>
                  <a:gd name="T41" fmla="*/ 752 h 1335"/>
                  <a:gd name="T42" fmla="*/ 847 w 1636"/>
                  <a:gd name="T43" fmla="*/ 845 h 1335"/>
                  <a:gd name="T44" fmla="*/ 954 w 1636"/>
                  <a:gd name="T45" fmla="*/ 845 h 1335"/>
                  <a:gd name="T46" fmla="*/ 1007 w 1636"/>
                  <a:gd name="T47" fmla="*/ 753 h 1335"/>
                  <a:gd name="T48" fmla="*/ 1001 w 1636"/>
                  <a:gd name="T49" fmla="*/ 718 h 1335"/>
                  <a:gd name="T50" fmla="*/ 1377 w 1636"/>
                  <a:gd name="T51" fmla="*/ 564 h 1335"/>
                  <a:gd name="T52" fmla="*/ 1115 w 1636"/>
                  <a:gd name="T53" fmla="*/ 301 h 1335"/>
                  <a:gd name="T54" fmla="*/ 956 w 1636"/>
                  <a:gd name="T55" fmla="*/ 664 h 1335"/>
                  <a:gd name="T56" fmla="*/ 955 w 1636"/>
                  <a:gd name="T57" fmla="*/ 663 h 1335"/>
                  <a:gd name="T58" fmla="*/ 851 w 1636"/>
                  <a:gd name="T59" fmla="*/ 663 h 1335"/>
                  <a:gd name="T60" fmla="*/ 641 w 1636"/>
                  <a:gd name="T61" fmla="*/ 539 h 1335"/>
                  <a:gd name="T62" fmla="*/ 643 w 1636"/>
                  <a:gd name="T63" fmla="*/ 523 h 1335"/>
                  <a:gd name="T64" fmla="*/ 592 w 1636"/>
                  <a:gd name="T65" fmla="*/ 435 h 1335"/>
                  <a:gd name="T66" fmla="*/ 490 w 1636"/>
                  <a:gd name="T67" fmla="*/ 435 h 1335"/>
                  <a:gd name="T68" fmla="*/ 439 w 1636"/>
                  <a:gd name="T69" fmla="*/ 523 h 1335"/>
                  <a:gd name="T70" fmla="*/ 243 w 1636"/>
                  <a:gd name="T71" fmla="*/ 76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6" h="1335">
                    <a:moveTo>
                      <a:pt x="1592" y="1227"/>
                    </a:moveTo>
                    <a:cubicBezTo>
                      <a:pt x="1607" y="1234"/>
                      <a:pt x="1621" y="1241"/>
                      <a:pt x="1635" y="1248"/>
                    </a:cubicBezTo>
                    <a:cubicBezTo>
                      <a:pt x="1635" y="1277"/>
                      <a:pt x="1635" y="1306"/>
                      <a:pt x="1635" y="1334"/>
                    </a:cubicBezTo>
                    <a:cubicBezTo>
                      <a:pt x="1090" y="1334"/>
                      <a:pt x="545" y="1334"/>
                      <a:pt x="0" y="1334"/>
                    </a:cubicBezTo>
                    <a:cubicBezTo>
                      <a:pt x="0" y="1306"/>
                      <a:pt x="0" y="1277"/>
                      <a:pt x="0" y="1248"/>
                    </a:cubicBezTo>
                    <a:cubicBezTo>
                      <a:pt x="14" y="1241"/>
                      <a:pt x="28" y="1234"/>
                      <a:pt x="43" y="1227"/>
                    </a:cubicBezTo>
                    <a:cubicBezTo>
                      <a:pt x="559" y="1227"/>
                      <a:pt x="1076" y="1227"/>
                      <a:pt x="1592" y="1227"/>
                    </a:cubicBezTo>
                    <a:close/>
                    <a:moveTo>
                      <a:pt x="1635" y="129"/>
                    </a:moveTo>
                    <a:cubicBezTo>
                      <a:pt x="1635" y="430"/>
                      <a:pt x="1635" y="732"/>
                      <a:pt x="1635" y="1033"/>
                    </a:cubicBezTo>
                    <a:lnTo>
                      <a:pt x="1635" y="1033"/>
                    </a:lnTo>
                    <a:cubicBezTo>
                      <a:pt x="1635" y="1056"/>
                      <a:pt x="1630" y="1077"/>
                      <a:pt x="1618" y="1097"/>
                    </a:cubicBezTo>
                    <a:cubicBezTo>
                      <a:pt x="1606" y="1118"/>
                      <a:pt x="1592" y="1133"/>
                      <a:pt x="1571" y="1145"/>
                    </a:cubicBezTo>
                    <a:cubicBezTo>
                      <a:pt x="1551" y="1157"/>
                      <a:pt x="1530" y="1162"/>
                      <a:pt x="1506" y="1162"/>
                    </a:cubicBezTo>
                    <a:cubicBezTo>
                      <a:pt x="1047" y="1162"/>
                      <a:pt x="588" y="1162"/>
                      <a:pt x="129" y="1162"/>
                    </a:cubicBezTo>
                    <a:lnTo>
                      <a:pt x="129" y="1162"/>
                    </a:lnTo>
                    <a:cubicBezTo>
                      <a:pt x="105" y="1162"/>
                      <a:pt x="84" y="1157"/>
                      <a:pt x="64" y="1145"/>
                    </a:cubicBezTo>
                    <a:cubicBezTo>
                      <a:pt x="43" y="1133"/>
                      <a:pt x="29" y="1118"/>
                      <a:pt x="17" y="1097"/>
                    </a:cubicBezTo>
                    <a:cubicBezTo>
                      <a:pt x="5" y="1077"/>
                      <a:pt x="0" y="1056"/>
                      <a:pt x="0" y="1033"/>
                    </a:cubicBezTo>
                    <a:cubicBezTo>
                      <a:pt x="0" y="732"/>
                      <a:pt x="0" y="430"/>
                      <a:pt x="0" y="129"/>
                    </a:cubicBezTo>
                    <a:lnTo>
                      <a:pt x="0" y="129"/>
                    </a:lnTo>
                    <a:cubicBezTo>
                      <a:pt x="0" y="105"/>
                      <a:pt x="5" y="84"/>
                      <a:pt x="17" y="64"/>
                    </a:cubicBezTo>
                    <a:cubicBezTo>
                      <a:pt x="29" y="43"/>
                      <a:pt x="43" y="29"/>
                      <a:pt x="64" y="17"/>
                    </a:cubicBezTo>
                    <a:cubicBezTo>
                      <a:pt x="84" y="5"/>
                      <a:pt x="105" y="0"/>
                      <a:pt x="129" y="0"/>
                    </a:cubicBezTo>
                    <a:cubicBezTo>
                      <a:pt x="588" y="0"/>
                      <a:pt x="1047" y="0"/>
                      <a:pt x="1506" y="0"/>
                    </a:cubicBezTo>
                    <a:lnTo>
                      <a:pt x="1506" y="0"/>
                    </a:lnTo>
                    <a:cubicBezTo>
                      <a:pt x="1530" y="0"/>
                      <a:pt x="1551" y="5"/>
                      <a:pt x="1571" y="17"/>
                    </a:cubicBezTo>
                    <a:cubicBezTo>
                      <a:pt x="1592" y="29"/>
                      <a:pt x="1606" y="43"/>
                      <a:pt x="1618" y="64"/>
                    </a:cubicBezTo>
                    <a:cubicBezTo>
                      <a:pt x="1630" y="84"/>
                      <a:pt x="1635" y="105"/>
                      <a:pt x="1635" y="129"/>
                    </a:cubicBezTo>
                    <a:close/>
                    <a:moveTo>
                      <a:pt x="1528" y="108"/>
                    </a:moveTo>
                    <a:cubicBezTo>
                      <a:pt x="1054" y="108"/>
                      <a:pt x="581" y="108"/>
                      <a:pt x="107" y="108"/>
                    </a:cubicBezTo>
                    <a:cubicBezTo>
                      <a:pt x="107" y="423"/>
                      <a:pt x="107" y="739"/>
                      <a:pt x="107" y="1054"/>
                    </a:cubicBezTo>
                    <a:cubicBezTo>
                      <a:pt x="581" y="1054"/>
                      <a:pt x="1054" y="1054"/>
                      <a:pt x="1528" y="1054"/>
                    </a:cubicBezTo>
                    <a:cubicBezTo>
                      <a:pt x="1528" y="739"/>
                      <a:pt x="1528" y="423"/>
                      <a:pt x="1528" y="108"/>
                    </a:cubicBezTo>
                    <a:close/>
                    <a:moveTo>
                      <a:pt x="295" y="812"/>
                    </a:moveTo>
                    <a:cubicBezTo>
                      <a:pt x="361" y="746"/>
                      <a:pt x="427" y="680"/>
                      <a:pt x="494" y="614"/>
                    </a:cubicBezTo>
                    <a:lnTo>
                      <a:pt x="494" y="614"/>
                    </a:lnTo>
                    <a:cubicBezTo>
                      <a:pt x="509" y="622"/>
                      <a:pt x="523" y="625"/>
                      <a:pt x="540" y="625"/>
                    </a:cubicBezTo>
                    <a:cubicBezTo>
                      <a:pt x="558" y="625"/>
                      <a:pt x="574" y="621"/>
                      <a:pt x="590" y="612"/>
                    </a:cubicBezTo>
                    <a:cubicBezTo>
                      <a:pt x="594" y="609"/>
                      <a:pt x="598" y="606"/>
                      <a:pt x="603" y="603"/>
                    </a:cubicBezTo>
                    <a:cubicBezTo>
                      <a:pt x="667" y="646"/>
                      <a:pt x="732" y="688"/>
                      <a:pt x="797" y="731"/>
                    </a:cubicBezTo>
                    <a:lnTo>
                      <a:pt x="797" y="731"/>
                    </a:lnTo>
                    <a:cubicBezTo>
                      <a:pt x="796" y="739"/>
                      <a:pt x="795" y="745"/>
                      <a:pt x="795" y="752"/>
                    </a:cubicBezTo>
                    <a:cubicBezTo>
                      <a:pt x="795" y="772"/>
                      <a:pt x="799" y="789"/>
                      <a:pt x="809" y="806"/>
                    </a:cubicBezTo>
                    <a:cubicBezTo>
                      <a:pt x="818" y="823"/>
                      <a:pt x="830" y="836"/>
                      <a:pt x="847" y="845"/>
                    </a:cubicBezTo>
                    <a:cubicBezTo>
                      <a:pt x="864" y="855"/>
                      <a:pt x="882" y="859"/>
                      <a:pt x="901" y="859"/>
                    </a:cubicBezTo>
                    <a:cubicBezTo>
                      <a:pt x="921" y="859"/>
                      <a:pt x="937" y="855"/>
                      <a:pt x="954" y="845"/>
                    </a:cubicBezTo>
                    <a:cubicBezTo>
                      <a:pt x="971" y="836"/>
                      <a:pt x="984" y="824"/>
                      <a:pt x="993" y="806"/>
                    </a:cubicBezTo>
                    <a:cubicBezTo>
                      <a:pt x="1003" y="790"/>
                      <a:pt x="1007" y="772"/>
                      <a:pt x="1007" y="753"/>
                    </a:cubicBezTo>
                    <a:lnTo>
                      <a:pt x="1007" y="753"/>
                    </a:lnTo>
                    <a:cubicBezTo>
                      <a:pt x="1007" y="740"/>
                      <a:pt x="1005" y="730"/>
                      <a:pt x="1001" y="718"/>
                    </a:cubicBezTo>
                    <a:cubicBezTo>
                      <a:pt x="1091" y="632"/>
                      <a:pt x="1181" y="545"/>
                      <a:pt x="1271" y="458"/>
                    </a:cubicBezTo>
                    <a:cubicBezTo>
                      <a:pt x="1307" y="493"/>
                      <a:pt x="1342" y="528"/>
                      <a:pt x="1377" y="564"/>
                    </a:cubicBezTo>
                    <a:cubicBezTo>
                      <a:pt x="1377" y="476"/>
                      <a:pt x="1377" y="388"/>
                      <a:pt x="1377" y="301"/>
                    </a:cubicBezTo>
                    <a:cubicBezTo>
                      <a:pt x="1290" y="301"/>
                      <a:pt x="1203" y="301"/>
                      <a:pt x="1115" y="301"/>
                    </a:cubicBezTo>
                    <a:cubicBezTo>
                      <a:pt x="1150" y="336"/>
                      <a:pt x="1185" y="371"/>
                      <a:pt x="1220" y="407"/>
                    </a:cubicBezTo>
                    <a:cubicBezTo>
                      <a:pt x="1132" y="493"/>
                      <a:pt x="1044" y="579"/>
                      <a:pt x="956" y="664"/>
                    </a:cubicBezTo>
                    <a:lnTo>
                      <a:pt x="956" y="664"/>
                    </a:lnTo>
                    <a:cubicBezTo>
                      <a:pt x="956" y="664"/>
                      <a:pt x="955" y="664"/>
                      <a:pt x="955" y="663"/>
                    </a:cubicBezTo>
                    <a:cubicBezTo>
                      <a:pt x="938" y="654"/>
                      <a:pt x="922" y="650"/>
                      <a:pt x="903" y="650"/>
                    </a:cubicBezTo>
                    <a:cubicBezTo>
                      <a:pt x="884" y="650"/>
                      <a:pt x="867" y="654"/>
                      <a:pt x="851" y="663"/>
                    </a:cubicBezTo>
                    <a:cubicBezTo>
                      <a:pt x="846" y="666"/>
                      <a:pt x="842" y="669"/>
                      <a:pt x="838" y="672"/>
                    </a:cubicBezTo>
                    <a:cubicBezTo>
                      <a:pt x="773" y="628"/>
                      <a:pt x="707" y="583"/>
                      <a:pt x="641" y="539"/>
                    </a:cubicBezTo>
                    <a:lnTo>
                      <a:pt x="641" y="539"/>
                    </a:lnTo>
                    <a:cubicBezTo>
                      <a:pt x="642" y="533"/>
                      <a:pt x="643" y="528"/>
                      <a:pt x="643" y="523"/>
                    </a:cubicBezTo>
                    <a:cubicBezTo>
                      <a:pt x="643" y="504"/>
                      <a:pt x="638" y="488"/>
                      <a:pt x="629" y="472"/>
                    </a:cubicBezTo>
                    <a:cubicBezTo>
                      <a:pt x="620" y="456"/>
                      <a:pt x="608" y="444"/>
                      <a:pt x="592" y="435"/>
                    </a:cubicBezTo>
                    <a:cubicBezTo>
                      <a:pt x="576" y="425"/>
                      <a:pt x="560" y="421"/>
                      <a:pt x="541" y="421"/>
                    </a:cubicBezTo>
                    <a:cubicBezTo>
                      <a:pt x="522" y="421"/>
                      <a:pt x="506" y="425"/>
                      <a:pt x="490" y="435"/>
                    </a:cubicBezTo>
                    <a:cubicBezTo>
                      <a:pt x="474" y="444"/>
                      <a:pt x="462" y="456"/>
                      <a:pt x="453" y="472"/>
                    </a:cubicBezTo>
                    <a:cubicBezTo>
                      <a:pt x="444" y="488"/>
                      <a:pt x="439" y="504"/>
                      <a:pt x="439" y="523"/>
                    </a:cubicBezTo>
                    <a:cubicBezTo>
                      <a:pt x="439" y="535"/>
                      <a:pt x="441" y="546"/>
                      <a:pt x="446" y="558"/>
                    </a:cubicBezTo>
                    <a:cubicBezTo>
                      <a:pt x="378" y="625"/>
                      <a:pt x="310" y="693"/>
                      <a:pt x="243" y="760"/>
                    </a:cubicBezTo>
                    <a:cubicBezTo>
                      <a:pt x="260" y="778"/>
                      <a:pt x="277" y="795"/>
                      <a:pt x="295" y="81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29" name="Rectangle 28">
            <a:extLst>
              <a:ext uri="{FF2B5EF4-FFF2-40B4-BE49-F238E27FC236}">
                <a16:creationId xmlns:a16="http://schemas.microsoft.com/office/drawing/2014/main" id="{24E2BD68-0579-4A4F-B1FB-F05192AA5B04}"/>
              </a:ext>
            </a:extLst>
          </p:cNvPr>
          <p:cNvSpPr/>
          <p:nvPr/>
        </p:nvSpPr>
        <p:spPr>
          <a:xfrm>
            <a:off x="838800" y="3209925"/>
            <a:ext cx="3319913" cy="27460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30" name="Rectangle 29">
            <a:extLst>
              <a:ext uri="{FF2B5EF4-FFF2-40B4-BE49-F238E27FC236}">
                <a16:creationId xmlns:a16="http://schemas.microsoft.com/office/drawing/2014/main" id="{38CCE10A-9635-46D9-ABF4-DD94097B9618}"/>
              </a:ext>
            </a:extLst>
          </p:cNvPr>
          <p:cNvSpPr/>
          <p:nvPr/>
        </p:nvSpPr>
        <p:spPr>
          <a:xfrm>
            <a:off x="4436644" y="3209925"/>
            <a:ext cx="3319913" cy="27460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31" name="Rectangle 30">
            <a:extLst>
              <a:ext uri="{FF2B5EF4-FFF2-40B4-BE49-F238E27FC236}">
                <a16:creationId xmlns:a16="http://schemas.microsoft.com/office/drawing/2014/main" id="{D0E969C8-138D-4B86-8510-5537BBAF3EED}"/>
              </a:ext>
            </a:extLst>
          </p:cNvPr>
          <p:cNvSpPr/>
          <p:nvPr/>
        </p:nvSpPr>
        <p:spPr>
          <a:xfrm>
            <a:off x="8034487" y="3209925"/>
            <a:ext cx="3319913" cy="27460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41" name="Rectangle 40">
            <a:extLst>
              <a:ext uri="{FF2B5EF4-FFF2-40B4-BE49-F238E27FC236}">
                <a16:creationId xmlns:a16="http://schemas.microsoft.com/office/drawing/2014/main" id="{B3B849A1-E21A-4CE6-8ACB-E36A9ED3742A}"/>
              </a:ext>
            </a:extLst>
          </p:cNvPr>
          <p:cNvSpPr/>
          <p:nvPr/>
        </p:nvSpPr>
        <p:spPr>
          <a:xfrm>
            <a:off x="960768" y="3355848"/>
            <a:ext cx="3075975" cy="1661993"/>
          </a:xfrm>
          <a:prstGeom prst="rect">
            <a:avLst/>
          </a:prstGeom>
        </p:spPr>
        <p:txBody>
          <a:bodyPr wrap="square" lIns="0" tIns="0" rIns="0" bIns="0" anchor="t">
            <a:spAutoFit/>
          </a:bodyPr>
          <a:lstStyle/>
          <a:p>
            <a:pPr>
              <a:spcBef>
                <a:spcPts val="300"/>
              </a:spcBef>
              <a:buClr>
                <a:schemeClr val="accent1"/>
              </a:buClr>
            </a:pPr>
            <a:r>
              <a:rPr lang="en-GB" sz="1400" b="1" dirty="0">
                <a:solidFill>
                  <a:schemeClr val="accent6">
                    <a:lumMod val="25000"/>
                  </a:schemeClr>
                </a:solidFill>
              </a:rPr>
              <a:t>Five rule amendments to target newer customers only has delivered:</a:t>
            </a:r>
          </a:p>
          <a:p>
            <a:pPr marL="182880" indent="-182880">
              <a:spcBef>
                <a:spcPts val="600"/>
              </a:spcBef>
              <a:buClr>
                <a:schemeClr val="accent1"/>
              </a:buClr>
              <a:buFont typeface="Arial" panose="020B0604020202020204" pitchFamily="34" charset="0"/>
              <a:buChar char="•"/>
            </a:pPr>
            <a:r>
              <a:rPr lang="en-GB" sz="1400" b="1" dirty="0">
                <a:solidFill>
                  <a:schemeClr val="accent1"/>
                </a:solidFill>
              </a:rPr>
              <a:t>20% </a:t>
            </a:r>
            <a:r>
              <a:rPr lang="en-GB" sz="1400" dirty="0">
                <a:solidFill>
                  <a:schemeClr val="accent6">
                    <a:lumMod val="25000"/>
                  </a:schemeClr>
                </a:solidFill>
              </a:rPr>
              <a:t>increase on revenue in one channel in seven months</a:t>
            </a:r>
          </a:p>
          <a:p>
            <a:pPr marL="182880" indent="-182880">
              <a:spcBef>
                <a:spcPts val="600"/>
              </a:spcBef>
              <a:buClr>
                <a:schemeClr val="accent1"/>
              </a:buClr>
              <a:buFont typeface="Arial" panose="020B0604020202020204" pitchFamily="34" charset="0"/>
              <a:buChar char="•"/>
            </a:pPr>
            <a:r>
              <a:rPr lang="en-GB" sz="1400" b="1" dirty="0">
                <a:solidFill>
                  <a:schemeClr val="accent1"/>
                </a:solidFill>
              </a:rPr>
              <a:t>Positive impact </a:t>
            </a:r>
            <a:r>
              <a:rPr lang="en-GB" sz="1400" dirty="0">
                <a:solidFill>
                  <a:schemeClr val="accent6">
                    <a:lumMod val="25000"/>
                  </a:schemeClr>
                </a:solidFill>
              </a:rPr>
              <a:t>on customer lifecycle </a:t>
            </a:r>
          </a:p>
        </p:txBody>
      </p:sp>
      <p:sp>
        <p:nvSpPr>
          <p:cNvPr id="42" name="Rectangle 41">
            <a:extLst>
              <a:ext uri="{FF2B5EF4-FFF2-40B4-BE49-F238E27FC236}">
                <a16:creationId xmlns:a16="http://schemas.microsoft.com/office/drawing/2014/main" id="{8A62F86E-393C-4564-9B8E-F8FA3887CC5D}"/>
              </a:ext>
            </a:extLst>
          </p:cNvPr>
          <p:cNvSpPr/>
          <p:nvPr/>
        </p:nvSpPr>
        <p:spPr>
          <a:xfrm>
            <a:off x="4558012" y="3355848"/>
            <a:ext cx="3075975" cy="1523494"/>
          </a:xfrm>
          <a:prstGeom prst="rect">
            <a:avLst/>
          </a:prstGeom>
        </p:spPr>
        <p:txBody>
          <a:bodyPr wrap="square" lIns="0" tIns="0" rIns="0" bIns="0" anchor="t">
            <a:spAutoFit/>
          </a:bodyPr>
          <a:lstStyle/>
          <a:p>
            <a:pPr>
              <a:spcBef>
                <a:spcPts val="300"/>
              </a:spcBef>
              <a:buClr>
                <a:schemeClr val="accent1"/>
              </a:buClr>
            </a:pPr>
            <a:r>
              <a:rPr lang="en-GB" sz="1400" b="1" dirty="0">
                <a:solidFill>
                  <a:schemeClr val="accent6">
                    <a:lumMod val="25000"/>
                  </a:schemeClr>
                </a:solidFill>
              </a:rPr>
              <a:t>Amending the top six hitting rules has delivered:</a:t>
            </a:r>
          </a:p>
          <a:p>
            <a:pPr marL="182880" indent="-182880">
              <a:spcBef>
                <a:spcPts val="600"/>
              </a:spcBef>
              <a:buClr>
                <a:schemeClr val="accent2"/>
              </a:buClr>
              <a:buFont typeface="Arial" panose="020B0604020202020204" pitchFamily="34" charset="0"/>
              <a:buChar char="•"/>
            </a:pPr>
            <a:r>
              <a:rPr lang="en-GB" sz="1400" b="1" dirty="0">
                <a:solidFill>
                  <a:schemeClr val="accent2"/>
                </a:solidFill>
              </a:rPr>
              <a:t>4,427</a:t>
            </a:r>
            <a:r>
              <a:rPr lang="en-GB" sz="1400" b="1" dirty="0">
                <a:solidFill>
                  <a:schemeClr val="accent1"/>
                </a:solidFill>
              </a:rPr>
              <a:t> </a:t>
            </a:r>
            <a:r>
              <a:rPr lang="en-GB" sz="1400" dirty="0">
                <a:solidFill>
                  <a:schemeClr val="accent6">
                    <a:lumMod val="25000"/>
                  </a:schemeClr>
                </a:solidFill>
              </a:rPr>
              <a:t>fewer challenged transactions</a:t>
            </a:r>
          </a:p>
          <a:p>
            <a:pPr marL="182880" indent="-182880">
              <a:spcBef>
                <a:spcPts val="600"/>
              </a:spcBef>
              <a:buClr>
                <a:schemeClr val="accent2"/>
              </a:buClr>
              <a:buFont typeface="Arial" panose="020B0604020202020204" pitchFamily="34" charset="0"/>
              <a:buChar char="•"/>
            </a:pPr>
            <a:r>
              <a:rPr lang="en-GB" sz="1400" b="1" dirty="0">
                <a:solidFill>
                  <a:schemeClr val="accent2"/>
                </a:solidFill>
              </a:rPr>
              <a:t>3,264</a:t>
            </a:r>
            <a:r>
              <a:rPr lang="en-GB" sz="1400" b="1" dirty="0">
                <a:solidFill>
                  <a:schemeClr val="accent1"/>
                </a:solidFill>
              </a:rPr>
              <a:t> </a:t>
            </a:r>
            <a:r>
              <a:rPr lang="en-GB" sz="1400" dirty="0">
                <a:solidFill>
                  <a:schemeClr val="accent6">
                    <a:lumMod val="25000"/>
                  </a:schemeClr>
                </a:solidFill>
              </a:rPr>
              <a:t>fewer cancelled transactions</a:t>
            </a:r>
          </a:p>
          <a:p>
            <a:pPr marL="182880" indent="-182880">
              <a:spcBef>
                <a:spcPts val="600"/>
              </a:spcBef>
              <a:buClr>
                <a:schemeClr val="accent2"/>
              </a:buClr>
              <a:buFont typeface="Arial" panose="020B0604020202020204" pitchFamily="34" charset="0"/>
              <a:buChar char="•"/>
            </a:pPr>
            <a:r>
              <a:rPr lang="en-GB" sz="1400" dirty="0">
                <a:solidFill>
                  <a:schemeClr val="accent6">
                    <a:lumMod val="25000"/>
                  </a:schemeClr>
                </a:solidFill>
              </a:rPr>
              <a:t>Total value of cancelled transactions </a:t>
            </a:r>
            <a:r>
              <a:rPr lang="en-GB" sz="1400" b="1" dirty="0">
                <a:solidFill>
                  <a:schemeClr val="accent2"/>
                </a:solidFill>
              </a:rPr>
              <a:t>£2,190,326 in only one month</a:t>
            </a:r>
          </a:p>
        </p:txBody>
      </p:sp>
      <p:sp>
        <p:nvSpPr>
          <p:cNvPr id="43" name="Rectangle 42">
            <a:extLst>
              <a:ext uri="{FF2B5EF4-FFF2-40B4-BE49-F238E27FC236}">
                <a16:creationId xmlns:a16="http://schemas.microsoft.com/office/drawing/2014/main" id="{F4606CBC-67C0-417C-82E1-B6A1DF5C8F9C}"/>
              </a:ext>
            </a:extLst>
          </p:cNvPr>
          <p:cNvSpPr/>
          <p:nvPr/>
        </p:nvSpPr>
        <p:spPr>
          <a:xfrm>
            <a:off x="8155256" y="3355848"/>
            <a:ext cx="3075975" cy="2377943"/>
          </a:xfrm>
          <a:prstGeom prst="rect">
            <a:avLst/>
          </a:prstGeom>
        </p:spPr>
        <p:txBody>
          <a:bodyPr wrap="square" lIns="0" tIns="0" rIns="0" bIns="0" anchor="t">
            <a:spAutoFit/>
          </a:bodyPr>
          <a:lstStyle/>
          <a:p>
            <a:pPr>
              <a:spcBef>
                <a:spcPts val="300"/>
              </a:spcBef>
              <a:buClr>
                <a:schemeClr val="accent1"/>
              </a:buClr>
            </a:pPr>
            <a:r>
              <a:rPr lang="en-GB" sz="1400" b="1" dirty="0">
                <a:solidFill>
                  <a:schemeClr val="accent6">
                    <a:lumMod val="25000"/>
                  </a:schemeClr>
                </a:solidFill>
              </a:rPr>
              <a:t>Stream Analytics Engine's strategy enhancements have delivered: </a:t>
            </a:r>
          </a:p>
          <a:p>
            <a:pPr marL="182880" indent="-182880">
              <a:spcBef>
                <a:spcPts val="600"/>
              </a:spcBef>
              <a:buClr>
                <a:schemeClr val="tx2"/>
              </a:buClr>
              <a:buFont typeface="Arial" panose="020B0604020202020204" pitchFamily="34" charset="0"/>
              <a:buChar char="•"/>
            </a:pPr>
            <a:r>
              <a:rPr lang="en-GB" sz="1400" dirty="0">
                <a:solidFill>
                  <a:schemeClr val="accent6">
                    <a:lumMod val="25000"/>
                  </a:schemeClr>
                </a:solidFill>
              </a:rPr>
              <a:t>A </a:t>
            </a:r>
            <a:r>
              <a:rPr lang="en-GB" sz="1400" b="1" dirty="0">
                <a:solidFill>
                  <a:schemeClr val="tx2"/>
                </a:solidFill>
              </a:rPr>
              <a:t>59%</a:t>
            </a:r>
            <a:r>
              <a:rPr lang="en-GB" sz="1400" dirty="0">
                <a:solidFill>
                  <a:schemeClr val="accent6">
                    <a:lumMod val="25000"/>
                  </a:schemeClr>
                </a:solidFill>
              </a:rPr>
              <a:t> improvement in accept rates during the holiday season equating to </a:t>
            </a:r>
            <a:r>
              <a:rPr lang="en-GB" sz="1400" b="1" dirty="0">
                <a:solidFill>
                  <a:schemeClr val="tx2"/>
                </a:solidFill>
              </a:rPr>
              <a:t>$245K per month </a:t>
            </a:r>
          </a:p>
          <a:p>
            <a:pPr marL="182880" indent="-182880">
              <a:spcBef>
                <a:spcPts val="600"/>
              </a:spcBef>
              <a:buClr>
                <a:schemeClr val="tx2"/>
              </a:buClr>
              <a:buFont typeface="Arial" panose="020B0604020202020204" pitchFamily="34" charset="0"/>
              <a:buChar char="•"/>
            </a:pPr>
            <a:r>
              <a:rPr lang="en-GB" sz="1400" dirty="0">
                <a:solidFill>
                  <a:schemeClr val="accent6">
                    <a:lumMod val="25000"/>
                  </a:schemeClr>
                </a:solidFill>
              </a:rPr>
              <a:t>Additional monthly </a:t>
            </a:r>
            <a:r>
              <a:rPr lang="en-GB" sz="1400" b="1" dirty="0">
                <a:solidFill>
                  <a:schemeClr val="tx2"/>
                </a:solidFill>
              </a:rPr>
              <a:t>fraud savings</a:t>
            </a:r>
            <a:br>
              <a:rPr lang="en-GB" sz="1400" b="1" dirty="0">
                <a:solidFill>
                  <a:schemeClr val="tx2"/>
                </a:solidFill>
              </a:rPr>
            </a:br>
            <a:r>
              <a:rPr lang="en-GB" sz="1400" b="1" dirty="0">
                <a:solidFill>
                  <a:schemeClr val="tx2"/>
                </a:solidFill>
              </a:rPr>
              <a:t>of $100K</a:t>
            </a:r>
          </a:p>
          <a:p>
            <a:pPr marL="182880" indent="-182880">
              <a:spcBef>
                <a:spcPts val="600"/>
              </a:spcBef>
              <a:buClr>
                <a:schemeClr val="tx2"/>
              </a:buClr>
              <a:buFont typeface="Arial" panose="020B0604020202020204" pitchFamily="34" charset="0"/>
              <a:buChar char="•"/>
            </a:pPr>
            <a:r>
              <a:rPr lang="en-GB" sz="1400" dirty="0">
                <a:solidFill>
                  <a:schemeClr val="accent6">
                    <a:lumMod val="25000"/>
                  </a:schemeClr>
                </a:solidFill>
              </a:rPr>
              <a:t>A </a:t>
            </a:r>
            <a:r>
              <a:rPr lang="en-GB" sz="1400" b="1" dirty="0">
                <a:solidFill>
                  <a:schemeClr val="tx2"/>
                </a:solidFill>
              </a:rPr>
              <a:t>28%</a:t>
            </a:r>
            <a:r>
              <a:rPr lang="en-GB" sz="1400" dirty="0">
                <a:solidFill>
                  <a:schemeClr val="accent6">
                    <a:lumMod val="25000"/>
                  </a:schemeClr>
                </a:solidFill>
              </a:rPr>
              <a:t> improvement in response time – enhancing efficiency and the customer experience</a:t>
            </a:r>
          </a:p>
        </p:txBody>
      </p:sp>
      <p:sp>
        <p:nvSpPr>
          <p:cNvPr id="6" name="Rectangle 5">
            <a:extLst>
              <a:ext uri="{FF2B5EF4-FFF2-40B4-BE49-F238E27FC236}">
                <a16:creationId xmlns:a16="http://schemas.microsoft.com/office/drawing/2014/main" id="{273F2BA8-6914-4AAB-ADE0-ADC1EB8E20C7}"/>
              </a:ext>
            </a:extLst>
          </p:cNvPr>
          <p:cNvSpPr/>
          <p:nvPr/>
        </p:nvSpPr>
        <p:spPr>
          <a:xfrm>
            <a:off x="838800" y="2736650"/>
            <a:ext cx="3319913" cy="47327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Telco Results</a:t>
            </a:r>
          </a:p>
        </p:txBody>
      </p:sp>
      <p:sp>
        <p:nvSpPr>
          <p:cNvPr id="21" name="Rectangle 20">
            <a:extLst>
              <a:ext uri="{FF2B5EF4-FFF2-40B4-BE49-F238E27FC236}">
                <a16:creationId xmlns:a16="http://schemas.microsoft.com/office/drawing/2014/main" id="{EFFDB48A-2072-4821-8964-AC08186CB8B9}"/>
              </a:ext>
            </a:extLst>
          </p:cNvPr>
          <p:cNvSpPr/>
          <p:nvPr/>
        </p:nvSpPr>
        <p:spPr>
          <a:xfrm>
            <a:off x="4436644" y="2736650"/>
            <a:ext cx="3319913" cy="4732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Retail Results</a:t>
            </a:r>
          </a:p>
        </p:txBody>
      </p:sp>
      <p:sp>
        <p:nvSpPr>
          <p:cNvPr id="22" name="Rectangle 21">
            <a:extLst>
              <a:ext uri="{FF2B5EF4-FFF2-40B4-BE49-F238E27FC236}">
                <a16:creationId xmlns:a16="http://schemas.microsoft.com/office/drawing/2014/main" id="{07B7B78C-AA8D-4F9C-97BA-AEC88001E8B2}"/>
              </a:ext>
            </a:extLst>
          </p:cNvPr>
          <p:cNvSpPr/>
          <p:nvPr/>
        </p:nvSpPr>
        <p:spPr>
          <a:xfrm>
            <a:off x="8034487" y="2736650"/>
            <a:ext cx="3319913" cy="47327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Gaming Results</a:t>
            </a:r>
          </a:p>
        </p:txBody>
      </p:sp>
    </p:spTree>
    <p:extLst>
      <p:ext uri="{BB962C8B-B14F-4D97-AF65-F5344CB8AC3E}">
        <p14:creationId xmlns:p14="http://schemas.microsoft.com/office/powerpoint/2010/main" val="103430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3B6DF15B-A64A-41FA-B3A0-9BEDE65A635B}"/>
              </a:ext>
            </a:extLst>
          </p:cNvPr>
          <p:cNvSpPr/>
          <p:nvPr/>
        </p:nvSpPr>
        <p:spPr>
          <a:xfrm>
            <a:off x="9319364"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2" name="Slide Number Placeholder 1">
            <a:extLst>
              <a:ext uri="{FF2B5EF4-FFF2-40B4-BE49-F238E27FC236}">
                <a16:creationId xmlns:a16="http://schemas.microsoft.com/office/drawing/2014/main" id="{70A91E28-187C-4263-813B-F1D54672ED17}"/>
              </a:ext>
            </a:extLst>
          </p:cNvPr>
          <p:cNvSpPr>
            <a:spLocks noGrp="1"/>
          </p:cNvSpPr>
          <p:nvPr>
            <p:ph type="sldNum" sz="quarter" idx="12"/>
          </p:nvPr>
        </p:nvSpPr>
        <p:spPr/>
        <p:txBody>
          <a:bodyPr/>
          <a:lstStyle/>
          <a:p>
            <a:fld id="{BB7F249F-CCCE-DA49-A761-E31751E19E88}" type="slidenum">
              <a:rPr lang="en-US" noProof="0" smtClean="0"/>
              <a:t>11</a:t>
            </a:fld>
            <a:endParaRPr lang="en-US" noProof="0" dirty="0"/>
          </a:p>
        </p:txBody>
      </p:sp>
      <p:sp>
        <p:nvSpPr>
          <p:cNvPr id="3" name="Footer Placeholder 2">
            <a:extLst>
              <a:ext uri="{FF2B5EF4-FFF2-40B4-BE49-F238E27FC236}">
                <a16:creationId xmlns:a16="http://schemas.microsoft.com/office/drawing/2014/main" id="{A20C565A-8404-47A2-A7A5-8FDE6C104023}"/>
              </a:ext>
            </a:extLst>
          </p:cNvPr>
          <p:cNvSpPr>
            <a:spLocks noGrp="1"/>
          </p:cNvSpPr>
          <p:nvPr>
            <p:ph type="ftr" sz="quarter" idx="11"/>
          </p:nvPr>
        </p:nvSpPr>
        <p:spPr/>
        <p:txBody>
          <a:bodyPr/>
          <a:lstStyle/>
          <a:p>
            <a:r>
              <a:rPr lang="en-US" noProof="0"/>
              <a:t>Confidential</a:t>
            </a:r>
            <a:endParaRPr lang="en-US" noProof="0" dirty="0"/>
          </a:p>
        </p:txBody>
      </p:sp>
      <p:sp>
        <p:nvSpPr>
          <p:cNvPr id="5" name="Title 4">
            <a:extLst>
              <a:ext uri="{FF2B5EF4-FFF2-40B4-BE49-F238E27FC236}">
                <a16:creationId xmlns:a16="http://schemas.microsoft.com/office/drawing/2014/main" id="{01D50DAB-4BCB-44D1-82FA-07769CD30338}"/>
              </a:ext>
            </a:extLst>
          </p:cNvPr>
          <p:cNvSpPr>
            <a:spLocks noGrp="1"/>
          </p:cNvSpPr>
          <p:nvPr>
            <p:ph type="title"/>
          </p:nvPr>
        </p:nvSpPr>
        <p:spPr/>
        <p:txBody>
          <a:bodyPr/>
          <a:lstStyle/>
          <a:p>
            <a:r>
              <a:rPr lang="en-US" dirty="0"/>
              <a:t>Key Points – Selling to Retail</a:t>
            </a:r>
          </a:p>
        </p:txBody>
      </p:sp>
      <p:sp>
        <p:nvSpPr>
          <p:cNvPr id="6" name="Rectangle 5">
            <a:extLst>
              <a:ext uri="{FF2B5EF4-FFF2-40B4-BE49-F238E27FC236}">
                <a16:creationId xmlns:a16="http://schemas.microsoft.com/office/drawing/2014/main" id="{BC062606-0BC2-4FA3-97B7-02CDD6CB1A6A}"/>
              </a:ext>
            </a:extLst>
          </p:cNvPr>
          <p:cNvSpPr/>
          <p:nvPr/>
        </p:nvSpPr>
        <p:spPr>
          <a:xfrm>
            <a:off x="838800" y="1422694"/>
            <a:ext cx="10515000" cy="418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Retail Strategy Optimization</a:t>
            </a:r>
          </a:p>
        </p:txBody>
      </p:sp>
      <p:sp>
        <p:nvSpPr>
          <p:cNvPr id="8" name="Rectangle 7">
            <a:extLst>
              <a:ext uri="{FF2B5EF4-FFF2-40B4-BE49-F238E27FC236}">
                <a16:creationId xmlns:a16="http://schemas.microsoft.com/office/drawing/2014/main" id="{4C84FE15-1F3A-4FC2-A9AD-7120D2658BF6}"/>
              </a:ext>
            </a:extLst>
          </p:cNvPr>
          <p:cNvSpPr/>
          <p:nvPr/>
        </p:nvSpPr>
        <p:spPr>
          <a:xfrm>
            <a:off x="838800" y="2867486"/>
            <a:ext cx="3323732" cy="969496"/>
          </a:xfrm>
          <a:prstGeom prst="rect">
            <a:avLst/>
          </a:prstGeom>
        </p:spPr>
        <p:txBody>
          <a:bodyPr wrap="square" lIns="0" tIns="0" rIns="0" bIns="0" anchor="t">
            <a:spAutoFit/>
          </a:bodyPr>
          <a:lstStyle/>
          <a:p>
            <a:pPr algn="ctr">
              <a:spcBef>
                <a:spcPts val="600"/>
              </a:spcBef>
              <a:buClr>
                <a:schemeClr val="accent1"/>
              </a:buClr>
            </a:pPr>
            <a:r>
              <a:rPr lang="en-US" sz="1600" b="1" dirty="0">
                <a:solidFill>
                  <a:schemeClr val="accent1"/>
                </a:solidFill>
              </a:rPr>
              <a:t>Strong data mapping </a:t>
            </a:r>
          </a:p>
          <a:p>
            <a:pPr algn="ctr">
              <a:spcBef>
                <a:spcPts val="600"/>
              </a:spcBef>
              <a:buClr>
                <a:schemeClr val="accent1"/>
              </a:buClr>
            </a:pPr>
            <a:r>
              <a:rPr lang="en-US" sz="1400" dirty="0">
                <a:solidFill>
                  <a:schemeClr val="accent6">
                    <a:lumMod val="25000"/>
                  </a:schemeClr>
                </a:solidFill>
              </a:rPr>
              <a:t>Product, delivery, sales channels, device/IP above standard payments/customer data</a:t>
            </a:r>
            <a:endParaRPr lang="en-GB" sz="1400" dirty="0">
              <a:solidFill>
                <a:schemeClr val="accent6">
                  <a:lumMod val="25000"/>
                </a:schemeClr>
              </a:solidFill>
            </a:endParaRPr>
          </a:p>
        </p:txBody>
      </p:sp>
      <p:sp>
        <p:nvSpPr>
          <p:cNvPr id="9" name="Rectangle 8">
            <a:extLst>
              <a:ext uri="{FF2B5EF4-FFF2-40B4-BE49-F238E27FC236}">
                <a16:creationId xmlns:a16="http://schemas.microsoft.com/office/drawing/2014/main" id="{544854F0-F337-418C-B1CF-07ABB030EB84}"/>
              </a:ext>
            </a:extLst>
          </p:cNvPr>
          <p:cNvSpPr/>
          <p:nvPr/>
        </p:nvSpPr>
        <p:spPr>
          <a:xfrm>
            <a:off x="4434134" y="2867486"/>
            <a:ext cx="3323732" cy="1215717"/>
          </a:xfrm>
          <a:prstGeom prst="rect">
            <a:avLst/>
          </a:prstGeom>
        </p:spPr>
        <p:txBody>
          <a:bodyPr wrap="square" lIns="0" tIns="0" rIns="0" bIns="0" anchor="t">
            <a:spAutoFit/>
          </a:bodyPr>
          <a:lstStyle/>
          <a:p>
            <a:pPr algn="ctr">
              <a:spcBef>
                <a:spcPts val="600"/>
              </a:spcBef>
              <a:buClr>
                <a:schemeClr val="accent1"/>
              </a:buClr>
            </a:pPr>
            <a:r>
              <a:rPr lang="en-US" sz="1600" b="1" dirty="0">
                <a:solidFill>
                  <a:schemeClr val="accent1"/>
                </a:solidFill>
              </a:rPr>
              <a:t>Order review</a:t>
            </a:r>
            <a:br>
              <a:rPr lang="en-US" sz="1600" b="1" dirty="0">
                <a:solidFill>
                  <a:schemeClr val="accent1"/>
                </a:solidFill>
              </a:rPr>
            </a:br>
            <a:r>
              <a:rPr lang="en-US" sz="1600" b="1" dirty="0">
                <a:solidFill>
                  <a:schemeClr val="accent1"/>
                </a:solidFill>
              </a:rPr>
              <a:t>(with Case Manager/tieback)</a:t>
            </a:r>
          </a:p>
          <a:p>
            <a:pPr algn="ctr">
              <a:spcBef>
                <a:spcPts val="600"/>
              </a:spcBef>
              <a:buClr>
                <a:schemeClr val="accent1"/>
              </a:buClr>
            </a:pPr>
            <a:r>
              <a:rPr lang="en-US" sz="1400" dirty="0">
                <a:solidFill>
                  <a:schemeClr val="accent6">
                    <a:lumMod val="25000"/>
                  </a:schemeClr>
                </a:solidFill>
              </a:rPr>
              <a:t>Assign reviews to specific agents </a:t>
            </a:r>
            <a:br>
              <a:rPr lang="en-US" sz="1400" dirty="0">
                <a:solidFill>
                  <a:schemeClr val="accent6">
                    <a:lumMod val="25000"/>
                  </a:schemeClr>
                </a:solidFill>
              </a:rPr>
            </a:br>
            <a:r>
              <a:rPr lang="en-US" sz="1400" dirty="0">
                <a:solidFill>
                  <a:schemeClr val="accent6">
                    <a:lumMod val="25000"/>
                  </a:schemeClr>
                </a:solidFill>
              </a:rPr>
              <a:t>and workflows with automatic </a:t>
            </a:r>
            <a:br>
              <a:rPr lang="en-US" sz="1400" dirty="0">
                <a:solidFill>
                  <a:schemeClr val="accent6">
                    <a:lumMod val="25000"/>
                  </a:schemeClr>
                </a:solidFill>
              </a:rPr>
            </a:br>
            <a:r>
              <a:rPr lang="en-US" sz="1400" dirty="0">
                <a:solidFill>
                  <a:schemeClr val="accent6">
                    <a:lumMod val="25000"/>
                  </a:schemeClr>
                </a:solidFill>
              </a:rPr>
              <a:t>updates to all systems</a:t>
            </a:r>
            <a:endParaRPr lang="en-GB" sz="1400" dirty="0">
              <a:solidFill>
                <a:schemeClr val="accent6">
                  <a:lumMod val="25000"/>
                </a:schemeClr>
              </a:solidFill>
            </a:endParaRPr>
          </a:p>
        </p:txBody>
      </p:sp>
      <p:sp>
        <p:nvSpPr>
          <p:cNvPr id="10" name="Rectangle 9">
            <a:extLst>
              <a:ext uri="{FF2B5EF4-FFF2-40B4-BE49-F238E27FC236}">
                <a16:creationId xmlns:a16="http://schemas.microsoft.com/office/drawing/2014/main" id="{97936070-A0E2-455B-80AD-2E2CC1E00E5A}"/>
              </a:ext>
            </a:extLst>
          </p:cNvPr>
          <p:cNvSpPr/>
          <p:nvPr/>
        </p:nvSpPr>
        <p:spPr>
          <a:xfrm>
            <a:off x="8029468" y="2867486"/>
            <a:ext cx="3323732" cy="969496"/>
          </a:xfrm>
          <a:prstGeom prst="rect">
            <a:avLst/>
          </a:prstGeom>
        </p:spPr>
        <p:txBody>
          <a:bodyPr wrap="square" lIns="0" tIns="0" rIns="0" bIns="0" anchor="t">
            <a:spAutoFit/>
          </a:bodyPr>
          <a:lstStyle/>
          <a:p>
            <a:pPr algn="ctr">
              <a:spcBef>
                <a:spcPts val="600"/>
              </a:spcBef>
              <a:buClr>
                <a:schemeClr val="accent1"/>
              </a:buClr>
            </a:pPr>
            <a:r>
              <a:rPr lang="en-US" sz="1600" b="1" dirty="0">
                <a:solidFill>
                  <a:schemeClr val="accent1"/>
                </a:solidFill>
              </a:rPr>
              <a:t>Positive profiling strategy</a:t>
            </a:r>
          </a:p>
          <a:p>
            <a:pPr algn="ctr">
              <a:spcBef>
                <a:spcPts val="600"/>
              </a:spcBef>
              <a:buClr>
                <a:schemeClr val="accent1"/>
              </a:buClr>
            </a:pPr>
            <a:r>
              <a:rPr lang="en-US" sz="1400" dirty="0">
                <a:solidFill>
                  <a:schemeClr val="accent6">
                    <a:lumMod val="25000"/>
                  </a:schemeClr>
                </a:solidFill>
              </a:rPr>
              <a:t>Ensure whitelisting and profile </a:t>
            </a:r>
            <a:br>
              <a:rPr lang="en-US" sz="1400" dirty="0">
                <a:solidFill>
                  <a:schemeClr val="accent6">
                    <a:lumMod val="25000"/>
                  </a:schemeClr>
                </a:solidFill>
              </a:rPr>
            </a:br>
            <a:r>
              <a:rPr lang="en-US" sz="1400" dirty="0">
                <a:solidFill>
                  <a:schemeClr val="accent6">
                    <a:lumMod val="25000"/>
                  </a:schemeClr>
                </a:solidFill>
              </a:rPr>
              <a:t>good OVER bad – through </a:t>
            </a:r>
            <a:br>
              <a:rPr lang="en-US" sz="1400" dirty="0">
                <a:solidFill>
                  <a:schemeClr val="accent6">
                    <a:lumMod val="25000"/>
                  </a:schemeClr>
                </a:solidFill>
              </a:rPr>
            </a:br>
            <a:r>
              <a:rPr lang="en-US" sz="1400" dirty="0">
                <a:solidFill>
                  <a:schemeClr val="accent6">
                    <a:lumMod val="25000"/>
                  </a:schemeClr>
                </a:solidFill>
              </a:rPr>
              <a:t>positive profiling intelligence</a:t>
            </a:r>
            <a:endParaRPr lang="en-GB" sz="1400" dirty="0">
              <a:solidFill>
                <a:schemeClr val="accent6">
                  <a:lumMod val="25000"/>
                </a:schemeClr>
              </a:solidFill>
            </a:endParaRPr>
          </a:p>
        </p:txBody>
      </p:sp>
      <p:sp>
        <p:nvSpPr>
          <p:cNvPr id="11" name="Rectangle 10">
            <a:extLst>
              <a:ext uri="{FF2B5EF4-FFF2-40B4-BE49-F238E27FC236}">
                <a16:creationId xmlns:a16="http://schemas.microsoft.com/office/drawing/2014/main" id="{1CD585B0-D4AE-4DC7-8AFF-702B207BEAC3}"/>
              </a:ext>
            </a:extLst>
          </p:cNvPr>
          <p:cNvSpPr/>
          <p:nvPr/>
        </p:nvSpPr>
        <p:spPr>
          <a:xfrm>
            <a:off x="838800" y="5098221"/>
            <a:ext cx="3323732" cy="1215717"/>
          </a:xfrm>
          <a:prstGeom prst="rect">
            <a:avLst/>
          </a:prstGeom>
        </p:spPr>
        <p:txBody>
          <a:bodyPr wrap="square" lIns="0" tIns="0" rIns="0" bIns="0" anchor="t">
            <a:spAutoFit/>
          </a:bodyPr>
          <a:lstStyle/>
          <a:p>
            <a:pPr algn="ctr">
              <a:spcBef>
                <a:spcPts val="600"/>
              </a:spcBef>
              <a:buClr>
                <a:schemeClr val="accent1"/>
              </a:buClr>
            </a:pPr>
            <a:r>
              <a:rPr lang="en-US" sz="1600" b="1" dirty="0">
                <a:solidFill>
                  <a:schemeClr val="accent1"/>
                </a:solidFill>
              </a:rPr>
              <a:t>3D Secure (3DS) and </a:t>
            </a:r>
            <a:br>
              <a:rPr lang="en-US" sz="1600" b="1" dirty="0">
                <a:solidFill>
                  <a:schemeClr val="accent1"/>
                </a:solidFill>
              </a:rPr>
            </a:br>
            <a:r>
              <a:rPr lang="en-US" sz="1600" b="1" dirty="0">
                <a:solidFill>
                  <a:schemeClr val="accent1"/>
                </a:solidFill>
              </a:rPr>
              <a:t>post-authorization screening</a:t>
            </a:r>
          </a:p>
          <a:p>
            <a:pPr algn="ctr">
              <a:spcBef>
                <a:spcPts val="600"/>
              </a:spcBef>
              <a:buClr>
                <a:schemeClr val="accent1"/>
              </a:buClr>
            </a:pPr>
            <a:r>
              <a:rPr lang="en-US" sz="1400" dirty="0">
                <a:solidFill>
                  <a:schemeClr val="accent6">
                    <a:lumMod val="25000"/>
                  </a:schemeClr>
                </a:solidFill>
              </a:rPr>
              <a:t>Track conversion loss on 3DS and </a:t>
            </a:r>
            <a:br>
              <a:rPr lang="en-US" sz="1400" dirty="0">
                <a:solidFill>
                  <a:schemeClr val="accent6">
                    <a:lumMod val="25000"/>
                  </a:schemeClr>
                </a:solidFill>
              </a:rPr>
            </a:br>
            <a:r>
              <a:rPr lang="en-US" sz="1400" dirty="0">
                <a:solidFill>
                  <a:schemeClr val="accent6">
                    <a:lumMod val="25000"/>
                  </a:schemeClr>
                </a:solidFill>
              </a:rPr>
              <a:t>ensure payments intelligence in rules </a:t>
            </a:r>
            <a:br>
              <a:rPr lang="en-US" sz="1400" dirty="0">
                <a:solidFill>
                  <a:schemeClr val="accent6">
                    <a:lumMod val="25000"/>
                  </a:schemeClr>
                </a:solidFill>
              </a:rPr>
            </a:br>
            <a:r>
              <a:rPr lang="en-US" sz="1400" dirty="0">
                <a:solidFill>
                  <a:schemeClr val="accent6">
                    <a:lumMod val="25000"/>
                  </a:schemeClr>
                </a:solidFill>
              </a:rPr>
              <a:t>(CVV AVS 3DS response)</a:t>
            </a:r>
            <a:endParaRPr lang="en-GB" sz="1400" dirty="0">
              <a:solidFill>
                <a:schemeClr val="accent6">
                  <a:lumMod val="25000"/>
                </a:schemeClr>
              </a:solidFill>
            </a:endParaRPr>
          </a:p>
        </p:txBody>
      </p:sp>
      <p:sp>
        <p:nvSpPr>
          <p:cNvPr id="12" name="Rectangle 11">
            <a:extLst>
              <a:ext uri="{FF2B5EF4-FFF2-40B4-BE49-F238E27FC236}">
                <a16:creationId xmlns:a16="http://schemas.microsoft.com/office/drawing/2014/main" id="{BDBA3283-68FE-4DFE-9599-000419CF843D}"/>
              </a:ext>
            </a:extLst>
          </p:cNvPr>
          <p:cNvSpPr/>
          <p:nvPr/>
        </p:nvSpPr>
        <p:spPr>
          <a:xfrm>
            <a:off x="4434134" y="5098221"/>
            <a:ext cx="3323732" cy="969496"/>
          </a:xfrm>
          <a:prstGeom prst="rect">
            <a:avLst/>
          </a:prstGeom>
        </p:spPr>
        <p:txBody>
          <a:bodyPr wrap="square" lIns="0" tIns="0" rIns="0" bIns="0" anchor="t">
            <a:spAutoFit/>
          </a:bodyPr>
          <a:lstStyle/>
          <a:p>
            <a:pPr algn="ctr"/>
            <a:r>
              <a:rPr lang="en-US" sz="1600" b="1" dirty="0">
                <a:solidFill>
                  <a:schemeClr val="accent1"/>
                </a:solidFill>
              </a:rPr>
              <a:t>Custom LISTS/IF statements</a:t>
            </a:r>
          </a:p>
          <a:p>
            <a:pPr algn="ctr">
              <a:spcBef>
                <a:spcPts val="600"/>
              </a:spcBef>
              <a:buClr>
                <a:schemeClr val="accent1"/>
              </a:buClr>
            </a:pPr>
            <a:r>
              <a:rPr lang="en-US" sz="1400" dirty="0">
                <a:solidFill>
                  <a:schemeClr val="accent6">
                    <a:lumMod val="25000"/>
                  </a:schemeClr>
                </a:solidFill>
              </a:rPr>
              <a:t>Nested rules through CONDITIONS </a:t>
            </a:r>
            <a:br>
              <a:rPr lang="en-US" sz="1400" dirty="0">
                <a:solidFill>
                  <a:schemeClr val="accent6">
                    <a:lumMod val="25000"/>
                  </a:schemeClr>
                </a:solidFill>
              </a:rPr>
            </a:br>
            <a:r>
              <a:rPr lang="en-US" sz="1400" dirty="0">
                <a:solidFill>
                  <a:schemeClr val="accent6">
                    <a:lumMod val="25000"/>
                  </a:schemeClr>
                </a:solidFill>
              </a:rPr>
              <a:t>and FEATURES to ensure rule </a:t>
            </a:r>
            <a:br>
              <a:rPr lang="en-US" sz="1400" dirty="0">
                <a:solidFill>
                  <a:schemeClr val="accent6">
                    <a:lumMod val="25000"/>
                  </a:schemeClr>
                </a:solidFill>
              </a:rPr>
            </a:br>
            <a:r>
              <a:rPr lang="en-US" sz="1400" dirty="0">
                <a:solidFill>
                  <a:schemeClr val="accent6">
                    <a:lumMod val="25000"/>
                  </a:schemeClr>
                </a:solidFill>
              </a:rPr>
              <a:t>applies correctly (false positives)</a:t>
            </a:r>
            <a:endParaRPr lang="en-GB" sz="1400" dirty="0">
              <a:solidFill>
                <a:schemeClr val="accent6">
                  <a:lumMod val="25000"/>
                </a:schemeClr>
              </a:solidFill>
            </a:endParaRPr>
          </a:p>
        </p:txBody>
      </p:sp>
      <p:sp>
        <p:nvSpPr>
          <p:cNvPr id="13" name="Rectangle 12">
            <a:extLst>
              <a:ext uri="{FF2B5EF4-FFF2-40B4-BE49-F238E27FC236}">
                <a16:creationId xmlns:a16="http://schemas.microsoft.com/office/drawing/2014/main" id="{92437FE5-9B04-4397-B74E-E25D9918E202}"/>
              </a:ext>
            </a:extLst>
          </p:cNvPr>
          <p:cNvSpPr/>
          <p:nvPr/>
        </p:nvSpPr>
        <p:spPr>
          <a:xfrm>
            <a:off x="8029468" y="5098221"/>
            <a:ext cx="3323732" cy="1215717"/>
          </a:xfrm>
          <a:prstGeom prst="rect">
            <a:avLst/>
          </a:prstGeom>
        </p:spPr>
        <p:txBody>
          <a:bodyPr wrap="square" lIns="0" tIns="0" rIns="0" bIns="0" anchor="t">
            <a:spAutoFit/>
          </a:bodyPr>
          <a:lstStyle/>
          <a:p>
            <a:pPr algn="ctr"/>
            <a:r>
              <a:rPr lang="en-US" sz="1600" b="1" dirty="0">
                <a:solidFill>
                  <a:schemeClr val="accent1"/>
                </a:solidFill>
              </a:rPr>
              <a:t>Leverage consortium (fraud/models/positive profiles)</a:t>
            </a:r>
          </a:p>
          <a:p>
            <a:pPr algn="ctr">
              <a:spcBef>
                <a:spcPts val="600"/>
              </a:spcBef>
              <a:buClr>
                <a:schemeClr val="accent1"/>
              </a:buClr>
            </a:pPr>
            <a:r>
              <a:rPr lang="en-US" sz="1400" dirty="0">
                <a:solidFill>
                  <a:schemeClr val="accent6">
                    <a:lumMod val="25000"/>
                  </a:schemeClr>
                </a:solidFill>
              </a:rPr>
              <a:t>Remove SILO approach and </a:t>
            </a:r>
            <a:br>
              <a:rPr lang="en-US" sz="1400" dirty="0">
                <a:solidFill>
                  <a:schemeClr val="accent6">
                    <a:lumMod val="25000"/>
                  </a:schemeClr>
                </a:solidFill>
              </a:rPr>
            </a:br>
            <a:r>
              <a:rPr lang="en-US" sz="1400" dirty="0">
                <a:solidFill>
                  <a:schemeClr val="accent6">
                    <a:lumMod val="25000"/>
                  </a:schemeClr>
                </a:solidFill>
              </a:rPr>
              <a:t>reduce exposure to risk by </a:t>
            </a:r>
            <a:br>
              <a:rPr lang="en-US" sz="1400" dirty="0">
                <a:solidFill>
                  <a:schemeClr val="accent6">
                    <a:lumMod val="25000"/>
                  </a:schemeClr>
                </a:solidFill>
              </a:rPr>
            </a:br>
            <a:r>
              <a:rPr lang="en-US" sz="1400" dirty="0">
                <a:solidFill>
                  <a:schemeClr val="accent6">
                    <a:lumMod val="25000"/>
                  </a:schemeClr>
                </a:solidFill>
              </a:rPr>
              <a:t>converting data to intelligence</a:t>
            </a:r>
            <a:endParaRPr lang="en-GB" sz="1400" dirty="0">
              <a:solidFill>
                <a:schemeClr val="accent6">
                  <a:lumMod val="25000"/>
                </a:schemeClr>
              </a:solidFill>
            </a:endParaRPr>
          </a:p>
        </p:txBody>
      </p:sp>
      <p:cxnSp>
        <p:nvCxnSpPr>
          <p:cNvPr id="14" name="Straight Connector 13">
            <a:extLst>
              <a:ext uri="{FF2B5EF4-FFF2-40B4-BE49-F238E27FC236}">
                <a16:creationId xmlns:a16="http://schemas.microsoft.com/office/drawing/2014/main" id="{4B1EAA43-7B96-470D-9485-707A17E642A4}"/>
              </a:ext>
            </a:extLst>
          </p:cNvPr>
          <p:cNvCxnSpPr>
            <a:cxnSpLocks/>
          </p:cNvCxnSpPr>
          <p:nvPr/>
        </p:nvCxnSpPr>
        <p:spPr>
          <a:xfrm flipV="1">
            <a:off x="4298333"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424604-4F94-48AE-805D-2388ABA60225}"/>
              </a:ext>
            </a:extLst>
          </p:cNvPr>
          <p:cNvCxnSpPr>
            <a:cxnSpLocks/>
          </p:cNvCxnSpPr>
          <p:nvPr/>
        </p:nvCxnSpPr>
        <p:spPr>
          <a:xfrm flipV="1">
            <a:off x="7893667"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B82459E-BC44-4701-B129-9E2FC74B668C}"/>
              </a:ext>
            </a:extLst>
          </p:cNvPr>
          <p:cNvSpPr/>
          <p:nvPr/>
        </p:nvSpPr>
        <p:spPr>
          <a:xfrm>
            <a:off x="2128696"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20" name="Oval 19">
            <a:extLst>
              <a:ext uri="{FF2B5EF4-FFF2-40B4-BE49-F238E27FC236}">
                <a16:creationId xmlns:a16="http://schemas.microsoft.com/office/drawing/2014/main" id="{A90EF4B0-DC14-446A-A97B-432E8BB96EDC}"/>
              </a:ext>
            </a:extLst>
          </p:cNvPr>
          <p:cNvSpPr/>
          <p:nvPr/>
        </p:nvSpPr>
        <p:spPr>
          <a:xfrm>
            <a:off x="5724030"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24" name="Oval 23">
            <a:extLst>
              <a:ext uri="{FF2B5EF4-FFF2-40B4-BE49-F238E27FC236}">
                <a16:creationId xmlns:a16="http://schemas.microsoft.com/office/drawing/2014/main" id="{E7BFE147-01E1-4EE5-91D4-E97A66AC26C1}"/>
              </a:ext>
            </a:extLst>
          </p:cNvPr>
          <p:cNvSpPr/>
          <p:nvPr/>
        </p:nvSpPr>
        <p:spPr>
          <a:xfrm>
            <a:off x="9319364"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2" name="Oval 31">
            <a:extLst>
              <a:ext uri="{FF2B5EF4-FFF2-40B4-BE49-F238E27FC236}">
                <a16:creationId xmlns:a16="http://schemas.microsoft.com/office/drawing/2014/main" id="{D94F40EB-F3DE-422E-9BBC-326472A3FA8C}"/>
              </a:ext>
            </a:extLst>
          </p:cNvPr>
          <p:cNvSpPr/>
          <p:nvPr/>
        </p:nvSpPr>
        <p:spPr>
          <a:xfrm>
            <a:off x="5724030"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6" name="Oval 35">
            <a:extLst>
              <a:ext uri="{FF2B5EF4-FFF2-40B4-BE49-F238E27FC236}">
                <a16:creationId xmlns:a16="http://schemas.microsoft.com/office/drawing/2014/main" id="{522A5424-5E7B-472E-BBC2-937A9494EA00}"/>
              </a:ext>
            </a:extLst>
          </p:cNvPr>
          <p:cNvSpPr/>
          <p:nvPr/>
        </p:nvSpPr>
        <p:spPr>
          <a:xfrm>
            <a:off x="2128696"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39" name="Group 11">
            <a:extLst>
              <a:ext uri="{FF2B5EF4-FFF2-40B4-BE49-F238E27FC236}">
                <a16:creationId xmlns:a16="http://schemas.microsoft.com/office/drawing/2014/main" id="{E14918C6-FF20-4035-A2B9-9F101524235F}"/>
              </a:ext>
            </a:extLst>
          </p:cNvPr>
          <p:cNvGrpSpPr>
            <a:grpSpLocks/>
          </p:cNvGrpSpPr>
          <p:nvPr/>
        </p:nvGrpSpPr>
        <p:grpSpPr bwMode="auto">
          <a:xfrm>
            <a:off x="2275749" y="2108190"/>
            <a:ext cx="449836" cy="454162"/>
            <a:chOff x="524" y="1112"/>
            <a:chExt cx="312" cy="315"/>
          </a:xfrm>
          <a:solidFill>
            <a:srgbClr val="0A86C9"/>
          </a:solidFill>
        </p:grpSpPr>
        <p:sp>
          <p:nvSpPr>
            <p:cNvPr id="40" name="Freeform 12">
              <a:extLst>
                <a:ext uri="{FF2B5EF4-FFF2-40B4-BE49-F238E27FC236}">
                  <a16:creationId xmlns:a16="http://schemas.microsoft.com/office/drawing/2014/main" id="{BCA1C7BD-506C-4539-B06F-EBBC8A6A364F}"/>
                </a:ext>
              </a:extLst>
            </p:cNvPr>
            <p:cNvSpPr>
              <a:spLocks noChangeArrowheads="1"/>
            </p:cNvSpPr>
            <p:nvPr/>
          </p:nvSpPr>
          <p:spPr bwMode="auto">
            <a:xfrm>
              <a:off x="524" y="1112"/>
              <a:ext cx="312" cy="315"/>
            </a:xfrm>
            <a:custGeom>
              <a:avLst/>
              <a:gdLst>
                <a:gd name="T0" fmla="*/ 403 w 1382"/>
                <a:gd name="T1" fmla="*/ 1227 h 1394"/>
                <a:gd name="T2" fmla="*/ 804 w 1382"/>
                <a:gd name="T3" fmla="*/ 1116 h 1394"/>
                <a:gd name="T4" fmla="*/ 804 w 1382"/>
                <a:gd name="T5" fmla="*/ 1237 h 1394"/>
                <a:gd name="T6" fmla="*/ 403 w 1382"/>
                <a:gd name="T7" fmla="*/ 1393 h 1394"/>
                <a:gd name="T8" fmla="*/ 2 w 1382"/>
                <a:gd name="T9" fmla="*/ 1237 h 1394"/>
                <a:gd name="T10" fmla="*/ 2 w 1382"/>
                <a:gd name="T11" fmla="*/ 1116 h 1394"/>
                <a:gd name="T12" fmla="*/ 403 w 1382"/>
                <a:gd name="T13" fmla="*/ 1227 h 1394"/>
                <a:gd name="T14" fmla="*/ 0 w 1382"/>
                <a:gd name="T15" fmla="*/ 839 h 1394"/>
                <a:gd name="T16" fmla="*/ 0 w 1382"/>
                <a:gd name="T17" fmla="*/ 960 h 1394"/>
                <a:gd name="T18" fmla="*/ 403 w 1382"/>
                <a:gd name="T19" fmla="*/ 1116 h 1394"/>
                <a:gd name="T20" fmla="*/ 804 w 1382"/>
                <a:gd name="T21" fmla="*/ 960 h 1394"/>
                <a:gd name="T22" fmla="*/ 804 w 1382"/>
                <a:gd name="T23" fmla="*/ 839 h 1394"/>
                <a:gd name="T24" fmla="*/ 403 w 1382"/>
                <a:gd name="T25" fmla="*/ 949 h 1394"/>
                <a:gd name="T26" fmla="*/ 2 w 1382"/>
                <a:gd name="T27" fmla="*/ 839 h 1394"/>
                <a:gd name="T28" fmla="*/ 0 w 1382"/>
                <a:gd name="T29" fmla="*/ 839 h 1394"/>
                <a:gd name="T30" fmla="*/ 978 w 1382"/>
                <a:gd name="T31" fmla="*/ 312 h 1394"/>
                <a:gd name="T32" fmla="*/ 1381 w 1382"/>
                <a:gd name="T33" fmla="*/ 156 h 1394"/>
                <a:gd name="T34" fmla="*/ 978 w 1382"/>
                <a:gd name="T35" fmla="*/ 0 h 1394"/>
                <a:gd name="T36" fmla="*/ 576 w 1382"/>
                <a:gd name="T37" fmla="*/ 156 h 1394"/>
                <a:gd name="T38" fmla="*/ 978 w 1382"/>
                <a:gd name="T39" fmla="*/ 312 h 1394"/>
                <a:gd name="T40" fmla="*/ 2 w 1382"/>
                <a:gd name="T41" fmla="*/ 563 h 1394"/>
                <a:gd name="T42" fmla="*/ 2 w 1382"/>
                <a:gd name="T43" fmla="*/ 684 h 1394"/>
                <a:gd name="T44" fmla="*/ 405 w 1382"/>
                <a:gd name="T45" fmla="*/ 839 h 1394"/>
                <a:gd name="T46" fmla="*/ 806 w 1382"/>
                <a:gd name="T47" fmla="*/ 684 h 1394"/>
                <a:gd name="T48" fmla="*/ 806 w 1382"/>
                <a:gd name="T49" fmla="*/ 563 h 1394"/>
                <a:gd name="T50" fmla="*/ 405 w 1382"/>
                <a:gd name="T51" fmla="*/ 673 h 1394"/>
                <a:gd name="T52" fmla="*/ 2 w 1382"/>
                <a:gd name="T53" fmla="*/ 563 h 1394"/>
                <a:gd name="T54" fmla="*/ 850 w 1382"/>
                <a:gd name="T55" fmla="*/ 675 h 1394"/>
                <a:gd name="T56" fmla="*/ 850 w 1382"/>
                <a:gd name="T57" fmla="*/ 675 h 1394"/>
                <a:gd name="T58" fmla="*/ 849 w 1382"/>
                <a:gd name="T59" fmla="*/ 675 h 1394"/>
                <a:gd name="T60" fmla="*/ 850 w 1382"/>
                <a:gd name="T61" fmla="*/ 675 h 1394"/>
                <a:gd name="T62" fmla="*/ 850 w 1382"/>
                <a:gd name="T63" fmla="*/ 840 h 1394"/>
                <a:gd name="T64" fmla="*/ 977 w 1382"/>
                <a:gd name="T65" fmla="*/ 848 h 1394"/>
                <a:gd name="T66" fmla="*/ 1380 w 1382"/>
                <a:gd name="T67" fmla="*/ 693 h 1394"/>
                <a:gd name="T68" fmla="*/ 1380 w 1382"/>
                <a:gd name="T69" fmla="*/ 573 h 1394"/>
                <a:gd name="T70" fmla="*/ 977 w 1382"/>
                <a:gd name="T71" fmla="*/ 683 h 1394"/>
                <a:gd name="T72" fmla="*/ 850 w 1382"/>
                <a:gd name="T73" fmla="*/ 675 h 1394"/>
                <a:gd name="T74" fmla="*/ 850 w 1382"/>
                <a:gd name="T75" fmla="*/ 840 h 1394"/>
                <a:gd name="T76" fmla="*/ 850 w 1382"/>
                <a:gd name="T77" fmla="*/ 563 h 1394"/>
                <a:gd name="T78" fmla="*/ 974 w 1382"/>
                <a:gd name="T79" fmla="*/ 571 h 1394"/>
                <a:gd name="T80" fmla="*/ 976 w 1382"/>
                <a:gd name="T81" fmla="*/ 571 h 1394"/>
                <a:gd name="T82" fmla="*/ 1378 w 1382"/>
                <a:gd name="T83" fmla="*/ 414 h 1394"/>
                <a:gd name="T84" fmla="*/ 1378 w 1382"/>
                <a:gd name="T85" fmla="*/ 294 h 1394"/>
                <a:gd name="T86" fmla="*/ 976 w 1382"/>
                <a:gd name="T87" fmla="*/ 404 h 1394"/>
                <a:gd name="T88" fmla="*/ 965 w 1382"/>
                <a:gd name="T89" fmla="*/ 404 h 1394"/>
                <a:gd name="T90" fmla="*/ 850 w 1382"/>
                <a:gd name="T91" fmla="*/ 398 h 1394"/>
                <a:gd name="T92" fmla="*/ 850 w 1382"/>
                <a:gd name="T93" fmla="*/ 563 h 1394"/>
                <a:gd name="T94" fmla="*/ 848 w 1382"/>
                <a:gd name="T95" fmla="*/ 1117 h 1394"/>
                <a:gd name="T96" fmla="*/ 975 w 1382"/>
                <a:gd name="T97" fmla="*/ 1125 h 1394"/>
                <a:gd name="T98" fmla="*/ 977 w 1382"/>
                <a:gd name="T99" fmla="*/ 1125 h 1394"/>
                <a:gd name="T100" fmla="*/ 1379 w 1382"/>
                <a:gd name="T101" fmla="*/ 969 h 1394"/>
                <a:gd name="T102" fmla="*/ 1379 w 1382"/>
                <a:gd name="T103" fmla="*/ 848 h 1394"/>
                <a:gd name="T104" fmla="*/ 977 w 1382"/>
                <a:gd name="T105" fmla="*/ 959 h 1394"/>
                <a:gd name="T106" fmla="*/ 976 w 1382"/>
                <a:gd name="T107" fmla="*/ 959 h 1394"/>
                <a:gd name="T108" fmla="*/ 848 w 1382"/>
                <a:gd name="T109" fmla="*/ 951 h 1394"/>
                <a:gd name="T110" fmla="*/ 848 w 1382"/>
                <a:gd name="T111" fmla="*/ 1117 h 1394"/>
                <a:gd name="T112" fmla="*/ 406 w 1382"/>
                <a:gd name="T113" fmla="*/ 266 h 1394"/>
                <a:gd name="T114" fmla="*/ 2 w 1382"/>
                <a:gd name="T115" fmla="*/ 423 h 1394"/>
                <a:gd name="T116" fmla="*/ 405 w 1382"/>
                <a:gd name="T117" fmla="*/ 580 h 1394"/>
                <a:gd name="T118" fmla="*/ 806 w 1382"/>
                <a:gd name="T119" fmla="*/ 423 h 1394"/>
                <a:gd name="T120" fmla="*/ 406 w 1382"/>
                <a:gd name="T121" fmla="*/ 266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2" h="1394">
                  <a:moveTo>
                    <a:pt x="403" y="1227"/>
                  </a:moveTo>
                  <a:cubicBezTo>
                    <a:pt x="565" y="1227"/>
                    <a:pt x="726" y="1189"/>
                    <a:pt x="804" y="1116"/>
                  </a:cubicBezTo>
                  <a:cubicBezTo>
                    <a:pt x="804" y="1157"/>
                    <a:pt x="804" y="1197"/>
                    <a:pt x="804" y="1237"/>
                  </a:cubicBezTo>
                  <a:cubicBezTo>
                    <a:pt x="804" y="1323"/>
                    <a:pt x="625" y="1393"/>
                    <a:pt x="403" y="1393"/>
                  </a:cubicBezTo>
                  <a:cubicBezTo>
                    <a:pt x="181" y="1393"/>
                    <a:pt x="2" y="1324"/>
                    <a:pt x="2" y="1237"/>
                  </a:cubicBezTo>
                  <a:cubicBezTo>
                    <a:pt x="2" y="1197"/>
                    <a:pt x="2" y="1157"/>
                    <a:pt x="2" y="1116"/>
                  </a:cubicBezTo>
                  <a:cubicBezTo>
                    <a:pt x="78" y="1188"/>
                    <a:pt x="241" y="1227"/>
                    <a:pt x="403" y="1227"/>
                  </a:cubicBezTo>
                  <a:close/>
                  <a:moveTo>
                    <a:pt x="0" y="839"/>
                  </a:moveTo>
                  <a:cubicBezTo>
                    <a:pt x="0" y="880"/>
                    <a:pt x="0" y="920"/>
                    <a:pt x="0" y="960"/>
                  </a:cubicBezTo>
                  <a:cubicBezTo>
                    <a:pt x="0" y="1046"/>
                    <a:pt x="181" y="1116"/>
                    <a:pt x="403" y="1116"/>
                  </a:cubicBezTo>
                  <a:cubicBezTo>
                    <a:pt x="625" y="1116"/>
                    <a:pt x="804" y="1046"/>
                    <a:pt x="804" y="960"/>
                  </a:cubicBezTo>
                  <a:cubicBezTo>
                    <a:pt x="804" y="920"/>
                    <a:pt x="804" y="880"/>
                    <a:pt x="804" y="839"/>
                  </a:cubicBezTo>
                  <a:cubicBezTo>
                    <a:pt x="726" y="911"/>
                    <a:pt x="565" y="949"/>
                    <a:pt x="403" y="949"/>
                  </a:cubicBezTo>
                  <a:cubicBezTo>
                    <a:pt x="241" y="949"/>
                    <a:pt x="78" y="911"/>
                    <a:pt x="2" y="839"/>
                  </a:cubicBezTo>
                  <a:cubicBezTo>
                    <a:pt x="1" y="839"/>
                    <a:pt x="0" y="839"/>
                    <a:pt x="0" y="839"/>
                  </a:cubicBezTo>
                  <a:close/>
                  <a:moveTo>
                    <a:pt x="978" y="312"/>
                  </a:moveTo>
                  <a:cubicBezTo>
                    <a:pt x="1200" y="312"/>
                    <a:pt x="1381" y="243"/>
                    <a:pt x="1381" y="156"/>
                  </a:cubicBezTo>
                  <a:cubicBezTo>
                    <a:pt x="1381" y="69"/>
                    <a:pt x="1200" y="0"/>
                    <a:pt x="978" y="0"/>
                  </a:cubicBezTo>
                  <a:cubicBezTo>
                    <a:pt x="756" y="0"/>
                    <a:pt x="576" y="69"/>
                    <a:pt x="576" y="156"/>
                  </a:cubicBezTo>
                  <a:cubicBezTo>
                    <a:pt x="576" y="243"/>
                    <a:pt x="756" y="312"/>
                    <a:pt x="978" y="312"/>
                  </a:cubicBezTo>
                  <a:close/>
                  <a:moveTo>
                    <a:pt x="2" y="563"/>
                  </a:moveTo>
                  <a:cubicBezTo>
                    <a:pt x="2" y="603"/>
                    <a:pt x="2" y="643"/>
                    <a:pt x="2" y="684"/>
                  </a:cubicBezTo>
                  <a:cubicBezTo>
                    <a:pt x="2" y="769"/>
                    <a:pt x="182" y="839"/>
                    <a:pt x="405" y="839"/>
                  </a:cubicBezTo>
                  <a:cubicBezTo>
                    <a:pt x="627" y="839"/>
                    <a:pt x="806" y="769"/>
                    <a:pt x="806" y="684"/>
                  </a:cubicBezTo>
                  <a:cubicBezTo>
                    <a:pt x="806" y="643"/>
                    <a:pt x="806" y="603"/>
                    <a:pt x="806" y="563"/>
                  </a:cubicBezTo>
                  <a:cubicBezTo>
                    <a:pt x="728" y="635"/>
                    <a:pt x="567" y="673"/>
                    <a:pt x="405" y="673"/>
                  </a:cubicBezTo>
                  <a:cubicBezTo>
                    <a:pt x="243" y="673"/>
                    <a:pt x="78" y="635"/>
                    <a:pt x="2" y="563"/>
                  </a:cubicBezTo>
                  <a:close/>
                  <a:moveTo>
                    <a:pt x="850" y="675"/>
                  </a:moveTo>
                  <a:lnTo>
                    <a:pt x="850" y="675"/>
                  </a:lnTo>
                  <a:cubicBezTo>
                    <a:pt x="850" y="675"/>
                    <a:pt x="850" y="675"/>
                    <a:pt x="849" y="675"/>
                  </a:cubicBezTo>
                  <a:cubicBezTo>
                    <a:pt x="850" y="675"/>
                    <a:pt x="850" y="675"/>
                    <a:pt x="850" y="675"/>
                  </a:cubicBezTo>
                  <a:close/>
                  <a:moveTo>
                    <a:pt x="850" y="840"/>
                  </a:moveTo>
                  <a:cubicBezTo>
                    <a:pt x="895" y="846"/>
                    <a:pt x="933" y="848"/>
                    <a:pt x="977" y="848"/>
                  </a:cubicBezTo>
                  <a:cubicBezTo>
                    <a:pt x="1200" y="848"/>
                    <a:pt x="1380" y="779"/>
                    <a:pt x="1380" y="693"/>
                  </a:cubicBezTo>
                  <a:cubicBezTo>
                    <a:pt x="1380" y="653"/>
                    <a:pt x="1380" y="613"/>
                    <a:pt x="1380" y="573"/>
                  </a:cubicBezTo>
                  <a:cubicBezTo>
                    <a:pt x="1302" y="645"/>
                    <a:pt x="1139" y="683"/>
                    <a:pt x="977" y="683"/>
                  </a:cubicBezTo>
                  <a:cubicBezTo>
                    <a:pt x="933" y="683"/>
                    <a:pt x="895" y="680"/>
                    <a:pt x="850" y="675"/>
                  </a:cubicBezTo>
                  <a:cubicBezTo>
                    <a:pt x="850" y="730"/>
                    <a:pt x="850" y="785"/>
                    <a:pt x="850" y="840"/>
                  </a:cubicBezTo>
                  <a:close/>
                  <a:moveTo>
                    <a:pt x="850" y="563"/>
                  </a:moveTo>
                  <a:cubicBezTo>
                    <a:pt x="894" y="568"/>
                    <a:pt x="931" y="571"/>
                    <a:pt x="974" y="571"/>
                  </a:cubicBezTo>
                  <a:cubicBezTo>
                    <a:pt x="975" y="571"/>
                    <a:pt x="975" y="571"/>
                    <a:pt x="976" y="571"/>
                  </a:cubicBezTo>
                  <a:cubicBezTo>
                    <a:pt x="1198" y="571"/>
                    <a:pt x="1378" y="501"/>
                    <a:pt x="1378" y="414"/>
                  </a:cubicBezTo>
                  <a:cubicBezTo>
                    <a:pt x="1378" y="374"/>
                    <a:pt x="1378" y="334"/>
                    <a:pt x="1378" y="294"/>
                  </a:cubicBezTo>
                  <a:cubicBezTo>
                    <a:pt x="1300" y="366"/>
                    <a:pt x="1138" y="404"/>
                    <a:pt x="976" y="404"/>
                  </a:cubicBezTo>
                  <a:cubicBezTo>
                    <a:pt x="972" y="404"/>
                    <a:pt x="969" y="404"/>
                    <a:pt x="965" y="404"/>
                  </a:cubicBezTo>
                  <a:cubicBezTo>
                    <a:pt x="925" y="404"/>
                    <a:pt x="890" y="402"/>
                    <a:pt x="850" y="398"/>
                  </a:cubicBezTo>
                  <a:cubicBezTo>
                    <a:pt x="850" y="453"/>
                    <a:pt x="850" y="508"/>
                    <a:pt x="850" y="563"/>
                  </a:cubicBezTo>
                  <a:close/>
                  <a:moveTo>
                    <a:pt x="848" y="1117"/>
                  </a:moveTo>
                  <a:cubicBezTo>
                    <a:pt x="893" y="1123"/>
                    <a:pt x="930" y="1125"/>
                    <a:pt x="975" y="1125"/>
                  </a:cubicBezTo>
                  <a:cubicBezTo>
                    <a:pt x="976" y="1125"/>
                    <a:pt x="977" y="1125"/>
                    <a:pt x="977" y="1125"/>
                  </a:cubicBezTo>
                  <a:cubicBezTo>
                    <a:pt x="1197" y="1127"/>
                    <a:pt x="1379" y="1056"/>
                    <a:pt x="1379" y="969"/>
                  </a:cubicBezTo>
                  <a:cubicBezTo>
                    <a:pt x="1379" y="929"/>
                    <a:pt x="1379" y="889"/>
                    <a:pt x="1379" y="848"/>
                  </a:cubicBezTo>
                  <a:cubicBezTo>
                    <a:pt x="1301" y="921"/>
                    <a:pt x="1139" y="959"/>
                    <a:pt x="977" y="959"/>
                  </a:cubicBezTo>
                  <a:cubicBezTo>
                    <a:pt x="976" y="959"/>
                    <a:pt x="977" y="959"/>
                    <a:pt x="976" y="959"/>
                  </a:cubicBezTo>
                  <a:cubicBezTo>
                    <a:pt x="931" y="959"/>
                    <a:pt x="893" y="956"/>
                    <a:pt x="848" y="951"/>
                  </a:cubicBezTo>
                  <a:cubicBezTo>
                    <a:pt x="848" y="1007"/>
                    <a:pt x="848" y="1062"/>
                    <a:pt x="848" y="1117"/>
                  </a:cubicBezTo>
                  <a:close/>
                  <a:moveTo>
                    <a:pt x="406" y="266"/>
                  </a:moveTo>
                  <a:cubicBezTo>
                    <a:pt x="184" y="266"/>
                    <a:pt x="2" y="336"/>
                    <a:pt x="2" y="423"/>
                  </a:cubicBezTo>
                  <a:cubicBezTo>
                    <a:pt x="2" y="509"/>
                    <a:pt x="182" y="580"/>
                    <a:pt x="405" y="580"/>
                  </a:cubicBezTo>
                  <a:cubicBezTo>
                    <a:pt x="627" y="580"/>
                    <a:pt x="806" y="509"/>
                    <a:pt x="806" y="423"/>
                  </a:cubicBezTo>
                  <a:cubicBezTo>
                    <a:pt x="806" y="336"/>
                    <a:pt x="628" y="266"/>
                    <a:pt x="406" y="26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41" name="Freeform 2">
            <a:extLst>
              <a:ext uri="{FF2B5EF4-FFF2-40B4-BE49-F238E27FC236}">
                <a16:creationId xmlns:a16="http://schemas.microsoft.com/office/drawing/2014/main" id="{8E6CAF1B-BBAD-40B5-8129-C706F58D2B29}"/>
              </a:ext>
            </a:extLst>
          </p:cNvPr>
          <p:cNvSpPr>
            <a:spLocks noChangeArrowheads="1"/>
          </p:cNvSpPr>
          <p:nvPr/>
        </p:nvSpPr>
        <p:spPr bwMode="auto">
          <a:xfrm>
            <a:off x="5802313" y="2054629"/>
            <a:ext cx="587375" cy="587376"/>
          </a:xfrm>
          <a:custGeom>
            <a:avLst/>
            <a:gdLst>
              <a:gd name="T0" fmla="*/ 744 w 1636"/>
              <a:gd name="T1" fmla="*/ 366 h 1636"/>
              <a:gd name="T2" fmla="*/ 1075 w 1636"/>
              <a:gd name="T3" fmla="*/ 366 h 1636"/>
              <a:gd name="T4" fmla="*/ 1075 w 1636"/>
              <a:gd name="T5" fmla="*/ 698 h 1636"/>
              <a:gd name="T6" fmla="*/ 951 w 1636"/>
              <a:gd name="T7" fmla="*/ 574 h 1636"/>
              <a:gd name="T8" fmla="*/ 646 w 1636"/>
              <a:gd name="T9" fmla="*/ 882 h 1636"/>
              <a:gd name="T10" fmla="*/ 560 w 1636"/>
              <a:gd name="T11" fmla="*/ 796 h 1636"/>
              <a:gd name="T12" fmla="*/ 867 w 1636"/>
              <a:gd name="T13" fmla="*/ 488 h 1636"/>
              <a:gd name="T14" fmla="*/ 744 w 1636"/>
              <a:gd name="T15" fmla="*/ 366 h 1636"/>
              <a:gd name="T16" fmla="*/ 991 w 1636"/>
              <a:gd name="T17" fmla="*/ 753 h 1636"/>
              <a:gd name="T18" fmla="*/ 684 w 1636"/>
              <a:gd name="T19" fmla="*/ 1061 h 1636"/>
              <a:gd name="T20" fmla="*/ 560 w 1636"/>
              <a:gd name="T21" fmla="*/ 936 h 1636"/>
              <a:gd name="T22" fmla="*/ 560 w 1636"/>
              <a:gd name="T23" fmla="*/ 1269 h 1636"/>
              <a:gd name="T24" fmla="*/ 891 w 1636"/>
              <a:gd name="T25" fmla="*/ 1269 h 1636"/>
              <a:gd name="T26" fmla="*/ 768 w 1636"/>
              <a:gd name="T27" fmla="*/ 1145 h 1636"/>
              <a:gd name="T28" fmla="*/ 1075 w 1636"/>
              <a:gd name="T29" fmla="*/ 837 h 1636"/>
              <a:gd name="T30" fmla="*/ 991 w 1636"/>
              <a:gd name="T31" fmla="*/ 753 h 1636"/>
              <a:gd name="T32" fmla="*/ 1526 w 1636"/>
              <a:gd name="T33" fmla="*/ 1226 h 1636"/>
              <a:gd name="T34" fmla="*/ 1226 w 1636"/>
              <a:gd name="T35" fmla="*/ 1526 h 1636"/>
              <a:gd name="T36" fmla="*/ 818 w 1636"/>
              <a:gd name="T37" fmla="*/ 1635 h 1636"/>
              <a:gd name="T38" fmla="*/ 409 w 1636"/>
              <a:gd name="T39" fmla="*/ 1526 h 1636"/>
              <a:gd name="T40" fmla="*/ 109 w 1636"/>
              <a:gd name="T41" fmla="*/ 1226 h 1636"/>
              <a:gd name="T42" fmla="*/ 0 w 1636"/>
              <a:gd name="T43" fmla="*/ 818 h 1636"/>
              <a:gd name="T44" fmla="*/ 109 w 1636"/>
              <a:gd name="T45" fmla="*/ 409 h 1636"/>
              <a:gd name="T46" fmla="*/ 409 w 1636"/>
              <a:gd name="T47" fmla="*/ 109 h 1636"/>
              <a:gd name="T48" fmla="*/ 818 w 1636"/>
              <a:gd name="T49" fmla="*/ 0 h 1636"/>
              <a:gd name="T50" fmla="*/ 1226 w 1636"/>
              <a:gd name="T51" fmla="*/ 109 h 1636"/>
              <a:gd name="T52" fmla="*/ 1526 w 1636"/>
              <a:gd name="T53" fmla="*/ 409 h 1636"/>
              <a:gd name="T54" fmla="*/ 1635 w 1636"/>
              <a:gd name="T55" fmla="*/ 818 h 1636"/>
              <a:gd name="T56" fmla="*/ 1526 w 1636"/>
              <a:gd name="T57" fmla="*/ 1226 h 1636"/>
              <a:gd name="T58" fmla="*/ 1528 w 1636"/>
              <a:gd name="T59" fmla="*/ 818 h 1636"/>
              <a:gd name="T60" fmla="*/ 1433 w 1636"/>
              <a:gd name="T61" fmla="*/ 463 h 1636"/>
              <a:gd name="T62" fmla="*/ 1172 w 1636"/>
              <a:gd name="T63" fmla="*/ 202 h 1636"/>
              <a:gd name="T64" fmla="*/ 818 w 1636"/>
              <a:gd name="T65" fmla="*/ 107 h 1636"/>
              <a:gd name="T66" fmla="*/ 463 w 1636"/>
              <a:gd name="T67" fmla="*/ 202 h 1636"/>
              <a:gd name="T68" fmla="*/ 202 w 1636"/>
              <a:gd name="T69" fmla="*/ 463 h 1636"/>
              <a:gd name="T70" fmla="*/ 107 w 1636"/>
              <a:gd name="T71" fmla="*/ 818 h 1636"/>
              <a:gd name="T72" fmla="*/ 202 w 1636"/>
              <a:gd name="T73" fmla="*/ 1172 h 1636"/>
              <a:gd name="T74" fmla="*/ 463 w 1636"/>
              <a:gd name="T75" fmla="*/ 1433 h 1636"/>
              <a:gd name="T76" fmla="*/ 818 w 1636"/>
              <a:gd name="T77" fmla="*/ 1528 h 1636"/>
              <a:gd name="T78" fmla="*/ 1172 w 1636"/>
              <a:gd name="T79" fmla="*/ 1432 h 1636"/>
              <a:gd name="T80" fmla="*/ 1432 w 1636"/>
              <a:gd name="T81" fmla="*/ 1172 h 1636"/>
              <a:gd name="T82" fmla="*/ 1528 w 1636"/>
              <a:gd name="T83" fmla="*/ 818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6" h="1636">
                <a:moveTo>
                  <a:pt x="744" y="366"/>
                </a:moveTo>
                <a:cubicBezTo>
                  <a:pt x="854" y="366"/>
                  <a:pt x="965" y="366"/>
                  <a:pt x="1075" y="366"/>
                </a:cubicBezTo>
                <a:cubicBezTo>
                  <a:pt x="1075" y="476"/>
                  <a:pt x="1075" y="587"/>
                  <a:pt x="1075" y="698"/>
                </a:cubicBezTo>
                <a:cubicBezTo>
                  <a:pt x="1034" y="656"/>
                  <a:pt x="993" y="615"/>
                  <a:pt x="951" y="574"/>
                </a:cubicBezTo>
                <a:cubicBezTo>
                  <a:pt x="849" y="677"/>
                  <a:pt x="748" y="780"/>
                  <a:pt x="646" y="882"/>
                </a:cubicBezTo>
                <a:cubicBezTo>
                  <a:pt x="617" y="853"/>
                  <a:pt x="588" y="824"/>
                  <a:pt x="560" y="796"/>
                </a:cubicBezTo>
                <a:cubicBezTo>
                  <a:pt x="662" y="693"/>
                  <a:pt x="765" y="590"/>
                  <a:pt x="867" y="488"/>
                </a:cubicBezTo>
                <a:cubicBezTo>
                  <a:pt x="826" y="447"/>
                  <a:pt x="785" y="406"/>
                  <a:pt x="744" y="366"/>
                </a:cubicBezTo>
                <a:close/>
                <a:moveTo>
                  <a:pt x="991" y="753"/>
                </a:moveTo>
                <a:cubicBezTo>
                  <a:pt x="889" y="855"/>
                  <a:pt x="786" y="958"/>
                  <a:pt x="684" y="1061"/>
                </a:cubicBezTo>
                <a:cubicBezTo>
                  <a:pt x="642" y="1020"/>
                  <a:pt x="601" y="978"/>
                  <a:pt x="560" y="936"/>
                </a:cubicBezTo>
                <a:cubicBezTo>
                  <a:pt x="560" y="1047"/>
                  <a:pt x="560" y="1158"/>
                  <a:pt x="560" y="1269"/>
                </a:cubicBezTo>
                <a:cubicBezTo>
                  <a:pt x="670" y="1269"/>
                  <a:pt x="781" y="1269"/>
                  <a:pt x="891" y="1269"/>
                </a:cubicBezTo>
                <a:cubicBezTo>
                  <a:pt x="850" y="1228"/>
                  <a:pt x="809" y="1187"/>
                  <a:pt x="768" y="1145"/>
                </a:cubicBezTo>
                <a:cubicBezTo>
                  <a:pt x="870" y="1043"/>
                  <a:pt x="973" y="940"/>
                  <a:pt x="1075" y="837"/>
                </a:cubicBezTo>
                <a:cubicBezTo>
                  <a:pt x="1047" y="809"/>
                  <a:pt x="1019" y="781"/>
                  <a:pt x="991" y="753"/>
                </a:cubicBezTo>
                <a:close/>
                <a:moveTo>
                  <a:pt x="1526" y="1226"/>
                </a:moveTo>
                <a:cubicBezTo>
                  <a:pt x="1451" y="1357"/>
                  <a:pt x="1357" y="1451"/>
                  <a:pt x="1226" y="1526"/>
                </a:cubicBezTo>
                <a:cubicBezTo>
                  <a:pt x="1096" y="1602"/>
                  <a:pt x="968" y="1635"/>
                  <a:pt x="818" y="1635"/>
                </a:cubicBezTo>
                <a:cubicBezTo>
                  <a:pt x="667" y="1635"/>
                  <a:pt x="539" y="1602"/>
                  <a:pt x="409" y="1526"/>
                </a:cubicBezTo>
                <a:cubicBezTo>
                  <a:pt x="278" y="1451"/>
                  <a:pt x="184" y="1357"/>
                  <a:pt x="109" y="1226"/>
                </a:cubicBezTo>
                <a:cubicBezTo>
                  <a:pt x="33" y="1096"/>
                  <a:pt x="0" y="968"/>
                  <a:pt x="0" y="818"/>
                </a:cubicBezTo>
                <a:cubicBezTo>
                  <a:pt x="0" y="667"/>
                  <a:pt x="33" y="539"/>
                  <a:pt x="109" y="409"/>
                </a:cubicBezTo>
                <a:cubicBezTo>
                  <a:pt x="184" y="278"/>
                  <a:pt x="278" y="184"/>
                  <a:pt x="409" y="109"/>
                </a:cubicBezTo>
                <a:cubicBezTo>
                  <a:pt x="539" y="33"/>
                  <a:pt x="667" y="0"/>
                  <a:pt x="818" y="0"/>
                </a:cubicBezTo>
                <a:cubicBezTo>
                  <a:pt x="968" y="0"/>
                  <a:pt x="1096" y="33"/>
                  <a:pt x="1226" y="109"/>
                </a:cubicBezTo>
                <a:cubicBezTo>
                  <a:pt x="1357" y="184"/>
                  <a:pt x="1451" y="278"/>
                  <a:pt x="1526" y="409"/>
                </a:cubicBezTo>
                <a:cubicBezTo>
                  <a:pt x="1602" y="539"/>
                  <a:pt x="1635" y="667"/>
                  <a:pt x="1635" y="818"/>
                </a:cubicBezTo>
                <a:cubicBezTo>
                  <a:pt x="1635" y="968"/>
                  <a:pt x="1602" y="1096"/>
                  <a:pt x="1526" y="1226"/>
                </a:cubicBezTo>
                <a:close/>
                <a:moveTo>
                  <a:pt x="1528" y="818"/>
                </a:moveTo>
                <a:cubicBezTo>
                  <a:pt x="1528" y="687"/>
                  <a:pt x="1499" y="576"/>
                  <a:pt x="1433" y="463"/>
                </a:cubicBezTo>
                <a:cubicBezTo>
                  <a:pt x="1368" y="349"/>
                  <a:pt x="1286" y="267"/>
                  <a:pt x="1172" y="202"/>
                </a:cubicBezTo>
                <a:cubicBezTo>
                  <a:pt x="1059" y="136"/>
                  <a:pt x="948" y="107"/>
                  <a:pt x="818" y="107"/>
                </a:cubicBezTo>
                <a:cubicBezTo>
                  <a:pt x="687" y="107"/>
                  <a:pt x="576" y="136"/>
                  <a:pt x="463" y="202"/>
                </a:cubicBezTo>
                <a:cubicBezTo>
                  <a:pt x="349" y="267"/>
                  <a:pt x="267" y="349"/>
                  <a:pt x="202" y="463"/>
                </a:cubicBezTo>
                <a:cubicBezTo>
                  <a:pt x="136" y="576"/>
                  <a:pt x="107" y="687"/>
                  <a:pt x="107" y="818"/>
                </a:cubicBezTo>
                <a:cubicBezTo>
                  <a:pt x="107" y="948"/>
                  <a:pt x="136" y="1059"/>
                  <a:pt x="202" y="1172"/>
                </a:cubicBezTo>
                <a:cubicBezTo>
                  <a:pt x="267" y="1286"/>
                  <a:pt x="349" y="1368"/>
                  <a:pt x="463" y="1433"/>
                </a:cubicBezTo>
                <a:cubicBezTo>
                  <a:pt x="576" y="1499"/>
                  <a:pt x="687" y="1528"/>
                  <a:pt x="818" y="1528"/>
                </a:cubicBezTo>
                <a:cubicBezTo>
                  <a:pt x="948" y="1528"/>
                  <a:pt x="1059" y="1498"/>
                  <a:pt x="1172" y="1432"/>
                </a:cubicBezTo>
                <a:cubicBezTo>
                  <a:pt x="1285" y="1367"/>
                  <a:pt x="1367" y="1285"/>
                  <a:pt x="1432" y="1172"/>
                </a:cubicBezTo>
                <a:cubicBezTo>
                  <a:pt x="1498" y="1059"/>
                  <a:pt x="1528" y="948"/>
                  <a:pt x="1528" y="818"/>
                </a:cubicBezTo>
                <a:close/>
              </a:path>
            </a:pathLst>
          </a:custGeom>
          <a:solidFill>
            <a:srgbClr val="0A86C9"/>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42" name="Group 43">
            <a:extLst>
              <a:ext uri="{FF2B5EF4-FFF2-40B4-BE49-F238E27FC236}">
                <a16:creationId xmlns:a16="http://schemas.microsoft.com/office/drawing/2014/main" id="{C9719CA0-7DFC-4794-ABBE-7C5222829839}"/>
              </a:ext>
            </a:extLst>
          </p:cNvPr>
          <p:cNvGrpSpPr>
            <a:grpSpLocks/>
          </p:cNvGrpSpPr>
          <p:nvPr/>
        </p:nvGrpSpPr>
        <p:grpSpPr bwMode="auto">
          <a:xfrm>
            <a:off x="9399557" y="2041584"/>
            <a:ext cx="587375" cy="587375"/>
            <a:chOff x="3987" y="313"/>
            <a:chExt cx="370" cy="370"/>
          </a:xfrm>
          <a:solidFill>
            <a:schemeClr val="accent1"/>
          </a:solidFill>
        </p:grpSpPr>
        <p:sp>
          <p:nvSpPr>
            <p:cNvPr id="43" name="Freeform 44">
              <a:extLst>
                <a:ext uri="{FF2B5EF4-FFF2-40B4-BE49-F238E27FC236}">
                  <a16:creationId xmlns:a16="http://schemas.microsoft.com/office/drawing/2014/main" id="{8B71A038-7E3A-430D-A22C-BB9406779992}"/>
                </a:ext>
              </a:extLst>
            </p:cNvPr>
            <p:cNvSpPr>
              <a:spLocks noChangeArrowheads="1"/>
            </p:cNvSpPr>
            <p:nvPr/>
          </p:nvSpPr>
          <p:spPr bwMode="auto">
            <a:xfrm>
              <a:off x="3987" y="313"/>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1334 w 1636"/>
                <a:gd name="T53" fmla="*/ 597 h 1636"/>
                <a:gd name="T54" fmla="*/ 847 w 1636"/>
                <a:gd name="T55" fmla="*/ 1083 h 1636"/>
                <a:gd name="T56" fmla="*/ 726 w 1636"/>
                <a:gd name="T57" fmla="*/ 1205 h 1636"/>
                <a:gd name="T58" fmla="*/ 603 w 1636"/>
                <a:gd name="T59" fmla="*/ 1083 h 1636"/>
                <a:gd name="T60" fmla="*/ 359 w 1636"/>
                <a:gd name="T61" fmla="*/ 839 h 1636"/>
                <a:gd name="T62" fmla="*/ 481 w 1636"/>
                <a:gd name="T63" fmla="*/ 718 h 1636"/>
                <a:gd name="T64" fmla="*/ 725 w 1636"/>
                <a:gd name="T65" fmla="*/ 961 h 1636"/>
                <a:gd name="T66" fmla="*/ 1212 w 1636"/>
                <a:gd name="T67" fmla="*/ 473 h 1636"/>
                <a:gd name="T68" fmla="*/ 1334 w 1636"/>
                <a:gd name="T69" fmla="*/ 597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1334" y="597"/>
                  </a:moveTo>
                  <a:cubicBezTo>
                    <a:pt x="1172" y="759"/>
                    <a:pt x="1010" y="921"/>
                    <a:pt x="847" y="1083"/>
                  </a:cubicBezTo>
                  <a:cubicBezTo>
                    <a:pt x="807" y="1124"/>
                    <a:pt x="766" y="1165"/>
                    <a:pt x="726" y="1205"/>
                  </a:cubicBezTo>
                  <a:cubicBezTo>
                    <a:pt x="685" y="1165"/>
                    <a:pt x="644" y="1124"/>
                    <a:pt x="603" y="1083"/>
                  </a:cubicBezTo>
                  <a:cubicBezTo>
                    <a:pt x="521" y="1002"/>
                    <a:pt x="440" y="921"/>
                    <a:pt x="359" y="839"/>
                  </a:cubicBezTo>
                  <a:cubicBezTo>
                    <a:pt x="399" y="799"/>
                    <a:pt x="440" y="758"/>
                    <a:pt x="481" y="718"/>
                  </a:cubicBezTo>
                  <a:cubicBezTo>
                    <a:pt x="562" y="799"/>
                    <a:pt x="643" y="880"/>
                    <a:pt x="725" y="961"/>
                  </a:cubicBezTo>
                  <a:cubicBezTo>
                    <a:pt x="887" y="799"/>
                    <a:pt x="1050" y="636"/>
                    <a:pt x="1212" y="473"/>
                  </a:cubicBezTo>
                  <a:cubicBezTo>
                    <a:pt x="1253" y="514"/>
                    <a:pt x="1294" y="555"/>
                    <a:pt x="1334" y="59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4" name="Group 1">
            <a:extLst>
              <a:ext uri="{FF2B5EF4-FFF2-40B4-BE49-F238E27FC236}">
                <a16:creationId xmlns:a16="http://schemas.microsoft.com/office/drawing/2014/main" id="{0864DCE2-F1A9-41EE-B8D4-E0E5E7BDC2BB}"/>
              </a:ext>
            </a:extLst>
          </p:cNvPr>
          <p:cNvGrpSpPr>
            <a:grpSpLocks/>
          </p:cNvGrpSpPr>
          <p:nvPr/>
        </p:nvGrpSpPr>
        <p:grpSpPr bwMode="auto">
          <a:xfrm>
            <a:off x="2276532" y="4390010"/>
            <a:ext cx="450792" cy="403276"/>
            <a:chOff x="4305" y="1830"/>
            <a:chExt cx="370" cy="331"/>
          </a:xfrm>
          <a:solidFill>
            <a:schemeClr val="accent1"/>
          </a:solidFill>
        </p:grpSpPr>
        <p:sp>
          <p:nvSpPr>
            <p:cNvPr id="45" name="Freeform 2">
              <a:extLst>
                <a:ext uri="{FF2B5EF4-FFF2-40B4-BE49-F238E27FC236}">
                  <a16:creationId xmlns:a16="http://schemas.microsoft.com/office/drawing/2014/main" id="{443C5E98-62A5-48BC-AD83-D278EFEC5493}"/>
                </a:ext>
              </a:extLst>
            </p:cNvPr>
            <p:cNvSpPr>
              <a:spLocks noChangeArrowheads="1"/>
            </p:cNvSpPr>
            <p:nvPr/>
          </p:nvSpPr>
          <p:spPr bwMode="auto">
            <a:xfrm>
              <a:off x="4305" y="1830"/>
              <a:ext cx="370" cy="331"/>
            </a:xfrm>
            <a:custGeom>
              <a:avLst/>
              <a:gdLst>
                <a:gd name="T0" fmla="*/ 1291 w 1636"/>
                <a:gd name="T1" fmla="*/ 1399 h 1464"/>
                <a:gd name="T2" fmla="*/ 344 w 1636"/>
                <a:gd name="T3" fmla="*/ 1463 h 1464"/>
                <a:gd name="T4" fmla="*/ 646 w 1636"/>
                <a:gd name="T5" fmla="*/ 1226 h 1464"/>
                <a:gd name="T6" fmla="*/ 989 w 1636"/>
                <a:gd name="T7" fmla="*/ 1356 h 1464"/>
                <a:gd name="T8" fmla="*/ 646 w 1636"/>
                <a:gd name="T9" fmla="*/ 1226 h 1464"/>
                <a:gd name="T10" fmla="*/ 1635 w 1636"/>
                <a:gd name="T11" fmla="*/ 1033 h 1464"/>
                <a:gd name="T12" fmla="*/ 1571 w 1636"/>
                <a:gd name="T13" fmla="*/ 1144 h 1464"/>
                <a:gd name="T14" fmla="*/ 129 w 1636"/>
                <a:gd name="T15" fmla="*/ 1162 h 1464"/>
                <a:gd name="T16" fmla="*/ 17 w 1636"/>
                <a:gd name="T17" fmla="*/ 1097 h 1464"/>
                <a:gd name="T18" fmla="*/ 0 w 1636"/>
                <a:gd name="T19" fmla="*/ 129 h 1464"/>
                <a:gd name="T20" fmla="*/ 64 w 1636"/>
                <a:gd name="T21" fmla="*/ 17 h 1464"/>
                <a:gd name="T22" fmla="*/ 1506 w 1636"/>
                <a:gd name="T23" fmla="*/ 0 h 1464"/>
                <a:gd name="T24" fmla="*/ 1618 w 1636"/>
                <a:gd name="T25" fmla="*/ 64 h 1464"/>
                <a:gd name="T26" fmla="*/ 1528 w 1636"/>
                <a:gd name="T27" fmla="*/ 107 h 1464"/>
                <a:gd name="T28" fmla="*/ 107 w 1636"/>
                <a:gd name="T29" fmla="*/ 1054 h 1464"/>
                <a:gd name="T30" fmla="*/ 1528 w 1636"/>
                <a:gd name="T31" fmla="*/ 107 h 1464"/>
                <a:gd name="T32" fmla="*/ 448 w 1636"/>
                <a:gd name="T33" fmla="*/ 674 h 1464"/>
                <a:gd name="T34" fmla="*/ 437 w 1636"/>
                <a:gd name="T35" fmla="*/ 795 h 1464"/>
                <a:gd name="T36" fmla="*/ 563 w 1636"/>
                <a:gd name="T37" fmla="*/ 827 h 1464"/>
                <a:gd name="T38" fmla="*/ 606 w 1636"/>
                <a:gd name="T39" fmla="*/ 533 h 1464"/>
                <a:gd name="T40" fmla="*/ 728 w 1636"/>
                <a:gd name="T41" fmla="*/ 336 h 1464"/>
                <a:gd name="T42" fmla="*/ 403 w 1636"/>
                <a:gd name="T43" fmla="*/ 427 h 1464"/>
                <a:gd name="T44" fmla="*/ 477 w 1636"/>
                <a:gd name="T45" fmla="*/ 542 h 1464"/>
                <a:gd name="T46" fmla="*/ 537 w 1636"/>
                <a:gd name="T47" fmla="*/ 610 h 1464"/>
                <a:gd name="T48" fmla="*/ 623 w 1636"/>
                <a:gd name="T49" fmla="*/ 702 h 1464"/>
                <a:gd name="T50" fmla="*/ 570 w 1636"/>
                <a:gd name="T51" fmla="*/ 732 h 1464"/>
                <a:gd name="T52" fmla="*/ 491 w 1636"/>
                <a:gd name="T53" fmla="*/ 712 h 1464"/>
                <a:gd name="T54" fmla="*/ 807 w 1636"/>
                <a:gd name="T55" fmla="*/ 817 h 1464"/>
                <a:gd name="T56" fmla="*/ 994 w 1636"/>
                <a:gd name="T57" fmla="*/ 336 h 1464"/>
                <a:gd name="T58" fmla="*/ 1253 w 1636"/>
                <a:gd name="T59" fmla="*/ 577 h 1464"/>
                <a:gd name="T60" fmla="*/ 1132 w 1636"/>
                <a:gd name="T61" fmla="*/ 785 h 1464"/>
                <a:gd name="T62" fmla="*/ 994 w 1636"/>
                <a:gd name="T63" fmla="*/ 817 h 1464"/>
                <a:gd name="T64" fmla="*/ 994 w 1636"/>
                <a:gd name="T65" fmla="*/ 722 h 1464"/>
                <a:gd name="T66" fmla="*/ 1071 w 1636"/>
                <a:gd name="T67" fmla="*/ 704 h 1464"/>
                <a:gd name="T68" fmla="*/ 1140 w 1636"/>
                <a:gd name="T69" fmla="*/ 585 h 1464"/>
                <a:gd name="T70" fmla="*/ 1140 w 1636"/>
                <a:gd name="T71" fmla="*/ 569 h 1464"/>
                <a:gd name="T72" fmla="*/ 1071 w 1636"/>
                <a:gd name="T73" fmla="*/ 449 h 1464"/>
                <a:gd name="T74" fmla="*/ 994 w 1636"/>
                <a:gd name="T75" fmla="*/ 430 h 1464"/>
                <a:gd name="T76" fmla="*/ 912 w 1636"/>
                <a:gd name="T77" fmla="*/ 7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6" h="1464">
                  <a:moveTo>
                    <a:pt x="344" y="1399"/>
                  </a:moveTo>
                  <a:cubicBezTo>
                    <a:pt x="660" y="1399"/>
                    <a:pt x="975" y="1399"/>
                    <a:pt x="1291" y="1399"/>
                  </a:cubicBezTo>
                  <a:cubicBezTo>
                    <a:pt x="1291" y="1421"/>
                    <a:pt x="1291" y="1442"/>
                    <a:pt x="1291" y="1463"/>
                  </a:cubicBezTo>
                  <a:cubicBezTo>
                    <a:pt x="975" y="1463"/>
                    <a:pt x="660" y="1463"/>
                    <a:pt x="344" y="1463"/>
                  </a:cubicBezTo>
                  <a:cubicBezTo>
                    <a:pt x="344" y="1442"/>
                    <a:pt x="344" y="1421"/>
                    <a:pt x="344" y="1399"/>
                  </a:cubicBezTo>
                  <a:close/>
                  <a:moveTo>
                    <a:pt x="646" y="1226"/>
                  </a:moveTo>
                  <a:cubicBezTo>
                    <a:pt x="646" y="1270"/>
                    <a:pt x="646" y="1313"/>
                    <a:pt x="646" y="1356"/>
                  </a:cubicBezTo>
                  <a:cubicBezTo>
                    <a:pt x="760" y="1356"/>
                    <a:pt x="875" y="1356"/>
                    <a:pt x="989" y="1356"/>
                  </a:cubicBezTo>
                  <a:cubicBezTo>
                    <a:pt x="989" y="1313"/>
                    <a:pt x="989" y="1270"/>
                    <a:pt x="989" y="1226"/>
                  </a:cubicBezTo>
                  <a:cubicBezTo>
                    <a:pt x="875" y="1226"/>
                    <a:pt x="760" y="1226"/>
                    <a:pt x="646" y="1226"/>
                  </a:cubicBezTo>
                  <a:close/>
                  <a:moveTo>
                    <a:pt x="1635" y="129"/>
                  </a:moveTo>
                  <a:cubicBezTo>
                    <a:pt x="1635" y="430"/>
                    <a:pt x="1635" y="732"/>
                    <a:pt x="1635" y="1033"/>
                  </a:cubicBezTo>
                  <a:cubicBezTo>
                    <a:pt x="1635" y="1056"/>
                    <a:pt x="1630" y="1077"/>
                    <a:pt x="1618" y="1097"/>
                  </a:cubicBezTo>
                  <a:cubicBezTo>
                    <a:pt x="1606" y="1118"/>
                    <a:pt x="1592" y="1133"/>
                    <a:pt x="1571" y="1144"/>
                  </a:cubicBezTo>
                  <a:cubicBezTo>
                    <a:pt x="1551" y="1156"/>
                    <a:pt x="1530" y="1162"/>
                    <a:pt x="1506" y="1162"/>
                  </a:cubicBezTo>
                  <a:cubicBezTo>
                    <a:pt x="1047" y="1162"/>
                    <a:pt x="588" y="1162"/>
                    <a:pt x="129" y="1162"/>
                  </a:cubicBezTo>
                  <a:cubicBezTo>
                    <a:pt x="105" y="1162"/>
                    <a:pt x="84" y="1156"/>
                    <a:pt x="64" y="1144"/>
                  </a:cubicBezTo>
                  <a:cubicBezTo>
                    <a:pt x="43" y="1133"/>
                    <a:pt x="29" y="1118"/>
                    <a:pt x="17" y="1097"/>
                  </a:cubicBezTo>
                  <a:cubicBezTo>
                    <a:pt x="5" y="1077"/>
                    <a:pt x="0" y="1056"/>
                    <a:pt x="0" y="1033"/>
                  </a:cubicBezTo>
                  <a:cubicBezTo>
                    <a:pt x="0" y="732"/>
                    <a:pt x="0" y="430"/>
                    <a:pt x="0" y="129"/>
                  </a:cubicBezTo>
                  <a:cubicBezTo>
                    <a:pt x="0" y="105"/>
                    <a:pt x="5" y="84"/>
                    <a:pt x="17" y="64"/>
                  </a:cubicBezTo>
                  <a:cubicBezTo>
                    <a:pt x="29" y="43"/>
                    <a:pt x="43" y="29"/>
                    <a:pt x="64" y="17"/>
                  </a:cubicBezTo>
                  <a:cubicBezTo>
                    <a:pt x="84" y="5"/>
                    <a:pt x="105" y="0"/>
                    <a:pt x="129" y="0"/>
                  </a:cubicBezTo>
                  <a:cubicBezTo>
                    <a:pt x="588" y="0"/>
                    <a:pt x="1047" y="0"/>
                    <a:pt x="1506" y="0"/>
                  </a:cubicBezTo>
                  <a:cubicBezTo>
                    <a:pt x="1530" y="0"/>
                    <a:pt x="1551" y="5"/>
                    <a:pt x="1571" y="17"/>
                  </a:cubicBezTo>
                  <a:cubicBezTo>
                    <a:pt x="1592" y="29"/>
                    <a:pt x="1606" y="43"/>
                    <a:pt x="1618" y="64"/>
                  </a:cubicBezTo>
                  <a:cubicBezTo>
                    <a:pt x="1630" y="84"/>
                    <a:pt x="1635" y="105"/>
                    <a:pt x="1635" y="129"/>
                  </a:cubicBezTo>
                  <a:close/>
                  <a:moveTo>
                    <a:pt x="1528" y="107"/>
                  </a:moveTo>
                  <a:cubicBezTo>
                    <a:pt x="1054" y="107"/>
                    <a:pt x="581" y="107"/>
                    <a:pt x="107" y="107"/>
                  </a:cubicBezTo>
                  <a:cubicBezTo>
                    <a:pt x="107" y="423"/>
                    <a:pt x="107" y="738"/>
                    <a:pt x="107" y="1054"/>
                  </a:cubicBezTo>
                  <a:cubicBezTo>
                    <a:pt x="581" y="1054"/>
                    <a:pt x="1054" y="1054"/>
                    <a:pt x="1528" y="1054"/>
                  </a:cubicBezTo>
                  <a:cubicBezTo>
                    <a:pt x="1528" y="738"/>
                    <a:pt x="1528" y="423"/>
                    <a:pt x="1528" y="107"/>
                  </a:cubicBezTo>
                  <a:close/>
                  <a:moveTo>
                    <a:pt x="491" y="712"/>
                  </a:moveTo>
                  <a:cubicBezTo>
                    <a:pt x="473" y="701"/>
                    <a:pt x="460" y="690"/>
                    <a:pt x="448" y="674"/>
                  </a:cubicBezTo>
                  <a:cubicBezTo>
                    <a:pt x="423" y="697"/>
                    <a:pt x="398" y="720"/>
                    <a:pt x="374" y="743"/>
                  </a:cubicBezTo>
                  <a:cubicBezTo>
                    <a:pt x="393" y="765"/>
                    <a:pt x="412" y="781"/>
                    <a:pt x="437" y="795"/>
                  </a:cubicBezTo>
                  <a:cubicBezTo>
                    <a:pt x="474" y="817"/>
                    <a:pt x="511" y="827"/>
                    <a:pt x="554" y="827"/>
                  </a:cubicBezTo>
                  <a:cubicBezTo>
                    <a:pt x="557" y="827"/>
                    <a:pt x="559" y="827"/>
                    <a:pt x="563" y="827"/>
                  </a:cubicBezTo>
                  <a:cubicBezTo>
                    <a:pt x="670" y="827"/>
                    <a:pt x="735" y="760"/>
                    <a:pt x="735" y="669"/>
                  </a:cubicBezTo>
                  <a:cubicBezTo>
                    <a:pt x="735" y="577"/>
                    <a:pt x="672" y="544"/>
                    <a:pt x="606" y="533"/>
                  </a:cubicBezTo>
                  <a:cubicBezTo>
                    <a:pt x="646" y="494"/>
                    <a:pt x="687" y="455"/>
                    <a:pt x="728" y="417"/>
                  </a:cubicBezTo>
                  <a:cubicBezTo>
                    <a:pt x="728" y="390"/>
                    <a:pt x="728" y="363"/>
                    <a:pt x="728" y="336"/>
                  </a:cubicBezTo>
                  <a:cubicBezTo>
                    <a:pt x="619" y="336"/>
                    <a:pt x="511" y="336"/>
                    <a:pt x="403" y="336"/>
                  </a:cubicBezTo>
                  <a:cubicBezTo>
                    <a:pt x="403" y="366"/>
                    <a:pt x="403" y="396"/>
                    <a:pt x="403" y="427"/>
                  </a:cubicBezTo>
                  <a:cubicBezTo>
                    <a:pt x="466" y="427"/>
                    <a:pt x="529" y="427"/>
                    <a:pt x="592" y="427"/>
                  </a:cubicBezTo>
                  <a:cubicBezTo>
                    <a:pt x="553" y="465"/>
                    <a:pt x="515" y="503"/>
                    <a:pt x="477" y="542"/>
                  </a:cubicBezTo>
                  <a:cubicBezTo>
                    <a:pt x="482" y="564"/>
                    <a:pt x="488" y="587"/>
                    <a:pt x="494" y="610"/>
                  </a:cubicBezTo>
                  <a:cubicBezTo>
                    <a:pt x="508" y="610"/>
                    <a:pt x="522" y="610"/>
                    <a:pt x="537" y="610"/>
                  </a:cubicBezTo>
                  <a:cubicBezTo>
                    <a:pt x="597" y="610"/>
                    <a:pt x="631" y="632"/>
                    <a:pt x="631" y="672"/>
                  </a:cubicBezTo>
                  <a:cubicBezTo>
                    <a:pt x="631" y="683"/>
                    <a:pt x="628" y="692"/>
                    <a:pt x="623" y="702"/>
                  </a:cubicBezTo>
                  <a:cubicBezTo>
                    <a:pt x="617" y="712"/>
                    <a:pt x="610" y="718"/>
                    <a:pt x="601" y="724"/>
                  </a:cubicBezTo>
                  <a:cubicBezTo>
                    <a:pt x="591" y="729"/>
                    <a:pt x="581" y="732"/>
                    <a:pt x="570" y="732"/>
                  </a:cubicBezTo>
                  <a:cubicBezTo>
                    <a:pt x="568" y="732"/>
                    <a:pt x="566" y="732"/>
                    <a:pt x="564" y="732"/>
                  </a:cubicBezTo>
                  <a:cubicBezTo>
                    <a:pt x="537" y="732"/>
                    <a:pt x="514" y="725"/>
                    <a:pt x="491" y="712"/>
                  </a:cubicBezTo>
                  <a:close/>
                  <a:moveTo>
                    <a:pt x="994" y="817"/>
                  </a:moveTo>
                  <a:cubicBezTo>
                    <a:pt x="932" y="817"/>
                    <a:pt x="869" y="817"/>
                    <a:pt x="807" y="817"/>
                  </a:cubicBezTo>
                  <a:cubicBezTo>
                    <a:pt x="807" y="657"/>
                    <a:pt x="807" y="496"/>
                    <a:pt x="807" y="336"/>
                  </a:cubicBezTo>
                  <a:cubicBezTo>
                    <a:pt x="869" y="336"/>
                    <a:pt x="932" y="336"/>
                    <a:pt x="994" y="336"/>
                  </a:cubicBezTo>
                  <a:cubicBezTo>
                    <a:pt x="1146" y="336"/>
                    <a:pt x="1253" y="440"/>
                    <a:pt x="1253" y="576"/>
                  </a:cubicBezTo>
                  <a:cubicBezTo>
                    <a:pt x="1253" y="576"/>
                    <a:pt x="1253" y="576"/>
                    <a:pt x="1253" y="577"/>
                  </a:cubicBezTo>
                  <a:cubicBezTo>
                    <a:pt x="1253" y="622"/>
                    <a:pt x="1242" y="659"/>
                    <a:pt x="1220" y="698"/>
                  </a:cubicBezTo>
                  <a:cubicBezTo>
                    <a:pt x="1198" y="736"/>
                    <a:pt x="1171" y="763"/>
                    <a:pt x="1132" y="785"/>
                  </a:cubicBezTo>
                  <a:cubicBezTo>
                    <a:pt x="1094" y="808"/>
                    <a:pt x="1055" y="818"/>
                    <a:pt x="1011" y="818"/>
                  </a:cubicBezTo>
                  <a:cubicBezTo>
                    <a:pt x="1005" y="818"/>
                    <a:pt x="1000" y="818"/>
                    <a:pt x="994" y="817"/>
                  </a:cubicBezTo>
                  <a:close/>
                  <a:moveTo>
                    <a:pt x="912" y="722"/>
                  </a:moveTo>
                  <a:cubicBezTo>
                    <a:pt x="940" y="722"/>
                    <a:pt x="967" y="722"/>
                    <a:pt x="994" y="722"/>
                  </a:cubicBezTo>
                  <a:cubicBezTo>
                    <a:pt x="997" y="722"/>
                    <a:pt x="999" y="722"/>
                    <a:pt x="1002" y="722"/>
                  </a:cubicBezTo>
                  <a:cubicBezTo>
                    <a:pt x="1028" y="722"/>
                    <a:pt x="1049" y="717"/>
                    <a:pt x="1071" y="704"/>
                  </a:cubicBezTo>
                  <a:cubicBezTo>
                    <a:pt x="1093" y="691"/>
                    <a:pt x="1109" y="676"/>
                    <a:pt x="1121" y="654"/>
                  </a:cubicBezTo>
                  <a:cubicBezTo>
                    <a:pt x="1134" y="632"/>
                    <a:pt x="1140" y="610"/>
                    <a:pt x="1140" y="585"/>
                  </a:cubicBezTo>
                  <a:cubicBezTo>
                    <a:pt x="1140" y="582"/>
                    <a:pt x="1140" y="580"/>
                    <a:pt x="1140" y="578"/>
                  </a:cubicBezTo>
                  <a:cubicBezTo>
                    <a:pt x="1140" y="575"/>
                    <a:pt x="1140" y="572"/>
                    <a:pt x="1140" y="569"/>
                  </a:cubicBezTo>
                  <a:cubicBezTo>
                    <a:pt x="1140" y="543"/>
                    <a:pt x="1134" y="522"/>
                    <a:pt x="1121" y="500"/>
                  </a:cubicBezTo>
                  <a:cubicBezTo>
                    <a:pt x="1109" y="478"/>
                    <a:pt x="1094" y="462"/>
                    <a:pt x="1071" y="449"/>
                  </a:cubicBezTo>
                  <a:cubicBezTo>
                    <a:pt x="1049" y="436"/>
                    <a:pt x="1027" y="430"/>
                    <a:pt x="1001" y="430"/>
                  </a:cubicBezTo>
                  <a:cubicBezTo>
                    <a:pt x="999" y="430"/>
                    <a:pt x="997" y="430"/>
                    <a:pt x="994" y="430"/>
                  </a:cubicBezTo>
                  <a:cubicBezTo>
                    <a:pt x="967" y="430"/>
                    <a:pt x="940" y="430"/>
                    <a:pt x="912" y="430"/>
                  </a:cubicBezTo>
                  <a:cubicBezTo>
                    <a:pt x="912" y="527"/>
                    <a:pt x="912" y="624"/>
                    <a:pt x="912" y="72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6" name="Group 5">
            <a:extLst>
              <a:ext uri="{FF2B5EF4-FFF2-40B4-BE49-F238E27FC236}">
                <a16:creationId xmlns:a16="http://schemas.microsoft.com/office/drawing/2014/main" id="{D74EEE1C-9E55-42D3-84A7-CA5D7DE46045}"/>
              </a:ext>
            </a:extLst>
          </p:cNvPr>
          <p:cNvGrpSpPr>
            <a:grpSpLocks/>
          </p:cNvGrpSpPr>
          <p:nvPr/>
        </p:nvGrpSpPr>
        <p:grpSpPr bwMode="auto">
          <a:xfrm>
            <a:off x="5869197" y="4320795"/>
            <a:ext cx="432386" cy="517272"/>
            <a:chOff x="2562" y="320"/>
            <a:chExt cx="326" cy="390"/>
          </a:xfrm>
          <a:solidFill>
            <a:schemeClr val="accent1"/>
          </a:solidFill>
        </p:grpSpPr>
        <p:sp>
          <p:nvSpPr>
            <p:cNvPr id="47" name="Freeform 6">
              <a:extLst>
                <a:ext uri="{FF2B5EF4-FFF2-40B4-BE49-F238E27FC236}">
                  <a16:creationId xmlns:a16="http://schemas.microsoft.com/office/drawing/2014/main" id="{B167C7BF-191F-484D-AEF5-0BFA1B7D4C64}"/>
                </a:ext>
              </a:extLst>
            </p:cNvPr>
            <p:cNvSpPr>
              <a:spLocks noChangeArrowheads="1"/>
            </p:cNvSpPr>
            <p:nvPr/>
          </p:nvSpPr>
          <p:spPr bwMode="auto">
            <a:xfrm>
              <a:off x="2562" y="320"/>
              <a:ext cx="326" cy="390"/>
            </a:xfrm>
            <a:custGeom>
              <a:avLst/>
              <a:gdLst>
                <a:gd name="T0" fmla="*/ 1075 w 1442"/>
                <a:gd name="T1" fmla="*/ 259 h 1723"/>
                <a:gd name="T2" fmla="*/ 861 w 1442"/>
                <a:gd name="T3" fmla="*/ 259 h 1723"/>
                <a:gd name="T4" fmla="*/ 844 w 1442"/>
                <a:gd name="T5" fmla="*/ 226 h 1723"/>
                <a:gd name="T6" fmla="*/ 678 w 1442"/>
                <a:gd name="T7" fmla="*/ 61 h 1723"/>
                <a:gd name="T8" fmla="*/ 452 w 1442"/>
                <a:gd name="T9" fmla="*/ 0 h 1723"/>
                <a:gd name="T10" fmla="*/ 226 w 1442"/>
                <a:gd name="T11" fmla="*/ 61 h 1723"/>
                <a:gd name="T12" fmla="*/ 60 w 1442"/>
                <a:gd name="T13" fmla="*/ 226 h 1723"/>
                <a:gd name="T14" fmla="*/ 0 w 1442"/>
                <a:gd name="T15" fmla="*/ 452 h 1723"/>
                <a:gd name="T16" fmla="*/ 60 w 1442"/>
                <a:gd name="T17" fmla="*/ 678 h 1723"/>
                <a:gd name="T18" fmla="*/ 226 w 1442"/>
                <a:gd name="T19" fmla="*/ 844 h 1723"/>
                <a:gd name="T20" fmla="*/ 366 w 1442"/>
                <a:gd name="T21" fmla="*/ 896 h 1723"/>
                <a:gd name="T22" fmla="*/ 366 w 1442"/>
                <a:gd name="T23" fmla="*/ 1722 h 1723"/>
                <a:gd name="T24" fmla="*/ 1441 w 1442"/>
                <a:gd name="T25" fmla="*/ 1722 h 1723"/>
                <a:gd name="T26" fmla="*/ 1441 w 1442"/>
                <a:gd name="T27" fmla="*/ 625 h 1723"/>
                <a:gd name="T28" fmla="*/ 1075 w 1442"/>
                <a:gd name="T29" fmla="*/ 259 h 1723"/>
                <a:gd name="T30" fmla="*/ 86 w 1442"/>
                <a:gd name="T31" fmla="*/ 453 h 1723"/>
                <a:gd name="T32" fmla="*/ 135 w 1442"/>
                <a:gd name="T33" fmla="*/ 269 h 1723"/>
                <a:gd name="T34" fmla="*/ 269 w 1442"/>
                <a:gd name="T35" fmla="*/ 135 h 1723"/>
                <a:gd name="T36" fmla="*/ 452 w 1442"/>
                <a:gd name="T37" fmla="*/ 86 h 1723"/>
                <a:gd name="T38" fmla="*/ 635 w 1442"/>
                <a:gd name="T39" fmla="*/ 135 h 1723"/>
                <a:gd name="T40" fmla="*/ 769 w 1442"/>
                <a:gd name="T41" fmla="*/ 269 h 1723"/>
                <a:gd name="T42" fmla="*/ 818 w 1442"/>
                <a:gd name="T43" fmla="*/ 453 h 1723"/>
                <a:gd name="T44" fmla="*/ 769 w 1442"/>
                <a:gd name="T45" fmla="*/ 636 h 1723"/>
                <a:gd name="T46" fmla="*/ 635 w 1442"/>
                <a:gd name="T47" fmla="*/ 770 h 1723"/>
                <a:gd name="T48" fmla="*/ 452 w 1442"/>
                <a:gd name="T49" fmla="*/ 819 h 1723"/>
                <a:gd name="T50" fmla="*/ 269 w 1442"/>
                <a:gd name="T51" fmla="*/ 770 h 1723"/>
                <a:gd name="T52" fmla="*/ 135 w 1442"/>
                <a:gd name="T53" fmla="*/ 635 h 1723"/>
                <a:gd name="T54" fmla="*/ 86 w 1442"/>
                <a:gd name="T55" fmla="*/ 453 h 1723"/>
                <a:gd name="T56" fmla="*/ 1334 w 1442"/>
                <a:gd name="T57" fmla="*/ 1615 h 1723"/>
                <a:gd name="T58" fmla="*/ 473 w 1442"/>
                <a:gd name="T59" fmla="*/ 1615 h 1723"/>
                <a:gd name="T60" fmla="*/ 473 w 1442"/>
                <a:gd name="T61" fmla="*/ 905 h 1723"/>
                <a:gd name="T62" fmla="*/ 679 w 1442"/>
                <a:gd name="T63" fmla="*/ 845 h 1723"/>
                <a:gd name="T64" fmla="*/ 844 w 1442"/>
                <a:gd name="T65" fmla="*/ 680 h 1723"/>
                <a:gd name="T66" fmla="*/ 904 w 1442"/>
                <a:gd name="T67" fmla="*/ 454 h 1723"/>
                <a:gd name="T68" fmla="*/ 895 w 1442"/>
                <a:gd name="T69" fmla="*/ 366 h 1723"/>
                <a:gd name="T70" fmla="*/ 1021 w 1442"/>
                <a:gd name="T71" fmla="*/ 366 h 1723"/>
                <a:gd name="T72" fmla="*/ 1021 w 1442"/>
                <a:gd name="T73" fmla="*/ 679 h 1723"/>
                <a:gd name="T74" fmla="*/ 1334 w 1442"/>
                <a:gd name="T75" fmla="*/ 679 h 1723"/>
                <a:gd name="T76" fmla="*/ 1334 w 1442"/>
                <a:gd name="T77" fmla="*/ 1615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723">
                  <a:moveTo>
                    <a:pt x="1075" y="259"/>
                  </a:moveTo>
                  <a:cubicBezTo>
                    <a:pt x="1004" y="259"/>
                    <a:pt x="932" y="259"/>
                    <a:pt x="861" y="259"/>
                  </a:cubicBezTo>
                  <a:cubicBezTo>
                    <a:pt x="855" y="247"/>
                    <a:pt x="850" y="237"/>
                    <a:pt x="844" y="226"/>
                  </a:cubicBezTo>
                  <a:cubicBezTo>
                    <a:pt x="802" y="154"/>
                    <a:pt x="750" y="102"/>
                    <a:pt x="678" y="61"/>
                  </a:cubicBezTo>
                  <a:cubicBezTo>
                    <a:pt x="606" y="19"/>
                    <a:pt x="535" y="0"/>
                    <a:pt x="452" y="0"/>
                  </a:cubicBezTo>
                  <a:cubicBezTo>
                    <a:pt x="369" y="0"/>
                    <a:pt x="298" y="19"/>
                    <a:pt x="226" y="61"/>
                  </a:cubicBezTo>
                  <a:cubicBezTo>
                    <a:pt x="154" y="102"/>
                    <a:pt x="101" y="154"/>
                    <a:pt x="60" y="226"/>
                  </a:cubicBezTo>
                  <a:cubicBezTo>
                    <a:pt x="18" y="298"/>
                    <a:pt x="0" y="368"/>
                    <a:pt x="0" y="452"/>
                  </a:cubicBezTo>
                  <a:cubicBezTo>
                    <a:pt x="0" y="535"/>
                    <a:pt x="18" y="605"/>
                    <a:pt x="60" y="678"/>
                  </a:cubicBezTo>
                  <a:cubicBezTo>
                    <a:pt x="101" y="750"/>
                    <a:pt x="154" y="802"/>
                    <a:pt x="226" y="844"/>
                  </a:cubicBezTo>
                  <a:cubicBezTo>
                    <a:pt x="272" y="870"/>
                    <a:pt x="314" y="886"/>
                    <a:pt x="366" y="896"/>
                  </a:cubicBezTo>
                  <a:cubicBezTo>
                    <a:pt x="366" y="1171"/>
                    <a:pt x="366" y="1447"/>
                    <a:pt x="366" y="1722"/>
                  </a:cubicBezTo>
                  <a:cubicBezTo>
                    <a:pt x="724" y="1722"/>
                    <a:pt x="1083" y="1722"/>
                    <a:pt x="1441" y="1722"/>
                  </a:cubicBezTo>
                  <a:cubicBezTo>
                    <a:pt x="1441" y="1356"/>
                    <a:pt x="1441" y="991"/>
                    <a:pt x="1441" y="625"/>
                  </a:cubicBezTo>
                  <a:cubicBezTo>
                    <a:pt x="1319" y="503"/>
                    <a:pt x="1197" y="381"/>
                    <a:pt x="1075" y="259"/>
                  </a:cubicBezTo>
                  <a:close/>
                  <a:moveTo>
                    <a:pt x="86" y="453"/>
                  </a:moveTo>
                  <a:cubicBezTo>
                    <a:pt x="86" y="385"/>
                    <a:pt x="101" y="327"/>
                    <a:pt x="135" y="269"/>
                  </a:cubicBezTo>
                  <a:cubicBezTo>
                    <a:pt x="168" y="210"/>
                    <a:pt x="210" y="168"/>
                    <a:pt x="269" y="135"/>
                  </a:cubicBezTo>
                  <a:cubicBezTo>
                    <a:pt x="327" y="101"/>
                    <a:pt x="384" y="86"/>
                    <a:pt x="452" y="86"/>
                  </a:cubicBezTo>
                  <a:cubicBezTo>
                    <a:pt x="519" y="86"/>
                    <a:pt x="576" y="101"/>
                    <a:pt x="635" y="135"/>
                  </a:cubicBezTo>
                  <a:cubicBezTo>
                    <a:pt x="693" y="168"/>
                    <a:pt x="735" y="210"/>
                    <a:pt x="769" y="269"/>
                  </a:cubicBezTo>
                  <a:cubicBezTo>
                    <a:pt x="802" y="327"/>
                    <a:pt x="818" y="385"/>
                    <a:pt x="818" y="453"/>
                  </a:cubicBezTo>
                  <a:cubicBezTo>
                    <a:pt x="818" y="520"/>
                    <a:pt x="802" y="577"/>
                    <a:pt x="769" y="636"/>
                  </a:cubicBezTo>
                  <a:cubicBezTo>
                    <a:pt x="735" y="694"/>
                    <a:pt x="693" y="736"/>
                    <a:pt x="635" y="770"/>
                  </a:cubicBezTo>
                  <a:cubicBezTo>
                    <a:pt x="576" y="803"/>
                    <a:pt x="519" y="819"/>
                    <a:pt x="452" y="819"/>
                  </a:cubicBezTo>
                  <a:cubicBezTo>
                    <a:pt x="384" y="819"/>
                    <a:pt x="327" y="803"/>
                    <a:pt x="269" y="770"/>
                  </a:cubicBezTo>
                  <a:cubicBezTo>
                    <a:pt x="210" y="736"/>
                    <a:pt x="168" y="693"/>
                    <a:pt x="135" y="635"/>
                  </a:cubicBezTo>
                  <a:cubicBezTo>
                    <a:pt x="101" y="576"/>
                    <a:pt x="86" y="520"/>
                    <a:pt x="86" y="453"/>
                  </a:cubicBezTo>
                  <a:close/>
                  <a:moveTo>
                    <a:pt x="1334" y="1615"/>
                  </a:moveTo>
                  <a:cubicBezTo>
                    <a:pt x="1047" y="1615"/>
                    <a:pt x="760" y="1615"/>
                    <a:pt x="473" y="1615"/>
                  </a:cubicBezTo>
                  <a:cubicBezTo>
                    <a:pt x="473" y="1378"/>
                    <a:pt x="473" y="1141"/>
                    <a:pt x="473" y="905"/>
                  </a:cubicBezTo>
                  <a:cubicBezTo>
                    <a:pt x="549" y="901"/>
                    <a:pt x="613" y="883"/>
                    <a:pt x="679" y="845"/>
                  </a:cubicBezTo>
                  <a:cubicBezTo>
                    <a:pt x="750" y="803"/>
                    <a:pt x="802" y="752"/>
                    <a:pt x="844" y="680"/>
                  </a:cubicBezTo>
                  <a:cubicBezTo>
                    <a:pt x="885" y="608"/>
                    <a:pt x="904" y="537"/>
                    <a:pt x="904" y="454"/>
                  </a:cubicBezTo>
                  <a:cubicBezTo>
                    <a:pt x="904" y="423"/>
                    <a:pt x="901" y="397"/>
                    <a:pt x="895" y="366"/>
                  </a:cubicBezTo>
                  <a:cubicBezTo>
                    <a:pt x="937" y="366"/>
                    <a:pt x="979" y="366"/>
                    <a:pt x="1021" y="366"/>
                  </a:cubicBezTo>
                  <a:cubicBezTo>
                    <a:pt x="1021" y="470"/>
                    <a:pt x="1021" y="574"/>
                    <a:pt x="1021" y="679"/>
                  </a:cubicBezTo>
                  <a:cubicBezTo>
                    <a:pt x="1126" y="679"/>
                    <a:pt x="1230" y="679"/>
                    <a:pt x="1334" y="679"/>
                  </a:cubicBezTo>
                  <a:cubicBezTo>
                    <a:pt x="1334" y="991"/>
                    <a:pt x="1334" y="1303"/>
                    <a:pt x="1334" y="161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7">
              <a:extLst>
                <a:ext uri="{FF2B5EF4-FFF2-40B4-BE49-F238E27FC236}">
                  <a16:creationId xmlns:a16="http://schemas.microsoft.com/office/drawing/2014/main" id="{CA6407DC-E63C-4F6E-9B03-35E3207C5E38}"/>
                </a:ext>
              </a:extLst>
            </p:cNvPr>
            <p:cNvSpPr>
              <a:spLocks noChangeArrowheads="1"/>
            </p:cNvSpPr>
            <p:nvPr/>
          </p:nvSpPr>
          <p:spPr bwMode="auto">
            <a:xfrm>
              <a:off x="2737" y="632"/>
              <a:ext cx="97" cy="19"/>
            </a:xfrm>
            <a:custGeom>
              <a:avLst/>
              <a:gdLst>
                <a:gd name="T0" fmla="*/ 214 w 431"/>
                <a:gd name="T1" fmla="*/ 86 h 87"/>
                <a:gd name="T2" fmla="*/ 0 w 431"/>
                <a:gd name="T3" fmla="*/ 86 h 87"/>
                <a:gd name="T4" fmla="*/ 0 w 431"/>
                <a:gd name="T5" fmla="*/ 0 h 87"/>
                <a:gd name="T6" fmla="*/ 430 w 431"/>
                <a:gd name="T7" fmla="*/ 0 h 87"/>
                <a:gd name="T8" fmla="*/ 430 w 431"/>
                <a:gd name="T9" fmla="*/ 86 h 87"/>
                <a:gd name="T10" fmla="*/ 214 w 431"/>
                <a:gd name="T11" fmla="*/ 86 h 87"/>
              </a:gdLst>
              <a:ahLst/>
              <a:cxnLst>
                <a:cxn ang="0">
                  <a:pos x="T0" y="T1"/>
                </a:cxn>
                <a:cxn ang="0">
                  <a:pos x="T2" y="T3"/>
                </a:cxn>
                <a:cxn ang="0">
                  <a:pos x="T4" y="T5"/>
                </a:cxn>
                <a:cxn ang="0">
                  <a:pos x="T6" y="T7"/>
                </a:cxn>
                <a:cxn ang="0">
                  <a:pos x="T8" y="T9"/>
                </a:cxn>
                <a:cxn ang="0">
                  <a:pos x="T10" y="T11"/>
                </a:cxn>
              </a:cxnLst>
              <a:rect l="0" t="0" r="r" b="b"/>
              <a:pathLst>
                <a:path w="431" h="87">
                  <a:moveTo>
                    <a:pt x="214" y="86"/>
                  </a:moveTo>
                  <a:cubicBezTo>
                    <a:pt x="143" y="86"/>
                    <a:pt x="71" y="86"/>
                    <a:pt x="0" y="86"/>
                  </a:cubicBezTo>
                  <a:cubicBezTo>
                    <a:pt x="0" y="58"/>
                    <a:pt x="0" y="29"/>
                    <a:pt x="0" y="0"/>
                  </a:cubicBezTo>
                  <a:cubicBezTo>
                    <a:pt x="143" y="0"/>
                    <a:pt x="287" y="0"/>
                    <a:pt x="430" y="0"/>
                  </a:cubicBezTo>
                  <a:cubicBezTo>
                    <a:pt x="430" y="29"/>
                    <a:pt x="430" y="58"/>
                    <a:pt x="430" y="86"/>
                  </a:cubicBezTo>
                  <a:cubicBezTo>
                    <a:pt x="358" y="86"/>
                    <a:pt x="286" y="86"/>
                    <a:pt x="21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a:extLst>
                <a:ext uri="{FF2B5EF4-FFF2-40B4-BE49-F238E27FC236}">
                  <a16:creationId xmlns:a16="http://schemas.microsoft.com/office/drawing/2014/main" id="{D9075B24-80BD-4211-8094-BA33E0F85278}"/>
                </a:ext>
              </a:extLst>
            </p:cNvPr>
            <p:cNvSpPr>
              <a:spLocks noChangeArrowheads="1"/>
            </p:cNvSpPr>
            <p:nvPr/>
          </p:nvSpPr>
          <p:spPr bwMode="auto">
            <a:xfrm>
              <a:off x="2737" y="593"/>
              <a:ext cx="97" cy="19"/>
            </a:xfrm>
            <a:custGeom>
              <a:avLst/>
              <a:gdLst>
                <a:gd name="T0" fmla="*/ 214 w 431"/>
                <a:gd name="T1" fmla="*/ 87 h 88"/>
                <a:gd name="T2" fmla="*/ 0 w 431"/>
                <a:gd name="T3" fmla="*/ 87 h 88"/>
                <a:gd name="T4" fmla="*/ 0 w 431"/>
                <a:gd name="T5" fmla="*/ 0 h 88"/>
                <a:gd name="T6" fmla="*/ 430 w 431"/>
                <a:gd name="T7" fmla="*/ 0 h 88"/>
                <a:gd name="T8" fmla="*/ 430 w 431"/>
                <a:gd name="T9" fmla="*/ 87 h 88"/>
                <a:gd name="T10" fmla="*/ 214 w 431"/>
                <a:gd name="T11" fmla="*/ 87 h 88"/>
              </a:gdLst>
              <a:ahLst/>
              <a:cxnLst>
                <a:cxn ang="0">
                  <a:pos x="T0" y="T1"/>
                </a:cxn>
                <a:cxn ang="0">
                  <a:pos x="T2" y="T3"/>
                </a:cxn>
                <a:cxn ang="0">
                  <a:pos x="T4" y="T5"/>
                </a:cxn>
                <a:cxn ang="0">
                  <a:pos x="T6" y="T7"/>
                </a:cxn>
                <a:cxn ang="0">
                  <a:pos x="T8" y="T9"/>
                </a:cxn>
                <a:cxn ang="0">
                  <a:pos x="T10" y="T11"/>
                </a:cxn>
              </a:cxnLst>
              <a:rect l="0" t="0" r="r" b="b"/>
              <a:pathLst>
                <a:path w="431" h="88">
                  <a:moveTo>
                    <a:pt x="214" y="87"/>
                  </a:moveTo>
                  <a:cubicBezTo>
                    <a:pt x="143" y="87"/>
                    <a:pt x="71" y="87"/>
                    <a:pt x="0" y="87"/>
                  </a:cubicBezTo>
                  <a:cubicBezTo>
                    <a:pt x="0" y="58"/>
                    <a:pt x="0" y="29"/>
                    <a:pt x="0" y="0"/>
                  </a:cubicBezTo>
                  <a:cubicBezTo>
                    <a:pt x="143" y="0"/>
                    <a:pt x="287" y="0"/>
                    <a:pt x="430" y="0"/>
                  </a:cubicBezTo>
                  <a:cubicBezTo>
                    <a:pt x="430" y="29"/>
                    <a:pt x="430" y="58"/>
                    <a:pt x="430" y="87"/>
                  </a:cubicBezTo>
                  <a:cubicBezTo>
                    <a:pt x="358" y="87"/>
                    <a:pt x="286" y="87"/>
                    <a:pt x="214" y="87"/>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a:extLst>
                <a:ext uri="{FF2B5EF4-FFF2-40B4-BE49-F238E27FC236}">
                  <a16:creationId xmlns:a16="http://schemas.microsoft.com/office/drawing/2014/main" id="{C063D143-25A5-4CD4-8F2E-861C0420FBBF}"/>
                </a:ext>
              </a:extLst>
            </p:cNvPr>
            <p:cNvSpPr>
              <a:spLocks noChangeArrowheads="1"/>
            </p:cNvSpPr>
            <p:nvPr/>
          </p:nvSpPr>
          <p:spPr bwMode="auto">
            <a:xfrm>
              <a:off x="2737" y="554"/>
              <a:ext cx="97" cy="19"/>
            </a:xfrm>
            <a:custGeom>
              <a:avLst/>
              <a:gdLst>
                <a:gd name="T0" fmla="*/ 214 w 431"/>
                <a:gd name="T1" fmla="*/ 86 h 87"/>
                <a:gd name="T2" fmla="*/ 0 w 431"/>
                <a:gd name="T3" fmla="*/ 86 h 87"/>
                <a:gd name="T4" fmla="*/ 0 w 431"/>
                <a:gd name="T5" fmla="*/ 0 h 87"/>
                <a:gd name="T6" fmla="*/ 430 w 431"/>
                <a:gd name="T7" fmla="*/ 0 h 87"/>
                <a:gd name="T8" fmla="*/ 430 w 431"/>
                <a:gd name="T9" fmla="*/ 86 h 87"/>
                <a:gd name="T10" fmla="*/ 214 w 431"/>
                <a:gd name="T11" fmla="*/ 86 h 87"/>
              </a:gdLst>
              <a:ahLst/>
              <a:cxnLst>
                <a:cxn ang="0">
                  <a:pos x="T0" y="T1"/>
                </a:cxn>
                <a:cxn ang="0">
                  <a:pos x="T2" y="T3"/>
                </a:cxn>
                <a:cxn ang="0">
                  <a:pos x="T4" y="T5"/>
                </a:cxn>
                <a:cxn ang="0">
                  <a:pos x="T6" y="T7"/>
                </a:cxn>
                <a:cxn ang="0">
                  <a:pos x="T8" y="T9"/>
                </a:cxn>
                <a:cxn ang="0">
                  <a:pos x="T10" y="T11"/>
                </a:cxn>
              </a:cxnLst>
              <a:rect l="0" t="0" r="r" b="b"/>
              <a:pathLst>
                <a:path w="431" h="87">
                  <a:moveTo>
                    <a:pt x="214" y="86"/>
                  </a:moveTo>
                  <a:cubicBezTo>
                    <a:pt x="143" y="86"/>
                    <a:pt x="71" y="86"/>
                    <a:pt x="0" y="86"/>
                  </a:cubicBezTo>
                  <a:cubicBezTo>
                    <a:pt x="0" y="58"/>
                    <a:pt x="0" y="29"/>
                    <a:pt x="0" y="0"/>
                  </a:cubicBezTo>
                  <a:cubicBezTo>
                    <a:pt x="143" y="0"/>
                    <a:pt x="287" y="0"/>
                    <a:pt x="430" y="0"/>
                  </a:cubicBezTo>
                  <a:cubicBezTo>
                    <a:pt x="430" y="29"/>
                    <a:pt x="430" y="58"/>
                    <a:pt x="430" y="86"/>
                  </a:cubicBezTo>
                  <a:cubicBezTo>
                    <a:pt x="358" y="86"/>
                    <a:pt x="286" y="86"/>
                    <a:pt x="21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a:extLst>
                <a:ext uri="{FF2B5EF4-FFF2-40B4-BE49-F238E27FC236}">
                  <a16:creationId xmlns:a16="http://schemas.microsoft.com/office/drawing/2014/main" id="{B40FB898-CE67-4357-8DBD-0A2C079F15CC}"/>
                </a:ext>
              </a:extLst>
            </p:cNvPr>
            <p:cNvSpPr>
              <a:spLocks noChangeArrowheads="1"/>
            </p:cNvSpPr>
            <p:nvPr/>
          </p:nvSpPr>
          <p:spPr bwMode="auto">
            <a:xfrm>
              <a:off x="2698" y="593"/>
              <a:ext cx="19" cy="19"/>
            </a:xfrm>
            <a:custGeom>
              <a:avLst/>
              <a:gdLst>
                <a:gd name="T0" fmla="*/ 44 w 88"/>
                <a:gd name="T1" fmla="*/ 87 h 88"/>
                <a:gd name="T2" fmla="*/ 0 w 88"/>
                <a:gd name="T3" fmla="*/ 87 h 88"/>
                <a:gd name="T4" fmla="*/ 0 w 88"/>
                <a:gd name="T5" fmla="*/ 0 h 88"/>
                <a:gd name="T6" fmla="*/ 87 w 88"/>
                <a:gd name="T7" fmla="*/ 0 h 88"/>
                <a:gd name="T8" fmla="*/ 87 w 88"/>
                <a:gd name="T9" fmla="*/ 87 h 88"/>
                <a:gd name="T10" fmla="*/ 44 w 88"/>
                <a:gd name="T11" fmla="*/ 87 h 88"/>
              </a:gdLst>
              <a:ahLst/>
              <a:cxnLst>
                <a:cxn ang="0">
                  <a:pos x="T0" y="T1"/>
                </a:cxn>
                <a:cxn ang="0">
                  <a:pos x="T2" y="T3"/>
                </a:cxn>
                <a:cxn ang="0">
                  <a:pos x="T4" y="T5"/>
                </a:cxn>
                <a:cxn ang="0">
                  <a:pos x="T6" y="T7"/>
                </a:cxn>
                <a:cxn ang="0">
                  <a:pos x="T8" y="T9"/>
                </a:cxn>
                <a:cxn ang="0">
                  <a:pos x="T10" y="T11"/>
                </a:cxn>
              </a:cxnLst>
              <a:rect l="0" t="0" r="r" b="b"/>
              <a:pathLst>
                <a:path w="88" h="88">
                  <a:moveTo>
                    <a:pt x="44" y="87"/>
                  </a:moveTo>
                  <a:cubicBezTo>
                    <a:pt x="29" y="87"/>
                    <a:pt x="14" y="87"/>
                    <a:pt x="0" y="87"/>
                  </a:cubicBezTo>
                  <a:cubicBezTo>
                    <a:pt x="0" y="58"/>
                    <a:pt x="0" y="29"/>
                    <a:pt x="0" y="0"/>
                  </a:cubicBezTo>
                  <a:cubicBezTo>
                    <a:pt x="29" y="0"/>
                    <a:pt x="58" y="0"/>
                    <a:pt x="87" y="0"/>
                  </a:cubicBezTo>
                  <a:cubicBezTo>
                    <a:pt x="87" y="29"/>
                    <a:pt x="87" y="58"/>
                    <a:pt x="87" y="87"/>
                  </a:cubicBezTo>
                  <a:cubicBezTo>
                    <a:pt x="72" y="87"/>
                    <a:pt x="58" y="87"/>
                    <a:pt x="44" y="87"/>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11">
              <a:extLst>
                <a:ext uri="{FF2B5EF4-FFF2-40B4-BE49-F238E27FC236}">
                  <a16:creationId xmlns:a16="http://schemas.microsoft.com/office/drawing/2014/main" id="{523B4939-67DF-419B-A72A-AAAD48DEB03C}"/>
                </a:ext>
              </a:extLst>
            </p:cNvPr>
            <p:cNvSpPr>
              <a:spLocks noChangeArrowheads="1"/>
            </p:cNvSpPr>
            <p:nvPr/>
          </p:nvSpPr>
          <p:spPr bwMode="auto">
            <a:xfrm>
              <a:off x="2698" y="554"/>
              <a:ext cx="19" cy="19"/>
            </a:xfrm>
            <a:custGeom>
              <a:avLst/>
              <a:gdLst>
                <a:gd name="T0" fmla="*/ 44 w 88"/>
                <a:gd name="T1" fmla="*/ 86 h 87"/>
                <a:gd name="T2" fmla="*/ 0 w 88"/>
                <a:gd name="T3" fmla="*/ 86 h 87"/>
                <a:gd name="T4" fmla="*/ 0 w 88"/>
                <a:gd name="T5" fmla="*/ 0 h 87"/>
                <a:gd name="T6" fmla="*/ 87 w 88"/>
                <a:gd name="T7" fmla="*/ 0 h 87"/>
                <a:gd name="T8" fmla="*/ 87 w 88"/>
                <a:gd name="T9" fmla="*/ 86 h 87"/>
                <a:gd name="T10" fmla="*/ 44 w 88"/>
                <a:gd name="T11" fmla="*/ 86 h 87"/>
              </a:gdLst>
              <a:ahLst/>
              <a:cxnLst>
                <a:cxn ang="0">
                  <a:pos x="T0" y="T1"/>
                </a:cxn>
                <a:cxn ang="0">
                  <a:pos x="T2" y="T3"/>
                </a:cxn>
                <a:cxn ang="0">
                  <a:pos x="T4" y="T5"/>
                </a:cxn>
                <a:cxn ang="0">
                  <a:pos x="T6" y="T7"/>
                </a:cxn>
                <a:cxn ang="0">
                  <a:pos x="T8" y="T9"/>
                </a:cxn>
                <a:cxn ang="0">
                  <a:pos x="T10" y="T11"/>
                </a:cxn>
              </a:cxnLst>
              <a:rect l="0" t="0" r="r" b="b"/>
              <a:pathLst>
                <a:path w="88" h="87">
                  <a:moveTo>
                    <a:pt x="44" y="86"/>
                  </a:moveTo>
                  <a:cubicBezTo>
                    <a:pt x="29" y="86"/>
                    <a:pt x="14" y="86"/>
                    <a:pt x="0" y="86"/>
                  </a:cubicBezTo>
                  <a:cubicBezTo>
                    <a:pt x="0" y="58"/>
                    <a:pt x="0" y="29"/>
                    <a:pt x="0" y="0"/>
                  </a:cubicBezTo>
                  <a:cubicBezTo>
                    <a:pt x="29" y="0"/>
                    <a:pt x="58" y="0"/>
                    <a:pt x="87" y="0"/>
                  </a:cubicBezTo>
                  <a:cubicBezTo>
                    <a:pt x="87" y="29"/>
                    <a:pt x="87" y="58"/>
                    <a:pt x="87" y="86"/>
                  </a:cubicBezTo>
                  <a:cubicBezTo>
                    <a:pt x="72" y="86"/>
                    <a:pt x="58" y="86"/>
                    <a:pt x="4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a:extLst>
                <a:ext uri="{FF2B5EF4-FFF2-40B4-BE49-F238E27FC236}">
                  <a16:creationId xmlns:a16="http://schemas.microsoft.com/office/drawing/2014/main" id="{2592F019-3F33-4EE1-AEC0-BB4E55C92EC6}"/>
                </a:ext>
              </a:extLst>
            </p:cNvPr>
            <p:cNvSpPr>
              <a:spLocks noChangeArrowheads="1"/>
            </p:cNvSpPr>
            <p:nvPr/>
          </p:nvSpPr>
          <p:spPr bwMode="auto">
            <a:xfrm>
              <a:off x="2698" y="632"/>
              <a:ext cx="19" cy="19"/>
            </a:xfrm>
            <a:custGeom>
              <a:avLst/>
              <a:gdLst>
                <a:gd name="T0" fmla="*/ 44 w 88"/>
                <a:gd name="T1" fmla="*/ 86 h 87"/>
                <a:gd name="T2" fmla="*/ 0 w 88"/>
                <a:gd name="T3" fmla="*/ 86 h 87"/>
                <a:gd name="T4" fmla="*/ 0 w 88"/>
                <a:gd name="T5" fmla="*/ 0 h 87"/>
                <a:gd name="T6" fmla="*/ 87 w 88"/>
                <a:gd name="T7" fmla="*/ 0 h 87"/>
                <a:gd name="T8" fmla="*/ 87 w 88"/>
                <a:gd name="T9" fmla="*/ 86 h 87"/>
                <a:gd name="T10" fmla="*/ 44 w 88"/>
                <a:gd name="T11" fmla="*/ 86 h 87"/>
              </a:gdLst>
              <a:ahLst/>
              <a:cxnLst>
                <a:cxn ang="0">
                  <a:pos x="T0" y="T1"/>
                </a:cxn>
                <a:cxn ang="0">
                  <a:pos x="T2" y="T3"/>
                </a:cxn>
                <a:cxn ang="0">
                  <a:pos x="T4" y="T5"/>
                </a:cxn>
                <a:cxn ang="0">
                  <a:pos x="T6" y="T7"/>
                </a:cxn>
                <a:cxn ang="0">
                  <a:pos x="T8" y="T9"/>
                </a:cxn>
                <a:cxn ang="0">
                  <a:pos x="T10" y="T11"/>
                </a:cxn>
              </a:cxnLst>
              <a:rect l="0" t="0" r="r" b="b"/>
              <a:pathLst>
                <a:path w="88" h="87">
                  <a:moveTo>
                    <a:pt x="44" y="86"/>
                  </a:moveTo>
                  <a:cubicBezTo>
                    <a:pt x="29" y="86"/>
                    <a:pt x="14" y="86"/>
                    <a:pt x="0" y="86"/>
                  </a:cubicBezTo>
                  <a:cubicBezTo>
                    <a:pt x="0" y="58"/>
                    <a:pt x="0" y="29"/>
                    <a:pt x="0" y="0"/>
                  </a:cubicBezTo>
                  <a:cubicBezTo>
                    <a:pt x="29" y="0"/>
                    <a:pt x="58" y="0"/>
                    <a:pt x="87" y="0"/>
                  </a:cubicBezTo>
                  <a:cubicBezTo>
                    <a:pt x="87" y="29"/>
                    <a:pt x="87" y="58"/>
                    <a:pt x="87" y="86"/>
                  </a:cubicBezTo>
                  <a:cubicBezTo>
                    <a:pt x="72" y="86"/>
                    <a:pt x="58" y="86"/>
                    <a:pt x="4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a:extLst>
                <a:ext uri="{FF2B5EF4-FFF2-40B4-BE49-F238E27FC236}">
                  <a16:creationId xmlns:a16="http://schemas.microsoft.com/office/drawing/2014/main" id="{821B60F0-21C0-4662-8264-3E8E8448819B}"/>
                </a:ext>
              </a:extLst>
            </p:cNvPr>
            <p:cNvSpPr>
              <a:spLocks noChangeArrowheads="1"/>
            </p:cNvSpPr>
            <p:nvPr/>
          </p:nvSpPr>
          <p:spPr bwMode="auto">
            <a:xfrm>
              <a:off x="2611" y="378"/>
              <a:ext cx="106" cy="85"/>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55" name="Group 94">
            <a:extLst>
              <a:ext uri="{FF2B5EF4-FFF2-40B4-BE49-F238E27FC236}">
                <a16:creationId xmlns:a16="http://schemas.microsoft.com/office/drawing/2014/main" id="{4A711DC5-6265-4A23-B429-BC73DD298AF3}"/>
              </a:ext>
            </a:extLst>
          </p:cNvPr>
          <p:cNvGrpSpPr>
            <a:grpSpLocks/>
          </p:cNvGrpSpPr>
          <p:nvPr/>
        </p:nvGrpSpPr>
        <p:grpSpPr bwMode="auto">
          <a:xfrm>
            <a:off x="9432599" y="4331005"/>
            <a:ext cx="521288" cy="521286"/>
            <a:chOff x="5756" y="268"/>
            <a:chExt cx="370" cy="370"/>
          </a:xfrm>
          <a:solidFill>
            <a:schemeClr val="accent1"/>
          </a:solidFill>
        </p:grpSpPr>
        <p:sp>
          <p:nvSpPr>
            <p:cNvPr id="56" name="Freeform 95">
              <a:extLst>
                <a:ext uri="{FF2B5EF4-FFF2-40B4-BE49-F238E27FC236}">
                  <a16:creationId xmlns:a16="http://schemas.microsoft.com/office/drawing/2014/main" id="{81BAF014-93FC-41C6-9340-9C4E5FD11393}"/>
                </a:ext>
              </a:extLst>
            </p:cNvPr>
            <p:cNvSpPr>
              <a:spLocks noChangeArrowheads="1"/>
            </p:cNvSpPr>
            <p:nvPr/>
          </p:nvSpPr>
          <p:spPr bwMode="auto">
            <a:xfrm>
              <a:off x="5756" y="268"/>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709 w 1636"/>
                <a:gd name="T53" fmla="*/ 391 h 1636"/>
                <a:gd name="T54" fmla="*/ 926 w 1636"/>
                <a:gd name="T55" fmla="*/ 391 h 1636"/>
                <a:gd name="T56" fmla="*/ 926 w 1636"/>
                <a:gd name="T57" fmla="*/ 416 h 1636"/>
                <a:gd name="T58" fmla="*/ 869 w 1636"/>
                <a:gd name="T59" fmla="*/ 957 h 1636"/>
                <a:gd name="T60" fmla="*/ 766 w 1636"/>
                <a:gd name="T61" fmla="*/ 957 h 1636"/>
                <a:gd name="T62" fmla="*/ 709 w 1636"/>
                <a:gd name="T63" fmla="*/ 416 h 1636"/>
                <a:gd name="T64" fmla="*/ 709 w 1636"/>
                <a:gd name="T65" fmla="*/ 391 h 1636"/>
                <a:gd name="T66" fmla="*/ 718 w 1636"/>
                <a:gd name="T67" fmla="*/ 1053 h 1636"/>
                <a:gd name="T68" fmla="*/ 917 w 1636"/>
                <a:gd name="T69" fmla="*/ 1053 h 1636"/>
                <a:gd name="T70" fmla="*/ 917 w 1636"/>
                <a:gd name="T71" fmla="*/ 1248 h 1636"/>
                <a:gd name="T72" fmla="*/ 718 w 1636"/>
                <a:gd name="T73" fmla="*/ 1248 h 1636"/>
                <a:gd name="T74" fmla="*/ 718 w 1636"/>
                <a:gd name="T75" fmla="*/ 1053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709" y="391"/>
                  </a:moveTo>
                  <a:cubicBezTo>
                    <a:pt x="781" y="391"/>
                    <a:pt x="854" y="391"/>
                    <a:pt x="926" y="391"/>
                  </a:cubicBezTo>
                  <a:cubicBezTo>
                    <a:pt x="926" y="399"/>
                    <a:pt x="926" y="407"/>
                    <a:pt x="926" y="416"/>
                  </a:cubicBezTo>
                  <a:cubicBezTo>
                    <a:pt x="907" y="596"/>
                    <a:pt x="888" y="777"/>
                    <a:pt x="869" y="957"/>
                  </a:cubicBezTo>
                  <a:cubicBezTo>
                    <a:pt x="835" y="957"/>
                    <a:pt x="800" y="957"/>
                    <a:pt x="766" y="957"/>
                  </a:cubicBezTo>
                  <a:cubicBezTo>
                    <a:pt x="747" y="777"/>
                    <a:pt x="728" y="596"/>
                    <a:pt x="709" y="416"/>
                  </a:cubicBezTo>
                  <a:cubicBezTo>
                    <a:pt x="709" y="407"/>
                    <a:pt x="709" y="399"/>
                    <a:pt x="709" y="391"/>
                  </a:cubicBezTo>
                  <a:close/>
                  <a:moveTo>
                    <a:pt x="718" y="1053"/>
                  </a:moveTo>
                  <a:cubicBezTo>
                    <a:pt x="784" y="1053"/>
                    <a:pt x="851" y="1053"/>
                    <a:pt x="917" y="1053"/>
                  </a:cubicBezTo>
                  <a:cubicBezTo>
                    <a:pt x="917" y="1118"/>
                    <a:pt x="917" y="1183"/>
                    <a:pt x="917" y="1248"/>
                  </a:cubicBezTo>
                  <a:cubicBezTo>
                    <a:pt x="851" y="1248"/>
                    <a:pt x="784" y="1248"/>
                    <a:pt x="718" y="1248"/>
                  </a:cubicBezTo>
                  <a:cubicBezTo>
                    <a:pt x="718" y="1183"/>
                    <a:pt x="718" y="1118"/>
                    <a:pt x="718" y="105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249663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BB7F249F-CCCE-DA49-A761-E31751E19E88}" type="slidenum">
              <a:rPr lang="en-US" noProof="0" smtClean="0"/>
              <a:pPr/>
              <a:t>12</a:t>
            </a:fld>
            <a:endParaRPr lang="en-US" noProof="0" dirty="0"/>
          </a:p>
        </p:txBody>
      </p:sp>
      <p:sp>
        <p:nvSpPr>
          <p:cNvPr id="3" name="Fußzeilenplatzhalter 2"/>
          <p:cNvSpPr>
            <a:spLocks noGrp="1"/>
          </p:cNvSpPr>
          <p:nvPr>
            <p:ph type="ftr" sz="quarter" idx="11"/>
          </p:nvPr>
        </p:nvSpPr>
        <p:spPr/>
        <p:txBody>
          <a:bodyPr/>
          <a:lstStyle/>
          <a:p>
            <a:r>
              <a:rPr lang="en-US" noProof="0" dirty="0"/>
              <a:t>Confidential</a:t>
            </a:r>
          </a:p>
        </p:txBody>
      </p:sp>
      <p:sp>
        <p:nvSpPr>
          <p:cNvPr id="6" name="Titel 5"/>
          <p:cNvSpPr>
            <a:spLocks noGrp="1"/>
          </p:cNvSpPr>
          <p:nvPr>
            <p:ph type="title"/>
          </p:nvPr>
        </p:nvSpPr>
        <p:spPr/>
        <p:txBody>
          <a:bodyPr>
            <a:normAutofit/>
          </a:bodyPr>
          <a:lstStyle/>
          <a:p>
            <a:r>
              <a:rPr lang="en-US" dirty="0"/>
              <a:t>Key Points – Selling to Gaming</a:t>
            </a:r>
          </a:p>
        </p:txBody>
      </p:sp>
      <p:sp>
        <p:nvSpPr>
          <p:cNvPr id="9" name="Rectangle 8">
            <a:extLst>
              <a:ext uri="{FF2B5EF4-FFF2-40B4-BE49-F238E27FC236}">
                <a16:creationId xmlns:a16="http://schemas.microsoft.com/office/drawing/2014/main" id="{3C495372-B0A2-4FDD-8137-4465FC77F6A4}"/>
              </a:ext>
            </a:extLst>
          </p:cNvPr>
          <p:cNvSpPr/>
          <p:nvPr/>
        </p:nvSpPr>
        <p:spPr>
          <a:xfrm>
            <a:off x="838800" y="1422694"/>
            <a:ext cx="10515000" cy="418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Gaming Strategy Optimization</a:t>
            </a:r>
          </a:p>
        </p:txBody>
      </p:sp>
      <p:sp>
        <p:nvSpPr>
          <p:cNvPr id="15" name="Rectangle 14">
            <a:extLst>
              <a:ext uri="{FF2B5EF4-FFF2-40B4-BE49-F238E27FC236}">
                <a16:creationId xmlns:a16="http://schemas.microsoft.com/office/drawing/2014/main" id="{0038C8D4-89A4-43B5-A01C-61F69EEF6667}"/>
              </a:ext>
            </a:extLst>
          </p:cNvPr>
          <p:cNvSpPr/>
          <p:nvPr/>
        </p:nvSpPr>
        <p:spPr>
          <a:xfrm>
            <a:off x="838800" y="2867486"/>
            <a:ext cx="3323732" cy="1215717"/>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Accept/deny real time –</a:t>
            </a:r>
            <a:br>
              <a:rPr lang="en-GB" sz="1600" b="1" dirty="0">
                <a:solidFill>
                  <a:schemeClr val="accent1"/>
                </a:solidFill>
              </a:rPr>
            </a:br>
            <a:r>
              <a:rPr lang="en-GB" sz="1600" b="1" dirty="0">
                <a:solidFill>
                  <a:schemeClr val="accent1"/>
                </a:solidFill>
              </a:rPr>
              <a:t>Challenge in silent</a:t>
            </a:r>
          </a:p>
          <a:p>
            <a:pPr algn="ctr">
              <a:spcBef>
                <a:spcPts val="600"/>
              </a:spcBef>
              <a:buClr>
                <a:schemeClr val="accent1"/>
              </a:buClr>
            </a:pPr>
            <a:r>
              <a:rPr lang="en-GB" sz="1400" dirty="0">
                <a:solidFill>
                  <a:schemeClr val="accent6">
                    <a:lumMod val="25000"/>
                  </a:schemeClr>
                </a:solidFill>
              </a:rPr>
              <a:t>Utilize challenge condition for reviewing potential fraud – while accepting</a:t>
            </a:r>
            <a:br>
              <a:rPr lang="en-GB" sz="1400" dirty="0">
                <a:solidFill>
                  <a:schemeClr val="accent6">
                    <a:lumMod val="25000"/>
                  </a:schemeClr>
                </a:solidFill>
              </a:rPr>
            </a:br>
            <a:r>
              <a:rPr lang="en-GB" sz="1400" dirty="0">
                <a:solidFill>
                  <a:schemeClr val="accent6">
                    <a:lumMod val="25000"/>
                  </a:schemeClr>
                </a:solidFill>
              </a:rPr>
              <a:t>in LIVE mode</a:t>
            </a:r>
          </a:p>
        </p:txBody>
      </p:sp>
      <p:sp>
        <p:nvSpPr>
          <p:cNvPr id="20" name="Rectangle 19">
            <a:extLst>
              <a:ext uri="{FF2B5EF4-FFF2-40B4-BE49-F238E27FC236}">
                <a16:creationId xmlns:a16="http://schemas.microsoft.com/office/drawing/2014/main" id="{8D2D2633-EF6C-4624-A80B-61B6ED081E7B}"/>
              </a:ext>
            </a:extLst>
          </p:cNvPr>
          <p:cNvSpPr/>
          <p:nvPr/>
        </p:nvSpPr>
        <p:spPr>
          <a:xfrm>
            <a:off x="4434134"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Always accept strategy</a:t>
            </a:r>
          </a:p>
          <a:p>
            <a:pPr algn="ctr">
              <a:spcBef>
                <a:spcPts val="600"/>
              </a:spcBef>
              <a:buClr>
                <a:schemeClr val="accent1"/>
              </a:buClr>
            </a:pPr>
            <a:r>
              <a:rPr lang="en-GB" sz="1400" dirty="0">
                <a:solidFill>
                  <a:schemeClr val="accent6">
                    <a:lumMod val="25000"/>
                  </a:schemeClr>
                </a:solidFill>
              </a:rPr>
              <a:t>Ensure whitelisting and profile good OVER bad – through positive</a:t>
            </a:r>
            <a:br>
              <a:rPr lang="en-GB" sz="1400" dirty="0">
                <a:solidFill>
                  <a:schemeClr val="accent6">
                    <a:lumMod val="25000"/>
                  </a:schemeClr>
                </a:solidFill>
              </a:rPr>
            </a:br>
            <a:r>
              <a:rPr lang="en-GB" sz="1400" dirty="0">
                <a:solidFill>
                  <a:schemeClr val="accent6">
                    <a:lumMod val="25000"/>
                  </a:schemeClr>
                </a:solidFill>
              </a:rPr>
              <a:t>profiling intelligence</a:t>
            </a:r>
          </a:p>
        </p:txBody>
      </p:sp>
      <p:sp>
        <p:nvSpPr>
          <p:cNvPr id="21" name="Rectangle 20">
            <a:extLst>
              <a:ext uri="{FF2B5EF4-FFF2-40B4-BE49-F238E27FC236}">
                <a16:creationId xmlns:a16="http://schemas.microsoft.com/office/drawing/2014/main" id="{9491581D-D520-4921-B4DF-666D0A767AE5}"/>
              </a:ext>
            </a:extLst>
          </p:cNvPr>
          <p:cNvSpPr/>
          <p:nvPr/>
        </p:nvSpPr>
        <p:spPr>
          <a:xfrm>
            <a:off x="8029468"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Profiling in business intelligence</a:t>
            </a:r>
          </a:p>
          <a:p>
            <a:pPr algn="ctr">
              <a:spcBef>
                <a:spcPts val="600"/>
              </a:spcBef>
              <a:buClr>
                <a:schemeClr val="accent1"/>
              </a:buClr>
            </a:pPr>
            <a:r>
              <a:rPr lang="en-GB" sz="1400" dirty="0">
                <a:solidFill>
                  <a:schemeClr val="accent6">
                    <a:lumMod val="25000"/>
                  </a:schemeClr>
                </a:solidFill>
              </a:rPr>
              <a:t>Due to high margins (post R&amp;D)</a:t>
            </a:r>
            <a:br>
              <a:rPr lang="en-GB" sz="1400" dirty="0">
                <a:solidFill>
                  <a:schemeClr val="accent6">
                    <a:lumMod val="25000"/>
                  </a:schemeClr>
                </a:solidFill>
              </a:rPr>
            </a:br>
            <a:r>
              <a:rPr lang="en-GB" sz="1400" dirty="0">
                <a:solidFill>
                  <a:schemeClr val="accent6">
                    <a:lumMod val="25000"/>
                  </a:schemeClr>
                </a:solidFill>
              </a:rPr>
              <a:t>per txn, it is critical to monitor and profile</a:t>
            </a:r>
            <a:br>
              <a:rPr lang="en-GB" sz="1400" dirty="0">
                <a:solidFill>
                  <a:schemeClr val="accent6">
                    <a:lumMod val="25000"/>
                  </a:schemeClr>
                </a:solidFill>
              </a:rPr>
            </a:br>
            <a:r>
              <a:rPr lang="en-GB" sz="1400" dirty="0">
                <a:solidFill>
                  <a:schemeClr val="accent6">
                    <a:lumMod val="25000"/>
                  </a:schemeClr>
                </a:solidFill>
              </a:rPr>
              <a:t>offline for RISK</a:t>
            </a:r>
          </a:p>
        </p:txBody>
      </p:sp>
      <p:sp>
        <p:nvSpPr>
          <p:cNvPr id="35" name="Rectangle 34">
            <a:extLst>
              <a:ext uri="{FF2B5EF4-FFF2-40B4-BE49-F238E27FC236}">
                <a16:creationId xmlns:a16="http://schemas.microsoft.com/office/drawing/2014/main" id="{BE1003D4-2A8D-4280-9FF0-82372B95C3A4}"/>
              </a:ext>
            </a:extLst>
          </p:cNvPr>
          <p:cNvSpPr/>
          <p:nvPr/>
        </p:nvSpPr>
        <p:spPr>
          <a:xfrm>
            <a:off x="838800" y="5098221"/>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Custom LISTS/IF statements</a:t>
            </a:r>
          </a:p>
          <a:p>
            <a:pPr algn="ctr">
              <a:spcBef>
                <a:spcPts val="600"/>
              </a:spcBef>
              <a:buClr>
                <a:schemeClr val="accent1"/>
              </a:buClr>
            </a:pPr>
            <a:r>
              <a:rPr lang="en-GB" sz="1400" dirty="0">
                <a:solidFill>
                  <a:schemeClr val="accent6">
                    <a:lumMod val="25000"/>
                  </a:schemeClr>
                </a:solidFill>
              </a:rPr>
              <a:t>Nested rules through CONDITIONS and FEATURES to ensure rule applies correctly (false positives)</a:t>
            </a:r>
          </a:p>
        </p:txBody>
      </p:sp>
      <p:sp>
        <p:nvSpPr>
          <p:cNvPr id="36" name="Rectangle 35">
            <a:extLst>
              <a:ext uri="{FF2B5EF4-FFF2-40B4-BE49-F238E27FC236}">
                <a16:creationId xmlns:a16="http://schemas.microsoft.com/office/drawing/2014/main" id="{7C9D6070-E25F-46E1-BB7D-12351FDC639A}"/>
              </a:ext>
            </a:extLst>
          </p:cNvPr>
          <p:cNvSpPr/>
          <p:nvPr/>
        </p:nvSpPr>
        <p:spPr>
          <a:xfrm>
            <a:off x="4434134" y="5098221"/>
            <a:ext cx="3323732" cy="1215717"/>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Leverage consortium (fraud/models/positive profiles)</a:t>
            </a:r>
          </a:p>
          <a:p>
            <a:pPr algn="ctr">
              <a:spcBef>
                <a:spcPts val="600"/>
              </a:spcBef>
              <a:buClr>
                <a:schemeClr val="accent1"/>
              </a:buClr>
            </a:pPr>
            <a:r>
              <a:rPr lang="en-GB" sz="1400" dirty="0">
                <a:solidFill>
                  <a:schemeClr val="accent6">
                    <a:lumMod val="25000"/>
                  </a:schemeClr>
                </a:solidFill>
              </a:rPr>
              <a:t>Remove SILO approach and reduce exposure to risk by converting</a:t>
            </a:r>
            <a:br>
              <a:rPr lang="en-GB" sz="1400" dirty="0">
                <a:solidFill>
                  <a:schemeClr val="accent6">
                    <a:lumMod val="25000"/>
                  </a:schemeClr>
                </a:solidFill>
              </a:rPr>
            </a:br>
            <a:r>
              <a:rPr lang="en-GB" sz="1400" dirty="0">
                <a:solidFill>
                  <a:schemeClr val="accent6">
                    <a:lumMod val="25000"/>
                  </a:schemeClr>
                </a:solidFill>
              </a:rPr>
              <a:t>data to intelligence</a:t>
            </a:r>
          </a:p>
        </p:txBody>
      </p:sp>
      <p:sp>
        <p:nvSpPr>
          <p:cNvPr id="37" name="Rectangle 36">
            <a:extLst>
              <a:ext uri="{FF2B5EF4-FFF2-40B4-BE49-F238E27FC236}">
                <a16:creationId xmlns:a16="http://schemas.microsoft.com/office/drawing/2014/main" id="{CB864891-36A4-469E-B004-FB874319C368}"/>
              </a:ext>
            </a:extLst>
          </p:cNvPr>
          <p:cNvSpPr/>
          <p:nvPr/>
        </p:nvSpPr>
        <p:spPr>
          <a:xfrm>
            <a:off x="8029468" y="5098221"/>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TPS</a:t>
            </a:r>
          </a:p>
          <a:p>
            <a:pPr algn="ctr">
              <a:spcBef>
                <a:spcPts val="600"/>
              </a:spcBef>
              <a:buClr>
                <a:schemeClr val="accent1"/>
              </a:buClr>
            </a:pPr>
            <a:r>
              <a:rPr lang="en-GB" sz="1400" dirty="0">
                <a:solidFill>
                  <a:schemeClr val="accent6">
                    <a:lumMod val="25000"/>
                  </a:schemeClr>
                </a:solidFill>
              </a:rPr>
              <a:t>Ensure platform can handle huge</a:t>
            </a:r>
            <a:br>
              <a:rPr lang="en-GB" sz="1400" dirty="0">
                <a:solidFill>
                  <a:schemeClr val="accent6">
                    <a:lumMod val="25000"/>
                  </a:schemeClr>
                </a:solidFill>
              </a:rPr>
            </a:br>
            <a:r>
              <a:rPr lang="en-GB" sz="1400" dirty="0">
                <a:solidFill>
                  <a:schemeClr val="accent6">
                    <a:lumMod val="25000"/>
                  </a:schemeClr>
                </a:solidFill>
              </a:rPr>
              <a:t>volumes at peak periods</a:t>
            </a:r>
          </a:p>
        </p:txBody>
      </p:sp>
      <p:cxnSp>
        <p:nvCxnSpPr>
          <p:cNvPr id="38" name="Straight Connector 37">
            <a:extLst>
              <a:ext uri="{FF2B5EF4-FFF2-40B4-BE49-F238E27FC236}">
                <a16:creationId xmlns:a16="http://schemas.microsoft.com/office/drawing/2014/main" id="{35232B31-02F2-4384-AB99-318C68EBE1AA}"/>
              </a:ext>
            </a:extLst>
          </p:cNvPr>
          <p:cNvCxnSpPr>
            <a:cxnSpLocks/>
          </p:cNvCxnSpPr>
          <p:nvPr/>
        </p:nvCxnSpPr>
        <p:spPr>
          <a:xfrm flipV="1">
            <a:off x="4298333"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1E6BF9-19D0-48BB-9527-62A04D3268F9}"/>
              </a:ext>
            </a:extLst>
          </p:cNvPr>
          <p:cNvCxnSpPr>
            <a:cxnSpLocks/>
          </p:cNvCxnSpPr>
          <p:nvPr/>
        </p:nvCxnSpPr>
        <p:spPr>
          <a:xfrm flipV="1">
            <a:off x="7893667"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405C47C3-0853-40F0-9FD5-5C17090EB15E}"/>
              </a:ext>
            </a:extLst>
          </p:cNvPr>
          <p:cNvGrpSpPr/>
          <p:nvPr/>
        </p:nvGrpSpPr>
        <p:grpSpPr>
          <a:xfrm>
            <a:off x="2128696" y="1971126"/>
            <a:ext cx="743940" cy="743940"/>
            <a:chOff x="2128696" y="1971126"/>
            <a:chExt cx="743940" cy="743940"/>
          </a:xfrm>
        </p:grpSpPr>
        <p:sp>
          <p:nvSpPr>
            <p:cNvPr id="10" name="Oval 9">
              <a:extLst>
                <a:ext uri="{FF2B5EF4-FFF2-40B4-BE49-F238E27FC236}">
                  <a16:creationId xmlns:a16="http://schemas.microsoft.com/office/drawing/2014/main" id="{F1820ED5-8CBA-4C5F-84D4-C81CF33F14B2}"/>
                </a:ext>
              </a:extLst>
            </p:cNvPr>
            <p:cNvSpPr/>
            <p:nvPr/>
          </p:nvSpPr>
          <p:spPr>
            <a:xfrm>
              <a:off x="2128696"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22" name="Freeform 29">
              <a:extLst>
                <a:ext uri="{FF2B5EF4-FFF2-40B4-BE49-F238E27FC236}">
                  <a16:creationId xmlns:a16="http://schemas.microsoft.com/office/drawing/2014/main" id="{21961D3B-FC6A-47A5-A7D2-D9F449DA7749}"/>
                </a:ext>
              </a:extLst>
            </p:cNvPr>
            <p:cNvSpPr>
              <a:spLocks noChangeArrowheads="1"/>
            </p:cNvSpPr>
            <p:nvPr/>
          </p:nvSpPr>
          <p:spPr bwMode="auto">
            <a:xfrm>
              <a:off x="2274891" y="2114107"/>
              <a:ext cx="451550" cy="457978"/>
            </a:xfrm>
            <a:custGeom>
              <a:avLst/>
              <a:gdLst>
                <a:gd name="T0" fmla="*/ 1018 w 1203"/>
                <a:gd name="T1" fmla="*/ 234 h 1220"/>
                <a:gd name="T2" fmla="*/ 1005 w 1203"/>
                <a:gd name="T3" fmla="*/ 283 h 1220"/>
                <a:gd name="T4" fmla="*/ 743 w 1203"/>
                <a:gd name="T5" fmla="*/ 507 h 1220"/>
                <a:gd name="T6" fmla="*/ 575 w 1203"/>
                <a:gd name="T7" fmla="*/ 422 h 1220"/>
                <a:gd name="T8" fmla="*/ 565 w 1203"/>
                <a:gd name="T9" fmla="*/ 422 h 1220"/>
                <a:gd name="T10" fmla="*/ 512 w 1203"/>
                <a:gd name="T11" fmla="*/ 183 h 1220"/>
                <a:gd name="T12" fmla="*/ 559 w 1203"/>
                <a:gd name="T13" fmla="*/ 99 h 1220"/>
                <a:gd name="T14" fmla="*/ 510 w 1203"/>
                <a:gd name="T15" fmla="*/ 13 h 1220"/>
                <a:gd name="T16" fmla="*/ 411 w 1203"/>
                <a:gd name="T17" fmla="*/ 13 h 1220"/>
                <a:gd name="T18" fmla="*/ 362 w 1203"/>
                <a:gd name="T19" fmla="*/ 99 h 1220"/>
                <a:gd name="T20" fmla="*/ 411 w 1203"/>
                <a:gd name="T21" fmla="*/ 184 h 1220"/>
                <a:gd name="T22" fmla="*/ 486 w 1203"/>
                <a:gd name="T23" fmla="*/ 441 h 1220"/>
                <a:gd name="T24" fmla="*/ 392 w 1203"/>
                <a:gd name="T25" fmla="*/ 527 h 1220"/>
                <a:gd name="T26" fmla="*/ 196 w 1203"/>
                <a:gd name="T27" fmla="*/ 545 h 1220"/>
                <a:gd name="T28" fmla="*/ 148 w 1203"/>
                <a:gd name="T29" fmla="*/ 480 h 1220"/>
                <a:gd name="T30" fmla="*/ 49 w 1203"/>
                <a:gd name="T31" fmla="*/ 480 h 1220"/>
                <a:gd name="T32" fmla="*/ 0 w 1203"/>
                <a:gd name="T33" fmla="*/ 566 h 1220"/>
                <a:gd name="T34" fmla="*/ 49 w 1203"/>
                <a:gd name="T35" fmla="*/ 651 h 1220"/>
                <a:gd name="T36" fmla="*/ 148 w 1203"/>
                <a:gd name="T37" fmla="*/ 651 h 1220"/>
                <a:gd name="T38" fmla="*/ 185 w 1203"/>
                <a:gd name="T39" fmla="*/ 615 h 1220"/>
                <a:gd name="T40" fmla="*/ 392 w 1203"/>
                <a:gd name="T41" fmla="*/ 737 h 1220"/>
                <a:gd name="T42" fmla="*/ 234 w 1203"/>
                <a:gd name="T43" fmla="*/ 1025 h 1220"/>
                <a:gd name="T44" fmla="*/ 203 w 1203"/>
                <a:gd name="T45" fmla="*/ 1020 h 1220"/>
                <a:gd name="T46" fmla="*/ 117 w 1203"/>
                <a:gd name="T47" fmla="*/ 1070 h 1220"/>
                <a:gd name="T48" fmla="*/ 117 w 1203"/>
                <a:gd name="T49" fmla="*/ 1169 h 1220"/>
                <a:gd name="T50" fmla="*/ 203 w 1203"/>
                <a:gd name="T51" fmla="*/ 1219 h 1220"/>
                <a:gd name="T52" fmla="*/ 289 w 1203"/>
                <a:gd name="T53" fmla="*/ 1169 h 1220"/>
                <a:gd name="T54" fmla="*/ 289 w 1203"/>
                <a:gd name="T55" fmla="*/ 1070 h 1220"/>
                <a:gd name="T56" fmla="*/ 486 w 1203"/>
                <a:gd name="T57" fmla="*/ 823 h 1220"/>
                <a:gd name="T58" fmla="*/ 679 w 1203"/>
                <a:gd name="T59" fmla="*/ 814 h 1220"/>
                <a:gd name="T60" fmla="*/ 889 w 1203"/>
                <a:gd name="T61" fmla="*/ 985 h 1220"/>
                <a:gd name="T62" fmla="*/ 881 w 1203"/>
                <a:gd name="T63" fmla="*/ 1025 h 1220"/>
                <a:gd name="T64" fmla="*/ 930 w 1203"/>
                <a:gd name="T65" fmla="*/ 1111 h 1220"/>
                <a:gd name="T66" fmla="*/ 1029 w 1203"/>
                <a:gd name="T67" fmla="*/ 1111 h 1220"/>
                <a:gd name="T68" fmla="*/ 1078 w 1203"/>
                <a:gd name="T69" fmla="*/ 1025 h 1220"/>
                <a:gd name="T70" fmla="*/ 1029 w 1203"/>
                <a:gd name="T71" fmla="*/ 940 h 1220"/>
                <a:gd name="T72" fmla="*/ 980 w 1203"/>
                <a:gd name="T73" fmla="*/ 927 h 1220"/>
                <a:gd name="T74" fmla="*/ 749 w 1203"/>
                <a:gd name="T75" fmla="*/ 750 h 1220"/>
                <a:gd name="T76" fmla="*/ 785 w 1203"/>
                <a:gd name="T77" fmla="*/ 632 h 1220"/>
                <a:gd name="T78" fmla="*/ 776 w 1203"/>
                <a:gd name="T79" fmla="*/ 569 h 1220"/>
                <a:gd name="T80" fmla="*/ 1055 w 1203"/>
                <a:gd name="T81" fmla="*/ 369 h 1220"/>
                <a:gd name="T82" fmla="*/ 1103 w 1203"/>
                <a:gd name="T83" fmla="*/ 382 h 1220"/>
                <a:gd name="T84" fmla="*/ 1189 w 1203"/>
                <a:gd name="T85" fmla="*/ 333 h 1220"/>
                <a:gd name="T86" fmla="*/ 1189 w 1203"/>
                <a:gd name="T87" fmla="*/ 234 h 1220"/>
                <a:gd name="T88" fmla="*/ 1103 w 1203"/>
                <a:gd name="T89" fmla="*/ 185 h 1220"/>
                <a:gd name="T90" fmla="*/ 575 w 1203"/>
                <a:gd name="T91" fmla="*/ 772 h 1220"/>
                <a:gd name="T92" fmla="*/ 452 w 1203"/>
                <a:gd name="T93" fmla="*/ 701 h 1220"/>
                <a:gd name="T94" fmla="*/ 452 w 1203"/>
                <a:gd name="T95" fmla="*/ 561 h 1220"/>
                <a:gd name="T96" fmla="*/ 575 w 1203"/>
                <a:gd name="T97" fmla="*/ 491 h 1220"/>
                <a:gd name="T98" fmla="*/ 696 w 1203"/>
                <a:gd name="T99" fmla="*/ 561 h 1220"/>
                <a:gd name="T100" fmla="*/ 696 w 1203"/>
                <a:gd name="T101" fmla="*/ 701 h 1220"/>
                <a:gd name="T102" fmla="*/ 575 w 1203"/>
                <a:gd name="T103" fmla="*/ 77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03" h="1220">
                  <a:moveTo>
                    <a:pt x="1054" y="198"/>
                  </a:moveTo>
                  <a:cubicBezTo>
                    <a:pt x="1038" y="207"/>
                    <a:pt x="1027" y="218"/>
                    <a:pt x="1018" y="234"/>
                  </a:cubicBezTo>
                  <a:cubicBezTo>
                    <a:pt x="1009" y="250"/>
                    <a:pt x="1005" y="265"/>
                    <a:pt x="1005" y="283"/>
                  </a:cubicBezTo>
                  <a:lnTo>
                    <a:pt x="1005" y="283"/>
                  </a:lnTo>
                  <a:cubicBezTo>
                    <a:pt x="1005" y="293"/>
                    <a:pt x="1006" y="301"/>
                    <a:pt x="1009" y="309"/>
                  </a:cubicBezTo>
                  <a:cubicBezTo>
                    <a:pt x="921" y="375"/>
                    <a:pt x="832" y="441"/>
                    <a:pt x="743" y="507"/>
                  </a:cubicBezTo>
                  <a:cubicBezTo>
                    <a:pt x="725" y="483"/>
                    <a:pt x="706" y="466"/>
                    <a:pt x="680" y="451"/>
                  </a:cubicBezTo>
                  <a:cubicBezTo>
                    <a:pt x="646" y="431"/>
                    <a:pt x="613" y="422"/>
                    <a:pt x="575" y="422"/>
                  </a:cubicBezTo>
                  <a:lnTo>
                    <a:pt x="575" y="422"/>
                  </a:lnTo>
                  <a:cubicBezTo>
                    <a:pt x="571" y="422"/>
                    <a:pt x="568" y="422"/>
                    <a:pt x="565" y="422"/>
                  </a:cubicBezTo>
                  <a:cubicBezTo>
                    <a:pt x="561" y="422"/>
                    <a:pt x="558" y="422"/>
                    <a:pt x="554" y="422"/>
                  </a:cubicBezTo>
                  <a:cubicBezTo>
                    <a:pt x="540" y="342"/>
                    <a:pt x="526" y="262"/>
                    <a:pt x="512" y="183"/>
                  </a:cubicBezTo>
                  <a:cubicBezTo>
                    <a:pt x="527" y="174"/>
                    <a:pt x="537" y="163"/>
                    <a:pt x="546" y="148"/>
                  </a:cubicBezTo>
                  <a:cubicBezTo>
                    <a:pt x="555" y="132"/>
                    <a:pt x="559" y="117"/>
                    <a:pt x="559" y="99"/>
                  </a:cubicBezTo>
                  <a:cubicBezTo>
                    <a:pt x="559" y="80"/>
                    <a:pt x="555" y="65"/>
                    <a:pt x="546" y="49"/>
                  </a:cubicBezTo>
                  <a:cubicBezTo>
                    <a:pt x="537" y="33"/>
                    <a:pt x="526" y="22"/>
                    <a:pt x="510" y="13"/>
                  </a:cubicBezTo>
                  <a:cubicBezTo>
                    <a:pt x="494" y="4"/>
                    <a:pt x="479" y="0"/>
                    <a:pt x="461" y="0"/>
                  </a:cubicBezTo>
                  <a:cubicBezTo>
                    <a:pt x="443" y="0"/>
                    <a:pt x="426" y="4"/>
                    <a:pt x="411" y="13"/>
                  </a:cubicBezTo>
                  <a:cubicBezTo>
                    <a:pt x="395" y="22"/>
                    <a:pt x="384" y="33"/>
                    <a:pt x="375" y="49"/>
                  </a:cubicBezTo>
                  <a:cubicBezTo>
                    <a:pt x="366" y="65"/>
                    <a:pt x="362" y="80"/>
                    <a:pt x="362" y="99"/>
                  </a:cubicBezTo>
                  <a:cubicBezTo>
                    <a:pt x="362" y="117"/>
                    <a:pt x="366" y="132"/>
                    <a:pt x="375" y="148"/>
                  </a:cubicBezTo>
                  <a:cubicBezTo>
                    <a:pt x="384" y="164"/>
                    <a:pt x="396" y="175"/>
                    <a:pt x="411" y="184"/>
                  </a:cubicBezTo>
                  <a:cubicBezTo>
                    <a:pt x="421" y="190"/>
                    <a:pt x="431" y="193"/>
                    <a:pt x="442" y="196"/>
                  </a:cubicBezTo>
                  <a:cubicBezTo>
                    <a:pt x="456" y="277"/>
                    <a:pt x="471" y="359"/>
                    <a:pt x="486" y="441"/>
                  </a:cubicBezTo>
                  <a:cubicBezTo>
                    <a:pt x="480" y="444"/>
                    <a:pt x="475" y="446"/>
                    <a:pt x="470" y="449"/>
                  </a:cubicBezTo>
                  <a:cubicBezTo>
                    <a:pt x="436" y="469"/>
                    <a:pt x="411" y="492"/>
                    <a:pt x="392" y="527"/>
                  </a:cubicBezTo>
                  <a:cubicBezTo>
                    <a:pt x="383" y="541"/>
                    <a:pt x="378" y="555"/>
                    <a:pt x="373" y="571"/>
                  </a:cubicBezTo>
                  <a:cubicBezTo>
                    <a:pt x="314" y="562"/>
                    <a:pt x="255" y="553"/>
                    <a:pt x="196" y="545"/>
                  </a:cubicBezTo>
                  <a:cubicBezTo>
                    <a:pt x="193" y="534"/>
                    <a:pt x="190" y="526"/>
                    <a:pt x="185" y="516"/>
                  </a:cubicBezTo>
                  <a:cubicBezTo>
                    <a:pt x="176" y="501"/>
                    <a:pt x="163" y="489"/>
                    <a:pt x="148" y="480"/>
                  </a:cubicBezTo>
                  <a:cubicBezTo>
                    <a:pt x="132" y="471"/>
                    <a:pt x="117" y="467"/>
                    <a:pt x="99" y="467"/>
                  </a:cubicBezTo>
                  <a:cubicBezTo>
                    <a:pt x="80" y="467"/>
                    <a:pt x="65" y="471"/>
                    <a:pt x="49" y="480"/>
                  </a:cubicBezTo>
                  <a:cubicBezTo>
                    <a:pt x="33" y="489"/>
                    <a:pt x="22" y="500"/>
                    <a:pt x="13" y="516"/>
                  </a:cubicBezTo>
                  <a:cubicBezTo>
                    <a:pt x="4" y="531"/>
                    <a:pt x="0" y="548"/>
                    <a:pt x="0" y="566"/>
                  </a:cubicBezTo>
                  <a:cubicBezTo>
                    <a:pt x="0" y="584"/>
                    <a:pt x="4" y="600"/>
                    <a:pt x="13" y="616"/>
                  </a:cubicBezTo>
                  <a:cubicBezTo>
                    <a:pt x="22" y="631"/>
                    <a:pt x="33" y="642"/>
                    <a:pt x="49" y="651"/>
                  </a:cubicBezTo>
                  <a:cubicBezTo>
                    <a:pt x="65" y="660"/>
                    <a:pt x="80" y="664"/>
                    <a:pt x="99" y="664"/>
                  </a:cubicBezTo>
                  <a:cubicBezTo>
                    <a:pt x="117" y="664"/>
                    <a:pt x="132" y="660"/>
                    <a:pt x="148" y="651"/>
                  </a:cubicBezTo>
                  <a:cubicBezTo>
                    <a:pt x="163" y="642"/>
                    <a:pt x="176" y="631"/>
                    <a:pt x="185" y="616"/>
                  </a:cubicBezTo>
                  <a:cubicBezTo>
                    <a:pt x="185" y="615"/>
                    <a:pt x="185" y="615"/>
                    <a:pt x="185" y="615"/>
                  </a:cubicBezTo>
                  <a:cubicBezTo>
                    <a:pt x="244" y="623"/>
                    <a:pt x="304" y="632"/>
                    <a:pt x="364" y="640"/>
                  </a:cubicBezTo>
                  <a:cubicBezTo>
                    <a:pt x="366" y="676"/>
                    <a:pt x="374" y="706"/>
                    <a:pt x="392" y="737"/>
                  </a:cubicBezTo>
                  <a:cubicBezTo>
                    <a:pt x="403" y="756"/>
                    <a:pt x="414" y="770"/>
                    <a:pt x="430" y="785"/>
                  </a:cubicBezTo>
                  <a:cubicBezTo>
                    <a:pt x="364" y="865"/>
                    <a:pt x="299" y="945"/>
                    <a:pt x="234" y="1025"/>
                  </a:cubicBezTo>
                  <a:cubicBezTo>
                    <a:pt x="224" y="1022"/>
                    <a:pt x="215" y="1020"/>
                    <a:pt x="204" y="1020"/>
                  </a:cubicBezTo>
                  <a:cubicBezTo>
                    <a:pt x="203" y="1020"/>
                    <a:pt x="203" y="1020"/>
                    <a:pt x="203" y="1020"/>
                  </a:cubicBezTo>
                  <a:cubicBezTo>
                    <a:pt x="185" y="1020"/>
                    <a:pt x="169" y="1024"/>
                    <a:pt x="153" y="1033"/>
                  </a:cubicBezTo>
                  <a:cubicBezTo>
                    <a:pt x="137" y="1042"/>
                    <a:pt x="126" y="1054"/>
                    <a:pt x="117" y="1070"/>
                  </a:cubicBezTo>
                  <a:cubicBezTo>
                    <a:pt x="107" y="1086"/>
                    <a:pt x="103" y="1101"/>
                    <a:pt x="103" y="1119"/>
                  </a:cubicBezTo>
                  <a:cubicBezTo>
                    <a:pt x="103" y="1138"/>
                    <a:pt x="107" y="1153"/>
                    <a:pt x="117" y="1169"/>
                  </a:cubicBezTo>
                  <a:cubicBezTo>
                    <a:pt x="126" y="1185"/>
                    <a:pt x="137" y="1197"/>
                    <a:pt x="153" y="1206"/>
                  </a:cubicBezTo>
                  <a:cubicBezTo>
                    <a:pt x="169" y="1215"/>
                    <a:pt x="185" y="1219"/>
                    <a:pt x="203" y="1219"/>
                  </a:cubicBezTo>
                  <a:cubicBezTo>
                    <a:pt x="221" y="1219"/>
                    <a:pt x="237" y="1215"/>
                    <a:pt x="253" y="1206"/>
                  </a:cubicBezTo>
                  <a:cubicBezTo>
                    <a:pt x="269" y="1197"/>
                    <a:pt x="280" y="1185"/>
                    <a:pt x="289" y="1169"/>
                  </a:cubicBezTo>
                  <a:cubicBezTo>
                    <a:pt x="298" y="1153"/>
                    <a:pt x="302" y="1138"/>
                    <a:pt x="302" y="1119"/>
                  </a:cubicBezTo>
                  <a:cubicBezTo>
                    <a:pt x="302" y="1101"/>
                    <a:pt x="298" y="1086"/>
                    <a:pt x="289" y="1070"/>
                  </a:cubicBezTo>
                  <a:cubicBezTo>
                    <a:pt x="289" y="1070"/>
                    <a:pt x="289" y="1070"/>
                    <a:pt x="289" y="1069"/>
                  </a:cubicBezTo>
                  <a:cubicBezTo>
                    <a:pt x="354" y="987"/>
                    <a:pt x="420" y="905"/>
                    <a:pt x="486" y="823"/>
                  </a:cubicBezTo>
                  <a:cubicBezTo>
                    <a:pt x="515" y="836"/>
                    <a:pt x="542" y="842"/>
                    <a:pt x="575" y="842"/>
                  </a:cubicBezTo>
                  <a:cubicBezTo>
                    <a:pt x="612" y="842"/>
                    <a:pt x="645" y="833"/>
                    <a:pt x="679" y="814"/>
                  </a:cubicBezTo>
                  <a:cubicBezTo>
                    <a:pt x="687" y="809"/>
                    <a:pt x="693" y="805"/>
                    <a:pt x="700" y="800"/>
                  </a:cubicBezTo>
                  <a:cubicBezTo>
                    <a:pt x="763" y="862"/>
                    <a:pt x="826" y="924"/>
                    <a:pt x="889" y="985"/>
                  </a:cubicBezTo>
                  <a:cubicBezTo>
                    <a:pt x="883" y="999"/>
                    <a:pt x="881" y="1011"/>
                    <a:pt x="881" y="1025"/>
                  </a:cubicBezTo>
                  <a:lnTo>
                    <a:pt x="881" y="1025"/>
                  </a:lnTo>
                  <a:cubicBezTo>
                    <a:pt x="881" y="1043"/>
                    <a:pt x="885" y="1060"/>
                    <a:pt x="894" y="1075"/>
                  </a:cubicBezTo>
                  <a:cubicBezTo>
                    <a:pt x="903" y="1091"/>
                    <a:pt x="914" y="1102"/>
                    <a:pt x="930" y="1111"/>
                  </a:cubicBezTo>
                  <a:cubicBezTo>
                    <a:pt x="946" y="1120"/>
                    <a:pt x="962" y="1124"/>
                    <a:pt x="980" y="1124"/>
                  </a:cubicBezTo>
                  <a:cubicBezTo>
                    <a:pt x="999" y="1124"/>
                    <a:pt x="1013" y="1120"/>
                    <a:pt x="1029" y="1111"/>
                  </a:cubicBezTo>
                  <a:cubicBezTo>
                    <a:pt x="1045" y="1102"/>
                    <a:pt x="1056" y="1091"/>
                    <a:pt x="1065" y="1075"/>
                  </a:cubicBezTo>
                  <a:cubicBezTo>
                    <a:pt x="1074" y="1060"/>
                    <a:pt x="1078" y="1043"/>
                    <a:pt x="1078" y="1025"/>
                  </a:cubicBezTo>
                  <a:cubicBezTo>
                    <a:pt x="1078" y="1007"/>
                    <a:pt x="1074" y="992"/>
                    <a:pt x="1065" y="976"/>
                  </a:cubicBezTo>
                  <a:cubicBezTo>
                    <a:pt x="1056" y="960"/>
                    <a:pt x="1045" y="949"/>
                    <a:pt x="1029" y="940"/>
                  </a:cubicBezTo>
                  <a:cubicBezTo>
                    <a:pt x="1013" y="931"/>
                    <a:pt x="998" y="927"/>
                    <a:pt x="980" y="927"/>
                  </a:cubicBezTo>
                  <a:lnTo>
                    <a:pt x="980" y="927"/>
                  </a:lnTo>
                  <a:cubicBezTo>
                    <a:pt x="965" y="927"/>
                    <a:pt x="952" y="929"/>
                    <a:pt x="939" y="936"/>
                  </a:cubicBezTo>
                  <a:cubicBezTo>
                    <a:pt x="876" y="874"/>
                    <a:pt x="813" y="812"/>
                    <a:pt x="749" y="750"/>
                  </a:cubicBezTo>
                  <a:cubicBezTo>
                    <a:pt x="752" y="745"/>
                    <a:pt x="754" y="741"/>
                    <a:pt x="757" y="737"/>
                  </a:cubicBezTo>
                  <a:cubicBezTo>
                    <a:pt x="776" y="703"/>
                    <a:pt x="785" y="671"/>
                    <a:pt x="785" y="632"/>
                  </a:cubicBezTo>
                  <a:cubicBezTo>
                    <a:pt x="785" y="632"/>
                    <a:pt x="785" y="632"/>
                    <a:pt x="785" y="632"/>
                  </a:cubicBezTo>
                  <a:cubicBezTo>
                    <a:pt x="785" y="609"/>
                    <a:pt x="782" y="591"/>
                    <a:pt x="776" y="569"/>
                  </a:cubicBezTo>
                  <a:cubicBezTo>
                    <a:pt x="868" y="501"/>
                    <a:pt x="959" y="433"/>
                    <a:pt x="1050" y="366"/>
                  </a:cubicBezTo>
                  <a:cubicBezTo>
                    <a:pt x="1052" y="367"/>
                    <a:pt x="1053" y="368"/>
                    <a:pt x="1055" y="369"/>
                  </a:cubicBezTo>
                  <a:cubicBezTo>
                    <a:pt x="1070" y="378"/>
                    <a:pt x="1085" y="382"/>
                    <a:pt x="1103" y="382"/>
                  </a:cubicBezTo>
                  <a:lnTo>
                    <a:pt x="1103" y="382"/>
                  </a:lnTo>
                  <a:cubicBezTo>
                    <a:pt x="1122" y="382"/>
                    <a:pt x="1138" y="378"/>
                    <a:pt x="1153" y="369"/>
                  </a:cubicBezTo>
                  <a:cubicBezTo>
                    <a:pt x="1169" y="360"/>
                    <a:pt x="1180" y="348"/>
                    <a:pt x="1189" y="333"/>
                  </a:cubicBezTo>
                  <a:cubicBezTo>
                    <a:pt x="1198" y="317"/>
                    <a:pt x="1202" y="301"/>
                    <a:pt x="1202" y="283"/>
                  </a:cubicBezTo>
                  <a:cubicBezTo>
                    <a:pt x="1202" y="265"/>
                    <a:pt x="1198" y="250"/>
                    <a:pt x="1189" y="234"/>
                  </a:cubicBezTo>
                  <a:cubicBezTo>
                    <a:pt x="1180" y="218"/>
                    <a:pt x="1169" y="207"/>
                    <a:pt x="1153" y="198"/>
                  </a:cubicBezTo>
                  <a:cubicBezTo>
                    <a:pt x="1138" y="189"/>
                    <a:pt x="1122" y="185"/>
                    <a:pt x="1103" y="185"/>
                  </a:cubicBezTo>
                  <a:cubicBezTo>
                    <a:pt x="1085" y="185"/>
                    <a:pt x="1070" y="189"/>
                    <a:pt x="1054" y="198"/>
                  </a:cubicBezTo>
                  <a:close/>
                  <a:moveTo>
                    <a:pt x="575" y="772"/>
                  </a:moveTo>
                  <a:cubicBezTo>
                    <a:pt x="549" y="772"/>
                    <a:pt x="526" y="766"/>
                    <a:pt x="504" y="753"/>
                  </a:cubicBezTo>
                  <a:cubicBezTo>
                    <a:pt x="482" y="740"/>
                    <a:pt x="465" y="723"/>
                    <a:pt x="452" y="701"/>
                  </a:cubicBezTo>
                  <a:cubicBezTo>
                    <a:pt x="439" y="679"/>
                    <a:pt x="434" y="657"/>
                    <a:pt x="434" y="632"/>
                  </a:cubicBezTo>
                  <a:cubicBezTo>
                    <a:pt x="434" y="606"/>
                    <a:pt x="439" y="583"/>
                    <a:pt x="452" y="561"/>
                  </a:cubicBezTo>
                  <a:cubicBezTo>
                    <a:pt x="465" y="539"/>
                    <a:pt x="482" y="522"/>
                    <a:pt x="504" y="509"/>
                  </a:cubicBezTo>
                  <a:cubicBezTo>
                    <a:pt x="526" y="496"/>
                    <a:pt x="549" y="491"/>
                    <a:pt x="575" y="491"/>
                  </a:cubicBezTo>
                  <a:cubicBezTo>
                    <a:pt x="600" y="491"/>
                    <a:pt x="622" y="496"/>
                    <a:pt x="644" y="509"/>
                  </a:cubicBezTo>
                  <a:cubicBezTo>
                    <a:pt x="666" y="522"/>
                    <a:pt x="683" y="539"/>
                    <a:pt x="696" y="561"/>
                  </a:cubicBezTo>
                  <a:cubicBezTo>
                    <a:pt x="709" y="583"/>
                    <a:pt x="715" y="606"/>
                    <a:pt x="715" y="632"/>
                  </a:cubicBezTo>
                  <a:cubicBezTo>
                    <a:pt x="715" y="657"/>
                    <a:pt x="709" y="679"/>
                    <a:pt x="696" y="701"/>
                  </a:cubicBezTo>
                  <a:cubicBezTo>
                    <a:pt x="683" y="723"/>
                    <a:pt x="666" y="740"/>
                    <a:pt x="644" y="753"/>
                  </a:cubicBezTo>
                  <a:cubicBezTo>
                    <a:pt x="622" y="766"/>
                    <a:pt x="600" y="772"/>
                    <a:pt x="575" y="772"/>
                  </a:cubicBezTo>
                  <a:close/>
                </a:path>
              </a:pathLst>
            </a:custGeom>
            <a:solidFill>
              <a:schemeClr val="accent1"/>
            </a:solidFill>
            <a:ln>
              <a:noFill/>
            </a:ln>
            <a:effectLst/>
          </p:spPr>
          <p:txBody>
            <a:bodyPr wrap="none" anchor="ctr"/>
            <a:lstStyle/>
            <a:p>
              <a:endParaRPr lang="en-US" dirty="0"/>
            </a:p>
          </p:txBody>
        </p:sp>
      </p:grpSp>
      <p:grpSp>
        <p:nvGrpSpPr>
          <p:cNvPr id="5" name="Group 4">
            <a:extLst>
              <a:ext uri="{FF2B5EF4-FFF2-40B4-BE49-F238E27FC236}">
                <a16:creationId xmlns:a16="http://schemas.microsoft.com/office/drawing/2014/main" id="{E84B47D8-C3A3-4C57-BCB2-878BC5CB2734}"/>
              </a:ext>
            </a:extLst>
          </p:cNvPr>
          <p:cNvGrpSpPr/>
          <p:nvPr/>
        </p:nvGrpSpPr>
        <p:grpSpPr>
          <a:xfrm>
            <a:off x="5724030" y="1971126"/>
            <a:ext cx="743940" cy="743940"/>
            <a:chOff x="5724030" y="1971126"/>
            <a:chExt cx="743940" cy="743940"/>
          </a:xfrm>
        </p:grpSpPr>
        <p:sp>
          <p:nvSpPr>
            <p:cNvPr id="18" name="Oval 17">
              <a:extLst>
                <a:ext uri="{FF2B5EF4-FFF2-40B4-BE49-F238E27FC236}">
                  <a16:creationId xmlns:a16="http://schemas.microsoft.com/office/drawing/2014/main" id="{EB4C4DC6-E272-4B00-A240-82E5E1BDBD89}"/>
                </a:ext>
              </a:extLst>
            </p:cNvPr>
            <p:cNvSpPr/>
            <p:nvPr/>
          </p:nvSpPr>
          <p:spPr>
            <a:xfrm>
              <a:off x="5724030"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23" name="Group 21">
              <a:extLst>
                <a:ext uri="{FF2B5EF4-FFF2-40B4-BE49-F238E27FC236}">
                  <a16:creationId xmlns:a16="http://schemas.microsoft.com/office/drawing/2014/main" id="{CD4568B3-F0CE-4DBB-A6F9-8CAE323FF23E}"/>
                </a:ext>
              </a:extLst>
            </p:cNvPr>
            <p:cNvGrpSpPr>
              <a:grpSpLocks/>
            </p:cNvGrpSpPr>
            <p:nvPr/>
          </p:nvGrpSpPr>
          <p:grpSpPr bwMode="auto">
            <a:xfrm>
              <a:off x="5811631" y="2114107"/>
              <a:ext cx="568739" cy="457978"/>
              <a:chOff x="2537" y="904"/>
              <a:chExt cx="457" cy="368"/>
            </a:xfrm>
            <a:solidFill>
              <a:schemeClr val="accent1"/>
            </a:solidFill>
          </p:grpSpPr>
          <p:sp>
            <p:nvSpPr>
              <p:cNvPr id="24" name="Freeform 22">
                <a:extLst>
                  <a:ext uri="{FF2B5EF4-FFF2-40B4-BE49-F238E27FC236}">
                    <a16:creationId xmlns:a16="http://schemas.microsoft.com/office/drawing/2014/main" id="{D6A54FDF-6E7B-455D-945F-2D9679F6E42D}"/>
                  </a:ext>
                </a:extLst>
              </p:cNvPr>
              <p:cNvSpPr>
                <a:spLocks noChangeArrowheads="1"/>
              </p:cNvSpPr>
              <p:nvPr/>
            </p:nvSpPr>
            <p:spPr bwMode="auto">
              <a:xfrm>
                <a:off x="2537" y="904"/>
                <a:ext cx="457" cy="368"/>
              </a:xfrm>
              <a:custGeom>
                <a:avLst/>
                <a:gdLst>
                  <a:gd name="T0" fmla="*/ 1718 w 2021"/>
                  <a:gd name="T1" fmla="*/ 1219 h 1629"/>
                  <a:gd name="T2" fmla="*/ 1011 w 2021"/>
                  <a:gd name="T3" fmla="*/ 1628 h 1629"/>
                  <a:gd name="T4" fmla="*/ 302 w 2021"/>
                  <a:gd name="T5" fmla="*/ 1219 h 1629"/>
                  <a:gd name="T6" fmla="*/ 369 w 2021"/>
                  <a:gd name="T7" fmla="*/ 1116 h 1629"/>
                  <a:gd name="T8" fmla="*/ 657 w 2021"/>
                  <a:gd name="T9" fmla="*/ 1431 h 1629"/>
                  <a:gd name="T10" fmla="*/ 1365 w 2021"/>
                  <a:gd name="T11" fmla="*/ 1431 h 1629"/>
                  <a:gd name="T12" fmla="*/ 1715 w 2021"/>
                  <a:gd name="T13" fmla="*/ 900 h 1629"/>
                  <a:gd name="T14" fmla="*/ 1762 w 2021"/>
                  <a:gd name="T15" fmla="*/ 643 h 1629"/>
                  <a:gd name="T16" fmla="*/ 1823 w 2021"/>
                  <a:gd name="T17" fmla="*/ 900 h 1629"/>
                  <a:gd name="T18" fmla="*/ 398 w 2021"/>
                  <a:gd name="T19" fmla="*/ 458 h 1629"/>
                  <a:gd name="T20" fmla="*/ 1012 w 2021"/>
                  <a:gd name="T21" fmla="*/ 103 h 1629"/>
                  <a:gd name="T22" fmla="*/ 1625 w 2021"/>
                  <a:gd name="T23" fmla="*/ 458 h 1629"/>
                  <a:gd name="T24" fmla="*/ 1735 w 2021"/>
                  <a:gd name="T25" fmla="*/ 433 h 1629"/>
                  <a:gd name="T26" fmla="*/ 1422 w 2021"/>
                  <a:gd name="T27" fmla="*/ 109 h 1629"/>
                  <a:gd name="T28" fmla="*/ 604 w 2021"/>
                  <a:gd name="T29" fmla="*/ 109 h 1629"/>
                  <a:gd name="T30" fmla="*/ 200 w 2021"/>
                  <a:gd name="T31" fmla="*/ 729 h 1629"/>
                  <a:gd name="T32" fmla="*/ 259 w 2021"/>
                  <a:gd name="T33" fmla="*/ 986 h 1629"/>
                  <a:gd name="T34" fmla="*/ 308 w 2021"/>
                  <a:gd name="T35" fmla="*/ 729 h 1629"/>
                  <a:gd name="T36" fmla="*/ 1240 w 2021"/>
                  <a:gd name="T37" fmla="*/ 941 h 1629"/>
                  <a:gd name="T38" fmla="*/ 1229 w 2021"/>
                  <a:gd name="T39" fmla="*/ 1086 h 1629"/>
                  <a:gd name="T40" fmla="*/ 1083 w 2021"/>
                  <a:gd name="T41" fmla="*/ 1065 h 1629"/>
                  <a:gd name="T42" fmla="*/ 1012 w 2021"/>
                  <a:gd name="T43" fmla="*/ 1161 h 1629"/>
                  <a:gd name="T44" fmla="*/ 940 w 2021"/>
                  <a:gd name="T45" fmla="*/ 1065 h 1629"/>
                  <a:gd name="T46" fmla="*/ 794 w 2021"/>
                  <a:gd name="T47" fmla="*/ 1086 h 1629"/>
                  <a:gd name="T48" fmla="*/ 783 w 2021"/>
                  <a:gd name="T49" fmla="*/ 941 h 1629"/>
                  <a:gd name="T50" fmla="*/ 665 w 2021"/>
                  <a:gd name="T51" fmla="*/ 852 h 1629"/>
                  <a:gd name="T52" fmla="*/ 665 w 2021"/>
                  <a:gd name="T53" fmla="*/ 776 h 1629"/>
                  <a:gd name="T54" fmla="*/ 783 w 2021"/>
                  <a:gd name="T55" fmla="*/ 688 h 1629"/>
                  <a:gd name="T56" fmla="*/ 794 w 2021"/>
                  <a:gd name="T57" fmla="*/ 543 h 1629"/>
                  <a:gd name="T58" fmla="*/ 940 w 2021"/>
                  <a:gd name="T59" fmla="*/ 563 h 1629"/>
                  <a:gd name="T60" fmla="*/ 1012 w 2021"/>
                  <a:gd name="T61" fmla="*/ 466 h 1629"/>
                  <a:gd name="T62" fmla="*/ 1050 w 2021"/>
                  <a:gd name="T63" fmla="*/ 468 h 1629"/>
                  <a:gd name="T64" fmla="*/ 1138 w 2021"/>
                  <a:gd name="T65" fmla="*/ 586 h 1629"/>
                  <a:gd name="T66" fmla="*/ 1283 w 2021"/>
                  <a:gd name="T67" fmla="*/ 597 h 1629"/>
                  <a:gd name="T68" fmla="*/ 1263 w 2021"/>
                  <a:gd name="T69" fmla="*/ 743 h 1629"/>
                  <a:gd name="T70" fmla="*/ 1361 w 2021"/>
                  <a:gd name="T71" fmla="*/ 815 h 1629"/>
                  <a:gd name="T72" fmla="*/ 1263 w 2021"/>
                  <a:gd name="T73" fmla="*/ 886 h 1629"/>
                  <a:gd name="T74" fmla="*/ 1089 w 2021"/>
                  <a:gd name="T75" fmla="*/ 681 h 1629"/>
                  <a:gd name="T76" fmla="*/ 934 w 2021"/>
                  <a:gd name="T77" fmla="*/ 681 h 1629"/>
                  <a:gd name="T78" fmla="*/ 857 w 2021"/>
                  <a:gd name="T79" fmla="*/ 815 h 1629"/>
                  <a:gd name="T80" fmla="*/ 934 w 2021"/>
                  <a:gd name="T81" fmla="*/ 948 h 1629"/>
                  <a:gd name="T82" fmla="*/ 1089 w 2021"/>
                  <a:gd name="T83" fmla="*/ 948 h 1629"/>
                  <a:gd name="T84" fmla="*/ 1166 w 2021"/>
                  <a:gd name="T85" fmla="*/ 815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1" h="1629">
                    <a:moveTo>
                      <a:pt x="1823" y="900"/>
                    </a:moveTo>
                    <a:cubicBezTo>
                      <a:pt x="1810" y="1018"/>
                      <a:pt x="1778" y="1116"/>
                      <a:pt x="1718" y="1219"/>
                    </a:cubicBezTo>
                    <a:cubicBezTo>
                      <a:pt x="1643" y="1349"/>
                      <a:pt x="1550" y="1444"/>
                      <a:pt x="1419" y="1519"/>
                    </a:cubicBezTo>
                    <a:cubicBezTo>
                      <a:pt x="1289" y="1595"/>
                      <a:pt x="1161" y="1628"/>
                      <a:pt x="1011" y="1628"/>
                    </a:cubicBezTo>
                    <a:cubicBezTo>
                      <a:pt x="860" y="1628"/>
                      <a:pt x="731" y="1595"/>
                      <a:pt x="601" y="1519"/>
                    </a:cubicBezTo>
                    <a:cubicBezTo>
                      <a:pt x="470" y="1444"/>
                      <a:pt x="377" y="1349"/>
                      <a:pt x="302" y="1219"/>
                    </a:cubicBezTo>
                    <a:cubicBezTo>
                      <a:pt x="297" y="1211"/>
                      <a:pt x="293" y="1203"/>
                      <a:pt x="288" y="1195"/>
                    </a:cubicBezTo>
                    <a:cubicBezTo>
                      <a:pt x="315" y="1169"/>
                      <a:pt x="342" y="1143"/>
                      <a:pt x="369" y="1116"/>
                    </a:cubicBezTo>
                    <a:cubicBezTo>
                      <a:pt x="378" y="1135"/>
                      <a:pt x="387" y="1152"/>
                      <a:pt x="398" y="1171"/>
                    </a:cubicBezTo>
                    <a:cubicBezTo>
                      <a:pt x="463" y="1284"/>
                      <a:pt x="544" y="1366"/>
                      <a:pt x="657" y="1431"/>
                    </a:cubicBezTo>
                    <a:cubicBezTo>
                      <a:pt x="770" y="1497"/>
                      <a:pt x="881" y="1526"/>
                      <a:pt x="1012" y="1526"/>
                    </a:cubicBezTo>
                    <a:cubicBezTo>
                      <a:pt x="1142" y="1526"/>
                      <a:pt x="1252" y="1497"/>
                      <a:pt x="1365" y="1431"/>
                    </a:cubicBezTo>
                    <a:cubicBezTo>
                      <a:pt x="1478" y="1366"/>
                      <a:pt x="1560" y="1284"/>
                      <a:pt x="1625" y="1171"/>
                    </a:cubicBezTo>
                    <a:cubicBezTo>
                      <a:pt x="1675" y="1084"/>
                      <a:pt x="1703" y="1001"/>
                      <a:pt x="1715" y="900"/>
                    </a:cubicBezTo>
                    <a:cubicBezTo>
                      <a:pt x="1645" y="900"/>
                      <a:pt x="1574" y="900"/>
                      <a:pt x="1503" y="900"/>
                    </a:cubicBezTo>
                    <a:cubicBezTo>
                      <a:pt x="1590" y="815"/>
                      <a:pt x="1676" y="729"/>
                      <a:pt x="1762" y="643"/>
                    </a:cubicBezTo>
                    <a:cubicBezTo>
                      <a:pt x="1848" y="729"/>
                      <a:pt x="1934" y="815"/>
                      <a:pt x="2020" y="900"/>
                    </a:cubicBezTo>
                    <a:cubicBezTo>
                      <a:pt x="1954" y="900"/>
                      <a:pt x="1889" y="900"/>
                      <a:pt x="1823" y="900"/>
                    </a:cubicBezTo>
                    <a:close/>
                    <a:moveTo>
                      <a:pt x="308" y="729"/>
                    </a:moveTo>
                    <a:cubicBezTo>
                      <a:pt x="320" y="628"/>
                      <a:pt x="348" y="545"/>
                      <a:pt x="398" y="458"/>
                    </a:cubicBezTo>
                    <a:cubicBezTo>
                      <a:pt x="463" y="345"/>
                      <a:pt x="545" y="263"/>
                      <a:pt x="658" y="198"/>
                    </a:cubicBezTo>
                    <a:cubicBezTo>
                      <a:pt x="771" y="132"/>
                      <a:pt x="881" y="103"/>
                      <a:pt x="1012" y="103"/>
                    </a:cubicBezTo>
                    <a:cubicBezTo>
                      <a:pt x="1142" y="103"/>
                      <a:pt x="1253" y="132"/>
                      <a:pt x="1366" y="198"/>
                    </a:cubicBezTo>
                    <a:cubicBezTo>
                      <a:pt x="1479" y="263"/>
                      <a:pt x="1560" y="345"/>
                      <a:pt x="1625" y="458"/>
                    </a:cubicBezTo>
                    <a:cubicBezTo>
                      <a:pt x="1636" y="477"/>
                      <a:pt x="1645" y="494"/>
                      <a:pt x="1654" y="513"/>
                    </a:cubicBezTo>
                    <a:cubicBezTo>
                      <a:pt x="1681" y="486"/>
                      <a:pt x="1708" y="459"/>
                      <a:pt x="1735" y="433"/>
                    </a:cubicBezTo>
                    <a:cubicBezTo>
                      <a:pt x="1730" y="424"/>
                      <a:pt x="1726" y="417"/>
                      <a:pt x="1721" y="409"/>
                    </a:cubicBezTo>
                    <a:cubicBezTo>
                      <a:pt x="1646" y="278"/>
                      <a:pt x="1553" y="184"/>
                      <a:pt x="1422" y="109"/>
                    </a:cubicBezTo>
                    <a:cubicBezTo>
                      <a:pt x="1292" y="33"/>
                      <a:pt x="1164" y="0"/>
                      <a:pt x="1013" y="0"/>
                    </a:cubicBezTo>
                    <a:cubicBezTo>
                      <a:pt x="863" y="0"/>
                      <a:pt x="734" y="33"/>
                      <a:pt x="604" y="109"/>
                    </a:cubicBezTo>
                    <a:cubicBezTo>
                      <a:pt x="473" y="184"/>
                      <a:pt x="380" y="278"/>
                      <a:pt x="305" y="409"/>
                    </a:cubicBezTo>
                    <a:cubicBezTo>
                      <a:pt x="245" y="512"/>
                      <a:pt x="213" y="610"/>
                      <a:pt x="200" y="729"/>
                    </a:cubicBezTo>
                    <a:cubicBezTo>
                      <a:pt x="133" y="729"/>
                      <a:pt x="67" y="729"/>
                      <a:pt x="0" y="729"/>
                    </a:cubicBezTo>
                    <a:cubicBezTo>
                      <a:pt x="86" y="815"/>
                      <a:pt x="172" y="900"/>
                      <a:pt x="259" y="986"/>
                    </a:cubicBezTo>
                    <a:cubicBezTo>
                      <a:pt x="345" y="900"/>
                      <a:pt x="431" y="815"/>
                      <a:pt x="517" y="729"/>
                    </a:cubicBezTo>
                    <a:cubicBezTo>
                      <a:pt x="447" y="729"/>
                      <a:pt x="377" y="729"/>
                      <a:pt x="308" y="729"/>
                    </a:cubicBezTo>
                    <a:close/>
                    <a:moveTo>
                      <a:pt x="1263" y="886"/>
                    </a:moveTo>
                    <a:cubicBezTo>
                      <a:pt x="1257" y="906"/>
                      <a:pt x="1250" y="923"/>
                      <a:pt x="1240" y="941"/>
                    </a:cubicBezTo>
                    <a:cubicBezTo>
                      <a:pt x="1255" y="972"/>
                      <a:pt x="1269" y="1002"/>
                      <a:pt x="1283" y="1032"/>
                    </a:cubicBezTo>
                    <a:cubicBezTo>
                      <a:pt x="1266" y="1053"/>
                      <a:pt x="1250" y="1069"/>
                      <a:pt x="1229" y="1086"/>
                    </a:cubicBezTo>
                    <a:cubicBezTo>
                      <a:pt x="1199" y="1072"/>
                      <a:pt x="1169" y="1058"/>
                      <a:pt x="1138" y="1043"/>
                    </a:cubicBezTo>
                    <a:cubicBezTo>
                      <a:pt x="1120" y="1053"/>
                      <a:pt x="1103" y="1060"/>
                      <a:pt x="1083" y="1065"/>
                    </a:cubicBezTo>
                    <a:cubicBezTo>
                      <a:pt x="1072" y="1097"/>
                      <a:pt x="1061" y="1129"/>
                      <a:pt x="1050" y="1161"/>
                    </a:cubicBezTo>
                    <a:cubicBezTo>
                      <a:pt x="1037" y="1161"/>
                      <a:pt x="1024" y="1161"/>
                      <a:pt x="1012" y="1161"/>
                    </a:cubicBezTo>
                    <a:cubicBezTo>
                      <a:pt x="999" y="1161"/>
                      <a:pt x="986" y="1161"/>
                      <a:pt x="974" y="1161"/>
                    </a:cubicBezTo>
                    <a:cubicBezTo>
                      <a:pt x="962" y="1129"/>
                      <a:pt x="951" y="1097"/>
                      <a:pt x="940" y="1065"/>
                    </a:cubicBezTo>
                    <a:cubicBezTo>
                      <a:pt x="920" y="1059"/>
                      <a:pt x="903" y="1053"/>
                      <a:pt x="885" y="1043"/>
                    </a:cubicBezTo>
                    <a:cubicBezTo>
                      <a:pt x="854" y="1058"/>
                      <a:pt x="824" y="1072"/>
                      <a:pt x="794" y="1086"/>
                    </a:cubicBezTo>
                    <a:cubicBezTo>
                      <a:pt x="773" y="1069"/>
                      <a:pt x="757" y="1053"/>
                      <a:pt x="740" y="1032"/>
                    </a:cubicBezTo>
                    <a:cubicBezTo>
                      <a:pt x="754" y="1002"/>
                      <a:pt x="768" y="972"/>
                      <a:pt x="783" y="941"/>
                    </a:cubicBezTo>
                    <a:cubicBezTo>
                      <a:pt x="773" y="922"/>
                      <a:pt x="766" y="906"/>
                      <a:pt x="760" y="886"/>
                    </a:cubicBezTo>
                    <a:cubicBezTo>
                      <a:pt x="728" y="875"/>
                      <a:pt x="696" y="864"/>
                      <a:pt x="665" y="852"/>
                    </a:cubicBezTo>
                    <a:cubicBezTo>
                      <a:pt x="665" y="840"/>
                      <a:pt x="665" y="827"/>
                      <a:pt x="665" y="815"/>
                    </a:cubicBezTo>
                    <a:cubicBezTo>
                      <a:pt x="665" y="802"/>
                      <a:pt x="665" y="789"/>
                      <a:pt x="665" y="776"/>
                    </a:cubicBezTo>
                    <a:cubicBezTo>
                      <a:pt x="696" y="765"/>
                      <a:pt x="728" y="754"/>
                      <a:pt x="760" y="743"/>
                    </a:cubicBezTo>
                    <a:cubicBezTo>
                      <a:pt x="766" y="723"/>
                      <a:pt x="773" y="707"/>
                      <a:pt x="783" y="688"/>
                    </a:cubicBezTo>
                    <a:cubicBezTo>
                      <a:pt x="768" y="657"/>
                      <a:pt x="754" y="627"/>
                      <a:pt x="740" y="597"/>
                    </a:cubicBezTo>
                    <a:cubicBezTo>
                      <a:pt x="757" y="576"/>
                      <a:pt x="773" y="560"/>
                      <a:pt x="794" y="543"/>
                    </a:cubicBezTo>
                    <a:cubicBezTo>
                      <a:pt x="824" y="557"/>
                      <a:pt x="854" y="571"/>
                      <a:pt x="885" y="586"/>
                    </a:cubicBezTo>
                    <a:cubicBezTo>
                      <a:pt x="903" y="576"/>
                      <a:pt x="920" y="569"/>
                      <a:pt x="940" y="563"/>
                    </a:cubicBezTo>
                    <a:cubicBezTo>
                      <a:pt x="951" y="532"/>
                      <a:pt x="962" y="501"/>
                      <a:pt x="974" y="470"/>
                    </a:cubicBezTo>
                    <a:cubicBezTo>
                      <a:pt x="987" y="468"/>
                      <a:pt x="998" y="467"/>
                      <a:pt x="1012" y="466"/>
                    </a:cubicBezTo>
                    <a:lnTo>
                      <a:pt x="1012" y="466"/>
                    </a:lnTo>
                    <a:cubicBezTo>
                      <a:pt x="1025" y="466"/>
                      <a:pt x="1036" y="467"/>
                      <a:pt x="1050" y="468"/>
                    </a:cubicBezTo>
                    <a:cubicBezTo>
                      <a:pt x="1061" y="499"/>
                      <a:pt x="1072" y="531"/>
                      <a:pt x="1083" y="563"/>
                    </a:cubicBezTo>
                    <a:cubicBezTo>
                      <a:pt x="1103" y="569"/>
                      <a:pt x="1120" y="576"/>
                      <a:pt x="1138" y="586"/>
                    </a:cubicBezTo>
                    <a:cubicBezTo>
                      <a:pt x="1169" y="571"/>
                      <a:pt x="1199" y="557"/>
                      <a:pt x="1229" y="543"/>
                    </a:cubicBezTo>
                    <a:cubicBezTo>
                      <a:pt x="1250" y="560"/>
                      <a:pt x="1266" y="576"/>
                      <a:pt x="1283" y="597"/>
                    </a:cubicBezTo>
                    <a:cubicBezTo>
                      <a:pt x="1269" y="627"/>
                      <a:pt x="1255" y="657"/>
                      <a:pt x="1240" y="688"/>
                    </a:cubicBezTo>
                    <a:cubicBezTo>
                      <a:pt x="1250" y="706"/>
                      <a:pt x="1257" y="723"/>
                      <a:pt x="1263" y="743"/>
                    </a:cubicBezTo>
                    <a:cubicBezTo>
                      <a:pt x="1295" y="754"/>
                      <a:pt x="1327" y="765"/>
                      <a:pt x="1358" y="776"/>
                    </a:cubicBezTo>
                    <a:cubicBezTo>
                      <a:pt x="1360" y="790"/>
                      <a:pt x="1361" y="801"/>
                      <a:pt x="1361" y="815"/>
                    </a:cubicBezTo>
                    <a:cubicBezTo>
                      <a:pt x="1361" y="827"/>
                      <a:pt x="1361" y="840"/>
                      <a:pt x="1361" y="852"/>
                    </a:cubicBezTo>
                    <a:cubicBezTo>
                      <a:pt x="1329" y="864"/>
                      <a:pt x="1296" y="875"/>
                      <a:pt x="1263" y="886"/>
                    </a:cubicBezTo>
                    <a:close/>
                    <a:moveTo>
                      <a:pt x="1145" y="737"/>
                    </a:moveTo>
                    <a:cubicBezTo>
                      <a:pt x="1131" y="712"/>
                      <a:pt x="1114" y="695"/>
                      <a:pt x="1089" y="681"/>
                    </a:cubicBezTo>
                    <a:cubicBezTo>
                      <a:pt x="1065" y="666"/>
                      <a:pt x="1040" y="660"/>
                      <a:pt x="1012" y="660"/>
                    </a:cubicBezTo>
                    <a:cubicBezTo>
                      <a:pt x="983" y="660"/>
                      <a:pt x="958" y="666"/>
                      <a:pt x="934" y="681"/>
                    </a:cubicBezTo>
                    <a:cubicBezTo>
                      <a:pt x="909" y="695"/>
                      <a:pt x="892" y="712"/>
                      <a:pt x="878" y="737"/>
                    </a:cubicBezTo>
                    <a:cubicBezTo>
                      <a:pt x="863" y="761"/>
                      <a:pt x="857" y="786"/>
                      <a:pt x="857" y="815"/>
                    </a:cubicBezTo>
                    <a:cubicBezTo>
                      <a:pt x="857" y="843"/>
                      <a:pt x="863" y="868"/>
                      <a:pt x="878" y="892"/>
                    </a:cubicBezTo>
                    <a:cubicBezTo>
                      <a:pt x="892" y="917"/>
                      <a:pt x="909" y="934"/>
                      <a:pt x="934" y="948"/>
                    </a:cubicBezTo>
                    <a:cubicBezTo>
                      <a:pt x="958" y="963"/>
                      <a:pt x="983" y="969"/>
                      <a:pt x="1012" y="969"/>
                    </a:cubicBezTo>
                    <a:cubicBezTo>
                      <a:pt x="1040" y="969"/>
                      <a:pt x="1065" y="963"/>
                      <a:pt x="1089" y="948"/>
                    </a:cubicBezTo>
                    <a:cubicBezTo>
                      <a:pt x="1114" y="934"/>
                      <a:pt x="1131" y="917"/>
                      <a:pt x="1145" y="892"/>
                    </a:cubicBezTo>
                    <a:cubicBezTo>
                      <a:pt x="1160" y="868"/>
                      <a:pt x="1166" y="843"/>
                      <a:pt x="1166" y="815"/>
                    </a:cubicBezTo>
                    <a:cubicBezTo>
                      <a:pt x="1166" y="786"/>
                      <a:pt x="1160" y="761"/>
                      <a:pt x="1145" y="73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7" name="Group 6">
            <a:extLst>
              <a:ext uri="{FF2B5EF4-FFF2-40B4-BE49-F238E27FC236}">
                <a16:creationId xmlns:a16="http://schemas.microsoft.com/office/drawing/2014/main" id="{F68587A2-5DF8-4643-A320-41FBE096D92D}"/>
              </a:ext>
            </a:extLst>
          </p:cNvPr>
          <p:cNvGrpSpPr/>
          <p:nvPr/>
        </p:nvGrpSpPr>
        <p:grpSpPr>
          <a:xfrm>
            <a:off x="9319364" y="1971126"/>
            <a:ext cx="743940" cy="743940"/>
            <a:chOff x="9319364" y="1971126"/>
            <a:chExt cx="743940" cy="743940"/>
          </a:xfrm>
        </p:grpSpPr>
        <p:sp>
          <p:nvSpPr>
            <p:cNvPr id="19" name="Oval 18">
              <a:extLst>
                <a:ext uri="{FF2B5EF4-FFF2-40B4-BE49-F238E27FC236}">
                  <a16:creationId xmlns:a16="http://schemas.microsoft.com/office/drawing/2014/main" id="{72B414F2-3309-4BC8-9017-62DE67C950F3}"/>
                </a:ext>
              </a:extLst>
            </p:cNvPr>
            <p:cNvSpPr/>
            <p:nvPr/>
          </p:nvSpPr>
          <p:spPr>
            <a:xfrm>
              <a:off x="9319364"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27" name="Group 23">
              <a:extLst>
                <a:ext uri="{FF2B5EF4-FFF2-40B4-BE49-F238E27FC236}">
                  <a16:creationId xmlns:a16="http://schemas.microsoft.com/office/drawing/2014/main" id="{AD089BD6-78D3-4052-B45C-88425A828EBE}"/>
                </a:ext>
              </a:extLst>
            </p:cNvPr>
            <p:cNvGrpSpPr>
              <a:grpSpLocks/>
            </p:cNvGrpSpPr>
            <p:nvPr/>
          </p:nvGrpSpPr>
          <p:grpSpPr bwMode="auto">
            <a:xfrm>
              <a:off x="9462345" y="2114107"/>
              <a:ext cx="457978" cy="457978"/>
              <a:chOff x="1070" y="208"/>
              <a:chExt cx="399" cy="399"/>
            </a:xfrm>
            <a:solidFill>
              <a:schemeClr val="accent1"/>
            </a:solidFill>
          </p:grpSpPr>
          <p:sp>
            <p:nvSpPr>
              <p:cNvPr id="28" name="Freeform 24">
                <a:extLst>
                  <a:ext uri="{FF2B5EF4-FFF2-40B4-BE49-F238E27FC236}">
                    <a16:creationId xmlns:a16="http://schemas.microsoft.com/office/drawing/2014/main" id="{869DA6FA-B114-4D7B-A48C-7ABFF2E54DD5}"/>
                  </a:ext>
                </a:extLst>
              </p:cNvPr>
              <p:cNvSpPr>
                <a:spLocks noChangeArrowheads="1"/>
              </p:cNvSpPr>
              <p:nvPr/>
            </p:nvSpPr>
            <p:spPr bwMode="auto">
              <a:xfrm>
                <a:off x="1070" y="208"/>
                <a:ext cx="399" cy="399"/>
              </a:xfrm>
              <a:custGeom>
                <a:avLst/>
                <a:gdLst>
                  <a:gd name="T0" fmla="*/ 210 w 1765"/>
                  <a:gd name="T1" fmla="*/ 1003 h 1766"/>
                  <a:gd name="T2" fmla="*/ 19 w 1765"/>
                  <a:gd name="T3" fmla="*/ 952 h 1766"/>
                  <a:gd name="T4" fmla="*/ 70 w 1765"/>
                  <a:gd name="T5" fmla="*/ 762 h 1766"/>
                  <a:gd name="T6" fmla="*/ 261 w 1765"/>
                  <a:gd name="T7" fmla="*/ 813 h 1766"/>
                  <a:gd name="T8" fmla="*/ 1554 w 1765"/>
                  <a:gd name="T9" fmla="*/ 762 h 1766"/>
                  <a:gd name="T10" fmla="*/ 1503 w 1765"/>
                  <a:gd name="T11" fmla="*/ 952 h 1766"/>
                  <a:gd name="T12" fmla="*/ 1694 w 1765"/>
                  <a:gd name="T13" fmla="*/ 1003 h 1766"/>
                  <a:gd name="T14" fmla="*/ 1745 w 1765"/>
                  <a:gd name="T15" fmla="*/ 813 h 1766"/>
                  <a:gd name="T16" fmla="*/ 1622 w 1765"/>
                  <a:gd name="T17" fmla="*/ 743 h 1766"/>
                  <a:gd name="T18" fmla="*/ 762 w 1765"/>
                  <a:gd name="T19" fmla="*/ 1555 h 1766"/>
                  <a:gd name="T20" fmla="*/ 813 w 1765"/>
                  <a:gd name="T21" fmla="*/ 1746 h 1766"/>
                  <a:gd name="T22" fmla="*/ 1003 w 1765"/>
                  <a:gd name="T23" fmla="*/ 1695 h 1766"/>
                  <a:gd name="T24" fmla="*/ 952 w 1765"/>
                  <a:gd name="T25" fmla="*/ 1504 h 1766"/>
                  <a:gd name="T26" fmla="*/ 952 w 1765"/>
                  <a:gd name="T27" fmla="*/ 261 h 1766"/>
                  <a:gd name="T28" fmla="*/ 1003 w 1765"/>
                  <a:gd name="T29" fmla="*/ 70 h 1766"/>
                  <a:gd name="T30" fmla="*/ 813 w 1765"/>
                  <a:gd name="T31" fmla="*/ 19 h 1766"/>
                  <a:gd name="T32" fmla="*/ 762 w 1765"/>
                  <a:gd name="T33" fmla="*/ 210 h 1766"/>
                  <a:gd name="T34" fmla="*/ 1120 w 1765"/>
                  <a:gd name="T35" fmla="*/ 691 h 1766"/>
                  <a:gd name="T36" fmla="*/ 1120 w 1765"/>
                  <a:gd name="T37" fmla="*/ 691 h 1766"/>
                  <a:gd name="T38" fmla="*/ 1185 w 1765"/>
                  <a:gd name="T39" fmla="*/ 848 h 1766"/>
                  <a:gd name="T40" fmla="*/ 1104 w 1765"/>
                  <a:gd name="T41" fmla="*/ 944 h 1766"/>
                  <a:gd name="T42" fmla="*/ 1075 w 1765"/>
                  <a:gd name="T43" fmla="*/ 1119 h 1766"/>
                  <a:gd name="T44" fmla="*/ 917 w 1765"/>
                  <a:gd name="T45" fmla="*/ 1185 h 1766"/>
                  <a:gd name="T46" fmla="*/ 821 w 1765"/>
                  <a:gd name="T47" fmla="*/ 1101 h 1766"/>
                  <a:gd name="T48" fmla="*/ 646 w 1765"/>
                  <a:gd name="T49" fmla="*/ 1072 h 1766"/>
                  <a:gd name="T50" fmla="*/ 581 w 1765"/>
                  <a:gd name="T51" fmla="*/ 916 h 1766"/>
                  <a:gd name="T52" fmla="*/ 665 w 1765"/>
                  <a:gd name="T53" fmla="*/ 819 h 1766"/>
                  <a:gd name="T54" fmla="*/ 694 w 1765"/>
                  <a:gd name="T55" fmla="*/ 644 h 1766"/>
                  <a:gd name="T56" fmla="*/ 849 w 1765"/>
                  <a:gd name="T57" fmla="*/ 581 h 1766"/>
                  <a:gd name="T58" fmla="*/ 916 w 1765"/>
                  <a:gd name="T59" fmla="*/ 577 h 1766"/>
                  <a:gd name="T60" fmla="*/ 1073 w 1765"/>
                  <a:gd name="T61" fmla="*/ 643 h 1766"/>
                  <a:gd name="T62" fmla="*/ 1034 w 1765"/>
                  <a:gd name="T63" fmla="*/ 882 h 1766"/>
                  <a:gd name="T64" fmla="*/ 882 w 1765"/>
                  <a:gd name="T65" fmla="*/ 730 h 1766"/>
                  <a:gd name="T66" fmla="*/ 729 w 1765"/>
                  <a:gd name="T67" fmla="*/ 883 h 1766"/>
                  <a:gd name="T68" fmla="*/ 882 w 1765"/>
                  <a:gd name="T69" fmla="*/ 1035 h 1766"/>
                  <a:gd name="T70" fmla="*/ 1014 w 1765"/>
                  <a:gd name="T71" fmla="*/ 958 h 1766"/>
                  <a:gd name="T72" fmla="*/ 1288 w 1765"/>
                  <a:gd name="T73" fmla="*/ 316 h 1766"/>
                  <a:gd name="T74" fmla="*/ 1144 w 1765"/>
                  <a:gd name="T75" fmla="*/ 460 h 1766"/>
                  <a:gd name="T76" fmla="*/ 1205 w 1765"/>
                  <a:gd name="T77" fmla="*/ 399 h 1766"/>
                  <a:gd name="T78" fmla="*/ 317 w 1765"/>
                  <a:gd name="T79" fmla="*/ 1058 h 1766"/>
                  <a:gd name="T80" fmla="*/ 678 w 1765"/>
                  <a:gd name="T81" fmla="*/ 1476 h 1766"/>
                  <a:gd name="T82" fmla="*/ 548 w 1765"/>
                  <a:gd name="T83" fmla="*/ 1058 h 1766"/>
                  <a:gd name="T84" fmla="*/ 676 w 1765"/>
                  <a:gd name="T85" fmla="*/ 287 h 1766"/>
                  <a:gd name="T86" fmla="*/ 316 w 1765"/>
                  <a:gd name="T87" fmla="*/ 705 h 1766"/>
                  <a:gd name="T88" fmla="*/ 1416 w 1765"/>
                  <a:gd name="T89" fmla="*/ 1028 h 1766"/>
                  <a:gd name="T90" fmla="*/ 1056 w 1765"/>
                  <a:gd name="T91" fmla="*/ 1445 h 1766"/>
                  <a:gd name="T92" fmla="*/ 1473 w 1765"/>
                  <a:gd name="T93" fmla="*/ 1085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5" h="1766">
                    <a:moveTo>
                      <a:pt x="280" y="883"/>
                    </a:moveTo>
                    <a:cubicBezTo>
                      <a:pt x="280" y="908"/>
                      <a:pt x="274" y="930"/>
                      <a:pt x="261" y="952"/>
                    </a:cubicBezTo>
                    <a:cubicBezTo>
                      <a:pt x="248" y="974"/>
                      <a:pt x="232" y="990"/>
                      <a:pt x="210" y="1003"/>
                    </a:cubicBezTo>
                    <a:cubicBezTo>
                      <a:pt x="188" y="1016"/>
                      <a:pt x="166" y="1022"/>
                      <a:pt x="140" y="1022"/>
                    </a:cubicBezTo>
                    <a:cubicBezTo>
                      <a:pt x="114" y="1022"/>
                      <a:pt x="92" y="1016"/>
                      <a:pt x="70" y="1003"/>
                    </a:cubicBezTo>
                    <a:cubicBezTo>
                      <a:pt x="48" y="990"/>
                      <a:pt x="32" y="974"/>
                      <a:pt x="19" y="952"/>
                    </a:cubicBezTo>
                    <a:cubicBezTo>
                      <a:pt x="6" y="930"/>
                      <a:pt x="0" y="908"/>
                      <a:pt x="0" y="883"/>
                    </a:cubicBezTo>
                    <a:cubicBezTo>
                      <a:pt x="0" y="857"/>
                      <a:pt x="6" y="835"/>
                      <a:pt x="19" y="813"/>
                    </a:cubicBezTo>
                    <a:cubicBezTo>
                      <a:pt x="32" y="791"/>
                      <a:pt x="48" y="775"/>
                      <a:pt x="70" y="762"/>
                    </a:cubicBezTo>
                    <a:cubicBezTo>
                      <a:pt x="92" y="749"/>
                      <a:pt x="114" y="743"/>
                      <a:pt x="140" y="743"/>
                    </a:cubicBezTo>
                    <a:cubicBezTo>
                      <a:pt x="166" y="743"/>
                      <a:pt x="188" y="749"/>
                      <a:pt x="210" y="762"/>
                    </a:cubicBezTo>
                    <a:cubicBezTo>
                      <a:pt x="232" y="775"/>
                      <a:pt x="248" y="791"/>
                      <a:pt x="261" y="813"/>
                    </a:cubicBezTo>
                    <a:cubicBezTo>
                      <a:pt x="274" y="835"/>
                      <a:pt x="280" y="857"/>
                      <a:pt x="280" y="883"/>
                    </a:cubicBezTo>
                    <a:close/>
                    <a:moveTo>
                      <a:pt x="1622" y="743"/>
                    </a:moveTo>
                    <a:cubicBezTo>
                      <a:pt x="1597" y="743"/>
                      <a:pt x="1576" y="749"/>
                      <a:pt x="1554" y="762"/>
                    </a:cubicBezTo>
                    <a:cubicBezTo>
                      <a:pt x="1531" y="775"/>
                      <a:pt x="1516" y="791"/>
                      <a:pt x="1503" y="813"/>
                    </a:cubicBezTo>
                    <a:cubicBezTo>
                      <a:pt x="1491" y="835"/>
                      <a:pt x="1484" y="857"/>
                      <a:pt x="1484" y="883"/>
                    </a:cubicBezTo>
                    <a:cubicBezTo>
                      <a:pt x="1484" y="908"/>
                      <a:pt x="1491" y="930"/>
                      <a:pt x="1503" y="952"/>
                    </a:cubicBezTo>
                    <a:cubicBezTo>
                      <a:pt x="1516" y="974"/>
                      <a:pt x="1532" y="990"/>
                      <a:pt x="1554" y="1003"/>
                    </a:cubicBezTo>
                    <a:cubicBezTo>
                      <a:pt x="1577" y="1016"/>
                      <a:pt x="1598" y="1022"/>
                      <a:pt x="1624" y="1022"/>
                    </a:cubicBezTo>
                    <a:cubicBezTo>
                      <a:pt x="1650" y="1022"/>
                      <a:pt x="1672" y="1016"/>
                      <a:pt x="1694" y="1003"/>
                    </a:cubicBezTo>
                    <a:cubicBezTo>
                      <a:pt x="1717" y="990"/>
                      <a:pt x="1732" y="974"/>
                      <a:pt x="1745" y="952"/>
                    </a:cubicBezTo>
                    <a:cubicBezTo>
                      <a:pt x="1758" y="930"/>
                      <a:pt x="1764" y="908"/>
                      <a:pt x="1764" y="883"/>
                    </a:cubicBezTo>
                    <a:cubicBezTo>
                      <a:pt x="1764" y="857"/>
                      <a:pt x="1758" y="835"/>
                      <a:pt x="1745" y="813"/>
                    </a:cubicBezTo>
                    <a:cubicBezTo>
                      <a:pt x="1732" y="791"/>
                      <a:pt x="1717" y="775"/>
                      <a:pt x="1694" y="762"/>
                    </a:cubicBezTo>
                    <a:cubicBezTo>
                      <a:pt x="1672" y="749"/>
                      <a:pt x="1650" y="743"/>
                      <a:pt x="1624" y="743"/>
                    </a:cubicBezTo>
                    <a:cubicBezTo>
                      <a:pt x="1624" y="743"/>
                      <a:pt x="1623" y="743"/>
                      <a:pt x="1622" y="743"/>
                    </a:cubicBezTo>
                    <a:close/>
                    <a:moveTo>
                      <a:pt x="883" y="1485"/>
                    </a:moveTo>
                    <a:cubicBezTo>
                      <a:pt x="857" y="1485"/>
                      <a:pt x="835" y="1491"/>
                      <a:pt x="813" y="1504"/>
                    </a:cubicBezTo>
                    <a:cubicBezTo>
                      <a:pt x="791" y="1517"/>
                      <a:pt x="775" y="1533"/>
                      <a:pt x="762" y="1555"/>
                    </a:cubicBezTo>
                    <a:cubicBezTo>
                      <a:pt x="749" y="1577"/>
                      <a:pt x="743" y="1599"/>
                      <a:pt x="743" y="1625"/>
                    </a:cubicBezTo>
                    <a:cubicBezTo>
                      <a:pt x="743" y="1651"/>
                      <a:pt x="749" y="1673"/>
                      <a:pt x="762" y="1695"/>
                    </a:cubicBezTo>
                    <a:cubicBezTo>
                      <a:pt x="775" y="1717"/>
                      <a:pt x="791" y="1733"/>
                      <a:pt x="813" y="1746"/>
                    </a:cubicBezTo>
                    <a:cubicBezTo>
                      <a:pt x="835" y="1759"/>
                      <a:pt x="857" y="1765"/>
                      <a:pt x="883" y="1765"/>
                    </a:cubicBezTo>
                    <a:cubicBezTo>
                      <a:pt x="908" y="1765"/>
                      <a:pt x="930" y="1759"/>
                      <a:pt x="952" y="1746"/>
                    </a:cubicBezTo>
                    <a:cubicBezTo>
                      <a:pt x="974" y="1733"/>
                      <a:pt x="990" y="1717"/>
                      <a:pt x="1003" y="1695"/>
                    </a:cubicBezTo>
                    <a:cubicBezTo>
                      <a:pt x="1016" y="1673"/>
                      <a:pt x="1022" y="1651"/>
                      <a:pt x="1022" y="1625"/>
                    </a:cubicBezTo>
                    <a:cubicBezTo>
                      <a:pt x="1022" y="1599"/>
                      <a:pt x="1016" y="1577"/>
                      <a:pt x="1003" y="1555"/>
                    </a:cubicBezTo>
                    <a:cubicBezTo>
                      <a:pt x="990" y="1533"/>
                      <a:pt x="974" y="1517"/>
                      <a:pt x="952" y="1504"/>
                    </a:cubicBezTo>
                    <a:cubicBezTo>
                      <a:pt x="930" y="1491"/>
                      <a:pt x="908" y="1485"/>
                      <a:pt x="883" y="1485"/>
                    </a:cubicBezTo>
                    <a:close/>
                    <a:moveTo>
                      <a:pt x="883" y="280"/>
                    </a:moveTo>
                    <a:cubicBezTo>
                      <a:pt x="908" y="280"/>
                      <a:pt x="930" y="274"/>
                      <a:pt x="952" y="261"/>
                    </a:cubicBezTo>
                    <a:cubicBezTo>
                      <a:pt x="974" y="248"/>
                      <a:pt x="990" y="232"/>
                      <a:pt x="1003" y="210"/>
                    </a:cubicBezTo>
                    <a:cubicBezTo>
                      <a:pt x="1016" y="188"/>
                      <a:pt x="1022" y="166"/>
                      <a:pt x="1022" y="140"/>
                    </a:cubicBezTo>
                    <a:cubicBezTo>
                      <a:pt x="1022" y="114"/>
                      <a:pt x="1016" y="92"/>
                      <a:pt x="1003" y="70"/>
                    </a:cubicBezTo>
                    <a:cubicBezTo>
                      <a:pt x="990" y="48"/>
                      <a:pt x="974" y="32"/>
                      <a:pt x="952" y="19"/>
                    </a:cubicBezTo>
                    <a:cubicBezTo>
                      <a:pt x="930" y="6"/>
                      <a:pt x="908" y="0"/>
                      <a:pt x="883" y="0"/>
                    </a:cubicBezTo>
                    <a:cubicBezTo>
                      <a:pt x="857" y="0"/>
                      <a:pt x="835" y="6"/>
                      <a:pt x="813" y="19"/>
                    </a:cubicBezTo>
                    <a:cubicBezTo>
                      <a:pt x="791" y="32"/>
                      <a:pt x="775" y="48"/>
                      <a:pt x="762" y="70"/>
                    </a:cubicBezTo>
                    <a:cubicBezTo>
                      <a:pt x="749" y="92"/>
                      <a:pt x="743" y="114"/>
                      <a:pt x="743" y="140"/>
                    </a:cubicBezTo>
                    <a:cubicBezTo>
                      <a:pt x="743" y="166"/>
                      <a:pt x="749" y="188"/>
                      <a:pt x="762" y="210"/>
                    </a:cubicBezTo>
                    <a:cubicBezTo>
                      <a:pt x="775" y="232"/>
                      <a:pt x="791" y="248"/>
                      <a:pt x="813" y="261"/>
                    </a:cubicBezTo>
                    <a:cubicBezTo>
                      <a:pt x="835" y="274"/>
                      <a:pt x="857" y="280"/>
                      <a:pt x="883" y="280"/>
                    </a:cubicBezTo>
                    <a:close/>
                    <a:moveTo>
                      <a:pt x="1120" y="691"/>
                    </a:moveTo>
                    <a:cubicBezTo>
                      <a:pt x="1120" y="691"/>
                      <a:pt x="1120" y="691"/>
                      <a:pt x="1120" y="692"/>
                    </a:cubicBezTo>
                    <a:lnTo>
                      <a:pt x="1120" y="692"/>
                    </a:lnTo>
                    <a:cubicBezTo>
                      <a:pt x="1120" y="691"/>
                      <a:pt x="1120" y="691"/>
                      <a:pt x="1120" y="691"/>
                    </a:cubicBezTo>
                    <a:close/>
                    <a:moveTo>
                      <a:pt x="1082" y="771"/>
                    </a:moveTo>
                    <a:cubicBezTo>
                      <a:pt x="1091" y="787"/>
                      <a:pt x="1097" y="801"/>
                      <a:pt x="1102" y="818"/>
                    </a:cubicBezTo>
                    <a:cubicBezTo>
                      <a:pt x="1130" y="828"/>
                      <a:pt x="1158" y="838"/>
                      <a:pt x="1185" y="848"/>
                    </a:cubicBezTo>
                    <a:cubicBezTo>
                      <a:pt x="1187" y="860"/>
                      <a:pt x="1187" y="870"/>
                      <a:pt x="1187" y="882"/>
                    </a:cubicBezTo>
                    <a:cubicBezTo>
                      <a:pt x="1187" y="893"/>
                      <a:pt x="1187" y="904"/>
                      <a:pt x="1187" y="915"/>
                    </a:cubicBezTo>
                    <a:cubicBezTo>
                      <a:pt x="1160" y="925"/>
                      <a:pt x="1132" y="935"/>
                      <a:pt x="1104" y="944"/>
                    </a:cubicBezTo>
                    <a:cubicBezTo>
                      <a:pt x="1099" y="962"/>
                      <a:pt x="1093" y="976"/>
                      <a:pt x="1084" y="992"/>
                    </a:cubicBezTo>
                    <a:cubicBezTo>
                      <a:pt x="1097" y="1019"/>
                      <a:pt x="1110" y="1046"/>
                      <a:pt x="1122" y="1072"/>
                    </a:cubicBezTo>
                    <a:cubicBezTo>
                      <a:pt x="1107" y="1090"/>
                      <a:pt x="1093" y="1105"/>
                      <a:pt x="1075" y="1119"/>
                    </a:cubicBezTo>
                    <a:cubicBezTo>
                      <a:pt x="1048" y="1107"/>
                      <a:pt x="1021" y="1094"/>
                      <a:pt x="994" y="1081"/>
                    </a:cubicBezTo>
                    <a:cubicBezTo>
                      <a:pt x="979" y="1090"/>
                      <a:pt x="964" y="1096"/>
                      <a:pt x="947" y="1101"/>
                    </a:cubicBezTo>
                    <a:cubicBezTo>
                      <a:pt x="937" y="1129"/>
                      <a:pt x="927" y="1157"/>
                      <a:pt x="917" y="1185"/>
                    </a:cubicBezTo>
                    <a:cubicBezTo>
                      <a:pt x="906" y="1185"/>
                      <a:pt x="895" y="1185"/>
                      <a:pt x="883" y="1185"/>
                    </a:cubicBezTo>
                    <a:cubicBezTo>
                      <a:pt x="873" y="1185"/>
                      <a:pt x="862" y="1185"/>
                      <a:pt x="851" y="1185"/>
                    </a:cubicBezTo>
                    <a:cubicBezTo>
                      <a:pt x="841" y="1157"/>
                      <a:pt x="831" y="1129"/>
                      <a:pt x="821" y="1101"/>
                    </a:cubicBezTo>
                    <a:cubicBezTo>
                      <a:pt x="803" y="1096"/>
                      <a:pt x="789" y="1091"/>
                      <a:pt x="773" y="1082"/>
                    </a:cubicBezTo>
                    <a:cubicBezTo>
                      <a:pt x="746" y="1095"/>
                      <a:pt x="719" y="1108"/>
                      <a:pt x="693" y="1120"/>
                    </a:cubicBezTo>
                    <a:cubicBezTo>
                      <a:pt x="675" y="1105"/>
                      <a:pt x="661" y="1091"/>
                      <a:pt x="646" y="1072"/>
                    </a:cubicBezTo>
                    <a:cubicBezTo>
                      <a:pt x="658" y="1046"/>
                      <a:pt x="671" y="1019"/>
                      <a:pt x="684" y="992"/>
                    </a:cubicBezTo>
                    <a:cubicBezTo>
                      <a:pt x="675" y="976"/>
                      <a:pt x="670" y="962"/>
                      <a:pt x="665" y="945"/>
                    </a:cubicBezTo>
                    <a:cubicBezTo>
                      <a:pt x="637" y="936"/>
                      <a:pt x="609" y="926"/>
                      <a:pt x="581" y="916"/>
                    </a:cubicBezTo>
                    <a:cubicBezTo>
                      <a:pt x="581" y="905"/>
                      <a:pt x="581" y="894"/>
                      <a:pt x="581" y="883"/>
                    </a:cubicBezTo>
                    <a:cubicBezTo>
                      <a:pt x="581" y="871"/>
                      <a:pt x="581" y="860"/>
                      <a:pt x="581" y="849"/>
                    </a:cubicBezTo>
                    <a:cubicBezTo>
                      <a:pt x="609" y="839"/>
                      <a:pt x="637" y="829"/>
                      <a:pt x="665" y="819"/>
                    </a:cubicBezTo>
                    <a:cubicBezTo>
                      <a:pt x="670" y="802"/>
                      <a:pt x="676" y="788"/>
                      <a:pt x="684" y="772"/>
                    </a:cubicBezTo>
                    <a:cubicBezTo>
                      <a:pt x="671" y="745"/>
                      <a:pt x="659" y="718"/>
                      <a:pt x="647" y="692"/>
                    </a:cubicBezTo>
                    <a:cubicBezTo>
                      <a:pt x="661" y="674"/>
                      <a:pt x="675" y="659"/>
                      <a:pt x="694" y="644"/>
                    </a:cubicBezTo>
                    <a:cubicBezTo>
                      <a:pt x="720" y="656"/>
                      <a:pt x="747" y="669"/>
                      <a:pt x="774" y="682"/>
                    </a:cubicBezTo>
                    <a:cubicBezTo>
                      <a:pt x="790" y="673"/>
                      <a:pt x="804" y="668"/>
                      <a:pt x="821" y="662"/>
                    </a:cubicBezTo>
                    <a:cubicBezTo>
                      <a:pt x="830" y="635"/>
                      <a:pt x="839" y="608"/>
                      <a:pt x="849" y="581"/>
                    </a:cubicBezTo>
                    <a:cubicBezTo>
                      <a:pt x="861" y="579"/>
                      <a:pt x="871" y="578"/>
                      <a:pt x="883" y="577"/>
                    </a:cubicBezTo>
                    <a:cubicBezTo>
                      <a:pt x="888" y="577"/>
                      <a:pt x="893" y="577"/>
                      <a:pt x="899" y="577"/>
                    </a:cubicBezTo>
                    <a:cubicBezTo>
                      <a:pt x="905" y="577"/>
                      <a:pt x="910" y="577"/>
                      <a:pt x="916" y="577"/>
                    </a:cubicBezTo>
                    <a:cubicBezTo>
                      <a:pt x="926" y="605"/>
                      <a:pt x="936" y="633"/>
                      <a:pt x="946" y="661"/>
                    </a:cubicBezTo>
                    <a:cubicBezTo>
                      <a:pt x="963" y="666"/>
                      <a:pt x="977" y="672"/>
                      <a:pt x="993" y="681"/>
                    </a:cubicBezTo>
                    <a:cubicBezTo>
                      <a:pt x="1020" y="668"/>
                      <a:pt x="1047" y="655"/>
                      <a:pt x="1073" y="643"/>
                    </a:cubicBezTo>
                    <a:cubicBezTo>
                      <a:pt x="1091" y="658"/>
                      <a:pt x="1105" y="673"/>
                      <a:pt x="1120" y="692"/>
                    </a:cubicBezTo>
                    <a:cubicBezTo>
                      <a:pt x="1108" y="718"/>
                      <a:pt x="1095" y="744"/>
                      <a:pt x="1082" y="771"/>
                    </a:cubicBezTo>
                    <a:close/>
                    <a:moveTo>
                      <a:pt x="1034" y="882"/>
                    </a:moveTo>
                    <a:cubicBezTo>
                      <a:pt x="1034" y="854"/>
                      <a:pt x="1027" y="831"/>
                      <a:pt x="1014" y="807"/>
                    </a:cubicBezTo>
                    <a:cubicBezTo>
                      <a:pt x="1000" y="782"/>
                      <a:pt x="983" y="765"/>
                      <a:pt x="958" y="751"/>
                    </a:cubicBezTo>
                    <a:cubicBezTo>
                      <a:pt x="934" y="736"/>
                      <a:pt x="909" y="730"/>
                      <a:pt x="882" y="730"/>
                    </a:cubicBezTo>
                    <a:cubicBezTo>
                      <a:pt x="854" y="730"/>
                      <a:pt x="830" y="736"/>
                      <a:pt x="806" y="751"/>
                    </a:cubicBezTo>
                    <a:cubicBezTo>
                      <a:pt x="781" y="765"/>
                      <a:pt x="764" y="782"/>
                      <a:pt x="750" y="807"/>
                    </a:cubicBezTo>
                    <a:cubicBezTo>
                      <a:pt x="736" y="831"/>
                      <a:pt x="729" y="855"/>
                      <a:pt x="729" y="883"/>
                    </a:cubicBezTo>
                    <a:cubicBezTo>
                      <a:pt x="729" y="910"/>
                      <a:pt x="736" y="934"/>
                      <a:pt x="750" y="958"/>
                    </a:cubicBezTo>
                    <a:cubicBezTo>
                      <a:pt x="764" y="983"/>
                      <a:pt x="781" y="1000"/>
                      <a:pt x="806" y="1014"/>
                    </a:cubicBezTo>
                    <a:cubicBezTo>
                      <a:pt x="830" y="1029"/>
                      <a:pt x="854" y="1035"/>
                      <a:pt x="882" y="1035"/>
                    </a:cubicBezTo>
                    <a:cubicBezTo>
                      <a:pt x="882" y="1035"/>
                      <a:pt x="882" y="1035"/>
                      <a:pt x="883" y="1035"/>
                    </a:cubicBezTo>
                    <a:cubicBezTo>
                      <a:pt x="910" y="1035"/>
                      <a:pt x="934" y="1029"/>
                      <a:pt x="958" y="1014"/>
                    </a:cubicBezTo>
                    <a:cubicBezTo>
                      <a:pt x="983" y="1000"/>
                      <a:pt x="1000" y="983"/>
                      <a:pt x="1014" y="958"/>
                    </a:cubicBezTo>
                    <a:cubicBezTo>
                      <a:pt x="1029" y="934"/>
                      <a:pt x="1035" y="910"/>
                      <a:pt x="1035" y="883"/>
                    </a:cubicBezTo>
                    <a:cubicBezTo>
                      <a:pt x="1035" y="882"/>
                      <a:pt x="1035" y="882"/>
                      <a:pt x="1034" y="882"/>
                    </a:cubicBezTo>
                    <a:close/>
                    <a:moveTo>
                      <a:pt x="1288" y="316"/>
                    </a:moveTo>
                    <a:cubicBezTo>
                      <a:pt x="1212" y="316"/>
                      <a:pt x="1135" y="316"/>
                      <a:pt x="1058" y="316"/>
                    </a:cubicBezTo>
                    <a:cubicBezTo>
                      <a:pt x="1058" y="392"/>
                      <a:pt x="1058" y="469"/>
                      <a:pt x="1058" y="546"/>
                    </a:cubicBezTo>
                    <a:cubicBezTo>
                      <a:pt x="1087" y="517"/>
                      <a:pt x="1116" y="488"/>
                      <a:pt x="1144" y="460"/>
                    </a:cubicBezTo>
                    <a:cubicBezTo>
                      <a:pt x="1236" y="551"/>
                      <a:pt x="1327" y="642"/>
                      <a:pt x="1418" y="734"/>
                    </a:cubicBezTo>
                    <a:cubicBezTo>
                      <a:pt x="1439" y="713"/>
                      <a:pt x="1459" y="693"/>
                      <a:pt x="1479" y="673"/>
                    </a:cubicBezTo>
                    <a:cubicBezTo>
                      <a:pt x="1388" y="581"/>
                      <a:pt x="1297" y="490"/>
                      <a:pt x="1205" y="399"/>
                    </a:cubicBezTo>
                    <a:cubicBezTo>
                      <a:pt x="1233" y="371"/>
                      <a:pt x="1261" y="343"/>
                      <a:pt x="1288" y="316"/>
                    </a:cubicBezTo>
                    <a:close/>
                    <a:moveTo>
                      <a:pt x="548" y="1058"/>
                    </a:moveTo>
                    <a:cubicBezTo>
                      <a:pt x="471" y="1058"/>
                      <a:pt x="394" y="1058"/>
                      <a:pt x="317" y="1058"/>
                    </a:cubicBezTo>
                    <a:cubicBezTo>
                      <a:pt x="317" y="1135"/>
                      <a:pt x="317" y="1212"/>
                      <a:pt x="317" y="1288"/>
                    </a:cubicBezTo>
                    <a:cubicBezTo>
                      <a:pt x="346" y="1260"/>
                      <a:pt x="375" y="1231"/>
                      <a:pt x="404" y="1202"/>
                    </a:cubicBezTo>
                    <a:cubicBezTo>
                      <a:pt x="495" y="1294"/>
                      <a:pt x="586" y="1385"/>
                      <a:pt x="678" y="1476"/>
                    </a:cubicBezTo>
                    <a:cubicBezTo>
                      <a:pt x="698" y="1456"/>
                      <a:pt x="718" y="1436"/>
                      <a:pt x="738" y="1415"/>
                    </a:cubicBezTo>
                    <a:cubicBezTo>
                      <a:pt x="646" y="1324"/>
                      <a:pt x="555" y="1233"/>
                      <a:pt x="464" y="1141"/>
                    </a:cubicBezTo>
                    <a:cubicBezTo>
                      <a:pt x="492" y="1114"/>
                      <a:pt x="520" y="1086"/>
                      <a:pt x="548" y="1058"/>
                    </a:cubicBezTo>
                    <a:close/>
                    <a:moveTo>
                      <a:pt x="462" y="622"/>
                    </a:moveTo>
                    <a:cubicBezTo>
                      <a:pt x="553" y="530"/>
                      <a:pt x="644" y="439"/>
                      <a:pt x="736" y="348"/>
                    </a:cubicBezTo>
                    <a:cubicBezTo>
                      <a:pt x="716" y="327"/>
                      <a:pt x="696" y="307"/>
                      <a:pt x="676" y="287"/>
                    </a:cubicBezTo>
                    <a:cubicBezTo>
                      <a:pt x="584" y="378"/>
                      <a:pt x="493" y="469"/>
                      <a:pt x="402" y="561"/>
                    </a:cubicBezTo>
                    <a:cubicBezTo>
                      <a:pt x="373" y="532"/>
                      <a:pt x="344" y="503"/>
                      <a:pt x="316" y="475"/>
                    </a:cubicBezTo>
                    <a:cubicBezTo>
                      <a:pt x="316" y="551"/>
                      <a:pt x="316" y="628"/>
                      <a:pt x="316" y="705"/>
                    </a:cubicBezTo>
                    <a:cubicBezTo>
                      <a:pt x="392" y="705"/>
                      <a:pt x="469" y="705"/>
                      <a:pt x="546" y="705"/>
                    </a:cubicBezTo>
                    <a:cubicBezTo>
                      <a:pt x="518" y="677"/>
                      <a:pt x="490" y="649"/>
                      <a:pt x="462" y="622"/>
                    </a:cubicBezTo>
                    <a:close/>
                    <a:moveTo>
                      <a:pt x="1416" y="1028"/>
                    </a:moveTo>
                    <a:cubicBezTo>
                      <a:pt x="1325" y="1120"/>
                      <a:pt x="1234" y="1211"/>
                      <a:pt x="1142" y="1302"/>
                    </a:cubicBezTo>
                    <a:cubicBezTo>
                      <a:pt x="1114" y="1273"/>
                      <a:pt x="1085" y="1244"/>
                      <a:pt x="1056" y="1215"/>
                    </a:cubicBezTo>
                    <a:cubicBezTo>
                      <a:pt x="1056" y="1292"/>
                      <a:pt x="1056" y="1369"/>
                      <a:pt x="1056" y="1445"/>
                    </a:cubicBezTo>
                    <a:cubicBezTo>
                      <a:pt x="1133" y="1445"/>
                      <a:pt x="1210" y="1445"/>
                      <a:pt x="1286" y="1445"/>
                    </a:cubicBezTo>
                    <a:cubicBezTo>
                      <a:pt x="1257" y="1417"/>
                      <a:pt x="1228" y="1388"/>
                      <a:pt x="1199" y="1359"/>
                    </a:cubicBezTo>
                    <a:cubicBezTo>
                      <a:pt x="1291" y="1268"/>
                      <a:pt x="1382" y="1177"/>
                      <a:pt x="1473" y="1085"/>
                    </a:cubicBezTo>
                    <a:cubicBezTo>
                      <a:pt x="1454" y="1066"/>
                      <a:pt x="1435" y="1047"/>
                      <a:pt x="1416" y="1028"/>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8" name="Group 7">
            <a:extLst>
              <a:ext uri="{FF2B5EF4-FFF2-40B4-BE49-F238E27FC236}">
                <a16:creationId xmlns:a16="http://schemas.microsoft.com/office/drawing/2014/main" id="{2BC28E26-C3C8-46C9-99BC-73838DCEE4B1}"/>
              </a:ext>
            </a:extLst>
          </p:cNvPr>
          <p:cNvGrpSpPr/>
          <p:nvPr/>
        </p:nvGrpSpPr>
        <p:grpSpPr>
          <a:xfrm>
            <a:off x="9319364" y="4201861"/>
            <a:ext cx="743940" cy="743940"/>
            <a:chOff x="9319364" y="4201861"/>
            <a:chExt cx="743940" cy="743940"/>
          </a:xfrm>
        </p:grpSpPr>
        <p:sp>
          <p:nvSpPr>
            <p:cNvPr id="34" name="Oval 33">
              <a:extLst>
                <a:ext uri="{FF2B5EF4-FFF2-40B4-BE49-F238E27FC236}">
                  <a16:creationId xmlns:a16="http://schemas.microsoft.com/office/drawing/2014/main" id="{1075578A-16DE-46E5-B35D-B89085022D6F}"/>
                </a:ext>
              </a:extLst>
            </p:cNvPr>
            <p:cNvSpPr/>
            <p:nvPr/>
          </p:nvSpPr>
          <p:spPr>
            <a:xfrm>
              <a:off x="9319364"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30" name="Group 46">
              <a:extLst>
                <a:ext uri="{FF2B5EF4-FFF2-40B4-BE49-F238E27FC236}">
                  <a16:creationId xmlns:a16="http://schemas.microsoft.com/office/drawing/2014/main" id="{7FF22CDA-BFE9-4D6C-8801-336DB98BAFE0}"/>
                </a:ext>
              </a:extLst>
            </p:cNvPr>
            <p:cNvGrpSpPr>
              <a:grpSpLocks/>
            </p:cNvGrpSpPr>
            <p:nvPr/>
          </p:nvGrpSpPr>
          <p:grpSpPr bwMode="auto">
            <a:xfrm>
              <a:off x="9474250" y="4344842"/>
              <a:ext cx="434169" cy="457978"/>
              <a:chOff x="5106" y="335"/>
              <a:chExt cx="310" cy="327"/>
            </a:xfrm>
            <a:solidFill>
              <a:schemeClr val="accent1"/>
            </a:solidFill>
          </p:grpSpPr>
          <p:sp>
            <p:nvSpPr>
              <p:cNvPr id="31" name="Freeform 47">
                <a:extLst>
                  <a:ext uri="{FF2B5EF4-FFF2-40B4-BE49-F238E27FC236}">
                    <a16:creationId xmlns:a16="http://schemas.microsoft.com/office/drawing/2014/main" id="{C3D58689-F44C-40CA-9650-6455301BDABD}"/>
                  </a:ext>
                </a:extLst>
              </p:cNvPr>
              <p:cNvSpPr>
                <a:spLocks noChangeArrowheads="1"/>
              </p:cNvSpPr>
              <p:nvPr/>
            </p:nvSpPr>
            <p:spPr bwMode="auto">
              <a:xfrm>
                <a:off x="5106" y="335"/>
                <a:ext cx="310" cy="327"/>
              </a:xfrm>
              <a:custGeom>
                <a:avLst/>
                <a:gdLst>
                  <a:gd name="T0" fmla="*/ 520 w 1371"/>
                  <a:gd name="T1" fmla="*/ 1363 h 1446"/>
                  <a:gd name="T2" fmla="*/ 438 w 1371"/>
                  <a:gd name="T3" fmla="*/ 1445 h 1446"/>
                  <a:gd name="T4" fmla="*/ 356 w 1371"/>
                  <a:gd name="T5" fmla="*/ 1363 h 1446"/>
                  <a:gd name="T6" fmla="*/ 433 w 1371"/>
                  <a:gd name="T7" fmla="*/ 1281 h 1446"/>
                  <a:gd name="T8" fmla="*/ 268 w 1371"/>
                  <a:gd name="T9" fmla="*/ 1163 h 1446"/>
                  <a:gd name="T10" fmla="*/ 305 w 1371"/>
                  <a:gd name="T11" fmla="*/ 1321 h 1446"/>
                  <a:gd name="T12" fmla="*/ 275 w 1371"/>
                  <a:gd name="T13" fmla="*/ 1433 h 1446"/>
                  <a:gd name="T14" fmla="*/ 164 w 1371"/>
                  <a:gd name="T15" fmla="*/ 1403 h 1446"/>
                  <a:gd name="T16" fmla="*/ 193 w 1371"/>
                  <a:gd name="T17" fmla="*/ 1291 h 1446"/>
                  <a:gd name="T18" fmla="*/ 203 w 1371"/>
                  <a:gd name="T19" fmla="*/ 1142 h 1446"/>
                  <a:gd name="T20" fmla="*/ 65 w 1371"/>
                  <a:gd name="T21" fmla="*/ 817 h 1446"/>
                  <a:gd name="T22" fmla="*/ 48 w 1371"/>
                  <a:gd name="T23" fmla="*/ 605 h 1446"/>
                  <a:gd name="T24" fmla="*/ 0 w 1371"/>
                  <a:gd name="T25" fmla="*/ 531 h 1446"/>
                  <a:gd name="T26" fmla="*/ 82 w 1371"/>
                  <a:gd name="T27" fmla="*/ 449 h 1446"/>
                  <a:gd name="T28" fmla="*/ 164 w 1371"/>
                  <a:gd name="T29" fmla="*/ 531 h 1446"/>
                  <a:gd name="T30" fmla="*/ 116 w 1371"/>
                  <a:gd name="T31" fmla="*/ 605 h 1446"/>
                  <a:gd name="T32" fmla="*/ 489 w 1371"/>
                  <a:gd name="T33" fmla="*/ 496 h 1446"/>
                  <a:gd name="T34" fmla="*/ 166 w 1371"/>
                  <a:gd name="T35" fmla="*/ 154 h 1446"/>
                  <a:gd name="T36" fmla="*/ 136 w 1371"/>
                  <a:gd name="T37" fmla="*/ 43 h 1446"/>
                  <a:gd name="T38" fmla="*/ 248 w 1371"/>
                  <a:gd name="T39" fmla="*/ 13 h 1446"/>
                  <a:gd name="T40" fmla="*/ 279 w 1371"/>
                  <a:gd name="T41" fmla="*/ 120 h 1446"/>
                  <a:gd name="T42" fmla="*/ 734 w 1371"/>
                  <a:gd name="T43" fmla="*/ 713 h 1446"/>
                  <a:gd name="T44" fmla="*/ 938 w 1371"/>
                  <a:gd name="T45" fmla="*/ 725 h 1446"/>
                  <a:gd name="T46" fmla="*/ 933 w 1371"/>
                  <a:gd name="T47" fmla="*/ 692 h 1446"/>
                  <a:gd name="T48" fmla="*/ 482 w 1371"/>
                  <a:gd name="T49" fmla="*/ 41 h 1446"/>
                  <a:gd name="T50" fmla="*/ 370 w 1371"/>
                  <a:gd name="T51" fmla="*/ 11 h 1446"/>
                  <a:gd name="T52" fmla="*/ 340 w 1371"/>
                  <a:gd name="T53" fmla="*/ 123 h 1446"/>
                  <a:gd name="T54" fmla="*/ 429 w 1371"/>
                  <a:gd name="T55" fmla="*/ 161 h 1446"/>
                  <a:gd name="T56" fmla="*/ 601 w 1371"/>
                  <a:gd name="T57" fmla="*/ 1292 h 1446"/>
                  <a:gd name="T58" fmla="*/ 571 w 1371"/>
                  <a:gd name="T59" fmla="*/ 1404 h 1446"/>
                  <a:gd name="T60" fmla="*/ 683 w 1371"/>
                  <a:gd name="T61" fmla="*/ 1434 h 1446"/>
                  <a:gd name="T62" fmla="*/ 711 w 1371"/>
                  <a:gd name="T63" fmla="*/ 1322 h 1446"/>
                  <a:gd name="T64" fmla="*/ 1247 w 1371"/>
                  <a:gd name="T65" fmla="*/ 1024 h 1446"/>
                  <a:gd name="T66" fmla="*/ 1004 w 1371"/>
                  <a:gd name="T67" fmla="*/ 1061 h 1446"/>
                  <a:gd name="T68" fmla="*/ 1139 w 1371"/>
                  <a:gd name="T69" fmla="*/ 695 h 1446"/>
                  <a:gd name="T70" fmla="*/ 1072 w 1371"/>
                  <a:gd name="T71" fmla="*/ 228 h 1446"/>
                  <a:gd name="T72" fmla="*/ 1247 w 1371"/>
                  <a:gd name="T73" fmla="*/ 265 h 1446"/>
                  <a:gd name="T74" fmla="*/ 1359 w 1371"/>
                  <a:gd name="T75" fmla="*/ 235 h 1446"/>
                  <a:gd name="T76" fmla="*/ 1329 w 1371"/>
                  <a:gd name="T77" fmla="*/ 123 h 1446"/>
                  <a:gd name="T78" fmla="*/ 1217 w 1371"/>
                  <a:gd name="T79" fmla="*/ 153 h 1446"/>
                  <a:gd name="T80" fmla="*/ 1031 w 1371"/>
                  <a:gd name="T81" fmla="*/ 165 h 1446"/>
                  <a:gd name="T82" fmla="*/ 915 w 1371"/>
                  <a:gd name="T83" fmla="*/ 409 h 1446"/>
                  <a:gd name="T84" fmla="*/ 684 w 1371"/>
                  <a:gd name="T85" fmla="*/ 41 h 1446"/>
                  <a:gd name="T86" fmla="*/ 573 w 1371"/>
                  <a:gd name="T87" fmla="*/ 11 h 1446"/>
                  <a:gd name="T88" fmla="*/ 543 w 1371"/>
                  <a:gd name="T89" fmla="*/ 122 h 1446"/>
                  <a:gd name="T90" fmla="*/ 631 w 1371"/>
                  <a:gd name="T91" fmla="*/ 158 h 1446"/>
                  <a:gd name="T92" fmla="*/ 803 w 1371"/>
                  <a:gd name="T93" fmla="*/ 1292 h 1446"/>
                  <a:gd name="T94" fmla="*/ 773 w 1371"/>
                  <a:gd name="T95" fmla="*/ 1404 h 1446"/>
                  <a:gd name="T96" fmla="*/ 885 w 1371"/>
                  <a:gd name="T97" fmla="*/ 1434 h 1446"/>
                  <a:gd name="T98" fmla="*/ 915 w 1371"/>
                  <a:gd name="T99" fmla="*/ 1322 h 1446"/>
                  <a:gd name="T100" fmla="*/ 1214 w 1371"/>
                  <a:gd name="T101" fmla="*/ 1130 h 1446"/>
                  <a:gd name="T102" fmla="*/ 1287 w 1371"/>
                  <a:gd name="T103" fmla="*/ 1176 h 1446"/>
                  <a:gd name="T104" fmla="*/ 1369 w 1371"/>
                  <a:gd name="T105" fmla="*/ 1094 h 1446"/>
                  <a:gd name="T106" fmla="*/ 1287 w 1371"/>
                  <a:gd name="T107" fmla="*/ 1013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1" h="1446">
                    <a:moveTo>
                      <a:pt x="497" y="1306"/>
                    </a:moveTo>
                    <a:cubicBezTo>
                      <a:pt x="502" y="1311"/>
                      <a:pt x="505" y="1316"/>
                      <a:pt x="509" y="1322"/>
                    </a:cubicBezTo>
                    <a:cubicBezTo>
                      <a:pt x="516" y="1335"/>
                      <a:pt x="520" y="1348"/>
                      <a:pt x="520" y="1363"/>
                    </a:cubicBezTo>
                    <a:cubicBezTo>
                      <a:pt x="520" y="1378"/>
                      <a:pt x="516" y="1391"/>
                      <a:pt x="509" y="1404"/>
                    </a:cubicBezTo>
                    <a:cubicBezTo>
                      <a:pt x="501" y="1417"/>
                      <a:pt x="492" y="1427"/>
                      <a:pt x="479" y="1434"/>
                    </a:cubicBezTo>
                    <a:cubicBezTo>
                      <a:pt x="466" y="1442"/>
                      <a:pt x="453" y="1445"/>
                      <a:pt x="438" y="1445"/>
                    </a:cubicBezTo>
                    <a:cubicBezTo>
                      <a:pt x="423" y="1445"/>
                      <a:pt x="410" y="1442"/>
                      <a:pt x="397" y="1434"/>
                    </a:cubicBezTo>
                    <a:cubicBezTo>
                      <a:pt x="384" y="1427"/>
                      <a:pt x="374" y="1417"/>
                      <a:pt x="367" y="1404"/>
                    </a:cubicBezTo>
                    <a:cubicBezTo>
                      <a:pt x="359" y="1391"/>
                      <a:pt x="356" y="1378"/>
                      <a:pt x="356" y="1363"/>
                    </a:cubicBezTo>
                    <a:cubicBezTo>
                      <a:pt x="356" y="1348"/>
                      <a:pt x="359" y="1335"/>
                      <a:pt x="367" y="1322"/>
                    </a:cubicBezTo>
                    <a:cubicBezTo>
                      <a:pt x="374" y="1309"/>
                      <a:pt x="384" y="1299"/>
                      <a:pt x="397" y="1292"/>
                    </a:cubicBezTo>
                    <a:cubicBezTo>
                      <a:pt x="409" y="1285"/>
                      <a:pt x="420" y="1282"/>
                      <a:pt x="433" y="1281"/>
                    </a:cubicBezTo>
                    <a:cubicBezTo>
                      <a:pt x="509" y="1094"/>
                      <a:pt x="586" y="906"/>
                      <a:pt x="663" y="719"/>
                    </a:cubicBezTo>
                    <a:cubicBezTo>
                      <a:pt x="620" y="665"/>
                      <a:pt x="577" y="611"/>
                      <a:pt x="534" y="557"/>
                    </a:cubicBezTo>
                    <a:cubicBezTo>
                      <a:pt x="445" y="759"/>
                      <a:pt x="356" y="961"/>
                      <a:pt x="268" y="1163"/>
                    </a:cubicBezTo>
                    <a:cubicBezTo>
                      <a:pt x="268" y="1205"/>
                      <a:pt x="268" y="1247"/>
                      <a:pt x="268" y="1288"/>
                    </a:cubicBezTo>
                    <a:cubicBezTo>
                      <a:pt x="271" y="1289"/>
                      <a:pt x="273" y="1290"/>
                      <a:pt x="275" y="1291"/>
                    </a:cubicBezTo>
                    <a:cubicBezTo>
                      <a:pt x="288" y="1299"/>
                      <a:pt x="297" y="1308"/>
                      <a:pt x="305" y="1321"/>
                    </a:cubicBezTo>
                    <a:cubicBezTo>
                      <a:pt x="312" y="1334"/>
                      <a:pt x="316" y="1347"/>
                      <a:pt x="316" y="1362"/>
                    </a:cubicBezTo>
                    <a:cubicBezTo>
                      <a:pt x="316" y="1377"/>
                      <a:pt x="312" y="1390"/>
                      <a:pt x="305" y="1403"/>
                    </a:cubicBezTo>
                    <a:cubicBezTo>
                      <a:pt x="297" y="1416"/>
                      <a:pt x="288" y="1426"/>
                      <a:pt x="275" y="1433"/>
                    </a:cubicBezTo>
                    <a:cubicBezTo>
                      <a:pt x="262" y="1441"/>
                      <a:pt x="249" y="1444"/>
                      <a:pt x="234" y="1444"/>
                    </a:cubicBezTo>
                    <a:cubicBezTo>
                      <a:pt x="219" y="1444"/>
                      <a:pt x="206" y="1441"/>
                      <a:pt x="193" y="1433"/>
                    </a:cubicBezTo>
                    <a:cubicBezTo>
                      <a:pt x="179" y="1426"/>
                      <a:pt x="171" y="1416"/>
                      <a:pt x="164" y="1403"/>
                    </a:cubicBezTo>
                    <a:cubicBezTo>
                      <a:pt x="156" y="1390"/>
                      <a:pt x="153" y="1377"/>
                      <a:pt x="153" y="1362"/>
                    </a:cubicBezTo>
                    <a:cubicBezTo>
                      <a:pt x="153" y="1347"/>
                      <a:pt x="156" y="1334"/>
                      <a:pt x="164" y="1321"/>
                    </a:cubicBezTo>
                    <a:cubicBezTo>
                      <a:pt x="171" y="1308"/>
                      <a:pt x="180" y="1299"/>
                      <a:pt x="193" y="1291"/>
                    </a:cubicBezTo>
                    <a:cubicBezTo>
                      <a:pt x="196" y="1290"/>
                      <a:pt x="198" y="1289"/>
                      <a:pt x="200" y="1288"/>
                    </a:cubicBezTo>
                    <a:cubicBezTo>
                      <a:pt x="200" y="1244"/>
                      <a:pt x="200" y="1200"/>
                      <a:pt x="200" y="1156"/>
                    </a:cubicBezTo>
                    <a:cubicBezTo>
                      <a:pt x="200" y="1151"/>
                      <a:pt x="201" y="1146"/>
                      <a:pt x="203" y="1142"/>
                    </a:cubicBezTo>
                    <a:cubicBezTo>
                      <a:pt x="250" y="1036"/>
                      <a:pt x="297" y="929"/>
                      <a:pt x="345" y="822"/>
                    </a:cubicBezTo>
                    <a:cubicBezTo>
                      <a:pt x="257" y="822"/>
                      <a:pt x="169" y="822"/>
                      <a:pt x="82" y="822"/>
                    </a:cubicBezTo>
                    <a:cubicBezTo>
                      <a:pt x="76" y="822"/>
                      <a:pt x="70" y="820"/>
                      <a:pt x="65" y="817"/>
                    </a:cubicBezTo>
                    <a:cubicBezTo>
                      <a:pt x="59" y="814"/>
                      <a:pt x="55" y="811"/>
                      <a:pt x="52" y="805"/>
                    </a:cubicBezTo>
                    <a:cubicBezTo>
                      <a:pt x="48" y="800"/>
                      <a:pt x="48" y="794"/>
                      <a:pt x="48" y="788"/>
                    </a:cubicBezTo>
                    <a:cubicBezTo>
                      <a:pt x="48" y="727"/>
                      <a:pt x="48" y="666"/>
                      <a:pt x="48" y="605"/>
                    </a:cubicBezTo>
                    <a:cubicBezTo>
                      <a:pt x="45" y="604"/>
                      <a:pt x="43" y="603"/>
                      <a:pt x="41" y="602"/>
                    </a:cubicBezTo>
                    <a:cubicBezTo>
                      <a:pt x="28" y="594"/>
                      <a:pt x="18" y="585"/>
                      <a:pt x="11" y="572"/>
                    </a:cubicBezTo>
                    <a:cubicBezTo>
                      <a:pt x="3" y="559"/>
                      <a:pt x="0" y="546"/>
                      <a:pt x="0" y="531"/>
                    </a:cubicBezTo>
                    <a:cubicBezTo>
                      <a:pt x="0" y="516"/>
                      <a:pt x="3" y="503"/>
                      <a:pt x="11" y="490"/>
                    </a:cubicBezTo>
                    <a:cubicBezTo>
                      <a:pt x="18" y="477"/>
                      <a:pt x="28" y="467"/>
                      <a:pt x="41" y="460"/>
                    </a:cubicBezTo>
                    <a:cubicBezTo>
                      <a:pt x="54" y="452"/>
                      <a:pt x="67" y="449"/>
                      <a:pt x="82" y="449"/>
                    </a:cubicBezTo>
                    <a:cubicBezTo>
                      <a:pt x="97" y="449"/>
                      <a:pt x="110" y="452"/>
                      <a:pt x="123" y="460"/>
                    </a:cubicBezTo>
                    <a:cubicBezTo>
                      <a:pt x="136" y="467"/>
                      <a:pt x="145" y="477"/>
                      <a:pt x="153" y="490"/>
                    </a:cubicBezTo>
                    <a:cubicBezTo>
                      <a:pt x="160" y="503"/>
                      <a:pt x="164" y="516"/>
                      <a:pt x="164" y="531"/>
                    </a:cubicBezTo>
                    <a:cubicBezTo>
                      <a:pt x="164" y="546"/>
                      <a:pt x="160" y="559"/>
                      <a:pt x="153" y="572"/>
                    </a:cubicBezTo>
                    <a:cubicBezTo>
                      <a:pt x="145" y="585"/>
                      <a:pt x="136" y="594"/>
                      <a:pt x="123" y="602"/>
                    </a:cubicBezTo>
                    <a:cubicBezTo>
                      <a:pt x="120" y="603"/>
                      <a:pt x="118" y="604"/>
                      <a:pt x="116" y="605"/>
                    </a:cubicBezTo>
                    <a:cubicBezTo>
                      <a:pt x="116" y="654"/>
                      <a:pt x="116" y="704"/>
                      <a:pt x="116" y="753"/>
                    </a:cubicBezTo>
                    <a:cubicBezTo>
                      <a:pt x="202" y="753"/>
                      <a:pt x="288" y="753"/>
                      <a:pt x="374" y="753"/>
                    </a:cubicBezTo>
                    <a:cubicBezTo>
                      <a:pt x="412" y="668"/>
                      <a:pt x="450" y="582"/>
                      <a:pt x="489" y="496"/>
                    </a:cubicBezTo>
                    <a:cubicBezTo>
                      <a:pt x="401" y="384"/>
                      <a:pt x="313" y="273"/>
                      <a:pt x="225" y="162"/>
                    </a:cubicBezTo>
                    <a:cubicBezTo>
                      <a:pt x="219" y="164"/>
                      <a:pt x="213" y="165"/>
                      <a:pt x="207" y="165"/>
                    </a:cubicBezTo>
                    <a:cubicBezTo>
                      <a:pt x="192" y="165"/>
                      <a:pt x="179" y="161"/>
                      <a:pt x="166" y="154"/>
                    </a:cubicBezTo>
                    <a:cubicBezTo>
                      <a:pt x="153" y="146"/>
                      <a:pt x="143" y="138"/>
                      <a:pt x="136" y="125"/>
                    </a:cubicBezTo>
                    <a:cubicBezTo>
                      <a:pt x="128" y="111"/>
                      <a:pt x="125" y="99"/>
                      <a:pt x="125" y="84"/>
                    </a:cubicBezTo>
                    <a:cubicBezTo>
                      <a:pt x="125" y="69"/>
                      <a:pt x="128" y="56"/>
                      <a:pt x="136" y="43"/>
                    </a:cubicBezTo>
                    <a:cubicBezTo>
                      <a:pt x="143" y="30"/>
                      <a:pt x="153" y="20"/>
                      <a:pt x="166" y="13"/>
                    </a:cubicBezTo>
                    <a:cubicBezTo>
                      <a:pt x="179" y="5"/>
                      <a:pt x="192" y="2"/>
                      <a:pt x="207" y="2"/>
                    </a:cubicBezTo>
                    <a:cubicBezTo>
                      <a:pt x="222" y="2"/>
                      <a:pt x="235" y="5"/>
                      <a:pt x="248" y="13"/>
                    </a:cubicBezTo>
                    <a:cubicBezTo>
                      <a:pt x="261" y="20"/>
                      <a:pt x="270" y="30"/>
                      <a:pt x="278" y="43"/>
                    </a:cubicBezTo>
                    <a:cubicBezTo>
                      <a:pt x="285" y="56"/>
                      <a:pt x="289" y="69"/>
                      <a:pt x="289" y="84"/>
                    </a:cubicBezTo>
                    <a:cubicBezTo>
                      <a:pt x="288" y="97"/>
                      <a:pt x="286" y="108"/>
                      <a:pt x="279" y="120"/>
                    </a:cubicBezTo>
                    <a:cubicBezTo>
                      <a:pt x="428" y="310"/>
                      <a:pt x="578" y="501"/>
                      <a:pt x="727" y="692"/>
                    </a:cubicBezTo>
                    <a:cubicBezTo>
                      <a:pt x="728" y="694"/>
                      <a:pt x="729" y="695"/>
                      <a:pt x="730" y="696"/>
                    </a:cubicBezTo>
                    <a:cubicBezTo>
                      <a:pt x="733" y="702"/>
                      <a:pt x="734" y="707"/>
                      <a:pt x="734" y="713"/>
                    </a:cubicBezTo>
                    <a:cubicBezTo>
                      <a:pt x="734" y="718"/>
                      <a:pt x="734" y="722"/>
                      <a:pt x="732" y="725"/>
                    </a:cubicBezTo>
                    <a:cubicBezTo>
                      <a:pt x="654" y="919"/>
                      <a:pt x="575" y="1113"/>
                      <a:pt x="497" y="1306"/>
                    </a:cubicBezTo>
                    <a:close/>
                    <a:moveTo>
                      <a:pt x="938" y="725"/>
                    </a:moveTo>
                    <a:cubicBezTo>
                      <a:pt x="940" y="722"/>
                      <a:pt x="940" y="718"/>
                      <a:pt x="940" y="713"/>
                    </a:cubicBezTo>
                    <a:cubicBezTo>
                      <a:pt x="940" y="707"/>
                      <a:pt x="939" y="702"/>
                      <a:pt x="936" y="696"/>
                    </a:cubicBezTo>
                    <a:cubicBezTo>
                      <a:pt x="935" y="695"/>
                      <a:pt x="934" y="694"/>
                      <a:pt x="933" y="692"/>
                    </a:cubicBezTo>
                    <a:cubicBezTo>
                      <a:pt x="783" y="501"/>
                      <a:pt x="633" y="310"/>
                      <a:pt x="483" y="119"/>
                    </a:cubicBezTo>
                    <a:cubicBezTo>
                      <a:pt x="489" y="107"/>
                      <a:pt x="493" y="96"/>
                      <a:pt x="493" y="82"/>
                    </a:cubicBezTo>
                    <a:cubicBezTo>
                      <a:pt x="493" y="67"/>
                      <a:pt x="489" y="54"/>
                      <a:pt x="482" y="41"/>
                    </a:cubicBezTo>
                    <a:cubicBezTo>
                      <a:pt x="474" y="28"/>
                      <a:pt x="465" y="18"/>
                      <a:pt x="452" y="11"/>
                    </a:cubicBezTo>
                    <a:cubicBezTo>
                      <a:pt x="439" y="3"/>
                      <a:pt x="426" y="0"/>
                      <a:pt x="411" y="0"/>
                    </a:cubicBezTo>
                    <a:cubicBezTo>
                      <a:pt x="396" y="0"/>
                      <a:pt x="383" y="3"/>
                      <a:pt x="370" y="11"/>
                    </a:cubicBezTo>
                    <a:cubicBezTo>
                      <a:pt x="357" y="18"/>
                      <a:pt x="348" y="28"/>
                      <a:pt x="340" y="41"/>
                    </a:cubicBezTo>
                    <a:cubicBezTo>
                      <a:pt x="333" y="54"/>
                      <a:pt x="329" y="67"/>
                      <a:pt x="329" y="82"/>
                    </a:cubicBezTo>
                    <a:cubicBezTo>
                      <a:pt x="329" y="97"/>
                      <a:pt x="332" y="110"/>
                      <a:pt x="340" y="123"/>
                    </a:cubicBezTo>
                    <a:cubicBezTo>
                      <a:pt x="347" y="136"/>
                      <a:pt x="357" y="145"/>
                      <a:pt x="370" y="153"/>
                    </a:cubicBezTo>
                    <a:cubicBezTo>
                      <a:pt x="383" y="160"/>
                      <a:pt x="396" y="164"/>
                      <a:pt x="411" y="164"/>
                    </a:cubicBezTo>
                    <a:cubicBezTo>
                      <a:pt x="418" y="164"/>
                      <a:pt x="423" y="163"/>
                      <a:pt x="429" y="161"/>
                    </a:cubicBezTo>
                    <a:cubicBezTo>
                      <a:pt x="575" y="347"/>
                      <a:pt x="721" y="534"/>
                      <a:pt x="867" y="721"/>
                    </a:cubicBezTo>
                    <a:cubicBezTo>
                      <a:pt x="791" y="907"/>
                      <a:pt x="714" y="1094"/>
                      <a:pt x="638" y="1281"/>
                    </a:cubicBezTo>
                    <a:cubicBezTo>
                      <a:pt x="624" y="1282"/>
                      <a:pt x="613" y="1285"/>
                      <a:pt x="601" y="1292"/>
                    </a:cubicBezTo>
                    <a:cubicBezTo>
                      <a:pt x="588" y="1299"/>
                      <a:pt x="578" y="1309"/>
                      <a:pt x="571" y="1322"/>
                    </a:cubicBezTo>
                    <a:cubicBezTo>
                      <a:pt x="563" y="1335"/>
                      <a:pt x="560" y="1348"/>
                      <a:pt x="560" y="1363"/>
                    </a:cubicBezTo>
                    <a:cubicBezTo>
                      <a:pt x="560" y="1378"/>
                      <a:pt x="563" y="1391"/>
                      <a:pt x="571" y="1404"/>
                    </a:cubicBezTo>
                    <a:cubicBezTo>
                      <a:pt x="578" y="1417"/>
                      <a:pt x="588" y="1427"/>
                      <a:pt x="601" y="1434"/>
                    </a:cubicBezTo>
                    <a:cubicBezTo>
                      <a:pt x="614" y="1442"/>
                      <a:pt x="627" y="1445"/>
                      <a:pt x="642" y="1445"/>
                    </a:cubicBezTo>
                    <a:cubicBezTo>
                      <a:pt x="657" y="1445"/>
                      <a:pt x="669" y="1442"/>
                      <a:pt x="683" y="1434"/>
                    </a:cubicBezTo>
                    <a:cubicBezTo>
                      <a:pt x="696" y="1427"/>
                      <a:pt x="704" y="1417"/>
                      <a:pt x="711" y="1404"/>
                    </a:cubicBezTo>
                    <a:cubicBezTo>
                      <a:pt x="719" y="1391"/>
                      <a:pt x="722" y="1378"/>
                      <a:pt x="722" y="1363"/>
                    </a:cubicBezTo>
                    <a:cubicBezTo>
                      <a:pt x="722" y="1348"/>
                      <a:pt x="719" y="1335"/>
                      <a:pt x="711" y="1322"/>
                    </a:cubicBezTo>
                    <a:cubicBezTo>
                      <a:pt x="708" y="1316"/>
                      <a:pt x="705" y="1311"/>
                      <a:pt x="700" y="1306"/>
                    </a:cubicBezTo>
                    <a:cubicBezTo>
                      <a:pt x="780" y="1113"/>
                      <a:pt x="859" y="919"/>
                      <a:pt x="938" y="725"/>
                    </a:cubicBezTo>
                    <a:close/>
                    <a:moveTo>
                      <a:pt x="1247" y="1024"/>
                    </a:moveTo>
                    <a:cubicBezTo>
                      <a:pt x="1234" y="1031"/>
                      <a:pt x="1225" y="1041"/>
                      <a:pt x="1217" y="1054"/>
                    </a:cubicBezTo>
                    <a:cubicBezTo>
                      <a:pt x="1216" y="1056"/>
                      <a:pt x="1215" y="1058"/>
                      <a:pt x="1213" y="1061"/>
                    </a:cubicBezTo>
                    <a:cubicBezTo>
                      <a:pt x="1144" y="1061"/>
                      <a:pt x="1074" y="1061"/>
                      <a:pt x="1004" y="1061"/>
                    </a:cubicBezTo>
                    <a:cubicBezTo>
                      <a:pt x="1050" y="949"/>
                      <a:pt x="1096" y="837"/>
                      <a:pt x="1141" y="724"/>
                    </a:cubicBezTo>
                    <a:cubicBezTo>
                      <a:pt x="1143" y="721"/>
                      <a:pt x="1144" y="717"/>
                      <a:pt x="1144" y="713"/>
                    </a:cubicBezTo>
                    <a:cubicBezTo>
                      <a:pt x="1144" y="706"/>
                      <a:pt x="1142" y="701"/>
                      <a:pt x="1139" y="695"/>
                    </a:cubicBezTo>
                    <a:cubicBezTo>
                      <a:pt x="1138" y="694"/>
                      <a:pt x="1137" y="693"/>
                      <a:pt x="1136" y="691"/>
                    </a:cubicBezTo>
                    <a:cubicBezTo>
                      <a:pt x="1079" y="617"/>
                      <a:pt x="1022" y="543"/>
                      <a:pt x="964" y="470"/>
                    </a:cubicBezTo>
                    <a:cubicBezTo>
                      <a:pt x="1000" y="389"/>
                      <a:pt x="1036" y="308"/>
                      <a:pt x="1072" y="228"/>
                    </a:cubicBezTo>
                    <a:cubicBezTo>
                      <a:pt x="1120" y="228"/>
                      <a:pt x="1167" y="228"/>
                      <a:pt x="1214" y="228"/>
                    </a:cubicBezTo>
                    <a:cubicBezTo>
                      <a:pt x="1215" y="231"/>
                      <a:pt x="1216" y="233"/>
                      <a:pt x="1217" y="235"/>
                    </a:cubicBezTo>
                    <a:cubicBezTo>
                      <a:pt x="1225" y="248"/>
                      <a:pt x="1234" y="257"/>
                      <a:pt x="1247" y="265"/>
                    </a:cubicBezTo>
                    <a:cubicBezTo>
                      <a:pt x="1260" y="272"/>
                      <a:pt x="1273" y="276"/>
                      <a:pt x="1288" y="276"/>
                    </a:cubicBezTo>
                    <a:cubicBezTo>
                      <a:pt x="1303" y="276"/>
                      <a:pt x="1316" y="272"/>
                      <a:pt x="1329" y="265"/>
                    </a:cubicBezTo>
                    <a:cubicBezTo>
                      <a:pt x="1342" y="257"/>
                      <a:pt x="1352" y="248"/>
                      <a:pt x="1359" y="235"/>
                    </a:cubicBezTo>
                    <a:cubicBezTo>
                      <a:pt x="1367" y="222"/>
                      <a:pt x="1370" y="209"/>
                      <a:pt x="1370" y="194"/>
                    </a:cubicBezTo>
                    <a:cubicBezTo>
                      <a:pt x="1370" y="179"/>
                      <a:pt x="1367" y="166"/>
                      <a:pt x="1359" y="153"/>
                    </a:cubicBezTo>
                    <a:cubicBezTo>
                      <a:pt x="1352" y="140"/>
                      <a:pt x="1342" y="130"/>
                      <a:pt x="1329" y="123"/>
                    </a:cubicBezTo>
                    <a:cubicBezTo>
                      <a:pt x="1316" y="115"/>
                      <a:pt x="1303" y="112"/>
                      <a:pt x="1288" y="112"/>
                    </a:cubicBezTo>
                    <a:cubicBezTo>
                      <a:pt x="1273" y="112"/>
                      <a:pt x="1260" y="115"/>
                      <a:pt x="1247" y="123"/>
                    </a:cubicBezTo>
                    <a:cubicBezTo>
                      <a:pt x="1234" y="130"/>
                      <a:pt x="1225" y="140"/>
                      <a:pt x="1217" y="153"/>
                    </a:cubicBezTo>
                    <a:cubicBezTo>
                      <a:pt x="1216" y="156"/>
                      <a:pt x="1215" y="158"/>
                      <a:pt x="1214" y="160"/>
                    </a:cubicBezTo>
                    <a:cubicBezTo>
                      <a:pt x="1159" y="160"/>
                      <a:pt x="1104" y="160"/>
                      <a:pt x="1048" y="160"/>
                    </a:cubicBezTo>
                    <a:cubicBezTo>
                      <a:pt x="1041" y="160"/>
                      <a:pt x="1036" y="162"/>
                      <a:pt x="1031" y="165"/>
                    </a:cubicBezTo>
                    <a:cubicBezTo>
                      <a:pt x="1025" y="168"/>
                      <a:pt x="1021" y="172"/>
                      <a:pt x="1018" y="177"/>
                    </a:cubicBezTo>
                    <a:cubicBezTo>
                      <a:pt x="1018" y="178"/>
                      <a:pt x="1017" y="179"/>
                      <a:pt x="1017" y="181"/>
                    </a:cubicBezTo>
                    <a:cubicBezTo>
                      <a:pt x="983" y="257"/>
                      <a:pt x="949" y="333"/>
                      <a:pt x="915" y="409"/>
                    </a:cubicBezTo>
                    <a:cubicBezTo>
                      <a:pt x="838" y="312"/>
                      <a:pt x="761" y="215"/>
                      <a:pt x="685" y="119"/>
                    </a:cubicBezTo>
                    <a:cubicBezTo>
                      <a:pt x="690" y="107"/>
                      <a:pt x="693" y="95"/>
                      <a:pt x="693" y="81"/>
                    </a:cubicBezTo>
                    <a:cubicBezTo>
                      <a:pt x="693" y="66"/>
                      <a:pt x="690" y="53"/>
                      <a:pt x="684" y="41"/>
                    </a:cubicBezTo>
                    <a:cubicBezTo>
                      <a:pt x="676" y="28"/>
                      <a:pt x="667" y="18"/>
                      <a:pt x="654" y="11"/>
                    </a:cubicBezTo>
                    <a:cubicBezTo>
                      <a:pt x="641" y="3"/>
                      <a:pt x="627" y="0"/>
                      <a:pt x="613" y="0"/>
                    </a:cubicBezTo>
                    <a:cubicBezTo>
                      <a:pt x="598" y="0"/>
                      <a:pt x="586" y="3"/>
                      <a:pt x="573" y="11"/>
                    </a:cubicBezTo>
                    <a:cubicBezTo>
                      <a:pt x="560" y="18"/>
                      <a:pt x="551" y="28"/>
                      <a:pt x="543" y="41"/>
                    </a:cubicBezTo>
                    <a:cubicBezTo>
                      <a:pt x="536" y="53"/>
                      <a:pt x="532" y="66"/>
                      <a:pt x="532" y="81"/>
                    </a:cubicBezTo>
                    <a:cubicBezTo>
                      <a:pt x="532" y="96"/>
                      <a:pt x="535" y="109"/>
                      <a:pt x="543" y="122"/>
                    </a:cubicBezTo>
                    <a:cubicBezTo>
                      <a:pt x="550" y="134"/>
                      <a:pt x="560" y="144"/>
                      <a:pt x="573" y="151"/>
                    </a:cubicBezTo>
                    <a:cubicBezTo>
                      <a:pt x="586" y="158"/>
                      <a:pt x="598" y="162"/>
                      <a:pt x="613" y="162"/>
                    </a:cubicBezTo>
                    <a:cubicBezTo>
                      <a:pt x="619" y="161"/>
                      <a:pt x="625" y="160"/>
                      <a:pt x="631" y="158"/>
                    </a:cubicBezTo>
                    <a:cubicBezTo>
                      <a:pt x="778" y="344"/>
                      <a:pt x="925" y="531"/>
                      <a:pt x="1072" y="718"/>
                    </a:cubicBezTo>
                    <a:cubicBezTo>
                      <a:pt x="995" y="905"/>
                      <a:pt x="918" y="1093"/>
                      <a:pt x="840" y="1281"/>
                    </a:cubicBezTo>
                    <a:cubicBezTo>
                      <a:pt x="827" y="1282"/>
                      <a:pt x="815" y="1285"/>
                      <a:pt x="803" y="1292"/>
                    </a:cubicBezTo>
                    <a:cubicBezTo>
                      <a:pt x="790" y="1299"/>
                      <a:pt x="781" y="1309"/>
                      <a:pt x="773" y="1322"/>
                    </a:cubicBezTo>
                    <a:cubicBezTo>
                      <a:pt x="765" y="1335"/>
                      <a:pt x="762" y="1348"/>
                      <a:pt x="762" y="1363"/>
                    </a:cubicBezTo>
                    <a:cubicBezTo>
                      <a:pt x="762" y="1378"/>
                      <a:pt x="765" y="1391"/>
                      <a:pt x="773" y="1404"/>
                    </a:cubicBezTo>
                    <a:cubicBezTo>
                      <a:pt x="781" y="1417"/>
                      <a:pt x="790" y="1427"/>
                      <a:pt x="803" y="1434"/>
                    </a:cubicBezTo>
                    <a:cubicBezTo>
                      <a:pt x="816" y="1442"/>
                      <a:pt x="829" y="1445"/>
                      <a:pt x="844" y="1445"/>
                    </a:cubicBezTo>
                    <a:cubicBezTo>
                      <a:pt x="859" y="1445"/>
                      <a:pt x="872" y="1442"/>
                      <a:pt x="885" y="1434"/>
                    </a:cubicBezTo>
                    <a:cubicBezTo>
                      <a:pt x="898" y="1427"/>
                      <a:pt x="908" y="1417"/>
                      <a:pt x="915" y="1404"/>
                    </a:cubicBezTo>
                    <a:cubicBezTo>
                      <a:pt x="923" y="1391"/>
                      <a:pt x="926" y="1378"/>
                      <a:pt x="926" y="1363"/>
                    </a:cubicBezTo>
                    <a:cubicBezTo>
                      <a:pt x="926" y="1348"/>
                      <a:pt x="922" y="1335"/>
                      <a:pt x="915" y="1322"/>
                    </a:cubicBezTo>
                    <a:cubicBezTo>
                      <a:pt x="911" y="1316"/>
                      <a:pt x="908" y="1311"/>
                      <a:pt x="903" y="1306"/>
                    </a:cubicBezTo>
                    <a:cubicBezTo>
                      <a:pt x="928" y="1248"/>
                      <a:pt x="952" y="1189"/>
                      <a:pt x="976" y="1130"/>
                    </a:cubicBezTo>
                    <a:cubicBezTo>
                      <a:pt x="1056" y="1130"/>
                      <a:pt x="1135" y="1130"/>
                      <a:pt x="1214" y="1130"/>
                    </a:cubicBezTo>
                    <a:cubicBezTo>
                      <a:pt x="1215" y="1132"/>
                      <a:pt x="1216" y="1133"/>
                      <a:pt x="1217" y="1135"/>
                    </a:cubicBezTo>
                    <a:cubicBezTo>
                      <a:pt x="1224" y="1148"/>
                      <a:pt x="1234" y="1158"/>
                      <a:pt x="1246" y="1165"/>
                    </a:cubicBezTo>
                    <a:cubicBezTo>
                      <a:pt x="1259" y="1173"/>
                      <a:pt x="1272" y="1176"/>
                      <a:pt x="1287" y="1176"/>
                    </a:cubicBezTo>
                    <a:cubicBezTo>
                      <a:pt x="1302" y="1176"/>
                      <a:pt x="1315" y="1173"/>
                      <a:pt x="1328" y="1165"/>
                    </a:cubicBezTo>
                    <a:cubicBezTo>
                      <a:pt x="1341" y="1158"/>
                      <a:pt x="1351" y="1148"/>
                      <a:pt x="1358" y="1135"/>
                    </a:cubicBezTo>
                    <a:cubicBezTo>
                      <a:pt x="1366" y="1122"/>
                      <a:pt x="1369" y="1109"/>
                      <a:pt x="1369" y="1094"/>
                    </a:cubicBezTo>
                    <a:cubicBezTo>
                      <a:pt x="1369" y="1079"/>
                      <a:pt x="1366" y="1067"/>
                      <a:pt x="1358" y="1054"/>
                    </a:cubicBezTo>
                    <a:cubicBezTo>
                      <a:pt x="1351" y="1041"/>
                      <a:pt x="1341" y="1032"/>
                      <a:pt x="1328" y="1024"/>
                    </a:cubicBezTo>
                    <a:cubicBezTo>
                      <a:pt x="1315" y="1017"/>
                      <a:pt x="1302" y="1013"/>
                      <a:pt x="1287" y="1013"/>
                    </a:cubicBezTo>
                    <a:lnTo>
                      <a:pt x="1287" y="1013"/>
                    </a:lnTo>
                    <a:cubicBezTo>
                      <a:pt x="1272" y="1013"/>
                      <a:pt x="1260" y="1017"/>
                      <a:pt x="1247" y="102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11" name="Group 10">
            <a:extLst>
              <a:ext uri="{FF2B5EF4-FFF2-40B4-BE49-F238E27FC236}">
                <a16:creationId xmlns:a16="http://schemas.microsoft.com/office/drawing/2014/main" id="{1830D7E6-3A1C-4545-86CA-71213651B9DC}"/>
              </a:ext>
            </a:extLst>
          </p:cNvPr>
          <p:cNvGrpSpPr/>
          <p:nvPr/>
        </p:nvGrpSpPr>
        <p:grpSpPr>
          <a:xfrm>
            <a:off x="5724030" y="4201861"/>
            <a:ext cx="743940" cy="743940"/>
            <a:chOff x="5724030" y="4201861"/>
            <a:chExt cx="743940" cy="743940"/>
          </a:xfrm>
        </p:grpSpPr>
        <p:sp>
          <p:nvSpPr>
            <p:cNvPr id="33" name="Oval 32">
              <a:extLst>
                <a:ext uri="{FF2B5EF4-FFF2-40B4-BE49-F238E27FC236}">
                  <a16:creationId xmlns:a16="http://schemas.microsoft.com/office/drawing/2014/main" id="{3A2E1B1E-5135-4943-A6C2-3B770A21F800}"/>
                </a:ext>
              </a:extLst>
            </p:cNvPr>
            <p:cNvSpPr/>
            <p:nvPr/>
          </p:nvSpPr>
          <p:spPr>
            <a:xfrm>
              <a:off x="5724030"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0" name="Group 40">
              <a:extLst>
                <a:ext uri="{FF2B5EF4-FFF2-40B4-BE49-F238E27FC236}">
                  <a16:creationId xmlns:a16="http://schemas.microsoft.com/office/drawing/2014/main" id="{98FE8B0A-95FF-4C39-BFF0-8F7FEDF7E3A0}"/>
                </a:ext>
              </a:extLst>
            </p:cNvPr>
            <p:cNvGrpSpPr>
              <a:grpSpLocks/>
            </p:cNvGrpSpPr>
            <p:nvPr/>
          </p:nvGrpSpPr>
          <p:grpSpPr bwMode="auto">
            <a:xfrm>
              <a:off x="5883759" y="4358978"/>
              <a:ext cx="424483" cy="429707"/>
              <a:chOff x="2558" y="334"/>
              <a:chExt cx="325" cy="329"/>
            </a:xfrm>
            <a:solidFill>
              <a:srgbClr val="0A86C9"/>
            </a:solidFill>
          </p:grpSpPr>
          <p:sp>
            <p:nvSpPr>
              <p:cNvPr id="41" name="Freeform 41">
                <a:extLst>
                  <a:ext uri="{FF2B5EF4-FFF2-40B4-BE49-F238E27FC236}">
                    <a16:creationId xmlns:a16="http://schemas.microsoft.com/office/drawing/2014/main" id="{A20455A7-2411-4FF3-8676-F5D3EB920677}"/>
                  </a:ext>
                </a:extLst>
              </p:cNvPr>
              <p:cNvSpPr>
                <a:spLocks noChangeArrowheads="1"/>
              </p:cNvSpPr>
              <p:nvPr/>
            </p:nvSpPr>
            <p:spPr bwMode="auto">
              <a:xfrm>
                <a:off x="2558" y="334"/>
                <a:ext cx="326" cy="335"/>
              </a:xfrm>
              <a:custGeom>
                <a:avLst/>
                <a:gdLst>
                  <a:gd name="T0" fmla="*/ 543 w 1440"/>
                  <a:gd name="T1" fmla="*/ 269 h 1480"/>
                  <a:gd name="T2" fmla="*/ 464 w 1440"/>
                  <a:gd name="T3" fmla="*/ 79 h 1480"/>
                  <a:gd name="T4" fmla="*/ 271 w 1440"/>
                  <a:gd name="T5" fmla="*/ 0 h 1480"/>
                  <a:gd name="T6" fmla="*/ 299 w 1440"/>
                  <a:gd name="T7" fmla="*/ 123 h 1480"/>
                  <a:gd name="T8" fmla="*/ 271 w 1440"/>
                  <a:gd name="T9" fmla="*/ 322 h 1480"/>
                  <a:gd name="T10" fmla="*/ 13 w 1440"/>
                  <a:gd name="T11" fmla="*/ 188 h 1480"/>
                  <a:gd name="T12" fmla="*/ 36 w 1440"/>
                  <a:gd name="T13" fmla="*/ 404 h 1480"/>
                  <a:gd name="T14" fmla="*/ 135 w 1440"/>
                  <a:gd name="T15" fmla="*/ 503 h 1480"/>
                  <a:gd name="T16" fmla="*/ 306 w 1440"/>
                  <a:gd name="T17" fmla="*/ 538 h 1480"/>
                  <a:gd name="T18" fmla="*/ 1189 w 1440"/>
                  <a:gd name="T19" fmla="*/ 1408 h 1480"/>
                  <a:gd name="T20" fmla="*/ 1356 w 1440"/>
                  <a:gd name="T21" fmla="*/ 1408 h 1480"/>
                  <a:gd name="T22" fmla="*/ 1416 w 1440"/>
                  <a:gd name="T23" fmla="*/ 1347 h 1480"/>
                  <a:gd name="T24" fmla="*/ 1416 w 1440"/>
                  <a:gd name="T25" fmla="*/ 1183 h 1480"/>
                  <a:gd name="T26" fmla="*/ 541 w 1440"/>
                  <a:gd name="T27" fmla="*/ 305 h 1480"/>
                  <a:gd name="T28" fmla="*/ 1316 w 1440"/>
                  <a:gd name="T29" fmla="*/ 1339 h 1480"/>
                  <a:gd name="T30" fmla="*/ 1222 w 1440"/>
                  <a:gd name="T31" fmla="*/ 1339 h 1480"/>
                  <a:gd name="T32" fmla="*/ 1188 w 1440"/>
                  <a:gd name="T33" fmla="*/ 1305 h 1480"/>
                  <a:gd name="T34" fmla="*/ 1188 w 1440"/>
                  <a:gd name="T35" fmla="*/ 1212 h 1480"/>
                  <a:gd name="T36" fmla="*/ 1222 w 1440"/>
                  <a:gd name="T37" fmla="*/ 1178 h 1480"/>
                  <a:gd name="T38" fmla="*/ 1316 w 1440"/>
                  <a:gd name="T39" fmla="*/ 1178 h 1480"/>
                  <a:gd name="T40" fmla="*/ 1351 w 1440"/>
                  <a:gd name="T41" fmla="*/ 1212 h 1480"/>
                  <a:gd name="T42" fmla="*/ 1351 w 1440"/>
                  <a:gd name="T43" fmla="*/ 1305 h 1480"/>
                  <a:gd name="T44" fmla="*/ 1335 w 1440"/>
                  <a:gd name="T45" fmla="*/ 1324 h 1480"/>
                  <a:gd name="T46" fmla="*/ 690 w 1440"/>
                  <a:gd name="T47" fmla="*/ 1048 h 1480"/>
                  <a:gd name="T48" fmla="*/ 99 w 1440"/>
                  <a:gd name="T49" fmla="*/ 1383 h 1480"/>
                  <a:gd name="T50" fmla="*/ 434 w 1440"/>
                  <a:gd name="T51" fmla="*/ 793 h 1480"/>
                  <a:gd name="T52" fmla="*/ 131 w 1440"/>
                  <a:gd name="T53" fmla="*/ 1207 h 1480"/>
                  <a:gd name="T54" fmla="*/ 125 w 1440"/>
                  <a:gd name="T55" fmla="*/ 1224 h 1480"/>
                  <a:gd name="T56" fmla="*/ 140 w 1440"/>
                  <a:gd name="T57" fmla="*/ 1249 h 1480"/>
                  <a:gd name="T58" fmla="*/ 168 w 1440"/>
                  <a:gd name="T59" fmla="*/ 1249 h 1480"/>
                  <a:gd name="T60" fmla="*/ 530 w 1440"/>
                  <a:gd name="T61" fmla="*/ 889 h 1480"/>
                  <a:gd name="T62" fmla="*/ 235 w 1440"/>
                  <a:gd name="T63" fmla="*/ 1311 h 1480"/>
                  <a:gd name="T64" fmla="*/ 229 w 1440"/>
                  <a:gd name="T65" fmla="*/ 1329 h 1480"/>
                  <a:gd name="T66" fmla="*/ 243 w 1440"/>
                  <a:gd name="T67" fmla="*/ 1354 h 1480"/>
                  <a:gd name="T68" fmla="*/ 271 w 1440"/>
                  <a:gd name="T69" fmla="*/ 1354 h 1480"/>
                  <a:gd name="T70" fmla="*/ 634 w 1440"/>
                  <a:gd name="T71" fmla="*/ 992 h 1480"/>
                  <a:gd name="T72" fmla="*/ 868 w 1440"/>
                  <a:gd name="T73" fmla="*/ 508 h 1480"/>
                  <a:gd name="T74" fmla="*/ 1010 w 1440"/>
                  <a:gd name="T75" fmla="*/ 282 h 1480"/>
                  <a:gd name="T76" fmla="*/ 1439 w 1440"/>
                  <a:gd name="T77" fmla="*/ 150 h 1480"/>
                  <a:gd name="T78" fmla="*/ 1087 w 1440"/>
                  <a:gd name="T79" fmla="*/ 51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0" h="1480">
                    <a:moveTo>
                      <a:pt x="541" y="305"/>
                    </a:moveTo>
                    <a:cubicBezTo>
                      <a:pt x="542" y="292"/>
                      <a:pt x="543" y="282"/>
                      <a:pt x="543" y="269"/>
                    </a:cubicBezTo>
                    <a:cubicBezTo>
                      <a:pt x="543" y="220"/>
                      <a:pt x="531" y="178"/>
                      <a:pt x="507" y="135"/>
                    </a:cubicBezTo>
                    <a:cubicBezTo>
                      <a:pt x="494" y="114"/>
                      <a:pt x="482" y="97"/>
                      <a:pt x="464" y="79"/>
                    </a:cubicBezTo>
                    <a:cubicBezTo>
                      <a:pt x="446" y="61"/>
                      <a:pt x="429" y="48"/>
                      <a:pt x="408" y="36"/>
                    </a:cubicBezTo>
                    <a:cubicBezTo>
                      <a:pt x="364" y="10"/>
                      <a:pt x="322" y="0"/>
                      <a:pt x="271" y="0"/>
                    </a:cubicBezTo>
                    <a:cubicBezTo>
                      <a:pt x="242" y="0"/>
                      <a:pt x="217" y="4"/>
                      <a:pt x="189" y="12"/>
                    </a:cubicBezTo>
                    <a:cubicBezTo>
                      <a:pt x="244" y="67"/>
                      <a:pt x="286" y="110"/>
                      <a:pt x="299" y="123"/>
                    </a:cubicBezTo>
                    <a:cubicBezTo>
                      <a:pt x="347" y="170"/>
                      <a:pt x="358" y="235"/>
                      <a:pt x="324" y="269"/>
                    </a:cubicBezTo>
                    <a:cubicBezTo>
                      <a:pt x="306" y="286"/>
                      <a:pt x="288" y="304"/>
                      <a:pt x="271" y="322"/>
                    </a:cubicBezTo>
                    <a:cubicBezTo>
                      <a:pt x="237" y="356"/>
                      <a:pt x="171" y="345"/>
                      <a:pt x="124" y="297"/>
                    </a:cubicBezTo>
                    <a:cubicBezTo>
                      <a:pt x="110" y="284"/>
                      <a:pt x="67" y="242"/>
                      <a:pt x="13" y="188"/>
                    </a:cubicBezTo>
                    <a:cubicBezTo>
                      <a:pt x="4" y="216"/>
                      <a:pt x="0" y="241"/>
                      <a:pt x="0" y="270"/>
                    </a:cubicBezTo>
                    <a:cubicBezTo>
                      <a:pt x="0" y="319"/>
                      <a:pt x="11" y="362"/>
                      <a:pt x="36" y="404"/>
                    </a:cubicBezTo>
                    <a:cubicBezTo>
                      <a:pt x="48" y="426"/>
                      <a:pt x="62" y="443"/>
                      <a:pt x="79" y="461"/>
                    </a:cubicBezTo>
                    <a:cubicBezTo>
                      <a:pt x="97" y="478"/>
                      <a:pt x="114" y="491"/>
                      <a:pt x="135" y="503"/>
                    </a:cubicBezTo>
                    <a:cubicBezTo>
                      <a:pt x="178" y="528"/>
                      <a:pt x="221" y="540"/>
                      <a:pt x="271" y="540"/>
                    </a:cubicBezTo>
                    <a:cubicBezTo>
                      <a:pt x="284" y="540"/>
                      <a:pt x="294" y="539"/>
                      <a:pt x="306" y="538"/>
                    </a:cubicBezTo>
                    <a:cubicBezTo>
                      <a:pt x="589" y="819"/>
                      <a:pt x="872" y="1101"/>
                      <a:pt x="1155" y="1382"/>
                    </a:cubicBezTo>
                    <a:cubicBezTo>
                      <a:pt x="1166" y="1392"/>
                      <a:pt x="1176" y="1400"/>
                      <a:pt x="1189" y="1408"/>
                    </a:cubicBezTo>
                    <a:cubicBezTo>
                      <a:pt x="1216" y="1423"/>
                      <a:pt x="1243" y="1430"/>
                      <a:pt x="1273" y="1430"/>
                    </a:cubicBezTo>
                    <a:cubicBezTo>
                      <a:pt x="1304" y="1430"/>
                      <a:pt x="1329" y="1423"/>
                      <a:pt x="1356" y="1408"/>
                    </a:cubicBezTo>
                    <a:cubicBezTo>
                      <a:pt x="1369" y="1400"/>
                      <a:pt x="1379" y="1392"/>
                      <a:pt x="1390" y="1382"/>
                    </a:cubicBezTo>
                    <a:cubicBezTo>
                      <a:pt x="1401" y="1371"/>
                      <a:pt x="1409" y="1361"/>
                      <a:pt x="1416" y="1347"/>
                    </a:cubicBezTo>
                    <a:cubicBezTo>
                      <a:pt x="1431" y="1321"/>
                      <a:pt x="1438" y="1295"/>
                      <a:pt x="1438" y="1265"/>
                    </a:cubicBezTo>
                    <a:cubicBezTo>
                      <a:pt x="1438" y="1235"/>
                      <a:pt x="1431" y="1209"/>
                      <a:pt x="1416" y="1183"/>
                    </a:cubicBezTo>
                    <a:cubicBezTo>
                      <a:pt x="1409" y="1170"/>
                      <a:pt x="1401" y="1160"/>
                      <a:pt x="1390" y="1149"/>
                    </a:cubicBezTo>
                    <a:cubicBezTo>
                      <a:pt x="1107" y="868"/>
                      <a:pt x="824" y="586"/>
                      <a:pt x="541" y="305"/>
                    </a:cubicBezTo>
                    <a:close/>
                    <a:moveTo>
                      <a:pt x="1335" y="1324"/>
                    </a:moveTo>
                    <a:cubicBezTo>
                      <a:pt x="1329" y="1330"/>
                      <a:pt x="1324" y="1335"/>
                      <a:pt x="1316" y="1339"/>
                    </a:cubicBezTo>
                    <a:cubicBezTo>
                      <a:pt x="1301" y="1348"/>
                      <a:pt x="1286" y="1352"/>
                      <a:pt x="1269" y="1352"/>
                    </a:cubicBezTo>
                    <a:cubicBezTo>
                      <a:pt x="1252" y="1352"/>
                      <a:pt x="1237" y="1348"/>
                      <a:pt x="1222" y="1339"/>
                    </a:cubicBezTo>
                    <a:cubicBezTo>
                      <a:pt x="1215" y="1335"/>
                      <a:pt x="1209" y="1330"/>
                      <a:pt x="1203" y="1324"/>
                    </a:cubicBezTo>
                    <a:cubicBezTo>
                      <a:pt x="1197" y="1318"/>
                      <a:pt x="1192" y="1313"/>
                      <a:pt x="1188" y="1305"/>
                    </a:cubicBezTo>
                    <a:cubicBezTo>
                      <a:pt x="1179" y="1290"/>
                      <a:pt x="1175" y="1277"/>
                      <a:pt x="1175" y="1259"/>
                    </a:cubicBezTo>
                    <a:cubicBezTo>
                      <a:pt x="1175" y="1242"/>
                      <a:pt x="1179" y="1227"/>
                      <a:pt x="1188" y="1212"/>
                    </a:cubicBezTo>
                    <a:cubicBezTo>
                      <a:pt x="1192" y="1205"/>
                      <a:pt x="1197" y="1199"/>
                      <a:pt x="1203" y="1193"/>
                    </a:cubicBezTo>
                    <a:cubicBezTo>
                      <a:pt x="1209" y="1187"/>
                      <a:pt x="1215" y="1182"/>
                      <a:pt x="1222" y="1178"/>
                    </a:cubicBezTo>
                    <a:cubicBezTo>
                      <a:pt x="1237" y="1169"/>
                      <a:pt x="1252" y="1165"/>
                      <a:pt x="1269" y="1165"/>
                    </a:cubicBezTo>
                    <a:cubicBezTo>
                      <a:pt x="1286" y="1165"/>
                      <a:pt x="1301" y="1169"/>
                      <a:pt x="1316" y="1178"/>
                    </a:cubicBezTo>
                    <a:cubicBezTo>
                      <a:pt x="1324" y="1182"/>
                      <a:pt x="1329" y="1187"/>
                      <a:pt x="1335" y="1193"/>
                    </a:cubicBezTo>
                    <a:cubicBezTo>
                      <a:pt x="1342" y="1199"/>
                      <a:pt x="1346" y="1205"/>
                      <a:pt x="1351" y="1212"/>
                    </a:cubicBezTo>
                    <a:cubicBezTo>
                      <a:pt x="1359" y="1227"/>
                      <a:pt x="1363" y="1242"/>
                      <a:pt x="1363" y="1259"/>
                    </a:cubicBezTo>
                    <a:cubicBezTo>
                      <a:pt x="1363" y="1276"/>
                      <a:pt x="1359" y="1290"/>
                      <a:pt x="1351" y="1305"/>
                    </a:cubicBezTo>
                    <a:cubicBezTo>
                      <a:pt x="1346" y="1313"/>
                      <a:pt x="1342" y="1319"/>
                      <a:pt x="1335" y="1325"/>
                    </a:cubicBezTo>
                    <a:cubicBezTo>
                      <a:pt x="1335" y="1325"/>
                      <a:pt x="1335" y="1325"/>
                      <a:pt x="1335" y="1324"/>
                    </a:cubicBezTo>
                    <a:close/>
                    <a:moveTo>
                      <a:pt x="634" y="992"/>
                    </a:moveTo>
                    <a:cubicBezTo>
                      <a:pt x="652" y="1011"/>
                      <a:pt x="671" y="1030"/>
                      <a:pt x="690" y="1048"/>
                    </a:cubicBezTo>
                    <a:cubicBezTo>
                      <a:pt x="560" y="1178"/>
                      <a:pt x="431" y="1307"/>
                      <a:pt x="302" y="1436"/>
                    </a:cubicBezTo>
                    <a:cubicBezTo>
                      <a:pt x="259" y="1479"/>
                      <a:pt x="169" y="1453"/>
                      <a:pt x="99" y="1383"/>
                    </a:cubicBezTo>
                    <a:cubicBezTo>
                      <a:pt x="28" y="1313"/>
                      <a:pt x="4" y="1222"/>
                      <a:pt x="46" y="1181"/>
                    </a:cubicBezTo>
                    <a:cubicBezTo>
                      <a:pt x="175" y="1052"/>
                      <a:pt x="304" y="923"/>
                      <a:pt x="434" y="793"/>
                    </a:cubicBezTo>
                    <a:cubicBezTo>
                      <a:pt x="452" y="812"/>
                      <a:pt x="471" y="831"/>
                      <a:pt x="490" y="849"/>
                    </a:cubicBezTo>
                    <a:cubicBezTo>
                      <a:pt x="370" y="969"/>
                      <a:pt x="250" y="1088"/>
                      <a:pt x="131" y="1207"/>
                    </a:cubicBezTo>
                    <a:cubicBezTo>
                      <a:pt x="130" y="1208"/>
                      <a:pt x="130" y="1209"/>
                      <a:pt x="129" y="1210"/>
                    </a:cubicBezTo>
                    <a:cubicBezTo>
                      <a:pt x="127" y="1215"/>
                      <a:pt x="125" y="1219"/>
                      <a:pt x="125" y="1224"/>
                    </a:cubicBezTo>
                    <a:cubicBezTo>
                      <a:pt x="125" y="1230"/>
                      <a:pt x="126" y="1235"/>
                      <a:pt x="129" y="1239"/>
                    </a:cubicBezTo>
                    <a:cubicBezTo>
                      <a:pt x="131" y="1244"/>
                      <a:pt x="135" y="1246"/>
                      <a:pt x="140" y="1249"/>
                    </a:cubicBezTo>
                    <a:cubicBezTo>
                      <a:pt x="144" y="1252"/>
                      <a:pt x="149" y="1253"/>
                      <a:pt x="154" y="1253"/>
                    </a:cubicBezTo>
                    <a:cubicBezTo>
                      <a:pt x="159" y="1253"/>
                      <a:pt x="164" y="1252"/>
                      <a:pt x="168" y="1249"/>
                    </a:cubicBezTo>
                    <a:cubicBezTo>
                      <a:pt x="169" y="1248"/>
                      <a:pt x="170" y="1248"/>
                      <a:pt x="171" y="1247"/>
                    </a:cubicBezTo>
                    <a:cubicBezTo>
                      <a:pt x="290" y="1128"/>
                      <a:pt x="410" y="1009"/>
                      <a:pt x="530" y="889"/>
                    </a:cubicBezTo>
                    <a:cubicBezTo>
                      <a:pt x="551" y="910"/>
                      <a:pt x="572" y="931"/>
                      <a:pt x="594" y="952"/>
                    </a:cubicBezTo>
                    <a:cubicBezTo>
                      <a:pt x="474" y="1072"/>
                      <a:pt x="354" y="1192"/>
                      <a:pt x="235" y="1311"/>
                    </a:cubicBezTo>
                    <a:cubicBezTo>
                      <a:pt x="234" y="1312"/>
                      <a:pt x="233" y="1313"/>
                      <a:pt x="233" y="1315"/>
                    </a:cubicBezTo>
                    <a:cubicBezTo>
                      <a:pt x="230" y="1319"/>
                      <a:pt x="229" y="1324"/>
                      <a:pt x="229" y="1329"/>
                    </a:cubicBezTo>
                    <a:cubicBezTo>
                      <a:pt x="229" y="1334"/>
                      <a:pt x="230" y="1339"/>
                      <a:pt x="233" y="1343"/>
                    </a:cubicBezTo>
                    <a:cubicBezTo>
                      <a:pt x="235" y="1348"/>
                      <a:pt x="238" y="1352"/>
                      <a:pt x="243" y="1354"/>
                    </a:cubicBezTo>
                    <a:cubicBezTo>
                      <a:pt x="247" y="1357"/>
                      <a:pt x="252" y="1357"/>
                      <a:pt x="257" y="1357"/>
                    </a:cubicBezTo>
                    <a:cubicBezTo>
                      <a:pt x="262" y="1357"/>
                      <a:pt x="267" y="1356"/>
                      <a:pt x="271" y="1354"/>
                    </a:cubicBezTo>
                    <a:cubicBezTo>
                      <a:pt x="273" y="1353"/>
                      <a:pt x="274" y="1352"/>
                      <a:pt x="275" y="1351"/>
                    </a:cubicBezTo>
                    <a:cubicBezTo>
                      <a:pt x="394" y="1232"/>
                      <a:pt x="514" y="1112"/>
                      <a:pt x="634" y="992"/>
                    </a:cubicBezTo>
                    <a:close/>
                    <a:moveTo>
                      <a:pt x="977" y="617"/>
                    </a:moveTo>
                    <a:cubicBezTo>
                      <a:pt x="941" y="580"/>
                      <a:pt x="905" y="544"/>
                      <a:pt x="868" y="508"/>
                    </a:cubicBezTo>
                    <a:cubicBezTo>
                      <a:pt x="905" y="472"/>
                      <a:pt x="941" y="436"/>
                      <a:pt x="977" y="401"/>
                    </a:cubicBezTo>
                    <a:cubicBezTo>
                      <a:pt x="988" y="361"/>
                      <a:pt x="999" y="321"/>
                      <a:pt x="1010" y="282"/>
                    </a:cubicBezTo>
                    <a:cubicBezTo>
                      <a:pt x="1120" y="205"/>
                      <a:pt x="1230" y="128"/>
                      <a:pt x="1340" y="52"/>
                    </a:cubicBezTo>
                    <a:cubicBezTo>
                      <a:pt x="1373" y="84"/>
                      <a:pt x="1406" y="117"/>
                      <a:pt x="1439" y="150"/>
                    </a:cubicBezTo>
                    <a:cubicBezTo>
                      <a:pt x="1362" y="259"/>
                      <a:pt x="1285" y="368"/>
                      <a:pt x="1207" y="478"/>
                    </a:cubicBezTo>
                    <a:cubicBezTo>
                      <a:pt x="1167" y="488"/>
                      <a:pt x="1127" y="499"/>
                      <a:pt x="1087" y="510"/>
                    </a:cubicBezTo>
                    <a:cubicBezTo>
                      <a:pt x="1051" y="545"/>
                      <a:pt x="1014" y="581"/>
                      <a:pt x="977" y="61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12" name="Group 11">
            <a:extLst>
              <a:ext uri="{FF2B5EF4-FFF2-40B4-BE49-F238E27FC236}">
                <a16:creationId xmlns:a16="http://schemas.microsoft.com/office/drawing/2014/main" id="{D6DE58DF-3FFF-40F1-A0C2-DAFDDEDCF35D}"/>
              </a:ext>
            </a:extLst>
          </p:cNvPr>
          <p:cNvGrpSpPr/>
          <p:nvPr/>
        </p:nvGrpSpPr>
        <p:grpSpPr>
          <a:xfrm>
            <a:off x="2128696" y="4201861"/>
            <a:ext cx="743940" cy="743940"/>
            <a:chOff x="2128696" y="4201861"/>
            <a:chExt cx="743940" cy="743940"/>
          </a:xfrm>
        </p:grpSpPr>
        <p:sp>
          <p:nvSpPr>
            <p:cNvPr id="32" name="Oval 31">
              <a:extLst>
                <a:ext uri="{FF2B5EF4-FFF2-40B4-BE49-F238E27FC236}">
                  <a16:creationId xmlns:a16="http://schemas.microsoft.com/office/drawing/2014/main" id="{67027378-C088-4117-9DF7-69439794C3E4}"/>
                </a:ext>
              </a:extLst>
            </p:cNvPr>
            <p:cNvSpPr/>
            <p:nvPr/>
          </p:nvSpPr>
          <p:spPr>
            <a:xfrm>
              <a:off x="2128696"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2" name="Group 7">
              <a:extLst>
                <a:ext uri="{FF2B5EF4-FFF2-40B4-BE49-F238E27FC236}">
                  <a16:creationId xmlns:a16="http://schemas.microsoft.com/office/drawing/2014/main" id="{0678C0DB-162D-48C8-B6AD-968346125C90}"/>
                </a:ext>
              </a:extLst>
            </p:cNvPr>
            <p:cNvGrpSpPr>
              <a:grpSpLocks/>
            </p:cNvGrpSpPr>
            <p:nvPr/>
          </p:nvGrpSpPr>
          <p:grpSpPr bwMode="auto">
            <a:xfrm>
              <a:off x="2299474" y="4369765"/>
              <a:ext cx="402384" cy="408133"/>
              <a:chOff x="1366" y="1140"/>
              <a:chExt cx="350" cy="355"/>
            </a:xfrm>
            <a:solidFill>
              <a:srgbClr val="DB6026"/>
            </a:solidFill>
          </p:grpSpPr>
          <p:sp>
            <p:nvSpPr>
              <p:cNvPr id="43" name="Freeform 8">
                <a:extLst>
                  <a:ext uri="{FF2B5EF4-FFF2-40B4-BE49-F238E27FC236}">
                    <a16:creationId xmlns:a16="http://schemas.microsoft.com/office/drawing/2014/main" id="{86DEB4F6-3B7C-4756-97B3-72A418240B05}"/>
                  </a:ext>
                </a:extLst>
              </p:cNvPr>
              <p:cNvSpPr>
                <a:spLocks noChangeArrowheads="1"/>
              </p:cNvSpPr>
              <p:nvPr/>
            </p:nvSpPr>
            <p:spPr bwMode="auto">
              <a:xfrm>
                <a:off x="1366" y="1140"/>
                <a:ext cx="350" cy="355"/>
              </a:xfrm>
              <a:custGeom>
                <a:avLst/>
                <a:gdLst>
                  <a:gd name="T0" fmla="*/ 517 w 1550"/>
                  <a:gd name="T1" fmla="*/ 1054 h 1572"/>
                  <a:gd name="T2" fmla="*/ 0 w 1550"/>
                  <a:gd name="T3" fmla="*/ 1162 h 1572"/>
                  <a:gd name="T4" fmla="*/ 946 w 1550"/>
                  <a:gd name="T5" fmla="*/ 0 h 1572"/>
                  <a:gd name="T6" fmla="*/ 839 w 1550"/>
                  <a:gd name="T7" fmla="*/ 301 h 1572"/>
                  <a:gd name="T8" fmla="*/ 107 w 1550"/>
                  <a:gd name="T9" fmla="*/ 107 h 1572"/>
                  <a:gd name="T10" fmla="*/ 1549 w 1550"/>
                  <a:gd name="T11" fmla="*/ 387 h 1572"/>
                  <a:gd name="T12" fmla="*/ 603 w 1550"/>
                  <a:gd name="T13" fmla="*/ 1571 h 1572"/>
                  <a:gd name="T14" fmla="*/ 1549 w 1550"/>
                  <a:gd name="T15" fmla="*/ 387 h 1572"/>
                  <a:gd name="T16" fmla="*/ 860 w 1550"/>
                  <a:gd name="T17" fmla="*/ 1248 h 1572"/>
                  <a:gd name="T18" fmla="*/ 851 w 1550"/>
                  <a:gd name="T19" fmla="*/ 1216 h 1572"/>
                  <a:gd name="T20" fmla="*/ 796 w 1550"/>
                  <a:gd name="T21" fmla="*/ 1183 h 1572"/>
                  <a:gd name="T22" fmla="*/ 741 w 1550"/>
                  <a:gd name="T23" fmla="*/ 1216 h 1572"/>
                  <a:gd name="T24" fmla="*/ 741 w 1550"/>
                  <a:gd name="T25" fmla="*/ 1280 h 1572"/>
                  <a:gd name="T26" fmla="*/ 796 w 1550"/>
                  <a:gd name="T27" fmla="*/ 1312 h 1572"/>
                  <a:gd name="T28" fmla="*/ 828 w 1550"/>
                  <a:gd name="T29" fmla="*/ 1304 h 1572"/>
                  <a:gd name="T30" fmla="*/ 860 w 1550"/>
                  <a:gd name="T31" fmla="*/ 1248 h 1572"/>
                  <a:gd name="T32" fmla="*/ 860 w 1550"/>
                  <a:gd name="T33" fmla="*/ 979 h 1572"/>
                  <a:gd name="T34" fmla="*/ 851 w 1550"/>
                  <a:gd name="T35" fmla="*/ 946 h 1572"/>
                  <a:gd name="T36" fmla="*/ 796 w 1550"/>
                  <a:gd name="T37" fmla="*/ 914 h 1572"/>
                  <a:gd name="T38" fmla="*/ 741 w 1550"/>
                  <a:gd name="T39" fmla="*/ 946 h 1572"/>
                  <a:gd name="T40" fmla="*/ 741 w 1550"/>
                  <a:gd name="T41" fmla="*/ 1011 h 1572"/>
                  <a:gd name="T42" fmla="*/ 796 w 1550"/>
                  <a:gd name="T43" fmla="*/ 1043 h 1572"/>
                  <a:gd name="T44" fmla="*/ 828 w 1550"/>
                  <a:gd name="T45" fmla="*/ 1035 h 1572"/>
                  <a:gd name="T46" fmla="*/ 860 w 1550"/>
                  <a:gd name="T47" fmla="*/ 979 h 1572"/>
                  <a:gd name="T48" fmla="*/ 860 w 1550"/>
                  <a:gd name="T49" fmla="*/ 710 h 1572"/>
                  <a:gd name="T50" fmla="*/ 851 w 1550"/>
                  <a:gd name="T51" fmla="*/ 678 h 1572"/>
                  <a:gd name="T52" fmla="*/ 796 w 1550"/>
                  <a:gd name="T53" fmla="*/ 646 h 1572"/>
                  <a:gd name="T54" fmla="*/ 741 w 1550"/>
                  <a:gd name="T55" fmla="*/ 678 h 1572"/>
                  <a:gd name="T56" fmla="*/ 741 w 1550"/>
                  <a:gd name="T57" fmla="*/ 743 h 1572"/>
                  <a:gd name="T58" fmla="*/ 796 w 1550"/>
                  <a:gd name="T59" fmla="*/ 775 h 1572"/>
                  <a:gd name="T60" fmla="*/ 828 w 1550"/>
                  <a:gd name="T61" fmla="*/ 766 h 1572"/>
                  <a:gd name="T62" fmla="*/ 860 w 1550"/>
                  <a:gd name="T63" fmla="*/ 710 h 1572"/>
                  <a:gd name="T64" fmla="*/ 989 w 1550"/>
                  <a:gd name="T65" fmla="*/ 1205 h 1572"/>
                  <a:gd name="T66" fmla="*/ 1420 w 1550"/>
                  <a:gd name="T67" fmla="*/ 1291 h 1572"/>
                  <a:gd name="T68" fmla="*/ 1420 w 1550"/>
                  <a:gd name="T69" fmla="*/ 936 h 1572"/>
                  <a:gd name="T70" fmla="*/ 989 w 1550"/>
                  <a:gd name="T71" fmla="*/ 1022 h 1572"/>
                  <a:gd name="T72" fmla="*/ 1420 w 1550"/>
                  <a:gd name="T73" fmla="*/ 936 h 1572"/>
                  <a:gd name="T74" fmla="*/ 989 w 1550"/>
                  <a:gd name="T75" fmla="*/ 667 h 1572"/>
                  <a:gd name="T76" fmla="*/ 1420 w 1550"/>
                  <a:gd name="T77" fmla="*/ 753 h 1572"/>
                  <a:gd name="T78" fmla="*/ 323 w 1550"/>
                  <a:gd name="T79" fmla="*/ 247 h 1572"/>
                  <a:gd name="T80" fmla="*/ 290 w 1550"/>
                  <a:gd name="T81" fmla="*/ 256 h 1572"/>
                  <a:gd name="T82" fmla="*/ 258 w 1550"/>
                  <a:gd name="T83" fmla="*/ 312 h 1572"/>
                  <a:gd name="T84" fmla="*/ 290 w 1550"/>
                  <a:gd name="T85" fmla="*/ 368 h 1572"/>
                  <a:gd name="T86" fmla="*/ 355 w 1550"/>
                  <a:gd name="T87" fmla="*/ 368 h 1572"/>
                  <a:gd name="T88" fmla="*/ 387 w 1550"/>
                  <a:gd name="T89" fmla="*/ 312 h 1572"/>
                  <a:gd name="T90" fmla="*/ 387 w 1550"/>
                  <a:gd name="T91" fmla="*/ 312 h 1572"/>
                  <a:gd name="T92" fmla="*/ 355 w 1550"/>
                  <a:gd name="T93" fmla="*/ 256 h 1572"/>
                  <a:gd name="T94" fmla="*/ 323 w 1550"/>
                  <a:gd name="T95" fmla="*/ 517 h 1572"/>
                  <a:gd name="T96" fmla="*/ 290 w 1550"/>
                  <a:gd name="T97" fmla="*/ 525 h 1572"/>
                  <a:gd name="T98" fmla="*/ 258 w 1550"/>
                  <a:gd name="T99" fmla="*/ 581 h 1572"/>
                  <a:gd name="T100" fmla="*/ 290 w 1550"/>
                  <a:gd name="T101" fmla="*/ 637 h 1572"/>
                  <a:gd name="T102" fmla="*/ 355 w 1550"/>
                  <a:gd name="T103" fmla="*/ 637 h 1572"/>
                  <a:gd name="T104" fmla="*/ 387 w 1550"/>
                  <a:gd name="T105" fmla="*/ 581 h 1572"/>
                  <a:gd name="T106" fmla="*/ 387 w 1550"/>
                  <a:gd name="T107" fmla="*/ 581 h 1572"/>
                  <a:gd name="T108" fmla="*/ 355 w 1550"/>
                  <a:gd name="T109" fmla="*/ 525 h 1572"/>
                  <a:gd name="T110" fmla="*/ 323 w 1550"/>
                  <a:gd name="T111" fmla="*/ 785 h 1572"/>
                  <a:gd name="T112" fmla="*/ 290 w 1550"/>
                  <a:gd name="T113" fmla="*/ 793 h 1572"/>
                  <a:gd name="T114" fmla="*/ 258 w 1550"/>
                  <a:gd name="T115" fmla="*/ 849 h 1572"/>
                  <a:gd name="T116" fmla="*/ 290 w 1550"/>
                  <a:gd name="T117" fmla="*/ 905 h 1572"/>
                  <a:gd name="T118" fmla="*/ 355 w 1550"/>
                  <a:gd name="T119" fmla="*/ 905 h 1572"/>
                  <a:gd name="T120" fmla="*/ 387 w 1550"/>
                  <a:gd name="T121" fmla="*/ 849 h 1572"/>
                  <a:gd name="T122" fmla="*/ 387 w 1550"/>
                  <a:gd name="T123" fmla="*/ 849 h 1572"/>
                  <a:gd name="T124" fmla="*/ 355 w 1550"/>
                  <a:gd name="T125" fmla="*/ 793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0" h="1572">
                    <a:moveTo>
                      <a:pt x="107" y="1054"/>
                    </a:moveTo>
                    <a:cubicBezTo>
                      <a:pt x="243" y="1054"/>
                      <a:pt x="380" y="1054"/>
                      <a:pt x="517" y="1054"/>
                    </a:cubicBezTo>
                    <a:cubicBezTo>
                      <a:pt x="517" y="1090"/>
                      <a:pt x="517" y="1126"/>
                      <a:pt x="517" y="1162"/>
                    </a:cubicBezTo>
                    <a:cubicBezTo>
                      <a:pt x="344" y="1162"/>
                      <a:pt x="172" y="1162"/>
                      <a:pt x="0" y="1162"/>
                    </a:cubicBezTo>
                    <a:cubicBezTo>
                      <a:pt x="0" y="775"/>
                      <a:pt x="0" y="387"/>
                      <a:pt x="0" y="0"/>
                    </a:cubicBezTo>
                    <a:cubicBezTo>
                      <a:pt x="315" y="0"/>
                      <a:pt x="631" y="0"/>
                      <a:pt x="946" y="0"/>
                    </a:cubicBezTo>
                    <a:cubicBezTo>
                      <a:pt x="946" y="100"/>
                      <a:pt x="946" y="200"/>
                      <a:pt x="946" y="301"/>
                    </a:cubicBezTo>
                    <a:cubicBezTo>
                      <a:pt x="911" y="301"/>
                      <a:pt x="875" y="301"/>
                      <a:pt x="839" y="301"/>
                    </a:cubicBezTo>
                    <a:cubicBezTo>
                      <a:pt x="839" y="236"/>
                      <a:pt x="839" y="171"/>
                      <a:pt x="839" y="107"/>
                    </a:cubicBezTo>
                    <a:cubicBezTo>
                      <a:pt x="595" y="107"/>
                      <a:pt x="351" y="107"/>
                      <a:pt x="107" y="107"/>
                    </a:cubicBezTo>
                    <a:cubicBezTo>
                      <a:pt x="107" y="423"/>
                      <a:pt x="107" y="739"/>
                      <a:pt x="107" y="1054"/>
                    </a:cubicBezTo>
                    <a:close/>
                    <a:moveTo>
                      <a:pt x="1549" y="387"/>
                    </a:moveTo>
                    <a:cubicBezTo>
                      <a:pt x="1549" y="781"/>
                      <a:pt x="1549" y="1176"/>
                      <a:pt x="1549" y="1571"/>
                    </a:cubicBezTo>
                    <a:cubicBezTo>
                      <a:pt x="1234" y="1571"/>
                      <a:pt x="918" y="1571"/>
                      <a:pt x="603" y="1571"/>
                    </a:cubicBezTo>
                    <a:cubicBezTo>
                      <a:pt x="603" y="1176"/>
                      <a:pt x="603" y="781"/>
                      <a:pt x="603" y="387"/>
                    </a:cubicBezTo>
                    <a:cubicBezTo>
                      <a:pt x="918" y="387"/>
                      <a:pt x="1234" y="387"/>
                      <a:pt x="1549" y="387"/>
                    </a:cubicBezTo>
                    <a:close/>
                    <a:moveTo>
                      <a:pt x="860" y="1248"/>
                    </a:moveTo>
                    <a:lnTo>
                      <a:pt x="860" y="1248"/>
                    </a:lnTo>
                    <a:lnTo>
                      <a:pt x="860" y="1248"/>
                    </a:lnTo>
                    <a:cubicBezTo>
                      <a:pt x="860" y="1236"/>
                      <a:pt x="857" y="1227"/>
                      <a:pt x="851" y="1216"/>
                    </a:cubicBezTo>
                    <a:cubicBezTo>
                      <a:pt x="846" y="1206"/>
                      <a:pt x="838" y="1198"/>
                      <a:pt x="828" y="1192"/>
                    </a:cubicBezTo>
                    <a:cubicBezTo>
                      <a:pt x="818" y="1186"/>
                      <a:pt x="808" y="1183"/>
                      <a:pt x="796" y="1183"/>
                    </a:cubicBezTo>
                    <a:cubicBezTo>
                      <a:pt x="785" y="1183"/>
                      <a:pt x="774" y="1186"/>
                      <a:pt x="764" y="1192"/>
                    </a:cubicBezTo>
                    <a:cubicBezTo>
                      <a:pt x="753" y="1198"/>
                      <a:pt x="747" y="1206"/>
                      <a:pt x="741" y="1216"/>
                    </a:cubicBezTo>
                    <a:cubicBezTo>
                      <a:pt x="735" y="1227"/>
                      <a:pt x="732" y="1236"/>
                      <a:pt x="732" y="1248"/>
                    </a:cubicBezTo>
                    <a:cubicBezTo>
                      <a:pt x="732" y="1260"/>
                      <a:pt x="735" y="1270"/>
                      <a:pt x="741" y="1280"/>
                    </a:cubicBezTo>
                    <a:cubicBezTo>
                      <a:pt x="747" y="1290"/>
                      <a:pt x="753" y="1298"/>
                      <a:pt x="764" y="1304"/>
                    </a:cubicBezTo>
                    <a:cubicBezTo>
                      <a:pt x="774" y="1310"/>
                      <a:pt x="784" y="1312"/>
                      <a:pt x="796" y="1312"/>
                    </a:cubicBezTo>
                    <a:lnTo>
                      <a:pt x="796" y="1312"/>
                    </a:lnTo>
                    <a:cubicBezTo>
                      <a:pt x="807" y="1312"/>
                      <a:pt x="818" y="1310"/>
                      <a:pt x="828" y="1304"/>
                    </a:cubicBezTo>
                    <a:cubicBezTo>
                      <a:pt x="838" y="1298"/>
                      <a:pt x="846" y="1290"/>
                      <a:pt x="851" y="1280"/>
                    </a:cubicBezTo>
                    <a:cubicBezTo>
                      <a:pt x="857" y="1270"/>
                      <a:pt x="860" y="1260"/>
                      <a:pt x="860" y="1248"/>
                    </a:cubicBezTo>
                    <a:close/>
                    <a:moveTo>
                      <a:pt x="860" y="979"/>
                    </a:moveTo>
                    <a:lnTo>
                      <a:pt x="860" y="979"/>
                    </a:lnTo>
                    <a:lnTo>
                      <a:pt x="860" y="979"/>
                    </a:lnTo>
                    <a:cubicBezTo>
                      <a:pt x="860" y="967"/>
                      <a:pt x="857" y="957"/>
                      <a:pt x="851" y="946"/>
                    </a:cubicBezTo>
                    <a:cubicBezTo>
                      <a:pt x="846" y="936"/>
                      <a:pt x="838" y="929"/>
                      <a:pt x="828" y="923"/>
                    </a:cubicBezTo>
                    <a:cubicBezTo>
                      <a:pt x="818" y="917"/>
                      <a:pt x="808" y="914"/>
                      <a:pt x="796" y="914"/>
                    </a:cubicBezTo>
                    <a:cubicBezTo>
                      <a:pt x="785" y="914"/>
                      <a:pt x="774" y="917"/>
                      <a:pt x="764" y="923"/>
                    </a:cubicBezTo>
                    <a:cubicBezTo>
                      <a:pt x="753" y="929"/>
                      <a:pt x="747" y="936"/>
                      <a:pt x="741" y="946"/>
                    </a:cubicBezTo>
                    <a:cubicBezTo>
                      <a:pt x="735" y="957"/>
                      <a:pt x="732" y="967"/>
                      <a:pt x="732" y="979"/>
                    </a:cubicBezTo>
                    <a:cubicBezTo>
                      <a:pt x="732" y="991"/>
                      <a:pt x="735" y="1001"/>
                      <a:pt x="741" y="1011"/>
                    </a:cubicBezTo>
                    <a:cubicBezTo>
                      <a:pt x="747" y="1021"/>
                      <a:pt x="753" y="1029"/>
                      <a:pt x="764" y="1035"/>
                    </a:cubicBezTo>
                    <a:cubicBezTo>
                      <a:pt x="774" y="1041"/>
                      <a:pt x="784" y="1043"/>
                      <a:pt x="796" y="1043"/>
                    </a:cubicBezTo>
                    <a:lnTo>
                      <a:pt x="796" y="1043"/>
                    </a:lnTo>
                    <a:cubicBezTo>
                      <a:pt x="807" y="1043"/>
                      <a:pt x="818" y="1041"/>
                      <a:pt x="828" y="1035"/>
                    </a:cubicBezTo>
                    <a:cubicBezTo>
                      <a:pt x="838" y="1029"/>
                      <a:pt x="846" y="1021"/>
                      <a:pt x="851" y="1011"/>
                    </a:cubicBezTo>
                    <a:cubicBezTo>
                      <a:pt x="857" y="1001"/>
                      <a:pt x="860" y="991"/>
                      <a:pt x="860" y="979"/>
                    </a:cubicBezTo>
                    <a:close/>
                    <a:moveTo>
                      <a:pt x="860" y="710"/>
                    </a:moveTo>
                    <a:lnTo>
                      <a:pt x="860" y="710"/>
                    </a:lnTo>
                    <a:lnTo>
                      <a:pt x="860" y="710"/>
                    </a:lnTo>
                    <a:cubicBezTo>
                      <a:pt x="860" y="698"/>
                      <a:pt x="857" y="688"/>
                      <a:pt x="851" y="678"/>
                    </a:cubicBezTo>
                    <a:cubicBezTo>
                      <a:pt x="846" y="668"/>
                      <a:pt x="838" y="660"/>
                      <a:pt x="828" y="654"/>
                    </a:cubicBezTo>
                    <a:cubicBezTo>
                      <a:pt x="818" y="648"/>
                      <a:pt x="808" y="646"/>
                      <a:pt x="796" y="646"/>
                    </a:cubicBezTo>
                    <a:cubicBezTo>
                      <a:pt x="785" y="646"/>
                      <a:pt x="774" y="648"/>
                      <a:pt x="764" y="654"/>
                    </a:cubicBezTo>
                    <a:cubicBezTo>
                      <a:pt x="753" y="660"/>
                      <a:pt x="747" y="668"/>
                      <a:pt x="741" y="678"/>
                    </a:cubicBezTo>
                    <a:cubicBezTo>
                      <a:pt x="735" y="688"/>
                      <a:pt x="732" y="698"/>
                      <a:pt x="732" y="710"/>
                    </a:cubicBezTo>
                    <a:cubicBezTo>
                      <a:pt x="732" y="722"/>
                      <a:pt x="735" y="732"/>
                      <a:pt x="741" y="743"/>
                    </a:cubicBezTo>
                    <a:cubicBezTo>
                      <a:pt x="747" y="753"/>
                      <a:pt x="753" y="760"/>
                      <a:pt x="764" y="766"/>
                    </a:cubicBezTo>
                    <a:cubicBezTo>
                      <a:pt x="774" y="772"/>
                      <a:pt x="784" y="775"/>
                      <a:pt x="796" y="775"/>
                    </a:cubicBezTo>
                    <a:lnTo>
                      <a:pt x="796" y="775"/>
                    </a:lnTo>
                    <a:cubicBezTo>
                      <a:pt x="807" y="775"/>
                      <a:pt x="818" y="772"/>
                      <a:pt x="828" y="766"/>
                    </a:cubicBezTo>
                    <a:cubicBezTo>
                      <a:pt x="838" y="760"/>
                      <a:pt x="846" y="753"/>
                      <a:pt x="851" y="743"/>
                    </a:cubicBezTo>
                    <a:cubicBezTo>
                      <a:pt x="857" y="732"/>
                      <a:pt x="860" y="722"/>
                      <a:pt x="860" y="710"/>
                    </a:cubicBezTo>
                    <a:close/>
                    <a:moveTo>
                      <a:pt x="1420" y="1205"/>
                    </a:moveTo>
                    <a:cubicBezTo>
                      <a:pt x="1277" y="1205"/>
                      <a:pt x="1133" y="1205"/>
                      <a:pt x="989" y="1205"/>
                    </a:cubicBezTo>
                    <a:cubicBezTo>
                      <a:pt x="989" y="1234"/>
                      <a:pt x="989" y="1263"/>
                      <a:pt x="989" y="1291"/>
                    </a:cubicBezTo>
                    <a:cubicBezTo>
                      <a:pt x="1133" y="1291"/>
                      <a:pt x="1277" y="1291"/>
                      <a:pt x="1420" y="1291"/>
                    </a:cubicBezTo>
                    <a:cubicBezTo>
                      <a:pt x="1420" y="1263"/>
                      <a:pt x="1420" y="1234"/>
                      <a:pt x="1420" y="1205"/>
                    </a:cubicBezTo>
                    <a:close/>
                    <a:moveTo>
                      <a:pt x="1420" y="936"/>
                    </a:moveTo>
                    <a:cubicBezTo>
                      <a:pt x="1277" y="936"/>
                      <a:pt x="1133" y="936"/>
                      <a:pt x="989" y="936"/>
                    </a:cubicBezTo>
                    <a:cubicBezTo>
                      <a:pt x="989" y="965"/>
                      <a:pt x="989" y="994"/>
                      <a:pt x="989" y="1022"/>
                    </a:cubicBezTo>
                    <a:cubicBezTo>
                      <a:pt x="1133" y="1022"/>
                      <a:pt x="1277" y="1022"/>
                      <a:pt x="1420" y="1022"/>
                    </a:cubicBezTo>
                    <a:cubicBezTo>
                      <a:pt x="1420" y="994"/>
                      <a:pt x="1420" y="965"/>
                      <a:pt x="1420" y="936"/>
                    </a:cubicBezTo>
                    <a:close/>
                    <a:moveTo>
                      <a:pt x="1420" y="667"/>
                    </a:moveTo>
                    <a:cubicBezTo>
                      <a:pt x="1277" y="667"/>
                      <a:pt x="1133" y="667"/>
                      <a:pt x="989" y="667"/>
                    </a:cubicBezTo>
                    <a:cubicBezTo>
                      <a:pt x="989" y="695"/>
                      <a:pt x="989" y="724"/>
                      <a:pt x="989" y="753"/>
                    </a:cubicBezTo>
                    <a:cubicBezTo>
                      <a:pt x="1133" y="753"/>
                      <a:pt x="1277" y="753"/>
                      <a:pt x="1420" y="753"/>
                    </a:cubicBezTo>
                    <a:cubicBezTo>
                      <a:pt x="1420" y="724"/>
                      <a:pt x="1420" y="695"/>
                      <a:pt x="1420" y="667"/>
                    </a:cubicBezTo>
                    <a:close/>
                    <a:moveTo>
                      <a:pt x="323" y="247"/>
                    </a:moveTo>
                    <a:lnTo>
                      <a:pt x="323" y="247"/>
                    </a:lnTo>
                    <a:cubicBezTo>
                      <a:pt x="311" y="247"/>
                      <a:pt x="300" y="250"/>
                      <a:pt x="290" y="256"/>
                    </a:cubicBezTo>
                    <a:cubicBezTo>
                      <a:pt x="279" y="262"/>
                      <a:pt x="273" y="269"/>
                      <a:pt x="267" y="280"/>
                    </a:cubicBezTo>
                    <a:cubicBezTo>
                      <a:pt x="261" y="290"/>
                      <a:pt x="258" y="300"/>
                      <a:pt x="258" y="312"/>
                    </a:cubicBezTo>
                    <a:cubicBezTo>
                      <a:pt x="258" y="324"/>
                      <a:pt x="261" y="333"/>
                      <a:pt x="267" y="344"/>
                    </a:cubicBezTo>
                    <a:cubicBezTo>
                      <a:pt x="273" y="354"/>
                      <a:pt x="279" y="362"/>
                      <a:pt x="290" y="368"/>
                    </a:cubicBezTo>
                    <a:cubicBezTo>
                      <a:pt x="300" y="374"/>
                      <a:pt x="311" y="377"/>
                      <a:pt x="323" y="377"/>
                    </a:cubicBezTo>
                    <a:cubicBezTo>
                      <a:pt x="335" y="377"/>
                      <a:pt x="345" y="374"/>
                      <a:pt x="355" y="368"/>
                    </a:cubicBezTo>
                    <a:cubicBezTo>
                      <a:pt x="365" y="362"/>
                      <a:pt x="373" y="354"/>
                      <a:pt x="379" y="344"/>
                    </a:cubicBezTo>
                    <a:cubicBezTo>
                      <a:pt x="385" y="333"/>
                      <a:pt x="387" y="324"/>
                      <a:pt x="387" y="312"/>
                    </a:cubicBezTo>
                    <a:lnTo>
                      <a:pt x="387" y="312"/>
                    </a:lnTo>
                    <a:lnTo>
                      <a:pt x="387" y="312"/>
                    </a:lnTo>
                    <a:cubicBezTo>
                      <a:pt x="387" y="300"/>
                      <a:pt x="385" y="290"/>
                      <a:pt x="379" y="280"/>
                    </a:cubicBezTo>
                    <a:cubicBezTo>
                      <a:pt x="373" y="269"/>
                      <a:pt x="365" y="262"/>
                      <a:pt x="355" y="256"/>
                    </a:cubicBezTo>
                    <a:cubicBezTo>
                      <a:pt x="345" y="250"/>
                      <a:pt x="335" y="247"/>
                      <a:pt x="323" y="247"/>
                    </a:cubicBezTo>
                    <a:close/>
                    <a:moveTo>
                      <a:pt x="323" y="517"/>
                    </a:moveTo>
                    <a:lnTo>
                      <a:pt x="323" y="517"/>
                    </a:lnTo>
                    <a:cubicBezTo>
                      <a:pt x="311" y="517"/>
                      <a:pt x="300" y="519"/>
                      <a:pt x="290" y="525"/>
                    </a:cubicBezTo>
                    <a:cubicBezTo>
                      <a:pt x="279" y="531"/>
                      <a:pt x="273" y="539"/>
                      <a:pt x="267" y="549"/>
                    </a:cubicBezTo>
                    <a:cubicBezTo>
                      <a:pt x="261" y="559"/>
                      <a:pt x="258" y="569"/>
                      <a:pt x="258" y="581"/>
                    </a:cubicBezTo>
                    <a:cubicBezTo>
                      <a:pt x="258" y="593"/>
                      <a:pt x="261" y="602"/>
                      <a:pt x="267" y="613"/>
                    </a:cubicBezTo>
                    <a:cubicBezTo>
                      <a:pt x="273" y="623"/>
                      <a:pt x="279" y="631"/>
                      <a:pt x="290" y="637"/>
                    </a:cubicBezTo>
                    <a:cubicBezTo>
                      <a:pt x="300" y="643"/>
                      <a:pt x="311" y="646"/>
                      <a:pt x="323" y="646"/>
                    </a:cubicBezTo>
                    <a:cubicBezTo>
                      <a:pt x="335" y="646"/>
                      <a:pt x="345" y="643"/>
                      <a:pt x="355" y="637"/>
                    </a:cubicBezTo>
                    <a:cubicBezTo>
                      <a:pt x="365" y="631"/>
                      <a:pt x="373" y="623"/>
                      <a:pt x="379" y="613"/>
                    </a:cubicBezTo>
                    <a:cubicBezTo>
                      <a:pt x="385" y="602"/>
                      <a:pt x="387" y="593"/>
                      <a:pt x="387" y="581"/>
                    </a:cubicBezTo>
                    <a:lnTo>
                      <a:pt x="387" y="581"/>
                    </a:lnTo>
                    <a:lnTo>
                      <a:pt x="387" y="581"/>
                    </a:lnTo>
                    <a:cubicBezTo>
                      <a:pt x="387" y="569"/>
                      <a:pt x="385" y="559"/>
                      <a:pt x="379" y="549"/>
                    </a:cubicBezTo>
                    <a:cubicBezTo>
                      <a:pt x="373" y="539"/>
                      <a:pt x="365" y="531"/>
                      <a:pt x="355" y="525"/>
                    </a:cubicBezTo>
                    <a:cubicBezTo>
                      <a:pt x="345" y="519"/>
                      <a:pt x="335" y="517"/>
                      <a:pt x="323" y="517"/>
                    </a:cubicBezTo>
                    <a:close/>
                    <a:moveTo>
                      <a:pt x="323" y="785"/>
                    </a:moveTo>
                    <a:lnTo>
                      <a:pt x="323" y="785"/>
                    </a:lnTo>
                    <a:cubicBezTo>
                      <a:pt x="311" y="785"/>
                      <a:pt x="300" y="787"/>
                      <a:pt x="290" y="793"/>
                    </a:cubicBezTo>
                    <a:cubicBezTo>
                      <a:pt x="279" y="799"/>
                      <a:pt x="273" y="807"/>
                      <a:pt x="267" y="817"/>
                    </a:cubicBezTo>
                    <a:cubicBezTo>
                      <a:pt x="261" y="827"/>
                      <a:pt x="258" y="837"/>
                      <a:pt x="258" y="849"/>
                    </a:cubicBezTo>
                    <a:cubicBezTo>
                      <a:pt x="258" y="861"/>
                      <a:pt x="261" y="872"/>
                      <a:pt x="267" y="882"/>
                    </a:cubicBezTo>
                    <a:cubicBezTo>
                      <a:pt x="273" y="893"/>
                      <a:pt x="279" y="899"/>
                      <a:pt x="290" y="905"/>
                    </a:cubicBezTo>
                    <a:cubicBezTo>
                      <a:pt x="300" y="911"/>
                      <a:pt x="311" y="914"/>
                      <a:pt x="323" y="914"/>
                    </a:cubicBezTo>
                    <a:cubicBezTo>
                      <a:pt x="335" y="914"/>
                      <a:pt x="345" y="911"/>
                      <a:pt x="355" y="905"/>
                    </a:cubicBezTo>
                    <a:cubicBezTo>
                      <a:pt x="365" y="899"/>
                      <a:pt x="373" y="893"/>
                      <a:pt x="379" y="882"/>
                    </a:cubicBezTo>
                    <a:cubicBezTo>
                      <a:pt x="385" y="872"/>
                      <a:pt x="387" y="861"/>
                      <a:pt x="387" y="849"/>
                    </a:cubicBezTo>
                    <a:lnTo>
                      <a:pt x="387" y="849"/>
                    </a:lnTo>
                    <a:lnTo>
                      <a:pt x="387" y="849"/>
                    </a:lnTo>
                    <a:cubicBezTo>
                      <a:pt x="387" y="837"/>
                      <a:pt x="385" y="827"/>
                      <a:pt x="379" y="817"/>
                    </a:cubicBezTo>
                    <a:cubicBezTo>
                      <a:pt x="373" y="807"/>
                      <a:pt x="365" y="799"/>
                      <a:pt x="355" y="793"/>
                    </a:cubicBezTo>
                    <a:cubicBezTo>
                      <a:pt x="345" y="787"/>
                      <a:pt x="335" y="785"/>
                      <a:pt x="323" y="785"/>
                    </a:cubicBezTo>
                    <a:close/>
                  </a:path>
                </a:pathLst>
              </a:custGeom>
              <a:solidFill>
                <a:schemeClr val="accent1"/>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Tree>
    <p:extLst>
      <p:ext uri="{BB962C8B-B14F-4D97-AF65-F5344CB8AC3E}">
        <p14:creationId xmlns:p14="http://schemas.microsoft.com/office/powerpoint/2010/main" val="372941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BB7F249F-CCCE-DA49-A761-E31751E19E88}" type="slidenum">
              <a:rPr lang="en-US" noProof="0" smtClean="0"/>
              <a:pPr/>
              <a:t>13</a:t>
            </a:fld>
            <a:endParaRPr lang="en-US" noProof="0" dirty="0"/>
          </a:p>
        </p:txBody>
      </p:sp>
      <p:sp>
        <p:nvSpPr>
          <p:cNvPr id="3" name="Fußzeilenplatzhalter 2"/>
          <p:cNvSpPr>
            <a:spLocks noGrp="1"/>
          </p:cNvSpPr>
          <p:nvPr>
            <p:ph type="ftr" sz="quarter" idx="11"/>
          </p:nvPr>
        </p:nvSpPr>
        <p:spPr/>
        <p:txBody>
          <a:bodyPr/>
          <a:lstStyle/>
          <a:p>
            <a:r>
              <a:rPr lang="en-US" noProof="0" dirty="0"/>
              <a:t>Confidential</a:t>
            </a:r>
          </a:p>
        </p:txBody>
      </p:sp>
      <p:sp>
        <p:nvSpPr>
          <p:cNvPr id="6" name="Titel 5"/>
          <p:cNvSpPr>
            <a:spLocks noGrp="1"/>
          </p:cNvSpPr>
          <p:nvPr>
            <p:ph type="title"/>
          </p:nvPr>
        </p:nvSpPr>
        <p:spPr/>
        <p:txBody>
          <a:bodyPr>
            <a:normAutofit/>
          </a:bodyPr>
          <a:lstStyle/>
          <a:p>
            <a:r>
              <a:rPr lang="en-US" dirty="0"/>
              <a:t>Key Points – Selling to Telco</a:t>
            </a:r>
          </a:p>
        </p:txBody>
      </p:sp>
      <p:sp>
        <p:nvSpPr>
          <p:cNvPr id="9" name="Rectangle 8">
            <a:extLst>
              <a:ext uri="{FF2B5EF4-FFF2-40B4-BE49-F238E27FC236}">
                <a16:creationId xmlns:a16="http://schemas.microsoft.com/office/drawing/2014/main" id="{3C495372-B0A2-4FDD-8137-4465FC77F6A4}"/>
              </a:ext>
            </a:extLst>
          </p:cNvPr>
          <p:cNvSpPr/>
          <p:nvPr/>
        </p:nvSpPr>
        <p:spPr>
          <a:xfrm>
            <a:off x="838800" y="1422694"/>
            <a:ext cx="10515000" cy="418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Telco Strategy Optimization</a:t>
            </a:r>
          </a:p>
        </p:txBody>
      </p:sp>
      <p:sp>
        <p:nvSpPr>
          <p:cNvPr id="21" name="Rectangle 20">
            <a:extLst>
              <a:ext uri="{FF2B5EF4-FFF2-40B4-BE49-F238E27FC236}">
                <a16:creationId xmlns:a16="http://schemas.microsoft.com/office/drawing/2014/main" id="{9491581D-D520-4921-B4DF-666D0A767AE5}"/>
              </a:ext>
            </a:extLst>
          </p:cNvPr>
          <p:cNvSpPr/>
          <p:nvPr/>
        </p:nvSpPr>
        <p:spPr>
          <a:xfrm>
            <a:off x="8029468"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Profiling in business intelligence</a:t>
            </a:r>
          </a:p>
          <a:p>
            <a:pPr algn="ctr">
              <a:spcBef>
                <a:spcPts val="600"/>
              </a:spcBef>
              <a:buClr>
                <a:schemeClr val="accent1"/>
              </a:buClr>
            </a:pPr>
            <a:r>
              <a:rPr lang="en-GB" sz="1400" dirty="0">
                <a:solidFill>
                  <a:schemeClr val="accent6">
                    <a:lumMod val="25000"/>
                  </a:schemeClr>
                </a:solidFill>
              </a:rPr>
              <a:t>Due to high margins (post R&amp;D)</a:t>
            </a:r>
            <a:br>
              <a:rPr lang="en-GB" sz="1400" dirty="0">
                <a:solidFill>
                  <a:schemeClr val="accent6">
                    <a:lumMod val="25000"/>
                  </a:schemeClr>
                </a:solidFill>
              </a:rPr>
            </a:br>
            <a:r>
              <a:rPr lang="en-GB" sz="1400" dirty="0">
                <a:solidFill>
                  <a:schemeClr val="accent6">
                    <a:lumMod val="25000"/>
                  </a:schemeClr>
                </a:solidFill>
              </a:rPr>
              <a:t>per txn, it is critical to monitor and profile</a:t>
            </a:r>
            <a:br>
              <a:rPr lang="en-GB" sz="1400" dirty="0">
                <a:solidFill>
                  <a:schemeClr val="accent6">
                    <a:lumMod val="25000"/>
                  </a:schemeClr>
                </a:solidFill>
              </a:rPr>
            </a:br>
            <a:r>
              <a:rPr lang="en-GB" sz="1400" dirty="0">
                <a:solidFill>
                  <a:schemeClr val="accent6">
                    <a:lumMod val="25000"/>
                  </a:schemeClr>
                </a:solidFill>
              </a:rPr>
              <a:t>offline for RISK</a:t>
            </a:r>
          </a:p>
        </p:txBody>
      </p:sp>
      <p:cxnSp>
        <p:nvCxnSpPr>
          <p:cNvPr id="38" name="Straight Connector 37">
            <a:extLst>
              <a:ext uri="{FF2B5EF4-FFF2-40B4-BE49-F238E27FC236}">
                <a16:creationId xmlns:a16="http://schemas.microsoft.com/office/drawing/2014/main" id="{35232B31-02F2-4384-AB99-318C68EBE1AA}"/>
              </a:ext>
            </a:extLst>
          </p:cNvPr>
          <p:cNvCxnSpPr>
            <a:cxnSpLocks/>
          </p:cNvCxnSpPr>
          <p:nvPr/>
        </p:nvCxnSpPr>
        <p:spPr>
          <a:xfrm flipV="1">
            <a:off x="4298333"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1E6BF9-19D0-48BB-9527-62A04D3268F9}"/>
              </a:ext>
            </a:extLst>
          </p:cNvPr>
          <p:cNvCxnSpPr>
            <a:cxnSpLocks/>
          </p:cNvCxnSpPr>
          <p:nvPr/>
        </p:nvCxnSpPr>
        <p:spPr>
          <a:xfrm flipV="1">
            <a:off x="7893667"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F68587A2-5DF8-4643-A320-41FBE096D92D}"/>
              </a:ext>
            </a:extLst>
          </p:cNvPr>
          <p:cNvGrpSpPr/>
          <p:nvPr/>
        </p:nvGrpSpPr>
        <p:grpSpPr>
          <a:xfrm>
            <a:off x="9319364" y="1971126"/>
            <a:ext cx="743940" cy="743940"/>
            <a:chOff x="9319364" y="1971126"/>
            <a:chExt cx="743940" cy="743940"/>
          </a:xfrm>
        </p:grpSpPr>
        <p:sp>
          <p:nvSpPr>
            <p:cNvPr id="19" name="Oval 18">
              <a:extLst>
                <a:ext uri="{FF2B5EF4-FFF2-40B4-BE49-F238E27FC236}">
                  <a16:creationId xmlns:a16="http://schemas.microsoft.com/office/drawing/2014/main" id="{72B414F2-3309-4BC8-9017-62DE67C950F3}"/>
                </a:ext>
              </a:extLst>
            </p:cNvPr>
            <p:cNvSpPr/>
            <p:nvPr/>
          </p:nvSpPr>
          <p:spPr>
            <a:xfrm>
              <a:off x="9319364"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27" name="Group 23">
              <a:extLst>
                <a:ext uri="{FF2B5EF4-FFF2-40B4-BE49-F238E27FC236}">
                  <a16:creationId xmlns:a16="http://schemas.microsoft.com/office/drawing/2014/main" id="{AD089BD6-78D3-4052-B45C-88425A828EBE}"/>
                </a:ext>
              </a:extLst>
            </p:cNvPr>
            <p:cNvGrpSpPr>
              <a:grpSpLocks/>
            </p:cNvGrpSpPr>
            <p:nvPr/>
          </p:nvGrpSpPr>
          <p:grpSpPr bwMode="auto">
            <a:xfrm>
              <a:off x="9462345" y="2114107"/>
              <a:ext cx="457978" cy="457978"/>
              <a:chOff x="1070" y="208"/>
              <a:chExt cx="399" cy="399"/>
            </a:xfrm>
            <a:solidFill>
              <a:schemeClr val="accent1"/>
            </a:solidFill>
          </p:grpSpPr>
          <p:sp>
            <p:nvSpPr>
              <p:cNvPr id="28" name="Freeform 24">
                <a:extLst>
                  <a:ext uri="{FF2B5EF4-FFF2-40B4-BE49-F238E27FC236}">
                    <a16:creationId xmlns:a16="http://schemas.microsoft.com/office/drawing/2014/main" id="{869DA6FA-B114-4D7B-A48C-7ABFF2E54DD5}"/>
                  </a:ext>
                </a:extLst>
              </p:cNvPr>
              <p:cNvSpPr>
                <a:spLocks noChangeArrowheads="1"/>
              </p:cNvSpPr>
              <p:nvPr/>
            </p:nvSpPr>
            <p:spPr bwMode="auto">
              <a:xfrm>
                <a:off x="1070" y="208"/>
                <a:ext cx="399" cy="399"/>
              </a:xfrm>
              <a:custGeom>
                <a:avLst/>
                <a:gdLst>
                  <a:gd name="T0" fmla="*/ 210 w 1765"/>
                  <a:gd name="T1" fmla="*/ 1003 h 1766"/>
                  <a:gd name="T2" fmla="*/ 19 w 1765"/>
                  <a:gd name="T3" fmla="*/ 952 h 1766"/>
                  <a:gd name="T4" fmla="*/ 70 w 1765"/>
                  <a:gd name="T5" fmla="*/ 762 h 1766"/>
                  <a:gd name="T6" fmla="*/ 261 w 1765"/>
                  <a:gd name="T7" fmla="*/ 813 h 1766"/>
                  <a:gd name="T8" fmla="*/ 1554 w 1765"/>
                  <a:gd name="T9" fmla="*/ 762 h 1766"/>
                  <a:gd name="T10" fmla="*/ 1503 w 1765"/>
                  <a:gd name="T11" fmla="*/ 952 h 1766"/>
                  <a:gd name="T12" fmla="*/ 1694 w 1765"/>
                  <a:gd name="T13" fmla="*/ 1003 h 1766"/>
                  <a:gd name="T14" fmla="*/ 1745 w 1765"/>
                  <a:gd name="T15" fmla="*/ 813 h 1766"/>
                  <a:gd name="T16" fmla="*/ 1622 w 1765"/>
                  <a:gd name="T17" fmla="*/ 743 h 1766"/>
                  <a:gd name="T18" fmla="*/ 762 w 1765"/>
                  <a:gd name="T19" fmla="*/ 1555 h 1766"/>
                  <a:gd name="T20" fmla="*/ 813 w 1765"/>
                  <a:gd name="T21" fmla="*/ 1746 h 1766"/>
                  <a:gd name="T22" fmla="*/ 1003 w 1765"/>
                  <a:gd name="T23" fmla="*/ 1695 h 1766"/>
                  <a:gd name="T24" fmla="*/ 952 w 1765"/>
                  <a:gd name="T25" fmla="*/ 1504 h 1766"/>
                  <a:gd name="T26" fmla="*/ 952 w 1765"/>
                  <a:gd name="T27" fmla="*/ 261 h 1766"/>
                  <a:gd name="T28" fmla="*/ 1003 w 1765"/>
                  <a:gd name="T29" fmla="*/ 70 h 1766"/>
                  <a:gd name="T30" fmla="*/ 813 w 1765"/>
                  <a:gd name="T31" fmla="*/ 19 h 1766"/>
                  <a:gd name="T32" fmla="*/ 762 w 1765"/>
                  <a:gd name="T33" fmla="*/ 210 h 1766"/>
                  <a:gd name="T34" fmla="*/ 1120 w 1765"/>
                  <a:gd name="T35" fmla="*/ 691 h 1766"/>
                  <a:gd name="T36" fmla="*/ 1120 w 1765"/>
                  <a:gd name="T37" fmla="*/ 691 h 1766"/>
                  <a:gd name="T38" fmla="*/ 1185 w 1765"/>
                  <a:gd name="T39" fmla="*/ 848 h 1766"/>
                  <a:gd name="T40" fmla="*/ 1104 w 1765"/>
                  <a:gd name="T41" fmla="*/ 944 h 1766"/>
                  <a:gd name="T42" fmla="*/ 1075 w 1765"/>
                  <a:gd name="T43" fmla="*/ 1119 h 1766"/>
                  <a:gd name="T44" fmla="*/ 917 w 1765"/>
                  <a:gd name="T45" fmla="*/ 1185 h 1766"/>
                  <a:gd name="T46" fmla="*/ 821 w 1765"/>
                  <a:gd name="T47" fmla="*/ 1101 h 1766"/>
                  <a:gd name="T48" fmla="*/ 646 w 1765"/>
                  <a:gd name="T49" fmla="*/ 1072 h 1766"/>
                  <a:gd name="T50" fmla="*/ 581 w 1765"/>
                  <a:gd name="T51" fmla="*/ 916 h 1766"/>
                  <a:gd name="T52" fmla="*/ 665 w 1765"/>
                  <a:gd name="T53" fmla="*/ 819 h 1766"/>
                  <a:gd name="T54" fmla="*/ 694 w 1765"/>
                  <a:gd name="T55" fmla="*/ 644 h 1766"/>
                  <a:gd name="T56" fmla="*/ 849 w 1765"/>
                  <a:gd name="T57" fmla="*/ 581 h 1766"/>
                  <a:gd name="T58" fmla="*/ 916 w 1765"/>
                  <a:gd name="T59" fmla="*/ 577 h 1766"/>
                  <a:gd name="T60" fmla="*/ 1073 w 1765"/>
                  <a:gd name="T61" fmla="*/ 643 h 1766"/>
                  <a:gd name="T62" fmla="*/ 1034 w 1765"/>
                  <a:gd name="T63" fmla="*/ 882 h 1766"/>
                  <a:gd name="T64" fmla="*/ 882 w 1765"/>
                  <a:gd name="T65" fmla="*/ 730 h 1766"/>
                  <a:gd name="T66" fmla="*/ 729 w 1765"/>
                  <a:gd name="T67" fmla="*/ 883 h 1766"/>
                  <a:gd name="T68" fmla="*/ 882 w 1765"/>
                  <a:gd name="T69" fmla="*/ 1035 h 1766"/>
                  <a:gd name="T70" fmla="*/ 1014 w 1765"/>
                  <a:gd name="T71" fmla="*/ 958 h 1766"/>
                  <a:gd name="T72" fmla="*/ 1288 w 1765"/>
                  <a:gd name="T73" fmla="*/ 316 h 1766"/>
                  <a:gd name="T74" fmla="*/ 1144 w 1765"/>
                  <a:gd name="T75" fmla="*/ 460 h 1766"/>
                  <a:gd name="T76" fmla="*/ 1205 w 1765"/>
                  <a:gd name="T77" fmla="*/ 399 h 1766"/>
                  <a:gd name="T78" fmla="*/ 317 w 1765"/>
                  <a:gd name="T79" fmla="*/ 1058 h 1766"/>
                  <a:gd name="T80" fmla="*/ 678 w 1765"/>
                  <a:gd name="T81" fmla="*/ 1476 h 1766"/>
                  <a:gd name="T82" fmla="*/ 548 w 1765"/>
                  <a:gd name="T83" fmla="*/ 1058 h 1766"/>
                  <a:gd name="T84" fmla="*/ 676 w 1765"/>
                  <a:gd name="T85" fmla="*/ 287 h 1766"/>
                  <a:gd name="T86" fmla="*/ 316 w 1765"/>
                  <a:gd name="T87" fmla="*/ 705 h 1766"/>
                  <a:gd name="T88" fmla="*/ 1416 w 1765"/>
                  <a:gd name="T89" fmla="*/ 1028 h 1766"/>
                  <a:gd name="T90" fmla="*/ 1056 w 1765"/>
                  <a:gd name="T91" fmla="*/ 1445 h 1766"/>
                  <a:gd name="T92" fmla="*/ 1473 w 1765"/>
                  <a:gd name="T93" fmla="*/ 1085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5" h="1766">
                    <a:moveTo>
                      <a:pt x="280" y="883"/>
                    </a:moveTo>
                    <a:cubicBezTo>
                      <a:pt x="280" y="908"/>
                      <a:pt x="274" y="930"/>
                      <a:pt x="261" y="952"/>
                    </a:cubicBezTo>
                    <a:cubicBezTo>
                      <a:pt x="248" y="974"/>
                      <a:pt x="232" y="990"/>
                      <a:pt x="210" y="1003"/>
                    </a:cubicBezTo>
                    <a:cubicBezTo>
                      <a:pt x="188" y="1016"/>
                      <a:pt x="166" y="1022"/>
                      <a:pt x="140" y="1022"/>
                    </a:cubicBezTo>
                    <a:cubicBezTo>
                      <a:pt x="114" y="1022"/>
                      <a:pt x="92" y="1016"/>
                      <a:pt x="70" y="1003"/>
                    </a:cubicBezTo>
                    <a:cubicBezTo>
                      <a:pt x="48" y="990"/>
                      <a:pt x="32" y="974"/>
                      <a:pt x="19" y="952"/>
                    </a:cubicBezTo>
                    <a:cubicBezTo>
                      <a:pt x="6" y="930"/>
                      <a:pt x="0" y="908"/>
                      <a:pt x="0" y="883"/>
                    </a:cubicBezTo>
                    <a:cubicBezTo>
                      <a:pt x="0" y="857"/>
                      <a:pt x="6" y="835"/>
                      <a:pt x="19" y="813"/>
                    </a:cubicBezTo>
                    <a:cubicBezTo>
                      <a:pt x="32" y="791"/>
                      <a:pt x="48" y="775"/>
                      <a:pt x="70" y="762"/>
                    </a:cubicBezTo>
                    <a:cubicBezTo>
                      <a:pt x="92" y="749"/>
                      <a:pt x="114" y="743"/>
                      <a:pt x="140" y="743"/>
                    </a:cubicBezTo>
                    <a:cubicBezTo>
                      <a:pt x="166" y="743"/>
                      <a:pt x="188" y="749"/>
                      <a:pt x="210" y="762"/>
                    </a:cubicBezTo>
                    <a:cubicBezTo>
                      <a:pt x="232" y="775"/>
                      <a:pt x="248" y="791"/>
                      <a:pt x="261" y="813"/>
                    </a:cubicBezTo>
                    <a:cubicBezTo>
                      <a:pt x="274" y="835"/>
                      <a:pt x="280" y="857"/>
                      <a:pt x="280" y="883"/>
                    </a:cubicBezTo>
                    <a:close/>
                    <a:moveTo>
                      <a:pt x="1622" y="743"/>
                    </a:moveTo>
                    <a:cubicBezTo>
                      <a:pt x="1597" y="743"/>
                      <a:pt x="1576" y="749"/>
                      <a:pt x="1554" y="762"/>
                    </a:cubicBezTo>
                    <a:cubicBezTo>
                      <a:pt x="1531" y="775"/>
                      <a:pt x="1516" y="791"/>
                      <a:pt x="1503" y="813"/>
                    </a:cubicBezTo>
                    <a:cubicBezTo>
                      <a:pt x="1491" y="835"/>
                      <a:pt x="1484" y="857"/>
                      <a:pt x="1484" y="883"/>
                    </a:cubicBezTo>
                    <a:cubicBezTo>
                      <a:pt x="1484" y="908"/>
                      <a:pt x="1491" y="930"/>
                      <a:pt x="1503" y="952"/>
                    </a:cubicBezTo>
                    <a:cubicBezTo>
                      <a:pt x="1516" y="974"/>
                      <a:pt x="1532" y="990"/>
                      <a:pt x="1554" y="1003"/>
                    </a:cubicBezTo>
                    <a:cubicBezTo>
                      <a:pt x="1577" y="1016"/>
                      <a:pt x="1598" y="1022"/>
                      <a:pt x="1624" y="1022"/>
                    </a:cubicBezTo>
                    <a:cubicBezTo>
                      <a:pt x="1650" y="1022"/>
                      <a:pt x="1672" y="1016"/>
                      <a:pt x="1694" y="1003"/>
                    </a:cubicBezTo>
                    <a:cubicBezTo>
                      <a:pt x="1717" y="990"/>
                      <a:pt x="1732" y="974"/>
                      <a:pt x="1745" y="952"/>
                    </a:cubicBezTo>
                    <a:cubicBezTo>
                      <a:pt x="1758" y="930"/>
                      <a:pt x="1764" y="908"/>
                      <a:pt x="1764" y="883"/>
                    </a:cubicBezTo>
                    <a:cubicBezTo>
                      <a:pt x="1764" y="857"/>
                      <a:pt x="1758" y="835"/>
                      <a:pt x="1745" y="813"/>
                    </a:cubicBezTo>
                    <a:cubicBezTo>
                      <a:pt x="1732" y="791"/>
                      <a:pt x="1717" y="775"/>
                      <a:pt x="1694" y="762"/>
                    </a:cubicBezTo>
                    <a:cubicBezTo>
                      <a:pt x="1672" y="749"/>
                      <a:pt x="1650" y="743"/>
                      <a:pt x="1624" y="743"/>
                    </a:cubicBezTo>
                    <a:cubicBezTo>
                      <a:pt x="1624" y="743"/>
                      <a:pt x="1623" y="743"/>
                      <a:pt x="1622" y="743"/>
                    </a:cubicBezTo>
                    <a:close/>
                    <a:moveTo>
                      <a:pt x="883" y="1485"/>
                    </a:moveTo>
                    <a:cubicBezTo>
                      <a:pt x="857" y="1485"/>
                      <a:pt x="835" y="1491"/>
                      <a:pt x="813" y="1504"/>
                    </a:cubicBezTo>
                    <a:cubicBezTo>
                      <a:pt x="791" y="1517"/>
                      <a:pt x="775" y="1533"/>
                      <a:pt x="762" y="1555"/>
                    </a:cubicBezTo>
                    <a:cubicBezTo>
                      <a:pt x="749" y="1577"/>
                      <a:pt x="743" y="1599"/>
                      <a:pt x="743" y="1625"/>
                    </a:cubicBezTo>
                    <a:cubicBezTo>
                      <a:pt x="743" y="1651"/>
                      <a:pt x="749" y="1673"/>
                      <a:pt x="762" y="1695"/>
                    </a:cubicBezTo>
                    <a:cubicBezTo>
                      <a:pt x="775" y="1717"/>
                      <a:pt x="791" y="1733"/>
                      <a:pt x="813" y="1746"/>
                    </a:cubicBezTo>
                    <a:cubicBezTo>
                      <a:pt x="835" y="1759"/>
                      <a:pt x="857" y="1765"/>
                      <a:pt x="883" y="1765"/>
                    </a:cubicBezTo>
                    <a:cubicBezTo>
                      <a:pt x="908" y="1765"/>
                      <a:pt x="930" y="1759"/>
                      <a:pt x="952" y="1746"/>
                    </a:cubicBezTo>
                    <a:cubicBezTo>
                      <a:pt x="974" y="1733"/>
                      <a:pt x="990" y="1717"/>
                      <a:pt x="1003" y="1695"/>
                    </a:cubicBezTo>
                    <a:cubicBezTo>
                      <a:pt x="1016" y="1673"/>
                      <a:pt x="1022" y="1651"/>
                      <a:pt x="1022" y="1625"/>
                    </a:cubicBezTo>
                    <a:cubicBezTo>
                      <a:pt x="1022" y="1599"/>
                      <a:pt x="1016" y="1577"/>
                      <a:pt x="1003" y="1555"/>
                    </a:cubicBezTo>
                    <a:cubicBezTo>
                      <a:pt x="990" y="1533"/>
                      <a:pt x="974" y="1517"/>
                      <a:pt x="952" y="1504"/>
                    </a:cubicBezTo>
                    <a:cubicBezTo>
                      <a:pt x="930" y="1491"/>
                      <a:pt x="908" y="1485"/>
                      <a:pt x="883" y="1485"/>
                    </a:cubicBezTo>
                    <a:close/>
                    <a:moveTo>
                      <a:pt x="883" y="280"/>
                    </a:moveTo>
                    <a:cubicBezTo>
                      <a:pt x="908" y="280"/>
                      <a:pt x="930" y="274"/>
                      <a:pt x="952" y="261"/>
                    </a:cubicBezTo>
                    <a:cubicBezTo>
                      <a:pt x="974" y="248"/>
                      <a:pt x="990" y="232"/>
                      <a:pt x="1003" y="210"/>
                    </a:cubicBezTo>
                    <a:cubicBezTo>
                      <a:pt x="1016" y="188"/>
                      <a:pt x="1022" y="166"/>
                      <a:pt x="1022" y="140"/>
                    </a:cubicBezTo>
                    <a:cubicBezTo>
                      <a:pt x="1022" y="114"/>
                      <a:pt x="1016" y="92"/>
                      <a:pt x="1003" y="70"/>
                    </a:cubicBezTo>
                    <a:cubicBezTo>
                      <a:pt x="990" y="48"/>
                      <a:pt x="974" y="32"/>
                      <a:pt x="952" y="19"/>
                    </a:cubicBezTo>
                    <a:cubicBezTo>
                      <a:pt x="930" y="6"/>
                      <a:pt x="908" y="0"/>
                      <a:pt x="883" y="0"/>
                    </a:cubicBezTo>
                    <a:cubicBezTo>
                      <a:pt x="857" y="0"/>
                      <a:pt x="835" y="6"/>
                      <a:pt x="813" y="19"/>
                    </a:cubicBezTo>
                    <a:cubicBezTo>
                      <a:pt x="791" y="32"/>
                      <a:pt x="775" y="48"/>
                      <a:pt x="762" y="70"/>
                    </a:cubicBezTo>
                    <a:cubicBezTo>
                      <a:pt x="749" y="92"/>
                      <a:pt x="743" y="114"/>
                      <a:pt x="743" y="140"/>
                    </a:cubicBezTo>
                    <a:cubicBezTo>
                      <a:pt x="743" y="166"/>
                      <a:pt x="749" y="188"/>
                      <a:pt x="762" y="210"/>
                    </a:cubicBezTo>
                    <a:cubicBezTo>
                      <a:pt x="775" y="232"/>
                      <a:pt x="791" y="248"/>
                      <a:pt x="813" y="261"/>
                    </a:cubicBezTo>
                    <a:cubicBezTo>
                      <a:pt x="835" y="274"/>
                      <a:pt x="857" y="280"/>
                      <a:pt x="883" y="280"/>
                    </a:cubicBezTo>
                    <a:close/>
                    <a:moveTo>
                      <a:pt x="1120" y="691"/>
                    </a:moveTo>
                    <a:cubicBezTo>
                      <a:pt x="1120" y="691"/>
                      <a:pt x="1120" y="691"/>
                      <a:pt x="1120" y="692"/>
                    </a:cubicBezTo>
                    <a:lnTo>
                      <a:pt x="1120" y="692"/>
                    </a:lnTo>
                    <a:cubicBezTo>
                      <a:pt x="1120" y="691"/>
                      <a:pt x="1120" y="691"/>
                      <a:pt x="1120" y="691"/>
                    </a:cubicBezTo>
                    <a:close/>
                    <a:moveTo>
                      <a:pt x="1082" y="771"/>
                    </a:moveTo>
                    <a:cubicBezTo>
                      <a:pt x="1091" y="787"/>
                      <a:pt x="1097" y="801"/>
                      <a:pt x="1102" y="818"/>
                    </a:cubicBezTo>
                    <a:cubicBezTo>
                      <a:pt x="1130" y="828"/>
                      <a:pt x="1158" y="838"/>
                      <a:pt x="1185" y="848"/>
                    </a:cubicBezTo>
                    <a:cubicBezTo>
                      <a:pt x="1187" y="860"/>
                      <a:pt x="1187" y="870"/>
                      <a:pt x="1187" y="882"/>
                    </a:cubicBezTo>
                    <a:cubicBezTo>
                      <a:pt x="1187" y="893"/>
                      <a:pt x="1187" y="904"/>
                      <a:pt x="1187" y="915"/>
                    </a:cubicBezTo>
                    <a:cubicBezTo>
                      <a:pt x="1160" y="925"/>
                      <a:pt x="1132" y="935"/>
                      <a:pt x="1104" y="944"/>
                    </a:cubicBezTo>
                    <a:cubicBezTo>
                      <a:pt x="1099" y="962"/>
                      <a:pt x="1093" y="976"/>
                      <a:pt x="1084" y="992"/>
                    </a:cubicBezTo>
                    <a:cubicBezTo>
                      <a:pt x="1097" y="1019"/>
                      <a:pt x="1110" y="1046"/>
                      <a:pt x="1122" y="1072"/>
                    </a:cubicBezTo>
                    <a:cubicBezTo>
                      <a:pt x="1107" y="1090"/>
                      <a:pt x="1093" y="1105"/>
                      <a:pt x="1075" y="1119"/>
                    </a:cubicBezTo>
                    <a:cubicBezTo>
                      <a:pt x="1048" y="1107"/>
                      <a:pt x="1021" y="1094"/>
                      <a:pt x="994" y="1081"/>
                    </a:cubicBezTo>
                    <a:cubicBezTo>
                      <a:pt x="979" y="1090"/>
                      <a:pt x="964" y="1096"/>
                      <a:pt x="947" y="1101"/>
                    </a:cubicBezTo>
                    <a:cubicBezTo>
                      <a:pt x="937" y="1129"/>
                      <a:pt x="927" y="1157"/>
                      <a:pt x="917" y="1185"/>
                    </a:cubicBezTo>
                    <a:cubicBezTo>
                      <a:pt x="906" y="1185"/>
                      <a:pt x="895" y="1185"/>
                      <a:pt x="883" y="1185"/>
                    </a:cubicBezTo>
                    <a:cubicBezTo>
                      <a:pt x="873" y="1185"/>
                      <a:pt x="862" y="1185"/>
                      <a:pt x="851" y="1185"/>
                    </a:cubicBezTo>
                    <a:cubicBezTo>
                      <a:pt x="841" y="1157"/>
                      <a:pt x="831" y="1129"/>
                      <a:pt x="821" y="1101"/>
                    </a:cubicBezTo>
                    <a:cubicBezTo>
                      <a:pt x="803" y="1096"/>
                      <a:pt x="789" y="1091"/>
                      <a:pt x="773" y="1082"/>
                    </a:cubicBezTo>
                    <a:cubicBezTo>
                      <a:pt x="746" y="1095"/>
                      <a:pt x="719" y="1108"/>
                      <a:pt x="693" y="1120"/>
                    </a:cubicBezTo>
                    <a:cubicBezTo>
                      <a:pt x="675" y="1105"/>
                      <a:pt x="661" y="1091"/>
                      <a:pt x="646" y="1072"/>
                    </a:cubicBezTo>
                    <a:cubicBezTo>
                      <a:pt x="658" y="1046"/>
                      <a:pt x="671" y="1019"/>
                      <a:pt x="684" y="992"/>
                    </a:cubicBezTo>
                    <a:cubicBezTo>
                      <a:pt x="675" y="976"/>
                      <a:pt x="670" y="962"/>
                      <a:pt x="665" y="945"/>
                    </a:cubicBezTo>
                    <a:cubicBezTo>
                      <a:pt x="637" y="936"/>
                      <a:pt x="609" y="926"/>
                      <a:pt x="581" y="916"/>
                    </a:cubicBezTo>
                    <a:cubicBezTo>
                      <a:pt x="581" y="905"/>
                      <a:pt x="581" y="894"/>
                      <a:pt x="581" y="883"/>
                    </a:cubicBezTo>
                    <a:cubicBezTo>
                      <a:pt x="581" y="871"/>
                      <a:pt x="581" y="860"/>
                      <a:pt x="581" y="849"/>
                    </a:cubicBezTo>
                    <a:cubicBezTo>
                      <a:pt x="609" y="839"/>
                      <a:pt x="637" y="829"/>
                      <a:pt x="665" y="819"/>
                    </a:cubicBezTo>
                    <a:cubicBezTo>
                      <a:pt x="670" y="802"/>
                      <a:pt x="676" y="788"/>
                      <a:pt x="684" y="772"/>
                    </a:cubicBezTo>
                    <a:cubicBezTo>
                      <a:pt x="671" y="745"/>
                      <a:pt x="659" y="718"/>
                      <a:pt x="647" y="692"/>
                    </a:cubicBezTo>
                    <a:cubicBezTo>
                      <a:pt x="661" y="674"/>
                      <a:pt x="675" y="659"/>
                      <a:pt x="694" y="644"/>
                    </a:cubicBezTo>
                    <a:cubicBezTo>
                      <a:pt x="720" y="656"/>
                      <a:pt x="747" y="669"/>
                      <a:pt x="774" y="682"/>
                    </a:cubicBezTo>
                    <a:cubicBezTo>
                      <a:pt x="790" y="673"/>
                      <a:pt x="804" y="668"/>
                      <a:pt x="821" y="662"/>
                    </a:cubicBezTo>
                    <a:cubicBezTo>
                      <a:pt x="830" y="635"/>
                      <a:pt x="839" y="608"/>
                      <a:pt x="849" y="581"/>
                    </a:cubicBezTo>
                    <a:cubicBezTo>
                      <a:pt x="861" y="579"/>
                      <a:pt x="871" y="578"/>
                      <a:pt x="883" y="577"/>
                    </a:cubicBezTo>
                    <a:cubicBezTo>
                      <a:pt x="888" y="577"/>
                      <a:pt x="893" y="577"/>
                      <a:pt x="899" y="577"/>
                    </a:cubicBezTo>
                    <a:cubicBezTo>
                      <a:pt x="905" y="577"/>
                      <a:pt x="910" y="577"/>
                      <a:pt x="916" y="577"/>
                    </a:cubicBezTo>
                    <a:cubicBezTo>
                      <a:pt x="926" y="605"/>
                      <a:pt x="936" y="633"/>
                      <a:pt x="946" y="661"/>
                    </a:cubicBezTo>
                    <a:cubicBezTo>
                      <a:pt x="963" y="666"/>
                      <a:pt x="977" y="672"/>
                      <a:pt x="993" y="681"/>
                    </a:cubicBezTo>
                    <a:cubicBezTo>
                      <a:pt x="1020" y="668"/>
                      <a:pt x="1047" y="655"/>
                      <a:pt x="1073" y="643"/>
                    </a:cubicBezTo>
                    <a:cubicBezTo>
                      <a:pt x="1091" y="658"/>
                      <a:pt x="1105" y="673"/>
                      <a:pt x="1120" y="692"/>
                    </a:cubicBezTo>
                    <a:cubicBezTo>
                      <a:pt x="1108" y="718"/>
                      <a:pt x="1095" y="744"/>
                      <a:pt x="1082" y="771"/>
                    </a:cubicBezTo>
                    <a:close/>
                    <a:moveTo>
                      <a:pt x="1034" y="882"/>
                    </a:moveTo>
                    <a:cubicBezTo>
                      <a:pt x="1034" y="854"/>
                      <a:pt x="1027" y="831"/>
                      <a:pt x="1014" y="807"/>
                    </a:cubicBezTo>
                    <a:cubicBezTo>
                      <a:pt x="1000" y="782"/>
                      <a:pt x="983" y="765"/>
                      <a:pt x="958" y="751"/>
                    </a:cubicBezTo>
                    <a:cubicBezTo>
                      <a:pt x="934" y="736"/>
                      <a:pt x="909" y="730"/>
                      <a:pt x="882" y="730"/>
                    </a:cubicBezTo>
                    <a:cubicBezTo>
                      <a:pt x="854" y="730"/>
                      <a:pt x="830" y="736"/>
                      <a:pt x="806" y="751"/>
                    </a:cubicBezTo>
                    <a:cubicBezTo>
                      <a:pt x="781" y="765"/>
                      <a:pt x="764" y="782"/>
                      <a:pt x="750" y="807"/>
                    </a:cubicBezTo>
                    <a:cubicBezTo>
                      <a:pt x="736" y="831"/>
                      <a:pt x="729" y="855"/>
                      <a:pt x="729" y="883"/>
                    </a:cubicBezTo>
                    <a:cubicBezTo>
                      <a:pt x="729" y="910"/>
                      <a:pt x="736" y="934"/>
                      <a:pt x="750" y="958"/>
                    </a:cubicBezTo>
                    <a:cubicBezTo>
                      <a:pt x="764" y="983"/>
                      <a:pt x="781" y="1000"/>
                      <a:pt x="806" y="1014"/>
                    </a:cubicBezTo>
                    <a:cubicBezTo>
                      <a:pt x="830" y="1029"/>
                      <a:pt x="854" y="1035"/>
                      <a:pt x="882" y="1035"/>
                    </a:cubicBezTo>
                    <a:cubicBezTo>
                      <a:pt x="882" y="1035"/>
                      <a:pt x="882" y="1035"/>
                      <a:pt x="883" y="1035"/>
                    </a:cubicBezTo>
                    <a:cubicBezTo>
                      <a:pt x="910" y="1035"/>
                      <a:pt x="934" y="1029"/>
                      <a:pt x="958" y="1014"/>
                    </a:cubicBezTo>
                    <a:cubicBezTo>
                      <a:pt x="983" y="1000"/>
                      <a:pt x="1000" y="983"/>
                      <a:pt x="1014" y="958"/>
                    </a:cubicBezTo>
                    <a:cubicBezTo>
                      <a:pt x="1029" y="934"/>
                      <a:pt x="1035" y="910"/>
                      <a:pt x="1035" y="883"/>
                    </a:cubicBezTo>
                    <a:cubicBezTo>
                      <a:pt x="1035" y="882"/>
                      <a:pt x="1035" y="882"/>
                      <a:pt x="1034" y="882"/>
                    </a:cubicBezTo>
                    <a:close/>
                    <a:moveTo>
                      <a:pt x="1288" y="316"/>
                    </a:moveTo>
                    <a:cubicBezTo>
                      <a:pt x="1212" y="316"/>
                      <a:pt x="1135" y="316"/>
                      <a:pt x="1058" y="316"/>
                    </a:cubicBezTo>
                    <a:cubicBezTo>
                      <a:pt x="1058" y="392"/>
                      <a:pt x="1058" y="469"/>
                      <a:pt x="1058" y="546"/>
                    </a:cubicBezTo>
                    <a:cubicBezTo>
                      <a:pt x="1087" y="517"/>
                      <a:pt x="1116" y="488"/>
                      <a:pt x="1144" y="460"/>
                    </a:cubicBezTo>
                    <a:cubicBezTo>
                      <a:pt x="1236" y="551"/>
                      <a:pt x="1327" y="642"/>
                      <a:pt x="1418" y="734"/>
                    </a:cubicBezTo>
                    <a:cubicBezTo>
                      <a:pt x="1439" y="713"/>
                      <a:pt x="1459" y="693"/>
                      <a:pt x="1479" y="673"/>
                    </a:cubicBezTo>
                    <a:cubicBezTo>
                      <a:pt x="1388" y="581"/>
                      <a:pt x="1297" y="490"/>
                      <a:pt x="1205" y="399"/>
                    </a:cubicBezTo>
                    <a:cubicBezTo>
                      <a:pt x="1233" y="371"/>
                      <a:pt x="1261" y="343"/>
                      <a:pt x="1288" y="316"/>
                    </a:cubicBezTo>
                    <a:close/>
                    <a:moveTo>
                      <a:pt x="548" y="1058"/>
                    </a:moveTo>
                    <a:cubicBezTo>
                      <a:pt x="471" y="1058"/>
                      <a:pt x="394" y="1058"/>
                      <a:pt x="317" y="1058"/>
                    </a:cubicBezTo>
                    <a:cubicBezTo>
                      <a:pt x="317" y="1135"/>
                      <a:pt x="317" y="1212"/>
                      <a:pt x="317" y="1288"/>
                    </a:cubicBezTo>
                    <a:cubicBezTo>
                      <a:pt x="346" y="1260"/>
                      <a:pt x="375" y="1231"/>
                      <a:pt x="404" y="1202"/>
                    </a:cubicBezTo>
                    <a:cubicBezTo>
                      <a:pt x="495" y="1294"/>
                      <a:pt x="586" y="1385"/>
                      <a:pt x="678" y="1476"/>
                    </a:cubicBezTo>
                    <a:cubicBezTo>
                      <a:pt x="698" y="1456"/>
                      <a:pt x="718" y="1436"/>
                      <a:pt x="738" y="1415"/>
                    </a:cubicBezTo>
                    <a:cubicBezTo>
                      <a:pt x="646" y="1324"/>
                      <a:pt x="555" y="1233"/>
                      <a:pt x="464" y="1141"/>
                    </a:cubicBezTo>
                    <a:cubicBezTo>
                      <a:pt x="492" y="1114"/>
                      <a:pt x="520" y="1086"/>
                      <a:pt x="548" y="1058"/>
                    </a:cubicBezTo>
                    <a:close/>
                    <a:moveTo>
                      <a:pt x="462" y="622"/>
                    </a:moveTo>
                    <a:cubicBezTo>
                      <a:pt x="553" y="530"/>
                      <a:pt x="644" y="439"/>
                      <a:pt x="736" y="348"/>
                    </a:cubicBezTo>
                    <a:cubicBezTo>
                      <a:pt x="716" y="327"/>
                      <a:pt x="696" y="307"/>
                      <a:pt x="676" y="287"/>
                    </a:cubicBezTo>
                    <a:cubicBezTo>
                      <a:pt x="584" y="378"/>
                      <a:pt x="493" y="469"/>
                      <a:pt x="402" y="561"/>
                    </a:cubicBezTo>
                    <a:cubicBezTo>
                      <a:pt x="373" y="532"/>
                      <a:pt x="344" y="503"/>
                      <a:pt x="316" y="475"/>
                    </a:cubicBezTo>
                    <a:cubicBezTo>
                      <a:pt x="316" y="551"/>
                      <a:pt x="316" y="628"/>
                      <a:pt x="316" y="705"/>
                    </a:cubicBezTo>
                    <a:cubicBezTo>
                      <a:pt x="392" y="705"/>
                      <a:pt x="469" y="705"/>
                      <a:pt x="546" y="705"/>
                    </a:cubicBezTo>
                    <a:cubicBezTo>
                      <a:pt x="518" y="677"/>
                      <a:pt x="490" y="649"/>
                      <a:pt x="462" y="622"/>
                    </a:cubicBezTo>
                    <a:close/>
                    <a:moveTo>
                      <a:pt x="1416" y="1028"/>
                    </a:moveTo>
                    <a:cubicBezTo>
                      <a:pt x="1325" y="1120"/>
                      <a:pt x="1234" y="1211"/>
                      <a:pt x="1142" y="1302"/>
                    </a:cubicBezTo>
                    <a:cubicBezTo>
                      <a:pt x="1114" y="1273"/>
                      <a:pt x="1085" y="1244"/>
                      <a:pt x="1056" y="1215"/>
                    </a:cubicBezTo>
                    <a:cubicBezTo>
                      <a:pt x="1056" y="1292"/>
                      <a:pt x="1056" y="1369"/>
                      <a:pt x="1056" y="1445"/>
                    </a:cubicBezTo>
                    <a:cubicBezTo>
                      <a:pt x="1133" y="1445"/>
                      <a:pt x="1210" y="1445"/>
                      <a:pt x="1286" y="1445"/>
                    </a:cubicBezTo>
                    <a:cubicBezTo>
                      <a:pt x="1257" y="1417"/>
                      <a:pt x="1228" y="1388"/>
                      <a:pt x="1199" y="1359"/>
                    </a:cubicBezTo>
                    <a:cubicBezTo>
                      <a:pt x="1291" y="1268"/>
                      <a:pt x="1382" y="1177"/>
                      <a:pt x="1473" y="1085"/>
                    </a:cubicBezTo>
                    <a:cubicBezTo>
                      <a:pt x="1454" y="1066"/>
                      <a:pt x="1435" y="1047"/>
                      <a:pt x="1416" y="1028"/>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6" name="Rectangle 35">
            <a:extLst>
              <a:ext uri="{FF2B5EF4-FFF2-40B4-BE49-F238E27FC236}">
                <a16:creationId xmlns:a16="http://schemas.microsoft.com/office/drawing/2014/main" id="{7C9D6070-E25F-46E1-BB7D-12351FDC639A}"/>
              </a:ext>
            </a:extLst>
          </p:cNvPr>
          <p:cNvSpPr/>
          <p:nvPr/>
        </p:nvSpPr>
        <p:spPr>
          <a:xfrm>
            <a:off x="4434134" y="5098221"/>
            <a:ext cx="3323732" cy="1215717"/>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Leverage consortium (fraud/models/positive profiles)</a:t>
            </a:r>
          </a:p>
          <a:p>
            <a:pPr algn="ctr">
              <a:spcBef>
                <a:spcPts val="600"/>
              </a:spcBef>
              <a:buClr>
                <a:schemeClr val="accent1"/>
              </a:buClr>
            </a:pPr>
            <a:r>
              <a:rPr lang="en-GB" sz="1400" dirty="0">
                <a:solidFill>
                  <a:schemeClr val="accent6">
                    <a:lumMod val="25000"/>
                  </a:schemeClr>
                </a:solidFill>
              </a:rPr>
              <a:t>Remove SILO approach and reduce exposure to risk by converting</a:t>
            </a:r>
            <a:br>
              <a:rPr lang="en-GB" sz="1400" dirty="0">
                <a:solidFill>
                  <a:schemeClr val="accent6">
                    <a:lumMod val="25000"/>
                  </a:schemeClr>
                </a:solidFill>
              </a:rPr>
            </a:br>
            <a:r>
              <a:rPr lang="en-GB" sz="1400" dirty="0">
                <a:solidFill>
                  <a:schemeClr val="accent6">
                    <a:lumMod val="25000"/>
                  </a:schemeClr>
                </a:solidFill>
              </a:rPr>
              <a:t>data to intelligence</a:t>
            </a:r>
          </a:p>
        </p:txBody>
      </p:sp>
      <p:sp>
        <p:nvSpPr>
          <p:cNvPr id="37" name="Rectangle 36">
            <a:extLst>
              <a:ext uri="{FF2B5EF4-FFF2-40B4-BE49-F238E27FC236}">
                <a16:creationId xmlns:a16="http://schemas.microsoft.com/office/drawing/2014/main" id="{CB864891-36A4-469E-B004-FB874319C368}"/>
              </a:ext>
            </a:extLst>
          </p:cNvPr>
          <p:cNvSpPr/>
          <p:nvPr/>
        </p:nvSpPr>
        <p:spPr>
          <a:xfrm>
            <a:off x="8029468" y="5098221"/>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RCF and enhanced response</a:t>
            </a:r>
          </a:p>
          <a:p>
            <a:pPr algn="ctr">
              <a:spcBef>
                <a:spcPts val="600"/>
              </a:spcBef>
              <a:buClr>
                <a:schemeClr val="accent1"/>
              </a:buClr>
            </a:pPr>
            <a:r>
              <a:rPr lang="en-GB" sz="1400" dirty="0">
                <a:solidFill>
                  <a:schemeClr val="accent6">
                    <a:lumMod val="25000"/>
                  </a:schemeClr>
                </a:solidFill>
              </a:rPr>
              <a:t>Push data intelligence from RISK</a:t>
            </a:r>
            <a:br>
              <a:rPr lang="en-GB" sz="1400" dirty="0">
                <a:solidFill>
                  <a:schemeClr val="accent6">
                    <a:lumMod val="25000"/>
                  </a:schemeClr>
                </a:solidFill>
              </a:rPr>
            </a:br>
            <a:r>
              <a:rPr lang="en-GB" sz="1400" dirty="0">
                <a:solidFill>
                  <a:schemeClr val="accent6">
                    <a:lumMod val="25000"/>
                  </a:schemeClr>
                </a:solidFill>
              </a:rPr>
              <a:t>to operations, credit scoring,</a:t>
            </a:r>
            <a:br>
              <a:rPr lang="en-GB" sz="1400" dirty="0">
                <a:solidFill>
                  <a:schemeClr val="accent6">
                    <a:lumMod val="25000"/>
                  </a:schemeClr>
                </a:solidFill>
              </a:rPr>
            </a:br>
            <a:r>
              <a:rPr lang="en-GB" sz="1400" dirty="0">
                <a:solidFill>
                  <a:schemeClr val="accent6">
                    <a:lumMod val="25000"/>
                  </a:schemeClr>
                </a:solidFill>
              </a:rPr>
              <a:t>network systems</a:t>
            </a:r>
          </a:p>
        </p:txBody>
      </p:sp>
      <p:grpSp>
        <p:nvGrpSpPr>
          <p:cNvPr id="11" name="Group 10">
            <a:extLst>
              <a:ext uri="{FF2B5EF4-FFF2-40B4-BE49-F238E27FC236}">
                <a16:creationId xmlns:a16="http://schemas.microsoft.com/office/drawing/2014/main" id="{1830D7E6-3A1C-4545-86CA-71213651B9DC}"/>
              </a:ext>
            </a:extLst>
          </p:cNvPr>
          <p:cNvGrpSpPr/>
          <p:nvPr/>
        </p:nvGrpSpPr>
        <p:grpSpPr>
          <a:xfrm>
            <a:off x="5724030" y="4201861"/>
            <a:ext cx="743940" cy="743940"/>
            <a:chOff x="5724030" y="4201861"/>
            <a:chExt cx="743940" cy="743940"/>
          </a:xfrm>
        </p:grpSpPr>
        <p:sp>
          <p:nvSpPr>
            <p:cNvPr id="33" name="Oval 32">
              <a:extLst>
                <a:ext uri="{FF2B5EF4-FFF2-40B4-BE49-F238E27FC236}">
                  <a16:creationId xmlns:a16="http://schemas.microsoft.com/office/drawing/2014/main" id="{3A2E1B1E-5135-4943-A6C2-3B770A21F800}"/>
                </a:ext>
              </a:extLst>
            </p:cNvPr>
            <p:cNvSpPr/>
            <p:nvPr/>
          </p:nvSpPr>
          <p:spPr>
            <a:xfrm>
              <a:off x="5724030"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0" name="Group 40">
              <a:extLst>
                <a:ext uri="{FF2B5EF4-FFF2-40B4-BE49-F238E27FC236}">
                  <a16:creationId xmlns:a16="http://schemas.microsoft.com/office/drawing/2014/main" id="{98FE8B0A-95FF-4C39-BFF0-8F7FEDF7E3A0}"/>
                </a:ext>
              </a:extLst>
            </p:cNvPr>
            <p:cNvGrpSpPr>
              <a:grpSpLocks/>
            </p:cNvGrpSpPr>
            <p:nvPr/>
          </p:nvGrpSpPr>
          <p:grpSpPr bwMode="auto">
            <a:xfrm>
              <a:off x="5883759" y="4358978"/>
              <a:ext cx="424483" cy="429707"/>
              <a:chOff x="2558" y="334"/>
              <a:chExt cx="325" cy="329"/>
            </a:xfrm>
            <a:solidFill>
              <a:srgbClr val="0A86C9"/>
            </a:solidFill>
          </p:grpSpPr>
          <p:sp>
            <p:nvSpPr>
              <p:cNvPr id="41" name="Freeform 41">
                <a:extLst>
                  <a:ext uri="{FF2B5EF4-FFF2-40B4-BE49-F238E27FC236}">
                    <a16:creationId xmlns:a16="http://schemas.microsoft.com/office/drawing/2014/main" id="{A20455A7-2411-4FF3-8676-F5D3EB920677}"/>
                  </a:ext>
                </a:extLst>
              </p:cNvPr>
              <p:cNvSpPr>
                <a:spLocks noChangeArrowheads="1"/>
              </p:cNvSpPr>
              <p:nvPr/>
            </p:nvSpPr>
            <p:spPr bwMode="auto">
              <a:xfrm>
                <a:off x="2558" y="334"/>
                <a:ext cx="326" cy="335"/>
              </a:xfrm>
              <a:custGeom>
                <a:avLst/>
                <a:gdLst>
                  <a:gd name="T0" fmla="*/ 543 w 1440"/>
                  <a:gd name="T1" fmla="*/ 269 h 1480"/>
                  <a:gd name="T2" fmla="*/ 464 w 1440"/>
                  <a:gd name="T3" fmla="*/ 79 h 1480"/>
                  <a:gd name="T4" fmla="*/ 271 w 1440"/>
                  <a:gd name="T5" fmla="*/ 0 h 1480"/>
                  <a:gd name="T6" fmla="*/ 299 w 1440"/>
                  <a:gd name="T7" fmla="*/ 123 h 1480"/>
                  <a:gd name="T8" fmla="*/ 271 w 1440"/>
                  <a:gd name="T9" fmla="*/ 322 h 1480"/>
                  <a:gd name="T10" fmla="*/ 13 w 1440"/>
                  <a:gd name="T11" fmla="*/ 188 h 1480"/>
                  <a:gd name="T12" fmla="*/ 36 w 1440"/>
                  <a:gd name="T13" fmla="*/ 404 h 1480"/>
                  <a:gd name="T14" fmla="*/ 135 w 1440"/>
                  <a:gd name="T15" fmla="*/ 503 h 1480"/>
                  <a:gd name="T16" fmla="*/ 306 w 1440"/>
                  <a:gd name="T17" fmla="*/ 538 h 1480"/>
                  <a:gd name="T18" fmla="*/ 1189 w 1440"/>
                  <a:gd name="T19" fmla="*/ 1408 h 1480"/>
                  <a:gd name="T20" fmla="*/ 1356 w 1440"/>
                  <a:gd name="T21" fmla="*/ 1408 h 1480"/>
                  <a:gd name="T22" fmla="*/ 1416 w 1440"/>
                  <a:gd name="T23" fmla="*/ 1347 h 1480"/>
                  <a:gd name="T24" fmla="*/ 1416 w 1440"/>
                  <a:gd name="T25" fmla="*/ 1183 h 1480"/>
                  <a:gd name="T26" fmla="*/ 541 w 1440"/>
                  <a:gd name="T27" fmla="*/ 305 h 1480"/>
                  <a:gd name="T28" fmla="*/ 1316 w 1440"/>
                  <a:gd name="T29" fmla="*/ 1339 h 1480"/>
                  <a:gd name="T30" fmla="*/ 1222 w 1440"/>
                  <a:gd name="T31" fmla="*/ 1339 h 1480"/>
                  <a:gd name="T32" fmla="*/ 1188 w 1440"/>
                  <a:gd name="T33" fmla="*/ 1305 h 1480"/>
                  <a:gd name="T34" fmla="*/ 1188 w 1440"/>
                  <a:gd name="T35" fmla="*/ 1212 h 1480"/>
                  <a:gd name="T36" fmla="*/ 1222 w 1440"/>
                  <a:gd name="T37" fmla="*/ 1178 h 1480"/>
                  <a:gd name="T38" fmla="*/ 1316 w 1440"/>
                  <a:gd name="T39" fmla="*/ 1178 h 1480"/>
                  <a:gd name="T40" fmla="*/ 1351 w 1440"/>
                  <a:gd name="T41" fmla="*/ 1212 h 1480"/>
                  <a:gd name="T42" fmla="*/ 1351 w 1440"/>
                  <a:gd name="T43" fmla="*/ 1305 h 1480"/>
                  <a:gd name="T44" fmla="*/ 1335 w 1440"/>
                  <a:gd name="T45" fmla="*/ 1324 h 1480"/>
                  <a:gd name="T46" fmla="*/ 690 w 1440"/>
                  <a:gd name="T47" fmla="*/ 1048 h 1480"/>
                  <a:gd name="T48" fmla="*/ 99 w 1440"/>
                  <a:gd name="T49" fmla="*/ 1383 h 1480"/>
                  <a:gd name="T50" fmla="*/ 434 w 1440"/>
                  <a:gd name="T51" fmla="*/ 793 h 1480"/>
                  <a:gd name="T52" fmla="*/ 131 w 1440"/>
                  <a:gd name="T53" fmla="*/ 1207 h 1480"/>
                  <a:gd name="T54" fmla="*/ 125 w 1440"/>
                  <a:gd name="T55" fmla="*/ 1224 h 1480"/>
                  <a:gd name="T56" fmla="*/ 140 w 1440"/>
                  <a:gd name="T57" fmla="*/ 1249 h 1480"/>
                  <a:gd name="T58" fmla="*/ 168 w 1440"/>
                  <a:gd name="T59" fmla="*/ 1249 h 1480"/>
                  <a:gd name="T60" fmla="*/ 530 w 1440"/>
                  <a:gd name="T61" fmla="*/ 889 h 1480"/>
                  <a:gd name="T62" fmla="*/ 235 w 1440"/>
                  <a:gd name="T63" fmla="*/ 1311 h 1480"/>
                  <a:gd name="T64" fmla="*/ 229 w 1440"/>
                  <a:gd name="T65" fmla="*/ 1329 h 1480"/>
                  <a:gd name="T66" fmla="*/ 243 w 1440"/>
                  <a:gd name="T67" fmla="*/ 1354 h 1480"/>
                  <a:gd name="T68" fmla="*/ 271 w 1440"/>
                  <a:gd name="T69" fmla="*/ 1354 h 1480"/>
                  <a:gd name="T70" fmla="*/ 634 w 1440"/>
                  <a:gd name="T71" fmla="*/ 992 h 1480"/>
                  <a:gd name="T72" fmla="*/ 868 w 1440"/>
                  <a:gd name="T73" fmla="*/ 508 h 1480"/>
                  <a:gd name="T74" fmla="*/ 1010 w 1440"/>
                  <a:gd name="T75" fmla="*/ 282 h 1480"/>
                  <a:gd name="T76" fmla="*/ 1439 w 1440"/>
                  <a:gd name="T77" fmla="*/ 150 h 1480"/>
                  <a:gd name="T78" fmla="*/ 1087 w 1440"/>
                  <a:gd name="T79" fmla="*/ 51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0" h="1480">
                    <a:moveTo>
                      <a:pt x="541" y="305"/>
                    </a:moveTo>
                    <a:cubicBezTo>
                      <a:pt x="542" y="292"/>
                      <a:pt x="543" y="282"/>
                      <a:pt x="543" y="269"/>
                    </a:cubicBezTo>
                    <a:cubicBezTo>
                      <a:pt x="543" y="220"/>
                      <a:pt x="531" y="178"/>
                      <a:pt x="507" y="135"/>
                    </a:cubicBezTo>
                    <a:cubicBezTo>
                      <a:pt x="494" y="114"/>
                      <a:pt x="482" y="97"/>
                      <a:pt x="464" y="79"/>
                    </a:cubicBezTo>
                    <a:cubicBezTo>
                      <a:pt x="446" y="61"/>
                      <a:pt x="429" y="48"/>
                      <a:pt x="408" y="36"/>
                    </a:cubicBezTo>
                    <a:cubicBezTo>
                      <a:pt x="364" y="10"/>
                      <a:pt x="322" y="0"/>
                      <a:pt x="271" y="0"/>
                    </a:cubicBezTo>
                    <a:cubicBezTo>
                      <a:pt x="242" y="0"/>
                      <a:pt x="217" y="4"/>
                      <a:pt x="189" y="12"/>
                    </a:cubicBezTo>
                    <a:cubicBezTo>
                      <a:pt x="244" y="67"/>
                      <a:pt x="286" y="110"/>
                      <a:pt x="299" y="123"/>
                    </a:cubicBezTo>
                    <a:cubicBezTo>
                      <a:pt x="347" y="170"/>
                      <a:pt x="358" y="235"/>
                      <a:pt x="324" y="269"/>
                    </a:cubicBezTo>
                    <a:cubicBezTo>
                      <a:pt x="306" y="286"/>
                      <a:pt x="288" y="304"/>
                      <a:pt x="271" y="322"/>
                    </a:cubicBezTo>
                    <a:cubicBezTo>
                      <a:pt x="237" y="356"/>
                      <a:pt x="171" y="345"/>
                      <a:pt x="124" y="297"/>
                    </a:cubicBezTo>
                    <a:cubicBezTo>
                      <a:pt x="110" y="284"/>
                      <a:pt x="67" y="242"/>
                      <a:pt x="13" y="188"/>
                    </a:cubicBezTo>
                    <a:cubicBezTo>
                      <a:pt x="4" y="216"/>
                      <a:pt x="0" y="241"/>
                      <a:pt x="0" y="270"/>
                    </a:cubicBezTo>
                    <a:cubicBezTo>
                      <a:pt x="0" y="319"/>
                      <a:pt x="11" y="362"/>
                      <a:pt x="36" y="404"/>
                    </a:cubicBezTo>
                    <a:cubicBezTo>
                      <a:pt x="48" y="426"/>
                      <a:pt x="62" y="443"/>
                      <a:pt x="79" y="461"/>
                    </a:cubicBezTo>
                    <a:cubicBezTo>
                      <a:pt x="97" y="478"/>
                      <a:pt x="114" y="491"/>
                      <a:pt x="135" y="503"/>
                    </a:cubicBezTo>
                    <a:cubicBezTo>
                      <a:pt x="178" y="528"/>
                      <a:pt x="221" y="540"/>
                      <a:pt x="271" y="540"/>
                    </a:cubicBezTo>
                    <a:cubicBezTo>
                      <a:pt x="284" y="540"/>
                      <a:pt x="294" y="539"/>
                      <a:pt x="306" y="538"/>
                    </a:cubicBezTo>
                    <a:cubicBezTo>
                      <a:pt x="589" y="819"/>
                      <a:pt x="872" y="1101"/>
                      <a:pt x="1155" y="1382"/>
                    </a:cubicBezTo>
                    <a:cubicBezTo>
                      <a:pt x="1166" y="1392"/>
                      <a:pt x="1176" y="1400"/>
                      <a:pt x="1189" y="1408"/>
                    </a:cubicBezTo>
                    <a:cubicBezTo>
                      <a:pt x="1216" y="1423"/>
                      <a:pt x="1243" y="1430"/>
                      <a:pt x="1273" y="1430"/>
                    </a:cubicBezTo>
                    <a:cubicBezTo>
                      <a:pt x="1304" y="1430"/>
                      <a:pt x="1329" y="1423"/>
                      <a:pt x="1356" y="1408"/>
                    </a:cubicBezTo>
                    <a:cubicBezTo>
                      <a:pt x="1369" y="1400"/>
                      <a:pt x="1379" y="1392"/>
                      <a:pt x="1390" y="1382"/>
                    </a:cubicBezTo>
                    <a:cubicBezTo>
                      <a:pt x="1401" y="1371"/>
                      <a:pt x="1409" y="1361"/>
                      <a:pt x="1416" y="1347"/>
                    </a:cubicBezTo>
                    <a:cubicBezTo>
                      <a:pt x="1431" y="1321"/>
                      <a:pt x="1438" y="1295"/>
                      <a:pt x="1438" y="1265"/>
                    </a:cubicBezTo>
                    <a:cubicBezTo>
                      <a:pt x="1438" y="1235"/>
                      <a:pt x="1431" y="1209"/>
                      <a:pt x="1416" y="1183"/>
                    </a:cubicBezTo>
                    <a:cubicBezTo>
                      <a:pt x="1409" y="1170"/>
                      <a:pt x="1401" y="1160"/>
                      <a:pt x="1390" y="1149"/>
                    </a:cubicBezTo>
                    <a:cubicBezTo>
                      <a:pt x="1107" y="868"/>
                      <a:pt x="824" y="586"/>
                      <a:pt x="541" y="305"/>
                    </a:cubicBezTo>
                    <a:close/>
                    <a:moveTo>
                      <a:pt x="1335" y="1324"/>
                    </a:moveTo>
                    <a:cubicBezTo>
                      <a:pt x="1329" y="1330"/>
                      <a:pt x="1324" y="1335"/>
                      <a:pt x="1316" y="1339"/>
                    </a:cubicBezTo>
                    <a:cubicBezTo>
                      <a:pt x="1301" y="1348"/>
                      <a:pt x="1286" y="1352"/>
                      <a:pt x="1269" y="1352"/>
                    </a:cubicBezTo>
                    <a:cubicBezTo>
                      <a:pt x="1252" y="1352"/>
                      <a:pt x="1237" y="1348"/>
                      <a:pt x="1222" y="1339"/>
                    </a:cubicBezTo>
                    <a:cubicBezTo>
                      <a:pt x="1215" y="1335"/>
                      <a:pt x="1209" y="1330"/>
                      <a:pt x="1203" y="1324"/>
                    </a:cubicBezTo>
                    <a:cubicBezTo>
                      <a:pt x="1197" y="1318"/>
                      <a:pt x="1192" y="1313"/>
                      <a:pt x="1188" y="1305"/>
                    </a:cubicBezTo>
                    <a:cubicBezTo>
                      <a:pt x="1179" y="1290"/>
                      <a:pt x="1175" y="1277"/>
                      <a:pt x="1175" y="1259"/>
                    </a:cubicBezTo>
                    <a:cubicBezTo>
                      <a:pt x="1175" y="1242"/>
                      <a:pt x="1179" y="1227"/>
                      <a:pt x="1188" y="1212"/>
                    </a:cubicBezTo>
                    <a:cubicBezTo>
                      <a:pt x="1192" y="1205"/>
                      <a:pt x="1197" y="1199"/>
                      <a:pt x="1203" y="1193"/>
                    </a:cubicBezTo>
                    <a:cubicBezTo>
                      <a:pt x="1209" y="1187"/>
                      <a:pt x="1215" y="1182"/>
                      <a:pt x="1222" y="1178"/>
                    </a:cubicBezTo>
                    <a:cubicBezTo>
                      <a:pt x="1237" y="1169"/>
                      <a:pt x="1252" y="1165"/>
                      <a:pt x="1269" y="1165"/>
                    </a:cubicBezTo>
                    <a:cubicBezTo>
                      <a:pt x="1286" y="1165"/>
                      <a:pt x="1301" y="1169"/>
                      <a:pt x="1316" y="1178"/>
                    </a:cubicBezTo>
                    <a:cubicBezTo>
                      <a:pt x="1324" y="1182"/>
                      <a:pt x="1329" y="1187"/>
                      <a:pt x="1335" y="1193"/>
                    </a:cubicBezTo>
                    <a:cubicBezTo>
                      <a:pt x="1342" y="1199"/>
                      <a:pt x="1346" y="1205"/>
                      <a:pt x="1351" y="1212"/>
                    </a:cubicBezTo>
                    <a:cubicBezTo>
                      <a:pt x="1359" y="1227"/>
                      <a:pt x="1363" y="1242"/>
                      <a:pt x="1363" y="1259"/>
                    </a:cubicBezTo>
                    <a:cubicBezTo>
                      <a:pt x="1363" y="1276"/>
                      <a:pt x="1359" y="1290"/>
                      <a:pt x="1351" y="1305"/>
                    </a:cubicBezTo>
                    <a:cubicBezTo>
                      <a:pt x="1346" y="1313"/>
                      <a:pt x="1342" y="1319"/>
                      <a:pt x="1335" y="1325"/>
                    </a:cubicBezTo>
                    <a:cubicBezTo>
                      <a:pt x="1335" y="1325"/>
                      <a:pt x="1335" y="1325"/>
                      <a:pt x="1335" y="1324"/>
                    </a:cubicBezTo>
                    <a:close/>
                    <a:moveTo>
                      <a:pt x="634" y="992"/>
                    </a:moveTo>
                    <a:cubicBezTo>
                      <a:pt x="652" y="1011"/>
                      <a:pt x="671" y="1030"/>
                      <a:pt x="690" y="1048"/>
                    </a:cubicBezTo>
                    <a:cubicBezTo>
                      <a:pt x="560" y="1178"/>
                      <a:pt x="431" y="1307"/>
                      <a:pt x="302" y="1436"/>
                    </a:cubicBezTo>
                    <a:cubicBezTo>
                      <a:pt x="259" y="1479"/>
                      <a:pt x="169" y="1453"/>
                      <a:pt x="99" y="1383"/>
                    </a:cubicBezTo>
                    <a:cubicBezTo>
                      <a:pt x="28" y="1313"/>
                      <a:pt x="4" y="1222"/>
                      <a:pt x="46" y="1181"/>
                    </a:cubicBezTo>
                    <a:cubicBezTo>
                      <a:pt x="175" y="1052"/>
                      <a:pt x="304" y="923"/>
                      <a:pt x="434" y="793"/>
                    </a:cubicBezTo>
                    <a:cubicBezTo>
                      <a:pt x="452" y="812"/>
                      <a:pt x="471" y="831"/>
                      <a:pt x="490" y="849"/>
                    </a:cubicBezTo>
                    <a:cubicBezTo>
                      <a:pt x="370" y="969"/>
                      <a:pt x="250" y="1088"/>
                      <a:pt x="131" y="1207"/>
                    </a:cubicBezTo>
                    <a:cubicBezTo>
                      <a:pt x="130" y="1208"/>
                      <a:pt x="130" y="1209"/>
                      <a:pt x="129" y="1210"/>
                    </a:cubicBezTo>
                    <a:cubicBezTo>
                      <a:pt x="127" y="1215"/>
                      <a:pt x="125" y="1219"/>
                      <a:pt x="125" y="1224"/>
                    </a:cubicBezTo>
                    <a:cubicBezTo>
                      <a:pt x="125" y="1230"/>
                      <a:pt x="126" y="1235"/>
                      <a:pt x="129" y="1239"/>
                    </a:cubicBezTo>
                    <a:cubicBezTo>
                      <a:pt x="131" y="1244"/>
                      <a:pt x="135" y="1246"/>
                      <a:pt x="140" y="1249"/>
                    </a:cubicBezTo>
                    <a:cubicBezTo>
                      <a:pt x="144" y="1252"/>
                      <a:pt x="149" y="1253"/>
                      <a:pt x="154" y="1253"/>
                    </a:cubicBezTo>
                    <a:cubicBezTo>
                      <a:pt x="159" y="1253"/>
                      <a:pt x="164" y="1252"/>
                      <a:pt x="168" y="1249"/>
                    </a:cubicBezTo>
                    <a:cubicBezTo>
                      <a:pt x="169" y="1248"/>
                      <a:pt x="170" y="1248"/>
                      <a:pt x="171" y="1247"/>
                    </a:cubicBezTo>
                    <a:cubicBezTo>
                      <a:pt x="290" y="1128"/>
                      <a:pt x="410" y="1009"/>
                      <a:pt x="530" y="889"/>
                    </a:cubicBezTo>
                    <a:cubicBezTo>
                      <a:pt x="551" y="910"/>
                      <a:pt x="572" y="931"/>
                      <a:pt x="594" y="952"/>
                    </a:cubicBezTo>
                    <a:cubicBezTo>
                      <a:pt x="474" y="1072"/>
                      <a:pt x="354" y="1192"/>
                      <a:pt x="235" y="1311"/>
                    </a:cubicBezTo>
                    <a:cubicBezTo>
                      <a:pt x="234" y="1312"/>
                      <a:pt x="233" y="1313"/>
                      <a:pt x="233" y="1315"/>
                    </a:cubicBezTo>
                    <a:cubicBezTo>
                      <a:pt x="230" y="1319"/>
                      <a:pt x="229" y="1324"/>
                      <a:pt x="229" y="1329"/>
                    </a:cubicBezTo>
                    <a:cubicBezTo>
                      <a:pt x="229" y="1334"/>
                      <a:pt x="230" y="1339"/>
                      <a:pt x="233" y="1343"/>
                    </a:cubicBezTo>
                    <a:cubicBezTo>
                      <a:pt x="235" y="1348"/>
                      <a:pt x="238" y="1352"/>
                      <a:pt x="243" y="1354"/>
                    </a:cubicBezTo>
                    <a:cubicBezTo>
                      <a:pt x="247" y="1357"/>
                      <a:pt x="252" y="1357"/>
                      <a:pt x="257" y="1357"/>
                    </a:cubicBezTo>
                    <a:cubicBezTo>
                      <a:pt x="262" y="1357"/>
                      <a:pt x="267" y="1356"/>
                      <a:pt x="271" y="1354"/>
                    </a:cubicBezTo>
                    <a:cubicBezTo>
                      <a:pt x="273" y="1353"/>
                      <a:pt x="274" y="1352"/>
                      <a:pt x="275" y="1351"/>
                    </a:cubicBezTo>
                    <a:cubicBezTo>
                      <a:pt x="394" y="1232"/>
                      <a:pt x="514" y="1112"/>
                      <a:pt x="634" y="992"/>
                    </a:cubicBezTo>
                    <a:close/>
                    <a:moveTo>
                      <a:pt x="977" y="617"/>
                    </a:moveTo>
                    <a:cubicBezTo>
                      <a:pt x="941" y="580"/>
                      <a:pt x="905" y="544"/>
                      <a:pt x="868" y="508"/>
                    </a:cubicBezTo>
                    <a:cubicBezTo>
                      <a:pt x="905" y="472"/>
                      <a:pt x="941" y="436"/>
                      <a:pt x="977" y="401"/>
                    </a:cubicBezTo>
                    <a:cubicBezTo>
                      <a:pt x="988" y="361"/>
                      <a:pt x="999" y="321"/>
                      <a:pt x="1010" y="282"/>
                    </a:cubicBezTo>
                    <a:cubicBezTo>
                      <a:pt x="1120" y="205"/>
                      <a:pt x="1230" y="128"/>
                      <a:pt x="1340" y="52"/>
                    </a:cubicBezTo>
                    <a:cubicBezTo>
                      <a:pt x="1373" y="84"/>
                      <a:pt x="1406" y="117"/>
                      <a:pt x="1439" y="150"/>
                    </a:cubicBezTo>
                    <a:cubicBezTo>
                      <a:pt x="1362" y="259"/>
                      <a:pt x="1285" y="368"/>
                      <a:pt x="1207" y="478"/>
                    </a:cubicBezTo>
                    <a:cubicBezTo>
                      <a:pt x="1167" y="488"/>
                      <a:pt x="1127" y="499"/>
                      <a:pt x="1087" y="510"/>
                    </a:cubicBezTo>
                    <a:cubicBezTo>
                      <a:pt x="1051" y="545"/>
                      <a:pt x="1014" y="581"/>
                      <a:pt x="977" y="61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44" name="Rectangle 43">
            <a:extLst>
              <a:ext uri="{FF2B5EF4-FFF2-40B4-BE49-F238E27FC236}">
                <a16:creationId xmlns:a16="http://schemas.microsoft.com/office/drawing/2014/main" id="{CC635F60-661D-4581-9C3C-42A2B0290730}"/>
              </a:ext>
            </a:extLst>
          </p:cNvPr>
          <p:cNvSpPr/>
          <p:nvPr/>
        </p:nvSpPr>
        <p:spPr>
          <a:xfrm>
            <a:off x="4434134"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Custom LISTS/IF statements</a:t>
            </a:r>
          </a:p>
          <a:p>
            <a:pPr algn="ctr">
              <a:spcBef>
                <a:spcPts val="600"/>
              </a:spcBef>
              <a:buClr>
                <a:schemeClr val="accent1"/>
              </a:buClr>
            </a:pPr>
            <a:r>
              <a:rPr lang="en-GB" sz="1400" dirty="0">
                <a:solidFill>
                  <a:schemeClr val="accent6">
                    <a:lumMod val="25000"/>
                  </a:schemeClr>
                </a:solidFill>
              </a:rPr>
              <a:t>Nested rules through CONDITIONS and FEATURES to ensure rule applies correctly (false positives)</a:t>
            </a:r>
          </a:p>
        </p:txBody>
      </p:sp>
      <p:grpSp>
        <p:nvGrpSpPr>
          <p:cNvPr id="45" name="Group 44">
            <a:extLst>
              <a:ext uri="{FF2B5EF4-FFF2-40B4-BE49-F238E27FC236}">
                <a16:creationId xmlns:a16="http://schemas.microsoft.com/office/drawing/2014/main" id="{CA5A132F-4E23-4B64-AE94-A246D3864507}"/>
              </a:ext>
            </a:extLst>
          </p:cNvPr>
          <p:cNvGrpSpPr/>
          <p:nvPr/>
        </p:nvGrpSpPr>
        <p:grpSpPr>
          <a:xfrm>
            <a:off x="5724030" y="1971126"/>
            <a:ext cx="743940" cy="743940"/>
            <a:chOff x="2128696" y="4201861"/>
            <a:chExt cx="743940" cy="743940"/>
          </a:xfrm>
        </p:grpSpPr>
        <p:sp>
          <p:nvSpPr>
            <p:cNvPr id="46" name="Oval 45">
              <a:extLst>
                <a:ext uri="{FF2B5EF4-FFF2-40B4-BE49-F238E27FC236}">
                  <a16:creationId xmlns:a16="http://schemas.microsoft.com/office/drawing/2014/main" id="{C740CF64-69FE-45B7-AB87-FFB09AEA3938}"/>
                </a:ext>
              </a:extLst>
            </p:cNvPr>
            <p:cNvSpPr/>
            <p:nvPr/>
          </p:nvSpPr>
          <p:spPr>
            <a:xfrm>
              <a:off x="2128696"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7" name="Group 7">
              <a:extLst>
                <a:ext uri="{FF2B5EF4-FFF2-40B4-BE49-F238E27FC236}">
                  <a16:creationId xmlns:a16="http://schemas.microsoft.com/office/drawing/2014/main" id="{2CE0A7FE-6BD0-48EC-8BB6-A8AFC18562D5}"/>
                </a:ext>
              </a:extLst>
            </p:cNvPr>
            <p:cNvGrpSpPr>
              <a:grpSpLocks/>
            </p:cNvGrpSpPr>
            <p:nvPr/>
          </p:nvGrpSpPr>
          <p:grpSpPr bwMode="auto">
            <a:xfrm>
              <a:off x="2299474" y="4369765"/>
              <a:ext cx="402384" cy="408133"/>
              <a:chOff x="1366" y="1140"/>
              <a:chExt cx="350" cy="355"/>
            </a:xfrm>
            <a:solidFill>
              <a:srgbClr val="DB6026"/>
            </a:solidFill>
          </p:grpSpPr>
          <p:sp>
            <p:nvSpPr>
              <p:cNvPr id="48" name="Freeform 8">
                <a:extLst>
                  <a:ext uri="{FF2B5EF4-FFF2-40B4-BE49-F238E27FC236}">
                    <a16:creationId xmlns:a16="http://schemas.microsoft.com/office/drawing/2014/main" id="{727E5CE3-9426-4821-8893-183FCE40D3C0}"/>
                  </a:ext>
                </a:extLst>
              </p:cNvPr>
              <p:cNvSpPr>
                <a:spLocks noChangeArrowheads="1"/>
              </p:cNvSpPr>
              <p:nvPr/>
            </p:nvSpPr>
            <p:spPr bwMode="auto">
              <a:xfrm>
                <a:off x="1366" y="1140"/>
                <a:ext cx="350" cy="355"/>
              </a:xfrm>
              <a:custGeom>
                <a:avLst/>
                <a:gdLst>
                  <a:gd name="T0" fmla="*/ 517 w 1550"/>
                  <a:gd name="T1" fmla="*/ 1054 h 1572"/>
                  <a:gd name="T2" fmla="*/ 0 w 1550"/>
                  <a:gd name="T3" fmla="*/ 1162 h 1572"/>
                  <a:gd name="T4" fmla="*/ 946 w 1550"/>
                  <a:gd name="T5" fmla="*/ 0 h 1572"/>
                  <a:gd name="T6" fmla="*/ 839 w 1550"/>
                  <a:gd name="T7" fmla="*/ 301 h 1572"/>
                  <a:gd name="T8" fmla="*/ 107 w 1550"/>
                  <a:gd name="T9" fmla="*/ 107 h 1572"/>
                  <a:gd name="T10" fmla="*/ 1549 w 1550"/>
                  <a:gd name="T11" fmla="*/ 387 h 1572"/>
                  <a:gd name="T12" fmla="*/ 603 w 1550"/>
                  <a:gd name="T13" fmla="*/ 1571 h 1572"/>
                  <a:gd name="T14" fmla="*/ 1549 w 1550"/>
                  <a:gd name="T15" fmla="*/ 387 h 1572"/>
                  <a:gd name="T16" fmla="*/ 860 w 1550"/>
                  <a:gd name="T17" fmla="*/ 1248 h 1572"/>
                  <a:gd name="T18" fmla="*/ 851 w 1550"/>
                  <a:gd name="T19" fmla="*/ 1216 h 1572"/>
                  <a:gd name="T20" fmla="*/ 796 w 1550"/>
                  <a:gd name="T21" fmla="*/ 1183 h 1572"/>
                  <a:gd name="T22" fmla="*/ 741 w 1550"/>
                  <a:gd name="T23" fmla="*/ 1216 h 1572"/>
                  <a:gd name="T24" fmla="*/ 741 w 1550"/>
                  <a:gd name="T25" fmla="*/ 1280 h 1572"/>
                  <a:gd name="T26" fmla="*/ 796 w 1550"/>
                  <a:gd name="T27" fmla="*/ 1312 h 1572"/>
                  <a:gd name="T28" fmla="*/ 828 w 1550"/>
                  <a:gd name="T29" fmla="*/ 1304 h 1572"/>
                  <a:gd name="T30" fmla="*/ 860 w 1550"/>
                  <a:gd name="T31" fmla="*/ 1248 h 1572"/>
                  <a:gd name="T32" fmla="*/ 860 w 1550"/>
                  <a:gd name="T33" fmla="*/ 979 h 1572"/>
                  <a:gd name="T34" fmla="*/ 851 w 1550"/>
                  <a:gd name="T35" fmla="*/ 946 h 1572"/>
                  <a:gd name="T36" fmla="*/ 796 w 1550"/>
                  <a:gd name="T37" fmla="*/ 914 h 1572"/>
                  <a:gd name="T38" fmla="*/ 741 w 1550"/>
                  <a:gd name="T39" fmla="*/ 946 h 1572"/>
                  <a:gd name="T40" fmla="*/ 741 w 1550"/>
                  <a:gd name="T41" fmla="*/ 1011 h 1572"/>
                  <a:gd name="T42" fmla="*/ 796 w 1550"/>
                  <a:gd name="T43" fmla="*/ 1043 h 1572"/>
                  <a:gd name="T44" fmla="*/ 828 w 1550"/>
                  <a:gd name="T45" fmla="*/ 1035 h 1572"/>
                  <a:gd name="T46" fmla="*/ 860 w 1550"/>
                  <a:gd name="T47" fmla="*/ 979 h 1572"/>
                  <a:gd name="T48" fmla="*/ 860 w 1550"/>
                  <a:gd name="T49" fmla="*/ 710 h 1572"/>
                  <a:gd name="T50" fmla="*/ 851 w 1550"/>
                  <a:gd name="T51" fmla="*/ 678 h 1572"/>
                  <a:gd name="T52" fmla="*/ 796 w 1550"/>
                  <a:gd name="T53" fmla="*/ 646 h 1572"/>
                  <a:gd name="T54" fmla="*/ 741 w 1550"/>
                  <a:gd name="T55" fmla="*/ 678 h 1572"/>
                  <a:gd name="T56" fmla="*/ 741 w 1550"/>
                  <a:gd name="T57" fmla="*/ 743 h 1572"/>
                  <a:gd name="T58" fmla="*/ 796 w 1550"/>
                  <a:gd name="T59" fmla="*/ 775 h 1572"/>
                  <a:gd name="T60" fmla="*/ 828 w 1550"/>
                  <a:gd name="T61" fmla="*/ 766 h 1572"/>
                  <a:gd name="T62" fmla="*/ 860 w 1550"/>
                  <a:gd name="T63" fmla="*/ 710 h 1572"/>
                  <a:gd name="T64" fmla="*/ 989 w 1550"/>
                  <a:gd name="T65" fmla="*/ 1205 h 1572"/>
                  <a:gd name="T66" fmla="*/ 1420 w 1550"/>
                  <a:gd name="T67" fmla="*/ 1291 h 1572"/>
                  <a:gd name="T68" fmla="*/ 1420 w 1550"/>
                  <a:gd name="T69" fmla="*/ 936 h 1572"/>
                  <a:gd name="T70" fmla="*/ 989 w 1550"/>
                  <a:gd name="T71" fmla="*/ 1022 h 1572"/>
                  <a:gd name="T72" fmla="*/ 1420 w 1550"/>
                  <a:gd name="T73" fmla="*/ 936 h 1572"/>
                  <a:gd name="T74" fmla="*/ 989 w 1550"/>
                  <a:gd name="T75" fmla="*/ 667 h 1572"/>
                  <a:gd name="T76" fmla="*/ 1420 w 1550"/>
                  <a:gd name="T77" fmla="*/ 753 h 1572"/>
                  <a:gd name="T78" fmla="*/ 323 w 1550"/>
                  <a:gd name="T79" fmla="*/ 247 h 1572"/>
                  <a:gd name="T80" fmla="*/ 290 w 1550"/>
                  <a:gd name="T81" fmla="*/ 256 h 1572"/>
                  <a:gd name="T82" fmla="*/ 258 w 1550"/>
                  <a:gd name="T83" fmla="*/ 312 h 1572"/>
                  <a:gd name="T84" fmla="*/ 290 w 1550"/>
                  <a:gd name="T85" fmla="*/ 368 h 1572"/>
                  <a:gd name="T86" fmla="*/ 355 w 1550"/>
                  <a:gd name="T87" fmla="*/ 368 h 1572"/>
                  <a:gd name="T88" fmla="*/ 387 w 1550"/>
                  <a:gd name="T89" fmla="*/ 312 h 1572"/>
                  <a:gd name="T90" fmla="*/ 387 w 1550"/>
                  <a:gd name="T91" fmla="*/ 312 h 1572"/>
                  <a:gd name="T92" fmla="*/ 355 w 1550"/>
                  <a:gd name="T93" fmla="*/ 256 h 1572"/>
                  <a:gd name="T94" fmla="*/ 323 w 1550"/>
                  <a:gd name="T95" fmla="*/ 517 h 1572"/>
                  <a:gd name="T96" fmla="*/ 290 w 1550"/>
                  <a:gd name="T97" fmla="*/ 525 h 1572"/>
                  <a:gd name="T98" fmla="*/ 258 w 1550"/>
                  <a:gd name="T99" fmla="*/ 581 h 1572"/>
                  <a:gd name="T100" fmla="*/ 290 w 1550"/>
                  <a:gd name="T101" fmla="*/ 637 h 1572"/>
                  <a:gd name="T102" fmla="*/ 355 w 1550"/>
                  <a:gd name="T103" fmla="*/ 637 h 1572"/>
                  <a:gd name="T104" fmla="*/ 387 w 1550"/>
                  <a:gd name="T105" fmla="*/ 581 h 1572"/>
                  <a:gd name="T106" fmla="*/ 387 w 1550"/>
                  <a:gd name="T107" fmla="*/ 581 h 1572"/>
                  <a:gd name="T108" fmla="*/ 355 w 1550"/>
                  <a:gd name="T109" fmla="*/ 525 h 1572"/>
                  <a:gd name="T110" fmla="*/ 323 w 1550"/>
                  <a:gd name="T111" fmla="*/ 785 h 1572"/>
                  <a:gd name="T112" fmla="*/ 290 w 1550"/>
                  <a:gd name="T113" fmla="*/ 793 h 1572"/>
                  <a:gd name="T114" fmla="*/ 258 w 1550"/>
                  <a:gd name="T115" fmla="*/ 849 h 1572"/>
                  <a:gd name="T116" fmla="*/ 290 w 1550"/>
                  <a:gd name="T117" fmla="*/ 905 h 1572"/>
                  <a:gd name="T118" fmla="*/ 355 w 1550"/>
                  <a:gd name="T119" fmla="*/ 905 h 1572"/>
                  <a:gd name="T120" fmla="*/ 387 w 1550"/>
                  <a:gd name="T121" fmla="*/ 849 h 1572"/>
                  <a:gd name="T122" fmla="*/ 387 w 1550"/>
                  <a:gd name="T123" fmla="*/ 849 h 1572"/>
                  <a:gd name="T124" fmla="*/ 355 w 1550"/>
                  <a:gd name="T125" fmla="*/ 793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0" h="1572">
                    <a:moveTo>
                      <a:pt x="107" y="1054"/>
                    </a:moveTo>
                    <a:cubicBezTo>
                      <a:pt x="243" y="1054"/>
                      <a:pt x="380" y="1054"/>
                      <a:pt x="517" y="1054"/>
                    </a:cubicBezTo>
                    <a:cubicBezTo>
                      <a:pt x="517" y="1090"/>
                      <a:pt x="517" y="1126"/>
                      <a:pt x="517" y="1162"/>
                    </a:cubicBezTo>
                    <a:cubicBezTo>
                      <a:pt x="344" y="1162"/>
                      <a:pt x="172" y="1162"/>
                      <a:pt x="0" y="1162"/>
                    </a:cubicBezTo>
                    <a:cubicBezTo>
                      <a:pt x="0" y="775"/>
                      <a:pt x="0" y="387"/>
                      <a:pt x="0" y="0"/>
                    </a:cubicBezTo>
                    <a:cubicBezTo>
                      <a:pt x="315" y="0"/>
                      <a:pt x="631" y="0"/>
                      <a:pt x="946" y="0"/>
                    </a:cubicBezTo>
                    <a:cubicBezTo>
                      <a:pt x="946" y="100"/>
                      <a:pt x="946" y="200"/>
                      <a:pt x="946" y="301"/>
                    </a:cubicBezTo>
                    <a:cubicBezTo>
                      <a:pt x="911" y="301"/>
                      <a:pt x="875" y="301"/>
                      <a:pt x="839" y="301"/>
                    </a:cubicBezTo>
                    <a:cubicBezTo>
                      <a:pt x="839" y="236"/>
                      <a:pt x="839" y="171"/>
                      <a:pt x="839" y="107"/>
                    </a:cubicBezTo>
                    <a:cubicBezTo>
                      <a:pt x="595" y="107"/>
                      <a:pt x="351" y="107"/>
                      <a:pt x="107" y="107"/>
                    </a:cubicBezTo>
                    <a:cubicBezTo>
                      <a:pt x="107" y="423"/>
                      <a:pt x="107" y="739"/>
                      <a:pt x="107" y="1054"/>
                    </a:cubicBezTo>
                    <a:close/>
                    <a:moveTo>
                      <a:pt x="1549" y="387"/>
                    </a:moveTo>
                    <a:cubicBezTo>
                      <a:pt x="1549" y="781"/>
                      <a:pt x="1549" y="1176"/>
                      <a:pt x="1549" y="1571"/>
                    </a:cubicBezTo>
                    <a:cubicBezTo>
                      <a:pt x="1234" y="1571"/>
                      <a:pt x="918" y="1571"/>
                      <a:pt x="603" y="1571"/>
                    </a:cubicBezTo>
                    <a:cubicBezTo>
                      <a:pt x="603" y="1176"/>
                      <a:pt x="603" y="781"/>
                      <a:pt x="603" y="387"/>
                    </a:cubicBezTo>
                    <a:cubicBezTo>
                      <a:pt x="918" y="387"/>
                      <a:pt x="1234" y="387"/>
                      <a:pt x="1549" y="387"/>
                    </a:cubicBezTo>
                    <a:close/>
                    <a:moveTo>
                      <a:pt x="860" y="1248"/>
                    </a:moveTo>
                    <a:lnTo>
                      <a:pt x="860" y="1248"/>
                    </a:lnTo>
                    <a:lnTo>
                      <a:pt x="860" y="1248"/>
                    </a:lnTo>
                    <a:cubicBezTo>
                      <a:pt x="860" y="1236"/>
                      <a:pt x="857" y="1227"/>
                      <a:pt x="851" y="1216"/>
                    </a:cubicBezTo>
                    <a:cubicBezTo>
                      <a:pt x="846" y="1206"/>
                      <a:pt x="838" y="1198"/>
                      <a:pt x="828" y="1192"/>
                    </a:cubicBezTo>
                    <a:cubicBezTo>
                      <a:pt x="818" y="1186"/>
                      <a:pt x="808" y="1183"/>
                      <a:pt x="796" y="1183"/>
                    </a:cubicBezTo>
                    <a:cubicBezTo>
                      <a:pt x="785" y="1183"/>
                      <a:pt x="774" y="1186"/>
                      <a:pt x="764" y="1192"/>
                    </a:cubicBezTo>
                    <a:cubicBezTo>
                      <a:pt x="753" y="1198"/>
                      <a:pt x="747" y="1206"/>
                      <a:pt x="741" y="1216"/>
                    </a:cubicBezTo>
                    <a:cubicBezTo>
                      <a:pt x="735" y="1227"/>
                      <a:pt x="732" y="1236"/>
                      <a:pt x="732" y="1248"/>
                    </a:cubicBezTo>
                    <a:cubicBezTo>
                      <a:pt x="732" y="1260"/>
                      <a:pt x="735" y="1270"/>
                      <a:pt x="741" y="1280"/>
                    </a:cubicBezTo>
                    <a:cubicBezTo>
                      <a:pt x="747" y="1290"/>
                      <a:pt x="753" y="1298"/>
                      <a:pt x="764" y="1304"/>
                    </a:cubicBezTo>
                    <a:cubicBezTo>
                      <a:pt x="774" y="1310"/>
                      <a:pt x="784" y="1312"/>
                      <a:pt x="796" y="1312"/>
                    </a:cubicBezTo>
                    <a:lnTo>
                      <a:pt x="796" y="1312"/>
                    </a:lnTo>
                    <a:cubicBezTo>
                      <a:pt x="807" y="1312"/>
                      <a:pt x="818" y="1310"/>
                      <a:pt x="828" y="1304"/>
                    </a:cubicBezTo>
                    <a:cubicBezTo>
                      <a:pt x="838" y="1298"/>
                      <a:pt x="846" y="1290"/>
                      <a:pt x="851" y="1280"/>
                    </a:cubicBezTo>
                    <a:cubicBezTo>
                      <a:pt x="857" y="1270"/>
                      <a:pt x="860" y="1260"/>
                      <a:pt x="860" y="1248"/>
                    </a:cubicBezTo>
                    <a:close/>
                    <a:moveTo>
                      <a:pt x="860" y="979"/>
                    </a:moveTo>
                    <a:lnTo>
                      <a:pt x="860" y="979"/>
                    </a:lnTo>
                    <a:lnTo>
                      <a:pt x="860" y="979"/>
                    </a:lnTo>
                    <a:cubicBezTo>
                      <a:pt x="860" y="967"/>
                      <a:pt x="857" y="957"/>
                      <a:pt x="851" y="946"/>
                    </a:cubicBezTo>
                    <a:cubicBezTo>
                      <a:pt x="846" y="936"/>
                      <a:pt x="838" y="929"/>
                      <a:pt x="828" y="923"/>
                    </a:cubicBezTo>
                    <a:cubicBezTo>
                      <a:pt x="818" y="917"/>
                      <a:pt x="808" y="914"/>
                      <a:pt x="796" y="914"/>
                    </a:cubicBezTo>
                    <a:cubicBezTo>
                      <a:pt x="785" y="914"/>
                      <a:pt x="774" y="917"/>
                      <a:pt x="764" y="923"/>
                    </a:cubicBezTo>
                    <a:cubicBezTo>
                      <a:pt x="753" y="929"/>
                      <a:pt x="747" y="936"/>
                      <a:pt x="741" y="946"/>
                    </a:cubicBezTo>
                    <a:cubicBezTo>
                      <a:pt x="735" y="957"/>
                      <a:pt x="732" y="967"/>
                      <a:pt x="732" y="979"/>
                    </a:cubicBezTo>
                    <a:cubicBezTo>
                      <a:pt x="732" y="991"/>
                      <a:pt x="735" y="1001"/>
                      <a:pt x="741" y="1011"/>
                    </a:cubicBezTo>
                    <a:cubicBezTo>
                      <a:pt x="747" y="1021"/>
                      <a:pt x="753" y="1029"/>
                      <a:pt x="764" y="1035"/>
                    </a:cubicBezTo>
                    <a:cubicBezTo>
                      <a:pt x="774" y="1041"/>
                      <a:pt x="784" y="1043"/>
                      <a:pt x="796" y="1043"/>
                    </a:cubicBezTo>
                    <a:lnTo>
                      <a:pt x="796" y="1043"/>
                    </a:lnTo>
                    <a:cubicBezTo>
                      <a:pt x="807" y="1043"/>
                      <a:pt x="818" y="1041"/>
                      <a:pt x="828" y="1035"/>
                    </a:cubicBezTo>
                    <a:cubicBezTo>
                      <a:pt x="838" y="1029"/>
                      <a:pt x="846" y="1021"/>
                      <a:pt x="851" y="1011"/>
                    </a:cubicBezTo>
                    <a:cubicBezTo>
                      <a:pt x="857" y="1001"/>
                      <a:pt x="860" y="991"/>
                      <a:pt x="860" y="979"/>
                    </a:cubicBezTo>
                    <a:close/>
                    <a:moveTo>
                      <a:pt x="860" y="710"/>
                    </a:moveTo>
                    <a:lnTo>
                      <a:pt x="860" y="710"/>
                    </a:lnTo>
                    <a:lnTo>
                      <a:pt x="860" y="710"/>
                    </a:lnTo>
                    <a:cubicBezTo>
                      <a:pt x="860" y="698"/>
                      <a:pt x="857" y="688"/>
                      <a:pt x="851" y="678"/>
                    </a:cubicBezTo>
                    <a:cubicBezTo>
                      <a:pt x="846" y="668"/>
                      <a:pt x="838" y="660"/>
                      <a:pt x="828" y="654"/>
                    </a:cubicBezTo>
                    <a:cubicBezTo>
                      <a:pt x="818" y="648"/>
                      <a:pt x="808" y="646"/>
                      <a:pt x="796" y="646"/>
                    </a:cubicBezTo>
                    <a:cubicBezTo>
                      <a:pt x="785" y="646"/>
                      <a:pt x="774" y="648"/>
                      <a:pt x="764" y="654"/>
                    </a:cubicBezTo>
                    <a:cubicBezTo>
                      <a:pt x="753" y="660"/>
                      <a:pt x="747" y="668"/>
                      <a:pt x="741" y="678"/>
                    </a:cubicBezTo>
                    <a:cubicBezTo>
                      <a:pt x="735" y="688"/>
                      <a:pt x="732" y="698"/>
                      <a:pt x="732" y="710"/>
                    </a:cubicBezTo>
                    <a:cubicBezTo>
                      <a:pt x="732" y="722"/>
                      <a:pt x="735" y="732"/>
                      <a:pt x="741" y="743"/>
                    </a:cubicBezTo>
                    <a:cubicBezTo>
                      <a:pt x="747" y="753"/>
                      <a:pt x="753" y="760"/>
                      <a:pt x="764" y="766"/>
                    </a:cubicBezTo>
                    <a:cubicBezTo>
                      <a:pt x="774" y="772"/>
                      <a:pt x="784" y="775"/>
                      <a:pt x="796" y="775"/>
                    </a:cubicBezTo>
                    <a:lnTo>
                      <a:pt x="796" y="775"/>
                    </a:lnTo>
                    <a:cubicBezTo>
                      <a:pt x="807" y="775"/>
                      <a:pt x="818" y="772"/>
                      <a:pt x="828" y="766"/>
                    </a:cubicBezTo>
                    <a:cubicBezTo>
                      <a:pt x="838" y="760"/>
                      <a:pt x="846" y="753"/>
                      <a:pt x="851" y="743"/>
                    </a:cubicBezTo>
                    <a:cubicBezTo>
                      <a:pt x="857" y="732"/>
                      <a:pt x="860" y="722"/>
                      <a:pt x="860" y="710"/>
                    </a:cubicBezTo>
                    <a:close/>
                    <a:moveTo>
                      <a:pt x="1420" y="1205"/>
                    </a:moveTo>
                    <a:cubicBezTo>
                      <a:pt x="1277" y="1205"/>
                      <a:pt x="1133" y="1205"/>
                      <a:pt x="989" y="1205"/>
                    </a:cubicBezTo>
                    <a:cubicBezTo>
                      <a:pt x="989" y="1234"/>
                      <a:pt x="989" y="1263"/>
                      <a:pt x="989" y="1291"/>
                    </a:cubicBezTo>
                    <a:cubicBezTo>
                      <a:pt x="1133" y="1291"/>
                      <a:pt x="1277" y="1291"/>
                      <a:pt x="1420" y="1291"/>
                    </a:cubicBezTo>
                    <a:cubicBezTo>
                      <a:pt x="1420" y="1263"/>
                      <a:pt x="1420" y="1234"/>
                      <a:pt x="1420" y="1205"/>
                    </a:cubicBezTo>
                    <a:close/>
                    <a:moveTo>
                      <a:pt x="1420" y="936"/>
                    </a:moveTo>
                    <a:cubicBezTo>
                      <a:pt x="1277" y="936"/>
                      <a:pt x="1133" y="936"/>
                      <a:pt x="989" y="936"/>
                    </a:cubicBezTo>
                    <a:cubicBezTo>
                      <a:pt x="989" y="965"/>
                      <a:pt x="989" y="994"/>
                      <a:pt x="989" y="1022"/>
                    </a:cubicBezTo>
                    <a:cubicBezTo>
                      <a:pt x="1133" y="1022"/>
                      <a:pt x="1277" y="1022"/>
                      <a:pt x="1420" y="1022"/>
                    </a:cubicBezTo>
                    <a:cubicBezTo>
                      <a:pt x="1420" y="994"/>
                      <a:pt x="1420" y="965"/>
                      <a:pt x="1420" y="936"/>
                    </a:cubicBezTo>
                    <a:close/>
                    <a:moveTo>
                      <a:pt x="1420" y="667"/>
                    </a:moveTo>
                    <a:cubicBezTo>
                      <a:pt x="1277" y="667"/>
                      <a:pt x="1133" y="667"/>
                      <a:pt x="989" y="667"/>
                    </a:cubicBezTo>
                    <a:cubicBezTo>
                      <a:pt x="989" y="695"/>
                      <a:pt x="989" y="724"/>
                      <a:pt x="989" y="753"/>
                    </a:cubicBezTo>
                    <a:cubicBezTo>
                      <a:pt x="1133" y="753"/>
                      <a:pt x="1277" y="753"/>
                      <a:pt x="1420" y="753"/>
                    </a:cubicBezTo>
                    <a:cubicBezTo>
                      <a:pt x="1420" y="724"/>
                      <a:pt x="1420" y="695"/>
                      <a:pt x="1420" y="667"/>
                    </a:cubicBezTo>
                    <a:close/>
                    <a:moveTo>
                      <a:pt x="323" y="247"/>
                    </a:moveTo>
                    <a:lnTo>
                      <a:pt x="323" y="247"/>
                    </a:lnTo>
                    <a:cubicBezTo>
                      <a:pt x="311" y="247"/>
                      <a:pt x="300" y="250"/>
                      <a:pt x="290" y="256"/>
                    </a:cubicBezTo>
                    <a:cubicBezTo>
                      <a:pt x="279" y="262"/>
                      <a:pt x="273" y="269"/>
                      <a:pt x="267" y="280"/>
                    </a:cubicBezTo>
                    <a:cubicBezTo>
                      <a:pt x="261" y="290"/>
                      <a:pt x="258" y="300"/>
                      <a:pt x="258" y="312"/>
                    </a:cubicBezTo>
                    <a:cubicBezTo>
                      <a:pt x="258" y="324"/>
                      <a:pt x="261" y="333"/>
                      <a:pt x="267" y="344"/>
                    </a:cubicBezTo>
                    <a:cubicBezTo>
                      <a:pt x="273" y="354"/>
                      <a:pt x="279" y="362"/>
                      <a:pt x="290" y="368"/>
                    </a:cubicBezTo>
                    <a:cubicBezTo>
                      <a:pt x="300" y="374"/>
                      <a:pt x="311" y="377"/>
                      <a:pt x="323" y="377"/>
                    </a:cubicBezTo>
                    <a:cubicBezTo>
                      <a:pt x="335" y="377"/>
                      <a:pt x="345" y="374"/>
                      <a:pt x="355" y="368"/>
                    </a:cubicBezTo>
                    <a:cubicBezTo>
                      <a:pt x="365" y="362"/>
                      <a:pt x="373" y="354"/>
                      <a:pt x="379" y="344"/>
                    </a:cubicBezTo>
                    <a:cubicBezTo>
                      <a:pt x="385" y="333"/>
                      <a:pt x="387" y="324"/>
                      <a:pt x="387" y="312"/>
                    </a:cubicBezTo>
                    <a:lnTo>
                      <a:pt x="387" y="312"/>
                    </a:lnTo>
                    <a:lnTo>
                      <a:pt x="387" y="312"/>
                    </a:lnTo>
                    <a:cubicBezTo>
                      <a:pt x="387" y="300"/>
                      <a:pt x="385" y="290"/>
                      <a:pt x="379" y="280"/>
                    </a:cubicBezTo>
                    <a:cubicBezTo>
                      <a:pt x="373" y="269"/>
                      <a:pt x="365" y="262"/>
                      <a:pt x="355" y="256"/>
                    </a:cubicBezTo>
                    <a:cubicBezTo>
                      <a:pt x="345" y="250"/>
                      <a:pt x="335" y="247"/>
                      <a:pt x="323" y="247"/>
                    </a:cubicBezTo>
                    <a:close/>
                    <a:moveTo>
                      <a:pt x="323" y="517"/>
                    </a:moveTo>
                    <a:lnTo>
                      <a:pt x="323" y="517"/>
                    </a:lnTo>
                    <a:cubicBezTo>
                      <a:pt x="311" y="517"/>
                      <a:pt x="300" y="519"/>
                      <a:pt x="290" y="525"/>
                    </a:cubicBezTo>
                    <a:cubicBezTo>
                      <a:pt x="279" y="531"/>
                      <a:pt x="273" y="539"/>
                      <a:pt x="267" y="549"/>
                    </a:cubicBezTo>
                    <a:cubicBezTo>
                      <a:pt x="261" y="559"/>
                      <a:pt x="258" y="569"/>
                      <a:pt x="258" y="581"/>
                    </a:cubicBezTo>
                    <a:cubicBezTo>
                      <a:pt x="258" y="593"/>
                      <a:pt x="261" y="602"/>
                      <a:pt x="267" y="613"/>
                    </a:cubicBezTo>
                    <a:cubicBezTo>
                      <a:pt x="273" y="623"/>
                      <a:pt x="279" y="631"/>
                      <a:pt x="290" y="637"/>
                    </a:cubicBezTo>
                    <a:cubicBezTo>
                      <a:pt x="300" y="643"/>
                      <a:pt x="311" y="646"/>
                      <a:pt x="323" y="646"/>
                    </a:cubicBezTo>
                    <a:cubicBezTo>
                      <a:pt x="335" y="646"/>
                      <a:pt x="345" y="643"/>
                      <a:pt x="355" y="637"/>
                    </a:cubicBezTo>
                    <a:cubicBezTo>
                      <a:pt x="365" y="631"/>
                      <a:pt x="373" y="623"/>
                      <a:pt x="379" y="613"/>
                    </a:cubicBezTo>
                    <a:cubicBezTo>
                      <a:pt x="385" y="602"/>
                      <a:pt x="387" y="593"/>
                      <a:pt x="387" y="581"/>
                    </a:cubicBezTo>
                    <a:lnTo>
                      <a:pt x="387" y="581"/>
                    </a:lnTo>
                    <a:lnTo>
                      <a:pt x="387" y="581"/>
                    </a:lnTo>
                    <a:cubicBezTo>
                      <a:pt x="387" y="569"/>
                      <a:pt x="385" y="559"/>
                      <a:pt x="379" y="549"/>
                    </a:cubicBezTo>
                    <a:cubicBezTo>
                      <a:pt x="373" y="539"/>
                      <a:pt x="365" y="531"/>
                      <a:pt x="355" y="525"/>
                    </a:cubicBezTo>
                    <a:cubicBezTo>
                      <a:pt x="345" y="519"/>
                      <a:pt x="335" y="517"/>
                      <a:pt x="323" y="517"/>
                    </a:cubicBezTo>
                    <a:close/>
                    <a:moveTo>
                      <a:pt x="323" y="785"/>
                    </a:moveTo>
                    <a:lnTo>
                      <a:pt x="323" y="785"/>
                    </a:lnTo>
                    <a:cubicBezTo>
                      <a:pt x="311" y="785"/>
                      <a:pt x="300" y="787"/>
                      <a:pt x="290" y="793"/>
                    </a:cubicBezTo>
                    <a:cubicBezTo>
                      <a:pt x="279" y="799"/>
                      <a:pt x="273" y="807"/>
                      <a:pt x="267" y="817"/>
                    </a:cubicBezTo>
                    <a:cubicBezTo>
                      <a:pt x="261" y="827"/>
                      <a:pt x="258" y="837"/>
                      <a:pt x="258" y="849"/>
                    </a:cubicBezTo>
                    <a:cubicBezTo>
                      <a:pt x="258" y="861"/>
                      <a:pt x="261" y="872"/>
                      <a:pt x="267" y="882"/>
                    </a:cubicBezTo>
                    <a:cubicBezTo>
                      <a:pt x="273" y="893"/>
                      <a:pt x="279" y="899"/>
                      <a:pt x="290" y="905"/>
                    </a:cubicBezTo>
                    <a:cubicBezTo>
                      <a:pt x="300" y="911"/>
                      <a:pt x="311" y="914"/>
                      <a:pt x="323" y="914"/>
                    </a:cubicBezTo>
                    <a:cubicBezTo>
                      <a:pt x="335" y="914"/>
                      <a:pt x="345" y="911"/>
                      <a:pt x="355" y="905"/>
                    </a:cubicBezTo>
                    <a:cubicBezTo>
                      <a:pt x="365" y="899"/>
                      <a:pt x="373" y="893"/>
                      <a:pt x="379" y="882"/>
                    </a:cubicBezTo>
                    <a:cubicBezTo>
                      <a:pt x="385" y="872"/>
                      <a:pt x="387" y="861"/>
                      <a:pt x="387" y="849"/>
                    </a:cubicBezTo>
                    <a:lnTo>
                      <a:pt x="387" y="849"/>
                    </a:lnTo>
                    <a:lnTo>
                      <a:pt x="387" y="849"/>
                    </a:lnTo>
                    <a:cubicBezTo>
                      <a:pt x="387" y="837"/>
                      <a:pt x="385" y="827"/>
                      <a:pt x="379" y="817"/>
                    </a:cubicBezTo>
                    <a:cubicBezTo>
                      <a:pt x="373" y="807"/>
                      <a:pt x="365" y="799"/>
                      <a:pt x="355" y="793"/>
                    </a:cubicBezTo>
                    <a:cubicBezTo>
                      <a:pt x="345" y="787"/>
                      <a:pt x="335" y="785"/>
                      <a:pt x="323" y="785"/>
                    </a:cubicBezTo>
                    <a:close/>
                  </a:path>
                </a:pathLst>
              </a:custGeom>
              <a:solidFill>
                <a:schemeClr val="accent1"/>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15" name="Rectangle 14">
            <a:extLst>
              <a:ext uri="{FF2B5EF4-FFF2-40B4-BE49-F238E27FC236}">
                <a16:creationId xmlns:a16="http://schemas.microsoft.com/office/drawing/2014/main" id="{0038C8D4-89A4-43B5-A01C-61F69EEF6667}"/>
              </a:ext>
            </a:extLst>
          </p:cNvPr>
          <p:cNvSpPr/>
          <p:nvPr/>
        </p:nvSpPr>
        <p:spPr>
          <a:xfrm>
            <a:off x="838800" y="3728938"/>
            <a:ext cx="3323732" cy="1723549"/>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Separate rules per channel – </a:t>
            </a:r>
            <a:br>
              <a:rPr lang="en-GB" sz="1600" b="1" dirty="0">
                <a:solidFill>
                  <a:schemeClr val="accent1"/>
                </a:solidFill>
              </a:rPr>
            </a:br>
            <a:r>
              <a:rPr lang="en-GB" sz="1600" b="1" dirty="0">
                <a:solidFill>
                  <a:schemeClr val="accent1"/>
                </a:solidFill>
              </a:rPr>
              <a:t>Top-up/credit/retail</a:t>
            </a:r>
          </a:p>
          <a:p>
            <a:pPr algn="ctr">
              <a:spcBef>
                <a:spcPts val="600"/>
              </a:spcBef>
              <a:buClr>
                <a:schemeClr val="accent1"/>
              </a:buClr>
            </a:pPr>
            <a:r>
              <a:rPr lang="en-GB" sz="1400" dirty="0">
                <a:solidFill>
                  <a:schemeClr val="accent6">
                    <a:lumMod val="25000"/>
                  </a:schemeClr>
                </a:solidFill>
              </a:rPr>
              <a:t>Understand exposure, data capture and process per channel and LIABILITY</a:t>
            </a:r>
          </a:p>
          <a:p>
            <a:pPr algn="ctr">
              <a:spcBef>
                <a:spcPts val="600"/>
              </a:spcBef>
              <a:buClr>
                <a:schemeClr val="accent1"/>
              </a:buClr>
            </a:pPr>
            <a:r>
              <a:rPr lang="en-GB" sz="1400" dirty="0">
                <a:solidFill>
                  <a:schemeClr val="accent6">
                    <a:lumMod val="25000"/>
                  </a:schemeClr>
                </a:solidFill>
              </a:rPr>
              <a:t>Leverage customer data across channels for positive profiling – </a:t>
            </a:r>
            <a:br>
              <a:rPr lang="en-GB" sz="1400" dirty="0">
                <a:solidFill>
                  <a:schemeClr val="accent6">
                    <a:lumMod val="25000"/>
                  </a:schemeClr>
                </a:solidFill>
              </a:rPr>
            </a:br>
            <a:r>
              <a:rPr lang="en-GB" sz="1400" dirty="0">
                <a:solidFill>
                  <a:schemeClr val="accent6">
                    <a:lumMod val="25000"/>
                  </a:schemeClr>
                </a:solidFill>
              </a:rPr>
              <a:t>ARPU/churn/false positives</a:t>
            </a:r>
          </a:p>
        </p:txBody>
      </p:sp>
      <p:grpSp>
        <p:nvGrpSpPr>
          <p:cNvPr id="16" name="Group 15">
            <a:extLst>
              <a:ext uri="{FF2B5EF4-FFF2-40B4-BE49-F238E27FC236}">
                <a16:creationId xmlns:a16="http://schemas.microsoft.com/office/drawing/2014/main" id="{00046DBD-CBCB-4DC4-AF87-3B7DDD7911E6}"/>
              </a:ext>
            </a:extLst>
          </p:cNvPr>
          <p:cNvGrpSpPr/>
          <p:nvPr/>
        </p:nvGrpSpPr>
        <p:grpSpPr>
          <a:xfrm>
            <a:off x="2128696" y="2832578"/>
            <a:ext cx="743940" cy="743940"/>
            <a:chOff x="2128696" y="2832578"/>
            <a:chExt cx="743940" cy="743940"/>
          </a:xfrm>
        </p:grpSpPr>
        <p:sp>
          <p:nvSpPr>
            <p:cNvPr id="10" name="Oval 9">
              <a:extLst>
                <a:ext uri="{FF2B5EF4-FFF2-40B4-BE49-F238E27FC236}">
                  <a16:creationId xmlns:a16="http://schemas.microsoft.com/office/drawing/2014/main" id="{F1820ED5-8CBA-4C5F-84D4-C81CF33F14B2}"/>
                </a:ext>
              </a:extLst>
            </p:cNvPr>
            <p:cNvSpPr/>
            <p:nvPr/>
          </p:nvSpPr>
          <p:spPr>
            <a:xfrm>
              <a:off x="2128696" y="2832578"/>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9" name="Group 27">
              <a:extLst>
                <a:ext uri="{FF2B5EF4-FFF2-40B4-BE49-F238E27FC236}">
                  <a16:creationId xmlns:a16="http://schemas.microsoft.com/office/drawing/2014/main" id="{2774A834-AE47-4BF1-8884-625D4D7BBCAA}"/>
                </a:ext>
              </a:extLst>
            </p:cNvPr>
            <p:cNvGrpSpPr>
              <a:grpSpLocks/>
            </p:cNvGrpSpPr>
            <p:nvPr/>
          </p:nvGrpSpPr>
          <p:grpSpPr bwMode="auto">
            <a:xfrm>
              <a:off x="2288515" y="2992397"/>
              <a:ext cx="424302" cy="424303"/>
              <a:chOff x="877" y="968"/>
              <a:chExt cx="331" cy="331"/>
            </a:xfrm>
            <a:solidFill>
              <a:srgbClr val="0A86C9"/>
            </a:solidFill>
          </p:grpSpPr>
          <p:sp>
            <p:nvSpPr>
              <p:cNvPr id="50" name="Freeform 28">
                <a:extLst>
                  <a:ext uri="{FF2B5EF4-FFF2-40B4-BE49-F238E27FC236}">
                    <a16:creationId xmlns:a16="http://schemas.microsoft.com/office/drawing/2014/main" id="{6197E16F-0C67-494B-A10B-85F9C776730D}"/>
                  </a:ext>
                </a:extLst>
              </p:cNvPr>
              <p:cNvSpPr>
                <a:spLocks noChangeArrowheads="1"/>
              </p:cNvSpPr>
              <p:nvPr/>
            </p:nvSpPr>
            <p:spPr bwMode="auto">
              <a:xfrm>
                <a:off x="877" y="968"/>
                <a:ext cx="331" cy="331"/>
              </a:xfrm>
              <a:custGeom>
                <a:avLst/>
                <a:gdLst>
                  <a:gd name="T0" fmla="*/ 323 w 1464"/>
                  <a:gd name="T1" fmla="*/ 430 h 1464"/>
                  <a:gd name="T2" fmla="*/ 215 w 1464"/>
                  <a:gd name="T3" fmla="*/ 430 h 1464"/>
                  <a:gd name="T4" fmla="*/ 215 w 1464"/>
                  <a:gd name="T5" fmla="*/ 0 h 1464"/>
                  <a:gd name="T6" fmla="*/ 1248 w 1464"/>
                  <a:gd name="T7" fmla="*/ 0 h 1464"/>
                  <a:gd name="T8" fmla="*/ 1248 w 1464"/>
                  <a:gd name="T9" fmla="*/ 215 h 1464"/>
                  <a:gd name="T10" fmla="*/ 1411 w 1464"/>
                  <a:gd name="T11" fmla="*/ 215 h 1464"/>
                  <a:gd name="T12" fmla="*/ 1196 w 1464"/>
                  <a:gd name="T13" fmla="*/ 430 h 1464"/>
                  <a:gd name="T14" fmla="*/ 980 w 1464"/>
                  <a:gd name="T15" fmla="*/ 215 h 1464"/>
                  <a:gd name="T16" fmla="*/ 1140 w 1464"/>
                  <a:gd name="T17" fmla="*/ 215 h 1464"/>
                  <a:gd name="T18" fmla="*/ 1140 w 1464"/>
                  <a:gd name="T19" fmla="*/ 107 h 1464"/>
                  <a:gd name="T20" fmla="*/ 323 w 1464"/>
                  <a:gd name="T21" fmla="*/ 107 h 1464"/>
                  <a:gd name="T22" fmla="*/ 323 w 1464"/>
                  <a:gd name="T23" fmla="*/ 430 h 1464"/>
                  <a:gd name="T24" fmla="*/ 908 w 1464"/>
                  <a:gd name="T25" fmla="*/ 642 h 1464"/>
                  <a:gd name="T26" fmla="*/ 1185 w 1464"/>
                  <a:gd name="T27" fmla="*/ 749 h 1464"/>
                  <a:gd name="T28" fmla="*/ 1463 w 1464"/>
                  <a:gd name="T29" fmla="*/ 642 h 1464"/>
                  <a:gd name="T30" fmla="*/ 1185 w 1464"/>
                  <a:gd name="T31" fmla="*/ 534 h 1464"/>
                  <a:gd name="T32" fmla="*/ 908 w 1464"/>
                  <a:gd name="T33" fmla="*/ 642 h 1464"/>
                  <a:gd name="T34" fmla="*/ 279 w 1464"/>
                  <a:gd name="T35" fmla="*/ 749 h 1464"/>
                  <a:gd name="T36" fmla="*/ 557 w 1464"/>
                  <a:gd name="T37" fmla="*/ 642 h 1464"/>
                  <a:gd name="T38" fmla="*/ 279 w 1464"/>
                  <a:gd name="T39" fmla="*/ 534 h 1464"/>
                  <a:gd name="T40" fmla="*/ 0 w 1464"/>
                  <a:gd name="T41" fmla="*/ 642 h 1464"/>
                  <a:gd name="T42" fmla="*/ 279 w 1464"/>
                  <a:gd name="T43" fmla="*/ 749 h 1464"/>
                  <a:gd name="T44" fmla="*/ 905 w 1464"/>
                  <a:gd name="T45" fmla="*/ 737 h 1464"/>
                  <a:gd name="T46" fmla="*/ 905 w 1464"/>
                  <a:gd name="T47" fmla="*/ 821 h 1464"/>
                  <a:gd name="T48" fmla="*/ 1183 w 1464"/>
                  <a:gd name="T49" fmla="*/ 929 h 1464"/>
                  <a:gd name="T50" fmla="*/ 1463 w 1464"/>
                  <a:gd name="T51" fmla="*/ 821 h 1464"/>
                  <a:gd name="T52" fmla="*/ 1463 w 1464"/>
                  <a:gd name="T53" fmla="*/ 737 h 1464"/>
                  <a:gd name="T54" fmla="*/ 1185 w 1464"/>
                  <a:gd name="T55" fmla="*/ 814 h 1464"/>
                  <a:gd name="T56" fmla="*/ 905 w 1464"/>
                  <a:gd name="T57" fmla="*/ 737 h 1464"/>
                  <a:gd name="T58" fmla="*/ 1140 w 1464"/>
                  <a:gd name="T59" fmla="*/ 1356 h 1464"/>
                  <a:gd name="T60" fmla="*/ 323 w 1464"/>
                  <a:gd name="T61" fmla="*/ 1356 h 1464"/>
                  <a:gd name="T62" fmla="*/ 323 w 1464"/>
                  <a:gd name="T63" fmla="*/ 1248 h 1464"/>
                  <a:gd name="T64" fmla="*/ 486 w 1464"/>
                  <a:gd name="T65" fmla="*/ 1248 h 1464"/>
                  <a:gd name="T66" fmla="*/ 271 w 1464"/>
                  <a:gd name="T67" fmla="*/ 1033 h 1464"/>
                  <a:gd name="T68" fmla="*/ 55 w 1464"/>
                  <a:gd name="T69" fmla="*/ 1248 h 1464"/>
                  <a:gd name="T70" fmla="*/ 215 w 1464"/>
                  <a:gd name="T71" fmla="*/ 1248 h 1464"/>
                  <a:gd name="T72" fmla="*/ 215 w 1464"/>
                  <a:gd name="T73" fmla="*/ 1463 h 1464"/>
                  <a:gd name="T74" fmla="*/ 1248 w 1464"/>
                  <a:gd name="T75" fmla="*/ 1463 h 1464"/>
                  <a:gd name="T76" fmla="*/ 1248 w 1464"/>
                  <a:gd name="T77" fmla="*/ 1033 h 1464"/>
                  <a:gd name="T78" fmla="*/ 1140 w 1464"/>
                  <a:gd name="T79" fmla="*/ 1033 h 1464"/>
                  <a:gd name="T80" fmla="*/ 1140 w 1464"/>
                  <a:gd name="T81" fmla="*/ 1356 h 1464"/>
                  <a:gd name="T82" fmla="*/ 555 w 1464"/>
                  <a:gd name="T83" fmla="*/ 821 h 1464"/>
                  <a:gd name="T84" fmla="*/ 555 w 1464"/>
                  <a:gd name="T85" fmla="*/ 737 h 1464"/>
                  <a:gd name="T86" fmla="*/ 278 w 1464"/>
                  <a:gd name="T87" fmla="*/ 814 h 1464"/>
                  <a:gd name="T88" fmla="*/ 0 w 1464"/>
                  <a:gd name="T89" fmla="*/ 737 h 1464"/>
                  <a:gd name="T90" fmla="*/ 0 w 1464"/>
                  <a:gd name="T91" fmla="*/ 821 h 1464"/>
                  <a:gd name="T92" fmla="*/ 278 w 1464"/>
                  <a:gd name="T93" fmla="*/ 929 h 1464"/>
                  <a:gd name="T94" fmla="*/ 555 w 1464"/>
                  <a:gd name="T95" fmla="*/ 821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64" h="1464">
                    <a:moveTo>
                      <a:pt x="323" y="430"/>
                    </a:moveTo>
                    <a:cubicBezTo>
                      <a:pt x="287" y="430"/>
                      <a:pt x="251" y="430"/>
                      <a:pt x="215" y="430"/>
                    </a:cubicBezTo>
                    <a:cubicBezTo>
                      <a:pt x="215" y="286"/>
                      <a:pt x="215" y="143"/>
                      <a:pt x="215" y="0"/>
                    </a:cubicBezTo>
                    <a:cubicBezTo>
                      <a:pt x="559" y="0"/>
                      <a:pt x="904" y="0"/>
                      <a:pt x="1248" y="0"/>
                    </a:cubicBezTo>
                    <a:cubicBezTo>
                      <a:pt x="1248" y="71"/>
                      <a:pt x="1248" y="143"/>
                      <a:pt x="1248" y="215"/>
                    </a:cubicBezTo>
                    <a:cubicBezTo>
                      <a:pt x="1303" y="215"/>
                      <a:pt x="1357" y="215"/>
                      <a:pt x="1411" y="215"/>
                    </a:cubicBezTo>
                    <a:cubicBezTo>
                      <a:pt x="1340" y="286"/>
                      <a:pt x="1268" y="358"/>
                      <a:pt x="1196" y="430"/>
                    </a:cubicBezTo>
                    <a:cubicBezTo>
                      <a:pt x="1124" y="358"/>
                      <a:pt x="1052" y="286"/>
                      <a:pt x="980" y="215"/>
                    </a:cubicBezTo>
                    <a:cubicBezTo>
                      <a:pt x="1034" y="215"/>
                      <a:pt x="1087" y="215"/>
                      <a:pt x="1140" y="215"/>
                    </a:cubicBezTo>
                    <a:cubicBezTo>
                      <a:pt x="1140" y="179"/>
                      <a:pt x="1140" y="143"/>
                      <a:pt x="1140" y="107"/>
                    </a:cubicBezTo>
                    <a:cubicBezTo>
                      <a:pt x="868" y="107"/>
                      <a:pt x="595" y="107"/>
                      <a:pt x="323" y="107"/>
                    </a:cubicBezTo>
                    <a:cubicBezTo>
                      <a:pt x="323" y="214"/>
                      <a:pt x="323" y="322"/>
                      <a:pt x="323" y="430"/>
                    </a:cubicBezTo>
                    <a:close/>
                    <a:moveTo>
                      <a:pt x="908" y="642"/>
                    </a:moveTo>
                    <a:cubicBezTo>
                      <a:pt x="908" y="702"/>
                      <a:pt x="1032" y="749"/>
                      <a:pt x="1185" y="749"/>
                    </a:cubicBezTo>
                    <a:cubicBezTo>
                      <a:pt x="1339" y="749"/>
                      <a:pt x="1463" y="702"/>
                      <a:pt x="1463" y="642"/>
                    </a:cubicBezTo>
                    <a:cubicBezTo>
                      <a:pt x="1463" y="582"/>
                      <a:pt x="1339" y="534"/>
                      <a:pt x="1185" y="534"/>
                    </a:cubicBezTo>
                    <a:cubicBezTo>
                      <a:pt x="1032" y="534"/>
                      <a:pt x="908" y="583"/>
                      <a:pt x="908" y="642"/>
                    </a:cubicBezTo>
                    <a:close/>
                    <a:moveTo>
                      <a:pt x="279" y="749"/>
                    </a:moveTo>
                    <a:cubicBezTo>
                      <a:pt x="433" y="749"/>
                      <a:pt x="557" y="702"/>
                      <a:pt x="557" y="642"/>
                    </a:cubicBezTo>
                    <a:cubicBezTo>
                      <a:pt x="557" y="582"/>
                      <a:pt x="432" y="534"/>
                      <a:pt x="279" y="534"/>
                    </a:cubicBezTo>
                    <a:cubicBezTo>
                      <a:pt x="125" y="534"/>
                      <a:pt x="0" y="583"/>
                      <a:pt x="0" y="642"/>
                    </a:cubicBezTo>
                    <a:cubicBezTo>
                      <a:pt x="0" y="701"/>
                      <a:pt x="126" y="749"/>
                      <a:pt x="279" y="749"/>
                    </a:cubicBezTo>
                    <a:close/>
                    <a:moveTo>
                      <a:pt x="905" y="737"/>
                    </a:moveTo>
                    <a:cubicBezTo>
                      <a:pt x="905" y="765"/>
                      <a:pt x="905" y="793"/>
                      <a:pt x="905" y="821"/>
                    </a:cubicBezTo>
                    <a:cubicBezTo>
                      <a:pt x="905" y="880"/>
                      <a:pt x="1030" y="929"/>
                      <a:pt x="1183" y="929"/>
                    </a:cubicBezTo>
                    <a:cubicBezTo>
                      <a:pt x="1337" y="929"/>
                      <a:pt x="1463" y="880"/>
                      <a:pt x="1463" y="821"/>
                    </a:cubicBezTo>
                    <a:cubicBezTo>
                      <a:pt x="1463" y="793"/>
                      <a:pt x="1463" y="765"/>
                      <a:pt x="1463" y="737"/>
                    </a:cubicBezTo>
                    <a:cubicBezTo>
                      <a:pt x="1409" y="787"/>
                      <a:pt x="1297" y="814"/>
                      <a:pt x="1185" y="814"/>
                    </a:cubicBezTo>
                    <a:cubicBezTo>
                      <a:pt x="1073" y="814"/>
                      <a:pt x="959" y="787"/>
                      <a:pt x="905" y="737"/>
                    </a:cubicBezTo>
                    <a:close/>
                    <a:moveTo>
                      <a:pt x="1140" y="1356"/>
                    </a:moveTo>
                    <a:cubicBezTo>
                      <a:pt x="868" y="1356"/>
                      <a:pt x="595" y="1356"/>
                      <a:pt x="323" y="1356"/>
                    </a:cubicBezTo>
                    <a:cubicBezTo>
                      <a:pt x="323" y="1320"/>
                      <a:pt x="323" y="1284"/>
                      <a:pt x="323" y="1248"/>
                    </a:cubicBezTo>
                    <a:cubicBezTo>
                      <a:pt x="377" y="1248"/>
                      <a:pt x="431" y="1248"/>
                      <a:pt x="486" y="1248"/>
                    </a:cubicBezTo>
                    <a:cubicBezTo>
                      <a:pt x="414" y="1177"/>
                      <a:pt x="342" y="1105"/>
                      <a:pt x="271" y="1033"/>
                    </a:cubicBezTo>
                    <a:cubicBezTo>
                      <a:pt x="199" y="1105"/>
                      <a:pt x="127" y="1177"/>
                      <a:pt x="55" y="1248"/>
                    </a:cubicBezTo>
                    <a:cubicBezTo>
                      <a:pt x="108" y="1248"/>
                      <a:pt x="161" y="1248"/>
                      <a:pt x="215" y="1248"/>
                    </a:cubicBezTo>
                    <a:cubicBezTo>
                      <a:pt x="215" y="1320"/>
                      <a:pt x="215" y="1392"/>
                      <a:pt x="215" y="1463"/>
                    </a:cubicBezTo>
                    <a:cubicBezTo>
                      <a:pt x="559" y="1463"/>
                      <a:pt x="904" y="1463"/>
                      <a:pt x="1248" y="1463"/>
                    </a:cubicBezTo>
                    <a:cubicBezTo>
                      <a:pt x="1248" y="1320"/>
                      <a:pt x="1248" y="1177"/>
                      <a:pt x="1248" y="1033"/>
                    </a:cubicBezTo>
                    <a:cubicBezTo>
                      <a:pt x="1212" y="1033"/>
                      <a:pt x="1176" y="1033"/>
                      <a:pt x="1140" y="1033"/>
                    </a:cubicBezTo>
                    <a:cubicBezTo>
                      <a:pt x="1140" y="1141"/>
                      <a:pt x="1140" y="1249"/>
                      <a:pt x="1140" y="1356"/>
                    </a:cubicBezTo>
                    <a:close/>
                    <a:moveTo>
                      <a:pt x="555" y="821"/>
                    </a:moveTo>
                    <a:cubicBezTo>
                      <a:pt x="555" y="793"/>
                      <a:pt x="555" y="765"/>
                      <a:pt x="555" y="737"/>
                    </a:cubicBezTo>
                    <a:cubicBezTo>
                      <a:pt x="502" y="787"/>
                      <a:pt x="390" y="814"/>
                      <a:pt x="278" y="814"/>
                    </a:cubicBezTo>
                    <a:cubicBezTo>
                      <a:pt x="166" y="814"/>
                      <a:pt x="54" y="787"/>
                      <a:pt x="0" y="737"/>
                    </a:cubicBezTo>
                    <a:cubicBezTo>
                      <a:pt x="0" y="765"/>
                      <a:pt x="0" y="793"/>
                      <a:pt x="0" y="821"/>
                    </a:cubicBezTo>
                    <a:cubicBezTo>
                      <a:pt x="0" y="880"/>
                      <a:pt x="124" y="929"/>
                      <a:pt x="278" y="929"/>
                    </a:cubicBezTo>
                    <a:cubicBezTo>
                      <a:pt x="431" y="929"/>
                      <a:pt x="555" y="880"/>
                      <a:pt x="555" y="821"/>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17" name="Group 16">
            <a:extLst>
              <a:ext uri="{FF2B5EF4-FFF2-40B4-BE49-F238E27FC236}">
                <a16:creationId xmlns:a16="http://schemas.microsoft.com/office/drawing/2014/main" id="{E0AF0689-E755-4D8F-9C7C-761F56DB50A0}"/>
              </a:ext>
            </a:extLst>
          </p:cNvPr>
          <p:cNvGrpSpPr/>
          <p:nvPr/>
        </p:nvGrpSpPr>
        <p:grpSpPr>
          <a:xfrm>
            <a:off x="9319364" y="4201861"/>
            <a:ext cx="743940" cy="743940"/>
            <a:chOff x="9319364" y="4201861"/>
            <a:chExt cx="743940" cy="743940"/>
          </a:xfrm>
        </p:grpSpPr>
        <p:sp>
          <p:nvSpPr>
            <p:cNvPr id="34" name="Oval 33">
              <a:extLst>
                <a:ext uri="{FF2B5EF4-FFF2-40B4-BE49-F238E27FC236}">
                  <a16:creationId xmlns:a16="http://schemas.microsoft.com/office/drawing/2014/main" id="{1075578A-16DE-46E5-B35D-B89085022D6F}"/>
                </a:ext>
              </a:extLst>
            </p:cNvPr>
            <p:cNvSpPr/>
            <p:nvPr/>
          </p:nvSpPr>
          <p:spPr>
            <a:xfrm>
              <a:off x="9319364"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51" name="Group 3">
              <a:extLst>
                <a:ext uri="{FF2B5EF4-FFF2-40B4-BE49-F238E27FC236}">
                  <a16:creationId xmlns:a16="http://schemas.microsoft.com/office/drawing/2014/main" id="{CCACCFCC-E01C-4CDD-8C41-724911D602E7}"/>
                </a:ext>
              </a:extLst>
            </p:cNvPr>
            <p:cNvGrpSpPr>
              <a:grpSpLocks/>
            </p:cNvGrpSpPr>
            <p:nvPr/>
          </p:nvGrpSpPr>
          <p:grpSpPr bwMode="auto">
            <a:xfrm>
              <a:off x="9561254" y="4355059"/>
              <a:ext cx="260161" cy="437544"/>
              <a:chOff x="1225" y="907"/>
              <a:chExt cx="220" cy="370"/>
            </a:xfrm>
            <a:solidFill>
              <a:srgbClr val="0A86C9"/>
            </a:solidFill>
          </p:grpSpPr>
          <p:sp>
            <p:nvSpPr>
              <p:cNvPr id="52" name="Freeform 4">
                <a:extLst>
                  <a:ext uri="{FF2B5EF4-FFF2-40B4-BE49-F238E27FC236}">
                    <a16:creationId xmlns:a16="http://schemas.microsoft.com/office/drawing/2014/main" id="{439E2C5C-D839-4FA3-9C92-98CE5B6D4178}"/>
                  </a:ext>
                </a:extLst>
              </p:cNvPr>
              <p:cNvSpPr>
                <a:spLocks noChangeArrowheads="1"/>
              </p:cNvSpPr>
              <p:nvPr/>
            </p:nvSpPr>
            <p:spPr bwMode="auto">
              <a:xfrm>
                <a:off x="1225" y="907"/>
                <a:ext cx="220" cy="370"/>
              </a:xfrm>
              <a:custGeom>
                <a:avLst/>
                <a:gdLst>
                  <a:gd name="T0" fmla="*/ 30 w 974"/>
                  <a:gd name="T1" fmla="*/ 609 h 1636"/>
                  <a:gd name="T2" fmla="*/ 78 w 974"/>
                  <a:gd name="T3" fmla="*/ 509 h 1636"/>
                  <a:gd name="T4" fmla="*/ 348 w 974"/>
                  <a:gd name="T5" fmla="*/ 239 h 1636"/>
                  <a:gd name="T6" fmla="*/ 716 w 974"/>
                  <a:gd name="T7" fmla="*/ 140 h 1636"/>
                  <a:gd name="T8" fmla="*/ 718 w 974"/>
                  <a:gd name="T9" fmla="*/ 140 h 1636"/>
                  <a:gd name="T10" fmla="*/ 718 w 974"/>
                  <a:gd name="T11" fmla="*/ 0 h 1636"/>
                  <a:gd name="T12" fmla="*/ 963 w 974"/>
                  <a:gd name="T13" fmla="*/ 248 h 1636"/>
                  <a:gd name="T14" fmla="*/ 715 w 974"/>
                  <a:gd name="T15" fmla="*/ 493 h 1636"/>
                  <a:gd name="T16" fmla="*/ 715 w 974"/>
                  <a:gd name="T17" fmla="*/ 356 h 1636"/>
                  <a:gd name="T18" fmla="*/ 456 w 974"/>
                  <a:gd name="T19" fmla="*/ 426 h 1636"/>
                  <a:gd name="T20" fmla="*/ 320 w 974"/>
                  <a:gd name="T21" fmla="*/ 539 h 1636"/>
                  <a:gd name="T22" fmla="*/ 30 w 974"/>
                  <a:gd name="T23" fmla="*/ 609 h 1636"/>
                  <a:gd name="T24" fmla="*/ 973 w 974"/>
                  <a:gd name="T25" fmla="*/ 933 h 1636"/>
                  <a:gd name="T26" fmla="*/ 730 w 974"/>
                  <a:gd name="T27" fmla="*/ 708 h 1636"/>
                  <a:gd name="T28" fmla="*/ 368 w 974"/>
                  <a:gd name="T29" fmla="*/ 609 h 1636"/>
                  <a:gd name="T30" fmla="*/ 361 w 974"/>
                  <a:gd name="T31" fmla="*/ 609 h 1636"/>
                  <a:gd name="T32" fmla="*/ 360 w 974"/>
                  <a:gd name="T33" fmla="*/ 609 h 1636"/>
                  <a:gd name="T34" fmla="*/ 0 w 974"/>
                  <a:gd name="T35" fmla="*/ 703 h 1636"/>
                  <a:gd name="T36" fmla="*/ 107 w 974"/>
                  <a:gd name="T37" fmla="*/ 890 h 1636"/>
                  <a:gd name="T38" fmla="*/ 360 w 974"/>
                  <a:gd name="T39" fmla="*/ 823 h 1636"/>
                  <a:gd name="T40" fmla="*/ 361 w 974"/>
                  <a:gd name="T41" fmla="*/ 823 h 1636"/>
                  <a:gd name="T42" fmla="*/ 366 w 974"/>
                  <a:gd name="T43" fmla="*/ 823 h 1636"/>
                  <a:gd name="T44" fmla="*/ 620 w 974"/>
                  <a:gd name="T45" fmla="*/ 893 h 1636"/>
                  <a:gd name="T46" fmla="*/ 728 w 974"/>
                  <a:gd name="T47" fmla="*/ 976 h 1636"/>
                  <a:gd name="T48" fmla="*/ 706 w 974"/>
                  <a:gd name="T49" fmla="*/ 1019 h 1636"/>
                  <a:gd name="T50" fmla="*/ 515 w 974"/>
                  <a:gd name="T51" fmla="*/ 1210 h 1636"/>
                  <a:gd name="T52" fmla="*/ 255 w 974"/>
                  <a:gd name="T53" fmla="*/ 1280 h 1636"/>
                  <a:gd name="T54" fmla="*/ 255 w 974"/>
                  <a:gd name="T55" fmla="*/ 1142 h 1636"/>
                  <a:gd name="T56" fmla="*/ 8 w 974"/>
                  <a:gd name="T57" fmla="*/ 1388 h 1636"/>
                  <a:gd name="T58" fmla="*/ 254 w 974"/>
                  <a:gd name="T59" fmla="*/ 1635 h 1636"/>
                  <a:gd name="T60" fmla="*/ 254 w 974"/>
                  <a:gd name="T61" fmla="*/ 1495 h 1636"/>
                  <a:gd name="T62" fmla="*/ 255 w 974"/>
                  <a:gd name="T63" fmla="*/ 1495 h 1636"/>
                  <a:gd name="T64" fmla="*/ 623 w 974"/>
                  <a:gd name="T65" fmla="*/ 1396 h 1636"/>
                  <a:gd name="T66" fmla="*/ 894 w 974"/>
                  <a:gd name="T67" fmla="*/ 1126 h 1636"/>
                  <a:gd name="T68" fmla="*/ 971 w 974"/>
                  <a:gd name="T69" fmla="*/ 935 h 1636"/>
                  <a:gd name="T70" fmla="*/ 973 w 974"/>
                  <a:gd name="T71" fmla="*/ 933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4" h="1636">
                    <a:moveTo>
                      <a:pt x="30" y="609"/>
                    </a:moveTo>
                    <a:cubicBezTo>
                      <a:pt x="44" y="573"/>
                      <a:pt x="58" y="543"/>
                      <a:pt x="78" y="509"/>
                    </a:cubicBezTo>
                    <a:cubicBezTo>
                      <a:pt x="146" y="391"/>
                      <a:pt x="230" y="307"/>
                      <a:pt x="348" y="239"/>
                    </a:cubicBezTo>
                    <a:cubicBezTo>
                      <a:pt x="466" y="171"/>
                      <a:pt x="580" y="140"/>
                      <a:pt x="716" y="140"/>
                    </a:cubicBezTo>
                    <a:cubicBezTo>
                      <a:pt x="717" y="140"/>
                      <a:pt x="717" y="140"/>
                      <a:pt x="718" y="140"/>
                    </a:cubicBezTo>
                    <a:cubicBezTo>
                      <a:pt x="718" y="93"/>
                      <a:pt x="718" y="46"/>
                      <a:pt x="718" y="0"/>
                    </a:cubicBezTo>
                    <a:cubicBezTo>
                      <a:pt x="800" y="82"/>
                      <a:pt x="882" y="165"/>
                      <a:pt x="963" y="248"/>
                    </a:cubicBezTo>
                    <a:cubicBezTo>
                      <a:pt x="881" y="329"/>
                      <a:pt x="798" y="411"/>
                      <a:pt x="715" y="493"/>
                    </a:cubicBezTo>
                    <a:cubicBezTo>
                      <a:pt x="715" y="447"/>
                      <a:pt x="715" y="401"/>
                      <a:pt x="715" y="356"/>
                    </a:cubicBezTo>
                    <a:cubicBezTo>
                      <a:pt x="619" y="356"/>
                      <a:pt x="539" y="378"/>
                      <a:pt x="456" y="426"/>
                    </a:cubicBezTo>
                    <a:cubicBezTo>
                      <a:pt x="402" y="457"/>
                      <a:pt x="361" y="492"/>
                      <a:pt x="320" y="539"/>
                    </a:cubicBezTo>
                    <a:cubicBezTo>
                      <a:pt x="214" y="545"/>
                      <a:pt x="126" y="566"/>
                      <a:pt x="30" y="609"/>
                    </a:cubicBezTo>
                    <a:close/>
                    <a:moveTo>
                      <a:pt x="973" y="933"/>
                    </a:moveTo>
                    <a:cubicBezTo>
                      <a:pt x="907" y="836"/>
                      <a:pt x="832" y="766"/>
                      <a:pt x="730" y="708"/>
                    </a:cubicBezTo>
                    <a:cubicBezTo>
                      <a:pt x="614" y="641"/>
                      <a:pt x="500" y="610"/>
                      <a:pt x="368" y="609"/>
                    </a:cubicBezTo>
                    <a:cubicBezTo>
                      <a:pt x="365" y="609"/>
                      <a:pt x="363" y="609"/>
                      <a:pt x="361" y="609"/>
                    </a:cubicBezTo>
                    <a:cubicBezTo>
                      <a:pt x="360" y="609"/>
                      <a:pt x="360" y="609"/>
                      <a:pt x="360" y="609"/>
                    </a:cubicBezTo>
                    <a:cubicBezTo>
                      <a:pt x="228" y="609"/>
                      <a:pt x="115" y="638"/>
                      <a:pt x="0" y="703"/>
                    </a:cubicBezTo>
                    <a:cubicBezTo>
                      <a:pt x="35" y="765"/>
                      <a:pt x="71" y="828"/>
                      <a:pt x="107" y="890"/>
                    </a:cubicBezTo>
                    <a:cubicBezTo>
                      <a:pt x="188" y="844"/>
                      <a:pt x="267" y="823"/>
                      <a:pt x="360" y="823"/>
                    </a:cubicBezTo>
                    <a:cubicBezTo>
                      <a:pt x="361" y="823"/>
                      <a:pt x="360" y="823"/>
                      <a:pt x="361" y="823"/>
                    </a:cubicBezTo>
                    <a:cubicBezTo>
                      <a:pt x="362" y="823"/>
                      <a:pt x="364" y="823"/>
                      <a:pt x="366" y="823"/>
                    </a:cubicBezTo>
                    <a:cubicBezTo>
                      <a:pt x="460" y="824"/>
                      <a:pt x="538" y="847"/>
                      <a:pt x="620" y="893"/>
                    </a:cubicBezTo>
                    <a:cubicBezTo>
                      <a:pt x="662" y="918"/>
                      <a:pt x="694" y="942"/>
                      <a:pt x="728" y="976"/>
                    </a:cubicBezTo>
                    <a:cubicBezTo>
                      <a:pt x="721" y="992"/>
                      <a:pt x="715" y="1004"/>
                      <a:pt x="706" y="1019"/>
                    </a:cubicBezTo>
                    <a:cubicBezTo>
                      <a:pt x="658" y="1102"/>
                      <a:pt x="598" y="1162"/>
                      <a:pt x="515" y="1210"/>
                    </a:cubicBezTo>
                    <a:cubicBezTo>
                      <a:pt x="433" y="1258"/>
                      <a:pt x="351" y="1280"/>
                      <a:pt x="255" y="1280"/>
                    </a:cubicBezTo>
                    <a:cubicBezTo>
                      <a:pt x="255" y="1234"/>
                      <a:pt x="255" y="1188"/>
                      <a:pt x="255" y="1142"/>
                    </a:cubicBezTo>
                    <a:cubicBezTo>
                      <a:pt x="172" y="1224"/>
                      <a:pt x="90" y="1306"/>
                      <a:pt x="8" y="1388"/>
                    </a:cubicBezTo>
                    <a:cubicBezTo>
                      <a:pt x="90" y="1471"/>
                      <a:pt x="172" y="1553"/>
                      <a:pt x="254" y="1635"/>
                    </a:cubicBezTo>
                    <a:cubicBezTo>
                      <a:pt x="254" y="1589"/>
                      <a:pt x="254" y="1542"/>
                      <a:pt x="254" y="1495"/>
                    </a:cubicBezTo>
                    <a:cubicBezTo>
                      <a:pt x="254" y="1495"/>
                      <a:pt x="254" y="1495"/>
                      <a:pt x="255" y="1495"/>
                    </a:cubicBezTo>
                    <a:cubicBezTo>
                      <a:pt x="391" y="1495"/>
                      <a:pt x="506" y="1464"/>
                      <a:pt x="623" y="1396"/>
                    </a:cubicBezTo>
                    <a:cubicBezTo>
                      <a:pt x="741" y="1328"/>
                      <a:pt x="827" y="1244"/>
                      <a:pt x="894" y="1126"/>
                    </a:cubicBezTo>
                    <a:cubicBezTo>
                      <a:pt x="930" y="1063"/>
                      <a:pt x="953" y="1006"/>
                      <a:pt x="971" y="935"/>
                    </a:cubicBezTo>
                    <a:cubicBezTo>
                      <a:pt x="972" y="935"/>
                      <a:pt x="973" y="934"/>
                      <a:pt x="973" y="93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Tree>
    <p:extLst>
      <p:ext uri="{BB962C8B-B14F-4D97-AF65-F5344CB8AC3E}">
        <p14:creationId xmlns:p14="http://schemas.microsoft.com/office/powerpoint/2010/main" val="11438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BB7F249F-CCCE-DA49-A761-E31751E19E88}" type="slidenum">
              <a:rPr lang="en-US" noProof="0" smtClean="0"/>
              <a:pPr/>
              <a:t>14</a:t>
            </a:fld>
            <a:endParaRPr lang="en-US" noProof="0" dirty="0"/>
          </a:p>
        </p:txBody>
      </p:sp>
      <p:sp>
        <p:nvSpPr>
          <p:cNvPr id="3" name="Fußzeilenplatzhalter 2"/>
          <p:cNvSpPr>
            <a:spLocks noGrp="1"/>
          </p:cNvSpPr>
          <p:nvPr>
            <p:ph type="ftr" sz="quarter" idx="11"/>
          </p:nvPr>
        </p:nvSpPr>
        <p:spPr/>
        <p:txBody>
          <a:bodyPr/>
          <a:lstStyle/>
          <a:p>
            <a:r>
              <a:rPr lang="en-US" noProof="0" dirty="0"/>
              <a:t>Confidential</a:t>
            </a:r>
          </a:p>
        </p:txBody>
      </p:sp>
      <p:sp>
        <p:nvSpPr>
          <p:cNvPr id="6" name="Titel 5"/>
          <p:cNvSpPr>
            <a:spLocks noGrp="1"/>
          </p:cNvSpPr>
          <p:nvPr>
            <p:ph type="title"/>
          </p:nvPr>
        </p:nvSpPr>
        <p:spPr/>
        <p:txBody>
          <a:bodyPr>
            <a:normAutofit/>
          </a:bodyPr>
          <a:lstStyle/>
          <a:p>
            <a:r>
              <a:rPr lang="en-US" dirty="0"/>
              <a:t>Key Points – Selling to PSPs</a:t>
            </a:r>
          </a:p>
        </p:txBody>
      </p:sp>
      <p:sp>
        <p:nvSpPr>
          <p:cNvPr id="9" name="Rectangle 8">
            <a:extLst>
              <a:ext uri="{FF2B5EF4-FFF2-40B4-BE49-F238E27FC236}">
                <a16:creationId xmlns:a16="http://schemas.microsoft.com/office/drawing/2014/main" id="{3C495372-B0A2-4FDD-8137-4465FC77F6A4}"/>
              </a:ext>
            </a:extLst>
          </p:cNvPr>
          <p:cNvSpPr/>
          <p:nvPr/>
        </p:nvSpPr>
        <p:spPr>
          <a:xfrm>
            <a:off x="838800" y="1422694"/>
            <a:ext cx="10515000" cy="418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PSP Strategy Optimization</a:t>
            </a:r>
          </a:p>
        </p:txBody>
      </p:sp>
      <p:sp>
        <p:nvSpPr>
          <p:cNvPr id="15" name="Rectangle 14">
            <a:extLst>
              <a:ext uri="{FF2B5EF4-FFF2-40B4-BE49-F238E27FC236}">
                <a16:creationId xmlns:a16="http://schemas.microsoft.com/office/drawing/2014/main" id="{0038C8D4-89A4-43B5-A01C-61F69EEF6667}"/>
              </a:ext>
            </a:extLst>
          </p:cNvPr>
          <p:cNvSpPr/>
          <p:nvPr/>
        </p:nvSpPr>
        <p:spPr>
          <a:xfrm>
            <a:off x="838800"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With theme RFP/growth driver</a:t>
            </a:r>
          </a:p>
          <a:p>
            <a:pPr algn="ctr">
              <a:spcBef>
                <a:spcPts val="600"/>
              </a:spcBef>
              <a:buClr>
                <a:schemeClr val="accent1"/>
              </a:buClr>
            </a:pPr>
            <a:r>
              <a:rPr lang="en-GB" sz="1400" dirty="0">
                <a:solidFill>
                  <a:schemeClr val="accent6">
                    <a:lumMod val="25000"/>
                  </a:schemeClr>
                </a:solidFill>
              </a:rPr>
              <a:t>Majority of merchant requirements/differentiations sit within fraud solutions</a:t>
            </a:r>
          </a:p>
        </p:txBody>
      </p:sp>
      <p:sp>
        <p:nvSpPr>
          <p:cNvPr id="20" name="Rectangle 19">
            <a:extLst>
              <a:ext uri="{FF2B5EF4-FFF2-40B4-BE49-F238E27FC236}">
                <a16:creationId xmlns:a16="http://schemas.microsoft.com/office/drawing/2014/main" id="{8D2D2633-EF6C-4624-A80B-61B6ED081E7B}"/>
              </a:ext>
            </a:extLst>
          </p:cNvPr>
          <p:cNvSpPr/>
          <p:nvPr/>
        </p:nvSpPr>
        <p:spPr>
          <a:xfrm>
            <a:off x="4434134" y="2867486"/>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Revenue per transaction</a:t>
            </a:r>
          </a:p>
          <a:p>
            <a:pPr algn="ctr">
              <a:spcBef>
                <a:spcPts val="600"/>
              </a:spcBef>
              <a:buClr>
                <a:schemeClr val="accent1"/>
              </a:buClr>
            </a:pPr>
            <a:r>
              <a:rPr lang="en-GB" sz="1400" dirty="0">
                <a:solidFill>
                  <a:schemeClr val="accent6">
                    <a:lumMod val="25000"/>
                  </a:schemeClr>
                </a:solidFill>
              </a:rPr>
              <a:t>Potential to double PPT or be more creative on pricing deals</a:t>
            </a:r>
          </a:p>
        </p:txBody>
      </p:sp>
      <p:sp>
        <p:nvSpPr>
          <p:cNvPr id="21" name="Rectangle 20">
            <a:extLst>
              <a:ext uri="{FF2B5EF4-FFF2-40B4-BE49-F238E27FC236}">
                <a16:creationId xmlns:a16="http://schemas.microsoft.com/office/drawing/2014/main" id="{9491581D-D520-4921-B4DF-666D0A767AE5}"/>
              </a:ext>
            </a:extLst>
          </p:cNvPr>
          <p:cNvSpPr/>
          <p:nvPr/>
        </p:nvSpPr>
        <p:spPr>
          <a:xfrm>
            <a:off x="8029468"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Competition and commoditisation</a:t>
            </a:r>
          </a:p>
          <a:p>
            <a:pPr algn="ctr">
              <a:spcBef>
                <a:spcPts val="600"/>
              </a:spcBef>
              <a:buClr>
                <a:schemeClr val="accent1"/>
              </a:buClr>
            </a:pPr>
            <a:r>
              <a:rPr lang="en-GB" sz="1400" dirty="0">
                <a:solidFill>
                  <a:schemeClr val="accent6">
                    <a:lumMod val="25000"/>
                  </a:schemeClr>
                </a:solidFill>
              </a:rPr>
              <a:t>More and more core services</a:t>
            </a:r>
            <a:br>
              <a:rPr lang="en-GB" sz="1400" dirty="0">
                <a:solidFill>
                  <a:schemeClr val="accent6">
                    <a:lumMod val="25000"/>
                  </a:schemeClr>
                </a:solidFill>
              </a:rPr>
            </a:br>
            <a:r>
              <a:rPr lang="en-GB" sz="1400" dirty="0">
                <a:solidFill>
                  <a:schemeClr val="accent6">
                    <a:lumMod val="25000"/>
                  </a:schemeClr>
                </a:solidFill>
              </a:rPr>
              <a:t>in payments are table stakes with</a:t>
            </a:r>
            <a:br>
              <a:rPr lang="en-GB" sz="1400" dirty="0">
                <a:solidFill>
                  <a:schemeClr val="accent6">
                    <a:lumMod val="25000"/>
                  </a:schemeClr>
                </a:solidFill>
              </a:rPr>
            </a:br>
            <a:r>
              <a:rPr lang="en-GB" sz="1400" dirty="0">
                <a:solidFill>
                  <a:schemeClr val="accent6">
                    <a:lumMod val="25000"/>
                  </a:schemeClr>
                </a:solidFill>
              </a:rPr>
              <a:t>fraud as a differentiator</a:t>
            </a:r>
          </a:p>
        </p:txBody>
      </p:sp>
      <p:sp>
        <p:nvSpPr>
          <p:cNvPr id="35" name="Rectangle 34">
            <a:extLst>
              <a:ext uri="{FF2B5EF4-FFF2-40B4-BE49-F238E27FC236}">
                <a16:creationId xmlns:a16="http://schemas.microsoft.com/office/drawing/2014/main" id="{BE1003D4-2A8D-4280-9FF0-82372B95C3A4}"/>
              </a:ext>
            </a:extLst>
          </p:cNvPr>
          <p:cNvSpPr/>
          <p:nvPr/>
        </p:nvSpPr>
        <p:spPr>
          <a:xfrm>
            <a:off x="838800" y="5098221"/>
            <a:ext cx="3323732" cy="1000274"/>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Strategies/solutions for entire customer base</a:t>
            </a:r>
          </a:p>
          <a:p>
            <a:pPr algn="ctr">
              <a:spcBef>
                <a:spcPts val="600"/>
              </a:spcBef>
              <a:buClr>
                <a:schemeClr val="accent1"/>
              </a:buClr>
            </a:pPr>
            <a:r>
              <a:rPr lang="en-GB" sz="1400" dirty="0">
                <a:solidFill>
                  <a:schemeClr val="accent6">
                    <a:lumMod val="25000"/>
                  </a:schemeClr>
                </a:solidFill>
              </a:rPr>
              <a:t>Single technical and API to service 100%</a:t>
            </a:r>
            <a:br>
              <a:rPr lang="en-GB" sz="1400" dirty="0">
                <a:solidFill>
                  <a:schemeClr val="accent6">
                    <a:lumMod val="25000"/>
                  </a:schemeClr>
                </a:solidFill>
              </a:rPr>
            </a:br>
            <a:r>
              <a:rPr lang="en-GB" sz="1400" dirty="0">
                <a:solidFill>
                  <a:schemeClr val="accent6">
                    <a:lumMod val="25000"/>
                  </a:schemeClr>
                </a:solidFill>
              </a:rPr>
              <a:t>of customers in appropriate way</a:t>
            </a:r>
          </a:p>
        </p:txBody>
      </p:sp>
      <p:sp>
        <p:nvSpPr>
          <p:cNvPr id="36" name="Rectangle 35">
            <a:extLst>
              <a:ext uri="{FF2B5EF4-FFF2-40B4-BE49-F238E27FC236}">
                <a16:creationId xmlns:a16="http://schemas.microsoft.com/office/drawing/2014/main" id="{7C9D6070-E25F-46E1-BB7D-12351FDC639A}"/>
              </a:ext>
            </a:extLst>
          </p:cNvPr>
          <p:cNvSpPr/>
          <p:nvPr/>
        </p:nvSpPr>
        <p:spPr>
          <a:xfrm>
            <a:off x="4434134" y="5098221"/>
            <a:ext cx="3323732" cy="1215717"/>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Integrated and ownership of customer experience</a:t>
            </a:r>
          </a:p>
          <a:p>
            <a:pPr algn="ctr">
              <a:spcBef>
                <a:spcPts val="600"/>
              </a:spcBef>
              <a:buClr>
                <a:schemeClr val="accent1"/>
              </a:buClr>
            </a:pPr>
            <a:r>
              <a:rPr lang="en-GB" sz="1400" dirty="0">
                <a:solidFill>
                  <a:schemeClr val="accent6">
                    <a:lumMod val="25000"/>
                  </a:schemeClr>
                </a:solidFill>
              </a:rPr>
              <a:t>Potential dangers associated</a:t>
            </a:r>
            <a:br>
              <a:rPr lang="en-GB" sz="1400" dirty="0">
                <a:solidFill>
                  <a:schemeClr val="accent6">
                    <a:lumMod val="25000"/>
                  </a:schemeClr>
                </a:solidFill>
              </a:rPr>
            </a:br>
            <a:r>
              <a:rPr lang="en-GB" sz="1400" dirty="0">
                <a:solidFill>
                  <a:schemeClr val="accent6">
                    <a:lumMod val="25000"/>
                  </a:schemeClr>
                </a:solidFill>
              </a:rPr>
              <a:t>with merchants having multiple contracts and relationships</a:t>
            </a:r>
          </a:p>
        </p:txBody>
      </p:sp>
      <p:sp>
        <p:nvSpPr>
          <p:cNvPr id="37" name="Rectangle 36">
            <a:extLst>
              <a:ext uri="{FF2B5EF4-FFF2-40B4-BE49-F238E27FC236}">
                <a16:creationId xmlns:a16="http://schemas.microsoft.com/office/drawing/2014/main" id="{CB864891-36A4-469E-B004-FB874319C368}"/>
              </a:ext>
            </a:extLst>
          </p:cNvPr>
          <p:cNvSpPr/>
          <p:nvPr/>
        </p:nvSpPr>
        <p:spPr>
          <a:xfrm>
            <a:off x="8029468" y="5098221"/>
            <a:ext cx="3323732" cy="1000274"/>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Remove it from source risk</a:t>
            </a:r>
            <a:br>
              <a:rPr lang="en-GB" sz="1600" b="1" dirty="0">
                <a:solidFill>
                  <a:schemeClr val="accent1"/>
                </a:solidFill>
              </a:rPr>
            </a:br>
            <a:r>
              <a:rPr lang="en-GB" sz="1600" b="1" dirty="0">
                <a:solidFill>
                  <a:schemeClr val="accent1"/>
                </a:solidFill>
              </a:rPr>
              <a:t>– Focus on core platform</a:t>
            </a:r>
          </a:p>
          <a:p>
            <a:pPr algn="ctr">
              <a:spcBef>
                <a:spcPts val="600"/>
              </a:spcBef>
              <a:buClr>
                <a:schemeClr val="accent1"/>
              </a:buClr>
            </a:pPr>
            <a:r>
              <a:rPr lang="en-GB" sz="1400" dirty="0">
                <a:solidFill>
                  <a:schemeClr val="accent6">
                    <a:lumMod val="25000"/>
                  </a:schemeClr>
                </a:solidFill>
              </a:rPr>
              <a:t>Maintain investment</a:t>
            </a:r>
            <a:br>
              <a:rPr lang="en-GB" sz="1400" dirty="0">
                <a:solidFill>
                  <a:schemeClr val="accent6">
                    <a:lumMod val="25000"/>
                  </a:schemeClr>
                </a:solidFill>
              </a:rPr>
            </a:br>
            <a:r>
              <a:rPr lang="en-GB" sz="1400" dirty="0">
                <a:solidFill>
                  <a:schemeClr val="accent6">
                    <a:lumMod val="25000"/>
                  </a:schemeClr>
                </a:solidFill>
              </a:rPr>
              <a:t>in gateway functionality</a:t>
            </a:r>
          </a:p>
        </p:txBody>
      </p:sp>
      <p:cxnSp>
        <p:nvCxnSpPr>
          <p:cNvPr id="38" name="Straight Connector 37">
            <a:extLst>
              <a:ext uri="{FF2B5EF4-FFF2-40B4-BE49-F238E27FC236}">
                <a16:creationId xmlns:a16="http://schemas.microsoft.com/office/drawing/2014/main" id="{35232B31-02F2-4384-AB99-318C68EBE1AA}"/>
              </a:ext>
            </a:extLst>
          </p:cNvPr>
          <p:cNvCxnSpPr>
            <a:cxnSpLocks/>
          </p:cNvCxnSpPr>
          <p:nvPr/>
        </p:nvCxnSpPr>
        <p:spPr>
          <a:xfrm flipV="1">
            <a:off x="4298333"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1E6BF9-19D0-48BB-9527-62A04D3268F9}"/>
              </a:ext>
            </a:extLst>
          </p:cNvPr>
          <p:cNvCxnSpPr>
            <a:cxnSpLocks/>
          </p:cNvCxnSpPr>
          <p:nvPr/>
        </p:nvCxnSpPr>
        <p:spPr>
          <a:xfrm flipV="1">
            <a:off x="7893667"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741EDEE-1930-4F09-B36B-2A4E9066135D}"/>
              </a:ext>
            </a:extLst>
          </p:cNvPr>
          <p:cNvGrpSpPr/>
          <p:nvPr/>
        </p:nvGrpSpPr>
        <p:grpSpPr>
          <a:xfrm>
            <a:off x="2128696" y="1971126"/>
            <a:ext cx="743940" cy="743940"/>
            <a:chOff x="2128696" y="1971126"/>
            <a:chExt cx="743940" cy="743940"/>
          </a:xfrm>
        </p:grpSpPr>
        <p:sp>
          <p:nvSpPr>
            <p:cNvPr id="10" name="Oval 9">
              <a:extLst>
                <a:ext uri="{FF2B5EF4-FFF2-40B4-BE49-F238E27FC236}">
                  <a16:creationId xmlns:a16="http://schemas.microsoft.com/office/drawing/2014/main" id="{F1820ED5-8CBA-4C5F-84D4-C81CF33F14B2}"/>
                </a:ext>
              </a:extLst>
            </p:cNvPr>
            <p:cNvSpPr/>
            <p:nvPr/>
          </p:nvSpPr>
          <p:spPr>
            <a:xfrm>
              <a:off x="2128696"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4" name="Group 11">
              <a:extLst>
                <a:ext uri="{FF2B5EF4-FFF2-40B4-BE49-F238E27FC236}">
                  <a16:creationId xmlns:a16="http://schemas.microsoft.com/office/drawing/2014/main" id="{7AAF8AA1-8064-406D-A136-65CACD9BED38}"/>
                </a:ext>
              </a:extLst>
            </p:cNvPr>
            <p:cNvGrpSpPr>
              <a:grpSpLocks/>
            </p:cNvGrpSpPr>
            <p:nvPr/>
          </p:nvGrpSpPr>
          <p:grpSpPr bwMode="auto">
            <a:xfrm>
              <a:off x="2305183" y="2147613"/>
              <a:ext cx="390966" cy="390966"/>
              <a:chOff x="4052" y="968"/>
              <a:chExt cx="331" cy="331"/>
            </a:xfrm>
            <a:solidFill>
              <a:schemeClr val="accent1"/>
            </a:solidFill>
          </p:grpSpPr>
          <p:sp>
            <p:nvSpPr>
              <p:cNvPr id="45" name="Freeform 12">
                <a:extLst>
                  <a:ext uri="{FF2B5EF4-FFF2-40B4-BE49-F238E27FC236}">
                    <a16:creationId xmlns:a16="http://schemas.microsoft.com/office/drawing/2014/main" id="{925C3F67-D6DE-49E7-B46A-62DA1912AAF3}"/>
                  </a:ext>
                </a:extLst>
              </p:cNvPr>
              <p:cNvSpPr>
                <a:spLocks noChangeArrowheads="1"/>
              </p:cNvSpPr>
              <p:nvPr/>
            </p:nvSpPr>
            <p:spPr bwMode="auto">
              <a:xfrm>
                <a:off x="4052" y="968"/>
                <a:ext cx="331" cy="331"/>
              </a:xfrm>
              <a:custGeom>
                <a:avLst/>
                <a:gdLst>
                  <a:gd name="T0" fmla="*/ 1463 w 1464"/>
                  <a:gd name="T1" fmla="*/ 485 h 1464"/>
                  <a:gd name="T2" fmla="*/ 1463 w 1464"/>
                  <a:gd name="T3" fmla="*/ 0 h 1464"/>
                  <a:gd name="T4" fmla="*/ 485 w 1464"/>
                  <a:gd name="T5" fmla="*/ 1463 h 1464"/>
                  <a:gd name="T6" fmla="*/ 0 w 1464"/>
                  <a:gd name="T7" fmla="*/ 1463 h 1464"/>
                  <a:gd name="T8" fmla="*/ 648 w 1464"/>
                  <a:gd name="T9" fmla="*/ 589 h 1464"/>
                  <a:gd name="T10" fmla="*/ 566 w 1464"/>
                  <a:gd name="T11" fmla="*/ 732 h 1464"/>
                  <a:gd name="T12" fmla="*/ 648 w 1464"/>
                  <a:gd name="T13" fmla="*/ 875 h 1464"/>
                  <a:gd name="T14" fmla="*/ 813 w 1464"/>
                  <a:gd name="T15" fmla="*/ 875 h 1464"/>
                  <a:gd name="T16" fmla="*/ 896 w 1464"/>
                  <a:gd name="T17" fmla="*/ 732 h 1464"/>
                  <a:gd name="T18" fmla="*/ 873 w 1464"/>
                  <a:gd name="T19" fmla="*/ 650 h 1464"/>
                  <a:gd name="T20" fmla="*/ 732 w 1464"/>
                  <a:gd name="T21" fmla="*/ 567 h 1464"/>
                  <a:gd name="T22" fmla="*/ 416 w 1464"/>
                  <a:gd name="T23" fmla="*/ 632 h 1464"/>
                  <a:gd name="T24" fmla="*/ 415 w 1464"/>
                  <a:gd name="T25" fmla="*/ 632 h 1464"/>
                  <a:gd name="T26" fmla="*/ 262 w 1464"/>
                  <a:gd name="T27" fmla="*/ 583 h 1464"/>
                  <a:gd name="T28" fmla="*/ 239 w 1464"/>
                  <a:gd name="T29" fmla="*/ 734 h 1464"/>
                  <a:gd name="T30" fmla="*/ 415 w 1464"/>
                  <a:gd name="T31" fmla="*/ 632 h 1464"/>
                  <a:gd name="T32" fmla="*/ 1199 w 1464"/>
                  <a:gd name="T33" fmla="*/ 883 h 1464"/>
                  <a:gd name="T34" fmla="*/ 1223 w 1464"/>
                  <a:gd name="T35" fmla="*/ 732 h 1464"/>
                  <a:gd name="T36" fmla="*/ 1061 w 1464"/>
                  <a:gd name="T37" fmla="*/ 732 h 1464"/>
                  <a:gd name="T38" fmla="*/ 1045 w 1464"/>
                  <a:gd name="T39" fmla="*/ 834 h 1464"/>
                  <a:gd name="T40" fmla="*/ 263 w 1464"/>
                  <a:gd name="T41" fmla="*/ 886 h 1464"/>
                  <a:gd name="T42" fmla="*/ 334 w 1464"/>
                  <a:gd name="T43" fmla="*/ 1023 h 1464"/>
                  <a:gd name="T44" fmla="*/ 443 w 1464"/>
                  <a:gd name="T45" fmla="*/ 897 h 1464"/>
                  <a:gd name="T46" fmla="*/ 263 w 1464"/>
                  <a:gd name="T47" fmla="*/ 886 h 1464"/>
                  <a:gd name="T48" fmla="*/ 438 w 1464"/>
                  <a:gd name="T49" fmla="*/ 336 h 1464"/>
                  <a:gd name="T50" fmla="*/ 460 w 1464"/>
                  <a:gd name="T51" fmla="*/ 540 h 1464"/>
                  <a:gd name="T52" fmla="*/ 534 w 1464"/>
                  <a:gd name="T53" fmla="*/ 465 h 1464"/>
                  <a:gd name="T54" fmla="*/ 728 w 1464"/>
                  <a:gd name="T55" fmla="*/ 239 h 1464"/>
                  <a:gd name="T56" fmla="*/ 628 w 1464"/>
                  <a:gd name="T57" fmla="*/ 418 h 1464"/>
                  <a:gd name="T58" fmla="*/ 728 w 1464"/>
                  <a:gd name="T59" fmla="*/ 401 h 1464"/>
                  <a:gd name="T60" fmla="*/ 925 w 1464"/>
                  <a:gd name="T61" fmla="*/ 999 h 1464"/>
                  <a:gd name="T62" fmla="*/ 1129 w 1464"/>
                  <a:gd name="T63" fmla="*/ 1019 h 1464"/>
                  <a:gd name="T64" fmla="*/ 925 w 1464"/>
                  <a:gd name="T65" fmla="*/ 999 h 1464"/>
                  <a:gd name="T66" fmla="*/ 830 w 1464"/>
                  <a:gd name="T67" fmla="*/ 416 h 1464"/>
                  <a:gd name="T68" fmla="*/ 923 w 1464"/>
                  <a:gd name="T69" fmla="*/ 462 h 1464"/>
                  <a:gd name="T70" fmla="*/ 977 w 1464"/>
                  <a:gd name="T71" fmla="*/ 305 h 1464"/>
                  <a:gd name="T72" fmla="*/ 830 w 1464"/>
                  <a:gd name="T73" fmla="*/ 416 h 1464"/>
                  <a:gd name="T74" fmla="*/ 1158 w 1464"/>
                  <a:gd name="T75" fmla="*/ 487 h 1464"/>
                  <a:gd name="T76" fmla="*/ 997 w 1464"/>
                  <a:gd name="T77" fmla="*/ 535 h 1464"/>
                  <a:gd name="T78" fmla="*/ 1045 w 1464"/>
                  <a:gd name="T79" fmla="*/ 626 h 1464"/>
                  <a:gd name="T80" fmla="*/ 732 w 1464"/>
                  <a:gd name="T81" fmla="*/ 1224 h 1464"/>
                  <a:gd name="T82" fmla="*/ 833 w 1464"/>
                  <a:gd name="T83" fmla="*/ 1046 h 1464"/>
                  <a:gd name="T84" fmla="*/ 732 w 1464"/>
                  <a:gd name="T85" fmla="*/ 1224 h 1464"/>
                  <a:gd name="T86" fmla="*/ 484 w 1464"/>
                  <a:gd name="T87" fmla="*/ 1158 h 1464"/>
                  <a:gd name="T88" fmla="*/ 630 w 1464"/>
                  <a:gd name="T89" fmla="*/ 1047 h 1464"/>
                  <a:gd name="T90" fmla="*/ 538 w 1464"/>
                  <a:gd name="T91" fmla="*/ 100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64" h="1464">
                    <a:moveTo>
                      <a:pt x="1463" y="0"/>
                    </a:moveTo>
                    <a:cubicBezTo>
                      <a:pt x="1463" y="161"/>
                      <a:pt x="1463" y="323"/>
                      <a:pt x="1463" y="485"/>
                    </a:cubicBezTo>
                    <a:cubicBezTo>
                      <a:pt x="1302" y="323"/>
                      <a:pt x="1140" y="161"/>
                      <a:pt x="978" y="0"/>
                    </a:cubicBezTo>
                    <a:cubicBezTo>
                      <a:pt x="1140" y="0"/>
                      <a:pt x="1302" y="0"/>
                      <a:pt x="1463" y="0"/>
                    </a:cubicBezTo>
                    <a:close/>
                    <a:moveTo>
                      <a:pt x="0" y="1463"/>
                    </a:moveTo>
                    <a:cubicBezTo>
                      <a:pt x="161" y="1463"/>
                      <a:pt x="323" y="1463"/>
                      <a:pt x="485" y="1463"/>
                    </a:cubicBezTo>
                    <a:cubicBezTo>
                      <a:pt x="323" y="1302"/>
                      <a:pt x="161" y="1140"/>
                      <a:pt x="0" y="978"/>
                    </a:cubicBezTo>
                    <a:cubicBezTo>
                      <a:pt x="0" y="1140"/>
                      <a:pt x="0" y="1302"/>
                      <a:pt x="0" y="1463"/>
                    </a:cubicBezTo>
                    <a:close/>
                    <a:moveTo>
                      <a:pt x="731" y="567"/>
                    </a:moveTo>
                    <a:cubicBezTo>
                      <a:pt x="701" y="567"/>
                      <a:pt x="674" y="574"/>
                      <a:pt x="648" y="589"/>
                    </a:cubicBezTo>
                    <a:cubicBezTo>
                      <a:pt x="621" y="604"/>
                      <a:pt x="603" y="623"/>
                      <a:pt x="588" y="650"/>
                    </a:cubicBezTo>
                    <a:cubicBezTo>
                      <a:pt x="573" y="676"/>
                      <a:pt x="566" y="701"/>
                      <a:pt x="566" y="732"/>
                    </a:cubicBezTo>
                    <a:cubicBezTo>
                      <a:pt x="566" y="762"/>
                      <a:pt x="573" y="788"/>
                      <a:pt x="588" y="814"/>
                    </a:cubicBezTo>
                    <a:cubicBezTo>
                      <a:pt x="603" y="841"/>
                      <a:pt x="621" y="860"/>
                      <a:pt x="648" y="875"/>
                    </a:cubicBezTo>
                    <a:cubicBezTo>
                      <a:pt x="674" y="891"/>
                      <a:pt x="700" y="897"/>
                      <a:pt x="731" y="897"/>
                    </a:cubicBezTo>
                    <a:cubicBezTo>
                      <a:pt x="761" y="897"/>
                      <a:pt x="787" y="891"/>
                      <a:pt x="813" y="875"/>
                    </a:cubicBezTo>
                    <a:cubicBezTo>
                      <a:pt x="840" y="860"/>
                      <a:pt x="858" y="841"/>
                      <a:pt x="873" y="814"/>
                    </a:cubicBezTo>
                    <a:cubicBezTo>
                      <a:pt x="889" y="788"/>
                      <a:pt x="896" y="762"/>
                      <a:pt x="896" y="732"/>
                    </a:cubicBezTo>
                    <a:lnTo>
                      <a:pt x="896" y="732"/>
                    </a:lnTo>
                    <a:cubicBezTo>
                      <a:pt x="895" y="702"/>
                      <a:pt x="889" y="676"/>
                      <a:pt x="873" y="650"/>
                    </a:cubicBezTo>
                    <a:cubicBezTo>
                      <a:pt x="858" y="623"/>
                      <a:pt x="839" y="604"/>
                      <a:pt x="813" y="589"/>
                    </a:cubicBezTo>
                    <a:cubicBezTo>
                      <a:pt x="787" y="574"/>
                      <a:pt x="761" y="567"/>
                      <a:pt x="732" y="567"/>
                    </a:cubicBezTo>
                    <a:cubicBezTo>
                      <a:pt x="731" y="567"/>
                      <a:pt x="731" y="567"/>
                      <a:pt x="731" y="567"/>
                    </a:cubicBezTo>
                    <a:close/>
                    <a:moveTo>
                      <a:pt x="416" y="632"/>
                    </a:moveTo>
                    <a:cubicBezTo>
                      <a:pt x="415" y="632"/>
                      <a:pt x="415" y="632"/>
                      <a:pt x="415" y="632"/>
                    </a:cubicBezTo>
                    <a:lnTo>
                      <a:pt x="415" y="632"/>
                    </a:lnTo>
                    <a:cubicBezTo>
                      <a:pt x="415" y="632"/>
                      <a:pt x="415" y="632"/>
                      <a:pt x="416" y="632"/>
                    </a:cubicBezTo>
                    <a:close/>
                    <a:moveTo>
                      <a:pt x="262" y="583"/>
                    </a:moveTo>
                    <a:cubicBezTo>
                      <a:pt x="246" y="632"/>
                      <a:pt x="240" y="675"/>
                      <a:pt x="239" y="726"/>
                    </a:cubicBezTo>
                    <a:cubicBezTo>
                      <a:pt x="239" y="729"/>
                      <a:pt x="239" y="732"/>
                      <a:pt x="239" y="734"/>
                    </a:cubicBezTo>
                    <a:cubicBezTo>
                      <a:pt x="292" y="733"/>
                      <a:pt x="346" y="732"/>
                      <a:pt x="400" y="732"/>
                    </a:cubicBezTo>
                    <a:cubicBezTo>
                      <a:pt x="400" y="696"/>
                      <a:pt x="405" y="666"/>
                      <a:pt x="415" y="632"/>
                    </a:cubicBezTo>
                    <a:cubicBezTo>
                      <a:pt x="364" y="615"/>
                      <a:pt x="313" y="599"/>
                      <a:pt x="262" y="583"/>
                    </a:cubicBezTo>
                    <a:close/>
                    <a:moveTo>
                      <a:pt x="1199" y="883"/>
                    </a:moveTo>
                    <a:cubicBezTo>
                      <a:pt x="1216" y="832"/>
                      <a:pt x="1223" y="786"/>
                      <a:pt x="1223" y="732"/>
                    </a:cubicBezTo>
                    <a:cubicBezTo>
                      <a:pt x="1223" y="732"/>
                      <a:pt x="1223" y="732"/>
                      <a:pt x="1223" y="732"/>
                    </a:cubicBezTo>
                    <a:cubicBezTo>
                      <a:pt x="1223" y="730"/>
                      <a:pt x="1223" y="729"/>
                      <a:pt x="1223" y="728"/>
                    </a:cubicBezTo>
                    <a:cubicBezTo>
                      <a:pt x="1169" y="729"/>
                      <a:pt x="1115" y="730"/>
                      <a:pt x="1061" y="732"/>
                    </a:cubicBezTo>
                    <a:cubicBezTo>
                      <a:pt x="1061" y="732"/>
                      <a:pt x="1061" y="732"/>
                      <a:pt x="1061" y="732"/>
                    </a:cubicBezTo>
                    <a:cubicBezTo>
                      <a:pt x="1061" y="768"/>
                      <a:pt x="1057" y="799"/>
                      <a:pt x="1045" y="834"/>
                    </a:cubicBezTo>
                    <a:cubicBezTo>
                      <a:pt x="1097" y="851"/>
                      <a:pt x="1148" y="867"/>
                      <a:pt x="1199" y="883"/>
                    </a:cubicBezTo>
                    <a:close/>
                    <a:moveTo>
                      <a:pt x="263" y="886"/>
                    </a:moveTo>
                    <a:cubicBezTo>
                      <a:pt x="274" y="920"/>
                      <a:pt x="286" y="947"/>
                      <a:pt x="304" y="978"/>
                    </a:cubicBezTo>
                    <a:cubicBezTo>
                      <a:pt x="313" y="994"/>
                      <a:pt x="322" y="1008"/>
                      <a:pt x="334" y="1023"/>
                    </a:cubicBezTo>
                    <a:cubicBezTo>
                      <a:pt x="377" y="991"/>
                      <a:pt x="420" y="959"/>
                      <a:pt x="463" y="927"/>
                    </a:cubicBezTo>
                    <a:cubicBezTo>
                      <a:pt x="455" y="917"/>
                      <a:pt x="450" y="908"/>
                      <a:pt x="443" y="897"/>
                    </a:cubicBezTo>
                    <a:cubicBezTo>
                      <a:pt x="431" y="877"/>
                      <a:pt x="423" y="858"/>
                      <a:pt x="415" y="835"/>
                    </a:cubicBezTo>
                    <a:cubicBezTo>
                      <a:pt x="364" y="852"/>
                      <a:pt x="313" y="869"/>
                      <a:pt x="263" y="886"/>
                    </a:cubicBezTo>
                    <a:close/>
                    <a:moveTo>
                      <a:pt x="534" y="465"/>
                    </a:moveTo>
                    <a:cubicBezTo>
                      <a:pt x="502" y="422"/>
                      <a:pt x="470" y="379"/>
                      <a:pt x="438" y="336"/>
                    </a:cubicBezTo>
                    <a:cubicBezTo>
                      <a:pt x="395" y="368"/>
                      <a:pt x="362" y="402"/>
                      <a:pt x="331" y="446"/>
                    </a:cubicBezTo>
                    <a:cubicBezTo>
                      <a:pt x="374" y="477"/>
                      <a:pt x="417" y="508"/>
                      <a:pt x="460" y="540"/>
                    </a:cubicBezTo>
                    <a:cubicBezTo>
                      <a:pt x="482" y="510"/>
                      <a:pt x="504" y="487"/>
                      <a:pt x="535" y="466"/>
                    </a:cubicBezTo>
                    <a:cubicBezTo>
                      <a:pt x="534" y="465"/>
                      <a:pt x="534" y="465"/>
                      <a:pt x="534" y="465"/>
                    </a:cubicBezTo>
                    <a:close/>
                    <a:moveTo>
                      <a:pt x="728" y="401"/>
                    </a:moveTo>
                    <a:cubicBezTo>
                      <a:pt x="728" y="347"/>
                      <a:pt x="728" y="293"/>
                      <a:pt x="728" y="239"/>
                    </a:cubicBezTo>
                    <a:cubicBezTo>
                      <a:pt x="674" y="240"/>
                      <a:pt x="628" y="247"/>
                      <a:pt x="576" y="265"/>
                    </a:cubicBezTo>
                    <a:cubicBezTo>
                      <a:pt x="593" y="316"/>
                      <a:pt x="610" y="367"/>
                      <a:pt x="628" y="418"/>
                    </a:cubicBezTo>
                    <a:cubicBezTo>
                      <a:pt x="662" y="407"/>
                      <a:pt x="692" y="401"/>
                      <a:pt x="729" y="401"/>
                    </a:cubicBezTo>
                    <a:cubicBezTo>
                      <a:pt x="728" y="401"/>
                      <a:pt x="728" y="401"/>
                      <a:pt x="728" y="401"/>
                    </a:cubicBezTo>
                    <a:close/>
                    <a:moveTo>
                      <a:pt x="925" y="999"/>
                    </a:moveTo>
                    <a:lnTo>
                      <a:pt x="925" y="999"/>
                    </a:lnTo>
                    <a:close/>
                    <a:moveTo>
                      <a:pt x="1020" y="1128"/>
                    </a:moveTo>
                    <a:cubicBezTo>
                      <a:pt x="1064" y="1096"/>
                      <a:pt x="1097" y="1063"/>
                      <a:pt x="1129" y="1019"/>
                    </a:cubicBezTo>
                    <a:cubicBezTo>
                      <a:pt x="1086" y="988"/>
                      <a:pt x="1043" y="956"/>
                      <a:pt x="1000" y="924"/>
                    </a:cubicBezTo>
                    <a:cubicBezTo>
                      <a:pt x="978" y="955"/>
                      <a:pt x="956" y="977"/>
                      <a:pt x="925" y="999"/>
                    </a:cubicBezTo>
                    <a:cubicBezTo>
                      <a:pt x="957" y="1042"/>
                      <a:pt x="989" y="1085"/>
                      <a:pt x="1020" y="1128"/>
                    </a:cubicBezTo>
                    <a:close/>
                    <a:moveTo>
                      <a:pt x="830" y="416"/>
                    </a:moveTo>
                    <a:cubicBezTo>
                      <a:pt x="854" y="424"/>
                      <a:pt x="874" y="433"/>
                      <a:pt x="896" y="445"/>
                    </a:cubicBezTo>
                    <a:cubicBezTo>
                      <a:pt x="906" y="451"/>
                      <a:pt x="914" y="456"/>
                      <a:pt x="923" y="462"/>
                    </a:cubicBezTo>
                    <a:cubicBezTo>
                      <a:pt x="954" y="418"/>
                      <a:pt x="985" y="374"/>
                      <a:pt x="1016" y="331"/>
                    </a:cubicBezTo>
                    <a:cubicBezTo>
                      <a:pt x="1003" y="321"/>
                      <a:pt x="991" y="314"/>
                      <a:pt x="977" y="305"/>
                    </a:cubicBezTo>
                    <a:cubicBezTo>
                      <a:pt x="944" y="286"/>
                      <a:pt x="915" y="273"/>
                      <a:pt x="878" y="262"/>
                    </a:cubicBezTo>
                    <a:cubicBezTo>
                      <a:pt x="862" y="313"/>
                      <a:pt x="846" y="364"/>
                      <a:pt x="830" y="416"/>
                    </a:cubicBezTo>
                    <a:close/>
                    <a:moveTo>
                      <a:pt x="1198" y="575"/>
                    </a:moveTo>
                    <a:cubicBezTo>
                      <a:pt x="1187" y="543"/>
                      <a:pt x="1175" y="516"/>
                      <a:pt x="1158" y="487"/>
                    </a:cubicBezTo>
                    <a:cubicBezTo>
                      <a:pt x="1147" y="469"/>
                      <a:pt x="1138" y="455"/>
                      <a:pt x="1126" y="439"/>
                    </a:cubicBezTo>
                    <a:cubicBezTo>
                      <a:pt x="1083" y="471"/>
                      <a:pt x="1040" y="503"/>
                      <a:pt x="997" y="535"/>
                    </a:cubicBezTo>
                    <a:cubicBezTo>
                      <a:pt x="1005" y="546"/>
                      <a:pt x="1011" y="555"/>
                      <a:pt x="1018" y="567"/>
                    </a:cubicBezTo>
                    <a:cubicBezTo>
                      <a:pt x="1029" y="587"/>
                      <a:pt x="1037" y="605"/>
                      <a:pt x="1045" y="626"/>
                    </a:cubicBezTo>
                    <a:cubicBezTo>
                      <a:pt x="1096" y="609"/>
                      <a:pt x="1147" y="592"/>
                      <a:pt x="1198" y="575"/>
                    </a:cubicBezTo>
                    <a:close/>
                    <a:moveTo>
                      <a:pt x="732" y="1224"/>
                    </a:moveTo>
                    <a:cubicBezTo>
                      <a:pt x="785" y="1224"/>
                      <a:pt x="831" y="1217"/>
                      <a:pt x="883" y="1200"/>
                    </a:cubicBezTo>
                    <a:cubicBezTo>
                      <a:pt x="867" y="1149"/>
                      <a:pt x="850" y="1098"/>
                      <a:pt x="833" y="1046"/>
                    </a:cubicBezTo>
                    <a:cubicBezTo>
                      <a:pt x="798" y="1058"/>
                      <a:pt x="767" y="1063"/>
                      <a:pt x="732" y="1063"/>
                    </a:cubicBezTo>
                    <a:cubicBezTo>
                      <a:pt x="732" y="1117"/>
                      <a:pt x="732" y="1171"/>
                      <a:pt x="732" y="1224"/>
                    </a:cubicBezTo>
                    <a:close/>
                    <a:moveTo>
                      <a:pt x="443" y="1131"/>
                    </a:moveTo>
                    <a:cubicBezTo>
                      <a:pt x="457" y="1141"/>
                      <a:pt x="469" y="1149"/>
                      <a:pt x="484" y="1158"/>
                    </a:cubicBezTo>
                    <a:cubicBezTo>
                      <a:pt x="516" y="1176"/>
                      <a:pt x="545" y="1189"/>
                      <a:pt x="580" y="1201"/>
                    </a:cubicBezTo>
                    <a:cubicBezTo>
                      <a:pt x="596" y="1150"/>
                      <a:pt x="613" y="1099"/>
                      <a:pt x="630" y="1047"/>
                    </a:cubicBezTo>
                    <a:cubicBezTo>
                      <a:pt x="606" y="1039"/>
                      <a:pt x="587" y="1031"/>
                      <a:pt x="566" y="1018"/>
                    </a:cubicBezTo>
                    <a:cubicBezTo>
                      <a:pt x="555" y="1012"/>
                      <a:pt x="547" y="1007"/>
                      <a:pt x="538" y="1000"/>
                    </a:cubicBezTo>
                    <a:cubicBezTo>
                      <a:pt x="506" y="1044"/>
                      <a:pt x="474" y="1088"/>
                      <a:pt x="443" y="1131"/>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14" name="Group 13">
            <a:extLst>
              <a:ext uri="{FF2B5EF4-FFF2-40B4-BE49-F238E27FC236}">
                <a16:creationId xmlns:a16="http://schemas.microsoft.com/office/drawing/2014/main" id="{6E1A2A94-EC49-4C21-99B3-FA4403F83D42}"/>
              </a:ext>
            </a:extLst>
          </p:cNvPr>
          <p:cNvGrpSpPr/>
          <p:nvPr/>
        </p:nvGrpSpPr>
        <p:grpSpPr>
          <a:xfrm>
            <a:off x="2128696" y="4201861"/>
            <a:ext cx="743940" cy="743940"/>
            <a:chOff x="2128696" y="4201861"/>
            <a:chExt cx="743940" cy="743940"/>
          </a:xfrm>
        </p:grpSpPr>
        <p:sp>
          <p:nvSpPr>
            <p:cNvPr id="32" name="Oval 31">
              <a:extLst>
                <a:ext uri="{FF2B5EF4-FFF2-40B4-BE49-F238E27FC236}">
                  <a16:creationId xmlns:a16="http://schemas.microsoft.com/office/drawing/2014/main" id="{67027378-C088-4117-9DF7-69439794C3E4}"/>
                </a:ext>
              </a:extLst>
            </p:cNvPr>
            <p:cNvSpPr/>
            <p:nvPr/>
          </p:nvSpPr>
          <p:spPr>
            <a:xfrm>
              <a:off x="2128696"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6" name="Group 25">
              <a:extLst>
                <a:ext uri="{FF2B5EF4-FFF2-40B4-BE49-F238E27FC236}">
                  <a16:creationId xmlns:a16="http://schemas.microsoft.com/office/drawing/2014/main" id="{8FEE8A8B-9B7A-488A-A632-6D6B528D184A}"/>
                </a:ext>
              </a:extLst>
            </p:cNvPr>
            <p:cNvGrpSpPr>
              <a:grpSpLocks/>
            </p:cNvGrpSpPr>
            <p:nvPr/>
          </p:nvGrpSpPr>
          <p:grpSpPr bwMode="auto">
            <a:xfrm>
              <a:off x="2260573" y="4349129"/>
              <a:ext cx="480186" cy="449404"/>
              <a:chOff x="1845" y="271"/>
              <a:chExt cx="390" cy="365"/>
            </a:xfrm>
            <a:solidFill>
              <a:schemeClr val="accent1"/>
            </a:solidFill>
          </p:grpSpPr>
          <p:sp>
            <p:nvSpPr>
              <p:cNvPr id="47" name="Freeform 26">
                <a:extLst>
                  <a:ext uri="{FF2B5EF4-FFF2-40B4-BE49-F238E27FC236}">
                    <a16:creationId xmlns:a16="http://schemas.microsoft.com/office/drawing/2014/main" id="{72A06DE6-CCF9-4332-A762-090641B1FE99}"/>
                  </a:ext>
                </a:extLst>
              </p:cNvPr>
              <p:cNvSpPr>
                <a:spLocks noChangeArrowheads="1"/>
              </p:cNvSpPr>
              <p:nvPr/>
            </p:nvSpPr>
            <p:spPr bwMode="auto">
              <a:xfrm>
                <a:off x="1845" y="271"/>
                <a:ext cx="391" cy="365"/>
              </a:xfrm>
              <a:custGeom>
                <a:avLst/>
                <a:gdLst>
                  <a:gd name="T0" fmla="*/ 973 w 1727"/>
                  <a:gd name="T1" fmla="*/ 725 h 1616"/>
                  <a:gd name="T2" fmla="*/ 659 w 1727"/>
                  <a:gd name="T3" fmla="*/ 672 h 1616"/>
                  <a:gd name="T4" fmla="*/ 486 w 1727"/>
                  <a:gd name="T5" fmla="*/ 523 h 1616"/>
                  <a:gd name="T6" fmla="*/ 205 w 1727"/>
                  <a:gd name="T7" fmla="*/ 642 h 1616"/>
                  <a:gd name="T8" fmla="*/ 152 w 1727"/>
                  <a:gd name="T9" fmla="*/ 956 h 1616"/>
                  <a:gd name="T10" fmla="*/ 3 w 1727"/>
                  <a:gd name="T11" fmla="*/ 1129 h 1616"/>
                  <a:gd name="T12" fmla="*/ 123 w 1727"/>
                  <a:gd name="T13" fmla="*/ 1408 h 1616"/>
                  <a:gd name="T14" fmla="*/ 438 w 1727"/>
                  <a:gd name="T15" fmla="*/ 1462 h 1616"/>
                  <a:gd name="T16" fmla="*/ 612 w 1727"/>
                  <a:gd name="T17" fmla="*/ 1611 h 1616"/>
                  <a:gd name="T18" fmla="*/ 892 w 1727"/>
                  <a:gd name="T19" fmla="*/ 1494 h 1616"/>
                  <a:gd name="T20" fmla="*/ 942 w 1727"/>
                  <a:gd name="T21" fmla="*/ 1178 h 1616"/>
                  <a:gd name="T22" fmla="*/ 1091 w 1727"/>
                  <a:gd name="T23" fmla="*/ 1005 h 1616"/>
                  <a:gd name="T24" fmla="*/ 339 w 1727"/>
                  <a:gd name="T25" fmla="*/ 1187 h 1616"/>
                  <a:gd name="T26" fmla="*/ 428 w 1727"/>
                  <a:gd name="T27" fmla="*/ 856 h 1616"/>
                  <a:gd name="T28" fmla="*/ 759 w 1727"/>
                  <a:gd name="T29" fmla="*/ 945 h 1616"/>
                  <a:gd name="T30" fmla="*/ 670 w 1727"/>
                  <a:gd name="T31" fmla="*/ 1276 h 1616"/>
                  <a:gd name="T32" fmla="*/ 1726 w 1727"/>
                  <a:gd name="T33" fmla="*/ 682 h 1616"/>
                  <a:gd name="T34" fmla="*/ 1627 w 1727"/>
                  <a:gd name="T35" fmla="*/ 571 h 1616"/>
                  <a:gd name="T36" fmla="*/ 1596 w 1727"/>
                  <a:gd name="T37" fmla="*/ 371 h 1616"/>
                  <a:gd name="T38" fmla="*/ 1417 w 1727"/>
                  <a:gd name="T39" fmla="*/ 296 h 1616"/>
                  <a:gd name="T40" fmla="*/ 1340 w 1727"/>
                  <a:gd name="T41" fmla="*/ 297 h 1616"/>
                  <a:gd name="T42" fmla="*/ 1160 w 1727"/>
                  <a:gd name="T43" fmla="*/ 371 h 1616"/>
                  <a:gd name="T44" fmla="*/ 1127 w 1727"/>
                  <a:gd name="T45" fmla="*/ 571 h 1616"/>
                  <a:gd name="T46" fmla="*/ 1031 w 1727"/>
                  <a:gd name="T47" fmla="*/ 682 h 1616"/>
                  <a:gd name="T48" fmla="*/ 1106 w 1727"/>
                  <a:gd name="T49" fmla="*/ 860 h 1616"/>
                  <a:gd name="T50" fmla="*/ 1306 w 1727"/>
                  <a:gd name="T51" fmla="*/ 893 h 1616"/>
                  <a:gd name="T52" fmla="*/ 1415 w 1727"/>
                  <a:gd name="T53" fmla="*/ 989 h 1616"/>
                  <a:gd name="T54" fmla="*/ 1594 w 1727"/>
                  <a:gd name="T55" fmla="*/ 914 h 1616"/>
                  <a:gd name="T56" fmla="*/ 1628 w 1727"/>
                  <a:gd name="T57" fmla="*/ 716 h 1616"/>
                  <a:gd name="T58" fmla="*/ 1242 w 1727"/>
                  <a:gd name="T59" fmla="*/ 721 h 1616"/>
                  <a:gd name="T60" fmla="*/ 1299 w 1727"/>
                  <a:gd name="T61" fmla="*/ 509 h 1616"/>
                  <a:gd name="T62" fmla="*/ 1511 w 1727"/>
                  <a:gd name="T63" fmla="*/ 566 h 1616"/>
                  <a:gd name="T64" fmla="*/ 1454 w 1727"/>
                  <a:gd name="T65" fmla="*/ 777 h 1616"/>
                  <a:gd name="T66" fmla="*/ 645 w 1727"/>
                  <a:gd name="T67" fmla="*/ 337 h 1616"/>
                  <a:gd name="T68" fmla="*/ 672 w 1727"/>
                  <a:gd name="T69" fmla="*/ 496 h 1616"/>
                  <a:gd name="T70" fmla="*/ 815 w 1727"/>
                  <a:gd name="T71" fmla="*/ 556 h 1616"/>
                  <a:gd name="T72" fmla="*/ 902 w 1727"/>
                  <a:gd name="T73" fmla="*/ 479 h 1616"/>
                  <a:gd name="T74" fmla="*/ 1062 w 1727"/>
                  <a:gd name="T75" fmla="*/ 453 h 1616"/>
                  <a:gd name="T76" fmla="*/ 1122 w 1727"/>
                  <a:gd name="T77" fmla="*/ 310 h 1616"/>
                  <a:gd name="T78" fmla="*/ 1122 w 1727"/>
                  <a:gd name="T79" fmla="*/ 246 h 1616"/>
                  <a:gd name="T80" fmla="*/ 1063 w 1727"/>
                  <a:gd name="T81" fmla="*/ 103 h 1616"/>
                  <a:gd name="T82" fmla="*/ 904 w 1727"/>
                  <a:gd name="T83" fmla="*/ 76 h 1616"/>
                  <a:gd name="T84" fmla="*/ 847 w 1727"/>
                  <a:gd name="T85" fmla="*/ 0 h 1616"/>
                  <a:gd name="T86" fmla="*/ 789 w 1727"/>
                  <a:gd name="T87" fmla="*/ 76 h 1616"/>
                  <a:gd name="T88" fmla="*/ 630 w 1727"/>
                  <a:gd name="T89" fmla="*/ 103 h 1616"/>
                  <a:gd name="T90" fmla="*/ 569 w 1727"/>
                  <a:gd name="T91" fmla="*/ 246 h 1616"/>
                  <a:gd name="T92" fmla="*/ 645 w 1727"/>
                  <a:gd name="T93" fmla="*/ 337 h 1616"/>
                  <a:gd name="T94" fmla="*/ 953 w 1727"/>
                  <a:gd name="T95" fmla="*/ 217 h 1616"/>
                  <a:gd name="T96" fmla="*/ 908 w 1727"/>
                  <a:gd name="T97" fmla="*/ 387 h 1616"/>
                  <a:gd name="T98" fmla="*/ 739 w 1727"/>
                  <a:gd name="T99" fmla="*/ 341 h 1616"/>
                  <a:gd name="T100" fmla="*/ 739 w 1727"/>
                  <a:gd name="T101" fmla="*/ 217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7" h="1616">
                    <a:moveTo>
                      <a:pt x="940" y="953"/>
                    </a:moveTo>
                    <a:cubicBezTo>
                      <a:pt x="932" y="922"/>
                      <a:pt x="921" y="896"/>
                      <a:pt x="905" y="867"/>
                    </a:cubicBezTo>
                    <a:cubicBezTo>
                      <a:pt x="928" y="820"/>
                      <a:pt x="951" y="772"/>
                      <a:pt x="973" y="725"/>
                    </a:cubicBezTo>
                    <a:cubicBezTo>
                      <a:pt x="946" y="692"/>
                      <a:pt x="921" y="666"/>
                      <a:pt x="887" y="639"/>
                    </a:cubicBezTo>
                    <a:cubicBezTo>
                      <a:pt x="840" y="661"/>
                      <a:pt x="792" y="684"/>
                      <a:pt x="745" y="707"/>
                    </a:cubicBezTo>
                    <a:cubicBezTo>
                      <a:pt x="717" y="691"/>
                      <a:pt x="691" y="680"/>
                      <a:pt x="659" y="672"/>
                    </a:cubicBezTo>
                    <a:cubicBezTo>
                      <a:pt x="641" y="622"/>
                      <a:pt x="624" y="572"/>
                      <a:pt x="607" y="523"/>
                    </a:cubicBezTo>
                    <a:cubicBezTo>
                      <a:pt x="585" y="520"/>
                      <a:pt x="567" y="519"/>
                      <a:pt x="546" y="519"/>
                    </a:cubicBezTo>
                    <a:cubicBezTo>
                      <a:pt x="525" y="519"/>
                      <a:pt x="507" y="520"/>
                      <a:pt x="486" y="523"/>
                    </a:cubicBezTo>
                    <a:cubicBezTo>
                      <a:pt x="468" y="573"/>
                      <a:pt x="451" y="623"/>
                      <a:pt x="434" y="674"/>
                    </a:cubicBezTo>
                    <a:cubicBezTo>
                      <a:pt x="403" y="683"/>
                      <a:pt x="377" y="694"/>
                      <a:pt x="348" y="710"/>
                    </a:cubicBezTo>
                    <a:cubicBezTo>
                      <a:pt x="300" y="687"/>
                      <a:pt x="252" y="664"/>
                      <a:pt x="205" y="642"/>
                    </a:cubicBezTo>
                    <a:cubicBezTo>
                      <a:pt x="172" y="669"/>
                      <a:pt x="146" y="694"/>
                      <a:pt x="119" y="728"/>
                    </a:cubicBezTo>
                    <a:cubicBezTo>
                      <a:pt x="141" y="775"/>
                      <a:pt x="164" y="823"/>
                      <a:pt x="187" y="870"/>
                    </a:cubicBezTo>
                    <a:cubicBezTo>
                      <a:pt x="171" y="898"/>
                      <a:pt x="161" y="924"/>
                      <a:pt x="152" y="956"/>
                    </a:cubicBezTo>
                    <a:cubicBezTo>
                      <a:pt x="102" y="974"/>
                      <a:pt x="52" y="992"/>
                      <a:pt x="3" y="1009"/>
                    </a:cubicBezTo>
                    <a:cubicBezTo>
                      <a:pt x="3" y="1029"/>
                      <a:pt x="0" y="1049"/>
                      <a:pt x="0" y="1069"/>
                    </a:cubicBezTo>
                    <a:cubicBezTo>
                      <a:pt x="0" y="1089"/>
                      <a:pt x="0" y="1109"/>
                      <a:pt x="3" y="1129"/>
                    </a:cubicBezTo>
                    <a:cubicBezTo>
                      <a:pt x="52" y="1147"/>
                      <a:pt x="102" y="1165"/>
                      <a:pt x="152" y="1182"/>
                    </a:cubicBezTo>
                    <a:cubicBezTo>
                      <a:pt x="161" y="1213"/>
                      <a:pt x="171" y="1239"/>
                      <a:pt x="187" y="1268"/>
                    </a:cubicBezTo>
                    <a:cubicBezTo>
                      <a:pt x="165" y="1315"/>
                      <a:pt x="144" y="1362"/>
                      <a:pt x="123" y="1408"/>
                    </a:cubicBezTo>
                    <a:cubicBezTo>
                      <a:pt x="150" y="1442"/>
                      <a:pt x="176" y="1468"/>
                      <a:pt x="209" y="1494"/>
                    </a:cubicBezTo>
                    <a:cubicBezTo>
                      <a:pt x="256" y="1472"/>
                      <a:pt x="304" y="1450"/>
                      <a:pt x="352" y="1427"/>
                    </a:cubicBezTo>
                    <a:cubicBezTo>
                      <a:pt x="381" y="1443"/>
                      <a:pt x="407" y="1453"/>
                      <a:pt x="438" y="1462"/>
                    </a:cubicBezTo>
                    <a:cubicBezTo>
                      <a:pt x="455" y="1512"/>
                      <a:pt x="473" y="1562"/>
                      <a:pt x="491" y="1611"/>
                    </a:cubicBezTo>
                    <a:cubicBezTo>
                      <a:pt x="511" y="1611"/>
                      <a:pt x="531" y="1615"/>
                      <a:pt x="551" y="1615"/>
                    </a:cubicBezTo>
                    <a:cubicBezTo>
                      <a:pt x="571" y="1615"/>
                      <a:pt x="592" y="1615"/>
                      <a:pt x="612" y="1611"/>
                    </a:cubicBezTo>
                    <a:cubicBezTo>
                      <a:pt x="629" y="1562"/>
                      <a:pt x="646" y="1512"/>
                      <a:pt x="664" y="1462"/>
                    </a:cubicBezTo>
                    <a:cubicBezTo>
                      <a:pt x="696" y="1453"/>
                      <a:pt x="722" y="1443"/>
                      <a:pt x="750" y="1427"/>
                    </a:cubicBezTo>
                    <a:cubicBezTo>
                      <a:pt x="797" y="1450"/>
                      <a:pt x="845" y="1472"/>
                      <a:pt x="892" y="1494"/>
                    </a:cubicBezTo>
                    <a:cubicBezTo>
                      <a:pt x="926" y="1467"/>
                      <a:pt x="952" y="1442"/>
                      <a:pt x="979" y="1408"/>
                    </a:cubicBezTo>
                    <a:cubicBezTo>
                      <a:pt x="955" y="1360"/>
                      <a:pt x="931" y="1312"/>
                      <a:pt x="907" y="1264"/>
                    </a:cubicBezTo>
                    <a:cubicBezTo>
                      <a:pt x="923" y="1235"/>
                      <a:pt x="934" y="1210"/>
                      <a:pt x="942" y="1178"/>
                    </a:cubicBezTo>
                    <a:cubicBezTo>
                      <a:pt x="992" y="1161"/>
                      <a:pt x="1042" y="1143"/>
                      <a:pt x="1092" y="1125"/>
                    </a:cubicBezTo>
                    <a:cubicBezTo>
                      <a:pt x="1092" y="1105"/>
                      <a:pt x="1095" y="1085"/>
                      <a:pt x="1095" y="1065"/>
                    </a:cubicBezTo>
                    <a:cubicBezTo>
                      <a:pt x="1095" y="1044"/>
                      <a:pt x="1094" y="1026"/>
                      <a:pt x="1091" y="1005"/>
                    </a:cubicBezTo>
                    <a:cubicBezTo>
                      <a:pt x="1041" y="988"/>
                      <a:pt x="991" y="971"/>
                      <a:pt x="940" y="953"/>
                    </a:cubicBezTo>
                    <a:close/>
                    <a:moveTo>
                      <a:pt x="428" y="1276"/>
                    </a:moveTo>
                    <a:cubicBezTo>
                      <a:pt x="389" y="1254"/>
                      <a:pt x="361" y="1226"/>
                      <a:pt x="339" y="1187"/>
                    </a:cubicBezTo>
                    <a:cubicBezTo>
                      <a:pt x="316" y="1149"/>
                      <a:pt x="306" y="1111"/>
                      <a:pt x="306" y="1066"/>
                    </a:cubicBezTo>
                    <a:cubicBezTo>
                      <a:pt x="306" y="1021"/>
                      <a:pt x="316" y="984"/>
                      <a:pt x="339" y="945"/>
                    </a:cubicBezTo>
                    <a:cubicBezTo>
                      <a:pt x="361" y="907"/>
                      <a:pt x="389" y="878"/>
                      <a:pt x="428" y="856"/>
                    </a:cubicBezTo>
                    <a:cubicBezTo>
                      <a:pt x="466" y="834"/>
                      <a:pt x="504" y="824"/>
                      <a:pt x="549" y="824"/>
                    </a:cubicBezTo>
                    <a:cubicBezTo>
                      <a:pt x="593" y="824"/>
                      <a:pt x="631" y="834"/>
                      <a:pt x="670" y="856"/>
                    </a:cubicBezTo>
                    <a:cubicBezTo>
                      <a:pt x="709" y="878"/>
                      <a:pt x="737" y="907"/>
                      <a:pt x="759" y="945"/>
                    </a:cubicBezTo>
                    <a:cubicBezTo>
                      <a:pt x="781" y="984"/>
                      <a:pt x="791" y="1021"/>
                      <a:pt x="791" y="1066"/>
                    </a:cubicBezTo>
                    <a:cubicBezTo>
                      <a:pt x="791" y="1111"/>
                      <a:pt x="781" y="1149"/>
                      <a:pt x="759" y="1187"/>
                    </a:cubicBezTo>
                    <a:cubicBezTo>
                      <a:pt x="737" y="1226"/>
                      <a:pt x="709" y="1254"/>
                      <a:pt x="670" y="1276"/>
                    </a:cubicBezTo>
                    <a:cubicBezTo>
                      <a:pt x="631" y="1298"/>
                      <a:pt x="593" y="1309"/>
                      <a:pt x="549" y="1309"/>
                    </a:cubicBezTo>
                    <a:cubicBezTo>
                      <a:pt x="504" y="1309"/>
                      <a:pt x="466" y="1298"/>
                      <a:pt x="428" y="1276"/>
                    </a:cubicBezTo>
                    <a:close/>
                    <a:moveTo>
                      <a:pt x="1726" y="682"/>
                    </a:moveTo>
                    <a:cubicBezTo>
                      <a:pt x="1726" y="669"/>
                      <a:pt x="1726" y="656"/>
                      <a:pt x="1726" y="643"/>
                    </a:cubicBezTo>
                    <a:cubicBezTo>
                      <a:pt x="1725" y="629"/>
                      <a:pt x="1725" y="618"/>
                      <a:pt x="1723" y="604"/>
                    </a:cubicBezTo>
                    <a:cubicBezTo>
                      <a:pt x="1691" y="593"/>
                      <a:pt x="1659" y="582"/>
                      <a:pt x="1627" y="571"/>
                    </a:cubicBezTo>
                    <a:cubicBezTo>
                      <a:pt x="1622" y="551"/>
                      <a:pt x="1615" y="535"/>
                      <a:pt x="1605" y="517"/>
                    </a:cubicBezTo>
                    <a:cubicBezTo>
                      <a:pt x="1620" y="486"/>
                      <a:pt x="1634" y="455"/>
                      <a:pt x="1648" y="425"/>
                    </a:cubicBezTo>
                    <a:cubicBezTo>
                      <a:pt x="1632" y="404"/>
                      <a:pt x="1617" y="388"/>
                      <a:pt x="1596" y="371"/>
                    </a:cubicBezTo>
                    <a:cubicBezTo>
                      <a:pt x="1566" y="385"/>
                      <a:pt x="1536" y="399"/>
                      <a:pt x="1505" y="414"/>
                    </a:cubicBezTo>
                    <a:cubicBezTo>
                      <a:pt x="1487" y="404"/>
                      <a:pt x="1471" y="397"/>
                      <a:pt x="1451" y="392"/>
                    </a:cubicBezTo>
                    <a:cubicBezTo>
                      <a:pt x="1440" y="360"/>
                      <a:pt x="1429" y="328"/>
                      <a:pt x="1417" y="296"/>
                    </a:cubicBezTo>
                    <a:cubicBezTo>
                      <a:pt x="1404" y="295"/>
                      <a:pt x="1392" y="294"/>
                      <a:pt x="1379" y="294"/>
                    </a:cubicBezTo>
                    <a:cubicBezTo>
                      <a:pt x="1379" y="294"/>
                      <a:pt x="1379" y="294"/>
                      <a:pt x="1378" y="294"/>
                    </a:cubicBezTo>
                    <a:cubicBezTo>
                      <a:pt x="1365" y="294"/>
                      <a:pt x="1353" y="295"/>
                      <a:pt x="1340" y="297"/>
                    </a:cubicBezTo>
                    <a:cubicBezTo>
                      <a:pt x="1329" y="328"/>
                      <a:pt x="1318" y="360"/>
                      <a:pt x="1306" y="392"/>
                    </a:cubicBezTo>
                    <a:cubicBezTo>
                      <a:pt x="1286" y="398"/>
                      <a:pt x="1270" y="404"/>
                      <a:pt x="1252" y="414"/>
                    </a:cubicBezTo>
                    <a:cubicBezTo>
                      <a:pt x="1222" y="399"/>
                      <a:pt x="1191" y="385"/>
                      <a:pt x="1160" y="371"/>
                    </a:cubicBezTo>
                    <a:cubicBezTo>
                      <a:pt x="1139" y="388"/>
                      <a:pt x="1123" y="404"/>
                      <a:pt x="1106" y="425"/>
                    </a:cubicBezTo>
                    <a:cubicBezTo>
                      <a:pt x="1121" y="455"/>
                      <a:pt x="1135" y="486"/>
                      <a:pt x="1149" y="517"/>
                    </a:cubicBezTo>
                    <a:cubicBezTo>
                      <a:pt x="1139" y="535"/>
                      <a:pt x="1133" y="551"/>
                      <a:pt x="1127" y="571"/>
                    </a:cubicBezTo>
                    <a:cubicBezTo>
                      <a:pt x="1095" y="582"/>
                      <a:pt x="1063" y="593"/>
                      <a:pt x="1031" y="604"/>
                    </a:cubicBezTo>
                    <a:cubicBezTo>
                      <a:pt x="1031" y="617"/>
                      <a:pt x="1031" y="630"/>
                      <a:pt x="1031" y="643"/>
                    </a:cubicBezTo>
                    <a:cubicBezTo>
                      <a:pt x="1031" y="656"/>
                      <a:pt x="1031" y="669"/>
                      <a:pt x="1031" y="682"/>
                    </a:cubicBezTo>
                    <a:cubicBezTo>
                      <a:pt x="1063" y="693"/>
                      <a:pt x="1095" y="704"/>
                      <a:pt x="1127" y="716"/>
                    </a:cubicBezTo>
                    <a:cubicBezTo>
                      <a:pt x="1133" y="735"/>
                      <a:pt x="1139" y="752"/>
                      <a:pt x="1149" y="770"/>
                    </a:cubicBezTo>
                    <a:cubicBezTo>
                      <a:pt x="1135" y="800"/>
                      <a:pt x="1121" y="830"/>
                      <a:pt x="1106" y="860"/>
                    </a:cubicBezTo>
                    <a:cubicBezTo>
                      <a:pt x="1123" y="881"/>
                      <a:pt x="1139" y="897"/>
                      <a:pt x="1160" y="914"/>
                    </a:cubicBezTo>
                    <a:cubicBezTo>
                      <a:pt x="1191" y="900"/>
                      <a:pt x="1222" y="886"/>
                      <a:pt x="1252" y="871"/>
                    </a:cubicBezTo>
                    <a:cubicBezTo>
                      <a:pt x="1270" y="881"/>
                      <a:pt x="1286" y="888"/>
                      <a:pt x="1306" y="893"/>
                    </a:cubicBezTo>
                    <a:cubicBezTo>
                      <a:pt x="1317" y="925"/>
                      <a:pt x="1328" y="957"/>
                      <a:pt x="1338" y="989"/>
                    </a:cubicBezTo>
                    <a:cubicBezTo>
                      <a:pt x="1351" y="989"/>
                      <a:pt x="1364" y="989"/>
                      <a:pt x="1376" y="989"/>
                    </a:cubicBezTo>
                    <a:cubicBezTo>
                      <a:pt x="1389" y="989"/>
                      <a:pt x="1402" y="989"/>
                      <a:pt x="1415" y="989"/>
                    </a:cubicBezTo>
                    <a:cubicBezTo>
                      <a:pt x="1427" y="957"/>
                      <a:pt x="1438" y="925"/>
                      <a:pt x="1449" y="893"/>
                    </a:cubicBezTo>
                    <a:cubicBezTo>
                      <a:pt x="1468" y="888"/>
                      <a:pt x="1485" y="881"/>
                      <a:pt x="1503" y="871"/>
                    </a:cubicBezTo>
                    <a:cubicBezTo>
                      <a:pt x="1534" y="886"/>
                      <a:pt x="1564" y="900"/>
                      <a:pt x="1594" y="914"/>
                    </a:cubicBezTo>
                    <a:cubicBezTo>
                      <a:pt x="1615" y="897"/>
                      <a:pt x="1631" y="881"/>
                      <a:pt x="1648" y="860"/>
                    </a:cubicBezTo>
                    <a:cubicBezTo>
                      <a:pt x="1634" y="830"/>
                      <a:pt x="1620" y="800"/>
                      <a:pt x="1605" y="770"/>
                    </a:cubicBezTo>
                    <a:cubicBezTo>
                      <a:pt x="1615" y="752"/>
                      <a:pt x="1622" y="735"/>
                      <a:pt x="1628" y="716"/>
                    </a:cubicBezTo>
                    <a:cubicBezTo>
                      <a:pt x="1661" y="704"/>
                      <a:pt x="1694" y="693"/>
                      <a:pt x="1726" y="682"/>
                    </a:cubicBezTo>
                    <a:close/>
                    <a:moveTo>
                      <a:pt x="1299" y="777"/>
                    </a:moveTo>
                    <a:cubicBezTo>
                      <a:pt x="1274" y="762"/>
                      <a:pt x="1257" y="745"/>
                      <a:pt x="1242" y="721"/>
                    </a:cubicBezTo>
                    <a:cubicBezTo>
                      <a:pt x="1228" y="696"/>
                      <a:pt x="1222" y="671"/>
                      <a:pt x="1222" y="643"/>
                    </a:cubicBezTo>
                    <a:cubicBezTo>
                      <a:pt x="1222" y="614"/>
                      <a:pt x="1228" y="590"/>
                      <a:pt x="1242" y="566"/>
                    </a:cubicBezTo>
                    <a:cubicBezTo>
                      <a:pt x="1257" y="541"/>
                      <a:pt x="1274" y="523"/>
                      <a:pt x="1299" y="509"/>
                    </a:cubicBezTo>
                    <a:cubicBezTo>
                      <a:pt x="1324" y="495"/>
                      <a:pt x="1349" y="488"/>
                      <a:pt x="1377" y="488"/>
                    </a:cubicBezTo>
                    <a:cubicBezTo>
                      <a:pt x="1406" y="488"/>
                      <a:pt x="1429" y="495"/>
                      <a:pt x="1454" y="509"/>
                    </a:cubicBezTo>
                    <a:cubicBezTo>
                      <a:pt x="1479" y="523"/>
                      <a:pt x="1497" y="541"/>
                      <a:pt x="1511" y="566"/>
                    </a:cubicBezTo>
                    <a:cubicBezTo>
                      <a:pt x="1525" y="590"/>
                      <a:pt x="1532" y="614"/>
                      <a:pt x="1532" y="643"/>
                    </a:cubicBezTo>
                    <a:cubicBezTo>
                      <a:pt x="1532" y="671"/>
                      <a:pt x="1525" y="696"/>
                      <a:pt x="1511" y="721"/>
                    </a:cubicBezTo>
                    <a:cubicBezTo>
                      <a:pt x="1497" y="745"/>
                      <a:pt x="1479" y="762"/>
                      <a:pt x="1454" y="777"/>
                    </a:cubicBezTo>
                    <a:cubicBezTo>
                      <a:pt x="1429" y="791"/>
                      <a:pt x="1406" y="798"/>
                      <a:pt x="1377" y="798"/>
                    </a:cubicBezTo>
                    <a:cubicBezTo>
                      <a:pt x="1349" y="798"/>
                      <a:pt x="1324" y="791"/>
                      <a:pt x="1299" y="777"/>
                    </a:cubicBezTo>
                    <a:close/>
                    <a:moveTo>
                      <a:pt x="645" y="337"/>
                    </a:moveTo>
                    <a:cubicBezTo>
                      <a:pt x="650" y="353"/>
                      <a:pt x="655" y="366"/>
                      <a:pt x="663" y="380"/>
                    </a:cubicBezTo>
                    <a:cubicBezTo>
                      <a:pt x="651" y="404"/>
                      <a:pt x="640" y="428"/>
                      <a:pt x="629" y="453"/>
                    </a:cubicBezTo>
                    <a:cubicBezTo>
                      <a:pt x="642" y="470"/>
                      <a:pt x="655" y="483"/>
                      <a:pt x="672" y="496"/>
                    </a:cubicBezTo>
                    <a:cubicBezTo>
                      <a:pt x="696" y="484"/>
                      <a:pt x="720" y="473"/>
                      <a:pt x="744" y="462"/>
                    </a:cubicBezTo>
                    <a:cubicBezTo>
                      <a:pt x="759" y="470"/>
                      <a:pt x="772" y="475"/>
                      <a:pt x="787" y="479"/>
                    </a:cubicBezTo>
                    <a:cubicBezTo>
                      <a:pt x="796" y="504"/>
                      <a:pt x="805" y="530"/>
                      <a:pt x="815" y="556"/>
                    </a:cubicBezTo>
                    <a:cubicBezTo>
                      <a:pt x="825" y="556"/>
                      <a:pt x="835" y="556"/>
                      <a:pt x="845" y="556"/>
                    </a:cubicBezTo>
                    <a:cubicBezTo>
                      <a:pt x="855" y="556"/>
                      <a:pt x="865" y="556"/>
                      <a:pt x="875" y="556"/>
                    </a:cubicBezTo>
                    <a:cubicBezTo>
                      <a:pt x="884" y="530"/>
                      <a:pt x="893" y="504"/>
                      <a:pt x="902" y="479"/>
                    </a:cubicBezTo>
                    <a:cubicBezTo>
                      <a:pt x="918" y="475"/>
                      <a:pt x="931" y="470"/>
                      <a:pt x="945" y="461"/>
                    </a:cubicBezTo>
                    <a:cubicBezTo>
                      <a:pt x="970" y="472"/>
                      <a:pt x="995" y="484"/>
                      <a:pt x="1019" y="496"/>
                    </a:cubicBezTo>
                    <a:cubicBezTo>
                      <a:pt x="1035" y="483"/>
                      <a:pt x="1048" y="470"/>
                      <a:pt x="1062" y="453"/>
                    </a:cubicBezTo>
                    <a:cubicBezTo>
                      <a:pt x="1051" y="428"/>
                      <a:pt x="1039" y="404"/>
                      <a:pt x="1027" y="380"/>
                    </a:cubicBezTo>
                    <a:cubicBezTo>
                      <a:pt x="1035" y="366"/>
                      <a:pt x="1041" y="353"/>
                      <a:pt x="1045" y="337"/>
                    </a:cubicBezTo>
                    <a:cubicBezTo>
                      <a:pt x="1071" y="328"/>
                      <a:pt x="1097" y="319"/>
                      <a:pt x="1122" y="310"/>
                    </a:cubicBezTo>
                    <a:cubicBezTo>
                      <a:pt x="1122" y="299"/>
                      <a:pt x="1122" y="289"/>
                      <a:pt x="1122" y="279"/>
                    </a:cubicBezTo>
                    <a:cubicBezTo>
                      <a:pt x="1123" y="273"/>
                      <a:pt x="1123" y="268"/>
                      <a:pt x="1123" y="263"/>
                    </a:cubicBezTo>
                    <a:cubicBezTo>
                      <a:pt x="1123" y="257"/>
                      <a:pt x="1123" y="252"/>
                      <a:pt x="1122" y="246"/>
                    </a:cubicBezTo>
                    <a:cubicBezTo>
                      <a:pt x="1097" y="237"/>
                      <a:pt x="1072" y="228"/>
                      <a:pt x="1046" y="219"/>
                    </a:cubicBezTo>
                    <a:cubicBezTo>
                      <a:pt x="1042" y="203"/>
                      <a:pt x="1036" y="190"/>
                      <a:pt x="1029" y="176"/>
                    </a:cubicBezTo>
                    <a:cubicBezTo>
                      <a:pt x="1041" y="151"/>
                      <a:pt x="1052" y="127"/>
                      <a:pt x="1063" y="103"/>
                    </a:cubicBezTo>
                    <a:cubicBezTo>
                      <a:pt x="1050" y="86"/>
                      <a:pt x="1037" y="73"/>
                      <a:pt x="1020" y="59"/>
                    </a:cubicBezTo>
                    <a:cubicBezTo>
                      <a:pt x="996" y="70"/>
                      <a:pt x="972" y="82"/>
                      <a:pt x="947" y="94"/>
                    </a:cubicBezTo>
                    <a:cubicBezTo>
                      <a:pt x="933" y="86"/>
                      <a:pt x="920" y="81"/>
                      <a:pt x="904" y="76"/>
                    </a:cubicBezTo>
                    <a:cubicBezTo>
                      <a:pt x="895" y="50"/>
                      <a:pt x="886" y="25"/>
                      <a:pt x="877" y="0"/>
                    </a:cubicBezTo>
                    <a:cubicBezTo>
                      <a:pt x="871" y="0"/>
                      <a:pt x="867" y="0"/>
                      <a:pt x="862" y="0"/>
                    </a:cubicBezTo>
                    <a:cubicBezTo>
                      <a:pt x="856" y="0"/>
                      <a:pt x="852" y="0"/>
                      <a:pt x="847" y="0"/>
                    </a:cubicBezTo>
                    <a:cubicBezTo>
                      <a:pt x="842" y="0"/>
                      <a:pt x="837" y="0"/>
                      <a:pt x="832" y="0"/>
                    </a:cubicBezTo>
                    <a:cubicBezTo>
                      <a:pt x="826" y="0"/>
                      <a:pt x="822" y="0"/>
                      <a:pt x="816" y="0"/>
                    </a:cubicBezTo>
                    <a:cubicBezTo>
                      <a:pt x="807" y="25"/>
                      <a:pt x="798" y="50"/>
                      <a:pt x="789" y="76"/>
                    </a:cubicBezTo>
                    <a:cubicBezTo>
                      <a:pt x="773" y="81"/>
                      <a:pt x="761" y="86"/>
                      <a:pt x="746" y="94"/>
                    </a:cubicBezTo>
                    <a:cubicBezTo>
                      <a:pt x="721" y="82"/>
                      <a:pt x="697" y="70"/>
                      <a:pt x="673" y="59"/>
                    </a:cubicBezTo>
                    <a:cubicBezTo>
                      <a:pt x="657" y="73"/>
                      <a:pt x="644" y="86"/>
                      <a:pt x="630" y="103"/>
                    </a:cubicBezTo>
                    <a:cubicBezTo>
                      <a:pt x="641" y="127"/>
                      <a:pt x="653" y="151"/>
                      <a:pt x="665" y="175"/>
                    </a:cubicBezTo>
                    <a:cubicBezTo>
                      <a:pt x="657" y="190"/>
                      <a:pt x="652" y="203"/>
                      <a:pt x="647" y="218"/>
                    </a:cubicBezTo>
                    <a:cubicBezTo>
                      <a:pt x="621" y="227"/>
                      <a:pt x="595" y="236"/>
                      <a:pt x="569" y="246"/>
                    </a:cubicBezTo>
                    <a:cubicBezTo>
                      <a:pt x="569" y="256"/>
                      <a:pt x="569" y="266"/>
                      <a:pt x="569" y="277"/>
                    </a:cubicBezTo>
                    <a:cubicBezTo>
                      <a:pt x="569" y="287"/>
                      <a:pt x="569" y="297"/>
                      <a:pt x="569" y="308"/>
                    </a:cubicBezTo>
                    <a:cubicBezTo>
                      <a:pt x="594" y="317"/>
                      <a:pt x="619" y="327"/>
                      <a:pt x="645" y="337"/>
                    </a:cubicBezTo>
                    <a:close/>
                    <a:moveTo>
                      <a:pt x="846" y="155"/>
                    </a:moveTo>
                    <a:cubicBezTo>
                      <a:pt x="868" y="155"/>
                      <a:pt x="889" y="160"/>
                      <a:pt x="908" y="172"/>
                    </a:cubicBezTo>
                    <a:cubicBezTo>
                      <a:pt x="928" y="183"/>
                      <a:pt x="942" y="197"/>
                      <a:pt x="953" y="217"/>
                    </a:cubicBezTo>
                    <a:cubicBezTo>
                      <a:pt x="965" y="237"/>
                      <a:pt x="970" y="256"/>
                      <a:pt x="970" y="279"/>
                    </a:cubicBezTo>
                    <a:cubicBezTo>
                      <a:pt x="970" y="302"/>
                      <a:pt x="965" y="321"/>
                      <a:pt x="953" y="341"/>
                    </a:cubicBezTo>
                    <a:cubicBezTo>
                      <a:pt x="942" y="361"/>
                      <a:pt x="928" y="375"/>
                      <a:pt x="908" y="387"/>
                    </a:cubicBezTo>
                    <a:cubicBezTo>
                      <a:pt x="889" y="398"/>
                      <a:pt x="868" y="403"/>
                      <a:pt x="846" y="403"/>
                    </a:cubicBezTo>
                    <a:cubicBezTo>
                      <a:pt x="824" y="403"/>
                      <a:pt x="803" y="398"/>
                      <a:pt x="784" y="387"/>
                    </a:cubicBezTo>
                    <a:cubicBezTo>
                      <a:pt x="764" y="375"/>
                      <a:pt x="750" y="361"/>
                      <a:pt x="739" y="341"/>
                    </a:cubicBezTo>
                    <a:cubicBezTo>
                      <a:pt x="728" y="321"/>
                      <a:pt x="722" y="302"/>
                      <a:pt x="722" y="279"/>
                    </a:cubicBezTo>
                    <a:lnTo>
                      <a:pt x="722" y="279"/>
                    </a:lnTo>
                    <a:cubicBezTo>
                      <a:pt x="722" y="256"/>
                      <a:pt x="728" y="236"/>
                      <a:pt x="739" y="217"/>
                    </a:cubicBezTo>
                    <a:cubicBezTo>
                      <a:pt x="750" y="197"/>
                      <a:pt x="764" y="182"/>
                      <a:pt x="784" y="171"/>
                    </a:cubicBezTo>
                    <a:cubicBezTo>
                      <a:pt x="803" y="159"/>
                      <a:pt x="824" y="155"/>
                      <a:pt x="846" y="15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16" name="Group 15">
            <a:extLst>
              <a:ext uri="{FF2B5EF4-FFF2-40B4-BE49-F238E27FC236}">
                <a16:creationId xmlns:a16="http://schemas.microsoft.com/office/drawing/2014/main" id="{B7FD3F9D-6D24-4C21-A1F5-F9D950FE5C47}"/>
              </a:ext>
            </a:extLst>
          </p:cNvPr>
          <p:cNvGrpSpPr/>
          <p:nvPr/>
        </p:nvGrpSpPr>
        <p:grpSpPr>
          <a:xfrm>
            <a:off x="5724030" y="1971126"/>
            <a:ext cx="743940" cy="743940"/>
            <a:chOff x="5724030" y="1971126"/>
            <a:chExt cx="743940" cy="743940"/>
          </a:xfrm>
        </p:grpSpPr>
        <p:sp>
          <p:nvSpPr>
            <p:cNvPr id="18" name="Oval 17">
              <a:extLst>
                <a:ext uri="{FF2B5EF4-FFF2-40B4-BE49-F238E27FC236}">
                  <a16:creationId xmlns:a16="http://schemas.microsoft.com/office/drawing/2014/main" id="{EB4C4DC6-E272-4B00-A240-82E5E1BDBD89}"/>
                </a:ext>
              </a:extLst>
            </p:cNvPr>
            <p:cNvSpPr/>
            <p:nvPr/>
          </p:nvSpPr>
          <p:spPr>
            <a:xfrm>
              <a:off x="5724030"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8" name="Group 7">
              <a:extLst>
                <a:ext uri="{FF2B5EF4-FFF2-40B4-BE49-F238E27FC236}">
                  <a16:creationId xmlns:a16="http://schemas.microsoft.com/office/drawing/2014/main" id="{9E54FD34-83C2-4F69-BCEF-2C7CE3A071ED}"/>
                </a:ext>
              </a:extLst>
            </p:cNvPr>
            <p:cNvGrpSpPr>
              <a:grpSpLocks/>
            </p:cNvGrpSpPr>
            <p:nvPr/>
          </p:nvGrpSpPr>
          <p:grpSpPr bwMode="auto">
            <a:xfrm>
              <a:off x="5877172" y="2160740"/>
              <a:ext cx="437656" cy="364713"/>
              <a:chOff x="1240" y="1767"/>
              <a:chExt cx="330" cy="275"/>
            </a:xfrm>
            <a:solidFill>
              <a:schemeClr val="accent1"/>
            </a:solidFill>
          </p:grpSpPr>
          <p:sp>
            <p:nvSpPr>
              <p:cNvPr id="49" name="Freeform 8">
                <a:extLst>
                  <a:ext uri="{FF2B5EF4-FFF2-40B4-BE49-F238E27FC236}">
                    <a16:creationId xmlns:a16="http://schemas.microsoft.com/office/drawing/2014/main" id="{1C67D3D7-5473-4614-8A14-C00EC2771273}"/>
                  </a:ext>
                </a:extLst>
              </p:cNvPr>
              <p:cNvSpPr>
                <a:spLocks noChangeArrowheads="1"/>
              </p:cNvSpPr>
              <p:nvPr/>
            </p:nvSpPr>
            <p:spPr bwMode="auto">
              <a:xfrm>
                <a:off x="1240" y="1767"/>
                <a:ext cx="331" cy="275"/>
              </a:xfrm>
              <a:custGeom>
                <a:avLst/>
                <a:gdLst>
                  <a:gd name="T0" fmla="*/ 883 w 1462"/>
                  <a:gd name="T1" fmla="*/ 15 h 1218"/>
                  <a:gd name="T2" fmla="*/ 988 w 1462"/>
                  <a:gd name="T3" fmla="*/ 15 h 1218"/>
                  <a:gd name="T4" fmla="*/ 1041 w 1462"/>
                  <a:gd name="T5" fmla="*/ 106 h 1218"/>
                  <a:gd name="T6" fmla="*/ 988 w 1462"/>
                  <a:gd name="T7" fmla="*/ 197 h 1218"/>
                  <a:gd name="T8" fmla="*/ 883 w 1462"/>
                  <a:gd name="T9" fmla="*/ 197 h 1218"/>
                  <a:gd name="T10" fmla="*/ 830 w 1462"/>
                  <a:gd name="T11" fmla="*/ 106 h 1218"/>
                  <a:gd name="T12" fmla="*/ 936 w 1462"/>
                  <a:gd name="T13" fmla="*/ 441 h 1218"/>
                  <a:gd name="T14" fmla="*/ 844 w 1462"/>
                  <a:gd name="T15" fmla="*/ 494 h 1218"/>
                  <a:gd name="T16" fmla="*/ 844 w 1462"/>
                  <a:gd name="T17" fmla="*/ 599 h 1218"/>
                  <a:gd name="T18" fmla="*/ 936 w 1462"/>
                  <a:gd name="T19" fmla="*/ 651 h 1218"/>
                  <a:gd name="T20" fmla="*/ 1027 w 1462"/>
                  <a:gd name="T21" fmla="*/ 599 h 1218"/>
                  <a:gd name="T22" fmla="*/ 1041 w 1462"/>
                  <a:gd name="T23" fmla="*/ 547 h 1218"/>
                  <a:gd name="T24" fmla="*/ 988 w 1462"/>
                  <a:gd name="T25" fmla="*/ 455 h 1218"/>
                  <a:gd name="T26" fmla="*/ 766 w 1462"/>
                  <a:gd name="T27" fmla="*/ 446 h 1218"/>
                  <a:gd name="T28" fmla="*/ 812 w 1462"/>
                  <a:gd name="T29" fmla="*/ 434 h 1218"/>
                  <a:gd name="T30" fmla="*/ 857 w 1462"/>
                  <a:gd name="T31" fmla="*/ 355 h 1218"/>
                  <a:gd name="T32" fmla="*/ 812 w 1462"/>
                  <a:gd name="T33" fmla="*/ 277 h 1218"/>
                  <a:gd name="T34" fmla="*/ 722 w 1462"/>
                  <a:gd name="T35" fmla="*/ 277 h 1218"/>
                  <a:gd name="T36" fmla="*/ 677 w 1462"/>
                  <a:gd name="T37" fmla="*/ 355 h 1218"/>
                  <a:gd name="T38" fmla="*/ 689 w 1462"/>
                  <a:gd name="T39" fmla="*/ 400 h 1218"/>
                  <a:gd name="T40" fmla="*/ 766 w 1462"/>
                  <a:gd name="T41" fmla="*/ 445 h 1218"/>
                  <a:gd name="T42" fmla="*/ 1434 w 1462"/>
                  <a:gd name="T43" fmla="*/ 712 h 1218"/>
                  <a:gd name="T44" fmla="*/ 1374 w 1462"/>
                  <a:gd name="T45" fmla="*/ 712 h 1218"/>
                  <a:gd name="T46" fmla="*/ 1317 w 1462"/>
                  <a:gd name="T47" fmla="*/ 737 h 1218"/>
                  <a:gd name="T48" fmla="*/ 1288 w 1462"/>
                  <a:gd name="T49" fmla="*/ 687 h 1218"/>
                  <a:gd name="T50" fmla="*/ 1229 w 1462"/>
                  <a:gd name="T51" fmla="*/ 687 h 1218"/>
                  <a:gd name="T52" fmla="*/ 1204 w 1462"/>
                  <a:gd name="T53" fmla="*/ 676 h 1218"/>
                  <a:gd name="T54" fmla="*/ 1154 w 1462"/>
                  <a:gd name="T55" fmla="*/ 647 h 1218"/>
                  <a:gd name="T56" fmla="*/ 1062 w 1462"/>
                  <a:gd name="T57" fmla="*/ 691 h 1218"/>
                  <a:gd name="T58" fmla="*/ 1096 w 1462"/>
                  <a:gd name="T59" fmla="*/ 776 h 1218"/>
                  <a:gd name="T60" fmla="*/ 1082 w 1462"/>
                  <a:gd name="T61" fmla="*/ 828 h 1218"/>
                  <a:gd name="T62" fmla="*/ 1012 w 1462"/>
                  <a:gd name="T63" fmla="*/ 889 h 1218"/>
                  <a:gd name="T64" fmla="*/ 841 w 1462"/>
                  <a:gd name="T65" fmla="*/ 931 h 1218"/>
                  <a:gd name="T66" fmla="*/ 574 w 1462"/>
                  <a:gd name="T67" fmla="*/ 822 h 1218"/>
                  <a:gd name="T68" fmla="*/ 841 w 1462"/>
                  <a:gd name="T69" fmla="*/ 867 h 1218"/>
                  <a:gd name="T70" fmla="*/ 979 w 1462"/>
                  <a:gd name="T71" fmla="*/ 833 h 1218"/>
                  <a:gd name="T72" fmla="*/ 1025 w 1462"/>
                  <a:gd name="T73" fmla="*/ 796 h 1218"/>
                  <a:gd name="T74" fmla="*/ 1032 w 1462"/>
                  <a:gd name="T75" fmla="*/ 770 h 1218"/>
                  <a:gd name="T76" fmla="*/ 1006 w 1462"/>
                  <a:gd name="T77" fmla="*/ 726 h 1218"/>
                  <a:gd name="T78" fmla="*/ 910 w 1462"/>
                  <a:gd name="T79" fmla="*/ 725 h 1218"/>
                  <a:gd name="T80" fmla="*/ 380 w 1462"/>
                  <a:gd name="T81" fmla="*/ 567 h 1218"/>
                  <a:gd name="T82" fmla="*/ 0 w 1462"/>
                  <a:gd name="T83" fmla="*/ 1157 h 1218"/>
                  <a:gd name="T84" fmla="*/ 206 w 1462"/>
                  <a:gd name="T85" fmla="*/ 1143 h 1218"/>
                  <a:gd name="T86" fmla="*/ 704 w 1462"/>
                  <a:gd name="T87" fmla="*/ 1217 h 1218"/>
                  <a:gd name="T88" fmla="*/ 716 w 1462"/>
                  <a:gd name="T89" fmla="*/ 1217 h 1218"/>
                  <a:gd name="T90" fmla="*/ 729 w 1462"/>
                  <a:gd name="T91" fmla="*/ 1217 h 1218"/>
                  <a:gd name="T92" fmla="*/ 771 w 1462"/>
                  <a:gd name="T93" fmla="*/ 1199 h 1218"/>
                  <a:gd name="T94" fmla="*/ 1428 w 1462"/>
                  <a:gd name="T95" fmla="*/ 813 h 1218"/>
                  <a:gd name="T96" fmla="*/ 1453 w 1462"/>
                  <a:gd name="T97" fmla="*/ 790 h 1218"/>
                  <a:gd name="T98" fmla="*/ 1454 w 1462"/>
                  <a:gd name="T99" fmla="*/ 733 h 1218"/>
                  <a:gd name="T100" fmla="*/ 1434 w 1462"/>
                  <a:gd name="T101" fmla="*/ 712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2" h="1218">
                    <a:moveTo>
                      <a:pt x="844" y="53"/>
                    </a:moveTo>
                    <a:cubicBezTo>
                      <a:pt x="854" y="36"/>
                      <a:pt x="866" y="24"/>
                      <a:pt x="883" y="15"/>
                    </a:cubicBezTo>
                    <a:cubicBezTo>
                      <a:pt x="900" y="5"/>
                      <a:pt x="917" y="0"/>
                      <a:pt x="936" y="0"/>
                    </a:cubicBezTo>
                    <a:cubicBezTo>
                      <a:pt x="956" y="0"/>
                      <a:pt x="972" y="5"/>
                      <a:pt x="988" y="15"/>
                    </a:cubicBezTo>
                    <a:cubicBezTo>
                      <a:pt x="1005" y="24"/>
                      <a:pt x="1017" y="36"/>
                      <a:pt x="1027" y="53"/>
                    </a:cubicBezTo>
                    <a:cubicBezTo>
                      <a:pt x="1037" y="70"/>
                      <a:pt x="1041" y="87"/>
                      <a:pt x="1041" y="106"/>
                    </a:cubicBezTo>
                    <a:cubicBezTo>
                      <a:pt x="1041" y="125"/>
                      <a:pt x="1037" y="142"/>
                      <a:pt x="1027" y="159"/>
                    </a:cubicBezTo>
                    <a:cubicBezTo>
                      <a:pt x="1017" y="176"/>
                      <a:pt x="1005" y="187"/>
                      <a:pt x="988" y="197"/>
                    </a:cubicBezTo>
                    <a:cubicBezTo>
                      <a:pt x="972" y="206"/>
                      <a:pt x="956" y="212"/>
                      <a:pt x="936" y="212"/>
                    </a:cubicBezTo>
                    <a:cubicBezTo>
                      <a:pt x="917" y="212"/>
                      <a:pt x="900" y="206"/>
                      <a:pt x="883" y="197"/>
                    </a:cubicBezTo>
                    <a:cubicBezTo>
                      <a:pt x="866" y="187"/>
                      <a:pt x="854" y="176"/>
                      <a:pt x="844" y="159"/>
                    </a:cubicBezTo>
                    <a:cubicBezTo>
                      <a:pt x="835" y="142"/>
                      <a:pt x="830" y="125"/>
                      <a:pt x="830" y="106"/>
                    </a:cubicBezTo>
                    <a:cubicBezTo>
                      <a:pt x="830" y="87"/>
                      <a:pt x="835" y="70"/>
                      <a:pt x="844" y="53"/>
                    </a:cubicBezTo>
                    <a:close/>
                    <a:moveTo>
                      <a:pt x="936" y="441"/>
                    </a:moveTo>
                    <a:cubicBezTo>
                      <a:pt x="916" y="441"/>
                      <a:pt x="900" y="446"/>
                      <a:pt x="883" y="455"/>
                    </a:cubicBezTo>
                    <a:cubicBezTo>
                      <a:pt x="866" y="465"/>
                      <a:pt x="854" y="477"/>
                      <a:pt x="844" y="494"/>
                    </a:cubicBezTo>
                    <a:cubicBezTo>
                      <a:pt x="835" y="511"/>
                      <a:pt x="830" y="527"/>
                      <a:pt x="830" y="547"/>
                    </a:cubicBezTo>
                    <a:cubicBezTo>
                      <a:pt x="830" y="566"/>
                      <a:pt x="835" y="583"/>
                      <a:pt x="844" y="599"/>
                    </a:cubicBezTo>
                    <a:cubicBezTo>
                      <a:pt x="854" y="615"/>
                      <a:pt x="866" y="627"/>
                      <a:pt x="883" y="637"/>
                    </a:cubicBezTo>
                    <a:cubicBezTo>
                      <a:pt x="900" y="647"/>
                      <a:pt x="917" y="651"/>
                      <a:pt x="936" y="651"/>
                    </a:cubicBezTo>
                    <a:cubicBezTo>
                      <a:pt x="956" y="651"/>
                      <a:pt x="972" y="647"/>
                      <a:pt x="988" y="637"/>
                    </a:cubicBezTo>
                    <a:cubicBezTo>
                      <a:pt x="1005" y="627"/>
                      <a:pt x="1017" y="615"/>
                      <a:pt x="1027" y="599"/>
                    </a:cubicBezTo>
                    <a:cubicBezTo>
                      <a:pt x="1037" y="583"/>
                      <a:pt x="1041" y="566"/>
                      <a:pt x="1041" y="547"/>
                    </a:cubicBezTo>
                    <a:lnTo>
                      <a:pt x="1041" y="547"/>
                    </a:lnTo>
                    <a:cubicBezTo>
                      <a:pt x="1041" y="527"/>
                      <a:pt x="1037" y="511"/>
                      <a:pt x="1027" y="494"/>
                    </a:cubicBezTo>
                    <a:cubicBezTo>
                      <a:pt x="1017" y="477"/>
                      <a:pt x="1005" y="464"/>
                      <a:pt x="988" y="455"/>
                    </a:cubicBezTo>
                    <a:cubicBezTo>
                      <a:pt x="972" y="445"/>
                      <a:pt x="955" y="441"/>
                      <a:pt x="936" y="441"/>
                    </a:cubicBezTo>
                    <a:close/>
                    <a:moveTo>
                      <a:pt x="766" y="446"/>
                    </a:moveTo>
                    <a:lnTo>
                      <a:pt x="766" y="446"/>
                    </a:lnTo>
                    <a:cubicBezTo>
                      <a:pt x="783" y="446"/>
                      <a:pt x="798" y="442"/>
                      <a:pt x="812" y="434"/>
                    </a:cubicBezTo>
                    <a:cubicBezTo>
                      <a:pt x="827" y="425"/>
                      <a:pt x="837" y="415"/>
                      <a:pt x="845" y="401"/>
                    </a:cubicBezTo>
                    <a:cubicBezTo>
                      <a:pt x="854" y="386"/>
                      <a:pt x="857" y="371"/>
                      <a:pt x="857" y="355"/>
                    </a:cubicBezTo>
                    <a:cubicBezTo>
                      <a:pt x="857" y="338"/>
                      <a:pt x="854" y="324"/>
                      <a:pt x="845" y="310"/>
                    </a:cubicBezTo>
                    <a:cubicBezTo>
                      <a:pt x="837" y="295"/>
                      <a:pt x="827" y="285"/>
                      <a:pt x="812" y="277"/>
                    </a:cubicBezTo>
                    <a:cubicBezTo>
                      <a:pt x="798" y="269"/>
                      <a:pt x="783" y="265"/>
                      <a:pt x="766" y="265"/>
                    </a:cubicBezTo>
                    <a:cubicBezTo>
                      <a:pt x="750" y="265"/>
                      <a:pt x="736" y="269"/>
                      <a:pt x="722" y="277"/>
                    </a:cubicBezTo>
                    <a:cubicBezTo>
                      <a:pt x="707" y="285"/>
                      <a:pt x="697" y="295"/>
                      <a:pt x="689" y="310"/>
                    </a:cubicBezTo>
                    <a:cubicBezTo>
                      <a:pt x="681" y="324"/>
                      <a:pt x="677" y="339"/>
                      <a:pt x="677" y="355"/>
                    </a:cubicBezTo>
                    <a:cubicBezTo>
                      <a:pt x="677" y="356"/>
                      <a:pt x="677" y="355"/>
                      <a:pt x="677" y="356"/>
                    </a:cubicBezTo>
                    <a:cubicBezTo>
                      <a:pt x="677" y="372"/>
                      <a:pt x="681" y="386"/>
                      <a:pt x="689" y="400"/>
                    </a:cubicBezTo>
                    <a:cubicBezTo>
                      <a:pt x="697" y="415"/>
                      <a:pt x="708" y="425"/>
                      <a:pt x="722" y="433"/>
                    </a:cubicBezTo>
                    <a:cubicBezTo>
                      <a:pt x="735" y="442"/>
                      <a:pt x="749" y="445"/>
                      <a:pt x="766" y="445"/>
                    </a:cubicBezTo>
                    <a:cubicBezTo>
                      <a:pt x="766" y="445"/>
                      <a:pt x="766" y="445"/>
                      <a:pt x="766" y="446"/>
                    </a:cubicBezTo>
                    <a:close/>
                    <a:moveTo>
                      <a:pt x="1434" y="712"/>
                    </a:moveTo>
                    <a:cubicBezTo>
                      <a:pt x="1424" y="706"/>
                      <a:pt x="1415" y="704"/>
                      <a:pt x="1404" y="704"/>
                    </a:cubicBezTo>
                    <a:cubicBezTo>
                      <a:pt x="1393" y="704"/>
                      <a:pt x="1384" y="706"/>
                      <a:pt x="1374" y="712"/>
                    </a:cubicBezTo>
                    <a:cubicBezTo>
                      <a:pt x="1355" y="723"/>
                      <a:pt x="1336" y="734"/>
                      <a:pt x="1316" y="745"/>
                    </a:cubicBezTo>
                    <a:cubicBezTo>
                      <a:pt x="1317" y="742"/>
                      <a:pt x="1317" y="740"/>
                      <a:pt x="1317" y="737"/>
                    </a:cubicBezTo>
                    <a:cubicBezTo>
                      <a:pt x="1317" y="726"/>
                      <a:pt x="1315" y="718"/>
                      <a:pt x="1310" y="709"/>
                    </a:cubicBezTo>
                    <a:cubicBezTo>
                      <a:pt x="1305" y="700"/>
                      <a:pt x="1298" y="693"/>
                      <a:pt x="1288" y="687"/>
                    </a:cubicBezTo>
                    <a:cubicBezTo>
                      <a:pt x="1279" y="682"/>
                      <a:pt x="1270" y="680"/>
                      <a:pt x="1259" y="680"/>
                    </a:cubicBezTo>
                    <a:cubicBezTo>
                      <a:pt x="1248" y="680"/>
                      <a:pt x="1239" y="682"/>
                      <a:pt x="1229" y="687"/>
                    </a:cubicBezTo>
                    <a:cubicBezTo>
                      <a:pt x="1224" y="691"/>
                      <a:pt x="1218" y="694"/>
                      <a:pt x="1212" y="697"/>
                    </a:cubicBezTo>
                    <a:cubicBezTo>
                      <a:pt x="1211" y="690"/>
                      <a:pt x="1208" y="683"/>
                      <a:pt x="1204" y="676"/>
                    </a:cubicBezTo>
                    <a:cubicBezTo>
                      <a:pt x="1199" y="667"/>
                      <a:pt x="1192" y="661"/>
                      <a:pt x="1183" y="655"/>
                    </a:cubicBezTo>
                    <a:cubicBezTo>
                      <a:pt x="1174" y="650"/>
                      <a:pt x="1165" y="647"/>
                      <a:pt x="1154" y="647"/>
                    </a:cubicBezTo>
                    <a:cubicBezTo>
                      <a:pt x="1143" y="647"/>
                      <a:pt x="1135" y="649"/>
                      <a:pt x="1126" y="654"/>
                    </a:cubicBezTo>
                    <a:cubicBezTo>
                      <a:pt x="1105" y="667"/>
                      <a:pt x="1084" y="679"/>
                      <a:pt x="1062" y="691"/>
                    </a:cubicBezTo>
                    <a:cubicBezTo>
                      <a:pt x="1069" y="698"/>
                      <a:pt x="1075" y="706"/>
                      <a:pt x="1080" y="715"/>
                    </a:cubicBezTo>
                    <a:cubicBezTo>
                      <a:pt x="1091" y="734"/>
                      <a:pt x="1096" y="753"/>
                      <a:pt x="1096" y="776"/>
                    </a:cubicBezTo>
                    <a:cubicBezTo>
                      <a:pt x="1096" y="777"/>
                      <a:pt x="1096" y="777"/>
                      <a:pt x="1096" y="777"/>
                    </a:cubicBezTo>
                    <a:cubicBezTo>
                      <a:pt x="1096" y="796"/>
                      <a:pt x="1091" y="811"/>
                      <a:pt x="1082" y="828"/>
                    </a:cubicBezTo>
                    <a:cubicBezTo>
                      <a:pt x="1076" y="837"/>
                      <a:pt x="1070" y="845"/>
                      <a:pt x="1062" y="853"/>
                    </a:cubicBezTo>
                    <a:cubicBezTo>
                      <a:pt x="1046" y="867"/>
                      <a:pt x="1031" y="879"/>
                      <a:pt x="1012" y="889"/>
                    </a:cubicBezTo>
                    <a:cubicBezTo>
                      <a:pt x="961" y="918"/>
                      <a:pt x="912" y="931"/>
                      <a:pt x="853" y="931"/>
                    </a:cubicBezTo>
                    <a:cubicBezTo>
                      <a:pt x="849" y="931"/>
                      <a:pt x="845" y="931"/>
                      <a:pt x="841" y="931"/>
                    </a:cubicBezTo>
                    <a:cubicBezTo>
                      <a:pt x="736" y="925"/>
                      <a:pt x="650" y="900"/>
                      <a:pt x="558" y="850"/>
                    </a:cubicBezTo>
                    <a:cubicBezTo>
                      <a:pt x="563" y="841"/>
                      <a:pt x="568" y="832"/>
                      <a:pt x="574" y="822"/>
                    </a:cubicBezTo>
                    <a:cubicBezTo>
                      <a:pt x="579" y="813"/>
                      <a:pt x="584" y="804"/>
                      <a:pt x="589" y="794"/>
                    </a:cubicBezTo>
                    <a:cubicBezTo>
                      <a:pt x="671" y="838"/>
                      <a:pt x="748" y="861"/>
                      <a:pt x="841" y="867"/>
                    </a:cubicBezTo>
                    <a:cubicBezTo>
                      <a:pt x="845" y="867"/>
                      <a:pt x="849" y="867"/>
                      <a:pt x="854" y="867"/>
                    </a:cubicBezTo>
                    <a:cubicBezTo>
                      <a:pt x="900" y="867"/>
                      <a:pt x="939" y="856"/>
                      <a:pt x="979" y="833"/>
                    </a:cubicBezTo>
                    <a:cubicBezTo>
                      <a:pt x="993" y="825"/>
                      <a:pt x="1003" y="818"/>
                      <a:pt x="1015" y="808"/>
                    </a:cubicBezTo>
                    <a:cubicBezTo>
                      <a:pt x="1020" y="804"/>
                      <a:pt x="1023" y="801"/>
                      <a:pt x="1025" y="796"/>
                    </a:cubicBezTo>
                    <a:cubicBezTo>
                      <a:pt x="1029" y="790"/>
                      <a:pt x="1030" y="785"/>
                      <a:pt x="1031" y="779"/>
                    </a:cubicBezTo>
                    <a:cubicBezTo>
                      <a:pt x="1032" y="776"/>
                      <a:pt x="1032" y="773"/>
                      <a:pt x="1032" y="770"/>
                    </a:cubicBezTo>
                    <a:cubicBezTo>
                      <a:pt x="1032" y="761"/>
                      <a:pt x="1030" y="754"/>
                      <a:pt x="1025" y="745"/>
                    </a:cubicBezTo>
                    <a:cubicBezTo>
                      <a:pt x="1020" y="737"/>
                      <a:pt x="1015" y="731"/>
                      <a:pt x="1006" y="726"/>
                    </a:cubicBezTo>
                    <a:cubicBezTo>
                      <a:pt x="1001" y="723"/>
                      <a:pt x="996" y="721"/>
                      <a:pt x="989" y="720"/>
                    </a:cubicBezTo>
                    <a:cubicBezTo>
                      <a:pt x="962" y="723"/>
                      <a:pt x="938" y="725"/>
                      <a:pt x="910" y="725"/>
                    </a:cubicBezTo>
                    <a:cubicBezTo>
                      <a:pt x="874" y="725"/>
                      <a:pt x="843" y="722"/>
                      <a:pt x="807" y="716"/>
                    </a:cubicBezTo>
                    <a:cubicBezTo>
                      <a:pt x="681" y="689"/>
                      <a:pt x="517" y="567"/>
                      <a:pt x="380" y="567"/>
                    </a:cubicBezTo>
                    <a:cubicBezTo>
                      <a:pt x="243" y="567"/>
                      <a:pt x="126" y="658"/>
                      <a:pt x="0" y="703"/>
                    </a:cubicBezTo>
                    <a:cubicBezTo>
                      <a:pt x="0" y="855"/>
                      <a:pt x="0" y="1006"/>
                      <a:pt x="0" y="1157"/>
                    </a:cubicBezTo>
                    <a:cubicBezTo>
                      <a:pt x="18" y="1147"/>
                      <a:pt x="37" y="1137"/>
                      <a:pt x="56" y="1126"/>
                    </a:cubicBezTo>
                    <a:cubicBezTo>
                      <a:pt x="110" y="1093"/>
                      <a:pt x="94" y="1103"/>
                      <a:pt x="206" y="1143"/>
                    </a:cubicBezTo>
                    <a:cubicBezTo>
                      <a:pt x="318" y="1184"/>
                      <a:pt x="467" y="1163"/>
                      <a:pt x="512" y="1160"/>
                    </a:cubicBezTo>
                    <a:cubicBezTo>
                      <a:pt x="557" y="1158"/>
                      <a:pt x="652" y="1206"/>
                      <a:pt x="704" y="1217"/>
                    </a:cubicBezTo>
                    <a:cubicBezTo>
                      <a:pt x="705" y="1217"/>
                      <a:pt x="706" y="1217"/>
                      <a:pt x="707" y="1217"/>
                    </a:cubicBezTo>
                    <a:cubicBezTo>
                      <a:pt x="710" y="1217"/>
                      <a:pt x="713" y="1217"/>
                      <a:pt x="716" y="1217"/>
                    </a:cubicBezTo>
                    <a:cubicBezTo>
                      <a:pt x="719" y="1217"/>
                      <a:pt x="722" y="1217"/>
                      <a:pt x="725" y="1217"/>
                    </a:cubicBezTo>
                    <a:cubicBezTo>
                      <a:pt x="726" y="1217"/>
                      <a:pt x="727" y="1217"/>
                      <a:pt x="729" y="1217"/>
                    </a:cubicBezTo>
                    <a:cubicBezTo>
                      <a:pt x="740" y="1215"/>
                      <a:pt x="751" y="1212"/>
                      <a:pt x="762" y="1206"/>
                    </a:cubicBezTo>
                    <a:cubicBezTo>
                      <a:pt x="765" y="1204"/>
                      <a:pt x="768" y="1202"/>
                      <a:pt x="771" y="1199"/>
                    </a:cubicBezTo>
                    <a:cubicBezTo>
                      <a:pt x="832" y="1172"/>
                      <a:pt x="994" y="1098"/>
                      <a:pt x="1083" y="1046"/>
                    </a:cubicBezTo>
                    <a:cubicBezTo>
                      <a:pt x="1230" y="960"/>
                      <a:pt x="1313" y="891"/>
                      <a:pt x="1428" y="813"/>
                    </a:cubicBezTo>
                    <a:cubicBezTo>
                      <a:pt x="1429" y="812"/>
                      <a:pt x="1430" y="812"/>
                      <a:pt x="1431" y="811"/>
                    </a:cubicBezTo>
                    <a:cubicBezTo>
                      <a:pt x="1440" y="806"/>
                      <a:pt x="1448" y="800"/>
                      <a:pt x="1453" y="790"/>
                    </a:cubicBezTo>
                    <a:cubicBezTo>
                      <a:pt x="1459" y="781"/>
                      <a:pt x="1461" y="771"/>
                      <a:pt x="1461" y="760"/>
                    </a:cubicBezTo>
                    <a:cubicBezTo>
                      <a:pt x="1461" y="750"/>
                      <a:pt x="1458" y="741"/>
                      <a:pt x="1454" y="733"/>
                    </a:cubicBezTo>
                    <a:cubicBezTo>
                      <a:pt x="1455" y="733"/>
                      <a:pt x="1455" y="733"/>
                      <a:pt x="1455" y="733"/>
                    </a:cubicBezTo>
                    <a:cubicBezTo>
                      <a:pt x="1450" y="724"/>
                      <a:pt x="1443" y="717"/>
                      <a:pt x="1434" y="71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17" name="Group 16">
            <a:extLst>
              <a:ext uri="{FF2B5EF4-FFF2-40B4-BE49-F238E27FC236}">
                <a16:creationId xmlns:a16="http://schemas.microsoft.com/office/drawing/2014/main" id="{5C43EB0A-4B98-4036-83A5-D7B3DF25AB57}"/>
              </a:ext>
            </a:extLst>
          </p:cNvPr>
          <p:cNvGrpSpPr/>
          <p:nvPr/>
        </p:nvGrpSpPr>
        <p:grpSpPr>
          <a:xfrm>
            <a:off x="5724030" y="4201861"/>
            <a:ext cx="743940" cy="743940"/>
            <a:chOff x="5724030" y="4201861"/>
            <a:chExt cx="743940" cy="743940"/>
          </a:xfrm>
        </p:grpSpPr>
        <p:sp>
          <p:nvSpPr>
            <p:cNvPr id="33" name="Oval 32">
              <a:extLst>
                <a:ext uri="{FF2B5EF4-FFF2-40B4-BE49-F238E27FC236}">
                  <a16:creationId xmlns:a16="http://schemas.microsoft.com/office/drawing/2014/main" id="{3A2E1B1E-5135-4943-A6C2-3B770A21F800}"/>
                </a:ext>
              </a:extLst>
            </p:cNvPr>
            <p:cNvSpPr/>
            <p:nvPr/>
          </p:nvSpPr>
          <p:spPr>
            <a:xfrm>
              <a:off x="5724030"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50" name="Group 21">
              <a:extLst>
                <a:ext uri="{FF2B5EF4-FFF2-40B4-BE49-F238E27FC236}">
                  <a16:creationId xmlns:a16="http://schemas.microsoft.com/office/drawing/2014/main" id="{4B452E9B-D10B-40AD-B2EC-B43489D8451B}"/>
                </a:ext>
              </a:extLst>
            </p:cNvPr>
            <p:cNvGrpSpPr>
              <a:grpSpLocks/>
            </p:cNvGrpSpPr>
            <p:nvPr/>
          </p:nvGrpSpPr>
          <p:grpSpPr bwMode="auto">
            <a:xfrm>
              <a:off x="5853167" y="4387340"/>
              <a:ext cx="485666" cy="372983"/>
              <a:chOff x="3776" y="288"/>
              <a:chExt cx="431" cy="331"/>
            </a:xfrm>
            <a:solidFill>
              <a:srgbClr val="0A86C9"/>
            </a:solidFill>
          </p:grpSpPr>
          <p:sp>
            <p:nvSpPr>
              <p:cNvPr id="51" name="Freeform 22">
                <a:extLst>
                  <a:ext uri="{FF2B5EF4-FFF2-40B4-BE49-F238E27FC236}">
                    <a16:creationId xmlns:a16="http://schemas.microsoft.com/office/drawing/2014/main" id="{44719A75-D8FF-496A-9DB8-FEFBC0669ECA}"/>
                  </a:ext>
                </a:extLst>
              </p:cNvPr>
              <p:cNvSpPr>
                <a:spLocks noChangeArrowheads="1"/>
              </p:cNvSpPr>
              <p:nvPr/>
            </p:nvSpPr>
            <p:spPr bwMode="auto">
              <a:xfrm>
                <a:off x="3772" y="288"/>
                <a:ext cx="440" cy="331"/>
              </a:xfrm>
              <a:custGeom>
                <a:avLst/>
                <a:gdLst>
                  <a:gd name="T0" fmla="*/ 1438 w 1945"/>
                  <a:gd name="T1" fmla="*/ 978 h 1464"/>
                  <a:gd name="T2" fmla="*/ 1179 w 1945"/>
                  <a:gd name="T3" fmla="*/ 867 h 1464"/>
                  <a:gd name="T4" fmla="*/ 1322 w 1945"/>
                  <a:gd name="T5" fmla="*/ 571 h 1464"/>
                  <a:gd name="T6" fmla="*/ 1758 w 1945"/>
                  <a:gd name="T7" fmla="*/ 617 h 1464"/>
                  <a:gd name="T8" fmla="*/ 1911 w 1945"/>
                  <a:gd name="T9" fmla="*/ 989 h 1464"/>
                  <a:gd name="T10" fmla="*/ 1711 w 1945"/>
                  <a:gd name="T11" fmla="*/ 268 h 1464"/>
                  <a:gd name="T12" fmla="*/ 1309 w 1945"/>
                  <a:gd name="T13" fmla="*/ 268 h 1464"/>
                  <a:gd name="T14" fmla="*/ 1669 w 1945"/>
                  <a:gd name="T15" fmla="*/ 219 h 1464"/>
                  <a:gd name="T16" fmla="*/ 1484 w 1945"/>
                  <a:gd name="T17" fmla="*/ 222 h 1464"/>
                  <a:gd name="T18" fmla="*/ 1308 w 1945"/>
                  <a:gd name="T19" fmla="*/ 262 h 1464"/>
                  <a:gd name="T20" fmla="*/ 1491 w 1945"/>
                  <a:gd name="T21" fmla="*/ 853 h 1464"/>
                  <a:gd name="T22" fmla="*/ 1514 w 1945"/>
                  <a:gd name="T23" fmla="*/ 638 h 1464"/>
                  <a:gd name="T24" fmla="*/ 1535 w 1945"/>
                  <a:gd name="T25" fmla="*/ 598 h 1464"/>
                  <a:gd name="T26" fmla="*/ 1491 w 1945"/>
                  <a:gd name="T27" fmla="*/ 554 h 1464"/>
                  <a:gd name="T28" fmla="*/ 1447 w 1945"/>
                  <a:gd name="T29" fmla="*/ 598 h 1464"/>
                  <a:gd name="T30" fmla="*/ 1468 w 1945"/>
                  <a:gd name="T31" fmla="*/ 640 h 1464"/>
                  <a:gd name="T32" fmla="*/ 1491 w 1945"/>
                  <a:gd name="T33" fmla="*/ 853 h 1464"/>
                  <a:gd name="T34" fmla="*/ 461 w 1945"/>
                  <a:gd name="T35" fmla="*/ 0 h 1464"/>
                  <a:gd name="T36" fmla="*/ 681 w 1945"/>
                  <a:gd name="T37" fmla="*/ 332 h 1464"/>
                  <a:gd name="T38" fmla="*/ 547 w 1945"/>
                  <a:gd name="T39" fmla="*/ 520 h 1464"/>
                  <a:gd name="T40" fmla="*/ 371 w 1945"/>
                  <a:gd name="T41" fmla="*/ 516 h 1464"/>
                  <a:gd name="T42" fmla="*/ 638 w 1945"/>
                  <a:gd name="T43" fmla="*/ 268 h 1464"/>
                  <a:gd name="T44" fmla="*/ 468 w 1945"/>
                  <a:gd name="T45" fmla="*/ 225 h 1464"/>
                  <a:gd name="T46" fmla="*/ 369 w 1945"/>
                  <a:gd name="T47" fmla="*/ 190 h 1464"/>
                  <a:gd name="T48" fmla="*/ 274 w 1945"/>
                  <a:gd name="T49" fmla="*/ 261 h 1464"/>
                  <a:gd name="T50" fmla="*/ 1175 w 1945"/>
                  <a:gd name="T51" fmla="*/ 935 h 1464"/>
                  <a:gd name="T52" fmla="*/ 625 w 1945"/>
                  <a:gd name="T53" fmla="*/ 992 h 1464"/>
                  <a:gd name="T54" fmla="*/ 436 w 1945"/>
                  <a:gd name="T55" fmla="*/ 1463 h 1464"/>
                  <a:gd name="T56" fmla="*/ 1397 w 1945"/>
                  <a:gd name="T57" fmla="*/ 1029 h 1464"/>
                  <a:gd name="T58" fmla="*/ 968 w 1945"/>
                  <a:gd name="T59" fmla="*/ 1291 h 1464"/>
                  <a:gd name="T60" fmla="*/ 995 w 1945"/>
                  <a:gd name="T61" fmla="*/ 1020 h 1464"/>
                  <a:gd name="T62" fmla="*/ 1023 w 1945"/>
                  <a:gd name="T63" fmla="*/ 970 h 1464"/>
                  <a:gd name="T64" fmla="*/ 968 w 1945"/>
                  <a:gd name="T65" fmla="*/ 914 h 1464"/>
                  <a:gd name="T66" fmla="*/ 912 w 1945"/>
                  <a:gd name="T67" fmla="*/ 970 h 1464"/>
                  <a:gd name="T68" fmla="*/ 940 w 1945"/>
                  <a:gd name="T69" fmla="*/ 1020 h 1464"/>
                  <a:gd name="T70" fmla="*/ 968 w 1945"/>
                  <a:gd name="T71" fmla="*/ 1291 h 1464"/>
                  <a:gd name="T72" fmla="*/ 756 w 1945"/>
                  <a:gd name="T73" fmla="*/ 866 h 1464"/>
                  <a:gd name="T74" fmla="*/ 579 w 1945"/>
                  <a:gd name="T75" fmla="*/ 573 h 1464"/>
                  <a:gd name="T76" fmla="*/ 513 w 1945"/>
                  <a:gd name="T77" fmla="*/ 744 h 1464"/>
                  <a:gd name="T78" fmla="*/ 429 w 1945"/>
                  <a:gd name="T79" fmla="*/ 668 h 1464"/>
                  <a:gd name="T80" fmla="*/ 187 w 1945"/>
                  <a:gd name="T81" fmla="*/ 617 h 1464"/>
                  <a:gd name="T82" fmla="*/ 34 w 1945"/>
                  <a:gd name="T83" fmla="*/ 989 h 1464"/>
                  <a:gd name="T84" fmla="*/ 606 w 1945"/>
                  <a:gd name="T85" fmla="*/ 931 h 1464"/>
                  <a:gd name="T86" fmla="*/ 968 w 1945"/>
                  <a:gd name="T87" fmla="*/ 215 h 1464"/>
                  <a:gd name="T88" fmla="*/ 688 w 1945"/>
                  <a:gd name="T89" fmla="*/ 553 h 1464"/>
                  <a:gd name="T90" fmla="*/ 739 w 1945"/>
                  <a:gd name="T91" fmla="*/ 546 h 1464"/>
                  <a:gd name="T92" fmla="*/ 968 w 1945"/>
                  <a:gd name="T93" fmla="*/ 838 h 1464"/>
                  <a:gd name="T94" fmla="*/ 1077 w 1945"/>
                  <a:gd name="T95" fmla="*/ 454 h 1464"/>
                  <a:gd name="T96" fmla="*/ 955 w 1945"/>
                  <a:gd name="T97" fmla="*/ 500 h 1464"/>
                  <a:gd name="T98" fmla="*/ 739 w 1945"/>
                  <a:gd name="T99" fmla="*/ 545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5" h="1464">
                    <a:moveTo>
                      <a:pt x="1911" y="989"/>
                    </a:moveTo>
                    <a:cubicBezTo>
                      <a:pt x="1760" y="989"/>
                      <a:pt x="1608" y="989"/>
                      <a:pt x="1456" y="989"/>
                    </a:cubicBezTo>
                    <a:cubicBezTo>
                      <a:pt x="1450" y="985"/>
                      <a:pt x="1444" y="982"/>
                      <a:pt x="1438" y="978"/>
                    </a:cubicBezTo>
                    <a:cubicBezTo>
                      <a:pt x="1401" y="958"/>
                      <a:pt x="1369" y="943"/>
                      <a:pt x="1329" y="931"/>
                    </a:cubicBezTo>
                    <a:cubicBezTo>
                      <a:pt x="1309" y="924"/>
                      <a:pt x="1263" y="905"/>
                      <a:pt x="1200" y="876"/>
                    </a:cubicBezTo>
                    <a:cubicBezTo>
                      <a:pt x="1193" y="873"/>
                      <a:pt x="1186" y="870"/>
                      <a:pt x="1179" y="867"/>
                    </a:cubicBezTo>
                    <a:cubicBezTo>
                      <a:pt x="1209" y="838"/>
                      <a:pt x="1232" y="811"/>
                      <a:pt x="1252" y="774"/>
                    </a:cubicBezTo>
                    <a:cubicBezTo>
                      <a:pt x="1289" y="712"/>
                      <a:pt x="1306" y="650"/>
                      <a:pt x="1309" y="578"/>
                    </a:cubicBezTo>
                    <a:cubicBezTo>
                      <a:pt x="1314" y="575"/>
                      <a:pt x="1318" y="573"/>
                      <a:pt x="1322" y="571"/>
                    </a:cubicBezTo>
                    <a:cubicBezTo>
                      <a:pt x="1377" y="689"/>
                      <a:pt x="1432" y="807"/>
                      <a:pt x="1487" y="925"/>
                    </a:cubicBezTo>
                    <a:cubicBezTo>
                      <a:pt x="1542" y="807"/>
                      <a:pt x="1597" y="689"/>
                      <a:pt x="1651" y="571"/>
                    </a:cubicBezTo>
                    <a:cubicBezTo>
                      <a:pt x="1685" y="587"/>
                      <a:pt x="1737" y="609"/>
                      <a:pt x="1758" y="617"/>
                    </a:cubicBezTo>
                    <a:cubicBezTo>
                      <a:pt x="1784" y="624"/>
                      <a:pt x="1806" y="632"/>
                      <a:pt x="1829" y="646"/>
                    </a:cubicBezTo>
                    <a:cubicBezTo>
                      <a:pt x="1853" y="659"/>
                      <a:pt x="1872" y="675"/>
                      <a:pt x="1892" y="695"/>
                    </a:cubicBezTo>
                    <a:cubicBezTo>
                      <a:pt x="1944" y="753"/>
                      <a:pt x="1919" y="946"/>
                      <a:pt x="1911" y="989"/>
                    </a:cubicBezTo>
                    <a:close/>
                    <a:moveTo>
                      <a:pt x="1269" y="268"/>
                    </a:moveTo>
                    <a:cubicBezTo>
                      <a:pt x="1269" y="120"/>
                      <a:pt x="1367" y="0"/>
                      <a:pt x="1489" y="0"/>
                    </a:cubicBezTo>
                    <a:cubicBezTo>
                      <a:pt x="1612" y="0"/>
                      <a:pt x="1711" y="120"/>
                      <a:pt x="1711" y="268"/>
                    </a:cubicBezTo>
                    <a:cubicBezTo>
                      <a:pt x="1711" y="415"/>
                      <a:pt x="1614" y="536"/>
                      <a:pt x="1489" y="536"/>
                    </a:cubicBezTo>
                    <a:cubicBezTo>
                      <a:pt x="1365" y="536"/>
                      <a:pt x="1269" y="415"/>
                      <a:pt x="1269" y="268"/>
                    </a:cubicBezTo>
                    <a:close/>
                    <a:moveTo>
                      <a:pt x="1309" y="268"/>
                    </a:moveTo>
                    <a:cubicBezTo>
                      <a:pt x="1309" y="393"/>
                      <a:pt x="1390" y="496"/>
                      <a:pt x="1491" y="496"/>
                    </a:cubicBezTo>
                    <a:cubicBezTo>
                      <a:pt x="1592" y="496"/>
                      <a:pt x="1673" y="393"/>
                      <a:pt x="1673" y="268"/>
                    </a:cubicBezTo>
                    <a:cubicBezTo>
                      <a:pt x="1673" y="250"/>
                      <a:pt x="1672" y="236"/>
                      <a:pt x="1669" y="219"/>
                    </a:cubicBezTo>
                    <a:cubicBezTo>
                      <a:pt x="1635" y="216"/>
                      <a:pt x="1607" y="207"/>
                      <a:pt x="1577" y="190"/>
                    </a:cubicBezTo>
                    <a:cubicBezTo>
                      <a:pt x="1564" y="183"/>
                      <a:pt x="1554" y="175"/>
                      <a:pt x="1543" y="166"/>
                    </a:cubicBezTo>
                    <a:cubicBezTo>
                      <a:pt x="1525" y="188"/>
                      <a:pt x="1508" y="205"/>
                      <a:pt x="1484" y="222"/>
                    </a:cubicBezTo>
                    <a:cubicBezTo>
                      <a:pt x="1482" y="223"/>
                      <a:pt x="1480" y="224"/>
                      <a:pt x="1478" y="225"/>
                    </a:cubicBezTo>
                    <a:cubicBezTo>
                      <a:pt x="1433" y="252"/>
                      <a:pt x="1388" y="263"/>
                      <a:pt x="1336" y="263"/>
                    </a:cubicBezTo>
                    <a:cubicBezTo>
                      <a:pt x="1326" y="263"/>
                      <a:pt x="1318" y="263"/>
                      <a:pt x="1308" y="262"/>
                    </a:cubicBezTo>
                    <a:cubicBezTo>
                      <a:pt x="1298" y="261"/>
                      <a:pt x="1306" y="266"/>
                      <a:pt x="1306" y="268"/>
                    </a:cubicBezTo>
                    <a:cubicBezTo>
                      <a:pt x="1307" y="268"/>
                      <a:pt x="1308" y="268"/>
                      <a:pt x="1309" y="268"/>
                    </a:cubicBezTo>
                    <a:close/>
                    <a:moveTo>
                      <a:pt x="1491" y="853"/>
                    </a:moveTo>
                    <a:cubicBezTo>
                      <a:pt x="1509" y="810"/>
                      <a:pt x="1527" y="767"/>
                      <a:pt x="1544" y="725"/>
                    </a:cubicBezTo>
                    <a:cubicBezTo>
                      <a:pt x="1533" y="696"/>
                      <a:pt x="1522" y="667"/>
                      <a:pt x="1511" y="639"/>
                    </a:cubicBezTo>
                    <a:cubicBezTo>
                      <a:pt x="1512" y="639"/>
                      <a:pt x="1513" y="638"/>
                      <a:pt x="1514" y="638"/>
                    </a:cubicBezTo>
                    <a:cubicBezTo>
                      <a:pt x="1521" y="634"/>
                      <a:pt x="1525" y="629"/>
                      <a:pt x="1529" y="622"/>
                    </a:cubicBezTo>
                    <a:cubicBezTo>
                      <a:pt x="1533" y="615"/>
                      <a:pt x="1535" y="608"/>
                      <a:pt x="1535" y="601"/>
                    </a:cubicBezTo>
                    <a:cubicBezTo>
                      <a:pt x="1535" y="600"/>
                      <a:pt x="1535" y="599"/>
                      <a:pt x="1535" y="598"/>
                    </a:cubicBezTo>
                    <a:cubicBezTo>
                      <a:pt x="1535" y="590"/>
                      <a:pt x="1533" y="583"/>
                      <a:pt x="1529" y="576"/>
                    </a:cubicBezTo>
                    <a:cubicBezTo>
                      <a:pt x="1525" y="569"/>
                      <a:pt x="1520" y="564"/>
                      <a:pt x="1513" y="560"/>
                    </a:cubicBezTo>
                    <a:cubicBezTo>
                      <a:pt x="1506" y="556"/>
                      <a:pt x="1499" y="554"/>
                      <a:pt x="1491" y="554"/>
                    </a:cubicBezTo>
                    <a:cubicBezTo>
                      <a:pt x="1483" y="554"/>
                      <a:pt x="1476" y="556"/>
                      <a:pt x="1469" y="560"/>
                    </a:cubicBezTo>
                    <a:cubicBezTo>
                      <a:pt x="1462" y="564"/>
                      <a:pt x="1457" y="569"/>
                      <a:pt x="1453" y="576"/>
                    </a:cubicBezTo>
                    <a:cubicBezTo>
                      <a:pt x="1449" y="583"/>
                      <a:pt x="1447" y="590"/>
                      <a:pt x="1447" y="598"/>
                    </a:cubicBezTo>
                    <a:cubicBezTo>
                      <a:pt x="1447" y="599"/>
                      <a:pt x="1447" y="601"/>
                      <a:pt x="1447" y="603"/>
                    </a:cubicBezTo>
                    <a:cubicBezTo>
                      <a:pt x="1447" y="611"/>
                      <a:pt x="1449" y="617"/>
                      <a:pt x="1453" y="624"/>
                    </a:cubicBezTo>
                    <a:cubicBezTo>
                      <a:pt x="1457" y="631"/>
                      <a:pt x="1462" y="636"/>
                      <a:pt x="1468" y="640"/>
                    </a:cubicBezTo>
                    <a:cubicBezTo>
                      <a:pt x="1469" y="640"/>
                      <a:pt x="1470" y="641"/>
                      <a:pt x="1471" y="641"/>
                    </a:cubicBezTo>
                    <a:cubicBezTo>
                      <a:pt x="1460" y="669"/>
                      <a:pt x="1449" y="698"/>
                      <a:pt x="1438" y="727"/>
                    </a:cubicBezTo>
                    <a:cubicBezTo>
                      <a:pt x="1456" y="769"/>
                      <a:pt x="1474" y="811"/>
                      <a:pt x="1491" y="853"/>
                    </a:cubicBezTo>
                    <a:close/>
                    <a:moveTo>
                      <a:pt x="204" y="235"/>
                    </a:moveTo>
                    <a:cubicBezTo>
                      <a:pt x="270" y="0"/>
                      <a:pt x="408" y="0"/>
                      <a:pt x="451" y="0"/>
                    </a:cubicBezTo>
                    <a:cubicBezTo>
                      <a:pt x="454" y="0"/>
                      <a:pt x="457" y="0"/>
                      <a:pt x="461" y="0"/>
                    </a:cubicBezTo>
                    <a:cubicBezTo>
                      <a:pt x="504" y="0"/>
                      <a:pt x="642" y="0"/>
                      <a:pt x="708" y="235"/>
                    </a:cubicBezTo>
                    <a:cubicBezTo>
                      <a:pt x="712" y="250"/>
                      <a:pt x="715" y="263"/>
                      <a:pt x="718" y="278"/>
                    </a:cubicBezTo>
                    <a:cubicBezTo>
                      <a:pt x="703" y="296"/>
                      <a:pt x="692" y="311"/>
                      <a:pt x="681" y="332"/>
                    </a:cubicBezTo>
                    <a:cubicBezTo>
                      <a:pt x="644" y="394"/>
                      <a:pt x="627" y="456"/>
                      <a:pt x="623" y="529"/>
                    </a:cubicBezTo>
                    <a:cubicBezTo>
                      <a:pt x="614" y="532"/>
                      <a:pt x="605" y="533"/>
                      <a:pt x="594" y="533"/>
                    </a:cubicBezTo>
                    <a:cubicBezTo>
                      <a:pt x="577" y="533"/>
                      <a:pt x="562" y="529"/>
                      <a:pt x="547" y="520"/>
                    </a:cubicBezTo>
                    <a:cubicBezTo>
                      <a:pt x="544" y="519"/>
                      <a:pt x="542" y="517"/>
                      <a:pt x="539" y="516"/>
                    </a:cubicBezTo>
                    <a:cubicBezTo>
                      <a:pt x="512" y="530"/>
                      <a:pt x="485" y="536"/>
                      <a:pt x="455" y="536"/>
                    </a:cubicBezTo>
                    <a:cubicBezTo>
                      <a:pt x="424" y="536"/>
                      <a:pt x="399" y="530"/>
                      <a:pt x="371" y="516"/>
                    </a:cubicBezTo>
                    <a:cubicBezTo>
                      <a:pt x="313" y="565"/>
                      <a:pt x="125" y="517"/>
                      <a:pt x="204" y="235"/>
                    </a:cubicBezTo>
                    <a:close/>
                    <a:moveTo>
                      <a:pt x="456" y="496"/>
                    </a:moveTo>
                    <a:cubicBezTo>
                      <a:pt x="557" y="496"/>
                      <a:pt x="638" y="393"/>
                      <a:pt x="638" y="268"/>
                    </a:cubicBezTo>
                    <a:cubicBezTo>
                      <a:pt x="638" y="266"/>
                      <a:pt x="638" y="264"/>
                      <a:pt x="638" y="262"/>
                    </a:cubicBezTo>
                    <a:cubicBezTo>
                      <a:pt x="628" y="263"/>
                      <a:pt x="620" y="263"/>
                      <a:pt x="610" y="263"/>
                    </a:cubicBezTo>
                    <a:cubicBezTo>
                      <a:pt x="557" y="263"/>
                      <a:pt x="513" y="252"/>
                      <a:pt x="468" y="225"/>
                    </a:cubicBezTo>
                    <a:cubicBezTo>
                      <a:pt x="466" y="224"/>
                      <a:pt x="464" y="223"/>
                      <a:pt x="462" y="222"/>
                    </a:cubicBezTo>
                    <a:cubicBezTo>
                      <a:pt x="439" y="205"/>
                      <a:pt x="422" y="188"/>
                      <a:pt x="405" y="165"/>
                    </a:cubicBezTo>
                    <a:cubicBezTo>
                      <a:pt x="393" y="175"/>
                      <a:pt x="382" y="182"/>
                      <a:pt x="369" y="190"/>
                    </a:cubicBezTo>
                    <a:cubicBezTo>
                      <a:pt x="339" y="206"/>
                      <a:pt x="312" y="216"/>
                      <a:pt x="279" y="219"/>
                    </a:cubicBezTo>
                    <a:cubicBezTo>
                      <a:pt x="278" y="220"/>
                      <a:pt x="277" y="221"/>
                      <a:pt x="276" y="223"/>
                    </a:cubicBezTo>
                    <a:cubicBezTo>
                      <a:pt x="274" y="236"/>
                      <a:pt x="274" y="248"/>
                      <a:pt x="274" y="261"/>
                    </a:cubicBezTo>
                    <a:cubicBezTo>
                      <a:pt x="274" y="263"/>
                      <a:pt x="274" y="265"/>
                      <a:pt x="274" y="268"/>
                    </a:cubicBezTo>
                    <a:cubicBezTo>
                      <a:pt x="274" y="393"/>
                      <a:pt x="355" y="496"/>
                      <a:pt x="456" y="496"/>
                    </a:cubicBezTo>
                    <a:close/>
                    <a:moveTo>
                      <a:pt x="1175" y="935"/>
                    </a:moveTo>
                    <a:cubicBezTo>
                      <a:pt x="1106" y="1085"/>
                      <a:pt x="1037" y="1234"/>
                      <a:pt x="968" y="1383"/>
                    </a:cubicBezTo>
                    <a:cubicBezTo>
                      <a:pt x="899" y="1234"/>
                      <a:pt x="830" y="1085"/>
                      <a:pt x="761" y="935"/>
                    </a:cubicBezTo>
                    <a:cubicBezTo>
                      <a:pt x="718" y="955"/>
                      <a:pt x="654" y="983"/>
                      <a:pt x="625" y="992"/>
                    </a:cubicBezTo>
                    <a:cubicBezTo>
                      <a:pt x="592" y="1002"/>
                      <a:pt x="566" y="1013"/>
                      <a:pt x="537" y="1030"/>
                    </a:cubicBezTo>
                    <a:cubicBezTo>
                      <a:pt x="506" y="1048"/>
                      <a:pt x="481" y="1066"/>
                      <a:pt x="456" y="1092"/>
                    </a:cubicBezTo>
                    <a:cubicBezTo>
                      <a:pt x="393" y="1165"/>
                      <a:pt x="426" y="1411"/>
                      <a:pt x="436" y="1463"/>
                    </a:cubicBezTo>
                    <a:cubicBezTo>
                      <a:pt x="790" y="1463"/>
                      <a:pt x="1145" y="1463"/>
                      <a:pt x="1499" y="1463"/>
                    </a:cubicBezTo>
                    <a:cubicBezTo>
                      <a:pt x="1508" y="1411"/>
                      <a:pt x="1542" y="1164"/>
                      <a:pt x="1478" y="1092"/>
                    </a:cubicBezTo>
                    <a:cubicBezTo>
                      <a:pt x="1452" y="1066"/>
                      <a:pt x="1428" y="1047"/>
                      <a:pt x="1397" y="1029"/>
                    </a:cubicBezTo>
                    <a:cubicBezTo>
                      <a:pt x="1368" y="1012"/>
                      <a:pt x="1343" y="1001"/>
                      <a:pt x="1312" y="992"/>
                    </a:cubicBezTo>
                    <a:cubicBezTo>
                      <a:pt x="1283" y="983"/>
                      <a:pt x="1219" y="955"/>
                      <a:pt x="1175" y="935"/>
                    </a:cubicBezTo>
                    <a:close/>
                    <a:moveTo>
                      <a:pt x="968" y="1291"/>
                    </a:moveTo>
                    <a:cubicBezTo>
                      <a:pt x="990" y="1238"/>
                      <a:pt x="1012" y="1185"/>
                      <a:pt x="1034" y="1131"/>
                    </a:cubicBezTo>
                    <a:cubicBezTo>
                      <a:pt x="1021" y="1095"/>
                      <a:pt x="1007" y="1058"/>
                      <a:pt x="993" y="1021"/>
                    </a:cubicBezTo>
                    <a:cubicBezTo>
                      <a:pt x="994" y="1021"/>
                      <a:pt x="995" y="1021"/>
                      <a:pt x="995" y="1020"/>
                    </a:cubicBezTo>
                    <a:cubicBezTo>
                      <a:pt x="1004" y="1015"/>
                      <a:pt x="1011" y="1008"/>
                      <a:pt x="1016" y="1000"/>
                    </a:cubicBezTo>
                    <a:cubicBezTo>
                      <a:pt x="1021" y="991"/>
                      <a:pt x="1023" y="983"/>
                      <a:pt x="1023" y="973"/>
                    </a:cubicBezTo>
                    <a:cubicBezTo>
                      <a:pt x="1023" y="972"/>
                      <a:pt x="1023" y="971"/>
                      <a:pt x="1023" y="970"/>
                    </a:cubicBezTo>
                    <a:cubicBezTo>
                      <a:pt x="1023" y="960"/>
                      <a:pt x="1022" y="951"/>
                      <a:pt x="1016" y="942"/>
                    </a:cubicBezTo>
                    <a:cubicBezTo>
                      <a:pt x="1011" y="933"/>
                      <a:pt x="1004" y="927"/>
                      <a:pt x="995" y="922"/>
                    </a:cubicBezTo>
                    <a:cubicBezTo>
                      <a:pt x="986" y="917"/>
                      <a:pt x="977" y="914"/>
                      <a:pt x="968" y="914"/>
                    </a:cubicBezTo>
                    <a:cubicBezTo>
                      <a:pt x="958" y="914"/>
                      <a:pt x="949" y="917"/>
                      <a:pt x="940" y="922"/>
                    </a:cubicBezTo>
                    <a:cubicBezTo>
                      <a:pt x="931" y="927"/>
                      <a:pt x="925" y="933"/>
                      <a:pt x="920" y="942"/>
                    </a:cubicBezTo>
                    <a:cubicBezTo>
                      <a:pt x="915" y="951"/>
                      <a:pt x="912" y="960"/>
                      <a:pt x="912" y="970"/>
                    </a:cubicBezTo>
                    <a:cubicBezTo>
                      <a:pt x="912" y="971"/>
                      <a:pt x="912" y="972"/>
                      <a:pt x="912" y="973"/>
                    </a:cubicBezTo>
                    <a:cubicBezTo>
                      <a:pt x="913" y="983"/>
                      <a:pt x="915" y="991"/>
                      <a:pt x="920" y="1000"/>
                    </a:cubicBezTo>
                    <a:cubicBezTo>
                      <a:pt x="925" y="1008"/>
                      <a:pt x="931" y="1015"/>
                      <a:pt x="940" y="1020"/>
                    </a:cubicBezTo>
                    <a:cubicBezTo>
                      <a:pt x="941" y="1020"/>
                      <a:pt x="941" y="1021"/>
                      <a:pt x="942" y="1021"/>
                    </a:cubicBezTo>
                    <a:cubicBezTo>
                      <a:pt x="928" y="1058"/>
                      <a:pt x="914" y="1094"/>
                      <a:pt x="901" y="1130"/>
                    </a:cubicBezTo>
                    <a:cubicBezTo>
                      <a:pt x="923" y="1184"/>
                      <a:pt x="945" y="1238"/>
                      <a:pt x="968" y="1291"/>
                    </a:cubicBezTo>
                    <a:close/>
                    <a:moveTo>
                      <a:pt x="606" y="930"/>
                    </a:moveTo>
                    <a:cubicBezTo>
                      <a:pt x="626" y="924"/>
                      <a:pt x="672" y="904"/>
                      <a:pt x="735" y="875"/>
                    </a:cubicBezTo>
                    <a:cubicBezTo>
                      <a:pt x="742" y="872"/>
                      <a:pt x="749" y="869"/>
                      <a:pt x="756" y="866"/>
                    </a:cubicBezTo>
                    <a:cubicBezTo>
                      <a:pt x="725" y="837"/>
                      <a:pt x="702" y="809"/>
                      <a:pt x="682" y="772"/>
                    </a:cubicBezTo>
                    <a:cubicBezTo>
                      <a:pt x="647" y="714"/>
                      <a:pt x="631" y="657"/>
                      <a:pt x="626" y="589"/>
                    </a:cubicBezTo>
                    <a:cubicBezTo>
                      <a:pt x="610" y="584"/>
                      <a:pt x="596" y="580"/>
                      <a:pt x="579" y="573"/>
                    </a:cubicBezTo>
                    <a:cubicBezTo>
                      <a:pt x="577" y="566"/>
                      <a:pt x="575" y="559"/>
                      <a:pt x="574" y="552"/>
                    </a:cubicBezTo>
                    <a:cubicBezTo>
                      <a:pt x="545" y="590"/>
                      <a:pt x="516" y="629"/>
                      <a:pt x="488" y="668"/>
                    </a:cubicBezTo>
                    <a:cubicBezTo>
                      <a:pt x="496" y="693"/>
                      <a:pt x="504" y="719"/>
                      <a:pt x="513" y="744"/>
                    </a:cubicBezTo>
                    <a:cubicBezTo>
                      <a:pt x="485" y="798"/>
                      <a:pt x="476" y="810"/>
                      <a:pt x="458" y="842"/>
                    </a:cubicBezTo>
                    <a:cubicBezTo>
                      <a:pt x="440" y="810"/>
                      <a:pt x="432" y="799"/>
                      <a:pt x="404" y="744"/>
                    </a:cubicBezTo>
                    <a:cubicBezTo>
                      <a:pt x="412" y="719"/>
                      <a:pt x="420" y="693"/>
                      <a:pt x="429" y="668"/>
                    </a:cubicBezTo>
                    <a:cubicBezTo>
                      <a:pt x="400" y="629"/>
                      <a:pt x="371" y="590"/>
                      <a:pt x="343" y="552"/>
                    </a:cubicBezTo>
                    <a:cubicBezTo>
                      <a:pt x="341" y="559"/>
                      <a:pt x="339" y="566"/>
                      <a:pt x="338" y="573"/>
                    </a:cubicBezTo>
                    <a:cubicBezTo>
                      <a:pt x="300" y="589"/>
                      <a:pt x="209" y="609"/>
                      <a:pt x="187" y="617"/>
                    </a:cubicBezTo>
                    <a:cubicBezTo>
                      <a:pt x="161" y="624"/>
                      <a:pt x="140" y="633"/>
                      <a:pt x="117" y="646"/>
                    </a:cubicBezTo>
                    <a:cubicBezTo>
                      <a:pt x="92" y="660"/>
                      <a:pt x="73" y="675"/>
                      <a:pt x="53" y="695"/>
                    </a:cubicBezTo>
                    <a:cubicBezTo>
                      <a:pt x="0" y="753"/>
                      <a:pt x="26" y="946"/>
                      <a:pt x="34" y="989"/>
                    </a:cubicBezTo>
                    <a:cubicBezTo>
                      <a:pt x="182" y="989"/>
                      <a:pt x="330" y="989"/>
                      <a:pt x="479" y="989"/>
                    </a:cubicBezTo>
                    <a:cubicBezTo>
                      <a:pt x="485" y="985"/>
                      <a:pt x="491" y="982"/>
                      <a:pt x="497" y="978"/>
                    </a:cubicBezTo>
                    <a:cubicBezTo>
                      <a:pt x="534" y="958"/>
                      <a:pt x="566" y="943"/>
                      <a:pt x="606" y="931"/>
                    </a:cubicBezTo>
                    <a:cubicBezTo>
                      <a:pt x="606" y="931"/>
                      <a:pt x="606" y="931"/>
                      <a:pt x="606" y="930"/>
                    </a:cubicBezTo>
                    <a:close/>
                    <a:moveTo>
                      <a:pt x="688" y="552"/>
                    </a:moveTo>
                    <a:cubicBezTo>
                      <a:pt x="688" y="367"/>
                      <a:pt x="813" y="215"/>
                      <a:pt x="968" y="215"/>
                    </a:cubicBezTo>
                    <a:cubicBezTo>
                      <a:pt x="1122" y="215"/>
                      <a:pt x="1247" y="367"/>
                      <a:pt x="1247" y="553"/>
                    </a:cubicBezTo>
                    <a:cubicBezTo>
                      <a:pt x="1247" y="738"/>
                      <a:pt x="1122" y="890"/>
                      <a:pt x="968" y="890"/>
                    </a:cubicBezTo>
                    <a:cubicBezTo>
                      <a:pt x="813" y="890"/>
                      <a:pt x="688" y="738"/>
                      <a:pt x="688" y="553"/>
                    </a:cubicBezTo>
                    <a:cubicBezTo>
                      <a:pt x="688" y="552"/>
                      <a:pt x="688" y="552"/>
                      <a:pt x="688" y="552"/>
                    </a:cubicBezTo>
                    <a:close/>
                    <a:moveTo>
                      <a:pt x="739" y="545"/>
                    </a:moveTo>
                    <a:cubicBezTo>
                      <a:pt x="739" y="545"/>
                      <a:pt x="739" y="545"/>
                      <a:pt x="739" y="546"/>
                    </a:cubicBezTo>
                    <a:lnTo>
                      <a:pt x="739" y="546"/>
                    </a:lnTo>
                    <a:cubicBezTo>
                      <a:pt x="739" y="548"/>
                      <a:pt x="739" y="550"/>
                      <a:pt x="739" y="552"/>
                    </a:cubicBezTo>
                    <a:cubicBezTo>
                      <a:pt x="739" y="710"/>
                      <a:pt x="841" y="838"/>
                      <a:pt x="968" y="838"/>
                    </a:cubicBezTo>
                    <a:cubicBezTo>
                      <a:pt x="1094" y="838"/>
                      <a:pt x="1197" y="710"/>
                      <a:pt x="1197" y="552"/>
                    </a:cubicBezTo>
                    <a:cubicBezTo>
                      <a:pt x="1197" y="530"/>
                      <a:pt x="1195" y="512"/>
                      <a:pt x="1191" y="490"/>
                    </a:cubicBezTo>
                    <a:cubicBezTo>
                      <a:pt x="1149" y="487"/>
                      <a:pt x="1115" y="475"/>
                      <a:pt x="1077" y="454"/>
                    </a:cubicBezTo>
                    <a:cubicBezTo>
                      <a:pt x="1061" y="444"/>
                      <a:pt x="1047" y="436"/>
                      <a:pt x="1033" y="423"/>
                    </a:cubicBezTo>
                    <a:cubicBezTo>
                      <a:pt x="1012" y="452"/>
                      <a:pt x="990" y="474"/>
                      <a:pt x="962" y="496"/>
                    </a:cubicBezTo>
                    <a:cubicBezTo>
                      <a:pt x="959" y="497"/>
                      <a:pt x="957" y="498"/>
                      <a:pt x="955" y="500"/>
                    </a:cubicBezTo>
                    <a:cubicBezTo>
                      <a:pt x="898" y="533"/>
                      <a:pt x="842" y="548"/>
                      <a:pt x="776" y="548"/>
                    </a:cubicBezTo>
                    <a:cubicBezTo>
                      <a:pt x="763" y="548"/>
                      <a:pt x="752" y="547"/>
                      <a:pt x="739" y="546"/>
                    </a:cubicBezTo>
                    <a:cubicBezTo>
                      <a:pt x="739" y="545"/>
                      <a:pt x="739" y="545"/>
                      <a:pt x="739" y="54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25" name="Group 24">
            <a:extLst>
              <a:ext uri="{FF2B5EF4-FFF2-40B4-BE49-F238E27FC236}">
                <a16:creationId xmlns:a16="http://schemas.microsoft.com/office/drawing/2014/main" id="{DBF44EC4-B79E-4CD2-80FD-2E4702AA63CC}"/>
              </a:ext>
            </a:extLst>
          </p:cNvPr>
          <p:cNvGrpSpPr/>
          <p:nvPr/>
        </p:nvGrpSpPr>
        <p:grpSpPr>
          <a:xfrm>
            <a:off x="9319364" y="1971126"/>
            <a:ext cx="743940" cy="743940"/>
            <a:chOff x="9319364" y="1971126"/>
            <a:chExt cx="743940" cy="743940"/>
          </a:xfrm>
        </p:grpSpPr>
        <p:sp>
          <p:nvSpPr>
            <p:cNvPr id="19" name="Oval 18">
              <a:extLst>
                <a:ext uri="{FF2B5EF4-FFF2-40B4-BE49-F238E27FC236}">
                  <a16:creationId xmlns:a16="http://schemas.microsoft.com/office/drawing/2014/main" id="{72B414F2-3309-4BC8-9017-62DE67C950F3}"/>
                </a:ext>
              </a:extLst>
            </p:cNvPr>
            <p:cNvSpPr/>
            <p:nvPr/>
          </p:nvSpPr>
          <p:spPr>
            <a:xfrm>
              <a:off x="9319364"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52" name="Freeform 27">
              <a:extLst>
                <a:ext uri="{FF2B5EF4-FFF2-40B4-BE49-F238E27FC236}">
                  <a16:creationId xmlns:a16="http://schemas.microsoft.com/office/drawing/2014/main" id="{640D0651-DF9E-4293-B3B3-EF5BE168BF49}"/>
                </a:ext>
              </a:extLst>
            </p:cNvPr>
            <p:cNvSpPr>
              <a:spLocks noChangeArrowheads="1"/>
            </p:cNvSpPr>
            <p:nvPr/>
          </p:nvSpPr>
          <p:spPr bwMode="auto">
            <a:xfrm>
              <a:off x="9495865" y="2117295"/>
              <a:ext cx="390939" cy="451602"/>
            </a:xfrm>
            <a:custGeom>
              <a:avLst/>
              <a:gdLst>
                <a:gd name="T0" fmla="*/ 970 w 1028"/>
                <a:gd name="T1" fmla="*/ 672 h 1185"/>
                <a:gd name="T2" fmla="*/ 716 w 1028"/>
                <a:gd name="T3" fmla="*/ 657 h 1185"/>
                <a:gd name="T4" fmla="*/ 728 w 1028"/>
                <a:gd name="T5" fmla="*/ 591 h 1185"/>
                <a:gd name="T6" fmla="*/ 909 w 1028"/>
                <a:gd name="T7" fmla="*/ 406 h 1185"/>
                <a:gd name="T8" fmla="*/ 1022 w 1028"/>
                <a:gd name="T9" fmla="*/ 294 h 1185"/>
                <a:gd name="T10" fmla="*/ 868 w 1028"/>
                <a:gd name="T11" fmla="*/ 337 h 1185"/>
                <a:gd name="T12" fmla="*/ 618 w 1028"/>
                <a:gd name="T13" fmla="*/ 408 h 1185"/>
                <a:gd name="T14" fmla="*/ 549 w 1028"/>
                <a:gd name="T15" fmla="*/ 154 h 1185"/>
                <a:gd name="T16" fmla="*/ 511 w 1028"/>
                <a:gd name="T17" fmla="*/ 0 h 1185"/>
                <a:gd name="T18" fmla="*/ 472 w 1028"/>
                <a:gd name="T19" fmla="*/ 154 h 1185"/>
                <a:gd name="T20" fmla="*/ 407 w 1028"/>
                <a:gd name="T21" fmla="*/ 407 h 1185"/>
                <a:gd name="T22" fmla="*/ 154 w 1028"/>
                <a:gd name="T23" fmla="*/ 342 h 1185"/>
                <a:gd name="T24" fmla="*/ 0 w 1028"/>
                <a:gd name="T25" fmla="*/ 299 h 1185"/>
                <a:gd name="T26" fmla="*/ 113 w 1028"/>
                <a:gd name="T27" fmla="*/ 409 h 1185"/>
                <a:gd name="T28" fmla="*/ 299 w 1028"/>
                <a:gd name="T29" fmla="*/ 591 h 1185"/>
                <a:gd name="T30" fmla="*/ 318 w 1028"/>
                <a:gd name="T31" fmla="*/ 662 h 1185"/>
                <a:gd name="T32" fmla="*/ 64 w 1028"/>
                <a:gd name="T33" fmla="*/ 675 h 1185"/>
                <a:gd name="T34" fmla="*/ 218 w 1028"/>
                <a:gd name="T35" fmla="*/ 942 h 1185"/>
                <a:gd name="T36" fmla="*/ 359 w 1028"/>
                <a:gd name="T37" fmla="*/ 728 h 1185"/>
                <a:gd name="T38" fmla="*/ 479 w 1028"/>
                <a:gd name="T39" fmla="*/ 796 h 1185"/>
                <a:gd name="T40" fmla="*/ 362 w 1028"/>
                <a:gd name="T41" fmla="*/ 1029 h 1185"/>
                <a:gd name="T42" fmla="*/ 668 w 1028"/>
                <a:gd name="T43" fmla="*/ 1030 h 1185"/>
                <a:gd name="T44" fmla="*/ 554 w 1028"/>
                <a:gd name="T45" fmla="*/ 797 h 1185"/>
                <a:gd name="T46" fmla="*/ 676 w 1028"/>
                <a:gd name="T47" fmla="*/ 725 h 1185"/>
                <a:gd name="T48" fmla="*/ 817 w 1028"/>
                <a:gd name="T49" fmla="*/ 938 h 1185"/>
                <a:gd name="T50" fmla="*/ 516 w 1028"/>
                <a:gd name="T51" fmla="*/ 731 h 1185"/>
                <a:gd name="T52" fmla="*/ 393 w 1028"/>
                <a:gd name="T53" fmla="*/ 660 h 1185"/>
                <a:gd name="T54" fmla="*/ 393 w 1028"/>
                <a:gd name="T55" fmla="*/ 520 h 1185"/>
                <a:gd name="T56" fmla="*/ 516 w 1028"/>
                <a:gd name="T57" fmla="*/ 450 h 1185"/>
                <a:gd name="T58" fmla="*/ 637 w 1028"/>
                <a:gd name="T59" fmla="*/ 520 h 1185"/>
                <a:gd name="T60" fmla="*/ 637 w 1028"/>
                <a:gd name="T61" fmla="*/ 660 h 1185"/>
                <a:gd name="T62" fmla="*/ 516 w 1028"/>
                <a:gd name="T63" fmla="*/ 731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8" h="1185">
                  <a:moveTo>
                    <a:pt x="1027" y="882"/>
                  </a:moveTo>
                  <a:cubicBezTo>
                    <a:pt x="1008" y="812"/>
                    <a:pt x="989" y="742"/>
                    <a:pt x="970" y="672"/>
                  </a:cubicBezTo>
                  <a:cubicBezTo>
                    <a:pt x="952" y="706"/>
                    <a:pt x="933" y="739"/>
                    <a:pt x="914" y="772"/>
                  </a:cubicBezTo>
                  <a:cubicBezTo>
                    <a:pt x="848" y="734"/>
                    <a:pt x="782" y="696"/>
                    <a:pt x="716" y="657"/>
                  </a:cubicBezTo>
                  <a:cubicBezTo>
                    <a:pt x="724" y="634"/>
                    <a:pt x="728" y="614"/>
                    <a:pt x="728" y="591"/>
                  </a:cubicBezTo>
                  <a:lnTo>
                    <a:pt x="728" y="591"/>
                  </a:lnTo>
                  <a:cubicBezTo>
                    <a:pt x="727" y="564"/>
                    <a:pt x="722" y="542"/>
                    <a:pt x="712" y="518"/>
                  </a:cubicBezTo>
                  <a:cubicBezTo>
                    <a:pt x="778" y="480"/>
                    <a:pt x="844" y="443"/>
                    <a:pt x="909" y="406"/>
                  </a:cubicBezTo>
                  <a:cubicBezTo>
                    <a:pt x="928" y="439"/>
                    <a:pt x="947" y="472"/>
                    <a:pt x="966" y="505"/>
                  </a:cubicBezTo>
                  <a:cubicBezTo>
                    <a:pt x="985" y="434"/>
                    <a:pt x="1004" y="364"/>
                    <a:pt x="1022" y="294"/>
                  </a:cubicBezTo>
                  <a:cubicBezTo>
                    <a:pt x="952" y="275"/>
                    <a:pt x="882" y="256"/>
                    <a:pt x="812" y="238"/>
                  </a:cubicBezTo>
                  <a:cubicBezTo>
                    <a:pt x="831" y="271"/>
                    <a:pt x="850" y="304"/>
                    <a:pt x="868" y="337"/>
                  </a:cubicBezTo>
                  <a:cubicBezTo>
                    <a:pt x="803" y="375"/>
                    <a:pt x="737" y="413"/>
                    <a:pt x="671" y="452"/>
                  </a:cubicBezTo>
                  <a:cubicBezTo>
                    <a:pt x="655" y="434"/>
                    <a:pt x="639" y="420"/>
                    <a:pt x="618" y="408"/>
                  </a:cubicBezTo>
                  <a:cubicBezTo>
                    <a:pt x="595" y="395"/>
                    <a:pt x="574" y="388"/>
                    <a:pt x="549" y="383"/>
                  </a:cubicBezTo>
                  <a:cubicBezTo>
                    <a:pt x="549" y="306"/>
                    <a:pt x="549" y="230"/>
                    <a:pt x="549" y="154"/>
                  </a:cubicBezTo>
                  <a:cubicBezTo>
                    <a:pt x="588" y="154"/>
                    <a:pt x="626" y="154"/>
                    <a:pt x="664" y="154"/>
                  </a:cubicBezTo>
                  <a:cubicBezTo>
                    <a:pt x="613" y="102"/>
                    <a:pt x="562" y="51"/>
                    <a:pt x="511" y="0"/>
                  </a:cubicBezTo>
                  <a:cubicBezTo>
                    <a:pt x="459" y="51"/>
                    <a:pt x="408" y="102"/>
                    <a:pt x="357" y="154"/>
                  </a:cubicBezTo>
                  <a:cubicBezTo>
                    <a:pt x="395" y="154"/>
                    <a:pt x="433" y="154"/>
                    <a:pt x="472" y="154"/>
                  </a:cubicBezTo>
                  <a:cubicBezTo>
                    <a:pt x="472" y="230"/>
                    <a:pt x="472" y="306"/>
                    <a:pt x="472" y="383"/>
                  </a:cubicBezTo>
                  <a:cubicBezTo>
                    <a:pt x="448" y="388"/>
                    <a:pt x="427" y="394"/>
                    <a:pt x="407" y="407"/>
                  </a:cubicBezTo>
                  <a:cubicBezTo>
                    <a:pt x="384" y="419"/>
                    <a:pt x="368" y="435"/>
                    <a:pt x="351" y="455"/>
                  </a:cubicBezTo>
                  <a:cubicBezTo>
                    <a:pt x="285" y="417"/>
                    <a:pt x="219" y="379"/>
                    <a:pt x="154" y="342"/>
                  </a:cubicBezTo>
                  <a:cubicBezTo>
                    <a:pt x="172" y="308"/>
                    <a:pt x="191" y="275"/>
                    <a:pt x="210" y="242"/>
                  </a:cubicBezTo>
                  <a:cubicBezTo>
                    <a:pt x="140" y="261"/>
                    <a:pt x="70" y="280"/>
                    <a:pt x="0" y="299"/>
                  </a:cubicBezTo>
                  <a:cubicBezTo>
                    <a:pt x="18" y="369"/>
                    <a:pt x="37" y="439"/>
                    <a:pt x="56" y="509"/>
                  </a:cubicBezTo>
                  <a:cubicBezTo>
                    <a:pt x="75" y="475"/>
                    <a:pt x="94" y="442"/>
                    <a:pt x="113" y="409"/>
                  </a:cubicBezTo>
                  <a:cubicBezTo>
                    <a:pt x="178" y="447"/>
                    <a:pt x="244" y="485"/>
                    <a:pt x="310" y="524"/>
                  </a:cubicBezTo>
                  <a:cubicBezTo>
                    <a:pt x="302" y="547"/>
                    <a:pt x="299" y="567"/>
                    <a:pt x="299" y="591"/>
                  </a:cubicBezTo>
                  <a:cubicBezTo>
                    <a:pt x="299" y="591"/>
                    <a:pt x="299" y="590"/>
                    <a:pt x="299" y="591"/>
                  </a:cubicBezTo>
                  <a:cubicBezTo>
                    <a:pt x="301" y="617"/>
                    <a:pt x="307" y="638"/>
                    <a:pt x="318" y="662"/>
                  </a:cubicBezTo>
                  <a:cubicBezTo>
                    <a:pt x="252" y="700"/>
                    <a:pt x="186" y="737"/>
                    <a:pt x="121" y="774"/>
                  </a:cubicBezTo>
                  <a:cubicBezTo>
                    <a:pt x="102" y="741"/>
                    <a:pt x="83" y="708"/>
                    <a:pt x="64" y="675"/>
                  </a:cubicBezTo>
                  <a:cubicBezTo>
                    <a:pt x="45" y="746"/>
                    <a:pt x="26" y="816"/>
                    <a:pt x="8" y="886"/>
                  </a:cubicBezTo>
                  <a:cubicBezTo>
                    <a:pt x="78" y="905"/>
                    <a:pt x="148" y="924"/>
                    <a:pt x="218" y="942"/>
                  </a:cubicBezTo>
                  <a:cubicBezTo>
                    <a:pt x="199" y="909"/>
                    <a:pt x="180" y="876"/>
                    <a:pt x="162" y="843"/>
                  </a:cubicBezTo>
                  <a:cubicBezTo>
                    <a:pt x="227" y="805"/>
                    <a:pt x="293" y="767"/>
                    <a:pt x="359" y="728"/>
                  </a:cubicBezTo>
                  <a:cubicBezTo>
                    <a:pt x="375" y="746"/>
                    <a:pt x="391" y="760"/>
                    <a:pt x="412" y="772"/>
                  </a:cubicBezTo>
                  <a:cubicBezTo>
                    <a:pt x="434" y="784"/>
                    <a:pt x="454" y="792"/>
                    <a:pt x="479" y="796"/>
                  </a:cubicBezTo>
                  <a:cubicBezTo>
                    <a:pt x="479" y="874"/>
                    <a:pt x="479" y="952"/>
                    <a:pt x="479" y="1029"/>
                  </a:cubicBezTo>
                  <a:cubicBezTo>
                    <a:pt x="440" y="1029"/>
                    <a:pt x="401" y="1029"/>
                    <a:pt x="362" y="1029"/>
                  </a:cubicBezTo>
                  <a:cubicBezTo>
                    <a:pt x="413" y="1081"/>
                    <a:pt x="464" y="1133"/>
                    <a:pt x="516" y="1184"/>
                  </a:cubicBezTo>
                  <a:cubicBezTo>
                    <a:pt x="566" y="1133"/>
                    <a:pt x="617" y="1082"/>
                    <a:pt x="668" y="1030"/>
                  </a:cubicBezTo>
                  <a:cubicBezTo>
                    <a:pt x="630" y="1030"/>
                    <a:pt x="592" y="1030"/>
                    <a:pt x="554" y="1030"/>
                  </a:cubicBezTo>
                  <a:cubicBezTo>
                    <a:pt x="554" y="953"/>
                    <a:pt x="554" y="875"/>
                    <a:pt x="554" y="797"/>
                  </a:cubicBezTo>
                  <a:cubicBezTo>
                    <a:pt x="578" y="793"/>
                    <a:pt x="598" y="785"/>
                    <a:pt x="620" y="773"/>
                  </a:cubicBezTo>
                  <a:cubicBezTo>
                    <a:pt x="643" y="760"/>
                    <a:pt x="660" y="745"/>
                    <a:pt x="676" y="725"/>
                  </a:cubicBezTo>
                  <a:cubicBezTo>
                    <a:pt x="742" y="763"/>
                    <a:pt x="808" y="801"/>
                    <a:pt x="874" y="838"/>
                  </a:cubicBezTo>
                  <a:cubicBezTo>
                    <a:pt x="855" y="872"/>
                    <a:pt x="836" y="905"/>
                    <a:pt x="817" y="938"/>
                  </a:cubicBezTo>
                  <a:cubicBezTo>
                    <a:pt x="887" y="920"/>
                    <a:pt x="957" y="901"/>
                    <a:pt x="1027" y="882"/>
                  </a:cubicBezTo>
                  <a:close/>
                  <a:moveTo>
                    <a:pt x="516" y="731"/>
                  </a:moveTo>
                  <a:cubicBezTo>
                    <a:pt x="490" y="731"/>
                    <a:pt x="467" y="725"/>
                    <a:pt x="445" y="712"/>
                  </a:cubicBezTo>
                  <a:cubicBezTo>
                    <a:pt x="423" y="699"/>
                    <a:pt x="406" y="682"/>
                    <a:pt x="393" y="660"/>
                  </a:cubicBezTo>
                  <a:cubicBezTo>
                    <a:pt x="380" y="638"/>
                    <a:pt x="375" y="616"/>
                    <a:pt x="375" y="591"/>
                  </a:cubicBezTo>
                  <a:cubicBezTo>
                    <a:pt x="375" y="565"/>
                    <a:pt x="380" y="542"/>
                    <a:pt x="393" y="520"/>
                  </a:cubicBezTo>
                  <a:cubicBezTo>
                    <a:pt x="406" y="498"/>
                    <a:pt x="423" y="481"/>
                    <a:pt x="445" y="468"/>
                  </a:cubicBezTo>
                  <a:cubicBezTo>
                    <a:pt x="467" y="455"/>
                    <a:pt x="490" y="450"/>
                    <a:pt x="516" y="450"/>
                  </a:cubicBezTo>
                  <a:cubicBezTo>
                    <a:pt x="541" y="450"/>
                    <a:pt x="563" y="455"/>
                    <a:pt x="585" y="468"/>
                  </a:cubicBezTo>
                  <a:cubicBezTo>
                    <a:pt x="607" y="481"/>
                    <a:pt x="624" y="498"/>
                    <a:pt x="637" y="520"/>
                  </a:cubicBezTo>
                  <a:cubicBezTo>
                    <a:pt x="650" y="542"/>
                    <a:pt x="656" y="565"/>
                    <a:pt x="656" y="591"/>
                  </a:cubicBezTo>
                  <a:cubicBezTo>
                    <a:pt x="656" y="616"/>
                    <a:pt x="650" y="638"/>
                    <a:pt x="637" y="660"/>
                  </a:cubicBezTo>
                  <a:cubicBezTo>
                    <a:pt x="624" y="682"/>
                    <a:pt x="607" y="699"/>
                    <a:pt x="585" y="712"/>
                  </a:cubicBezTo>
                  <a:cubicBezTo>
                    <a:pt x="563" y="725"/>
                    <a:pt x="541" y="731"/>
                    <a:pt x="516" y="731"/>
                  </a:cubicBezTo>
                  <a:close/>
                </a:path>
              </a:pathLst>
            </a:custGeom>
            <a:solidFill>
              <a:schemeClr val="accent1"/>
            </a:solidFill>
            <a:ln>
              <a:noFill/>
            </a:ln>
            <a:effectLst/>
          </p:spPr>
          <p:txBody>
            <a:bodyPr wrap="none" anchor="ctr"/>
            <a:lstStyle/>
            <a:p>
              <a:endParaRPr lang="en-US" dirty="0"/>
            </a:p>
          </p:txBody>
        </p:sp>
      </p:grpSp>
      <p:grpSp>
        <p:nvGrpSpPr>
          <p:cNvPr id="26" name="Group 25">
            <a:extLst>
              <a:ext uri="{FF2B5EF4-FFF2-40B4-BE49-F238E27FC236}">
                <a16:creationId xmlns:a16="http://schemas.microsoft.com/office/drawing/2014/main" id="{77CC3BE3-D7EA-4B7A-BB5A-366AF01CADC7}"/>
              </a:ext>
            </a:extLst>
          </p:cNvPr>
          <p:cNvGrpSpPr/>
          <p:nvPr/>
        </p:nvGrpSpPr>
        <p:grpSpPr>
          <a:xfrm>
            <a:off x="9319364" y="4201861"/>
            <a:ext cx="743940" cy="743940"/>
            <a:chOff x="9319364" y="4201861"/>
            <a:chExt cx="743940" cy="743940"/>
          </a:xfrm>
        </p:grpSpPr>
        <p:sp>
          <p:nvSpPr>
            <p:cNvPr id="34" name="Oval 33">
              <a:extLst>
                <a:ext uri="{FF2B5EF4-FFF2-40B4-BE49-F238E27FC236}">
                  <a16:creationId xmlns:a16="http://schemas.microsoft.com/office/drawing/2014/main" id="{1075578A-16DE-46E5-B35D-B89085022D6F}"/>
                </a:ext>
              </a:extLst>
            </p:cNvPr>
            <p:cNvSpPr/>
            <p:nvPr/>
          </p:nvSpPr>
          <p:spPr>
            <a:xfrm>
              <a:off x="9319364"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53" name="Group 43">
              <a:extLst>
                <a:ext uri="{FF2B5EF4-FFF2-40B4-BE49-F238E27FC236}">
                  <a16:creationId xmlns:a16="http://schemas.microsoft.com/office/drawing/2014/main" id="{8EC0AB8B-F785-4AC8-9A8E-747D395E9E75}"/>
                </a:ext>
              </a:extLst>
            </p:cNvPr>
            <p:cNvGrpSpPr>
              <a:grpSpLocks/>
            </p:cNvGrpSpPr>
            <p:nvPr/>
          </p:nvGrpSpPr>
          <p:grpSpPr bwMode="auto">
            <a:xfrm>
              <a:off x="9492160" y="4390161"/>
              <a:ext cx="398349" cy="367340"/>
              <a:chOff x="3691" y="344"/>
              <a:chExt cx="334" cy="308"/>
            </a:xfrm>
            <a:solidFill>
              <a:schemeClr val="accent1"/>
            </a:solidFill>
          </p:grpSpPr>
          <p:sp>
            <p:nvSpPr>
              <p:cNvPr id="54" name="Freeform 44">
                <a:extLst>
                  <a:ext uri="{FF2B5EF4-FFF2-40B4-BE49-F238E27FC236}">
                    <a16:creationId xmlns:a16="http://schemas.microsoft.com/office/drawing/2014/main" id="{C55FCFE4-0DC3-4438-B020-F40D341AA478}"/>
                  </a:ext>
                </a:extLst>
              </p:cNvPr>
              <p:cNvSpPr>
                <a:spLocks noChangeArrowheads="1"/>
              </p:cNvSpPr>
              <p:nvPr/>
            </p:nvSpPr>
            <p:spPr bwMode="auto">
              <a:xfrm>
                <a:off x="3691" y="344"/>
                <a:ext cx="334" cy="308"/>
              </a:xfrm>
              <a:custGeom>
                <a:avLst/>
                <a:gdLst>
                  <a:gd name="T0" fmla="*/ 1180 w 1479"/>
                  <a:gd name="T1" fmla="*/ 979 h 1364"/>
                  <a:gd name="T2" fmla="*/ 1180 w 1479"/>
                  <a:gd name="T3" fmla="*/ 767 h 1364"/>
                  <a:gd name="T4" fmla="*/ 725 w 1479"/>
                  <a:gd name="T5" fmla="*/ 767 h 1364"/>
                  <a:gd name="T6" fmla="*/ 725 w 1479"/>
                  <a:gd name="T7" fmla="*/ 596 h 1364"/>
                  <a:gd name="T8" fmla="*/ 1181 w 1479"/>
                  <a:gd name="T9" fmla="*/ 596 h 1364"/>
                  <a:gd name="T10" fmla="*/ 1181 w 1479"/>
                  <a:gd name="T11" fmla="*/ 384 h 1364"/>
                  <a:gd name="T12" fmla="*/ 1478 w 1479"/>
                  <a:gd name="T13" fmla="*/ 682 h 1364"/>
                  <a:gd name="T14" fmla="*/ 1180 w 1479"/>
                  <a:gd name="T15" fmla="*/ 979 h 1364"/>
                  <a:gd name="T16" fmla="*/ 324 w 1479"/>
                  <a:gd name="T17" fmla="*/ 917 h 1364"/>
                  <a:gd name="T18" fmla="*/ 0 w 1479"/>
                  <a:gd name="T19" fmla="*/ 1241 h 1364"/>
                  <a:gd name="T20" fmla="*/ 122 w 1479"/>
                  <a:gd name="T21" fmla="*/ 1363 h 1364"/>
                  <a:gd name="T22" fmla="*/ 445 w 1479"/>
                  <a:gd name="T23" fmla="*/ 1041 h 1364"/>
                  <a:gd name="T24" fmla="*/ 596 w 1479"/>
                  <a:gd name="T25" fmla="*/ 1190 h 1364"/>
                  <a:gd name="T26" fmla="*/ 596 w 1479"/>
                  <a:gd name="T27" fmla="*/ 767 h 1364"/>
                  <a:gd name="T28" fmla="*/ 175 w 1479"/>
                  <a:gd name="T29" fmla="*/ 767 h 1364"/>
                  <a:gd name="T30" fmla="*/ 324 w 1479"/>
                  <a:gd name="T31" fmla="*/ 917 h 1364"/>
                  <a:gd name="T32" fmla="*/ 122 w 1479"/>
                  <a:gd name="T33" fmla="*/ 0 h 1364"/>
                  <a:gd name="T34" fmla="*/ 0 w 1479"/>
                  <a:gd name="T35" fmla="*/ 122 h 1364"/>
                  <a:gd name="T36" fmla="*/ 324 w 1479"/>
                  <a:gd name="T37" fmla="*/ 446 h 1364"/>
                  <a:gd name="T38" fmla="*/ 175 w 1479"/>
                  <a:gd name="T39" fmla="*/ 596 h 1364"/>
                  <a:gd name="T40" fmla="*/ 596 w 1479"/>
                  <a:gd name="T41" fmla="*/ 596 h 1364"/>
                  <a:gd name="T42" fmla="*/ 596 w 1479"/>
                  <a:gd name="T43" fmla="*/ 174 h 1364"/>
                  <a:gd name="T44" fmla="*/ 447 w 1479"/>
                  <a:gd name="T45" fmla="*/ 323 h 1364"/>
                  <a:gd name="T46" fmla="*/ 122 w 1479"/>
                  <a:gd name="T47" fmla="*/ 0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9" h="1364">
                    <a:moveTo>
                      <a:pt x="1180" y="979"/>
                    </a:moveTo>
                    <a:cubicBezTo>
                      <a:pt x="1180" y="909"/>
                      <a:pt x="1180" y="838"/>
                      <a:pt x="1180" y="767"/>
                    </a:cubicBezTo>
                    <a:cubicBezTo>
                      <a:pt x="1028" y="767"/>
                      <a:pt x="876" y="767"/>
                      <a:pt x="725" y="767"/>
                    </a:cubicBezTo>
                    <a:cubicBezTo>
                      <a:pt x="725" y="710"/>
                      <a:pt x="725" y="653"/>
                      <a:pt x="725" y="596"/>
                    </a:cubicBezTo>
                    <a:cubicBezTo>
                      <a:pt x="877" y="596"/>
                      <a:pt x="1029" y="596"/>
                      <a:pt x="1181" y="596"/>
                    </a:cubicBezTo>
                    <a:cubicBezTo>
                      <a:pt x="1181" y="525"/>
                      <a:pt x="1181" y="454"/>
                      <a:pt x="1181" y="384"/>
                    </a:cubicBezTo>
                    <a:cubicBezTo>
                      <a:pt x="1280" y="483"/>
                      <a:pt x="1379" y="582"/>
                      <a:pt x="1478" y="682"/>
                    </a:cubicBezTo>
                    <a:cubicBezTo>
                      <a:pt x="1379" y="781"/>
                      <a:pt x="1280" y="880"/>
                      <a:pt x="1180" y="979"/>
                    </a:cubicBezTo>
                    <a:close/>
                    <a:moveTo>
                      <a:pt x="324" y="917"/>
                    </a:moveTo>
                    <a:cubicBezTo>
                      <a:pt x="216" y="1025"/>
                      <a:pt x="108" y="1133"/>
                      <a:pt x="0" y="1241"/>
                    </a:cubicBezTo>
                    <a:cubicBezTo>
                      <a:pt x="40" y="1282"/>
                      <a:pt x="81" y="1323"/>
                      <a:pt x="122" y="1363"/>
                    </a:cubicBezTo>
                    <a:cubicBezTo>
                      <a:pt x="229" y="1256"/>
                      <a:pt x="337" y="1149"/>
                      <a:pt x="445" y="1041"/>
                    </a:cubicBezTo>
                    <a:cubicBezTo>
                      <a:pt x="495" y="1091"/>
                      <a:pt x="545" y="1141"/>
                      <a:pt x="596" y="1190"/>
                    </a:cubicBezTo>
                    <a:cubicBezTo>
                      <a:pt x="596" y="1049"/>
                      <a:pt x="596" y="908"/>
                      <a:pt x="596" y="767"/>
                    </a:cubicBezTo>
                    <a:cubicBezTo>
                      <a:pt x="455" y="767"/>
                      <a:pt x="315" y="767"/>
                      <a:pt x="175" y="767"/>
                    </a:cubicBezTo>
                    <a:cubicBezTo>
                      <a:pt x="224" y="817"/>
                      <a:pt x="274" y="867"/>
                      <a:pt x="324" y="917"/>
                    </a:cubicBezTo>
                    <a:close/>
                    <a:moveTo>
                      <a:pt x="122" y="0"/>
                    </a:moveTo>
                    <a:cubicBezTo>
                      <a:pt x="81" y="40"/>
                      <a:pt x="40" y="81"/>
                      <a:pt x="0" y="122"/>
                    </a:cubicBezTo>
                    <a:cubicBezTo>
                      <a:pt x="108" y="230"/>
                      <a:pt x="216" y="338"/>
                      <a:pt x="324" y="446"/>
                    </a:cubicBezTo>
                    <a:cubicBezTo>
                      <a:pt x="274" y="496"/>
                      <a:pt x="224" y="546"/>
                      <a:pt x="175" y="596"/>
                    </a:cubicBezTo>
                    <a:cubicBezTo>
                      <a:pt x="315" y="596"/>
                      <a:pt x="455" y="596"/>
                      <a:pt x="596" y="596"/>
                    </a:cubicBezTo>
                    <a:cubicBezTo>
                      <a:pt x="596" y="455"/>
                      <a:pt x="596" y="314"/>
                      <a:pt x="596" y="174"/>
                    </a:cubicBezTo>
                    <a:cubicBezTo>
                      <a:pt x="546" y="223"/>
                      <a:pt x="496" y="273"/>
                      <a:pt x="447" y="323"/>
                    </a:cubicBezTo>
                    <a:cubicBezTo>
                      <a:pt x="338" y="215"/>
                      <a:pt x="230" y="107"/>
                      <a:pt x="122" y="0"/>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Tree>
    <p:extLst>
      <p:ext uri="{BB962C8B-B14F-4D97-AF65-F5344CB8AC3E}">
        <p14:creationId xmlns:p14="http://schemas.microsoft.com/office/powerpoint/2010/main" val="83977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15</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5" name="Title 4"/>
          <p:cNvSpPr>
            <a:spLocks noGrp="1"/>
          </p:cNvSpPr>
          <p:nvPr>
            <p:ph type="title"/>
          </p:nvPr>
        </p:nvSpPr>
        <p:spPr/>
        <p:txBody>
          <a:bodyPr>
            <a:noAutofit/>
          </a:bodyPr>
          <a:lstStyle/>
          <a:p>
            <a:br>
              <a:rPr lang="en-US" dirty="0"/>
            </a:br>
            <a:r>
              <a:rPr lang="en-US" dirty="0"/>
              <a:t>Partner Models to Support All Merchants</a:t>
            </a:r>
          </a:p>
        </p:txBody>
      </p:sp>
      <p:graphicFrame>
        <p:nvGraphicFramePr>
          <p:cNvPr id="4" name="Table 3">
            <a:extLst>
              <a:ext uri="{FF2B5EF4-FFF2-40B4-BE49-F238E27FC236}">
                <a16:creationId xmlns:a16="http://schemas.microsoft.com/office/drawing/2014/main" id="{E1F1B02B-1CFD-45E3-A084-E6A110D78B50}"/>
              </a:ext>
            </a:extLst>
          </p:cNvPr>
          <p:cNvGraphicFramePr>
            <a:graphicFrameLocks noGrp="1"/>
          </p:cNvGraphicFramePr>
          <p:nvPr>
            <p:extLst>
              <p:ext uri="{D42A27DB-BD31-4B8C-83A1-F6EECF244321}">
                <p14:modId xmlns:p14="http://schemas.microsoft.com/office/powerpoint/2010/main" val="669143499"/>
              </p:ext>
            </p:extLst>
          </p:nvPr>
        </p:nvGraphicFramePr>
        <p:xfrm>
          <a:off x="838201" y="1378207"/>
          <a:ext cx="10515600" cy="4481950"/>
        </p:xfrm>
        <a:graphic>
          <a:graphicData uri="http://schemas.openxmlformats.org/drawingml/2006/table">
            <a:tbl>
              <a:tblPr firstRow="1" firstCol="1" bandRow="1"/>
              <a:tblGrid>
                <a:gridCol w="5177583">
                  <a:extLst>
                    <a:ext uri="{9D8B030D-6E8A-4147-A177-3AD203B41FA5}">
                      <a16:colId xmlns:a16="http://schemas.microsoft.com/office/drawing/2014/main" val="3807190690"/>
                    </a:ext>
                  </a:extLst>
                </a:gridCol>
                <a:gridCol w="1779339">
                  <a:extLst>
                    <a:ext uri="{9D8B030D-6E8A-4147-A177-3AD203B41FA5}">
                      <a16:colId xmlns:a16="http://schemas.microsoft.com/office/drawing/2014/main" val="1140139878"/>
                    </a:ext>
                  </a:extLst>
                </a:gridCol>
                <a:gridCol w="1779339">
                  <a:extLst>
                    <a:ext uri="{9D8B030D-6E8A-4147-A177-3AD203B41FA5}">
                      <a16:colId xmlns:a16="http://schemas.microsoft.com/office/drawing/2014/main" val="2648485112"/>
                    </a:ext>
                  </a:extLst>
                </a:gridCol>
                <a:gridCol w="1779339">
                  <a:extLst>
                    <a:ext uri="{9D8B030D-6E8A-4147-A177-3AD203B41FA5}">
                      <a16:colId xmlns:a16="http://schemas.microsoft.com/office/drawing/2014/main" val="4115995031"/>
                    </a:ext>
                  </a:extLst>
                </a:gridCol>
              </a:tblGrid>
              <a:tr h="234286">
                <a:tc>
                  <a:txBody>
                    <a:bodyPr/>
                    <a:lstStyle/>
                    <a:p>
                      <a:pPr>
                        <a:spcAft>
                          <a:spcPts val="0"/>
                        </a:spcAft>
                      </a:pPr>
                      <a:r>
                        <a:rPr lang="en-GB" sz="1100" b="1" dirty="0">
                          <a:solidFill>
                            <a:srgbClr val="FFFFFF"/>
                          </a:solidFill>
                          <a:effectLst/>
                          <a:latin typeface="+mj-lt"/>
                          <a:ea typeface="Calibri" panose="020F0502020204030204" pitchFamily="34" charset="0"/>
                        </a:rPr>
                        <a:t>Fraud Management Services</a:t>
                      </a:r>
                      <a:endParaRPr lang="en-GB" sz="1100" dirty="0">
                        <a:effectLst/>
                        <a:latin typeface="+mj-lt"/>
                        <a:ea typeface="Calibri" panose="020F0502020204030204" pitchFamily="34" charset="0"/>
                      </a:endParaRPr>
                    </a:p>
                  </a:txBody>
                  <a:tcPr marL="82689" marR="82689" marT="41345" marB="4134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A86C9"/>
                    </a:solidFill>
                  </a:tcPr>
                </a:tc>
                <a:tc>
                  <a:txBody>
                    <a:bodyPr/>
                    <a:lstStyle/>
                    <a:p>
                      <a:pPr algn="ctr">
                        <a:spcAft>
                          <a:spcPts val="0"/>
                        </a:spcAft>
                      </a:pPr>
                      <a:r>
                        <a:rPr lang="en-GB" sz="1100" b="1" dirty="0">
                          <a:solidFill>
                            <a:srgbClr val="FFFFFF"/>
                          </a:solidFill>
                          <a:effectLst/>
                          <a:latin typeface="+mj-lt"/>
                          <a:ea typeface="Calibri" panose="020F0502020204030204" pitchFamily="34" charset="0"/>
                        </a:rPr>
                        <a:t>Sector</a:t>
                      </a:r>
                      <a:endParaRPr lang="en-GB" sz="1100" dirty="0">
                        <a:effectLst/>
                        <a:latin typeface="+mj-lt"/>
                        <a:ea typeface="Calibri" panose="020F0502020204030204" pitchFamily="34" charset="0"/>
                      </a:endParaRPr>
                    </a:p>
                  </a:txBody>
                  <a:tcPr marL="82689" marR="82689" marT="41345" marB="4134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A86C9"/>
                    </a:solidFill>
                  </a:tcPr>
                </a:tc>
                <a:tc>
                  <a:txBody>
                    <a:bodyPr/>
                    <a:lstStyle/>
                    <a:p>
                      <a:pPr algn="ctr">
                        <a:spcAft>
                          <a:spcPts val="0"/>
                        </a:spcAft>
                      </a:pPr>
                      <a:r>
                        <a:rPr lang="en-GB" sz="1100" b="1" dirty="0">
                          <a:solidFill>
                            <a:srgbClr val="FFFFFF"/>
                          </a:solidFill>
                          <a:effectLst/>
                          <a:latin typeface="+mj-lt"/>
                          <a:ea typeface="Calibri" panose="020F0502020204030204" pitchFamily="34" charset="0"/>
                        </a:rPr>
                        <a:t>Intermediate**</a:t>
                      </a:r>
                      <a:endParaRPr lang="en-GB" sz="1100" dirty="0">
                        <a:effectLst/>
                        <a:latin typeface="+mj-lt"/>
                        <a:ea typeface="Calibri" panose="020F0502020204030204" pitchFamily="34" charset="0"/>
                      </a:endParaRPr>
                    </a:p>
                  </a:txBody>
                  <a:tcPr marL="82689" marR="82689" marT="41345" marB="4134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A86C9"/>
                    </a:solidFill>
                  </a:tcPr>
                </a:tc>
                <a:tc>
                  <a:txBody>
                    <a:bodyPr/>
                    <a:lstStyle/>
                    <a:p>
                      <a:pPr algn="ctr">
                        <a:spcAft>
                          <a:spcPts val="0"/>
                        </a:spcAft>
                      </a:pPr>
                      <a:r>
                        <a:rPr lang="en-GB" sz="1100" b="1" dirty="0">
                          <a:solidFill>
                            <a:srgbClr val="FFFFFF"/>
                          </a:solidFill>
                          <a:effectLst/>
                          <a:latin typeface="+mj-lt"/>
                          <a:ea typeface="Calibri" panose="020F0502020204030204" pitchFamily="34" charset="0"/>
                        </a:rPr>
                        <a:t>Custom</a:t>
                      </a:r>
                      <a:endParaRPr lang="en-GB" sz="1100" dirty="0">
                        <a:effectLst/>
                        <a:latin typeface="+mj-lt"/>
                        <a:ea typeface="Calibri" panose="020F0502020204030204" pitchFamily="34" charset="0"/>
                      </a:endParaRPr>
                    </a:p>
                  </a:txBody>
                  <a:tcPr marL="82689" marR="82689" marT="41345" marB="4134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A86C9"/>
                    </a:solidFill>
                  </a:tcPr>
                </a:tc>
                <a:extLst>
                  <a:ext uri="{0D108BD9-81ED-4DB2-BD59-A6C34878D82A}">
                    <a16:rowId xmlns:a16="http://schemas.microsoft.com/office/drawing/2014/main" val="3010449723"/>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Industry ACI ReD Shield Setup</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1682229"/>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Industry ACI ReD Shield Setup – Custom thresholds</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5282743"/>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Fully Customized ACI ReD Shield Setup</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8208024"/>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Challenge Responses for Manual Reviews</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4408939"/>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CSI – Transaction Reviewing Portal</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3707297"/>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Global Consortium Database Checks</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8484013"/>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IP and Device Fingerprinting*</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1423300"/>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Black/Whitelisting through CSI</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1601219"/>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Case Management for Queues</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5507395"/>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Single Tie-Back Message and Destination</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4998479"/>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Custom Tie-Back Message and Destination</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5805039"/>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Standard CSI Reporting</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3015114"/>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ACI ReD</a:t>
                      </a:r>
                      <a:r>
                        <a:rPr lang="en-GB" sz="1000" i="1" dirty="0">
                          <a:solidFill>
                            <a:schemeClr val="accent6">
                              <a:lumMod val="25000"/>
                            </a:schemeClr>
                          </a:solidFill>
                          <a:effectLst/>
                          <a:latin typeface="+mj-lt"/>
                          <a:ea typeface="Calibri" panose="020F0502020204030204" pitchFamily="34" charset="0"/>
                        </a:rPr>
                        <a:t>i</a:t>
                      </a:r>
                      <a:r>
                        <a:rPr lang="en-GB" sz="1000" dirty="0">
                          <a:solidFill>
                            <a:schemeClr val="accent6">
                              <a:lumMod val="25000"/>
                            </a:schemeClr>
                          </a:solidFill>
                          <a:effectLst/>
                          <a:latin typeface="+mj-lt"/>
                          <a:ea typeface="Calibri" panose="020F0502020204030204" pitchFamily="34" charset="0"/>
                        </a:rPr>
                        <a:t> Business Intelligence</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7648978"/>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Risk – Service Reviews for PSP</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2475955"/>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Risk – Service Reviews for Merchant</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0866809"/>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Standard PSP Fraud Support via PSP</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185976"/>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Standard PSP Fraud Support Merchant Direct</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077311"/>
                  </a:ext>
                </a:extLst>
              </a:tr>
              <a:tr h="234286">
                <a:tc>
                  <a:txBody>
                    <a:bodyPr/>
                    <a:lstStyle/>
                    <a:p>
                      <a:pPr>
                        <a:spcAft>
                          <a:spcPts val="0"/>
                        </a:spcAft>
                      </a:pPr>
                      <a:r>
                        <a:rPr lang="en-GB" sz="1000" dirty="0">
                          <a:solidFill>
                            <a:schemeClr val="accent6">
                              <a:lumMod val="25000"/>
                            </a:schemeClr>
                          </a:solidFill>
                          <a:effectLst/>
                          <a:latin typeface="+mj-lt"/>
                          <a:ea typeface="Calibri" panose="020F0502020204030204" pitchFamily="34" charset="0"/>
                        </a:rPr>
                        <a:t>ACI Risk Team Support</a:t>
                      </a:r>
                    </a:p>
                  </a:txBody>
                  <a:tcPr marL="82689" marR="82689" marT="41345" marB="41345">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900" dirty="0">
                        <a:solidFill>
                          <a:schemeClr val="accent6">
                            <a:lumMod val="25000"/>
                          </a:schemeClr>
                        </a:solidFill>
                        <a:effectLst/>
                        <a:latin typeface="Times New Roman" panose="02020603050405020304" pitchFamily="18"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1000" dirty="0">
                          <a:solidFill>
                            <a:schemeClr val="accent6">
                              <a:lumMod val="25000"/>
                            </a:schemeClr>
                          </a:solidFill>
                          <a:effectLst/>
                          <a:latin typeface="Wingdings" panose="05000000000000000000" pitchFamily="2" charset="2"/>
                          <a:ea typeface="Calibri" panose="020F0502020204030204" pitchFamily="34" charset="0"/>
                        </a:rPr>
                        <a:t>ü</a:t>
                      </a:r>
                      <a:endParaRPr lang="en-GB" sz="1000" dirty="0">
                        <a:solidFill>
                          <a:schemeClr val="accent6">
                            <a:lumMod val="25000"/>
                          </a:schemeClr>
                        </a:solidFill>
                        <a:effectLst/>
                        <a:latin typeface="Calibri" panose="020F0502020204030204" pitchFamily="34" charset="0"/>
                        <a:ea typeface="Calibri" panose="020F0502020204030204" pitchFamily="34" charset="0"/>
                      </a:endParaRPr>
                    </a:p>
                  </a:txBody>
                  <a:tcPr marL="82689" marR="82689" marT="41345" marB="41345" anchor="ctr">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720636"/>
                  </a:ext>
                </a:extLst>
              </a:tr>
            </a:tbl>
          </a:graphicData>
        </a:graphic>
      </p:graphicFrame>
      <p:sp>
        <p:nvSpPr>
          <p:cNvPr id="19" name="Text Placeholder 9">
            <a:extLst>
              <a:ext uri="{FF2B5EF4-FFF2-40B4-BE49-F238E27FC236}">
                <a16:creationId xmlns:a16="http://schemas.microsoft.com/office/drawing/2014/main" id="{CAF9D8E4-CEE7-41D0-90DD-808911E20948}"/>
              </a:ext>
            </a:extLst>
          </p:cNvPr>
          <p:cNvSpPr txBox="1">
            <a:spLocks/>
          </p:cNvSpPr>
          <p:nvPr/>
        </p:nvSpPr>
        <p:spPr>
          <a:xfrm>
            <a:off x="838200" y="5961919"/>
            <a:ext cx="10515600" cy="323165"/>
          </a:xfrm>
          <a:prstGeom prst="rect">
            <a:avLst/>
          </a:prstGeom>
        </p:spPr>
        <p:txBody>
          <a:bodyPr lIns="0" tIns="0" rIns="0" bIns="0" anchor="b">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050" dirty="0">
                <a:solidFill>
                  <a:schemeClr val="bg1">
                    <a:lumMod val="65000"/>
                  </a:schemeClr>
                </a:solidFill>
              </a:rPr>
              <a:t>*Device Fingerprinting on request via third party</a:t>
            </a:r>
            <a:br>
              <a:rPr lang="en-GB" sz="1050" dirty="0">
                <a:solidFill>
                  <a:schemeClr val="bg1">
                    <a:lumMod val="65000"/>
                  </a:schemeClr>
                </a:solidFill>
              </a:rPr>
            </a:br>
            <a:r>
              <a:rPr lang="en-GB" sz="1050" dirty="0">
                <a:solidFill>
                  <a:schemeClr val="bg1">
                    <a:lumMod val="65000"/>
                  </a:schemeClr>
                </a:solidFill>
              </a:rPr>
              <a:t>** Intermediate – rules, case manager, analysis done by PSP/merchant – not through ACI</a:t>
            </a:r>
          </a:p>
        </p:txBody>
      </p:sp>
      <p:sp>
        <p:nvSpPr>
          <p:cNvPr id="7" name="Freeform 13">
            <a:extLst>
              <a:ext uri="{FF2B5EF4-FFF2-40B4-BE49-F238E27FC236}">
                <a16:creationId xmlns:a16="http://schemas.microsoft.com/office/drawing/2014/main" id="{0031FF7E-DD9C-48BA-98F3-54106F1F4A88}"/>
              </a:ext>
            </a:extLst>
          </p:cNvPr>
          <p:cNvSpPr>
            <a:spLocks noChangeAspect="1" noChangeArrowheads="1"/>
          </p:cNvSpPr>
          <p:nvPr/>
        </p:nvSpPr>
        <p:spPr bwMode="auto">
          <a:xfrm>
            <a:off x="6836967" y="1675504"/>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8" name="Freeform 13">
            <a:extLst>
              <a:ext uri="{FF2B5EF4-FFF2-40B4-BE49-F238E27FC236}">
                <a16:creationId xmlns:a16="http://schemas.microsoft.com/office/drawing/2014/main" id="{6D0EA041-EA21-4EED-BFE5-F37208F82B97}"/>
              </a:ext>
            </a:extLst>
          </p:cNvPr>
          <p:cNvSpPr>
            <a:spLocks noChangeAspect="1" noChangeArrowheads="1"/>
          </p:cNvSpPr>
          <p:nvPr/>
        </p:nvSpPr>
        <p:spPr bwMode="auto">
          <a:xfrm>
            <a:off x="6836967" y="2849043"/>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9" name="Freeform 13">
            <a:extLst>
              <a:ext uri="{FF2B5EF4-FFF2-40B4-BE49-F238E27FC236}">
                <a16:creationId xmlns:a16="http://schemas.microsoft.com/office/drawing/2014/main" id="{44547D0C-3767-4617-A6F7-92E436F44EC2}"/>
              </a:ext>
            </a:extLst>
          </p:cNvPr>
          <p:cNvSpPr>
            <a:spLocks noChangeAspect="1" noChangeArrowheads="1"/>
          </p:cNvSpPr>
          <p:nvPr/>
        </p:nvSpPr>
        <p:spPr bwMode="auto">
          <a:xfrm>
            <a:off x="6836967" y="3090672"/>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1" name="Freeform 13">
            <a:extLst>
              <a:ext uri="{FF2B5EF4-FFF2-40B4-BE49-F238E27FC236}">
                <a16:creationId xmlns:a16="http://schemas.microsoft.com/office/drawing/2014/main" id="{0B8B26F1-6309-4A21-A2DC-A782FA7413AD}"/>
              </a:ext>
            </a:extLst>
          </p:cNvPr>
          <p:cNvSpPr>
            <a:spLocks noChangeAspect="1" noChangeArrowheads="1"/>
          </p:cNvSpPr>
          <p:nvPr/>
        </p:nvSpPr>
        <p:spPr bwMode="auto">
          <a:xfrm>
            <a:off x="6836967" y="4732636"/>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2" name="Freeform 13">
            <a:extLst>
              <a:ext uri="{FF2B5EF4-FFF2-40B4-BE49-F238E27FC236}">
                <a16:creationId xmlns:a16="http://schemas.microsoft.com/office/drawing/2014/main" id="{CA3B8BEC-8C29-4FC3-AFBC-E21BBCE98DB5}"/>
              </a:ext>
            </a:extLst>
          </p:cNvPr>
          <p:cNvSpPr>
            <a:spLocks noChangeAspect="1" noChangeArrowheads="1"/>
          </p:cNvSpPr>
          <p:nvPr/>
        </p:nvSpPr>
        <p:spPr bwMode="auto">
          <a:xfrm>
            <a:off x="6836967" y="5202667"/>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3" name="Freeform 13">
            <a:extLst>
              <a:ext uri="{FF2B5EF4-FFF2-40B4-BE49-F238E27FC236}">
                <a16:creationId xmlns:a16="http://schemas.microsoft.com/office/drawing/2014/main" id="{CA2F6B29-D82C-47CD-9C05-61A7D9E9D5B4}"/>
              </a:ext>
            </a:extLst>
          </p:cNvPr>
          <p:cNvSpPr>
            <a:spLocks noChangeAspect="1" noChangeArrowheads="1"/>
          </p:cNvSpPr>
          <p:nvPr/>
        </p:nvSpPr>
        <p:spPr bwMode="auto">
          <a:xfrm>
            <a:off x="8620699" y="5202666"/>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4" name="Freeform 13">
            <a:extLst>
              <a:ext uri="{FF2B5EF4-FFF2-40B4-BE49-F238E27FC236}">
                <a16:creationId xmlns:a16="http://schemas.microsoft.com/office/drawing/2014/main" id="{96D3DD78-2377-400D-80B1-2D892214EC69}"/>
              </a:ext>
            </a:extLst>
          </p:cNvPr>
          <p:cNvSpPr>
            <a:spLocks noChangeAspect="1" noChangeArrowheads="1"/>
          </p:cNvSpPr>
          <p:nvPr/>
        </p:nvSpPr>
        <p:spPr bwMode="auto">
          <a:xfrm>
            <a:off x="8620699" y="4732636"/>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5" name="Freeform 13">
            <a:extLst>
              <a:ext uri="{FF2B5EF4-FFF2-40B4-BE49-F238E27FC236}">
                <a16:creationId xmlns:a16="http://schemas.microsoft.com/office/drawing/2014/main" id="{F9ABC5C6-9478-4FFB-B80C-172319DC3BA6}"/>
              </a:ext>
            </a:extLst>
          </p:cNvPr>
          <p:cNvSpPr>
            <a:spLocks noChangeAspect="1" noChangeArrowheads="1"/>
          </p:cNvSpPr>
          <p:nvPr/>
        </p:nvSpPr>
        <p:spPr bwMode="auto">
          <a:xfrm>
            <a:off x="8620699" y="4493773"/>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6" name="Freeform 13">
            <a:extLst>
              <a:ext uri="{FF2B5EF4-FFF2-40B4-BE49-F238E27FC236}">
                <a16:creationId xmlns:a16="http://schemas.microsoft.com/office/drawing/2014/main" id="{E6C2EA1F-CFED-4EA3-AAD3-707C9D16AC0A}"/>
              </a:ext>
            </a:extLst>
          </p:cNvPr>
          <p:cNvSpPr>
            <a:spLocks noChangeAspect="1" noChangeArrowheads="1"/>
          </p:cNvSpPr>
          <p:nvPr/>
        </p:nvSpPr>
        <p:spPr bwMode="auto">
          <a:xfrm>
            <a:off x="8620699" y="4254910"/>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7" name="Freeform 13">
            <a:extLst>
              <a:ext uri="{FF2B5EF4-FFF2-40B4-BE49-F238E27FC236}">
                <a16:creationId xmlns:a16="http://schemas.microsoft.com/office/drawing/2014/main" id="{0AAADC95-3C08-4093-9A72-3078B98D5A0B}"/>
              </a:ext>
            </a:extLst>
          </p:cNvPr>
          <p:cNvSpPr>
            <a:spLocks noChangeAspect="1" noChangeArrowheads="1"/>
          </p:cNvSpPr>
          <p:nvPr/>
        </p:nvSpPr>
        <p:spPr bwMode="auto">
          <a:xfrm>
            <a:off x="8620699" y="3794742"/>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8" name="Freeform 13">
            <a:extLst>
              <a:ext uri="{FF2B5EF4-FFF2-40B4-BE49-F238E27FC236}">
                <a16:creationId xmlns:a16="http://schemas.microsoft.com/office/drawing/2014/main" id="{88CC3265-E826-45E0-89BB-4C52BE8AD3D6}"/>
              </a:ext>
            </a:extLst>
          </p:cNvPr>
          <p:cNvSpPr>
            <a:spLocks noChangeAspect="1" noChangeArrowheads="1"/>
          </p:cNvSpPr>
          <p:nvPr/>
        </p:nvSpPr>
        <p:spPr bwMode="auto">
          <a:xfrm>
            <a:off x="8620699" y="3558778"/>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0" name="Freeform 13">
            <a:extLst>
              <a:ext uri="{FF2B5EF4-FFF2-40B4-BE49-F238E27FC236}">
                <a16:creationId xmlns:a16="http://schemas.microsoft.com/office/drawing/2014/main" id="{808E0C98-4392-4251-8A78-2C8362F821D2}"/>
              </a:ext>
            </a:extLst>
          </p:cNvPr>
          <p:cNvSpPr>
            <a:spLocks noChangeAspect="1" noChangeArrowheads="1"/>
          </p:cNvSpPr>
          <p:nvPr/>
        </p:nvSpPr>
        <p:spPr bwMode="auto">
          <a:xfrm>
            <a:off x="8620699" y="3322814"/>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1" name="Freeform 13">
            <a:extLst>
              <a:ext uri="{FF2B5EF4-FFF2-40B4-BE49-F238E27FC236}">
                <a16:creationId xmlns:a16="http://schemas.microsoft.com/office/drawing/2014/main" id="{A17DF00A-B9CD-4940-B016-F075016FEAE0}"/>
              </a:ext>
            </a:extLst>
          </p:cNvPr>
          <p:cNvSpPr>
            <a:spLocks noChangeAspect="1" noChangeArrowheads="1"/>
          </p:cNvSpPr>
          <p:nvPr/>
        </p:nvSpPr>
        <p:spPr bwMode="auto">
          <a:xfrm>
            <a:off x="8620699" y="3086850"/>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2" name="Freeform 13">
            <a:extLst>
              <a:ext uri="{FF2B5EF4-FFF2-40B4-BE49-F238E27FC236}">
                <a16:creationId xmlns:a16="http://schemas.microsoft.com/office/drawing/2014/main" id="{7A39B988-ED08-4391-8F66-73FF22049EF2}"/>
              </a:ext>
            </a:extLst>
          </p:cNvPr>
          <p:cNvSpPr>
            <a:spLocks noChangeAspect="1" noChangeArrowheads="1"/>
          </p:cNvSpPr>
          <p:nvPr/>
        </p:nvSpPr>
        <p:spPr bwMode="auto">
          <a:xfrm>
            <a:off x="8620699" y="2850886"/>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3" name="Freeform 13">
            <a:extLst>
              <a:ext uri="{FF2B5EF4-FFF2-40B4-BE49-F238E27FC236}">
                <a16:creationId xmlns:a16="http://schemas.microsoft.com/office/drawing/2014/main" id="{F131D710-591C-4C4D-BF7A-0CC22310B935}"/>
              </a:ext>
            </a:extLst>
          </p:cNvPr>
          <p:cNvSpPr>
            <a:spLocks noChangeAspect="1" noChangeArrowheads="1"/>
          </p:cNvSpPr>
          <p:nvPr/>
        </p:nvSpPr>
        <p:spPr bwMode="auto">
          <a:xfrm>
            <a:off x="8620699" y="2614922"/>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4" name="Freeform 13">
            <a:extLst>
              <a:ext uri="{FF2B5EF4-FFF2-40B4-BE49-F238E27FC236}">
                <a16:creationId xmlns:a16="http://schemas.microsoft.com/office/drawing/2014/main" id="{58A3A285-23D2-4F42-832D-C0FE6BAC55AD}"/>
              </a:ext>
            </a:extLst>
          </p:cNvPr>
          <p:cNvSpPr>
            <a:spLocks noChangeAspect="1" noChangeArrowheads="1"/>
          </p:cNvSpPr>
          <p:nvPr/>
        </p:nvSpPr>
        <p:spPr bwMode="auto">
          <a:xfrm>
            <a:off x="8620699" y="2378958"/>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5" name="Freeform 13">
            <a:extLst>
              <a:ext uri="{FF2B5EF4-FFF2-40B4-BE49-F238E27FC236}">
                <a16:creationId xmlns:a16="http://schemas.microsoft.com/office/drawing/2014/main" id="{BDA3F27A-7AED-488E-B71A-1A3E71C97757}"/>
              </a:ext>
            </a:extLst>
          </p:cNvPr>
          <p:cNvSpPr>
            <a:spLocks noChangeAspect="1" noChangeArrowheads="1"/>
          </p:cNvSpPr>
          <p:nvPr/>
        </p:nvSpPr>
        <p:spPr bwMode="auto">
          <a:xfrm>
            <a:off x="8620699" y="1908788"/>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6" name="Freeform 13">
            <a:extLst>
              <a:ext uri="{FF2B5EF4-FFF2-40B4-BE49-F238E27FC236}">
                <a16:creationId xmlns:a16="http://schemas.microsoft.com/office/drawing/2014/main" id="{3A6152CA-0B3D-48B5-A94E-924436B77B5C}"/>
              </a:ext>
            </a:extLst>
          </p:cNvPr>
          <p:cNvSpPr>
            <a:spLocks noChangeAspect="1" noChangeArrowheads="1"/>
          </p:cNvSpPr>
          <p:nvPr/>
        </p:nvSpPr>
        <p:spPr bwMode="auto">
          <a:xfrm>
            <a:off x="8620699" y="1675504"/>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7" name="Freeform 13">
            <a:extLst>
              <a:ext uri="{FF2B5EF4-FFF2-40B4-BE49-F238E27FC236}">
                <a16:creationId xmlns:a16="http://schemas.microsoft.com/office/drawing/2014/main" id="{48163FE1-5D2F-4014-904F-F88D08DDEAE8}"/>
              </a:ext>
            </a:extLst>
          </p:cNvPr>
          <p:cNvSpPr>
            <a:spLocks noChangeAspect="1" noChangeArrowheads="1"/>
          </p:cNvSpPr>
          <p:nvPr/>
        </p:nvSpPr>
        <p:spPr bwMode="auto">
          <a:xfrm>
            <a:off x="10393757" y="3562717"/>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8" name="Freeform 13">
            <a:extLst>
              <a:ext uri="{FF2B5EF4-FFF2-40B4-BE49-F238E27FC236}">
                <a16:creationId xmlns:a16="http://schemas.microsoft.com/office/drawing/2014/main" id="{F1F6230A-7743-49D4-AD5D-C645B1E3371D}"/>
              </a:ext>
            </a:extLst>
          </p:cNvPr>
          <p:cNvSpPr>
            <a:spLocks noChangeAspect="1" noChangeArrowheads="1"/>
          </p:cNvSpPr>
          <p:nvPr/>
        </p:nvSpPr>
        <p:spPr bwMode="auto">
          <a:xfrm>
            <a:off x="10393757" y="3326753"/>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29" name="Freeform 13">
            <a:extLst>
              <a:ext uri="{FF2B5EF4-FFF2-40B4-BE49-F238E27FC236}">
                <a16:creationId xmlns:a16="http://schemas.microsoft.com/office/drawing/2014/main" id="{67AB5AC0-BE3A-4D54-AD23-70F013C68148}"/>
              </a:ext>
            </a:extLst>
          </p:cNvPr>
          <p:cNvSpPr>
            <a:spLocks noChangeAspect="1" noChangeArrowheads="1"/>
          </p:cNvSpPr>
          <p:nvPr/>
        </p:nvSpPr>
        <p:spPr bwMode="auto">
          <a:xfrm>
            <a:off x="10393757" y="3090789"/>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0" name="Freeform 13">
            <a:extLst>
              <a:ext uri="{FF2B5EF4-FFF2-40B4-BE49-F238E27FC236}">
                <a16:creationId xmlns:a16="http://schemas.microsoft.com/office/drawing/2014/main" id="{C9530A36-6A18-4CA2-B469-E419C48C9A41}"/>
              </a:ext>
            </a:extLst>
          </p:cNvPr>
          <p:cNvSpPr>
            <a:spLocks noChangeAspect="1" noChangeArrowheads="1"/>
          </p:cNvSpPr>
          <p:nvPr/>
        </p:nvSpPr>
        <p:spPr bwMode="auto">
          <a:xfrm>
            <a:off x="10393757" y="2854825"/>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1" name="Freeform 13">
            <a:extLst>
              <a:ext uri="{FF2B5EF4-FFF2-40B4-BE49-F238E27FC236}">
                <a16:creationId xmlns:a16="http://schemas.microsoft.com/office/drawing/2014/main" id="{7CA31FEA-8338-4B9A-ADF6-C52CE7EB27AA}"/>
              </a:ext>
            </a:extLst>
          </p:cNvPr>
          <p:cNvSpPr>
            <a:spLocks noChangeAspect="1" noChangeArrowheads="1"/>
          </p:cNvSpPr>
          <p:nvPr/>
        </p:nvSpPr>
        <p:spPr bwMode="auto">
          <a:xfrm>
            <a:off x="10393757" y="2618861"/>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2" name="Freeform 13">
            <a:extLst>
              <a:ext uri="{FF2B5EF4-FFF2-40B4-BE49-F238E27FC236}">
                <a16:creationId xmlns:a16="http://schemas.microsoft.com/office/drawing/2014/main" id="{D8A3BBE7-6307-4B9B-8F41-2EF537021DED}"/>
              </a:ext>
            </a:extLst>
          </p:cNvPr>
          <p:cNvSpPr>
            <a:spLocks noChangeAspect="1" noChangeArrowheads="1"/>
          </p:cNvSpPr>
          <p:nvPr/>
        </p:nvSpPr>
        <p:spPr bwMode="auto">
          <a:xfrm>
            <a:off x="10393757" y="2382897"/>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3" name="Freeform 13">
            <a:extLst>
              <a:ext uri="{FF2B5EF4-FFF2-40B4-BE49-F238E27FC236}">
                <a16:creationId xmlns:a16="http://schemas.microsoft.com/office/drawing/2014/main" id="{5F928246-2909-4C86-9754-F0F8A2100F33}"/>
              </a:ext>
            </a:extLst>
          </p:cNvPr>
          <p:cNvSpPr>
            <a:spLocks noChangeAspect="1" noChangeArrowheads="1"/>
          </p:cNvSpPr>
          <p:nvPr/>
        </p:nvSpPr>
        <p:spPr bwMode="auto">
          <a:xfrm>
            <a:off x="10393757" y="2146933"/>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4" name="Freeform 13">
            <a:extLst>
              <a:ext uri="{FF2B5EF4-FFF2-40B4-BE49-F238E27FC236}">
                <a16:creationId xmlns:a16="http://schemas.microsoft.com/office/drawing/2014/main" id="{8A1BECD2-F7EF-4FDE-BD3A-B2EDEA4D54E0}"/>
              </a:ext>
            </a:extLst>
          </p:cNvPr>
          <p:cNvSpPr>
            <a:spLocks noChangeAspect="1" noChangeArrowheads="1"/>
          </p:cNvSpPr>
          <p:nvPr/>
        </p:nvSpPr>
        <p:spPr bwMode="auto">
          <a:xfrm>
            <a:off x="10393757" y="5434811"/>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5" name="Freeform 13">
            <a:extLst>
              <a:ext uri="{FF2B5EF4-FFF2-40B4-BE49-F238E27FC236}">
                <a16:creationId xmlns:a16="http://schemas.microsoft.com/office/drawing/2014/main" id="{FAFD7659-1911-43DE-A900-4BF8A1DC0DFA}"/>
              </a:ext>
            </a:extLst>
          </p:cNvPr>
          <p:cNvSpPr>
            <a:spLocks noChangeAspect="1" noChangeArrowheads="1"/>
          </p:cNvSpPr>
          <p:nvPr/>
        </p:nvSpPr>
        <p:spPr bwMode="auto">
          <a:xfrm>
            <a:off x="10393757" y="5199738"/>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6" name="Freeform 13">
            <a:extLst>
              <a:ext uri="{FF2B5EF4-FFF2-40B4-BE49-F238E27FC236}">
                <a16:creationId xmlns:a16="http://schemas.microsoft.com/office/drawing/2014/main" id="{1DB85FB9-98E8-46D9-AFAF-59A44A143741}"/>
              </a:ext>
            </a:extLst>
          </p:cNvPr>
          <p:cNvSpPr>
            <a:spLocks noChangeAspect="1" noChangeArrowheads="1"/>
          </p:cNvSpPr>
          <p:nvPr/>
        </p:nvSpPr>
        <p:spPr bwMode="auto">
          <a:xfrm>
            <a:off x="10393757" y="4964665"/>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7" name="Freeform 13">
            <a:extLst>
              <a:ext uri="{FF2B5EF4-FFF2-40B4-BE49-F238E27FC236}">
                <a16:creationId xmlns:a16="http://schemas.microsoft.com/office/drawing/2014/main" id="{31F836DE-26B2-437F-B6A3-1A84FE6FAF66}"/>
              </a:ext>
            </a:extLst>
          </p:cNvPr>
          <p:cNvSpPr>
            <a:spLocks noChangeAspect="1" noChangeArrowheads="1"/>
          </p:cNvSpPr>
          <p:nvPr/>
        </p:nvSpPr>
        <p:spPr bwMode="auto">
          <a:xfrm>
            <a:off x="10393757" y="4729592"/>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8" name="Freeform 13">
            <a:extLst>
              <a:ext uri="{FF2B5EF4-FFF2-40B4-BE49-F238E27FC236}">
                <a16:creationId xmlns:a16="http://schemas.microsoft.com/office/drawing/2014/main" id="{B1731BD4-05A1-4058-B55F-A1E90036D7B2}"/>
              </a:ext>
            </a:extLst>
          </p:cNvPr>
          <p:cNvSpPr>
            <a:spLocks noChangeAspect="1" noChangeArrowheads="1"/>
          </p:cNvSpPr>
          <p:nvPr/>
        </p:nvSpPr>
        <p:spPr bwMode="auto">
          <a:xfrm>
            <a:off x="10393757" y="4494519"/>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9" name="Freeform 13">
            <a:extLst>
              <a:ext uri="{FF2B5EF4-FFF2-40B4-BE49-F238E27FC236}">
                <a16:creationId xmlns:a16="http://schemas.microsoft.com/office/drawing/2014/main" id="{29BFD279-A77F-4FE0-B78E-73F7EE00F0D5}"/>
              </a:ext>
            </a:extLst>
          </p:cNvPr>
          <p:cNvSpPr>
            <a:spLocks noChangeAspect="1" noChangeArrowheads="1"/>
          </p:cNvSpPr>
          <p:nvPr/>
        </p:nvSpPr>
        <p:spPr bwMode="auto">
          <a:xfrm>
            <a:off x="10393757" y="4259446"/>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0" name="Freeform 13">
            <a:extLst>
              <a:ext uri="{FF2B5EF4-FFF2-40B4-BE49-F238E27FC236}">
                <a16:creationId xmlns:a16="http://schemas.microsoft.com/office/drawing/2014/main" id="{94BE53AD-911A-4A4A-A838-CF295111308E}"/>
              </a:ext>
            </a:extLst>
          </p:cNvPr>
          <p:cNvSpPr>
            <a:spLocks noChangeAspect="1" noChangeArrowheads="1"/>
          </p:cNvSpPr>
          <p:nvPr/>
        </p:nvSpPr>
        <p:spPr bwMode="auto">
          <a:xfrm>
            <a:off x="10393757" y="4024373"/>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1" name="Freeform 13">
            <a:extLst>
              <a:ext uri="{FF2B5EF4-FFF2-40B4-BE49-F238E27FC236}">
                <a16:creationId xmlns:a16="http://schemas.microsoft.com/office/drawing/2014/main" id="{F6182C95-6040-4196-AA9C-46E8094088F0}"/>
              </a:ext>
            </a:extLst>
          </p:cNvPr>
          <p:cNvSpPr>
            <a:spLocks noChangeAspect="1" noChangeArrowheads="1"/>
          </p:cNvSpPr>
          <p:nvPr/>
        </p:nvSpPr>
        <p:spPr bwMode="auto">
          <a:xfrm>
            <a:off x="10393757" y="5669883"/>
            <a:ext cx="139070" cy="111519"/>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Tree>
    <p:extLst>
      <p:ext uri="{BB962C8B-B14F-4D97-AF65-F5344CB8AC3E}">
        <p14:creationId xmlns:p14="http://schemas.microsoft.com/office/powerpoint/2010/main" val="26200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E39E4-6E9A-4573-9CA2-B31228A8F499}"/>
              </a:ext>
            </a:extLst>
          </p:cNvPr>
          <p:cNvSpPr>
            <a:spLocks noGrp="1"/>
          </p:cNvSpPr>
          <p:nvPr>
            <p:ph type="sldNum" sz="quarter" idx="12"/>
          </p:nvPr>
        </p:nvSpPr>
        <p:spPr/>
        <p:txBody>
          <a:bodyPr/>
          <a:lstStyle/>
          <a:p>
            <a:fld id="{BB7F249F-CCCE-DA49-A761-E31751E19E88}" type="slidenum">
              <a:rPr lang="en-US" noProof="0" smtClean="0"/>
              <a:t>16</a:t>
            </a:fld>
            <a:endParaRPr lang="en-US" noProof="0" dirty="0"/>
          </a:p>
        </p:txBody>
      </p:sp>
      <p:sp>
        <p:nvSpPr>
          <p:cNvPr id="3" name="Footer Placeholder 2">
            <a:extLst>
              <a:ext uri="{FF2B5EF4-FFF2-40B4-BE49-F238E27FC236}">
                <a16:creationId xmlns:a16="http://schemas.microsoft.com/office/drawing/2014/main" id="{576812CC-1B26-46D2-9800-D980D0ECC26B}"/>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46D4E198-6156-4A91-91ED-38F2BE2A79A7}"/>
              </a:ext>
            </a:extLst>
          </p:cNvPr>
          <p:cNvSpPr>
            <a:spLocks noGrp="1"/>
          </p:cNvSpPr>
          <p:nvPr>
            <p:ph type="title"/>
          </p:nvPr>
        </p:nvSpPr>
        <p:spPr/>
        <p:txBody>
          <a:bodyPr/>
          <a:lstStyle/>
          <a:p>
            <a:r>
              <a:rPr lang="en-US" dirty="0"/>
              <a:t>Key Points – Selling to Travel</a:t>
            </a:r>
          </a:p>
        </p:txBody>
      </p:sp>
      <p:sp>
        <p:nvSpPr>
          <p:cNvPr id="6" name="Rectangle 5">
            <a:extLst>
              <a:ext uri="{FF2B5EF4-FFF2-40B4-BE49-F238E27FC236}">
                <a16:creationId xmlns:a16="http://schemas.microsoft.com/office/drawing/2014/main" id="{97104CD4-5E9C-453A-B2F9-DDC51014DBE2}"/>
              </a:ext>
            </a:extLst>
          </p:cNvPr>
          <p:cNvSpPr/>
          <p:nvPr/>
        </p:nvSpPr>
        <p:spPr>
          <a:xfrm>
            <a:off x="838800" y="1422694"/>
            <a:ext cx="10515000" cy="418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Travel and Transit Strategy Optimization</a:t>
            </a:r>
          </a:p>
        </p:txBody>
      </p:sp>
      <p:sp>
        <p:nvSpPr>
          <p:cNvPr id="7" name="Rectangle 6">
            <a:extLst>
              <a:ext uri="{FF2B5EF4-FFF2-40B4-BE49-F238E27FC236}">
                <a16:creationId xmlns:a16="http://schemas.microsoft.com/office/drawing/2014/main" id="{7B14742F-E67F-4E9B-84DE-D5F6CC04E2F5}"/>
              </a:ext>
            </a:extLst>
          </p:cNvPr>
          <p:cNvSpPr/>
          <p:nvPr/>
        </p:nvSpPr>
        <p:spPr>
          <a:xfrm>
            <a:off x="8029468" y="2867486"/>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Consortium data</a:t>
            </a:r>
          </a:p>
          <a:p>
            <a:pPr algn="ctr">
              <a:spcBef>
                <a:spcPts val="600"/>
              </a:spcBef>
              <a:buClr>
                <a:schemeClr val="accent1"/>
              </a:buClr>
            </a:pPr>
            <a:r>
              <a:rPr lang="en-US" sz="1400" dirty="0">
                <a:solidFill>
                  <a:schemeClr val="accent6">
                    <a:lumMod val="25000"/>
                  </a:schemeClr>
                </a:solidFill>
              </a:rPr>
              <a:t>Leverage global good and bad data points for black/whitelisting</a:t>
            </a:r>
          </a:p>
        </p:txBody>
      </p:sp>
      <p:cxnSp>
        <p:nvCxnSpPr>
          <p:cNvPr id="8" name="Straight Connector 7">
            <a:extLst>
              <a:ext uri="{FF2B5EF4-FFF2-40B4-BE49-F238E27FC236}">
                <a16:creationId xmlns:a16="http://schemas.microsoft.com/office/drawing/2014/main" id="{32F6B752-581E-4408-A61B-EBEBC37E7522}"/>
              </a:ext>
            </a:extLst>
          </p:cNvPr>
          <p:cNvCxnSpPr>
            <a:cxnSpLocks/>
          </p:cNvCxnSpPr>
          <p:nvPr/>
        </p:nvCxnSpPr>
        <p:spPr>
          <a:xfrm flipV="1">
            <a:off x="4298333"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1F7436-7B8A-427F-97DF-0A746A5ED5DA}"/>
              </a:ext>
            </a:extLst>
          </p:cNvPr>
          <p:cNvCxnSpPr>
            <a:cxnSpLocks/>
          </p:cNvCxnSpPr>
          <p:nvPr/>
        </p:nvCxnSpPr>
        <p:spPr>
          <a:xfrm flipV="1">
            <a:off x="7893667"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4EFC973-6839-40D0-8E9A-AD3E14C1B3BA}"/>
              </a:ext>
            </a:extLst>
          </p:cNvPr>
          <p:cNvSpPr/>
          <p:nvPr/>
        </p:nvSpPr>
        <p:spPr>
          <a:xfrm>
            <a:off x="4434134" y="5098221"/>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List management</a:t>
            </a:r>
          </a:p>
          <a:p>
            <a:pPr algn="ctr">
              <a:spcBef>
                <a:spcPts val="600"/>
              </a:spcBef>
              <a:buClr>
                <a:schemeClr val="accent1"/>
              </a:buClr>
            </a:pPr>
            <a:r>
              <a:rPr lang="en-US" sz="1400" dirty="0">
                <a:solidFill>
                  <a:schemeClr val="accent6">
                    <a:lumMod val="25000"/>
                  </a:schemeClr>
                </a:solidFill>
              </a:rPr>
              <a:t>Ensure custom lists are implemented </a:t>
            </a:r>
            <a:br>
              <a:rPr lang="en-US" sz="1400" dirty="0">
                <a:solidFill>
                  <a:schemeClr val="accent6">
                    <a:lumMod val="25000"/>
                  </a:schemeClr>
                </a:solidFill>
              </a:rPr>
            </a:br>
            <a:r>
              <a:rPr lang="en-US" sz="1400" dirty="0">
                <a:solidFill>
                  <a:schemeClr val="accent6">
                    <a:lumMod val="25000"/>
                  </a:schemeClr>
                </a:solidFill>
              </a:rPr>
              <a:t>on all data points</a:t>
            </a:r>
          </a:p>
        </p:txBody>
      </p:sp>
      <p:sp>
        <p:nvSpPr>
          <p:cNvPr id="16" name="Rectangle 15">
            <a:extLst>
              <a:ext uri="{FF2B5EF4-FFF2-40B4-BE49-F238E27FC236}">
                <a16:creationId xmlns:a16="http://schemas.microsoft.com/office/drawing/2014/main" id="{0A67EF6E-8788-4BFF-8B7F-0D90768CEDE3}"/>
              </a:ext>
            </a:extLst>
          </p:cNvPr>
          <p:cNvSpPr/>
          <p:nvPr/>
        </p:nvSpPr>
        <p:spPr>
          <a:xfrm>
            <a:off x="8029468" y="5098221"/>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Machine learning</a:t>
            </a:r>
          </a:p>
          <a:p>
            <a:pPr algn="ctr">
              <a:spcBef>
                <a:spcPts val="600"/>
              </a:spcBef>
              <a:buClr>
                <a:schemeClr val="accent1"/>
              </a:buClr>
            </a:pPr>
            <a:r>
              <a:rPr lang="en-GB" sz="1400" dirty="0">
                <a:solidFill>
                  <a:schemeClr val="accent6">
                    <a:lumMod val="25000"/>
                  </a:schemeClr>
                </a:solidFill>
              </a:rPr>
              <a:t>Utilize intelligence and profiling from </a:t>
            </a:r>
            <a:br>
              <a:rPr lang="en-GB" sz="1400" dirty="0">
                <a:solidFill>
                  <a:schemeClr val="accent6">
                    <a:lumMod val="25000"/>
                  </a:schemeClr>
                </a:solidFill>
              </a:rPr>
            </a:br>
            <a:r>
              <a:rPr lang="en-GB" sz="1400" dirty="0">
                <a:solidFill>
                  <a:schemeClr val="accent6">
                    <a:lumMod val="25000"/>
                  </a:schemeClr>
                </a:solidFill>
              </a:rPr>
              <a:t>ML model technology</a:t>
            </a:r>
          </a:p>
        </p:txBody>
      </p:sp>
      <p:sp>
        <p:nvSpPr>
          <p:cNvPr id="21" name="Rectangle 20">
            <a:extLst>
              <a:ext uri="{FF2B5EF4-FFF2-40B4-BE49-F238E27FC236}">
                <a16:creationId xmlns:a16="http://schemas.microsoft.com/office/drawing/2014/main" id="{CF31DEBD-E3FB-4023-8E2E-0AB328FA48DA}"/>
              </a:ext>
            </a:extLst>
          </p:cNvPr>
          <p:cNvSpPr/>
          <p:nvPr/>
        </p:nvSpPr>
        <p:spPr>
          <a:xfrm>
            <a:off x="4434134" y="2867486"/>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Profiling</a:t>
            </a:r>
          </a:p>
          <a:p>
            <a:pPr algn="ctr">
              <a:spcBef>
                <a:spcPts val="600"/>
              </a:spcBef>
              <a:buClr>
                <a:schemeClr val="accent1"/>
              </a:buClr>
            </a:pPr>
            <a:r>
              <a:rPr lang="en-GB" sz="1400" dirty="0">
                <a:solidFill>
                  <a:schemeClr val="accent6">
                    <a:lumMod val="25000"/>
                  </a:schemeClr>
                </a:solidFill>
              </a:rPr>
              <a:t>Know good customer behavior and </a:t>
            </a:r>
            <a:br>
              <a:rPr lang="en-GB" sz="1400" dirty="0">
                <a:solidFill>
                  <a:schemeClr val="accent6">
                    <a:lumMod val="25000"/>
                  </a:schemeClr>
                </a:solidFill>
              </a:rPr>
            </a:br>
            <a:r>
              <a:rPr lang="en-GB" sz="1400" dirty="0">
                <a:solidFill>
                  <a:schemeClr val="accent6">
                    <a:lumMod val="25000"/>
                  </a:schemeClr>
                </a:solidFill>
              </a:rPr>
              <a:t>safeguard VIP customers</a:t>
            </a:r>
          </a:p>
        </p:txBody>
      </p:sp>
      <p:sp>
        <p:nvSpPr>
          <p:cNvPr id="10" name="Rectangle 9">
            <a:extLst>
              <a:ext uri="{FF2B5EF4-FFF2-40B4-BE49-F238E27FC236}">
                <a16:creationId xmlns:a16="http://schemas.microsoft.com/office/drawing/2014/main" id="{995F8486-F8BA-424C-AB05-63D633122E80}"/>
              </a:ext>
            </a:extLst>
          </p:cNvPr>
          <p:cNvSpPr/>
          <p:nvPr/>
        </p:nvSpPr>
        <p:spPr>
          <a:xfrm>
            <a:off x="838800" y="4213686"/>
            <a:ext cx="3323732" cy="754053"/>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Reporting in ACI ReD</a:t>
            </a:r>
            <a:r>
              <a:rPr lang="en-GB" sz="1600" b="1" i="1" dirty="0">
                <a:solidFill>
                  <a:schemeClr val="accent1"/>
                </a:solidFill>
              </a:rPr>
              <a:t>i</a:t>
            </a:r>
          </a:p>
          <a:p>
            <a:pPr algn="ctr">
              <a:spcBef>
                <a:spcPts val="600"/>
              </a:spcBef>
              <a:buClr>
                <a:schemeClr val="accent1"/>
              </a:buClr>
            </a:pPr>
            <a:r>
              <a:rPr lang="en-US" sz="1400" dirty="0">
                <a:solidFill>
                  <a:schemeClr val="accent6">
                    <a:lumMod val="25000"/>
                  </a:schemeClr>
                </a:solidFill>
              </a:rPr>
              <a:t>Near-real-time access to all KPIs that drive risk and inefficiencies in process</a:t>
            </a:r>
          </a:p>
        </p:txBody>
      </p:sp>
      <p:grpSp>
        <p:nvGrpSpPr>
          <p:cNvPr id="37" name="Group 36">
            <a:extLst>
              <a:ext uri="{FF2B5EF4-FFF2-40B4-BE49-F238E27FC236}">
                <a16:creationId xmlns:a16="http://schemas.microsoft.com/office/drawing/2014/main" id="{0DFDB925-6216-4892-A810-F509186F68B5}"/>
              </a:ext>
            </a:extLst>
          </p:cNvPr>
          <p:cNvGrpSpPr/>
          <p:nvPr/>
        </p:nvGrpSpPr>
        <p:grpSpPr>
          <a:xfrm>
            <a:off x="9319364" y="1971126"/>
            <a:ext cx="743940" cy="743940"/>
            <a:chOff x="9319364" y="1971126"/>
            <a:chExt cx="743940" cy="743940"/>
          </a:xfrm>
        </p:grpSpPr>
        <p:sp>
          <p:nvSpPr>
            <p:cNvPr id="12" name="Oval 11">
              <a:extLst>
                <a:ext uri="{FF2B5EF4-FFF2-40B4-BE49-F238E27FC236}">
                  <a16:creationId xmlns:a16="http://schemas.microsoft.com/office/drawing/2014/main" id="{5377FFE7-C2CD-4054-9112-696ADE37BE11}"/>
                </a:ext>
              </a:extLst>
            </p:cNvPr>
            <p:cNvSpPr/>
            <p:nvPr/>
          </p:nvSpPr>
          <p:spPr>
            <a:xfrm>
              <a:off x="9319364"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6" name="Freeform 8">
              <a:extLst>
                <a:ext uri="{FF2B5EF4-FFF2-40B4-BE49-F238E27FC236}">
                  <a16:creationId xmlns:a16="http://schemas.microsoft.com/office/drawing/2014/main" id="{92135701-858A-4247-A444-090F8BB77CB3}"/>
                </a:ext>
              </a:extLst>
            </p:cNvPr>
            <p:cNvSpPr>
              <a:spLocks noChangeArrowheads="1"/>
            </p:cNvSpPr>
            <p:nvPr/>
          </p:nvSpPr>
          <p:spPr bwMode="auto">
            <a:xfrm>
              <a:off x="9490142" y="2139030"/>
              <a:ext cx="402384" cy="408133"/>
            </a:xfrm>
            <a:custGeom>
              <a:avLst/>
              <a:gdLst>
                <a:gd name="T0" fmla="*/ 517 w 1550"/>
                <a:gd name="T1" fmla="*/ 1054 h 1572"/>
                <a:gd name="T2" fmla="*/ 0 w 1550"/>
                <a:gd name="T3" fmla="*/ 1162 h 1572"/>
                <a:gd name="T4" fmla="*/ 946 w 1550"/>
                <a:gd name="T5" fmla="*/ 0 h 1572"/>
                <a:gd name="T6" fmla="*/ 839 w 1550"/>
                <a:gd name="T7" fmla="*/ 301 h 1572"/>
                <a:gd name="T8" fmla="*/ 107 w 1550"/>
                <a:gd name="T9" fmla="*/ 107 h 1572"/>
                <a:gd name="T10" fmla="*/ 1549 w 1550"/>
                <a:gd name="T11" fmla="*/ 387 h 1572"/>
                <a:gd name="T12" fmla="*/ 603 w 1550"/>
                <a:gd name="T13" fmla="*/ 1571 h 1572"/>
                <a:gd name="T14" fmla="*/ 1549 w 1550"/>
                <a:gd name="T15" fmla="*/ 387 h 1572"/>
                <a:gd name="T16" fmla="*/ 860 w 1550"/>
                <a:gd name="T17" fmla="*/ 1248 h 1572"/>
                <a:gd name="T18" fmla="*/ 851 w 1550"/>
                <a:gd name="T19" fmla="*/ 1216 h 1572"/>
                <a:gd name="T20" fmla="*/ 796 w 1550"/>
                <a:gd name="T21" fmla="*/ 1183 h 1572"/>
                <a:gd name="T22" fmla="*/ 741 w 1550"/>
                <a:gd name="T23" fmla="*/ 1216 h 1572"/>
                <a:gd name="T24" fmla="*/ 741 w 1550"/>
                <a:gd name="T25" fmla="*/ 1280 h 1572"/>
                <a:gd name="T26" fmla="*/ 796 w 1550"/>
                <a:gd name="T27" fmla="*/ 1312 h 1572"/>
                <a:gd name="T28" fmla="*/ 828 w 1550"/>
                <a:gd name="T29" fmla="*/ 1304 h 1572"/>
                <a:gd name="T30" fmla="*/ 860 w 1550"/>
                <a:gd name="T31" fmla="*/ 1248 h 1572"/>
                <a:gd name="T32" fmla="*/ 860 w 1550"/>
                <a:gd name="T33" fmla="*/ 979 h 1572"/>
                <a:gd name="T34" fmla="*/ 851 w 1550"/>
                <a:gd name="T35" fmla="*/ 946 h 1572"/>
                <a:gd name="T36" fmla="*/ 796 w 1550"/>
                <a:gd name="T37" fmla="*/ 914 h 1572"/>
                <a:gd name="T38" fmla="*/ 741 w 1550"/>
                <a:gd name="T39" fmla="*/ 946 h 1572"/>
                <a:gd name="T40" fmla="*/ 741 w 1550"/>
                <a:gd name="T41" fmla="*/ 1011 h 1572"/>
                <a:gd name="T42" fmla="*/ 796 w 1550"/>
                <a:gd name="T43" fmla="*/ 1043 h 1572"/>
                <a:gd name="T44" fmla="*/ 828 w 1550"/>
                <a:gd name="T45" fmla="*/ 1035 h 1572"/>
                <a:gd name="T46" fmla="*/ 860 w 1550"/>
                <a:gd name="T47" fmla="*/ 979 h 1572"/>
                <a:gd name="T48" fmla="*/ 860 w 1550"/>
                <a:gd name="T49" fmla="*/ 710 h 1572"/>
                <a:gd name="T50" fmla="*/ 851 w 1550"/>
                <a:gd name="T51" fmla="*/ 678 h 1572"/>
                <a:gd name="T52" fmla="*/ 796 w 1550"/>
                <a:gd name="T53" fmla="*/ 646 h 1572"/>
                <a:gd name="T54" fmla="*/ 741 w 1550"/>
                <a:gd name="T55" fmla="*/ 678 h 1572"/>
                <a:gd name="T56" fmla="*/ 741 w 1550"/>
                <a:gd name="T57" fmla="*/ 743 h 1572"/>
                <a:gd name="T58" fmla="*/ 796 w 1550"/>
                <a:gd name="T59" fmla="*/ 775 h 1572"/>
                <a:gd name="T60" fmla="*/ 828 w 1550"/>
                <a:gd name="T61" fmla="*/ 766 h 1572"/>
                <a:gd name="T62" fmla="*/ 860 w 1550"/>
                <a:gd name="T63" fmla="*/ 710 h 1572"/>
                <a:gd name="T64" fmla="*/ 989 w 1550"/>
                <a:gd name="T65" fmla="*/ 1205 h 1572"/>
                <a:gd name="T66" fmla="*/ 1420 w 1550"/>
                <a:gd name="T67" fmla="*/ 1291 h 1572"/>
                <a:gd name="T68" fmla="*/ 1420 w 1550"/>
                <a:gd name="T69" fmla="*/ 936 h 1572"/>
                <a:gd name="T70" fmla="*/ 989 w 1550"/>
                <a:gd name="T71" fmla="*/ 1022 h 1572"/>
                <a:gd name="T72" fmla="*/ 1420 w 1550"/>
                <a:gd name="T73" fmla="*/ 936 h 1572"/>
                <a:gd name="T74" fmla="*/ 989 w 1550"/>
                <a:gd name="T75" fmla="*/ 667 h 1572"/>
                <a:gd name="T76" fmla="*/ 1420 w 1550"/>
                <a:gd name="T77" fmla="*/ 753 h 1572"/>
                <a:gd name="T78" fmla="*/ 323 w 1550"/>
                <a:gd name="T79" fmla="*/ 247 h 1572"/>
                <a:gd name="T80" fmla="*/ 290 w 1550"/>
                <a:gd name="T81" fmla="*/ 256 h 1572"/>
                <a:gd name="T82" fmla="*/ 258 w 1550"/>
                <a:gd name="T83" fmla="*/ 312 h 1572"/>
                <a:gd name="T84" fmla="*/ 290 w 1550"/>
                <a:gd name="T85" fmla="*/ 368 h 1572"/>
                <a:gd name="T86" fmla="*/ 355 w 1550"/>
                <a:gd name="T87" fmla="*/ 368 h 1572"/>
                <a:gd name="T88" fmla="*/ 387 w 1550"/>
                <a:gd name="T89" fmla="*/ 312 h 1572"/>
                <a:gd name="T90" fmla="*/ 387 w 1550"/>
                <a:gd name="T91" fmla="*/ 312 h 1572"/>
                <a:gd name="T92" fmla="*/ 355 w 1550"/>
                <a:gd name="T93" fmla="*/ 256 h 1572"/>
                <a:gd name="T94" fmla="*/ 323 w 1550"/>
                <a:gd name="T95" fmla="*/ 517 h 1572"/>
                <a:gd name="T96" fmla="*/ 290 w 1550"/>
                <a:gd name="T97" fmla="*/ 525 h 1572"/>
                <a:gd name="T98" fmla="*/ 258 w 1550"/>
                <a:gd name="T99" fmla="*/ 581 h 1572"/>
                <a:gd name="T100" fmla="*/ 290 w 1550"/>
                <a:gd name="T101" fmla="*/ 637 h 1572"/>
                <a:gd name="T102" fmla="*/ 355 w 1550"/>
                <a:gd name="T103" fmla="*/ 637 h 1572"/>
                <a:gd name="T104" fmla="*/ 387 w 1550"/>
                <a:gd name="T105" fmla="*/ 581 h 1572"/>
                <a:gd name="T106" fmla="*/ 387 w 1550"/>
                <a:gd name="T107" fmla="*/ 581 h 1572"/>
                <a:gd name="T108" fmla="*/ 355 w 1550"/>
                <a:gd name="T109" fmla="*/ 525 h 1572"/>
                <a:gd name="T110" fmla="*/ 323 w 1550"/>
                <a:gd name="T111" fmla="*/ 785 h 1572"/>
                <a:gd name="T112" fmla="*/ 290 w 1550"/>
                <a:gd name="T113" fmla="*/ 793 h 1572"/>
                <a:gd name="T114" fmla="*/ 258 w 1550"/>
                <a:gd name="T115" fmla="*/ 849 h 1572"/>
                <a:gd name="T116" fmla="*/ 290 w 1550"/>
                <a:gd name="T117" fmla="*/ 905 h 1572"/>
                <a:gd name="T118" fmla="*/ 355 w 1550"/>
                <a:gd name="T119" fmla="*/ 905 h 1572"/>
                <a:gd name="T120" fmla="*/ 387 w 1550"/>
                <a:gd name="T121" fmla="*/ 849 h 1572"/>
                <a:gd name="T122" fmla="*/ 387 w 1550"/>
                <a:gd name="T123" fmla="*/ 849 h 1572"/>
                <a:gd name="T124" fmla="*/ 355 w 1550"/>
                <a:gd name="T125" fmla="*/ 793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0" h="1572">
                  <a:moveTo>
                    <a:pt x="107" y="1054"/>
                  </a:moveTo>
                  <a:cubicBezTo>
                    <a:pt x="243" y="1054"/>
                    <a:pt x="380" y="1054"/>
                    <a:pt x="517" y="1054"/>
                  </a:cubicBezTo>
                  <a:cubicBezTo>
                    <a:pt x="517" y="1090"/>
                    <a:pt x="517" y="1126"/>
                    <a:pt x="517" y="1162"/>
                  </a:cubicBezTo>
                  <a:cubicBezTo>
                    <a:pt x="344" y="1162"/>
                    <a:pt x="172" y="1162"/>
                    <a:pt x="0" y="1162"/>
                  </a:cubicBezTo>
                  <a:cubicBezTo>
                    <a:pt x="0" y="775"/>
                    <a:pt x="0" y="387"/>
                    <a:pt x="0" y="0"/>
                  </a:cubicBezTo>
                  <a:cubicBezTo>
                    <a:pt x="315" y="0"/>
                    <a:pt x="631" y="0"/>
                    <a:pt x="946" y="0"/>
                  </a:cubicBezTo>
                  <a:cubicBezTo>
                    <a:pt x="946" y="100"/>
                    <a:pt x="946" y="200"/>
                    <a:pt x="946" y="301"/>
                  </a:cubicBezTo>
                  <a:cubicBezTo>
                    <a:pt x="911" y="301"/>
                    <a:pt x="875" y="301"/>
                    <a:pt x="839" y="301"/>
                  </a:cubicBezTo>
                  <a:cubicBezTo>
                    <a:pt x="839" y="236"/>
                    <a:pt x="839" y="171"/>
                    <a:pt x="839" y="107"/>
                  </a:cubicBezTo>
                  <a:cubicBezTo>
                    <a:pt x="595" y="107"/>
                    <a:pt x="351" y="107"/>
                    <a:pt x="107" y="107"/>
                  </a:cubicBezTo>
                  <a:cubicBezTo>
                    <a:pt x="107" y="423"/>
                    <a:pt x="107" y="739"/>
                    <a:pt x="107" y="1054"/>
                  </a:cubicBezTo>
                  <a:close/>
                  <a:moveTo>
                    <a:pt x="1549" y="387"/>
                  </a:moveTo>
                  <a:cubicBezTo>
                    <a:pt x="1549" y="781"/>
                    <a:pt x="1549" y="1176"/>
                    <a:pt x="1549" y="1571"/>
                  </a:cubicBezTo>
                  <a:cubicBezTo>
                    <a:pt x="1234" y="1571"/>
                    <a:pt x="918" y="1571"/>
                    <a:pt x="603" y="1571"/>
                  </a:cubicBezTo>
                  <a:cubicBezTo>
                    <a:pt x="603" y="1176"/>
                    <a:pt x="603" y="781"/>
                    <a:pt x="603" y="387"/>
                  </a:cubicBezTo>
                  <a:cubicBezTo>
                    <a:pt x="918" y="387"/>
                    <a:pt x="1234" y="387"/>
                    <a:pt x="1549" y="387"/>
                  </a:cubicBezTo>
                  <a:close/>
                  <a:moveTo>
                    <a:pt x="860" y="1248"/>
                  </a:moveTo>
                  <a:lnTo>
                    <a:pt x="860" y="1248"/>
                  </a:lnTo>
                  <a:lnTo>
                    <a:pt x="860" y="1248"/>
                  </a:lnTo>
                  <a:cubicBezTo>
                    <a:pt x="860" y="1236"/>
                    <a:pt x="857" y="1227"/>
                    <a:pt x="851" y="1216"/>
                  </a:cubicBezTo>
                  <a:cubicBezTo>
                    <a:pt x="846" y="1206"/>
                    <a:pt x="838" y="1198"/>
                    <a:pt x="828" y="1192"/>
                  </a:cubicBezTo>
                  <a:cubicBezTo>
                    <a:pt x="818" y="1186"/>
                    <a:pt x="808" y="1183"/>
                    <a:pt x="796" y="1183"/>
                  </a:cubicBezTo>
                  <a:cubicBezTo>
                    <a:pt x="785" y="1183"/>
                    <a:pt x="774" y="1186"/>
                    <a:pt x="764" y="1192"/>
                  </a:cubicBezTo>
                  <a:cubicBezTo>
                    <a:pt x="753" y="1198"/>
                    <a:pt x="747" y="1206"/>
                    <a:pt x="741" y="1216"/>
                  </a:cubicBezTo>
                  <a:cubicBezTo>
                    <a:pt x="735" y="1227"/>
                    <a:pt x="732" y="1236"/>
                    <a:pt x="732" y="1248"/>
                  </a:cubicBezTo>
                  <a:cubicBezTo>
                    <a:pt x="732" y="1260"/>
                    <a:pt x="735" y="1270"/>
                    <a:pt x="741" y="1280"/>
                  </a:cubicBezTo>
                  <a:cubicBezTo>
                    <a:pt x="747" y="1290"/>
                    <a:pt x="753" y="1298"/>
                    <a:pt x="764" y="1304"/>
                  </a:cubicBezTo>
                  <a:cubicBezTo>
                    <a:pt x="774" y="1310"/>
                    <a:pt x="784" y="1312"/>
                    <a:pt x="796" y="1312"/>
                  </a:cubicBezTo>
                  <a:lnTo>
                    <a:pt x="796" y="1312"/>
                  </a:lnTo>
                  <a:cubicBezTo>
                    <a:pt x="807" y="1312"/>
                    <a:pt x="818" y="1310"/>
                    <a:pt x="828" y="1304"/>
                  </a:cubicBezTo>
                  <a:cubicBezTo>
                    <a:pt x="838" y="1298"/>
                    <a:pt x="846" y="1290"/>
                    <a:pt x="851" y="1280"/>
                  </a:cubicBezTo>
                  <a:cubicBezTo>
                    <a:pt x="857" y="1270"/>
                    <a:pt x="860" y="1260"/>
                    <a:pt x="860" y="1248"/>
                  </a:cubicBezTo>
                  <a:close/>
                  <a:moveTo>
                    <a:pt x="860" y="979"/>
                  </a:moveTo>
                  <a:lnTo>
                    <a:pt x="860" y="979"/>
                  </a:lnTo>
                  <a:lnTo>
                    <a:pt x="860" y="979"/>
                  </a:lnTo>
                  <a:cubicBezTo>
                    <a:pt x="860" y="967"/>
                    <a:pt x="857" y="957"/>
                    <a:pt x="851" y="946"/>
                  </a:cubicBezTo>
                  <a:cubicBezTo>
                    <a:pt x="846" y="936"/>
                    <a:pt x="838" y="929"/>
                    <a:pt x="828" y="923"/>
                  </a:cubicBezTo>
                  <a:cubicBezTo>
                    <a:pt x="818" y="917"/>
                    <a:pt x="808" y="914"/>
                    <a:pt x="796" y="914"/>
                  </a:cubicBezTo>
                  <a:cubicBezTo>
                    <a:pt x="785" y="914"/>
                    <a:pt x="774" y="917"/>
                    <a:pt x="764" y="923"/>
                  </a:cubicBezTo>
                  <a:cubicBezTo>
                    <a:pt x="753" y="929"/>
                    <a:pt x="747" y="936"/>
                    <a:pt x="741" y="946"/>
                  </a:cubicBezTo>
                  <a:cubicBezTo>
                    <a:pt x="735" y="957"/>
                    <a:pt x="732" y="967"/>
                    <a:pt x="732" y="979"/>
                  </a:cubicBezTo>
                  <a:cubicBezTo>
                    <a:pt x="732" y="991"/>
                    <a:pt x="735" y="1001"/>
                    <a:pt x="741" y="1011"/>
                  </a:cubicBezTo>
                  <a:cubicBezTo>
                    <a:pt x="747" y="1021"/>
                    <a:pt x="753" y="1029"/>
                    <a:pt x="764" y="1035"/>
                  </a:cubicBezTo>
                  <a:cubicBezTo>
                    <a:pt x="774" y="1041"/>
                    <a:pt x="784" y="1043"/>
                    <a:pt x="796" y="1043"/>
                  </a:cubicBezTo>
                  <a:lnTo>
                    <a:pt x="796" y="1043"/>
                  </a:lnTo>
                  <a:cubicBezTo>
                    <a:pt x="807" y="1043"/>
                    <a:pt x="818" y="1041"/>
                    <a:pt x="828" y="1035"/>
                  </a:cubicBezTo>
                  <a:cubicBezTo>
                    <a:pt x="838" y="1029"/>
                    <a:pt x="846" y="1021"/>
                    <a:pt x="851" y="1011"/>
                  </a:cubicBezTo>
                  <a:cubicBezTo>
                    <a:pt x="857" y="1001"/>
                    <a:pt x="860" y="991"/>
                    <a:pt x="860" y="979"/>
                  </a:cubicBezTo>
                  <a:close/>
                  <a:moveTo>
                    <a:pt x="860" y="710"/>
                  </a:moveTo>
                  <a:lnTo>
                    <a:pt x="860" y="710"/>
                  </a:lnTo>
                  <a:lnTo>
                    <a:pt x="860" y="710"/>
                  </a:lnTo>
                  <a:cubicBezTo>
                    <a:pt x="860" y="698"/>
                    <a:pt x="857" y="688"/>
                    <a:pt x="851" y="678"/>
                  </a:cubicBezTo>
                  <a:cubicBezTo>
                    <a:pt x="846" y="668"/>
                    <a:pt x="838" y="660"/>
                    <a:pt x="828" y="654"/>
                  </a:cubicBezTo>
                  <a:cubicBezTo>
                    <a:pt x="818" y="648"/>
                    <a:pt x="808" y="646"/>
                    <a:pt x="796" y="646"/>
                  </a:cubicBezTo>
                  <a:cubicBezTo>
                    <a:pt x="785" y="646"/>
                    <a:pt x="774" y="648"/>
                    <a:pt x="764" y="654"/>
                  </a:cubicBezTo>
                  <a:cubicBezTo>
                    <a:pt x="753" y="660"/>
                    <a:pt x="747" y="668"/>
                    <a:pt x="741" y="678"/>
                  </a:cubicBezTo>
                  <a:cubicBezTo>
                    <a:pt x="735" y="688"/>
                    <a:pt x="732" y="698"/>
                    <a:pt x="732" y="710"/>
                  </a:cubicBezTo>
                  <a:cubicBezTo>
                    <a:pt x="732" y="722"/>
                    <a:pt x="735" y="732"/>
                    <a:pt x="741" y="743"/>
                  </a:cubicBezTo>
                  <a:cubicBezTo>
                    <a:pt x="747" y="753"/>
                    <a:pt x="753" y="760"/>
                    <a:pt x="764" y="766"/>
                  </a:cubicBezTo>
                  <a:cubicBezTo>
                    <a:pt x="774" y="772"/>
                    <a:pt x="784" y="775"/>
                    <a:pt x="796" y="775"/>
                  </a:cubicBezTo>
                  <a:lnTo>
                    <a:pt x="796" y="775"/>
                  </a:lnTo>
                  <a:cubicBezTo>
                    <a:pt x="807" y="775"/>
                    <a:pt x="818" y="772"/>
                    <a:pt x="828" y="766"/>
                  </a:cubicBezTo>
                  <a:cubicBezTo>
                    <a:pt x="838" y="760"/>
                    <a:pt x="846" y="753"/>
                    <a:pt x="851" y="743"/>
                  </a:cubicBezTo>
                  <a:cubicBezTo>
                    <a:pt x="857" y="732"/>
                    <a:pt x="860" y="722"/>
                    <a:pt x="860" y="710"/>
                  </a:cubicBezTo>
                  <a:close/>
                  <a:moveTo>
                    <a:pt x="1420" y="1205"/>
                  </a:moveTo>
                  <a:cubicBezTo>
                    <a:pt x="1277" y="1205"/>
                    <a:pt x="1133" y="1205"/>
                    <a:pt x="989" y="1205"/>
                  </a:cubicBezTo>
                  <a:cubicBezTo>
                    <a:pt x="989" y="1234"/>
                    <a:pt x="989" y="1263"/>
                    <a:pt x="989" y="1291"/>
                  </a:cubicBezTo>
                  <a:cubicBezTo>
                    <a:pt x="1133" y="1291"/>
                    <a:pt x="1277" y="1291"/>
                    <a:pt x="1420" y="1291"/>
                  </a:cubicBezTo>
                  <a:cubicBezTo>
                    <a:pt x="1420" y="1263"/>
                    <a:pt x="1420" y="1234"/>
                    <a:pt x="1420" y="1205"/>
                  </a:cubicBezTo>
                  <a:close/>
                  <a:moveTo>
                    <a:pt x="1420" y="936"/>
                  </a:moveTo>
                  <a:cubicBezTo>
                    <a:pt x="1277" y="936"/>
                    <a:pt x="1133" y="936"/>
                    <a:pt x="989" y="936"/>
                  </a:cubicBezTo>
                  <a:cubicBezTo>
                    <a:pt x="989" y="965"/>
                    <a:pt x="989" y="994"/>
                    <a:pt x="989" y="1022"/>
                  </a:cubicBezTo>
                  <a:cubicBezTo>
                    <a:pt x="1133" y="1022"/>
                    <a:pt x="1277" y="1022"/>
                    <a:pt x="1420" y="1022"/>
                  </a:cubicBezTo>
                  <a:cubicBezTo>
                    <a:pt x="1420" y="994"/>
                    <a:pt x="1420" y="965"/>
                    <a:pt x="1420" y="936"/>
                  </a:cubicBezTo>
                  <a:close/>
                  <a:moveTo>
                    <a:pt x="1420" y="667"/>
                  </a:moveTo>
                  <a:cubicBezTo>
                    <a:pt x="1277" y="667"/>
                    <a:pt x="1133" y="667"/>
                    <a:pt x="989" y="667"/>
                  </a:cubicBezTo>
                  <a:cubicBezTo>
                    <a:pt x="989" y="695"/>
                    <a:pt x="989" y="724"/>
                    <a:pt x="989" y="753"/>
                  </a:cubicBezTo>
                  <a:cubicBezTo>
                    <a:pt x="1133" y="753"/>
                    <a:pt x="1277" y="753"/>
                    <a:pt x="1420" y="753"/>
                  </a:cubicBezTo>
                  <a:cubicBezTo>
                    <a:pt x="1420" y="724"/>
                    <a:pt x="1420" y="695"/>
                    <a:pt x="1420" y="667"/>
                  </a:cubicBezTo>
                  <a:close/>
                  <a:moveTo>
                    <a:pt x="323" y="247"/>
                  </a:moveTo>
                  <a:lnTo>
                    <a:pt x="323" y="247"/>
                  </a:lnTo>
                  <a:cubicBezTo>
                    <a:pt x="311" y="247"/>
                    <a:pt x="300" y="250"/>
                    <a:pt x="290" y="256"/>
                  </a:cubicBezTo>
                  <a:cubicBezTo>
                    <a:pt x="279" y="262"/>
                    <a:pt x="273" y="269"/>
                    <a:pt x="267" y="280"/>
                  </a:cubicBezTo>
                  <a:cubicBezTo>
                    <a:pt x="261" y="290"/>
                    <a:pt x="258" y="300"/>
                    <a:pt x="258" y="312"/>
                  </a:cubicBezTo>
                  <a:cubicBezTo>
                    <a:pt x="258" y="324"/>
                    <a:pt x="261" y="333"/>
                    <a:pt x="267" y="344"/>
                  </a:cubicBezTo>
                  <a:cubicBezTo>
                    <a:pt x="273" y="354"/>
                    <a:pt x="279" y="362"/>
                    <a:pt x="290" y="368"/>
                  </a:cubicBezTo>
                  <a:cubicBezTo>
                    <a:pt x="300" y="374"/>
                    <a:pt x="311" y="377"/>
                    <a:pt x="323" y="377"/>
                  </a:cubicBezTo>
                  <a:cubicBezTo>
                    <a:pt x="335" y="377"/>
                    <a:pt x="345" y="374"/>
                    <a:pt x="355" y="368"/>
                  </a:cubicBezTo>
                  <a:cubicBezTo>
                    <a:pt x="365" y="362"/>
                    <a:pt x="373" y="354"/>
                    <a:pt x="379" y="344"/>
                  </a:cubicBezTo>
                  <a:cubicBezTo>
                    <a:pt x="385" y="333"/>
                    <a:pt x="387" y="324"/>
                    <a:pt x="387" y="312"/>
                  </a:cubicBezTo>
                  <a:lnTo>
                    <a:pt x="387" y="312"/>
                  </a:lnTo>
                  <a:lnTo>
                    <a:pt x="387" y="312"/>
                  </a:lnTo>
                  <a:cubicBezTo>
                    <a:pt x="387" y="300"/>
                    <a:pt x="385" y="290"/>
                    <a:pt x="379" y="280"/>
                  </a:cubicBezTo>
                  <a:cubicBezTo>
                    <a:pt x="373" y="269"/>
                    <a:pt x="365" y="262"/>
                    <a:pt x="355" y="256"/>
                  </a:cubicBezTo>
                  <a:cubicBezTo>
                    <a:pt x="345" y="250"/>
                    <a:pt x="335" y="247"/>
                    <a:pt x="323" y="247"/>
                  </a:cubicBezTo>
                  <a:close/>
                  <a:moveTo>
                    <a:pt x="323" y="517"/>
                  </a:moveTo>
                  <a:lnTo>
                    <a:pt x="323" y="517"/>
                  </a:lnTo>
                  <a:cubicBezTo>
                    <a:pt x="311" y="517"/>
                    <a:pt x="300" y="519"/>
                    <a:pt x="290" y="525"/>
                  </a:cubicBezTo>
                  <a:cubicBezTo>
                    <a:pt x="279" y="531"/>
                    <a:pt x="273" y="539"/>
                    <a:pt x="267" y="549"/>
                  </a:cubicBezTo>
                  <a:cubicBezTo>
                    <a:pt x="261" y="559"/>
                    <a:pt x="258" y="569"/>
                    <a:pt x="258" y="581"/>
                  </a:cubicBezTo>
                  <a:cubicBezTo>
                    <a:pt x="258" y="593"/>
                    <a:pt x="261" y="602"/>
                    <a:pt x="267" y="613"/>
                  </a:cubicBezTo>
                  <a:cubicBezTo>
                    <a:pt x="273" y="623"/>
                    <a:pt x="279" y="631"/>
                    <a:pt x="290" y="637"/>
                  </a:cubicBezTo>
                  <a:cubicBezTo>
                    <a:pt x="300" y="643"/>
                    <a:pt x="311" y="646"/>
                    <a:pt x="323" y="646"/>
                  </a:cubicBezTo>
                  <a:cubicBezTo>
                    <a:pt x="335" y="646"/>
                    <a:pt x="345" y="643"/>
                    <a:pt x="355" y="637"/>
                  </a:cubicBezTo>
                  <a:cubicBezTo>
                    <a:pt x="365" y="631"/>
                    <a:pt x="373" y="623"/>
                    <a:pt x="379" y="613"/>
                  </a:cubicBezTo>
                  <a:cubicBezTo>
                    <a:pt x="385" y="602"/>
                    <a:pt x="387" y="593"/>
                    <a:pt x="387" y="581"/>
                  </a:cubicBezTo>
                  <a:lnTo>
                    <a:pt x="387" y="581"/>
                  </a:lnTo>
                  <a:lnTo>
                    <a:pt x="387" y="581"/>
                  </a:lnTo>
                  <a:cubicBezTo>
                    <a:pt x="387" y="569"/>
                    <a:pt x="385" y="559"/>
                    <a:pt x="379" y="549"/>
                  </a:cubicBezTo>
                  <a:cubicBezTo>
                    <a:pt x="373" y="539"/>
                    <a:pt x="365" y="531"/>
                    <a:pt x="355" y="525"/>
                  </a:cubicBezTo>
                  <a:cubicBezTo>
                    <a:pt x="345" y="519"/>
                    <a:pt x="335" y="517"/>
                    <a:pt x="323" y="517"/>
                  </a:cubicBezTo>
                  <a:close/>
                  <a:moveTo>
                    <a:pt x="323" y="785"/>
                  </a:moveTo>
                  <a:lnTo>
                    <a:pt x="323" y="785"/>
                  </a:lnTo>
                  <a:cubicBezTo>
                    <a:pt x="311" y="785"/>
                    <a:pt x="300" y="787"/>
                    <a:pt x="290" y="793"/>
                  </a:cubicBezTo>
                  <a:cubicBezTo>
                    <a:pt x="279" y="799"/>
                    <a:pt x="273" y="807"/>
                    <a:pt x="267" y="817"/>
                  </a:cubicBezTo>
                  <a:cubicBezTo>
                    <a:pt x="261" y="827"/>
                    <a:pt x="258" y="837"/>
                    <a:pt x="258" y="849"/>
                  </a:cubicBezTo>
                  <a:cubicBezTo>
                    <a:pt x="258" y="861"/>
                    <a:pt x="261" y="872"/>
                    <a:pt x="267" y="882"/>
                  </a:cubicBezTo>
                  <a:cubicBezTo>
                    <a:pt x="273" y="893"/>
                    <a:pt x="279" y="899"/>
                    <a:pt x="290" y="905"/>
                  </a:cubicBezTo>
                  <a:cubicBezTo>
                    <a:pt x="300" y="911"/>
                    <a:pt x="311" y="914"/>
                    <a:pt x="323" y="914"/>
                  </a:cubicBezTo>
                  <a:cubicBezTo>
                    <a:pt x="335" y="914"/>
                    <a:pt x="345" y="911"/>
                    <a:pt x="355" y="905"/>
                  </a:cubicBezTo>
                  <a:cubicBezTo>
                    <a:pt x="365" y="899"/>
                    <a:pt x="373" y="893"/>
                    <a:pt x="379" y="882"/>
                  </a:cubicBezTo>
                  <a:cubicBezTo>
                    <a:pt x="385" y="872"/>
                    <a:pt x="387" y="861"/>
                    <a:pt x="387" y="849"/>
                  </a:cubicBezTo>
                  <a:lnTo>
                    <a:pt x="387" y="849"/>
                  </a:lnTo>
                  <a:lnTo>
                    <a:pt x="387" y="849"/>
                  </a:lnTo>
                  <a:cubicBezTo>
                    <a:pt x="387" y="837"/>
                    <a:pt x="385" y="827"/>
                    <a:pt x="379" y="817"/>
                  </a:cubicBezTo>
                  <a:cubicBezTo>
                    <a:pt x="373" y="807"/>
                    <a:pt x="365" y="799"/>
                    <a:pt x="355" y="793"/>
                  </a:cubicBezTo>
                  <a:cubicBezTo>
                    <a:pt x="345" y="787"/>
                    <a:pt x="335" y="785"/>
                    <a:pt x="323" y="785"/>
                  </a:cubicBezTo>
                  <a:close/>
                </a:path>
              </a:pathLst>
            </a:custGeom>
            <a:solidFill>
              <a:schemeClr val="accent1"/>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8" name="Group 47">
            <a:extLst>
              <a:ext uri="{FF2B5EF4-FFF2-40B4-BE49-F238E27FC236}">
                <a16:creationId xmlns:a16="http://schemas.microsoft.com/office/drawing/2014/main" id="{7F123541-BF56-4861-9EEB-08321885769E}"/>
              </a:ext>
            </a:extLst>
          </p:cNvPr>
          <p:cNvGrpSpPr/>
          <p:nvPr/>
        </p:nvGrpSpPr>
        <p:grpSpPr>
          <a:xfrm>
            <a:off x="5724030" y="4201861"/>
            <a:ext cx="743940" cy="743940"/>
            <a:chOff x="5724030" y="4201861"/>
            <a:chExt cx="743940" cy="743940"/>
          </a:xfrm>
        </p:grpSpPr>
        <p:sp>
          <p:nvSpPr>
            <p:cNvPr id="18" name="Oval 17">
              <a:extLst>
                <a:ext uri="{FF2B5EF4-FFF2-40B4-BE49-F238E27FC236}">
                  <a16:creationId xmlns:a16="http://schemas.microsoft.com/office/drawing/2014/main" id="{F0022A54-FF10-4C66-99CE-AA0CF31F6193}"/>
                </a:ext>
              </a:extLst>
            </p:cNvPr>
            <p:cNvSpPr/>
            <p:nvPr/>
          </p:nvSpPr>
          <p:spPr>
            <a:xfrm>
              <a:off x="5724030"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47" name="Freeform: Shape 46">
              <a:extLst>
                <a:ext uri="{FF2B5EF4-FFF2-40B4-BE49-F238E27FC236}">
                  <a16:creationId xmlns:a16="http://schemas.microsoft.com/office/drawing/2014/main" id="{57FD160C-533F-4B1D-9AD4-66CBB60AE5B1}"/>
                </a:ext>
              </a:extLst>
            </p:cNvPr>
            <p:cNvSpPr>
              <a:spLocks noChangeAspect="1" noChangeArrowheads="1"/>
            </p:cNvSpPr>
            <p:nvPr/>
          </p:nvSpPr>
          <p:spPr bwMode="auto">
            <a:xfrm>
              <a:off x="5904936" y="4345231"/>
              <a:ext cx="382129" cy="457200"/>
            </a:xfrm>
            <a:custGeom>
              <a:avLst/>
              <a:gdLst>
                <a:gd name="connsiteX0" fmla="*/ 230704 w 429470"/>
                <a:gd name="connsiteY0" fmla="*/ 411312 h 513842"/>
                <a:gd name="connsiteX1" fmla="*/ 358284 w 429470"/>
                <a:gd name="connsiteY1" fmla="*/ 411312 h 513842"/>
                <a:gd name="connsiteX2" fmla="*/ 358284 w 429470"/>
                <a:gd name="connsiteY2" fmla="*/ 436072 h 513842"/>
                <a:gd name="connsiteX3" fmla="*/ 294197 w 429470"/>
                <a:gd name="connsiteY3" fmla="*/ 436072 h 513842"/>
                <a:gd name="connsiteX4" fmla="*/ 230704 w 429470"/>
                <a:gd name="connsiteY4" fmla="*/ 436072 h 513842"/>
                <a:gd name="connsiteX5" fmla="*/ 230704 w 429470"/>
                <a:gd name="connsiteY5" fmla="*/ 411312 h 513842"/>
                <a:gd name="connsiteX6" fmla="*/ 179290 w 429470"/>
                <a:gd name="connsiteY6" fmla="*/ 411312 h 513842"/>
                <a:gd name="connsiteX7" fmla="*/ 204054 w 429470"/>
                <a:gd name="connsiteY7" fmla="*/ 411312 h 513842"/>
                <a:gd name="connsiteX8" fmla="*/ 204054 w 429470"/>
                <a:gd name="connsiteY8" fmla="*/ 436072 h 513842"/>
                <a:gd name="connsiteX9" fmla="*/ 191814 w 429470"/>
                <a:gd name="connsiteY9" fmla="*/ 436072 h 513842"/>
                <a:gd name="connsiteX10" fmla="*/ 179290 w 429470"/>
                <a:gd name="connsiteY10" fmla="*/ 436072 h 513842"/>
                <a:gd name="connsiteX11" fmla="*/ 179290 w 429470"/>
                <a:gd name="connsiteY11" fmla="*/ 411312 h 513842"/>
                <a:gd name="connsiteX12" fmla="*/ 230704 w 429470"/>
                <a:gd name="connsiteY12" fmla="*/ 359898 h 513842"/>
                <a:gd name="connsiteX13" fmla="*/ 358284 w 429470"/>
                <a:gd name="connsiteY13" fmla="*/ 359898 h 513842"/>
                <a:gd name="connsiteX14" fmla="*/ 358284 w 429470"/>
                <a:gd name="connsiteY14" fmla="*/ 384662 h 513842"/>
                <a:gd name="connsiteX15" fmla="*/ 294197 w 429470"/>
                <a:gd name="connsiteY15" fmla="*/ 384662 h 513842"/>
                <a:gd name="connsiteX16" fmla="*/ 230704 w 429470"/>
                <a:gd name="connsiteY16" fmla="*/ 384662 h 513842"/>
                <a:gd name="connsiteX17" fmla="*/ 230704 w 429470"/>
                <a:gd name="connsiteY17" fmla="*/ 359898 h 513842"/>
                <a:gd name="connsiteX18" fmla="*/ 179290 w 429470"/>
                <a:gd name="connsiteY18" fmla="*/ 359898 h 513842"/>
                <a:gd name="connsiteX19" fmla="*/ 204054 w 429470"/>
                <a:gd name="connsiteY19" fmla="*/ 359898 h 513842"/>
                <a:gd name="connsiteX20" fmla="*/ 204054 w 429470"/>
                <a:gd name="connsiteY20" fmla="*/ 384662 h 513842"/>
                <a:gd name="connsiteX21" fmla="*/ 191814 w 429470"/>
                <a:gd name="connsiteY21" fmla="*/ 384662 h 513842"/>
                <a:gd name="connsiteX22" fmla="*/ 179290 w 429470"/>
                <a:gd name="connsiteY22" fmla="*/ 384662 h 513842"/>
                <a:gd name="connsiteX23" fmla="*/ 179290 w 429470"/>
                <a:gd name="connsiteY23" fmla="*/ 359898 h 513842"/>
                <a:gd name="connsiteX24" fmla="*/ 230704 w 429470"/>
                <a:gd name="connsiteY24" fmla="*/ 308484 h 513842"/>
                <a:gd name="connsiteX25" fmla="*/ 358284 w 429470"/>
                <a:gd name="connsiteY25" fmla="*/ 308484 h 513842"/>
                <a:gd name="connsiteX26" fmla="*/ 358284 w 429470"/>
                <a:gd name="connsiteY26" fmla="*/ 333244 h 513842"/>
                <a:gd name="connsiteX27" fmla="*/ 294197 w 429470"/>
                <a:gd name="connsiteY27" fmla="*/ 333244 h 513842"/>
                <a:gd name="connsiteX28" fmla="*/ 230704 w 429470"/>
                <a:gd name="connsiteY28" fmla="*/ 333244 h 513842"/>
                <a:gd name="connsiteX29" fmla="*/ 230704 w 429470"/>
                <a:gd name="connsiteY29" fmla="*/ 308484 h 513842"/>
                <a:gd name="connsiteX30" fmla="*/ 179290 w 429470"/>
                <a:gd name="connsiteY30" fmla="*/ 308484 h 513842"/>
                <a:gd name="connsiteX31" fmla="*/ 204054 w 429470"/>
                <a:gd name="connsiteY31" fmla="*/ 308484 h 513842"/>
                <a:gd name="connsiteX32" fmla="*/ 204054 w 429470"/>
                <a:gd name="connsiteY32" fmla="*/ 333244 h 513842"/>
                <a:gd name="connsiteX33" fmla="*/ 191814 w 429470"/>
                <a:gd name="connsiteY33" fmla="*/ 333244 h 513842"/>
                <a:gd name="connsiteX34" fmla="*/ 179290 w 429470"/>
                <a:gd name="connsiteY34" fmla="*/ 333244 h 513842"/>
                <a:gd name="connsiteX35" fmla="*/ 179290 w 429470"/>
                <a:gd name="connsiteY35" fmla="*/ 308484 h 513842"/>
                <a:gd name="connsiteX36" fmla="*/ 266743 w 429470"/>
                <a:gd name="connsiteY36" fmla="*/ 109214 h 513842"/>
                <a:gd name="connsiteX37" fmla="*/ 269425 w 429470"/>
                <a:gd name="connsiteY37" fmla="*/ 135473 h 513842"/>
                <a:gd name="connsiteX38" fmla="*/ 251543 w 429470"/>
                <a:gd name="connsiteY38" fmla="*/ 202911 h 513842"/>
                <a:gd name="connsiteX39" fmla="*/ 202367 w 429470"/>
                <a:gd name="connsiteY39" fmla="*/ 252147 h 513842"/>
                <a:gd name="connsiteX40" fmla="*/ 140971 w 429470"/>
                <a:gd name="connsiteY40" fmla="*/ 270051 h 513842"/>
                <a:gd name="connsiteX41" fmla="*/ 140971 w 429470"/>
                <a:gd name="connsiteY41" fmla="*/ 481913 h 513842"/>
                <a:gd name="connsiteX42" fmla="*/ 397580 w 429470"/>
                <a:gd name="connsiteY42" fmla="*/ 481913 h 513842"/>
                <a:gd name="connsiteX43" fmla="*/ 397580 w 429470"/>
                <a:gd name="connsiteY43" fmla="*/ 202613 h 513842"/>
                <a:gd name="connsiteX44" fmla="*/ 304295 w 429470"/>
                <a:gd name="connsiteY44" fmla="*/ 202613 h 513842"/>
                <a:gd name="connsiteX45" fmla="*/ 304295 w 429470"/>
                <a:gd name="connsiteY45" fmla="*/ 109214 h 513842"/>
                <a:gd name="connsiteX46" fmla="*/ 266743 w 429470"/>
                <a:gd name="connsiteY46" fmla="*/ 109214 h 513842"/>
                <a:gd name="connsiteX47" fmla="*/ 181343 w 429470"/>
                <a:gd name="connsiteY47" fmla="*/ 76462 h 513842"/>
                <a:gd name="connsiteX48" fmla="*/ 204043 w 429470"/>
                <a:gd name="connsiteY48" fmla="*/ 98815 h 513842"/>
                <a:gd name="connsiteX49" fmla="*/ 114126 w 429470"/>
                <a:gd name="connsiteY49" fmla="*/ 188224 h 513842"/>
                <a:gd name="connsiteX50" fmla="*/ 109704 w 429470"/>
                <a:gd name="connsiteY50" fmla="*/ 183812 h 513842"/>
                <a:gd name="connsiteX51" fmla="*/ 64597 w 429470"/>
                <a:gd name="connsiteY51" fmla="*/ 139108 h 513842"/>
                <a:gd name="connsiteX52" fmla="*/ 87298 w 429470"/>
                <a:gd name="connsiteY52" fmla="*/ 116755 h 513842"/>
                <a:gd name="connsiteX53" fmla="*/ 114126 w 429470"/>
                <a:gd name="connsiteY53" fmla="*/ 143519 h 513842"/>
                <a:gd name="connsiteX54" fmla="*/ 181343 w 429470"/>
                <a:gd name="connsiteY54" fmla="*/ 76462 h 513842"/>
                <a:gd name="connsiteX55" fmla="*/ 134713 w 429470"/>
                <a:gd name="connsiteY55" fmla="*/ 25662 h 513842"/>
                <a:gd name="connsiteX56" fmla="*/ 80172 w 429470"/>
                <a:gd name="connsiteY56" fmla="*/ 40284 h 513842"/>
                <a:gd name="connsiteX57" fmla="*/ 40235 w 429470"/>
                <a:gd name="connsiteY57" fmla="*/ 80269 h 513842"/>
                <a:gd name="connsiteX58" fmla="*/ 25631 w 429470"/>
                <a:gd name="connsiteY58" fmla="*/ 135175 h 513842"/>
                <a:gd name="connsiteX59" fmla="*/ 40235 w 429470"/>
                <a:gd name="connsiteY59" fmla="*/ 189483 h 513842"/>
                <a:gd name="connsiteX60" fmla="*/ 80172 w 429470"/>
                <a:gd name="connsiteY60" fmla="*/ 229767 h 513842"/>
                <a:gd name="connsiteX61" fmla="*/ 134713 w 429470"/>
                <a:gd name="connsiteY61" fmla="*/ 244388 h 513842"/>
                <a:gd name="connsiteX62" fmla="*/ 189253 w 429470"/>
                <a:gd name="connsiteY62" fmla="*/ 229767 h 513842"/>
                <a:gd name="connsiteX63" fmla="*/ 229190 w 429470"/>
                <a:gd name="connsiteY63" fmla="*/ 189781 h 513842"/>
                <a:gd name="connsiteX64" fmla="*/ 243794 w 429470"/>
                <a:gd name="connsiteY64" fmla="*/ 135175 h 513842"/>
                <a:gd name="connsiteX65" fmla="*/ 229190 w 429470"/>
                <a:gd name="connsiteY65" fmla="*/ 80269 h 513842"/>
                <a:gd name="connsiteX66" fmla="*/ 189253 w 429470"/>
                <a:gd name="connsiteY66" fmla="*/ 40284 h 513842"/>
                <a:gd name="connsiteX67" fmla="*/ 134713 w 429470"/>
                <a:gd name="connsiteY67" fmla="*/ 25662 h 513842"/>
                <a:gd name="connsiteX68" fmla="*/ 134713 w 429470"/>
                <a:gd name="connsiteY68" fmla="*/ 0 h 513842"/>
                <a:gd name="connsiteX69" fmla="*/ 202069 w 429470"/>
                <a:gd name="connsiteY69" fmla="*/ 18202 h 513842"/>
                <a:gd name="connsiteX70" fmla="*/ 251543 w 429470"/>
                <a:gd name="connsiteY70" fmla="*/ 67438 h 513842"/>
                <a:gd name="connsiteX71" fmla="*/ 256609 w 429470"/>
                <a:gd name="connsiteY71" fmla="*/ 77285 h 513842"/>
                <a:gd name="connsiteX72" fmla="*/ 320389 w 429470"/>
                <a:gd name="connsiteY72" fmla="*/ 77285 h 513842"/>
                <a:gd name="connsiteX73" fmla="*/ 429470 w 429470"/>
                <a:gd name="connsiteY73" fmla="*/ 186499 h 513842"/>
                <a:gd name="connsiteX74" fmla="*/ 429470 w 429470"/>
                <a:gd name="connsiteY74" fmla="*/ 513842 h 513842"/>
                <a:gd name="connsiteX75" fmla="*/ 109081 w 429470"/>
                <a:gd name="connsiteY75" fmla="*/ 513842 h 513842"/>
                <a:gd name="connsiteX76" fmla="*/ 109081 w 429470"/>
                <a:gd name="connsiteY76" fmla="*/ 267365 h 513842"/>
                <a:gd name="connsiteX77" fmla="*/ 67356 w 429470"/>
                <a:gd name="connsiteY77" fmla="*/ 251848 h 513842"/>
                <a:gd name="connsiteX78" fmla="*/ 17882 w 429470"/>
                <a:gd name="connsiteY78" fmla="*/ 202314 h 513842"/>
                <a:gd name="connsiteX79" fmla="*/ 0 w 429470"/>
                <a:gd name="connsiteY79" fmla="*/ 134876 h 513842"/>
                <a:gd name="connsiteX80" fmla="*/ 17882 w 429470"/>
                <a:gd name="connsiteY80" fmla="*/ 67438 h 513842"/>
                <a:gd name="connsiteX81" fmla="*/ 67356 w 429470"/>
                <a:gd name="connsiteY81" fmla="*/ 18202 h 513842"/>
                <a:gd name="connsiteX82" fmla="*/ 134713 w 429470"/>
                <a:gd name="connsiteY82" fmla="*/ 0 h 51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29470" h="513842">
                  <a:moveTo>
                    <a:pt x="230704" y="411312"/>
                  </a:moveTo>
                  <a:cubicBezTo>
                    <a:pt x="273132" y="411312"/>
                    <a:pt x="315856" y="411312"/>
                    <a:pt x="358284" y="411312"/>
                  </a:cubicBezTo>
                  <a:cubicBezTo>
                    <a:pt x="358284" y="419662"/>
                    <a:pt x="358284" y="428011"/>
                    <a:pt x="358284" y="436072"/>
                  </a:cubicBezTo>
                  <a:cubicBezTo>
                    <a:pt x="336921" y="436072"/>
                    <a:pt x="315559" y="436072"/>
                    <a:pt x="294197" y="436072"/>
                  </a:cubicBezTo>
                  <a:cubicBezTo>
                    <a:pt x="273132" y="436072"/>
                    <a:pt x="251770" y="436072"/>
                    <a:pt x="230704" y="436072"/>
                  </a:cubicBezTo>
                  <a:cubicBezTo>
                    <a:pt x="230704" y="428011"/>
                    <a:pt x="230704" y="419662"/>
                    <a:pt x="230704" y="411312"/>
                  </a:cubicBezTo>
                  <a:close/>
                  <a:moveTo>
                    <a:pt x="179290" y="411312"/>
                  </a:moveTo>
                  <a:cubicBezTo>
                    <a:pt x="187545" y="411312"/>
                    <a:pt x="195799" y="411312"/>
                    <a:pt x="204054" y="411312"/>
                  </a:cubicBezTo>
                  <a:cubicBezTo>
                    <a:pt x="204054" y="419662"/>
                    <a:pt x="204054" y="428011"/>
                    <a:pt x="204054" y="436072"/>
                  </a:cubicBezTo>
                  <a:cubicBezTo>
                    <a:pt x="199784" y="436072"/>
                    <a:pt x="195799" y="436072"/>
                    <a:pt x="191814" y="436072"/>
                  </a:cubicBezTo>
                  <a:cubicBezTo>
                    <a:pt x="187545" y="436072"/>
                    <a:pt x="183275" y="436072"/>
                    <a:pt x="179290" y="436072"/>
                  </a:cubicBezTo>
                  <a:cubicBezTo>
                    <a:pt x="179290" y="428011"/>
                    <a:pt x="179290" y="419662"/>
                    <a:pt x="179290" y="411312"/>
                  </a:cubicBezTo>
                  <a:close/>
                  <a:moveTo>
                    <a:pt x="230704" y="359898"/>
                  </a:moveTo>
                  <a:cubicBezTo>
                    <a:pt x="273132" y="359898"/>
                    <a:pt x="315856" y="359898"/>
                    <a:pt x="358284" y="359898"/>
                  </a:cubicBezTo>
                  <a:cubicBezTo>
                    <a:pt x="358284" y="368153"/>
                    <a:pt x="358284" y="376407"/>
                    <a:pt x="358284" y="384662"/>
                  </a:cubicBezTo>
                  <a:cubicBezTo>
                    <a:pt x="336921" y="384662"/>
                    <a:pt x="315559" y="384662"/>
                    <a:pt x="294197" y="384662"/>
                  </a:cubicBezTo>
                  <a:cubicBezTo>
                    <a:pt x="273132" y="384662"/>
                    <a:pt x="251770" y="384662"/>
                    <a:pt x="230704" y="384662"/>
                  </a:cubicBezTo>
                  <a:cubicBezTo>
                    <a:pt x="230704" y="376407"/>
                    <a:pt x="230704" y="368153"/>
                    <a:pt x="230704" y="359898"/>
                  </a:cubicBezTo>
                  <a:close/>
                  <a:moveTo>
                    <a:pt x="179290" y="359898"/>
                  </a:moveTo>
                  <a:cubicBezTo>
                    <a:pt x="187545" y="359898"/>
                    <a:pt x="195799" y="359898"/>
                    <a:pt x="204054" y="359898"/>
                  </a:cubicBezTo>
                  <a:cubicBezTo>
                    <a:pt x="204054" y="368153"/>
                    <a:pt x="204054" y="376407"/>
                    <a:pt x="204054" y="384662"/>
                  </a:cubicBezTo>
                  <a:cubicBezTo>
                    <a:pt x="199784" y="384662"/>
                    <a:pt x="195799" y="384662"/>
                    <a:pt x="191814" y="384662"/>
                  </a:cubicBezTo>
                  <a:cubicBezTo>
                    <a:pt x="187545" y="384662"/>
                    <a:pt x="183275" y="384662"/>
                    <a:pt x="179290" y="384662"/>
                  </a:cubicBezTo>
                  <a:cubicBezTo>
                    <a:pt x="179290" y="376407"/>
                    <a:pt x="179290" y="368153"/>
                    <a:pt x="179290" y="359898"/>
                  </a:cubicBezTo>
                  <a:close/>
                  <a:moveTo>
                    <a:pt x="230704" y="308484"/>
                  </a:moveTo>
                  <a:cubicBezTo>
                    <a:pt x="273132" y="308484"/>
                    <a:pt x="315856" y="308484"/>
                    <a:pt x="358284" y="308484"/>
                  </a:cubicBezTo>
                  <a:cubicBezTo>
                    <a:pt x="358284" y="316834"/>
                    <a:pt x="358284" y="325183"/>
                    <a:pt x="358284" y="333244"/>
                  </a:cubicBezTo>
                  <a:cubicBezTo>
                    <a:pt x="336921" y="333244"/>
                    <a:pt x="315559" y="333244"/>
                    <a:pt x="294197" y="333244"/>
                  </a:cubicBezTo>
                  <a:cubicBezTo>
                    <a:pt x="273132" y="333244"/>
                    <a:pt x="251770" y="333244"/>
                    <a:pt x="230704" y="333244"/>
                  </a:cubicBezTo>
                  <a:cubicBezTo>
                    <a:pt x="230704" y="325183"/>
                    <a:pt x="230704" y="316834"/>
                    <a:pt x="230704" y="308484"/>
                  </a:cubicBezTo>
                  <a:close/>
                  <a:moveTo>
                    <a:pt x="179290" y="308484"/>
                  </a:moveTo>
                  <a:cubicBezTo>
                    <a:pt x="187545" y="308484"/>
                    <a:pt x="195799" y="308484"/>
                    <a:pt x="204054" y="308484"/>
                  </a:cubicBezTo>
                  <a:cubicBezTo>
                    <a:pt x="204054" y="316834"/>
                    <a:pt x="204054" y="325183"/>
                    <a:pt x="204054" y="333244"/>
                  </a:cubicBezTo>
                  <a:cubicBezTo>
                    <a:pt x="199784" y="333244"/>
                    <a:pt x="195799" y="333244"/>
                    <a:pt x="191814" y="333244"/>
                  </a:cubicBezTo>
                  <a:cubicBezTo>
                    <a:pt x="187545" y="333244"/>
                    <a:pt x="183275" y="333244"/>
                    <a:pt x="179290" y="333244"/>
                  </a:cubicBezTo>
                  <a:cubicBezTo>
                    <a:pt x="179290" y="325183"/>
                    <a:pt x="179290" y="316834"/>
                    <a:pt x="179290" y="308484"/>
                  </a:cubicBezTo>
                  <a:close/>
                  <a:moveTo>
                    <a:pt x="266743" y="109214"/>
                  </a:moveTo>
                  <a:cubicBezTo>
                    <a:pt x="268531" y="118464"/>
                    <a:pt x="269425" y="126223"/>
                    <a:pt x="269425" y="135473"/>
                  </a:cubicBezTo>
                  <a:cubicBezTo>
                    <a:pt x="269425" y="160240"/>
                    <a:pt x="263762" y="181426"/>
                    <a:pt x="251543" y="202911"/>
                  </a:cubicBezTo>
                  <a:cubicBezTo>
                    <a:pt x="239025" y="224396"/>
                    <a:pt x="223527" y="239614"/>
                    <a:pt x="202367" y="252147"/>
                  </a:cubicBezTo>
                  <a:cubicBezTo>
                    <a:pt x="182696" y="263486"/>
                    <a:pt x="163622" y="268857"/>
                    <a:pt x="140971" y="270051"/>
                  </a:cubicBezTo>
                  <a:cubicBezTo>
                    <a:pt x="140971" y="340473"/>
                    <a:pt x="140971" y="411193"/>
                    <a:pt x="140971" y="481913"/>
                  </a:cubicBezTo>
                  <a:cubicBezTo>
                    <a:pt x="226508" y="481913"/>
                    <a:pt x="312044" y="481913"/>
                    <a:pt x="397580" y="481913"/>
                  </a:cubicBezTo>
                  <a:cubicBezTo>
                    <a:pt x="397580" y="388813"/>
                    <a:pt x="397580" y="295713"/>
                    <a:pt x="397580" y="202613"/>
                  </a:cubicBezTo>
                  <a:cubicBezTo>
                    <a:pt x="366585" y="202613"/>
                    <a:pt x="335589" y="202613"/>
                    <a:pt x="304295" y="202613"/>
                  </a:cubicBezTo>
                  <a:cubicBezTo>
                    <a:pt x="304295" y="171281"/>
                    <a:pt x="304295" y="140247"/>
                    <a:pt x="304295" y="109214"/>
                  </a:cubicBezTo>
                  <a:cubicBezTo>
                    <a:pt x="291778" y="109214"/>
                    <a:pt x="279260" y="109214"/>
                    <a:pt x="266743" y="109214"/>
                  </a:cubicBezTo>
                  <a:close/>
                  <a:moveTo>
                    <a:pt x="181343" y="76462"/>
                  </a:moveTo>
                  <a:cubicBezTo>
                    <a:pt x="188713" y="83815"/>
                    <a:pt x="196378" y="91168"/>
                    <a:pt x="204043" y="98815"/>
                  </a:cubicBezTo>
                  <a:cubicBezTo>
                    <a:pt x="173973" y="128520"/>
                    <a:pt x="143902" y="158225"/>
                    <a:pt x="114126" y="188224"/>
                  </a:cubicBezTo>
                  <a:cubicBezTo>
                    <a:pt x="112652" y="186754"/>
                    <a:pt x="111178" y="185283"/>
                    <a:pt x="109704" y="183812"/>
                  </a:cubicBezTo>
                  <a:cubicBezTo>
                    <a:pt x="94668" y="168813"/>
                    <a:pt x="79633" y="153813"/>
                    <a:pt x="64597" y="139108"/>
                  </a:cubicBezTo>
                  <a:cubicBezTo>
                    <a:pt x="71968" y="131461"/>
                    <a:pt x="79633" y="124108"/>
                    <a:pt x="87298" y="116755"/>
                  </a:cubicBezTo>
                  <a:cubicBezTo>
                    <a:pt x="96142" y="125579"/>
                    <a:pt x="104987" y="134402"/>
                    <a:pt x="114126" y="143519"/>
                  </a:cubicBezTo>
                  <a:cubicBezTo>
                    <a:pt x="136531" y="121167"/>
                    <a:pt x="158937" y="98815"/>
                    <a:pt x="181343" y="76462"/>
                  </a:cubicBezTo>
                  <a:close/>
                  <a:moveTo>
                    <a:pt x="134713" y="25662"/>
                  </a:moveTo>
                  <a:cubicBezTo>
                    <a:pt x="114446" y="25662"/>
                    <a:pt x="97458" y="30138"/>
                    <a:pt x="80172" y="40284"/>
                  </a:cubicBezTo>
                  <a:cubicBezTo>
                    <a:pt x="62588" y="50131"/>
                    <a:pt x="50070" y="62664"/>
                    <a:pt x="40235" y="80269"/>
                  </a:cubicBezTo>
                  <a:cubicBezTo>
                    <a:pt x="30102" y="97576"/>
                    <a:pt x="25631" y="114884"/>
                    <a:pt x="25631" y="135175"/>
                  </a:cubicBezTo>
                  <a:cubicBezTo>
                    <a:pt x="25631" y="155167"/>
                    <a:pt x="30102" y="171878"/>
                    <a:pt x="40235" y="189483"/>
                  </a:cubicBezTo>
                  <a:cubicBezTo>
                    <a:pt x="50070" y="206790"/>
                    <a:pt x="62588" y="219621"/>
                    <a:pt x="80172" y="229767"/>
                  </a:cubicBezTo>
                  <a:cubicBezTo>
                    <a:pt x="97458" y="239614"/>
                    <a:pt x="114446" y="244388"/>
                    <a:pt x="134713" y="244388"/>
                  </a:cubicBezTo>
                  <a:cubicBezTo>
                    <a:pt x="154681" y="244388"/>
                    <a:pt x="171669" y="239614"/>
                    <a:pt x="189253" y="229767"/>
                  </a:cubicBezTo>
                  <a:cubicBezTo>
                    <a:pt x="206539" y="219621"/>
                    <a:pt x="219057" y="207089"/>
                    <a:pt x="229190" y="189781"/>
                  </a:cubicBezTo>
                  <a:cubicBezTo>
                    <a:pt x="239025" y="172176"/>
                    <a:pt x="243794" y="155167"/>
                    <a:pt x="243794" y="135175"/>
                  </a:cubicBezTo>
                  <a:cubicBezTo>
                    <a:pt x="243794" y="114884"/>
                    <a:pt x="239025" y="97576"/>
                    <a:pt x="229190" y="80269"/>
                  </a:cubicBezTo>
                  <a:cubicBezTo>
                    <a:pt x="219057" y="62664"/>
                    <a:pt x="206539" y="50131"/>
                    <a:pt x="189253" y="40284"/>
                  </a:cubicBezTo>
                  <a:cubicBezTo>
                    <a:pt x="171669" y="30138"/>
                    <a:pt x="154681" y="25662"/>
                    <a:pt x="134713" y="25662"/>
                  </a:cubicBezTo>
                  <a:close/>
                  <a:moveTo>
                    <a:pt x="134713" y="0"/>
                  </a:moveTo>
                  <a:cubicBezTo>
                    <a:pt x="159450" y="0"/>
                    <a:pt x="180610" y="5670"/>
                    <a:pt x="202069" y="18202"/>
                  </a:cubicBezTo>
                  <a:cubicBezTo>
                    <a:pt x="223527" y="30437"/>
                    <a:pt x="239025" y="45953"/>
                    <a:pt x="251543" y="67438"/>
                  </a:cubicBezTo>
                  <a:cubicBezTo>
                    <a:pt x="253331" y="70721"/>
                    <a:pt x="254821" y="73705"/>
                    <a:pt x="256609" y="77285"/>
                  </a:cubicBezTo>
                  <a:cubicBezTo>
                    <a:pt x="277770" y="77285"/>
                    <a:pt x="299228" y="77285"/>
                    <a:pt x="320389" y="77285"/>
                  </a:cubicBezTo>
                  <a:cubicBezTo>
                    <a:pt x="356749" y="113690"/>
                    <a:pt x="393110" y="150095"/>
                    <a:pt x="429470" y="186499"/>
                  </a:cubicBezTo>
                  <a:cubicBezTo>
                    <a:pt x="429470" y="295713"/>
                    <a:pt x="429470" y="404628"/>
                    <a:pt x="429470" y="513842"/>
                  </a:cubicBezTo>
                  <a:cubicBezTo>
                    <a:pt x="322773" y="513842"/>
                    <a:pt x="215778" y="513842"/>
                    <a:pt x="109081" y="513842"/>
                  </a:cubicBezTo>
                  <a:cubicBezTo>
                    <a:pt x="109081" y="431782"/>
                    <a:pt x="109081" y="349424"/>
                    <a:pt x="109081" y="267365"/>
                  </a:cubicBezTo>
                  <a:cubicBezTo>
                    <a:pt x="93584" y="264381"/>
                    <a:pt x="81066" y="259607"/>
                    <a:pt x="67356" y="251848"/>
                  </a:cubicBezTo>
                  <a:cubicBezTo>
                    <a:pt x="45898" y="239316"/>
                    <a:pt x="30102" y="223799"/>
                    <a:pt x="17882" y="202314"/>
                  </a:cubicBezTo>
                  <a:cubicBezTo>
                    <a:pt x="5365" y="180531"/>
                    <a:pt x="0" y="159643"/>
                    <a:pt x="0" y="134876"/>
                  </a:cubicBezTo>
                  <a:cubicBezTo>
                    <a:pt x="0" y="109811"/>
                    <a:pt x="5365" y="88923"/>
                    <a:pt x="17882" y="67438"/>
                  </a:cubicBezTo>
                  <a:cubicBezTo>
                    <a:pt x="30102" y="45953"/>
                    <a:pt x="45898" y="30437"/>
                    <a:pt x="67356" y="18202"/>
                  </a:cubicBezTo>
                  <a:cubicBezTo>
                    <a:pt x="88815" y="5670"/>
                    <a:pt x="109976" y="0"/>
                    <a:pt x="134713" y="0"/>
                  </a:cubicBezTo>
                  <a:close/>
                </a:path>
              </a:pathLst>
            </a:custGeom>
            <a:solidFill>
              <a:schemeClr val="accent1"/>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noAutofit/>
            </a:bodyPr>
            <a:lstStyle/>
            <a:p>
              <a:endParaRPr lang="en-US" dirty="0"/>
            </a:p>
          </p:txBody>
        </p:sp>
      </p:grpSp>
      <p:grpSp>
        <p:nvGrpSpPr>
          <p:cNvPr id="50" name="Group 49">
            <a:extLst>
              <a:ext uri="{FF2B5EF4-FFF2-40B4-BE49-F238E27FC236}">
                <a16:creationId xmlns:a16="http://schemas.microsoft.com/office/drawing/2014/main" id="{B49FCE15-0BC6-4091-ACAF-7B2C7DE9B326}"/>
              </a:ext>
            </a:extLst>
          </p:cNvPr>
          <p:cNvGrpSpPr/>
          <p:nvPr/>
        </p:nvGrpSpPr>
        <p:grpSpPr>
          <a:xfrm>
            <a:off x="5724030" y="1971126"/>
            <a:ext cx="743940" cy="743940"/>
            <a:chOff x="5724030" y="1971126"/>
            <a:chExt cx="743940" cy="743940"/>
          </a:xfrm>
        </p:grpSpPr>
        <p:sp>
          <p:nvSpPr>
            <p:cNvPr id="23" name="Oval 22">
              <a:extLst>
                <a:ext uri="{FF2B5EF4-FFF2-40B4-BE49-F238E27FC236}">
                  <a16:creationId xmlns:a16="http://schemas.microsoft.com/office/drawing/2014/main" id="{AD3CF3B7-BA8D-4362-B373-C44C930650E2}"/>
                </a:ext>
              </a:extLst>
            </p:cNvPr>
            <p:cNvSpPr/>
            <p:nvPr/>
          </p:nvSpPr>
          <p:spPr>
            <a:xfrm>
              <a:off x="5724030"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49" name="Freeform 6">
              <a:extLst>
                <a:ext uri="{FF2B5EF4-FFF2-40B4-BE49-F238E27FC236}">
                  <a16:creationId xmlns:a16="http://schemas.microsoft.com/office/drawing/2014/main" id="{F331F3FA-9FED-4A22-8C3D-10E204F675FB}"/>
                </a:ext>
              </a:extLst>
            </p:cNvPr>
            <p:cNvSpPr>
              <a:spLocks noChangeAspect="1" noChangeArrowheads="1"/>
            </p:cNvSpPr>
            <p:nvPr/>
          </p:nvSpPr>
          <p:spPr bwMode="auto">
            <a:xfrm>
              <a:off x="5912850" y="2128212"/>
              <a:ext cx="417576" cy="429768"/>
            </a:xfrm>
            <a:custGeom>
              <a:avLst/>
              <a:gdLst>
                <a:gd name="T0" fmla="*/ 1111 w 1212"/>
                <a:gd name="T1" fmla="*/ 1247 h 1248"/>
                <a:gd name="T2" fmla="*/ 977 w 1212"/>
                <a:gd name="T3" fmla="*/ 1063 h 1248"/>
                <a:gd name="T4" fmla="*/ 958 w 1212"/>
                <a:gd name="T5" fmla="*/ 942 h 1248"/>
                <a:gd name="T6" fmla="*/ 1053 w 1212"/>
                <a:gd name="T7" fmla="*/ 988 h 1248"/>
                <a:gd name="T8" fmla="*/ 724 w 1212"/>
                <a:gd name="T9" fmla="*/ 385 h 1248"/>
                <a:gd name="T10" fmla="*/ 344 w 1212"/>
                <a:gd name="T11" fmla="*/ 441 h 1248"/>
                <a:gd name="T12" fmla="*/ 724 w 1212"/>
                <a:gd name="T13" fmla="*/ 385 h 1248"/>
                <a:gd name="T14" fmla="*/ 774 w 1212"/>
                <a:gd name="T15" fmla="*/ 1141 h 1248"/>
                <a:gd name="T16" fmla="*/ 0 w 1212"/>
                <a:gd name="T17" fmla="*/ 113 h 1248"/>
                <a:gd name="T18" fmla="*/ 182 w 1212"/>
                <a:gd name="T19" fmla="*/ 0 h 1248"/>
                <a:gd name="T20" fmla="*/ 887 w 1212"/>
                <a:gd name="T21" fmla="*/ 240 h 1248"/>
                <a:gd name="T22" fmla="*/ 950 w 1212"/>
                <a:gd name="T23" fmla="*/ 621 h 1248"/>
                <a:gd name="T24" fmla="*/ 950 w 1212"/>
                <a:gd name="T25" fmla="*/ 888 h 1248"/>
                <a:gd name="T26" fmla="*/ 774 w 1212"/>
                <a:gd name="T27" fmla="*/ 1016 h 1248"/>
                <a:gd name="T28" fmla="*/ 612 w 1212"/>
                <a:gd name="T29" fmla="*/ 572 h 1248"/>
                <a:gd name="T30" fmla="*/ 507 w 1212"/>
                <a:gd name="T31" fmla="*/ 754 h 1248"/>
                <a:gd name="T32" fmla="*/ 612 w 1212"/>
                <a:gd name="T33" fmla="*/ 937 h 1248"/>
                <a:gd name="T34" fmla="*/ 824 w 1212"/>
                <a:gd name="T35" fmla="*/ 937 h 1248"/>
                <a:gd name="T36" fmla="*/ 929 w 1212"/>
                <a:gd name="T37" fmla="*/ 754 h 1248"/>
                <a:gd name="T38" fmla="*/ 824 w 1212"/>
                <a:gd name="T39" fmla="*/ 572 h 1248"/>
                <a:gd name="T40" fmla="*/ 254 w 1212"/>
                <a:gd name="T41" fmla="*/ 888 h 1248"/>
                <a:gd name="T42" fmla="*/ 485 w 1212"/>
                <a:gd name="T43" fmla="*/ 883 h 1248"/>
                <a:gd name="T44" fmla="*/ 344 w 1212"/>
                <a:gd name="T45" fmla="*/ 779 h 1248"/>
                <a:gd name="T46" fmla="*/ 453 w 1212"/>
                <a:gd name="T47" fmla="*/ 722 h 1248"/>
                <a:gd name="T48" fmla="*/ 344 w 1212"/>
                <a:gd name="T49" fmla="*/ 666 h 1248"/>
                <a:gd name="T50" fmla="*/ 493 w 1212"/>
                <a:gd name="T51" fmla="*/ 610 h 1248"/>
                <a:gd name="T52" fmla="*/ 345 w 1212"/>
                <a:gd name="T53" fmla="*/ 554 h 1248"/>
                <a:gd name="T54" fmla="*/ 644 w 1212"/>
                <a:gd name="T55" fmla="*/ 498 h 1248"/>
                <a:gd name="T56" fmla="*/ 816 w 1212"/>
                <a:gd name="T57" fmla="*/ 506 h 1248"/>
                <a:gd name="T58" fmla="*/ 611 w 1212"/>
                <a:gd name="T59" fmla="*/ 276 h 1248"/>
                <a:gd name="T60" fmla="*/ 254 w 1212"/>
                <a:gd name="T61" fmla="*/ 71 h 1248"/>
                <a:gd name="T62" fmla="*/ 704 w 1212"/>
                <a:gd name="T63" fmla="*/ 1071 h 1248"/>
                <a:gd name="T64" fmla="*/ 584 w 1212"/>
                <a:gd name="T65" fmla="*/ 986 h 1248"/>
                <a:gd name="T66" fmla="*/ 182 w 1212"/>
                <a:gd name="T67" fmla="*/ 959 h 1248"/>
                <a:gd name="T68" fmla="*/ 70 w 1212"/>
                <a:gd name="T69" fmla="*/ 183 h 1248"/>
                <a:gd name="T70" fmla="*/ 704 w 1212"/>
                <a:gd name="T71" fmla="*/ 1071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2" h="1248">
                  <a:moveTo>
                    <a:pt x="1211" y="1147"/>
                  </a:moveTo>
                  <a:cubicBezTo>
                    <a:pt x="1178" y="1181"/>
                    <a:pt x="1145" y="1214"/>
                    <a:pt x="1111" y="1247"/>
                  </a:cubicBezTo>
                  <a:cubicBezTo>
                    <a:pt x="1058" y="1194"/>
                    <a:pt x="1005" y="1141"/>
                    <a:pt x="952" y="1088"/>
                  </a:cubicBezTo>
                  <a:cubicBezTo>
                    <a:pt x="961" y="1080"/>
                    <a:pt x="969" y="1072"/>
                    <a:pt x="977" y="1063"/>
                  </a:cubicBezTo>
                  <a:cubicBezTo>
                    <a:pt x="954" y="1040"/>
                    <a:pt x="930" y="1016"/>
                    <a:pt x="906" y="992"/>
                  </a:cubicBezTo>
                  <a:cubicBezTo>
                    <a:pt x="926" y="976"/>
                    <a:pt x="941" y="961"/>
                    <a:pt x="958" y="942"/>
                  </a:cubicBezTo>
                  <a:cubicBezTo>
                    <a:pt x="982" y="966"/>
                    <a:pt x="1005" y="990"/>
                    <a:pt x="1028" y="1013"/>
                  </a:cubicBezTo>
                  <a:cubicBezTo>
                    <a:pt x="1037" y="1005"/>
                    <a:pt x="1045" y="997"/>
                    <a:pt x="1053" y="988"/>
                  </a:cubicBezTo>
                  <a:cubicBezTo>
                    <a:pt x="1106" y="1041"/>
                    <a:pt x="1158" y="1094"/>
                    <a:pt x="1211" y="1147"/>
                  </a:cubicBezTo>
                  <a:close/>
                  <a:moveTo>
                    <a:pt x="724" y="385"/>
                  </a:moveTo>
                  <a:cubicBezTo>
                    <a:pt x="597" y="385"/>
                    <a:pt x="471" y="385"/>
                    <a:pt x="344" y="385"/>
                  </a:cubicBezTo>
                  <a:cubicBezTo>
                    <a:pt x="344" y="403"/>
                    <a:pt x="344" y="422"/>
                    <a:pt x="344" y="441"/>
                  </a:cubicBezTo>
                  <a:cubicBezTo>
                    <a:pt x="471" y="441"/>
                    <a:pt x="597" y="441"/>
                    <a:pt x="724" y="441"/>
                  </a:cubicBezTo>
                  <a:cubicBezTo>
                    <a:pt x="724" y="422"/>
                    <a:pt x="724" y="403"/>
                    <a:pt x="724" y="385"/>
                  </a:cubicBezTo>
                  <a:close/>
                  <a:moveTo>
                    <a:pt x="774" y="1016"/>
                  </a:moveTo>
                  <a:cubicBezTo>
                    <a:pt x="774" y="1058"/>
                    <a:pt x="774" y="1100"/>
                    <a:pt x="774" y="1141"/>
                  </a:cubicBezTo>
                  <a:cubicBezTo>
                    <a:pt x="516" y="1141"/>
                    <a:pt x="258" y="1141"/>
                    <a:pt x="0" y="1141"/>
                  </a:cubicBezTo>
                  <a:cubicBezTo>
                    <a:pt x="0" y="798"/>
                    <a:pt x="0" y="456"/>
                    <a:pt x="0" y="113"/>
                  </a:cubicBezTo>
                  <a:cubicBezTo>
                    <a:pt x="60" y="113"/>
                    <a:pt x="121" y="113"/>
                    <a:pt x="182" y="113"/>
                  </a:cubicBezTo>
                  <a:cubicBezTo>
                    <a:pt x="182" y="75"/>
                    <a:pt x="182" y="37"/>
                    <a:pt x="182" y="0"/>
                  </a:cubicBezTo>
                  <a:cubicBezTo>
                    <a:pt x="337" y="0"/>
                    <a:pt x="492" y="0"/>
                    <a:pt x="647" y="0"/>
                  </a:cubicBezTo>
                  <a:cubicBezTo>
                    <a:pt x="727" y="80"/>
                    <a:pt x="807" y="160"/>
                    <a:pt x="887" y="240"/>
                  </a:cubicBezTo>
                  <a:cubicBezTo>
                    <a:pt x="887" y="342"/>
                    <a:pt x="887" y="444"/>
                    <a:pt x="887" y="547"/>
                  </a:cubicBezTo>
                  <a:cubicBezTo>
                    <a:pt x="914" y="568"/>
                    <a:pt x="933" y="591"/>
                    <a:pt x="950" y="621"/>
                  </a:cubicBezTo>
                  <a:cubicBezTo>
                    <a:pt x="975" y="663"/>
                    <a:pt x="986" y="705"/>
                    <a:pt x="986" y="754"/>
                  </a:cubicBezTo>
                  <a:cubicBezTo>
                    <a:pt x="986" y="804"/>
                    <a:pt x="975" y="846"/>
                    <a:pt x="950" y="888"/>
                  </a:cubicBezTo>
                  <a:cubicBezTo>
                    <a:pt x="926" y="931"/>
                    <a:pt x="895" y="961"/>
                    <a:pt x="852" y="986"/>
                  </a:cubicBezTo>
                  <a:cubicBezTo>
                    <a:pt x="827" y="1001"/>
                    <a:pt x="803" y="1010"/>
                    <a:pt x="774" y="1016"/>
                  </a:cubicBezTo>
                  <a:close/>
                  <a:moveTo>
                    <a:pt x="718" y="543"/>
                  </a:moveTo>
                  <a:cubicBezTo>
                    <a:pt x="679" y="543"/>
                    <a:pt x="646" y="552"/>
                    <a:pt x="612" y="572"/>
                  </a:cubicBezTo>
                  <a:cubicBezTo>
                    <a:pt x="578" y="591"/>
                    <a:pt x="554" y="615"/>
                    <a:pt x="536" y="648"/>
                  </a:cubicBezTo>
                  <a:cubicBezTo>
                    <a:pt x="516" y="682"/>
                    <a:pt x="507" y="715"/>
                    <a:pt x="507" y="754"/>
                  </a:cubicBezTo>
                  <a:cubicBezTo>
                    <a:pt x="507" y="793"/>
                    <a:pt x="516" y="826"/>
                    <a:pt x="536" y="860"/>
                  </a:cubicBezTo>
                  <a:cubicBezTo>
                    <a:pt x="554" y="893"/>
                    <a:pt x="578" y="918"/>
                    <a:pt x="612" y="937"/>
                  </a:cubicBezTo>
                  <a:cubicBezTo>
                    <a:pt x="646" y="957"/>
                    <a:pt x="679" y="965"/>
                    <a:pt x="718" y="965"/>
                  </a:cubicBezTo>
                  <a:cubicBezTo>
                    <a:pt x="757" y="965"/>
                    <a:pt x="791" y="957"/>
                    <a:pt x="824" y="937"/>
                  </a:cubicBezTo>
                  <a:cubicBezTo>
                    <a:pt x="858" y="918"/>
                    <a:pt x="882" y="894"/>
                    <a:pt x="901" y="860"/>
                  </a:cubicBezTo>
                  <a:cubicBezTo>
                    <a:pt x="921" y="827"/>
                    <a:pt x="929" y="793"/>
                    <a:pt x="929" y="754"/>
                  </a:cubicBezTo>
                  <a:cubicBezTo>
                    <a:pt x="929" y="715"/>
                    <a:pt x="921" y="682"/>
                    <a:pt x="901" y="648"/>
                  </a:cubicBezTo>
                  <a:cubicBezTo>
                    <a:pt x="882" y="615"/>
                    <a:pt x="858" y="591"/>
                    <a:pt x="824" y="572"/>
                  </a:cubicBezTo>
                  <a:cubicBezTo>
                    <a:pt x="791" y="552"/>
                    <a:pt x="757" y="543"/>
                    <a:pt x="718" y="543"/>
                  </a:cubicBezTo>
                  <a:close/>
                  <a:moveTo>
                    <a:pt x="254" y="888"/>
                  </a:moveTo>
                  <a:cubicBezTo>
                    <a:pt x="332" y="888"/>
                    <a:pt x="410" y="888"/>
                    <a:pt x="488" y="888"/>
                  </a:cubicBezTo>
                  <a:cubicBezTo>
                    <a:pt x="487" y="886"/>
                    <a:pt x="486" y="885"/>
                    <a:pt x="485" y="883"/>
                  </a:cubicBezTo>
                  <a:cubicBezTo>
                    <a:pt x="465" y="849"/>
                    <a:pt x="455" y="817"/>
                    <a:pt x="451" y="779"/>
                  </a:cubicBezTo>
                  <a:cubicBezTo>
                    <a:pt x="415" y="779"/>
                    <a:pt x="379" y="779"/>
                    <a:pt x="344" y="779"/>
                  </a:cubicBezTo>
                  <a:cubicBezTo>
                    <a:pt x="344" y="760"/>
                    <a:pt x="344" y="741"/>
                    <a:pt x="344" y="722"/>
                  </a:cubicBezTo>
                  <a:cubicBezTo>
                    <a:pt x="380" y="722"/>
                    <a:pt x="416" y="722"/>
                    <a:pt x="453" y="722"/>
                  </a:cubicBezTo>
                  <a:cubicBezTo>
                    <a:pt x="455" y="702"/>
                    <a:pt x="459" y="685"/>
                    <a:pt x="466" y="666"/>
                  </a:cubicBezTo>
                  <a:cubicBezTo>
                    <a:pt x="425" y="666"/>
                    <a:pt x="384" y="666"/>
                    <a:pt x="344" y="666"/>
                  </a:cubicBezTo>
                  <a:cubicBezTo>
                    <a:pt x="344" y="647"/>
                    <a:pt x="344" y="628"/>
                    <a:pt x="344" y="610"/>
                  </a:cubicBezTo>
                  <a:cubicBezTo>
                    <a:pt x="393" y="610"/>
                    <a:pt x="443" y="610"/>
                    <a:pt x="493" y="610"/>
                  </a:cubicBezTo>
                  <a:cubicBezTo>
                    <a:pt x="508" y="588"/>
                    <a:pt x="522" y="571"/>
                    <a:pt x="541" y="554"/>
                  </a:cubicBezTo>
                  <a:cubicBezTo>
                    <a:pt x="476" y="554"/>
                    <a:pt x="410" y="554"/>
                    <a:pt x="345" y="554"/>
                  </a:cubicBezTo>
                  <a:cubicBezTo>
                    <a:pt x="345" y="535"/>
                    <a:pt x="345" y="516"/>
                    <a:pt x="345" y="498"/>
                  </a:cubicBezTo>
                  <a:cubicBezTo>
                    <a:pt x="445" y="498"/>
                    <a:pt x="544" y="498"/>
                    <a:pt x="644" y="498"/>
                  </a:cubicBezTo>
                  <a:cubicBezTo>
                    <a:pt x="669" y="490"/>
                    <a:pt x="692" y="487"/>
                    <a:pt x="718" y="487"/>
                  </a:cubicBezTo>
                  <a:cubicBezTo>
                    <a:pt x="753" y="487"/>
                    <a:pt x="783" y="493"/>
                    <a:pt x="816" y="506"/>
                  </a:cubicBezTo>
                  <a:cubicBezTo>
                    <a:pt x="816" y="429"/>
                    <a:pt x="816" y="352"/>
                    <a:pt x="816" y="276"/>
                  </a:cubicBezTo>
                  <a:cubicBezTo>
                    <a:pt x="748" y="276"/>
                    <a:pt x="680" y="276"/>
                    <a:pt x="611" y="276"/>
                  </a:cubicBezTo>
                  <a:cubicBezTo>
                    <a:pt x="611" y="207"/>
                    <a:pt x="611" y="139"/>
                    <a:pt x="611" y="71"/>
                  </a:cubicBezTo>
                  <a:cubicBezTo>
                    <a:pt x="492" y="71"/>
                    <a:pt x="373" y="71"/>
                    <a:pt x="254" y="71"/>
                  </a:cubicBezTo>
                  <a:cubicBezTo>
                    <a:pt x="254" y="343"/>
                    <a:pt x="254" y="616"/>
                    <a:pt x="254" y="888"/>
                  </a:cubicBezTo>
                  <a:close/>
                  <a:moveTo>
                    <a:pt x="704" y="1071"/>
                  </a:moveTo>
                  <a:cubicBezTo>
                    <a:pt x="704" y="1055"/>
                    <a:pt x="704" y="1038"/>
                    <a:pt x="704" y="1021"/>
                  </a:cubicBezTo>
                  <a:cubicBezTo>
                    <a:pt x="659" y="1019"/>
                    <a:pt x="622" y="1008"/>
                    <a:pt x="584" y="986"/>
                  </a:cubicBezTo>
                  <a:cubicBezTo>
                    <a:pt x="569" y="977"/>
                    <a:pt x="558" y="969"/>
                    <a:pt x="545" y="959"/>
                  </a:cubicBezTo>
                  <a:cubicBezTo>
                    <a:pt x="424" y="959"/>
                    <a:pt x="303" y="959"/>
                    <a:pt x="182" y="959"/>
                  </a:cubicBezTo>
                  <a:cubicBezTo>
                    <a:pt x="182" y="700"/>
                    <a:pt x="182" y="442"/>
                    <a:pt x="182" y="183"/>
                  </a:cubicBezTo>
                  <a:cubicBezTo>
                    <a:pt x="144" y="183"/>
                    <a:pt x="107" y="183"/>
                    <a:pt x="70" y="183"/>
                  </a:cubicBezTo>
                  <a:cubicBezTo>
                    <a:pt x="70" y="479"/>
                    <a:pt x="70" y="775"/>
                    <a:pt x="70" y="1071"/>
                  </a:cubicBezTo>
                  <a:cubicBezTo>
                    <a:pt x="281" y="1071"/>
                    <a:pt x="493" y="1071"/>
                    <a:pt x="704" y="1071"/>
                  </a:cubicBezTo>
                  <a:close/>
                </a:path>
              </a:pathLst>
            </a:custGeom>
            <a:solidFill>
              <a:schemeClr val="accent1"/>
            </a:solidFill>
            <a:ln>
              <a:noFill/>
            </a:ln>
            <a:effectLst/>
          </p:spPr>
          <p:txBody>
            <a:bodyPr wrap="none" anchor="ctr"/>
            <a:lstStyle/>
            <a:p>
              <a:endParaRPr lang="en-US" dirty="0"/>
            </a:p>
          </p:txBody>
        </p:sp>
      </p:grpSp>
      <p:grpSp>
        <p:nvGrpSpPr>
          <p:cNvPr id="52" name="Group 51">
            <a:extLst>
              <a:ext uri="{FF2B5EF4-FFF2-40B4-BE49-F238E27FC236}">
                <a16:creationId xmlns:a16="http://schemas.microsoft.com/office/drawing/2014/main" id="{768EFC86-8ED1-4718-BC60-6202C93E4355}"/>
              </a:ext>
            </a:extLst>
          </p:cNvPr>
          <p:cNvGrpSpPr/>
          <p:nvPr/>
        </p:nvGrpSpPr>
        <p:grpSpPr>
          <a:xfrm>
            <a:off x="9319364" y="4201861"/>
            <a:ext cx="743940" cy="743940"/>
            <a:chOff x="9319364" y="4201861"/>
            <a:chExt cx="743940" cy="743940"/>
          </a:xfrm>
        </p:grpSpPr>
        <p:sp>
          <p:nvSpPr>
            <p:cNvPr id="31" name="Oval 30">
              <a:extLst>
                <a:ext uri="{FF2B5EF4-FFF2-40B4-BE49-F238E27FC236}">
                  <a16:creationId xmlns:a16="http://schemas.microsoft.com/office/drawing/2014/main" id="{E7ACD05D-FB20-4493-80CE-072306209EC2}"/>
                </a:ext>
              </a:extLst>
            </p:cNvPr>
            <p:cNvSpPr/>
            <p:nvPr/>
          </p:nvSpPr>
          <p:spPr>
            <a:xfrm>
              <a:off x="9319364"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51" name="Freeform 47">
              <a:extLst>
                <a:ext uri="{FF2B5EF4-FFF2-40B4-BE49-F238E27FC236}">
                  <a16:creationId xmlns:a16="http://schemas.microsoft.com/office/drawing/2014/main" id="{34637D72-2B11-4842-9684-299A0EAE7140}"/>
                </a:ext>
              </a:extLst>
            </p:cNvPr>
            <p:cNvSpPr>
              <a:spLocks noChangeAspect="1" noChangeArrowheads="1"/>
            </p:cNvSpPr>
            <p:nvPr/>
          </p:nvSpPr>
          <p:spPr bwMode="auto">
            <a:xfrm>
              <a:off x="9496290" y="4368091"/>
              <a:ext cx="390088" cy="411480"/>
            </a:xfrm>
            <a:custGeom>
              <a:avLst/>
              <a:gdLst>
                <a:gd name="T0" fmla="*/ 520 w 1371"/>
                <a:gd name="T1" fmla="*/ 1363 h 1446"/>
                <a:gd name="T2" fmla="*/ 438 w 1371"/>
                <a:gd name="T3" fmla="*/ 1445 h 1446"/>
                <a:gd name="T4" fmla="*/ 356 w 1371"/>
                <a:gd name="T5" fmla="*/ 1363 h 1446"/>
                <a:gd name="T6" fmla="*/ 433 w 1371"/>
                <a:gd name="T7" fmla="*/ 1281 h 1446"/>
                <a:gd name="T8" fmla="*/ 268 w 1371"/>
                <a:gd name="T9" fmla="*/ 1163 h 1446"/>
                <a:gd name="T10" fmla="*/ 305 w 1371"/>
                <a:gd name="T11" fmla="*/ 1321 h 1446"/>
                <a:gd name="T12" fmla="*/ 275 w 1371"/>
                <a:gd name="T13" fmla="*/ 1433 h 1446"/>
                <a:gd name="T14" fmla="*/ 164 w 1371"/>
                <a:gd name="T15" fmla="*/ 1403 h 1446"/>
                <a:gd name="T16" fmla="*/ 193 w 1371"/>
                <a:gd name="T17" fmla="*/ 1291 h 1446"/>
                <a:gd name="T18" fmla="*/ 203 w 1371"/>
                <a:gd name="T19" fmla="*/ 1142 h 1446"/>
                <a:gd name="T20" fmla="*/ 65 w 1371"/>
                <a:gd name="T21" fmla="*/ 817 h 1446"/>
                <a:gd name="T22" fmla="*/ 48 w 1371"/>
                <a:gd name="T23" fmla="*/ 605 h 1446"/>
                <a:gd name="T24" fmla="*/ 0 w 1371"/>
                <a:gd name="T25" fmla="*/ 531 h 1446"/>
                <a:gd name="T26" fmla="*/ 82 w 1371"/>
                <a:gd name="T27" fmla="*/ 449 h 1446"/>
                <a:gd name="T28" fmla="*/ 164 w 1371"/>
                <a:gd name="T29" fmla="*/ 531 h 1446"/>
                <a:gd name="T30" fmla="*/ 116 w 1371"/>
                <a:gd name="T31" fmla="*/ 605 h 1446"/>
                <a:gd name="T32" fmla="*/ 489 w 1371"/>
                <a:gd name="T33" fmla="*/ 496 h 1446"/>
                <a:gd name="T34" fmla="*/ 166 w 1371"/>
                <a:gd name="T35" fmla="*/ 154 h 1446"/>
                <a:gd name="T36" fmla="*/ 136 w 1371"/>
                <a:gd name="T37" fmla="*/ 43 h 1446"/>
                <a:gd name="T38" fmla="*/ 248 w 1371"/>
                <a:gd name="T39" fmla="*/ 13 h 1446"/>
                <a:gd name="T40" fmla="*/ 279 w 1371"/>
                <a:gd name="T41" fmla="*/ 120 h 1446"/>
                <a:gd name="T42" fmla="*/ 734 w 1371"/>
                <a:gd name="T43" fmla="*/ 713 h 1446"/>
                <a:gd name="T44" fmla="*/ 938 w 1371"/>
                <a:gd name="T45" fmla="*/ 725 h 1446"/>
                <a:gd name="T46" fmla="*/ 933 w 1371"/>
                <a:gd name="T47" fmla="*/ 692 h 1446"/>
                <a:gd name="T48" fmla="*/ 482 w 1371"/>
                <a:gd name="T49" fmla="*/ 41 h 1446"/>
                <a:gd name="T50" fmla="*/ 370 w 1371"/>
                <a:gd name="T51" fmla="*/ 11 h 1446"/>
                <a:gd name="T52" fmla="*/ 340 w 1371"/>
                <a:gd name="T53" fmla="*/ 123 h 1446"/>
                <a:gd name="T54" fmla="*/ 429 w 1371"/>
                <a:gd name="T55" fmla="*/ 161 h 1446"/>
                <a:gd name="T56" fmla="*/ 601 w 1371"/>
                <a:gd name="T57" fmla="*/ 1292 h 1446"/>
                <a:gd name="T58" fmla="*/ 571 w 1371"/>
                <a:gd name="T59" fmla="*/ 1404 h 1446"/>
                <a:gd name="T60" fmla="*/ 683 w 1371"/>
                <a:gd name="T61" fmla="*/ 1434 h 1446"/>
                <a:gd name="T62" fmla="*/ 711 w 1371"/>
                <a:gd name="T63" fmla="*/ 1322 h 1446"/>
                <a:gd name="T64" fmla="*/ 1247 w 1371"/>
                <a:gd name="T65" fmla="*/ 1024 h 1446"/>
                <a:gd name="T66" fmla="*/ 1004 w 1371"/>
                <a:gd name="T67" fmla="*/ 1061 h 1446"/>
                <a:gd name="T68" fmla="*/ 1139 w 1371"/>
                <a:gd name="T69" fmla="*/ 695 h 1446"/>
                <a:gd name="T70" fmla="*/ 1072 w 1371"/>
                <a:gd name="T71" fmla="*/ 228 h 1446"/>
                <a:gd name="T72" fmla="*/ 1247 w 1371"/>
                <a:gd name="T73" fmla="*/ 265 h 1446"/>
                <a:gd name="T74" fmla="*/ 1359 w 1371"/>
                <a:gd name="T75" fmla="*/ 235 h 1446"/>
                <a:gd name="T76" fmla="*/ 1329 w 1371"/>
                <a:gd name="T77" fmla="*/ 123 h 1446"/>
                <a:gd name="T78" fmla="*/ 1217 w 1371"/>
                <a:gd name="T79" fmla="*/ 153 h 1446"/>
                <a:gd name="T80" fmla="*/ 1031 w 1371"/>
                <a:gd name="T81" fmla="*/ 165 h 1446"/>
                <a:gd name="T82" fmla="*/ 915 w 1371"/>
                <a:gd name="T83" fmla="*/ 409 h 1446"/>
                <a:gd name="T84" fmla="*/ 684 w 1371"/>
                <a:gd name="T85" fmla="*/ 41 h 1446"/>
                <a:gd name="T86" fmla="*/ 573 w 1371"/>
                <a:gd name="T87" fmla="*/ 11 h 1446"/>
                <a:gd name="T88" fmla="*/ 543 w 1371"/>
                <a:gd name="T89" fmla="*/ 122 h 1446"/>
                <a:gd name="T90" fmla="*/ 631 w 1371"/>
                <a:gd name="T91" fmla="*/ 158 h 1446"/>
                <a:gd name="T92" fmla="*/ 803 w 1371"/>
                <a:gd name="T93" fmla="*/ 1292 h 1446"/>
                <a:gd name="T94" fmla="*/ 773 w 1371"/>
                <a:gd name="T95" fmla="*/ 1404 h 1446"/>
                <a:gd name="T96" fmla="*/ 885 w 1371"/>
                <a:gd name="T97" fmla="*/ 1434 h 1446"/>
                <a:gd name="T98" fmla="*/ 915 w 1371"/>
                <a:gd name="T99" fmla="*/ 1322 h 1446"/>
                <a:gd name="T100" fmla="*/ 1214 w 1371"/>
                <a:gd name="T101" fmla="*/ 1130 h 1446"/>
                <a:gd name="T102" fmla="*/ 1287 w 1371"/>
                <a:gd name="T103" fmla="*/ 1176 h 1446"/>
                <a:gd name="T104" fmla="*/ 1369 w 1371"/>
                <a:gd name="T105" fmla="*/ 1094 h 1446"/>
                <a:gd name="T106" fmla="*/ 1287 w 1371"/>
                <a:gd name="T107" fmla="*/ 1013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1" h="1446">
                  <a:moveTo>
                    <a:pt x="497" y="1306"/>
                  </a:moveTo>
                  <a:cubicBezTo>
                    <a:pt x="502" y="1311"/>
                    <a:pt x="505" y="1316"/>
                    <a:pt x="509" y="1322"/>
                  </a:cubicBezTo>
                  <a:cubicBezTo>
                    <a:pt x="516" y="1335"/>
                    <a:pt x="520" y="1348"/>
                    <a:pt x="520" y="1363"/>
                  </a:cubicBezTo>
                  <a:cubicBezTo>
                    <a:pt x="520" y="1378"/>
                    <a:pt x="516" y="1391"/>
                    <a:pt x="509" y="1404"/>
                  </a:cubicBezTo>
                  <a:cubicBezTo>
                    <a:pt x="501" y="1417"/>
                    <a:pt x="492" y="1427"/>
                    <a:pt x="479" y="1434"/>
                  </a:cubicBezTo>
                  <a:cubicBezTo>
                    <a:pt x="466" y="1442"/>
                    <a:pt x="453" y="1445"/>
                    <a:pt x="438" y="1445"/>
                  </a:cubicBezTo>
                  <a:cubicBezTo>
                    <a:pt x="423" y="1445"/>
                    <a:pt x="410" y="1442"/>
                    <a:pt x="397" y="1434"/>
                  </a:cubicBezTo>
                  <a:cubicBezTo>
                    <a:pt x="384" y="1427"/>
                    <a:pt x="374" y="1417"/>
                    <a:pt x="367" y="1404"/>
                  </a:cubicBezTo>
                  <a:cubicBezTo>
                    <a:pt x="359" y="1391"/>
                    <a:pt x="356" y="1378"/>
                    <a:pt x="356" y="1363"/>
                  </a:cubicBezTo>
                  <a:cubicBezTo>
                    <a:pt x="356" y="1348"/>
                    <a:pt x="359" y="1335"/>
                    <a:pt x="367" y="1322"/>
                  </a:cubicBezTo>
                  <a:cubicBezTo>
                    <a:pt x="374" y="1309"/>
                    <a:pt x="384" y="1299"/>
                    <a:pt x="397" y="1292"/>
                  </a:cubicBezTo>
                  <a:cubicBezTo>
                    <a:pt x="409" y="1285"/>
                    <a:pt x="420" y="1282"/>
                    <a:pt x="433" y="1281"/>
                  </a:cubicBezTo>
                  <a:cubicBezTo>
                    <a:pt x="509" y="1094"/>
                    <a:pt x="586" y="906"/>
                    <a:pt x="663" y="719"/>
                  </a:cubicBezTo>
                  <a:cubicBezTo>
                    <a:pt x="620" y="665"/>
                    <a:pt x="577" y="611"/>
                    <a:pt x="534" y="557"/>
                  </a:cubicBezTo>
                  <a:cubicBezTo>
                    <a:pt x="445" y="759"/>
                    <a:pt x="356" y="961"/>
                    <a:pt x="268" y="1163"/>
                  </a:cubicBezTo>
                  <a:cubicBezTo>
                    <a:pt x="268" y="1205"/>
                    <a:pt x="268" y="1247"/>
                    <a:pt x="268" y="1288"/>
                  </a:cubicBezTo>
                  <a:cubicBezTo>
                    <a:pt x="271" y="1289"/>
                    <a:pt x="273" y="1290"/>
                    <a:pt x="275" y="1291"/>
                  </a:cubicBezTo>
                  <a:cubicBezTo>
                    <a:pt x="288" y="1299"/>
                    <a:pt x="297" y="1308"/>
                    <a:pt x="305" y="1321"/>
                  </a:cubicBezTo>
                  <a:cubicBezTo>
                    <a:pt x="312" y="1334"/>
                    <a:pt x="316" y="1347"/>
                    <a:pt x="316" y="1362"/>
                  </a:cubicBezTo>
                  <a:cubicBezTo>
                    <a:pt x="316" y="1377"/>
                    <a:pt x="312" y="1390"/>
                    <a:pt x="305" y="1403"/>
                  </a:cubicBezTo>
                  <a:cubicBezTo>
                    <a:pt x="297" y="1416"/>
                    <a:pt x="288" y="1426"/>
                    <a:pt x="275" y="1433"/>
                  </a:cubicBezTo>
                  <a:cubicBezTo>
                    <a:pt x="262" y="1441"/>
                    <a:pt x="249" y="1444"/>
                    <a:pt x="234" y="1444"/>
                  </a:cubicBezTo>
                  <a:cubicBezTo>
                    <a:pt x="219" y="1444"/>
                    <a:pt x="206" y="1441"/>
                    <a:pt x="193" y="1433"/>
                  </a:cubicBezTo>
                  <a:cubicBezTo>
                    <a:pt x="179" y="1426"/>
                    <a:pt x="171" y="1416"/>
                    <a:pt x="164" y="1403"/>
                  </a:cubicBezTo>
                  <a:cubicBezTo>
                    <a:pt x="156" y="1390"/>
                    <a:pt x="153" y="1377"/>
                    <a:pt x="153" y="1362"/>
                  </a:cubicBezTo>
                  <a:cubicBezTo>
                    <a:pt x="153" y="1347"/>
                    <a:pt x="156" y="1334"/>
                    <a:pt x="164" y="1321"/>
                  </a:cubicBezTo>
                  <a:cubicBezTo>
                    <a:pt x="171" y="1308"/>
                    <a:pt x="180" y="1299"/>
                    <a:pt x="193" y="1291"/>
                  </a:cubicBezTo>
                  <a:cubicBezTo>
                    <a:pt x="196" y="1290"/>
                    <a:pt x="198" y="1289"/>
                    <a:pt x="200" y="1288"/>
                  </a:cubicBezTo>
                  <a:cubicBezTo>
                    <a:pt x="200" y="1244"/>
                    <a:pt x="200" y="1200"/>
                    <a:pt x="200" y="1156"/>
                  </a:cubicBezTo>
                  <a:cubicBezTo>
                    <a:pt x="200" y="1151"/>
                    <a:pt x="201" y="1146"/>
                    <a:pt x="203" y="1142"/>
                  </a:cubicBezTo>
                  <a:cubicBezTo>
                    <a:pt x="250" y="1036"/>
                    <a:pt x="297" y="929"/>
                    <a:pt x="345" y="822"/>
                  </a:cubicBezTo>
                  <a:cubicBezTo>
                    <a:pt x="257" y="822"/>
                    <a:pt x="169" y="822"/>
                    <a:pt x="82" y="822"/>
                  </a:cubicBezTo>
                  <a:cubicBezTo>
                    <a:pt x="76" y="822"/>
                    <a:pt x="70" y="820"/>
                    <a:pt x="65" y="817"/>
                  </a:cubicBezTo>
                  <a:cubicBezTo>
                    <a:pt x="59" y="814"/>
                    <a:pt x="55" y="811"/>
                    <a:pt x="52" y="805"/>
                  </a:cubicBezTo>
                  <a:cubicBezTo>
                    <a:pt x="48" y="800"/>
                    <a:pt x="48" y="794"/>
                    <a:pt x="48" y="788"/>
                  </a:cubicBezTo>
                  <a:cubicBezTo>
                    <a:pt x="48" y="727"/>
                    <a:pt x="48" y="666"/>
                    <a:pt x="48" y="605"/>
                  </a:cubicBezTo>
                  <a:cubicBezTo>
                    <a:pt x="45" y="604"/>
                    <a:pt x="43" y="603"/>
                    <a:pt x="41" y="602"/>
                  </a:cubicBezTo>
                  <a:cubicBezTo>
                    <a:pt x="28" y="594"/>
                    <a:pt x="18" y="585"/>
                    <a:pt x="11" y="572"/>
                  </a:cubicBezTo>
                  <a:cubicBezTo>
                    <a:pt x="3" y="559"/>
                    <a:pt x="0" y="546"/>
                    <a:pt x="0" y="531"/>
                  </a:cubicBezTo>
                  <a:cubicBezTo>
                    <a:pt x="0" y="516"/>
                    <a:pt x="3" y="503"/>
                    <a:pt x="11" y="490"/>
                  </a:cubicBezTo>
                  <a:cubicBezTo>
                    <a:pt x="18" y="477"/>
                    <a:pt x="28" y="467"/>
                    <a:pt x="41" y="460"/>
                  </a:cubicBezTo>
                  <a:cubicBezTo>
                    <a:pt x="54" y="452"/>
                    <a:pt x="67" y="449"/>
                    <a:pt x="82" y="449"/>
                  </a:cubicBezTo>
                  <a:cubicBezTo>
                    <a:pt x="97" y="449"/>
                    <a:pt x="110" y="452"/>
                    <a:pt x="123" y="460"/>
                  </a:cubicBezTo>
                  <a:cubicBezTo>
                    <a:pt x="136" y="467"/>
                    <a:pt x="145" y="477"/>
                    <a:pt x="153" y="490"/>
                  </a:cubicBezTo>
                  <a:cubicBezTo>
                    <a:pt x="160" y="503"/>
                    <a:pt x="164" y="516"/>
                    <a:pt x="164" y="531"/>
                  </a:cubicBezTo>
                  <a:cubicBezTo>
                    <a:pt x="164" y="546"/>
                    <a:pt x="160" y="559"/>
                    <a:pt x="153" y="572"/>
                  </a:cubicBezTo>
                  <a:cubicBezTo>
                    <a:pt x="145" y="585"/>
                    <a:pt x="136" y="594"/>
                    <a:pt x="123" y="602"/>
                  </a:cubicBezTo>
                  <a:cubicBezTo>
                    <a:pt x="120" y="603"/>
                    <a:pt x="118" y="604"/>
                    <a:pt x="116" y="605"/>
                  </a:cubicBezTo>
                  <a:cubicBezTo>
                    <a:pt x="116" y="654"/>
                    <a:pt x="116" y="704"/>
                    <a:pt x="116" y="753"/>
                  </a:cubicBezTo>
                  <a:cubicBezTo>
                    <a:pt x="202" y="753"/>
                    <a:pt x="288" y="753"/>
                    <a:pt x="374" y="753"/>
                  </a:cubicBezTo>
                  <a:cubicBezTo>
                    <a:pt x="412" y="668"/>
                    <a:pt x="450" y="582"/>
                    <a:pt x="489" y="496"/>
                  </a:cubicBezTo>
                  <a:cubicBezTo>
                    <a:pt x="401" y="384"/>
                    <a:pt x="313" y="273"/>
                    <a:pt x="225" y="162"/>
                  </a:cubicBezTo>
                  <a:cubicBezTo>
                    <a:pt x="219" y="164"/>
                    <a:pt x="213" y="165"/>
                    <a:pt x="207" y="165"/>
                  </a:cubicBezTo>
                  <a:cubicBezTo>
                    <a:pt x="192" y="165"/>
                    <a:pt x="179" y="161"/>
                    <a:pt x="166" y="154"/>
                  </a:cubicBezTo>
                  <a:cubicBezTo>
                    <a:pt x="153" y="146"/>
                    <a:pt x="143" y="138"/>
                    <a:pt x="136" y="125"/>
                  </a:cubicBezTo>
                  <a:cubicBezTo>
                    <a:pt x="128" y="111"/>
                    <a:pt x="125" y="99"/>
                    <a:pt x="125" y="84"/>
                  </a:cubicBezTo>
                  <a:cubicBezTo>
                    <a:pt x="125" y="69"/>
                    <a:pt x="128" y="56"/>
                    <a:pt x="136" y="43"/>
                  </a:cubicBezTo>
                  <a:cubicBezTo>
                    <a:pt x="143" y="30"/>
                    <a:pt x="153" y="20"/>
                    <a:pt x="166" y="13"/>
                  </a:cubicBezTo>
                  <a:cubicBezTo>
                    <a:pt x="179" y="5"/>
                    <a:pt x="192" y="2"/>
                    <a:pt x="207" y="2"/>
                  </a:cubicBezTo>
                  <a:cubicBezTo>
                    <a:pt x="222" y="2"/>
                    <a:pt x="235" y="5"/>
                    <a:pt x="248" y="13"/>
                  </a:cubicBezTo>
                  <a:cubicBezTo>
                    <a:pt x="261" y="20"/>
                    <a:pt x="270" y="30"/>
                    <a:pt x="278" y="43"/>
                  </a:cubicBezTo>
                  <a:cubicBezTo>
                    <a:pt x="285" y="56"/>
                    <a:pt x="289" y="69"/>
                    <a:pt x="289" y="84"/>
                  </a:cubicBezTo>
                  <a:cubicBezTo>
                    <a:pt x="288" y="97"/>
                    <a:pt x="286" y="108"/>
                    <a:pt x="279" y="120"/>
                  </a:cubicBezTo>
                  <a:cubicBezTo>
                    <a:pt x="428" y="310"/>
                    <a:pt x="578" y="501"/>
                    <a:pt x="727" y="692"/>
                  </a:cubicBezTo>
                  <a:cubicBezTo>
                    <a:pt x="728" y="694"/>
                    <a:pt x="729" y="695"/>
                    <a:pt x="730" y="696"/>
                  </a:cubicBezTo>
                  <a:cubicBezTo>
                    <a:pt x="733" y="702"/>
                    <a:pt x="734" y="707"/>
                    <a:pt x="734" y="713"/>
                  </a:cubicBezTo>
                  <a:cubicBezTo>
                    <a:pt x="734" y="718"/>
                    <a:pt x="734" y="722"/>
                    <a:pt x="732" y="725"/>
                  </a:cubicBezTo>
                  <a:cubicBezTo>
                    <a:pt x="654" y="919"/>
                    <a:pt x="575" y="1113"/>
                    <a:pt x="497" y="1306"/>
                  </a:cubicBezTo>
                  <a:close/>
                  <a:moveTo>
                    <a:pt x="938" y="725"/>
                  </a:moveTo>
                  <a:cubicBezTo>
                    <a:pt x="940" y="722"/>
                    <a:pt x="940" y="718"/>
                    <a:pt x="940" y="713"/>
                  </a:cubicBezTo>
                  <a:cubicBezTo>
                    <a:pt x="940" y="707"/>
                    <a:pt x="939" y="702"/>
                    <a:pt x="936" y="696"/>
                  </a:cubicBezTo>
                  <a:cubicBezTo>
                    <a:pt x="935" y="695"/>
                    <a:pt x="934" y="694"/>
                    <a:pt x="933" y="692"/>
                  </a:cubicBezTo>
                  <a:cubicBezTo>
                    <a:pt x="783" y="501"/>
                    <a:pt x="633" y="310"/>
                    <a:pt x="483" y="119"/>
                  </a:cubicBezTo>
                  <a:cubicBezTo>
                    <a:pt x="489" y="107"/>
                    <a:pt x="493" y="96"/>
                    <a:pt x="493" y="82"/>
                  </a:cubicBezTo>
                  <a:cubicBezTo>
                    <a:pt x="493" y="67"/>
                    <a:pt x="489" y="54"/>
                    <a:pt x="482" y="41"/>
                  </a:cubicBezTo>
                  <a:cubicBezTo>
                    <a:pt x="474" y="28"/>
                    <a:pt x="465" y="18"/>
                    <a:pt x="452" y="11"/>
                  </a:cubicBezTo>
                  <a:cubicBezTo>
                    <a:pt x="439" y="3"/>
                    <a:pt x="426" y="0"/>
                    <a:pt x="411" y="0"/>
                  </a:cubicBezTo>
                  <a:cubicBezTo>
                    <a:pt x="396" y="0"/>
                    <a:pt x="383" y="3"/>
                    <a:pt x="370" y="11"/>
                  </a:cubicBezTo>
                  <a:cubicBezTo>
                    <a:pt x="357" y="18"/>
                    <a:pt x="348" y="28"/>
                    <a:pt x="340" y="41"/>
                  </a:cubicBezTo>
                  <a:cubicBezTo>
                    <a:pt x="333" y="54"/>
                    <a:pt x="329" y="67"/>
                    <a:pt x="329" y="82"/>
                  </a:cubicBezTo>
                  <a:cubicBezTo>
                    <a:pt x="329" y="97"/>
                    <a:pt x="332" y="110"/>
                    <a:pt x="340" y="123"/>
                  </a:cubicBezTo>
                  <a:cubicBezTo>
                    <a:pt x="347" y="136"/>
                    <a:pt x="357" y="145"/>
                    <a:pt x="370" y="153"/>
                  </a:cubicBezTo>
                  <a:cubicBezTo>
                    <a:pt x="383" y="160"/>
                    <a:pt x="396" y="164"/>
                    <a:pt x="411" y="164"/>
                  </a:cubicBezTo>
                  <a:cubicBezTo>
                    <a:pt x="418" y="164"/>
                    <a:pt x="423" y="163"/>
                    <a:pt x="429" y="161"/>
                  </a:cubicBezTo>
                  <a:cubicBezTo>
                    <a:pt x="575" y="347"/>
                    <a:pt x="721" y="534"/>
                    <a:pt x="867" y="721"/>
                  </a:cubicBezTo>
                  <a:cubicBezTo>
                    <a:pt x="791" y="907"/>
                    <a:pt x="714" y="1094"/>
                    <a:pt x="638" y="1281"/>
                  </a:cubicBezTo>
                  <a:cubicBezTo>
                    <a:pt x="624" y="1282"/>
                    <a:pt x="613" y="1285"/>
                    <a:pt x="601" y="1292"/>
                  </a:cubicBezTo>
                  <a:cubicBezTo>
                    <a:pt x="588" y="1299"/>
                    <a:pt x="578" y="1309"/>
                    <a:pt x="571" y="1322"/>
                  </a:cubicBezTo>
                  <a:cubicBezTo>
                    <a:pt x="563" y="1335"/>
                    <a:pt x="560" y="1348"/>
                    <a:pt x="560" y="1363"/>
                  </a:cubicBezTo>
                  <a:cubicBezTo>
                    <a:pt x="560" y="1378"/>
                    <a:pt x="563" y="1391"/>
                    <a:pt x="571" y="1404"/>
                  </a:cubicBezTo>
                  <a:cubicBezTo>
                    <a:pt x="578" y="1417"/>
                    <a:pt x="588" y="1427"/>
                    <a:pt x="601" y="1434"/>
                  </a:cubicBezTo>
                  <a:cubicBezTo>
                    <a:pt x="614" y="1442"/>
                    <a:pt x="627" y="1445"/>
                    <a:pt x="642" y="1445"/>
                  </a:cubicBezTo>
                  <a:cubicBezTo>
                    <a:pt x="657" y="1445"/>
                    <a:pt x="669" y="1442"/>
                    <a:pt x="683" y="1434"/>
                  </a:cubicBezTo>
                  <a:cubicBezTo>
                    <a:pt x="696" y="1427"/>
                    <a:pt x="704" y="1417"/>
                    <a:pt x="711" y="1404"/>
                  </a:cubicBezTo>
                  <a:cubicBezTo>
                    <a:pt x="719" y="1391"/>
                    <a:pt x="722" y="1378"/>
                    <a:pt x="722" y="1363"/>
                  </a:cubicBezTo>
                  <a:cubicBezTo>
                    <a:pt x="722" y="1348"/>
                    <a:pt x="719" y="1335"/>
                    <a:pt x="711" y="1322"/>
                  </a:cubicBezTo>
                  <a:cubicBezTo>
                    <a:pt x="708" y="1316"/>
                    <a:pt x="705" y="1311"/>
                    <a:pt x="700" y="1306"/>
                  </a:cubicBezTo>
                  <a:cubicBezTo>
                    <a:pt x="780" y="1113"/>
                    <a:pt x="859" y="919"/>
                    <a:pt x="938" y="725"/>
                  </a:cubicBezTo>
                  <a:close/>
                  <a:moveTo>
                    <a:pt x="1247" y="1024"/>
                  </a:moveTo>
                  <a:cubicBezTo>
                    <a:pt x="1234" y="1031"/>
                    <a:pt x="1225" y="1041"/>
                    <a:pt x="1217" y="1054"/>
                  </a:cubicBezTo>
                  <a:cubicBezTo>
                    <a:pt x="1216" y="1056"/>
                    <a:pt x="1215" y="1058"/>
                    <a:pt x="1213" y="1061"/>
                  </a:cubicBezTo>
                  <a:cubicBezTo>
                    <a:pt x="1144" y="1061"/>
                    <a:pt x="1074" y="1061"/>
                    <a:pt x="1004" y="1061"/>
                  </a:cubicBezTo>
                  <a:cubicBezTo>
                    <a:pt x="1050" y="949"/>
                    <a:pt x="1096" y="837"/>
                    <a:pt x="1141" y="724"/>
                  </a:cubicBezTo>
                  <a:cubicBezTo>
                    <a:pt x="1143" y="721"/>
                    <a:pt x="1144" y="717"/>
                    <a:pt x="1144" y="713"/>
                  </a:cubicBezTo>
                  <a:cubicBezTo>
                    <a:pt x="1144" y="706"/>
                    <a:pt x="1142" y="701"/>
                    <a:pt x="1139" y="695"/>
                  </a:cubicBezTo>
                  <a:cubicBezTo>
                    <a:pt x="1138" y="694"/>
                    <a:pt x="1137" y="693"/>
                    <a:pt x="1136" y="691"/>
                  </a:cubicBezTo>
                  <a:cubicBezTo>
                    <a:pt x="1079" y="617"/>
                    <a:pt x="1022" y="543"/>
                    <a:pt x="964" y="470"/>
                  </a:cubicBezTo>
                  <a:cubicBezTo>
                    <a:pt x="1000" y="389"/>
                    <a:pt x="1036" y="308"/>
                    <a:pt x="1072" y="228"/>
                  </a:cubicBezTo>
                  <a:cubicBezTo>
                    <a:pt x="1120" y="228"/>
                    <a:pt x="1167" y="228"/>
                    <a:pt x="1214" y="228"/>
                  </a:cubicBezTo>
                  <a:cubicBezTo>
                    <a:pt x="1215" y="231"/>
                    <a:pt x="1216" y="233"/>
                    <a:pt x="1217" y="235"/>
                  </a:cubicBezTo>
                  <a:cubicBezTo>
                    <a:pt x="1225" y="248"/>
                    <a:pt x="1234" y="257"/>
                    <a:pt x="1247" y="265"/>
                  </a:cubicBezTo>
                  <a:cubicBezTo>
                    <a:pt x="1260" y="272"/>
                    <a:pt x="1273" y="276"/>
                    <a:pt x="1288" y="276"/>
                  </a:cubicBezTo>
                  <a:cubicBezTo>
                    <a:pt x="1303" y="276"/>
                    <a:pt x="1316" y="272"/>
                    <a:pt x="1329" y="265"/>
                  </a:cubicBezTo>
                  <a:cubicBezTo>
                    <a:pt x="1342" y="257"/>
                    <a:pt x="1352" y="248"/>
                    <a:pt x="1359" y="235"/>
                  </a:cubicBezTo>
                  <a:cubicBezTo>
                    <a:pt x="1367" y="222"/>
                    <a:pt x="1370" y="209"/>
                    <a:pt x="1370" y="194"/>
                  </a:cubicBezTo>
                  <a:cubicBezTo>
                    <a:pt x="1370" y="179"/>
                    <a:pt x="1367" y="166"/>
                    <a:pt x="1359" y="153"/>
                  </a:cubicBezTo>
                  <a:cubicBezTo>
                    <a:pt x="1352" y="140"/>
                    <a:pt x="1342" y="130"/>
                    <a:pt x="1329" y="123"/>
                  </a:cubicBezTo>
                  <a:cubicBezTo>
                    <a:pt x="1316" y="115"/>
                    <a:pt x="1303" y="112"/>
                    <a:pt x="1288" y="112"/>
                  </a:cubicBezTo>
                  <a:cubicBezTo>
                    <a:pt x="1273" y="112"/>
                    <a:pt x="1260" y="115"/>
                    <a:pt x="1247" y="123"/>
                  </a:cubicBezTo>
                  <a:cubicBezTo>
                    <a:pt x="1234" y="130"/>
                    <a:pt x="1225" y="140"/>
                    <a:pt x="1217" y="153"/>
                  </a:cubicBezTo>
                  <a:cubicBezTo>
                    <a:pt x="1216" y="156"/>
                    <a:pt x="1215" y="158"/>
                    <a:pt x="1214" y="160"/>
                  </a:cubicBezTo>
                  <a:cubicBezTo>
                    <a:pt x="1159" y="160"/>
                    <a:pt x="1104" y="160"/>
                    <a:pt x="1048" y="160"/>
                  </a:cubicBezTo>
                  <a:cubicBezTo>
                    <a:pt x="1041" y="160"/>
                    <a:pt x="1036" y="162"/>
                    <a:pt x="1031" y="165"/>
                  </a:cubicBezTo>
                  <a:cubicBezTo>
                    <a:pt x="1025" y="168"/>
                    <a:pt x="1021" y="172"/>
                    <a:pt x="1018" y="177"/>
                  </a:cubicBezTo>
                  <a:cubicBezTo>
                    <a:pt x="1018" y="178"/>
                    <a:pt x="1017" y="179"/>
                    <a:pt x="1017" y="181"/>
                  </a:cubicBezTo>
                  <a:cubicBezTo>
                    <a:pt x="983" y="257"/>
                    <a:pt x="949" y="333"/>
                    <a:pt x="915" y="409"/>
                  </a:cubicBezTo>
                  <a:cubicBezTo>
                    <a:pt x="838" y="312"/>
                    <a:pt x="761" y="215"/>
                    <a:pt x="685" y="119"/>
                  </a:cubicBezTo>
                  <a:cubicBezTo>
                    <a:pt x="690" y="107"/>
                    <a:pt x="693" y="95"/>
                    <a:pt x="693" y="81"/>
                  </a:cubicBezTo>
                  <a:cubicBezTo>
                    <a:pt x="693" y="66"/>
                    <a:pt x="690" y="53"/>
                    <a:pt x="684" y="41"/>
                  </a:cubicBezTo>
                  <a:cubicBezTo>
                    <a:pt x="676" y="28"/>
                    <a:pt x="667" y="18"/>
                    <a:pt x="654" y="11"/>
                  </a:cubicBezTo>
                  <a:cubicBezTo>
                    <a:pt x="641" y="3"/>
                    <a:pt x="627" y="0"/>
                    <a:pt x="613" y="0"/>
                  </a:cubicBezTo>
                  <a:cubicBezTo>
                    <a:pt x="598" y="0"/>
                    <a:pt x="586" y="3"/>
                    <a:pt x="573" y="11"/>
                  </a:cubicBezTo>
                  <a:cubicBezTo>
                    <a:pt x="560" y="18"/>
                    <a:pt x="551" y="28"/>
                    <a:pt x="543" y="41"/>
                  </a:cubicBezTo>
                  <a:cubicBezTo>
                    <a:pt x="536" y="53"/>
                    <a:pt x="532" y="66"/>
                    <a:pt x="532" y="81"/>
                  </a:cubicBezTo>
                  <a:cubicBezTo>
                    <a:pt x="532" y="96"/>
                    <a:pt x="535" y="109"/>
                    <a:pt x="543" y="122"/>
                  </a:cubicBezTo>
                  <a:cubicBezTo>
                    <a:pt x="550" y="134"/>
                    <a:pt x="560" y="144"/>
                    <a:pt x="573" y="151"/>
                  </a:cubicBezTo>
                  <a:cubicBezTo>
                    <a:pt x="586" y="158"/>
                    <a:pt x="598" y="162"/>
                    <a:pt x="613" y="162"/>
                  </a:cubicBezTo>
                  <a:cubicBezTo>
                    <a:pt x="619" y="161"/>
                    <a:pt x="625" y="160"/>
                    <a:pt x="631" y="158"/>
                  </a:cubicBezTo>
                  <a:cubicBezTo>
                    <a:pt x="778" y="344"/>
                    <a:pt x="925" y="531"/>
                    <a:pt x="1072" y="718"/>
                  </a:cubicBezTo>
                  <a:cubicBezTo>
                    <a:pt x="995" y="905"/>
                    <a:pt x="918" y="1093"/>
                    <a:pt x="840" y="1281"/>
                  </a:cubicBezTo>
                  <a:cubicBezTo>
                    <a:pt x="827" y="1282"/>
                    <a:pt x="815" y="1285"/>
                    <a:pt x="803" y="1292"/>
                  </a:cubicBezTo>
                  <a:cubicBezTo>
                    <a:pt x="790" y="1299"/>
                    <a:pt x="781" y="1309"/>
                    <a:pt x="773" y="1322"/>
                  </a:cubicBezTo>
                  <a:cubicBezTo>
                    <a:pt x="765" y="1335"/>
                    <a:pt x="762" y="1348"/>
                    <a:pt x="762" y="1363"/>
                  </a:cubicBezTo>
                  <a:cubicBezTo>
                    <a:pt x="762" y="1378"/>
                    <a:pt x="765" y="1391"/>
                    <a:pt x="773" y="1404"/>
                  </a:cubicBezTo>
                  <a:cubicBezTo>
                    <a:pt x="781" y="1417"/>
                    <a:pt x="790" y="1427"/>
                    <a:pt x="803" y="1434"/>
                  </a:cubicBezTo>
                  <a:cubicBezTo>
                    <a:pt x="816" y="1442"/>
                    <a:pt x="829" y="1445"/>
                    <a:pt x="844" y="1445"/>
                  </a:cubicBezTo>
                  <a:cubicBezTo>
                    <a:pt x="859" y="1445"/>
                    <a:pt x="872" y="1442"/>
                    <a:pt x="885" y="1434"/>
                  </a:cubicBezTo>
                  <a:cubicBezTo>
                    <a:pt x="898" y="1427"/>
                    <a:pt x="908" y="1417"/>
                    <a:pt x="915" y="1404"/>
                  </a:cubicBezTo>
                  <a:cubicBezTo>
                    <a:pt x="923" y="1391"/>
                    <a:pt x="926" y="1378"/>
                    <a:pt x="926" y="1363"/>
                  </a:cubicBezTo>
                  <a:cubicBezTo>
                    <a:pt x="926" y="1348"/>
                    <a:pt x="922" y="1335"/>
                    <a:pt x="915" y="1322"/>
                  </a:cubicBezTo>
                  <a:cubicBezTo>
                    <a:pt x="911" y="1316"/>
                    <a:pt x="908" y="1311"/>
                    <a:pt x="903" y="1306"/>
                  </a:cubicBezTo>
                  <a:cubicBezTo>
                    <a:pt x="928" y="1248"/>
                    <a:pt x="952" y="1189"/>
                    <a:pt x="976" y="1130"/>
                  </a:cubicBezTo>
                  <a:cubicBezTo>
                    <a:pt x="1056" y="1130"/>
                    <a:pt x="1135" y="1130"/>
                    <a:pt x="1214" y="1130"/>
                  </a:cubicBezTo>
                  <a:cubicBezTo>
                    <a:pt x="1215" y="1132"/>
                    <a:pt x="1216" y="1133"/>
                    <a:pt x="1217" y="1135"/>
                  </a:cubicBezTo>
                  <a:cubicBezTo>
                    <a:pt x="1224" y="1148"/>
                    <a:pt x="1234" y="1158"/>
                    <a:pt x="1246" y="1165"/>
                  </a:cubicBezTo>
                  <a:cubicBezTo>
                    <a:pt x="1259" y="1173"/>
                    <a:pt x="1272" y="1176"/>
                    <a:pt x="1287" y="1176"/>
                  </a:cubicBezTo>
                  <a:cubicBezTo>
                    <a:pt x="1302" y="1176"/>
                    <a:pt x="1315" y="1173"/>
                    <a:pt x="1328" y="1165"/>
                  </a:cubicBezTo>
                  <a:cubicBezTo>
                    <a:pt x="1341" y="1158"/>
                    <a:pt x="1351" y="1148"/>
                    <a:pt x="1358" y="1135"/>
                  </a:cubicBezTo>
                  <a:cubicBezTo>
                    <a:pt x="1366" y="1122"/>
                    <a:pt x="1369" y="1109"/>
                    <a:pt x="1369" y="1094"/>
                  </a:cubicBezTo>
                  <a:cubicBezTo>
                    <a:pt x="1369" y="1079"/>
                    <a:pt x="1366" y="1067"/>
                    <a:pt x="1358" y="1054"/>
                  </a:cubicBezTo>
                  <a:cubicBezTo>
                    <a:pt x="1351" y="1041"/>
                    <a:pt x="1341" y="1032"/>
                    <a:pt x="1328" y="1024"/>
                  </a:cubicBezTo>
                  <a:cubicBezTo>
                    <a:pt x="1315" y="1017"/>
                    <a:pt x="1302" y="1013"/>
                    <a:pt x="1287" y="1013"/>
                  </a:cubicBezTo>
                  <a:lnTo>
                    <a:pt x="1287" y="1013"/>
                  </a:lnTo>
                  <a:cubicBezTo>
                    <a:pt x="1272" y="1013"/>
                    <a:pt x="1260" y="1017"/>
                    <a:pt x="1247" y="1024"/>
                  </a:cubicBezTo>
                  <a:close/>
                </a:path>
              </a:pathLst>
            </a:custGeom>
            <a:solidFill>
              <a:schemeClr val="accent1"/>
            </a:solidFill>
            <a:ln>
              <a:noFill/>
            </a:ln>
            <a:effectLst/>
          </p:spPr>
          <p:txBody>
            <a:bodyPr wrap="none" anchor="ctr"/>
            <a:lstStyle/>
            <a:p>
              <a:endParaRPr lang="en-US" dirty="0"/>
            </a:p>
          </p:txBody>
        </p:sp>
      </p:grpSp>
      <p:grpSp>
        <p:nvGrpSpPr>
          <p:cNvPr id="55" name="Group 54">
            <a:extLst>
              <a:ext uri="{FF2B5EF4-FFF2-40B4-BE49-F238E27FC236}">
                <a16:creationId xmlns:a16="http://schemas.microsoft.com/office/drawing/2014/main" id="{676CFBB8-D54E-47F5-8D75-D4E895CC87CB}"/>
              </a:ext>
            </a:extLst>
          </p:cNvPr>
          <p:cNvGrpSpPr/>
          <p:nvPr/>
        </p:nvGrpSpPr>
        <p:grpSpPr>
          <a:xfrm>
            <a:off x="2128696" y="3317326"/>
            <a:ext cx="743940" cy="743940"/>
            <a:chOff x="2128696" y="3317326"/>
            <a:chExt cx="743940" cy="743940"/>
          </a:xfrm>
        </p:grpSpPr>
        <p:sp>
          <p:nvSpPr>
            <p:cNvPr id="27" name="Oval 26">
              <a:extLst>
                <a:ext uri="{FF2B5EF4-FFF2-40B4-BE49-F238E27FC236}">
                  <a16:creationId xmlns:a16="http://schemas.microsoft.com/office/drawing/2014/main" id="{6DBDF4E7-35B7-4AD5-9AFE-7AB0BD78A6F8}"/>
                </a:ext>
              </a:extLst>
            </p:cNvPr>
            <p:cNvSpPr/>
            <p:nvPr/>
          </p:nvSpPr>
          <p:spPr>
            <a:xfrm>
              <a:off x="2128696" y="33173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54" name="Freeform 28">
              <a:extLst>
                <a:ext uri="{FF2B5EF4-FFF2-40B4-BE49-F238E27FC236}">
                  <a16:creationId xmlns:a16="http://schemas.microsoft.com/office/drawing/2014/main" id="{C82856FC-B2EC-4EDA-9995-DC198137D645}"/>
                </a:ext>
              </a:extLst>
            </p:cNvPr>
            <p:cNvSpPr>
              <a:spLocks noChangeAspect="1" noChangeArrowheads="1"/>
            </p:cNvSpPr>
            <p:nvPr/>
          </p:nvSpPr>
          <p:spPr bwMode="auto">
            <a:xfrm>
              <a:off x="2272651" y="3460696"/>
              <a:ext cx="456030" cy="457200"/>
            </a:xfrm>
            <a:custGeom>
              <a:avLst/>
              <a:gdLst>
                <a:gd name="T0" fmla="*/ 1152 w 1725"/>
                <a:gd name="T1" fmla="*/ 1262 h 1727"/>
                <a:gd name="T2" fmla="*/ 1260 w 1725"/>
                <a:gd name="T3" fmla="*/ 1252 h 1727"/>
                <a:gd name="T4" fmla="*/ 1335 w 1725"/>
                <a:gd name="T5" fmla="*/ 1209 h 1727"/>
                <a:gd name="T6" fmla="*/ 1410 w 1725"/>
                <a:gd name="T7" fmla="*/ 1252 h 1727"/>
                <a:gd name="T8" fmla="*/ 1410 w 1725"/>
                <a:gd name="T9" fmla="*/ 1338 h 1727"/>
                <a:gd name="T10" fmla="*/ 1335 w 1725"/>
                <a:gd name="T11" fmla="*/ 1381 h 1727"/>
                <a:gd name="T12" fmla="*/ 1260 w 1725"/>
                <a:gd name="T13" fmla="*/ 1338 h 1727"/>
                <a:gd name="T14" fmla="*/ 1087 w 1725"/>
                <a:gd name="T15" fmla="*/ 1327 h 1727"/>
                <a:gd name="T16" fmla="*/ 936 w 1725"/>
                <a:gd name="T17" fmla="*/ 1079 h 1727"/>
                <a:gd name="T18" fmla="*/ 947 w 1725"/>
                <a:gd name="T19" fmla="*/ 1565 h 1727"/>
                <a:gd name="T20" fmla="*/ 990 w 1725"/>
                <a:gd name="T21" fmla="*/ 1639 h 1727"/>
                <a:gd name="T22" fmla="*/ 947 w 1725"/>
                <a:gd name="T23" fmla="*/ 1714 h 1727"/>
                <a:gd name="T24" fmla="*/ 862 w 1725"/>
                <a:gd name="T25" fmla="*/ 1714 h 1727"/>
                <a:gd name="T26" fmla="*/ 819 w 1725"/>
                <a:gd name="T27" fmla="*/ 1639 h 1727"/>
                <a:gd name="T28" fmla="*/ 862 w 1725"/>
                <a:gd name="T29" fmla="*/ 1565 h 1727"/>
                <a:gd name="T30" fmla="*/ 872 w 1725"/>
                <a:gd name="T31" fmla="*/ 1079 h 1727"/>
                <a:gd name="T32" fmla="*/ 722 w 1725"/>
                <a:gd name="T33" fmla="*/ 1327 h 1727"/>
                <a:gd name="T34" fmla="*/ 463 w 1725"/>
                <a:gd name="T35" fmla="*/ 1338 h 1727"/>
                <a:gd name="T36" fmla="*/ 388 w 1725"/>
                <a:gd name="T37" fmla="*/ 1381 h 1727"/>
                <a:gd name="T38" fmla="*/ 313 w 1725"/>
                <a:gd name="T39" fmla="*/ 1338 h 1727"/>
                <a:gd name="T40" fmla="*/ 313 w 1725"/>
                <a:gd name="T41" fmla="*/ 1252 h 1727"/>
                <a:gd name="T42" fmla="*/ 388 w 1725"/>
                <a:gd name="T43" fmla="*/ 1209 h 1727"/>
                <a:gd name="T44" fmla="*/ 463 w 1725"/>
                <a:gd name="T45" fmla="*/ 1252 h 1727"/>
                <a:gd name="T46" fmla="*/ 657 w 1725"/>
                <a:gd name="T47" fmla="*/ 1262 h 1727"/>
                <a:gd name="T48" fmla="*/ 345 w 1725"/>
                <a:gd name="T49" fmla="*/ 1079 h 1727"/>
                <a:gd name="T50" fmla="*/ 162 w 1725"/>
                <a:gd name="T51" fmla="*/ 1036 h 1727"/>
                <a:gd name="T52" fmla="*/ 0 w 1725"/>
                <a:gd name="T53" fmla="*/ 757 h 1727"/>
                <a:gd name="T54" fmla="*/ 162 w 1725"/>
                <a:gd name="T55" fmla="*/ 477 h 1727"/>
                <a:gd name="T56" fmla="*/ 345 w 1725"/>
                <a:gd name="T57" fmla="*/ 434 h 1727"/>
                <a:gd name="T58" fmla="*/ 580 w 1725"/>
                <a:gd name="T59" fmla="*/ 64 h 1727"/>
                <a:gd name="T60" fmla="*/ 1053 w 1725"/>
                <a:gd name="T61" fmla="*/ 64 h 1727"/>
                <a:gd name="T62" fmla="*/ 1262 w 1725"/>
                <a:gd name="T63" fmla="*/ 312 h 1727"/>
                <a:gd name="T64" fmla="*/ 1530 w 1725"/>
                <a:gd name="T65" fmla="*/ 357 h 1727"/>
                <a:gd name="T66" fmla="*/ 1724 w 1725"/>
                <a:gd name="T67" fmla="*/ 693 h 1727"/>
                <a:gd name="T68" fmla="*/ 1530 w 1725"/>
                <a:gd name="T69" fmla="*/ 1027 h 1727"/>
                <a:gd name="T70" fmla="*/ 1335 w 1725"/>
                <a:gd name="T71" fmla="*/ 1079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5" h="1727">
                  <a:moveTo>
                    <a:pt x="1152" y="1079"/>
                  </a:moveTo>
                  <a:cubicBezTo>
                    <a:pt x="1152" y="1140"/>
                    <a:pt x="1152" y="1201"/>
                    <a:pt x="1152" y="1262"/>
                  </a:cubicBezTo>
                  <a:cubicBezTo>
                    <a:pt x="1187" y="1262"/>
                    <a:pt x="1221" y="1262"/>
                    <a:pt x="1255" y="1262"/>
                  </a:cubicBezTo>
                  <a:cubicBezTo>
                    <a:pt x="1257" y="1258"/>
                    <a:pt x="1258" y="1255"/>
                    <a:pt x="1260" y="1252"/>
                  </a:cubicBezTo>
                  <a:cubicBezTo>
                    <a:pt x="1268" y="1238"/>
                    <a:pt x="1278" y="1228"/>
                    <a:pt x="1292" y="1220"/>
                  </a:cubicBezTo>
                  <a:cubicBezTo>
                    <a:pt x="1306" y="1212"/>
                    <a:pt x="1319" y="1209"/>
                    <a:pt x="1335" y="1209"/>
                  </a:cubicBezTo>
                  <a:cubicBezTo>
                    <a:pt x="1351" y="1209"/>
                    <a:pt x="1364" y="1212"/>
                    <a:pt x="1378" y="1220"/>
                  </a:cubicBezTo>
                  <a:cubicBezTo>
                    <a:pt x="1392" y="1228"/>
                    <a:pt x="1402" y="1239"/>
                    <a:pt x="1410" y="1252"/>
                  </a:cubicBezTo>
                  <a:cubicBezTo>
                    <a:pt x="1418" y="1266"/>
                    <a:pt x="1421" y="1279"/>
                    <a:pt x="1421" y="1295"/>
                  </a:cubicBezTo>
                  <a:cubicBezTo>
                    <a:pt x="1421" y="1311"/>
                    <a:pt x="1418" y="1324"/>
                    <a:pt x="1410" y="1338"/>
                  </a:cubicBezTo>
                  <a:cubicBezTo>
                    <a:pt x="1402" y="1352"/>
                    <a:pt x="1392" y="1361"/>
                    <a:pt x="1378" y="1369"/>
                  </a:cubicBezTo>
                  <a:cubicBezTo>
                    <a:pt x="1364" y="1377"/>
                    <a:pt x="1351" y="1381"/>
                    <a:pt x="1335" y="1381"/>
                  </a:cubicBezTo>
                  <a:cubicBezTo>
                    <a:pt x="1319" y="1381"/>
                    <a:pt x="1306" y="1377"/>
                    <a:pt x="1292" y="1369"/>
                  </a:cubicBezTo>
                  <a:cubicBezTo>
                    <a:pt x="1278" y="1361"/>
                    <a:pt x="1268" y="1352"/>
                    <a:pt x="1260" y="1338"/>
                  </a:cubicBezTo>
                  <a:cubicBezTo>
                    <a:pt x="1258" y="1334"/>
                    <a:pt x="1257" y="1331"/>
                    <a:pt x="1255" y="1327"/>
                  </a:cubicBezTo>
                  <a:cubicBezTo>
                    <a:pt x="1199" y="1327"/>
                    <a:pt x="1143" y="1327"/>
                    <a:pt x="1087" y="1327"/>
                  </a:cubicBezTo>
                  <a:cubicBezTo>
                    <a:pt x="1087" y="1245"/>
                    <a:pt x="1087" y="1162"/>
                    <a:pt x="1087" y="1079"/>
                  </a:cubicBezTo>
                  <a:cubicBezTo>
                    <a:pt x="1037" y="1079"/>
                    <a:pt x="987" y="1079"/>
                    <a:pt x="936" y="1079"/>
                  </a:cubicBezTo>
                  <a:cubicBezTo>
                    <a:pt x="936" y="1240"/>
                    <a:pt x="936" y="1400"/>
                    <a:pt x="936" y="1560"/>
                  </a:cubicBezTo>
                  <a:cubicBezTo>
                    <a:pt x="940" y="1561"/>
                    <a:pt x="944" y="1563"/>
                    <a:pt x="947" y="1565"/>
                  </a:cubicBezTo>
                  <a:cubicBezTo>
                    <a:pt x="961" y="1573"/>
                    <a:pt x="971" y="1583"/>
                    <a:pt x="979" y="1596"/>
                  </a:cubicBezTo>
                  <a:cubicBezTo>
                    <a:pt x="987" y="1610"/>
                    <a:pt x="990" y="1624"/>
                    <a:pt x="990" y="1639"/>
                  </a:cubicBezTo>
                  <a:cubicBezTo>
                    <a:pt x="990" y="1655"/>
                    <a:pt x="987" y="1670"/>
                    <a:pt x="979" y="1683"/>
                  </a:cubicBezTo>
                  <a:cubicBezTo>
                    <a:pt x="971" y="1697"/>
                    <a:pt x="961" y="1706"/>
                    <a:pt x="947" y="1714"/>
                  </a:cubicBezTo>
                  <a:cubicBezTo>
                    <a:pt x="933" y="1722"/>
                    <a:pt x="920" y="1726"/>
                    <a:pt x="904" y="1726"/>
                  </a:cubicBezTo>
                  <a:cubicBezTo>
                    <a:pt x="888" y="1726"/>
                    <a:pt x="875" y="1722"/>
                    <a:pt x="862" y="1714"/>
                  </a:cubicBezTo>
                  <a:cubicBezTo>
                    <a:pt x="848" y="1706"/>
                    <a:pt x="837" y="1697"/>
                    <a:pt x="830" y="1683"/>
                  </a:cubicBezTo>
                  <a:cubicBezTo>
                    <a:pt x="822" y="1670"/>
                    <a:pt x="819" y="1655"/>
                    <a:pt x="819" y="1639"/>
                  </a:cubicBezTo>
                  <a:cubicBezTo>
                    <a:pt x="819" y="1624"/>
                    <a:pt x="822" y="1610"/>
                    <a:pt x="830" y="1596"/>
                  </a:cubicBezTo>
                  <a:cubicBezTo>
                    <a:pt x="837" y="1583"/>
                    <a:pt x="848" y="1573"/>
                    <a:pt x="862" y="1565"/>
                  </a:cubicBezTo>
                  <a:cubicBezTo>
                    <a:pt x="865" y="1563"/>
                    <a:pt x="868" y="1561"/>
                    <a:pt x="872" y="1560"/>
                  </a:cubicBezTo>
                  <a:cubicBezTo>
                    <a:pt x="872" y="1400"/>
                    <a:pt x="872" y="1240"/>
                    <a:pt x="872" y="1079"/>
                  </a:cubicBezTo>
                  <a:cubicBezTo>
                    <a:pt x="822" y="1079"/>
                    <a:pt x="772" y="1079"/>
                    <a:pt x="722" y="1079"/>
                  </a:cubicBezTo>
                  <a:cubicBezTo>
                    <a:pt x="722" y="1162"/>
                    <a:pt x="722" y="1245"/>
                    <a:pt x="722" y="1327"/>
                  </a:cubicBezTo>
                  <a:cubicBezTo>
                    <a:pt x="637" y="1327"/>
                    <a:pt x="552" y="1327"/>
                    <a:pt x="468" y="1327"/>
                  </a:cubicBezTo>
                  <a:cubicBezTo>
                    <a:pt x="466" y="1331"/>
                    <a:pt x="465" y="1334"/>
                    <a:pt x="463" y="1338"/>
                  </a:cubicBezTo>
                  <a:cubicBezTo>
                    <a:pt x="455" y="1352"/>
                    <a:pt x="445" y="1361"/>
                    <a:pt x="431" y="1369"/>
                  </a:cubicBezTo>
                  <a:cubicBezTo>
                    <a:pt x="417" y="1377"/>
                    <a:pt x="404" y="1381"/>
                    <a:pt x="388" y="1381"/>
                  </a:cubicBezTo>
                  <a:cubicBezTo>
                    <a:pt x="372" y="1381"/>
                    <a:pt x="359" y="1377"/>
                    <a:pt x="345" y="1369"/>
                  </a:cubicBezTo>
                  <a:cubicBezTo>
                    <a:pt x="331" y="1361"/>
                    <a:pt x="321" y="1352"/>
                    <a:pt x="313" y="1338"/>
                  </a:cubicBezTo>
                  <a:cubicBezTo>
                    <a:pt x="305" y="1324"/>
                    <a:pt x="302" y="1311"/>
                    <a:pt x="302" y="1295"/>
                  </a:cubicBezTo>
                  <a:cubicBezTo>
                    <a:pt x="302" y="1279"/>
                    <a:pt x="305" y="1266"/>
                    <a:pt x="313" y="1252"/>
                  </a:cubicBezTo>
                  <a:cubicBezTo>
                    <a:pt x="321" y="1239"/>
                    <a:pt x="331" y="1228"/>
                    <a:pt x="345" y="1220"/>
                  </a:cubicBezTo>
                  <a:cubicBezTo>
                    <a:pt x="359" y="1212"/>
                    <a:pt x="372" y="1209"/>
                    <a:pt x="388" y="1209"/>
                  </a:cubicBezTo>
                  <a:cubicBezTo>
                    <a:pt x="404" y="1209"/>
                    <a:pt x="417" y="1212"/>
                    <a:pt x="431" y="1220"/>
                  </a:cubicBezTo>
                  <a:cubicBezTo>
                    <a:pt x="445" y="1228"/>
                    <a:pt x="454" y="1238"/>
                    <a:pt x="463" y="1252"/>
                  </a:cubicBezTo>
                  <a:cubicBezTo>
                    <a:pt x="464" y="1255"/>
                    <a:pt x="466" y="1258"/>
                    <a:pt x="468" y="1262"/>
                  </a:cubicBezTo>
                  <a:cubicBezTo>
                    <a:pt x="531" y="1262"/>
                    <a:pt x="594" y="1262"/>
                    <a:pt x="657" y="1262"/>
                  </a:cubicBezTo>
                  <a:cubicBezTo>
                    <a:pt x="657" y="1201"/>
                    <a:pt x="657" y="1140"/>
                    <a:pt x="657" y="1079"/>
                  </a:cubicBezTo>
                  <a:cubicBezTo>
                    <a:pt x="553" y="1079"/>
                    <a:pt x="449" y="1079"/>
                    <a:pt x="345" y="1079"/>
                  </a:cubicBezTo>
                  <a:cubicBezTo>
                    <a:pt x="338" y="1079"/>
                    <a:pt x="331" y="1079"/>
                    <a:pt x="324" y="1079"/>
                  </a:cubicBezTo>
                  <a:cubicBezTo>
                    <a:pt x="264" y="1079"/>
                    <a:pt x="214" y="1066"/>
                    <a:pt x="162" y="1036"/>
                  </a:cubicBezTo>
                  <a:cubicBezTo>
                    <a:pt x="110" y="1006"/>
                    <a:pt x="73" y="970"/>
                    <a:pt x="44" y="918"/>
                  </a:cubicBezTo>
                  <a:cubicBezTo>
                    <a:pt x="14" y="867"/>
                    <a:pt x="0" y="816"/>
                    <a:pt x="0" y="757"/>
                  </a:cubicBezTo>
                  <a:cubicBezTo>
                    <a:pt x="0" y="697"/>
                    <a:pt x="14" y="647"/>
                    <a:pt x="44" y="596"/>
                  </a:cubicBezTo>
                  <a:cubicBezTo>
                    <a:pt x="73" y="544"/>
                    <a:pt x="110" y="506"/>
                    <a:pt x="162" y="477"/>
                  </a:cubicBezTo>
                  <a:cubicBezTo>
                    <a:pt x="214" y="447"/>
                    <a:pt x="264" y="434"/>
                    <a:pt x="324" y="434"/>
                  </a:cubicBezTo>
                  <a:cubicBezTo>
                    <a:pt x="331" y="434"/>
                    <a:pt x="338" y="434"/>
                    <a:pt x="345" y="434"/>
                  </a:cubicBezTo>
                  <a:cubicBezTo>
                    <a:pt x="351" y="361"/>
                    <a:pt x="370" y="300"/>
                    <a:pt x="407" y="237"/>
                  </a:cubicBezTo>
                  <a:cubicBezTo>
                    <a:pt x="450" y="162"/>
                    <a:pt x="504" y="107"/>
                    <a:pt x="580" y="64"/>
                  </a:cubicBezTo>
                  <a:cubicBezTo>
                    <a:pt x="655" y="20"/>
                    <a:pt x="730" y="0"/>
                    <a:pt x="817" y="0"/>
                  </a:cubicBezTo>
                  <a:cubicBezTo>
                    <a:pt x="903" y="0"/>
                    <a:pt x="978" y="20"/>
                    <a:pt x="1053" y="64"/>
                  </a:cubicBezTo>
                  <a:cubicBezTo>
                    <a:pt x="1129" y="107"/>
                    <a:pt x="1183" y="162"/>
                    <a:pt x="1227" y="237"/>
                  </a:cubicBezTo>
                  <a:cubicBezTo>
                    <a:pt x="1241" y="262"/>
                    <a:pt x="1252" y="285"/>
                    <a:pt x="1262" y="312"/>
                  </a:cubicBezTo>
                  <a:cubicBezTo>
                    <a:pt x="1288" y="307"/>
                    <a:pt x="1310" y="305"/>
                    <a:pt x="1337" y="305"/>
                  </a:cubicBezTo>
                  <a:cubicBezTo>
                    <a:pt x="1408" y="305"/>
                    <a:pt x="1469" y="321"/>
                    <a:pt x="1530" y="357"/>
                  </a:cubicBezTo>
                  <a:cubicBezTo>
                    <a:pt x="1592" y="393"/>
                    <a:pt x="1637" y="437"/>
                    <a:pt x="1672" y="499"/>
                  </a:cubicBezTo>
                  <a:cubicBezTo>
                    <a:pt x="1708" y="561"/>
                    <a:pt x="1724" y="621"/>
                    <a:pt x="1724" y="693"/>
                  </a:cubicBezTo>
                  <a:cubicBezTo>
                    <a:pt x="1724" y="764"/>
                    <a:pt x="1708" y="824"/>
                    <a:pt x="1672" y="886"/>
                  </a:cubicBezTo>
                  <a:cubicBezTo>
                    <a:pt x="1637" y="947"/>
                    <a:pt x="1592" y="992"/>
                    <a:pt x="1530" y="1027"/>
                  </a:cubicBezTo>
                  <a:cubicBezTo>
                    <a:pt x="1469" y="1063"/>
                    <a:pt x="1408" y="1079"/>
                    <a:pt x="1337" y="1079"/>
                  </a:cubicBezTo>
                  <a:cubicBezTo>
                    <a:pt x="1336" y="1079"/>
                    <a:pt x="1336" y="1079"/>
                    <a:pt x="1335" y="1079"/>
                  </a:cubicBezTo>
                  <a:cubicBezTo>
                    <a:pt x="1274" y="1079"/>
                    <a:pt x="1213" y="1079"/>
                    <a:pt x="1152" y="1079"/>
                  </a:cubicBezTo>
                </a:path>
              </a:pathLst>
            </a:custGeom>
            <a:solidFill>
              <a:schemeClr val="accent1"/>
            </a:solidFill>
            <a:ln>
              <a:noFill/>
            </a:ln>
            <a:effectLst/>
          </p:spPr>
          <p:txBody>
            <a:bodyPr wrap="none" anchor="ctr"/>
            <a:lstStyle/>
            <a:p>
              <a:endParaRPr lang="en-US" dirty="0"/>
            </a:p>
          </p:txBody>
        </p:sp>
      </p:grpSp>
    </p:spTree>
    <p:extLst>
      <p:ext uri="{BB962C8B-B14F-4D97-AF65-F5344CB8AC3E}">
        <p14:creationId xmlns:p14="http://schemas.microsoft.com/office/powerpoint/2010/main" val="330528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F30F6D-3464-4987-9AFF-BCFF69E8A296}"/>
              </a:ext>
            </a:extLst>
          </p:cNvPr>
          <p:cNvSpPr>
            <a:spLocks noGrp="1"/>
          </p:cNvSpPr>
          <p:nvPr>
            <p:ph type="sldNum" sz="quarter" idx="12"/>
          </p:nvPr>
        </p:nvSpPr>
        <p:spPr/>
        <p:txBody>
          <a:bodyPr/>
          <a:lstStyle/>
          <a:p>
            <a:fld id="{BB7F249F-CCCE-DA49-A761-E31751E19E88}" type="slidenum">
              <a:rPr lang="en-US" noProof="0" smtClean="0"/>
              <a:t>17</a:t>
            </a:fld>
            <a:endParaRPr lang="en-US" noProof="0" dirty="0"/>
          </a:p>
        </p:txBody>
      </p:sp>
      <p:sp>
        <p:nvSpPr>
          <p:cNvPr id="3" name="Footer Placeholder 2">
            <a:extLst>
              <a:ext uri="{FF2B5EF4-FFF2-40B4-BE49-F238E27FC236}">
                <a16:creationId xmlns:a16="http://schemas.microsoft.com/office/drawing/2014/main" id="{7B59765D-2B97-4478-B909-4A27F6F27FC5}"/>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AEA6D74E-0C82-46B7-B829-1C223AA0101B}"/>
              </a:ext>
            </a:extLst>
          </p:cNvPr>
          <p:cNvSpPr>
            <a:spLocks noGrp="1"/>
          </p:cNvSpPr>
          <p:nvPr>
            <p:ph type="title"/>
          </p:nvPr>
        </p:nvSpPr>
        <p:spPr/>
        <p:txBody>
          <a:bodyPr/>
          <a:lstStyle/>
          <a:p>
            <a:r>
              <a:rPr lang="en-US" dirty="0"/>
              <a:t>Key Points – Selling PSD2/SCA</a:t>
            </a:r>
          </a:p>
        </p:txBody>
      </p:sp>
      <p:sp>
        <p:nvSpPr>
          <p:cNvPr id="6" name="Rectangle 5">
            <a:extLst>
              <a:ext uri="{FF2B5EF4-FFF2-40B4-BE49-F238E27FC236}">
                <a16:creationId xmlns:a16="http://schemas.microsoft.com/office/drawing/2014/main" id="{8A08CFC6-4015-4D0E-A2AE-C1CE7F3490EB}"/>
              </a:ext>
            </a:extLst>
          </p:cNvPr>
          <p:cNvSpPr/>
          <p:nvPr/>
        </p:nvSpPr>
        <p:spPr>
          <a:xfrm>
            <a:off x="838800" y="1422694"/>
            <a:ext cx="10515000" cy="418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PSD2/SCA Strategy Optimization</a:t>
            </a:r>
          </a:p>
        </p:txBody>
      </p:sp>
      <p:sp>
        <p:nvSpPr>
          <p:cNvPr id="7" name="Rectangle 6">
            <a:extLst>
              <a:ext uri="{FF2B5EF4-FFF2-40B4-BE49-F238E27FC236}">
                <a16:creationId xmlns:a16="http://schemas.microsoft.com/office/drawing/2014/main" id="{C01B6768-2458-4521-B22D-1D9D9A6CEDD0}"/>
              </a:ext>
            </a:extLst>
          </p:cNvPr>
          <p:cNvSpPr/>
          <p:nvPr/>
        </p:nvSpPr>
        <p:spPr>
          <a:xfrm>
            <a:off x="8029468" y="2867486"/>
            <a:ext cx="3323732" cy="969496"/>
          </a:xfrm>
          <a:prstGeom prst="rect">
            <a:avLst/>
          </a:prstGeom>
        </p:spPr>
        <p:txBody>
          <a:bodyPr wrap="square" lIns="0" tIns="0" rIns="0" bIns="0" anchor="t">
            <a:spAutoFit/>
          </a:bodyPr>
          <a:lstStyle/>
          <a:p>
            <a:pPr algn="ctr">
              <a:spcBef>
                <a:spcPts val="600"/>
              </a:spcBef>
              <a:buClr>
                <a:schemeClr val="accent1"/>
              </a:buClr>
            </a:pPr>
            <a:r>
              <a:rPr lang="en-GB" sz="1600" b="1" dirty="0">
                <a:solidFill>
                  <a:schemeClr val="accent1"/>
                </a:solidFill>
              </a:rPr>
              <a:t>Extra payments step required</a:t>
            </a:r>
          </a:p>
          <a:p>
            <a:pPr algn="ctr">
              <a:spcBef>
                <a:spcPts val="600"/>
              </a:spcBef>
              <a:buClr>
                <a:schemeClr val="accent1"/>
              </a:buClr>
            </a:pPr>
            <a:r>
              <a:rPr lang="en-GB" sz="1400" dirty="0">
                <a:solidFill>
                  <a:schemeClr val="accent6">
                    <a:lumMod val="25000"/>
                  </a:schemeClr>
                </a:solidFill>
              </a:rPr>
              <a:t>Fraud was pre- or post-</a:t>
            </a:r>
            <a:br>
              <a:rPr lang="en-GB" sz="1400" dirty="0">
                <a:solidFill>
                  <a:schemeClr val="accent6">
                    <a:lumMod val="25000"/>
                  </a:schemeClr>
                </a:solidFill>
              </a:rPr>
            </a:br>
            <a:r>
              <a:rPr lang="en-GB" sz="1400" dirty="0">
                <a:solidFill>
                  <a:schemeClr val="accent6">
                    <a:lumMod val="25000"/>
                  </a:schemeClr>
                </a:solidFill>
              </a:rPr>
              <a:t>authorization – now need decision </a:t>
            </a:r>
            <a:br>
              <a:rPr lang="en-GB" sz="1400" dirty="0">
                <a:solidFill>
                  <a:schemeClr val="accent6">
                    <a:lumMod val="25000"/>
                  </a:schemeClr>
                </a:solidFill>
              </a:rPr>
            </a:br>
            <a:r>
              <a:rPr lang="en-GB" sz="1400" dirty="0">
                <a:solidFill>
                  <a:schemeClr val="accent6">
                    <a:lumMod val="25000"/>
                  </a:schemeClr>
                </a:solidFill>
              </a:rPr>
              <a:t>pre-authentication</a:t>
            </a:r>
          </a:p>
        </p:txBody>
      </p:sp>
      <p:cxnSp>
        <p:nvCxnSpPr>
          <p:cNvPr id="8" name="Straight Connector 7">
            <a:extLst>
              <a:ext uri="{FF2B5EF4-FFF2-40B4-BE49-F238E27FC236}">
                <a16:creationId xmlns:a16="http://schemas.microsoft.com/office/drawing/2014/main" id="{3047242A-F204-4AE6-A7B0-45FF2609519B}"/>
              </a:ext>
            </a:extLst>
          </p:cNvPr>
          <p:cNvCxnSpPr>
            <a:cxnSpLocks/>
          </p:cNvCxnSpPr>
          <p:nvPr/>
        </p:nvCxnSpPr>
        <p:spPr>
          <a:xfrm flipV="1">
            <a:off x="4298333"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D99136-C83F-4A45-A014-47B03D1350D0}"/>
              </a:ext>
            </a:extLst>
          </p:cNvPr>
          <p:cNvCxnSpPr>
            <a:cxnSpLocks/>
          </p:cNvCxnSpPr>
          <p:nvPr/>
        </p:nvCxnSpPr>
        <p:spPr>
          <a:xfrm flipV="1">
            <a:off x="7893667" y="1971126"/>
            <a:ext cx="0" cy="434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7CD3D2-5917-49AA-B025-CBE0EDBF773D}"/>
              </a:ext>
            </a:extLst>
          </p:cNvPr>
          <p:cNvSpPr/>
          <p:nvPr/>
        </p:nvSpPr>
        <p:spPr>
          <a:xfrm>
            <a:off x="4434134" y="5098221"/>
            <a:ext cx="3323732" cy="1000274"/>
          </a:xfrm>
          <a:prstGeom prst="rect">
            <a:avLst/>
          </a:prstGeom>
        </p:spPr>
        <p:txBody>
          <a:bodyPr wrap="square" lIns="0" tIns="0" rIns="0" bIns="0" anchor="t">
            <a:spAutoFit/>
          </a:bodyPr>
          <a:lstStyle/>
          <a:p>
            <a:pPr lvl="0" algn="ctr">
              <a:spcBef>
                <a:spcPts val="600"/>
              </a:spcBef>
              <a:buClr>
                <a:srgbClr val="0A86C9"/>
              </a:buClr>
            </a:pPr>
            <a:r>
              <a:rPr lang="en-US" sz="1600" b="1" dirty="0">
                <a:solidFill>
                  <a:srgbClr val="0A86C9"/>
                </a:solidFill>
              </a:rPr>
              <a:t>Exemptions depend </a:t>
            </a:r>
            <a:br>
              <a:rPr lang="en-US" sz="1600" b="1" dirty="0">
                <a:solidFill>
                  <a:srgbClr val="0A86C9"/>
                </a:solidFill>
              </a:rPr>
            </a:br>
            <a:r>
              <a:rPr lang="en-US" sz="1600" b="1" dirty="0">
                <a:solidFill>
                  <a:srgbClr val="0A86C9"/>
                </a:solidFill>
              </a:rPr>
              <a:t>on fraud rates </a:t>
            </a:r>
          </a:p>
          <a:p>
            <a:pPr lvl="0" algn="ctr">
              <a:spcBef>
                <a:spcPts val="600"/>
              </a:spcBef>
              <a:buClr>
                <a:srgbClr val="0A86C9"/>
              </a:buClr>
            </a:pPr>
            <a:r>
              <a:rPr lang="en-US" sz="1400" dirty="0">
                <a:solidFill>
                  <a:srgbClr val="F2F2F2">
                    <a:lumMod val="25000"/>
                  </a:srgbClr>
                </a:solidFill>
              </a:rPr>
              <a:t>Merchants should hold </a:t>
            </a:r>
            <a:br>
              <a:rPr lang="en-US" sz="1400" dirty="0">
                <a:solidFill>
                  <a:srgbClr val="F2F2F2">
                    <a:lumMod val="25000"/>
                  </a:srgbClr>
                </a:solidFill>
              </a:rPr>
            </a:br>
            <a:r>
              <a:rPr lang="en-US" sz="1400" dirty="0">
                <a:solidFill>
                  <a:srgbClr val="F2F2F2">
                    <a:lumMod val="25000"/>
                  </a:srgbClr>
                </a:solidFill>
              </a:rPr>
              <a:t>acquirers accountable</a:t>
            </a:r>
          </a:p>
        </p:txBody>
      </p:sp>
      <p:sp>
        <p:nvSpPr>
          <p:cNvPr id="16" name="Rectangle 15">
            <a:extLst>
              <a:ext uri="{FF2B5EF4-FFF2-40B4-BE49-F238E27FC236}">
                <a16:creationId xmlns:a16="http://schemas.microsoft.com/office/drawing/2014/main" id="{0B2BE557-515E-4D89-B75E-049218AB1772}"/>
              </a:ext>
            </a:extLst>
          </p:cNvPr>
          <p:cNvSpPr/>
          <p:nvPr/>
        </p:nvSpPr>
        <p:spPr>
          <a:xfrm>
            <a:off x="8029468" y="5098221"/>
            <a:ext cx="3323732" cy="1000274"/>
          </a:xfrm>
          <a:prstGeom prst="rect">
            <a:avLst/>
          </a:prstGeom>
        </p:spPr>
        <p:txBody>
          <a:bodyPr wrap="square" lIns="0" tIns="0" rIns="0" bIns="0" anchor="t">
            <a:spAutoFit/>
          </a:bodyPr>
          <a:lstStyle/>
          <a:p>
            <a:pPr algn="ctr">
              <a:spcBef>
                <a:spcPts val="600"/>
              </a:spcBef>
              <a:buClr>
                <a:schemeClr val="accent1"/>
              </a:buClr>
            </a:pPr>
            <a:r>
              <a:rPr lang="en-US" sz="1600" b="1" dirty="0">
                <a:solidFill>
                  <a:schemeClr val="accent1"/>
                </a:solidFill>
              </a:rPr>
              <a:t>Not an excuse to turn </a:t>
            </a:r>
            <a:br>
              <a:rPr lang="en-US" sz="1600" b="1" dirty="0">
                <a:solidFill>
                  <a:schemeClr val="accent1"/>
                </a:solidFill>
              </a:rPr>
            </a:br>
            <a:r>
              <a:rPr lang="en-US" sz="1600" b="1" dirty="0">
                <a:solidFill>
                  <a:schemeClr val="accent1"/>
                </a:solidFill>
              </a:rPr>
              <a:t>off fraud screening</a:t>
            </a:r>
          </a:p>
          <a:p>
            <a:pPr algn="ctr">
              <a:spcBef>
                <a:spcPts val="600"/>
              </a:spcBef>
              <a:buClr>
                <a:schemeClr val="accent1"/>
              </a:buClr>
            </a:pPr>
            <a:r>
              <a:rPr lang="en-US" sz="1400" dirty="0">
                <a:solidFill>
                  <a:schemeClr val="accent6">
                    <a:lumMod val="25000"/>
                  </a:schemeClr>
                </a:solidFill>
              </a:rPr>
              <a:t>Premise is to enhance fraud</a:t>
            </a:r>
            <a:br>
              <a:rPr lang="en-US" sz="1400" dirty="0">
                <a:solidFill>
                  <a:schemeClr val="accent6">
                    <a:lumMod val="25000"/>
                  </a:schemeClr>
                </a:solidFill>
              </a:rPr>
            </a:br>
            <a:r>
              <a:rPr lang="en-US" sz="1400" dirty="0">
                <a:solidFill>
                  <a:schemeClr val="accent6">
                    <a:lumMod val="25000"/>
                  </a:schemeClr>
                </a:solidFill>
              </a:rPr>
              <a:t>– not reduce fraud</a:t>
            </a:r>
          </a:p>
        </p:txBody>
      </p:sp>
      <p:sp>
        <p:nvSpPr>
          <p:cNvPr id="21" name="Rectangle 20">
            <a:extLst>
              <a:ext uri="{FF2B5EF4-FFF2-40B4-BE49-F238E27FC236}">
                <a16:creationId xmlns:a16="http://schemas.microsoft.com/office/drawing/2014/main" id="{D259C2EF-22BF-486C-B9C3-A5BA8568F4B9}"/>
              </a:ext>
            </a:extLst>
          </p:cNvPr>
          <p:cNvSpPr/>
          <p:nvPr/>
        </p:nvSpPr>
        <p:spPr>
          <a:xfrm>
            <a:off x="4434134" y="2867486"/>
            <a:ext cx="3323732" cy="969496"/>
          </a:xfrm>
          <a:prstGeom prst="rect">
            <a:avLst/>
          </a:prstGeom>
        </p:spPr>
        <p:txBody>
          <a:bodyPr wrap="square" lIns="0" tIns="0" rIns="0" bIns="0" anchor="t">
            <a:spAutoFit/>
          </a:bodyPr>
          <a:lstStyle/>
          <a:p>
            <a:pPr lvl="0" algn="ctr">
              <a:spcBef>
                <a:spcPts val="600"/>
              </a:spcBef>
              <a:buClr>
                <a:srgbClr val="0A86C9"/>
              </a:buClr>
            </a:pPr>
            <a:r>
              <a:rPr lang="en-GB" sz="1600" b="1" dirty="0">
                <a:solidFill>
                  <a:srgbClr val="0A86C9"/>
                </a:solidFill>
              </a:rPr>
              <a:t>Reporting and audit</a:t>
            </a:r>
          </a:p>
          <a:p>
            <a:pPr lvl="0" algn="ctr">
              <a:spcBef>
                <a:spcPts val="600"/>
              </a:spcBef>
              <a:buClr>
                <a:srgbClr val="0A86C9"/>
              </a:buClr>
            </a:pPr>
            <a:r>
              <a:rPr lang="en-US" sz="1400" dirty="0">
                <a:solidFill>
                  <a:srgbClr val="F2F2F2">
                    <a:lumMod val="25000"/>
                  </a:srgbClr>
                </a:solidFill>
              </a:rPr>
              <a:t>Regulators will hold merchants, </a:t>
            </a:r>
            <a:br>
              <a:rPr lang="en-US" sz="1400" dirty="0">
                <a:solidFill>
                  <a:srgbClr val="F2F2F2">
                    <a:lumMod val="25000"/>
                  </a:srgbClr>
                </a:solidFill>
              </a:rPr>
            </a:br>
            <a:r>
              <a:rPr lang="en-US" sz="1400" dirty="0">
                <a:solidFill>
                  <a:srgbClr val="F2F2F2">
                    <a:lumMod val="25000"/>
                  </a:srgbClr>
                </a:solidFill>
              </a:rPr>
              <a:t>acquirers and issuers to fraud </a:t>
            </a:r>
            <a:br>
              <a:rPr lang="en-US" sz="1400" dirty="0">
                <a:solidFill>
                  <a:srgbClr val="F2F2F2">
                    <a:lumMod val="25000"/>
                  </a:srgbClr>
                </a:solidFill>
              </a:rPr>
            </a:br>
            <a:r>
              <a:rPr lang="en-US" sz="1400" dirty="0">
                <a:solidFill>
                  <a:srgbClr val="F2F2F2">
                    <a:lumMod val="25000"/>
                  </a:srgbClr>
                </a:solidFill>
              </a:rPr>
              <a:t>level achievements</a:t>
            </a:r>
          </a:p>
        </p:txBody>
      </p:sp>
      <p:grpSp>
        <p:nvGrpSpPr>
          <p:cNvPr id="35" name="Group 34">
            <a:extLst>
              <a:ext uri="{FF2B5EF4-FFF2-40B4-BE49-F238E27FC236}">
                <a16:creationId xmlns:a16="http://schemas.microsoft.com/office/drawing/2014/main" id="{5F40CE3F-0966-4152-BA3E-8D27C697CCCC}"/>
              </a:ext>
            </a:extLst>
          </p:cNvPr>
          <p:cNvGrpSpPr/>
          <p:nvPr/>
        </p:nvGrpSpPr>
        <p:grpSpPr>
          <a:xfrm>
            <a:off x="9319364" y="4201861"/>
            <a:ext cx="743940" cy="743940"/>
            <a:chOff x="9319364" y="4201861"/>
            <a:chExt cx="743940" cy="743940"/>
          </a:xfrm>
        </p:grpSpPr>
        <p:sp>
          <p:nvSpPr>
            <p:cNvPr id="31" name="Oval 30">
              <a:extLst>
                <a:ext uri="{FF2B5EF4-FFF2-40B4-BE49-F238E27FC236}">
                  <a16:creationId xmlns:a16="http://schemas.microsoft.com/office/drawing/2014/main" id="{09A9B38C-1B96-4F58-8E98-C0CD42F20167}"/>
                </a:ext>
              </a:extLst>
            </p:cNvPr>
            <p:cNvSpPr/>
            <p:nvPr/>
          </p:nvSpPr>
          <p:spPr>
            <a:xfrm>
              <a:off x="9319364"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4" name="Freeform 22">
              <a:extLst>
                <a:ext uri="{FF2B5EF4-FFF2-40B4-BE49-F238E27FC236}">
                  <a16:creationId xmlns:a16="http://schemas.microsoft.com/office/drawing/2014/main" id="{83584CF0-965A-42E8-8308-BDED960D28DF}"/>
                </a:ext>
              </a:extLst>
            </p:cNvPr>
            <p:cNvSpPr>
              <a:spLocks noChangeAspect="1" noChangeArrowheads="1"/>
            </p:cNvSpPr>
            <p:nvPr/>
          </p:nvSpPr>
          <p:spPr bwMode="auto">
            <a:xfrm>
              <a:off x="9462734" y="4422195"/>
              <a:ext cx="457200" cy="303272"/>
            </a:xfrm>
            <a:custGeom>
              <a:avLst/>
              <a:gdLst>
                <a:gd name="T0" fmla="*/ 1700 w 2207"/>
                <a:gd name="T1" fmla="*/ 296 h 1465"/>
                <a:gd name="T2" fmla="*/ 1447 w 2207"/>
                <a:gd name="T3" fmla="*/ 63 h 1465"/>
                <a:gd name="T4" fmla="*/ 1411 w 2207"/>
                <a:gd name="T5" fmla="*/ 26 h 1465"/>
                <a:gd name="T6" fmla="*/ 1118 w 2207"/>
                <a:gd name="T7" fmla="*/ 0 h 1465"/>
                <a:gd name="T8" fmla="*/ 1085 w 2207"/>
                <a:gd name="T9" fmla="*/ 0 h 1465"/>
                <a:gd name="T10" fmla="*/ 765 w 2207"/>
                <a:gd name="T11" fmla="*/ 32 h 1465"/>
                <a:gd name="T12" fmla="*/ 545 w 2207"/>
                <a:gd name="T13" fmla="*/ 296 h 1465"/>
                <a:gd name="T14" fmla="*/ 500 w 2207"/>
                <a:gd name="T15" fmla="*/ 335 h 1465"/>
                <a:gd name="T16" fmla="*/ 1103 w 2207"/>
                <a:gd name="T17" fmla="*/ 1464 h 1465"/>
                <a:gd name="T18" fmla="*/ 1705 w 2207"/>
                <a:gd name="T19" fmla="*/ 335 h 1465"/>
                <a:gd name="T20" fmla="*/ 586 w 2207"/>
                <a:gd name="T21" fmla="*/ 384 h 1465"/>
                <a:gd name="T22" fmla="*/ 1091 w 2207"/>
                <a:gd name="T23" fmla="*/ 90 h 1465"/>
                <a:gd name="T24" fmla="*/ 1366 w 2207"/>
                <a:gd name="T25" fmla="*/ 109 h 1465"/>
                <a:gd name="T26" fmla="*/ 1103 w 2207"/>
                <a:gd name="T27" fmla="*/ 1363 h 1465"/>
                <a:gd name="T28" fmla="*/ 1211 w 2207"/>
                <a:gd name="T29" fmla="*/ 306 h 1465"/>
                <a:gd name="T30" fmla="*/ 1154 w 2207"/>
                <a:gd name="T31" fmla="*/ 872 h 1465"/>
                <a:gd name="T32" fmla="*/ 994 w 2207"/>
                <a:gd name="T33" fmla="*/ 331 h 1465"/>
                <a:gd name="T34" fmla="*/ 1003 w 2207"/>
                <a:gd name="T35" fmla="*/ 968 h 1465"/>
                <a:gd name="T36" fmla="*/ 1202 w 2207"/>
                <a:gd name="T37" fmla="*/ 1163 h 1465"/>
                <a:gd name="T38" fmla="*/ 1003 w 2207"/>
                <a:gd name="T39" fmla="*/ 968 h 1465"/>
                <a:gd name="T40" fmla="*/ 1670 w 2207"/>
                <a:gd name="T41" fmla="*/ 1421 h 1465"/>
                <a:gd name="T42" fmla="*/ 1619 w 2207"/>
                <a:gd name="T43" fmla="*/ 1394 h 1465"/>
                <a:gd name="T44" fmla="*/ 1814 w 2207"/>
                <a:gd name="T45" fmla="*/ 320 h 1465"/>
                <a:gd name="T46" fmla="*/ 1907 w 2207"/>
                <a:gd name="T47" fmla="*/ 322 h 1465"/>
                <a:gd name="T48" fmla="*/ 1934 w 2207"/>
                <a:gd name="T49" fmla="*/ 350 h 1465"/>
                <a:gd name="T50" fmla="*/ 2130 w 2207"/>
                <a:gd name="T51" fmla="*/ 528 h 1465"/>
                <a:gd name="T52" fmla="*/ 1686 w 2207"/>
                <a:gd name="T53" fmla="*/ 1413 h 1465"/>
                <a:gd name="T54" fmla="*/ 587 w 2207"/>
                <a:gd name="T55" fmla="*/ 1393 h 1465"/>
                <a:gd name="T56" fmla="*/ 535 w 2207"/>
                <a:gd name="T57" fmla="*/ 1421 h 1465"/>
                <a:gd name="T58" fmla="*/ 73 w 2207"/>
                <a:gd name="T59" fmla="*/ 559 h 1465"/>
                <a:gd name="T60" fmla="*/ 107 w 2207"/>
                <a:gd name="T61" fmla="*/ 529 h 1465"/>
                <a:gd name="T62" fmla="*/ 277 w 2207"/>
                <a:gd name="T63" fmla="*/ 327 h 1465"/>
                <a:gd name="T64" fmla="*/ 394 w 2207"/>
                <a:gd name="T65" fmla="*/ 309 h 1465"/>
                <a:gd name="T66" fmla="*/ 710 w 2207"/>
                <a:gd name="T67" fmla="*/ 1307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07" h="1465">
                  <a:moveTo>
                    <a:pt x="1705" y="335"/>
                  </a:moveTo>
                  <a:cubicBezTo>
                    <a:pt x="1704" y="322"/>
                    <a:pt x="1702" y="309"/>
                    <a:pt x="1700" y="296"/>
                  </a:cubicBezTo>
                  <a:cubicBezTo>
                    <a:pt x="1688" y="296"/>
                    <a:pt x="1675" y="296"/>
                    <a:pt x="1662" y="296"/>
                  </a:cubicBezTo>
                  <a:cubicBezTo>
                    <a:pt x="1485" y="296"/>
                    <a:pt x="1447" y="73"/>
                    <a:pt x="1447" y="63"/>
                  </a:cubicBezTo>
                  <a:cubicBezTo>
                    <a:pt x="1446" y="52"/>
                    <a:pt x="1444" y="42"/>
                    <a:pt x="1442" y="32"/>
                  </a:cubicBezTo>
                  <a:cubicBezTo>
                    <a:pt x="1432" y="30"/>
                    <a:pt x="1422" y="28"/>
                    <a:pt x="1411" y="26"/>
                  </a:cubicBezTo>
                  <a:cubicBezTo>
                    <a:pt x="1310" y="8"/>
                    <a:pt x="1224" y="0"/>
                    <a:pt x="1121" y="0"/>
                  </a:cubicBezTo>
                  <a:cubicBezTo>
                    <a:pt x="1120" y="0"/>
                    <a:pt x="1119" y="0"/>
                    <a:pt x="1118" y="0"/>
                  </a:cubicBezTo>
                  <a:cubicBezTo>
                    <a:pt x="1108" y="0"/>
                    <a:pt x="1099" y="0"/>
                    <a:pt x="1089" y="0"/>
                  </a:cubicBezTo>
                  <a:cubicBezTo>
                    <a:pt x="1088" y="0"/>
                    <a:pt x="1087" y="0"/>
                    <a:pt x="1085" y="0"/>
                  </a:cubicBezTo>
                  <a:cubicBezTo>
                    <a:pt x="983" y="0"/>
                    <a:pt x="897" y="8"/>
                    <a:pt x="796" y="26"/>
                  </a:cubicBezTo>
                  <a:cubicBezTo>
                    <a:pt x="785" y="28"/>
                    <a:pt x="775" y="30"/>
                    <a:pt x="765" y="32"/>
                  </a:cubicBezTo>
                  <a:cubicBezTo>
                    <a:pt x="763" y="42"/>
                    <a:pt x="761" y="52"/>
                    <a:pt x="760" y="63"/>
                  </a:cubicBezTo>
                  <a:cubicBezTo>
                    <a:pt x="760" y="65"/>
                    <a:pt x="721" y="296"/>
                    <a:pt x="545" y="296"/>
                  </a:cubicBezTo>
                  <a:cubicBezTo>
                    <a:pt x="531" y="296"/>
                    <a:pt x="518" y="296"/>
                    <a:pt x="505" y="296"/>
                  </a:cubicBezTo>
                  <a:cubicBezTo>
                    <a:pt x="503" y="309"/>
                    <a:pt x="501" y="322"/>
                    <a:pt x="500" y="335"/>
                  </a:cubicBezTo>
                  <a:cubicBezTo>
                    <a:pt x="500" y="343"/>
                    <a:pt x="404" y="1100"/>
                    <a:pt x="1084" y="1454"/>
                  </a:cubicBezTo>
                  <a:cubicBezTo>
                    <a:pt x="1090" y="1458"/>
                    <a:pt x="1096" y="1461"/>
                    <a:pt x="1103" y="1464"/>
                  </a:cubicBezTo>
                  <a:cubicBezTo>
                    <a:pt x="1109" y="1461"/>
                    <a:pt x="1116" y="1458"/>
                    <a:pt x="1123" y="1454"/>
                  </a:cubicBezTo>
                  <a:cubicBezTo>
                    <a:pt x="1803" y="1100"/>
                    <a:pt x="1708" y="343"/>
                    <a:pt x="1705" y="335"/>
                  </a:cubicBezTo>
                  <a:close/>
                  <a:moveTo>
                    <a:pt x="1103" y="1363"/>
                  </a:moveTo>
                  <a:cubicBezTo>
                    <a:pt x="575" y="1077"/>
                    <a:pt x="574" y="531"/>
                    <a:pt x="586" y="384"/>
                  </a:cubicBezTo>
                  <a:cubicBezTo>
                    <a:pt x="742" y="361"/>
                    <a:pt x="819" y="211"/>
                    <a:pt x="845" y="109"/>
                  </a:cubicBezTo>
                  <a:cubicBezTo>
                    <a:pt x="930" y="96"/>
                    <a:pt x="1004" y="90"/>
                    <a:pt x="1091" y="90"/>
                  </a:cubicBezTo>
                  <a:cubicBezTo>
                    <a:pt x="1100" y="90"/>
                    <a:pt x="1110" y="90"/>
                    <a:pt x="1119" y="90"/>
                  </a:cubicBezTo>
                  <a:cubicBezTo>
                    <a:pt x="1206" y="90"/>
                    <a:pt x="1280" y="96"/>
                    <a:pt x="1366" y="109"/>
                  </a:cubicBezTo>
                  <a:cubicBezTo>
                    <a:pt x="1391" y="211"/>
                    <a:pt x="1467" y="361"/>
                    <a:pt x="1624" y="384"/>
                  </a:cubicBezTo>
                  <a:cubicBezTo>
                    <a:pt x="1631" y="531"/>
                    <a:pt x="1630" y="1077"/>
                    <a:pt x="1103" y="1363"/>
                  </a:cubicBezTo>
                  <a:close/>
                  <a:moveTo>
                    <a:pt x="994" y="306"/>
                  </a:moveTo>
                  <a:cubicBezTo>
                    <a:pt x="1066" y="306"/>
                    <a:pt x="1139" y="306"/>
                    <a:pt x="1211" y="306"/>
                  </a:cubicBezTo>
                  <a:cubicBezTo>
                    <a:pt x="1211" y="314"/>
                    <a:pt x="1211" y="322"/>
                    <a:pt x="1211" y="331"/>
                  </a:cubicBezTo>
                  <a:cubicBezTo>
                    <a:pt x="1192" y="511"/>
                    <a:pt x="1173" y="692"/>
                    <a:pt x="1154" y="872"/>
                  </a:cubicBezTo>
                  <a:cubicBezTo>
                    <a:pt x="1120" y="872"/>
                    <a:pt x="1085" y="872"/>
                    <a:pt x="1051" y="872"/>
                  </a:cubicBezTo>
                  <a:cubicBezTo>
                    <a:pt x="1032" y="692"/>
                    <a:pt x="1013" y="511"/>
                    <a:pt x="994" y="331"/>
                  </a:cubicBezTo>
                  <a:cubicBezTo>
                    <a:pt x="994" y="322"/>
                    <a:pt x="994" y="314"/>
                    <a:pt x="994" y="306"/>
                  </a:cubicBezTo>
                  <a:close/>
                  <a:moveTo>
                    <a:pt x="1003" y="968"/>
                  </a:moveTo>
                  <a:cubicBezTo>
                    <a:pt x="1069" y="968"/>
                    <a:pt x="1136" y="968"/>
                    <a:pt x="1202" y="968"/>
                  </a:cubicBezTo>
                  <a:cubicBezTo>
                    <a:pt x="1202" y="1033"/>
                    <a:pt x="1202" y="1098"/>
                    <a:pt x="1202" y="1163"/>
                  </a:cubicBezTo>
                  <a:cubicBezTo>
                    <a:pt x="1136" y="1163"/>
                    <a:pt x="1069" y="1163"/>
                    <a:pt x="1003" y="1163"/>
                  </a:cubicBezTo>
                  <a:cubicBezTo>
                    <a:pt x="1003" y="1098"/>
                    <a:pt x="1003" y="1033"/>
                    <a:pt x="1003" y="968"/>
                  </a:cubicBezTo>
                  <a:close/>
                  <a:moveTo>
                    <a:pt x="1686" y="1413"/>
                  </a:moveTo>
                  <a:cubicBezTo>
                    <a:pt x="1681" y="1416"/>
                    <a:pt x="1676" y="1419"/>
                    <a:pt x="1670" y="1421"/>
                  </a:cubicBezTo>
                  <a:cubicBezTo>
                    <a:pt x="1665" y="1419"/>
                    <a:pt x="1660" y="1416"/>
                    <a:pt x="1654" y="1413"/>
                  </a:cubicBezTo>
                  <a:cubicBezTo>
                    <a:pt x="1641" y="1407"/>
                    <a:pt x="1631" y="1401"/>
                    <a:pt x="1619" y="1394"/>
                  </a:cubicBezTo>
                  <a:cubicBezTo>
                    <a:pt x="1573" y="1368"/>
                    <a:pt x="1536" y="1342"/>
                    <a:pt x="1496" y="1308"/>
                  </a:cubicBezTo>
                  <a:cubicBezTo>
                    <a:pt x="1888" y="891"/>
                    <a:pt x="1814" y="327"/>
                    <a:pt x="1814" y="320"/>
                  </a:cubicBezTo>
                  <a:cubicBezTo>
                    <a:pt x="1814" y="316"/>
                    <a:pt x="1814" y="312"/>
                    <a:pt x="1814" y="309"/>
                  </a:cubicBezTo>
                  <a:cubicBezTo>
                    <a:pt x="1844" y="312"/>
                    <a:pt x="1875" y="316"/>
                    <a:pt x="1907" y="322"/>
                  </a:cubicBezTo>
                  <a:cubicBezTo>
                    <a:pt x="1915" y="323"/>
                    <a:pt x="1923" y="325"/>
                    <a:pt x="1930" y="327"/>
                  </a:cubicBezTo>
                  <a:cubicBezTo>
                    <a:pt x="1932" y="334"/>
                    <a:pt x="1933" y="342"/>
                    <a:pt x="1934" y="350"/>
                  </a:cubicBezTo>
                  <a:cubicBezTo>
                    <a:pt x="1934" y="358"/>
                    <a:pt x="1964" y="528"/>
                    <a:pt x="2100" y="528"/>
                  </a:cubicBezTo>
                  <a:cubicBezTo>
                    <a:pt x="2110" y="528"/>
                    <a:pt x="2120" y="528"/>
                    <a:pt x="2130" y="528"/>
                  </a:cubicBezTo>
                  <a:cubicBezTo>
                    <a:pt x="2131" y="538"/>
                    <a:pt x="2133" y="548"/>
                    <a:pt x="2134" y="558"/>
                  </a:cubicBezTo>
                  <a:cubicBezTo>
                    <a:pt x="2133" y="564"/>
                    <a:pt x="2206" y="1143"/>
                    <a:pt x="1686" y="1413"/>
                  </a:cubicBezTo>
                  <a:close/>
                  <a:moveTo>
                    <a:pt x="710" y="1307"/>
                  </a:moveTo>
                  <a:cubicBezTo>
                    <a:pt x="670" y="1341"/>
                    <a:pt x="633" y="1367"/>
                    <a:pt x="587" y="1393"/>
                  </a:cubicBezTo>
                  <a:cubicBezTo>
                    <a:pt x="575" y="1400"/>
                    <a:pt x="564" y="1406"/>
                    <a:pt x="551" y="1413"/>
                  </a:cubicBezTo>
                  <a:cubicBezTo>
                    <a:pt x="545" y="1416"/>
                    <a:pt x="540" y="1419"/>
                    <a:pt x="535" y="1421"/>
                  </a:cubicBezTo>
                  <a:cubicBezTo>
                    <a:pt x="529" y="1419"/>
                    <a:pt x="524" y="1416"/>
                    <a:pt x="519" y="1413"/>
                  </a:cubicBezTo>
                  <a:cubicBezTo>
                    <a:pt x="0" y="1143"/>
                    <a:pt x="72" y="564"/>
                    <a:pt x="73" y="559"/>
                  </a:cubicBezTo>
                  <a:cubicBezTo>
                    <a:pt x="74" y="549"/>
                    <a:pt x="76" y="539"/>
                    <a:pt x="77" y="529"/>
                  </a:cubicBezTo>
                  <a:cubicBezTo>
                    <a:pt x="87" y="529"/>
                    <a:pt x="97" y="529"/>
                    <a:pt x="107" y="529"/>
                  </a:cubicBezTo>
                  <a:cubicBezTo>
                    <a:pt x="244" y="529"/>
                    <a:pt x="272" y="353"/>
                    <a:pt x="273" y="351"/>
                  </a:cubicBezTo>
                  <a:cubicBezTo>
                    <a:pt x="274" y="343"/>
                    <a:pt x="275" y="335"/>
                    <a:pt x="277" y="327"/>
                  </a:cubicBezTo>
                  <a:cubicBezTo>
                    <a:pt x="284" y="325"/>
                    <a:pt x="292" y="323"/>
                    <a:pt x="300" y="322"/>
                  </a:cubicBezTo>
                  <a:cubicBezTo>
                    <a:pt x="331" y="316"/>
                    <a:pt x="363" y="312"/>
                    <a:pt x="394" y="309"/>
                  </a:cubicBezTo>
                  <a:cubicBezTo>
                    <a:pt x="394" y="313"/>
                    <a:pt x="394" y="317"/>
                    <a:pt x="394" y="321"/>
                  </a:cubicBezTo>
                  <a:cubicBezTo>
                    <a:pt x="391" y="328"/>
                    <a:pt x="322" y="891"/>
                    <a:pt x="710" y="1307"/>
                  </a:cubicBezTo>
                  <a:close/>
                </a:path>
              </a:pathLst>
            </a:custGeom>
            <a:solidFill>
              <a:schemeClr val="accent1"/>
            </a:solidFill>
            <a:ln>
              <a:noFill/>
            </a:ln>
            <a:effectLst/>
          </p:spPr>
          <p:txBody>
            <a:bodyPr wrap="none" anchor="ctr"/>
            <a:lstStyle/>
            <a:p>
              <a:endParaRPr lang="en-US" dirty="0"/>
            </a:p>
          </p:txBody>
        </p:sp>
      </p:grpSp>
      <p:grpSp>
        <p:nvGrpSpPr>
          <p:cNvPr id="38" name="Group 37">
            <a:extLst>
              <a:ext uri="{FF2B5EF4-FFF2-40B4-BE49-F238E27FC236}">
                <a16:creationId xmlns:a16="http://schemas.microsoft.com/office/drawing/2014/main" id="{89E4F354-A88E-48A0-9EE6-F9413355896B}"/>
              </a:ext>
            </a:extLst>
          </p:cNvPr>
          <p:cNvGrpSpPr/>
          <p:nvPr/>
        </p:nvGrpSpPr>
        <p:grpSpPr>
          <a:xfrm>
            <a:off x="9319364" y="1971126"/>
            <a:ext cx="743940" cy="743940"/>
            <a:chOff x="9319364" y="1971126"/>
            <a:chExt cx="743940" cy="743940"/>
          </a:xfrm>
        </p:grpSpPr>
        <p:sp>
          <p:nvSpPr>
            <p:cNvPr id="12" name="Oval 11">
              <a:extLst>
                <a:ext uri="{FF2B5EF4-FFF2-40B4-BE49-F238E27FC236}">
                  <a16:creationId xmlns:a16="http://schemas.microsoft.com/office/drawing/2014/main" id="{2D517AB8-54DC-4135-9C79-661820C73401}"/>
                </a:ext>
              </a:extLst>
            </p:cNvPr>
            <p:cNvSpPr/>
            <p:nvPr/>
          </p:nvSpPr>
          <p:spPr>
            <a:xfrm>
              <a:off x="9319364"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6" name="Freeform 2">
              <a:extLst>
                <a:ext uri="{FF2B5EF4-FFF2-40B4-BE49-F238E27FC236}">
                  <a16:creationId xmlns:a16="http://schemas.microsoft.com/office/drawing/2014/main" id="{467FBD78-8FD6-4DA3-80FA-8AA8A186D365}"/>
                </a:ext>
              </a:extLst>
            </p:cNvPr>
            <p:cNvSpPr>
              <a:spLocks noChangeAspect="1" noChangeArrowheads="1"/>
            </p:cNvSpPr>
            <p:nvPr/>
          </p:nvSpPr>
          <p:spPr bwMode="auto">
            <a:xfrm>
              <a:off x="9514260" y="2164953"/>
              <a:ext cx="354148" cy="356286"/>
            </a:xfrm>
            <a:custGeom>
              <a:avLst/>
              <a:gdLst>
                <a:gd name="T0" fmla="*/ 951 w 1463"/>
                <a:gd name="T1" fmla="*/ 84 h 1472"/>
                <a:gd name="T2" fmla="*/ 547 w 1463"/>
                <a:gd name="T3" fmla="*/ 101 h 1472"/>
                <a:gd name="T4" fmla="*/ 410 w 1463"/>
                <a:gd name="T5" fmla="*/ 29 h 1472"/>
                <a:gd name="T6" fmla="*/ 392 w 1463"/>
                <a:gd name="T7" fmla="*/ 5 h 1472"/>
                <a:gd name="T8" fmla="*/ 362 w 1463"/>
                <a:gd name="T9" fmla="*/ 1 h 1472"/>
                <a:gd name="T10" fmla="*/ 20 w 1463"/>
                <a:gd name="T11" fmla="*/ 91 h 1472"/>
                <a:gd name="T12" fmla="*/ 0 w 1463"/>
                <a:gd name="T13" fmla="*/ 125 h 1472"/>
                <a:gd name="T14" fmla="*/ 147 w 1463"/>
                <a:gd name="T15" fmla="*/ 698 h 1472"/>
                <a:gd name="T16" fmla="*/ 59 w 1463"/>
                <a:gd name="T17" fmla="*/ 761 h 1472"/>
                <a:gd name="T18" fmla="*/ 41 w 1463"/>
                <a:gd name="T19" fmla="*/ 1341 h 1472"/>
                <a:gd name="T20" fmla="*/ 106 w 1463"/>
                <a:gd name="T21" fmla="*/ 1453 h 1472"/>
                <a:gd name="T22" fmla="*/ 1290 w 1463"/>
                <a:gd name="T23" fmla="*/ 1471 h 1472"/>
                <a:gd name="T24" fmla="*/ 1402 w 1463"/>
                <a:gd name="T25" fmla="*/ 1406 h 1472"/>
                <a:gd name="T26" fmla="*/ 1419 w 1463"/>
                <a:gd name="T27" fmla="*/ 825 h 1472"/>
                <a:gd name="T28" fmla="*/ 1354 w 1463"/>
                <a:gd name="T29" fmla="*/ 716 h 1472"/>
                <a:gd name="T30" fmla="*/ 1462 w 1463"/>
                <a:gd name="T31" fmla="*/ 228 h 1472"/>
                <a:gd name="T32" fmla="*/ 70 w 1463"/>
                <a:gd name="T33" fmla="*/ 142 h 1472"/>
                <a:gd name="T34" fmla="*/ 485 w 1463"/>
                <a:gd name="T35" fmla="*/ 570 h 1472"/>
                <a:gd name="T36" fmla="*/ 642 w 1463"/>
                <a:gd name="T37" fmla="*/ 270 h 1472"/>
                <a:gd name="T38" fmla="*/ 520 w 1463"/>
                <a:gd name="T39" fmla="*/ 448 h 1472"/>
                <a:gd name="T40" fmla="*/ 902 w 1463"/>
                <a:gd name="T41" fmla="*/ 268 h 1472"/>
                <a:gd name="T42" fmla="*/ 581 w 1463"/>
                <a:gd name="T43" fmla="*/ 699 h 1472"/>
                <a:gd name="T44" fmla="*/ 642 w 1463"/>
                <a:gd name="T45" fmla="*/ 270 h 1472"/>
                <a:gd name="T46" fmla="*/ 698 w 1463"/>
                <a:gd name="T47" fmla="*/ 1000 h 1472"/>
                <a:gd name="T48" fmla="*/ 666 w 1463"/>
                <a:gd name="T49" fmla="*/ 944 h 1472"/>
                <a:gd name="T50" fmla="*/ 698 w 1463"/>
                <a:gd name="T51" fmla="*/ 888 h 1472"/>
                <a:gd name="T52" fmla="*/ 762 w 1463"/>
                <a:gd name="T53" fmla="*/ 888 h 1472"/>
                <a:gd name="T54" fmla="*/ 794 w 1463"/>
                <a:gd name="T55" fmla="*/ 944 h 1472"/>
                <a:gd name="T56" fmla="*/ 762 w 1463"/>
                <a:gd name="T57" fmla="*/ 1000 h 1472"/>
                <a:gd name="T58" fmla="*/ 848 w 1463"/>
                <a:gd name="T59" fmla="*/ 698 h 1472"/>
                <a:gd name="T60" fmla="*/ 996 w 1463"/>
                <a:gd name="T61" fmla="*/ 167 h 1472"/>
                <a:gd name="T62" fmla="*/ 1011 w 1463"/>
                <a:gd name="T63" fmla="*/ 560 h 1472"/>
                <a:gd name="T64" fmla="*/ 848 w 1463"/>
                <a:gd name="T65" fmla="*/ 698 h 1472"/>
                <a:gd name="T66" fmla="*/ 1087 w 1463"/>
                <a:gd name="T67" fmla="*/ 698 h 1472"/>
                <a:gd name="T68" fmla="*/ 1309 w 1463"/>
                <a:gd name="T69" fmla="*/ 252 h 1472"/>
                <a:gd name="T70" fmla="*/ 1267 w 1463"/>
                <a:gd name="T71" fmla="*/ 698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3" h="1472">
                  <a:moveTo>
                    <a:pt x="1462" y="228"/>
                  </a:moveTo>
                  <a:cubicBezTo>
                    <a:pt x="1292" y="180"/>
                    <a:pt x="1122" y="132"/>
                    <a:pt x="951" y="84"/>
                  </a:cubicBezTo>
                  <a:cubicBezTo>
                    <a:pt x="940" y="124"/>
                    <a:pt x="929" y="164"/>
                    <a:pt x="917" y="204"/>
                  </a:cubicBezTo>
                  <a:cubicBezTo>
                    <a:pt x="794" y="169"/>
                    <a:pt x="670" y="135"/>
                    <a:pt x="547" y="101"/>
                  </a:cubicBezTo>
                  <a:cubicBezTo>
                    <a:pt x="526" y="174"/>
                    <a:pt x="505" y="247"/>
                    <a:pt x="485" y="321"/>
                  </a:cubicBezTo>
                  <a:cubicBezTo>
                    <a:pt x="460" y="223"/>
                    <a:pt x="435" y="126"/>
                    <a:pt x="410" y="29"/>
                  </a:cubicBezTo>
                  <a:cubicBezTo>
                    <a:pt x="409" y="26"/>
                    <a:pt x="408" y="23"/>
                    <a:pt x="406" y="20"/>
                  </a:cubicBezTo>
                  <a:cubicBezTo>
                    <a:pt x="403" y="13"/>
                    <a:pt x="398" y="8"/>
                    <a:pt x="392" y="5"/>
                  </a:cubicBezTo>
                  <a:cubicBezTo>
                    <a:pt x="385" y="1"/>
                    <a:pt x="379" y="0"/>
                    <a:pt x="372" y="0"/>
                  </a:cubicBezTo>
                  <a:cubicBezTo>
                    <a:pt x="368" y="0"/>
                    <a:pt x="366" y="0"/>
                    <a:pt x="362" y="1"/>
                  </a:cubicBezTo>
                  <a:cubicBezTo>
                    <a:pt x="251" y="29"/>
                    <a:pt x="140" y="58"/>
                    <a:pt x="30" y="87"/>
                  </a:cubicBezTo>
                  <a:cubicBezTo>
                    <a:pt x="26" y="88"/>
                    <a:pt x="23" y="89"/>
                    <a:pt x="20" y="91"/>
                  </a:cubicBezTo>
                  <a:cubicBezTo>
                    <a:pt x="14" y="95"/>
                    <a:pt x="9" y="99"/>
                    <a:pt x="6" y="106"/>
                  </a:cubicBezTo>
                  <a:cubicBezTo>
                    <a:pt x="2" y="112"/>
                    <a:pt x="0" y="118"/>
                    <a:pt x="0" y="125"/>
                  </a:cubicBezTo>
                  <a:cubicBezTo>
                    <a:pt x="0" y="129"/>
                    <a:pt x="1" y="132"/>
                    <a:pt x="2" y="135"/>
                  </a:cubicBezTo>
                  <a:cubicBezTo>
                    <a:pt x="50" y="322"/>
                    <a:pt x="98" y="510"/>
                    <a:pt x="147" y="698"/>
                  </a:cubicBezTo>
                  <a:cubicBezTo>
                    <a:pt x="132" y="701"/>
                    <a:pt x="119" y="706"/>
                    <a:pt x="106" y="714"/>
                  </a:cubicBezTo>
                  <a:cubicBezTo>
                    <a:pt x="85" y="726"/>
                    <a:pt x="71" y="740"/>
                    <a:pt x="59" y="761"/>
                  </a:cubicBezTo>
                  <a:cubicBezTo>
                    <a:pt x="47" y="781"/>
                    <a:pt x="41" y="801"/>
                    <a:pt x="41" y="825"/>
                  </a:cubicBezTo>
                  <a:cubicBezTo>
                    <a:pt x="41" y="997"/>
                    <a:pt x="41" y="1169"/>
                    <a:pt x="41" y="1341"/>
                  </a:cubicBezTo>
                  <a:cubicBezTo>
                    <a:pt x="41" y="1365"/>
                    <a:pt x="47" y="1385"/>
                    <a:pt x="59" y="1406"/>
                  </a:cubicBezTo>
                  <a:cubicBezTo>
                    <a:pt x="71" y="1427"/>
                    <a:pt x="85" y="1441"/>
                    <a:pt x="106" y="1453"/>
                  </a:cubicBezTo>
                  <a:cubicBezTo>
                    <a:pt x="127" y="1465"/>
                    <a:pt x="147" y="1471"/>
                    <a:pt x="171" y="1471"/>
                  </a:cubicBezTo>
                  <a:cubicBezTo>
                    <a:pt x="544" y="1471"/>
                    <a:pt x="917" y="1471"/>
                    <a:pt x="1290" y="1471"/>
                  </a:cubicBezTo>
                  <a:cubicBezTo>
                    <a:pt x="1313" y="1471"/>
                    <a:pt x="1334" y="1465"/>
                    <a:pt x="1354" y="1453"/>
                  </a:cubicBezTo>
                  <a:cubicBezTo>
                    <a:pt x="1375" y="1441"/>
                    <a:pt x="1391" y="1427"/>
                    <a:pt x="1402" y="1406"/>
                  </a:cubicBezTo>
                  <a:cubicBezTo>
                    <a:pt x="1414" y="1385"/>
                    <a:pt x="1419" y="1365"/>
                    <a:pt x="1419" y="1341"/>
                  </a:cubicBezTo>
                  <a:cubicBezTo>
                    <a:pt x="1419" y="1169"/>
                    <a:pt x="1419" y="997"/>
                    <a:pt x="1419" y="825"/>
                  </a:cubicBezTo>
                  <a:cubicBezTo>
                    <a:pt x="1418" y="802"/>
                    <a:pt x="1413" y="782"/>
                    <a:pt x="1402" y="763"/>
                  </a:cubicBezTo>
                  <a:cubicBezTo>
                    <a:pt x="1390" y="743"/>
                    <a:pt x="1375" y="728"/>
                    <a:pt x="1354" y="716"/>
                  </a:cubicBezTo>
                  <a:cubicBezTo>
                    <a:pt x="1346" y="712"/>
                    <a:pt x="1339" y="708"/>
                    <a:pt x="1330" y="705"/>
                  </a:cubicBezTo>
                  <a:cubicBezTo>
                    <a:pt x="1374" y="546"/>
                    <a:pt x="1418" y="387"/>
                    <a:pt x="1462" y="228"/>
                  </a:cubicBezTo>
                  <a:close/>
                  <a:moveTo>
                    <a:pt x="199" y="644"/>
                  </a:moveTo>
                  <a:cubicBezTo>
                    <a:pt x="156" y="476"/>
                    <a:pt x="113" y="309"/>
                    <a:pt x="70" y="142"/>
                  </a:cubicBezTo>
                  <a:cubicBezTo>
                    <a:pt x="165" y="117"/>
                    <a:pt x="260" y="93"/>
                    <a:pt x="355" y="69"/>
                  </a:cubicBezTo>
                  <a:cubicBezTo>
                    <a:pt x="398" y="236"/>
                    <a:pt x="441" y="403"/>
                    <a:pt x="485" y="570"/>
                  </a:cubicBezTo>
                  <a:cubicBezTo>
                    <a:pt x="389" y="594"/>
                    <a:pt x="294" y="619"/>
                    <a:pt x="199" y="644"/>
                  </a:cubicBezTo>
                  <a:close/>
                  <a:moveTo>
                    <a:pt x="642" y="270"/>
                  </a:moveTo>
                  <a:cubicBezTo>
                    <a:pt x="613" y="375"/>
                    <a:pt x="584" y="481"/>
                    <a:pt x="556" y="587"/>
                  </a:cubicBezTo>
                  <a:cubicBezTo>
                    <a:pt x="544" y="540"/>
                    <a:pt x="532" y="494"/>
                    <a:pt x="520" y="448"/>
                  </a:cubicBezTo>
                  <a:cubicBezTo>
                    <a:pt x="544" y="359"/>
                    <a:pt x="569" y="270"/>
                    <a:pt x="594" y="182"/>
                  </a:cubicBezTo>
                  <a:cubicBezTo>
                    <a:pt x="697" y="210"/>
                    <a:pt x="799" y="239"/>
                    <a:pt x="902" y="268"/>
                  </a:cubicBezTo>
                  <a:cubicBezTo>
                    <a:pt x="863" y="411"/>
                    <a:pt x="823" y="555"/>
                    <a:pt x="783" y="699"/>
                  </a:cubicBezTo>
                  <a:cubicBezTo>
                    <a:pt x="716" y="699"/>
                    <a:pt x="648" y="699"/>
                    <a:pt x="581" y="699"/>
                  </a:cubicBezTo>
                  <a:cubicBezTo>
                    <a:pt x="619" y="561"/>
                    <a:pt x="657" y="423"/>
                    <a:pt x="695" y="286"/>
                  </a:cubicBezTo>
                  <a:cubicBezTo>
                    <a:pt x="677" y="280"/>
                    <a:pt x="659" y="275"/>
                    <a:pt x="642" y="270"/>
                  </a:cubicBezTo>
                  <a:close/>
                  <a:moveTo>
                    <a:pt x="730" y="1009"/>
                  </a:moveTo>
                  <a:cubicBezTo>
                    <a:pt x="719" y="1009"/>
                    <a:pt x="708" y="1006"/>
                    <a:pt x="698" y="1000"/>
                  </a:cubicBezTo>
                  <a:cubicBezTo>
                    <a:pt x="687" y="994"/>
                    <a:pt x="681" y="988"/>
                    <a:pt x="675" y="977"/>
                  </a:cubicBezTo>
                  <a:cubicBezTo>
                    <a:pt x="669" y="967"/>
                    <a:pt x="666" y="956"/>
                    <a:pt x="666" y="944"/>
                  </a:cubicBezTo>
                  <a:cubicBezTo>
                    <a:pt x="666" y="932"/>
                    <a:pt x="669" y="922"/>
                    <a:pt x="675" y="912"/>
                  </a:cubicBezTo>
                  <a:cubicBezTo>
                    <a:pt x="681" y="902"/>
                    <a:pt x="687" y="894"/>
                    <a:pt x="698" y="888"/>
                  </a:cubicBezTo>
                  <a:cubicBezTo>
                    <a:pt x="708" y="882"/>
                    <a:pt x="719" y="880"/>
                    <a:pt x="730" y="880"/>
                  </a:cubicBezTo>
                  <a:cubicBezTo>
                    <a:pt x="741" y="880"/>
                    <a:pt x="752" y="882"/>
                    <a:pt x="762" y="888"/>
                  </a:cubicBezTo>
                  <a:cubicBezTo>
                    <a:pt x="772" y="894"/>
                    <a:pt x="781" y="902"/>
                    <a:pt x="786" y="912"/>
                  </a:cubicBezTo>
                  <a:cubicBezTo>
                    <a:pt x="792" y="922"/>
                    <a:pt x="794" y="932"/>
                    <a:pt x="794" y="944"/>
                  </a:cubicBezTo>
                  <a:cubicBezTo>
                    <a:pt x="794" y="956"/>
                    <a:pt x="792" y="967"/>
                    <a:pt x="786" y="977"/>
                  </a:cubicBezTo>
                  <a:cubicBezTo>
                    <a:pt x="781" y="988"/>
                    <a:pt x="772" y="994"/>
                    <a:pt x="762" y="1000"/>
                  </a:cubicBezTo>
                  <a:cubicBezTo>
                    <a:pt x="752" y="1006"/>
                    <a:pt x="741" y="1009"/>
                    <a:pt x="730" y="1009"/>
                  </a:cubicBezTo>
                  <a:close/>
                  <a:moveTo>
                    <a:pt x="848" y="698"/>
                  </a:moveTo>
                  <a:cubicBezTo>
                    <a:pt x="892" y="540"/>
                    <a:pt x="936" y="382"/>
                    <a:pt x="980" y="224"/>
                  </a:cubicBezTo>
                  <a:cubicBezTo>
                    <a:pt x="986" y="205"/>
                    <a:pt x="991" y="186"/>
                    <a:pt x="996" y="167"/>
                  </a:cubicBezTo>
                  <a:cubicBezTo>
                    <a:pt x="1079" y="189"/>
                    <a:pt x="1162" y="211"/>
                    <a:pt x="1244" y="234"/>
                  </a:cubicBezTo>
                  <a:cubicBezTo>
                    <a:pt x="1167" y="342"/>
                    <a:pt x="1089" y="451"/>
                    <a:pt x="1011" y="560"/>
                  </a:cubicBezTo>
                  <a:cubicBezTo>
                    <a:pt x="1016" y="606"/>
                    <a:pt x="1020" y="652"/>
                    <a:pt x="1024" y="698"/>
                  </a:cubicBezTo>
                  <a:cubicBezTo>
                    <a:pt x="966" y="698"/>
                    <a:pt x="907" y="698"/>
                    <a:pt x="848" y="698"/>
                  </a:cubicBezTo>
                  <a:close/>
                  <a:moveTo>
                    <a:pt x="1267" y="698"/>
                  </a:moveTo>
                  <a:cubicBezTo>
                    <a:pt x="1207" y="698"/>
                    <a:pt x="1147" y="698"/>
                    <a:pt x="1087" y="698"/>
                  </a:cubicBezTo>
                  <a:cubicBezTo>
                    <a:pt x="1084" y="658"/>
                    <a:pt x="1080" y="618"/>
                    <a:pt x="1076" y="578"/>
                  </a:cubicBezTo>
                  <a:cubicBezTo>
                    <a:pt x="1154" y="469"/>
                    <a:pt x="1232" y="360"/>
                    <a:pt x="1309" y="252"/>
                  </a:cubicBezTo>
                  <a:cubicBezTo>
                    <a:pt x="1335" y="259"/>
                    <a:pt x="1360" y="266"/>
                    <a:pt x="1385" y="273"/>
                  </a:cubicBezTo>
                  <a:cubicBezTo>
                    <a:pt x="1346" y="414"/>
                    <a:pt x="1307" y="556"/>
                    <a:pt x="1267" y="698"/>
                  </a:cubicBezTo>
                  <a:close/>
                </a:path>
              </a:pathLst>
            </a:custGeom>
            <a:solidFill>
              <a:srgbClr val="0A86C9"/>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8" name="Group 47">
            <a:extLst>
              <a:ext uri="{FF2B5EF4-FFF2-40B4-BE49-F238E27FC236}">
                <a16:creationId xmlns:a16="http://schemas.microsoft.com/office/drawing/2014/main" id="{643E5870-6388-4926-84B7-0AADC7FEB81F}"/>
              </a:ext>
            </a:extLst>
          </p:cNvPr>
          <p:cNvGrpSpPr/>
          <p:nvPr/>
        </p:nvGrpSpPr>
        <p:grpSpPr>
          <a:xfrm>
            <a:off x="5724030" y="1971126"/>
            <a:ext cx="743940" cy="743940"/>
            <a:chOff x="5724030" y="1971126"/>
            <a:chExt cx="743940" cy="743940"/>
          </a:xfrm>
        </p:grpSpPr>
        <p:sp>
          <p:nvSpPr>
            <p:cNvPr id="23" name="Oval 22">
              <a:extLst>
                <a:ext uri="{FF2B5EF4-FFF2-40B4-BE49-F238E27FC236}">
                  <a16:creationId xmlns:a16="http://schemas.microsoft.com/office/drawing/2014/main" id="{705DD729-409C-44D9-AA74-8DBEB9AB8B0B}"/>
                </a:ext>
              </a:extLst>
            </p:cNvPr>
            <p:cNvSpPr/>
            <p:nvPr/>
          </p:nvSpPr>
          <p:spPr>
            <a:xfrm>
              <a:off x="5724030" y="1971126"/>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9" name="Freeform 18">
              <a:extLst>
                <a:ext uri="{FF2B5EF4-FFF2-40B4-BE49-F238E27FC236}">
                  <a16:creationId xmlns:a16="http://schemas.microsoft.com/office/drawing/2014/main" id="{3E6FA207-E3DD-4350-9E31-F0D515A971DC}"/>
                </a:ext>
              </a:extLst>
            </p:cNvPr>
            <p:cNvSpPr>
              <a:spLocks noChangeAspect="1" noChangeArrowheads="1"/>
            </p:cNvSpPr>
            <p:nvPr/>
          </p:nvSpPr>
          <p:spPr bwMode="auto">
            <a:xfrm>
              <a:off x="5867400" y="2158649"/>
              <a:ext cx="457200" cy="368894"/>
            </a:xfrm>
            <a:custGeom>
              <a:avLst/>
              <a:gdLst>
                <a:gd name="T0" fmla="*/ 1421 w 1422"/>
                <a:gd name="T1" fmla="*/ 540 h 1147"/>
                <a:gd name="T2" fmla="*/ 1421 w 1422"/>
                <a:gd name="T3" fmla="*/ 575 h 1147"/>
                <a:gd name="T4" fmla="*/ 1421 w 1422"/>
                <a:gd name="T5" fmla="*/ 576 h 1147"/>
                <a:gd name="T6" fmla="*/ 1410 w 1422"/>
                <a:gd name="T7" fmla="*/ 618 h 1147"/>
                <a:gd name="T8" fmla="*/ 1379 w 1422"/>
                <a:gd name="T9" fmla="*/ 648 h 1147"/>
                <a:gd name="T10" fmla="*/ 1338 w 1422"/>
                <a:gd name="T11" fmla="*/ 659 h 1147"/>
                <a:gd name="T12" fmla="*/ 1338 w 1422"/>
                <a:gd name="T13" fmla="*/ 659 h 1147"/>
                <a:gd name="T14" fmla="*/ 83 w 1422"/>
                <a:gd name="T15" fmla="*/ 659 h 1147"/>
                <a:gd name="T16" fmla="*/ 42 w 1422"/>
                <a:gd name="T17" fmla="*/ 648 h 1147"/>
                <a:gd name="T18" fmla="*/ 11 w 1422"/>
                <a:gd name="T19" fmla="*/ 618 h 1147"/>
                <a:gd name="T20" fmla="*/ 0 w 1422"/>
                <a:gd name="T21" fmla="*/ 576 h 1147"/>
                <a:gd name="T22" fmla="*/ 0 w 1422"/>
                <a:gd name="T23" fmla="*/ 541 h 1147"/>
                <a:gd name="T24" fmla="*/ 0 w 1422"/>
                <a:gd name="T25" fmla="*/ 540 h 1147"/>
                <a:gd name="T26" fmla="*/ 11 w 1422"/>
                <a:gd name="T27" fmla="*/ 498 h 1147"/>
                <a:gd name="T28" fmla="*/ 42 w 1422"/>
                <a:gd name="T29" fmla="*/ 468 h 1147"/>
                <a:gd name="T30" fmla="*/ 65 w 1422"/>
                <a:gd name="T31" fmla="*/ 459 h 1147"/>
                <a:gd name="T32" fmla="*/ 713 w 1422"/>
                <a:gd name="T33" fmla="*/ 0 h 1147"/>
                <a:gd name="T34" fmla="*/ 1364 w 1422"/>
                <a:gd name="T35" fmla="*/ 462 h 1147"/>
                <a:gd name="T36" fmla="*/ 1379 w 1422"/>
                <a:gd name="T37" fmla="*/ 469 h 1147"/>
                <a:gd name="T38" fmla="*/ 1410 w 1422"/>
                <a:gd name="T39" fmla="*/ 500 h 1147"/>
                <a:gd name="T40" fmla="*/ 1421 w 1422"/>
                <a:gd name="T41" fmla="*/ 540 h 1147"/>
                <a:gd name="T42" fmla="*/ 1381 w 1422"/>
                <a:gd name="T43" fmla="*/ 748 h 1147"/>
                <a:gd name="T44" fmla="*/ 1381 w 1422"/>
                <a:gd name="T45" fmla="*/ 1007 h 1147"/>
                <a:gd name="T46" fmla="*/ 1134 w 1422"/>
                <a:gd name="T47" fmla="*/ 1114 h 1147"/>
                <a:gd name="T48" fmla="*/ 994 w 1422"/>
                <a:gd name="T49" fmla="*/ 1145 h 1147"/>
                <a:gd name="T50" fmla="*/ 976 w 1422"/>
                <a:gd name="T51" fmla="*/ 1146 h 1147"/>
                <a:gd name="T52" fmla="*/ 958 w 1422"/>
                <a:gd name="T53" fmla="*/ 1145 h 1147"/>
                <a:gd name="T54" fmla="*/ 715 w 1422"/>
                <a:gd name="T55" fmla="*/ 1041 h 1147"/>
                <a:gd name="T56" fmla="*/ 474 w 1422"/>
                <a:gd name="T57" fmla="*/ 1145 h 1147"/>
                <a:gd name="T58" fmla="*/ 456 w 1422"/>
                <a:gd name="T59" fmla="*/ 1146 h 1147"/>
                <a:gd name="T60" fmla="*/ 437 w 1422"/>
                <a:gd name="T61" fmla="*/ 1145 h 1147"/>
                <a:gd name="T62" fmla="*/ 297 w 1422"/>
                <a:gd name="T63" fmla="*/ 1114 h 1147"/>
                <a:gd name="T64" fmla="*/ 51 w 1422"/>
                <a:gd name="T65" fmla="*/ 1007 h 1147"/>
                <a:gd name="T66" fmla="*/ 51 w 1422"/>
                <a:gd name="T67" fmla="*/ 748 h 1147"/>
                <a:gd name="T68" fmla="*/ 350 w 1422"/>
                <a:gd name="T69" fmla="*/ 727 h 1147"/>
                <a:gd name="T70" fmla="*/ 425 w 1422"/>
                <a:gd name="T71" fmla="*/ 729 h 1147"/>
                <a:gd name="T72" fmla="*/ 449 w 1422"/>
                <a:gd name="T73" fmla="*/ 731 h 1147"/>
                <a:gd name="T74" fmla="*/ 715 w 1422"/>
                <a:gd name="T75" fmla="*/ 782 h 1147"/>
                <a:gd name="T76" fmla="*/ 981 w 1422"/>
                <a:gd name="T77" fmla="*/ 731 h 1147"/>
                <a:gd name="T78" fmla="*/ 1006 w 1422"/>
                <a:gd name="T79" fmla="*/ 729 h 1147"/>
                <a:gd name="T80" fmla="*/ 1079 w 1422"/>
                <a:gd name="T81" fmla="*/ 727 h 1147"/>
                <a:gd name="T82" fmla="*/ 1381 w 1422"/>
                <a:gd name="T83" fmla="*/ 749 h 1147"/>
                <a:gd name="T84" fmla="*/ 1381 w 1422"/>
                <a:gd name="T85" fmla="*/ 748 h 1147"/>
                <a:gd name="T86" fmla="*/ 443 w 1422"/>
                <a:gd name="T87" fmla="*/ 854 h 1147"/>
                <a:gd name="T88" fmla="*/ 271 w 1422"/>
                <a:gd name="T89" fmla="*/ 923 h 1147"/>
                <a:gd name="T90" fmla="*/ 409 w 1422"/>
                <a:gd name="T91" fmla="*/ 1047 h 1147"/>
                <a:gd name="T92" fmla="*/ 582 w 1422"/>
                <a:gd name="T93" fmla="*/ 977 h 1147"/>
                <a:gd name="T94" fmla="*/ 443 w 1422"/>
                <a:gd name="T95" fmla="*/ 854 h 1147"/>
                <a:gd name="T96" fmla="*/ 988 w 1422"/>
                <a:gd name="T97" fmla="*/ 854 h 1147"/>
                <a:gd name="T98" fmla="*/ 851 w 1422"/>
                <a:gd name="T99" fmla="*/ 979 h 1147"/>
                <a:gd name="T100" fmla="*/ 1023 w 1422"/>
                <a:gd name="T101" fmla="*/ 1048 h 1147"/>
                <a:gd name="T102" fmla="*/ 1160 w 1422"/>
                <a:gd name="T103" fmla="*/ 923 h 1147"/>
                <a:gd name="T104" fmla="*/ 988 w 1422"/>
                <a:gd name="T105" fmla="*/ 854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2" h="1147">
                  <a:moveTo>
                    <a:pt x="1421" y="540"/>
                  </a:moveTo>
                  <a:cubicBezTo>
                    <a:pt x="1421" y="552"/>
                    <a:pt x="1421" y="564"/>
                    <a:pt x="1421" y="575"/>
                  </a:cubicBezTo>
                  <a:cubicBezTo>
                    <a:pt x="1421" y="576"/>
                    <a:pt x="1421" y="576"/>
                    <a:pt x="1421" y="576"/>
                  </a:cubicBezTo>
                  <a:cubicBezTo>
                    <a:pt x="1421" y="591"/>
                    <a:pt x="1418" y="605"/>
                    <a:pt x="1410" y="618"/>
                  </a:cubicBezTo>
                  <a:cubicBezTo>
                    <a:pt x="1403" y="632"/>
                    <a:pt x="1392" y="640"/>
                    <a:pt x="1379" y="648"/>
                  </a:cubicBezTo>
                  <a:cubicBezTo>
                    <a:pt x="1366" y="656"/>
                    <a:pt x="1353" y="659"/>
                    <a:pt x="1338" y="659"/>
                  </a:cubicBezTo>
                  <a:lnTo>
                    <a:pt x="1338" y="659"/>
                  </a:lnTo>
                  <a:cubicBezTo>
                    <a:pt x="920" y="659"/>
                    <a:pt x="501" y="659"/>
                    <a:pt x="83" y="659"/>
                  </a:cubicBezTo>
                  <a:cubicBezTo>
                    <a:pt x="68" y="659"/>
                    <a:pt x="55" y="656"/>
                    <a:pt x="42" y="648"/>
                  </a:cubicBezTo>
                  <a:cubicBezTo>
                    <a:pt x="29" y="640"/>
                    <a:pt x="18" y="632"/>
                    <a:pt x="11" y="618"/>
                  </a:cubicBezTo>
                  <a:cubicBezTo>
                    <a:pt x="3" y="605"/>
                    <a:pt x="0" y="591"/>
                    <a:pt x="0" y="576"/>
                  </a:cubicBezTo>
                  <a:cubicBezTo>
                    <a:pt x="0" y="565"/>
                    <a:pt x="0" y="553"/>
                    <a:pt x="0" y="541"/>
                  </a:cubicBezTo>
                  <a:cubicBezTo>
                    <a:pt x="0" y="540"/>
                    <a:pt x="0" y="540"/>
                    <a:pt x="0" y="540"/>
                  </a:cubicBezTo>
                  <a:cubicBezTo>
                    <a:pt x="0" y="525"/>
                    <a:pt x="3" y="511"/>
                    <a:pt x="11" y="498"/>
                  </a:cubicBezTo>
                  <a:cubicBezTo>
                    <a:pt x="18" y="484"/>
                    <a:pt x="29" y="476"/>
                    <a:pt x="42" y="468"/>
                  </a:cubicBezTo>
                  <a:cubicBezTo>
                    <a:pt x="49" y="464"/>
                    <a:pt x="56" y="461"/>
                    <a:pt x="65" y="459"/>
                  </a:cubicBezTo>
                  <a:cubicBezTo>
                    <a:pt x="130" y="135"/>
                    <a:pt x="395" y="0"/>
                    <a:pt x="713" y="0"/>
                  </a:cubicBezTo>
                  <a:cubicBezTo>
                    <a:pt x="1032" y="0"/>
                    <a:pt x="1301" y="136"/>
                    <a:pt x="1364" y="462"/>
                  </a:cubicBezTo>
                  <a:cubicBezTo>
                    <a:pt x="1370" y="464"/>
                    <a:pt x="1374" y="466"/>
                    <a:pt x="1379" y="469"/>
                  </a:cubicBezTo>
                  <a:cubicBezTo>
                    <a:pt x="1392" y="477"/>
                    <a:pt x="1402" y="486"/>
                    <a:pt x="1410" y="500"/>
                  </a:cubicBezTo>
                  <a:cubicBezTo>
                    <a:pt x="1417" y="513"/>
                    <a:pt x="1421" y="525"/>
                    <a:pt x="1421" y="540"/>
                  </a:cubicBezTo>
                  <a:close/>
                  <a:moveTo>
                    <a:pt x="1381" y="748"/>
                  </a:moveTo>
                  <a:cubicBezTo>
                    <a:pt x="1381" y="835"/>
                    <a:pt x="1381" y="921"/>
                    <a:pt x="1381" y="1007"/>
                  </a:cubicBezTo>
                  <a:cubicBezTo>
                    <a:pt x="1297" y="1051"/>
                    <a:pt x="1223" y="1082"/>
                    <a:pt x="1134" y="1114"/>
                  </a:cubicBezTo>
                  <a:cubicBezTo>
                    <a:pt x="1087" y="1134"/>
                    <a:pt x="1045" y="1144"/>
                    <a:pt x="994" y="1145"/>
                  </a:cubicBezTo>
                  <a:cubicBezTo>
                    <a:pt x="988" y="1146"/>
                    <a:pt x="983" y="1146"/>
                    <a:pt x="976" y="1146"/>
                  </a:cubicBezTo>
                  <a:cubicBezTo>
                    <a:pt x="970" y="1146"/>
                    <a:pt x="964" y="1146"/>
                    <a:pt x="958" y="1145"/>
                  </a:cubicBezTo>
                  <a:cubicBezTo>
                    <a:pt x="896" y="1139"/>
                    <a:pt x="778" y="1043"/>
                    <a:pt x="715" y="1041"/>
                  </a:cubicBezTo>
                  <a:cubicBezTo>
                    <a:pt x="653" y="1040"/>
                    <a:pt x="536" y="1139"/>
                    <a:pt x="474" y="1145"/>
                  </a:cubicBezTo>
                  <a:cubicBezTo>
                    <a:pt x="467" y="1146"/>
                    <a:pt x="462" y="1146"/>
                    <a:pt x="456" y="1146"/>
                  </a:cubicBezTo>
                  <a:cubicBezTo>
                    <a:pt x="449" y="1146"/>
                    <a:pt x="444" y="1146"/>
                    <a:pt x="437" y="1145"/>
                  </a:cubicBezTo>
                  <a:cubicBezTo>
                    <a:pt x="387" y="1144"/>
                    <a:pt x="344" y="1134"/>
                    <a:pt x="297" y="1114"/>
                  </a:cubicBezTo>
                  <a:cubicBezTo>
                    <a:pt x="208" y="1082"/>
                    <a:pt x="135" y="1051"/>
                    <a:pt x="51" y="1007"/>
                  </a:cubicBezTo>
                  <a:cubicBezTo>
                    <a:pt x="51" y="921"/>
                    <a:pt x="51" y="835"/>
                    <a:pt x="51" y="748"/>
                  </a:cubicBezTo>
                  <a:cubicBezTo>
                    <a:pt x="155" y="733"/>
                    <a:pt x="244" y="727"/>
                    <a:pt x="350" y="727"/>
                  </a:cubicBezTo>
                  <a:cubicBezTo>
                    <a:pt x="376" y="727"/>
                    <a:pt x="399" y="728"/>
                    <a:pt x="425" y="729"/>
                  </a:cubicBezTo>
                  <a:cubicBezTo>
                    <a:pt x="433" y="730"/>
                    <a:pt x="441" y="731"/>
                    <a:pt x="449" y="731"/>
                  </a:cubicBezTo>
                  <a:cubicBezTo>
                    <a:pt x="517" y="741"/>
                    <a:pt x="644" y="781"/>
                    <a:pt x="715" y="782"/>
                  </a:cubicBezTo>
                  <a:cubicBezTo>
                    <a:pt x="787" y="784"/>
                    <a:pt x="914" y="739"/>
                    <a:pt x="981" y="731"/>
                  </a:cubicBezTo>
                  <a:cubicBezTo>
                    <a:pt x="990" y="731"/>
                    <a:pt x="998" y="730"/>
                    <a:pt x="1006" y="729"/>
                  </a:cubicBezTo>
                  <a:cubicBezTo>
                    <a:pt x="1031" y="728"/>
                    <a:pt x="1053" y="727"/>
                    <a:pt x="1079" y="727"/>
                  </a:cubicBezTo>
                  <a:cubicBezTo>
                    <a:pt x="1185" y="727"/>
                    <a:pt x="1275" y="734"/>
                    <a:pt x="1381" y="749"/>
                  </a:cubicBezTo>
                  <a:cubicBezTo>
                    <a:pt x="1381" y="749"/>
                    <a:pt x="1381" y="749"/>
                    <a:pt x="1381" y="748"/>
                  </a:cubicBezTo>
                  <a:close/>
                  <a:moveTo>
                    <a:pt x="443" y="854"/>
                  </a:moveTo>
                  <a:cubicBezTo>
                    <a:pt x="357" y="838"/>
                    <a:pt x="281" y="870"/>
                    <a:pt x="271" y="923"/>
                  </a:cubicBezTo>
                  <a:cubicBezTo>
                    <a:pt x="261" y="977"/>
                    <a:pt x="322" y="1033"/>
                    <a:pt x="409" y="1047"/>
                  </a:cubicBezTo>
                  <a:cubicBezTo>
                    <a:pt x="495" y="1061"/>
                    <a:pt x="572" y="1031"/>
                    <a:pt x="582" y="977"/>
                  </a:cubicBezTo>
                  <a:cubicBezTo>
                    <a:pt x="592" y="924"/>
                    <a:pt x="529" y="869"/>
                    <a:pt x="443" y="854"/>
                  </a:cubicBezTo>
                  <a:close/>
                  <a:moveTo>
                    <a:pt x="988" y="854"/>
                  </a:moveTo>
                  <a:cubicBezTo>
                    <a:pt x="902" y="869"/>
                    <a:pt x="841" y="925"/>
                    <a:pt x="851" y="979"/>
                  </a:cubicBezTo>
                  <a:cubicBezTo>
                    <a:pt x="861" y="1033"/>
                    <a:pt x="937" y="1065"/>
                    <a:pt x="1023" y="1048"/>
                  </a:cubicBezTo>
                  <a:cubicBezTo>
                    <a:pt x="1109" y="1031"/>
                    <a:pt x="1170" y="977"/>
                    <a:pt x="1160" y="923"/>
                  </a:cubicBezTo>
                  <a:cubicBezTo>
                    <a:pt x="1151" y="869"/>
                    <a:pt x="1074" y="839"/>
                    <a:pt x="988" y="854"/>
                  </a:cubicBezTo>
                  <a:close/>
                </a:path>
              </a:pathLst>
            </a:custGeom>
            <a:solidFill>
              <a:schemeClr val="accent1"/>
            </a:solidFill>
            <a:ln>
              <a:noFill/>
            </a:ln>
            <a:effectLst/>
          </p:spPr>
          <p:txBody>
            <a:bodyPr wrap="none" anchor="ctr"/>
            <a:lstStyle/>
            <a:p>
              <a:endParaRPr lang="en-US" dirty="0"/>
            </a:p>
          </p:txBody>
        </p:sp>
      </p:grpSp>
      <p:sp>
        <p:nvSpPr>
          <p:cNvPr id="10" name="Rectangle 9">
            <a:extLst>
              <a:ext uri="{FF2B5EF4-FFF2-40B4-BE49-F238E27FC236}">
                <a16:creationId xmlns:a16="http://schemas.microsoft.com/office/drawing/2014/main" id="{BB07835D-7E05-4028-8239-7E6E1C9603AF}"/>
              </a:ext>
            </a:extLst>
          </p:cNvPr>
          <p:cNvSpPr/>
          <p:nvPr/>
        </p:nvSpPr>
        <p:spPr>
          <a:xfrm>
            <a:off x="838800" y="3967465"/>
            <a:ext cx="3323732" cy="1246495"/>
          </a:xfrm>
          <a:prstGeom prst="rect">
            <a:avLst/>
          </a:prstGeom>
        </p:spPr>
        <p:txBody>
          <a:bodyPr wrap="square" lIns="0" tIns="0" rIns="0" bIns="0" anchor="t">
            <a:spAutoFit/>
          </a:bodyPr>
          <a:lstStyle/>
          <a:p>
            <a:pPr algn="ctr">
              <a:spcBef>
                <a:spcPts val="600"/>
              </a:spcBef>
              <a:buClr>
                <a:schemeClr val="accent1"/>
              </a:buClr>
            </a:pPr>
            <a:r>
              <a:rPr lang="en-US" sz="1600" b="1" dirty="0">
                <a:solidFill>
                  <a:schemeClr val="accent1"/>
                </a:solidFill>
              </a:rPr>
              <a:t>Merchants can </a:t>
            </a:r>
            <a:br>
              <a:rPr lang="en-US" sz="1600" b="1" dirty="0">
                <a:solidFill>
                  <a:schemeClr val="accent1"/>
                </a:solidFill>
              </a:rPr>
            </a:br>
            <a:r>
              <a:rPr lang="en-US" sz="1600" b="1" dirty="0">
                <a:solidFill>
                  <a:schemeClr val="accent1"/>
                </a:solidFill>
              </a:rPr>
              <a:t>deploy exemptions from acquirers/issuers</a:t>
            </a:r>
          </a:p>
          <a:p>
            <a:pPr algn="ctr">
              <a:spcBef>
                <a:spcPts val="600"/>
              </a:spcBef>
              <a:buClr>
                <a:schemeClr val="accent1"/>
              </a:buClr>
            </a:pPr>
            <a:r>
              <a:rPr lang="en-US" sz="1400" dirty="0">
                <a:solidFill>
                  <a:schemeClr val="accent6">
                    <a:lumMod val="25000"/>
                  </a:schemeClr>
                </a:solidFill>
              </a:rPr>
              <a:t>Less than 30 euro, TRA </a:t>
            </a:r>
            <a:br>
              <a:rPr lang="en-US" sz="1400" dirty="0">
                <a:solidFill>
                  <a:schemeClr val="accent6">
                    <a:lumMod val="25000"/>
                  </a:schemeClr>
                </a:solidFill>
              </a:rPr>
            </a:br>
            <a:r>
              <a:rPr lang="en-US" sz="1400" dirty="0">
                <a:solidFill>
                  <a:schemeClr val="accent6">
                    <a:lumMod val="25000"/>
                  </a:schemeClr>
                </a:solidFill>
              </a:rPr>
              <a:t>(transaction risk analysis)</a:t>
            </a:r>
          </a:p>
        </p:txBody>
      </p:sp>
      <p:grpSp>
        <p:nvGrpSpPr>
          <p:cNvPr id="42" name="Group 41">
            <a:extLst>
              <a:ext uri="{FF2B5EF4-FFF2-40B4-BE49-F238E27FC236}">
                <a16:creationId xmlns:a16="http://schemas.microsoft.com/office/drawing/2014/main" id="{6C2C527D-B9F5-44D9-BE49-5791DE2FA465}"/>
              </a:ext>
            </a:extLst>
          </p:cNvPr>
          <p:cNvGrpSpPr/>
          <p:nvPr/>
        </p:nvGrpSpPr>
        <p:grpSpPr>
          <a:xfrm>
            <a:off x="2128696" y="3071105"/>
            <a:ext cx="743940" cy="743940"/>
            <a:chOff x="2128696" y="2832578"/>
            <a:chExt cx="743940" cy="743940"/>
          </a:xfrm>
        </p:grpSpPr>
        <p:sp>
          <p:nvSpPr>
            <p:cNvPr id="27" name="Oval 26">
              <a:extLst>
                <a:ext uri="{FF2B5EF4-FFF2-40B4-BE49-F238E27FC236}">
                  <a16:creationId xmlns:a16="http://schemas.microsoft.com/office/drawing/2014/main" id="{2F09EF8E-D7F3-44F7-9916-DC1C874FFDF6}"/>
                </a:ext>
              </a:extLst>
            </p:cNvPr>
            <p:cNvSpPr/>
            <p:nvPr/>
          </p:nvSpPr>
          <p:spPr>
            <a:xfrm>
              <a:off x="2128696" y="2832578"/>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41" name="Freeform 16">
              <a:extLst>
                <a:ext uri="{FF2B5EF4-FFF2-40B4-BE49-F238E27FC236}">
                  <a16:creationId xmlns:a16="http://schemas.microsoft.com/office/drawing/2014/main" id="{7E44EFB7-42A2-45F5-9ECD-15A2253B8C85}"/>
                </a:ext>
              </a:extLst>
            </p:cNvPr>
            <p:cNvSpPr>
              <a:spLocks noChangeAspect="1" noChangeArrowheads="1"/>
            </p:cNvSpPr>
            <p:nvPr/>
          </p:nvSpPr>
          <p:spPr bwMode="auto">
            <a:xfrm>
              <a:off x="2272066" y="3024274"/>
              <a:ext cx="457200" cy="360548"/>
            </a:xfrm>
            <a:custGeom>
              <a:avLst/>
              <a:gdLst>
                <a:gd name="T0" fmla="*/ 515 w 1861"/>
                <a:gd name="T1" fmla="*/ 608 h 1468"/>
                <a:gd name="T2" fmla="*/ 799 w 1861"/>
                <a:gd name="T3" fmla="*/ 267 h 1468"/>
                <a:gd name="T4" fmla="*/ 509 w 1861"/>
                <a:gd name="T5" fmla="*/ 2 h 1468"/>
                <a:gd name="T6" fmla="*/ 421 w 1861"/>
                <a:gd name="T7" fmla="*/ 585 h 1468"/>
                <a:gd name="T8" fmla="*/ 314 w 1861"/>
                <a:gd name="T9" fmla="*/ 252 h 1468"/>
                <a:gd name="T10" fmla="*/ 417 w 1861"/>
                <a:gd name="T11" fmla="*/ 216 h 1468"/>
                <a:gd name="T12" fmla="*/ 520 w 1861"/>
                <a:gd name="T13" fmla="*/ 253 h 1468"/>
                <a:gd name="T14" fmla="*/ 687 w 1861"/>
                <a:gd name="T15" fmla="*/ 300 h 1468"/>
                <a:gd name="T16" fmla="*/ 719 w 1861"/>
                <a:gd name="T17" fmla="*/ 304 h 1468"/>
                <a:gd name="T18" fmla="*/ 309 w 1861"/>
                <a:gd name="T19" fmla="*/ 303 h 1468"/>
                <a:gd name="T20" fmla="*/ 1514 w 1861"/>
                <a:gd name="T21" fmla="*/ 397 h 1468"/>
                <a:gd name="T22" fmla="*/ 855 w 1861"/>
                <a:gd name="T23" fmla="*/ 397 h 1468"/>
                <a:gd name="T24" fmla="*/ 916 w 1861"/>
                <a:gd name="T25" fmla="*/ 389 h 1468"/>
                <a:gd name="T26" fmla="*/ 1262 w 1861"/>
                <a:gd name="T27" fmla="*/ 244 h 1468"/>
                <a:gd name="T28" fmla="*/ 1455 w 1861"/>
                <a:gd name="T29" fmla="*/ 395 h 1468"/>
                <a:gd name="T30" fmla="*/ 915 w 1861"/>
                <a:gd name="T31" fmla="*/ 396 h 1468"/>
                <a:gd name="T32" fmla="*/ 517 w 1861"/>
                <a:gd name="T33" fmla="*/ 1015 h 1468"/>
                <a:gd name="T34" fmla="*/ 38 w 1861"/>
                <a:gd name="T35" fmla="*/ 1121 h 1468"/>
                <a:gd name="T36" fmla="*/ 128 w 1861"/>
                <a:gd name="T37" fmla="*/ 733 h 1468"/>
                <a:gd name="T38" fmla="*/ 327 w 1861"/>
                <a:gd name="T39" fmla="*/ 650 h 1468"/>
                <a:gd name="T40" fmla="*/ 416 w 1861"/>
                <a:gd name="T41" fmla="*/ 792 h 1468"/>
                <a:gd name="T42" fmla="*/ 515 w 1861"/>
                <a:gd name="T43" fmla="*/ 816 h 1468"/>
                <a:gd name="T44" fmla="*/ 614 w 1861"/>
                <a:gd name="T45" fmla="*/ 792 h 1468"/>
                <a:gd name="T46" fmla="*/ 703 w 1861"/>
                <a:gd name="T47" fmla="*/ 648 h 1468"/>
                <a:gd name="T48" fmla="*/ 903 w 1861"/>
                <a:gd name="T49" fmla="*/ 732 h 1468"/>
                <a:gd name="T50" fmla="*/ 762 w 1861"/>
                <a:gd name="T51" fmla="*/ 849 h 1468"/>
                <a:gd name="T52" fmla="*/ 535 w 1861"/>
                <a:gd name="T53" fmla="*/ 988 h 1468"/>
                <a:gd name="T54" fmla="*/ 1810 w 1861"/>
                <a:gd name="T55" fmla="*/ 1467 h 1468"/>
                <a:gd name="T56" fmla="*/ 584 w 1861"/>
                <a:gd name="T57" fmla="*/ 1030 h 1468"/>
                <a:gd name="T58" fmla="*/ 782 w 1861"/>
                <a:gd name="T59" fmla="*/ 914 h 1468"/>
                <a:gd name="T60" fmla="*/ 1186 w 1861"/>
                <a:gd name="T61" fmla="*/ 1067 h 1468"/>
                <a:gd name="T62" fmla="*/ 1591 w 1861"/>
                <a:gd name="T63" fmla="*/ 914 h 1468"/>
                <a:gd name="T64" fmla="*/ 1788 w 1861"/>
                <a:gd name="T65" fmla="*/ 103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1" h="1468">
                  <a:moveTo>
                    <a:pt x="421" y="585"/>
                  </a:moveTo>
                  <a:cubicBezTo>
                    <a:pt x="452" y="601"/>
                    <a:pt x="480" y="608"/>
                    <a:pt x="515" y="608"/>
                  </a:cubicBezTo>
                  <a:cubicBezTo>
                    <a:pt x="549" y="608"/>
                    <a:pt x="579" y="601"/>
                    <a:pt x="610" y="585"/>
                  </a:cubicBezTo>
                  <a:cubicBezTo>
                    <a:pt x="676" y="641"/>
                    <a:pt x="890" y="588"/>
                    <a:pt x="799" y="267"/>
                  </a:cubicBezTo>
                  <a:cubicBezTo>
                    <a:pt x="725" y="2"/>
                    <a:pt x="570" y="2"/>
                    <a:pt x="521" y="2"/>
                  </a:cubicBezTo>
                  <a:cubicBezTo>
                    <a:pt x="517" y="2"/>
                    <a:pt x="513" y="2"/>
                    <a:pt x="509" y="2"/>
                  </a:cubicBezTo>
                  <a:cubicBezTo>
                    <a:pt x="460" y="2"/>
                    <a:pt x="305" y="2"/>
                    <a:pt x="230" y="267"/>
                  </a:cubicBezTo>
                  <a:cubicBezTo>
                    <a:pt x="140" y="588"/>
                    <a:pt x="354" y="641"/>
                    <a:pt x="421" y="585"/>
                  </a:cubicBezTo>
                  <a:close/>
                  <a:moveTo>
                    <a:pt x="309" y="303"/>
                  </a:moveTo>
                  <a:cubicBezTo>
                    <a:pt x="309" y="285"/>
                    <a:pt x="310" y="270"/>
                    <a:pt x="314" y="252"/>
                  </a:cubicBezTo>
                  <a:cubicBezTo>
                    <a:pt x="314" y="250"/>
                    <a:pt x="315" y="249"/>
                    <a:pt x="316" y="248"/>
                  </a:cubicBezTo>
                  <a:cubicBezTo>
                    <a:pt x="353" y="244"/>
                    <a:pt x="385" y="235"/>
                    <a:pt x="417" y="216"/>
                  </a:cubicBezTo>
                  <a:cubicBezTo>
                    <a:pt x="432" y="207"/>
                    <a:pt x="443" y="199"/>
                    <a:pt x="456" y="188"/>
                  </a:cubicBezTo>
                  <a:cubicBezTo>
                    <a:pt x="475" y="214"/>
                    <a:pt x="495" y="234"/>
                    <a:pt x="520" y="253"/>
                  </a:cubicBezTo>
                  <a:cubicBezTo>
                    <a:pt x="523" y="254"/>
                    <a:pt x="525" y="255"/>
                    <a:pt x="527" y="257"/>
                  </a:cubicBezTo>
                  <a:cubicBezTo>
                    <a:pt x="578" y="286"/>
                    <a:pt x="628" y="300"/>
                    <a:pt x="687" y="300"/>
                  </a:cubicBezTo>
                  <a:cubicBezTo>
                    <a:pt x="699" y="300"/>
                    <a:pt x="707" y="299"/>
                    <a:pt x="719" y="298"/>
                  </a:cubicBezTo>
                  <a:cubicBezTo>
                    <a:pt x="730" y="297"/>
                    <a:pt x="719" y="302"/>
                    <a:pt x="719" y="304"/>
                  </a:cubicBezTo>
                  <a:cubicBezTo>
                    <a:pt x="719" y="446"/>
                    <a:pt x="626" y="563"/>
                    <a:pt x="513" y="563"/>
                  </a:cubicBezTo>
                  <a:cubicBezTo>
                    <a:pt x="399" y="563"/>
                    <a:pt x="309" y="447"/>
                    <a:pt x="309" y="303"/>
                  </a:cubicBezTo>
                  <a:close/>
                  <a:moveTo>
                    <a:pt x="1184" y="793"/>
                  </a:moveTo>
                  <a:cubicBezTo>
                    <a:pt x="1366" y="793"/>
                    <a:pt x="1514" y="616"/>
                    <a:pt x="1514" y="397"/>
                  </a:cubicBezTo>
                  <a:cubicBezTo>
                    <a:pt x="1514" y="177"/>
                    <a:pt x="1366" y="0"/>
                    <a:pt x="1184" y="0"/>
                  </a:cubicBezTo>
                  <a:cubicBezTo>
                    <a:pt x="1003" y="0"/>
                    <a:pt x="855" y="178"/>
                    <a:pt x="855" y="397"/>
                  </a:cubicBezTo>
                  <a:cubicBezTo>
                    <a:pt x="855" y="616"/>
                    <a:pt x="1003" y="793"/>
                    <a:pt x="1184" y="793"/>
                  </a:cubicBezTo>
                  <a:close/>
                  <a:moveTo>
                    <a:pt x="916" y="389"/>
                  </a:moveTo>
                  <a:cubicBezTo>
                    <a:pt x="978" y="393"/>
                    <a:pt x="1096" y="389"/>
                    <a:pt x="1176" y="330"/>
                  </a:cubicBezTo>
                  <a:cubicBezTo>
                    <a:pt x="1211" y="304"/>
                    <a:pt x="1237" y="278"/>
                    <a:pt x="1262" y="244"/>
                  </a:cubicBezTo>
                  <a:cubicBezTo>
                    <a:pt x="1308" y="296"/>
                    <a:pt x="1399" y="315"/>
                    <a:pt x="1449" y="323"/>
                  </a:cubicBezTo>
                  <a:cubicBezTo>
                    <a:pt x="1453" y="348"/>
                    <a:pt x="1455" y="370"/>
                    <a:pt x="1455" y="395"/>
                  </a:cubicBezTo>
                  <a:cubicBezTo>
                    <a:pt x="1455" y="583"/>
                    <a:pt x="1334" y="734"/>
                    <a:pt x="1184" y="734"/>
                  </a:cubicBezTo>
                  <a:cubicBezTo>
                    <a:pt x="1035" y="734"/>
                    <a:pt x="915" y="583"/>
                    <a:pt x="915" y="396"/>
                  </a:cubicBezTo>
                  <a:cubicBezTo>
                    <a:pt x="915" y="394"/>
                    <a:pt x="915" y="391"/>
                    <a:pt x="916" y="389"/>
                  </a:cubicBezTo>
                  <a:close/>
                  <a:moveTo>
                    <a:pt x="517" y="1015"/>
                  </a:moveTo>
                  <a:cubicBezTo>
                    <a:pt x="497" y="1049"/>
                    <a:pt x="487" y="1082"/>
                    <a:pt x="483" y="1121"/>
                  </a:cubicBezTo>
                  <a:cubicBezTo>
                    <a:pt x="334" y="1121"/>
                    <a:pt x="186" y="1121"/>
                    <a:pt x="38" y="1121"/>
                  </a:cubicBezTo>
                  <a:cubicBezTo>
                    <a:pt x="29" y="1074"/>
                    <a:pt x="0" y="853"/>
                    <a:pt x="56" y="787"/>
                  </a:cubicBezTo>
                  <a:cubicBezTo>
                    <a:pt x="79" y="765"/>
                    <a:pt x="101" y="748"/>
                    <a:pt x="128" y="733"/>
                  </a:cubicBezTo>
                  <a:cubicBezTo>
                    <a:pt x="155" y="718"/>
                    <a:pt x="178" y="708"/>
                    <a:pt x="208" y="700"/>
                  </a:cubicBezTo>
                  <a:cubicBezTo>
                    <a:pt x="233" y="691"/>
                    <a:pt x="288" y="667"/>
                    <a:pt x="327" y="650"/>
                  </a:cubicBezTo>
                  <a:cubicBezTo>
                    <a:pt x="329" y="679"/>
                    <a:pt x="336" y="702"/>
                    <a:pt x="351" y="728"/>
                  </a:cubicBezTo>
                  <a:cubicBezTo>
                    <a:pt x="367" y="756"/>
                    <a:pt x="387" y="776"/>
                    <a:pt x="416" y="792"/>
                  </a:cubicBezTo>
                  <a:cubicBezTo>
                    <a:pt x="444" y="809"/>
                    <a:pt x="472" y="816"/>
                    <a:pt x="505" y="816"/>
                  </a:cubicBezTo>
                  <a:cubicBezTo>
                    <a:pt x="509" y="816"/>
                    <a:pt x="511" y="816"/>
                    <a:pt x="515" y="816"/>
                  </a:cubicBezTo>
                  <a:cubicBezTo>
                    <a:pt x="518" y="816"/>
                    <a:pt x="521" y="816"/>
                    <a:pt x="524" y="816"/>
                  </a:cubicBezTo>
                  <a:cubicBezTo>
                    <a:pt x="557" y="816"/>
                    <a:pt x="585" y="809"/>
                    <a:pt x="614" y="792"/>
                  </a:cubicBezTo>
                  <a:cubicBezTo>
                    <a:pt x="642" y="776"/>
                    <a:pt x="663" y="756"/>
                    <a:pt x="679" y="728"/>
                  </a:cubicBezTo>
                  <a:cubicBezTo>
                    <a:pt x="694" y="702"/>
                    <a:pt x="701" y="677"/>
                    <a:pt x="703" y="648"/>
                  </a:cubicBezTo>
                  <a:cubicBezTo>
                    <a:pt x="742" y="666"/>
                    <a:pt x="797" y="691"/>
                    <a:pt x="822" y="698"/>
                  </a:cubicBezTo>
                  <a:cubicBezTo>
                    <a:pt x="852" y="706"/>
                    <a:pt x="877" y="716"/>
                    <a:pt x="903" y="732"/>
                  </a:cubicBezTo>
                  <a:cubicBezTo>
                    <a:pt x="929" y="746"/>
                    <a:pt x="949" y="762"/>
                    <a:pt x="971" y="783"/>
                  </a:cubicBezTo>
                  <a:cubicBezTo>
                    <a:pt x="902" y="805"/>
                    <a:pt x="832" y="827"/>
                    <a:pt x="762" y="849"/>
                  </a:cubicBezTo>
                  <a:cubicBezTo>
                    <a:pt x="721" y="861"/>
                    <a:pt x="687" y="875"/>
                    <a:pt x="650" y="896"/>
                  </a:cubicBezTo>
                  <a:cubicBezTo>
                    <a:pt x="605" y="922"/>
                    <a:pt x="570" y="950"/>
                    <a:pt x="535" y="988"/>
                  </a:cubicBezTo>
                  <a:cubicBezTo>
                    <a:pt x="528" y="997"/>
                    <a:pt x="523" y="1005"/>
                    <a:pt x="517" y="1015"/>
                  </a:cubicBezTo>
                  <a:close/>
                  <a:moveTo>
                    <a:pt x="1810" y="1467"/>
                  </a:moveTo>
                  <a:cubicBezTo>
                    <a:pt x="1393" y="1467"/>
                    <a:pt x="976" y="1467"/>
                    <a:pt x="560" y="1467"/>
                  </a:cubicBezTo>
                  <a:cubicBezTo>
                    <a:pt x="548" y="1406"/>
                    <a:pt x="510" y="1116"/>
                    <a:pt x="584" y="1030"/>
                  </a:cubicBezTo>
                  <a:cubicBezTo>
                    <a:pt x="613" y="1000"/>
                    <a:pt x="642" y="979"/>
                    <a:pt x="678" y="958"/>
                  </a:cubicBezTo>
                  <a:cubicBezTo>
                    <a:pt x="712" y="938"/>
                    <a:pt x="744" y="925"/>
                    <a:pt x="782" y="914"/>
                  </a:cubicBezTo>
                  <a:cubicBezTo>
                    <a:pt x="854" y="892"/>
                    <a:pt x="926" y="870"/>
                    <a:pt x="997" y="847"/>
                  </a:cubicBezTo>
                  <a:cubicBezTo>
                    <a:pt x="1006" y="933"/>
                    <a:pt x="1184" y="1065"/>
                    <a:pt x="1186" y="1067"/>
                  </a:cubicBezTo>
                  <a:cubicBezTo>
                    <a:pt x="1189" y="1065"/>
                    <a:pt x="1366" y="932"/>
                    <a:pt x="1376" y="847"/>
                  </a:cubicBezTo>
                  <a:cubicBezTo>
                    <a:pt x="1448" y="870"/>
                    <a:pt x="1520" y="892"/>
                    <a:pt x="1591" y="914"/>
                  </a:cubicBezTo>
                  <a:cubicBezTo>
                    <a:pt x="1628" y="925"/>
                    <a:pt x="1659" y="937"/>
                    <a:pt x="1693" y="957"/>
                  </a:cubicBezTo>
                  <a:cubicBezTo>
                    <a:pt x="1729" y="978"/>
                    <a:pt x="1758" y="1000"/>
                    <a:pt x="1788" y="1030"/>
                  </a:cubicBezTo>
                  <a:cubicBezTo>
                    <a:pt x="1860" y="1116"/>
                    <a:pt x="1822" y="1406"/>
                    <a:pt x="1810" y="1467"/>
                  </a:cubicBezTo>
                  <a:close/>
                </a:path>
              </a:pathLst>
            </a:custGeom>
            <a:solidFill>
              <a:srgbClr val="0A86C9"/>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7" name="Group 46">
            <a:extLst>
              <a:ext uri="{FF2B5EF4-FFF2-40B4-BE49-F238E27FC236}">
                <a16:creationId xmlns:a16="http://schemas.microsoft.com/office/drawing/2014/main" id="{453664A9-3A88-407C-9BF4-54CF899556F9}"/>
              </a:ext>
            </a:extLst>
          </p:cNvPr>
          <p:cNvGrpSpPr/>
          <p:nvPr/>
        </p:nvGrpSpPr>
        <p:grpSpPr>
          <a:xfrm>
            <a:off x="5724030" y="4201861"/>
            <a:ext cx="743940" cy="743940"/>
            <a:chOff x="5724030" y="4201861"/>
            <a:chExt cx="743940" cy="743940"/>
          </a:xfrm>
        </p:grpSpPr>
        <p:sp>
          <p:nvSpPr>
            <p:cNvPr id="18" name="Oval 17">
              <a:extLst>
                <a:ext uri="{FF2B5EF4-FFF2-40B4-BE49-F238E27FC236}">
                  <a16:creationId xmlns:a16="http://schemas.microsoft.com/office/drawing/2014/main" id="{58FA2D6F-CC80-4213-8682-9DD9C2F680B6}"/>
                </a:ext>
              </a:extLst>
            </p:cNvPr>
            <p:cNvSpPr/>
            <p:nvPr/>
          </p:nvSpPr>
          <p:spPr>
            <a:xfrm>
              <a:off x="5724030" y="4201861"/>
              <a:ext cx="743940" cy="743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5" name="Group 7">
              <a:extLst>
                <a:ext uri="{FF2B5EF4-FFF2-40B4-BE49-F238E27FC236}">
                  <a16:creationId xmlns:a16="http://schemas.microsoft.com/office/drawing/2014/main" id="{99E110F0-2605-4C22-A8CD-77EFE4DB687E}"/>
                </a:ext>
              </a:extLst>
            </p:cNvPr>
            <p:cNvGrpSpPr>
              <a:grpSpLocks/>
            </p:cNvGrpSpPr>
            <p:nvPr/>
          </p:nvGrpSpPr>
          <p:grpSpPr bwMode="auto">
            <a:xfrm>
              <a:off x="5894808" y="4369765"/>
              <a:ext cx="402384" cy="408133"/>
              <a:chOff x="1366" y="1140"/>
              <a:chExt cx="350" cy="355"/>
            </a:xfrm>
            <a:solidFill>
              <a:srgbClr val="DB6026"/>
            </a:solidFill>
          </p:grpSpPr>
          <p:sp>
            <p:nvSpPr>
              <p:cNvPr id="46" name="Freeform 8">
                <a:extLst>
                  <a:ext uri="{FF2B5EF4-FFF2-40B4-BE49-F238E27FC236}">
                    <a16:creationId xmlns:a16="http://schemas.microsoft.com/office/drawing/2014/main" id="{5F5509F0-9C07-4F2F-83E2-0990400FB34A}"/>
                  </a:ext>
                </a:extLst>
              </p:cNvPr>
              <p:cNvSpPr>
                <a:spLocks noChangeArrowheads="1"/>
              </p:cNvSpPr>
              <p:nvPr/>
            </p:nvSpPr>
            <p:spPr bwMode="auto">
              <a:xfrm>
                <a:off x="1366" y="1140"/>
                <a:ext cx="350" cy="355"/>
              </a:xfrm>
              <a:custGeom>
                <a:avLst/>
                <a:gdLst>
                  <a:gd name="T0" fmla="*/ 517 w 1550"/>
                  <a:gd name="T1" fmla="*/ 1054 h 1572"/>
                  <a:gd name="T2" fmla="*/ 0 w 1550"/>
                  <a:gd name="T3" fmla="*/ 1162 h 1572"/>
                  <a:gd name="T4" fmla="*/ 946 w 1550"/>
                  <a:gd name="T5" fmla="*/ 0 h 1572"/>
                  <a:gd name="T6" fmla="*/ 839 w 1550"/>
                  <a:gd name="T7" fmla="*/ 301 h 1572"/>
                  <a:gd name="T8" fmla="*/ 107 w 1550"/>
                  <a:gd name="T9" fmla="*/ 107 h 1572"/>
                  <a:gd name="T10" fmla="*/ 1549 w 1550"/>
                  <a:gd name="T11" fmla="*/ 387 h 1572"/>
                  <a:gd name="T12" fmla="*/ 603 w 1550"/>
                  <a:gd name="T13" fmla="*/ 1571 h 1572"/>
                  <a:gd name="T14" fmla="*/ 1549 w 1550"/>
                  <a:gd name="T15" fmla="*/ 387 h 1572"/>
                  <a:gd name="T16" fmla="*/ 860 w 1550"/>
                  <a:gd name="T17" fmla="*/ 1248 h 1572"/>
                  <a:gd name="T18" fmla="*/ 851 w 1550"/>
                  <a:gd name="T19" fmla="*/ 1216 h 1572"/>
                  <a:gd name="T20" fmla="*/ 796 w 1550"/>
                  <a:gd name="T21" fmla="*/ 1183 h 1572"/>
                  <a:gd name="T22" fmla="*/ 741 w 1550"/>
                  <a:gd name="T23" fmla="*/ 1216 h 1572"/>
                  <a:gd name="T24" fmla="*/ 741 w 1550"/>
                  <a:gd name="T25" fmla="*/ 1280 h 1572"/>
                  <a:gd name="T26" fmla="*/ 796 w 1550"/>
                  <a:gd name="T27" fmla="*/ 1312 h 1572"/>
                  <a:gd name="T28" fmla="*/ 828 w 1550"/>
                  <a:gd name="T29" fmla="*/ 1304 h 1572"/>
                  <a:gd name="T30" fmla="*/ 860 w 1550"/>
                  <a:gd name="T31" fmla="*/ 1248 h 1572"/>
                  <a:gd name="T32" fmla="*/ 860 w 1550"/>
                  <a:gd name="T33" fmla="*/ 979 h 1572"/>
                  <a:gd name="T34" fmla="*/ 851 w 1550"/>
                  <a:gd name="T35" fmla="*/ 946 h 1572"/>
                  <a:gd name="T36" fmla="*/ 796 w 1550"/>
                  <a:gd name="T37" fmla="*/ 914 h 1572"/>
                  <a:gd name="T38" fmla="*/ 741 w 1550"/>
                  <a:gd name="T39" fmla="*/ 946 h 1572"/>
                  <a:gd name="T40" fmla="*/ 741 w 1550"/>
                  <a:gd name="T41" fmla="*/ 1011 h 1572"/>
                  <a:gd name="T42" fmla="*/ 796 w 1550"/>
                  <a:gd name="T43" fmla="*/ 1043 h 1572"/>
                  <a:gd name="T44" fmla="*/ 828 w 1550"/>
                  <a:gd name="T45" fmla="*/ 1035 h 1572"/>
                  <a:gd name="T46" fmla="*/ 860 w 1550"/>
                  <a:gd name="T47" fmla="*/ 979 h 1572"/>
                  <a:gd name="T48" fmla="*/ 860 w 1550"/>
                  <a:gd name="T49" fmla="*/ 710 h 1572"/>
                  <a:gd name="T50" fmla="*/ 851 w 1550"/>
                  <a:gd name="T51" fmla="*/ 678 h 1572"/>
                  <a:gd name="T52" fmla="*/ 796 w 1550"/>
                  <a:gd name="T53" fmla="*/ 646 h 1572"/>
                  <a:gd name="T54" fmla="*/ 741 w 1550"/>
                  <a:gd name="T55" fmla="*/ 678 h 1572"/>
                  <a:gd name="T56" fmla="*/ 741 w 1550"/>
                  <a:gd name="T57" fmla="*/ 743 h 1572"/>
                  <a:gd name="T58" fmla="*/ 796 w 1550"/>
                  <a:gd name="T59" fmla="*/ 775 h 1572"/>
                  <a:gd name="T60" fmla="*/ 828 w 1550"/>
                  <a:gd name="T61" fmla="*/ 766 h 1572"/>
                  <a:gd name="T62" fmla="*/ 860 w 1550"/>
                  <a:gd name="T63" fmla="*/ 710 h 1572"/>
                  <a:gd name="T64" fmla="*/ 989 w 1550"/>
                  <a:gd name="T65" fmla="*/ 1205 h 1572"/>
                  <a:gd name="T66" fmla="*/ 1420 w 1550"/>
                  <a:gd name="T67" fmla="*/ 1291 h 1572"/>
                  <a:gd name="T68" fmla="*/ 1420 w 1550"/>
                  <a:gd name="T69" fmla="*/ 936 h 1572"/>
                  <a:gd name="T70" fmla="*/ 989 w 1550"/>
                  <a:gd name="T71" fmla="*/ 1022 h 1572"/>
                  <a:gd name="T72" fmla="*/ 1420 w 1550"/>
                  <a:gd name="T73" fmla="*/ 936 h 1572"/>
                  <a:gd name="T74" fmla="*/ 989 w 1550"/>
                  <a:gd name="T75" fmla="*/ 667 h 1572"/>
                  <a:gd name="T76" fmla="*/ 1420 w 1550"/>
                  <a:gd name="T77" fmla="*/ 753 h 1572"/>
                  <a:gd name="T78" fmla="*/ 323 w 1550"/>
                  <a:gd name="T79" fmla="*/ 247 h 1572"/>
                  <a:gd name="T80" fmla="*/ 290 w 1550"/>
                  <a:gd name="T81" fmla="*/ 256 h 1572"/>
                  <a:gd name="T82" fmla="*/ 258 w 1550"/>
                  <a:gd name="T83" fmla="*/ 312 h 1572"/>
                  <a:gd name="T84" fmla="*/ 290 w 1550"/>
                  <a:gd name="T85" fmla="*/ 368 h 1572"/>
                  <a:gd name="T86" fmla="*/ 355 w 1550"/>
                  <a:gd name="T87" fmla="*/ 368 h 1572"/>
                  <a:gd name="T88" fmla="*/ 387 w 1550"/>
                  <a:gd name="T89" fmla="*/ 312 h 1572"/>
                  <a:gd name="T90" fmla="*/ 387 w 1550"/>
                  <a:gd name="T91" fmla="*/ 312 h 1572"/>
                  <a:gd name="T92" fmla="*/ 355 w 1550"/>
                  <a:gd name="T93" fmla="*/ 256 h 1572"/>
                  <a:gd name="T94" fmla="*/ 323 w 1550"/>
                  <a:gd name="T95" fmla="*/ 517 h 1572"/>
                  <a:gd name="T96" fmla="*/ 290 w 1550"/>
                  <a:gd name="T97" fmla="*/ 525 h 1572"/>
                  <a:gd name="T98" fmla="*/ 258 w 1550"/>
                  <a:gd name="T99" fmla="*/ 581 h 1572"/>
                  <a:gd name="T100" fmla="*/ 290 w 1550"/>
                  <a:gd name="T101" fmla="*/ 637 h 1572"/>
                  <a:gd name="T102" fmla="*/ 355 w 1550"/>
                  <a:gd name="T103" fmla="*/ 637 h 1572"/>
                  <a:gd name="T104" fmla="*/ 387 w 1550"/>
                  <a:gd name="T105" fmla="*/ 581 h 1572"/>
                  <a:gd name="T106" fmla="*/ 387 w 1550"/>
                  <a:gd name="T107" fmla="*/ 581 h 1572"/>
                  <a:gd name="T108" fmla="*/ 355 w 1550"/>
                  <a:gd name="T109" fmla="*/ 525 h 1572"/>
                  <a:gd name="T110" fmla="*/ 323 w 1550"/>
                  <a:gd name="T111" fmla="*/ 785 h 1572"/>
                  <a:gd name="T112" fmla="*/ 290 w 1550"/>
                  <a:gd name="T113" fmla="*/ 793 h 1572"/>
                  <a:gd name="T114" fmla="*/ 258 w 1550"/>
                  <a:gd name="T115" fmla="*/ 849 h 1572"/>
                  <a:gd name="T116" fmla="*/ 290 w 1550"/>
                  <a:gd name="T117" fmla="*/ 905 h 1572"/>
                  <a:gd name="T118" fmla="*/ 355 w 1550"/>
                  <a:gd name="T119" fmla="*/ 905 h 1572"/>
                  <a:gd name="T120" fmla="*/ 387 w 1550"/>
                  <a:gd name="T121" fmla="*/ 849 h 1572"/>
                  <a:gd name="T122" fmla="*/ 387 w 1550"/>
                  <a:gd name="T123" fmla="*/ 849 h 1572"/>
                  <a:gd name="T124" fmla="*/ 355 w 1550"/>
                  <a:gd name="T125" fmla="*/ 793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0" h="1572">
                    <a:moveTo>
                      <a:pt x="107" y="1054"/>
                    </a:moveTo>
                    <a:cubicBezTo>
                      <a:pt x="243" y="1054"/>
                      <a:pt x="380" y="1054"/>
                      <a:pt x="517" y="1054"/>
                    </a:cubicBezTo>
                    <a:cubicBezTo>
                      <a:pt x="517" y="1090"/>
                      <a:pt x="517" y="1126"/>
                      <a:pt x="517" y="1162"/>
                    </a:cubicBezTo>
                    <a:cubicBezTo>
                      <a:pt x="344" y="1162"/>
                      <a:pt x="172" y="1162"/>
                      <a:pt x="0" y="1162"/>
                    </a:cubicBezTo>
                    <a:cubicBezTo>
                      <a:pt x="0" y="775"/>
                      <a:pt x="0" y="387"/>
                      <a:pt x="0" y="0"/>
                    </a:cubicBezTo>
                    <a:cubicBezTo>
                      <a:pt x="315" y="0"/>
                      <a:pt x="631" y="0"/>
                      <a:pt x="946" y="0"/>
                    </a:cubicBezTo>
                    <a:cubicBezTo>
                      <a:pt x="946" y="100"/>
                      <a:pt x="946" y="200"/>
                      <a:pt x="946" y="301"/>
                    </a:cubicBezTo>
                    <a:cubicBezTo>
                      <a:pt x="911" y="301"/>
                      <a:pt x="875" y="301"/>
                      <a:pt x="839" y="301"/>
                    </a:cubicBezTo>
                    <a:cubicBezTo>
                      <a:pt x="839" y="236"/>
                      <a:pt x="839" y="171"/>
                      <a:pt x="839" y="107"/>
                    </a:cubicBezTo>
                    <a:cubicBezTo>
                      <a:pt x="595" y="107"/>
                      <a:pt x="351" y="107"/>
                      <a:pt x="107" y="107"/>
                    </a:cubicBezTo>
                    <a:cubicBezTo>
                      <a:pt x="107" y="423"/>
                      <a:pt x="107" y="739"/>
                      <a:pt x="107" y="1054"/>
                    </a:cubicBezTo>
                    <a:close/>
                    <a:moveTo>
                      <a:pt x="1549" y="387"/>
                    </a:moveTo>
                    <a:cubicBezTo>
                      <a:pt x="1549" y="781"/>
                      <a:pt x="1549" y="1176"/>
                      <a:pt x="1549" y="1571"/>
                    </a:cubicBezTo>
                    <a:cubicBezTo>
                      <a:pt x="1234" y="1571"/>
                      <a:pt x="918" y="1571"/>
                      <a:pt x="603" y="1571"/>
                    </a:cubicBezTo>
                    <a:cubicBezTo>
                      <a:pt x="603" y="1176"/>
                      <a:pt x="603" y="781"/>
                      <a:pt x="603" y="387"/>
                    </a:cubicBezTo>
                    <a:cubicBezTo>
                      <a:pt x="918" y="387"/>
                      <a:pt x="1234" y="387"/>
                      <a:pt x="1549" y="387"/>
                    </a:cubicBezTo>
                    <a:close/>
                    <a:moveTo>
                      <a:pt x="860" y="1248"/>
                    </a:moveTo>
                    <a:lnTo>
                      <a:pt x="860" y="1248"/>
                    </a:lnTo>
                    <a:lnTo>
                      <a:pt x="860" y="1248"/>
                    </a:lnTo>
                    <a:cubicBezTo>
                      <a:pt x="860" y="1236"/>
                      <a:pt x="857" y="1227"/>
                      <a:pt x="851" y="1216"/>
                    </a:cubicBezTo>
                    <a:cubicBezTo>
                      <a:pt x="846" y="1206"/>
                      <a:pt x="838" y="1198"/>
                      <a:pt x="828" y="1192"/>
                    </a:cubicBezTo>
                    <a:cubicBezTo>
                      <a:pt x="818" y="1186"/>
                      <a:pt x="808" y="1183"/>
                      <a:pt x="796" y="1183"/>
                    </a:cubicBezTo>
                    <a:cubicBezTo>
                      <a:pt x="785" y="1183"/>
                      <a:pt x="774" y="1186"/>
                      <a:pt x="764" y="1192"/>
                    </a:cubicBezTo>
                    <a:cubicBezTo>
                      <a:pt x="753" y="1198"/>
                      <a:pt x="747" y="1206"/>
                      <a:pt x="741" y="1216"/>
                    </a:cubicBezTo>
                    <a:cubicBezTo>
                      <a:pt x="735" y="1227"/>
                      <a:pt x="732" y="1236"/>
                      <a:pt x="732" y="1248"/>
                    </a:cubicBezTo>
                    <a:cubicBezTo>
                      <a:pt x="732" y="1260"/>
                      <a:pt x="735" y="1270"/>
                      <a:pt x="741" y="1280"/>
                    </a:cubicBezTo>
                    <a:cubicBezTo>
                      <a:pt x="747" y="1290"/>
                      <a:pt x="753" y="1298"/>
                      <a:pt x="764" y="1304"/>
                    </a:cubicBezTo>
                    <a:cubicBezTo>
                      <a:pt x="774" y="1310"/>
                      <a:pt x="784" y="1312"/>
                      <a:pt x="796" y="1312"/>
                    </a:cubicBezTo>
                    <a:lnTo>
                      <a:pt x="796" y="1312"/>
                    </a:lnTo>
                    <a:cubicBezTo>
                      <a:pt x="807" y="1312"/>
                      <a:pt x="818" y="1310"/>
                      <a:pt x="828" y="1304"/>
                    </a:cubicBezTo>
                    <a:cubicBezTo>
                      <a:pt x="838" y="1298"/>
                      <a:pt x="846" y="1290"/>
                      <a:pt x="851" y="1280"/>
                    </a:cubicBezTo>
                    <a:cubicBezTo>
                      <a:pt x="857" y="1270"/>
                      <a:pt x="860" y="1260"/>
                      <a:pt x="860" y="1248"/>
                    </a:cubicBezTo>
                    <a:close/>
                    <a:moveTo>
                      <a:pt x="860" y="979"/>
                    </a:moveTo>
                    <a:lnTo>
                      <a:pt x="860" y="979"/>
                    </a:lnTo>
                    <a:lnTo>
                      <a:pt x="860" y="979"/>
                    </a:lnTo>
                    <a:cubicBezTo>
                      <a:pt x="860" y="967"/>
                      <a:pt x="857" y="957"/>
                      <a:pt x="851" y="946"/>
                    </a:cubicBezTo>
                    <a:cubicBezTo>
                      <a:pt x="846" y="936"/>
                      <a:pt x="838" y="929"/>
                      <a:pt x="828" y="923"/>
                    </a:cubicBezTo>
                    <a:cubicBezTo>
                      <a:pt x="818" y="917"/>
                      <a:pt x="808" y="914"/>
                      <a:pt x="796" y="914"/>
                    </a:cubicBezTo>
                    <a:cubicBezTo>
                      <a:pt x="785" y="914"/>
                      <a:pt x="774" y="917"/>
                      <a:pt x="764" y="923"/>
                    </a:cubicBezTo>
                    <a:cubicBezTo>
                      <a:pt x="753" y="929"/>
                      <a:pt x="747" y="936"/>
                      <a:pt x="741" y="946"/>
                    </a:cubicBezTo>
                    <a:cubicBezTo>
                      <a:pt x="735" y="957"/>
                      <a:pt x="732" y="967"/>
                      <a:pt x="732" y="979"/>
                    </a:cubicBezTo>
                    <a:cubicBezTo>
                      <a:pt x="732" y="991"/>
                      <a:pt x="735" y="1001"/>
                      <a:pt x="741" y="1011"/>
                    </a:cubicBezTo>
                    <a:cubicBezTo>
                      <a:pt x="747" y="1021"/>
                      <a:pt x="753" y="1029"/>
                      <a:pt x="764" y="1035"/>
                    </a:cubicBezTo>
                    <a:cubicBezTo>
                      <a:pt x="774" y="1041"/>
                      <a:pt x="784" y="1043"/>
                      <a:pt x="796" y="1043"/>
                    </a:cubicBezTo>
                    <a:lnTo>
                      <a:pt x="796" y="1043"/>
                    </a:lnTo>
                    <a:cubicBezTo>
                      <a:pt x="807" y="1043"/>
                      <a:pt x="818" y="1041"/>
                      <a:pt x="828" y="1035"/>
                    </a:cubicBezTo>
                    <a:cubicBezTo>
                      <a:pt x="838" y="1029"/>
                      <a:pt x="846" y="1021"/>
                      <a:pt x="851" y="1011"/>
                    </a:cubicBezTo>
                    <a:cubicBezTo>
                      <a:pt x="857" y="1001"/>
                      <a:pt x="860" y="991"/>
                      <a:pt x="860" y="979"/>
                    </a:cubicBezTo>
                    <a:close/>
                    <a:moveTo>
                      <a:pt x="860" y="710"/>
                    </a:moveTo>
                    <a:lnTo>
                      <a:pt x="860" y="710"/>
                    </a:lnTo>
                    <a:lnTo>
                      <a:pt x="860" y="710"/>
                    </a:lnTo>
                    <a:cubicBezTo>
                      <a:pt x="860" y="698"/>
                      <a:pt x="857" y="688"/>
                      <a:pt x="851" y="678"/>
                    </a:cubicBezTo>
                    <a:cubicBezTo>
                      <a:pt x="846" y="668"/>
                      <a:pt x="838" y="660"/>
                      <a:pt x="828" y="654"/>
                    </a:cubicBezTo>
                    <a:cubicBezTo>
                      <a:pt x="818" y="648"/>
                      <a:pt x="808" y="646"/>
                      <a:pt x="796" y="646"/>
                    </a:cubicBezTo>
                    <a:cubicBezTo>
                      <a:pt x="785" y="646"/>
                      <a:pt x="774" y="648"/>
                      <a:pt x="764" y="654"/>
                    </a:cubicBezTo>
                    <a:cubicBezTo>
                      <a:pt x="753" y="660"/>
                      <a:pt x="747" y="668"/>
                      <a:pt x="741" y="678"/>
                    </a:cubicBezTo>
                    <a:cubicBezTo>
                      <a:pt x="735" y="688"/>
                      <a:pt x="732" y="698"/>
                      <a:pt x="732" y="710"/>
                    </a:cubicBezTo>
                    <a:cubicBezTo>
                      <a:pt x="732" y="722"/>
                      <a:pt x="735" y="732"/>
                      <a:pt x="741" y="743"/>
                    </a:cubicBezTo>
                    <a:cubicBezTo>
                      <a:pt x="747" y="753"/>
                      <a:pt x="753" y="760"/>
                      <a:pt x="764" y="766"/>
                    </a:cubicBezTo>
                    <a:cubicBezTo>
                      <a:pt x="774" y="772"/>
                      <a:pt x="784" y="775"/>
                      <a:pt x="796" y="775"/>
                    </a:cubicBezTo>
                    <a:lnTo>
                      <a:pt x="796" y="775"/>
                    </a:lnTo>
                    <a:cubicBezTo>
                      <a:pt x="807" y="775"/>
                      <a:pt x="818" y="772"/>
                      <a:pt x="828" y="766"/>
                    </a:cubicBezTo>
                    <a:cubicBezTo>
                      <a:pt x="838" y="760"/>
                      <a:pt x="846" y="753"/>
                      <a:pt x="851" y="743"/>
                    </a:cubicBezTo>
                    <a:cubicBezTo>
                      <a:pt x="857" y="732"/>
                      <a:pt x="860" y="722"/>
                      <a:pt x="860" y="710"/>
                    </a:cubicBezTo>
                    <a:close/>
                    <a:moveTo>
                      <a:pt x="1420" y="1205"/>
                    </a:moveTo>
                    <a:cubicBezTo>
                      <a:pt x="1277" y="1205"/>
                      <a:pt x="1133" y="1205"/>
                      <a:pt x="989" y="1205"/>
                    </a:cubicBezTo>
                    <a:cubicBezTo>
                      <a:pt x="989" y="1234"/>
                      <a:pt x="989" y="1263"/>
                      <a:pt x="989" y="1291"/>
                    </a:cubicBezTo>
                    <a:cubicBezTo>
                      <a:pt x="1133" y="1291"/>
                      <a:pt x="1277" y="1291"/>
                      <a:pt x="1420" y="1291"/>
                    </a:cubicBezTo>
                    <a:cubicBezTo>
                      <a:pt x="1420" y="1263"/>
                      <a:pt x="1420" y="1234"/>
                      <a:pt x="1420" y="1205"/>
                    </a:cubicBezTo>
                    <a:close/>
                    <a:moveTo>
                      <a:pt x="1420" y="936"/>
                    </a:moveTo>
                    <a:cubicBezTo>
                      <a:pt x="1277" y="936"/>
                      <a:pt x="1133" y="936"/>
                      <a:pt x="989" y="936"/>
                    </a:cubicBezTo>
                    <a:cubicBezTo>
                      <a:pt x="989" y="965"/>
                      <a:pt x="989" y="994"/>
                      <a:pt x="989" y="1022"/>
                    </a:cubicBezTo>
                    <a:cubicBezTo>
                      <a:pt x="1133" y="1022"/>
                      <a:pt x="1277" y="1022"/>
                      <a:pt x="1420" y="1022"/>
                    </a:cubicBezTo>
                    <a:cubicBezTo>
                      <a:pt x="1420" y="994"/>
                      <a:pt x="1420" y="965"/>
                      <a:pt x="1420" y="936"/>
                    </a:cubicBezTo>
                    <a:close/>
                    <a:moveTo>
                      <a:pt x="1420" y="667"/>
                    </a:moveTo>
                    <a:cubicBezTo>
                      <a:pt x="1277" y="667"/>
                      <a:pt x="1133" y="667"/>
                      <a:pt x="989" y="667"/>
                    </a:cubicBezTo>
                    <a:cubicBezTo>
                      <a:pt x="989" y="695"/>
                      <a:pt x="989" y="724"/>
                      <a:pt x="989" y="753"/>
                    </a:cubicBezTo>
                    <a:cubicBezTo>
                      <a:pt x="1133" y="753"/>
                      <a:pt x="1277" y="753"/>
                      <a:pt x="1420" y="753"/>
                    </a:cubicBezTo>
                    <a:cubicBezTo>
                      <a:pt x="1420" y="724"/>
                      <a:pt x="1420" y="695"/>
                      <a:pt x="1420" y="667"/>
                    </a:cubicBezTo>
                    <a:close/>
                    <a:moveTo>
                      <a:pt x="323" y="247"/>
                    </a:moveTo>
                    <a:lnTo>
                      <a:pt x="323" y="247"/>
                    </a:lnTo>
                    <a:cubicBezTo>
                      <a:pt x="311" y="247"/>
                      <a:pt x="300" y="250"/>
                      <a:pt x="290" y="256"/>
                    </a:cubicBezTo>
                    <a:cubicBezTo>
                      <a:pt x="279" y="262"/>
                      <a:pt x="273" y="269"/>
                      <a:pt x="267" y="280"/>
                    </a:cubicBezTo>
                    <a:cubicBezTo>
                      <a:pt x="261" y="290"/>
                      <a:pt x="258" y="300"/>
                      <a:pt x="258" y="312"/>
                    </a:cubicBezTo>
                    <a:cubicBezTo>
                      <a:pt x="258" y="324"/>
                      <a:pt x="261" y="333"/>
                      <a:pt x="267" y="344"/>
                    </a:cubicBezTo>
                    <a:cubicBezTo>
                      <a:pt x="273" y="354"/>
                      <a:pt x="279" y="362"/>
                      <a:pt x="290" y="368"/>
                    </a:cubicBezTo>
                    <a:cubicBezTo>
                      <a:pt x="300" y="374"/>
                      <a:pt x="311" y="377"/>
                      <a:pt x="323" y="377"/>
                    </a:cubicBezTo>
                    <a:cubicBezTo>
                      <a:pt x="335" y="377"/>
                      <a:pt x="345" y="374"/>
                      <a:pt x="355" y="368"/>
                    </a:cubicBezTo>
                    <a:cubicBezTo>
                      <a:pt x="365" y="362"/>
                      <a:pt x="373" y="354"/>
                      <a:pt x="379" y="344"/>
                    </a:cubicBezTo>
                    <a:cubicBezTo>
                      <a:pt x="385" y="333"/>
                      <a:pt x="387" y="324"/>
                      <a:pt x="387" y="312"/>
                    </a:cubicBezTo>
                    <a:lnTo>
                      <a:pt x="387" y="312"/>
                    </a:lnTo>
                    <a:lnTo>
                      <a:pt x="387" y="312"/>
                    </a:lnTo>
                    <a:cubicBezTo>
                      <a:pt x="387" y="300"/>
                      <a:pt x="385" y="290"/>
                      <a:pt x="379" y="280"/>
                    </a:cubicBezTo>
                    <a:cubicBezTo>
                      <a:pt x="373" y="269"/>
                      <a:pt x="365" y="262"/>
                      <a:pt x="355" y="256"/>
                    </a:cubicBezTo>
                    <a:cubicBezTo>
                      <a:pt x="345" y="250"/>
                      <a:pt x="335" y="247"/>
                      <a:pt x="323" y="247"/>
                    </a:cubicBezTo>
                    <a:close/>
                    <a:moveTo>
                      <a:pt x="323" y="517"/>
                    </a:moveTo>
                    <a:lnTo>
                      <a:pt x="323" y="517"/>
                    </a:lnTo>
                    <a:cubicBezTo>
                      <a:pt x="311" y="517"/>
                      <a:pt x="300" y="519"/>
                      <a:pt x="290" y="525"/>
                    </a:cubicBezTo>
                    <a:cubicBezTo>
                      <a:pt x="279" y="531"/>
                      <a:pt x="273" y="539"/>
                      <a:pt x="267" y="549"/>
                    </a:cubicBezTo>
                    <a:cubicBezTo>
                      <a:pt x="261" y="559"/>
                      <a:pt x="258" y="569"/>
                      <a:pt x="258" y="581"/>
                    </a:cubicBezTo>
                    <a:cubicBezTo>
                      <a:pt x="258" y="593"/>
                      <a:pt x="261" y="602"/>
                      <a:pt x="267" y="613"/>
                    </a:cubicBezTo>
                    <a:cubicBezTo>
                      <a:pt x="273" y="623"/>
                      <a:pt x="279" y="631"/>
                      <a:pt x="290" y="637"/>
                    </a:cubicBezTo>
                    <a:cubicBezTo>
                      <a:pt x="300" y="643"/>
                      <a:pt x="311" y="646"/>
                      <a:pt x="323" y="646"/>
                    </a:cubicBezTo>
                    <a:cubicBezTo>
                      <a:pt x="335" y="646"/>
                      <a:pt x="345" y="643"/>
                      <a:pt x="355" y="637"/>
                    </a:cubicBezTo>
                    <a:cubicBezTo>
                      <a:pt x="365" y="631"/>
                      <a:pt x="373" y="623"/>
                      <a:pt x="379" y="613"/>
                    </a:cubicBezTo>
                    <a:cubicBezTo>
                      <a:pt x="385" y="602"/>
                      <a:pt x="387" y="593"/>
                      <a:pt x="387" y="581"/>
                    </a:cubicBezTo>
                    <a:lnTo>
                      <a:pt x="387" y="581"/>
                    </a:lnTo>
                    <a:lnTo>
                      <a:pt x="387" y="581"/>
                    </a:lnTo>
                    <a:cubicBezTo>
                      <a:pt x="387" y="569"/>
                      <a:pt x="385" y="559"/>
                      <a:pt x="379" y="549"/>
                    </a:cubicBezTo>
                    <a:cubicBezTo>
                      <a:pt x="373" y="539"/>
                      <a:pt x="365" y="531"/>
                      <a:pt x="355" y="525"/>
                    </a:cubicBezTo>
                    <a:cubicBezTo>
                      <a:pt x="345" y="519"/>
                      <a:pt x="335" y="517"/>
                      <a:pt x="323" y="517"/>
                    </a:cubicBezTo>
                    <a:close/>
                    <a:moveTo>
                      <a:pt x="323" y="785"/>
                    </a:moveTo>
                    <a:lnTo>
                      <a:pt x="323" y="785"/>
                    </a:lnTo>
                    <a:cubicBezTo>
                      <a:pt x="311" y="785"/>
                      <a:pt x="300" y="787"/>
                      <a:pt x="290" y="793"/>
                    </a:cubicBezTo>
                    <a:cubicBezTo>
                      <a:pt x="279" y="799"/>
                      <a:pt x="273" y="807"/>
                      <a:pt x="267" y="817"/>
                    </a:cubicBezTo>
                    <a:cubicBezTo>
                      <a:pt x="261" y="827"/>
                      <a:pt x="258" y="837"/>
                      <a:pt x="258" y="849"/>
                    </a:cubicBezTo>
                    <a:cubicBezTo>
                      <a:pt x="258" y="861"/>
                      <a:pt x="261" y="872"/>
                      <a:pt x="267" y="882"/>
                    </a:cubicBezTo>
                    <a:cubicBezTo>
                      <a:pt x="273" y="893"/>
                      <a:pt x="279" y="899"/>
                      <a:pt x="290" y="905"/>
                    </a:cubicBezTo>
                    <a:cubicBezTo>
                      <a:pt x="300" y="911"/>
                      <a:pt x="311" y="914"/>
                      <a:pt x="323" y="914"/>
                    </a:cubicBezTo>
                    <a:cubicBezTo>
                      <a:pt x="335" y="914"/>
                      <a:pt x="345" y="911"/>
                      <a:pt x="355" y="905"/>
                    </a:cubicBezTo>
                    <a:cubicBezTo>
                      <a:pt x="365" y="899"/>
                      <a:pt x="373" y="893"/>
                      <a:pt x="379" y="882"/>
                    </a:cubicBezTo>
                    <a:cubicBezTo>
                      <a:pt x="385" y="872"/>
                      <a:pt x="387" y="861"/>
                      <a:pt x="387" y="849"/>
                    </a:cubicBezTo>
                    <a:lnTo>
                      <a:pt x="387" y="849"/>
                    </a:lnTo>
                    <a:lnTo>
                      <a:pt x="387" y="849"/>
                    </a:lnTo>
                    <a:cubicBezTo>
                      <a:pt x="387" y="837"/>
                      <a:pt x="385" y="827"/>
                      <a:pt x="379" y="817"/>
                    </a:cubicBezTo>
                    <a:cubicBezTo>
                      <a:pt x="373" y="807"/>
                      <a:pt x="365" y="799"/>
                      <a:pt x="355" y="793"/>
                    </a:cubicBezTo>
                    <a:cubicBezTo>
                      <a:pt x="345" y="787"/>
                      <a:pt x="335" y="785"/>
                      <a:pt x="323" y="785"/>
                    </a:cubicBezTo>
                    <a:close/>
                  </a:path>
                </a:pathLst>
              </a:custGeom>
              <a:solidFill>
                <a:schemeClr val="accent1"/>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Tree>
    <p:extLst>
      <p:ext uri="{BB962C8B-B14F-4D97-AF65-F5344CB8AC3E}">
        <p14:creationId xmlns:p14="http://schemas.microsoft.com/office/powerpoint/2010/main" val="377527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0D7E68-9CA4-46BB-9A91-BBE28C570D90}"/>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18</a:t>
            </a:fld>
            <a:endParaRPr lang="en-US" noProof="0" dirty="0"/>
          </a:p>
        </p:txBody>
      </p:sp>
      <p:sp>
        <p:nvSpPr>
          <p:cNvPr id="3" name="Footer Placeholder 2">
            <a:extLst>
              <a:ext uri="{FF2B5EF4-FFF2-40B4-BE49-F238E27FC236}">
                <a16:creationId xmlns:a16="http://schemas.microsoft.com/office/drawing/2014/main" id="{F48E1D1F-2554-40D5-B59F-47C253E69F0C}"/>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D3F52F90-BB9C-480F-B72F-3E087DFF8DB7}"/>
              </a:ext>
            </a:extLst>
          </p:cNvPr>
          <p:cNvSpPr>
            <a:spLocks noGrp="1"/>
          </p:cNvSpPr>
          <p:nvPr>
            <p:ph type="title"/>
          </p:nvPr>
        </p:nvSpPr>
        <p:spPr/>
        <p:txBody>
          <a:bodyPr/>
          <a:lstStyle/>
          <a:p>
            <a:r>
              <a:rPr lang="en-US" dirty="0"/>
              <a:t>Payment Flows Today with 3DS 1.0</a:t>
            </a:r>
          </a:p>
        </p:txBody>
      </p:sp>
      <p:grpSp>
        <p:nvGrpSpPr>
          <p:cNvPr id="10" name="Group 9">
            <a:extLst>
              <a:ext uri="{FF2B5EF4-FFF2-40B4-BE49-F238E27FC236}">
                <a16:creationId xmlns:a16="http://schemas.microsoft.com/office/drawing/2014/main" id="{F1F4AE47-F2BA-4196-8250-8BDE8C6DD7C2}"/>
              </a:ext>
            </a:extLst>
          </p:cNvPr>
          <p:cNvGrpSpPr/>
          <p:nvPr/>
        </p:nvGrpSpPr>
        <p:grpSpPr>
          <a:xfrm>
            <a:off x="838200" y="1422694"/>
            <a:ext cx="3319913" cy="2166491"/>
            <a:chOff x="8555934" y="2736650"/>
            <a:chExt cx="3319913" cy="2166491"/>
          </a:xfrm>
        </p:grpSpPr>
        <p:sp>
          <p:nvSpPr>
            <p:cNvPr id="8" name="Rectangle 7">
              <a:extLst>
                <a:ext uri="{FF2B5EF4-FFF2-40B4-BE49-F238E27FC236}">
                  <a16:creationId xmlns:a16="http://schemas.microsoft.com/office/drawing/2014/main" id="{A03A9817-1F44-486B-8F9F-70210D2AC4D6}"/>
                </a:ext>
              </a:extLst>
            </p:cNvPr>
            <p:cNvSpPr/>
            <p:nvPr/>
          </p:nvSpPr>
          <p:spPr>
            <a:xfrm>
              <a:off x="8555934" y="3209926"/>
              <a:ext cx="3319913" cy="169321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9" name="Rectangle 8">
              <a:extLst>
                <a:ext uri="{FF2B5EF4-FFF2-40B4-BE49-F238E27FC236}">
                  <a16:creationId xmlns:a16="http://schemas.microsoft.com/office/drawing/2014/main" id="{4987A989-7B4A-4709-9999-F48BAF137E4A}"/>
                </a:ext>
              </a:extLst>
            </p:cNvPr>
            <p:cNvSpPr/>
            <p:nvPr/>
          </p:nvSpPr>
          <p:spPr>
            <a:xfrm>
              <a:off x="8677902" y="3393982"/>
              <a:ext cx="3075975" cy="1331134"/>
            </a:xfrm>
            <a:prstGeom prst="rect">
              <a:avLst/>
            </a:prstGeom>
          </p:spPr>
          <p:txBody>
            <a:bodyPr wrap="square" lIns="0" tIns="0" rIns="0" bIns="0" anchor="t">
              <a:spAutoFit/>
            </a:bodyPr>
            <a:lstStyle/>
            <a:p>
              <a:pPr marL="182880" indent="-182880">
                <a:spcBef>
                  <a:spcPts val="300"/>
                </a:spcBef>
                <a:buClr>
                  <a:schemeClr val="accent1"/>
                </a:buClr>
                <a:buFont typeface="Arial" panose="020B0604020202020204" pitchFamily="34" charset="0"/>
                <a:buChar char="•"/>
              </a:pPr>
              <a:r>
                <a:rPr lang="en-US" sz="1400" dirty="0">
                  <a:solidFill>
                    <a:schemeClr val="accent6">
                      <a:lumMod val="25000"/>
                    </a:schemeClr>
                  </a:solidFill>
                </a:rPr>
                <a:t>Issuer offers dynamic 3DS with no consumer intelligence</a:t>
              </a:r>
            </a:p>
            <a:p>
              <a:pPr marL="182880" indent="-182880">
                <a:spcBef>
                  <a:spcPts val="300"/>
                </a:spcBef>
                <a:buClr>
                  <a:schemeClr val="accent1"/>
                </a:buClr>
                <a:buFont typeface="Arial" panose="020B0604020202020204" pitchFamily="34" charset="0"/>
                <a:buChar char="•"/>
              </a:pPr>
              <a:r>
                <a:rPr lang="en-US" sz="1400" dirty="0">
                  <a:solidFill>
                    <a:schemeClr val="accent6">
                      <a:lumMod val="25000"/>
                    </a:schemeClr>
                  </a:solidFill>
                </a:rPr>
                <a:t>Merchant does little fraud screening as it is liability shifted. Result is that </a:t>
              </a:r>
              <a:r>
                <a:rPr lang="en-US" sz="1400" b="1" dirty="0">
                  <a:solidFill>
                    <a:schemeClr val="accent1"/>
                  </a:solidFill>
                </a:rPr>
                <a:t>no one manages fraud</a:t>
              </a:r>
              <a:r>
                <a:rPr lang="en-US" sz="1400" dirty="0">
                  <a:solidFill>
                    <a:schemeClr val="accent6">
                      <a:lumMod val="25000"/>
                    </a:schemeClr>
                  </a:solidFill>
                </a:rPr>
                <a:t> – and fraud increases</a:t>
              </a:r>
            </a:p>
          </p:txBody>
        </p:sp>
        <p:sp>
          <p:nvSpPr>
            <p:cNvPr id="7" name="Rectangle 6">
              <a:extLst>
                <a:ext uri="{FF2B5EF4-FFF2-40B4-BE49-F238E27FC236}">
                  <a16:creationId xmlns:a16="http://schemas.microsoft.com/office/drawing/2014/main" id="{69F3A24B-E015-4468-9500-0B62374974E2}"/>
                </a:ext>
              </a:extLst>
            </p:cNvPr>
            <p:cNvSpPr/>
            <p:nvPr/>
          </p:nvSpPr>
          <p:spPr>
            <a:xfrm>
              <a:off x="8555934" y="2736650"/>
              <a:ext cx="3319913" cy="47327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Key Issue Today</a:t>
              </a:r>
            </a:p>
          </p:txBody>
        </p:sp>
      </p:grpSp>
      <p:grpSp>
        <p:nvGrpSpPr>
          <p:cNvPr id="11" name="Group 10">
            <a:extLst>
              <a:ext uri="{FF2B5EF4-FFF2-40B4-BE49-F238E27FC236}">
                <a16:creationId xmlns:a16="http://schemas.microsoft.com/office/drawing/2014/main" id="{F6AFC690-8811-4C96-96E0-AAE2394FEF05}"/>
              </a:ext>
            </a:extLst>
          </p:cNvPr>
          <p:cNvGrpSpPr/>
          <p:nvPr/>
        </p:nvGrpSpPr>
        <p:grpSpPr>
          <a:xfrm>
            <a:off x="838200" y="3936844"/>
            <a:ext cx="3319913" cy="2377094"/>
            <a:chOff x="8555934" y="2736650"/>
            <a:chExt cx="3319913" cy="2377094"/>
          </a:xfrm>
        </p:grpSpPr>
        <p:sp>
          <p:nvSpPr>
            <p:cNvPr id="13" name="Rectangle 12">
              <a:extLst>
                <a:ext uri="{FF2B5EF4-FFF2-40B4-BE49-F238E27FC236}">
                  <a16:creationId xmlns:a16="http://schemas.microsoft.com/office/drawing/2014/main" id="{09903800-1B6C-40E1-B36F-A10FDA99C6AD}"/>
                </a:ext>
              </a:extLst>
            </p:cNvPr>
            <p:cNvSpPr/>
            <p:nvPr/>
          </p:nvSpPr>
          <p:spPr>
            <a:xfrm>
              <a:off x="8555934" y="3209925"/>
              <a:ext cx="3319913" cy="190381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14" name="Rectangle 13">
              <a:extLst>
                <a:ext uri="{FF2B5EF4-FFF2-40B4-BE49-F238E27FC236}">
                  <a16:creationId xmlns:a16="http://schemas.microsoft.com/office/drawing/2014/main" id="{C9B6C991-16E0-4968-BB3A-E26936619B54}"/>
                </a:ext>
              </a:extLst>
            </p:cNvPr>
            <p:cNvSpPr/>
            <p:nvPr/>
          </p:nvSpPr>
          <p:spPr>
            <a:xfrm>
              <a:off x="8677902" y="3393982"/>
              <a:ext cx="3075975" cy="1546577"/>
            </a:xfrm>
            <a:prstGeom prst="rect">
              <a:avLst/>
            </a:prstGeom>
          </p:spPr>
          <p:txBody>
            <a:bodyPr wrap="square" lIns="0" tIns="0" rIns="0" bIns="0" anchor="t">
              <a:spAutoFit/>
            </a:bodyPr>
            <a:lstStyle/>
            <a:p>
              <a:pPr marL="182880" indent="-182880">
                <a:spcBef>
                  <a:spcPts val="300"/>
                </a:spcBef>
                <a:buClr>
                  <a:schemeClr val="accent2"/>
                </a:buClr>
                <a:buFont typeface="Arial" panose="020B0604020202020204" pitchFamily="34" charset="0"/>
                <a:buChar char="•"/>
              </a:pPr>
              <a:r>
                <a:rPr lang="en-US" sz="1400" dirty="0">
                  <a:solidFill>
                    <a:schemeClr val="accent6">
                      <a:lumMod val="25000"/>
                    </a:schemeClr>
                  </a:solidFill>
                </a:rPr>
                <a:t>Acquirer doesn’t influence authentication today, but has ownership of exemptions under SCA/PSD2 (along with issuers)</a:t>
              </a:r>
            </a:p>
            <a:p>
              <a:pPr marL="182880" indent="-182880">
                <a:spcBef>
                  <a:spcPts val="300"/>
                </a:spcBef>
                <a:buClr>
                  <a:schemeClr val="accent2"/>
                </a:buClr>
                <a:buFont typeface="Arial" panose="020B0604020202020204" pitchFamily="34" charset="0"/>
                <a:buChar char="•"/>
              </a:pPr>
              <a:r>
                <a:rPr lang="en-US" sz="1400" dirty="0">
                  <a:solidFill>
                    <a:schemeClr val="accent6">
                      <a:lumMod val="25000"/>
                    </a:schemeClr>
                  </a:solidFill>
                </a:rPr>
                <a:t>More rules, data and exemptions within future authentication </a:t>
              </a:r>
              <a:br>
                <a:rPr lang="en-US" sz="1400" dirty="0">
                  <a:solidFill>
                    <a:schemeClr val="accent6">
                      <a:lumMod val="25000"/>
                    </a:schemeClr>
                  </a:solidFill>
                </a:rPr>
              </a:br>
              <a:r>
                <a:rPr lang="en-US" sz="1400" dirty="0">
                  <a:solidFill>
                    <a:schemeClr val="accent6">
                      <a:lumMod val="25000"/>
                    </a:schemeClr>
                  </a:solidFill>
                </a:rPr>
                <a:t>under PSD2</a:t>
              </a:r>
            </a:p>
          </p:txBody>
        </p:sp>
        <p:sp>
          <p:nvSpPr>
            <p:cNvPr id="12" name="Rectangle 11">
              <a:extLst>
                <a:ext uri="{FF2B5EF4-FFF2-40B4-BE49-F238E27FC236}">
                  <a16:creationId xmlns:a16="http://schemas.microsoft.com/office/drawing/2014/main" id="{92E5BF33-942D-47FF-B80B-45B79E688D15}"/>
                </a:ext>
              </a:extLst>
            </p:cNvPr>
            <p:cNvSpPr/>
            <p:nvPr/>
          </p:nvSpPr>
          <p:spPr>
            <a:xfrm>
              <a:off x="8555934" y="2736650"/>
              <a:ext cx="3319913" cy="4732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Key Considerations </a:t>
              </a:r>
            </a:p>
          </p:txBody>
        </p:sp>
      </p:grpSp>
      <p:sp>
        <p:nvSpPr>
          <p:cNvPr id="37" name="Arc 36">
            <a:extLst>
              <a:ext uri="{FF2B5EF4-FFF2-40B4-BE49-F238E27FC236}">
                <a16:creationId xmlns:a16="http://schemas.microsoft.com/office/drawing/2014/main" id="{44864DF0-C453-4C63-9B19-043C7719FE48}"/>
              </a:ext>
            </a:extLst>
          </p:cNvPr>
          <p:cNvSpPr/>
          <p:nvPr/>
        </p:nvSpPr>
        <p:spPr>
          <a:xfrm>
            <a:off x="9717024" y="2228941"/>
            <a:ext cx="1636776" cy="1637894"/>
          </a:xfrm>
          <a:prstGeom prst="arc">
            <a:avLst>
              <a:gd name="adj1" fmla="val 16200000"/>
              <a:gd name="adj2" fmla="val 5374073"/>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Arc 37">
            <a:extLst>
              <a:ext uri="{FF2B5EF4-FFF2-40B4-BE49-F238E27FC236}">
                <a16:creationId xmlns:a16="http://schemas.microsoft.com/office/drawing/2014/main" id="{58DF8858-167F-41F5-B64E-411A842D3741}"/>
              </a:ext>
            </a:extLst>
          </p:cNvPr>
          <p:cNvSpPr/>
          <p:nvPr/>
        </p:nvSpPr>
        <p:spPr>
          <a:xfrm rot="10800000">
            <a:off x="4508887" y="3866835"/>
            <a:ext cx="1636776" cy="1637894"/>
          </a:xfrm>
          <a:prstGeom prst="arc">
            <a:avLst>
              <a:gd name="adj1" fmla="val 16200000"/>
              <a:gd name="adj2" fmla="val 5374073"/>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C33B3D9C-FCF6-4133-B131-B5D0E4FAB458}"/>
              </a:ext>
            </a:extLst>
          </p:cNvPr>
          <p:cNvCxnSpPr>
            <a:cxnSpLocks/>
          </p:cNvCxnSpPr>
          <p:nvPr/>
        </p:nvCxnSpPr>
        <p:spPr>
          <a:xfrm>
            <a:off x="5037204" y="5504729"/>
            <a:ext cx="569689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746F1A7-B939-4D32-A2EF-FC66F54C9632}"/>
              </a:ext>
            </a:extLst>
          </p:cNvPr>
          <p:cNvCxnSpPr>
            <a:cxnSpLocks/>
          </p:cNvCxnSpPr>
          <p:nvPr/>
        </p:nvCxnSpPr>
        <p:spPr>
          <a:xfrm>
            <a:off x="5857103" y="3866835"/>
            <a:ext cx="4724597"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B95FC526-B408-4961-B97F-E7696423C3D9}"/>
              </a:ext>
            </a:extLst>
          </p:cNvPr>
          <p:cNvSpPr/>
          <p:nvPr/>
        </p:nvSpPr>
        <p:spPr>
          <a:xfrm>
            <a:off x="5011452" y="3299907"/>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PSP/MERCHANT/VENDOR</a:t>
            </a:r>
          </a:p>
          <a:p>
            <a:pPr lvl="0" algn="ctr" defTabSz="914400">
              <a:spcAft>
                <a:spcPts val="600"/>
              </a:spcAft>
              <a:defRPr/>
            </a:pPr>
            <a:r>
              <a:rPr lang="en-US" sz="1400" kern="0" dirty="0">
                <a:solidFill>
                  <a:schemeClr val="bg1"/>
                </a:solidFill>
                <a:latin typeface="+mj-lt"/>
              </a:rPr>
              <a:t>Fraud screening pre/post-auth</a:t>
            </a:r>
          </a:p>
        </p:txBody>
      </p:sp>
      <p:cxnSp>
        <p:nvCxnSpPr>
          <p:cNvPr id="42" name="Straight Connector 41">
            <a:extLst>
              <a:ext uri="{FF2B5EF4-FFF2-40B4-BE49-F238E27FC236}">
                <a16:creationId xmlns:a16="http://schemas.microsoft.com/office/drawing/2014/main" id="{F4DDEE16-D68E-41EC-8D61-49BE0C1ADED0}"/>
              </a:ext>
            </a:extLst>
          </p:cNvPr>
          <p:cNvCxnSpPr>
            <a:cxnSpLocks/>
          </p:cNvCxnSpPr>
          <p:nvPr/>
        </p:nvCxnSpPr>
        <p:spPr>
          <a:xfrm>
            <a:off x="5857103" y="2230094"/>
            <a:ext cx="4572197"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46BF938-7861-4A63-99B7-B0857F791703}"/>
              </a:ext>
            </a:extLst>
          </p:cNvPr>
          <p:cNvSpPr/>
          <p:nvPr/>
        </p:nvSpPr>
        <p:spPr>
          <a:xfrm>
            <a:off x="8182481" y="1664711"/>
            <a:ext cx="2670048" cy="113076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noAutofit/>
          </a:bodyPr>
          <a:lstStyle/>
          <a:p>
            <a:pPr lvl="0" algn="ctr" defTabSz="914400">
              <a:spcAft>
                <a:spcPts val="600"/>
              </a:spcAft>
              <a:defRPr/>
            </a:pPr>
            <a:r>
              <a:rPr lang="en-US" sz="1400" b="1" kern="0" dirty="0">
                <a:solidFill>
                  <a:schemeClr val="bg1"/>
                </a:solidFill>
                <a:latin typeface="+mj-lt"/>
              </a:rPr>
              <a:t>PSP 3DS MPI/ISSUER</a:t>
            </a:r>
          </a:p>
          <a:p>
            <a:pPr lvl="0" algn="ctr" defTabSz="914400">
              <a:defRPr/>
            </a:pPr>
            <a:r>
              <a:rPr lang="en-US" sz="1400" kern="0" dirty="0">
                <a:solidFill>
                  <a:schemeClr val="bg1"/>
                </a:solidFill>
                <a:latin typeface="+mj-lt"/>
              </a:rPr>
              <a:t>Issuer defines 3DS </a:t>
            </a:r>
            <a:br>
              <a:rPr lang="en-US" sz="1400" kern="0" dirty="0">
                <a:solidFill>
                  <a:schemeClr val="bg1"/>
                </a:solidFill>
                <a:latin typeface="+mj-lt"/>
              </a:rPr>
            </a:br>
            <a:r>
              <a:rPr lang="en-US" sz="1400" kern="0" dirty="0">
                <a:solidFill>
                  <a:schemeClr val="bg1"/>
                </a:solidFill>
                <a:latin typeface="+mj-lt"/>
              </a:rPr>
              <a:t>steps: dynamic option </a:t>
            </a:r>
            <a:br>
              <a:rPr lang="en-US" sz="1400" kern="0" dirty="0">
                <a:solidFill>
                  <a:schemeClr val="bg1"/>
                </a:solidFill>
                <a:latin typeface="+mj-lt"/>
              </a:rPr>
            </a:br>
            <a:r>
              <a:rPr lang="en-US" sz="1400" kern="0" dirty="0">
                <a:solidFill>
                  <a:schemeClr val="bg1"/>
                </a:solidFill>
                <a:latin typeface="+mj-lt"/>
              </a:rPr>
              <a:t>for most issuers </a:t>
            </a:r>
          </a:p>
        </p:txBody>
      </p:sp>
      <p:sp>
        <p:nvSpPr>
          <p:cNvPr id="44" name="Rectangle: Rounded Corners 43">
            <a:extLst>
              <a:ext uri="{FF2B5EF4-FFF2-40B4-BE49-F238E27FC236}">
                <a16:creationId xmlns:a16="http://schemas.microsoft.com/office/drawing/2014/main" id="{827F4D67-26C2-4503-B117-18E1C7DE7D0B}"/>
              </a:ext>
            </a:extLst>
          </p:cNvPr>
          <p:cNvSpPr/>
          <p:nvPr/>
        </p:nvSpPr>
        <p:spPr>
          <a:xfrm>
            <a:off x="8182481" y="3298362"/>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ACQUIRER/ISSUER</a:t>
            </a:r>
          </a:p>
          <a:p>
            <a:pPr lvl="0" algn="ctr" defTabSz="914400">
              <a:spcAft>
                <a:spcPts val="600"/>
              </a:spcAft>
              <a:defRPr/>
            </a:pPr>
            <a:r>
              <a:rPr lang="en-US" sz="1400" kern="0" dirty="0">
                <a:solidFill>
                  <a:schemeClr val="bg1"/>
                </a:solidFill>
                <a:latin typeface="+mj-lt"/>
              </a:rPr>
              <a:t>Transaction goes to AUTH</a:t>
            </a:r>
            <a:br>
              <a:rPr lang="en-US" sz="1400" kern="0" dirty="0">
                <a:solidFill>
                  <a:schemeClr val="bg1"/>
                </a:solidFill>
                <a:latin typeface="+mj-lt"/>
              </a:rPr>
            </a:br>
            <a:r>
              <a:rPr lang="en-US" sz="1400" kern="0" dirty="0">
                <a:solidFill>
                  <a:schemeClr val="bg1"/>
                </a:solidFill>
                <a:latin typeface="+mj-lt"/>
              </a:rPr>
              <a:t>as authenticated or not</a:t>
            </a:r>
          </a:p>
        </p:txBody>
      </p:sp>
      <p:sp>
        <p:nvSpPr>
          <p:cNvPr id="45" name="Rectangle: Rounded Corners 44">
            <a:extLst>
              <a:ext uri="{FF2B5EF4-FFF2-40B4-BE49-F238E27FC236}">
                <a16:creationId xmlns:a16="http://schemas.microsoft.com/office/drawing/2014/main" id="{B0846A90-3F54-465E-805E-FBB5B899A8A2}"/>
              </a:ext>
            </a:extLst>
          </p:cNvPr>
          <p:cNvSpPr/>
          <p:nvPr/>
        </p:nvSpPr>
        <p:spPr>
          <a:xfrm>
            <a:off x="5011452" y="1663166"/>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PSP</a:t>
            </a:r>
          </a:p>
          <a:p>
            <a:pPr lvl="0" algn="ctr" defTabSz="914400">
              <a:spcAft>
                <a:spcPts val="600"/>
              </a:spcAft>
              <a:defRPr/>
            </a:pPr>
            <a:r>
              <a:rPr lang="en-US" sz="1400" kern="0" dirty="0">
                <a:solidFill>
                  <a:schemeClr val="bg1"/>
                </a:solidFill>
                <a:latin typeface="+mj-lt"/>
              </a:rPr>
              <a:t>PSP presents checkout </a:t>
            </a:r>
            <a:br>
              <a:rPr lang="en-US" sz="1400" kern="0" dirty="0">
                <a:solidFill>
                  <a:schemeClr val="bg1"/>
                </a:solidFill>
                <a:latin typeface="+mj-lt"/>
              </a:rPr>
            </a:br>
            <a:r>
              <a:rPr lang="en-US" sz="1400" kern="0" dirty="0">
                <a:solidFill>
                  <a:schemeClr val="bg1"/>
                </a:solidFill>
                <a:latin typeface="+mj-lt"/>
              </a:rPr>
              <a:t>page – payment entered</a:t>
            </a:r>
          </a:p>
        </p:txBody>
      </p:sp>
      <p:sp>
        <p:nvSpPr>
          <p:cNvPr id="46" name="Rectangle: Rounded Corners 45">
            <a:extLst>
              <a:ext uri="{FF2B5EF4-FFF2-40B4-BE49-F238E27FC236}">
                <a16:creationId xmlns:a16="http://schemas.microsoft.com/office/drawing/2014/main" id="{60E1E629-2A4F-48BA-8A20-2ED0A236B869}"/>
              </a:ext>
            </a:extLst>
          </p:cNvPr>
          <p:cNvSpPr/>
          <p:nvPr/>
        </p:nvSpPr>
        <p:spPr>
          <a:xfrm>
            <a:off x="8182481" y="4937801"/>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PSP</a:t>
            </a:r>
          </a:p>
          <a:p>
            <a:pPr lvl="0" algn="ctr" defTabSz="914400">
              <a:spcAft>
                <a:spcPts val="600"/>
              </a:spcAft>
              <a:defRPr/>
            </a:pPr>
            <a:r>
              <a:rPr lang="en-US" sz="1400" kern="0" dirty="0">
                <a:solidFill>
                  <a:schemeClr val="bg1"/>
                </a:solidFill>
                <a:latin typeface="+mj-lt"/>
              </a:rPr>
              <a:t>Checkout approved </a:t>
            </a:r>
            <a:br>
              <a:rPr lang="en-US" sz="1400" kern="0" dirty="0">
                <a:solidFill>
                  <a:schemeClr val="bg1"/>
                </a:solidFill>
                <a:latin typeface="+mj-lt"/>
              </a:rPr>
            </a:br>
            <a:r>
              <a:rPr lang="en-US" sz="1400" kern="0" dirty="0">
                <a:solidFill>
                  <a:schemeClr val="bg1"/>
                </a:solidFill>
                <a:latin typeface="+mj-lt"/>
              </a:rPr>
              <a:t>or declined</a:t>
            </a:r>
          </a:p>
        </p:txBody>
      </p:sp>
      <p:sp>
        <p:nvSpPr>
          <p:cNvPr id="47" name="Rectangle: Rounded Corners 46">
            <a:extLst>
              <a:ext uri="{FF2B5EF4-FFF2-40B4-BE49-F238E27FC236}">
                <a16:creationId xmlns:a16="http://schemas.microsoft.com/office/drawing/2014/main" id="{616314CC-2185-4DF8-AB2C-C49519374B9C}"/>
              </a:ext>
            </a:extLst>
          </p:cNvPr>
          <p:cNvSpPr/>
          <p:nvPr/>
        </p:nvSpPr>
        <p:spPr>
          <a:xfrm>
            <a:off x="5011452" y="4937801"/>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ACQUIRER/ISSUER</a:t>
            </a:r>
          </a:p>
          <a:p>
            <a:pPr lvl="0" algn="ctr" defTabSz="914400">
              <a:defRPr/>
            </a:pPr>
            <a:r>
              <a:rPr lang="en-US" sz="1400" kern="0" dirty="0">
                <a:solidFill>
                  <a:schemeClr val="bg1"/>
                </a:solidFill>
                <a:latin typeface="+mj-lt"/>
              </a:rPr>
              <a:t>Acquirer approval based </a:t>
            </a:r>
            <a:br>
              <a:rPr lang="en-US" sz="1400" kern="0" dirty="0">
                <a:solidFill>
                  <a:schemeClr val="bg1"/>
                </a:solidFill>
                <a:latin typeface="+mj-lt"/>
              </a:rPr>
            </a:br>
            <a:r>
              <a:rPr lang="en-US" sz="1400" kern="0" dirty="0">
                <a:solidFill>
                  <a:schemeClr val="bg1"/>
                </a:solidFill>
                <a:latin typeface="+mj-lt"/>
              </a:rPr>
              <a:t>on call to issuer</a:t>
            </a:r>
          </a:p>
        </p:txBody>
      </p:sp>
    </p:spTree>
    <p:extLst>
      <p:ext uri="{BB962C8B-B14F-4D97-AF65-F5344CB8AC3E}">
        <p14:creationId xmlns:p14="http://schemas.microsoft.com/office/powerpoint/2010/main" val="328844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rc 180">
            <a:extLst>
              <a:ext uri="{FF2B5EF4-FFF2-40B4-BE49-F238E27FC236}">
                <a16:creationId xmlns:a16="http://schemas.microsoft.com/office/drawing/2014/main" id="{B3882F9B-D775-4F43-9113-F97297E4473B}"/>
              </a:ext>
            </a:extLst>
          </p:cNvPr>
          <p:cNvSpPr/>
          <p:nvPr/>
        </p:nvSpPr>
        <p:spPr>
          <a:xfrm>
            <a:off x="9717024" y="2228941"/>
            <a:ext cx="1636776" cy="1637894"/>
          </a:xfrm>
          <a:prstGeom prst="arc">
            <a:avLst>
              <a:gd name="adj1" fmla="val 16200000"/>
              <a:gd name="adj2" fmla="val 5374073"/>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97" name="Straight Connector 196">
            <a:extLst>
              <a:ext uri="{FF2B5EF4-FFF2-40B4-BE49-F238E27FC236}">
                <a16:creationId xmlns:a16="http://schemas.microsoft.com/office/drawing/2014/main" id="{32D5C235-7F59-41D5-851E-D0BD9A9A8A70}"/>
              </a:ext>
            </a:extLst>
          </p:cNvPr>
          <p:cNvCxnSpPr>
            <a:cxnSpLocks/>
          </p:cNvCxnSpPr>
          <p:nvPr/>
        </p:nvCxnSpPr>
        <p:spPr>
          <a:xfrm>
            <a:off x="1219525" y="3047115"/>
            <a:ext cx="0" cy="365760"/>
          </a:xfrm>
          <a:prstGeom prst="line">
            <a:avLst/>
          </a:prstGeom>
          <a:noFill/>
          <a:ln w="28575" cap="rnd">
            <a:solidFill>
              <a:schemeClr val="accent1"/>
            </a:solidFill>
            <a:tailEnd type="oval" w="lg" len="lg"/>
          </a:ln>
        </p:spPr>
        <p:style>
          <a:lnRef idx="2">
            <a:schemeClr val="accent1">
              <a:shade val="50000"/>
            </a:schemeClr>
          </a:lnRef>
          <a:fillRef idx="1">
            <a:schemeClr val="accent1"/>
          </a:fillRef>
          <a:effectRef idx="0">
            <a:schemeClr val="accent1"/>
          </a:effectRef>
          <a:fontRef idx="minor">
            <a:schemeClr val="lt1"/>
          </a:fontRef>
        </p:style>
      </p:cxnSp>
      <p:sp>
        <p:nvSpPr>
          <p:cNvPr id="164" name="Rounded Rectangle 36">
            <a:extLst>
              <a:ext uri="{FF2B5EF4-FFF2-40B4-BE49-F238E27FC236}">
                <a16:creationId xmlns:a16="http://schemas.microsoft.com/office/drawing/2014/main" id="{85140DA9-C245-4687-B705-ACF3C6D691B2}"/>
              </a:ext>
            </a:extLst>
          </p:cNvPr>
          <p:cNvSpPr/>
          <p:nvPr/>
        </p:nvSpPr>
        <p:spPr>
          <a:xfrm>
            <a:off x="838200" y="1422693"/>
            <a:ext cx="10264964" cy="1624423"/>
          </a:xfrm>
          <a:prstGeom prst="roundRect">
            <a:avLst>
              <a:gd name="adj" fmla="val 6442"/>
            </a:avLst>
          </a:prstGeom>
          <a:noFill/>
          <a:ln w="28575" cap="rnd">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BF6BCD51-E71B-40CE-98AC-97CB70CDEEE8}"/>
              </a:ext>
            </a:extLst>
          </p:cNvPr>
          <p:cNvSpPr>
            <a:spLocks noGrp="1"/>
          </p:cNvSpPr>
          <p:nvPr>
            <p:ph type="sldNum" sz="quarter" idx="12"/>
          </p:nvPr>
        </p:nvSpPr>
        <p:spPr/>
        <p:txBody>
          <a:bodyPr/>
          <a:lstStyle/>
          <a:p>
            <a:fld id="{BB7F249F-CCCE-DA49-A761-E31751E19E88}" type="slidenum">
              <a:rPr lang="en-US" noProof="0" smtClean="0"/>
              <a:t>19</a:t>
            </a:fld>
            <a:endParaRPr lang="en-US" noProof="0" dirty="0"/>
          </a:p>
        </p:txBody>
      </p:sp>
      <p:sp>
        <p:nvSpPr>
          <p:cNvPr id="3" name="Footer Placeholder 2">
            <a:extLst>
              <a:ext uri="{FF2B5EF4-FFF2-40B4-BE49-F238E27FC236}">
                <a16:creationId xmlns:a16="http://schemas.microsoft.com/office/drawing/2014/main" id="{A572E523-3F61-483E-A0A9-DE432B45BC29}"/>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E5E0B442-E7FB-4D5A-953B-61DC6563FB0A}"/>
              </a:ext>
            </a:extLst>
          </p:cNvPr>
          <p:cNvSpPr>
            <a:spLocks noGrp="1"/>
          </p:cNvSpPr>
          <p:nvPr>
            <p:ph type="title"/>
          </p:nvPr>
        </p:nvSpPr>
        <p:spPr>
          <a:xfrm>
            <a:off x="838200" y="720000"/>
            <a:ext cx="10515600" cy="540000"/>
          </a:xfrm>
        </p:spPr>
        <p:txBody>
          <a:bodyPr/>
          <a:lstStyle/>
          <a:p>
            <a:r>
              <a:rPr lang="en-US" dirty="0"/>
              <a:t>Payment Flows with PSD2 SCA and 3DS 2.0 </a:t>
            </a:r>
          </a:p>
        </p:txBody>
      </p:sp>
      <p:sp>
        <p:nvSpPr>
          <p:cNvPr id="152" name="Arc 151">
            <a:extLst>
              <a:ext uri="{FF2B5EF4-FFF2-40B4-BE49-F238E27FC236}">
                <a16:creationId xmlns:a16="http://schemas.microsoft.com/office/drawing/2014/main" id="{6753091E-3461-400C-911D-5D4E7933B08C}"/>
              </a:ext>
            </a:extLst>
          </p:cNvPr>
          <p:cNvSpPr/>
          <p:nvPr/>
        </p:nvSpPr>
        <p:spPr>
          <a:xfrm rot="10800000">
            <a:off x="4508887" y="3866835"/>
            <a:ext cx="1636776" cy="1637894"/>
          </a:xfrm>
          <a:prstGeom prst="arc">
            <a:avLst>
              <a:gd name="adj1" fmla="val 16200000"/>
              <a:gd name="adj2" fmla="val 5374073"/>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3" name="Straight Connector 152">
            <a:extLst>
              <a:ext uri="{FF2B5EF4-FFF2-40B4-BE49-F238E27FC236}">
                <a16:creationId xmlns:a16="http://schemas.microsoft.com/office/drawing/2014/main" id="{4144E6BB-6703-4F42-AEDA-A648A532487C}"/>
              </a:ext>
            </a:extLst>
          </p:cNvPr>
          <p:cNvCxnSpPr>
            <a:cxnSpLocks/>
          </p:cNvCxnSpPr>
          <p:nvPr/>
        </p:nvCxnSpPr>
        <p:spPr>
          <a:xfrm>
            <a:off x="5037204" y="5504729"/>
            <a:ext cx="569689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B848259-65F2-455F-8D0F-343FC2DB8A0D}"/>
              </a:ext>
            </a:extLst>
          </p:cNvPr>
          <p:cNvCxnSpPr>
            <a:cxnSpLocks/>
          </p:cNvCxnSpPr>
          <p:nvPr/>
        </p:nvCxnSpPr>
        <p:spPr>
          <a:xfrm>
            <a:off x="5857103" y="3866835"/>
            <a:ext cx="4724597"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D305846B-EABC-4D1B-8088-38266F4CB1AC}"/>
              </a:ext>
            </a:extLst>
          </p:cNvPr>
          <p:cNvSpPr/>
          <p:nvPr/>
        </p:nvSpPr>
        <p:spPr>
          <a:xfrm>
            <a:off x="5011452" y="3299907"/>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PSP/MERCHANT/VENDOR</a:t>
            </a:r>
          </a:p>
          <a:p>
            <a:pPr lvl="0" algn="ctr" defTabSz="914400">
              <a:spcAft>
                <a:spcPts val="600"/>
              </a:spcAft>
              <a:defRPr/>
            </a:pPr>
            <a:r>
              <a:rPr lang="en-US" sz="1400" kern="0" dirty="0">
                <a:solidFill>
                  <a:schemeClr val="bg1"/>
                </a:solidFill>
                <a:latin typeface="+mj-lt"/>
              </a:rPr>
              <a:t>Fraud screening pre/post-auth</a:t>
            </a:r>
          </a:p>
        </p:txBody>
      </p:sp>
      <p:cxnSp>
        <p:nvCxnSpPr>
          <p:cNvPr id="157" name="Straight Connector 156">
            <a:extLst>
              <a:ext uri="{FF2B5EF4-FFF2-40B4-BE49-F238E27FC236}">
                <a16:creationId xmlns:a16="http://schemas.microsoft.com/office/drawing/2014/main" id="{86520D11-78D5-45C2-9695-8FA746AC9DBD}"/>
              </a:ext>
            </a:extLst>
          </p:cNvPr>
          <p:cNvCxnSpPr>
            <a:cxnSpLocks/>
          </p:cNvCxnSpPr>
          <p:nvPr/>
        </p:nvCxnSpPr>
        <p:spPr>
          <a:xfrm>
            <a:off x="5857103" y="2230094"/>
            <a:ext cx="4572197"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8" name="Rectangle: Rounded Corners 157">
            <a:extLst>
              <a:ext uri="{FF2B5EF4-FFF2-40B4-BE49-F238E27FC236}">
                <a16:creationId xmlns:a16="http://schemas.microsoft.com/office/drawing/2014/main" id="{E8A83198-CEDE-44AA-8DF2-4706F72F19BE}"/>
              </a:ext>
            </a:extLst>
          </p:cNvPr>
          <p:cNvSpPr/>
          <p:nvPr/>
        </p:nvSpPr>
        <p:spPr>
          <a:xfrm>
            <a:off x="8182481" y="1664711"/>
            <a:ext cx="2670048" cy="113076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noAutofit/>
          </a:bodyPr>
          <a:lstStyle/>
          <a:p>
            <a:pPr lvl="0" algn="ctr" defTabSz="914400">
              <a:spcAft>
                <a:spcPts val="600"/>
              </a:spcAft>
              <a:defRPr/>
            </a:pPr>
            <a:r>
              <a:rPr lang="en-US" sz="1400" b="1" kern="0" dirty="0">
                <a:solidFill>
                  <a:schemeClr val="bg1"/>
                </a:solidFill>
                <a:latin typeface="+mj-lt"/>
              </a:rPr>
              <a:t>PSP 3DS MPI/ISSUER</a:t>
            </a:r>
          </a:p>
          <a:p>
            <a:pPr lvl="0" algn="ctr" defTabSz="914400">
              <a:defRPr/>
            </a:pPr>
            <a:r>
              <a:rPr lang="en-US" sz="1400" kern="0" dirty="0">
                <a:solidFill>
                  <a:schemeClr val="bg1"/>
                </a:solidFill>
                <a:latin typeface="+mj-lt"/>
              </a:rPr>
              <a:t>Issuer defines 3DS </a:t>
            </a:r>
            <a:br>
              <a:rPr lang="en-US" sz="1400" kern="0" dirty="0">
                <a:solidFill>
                  <a:schemeClr val="bg1"/>
                </a:solidFill>
                <a:latin typeface="+mj-lt"/>
              </a:rPr>
            </a:br>
            <a:r>
              <a:rPr lang="en-US" sz="1400" kern="0" dirty="0">
                <a:solidFill>
                  <a:schemeClr val="bg1"/>
                </a:solidFill>
                <a:latin typeface="+mj-lt"/>
              </a:rPr>
              <a:t>steps: dynamic option </a:t>
            </a:r>
            <a:br>
              <a:rPr lang="en-US" sz="1400" kern="0" dirty="0">
                <a:solidFill>
                  <a:schemeClr val="bg1"/>
                </a:solidFill>
                <a:latin typeface="+mj-lt"/>
              </a:rPr>
            </a:br>
            <a:r>
              <a:rPr lang="en-US" sz="1400" kern="0" dirty="0">
                <a:solidFill>
                  <a:schemeClr val="bg1"/>
                </a:solidFill>
                <a:latin typeface="+mj-lt"/>
              </a:rPr>
              <a:t>for most issuers </a:t>
            </a:r>
          </a:p>
        </p:txBody>
      </p:sp>
      <p:sp>
        <p:nvSpPr>
          <p:cNvPr id="159" name="Rectangle: Rounded Corners 158">
            <a:extLst>
              <a:ext uri="{FF2B5EF4-FFF2-40B4-BE49-F238E27FC236}">
                <a16:creationId xmlns:a16="http://schemas.microsoft.com/office/drawing/2014/main" id="{7C40AC6B-28C3-4A75-AB22-BFEF856E202D}"/>
              </a:ext>
            </a:extLst>
          </p:cNvPr>
          <p:cNvSpPr/>
          <p:nvPr/>
        </p:nvSpPr>
        <p:spPr>
          <a:xfrm>
            <a:off x="8182481" y="3298362"/>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ACQUIRER/ISSUER</a:t>
            </a:r>
          </a:p>
          <a:p>
            <a:pPr lvl="0" algn="ctr" defTabSz="914400">
              <a:spcAft>
                <a:spcPts val="600"/>
              </a:spcAft>
              <a:defRPr/>
            </a:pPr>
            <a:r>
              <a:rPr lang="en-US" sz="1400" kern="0" dirty="0">
                <a:solidFill>
                  <a:schemeClr val="bg1"/>
                </a:solidFill>
                <a:latin typeface="+mj-lt"/>
              </a:rPr>
              <a:t>Transaction goes to AUTH</a:t>
            </a:r>
            <a:br>
              <a:rPr lang="en-US" sz="1400" kern="0" dirty="0">
                <a:solidFill>
                  <a:schemeClr val="bg1"/>
                </a:solidFill>
                <a:latin typeface="+mj-lt"/>
              </a:rPr>
            </a:br>
            <a:r>
              <a:rPr lang="en-US" sz="1400" kern="0" dirty="0">
                <a:solidFill>
                  <a:schemeClr val="bg1"/>
                </a:solidFill>
                <a:latin typeface="+mj-lt"/>
              </a:rPr>
              <a:t>as authenticated or not</a:t>
            </a:r>
          </a:p>
        </p:txBody>
      </p:sp>
      <p:sp>
        <p:nvSpPr>
          <p:cNvPr id="160" name="Rectangle: Rounded Corners 159">
            <a:extLst>
              <a:ext uri="{FF2B5EF4-FFF2-40B4-BE49-F238E27FC236}">
                <a16:creationId xmlns:a16="http://schemas.microsoft.com/office/drawing/2014/main" id="{73C9D536-7B9A-47CD-B41E-CE9D66198C93}"/>
              </a:ext>
            </a:extLst>
          </p:cNvPr>
          <p:cNvSpPr/>
          <p:nvPr/>
        </p:nvSpPr>
        <p:spPr>
          <a:xfrm>
            <a:off x="5011452" y="1663166"/>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PSP</a:t>
            </a:r>
          </a:p>
          <a:p>
            <a:pPr lvl="0" algn="ctr" defTabSz="914400">
              <a:spcAft>
                <a:spcPts val="600"/>
              </a:spcAft>
              <a:defRPr/>
            </a:pPr>
            <a:r>
              <a:rPr lang="en-US" sz="1400" kern="0" dirty="0">
                <a:solidFill>
                  <a:schemeClr val="bg1"/>
                </a:solidFill>
                <a:latin typeface="+mj-lt"/>
              </a:rPr>
              <a:t>PSP presents checkout </a:t>
            </a:r>
            <a:br>
              <a:rPr lang="en-US" sz="1400" kern="0" dirty="0">
                <a:solidFill>
                  <a:schemeClr val="bg1"/>
                </a:solidFill>
                <a:latin typeface="+mj-lt"/>
              </a:rPr>
            </a:br>
            <a:r>
              <a:rPr lang="en-US" sz="1400" kern="0" dirty="0">
                <a:solidFill>
                  <a:schemeClr val="bg1"/>
                </a:solidFill>
                <a:latin typeface="+mj-lt"/>
              </a:rPr>
              <a:t>page – payment entered</a:t>
            </a:r>
          </a:p>
        </p:txBody>
      </p:sp>
      <p:sp>
        <p:nvSpPr>
          <p:cNvPr id="161" name="Rectangle: Rounded Corners 160">
            <a:extLst>
              <a:ext uri="{FF2B5EF4-FFF2-40B4-BE49-F238E27FC236}">
                <a16:creationId xmlns:a16="http://schemas.microsoft.com/office/drawing/2014/main" id="{5258BF22-B944-4854-83B7-0716CBA56178}"/>
              </a:ext>
            </a:extLst>
          </p:cNvPr>
          <p:cNvSpPr/>
          <p:nvPr/>
        </p:nvSpPr>
        <p:spPr>
          <a:xfrm>
            <a:off x="8182481" y="4937801"/>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PSP</a:t>
            </a:r>
          </a:p>
          <a:p>
            <a:pPr lvl="0" algn="ctr" defTabSz="914400">
              <a:spcAft>
                <a:spcPts val="600"/>
              </a:spcAft>
              <a:defRPr/>
            </a:pPr>
            <a:r>
              <a:rPr lang="en-US" sz="1400" kern="0" dirty="0">
                <a:solidFill>
                  <a:schemeClr val="bg1"/>
                </a:solidFill>
                <a:latin typeface="+mj-lt"/>
              </a:rPr>
              <a:t>Checkout approved </a:t>
            </a:r>
            <a:br>
              <a:rPr lang="en-US" sz="1400" kern="0" dirty="0">
                <a:solidFill>
                  <a:schemeClr val="bg1"/>
                </a:solidFill>
                <a:latin typeface="+mj-lt"/>
              </a:rPr>
            </a:br>
            <a:r>
              <a:rPr lang="en-US" sz="1400" kern="0" dirty="0">
                <a:solidFill>
                  <a:schemeClr val="bg1"/>
                </a:solidFill>
                <a:latin typeface="+mj-lt"/>
              </a:rPr>
              <a:t>or declined</a:t>
            </a:r>
          </a:p>
        </p:txBody>
      </p:sp>
      <p:sp>
        <p:nvSpPr>
          <p:cNvPr id="162" name="Rectangle: Rounded Corners 161">
            <a:extLst>
              <a:ext uri="{FF2B5EF4-FFF2-40B4-BE49-F238E27FC236}">
                <a16:creationId xmlns:a16="http://schemas.microsoft.com/office/drawing/2014/main" id="{6D687EBD-092C-4759-81AA-7A39C0D80BD6}"/>
              </a:ext>
            </a:extLst>
          </p:cNvPr>
          <p:cNvSpPr/>
          <p:nvPr/>
        </p:nvSpPr>
        <p:spPr>
          <a:xfrm>
            <a:off x="5011452" y="4937801"/>
            <a:ext cx="2670048" cy="1133856"/>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ACQUIRER/ISSUER</a:t>
            </a:r>
          </a:p>
          <a:p>
            <a:pPr lvl="0" algn="ctr" defTabSz="914400">
              <a:defRPr/>
            </a:pPr>
            <a:r>
              <a:rPr lang="en-US" sz="1400" kern="0" dirty="0">
                <a:solidFill>
                  <a:schemeClr val="bg1"/>
                </a:solidFill>
                <a:latin typeface="+mj-lt"/>
              </a:rPr>
              <a:t>Acquirer approval based </a:t>
            </a:r>
            <a:br>
              <a:rPr lang="en-US" sz="1400" kern="0" dirty="0">
                <a:solidFill>
                  <a:schemeClr val="bg1"/>
                </a:solidFill>
                <a:latin typeface="+mj-lt"/>
              </a:rPr>
            </a:br>
            <a:r>
              <a:rPr lang="en-US" sz="1400" kern="0" dirty="0">
                <a:solidFill>
                  <a:schemeClr val="bg1"/>
                </a:solidFill>
                <a:latin typeface="+mj-lt"/>
              </a:rPr>
              <a:t>on call to issuer</a:t>
            </a:r>
          </a:p>
        </p:txBody>
      </p:sp>
      <p:sp>
        <p:nvSpPr>
          <p:cNvPr id="184" name="TextBox 183">
            <a:extLst>
              <a:ext uri="{FF2B5EF4-FFF2-40B4-BE49-F238E27FC236}">
                <a16:creationId xmlns:a16="http://schemas.microsoft.com/office/drawing/2014/main" id="{C66001AD-9112-4DA9-A72C-4CD731F75825}"/>
              </a:ext>
            </a:extLst>
          </p:cNvPr>
          <p:cNvSpPr txBox="1"/>
          <p:nvPr/>
        </p:nvSpPr>
        <p:spPr>
          <a:xfrm>
            <a:off x="1219525" y="1742462"/>
            <a:ext cx="3409017" cy="984885"/>
          </a:xfrm>
          <a:prstGeom prst="rect">
            <a:avLst/>
          </a:prstGeom>
          <a:noFill/>
        </p:spPr>
        <p:txBody>
          <a:bodyPr wrap="square" lIns="0" tIns="0" rIns="0" bIns="0" rtlCol="0">
            <a:spAutoFit/>
          </a:bodyPr>
          <a:lstStyle/>
          <a:p>
            <a:r>
              <a:rPr lang="en-US" sz="1600" dirty="0">
                <a:solidFill>
                  <a:schemeClr val="accent6">
                    <a:lumMod val="25000"/>
                  </a:schemeClr>
                </a:solidFill>
              </a:rPr>
              <a:t>Acquirer needs to own checkout to define exemptions – reduce friction and improve conversion under rules of PSD2/TRA/SCA</a:t>
            </a:r>
          </a:p>
        </p:txBody>
      </p:sp>
      <p:sp>
        <p:nvSpPr>
          <p:cNvPr id="187" name="Rectangle 186">
            <a:extLst>
              <a:ext uri="{FF2B5EF4-FFF2-40B4-BE49-F238E27FC236}">
                <a16:creationId xmlns:a16="http://schemas.microsoft.com/office/drawing/2014/main" id="{A5859EC7-6F93-4251-AE58-6BB76CECBEBC}"/>
              </a:ext>
            </a:extLst>
          </p:cNvPr>
          <p:cNvSpPr/>
          <p:nvPr/>
        </p:nvSpPr>
        <p:spPr>
          <a:xfrm>
            <a:off x="1145956" y="3598094"/>
            <a:ext cx="2908036" cy="492443"/>
          </a:xfrm>
          <a:prstGeom prst="rect">
            <a:avLst/>
          </a:prstGeom>
        </p:spPr>
        <p:txBody>
          <a:bodyPr wrap="square" lIns="0" tIns="0" rIns="0" bIns="0">
            <a:spAutoFit/>
          </a:bodyPr>
          <a:lstStyle/>
          <a:p>
            <a:r>
              <a:rPr lang="en-GB" sz="1600" b="1" dirty="0">
                <a:solidFill>
                  <a:schemeClr val="accent6">
                    <a:lumMod val="25000"/>
                  </a:schemeClr>
                </a:solidFill>
              </a:rPr>
              <a:t>SCA Exemption Rules Engine – ACI ReD Shield</a:t>
            </a:r>
            <a:endParaRPr lang="en-GB" sz="1600" b="1" baseline="30000" dirty="0">
              <a:solidFill>
                <a:schemeClr val="accent6">
                  <a:lumMod val="25000"/>
                </a:schemeClr>
              </a:solidFill>
            </a:endParaRPr>
          </a:p>
        </p:txBody>
      </p:sp>
      <p:cxnSp>
        <p:nvCxnSpPr>
          <p:cNvPr id="190" name="Straight Connector 189">
            <a:extLst>
              <a:ext uri="{FF2B5EF4-FFF2-40B4-BE49-F238E27FC236}">
                <a16:creationId xmlns:a16="http://schemas.microsoft.com/office/drawing/2014/main" id="{C2773E31-2606-43DC-90BC-FEC204BFB492}"/>
              </a:ext>
            </a:extLst>
          </p:cNvPr>
          <p:cNvCxnSpPr>
            <a:cxnSpLocks/>
            <a:stCxn id="155" idx="2"/>
          </p:cNvCxnSpPr>
          <p:nvPr/>
        </p:nvCxnSpPr>
        <p:spPr>
          <a:xfrm>
            <a:off x="6346476" y="4433763"/>
            <a:ext cx="0" cy="264969"/>
          </a:xfrm>
          <a:prstGeom prst="line">
            <a:avLst/>
          </a:pr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CF602201-DB21-4B51-9991-7A5FA7A6668E}"/>
              </a:ext>
            </a:extLst>
          </p:cNvPr>
          <p:cNvCxnSpPr>
            <a:cxnSpLocks/>
          </p:cNvCxnSpPr>
          <p:nvPr/>
        </p:nvCxnSpPr>
        <p:spPr>
          <a:xfrm flipH="1">
            <a:off x="1219527" y="4698732"/>
            <a:ext cx="5126950" cy="0"/>
          </a:xfrm>
          <a:prstGeom prst="line">
            <a:avLst/>
          </a:prstGeom>
          <a:noFill/>
          <a:ln w="28575" cap="rnd">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193" name="Rectangle 192">
            <a:extLst>
              <a:ext uri="{FF2B5EF4-FFF2-40B4-BE49-F238E27FC236}">
                <a16:creationId xmlns:a16="http://schemas.microsoft.com/office/drawing/2014/main" id="{6D4CB069-7456-4317-A40C-BEC5C6A5D167}"/>
              </a:ext>
            </a:extLst>
          </p:cNvPr>
          <p:cNvSpPr/>
          <p:nvPr/>
        </p:nvSpPr>
        <p:spPr>
          <a:xfrm>
            <a:off x="1145956" y="5238994"/>
            <a:ext cx="2908037" cy="738664"/>
          </a:xfrm>
          <a:prstGeom prst="rect">
            <a:avLst/>
          </a:prstGeom>
        </p:spPr>
        <p:txBody>
          <a:bodyPr wrap="square" lIns="0" tIns="0" rIns="0" bIns="0">
            <a:spAutoFit/>
          </a:bodyPr>
          <a:lstStyle/>
          <a:p>
            <a:r>
              <a:rPr lang="en-US" sz="1600" dirty="0">
                <a:solidFill>
                  <a:schemeClr val="accent6">
                    <a:lumMod val="25000"/>
                  </a:schemeClr>
                </a:solidFill>
              </a:rPr>
              <a:t>Merchant still needs to own fraud in pre- or post-auth, irrespective of SCA results</a:t>
            </a:r>
          </a:p>
        </p:txBody>
      </p:sp>
      <p:cxnSp>
        <p:nvCxnSpPr>
          <p:cNvPr id="199" name="Straight Connector 198">
            <a:extLst>
              <a:ext uri="{FF2B5EF4-FFF2-40B4-BE49-F238E27FC236}">
                <a16:creationId xmlns:a16="http://schemas.microsoft.com/office/drawing/2014/main" id="{0CB10FB6-2DA7-4D7F-BFC2-590C44553286}"/>
              </a:ext>
            </a:extLst>
          </p:cNvPr>
          <p:cNvCxnSpPr>
            <a:cxnSpLocks/>
          </p:cNvCxnSpPr>
          <p:nvPr/>
        </p:nvCxnSpPr>
        <p:spPr>
          <a:xfrm>
            <a:off x="1219527" y="4698731"/>
            <a:ext cx="0" cy="365760"/>
          </a:xfrm>
          <a:prstGeom prst="line">
            <a:avLst/>
          </a:prstGeom>
          <a:noFill/>
          <a:ln w="28575" cap="rnd">
            <a:solidFill>
              <a:schemeClr val="accent1"/>
            </a:solidFill>
            <a:tailEnd type="oval"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5044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a:pPr/>
              <a:t>2</a:t>
            </a:fld>
            <a:endParaRPr lang="en-US" dirty="0"/>
          </a:p>
        </p:txBody>
      </p:sp>
      <p:sp>
        <p:nvSpPr>
          <p:cNvPr id="3" name="Footer Placeholder 2"/>
          <p:cNvSpPr>
            <a:spLocks noGrp="1"/>
          </p:cNvSpPr>
          <p:nvPr>
            <p:ph type="ftr" sz="quarter" idx="11"/>
          </p:nvPr>
        </p:nvSpPr>
        <p:spPr/>
        <p:txBody>
          <a:bodyPr/>
          <a:lstStyle/>
          <a:p>
            <a:r>
              <a:rPr lang="en-US" dirty="0"/>
              <a:t>Confidential</a:t>
            </a:r>
          </a:p>
        </p:txBody>
      </p:sp>
      <p:sp>
        <p:nvSpPr>
          <p:cNvPr id="7" name="Text Placeholder 6"/>
          <p:cNvSpPr>
            <a:spLocks noGrp="1"/>
          </p:cNvSpPr>
          <p:nvPr>
            <p:ph type="body" sz="quarter" idx="13"/>
          </p:nvPr>
        </p:nvSpPr>
        <p:spPr/>
        <p:txBody>
          <a:bodyPr/>
          <a:lstStyle/>
          <a:p>
            <a:r>
              <a:rPr lang="en-US" dirty="0"/>
              <a:t>The results!</a:t>
            </a:r>
          </a:p>
          <a:p>
            <a:endParaRPr lang="en-US" dirty="0"/>
          </a:p>
        </p:txBody>
      </p:sp>
      <p:sp>
        <p:nvSpPr>
          <p:cNvPr id="8" name="Title 7"/>
          <p:cNvSpPr>
            <a:spLocks noGrp="1"/>
          </p:cNvSpPr>
          <p:nvPr>
            <p:ph type="title"/>
          </p:nvPr>
        </p:nvSpPr>
        <p:spPr/>
        <p:txBody>
          <a:bodyPr/>
          <a:lstStyle/>
          <a:p>
            <a:r>
              <a:rPr lang="en-US" dirty="0"/>
              <a:t>ACI ReD Shield</a:t>
            </a:r>
            <a:r>
              <a:rPr lang="en-US" baseline="30000" dirty="0"/>
              <a:t>®</a:t>
            </a:r>
            <a:r>
              <a:rPr lang="en-US" dirty="0"/>
              <a:t> Case Studies</a:t>
            </a:r>
          </a:p>
        </p:txBody>
      </p:sp>
      <p:pic>
        <p:nvPicPr>
          <p:cNvPr id="54" name="Picture 53">
            <a:extLst>
              <a:ext uri="{FF2B5EF4-FFF2-40B4-BE49-F238E27FC236}">
                <a16:creationId xmlns:a16="http://schemas.microsoft.com/office/drawing/2014/main" id="{6680F805-D877-4FA1-9D68-7320770BF8D7}"/>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1" y="1645561"/>
            <a:ext cx="12191999" cy="1794288"/>
          </a:xfrm>
          <a:prstGeom prst="rect">
            <a:avLst/>
          </a:prstGeom>
        </p:spPr>
      </p:pic>
      <p:sp>
        <p:nvSpPr>
          <p:cNvPr id="55" name="Content Placeholder 13">
            <a:extLst>
              <a:ext uri="{FF2B5EF4-FFF2-40B4-BE49-F238E27FC236}">
                <a16:creationId xmlns:a16="http://schemas.microsoft.com/office/drawing/2014/main" id="{EF04212E-9312-4B37-849C-2E110A6CC185}"/>
              </a:ext>
            </a:extLst>
          </p:cNvPr>
          <p:cNvSpPr txBox="1">
            <a:spLocks/>
          </p:cNvSpPr>
          <p:nvPr/>
        </p:nvSpPr>
        <p:spPr>
          <a:xfrm>
            <a:off x="838800" y="4198639"/>
            <a:ext cx="3270624" cy="37084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2000" b="1" dirty="0">
                <a:solidFill>
                  <a:schemeClr val="accent1"/>
                </a:solidFill>
              </a:rPr>
              <a:t>Crew Clothing</a:t>
            </a:r>
          </a:p>
        </p:txBody>
      </p:sp>
      <p:sp>
        <p:nvSpPr>
          <p:cNvPr id="56" name="Content Placeholder 13">
            <a:extLst>
              <a:ext uri="{FF2B5EF4-FFF2-40B4-BE49-F238E27FC236}">
                <a16:creationId xmlns:a16="http://schemas.microsoft.com/office/drawing/2014/main" id="{51C7A086-4D33-4015-8EB5-151878AEA226}"/>
              </a:ext>
            </a:extLst>
          </p:cNvPr>
          <p:cNvSpPr txBox="1">
            <a:spLocks/>
          </p:cNvSpPr>
          <p:nvPr/>
        </p:nvSpPr>
        <p:spPr>
          <a:xfrm>
            <a:off x="4460988" y="4198639"/>
            <a:ext cx="3270624" cy="37084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2000" b="1" dirty="0">
                <a:solidFill>
                  <a:schemeClr val="accent1"/>
                </a:solidFill>
              </a:rPr>
              <a:t>Aegean Airlines</a:t>
            </a:r>
          </a:p>
        </p:txBody>
      </p:sp>
      <p:sp>
        <p:nvSpPr>
          <p:cNvPr id="57" name="Content Placeholder 13">
            <a:extLst>
              <a:ext uri="{FF2B5EF4-FFF2-40B4-BE49-F238E27FC236}">
                <a16:creationId xmlns:a16="http://schemas.microsoft.com/office/drawing/2014/main" id="{31AB80DB-7EF8-40EF-827E-786604BFEA64}"/>
              </a:ext>
            </a:extLst>
          </p:cNvPr>
          <p:cNvSpPr txBox="1">
            <a:spLocks/>
          </p:cNvSpPr>
          <p:nvPr/>
        </p:nvSpPr>
        <p:spPr>
          <a:xfrm>
            <a:off x="8083176" y="4198639"/>
            <a:ext cx="3270624" cy="37084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2000" b="1" dirty="0">
                <a:solidFill>
                  <a:schemeClr val="accent1"/>
                </a:solidFill>
              </a:rPr>
              <a:t>Voyages-SNCF</a:t>
            </a:r>
          </a:p>
        </p:txBody>
      </p:sp>
      <p:grpSp>
        <p:nvGrpSpPr>
          <p:cNvPr id="71" name="Group 70">
            <a:extLst>
              <a:ext uri="{FF2B5EF4-FFF2-40B4-BE49-F238E27FC236}">
                <a16:creationId xmlns:a16="http://schemas.microsoft.com/office/drawing/2014/main" id="{BC0C23A6-F72D-4838-8CC5-1BE62C22F12E}"/>
              </a:ext>
            </a:extLst>
          </p:cNvPr>
          <p:cNvGrpSpPr/>
          <p:nvPr/>
        </p:nvGrpSpPr>
        <p:grpSpPr>
          <a:xfrm>
            <a:off x="1823642" y="2778530"/>
            <a:ext cx="1300940" cy="1300940"/>
            <a:chOff x="1823642" y="2888259"/>
            <a:chExt cx="1300940" cy="1300940"/>
          </a:xfrm>
        </p:grpSpPr>
        <p:sp>
          <p:nvSpPr>
            <p:cNvPr id="59" name="Oval 58">
              <a:extLst>
                <a:ext uri="{FF2B5EF4-FFF2-40B4-BE49-F238E27FC236}">
                  <a16:creationId xmlns:a16="http://schemas.microsoft.com/office/drawing/2014/main" id="{C2D436BB-2312-4A80-8F3C-35D47424386E}"/>
                </a:ext>
              </a:extLst>
            </p:cNvPr>
            <p:cNvSpPr/>
            <p:nvPr/>
          </p:nvSpPr>
          <p:spPr>
            <a:xfrm>
              <a:off x="1823642" y="2888259"/>
              <a:ext cx="1300940" cy="1300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pic>
          <p:nvPicPr>
            <p:cNvPr id="62" name="Picture 61">
              <a:extLst>
                <a:ext uri="{FF2B5EF4-FFF2-40B4-BE49-F238E27FC236}">
                  <a16:creationId xmlns:a16="http://schemas.microsoft.com/office/drawing/2014/main" id="{D40C1F92-A1FA-4CB2-9DBB-74D9C891B34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089990" y="3154607"/>
              <a:ext cx="768245" cy="768245"/>
            </a:xfrm>
            <a:prstGeom prst="rect">
              <a:avLst/>
            </a:prstGeom>
          </p:spPr>
        </p:pic>
      </p:grpSp>
      <p:sp>
        <p:nvSpPr>
          <p:cNvPr id="63" name="Content Placeholder 13">
            <a:extLst>
              <a:ext uri="{FF2B5EF4-FFF2-40B4-BE49-F238E27FC236}">
                <a16:creationId xmlns:a16="http://schemas.microsoft.com/office/drawing/2014/main" id="{A87B1F5C-C1C4-493B-9FA7-DA66C5C5D327}"/>
              </a:ext>
            </a:extLst>
          </p:cNvPr>
          <p:cNvSpPr txBox="1">
            <a:spLocks/>
          </p:cNvSpPr>
          <p:nvPr/>
        </p:nvSpPr>
        <p:spPr>
          <a:xfrm>
            <a:off x="838800" y="4708925"/>
            <a:ext cx="3270624" cy="523220"/>
          </a:xfrm>
          <a:prstGeom prst="rect">
            <a:avLst/>
          </a:prstGeom>
        </p:spPr>
        <p:txBody>
          <a:bodyPr lIns="0" tIns="0" rIns="0" bIns="0" anchor="ctr">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GB" dirty="0"/>
              <a:t>Reduced deny rate by</a:t>
            </a:r>
            <a:br>
              <a:rPr lang="en-GB" dirty="0"/>
            </a:br>
            <a:r>
              <a:rPr lang="en-GB" sz="1800" b="1" dirty="0"/>
              <a:t>12% to 3%</a:t>
            </a:r>
          </a:p>
        </p:txBody>
      </p:sp>
      <p:sp>
        <p:nvSpPr>
          <p:cNvPr id="64" name="Content Placeholder 13">
            <a:extLst>
              <a:ext uri="{FF2B5EF4-FFF2-40B4-BE49-F238E27FC236}">
                <a16:creationId xmlns:a16="http://schemas.microsoft.com/office/drawing/2014/main" id="{D4493ACD-46A5-471B-8B2F-730AC03FC68A}"/>
              </a:ext>
            </a:extLst>
          </p:cNvPr>
          <p:cNvSpPr txBox="1">
            <a:spLocks/>
          </p:cNvSpPr>
          <p:nvPr/>
        </p:nvSpPr>
        <p:spPr>
          <a:xfrm>
            <a:off x="838800" y="5371590"/>
            <a:ext cx="3270624" cy="523220"/>
          </a:xfrm>
          <a:prstGeom prst="rect">
            <a:avLst/>
          </a:prstGeom>
        </p:spPr>
        <p:txBody>
          <a:bodyPr lIns="0" tIns="0" rIns="0" bIns="0" anchor="ctr">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GB" dirty="0"/>
              <a:t>Reduced fraud rate from</a:t>
            </a:r>
            <a:br>
              <a:rPr lang="en-GB" dirty="0"/>
            </a:br>
            <a:r>
              <a:rPr lang="en-GB" sz="1800" b="1" dirty="0"/>
              <a:t>1% to 0.5%</a:t>
            </a:r>
          </a:p>
        </p:txBody>
      </p:sp>
      <p:sp>
        <p:nvSpPr>
          <p:cNvPr id="67" name="Content Placeholder 13">
            <a:extLst>
              <a:ext uri="{FF2B5EF4-FFF2-40B4-BE49-F238E27FC236}">
                <a16:creationId xmlns:a16="http://schemas.microsoft.com/office/drawing/2014/main" id="{6260B994-EEAD-4003-BBAD-56DFA0EEC8A7}"/>
              </a:ext>
            </a:extLst>
          </p:cNvPr>
          <p:cNvSpPr txBox="1">
            <a:spLocks/>
          </p:cNvSpPr>
          <p:nvPr/>
        </p:nvSpPr>
        <p:spPr>
          <a:xfrm>
            <a:off x="4460988" y="4708925"/>
            <a:ext cx="3270624" cy="984885"/>
          </a:xfrm>
          <a:prstGeom prst="rect">
            <a:avLst/>
          </a:prstGeom>
        </p:spPr>
        <p:txBody>
          <a:bodyPr lIns="0" tIns="0" rIns="0" bIns="0" anchor="t">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GB" dirty="0"/>
              <a:t>Over the first </a:t>
            </a:r>
            <a:r>
              <a:rPr lang="en-GB" b="1" dirty="0"/>
              <a:t>12 months </a:t>
            </a:r>
            <a:r>
              <a:rPr lang="en-GB" dirty="0"/>
              <a:t>of</a:t>
            </a:r>
            <a:br>
              <a:rPr lang="en-GB" dirty="0"/>
            </a:br>
            <a:r>
              <a:rPr lang="en-GB" dirty="0"/>
              <a:t>the contract, ACI helped stop </a:t>
            </a:r>
            <a:r>
              <a:rPr lang="en-GB" b="1" dirty="0"/>
              <a:t>97%</a:t>
            </a:r>
            <a:br>
              <a:rPr lang="en-GB" b="1" dirty="0"/>
            </a:br>
            <a:r>
              <a:rPr lang="en-GB" dirty="0"/>
              <a:t>of confirmed fraud, saving over </a:t>
            </a:r>
            <a:r>
              <a:rPr lang="en-GB" b="1" dirty="0"/>
              <a:t>€3,000,000</a:t>
            </a:r>
          </a:p>
        </p:txBody>
      </p:sp>
      <p:sp>
        <p:nvSpPr>
          <p:cNvPr id="68" name="Content Placeholder 13">
            <a:extLst>
              <a:ext uri="{FF2B5EF4-FFF2-40B4-BE49-F238E27FC236}">
                <a16:creationId xmlns:a16="http://schemas.microsoft.com/office/drawing/2014/main" id="{7E516344-643E-4B3E-B944-FFEB0D46A58E}"/>
              </a:ext>
            </a:extLst>
          </p:cNvPr>
          <p:cNvSpPr txBox="1">
            <a:spLocks/>
          </p:cNvSpPr>
          <p:nvPr/>
        </p:nvSpPr>
        <p:spPr>
          <a:xfrm>
            <a:off x="8082576" y="4708925"/>
            <a:ext cx="3270624" cy="1477328"/>
          </a:xfrm>
          <a:prstGeom prst="rect">
            <a:avLst/>
          </a:prstGeom>
        </p:spPr>
        <p:txBody>
          <a:bodyPr lIns="0" tIns="0" rIns="0" bIns="0" anchor="t">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GB" dirty="0"/>
              <a:t>Over the last </a:t>
            </a:r>
            <a:r>
              <a:rPr lang="en-GB" b="1" dirty="0"/>
              <a:t>3 years </a:t>
            </a:r>
            <a:r>
              <a:rPr lang="en-GB" dirty="0"/>
              <a:t>reduced</a:t>
            </a:r>
            <a:br>
              <a:rPr lang="en-GB" dirty="0"/>
            </a:br>
            <a:r>
              <a:rPr lang="en-GB" dirty="0"/>
              <a:t>fraud rate on both domestic and cross-border transactions by </a:t>
            </a:r>
            <a:r>
              <a:rPr lang="en-GB" b="1" dirty="0"/>
              <a:t>66%,</a:t>
            </a:r>
            <a:r>
              <a:rPr lang="en-GB" dirty="0"/>
              <a:t> delivering a smoother customer experience and protecting</a:t>
            </a:r>
            <a:br>
              <a:rPr lang="en-GB" dirty="0"/>
            </a:br>
            <a:r>
              <a:rPr lang="en-GB" dirty="0"/>
              <a:t>brand reputation</a:t>
            </a:r>
          </a:p>
        </p:txBody>
      </p:sp>
      <p:grpSp>
        <p:nvGrpSpPr>
          <p:cNvPr id="72" name="Group 71">
            <a:extLst>
              <a:ext uri="{FF2B5EF4-FFF2-40B4-BE49-F238E27FC236}">
                <a16:creationId xmlns:a16="http://schemas.microsoft.com/office/drawing/2014/main" id="{68693966-993C-40D2-9150-7804D5513102}"/>
              </a:ext>
            </a:extLst>
          </p:cNvPr>
          <p:cNvGrpSpPr/>
          <p:nvPr/>
        </p:nvGrpSpPr>
        <p:grpSpPr>
          <a:xfrm>
            <a:off x="5445528" y="2778530"/>
            <a:ext cx="1300940" cy="1300940"/>
            <a:chOff x="5445528" y="2888259"/>
            <a:chExt cx="1300940" cy="1300940"/>
          </a:xfrm>
        </p:grpSpPr>
        <p:sp>
          <p:nvSpPr>
            <p:cNvPr id="60" name="Oval 59">
              <a:extLst>
                <a:ext uri="{FF2B5EF4-FFF2-40B4-BE49-F238E27FC236}">
                  <a16:creationId xmlns:a16="http://schemas.microsoft.com/office/drawing/2014/main" id="{26DD4607-5639-417E-A883-2341F87BEAE4}"/>
                </a:ext>
              </a:extLst>
            </p:cNvPr>
            <p:cNvSpPr/>
            <p:nvPr/>
          </p:nvSpPr>
          <p:spPr>
            <a:xfrm>
              <a:off x="5445528" y="2888259"/>
              <a:ext cx="1300940" cy="1300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pic>
          <p:nvPicPr>
            <p:cNvPr id="69" name="Picture 68">
              <a:extLst>
                <a:ext uri="{FF2B5EF4-FFF2-40B4-BE49-F238E27FC236}">
                  <a16:creationId xmlns:a16="http://schemas.microsoft.com/office/drawing/2014/main" id="{1BD87711-2EBA-4235-A875-C85BBAD20C2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94624" y="3353917"/>
              <a:ext cx="1202748" cy="369625"/>
            </a:xfrm>
            <a:prstGeom prst="rect">
              <a:avLst/>
            </a:prstGeom>
          </p:spPr>
        </p:pic>
      </p:grpSp>
      <p:grpSp>
        <p:nvGrpSpPr>
          <p:cNvPr id="73" name="Group 72">
            <a:extLst>
              <a:ext uri="{FF2B5EF4-FFF2-40B4-BE49-F238E27FC236}">
                <a16:creationId xmlns:a16="http://schemas.microsoft.com/office/drawing/2014/main" id="{B933BC38-21B5-4C2C-9160-D46CC2CB16D9}"/>
              </a:ext>
            </a:extLst>
          </p:cNvPr>
          <p:cNvGrpSpPr/>
          <p:nvPr/>
        </p:nvGrpSpPr>
        <p:grpSpPr>
          <a:xfrm>
            <a:off x="9068018" y="2778530"/>
            <a:ext cx="1300940" cy="1300940"/>
            <a:chOff x="9068018" y="2888259"/>
            <a:chExt cx="1300940" cy="1300940"/>
          </a:xfrm>
        </p:grpSpPr>
        <p:sp>
          <p:nvSpPr>
            <p:cNvPr id="61" name="Oval 60">
              <a:extLst>
                <a:ext uri="{FF2B5EF4-FFF2-40B4-BE49-F238E27FC236}">
                  <a16:creationId xmlns:a16="http://schemas.microsoft.com/office/drawing/2014/main" id="{6F9161ED-1288-4341-9914-6AC4E64C7040}"/>
                </a:ext>
              </a:extLst>
            </p:cNvPr>
            <p:cNvSpPr/>
            <p:nvPr/>
          </p:nvSpPr>
          <p:spPr>
            <a:xfrm>
              <a:off x="9068018" y="2888259"/>
              <a:ext cx="1300940" cy="130094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pic>
          <p:nvPicPr>
            <p:cNvPr id="70" name="Picture 69">
              <a:extLst>
                <a:ext uri="{FF2B5EF4-FFF2-40B4-BE49-F238E27FC236}">
                  <a16:creationId xmlns:a16="http://schemas.microsoft.com/office/drawing/2014/main" id="{56B320BB-B48E-4DCA-B1D8-59695658E8E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221990" y="3260798"/>
              <a:ext cx="992997" cy="555862"/>
            </a:xfrm>
            <a:prstGeom prst="rect">
              <a:avLst/>
            </a:prstGeom>
          </p:spPr>
        </p:pic>
      </p:grpSp>
    </p:spTree>
    <p:extLst>
      <p:ext uri="{BB962C8B-B14F-4D97-AF65-F5344CB8AC3E}">
        <p14:creationId xmlns:p14="http://schemas.microsoft.com/office/powerpoint/2010/main" val="9345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rc 180">
            <a:extLst>
              <a:ext uri="{FF2B5EF4-FFF2-40B4-BE49-F238E27FC236}">
                <a16:creationId xmlns:a16="http://schemas.microsoft.com/office/drawing/2014/main" id="{B3882F9B-D775-4F43-9113-F97297E4473B}"/>
              </a:ext>
            </a:extLst>
          </p:cNvPr>
          <p:cNvSpPr/>
          <p:nvPr/>
        </p:nvSpPr>
        <p:spPr>
          <a:xfrm>
            <a:off x="9717024" y="2228941"/>
            <a:ext cx="1636776" cy="1637894"/>
          </a:xfrm>
          <a:prstGeom prst="arc">
            <a:avLst>
              <a:gd name="adj1" fmla="val 16200000"/>
              <a:gd name="adj2" fmla="val 5374073"/>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BF6BCD51-E71B-40CE-98AC-97CB70CDEEE8}"/>
              </a:ext>
            </a:extLst>
          </p:cNvPr>
          <p:cNvSpPr>
            <a:spLocks noGrp="1"/>
          </p:cNvSpPr>
          <p:nvPr>
            <p:ph type="sldNum" sz="quarter" idx="12"/>
          </p:nvPr>
        </p:nvSpPr>
        <p:spPr/>
        <p:txBody>
          <a:bodyPr/>
          <a:lstStyle/>
          <a:p>
            <a:fld id="{BB7F249F-CCCE-DA49-A761-E31751E19E88}" type="slidenum">
              <a:rPr lang="en-US" noProof="0" smtClean="0"/>
              <a:t>20</a:t>
            </a:fld>
            <a:endParaRPr lang="en-US" noProof="0" dirty="0"/>
          </a:p>
        </p:txBody>
      </p:sp>
      <p:sp>
        <p:nvSpPr>
          <p:cNvPr id="3" name="Footer Placeholder 2">
            <a:extLst>
              <a:ext uri="{FF2B5EF4-FFF2-40B4-BE49-F238E27FC236}">
                <a16:creationId xmlns:a16="http://schemas.microsoft.com/office/drawing/2014/main" id="{A572E523-3F61-483E-A0A9-DE432B45BC29}"/>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E5E0B442-E7FB-4D5A-953B-61DC6563FB0A}"/>
              </a:ext>
            </a:extLst>
          </p:cNvPr>
          <p:cNvSpPr>
            <a:spLocks noGrp="1"/>
          </p:cNvSpPr>
          <p:nvPr>
            <p:ph type="title"/>
          </p:nvPr>
        </p:nvSpPr>
        <p:spPr>
          <a:xfrm>
            <a:off x="838200" y="720000"/>
            <a:ext cx="10515600" cy="540000"/>
          </a:xfrm>
        </p:spPr>
        <p:txBody>
          <a:bodyPr>
            <a:normAutofit/>
          </a:bodyPr>
          <a:lstStyle/>
          <a:p>
            <a:r>
              <a:rPr lang="en-US" dirty="0"/>
              <a:t>Session questions? </a:t>
            </a:r>
          </a:p>
        </p:txBody>
      </p:sp>
      <p:sp>
        <p:nvSpPr>
          <p:cNvPr id="4" name="TextBox 3">
            <a:extLst>
              <a:ext uri="{FF2B5EF4-FFF2-40B4-BE49-F238E27FC236}">
                <a16:creationId xmlns:a16="http://schemas.microsoft.com/office/drawing/2014/main" id="{EB7987CE-182D-41E2-B42F-BDC4F5253D1C}"/>
              </a:ext>
            </a:extLst>
          </p:cNvPr>
          <p:cNvSpPr txBox="1"/>
          <p:nvPr/>
        </p:nvSpPr>
        <p:spPr>
          <a:xfrm>
            <a:off x="838200" y="1786759"/>
            <a:ext cx="10515600" cy="6740307"/>
          </a:xfrm>
          <a:prstGeom prst="rect">
            <a:avLst/>
          </a:prstGeom>
          <a:noFill/>
        </p:spPr>
        <p:txBody>
          <a:bodyPr wrap="square" rtlCol="0">
            <a:spAutoFit/>
          </a:bodyPr>
          <a:lstStyle/>
          <a:p>
            <a:r>
              <a:rPr lang="en-GB" dirty="0"/>
              <a:t>What % of Red Shield customers saw KPI improvements within 30 days?</a:t>
            </a:r>
          </a:p>
          <a:p>
            <a:endParaRPr lang="en-GB" dirty="0"/>
          </a:p>
          <a:p>
            <a:endParaRPr lang="en-GB" dirty="0"/>
          </a:p>
          <a:p>
            <a:r>
              <a:rPr lang="en-GB" dirty="0"/>
              <a:t>Name 2 Optimisation areas for TRAVEL?</a:t>
            </a:r>
          </a:p>
          <a:p>
            <a:endParaRPr lang="en-GB" dirty="0"/>
          </a:p>
          <a:p>
            <a:endParaRPr lang="en-GB" dirty="0"/>
          </a:p>
          <a:p>
            <a:r>
              <a:rPr lang="en-GB" dirty="0"/>
              <a:t>Name 3 add-ons between BESPOKE &amp; INTERMEDIATE propositions?</a:t>
            </a:r>
          </a:p>
          <a:p>
            <a:endParaRPr lang="en-GB" dirty="0"/>
          </a:p>
          <a:p>
            <a:endParaRPr lang="en-GB" dirty="0"/>
          </a:p>
          <a:p>
            <a:r>
              <a:rPr lang="en-GB" dirty="0"/>
              <a:t>Who can define SCA exemptions? Where does it need to be deployed?</a:t>
            </a:r>
          </a:p>
          <a:p>
            <a:endParaRPr lang="en-GB" dirty="0"/>
          </a:p>
          <a:p>
            <a:endParaRPr lang="en-GB" dirty="0"/>
          </a:p>
          <a:p>
            <a:r>
              <a:rPr lang="en-GB" dirty="0"/>
              <a:t>How much fraud as ACI saved Aegean Airlines in past 12 months?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88451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smtClean="0"/>
              <a:pPr/>
              <a:t>3</a:t>
            </a:fld>
            <a:endParaRPr lang="en-US" dirty="0"/>
          </a:p>
        </p:txBody>
      </p:sp>
      <p:sp>
        <p:nvSpPr>
          <p:cNvPr id="3" name="Footer Placeholder 2"/>
          <p:cNvSpPr>
            <a:spLocks noGrp="1"/>
          </p:cNvSpPr>
          <p:nvPr>
            <p:ph type="ftr" sz="quarter" idx="11"/>
          </p:nvPr>
        </p:nvSpPr>
        <p:spPr/>
        <p:txBody>
          <a:bodyPr/>
          <a:lstStyle/>
          <a:p>
            <a:r>
              <a:rPr lang="en-US" dirty="0"/>
              <a:t>Confidential</a:t>
            </a:r>
          </a:p>
        </p:txBody>
      </p:sp>
      <p:sp>
        <p:nvSpPr>
          <p:cNvPr id="9" name="Text Placeholder 8"/>
          <p:cNvSpPr>
            <a:spLocks noGrp="1"/>
          </p:cNvSpPr>
          <p:nvPr>
            <p:ph type="body" sz="quarter" idx="13"/>
          </p:nvPr>
        </p:nvSpPr>
        <p:spPr/>
        <p:txBody>
          <a:bodyPr/>
          <a:lstStyle/>
          <a:p>
            <a:r>
              <a:rPr lang="en-US" dirty="0"/>
              <a:t>ACI Red Shield</a:t>
            </a:r>
            <a:r>
              <a:rPr lang="en-US" baseline="30000" dirty="0"/>
              <a:t>®</a:t>
            </a:r>
            <a:r>
              <a:rPr lang="en-US" dirty="0"/>
              <a:t> customer research</a:t>
            </a:r>
          </a:p>
        </p:txBody>
      </p:sp>
      <p:sp>
        <p:nvSpPr>
          <p:cNvPr id="6" name="Title 5"/>
          <p:cNvSpPr>
            <a:spLocks noGrp="1"/>
          </p:cNvSpPr>
          <p:nvPr>
            <p:ph type="title"/>
          </p:nvPr>
        </p:nvSpPr>
        <p:spPr/>
        <p:txBody>
          <a:bodyPr/>
          <a:lstStyle/>
          <a:p>
            <a:r>
              <a:rPr lang="en-US" dirty="0"/>
              <a:t>Don’t Take Our Word for It</a:t>
            </a:r>
          </a:p>
        </p:txBody>
      </p:sp>
      <p:sp>
        <p:nvSpPr>
          <p:cNvPr id="30" name="Text Placeholder 9">
            <a:extLst>
              <a:ext uri="{FF2B5EF4-FFF2-40B4-BE49-F238E27FC236}">
                <a16:creationId xmlns:a16="http://schemas.microsoft.com/office/drawing/2014/main" id="{180E9FC1-801B-4327-A0D1-05521E56BBFB}"/>
              </a:ext>
            </a:extLst>
          </p:cNvPr>
          <p:cNvSpPr txBox="1">
            <a:spLocks/>
          </p:cNvSpPr>
          <p:nvPr/>
        </p:nvSpPr>
        <p:spPr>
          <a:xfrm>
            <a:off x="838200" y="6123501"/>
            <a:ext cx="10515600" cy="161583"/>
          </a:xfrm>
          <a:prstGeom prst="rect">
            <a:avLst/>
          </a:prstGeom>
        </p:spPr>
        <p:txBody>
          <a:bodyPr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50" dirty="0">
                <a:solidFill>
                  <a:schemeClr val="bg1">
                    <a:lumMod val="65000"/>
                  </a:schemeClr>
                </a:solidFill>
              </a:rPr>
              <a:t>Source: TechValidate survey of 23 users of ACI ReD Shield. </a:t>
            </a:r>
          </a:p>
        </p:txBody>
      </p:sp>
      <p:sp>
        <p:nvSpPr>
          <p:cNvPr id="32" name="Rectangle 31">
            <a:extLst>
              <a:ext uri="{FF2B5EF4-FFF2-40B4-BE49-F238E27FC236}">
                <a16:creationId xmlns:a16="http://schemas.microsoft.com/office/drawing/2014/main" id="{2E83BC9B-721A-453A-852A-C271627BEBB0}"/>
              </a:ext>
            </a:extLst>
          </p:cNvPr>
          <p:cNvSpPr/>
          <p:nvPr/>
        </p:nvSpPr>
        <p:spPr>
          <a:xfrm>
            <a:off x="838800" y="1645561"/>
            <a:ext cx="10515600" cy="726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Note: 7 people answered “I don’t know/not applicable.”</a:t>
            </a:r>
            <a:br>
              <a:rPr lang="en-GB" sz="1600" b="1" dirty="0"/>
            </a:br>
            <a:r>
              <a:rPr lang="en-GB" sz="1600" b="1" dirty="0"/>
              <a:t>Their responses have been excluded from this chart, and from the sample size.</a:t>
            </a:r>
          </a:p>
        </p:txBody>
      </p:sp>
      <p:sp>
        <p:nvSpPr>
          <p:cNvPr id="33" name="Rectangle 32">
            <a:extLst>
              <a:ext uri="{FF2B5EF4-FFF2-40B4-BE49-F238E27FC236}">
                <a16:creationId xmlns:a16="http://schemas.microsoft.com/office/drawing/2014/main" id="{67C5B563-8973-4646-8D0D-4037B11FD3D6}"/>
              </a:ext>
            </a:extLst>
          </p:cNvPr>
          <p:cNvSpPr/>
          <p:nvPr/>
        </p:nvSpPr>
        <p:spPr>
          <a:xfrm>
            <a:off x="838800" y="2536171"/>
            <a:ext cx="6213640" cy="341981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pic>
        <p:nvPicPr>
          <p:cNvPr id="34" name="Picture 33">
            <a:extLst>
              <a:ext uri="{FF2B5EF4-FFF2-40B4-BE49-F238E27FC236}">
                <a16:creationId xmlns:a16="http://schemas.microsoft.com/office/drawing/2014/main" id="{90DE8B00-2857-4CA6-BAAE-B0D0D68BA72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74642" y="3658953"/>
            <a:ext cx="3616180" cy="2138915"/>
          </a:xfrm>
          <a:prstGeom prst="rect">
            <a:avLst/>
          </a:prstGeom>
        </p:spPr>
      </p:pic>
      <p:sp>
        <p:nvSpPr>
          <p:cNvPr id="35" name="Rectangle 34">
            <a:extLst>
              <a:ext uri="{FF2B5EF4-FFF2-40B4-BE49-F238E27FC236}">
                <a16:creationId xmlns:a16="http://schemas.microsoft.com/office/drawing/2014/main" id="{62020F5C-BC82-4209-9763-57F3FFA79065}"/>
              </a:ext>
            </a:extLst>
          </p:cNvPr>
          <p:cNvSpPr/>
          <p:nvPr/>
        </p:nvSpPr>
        <p:spPr>
          <a:xfrm>
            <a:off x="989722" y="2694289"/>
            <a:ext cx="5986021" cy="800219"/>
          </a:xfrm>
          <a:prstGeom prst="rect">
            <a:avLst/>
          </a:prstGeom>
        </p:spPr>
        <p:txBody>
          <a:bodyPr wrap="square">
            <a:spAutoFit/>
          </a:bodyPr>
          <a:lstStyle/>
          <a:p>
            <a:r>
              <a:rPr lang="en-US" sz="1600" b="1" dirty="0">
                <a:solidFill>
                  <a:schemeClr val="accent1"/>
                </a:solidFill>
              </a:rPr>
              <a:t>How long after you deployed the solution did you begin seeing fraud management benefits?</a:t>
            </a:r>
            <a:br>
              <a:rPr lang="en-US" sz="1600" b="1" dirty="0">
                <a:solidFill>
                  <a:schemeClr val="accent1"/>
                </a:solidFill>
              </a:rPr>
            </a:br>
            <a:r>
              <a:rPr lang="en-US" sz="1400" dirty="0">
                <a:solidFill>
                  <a:schemeClr val="accent6">
                    <a:lumMod val="25000"/>
                  </a:schemeClr>
                </a:solidFill>
              </a:rPr>
              <a:t>(i.e., reductions in losses, improvements in efficiency/resources or both)?</a:t>
            </a:r>
          </a:p>
        </p:txBody>
      </p:sp>
      <p:sp>
        <p:nvSpPr>
          <p:cNvPr id="36" name="Rectangle 35">
            <a:extLst>
              <a:ext uri="{FF2B5EF4-FFF2-40B4-BE49-F238E27FC236}">
                <a16:creationId xmlns:a16="http://schemas.microsoft.com/office/drawing/2014/main" id="{E7F827F0-B78C-4E6B-9F0C-68F07B3844F1}"/>
              </a:ext>
            </a:extLst>
          </p:cNvPr>
          <p:cNvSpPr/>
          <p:nvPr/>
        </p:nvSpPr>
        <p:spPr>
          <a:xfrm>
            <a:off x="7277586" y="2620467"/>
            <a:ext cx="4075614" cy="615553"/>
          </a:xfrm>
          <a:prstGeom prst="rect">
            <a:avLst/>
          </a:prstGeom>
        </p:spPr>
        <p:txBody>
          <a:bodyPr wrap="square" lIns="0" tIns="0" rIns="0" bIns="0">
            <a:spAutoFit/>
          </a:bodyPr>
          <a:lstStyle/>
          <a:p>
            <a:r>
              <a:rPr lang="en-US" sz="2400" b="1" dirty="0">
                <a:solidFill>
                  <a:schemeClr val="accent2"/>
                </a:solidFill>
              </a:rPr>
              <a:t>OUT OF 23</a:t>
            </a:r>
            <a:br>
              <a:rPr lang="en-US" sz="1600" b="1" dirty="0">
                <a:solidFill>
                  <a:schemeClr val="accent1"/>
                </a:solidFill>
              </a:rPr>
            </a:br>
            <a:r>
              <a:rPr lang="en-US" sz="1600" b="1" dirty="0">
                <a:solidFill>
                  <a:schemeClr val="accent6">
                    <a:lumMod val="25000"/>
                  </a:schemeClr>
                </a:solidFill>
              </a:rPr>
              <a:t>ACI customers surveyed</a:t>
            </a:r>
            <a:endParaRPr lang="en-US" sz="1400" b="1" dirty="0">
              <a:solidFill>
                <a:schemeClr val="accent6">
                  <a:lumMod val="25000"/>
                </a:schemeClr>
              </a:solidFill>
            </a:endParaRPr>
          </a:p>
        </p:txBody>
      </p:sp>
      <p:cxnSp>
        <p:nvCxnSpPr>
          <p:cNvPr id="37" name="Straight Connector 36">
            <a:extLst>
              <a:ext uri="{FF2B5EF4-FFF2-40B4-BE49-F238E27FC236}">
                <a16:creationId xmlns:a16="http://schemas.microsoft.com/office/drawing/2014/main" id="{9BDFD4D8-8DDC-4BF0-8D36-F21B11FFFA4A}"/>
              </a:ext>
            </a:extLst>
          </p:cNvPr>
          <p:cNvCxnSpPr>
            <a:cxnSpLocks/>
          </p:cNvCxnSpPr>
          <p:nvPr/>
        </p:nvCxnSpPr>
        <p:spPr>
          <a:xfrm>
            <a:off x="7277586" y="3389723"/>
            <a:ext cx="4075614" cy="0"/>
          </a:xfrm>
          <a:prstGeom prst="lin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38" name="Rectangle 37">
            <a:extLst>
              <a:ext uri="{FF2B5EF4-FFF2-40B4-BE49-F238E27FC236}">
                <a16:creationId xmlns:a16="http://schemas.microsoft.com/office/drawing/2014/main" id="{D6270256-0CC9-45E9-AB45-FCE208E7A8B5}"/>
              </a:ext>
            </a:extLst>
          </p:cNvPr>
          <p:cNvSpPr/>
          <p:nvPr/>
        </p:nvSpPr>
        <p:spPr>
          <a:xfrm>
            <a:off x="7277586" y="3543425"/>
            <a:ext cx="4075614" cy="738664"/>
          </a:xfrm>
          <a:prstGeom prst="rect">
            <a:avLst/>
          </a:prstGeom>
        </p:spPr>
        <p:txBody>
          <a:bodyPr wrap="square" lIns="0" tIns="0" rIns="0" bIns="0">
            <a:spAutoFit/>
          </a:bodyPr>
          <a:lstStyle/>
          <a:p>
            <a:r>
              <a:rPr lang="en-US" sz="2000" b="1" dirty="0">
                <a:solidFill>
                  <a:schemeClr val="accent1"/>
                </a:solidFill>
              </a:rPr>
              <a:t>47%</a:t>
            </a:r>
            <a:br>
              <a:rPr lang="en-US" sz="1600" b="1" dirty="0">
                <a:solidFill>
                  <a:schemeClr val="accent1"/>
                </a:solidFill>
              </a:rPr>
            </a:br>
            <a:r>
              <a:rPr lang="en-GB" sz="1400" dirty="0">
                <a:solidFill>
                  <a:schemeClr val="accent6">
                    <a:lumMod val="25000"/>
                  </a:schemeClr>
                </a:solidFill>
              </a:rPr>
              <a:t>of customers experienced fraud management benefits from ACI Red Shield in the </a:t>
            </a:r>
            <a:r>
              <a:rPr lang="en-GB" sz="1400" b="1" dirty="0">
                <a:solidFill>
                  <a:schemeClr val="accent6">
                    <a:lumMod val="25000"/>
                  </a:schemeClr>
                </a:solidFill>
              </a:rPr>
              <a:t>first 30 days</a:t>
            </a:r>
          </a:p>
        </p:txBody>
      </p:sp>
      <p:sp>
        <p:nvSpPr>
          <p:cNvPr id="39" name="Rectangle 38">
            <a:extLst>
              <a:ext uri="{FF2B5EF4-FFF2-40B4-BE49-F238E27FC236}">
                <a16:creationId xmlns:a16="http://schemas.microsoft.com/office/drawing/2014/main" id="{48A0181E-1FF9-4D91-BB3D-B15EBD4BB2CF}"/>
              </a:ext>
            </a:extLst>
          </p:cNvPr>
          <p:cNvSpPr/>
          <p:nvPr/>
        </p:nvSpPr>
        <p:spPr>
          <a:xfrm>
            <a:off x="7277586" y="4551096"/>
            <a:ext cx="1531134" cy="523220"/>
          </a:xfrm>
          <a:prstGeom prst="rect">
            <a:avLst/>
          </a:prstGeom>
        </p:spPr>
        <p:txBody>
          <a:bodyPr wrap="square" lIns="0" tIns="0" rIns="0" bIns="0">
            <a:spAutoFit/>
          </a:bodyPr>
          <a:lstStyle/>
          <a:p>
            <a:r>
              <a:rPr lang="en-US" sz="2000" b="1" dirty="0">
                <a:solidFill>
                  <a:schemeClr val="accent1"/>
                </a:solidFill>
              </a:rPr>
              <a:t>73%</a:t>
            </a:r>
            <a:br>
              <a:rPr lang="en-US" sz="1600" b="1" dirty="0">
                <a:solidFill>
                  <a:schemeClr val="accent1"/>
                </a:solidFill>
              </a:rPr>
            </a:br>
            <a:r>
              <a:rPr lang="en-GB" sz="1400" dirty="0">
                <a:solidFill>
                  <a:schemeClr val="accent6">
                    <a:lumMod val="25000"/>
                  </a:schemeClr>
                </a:solidFill>
              </a:rPr>
              <a:t>in the </a:t>
            </a:r>
            <a:r>
              <a:rPr lang="en-GB" sz="1400" b="1" dirty="0">
                <a:solidFill>
                  <a:schemeClr val="accent6">
                    <a:lumMod val="25000"/>
                  </a:schemeClr>
                </a:solidFill>
              </a:rPr>
              <a:t>first 60 days</a:t>
            </a:r>
          </a:p>
        </p:txBody>
      </p:sp>
      <p:sp>
        <p:nvSpPr>
          <p:cNvPr id="40" name="Rectangle 39">
            <a:extLst>
              <a:ext uri="{FF2B5EF4-FFF2-40B4-BE49-F238E27FC236}">
                <a16:creationId xmlns:a16="http://schemas.microsoft.com/office/drawing/2014/main" id="{530BD4CC-09A2-4585-A522-73A17C1FF4C3}"/>
              </a:ext>
            </a:extLst>
          </p:cNvPr>
          <p:cNvSpPr/>
          <p:nvPr/>
        </p:nvSpPr>
        <p:spPr>
          <a:xfrm>
            <a:off x="9411812" y="4551096"/>
            <a:ext cx="1942588" cy="523220"/>
          </a:xfrm>
          <a:prstGeom prst="rect">
            <a:avLst/>
          </a:prstGeom>
        </p:spPr>
        <p:txBody>
          <a:bodyPr wrap="square" lIns="0" tIns="0" rIns="0" bIns="0">
            <a:spAutoFit/>
          </a:bodyPr>
          <a:lstStyle/>
          <a:p>
            <a:r>
              <a:rPr lang="en-US" sz="2000" b="1" dirty="0">
                <a:solidFill>
                  <a:schemeClr val="accent1"/>
                </a:solidFill>
              </a:rPr>
              <a:t>86%</a:t>
            </a:r>
            <a:br>
              <a:rPr lang="en-US" sz="1600" b="1" dirty="0">
                <a:solidFill>
                  <a:schemeClr val="accent1"/>
                </a:solidFill>
              </a:rPr>
            </a:br>
            <a:r>
              <a:rPr lang="en-GB" sz="1400" dirty="0">
                <a:solidFill>
                  <a:schemeClr val="accent6">
                    <a:lumMod val="25000"/>
                  </a:schemeClr>
                </a:solidFill>
              </a:rPr>
              <a:t>in the </a:t>
            </a:r>
            <a:r>
              <a:rPr lang="en-GB" sz="1400" b="1" dirty="0">
                <a:solidFill>
                  <a:schemeClr val="accent6">
                    <a:lumMod val="25000"/>
                  </a:schemeClr>
                </a:solidFill>
              </a:rPr>
              <a:t>first 90 days</a:t>
            </a:r>
          </a:p>
        </p:txBody>
      </p:sp>
      <p:sp>
        <p:nvSpPr>
          <p:cNvPr id="42" name="Rectangle 41">
            <a:extLst>
              <a:ext uri="{FF2B5EF4-FFF2-40B4-BE49-F238E27FC236}">
                <a16:creationId xmlns:a16="http://schemas.microsoft.com/office/drawing/2014/main" id="{8AEEEACA-6642-4566-9574-B0EDABF22A43}"/>
              </a:ext>
            </a:extLst>
          </p:cNvPr>
          <p:cNvSpPr/>
          <p:nvPr/>
        </p:nvSpPr>
        <p:spPr>
          <a:xfrm>
            <a:off x="7277586" y="5348469"/>
            <a:ext cx="4076214" cy="523220"/>
          </a:xfrm>
          <a:prstGeom prst="rect">
            <a:avLst/>
          </a:prstGeom>
        </p:spPr>
        <p:txBody>
          <a:bodyPr wrap="square" lIns="0" tIns="0" rIns="0" bIns="0">
            <a:spAutoFit/>
          </a:bodyPr>
          <a:lstStyle/>
          <a:p>
            <a:r>
              <a:rPr lang="en-US" sz="2000" b="1" dirty="0">
                <a:solidFill>
                  <a:schemeClr val="accent1"/>
                </a:solidFill>
              </a:rPr>
              <a:t>100%</a:t>
            </a:r>
            <a:br>
              <a:rPr lang="en-US" sz="1600" b="1" dirty="0">
                <a:solidFill>
                  <a:schemeClr val="accent1"/>
                </a:solidFill>
              </a:rPr>
            </a:br>
            <a:r>
              <a:rPr lang="en-GB" sz="1400" dirty="0">
                <a:solidFill>
                  <a:schemeClr val="accent6">
                    <a:lumMod val="25000"/>
                  </a:schemeClr>
                </a:solidFill>
              </a:rPr>
              <a:t>saw benefit in the </a:t>
            </a:r>
            <a:r>
              <a:rPr lang="en-GB" sz="1400" b="1" dirty="0">
                <a:solidFill>
                  <a:schemeClr val="accent6">
                    <a:lumMod val="25000"/>
                  </a:schemeClr>
                </a:solidFill>
              </a:rPr>
              <a:t>first 6 months</a:t>
            </a:r>
          </a:p>
        </p:txBody>
      </p:sp>
      <p:cxnSp>
        <p:nvCxnSpPr>
          <p:cNvPr id="44" name="Straight Connector 43">
            <a:extLst>
              <a:ext uri="{FF2B5EF4-FFF2-40B4-BE49-F238E27FC236}">
                <a16:creationId xmlns:a16="http://schemas.microsoft.com/office/drawing/2014/main" id="{0A8C3AE7-B51A-4307-8B7B-808E632A348A}"/>
              </a:ext>
            </a:extLst>
          </p:cNvPr>
          <p:cNvCxnSpPr>
            <a:cxnSpLocks/>
          </p:cNvCxnSpPr>
          <p:nvPr/>
        </p:nvCxnSpPr>
        <p:spPr>
          <a:xfrm>
            <a:off x="7277586" y="4416593"/>
            <a:ext cx="407561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8993B9E-0893-47B3-BFEB-48D5BDC25B78}"/>
              </a:ext>
            </a:extLst>
          </p:cNvPr>
          <p:cNvCxnSpPr>
            <a:cxnSpLocks/>
          </p:cNvCxnSpPr>
          <p:nvPr/>
        </p:nvCxnSpPr>
        <p:spPr>
          <a:xfrm>
            <a:off x="7277586" y="5211393"/>
            <a:ext cx="407561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181387E-1C12-4FFF-A873-F1F759C35966}"/>
              </a:ext>
            </a:extLst>
          </p:cNvPr>
          <p:cNvCxnSpPr>
            <a:cxnSpLocks/>
          </p:cNvCxnSpPr>
          <p:nvPr/>
        </p:nvCxnSpPr>
        <p:spPr>
          <a:xfrm>
            <a:off x="9110266" y="4551096"/>
            <a:ext cx="0" cy="52322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98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1E622-A2C4-429F-9162-4DC3E6229A21}"/>
              </a:ext>
            </a:extLst>
          </p:cNvPr>
          <p:cNvSpPr>
            <a:spLocks noGrp="1"/>
          </p:cNvSpPr>
          <p:nvPr>
            <p:ph type="sldNum" sz="quarter" idx="12"/>
          </p:nvPr>
        </p:nvSpPr>
        <p:spPr/>
        <p:txBody>
          <a:bodyPr/>
          <a:lstStyle/>
          <a:p>
            <a:fld id="{BB7F249F-CCCE-DA49-A761-E31751E19E88}" type="slidenum">
              <a:rPr lang="en-US" noProof="0" smtClean="0"/>
              <a:t>4</a:t>
            </a:fld>
            <a:endParaRPr lang="en-US" noProof="0" dirty="0"/>
          </a:p>
        </p:txBody>
      </p:sp>
      <p:sp>
        <p:nvSpPr>
          <p:cNvPr id="3" name="Footer Placeholder 2">
            <a:extLst>
              <a:ext uri="{FF2B5EF4-FFF2-40B4-BE49-F238E27FC236}">
                <a16:creationId xmlns:a16="http://schemas.microsoft.com/office/drawing/2014/main" id="{4103F88D-9480-4954-9E87-E1C87F8D693B}"/>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273019AE-2BBC-46C1-922B-96E4F07FD056}"/>
              </a:ext>
            </a:extLst>
          </p:cNvPr>
          <p:cNvSpPr>
            <a:spLocks noGrp="1"/>
          </p:cNvSpPr>
          <p:nvPr>
            <p:ph type="title"/>
          </p:nvPr>
        </p:nvSpPr>
        <p:spPr/>
        <p:txBody>
          <a:bodyPr/>
          <a:lstStyle/>
          <a:p>
            <a:r>
              <a:rPr lang="en-US" dirty="0"/>
              <a:t>Awards and Accolades</a:t>
            </a:r>
          </a:p>
        </p:txBody>
      </p:sp>
      <p:grpSp>
        <p:nvGrpSpPr>
          <p:cNvPr id="13" name="Group 12">
            <a:extLst>
              <a:ext uri="{FF2B5EF4-FFF2-40B4-BE49-F238E27FC236}">
                <a16:creationId xmlns:a16="http://schemas.microsoft.com/office/drawing/2014/main" id="{A81BBC09-DBF0-4C57-86CB-46C777D63FAD}"/>
              </a:ext>
            </a:extLst>
          </p:cNvPr>
          <p:cNvGrpSpPr/>
          <p:nvPr/>
        </p:nvGrpSpPr>
        <p:grpSpPr>
          <a:xfrm>
            <a:off x="838800" y="1645561"/>
            <a:ext cx="5115766" cy="1916789"/>
            <a:chOff x="838800" y="1645561"/>
            <a:chExt cx="5115766" cy="1916789"/>
          </a:xfrm>
        </p:grpSpPr>
        <p:sp>
          <p:nvSpPr>
            <p:cNvPr id="6" name="Rectangle 5">
              <a:extLst>
                <a:ext uri="{FF2B5EF4-FFF2-40B4-BE49-F238E27FC236}">
                  <a16:creationId xmlns:a16="http://schemas.microsoft.com/office/drawing/2014/main" id="{A9E80D27-FE66-485F-ACF5-0E7F03C959CC}"/>
                </a:ext>
              </a:extLst>
            </p:cNvPr>
            <p:cNvSpPr/>
            <p:nvPr/>
          </p:nvSpPr>
          <p:spPr>
            <a:xfrm>
              <a:off x="838800" y="1645561"/>
              <a:ext cx="5115766" cy="191678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pic>
          <p:nvPicPr>
            <p:cNvPr id="9" name="irc_mi" descr="Image result for national technology awards logo">
              <a:hlinkClick r:id="rId2"/>
              <a:extLst>
                <a:ext uri="{FF2B5EF4-FFF2-40B4-BE49-F238E27FC236}">
                  <a16:creationId xmlns:a16="http://schemas.microsoft.com/office/drawing/2014/main" id="{D1A3BBC4-BA17-4EC8-9AAC-C94050A80DC8}"/>
                </a:ext>
              </a:extLst>
            </p:cNvPr>
            <p:cNvPicPr/>
            <p:nvPr/>
          </p:nvPicPr>
          <p:blipFill>
            <a:blip r:embed="rId3" cstate="email">
              <a:extLst>
                <a:ext uri="{28A0092B-C50C-407E-A947-70E740481C1C}">
                  <a14:useLocalDpi xmlns:a14="http://schemas.microsoft.com/office/drawing/2010/main"/>
                </a:ext>
              </a:extLst>
            </a:blip>
            <a:srcRect/>
            <a:stretch>
              <a:fillRect/>
            </a:stretch>
          </p:blipFill>
          <p:spPr bwMode="auto">
            <a:xfrm>
              <a:off x="988505" y="2150026"/>
              <a:ext cx="2044777" cy="907859"/>
            </a:xfrm>
            <a:prstGeom prst="rect">
              <a:avLst/>
            </a:prstGeom>
            <a:noFill/>
            <a:ln>
              <a:noFill/>
            </a:ln>
          </p:spPr>
        </p:pic>
        <p:sp>
          <p:nvSpPr>
            <p:cNvPr id="10" name="Rectangle 9">
              <a:extLst>
                <a:ext uri="{FF2B5EF4-FFF2-40B4-BE49-F238E27FC236}">
                  <a16:creationId xmlns:a16="http://schemas.microsoft.com/office/drawing/2014/main" id="{78CE78E1-C906-40B0-B788-43F8A5B6B25B}"/>
                </a:ext>
              </a:extLst>
            </p:cNvPr>
            <p:cNvSpPr/>
            <p:nvPr/>
          </p:nvSpPr>
          <p:spPr>
            <a:xfrm>
              <a:off x="3182986" y="1772959"/>
              <a:ext cx="2621875" cy="1661993"/>
            </a:xfrm>
            <a:prstGeom prst="rect">
              <a:avLst/>
            </a:prstGeom>
          </p:spPr>
          <p:txBody>
            <a:bodyPr wrap="square" lIns="0" tIns="0" rIns="0" anchor="ctr">
              <a:spAutoFit/>
            </a:bodyPr>
            <a:lstStyle/>
            <a:p>
              <a:r>
                <a:rPr lang="en-GB" sz="1600" b="1" dirty="0">
                  <a:solidFill>
                    <a:schemeClr val="accent1"/>
                  </a:solidFill>
                </a:rPr>
                <a:t>Security Innovation of the Year 2018</a:t>
              </a:r>
              <a:br>
                <a:rPr lang="en-US" sz="1600" b="1" dirty="0">
                  <a:solidFill>
                    <a:schemeClr val="accent1"/>
                  </a:solidFill>
                </a:rPr>
              </a:br>
              <a:r>
                <a:rPr lang="en-GB" sz="1400" dirty="0">
                  <a:solidFill>
                    <a:schemeClr val="accent6">
                      <a:lumMod val="25000"/>
                    </a:schemeClr>
                  </a:solidFill>
                </a:rPr>
                <a:t>Awarded to ACI for the real-time fraud management and adaptive machine learning capabilities of its payments risk management solutions.</a:t>
              </a:r>
            </a:p>
          </p:txBody>
        </p:sp>
      </p:grpSp>
      <p:sp>
        <p:nvSpPr>
          <p:cNvPr id="15" name="Rectangle 14">
            <a:extLst>
              <a:ext uri="{FF2B5EF4-FFF2-40B4-BE49-F238E27FC236}">
                <a16:creationId xmlns:a16="http://schemas.microsoft.com/office/drawing/2014/main" id="{0553E815-20A7-46C9-8036-2B0E67A4F5A9}"/>
              </a:ext>
            </a:extLst>
          </p:cNvPr>
          <p:cNvSpPr/>
          <p:nvPr/>
        </p:nvSpPr>
        <p:spPr>
          <a:xfrm>
            <a:off x="6238034" y="1645561"/>
            <a:ext cx="5115766" cy="191678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17" name="Rectangle 16">
            <a:extLst>
              <a:ext uri="{FF2B5EF4-FFF2-40B4-BE49-F238E27FC236}">
                <a16:creationId xmlns:a16="http://schemas.microsoft.com/office/drawing/2014/main" id="{F7271126-D193-46E3-9603-63F75FF0B0FF}"/>
              </a:ext>
            </a:extLst>
          </p:cNvPr>
          <p:cNvSpPr/>
          <p:nvPr/>
        </p:nvSpPr>
        <p:spPr>
          <a:xfrm>
            <a:off x="8582220" y="1888375"/>
            <a:ext cx="2621875" cy="1431161"/>
          </a:xfrm>
          <a:prstGeom prst="rect">
            <a:avLst/>
          </a:prstGeom>
        </p:spPr>
        <p:txBody>
          <a:bodyPr wrap="square" lIns="0" tIns="0" rIns="0" anchor="ctr">
            <a:spAutoFit/>
          </a:bodyPr>
          <a:lstStyle/>
          <a:p>
            <a:r>
              <a:rPr lang="en-GB" sz="1600" b="1" dirty="0">
                <a:solidFill>
                  <a:schemeClr val="accent1"/>
                </a:solidFill>
              </a:rPr>
              <a:t>Best ID, Security and</a:t>
            </a:r>
            <a:br>
              <a:rPr lang="en-GB" sz="1600" b="1" dirty="0">
                <a:solidFill>
                  <a:schemeClr val="accent1"/>
                </a:solidFill>
              </a:rPr>
            </a:br>
            <a:r>
              <a:rPr lang="en-GB" sz="1600" b="1" dirty="0">
                <a:solidFill>
                  <a:schemeClr val="accent1"/>
                </a:solidFill>
              </a:rPr>
              <a:t>Anti-Fraud Solution 2018 International Award 2017</a:t>
            </a:r>
            <a:br>
              <a:rPr lang="en-US" sz="1600" b="1" dirty="0">
                <a:solidFill>
                  <a:schemeClr val="accent1"/>
                </a:solidFill>
              </a:rPr>
            </a:br>
            <a:r>
              <a:rPr lang="en-GB" sz="1400" dirty="0">
                <a:solidFill>
                  <a:schemeClr val="accent6">
                    <a:lumMod val="25000"/>
                  </a:schemeClr>
                </a:solidFill>
              </a:rPr>
              <a:t>UP</a:t>
            </a:r>
            <a:r>
              <a:rPr lang="en-GB" sz="1400" baseline="30000" dirty="0">
                <a:solidFill>
                  <a:schemeClr val="accent6">
                    <a:lumMod val="25000"/>
                  </a:schemeClr>
                </a:solidFill>
              </a:rPr>
              <a:t>®</a:t>
            </a:r>
            <a:r>
              <a:rPr lang="en-GB" sz="1400" dirty="0">
                <a:solidFill>
                  <a:schemeClr val="accent6">
                    <a:lumMod val="25000"/>
                  </a:schemeClr>
                </a:solidFill>
              </a:rPr>
              <a:t> eCommerce Payments™ solution</a:t>
            </a:r>
          </a:p>
          <a:p>
            <a:endParaRPr lang="en-GB" sz="1400" dirty="0">
              <a:solidFill>
                <a:schemeClr val="accent6">
                  <a:lumMod val="25000"/>
                </a:schemeClr>
              </a:solidFill>
            </a:endParaRPr>
          </a:p>
        </p:txBody>
      </p:sp>
      <p:pic>
        <p:nvPicPr>
          <p:cNvPr id="18" name="Picture 17">
            <a:extLst>
              <a:ext uri="{FF2B5EF4-FFF2-40B4-BE49-F238E27FC236}">
                <a16:creationId xmlns:a16="http://schemas.microsoft.com/office/drawing/2014/main" id="{2029C334-9756-4F61-872D-9496033296F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87740" y="1977392"/>
            <a:ext cx="2044776" cy="1253126"/>
          </a:xfrm>
          <a:prstGeom prst="rect">
            <a:avLst/>
          </a:prstGeom>
        </p:spPr>
      </p:pic>
      <p:sp>
        <p:nvSpPr>
          <p:cNvPr id="19" name="Rectangle 18">
            <a:extLst>
              <a:ext uri="{FF2B5EF4-FFF2-40B4-BE49-F238E27FC236}">
                <a16:creationId xmlns:a16="http://schemas.microsoft.com/office/drawing/2014/main" id="{EDD86A65-18B4-4376-AD44-2F06C505F5A4}"/>
              </a:ext>
            </a:extLst>
          </p:cNvPr>
          <p:cNvSpPr/>
          <p:nvPr/>
        </p:nvSpPr>
        <p:spPr>
          <a:xfrm>
            <a:off x="0" y="3810000"/>
            <a:ext cx="12192000" cy="25152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21" name="Rectangle 20">
            <a:extLst>
              <a:ext uri="{FF2B5EF4-FFF2-40B4-BE49-F238E27FC236}">
                <a16:creationId xmlns:a16="http://schemas.microsoft.com/office/drawing/2014/main" id="{7B15E049-3342-4A67-98B7-64BF4C179B6E}"/>
              </a:ext>
            </a:extLst>
          </p:cNvPr>
          <p:cNvSpPr/>
          <p:nvPr/>
        </p:nvSpPr>
        <p:spPr>
          <a:xfrm>
            <a:off x="838199" y="4055435"/>
            <a:ext cx="4332889" cy="1441420"/>
          </a:xfrm>
          <a:prstGeom prst="rect">
            <a:avLst/>
          </a:prstGeom>
        </p:spPr>
        <p:txBody>
          <a:bodyPr wrap="square" lIns="0" tIns="0" rIns="0">
            <a:spAutoFit/>
          </a:bodyPr>
          <a:lstStyle/>
          <a:p>
            <a:pPr>
              <a:spcBef>
                <a:spcPts val="800"/>
              </a:spcBef>
            </a:pPr>
            <a:r>
              <a:rPr lang="en-GB" sz="1400" dirty="0">
                <a:solidFill>
                  <a:schemeClr val="accent6">
                    <a:lumMod val="25000"/>
                  </a:schemeClr>
                </a:solidFill>
              </a:rPr>
              <a:t>“ACI ReD Shield helped turn a $4M annual fraud loss into a less than $250K annual fraud loss over the last four years. It allowed us to implement an automated fraud prevention program without having to create</a:t>
            </a:r>
            <a:br>
              <a:rPr lang="en-GB" sz="1400" dirty="0">
                <a:solidFill>
                  <a:schemeClr val="accent6">
                    <a:lumMod val="25000"/>
                  </a:schemeClr>
                </a:solidFill>
              </a:rPr>
            </a:br>
            <a:r>
              <a:rPr lang="en-GB" sz="1400" dirty="0">
                <a:solidFill>
                  <a:schemeClr val="accent6">
                    <a:lumMod val="25000"/>
                  </a:schemeClr>
                </a:solidFill>
              </a:rPr>
              <a:t>a manual review team and process.”</a:t>
            </a:r>
          </a:p>
          <a:p>
            <a:pPr>
              <a:spcBef>
                <a:spcPts val="800"/>
              </a:spcBef>
            </a:pPr>
            <a:r>
              <a:rPr lang="en-GB" sz="1400" b="1" spc="-30" dirty="0">
                <a:solidFill>
                  <a:schemeClr val="accent1"/>
                </a:solidFill>
              </a:rPr>
              <a:t>IT Systems Analyst, Large Enterprise Food Company</a:t>
            </a:r>
          </a:p>
        </p:txBody>
      </p:sp>
      <p:sp>
        <p:nvSpPr>
          <p:cNvPr id="22" name="Rectangle 21">
            <a:extLst>
              <a:ext uri="{FF2B5EF4-FFF2-40B4-BE49-F238E27FC236}">
                <a16:creationId xmlns:a16="http://schemas.microsoft.com/office/drawing/2014/main" id="{1D4FD5E5-63A0-4FAA-AAA8-461111FAEC9B}"/>
              </a:ext>
            </a:extLst>
          </p:cNvPr>
          <p:cNvSpPr/>
          <p:nvPr/>
        </p:nvSpPr>
        <p:spPr>
          <a:xfrm>
            <a:off x="5431078" y="4055435"/>
            <a:ext cx="2806416" cy="1441420"/>
          </a:xfrm>
          <a:prstGeom prst="rect">
            <a:avLst/>
          </a:prstGeom>
        </p:spPr>
        <p:txBody>
          <a:bodyPr wrap="square" lIns="0" tIns="0" rIns="0">
            <a:spAutoFit/>
          </a:bodyPr>
          <a:lstStyle/>
          <a:p>
            <a:pPr>
              <a:spcBef>
                <a:spcPts val="800"/>
              </a:spcBef>
            </a:pPr>
            <a:r>
              <a:rPr lang="en-GB" sz="1400" dirty="0">
                <a:solidFill>
                  <a:schemeClr val="accent6">
                    <a:lumMod val="25000"/>
                  </a:schemeClr>
                </a:solidFill>
              </a:rPr>
              <a:t>“With implementation of the product level detail, we’ve been able to</a:t>
            </a:r>
            <a:br>
              <a:rPr lang="en-GB" sz="1400" dirty="0">
                <a:solidFill>
                  <a:schemeClr val="accent6">
                    <a:lumMod val="25000"/>
                  </a:schemeClr>
                </a:solidFill>
              </a:rPr>
            </a:br>
            <a:r>
              <a:rPr lang="en-GB" sz="1400" dirty="0">
                <a:solidFill>
                  <a:schemeClr val="accent6">
                    <a:lumMod val="25000"/>
                  </a:schemeClr>
                </a:solidFill>
              </a:rPr>
              <a:t>stop over 95% of losses on our high-risk products. We’ve seen our chargebacks fall dramatically.”</a:t>
            </a:r>
          </a:p>
          <a:p>
            <a:pPr>
              <a:spcBef>
                <a:spcPts val="800"/>
              </a:spcBef>
            </a:pPr>
            <a:r>
              <a:rPr lang="en-GB" sz="1400" b="1" dirty="0">
                <a:solidFill>
                  <a:schemeClr val="accent1"/>
                </a:solidFill>
              </a:rPr>
              <a:t>Fraud Analyst, Large Retailer</a:t>
            </a:r>
          </a:p>
        </p:txBody>
      </p:sp>
      <p:sp>
        <p:nvSpPr>
          <p:cNvPr id="23" name="Rectangle 22">
            <a:extLst>
              <a:ext uri="{FF2B5EF4-FFF2-40B4-BE49-F238E27FC236}">
                <a16:creationId xmlns:a16="http://schemas.microsoft.com/office/drawing/2014/main" id="{FBF57E0D-FB84-427A-8465-D50C36B06B23}"/>
              </a:ext>
            </a:extLst>
          </p:cNvPr>
          <p:cNvSpPr/>
          <p:nvPr/>
        </p:nvSpPr>
        <p:spPr>
          <a:xfrm>
            <a:off x="8582220" y="4055435"/>
            <a:ext cx="2771580" cy="1441420"/>
          </a:xfrm>
          <a:prstGeom prst="rect">
            <a:avLst/>
          </a:prstGeom>
        </p:spPr>
        <p:txBody>
          <a:bodyPr wrap="square" lIns="0" tIns="0" rIns="0">
            <a:spAutoFit/>
          </a:bodyPr>
          <a:lstStyle/>
          <a:p>
            <a:pPr>
              <a:spcBef>
                <a:spcPts val="800"/>
              </a:spcBef>
            </a:pPr>
            <a:r>
              <a:rPr lang="en-GB" sz="1400" dirty="0">
                <a:solidFill>
                  <a:schemeClr val="accent6">
                    <a:lumMod val="25000"/>
                  </a:schemeClr>
                </a:solidFill>
              </a:rPr>
              <a:t>“The ACI risk analyst team are complete rock stars and incredibly talented. We would be lost</a:t>
            </a:r>
            <a:br>
              <a:rPr lang="en-GB" sz="1400" dirty="0">
                <a:solidFill>
                  <a:schemeClr val="accent6">
                    <a:lumMod val="25000"/>
                  </a:schemeClr>
                </a:solidFill>
              </a:rPr>
            </a:br>
            <a:r>
              <a:rPr lang="en-GB" sz="1400" dirty="0">
                <a:solidFill>
                  <a:schemeClr val="accent6">
                    <a:lumMod val="25000"/>
                  </a:schemeClr>
                </a:solidFill>
              </a:rPr>
              <a:t>without them.”</a:t>
            </a:r>
          </a:p>
          <a:p>
            <a:pPr>
              <a:spcBef>
                <a:spcPts val="800"/>
              </a:spcBef>
            </a:pPr>
            <a:r>
              <a:rPr lang="en-GB" sz="1400" b="1" spc="-40" dirty="0">
                <a:solidFill>
                  <a:schemeClr val="accent1"/>
                </a:solidFill>
              </a:rPr>
              <a:t>Director of Fraud, Large Enterprise Consumer Products Company</a:t>
            </a:r>
          </a:p>
        </p:txBody>
      </p:sp>
      <p:sp>
        <p:nvSpPr>
          <p:cNvPr id="28" name="Text Placeholder 9">
            <a:extLst>
              <a:ext uri="{FF2B5EF4-FFF2-40B4-BE49-F238E27FC236}">
                <a16:creationId xmlns:a16="http://schemas.microsoft.com/office/drawing/2014/main" id="{36800E99-C80F-4E06-8B83-89B304465946}"/>
              </a:ext>
            </a:extLst>
          </p:cNvPr>
          <p:cNvSpPr txBox="1">
            <a:spLocks/>
          </p:cNvSpPr>
          <p:nvPr/>
        </p:nvSpPr>
        <p:spPr>
          <a:xfrm>
            <a:off x="838800" y="5862597"/>
            <a:ext cx="1737360" cy="215444"/>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1000"/>
              </a:spcBef>
              <a:buClr>
                <a:schemeClr val="accent1"/>
              </a:buClr>
              <a:buFont typeface="Arial" charset="0"/>
              <a:buNone/>
              <a:defRPr sz="1000" kern="1200">
                <a:solidFill>
                  <a:schemeClr val="accent4"/>
                </a:solidFill>
                <a:latin typeface="+mn-lt"/>
                <a:ea typeface="+mn-ea"/>
                <a:cs typeface="+mn-cs"/>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defRPr/>
            </a:pPr>
            <a:r>
              <a:rPr lang="en-US" sz="1400" b="1" dirty="0">
                <a:solidFill>
                  <a:schemeClr val="accent6">
                    <a:lumMod val="25000"/>
                  </a:schemeClr>
                </a:solidFill>
                <a:latin typeface="Arial" panose="020B0604020202020204"/>
                <a:hlinkClick r:id="rId5">
                  <a:extLst>
                    <a:ext uri="{A12FA001-AC4F-418D-AE19-62706E023703}">
                      <ahyp:hlinkClr xmlns:ahyp="http://schemas.microsoft.com/office/drawing/2018/hyperlinkcolor" val="tx"/>
                    </a:ext>
                  </a:extLst>
                </a:hlinkClick>
              </a:rPr>
              <a:t>TVID: 379-19C-F50</a:t>
            </a:r>
            <a:endParaRPr lang="en-US" sz="1400" b="1" dirty="0">
              <a:solidFill>
                <a:schemeClr val="accent6">
                  <a:lumMod val="25000"/>
                </a:schemeClr>
              </a:solidFill>
              <a:latin typeface="Arial" panose="020B0604020202020204"/>
            </a:endParaRPr>
          </a:p>
        </p:txBody>
      </p:sp>
      <p:sp>
        <p:nvSpPr>
          <p:cNvPr id="29" name="Text Placeholder 9">
            <a:extLst>
              <a:ext uri="{FF2B5EF4-FFF2-40B4-BE49-F238E27FC236}">
                <a16:creationId xmlns:a16="http://schemas.microsoft.com/office/drawing/2014/main" id="{D76C202C-16FC-4F24-B134-282103C219F8}"/>
              </a:ext>
            </a:extLst>
          </p:cNvPr>
          <p:cNvSpPr txBox="1">
            <a:spLocks/>
          </p:cNvSpPr>
          <p:nvPr/>
        </p:nvSpPr>
        <p:spPr>
          <a:xfrm>
            <a:off x="5431077" y="5864322"/>
            <a:ext cx="1737360" cy="215444"/>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1000"/>
              </a:spcBef>
              <a:buClr>
                <a:schemeClr val="accent1"/>
              </a:buClr>
              <a:buFont typeface="Arial" charset="0"/>
              <a:buNone/>
              <a:defRPr sz="1000" kern="1200">
                <a:solidFill>
                  <a:schemeClr val="accent4"/>
                </a:solidFill>
                <a:latin typeface="+mn-lt"/>
                <a:ea typeface="+mn-ea"/>
                <a:cs typeface="+mn-cs"/>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defRPr/>
            </a:pPr>
            <a:r>
              <a:rPr lang="en-US" sz="1400" b="1" dirty="0">
                <a:solidFill>
                  <a:schemeClr val="accent6">
                    <a:lumMod val="25000"/>
                  </a:schemeClr>
                </a:solidFill>
                <a:latin typeface="Arial" panose="020B0604020202020204"/>
                <a:hlinkClick r:id="rId6">
                  <a:extLst>
                    <a:ext uri="{A12FA001-AC4F-418D-AE19-62706E023703}">
                      <ahyp:hlinkClr xmlns:ahyp="http://schemas.microsoft.com/office/drawing/2018/hyperlinkcolor" val="tx"/>
                    </a:ext>
                  </a:extLst>
                </a:hlinkClick>
              </a:rPr>
              <a:t>TVID: 63C-C96-67C</a:t>
            </a:r>
            <a:r>
              <a:rPr lang="en-US" sz="1400" b="1" dirty="0">
                <a:solidFill>
                  <a:schemeClr val="accent6">
                    <a:lumMod val="25000"/>
                  </a:schemeClr>
                </a:solidFill>
                <a:latin typeface="Arial" panose="020B0604020202020204"/>
              </a:rPr>
              <a:t>.</a:t>
            </a:r>
          </a:p>
        </p:txBody>
      </p:sp>
      <p:sp>
        <p:nvSpPr>
          <p:cNvPr id="30" name="Text Placeholder 9">
            <a:extLst>
              <a:ext uri="{FF2B5EF4-FFF2-40B4-BE49-F238E27FC236}">
                <a16:creationId xmlns:a16="http://schemas.microsoft.com/office/drawing/2014/main" id="{DDBDA759-7E1C-496A-9357-7F7D912D0F90}"/>
              </a:ext>
            </a:extLst>
          </p:cNvPr>
          <p:cNvSpPr txBox="1">
            <a:spLocks/>
          </p:cNvSpPr>
          <p:nvPr/>
        </p:nvSpPr>
        <p:spPr>
          <a:xfrm>
            <a:off x="8582220" y="5860873"/>
            <a:ext cx="1737360" cy="215444"/>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1000"/>
              </a:spcBef>
              <a:buClr>
                <a:schemeClr val="accent1"/>
              </a:buClr>
              <a:buFont typeface="Arial" charset="0"/>
              <a:buNone/>
              <a:defRPr sz="1000" kern="1200">
                <a:solidFill>
                  <a:schemeClr val="accent4"/>
                </a:solidFill>
                <a:latin typeface="+mn-lt"/>
                <a:ea typeface="+mn-ea"/>
                <a:cs typeface="+mn-cs"/>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defRPr/>
            </a:pPr>
            <a:r>
              <a:rPr lang="en-US" sz="1400" b="1" dirty="0">
                <a:solidFill>
                  <a:schemeClr val="accent6">
                    <a:lumMod val="25000"/>
                  </a:schemeClr>
                </a:solidFill>
                <a:latin typeface="Arial" panose="020B0604020202020204"/>
                <a:hlinkClick r:id="rId7">
                  <a:extLst>
                    <a:ext uri="{A12FA001-AC4F-418D-AE19-62706E023703}">
                      <ahyp:hlinkClr xmlns:ahyp="http://schemas.microsoft.com/office/drawing/2018/hyperlinkcolor" val="tx"/>
                    </a:ext>
                  </a:extLst>
                </a:hlinkClick>
              </a:rPr>
              <a:t>TVID: D47-52C-E8D</a:t>
            </a:r>
            <a:endParaRPr lang="en-US" sz="1400" b="1" dirty="0">
              <a:solidFill>
                <a:schemeClr val="accent6">
                  <a:lumMod val="25000"/>
                </a:schemeClr>
              </a:solidFill>
              <a:latin typeface="Arial" panose="020B0604020202020204"/>
            </a:endParaRPr>
          </a:p>
        </p:txBody>
      </p:sp>
      <p:cxnSp>
        <p:nvCxnSpPr>
          <p:cNvPr id="32" name="Straight Connector 31">
            <a:extLst>
              <a:ext uri="{FF2B5EF4-FFF2-40B4-BE49-F238E27FC236}">
                <a16:creationId xmlns:a16="http://schemas.microsoft.com/office/drawing/2014/main" id="{F7FFB0E6-5463-4E92-8CB1-83D407E0C736}"/>
              </a:ext>
            </a:extLst>
          </p:cNvPr>
          <p:cNvCxnSpPr>
            <a:cxnSpLocks/>
          </p:cNvCxnSpPr>
          <p:nvPr/>
        </p:nvCxnSpPr>
        <p:spPr>
          <a:xfrm>
            <a:off x="838200" y="5680589"/>
            <a:ext cx="5524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D36297-98CB-4987-A492-02374AC3B582}"/>
              </a:ext>
            </a:extLst>
          </p:cNvPr>
          <p:cNvCxnSpPr>
            <a:cxnSpLocks/>
          </p:cNvCxnSpPr>
          <p:nvPr/>
        </p:nvCxnSpPr>
        <p:spPr>
          <a:xfrm>
            <a:off x="5431077" y="5680589"/>
            <a:ext cx="5524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C3B2CE-C813-4DD3-A3FA-361D5C17D643}"/>
              </a:ext>
            </a:extLst>
          </p:cNvPr>
          <p:cNvCxnSpPr>
            <a:cxnSpLocks/>
          </p:cNvCxnSpPr>
          <p:nvPr/>
        </p:nvCxnSpPr>
        <p:spPr>
          <a:xfrm>
            <a:off x="8582220" y="5680589"/>
            <a:ext cx="5524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525939E2-83BC-4FC7-B9A3-BDF1B2CCE17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136398" y="5874797"/>
            <a:ext cx="949952" cy="191044"/>
          </a:xfrm>
          <a:prstGeom prst="rect">
            <a:avLst/>
          </a:prstGeom>
        </p:spPr>
      </p:pic>
      <p:pic>
        <p:nvPicPr>
          <p:cNvPr id="39" name="Picture 38">
            <a:extLst>
              <a:ext uri="{FF2B5EF4-FFF2-40B4-BE49-F238E27FC236}">
                <a16:creationId xmlns:a16="http://schemas.microsoft.com/office/drawing/2014/main" id="{8573D48A-2A99-4BFC-9BF4-B47B8440A73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287541" y="5874797"/>
            <a:ext cx="949952" cy="191044"/>
          </a:xfrm>
          <a:prstGeom prst="rect">
            <a:avLst/>
          </a:prstGeom>
        </p:spPr>
      </p:pic>
      <p:pic>
        <p:nvPicPr>
          <p:cNvPr id="40" name="Picture 39">
            <a:extLst>
              <a:ext uri="{FF2B5EF4-FFF2-40B4-BE49-F238E27FC236}">
                <a16:creationId xmlns:a16="http://schemas.microsoft.com/office/drawing/2014/main" id="{48C522F2-5AF4-4A67-B764-2AE3E3928A6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403848" y="5874797"/>
            <a:ext cx="949952" cy="191044"/>
          </a:xfrm>
          <a:prstGeom prst="rect">
            <a:avLst/>
          </a:prstGeom>
        </p:spPr>
      </p:pic>
      <p:cxnSp>
        <p:nvCxnSpPr>
          <p:cNvPr id="42" name="Straight Connector 41">
            <a:extLst>
              <a:ext uri="{FF2B5EF4-FFF2-40B4-BE49-F238E27FC236}">
                <a16:creationId xmlns:a16="http://schemas.microsoft.com/office/drawing/2014/main" id="{AD51C470-7414-48A0-A9E0-1E2D8030F8AA}"/>
              </a:ext>
            </a:extLst>
          </p:cNvPr>
          <p:cNvCxnSpPr>
            <a:cxnSpLocks/>
          </p:cNvCxnSpPr>
          <p:nvPr/>
        </p:nvCxnSpPr>
        <p:spPr>
          <a:xfrm>
            <a:off x="5258714" y="4055435"/>
            <a:ext cx="0" cy="2024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B930EC-11AF-4FB2-AEDA-53B769EF9D25}"/>
              </a:ext>
            </a:extLst>
          </p:cNvPr>
          <p:cNvCxnSpPr>
            <a:cxnSpLocks/>
          </p:cNvCxnSpPr>
          <p:nvPr/>
        </p:nvCxnSpPr>
        <p:spPr>
          <a:xfrm>
            <a:off x="8409858" y="4055435"/>
            <a:ext cx="0" cy="2024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2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D9716-4F64-41A3-AAEA-94F4B4C8223E}"/>
              </a:ext>
            </a:extLst>
          </p:cNvPr>
          <p:cNvSpPr/>
          <p:nvPr/>
        </p:nvSpPr>
        <p:spPr>
          <a:xfrm>
            <a:off x="0" y="2226790"/>
            <a:ext cx="12192000" cy="3563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D8D00E56-2350-4CD8-A44E-E40192DDCAD7}"/>
              </a:ext>
            </a:extLst>
          </p:cNvPr>
          <p:cNvSpPr>
            <a:spLocks noGrp="1"/>
          </p:cNvSpPr>
          <p:nvPr>
            <p:ph type="sldNum" sz="quarter" idx="12"/>
          </p:nvPr>
        </p:nvSpPr>
        <p:spPr/>
        <p:txBody>
          <a:bodyPr/>
          <a:lstStyle/>
          <a:p>
            <a:fld id="{BB7F249F-CCCE-DA49-A761-E31751E19E88}" type="slidenum">
              <a:rPr lang="en-US" noProof="0" smtClean="0"/>
              <a:pPr/>
              <a:t>5</a:t>
            </a:fld>
            <a:endParaRPr lang="en-US" noProof="0" dirty="0"/>
          </a:p>
        </p:txBody>
      </p:sp>
      <p:sp>
        <p:nvSpPr>
          <p:cNvPr id="3" name="Footer Placeholder 2">
            <a:extLst>
              <a:ext uri="{FF2B5EF4-FFF2-40B4-BE49-F238E27FC236}">
                <a16:creationId xmlns:a16="http://schemas.microsoft.com/office/drawing/2014/main" id="{CA9D63A7-F6FA-47D6-8672-C0E00D191868}"/>
              </a:ext>
            </a:extLst>
          </p:cNvPr>
          <p:cNvSpPr>
            <a:spLocks noGrp="1"/>
          </p:cNvSpPr>
          <p:nvPr>
            <p:ph type="ftr" sz="quarter" idx="11"/>
          </p:nvPr>
        </p:nvSpPr>
        <p:spPr/>
        <p:txBody>
          <a:bodyPr/>
          <a:lstStyle/>
          <a:p>
            <a:r>
              <a:rPr lang="en-US" noProof="0" dirty="0"/>
              <a:t>Confidential</a:t>
            </a:r>
          </a:p>
        </p:txBody>
      </p:sp>
      <p:sp>
        <p:nvSpPr>
          <p:cNvPr id="4" name="Text Placeholder 3">
            <a:extLst>
              <a:ext uri="{FF2B5EF4-FFF2-40B4-BE49-F238E27FC236}">
                <a16:creationId xmlns:a16="http://schemas.microsoft.com/office/drawing/2014/main" id="{90DCF624-6D97-4DF1-A322-B5B5E107BC9B}"/>
              </a:ext>
            </a:extLst>
          </p:cNvPr>
          <p:cNvSpPr>
            <a:spLocks noGrp="1"/>
          </p:cNvSpPr>
          <p:nvPr>
            <p:ph type="body" sz="quarter" idx="13"/>
          </p:nvPr>
        </p:nvSpPr>
        <p:spPr/>
        <p:txBody>
          <a:bodyPr/>
          <a:lstStyle/>
          <a:p>
            <a:r>
              <a:rPr lang="en-GB" dirty="0"/>
              <a:t>View the full report </a:t>
            </a:r>
            <a:r>
              <a:rPr lang="en-GB" dirty="0">
                <a:hlinkClick r:id="rId3"/>
              </a:rPr>
              <a:t>here</a:t>
            </a:r>
            <a:endParaRPr lang="en-GB" dirty="0"/>
          </a:p>
        </p:txBody>
      </p:sp>
      <p:sp>
        <p:nvSpPr>
          <p:cNvPr id="5" name="Title 4">
            <a:extLst>
              <a:ext uri="{FF2B5EF4-FFF2-40B4-BE49-F238E27FC236}">
                <a16:creationId xmlns:a16="http://schemas.microsoft.com/office/drawing/2014/main" id="{D8642F58-6D9B-4911-ABCF-C4926C6F7EEB}"/>
              </a:ext>
            </a:extLst>
          </p:cNvPr>
          <p:cNvSpPr>
            <a:spLocks noGrp="1"/>
          </p:cNvSpPr>
          <p:nvPr>
            <p:ph type="title"/>
          </p:nvPr>
        </p:nvSpPr>
        <p:spPr/>
        <p:txBody>
          <a:bodyPr/>
          <a:lstStyle/>
          <a:p>
            <a:r>
              <a:rPr lang="en-GB" dirty="0"/>
              <a:t>Paladin Vendor Report  |  Fraud Prevention</a:t>
            </a:r>
          </a:p>
        </p:txBody>
      </p:sp>
      <p:grpSp>
        <p:nvGrpSpPr>
          <p:cNvPr id="14" name="Group 13">
            <a:extLst>
              <a:ext uri="{FF2B5EF4-FFF2-40B4-BE49-F238E27FC236}">
                <a16:creationId xmlns:a16="http://schemas.microsoft.com/office/drawing/2014/main" id="{958A5555-1D9F-41E9-A525-FF624BB23A36}"/>
              </a:ext>
            </a:extLst>
          </p:cNvPr>
          <p:cNvGrpSpPr/>
          <p:nvPr/>
        </p:nvGrpSpPr>
        <p:grpSpPr>
          <a:xfrm>
            <a:off x="832674" y="1939786"/>
            <a:ext cx="4865852" cy="4137449"/>
            <a:chOff x="832674" y="1702300"/>
            <a:chExt cx="4703699" cy="3999570"/>
          </a:xfrm>
        </p:grpSpPr>
        <p:pic>
          <p:nvPicPr>
            <p:cNvPr id="11" name="Picture 10">
              <a:hlinkClick r:id="rId3"/>
              <a:extLst>
                <a:ext uri="{FF2B5EF4-FFF2-40B4-BE49-F238E27FC236}">
                  <a16:creationId xmlns:a16="http://schemas.microsoft.com/office/drawing/2014/main" id="{B31AD8FB-CE5A-463D-9336-6832C0FFA40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32674" y="1702300"/>
              <a:ext cx="3556819" cy="2692179"/>
            </a:xfrm>
            <a:prstGeom prst="rect">
              <a:avLst/>
            </a:prstGeom>
          </p:spPr>
        </p:pic>
        <p:pic>
          <p:nvPicPr>
            <p:cNvPr id="13" name="Picture 12">
              <a:hlinkClick r:id="rId3"/>
              <a:extLst>
                <a:ext uri="{FF2B5EF4-FFF2-40B4-BE49-F238E27FC236}">
                  <a16:creationId xmlns:a16="http://schemas.microsoft.com/office/drawing/2014/main" id="{685FC446-A66A-484A-B330-734EA8C5D2C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108855" y="3009691"/>
              <a:ext cx="3427518" cy="2692179"/>
            </a:xfrm>
            <a:prstGeom prst="rect">
              <a:avLst/>
            </a:prstGeom>
          </p:spPr>
        </p:pic>
      </p:grpSp>
      <p:sp>
        <p:nvSpPr>
          <p:cNvPr id="15" name="Rectangle 14">
            <a:extLst>
              <a:ext uri="{FF2B5EF4-FFF2-40B4-BE49-F238E27FC236}">
                <a16:creationId xmlns:a16="http://schemas.microsoft.com/office/drawing/2014/main" id="{4DFEFDE4-4386-4403-B1BB-3FBAA1096240}"/>
              </a:ext>
            </a:extLst>
          </p:cNvPr>
          <p:cNvSpPr/>
          <p:nvPr/>
        </p:nvSpPr>
        <p:spPr>
          <a:xfrm>
            <a:off x="5943601" y="2702276"/>
            <a:ext cx="5410800" cy="1892826"/>
          </a:xfrm>
          <a:prstGeom prst="rect">
            <a:avLst/>
          </a:prstGeom>
        </p:spPr>
        <p:txBody>
          <a:bodyPr wrap="square" lIns="0" tIns="0" rIns="0" anchor="ctr">
            <a:spAutoFit/>
          </a:bodyPr>
          <a:lstStyle/>
          <a:p>
            <a:r>
              <a:rPr lang="en-GB" sz="2000" b="1" dirty="0">
                <a:solidFill>
                  <a:schemeClr val="accent1"/>
                </a:solidFill>
              </a:rPr>
              <a:t>“ACI ReD Shield is a real-time, machine learning fraud management solution combined with a series of real-time alerts and near-real-time dashboards. Fraud strategies are modeled to the requirements of the eCommerce client needs.”</a:t>
            </a:r>
          </a:p>
        </p:txBody>
      </p:sp>
      <p:sp>
        <p:nvSpPr>
          <p:cNvPr id="17" name="Rectangle 16">
            <a:extLst>
              <a:ext uri="{FF2B5EF4-FFF2-40B4-BE49-F238E27FC236}">
                <a16:creationId xmlns:a16="http://schemas.microsoft.com/office/drawing/2014/main" id="{1A5F33FD-5CF7-4CDB-B07C-7B0EDE8DE753}"/>
              </a:ext>
            </a:extLst>
          </p:cNvPr>
          <p:cNvSpPr/>
          <p:nvPr/>
        </p:nvSpPr>
        <p:spPr>
          <a:xfrm>
            <a:off x="5943601" y="5022356"/>
            <a:ext cx="5410199" cy="292388"/>
          </a:xfrm>
          <a:prstGeom prst="rect">
            <a:avLst/>
          </a:prstGeom>
        </p:spPr>
        <p:txBody>
          <a:bodyPr wrap="square" lIns="0" tIns="0" rIns="0" anchor="ctr">
            <a:spAutoFit/>
          </a:bodyPr>
          <a:lstStyle/>
          <a:p>
            <a:r>
              <a:rPr lang="en-GB" sz="1600" dirty="0">
                <a:solidFill>
                  <a:schemeClr val="accent6">
                    <a:lumMod val="25000"/>
                  </a:schemeClr>
                </a:solidFill>
              </a:rPr>
              <a:t>Paladin Vendor Report 2019  |  </a:t>
            </a:r>
            <a:r>
              <a:rPr lang="en-GB" sz="1600" dirty="0">
                <a:solidFill>
                  <a:schemeClr val="accent6">
                    <a:lumMod val="25000"/>
                  </a:schemeClr>
                </a:solidFill>
                <a:hlinkClick r:id="rId3" action="ppaction://hlinkfile"/>
              </a:rPr>
              <a:t>Fraud Report</a:t>
            </a:r>
            <a:endParaRPr lang="en-GB" sz="1600" dirty="0">
              <a:solidFill>
                <a:schemeClr val="accent6">
                  <a:lumMod val="25000"/>
                </a:schemeClr>
              </a:solidFill>
            </a:endParaRPr>
          </a:p>
        </p:txBody>
      </p:sp>
      <p:cxnSp>
        <p:nvCxnSpPr>
          <p:cNvPr id="19" name="Straight Connector 18">
            <a:extLst>
              <a:ext uri="{FF2B5EF4-FFF2-40B4-BE49-F238E27FC236}">
                <a16:creationId xmlns:a16="http://schemas.microsoft.com/office/drawing/2014/main" id="{9D9D865A-A097-44E0-BFCB-9F249026AF52}"/>
              </a:ext>
            </a:extLst>
          </p:cNvPr>
          <p:cNvCxnSpPr>
            <a:cxnSpLocks/>
          </p:cNvCxnSpPr>
          <p:nvPr/>
        </p:nvCxnSpPr>
        <p:spPr>
          <a:xfrm>
            <a:off x="5943601" y="4808729"/>
            <a:ext cx="57702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0C43F6A-5B4A-4B89-A3E5-EB091432B28D}"/>
              </a:ext>
            </a:extLst>
          </p:cNvPr>
          <p:cNvSpPr/>
          <p:nvPr/>
        </p:nvSpPr>
        <p:spPr>
          <a:xfrm>
            <a:off x="0" y="2231480"/>
            <a:ext cx="12192000" cy="3563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3"/>
          </p:nvPr>
        </p:nvSpPr>
        <p:spPr/>
        <p:txBody>
          <a:bodyPr/>
          <a:lstStyle/>
          <a:p>
            <a:r>
              <a:rPr lang="en-US" dirty="0"/>
              <a:t>The Forrester Wave</a:t>
            </a:r>
            <a:r>
              <a:rPr lang="en-US" baseline="30000" dirty="0"/>
              <a:t>™</a:t>
            </a:r>
            <a:r>
              <a:rPr lang="en-US" dirty="0"/>
              <a:t>: Global Merchant Payment Providers, Q3 2018</a:t>
            </a:r>
          </a:p>
        </p:txBody>
      </p:sp>
      <p:sp>
        <p:nvSpPr>
          <p:cNvPr id="6" name="Title 5"/>
          <p:cNvSpPr>
            <a:spLocks noGrp="1"/>
          </p:cNvSpPr>
          <p:nvPr>
            <p:ph type="title"/>
          </p:nvPr>
        </p:nvSpPr>
        <p:spPr/>
        <p:txBody>
          <a:bodyPr>
            <a:noAutofit/>
          </a:bodyPr>
          <a:lstStyle/>
          <a:p>
            <a:r>
              <a:rPr lang="en-US" dirty="0"/>
              <a:t>“ACI Worldwide Provides Vast Global Reach</a:t>
            </a:r>
            <a:br>
              <a:rPr lang="en-US" dirty="0"/>
            </a:br>
            <a:r>
              <a:rPr lang="en-US" dirty="0"/>
              <a:t>with Superior Flexibility.”</a:t>
            </a:r>
          </a:p>
        </p:txBody>
      </p:sp>
      <p:pic>
        <p:nvPicPr>
          <p:cNvPr id="8" name="Picture 7">
            <a:extLst>
              <a:ext uri="{FF2B5EF4-FFF2-40B4-BE49-F238E27FC236}">
                <a16:creationId xmlns:a16="http://schemas.microsoft.com/office/drawing/2014/main" id="{4DE7075C-B316-4EA6-8460-3CEFAAF0CD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230538" y="1712686"/>
            <a:ext cx="4123862" cy="4601028"/>
          </a:xfrm>
          <a:prstGeom prst="rect">
            <a:avLst/>
          </a:prstGeom>
          <a:ln>
            <a:solidFill>
              <a:schemeClr val="bg1">
                <a:lumMod val="85000"/>
              </a:schemeClr>
            </a:solidFill>
          </a:ln>
        </p:spPr>
      </p:pic>
      <p:sp>
        <p:nvSpPr>
          <p:cNvPr id="10" name="Slide Number Placeholder 1">
            <a:extLst>
              <a:ext uri="{FF2B5EF4-FFF2-40B4-BE49-F238E27FC236}">
                <a16:creationId xmlns:a16="http://schemas.microsoft.com/office/drawing/2014/main" id="{A593A9FB-D12A-4658-870E-50A2C13AD42C}"/>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pPr/>
              <a:t>6</a:t>
            </a:fld>
            <a:endParaRPr lang="en-US" noProof="0" dirty="0"/>
          </a:p>
        </p:txBody>
      </p:sp>
      <p:sp>
        <p:nvSpPr>
          <p:cNvPr id="11" name="Footer Placeholder 2">
            <a:extLst>
              <a:ext uri="{FF2B5EF4-FFF2-40B4-BE49-F238E27FC236}">
                <a16:creationId xmlns:a16="http://schemas.microsoft.com/office/drawing/2014/main" id="{6F2027C5-F82A-4494-9F58-38AF60AB905C}"/>
              </a:ext>
            </a:extLst>
          </p:cNvP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Rectangle 12">
            <a:extLst>
              <a:ext uri="{FF2B5EF4-FFF2-40B4-BE49-F238E27FC236}">
                <a16:creationId xmlns:a16="http://schemas.microsoft.com/office/drawing/2014/main" id="{9359A216-C15C-48FB-844B-4E3DC9A663FA}"/>
              </a:ext>
            </a:extLst>
          </p:cNvPr>
          <p:cNvSpPr/>
          <p:nvPr/>
        </p:nvSpPr>
        <p:spPr>
          <a:xfrm>
            <a:off x="837600" y="2583856"/>
            <a:ext cx="6056686" cy="1892826"/>
          </a:xfrm>
          <a:prstGeom prst="rect">
            <a:avLst/>
          </a:prstGeom>
        </p:spPr>
        <p:txBody>
          <a:bodyPr wrap="square" lIns="0" tIns="0" rIns="0" anchor="b">
            <a:spAutoFit/>
          </a:bodyPr>
          <a:lstStyle/>
          <a:p>
            <a:r>
              <a:rPr lang="en-GB" sz="2400" b="1" dirty="0">
                <a:solidFill>
                  <a:schemeClr val="accent1"/>
                </a:solidFill>
              </a:rPr>
              <a:t>“ACI is a best fit for retailers that want</a:t>
            </a:r>
            <a:br>
              <a:rPr lang="en-GB" sz="2400" b="1" dirty="0">
                <a:solidFill>
                  <a:schemeClr val="accent1"/>
                </a:solidFill>
              </a:rPr>
            </a:br>
            <a:r>
              <a:rPr lang="en-GB" sz="2400" b="1" dirty="0">
                <a:solidFill>
                  <a:schemeClr val="accent1"/>
                </a:solidFill>
              </a:rPr>
              <a:t>a global ‘payments integration hub’ that provides maximum flexibility to manage multiple acquirers, payment methods and technology providers.”</a:t>
            </a:r>
          </a:p>
        </p:txBody>
      </p:sp>
      <p:sp>
        <p:nvSpPr>
          <p:cNvPr id="14" name="Rectangle 13">
            <a:extLst>
              <a:ext uri="{FF2B5EF4-FFF2-40B4-BE49-F238E27FC236}">
                <a16:creationId xmlns:a16="http://schemas.microsoft.com/office/drawing/2014/main" id="{D73D4EE9-C270-4769-A486-C4E37926D782}"/>
              </a:ext>
            </a:extLst>
          </p:cNvPr>
          <p:cNvSpPr/>
          <p:nvPr/>
        </p:nvSpPr>
        <p:spPr>
          <a:xfrm>
            <a:off x="837600" y="4903936"/>
            <a:ext cx="6056013" cy="538609"/>
          </a:xfrm>
          <a:prstGeom prst="rect">
            <a:avLst/>
          </a:prstGeom>
        </p:spPr>
        <p:txBody>
          <a:bodyPr wrap="square" lIns="0" tIns="0" rIns="0" anchor="t">
            <a:spAutoFit/>
          </a:bodyPr>
          <a:lstStyle/>
          <a:p>
            <a:r>
              <a:rPr lang="en-GB" sz="1600" dirty="0">
                <a:solidFill>
                  <a:schemeClr val="accent6">
                    <a:lumMod val="25000"/>
                  </a:schemeClr>
                </a:solidFill>
              </a:rPr>
              <a:t>The Forrester Wave™: Global Merchant </a:t>
            </a:r>
            <a:br>
              <a:rPr lang="en-GB" sz="1600" dirty="0">
                <a:solidFill>
                  <a:schemeClr val="accent6">
                    <a:lumMod val="25000"/>
                  </a:schemeClr>
                </a:solidFill>
              </a:rPr>
            </a:br>
            <a:r>
              <a:rPr lang="en-GB" sz="1600" dirty="0">
                <a:solidFill>
                  <a:schemeClr val="accent6">
                    <a:lumMod val="25000"/>
                  </a:schemeClr>
                </a:solidFill>
              </a:rPr>
              <a:t>Payment Providers, Q4 2018 Report</a:t>
            </a:r>
          </a:p>
        </p:txBody>
      </p:sp>
      <p:cxnSp>
        <p:nvCxnSpPr>
          <p:cNvPr id="15" name="Straight Connector 14">
            <a:extLst>
              <a:ext uri="{FF2B5EF4-FFF2-40B4-BE49-F238E27FC236}">
                <a16:creationId xmlns:a16="http://schemas.microsoft.com/office/drawing/2014/main" id="{1DDFB262-BC1E-4504-BC7B-42B8D882AC02}"/>
              </a:ext>
            </a:extLst>
          </p:cNvPr>
          <p:cNvCxnSpPr>
            <a:cxnSpLocks/>
          </p:cNvCxnSpPr>
          <p:nvPr/>
        </p:nvCxnSpPr>
        <p:spPr>
          <a:xfrm>
            <a:off x="837600" y="4690309"/>
            <a:ext cx="57702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57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r>
              <a:rPr lang="en-US" dirty="0"/>
              <a:t>Model performance use case – Retail </a:t>
            </a:r>
          </a:p>
        </p:txBody>
      </p:sp>
      <p:sp>
        <p:nvSpPr>
          <p:cNvPr id="6" name="Titel 5"/>
          <p:cNvSpPr>
            <a:spLocks noGrp="1"/>
          </p:cNvSpPr>
          <p:nvPr>
            <p:ph type="title"/>
          </p:nvPr>
        </p:nvSpPr>
        <p:spPr>
          <a:xfrm>
            <a:off x="838200" y="720000"/>
            <a:ext cx="10515600" cy="540000"/>
          </a:xfrm>
        </p:spPr>
        <p:txBody>
          <a:bodyPr>
            <a:normAutofit/>
          </a:bodyPr>
          <a:lstStyle/>
          <a:p>
            <a:r>
              <a:rPr lang="en-US" dirty="0"/>
              <a:t>Machine Learning Models Using Consortium Data</a:t>
            </a:r>
          </a:p>
        </p:txBody>
      </p:sp>
      <p:sp>
        <p:nvSpPr>
          <p:cNvPr id="39" name="Rectangle 38">
            <a:extLst>
              <a:ext uri="{FF2B5EF4-FFF2-40B4-BE49-F238E27FC236}">
                <a16:creationId xmlns:a16="http://schemas.microsoft.com/office/drawing/2014/main" id="{99A40F0F-F2E4-4268-B71C-CF087E4A54A0}"/>
              </a:ext>
            </a:extLst>
          </p:cNvPr>
          <p:cNvSpPr/>
          <p:nvPr/>
        </p:nvSpPr>
        <p:spPr>
          <a:xfrm>
            <a:off x="1832752" y="1878589"/>
            <a:ext cx="2115008" cy="353943"/>
          </a:xfrm>
          <a:prstGeom prst="rect">
            <a:avLst/>
          </a:prstGeom>
        </p:spPr>
        <p:txBody>
          <a:bodyPr wrap="square" lIns="0" tIns="0" rIns="0" anchor="ctr">
            <a:spAutoFit/>
          </a:bodyPr>
          <a:lstStyle/>
          <a:p>
            <a:r>
              <a:rPr lang="en-GB" sz="2000" b="1" dirty="0">
                <a:solidFill>
                  <a:schemeClr val="accent1"/>
                </a:solidFill>
              </a:rPr>
              <a:t>ABOUT</a:t>
            </a:r>
          </a:p>
        </p:txBody>
      </p:sp>
      <p:grpSp>
        <p:nvGrpSpPr>
          <p:cNvPr id="8" name="Group 7">
            <a:extLst>
              <a:ext uri="{FF2B5EF4-FFF2-40B4-BE49-F238E27FC236}">
                <a16:creationId xmlns:a16="http://schemas.microsoft.com/office/drawing/2014/main" id="{B9284D6F-8A94-4CD9-9D98-46913109A262}"/>
              </a:ext>
            </a:extLst>
          </p:cNvPr>
          <p:cNvGrpSpPr/>
          <p:nvPr/>
        </p:nvGrpSpPr>
        <p:grpSpPr>
          <a:xfrm>
            <a:off x="838800" y="1679420"/>
            <a:ext cx="752281" cy="752281"/>
            <a:chOff x="838800" y="1800000"/>
            <a:chExt cx="905100" cy="905100"/>
          </a:xfrm>
        </p:grpSpPr>
        <p:sp>
          <p:nvSpPr>
            <p:cNvPr id="33" name="Oval 32">
              <a:extLst>
                <a:ext uri="{FF2B5EF4-FFF2-40B4-BE49-F238E27FC236}">
                  <a16:creationId xmlns:a16="http://schemas.microsoft.com/office/drawing/2014/main" id="{CA4BC759-20F4-42A7-A277-2AA3DAB3A667}"/>
                </a:ext>
              </a:extLst>
            </p:cNvPr>
            <p:cNvSpPr/>
            <p:nvPr/>
          </p:nvSpPr>
          <p:spPr>
            <a:xfrm>
              <a:off x="838800"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58" name="Freeform 77">
              <a:extLst>
                <a:ext uri="{FF2B5EF4-FFF2-40B4-BE49-F238E27FC236}">
                  <a16:creationId xmlns:a16="http://schemas.microsoft.com/office/drawing/2014/main" id="{431EEF31-9388-4396-BEAB-6259350630DE}"/>
                </a:ext>
              </a:extLst>
            </p:cNvPr>
            <p:cNvSpPr>
              <a:spLocks noChangeAspect="1" noChangeArrowheads="1"/>
            </p:cNvSpPr>
            <p:nvPr/>
          </p:nvSpPr>
          <p:spPr bwMode="auto">
            <a:xfrm>
              <a:off x="1053605" y="2014805"/>
              <a:ext cx="475490" cy="475487"/>
            </a:xfrm>
            <a:custGeom>
              <a:avLst/>
              <a:gdLst>
                <a:gd name="T0" fmla="*/ 1518 w 1519"/>
                <a:gd name="T1" fmla="*/ 1365 h 1519"/>
                <a:gd name="T2" fmla="*/ 1365 w 1519"/>
                <a:gd name="T3" fmla="*/ 1518 h 1519"/>
                <a:gd name="T4" fmla="*/ 1061 w 1519"/>
                <a:gd name="T5" fmla="*/ 1213 h 1519"/>
                <a:gd name="T6" fmla="*/ 1099 w 1519"/>
                <a:gd name="T7" fmla="*/ 1175 h 1519"/>
                <a:gd name="T8" fmla="*/ 990 w 1519"/>
                <a:gd name="T9" fmla="*/ 1067 h 1519"/>
                <a:gd name="T10" fmla="*/ 1067 w 1519"/>
                <a:gd name="T11" fmla="*/ 990 h 1519"/>
                <a:gd name="T12" fmla="*/ 1175 w 1519"/>
                <a:gd name="T13" fmla="*/ 1097 h 1519"/>
                <a:gd name="T14" fmla="*/ 1213 w 1519"/>
                <a:gd name="T15" fmla="*/ 1059 h 1519"/>
                <a:gd name="T16" fmla="*/ 1518 w 1519"/>
                <a:gd name="T17" fmla="*/ 1365 h 1519"/>
                <a:gd name="T18" fmla="*/ 1044 w 1519"/>
                <a:gd name="T19" fmla="*/ 839 h 1519"/>
                <a:gd name="T20" fmla="*/ 839 w 1519"/>
                <a:gd name="T21" fmla="*/ 1044 h 1519"/>
                <a:gd name="T22" fmla="*/ 560 w 1519"/>
                <a:gd name="T23" fmla="*/ 1119 h 1519"/>
                <a:gd name="T24" fmla="*/ 280 w 1519"/>
                <a:gd name="T25" fmla="*/ 1044 h 1519"/>
                <a:gd name="T26" fmla="*/ 75 w 1519"/>
                <a:gd name="T27" fmla="*/ 839 h 1519"/>
                <a:gd name="T28" fmla="*/ 0 w 1519"/>
                <a:gd name="T29" fmla="*/ 560 h 1519"/>
                <a:gd name="T30" fmla="*/ 75 w 1519"/>
                <a:gd name="T31" fmla="*/ 280 h 1519"/>
                <a:gd name="T32" fmla="*/ 280 w 1519"/>
                <a:gd name="T33" fmla="*/ 75 h 1519"/>
                <a:gd name="T34" fmla="*/ 560 w 1519"/>
                <a:gd name="T35" fmla="*/ 0 h 1519"/>
                <a:gd name="T36" fmla="*/ 839 w 1519"/>
                <a:gd name="T37" fmla="*/ 75 h 1519"/>
                <a:gd name="T38" fmla="*/ 1044 w 1519"/>
                <a:gd name="T39" fmla="*/ 280 h 1519"/>
                <a:gd name="T40" fmla="*/ 1119 w 1519"/>
                <a:gd name="T41" fmla="*/ 560 h 1519"/>
                <a:gd name="T42" fmla="*/ 1044 w 1519"/>
                <a:gd name="T43" fmla="*/ 839 h 1519"/>
                <a:gd name="T44" fmla="*/ 1011 w 1519"/>
                <a:gd name="T45" fmla="*/ 560 h 1519"/>
                <a:gd name="T46" fmla="*/ 950 w 1519"/>
                <a:gd name="T47" fmla="*/ 334 h 1519"/>
                <a:gd name="T48" fmla="*/ 785 w 1519"/>
                <a:gd name="T49" fmla="*/ 168 h 1519"/>
                <a:gd name="T50" fmla="*/ 560 w 1519"/>
                <a:gd name="T51" fmla="*/ 107 h 1519"/>
                <a:gd name="T52" fmla="*/ 334 w 1519"/>
                <a:gd name="T53" fmla="*/ 168 h 1519"/>
                <a:gd name="T54" fmla="*/ 168 w 1519"/>
                <a:gd name="T55" fmla="*/ 334 h 1519"/>
                <a:gd name="T56" fmla="*/ 107 w 1519"/>
                <a:gd name="T57" fmla="*/ 560 h 1519"/>
                <a:gd name="T58" fmla="*/ 168 w 1519"/>
                <a:gd name="T59" fmla="*/ 785 h 1519"/>
                <a:gd name="T60" fmla="*/ 334 w 1519"/>
                <a:gd name="T61" fmla="*/ 950 h 1519"/>
                <a:gd name="T62" fmla="*/ 560 w 1519"/>
                <a:gd name="T63" fmla="*/ 1011 h 1519"/>
                <a:gd name="T64" fmla="*/ 785 w 1519"/>
                <a:gd name="T65" fmla="*/ 950 h 1519"/>
                <a:gd name="T66" fmla="*/ 950 w 1519"/>
                <a:gd name="T67" fmla="*/ 785 h 1519"/>
                <a:gd name="T68" fmla="*/ 1011 w 1519"/>
                <a:gd name="T69" fmla="*/ 56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9" h="1519">
                  <a:moveTo>
                    <a:pt x="1518" y="1365"/>
                  </a:moveTo>
                  <a:cubicBezTo>
                    <a:pt x="1467" y="1416"/>
                    <a:pt x="1416" y="1467"/>
                    <a:pt x="1365" y="1518"/>
                  </a:cubicBezTo>
                  <a:cubicBezTo>
                    <a:pt x="1264" y="1417"/>
                    <a:pt x="1163" y="1315"/>
                    <a:pt x="1061" y="1213"/>
                  </a:cubicBezTo>
                  <a:cubicBezTo>
                    <a:pt x="1074" y="1201"/>
                    <a:pt x="1087" y="1188"/>
                    <a:pt x="1099" y="1175"/>
                  </a:cubicBezTo>
                  <a:cubicBezTo>
                    <a:pt x="1063" y="1139"/>
                    <a:pt x="1027" y="1103"/>
                    <a:pt x="990" y="1067"/>
                  </a:cubicBezTo>
                  <a:cubicBezTo>
                    <a:pt x="1019" y="1042"/>
                    <a:pt x="1042" y="1019"/>
                    <a:pt x="1067" y="990"/>
                  </a:cubicBezTo>
                  <a:cubicBezTo>
                    <a:pt x="1103" y="1026"/>
                    <a:pt x="1139" y="1062"/>
                    <a:pt x="1175" y="1097"/>
                  </a:cubicBezTo>
                  <a:cubicBezTo>
                    <a:pt x="1188" y="1085"/>
                    <a:pt x="1201" y="1072"/>
                    <a:pt x="1213" y="1059"/>
                  </a:cubicBezTo>
                  <a:cubicBezTo>
                    <a:pt x="1315" y="1161"/>
                    <a:pt x="1417" y="1263"/>
                    <a:pt x="1518" y="1365"/>
                  </a:cubicBezTo>
                  <a:close/>
                  <a:moveTo>
                    <a:pt x="1044" y="839"/>
                  </a:moveTo>
                  <a:cubicBezTo>
                    <a:pt x="993" y="929"/>
                    <a:pt x="929" y="993"/>
                    <a:pt x="839" y="1044"/>
                  </a:cubicBezTo>
                  <a:cubicBezTo>
                    <a:pt x="750" y="1096"/>
                    <a:pt x="663" y="1119"/>
                    <a:pt x="560" y="1119"/>
                  </a:cubicBezTo>
                  <a:cubicBezTo>
                    <a:pt x="457" y="1119"/>
                    <a:pt x="369" y="1096"/>
                    <a:pt x="280" y="1044"/>
                  </a:cubicBezTo>
                  <a:cubicBezTo>
                    <a:pt x="190" y="993"/>
                    <a:pt x="126" y="929"/>
                    <a:pt x="75" y="839"/>
                  </a:cubicBezTo>
                  <a:cubicBezTo>
                    <a:pt x="23" y="750"/>
                    <a:pt x="0" y="663"/>
                    <a:pt x="0" y="560"/>
                  </a:cubicBezTo>
                  <a:cubicBezTo>
                    <a:pt x="0" y="457"/>
                    <a:pt x="23" y="369"/>
                    <a:pt x="75" y="280"/>
                  </a:cubicBezTo>
                  <a:cubicBezTo>
                    <a:pt x="126" y="190"/>
                    <a:pt x="190" y="126"/>
                    <a:pt x="280" y="75"/>
                  </a:cubicBezTo>
                  <a:cubicBezTo>
                    <a:pt x="369" y="23"/>
                    <a:pt x="457" y="0"/>
                    <a:pt x="560" y="0"/>
                  </a:cubicBezTo>
                  <a:cubicBezTo>
                    <a:pt x="663" y="0"/>
                    <a:pt x="750" y="23"/>
                    <a:pt x="839" y="75"/>
                  </a:cubicBezTo>
                  <a:cubicBezTo>
                    <a:pt x="929" y="126"/>
                    <a:pt x="993" y="190"/>
                    <a:pt x="1044" y="280"/>
                  </a:cubicBezTo>
                  <a:cubicBezTo>
                    <a:pt x="1096" y="369"/>
                    <a:pt x="1119" y="457"/>
                    <a:pt x="1119" y="560"/>
                  </a:cubicBezTo>
                  <a:cubicBezTo>
                    <a:pt x="1119" y="663"/>
                    <a:pt x="1096" y="750"/>
                    <a:pt x="1044" y="839"/>
                  </a:cubicBezTo>
                  <a:close/>
                  <a:moveTo>
                    <a:pt x="1011" y="560"/>
                  </a:moveTo>
                  <a:cubicBezTo>
                    <a:pt x="1011" y="477"/>
                    <a:pt x="992" y="406"/>
                    <a:pt x="950" y="334"/>
                  </a:cubicBezTo>
                  <a:cubicBezTo>
                    <a:pt x="909" y="262"/>
                    <a:pt x="857" y="210"/>
                    <a:pt x="785" y="168"/>
                  </a:cubicBezTo>
                  <a:cubicBezTo>
                    <a:pt x="713" y="126"/>
                    <a:pt x="643" y="107"/>
                    <a:pt x="560" y="107"/>
                  </a:cubicBezTo>
                  <a:cubicBezTo>
                    <a:pt x="477" y="107"/>
                    <a:pt x="406" y="126"/>
                    <a:pt x="334" y="168"/>
                  </a:cubicBezTo>
                  <a:cubicBezTo>
                    <a:pt x="262" y="210"/>
                    <a:pt x="210" y="262"/>
                    <a:pt x="168" y="334"/>
                  </a:cubicBezTo>
                  <a:cubicBezTo>
                    <a:pt x="126" y="406"/>
                    <a:pt x="107" y="477"/>
                    <a:pt x="107" y="560"/>
                  </a:cubicBezTo>
                  <a:cubicBezTo>
                    <a:pt x="107" y="643"/>
                    <a:pt x="126" y="713"/>
                    <a:pt x="168" y="785"/>
                  </a:cubicBezTo>
                  <a:cubicBezTo>
                    <a:pt x="210" y="857"/>
                    <a:pt x="262" y="909"/>
                    <a:pt x="334" y="950"/>
                  </a:cubicBezTo>
                  <a:cubicBezTo>
                    <a:pt x="406" y="992"/>
                    <a:pt x="477" y="1011"/>
                    <a:pt x="560" y="1011"/>
                  </a:cubicBezTo>
                  <a:cubicBezTo>
                    <a:pt x="643" y="1011"/>
                    <a:pt x="713" y="992"/>
                    <a:pt x="785" y="950"/>
                  </a:cubicBezTo>
                  <a:cubicBezTo>
                    <a:pt x="857" y="909"/>
                    <a:pt x="909" y="857"/>
                    <a:pt x="950" y="785"/>
                  </a:cubicBezTo>
                  <a:cubicBezTo>
                    <a:pt x="992" y="713"/>
                    <a:pt x="1011" y="643"/>
                    <a:pt x="1011" y="560"/>
                  </a:cubicBezTo>
                  <a:close/>
                </a:path>
              </a:pathLst>
            </a:custGeom>
            <a:solidFill>
              <a:schemeClr val="accent1"/>
            </a:solidFill>
            <a:ln>
              <a:noFill/>
            </a:ln>
            <a:effectLst/>
          </p:spPr>
          <p:txBody>
            <a:bodyPr wrap="none" anchor="ctr"/>
            <a:lstStyle/>
            <a:p>
              <a:endParaRPr lang="en-US" dirty="0"/>
            </a:p>
          </p:txBody>
        </p:sp>
      </p:grpSp>
      <p:grpSp>
        <p:nvGrpSpPr>
          <p:cNvPr id="2" name="Group 1">
            <a:extLst>
              <a:ext uri="{FF2B5EF4-FFF2-40B4-BE49-F238E27FC236}">
                <a16:creationId xmlns:a16="http://schemas.microsoft.com/office/drawing/2014/main" id="{BF316DDF-91F2-494B-8EED-53618C9EEC9A}"/>
              </a:ext>
            </a:extLst>
          </p:cNvPr>
          <p:cNvGrpSpPr/>
          <p:nvPr/>
        </p:nvGrpSpPr>
        <p:grpSpPr>
          <a:xfrm>
            <a:off x="8244840" y="1679420"/>
            <a:ext cx="3109560" cy="752281"/>
            <a:chOff x="8028268" y="1679420"/>
            <a:chExt cx="3109560" cy="752281"/>
          </a:xfrm>
        </p:grpSpPr>
        <p:sp>
          <p:nvSpPr>
            <p:cNvPr id="50" name="Rectangle 49">
              <a:extLst>
                <a:ext uri="{FF2B5EF4-FFF2-40B4-BE49-F238E27FC236}">
                  <a16:creationId xmlns:a16="http://schemas.microsoft.com/office/drawing/2014/main" id="{19714C61-84A3-4C0E-8A42-9DF0E9C47F1A}"/>
                </a:ext>
              </a:extLst>
            </p:cNvPr>
            <p:cNvSpPr/>
            <p:nvPr/>
          </p:nvSpPr>
          <p:spPr>
            <a:xfrm>
              <a:off x="9023420" y="1878589"/>
              <a:ext cx="2114408" cy="353943"/>
            </a:xfrm>
            <a:prstGeom prst="rect">
              <a:avLst/>
            </a:prstGeom>
          </p:spPr>
          <p:txBody>
            <a:bodyPr wrap="square" lIns="0" tIns="0" rIns="0" anchor="ctr">
              <a:spAutoFit/>
            </a:bodyPr>
            <a:lstStyle/>
            <a:p>
              <a:r>
                <a:rPr lang="en-GB" sz="2000" b="1" dirty="0">
                  <a:solidFill>
                    <a:schemeClr val="accent1"/>
                  </a:solidFill>
                </a:rPr>
                <a:t>SOLUTION</a:t>
              </a:r>
            </a:p>
          </p:txBody>
        </p:sp>
        <p:grpSp>
          <p:nvGrpSpPr>
            <p:cNvPr id="4" name="Group 3">
              <a:extLst>
                <a:ext uri="{FF2B5EF4-FFF2-40B4-BE49-F238E27FC236}">
                  <a16:creationId xmlns:a16="http://schemas.microsoft.com/office/drawing/2014/main" id="{26AE1EEB-47D0-472B-9C85-96F3E98563C2}"/>
                </a:ext>
              </a:extLst>
            </p:cNvPr>
            <p:cNvGrpSpPr/>
            <p:nvPr/>
          </p:nvGrpSpPr>
          <p:grpSpPr>
            <a:xfrm>
              <a:off x="8028268" y="1679420"/>
              <a:ext cx="752281" cy="752281"/>
              <a:chOff x="8028268" y="1800000"/>
              <a:chExt cx="905100" cy="905100"/>
            </a:xfrm>
          </p:grpSpPr>
          <p:sp>
            <p:nvSpPr>
              <p:cNvPr id="52" name="Oval 51">
                <a:extLst>
                  <a:ext uri="{FF2B5EF4-FFF2-40B4-BE49-F238E27FC236}">
                    <a16:creationId xmlns:a16="http://schemas.microsoft.com/office/drawing/2014/main" id="{9BF8D85A-5BD3-4E94-8739-A96875E34D2E}"/>
                  </a:ext>
                </a:extLst>
              </p:cNvPr>
              <p:cNvSpPr/>
              <p:nvPr/>
            </p:nvSpPr>
            <p:spPr>
              <a:xfrm>
                <a:off x="8028268"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62" name="Group 25">
                <a:extLst>
                  <a:ext uri="{FF2B5EF4-FFF2-40B4-BE49-F238E27FC236}">
                    <a16:creationId xmlns:a16="http://schemas.microsoft.com/office/drawing/2014/main" id="{FB317EE9-D1C3-4CC1-98AE-7427690B0CAB}"/>
                  </a:ext>
                </a:extLst>
              </p:cNvPr>
              <p:cNvGrpSpPr>
                <a:grpSpLocks/>
              </p:cNvGrpSpPr>
              <p:nvPr/>
            </p:nvGrpSpPr>
            <p:grpSpPr bwMode="auto">
              <a:xfrm>
                <a:off x="8235122" y="2022604"/>
                <a:ext cx="491392" cy="459893"/>
                <a:chOff x="1845" y="271"/>
                <a:chExt cx="390" cy="365"/>
              </a:xfrm>
              <a:solidFill>
                <a:schemeClr val="accent1"/>
              </a:solidFill>
            </p:grpSpPr>
            <p:sp>
              <p:nvSpPr>
                <p:cNvPr id="63" name="Freeform 26">
                  <a:extLst>
                    <a:ext uri="{FF2B5EF4-FFF2-40B4-BE49-F238E27FC236}">
                      <a16:creationId xmlns:a16="http://schemas.microsoft.com/office/drawing/2014/main" id="{C9CD258E-9573-4D62-BE51-D74B90177C59}"/>
                    </a:ext>
                  </a:extLst>
                </p:cNvPr>
                <p:cNvSpPr>
                  <a:spLocks noChangeArrowheads="1"/>
                </p:cNvSpPr>
                <p:nvPr/>
              </p:nvSpPr>
              <p:spPr bwMode="auto">
                <a:xfrm>
                  <a:off x="1845" y="271"/>
                  <a:ext cx="391" cy="365"/>
                </a:xfrm>
                <a:custGeom>
                  <a:avLst/>
                  <a:gdLst>
                    <a:gd name="T0" fmla="*/ 973 w 1727"/>
                    <a:gd name="T1" fmla="*/ 725 h 1616"/>
                    <a:gd name="T2" fmla="*/ 659 w 1727"/>
                    <a:gd name="T3" fmla="*/ 672 h 1616"/>
                    <a:gd name="T4" fmla="*/ 486 w 1727"/>
                    <a:gd name="T5" fmla="*/ 523 h 1616"/>
                    <a:gd name="T6" fmla="*/ 205 w 1727"/>
                    <a:gd name="T7" fmla="*/ 642 h 1616"/>
                    <a:gd name="T8" fmla="*/ 152 w 1727"/>
                    <a:gd name="T9" fmla="*/ 956 h 1616"/>
                    <a:gd name="T10" fmla="*/ 3 w 1727"/>
                    <a:gd name="T11" fmla="*/ 1129 h 1616"/>
                    <a:gd name="T12" fmla="*/ 123 w 1727"/>
                    <a:gd name="T13" fmla="*/ 1408 h 1616"/>
                    <a:gd name="T14" fmla="*/ 438 w 1727"/>
                    <a:gd name="T15" fmla="*/ 1462 h 1616"/>
                    <a:gd name="T16" fmla="*/ 612 w 1727"/>
                    <a:gd name="T17" fmla="*/ 1611 h 1616"/>
                    <a:gd name="T18" fmla="*/ 892 w 1727"/>
                    <a:gd name="T19" fmla="*/ 1494 h 1616"/>
                    <a:gd name="T20" fmla="*/ 942 w 1727"/>
                    <a:gd name="T21" fmla="*/ 1178 h 1616"/>
                    <a:gd name="T22" fmla="*/ 1091 w 1727"/>
                    <a:gd name="T23" fmla="*/ 1005 h 1616"/>
                    <a:gd name="T24" fmla="*/ 339 w 1727"/>
                    <a:gd name="T25" fmla="*/ 1187 h 1616"/>
                    <a:gd name="T26" fmla="*/ 428 w 1727"/>
                    <a:gd name="T27" fmla="*/ 856 h 1616"/>
                    <a:gd name="T28" fmla="*/ 759 w 1727"/>
                    <a:gd name="T29" fmla="*/ 945 h 1616"/>
                    <a:gd name="T30" fmla="*/ 670 w 1727"/>
                    <a:gd name="T31" fmla="*/ 1276 h 1616"/>
                    <a:gd name="T32" fmla="*/ 1726 w 1727"/>
                    <a:gd name="T33" fmla="*/ 682 h 1616"/>
                    <a:gd name="T34" fmla="*/ 1627 w 1727"/>
                    <a:gd name="T35" fmla="*/ 571 h 1616"/>
                    <a:gd name="T36" fmla="*/ 1596 w 1727"/>
                    <a:gd name="T37" fmla="*/ 371 h 1616"/>
                    <a:gd name="T38" fmla="*/ 1417 w 1727"/>
                    <a:gd name="T39" fmla="*/ 296 h 1616"/>
                    <a:gd name="T40" fmla="*/ 1340 w 1727"/>
                    <a:gd name="T41" fmla="*/ 297 h 1616"/>
                    <a:gd name="T42" fmla="*/ 1160 w 1727"/>
                    <a:gd name="T43" fmla="*/ 371 h 1616"/>
                    <a:gd name="T44" fmla="*/ 1127 w 1727"/>
                    <a:gd name="T45" fmla="*/ 571 h 1616"/>
                    <a:gd name="T46" fmla="*/ 1031 w 1727"/>
                    <a:gd name="T47" fmla="*/ 682 h 1616"/>
                    <a:gd name="T48" fmla="*/ 1106 w 1727"/>
                    <a:gd name="T49" fmla="*/ 860 h 1616"/>
                    <a:gd name="T50" fmla="*/ 1306 w 1727"/>
                    <a:gd name="T51" fmla="*/ 893 h 1616"/>
                    <a:gd name="T52" fmla="*/ 1415 w 1727"/>
                    <a:gd name="T53" fmla="*/ 989 h 1616"/>
                    <a:gd name="T54" fmla="*/ 1594 w 1727"/>
                    <a:gd name="T55" fmla="*/ 914 h 1616"/>
                    <a:gd name="T56" fmla="*/ 1628 w 1727"/>
                    <a:gd name="T57" fmla="*/ 716 h 1616"/>
                    <a:gd name="T58" fmla="*/ 1242 w 1727"/>
                    <a:gd name="T59" fmla="*/ 721 h 1616"/>
                    <a:gd name="T60" fmla="*/ 1299 w 1727"/>
                    <a:gd name="T61" fmla="*/ 509 h 1616"/>
                    <a:gd name="T62" fmla="*/ 1511 w 1727"/>
                    <a:gd name="T63" fmla="*/ 566 h 1616"/>
                    <a:gd name="T64" fmla="*/ 1454 w 1727"/>
                    <a:gd name="T65" fmla="*/ 777 h 1616"/>
                    <a:gd name="T66" fmla="*/ 645 w 1727"/>
                    <a:gd name="T67" fmla="*/ 337 h 1616"/>
                    <a:gd name="T68" fmla="*/ 672 w 1727"/>
                    <a:gd name="T69" fmla="*/ 496 h 1616"/>
                    <a:gd name="T70" fmla="*/ 815 w 1727"/>
                    <a:gd name="T71" fmla="*/ 556 h 1616"/>
                    <a:gd name="T72" fmla="*/ 902 w 1727"/>
                    <a:gd name="T73" fmla="*/ 479 h 1616"/>
                    <a:gd name="T74" fmla="*/ 1062 w 1727"/>
                    <a:gd name="T75" fmla="*/ 453 h 1616"/>
                    <a:gd name="T76" fmla="*/ 1122 w 1727"/>
                    <a:gd name="T77" fmla="*/ 310 h 1616"/>
                    <a:gd name="T78" fmla="*/ 1122 w 1727"/>
                    <a:gd name="T79" fmla="*/ 246 h 1616"/>
                    <a:gd name="T80" fmla="*/ 1063 w 1727"/>
                    <a:gd name="T81" fmla="*/ 103 h 1616"/>
                    <a:gd name="T82" fmla="*/ 904 w 1727"/>
                    <a:gd name="T83" fmla="*/ 76 h 1616"/>
                    <a:gd name="T84" fmla="*/ 847 w 1727"/>
                    <a:gd name="T85" fmla="*/ 0 h 1616"/>
                    <a:gd name="T86" fmla="*/ 789 w 1727"/>
                    <a:gd name="T87" fmla="*/ 76 h 1616"/>
                    <a:gd name="T88" fmla="*/ 630 w 1727"/>
                    <a:gd name="T89" fmla="*/ 103 h 1616"/>
                    <a:gd name="T90" fmla="*/ 569 w 1727"/>
                    <a:gd name="T91" fmla="*/ 246 h 1616"/>
                    <a:gd name="T92" fmla="*/ 645 w 1727"/>
                    <a:gd name="T93" fmla="*/ 337 h 1616"/>
                    <a:gd name="T94" fmla="*/ 953 w 1727"/>
                    <a:gd name="T95" fmla="*/ 217 h 1616"/>
                    <a:gd name="T96" fmla="*/ 908 w 1727"/>
                    <a:gd name="T97" fmla="*/ 387 h 1616"/>
                    <a:gd name="T98" fmla="*/ 739 w 1727"/>
                    <a:gd name="T99" fmla="*/ 341 h 1616"/>
                    <a:gd name="T100" fmla="*/ 739 w 1727"/>
                    <a:gd name="T101" fmla="*/ 217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7" h="1616">
                      <a:moveTo>
                        <a:pt x="940" y="953"/>
                      </a:moveTo>
                      <a:cubicBezTo>
                        <a:pt x="932" y="922"/>
                        <a:pt x="921" y="896"/>
                        <a:pt x="905" y="867"/>
                      </a:cubicBezTo>
                      <a:cubicBezTo>
                        <a:pt x="928" y="820"/>
                        <a:pt x="951" y="772"/>
                        <a:pt x="973" y="725"/>
                      </a:cubicBezTo>
                      <a:cubicBezTo>
                        <a:pt x="946" y="692"/>
                        <a:pt x="921" y="666"/>
                        <a:pt x="887" y="639"/>
                      </a:cubicBezTo>
                      <a:cubicBezTo>
                        <a:pt x="840" y="661"/>
                        <a:pt x="792" y="684"/>
                        <a:pt x="745" y="707"/>
                      </a:cubicBezTo>
                      <a:cubicBezTo>
                        <a:pt x="717" y="691"/>
                        <a:pt x="691" y="680"/>
                        <a:pt x="659" y="672"/>
                      </a:cubicBezTo>
                      <a:cubicBezTo>
                        <a:pt x="641" y="622"/>
                        <a:pt x="624" y="572"/>
                        <a:pt x="607" y="523"/>
                      </a:cubicBezTo>
                      <a:cubicBezTo>
                        <a:pt x="585" y="520"/>
                        <a:pt x="567" y="519"/>
                        <a:pt x="546" y="519"/>
                      </a:cubicBezTo>
                      <a:cubicBezTo>
                        <a:pt x="525" y="519"/>
                        <a:pt x="507" y="520"/>
                        <a:pt x="486" y="523"/>
                      </a:cubicBezTo>
                      <a:cubicBezTo>
                        <a:pt x="468" y="573"/>
                        <a:pt x="451" y="623"/>
                        <a:pt x="434" y="674"/>
                      </a:cubicBezTo>
                      <a:cubicBezTo>
                        <a:pt x="403" y="683"/>
                        <a:pt x="377" y="694"/>
                        <a:pt x="348" y="710"/>
                      </a:cubicBezTo>
                      <a:cubicBezTo>
                        <a:pt x="300" y="687"/>
                        <a:pt x="252" y="664"/>
                        <a:pt x="205" y="642"/>
                      </a:cubicBezTo>
                      <a:cubicBezTo>
                        <a:pt x="172" y="669"/>
                        <a:pt x="146" y="694"/>
                        <a:pt x="119" y="728"/>
                      </a:cubicBezTo>
                      <a:cubicBezTo>
                        <a:pt x="141" y="775"/>
                        <a:pt x="164" y="823"/>
                        <a:pt x="187" y="870"/>
                      </a:cubicBezTo>
                      <a:cubicBezTo>
                        <a:pt x="171" y="898"/>
                        <a:pt x="161" y="924"/>
                        <a:pt x="152" y="956"/>
                      </a:cubicBezTo>
                      <a:cubicBezTo>
                        <a:pt x="102" y="974"/>
                        <a:pt x="52" y="992"/>
                        <a:pt x="3" y="1009"/>
                      </a:cubicBezTo>
                      <a:cubicBezTo>
                        <a:pt x="3" y="1029"/>
                        <a:pt x="0" y="1049"/>
                        <a:pt x="0" y="1069"/>
                      </a:cubicBezTo>
                      <a:cubicBezTo>
                        <a:pt x="0" y="1089"/>
                        <a:pt x="0" y="1109"/>
                        <a:pt x="3" y="1129"/>
                      </a:cubicBezTo>
                      <a:cubicBezTo>
                        <a:pt x="52" y="1147"/>
                        <a:pt x="102" y="1165"/>
                        <a:pt x="152" y="1182"/>
                      </a:cubicBezTo>
                      <a:cubicBezTo>
                        <a:pt x="161" y="1213"/>
                        <a:pt x="171" y="1239"/>
                        <a:pt x="187" y="1268"/>
                      </a:cubicBezTo>
                      <a:cubicBezTo>
                        <a:pt x="165" y="1315"/>
                        <a:pt x="144" y="1362"/>
                        <a:pt x="123" y="1408"/>
                      </a:cubicBezTo>
                      <a:cubicBezTo>
                        <a:pt x="150" y="1442"/>
                        <a:pt x="176" y="1468"/>
                        <a:pt x="209" y="1494"/>
                      </a:cubicBezTo>
                      <a:cubicBezTo>
                        <a:pt x="256" y="1472"/>
                        <a:pt x="304" y="1450"/>
                        <a:pt x="352" y="1427"/>
                      </a:cubicBezTo>
                      <a:cubicBezTo>
                        <a:pt x="381" y="1443"/>
                        <a:pt x="407" y="1453"/>
                        <a:pt x="438" y="1462"/>
                      </a:cubicBezTo>
                      <a:cubicBezTo>
                        <a:pt x="455" y="1512"/>
                        <a:pt x="473" y="1562"/>
                        <a:pt x="491" y="1611"/>
                      </a:cubicBezTo>
                      <a:cubicBezTo>
                        <a:pt x="511" y="1611"/>
                        <a:pt x="531" y="1615"/>
                        <a:pt x="551" y="1615"/>
                      </a:cubicBezTo>
                      <a:cubicBezTo>
                        <a:pt x="571" y="1615"/>
                        <a:pt x="592" y="1615"/>
                        <a:pt x="612" y="1611"/>
                      </a:cubicBezTo>
                      <a:cubicBezTo>
                        <a:pt x="629" y="1562"/>
                        <a:pt x="646" y="1512"/>
                        <a:pt x="664" y="1462"/>
                      </a:cubicBezTo>
                      <a:cubicBezTo>
                        <a:pt x="696" y="1453"/>
                        <a:pt x="722" y="1443"/>
                        <a:pt x="750" y="1427"/>
                      </a:cubicBezTo>
                      <a:cubicBezTo>
                        <a:pt x="797" y="1450"/>
                        <a:pt x="845" y="1472"/>
                        <a:pt x="892" y="1494"/>
                      </a:cubicBezTo>
                      <a:cubicBezTo>
                        <a:pt x="926" y="1467"/>
                        <a:pt x="952" y="1442"/>
                        <a:pt x="979" y="1408"/>
                      </a:cubicBezTo>
                      <a:cubicBezTo>
                        <a:pt x="955" y="1360"/>
                        <a:pt x="931" y="1312"/>
                        <a:pt x="907" y="1264"/>
                      </a:cubicBezTo>
                      <a:cubicBezTo>
                        <a:pt x="923" y="1235"/>
                        <a:pt x="934" y="1210"/>
                        <a:pt x="942" y="1178"/>
                      </a:cubicBezTo>
                      <a:cubicBezTo>
                        <a:pt x="992" y="1161"/>
                        <a:pt x="1042" y="1143"/>
                        <a:pt x="1092" y="1125"/>
                      </a:cubicBezTo>
                      <a:cubicBezTo>
                        <a:pt x="1092" y="1105"/>
                        <a:pt x="1095" y="1085"/>
                        <a:pt x="1095" y="1065"/>
                      </a:cubicBezTo>
                      <a:cubicBezTo>
                        <a:pt x="1095" y="1044"/>
                        <a:pt x="1094" y="1026"/>
                        <a:pt x="1091" y="1005"/>
                      </a:cubicBezTo>
                      <a:cubicBezTo>
                        <a:pt x="1041" y="988"/>
                        <a:pt x="991" y="971"/>
                        <a:pt x="940" y="953"/>
                      </a:cubicBezTo>
                      <a:close/>
                      <a:moveTo>
                        <a:pt x="428" y="1276"/>
                      </a:moveTo>
                      <a:cubicBezTo>
                        <a:pt x="389" y="1254"/>
                        <a:pt x="361" y="1226"/>
                        <a:pt x="339" y="1187"/>
                      </a:cubicBezTo>
                      <a:cubicBezTo>
                        <a:pt x="316" y="1149"/>
                        <a:pt x="306" y="1111"/>
                        <a:pt x="306" y="1066"/>
                      </a:cubicBezTo>
                      <a:cubicBezTo>
                        <a:pt x="306" y="1021"/>
                        <a:pt x="316" y="984"/>
                        <a:pt x="339" y="945"/>
                      </a:cubicBezTo>
                      <a:cubicBezTo>
                        <a:pt x="361" y="907"/>
                        <a:pt x="389" y="878"/>
                        <a:pt x="428" y="856"/>
                      </a:cubicBezTo>
                      <a:cubicBezTo>
                        <a:pt x="466" y="834"/>
                        <a:pt x="504" y="824"/>
                        <a:pt x="549" y="824"/>
                      </a:cubicBezTo>
                      <a:cubicBezTo>
                        <a:pt x="593" y="824"/>
                        <a:pt x="631" y="834"/>
                        <a:pt x="670" y="856"/>
                      </a:cubicBezTo>
                      <a:cubicBezTo>
                        <a:pt x="709" y="878"/>
                        <a:pt x="737" y="907"/>
                        <a:pt x="759" y="945"/>
                      </a:cubicBezTo>
                      <a:cubicBezTo>
                        <a:pt x="781" y="984"/>
                        <a:pt x="791" y="1021"/>
                        <a:pt x="791" y="1066"/>
                      </a:cubicBezTo>
                      <a:cubicBezTo>
                        <a:pt x="791" y="1111"/>
                        <a:pt x="781" y="1149"/>
                        <a:pt x="759" y="1187"/>
                      </a:cubicBezTo>
                      <a:cubicBezTo>
                        <a:pt x="737" y="1226"/>
                        <a:pt x="709" y="1254"/>
                        <a:pt x="670" y="1276"/>
                      </a:cubicBezTo>
                      <a:cubicBezTo>
                        <a:pt x="631" y="1298"/>
                        <a:pt x="593" y="1309"/>
                        <a:pt x="549" y="1309"/>
                      </a:cubicBezTo>
                      <a:cubicBezTo>
                        <a:pt x="504" y="1309"/>
                        <a:pt x="466" y="1298"/>
                        <a:pt x="428" y="1276"/>
                      </a:cubicBezTo>
                      <a:close/>
                      <a:moveTo>
                        <a:pt x="1726" y="682"/>
                      </a:moveTo>
                      <a:cubicBezTo>
                        <a:pt x="1726" y="669"/>
                        <a:pt x="1726" y="656"/>
                        <a:pt x="1726" y="643"/>
                      </a:cubicBezTo>
                      <a:cubicBezTo>
                        <a:pt x="1725" y="629"/>
                        <a:pt x="1725" y="618"/>
                        <a:pt x="1723" y="604"/>
                      </a:cubicBezTo>
                      <a:cubicBezTo>
                        <a:pt x="1691" y="593"/>
                        <a:pt x="1659" y="582"/>
                        <a:pt x="1627" y="571"/>
                      </a:cubicBezTo>
                      <a:cubicBezTo>
                        <a:pt x="1622" y="551"/>
                        <a:pt x="1615" y="535"/>
                        <a:pt x="1605" y="517"/>
                      </a:cubicBezTo>
                      <a:cubicBezTo>
                        <a:pt x="1620" y="486"/>
                        <a:pt x="1634" y="455"/>
                        <a:pt x="1648" y="425"/>
                      </a:cubicBezTo>
                      <a:cubicBezTo>
                        <a:pt x="1632" y="404"/>
                        <a:pt x="1617" y="388"/>
                        <a:pt x="1596" y="371"/>
                      </a:cubicBezTo>
                      <a:cubicBezTo>
                        <a:pt x="1566" y="385"/>
                        <a:pt x="1536" y="399"/>
                        <a:pt x="1505" y="414"/>
                      </a:cubicBezTo>
                      <a:cubicBezTo>
                        <a:pt x="1487" y="404"/>
                        <a:pt x="1471" y="397"/>
                        <a:pt x="1451" y="392"/>
                      </a:cubicBezTo>
                      <a:cubicBezTo>
                        <a:pt x="1440" y="360"/>
                        <a:pt x="1429" y="328"/>
                        <a:pt x="1417" y="296"/>
                      </a:cubicBezTo>
                      <a:cubicBezTo>
                        <a:pt x="1404" y="295"/>
                        <a:pt x="1392" y="294"/>
                        <a:pt x="1379" y="294"/>
                      </a:cubicBezTo>
                      <a:cubicBezTo>
                        <a:pt x="1379" y="294"/>
                        <a:pt x="1379" y="294"/>
                        <a:pt x="1378" y="294"/>
                      </a:cubicBezTo>
                      <a:cubicBezTo>
                        <a:pt x="1365" y="294"/>
                        <a:pt x="1353" y="295"/>
                        <a:pt x="1340" y="297"/>
                      </a:cubicBezTo>
                      <a:cubicBezTo>
                        <a:pt x="1329" y="328"/>
                        <a:pt x="1318" y="360"/>
                        <a:pt x="1306" y="392"/>
                      </a:cubicBezTo>
                      <a:cubicBezTo>
                        <a:pt x="1286" y="398"/>
                        <a:pt x="1270" y="404"/>
                        <a:pt x="1252" y="414"/>
                      </a:cubicBezTo>
                      <a:cubicBezTo>
                        <a:pt x="1222" y="399"/>
                        <a:pt x="1191" y="385"/>
                        <a:pt x="1160" y="371"/>
                      </a:cubicBezTo>
                      <a:cubicBezTo>
                        <a:pt x="1139" y="388"/>
                        <a:pt x="1123" y="404"/>
                        <a:pt x="1106" y="425"/>
                      </a:cubicBezTo>
                      <a:cubicBezTo>
                        <a:pt x="1121" y="455"/>
                        <a:pt x="1135" y="486"/>
                        <a:pt x="1149" y="517"/>
                      </a:cubicBezTo>
                      <a:cubicBezTo>
                        <a:pt x="1139" y="535"/>
                        <a:pt x="1133" y="551"/>
                        <a:pt x="1127" y="571"/>
                      </a:cubicBezTo>
                      <a:cubicBezTo>
                        <a:pt x="1095" y="582"/>
                        <a:pt x="1063" y="593"/>
                        <a:pt x="1031" y="604"/>
                      </a:cubicBezTo>
                      <a:cubicBezTo>
                        <a:pt x="1031" y="617"/>
                        <a:pt x="1031" y="630"/>
                        <a:pt x="1031" y="643"/>
                      </a:cubicBezTo>
                      <a:cubicBezTo>
                        <a:pt x="1031" y="656"/>
                        <a:pt x="1031" y="669"/>
                        <a:pt x="1031" y="682"/>
                      </a:cubicBezTo>
                      <a:cubicBezTo>
                        <a:pt x="1063" y="693"/>
                        <a:pt x="1095" y="704"/>
                        <a:pt x="1127" y="716"/>
                      </a:cubicBezTo>
                      <a:cubicBezTo>
                        <a:pt x="1133" y="735"/>
                        <a:pt x="1139" y="752"/>
                        <a:pt x="1149" y="770"/>
                      </a:cubicBezTo>
                      <a:cubicBezTo>
                        <a:pt x="1135" y="800"/>
                        <a:pt x="1121" y="830"/>
                        <a:pt x="1106" y="860"/>
                      </a:cubicBezTo>
                      <a:cubicBezTo>
                        <a:pt x="1123" y="881"/>
                        <a:pt x="1139" y="897"/>
                        <a:pt x="1160" y="914"/>
                      </a:cubicBezTo>
                      <a:cubicBezTo>
                        <a:pt x="1191" y="900"/>
                        <a:pt x="1222" y="886"/>
                        <a:pt x="1252" y="871"/>
                      </a:cubicBezTo>
                      <a:cubicBezTo>
                        <a:pt x="1270" y="881"/>
                        <a:pt x="1286" y="888"/>
                        <a:pt x="1306" y="893"/>
                      </a:cubicBezTo>
                      <a:cubicBezTo>
                        <a:pt x="1317" y="925"/>
                        <a:pt x="1328" y="957"/>
                        <a:pt x="1338" y="989"/>
                      </a:cubicBezTo>
                      <a:cubicBezTo>
                        <a:pt x="1351" y="989"/>
                        <a:pt x="1364" y="989"/>
                        <a:pt x="1376" y="989"/>
                      </a:cubicBezTo>
                      <a:cubicBezTo>
                        <a:pt x="1389" y="989"/>
                        <a:pt x="1402" y="989"/>
                        <a:pt x="1415" y="989"/>
                      </a:cubicBezTo>
                      <a:cubicBezTo>
                        <a:pt x="1427" y="957"/>
                        <a:pt x="1438" y="925"/>
                        <a:pt x="1449" y="893"/>
                      </a:cubicBezTo>
                      <a:cubicBezTo>
                        <a:pt x="1468" y="888"/>
                        <a:pt x="1485" y="881"/>
                        <a:pt x="1503" y="871"/>
                      </a:cubicBezTo>
                      <a:cubicBezTo>
                        <a:pt x="1534" y="886"/>
                        <a:pt x="1564" y="900"/>
                        <a:pt x="1594" y="914"/>
                      </a:cubicBezTo>
                      <a:cubicBezTo>
                        <a:pt x="1615" y="897"/>
                        <a:pt x="1631" y="881"/>
                        <a:pt x="1648" y="860"/>
                      </a:cubicBezTo>
                      <a:cubicBezTo>
                        <a:pt x="1634" y="830"/>
                        <a:pt x="1620" y="800"/>
                        <a:pt x="1605" y="770"/>
                      </a:cubicBezTo>
                      <a:cubicBezTo>
                        <a:pt x="1615" y="752"/>
                        <a:pt x="1622" y="735"/>
                        <a:pt x="1628" y="716"/>
                      </a:cubicBezTo>
                      <a:cubicBezTo>
                        <a:pt x="1661" y="704"/>
                        <a:pt x="1694" y="693"/>
                        <a:pt x="1726" y="682"/>
                      </a:cubicBezTo>
                      <a:close/>
                      <a:moveTo>
                        <a:pt x="1299" y="777"/>
                      </a:moveTo>
                      <a:cubicBezTo>
                        <a:pt x="1274" y="762"/>
                        <a:pt x="1257" y="745"/>
                        <a:pt x="1242" y="721"/>
                      </a:cubicBezTo>
                      <a:cubicBezTo>
                        <a:pt x="1228" y="696"/>
                        <a:pt x="1222" y="671"/>
                        <a:pt x="1222" y="643"/>
                      </a:cubicBezTo>
                      <a:cubicBezTo>
                        <a:pt x="1222" y="614"/>
                        <a:pt x="1228" y="590"/>
                        <a:pt x="1242" y="566"/>
                      </a:cubicBezTo>
                      <a:cubicBezTo>
                        <a:pt x="1257" y="541"/>
                        <a:pt x="1274" y="523"/>
                        <a:pt x="1299" y="509"/>
                      </a:cubicBezTo>
                      <a:cubicBezTo>
                        <a:pt x="1324" y="495"/>
                        <a:pt x="1349" y="488"/>
                        <a:pt x="1377" y="488"/>
                      </a:cubicBezTo>
                      <a:cubicBezTo>
                        <a:pt x="1406" y="488"/>
                        <a:pt x="1429" y="495"/>
                        <a:pt x="1454" y="509"/>
                      </a:cubicBezTo>
                      <a:cubicBezTo>
                        <a:pt x="1479" y="523"/>
                        <a:pt x="1497" y="541"/>
                        <a:pt x="1511" y="566"/>
                      </a:cubicBezTo>
                      <a:cubicBezTo>
                        <a:pt x="1525" y="590"/>
                        <a:pt x="1532" y="614"/>
                        <a:pt x="1532" y="643"/>
                      </a:cubicBezTo>
                      <a:cubicBezTo>
                        <a:pt x="1532" y="671"/>
                        <a:pt x="1525" y="696"/>
                        <a:pt x="1511" y="721"/>
                      </a:cubicBezTo>
                      <a:cubicBezTo>
                        <a:pt x="1497" y="745"/>
                        <a:pt x="1479" y="762"/>
                        <a:pt x="1454" y="777"/>
                      </a:cubicBezTo>
                      <a:cubicBezTo>
                        <a:pt x="1429" y="791"/>
                        <a:pt x="1406" y="798"/>
                        <a:pt x="1377" y="798"/>
                      </a:cubicBezTo>
                      <a:cubicBezTo>
                        <a:pt x="1349" y="798"/>
                        <a:pt x="1324" y="791"/>
                        <a:pt x="1299" y="777"/>
                      </a:cubicBezTo>
                      <a:close/>
                      <a:moveTo>
                        <a:pt x="645" y="337"/>
                      </a:moveTo>
                      <a:cubicBezTo>
                        <a:pt x="650" y="353"/>
                        <a:pt x="655" y="366"/>
                        <a:pt x="663" y="380"/>
                      </a:cubicBezTo>
                      <a:cubicBezTo>
                        <a:pt x="651" y="404"/>
                        <a:pt x="640" y="428"/>
                        <a:pt x="629" y="453"/>
                      </a:cubicBezTo>
                      <a:cubicBezTo>
                        <a:pt x="642" y="470"/>
                        <a:pt x="655" y="483"/>
                        <a:pt x="672" y="496"/>
                      </a:cubicBezTo>
                      <a:cubicBezTo>
                        <a:pt x="696" y="484"/>
                        <a:pt x="720" y="473"/>
                        <a:pt x="744" y="462"/>
                      </a:cubicBezTo>
                      <a:cubicBezTo>
                        <a:pt x="759" y="470"/>
                        <a:pt x="772" y="475"/>
                        <a:pt x="787" y="479"/>
                      </a:cubicBezTo>
                      <a:cubicBezTo>
                        <a:pt x="796" y="504"/>
                        <a:pt x="805" y="530"/>
                        <a:pt x="815" y="556"/>
                      </a:cubicBezTo>
                      <a:cubicBezTo>
                        <a:pt x="825" y="556"/>
                        <a:pt x="835" y="556"/>
                        <a:pt x="845" y="556"/>
                      </a:cubicBezTo>
                      <a:cubicBezTo>
                        <a:pt x="855" y="556"/>
                        <a:pt x="865" y="556"/>
                        <a:pt x="875" y="556"/>
                      </a:cubicBezTo>
                      <a:cubicBezTo>
                        <a:pt x="884" y="530"/>
                        <a:pt x="893" y="504"/>
                        <a:pt x="902" y="479"/>
                      </a:cubicBezTo>
                      <a:cubicBezTo>
                        <a:pt x="918" y="475"/>
                        <a:pt x="931" y="470"/>
                        <a:pt x="945" y="461"/>
                      </a:cubicBezTo>
                      <a:cubicBezTo>
                        <a:pt x="970" y="472"/>
                        <a:pt x="995" y="484"/>
                        <a:pt x="1019" y="496"/>
                      </a:cubicBezTo>
                      <a:cubicBezTo>
                        <a:pt x="1035" y="483"/>
                        <a:pt x="1048" y="470"/>
                        <a:pt x="1062" y="453"/>
                      </a:cubicBezTo>
                      <a:cubicBezTo>
                        <a:pt x="1051" y="428"/>
                        <a:pt x="1039" y="404"/>
                        <a:pt x="1027" y="380"/>
                      </a:cubicBezTo>
                      <a:cubicBezTo>
                        <a:pt x="1035" y="366"/>
                        <a:pt x="1041" y="353"/>
                        <a:pt x="1045" y="337"/>
                      </a:cubicBezTo>
                      <a:cubicBezTo>
                        <a:pt x="1071" y="328"/>
                        <a:pt x="1097" y="319"/>
                        <a:pt x="1122" y="310"/>
                      </a:cubicBezTo>
                      <a:cubicBezTo>
                        <a:pt x="1122" y="299"/>
                        <a:pt x="1122" y="289"/>
                        <a:pt x="1122" y="279"/>
                      </a:cubicBezTo>
                      <a:cubicBezTo>
                        <a:pt x="1123" y="273"/>
                        <a:pt x="1123" y="268"/>
                        <a:pt x="1123" y="263"/>
                      </a:cubicBezTo>
                      <a:cubicBezTo>
                        <a:pt x="1123" y="257"/>
                        <a:pt x="1123" y="252"/>
                        <a:pt x="1122" y="246"/>
                      </a:cubicBezTo>
                      <a:cubicBezTo>
                        <a:pt x="1097" y="237"/>
                        <a:pt x="1072" y="228"/>
                        <a:pt x="1046" y="219"/>
                      </a:cubicBezTo>
                      <a:cubicBezTo>
                        <a:pt x="1042" y="203"/>
                        <a:pt x="1036" y="190"/>
                        <a:pt x="1029" y="176"/>
                      </a:cubicBezTo>
                      <a:cubicBezTo>
                        <a:pt x="1041" y="151"/>
                        <a:pt x="1052" y="127"/>
                        <a:pt x="1063" y="103"/>
                      </a:cubicBezTo>
                      <a:cubicBezTo>
                        <a:pt x="1050" y="86"/>
                        <a:pt x="1037" y="73"/>
                        <a:pt x="1020" y="59"/>
                      </a:cubicBezTo>
                      <a:cubicBezTo>
                        <a:pt x="996" y="70"/>
                        <a:pt x="972" y="82"/>
                        <a:pt x="947" y="94"/>
                      </a:cubicBezTo>
                      <a:cubicBezTo>
                        <a:pt x="933" y="86"/>
                        <a:pt x="920" y="81"/>
                        <a:pt x="904" y="76"/>
                      </a:cubicBezTo>
                      <a:cubicBezTo>
                        <a:pt x="895" y="50"/>
                        <a:pt x="886" y="25"/>
                        <a:pt x="877" y="0"/>
                      </a:cubicBezTo>
                      <a:cubicBezTo>
                        <a:pt x="871" y="0"/>
                        <a:pt x="867" y="0"/>
                        <a:pt x="862" y="0"/>
                      </a:cubicBezTo>
                      <a:cubicBezTo>
                        <a:pt x="856" y="0"/>
                        <a:pt x="852" y="0"/>
                        <a:pt x="847" y="0"/>
                      </a:cubicBezTo>
                      <a:cubicBezTo>
                        <a:pt x="842" y="0"/>
                        <a:pt x="837" y="0"/>
                        <a:pt x="832" y="0"/>
                      </a:cubicBezTo>
                      <a:cubicBezTo>
                        <a:pt x="826" y="0"/>
                        <a:pt x="822" y="0"/>
                        <a:pt x="816" y="0"/>
                      </a:cubicBezTo>
                      <a:cubicBezTo>
                        <a:pt x="807" y="25"/>
                        <a:pt x="798" y="50"/>
                        <a:pt x="789" y="76"/>
                      </a:cubicBezTo>
                      <a:cubicBezTo>
                        <a:pt x="773" y="81"/>
                        <a:pt x="761" y="86"/>
                        <a:pt x="746" y="94"/>
                      </a:cubicBezTo>
                      <a:cubicBezTo>
                        <a:pt x="721" y="82"/>
                        <a:pt x="697" y="70"/>
                        <a:pt x="673" y="59"/>
                      </a:cubicBezTo>
                      <a:cubicBezTo>
                        <a:pt x="657" y="73"/>
                        <a:pt x="644" y="86"/>
                        <a:pt x="630" y="103"/>
                      </a:cubicBezTo>
                      <a:cubicBezTo>
                        <a:pt x="641" y="127"/>
                        <a:pt x="653" y="151"/>
                        <a:pt x="665" y="175"/>
                      </a:cubicBezTo>
                      <a:cubicBezTo>
                        <a:pt x="657" y="190"/>
                        <a:pt x="652" y="203"/>
                        <a:pt x="647" y="218"/>
                      </a:cubicBezTo>
                      <a:cubicBezTo>
                        <a:pt x="621" y="227"/>
                        <a:pt x="595" y="236"/>
                        <a:pt x="569" y="246"/>
                      </a:cubicBezTo>
                      <a:cubicBezTo>
                        <a:pt x="569" y="256"/>
                        <a:pt x="569" y="266"/>
                        <a:pt x="569" y="277"/>
                      </a:cubicBezTo>
                      <a:cubicBezTo>
                        <a:pt x="569" y="287"/>
                        <a:pt x="569" y="297"/>
                        <a:pt x="569" y="308"/>
                      </a:cubicBezTo>
                      <a:cubicBezTo>
                        <a:pt x="594" y="317"/>
                        <a:pt x="619" y="327"/>
                        <a:pt x="645" y="337"/>
                      </a:cubicBezTo>
                      <a:close/>
                      <a:moveTo>
                        <a:pt x="846" y="155"/>
                      </a:moveTo>
                      <a:cubicBezTo>
                        <a:pt x="868" y="155"/>
                        <a:pt x="889" y="160"/>
                        <a:pt x="908" y="172"/>
                      </a:cubicBezTo>
                      <a:cubicBezTo>
                        <a:pt x="928" y="183"/>
                        <a:pt x="942" y="197"/>
                        <a:pt x="953" y="217"/>
                      </a:cubicBezTo>
                      <a:cubicBezTo>
                        <a:pt x="965" y="237"/>
                        <a:pt x="970" y="256"/>
                        <a:pt x="970" y="279"/>
                      </a:cubicBezTo>
                      <a:cubicBezTo>
                        <a:pt x="970" y="302"/>
                        <a:pt x="965" y="321"/>
                        <a:pt x="953" y="341"/>
                      </a:cubicBezTo>
                      <a:cubicBezTo>
                        <a:pt x="942" y="361"/>
                        <a:pt x="928" y="375"/>
                        <a:pt x="908" y="387"/>
                      </a:cubicBezTo>
                      <a:cubicBezTo>
                        <a:pt x="889" y="398"/>
                        <a:pt x="868" y="403"/>
                        <a:pt x="846" y="403"/>
                      </a:cubicBezTo>
                      <a:cubicBezTo>
                        <a:pt x="824" y="403"/>
                        <a:pt x="803" y="398"/>
                        <a:pt x="784" y="387"/>
                      </a:cubicBezTo>
                      <a:cubicBezTo>
                        <a:pt x="764" y="375"/>
                        <a:pt x="750" y="361"/>
                        <a:pt x="739" y="341"/>
                      </a:cubicBezTo>
                      <a:cubicBezTo>
                        <a:pt x="728" y="321"/>
                        <a:pt x="722" y="302"/>
                        <a:pt x="722" y="279"/>
                      </a:cubicBezTo>
                      <a:lnTo>
                        <a:pt x="722" y="279"/>
                      </a:lnTo>
                      <a:cubicBezTo>
                        <a:pt x="722" y="256"/>
                        <a:pt x="728" y="236"/>
                        <a:pt x="739" y="217"/>
                      </a:cubicBezTo>
                      <a:cubicBezTo>
                        <a:pt x="750" y="197"/>
                        <a:pt x="764" y="182"/>
                        <a:pt x="784" y="171"/>
                      </a:cubicBezTo>
                      <a:cubicBezTo>
                        <a:pt x="803" y="159"/>
                        <a:pt x="824" y="155"/>
                        <a:pt x="846" y="15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sp>
        <p:nvSpPr>
          <p:cNvPr id="64" name="Rectangle 63">
            <a:extLst>
              <a:ext uri="{FF2B5EF4-FFF2-40B4-BE49-F238E27FC236}">
                <a16:creationId xmlns:a16="http://schemas.microsoft.com/office/drawing/2014/main" id="{A523A62A-8AA5-40D0-85DA-0B0859C4952E}"/>
              </a:ext>
            </a:extLst>
          </p:cNvPr>
          <p:cNvSpPr/>
          <p:nvPr/>
        </p:nvSpPr>
        <p:spPr>
          <a:xfrm>
            <a:off x="838800" y="2596896"/>
            <a:ext cx="3108960" cy="1154162"/>
          </a:xfrm>
          <a:prstGeom prst="rect">
            <a:avLst/>
          </a:prstGeom>
        </p:spPr>
        <p:txBody>
          <a:bodyPr wrap="square" lIns="0" tIns="0" rIns="0" bIns="0" anchor="t">
            <a:spAutoFit/>
          </a:bodyPr>
          <a:lstStyle/>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Leverage collective positive (good) data and fraud data across multiple retailer portfolios</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Including more than 100 million cards over 250 million transactions </a:t>
            </a:r>
          </a:p>
        </p:txBody>
      </p:sp>
      <p:sp>
        <p:nvSpPr>
          <p:cNvPr id="66" name="Rectangle 65">
            <a:extLst>
              <a:ext uri="{FF2B5EF4-FFF2-40B4-BE49-F238E27FC236}">
                <a16:creationId xmlns:a16="http://schemas.microsoft.com/office/drawing/2014/main" id="{CF0A848F-1CE4-440D-A417-1CABF48B536A}"/>
              </a:ext>
            </a:extLst>
          </p:cNvPr>
          <p:cNvSpPr/>
          <p:nvPr/>
        </p:nvSpPr>
        <p:spPr>
          <a:xfrm>
            <a:off x="8244840" y="2596896"/>
            <a:ext cx="3108960" cy="1369606"/>
          </a:xfrm>
          <a:prstGeom prst="rect">
            <a:avLst/>
          </a:prstGeom>
        </p:spPr>
        <p:txBody>
          <a:bodyPr wrap="square" lIns="0" tIns="0" rIns="0" bIns="0" anchor="t">
            <a:spAutoFit/>
          </a:bodyPr>
          <a:lstStyle/>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ACI segment model designed to achieve higher fraud detection rates with lower false positive rates</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The model uses the history from all consumer transactions across ACI’s retailer consortium data set</a:t>
            </a:r>
          </a:p>
        </p:txBody>
      </p:sp>
      <p:sp>
        <p:nvSpPr>
          <p:cNvPr id="68" name="Slide Number Placeholder 1">
            <a:extLst>
              <a:ext uri="{FF2B5EF4-FFF2-40B4-BE49-F238E27FC236}">
                <a16:creationId xmlns:a16="http://schemas.microsoft.com/office/drawing/2014/main" id="{4ECD1EA2-CDA3-45C5-BB90-C3331C29E805}"/>
              </a:ext>
            </a:extLst>
          </p:cNvPr>
          <p:cNvSpPr>
            <a:spLocks noGrp="1"/>
          </p:cNvSpPr>
          <p:nvPr>
            <p:ph type="sldNum" sz="quarter" idx="12"/>
          </p:nvPr>
        </p:nvSpPr>
        <p:spPr>
          <a:xfrm>
            <a:off x="10993800" y="6452600"/>
            <a:ext cx="360000" cy="180000"/>
          </a:xfrm>
        </p:spPr>
        <p:txBody>
          <a:bodyPr/>
          <a:lstStyle/>
          <a:p>
            <a:fld id="{BB7F249F-CCCE-DA49-A761-E31751E19E88}" type="slidenum">
              <a:rPr lang="en-US" smtClean="0"/>
              <a:pPr/>
              <a:t>7</a:t>
            </a:fld>
            <a:endParaRPr lang="en-US" dirty="0"/>
          </a:p>
        </p:txBody>
      </p:sp>
      <p:sp>
        <p:nvSpPr>
          <p:cNvPr id="69" name="Footer Placeholder 2">
            <a:extLst>
              <a:ext uri="{FF2B5EF4-FFF2-40B4-BE49-F238E27FC236}">
                <a16:creationId xmlns:a16="http://schemas.microsoft.com/office/drawing/2014/main" id="{70EED35F-0D7C-46C2-9C26-8D212BDFFBFC}"/>
              </a:ext>
            </a:extLst>
          </p:cNvPr>
          <p:cNvSpPr>
            <a:spLocks noGrp="1"/>
          </p:cNvSpPr>
          <p:nvPr>
            <p:ph type="ftr" sz="quarter" idx="11"/>
          </p:nvPr>
        </p:nvSpPr>
        <p:spPr>
          <a:xfrm>
            <a:off x="4369200" y="6452600"/>
            <a:ext cx="6624600" cy="180000"/>
          </a:xfrm>
        </p:spPr>
        <p:txBody>
          <a:bodyPr/>
          <a:lstStyle/>
          <a:p>
            <a:r>
              <a:rPr lang="en-US" dirty="0"/>
              <a:t>Confidential</a:t>
            </a:r>
          </a:p>
        </p:txBody>
      </p:sp>
      <p:grpSp>
        <p:nvGrpSpPr>
          <p:cNvPr id="3" name="Group 2">
            <a:extLst>
              <a:ext uri="{FF2B5EF4-FFF2-40B4-BE49-F238E27FC236}">
                <a16:creationId xmlns:a16="http://schemas.microsoft.com/office/drawing/2014/main" id="{729A55A4-7470-4277-B3D7-BE7FFF5E5CE3}"/>
              </a:ext>
            </a:extLst>
          </p:cNvPr>
          <p:cNvGrpSpPr/>
          <p:nvPr/>
        </p:nvGrpSpPr>
        <p:grpSpPr>
          <a:xfrm>
            <a:off x="4541820" y="1679420"/>
            <a:ext cx="3108960" cy="752281"/>
            <a:chOff x="4369200" y="1679420"/>
            <a:chExt cx="3108960" cy="752281"/>
          </a:xfrm>
        </p:grpSpPr>
        <p:sp>
          <p:nvSpPr>
            <p:cNvPr id="81" name="Rectangle 80">
              <a:extLst>
                <a:ext uri="{FF2B5EF4-FFF2-40B4-BE49-F238E27FC236}">
                  <a16:creationId xmlns:a16="http://schemas.microsoft.com/office/drawing/2014/main" id="{873EFE5E-2D9A-49C5-83ED-8F73287CE8A9}"/>
                </a:ext>
              </a:extLst>
            </p:cNvPr>
            <p:cNvSpPr/>
            <p:nvPr/>
          </p:nvSpPr>
          <p:spPr>
            <a:xfrm>
              <a:off x="5364353" y="1878589"/>
              <a:ext cx="2113807" cy="353943"/>
            </a:xfrm>
            <a:prstGeom prst="rect">
              <a:avLst/>
            </a:prstGeom>
          </p:spPr>
          <p:txBody>
            <a:bodyPr wrap="square" lIns="0" tIns="0" rIns="0" anchor="ctr">
              <a:spAutoFit/>
            </a:bodyPr>
            <a:lstStyle/>
            <a:p>
              <a:r>
                <a:rPr lang="en-GB" sz="2000" b="1" dirty="0">
                  <a:solidFill>
                    <a:schemeClr val="accent1"/>
                  </a:solidFill>
                </a:rPr>
                <a:t>CHALLENGE</a:t>
              </a:r>
            </a:p>
          </p:txBody>
        </p:sp>
        <p:grpSp>
          <p:nvGrpSpPr>
            <p:cNvPr id="82" name="Group 81">
              <a:extLst>
                <a:ext uri="{FF2B5EF4-FFF2-40B4-BE49-F238E27FC236}">
                  <a16:creationId xmlns:a16="http://schemas.microsoft.com/office/drawing/2014/main" id="{FEF7F4A3-3E24-408B-8CDA-2280E2006D6D}"/>
                </a:ext>
              </a:extLst>
            </p:cNvPr>
            <p:cNvGrpSpPr/>
            <p:nvPr/>
          </p:nvGrpSpPr>
          <p:grpSpPr>
            <a:xfrm>
              <a:off x="4369200" y="1679420"/>
              <a:ext cx="752281" cy="752281"/>
              <a:chOff x="4432934" y="1800000"/>
              <a:chExt cx="905100" cy="905100"/>
            </a:xfrm>
          </p:grpSpPr>
          <p:sp>
            <p:nvSpPr>
              <p:cNvPr id="83" name="Oval 82">
                <a:extLst>
                  <a:ext uri="{FF2B5EF4-FFF2-40B4-BE49-F238E27FC236}">
                    <a16:creationId xmlns:a16="http://schemas.microsoft.com/office/drawing/2014/main" id="{1F58095E-CDD3-44C0-BCA6-36052EB02A8E}"/>
                  </a:ext>
                </a:extLst>
              </p:cNvPr>
              <p:cNvSpPr/>
              <p:nvPr/>
            </p:nvSpPr>
            <p:spPr>
              <a:xfrm>
                <a:off x="4432934"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84" name="Group 5">
                <a:extLst>
                  <a:ext uri="{FF2B5EF4-FFF2-40B4-BE49-F238E27FC236}">
                    <a16:creationId xmlns:a16="http://schemas.microsoft.com/office/drawing/2014/main" id="{240DF11F-25A5-4CF9-A4F8-AD1073956A6F}"/>
                  </a:ext>
                </a:extLst>
              </p:cNvPr>
              <p:cNvGrpSpPr>
                <a:grpSpLocks/>
              </p:cNvGrpSpPr>
              <p:nvPr/>
            </p:nvGrpSpPr>
            <p:grpSpPr bwMode="auto">
              <a:xfrm>
                <a:off x="4699919" y="2015027"/>
                <a:ext cx="371131" cy="475047"/>
                <a:chOff x="1185" y="1544"/>
                <a:chExt cx="350" cy="448"/>
              </a:xfrm>
              <a:solidFill>
                <a:schemeClr val="accent1"/>
              </a:solidFill>
            </p:grpSpPr>
            <p:sp>
              <p:nvSpPr>
                <p:cNvPr id="85" name="Freeform 6">
                  <a:extLst>
                    <a:ext uri="{FF2B5EF4-FFF2-40B4-BE49-F238E27FC236}">
                      <a16:creationId xmlns:a16="http://schemas.microsoft.com/office/drawing/2014/main" id="{9E7F5918-EE2B-4C31-8665-E7B8E4BE6E5A}"/>
                    </a:ext>
                  </a:extLst>
                </p:cNvPr>
                <p:cNvSpPr>
                  <a:spLocks noChangeArrowheads="1"/>
                </p:cNvSpPr>
                <p:nvPr/>
              </p:nvSpPr>
              <p:spPr bwMode="auto">
                <a:xfrm>
                  <a:off x="1185" y="1544"/>
                  <a:ext cx="350" cy="448"/>
                </a:xfrm>
                <a:custGeom>
                  <a:avLst/>
                  <a:gdLst>
                    <a:gd name="T0" fmla="*/ 896 w 1550"/>
                    <a:gd name="T1" fmla="*/ 257 h 1982"/>
                    <a:gd name="T2" fmla="*/ 552 w 1550"/>
                    <a:gd name="T3" fmla="*/ 1140 h 1982"/>
                    <a:gd name="T4" fmla="*/ 394 w 1550"/>
                    <a:gd name="T5" fmla="*/ 774 h 1982"/>
                    <a:gd name="T6" fmla="*/ 0 w 1550"/>
                    <a:gd name="T7" fmla="*/ 1981 h 1982"/>
                    <a:gd name="T8" fmla="*/ 433 w 1550"/>
                    <a:gd name="T9" fmla="*/ 1448 h 1982"/>
                    <a:gd name="T10" fmla="*/ 591 w 1550"/>
                    <a:gd name="T11" fmla="*/ 1816 h 1982"/>
                    <a:gd name="T12" fmla="*/ 935 w 1550"/>
                    <a:gd name="T13" fmla="*/ 932 h 1982"/>
                    <a:gd name="T14" fmla="*/ 1093 w 1550"/>
                    <a:gd name="T15" fmla="*/ 1298 h 1982"/>
                    <a:gd name="T16" fmla="*/ 1549 w 1550"/>
                    <a:gd name="T17" fmla="*/ 0 h 1982"/>
                    <a:gd name="T18" fmla="*/ 1054 w 1550"/>
                    <a:gd name="T19" fmla="*/ 624 h 1982"/>
                    <a:gd name="T20" fmla="*/ 896 w 1550"/>
                    <a:gd name="T21" fmla="*/ 257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0" h="1982">
                      <a:moveTo>
                        <a:pt x="896" y="257"/>
                      </a:moveTo>
                      <a:lnTo>
                        <a:pt x="552" y="1140"/>
                      </a:lnTo>
                      <a:lnTo>
                        <a:pt x="394" y="774"/>
                      </a:lnTo>
                      <a:lnTo>
                        <a:pt x="0" y="1981"/>
                      </a:lnTo>
                      <a:lnTo>
                        <a:pt x="433" y="1448"/>
                      </a:lnTo>
                      <a:lnTo>
                        <a:pt x="591" y="1816"/>
                      </a:lnTo>
                      <a:lnTo>
                        <a:pt x="935" y="932"/>
                      </a:lnTo>
                      <a:lnTo>
                        <a:pt x="1093" y="1298"/>
                      </a:lnTo>
                      <a:lnTo>
                        <a:pt x="1549" y="0"/>
                      </a:lnTo>
                      <a:lnTo>
                        <a:pt x="1054" y="624"/>
                      </a:lnTo>
                      <a:lnTo>
                        <a:pt x="896" y="257"/>
                      </a:ln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sp>
        <p:nvSpPr>
          <p:cNvPr id="86" name="Rectangle 85">
            <a:extLst>
              <a:ext uri="{FF2B5EF4-FFF2-40B4-BE49-F238E27FC236}">
                <a16:creationId xmlns:a16="http://schemas.microsoft.com/office/drawing/2014/main" id="{19528151-A383-4196-A55D-D1AA600B907A}"/>
              </a:ext>
            </a:extLst>
          </p:cNvPr>
          <p:cNvSpPr/>
          <p:nvPr/>
        </p:nvSpPr>
        <p:spPr>
          <a:xfrm>
            <a:off x="4541820" y="2596896"/>
            <a:ext cx="3108960" cy="1446550"/>
          </a:xfrm>
          <a:prstGeom prst="rect">
            <a:avLst/>
          </a:prstGeom>
        </p:spPr>
        <p:txBody>
          <a:bodyPr wrap="square" lIns="0" tIns="0" rIns="0" bIns="0" anchor="t">
            <a:spAutoFit/>
          </a:bodyPr>
          <a:lstStyle/>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Online fraud is pervasive among retailers in today’s increasingly</a:t>
            </a:r>
            <a:br>
              <a:rPr lang="en-GB" sz="1400" dirty="0">
                <a:solidFill>
                  <a:schemeClr val="accent6">
                    <a:lumMod val="25000"/>
                  </a:schemeClr>
                </a:solidFill>
              </a:rPr>
            </a:br>
            <a:r>
              <a:rPr lang="en-GB" sz="1400" dirty="0">
                <a:solidFill>
                  <a:schemeClr val="accent6">
                    <a:lumMod val="25000"/>
                  </a:schemeClr>
                </a:solidFill>
              </a:rPr>
              <a:t>digital world</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Fraud losses in excess of $200M </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Average fraud loss per transaction &gt;$250 </a:t>
            </a:r>
          </a:p>
        </p:txBody>
      </p:sp>
      <p:sp>
        <p:nvSpPr>
          <p:cNvPr id="87" name="Rectangle 86">
            <a:extLst>
              <a:ext uri="{FF2B5EF4-FFF2-40B4-BE49-F238E27FC236}">
                <a16:creationId xmlns:a16="http://schemas.microsoft.com/office/drawing/2014/main" id="{352DD006-C830-4735-A30E-FC8A6613C8FD}"/>
              </a:ext>
            </a:extLst>
          </p:cNvPr>
          <p:cNvSpPr/>
          <p:nvPr/>
        </p:nvSpPr>
        <p:spPr>
          <a:xfrm>
            <a:off x="1453800" y="4754880"/>
            <a:ext cx="9900600" cy="142389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17FD4062-2914-4000-BE62-909836150162}"/>
              </a:ext>
            </a:extLst>
          </p:cNvPr>
          <p:cNvSpPr/>
          <p:nvPr/>
        </p:nvSpPr>
        <p:spPr>
          <a:xfrm>
            <a:off x="2294599" y="5259077"/>
            <a:ext cx="1446821" cy="415498"/>
          </a:xfrm>
          <a:prstGeom prst="rect">
            <a:avLst/>
          </a:prstGeom>
        </p:spPr>
        <p:txBody>
          <a:bodyPr wrap="square" lIns="0" tIns="0" rIns="0" anchor="ctr">
            <a:spAutoFit/>
          </a:bodyPr>
          <a:lstStyle/>
          <a:p>
            <a:r>
              <a:rPr lang="en-GB" sz="2400" b="1" dirty="0">
                <a:solidFill>
                  <a:schemeClr val="accent2"/>
                </a:solidFill>
              </a:rPr>
              <a:t>RESULTS</a:t>
            </a:r>
          </a:p>
        </p:txBody>
      </p:sp>
      <p:sp>
        <p:nvSpPr>
          <p:cNvPr id="90" name="Rectangle 89">
            <a:extLst>
              <a:ext uri="{FF2B5EF4-FFF2-40B4-BE49-F238E27FC236}">
                <a16:creationId xmlns:a16="http://schemas.microsoft.com/office/drawing/2014/main" id="{EEE77DEE-9B9F-45F8-8D63-AA2BFAECB2EA}"/>
              </a:ext>
            </a:extLst>
          </p:cNvPr>
          <p:cNvSpPr/>
          <p:nvPr/>
        </p:nvSpPr>
        <p:spPr>
          <a:xfrm>
            <a:off x="4367916" y="5046199"/>
            <a:ext cx="6585948" cy="841256"/>
          </a:xfrm>
          <a:prstGeom prst="rect">
            <a:avLst/>
          </a:prstGeom>
        </p:spPr>
        <p:txBody>
          <a:bodyPr wrap="square" lIns="0" tIns="0" rIns="0" bIns="0" anchor="ctr">
            <a:spAutoFit/>
          </a:bodyPr>
          <a:lstStyle/>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Greater than </a:t>
            </a:r>
            <a:r>
              <a:rPr lang="en-GB" sz="1600" b="1" dirty="0">
                <a:solidFill>
                  <a:schemeClr val="accent6">
                    <a:lumMod val="25000"/>
                  </a:schemeClr>
                </a:solidFill>
              </a:rPr>
              <a:t>$100M </a:t>
            </a:r>
            <a:r>
              <a:rPr lang="en-GB" sz="1600" dirty="0">
                <a:solidFill>
                  <a:schemeClr val="accent6">
                    <a:lumMod val="25000"/>
                  </a:schemeClr>
                </a:solidFill>
              </a:rPr>
              <a:t>in fraud detected by ACI segment model </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Model detects approximately </a:t>
            </a:r>
            <a:r>
              <a:rPr lang="en-GB" sz="1600" b="1" dirty="0">
                <a:solidFill>
                  <a:schemeClr val="accent6">
                    <a:lumMod val="25000"/>
                  </a:schemeClr>
                </a:solidFill>
              </a:rPr>
              <a:t>50% </a:t>
            </a:r>
            <a:r>
              <a:rPr lang="en-GB" sz="1600" dirty="0">
                <a:solidFill>
                  <a:schemeClr val="accent6">
                    <a:lumMod val="25000"/>
                  </a:schemeClr>
                </a:solidFill>
              </a:rPr>
              <a:t>of all potential fraud transactions</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Model false positive ratio less than </a:t>
            </a:r>
            <a:r>
              <a:rPr lang="en-GB" sz="1600" b="1" dirty="0">
                <a:solidFill>
                  <a:schemeClr val="accent6">
                    <a:lumMod val="25000"/>
                  </a:schemeClr>
                </a:solidFill>
              </a:rPr>
              <a:t>7:1 </a:t>
            </a:r>
          </a:p>
        </p:txBody>
      </p:sp>
      <p:grpSp>
        <p:nvGrpSpPr>
          <p:cNvPr id="91" name="Group 90">
            <a:extLst>
              <a:ext uri="{FF2B5EF4-FFF2-40B4-BE49-F238E27FC236}">
                <a16:creationId xmlns:a16="http://schemas.microsoft.com/office/drawing/2014/main" id="{8EB0527F-D891-4EA2-BB19-341312F08512}"/>
              </a:ext>
            </a:extLst>
          </p:cNvPr>
          <p:cNvGrpSpPr/>
          <p:nvPr/>
        </p:nvGrpSpPr>
        <p:grpSpPr>
          <a:xfrm>
            <a:off x="838800" y="4905673"/>
            <a:ext cx="1122307" cy="1122307"/>
            <a:chOff x="1238736" y="4709762"/>
            <a:chExt cx="1102787" cy="1102787"/>
          </a:xfrm>
        </p:grpSpPr>
        <p:sp>
          <p:nvSpPr>
            <p:cNvPr id="92" name="Oval 91">
              <a:extLst>
                <a:ext uri="{FF2B5EF4-FFF2-40B4-BE49-F238E27FC236}">
                  <a16:creationId xmlns:a16="http://schemas.microsoft.com/office/drawing/2014/main" id="{C688F414-2EEA-43AA-9012-0D7AB9BB8CFB}"/>
                </a:ext>
              </a:extLst>
            </p:cNvPr>
            <p:cNvSpPr/>
            <p:nvPr/>
          </p:nvSpPr>
          <p:spPr>
            <a:xfrm>
              <a:off x="1238736" y="4709762"/>
              <a:ext cx="1102787" cy="1102787"/>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93" name="Freeform 2">
              <a:extLst>
                <a:ext uri="{FF2B5EF4-FFF2-40B4-BE49-F238E27FC236}">
                  <a16:creationId xmlns:a16="http://schemas.microsoft.com/office/drawing/2014/main" id="{1A3D38AD-F2A3-4D1B-9969-3B0D03F95B00}"/>
                </a:ext>
              </a:extLst>
            </p:cNvPr>
            <p:cNvSpPr>
              <a:spLocks noChangeArrowheads="1"/>
            </p:cNvSpPr>
            <p:nvPr/>
          </p:nvSpPr>
          <p:spPr bwMode="auto">
            <a:xfrm>
              <a:off x="1515348" y="4994550"/>
              <a:ext cx="549563" cy="533208"/>
            </a:xfrm>
            <a:custGeom>
              <a:avLst/>
              <a:gdLst>
                <a:gd name="T0" fmla="*/ 1326 w 1486"/>
                <a:gd name="T1" fmla="*/ 583 h 1443"/>
                <a:gd name="T2" fmla="*/ 1047 w 1486"/>
                <a:gd name="T3" fmla="*/ 850 h 1443"/>
                <a:gd name="T4" fmla="*/ 1047 w 1486"/>
                <a:gd name="T5" fmla="*/ 850 h 1443"/>
                <a:gd name="T6" fmla="*/ 1055 w 1486"/>
                <a:gd name="T7" fmla="*/ 903 h 1443"/>
                <a:gd name="T8" fmla="*/ 1034 w 1486"/>
                <a:gd name="T9" fmla="*/ 983 h 1443"/>
                <a:gd name="T10" fmla="*/ 975 w 1486"/>
                <a:gd name="T11" fmla="*/ 1042 h 1443"/>
                <a:gd name="T12" fmla="*/ 894 w 1486"/>
                <a:gd name="T13" fmla="*/ 1064 h 1443"/>
                <a:gd name="T14" fmla="*/ 814 w 1486"/>
                <a:gd name="T15" fmla="*/ 1042 h 1443"/>
                <a:gd name="T16" fmla="*/ 755 w 1486"/>
                <a:gd name="T17" fmla="*/ 983 h 1443"/>
                <a:gd name="T18" fmla="*/ 734 w 1486"/>
                <a:gd name="T19" fmla="*/ 903 h 1443"/>
                <a:gd name="T20" fmla="*/ 738 w 1486"/>
                <a:gd name="T21" fmla="*/ 870 h 1443"/>
                <a:gd name="T22" fmla="*/ 442 w 1486"/>
                <a:gd name="T23" fmla="*/ 673 h 1443"/>
                <a:gd name="T24" fmla="*/ 442 w 1486"/>
                <a:gd name="T25" fmla="*/ 673 h 1443"/>
                <a:gd name="T26" fmla="*/ 421 w 1486"/>
                <a:gd name="T27" fmla="*/ 688 h 1443"/>
                <a:gd name="T28" fmla="*/ 346 w 1486"/>
                <a:gd name="T29" fmla="*/ 707 h 1443"/>
                <a:gd name="T30" fmla="*/ 274 w 1486"/>
                <a:gd name="T31" fmla="*/ 689 h 1443"/>
                <a:gd name="T32" fmla="*/ 108 w 1486"/>
                <a:gd name="T33" fmla="*/ 855 h 1443"/>
                <a:gd name="T34" fmla="*/ 108 w 1486"/>
                <a:gd name="T35" fmla="*/ 1334 h 1443"/>
                <a:gd name="T36" fmla="*/ 1442 w 1486"/>
                <a:gd name="T37" fmla="*/ 1334 h 1443"/>
                <a:gd name="T38" fmla="*/ 1442 w 1486"/>
                <a:gd name="T39" fmla="*/ 1442 h 1443"/>
                <a:gd name="T40" fmla="*/ 0 w 1486"/>
                <a:gd name="T41" fmla="*/ 1442 h 1443"/>
                <a:gd name="T42" fmla="*/ 0 w 1486"/>
                <a:gd name="T43" fmla="*/ 0 h 1443"/>
                <a:gd name="T44" fmla="*/ 108 w 1486"/>
                <a:gd name="T45" fmla="*/ 0 h 1443"/>
                <a:gd name="T46" fmla="*/ 108 w 1486"/>
                <a:gd name="T47" fmla="*/ 697 h 1443"/>
                <a:gd name="T48" fmla="*/ 200 w 1486"/>
                <a:gd name="T49" fmla="*/ 603 h 1443"/>
                <a:gd name="T50" fmla="*/ 200 w 1486"/>
                <a:gd name="T51" fmla="*/ 603 h 1443"/>
                <a:gd name="T52" fmla="*/ 191 w 1486"/>
                <a:gd name="T53" fmla="*/ 552 h 1443"/>
                <a:gd name="T54" fmla="*/ 191 w 1486"/>
                <a:gd name="T55" fmla="*/ 552 h 1443"/>
                <a:gd name="T56" fmla="*/ 191 w 1486"/>
                <a:gd name="T57" fmla="*/ 549 h 1443"/>
                <a:gd name="T58" fmla="*/ 212 w 1486"/>
                <a:gd name="T59" fmla="*/ 472 h 1443"/>
                <a:gd name="T60" fmla="*/ 268 w 1486"/>
                <a:gd name="T61" fmla="*/ 415 h 1443"/>
                <a:gd name="T62" fmla="*/ 345 w 1486"/>
                <a:gd name="T63" fmla="*/ 395 h 1443"/>
                <a:gd name="T64" fmla="*/ 422 w 1486"/>
                <a:gd name="T65" fmla="*/ 415 h 1443"/>
                <a:gd name="T66" fmla="*/ 479 w 1486"/>
                <a:gd name="T67" fmla="*/ 472 h 1443"/>
                <a:gd name="T68" fmla="*/ 499 w 1486"/>
                <a:gd name="T69" fmla="*/ 549 h 1443"/>
                <a:gd name="T70" fmla="*/ 497 w 1486"/>
                <a:gd name="T71" fmla="*/ 574 h 1443"/>
                <a:gd name="T72" fmla="*/ 796 w 1486"/>
                <a:gd name="T73" fmla="*/ 774 h 1443"/>
                <a:gd name="T74" fmla="*/ 796 w 1486"/>
                <a:gd name="T75" fmla="*/ 774 h 1443"/>
                <a:gd name="T76" fmla="*/ 815 w 1486"/>
                <a:gd name="T77" fmla="*/ 761 h 1443"/>
                <a:gd name="T78" fmla="*/ 894 w 1486"/>
                <a:gd name="T79" fmla="*/ 740 h 1443"/>
                <a:gd name="T80" fmla="*/ 973 w 1486"/>
                <a:gd name="T81" fmla="*/ 761 h 1443"/>
                <a:gd name="T82" fmla="*/ 975 w 1486"/>
                <a:gd name="T83" fmla="*/ 763 h 1443"/>
                <a:gd name="T84" fmla="*/ 1247 w 1486"/>
                <a:gd name="T85" fmla="*/ 505 h 1443"/>
                <a:gd name="T86" fmla="*/ 1087 w 1486"/>
                <a:gd name="T87" fmla="*/ 344 h 1443"/>
                <a:gd name="T88" fmla="*/ 1485 w 1486"/>
                <a:gd name="T89" fmla="*/ 344 h 1443"/>
                <a:gd name="T90" fmla="*/ 1485 w 1486"/>
                <a:gd name="T91" fmla="*/ 741 h 1443"/>
                <a:gd name="T92" fmla="*/ 1326 w 1486"/>
                <a:gd name="T93"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6" h="1443">
                  <a:moveTo>
                    <a:pt x="1326" y="583"/>
                  </a:moveTo>
                  <a:cubicBezTo>
                    <a:pt x="1233" y="672"/>
                    <a:pt x="1140" y="761"/>
                    <a:pt x="1047" y="850"/>
                  </a:cubicBezTo>
                  <a:lnTo>
                    <a:pt x="1047" y="850"/>
                  </a:lnTo>
                  <a:cubicBezTo>
                    <a:pt x="1053" y="868"/>
                    <a:pt x="1055" y="884"/>
                    <a:pt x="1055" y="903"/>
                  </a:cubicBezTo>
                  <a:cubicBezTo>
                    <a:pt x="1055" y="932"/>
                    <a:pt x="1049" y="957"/>
                    <a:pt x="1034" y="983"/>
                  </a:cubicBezTo>
                  <a:cubicBezTo>
                    <a:pt x="1019" y="1009"/>
                    <a:pt x="1001" y="1027"/>
                    <a:pt x="975" y="1042"/>
                  </a:cubicBezTo>
                  <a:cubicBezTo>
                    <a:pt x="949" y="1057"/>
                    <a:pt x="924" y="1064"/>
                    <a:pt x="894" y="1064"/>
                  </a:cubicBezTo>
                  <a:cubicBezTo>
                    <a:pt x="865" y="1064"/>
                    <a:pt x="840" y="1057"/>
                    <a:pt x="814" y="1042"/>
                  </a:cubicBezTo>
                  <a:cubicBezTo>
                    <a:pt x="789" y="1027"/>
                    <a:pt x="770" y="1009"/>
                    <a:pt x="755" y="983"/>
                  </a:cubicBezTo>
                  <a:cubicBezTo>
                    <a:pt x="741" y="957"/>
                    <a:pt x="734" y="932"/>
                    <a:pt x="734" y="903"/>
                  </a:cubicBezTo>
                  <a:cubicBezTo>
                    <a:pt x="734" y="891"/>
                    <a:pt x="735" y="881"/>
                    <a:pt x="738" y="870"/>
                  </a:cubicBezTo>
                  <a:cubicBezTo>
                    <a:pt x="639" y="804"/>
                    <a:pt x="540" y="738"/>
                    <a:pt x="442" y="673"/>
                  </a:cubicBezTo>
                  <a:lnTo>
                    <a:pt x="442" y="673"/>
                  </a:lnTo>
                  <a:cubicBezTo>
                    <a:pt x="435" y="679"/>
                    <a:pt x="429" y="683"/>
                    <a:pt x="421" y="688"/>
                  </a:cubicBezTo>
                  <a:cubicBezTo>
                    <a:pt x="397" y="701"/>
                    <a:pt x="374" y="707"/>
                    <a:pt x="346" y="707"/>
                  </a:cubicBezTo>
                  <a:cubicBezTo>
                    <a:pt x="320" y="707"/>
                    <a:pt x="297" y="701"/>
                    <a:pt x="274" y="689"/>
                  </a:cubicBezTo>
                  <a:cubicBezTo>
                    <a:pt x="218" y="744"/>
                    <a:pt x="163" y="800"/>
                    <a:pt x="108" y="855"/>
                  </a:cubicBezTo>
                  <a:cubicBezTo>
                    <a:pt x="108" y="1015"/>
                    <a:pt x="108" y="1175"/>
                    <a:pt x="108" y="1334"/>
                  </a:cubicBezTo>
                  <a:cubicBezTo>
                    <a:pt x="553" y="1334"/>
                    <a:pt x="997" y="1334"/>
                    <a:pt x="1442" y="1334"/>
                  </a:cubicBez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232"/>
                    <a:pt x="108" y="465"/>
                    <a:pt x="108" y="697"/>
                  </a:cubicBezTo>
                  <a:cubicBezTo>
                    <a:pt x="138" y="666"/>
                    <a:pt x="169" y="634"/>
                    <a:pt x="200" y="603"/>
                  </a:cubicBezTo>
                  <a:lnTo>
                    <a:pt x="200" y="603"/>
                  </a:lnTo>
                  <a:cubicBezTo>
                    <a:pt x="194" y="586"/>
                    <a:pt x="191" y="570"/>
                    <a:pt x="191" y="552"/>
                  </a:cubicBezTo>
                  <a:lnTo>
                    <a:pt x="191" y="552"/>
                  </a:lnTo>
                  <a:cubicBezTo>
                    <a:pt x="191" y="551"/>
                    <a:pt x="191" y="550"/>
                    <a:pt x="191" y="549"/>
                  </a:cubicBezTo>
                  <a:cubicBezTo>
                    <a:pt x="191" y="520"/>
                    <a:pt x="197" y="496"/>
                    <a:pt x="212" y="472"/>
                  </a:cubicBezTo>
                  <a:cubicBezTo>
                    <a:pt x="226" y="447"/>
                    <a:pt x="243" y="429"/>
                    <a:pt x="268" y="415"/>
                  </a:cubicBezTo>
                  <a:cubicBezTo>
                    <a:pt x="293" y="400"/>
                    <a:pt x="316" y="395"/>
                    <a:pt x="345" y="395"/>
                  </a:cubicBezTo>
                  <a:cubicBezTo>
                    <a:pt x="373" y="395"/>
                    <a:pt x="397" y="400"/>
                    <a:pt x="422" y="415"/>
                  </a:cubicBezTo>
                  <a:cubicBezTo>
                    <a:pt x="446" y="429"/>
                    <a:pt x="465" y="447"/>
                    <a:pt x="479" y="472"/>
                  </a:cubicBezTo>
                  <a:cubicBezTo>
                    <a:pt x="493" y="496"/>
                    <a:pt x="499" y="520"/>
                    <a:pt x="499" y="549"/>
                  </a:cubicBezTo>
                  <a:cubicBezTo>
                    <a:pt x="499" y="558"/>
                    <a:pt x="499" y="566"/>
                    <a:pt x="497" y="574"/>
                  </a:cubicBezTo>
                  <a:cubicBezTo>
                    <a:pt x="597" y="641"/>
                    <a:pt x="697" y="707"/>
                    <a:pt x="796" y="774"/>
                  </a:cubicBezTo>
                  <a:lnTo>
                    <a:pt x="796" y="774"/>
                  </a:lnTo>
                  <a:cubicBezTo>
                    <a:pt x="802" y="769"/>
                    <a:pt x="808" y="765"/>
                    <a:pt x="815" y="761"/>
                  </a:cubicBezTo>
                  <a:cubicBezTo>
                    <a:pt x="840" y="747"/>
                    <a:pt x="865" y="740"/>
                    <a:pt x="894" y="740"/>
                  </a:cubicBezTo>
                  <a:cubicBezTo>
                    <a:pt x="923" y="740"/>
                    <a:pt x="948" y="747"/>
                    <a:pt x="973" y="761"/>
                  </a:cubicBezTo>
                  <a:cubicBezTo>
                    <a:pt x="974" y="762"/>
                    <a:pt x="974" y="762"/>
                    <a:pt x="975" y="763"/>
                  </a:cubicBezTo>
                  <a:cubicBezTo>
                    <a:pt x="1066" y="677"/>
                    <a:pt x="1157" y="591"/>
                    <a:pt x="1247" y="505"/>
                  </a:cubicBezTo>
                  <a:cubicBezTo>
                    <a:pt x="1194" y="451"/>
                    <a:pt x="1141" y="397"/>
                    <a:pt x="1087" y="344"/>
                  </a:cubicBezTo>
                  <a:cubicBezTo>
                    <a:pt x="1220" y="344"/>
                    <a:pt x="1353" y="344"/>
                    <a:pt x="1485" y="344"/>
                  </a:cubicBezTo>
                  <a:cubicBezTo>
                    <a:pt x="1485" y="476"/>
                    <a:pt x="1485" y="609"/>
                    <a:pt x="1485" y="741"/>
                  </a:cubicBezTo>
                  <a:cubicBezTo>
                    <a:pt x="1432" y="689"/>
                    <a:pt x="1379" y="636"/>
                    <a:pt x="1326" y="583"/>
                  </a:cubicBezTo>
                </a:path>
              </a:pathLst>
            </a:custGeom>
            <a:solidFill>
              <a:schemeClr val="accent2"/>
            </a:solidFill>
            <a:ln>
              <a:noFill/>
            </a:ln>
            <a:effectLst/>
          </p:spPr>
          <p:txBody>
            <a:bodyPr wrap="none" anchor="ctr"/>
            <a:lstStyle/>
            <a:p>
              <a:endParaRPr lang="en-US" dirty="0"/>
            </a:p>
          </p:txBody>
        </p:sp>
      </p:grpSp>
      <p:cxnSp>
        <p:nvCxnSpPr>
          <p:cNvPr id="34" name="Straight Connector 33">
            <a:extLst>
              <a:ext uri="{FF2B5EF4-FFF2-40B4-BE49-F238E27FC236}">
                <a16:creationId xmlns:a16="http://schemas.microsoft.com/office/drawing/2014/main" id="{0670B362-B71A-41AF-81CA-F7A9D4A0CAAD}"/>
              </a:ext>
            </a:extLst>
          </p:cNvPr>
          <p:cNvCxnSpPr>
            <a:cxnSpLocks/>
          </p:cNvCxnSpPr>
          <p:nvPr/>
        </p:nvCxnSpPr>
        <p:spPr>
          <a:xfrm flipV="1">
            <a:off x="4244190" y="2596896"/>
            <a:ext cx="1200" cy="20116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6BD21B-AB36-421A-BB38-06E4BA69700D}"/>
              </a:ext>
            </a:extLst>
          </p:cNvPr>
          <p:cNvCxnSpPr>
            <a:cxnSpLocks/>
          </p:cNvCxnSpPr>
          <p:nvPr/>
        </p:nvCxnSpPr>
        <p:spPr>
          <a:xfrm flipV="1">
            <a:off x="7947210" y="2596896"/>
            <a:ext cx="1200" cy="20116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C39313-4E7C-44E8-A967-DDC879C76271}"/>
              </a:ext>
            </a:extLst>
          </p:cNvPr>
          <p:cNvCxnSpPr>
            <a:cxnSpLocks/>
          </p:cNvCxnSpPr>
          <p:nvPr/>
        </p:nvCxnSpPr>
        <p:spPr>
          <a:xfrm>
            <a:off x="4054668" y="4918186"/>
            <a:ext cx="0" cy="10972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20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r>
              <a:rPr lang="en-GB" dirty="0"/>
              <a:t>Model performance use case – Gaming </a:t>
            </a:r>
          </a:p>
        </p:txBody>
      </p:sp>
      <p:sp>
        <p:nvSpPr>
          <p:cNvPr id="6" name="Titel 5"/>
          <p:cNvSpPr>
            <a:spLocks noGrp="1"/>
          </p:cNvSpPr>
          <p:nvPr>
            <p:ph type="title"/>
          </p:nvPr>
        </p:nvSpPr>
        <p:spPr>
          <a:xfrm>
            <a:off x="838200" y="720000"/>
            <a:ext cx="10515600" cy="540000"/>
          </a:xfrm>
        </p:spPr>
        <p:txBody>
          <a:bodyPr>
            <a:normAutofit/>
          </a:bodyPr>
          <a:lstStyle/>
          <a:p>
            <a:r>
              <a:rPr lang="en-GB" dirty="0"/>
              <a:t>Detecting Fraud in the Gaming Sector</a:t>
            </a:r>
            <a:endParaRPr lang="en-US" dirty="0"/>
          </a:p>
        </p:txBody>
      </p:sp>
      <p:sp>
        <p:nvSpPr>
          <p:cNvPr id="39" name="Rectangle 38">
            <a:extLst>
              <a:ext uri="{FF2B5EF4-FFF2-40B4-BE49-F238E27FC236}">
                <a16:creationId xmlns:a16="http://schemas.microsoft.com/office/drawing/2014/main" id="{99A40F0F-F2E4-4268-B71C-CF087E4A54A0}"/>
              </a:ext>
            </a:extLst>
          </p:cNvPr>
          <p:cNvSpPr/>
          <p:nvPr/>
        </p:nvSpPr>
        <p:spPr>
          <a:xfrm>
            <a:off x="1832752" y="1878589"/>
            <a:ext cx="2115008" cy="353943"/>
          </a:xfrm>
          <a:prstGeom prst="rect">
            <a:avLst/>
          </a:prstGeom>
        </p:spPr>
        <p:txBody>
          <a:bodyPr wrap="square" lIns="0" tIns="0" rIns="0" anchor="ctr">
            <a:spAutoFit/>
          </a:bodyPr>
          <a:lstStyle/>
          <a:p>
            <a:r>
              <a:rPr lang="en-GB" sz="2000" b="1" dirty="0">
                <a:solidFill>
                  <a:schemeClr val="accent1"/>
                </a:solidFill>
              </a:rPr>
              <a:t>ABOUT</a:t>
            </a:r>
          </a:p>
        </p:txBody>
      </p:sp>
      <p:grpSp>
        <p:nvGrpSpPr>
          <p:cNvPr id="8" name="Group 7">
            <a:extLst>
              <a:ext uri="{FF2B5EF4-FFF2-40B4-BE49-F238E27FC236}">
                <a16:creationId xmlns:a16="http://schemas.microsoft.com/office/drawing/2014/main" id="{B9284D6F-8A94-4CD9-9D98-46913109A262}"/>
              </a:ext>
            </a:extLst>
          </p:cNvPr>
          <p:cNvGrpSpPr/>
          <p:nvPr/>
        </p:nvGrpSpPr>
        <p:grpSpPr>
          <a:xfrm>
            <a:off x="838800" y="1679420"/>
            <a:ext cx="752281" cy="752281"/>
            <a:chOff x="838800" y="1800000"/>
            <a:chExt cx="905100" cy="905100"/>
          </a:xfrm>
        </p:grpSpPr>
        <p:sp>
          <p:nvSpPr>
            <p:cNvPr id="33" name="Oval 32">
              <a:extLst>
                <a:ext uri="{FF2B5EF4-FFF2-40B4-BE49-F238E27FC236}">
                  <a16:creationId xmlns:a16="http://schemas.microsoft.com/office/drawing/2014/main" id="{CA4BC759-20F4-42A7-A277-2AA3DAB3A667}"/>
                </a:ext>
              </a:extLst>
            </p:cNvPr>
            <p:cNvSpPr/>
            <p:nvPr/>
          </p:nvSpPr>
          <p:spPr>
            <a:xfrm>
              <a:off x="838800"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58" name="Freeform 77">
              <a:extLst>
                <a:ext uri="{FF2B5EF4-FFF2-40B4-BE49-F238E27FC236}">
                  <a16:creationId xmlns:a16="http://schemas.microsoft.com/office/drawing/2014/main" id="{431EEF31-9388-4396-BEAB-6259350630DE}"/>
                </a:ext>
              </a:extLst>
            </p:cNvPr>
            <p:cNvSpPr>
              <a:spLocks noChangeAspect="1" noChangeArrowheads="1"/>
            </p:cNvSpPr>
            <p:nvPr/>
          </p:nvSpPr>
          <p:spPr bwMode="auto">
            <a:xfrm>
              <a:off x="1053605" y="2014805"/>
              <a:ext cx="475490" cy="475487"/>
            </a:xfrm>
            <a:custGeom>
              <a:avLst/>
              <a:gdLst>
                <a:gd name="T0" fmla="*/ 1518 w 1519"/>
                <a:gd name="T1" fmla="*/ 1365 h 1519"/>
                <a:gd name="T2" fmla="*/ 1365 w 1519"/>
                <a:gd name="T3" fmla="*/ 1518 h 1519"/>
                <a:gd name="T4" fmla="*/ 1061 w 1519"/>
                <a:gd name="T5" fmla="*/ 1213 h 1519"/>
                <a:gd name="T6" fmla="*/ 1099 w 1519"/>
                <a:gd name="T7" fmla="*/ 1175 h 1519"/>
                <a:gd name="T8" fmla="*/ 990 w 1519"/>
                <a:gd name="T9" fmla="*/ 1067 h 1519"/>
                <a:gd name="T10" fmla="*/ 1067 w 1519"/>
                <a:gd name="T11" fmla="*/ 990 h 1519"/>
                <a:gd name="T12" fmla="*/ 1175 w 1519"/>
                <a:gd name="T13" fmla="*/ 1097 h 1519"/>
                <a:gd name="T14" fmla="*/ 1213 w 1519"/>
                <a:gd name="T15" fmla="*/ 1059 h 1519"/>
                <a:gd name="T16" fmla="*/ 1518 w 1519"/>
                <a:gd name="T17" fmla="*/ 1365 h 1519"/>
                <a:gd name="T18" fmla="*/ 1044 w 1519"/>
                <a:gd name="T19" fmla="*/ 839 h 1519"/>
                <a:gd name="T20" fmla="*/ 839 w 1519"/>
                <a:gd name="T21" fmla="*/ 1044 h 1519"/>
                <a:gd name="T22" fmla="*/ 560 w 1519"/>
                <a:gd name="T23" fmla="*/ 1119 h 1519"/>
                <a:gd name="T24" fmla="*/ 280 w 1519"/>
                <a:gd name="T25" fmla="*/ 1044 h 1519"/>
                <a:gd name="T26" fmla="*/ 75 w 1519"/>
                <a:gd name="T27" fmla="*/ 839 h 1519"/>
                <a:gd name="T28" fmla="*/ 0 w 1519"/>
                <a:gd name="T29" fmla="*/ 560 h 1519"/>
                <a:gd name="T30" fmla="*/ 75 w 1519"/>
                <a:gd name="T31" fmla="*/ 280 h 1519"/>
                <a:gd name="T32" fmla="*/ 280 w 1519"/>
                <a:gd name="T33" fmla="*/ 75 h 1519"/>
                <a:gd name="T34" fmla="*/ 560 w 1519"/>
                <a:gd name="T35" fmla="*/ 0 h 1519"/>
                <a:gd name="T36" fmla="*/ 839 w 1519"/>
                <a:gd name="T37" fmla="*/ 75 h 1519"/>
                <a:gd name="T38" fmla="*/ 1044 w 1519"/>
                <a:gd name="T39" fmla="*/ 280 h 1519"/>
                <a:gd name="T40" fmla="*/ 1119 w 1519"/>
                <a:gd name="T41" fmla="*/ 560 h 1519"/>
                <a:gd name="T42" fmla="*/ 1044 w 1519"/>
                <a:gd name="T43" fmla="*/ 839 h 1519"/>
                <a:gd name="T44" fmla="*/ 1011 w 1519"/>
                <a:gd name="T45" fmla="*/ 560 h 1519"/>
                <a:gd name="T46" fmla="*/ 950 w 1519"/>
                <a:gd name="T47" fmla="*/ 334 h 1519"/>
                <a:gd name="T48" fmla="*/ 785 w 1519"/>
                <a:gd name="T49" fmla="*/ 168 h 1519"/>
                <a:gd name="T50" fmla="*/ 560 w 1519"/>
                <a:gd name="T51" fmla="*/ 107 h 1519"/>
                <a:gd name="T52" fmla="*/ 334 w 1519"/>
                <a:gd name="T53" fmla="*/ 168 h 1519"/>
                <a:gd name="T54" fmla="*/ 168 w 1519"/>
                <a:gd name="T55" fmla="*/ 334 h 1519"/>
                <a:gd name="T56" fmla="*/ 107 w 1519"/>
                <a:gd name="T57" fmla="*/ 560 h 1519"/>
                <a:gd name="T58" fmla="*/ 168 w 1519"/>
                <a:gd name="T59" fmla="*/ 785 h 1519"/>
                <a:gd name="T60" fmla="*/ 334 w 1519"/>
                <a:gd name="T61" fmla="*/ 950 h 1519"/>
                <a:gd name="T62" fmla="*/ 560 w 1519"/>
                <a:gd name="T63" fmla="*/ 1011 h 1519"/>
                <a:gd name="T64" fmla="*/ 785 w 1519"/>
                <a:gd name="T65" fmla="*/ 950 h 1519"/>
                <a:gd name="T66" fmla="*/ 950 w 1519"/>
                <a:gd name="T67" fmla="*/ 785 h 1519"/>
                <a:gd name="T68" fmla="*/ 1011 w 1519"/>
                <a:gd name="T69" fmla="*/ 56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9" h="1519">
                  <a:moveTo>
                    <a:pt x="1518" y="1365"/>
                  </a:moveTo>
                  <a:cubicBezTo>
                    <a:pt x="1467" y="1416"/>
                    <a:pt x="1416" y="1467"/>
                    <a:pt x="1365" y="1518"/>
                  </a:cubicBezTo>
                  <a:cubicBezTo>
                    <a:pt x="1264" y="1417"/>
                    <a:pt x="1163" y="1315"/>
                    <a:pt x="1061" y="1213"/>
                  </a:cubicBezTo>
                  <a:cubicBezTo>
                    <a:pt x="1074" y="1201"/>
                    <a:pt x="1087" y="1188"/>
                    <a:pt x="1099" y="1175"/>
                  </a:cubicBezTo>
                  <a:cubicBezTo>
                    <a:pt x="1063" y="1139"/>
                    <a:pt x="1027" y="1103"/>
                    <a:pt x="990" y="1067"/>
                  </a:cubicBezTo>
                  <a:cubicBezTo>
                    <a:pt x="1019" y="1042"/>
                    <a:pt x="1042" y="1019"/>
                    <a:pt x="1067" y="990"/>
                  </a:cubicBezTo>
                  <a:cubicBezTo>
                    <a:pt x="1103" y="1026"/>
                    <a:pt x="1139" y="1062"/>
                    <a:pt x="1175" y="1097"/>
                  </a:cubicBezTo>
                  <a:cubicBezTo>
                    <a:pt x="1188" y="1085"/>
                    <a:pt x="1201" y="1072"/>
                    <a:pt x="1213" y="1059"/>
                  </a:cubicBezTo>
                  <a:cubicBezTo>
                    <a:pt x="1315" y="1161"/>
                    <a:pt x="1417" y="1263"/>
                    <a:pt x="1518" y="1365"/>
                  </a:cubicBezTo>
                  <a:close/>
                  <a:moveTo>
                    <a:pt x="1044" y="839"/>
                  </a:moveTo>
                  <a:cubicBezTo>
                    <a:pt x="993" y="929"/>
                    <a:pt x="929" y="993"/>
                    <a:pt x="839" y="1044"/>
                  </a:cubicBezTo>
                  <a:cubicBezTo>
                    <a:pt x="750" y="1096"/>
                    <a:pt x="663" y="1119"/>
                    <a:pt x="560" y="1119"/>
                  </a:cubicBezTo>
                  <a:cubicBezTo>
                    <a:pt x="457" y="1119"/>
                    <a:pt x="369" y="1096"/>
                    <a:pt x="280" y="1044"/>
                  </a:cubicBezTo>
                  <a:cubicBezTo>
                    <a:pt x="190" y="993"/>
                    <a:pt x="126" y="929"/>
                    <a:pt x="75" y="839"/>
                  </a:cubicBezTo>
                  <a:cubicBezTo>
                    <a:pt x="23" y="750"/>
                    <a:pt x="0" y="663"/>
                    <a:pt x="0" y="560"/>
                  </a:cubicBezTo>
                  <a:cubicBezTo>
                    <a:pt x="0" y="457"/>
                    <a:pt x="23" y="369"/>
                    <a:pt x="75" y="280"/>
                  </a:cubicBezTo>
                  <a:cubicBezTo>
                    <a:pt x="126" y="190"/>
                    <a:pt x="190" y="126"/>
                    <a:pt x="280" y="75"/>
                  </a:cubicBezTo>
                  <a:cubicBezTo>
                    <a:pt x="369" y="23"/>
                    <a:pt x="457" y="0"/>
                    <a:pt x="560" y="0"/>
                  </a:cubicBezTo>
                  <a:cubicBezTo>
                    <a:pt x="663" y="0"/>
                    <a:pt x="750" y="23"/>
                    <a:pt x="839" y="75"/>
                  </a:cubicBezTo>
                  <a:cubicBezTo>
                    <a:pt x="929" y="126"/>
                    <a:pt x="993" y="190"/>
                    <a:pt x="1044" y="280"/>
                  </a:cubicBezTo>
                  <a:cubicBezTo>
                    <a:pt x="1096" y="369"/>
                    <a:pt x="1119" y="457"/>
                    <a:pt x="1119" y="560"/>
                  </a:cubicBezTo>
                  <a:cubicBezTo>
                    <a:pt x="1119" y="663"/>
                    <a:pt x="1096" y="750"/>
                    <a:pt x="1044" y="839"/>
                  </a:cubicBezTo>
                  <a:close/>
                  <a:moveTo>
                    <a:pt x="1011" y="560"/>
                  </a:moveTo>
                  <a:cubicBezTo>
                    <a:pt x="1011" y="477"/>
                    <a:pt x="992" y="406"/>
                    <a:pt x="950" y="334"/>
                  </a:cubicBezTo>
                  <a:cubicBezTo>
                    <a:pt x="909" y="262"/>
                    <a:pt x="857" y="210"/>
                    <a:pt x="785" y="168"/>
                  </a:cubicBezTo>
                  <a:cubicBezTo>
                    <a:pt x="713" y="126"/>
                    <a:pt x="643" y="107"/>
                    <a:pt x="560" y="107"/>
                  </a:cubicBezTo>
                  <a:cubicBezTo>
                    <a:pt x="477" y="107"/>
                    <a:pt x="406" y="126"/>
                    <a:pt x="334" y="168"/>
                  </a:cubicBezTo>
                  <a:cubicBezTo>
                    <a:pt x="262" y="210"/>
                    <a:pt x="210" y="262"/>
                    <a:pt x="168" y="334"/>
                  </a:cubicBezTo>
                  <a:cubicBezTo>
                    <a:pt x="126" y="406"/>
                    <a:pt x="107" y="477"/>
                    <a:pt x="107" y="560"/>
                  </a:cubicBezTo>
                  <a:cubicBezTo>
                    <a:pt x="107" y="643"/>
                    <a:pt x="126" y="713"/>
                    <a:pt x="168" y="785"/>
                  </a:cubicBezTo>
                  <a:cubicBezTo>
                    <a:pt x="210" y="857"/>
                    <a:pt x="262" y="909"/>
                    <a:pt x="334" y="950"/>
                  </a:cubicBezTo>
                  <a:cubicBezTo>
                    <a:pt x="406" y="992"/>
                    <a:pt x="477" y="1011"/>
                    <a:pt x="560" y="1011"/>
                  </a:cubicBezTo>
                  <a:cubicBezTo>
                    <a:pt x="643" y="1011"/>
                    <a:pt x="713" y="992"/>
                    <a:pt x="785" y="950"/>
                  </a:cubicBezTo>
                  <a:cubicBezTo>
                    <a:pt x="857" y="909"/>
                    <a:pt x="909" y="857"/>
                    <a:pt x="950" y="785"/>
                  </a:cubicBezTo>
                  <a:cubicBezTo>
                    <a:pt x="992" y="713"/>
                    <a:pt x="1011" y="643"/>
                    <a:pt x="1011" y="560"/>
                  </a:cubicBezTo>
                  <a:close/>
                </a:path>
              </a:pathLst>
            </a:custGeom>
            <a:solidFill>
              <a:schemeClr val="accent1"/>
            </a:solidFill>
            <a:ln>
              <a:noFill/>
            </a:ln>
            <a:effectLst/>
          </p:spPr>
          <p:txBody>
            <a:bodyPr wrap="none" anchor="ctr"/>
            <a:lstStyle/>
            <a:p>
              <a:endParaRPr lang="en-US" dirty="0"/>
            </a:p>
          </p:txBody>
        </p:sp>
      </p:grpSp>
      <p:grpSp>
        <p:nvGrpSpPr>
          <p:cNvPr id="2" name="Group 1">
            <a:extLst>
              <a:ext uri="{FF2B5EF4-FFF2-40B4-BE49-F238E27FC236}">
                <a16:creationId xmlns:a16="http://schemas.microsoft.com/office/drawing/2014/main" id="{BF316DDF-91F2-494B-8EED-53618C9EEC9A}"/>
              </a:ext>
            </a:extLst>
          </p:cNvPr>
          <p:cNvGrpSpPr/>
          <p:nvPr/>
        </p:nvGrpSpPr>
        <p:grpSpPr>
          <a:xfrm>
            <a:off x="8244840" y="1679420"/>
            <a:ext cx="3109560" cy="752281"/>
            <a:chOff x="8028268" y="1679420"/>
            <a:chExt cx="3109560" cy="752281"/>
          </a:xfrm>
        </p:grpSpPr>
        <p:sp>
          <p:nvSpPr>
            <p:cNvPr id="50" name="Rectangle 49">
              <a:extLst>
                <a:ext uri="{FF2B5EF4-FFF2-40B4-BE49-F238E27FC236}">
                  <a16:creationId xmlns:a16="http://schemas.microsoft.com/office/drawing/2014/main" id="{19714C61-84A3-4C0E-8A42-9DF0E9C47F1A}"/>
                </a:ext>
              </a:extLst>
            </p:cNvPr>
            <p:cNvSpPr/>
            <p:nvPr/>
          </p:nvSpPr>
          <p:spPr>
            <a:xfrm>
              <a:off x="9023420" y="1878589"/>
              <a:ext cx="2114408" cy="353943"/>
            </a:xfrm>
            <a:prstGeom prst="rect">
              <a:avLst/>
            </a:prstGeom>
          </p:spPr>
          <p:txBody>
            <a:bodyPr wrap="square" lIns="0" tIns="0" rIns="0" anchor="ctr">
              <a:spAutoFit/>
            </a:bodyPr>
            <a:lstStyle/>
            <a:p>
              <a:r>
                <a:rPr lang="en-GB" sz="2000" b="1" dirty="0">
                  <a:solidFill>
                    <a:schemeClr val="accent1"/>
                  </a:solidFill>
                </a:rPr>
                <a:t>SOLUTION</a:t>
              </a:r>
            </a:p>
          </p:txBody>
        </p:sp>
        <p:grpSp>
          <p:nvGrpSpPr>
            <p:cNvPr id="4" name="Group 3">
              <a:extLst>
                <a:ext uri="{FF2B5EF4-FFF2-40B4-BE49-F238E27FC236}">
                  <a16:creationId xmlns:a16="http://schemas.microsoft.com/office/drawing/2014/main" id="{26AE1EEB-47D0-472B-9C85-96F3E98563C2}"/>
                </a:ext>
              </a:extLst>
            </p:cNvPr>
            <p:cNvGrpSpPr/>
            <p:nvPr/>
          </p:nvGrpSpPr>
          <p:grpSpPr>
            <a:xfrm>
              <a:off x="8028268" y="1679420"/>
              <a:ext cx="752281" cy="752281"/>
              <a:chOff x="8028268" y="1800000"/>
              <a:chExt cx="905100" cy="905100"/>
            </a:xfrm>
          </p:grpSpPr>
          <p:sp>
            <p:nvSpPr>
              <p:cNvPr id="52" name="Oval 51">
                <a:extLst>
                  <a:ext uri="{FF2B5EF4-FFF2-40B4-BE49-F238E27FC236}">
                    <a16:creationId xmlns:a16="http://schemas.microsoft.com/office/drawing/2014/main" id="{9BF8D85A-5BD3-4E94-8739-A96875E34D2E}"/>
                  </a:ext>
                </a:extLst>
              </p:cNvPr>
              <p:cNvSpPr/>
              <p:nvPr/>
            </p:nvSpPr>
            <p:spPr>
              <a:xfrm>
                <a:off x="8028268"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62" name="Group 25">
                <a:extLst>
                  <a:ext uri="{FF2B5EF4-FFF2-40B4-BE49-F238E27FC236}">
                    <a16:creationId xmlns:a16="http://schemas.microsoft.com/office/drawing/2014/main" id="{FB317EE9-D1C3-4CC1-98AE-7427690B0CAB}"/>
                  </a:ext>
                </a:extLst>
              </p:cNvPr>
              <p:cNvGrpSpPr>
                <a:grpSpLocks/>
              </p:cNvGrpSpPr>
              <p:nvPr/>
            </p:nvGrpSpPr>
            <p:grpSpPr bwMode="auto">
              <a:xfrm>
                <a:off x="8235122" y="2022604"/>
                <a:ext cx="491392" cy="459893"/>
                <a:chOff x="1845" y="271"/>
                <a:chExt cx="390" cy="365"/>
              </a:xfrm>
              <a:solidFill>
                <a:schemeClr val="accent1"/>
              </a:solidFill>
            </p:grpSpPr>
            <p:sp>
              <p:nvSpPr>
                <p:cNvPr id="63" name="Freeform 26">
                  <a:extLst>
                    <a:ext uri="{FF2B5EF4-FFF2-40B4-BE49-F238E27FC236}">
                      <a16:creationId xmlns:a16="http://schemas.microsoft.com/office/drawing/2014/main" id="{C9CD258E-9573-4D62-BE51-D74B90177C59}"/>
                    </a:ext>
                  </a:extLst>
                </p:cNvPr>
                <p:cNvSpPr>
                  <a:spLocks noChangeArrowheads="1"/>
                </p:cNvSpPr>
                <p:nvPr/>
              </p:nvSpPr>
              <p:spPr bwMode="auto">
                <a:xfrm>
                  <a:off x="1845" y="271"/>
                  <a:ext cx="391" cy="365"/>
                </a:xfrm>
                <a:custGeom>
                  <a:avLst/>
                  <a:gdLst>
                    <a:gd name="T0" fmla="*/ 973 w 1727"/>
                    <a:gd name="T1" fmla="*/ 725 h 1616"/>
                    <a:gd name="T2" fmla="*/ 659 w 1727"/>
                    <a:gd name="T3" fmla="*/ 672 h 1616"/>
                    <a:gd name="T4" fmla="*/ 486 w 1727"/>
                    <a:gd name="T5" fmla="*/ 523 h 1616"/>
                    <a:gd name="T6" fmla="*/ 205 w 1727"/>
                    <a:gd name="T7" fmla="*/ 642 h 1616"/>
                    <a:gd name="T8" fmla="*/ 152 w 1727"/>
                    <a:gd name="T9" fmla="*/ 956 h 1616"/>
                    <a:gd name="T10" fmla="*/ 3 w 1727"/>
                    <a:gd name="T11" fmla="*/ 1129 h 1616"/>
                    <a:gd name="T12" fmla="*/ 123 w 1727"/>
                    <a:gd name="T13" fmla="*/ 1408 h 1616"/>
                    <a:gd name="T14" fmla="*/ 438 w 1727"/>
                    <a:gd name="T15" fmla="*/ 1462 h 1616"/>
                    <a:gd name="T16" fmla="*/ 612 w 1727"/>
                    <a:gd name="T17" fmla="*/ 1611 h 1616"/>
                    <a:gd name="T18" fmla="*/ 892 w 1727"/>
                    <a:gd name="T19" fmla="*/ 1494 h 1616"/>
                    <a:gd name="T20" fmla="*/ 942 w 1727"/>
                    <a:gd name="T21" fmla="*/ 1178 h 1616"/>
                    <a:gd name="T22" fmla="*/ 1091 w 1727"/>
                    <a:gd name="T23" fmla="*/ 1005 h 1616"/>
                    <a:gd name="T24" fmla="*/ 339 w 1727"/>
                    <a:gd name="T25" fmla="*/ 1187 h 1616"/>
                    <a:gd name="T26" fmla="*/ 428 w 1727"/>
                    <a:gd name="T27" fmla="*/ 856 h 1616"/>
                    <a:gd name="T28" fmla="*/ 759 w 1727"/>
                    <a:gd name="T29" fmla="*/ 945 h 1616"/>
                    <a:gd name="T30" fmla="*/ 670 w 1727"/>
                    <a:gd name="T31" fmla="*/ 1276 h 1616"/>
                    <a:gd name="T32" fmla="*/ 1726 w 1727"/>
                    <a:gd name="T33" fmla="*/ 682 h 1616"/>
                    <a:gd name="T34" fmla="*/ 1627 w 1727"/>
                    <a:gd name="T35" fmla="*/ 571 h 1616"/>
                    <a:gd name="T36" fmla="*/ 1596 w 1727"/>
                    <a:gd name="T37" fmla="*/ 371 h 1616"/>
                    <a:gd name="T38" fmla="*/ 1417 w 1727"/>
                    <a:gd name="T39" fmla="*/ 296 h 1616"/>
                    <a:gd name="T40" fmla="*/ 1340 w 1727"/>
                    <a:gd name="T41" fmla="*/ 297 h 1616"/>
                    <a:gd name="T42" fmla="*/ 1160 w 1727"/>
                    <a:gd name="T43" fmla="*/ 371 h 1616"/>
                    <a:gd name="T44" fmla="*/ 1127 w 1727"/>
                    <a:gd name="T45" fmla="*/ 571 h 1616"/>
                    <a:gd name="T46" fmla="*/ 1031 w 1727"/>
                    <a:gd name="T47" fmla="*/ 682 h 1616"/>
                    <a:gd name="T48" fmla="*/ 1106 w 1727"/>
                    <a:gd name="T49" fmla="*/ 860 h 1616"/>
                    <a:gd name="T50" fmla="*/ 1306 w 1727"/>
                    <a:gd name="T51" fmla="*/ 893 h 1616"/>
                    <a:gd name="T52" fmla="*/ 1415 w 1727"/>
                    <a:gd name="T53" fmla="*/ 989 h 1616"/>
                    <a:gd name="T54" fmla="*/ 1594 w 1727"/>
                    <a:gd name="T55" fmla="*/ 914 h 1616"/>
                    <a:gd name="T56" fmla="*/ 1628 w 1727"/>
                    <a:gd name="T57" fmla="*/ 716 h 1616"/>
                    <a:gd name="T58" fmla="*/ 1242 w 1727"/>
                    <a:gd name="T59" fmla="*/ 721 h 1616"/>
                    <a:gd name="T60" fmla="*/ 1299 w 1727"/>
                    <a:gd name="T61" fmla="*/ 509 h 1616"/>
                    <a:gd name="T62" fmla="*/ 1511 w 1727"/>
                    <a:gd name="T63" fmla="*/ 566 h 1616"/>
                    <a:gd name="T64" fmla="*/ 1454 w 1727"/>
                    <a:gd name="T65" fmla="*/ 777 h 1616"/>
                    <a:gd name="T66" fmla="*/ 645 w 1727"/>
                    <a:gd name="T67" fmla="*/ 337 h 1616"/>
                    <a:gd name="T68" fmla="*/ 672 w 1727"/>
                    <a:gd name="T69" fmla="*/ 496 h 1616"/>
                    <a:gd name="T70" fmla="*/ 815 w 1727"/>
                    <a:gd name="T71" fmla="*/ 556 h 1616"/>
                    <a:gd name="T72" fmla="*/ 902 w 1727"/>
                    <a:gd name="T73" fmla="*/ 479 h 1616"/>
                    <a:gd name="T74" fmla="*/ 1062 w 1727"/>
                    <a:gd name="T75" fmla="*/ 453 h 1616"/>
                    <a:gd name="T76" fmla="*/ 1122 w 1727"/>
                    <a:gd name="T77" fmla="*/ 310 h 1616"/>
                    <a:gd name="T78" fmla="*/ 1122 w 1727"/>
                    <a:gd name="T79" fmla="*/ 246 h 1616"/>
                    <a:gd name="T80" fmla="*/ 1063 w 1727"/>
                    <a:gd name="T81" fmla="*/ 103 h 1616"/>
                    <a:gd name="T82" fmla="*/ 904 w 1727"/>
                    <a:gd name="T83" fmla="*/ 76 h 1616"/>
                    <a:gd name="T84" fmla="*/ 847 w 1727"/>
                    <a:gd name="T85" fmla="*/ 0 h 1616"/>
                    <a:gd name="T86" fmla="*/ 789 w 1727"/>
                    <a:gd name="T87" fmla="*/ 76 h 1616"/>
                    <a:gd name="T88" fmla="*/ 630 w 1727"/>
                    <a:gd name="T89" fmla="*/ 103 h 1616"/>
                    <a:gd name="T90" fmla="*/ 569 w 1727"/>
                    <a:gd name="T91" fmla="*/ 246 h 1616"/>
                    <a:gd name="T92" fmla="*/ 645 w 1727"/>
                    <a:gd name="T93" fmla="*/ 337 h 1616"/>
                    <a:gd name="T94" fmla="*/ 953 w 1727"/>
                    <a:gd name="T95" fmla="*/ 217 h 1616"/>
                    <a:gd name="T96" fmla="*/ 908 w 1727"/>
                    <a:gd name="T97" fmla="*/ 387 h 1616"/>
                    <a:gd name="T98" fmla="*/ 739 w 1727"/>
                    <a:gd name="T99" fmla="*/ 341 h 1616"/>
                    <a:gd name="T100" fmla="*/ 739 w 1727"/>
                    <a:gd name="T101" fmla="*/ 217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7" h="1616">
                      <a:moveTo>
                        <a:pt x="940" y="953"/>
                      </a:moveTo>
                      <a:cubicBezTo>
                        <a:pt x="932" y="922"/>
                        <a:pt x="921" y="896"/>
                        <a:pt x="905" y="867"/>
                      </a:cubicBezTo>
                      <a:cubicBezTo>
                        <a:pt x="928" y="820"/>
                        <a:pt x="951" y="772"/>
                        <a:pt x="973" y="725"/>
                      </a:cubicBezTo>
                      <a:cubicBezTo>
                        <a:pt x="946" y="692"/>
                        <a:pt x="921" y="666"/>
                        <a:pt x="887" y="639"/>
                      </a:cubicBezTo>
                      <a:cubicBezTo>
                        <a:pt x="840" y="661"/>
                        <a:pt x="792" y="684"/>
                        <a:pt x="745" y="707"/>
                      </a:cubicBezTo>
                      <a:cubicBezTo>
                        <a:pt x="717" y="691"/>
                        <a:pt x="691" y="680"/>
                        <a:pt x="659" y="672"/>
                      </a:cubicBezTo>
                      <a:cubicBezTo>
                        <a:pt x="641" y="622"/>
                        <a:pt x="624" y="572"/>
                        <a:pt x="607" y="523"/>
                      </a:cubicBezTo>
                      <a:cubicBezTo>
                        <a:pt x="585" y="520"/>
                        <a:pt x="567" y="519"/>
                        <a:pt x="546" y="519"/>
                      </a:cubicBezTo>
                      <a:cubicBezTo>
                        <a:pt x="525" y="519"/>
                        <a:pt x="507" y="520"/>
                        <a:pt x="486" y="523"/>
                      </a:cubicBezTo>
                      <a:cubicBezTo>
                        <a:pt x="468" y="573"/>
                        <a:pt x="451" y="623"/>
                        <a:pt x="434" y="674"/>
                      </a:cubicBezTo>
                      <a:cubicBezTo>
                        <a:pt x="403" y="683"/>
                        <a:pt x="377" y="694"/>
                        <a:pt x="348" y="710"/>
                      </a:cubicBezTo>
                      <a:cubicBezTo>
                        <a:pt x="300" y="687"/>
                        <a:pt x="252" y="664"/>
                        <a:pt x="205" y="642"/>
                      </a:cubicBezTo>
                      <a:cubicBezTo>
                        <a:pt x="172" y="669"/>
                        <a:pt x="146" y="694"/>
                        <a:pt x="119" y="728"/>
                      </a:cubicBezTo>
                      <a:cubicBezTo>
                        <a:pt x="141" y="775"/>
                        <a:pt x="164" y="823"/>
                        <a:pt x="187" y="870"/>
                      </a:cubicBezTo>
                      <a:cubicBezTo>
                        <a:pt x="171" y="898"/>
                        <a:pt x="161" y="924"/>
                        <a:pt x="152" y="956"/>
                      </a:cubicBezTo>
                      <a:cubicBezTo>
                        <a:pt x="102" y="974"/>
                        <a:pt x="52" y="992"/>
                        <a:pt x="3" y="1009"/>
                      </a:cubicBezTo>
                      <a:cubicBezTo>
                        <a:pt x="3" y="1029"/>
                        <a:pt x="0" y="1049"/>
                        <a:pt x="0" y="1069"/>
                      </a:cubicBezTo>
                      <a:cubicBezTo>
                        <a:pt x="0" y="1089"/>
                        <a:pt x="0" y="1109"/>
                        <a:pt x="3" y="1129"/>
                      </a:cubicBezTo>
                      <a:cubicBezTo>
                        <a:pt x="52" y="1147"/>
                        <a:pt x="102" y="1165"/>
                        <a:pt x="152" y="1182"/>
                      </a:cubicBezTo>
                      <a:cubicBezTo>
                        <a:pt x="161" y="1213"/>
                        <a:pt x="171" y="1239"/>
                        <a:pt x="187" y="1268"/>
                      </a:cubicBezTo>
                      <a:cubicBezTo>
                        <a:pt x="165" y="1315"/>
                        <a:pt x="144" y="1362"/>
                        <a:pt x="123" y="1408"/>
                      </a:cubicBezTo>
                      <a:cubicBezTo>
                        <a:pt x="150" y="1442"/>
                        <a:pt x="176" y="1468"/>
                        <a:pt x="209" y="1494"/>
                      </a:cubicBezTo>
                      <a:cubicBezTo>
                        <a:pt x="256" y="1472"/>
                        <a:pt x="304" y="1450"/>
                        <a:pt x="352" y="1427"/>
                      </a:cubicBezTo>
                      <a:cubicBezTo>
                        <a:pt x="381" y="1443"/>
                        <a:pt x="407" y="1453"/>
                        <a:pt x="438" y="1462"/>
                      </a:cubicBezTo>
                      <a:cubicBezTo>
                        <a:pt x="455" y="1512"/>
                        <a:pt x="473" y="1562"/>
                        <a:pt x="491" y="1611"/>
                      </a:cubicBezTo>
                      <a:cubicBezTo>
                        <a:pt x="511" y="1611"/>
                        <a:pt x="531" y="1615"/>
                        <a:pt x="551" y="1615"/>
                      </a:cubicBezTo>
                      <a:cubicBezTo>
                        <a:pt x="571" y="1615"/>
                        <a:pt x="592" y="1615"/>
                        <a:pt x="612" y="1611"/>
                      </a:cubicBezTo>
                      <a:cubicBezTo>
                        <a:pt x="629" y="1562"/>
                        <a:pt x="646" y="1512"/>
                        <a:pt x="664" y="1462"/>
                      </a:cubicBezTo>
                      <a:cubicBezTo>
                        <a:pt x="696" y="1453"/>
                        <a:pt x="722" y="1443"/>
                        <a:pt x="750" y="1427"/>
                      </a:cubicBezTo>
                      <a:cubicBezTo>
                        <a:pt x="797" y="1450"/>
                        <a:pt x="845" y="1472"/>
                        <a:pt x="892" y="1494"/>
                      </a:cubicBezTo>
                      <a:cubicBezTo>
                        <a:pt x="926" y="1467"/>
                        <a:pt x="952" y="1442"/>
                        <a:pt x="979" y="1408"/>
                      </a:cubicBezTo>
                      <a:cubicBezTo>
                        <a:pt x="955" y="1360"/>
                        <a:pt x="931" y="1312"/>
                        <a:pt x="907" y="1264"/>
                      </a:cubicBezTo>
                      <a:cubicBezTo>
                        <a:pt x="923" y="1235"/>
                        <a:pt x="934" y="1210"/>
                        <a:pt x="942" y="1178"/>
                      </a:cubicBezTo>
                      <a:cubicBezTo>
                        <a:pt x="992" y="1161"/>
                        <a:pt x="1042" y="1143"/>
                        <a:pt x="1092" y="1125"/>
                      </a:cubicBezTo>
                      <a:cubicBezTo>
                        <a:pt x="1092" y="1105"/>
                        <a:pt x="1095" y="1085"/>
                        <a:pt x="1095" y="1065"/>
                      </a:cubicBezTo>
                      <a:cubicBezTo>
                        <a:pt x="1095" y="1044"/>
                        <a:pt x="1094" y="1026"/>
                        <a:pt x="1091" y="1005"/>
                      </a:cubicBezTo>
                      <a:cubicBezTo>
                        <a:pt x="1041" y="988"/>
                        <a:pt x="991" y="971"/>
                        <a:pt x="940" y="953"/>
                      </a:cubicBezTo>
                      <a:close/>
                      <a:moveTo>
                        <a:pt x="428" y="1276"/>
                      </a:moveTo>
                      <a:cubicBezTo>
                        <a:pt x="389" y="1254"/>
                        <a:pt x="361" y="1226"/>
                        <a:pt x="339" y="1187"/>
                      </a:cubicBezTo>
                      <a:cubicBezTo>
                        <a:pt x="316" y="1149"/>
                        <a:pt x="306" y="1111"/>
                        <a:pt x="306" y="1066"/>
                      </a:cubicBezTo>
                      <a:cubicBezTo>
                        <a:pt x="306" y="1021"/>
                        <a:pt x="316" y="984"/>
                        <a:pt x="339" y="945"/>
                      </a:cubicBezTo>
                      <a:cubicBezTo>
                        <a:pt x="361" y="907"/>
                        <a:pt x="389" y="878"/>
                        <a:pt x="428" y="856"/>
                      </a:cubicBezTo>
                      <a:cubicBezTo>
                        <a:pt x="466" y="834"/>
                        <a:pt x="504" y="824"/>
                        <a:pt x="549" y="824"/>
                      </a:cubicBezTo>
                      <a:cubicBezTo>
                        <a:pt x="593" y="824"/>
                        <a:pt x="631" y="834"/>
                        <a:pt x="670" y="856"/>
                      </a:cubicBezTo>
                      <a:cubicBezTo>
                        <a:pt x="709" y="878"/>
                        <a:pt x="737" y="907"/>
                        <a:pt x="759" y="945"/>
                      </a:cubicBezTo>
                      <a:cubicBezTo>
                        <a:pt x="781" y="984"/>
                        <a:pt x="791" y="1021"/>
                        <a:pt x="791" y="1066"/>
                      </a:cubicBezTo>
                      <a:cubicBezTo>
                        <a:pt x="791" y="1111"/>
                        <a:pt x="781" y="1149"/>
                        <a:pt x="759" y="1187"/>
                      </a:cubicBezTo>
                      <a:cubicBezTo>
                        <a:pt x="737" y="1226"/>
                        <a:pt x="709" y="1254"/>
                        <a:pt x="670" y="1276"/>
                      </a:cubicBezTo>
                      <a:cubicBezTo>
                        <a:pt x="631" y="1298"/>
                        <a:pt x="593" y="1309"/>
                        <a:pt x="549" y="1309"/>
                      </a:cubicBezTo>
                      <a:cubicBezTo>
                        <a:pt x="504" y="1309"/>
                        <a:pt x="466" y="1298"/>
                        <a:pt x="428" y="1276"/>
                      </a:cubicBezTo>
                      <a:close/>
                      <a:moveTo>
                        <a:pt x="1726" y="682"/>
                      </a:moveTo>
                      <a:cubicBezTo>
                        <a:pt x="1726" y="669"/>
                        <a:pt x="1726" y="656"/>
                        <a:pt x="1726" y="643"/>
                      </a:cubicBezTo>
                      <a:cubicBezTo>
                        <a:pt x="1725" y="629"/>
                        <a:pt x="1725" y="618"/>
                        <a:pt x="1723" y="604"/>
                      </a:cubicBezTo>
                      <a:cubicBezTo>
                        <a:pt x="1691" y="593"/>
                        <a:pt x="1659" y="582"/>
                        <a:pt x="1627" y="571"/>
                      </a:cubicBezTo>
                      <a:cubicBezTo>
                        <a:pt x="1622" y="551"/>
                        <a:pt x="1615" y="535"/>
                        <a:pt x="1605" y="517"/>
                      </a:cubicBezTo>
                      <a:cubicBezTo>
                        <a:pt x="1620" y="486"/>
                        <a:pt x="1634" y="455"/>
                        <a:pt x="1648" y="425"/>
                      </a:cubicBezTo>
                      <a:cubicBezTo>
                        <a:pt x="1632" y="404"/>
                        <a:pt x="1617" y="388"/>
                        <a:pt x="1596" y="371"/>
                      </a:cubicBezTo>
                      <a:cubicBezTo>
                        <a:pt x="1566" y="385"/>
                        <a:pt x="1536" y="399"/>
                        <a:pt x="1505" y="414"/>
                      </a:cubicBezTo>
                      <a:cubicBezTo>
                        <a:pt x="1487" y="404"/>
                        <a:pt x="1471" y="397"/>
                        <a:pt x="1451" y="392"/>
                      </a:cubicBezTo>
                      <a:cubicBezTo>
                        <a:pt x="1440" y="360"/>
                        <a:pt x="1429" y="328"/>
                        <a:pt x="1417" y="296"/>
                      </a:cubicBezTo>
                      <a:cubicBezTo>
                        <a:pt x="1404" y="295"/>
                        <a:pt x="1392" y="294"/>
                        <a:pt x="1379" y="294"/>
                      </a:cubicBezTo>
                      <a:cubicBezTo>
                        <a:pt x="1379" y="294"/>
                        <a:pt x="1379" y="294"/>
                        <a:pt x="1378" y="294"/>
                      </a:cubicBezTo>
                      <a:cubicBezTo>
                        <a:pt x="1365" y="294"/>
                        <a:pt x="1353" y="295"/>
                        <a:pt x="1340" y="297"/>
                      </a:cubicBezTo>
                      <a:cubicBezTo>
                        <a:pt x="1329" y="328"/>
                        <a:pt x="1318" y="360"/>
                        <a:pt x="1306" y="392"/>
                      </a:cubicBezTo>
                      <a:cubicBezTo>
                        <a:pt x="1286" y="398"/>
                        <a:pt x="1270" y="404"/>
                        <a:pt x="1252" y="414"/>
                      </a:cubicBezTo>
                      <a:cubicBezTo>
                        <a:pt x="1222" y="399"/>
                        <a:pt x="1191" y="385"/>
                        <a:pt x="1160" y="371"/>
                      </a:cubicBezTo>
                      <a:cubicBezTo>
                        <a:pt x="1139" y="388"/>
                        <a:pt x="1123" y="404"/>
                        <a:pt x="1106" y="425"/>
                      </a:cubicBezTo>
                      <a:cubicBezTo>
                        <a:pt x="1121" y="455"/>
                        <a:pt x="1135" y="486"/>
                        <a:pt x="1149" y="517"/>
                      </a:cubicBezTo>
                      <a:cubicBezTo>
                        <a:pt x="1139" y="535"/>
                        <a:pt x="1133" y="551"/>
                        <a:pt x="1127" y="571"/>
                      </a:cubicBezTo>
                      <a:cubicBezTo>
                        <a:pt x="1095" y="582"/>
                        <a:pt x="1063" y="593"/>
                        <a:pt x="1031" y="604"/>
                      </a:cubicBezTo>
                      <a:cubicBezTo>
                        <a:pt x="1031" y="617"/>
                        <a:pt x="1031" y="630"/>
                        <a:pt x="1031" y="643"/>
                      </a:cubicBezTo>
                      <a:cubicBezTo>
                        <a:pt x="1031" y="656"/>
                        <a:pt x="1031" y="669"/>
                        <a:pt x="1031" y="682"/>
                      </a:cubicBezTo>
                      <a:cubicBezTo>
                        <a:pt x="1063" y="693"/>
                        <a:pt x="1095" y="704"/>
                        <a:pt x="1127" y="716"/>
                      </a:cubicBezTo>
                      <a:cubicBezTo>
                        <a:pt x="1133" y="735"/>
                        <a:pt x="1139" y="752"/>
                        <a:pt x="1149" y="770"/>
                      </a:cubicBezTo>
                      <a:cubicBezTo>
                        <a:pt x="1135" y="800"/>
                        <a:pt x="1121" y="830"/>
                        <a:pt x="1106" y="860"/>
                      </a:cubicBezTo>
                      <a:cubicBezTo>
                        <a:pt x="1123" y="881"/>
                        <a:pt x="1139" y="897"/>
                        <a:pt x="1160" y="914"/>
                      </a:cubicBezTo>
                      <a:cubicBezTo>
                        <a:pt x="1191" y="900"/>
                        <a:pt x="1222" y="886"/>
                        <a:pt x="1252" y="871"/>
                      </a:cubicBezTo>
                      <a:cubicBezTo>
                        <a:pt x="1270" y="881"/>
                        <a:pt x="1286" y="888"/>
                        <a:pt x="1306" y="893"/>
                      </a:cubicBezTo>
                      <a:cubicBezTo>
                        <a:pt x="1317" y="925"/>
                        <a:pt x="1328" y="957"/>
                        <a:pt x="1338" y="989"/>
                      </a:cubicBezTo>
                      <a:cubicBezTo>
                        <a:pt x="1351" y="989"/>
                        <a:pt x="1364" y="989"/>
                        <a:pt x="1376" y="989"/>
                      </a:cubicBezTo>
                      <a:cubicBezTo>
                        <a:pt x="1389" y="989"/>
                        <a:pt x="1402" y="989"/>
                        <a:pt x="1415" y="989"/>
                      </a:cubicBezTo>
                      <a:cubicBezTo>
                        <a:pt x="1427" y="957"/>
                        <a:pt x="1438" y="925"/>
                        <a:pt x="1449" y="893"/>
                      </a:cubicBezTo>
                      <a:cubicBezTo>
                        <a:pt x="1468" y="888"/>
                        <a:pt x="1485" y="881"/>
                        <a:pt x="1503" y="871"/>
                      </a:cubicBezTo>
                      <a:cubicBezTo>
                        <a:pt x="1534" y="886"/>
                        <a:pt x="1564" y="900"/>
                        <a:pt x="1594" y="914"/>
                      </a:cubicBezTo>
                      <a:cubicBezTo>
                        <a:pt x="1615" y="897"/>
                        <a:pt x="1631" y="881"/>
                        <a:pt x="1648" y="860"/>
                      </a:cubicBezTo>
                      <a:cubicBezTo>
                        <a:pt x="1634" y="830"/>
                        <a:pt x="1620" y="800"/>
                        <a:pt x="1605" y="770"/>
                      </a:cubicBezTo>
                      <a:cubicBezTo>
                        <a:pt x="1615" y="752"/>
                        <a:pt x="1622" y="735"/>
                        <a:pt x="1628" y="716"/>
                      </a:cubicBezTo>
                      <a:cubicBezTo>
                        <a:pt x="1661" y="704"/>
                        <a:pt x="1694" y="693"/>
                        <a:pt x="1726" y="682"/>
                      </a:cubicBezTo>
                      <a:close/>
                      <a:moveTo>
                        <a:pt x="1299" y="777"/>
                      </a:moveTo>
                      <a:cubicBezTo>
                        <a:pt x="1274" y="762"/>
                        <a:pt x="1257" y="745"/>
                        <a:pt x="1242" y="721"/>
                      </a:cubicBezTo>
                      <a:cubicBezTo>
                        <a:pt x="1228" y="696"/>
                        <a:pt x="1222" y="671"/>
                        <a:pt x="1222" y="643"/>
                      </a:cubicBezTo>
                      <a:cubicBezTo>
                        <a:pt x="1222" y="614"/>
                        <a:pt x="1228" y="590"/>
                        <a:pt x="1242" y="566"/>
                      </a:cubicBezTo>
                      <a:cubicBezTo>
                        <a:pt x="1257" y="541"/>
                        <a:pt x="1274" y="523"/>
                        <a:pt x="1299" y="509"/>
                      </a:cubicBezTo>
                      <a:cubicBezTo>
                        <a:pt x="1324" y="495"/>
                        <a:pt x="1349" y="488"/>
                        <a:pt x="1377" y="488"/>
                      </a:cubicBezTo>
                      <a:cubicBezTo>
                        <a:pt x="1406" y="488"/>
                        <a:pt x="1429" y="495"/>
                        <a:pt x="1454" y="509"/>
                      </a:cubicBezTo>
                      <a:cubicBezTo>
                        <a:pt x="1479" y="523"/>
                        <a:pt x="1497" y="541"/>
                        <a:pt x="1511" y="566"/>
                      </a:cubicBezTo>
                      <a:cubicBezTo>
                        <a:pt x="1525" y="590"/>
                        <a:pt x="1532" y="614"/>
                        <a:pt x="1532" y="643"/>
                      </a:cubicBezTo>
                      <a:cubicBezTo>
                        <a:pt x="1532" y="671"/>
                        <a:pt x="1525" y="696"/>
                        <a:pt x="1511" y="721"/>
                      </a:cubicBezTo>
                      <a:cubicBezTo>
                        <a:pt x="1497" y="745"/>
                        <a:pt x="1479" y="762"/>
                        <a:pt x="1454" y="777"/>
                      </a:cubicBezTo>
                      <a:cubicBezTo>
                        <a:pt x="1429" y="791"/>
                        <a:pt x="1406" y="798"/>
                        <a:pt x="1377" y="798"/>
                      </a:cubicBezTo>
                      <a:cubicBezTo>
                        <a:pt x="1349" y="798"/>
                        <a:pt x="1324" y="791"/>
                        <a:pt x="1299" y="777"/>
                      </a:cubicBezTo>
                      <a:close/>
                      <a:moveTo>
                        <a:pt x="645" y="337"/>
                      </a:moveTo>
                      <a:cubicBezTo>
                        <a:pt x="650" y="353"/>
                        <a:pt x="655" y="366"/>
                        <a:pt x="663" y="380"/>
                      </a:cubicBezTo>
                      <a:cubicBezTo>
                        <a:pt x="651" y="404"/>
                        <a:pt x="640" y="428"/>
                        <a:pt x="629" y="453"/>
                      </a:cubicBezTo>
                      <a:cubicBezTo>
                        <a:pt x="642" y="470"/>
                        <a:pt x="655" y="483"/>
                        <a:pt x="672" y="496"/>
                      </a:cubicBezTo>
                      <a:cubicBezTo>
                        <a:pt x="696" y="484"/>
                        <a:pt x="720" y="473"/>
                        <a:pt x="744" y="462"/>
                      </a:cubicBezTo>
                      <a:cubicBezTo>
                        <a:pt x="759" y="470"/>
                        <a:pt x="772" y="475"/>
                        <a:pt x="787" y="479"/>
                      </a:cubicBezTo>
                      <a:cubicBezTo>
                        <a:pt x="796" y="504"/>
                        <a:pt x="805" y="530"/>
                        <a:pt x="815" y="556"/>
                      </a:cubicBezTo>
                      <a:cubicBezTo>
                        <a:pt x="825" y="556"/>
                        <a:pt x="835" y="556"/>
                        <a:pt x="845" y="556"/>
                      </a:cubicBezTo>
                      <a:cubicBezTo>
                        <a:pt x="855" y="556"/>
                        <a:pt x="865" y="556"/>
                        <a:pt x="875" y="556"/>
                      </a:cubicBezTo>
                      <a:cubicBezTo>
                        <a:pt x="884" y="530"/>
                        <a:pt x="893" y="504"/>
                        <a:pt x="902" y="479"/>
                      </a:cubicBezTo>
                      <a:cubicBezTo>
                        <a:pt x="918" y="475"/>
                        <a:pt x="931" y="470"/>
                        <a:pt x="945" y="461"/>
                      </a:cubicBezTo>
                      <a:cubicBezTo>
                        <a:pt x="970" y="472"/>
                        <a:pt x="995" y="484"/>
                        <a:pt x="1019" y="496"/>
                      </a:cubicBezTo>
                      <a:cubicBezTo>
                        <a:pt x="1035" y="483"/>
                        <a:pt x="1048" y="470"/>
                        <a:pt x="1062" y="453"/>
                      </a:cubicBezTo>
                      <a:cubicBezTo>
                        <a:pt x="1051" y="428"/>
                        <a:pt x="1039" y="404"/>
                        <a:pt x="1027" y="380"/>
                      </a:cubicBezTo>
                      <a:cubicBezTo>
                        <a:pt x="1035" y="366"/>
                        <a:pt x="1041" y="353"/>
                        <a:pt x="1045" y="337"/>
                      </a:cubicBezTo>
                      <a:cubicBezTo>
                        <a:pt x="1071" y="328"/>
                        <a:pt x="1097" y="319"/>
                        <a:pt x="1122" y="310"/>
                      </a:cubicBezTo>
                      <a:cubicBezTo>
                        <a:pt x="1122" y="299"/>
                        <a:pt x="1122" y="289"/>
                        <a:pt x="1122" y="279"/>
                      </a:cubicBezTo>
                      <a:cubicBezTo>
                        <a:pt x="1123" y="273"/>
                        <a:pt x="1123" y="268"/>
                        <a:pt x="1123" y="263"/>
                      </a:cubicBezTo>
                      <a:cubicBezTo>
                        <a:pt x="1123" y="257"/>
                        <a:pt x="1123" y="252"/>
                        <a:pt x="1122" y="246"/>
                      </a:cubicBezTo>
                      <a:cubicBezTo>
                        <a:pt x="1097" y="237"/>
                        <a:pt x="1072" y="228"/>
                        <a:pt x="1046" y="219"/>
                      </a:cubicBezTo>
                      <a:cubicBezTo>
                        <a:pt x="1042" y="203"/>
                        <a:pt x="1036" y="190"/>
                        <a:pt x="1029" y="176"/>
                      </a:cubicBezTo>
                      <a:cubicBezTo>
                        <a:pt x="1041" y="151"/>
                        <a:pt x="1052" y="127"/>
                        <a:pt x="1063" y="103"/>
                      </a:cubicBezTo>
                      <a:cubicBezTo>
                        <a:pt x="1050" y="86"/>
                        <a:pt x="1037" y="73"/>
                        <a:pt x="1020" y="59"/>
                      </a:cubicBezTo>
                      <a:cubicBezTo>
                        <a:pt x="996" y="70"/>
                        <a:pt x="972" y="82"/>
                        <a:pt x="947" y="94"/>
                      </a:cubicBezTo>
                      <a:cubicBezTo>
                        <a:pt x="933" y="86"/>
                        <a:pt x="920" y="81"/>
                        <a:pt x="904" y="76"/>
                      </a:cubicBezTo>
                      <a:cubicBezTo>
                        <a:pt x="895" y="50"/>
                        <a:pt x="886" y="25"/>
                        <a:pt x="877" y="0"/>
                      </a:cubicBezTo>
                      <a:cubicBezTo>
                        <a:pt x="871" y="0"/>
                        <a:pt x="867" y="0"/>
                        <a:pt x="862" y="0"/>
                      </a:cubicBezTo>
                      <a:cubicBezTo>
                        <a:pt x="856" y="0"/>
                        <a:pt x="852" y="0"/>
                        <a:pt x="847" y="0"/>
                      </a:cubicBezTo>
                      <a:cubicBezTo>
                        <a:pt x="842" y="0"/>
                        <a:pt x="837" y="0"/>
                        <a:pt x="832" y="0"/>
                      </a:cubicBezTo>
                      <a:cubicBezTo>
                        <a:pt x="826" y="0"/>
                        <a:pt x="822" y="0"/>
                        <a:pt x="816" y="0"/>
                      </a:cubicBezTo>
                      <a:cubicBezTo>
                        <a:pt x="807" y="25"/>
                        <a:pt x="798" y="50"/>
                        <a:pt x="789" y="76"/>
                      </a:cubicBezTo>
                      <a:cubicBezTo>
                        <a:pt x="773" y="81"/>
                        <a:pt x="761" y="86"/>
                        <a:pt x="746" y="94"/>
                      </a:cubicBezTo>
                      <a:cubicBezTo>
                        <a:pt x="721" y="82"/>
                        <a:pt x="697" y="70"/>
                        <a:pt x="673" y="59"/>
                      </a:cubicBezTo>
                      <a:cubicBezTo>
                        <a:pt x="657" y="73"/>
                        <a:pt x="644" y="86"/>
                        <a:pt x="630" y="103"/>
                      </a:cubicBezTo>
                      <a:cubicBezTo>
                        <a:pt x="641" y="127"/>
                        <a:pt x="653" y="151"/>
                        <a:pt x="665" y="175"/>
                      </a:cubicBezTo>
                      <a:cubicBezTo>
                        <a:pt x="657" y="190"/>
                        <a:pt x="652" y="203"/>
                        <a:pt x="647" y="218"/>
                      </a:cubicBezTo>
                      <a:cubicBezTo>
                        <a:pt x="621" y="227"/>
                        <a:pt x="595" y="236"/>
                        <a:pt x="569" y="246"/>
                      </a:cubicBezTo>
                      <a:cubicBezTo>
                        <a:pt x="569" y="256"/>
                        <a:pt x="569" y="266"/>
                        <a:pt x="569" y="277"/>
                      </a:cubicBezTo>
                      <a:cubicBezTo>
                        <a:pt x="569" y="287"/>
                        <a:pt x="569" y="297"/>
                        <a:pt x="569" y="308"/>
                      </a:cubicBezTo>
                      <a:cubicBezTo>
                        <a:pt x="594" y="317"/>
                        <a:pt x="619" y="327"/>
                        <a:pt x="645" y="337"/>
                      </a:cubicBezTo>
                      <a:close/>
                      <a:moveTo>
                        <a:pt x="846" y="155"/>
                      </a:moveTo>
                      <a:cubicBezTo>
                        <a:pt x="868" y="155"/>
                        <a:pt x="889" y="160"/>
                        <a:pt x="908" y="172"/>
                      </a:cubicBezTo>
                      <a:cubicBezTo>
                        <a:pt x="928" y="183"/>
                        <a:pt x="942" y="197"/>
                        <a:pt x="953" y="217"/>
                      </a:cubicBezTo>
                      <a:cubicBezTo>
                        <a:pt x="965" y="237"/>
                        <a:pt x="970" y="256"/>
                        <a:pt x="970" y="279"/>
                      </a:cubicBezTo>
                      <a:cubicBezTo>
                        <a:pt x="970" y="302"/>
                        <a:pt x="965" y="321"/>
                        <a:pt x="953" y="341"/>
                      </a:cubicBezTo>
                      <a:cubicBezTo>
                        <a:pt x="942" y="361"/>
                        <a:pt x="928" y="375"/>
                        <a:pt x="908" y="387"/>
                      </a:cubicBezTo>
                      <a:cubicBezTo>
                        <a:pt x="889" y="398"/>
                        <a:pt x="868" y="403"/>
                        <a:pt x="846" y="403"/>
                      </a:cubicBezTo>
                      <a:cubicBezTo>
                        <a:pt x="824" y="403"/>
                        <a:pt x="803" y="398"/>
                        <a:pt x="784" y="387"/>
                      </a:cubicBezTo>
                      <a:cubicBezTo>
                        <a:pt x="764" y="375"/>
                        <a:pt x="750" y="361"/>
                        <a:pt x="739" y="341"/>
                      </a:cubicBezTo>
                      <a:cubicBezTo>
                        <a:pt x="728" y="321"/>
                        <a:pt x="722" y="302"/>
                        <a:pt x="722" y="279"/>
                      </a:cubicBezTo>
                      <a:lnTo>
                        <a:pt x="722" y="279"/>
                      </a:lnTo>
                      <a:cubicBezTo>
                        <a:pt x="722" y="256"/>
                        <a:pt x="728" y="236"/>
                        <a:pt x="739" y="217"/>
                      </a:cubicBezTo>
                      <a:cubicBezTo>
                        <a:pt x="750" y="197"/>
                        <a:pt x="764" y="182"/>
                        <a:pt x="784" y="171"/>
                      </a:cubicBezTo>
                      <a:cubicBezTo>
                        <a:pt x="803" y="159"/>
                        <a:pt x="824" y="155"/>
                        <a:pt x="846" y="15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cxnSp>
        <p:nvCxnSpPr>
          <p:cNvPr id="11" name="Straight Connector 10">
            <a:extLst>
              <a:ext uri="{FF2B5EF4-FFF2-40B4-BE49-F238E27FC236}">
                <a16:creationId xmlns:a16="http://schemas.microsoft.com/office/drawing/2014/main" id="{51BD4B11-F71B-47D3-8556-7DD25D4950FB}"/>
              </a:ext>
            </a:extLst>
          </p:cNvPr>
          <p:cNvCxnSpPr>
            <a:cxnSpLocks/>
          </p:cNvCxnSpPr>
          <p:nvPr/>
        </p:nvCxnSpPr>
        <p:spPr>
          <a:xfrm flipV="1">
            <a:off x="4244190" y="2596896"/>
            <a:ext cx="1200" cy="20116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6FB8E96-833D-47AF-9F02-AB1CFD38633E}"/>
              </a:ext>
            </a:extLst>
          </p:cNvPr>
          <p:cNvCxnSpPr>
            <a:cxnSpLocks/>
          </p:cNvCxnSpPr>
          <p:nvPr/>
        </p:nvCxnSpPr>
        <p:spPr>
          <a:xfrm flipV="1">
            <a:off x="7947210" y="2596896"/>
            <a:ext cx="1200" cy="20116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8" name="Slide Number Placeholder 1">
            <a:extLst>
              <a:ext uri="{FF2B5EF4-FFF2-40B4-BE49-F238E27FC236}">
                <a16:creationId xmlns:a16="http://schemas.microsoft.com/office/drawing/2014/main" id="{4ECD1EA2-CDA3-45C5-BB90-C3331C29E805}"/>
              </a:ext>
            </a:extLst>
          </p:cNvPr>
          <p:cNvSpPr>
            <a:spLocks noGrp="1"/>
          </p:cNvSpPr>
          <p:nvPr>
            <p:ph type="sldNum" sz="quarter" idx="12"/>
          </p:nvPr>
        </p:nvSpPr>
        <p:spPr>
          <a:xfrm>
            <a:off x="10993800" y="6452600"/>
            <a:ext cx="360000" cy="180000"/>
          </a:xfrm>
        </p:spPr>
        <p:txBody>
          <a:bodyPr/>
          <a:lstStyle/>
          <a:p>
            <a:fld id="{BB7F249F-CCCE-DA49-A761-E31751E19E88}" type="slidenum">
              <a:rPr lang="en-US" smtClean="0"/>
              <a:pPr/>
              <a:t>8</a:t>
            </a:fld>
            <a:endParaRPr lang="en-US" dirty="0"/>
          </a:p>
        </p:txBody>
      </p:sp>
      <p:sp>
        <p:nvSpPr>
          <p:cNvPr id="69" name="Footer Placeholder 2">
            <a:extLst>
              <a:ext uri="{FF2B5EF4-FFF2-40B4-BE49-F238E27FC236}">
                <a16:creationId xmlns:a16="http://schemas.microsoft.com/office/drawing/2014/main" id="{70EED35F-0D7C-46C2-9C26-8D212BDFFBFC}"/>
              </a:ext>
            </a:extLst>
          </p:cNvPr>
          <p:cNvSpPr>
            <a:spLocks noGrp="1"/>
          </p:cNvSpPr>
          <p:nvPr>
            <p:ph type="ftr" sz="quarter" idx="11"/>
          </p:nvPr>
        </p:nvSpPr>
        <p:spPr>
          <a:xfrm>
            <a:off x="4369200" y="6452600"/>
            <a:ext cx="6624600" cy="180000"/>
          </a:xfrm>
        </p:spPr>
        <p:txBody>
          <a:bodyPr/>
          <a:lstStyle/>
          <a:p>
            <a:r>
              <a:rPr lang="en-US" dirty="0"/>
              <a:t>Confidential</a:t>
            </a:r>
          </a:p>
        </p:txBody>
      </p:sp>
      <p:grpSp>
        <p:nvGrpSpPr>
          <p:cNvPr id="3" name="Group 2">
            <a:extLst>
              <a:ext uri="{FF2B5EF4-FFF2-40B4-BE49-F238E27FC236}">
                <a16:creationId xmlns:a16="http://schemas.microsoft.com/office/drawing/2014/main" id="{729A55A4-7470-4277-B3D7-BE7FFF5E5CE3}"/>
              </a:ext>
            </a:extLst>
          </p:cNvPr>
          <p:cNvGrpSpPr/>
          <p:nvPr/>
        </p:nvGrpSpPr>
        <p:grpSpPr>
          <a:xfrm>
            <a:off x="4541820" y="1679420"/>
            <a:ext cx="3108960" cy="752281"/>
            <a:chOff x="4369200" y="1679420"/>
            <a:chExt cx="3108960" cy="752281"/>
          </a:xfrm>
        </p:grpSpPr>
        <p:sp>
          <p:nvSpPr>
            <p:cNvPr id="81" name="Rectangle 80">
              <a:extLst>
                <a:ext uri="{FF2B5EF4-FFF2-40B4-BE49-F238E27FC236}">
                  <a16:creationId xmlns:a16="http://schemas.microsoft.com/office/drawing/2014/main" id="{873EFE5E-2D9A-49C5-83ED-8F73287CE8A9}"/>
                </a:ext>
              </a:extLst>
            </p:cNvPr>
            <p:cNvSpPr/>
            <p:nvPr/>
          </p:nvSpPr>
          <p:spPr>
            <a:xfrm>
              <a:off x="5364353" y="1878589"/>
              <a:ext cx="2113807" cy="353943"/>
            </a:xfrm>
            <a:prstGeom prst="rect">
              <a:avLst/>
            </a:prstGeom>
          </p:spPr>
          <p:txBody>
            <a:bodyPr wrap="square" lIns="0" tIns="0" rIns="0" anchor="ctr">
              <a:spAutoFit/>
            </a:bodyPr>
            <a:lstStyle/>
            <a:p>
              <a:r>
                <a:rPr lang="en-GB" sz="2000" b="1" dirty="0">
                  <a:solidFill>
                    <a:schemeClr val="accent1"/>
                  </a:solidFill>
                </a:rPr>
                <a:t>CHALLENGE</a:t>
              </a:r>
            </a:p>
          </p:txBody>
        </p:sp>
        <p:grpSp>
          <p:nvGrpSpPr>
            <p:cNvPr id="82" name="Group 81">
              <a:extLst>
                <a:ext uri="{FF2B5EF4-FFF2-40B4-BE49-F238E27FC236}">
                  <a16:creationId xmlns:a16="http://schemas.microsoft.com/office/drawing/2014/main" id="{FEF7F4A3-3E24-408B-8CDA-2280E2006D6D}"/>
                </a:ext>
              </a:extLst>
            </p:cNvPr>
            <p:cNvGrpSpPr/>
            <p:nvPr/>
          </p:nvGrpSpPr>
          <p:grpSpPr>
            <a:xfrm>
              <a:off x="4369200" y="1679420"/>
              <a:ext cx="752281" cy="752281"/>
              <a:chOff x="4432934" y="1800000"/>
              <a:chExt cx="905100" cy="905100"/>
            </a:xfrm>
          </p:grpSpPr>
          <p:sp>
            <p:nvSpPr>
              <p:cNvPr id="83" name="Oval 82">
                <a:extLst>
                  <a:ext uri="{FF2B5EF4-FFF2-40B4-BE49-F238E27FC236}">
                    <a16:creationId xmlns:a16="http://schemas.microsoft.com/office/drawing/2014/main" id="{1F58095E-CDD3-44C0-BCA6-36052EB02A8E}"/>
                  </a:ext>
                </a:extLst>
              </p:cNvPr>
              <p:cNvSpPr/>
              <p:nvPr/>
            </p:nvSpPr>
            <p:spPr>
              <a:xfrm>
                <a:off x="4432934"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84" name="Group 5">
                <a:extLst>
                  <a:ext uri="{FF2B5EF4-FFF2-40B4-BE49-F238E27FC236}">
                    <a16:creationId xmlns:a16="http://schemas.microsoft.com/office/drawing/2014/main" id="{240DF11F-25A5-4CF9-A4F8-AD1073956A6F}"/>
                  </a:ext>
                </a:extLst>
              </p:cNvPr>
              <p:cNvGrpSpPr>
                <a:grpSpLocks/>
              </p:cNvGrpSpPr>
              <p:nvPr/>
            </p:nvGrpSpPr>
            <p:grpSpPr bwMode="auto">
              <a:xfrm>
                <a:off x="4699919" y="2015027"/>
                <a:ext cx="371131" cy="475047"/>
                <a:chOff x="1185" y="1544"/>
                <a:chExt cx="350" cy="448"/>
              </a:xfrm>
              <a:solidFill>
                <a:schemeClr val="accent1"/>
              </a:solidFill>
            </p:grpSpPr>
            <p:sp>
              <p:nvSpPr>
                <p:cNvPr id="85" name="Freeform 6">
                  <a:extLst>
                    <a:ext uri="{FF2B5EF4-FFF2-40B4-BE49-F238E27FC236}">
                      <a16:creationId xmlns:a16="http://schemas.microsoft.com/office/drawing/2014/main" id="{9E7F5918-EE2B-4C31-8665-E7B8E4BE6E5A}"/>
                    </a:ext>
                  </a:extLst>
                </p:cNvPr>
                <p:cNvSpPr>
                  <a:spLocks noChangeArrowheads="1"/>
                </p:cNvSpPr>
                <p:nvPr/>
              </p:nvSpPr>
              <p:spPr bwMode="auto">
                <a:xfrm>
                  <a:off x="1185" y="1544"/>
                  <a:ext cx="350" cy="448"/>
                </a:xfrm>
                <a:custGeom>
                  <a:avLst/>
                  <a:gdLst>
                    <a:gd name="T0" fmla="*/ 896 w 1550"/>
                    <a:gd name="T1" fmla="*/ 257 h 1982"/>
                    <a:gd name="T2" fmla="*/ 552 w 1550"/>
                    <a:gd name="T3" fmla="*/ 1140 h 1982"/>
                    <a:gd name="T4" fmla="*/ 394 w 1550"/>
                    <a:gd name="T5" fmla="*/ 774 h 1982"/>
                    <a:gd name="T6" fmla="*/ 0 w 1550"/>
                    <a:gd name="T7" fmla="*/ 1981 h 1982"/>
                    <a:gd name="T8" fmla="*/ 433 w 1550"/>
                    <a:gd name="T9" fmla="*/ 1448 h 1982"/>
                    <a:gd name="T10" fmla="*/ 591 w 1550"/>
                    <a:gd name="T11" fmla="*/ 1816 h 1982"/>
                    <a:gd name="T12" fmla="*/ 935 w 1550"/>
                    <a:gd name="T13" fmla="*/ 932 h 1982"/>
                    <a:gd name="T14" fmla="*/ 1093 w 1550"/>
                    <a:gd name="T15" fmla="*/ 1298 h 1982"/>
                    <a:gd name="T16" fmla="*/ 1549 w 1550"/>
                    <a:gd name="T17" fmla="*/ 0 h 1982"/>
                    <a:gd name="T18" fmla="*/ 1054 w 1550"/>
                    <a:gd name="T19" fmla="*/ 624 h 1982"/>
                    <a:gd name="T20" fmla="*/ 896 w 1550"/>
                    <a:gd name="T21" fmla="*/ 257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0" h="1982">
                      <a:moveTo>
                        <a:pt x="896" y="257"/>
                      </a:moveTo>
                      <a:lnTo>
                        <a:pt x="552" y="1140"/>
                      </a:lnTo>
                      <a:lnTo>
                        <a:pt x="394" y="774"/>
                      </a:lnTo>
                      <a:lnTo>
                        <a:pt x="0" y="1981"/>
                      </a:lnTo>
                      <a:lnTo>
                        <a:pt x="433" y="1448"/>
                      </a:lnTo>
                      <a:lnTo>
                        <a:pt x="591" y="1816"/>
                      </a:lnTo>
                      <a:lnTo>
                        <a:pt x="935" y="932"/>
                      </a:lnTo>
                      <a:lnTo>
                        <a:pt x="1093" y="1298"/>
                      </a:lnTo>
                      <a:lnTo>
                        <a:pt x="1549" y="0"/>
                      </a:lnTo>
                      <a:lnTo>
                        <a:pt x="1054" y="624"/>
                      </a:lnTo>
                      <a:lnTo>
                        <a:pt x="896" y="257"/>
                      </a:ln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sp>
        <p:nvSpPr>
          <p:cNvPr id="87" name="Rectangle 86">
            <a:extLst>
              <a:ext uri="{FF2B5EF4-FFF2-40B4-BE49-F238E27FC236}">
                <a16:creationId xmlns:a16="http://schemas.microsoft.com/office/drawing/2014/main" id="{352DD006-C830-4735-A30E-FC8A6613C8FD}"/>
              </a:ext>
            </a:extLst>
          </p:cNvPr>
          <p:cNvSpPr/>
          <p:nvPr/>
        </p:nvSpPr>
        <p:spPr>
          <a:xfrm>
            <a:off x="1453800" y="4754880"/>
            <a:ext cx="9900600" cy="142389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17FD4062-2914-4000-BE62-909836150162}"/>
              </a:ext>
            </a:extLst>
          </p:cNvPr>
          <p:cNvSpPr/>
          <p:nvPr/>
        </p:nvSpPr>
        <p:spPr>
          <a:xfrm>
            <a:off x="2294599" y="5259077"/>
            <a:ext cx="1446821" cy="415498"/>
          </a:xfrm>
          <a:prstGeom prst="rect">
            <a:avLst/>
          </a:prstGeom>
        </p:spPr>
        <p:txBody>
          <a:bodyPr wrap="square" lIns="0" tIns="0" rIns="0" anchor="ctr">
            <a:spAutoFit/>
          </a:bodyPr>
          <a:lstStyle/>
          <a:p>
            <a:r>
              <a:rPr lang="en-GB" sz="2400" b="1" dirty="0">
                <a:solidFill>
                  <a:schemeClr val="accent2"/>
                </a:solidFill>
              </a:rPr>
              <a:t>RESULTS</a:t>
            </a:r>
          </a:p>
        </p:txBody>
      </p:sp>
      <p:sp>
        <p:nvSpPr>
          <p:cNvPr id="90" name="Rectangle 89">
            <a:extLst>
              <a:ext uri="{FF2B5EF4-FFF2-40B4-BE49-F238E27FC236}">
                <a16:creationId xmlns:a16="http://schemas.microsoft.com/office/drawing/2014/main" id="{EEE77DEE-9B9F-45F8-8D63-AA2BFAECB2EA}"/>
              </a:ext>
            </a:extLst>
          </p:cNvPr>
          <p:cNvSpPr/>
          <p:nvPr/>
        </p:nvSpPr>
        <p:spPr>
          <a:xfrm>
            <a:off x="4367916" y="5046199"/>
            <a:ext cx="6585948" cy="841256"/>
          </a:xfrm>
          <a:prstGeom prst="rect">
            <a:avLst/>
          </a:prstGeom>
        </p:spPr>
        <p:txBody>
          <a:bodyPr wrap="square" lIns="0" tIns="0" rIns="0" bIns="0" anchor="ctr">
            <a:spAutoFit/>
          </a:bodyPr>
          <a:lstStyle/>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Sector models identified up to </a:t>
            </a:r>
            <a:r>
              <a:rPr lang="en-GB" sz="1600" b="1" dirty="0">
                <a:solidFill>
                  <a:schemeClr val="accent6">
                    <a:lumMod val="25000"/>
                  </a:schemeClr>
                </a:solidFill>
              </a:rPr>
              <a:t>43% </a:t>
            </a:r>
            <a:r>
              <a:rPr lang="en-GB" sz="1600" dirty="0">
                <a:solidFill>
                  <a:schemeClr val="accent6">
                    <a:lumMod val="25000"/>
                  </a:schemeClr>
                </a:solidFill>
              </a:rPr>
              <a:t>of chargeback fraud loss</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Sector models detected up to </a:t>
            </a:r>
            <a:r>
              <a:rPr lang="en-GB" sz="1600" b="1" dirty="0">
                <a:solidFill>
                  <a:schemeClr val="accent6">
                    <a:lumMod val="25000"/>
                  </a:schemeClr>
                </a:solidFill>
              </a:rPr>
              <a:t>28% </a:t>
            </a:r>
            <a:r>
              <a:rPr lang="en-GB" sz="1600" dirty="0">
                <a:solidFill>
                  <a:schemeClr val="accent6">
                    <a:lumMod val="25000"/>
                  </a:schemeClr>
                </a:solidFill>
              </a:rPr>
              <a:t>of chargeback fraud </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Nearly </a:t>
            </a:r>
            <a:r>
              <a:rPr lang="en-GB" sz="1600" b="1" dirty="0">
                <a:solidFill>
                  <a:schemeClr val="accent6">
                    <a:lumMod val="25000"/>
                  </a:schemeClr>
                </a:solidFill>
              </a:rPr>
              <a:t>$10M </a:t>
            </a:r>
            <a:r>
              <a:rPr lang="en-GB" sz="1600" dirty="0">
                <a:solidFill>
                  <a:schemeClr val="accent6">
                    <a:lumMod val="25000"/>
                  </a:schemeClr>
                </a:solidFill>
              </a:rPr>
              <a:t>in fraud loss saved annually </a:t>
            </a:r>
          </a:p>
        </p:txBody>
      </p:sp>
      <p:grpSp>
        <p:nvGrpSpPr>
          <p:cNvPr id="91" name="Group 90">
            <a:extLst>
              <a:ext uri="{FF2B5EF4-FFF2-40B4-BE49-F238E27FC236}">
                <a16:creationId xmlns:a16="http://schemas.microsoft.com/office/drawing/2014/main" id="{8EB0527F-D891-4EA2-BB19-341312F08512}"/>
              </a:ext>
            </a:extLst>
          </p:cNvPr>
          <p:cNvGrpSpPr/>
          <p:nvPr/>
        </p:nvGrpSpPr>
        <p:grpSpPr>
          <a:xfrm>
            <a:off x="838800" y="4905673"/>
            <a:ext cx="1122307" cy="1122307"/>
            <a:chOff x="1238736" y="4709762"/>
            <a:chExt cx="1102787" cy="1102787"/>
          </a:xfrm>
        </p:grpSpPr>
        <p:sp>
          <p:nvSpPr>
            <p:cNvPr id="92" name="Oval 91">
              <a:extLst>
                <a:ext uri="{FF2B5EF4-FFF2-40B4-BE49-F238E27FC236}">
                  <a16:creationId xmlns:a16="http://schemas.microsoft.com/office/drawing/2014/main" id="{C688F414-2EEA-43AA-9012-0D7AB9BB8CFB}"/>
                </a:ext>
              </a:extLst>
            </p:cNvPr>
            <p:cNvSpPr/>
            <p:nvPr/>
          </p:nvSpPr>
          <p:spPr>
            <a:xfrm>
              <a:off x="1238736" y="4709762"/>
              <a:ext cx="1102787" cy="1102787"/>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93" name="Freeform 2">
              <a:extLst>
                <a:ext uri="{FF2B5EF4-FFF2-40B4-BE49-F238E27FC236}">
                  <a16:creationId xmlns:a16="http://schemas.microsoft.com/office/drawing/2014/main" id="{1A3D38AD-F2A3-4D1B-9969-3B0D03F95B00}"/>
                </a:ext>
              </a:extLst>
            </p:cNvPr>
            <p:cNvSpPr>
              <a:spLocks noChangeArrowheads="1"/>
            </p:cNvSpPr>
            <p:nvPr/>
          </p:nvSpPr>
          <p:spPr bwMode="auto">
            <a:xfrm>
              <a:off x="1515348" y="4994550"/>
              <a:ext cx="549563" cy="533208"/>
            </a:xfrm>
            <a:custGeom>
              <a:avLst/>
              <a:gdLst>
                <a:gd name="T0" fmla="*/ 1326 w 1486"/>
                <a:gd name="T1" fmla="*/ 583 h 1443"/>
                <a:gd name="T2" fmla="*/ 1047 w 1486"/>
                <a:gd name="T3" fmla="*/ 850 h 1443"/>
                <a:gd name="T4" fmla="*/ 1047 w 1486"/>
                <a:gd name="T5" fmla="*/ 850 h 1443"/>
                <a:gd name="T6" fmla="*/ 1055 w 1486"/>
                <a:gd name="T7" fmla="*/ 903 h 1443"/>
                <a:gd name="T8" fmla="*/ 1034 w 1486"/>
                <a:gd name="T9" fmla="*/ 983 h 1443"/>
                <a:gd name="T10" fmla="*/ 975 w 1486"/>
                <a:gd name="T11" fmla="*/ 1042 h 1443"/>
                <a:gd name="T12" fmla="*/ 894 w 1486"/>
                <a:gd name="T13" fmla="*/ 1064 h 1443"/>
                <a:gd name="T14" fmla="*/ 814 w 1486"/>
                <a:gd name="T15" fmla="*/ 1042 h 1443"/>
                <a:gd name="T16" fmla="*/ 755 w 1486"/>
                <a:gd name="T17" fmla="*/ 983 h 1443"/>
                <a:gd name="T18" fmla="*/ 734 w 1486"/>
                <a:gd name="T19" fmla="*/ 903 h 1443"/>
                <a:gd name="T20" fmla="*/ 738 w 1486"/>
                <a:gd name="T21" fmla="*/ 870 h 1443"/>
                <a:gd name="T22" fmla="*/ 442 w 1486"/>
                <a:gd name="T23" fmla="*/ 673 h 1443"/>
                <a:gd name="T24" fmla="*/ 442 w 1486"/>
                <a:gd name="T25" fmla="*/ 673 h 1443"/>
                <a:gd name="T26" fmla="*/ 421 w 1486"/>
                <a:gd name="T27" fmla="*/ 688 h 1443"/>
                <a:gd name="T28" fmla="*/ 346 w 1486"/>
                <a:gd name="T29" fmla="*/ 707 h 1443"/>
                <a:gd name="T30" fmla="*/ 274 w 1486"/>
                <a:gd name="T31" fmla="*/ 689 h 1443"/>
                <a:gd name="T32" fmla="*/ 108 w 1486"/>
                <a:gd name="T33" fmla="*/ 855 h 1443"/>
                <a:gd name="T34" fmla="*/ 108 w 1486"/>
                <a:gd name="T35" fmla="*/ 1334 h 1443"/>
                <a:gd name="T36" fmla="*/ 1442 w 1486"/>
                <a:gd name="T37" fmla="*/ 1334 h 1443"/>
                <a:gd name="T38" fmla="*/ 1442 w 1486"/>
                <a:gd name="T39" fmla="*/ 1442 h 1443"/>
                <a:gd name="T40" fmla="*/ 0 w 1486"/>
                <a:gd name="T41" fmla="*/ 1442 h 1443"/>
                <a:gd name="T42" fmla="*/ 0 w 1486"/>
                <a:gd name="T43" fmla="*/ 0 h 1443"/>
                <a:gd name="T44" fmla="*/ 108 w 1486"/>
                <a:gd name="T45" fmla="*/ 0 h 1443"/>
                <a:gd name="T46" fmla="*/ 108 w 1486"/>
                <a:gd name="T47" fmla="*/ 697 h 1443"/>
                <a:gd name="T48" fmla="*/ 200 w 1486"/>
                <a:gd name="T49" fmla="*/ 603 h 1443"/>
                <a:gd name="T50" fmla="*/ 200 w 1486"/>
                <a:gd name="T51" fmla="*/ 603 h 1443"/>
                <a:gd name="T52" fmla="*/ 191 w 1486"/>
                <a:gd name="T53" fmla="*/ 552 h 1443"/>
                <a:gd name="T54" fmla="*/ 191 w 1486"/>
                <a:gd name="T55" fmla="*/ 552 h 1443"/>
                <a:gd name="T56" fmla="*/ 191 w 1486"/>
                <a:gd name="T57" fmla="*/ 549 h 1443"/>
                <a:gd name="T58" fmla="*/ 212 w 1486"/>
                <a:gd name="T59" fmla="*/ 472 h 1443"/>
                <a:gd name="T60" fmla="*/ 268 w 1486"/>
                <a:gd name="T61" fmla="*/ 415 h 1443"/>
                <a:gd name="T62" fmla="*/ 345 w 1486"/>
                <a:gd name="T63" fmla="*/ 395 h 1443"/>
                <a:gd name="T64" fmla="*/ 422 w 1486"/>
                <a:gd name="T65" fmla="*/ 415 h 1443"/>
                <a:gd name="T66" fmla="*/ 479 w 1486"/>
                <a:gd name="T67" fmla="*/ 472 h 1443"/>
                <a:gd name="T68" fmla="*/ 499 w 1486"/>
                <a:gd name="T69" fmla="*/ 549 h 1443"/>
                <a:gd name="T70" fmla="*/ 497 w 1486"/>
                <a:gd name="T71" fmla="*/ 574 h 1443"/>
                <a:gd name="T72" fmla="*/ 796 w 1486"/>
                <a:gd name="T73" fmla="*/ 774 h 1443"/>
                <a:gd name="T74" fmla="*/ 796 w 1486"/>
                <a:gd name="T75" fmla="*/ 774 h 1443"/>
                <a:gd name="T76" fmla="*/ 815 w 1486"/>
                <a:gd name="T77" fmla="*/ 761 h 1443"/>
                <a:gd name="T78" fmla="*/ 894 w 1486"/>
                <a:gd name="T79" fmla="*/ 740 h 1443"/>
                <a:gd name="T80" fmla="*/ 973 w 1486"/>
                <a:gd name="T81" fmla="*/ 761 h 1443"/>
                <a:gd name="T82" fmla="*/ 975 w 1486"/>
                <a:gd name="T83" fmla="*/ 763 h 1443"/>
                <a:gd name="T84" fmla="*/ 1247 w 1486"/>
                <a:gd name="T85" fmla="*/ 505 h 1443"/>
                <a:gd name="T86" fmla="*/ 1087 w 1486"/>
                <a:gd name="T87" fmla="*/ 344 h 1443"/>
                <a:gd name="T88" fmla="*/ 1485 w 1486"/>
                <a:gd name="T89" fmla="*/ 344 h 1443"/>
                <a:gd name="T90" fmla="*/ 1485 w 1486"/>
                <a:gd name="T91" fmla="*/ 741 h 1443"/>
                <a:gd name="T92" fmla="*/ 1326 w 1486"/>
                <a:gd name="T93"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6" h="1443">
                  <a:moveTo>
                    <a:pt x="1326" y="583"/>
                  </a:moveTo>
                  <a:cubicBezTo>
                    <a:pt x="1233" y="672"/>
                    <a:pt x="1140" y="761"/>
                    <a:pt x="1047" y="850"/>
                  </a:cubicBezTo>
                  <a:lnTo>
                    <a:pt x="1047" y="850"/>
                  </a:lnTo>
                  <a:cubicBezTo>
                    <a:pt x="1053" y="868"/>
                    <a:pt x="1055" y="884"/>
                    <a:pt x="1055" y="903"/>
                  </a:cubicBezTo>
                  <a:cubicBezTo>
                    <a:pt x="1055" y="932"/>
                    <a:pt x="1049" y="957"/>
                    <a:pt x="1034" y="983"/>
                  </a:cubicBezTo>
                  <a:cubicBezTo>
                    <a:pt x="1019" y="1009"/>
                    <a:pt x="1001" y="1027"/>
                    <a:pt x="975" y="1042"/>
                  </a:cubicBezTo>
                  <a:cubicBezTo>
                    <a:pt x="949" y="1057"/>
                    <a:pt x="924" y="1064"/>
                    <a:pt x="894" y="1064"/>
                  </a:cubicBezTo>
                  <a:cubicBezTo>
                    <a:pt x="865" y="1064"/>
                    <a:pt x="840" y="1057"/>
                    <a:pt x="814" y="1042"/>
                  </a:cubicBezTo>
                  <a:cubicBezTo>
                    <a:pt x="789" y="1027"/>
                    <a:pt x="770" y="1009"/>
                    <a:pt x="755" y="983"/>
                  </a:cubicBezTo>
                  <a:cubicBezTo>
                    <a:pt x="741" y="957"/>
                    <a:pt x="734" y="932"/>
                    <a:pt x="734" y="903"/>
                  </a:cubicBezTo>
                  <a:cubicBezTo>
                    <a:pt x="734" y="891"/>
                    <a:pt x="735" y="881"/>
                    <a:pt x="738" y="870"/>
                  </a:cubicBezTo>
                  <a:cubicBezTo>
                    <a:pt x="639" y="804"/>
                    <a:pt x="540" y="738"/>
                    <a:pt x="442" y="673"/>
                  </a:cubicBezTo>
                  <a:lnTo>
                    <a:pt x="442" y="673"/>
                  </a:lnTo>
                  <a:cubicBezTo>
                    <a:pt x="435" y="679"/>
                    <a:pt x="429" y="683"/>
                    <a:pt x="421" y="688"/>
                  </a:cubicBezTo>
                  <a:cubicBezTo>
                    <a:pt x="397" y="701"/>
                    <a:pt x="374" y="707"/>
                    <a:pt x="346" y="707"/>
                  </a:cubicBezTo>
                  <a:cubicBezTo>
                    <a:pt x="320" y="707"/>
                    <a:pt x="297" y="701"/>
                    <a:pt x="274" y="689"/>
                  </a:cubicBezTo>
                  <a:cubicBezTo>
                    <a:pt x="218" y="744"/>
                    <a:pt x="163" y="800"/>
                    <a:pt x="108" y="855"/>
                  </a:cubicBezTo>
                  <a:cubicBezTo>
                    <a:pt x="108" y="1015"/>
                    <a:pt x="108" y="1175"/>
                    <a:pt x="108" y="1334"/>
                  </a:cubicBezTo>
                  <a:cubicBezTo>
                    <a:pt x="553" y="1334"/>
                    <a:pt x="997" y="1334"/>
                    <a:pt x="1442" y="1334"/>
                  </a:cubicBez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232"/>
                    <a:pt x="108" y="465"/>
                    <a:pt x="108" y="697"/>
                  </a:cubicBezTo>
                  <a:cubicBezTo>
                    <a:pt x="138" y="666"/>
                    <a:pt x="169" y="634"/>
                    <a:pt x="200" y="603"/>
                  </a:cubicBezTo>
                  <a:lnTo>
                    <a:pt x="200" y="603"/>
                  </a:lnTo>
                  <a:cubicBezTo>
                    <a:pt x="194" y="586"/>
                    <a:pt x="191" y="570"/>
                    <a:pt x="191" y="552"/>
                  </a:cubicBezTo>
                  <a:lnTo>
                    <a:pt x="191" y="552"/>
                  </a:lnTo>
                  <a:cubicBezTo>
                    <a:pt x="191" y="551"/>
                    <a:pt x="191" y="550"/>
                    <a:pt x="191" y="549"/>
                  </a:cubicBezTo>
                  <a:cubicBezTo>
                    <a:pt x="191" y="520"/>
                    <a:pt x="197" y="496"/>
                    <a:pt x="212" y="472"/>
                  </a:cubicBezTo>
                  <a:cubicBezTo>
                    <a:pt x="226" y="447"/>
                    <a:pt x="243" y="429"/>
                    <a:pt x="268" y="415"/>
                  </a:cubicBezTo>
                  <a:cubicBezTo>
                    <a:pt x="293" y="400"/>
                    <a:pt x="316" y="395"/>
                    <a:pt x="345" y="395"/>
                  </a:cubicBezTo>
                  <a:cubicBezTo>
                    <a:pt x="373" y="395"/>
                    <a:pt x="397" y="400"/>
                    <a:pt x="422" y="415"/>
                  </a:cubicBezTo>
                  <a:cubicBezTo>
                    <a:pt x="446" y="429"/>
                    <a:pt x="465" y="447"/>
                    <a:pt x="479" y="472"/>
                  </a:cubicBezTo>
                  <a:cubicBezTo>
                    <a:pt x="493" y="496"/>
                    <a:pt x="499" y="520"/>
                    <a:pt x="499" y="549"/>
                  </a:cubicBezTo>
                  <a:cubicBezTo>
                    <a:pt x="499" y="558"/>
                    <a:pt x="499" y="566"/>
                    <a:pt x="497" y="574"/>
                  </a:cubicBezTo>
                  <a:cubicBezTo>
                    <a:pt x="597" y="641"/>
                    <a:pt x="697" y="707"/>
                    <a:pt x="796" y="774"/>
                  </a:cubicBezTo>
                  <a:lnTo>
                    <a:pt x="796" y="774"/>
                  </a:lnTo>
                  <a:cubicBezTo>
                    <a:pt x="802" y="769"/>
                    <a:pt x="808" y="765"/>
                    <a:pt x="815" y="761"/>
                  </a:cubicBezTo>
                  <a:cubicBezTo>
                    <a:pt x="840" y="747"/>
                    <a:pt x="865" y="740"/>
                    <a:pt x="894" y="740"/>
                  </a:cubicBezTo>
                  <a:cubicBezTo>
                    <a:pt x="923" y="740"/>
                    <a:pt x="948" y="747"/>
                    <a:pt x="973" y="761"/>
                  </a:cubicBezTo>
                  <a:cubicBezTo>
                    <a:pt x="974" y="762"/>
                    <a:pt x="974" y="762"/>
                    <a:pt x="975" y="763"/>
                  </a:cubicBezTo>
                  <a:cubicBezTo>
                    <a:pt x="1066" y="677"/>
                    <a:pt x="1157" y="591"/>
                    <a:pt x="1247" y="505"/>
                  </a:cubicBezTo>
                  <a:cubicBezTo>
                    <a:pt x="1194" y="451"/>
                    <a:pt x="1141" y="397"/>
                    <a:pt x="1087" y="344"/>
                  </a:cubicBezTo>
                  <a:cubicBezTo>
                    <a:pt x="1220" y="344"/>
                    <a:pt x="1353" y="344"/>
                    <a:pt x="1485" y="344"/>
                  </a:cubicBezTo>
                  <a:cubicBezTo>
                    <a:pt x="1485" y="476"/>
                    <a:pt x="1485" y="609"/>
                    <a:pt x="1485" y="741"/>
                  </a:cubicBezTo>
                  <a:cubicBezTo>
                    <a:pt x="1432" y="689"/>
                    <a:pt x="1379" y="636"/>
                    <a:pt x="1326" y="583"/>
                  </a:cubicBezTo>
                </a:path>
              </a:pathLst>
            </a:custGeom>
            <a:solidFill>
              <a:schemeClr val="accent2"/>
            </a:solidFill>
            <a:ln>
              <a:noFill/>
            </a:ln>
            <a:effectLst/>
          </p:spPr>
          <p:txBody>
            <a:bodyPr wrap="none" anchor="ctr"/>
            <a:lstStyle/>
            <a:p>
              <a:endParaRPr lang="en-US" dirty="0"/>
            </a:p>
          </p:txBody>
        </p:sp>
      </p:grpSp>
      <p:sp>
        <p:nvSpPr>
          <p:cNvPr id="64" name="Rectangle 63">
            <a:extLst>
              <a:ext uri="{FF2B5EF4-FFF2-40B4-BE49-F238E27FC236}">
                <a16:creationId xmlns:a16="http://schemas.microsoft.com/office/drawing/2014/main" id="{A523A62A-8AA5-40D0-85DA-0B0859C4952E}"/>
              </a:ext>
            </a:extLst>
          </p:cNvPr>
          <p:cNvSpPr/>
          <p:nvPr/>
        </p:nvSpPr>
        <p:spPr>
          <a:xfrm>
            <a:off x="838800" y="2596896"/>
            <a:ext cx="3108960" cy="1459887"/>
          </a:xfrm>
          <a:prstGeom prst="rect">
            <a:avLst/>
          </a:prstGeom>
        </p:spPr>
        <p:txBody>
          <a:bodyPr wrap="square" lIns="0" tIns="0" rIns="0" bIns="0" anchor="t">
            <a:spAutoFit/>
          </a:bodyPr>
          <a:lstStyle/>
          <a:p>
            <a:pPr marL="182880" indent="-182880">
              <a:lnSpc>
                <a:spcPct val="90000"/>
              </a:lnSpc>
              <a:spcBef>
                <a:spcPts val="400"/>
              </a:spcBef>
              <a:buClr>
                <a:schemeClr val="accent1"/>
              </a:buClr>
              <a:buFont typeface="Arial" panose="020B0604020202020204" pitchFamily="34" charset="0"/>
              <a:buChar char="•"/>
            </a:pPr>
            <a:r>
              <a:rPr lang="en-GB" sz="1400" dirty="0">
                <a:solidFill>
                  <a:schemeClr val="accent6">
                    <a:lumMod val="25000"/>
                  </a:schemeClr>
                </a:solidFill>
              </a:rPr>
              <a:t>Leverage gaming client data across various global geographies </a:t>
            </a:r>
          </a:p>
          <a:p>
            <a:pPr marL="182880" indent="-182880">
              <a:lnSpc>
                <a:spcPct val="90000"/>
              </a:lnSpc>
              <a:spcBef>
                <a:spcPts val="400"/>
              </a:spcBef>
              <a:buClr>
                <a:schemeClr val="accent1"/>
              </a:buClr>
              <a:buFont typeface="Arial" panose="020B0604020202020204" pitchFamily="34" charset="0"/>
              <a:buChar char="•"/>
            </a:pPr>
            <a:r>
              <a:rPr lang="en-GB" sz="1400" dirty="0">
                <a:solidFill>
                  <a:schemeClr val="accent6">
                    <a:lumMod val="25000"/>
                  </a:schemeClr>
                </a:solidFill>
              </a:rPr>
              <a:t>Supporting immediate purchase of digital downloads </a:t>
            </a:r>
          </a:p>
          <a:p>
            <a:pPr marL="182880" indent="-182880">
              <a:lnSpc>
                <a:spcPct val="90000"/>
              </a:lnSpc>
              <a:spcBef>
                <a:spcPts val="400"/>
              </a:spcBef>
              <a:buClr>
                <a:schemeClr val="accent1"/>
              </a:buClr>
              <a:buFont typeface="Arial" panose="020B0604020202020204" pitchFamily="34" charset="0"/>
              <a:buChar char="•"/>
            </a:pPr>
            <a:r>
              <a:rPr lang="en-GB" sz="1400" dirty="0">
                <a:solidFill>
                  <a:schemeClr val="accent6">
                    <a:lumMod val="25000"/>
                  </a:schemeClr>
                </a:solidFill>
              </a:rPr>
              <a:t>Real-time accept or deny decisions focused on extremely low false positive rates</a:t>
            </a:r>
          </a:p>
        </p:txBody>
      </p:sp>
      <p:sp>
        <p:nvSpPr>
          <p:cNvPr id="66" name="Rectangle 65">
            <a:extLst>
              <a:ext uri="{FF2B5EF4-FFF2-40B4-BE49-F238E27FC236}">
                <a16:creationId xmlns:a16="http://schemas.microsoft.com/office/drawing/2014/main" id="{CF0A848F-1CE4-440D-A417-1CABF48B536A}"/>
              </a:ext>
            </a:extLst>
          </p:cNvPr>
          <p:cNvSpPr/>
          <p:nvPr/>
        </p:nvSpPr>
        <p:spPr>
          <a:xfrm>
            <a:off x="8244840" y="2596896"/>
            <a:ext cx="3108960" cy="1459887"/>
          </a:xfrm>
          <a:prstGeom prst="rect">
            <a:avLst/>
          </a:prstGeom>
        </p:spPr>
        <p:txBody>
          <a:bodyPr wrap="square" lIns="0" tIns="0" rIns="0" bIns="0" anchor="t">
            <a:spAutoFit/>
          </a:bodyPr>
          <a:lstStyle/>
          <a:p>
            <a:pPr marL="182880" indent="-182880">
              <a:lnSpc>
                <a:spcPct val="90000"/>
              </a:lnSpc>
              <a:spcBef>
                <a:spcPts val="400"/>
              </a:spcBef>
              <a:buClr>
                <a:schemeClr val="accent1"/>
              </a:buClr>
              <a:buFont typeface="Arial" panose="020B0604020202020204" pitchFamily="34" charset="0"/>
              <a:buChar char="•"/>
            </a:pPr>
            <a:r>
              <a:rPr lang="en-GB" sz="1400" dirty="0">
                <a:solidFill>
                  <a:schemeClr val="accent6">
                    <a:lumMod val="25000"/>
                  </a:schemeClr>
                </a:solidFill>
              </a:rPr>
              <a:t>Sector models developed using ACI gaming data with geographic factors </a:t>
            </a:r>
          </a:p>
          <a:p>
            <a:pPr marL="182880" indent="-182880">
              <a:lnSpc>
                <a:spcPct val="90000"/>
              </a:lnSpc>
              <a:spcBef>
                <a:spcPts val="400"/>
              </a:spcBef>
              <a:buClr>
                <a:schemeClr val="accent1"/>
              </a:buClr>
              <a:buFont typeface="Arial" panose="020B0604020202020204" pitchFamily="34" charset="0"/>
              <a:buChar char="•"/>
            </a:pPr>
            <a:r>
              <a:rPr lang="en-GB" sz="1400" dirty="0">
                <a:solidFill>
                  <a:schemeClr val="accent6">
                    <a:lumMod val="25000"/>
                  </a:schemeClr>
                </a:solidFill>
              </a:rPr>
              <a:t>Focus on chargebacks to alleviate customer refund requests</a:t>
            </a:r>
          </a:p>
          <a:p>
            <a:pPr marL="182880" indent="-182880">
              <a:lnSpc>
                <a:spcPct val="90000"/>
              </a:lnSpc>
              <a:spcBef>
                <a:spcPts val="400"/>
              </a:spcBef>
              <a:buClr>
                <a:schemeClr val="accent1"/>
              </a:buClr>
              <a:buFont typeface="Arial" panose="020B0604020202020204" pitchFamily="34" charset="0"/>
              <a:buChar char="•"/>
            </a:pPr>
            <a:r>
              <a:rPr lang="en-GB" sz="1400" dirty="0">
                <a:solidFill>
                  <a:schemeClr val="accent6">
                    <a:lumMod val="25000"/>
                  </a:schemeClr>
                </a:solidFill>
              </a:rPr>
              <a:t>Identify “dormant” fraudsters who may wait to attack (e.g., not always</a:t>
            </a:r>
            <a:br>
              <a:rPr lang="en-GB" sz="1400" dirty="0">
                <a:solidFill>
                  <a:schemeClr val="accent6">
                    <a:lumMod val="25000"/>
                  </a:schemeClr>
                </a:solidFill>
              </a:rPr>
            </a:br>
            <a:r>
              <a:rPr lang="en-GB" sz="1400" dirty="0">
                <a:solidFill>
                  <a:schemeClr val="accent6">
                    <a:lumMod val="25000"/>
                  </a:schemeClr>
                </a:solidFill>
              </a:rPr>
              <a:t>a “new player” problem) </a:t>
            </a:r>
          </a:p>
        </p:txBody>
      </p:sp>
      <p:sp>
        <p:nvSpPr>
          <p:cNvPr id="86" name="Rectangle 85">
            <a:extLst>
              <a:ext uri="{FF2B5EF4-FFF2-40B4-BE49-F238E27FC236}">
                <a16:creationId xmlns:a16="http://schemas.microsoft.com/office/drawing/2014/main" id="{19528151-A383-4196-A55D-D1AA600B907A}"/>
              </a:ext>
            </a:extLst>
          </p:cNvPr>
          <p:cNvSpPr/>
          <p:nvPr/>
        </p:nvSpPr>
        <p:spPr>
          <a:xfrm>
            <a:off x="4541820" y="2596896"/>
            <a:ext cx="3108960" cy="2041585"/>
          </a:xfrm>
          <a:prstGeom prst="rect">
            <a:avLst/>
          </a:prstGeom>
        </p:spPr>
        <p:txBody>
          <a:bodyPr wrap="square" lIns="0" tIns="0" rIns="0" bIns="0" anchor="t">
            <a:spAutoFit/>
          </a:bodyPr>
          <a:lstStyle/>
          <a:p>
            <a:pPr marL="182880" indent="-182880">
              <a:lnSpc>
                <a:spcPct val="90000"/>
              </a:lnSpc>
              <a:spcBef>
                <a:spcPts val="400"/>
              </a:spcBef>
              <a:buClr>
                <a:schemeClr val="accent1"/>
              </a:buClr>
              <a:buFont typeface="Arial" panose="020B0604020202020204" pitchFamily="34" charset="0"/>
              <a:buChar char="•"/>
            </a:pPr>
            <a:r>
              <a:rPr lang="en-GB" sz="1400" spc="-30" dirty="0">
                <a:solidFill>
                  <a:schemeClr val="accent6">
                    <a:lumMod val="25000"/>
                  </a:schemeClr>
                </a:solidFill>
              </a:rPr>
              <a:t>High volumes of low-value transactions across various channels (e.g., console, online and mobile) make it harder to distinguish fraud</a:t>
            </a:r>
          </a:p>
          <a:p>
            <a:pPr marL="182880" indent="-182880">
              <a:lnSpc>
                <a:spcPct val="90000"/>
              </a:lnSpc>
              <a:spcBef>
                <a:spcPts val="400"/>
              </a:spcBef>
              <a:buClr>
                <a:schemeClr val="accent1"/>
              </a:buClr>
              <a:buFont typeface="Arial" panose="020B0604020202020204" pitchFamily="34" charset="0"/>
              <a:buChar char="•"/>
            </a:pPr>
            <a:r>
              <a:rPr lang="en-GB" sz="1400" spc="-30" dirty="0">
                <a:solidFill>
                  <a:schemeClr val="accent6">
                    <a:lumMod val="25000"/>
                  </a:schemeClr>
                </a:solidFill>
              </a:rPr>
              <a:t>High season (e.g., Christmas) and gaming release schedules provide an increased opportunity for fraudsters </a:t>
            </a:r>
          </a:p>
          <a:p>
            <a:pPr marL="182880" indent="-182880">
              <a:lnSpc>
                <a:spcPct val="90000"/>
              </a:lnSpc>
              <a:spcBef>
                <a:spcPts val="400"/>
              </a:spcBef>
              <a:buClr>
                <a:schemeClr val="accent1"/>
              </a:buClr>
              <a:buFont typeface="Arial" panose="020B0604020202020204" pitchFamily="34" charset="0"/>
              <a:buChar char="•"/>
            </a:pPr>
            <a:r>
              <a:rPr lang="en-GB" sz="1400" spc="-30" dirty="0">
                <a:solidFill>
                  <a:schemeClr val="accent6">
                    <a:lumMod val="25000"/>
                  </a:schemeClr>
                </a:solidFill>
              </a:rPr>
              <a:t>BOT attacks and account takeovers driving the majority of fraud for</a:t>
            </a:r>
            <a:br>
              <a:rPr lang="en-GB" sz="1400" spc="-30" dirty="0">
                <a:solidFill>
                  <a:schemeClr val="accent6">
                    <a:lumMod val="25000"/>
                  </a:schemeClr>
                </a:solidFill>
              </a:rPr>
            </a:br>
            <a:r>
              <a:rPr lang="en-GB" sz="1400" spc="-30" dirty="0">
                <a:solidFill>
                  <a:schemeClr val="accent6">
                    <a:lumMod val="25000"/>
                  </a:schemeClr>
                </a:solidFill>
              </a:rPr>
              <a:t>this sector</a:t>
            </a:r>
          </a:p>
        </p:txBody>
      </p:sp>
      <p:cxnSp>
        <p:nvCxnSpPr>
          <p:cNvPr id="35" name="Straight Connector 34">
            <a:extLst>
              <a:ext uri="{FF2B5EF4-FFF2-40B4-BE49-F238E27FC236}">
                <a16:creationId xmlns:a16="http://schemas.microsoft.com/office/drawing/2014/main" id="{4250A117-88FF-4E1B-B047-10B49CDFB400}"/>
              </a:ext>
            </a:extLst>
          </p:cNvPr>
          <p:cNvCxnSpPr>
            <a:cxnSpLocks/>
          </p:cNvCxnSpPr>
          <p:nvPr/>
        </p:nvCxnSpPr>
        <p:spPr>
          <a:xfrm>
            <a:off x="4054668" y="4918186"/>
            <a:ext cx="0" cy="10972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3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r>
              <a:rPr lang="en-GB" dirty="0"/>
              <a:t>Model performance use case – Travel</a:t>
            </a:r>
          </a:p>
        </p:txBody>
      </p:sp>
      <p:sp>
        <p:nvSpPr>
          <p:cNvPr id="6" name="Titel 5"/>
          <p:cNvSpPr>
            <a:spLocks noGrp="1"/>
          </p:cNvSpPr>
          <p:nvPr>
            <p:ph type="title"/>
          </p:nvPr>
        </p:nvSpPr>
        <p:spPr>
          <a:xfrm>
            <a:off x="838200" y="720000"/>
            <a:ext cx="10515600" cy="540000"/>
          </a:xfrm>
        </p:spPr>
        <p:txBody>
          <a:bodyPr>
            <a:normAutofit/>
          </a:bodyPr>
          <a:lstStyle/>
          <a:p>
            <a:r>
              <a:rPr lang="en-US" dirty="0"/>
              <a:t>Consortium Approach to Travel</a:t>
            </a:r>
          </a:p>
        </p:txBody>
      </p:sp>
      <p:sp>
        <p:nvSpPr>
          <p:cNvPr id="39" name="Rectangle 38">
            <a:extLst>
              <a:ext uri="{FF2B5EF4-FFF2-40B4-BE49-F238E27FC236}">
                <a16:creationId xmlns:a16="http://schemas.microsoft.com/office/drawing/2014/main" id="{99A40F0F-F2E4-4268-B71C-CF087E4A54A0}"/>
              </a:ext>
            </a:extLst>
          </p:cNvPr>
          <p:cNvSpPr/>
          <p:nvPr/>
        </p:nvSpPr>
        <p:spPr>
          <a:xfrm>
            <a:off x="1832752" y="1878589"/>
            <a:ext cx="2115008" cy="353943"/>
          </a:xfrm>
          <a:prstGeom prst="rect">
            <a:avLst/>
          </a:prstGeom>
        </p:spPr>
        <p:txBody>
          <a:bodyPr wrap="square" lIns="0" tIns="0" rIns="0" anchor="ctr">
            <a:spAutoFit/>
          </a:bodyPr>
          <a:lstStyle/>
          <a:p>
            <a:r>
              <a:rPr lang="en-GB" sz="2000" b="1" dirty="0">
                <a:solidFill>
                  <a:schemeClr val="accent1"/>
                </a:solidFill>
              </a:rPr>
              <a:t>ABOUT</a:t>
            </a:r>
          </a:p>
        </p:txBody>
      </p:sp>
      <p:grpSp>
        <p:nvGrpSpPr>
          <p:cNvPr id="8" name="Group 7">
            <a:extLst>
              <a:ext uri="{FF2B5EF4-FFF2-40B4-BE49-F238E27FC236}">
                <a16:creationId xmlns:a16="http://schemas.microsoft.com/office/drawing/2014/main" id="{B9284D6F-8A94-4CD9-9D98-46913109A262}"/>
              </a:ext>
            </a:extLst>
          </p:cNvPr>
          <p:cNvGrpSpPr/>
          <p:nvPr/>
        </p:nvGrpSpPr>
        <p:grpSpPr>
          <a:xfrm>
            <a:off x="838800" y="1679420"/>
            <a:ext cx="752281" cy="752281"/>
            <a:chOff x="838800" y="1800000"/>
            <a:chExt cx="905100" cy="905100"/>
          </a:xfrm>
        </p:grpSpPr>
        <p:sp>
          <p:nvSpPr>
            <p:cNvPr id="33" name="Oval 32">
              <a:extLst>
                <a:ext uri="{FF2B5EF4-FFF2-40B4-BE49-F238E27FC236}">
                  <a16:creationId xmlns:a16="http://schemas.microsoft.com/office/drawing/2014/main" id="{CA4BC759-20F4-42A7-A277-2AA3DAB3A667}"/>
                </a:ext>
              </a:extLst>
            </p:cNvPr>
            <p:cNvSpPr/>
            <p:nvPr/>
          </p:nvSpPr>
          <p:spPr>
            <a:xfrm>
              <a:off x="838800"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58" name="Freeform 77">
              <a:extLst>
                <a:ext uri="{FF2B5EF4-FFF2-40B4-BE49-F238E27FC236}">
                  <a16:creationId xmlns:a16="http://schemas.microsoft.com/office/drawing/2014/main" id="{431EEF31-9388-4396-BEAB-6259350630DE}"/>
                </a:ext>
              </a:extLst>
            </p:cNvPr>
            <p:cNvSpPr>
              <a:spLocks noChangeAspect="1" noChangeArrowheads="1"/>
            </p:cNvSpPr>
            <p:nvPr/>
          </p:nvSpPr>
          <p:spPr bwMode="auto">
            <a:xfrm>
              <a:off x="1053605" y="2014805"/>
              <a:ext cx="475490" cy="475487"/>
            </a:xfrm>
            <a:custGeom>
              <a:avLst/>
              <a:gdLst>
                <a:gd name="T0" fmla="*/ 1518 w 1519"/>
                <a:gd name="T1" fmla="*/ 1365 h 1519"/>
                <a:gd name="T2" fmla="*/ 1365 w 1519"/>
                <a:gd name="T3" fmla="*/ 1518 h 1519"/>
                <a:gd name="T4" fmla="*/ 1061 w 1519"/>
                <a:gd name="T5" fmla="*/ 1213 h 1519"/>
                <a:gd name="T6" fmla="*/ 1099 w 1519"/>
                <a:gd name="T7" fmla="*/ 1175 h 1519"/>
                <a:gd name="T8" fmla="*/ 990 w 1519"/>
                <a:gd name="T9" fmla="*/ 1067 h 1519"/>
                <a:gd name="T10" fmla="*/ 1067 w 1519"/>
                <a:gd name="T11" fmla="*/ 990 h 1519"/>
                <a:gd name="T12" fmla="*/ 1175 w 1519"/>
                <a:gd name="T13" fmla="*/ 1097 h 1519"/>
                <a:gd name="T14" fmla="*/ 1213 w 1519"/>
                <a:gd name="T15" fmla="*/ 1059 h 1519"/>
                <a:gd name="T16" fmla="*/ 1518 w 1519"/>
                <a:gd name="T17" fmla="*/ 1365 h 1519"/>
                <a:gd name="T18" fmla="*/ 1044 w 1519"/>
                <a:gd name="T19" fmla="*/ 839 h 1519"/>
                <a:gd name="T20" fmla="*/ 839 w 1519"/>
                <a:gd name="T21" fmla="*/ 1044 h 1519"/>
                <a:gd name="T22" fmla="*/ 560 w 1519"/>
                <a:gd name="T23" fmla="*/ 1119 h 1519"/>
                <a:gd name="T24" fmla="*/ 280 w 1519"/>
                <a:gd name="T25" fmla="*/ 1044 h 1519"/>
                <a:gd name="T26" fmla="*/ 75 w 1519"/>
                <a:gd name="T27" fmla="*/ 839 h 1519"/>
                <a:gd name="T28" fmla="*/ 0 w 1519"/>
                <a:gd name="T29" fmla="*/ 560 h 1519"/>
                <a:gd name="T30" fmla="*/ 75 w 1519"/>
                <a:gd name="T31" fmla="*/ 280 h 1519"/>
                <a:gd name="T32" fmla="*/ 280 w 1519"/>
                <a:gd name="T33" fmla="*/ 75 h 1519"/>
                <a:gd name="T34" fmla="*/ 560 w 1519"/>
                <a:gd name="T35" fmla="*/ 0 h 1519"/>
                <a:gd name="T36" fmla="*/ 839 w 1519"/>
                <a:gd name="T37" fmla="*/ 75 h 1519"/>
                <a:gd name="T38" fmla="*/ 1044 w 1519"/>
                <a:gd name="T39" fmla="*/ 280 h 1519"/>
                <a:gd name="T40" fmla="*/ 1119 w 1519"/>
                <a:gd name="T41" fmla="*/ 560 h 1519"/>
                <a:gd name="T42" fmla="*/ 1044 w 1519"/>
                <a:gd name="T43" fmla="*/ 839 h 1519"/>
                <a:gd name="T44" fmla="*/ 1011 w 1519"/>
                <a:gd name="T45" fmla="*/ 560 h 1519"/>
                <a:gd name="T46" fmla="*/ 950 w 1519"/>
                <a:gd name="T47" fmla="*/ 334 h 1519"/>
                <a:gd name="T48" fmla="*/ 785 w 1519"/>
                <a:gd name="T49" fmla="*/ 168 h 1519"/>
                <a:gd name="T50" fmla="*/ 560 w 1519"/>
                <a:gd name="T51" fmla="*/ 107 h 1519"/>
                <a:gd name="T52" fmla="*/ 334 w 1519"/>
                <a:gd name="T53" fmla="*/ 168 h 1519"/>
                <a:gd name="T54" fmla="*/ 168 w 1519"/>
                <a:gd name="T55" fmla="*/ 334 h 1519"/>
                <a:gd name="T56" fmla="*/ 107 w 1519"/>
                <a:gd name="T57" fmla="*/ 560 h 1519"/>
                <a:gd name="T58" fmla="*/ 168 w 1519"/>
                <a:gd name="T59" fmla="*/ 785 h 1519"/>
                <a:gd name="T60" fmla="*/ 334 w 1519"/>
                <a:gd name="T61" fmla="*/ 950 h 1519"/>
                <a:gd name="T62" fmla="*/ 560 w 1519"/>
                <a:gd name="T63" fmla="*/ 1011 h 1519"/>
                <a:gd name="T64" fmla="*/ 785 w 1519"/>
                <a:gd name="T65" fmla="*/ 950 h 1519"/>
                <a:gd name="T66" fmla="*/ 950 w 1519"/>
                <a:gd name="T67" fmla="*/ 785 h 1519"/>
                <a:gd name="T68" fmla="*/ 1011 w 1519"/>
                <a:gd name="T69" fmla="*/ 56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9" h="1519">
                  <a:moveTo>
                    <a:pt x="1518" y="1365"/>
                  </a:moveTo>
                  <a:cubicBezTo>
                    <a:pt x="1467" y="1416"/>
                    <a:pt x="1416" y="1467"/>
                    <a:pt x="1365" y="1518"/>
                  </a:cubicBezTo>
                  <a:cubicBezTo>
                    <a:pt x="1264" y="1417"/>
                    <a:pt x="1163" y="1315"/>
                    <a:pt x="1061" y="1213"/>
                  </a:cubicBezTo>
                  <a:cubicBezTo>
                    <a:pt x="1074" y="1201"/>
                    <a:pt x="1087" y="1188"/>
                    <a:pt x="1099" y="1175"/>
                  </a:cubicBezTo>
                  <a:cubicBezTo>
                    <a:pt x="1063" y="1139"/>
                    <a:pt x="1027" y="1103"/>
                    <a:pt x="990" y="1067"/>
                  </a:cubicBezTo>
                  <a:cubicBezTo>
                    <a:pt x="1019" y="1042"/>
                    <a:pt x="1042" y="1019"/>
                    <a:pt x="1067" y="990"/>
                  </a:cubicBezTo>
                  <a:cubicBezTo>
                    <a:pt x="1103" y="1026"/>
                    <a:pt x="1139" y="1062"/>
                    <a:pt x="1175" y="1097"/>
                  </a:cubicBezTo>
                  <a:cubicBezTo>
                    <a:pt x="1188" y="1085"/>
                    <a:pt x="1201" y="1072"/>
                    <a:pt x="1213" y="1059"/>
                  </a:cubicBezTo>
                  <a:cubicBezTo>
                    <a:pt x="1315" y="1161"/>
                    <a:pt x="1417" y="1263"/>
                    <a:pt x="1518" y="1365"/>
                  </a:cubicBezTo>
                  <a:close/>
                  <a:moveTo>
                    <a:pt x="1044" y="839"/>
                  </a:moveTo>
                  <a:cubicBezTo>
                    <a:pt x="993" y="929"/>
                    <a:pt x="929" y="993"/>
                    <a:pt x="839" y="1044"/>
                  </a:cubicBezTo>
                  <a:cubicBezTo>
                    <a:pt x="750" y="1096"/>
                    <a:pt x="663" y="1119"/>
                    <a:pt x="560" y="1119"/>
                  </a:cubicBezTo>
                  <a:cubicBezTo>
                    <a:pt x="457" y="1119"/>
                    <a:pt x="369" y="1096"/>
                    <a:pt x="280" y="1044"/>
                  </a:cubicBezTo>
                  <a:cubicBezTo>
                    <a:pt x="190" y="993"/>
                    <a:pt x="126" y="929"/>
                    <a:pt x="75" y="839"/>
                  </a:cubicBezTo>
                  <a:cubicBezTo>
                    <a:pt x="23" y="750"/>
                    <a:pt x="0" y="663"/>
                    <a:pt x="0" y="560"/>
                  </a:cubicBezTo>
                  <a:cubicBezTo>
                    <a:pt x="0" y="457"/>
                    <a:pt x="23" y="369"/>
                    <a:pt x="75" y="280"/>
                  </a:cubicBezTo>
                  <a:cubicBezTo>
                    <a:pt x="126" y="190"/>
                    <a:pt x="190" y="126"/>
                    <a:pt x="280" y="75"/>
                  </a:cubicBezTo>
                  <a:cubicBezTo>
                    <a:pt x="369" y="23"/>
                    <a:pt x="457" y="0"/>
                    <a:pt x="560" y="0"/>
                  </a:cubicBezTo>
                  <a:cubicBezTo>
                    <a:pt x="663" y="0"/>
                    <a:pt x="750" y="23"/>
                    <a:pt x="839" y="75"/>
                  </a:cubicBezTo>
                  <a:cubicBezTo>
                    <a:pt x="929" y="126"/>
                    <a:pt x="993" y="190"/>
                    <a:pt x="1044" y="280"/>
                  </a:cubicBezTo>
                  <a:cubicBezTo>
                    <a:pt x="1096" y="369"/>
                    <a:pt x="1119" y="457"/>
                    <a:pt x="1119" y="560"/>
                  </a:cubicBezTo>
                  <a:cubicBezTo>
                    <a:pt x="1119" y="663"/>
                    <a:pt x="1096" y="750"/>
                    <a:pt x="1044" y="839"/>
                  </a:cubicBezTo>
                  <a:close/>
                  <a:moveTo>
                    <a:pt x="1011" y="560"/>
                  </a:moveTo>
                  <a:cubicBezTo>
                    <a:pt x="1011" y="477"/>
                    <a:pt x="992" y="406"/>
                    <a:pt x="950" y="334"/>
                  </a:cubicBezTo>
                  <a:cubicBezTo>
                    <a:pt x="909" y="262"/>
                    <a:pt x="857" y="210"/>
                    <a:pt x="785" y="168"/>
                  </a:cubicBezTo>
                  <a:cubicBezTo>
                    <a:pt x="713" y="126"/>
                    <a:pt x="643" y="107"/>
                    <a:pt x="560" y="107"/>
                  </a:cubicBezTo>
                  <a:cubicBezTo>
                    <a:pt x="477" y="107"/>
                    <a:pt x="406" y="126"/>
                    <a:pt x="334" y="168"/>
                  </a:cubicBezTo>
                  <a:cubicBezTo>
                    <a:pt x="262" y="210"/>
                    <a:pt x="210" y="262"/>
                    <a:pt x="168" y="334"/>
                  </a:cubicBezTo>
                  <a:cubicBezTo>
                    <a:pt x="126" y="406"/>
                    <a:pt x="107" y="477"/>
                    <a:pt x="107" y="560"/>
                  </a:cubicBezTo>
                  <a:cubicBezTo>
                    <a:pt x="107" y="643"/>
                    <a:pt x="126" y="713"/>
                    <a:pt x="168" y="785"/>
                  </a:cubicBezTo>
                  <a:cubicBezTo>
                    <a:pt x="210" y="857"/>
                    <a:pt x="262" y="909"/>
                    <a:pt x="334" y="950"/>
                  </a:cubicBezTo>
                  <a:cubicBezTo>
                    <a:pt x="406" y="992"/>
                    <a:pt x="477" y="1011"/>
                    <a:pt x="560" y="1011"/>
                  </a:cubicBezTo>
                  <a:cubicBezTo>
                    <a:pt x="643" y="1011"/>
                    <a:pt x="713" y="992"/>
                    <a:pt x="785" y="950"/>
                  </a:cubicBezTo>
                  <a:cubicBezTo>
                    <a:pt x="857" y="909"/>
                    <a:pt x="909" y="857"/>
                    <a:pt x="950" y="785"/>
                  </a:cubicBezTo>
                  <a:cubicBezTo>
                    <a:pt x="992" y="713"/>
                    <a:pt x="1011" y="643"/>
                    <a:pt x="1011" y="560"/>
                  </a:cubicBezTo>
                  <a:close/>
                </a:path>
              </a:pathLst>
            </a:custGeom>
            <a:solidFill>
              <a:schemeClr val="accent1"/>
            </a:solidFill>
            <a:ln>
              <a:noFill/>
            </a:ln>
            <a:effectLst/>
          </p:spPr>
          <p:txBody>
            <a:bodyPr wrap="none" anchor="ctr"/>
            <a:lstStyle/>
            <a:p>
              <a:endParaRPr lang="en-US" dirty="0"/>
            </a:p>
          </p:txBody>
        </p:sp>
      </p:grpSp>
      <p:grpSp>
        <p:nvGrpSpPr>
          <p:cNvPr id="2" name="Group 1">
            <a:extLst>
              <a:ext uri="{FF2B5EF4-FFF2-40B4-BE49-F238E27FC236}">
                <a16:creationId xmlns:a16="http://schemas.microsoft.com/office/drawing/2014/main" id="{BF316DDF-91F2-494B-8EED-53618C9EEC9A}"/>
              </a:ext>
            </a:extLst>
          </p:cNvPr>
          <p:cNvGrpSpPr/>
          <p:nvPr/>
        </p:nvGrpSpPr>
        <p:grpSpPr>
          <a:xfrm>
            <a:off x="8244840" y="1679420"/>
            <a:ext cx="3109560" cy="752281"/>
            <a:chOff x="8028268" y="1679420"/>
            <a:chExt cx="3109560" cy="752281"/>
          </a:xfrm>
        </p:grpSpPr>
        <p:sp>
          <p:nvSpPr>
            <p:cNvPr id="50" name="Rectangle 49">
              <a:extLst>
                <a:ext uri="{FF2B5EF4-FFF2-40B4-BE49-F238E27FC236}">
                  <a16:creationId xmlns:a16="http://schemas.microsoft.com/office/drawing/2014/main" id="{19714C61-84A3-4C0E-8A42-9DF0E9C47F1A}"/>
                </a:ext>
              </a:extLst>
            </p:cNvPr>
            <p:cNvSpPr/>
            <p:nvPr/>
          </p:nvSpPr>
          <p:spPr>
            <a:xfrm>
              <a:off x="9023420" y="1878589"/>
              <a:ext cx="2114408" cy="353943"/>
            </a:xfrm>
            <a:prstGeom prst="rect">
              <a:avLst/>
            </a:prstGeom>
          </p:spPr>
          <p:txBody>
            <a:bodyPr wrap="square" lIns="0" tIns="0" rIns="0" anchor="ctr">
              <a:spAutoFit/>
            </a:bodyPr>
            <a:lstStyle/>
            <a:p>
              <a:r>
                <a:rPr lang="en-GB" sz="2000" b="1" dirty="0">
                  <a:solidFill>
                    <a:schemeClr val="accent1"/>
                  </a:solidFill>
                </a:rPr>
                <a:t>SOLUTION</a:t>
              </a:r>
            </a:p>
          </p:txBody>
        </p:sp>
        <p:grpSp>
          <p:nvGrpSpPr>
            <p:cNvPr id="4" name="Group 3">
              <a:extLst>
                <a:ext uri="{FF2B5EF4-FFF2-40B4-BE49-F238E27FC236}">
                  <a16:creationId xmlns:a16="http://schemas.microsoft.com/office/drawing/2014/main" id="{26AE1EEB-47D0-472B-9C85-96F3E98563C2}"/>
                </a:ext>
              </a:extLst>
            </p:cNvPr>
            <p:cNvGrpSpPr/>
            <p:nvPr/>
          </p:nvGrpSpPr>
          <p:grpSpPr>
            <a:xfrm>
              <a:off x="8028268" y="1679420"/>
              <a:ext cx="752281" cy="752281"/>
              <a:chOff x="8028268" y="1800000"/>
              <a:chExt cx="905100" cy="905100"/>
            </a:xfrm>
          </p:grpSpPr>
          <p:sp>
            <p:nvSpPr>
              <p:cNvPr id="52" name="Oval 51">
                <a:extLst>
                  <a:ext uri="{FF2B5EF4-FFF2-40B4-BE49-F238E27FC236}">
                    <a16:creationId xmlns:a16="http://schemas.microsoft.com/office/drawing/2014/main" id="{9BF8D85A-5BD3-4E94-8739-A96875E34D2E}"/>
                  </a:ext>
                </a:extLst>
              </p:cNvPr>
              <p:cNvSpPr/>
              <p:nvPr/>
            </p:nvSpPr>
            <p:spPr>
              <a:xfrm>
                <a:off x="8028268"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62" name="Group 25">
                <a:extLst>
                  <a:ext uri="{FF2B5EF4-FFF2-40B4-BE49-F238E27FC236}">
                    <a16:creationId xmlns:a16="http://schemas.microsoft.com/office/drawing/2014/main" id="{FB317EE9-D1C3-4CC1-98AE-7427690B0CAB}"/>
                  </a:ext>
                </a:extLst>
              </p:cNvPr>
              <p:cNvGrpSpPr>
                <a:grpSpLocks/>
              </p:cNvGrpSpPr>
              <p:nvPr/>
            </p:nvGrpSpPr>
            <p:grpSpPr bwMode="auto">
              <a:xfrm>
                <a:off x="8235122" y="2022604"/>
                <a:ext cx="491392" cy="459893"/>
                <a:chOff x="1845" y="271"/>
                <a:chExt cx="390" cy="365"/>
              </a:xfrm>
              <a:solidFill>
                <a:schemeClr val="accent1"/>
              </a:solidFill>
            </p:grpSpPr>
            <p:sp>
              <p:nvSpPr>
                <p:cNvPr id="63" name="Freeform 26">
                  <a:extLst>
                    <a:ext uri="{FF2B5EF4-FFF2-40B4-BE49-F238E27FC236}">
                      <a16:creationId xmlns:a16="http://schemas.microsoft.com/office/drawing/2014/main" id="{C9CD258E-9573-4D62-BE51-D74B90177C59}"/>
                    </a:ext>
                  </a:extLst>
                </p:cNvPr>
                <p:cNvSpPr>
                  <a:spLocks noChangeArrowheads="1"/>
                </p:cNvSpPr>
                <p:nvPr/>
              </p:nvSpPr>
              <p:spPr bwMode="auto">
                <a:xfrm>
                  <a:off x="1845" y="271"/>
                  <a:ext cx="391" cy="365"/>
                </a:xfrm>
                <a:custGeom>
                  <a:avLst/>
                  <a:gdLst>
                    <a:gd name="T0" fmla="*/ 973 w 1727"/>
                    <a:gd name="T1" fmla="*/ 725 h 1616"/>
                    <a:gd name="T2" fmla="*/ 659 w 1727"/>
                    <a:gd name="T3" fmla="*/ 672 h 1616"/>
                    <a:gd name="T4" fmla="*/ 486 w 1727"/>
                    <a:gd name="T5" fmla="*/ 523 h 1616"/>
                    <a:gd name="T6" fmla="*/ 205 w 1727"/>
                    <a:gd name="T7" fmla="*/ 642 h 1616"/>
                    <a:gd name="T8" fmla="*/ 152 w 1727"/>
                    <a:gd name="T9" fmla="*/ 956 h 1616"/>
                    <a:gd name="T10" fmla="*/ 3 w 1727"/>
                    <a:gd name="T11" fmla="*/ 1129 h 1616"/>
                    <a:gd name="T12" fmla="*/ 123 w 1727"/>
                    <a:gd name="T13" fmla="*/ 1408 h 1616"/>
                    <a:gd name="T14" fmla="*/ 438 w 1727"/>
                    <a:gd name="T15" fmla="*/ 1462 h 1616"/>
                    <a:gd name="T16" fmla="*/ 612 w 1727"/>
                    <a:gd name="T17" fmla="*/ 1611 h 1616"/>
                    <a:gd name="T18" fmla="*/ 892 w 1727"/>
                    <a:gd name="T19" fmla="*/ 1494 h 1616"/>
                    <a:gd name="T20" fmla="*/ 942 w 1727"/>
                    <a:gd name="T21" fmla="*/ 1178 h 1616"/>
                    <a:gd name="T22" fmla="*/ 1091 w 1727"/>
                    <a:gd name="T23" fmla="*/ 1005 h 1616"/>
                    <a:gd name="T24" fmla="*/ 339 w 1727"/>
                    <a:gd name="T25" fmla="*/ 1187 h 1616"/>
                    <a:gd name="T26" fmla="*/ 428 w 1727"/>
                    <a:gd name="T27" fmla="*/ 856 h 1616"/>
                    <a:gd name="T28" fmla="*/ 759 w 1727"/>
                    <a:gd name="T29" fmla="*/ 945 h 1616"/>
                    <a:gd name="T30" fmla="*/ 670 w 1727"/>
                    <a:gd name="T31" fmla="*/ 1276 h 1616"/>
                    <a:gd name="T32" fmla="*/ 1726 w 1727"/>
                    <a:gd name="T33" fmla="*/ 682 h 1616"/>
                    <a:gd name="T34" fmla="*/ 1627 w 1727"/>
                    <a:gd name="T35" fmla="*/ 571 h 1616"/>
                    <a:gd name="T36" fmla="*/ 1596 w 1727"/>
                    <a:gd name="T37" fmla="*/ 371 h 1616"/>
                    <a:gd name="T38" fmla="*/ 1417 w 1727"/>
                    <a:gd name="T39" fmla="*/ 296 h 1616"/>
                    <a:gd name="T40" fmla="*/ 1340 w 1727"/>
                    <a:gd name="T41" fmla="*/ 297 h 1616"/>
                    <a:gd name="T42" fmla="*/ 1160 w 1727"/>
                    <a:gd name="T43" fmla="*/ 371 h 1616"/>
                    <a:gd name="T44" fmla="*/ 1127 w 1727"/>
                    <a:gd name="T45" fmla="*/ 571 h 1616"/>
                    <a:gd name="T46" fmla="*/ 1031 w 1727"/>
                    <a:gd name="T47" fmla="*/ 682 h 1616"/>
                    <a:gd name="T48" fmla="*/ 1106 w 1727"/>
                    <a:gd name="T49" fmla="*/ 860 h 1616"/>
                    <a:gd name="T50" fmla="*/ 1306 w 1727"/>
                    <a:gd name="T51" fmla="*/ 893 h 1616"/>
                    <a:gd name="T52" fmla="*/ 1415 w 1727"/>
                    <a:gd name="T53" fmla="*/ 989 h 1616"/>
                    <a:gd name="T54" fmla="*/ 1594 w 1727"/>
                    <a:gd name="T55" fmla="*/ 914 h 1616"/>
                    <a:gd name="T56" fmla="*/ 1628 w 1727"/>
                    <a:gd name="T57" fmla="*/ 716 h 1616"/>
                    <a:gd name="T58" fmla="*/ 1242 w 1727"/>
                    <a:gd name="T59" fmla="*/ 721 h 1616"/>
                    <a:gd name="T60" fmla="*/ 1299 w 1727"/>
                    <a:gd name="T61" fmla="*/ 509 h 1616"/>
                    <a:gd name="T62" fmla="*/ 1511 w 1727"/>
                    <a:gd name="T63" fmla="*/ 566 h 1616"/>
                    <a:gd name="T64" fmla="*/ 1454 w 1727"/>
                    <a:gd name="T65" fmla="*/ 777 h 1616"/>
                    <a:gd name="T66" fmla="*/ 645 w 1727"/>
                    <a:gd name="T67" fmla="*/ 337 h 1616"/>
                    <a:gd name="T68" fmla="*/ 672 w 1727"/>
                    <a:gd name="T69" fmla="*/ 496 h 1616"/>
                    <a:gd name="T70" fmla="*/ 815 w 1727"/>
                    <a:gd name="T71" fmla="*/ 556 h 1616"/>
                    <a:gd name="T72" fmla="*/ 902 w 1727"/>
                    <a:gd name="T73" fmla="*/ 479 h 1616"/>
                    <a:gd name="T74" fmla="*/ 1062 w 1727"/>
                    <a:gd name="T75" fmla="*/ 453 h 1616"/>
                    <a:gd name="T76" fmla="*/ 1122 w 1727"/>
                    <a:gd name="T77" fmla="*/ 310 h 1616"/>
                    <a:gd name="T78" fmla="*/ 1122 w 1727"/>
                    <a:gd name="T79" fmla="*/ 246 h 1616"/>
                    <a:gd name="T80" fmla="*/ 1063 w 1727"/>
                    <a:gd name="T81" fmla="*/ 103 h 1616"/>
                    <a:gd name="T82" fmla="*/ 904 w 1727"/>
                    <a:gd name="T83" fmla="*/ 76 h 1616"/>
                    <a:gd name="T84" fmla="*/ 847 w 1727"/>
                    <a:gd name="T85" fmla="*/ 0 h 1616"/>
                    <a:gd name="T86" fmla="*/ 789 w 1727"/>
                    <a:gd name="T87" fmla="*/ 76 h 1616"/>
                    <a:gd name="T88" fmla="*/ 630 w 1727"/>
                    <a:gd name="T89" fmla="*/ 103 h 1616"/>
                    <a:gd name="T90" fmla="*/ 569 w 1727"/>
                    <a:gd name="T91" fmla="*/ 246 h 1616"/>
                    <a:gd name="T92" fmla="*/ 645 w 1727"/>
                    <a:gd name="T93" fmla="*/ 337 h 1616"/>
                    <a:gd name="T94" fmla="*/ 953 w 1727"/>
                    <a:gd name="T95" fmla="*/ 217 h 1616"/>
                    <a:gd name="T96" fmla="*/ 908 w 1727"/>
                    <a:gd name="T97" fmla="*/ 387 h 1616"/>
                    <a:gd name="T98" fmla="*/ 739 w 1727"/>
                    <a:gd name="T99" fmla="*/ 341 h 1616"/>
                    <a:gd name="T100" fmla="*/ 739 w 1727"/>
                    <a:gd name="T101" fmla="*/ 217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7" h="1616">
                      <a:moveTo>
                        <a:pt x="940" y="953"/>
                      </a:moveTo>
                      <a:cubicBezTo>
                        <a:pt x="932" y="922"/>
                        <a:pt x="921" y="896"/>
                        <a:pt x="905" y="867"/>
                      </a:cubicBezTo>
                      <a:cubicBezTo>
                        <a:pt x="928" y="820"/>
                        <a:pt x="951" y="772"/>
                        <a:pt x="973" y="725"/>
                      </a:cubicBezTo>
                      <a:cubicBezTo>
                        <a:pt x="946" y="692"/>
                        <a:pt x="921" y="666"/>
                        <a:pt x="887" y="639"/>
                      </a:cubicBezTo>
                      <a:cubicBezTo>
                        <a:pt x="840" y="661"/>
                        <a:pt x="792" y="684"/>
                        <a:pt x="745" y="707"/>
                      </a:cubicBezTo>
                      <a:cubicBezTo>
                        <a:pt x="717" y="691"/>
                        <a:pt x="691" y="680"/>
                        <a:pt x="659" y="672"/>
                      </a:cubicBezTo>
                      <a:cubicBezTo>
                        <a:pt x="641" y="622"/>
                        <a:pt x="624" y="572"/>
                        <a:pt x="607" y="523"/>
                      </a:cubicBezTo>
                      <a:cubicBezTo>
                        <a:pt x="585" y="520"/>
                        <a:pt x="567" y="519"/>
                        <a:pt x="546" y="519"/>
                      </a:cubicBezTo>
                      <a:cubicBezTo>
                        <a:pt x="525" y="519"/>
                        <a:pt x="507" y="520"/>
                        <a:pt x="486" y="523"/>
                      </a:cubicBezTo>
                      <a:cubicBezTo>
                        <a:pt x="468" y="573"/>
                        <a:pt x="451" y="623"/>
                        <a:pt x="434" y="674"/>
                      </a:cubicBezTo>
                      <a:cubicBezTo>
                        <a:pt x="403" y="683"/>
                        <a:pt x="377" y="694"/>
                        <a:pt x="348" y="710"/>
                      </a:cubicBezTo>
                      <a:cubicBezTo>
                        <a:pt x="300" y="687"/>
                        <a:pt x="252" y="664"/>
                        <a:pt x="205" y="642"/>
                      </a:cubicBezTo>
                      <a:cubicBezTo>
                        <a:pt x="172" y="669"/>
                        <a:pt x="146" y="694"/>
                        <a:pt x="119" y="728"/>
                      </a:cubicBezTo>
                      <a:cubicBezTo>
                        <a:pt x="141" y="775"/>
                        <a:pt x="164" y="823"/>
                        <a:pt x="187" y="870"/>
                      </a:cubicBezTo>
                      <a:cubicBezTo>
                        <a:pt x="171" y="898"/>
                        <a:pt x="161" y="924"/>
                        <a:pt x="152" y="956"/>
                      </a:cubicBezTo>
                      <a:cubicBezTo>
                        <a:pt x="102" y="974"/>
                        <a:pt x="52" y="992"/>
                        <a:pt x="3" y="1009"/>
                      </a:cubicBezTo>
                      <a:cubicBezTo>
                        <a:pt x="3" y="1029"/>
                        <a:pt x="0" y="1049"/>
                        <a:pt x="0" y="1069"/>
                      </a:cubicBezTo>
                      <a:cubicBezTo>
                        <a:pt x="0" y="1089"/>
                        <a:pt x="0" y="1109"/>
                        <a:pt x="3" y="1129"/>
                      </a:cubicBezTo>
                      <a:cubicBezTo>
                        <a:pt x="52" y="1147"/>
                        <a:pt x="102" y="1165"/>
                        <a:pt x="152" y="1182"/>
                      </a:cubicBezTo>
                      <a:cubicBezTo>
                        <a:pt x="161" y="1213"/>
                        <a:pt x="171" y="1239"/>
                        <a:pt x="187" y="1268"/>
                      </a:cubicBezTo>
                      <a:cubicBezTo>
                        <a:pt x="165" y="1315"/>
                        <a:pt x="144" y="1362"/>
                        <a:pt x="123" y="1408"/>
                      </a:cubicBezTo>
                      <a:cubicBezTo>
                        <a:pt x="150" y="1442"/>
                        <a:pt x="176" y="1468"/>
                        <a:pt x="209" y="1494"/>
                      </a:cubicBezTo>
                      <a:cubicBezTo>
                        <a:pt x="256" y="1472"/>
                        <a:pt x="304" y="1450"/>
                        <a:pt x="352" y="1427"/>
                      </a:cubicBezTo>
                      <a:cubicBezTo>
                        <a:pt x="381" y="1443"/>
                        <a:pt x="407" y="1453"/>
                        <a:pt x="438" y="1462"/>
                      </a:cubicBezTo>
                      <a:cubicBezTo>
                        <a:pt x="455" y="1512"/>
                        <a:pt x="473" y="1562"/>
                        <a:pt x="491" y="1611"/>
                      </a:cubicBezTo>
                      <a:cubicBezTo>
                        <a:pt x="511" y="1611"/>
                        <a:pt x="531" y="1615"/>
                        <a:pt x="551" y="1615"/>
                      </a:cubicBezTo>
                      <a:cubicBezTo>
                        <a:pt x="571" y="1615"/>
                        <a:pt x="592" y="1615"/>
                        <a:pt x="612" y="1611"/>
                      </a:cubicBezTo>
                      <a:cubicBezTo>
                        <a:pt x="629" y="1562"/>
                        <a:pt x="646" y="1512"/>
                        <a:pt x="664" y="1462"/>
                      </a:cubicBezTo>
                      <a:cubicBezTo>
                        <a:pt x="696" y="1453"/>
                        <a:pt x="722" y="1443"/>
                        <a:pt x="750" y="1427"/>
                      </a:cubicBezTo>
                      <a:cubicBezTo>
                        <a:pt x="797" y="1450"/>
                        <a:pt x="845" y="1472"/>
                        <a:pt x="892" y="1494"/>
                      </a:cubicBezTo>
                      <a:cubicBezTo>
                        <a:pt x="926" y="1467"/>
                        <a:pt x="952" y="1442"/>
                        <a:pt x="979" y="1408"/>
                      </a:cubicBezTo>
                      <a:cubicBezTo>
                        <a:pt x="955" y="1360"/>
                        <a:pt x="931" y="1312"/>
                        <a:pt x="907" y="1264"/>
                      </a:cubicBezTo>
                      <a:cubicBezTo>
                        <a:pt x="923" y="1235"/>
                        <a:pt x="934" y="1210"/>
                        <a:pt x="942" y="1178"/>
                      </a:cubicBezTo>
                      <a:cubicBezTo>
                        <a:pt x="992" y="1161"/>
                        <a:pt x="1042" y="1143"/>
                        <a:pt x="1092" y="1125"/>
                      </a:cubicBezTo>
                      <a:cubicBezTo>
                        <a:pt x="1092" y="1105"/>
                        <a:pt x="1095" y="1085"/>
                        <a:pt x="1095" y="1065"/>
                      </a:cubicBezTo>
                      <a:cubicBezTo>
                        <a:pt x="1095" y="1044"/>
                        <a:pt x="1094" y="1026"/>
                        <a:pt x="1091" y="1005"/>
                      </a:cubicBezTo>
                      <a:cubicBezTo>
                        <a:pt x="1041" y="988"/>
                        <a:pt x="991" y="971"/>
                        <a:pt x="940" y="953"/>
                      </a:cubicBezTo>
                      <a:close/>
                      <a:moveTo>
                        <a:pt x="428" y="1276"/>
                      </a:moveTo>
                      <a:cubicBezTo>
                        <a:pt x="389" y="1254"/>
                        <a:pt x="361" y="1226"/>
                        <a:pt x="339" y="1187"/>
                      </a:cubicBezTo>
                      <a:cubicBezTo>
                        <a:pt x="316" y="1149"/>
                        <a:pt x="306" y="1111"/>
                        <a:pt x="306" y="1066"/>
                      </a:cubicBezTo>
                      <a:cubicBezTo>
                        <a:pt x="306" y="1021"/>
                        <a:pt x="316" y="984"/>
                        <a:pt x="339" y="945"/>
                      </a:cubicBezTo>
                      <a:cubicBezTo>
                        <a:pt x="361" y="907"/>
                        <a:pt x="389" y="878"/>
                        <a:pt x="428" y="856"/>
                      </a:cubicBezTo>
                      <a:cubicBezTo>
                        <a:pt x="466" y="834"/>
                        <a:pt x="504" y="824"/>
                        <a:pt x="549" y="824"/>
                      </a:cubicBezTo>
                      <a:cubicBezTo>
                        <a:pt x="593" y="824"/>
                        <a:pt x="631" y="834"/>
                        <a:pt x="670" y="856"/>
                      </a:cubicBezTo>
                      <a:cubicBezTo>
                        <a:pt x="709" y="878"/>
                        <a:pt x="737" y="907"/>
                        <a:pt x="759" y="945"/>
                      </a:cubicBezTo>
                      <a:cubicBezTo>
                        <a:pt x="781" y="984"/>
                        <a:pt x="791" y="1021"/>
                        <a:pt x="791" y="1066"/>
                      </a:cubicBezTo>
                      <a:cubicBezTo>
                        <a:pt x="791" y="1111"/>
                        <a:pt x="781" y="1149"/>
                        <a:pt x="759" y="1187"/>
                      </a:cubicBezTo>
                      <a:cubicBezTo>
                        <a:pt x="737" y="1226"/>
                        <a:pt x="709" y="1254"/>
                        <a:pt x="670" y="1276"/>
                      </a:cubicBezTo>
                      <a:cubicBezTo>
                        <a:pt x="631" y="1298"/>
                        <a:pt x="593" y="1309"/>
                        <a:pt x="549" y="1309"/>
                      </a:cubicBezTo>
                      <a:cubicBezTo>
                        <a:pt x="504" y="1309"/>
                        <a:pt x="466" y="1298"/>
                        <a:pt x="428" y="1276"/>
                      </a:cubicBezTo>
                      <a:close/>
                      <a:moveTo>
                        <a:pt x="1726" y="682"/>
                      </a:moveTo>
                      <a:cubicBezTo>
                        <a:pt x="1726" y="669"/>
                        <a:pt x="1726" y="656"/>
                        <a:pt x="1726" y="643"/>
                      </a:cubicBezTo>
                      <a:cubicBezTo>
                        <a:pt x="1725" y="629"/>
                        <a:pt x="1725" y="618"/>
                        <a:pt x="1723" y="604"/>
                      </a:cubicBezTo>
                      <a:cubicBezTo>
                        <a:pt x="1691" y="593"/>
                        <a:pt x="1659" y="582"/>
                        <a:pt x="1627" y="571"/>
                      </a:cubicBezTo>
                      <a:cubicBezTo>
                        <a:pt x="1622" y="551"/>
                        <a:pt x="1615" y="535"/>
                        <a:pt x="1605" y="517"/>
                      </a:cubicBezTo>
                      <a:cubicBezTo>
                        <a:pt x="1620" y="486"/>
                        <a:pt x="1634" y="455"/>
                        <a:pt x="1648" y="425"/>
                      </a:cubicBezTo>
                      <a:cubicBezTo>
                        <a:pt x="1632" y="404"/>
                        <a:pt x="1617" y="388"/>
                        <a:pt x="1596" y="371"/>
                      </a:cubicBezTo>
                      <a:cubicBezTo>
                        <a:pt x="1566" y="385"/>
                        <a:pt x="1536" y="399"/>
                        <a:pt x="1505" y="414"/>
                      </a:cubicBezTo>
                      <a:cubicBezTo>
                        <a:pt x="1487" y="404"/>
                        <a:pt x="1471" y="397"/>
                        <a:pt x="1451" y="392"/>
                      </a:cubicBezTo>
                      <a:cubicBezTo>
                        <a:pt x="1440" y="360"/>
                        <a:pt x="1429" y="328"/>
                        <a:pt x="1417" y="296"/>
                      </a:cubicBezTo>
                      <a:cubicBezTo>
                        <a:pt x="1404" y="295"/>
                        <a:pt x="1392" y="294"/>
                        <a:pt x="1379" y="294"/>
                      </a:cubicBezTo>
                      <a:cubicBezTo>
                        <a:pt x="1379" y="294"/>
                        <a:pt x="1379" y="294"/>
                        <a:pt x="1378" y="294"/>
                      </a:cubicBezTo>
                      <a:cubicBezTo>
                        <a:pt x="1365" y="294"/>
                        <a:pt x="1353" y="295"/>
                        <a:pt x="1340" y="297"/>
                      </a:cubicBezTo>
                      <a:cubicBezTo>
                        <a:pt x="1329" y="328"/>
                        <a:pt x="1318" y="360"/>
                        <a:pt x="1306" y="392"/>
                      </a:cubicBezTo>
                      <a:cubicBezTo>
                        <a:pt x="1286" y="398"/>
                        <a:pt x="1270" y="404"/>
                        <a:pt x="1252" y="414"/>
                      </a:cubicBezTo>
                      <a:cubicBezTo>
                        <a:pt x="1222" y="399"/>
                        <a:pt x="1191" y="385"/>
                        <a:pt x="1160" y="371"/>
                      </a:cubicBezTo>
                      <a:cubicBezTo>
                        <a:pt x="1139" y="388"/>
                        <a:pt x="1123" y="404"/>
                        <a:pt x="1106" y="425"/>
                      </a:cubicBezTo>
                      <a:cubicBezTo>
                        <a:pt x="1121" y="455"/>
                        <a:pt x="1135" y="486"/>
                        <a:pt x="1149" y="517"/>
                      </a:cubicBezTo>
                      <a:cubicBezTo>
                        <a:pt x="1139" y="535"/>
                        <a:pt x="1133" y="551"/>
                        <a:pt x="1127" y="571"/>
                      </a:cubicBezTo>
                      <a:cubicBezTo>
                        <a:pt x="1095" y="582"/>
                        <a:pt x="1063" y="593"/>
                        <a:pt x="1031" y="604"/>
                      </a:cubicBezTo>
                      <a:cubicBezTo>
                        <a:pt x="1031" y="617"/>
                        <a:pt x="1031" y="630"/>
                        <a:pt x="1031" y="643"/>
                      </a:cubicBezTo>
                      <a:cubicBezTo>
                        <a:pt x="1031" y="656"/>
                        <a:pt x="1031" y="669"/>
                        <a:pt x="1031" y="682"/>
                      </a:cubicBezTo>
                      <a:cubicBezTo>
                        <a:pt x="1063" y="693"/>
                        <a:pt x="1095" y="704"/>
                        <a:pt x="1127" y="716"/>
                      </a:cubicBezTo>
                      <a:cubicBezTo>
                        <a:pt x="1133" y="735"/>
                        <a:pt x="1139" y="752"/>
                        <a:pt x="1149" y="770"/>
                      </a:cubicBezTo>
                      <a:cubicBezTo>
                        <a:pt x="1135" y="800"/>
                        <a:pt x="1121" y="830"/>
                        <a:pt x="1106" y="860"/>
                      </a:cubicBezTo>
                      <a:cubicBezTo>
                        <a:pt x="1123" y="881"/>
                        <a:pt x="1139" y="897"/>
                        <a:pt x="1160" y="914"/>
                      </a:cubicBezTo>
                      <a:cubicBezTo>
                        <a:pt x="1191" y="900"/>
                        <a:pt x="1222" y="886"/>
                        <a:pt x="1252" y="871"/>
                      </a:cubicBezTo>
                      <a:cubicBezTo>
                        <a:pt x="1270" y="881"/>
                        <a:pt x="1286" y="888"/>
                        <a:pt x="1306" y="893"/>
                      </a:cubicBezTo>
                      <a:cubicBezTo>
                        <a:pt x="1317" y="925"/>
                        <a:pt x="1328" y="957"/>
                        <a:pt x="1338" y="989"/>
                      </a:cubicBezTo>
                      <a:cubicBezTo>
                        <a:pt x="1351" y="989"/>
                        <a:pt x="1364" y="989"/>
                        <a:pt x="1376" y="989"/>
                      </a:cubicBezTo>
                      <a:cubicBezTo>
                        <a:pt x="1389" y="989"/>
                        <a:pt x="1402" y="989"/>
                        <a:pt x="1415" y="989"/>
                      </a:cubicBezTo>
                      <a:cubicBezTo>
                        <a:pt x="1427" y="957"/>
                        <a:pt x="1438" y="925"/>
                        <a:pt x="1449" y="893"/>
                      </a:cubicBezTo>
                      <a:cubicBezTo>
                        <a:pt x="1468" y="888"/>
                        <a:pt x="1485" y="881"/>
                        <a:pt x="1503" y="871"/>
                      </a:cubicBezTo>
                      <a:cubicBezTo>
                        <a:pt x="1534" y="886"/>
                        <a:pt x="1564" y="900"/>
                        <a:pt x="1594" y="914"/>
                      </a:cubicBezTo>
                      <a:cubicBezTo>
                        <a:pt x="1615" y="897"/>
                        <a:pt x="1631" y="881"/>
                        <a:pt x="1648" y="860"/>
                      </a:cubicBezTo>
                      <a:cubicBezTo>
                        <a:pt x="1634" y="830"/>
                        <a:pt x="1620" y="800"/>
                        <a:pt x="1605" y="770"/>
                      </a:cubicBezTo>
                      <a:cubicBezTo>
                        <a:pt x="1615" y="752"/>
                        <a:pt x="1622" y="735"/>
                        <a:pt x="1628" y="716"/>
                      </a:cubicBezTo>
                      <a:cubicBezTo>
                        <a:pt x="1661" y="704"/>
                        <a:pt x="1694" y="693"/>
                        <a:pt x="1726" y="682"/>
                      </a:cubicBezTo>
                      <a:close/>
                      <a:moveTo>
                        <a:pt x="1299" y="777"/>
                      </a:moveTo>
                      <a:cubicBezTo>
                        <a:pt x="1274" y="762"/>
                        <a:pt x="1257" y="745"/>
                        <a:pt x="1242" y="721"/>
                      </a:cubicBezTo>
                      <a:cubicBezTo>
                        <a:pt x="1228" y="696"/>
                        <a:pt x="1222" y="671"/>
                        <a:pt x="1222" y="643"/>
                      </a:cubicBezTo>
                      <a:cubicBezTo>
                        <a:pt x="1222" y="614"/>
                        <a:pt x="1228" y="590"/>
                        <a:pt x="1242" y="566"/>
                      </a:cubicBezTo>
                      <a:cubicBezTo>
                        <a:pt x="1257" y="541"/>
                        <a:pt x="1274" y="523"/>
                        <a:pt x="1299" y="509"/>
                      </a:cubicBezTo>
                      <a:cubicBezTo>
                        <a:pt x="1324" y="495"/>
                        <a:pt x="1349" y="488"/>
                        <a:pt x="1377" y="488"/>
                      </a:cubicBezTo>
                      <a:cubicBezTo>
                        <a:pt x="1406" y="488"/>
                        <a:pt x="1429" y="495"/>
                        <a:pt x="1454" y="509"/>
                      </a:cubicBezTo>
                      <a:cubicBezTo>
                        <a:pt x="1479" y="523"/>
                        <a:pt x="1497" y="541"/>
                        <a:pt x="1511" y="566"/>
                      </a:cubicBezTo>
                      <a:cubicBezTo>
                        <a:pt x="1525" y="590"/>
                        <a:pt x="1532" y="614"/>
                        <a:pt x="1532" y="643"/>
                      </a:cubicBezTo>
                      <a:cubicBezTo>
                        <a:pt x="1532" y="671"/>
                        <a:pt x="1525" y="696"/>
                        <a:pt x="1511" y="721"/>
                      </a:cubicBezTo>
                      <a:cubicBezTo>
                        <a:pt x="1497" y="745"/>
                        <a:pt x="1479" y="762"/>
                        <a:pt x="1454" y="777"/>
                      </a:cubicBezTo>
                      <a:cubicBezTo>
                        <a:pt x="1429" y="791"/>
                        <a:pt x="1406" y="798"/>
                        <a:pt x="1377" y="798"/>
                      </a:cubicBezTo>
                      <a:cubicBezTo>
                        <a:pt x="1349" y="798"/>
                        <a:pt x="1324" y="791"/>
                        <a:pt x="1299" y="777"/>
                      </a:cubicBezTo>
                      <a:close/>
                      <a:moveTo>
                        <a:pt x="645" y="337"/>
                      </a:moveTo>
                      <a:cubicBezTo>
                        <a:pt x="650" y="353"/>
                        <a:pt x="655" y="366"/>
                        <a:pt x="663" y="380"/>
                      </a:cubicBezTo>
                      <a:cubicBezTo>
                        <a:pt x="651" y="404"/>
                        <a:pt x="640" y="428"/>
                        <a:pt x="629" y="453"/>
                      </a:cubicBezTo>
                      <a:cubicBezTo>
                        <a:pt x="642" y="470"/>
                        <a:pt x="655" y="483"/>
                        <a:pt x="672" y="496"/>
                      </a:cubicBezTo>
                      <a:cubicBezTo>
                        <a:pt x="696" y="484"/>
                        <a:pt x="720" y="473"/>
                        <a:pt x="744" y="462"/>
                      </a:cubicBezTo>
                      <a:cubicBezTo>
                        <a:pt x="759" y="470"/>
                        <a:pt x="772" y="475"/>
                        <a:pt x="787" y="479"/>
                      </a:cubicBezTo>
                      <a:cubicBezTo>
                        <a:pt x="796" y="504"/>
                        <a:pt x="805" y="530"/>
                        <a:pt x="815" y="556"/>
                      </a:cubicBezTo>
                      <a:cubicBezTo>
                        <a:pt x="825" y="556"/>
                        <a:pt x="835" y="556"/>
                        <a:pt x="845" y="556"/>
                      </a:cubicBezTo>
                      <a:cubicBezTo>
                        <a:pt x="855" y="556"/>
                        <a:pt x="865" y="556"/>
                        <a:pt x="875" y="556"/>
                      </a:cubicBezTo>
                      <a:cubicBezTo>
                        <a:pt x="884" y="530"/>
                        <a:pt x="893" y="504"/>
                        <a:pt x="902" y="479"/>
                      </a:cubicBezTo>
                      <a:cubicBezTo>
                        <a:pt x="918" y="475"/>
                        <a:pt x="931" y="470"/>
                        <a:pt x="945" y="461"/>
                      </a:cubicBezTo>
                      <a:cubicBezTo>
                        <a:pt x="970" y="472"/>
                        <a:pt x="995" y="484"/>
                        <a:pt x="1019" y="496"/>
                      </a:cubicBezTo>
                      <a:cubicBezTo>
                        <a:pt x="1035" y="483"/>
                        <a:pt x="1048" y="470"/>
                        <a:pt x="1062" y="453"/>
                      </a:cubicBezTo>
                      <a:cubicBezTo>
                        <a:pt x="1051" y="428"/>
                        <a:pt x="1039" y="404"/>
                        <a:pt x="1027" y="380"/>
                      </a:cubicBezTo>
                      <a:cubicBezTo>
                        <a:pt x="1035" y="366"/>
                        <a:pt x="1041" y="353"/>
                        <a:pt x="1045" y="337"/>
                      </a:cubicBezTo>
                      <a:cubicBezTo>
                        <a:pt x="1071" y="328"/>
                        <a:pt x="1097" y="319"/>
                        <a:pt x="1122" y="310"/>
                      </a:cubicBezTo>
                      <a:cubicBezTo>
                        <a:pt x="1122" y="299"/>
                        <a:pt x="1122" y="289"/>
                        <a:pt x="1122" y="279"/>
                      </a:cubicBezTo>
                      <a:cubicBezTo>
                        <a:pt x="1123" y="273"/>
                        <a:pt x="1123" y="268"/>
                        <a:pt x="1123" y="263"/>
                      </a:cubicBezTo>
                      <a:cubicBezTo>
                        <a:pt x="1123" y="257"/>
                        <a:pt x="1123" y="252"/>
                        <a:pt x="1122" y="246"/>
                      </a:cubicBezTo>
                      <a:cubicBezTo>
                        <a:pt x="1097" y="237"/>
                        <a:pt x="1072" y="228"/>
                        <a:pt x="1046" y="219"/>
                      </a:cubicBezTo>
                      <a:cubicBezTo>
                        <a:pt x="1042" y="203"/>
                        <a:pt x="1036" y="190"/>
                        <a:pt x="1029" y="176"/>
                      </a:cubicBezTo>
                      <a:cubicBezTo>
                        <a:pt x="1041" y="151"/>
                        <a:pt x="1052" y="127"/>
                        <a:pt x="1063" y="103"/>
                      </a:cubicBezTo>
                      <a:cubicBezTo>
                        <a:pt x="1050" y="86"/>
                        <a:pt x="1037" y="73"/>
                        <a:pt x="1020" y="59"/>
                      </a:cubicBezTo>
                      <a:cubicBezTo>
                        <a:pt x="996" y="70"/>
                        <a:pt x="972" y="82"/>
                        <a:pt x="947" y="94"/>
                      </a:cubicBezTo>
                      <a:cubicBezTo>
                        <a:pt x="933" y="86"/>
                        <a:pt x="920" y="81"/>
                        <a:pt x="904" y="76"/>
                      </a:cubicBezTo>
                      <a:cubicBezTo>
                        <a:pt x="895" y="50"/>
                        <a:pt x="886" y="25"/>
                        <a:pt x="877" y="0"/>
                      </a:cubicBezTo>
                      <a:cubicBezTo>
                        <a:pt x="871" y="0"/>
                        <a:pt x="867" y="0"/>
                        <a:pt x="862" y="0"/>
                      </a:cubicBezTo>
                      <a:cubicBezTo>
                        <a:pt x="856" y="0"/>
                        <a:pt x="852" y="0"/>
                        <a:pt x="847" y="0"/>
                      </a:cubicBezTo>
                      <a:cubicBezTo>
                        <a:pt x="842" y="0"/>
                        <a:pt x="837" y="0"/>
                        <a:pt x="832" y="0"/>
                      </a:cubicBezTo>
                      <a:cubicBezTo>
                        <a:pt x="826" y="0"/>
                        <a:pt x="822" y="0"/>
                        <a:pt x="816" y="0"/>
                      </a:cubicBezTo>
                      <a:cubicBezTo>
                        <a:pt x="807" y="25"/>
                        <a:pt x="798" y="50"/>
                        <a:pt x="789" y="76"/>
                      </a:cubicBezTo>
                      <a:cubicBezTo>
                        <a:pt x="773" y="81"/>
                        <a:pt x="761" y="86"/>
                        <a:pt x="746" y="94"/>
                      </a:cubicBezTo>
                      <a:cubicBezTo>
                        <a:pt x="721" y="82"/>
                        <a:pt x="697" y="70"/>
                        <a:pt x="673" y="59"/>
                      </a:cubicBezTo>
                      <a:cubicBezTo>
                        <a:pt x="657" y="73"/>
                        <a:pt x="644" y="86"/>
                        <a:pt x="630" y="103"/>
                      </a:cubicBezTo>
                      <a:cubicBezTo>
                        <a:pt x="641" y="127"/>
                        <a:pt x="653" y="151"/>
                        <a:pt x="665" y="175"/>
                      </a:cubicBezTo>
                      <a:cubicBezTo>
                        <a:pt x="657" y="190"/>
                        <a:pt x="652" y="203"/>
                        <a:pt x="647" y="218"/>
                      </a:cubicBezTo>
                      <a:cubicBezTo>
                        <a:pt x="621" y="227"/>
                        <a:pt x="595" y="236"/>
                        <a:pt x="569" y="246"/>
                      </a:cubicBezTo>
                      <a:cubicBezTo>
                        <a:pt x="569" y="256"/>
                        <a:pt x="569" y="266"/>
                        <a:pt x="569" y="277"/>
                      </a:cubicBezTo>
                      <a:cubicBezTo>
                        <a:pt x="569" y="287"/>
                        <a:pt x="569" y="297"/>
                        <a:pt x="569" y="308"/>
                      </a:cubicBezTo>
                      <a:cubicBezTo>
                        <a:pt x="594" y="317"/>
                        <a:pt x="619" y="327"/>
                        <a:pt x="645" y="337"/>
                      </a:cubicBezTo>
                      <a:close/>
                      <a:moveTo>
                        <a:pt x="846" y="155"/>
                      </a:moveTo>
                      <a:cubicBezTo>
                        <a:pt x="868" y="155"/>
                        <a:pt x="889" y="160"/>
                        <a:pt x="908" y="172"/>
                      </a:cubicBezTo>
                      <a:cubicBezTo>
                        <a:pt x="928" y="183"/>
                        <a:pt x="942" y="197"/>
                        <a:pt x="953" y="217"/>
                      </a:cubicBezTo>
                      <a:cubicBezTo>
                        <a:pt x="965" y="237"/>
                        <a:pt x="970" y="256"/>
                        <a:pt x="970" y="279"/>
                      </a:cubicBezTo>
                      <a:cubicBezTo>
                        <a:pt x="970" y="302"/>
                        <a:pt x="965" y="321"/>
                        <a:pt x="953" y="341"/>
                      </a:cubicBezTo>
                      <a:cubicBezTo>
                        <a:pt x="942" y="361"/>
                        <a:pt x="928" y="375"/>
                        <a:pt x="908" y="387"/>
                      </a:cubicBezTo>
                      <a:cubicBezTo>
                        <a:pt x="889" y="398"/>
                        <a:pt x="868" y="403"/>
                        <a:pt x="846" y="403"/>
                      </a:cubicBezTo>
                      <a:cubicBezTo>
                        <a:pt x="824" y="403"/>
                        <a:pt x="803" y="398"/>
                        <a:pt x="784" y="387"/>
                      </a:cubicBezTo>
                      <a:cubicBezTo>
                        <a:pt x="764" y="375"/>
                        <a:pt x="750" y="361"/>
                        <a:pt x="739" y="341"/>
                      </a:cubicBezTo>
                      <a:cubicBezTo>
                        <a:pt x="728" y="321"/>
                        <a:pt x="722" y="302"/>
                        <a:pt x="722" y="279"/>
                      </a:cubicBezTo>
                      <a:lnTo>
                        <a:pt x="722" y="279"/>
                      </a:lnTo>
                      <a:cubicBezTo>
                        <a:pt x="722" y="256"/>
                        <a:pt x="728" y="236"/>
                        <a:pt x="739" y="217"/>
                      </a:cubicBezTo>
                      <a:cubicBezTo>
                        <a:pt x="750" y="197"/>
                        <a:pt x="764" y="182"/>
                        <a:pt x="784" y="171"/>
                      </a:cubicBezTo>
                      <a:cubicBezTo>
                        <a:pt x="803" y="159"/>
                        <a:pt x="824" y="155"/>
                        <a:pt x="846" y="15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sp>
        <p:nvSpPr>
          <p:cNvPr id="64" name="Rectangle 63">
            <a:extLst>
              <a:ext uri="{FF2B5EF4-FFF2-40B4-BE49-F238E27FC236}">
                <a16:creationId xmlns:a16="http://schemas.microsoft.com/office/drawing/2014/main" id="{A523A62A-8AA5-40D0-85DA-0B0859C4952E}"/>
              </a:ext>
            </a:extLst>
          </p:cNvPr>
          <p:cNvSpPr/>
          <p:nvPr/>
        </p:nvSpPr>
        <p:spPr>
          <a:xfrm>
            <a:off x="838800" y="2596896"/>
            <a:ext cx="3108960" cy="1800493"/>
          </a:xfrm>
          <a:prstGeom prst="rect">
            <a:avLst/>
          </a:prstGeom>
        </p:spPr>
        <p:txBody>
          <a:bodyPr wrap="square" lIns="0" tIns="0" rIns="0" bIns="0" anchor="t">
            <a:spAutoFit/>
          </a:bodyPr>
          <a:lstStyle/>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Leverage collective fraud data across multiple travel clients from</a:t>
            </a:r>
            <a:br>
              <a:rPr lang="en-GB" sz="1400" dirty="0">
                <a:solidFill>
                  <a:schemeClr val="accent6">
                    <a:lumMod val="25000"/>
                  </a:schemeClr>
                </a:solidFill>
              </a:rPr>
            </a:br>
            <a:r>
              <a:rPr lang="en-GB" sz="1400" dirty="0">
                <a:solidFill>
                  <a:schemeClr val="accent6">
                    <a:lumMod val="25000"/>
                  </a:schemeClr>
                </a:solidFill>
              </a:rPr>
              <a:t>the airline, train, hotel and online travel agents (OTA) verticals</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Evaluating approximately 25 million accounts, more than 50 million transactions and over 120,000 fraudulent transactions</a:t>
            </a:r>
          </a:p>
        </p:txBody>
      </p:sp>
      <p:sp>
        <p:nvSpPr>
          <p:cNvPr id="66" name="Rectangle 65">
            <a:extLst>
              <a:ext uri="{FF2B5EF4-FFF2-40B4-BE49-F238E27FC236}">
                <a16:creationId xmlns:a16="http://schemas.microsoft.com/office/drawing/2014/main" id="{CF0A848F-1CE4-440D-A417-1CABF48B536A}"/>
              </a:ext>
            </a:extLst>
          </p:cNvPr>
          <p:cNvSpPr/>
          <p:nvPr/>
        </p:nvSpPr>
        <p:spPr>
          <a:xfrm>
            <a:off x="8244840" y="2596896"/>
            <a:ext cx="3108960" cy="1154162"/>
          </a:xfrm>
          <a:prstGeom prst="rect">
            <a:avLst/>
          </a:prstGeom>
        </p:spPr>
        <p:txBody>
          <a:bodyPr wrap="square" lIns="0" tIns="0" rIns="0" bIns="0" anchor="t">
            <a:spAutoFit/>
          </a:bodyPr>
          <a:lstStyle/>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Sector model designed to identify high-value transaction types</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Pooling of travel data facilitates</a:t>
            </a:r>
            <a:br>
              <a:rPr lang="en-GB" sz="1400" dirty="0">
                <a:solidFill>
                  <a:schemeClr val="accent6">
                    <a:lumMod val="25000"/>
                  </a:schemeClr>
                </a:solidFill>
              </a:rPr>
            </a:br>
            <a:r>
              <a:rPr lang="en-GB" sz="1400" dirty="0">
                <a:solidFill>
                  <a:schemeClr val="accent6">
                    <a:lumMod val="25000"/>
                  </a:schemeClr>
                </a:solidFill>
              </a:rPr>
              <a:t>a stronger detection system across this sector </a:t>
            </a:r>
          </a:p>
        </p:txBody>
      </p:sp>
      <p:sp>
        <p:nvSpPr>
          <p:cNvPr id="68" name="Slide Number Placeholder 1">
            <a:extLst>
              <a:ext uri="{FF2B5EF4-FFF2-40B4-BE49-F238E27FC236}">
                <a16:creationId xmlns:a16="http://schemas.microsoft.com/office/drawing/2014/main" id="{4ECD1EA2-CDA3-45C5-BB90-C3331C29E805}"/>
              </a:ext>
            </a:extLst>
          </p:cNvPr>
          <p:cNvSpPr>
            <a:spLocks noGrp="1"/>
          </p:cNvSpPr>
          <p:nvPr>
            <p:ph type="sldNum" sz="quarter" idx="12"/>
          </p:nvPr>
        </p:nvSpPr>
        <p:spPr>
          <a:xfrm>
            <a:off x="10993800" y="6452600"/>
            <a:ext cx="360000" cy="180000"/>
          </a:xfrm>
        </p:spPr>
        <p:txBody>
          <a:bodyPr/>
          <a:lstStyle/>
          <a:p>
            <a:fld id="{BB7F249F-CCCE-DA49-A761-E31751E19E88}" type="slidenum">
              <a:rPr lang="en-US" smtClean="0"/>
              <a:pPr/>
              <a:t>9</a:t>
            </a:fld>
            <a:endParaRPr lang="en-US" dirty="0"/>
          </a:p>
        </p:txBody>
      </p:sp>
      <p:sp>
        <p:nvSpPr>
          <p:cNvPr id="69" name="Footer Placeholder 2">
            <a:extLst>
              <a:ext uri="{FF2B5EF4-FFF2-40B4-BE49-F238E27FC236}">
                <a16:creationId xmlns:a16="http://schemas.microsoft.com/office/drawing/2014/main" id="{70EED35F-0D7C-46C2-9C26-8D212BDFFBFC}"/>
              </a:ext>
            </a:extLst>
          </p:cNvPr>
          <p:cNvSpPr>
            <a:spLocks noGrp="1"/>
          </p:cNvSpPr>
          <p:nvPr>
            <p:ph type="ftr" sz="quarter" idx="11"/>
          </p:nvPr>
        </p:nvSpPr>
        <p:spPr>
          <a:xfrm>
            <a:off x="4369200" y="6452600"/>
            <a:ext cx="6624600" cy="180000"/>
          </a:xfrm>
        </p:spPr>
        <p:txBody>
          <a:bodyPr/>
          <a:lstStyle/>
          <a:p>
            <a:r>
              <a:rPr lang="en-US" dirty="0"/>
              <a:t>Confidential</a:t>
            </a:r>
          </a:p>
        </p:txBody>
      </p:sp>
      <p:grpSp>
        <p:nvGrpSpPr>
          <p:cNvPr id="3" name="Group 2">
            <a:extLst>
              <a:ext uri="{FF2B5EF4-FFF2-40B4-BE49-F238E27FC236}">
                <a16:creationId xmlns:a16="http://schemas.microsoft.com/office/drawing/2014/main" id="{729A55A4-7470-4277-B3D7-BE7FFF5E5CE3}"/>
              </a:ext>
            </a:extLst>
          </p:cNvPr>
          <p:cNvGrpSpPr/>
          <p:nvPr/>
        </p:nvGrpSpPr>
        <p:grpSpPr>
          <a:xfrm>
            <a:off x="4541820" y="1679420"/>
            <a:ext cx="3108960" cy="752281"/>
            <a:chOff x="4369200" y="1679420"/>
            <a:chExt cx="3108960" cy="752281"/>
          </a:xfrm>
        </p:grpSpPr>
        <p:sp>
          <p:nvSpPr>
            <p:cNvPr id="81" name="Rectangle 80">
              <a:extLst>
                <a:ext uri="{FF2B5EF4-FFF2-40B4-BE49-F238E27FC236}">
                  <a16:creationId xmlns:a16="http://schemas.microsoft.com/office/drawing/2014/main" id="{873EFE5E-2D9A-49C5-83ED-8F73287CE8A9}"/>
                </a:ext>
              </a:extLst>
            </p:cNvPr>
            <p:cNvSpPr/>
            <p:nvPr/>
          </p:nvSpPr>
          <p:spPr>
            <a:xfrm>
              <a:off x="5364353" y="1878589"/>
              <a:ext cx="2113807" cy="353943"/>
            </a:xfrm>
            <a:prstGeom prst="rect">
              <a:avLst/>
            </a:prstGeom>
          </p:spPr>
          <p:txBody>
            <a:bodyPr wrap="square" lIns="0" tIns="0" rIns="0" anchor="ctr">
              <a:spAutoFit/>
            </a:bodyPr>
            <a:lstStyle/>
            <a:p>
              <a:r>
                <a:rPr lang="en-GB" sz="2000" b="1" dirty="0">
                  <a:solidFill>
                    <a:schemeClr val="accent1"/>
                  </a:solidFill>
                </a:rPr>
                <a:t>CHALLENGE</a:t>
              </a:r>
            </a:p>
          </p:txBody>
        </p:sp>
        <p:grpSp>
          <p:nvGrpSpPr>
            <p:cNvPr id="82" name="Group 81">
              <a:extLst>
                <a:ext uri="{FF2B5EF4-FFF2-40B4-BE49-F238E27FC236}">
                  <a16:creationId xmlns:a16="http://schemas.microsoft.com/office/drawing/2014/main" id="{FEF7F4A3-3E24-408B-8CDA-2280E2006D6D}"/>
                </a:ext>
              </a:extLst>
            </p:cNvPr>
            <p:cNvGrpSpPr/>
            <p:nvPr/>
          </p:nvGrpSpPr>
          <p:grpSpPr>
            <a:xfrm>
              <a:off x="4369200" y="1679420"/>
              <a:ext cx="752281" cy="752281"/>
              <a:chOff x="4432934" y="1800000"/>
              <a:chExt cx="905100" cy="905100"/>
            </a:xfrm>
          </p:grpSpPr>
          <p:sp>
            <p:nvSpPr>
              <p:cNvPr id="83" name="Oval 82">
                <a:extLst>
                  <a:ext uri="{FF2B5EF4-FFF2-40B4-BE49-F238E27FC236}">
                    <a16:creationId xmlns:a16="http://schemas.microsoft.com/office/drawing/2014/main" id="{1F58095E-CDD3-44C0-BCA6-36052EB02A8E}"/>
                  </a:ext>
                </a:extLst>
              </p:cNvPr>
              <p:cNvSpPr/>
              <p:nvPr/>
            </p:nvSpPr>
            <p:spPr>
              <a:xfrm>
                <a:off x="4432934" y="1800000"/>
                <a:ext cx="905100" cy="90510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84" name="Group 5">
                <a:extLst>
                  <a:ext uri="{FF2B5EF4-FFF2-40B4-BE49-F238E27FC236}">
                    <a16:creationId xmlns:a16="http://schemas.microsoft.com/office/drawing/2014/main" id="{240DF11F-25A5-4CF9-A4F8-AD1073956A6F}"/>
                  </a:ext>
                </a:extLst>
              </p:cNvPr>
              <p:cNvGrpSpPr>
                <a:grpSpLocks/>
              </p:cNvGrpSpPr>
              <p:nvPr/>
            </p:nvGrpSpPr>
            <p:grpSpPr bwMode="auto">
              <a:xfrm>
                <a:off x="4699919" y="2015027"/>
                <a:ext cx="371131" cy="475047"/>
                <a:chOff x="1185" y="1544"/>
                <a:chExt cx="350" cy="448"/>
              </a:xfrm>
              <a:solidFill>
                <a:schemeClr val="accent1"/>
              </a:solidFill>
            </p:grpSpPr>
            <p:sp>
              <p:nvSpPr>
                <p:cNvPr id="85" name="Freeform 6">
                  <a:extLst>
                    <a:ext uri="{FF2B5EF4-FFF2-40B4-BE49-F238E27FC236}">
                      <a16:creationId xmlns:a16="http://schemas.microsoft.com/office/drawing/2014/main" id="{9E7F5918-EE2B-4C31-8665-E7B8E4BE6E5A}"/>
                    </a:ext>
                  </a:extLst>
                </p:cNvPr>
                <p:cNvSpPr>
                  <a:spLocks noChangeArrowheads="1"/>
                </p:cNvSpPr>
                <p:nvPr/>
              </p:nvSpPr>
              <p:spPr bwMode="auto">
                <a:xfrm>
                  <a:off x="1185" y="1544"/>
                  <a:ext cx="350" cy="448"/>
                </a:xfrm>
                <a:custGeom>
                  <a:avLst/>
                  <a:gdLst>
                    <a:gd name="T0" fmla="*/ 896 w 1550"/>
                    <a:gd name="T1" fmla="*/ 257 h 1982"/>
                    <a:gd name="T2" fmla="*/ 552 w 1550"/>
                    <a:gd name="T3" fmla="*/ 1140 h 1982"/>
                    <a:gd name="T4" fmla="*/ 394 w 1550"/>
                    <a:gd name="T5" fmla="*/ 774 h 1982"/>
                    <a:gd name="T6" fmla="*/ 0 w 1550"/>
                    <a:gd name="T7" fmla="*/ 1981 h 1982"/>
                    <a:gd name="T8" fmla="*/ 433 w 1550"/>
                    <a:gd name="T9" fmla="*/ 1448 h 1982"/>
                    <a:gd name="T10" fmla="*/ 591 w 1550"/>
                    <a:gd name="T11" fmla="*/ 1816 h 1982"/>
                    <a:gd name="T12" fmla="*/ 935 w 1550"/>
                    <a:gd name="T13" fmla="*/ 932 h 1982"/>
                    <a:gd name="T14" fmla="*/ 1093 w 1550"/>
                    <a:gd name="T15" fmla="*/ 1298 h 1982"/>
                    <a:gd name="T16" fmla="*/ 1549 w 1550"/>
                    <a:gd name="T17" fmla="*/ 0 h 1982"/>
                    <a:gd name="T18" fmla="*/ 1054 w 1550"/>
                    <a:gd name="T19" fmla="*/ 624 h 1982"/>
                    <a:gd name="T20" fmla="*/ 896 w 1550"/>
                    <a:gd name="T21" fmla="*/ 257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0" h="1982">
                      <a:moveTo>
                        <a:pt x="896" y="257"/>
                      </a:moveTo>
                      <a:lnTo>
                        <a:pt x="552" y="1140"/>
                      </a:lnTo>
                      <a:lnTo>
                        <a:pt x="394" y="774"/>
                      </a:lnTo>
                      <a:lnTo>
                        <a:pt x="0" y="1981"/>
                      </a:lnTo>
                      <a:lnTo>
                        <a:pt x="433" y="1448"/>
                      </a:lnTo>
                      <a:lnTo>
                        <a:pt x="591" y="1816"/>
                      </a:lnTo>
                      <a:lnTo>
                        <a:pt x="935" y="932"/>
                      </a:lnTo>
                      <a:lnTo>
                        <a:pt x="1093" y="1298"/>
                      </a:lnTo>
                      <a:lnTo>
                        <a:pt x="1549" y="0"/>
                      </a:lnTo>
                      <a:lnTo>
                        <a:pt x="1054" y="624"/>
                      </a:lnTo>
                      <a:lnTo>
                        <a:pt x="896" y="257"/>
                      </a:ln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sp>
        <p:nvSpPr>
          <p:cNvPr id="86" name="Rectangle 85">
            <a:extLst>
              <a:ext uri="{FF2B5EF4-FFF2-40B4-BE49-F238E27FC236}">
                <a16:creationId xmlns:a16="http://schemas.microsoft.com/office/drawing/2014/main" id="{19528151-A383-4196-A55D-D1AA600B907A}"/>
              </a:ext>
            </a:extLst>
          </p:cNvPr>
          <p:cNvSpPr/>
          <p:nvPr/>
        </p:nvSpPr>
        <p:spPr>
          <a:xfrm>
            <a:off x="4541820" y="2596896"/>
            <a:ext cx="3108960" cy="1585049"/>
          </a:xfrm>
          <a:prstGeom prst="rect">
            <a:avLst/>
          </a:prstGeom>
        </p:spPr>
        <p:txBody>
          <a:bodyPr wrap="square" lIns="0" tIns="0" rIns="0" bIns="0" anchor="t">
            <a:spAutoFit/>
          </a:bodyPr>
          <a:lstStyle/>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Travel purchases tend to have higher average transaction values (e.g., plane tickets, train tickets, hotel stays, travel/vacation packages, etc.) with lower frequency</a:t>
            </a:r>
          </a:p>
          <a:p>
            <a:pPr marL="182880" indent="-182880">
              <a:spcBef>
                <a:spcPts val="600"/>
              </a:spcBef>
              <a:buClr>
                <a:schemeClr val="accent1"/>
              </a:buClr>
              <a:buFont typeface="Arial" panose="020B0604020202020204" pitchFamily="34" charset="0"/>
              <a:buChar char="•"/>
            </a:pPr>
            <a:r>
              <a:rPr lang="en-GB" sz="1400" dirty="0">
                <a:solidFill>
                  <a:schemeClr val="accent6">
                    <a:lumMod val="25000"/>
                  </a:schemeClr>
                </a:solidFill>
              </a:rPr>
              <a:t>Average fraud loss is $500</a:t>
            </a:r>
            <a:br>
              <a:rPr lang="en-GB" sz="1400" dirty="0">
                <a:solidFill>
                  <a:schemeClr val="accent6">
                    <a:lumMod val="25000"/>
                  </a:schemeClr>
                </a:solidFill>
              </a:rPr>
            </a:br>
            <a:r>
              <a:rPr lang="en-GB" sz="1400" dirty="0">
                <a:solidFill>
                  <a:schemeClr val="accent6">
                    <a:lumMod val="25000"/>
                  </a:schemeClr>
                </a:solidFill>
              </a:rPr>
              <a:t>per transaction </a:t>
            </a:r>
          </a:p>
        </p:txBody>
      </p:sp>
      <p:sp>
        <p:nvSpPr>
          <p:cNvPr id="87" name="Rectangle 86">
            <a:extLst>
              <a:ext uri="{FF2B5EF4-FFF2-40B4-BE49-F238E27FC236}">
                <a16:creationId xmlns:a16="http://schemas.microsoft.com/office/drawing/2014/main" id="{352DD006-C830-4735-A30E-FC8A6613C8FD}"/>
              </a:ext>
            </a:extLst>
          </p:cNvPr>
          <p:cNvSpPr/>
          <p:nvPr/>
        </p:nvSpPr>
        <p:spPr>
          <a:xfrm>
            <a:off x="1453800" y="4754880"/>
            <a:ext cx="9900600" cy="142389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17FD4062-2914-4000-BE62-909836150162}"/>
              </a:ext>
            </a:extLst>
          </p:cNvPr>
          <p:cNvSpPr/>
          <p:nvPr/>
        </p:nvSpPr>
        <p:spPr>
          <a:xfrm>
            <a:off x="2294599" y="5259077"/>
            <a:ext cx="1446821" cy="415498"/>
          </a:xfrm>
          <a:prstGeom prst="rect">
            <a:avLst/>
          </a:prstGeom>
        </p:spPr>
        <p:txBody>
          <a:bodyPr wrap="square" lIns="0" tIns="0" rIns="0" anchor="ctr">
            <a:spAutoFit/>
          </a:bodyPr>
          <a:lstStyle/>
          <a:p>
            <a:r>
              <a:rPr lang="en-GB" sz="2400" b="1" dirty="0">
                <a:solidFill>
                  <a:schemeClr val="accent2"/>
                </a:solidFill>
              </a:rPr>
              <a:t>RESULTS</a:t>
            </a:r>
          </a:p>
        </p:txBody>
      </p:sp>
      <p:sp>
        <p:nvSpPr>
          <p:cNvPr id="90" name="Rectangle 89">
            <a:extLst>
              <a:ext uri="{FF2B5EF4-FFF2-40B4-BE49-F238E27FC236}">
                <a16:creationId xmlns:a16="http://schemas.microsoft.com/office/drawing/2014/main" id="{EEE77DEE-9B9F-45F8-8D63-AA2BFAECB2EA}"/>
              </a:ext>
            </a:extLst>
          </p:cNvPr>
          <p:cNvSpPr/>
          <p:nvPr/>
        </p:nvSpPr>
        <p:spPr>
          <a:xfrm>
            <a:off x="4367916" y="4897441"/>
            <a:ext cx="6585948" cy="1138773"/>
          </a:xfrm>
          <a:prstGeom prst="rect">
            <a:avLst/>
          </a:prstGeom>
        </p:spPr>
        <p:txBody>
          <a:bodyPr wrap="square" lIns="0" tIns="0" rIns="0" bIns="0" anchor="ctr">
            <a:spAutoFit/>
          </a:bodyPr>
          <a:lstStyle/>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Travel sector model false positive rate is </a:t>
            </a:r>
            <a:r>
              <a:rPr lang="en-GB" sz="1600" b="1" dirty="0">
                <a:solidFill>
                  <a:schemeClr val="accent6">
                    <a:lumMod val="25000"/>
                  </a:schemeClr>
                </a:solidFill>
              </a:rPr>
              <a:t>12:1</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Model detected </a:t>
            </a:r>
            <a:r>
              <a:rPr lang="en-GB" sz="1600" b="1" dirty="0">
                <a:solidFill>
                  <a:schemeClr val="accent6">
                    <a:lumMod val="25000"/>
                  </a:schemeClr>
                </a:solidFill>
              </a:rPr>
              <a:t>more than 45% </a:t>
            </a:r>
            <a:r>
              <a:rPr lang="en-GB" sz="1600" dirty="0">
                <a:solidFill>
                  <a:schemeClr val="accent6">
                    <a:lumMod val="25000"/>
                  </a:schemeClr>
                </a:solidFill>
              </a:rPr>
              <a:t>of fraudulent transactions</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Fraud amount alerted </a:t>
            </a:r>
            <a:r>
              <a:rPr lang="en-GB" sz="1600" b="1" dirty="0">
                <a:solidFill>
                  <a:schemeClr val="accent6">
                    <a:lumMod val="25000"/>
                  </a:schemeClr>
                </a:solidFill>
              </a:rPr>
              <a:t>60% </a:t>
            </a:r>
            <a:r>
              <a:rPr lang="en-GB" sz="1600" dirty="0">
                <a:solidFill>
                  <a:schemeClr val="accent6">
                    <a:lumMod val="25000"/>
                  </a:schemeClr>
                </a:solidFill>
              </a:rPr>
              <a:t>total fraud loss </a:t>
            </a:r>
          </a:p>
          <a:p>
            <a:pPr marL="182880" indent="-182880">
              <a:spcBef>
                <a:spcPts val="400"/>
              </a:spcBef>
              <a:buClr>
                <a:schemeClr val="accent2"/>
              </a:buClr>
              <a:buFont typeface="Arial" panose="020B0604020202020204" pitchFamily="34" charset="0"/>
              <a:buChar char="•"/>
            </a:pPr>
            <a:r>
              <a:rPr lang="en-GB" sz="1600" dirty="0">
                <a:solidFill>
                  <a:schemeClr val="accent6">
                    <a:lumMod val="25000"/>
                  </a:schemeClr>
                </a:solidFill>
              </a:rPr>
              <a:t>More than </a:t>
            </a:r>
            <a:r>
              <a:rPr lang="en-GB" sz="1600" b="1" dirty="0">
                <a:solidFill>
                  <a:schemeClr val="accent6">
                    <a:lumMod val="25000"/>
                  </a:schemeClr>
                </a:solidFill>
              </a:rPr>
              <a:t>US$35M </a:t>
            </a:r>
            <a:r>
              <a:rPr lang="en-GB" sz="1600" dirty="0">
                <a:solidFill>
                  <a:schemeClr val="accent6">
                    <a:lumMod val="25000"/>
                  </a:schemeClr>
                </a:solidFill>
              </a:rPr>
              <a:t>fraud losses detected</a:t>
            </a:r>
          </a:p>
        </p:txBody>
      </p:sp>
      <p:grpSp>
        <p:nvGrpSpPr>
          <p:cNvPr id="91" name="Group 90">
            <a:extLst>
              <a:ext uri="{FF2B5EF4-FFF2-40B4-BE49-F238E27FC236}">
                <a16:creationId xmlns:a16="http://schemas.microsoft.com/office/drawing/2014/main" id="{8EB0527F-D891-4EA2-BB19-341312F08512}"/>
              </a:ext>
            </a:extLst>
          </p:cNvPr>
          <p:cNvGrpSpPr/>
          <p:nvPr/>
        </p:nvGrpSpPr>
        <p:grpSpPr>
          <a:xfrm>
            <a:off x="838800" y="4905673"/>
            <a:ext cx="1122307" cy="1122307"/>
            <a:chOff x="1238736" y="4709762"/>
            <a:chExt cx="1102787" cy="1102787"/>
          </a:xfrm>
        </p:grpSpPr>
        <p:sp>
          <p:nvSpPr>
            <p:cNvPr id="92" name="Oval 91">
              <a:extLst>
                <a:ext uri="{FF2B5EF4-FFF2-40B4-BE49-F238E27FC236}">
                  <a16:creationId xmlns:a16="http://schemas.microsoft.com/office/drawing/2014/main" id="{C688F414-2EEA-43AA-9012-0D7AB9BB8CFB}"/>
                </a:ext>
              </a:extLst>
            </p:cNvPr>
            <p:cNvSpPr/>
            <p:nvPr/>
          </p:nvSpPr>
          <p:spPr>
            <a:xfrm>
              <a:off x="1238736" y="4709762"/>
              <a:ext cx="1102787" cy="1102787"/>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93" name="Freeform 2">
              <a:extLst>
                <a:ext uri="{FF2B5EF4-FFF2-40B4-BE49-F238E27FC236}">
                  <a16:creationId xmlns:a16="http://schemas.microsoft.com/office/drawing/2014/main" id="{1A3D38AD-F2A3-4D1B-9969-3B0D03F95B00}"/>
                </a:ext>
              </a:extLst>
            </p:cNvPr>
            <p:cNvSpPr>
              <a:spLocks noChangeArrowheads="1"/>
            </p:cNvSpPr>
            <p:nvPr/>
          </p:nvSpPr>
          <p:spPr bwMode="auto">
            <a:xfrm>
              <a:off x="1515348" y="4994550"/>
              <a:ext cx="549563" cy="533208"/>
            </a:xfrm>
            <a:custGeom>
              <a:avLst/>
              <a:gdLst>
                <a:gd name="T0" fmla="*/ 1326 w 1486"/>
                <a:gd name="T1" fmla="*/ 583 h 1443"/>
                <a:gd name="T2" fmla="*/ 1047 w 1486"/>
                <a:gd name="T3" fmla="*/ 850 h 1443"/>
                <a:gd name="T4" fmla="*/ 1047 w 1486"/>
                <a:gd name="T5" fmla="*/ 850 h 1443"/>
                <a:gd name="T6" fmla="*/ 1055 w 1486"/>
                <a:gd name="T7" fmla="*/ 903 h 1443"/>
                <a:gd name="T8" fmla="*/ 1034 w 1486"/>
                <a:gd name="T9" fmla="*/ 983 h 1443"/>
                <a:gd name="T10" fmla="*/ 975 w 1486"/>
                <a:gd name="T11" fmla="*/ 1042 h 1443"/>
                <a:gd name="T12" fmla="*/ 894 w 1486"/>
                <a:gd name="T13" fmla="*/ 1064 h 1443"/>
                <a:gd name="T14" fmla="*/ 814 w 1486"/>
                <a:gd name="T15" fmla="*/ 1042 h 1443"/>
                <a:gd name="T16" fmla="*/ 755 w 1486"/>
                <a:gd name="T17" fmla="*/ 983 h 1443"/>
                <a:gd name="T18" fmla="*/ 734 w 1486"/>
                <a:gd name="T19" fmla="*/ 903 h 1443"/>
                <a:gd name="T20" fmla="*/ 738 w 1486"/>
                <a:gd name="T21" fmla="*/ 870 h 1443"/>
                <a:gd name="T22" fmla="*/ 442 w 1486"/>
                <a:gd name="T23" fmla="*/ 673 h 1443"/>
                <a:gd name="T24" fmla="*/ 442 w 1486"/>
                <a:gd name="T25" fmla="*/ 673 h 1443"/>
                <a:gd name="T26" fmla="*/ 421 w 1486"/>
                <a:gd name="T27" fmla="*/ 688 h 1443"/>
                <a:gd name="T28" fmla="*/ 346 w 1486"/>
                <a:gd name="T29" fmla="*/ 707 h 1443"/>
                <a:gd name="T30" fmla="*/ 274 w 1486"/>
                <a:gd name="T31" fmla="*/ 689 h 1443"/>
                <a:gd name="T32" fmla="*/ 108 w 1486"/>
                <a:gd name="T33" fmla="*/ 855 h 1443"/>
                <a:gd name="T34" fmla="*/ 108 w 1486"/>
                <a:gd name="T35" fmla="*/ 1334 h 1443"/>
                <a:gd name="T36" fmla="*/ 1442 w 1486"/>
                <a:gd name="T37" fmla="*/ 1334 h 1443"/>
                <a:gd name="T38" fmla="*/ 1442 w 1486"/>
                <a:gd name="T39" fmla="*/ 1442 h 1443"/>
                <a:gd name="T40" fmla="*/ 0 w 1486"/>
                <a:gd name="T41" fmla="*/ 1442 h 1443"/>
                <a:gd name="T42" fmla="*/ 0 w 1486"/>
                <a:gd name="T43" fmla="*/ 0 h 1443"/>
                <a:gd name="T44" fmla="*/ 108 w 1486"/>
                <a:gd name="T45" fmla="*/ 0 h 1443"/>
                <a:gd name="T46" fmla="*/ 108 w 1486"/>
                <a:gd name="T47" fmla="*/ 697 h 1443"/>
                <a:gd name="T48" fmla="*/ 200 w 1486"/>
                <a:gd name="T49" fmla="*/ 603 h 1443"/>
                <a:gd name="T50" fmla="*/ 200 w 1486"/>
                <a:gd name="T51" fmla="*/ 603 h 1443"/>
                <a:gd name="T52" fmla="*/ 191 w 1486"/>
                <a:gd name="T53" fmla="*/ 552 h 1443"/>
                <a:gd name="T54" fmla="*/ 191 w 1486"/>
                <a:gd name="T55" fmla="*/ 552 h 1443"/>
                <a:gd name="T56" fmla="*/ 191 w 1486"/>
                <a:gd name="T57" fmla="*/ 549 h 1443"/>
                <a:gd name="T58" fmla="*/ 212 w 1486"/>
                <a:gd name="T59" fmla="*/ 472 h 1443"/>
                <a:gd name="T60" fmla="*/ 268 w 1486"/>
                <a:gd name="T61" fmla="*/ 415 h 1443"/>
                <a:gd name="T62" fmla="*/ 345 w 1486"/>
                <a:gd name="T63" fmla="*/ 395 h 1443"/>
                <a:gd name="T64" fmla="*/ 422 w 1486"/>
                <a:gd name="T65" fmla="*/ 415 h 1443"/>
                <a:gd name="T66" fmla="*/ 479 w 1486"/>
                <a:gd name="T67" fmla="*/ 472 h 1443"/>
                <a:gd name="T68" fmla="*/ 499 w 1486"/>
                <a:gd name="T69" fmla="*/ 549 h 1443"/>
                <a:gd name="T70" fmla="*/ 497 w 1486"/>
                <a:gd name="T71" fmla="*/ 574 h 1443"/>
                <a:gd name="T72" fmla="*/ 796 w 1486"/>
                <a:gd name="T73" fmla="*/ 774 h 1443"/>
                <a:gd name="T74" fmla="*/ 796 w 1486"/>
                <a:gd name="T75" fmla="*/ 774 h 1443"/>
                <a:gd name="T76" fmla="*/ 815 w 1486"/>
                <a:gd name="T77" fmla="*/ 761 h 1443"/>
                <a:gd name="T78" fmla="*/ 894 w 1486"/>
                <a:gd name="T79" fmla="*/ 740 h 1443"/>
                <a:gd name="T80" fmla="*/ 973 w 1486"/>
                <a:gd name="T81" fmla="*/ 761 h 1443"/>
                <a:gd name="T82" fmla="*/ 975 w 1486"/>
                <a:gd name="T83" fmla="*/ 763 h 1443"/>
                <a:gd name="T84" fmla="*/ 1247 w 1486"/>
                <a:gd name="T85" fmla="*/ 505 h 1443"/>
                <a:gd name="T86" fmla="*/ 1087 w 1486"/>
                <a:gd name="T87" fmla="*/ 344 h 1443"/>
                <a:gd name="T88" fmla="*/ 1485 w 1486"/>
                <a:gd name="T89" fmla="*/ 344 h 1443"/>
                <a:gd name="T90" fmla="*/ 1485 w 1486"/>
                <a:gd name="T91" fmla="*/ 741 h 1443"/>
                <a:gd name="T92" fmla="*/ 1326 w 1486"/>
                <a:gd name="T93"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6" h="1443">
                  <a:moveTo>
                    <a:pt x="1326" y="583"/>
                  </a:moveTo>
                  <a:cubicBezTo>
                    <a:pt x="1233" y="672"/>
                    <a:pt x="1140" y="761"/>
                    <a:pt x="1047" y="850"/>
                  </a:cubicBezTo>
                  <a:lnTo>
                    <a:pt x="1047" y="850"/>
                  </a:lnTo>
                  <a:cubicBezTo>
                    <a:pt x="1053" y="868"/>
                    <a:pt x="1055" y="884"/>
                    <a:pt x="1055" y="903"/>
                  </a:cubicBezTo>
                  <a:cubicBezTo>
                    <a:pt x="1055" y="932"/>
                    <a:pt x="1049" y="957"/>
                    <a:pt x="1034" y="983"/>
                  </a:cubicBezTo>
                  <a:cubicBezTo>
                    <a:pt x="1019" y="1009"/>
                    <a:pt x="1001" y="1027"/>
                    <a:pt x="975" y="1042"/>
                  </a:cubicBezTo>
                  <a:cubicBezTo>
                    <a:pt x="949" y="1057"/>
                    <a:pt x="924" y="1064"/>
                    <a:pt x="894" y="1064"/>
                  </a:cubicBezTo>
                  <a:cubicBezTo>
                    <a:pt x="865" y="1064"/>
                    <a:pt x="840" y="1057"/>
                    <a:pt x="814" y="1042"/>
                  </a:cubicBezTo>
                  <a:cubicBezTo>
                    <a:pt x="789" y="1027"/>
                    <a:pt x="770" y="1009"/>
                    <a:pt x="755" y="983"/>
                  </a:cubicBezTo>
                  <a:cubicBezTo>
                    <a:pt x="741" y="957"/>
                    <a:pt x="734" y="932"/>
                    <a:pt x="734" y="903"/>
                  </a:cubicBezTo>
                  <a:cubicBezTo>
                    <a:pt x="734" y="891"/>
                    <a:pt x="735" y="881"/>
                    <a:pt x="738" y="870"/>
                  </a:cubicBezTo>
                  <a:cubicBezTo>
                    <a:pt x="639" y="804"/>
                    <a:pt x="540" y="738"/>
                    <a:pt x="442" y="673"/>
                  </a:cubicBezTo>
                  <a:lnTo>
                    <a:pt x="442" y="673"/>
                  </a:lnTo>
                  <a:cubicBezTo>
                    <a:pt x="435" y="679"/>
                    <a:pt x="429" y="683"/>
                    <a:pt x="421" y="688"/>
                  </a:cubicBezTo>
                  <a:cubicBezTo>
                    <a:pt x="397" y="701"/>
                    <a:pt x="374" y="707"/>
                    <a:pt x="346" y="707"/>
                  </a:cubicBezTo>
                  <a:cubicBezTo>
                    <a:pt x="320" y="707"/>
                    <a:pt x="297" y="701"/>
                    <a:pt x="274" y="689"/>
                  </a:cubicBezTo>
                  <a:cubicBezTo>
                    <a:pt x="218" y="744"/>
                    <a:pt x="163" y="800"/>
                    <a:pt x="108" y="855"/>
                  </a:cubicBezTo>
                  <a:cubicBezTo>
                    <a:pt x="108" y="1015"/>
                    <a:pt x="108" y="1175"/>
                    <a:pt x="108" y="1334"/>
                  </a:cubicBezTo>
                  <a:cubicBezTo>
                    <a:pt x="553" y="1334"/>
                    <a:pt x="997" y="1334"/>
                    <a:pt x="1442" y="1334"/>
                  </a:cubicBez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232"/>
                    <a:pt x="108" y="465"/>
                    <a:pt x="108" y="697"/>
                  </a:cubicBezTo>
                  <a:cubicBezTo>
                    <a:pt x="138" y="666"/>
                    <a:pt x="169" y="634"/>
                    <a:pt x="200" y="603"/>
                  </a:cubicBezTo>
                  <a:lnTo>
                    <a:pt x="200" y="603"/>
                  </a:lnTo>
                  <a:cubicBezTo>
                    <a:pt x="194" y="586"/>
                    <a:pt x="191" y="570"/>
                    <a:pt x="191" y="552"/>
                  </a:cubicBezTo>
                  <a:lnTo>
                    <a:pt x="191" y="552"/>
                  </a:lnTo>
                  <a:cubicBezTo>
                    <a:pt x="191" y="551"/>
                    <a:pt x="191" y="550"/>
                    <a:pt x="191" y="549"/>
                  </a:cubicBezTo>
                  <a:cubicBezTo>
                    <a:pt x="191" y="520"/>
                    <a:pt x="197" y="496"/>
                    <a:pt x="212" y="472"/>
                  </a:cubicBezTo>
                  <a:cubicBezTo>
                    <a:pt x="226" y="447"/>
                    <a:pt x="243" y="429"/>
                    <a:pt x="268" y="415"/>
                  </a:cubicBezTo>
                  <a:cubicBezTo>
                    <a:pt x="293" y="400"/>
                    <a:pt x="316" y="395"/>
                    <a:pt x="345" y="395"/>
                  </a:cubicBezTo>
                  <a:cubicBezTo>
                    <a:pt x="373" y="395"/>
                    <a:pt x="397" y="400"/>
                    <a:pt x="422" y="415"/>
                  </a:cubicBezTo>
                  <a:cubicBezTo>
                    <a:pt x="446" y="429"/>
                    <a:pt x="465" y="447"/>
                    <a:pt x="479" y="472"/>
                  </a:cubicBezTo>
                  <a:cubicBezTo>
                    <a:pt x="493" y="496"/>
                    <a:pt x="499" y="520"/>
                    <a:pt x="499" y="549"/>
                  </a:cubicBezTo>
                  <a:cubicBezTo>
                    <a:pt x="499" y="558"/>
                    <a:pt x="499" y="566"/>
                    <a:pt x="497" y="574"/>
                  </a:cubicBezTo>
                  <a:cubicBezTo>
                    <a:pt x="597" y="641"/>
                    <a:pt x="697" y="707"/>
                    <a:pt x="796" y="774"/>
                  </a:cubicBezTo>
                  <a:lnTo>
                    <a:pt x="796" y="774"/>
                  </a:lnTo>
                  <a:cubicBezTo>
                    <a:pt x="802" y="769"/>
                    <a:pt x="808" y="765"/>
                    <a:pt x="815" y="761"/>
                  </a:cubicBezTo>
                  <a:cubicBezTo>
                    <a:pt x="840" y="747"/>
                    <a:pt x="865" y="740"/>
                    <a:pt x="894" y="740"/>
                  </a:cubicBezTo>
                  <a:cubicBezTo>
                    <a:pt x="923" y="740"/>
                    <a:pt x="948" y="747"/>
                    <a:pt x="973" y="761"/>
                  </a:cubicBezTo>
                  <a:cubicBezTo>
                    <a:pt x="974" y="762"/>
                    <a:pt x="974" y="762"/>
                    <a:pt x="975" y="763"/>
                  </a:cubicBezTo>
                  <a:cubicBezTo>
                    <a:pt x="1066" y="677"/>
                    <a:pt x="1157" y="591"/>
                    <a:pt x="1247" y="505"/>
                  </a:cubicBezTo>
                  <a:cubicBezTo>
                    <a:pt x="1194" y="451"/>
                    <a:pt x="1141" y="397"/>
                    <a:pt x="1087" y="344"/>
                  </a:cubicBezTo>
                  <a:cubicBezTo>
                    <a:pt x="1220" y="344"/>
                    <a:pt x="1353" y="344"/>
                    <a:pt x="1485" y="344"/>
                  </a:cubicBezTo>
                  <a:cubicBezTo>
                    <a:pt x="1485" y="476"/>
                    <a:pt x="1485" y="609"/>
                    <a:pt x="1485" y="741"/>
                  </a:cubicBezTo>
                  <a:cubicBezTo>
                    <a:pt x="1432" y="689"/>
                    <a:pt x="1379" y="636"/>
                    <a:pt x="1326" y="583"/>
                  </a:cubicBezTo>
                </a:path>
              </a:pathLst>
            </a:custGeom>
            <a:solidFill>
              <a:schemeClr val="accent2"/>
            </a:solidFill>
            <a:ln>
              <a:noFill/>
            </a:ln>
            <a:effectLst/>
          </p:spPr>
          <p:txBody>
            <a:bodyPr wrap="none" anchor="ctr"/>
            <a:lstStyle/>
            <a:p>
              <a:endParaRPr lang="en-US" dirty="0"/>
            </a:p>
          </p:txBody>
        </p:sp>
      </p:grpSp>
      <p:cxnSp>
        <p:nvCxnSpPr>
          <p:cNvPr id="21" name="Straight Connector 20">
            <a:extLst>
              <a:ext uri="{FF2B5EF4-FFF2-40B4-BE49-F238E27FC236}">
                <a16:creationId xmlns:a16="http://schemas.microsoft.com/office/drawing/2014/main" id="{FDC76B8E-2021-4E46-A40B-8B3F7214FF2B}"/>
              </a:ext>
            </a:extLst>
          </p:cNvPr>
          <p:cNvCxnSpPr>
            <a:cxnSpLocks/>
          </p:cNvCxnSpPr>
          <p:nvPr/>
        </p:nvCxnSpPr>
        <p:spPr>
          <a:xfrm>
            <a:off x="4054668" y="4918186"/>
            <a:ext cx="0" cy="10972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A0725D-9F40-4D78-B530-C853B7385AF0}"/>
              </a:ext>
            </a:extLst>
          </p:cNvPr>
          <p:cNvCxnSpPr>
            <a:cxnSpLocks/>
          </p:cNvCxnSpPr>
          <p:nvPr/>
        </p:nvCxnSpPr>
        <p:spPr>
          <a:xfrm flipV="1">
            <a:off x="4244190" y="2596896"/>
            <a:ext cx="1200" cy="20116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AB6F61-89C5-4F6E-8449-EED8D98BD5E8}"/>
              </a:ext>
            </a:extLst>
          </p:cNvPr>
          <p:cNvCxnSpPr>
            <a:cxnSpLocks/>
          </p:cNvCxnSpPr>
          <p:nvPr/>
        </p:nvCxnSpPr>
        <p:spPr>
          <a:xfrm flipV="1">
            <a:off x="7947210" y="2596896"/>
            <a:ext cx="1200" cy="20116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75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ACI">
      <a:dk1>
        <a:srgbClr val="000000"/>
      </a:dk1>
      <a:lt1>
        <a:srgbClr val="FFFFFF"/>
      </a:lt1>
      <a:dk2>
        <a:srgbClr val="44546A"/>
      </a:dk2>
      <a:lt2>
        <a:srgbClr val="F2F2F2"/>
      </a:lt2>
      <a:accent1>
        <a:srgbClr val="0A86C9"/>
      </a:accent1>
      <a:accent2>
        <a:srgbClr val="DB6026"/>
      </a:accent2>
      <a:accent3>
        <a:srgbClr val="666666"/>
      </a:accent3>
      <a:accent4>
        <a:srgbClr val="999999"/>
      </a:accent4>
      <a:accent5>
        <a:srgbClr val="CCCCCC"/>
      </a:accent5>
      <a:accent6>
        <a:srgbClr val="F2F2F2"/>
      </a:accent6>
      <a:hlink>
        <a:srgbClr val="0A86C9"/>
      </a:hlink>
      <a:folHlink>
        <a:srgbClr val="20598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CI PPT Template 16_9 widescreen March 2019" id="{ED5B4EC2-6D2E-4BDC-B015-1E3C8C6031C9}" vid="{38469696-6629-4B0A-A79A-C999A93D349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0D3375486FA946A8CB91AC07314E8E" ma:contentTypeVersion="11" ma:contentTypeDescription="Create a new document." ma:contentTypeScope="" ma:versionID="dcc42fe644e6690cb4d903c673bb9550">
  <xsd:schema xmlns:xsd="http://www.w3.org/2001/XMLSchema" xmlns:xs="http://www.w3.org/2001/XMLSchema" xmlns:p="http://schemas.microsoft.com/office/2006/metadata/properties" xmlns:ns3="7395c8ae-5a8d-4413-86b5-0becb0127af3" xmlns:ns4="2e051a9c-f1a0-4cdb-9931-ae87efb3b434" targetNamespace="http://schemas.microsoft.com/office/2006/metadata/properties" ma:root="true" ma:fieldsID="2d18a37c80f59c1f3a95985a8f4b48b2" ns3:_="" ns4:_="">
    <xsd:import namespace="7395c8ae-5a8d-4413-86b5-0becb0127af3"/>
    <xsd:import namespace="2e051a9c-f1a0-4cdb-9931-ae87efb3b4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95c8ae-5a8d-4413-86b5-0becb0127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051a9c-f1a0-4cdb-9931-ae87efb3b4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4C988A-AA4C-4B74-AC2F-D71ABAE3A3E1}">
  <ds:schemaRef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2e051a9c-f1a0-4cdb-9931-ae87efb3b434"/>
    <ds:schemaRef ds:uri="7395c8ae-5a8d-4413-86b5-0becb0127af3"/>
    <ds:schemaRef ds:uri="http://purl.org/dc/elements/1.1/"/>
  </ds:schemaRefs>
</ds:datastoreItem>
</file>

<file path=customXml/itemProps2.xml><?xml version="1.0" encoding="utf-8"?>
<ds:datastoreItem xmlns:ds="http://schemas.openxmlformats.org/officeDocument/2006/customXml" ds:itemID="{63FE9752-3B25-4622-A113-639E322796AF}">
  <ds:schemaRefs>
    <ds:schemaRef ds:uri="http://schemas.microsoft.com/sharepoint/v3/contenttype/forms"/>
  </ds:schemaRefs>
</ds:datastoreItem>
</file>

<file path=customXml/itemProps3.xml><?xml version="1.0" encoding="utf-8"?>
<ds:datastoreItem xmlns:ds="http://schemas.openxmlformats.org/officeDocument/2006/customXml" ds:itemID="{854C3BDC-E4CA-482A-AE7C-B31717D9E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95c8ae-5a8d-4413-86b5-0becb0127af3"/>
    <ds:schemaRef ds:uri="2e051a9c-f1a0-4cdb-9931-ae87efb3b4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ACI%20PPT%20Template%2016_9%20widescreen%20March%202019</Template>
  <TotalTime>677</TotalTime>
  <Words>2260</Words>
  <Application>Microsoft Office PowerPoint</Application>
  <PresentationFormat>Widescreen</PresentationFormat>
  <Paragraphs>412</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Symbol</vt:lpstr>
      <vt:lpstr>Times New Roman</vt:lpstr>
      <vt:lpstr>Wingdings</vt:lpstr>
      <vt:lpstr>Office-Design</vt:lpstr>
      <vt:lpstr>Kieran/Mike – Use Cases and Case Studies </vt:lpstr>
      <vt:lpstr>ACI ReD Shield® Case Studies</vt:lpstr>
      <vt:lpstr>Don’t Take Our Word for It</vt:lpstr>
      <vt:lpstr>Awards and Accolades</vt:lpstr>
      <vt:lpstr>Paladin Vendor Report  |  Fraud Prevention</vt:lpstr>
      <vt:lpstr>“ACI Worldwide Provides Vast Global Reach with Superior Flexibility.”</vt:lpstr>
      <vt:lpstr>Machine Learning Models Using Consortium Data</vt:lpstr>
      <vt:lpstr>Detecting Fraud in the Gaming Sector</vt:lpstr>
      <vt:lpstr>Consortium Approach to Travel</vt:lpstr>
      <vt:lpstr>Stream Analytics Engine in Action </vt:lpstr>
      <vt:lpstr>Key Points – Selling to Retail</vt:lpstr>
      <vt:lpstr>Key Points – Selling to Gaming</vt:lpstr>
      <vt:lpstr>Key Points – Selling to Telco</vt:lpstr>
      <vt:lpstr>Key Points – Selling to PSPs</vt:lpstr>
      <vt:lpstr> Partner Models to Support All Merchants</vt:lpstr>
      <vt:lpstr>Key Points – Selling to Travel</vt:lpstr>
      <vt:lpstr>Key Points – Selling PSD2/SCA</vt:lpstr>
      <vt:lpstr>Payment Flows Today with 3DS 1.0</vt:lpstr>
      <vt:lpstr>Payment Flows with PSD2 SCA and 3DS 2.0 </vt:lpstr>
      <vt:lpstr>Session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(click Layout for more title slide options)</dc:title>
  <dc:creator>Abramovitz, Joy</dc:creator>
  <cp:lastModifiedBy>Lupou, Raluca</cp:lastModifiedBy>
  <cp:revision>162</cp:revision>
  <cp:lastPrinted>2016-10-10T13:51:00Z</cp:lastPrinted>
  <dcterms:created xsi:type="dcterms:W3CDTF">2019-10-29T19:35:55Z</dcterms:created>
  <dcterms:modified xsi:type="dcterms:W3CDTF">2019-11-28T13:39:26Z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0x010100E20D3375486FA946A8CB91AC07314E8E</vt:lpwstr>
  </property>
  <property fmtid="{D5CDD505-2E9C-101B-9397-08002B2CF9AE}" pid="3" name="_dlc_DocIdItemGuid">
    <vt:lpwstr>74820c20-f1b8-460f-bc6d-5d0084cc8980</vt:lpwstr>
  </property>
</Properties>
</file>