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65"/>
  </p:notesMasterIdLst>
  <p:handoutMasterIdLst>
    <p:handoutMasterId r:id="rId66"/>
  </p:handoutMasterIdLst>
  <p:sldIdLst>
    <p:sldId id="256" r:id="rId2"/>
    <p:sldId id="453" r:id="rId3"/>
    <p:sldId id="437" r:id="rId4"/>
    <p:sldId id="258" r:id="rId5"/>
    <p:sldId id="503" r:id="rId6"/>
    <p:sldId id="504" r:id="rId7"/>
    <p:sldId id="505" r:id="rId8"/>
    <p:sldId id="506" r:id="rId9"/>
    <p:sldId id="507" r:id="rId10"/>
    <p:sldId id="508" r:id="rId11"/>
    <p:sldId id="509" r:id="rId12"/>
    <p:sldId id="510" r:id="rId13"/>
    <p:sldId id="511" r:id="rId14"/>
    <p:sldId id="512" r:id="rId15"/>
    <p:sldId id="513" r:id="rId16"/>
    <p:sldId id="514" r:id="rId17"/>
    <p:sldId id="515" r:id="rId18"/>
    <p:sldId id="533" r:id="rId19"/>
    <p:sldId id="468" r:id="rId20"/>
    <p:sldId id="469" r:id="rId21"/>
    <p:sldId id="470" r:id="rId22"/>
    <p:sldId id="471" r:id="rId23"/>
    <p:sldId id="472" r:id="rId24"/>
    <p:sldId id="474" r:id="rId25"/>
    <p:sldId id="532" r:id="rId26"/>
    <p:sldId id="476" r:id="rId27"/>
    <p:sldId id="477" r:id="rId28"/>
    <p:sldId id="479" r:id="rId29"/>
    <p:sldId id="534" r:id="rId30"/>
    <p:sldId id="526" r:id="rId31"/>
    <p:sldId id="481" r:id="rId32"/>
    <p:sldId id="483" r:id="rId33"/>
    <p:sldId id="485" r:id="rId34"/>
    <p:sldId id="486" r:id="rId35"/>
    <p:sldId id="487" r:id="rId36"/>
    <p:sldId id="488" r:id="rId37"/>
    <p:sldId id="490" r:id="rId38"/>
    <p:sldId id="491" r:id="rId39"/>
    <p:sldId id="492" r:id="rId40"/>
    <p:sldId id="494" r:id="rId41"/>
    <p:sldId id="495" r:id="rId42"/>
    <p:sldId id="496" r:id="rId43"/>
    <p:sldId id="497" r:id="rId44"/>
    <p:sldId id="498" r:id="rId45"/>
    <p:sldId id="499" r:id="rId46"/>
    <p:sldId id="500" r:id="rId47"/>
    <p:sldId id="525" r:id="rId48"/>
    <p:sldId id="372" r:id="rId49"/>
    <p:sldId id="516" r:id="rId50"/>
    <p:sldId id="518" r:id="rId51"/>
    <p:sldId id="373" r:id="rId52"/>
    <p:sldId id="519" r:id="rId53"/>
    <p:sldId id="520" r:id="rId54"/>
    <p:sldId id="521" r:id="rId55"/>
    <p:sldId id="467" r:id="rId56"/>
    <p:sldId id="271" r:id="rId57"/>
    <p:sldId id="528" r:id="rId58"/>
    <p:sldId id="272" r:id="rId59"/>
    <p:sldId id="465" r:id="rId60"/>
    <p:sldId id="537" r:id="rId61"/>
    <p:sldId id="539" r:id="rId62"/>
    <p:sldId id="538" r:id="rId63"/>
    <p:sldId id="535" r:id="rId64"/>
  </p:sldIdLst>
  <p:sldSz cx="9902825" cy="6858000"/>
  <p:notesSz cx="9939338" cy="6805613"/>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552" userDrawn="1">
          <p15:clr>
            <a:srgbClr val="A4A3A4"/>
          </p15:clr>
        </p15:guide>
        <p15:guide id="2" pos="623" userDrawn="1">
          <p15:clr>
            <a:srgbClr val="A4A3A4"/>
          </p15:clr>
        </p15:guide>
        <p15:guide id="3" pos="4127" userDrawn="1">
          <p15:clr>
            <a:srgbClr val="A4A3A4"/>
          </p15:clr>
        </p15:guide>
        <p15:guide id="4" pos="2159" userDrawn="1">
          <p15:clr>
            <a:srgbClr val="A4A3A4"/>
          </p15:clr>
        </p15:guide>
        <p15:guide id="5" orient="horz" pos="3456" userDrawn="1">
          <p15:clr>
            <a:srgbClr val="A4A3A4"/>
          </p15:clr>
        </p15:guide>
        <p15:guide id="6" orient="horz" pos="2592" userDrawn="1">
          <p15:clr>
            <a:srgbClr val="A4A3A4"/>
          </p15:clr>
        </p15:guide>
      </p15:sldGuideLst>
    </p:ext>
    <p:ext uri="{2D200454-40CA-4A62-9FC3-DE9A4176ACB9}">
      <p15:notesGuideLst xmlns:p15="http://schemas.microsoft.com/office/powerpoint/2012/main">
        <p15:guide id="1" orient="horz" pos="2144" userDrawn="1">
          <p15:clr>
            <a:srgbClr val="A4A3A4"/>
          </p15:clr>
        </p15:guide>
        <p15:guide id="2" pos="313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669900"/>
    <a:srgbClr val="00CC00"/>
    <a:srgbClr val="0033CC"/>
    <a:srgbClr val="000066"/>
    <a:srgbClr val="336600"/>
    <a:srgbClr val="FFC000"/>
    <a:srgbClr val="0000FF"/>
    <a:srgbClr val="3399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14" autoAdjust="0"/>
    <p:restoredTop sz="76510" autoAdjust="0"/>
  </p:normalViewPr>
  <p:slideViewPr>
    <p:cSldViewPr>
      <p:cViewPr varScale="1">
        <p:scale>
          <a:sx n="73" d="100"/>
          <a:sy n="73" d="100"/>
        </p:scale>
        <p:origin x="1028" y="56"/>
      </p:cViewPr>
      <p:guideLst>
        <p:guide orient="horz" pos="3552"/>
        <p:guide pos="623"/>
        <p:guide pos="4127"/>
        <p:guide pos="2159"/>
        <p:guide orient="horz" pos="3456"/>
        <p:guide orient="horz" pos="2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6"/>
      </p:cViewPr>
      <p:guideLst>
        <p:guide orient="horz" pos="2144"/>
        <p:guide pos="313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3133725" y="515938"/>
            <a:ext cx="3671888" cy="2543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324588" y="3232963"/>
            <a:ext cx="7290163" cy="3061639"/>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054" name="Rectangle 6"/>
          <p:cNvSpPr>
            <a:spLocks noGrp="1" noChangeArrowheads="1"/>
          </p:cNvSpPr>
          <p:nvPr>
            <p:ph type="ftr" sz="quarter" idx="4"/>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In this lecture, we will learn</a:t>
            </a:r>
            <a:r>
              <a:rPr lang="en-GB" sz="1200" kern="1200" baseline="0" dirty="0" smtClean="0">
                <a:solidFill>
                  <a:schemeClr val="tx1"/>
                </a:solidFill>
                <a:effectLst/>
                <a:latin typeface="Times New Roman" pitchFamily="18" charset="0"/>
                <a:ea typeface="+mn-ea"/>
                <a:cs typeface="+mn-cs"/>
              </a:rPr>
              <a:t> the sorting algorithm, called “Insertion sort”. It is the first of the four sorting algorithms to be learnt in this course. Insertion sort uses the “incremental approach”, which means to solve a problem bit by bit.</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Basically the outer for loop is to pick up a new item,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item from the set, which is to be inserted.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342161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the </a:t>
            </a:r>
            <a:r>
              <a:rPr lang="en-GB" sz="1200" b="0" kern="1200" dirty="0" smtClean="0">
                <a:solidFill>
                  <a:schemeClr val="tx1"/>
                </a:solidFill>
                <a:effectLst/>
                <a:latin typeface="Times New Roman" pitchFamily="18" charset="0"/>
                <a:ea typeface="+mn-ea"/>
                <a:cs typeface="+mn-cs"/>
              </a:rPr>
              <a:t>goal of the inner </a:t>
            </a:r>
            <a:r>
              <a:rPr lang="en-GB" sz="1200" kern="1200" dirty="0" smtClean="0">
                <a:solidFill>
                  <a:schemeClr val="tx1"/>
                </a:solidFill>
                <a:effectLst/>
                <a:latin typeface="Times New Roman" pitchFamily="18" charset="0"/>
                <a:ea typeface="+mn-ea"/>
                <a:cs typeface="+mn-cs"/>
              </a:rPr>
              <a:t>for loop is to find the correct position to insert the item.</a:t>
            </a:r>
          </a:p>
          <a:p>
            <a:r>
              <a:rPr lang="en-GB" sz="1200" kern="1200" dirty="0" smtClean="0">
                <a:solidFill>
                  <a:schemeClr val="tx1"/>
                </a:solidFill>
                <a:effectLst/>
                <a:latin typeface="Times New Roman" pitchFamily="18" charset="0"/>
                <a:ea typeface="+mn-ea"/>
                <a:cs typeface="+mn-cs"/>
              </a:rPr>
              <a:t>To do that, we need to search for the position, and then insert it there.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1994110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So the running index j, for the inner for loop, starts from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for each iteration, j decreases by one; and the condition is that j must be larger than zero.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When j is equal to 0, it means the search has reached the left end, </a:t>
            </a:r>
            <a:r>
              <a:rPr lang="en-GB" sz="1200" b="0" kern="1200" dirty="0" smtClean="0">
                <a:solidFill>
                  <a:schemeClr val="tx1"/>
                </a:solidFill>
                <a:effectLst/>
                <a:latin typeface="Times New Roman" pitchFamily="18" charset="0"/>
                <a:ea typeface="+mn-ea"/>
                <a:cs typeface="+mn-cs"/>
              </a:rPr>
              <a:t>which is when we need to stop the search since we have run out of element to compare.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190232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Inside the inner for loop, we compare the j-</a:t>
            </a:r>
            <a:r>
              <a:rPr lang="en-GB" sz="1200" kern="1200" dirty="0" err="1" smtClean="0">
                <a:solidFill>
                  <a:schemeClr val="tx1"/>
                </a:solidFill>
                <a:effectLst/>
                <a:latin typeface="Times New Roman" pitchFamily="18" charset="0"/>
                <a:ea typeface="+mn-ea"/>
                <a:cs typeface="+mn-cs"/>
              </a:rPr>
              <a:t>th</a:t>
            </a:r>
            <a:r>
              <a:rPr lang="en-GB" sz="1200" kern="1200" dirty="0" smtClean="0">
                <a:solidFill>
                  <a:schemeClr val="tx1"/>
                </a:solidFill>
                <a:effectLst/>
                <a:latin typeface="Times New Roman" pitchFamily="18" charset="0"/>
                <a:ea typeface="+mn-ea"/>
                <a:cs typeface="+mn-cs"/>
              </a:rPr>
              <a:t> key with its neighbour on the left side</a:t>
            </a:r>
            <a:r>
              <a:rPr lang="en-GB" sz="1200" b="0" kern="1200" dirty="0" smtClean="0">
                <a:solidFill>
                  <a:schemeClr val="tx1"/>
                </a:solidFill>
                <a:effectLst/>
                <a:latin typeface="Times New Roman" pitchFamily="18" charset="0"/>
                <a:ea typeface="+mn-ea"/>
                <a:cs typeface="+mn-cs"/>
              </a:rPr>
              <a:t>, with </a:t>
            </a:r>
            <a:r>
              <a:rPr lang="en-GB" sz="1200" kern="1200" dirty="0" smtClean="0">
                <a:solidFill>
                  <a:schemeClr val="tx1"/>
                </a:solidFill>
                <a:effectLst/>
                <a:latin typeface="Times New Roman" pitchFamily="18" charset="0"/>
                <a:ea typeface="+mn-ea"/>
                <a:cs typeface="+mn-cs"/>
              </a:rPr>
              <a:t>index j – 1.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If the neighbour on the left side is bigger, it means the pair of records (at indexes j and j – 1) are out of order.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3198282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As a next step,</a:t>
            </a:r>
            <a:r>
              <a:rPr lang="en-GB" sz="1200" kern="1200" baseline="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we will swap them to make their order into ascending order.</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1893635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After that, we continue to the next iteration of the inner for loop, to look further to the left side.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This is continued until either we find the correct position for insertion or when we have reached the left end of the list.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3629825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When “else” is true, it means the j-</a:t>
            </a:r>
            <a:r>
              <a:rPr lang="en-GB" sz="1200" kern="1200" dirty="0" err="1" smtClean="0">
                <a:solidFill>
                  <a:schemeClr val="tx1"/>
                </a:solidFill>
                <a:effectLst/>
                <a:latin typeface="Times New Roman" pitchFamily="18" charset="0"/>
                <a:ea typeface="+mn-ea"/>
                <a:cs typeface="+mn-cs"/>
              </a:rPr>
              <a:t>th</a:t>
            </a:r>
            <a:r>
              <a:rPr lang="en-GB" sz="1200" kern="1200" dirty="0" smtClean="0">
                <a:solidFill>
                  <a:schemeClr val="tx1"/>
                </a:solidFill>
                <a:effectLst/>
                <a:latin typeface="Times New Roman" pitchFamily="18" charset="0"/>
                <a:ea typeface="+mn-ea"/>
                <a:cs typeface="+mn-cs"/>
              </a:rPr>
              <a:t> key value is larger than or equal to the neighbour on the left side.</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When that happens, we will know for sure that a correct position has been found and we can insert the new element there, by executing the command of “break”.</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2917384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At that time, we will be done with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to be inserted, and will pick up the next element to insert </a:t>
            </a:r>
            <a:r>
              <a:rPr lang="en-GB" sz="1200" b="0" kern="1200" dirty="0" smtClean="0">
                <a:solidFill>
                  <a:schemeClr val="tx1"/>
                </a:solidFill>
                <a:effectLst/>
                <a:latin typeface="Times New Roman" pitchFamily="18" charset="0"/>
                <a:ea typeface="+mn-ea"/>
                <a:cs typeface="+mn-cs"/>
              </a:rPr>
              <a:t>by executing the next iteration of the outer for loop.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1223595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Now, let’s look at an example of insertion sort.</a:t>
            </a:r>
          </a:p>
          <a:p>
            <a:r>
              <a:rPr lang="en-GB" sz="1200" kern="1200" dirty="0" smtClean="0">
                <a:solidFill>
                  <a:schemeClr val="tx1"/>
                </a:solidFill>
                <a:effectLst/>
                <a:latin typeface="Times New Roman" pitchFamily="18" charset="0"/>
                <a:ea typeface="+mn-ea"/>
                <a:cs typeface="+mn-cs"/>
              </a:rPr>
              <a:t>We are given this array of integers, and our goal is to sort it in the ascending order.</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159007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Here, 45 is the first element.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3562571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this lecture, we will achieve</a:t>
            </a:r>
            <a:r>
              <a:rPr lang="en-US" altLang="en-US" baseline="0" dirty="0" smtClean="0"/>
              <a:t> the following learning objectives.</a:t>
            </a:r>
          </a:p>
          <a:p>
            <a:r>
              <a:rPr lang="en-US" altLang="en-US" baseline="0" dirty="0" smtClean="0"/>
              <a:t>First, as Insertion sort uses the incremental approach, we will learn a general strategy of algorithm design using Insertion sort as an example.</a:t>
            </a:r>
          </a:p>
          <a:p>
            <a:r>
              <a:rPr lang="en-US" altLang="en-US" baseline="0" dirty="0" smtClean="0"/>
              <a:t>Secondly, we will mentally execute the pseudo code of Insertion on a toy input, to understand how the algorithm works. </a:t>
            </a:r>
          </a:p>
          <a:p>
            <a:r>
              <a:rPr lang="en-US" altLang="en-US" baseline="0" dirty="0" smtClean="0"/>
              <a:t>Then, after ensuring the algorithm works correctly, we will continue to </a:t>
            </a:r>
            <a:r>
              <a:rPr lang="en-US" altLang="en-US" baseline="0" dirty="0" err="1" smtClean="0"/>
              <a:t>analyse</a:t>
            </a:r>
            <a:r>
              <a:rPr lang="en-US" altLang="en-US" baseline="0" dirty="0" smtClean="0"/>
              <a:t> its performance. For Insertion sort, we will </a:t>
            </a:r>
            <a:r>
              <a:rPr lang="en-US" altLang="en-US" baseline="0" dirty="0" err="1" smtClean="0"/>
              <a:t>analyse</a:t>
            </a:r>
            <a:r>
              <a:rPr lang="en-US" altLang="en-US" baseline="0" dirty="0" smtClean="0"/>
              <a:t> its worst-case and average-case running times, which are measured by the number of comparisons between input elements.</a:t>
            </a:r>
          </a:p>
          <a:p>
            <a:endParaRPr lang="en-US" altLang="en-US" dirty="0" smtClean="0"/>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We use blue colour to indicate that this part of the array, consisting of only one element, has been sorted.</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2108670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first element to be inserted is actually the second element in the input array, which is 29 here.</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22</a:t>
            </a:fld>
            <a:endParaRPr lang="en-US" altLang="en-US"/>
          </a:p>
        </p:txBody>
      </p:sp>
    </p:spTree>
    <p:extLst>
      <p:ext uri="{BB962C8B-B14F-4D97-AF65-F5344CB8AC3E}">
        <p14:creationId xmlns:p14="http://schemas.microsoft.com/office/powerpoint/2010/main" val="3874546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According to the algorithm, we now compare 29 with its neighbour on the left, which is 45.</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Since 29 is smaller than its left neighbour 45, the two elements are out of order, that is, they are not in the ascending order.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a:p>
        </p:txBody>
      </p:sp>
    </p:spTree>
    <p:extLst>
      <p:ext uri="{BB962C8B-B14F-4D97-AF65-F5344CB8AC3E}">
        <p14:creationId xmlns:p14="http://schemas.microsoft.com/office/powerpoint/2010/main" val="2835011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this case, we swap them.</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After the swap, the new index of key 29 becomes 0, meaning that it has reached the left end position,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24</a:t>
            </a:fld>
            <a:endParaRPr lang="en-US" altLang="en-US"/>
          </a:p>
        </p:txBody>
      </p:sp>
    </p:spTree>
    <p:extLst>
      <p:ext uri="{BB962C8B-B14F-4D97-AF65-F5344CB8AC3E}">
        <p14:creationId xmlns:p14="http://schemas.microsoft.com/office/powerpoint/2010/main" val="3741415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so we have finished inserting element 29.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25</a:t>
            </a:fld>
            <a:endParaRPr lang="en-US" altLang="en-US"/>
          </a:p>
        </p:txBody>
      </p:sp>
    </p:spTree>
    <p:extLst>
      <p:ext uri="{BB962C8B-B14F-4D97-AF65-F5344CB8AC3E}">
        <p14:creationId xmlns:p14="http://schemas.microsoft.com/office/powerpoint/2010/main" val="192276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Next, we look at the element 6.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Just like how 29 was inserted, we will now compare 6 with its left neighbour 45,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26</a:t>
            </a:fld>
            <a:endParaRPr lang="en-US" altLang="en-US"/>
          </a:p>
        </p:txBody>
      </p:sp>
    </p:spTree>
    <p:extLst>
      <p:ext uri="{BB962C8B-B14F-4D97-AF65-F5344CB8AC3E}">
        <p14:creationId xmlns:p14="http://schemas.microsoft.com/office/powerpoint/2010/main" val="3978043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swap them because the left neighbour is bigger,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27</a:t>
            </a:fld>
            <a:endParaRPr lang="en-US" altLang="en-US"/>
          </a:p>
        </p:txBody>
      </p:sp>
    </p:spTree>
    <p:extLst>
      <p:ext uri="{BB962C8B-B14F-4D97-AF65-F5344CB8AC3E}">
        <p14:creationId xmlns:p14="http://schemas.microsoft.com/office/powerpoint/2010/main" val="554660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then we continue to compare </a:t>
            </a:r>
            <a:r>
              <a:rPr lang="en-GB" sz="1200" b="0" kern="1200" dirty="0" smtClean="0">
                <a:solidFill>
                  <a:schemeClr val="tx1"/>
                </a:solidFill>
                <a:effectLst/>
                <a:latin typeface="Times New Roman" pitchFamily="18" charset="0"/>
                <a:ea typeface="+mn-ea"/>
                <a:cs typeface="+mn-cs"/>
              </a:rPr>
              <a:t>element</a:t>
            </a:r>
            <a:r>
              <a:rPr lang="en-GB" sz="1200" b="0" kern="1200" baseline="0" dirty="0" smtClean="0">
                <a:solidFill>
                  <a:schemeClr val="tx1"/>
                </a:solidFill>
                <a:effectLst/>
                <a:latin typeface="Times New Roman" pitchFamily="18" charset="0"/>
                <a:ea typeface="+mn-ea"/>
                <a:cs typeface="+mn-cs"/>
              </a:rPr>
              <a:t> 6 </a:t>
            </a:r>
            <a:r>
              <a:rPr lang="en-GB" sz="1200" b="0" kern="1200" dirty="0" smtClean="0">
                <a:solidFill>
                  <a:schemeClr val="tx1"/>
                </a:solidFill>
                <a:effectLst/>
                <a:latin typeface="Times New Roman" pitchFamily="18" charset="0"/>
                <a:ea typeface="+mn-ea"/>
                <a:cs typeface="+mn-cs"/>
              </a:rPr>
              <a:t>with its</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left neighbour 29, and 6</a:t>
            </a:r>
            <a:r>
              <a:rPr lang="en-GB" sz="1200" b="0" kern="1200" baseline="0" dirty="0" smtClean="0">
                <a:solidFill>
                  <a:schemeClr val="tx1"/>
                </a:solidFill>
                <a:effectLst/>
                <a:latin typeface="Times New Roman" pitchFamily="18" charset="0"/>
                <a:ea typeface="+mn-ea"/>
                <a:cs typeface="+mn-cs"/>
              </a:rPr>
              <a:t> is smaller than 29.</a:t>
            </a:r>
            <a:endParaRPr lang="en-GB" sz="1200" b="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28</a:t>
            </a:fld>
            <a:endParaRPr lang="en-US" altLang="en-US"/>
          </a:p>
        </p:txBody>
      </p:sp>
    </p:spTree>
    <p:extLst>
      <p:ext uri="{BB962C8B-B14F-4D97-AF65-F5344CB8AC3E}">
        <p14:creationId xmlns:p14="http://schemas.microsoft.com/office/powerpoint/2010/main" val="408234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so we</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swap again between 6</a:t>
            </a:r>
            <a:r>
              <a:rPr lang="en-GB" sz="1200" b="0" kern="1200" baseline="0" dirty="0" smtClean="0">
                <a:solidFill>
                  <a:schemeClr val="tx1"/>
                </a:solidFill>
                <a:effectLst/>
                <a:latin typeface="Times New Roman" pitchFamily="18" charset="0"/>
                <a:ea typeface="+mn-ea"/>
                <a:cs typeface="+mn-cs"/>
              </a:rPr>
              <a:t> and 29</a:t>
            </a:r>
            <a:r>
              <a:rPr lang="en-GB" sz="1200" b="0" kern="1200" dirty="0" smtClean="0">
                <a:solidFill>
                  <a:schemeClr val="tx1"/>
                </a:solidFill>
                <a:effectLst/>
                <a:latin typeface="Times New Roman" pitchFamily="18" charset="0"/>
                <a:ea typeface="+mn-ea"/>
                <a:cs typeface="+mn-cs"/>
              </a:rPr>
              <a:t>.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29</a:t>
            </a:fld>
            <a:endParaRPr lang="en-US" altLang="en-US"/>
          </a:p>
        </p:txBody>
      </p:sp>
    </p:spTree>
    <p:extLst>
      <p:ext uri="{BB962C8B-B14F-4D97-AF65-F5344CB8AC3E}">
        <p14:creationId xmlns:p14="http://schemas.microsoft.com/office/powerpoint/2010/main" val="737109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this way, we insert 6 at the left end of the array.</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30</a:t>
            </a:fld>
            <a:endParaRPr lang="en-US" altLang="en-US"/>
          </a:p>
        </p:txBody>
      </p:sp>
    </p:spTree>
    <p:extLst>
      <p:ext uri="{BB962C8B-B14F-4D97-AF65-F5344CB8AC3E}">
        <p14:creationId xmlns:p14="http://schemas.microsoft.com/office/powerpoint/2010/main" val="461530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Detail scene</a:t>
            </a:r>
            <a:r>
              <a:rPr lang="en-GB" sz="1200" kern="1200" baseline="0" dirty="0" smtClean="0">
                <a:solidFill>
                  <a:schemeClr val="tx1"/>
                </a:solidFill>
                <a:effectLst/>
                <a:latin typeface="Times New Roman" pitchFamily="18" charset="0"/>
                <a:ea typeface="+mn-ea"/>
                <a:cs typeface="+mn-cs"/>
              </a:rPr>
              <a:t> for demonstration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baseline="0" dirty="0" smtClean="0">
              <a:solidFill>
                <a:schemeClr val="tx1"/>
              </a:solidFill>
              <a:effectLst/>
              <a:latin typeface="Times New Roman" pitchFamily="18"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Times New Roman" pitchFamily="18" charset="0"/>
                <a:ea typeface="+mn-ea"/>
                <a:cs typeface="+mn-cs"/>
              </a:rPr>
              <a:t>Let’s have a look </a:t>
            </a:r>
            <a:r>
              <a:rPr lang="en-GB" sz="1200" b="0" kern="1200" baseline="0" dirty="0" smtClean="0">
                <a:solidFill>
                  <a:schemeClr val="tx1"/>
                </a:solidFill>
                <a:effectLst/>
                <a:latin typeface="Times New Roman" pitchFamily="18" charset="0"/>
                <a:ea typeface="+mn-ea"/>
                <a:cs typeface="+mn-cs"/>
              </a:rPr>
              <a:t>at</a:t>
            </a:r>
            <a:r>
              <a:rPr lang="en-GB" sz="1200" kern="1200" baseline="0" dirty="0" smtClean="0">
                <a:solidFill>
                  <a:schemeClr val="tx1"/>
                </a:solidFill>
                <a:effectLst/>
                <a:latin typeface="Times New Roman" pitchFamily="18" charset="0"/>
                <a:ea typeface="+mn-ea"/>
                <a:cs typeface="+mn-cs"/>
              </a:rPr>
              <a:t> the idea behind insertion sort.</a:t>
            </a:r>
            <a:endParaRPr lang="en-GB" baseline="0" dirty="0" smtClean="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itchFamily="18" charset="0"/>
              </a:rPr>
              <a:t>When we play cards, how do we sort a hand of cards? </a:t>
            </a:r>
          </a:p>
          <a:p>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itchFamily="18" charset="0"/>
              </a:rPr>
              <a:t>Based on our experience, we typically pick up a new card with the right hand, and insert it into the cards in the left hand. </a:t>
            </a:r>
          </a:p>
          <a:p>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Let’s have a look at it again to see how we find the correct place for the new card in our left hand.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latin typeface="Times New Roman" pitchFamily="18" charset="0"/>
              </a:rPr>
              <a:t>Firstly</a:t>
            </a:r>
            <a:r>
              <a:rPr lang="en-GB" b="1" dirty="0" smtClean="0">
                <a:latin typeface="Times New Roman" pitchFamily="18" charset="0"/>
              </a:rPr>
              <a:t>, </a:t>
            </a:r>
            <a:r>
              <a:rPr lang="en-GB" dirty="0" smtClean="0">
                <a:latin typeface="Times New Roman" pitchFamily="18" charset="0"/>
              </a:rPr>
              <a:t>we pick up a new card,</a:t>
            </a:r>
            <a:r>
              <a:rPr lang="en-GB" baseline="0" dirty="0" smtClean="0">
                <a:latin typeface="Times New Roman" pitchFamily="18" charset="0"/>
              </a:rPr>
              <a:t> </a:t>
            </a:r>
            <a:r>
              <a:rPr lang="en-GB" dirty="0" smtClean="0">
                <a:latin typeface="Times New Roman" pitchFamily="18" charset="0"/>
              </a:rPr>
              <a:t>number7.</a:t>
            </a:r>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itchFamily="18" charset="0"/>
              </a:rPr>
              <a:t>Prior</a:t>
            </a:r>
            <a:r>
              <a:rPr lang="en-GB" baseline="0" dirty="0" smtClean="0">
                <a:latin typeface="Times New Roman" pitchFamily="18" charset="0"/>
              </a:rPr>
              <a:t> to insertion, the cards in the left hand should have been sorted.</a:t>
            </a:r>
            <a:r>
              <a:rPr lang="en-GB" dirty="0" smtClean="0">
                <a:latin typeface="Times New Roman" pitchFamily="18" charset="0"/>
              </a:rPr>
              <a:t> Otherwise, it’s not easy to find a place to insert the new card. </a:t>
            </a:r>
          </a:p>
          <a:p>
            <a:pPr eaLnBrk="0" fontAlgn="base" hangingPunct="0">
              <a:spcBef>
                <a:spcPct val="30000"/>
              </a:spcBef>
              <a:spcAft>
                <a:spcPct val="0"/>
              </a:spcAft>
              <a:defRPr/>
            </a:pPr>
            <a:endParaRPr lang="en-GB"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latin typeface="Times New Roman" pitchFamily="18" charset="0"/>
              </a:rPr>
              <a:t>Audio: Then, </a:t>
            </a:r>
            <a:r>
              <a:rPr lang="en-GB" dirty="0" smtClean="0">
                <a:latin typeface="Times New Roman" pitchFamily="18" charset="0"/>
              </a:rPr>
              <a:t>we compare</a:t>
            </a:r>
            <a:r>
              <a:rPr lang="en-GB" baseline="0" dirty="0" smtClean="0">
                <a:latin typeface="Times New Roman" pitchFamily="18" charset="0"/>
              </a:rPr>
              <a:t> start comparing</a:t>
            </a:r>
            <a:r>
              <a:rPr lang="en-GB" dirty="0" smtClean="0">
                <a:latin typeface="Times New Roman" pitchFamily="18" charset="0"/>
              </a:rPr>
              <a:t> the new card from the right hand with the first card in left hand.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0" baseline="0" dirty="0" smtClean="0">
                <a:latin typeface="Times New Roman" pitchFamily="18" charset="0"/>
              </a:rPr>
              <a:t>we will continue comparing as long as the new card number from the right hand is less than the existing cards from left hand.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0" baseline="0"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0" baseline="0" dirty="0" smtClean="0">
                <a:latin typeface="Times New Roman" pitchFamily="18" charset="0"/>
              </a:rPr>
              <a:t>Finally, we found the location where we can insert the new card .Card number 5 is less than card number 7 and that is where we should insert the our new card, number 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0" baseline="0"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0" dirty="0" smtClean="0">
                <a:latin typeface="Times New Roman" pitchFamily="18" charset="0"/>
              </a:rPr>
              <a:t>You may think, how </a:t>
            </a:r>
            <a:r>
              <a:rPr lang="en-GB" dirty="0" smtClean="0">
                <a:latin typeface="Times New Roman" pitchFamily="18" charset="0"/>
              </a:rPr>
              <a:t>is it that we don’t need to compare card 7 with the cards 4 and 2, in this example?</a:t>
            </a:r>
          </a:p>
          <a:p>
            <a:pPr eaLnBrk="0" fontAlgn="base" hangingPunct="0">
              <a:spcBef>
                <a:spcPct val="30000"/>
              </a:spcBef>
              <a:spcAft>
                <a:spcPct val="0"/>
              </a:spcAft>
              <a:defRPr/>
            </a:pPr>
            <a:r>
              <a:rPr lang="en-GB" dirty="0" smtClean="0">
                <a:latin typeface="Times New Roman" pitchFamily="18" charset="0"/>
              </a:rPr>
              <a:t>It is because the cards in the left hand have already been sorted, and since card 7 is already bigger than card 5, we are sure that it is bigger than every card below card 5.</a:t>
            </a:r>
          </a:p>
          <a:p>
            <a:pPr eaLnBrk="0" fontAlgn="base" hangingPunct="0">
              <a:spcBef>
                <a:spcPct val="30000"/>
              </a:spcBef>
              <a:spcAft>
                <a:spcPct val="0"/>
              </a:spcAft>
              <a:defRPr/>
            </a:pPr>
            <a:r>
              <a:rPr lang="en-GB" dirty="0" smtClean="0">
                <a:latin typeface="Times New Roman" pitchFamily="18" charset="0"/>
              </a:rPr>
              <a:t>Hence, we</a:t>
            </a:r>
            <a:r>
              <a:rPr lang="en-GB" baseline="0" dirty="0" smtClean="0">
                <a:latin typeface="Times New Roman" pitchFamily="18" charset="0"/>
              </a:rPr>
              <a:t> don’t </a:t>
            </a:r>
            <a:r>
              <a:rPr lang="en-GB" dirty="0" smtClean="0">
                <a:latin typeface="Times New Roman" pitchFamily="18" charset="0"/>
              </a:rPr>
              <a:t>need to compare card 7 with those cards smaller than 5. In fact, we can skip these comparisons and save time. This is the crucial idea behind the insertion sort. </a:t>
            </a:r>
          </a:p>
          <a:p>
            <a:pPr eaLnBrk="0" fontAlgn="base" hangingPunct="0">
              <a:spcBef>
                <a:spcPct val="30000"/>
              </a:spcBef>
              <a:spcAft>
                <a:spcPct val="0"/>
              </a:spcAft>
              <a:defRPr/>
            </a:pPr>
            <a:endParaRPr lang="en-GB"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b="1" kern="1200" baseline="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0" baseline="0"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1320046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For the next element 64,</a:t>
            </a:r>
          </a:p>
          <a:p>
            <a:r>
              <a:rPr lang="en-GB" sz="1200" kern="1200" dirty="0" smtClean="0">
                <a:solidFill>
                  <a:schemeClr val="tx1"/>
                </a:solidFill>
                <a:effectLst/>
                <a:latin typeface="Times New Roman" pitchFamily="18" charset="0"/>
                <a:ea typeface="+mn-ea"/>
                <a:cs typeface="+mn-cs"/>
              </a:rPr>
              <a:t>because it is bigger than the left neighbour </a:t>
            </a:r>
            <a:r>
              <a:rPr lang="en-GB" sz="1200" b="0" kern="1200" dirty="0" smtClean="0">
                <a:solidFill>
                  <a:schemeClr val="tx1"/>
                </a:solidFill>
                <a:effectLst/>
                <a:latin typeface="Times New Roman" pitchFamily="18" charset="0"/>
                <a:ea typeface="+mn-ea"/>
                <a:cs typeface="+mn-cs"/>
              </a:rPr>
              <a:t>45, we don’t need to do any swap</a:t>
            </a:r>
            <a:r>
              <a:rPr lang="en-GB" sz="1200" b="0" strike="sngStrike" kern="1200" dirty="0" smtClean="0">
                <a:solidFill>
                  <a:schemeClr val="tx1"/>
                </a:solidFill>
                <a:effectLst/>
                <a:latin typeface="Times New Roman" pitchFamily="18" charset="0"/>
                <a:ea typeface="+mn-ea"/>
                <a:cs typeface="+mn-cs"/>
              </a:rPr>
              <a:t>s</a:t>
            </a:r>
            <a:r>
              <a:rPr lang="en-GB" sz="1200" b="0" kern="1200" dirty="0" smtClean="0">
                <a:solidFill>
                  <a:schemeClr val="tx1"/>
                </a:solidFill>
                <a:effectLst/>
                <a:latin typeface="Times New Roman" pitchFamily="18" charset="0"/>
                <a:ea typeface="+mn-ea"/>
                <a:cs typeface="+mn-cs"/>
              </a:rPr>
              <a:t>.</a:t>
            </a:r>
          </a:p>
          <a:p>
            <a:r>
              <a:rPr lang="en-GB" sz="1200" b="0" kern="1200" dirty="0" smtClean="0">
                <a:solidFill>
                  <a:schemeClr val="tx1"/>
                </a:solidFill>
                <a:effectLst/>
                <a:latin typeface="Times New Roman" pitchFamily="18" charset="0"/>
                <a:ea typeface="+mn-ea"/>
                <a:cs typeface="+mn-cs"/>
              </a:rPr>
              <a:t>Although no swap is needed, one comparison between</a:t>
            </a:r>
            <a:r>
              <a:rPr lang="en-GB" sz="1200" b="0" kern="1200" baseline="0" dirty="0" smtClean="0">
                <a:solidFill>
                  <a:schemeClr val="tx1"/>
                </a:solidFill>
                <a:effectLst/>
                <a:latin typeface="Times New Roman" pitchFamily="18" charset="0"/>
                <a:ea typeface="+mn-ea"/>
                <a:cs typeface="+mn-cs"/>
              </a:rPr>
              <a:t> the two keys 64 and 45 </a:t>
            </a:r>
            <a:r>
              <a:rPr lang="en-GB" sz="1200" b="0" kern="1200" dirty="0" smtClean="0">
                <a:solidFill>
                  <a:schemeClr val="tx1"/>
                </a:solidFill>
                <a:effectLst/>
                <a:latin typeface="Times New Roman" pitchFamily="18" charset="0"/>
                <a:ea typeface="+mn-ea"/>
                <a:cs typeface="+mn-cs"/>
              </a:rPr>
              <a:t>is still needed.</a:t>
            </a:r>
            <a:endParaRPr lang="en-GB" sz="1200" b="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31</a:t>
            </a:fld>
            <a:endParaRPr lang="en-US" altLang="en-US"/>
          </a:p>
        </p:txBody>
      </p:sp>
    </p:spTree>
    <p:extLst>
      <p:ext uri="{BB962C8B-B14F-4D97-AF65-F5344CB8AC3E}">
        <p14:creationId xmlns:p14="http://schemas.microsoft.com/office/powerpoint/2010/main" val="28081861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For element 12, four comparisons would be needed,</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First</a:t>
            </a:r>
            <a:r>
              <a:rPr lang="en-GB" sz="1200" kern="1200" baseline="0" dirty="0" smtClean="0">
                <a:solidFill>
                  <a:schemeClr val="tx1"/>
                </a:solidFill>
                <a:effectLst/>
                <a:latin typeface="Times New Roman" pitchFamily="18" charset="0"/>
                <a:ea typeface="+mn-ea"/>
                <a:cs typeface="+mn-cs"/>
              </a:rPr>
              <a:t> of all we compare </a:t>
            </a:r>
            <a:r>
              <a:rPr lang="en-GB" sz="1200" kern="1200" dirty="0" smtClean="0">
                <a:solidFill>
                  <a:schemeClr val="tx1"/>
                </a:solidFill>
                <a:effectLst/>
                <a:latin typeface="Times New Roman" pitchFamily="18" charset="0"/>
                <a:ea typeface="+mn-ea"/>
                <a:cs typeface="+mn-cs"/>
              </a:rPr>
              <a:t>12 with 64,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32</a:t>
            </a:fld>
            <a:endParaRPr lang="en-US" altLang="en-US"/>
          </a:p>
        </p:txBody>
      </p:sp>
    </p:spTree>
    <p:extLst>
      <p:ext uri="{BB962C8B-B14F-4D97-AF65-F5344CB8AC3E}">
        <p14:creationId xmlns:p14="http://schemas.microsoft.com/office/powerpoint/2010/main" val="3029447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and they </a:t>
            </a:r>
            <a:r>
              <a:rPr lang="en-GB" sz="1200" b="0" kern="1200" baseline="0" dirty="0" smtClean="0">
                <a:solidFill>
                  <a:schemeClr val="tx1"/>
                </a:solidFill>
                <a:effectLst/>
                <a:latin typeface="Times New Roman" pitchFamily="18" charset="0"/>
                <a:ea typeface="+mn-ea"/>
                <a:cs typeface="+mn-cs"/>
              </a:rPr>
              <a:t>will </a:t>
            </a:r>
            <a:r>
              <a:rPr lang="en-GB" sz="1200" kern="1200" baseline="0" dirty="0" smtClean="0">
                <a:solidFill>
                  <a:schemeClr val="tx1"/>
                </a:solidFill>
                <a:effectLst/>
                <a:latin typeface="Times New Roman" pitchFamily="18" charset="0"/>
                <a:ea typeface="+mn-ea"/>
                <a:cs typeface="+mn-cs"/>
              </a:rPr>
              <a:t>be swapped since 12 is less than 64.</a:t>
            </a:r>
            <a:endParaRPr lang="en-GB"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33</a:t>
            </a:fld>
            <a:endParaRPr lang="en-US" altLang="en-US"/>
          </a:p>
        </p:txBody>
      </p:sp>
    </p:spTree>
    <p:extLst>
      <p:ext uri="{BB962C8B-B14F-4D97-AF65-F5344CB8AC3E}">
        <p14:creationId xmlns:p14="http://schemas.microsoft.com/office/powerpoint/2010/main" val="4087541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a:t>
            </a:r>
            <a:r>
              <a:rPr lang="en-GB" sz="1200" kern="1200" baseline="0" dirty="0" smtClean="0">
                <a:solidFill>
                  <a:schemeClr val="tx1"/>
                </a:solidFill>
                <a:effectLst/>
                <a:latin typeface="Times New Roman" pitchFamily="18" charset="0"/>
                <a:ea typeface="+mn-ea"/>
                <a:cs typeface="+mn-cs"/>
              </a:rPr>
              <a:t> we </a:t>
            </a:r>
            <a:r>
              <a:rPr lang="en-GB" sz="1200" b="0" kern="1200" baseline="0" dirty="0" smtClean="0">
                <a:solidFill>
                  <a:schemeClr val="tx1"/>
                </a:solidFill>
                <a:effectLst/>
                <a:latin typeface="Times New Roman" pitchFamily="18" charset="0"/>
                <a:ea typeface="+mn-ea"/>
                <a:cs typeface="+mn-cs"/>
              </a:rPr>
              <a:t>continue to c</a:t>
            </a:r>
            <a:r>
              <a:rPr lang="en-GB" sz="1200" b="0" kern="1200" dirty="0" smtClean="0">
                <a:solidFill>
                  <a:schemeClr val="tx1"/>
                </a:solidFill>
                <a:effectLst/>
                <a:latin typeface="Times New Roman" pitchFamily="18" charset="0"/>
                <a:ea typeface="+mn-ea"/>
                <a:cs typeface="+mn-cs"/>
              </a:rPr>
              <a:t>ompare</a:t>
            </a:r>
            <a:r>
              <a:rPr lang="en-GB" sz="1200" b="0" kern="1200" baseline="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12 with 45,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34</a:t>
            </a:fld>
            <a:endParaRPr lang="en-US" altLang="en-US"/>
          </a:p>
        </p:txBody>
      </p:sp>
    </p:spTree>
    <p:extLst>
      <p:ext uri="{BB962C8B-B14F-4D97-AF65-F5344CB8AC3E}">
        <p14:creationId xmlns:p14="http://schemas.microsoft.com/office/powerpoint/2010/main" val="2712403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12 and 45 </a:t>
            </a:r>
            <a:r>
              <a:rPr lang="en-GB" sz="1200" b="0" kern="1200" dirty="0" smtClean="0">
                <a:solidFill>
                  <a:schemeClr val="tx1"/>
                </a:solidFill>
                <a:effectLst/>
                <a:latin typeface="Times New Roman" pitchFamily="18" charset="0"/>
                <a:ea typeface="+mn-ea"/>
                <a:cs typeface="+mn-cs"/>
              </a:rPr>
              <a:t>should</a:t>
            </a:r>
            <a:r>
              <a:rPr lang="en-GB" sz="1200" b="0" kern="1200" baseline="0" dirty="0" smtClean="0">
                <a:solidFill>
                  <a:schemeClr val="tx1"/>
                </a:solidFill>
                <a:effectLst/>
                <a:latin typeface="Times New Roman" pitchFamily="18" charset="0"/>
                <a:ea typeface="+mn-ea"/>
                <a:cs typeface="+mn-cs"/>
              </a:rPr>
              <a:t> </a:t>
            </a:r>
            <a:r>
              <a:rPr lang="en-GB" sz="1200" kern="1200" baseline="0" dirty="0" smtClean="0">
                <a:solidFill>
                  <a:schemeClr val="tx1"/>
                </a:solidFill>
                <a:effectLst/>
                <a:latin typeface="Times New Roman" pitchFamily="18" charset="0"/>
                <a:ea typeface="+mn-ea"/>
                <a:cs typeface="+mn-cs"/>
              </a:rPr>
              <a:t>be swapped since 12 is less than 45.</a:t>
            </a:r>
            <a:endParaRPr lang="en-GB" sz="1200" kern="1200" dirty="0" smtClean="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35</a:t>
            </a:fld>
            <a:endParaRPr lang="en-US" altLang="en-US"/>
          </a:p>
        </p:txBody>
      </p:sp>
    </p:spTree>
    <p:extLst>
      <p:ext uri="{BB962C8B-B14F-4D97-AF65-F5344CB8AC3E}">
        <p14:creationId xmlns:p14="http://schemas.microsoft.com/office/powerpoint/2010/main" val="2921908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 we compare</a:t>
            </a:r>
            <a:r>
              <a:rPr lang="en-GB" sz="1200" kern="1200" baseline="0" dirty="0" smtClean="0">
                <a:solidFill>
                  <a:schemeClr val="tx1"/>
                </a:solidFill>
                <a:effectLst/>
                <a:latin typeface="Times New Roman" pitchFamily="18" charset="0"/>
                <a:ea typeface="+mn-ea"/>
                <a:cs typeface="+mn-cs"/>
              </a:rPr>
              <a:t> 12 with </a:t>
            </a:r>
            <a:r>
              <a:rPr lang="en-GB" sz="1200" kern="1200" dirty="0" smtClean="0">
                <a:solidFill>
                  <a:schemeClr val="tx1"/>
                </a:solidFill>
                <a:effectLst/>
                <a:latin typeface="Times New Roman" pitchFamily="18" charset="0"/>
                <a:ea typeface="+mn-ea"/>
                <a:cs typeface="+mn-cs"/>
              </a:rPr>
              <a:t>29.</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36</a:t>
            </a:fld>
            <a:endParaRPr lang="en-US" altLang="en-US"/>
          </a:p>
        </p:txBody>
      </p:sp>
    </p:spTree>
    <p:extLst>
      <p:ext uri="{BB962C8B-B14F-4D97-AF65-F5344CB8AC3E}">
        <p14:creationId xmlns:p14="http://schemas.microsoft.com/office/powerpoint/2010/main" val="2822418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12 and 29 will be swapped.</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37</a:t>
            </a:fld>
            <a:endParaRPr lang="en-US" altLang="en-US"/>
          </a:p>
        </p:txBody>
      </p:sp>
    </p:spTree>
    <p:extLst>
      <p:ext uri="{BB962C8B-B14F-4D97-AF65-F5344CB8AC3E}">
        <p14:creationId xmlns:p14="http://schemas.microsoft.com/office/powerpoint/2010/main" val="1856595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12 does not need to swap with 6, </a:t>
            </a:r>
            <a:r>
              <a:rPr lang="en-GB" sz="1200" b="0" kern="1200" dirty="0" smtClean="0">
                <a:solidFill>
                  <a:schemeClr val="tx1"/>
                </a:solidFill>
                <a:effectLst/>
                <a:latin typeface="Times New Roman" pitchFamily="18" charset="0"/>
                <a:ea typeface="+mn-ea"/>
                <a:cs typeface="+mn-cs"/>
              </a:rPr>
              <a:t>because</a:t>
            </a:r>
            <a:r>
              <a:rPr lang="en-GB" sz="1200" b="0" kern="1200" baseline="0" dirty="0" smtClean="0">
                <a:solidFill>
                  <a:schemeClr val="tx1"/>
                </a:solidFill>
                <a:effectLst/>
                <a:latin typeface="Times New Roman" pitchFamily="18" charset="0"/>
                <a:ea typeface="+mn-ea"/>
                <a:cs typeface="+mn-cs"/>
              </a:rPr>
              <a:t> they are already in the correct order, </a:t>
            </a:r>
            <a:r>
              <a:rPr lang="en-GB" sz="1200" b="0" kern="1200" dirty="0" smtClean="0">
                <a:solidFill>
                  <a:schemeClr val="tx1"/>
                </a:solidFill>
                <a:effectLst/>
                <a:latin typeface="Times New Roman" pitchFamily="18" charset="0"/>
                <a:ea typeface="+mn-ea"/>
                <a:cs typeface="+mn-cs"/>
              </a:rPr>
              <a:t>but the comparison between them is still needed. Without this last comparison,</a:t>
            </a:r>
            <a:r>
              <a:rPr lang="en-GB" sz="1200" b="0" kern="1200" baseline="0" dirty="0" smtClean="0">
                <a:solidFill>
                  <a:schemeClr val="tx1"/>
                </a:solidFill>
                <a:effectLst/>
                <a:latin typeface="Times New Roman" pitchFamily="18" charset="0"/>
                <a:ea typeface="+mn-ea"/>
                <a:cs typeface="+mn-cs"/>
              </a:rPr>
              <a:t> we wouldn’t be sure that 12 is larger than 6.</a:t>
            </a:r>
            <a:endParaRPr lang="en-GB" sz="1200" b="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38</a:t>
            </a:fld>
            <a:endParaRPr lang="en-US" altLang="en-US"/>
          </a:p>
        </p:txBody>
      </p:sp>
    </p:spTree>
    <p:extLst>
      <p:ext uri="{BB962C8B-B14F-4D97-AF65-F5344CB8AC3E}">
        <p14:creationId xmlns:p14="http://schemas.microsoft.com/office/powerpoint/2010/main" val="1943722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Likewise, to insert 16, </a:t>
            </a:r>
          </a:p>
          <a:p>
            <a:r>
              <a:rPr lang="en-GB" sz="1200" kern="1200" dirty="0" smtClean="0">
                <a:solidFill>
                  <a:schemeClr val="tx1"/>
                </a:solidFill>
                <a:effectLst/>
                <a:latin typeface="Times New Roman" pitchFamily="18" charset="0"/>
                <a:ea typeface="+mn-ea"/>
                <a:cs typeface="+mn-cs"/>
              </a:rPr>
              <a:t>we need 4 comparisons.</a:t>
            </a:r>
          </a:p>
          <a:p>
            <a:r>
              <a:rPr lang="en-GB" sz="1200" kern="1200" dirty="0" smtClean="0">
                <a:solidFill>
                  <a:schemeClr val="tx1"/>
                </a:solidFill>
                <a:effectLst/>
                <a:latin typeface="Times New Roman" pitchFamily="18" charset="0"/>
                <a:ea typeface="+mn-ea"/>
                <a:cs typeface="+mn-cs"/>
              </a:rPr>
              <a:t>Compare</a:t>
            </a:r>
            <a:r>
              <a:rPr lang="en-GB" sz="1200" kern="1200" baseline="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16 with 64.</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39</a:t>
            </a:fld>
            <a:endParaRPr lang="en-US" altLang="en-US"/>
          </a:p>
        </p:txBody>
      </p:sp>
    </p:spTree>
    <p:extLst>
      <p:ext uri="{BB962C8B-B14F-4D97-AF65-F5344CB8AC3E}">
        <p14:creationId xmlns:p14="http://schemas.microsoft.com/office/powerpoint/2010/main" val="568458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Swap the position of 16 with</a:t>
            </a:r>
            <a:r>
              <a:rPr lang="en-GB" sz="1200" kern="1200" baseline="0" dirty="0" smtClean="0">
                <a:solidFill>
                  <a:schemeClr val="tx1"/>
                </a:solidFill>
                <a:effectLst/>
                <a:latin typeface="Times New Roman" pitchFamily="18" charset="0"/>
                <a:ea typeface="+mn-ea"/>
                <a:cs typeface="+mn-cs"/>
              </a:rPr>
              <a:t> 64 since the </a:t>
            </a:r>
            <a:r>
              <a:rPr lang="en-GB" sz="1200" b="0" kern="1200" baseline="0" dirty="0" smtClean="0">
                <a:solidFill>
                  <a:schemeClr val="tx1"/>
                </a:solidFill>
                <a:effectLst/>
                <a:latin typeface="Times New Roman" pitchFamily="18" charset="0"/>
                <a:ea typeface="+mn-ea"/>
                <a:cs typeface="+mn-cs"/>
              </a:rPr>
              <a:t>condition for a swap is satisfied.</a:t>
            </a:r>
            <a:endParaRPr lang="en-GB" sz="1200" b="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40</a:t>
            </a:fld>
            <a:endParaRPr lang="en-US" altLang="en-US"/>
          </a:p>
        </p:txBody>
      </p:sp>
    </p:spTree>
    <p:extLst>
      <p:ext uri="{BB962C8B-B14F-4D97-AF65-F5344CB8AC3E}">
        <p14:creationId xmlns:p14="http://schemas.microsoft.com/office/powerpoint/2010/main" val="328380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Insertion sort uses the incremental approach of algorithm design, which means we solve a problem bit by bit.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Insertion sort is </a:t>
            </a:r>
            <a:r>
              <a:rPr lang="en-GB" sz="1200" b="0" kern="1200" dirty="0" smtClean="0">
                <a:solidFill>
                  <a:schemeClr val="tx1"/>
                </a:solidFill>
                <a:effectLst/>
                <a:latin typeface="Times New Roman" pitchFamily="18" charset="0"/>
                <a:ea typeface="+mn-ea"/>
                <a:cs typeface="+mn-cs"/>
              </a:rPr>
              <a:t>one of the </a:t>
            </a:r>
            <a:r>
              <a:rPr lang="en-GB" sz="1200" kern="1200" dirty="0" smtClean="0">
                <a:solidFill>
                  <a:schemeClr val="tx1"/>
                </a:solidFill>
                <a:effectLst/>
                <a:latin typeface="Times New Roman" pitchFamily="18" charset="0"/>
                <a:ea typeface="+mn-ea"/>
                <a:cs typeface="+mn-cs"/>
              </a:rPr>
              <a:t>simplest and intuitive method for sorting.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As its name suggests, the key operation of insertion sort is “insertion”, that is, to insert a new item into an ordered list.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Overall, to sort a set of objects, we repeatedly remove an element from the set, and insert it into an ordered list. So that the data can be divided into two parts, unordered set and  ordered list respectively.</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So gradually, the unordered part will shrink while the ordered list grows, and that is why it is noted as an incremental approach. It is important to ensure that the new list must be ordered at all times, because it allows us to find a proper place to insert the new item quickly. But because of the insertion, we often need to move data to make room for the new item to be inserted.</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7562194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a:t>
            </a:r>
            <a:r>
              <a:rPr lang="en-GB" sz="1200" kern="1200" baseline="0" dirty="0" smtClean="0">
                <a:solidFill>
                  <a:schemeClr val="tx1"/>
                </a:solidFill>
                <a:effectLst/>
                <a:latin typeface="Times New Roman" pitchFamily="18" charset="0"/>
                <a:ea typeface="+mn-ea"/>
                <a:cs typeface="+mn-cs"/>
              </a:rPr>
              <a:t> we continue</a:t>
            </a:r>
            <a:r>
              <a:rPr lang="en-GB" sz="1200" b="0" kern="1200" baseline="0" dirty="0" smtClean="0">
                <a:solidFill>
                  <a:schemeClr val="tx1"/>
                </a:solidFill>
                <a:effectLst/>
                <a:latin typeface="Times New Roman" pitchFamily="18" charset="0"/>
                <a:ea typeface="+mn-ea"/>
                <a:cs typeface="+mn-cs"/>
              </a:rPr>
              <a:t> to</a:t>
            </a:r>
            <a:r>
              <a:rPr lang="en-GB" sz="1200" kern="1200" baseline="0" dirty="0" smtClean="0">
                <a:solidFill>
                  <a:schemeClr val="tx1"/>
                </a:solidFill>
                <a:effectLst/>
                <a:latin typeface="Times New Roman" pitchFamily="18" charset="0"/>
                <a:ea typeface="+mn-ea"/>
                <a:cs typeface="+mn-cs"/>
              </a:rPr>
              <a:t> compare </a:t>
            </a:r>
            <a:r>
              <a:rPr lang="en-GB" sz="1200" kern="1200" dirty="0" smtClean="0">
                <a:solidFill>
                  <a:schemeClr val="tx1"/>
                </a:solidFill>
                <a:effectLst/>
                <a:latin typeface="Times New Roman" pitchFamily="18" charset="0"/>
                <a:ea typeface="+mn-ea"/>
                <a:cs typeface="+mn-cs"/>
              </a:rPr>
              <a:t>16 with 45.</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41</a:t>
            </a:fld>
            <a:endParaRPr lang="en-US" altLang="en-US"/>
          </a:p>
        </p:txBody>
      </p:sp>
    </p:spTree>
    <p:extLst>
      <p:ext uri="{BB962C8B-B14F-4D97-AF65-F5344CB8AC3E}">
        <p14:creationId xmlns:p14="http://schemas.microsoft.com/office/powerpoint/2010/main" val="239771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Swap</a:t>
            </a:r>
            <a:r>
              <a:rPr lang="en-GB" sz="1200" kern="1200" baseline="0" dirty="0" smtClean="0">
                <a:solidFill>
                  <a:schemeClr val="tx1"/>
                </a:solidFill>
                <a:effectLst/>
                <a:latin typeface="Times New Roman" pitchFamily="18" charset="0"/>
                <a:ea typeface="+mn-ea"/>
                <a:cs typeface="+mn-cs"/>
              </a:rPr>
              <a:t> the position of 16 and 45.</a:t>
            </a:r>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2196615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Compare 16 with 29.</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43</a:t>
            </a:fld>
            <a:endParaRPr lang="en-US" altLang="en-US"/>
          </a:p>
        </p:txBody>
      </p:sp>
    </p:spTree>
    <p:extLst>
      <p:ext uri="{BB962C8B-B14F-4D97-AF65-F5344CB8AC3E}">
        <p14:creationId xmlns:p14="http://schemas.microsoft.com/office/powerpoint/2010/main" val="1658906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Swap</a:t>
            </a:r>
            <a:r>
              <a:rPr lang="en-GB" sz="1200" kern="1200" baseline="0" dirty="0" smtClean="0">
                <a:solidFill>
                  <a:schemeClr val="tx1"/>
                </a:solidFill>
                <a:effectLst/>
                <a:latin typeface="Times New Roman" pitchFamily="18" charset="0"/>
                <a:ea typeface="+mn-ea"/>
                <a:cs typeface="+mn-cs"/>
              </a:rPr>
              <a:t> their position since the condition </a:t>
            </a:r>
            <a:r>
              <a:rPr lang="en-GB" sz="1200" b="0" kern="1200" baseline="0" dirty="0" smtClean="0">
                <a:solidFill>
                  <a:schemeClr val="tx1"/>
                </a:solidFill>
                <a:effectLst/>
                <a:latin typeface="Times New Roman" pitchFamily="18" charset="0"/>
                <a:ea typeface="+mn-ea"/>
                <a:cs typeface="+mn-cs"/>
              </a:rPr>
              <a:t>is satisfied.</a:t>
            </a:r>
            <a:endParaRPr lang="en-GB" sz="1200" b="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44</a:t>
            </a:fld>
            <a:endParaRPr lang="en-US" altLang="en-US"/>
          </a:p>
        </p:txBody>
      </p:sp>
    </p:spTree>
    <p:extLst>
      <p:ext uri="{BB962C8B-B14F-4D97-AF65-F5344CB8AC3E}">
        <p14:creationId xmlns:p14="http://schemas.microsoft.com/office/powerpoint/2010/main" val="1747852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last comparison, between 16 and 12, is to confirm that between 12 and 29 </a:t>
            </a:r>
            <a:r>
              <a:rPr lang="en-GB" sz="1200" b="0" kern="1200" dirty="0" smtClean="0">
                <a:solidFill>
                  <a:schemeClr val="tx1"/>
                </a:solidFill>
                <a:effectLst/>
                <a:latin typeface="Times New Roman" pitchFamily="18" charset="0"/>
                <a:ea typeface="+mn-ea"/>
                <a:cs typeface="+mn-cs"/>
              </a:rPr>
              <a:t>is</a:t>
            </a:r>
            <a:r>
              <a:rPr lang="en-GB" sz="1200" b="0" kern="1200" baseline="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the correct position to insert 16. </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45</a:t>
            </a:fld>
            <a:endParaRPr lang="en-US" altLang="en-US"/>
          </a:p>
        </p:txBody>
      </p:sp>
    </p:spTree>
    <p:extLst>
      <p:ext uri="{BB962C8B-B14F-4D97-AF65-F5344CB8AC3E}">
        <p14:creationId xmlns:p14="http://schemas.microsoft.com/office/powerpoint/2010/main" val="24439193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Finally our array is sorted</a:t>
            </a:r>
            <a:r>
              <a:rPr lang="en-GB" sz="1200" kern="1200" baseline="0" dirty="0" smtClean="0">
                <a:solidFill>
                  <a:schemeClr val="tx1"/>
                </a:solidFill>
                <a:effectLst/>
                <a:latin typeface="Times New Roman" pitchFamily="18" charset="0"/>
                <a:ea typeface="+mn-ea"/>
                <a:cs typeface="+mn-cs"/>
              </a:rPr>
              <a:t> in ascending order using insertion sort.</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46</a:t>
            </a:fld>
            <a:endParaRPr lang="en-US" altLang="en-US"/>
          </a:p>
        </p:txBody>
      </p:sp>
    </p:spTree>
    <p:extLst>
      <p:ext uri="{BB962C8B-B14F-4D97-AF65-F5344CB8AC3E}">
        <p14:creationId xmlns:p14="http://schemas.microsoft.com/office/powerpoint/2010/main" val="17445472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Let’s have a look the</a:t>
            </a:r>
            <a:r>
              <a:rPr lang="en-GB" sz="1200" kern="1200" baseline="0" dirty="0" smtClean="0">
                <a:solidFill>
                  <a:schemeClr val="tx1"/>
                </a:solidFill>
                <a:effectLst/>
                <a:latin typeface="Times New Roman" pitchFamily="18" charset="0"/>
                <a:ea typeface="+mn-ea"/>
                <a:cs typeface="+mn-cs"/>
              </a:rPr>
              <a:t> recap of insertion sort algorithm.</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47</a:t>
            </a:fld>
            <a:endParaRPr lang="en-US" altLang="en-US"/>
          </a:p>
        </p:txBody>
      </p:sp>
    </p:spTree>
    <p:extLst>
      <p:ext uri="{BB962C8B-B14F-4D97-AF65-F5344CB8AC3E}">
        <p14:creationId xmlns:p14="http://schemas.microsoft.com/office/powerpoint/2010/main" val="2019353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Here both the input and output data are held in the same array.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48</a:t>
            </a:fld>
            <a:endParaRPr lang="en-US" altLang="en-US"/>
          </a:p>
        </p:txBody>
      </p:sp>
    </p:spTree>
    <p:extLst>
      <p:ext uri="{BB962C8B-B14F-4D97-AF65-F5344CB8AC3E}">
        <p14:creationId xmlns:p14="http://schemas.microsoft.com/office/powerpoint/2010/main" val="1104969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It is a nice property of the algorithm that no extra working space is needed. </a:t>
            </a:r>
          </a:p>
          <a:p>
            <a:r>
              <a:rPr lang="en-GB" sz="1200" kern="1200" dirty="0" smtClean="0">
                <a:solidFill>
                  <a:schemeClr val="tx1"/>
                </a:solidFill>
                <a:effectLst/>
                <a:latin typeface="Times New Roman" pitchFamily="18" charset="0"/>
                <a:ea typeface="+mn-ea"/>
                <a:cs typeface="+mn-cs"/>
              </a:rPr>
              <a:t>But the cost is that we need to do swapping and shifting, which will take some time. When the size of a record is big, this will be time consuming.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49</a:t>
            </a:fld>
            <a:endParaRPr lang="en-US" altLang="en-US"/>
          </a:p>
        </p:txBody>
      </p:sp>
    </p:spTree>
    <p:extLst>
      <p:ext uri="{BB962C8B-B14F-4D97-AF65-F5344CB8AC3E}">
        <p14:creationId xmlns:p14="http://schemas.microsoft.com/office/powerpoint/2010/main" val="27509796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pseudo code, the array “slot” contains two portions:</a:t>
            </a:r>
          </a:p>
          <a:p>
            <a:r>
              <a:rPr lang="en-GB" sz="1200" kern="1200" dirty="0" smtClean="0">
                <a:solidFill>
                  <a:schemeClr val="tx1"/>
                </a:solidFill>
                <a:effectLst/>
                <a:latin typeface="Times New Roman" pitchFamily="18" charset="0"/>
                <a:ea typeface="+mn-ea"/>
                <a:cs typeface="+mn-cs"/>
              </a:rPr>
              <a:t>The left portion contains elements that have been sorted, and the rest of the elements in the right portion are unsorted. </a:t>
            </a:r>
          </a:p>
          <a:p>
            <a:r>
              <a:rPr lang="en-GB" sz="1200" kern="1200" dirty="0" smtClean="0">
                <a:solidFill>
                  <a:schemeClr val="tx1"/>
                </a:solidFill>
                <a:effectLst/>
                <a:latin typeface="Times New Roman" pitchFamily="18" charset="0"/>
                <a:ea typeface="+mn-ea"/>
                <a:cs typeface="+mn-cs"/>
              </a:rPr>
              <a:t>The left sorted portion will grow gradually and the right unsorted portion will shrink, until the sorted portion spans the whole array.</a:t>
            </a:r>
          </a:p>
          <a:p>
            <a:r>
              <a:rPr lang="en-GB" sz="1200" kern="1200" dirty="0" smtClean="0">
                <a:solidFill>
                  <a:schemeClr val="tx1"/>
                </a:solidFill>
                <a:effectLst/>
                <a:latin typeface="Times New Roman" pitchFamily="18" charset="0"/>
                <a:ea typeface="+mn-ea"/>
                <a:cs typeface="+mn-cs"/>
              </a:rPr>
              <a:t>Therefore, the insertion sort algorithm is an incremental approach, because the problem is solved bit by bit. </a:t>
            </a:r>
          </a:p>
          <a:p>
            <a:r>
              <a:rPr lang="en-GB" sz="1200" kern="1200" dirty="0" smtClean="0">
                <a:solidFill>
                  <a:schemeClr val="tx1"/>
                </a:solidFill>
                <a:effectLst/>
                <a:latin typeface="Times New Roman" pitchFamily="18"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50</a:t>
            </a:fld>
            <a:endParaRPr lang="en-US" altLang="en-US"/>
          </a:p>
        </p:txBody>
      </p:sp>
    </p:spTree>
    <p:extLst>
      <p:ext uri="{BB962C8B-B14F-4D97-AF65-F5344CB8AC3E}">
        <p14:creationId xmlns:p14="http://schemas.microsoft.com/office/powerpoint/2010/main" val="1297605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Here is the pseudo code for the insertion sort.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156611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Let’s rephrase the pseudo code in plain English.</a:t>
            </a:r>
          </a:p>
          <a:p>
            <a:r>
              <a:rPr lang="en-GB" sz="1200" kern="1200" dirty="0" smtClean="0">
                <a:solidFill>
                  <a:schemeClr val="tx1"/>
                </a:solidFill>
                <a:effectLst/>
                <a:latin typeface="Times New Roman" pitchFamily="18" charset="0"/>
                <a:ea typeface="+mn-ea"/>
                <a:cs typeface="+mn-cs"/>
              </a:rPr>
              <a:t>In the outer for loop, the running index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starts from one, because at the beginning the subarray consisting of slot 0, the element at the very beginning of the input array, has already been sorted.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51</a:t>
            </a:fld>
            <a:endParaRPr lang="en-US" altLang="en-US"/>
          </a:p>
        </p:txBody>
      </p:sp>
    </p:spTree>
    <p:extLst>
      <p:ext uri="{BB962C8B-B14F-4D97-AF65-F5344CB8AC3E}">
        <p14:creationId xmlns:p14="http://schemas.microsoft.com/office/powerpoint/2010/main" val="2315270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As such, slot 1, which is the second element of the whole array, is the first element in the unordered list.</a:t>
            </a:r>
          </a:p>
          <a:p>
            <a:r>
              <a:rPr lang="en-GB" sz="1200" kern="1200" dirty="0" smtClean="0">
                <a:solidFill>
                  <a:schemeClr val="tx1"/>
                </a:solidFill>
                <a:effectLst/>
                <a:latin typeface="Times New Roman" pitchFamily="18" charset="0"/>
                <a:ea typeface="+mn-ea"/>
                <a:cs typeface="+mn-cs"/>
              </a:rPr>
              <a:t>At each iteration, the element at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position, that is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will be inserted into the ordered list. </a:t>
            </a:r>
          </a:p>
          <a:p>
            <a:r>
              <a:rPr lang="en-GB" sz="1200" kern="1200" dirty="0" smtClean="0">
                <a:solidFill>
                  <a:schemeClr val="tx1"/>
                </a:solidFill>
                <a:effectLst/>
                <a:latin typeface="Times New Roman" pitchFamily="18"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13641996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inner for loop, we find the position for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to be inserted. Whenever we find that the left neighbour is larger,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53</a:t>
            </a:fld>
            <a:endParaRPr lang="en-US" altLang="en-US"/>
          </a:p>
        </p:txBody>
      </p:sp>
    </p:spTree>
    <p:extLst>
      <p:ext uri="{BB962C8B-B14F-4D97-AF65-F5344CB8AC3E}">
        <p14:creationId xmlns:p14="http://schemas.microsoft.com/office/powerpoint/2010/main" val="40192870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we will swap, because in the ascending order the left neighbour is supposed to be smaller. When two neighbouring elements are out of order, a swap can correct their order. </a:t>
            </a:r>
          </a:p>
          <a:p>
            <a:r>
              <a:rPr lang="en-GB" sz="1200" kern="1200" dirty="0" smtClean="0">
                <a:solidFill>
                  <a:schemeClr val="tx1"/>
                </a:solidFill>
                <a:effectLst/>
                <a:latin typeface="Times New Roman" pitchFamily="18"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54</a:t>
            </a:fld>
            <a:endParaRPr lang="en-US" altLang="en-US"/>
          </a:p>
        </p:txBody>
      </p:sp>
    </p:spTree>
    <p:extLst>
      <p:ext uri="{BB962C8B-B14F-4D97-AF65-F5344CB8AC3E}">
        <p14:creationId xmlns:p14="http://schemas.microsoft.com/office/powerpoint/2010/main" val="12209133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After understanding how the algorithm works, we ask the question:</a:t>
            </a:r>
          </a:p>
          <a:p>
            <a:r>
              <a:rPr lang="en-GB" sz="1200" kern="1200" dirty="0" smtClean="0">
                <a:solidFill>
                  <a:schemeClr val="tx1"/>
                </a:solidFill>
                <a:effectLst/>
                <a:latin typeface="Times New Roman" pitchFamily="18" charset="0"/>
                <a:ea typeface="+mn-ea"/>
                <a:cs typeface="+mn-cs"/>
              </a:rPr>
              <a:t>What is the time complexity of insertion sort?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55</a:t>
            </a:fld>
            <a:endParaRPr lang="en-US" altLang="en-US"/>
          </a:p>
        </p:txBody>
      </p:sp>
    </p:spTree>
    <p:extLst>
      <p:ext uri="{BB962C8B-B14F-4D97-AF65-F5344CB8AC3E}">
        <p14:creationId xmlns:p14="http://schemas.microsoft.com/office/powerpoint/2010/main" val="5490864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Here the running time is measured by the number of comparisons between the keys of records (or, “key comparisons” in short).</a:t>
            </a:r>
          </a:p>
          <a:p>
            <a:r>
              <a:rPr lang="en-GB" sz="1200" b="0" kern="1200" dirty="0" smtClean="0">
                <a:solidFill>
                  <a:schemeClr val="tx1"/>
                </a:solidFill>
                <a:effectLst/>
                <a:latin typeface="Times New Roman" pitchFamily="18" charset="0"/>
                <a:ea typeface="+mn-ea"/>
                <a:cs typeface="+mn-cs"/>
              </a:rPr>
              <a:t>After studying the pseudo code of Insertion sort, we can see that the outer for loop will always be executed for n – 1 iterations, where n is the number of input records. </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Then, the running time will depend on how many iterations the inner for loop will be executed when the </a:t>
            </a:r>
            <a:r>
              <a:rPr lang="en-GB" sz="1200" b="0" kern="1200" dirty="0" err="1" smtClean="0">
                <a:solidFill>
                  <a:schemeClr val="tx1"/>
                </a:solidFill>
                <a:effectLst/>
                <a:latin typeface="Times New Roman" pitchFamily="18" charset="0"/>
                <a:ea typeface="+mn-ea"/>
                <a:cs typeface="+mn-cs"/>
              </a:rPr>
              <a:t>i-th</a:t>
            </a:r>
            <a:r>
              <a:rPr lang="en-GB" sz="1200" b="0" kern="1200" dirty="0" smtClean="0">
                <a:solidFill>
                  <a:schemeClr val="tx1"/>
                </a:solidFill>
                <a:effectLst/>
                <a:latin typeface="Times New Roman" pitchFamily="18" charset="0"/>
                <a:ea typeface="+mn-ea"/>
                <a:cs typeface="+mn-cs"/>
              </a:rPr>
              <a:t> element is inserted. </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In the best case, each time when a new element is inserted, it only needs to be compared with its neighbour on the left side, and we don’t do any swap</a:t>
            </a:r>
            <a:r>
              <a:rPr lang="en-GB" sz="1200" b="0" strike="sngStrike" kern="1200" dirty="0" smtClean="0">
                <a:solidFill>
                  <a:schemeClr val="tx1"/>
                </a:solidFill>
                <a:effectLst/>
                <a:latin typeface="Times New Roman" pitchFamily="18" charset="0"/>
                <a:ea typeface="+mn-ea"/>
                <a:cs typeface="+mn-cs"/>
              </a:rPr>
              <a:t>s</a:t>
            </a:r>
            <a:r>
              <a:rPr lang="en-GB" sz="1200" b="0" kern="1200" dirty="0" smtClean="0">
                <a:solidFill>
                  <a:schemeClr val="tx1"/>
                </a:solidFill>
                <a:effectLst/>
                <a:latin typeface="Times New Roman" pitchFamily="18" charset="0"/>
                <a:ea typeface="+mn-ea"/>
                <a:cs typeface="+mn-cs"/>
              </a:rPr>
              <a:t>. </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It happens when the input array is already sorted in the correct order, so that when the </a:t>
            </a:r>
            <a:r>
              <a:rPr lang="en-GB" sz="1200" b="0" kern="1200" dirty="0" err="1" smtClean="0">
                <a:solidFill>
                  <a:schemeClr val="tx1"/>
                </a:solidFill>
                <a:effectLst/>
                <a:latin typeface="Times New Roman" pitchFamily="18" charset="0"/>
                <a:ea typeface="+mn-ea"/>
                <a:cs typeface="+mn-cs"/>
              </a:rPr>
              <a:t>i-th</a:t>
            </a:r>
            <a:r>
              <a:rPr lang="en-GB" sz="1200" b="0" kern="1200" dirty="0" smtClean="0">
                <a:solidFill>
                  <a:schemeClr val="tx1"/>
                </a:solidFill>
                <a:effectLst/>
                <a:latin typeface="Times New Roman" pitchFamily="18" charset="0"/>
                <a:ea typeface="+mn-ea"/>
                <a:cs typeface="+mn-cs"/>
              </a:rPr>
              <a:t> element is picked to be inserted, its left neighbour is already smaller than it, so no swap is needed.</a:t>
            </a:r>
          </a:p>
          <a:p>
            <a:r>
              <a:rPr lang="en-GB" sz="1200" b="0" kern="1200" dirty="0" smtClean="0">
                <a:solidFill>
                  <a:schemeClr val="tx1"/>
                </a:solidFill>
                <a:effectLst/>
                <a:latin typeface="Times New Roman" pitchFamily="18" charset="0"/>
                <a:ea typeface="+mn-ea"/>
                <a:cs typeface="+mn-cs"/>
              </a:rPr>
              <a:t>Overall, n – 1 key comparisons are executed in the best case.</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Then, what is the worst case? The worst case is when the </a:t>
            </a:r>
            <a:r>
              <a:rPr lang="en-GB" sz="1200" b="0" kern="1200" dirty="0" err="1" smtClean="0">
                <a:solidFill>
                  <a:schemeClr val="tx1"/>
                </a:solidFill>
                <a:effectLst/>
                <a:latin typeface="Times New Roman" pitchFamily="18" charset="0"/>
                <a:ea typeface="+mn-ea"/>
                <a:cs typeface="+mn-cs"/>
              </a:rPr>
              <a:t>i-th</a:t>
            </a:r>
            <a:r>
              <a:rPr lang="en-GB" sz="1200" b="0" kern="1200" dirty="0" smtClean="0">
                <a:solidFill>
                  <a:schemeClr val="tx1"/>
                </a:solidFill>
                <a:effectLst/>
                <a:latin typeface="Times New Roman" pitchFamily="18" charset="0"/>
                <a:ea typeface="+mn-ea"/>
                <a:cs typeface="+mn-cs"/>
              </a:rPr>
              <a:t> element to be inserted needs the maximum number of comparisons, which occurs when the input array is reversely sorted, that is, in the opposite direction as the objective.</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In that case, the </a:t>
            </a:r>
            <a:r>
              <a:rPr lang="en-GB" sz="1200" b="0" kern="1200" dirty="0" err="1" smtClean="0">
                <a:solidFill>
                  <a:schemeClr val="tx1"/>
                </a:solidFill>
                <a:effectLst/>
                <a:latin typeface="Times New Roman" pitchFamily="18" charset="0"/>
                <a:ea typeface="+mn-ea"/>
                <a:cs typeface="+mn-cs"/>
              </a:rPr>
              <a:t>i-th</a:t>
            </a:r>
            <a:r>
              <a:rPr lang="en-GB" sz="1200" b="0" kern="1200" dirty="0" smtClean="0">
                <a:solidFill>
                  <a:schemeClr val="tx1"/>
                </a:solidFill>
                <a:effectLst/>
                <a:latin typeface="Times New Roman" pitchFamily="18" charset="0"/>
                <a:ea typeface="+mn-ea"/>
                <a:cs typeface="+mn-cs"/>
              </a:rPr>
              <a:t> element would have to be compared with every neighbour to the left side of it, and swap with each of them. </a:t>
            </a:r>
          </a:p>
          <a:p>
            <a:r>
              <a:rPr lang="en-GB" sz="1200" b="0" kern="1200" dirty="0" smtClean="0">
                <a:solidFill>
                  <a:schemeClr val="tx1"/>
                </a:solidFill>
                <a:effectLst/>
                <a:latin typeface="Times New Roman" pitchFamily="18" charset="0"/>
                <a:ea typeface="+mn-ea"/>
                <a:cs typeface="+mn-cs"/>
              </a:rPr>
              <a:t>The comparisons and swaps will continue all the way until it reaches the left most end of the array. As such, the </a:t>
            </a:r>
            <a:r>
              <a:rPr lang="en-GB" sz="1200" b="0" kern="1200" dirty="0" err="1" smtClean="0">
                <a:solidFill>
                  <a:schemeClr val="tx1"/>
                </a:solidFill>
                <a:effectLst/>
                <a:latin typeface="Times New Roman" pitchFamily="18" charset="0"/>
                <a:ea typeface="+mn-ea"/>
                <a:cs typeface="+mn-cs"/>
              </a:rPr>
              <a:t>i-th</a:t>
            </a:r>
            <a:r>
              <a:rPr lang="en-GB" sz="1200" b="0" kern="1200" dirty="0" smtClean="0">
                <a:solidFill>
                  <a:schemeClr val="tx1"/>
                </a:solidFill>
                <a:effectLst/>
                <a:latin typeface="Times New Roman" pitchFamily="18" charset="0"/>
                <a:ea typeface="+mn-ea"/>
                <a:cs typeface="+mn-cs"/>
              </a:rPr>
              <a:t> element will need </a:t>
            </a:r>
            <a:r>
              <a:rPr lang="en-GB" sz="1200" b="0" kern="1200" dirty="0" err="1" smtClean="0">
                <a:solidFill>
                  <a:schemeClr val="tx1"/>
                </a:solidFill>
                <a:effectLst/>
                <a:latin typeface="Times New Roman" pitchFamily="18" charset="0"/>
                <a:ea typeface="+mn-ea"/>
                <a:cs typeface="+mn-cs"/>
              </a:rPr>
              <a:t>i</a:t>
            </a:r>
            <a:r>
              <a:rPr lang="en-GB" sz="1200" b="0" kern="1200" dirty="0" smtClean="0">
                <a:solidFill>
                  <a:schemeClr val="tx1"/>
                </a:solidFill>
                <a:effectLst/>
                <a:latin typeface="Times New Roman" pitchFamily="18" charset="0"/>
                <a:ea typeface="+mn-ea"/>
                <a:cs typeface="+mn-cs"/>
              </a:rPr>
              <a:t> key comparisons. Overall, the total number of key comparisons will be the sum of the arithmetic series, 1 + 2 + 3 and so on till plus n – 1. </a:t>
            </a:r>
          </a:p>
          <a:p>
            <a:r>
              <a:rPr lang="en-GB" sz="1200" b="0" kern="1200" dirty="0" smtClean="0">
                <a:solidFill>
                  <a:schemeClr val="tx1"/>
                </a:solidFill>
                <a:effectLst/>
                <a:latin typeface="Times New Roman" pitchFamily="18" charset="0"/>
                <a:ea typeface="+mn-ea"/>
                <a:cs typeface="+mn-cs"/>
              </a:rPr>
              <a:t>By the formula of arithmetic series, the worst total number of key comparisons is n times n – 1 divided by 2.</a:t>
            </a:r>
          </a:p>
          <a:p>
            <a:r>
              <a:rPr lang="en-GB" sz="1200" b="0" kern="1200" dirty="0" smtClean="0">
                <a:solidFill>
                  <a:schemeClr val="tx1"/>
                </a:solidFill>
                <a:effectLst/>
                <a:latin typeface="Times New Roman" pitchFamily="18" charset="0"/>
                <a:ea typeface="+mn-ea"/>
                <a:cs typeface="+mn-cs"/>
              </a:rPr>
              <a:t>So it is big Oh of n squared. </a:t>
            </a:r>
          </a:p>
          <a:p>
            <a:endParaRPr lang="en-GB" sz="1200" b="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56</a:t>
            </a:fld>
            <a:endParaRPr lang="en-US" altLang="en-US"/>
          </a:p>
        </p:txBody>
      </p:sp>
    </p:spTree>
    <p:extLst>
      <p:ext uri="{BB962C8B-B14F-4D97-AF65-F5344CB8AC3E}">
        <p14:creationId xmlns:p14="http://schemas.microsoft.com/office/powerpoint/2010/main" val="2305366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And what about the average case? Average case means that we need to consider all possible input data and calculate the average of the algorithm’s running times over the different cases. So, for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there could be all these possible numbers of comparisons, from 1 to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depending on the content of input array, and let’s assume that they have equal probability of one divided by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Then, we need to sum up the numbers of key comparisons of the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cases. Here the average or expected number of key comparisons for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iteration of the outer for-loop is the weighted sum of the numbers, where the weight is the probability of each case, that is, one over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a:t>
            </a:r>
          </a:p>
          <a:p>
            <a:r>
              <a:rPr lang="en-GB" sz="1200" kern="1200" dirty="0" smtClean="0">
                <a:solidFill>
                  <a:schemeClr val="tx1"/>
                </a:solidFill>
                <a:effectLst/>
                <a:latin typeface="Times New Roman" pitchFamily="18" charset="0"/>
                <a:ea typeface="+mn-ea"/>
                <a:cs typeface="+mn-cs"/>
              </a:rPr>
              <a:t>Then, for all the n – 1 iterations of the outer for-loop, </a:t>
            </a:r>
          </a:p>
          <a:p>
            <a:r>
              <a:rPr lang="en-GB" sz="1200" kern="1200" dirty="0" smtClean="0">
                <a:solidFill>
                  <a:schemeClr val="tx1"/>
                </a:solidFill>
                <a:effectLst/>
                <a:latin typeface="Times New Roman" pitchFamily="18" charset="0"/>
                <a:ea typeface="+mn-ea"/>
                <a:cs typeface="+mn-cs"/>
              </a:rPr>
              <a:t>we have the sum of the sums.</a:t>
            </a:r>
          </a:p>
          <a:p>
            <a:r>
              <a:rPr lang="en-GB" sz="1200" kern="1200" dirty="0" smtClean="0">
                <a:solidFill>
                  <a:schemeClr val="tx1"/>
                </a:solidFill>
                <a:effectLst/>
                <a:latin typeface="Times New Roman" pitchFamily="18" charset="0"/>
                <a:ea typeface="+mn-ea"/>
                <a:cs typeface="+mn-cs"/>
              </a:rPr>
              <a:t>Let us represent the sum of sums in a more compacted form of summation by big sigma.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To simplify the summation, we first use the formula of arithmetic series, to calculate the summation inside the brackets. </a:t>
            </a:r>
          </a:p>
          <a:p>
            <a:r>
              <a:rPr lang="en-GB" sz="1200" kern="1200" dirty="0" smtClean="0">
                <a:solidFill>
                  <a:schemeClr val="tx1"/>
                </a:solidFill>
                <a:effectLst/>
                <a:latin typeface="Times New Roman" pitchFamily="18" charset="0"/>
                <a:ea typeface="+mn-ea"/>
                <a:cs typeface="+mn-cs"/>
              </a:rPr>
              <a:t>After that, the two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in the numerator and denominator can be cancelled, and the 1 over 2 can be moved to the front.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Then, the summation will be an arithmetic series.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So </a:t>
            </a:r>
            <a:r>
              <a:rPr lang="en-GB" sz="1200" b="0" kern="1200" dirty="0" smtClean="0">
                <a:solidFill>
                  <a:schemeClr val="tx1"/>
                </a:solidFill>
                <a:effectLst/>
                <a:latin typeface="Times New Roman" pitchFamily="18" charset="0"/>
                <a:ea typeface="+mn-ea"/>
                <a:cs typeface="+mn-cs"/>
              </a:rPr>
              <a:t>the</a:t>
            </a:r>
            <a:r>
              <a:rPr lang="en-GB" sz="1200" kern="1200" dirty="0" smtClean="0">
                <a:solidFill>
                  <a:schemeClr val="tx1"/>
                </a:solidFill>
                <a:effectLst/>
                <a:latin typeface="Times New Roman" pitchFamily="18" charset="0"/>
                <a:ea typeface="+mn-ea"/>
                <a:cs typeface="+mn-cs"/>
              </a:rPr>
              <a:t> average sum is about n squared divided by four, which is big theta of n squared. </a:t>
            </a:r>
          </a:p>
          <a:p>
            <a:r>
              <a:rPr lang="en-GB" sz="1200" kern="1200" dirty="0" smtClean="0">
                <a:solidFill>
                  <a:schemeClr val="tx1"/>
                </a:solidFill>
                <a:effectLst/>
                <a:latin typeface="Times New Roman" pitchFamily="18" charset="0"/>
                <a:ea typeface="+mn-ea"/>
                <a:cs typeface="+mn-cs"/>
              </a:rPr>
              <a:t>We can see that the average running time of insertion sort is also n squared, asymptotically the same as the worst case, although the constant multiplier is smaller than the worst case.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57</a:t>
            </a:fld>
            <a:endParaRPr lang="en-US" altLang="en-US"/>
          </a:p>
        </p:txBody>
      </p:sp>
    </p:spTree>
    <p:extLst>
      <p:ext uri="{BB962C8B-B14F-4D97-AF65-F5344CB8AC3E}">
        <p14:creationId xmlns:p14="http://schemas.microsoft.com/office/powerpoint/2010/main" val="22650499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Here is a summary of the strengths and weaknesses of Insertion sort.</a:t>
            </a:r>
          </a:p>
          <a:p>
            <a:r>
              <a:rPr lang="en-GB" sz="1200" b="0" kern="1200" dirty="0" smtClean="0">
                <a:solidFill>
                  <a:schemeClr val="tx1"/>
                </a:solidFill>
                <a:effectLst/>
                <a:latin typeface="Times New Roman" pitchFamily="18" charset="0"/>
                <a:ea typeface="+mn-ea"/>
                <a:cs typeface="+mn-cs"/>
              </a:rPr>
              <a:t>We know that the best case for Insertion sort is when the input list has been already sorted. Actually, even if the input is not exactly sorted, but almost sorted, which means for most of the elements the order has been correct, then Insertion sort is also very fast.</a:t>
            </a:r>
          </a:p>
          <a:p>
            <a:r>
              <a:rPr lang="en-GB" sz="1200" b="0" kern="1200" dirty="0" smtClean="0">
                <a:solidFill>
                  <a:schemeClr val="tx1"/>
                </a:solidFill>
                <a:effectLst/>
                <a:latin typeface="Times New Roman" pitchFamily="18" charset="0"/>
                <a:ea typeface="+mn-ea"/>
                <a:cs typeface="+mn-cs"/>
              </a:rPr>
              <a:t>In other words, when the input is sorted, the time to verify the order would be very fast. For each element we just need to check with its left neighbour and we are done. Since swap is often needed</a:t>
            </a:r>
            <a:r>
              <a:rPr lang="en-GB" sz="1200" kern="1200" dirty="0" smtClean="0">
                <a:solidFill>
                  <a:schemeClr val="tx1"/>
                </a:solidFill>
                <a:effectLst/>
                <a:latin typeface="Times New Roman" pitchFamily="18" charset="0"/>
                <a:ea typeface="+mn-ea"/>
                <a:cs typeface="+mn-cs"/>
              </a:rPr>
              <a:t>, the algorithm can be fast if it is implemented using linked storage (such as a linked list), to avoid movement of big trunk of data.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On the other hand, the weaknesses of Insertion sort</a:t>
            </a:r>
            <a:r>
              <a:rPr lang="en-GB" sz="1200" b="1" strike="sngStrike" kern="1200" dirty="0" smtClean="0">
                <a:solidFill>
                  <a:schemeClr val="tx1"/>
                </a:solidFill>
                <a:effectLst/>
                <a:latin typeface="Times New Roman" pitchFamily="18" charset="0"/>
                <a:ea typeface="+mn-ea"/>
                <a:cs typeface="+mn-cs"/>
              </a:rPr>
              <a:t>s</a:t>
            </a:r>
            <a:r>
              <a:rPr lang="en-GB" sz="1200" kern="1200" dirty="0" smtClean="0">
                <a:solidFill>
                  <a:schemeClr val="tx1"/>
                </a:solidFill>
                <a:effectLst/>
                <a:latin typeface="Times New Roman" pitchFamily="18" charset="0"/>
                <a:ea typeface="+mn-ea"/>
                <a:cs typeface="+mn-cs"/>
              </a:rPr>
              <a:t> are also obvious. First, when a new element is inserted, it may not be in the final position as yet, but may still be moved in the future. When a new element is inserted, you need to make a room for it. Because of that, movement of data will be needed, which might be time consuming, especially when the slot is large containing lots of data. So if you use some contiguous storage like an array, then the performance might be bad. When using Insertion sort, we need to carefully choose the right data structure.</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58</a:t>
            </a:fld>
            <a:endParaRPr lang="en-US" altLang="en-US"/>
          </a:p>
        </p:txBody>
      </p:sp>
    </p:spTree>
    <p:extLst>
      <p:ext uri="{BB962C8B-B14F-4D97-AF65-F5344CB8AC3E}">
        <p14:creationId xmlns:p14="http://schemas.microsoft.com/office/powerpoint/2010/main" val="24329916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lecture, we have learned the algorithm of Insertion sort. It uses the incremental approach of algorithm design.&lt;&lt; animation 1&gt;&gt;</a:t>
            </a:r>
          </a:p>
          <a:p>
            <a:endParaRPr lang="en-GB" baseline="0" dirty="0" smtClean="0"/>
          </a:p>
          <a:p>
            <a:r>
              <a:rPr lang="en-GB" baseline="0" dirty="0" smtClean="0"/>
              <a:t>The procedure of Insertion sort is very similar to how card players sort the cards in their hands. </a:t>
            </a:r>
          </a:p>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59</a:t>
            </a:fld>
            <a:endParaRPr lang="en-US" altLang="en-US"/>
          </a:p>
        </p:txBody>
      </p:sp>
    </p:spTree>
    <p:extLst>
      <p:ext uri="{BB962C8B-B14F-4D97-AF65-F5344CB8AC3E}">
        <p14:creationId xmlns:p14="http://schemas.microsoft.com/office/powerpoint/2010/main" val="13072120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Basically, we scan an input array from left to right, </a:t>
            </a:r>
            <a:r>
              <a:rPr lang="en-GB" b="0" baseline="0" dirty="0" smtClean="0"/>
              <a:t>using a</a:t>
            </a:r>
            <a:r>
              <a:rPr lang="en-GB" b="1" baseline="0" dirty="0" smtClean="0"/>
              <a:t> </a:t>
            </a:r>
            <a:r>
              <a:rPr lang="en-GB" baseline="0" dirty="0" smtClean="0"/>
              <a:t>for loop. </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60</a:t>
            </a:fld>
            <a:endParaRPr lang="en-US" altLang="en-US"/>
          </a:p>
        </p:txBody>
      </p:sp>
    </p:spTree>
    <p:extLst>
      <p:ext uri="{BB962C8B-B14F-4D97-AF65-F5344CB8AC3E}">
        <p14:creationId xmlns:p14="http://schemas.microsoft.com/office/powerpoint/2010/main" val="19044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We are given a list or an array of records, called “slot”,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10650406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trike="noStrike" baseline="0" dirty="0" smtClean="0"/>
              <a:t>In each iteration, </a:t>
            </a:r>
            <a:r>
              <a:rPr lang="en-GB" b="0" strike="noStrike" baseline="0" dirty="0" smtClean="0"/>
              <a:t>we pick up an element to insert it into the left portion (or sub-array) which has been sorted. </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61</a:t>
            </a:fld>
            <a:endParaRPr lang="en-US" altLang="en-US"/>
          </a:p>
        </p:txBody>
      </p:sp>
    </p:spTree>
    <p:extLst>
      <p:ext uri="{BB962C8B-B14F-4D97-AF65-F5344CB8AC3E}">
        <p14:creationId xmlns:p14="http://schemas.microsoft.com/office/powerpoint/2010/main" val="42600212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At the beginning, the sorted sub-array consists of just one element, which is the left-most element in the input array, and the first element to be inserted is the second element of the input array. </a:t>
            </a:r>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Then, bit by bit, the sorted sub-array grows by one element for each iteration, until it spans the whole array. </a:t>
            </a:r>
          </a:p>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62</a:t>
            </a:fld>
            <a:endParaRPr lang="en-US" altLang="en-US"/>
          </a:p>
        </p:txBody>
      </p:sp>
    </p:spTree>
    <p:extLst>
      <p:ext uri="{BB962C8B-B14F-4D97-AF65-F5344CB8AC3E}">
        <p14:creationId xmlns:p14="http://schemas.microsoft.com/office/powerpoint/2010/main" val="36326505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best case of Insertion sort happens when the input array is already sorted, and the running time will be linear, that is, theta n, where n is the number of input elements. </a:t>
            </a:r>
          </a:p>
          <a:p>
            <a:r>
              <a:rPr lang="en-GB" baseline="0" dirty="0" smtClean="0"/>
              <a:t>The worst case is when the input array is reversely sorted. </a:t>
            </a:r>
          </a:p>
          <a:p>
            <a:r>
              <a:rPr lang="en-GB" baseline="0" dirty="0" smtClean="0"/>
              <a:t>In both the worst and average cases, the running time is big theta of n squared.</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63</a:t>
            </a:fld>
            <a:endParaRPr lang="en-US" altLang="en-US"/>
          </a:p>
        </p:txBody>
      </p:sp>
    </p:spTree>
    <p:extLst>
      <p:ext uri="{BB962C8B-B14F-4D97-AF65-F5344CB8AC3E}">
        <p14:creationId xmlns:p14="http://schemas.microsoft.com/office/powerpoint/2010/main" val="299399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n is the size of the input array, that is, the number of records to be sorted.</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3031083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Let’s assume that n is larger than one. If n is less than or equal to one, there is no need to sort it.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684414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 algorithm consists of a double “for” loop.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 the outer for loop, we have the running index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which starts from one, and the condition is that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less than n.</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For each iteration,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increased by one. Here, the index of an array starts from 0, as in C or C++.</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But</a:t>
            </a:r>
            <a:r>
              <a:rPr lang="en-GB" sz="1200" b="1" kern="120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in the outer for loop</a:t>
            </a:r>
            <a:r>
              <a:rPr lang="en-GB" sz="1200" kern="1200" dirty="0" smtClean="0">
                <a:solidFill>
                  <a:schemeClr val="tx1"/>
                </a:solidFill>
                <a:effectLst/>
                <a:latin typeface="Times New Roman" pitchFamily="18" charset="0"/>
                <a:ea typeface="+mn-ea"/>
                <a:cs typeface="+mn-cs"/>
              </a:rPr>
              <a:t>, why do we start from one instead of zero? It is because the first element, with index 0, does not have to be inserted.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331163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smtClean="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smtClean="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smtClean="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30/08/2018</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8/30/2018</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30" name="Rectangle 29"/>
          <p:cNvSpPr/>
          <p:nvPr userDrawn="1"/>
        </p:nvSpPr>
        <p:spPr>
          <a:xfrm>
            <a:off x="319473" y="326774"/>
            <a:ext cx="8348277" cy="261610"/>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2" name="Rectangle 11"/>
          <p:cNvSpPr/>
          <p:nvPr userDrawn="1"/>
        </p:nvSpPr>
        <p:spPr>
          <a:xfrm>
            <a:off x="319473" y="326774"/>
            <a:ext cx="8348277" cy="261610"/>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30/08/2018</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30/08/2018</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30/08/2018</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30/08/2018</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1" y="1981200"/>
            <a:ext cx="4132263"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7613" y="19812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7613" y="41148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30/08/2018</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3.wmf"/><Relationship Id="rId3" Type="http://schemas.openxmlformats.org/officeDocument/2006/relationships/notesSlide" Target="../notesSlides/notesSlide56.xml"/><Relationship Id="rId7" Type="http://schemas.openxmlformats.org/officeDocument/2006/relationships/image" Target="../media/image10.wmf"/><Relationship Id="rId12"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1.wmf"/><Relationship Id="rId1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noFill/>
        </p:spPr>
        <p:txBody>
          <a:bodyPr lIns="92075" tIns="46038" rIns="92075" bIns="46038" anchor="ctr"/>
          <a:lstStyle/>
          <a:p>
            <a:r>
              <a:rPr lang="en-GB" sz="3600" dirty="0"/>
              <a:t>CE2001/ CZ2001: Algorithms</a:t>
            </a:r>
            <a:endParaRPr lang="en-US" altLang="en-US" sz="3600" dirty="0">
              <a:latin typeface="Arial" panose="020B0604020202020204" pitchFamily="34" charset="0"/>
            </a:endParaRPr>
          </a:p>
        </p:txBody>
      </p:sp>
      <p:sp>
        <p:nvSpPr>
          <p:cNvPr id="2" name="Subtitle 1"/>
          <p:cNvSpPr>
            <a:spLocks noGrp="1"/>
          </p:cNvSpPr>
          <p:nvPr>
            <p:ph type="subTitle" idx="1"/>
          </p:nvPr>
        </p:nvSpPr>
        <p:spPr/>
        <p:txBody>
          <a:bodyPr/>
          <a:lstStyle/>
          <a:p>
            <a:r>
              <a:rPr lang="en-GB" sz="4000" dirty="0" smtClean="0"/>
              <a:t>Insertion Sort</a:t>
            </a:r>
            <a:endParaRPr lang="en-GB" sz="4000" dirty="0"/>
          </a:p>
        </p:txBody>
      </p:sp>
      <p:sp>
        <p:nvSpPr>
          <p:cNvPr id="3" name="Text Placeholder 2"/>
          <p:cNvSpPr>
            <a:spLocks noGrp="1"/>
          </p:cNvSpPr>
          <p:nvPr>
            <p:ph type="body" sz="quarter" idx="13"/>
          </p:nvPr>
        </p:nvSpPr>
        <p:spPr/>
        <p:txBody>
          <a:bodyPr/>
          <a:lstStyle/>
          <a:p>
            <a:r>
              <a:rPr lang="en-SG" dirty="0" smtClean="0"/>
              <a:t>Ke </a:t>
            </a:r>
            <a:r>
              <a:rPr lang="en-SG" dirty="0" err="1" smtClean="0"/>
              <a:t>Yiping</a:t>
            </a:r>
            <a:r>
              <a:rPr lang="en-SG" smtClean="0"/>
              <a:t>, Kelly</a:t>
            </a:r>
            <a:endParaRPr lang="en-SG"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smtClean="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smtClean="0">
                <a:solidFill>
                  <a:srgbClr val="669900"/>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a:t>
            </a:r>
            <a:endParaRPr lang="en-US" sz="200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5" name="TextBox 4"/>
          <p:cNvSpPr txBox="1"/>
          <p:nvPr/>
        </p:nvSpPr>
        <p:spPr>
          <a:xfrm>
            <a:off x="4625202" y="3272135"/>
            <a:ext cx="3881191" cy="461665"/>
          </a:xfrm>
          <a:prstGeom prst="rect">
            <a:avLst/>
          </a:prstGeom>
          <a:noFill/>
        </p:spPr>
        <p:txBody>
          <a:bodyPr wrap="none" rtlCol="0">
            <a:spAutoFit/>
          </a:bodyPr>
          <a:lstStyle/>
          <a:p>
            <a:r>
              <a:rPr lang="en-GB" sz="2000" dirty="0" smtClean="0">
                <a:solidFill>
                  <a:srgbClr val="C00000"/>
                </a:solidFill>
              </a:rPr>
              <a:t>Pick up a new item from slot[ ]</a:t>
            </a:r>
            <a:endParaRPr lang="en-GB" sz="2000" dirty="0">
              <a:solidFill>
                <a:srgbClr val="C00000"/>
              </a:solidFill>
            </a:endParaRPr>
          </a:p>
        </p:txBody>
      </p:sp>
    </p:spTree>
    <p:extLst>
      <p:ext uri="{BB962C8B-B14F-4D97-AF65-F5344CB8AC3E}">
        <p14:creationId xmlns:p14="http://schemas.microsoft.com/office/powerpoint/2010/main" val="34102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smtClean="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	</a:t>
            </a:r>
            <a:r>
              <a:rPr lang="en-US" sz="2000" b="0" dirty="0" smtClean="0">
                <a:solidFill>
                  <a:srgbClr val="669900"/>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endPar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5" name="TextBox 4"/>
          <p:cNvSpPr txBox="1"/>
          <p:nvPr/>
        </p:nvSpPr>
        <p:spPr>
          <a:xfrm>
            <a:off x="5320837" y="3684885"/>
            <a:ext cx="4339650" cy="858633"/>
          </a:xfrm>
          <a:prstGeom prst="rect">
            <a:avLst/>
          </a:prstGeom>
          <a:noFill/>
        </p:spPr>
        <p:txBody>
          <a:bodyPr wrap="none" rtlCol="0">
            <a:spAutoFit/>
          </a:bodyPr>
          <a:lstStyle/>
          <a:p>
            <a:r>
              <a:rPr lang="en-GB" sz="2000" dirty="0" smtClean="0">
                <a:solidFill>
                  <a:srgbClr val="C00000"/>
                </a:solidFill>
              </a:rPr>
              <a:t>Find the correct position to insert </a:t>
            </a:r>
          </a:p>
          <a:p>
            <a:r>
              <a:rPr lang="en-GB" sz="2000" dirty="0" smtClean="0">
                <a:solidFill>
                  <a:srgbClr val="C00000"/>
                </a:solidFill>
              </a:rPr>
              <a:t>the item.</a:t>
            </a:r>
            <a:endParaRPr lang="en-GB" sz="2000" dirty="0">
              <a:solidFill>
                <a:srgbClr val="C00000"/>
              </a:solidFill>
            </a:endParaRPr>
          </a:p>
        </p:txBody>
      </p:sp>
    </p:spTree>
    <p:extLst>
      <p:ext uri="{BB962C8B-B14F-4D97-AF65-F5344CB8AC3E}">
        <p14:creationId xmlns:p14="http://schemas.microsoft.com/office/powerpoint/2010/main" val="185143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is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56278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slot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90611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slot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1187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is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06913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is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else</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19324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is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=1;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&lt; n;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0867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Insertion Sort Example</a:t>
            </a:r>
            <a:endParaRPr lang="en-GB" dirty="0"/>
          </a:p>
        </p:txBody>
      </p:sp>
    </p:spTree>
    <p:extLst>
      <p:ext uri="{BB962C8B-B14F-4D97-AF65-F5344CB8AC3E}">
        <p14:creationId xmlns:p14="http://schemas.microsoft.com/office/powerpoint/2010/main" val="133422425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31" name="Rounded Rectangle 30"/>
          <p:cNvSpPr/>
          <p:nvPr/>
        </p:nvSpPr>
        <p:spPr>
          <a:xfrm>
            <a:off x="1732517" y="3226837"/>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40" name="Rectangle 39"/>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41" name="Rounded Rectangle 40"/>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42" name="Rectangle 4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43" name="Rounded Rectangle 4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44" name="Rectangle 4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5" name="Rounded Rectangle 4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46" name="Rectangle 4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7" name="Rounded Rectangle 4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48" name="Rectangle 4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49" name="Rounded Rectangle 4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0" name="Rectangle 49"/>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1" name="TextBox 50"/>
          <p:cNvSpPr txBox="1"/>
          <p:nvPr/>
        </p:nvSpPr>
        <p:spPr>
          <a:xfrm>
            <a:off x="912813" y="1468932"/>
            <a:ext cx="3635932" cy="494751"/>
          </a:xfrm>
          <a:prstGeom prst="rect">
            <a:avLst/>
          </a:prstGeom>
          <a:noFill/>
          <a:ln>
            <a:noFill/>
          </a:ln>
        </p:spPr>
        <p:txBody>
          <a:bodyPr wrap="none" rtlCol="0">
            <a:spAutoFit/>
          </a:bodyPr>
          <a:lstStyle/>
          <a:p>
            <a:r>
              <a:rPr lang="en-GB" sz="2400" dirty="0" smtClean="0">
                <a:solidFill>
                  <a:srgbClr val="C00000"/>
                </a:solidFill>
              </a:rPr>
              <a:t>Sort in ascending order</a:t>
            </a:r>
            <a:endParaRPr lang="en-GB" sz="2400" dirty="0">
              <a:solidFill>
                <a:srgbClr val="C00000"/>
              </a:solidFill>
            </a:endParaRPr>
          </a:p>
        </p:txBody>
      </p:sp>
      <p:sp>
        <p:nvSpPr>
          <p:cNvPr id="17" name="Rectangle 16"/>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349336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25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250"/>
                                        <p:tgtEl>
                                          <p:spTgt spid="4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250"/>
                                        <p:tgtEl>
                                          <p:spTgt spid="4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25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250"/>
                                        <p:tgtEl>
                                          <p:spTgt spid="4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250"/>
                                        <p:tgtEl>
                                          <p:spTgt spid="4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250"/>
                                        <p:tgtEl>
                                          <p:spTgt spid="4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250"/>
                                        <p:tgtEl>
                                          <p:spTgt spid="4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250"/>
                                        <p:tgtEl>
                                          <p:spTgt spid="4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250"/>
                                        <p:tgtEl>
                                          <p:spTgt spid="4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250"/>
                                        <p:tgtEl>
                                          <p:spTgt spid="4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2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0" grpId="0"/>
      <p:bldP spid="41" grpId="0" animBg="1"/>
      <p:bldP spid="42" grpId="0"/>
      <p:bldP spid="43" grpId="0" animBg="1"/>
      <p:bldP spid="44" grpId="0"/>
      <p:bldP spid="45" grpId="0" animBg="1"/>
      <p:bldP spid="46" grpId="0"/>
      <p:bldP spid="47" grpId="0" animBg="1"/>
      <p:bldP spid="48" grpId="0"/>
      <p:bldP spid="49" grpId="0" animBg="1"/>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a:t>At the end of this lecture, students should be able to</a:t>
            </a:r>
            <a:r>
              <a:rPr lang="en-US" sz="2400" dirty="0" smtClean="0"/>
              <a:t>:</a:t>
            </a:r>
          </a:p>
          <a:p>
            <a:r>
              <a:rPr lang="en-US" sz="2400" dirty="0" smtClean="0"/>
              <a:t>Explain </a:t>
            </a:r>
            <a:r>
              <a:rPr lang="en-US" sz="2400" dirty="0"/>
              <a:t>the incremental approach as a strategy of algorithm design</a:t>
            </a:r>
          </a:p>
          <a:p>
            <a:r>
              <a:rPr lang="en-US" sz="2400" dirty="0" smtClean="0"/>
              <a:t>Describe </a:t>
            </a:r>
            <a:r>
              <a:rPr lang="en-US" sz="2400" dirty="0"/>
              <a:t>how Insertion sort algorithm works, by manually running its pseudo code on a toy example</a:t>
            </a:r>
          </a:p>
          <a:p>
            <a:r>
              <a:rPr lang="en-GB" sz="2400" dirty="0" smtClean="0"/>
              <a:t>Analyse</a:t>
            </a:r>
            <a:r>
              <a:rPr lang="en-US" sz="2400" dirty="0" smtClean="0"/>
              <a:t> </a:t>
            </a:r>
            <a:r>
              <a:rPr lang="en-US" sz="2400" dirty="0"/>
              <a:t>the time complexities of Insertion sort in the </a:t>
            </a:r>
            <a:r>
              <a:rPr lang="en-US" sz="2400" dirty="0" smtClean="0"/>
              <a:t>best case, worst </a:t>
            </a:r>
            <a:r>
              <a:rPr lang="en-US" sz="2400" dirty="0"/>
              <a:t>case and average case</a:t>
            </a:r>
          </a:p>
          <a:p>
            <a:pPr marL="0" indent="0">
              <a:buNone/>
            </a:pPr>
            <a:endParaRPr lang="en-US" sz="24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226837"/>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9" name="Rectangle 28"/>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1980167" y="4398607"/>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53" name="Rectangle 52"/>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61041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226837"/>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9" name="Rectangle 28"/>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1980167" y="4398607"/>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7" name="Rectangle 16"/>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100311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226837"/>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9" name="Rectangle 28"/>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1976280" y="4398607"/>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7" name="Rectangle 16"/>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194108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128 0.00209 L 0.11077 -4.07407E-6 " pathEditMode="relative" rAng="0" ptsTypes="AA">
                                      <p:cBhvr>
                                        <p:cTn id="6" dur="1000" fill="hold"/>
                                        <p:tgtEl>
                                          <p:spTgt spid="3"/>
                                        </p:tgtEl>
                                        <p:attrNameLst>
                                          <p:attrName>ppt_x</p:attrName>
                                          <p:attrName>ppt_y</p:attrName>
                                        </p:attrNameLst>
                                      </p:cBhvr>
                                      <p:rCtr x="5595" y="-116"/>
                                    </p:animMotion>
                                  </p:childTnLst>
                                </p:cTn>
                              </p:par>
                            </p:childTnLst>
                          </p:cTn>
                        </p:par>
                        <p:par>
                          <p:cTn id="7" fill="hold">
                            <p:stCondLst>
                              <p:cond delay="1000"/>
                            </p:stCondLst>
                            <p:childTnLst>
                              <p:par>
                                <p:cTn id="8" presetID="26" presetClass="emph" presetSubtype="0" fill="hold" grpId="0" nodeType="afterEffect">
                                  <p:stCondLst>
                                    <p:cond delay="0"/>
                                  </p:stCondLst>
                                  <p:childTnLst>
                                    <p:animEffect transition="out" filter="fade">
                                      <p:cBhvr>
                                        <p:cTn id="9" dur="500" tmFilter="0, 0; .2, .5; .8, .5; 1, 0"/>
                                        <p:tgtEl>
                                          <p:spTgt spid="30"/>
                                        </p:tgtEl>
                                      </p:cBhvr>
                                    </p:animEffect>
                                    <p:animScale>
                                      <p:cBhvr>
                                        <p:cTn id="10"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9" name="Rectangle 18"/>
          <p:cNvSpPr/>
          <p:nvPr/>
        </p:nvSpPr>
        <p:spPr>
          <a:xfrm>
            <a:off x="108791" y="1644597"/>
            <a:ext cx="8610599" cy="1754326"/>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0</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29</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rgbClr val="669900"/>
              </a:solidFill>
              <a:latin typeface="Verdana" panose="020B0604030504040204" pitchFamily="34" charset="0"/>
              <a:ea typeface="Verdana" panose="020B0604030504040204" pitchFamily="34" charset="0"/>
              <a:cs typeface="Verdana" panose="020B0604030504040204" pitchFamily="34" charset="0"/>
            </a:endParaRPr>
          </a:p>
          <a:p>
            <a:pPr marL="914353" lvl="2" algn="ctr">
              <a:defRPr/>
            </a:pP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1" name="Rectangle 20"/>
          <p:cNvSpPr/>
          <p:nvPr/>
        </p:nvSpPr>
        <p:spPr>
          <a:xfrm>
            <a:off x="5782671" y="2438400"/>
            <a:ext cx="408902"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417573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500" tmFilter="0, 0; .2, .5; .8, .5; 1, 0"/>
                                        <p:tgtEl>
                                          <p:spTgt spid="30"/>
                                        </p:tgtEl>
                                      </p:cBhvr>
                                    </p:animEffect>
                                    <p:animScale>
                                      <p:cBhvr>
                                        <p:cTn id="9" dur="250" autoRev="1" fill="hold"/>
                                        <p:tgtEl>
                                          <p:spTgt spid="30"/>
                                        </p:tgtEl>
                                      </p:cBhvr>
                                      <p:by x="105000" y="105000"/>
                                    </p:animScale>
                                  </p:childTnLst>
                                </p:cTn>
                              </p:par>
                              <p:par>
                                <p:cTn id="10" presetID="26" presetClass="emph" presetSubtype="0" fill="hold" grpId="0" nodeType="withEffect">
                                  <p:stCondLst>
                                    <p:cond delay="0"/>
                                  </p:stCondLst>
                                  <p:childTnLst>
                                    <p:animEffect transition="out" filter="fade">
                                      <p:cBhvr>
                                        <p:cTn id="11" dur="500" tmFilter="0, 0; .2, .5; .8, .5; 1, 0"/>
                                        <p:tgtEl>
                                          <p:spTgt spid="28"/>
                                        </p:tgtEl>
                                      </p:cBhvr>
                                    </p:animEffect>
                                    <p:animScale>
                                      <p:cBhvr>
                                        <p:cTn id="12"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9" name="Rectangle 18"/>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0</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1" name="Rounded Rectangle 20"/>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2" name="Rounded Rectangle 21"/>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Tree>
    <p:extLst>
      <p:ext uri="{BB962C8B-B14F-4D97-AF65-F5344CB8AC3E}">
        <p14:creationId xmlns:p14="http://schemas.microsoft.com/office/powerpoint/2010/main" val="15985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83071E-6 1.11111E-6 L 0.10692 -0.00186 " pathEditMode="relative" rAng="0" ptsTypes="AA">
                                      <p:cBhvr>
                                        <p:cTn id="6" dur="2000" fill="hold"/>
                                        <p:tgtEl>
                                          <p:spTgt spid="21"/>
                                        </p:tgtEl>
                                        <p:attrNameLst>
                                          <p:attrName>ppt_x</p:attrName>
                                          <p:attrName>ppt_y</p:attrName>
                                        </p:attrNameLst>
                                      </p:cBhvr>
                                      <p:rCtr x="5242" y="23"/>
                                    </p:animMotion>
                                  </p:childTnLst>
                                </p:cTn>
                              </p:par>
                              <p:par>
                                <p:cTn id="7" presetID="35" presetClass="path" presetSubtype="0" accel="50000" decel="50000" fill="hold" grpId="0" nodeType="withEffect">
                                  <p:stCondLst>
                                    <p:cond delay="0"/>
                                  </p:stCondLst>
                                  <p:childTnLst>
                                    <p:animMotion origin="layout" path="M 2.87272E-6 2.96296E-6 L -0.10692 0.00185 " pathEditMode="relative" rAng="0" ptsTypes="AA">
                                      <p:cBhvr>
                                        <p:cTn id="8" dur="2000" fill="hold"/>
                                        <p:tgtEl>
                                          <p:spTgt spid="22"/>
                                        </p:tgtEl>
                                        <p:attrNameLst>
                                          <p:attrName>ppt_x</p:attrName>
                                          <p:attrName>ppt_y</p:attrName>
                                        </p:attrNameLst>
                                      </p:cBhvr>
                                      <p:rCtr x="-51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1061978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4" name="Rectangle 3"/>
          <p:cNvSpPr/>
          <p:nvPr/>
        </p:nvSpPr>
        <p:spPr>
          <a:xfrm>
            <a:off x="108791" y="1644597"/>
            <a:ext cx="8610599" cy="1754326"/>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06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a:p>
            <a:pPr marL="914353" lvl="2" algn="ctr">
              <a:defRPr/>
            </a:pP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Up Arrow 18"/>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52593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fill="hold" grpId="0" nodeType="withEffect">
                                  <p:stCondLst>
                                    <p:cond delay="0"/>
                                  </p:stCondLst>
                                  <p:childTnLst>
                                    <p:animMotion origin="layout" path="M 2.87272E-6 -3.33333E-6 L 0.11398 -3.33333E-6 " pathEditMode="relative" rAng="0" ptsTypes="AA">
                                      <p:cBhvr>
                                        <p:cTn id="6" dur="500" fill="hold"/>
                                        <p:tgtEl>
                                          <p:spTgt spid="19"/>
                                        </p:tgtEl>
                                        <p:attrNameLst>
                                          <p:attrName>ppt_x</p:attrName>
                                          <p:attrName>ppt_y</p:attrName>
                                        </p:attrNameLst>
                                      </p:cBhvr>
                                      <p:rCtr x="5691"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26" presetClass="emph" presetSubtype="0" fill="hold" grpId="0" nodeType="withEffect">
                                  <p:stCondLst>
                                    <p:cond delay="0"/>
                                  </p:stCondLst>
                                  <p:childTnLst>
                                    <p:animEffect transition="out" filter="fade">
                                      <p:cBhvr>
                                        <p:cTn id="23" dur="500" tmFilter="0, 0; .2, .5; .8, .5; 1, 0"/>
                                        <p:tgtEl>
                                          <p:spTgt spid="33"/>
                                        </p:tgtEl>
                                      </p:cBhvr>
                                    </p:animEffect>
                                    <p:animScale>
                                      <p:cBhvr>
                                        <p:cTn id="24" dur="250" autoRev="1" fill="hold"/>
                                        <p:tgtEl>
                                          <p:spTgt spid="33"/>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30"/>
                                        </p:tgtEl>
                                      </p:cBhvr>
                                    </p:animEffect>
                                    <p:animScale>
                                      <p:cBhvr>
                                        <p:cTn id="2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4" grpId="0" uiExpand="1" build="p"/>
      <p:bldP spid="19"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1" name="Rectangle 20"/>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0" name="Rounded Rectangle 19"/>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Tree>
    <p:extLst>
      <p:ext uri="{BB962C8B-B14F-4D97-AF65-F5344CB8AC3E}">
        <p14:creationId xmlns:p14="http://schemas.microsoft.com/office/powerpoint/2010/main" val="54688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87272E-6 2.96296E-6 L 0.11045 -0.00186 " pathEditMode="relative" rAng="0" ptsTypes="AA">
                                      <p:cBhvr>
                                        <p:cTn id="6" dur="2000" fill="hold"/>
                                        <p:tgtEl>
                                          <p:spTgt spid="18"/>
                                        </p:tgtEl>
                                        <p:attrNameLst>
                                          <p:attrName>ppt_x</p:attrName>
                                          <p:attrName>ppt_y</p:attrName>
                                        </p:attrNameLst>
                                      </p:cBhvr>
                                      <p:rCtr x="5579" y="-347"/>
                                    </p:animMotion>
                                  </p:childTnLst>
                                </p:cTn>
                              </p:par>
                              <p:par>
                                <p:cTn id="7" presetID="35" presetClass="path" presetSubtype="0" accel="50000" decel="50000" fill="hold" grpId="0" nodeType="withEffect">
                                  <p:stCondLst>
                                    <p:cond delay="0"/>
                                  </p:stCondLst>
                                  <p:childTnLst>
                                    <p:animMotion origin="layout" path="M 8.04745E-7 4.81481E-6 L -0.11046 0.00186 " pathEditMode="relative" rAng="0" ptsTypes="AA">
                                      <p:cBhvr>
                                        <p:cTn id="8" dur="2000" fill="hold"/>
                                        <p:tgtEl>
                                          <p:spTgt spid="20"/>
                                        </p:tgtEl>
                                        <p:attrNameLst>
                                          <p:attrName>ppt_x</p:attrName>
                                          <p:attrName>ppt_y</p:attrName>
                                        </p:attrNameLst>
                                      </p:cBhvr>
                                      <p:rCtr x="-55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4" name="Rectangle 3"/>
          <p:cNvSpPr/>
          <p:nvPr/>
        </p:nvSpPr>
        <p:spPr>
          <a:xfrm>
            <a:off x="108791" y="1644597"/>
            <a:ext cx="8610599" cy="1754326"/>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0</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06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29</a:t>
            </a: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a:p>
            <a:pPr marL="914353" lvl="2" algn="ctr">
              <a:defRPr/>
            </a:pP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1" name="Rectangle 20"/>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56538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8"/>
                                        </p:tgtEl>
                                      </p:cBhvr>
                                    </p:animEffect>
                                    <p:animScale>
                                      <p:cBhvr>
                                        <p:cTn id="10" dur="250" autoRev="1" fill="hold"/>
                                        <p:tgtEl>
                                          <p:spTgt spid="28"/>
                                        </p:tgtEl>
                                      </p:cBhvr>
                                      <p:by x="105000" y="105000"/>
                                    </p:animScale>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66826"/>
            <a:ext cx="990600" cy="96772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52830"/>
            <a:ext cx="990600" cy="96772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0</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3900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1.83071E-6 -1.85185E-6 L 0.10693 -0.00185 " pathEditMode="relative" rAng="0" ptsTypes="AA">
                                      <p:cBhvr>
                                        <p:cTn id="6" dur="2000" fill="hold"/>
                                        <p:tgtEl>
                                          <p:spTgt spid="28"/>
                                        </p:tgtEl>
                                        <p:attrNameLst>
                                          <p:attrName>ppt_x</p:attrName>
                                          <p:attrName>ppt_y</p:attrName>
                                        </p:attrNameLst>
                                      </p:cBhvr>
                                      <p:rCtr x="5338" y="-93"/>
                                    </p:animMotion>
                                  </p:childTnLst>
                                </p:cTn>
                              </p:par>
                              <p:par>
                                <p:cTn id="7" presetID="35" presetClass="path" presetSubtype="0" accel="50000" decel="50000" fill="hold" grpId="0" nodeType="withEffect">
                                  <p:stCondLst>
                                    <p:cond delay="0"/>
                                  </p:stCondLst>
                                  <p:childTnLst>
                                    <p:animMotion origin="layout" path="M 2.87272E-6 1.48148E-6 L -0.10693 0.00185 " pathEditMode="relative" rAng="0" ptsTypes="AA">
                                      <p:cBhvr>
                                        <p:cTn id="8" dur="2000" fill="hold"/>
                                        <p:tgtEl>
                                          <p:spTgt spid="30"/>
                                        </p:tgtEl>
                                        <p:attrNameLst>
                                          <p:attrName>ppt_x</p:attrName>
                                          <p:attrName>ppt_y</p:attrName>
                                        </p:attrNameLst>
                                      </p:cBhvr>
                                      <p:rCtr x="-5354"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Insertion </a:t>
            </a:r>
            <a:r>
              <a:rPr lang="en-US" altLang="en-US" dirty="0" smtClean="0"/>
              <a:t>Sort </a:t>
            </a:r>
            <a:r>
              <a:rPr lang="en-US" altLang="en-US" dirty="0"/>
              <a:t>of a </a:t>
            </a:r>
            <a:r>
              <a:rPr lang="en-US" altLang="en-US" dirty="0" smtClean="0"/>
              <a:t>Hand </a:t>
            </a:r>
            <a:r>
              <a:rPr lang="en-US" altLang="en-US" dirty="0"/>
              <a:t>of </a:t>
            </a:r>
            <a:r>
              <a:rPr lang="en-US" altLang="en-US" dirty="0" smtClean="0"/>
              <a:t>Cards</a:t>
            </a:r>
            <a:endParaRPr lang="en-GB" dirty="0"/>
          </a:p>
        </p:txBody>
      </p:sp>
      <p:pic>
        <p:nvPicPr>
          <p:cNvPr id="4" name="Picture 3"/>
          <p:cNvPicPr>
            <a:picLocks noChangeAspect="1"/>
          </p:cNvPicPr>
          <p:nvPr/>
        </p:nvPicPr>
        <p:blipFill>
          <a:blip r:embed="rId3" cstate="print"/>
          <a:stretch>
            <a:fillRect/>
          </a:stretch>
        </p:blipFill>
        <p:spPr>
          <a:xfrm>
            <a:off x="1567127" y="1981200"/>
            <a:ext cx="6172200" cy="3495675"/>
          </a:xfrm>
          <a:prstGeom prst="rect">
            <a:avLst/>
          </a:prstGeom>
        </p:spPr>
      </p:pic>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26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64</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665997" y="2364360"/>
            <a:ext cx="1401346" cy="694421"/>
          </a:xfrm>
          <a:prstGeom prst="rect">
            <a:avLst/>
          </a:prstGeom>
        </p:spPr>
        <p:txBody>
          <a:bodyPr wrap="none">
            <a:spAutoFit/>
          </a:bodyPr>
          <a:lstStyle/>
          <a:p>
            <a:pPr marL="914353" lvl="2" algn="ctr">
              <a:defRPr/>
            </a:pPr>
            <a:r>
              <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415131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538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2.88875E-6 -3.33333E-6 L 0.11927 -0.00023 " pathEditMode="relative" rAng="0" ptsTypes="AA">
                                      <p:cBhvr>
                                        <p:cTn id="6" dur="500" fill="hold"/>
                                        <p:tgtEl>
                                          <p:spTgt spid="22"/>
                                        </p:tgtEl>
                                        <p:attrNameLst>
                                          <p:attrName>ppt_x</p:attrName>
                                          <p:attrName>ppt_y</p:attrName>
                                        </p:attrNameLst>
                                      </p:cBhvr>
                                      <p:rCtr x="5963"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64</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5293757"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99264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49824E-6 -3.33333E-6 L 0.10196 -3.33333E-6 " pathEditMode="relative" rAng="0" ptsTypes="AA">
                                      <p:cBhvr>
                                        <p:cTn id="6" dur="2000" fill="hold"/>
                                        <p:tgtEl>
                                          <p:spTgt spid="22"/>
                                        </p:tgtEl>
                                        <p:attrNameLst>
                                          <p:attrName>ppt_x</p:attrName>
                                          <p:attrName>ppt_y</p:attrName>
                                        </p:attrNameLst>
                                      </p:cBhvr>
                                      <p:rCtr x="5098"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26" presetClass="emph" presetSubtype="0" fill="hold" grpId="0" nodeType="withEffect">
                                  <p:stCondLst>
                                    <p:cond delay="0"/>
                                  </p:stCondLst>
                                  <p:childTnLst>
                                    <p:animEffect transition="out" filter="fade">
                                      <p:cBhvr>
                                        <p:cTn id="13" dur="500" tmFilter="0, 0; .2, .5; .8, .5; 1, 0"/>
                                        <p:tgtEl>
                                          <p:spTgt spid="35"/>
                                        </p:tgtEl>
                                      </p:cBhvr>
                                    </p:animEffect>
                                    <p:animScale>
                                      <p:cBhvr>
                                        <p:cTn id="14" dur="250" autoRev="1" fill="hold"/>
                                        <p:tgtEl>
                                          <p:spTgt spid="35"/>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37"/>
                                        </p:tgtEl>
                                      </p:cBhvr>
                                    </p:animEffect>
                                    <p:animScale>
                                      <p:cBhvr>
                                        <p:cTn id="17" dur="250" autoRev="1" fill="hold"/>
                                        <p:tgtEl>
                                          <p:spTgt spid="37"/>
                                        </p:tgtEl>
                                      </p:cBhvr>
                                      <p:by x="105000" y="105000"/>
                                    </p:animScale>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18" grpId="0"/>
      <p:bldP spid="22" grpId="0" animBg="1"/>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21" name="Rounded Rectangle 20"/>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Tree>
    <p:extLst>
      <p:ext uri="{BB962C8B-B14F-4D97-AF65-F5344CB8AC3E}">
        <p14:creationId xmlns:p14="http://schemas.microsoft.com/office/powerpoint/2010/main" val="142353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5.61077E-7 4.81481E-6 L -0.10789 4.81481E-6 " pathEditMode="relative" rAng="0" ptsTypes="AA">
                                      <p:cBhvr>
                                        <p:cTn id="6" dur="2000" fill="hold"/>
                                        <p:tgtEl>
                                          <p:spTgt spid="21"/>
                                        </p:tgtEl>
                                        <p:attrNameLst>
                                          <p:attrName>ppt_x</p:attrName>
                                          <p:attrName>ppt_y</p:attrName>
                                        </p:attrNameLst>
                                      </p:cBhvr>
                                      <p:rCtr x="-5402" y="0"/>
                                    </p:animMotion>
                                  </p:childTnLst>
                                </p:cTn>
                              </p:par>
                              <p:par>
                                <p:cTn id="7" presetID="63" presetClass="path" presetSubtype="0" accel="50000" decel="50000" fill="hold" grpId="0" nodeType="withEffect">
                                  <p:stCondLst>
                                    <p:cond delay="0"/>
                                  </p:stCondLst>
                                  <p:childTnLst>
                                    <p:animMotion origin="layout" path="M 2.27316E-6 4.81481E-6 L 0.10565 4.81481E-6 " pathEditMode="relative" rAng="0" ptsTypes="AA">
                                      <p:cBhvr>
                                        <p:cTn id="8" dur="2000" fill="hold"/>
                                        <p:tgtEl>
                                          <p:spTgt spid="19"/>
                                        </p:tgtEl>
                                        <p:attrNameLst>
                                          <p:attrName>ppt_x</p:attrName>
                                          <p:attrName>ppt_y</p:attrName>
                                        </p:attrNameLst>
                                      </p:cBhvr>
                                      <p:rCtr x="54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
        <p:nvSpPr>
          <p:cNvPr id="20" name="Rectangle 19"/>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7470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5"/>
                                        </p:tgtEl>
                                      </p:cBhvr>
                                    </p:animEffect>
                                    <p:animScale>
                                      <p:cBhvr>
                                        <p:cTn id="7" dur="250" autoRev="1" fill="hold"/>
                                        <p:tgtEl>
                                          <p:spTgt spid="3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3"/>
                                        </p:tgtEl>
                                      </p:cBhvr>
                                    </p:animEffect>
                                    <p:animScale>
                                      <p:cBhvr>
                                        <p:cTn id="10" dur="250" autoRev="1" fill="hold"/>
                                        <p:tgtEl>
                                          <p:spTgt spid="33"/>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19" name="Rounded Rectangle 18"/>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Tree>
    <p:extLst>
      <p:ext uri="{BB962C8B-B14F-4D97-AF65-F5344CB8AC3E}">
        <p14:creationId xmlns:p14="http://schemas.microsoft.com/office/powerpoint/2010/main" val="234191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2.27316E-6 4.81481E-6 L -0.1127 4.81481E-6 " pathEditMode="relative" rAng="0" ptsTypes="AA">
                                      <p:cBhvr>
                                        <p:cTn id="6" dur="2000" fill="hold"/>
                                        <p:tgtEl>
                                          <p:spTgt spid="19"/>
                                        </p:tgtEl>
                                        <p:attrNameLst>
                                          <p:attrName>ppt_x</p:attrName>
                                          <p:attrName>ppt_y</p:attrName>
                                        </p:attrNameLst>
                                      </p:cBhvr>
                                      <p:rCtr x="-5643" y="0"/>
                                    </p:animMotion>
                                  </p:childTnLst>
                                </p:cTn>
                              </p:par>
                              <p:par>
                                <p:cTn id="7" presetID="63" presetClass="path" presetSubtype="0" accel="50000" decel="50000" fill="hold" grpId="0" nodeType="withEffect">
                                  <p:stCondLst>
                                    <p:cond delay="0"/>
                                  </p:stCondLst>
                                  <p:childTnLst>
                                    <p:animMotion origin="layout" path="M 8.04745E-7 4.81481E-6 L 0.11381 4.81481E-6 " pathEditMode="relative" rAng="0" ptsTypes="AA">
                                      <p:cBhvr>
                                        <p:cTn id="8" dur="2000" fill="hold"/>
                                        <p:tgtEl>
                                          <p:spTgt spid="18"/>
                                        </p:tgtEl>
                                        <p:attrNameLst>
                                          <p:attrName>ppt_x</p:attrName>
                                          <p:attrName>ppt_y</p:attrName>
                                        </p:attrNameLst>
                                      </p:cBhvr>
                                      <p:rCtr x="58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29</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47906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0"/>
                                        </p:tgtEl>
                                      </p:cBhvr>
                                    </p:animEffect>
                                    <p:animScale>
                                      <p:cBhvr>
                                        <p:cTn id="10" dur="250" autoRev="1" fill="hold"/>
                                        <p:tgtEl>
                                          <p:spTgt spid="30"/>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19" name="Rounded Rectangle 18"/>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Tree>
    <p:extLst>
      <p:ext uri="{BB962C8B-B14F-4D97-AF65-F5344CB8AC3E}">
        <p14:creationId xmlns:p14="http://schemas.microsoft.com/office/powerpoint/2010/main" val="10113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8.04745E-7 4.81481E-6 L -0.11045 4.81481E-6 " pathEditMode="relative" rAng="0" ptsTypes="AA">
                                      <p:cBhvr>
                                        <p:cTn id="6" dur="2000" fill="hold"/>
                                        <p:tgtEl>
                                          <p:spTgt spid="19"/>
                                        </p:tgtEl>
                                        <p:attrNameLst>
                                          <p:attrName>ppt_x</p:attrName>
                                          <p:attrName>ppt_y</p:attrName>
                                        </p:attrNameLst>
                                      </p:cBhvr>
                                      <p:rCtr x="-5531" y="0"/>
                                    </p:animMotion>
                                  </p:childTnLst>
                                </p:cTn>
                              </p:par>
                              <p:par>
                                <p:cTn id="7" presetID="63" presetClass="path" presetSubtype="0" accel="50000" decel="50000" fill="hold" grpId="0" nodeType="withEffect">
                                  <p:stCondLst>
                                    <p:cond delay="0"/>
                                  </p:stCondLst>
                                  <p:childTnLst>
                                    <p:animMotion origin="layout" path="M 2.87272E-6 2.96296E-6 L 0.11045 -0.00185 " pathEditMode="relative" rAng="0" ptsTypes="AA">
                                      <p:cBhvr>
                                        <p:cTn id="8" dur="2000" fill="hold"/>
                                        <p:tgtEl>
                                          <p:spTgt spid="18"/>
                                        </p:tgtEl>
                                        <p:attrNameLst>
                                          <p:attrName>ppt_x</p:attrName>
                                          <p:attrName>ppt_y</p:attrName>
                                        </p:attrNameLst>
                                      </p:cBhvr>
                                      <p:rCtr x="55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0</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06</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4665997" y="2364360"/>
            <a:ext cx="1401346" cy="694421"/>
          </a:xfrm>
          <a:prstGeom prst="rect">
            <a:avLst/>
          </a:prstGeom>
        </p:spPr>
        <p:txBody>
          <a:bodyPr wrap="none">
            <a:spAutoFit/>
          </a:bodyPr>
          <a:lstStyle/>
          <a:p>
            <a:pPr marL="914353" lvl="2" algn="ctr">
              <a:defRPr/>
            </a:pPr>
            <a:r>
              <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579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5</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64</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
        <p:nvSpPr>
          <p:cNvPr id="21" name="Up Arrow 20"/>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5704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fill="hold" grpId="0" nodeType="withEffect">
                                  <p:stCondLst>
                                    <p:cond delay="0"/>
                                  </p:stCondLst>
                                  <p:childTnLst>
                                    <p:animMotion origin="layout" path="M -5.61077E-7 -3.33333E-6 L 0.11254 -3.33333E-6 " pathEditMode="relative" rAng="0" ptsTypes="AA">
                                      <p:cBhvr>
                                        <p:cTn id="6" dur="500" fill="hold"/>
                                        <p:tgtEl>
                                          <p:spTgt spid="21"/>
                                        </p:tgtEl>
                                        <p:attrNameLst>
                                          <p:attrName>ppt_x</p:attrName>
                                          <p:attrName>ppt_y</p:attrName>
                                        </p:attrNameLst>
                                      </p:cBhvr>
                                      <p:rCtr x="5627"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26" presetClass="emph" presetSubtype="0" fill="hold" grpId="0" nodeType="withEffect">
                                  <p:stCondLst>
                                    <p:cond delay="0"/>
                                  </p:stCondLst>
                                  <p:childTnLst>
                                    <p:animEffect transition="out" filter="fade">
                                      <p:cBhvr>
                                        <p:cTn id="16" dur="500" tmFilter="0, 0; .2, .5; .8, .5; 1, 0"/>
                                        <p:tgtEl>
                                          <p:spTgt spid="39"/>
                                        </p:tgtEl>
                                      </p:cBhvr>
                                    </p:animEffect>
                                    <p:animScale>
                                      <p:cBhvr>
                                        <p:cTn id="17" dur="250" autoRev="1" fill="hold"/>
                                        <p:tgtEl>
                                          <p:spTgt spid="39"/>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37"/>
                                        </p:tgtEl>
                                      </p:cBhvr>
                                    </p:animEffect>
                                    <p:animScale>
                                      <p:cBhvr>
                                        <p:cTn id="20"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18" grpId="0"/>
      <p:bldP spid="19"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Insertion Sort</a:t>
            </a:r>
            <a:endParaRPr lang="en-GB" dirty="0"/>
          </a:p>
        </p:txBody>
      </p:sp>
      <p:sp>
        <p:nvSpPr>
          <p:cNvPr id="22531" name="Rectangle 3"/>
          <p:cNvSpPr>
            <a:spLocks noGrp="1" noChangeArrowheads="1"/>
          </p:cNvSpPr>
          <p:nvPr>
            <p:ph sz="quarter" idx="17"/>
          </p:nvPr>
        </p:nvSpPr>
        <p:spPr>
          <a:xfrm>
            <a:off x="366616" y="1435100"/>
            <a:ext cx="9156796" cy="3987800"/>
          </a:xfrm>
        </p:spPr>
        <p:txBody>
          <a:bodyPr/>
          <a:lstStyle/>
          <a:p>
            <a:pPr marL="93663" lvl="1" indent="0">
              <a:lnSpc>
                <a:spcPct val="13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smtClean="0">
              <a:solidFill>
                <a:srgbClr val="C00000"/>
              </a:solidFill>
            </a:endParaRPr>
          </a:p>
          <a:p>
            <a:pPr marL="858838" lvl="1" indent="-401638">
              <a:lnSpc>
                <a:spcPct val="130000"/>
              </a:lnSpc>
              <a:defRPr/>
            </a:pPr>
            <a:r>
              <a:rPr lang="en-US" sz="2200" dirty="0" smtClean="0">
                <a:latin typeface="Arial" charset="0"/>
              </a:rPr>
              <a:t>An intuitive, primitive sorting method</a:t>
            </a:r>
          </a:p>
          <a:p>
            <a:pPr marL="858838" lvl="1" indent="-401638">
              <a:lnSpc>
                <a:spcPct val="130000"/>
              </a:lnSpc>
              <a:defRPr/>
            </a:pPr>
            <a:r>
              <a:rPr lang="en-US" sz="2200" dirty="0" smtClean="0">
                <a:latin typeface="Arial" charset="0"/>
              </a:rPr>
              <a:t>A form of insertion into an </a:t>
            </a:r>
            <a:r>
              <a:rPr lang="en-US" sz="2200" dirty="0" smtClean="0">
                <a:solidFill>
                  <a:srgbClr val="C00000"/>
                </a:solidFill>
                <a:latin typeface="Arial" charset="0"/>
              </a:rPr>
              <a:t>ordered</a:t>
            </a:r>
            <a:r>
              <a:rPr lang="en-US" sz="2200" dirty="0" smtClean="0">
                <a:latin typeface="Arial" charset="0"/>
              </a:rPr>
              <a:t> list</a:t>
            </a:r>
          </a:p>
          <a:p>
            <a:pPr marL="858838" lvl="1" indent="-401638">
              <a:lnSpc>
                <a:spcPct val="130000"/>
              </a:lnSpc>
              <a:defRPr/>
            </a:pPr>
            <a:r>
              <a:rPr lang="en-US" sz="2200" dirty="0" smtClean="0">
                <a:latin typeface="Arial" charset="0"/>
              </a:rPr>
              <a:t>Given an unordered set of objects, repeatedly remove an entry from the set and insert it into a new </a:t>
            </a:r>
            <a:r>
              <a:rPr lang="en-US" sz="2200" dirty="0" smtClean="0">
                <a:solidFill>
                  <a:srgbClr val="C00000"/>
                </a:solidFill>
                <a:latin typeface="Arial" charset="0"/>
              </a:rPr>
              <a:t>ordered</a:t>
            </a:r>
            <a:r>
              <a:rPr lang="en-US" sz="2200" dirty="0" smtClean="0">
                <a:latin typeface="Arial" charset="0"/>
              </a:rPr>
              <a:t> list</a:t>
            </a:r>
          </a:p>
          <a:p>
            <a:pPr marL="858838" lvl="1" indent="-401638">
              <a:lnSpc>
                <a:spcPct val="130000"/>
              </a:lnSpc>
              <a:defRPr/>
            </a:pPr>
            <a:r>
              <a:rPr lang="en-US" sz="2200" dirty="0" smtClean="0">
                <a:latin typeface="Arial" charset="0"/>
              </a:rPr>
              <a:t>Ensure that the new list is </a:t>
            </a:r>
            <a:r>
              <a:rPr lang="en-US" sz="2200" dirty="0" smtClean="0">
                <a:solidFill>
                  <a:srgbClr val="C00000"/>
                </a:solidFill>
                <a:latin typeface="Arial" charset="0"/>
              </a:rPr>
              <a:t>ordered at all times</a:t>
            </a:r>
          </a:p>
          <a:p>
            <a:pPr marL="858838" lvl="1" indent="-401638">
              <a:lnSpc>
                <a:spcPct val="130000"/>
              </a:lnSpc>
              <a:defRPr/>
            </a:pPr>
            <a:r>
              <a:rPr lang="en-US" sz="2200" dirty="0" smtClean="0">
                <a:latin typeface="Arial" charset="0"/>
              </a:rPr>
              <a:t>Each insertion requires movements of certain entries in the ordered list</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fade">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fade">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fade">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fade">
                                      <p:cBhvr>
                                        <p:cTn id="27"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5</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19" name="Rounded Rectangle 1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Tree>
    <p:extLst>
      <p:ext uri="{BB962C8B-B14F-4D97-AF65-F5344CB8AC3E}">
        <p14:creationId xmlns:p14="http://schemas.microsoft.com/office/powerpoint/2010/main" val="215815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5.61077E-7 4.81481E-6 L 0.10917 0.00186 " pathEditMode="relative" rAng="0" ptsTypes="AA">
                                      <p:cBhvr>
                                        <p:cTn id="6" dur="2000" fill="hold"/>
                                        <p:tgtEl>
                                          <p:spTgt spid="18"/>
                                        </p:tgtEl>
                                        <p:attrNameLst>
                                          <p:attrName>ppt_x</p:attrName>
                                          <p:attrName>ppt_y</p:attrName>
                                        </p:attrNameLst>
                                      </p:cBhvr>
                                      <p:rCtr x="5370" y="0"/>
                                    </p:animMotion>
                                  </p:childTnLst>
                                </p:cTn>
                              </p:par>
                              <p:par>
                                <p:cTn id="7" presetID="35" presetClass="path" presetSubtype="0" accel="50000" decel="50000" fill="hold" grpId="0" nodeType="withEffect">
                                  <p:stCondLst>
                                    <p:cond delay="0"/>
                                  </p:stCondLst>
                                  <p:childTnLst>
                                    <p:animMotion origin="layout" path="M -1.6672E-7 2.96296E-6 L -0.10917 -0.00185 " pathEditMode="relative" rAng="0" ptsTypes="AA">
                                      <p:cBhvr>
                                        <p:cTn id="8" dur="2000" fill="hold"/>
                                        <p:tgtEl>
                                          <p:spTgt spid="19"/>
                                        </p:tgtEl>
                                        <p:attrNameLst>
                                          <p:attrName>ppt_x</p:attrName>
                                          <p:attrName>ppt_y</p:attrName>
                                        </p:attrNameLst>
                                      </p:cBhvr>
                                      <p:rCtr x="-52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8064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7"/>
                                        </p:tgtEl>
                                      </p:cBhvr>
                                    </p:animEffect>
                                    <p:animScale>
                                      <p:cBhvr>
                                        <p:cTn id="7" dur="250" autoRev="1" fill="hold"/>
                                        <p:tgtEl>
                                          <p:spTgt spid="3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9"/>
                                        </p:tgtEl>
                                      </p:cBhvr>
                                    </p:animEffect>
                                    <p:animScale>
                                      <p:cBhvr>
                                        <p:cTn id="13"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1" name="Rectangle 20"/>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19" name="Rounded Rectangle 18"/>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Tree>
    <p:extLst>
      <p:ext uri="{BB962C8B-B14F-4D97-AF65-F5344CB8AC3E}">
        <p14:creationId xmlns:p14="http://schemas.microsoft.com/office/powerpoint/2010/main" val="165558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5.61077E-7 4.81481E-6 L -0.10565 4.81481E-6 " pathEditMode="relative" rAng="0" ptsTypes="AA">
                                      <p:cBhvr>
                                        <p:cTn id="6" dur="2000" fill="hold"/>
                                        <p:tgtEl>
                                          <p:spTgt spid="19"/>
                                        </p:tgtEl>
                                        <p:attrNameLst>
                                          <p:attrName>ppt_x</p:attrName>
                                          <p:attrName>ppt_y</p:attrName>
                                        </p:attrNameLst>
                                      </p:cBhvr>
                                      <p:rCtr x="-5114" y="0"/>
                                    </p:animMotion>
                                  </p:childTnLst>
                                </p:cTn>
                              </p:par>
                              <p:par>
                                <p:cTn id="7" presetID="63" presetClass="path" presetSubtype="0" accel="50000" decel="50000" fill="hold" grpId="0" nodeType="withEffect">
                                  <p:stCondLst>
                                    <p:cond delay="0"/>
                                  </p:stCondLst>
                                  <p:childTnLst>
                                    <p:animMotion origin="layout" path="M 2.27316E-6 4.81481E-6 L 0.10564 4.81481E-6 " pathEditMode="relative" rAng="0" ptsTypes="AA">
                                      <p:cBhvr>
                                        <p:cTn id="8" dur="2000" fill="hold"/>
                                        <p:tgtEl>
                                          <p:spTgt spid="18"/>
                                        </p:tgtEl>
                                        <p:attrNameLst>
                                          <p:attrName>ppt_x</p:attrName>
                                          <p:attrName>ppt_y</p:attrName>
                                        </p:attrNameLst>
                                      </p:cBhvr>
                                      <p:rCtr x="52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29</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54616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19" name="Rounded Rectangle 18"/>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Tree>
    <p:extLst>
      <p:ext uri="{BB962C8B-B14F-4D97-AF65-F5344CB8AC3E}">
        <p14:creationId xmlns:p14="http://schemas.microsoft.com/office/powerpoint/2010/main" val="203391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8.04745E-7 4.81481E-6 L 0.11381 4.81481E-6 " pathEditMode="relative" rAng="0" ptsTypes="AA">
                                      <p:cBhvr>
                                        <p:cTn id="6" dur="2000" fill="hold"/>
                                        <p:tgtEl>
                                          <p:spTgt spid="18"/>
                                        </p:tgtEl>
                                        <p:attrNameLst>
                                          <p:attrName>ppt_x</p:attrName>
                                          <p:attrName>ppt_y</p:attrName>
                                        </p:attrNameLst>
                                      </p:cBhvr>
                                      <p:rCtr x="5867" y="0"/>
                                    </p:animMotion>
                                  </p:childTnLst>
                                </p:cTn>
                              </p:par>
                              <p:par>
                                <p:cTn id="7" presetID="35" presetClass="path" presetSubtype="0" accel="50000" decel="50000" fill="hold" grpId="0" nodeType="withEffect">
                                  <p:stCondLst>
                                    <p:cond delay="0"/>
                                  </p:stCondLst>
                                  <p:childTnLst>
                                    <p:animMotion origin="layout" path="M 2.27316E-6 4.81481E-6 L -0.11382 4.81481E-6 " pathEditMode="relative" rAng="0" ptsTypes="AA">
                                      <p:cBhvr>
                                        <p:cTn id="8" dur="2000" fill="hold"/>
                                        <p:tgtEl>
                                          <p:spTgt spid="19"/>
                                        </p:tgtEl>
                                        <p:attrNameLst>
                                          <p:attrName>ppt_x</p:attrName>
                                          <p:attrName>ppt_y</p:attrName>
                                        </p:attrNameLst>
                                      </p:cBhvr>
                                      <p:rCtr x="-569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12</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4665997" y="2364360"/>
            <a:ext cx="1401346" cy="694421"/>
          </a:xfrm>
          <a:prstGeom prst="rect">
            <a:avLst/>
          </a:prstGeom>
        </p:spPr>
        <p:txBody>
          <a:bodyPr wrap="none">
            <a:spAutoFit/>
          </a:bodyPr>
          <a:lstStyle/>
          <a:p>
            <a:pPr marL="914353" lvl="2" algn="ctr">
              <a:defRPr/>
            </a:pPr>
            <a:r>
              <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7665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0"/>
                                        </p:tgtEl>
                                      </p:cBhvr>
                                    </p:animEffect>
                                    <p:animScale>
                                      <p:cBhvr>
                                        <p:cTn id="10" dur="250" autoRev="1" fill="hold"/>
                                        <p:tgtEl>
                                          <p:spTgt spid="30"/>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2113517" y="3455437"/>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642996" y="30075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3172475" y="344144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701954" y="29935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4265612" y="34290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34" name="Rectangle 33"/>
          <p:cNvSpPr/>
          <p:nvPr/>
        </p:nvSpPr>
        <p:spPr>
          <a:xfrm>
            <a:off x="4795091" y="29811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392928" y="34290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6" name="Rectangle 35"/>
          <p:cNvSpPr/>
          <p:nvPr/>
        </p:nvSpPr>
        <p:spPr>
          <a:xfrm>
            <a:off x="5922407" y="29811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439212" y="34290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8" name="Rectangle 37"/>
          <p:cNvSpPr/>
          <p:nvPr/>
        </p:nvSpPr>
        <p:spPr>
          <a:xfrm>
            <a:off x="6968691" y="29811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519675" y="344144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8049154" y="29935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1071649" y="2992016"/>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0" name="TextBox 19"/>
          <p:cNvSpPr txBox="1"/>
          <p:nvPr/>
        </p:nvSpPr>
        <p:spPr>
          <a:xfrm>
            <a:off x="912813" y="1468932"/>
            <a:ext cx="3995004" cy="494751"/>
          </a:xfrm>
          <a:prstGeom prst="rect">
            <a:avLst/>
          </a:prstGeom>
          <a:noFill/>
          <a:ln>
            <a:noFill/>
          </a:ln>
        </p:spPr>
        <p:txBody>
          <a:bodyPr wrap="none" rtlCol="0">
            <a:spAutoFit/>
          </a:bodyPr>
          <a:lstStyle/>
          <a:p>
            <a:r>
              <a:rPr lang="en-GB" sz="2400" dirty="0" smtClean="0">
                <a:solidFill>
                  <a:srgbClr val="C00000"/>
                </a:solidFill>
              </a:rPr>
              <a:t>Sorted in ascending order</a:t>
            </a:r>
            <a:endParaRPr lang="en-GB" sz="2400" dirty="0">
              <a:solidFill>
                <a:srgbClr val="C00000"/>
              </a:solidFill>
            </a:endParaRPr>
          </a:p>
        </p:txBody>
      </p:sp>
    </p:spTree>
    <p:extLst>
      <p:ext uri="{BB962C8B-B14F-4D97-AF65-F5344CB8AC3E}">
        <p14:creationId xmlns:p14="http://schemas.microsoft.com/office/powerpoint/2010/main" val="299113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7"/>
                                        </p:tgtEl>
                                      </p:cBhvr>
                                    </p:animEffect>
                                    <p:animScale>
                                      <p:cBhvr>
                                        <p:cTn id="7" dur="250" autoRev="1" fill="hold"/>
                                        <p:tgtEl>
                                          <p:spTgt spid="3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30"/>
                                        </p:tgtEl>
                                      </p:cBhvr>
                                    </p:animEffect>
                                    <p:animScale>
                                      <p:cBhvr>
                                        <p:cTn id="16" dur="250" autoRev="1" fill="hold"/>
                                        <p:tgtEl>
                                          <p:spTgt spid="30"/>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28"/>
                                        </p:tgtEl>
                                      </p:cBhvr>
                                    </p:animEffect>
                                    <p:animScale>
                                      <p:cBhvr>
                                        <p:cTn id="19" dur="250" autoRev="1" fill="hold"/>
                                        <p:tgtEl>
                                          <p:spTgt spid="28"/>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39"/>
                                        </p:tgtEl>
                                      </p:cBhvr>
                                    </p:animEffect>
                                    <p:animScale>
                                      <p:cBhvr>
                                        <p:cTn id="22" dur="250" autoRev="1" fill="hold"/>
                                        <p:tgtEl>
                                          <p:spTgt spid="3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animBg="1"/>
      <p:bldP spid="35" grpId="0" animBg="1"/>
      <p:bldP spid="37" grpId="0" animBg="1"/>
      <p:bldP spid="39" grpId="0" animBg="1"/>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Insertion Sort Algorithm</a:t>
            </a:r>
          </a:p>
          <a:p>
            <a:r>
              <a:rPr lang="en-GB" dirty="0"/>
              <a:t>(</a:t>
            </a:r>
            <a:r>
              <a:rPr lang="en-GB" dirty="0" smtClean="0"/>
              <a:t>Recap)</a:t>
            </a:r>
            <a:endParaRPr lang="en-GB" dirty="0"/>
          </a:p>
        </p:txBody>
      </p:sp>
    </p:spTree>
    <p:extLst>
      <p:ext uri="{BB962C8B-B14F-4D97-AF65-F5344CB8AC3E}">
        <p14:creationId xmlns:p14="http://schemas.microsoft.com/office/powerpoint/2010/main" val="23648703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Insertion </a:t>
            </a:r>
            <a:r>
              <a:rPr lang="en-US" altLang="en-US" dirty="0" smtClean="0">
                <a:latin typeface="Arial" panose="020B0604020202020204" pitchFamily="34" charset="0"/>
              </a:rPr>
              <a:t>Sort Algorithm</a:t>
            </a:r>
            <a:endParaRPr lang="en-US" altLang="en-US" sz="3200" dirty="0">
              <a:latin typeface="Arial" panose="020B0604020202020204" pitchFamily="34" charset="0"/>
            </a:endParaRPr>
          </a:p>
        </p:txBody>
      </p:sp>
      <p:sp>
        <p:nvSpPr>
          <p:cNvPr id="2" name="Content Placeholder 1"/>
          <p:cNvSpPr>
            <a:spLocks noGrp="1"/>
          </p:cNvSpPr>
          <p:nvPr>
            <p:ph sz="quarter" idx="17"/>
          </p:nvPr>
        </p:nvSpPr>
        <p:spPr>
          <a:xfrm>
            <a:off x="379412" y="1471613"/>
            <a:ext cx="9144000" cy="3987800"/>
          </a:xfrm>
        </p:spPr>
        <p:txBody>
          <a:bodyPr/>
          <a:lstStyle/>
          <a:p>
            <a:r>
              <a:rPr lang="en-US" sz="2400" dirty="0"/>
              <a:t>Original unsorted set and final sorted list are both in array </a:t>
            </a:r>
            <a:endParaRPr lang="en-US" sz="2400" dirty="0" smtClean="0"/>
          </a:p>
          <a:p>
            <a:pPr marL="354013" indent="0">
              <a:buNone/>
            </a:pPr>
            <a:r>
              <a:rPr lang="en-US" sz="2400" dirty="0" smtClean="0"/>
              <a:t>slot</a:t>
            </a:r>
            <a:r>
              <a:rPr lang="en-US" sz="2400" dirty="0"/>
              <a:t>[ </a:t>
            </a:r>
            <a:r>
              <a:rPr lang="en-US" sz="2400" dirty="0" smtClean="0"/>
              <a:t>].</a:t>
            </a:r>
            <a:endParaRPr lang="en-US" sz="2400" dirty="0"/>
          </a:p>
          <a:p>
            <a:endParaRPr lang="en-GB" sz="2400" dirty="0"/>
          </a:p>
        </p:txBody>
      </p:sp>
      <p:grpSp>
        <p:nvGrpSpPr>
          <p:cNvPr id="25" name="Group 24"/>
          <p:cNvGrpSpPr/>
          <p:nvPr/>
        </p:nvGrpSpPr>
        <p:grpSpPr>
          <a:xfrm>
            <a:off x="1748201" y="4012163"/>
            <a:ext cx="6396758" cy="1017037"/>
            <a:chOff x="1748201" y="4012163"/>
            <a:chExt cx="6396758" cy="1017037"/>
          </a:xfrm>
        </p:grpSpPr>
        <p:sp>
          <p:nvSpPr>
            <p:cNvPr id="18" name="Rounded Rectangle 17"/>
            <p:cNvSpPr/>
            <p:nvPr/>
          </p:nvSpPr>
          <p:spPr>
            <a:xfrm>
              <a:off x="1748201" y="40386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19" name="Rounded Rectangle 18"/>
            <p:cNvSpPr/>
            <p:nvPr/>
          </p:nvSpPr>
          <p:spPr>
            <a:xfrm>
              <a:off x="2807159" y="4024604"/>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20" name="Rounded Rectangle 19"/>
            <p:cNvSpPr/>
            <p:nvPr/>
          </p:nvSpPr>
          <p:spPr>
            <a:xfrm>
              <a:off x="3900296"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1" name="Rounded Rectangle 20"/>
            <p:cNvSpPr/>
            <p:nvPr/>
          </p:nvSpPr>
          <p:spPr>
            <a:xfrm>
              <a:off x="5027612"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2" name="Rounded Rectangle 21"/>
            <p:cNvSpPr/>
            <p:nvPr/>
          </p:nvSpPr>
          <p:spPr>
            <a:xfrm>
              <a:off x="6073896" y="401216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23" name="Rounded Rectangle 22"/>
            <p:cNvSpPr/>
            <p:nvPr/>
          </p:nvSpPr>
          <p:spPr>
            <a:xfrm>
              <a:off x="7154359" y="402460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Insertion </a:t>
            </a:r>
            <a:r>
              <a:rPr lang="en-US" altLang="en-US" dirty="0" smtClean="0">
                <a:latin typeface="Arial" panose="020B0604020202020204" pitchFamily="34" charset="0"/>
              </a:rPr>
              <a:t>Sort Algorithm</a:t>
            </a:r>
            <a:endParaRPr lang="en-US" altLang="en-US" sz="3200" dirty="0">
              <a:latin typeface="Arial" panose="020B0604020202020204" pitchFamily="34" charset="0"/>
            </a:endParaRPr>
          </a:p>
        </p:txBody>
      </p:sp>
      <p:sp>
        <p:nvSpPr>
          <p:cNvPr id="2" name="Content Placeholder 1"/>
          <p:cNvSpPr>
            <a:spLocks noGrp="1"/>
          </p:cNvSpPr>
          <p:nvPr>
            <p:ph sz="quarter" idx="17"/>
          </p:nvPr>
        </p:nvSpPr>
        <p:spPr>
          <a:xfrm>
            <a:off x="379412" y="1471613"/>
            <a:ext cx="9144000" cy="3987800"/>
          </a:xfrm>
        </p:spPr>
        <p:txBody>
          <a:bodyPr/>
          <a:lstStyle/>
          <a:p>
            <a:r>
              <a:rPr lang="en-US" sz="2400" dirty="0"/>
              <a:t>Original unsorted set and final sorted list are both in array </a:t>
            </a:r>
            <a:endParaRPr lang="en-US" sz="2400" dirty="0" smtClean="0"/>
          </a:p>
          <a:p>
            <a:pPr marL="354013" indent="0">
              <a:buNone/>
            </a:pPr>
            <a:r>
              <a:rPr lang="en-US" sz="2400" dirty="0" smtClean="0"/>
              <a:t>slot</a:t>
            </a:r>
            <a:r>
              <a:rPr lang="en-US" sz="2400" dirty="0"/>
              <a:t>[ </a:t>
            </a:r>
            <a:r>
              <a:rPr lang="en-US" sz="2400" dirty="0" smtClean="0"/>
              <a:t>].</a:t>
            </a:r>
            <a:endParaRPr lang="en-US" sz="2400" dirty="0"/>
          </a:p>
          <a:p>
            <a:r>
              <a:rPr lang="en-US" sz="2400" dirty="0"/>
              <a:t>Since sorting is performed directly on original array without any working storage, swapping and shifting are </a:t>
            </a:r>
            <a:r>
              <a:rPr lang="en-US" sz="2400" dirty="0" smtClean="0"/>
              <a:t>essential.</a:t>
            </a:r>
            <a:endParaRPr lang="en-US" sz="2400" dirty="0"/>
          </a:p>
          <a:p>
            <a:endParaRPr lang="en-GB" sz="2400" dirty="0"/>
          </a:p>
        </p:txBody>
      </p:sp>
      <p:grpSp>
        <p:nvGrpSpPr>
          <p:cNvPr id="11" name="Group 10"/>
          <p:cNvGrpSpPr/>
          <p:nvPr/>
        </p:nvGrpSpPr>
        <p:grpSpPr>
          <a:xfrm>
            <a:off x="1748201" y="4012163"/>
            <a:ext cx="6396758" cy="1017037"/>
            <a:chOff x="1748201" y="4012163"/>
            <a:chExt cx="6396758" cy="1017037"/>
          </a:xfrm>
        </p:grpSpPr>
        <p:sp>
          <p:nvSpPr>
            <p:cNvPr id="12" name="Rounded Rectangle 11"/>
            <p:cNvSpPr/>
            <p:nvPr/>
          </p:nvSpPr>
          <p:spPr>
            <a:xfrm>
              <a:off x="1748201" y="40386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13" name="Rounded Rectangle 12"/>
            <p:cNvSpPr/>
            <p:nvPr/>
          </p:nvSpPr>
          <p:spPr>
            <a:xfrm>
              <a:off x="2807159" y="4024604"/>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14" name="Rounded Rectangle 13"/>
            <p:cNvSpPr/>
            <p:nvPr/>
          </p:nvSpPr>
          <p:spPr>
            <a:xfrm>
              <a:off x="3900296"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15" name="Rounded Rectangle 14"/>
            <p:cNvSpPr/>
            <p:nvPr/>
          </p:nvSpPr>
          <p:spPr>
            <a:xfrm>
              <a:off x="5027612"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16" name="Rounded Rectangle 15"/>
            <p:cNvSpPr/>
            <p:nvPr/>
          </p:nvSpPr>
          <p:spPr>
            <a:xfrm>
              <a:off x="6073896" y="401216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17" name="Rounded Rectangle 16"/>
            <p:cNvSpPr/>
            <p:nvPr/>
          </p:nvSpPr>
          <p:spPr>
            <a:xfrm>
              <a:off x="7154359" y="402460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grpSp>
    </p:spTree>
    <p:extLst>
      <p:ext uri="{BB962C8B-B14F-4D97-AF65-F5344CB8AC3E}">
        <p14:creationId xmlns:p14="http://schemas.microsoft.com/office/powerpoint/2010/main" val="19707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is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43609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Insertion </a:t>
            </a:r>
            <a:r>
              <a:rPr lang="en-US" altLang="en-US" dirty="0" smtClean="0">
                <a:latin typeface="Arial" panose="020B0604020202020204" pitchFamily="34" charset="0"/>
              </a:rPr>
              <a:t>Sort Algorithm</a:t>
            </a:r>
            <a:endParaRPr lang="en-US" altLang="en-US" sz="3200" dirty="0">
              <a:latin typeface="Arial" panose="020B0604020202020204" pitchFamily="34" charset="0"/>
            </a:endParaRPr>
          </a:p>
        </p:txBody>
      </p:sp>
      <p:sp>
        <p:nvSpPr>
          <p:cNvPr id="2" name="Content Placeholder 1"/>
          <p:cNvSpPr>
            <a:spLocks noGrp="1"/>
          </p:cNvSpPr>
          <p:nvPr>
            <p:ph sz="quarter" idx="17"/>
          </p:nvPr>
        </p:nvSpPr>
        <p:spPr>
          <a:xfrm>
            <a:off x="379412" y="1471613"/>
            <a:ext cx="9144000" cy="3987800"/>
          </a:xfrm>
        </p:spPr>
        <p:txBody>
          <a:bodyPr/>
          <a:lstStyle/>
          <a:p>
            <a:r>
              <a:rPr lang="en-US" sz="2400" dirty="0"/>
              <a:t>Original unsorted set and final sorted list are both in array </a:t>
            </a:r>
            <a:endParaRPr lang="en-US" sz="2400" dirty="0" smtClean="0"/>
          </a:p>
          <a:p>
            <a:pPr marL="354013" indent="0">
              <a:buNone/>
            </a:pPr>
            <a:r>
              <a:rPr lang="en-US" sz="2400" dirty="0" smtClean="0"/>
              <a:t>slot</a:t>
            </a:r>
            <a:r>
              <a:rPr lang="en-US" sz="2400" dirty="0"/>
              <a:t>[ </a:t>
            </a:r>
            <a:r>
              <a:rPr lang="en-US" sz="2400" dirty="0" smtClean="0"/>
              <a:t>].</a:t>
            </a:r>
            <a:endParaRPr lang="en-US" sz="2400" dirty="0"/>
          </a:p>
          <a:p>
            <a:r>
              <a:rPr lang="en-US" sz="2400" dirty="0"/>
              <a:t>Since sorting is performed directly on original array without any working storage, swapping and shifting are </a:t>
            </a:r>
            <a:r>
              <a:rPr lang="en-US" sz="2400" dirty="0" smtClean="0"/>
              <a:t>essential.</a:t>
            </a:r>
          </a:p>
          <a:p>
            <a:r>
              <a:rPr lang="en-US" sz="2400" dirty="0"/>
              <a:t>During sorting, slot[ ] contains sorted portion on the ‘left’ and unsorted portion on the ‘right’; sorted portion grows while unsorted portion shrinks.</a:t>
            </a:r>
          </a:p>
          <a:p>
            <a:pPr marL="0" indent="0">
              <a:buNone/>
            </a:pPr>
            <a:endParaRPr lang="en-US" sz="2400" dirty="0"/>
          </a:p>
          <a:p>
            <a:endParaRPr lang="en-GB" sz="2400" dirty="0"/>
          </a:p>
        </p:txBody>
      </p:sp>
      <p:grpSp>
        <p:nvGrpSpPr>
          <p:cNvPr id="11" name="Group 10"/>
          <p:cNvGrpSpPr/>
          <p:nvPr/>
        </p:nvGrpSpPr>
        <p:grpSpPr>
          <a:xfrm>
            <a:off x="1748201" y="5078963"/>
            <a:ext cx="6396758" cy="1017037"/>
            <a:chOff x="1748201" y="4012163"/>
            <a:chExt cx="6396758" cy="1017037"/>
          </a:xfrm>
        </p:grpSpPr>
        <p:sp>
          <p:nvSpPr>
            <p:cNvPr id="12" name="Rounded Rectangle 11"/>
            <p:cNvSpPr/>
            <p:nvPr/>
          </p:nvSpPr>
          <p:spPr>
            <a:xfrm>
              <a:off x="1748201" y="40386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13" name="Rounded Rectangle 12"/>
            <p:cNvSpPr/>
            <p:nvPr/>
          </p:nvSpPr>
          <p:spPr>
            <a:xfrm>
              <a:off x="2807159" y="4024604"/>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14" name="Rounded Rectangle 13"/>
            <p:cNvSpPr/>
            <p:nvPr/>
          </p:nvSpPr>
          <p:spPr>
            <a:xfrm>
              <a:off x="3900296"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15" name="Rounded Rectangle 14"/>
            <p:cNvSpPr/>
            <p:nvPr/>
          </p:nvSpPr>
          <p:spPr>
            <a:xfrm>
              <a:off x="5027612"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16" name="Rounded Rectangle 15"/>
            <p:cNvSpPr/>
            <p:nvPr/>
          </p:nvSpPr>
          <p:spPr>
            <a:xfrm>
              <a:off x="6073896" y="401216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17" name="Rounded Rectangle 16"/>
            <p:cNvSpPr/>
            <p:nvPr/>
          </p:nvSpPr>
          <p:spPr>
            <a:xfrm>
              <a:off x="7154359" y="402460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grpSp>
      <p:sp>
        <p:nvSpPr>
          <p:cNvPr id="4" name="TextBox 3"/>
          <p:cNvSpPr txBox="1"/>
          <p:nvPr/>
        </p:nvSpPr>
        <p:spPr>
          <a:xfrm>
            <a:off x="3493935" y="4517773"/>
            <a:ext cx="1159292" cy="494751"/>
          </a:xfrm>
          <a:prstGeom prst="rect">
            <a:avLst/>
          </a:prstGeom>
          <a:noFill/>
        </p:spPr>
        <p:txBody>
          <a:bodyPr wrap="none" rtlCol="0">
            <a:spAutoFit/>
          </a:bodyPr>
          <a:lstStyle/>
          <a:p>
            <a:r>
              <a:rPr lang="en-GB" sz="2400" dirty="0" smtClean="0">
                <a:solidFill>
                  <a:srgbClr val="0070C0"/>
                </a:solidFill>
              </a:rPr>
              <a:t>Sorted</a:t>
            </a:r>
            <a:endParaRPr lang="en-GB" sz="2400" dirty="0">
              <a:solidFill>
                <a:srgbClr val="0070C0"/>
              </a:solidFill>
            </a:endParaRPr>
          </a:p>
        </p:txBody>
      </p:sp>
      <p:sp>
        <p:nvSpPr>
          <p:cNvPr id="18" name="TextBox 17"/>
          <p:cNvSpPr txBox="1"/>
          <p:nvPr/>
        </p:nvSpPr>
        <p:spPr>
          <a:xfrm>
            <a:off x="6352181" y="4541327"/>
            <a:ext cx="1535998" cy="494751"/>
          </a:xfrm>
          <a:prstGeom prst="rect">
            <a:avLst/>
          </a:prstGeom>
          <a:noFill/>
        </p:spPr>
        <p:txBody>
          <a:bodyPr wrap="none" rtlCol="0">
            <a:spAutoFit/>
          </a:bodyPr>
          <a:lstStyle/>
          <a:p>
            <a:r>
              <a:rPr lang="en-GB" sz="2400" dirty="0" smtClean="0">
                <a:solidFill>
                  <a:srgbClr val="CC6600"/>
                </a:solidFill>
              </a:rPr>
              <a:t>Unsorted</a:t>
            </a:r>
            <a:endParaRPr lang="en-GB" sz="2400" dirty="0">
              <a:solidFill>
                <a:srgbClr val="CC6600"/>
              </a:solidFill>
            </a:endParaRPr>
          </a:p>
        </p:txBody>
      </p:sp>
    </p:spTree>
    <p:extLst>
      <p:ext uri="{BB962C8B-B14F-4D97-AF65-F5344CB8AC3E}">
        <p14:creationId xmlns:p14="http://schemas.microsoft.com/office/powerpoint/2010/main" val="365501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t>
            </a:r>
            <a:r>
              <a:rPr lang="en-US" altLang="en-US" dirty="0" smtClean="0">
                <a:latin typeface="Arial" panose="020B0604020202020204" pitchFamily="34" charset="0"/>
              </a:rPr>
              <a:t>Algorithm</a:t>
            </a:r>
            <a:endParaRPr lang="en-US" altLang="en-US" sz="3200" dirty="0">
              <a:latin typeface="Arial" panose="020B0604020202020204" pitchFamily="34" charset="0"/>
            </a:endParaRPr>
          </a:p>
        </p:txBody>
      </p:sp>
      <p:sp>
        <p:nvSpPr>
          <p:cNvPr id="3" name="Content Placeholder 2"/>
          <p:cNvSpPr>
            <a:spLocks noGrp="1"/>
          </p:cNvSpPr>
          <p:nvPr>
            <p:ph sz="quarter" idx="17"/>
          </p:nvPr>
        </p:nvSpPr>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a:t>In the outer ‘for’ loop, </a:t>
            </a:r>
            <a:r>
              <a:rPr lang="en-US" altLang="en-US" sz="2400" dirty="0" err="1"/>
              <a:t>i</a:t>
            </a:r>
            <a:r>
              <a:rPr lang="en-US" altLang="en-US" sz="2400" dirty="0"/>
              <a:t> begins with 1 because the ordered list begins with one element (slot[0]); hence slot[1] is the first element from the unordered </a:t>
            </a:r>
            <a:r>
              <a:rPr lang="en-US" altLang="en-US" sz="2400" dirty="0" smtClean="0"/>
              <a:t>list.</a:t>
            </a:r>
            <a:endParaRPr lang="en-US" altLang="en-US" sz="2400" dirty="0"/>
          </a:p>
        </p:txBody>
      </p:sp>
      <p:sp>
        <p:nvSpPr>
          <p:cNvPr id="4" name="Rectangle 3"/>
          <p:cNvSpPr txBox="1">
            <a:spLocks noChangeArrowheads="1"/>
          </p:cNvSpPr>
          <p:nvPr/>
        </p:nvSpPr>
        <p:spPr bwMode="auto">
          <a:xfrm>
            <a:off x="974454" y="3124200"/>
            <a:ext cx="7950826" cy="2582448"/>
          </a:xfrm>
          <a:prstGeom prst="rect">
            <a:avLst/>
          </a:prstGeom>
          <a:solidFill>
            <a:schemeClr val="bg1">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for (</a:t>
            </a:r>
            <a:r>
              <a:rPr lang="en-US" sz="2000" kern="0" dirty="0" err="1" smtClean="0">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smtClean="0">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smtClean="0">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smtClean="0">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&lt; n;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for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int</a:t>
            </a:r>
            <a:r>
              <a:rPr lang="en-US" sz="2000" kern="0" dirty="0" smtClean="0">
                <a:latin typeface="Verdana" panose="020B0604030504040204" pitchFamily="34" charset="0"/>
                <a:ea typeface="Verdana" panose="020B0604030504040204" pitchFamily="34" charset="0"/>
                <a:cs typeface="Verdana" panose="020B0604030504040204" pitchFamily="34" charset="0"/>
              </a:rPr>
              <a:t> j=</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j &gt; 0; j--)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if (slot[j].key &lt; slot[j-1].key)</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swap(slot[j], slot[j-1]);</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else break;</a:t>
            </a:r>
          </a:p>
          <a:p>
            <a:pPr>
              <a:buNone/>
              <a:defRPr/>
            </a:pPr>
            <a:r>
              <a:rPr lang="en-US" sz="2400" dirty="0" smtClean="0">
                <a:latin typeface="Arial" charset="0"/>
              </a:rPr>
              <a:t>			}</a:t>
            </a:r>
            <a:endParaRPr lang="en-US" sz="2400" dirty="0">
              <a:latin typeface="Arial" charset="0"/>
            </a:endParaRPr>
          </a:p>
          <a:p>
            <a:pPr>
              <a:buNone/>
              <a:defRPr/>
            </a:pPr>
            <a:r>
              <a:rPr lang="en-US" sz="2400" dirty="0" smtClean="0">
                <a:latin typeface="Arial" charset="0"/>
              </a:rPr>
              <a:t>		</a:t>
            </a:r>
            <a:endParaRPr lang="en-US" sz="2000" kern="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t>
            </a:r>
            <a:r>
              <a:rPr lang="en-US" altLang="en-US" dirty="0" smtClean="0">
                <a:latin typeface="Arial" panose="020B0604020202020204" pitchFamily="34" charset="0"/>
              </a:rPr>
              <a:t>Algorithm</a:t>
            </a:r>
            <a:endParaRPr lang="en-US" altLang="en-US" sz="3200" dirty="0">
              <a:latin typeface="Arial" panose="020B0604020202020204" pitchFamily="34" charset="0"/>
            </a:endParaRPr>
          </a:p>
        </p:txBody>
      </p:sp>
      <p:sp>
        <p:nvSpPr>
          <p:cNvPr id="3" name="Content Placeholder 2"/>
          <p:cNvSpPr>
            <a:spLocks noGrp="1"/>
          </p:cNvSpPr>
          <p:nvPr>
            <p:ph sz="quarter" idx="17"/>
          </p:nvPr>
        </p:nvSpPr>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smtClean="0"/>
              <a:t>At </a:t>
            </a:r>
            <a:r>
              <a:rPr lang="en-US" altLang="en-US" sz="2400" dirty="0"/>
              <a:t>each iteration, number at slot[ </a:t>
            </a:r>
            <a:r>
              <a:rPr lang="en-US" altLang="en-US" sz="2400" dirty="0" err="1"/>
              <a:t>i</a:t>
            </a:r>
            <a:r>
              <a:rPr lang="en-US" altLang="en-US" sz="2400" dirty="0"/>
              <a:t> ] is inserted into the new ordered </a:t>
            </a:r>
            <a:r>
              <a:rPr lang="en-US" altLang="en-US" sz="2400" dirty="0" smtClean="0"/>
              <a:t>list.</a:t>
            </a:r>
            <a:endParaRPr lang="en-US" altLang="en-US" sz="2400" dirty="0"/>
          </a:p>
        </p:txBody>
      </p:sp>
      <p:sp>
        <p:nvSpPr>
          <p:cNvPr id="5" name="Rectangle 3"/>
          <p:cNvSpPr txBox="1">
            <a:spLocks noChangeArrowheads="1"/>
          </p:cNvSpPr>
          <p:nvPr/>
        </p:nvSpPr>
        <p:spPr bwMode="auto">
          <a:xfrm>
            <a:off x="974454" y="3124200"/>
            <a:ext cx="7950826" cy="2232498"/>
          </a:xfrm>
          <a:prstGeom prst="rect">
            <a:avLst/>
          </a:prstGeom>
          <a:solidFill>
            <a:schemeClr val="bg1">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&lt; n;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for (</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j &gt; 0; j--)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if (slot[j].key &lt; slot[j-1].key)</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swap(slot[j], slot[j-1]);</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else break;</a:t>
            </a:r>
            <a:endParaRPr lang="en-US" sz="2000"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317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t>
            </a:r>
            <a:r>
              <a:rPr lang="en-US" altLang="en-US" dirty="0" smtClean="0">
                <a:latin typeface="Arial" panose="020B0604020202020204" pitchFamily="34" charset="0"/>
              </a:rPr>
              <a:t>Algorithm</a:t>
            </a:r>
            <a:endParaRPr lang="en-US" altLang="en-US" sz="3200" dirty="0">
              <a:latin typeface="Arial" panose="020B0604020202020204" pitchFamily="34" charset="0"/>
            </a:endParaRPr>
          </a:p>
        </p:txBody>
      </p:sp>
      <p:sp>
        <p:nvSpPr>
          <p:cNvPr id="3" name="Content Placeholder 2"/>
          <p:cNvSpPr>
            <a:spLocks noGrp="1"/>
          </p:cNvSpPr>
          <p:nvPr>
            <p:ph sz="quarter" idx="17"/>
          </p:nvPr>
        </p:nvSpPr>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smtClean="0"/>
              <a:t>The </a:t>
            </a:r>
            <a:r>
              <a:rPr lang="en-US" altLang="en-US" sz="2400" dirty="0"/>
              <a:t>inner ‘for’ loop finds the correct position in the </a:t>
            </a:r>
            <a:r>
              <a:rPr lang="en-US" altLang="en-US" sz="2400" dirty="0" smtClean="0"/>
              <a:t>ordered </a:t>
            </a:r>
            <a:r>
              <a:rPr lang="en-US" altLang="en-US" sz="2400" dirty="0"/>
              <a:t>list by swapping </a:t>
            </a:r>
            <a:r>
              <a:rPr lang="en-US" altLang="en-US" sz="2400" dirty="0" smtClean="0"/>
              <a:t>slot[ j ] </a:t>
            </a:r>
            <a:r>
              <a:rPr lang="en-US" altLang="en-US" sz="2400" dirty="0"/>
              <a:t>with </a:t>
            </a:r>
            <a:r>
              <a:rPr lang="en-US" altLang="en-US" sz="2400" dirty="0" smtClean="0"/>
              <a:t>slot[ j-1 ] </a:t>
            </a:r>
            <a:r>
              <a:rPr lang="en-US" altLang="en-US" sz="2400" dirty="0"/>
              <a:t>as long as the key </a:t>
            </a:r>
            <a:r>
              <a:rPr lang="en-US" altLang="en-US" sz="2400" dirty="0" smtClean="0"/>
              <a:t>of     slot[ j-1 ] </a:t>
            </a:r>
            <a:r>
              <a:rPr lang="en-US" altLang="en-US" sz="2400" dirty="0"/>
              <a:t>is &gt; the key of </a:t>
            </a:r>
            <a:r>
              <a:rPr lang="en-US" altLang="en-US" sz="2400" dirty="0" smtClean="0"/>
              <a:t>slot[ j ].</a:t>
            </a:r>
            <a:endParaRPr lang="en-US" altLang="en-US" sz="2400" dirty="0"/>
          </a:p>
          <a:p>
            <a:endParaRPr lang="en-GB" dirty="0"/>
          </a:p>
        </p:txBody>
      </p:sp>
      <p:sp>
        <p:nvSpPr>
          <p:cNvPr id="5" name="Rectangle 3"/>
          <p:cNvSpPr txBox="1">
            <a:spLocks noChangeArrowheads="1"/>
          </p:cNvSpPr>
          <p:nvPr/>
        </p:nvSpPr>
        <p:spPr bwMode="auto">
          <a:xfrm>
            <a:off x="974454" y="3124200"/>
            <a:ext cx="7950826" cy="2232498"/>
          </a:xfrm>
          <a:prstGeom prst="rect">
            <a:avLst/>
          </a:prstGeom>
          <a:solidFill>
            <a:schemeClr val="bg1">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&lt; n;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for (</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j &gt; 0; j--)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if (</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slot[j].key &lt; slot[j-1].key</a:t>
            </a:r>
            <a:r>
              <a:rPr lang="en-US" sz="2000" kern="0" dirty="0" smtClean="0">
                <a:latin typeface="Verdana" panose="020B0604030504040204" pitchFamily="34" charset="0"/>
                <a:ea typeface="Verdana" panose="020B0604030504040204" pitchFamily="34" charset="0"/>
                <a:cs typeface="Verdana" panose="020B0604030504040204" pitchFamily="34" charset="0"/>
              </a:rPr>
              <a:t>)</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swap(slot[j], slot[j-1]);</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else break;</a:t>
            </a:r>
            <a:endParaRPr lang="en-US" sz="2000"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5597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t>
            </a:r>
            <a:r>
              <a:rPr lang="en-US" altLang="en-US" dirty="0" smtClean="0">
                <a:latin typeface="Arial" panose="020B0604020202020204" pitchFamily="34" charset="0"/>
              </a:rPr>
              <a:t>Algorithm</a:t>
            </a:r>
            <a:endParaRPr lang="en-US" altLang="en-US" sz="3200" dirty="0">
              <a:latin typeface="Arial" panose="020B0604020202020204" pitchFamily="34" charset="0"/>
            </a:endParaRPr>
          </a:p>
        </p:txBody>
      </p:sp>
      <p:sp>
        <p:nvSpPr>
          <p:cNvPr id="5" name="Rectangle 3"/>
          <p:cNvSpPr txBox="1">
            <a:spLocks noChangeArrowheads="1"/>
          </p:cNvSpPr>
          <p:nvPr/>
        </p:nvSpPr>
        <p:spPr bwMode="auto">
          <a:xfrm>
            <a:off x="974454" y="3124200"/>
            <a:ext cx="7950826" cy="2232498"/>
          </a:xfrm>
          <a:prstGeom prst="rect">
            <a:avLst/>
          </a:prstGeom>
          <a:solidFill>
            <a:schemeClr val="bg1">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&lt; n;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for (</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j &gt; 0; j--)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if (</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slot[j].key &lt; slot[j-1].key</a:t>
            </a:r>
            <a:r>
              <a:rPr lang="en-US" sz="2000" kern="0" dirty="0" smtClean="0">
                <a:latin typeface="Verdana" panose="020B0604030504040204" pitchFamily="34" charset="0"/>
                <a:ea typeface="Verdana" panose="020B0604030504040204" pitchFamily="34" charset="0"/>
                <a:cs typeface="Verdana" panose="020B0604030504040204" pitchFamily="34" charset="0"/>
              </a:rPr>
              <a:t>)</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swap(slot[j], slot[j-1]);</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else break;</a:t>
            </a:r>
            <a:endParaRPr lang="en-US" sz="2000" kern="0" dirty="0">
              <a:latin typeface="Verdana" panose="020B0604030504040204" pitchFamily="34" charset="0"/>
              <a:ea typeface="Verdana" panose="020B0604030504040204" pitchFamily="34" charset="0"/>
              <a:cs typeface="Verdana" panose="020B0604030504040204" pitchFamily="34" charset="0"/>
            </a:endParaRPr>
          </a:p>
        </p:txBody>
      </p:sp>
      <p:sp>
        <p:nvSpPr>
          <p:cNvPr id="7" name="Content Placeholder 2"/>
          <p:cNvSpPr>
            <a:spLocks noGrp="1"/>
          </p:cNvSpPr>
          <p:nvPr>
            <p:ph sz="quarter" idx="17"/>
          </p:nvPr>
        </p:nvSpPr>
        <p:spPr>
          <a:xfrm>
            <a:off x="495141" y="1471613"/>
            <a:ext cx="8912543" cy="3987800"/>
          </a:xfrm>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smtClean="0"/>
              <a:t>The </a:t>
            </a:r>
            <a:r>
              <a:rPr lang="en-US" altLang="en-US" sz="2400" dirty="0"/>
              <a:t>inner ‘for’ loop finds the correct position in the </a:t>
            </a:r>
            <a:r>
              <a:rPr lang="en-US" altLang="en-US" sz="2400" dirty="0" smtClean="0"/>
              <a:t>ordered </a:t>
            </a:r>
            <a:r>
              <a:rPr lang="en-US" altLang="en-US" sz="2400" dirty="0"/>
              <a:t>list by swapping </a:t>
            </a:r>
            <a:r>
              <a:rPr lang="en-US" altLang="en-US" sz="2400" dirty="0" smtClean="0"/>
              <a:t>slot[ j ] </a:t>
            </a:r>
            <a:r>
              <a:rPr lang="en-US" altLang="en-US" sz="2400" dirty="0"/>
              <a:t>with </a:t>
            </a:r>
            <a:r>
              <a:rPr lang="en-US" altLang="en-US" sz="2400" dirty="0" smtClean="0"/>
              <a:t>slot[ j-1 ] </a:t>
            </a:r>
            <a:r>
              <a:rPr lang="en-US" altLang="en-US" sz="2400" dirty="0"/>
              <a:t>as long as the key </a:t>
            </a:r>
            <a:r>
              <a:rPr lang="en-US" altLang="en-US" sz="2400" dirty="0" smtClean="0"/>
              <a:t>of     slot[ j-1 ] </a:t>
            </a:r>
            <a:r>
              <a:rPr lang="en-US" altLang="en-US" sz="2400" dirty="0"/>
              <a:t>is &gt; the key of </a:t>
            </a:r>
            <a:r>
              <a:rPr lang="en-US" altLang="en-US" sz="2400" dirty="0" smtClean="0"/>
              <a:t>slot[ j ].</a:t>
            </a:r>
            <a:endParaRPr lang="en-US" altLang="en-US" sz="2400" dirty="0"/>
          </a:p>
          <a:p>
            <a:endParaRPr lang="en-GB" dirty="0"/>
          </a:p>
        </p:txBody>
      </p:sp>
    </p:spTree>
    <p:extLst>
      <p:ext uri="{BB962C8B-B14F-4D97-AF65-F5344CB8AC3E}">
        <p14:creationId xmlns:p14="http://schemas.microsoft.com/office/powerpoint/2010/main" val="141710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Complexity </a:t>
            </a:r>
            <a:r>
              <a:rPr lang="en-GB" dirty="0"/>
              <a:t>of </a:t>
            </a:r>
            <a:r>
              <a:rPr lang="en-GB" dirty="0" smtClean="0"/>
              <a:t>Insertion Sort</a:t>
            </a:r>
            <a:endParaRPr lang="en-GB" dirty="0"/>
          </a:p>
        </p:txBody>
      </p:sp>
    </p:spTree>
    <p:extLst>
      <p:ext uri="{BB962C8B-B14F-4D97-AF65-F5344CB8AC3E}">
        <p14:creationId xmlns:p14="http://schemas.microsoft.com/office/powerpoint/2010/main" val="310138048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dirty="0" smtClean="0">
                <a:latin typeface="Arial" charset="0"/>
              </a:rPr>
              <a:t>Complexity of Insertion Sort</a:t>
            </a:r>
            <a:endParaRPr lang="en-US" dirty="0">
              <a:latin typeface="Arial" charset="0"/>
            </a:endParaRPr>
          </a:p>
        </p:txBody>
      </p:sp>
      <p:sp>
        <p:nvSpPr>
          <p:cNvPr id="5" name="Rectangle 4"/>
          <p:cNvSpPr/>
          <p:nvPr/>
        </p:nvSpPr>
        <p:spPr>
          <a:xfrm>
            <a:off x="366616" y="1447800"/>
            <a:ext cx="9156796" cy="4154984"/>
          </a:xfrm>
          <a:prstGeom prst="rect">
            <a:avLst/>
          </a:prstGeom>
        </p:spPr>
        <p:txBody>
          <a:bodyPr wrap="square">
            <a:spAutoFit/>
          </a:bodyPr>
          <a:lstStyle/>
          <a:p>
            <a:pPr>
              <a:defRPr/>
            </a:pPr>
            <a:r>
              <a:rPr lang="en-US" sz="2400" dirty="0" smtClean="0">
                <a:solidFill>
                  <a:srgbClr val="000066"/>
                </a:solidFill>
                <a:latin typeface="Arial" charset="0"/>
              </a:rPr>
              <a:t>Number </a:t>
            </a:r>
            <a:r>
              <a:rPr lang="en-US" sz="2400" dirty="0">
                <a:solidFill>
                  <a:srgbClr val="000066"/>
                </a:solidFill>
                <a:latin typeface="Arial" charset="0"/>
              </a:rPr>
              <a:t>of key comparisons:  </a:t>
            </a:r>
          </a:p>
          <a:p>
            <a:pPr marL="800100" lvl="1" indent="-342900">
              <a:buFont typeface="Wingdings" panose="05000000000000000000" pitchFamily="2" charset="2"/>
              <a:buChar char="§"/>
              <a:defRPr/>
            </a:pPr>
            <a:r>
              <a:rPr lang="en-US" sz="2400" b="0" dirty="0">
                <a:solidFill>
                  <a:schemeClr val="tx1"/>
                </a:solidFill>
                <a:latin typeface="Arial" charset="0"/>
              </a:rPr>
              <a:t>There are </a:t>
            </a:r>
            <a:r>
              <a:rPr lang="en-US" sz="2400" i="1" dirty="0">
                <a:solidFill>
                  <a:srgbClr val="0070C0"/>
                </a:solidFill>
              </a:rPr>
              <a:t>n</a:t>
            </a:r>
            <a:r>
              <a:rPr lang="en-US" sz="2400" dirty="0">
                <a:solidFill>
                  <a:srgbClr val="0070C0"/>
                </a:solidFill>
              </a:rPr>
              <a:t> − 1</a:t>
            </a:r>
            <a:r>
              <a:rPr lang="en-US" sz="2400" dirty="0">
                <a:solidFill>
                  <a:srgbClr val="0070C0"/>
                </a:solidFill>
                <a:latin typeface="Arial" charset="0"/>
              </a:rPr>
              <a:t> </a:t>
            </a:r>
            <a:r>
              <a:rPr lang="en-US" sz="2400" b="0" dirty="0">
                <a:solidFill>
                  <a:schemeClr val="tx1"/>
                </a:solidFill>
                <a:latin typeface="Arial" charset="0"/>
              </a:rPr>
              <a:t>iterations </a:t>
            </a:r>
            <a:r>
              <a:rPr lang="en-US" sz="2400" dirty="0">
                <a:solidFill>
                  <a:srgbClr val="C00000"/>
                </a:solidFill>
                <a:latin typeface="Arial" charset="0"/>
              </a:rPr>
              <a:t>(the outer loop</a:t>
            </a:r>
            <a:r>
              <a:rPr lang="en-US" sz="2400" dirty="0" smtClean="0">
                <a:solidFill>
                  <a:srgbClr val="C00000"/>
                </a:solidFill>
                <a:latin typeface="Arial" charset="0"/>
              </a:rPr>
              <a:t>)</a:t>
            </a:r>
            <a:endParaRPr lang="en-US" sz="2400" b="0" dirty="0">
              <a:solidFill>
                <a:schemeClr val="tx1"/>
              </a:solidFill>
              <a:latin typeface="Arial" charset="0"/>
            </a:endParaRPr>
          </a:p>
          <a:p>
            <a:pPr marL="800100" lvl="1" indent="-342900">
              <a:buFont typeface="Wingdings" panose="05000000000000000000" pitchFamily="2" charset="2"/>
              <a:buChar char="§"/>
              <a:defRPr/>
            </a:pPr>
            <a:r>
              <a:rPr lang="en-US" sz="2400" dirty="0">
                <a:solidFill>
                  <a:srgbClr val="002060"/>
                </a:solidFill>
                <a:latin typeface="Arial" charset="0"/>
              </a:rPr>
              <a:t>Best case: </a:t>
            </a:r>
            <a:r>
              <a:rPr lang="en-US" sz="2400" b="0" dirty="0">
                <a:solidFill>
                  <a:schemeClr val="tx1"/>
                </a:solidFill>
                <a:latin typeface="Arial" charset="0"/>
              </a:rPr>
              <a:t>1 key comparison</a:t>
            </a:r>
            <a:r>
              <a:rPr lang="en-US" sz="2400" b="0" dirty="0" smtClean="0">
                <a:solidFill>
                  <a:schemeClr val="tx1"/>
                </a:solidFill>
                <a:latin typeface="Arial" charset="0"/>
              </a:rPr>
              <a:t>/ iteration</a:t>
            </a:r>
            <a:r>
              <a:rPr lang="en-US" sz="2400" b="0" dirty="0">
                <a:solidFill>
                  <a:schemeClr val="tx1"/>
                </a:solidFill>
                <a:latin typeface="Arial" charset="0"/>
              </a:rPr>
              <a:t>, </a:t>
            </a:r>
            <a:r>
              <a:rPr lang="en-US" sz="2400" dirty="0">
                <a:solidFill>
                  <a:schemeClr val="tx1"/>
                </a:solidFill>
                <a:latin typeface="Arial" charset="0"/>
              </a:rPr>
              <a:t>total: </a:t>
            </a:r>
            <a:r>
              <a:rPr lang="en-US" sz="2400" i="1" dirty="0">
                <a:solidFill>
                  <a:schemeClr val="tx1"/>
                </a:solidFill>
              </a:rPr>
              <a:t>n</a:t>
            </a:r>
            <a:r>
              <a:rPr lang="en-US" sz="2400" dirty="0">
                <a:solidFill>
                  <a:schemeClr val="tx1"/>
                </a:solidFill>
              </a:rPr>
              <a:t> − </a:t>
            </a:r>
            <a:r>
              <a:rPr lang="en-US" sz="2400" dirty="0" smtClean="0">
                <a:solidFill>
                  <a:schemeClr val="tx1"/>
                </a:solidFill>
              </a:rPr>
              <a:t>1</a:t>
            </a:r>
            <a:endParaRPr lang="en-US" sz="2400" dirty="0">
              <a:solidFill>
                <a:schemeClr val="tx1"/>
              </a:solidFill>
            </a:endParaRPr>
          </a:p>
          <a:p>
            <a:pPr marL="806450" lvl="1" indent="-363538">
              <a:buFont typeface="Wingdings" panose="05000000000000000000" pitchFamily="2" charset="2"/>
              <a:buChar char="§"/>
              <a:defRPr/>
            </a:pPr>
            <a:r>
              <a:rPr lang="en-US" sz="2400" dirty="0">
                <a:solidFill>
                  <a:srgbClr val="002060"/>
                </a:solidFill>
                <a:cs typeface="Arial" pitchFamily="34" charset="0"/>
              </a:rPr>
              <a:t>Already sorted:</a:t>
            </a:r>
            <a:r>
              <a:rPr lang="en-US" sz="2400" dirty="0">
                <a:solidFill>
                  <a:srgbClr val="002060"/>
                </a:solidFill>
              </a:rPr>
              <a:t> </a:t>
            </a:r>
            <a:r>
              <a:rPr lang="en-US" sz="2400" b="0" dirty="0">
                <a:solidFill>
                  <a:schemeClr val="tx1"/>
                </a:solidFill>
              </a:rPr>
              <a:t>[06] [12] [16] [29] [45] [64]</a:t>
            </a:r>
          </a:p>
          <a:p>
            <a:pPr marL="806450" lvl="1" indent="-363538">
              <a:buFont typeface="Wingdings" panose="05000000000000000000" pitchFamily="2" charset="2"/>
              <a:buChar char="§"/>
              <a:defRPr/>
            </a:pPr>
            <a:r>
              <a:rPr lang="en-US" sz="2400" dirty="0">
                <a:solidFill>
                  <a:srgbClr val="002060"/>
                </a:solidFill>
                <a:cs typeface="Arial" pitchFamily="34" charset="0"/>
              </a:rPr>
              <a:t>Worst case: </a:t>
            </a:r>
            <a:r>
              <a:rPr lang="en-US" sz="2400" b="0" i="1" dirty="0" err="1">
                <a:solidFill>
                  <a:schemeClr val="tx1"/>
                </a:solidFill>
                <a:cs typeface="Arial" pitchFamily="34" charset="0"/>
              </a:rPr>
              <a:t>i</a:t>
            </a:r>
            <a:r>
              <a:rPr lang="en-US" sz="2400" b="0" dirty="0">
                <a:solidFill>
                  <a:schemeClr val="tx1"/>
                </a:solidFill>
                <a:cs typeface="Arial" pitchFamily="34" charset="0"/>
              </a:rPr>
              <a:t> key comparisons for the </a:t>
            </a:r>
            <a:r>
              <a:rPr lang="en-US" sz="2400" b="0" i="1" dirty="0" err="1" smtClean="0">
                <a:solidFill>
                  <a:schemeClr val="tx1"/>
                </a:solidFill>
                <a:cs typeface="Arial" pitchFamily="34" charset="0"/>
              </a:rPr>
              <a:t>i</a:t>
            </a:r>
            <a:r>
              <a:rPr lang="en-US" sz="2400" b="0" dirty="0" err="1" smtClean="0">
                <a:solidFill>
                  <a:schemeClr val="tx1"/>
                </a:solidFill>
                <a:cs typeface="Arial" pitchFamily="34" charset="0"/>
              </a:rPr>
              <a:t>th</a:t>
            </a:r>
            <a:r>
              <a:rPr lang="en-US" sz="2400" b="0" dirty="0" smtClean="0">
                <a:solidFill>
                  <a:schemeClr val="tx1"/>
                </a:solidFill>
                <a:cs typeface="Arial" pitchFamily="34" charset="0"/>
              </a:rPr>
              <a:t> iteration</a:t>
            </a:r>
            <a:endParaRPr lang="en-US" sz="2400" b="0" dirty="0">
              <a:solidFill>
                <a:schemeClr val="tx1"/>
              </a:solidFill>
              <a:cs typeface="Arial" pitchFamily="34" charset="0"/>
            </a:endParaRPr>
          </a:p>
          <a:p>
            <a:pPr marL="806450" lvl="1" indent="-363538">
              <a:buFont typeface="Wingdings" panose="05000000000000000000" pitchFamily="2" charset="2"/>
              <a:buChar char="§"/>
              <a:defRPr/>
            </a:pPr>
            <a:r>
              <a:rPr lang="en-US" sz="2400" dirty="0">
                <a:solidFill>
                  <a:srgbClr val="002060"/>
                </a:solidFill>
                <a:cs typeface="Arial" pitchFamily="34" charset="0"/>
              </a:rPr>
              <a:t>Reversely sorted:</a:t>
            </a:r>
            <a:r>
              <a:rPr lang="en-US" sz="2400" dirty="0">
                <a:solidFill>
                  <a:srgbClr val="002060"/>
                </a:solidFill>
              </a:rPr>
              <a:t> </a:t>
            </a:r>
            <a:r>
              <a:rPr lang="en-US" sz="2400" b="0" dirty="0">
                <a:solidFill>
                  <a:schemeClr val="tx1"/>
                </a:solidFill>
              </a:rPr>
              <a:t>[64] [45] [29] [16] [12] [06</a:t>
            </a:r>
            <a:r>
              <a:rPr lang="en-US" sz="2400" b="0" dirty="0" smtClean="0">
                <a:solidFill>
                  <a:schemeClr val="tx1"/>
                </a:solidFill>
              </a:rPr>
              <a:t>]</a:t>
            </a:r>
          </a:p>
          <a:p>
            <a:pPr marL="1198563" lvl="2" indent="-341313">
              <a:defRPr/>
            </a:pPr>
            <a:endParaRPr lang="en-US" sz="2400" b="0" dirty="0" smtClean="0">
              <a:solidFill>
                <a:schemeClr val="tx1"/>
              </a:solidFill>
            </a:endParaRPr>
          </a:p>
          <a:p>
            <a:pPr marL="1198563" lvl="2" indent="-341313">
              <a:defRPr/>
            </a:pPr>
            <a:endParaRPr lang="en-US" sz="2400" b="0" dirty="0">
              <a:solidFill>
                <a:schemeClr val="tx1"/>
              </a:solidFill>
            </a:endParaRPr>
          </a:p>
        </p:txBody>
      </p:sp>
      <p:graphicFrame>
        <p:nvGraphicFramePr>
          <p:cNvPr id="1026" name="Object 11"/>
          <p:cNvGraphicFramePr>
            <a:graphicFrameLocks noGrp="1" noChangeAspect="1"/>
          </p:cNvGraphicFramePr>
          <p:nvPr>
            <p:ph sz="quarter" idx="17"/>
            <p:extLst>
              <p:ext uri="{D42A27DB-BD31-4B8C-83A1-F6EECF244321}">
                <p14:modId xmlns:p14="http://schemas.microsoft.com/office/powerpoint/2010/main" val="2549068009"/>
              </p:ext>
            </p:extLst>
          </p:nvPr>
        </p:nvGraphicFramePr>
        <p:xfrm>
          <a:off x="2755900" y="4670425"/>
          <a:ext cx="3851275" cy="739775"/>
        </p:xfrm>
        <a:graphic>
          <a:graphicData uri="http://schemas.openxmlformats.org/presentationml/2006/ole">
            <mc:AlternateContent xmlns:mc="http://schemas.openxmlformats.org/markup-compatibility/2006">
              <mc:Choice xmlns:v="urn:schemas-microsoft-com:vml" Requires="v">
                <p:oleObj spid="_x0000_s1404" name="Equation" r:id="rId4" imgW="2247840" imgH="431640" progId="Equation.3">
                  <p:embed/>
                </p:oleObj>
              </mc:Choice>
              <mc:Fallback>
                <p:oleObj name="Equation" r:id="rId4" imgW="2247840" imgH="431640" progId="Equation.3">
                  <p:embed/>
                  <p:pic>
                    <p:nvPicPr>
                      <p:cNvPr id="0" name="Picture 361"/>
                      <p:cNvPicPr>
                        <a:picLocks noGrp="1" noChangeAspect="1" noChangeArrowheads="1"/>
                      </p:cNvPicPr>
                      <p:nvPr/>
                    </p:nvPicPr>
                    <p:blipFill>
                      <a:blip r:embed="rId5"/>
                      <a:srcRect/>
                      <a:stretch>
                        <a:fillRect/>
                      </a:stretch>
                    </p:blipFill>
                    <p:spPr bwMode="auto">
                      <a:xfrm>
                        <a:off x="2755900" y="4670425"/>
                        <a:ext cx="3851275"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1293812" y="4809481"/>
            <a:ext cx="1395126" cy="461665"/>
          </a:xfrm>
          <a:prstGeom prst="rect">
            <a:avLst/>
          </a:prstGeom>
        </p:spPr>
        <p:txBody>
          <a:bodyPr wrap="none">
            <a:spAutoFit/>
          </a:bodyPr>
          <a:lstStyle/>
          <a:p>
            <a:pPr marL="798513" lvl="1" indent="-341313">
              <a:defRPr/>
            </a:pPr>
            <a:r>
              <a:rPr lang="en-US" sz="2000" dirty="0">
                <a:solidFill>
                  <a:srgbClr val="002060"/>
                </a:solidFill>
                <a:latin typeface="Arial" charset="0"/>
              </a:rPr>
              <a:t>Total:</a:t>
            </a:r>
            <a:r>
              <a:rPr lang="en-US" sz="2000" dirty="0">
                <a:solidFill>
                  <a:schemeClr val="accent4"/>
                </a:solidFill>
                <a:latin typeface="Arial" charset="0"/>
              </a:rPr>
              <a:t> </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fade">
                                      <p:cBhvr>
                                        <p:cTn id="4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body" sz="quarter" idx="16"/>
          </p:nvPr>
        </p:nvSpPr>
        <p:spPr>
          <a:xfrm>
            <a:off x="941716" y="4371398"/>
            <a:ext cx="7253288" cy="769938"/>
          </a:xfrm>
        </p:spPr>
        <p:txBody>
          <a:bodyPr anchor="t"/>
          <a:lstStyle/>
          <a:p>
            <a:pPr algn="l">
              <a:buFont typeface="Monotype Sorts" pitchFamily="2" charset="2"/>
              <a:buNone/>
              <a:defRPr/>
            </a:pPr>
            <a:r>
              <a:rPr lang="en-US" sz="2800" b="0" dirty="0" smtClean="0"/>
              <a:t>	</a:t>
            </a:r>
            <a:endParaRPr lang="en-US" sz="2000" b="1" dirty="0" smtClean="0">
              <a:latin typeface="Arial" charset="0"/>
            </a:endParaRPr>
          </a:p>
          <a:p>
            <a:pPr>
              <a:buFont typeface="Monotype Sorts" pitchFamily="2" charset="2"/>
              <a:buNone/>
              <a:defRPr/>
            </a:pPr>
            <a:endParaRPr lang="en-US" sz="2800" dirty="0" smtClean="0"/>
          </a:p>
        </p:txBody>
      </p:sp>
      <p:graphicFrame>
        <p:nvGraphicFramePr>
          <p:cNvPr id="2050" name="Object 3"/>
          <p:cNvGraphicFramePr>
            <a:graphicFrameLocks noGrp="1" noChangeAspect="1"/>
          </p:cNvGraphicFramePr>
          <p:nvPr>
            <p:ph sz="quarter" idx="17"/>
            <p:extLst>
              <p:ext uri="{D42A27DB-BD31-4B8C-83A1-F6EECF244321}">
                <p14:modId xmlns:p14="http://schemas.microsoft.com/office/powerpoint/2010/main" val="524289702"/>
              </p:ext>
            </p:extLst>
          </p:nvPr>
        </p:nvGraphicFramePr>
        <p:xfrm>
          <a:off x="1218314" y="2959283"/>
          <a:ext cx="3071132" cy="968375"/>
        </p:xfrm>
        <a:graphic>
          <a:graphicData uri="http://schemas.openxmlformats.org/presentationml/2006/ole">
            <mc:AlternateContent xmlns:mc="http://schemas.openxmlformats.org/markup-compatibility/2006">
              <mc:Choice xmlns:v="urn:schemas-microsoft-com:vml" Requires="v">
                <p:oleObj spid="_x0000_s15935" name="Equation" r:id="rId4" imgW="1409088" imgH="444307" progId="Equation.3">
                  <p:embed/>
                </p:oleObj>
              </mc:Choice>
              <mc:Fallback>
                <p:oleObj name="Equation" r:id="rId4" imgW="1409088" imgH="444307" progId="Equation.3">
                  <p:embed/>
                  <p:pic>
                    <p:nvPicPr>
                      <p:cNvPr id="0" name="Picture 47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8314" y="2959283"/>
                        <a:ext cx="3071132"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963180" y="2374059"/>
            <a:ext cx="9156797" cy="494751"/>
          </a:xfrm>
          <a:prstGeom prst="rect">
            <a:avLst/>
          </a:prstGeom>
        </p:spPr>
        <p:txBody>
          <a:bodyPr wrap="square">
            <a:spAutoFit/>
          </a:bodyPr>
          <a:lstStyle/>
          <a:p>
            <a:pPr>
              <a:defRPr/>
            </a:pPr>
            <a:r>
              <a:rPr lang="en-US" sz="2400" b="0" dirty="0">
                <a:solidFill>
                  <a:srgbClr val="002060"/>
                </a:solidFill>
                <a:latin typeface="Arial" charset="0"/>
              </a:rPr>
              <a:t>The average no. of comparisons in the </a:t>
            </a:r>
            <a:r>
              <a:rPr lang="en-US" sz="2400" b="0" i="1" dirty="0" err="1">
                <a:solidFill>
                  <a:srgbClr val="002060"/>
                </a:solidFill>
                <a:latin typeface="Arial" charset="0"/>
              </a:rPr>
              <a:t>i</a:t>
            </a:r>
            <a:r>
              <a:rPr lang="en-US" sz="2400" b="0" dirty="0" err="1">
                <a:solidFill>
                  <a:srgbClr val="002060"/>
                </a:solidFill>
                <a:latin typeface="Arial" charset="0"/>
              </a:rPr>
              <a:t>th</a:t>
            </a:r>
            <a:r>
              <a:rPr lang="en-US" sz="2400" b="0" dirty="0">
                <a:solidFill>
                  <a:srgbClr val="002060"/>
                </a:solidFill>
                <a:latin typeface="Arial" charset="0"/>
              </a:rPr>
              <a:t> iteration</a:t>
            </a:r>
            <a:r>
              <a:rPr lang="en-US" sz="2400" b="0" dirty="0" smtClean="0">
                <a:solidFill>
                  <a:srgbClr val="002060"/>
                </a:solidFill>
                <a:latin typeface="Arial" charset="0"/>
              </a:rPr>
              <a:t>:</a:t>
            </a:r>
            <a:endParaRPr lang="en-US" sz="2400" b="0" dirty="0">
              <a:solidFill>
                <a:srgbClr val="002060"/>
              </a:solidFill>
            </a:endParaRPr>
          </a:p>
        </p:txBody>
      </p:sp>
      <p:sp>
        <p:nvSpPr>
          <p:cNvPr id="17" name="Text Placeholder 3"/>
          <p:cNvSpPr txBox="1">
            <a:spLocks/>
          </p:cNvSpPr>
          <p:nvPr/>
        </p:nvSpPr>
        <p:spPr bwMode="auto">
          <a:xfrm>
            <a:off x="366616" y="729078"/>
            <a:ext cx="857322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defTabSz="914354" rtl="0" eaLnBrk="1" fontAlgn="base" latinLnBrk="0" hangingPunct="1">
              <a:spcBef>
                <a:spcPct val="20000"/>
              </a:spcBef>
              <a:spcAft>
                <a:spcPct val="0"/>
              </a:spcAft>
              <a:buClr>
                <a:schemeClr val="bg2"/>
              </a:buClr>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lgn="l" rtl="0" eaLnBrk="1" fontAlgn="base" hangingPunct="1">
              <a:spcBef>
                <a:spcPct val="20000"/>
              </a:spcBef>
              <a:spcAft>
                <a:spcPct val="0"/>
              </a:spcAft>
              <a:buClr>
                <a:schemeClr val="bg2"/>
              </a:buClr>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lgn="l" rtl="0" eaLnBrk="1" fontAlgn="base" hangingPunct="1">
              <a:spcBef>
                <a:spcPct val="20000"/>
              </a:spcBef>
              <a:spcAft>
                <a:spcPct val="0"/>
              </a:spcAft>
              <a:buClr>
                <a:schemeClr val="bg2"/>
              </a:buClr>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00000"/>
              </a:lnSpc>
              <a:buSzTx/>
            </a:pPr>
            <a:r>
              <a:rPr lang="en-GB" dirty="0" smtClean="0">
                <a:latin typeface="Arial" charset="0"/>
              </a:rPr>
              <a:t>Insertion Sort Performance</a:t>
            </a:r>
            <a:endParaRPr lang="en-GB" dirty="0">
              <a:latin typeface="Arial" charset="0"/>
            </a:endParaRPr>
          </a:p>
        </p:txBody>
      </p:sp>
      <p:sp>
        <p:nvSpPr>
          <p:cNvPr id="3" name="Rectangle 2"/>
          <p:cNvSpPr/>
          <p:nvPr/>
        </p:nvSpPr>
        <p:spPr>
          <a:xfrm>
            <a:off x="150812" y="1355574"/>
            <a:ext cx="9552317" cy="978729"/>
          </a:xfrm>
          <a:prstGeom prst="rect">
            <a:avLst/>
          </a:prstGeom>
        </p:spPr>
        <p:txBody>
          <a:bodyPr wrap="square">
            <a:spAutoFit/>
          </a:bodyPr>
          <a:lstStyle/>
          <a:p>
            <a:pPr marL="742950" lvl="1" indent="-342900">
              <a:buFont typeface="Wingdings" panose="05000000000000000000" pitchFamily="2" charset="2"/>
              <a:buChar char="§"/>
              <a:defRPr/>
            </a:pPr>
            <a:r>
              <a:rPr lang="en-US" sz="2400" dirty="0">
                <a:solidFill>
                  <a:srgbClr val="002060"/>
                </a:solidFill>
                <a:cs typeface="Arial" pitchFamily="34" charset="0"/>
              </a:rPr>
              <a:t>Average case: </a:t>
            </a:r>
            <a:r>
              <a:rPr lang="en-US" sz="2400" b="0" dirty="0" smtClean="0">
                <a:solidFill>
                  <a:schemeClr val="tx1"/>
                </a:solidFill>
                <a:cs typeface="Arial" pitchFamily="34" charset="0"/>
              </a:rPr>
              <a:t>the </a:t>
            </a:r>
            <a:r>
              <a:rPr lang="en-US" sz="2400" b="0" i="1" dirty="0" err="1">
                <a:solidFill>
                  <a:srgbClr val="0070C0"/>
                </a:solidFill>
                <a:cs typeface="Arial" pitchFamily="34" charset="0"/>
              </a:rPr>
              <a:t>i</a:t>
            </a:r>
            <a:r>
              <a:rPr lang="en-US" sz="2400" b="0" dirty="0" err="1">
                <a:solidFill>
                  <a:srgbClr val="0070C0"/>
                </a:solidFill>
                <a:cs typeface="Arial" pitchFamily="34" charset="0"/>
              </a:rPr>
              <a:t>th</a:t>
            </a:r>
            <a:r>
              <a:rPr lang="en-US" sz="2400" b="0" dirty="0">
                <a:solidFill>
                  <a:schemeClr val="tx1"/>
                </a:solidFill>
                <a:cs typeface="Arial" pitchFamily="34" charset="0"/>
              </a:rPr>
              <a:t> iteration may have </a:t>
            </a:r>
            <a:r>
              <a:rPr lang="en-US" sz="2400" b="0" dirty="0">
                <a:solidFill>
                  <a:srgbClr val="0070C0"/>
                </a:solidFill>
                <a:cs typeface="Arial" pitchFamily="34" charset="0"/>
              </a:rPr>
              <a:t>1, 2, …, </a:t>
            </a:r>
            <a:r>
              <a:rPr lang="en-US" sz="2400" b="0" i="1" dirty="0" err="1">
                <a:solidFill>
                  <a:srgbClr val="0070C0"/>
                </a:solidFill>
                <a:cs typeface="Arial" pitchFamily="34" charset="0"/>
              </a:rPr>
              <a:t>i</a:t>
            </a:r>
            <a:r>
              <a:rPr lang="en-US" sz="2400" b="0" dirty="0">
                <a:solidFill>
                  <a:schemeClr val="tx1"/>
                </a:solidFill>
                <a:cs typeface="Arial" pitchFamily="34" charset="0"/>
              </a:rPr>
              <a:t> key comparisons, each with </a:t>
            </a:r>
            <a:r>
              <a:rPr lang="en-US" sz="2400" b="0" dirty="0" smtClean="0">
                <a:solidFill>
                  <a:srgbClr val="0070C0"/>
                </a:solidFill>
                <a:cs typeface="Arial" pitchFamily="34" charset="0"/>
              </a:rPr>
              <a:t>1/</a:t>
            </a:r>
            <a:r>
              <a:rPr lang="en-US" sz="2400" b="0" i="1" dirty="0" err="1" smtClean="0">
                <a:solidFill>
                  <a:srgbClr val="0070C0"/>
                </a:solidFill>
                <a:cs typeface="Arial" pitchFamily="34" charset="0"/>
              </a:rPr>
              <a:t>i</a:t>
            </a:r>
            <a:r>
              <a:rPr lang="en-US" sz="2400" b="0" dirty="0" smtClean="0">
                <a:solidFill>
                  <a:srgbClr val="0070C0"/>
                </a:solidFill>
                <a:cs typeface="Arial" pitchFamily="34" charset="0"/>
              </a:rPr>
              <a:t> </a:t>
            </a:r>
            <a:r>
              <a:rPr lang="en-US" sz="2400" b="0" dirty="0">
                <a:solidFill>
                  <a:schemeClr val="tx1"/>
                </a:solidFill>
                <a:cs typeface="Arial" pitchFamily="34" charset="0"/>
              </a:rPr>
              <a:t>chance.</a:t>
            </a:r>
          </a:p>
        </p:txBody>
      </p:sp>
      <p:graphicFrame>
        <p:nvGraphicFramePr>
          <p:cNvPr id="21" name="Object 20"/>
          <p:cNvGraphicFramePr>
            <a:graphicFrameLocks noChangeAspect="1"/>
          </p:cNvGraphicFramePr>
          <p:nvPr>
            <p:extLst>
              <p:ext uri="{D42A27DB-BD31-4B8C-83A1-F6EECF244321}">
                <p14:modId xmlns:p14="http://schemas.microsoft.com/office/powerpoint/2010/main" val="1598746105"/>
              </p:ext>
            </p:extLst>
          </p:nvPr>
        </p:nvGraphicFramePr>
        <p:xfrm>
          <a:off x="941716" y="4575639"/>
          <a:ext cx="6019800" cy="808038"/>
        </p:xfrm>
        <a:graphic>
          <a:graphicData uri="http://schemas.openxmlformats.org/presentationml/2006/ole">
            <mc:AlternateContent xmlns:mc="http://schemas.openxmlformats.org/markup-compatibility/2006">
              <mc:Choice xmlns:v="urn:schemas-microsoft-com:vml" Requires="v">
                <p:oleObj spid="_x0000_s15936" name="Equation" r:id="rId6" imgW="2933700" imgH="393700" progId="Equation.3">
                  <p:embed/>
                </p:oleObj>
              </mc:Choice>
              <mc:Fallback>
                <p:oleObj name="Equation" r:id="rId6" imgW="2933700" imgH="393700" progId="Equation.3">
                  <p:embed/>
                  <p:pic>
                    <p:nvPicPr>
                      <p:cNvPr id="0" name="Picture 4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716" y="4575639"/>
                        <a:ext cx="6019800"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8"/>
          <p:cNvGraphicFramePr>
            <a:graphicFrameLocks noChangeAspect="1"/>
          </p:cNvGraphicFramePr>
          <p:nvPr>
            <p:extLst>
              <p:ext uri="{D42A27DB-BD31-4B8C-83A1-F6EECF244321}">
                <p14:modId xmlns:p14="http://schemas.microsoft.com/office/powerpoint/2010/main" val="2167911349"/>
              </p:ext>
            </p:extLst>
          </p:nvPr>
        </p:nvGraphicFramePr>
        <p:xfrm>
          <a:off x="4935425" y="5049570"/>
          <a:ext cx="114300" cy="215900"/>
        </p:xfrm>
        <a:graphic>
          <a:graphicData uri="http://schemas.openxmlformats.org/presentationml/2006/ole">
            <mc:AlternateContent xmlns:mc="http://schemas.openxmlformats.org/markup-compatibility/2006">
              <mc:Choice xmlns:v="urn:schemas-microsoft-com:vml" Requires="v">
                <p:oleObj spid="_x0000_s15937" name="Equation" r:id="rId8" imgW="114151" imgH="215619" progId="Equation.3">
                  <p:embed/>
                </p:oleObj>
              </mc:Choice>
              <mc:Fallback>
                <p:oleObj name="Equation" r:id="rId8" imgW="114151" imgH="215619" progId="Equation.3">
                  <p:embed/>
                  <p:pic>
                    <p:nvPicPr>
                      <p:cNvPr id="0" name="Picture 4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5425" y="504957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1"/>
          <p:cNvGraphicFramePr>
            <a:graphicFrameLocks noChangeAspect="1"/>
          </p:cNvGraphicFramePr>
          <p:nvPr>
            <p:extLst>
              <p:ext uri="{D42A27DB-BD31-4B8C-83A1-F6EECF244321}">
                <p14:modId xmlns:p14="http://schemas.microsoft.com/office/powerpoint/2010/main" val="1727610097"/>
              </p:ext>
            </p:extLst>
          </p:nvPr>
        </p:nvGraphicFramePr>
        <p:xfrm>
          <a:off x="963180" y="5441731"/>
          <a:ext cx="3581400" cy="876300"/>
        </p:xfrm>
        <a:graphic>
          <a:graphicData uri="http://schemas.openxmlformats.org/presentationml/2006/ole">
            <mc:AlternateContent xmlns:mc="http://schemas.openxmlformats.org/markup-compatibility/2006">
              <mc:Choice xmlns:v="urn:schemas-microsoft-com:vml" Requires="v">
                <p:oleObj spid="_x0000_s15938" name="Equation" r:id="rId10" imgW="1765300" imgH="431800" progId="Equation.3">
                  <p:embed/>
                </p:oleObj>
              </mc:Choice>
              <mc:Fallback>
                <p:oleObj name="Equation" r:id="rId10" imgW="1765300" imgH="431800" progId="Equation.3">
                  <p:embed/>
                  <p:pic>
                    <p:nvPicPr>
                      <p:cNvPr id="0" name="Picture 4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3180" y="5441731"/>
                        <a:ext cx="35814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3"/>
          <p:cNvGraphicFramePr>
            <a:graphicFrameLocks noChangeAspect="1"/>
          </p:cNvGraphicFramePr>
          <p:nvPr>
            <p:extLst>
              <p:ext uri="{D42A27DB-BD31-4B8C-83A1-F6EECF244321}">
                <p14:modId xmlns:p14="http://schemas.microsoft.com/office/powerpoint/2010/main" val="3306038408"/>
              </p:ext>
            </p:extLst>
          </p:nvPr>
        </p:nvGraphicFramePr>
        <p:xfrm>
          <a:off x="7061531" y="4534394"/>
          <a:ext cx="1761361" cy="996270"/>
        </p:xfrm>
        <a:graphic>
          <a:graphicData uri="http://schemas.openxmlformats.org/presentationml/2006/ole">
            <mc:AlternateContent xmlns:mc="http://schemas.openxmlformats.org/markup-compatibility/2006">
              <mc:Choice xmlns:v="urn:schemas-microsoft-com:vml" Requires="v">
                <p:oleObj spid="_x0000_s15939" name="Equation" r:id="rId12" imgW="787058" imgH="444307" progId="Equation.3">
                  <p:embed/>
                </p:oleObj>
              </mc:Choice>
              <mc:Fallback>
                <p:oleObj name="Equation" r:id="rId12" imgW="787058" imgH="444307" progId="Equation.3">
                  <p:embed/>
                  <p:pic>
                    <p:nvPicPr>
                      <p:cNvPr id="0" name="Picture 4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61531" y="4534394"/>
                        <a:ext cx="1761361" cy="996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7"/>
          <p:cNvSpPr/>
          <p:nvPr/>
        </p:nvSpPr>
        <p:spPr>
          <a:xfrm>
            <a:off x="941716" y="3987226"/>
            <a:ext cx="4751622" cy="494751"/>
          </a:xfrm>
          <a:prstGeom prst="rect">
            <a:avLst/>
          </a:prstGeom>
        </p:spPr>
        <p:txBody>
          <a:bodyPr wrap="none">
            <a:spAutoFit/>
          </a:bodyPr>
          <a:lstStyle/>
          <a:p>
            <a:pPr>
              <a:buClr>
                <a:schemeClr val="tx1">
                  <a:lumMod val="50000"/>
                  <a:lumOff val="50000"/>
                </a:schemeClr>
              </a:buClr>
              <a:defRPr/>
            </a:pPr>
            <a:r>
              <a:rPr lang="en-US" sz="2400" b="0" dirty="0">
                <a:solidFill>
                  <a:srgbClr val="002060"/>
                </a:solidFill>
                <a:latin typeface="Arial" charset="0"/>
              </a:rPr>
              <a:t>Summation for the </a:t>
            </a:r>
            <a:r>
              <a:rPr lang="en-US" sz="2400" i="1" dirty="0" smtClean="0">
                <a:solidFill>
                  <a:srgbClr val="0070C0"/>
                </a:solidFill>
                <a:latin typeface="Arial" charset="0"/>
              </a:rPr>
              <a:t>n</a:t>
            </a:r>
            <a:r>
              <a:rPr lang="en-US" sz="2400" dirty="0" smtClean="0">
                <a:solidFill>
                  <a:srgbClr val="0070C0"/>
                </a:solidFill>
                <a:latin typeface="Arial" charset="0"/>
              </a:rPr>
              <a:t>-1</a:t>
            </a:r>
            <a:r>
              <a:rPr lang="en-US" sz="2400" b="0" dirty="0" smtClean="0">
                <a:solidFill>
                  <a:schemeClr val="accent4"/>
                </a:solidFill>
                <a:latin typeface="Arial" charset="0"/>
              </a:rPr>
              <a:t> </a:t>
            </a:r>
            <a:r>
              <a:rPr lang="en-US" sz="2400" b="0" dirty="0">
                <a:solidFill>
                  <a:srgbClr val="002060"/>
                </a:solidFill>
                <a:latin typeface="Arial" charset="0"/>
              </a:rPr>
              <a:t>iterations:</a:t>
            </a:r>
          </a:p>
        </p:txBody>
      </p:sp>
      <p:graphicFrame>
        <p:nvGraphicFramePr>
          <p:cNvPr id="14" name="Object 12"/>
          <p:cNvGraphicFramePr>
            <a:graphicFrameLocks noChangeAspect="1"/>
          </p:cNvGraphicFramePr>
          <p:nvPr>
            <p:extLst>
              <p:ext uri="{D42A27DB-BD31-4B8C-83A1-F6EECF244321}">
                <p14:modId xmlns:p14="http://schemas.microsoft.com/office/powerpoint/2010/main" val="291725194"/>
              </p:ext>
            </p:extLst>
          </p:nvPr>
        </p:nvGraphicFramePr>
        <p:xfrm>
          <a:off x="4579937" y="5465763"/>
          <a:ext cx="3267075" cy="828675"/>
        </p:xfrm>
        <a:graphic>
          <a:graphicData uri="http://schemas.openxmlformats.org/presentationml/2006/ole">
            <mc:AlternateContent xmlns:mc="http://schemas.openxmlformats.org/markup-compatibility/2006">
              <mc:Choice xmlns:v="urn:schemas-microsoft-com:vml" Requires="v">
                <p:oleObj spid="_x0000_s15940" name="Equation" r:id="rId14" imgW="1701720" imgH="431640" progId="Equation.3">
                  <p:embed/>
                </p:oleObj>
              </mc:Choice>
              <mc:Fallback>
                <p:oleObj name="Equation" r:id="rId14" imgW="1701720" imgH="431640" progId="Equation.3">
                  <p:embed/>
                  <p:pic>
                    <p:nvPicPr>
                      <p:cNvPr id="16" name="Object 12"/>
                      <p:cNvPicPr>
                        <a:picLocks noChangeAspect="1" noChangeArrowheads="1"/>
                      </p:cNvPicPr>
                      <p:nvPr/>
                    </p:nvPicPr>
                    <p:blipFill>
                      <a:blip r:embed="rId15"/>
                      <a:srcRect/>
                      <a:stretch>
                        <a:fillRect/>
                      </a:stretch>
                    </p:blipFill>
                    <p:spPr bwMode="auto">
                      <a:xfrm>
                        <a:off x="4579937" y="5465763"/>
                        <a:ext cx="326707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990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sz="quarter" idx="17"/>
          </p:nvPr>
        </p:nvSpPr>
        <p:spPr>
          <a:xfrm>
            <a:off x="495141" y="1471612"/>
            <a:ext cx="8912543" cy="4624387"/>
          </a:xfrm>
        </p:spPr>
        <p:txBody>
          <a:bodyPr/>
          <a:lstStyle/>
          <a:p>
            <a:pPr marL="349250" indent="-349250">
              <a:buClr>
                <a:srgbClr val="002060"/>
              </a:buClr>
              <a:buFont typeface="Wingdings" panose="05000000000000000000" pitchFamily="2" charset="2"/>
              <a:buChar char="J"/>
            </a:pPr>
            <a:r>
              <a:rPr lang="en-US" altLang="en-US" sz="2400" b="1" dirty="0" smtClean="0">
                <a:solidFill>
                  <a:srgbClr val="002060"/>
                </a:solidFill>
                <a:latin typeface="Arial" panose="020B0604020202020204" pitchFamily="34" charset="0"/>
              </a:rPr>
              <a:t>Strengths:</a:t>
            </a:r>
          </a:p>
          <a:p>
            <a:pPr marL="1033463" lvl="1" indent="-523875">
              <a:lnSpc>
                <a:spcPct val="90000"/>
              </a:lnSpc>
              <a:buFont typeface="Wingdings" panose="05000000000000000000" pitchFamily="2" charset="2"/>
              <a:buChar char="F"/>
            </a:pPr>
            <a:r>
              <a:rPr lang="en-US" altLang="en-US" sz="2000" dirty="0" smtClean="0">
                <a:latin typeface="Arial" panose="020B0604020202020204" pitchFamily="34" charset="0"/>
              </a:rPr>
              <a:t>Good when the unordered list is almost sorted.</a:t>
            </a:r>
          </a:p>
          <a:p>
            <a:pPr marL="1033463" lvl="1" indent="-523875">
              <a:lnSpc>
                <a:spcPct val="90000"/>
              </a:lnSpc>
              <a:buFont typeface="Wingdings" panose="05000000000000000000" pitchFamily="2" charset="2"/>
              <a:buChar char="F"/>
            </a:pPr>
            <a:r>
              <a:rPr lang="en-US" altLang="en-US" sz="2000" dirty="0" smtClean="0">
                <a:latin typeface="Arial" panose="020B0604020202020204" pitchFamily="34" charset="0"/>
              </a:rPr>
              <a:t>Need minimum time to verify if the list is sorted.</a:t>
            </a:r>
          </a:p>
          <a:p>
            <a:pPr marL="1033463" lvl="1" indent="-523875">
              <a:lnSpc>
                <a:spcPct val="90000"/>
              </a:lnSpc>
              <a:buFont typeface="Wingdings" panose="05000000000000000000" pitchFamily="2" charset="2"/>
              <a:buChar char="F"/>
            </a:pPr>
            <a:r>
              <a:rPr lang="en-US" altLang="en-US" sz="2000" dirty="0" smtClean="0">
                <a:latin typeface="Arial" panose="020B0604020202020204" pitchFamily="34" charset="0"/>
              </a:rPr>
              <a:t>Fast with linked storage implementation: no movement of data.</a:t>
            </a:r>
          </a:p>
          <a:p>
            <a:pPr marL="349250" indent="-349250">
              <a:lnSpc>
                <a:spcPct val="110000"/>
              </a:lnSpc>
              <a:buClr>
                <a:srgbClr val="C00000"/>
              </a:buClr>
              <a:buFont typeface="Wingdings" panose="05000000000000000000" pitchFamily="2" charset="2"/>
              <a:buChar char="L"/>
            </a:pPr>
            <a:r>
              <a:rPr lang="en-US" altLang="en-US" sz="2400" b="1" dirty="0" smtClean="0">
                <a:solidFill>
                  <a:srgbClr val="C00000"/>
                </a:solidFill>
                <a:latin typeface="Arial" panose="020B0604020202020204" pitchFamily="34" charset="0"/>
              </a:rPr>
              <a:t>Weaknesses:</a:t>
            </a:r>
          </a:p>
          <a:p>
            <a:pPr marL="1033463" lvl="1" indent="-523875">
              <a:lnSpc>
                <a:spcPct val="110000"/>
              </a:lnSpc>
              <a:buFont typeface="Wingdings" panose="05000000000000000000" pitchFamily="2" charset="2"/>
              <a:buChar char="F"/>
            </a:pPr>
            <a:r>
              <a:rPr lang="en-US" altLang="en-US" sz="2000" dirty="0" smtClean="0">
                <a:latin typeface="Arial" panose="020B0604020202020204" pitchFamily="34" charset="0"/>
              </a:rPr>
              <a:t>When an entry is inserted, it may still not be in the final position yet.</a:t>
            </a:r>
          </a:p>
          <a:p>
            <a:pPr marL="1033463" lvl="1" indent="-523875">
              <a:lnSpc>
                <a:spcPct val="110000"/>
              </a:lnSpc>
              <a:buFont typeface="Wingdings" panose="05000000000000000000" pitchFamily="2" charset="2"/>
              <a:buChar char="F"/>
            </a:pPr>
            <a:r>
              <a:rPr lang="en-US" altLang="en-US" sz="2000" dirty="0" smtClean="0">
                <a:latin typeface="Arial" panose="020B0604020202020204" pitchFamily="34" charset="0"/>
              </a:rPr>
              <a:t>Every new insertion necessitates movements for some inserted entries in ordered list.</a:t>
            </a:r>
          </a:p>
          <a:p>
            <a:pPr marL="1033463" lvl="1" indent="-523875">
              <a:lnSpc>
                <a:spcPct val="110000"/>
              </a:lnSpc>
              <a:buFont typeface="Wingdings" panose="05000000000000000000" pitchFamily="2" charset="2"/>
              <a:buChar char="F"/>
            </a:pPr>
            <a:r>
              <a:rPr lang="en-US" altLang="en-US" sz="2000" dirty="0" smtClean="0">
                <a:latin typeface="Arial" panose="020B0604020202020204" pitchFamily="34" charset="0"/>
              </a:rPr>
              <a:t>When each slot is large (e.g., a slot contains a large record of 10Mb), movement is expensive.</a:t>
            </a:r>
          </a:p>
          <a:p>
            <a:pPr marL="1033463" lvl="1" indent="-523875">
              <a:lnSpc>
                <a:spcPct val="110000"/>
              </a:lnSpc>
              <a:buFont typeface="Wingdings" panose="05000000000000000000" pitchFamily="2" charset="2"/>
              <a:buChar char="F"/>
            </a:pPr>
            <a:r>
              <a:rPr lang="en-US" altLang="en-US" sz="2000" dirty="0" smtClean="0">
                <a:latin typeface="Arial" panose="020B0604020202020204" pitchFamily="34" charset="0"/>
              </a:rPr>
              <a:t>Less suitable with contiguous storage implementation.</a:t>
            </a:r>
          </a:p>
        </p:txBody>
      </p:sp>
      <p:sp>
        <p:nvSpPr>
          <p:cNvPr id="8" name="Text Placeholder 3"/>
          <p:cNvSpPr>
            <a:spLocks noGrp="1"/>
          </p:cNvSpPr>
          <p:nvPr>
            <p:ph type="body" sz="quarter" idx="16"/>
          </p:nvPr>
        </p:nvSpPr>
        <p:spPr/>
        <p:txBody>
          <a:bodyPr/>
          <a:lstStyle/>
          <a:p>
            <a:r>
              <a:rPr lang="en-US" dirty="0">
                <a:latin typeface="Arial" charset="0"/>
              </a:rPr>
              <a:t>Insertion </a:t>
            </a:r>
            <a:r>
              <a:rPr lang="en-US" dirty="0" smtClean="0">
                <a:latin typeface="Arial" charset="0"/>
              </a:rPr>
              <a:t>Sort Performance</a:t>
            </a:r>
            <a:endParaRPr lang="en-US" dirty="0">
              <a:latin typeface="Arial"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fade">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fade">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fade">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fade">
                                      <p:cBhvr>
                                        <p:cTn id="27" dur="500"/>
                                        <p:tgtEl>
                                          <p:spTgt spid="65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fade">
                                      <p:cBhvr>
                                        <p:cTn id="32" dur="500"/>
                                        <p:tgtEl>
                                          <p:spTgt spid="65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5539">
                                            <p:txEl>
                                              <p:pRg st="6" end="6"/>
                                            </p:txEl>
                                          </p:spTgt>
                                        </p:tgtEl>
                                        <p:attrNameLst>
                                          <p:attrName>style.visibility</p:attrName>
                                        </p:attrNameLst>
                                      </p:cBhvr>
                                      <p:to>
                                        <p:strVal val="visible"/>
                                      </p:to>
                                    </p:set>
                                    <p:animEffect transition="in" filter="fade">
                                      <p:cBhvr>
                                        <p:cTn id="37" dur="500"/>
                                        <p:tgtEl>
                                          <p:spTgt spid="655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5539">
                                            <p:txEl>
                                              <p:pRg st="7" end="7"/>
                                            </p:txEl>
                                          </p:spTgt>
                                        </p:tgtEl>
                                        <p:attrNameLst>
                                          <p:attrName>style.visibility</p:attrName>
                                        </p:attrNameLst>
                                      </p:cBhvr>
                                      <p:to>
                                        <p:strVal val="visible"/>
                                      </p:to>
                                    </p:set>
                                    <p:animEffect transition="in" filter="fade">
                                      <p:cBhvr>
                                        <p:cTn id="42" dur="500"/>
                                        <p:tgtEl>
                                          <p:spTgt spid="655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5539">
                                            <p:txEl>
                                              <p:pRg st="8" end="8"/>
                                            </p:txEl>
                                          </p:spTgt>
                                        </p:tgtEl>
                                        <p:attrNameLst>
                                          <p:attrName>style.visibility</p:attrName>
                                        </p:attrNameLst>
                                      </p:cBhvr>
                                      <p:to>
                                        <p:strVal val="visible"/>
                                      </p:to>
                                    </p:set>
                                    <p:animEffect transition="in" filter="fade">
                                      <p:cBhvr>
                                        <p:cTn id="47" dur="500"/>
                                        <p:tgtEl>
                                          <p:spTgt spid="655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a:t>Insertion sort uses the incremental </a:t>
            </a:r>
            <a:r>
              <a:rPr lang="en-GB" sz="2400" dirty="0" smtClean="0"/>
              <a:t>approach.</a:t>
            </a:r>
            <a:endParaRPr lang="en-GB" sz="2400" dirty="0"/>
          </a:p>
          <a:p>
            <a:r>
              <a:rPr lang="en-GB" sz="2400" b="1" dirty="0"/>
              <a:t>Main idea:</a:t>
            </a:r>
            <a:r>
              <a:rPr lang="en-GB" sz="2400" dirty="0"/>
              <a:t> Repeatedly pick up an element </a:t>
            </a:r>
            <a:r>
              <a:rPr lang="en-GB" sz="2400" i="1" dirty="0"/>
              <a:t>x</a:t>
            </a:r>
            <a:r>
              <a:rPr lang="en-GB" sz="2400" dirty="0"/>
              <a:t> to insert into </a:t>
            </a:r>
            <a:r>
              <a:rPr lang="en-GB" sz="2400" dirty="0" smtClean="0"/>
              <a:t>a </a:t>
            </a:r>
            <a:r>
              <a:rPr lang="en-GB" sz="2400" dirty="0"/>
              <a:t>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grpSp>
        <p:nvGrpSpPr>
          <p:cNvPr id="46" name="Group 45"/>
          <p:cNvGrpSpPr/>
          <p:nvPr/>
        </p:nvGrpSpPr>
        <p:grpSpPr>
          <a:xfrm>
            <a:off x="831407" y="3992723"/>
            <a:ext cx="7472805" cy="1464907"/>
            <a:chOff x="831407" y="3992723"/>
            <a:chExt cx="7472805" cy="1464907"/>
          </a:xfrm>
        </p:grpSpPr>
        <p:sp>
          <p:nvSpPr>
            <p:cNvPr id="33" name="Rounded Rectangle 32"/>
            <p:cNvSpPr/>
            <p:nvPr/>
          </p:nvSpPr>
          <p:spPr>
            <a:xfrm>
              <a:off x="1873275" y="446703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2402754" y="401916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5" name="Rounded Rectangle 34"/>
            <p:cNvSpPr/>
            <p:nvPr/>
          </p:nvSpPr>
          <p:spPr>
            <a:xfrm>
              <a:off x="29322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6" name="Rectangle 35"/>
            <p:cNvSpPr/>
            <p:nvPr/>
          </p:nvSpPr>
          <p:spPr>
            <a:xfrm>
              <a:off x="34617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7" name="Rounded Rectangle 36"/>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8" name="Rectangle 37"/>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9" name="Rounded Rectangle 38"/>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40" name="Rectangle 39"/>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1" name="Rounded Rectangle 40"/>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42" name="Rectangle 41"/>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43" name="Rounded Rectangle 42"/>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44" name="Rectangle 43"/>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45" name="Rectangle 44"/>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gr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ALIST slot[ ]</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assume n &gt; 1;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525" y="3124200"/>
            <a:ext cx="4791634" cy="838200"/>
          </a:xfrm>
          <a:prstGeom prst="rect">
            <a:avLst/>
          </a:prstGeom>
        </p:spPr>
      </p:pic>
    </p:spTree>
    <p:extLst>
      <p:ext uri="{BB962C8B-B14F-4D97-AF65-F5344CB8AC3E}">
        <p14:creationId xmlns:p14="http://schemas.microsoft.com/office/powerpoint/2010/main" val="176699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a:t>Insertion sort uses the incremental </a:t>
            </a:r>
            <a:r>
              <a:rPr lang="en-GB" sz="2400" dirty="0" smtClean="0"/>
              <a:t>approach.</a:t>
            </a:r>
            <a:endParaRPr lang="en-GB" sz="2400" dirty="0"/>
          </a:p>
          <a:p>
            <a:r>
              <a:rPr lang="en-GB" sz="2400" b="1" dirty="0"/>
              <a:t>Main idea:</a:t>
            </a:r>
            <a:r>
              <a:rPr lang="en-GB" sz="2400" dirty="0"/>
              <a:t> Repeatedly pick up an element </a:t>
            </a:r>
            <a:r>
              <a:rPr lang="en-GB" sz="2400" i="1" dirty="0"/>
              <a:t>x</a:t>
            </a:r>
            <a:r>
              <a:rPr lang="en-GB" sz="2400" dirty="0"/>
              <a:t> to insert into </a:t>
            </a:r>
            <a:r>
              <a:rPr lang="en-GB" sz="2400" dirty="0" smtClean="0"/>
              <a:t>a </a:t>
            </a:r>
            <a:r>
              <a:rPr lang="en-GB" sz="2400" dirty="0"/>
              <a:t>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sp>
        <p:nvSpPr>
          <p:cNvPr id="18" name="Up Arrow 17"/>
          <p:cNvSpPr/>
          <p:nvPr/>
        </p:nvSpPr>
        <p:spPr>
          <a:xfrm>
            <a:off x="2107305" y="56388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47" name="Rounded Rectangle 46"/>
          <p:cNvSpPr/>
          <p:nvPr/>
        </p:nvSpPr>
        <p:spPr>
          <a:xfrm>
            <a:off x="1873275" y="446703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48" name="Rectangle 47"/>
          <p:cNvSpPr/>
          <p:nvPr/>
        </p:nvSpPr>
        <p:spPr>
          <a:xfrm>
            <a:off x="2402754" y="401916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49" name="Rounded Rectangle 48"/>
          <p:cNvSpPr/>
          <p:nvPr/>
        </p:nvSpPr>
        <p:spPr>
          <a:xfrm>
            <a:off x="29322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50" name="Rectangle 49"/>
          <p:cNvSpPr/>
          <p:nvPr/>
        </p:nvSpPr>
        <p:spPr>
          <a:xfrm>
            <a:off x="34617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51" name="Rounded Rectangle 50"/>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52" name="Rectangle 51"/>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53" name="Rounded Rectangle 52"/>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4" name="Rectangle 53"/>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55" name="Rounded Rectangle 54"/>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56" name="Rectangle 55"/>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57" name="Rounded Rectangle 56"/>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8" name="Rectangle 57"/>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9" name="Rectangle 58"/>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378031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54601E-6 -1.11111E-6 L 0.56236 -1.11111E-6 " pathEditMode="relative" rAng="0" ptsTypes="AA">
                                      <p:cBhvr>
                                        <p:cTn id="6" dur="2000" fill="hold"/>
                                        <p:tgtEl>
                                          <p:spTgt spid="18"/>
                                        </p:tgtEl>
                                        <p:attrNameLst>
                                          <p:attrName>ppt_x</p:attrName>
                                          <p:attrName>ppt_y</p:attrName>
                                        </p:attrNameLst>
                                      </p:cBhvr>
                                      <p:rCtr x="281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a:t>Insertion sort uses the incremental </a:t>
            </a:r>
            <a:r>
              <a:rPr lang="en-GB" sz="2400" dirty="0" smtClean="0"/>
              <a:t>approach.</a:t>
            </a:r>
            <a:endParaRPr lang="en-GB" sz="2400" dirty="0"/>
          </a:p>
          <a:p>
            <a:r>
              <a:rPr lang="en-GB" sz="2400" b="1" dirty="0"/>
              <a:t>Main idea:</a:t>
            </a:r>
            <a:r>
              <a:rPr lang="en-GB" sz="2400" dirty="0"/>
              <a:t> Repeatedly pick up an element </a:t>
            </a:r>
            <a:r>
              <a:rPr lang="en-GB" sz="2400" i="1" dirty="0"/>
              <a:t>x</a:t>
            </a:r>
            <a:r>
              <a:rPr lang="en-GB" sz="2400" dirty="0"/>
              <a:t> to insert into </a:t>
            </a:r>
            <a:r>
              <a:rPr lang="en-GB" sz="2400" dirty="0" smtClean="0"/>
              <a:t>a </a:t>
            </a:r>
            <a:r>
              <a:rPr lang="en-GB" sz="2400" dirty="0"/>
              <a:t>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sp>
        <p:nvSpPr>
          <p:cNvPr id="32" name="Rounded Rectangle 31"/>
          <p:cNvSpPr/>
          <p:nvPr/>
        </p:nvSpPr>
        <p:spPr>
          <a:xfrm>
            <a:off x="1873275" y="446703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3" name="Rectangle 32"/>
          <p:cNvSpPr/>
          <p:nvPr/>
        </p:nvSpPr>
        <p:spPr>
          <a:xfrm>
            <a:off x="2402754" y="401916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4" name="Rounded Rectangle 33"/>
          <p:cNvSpPr/>
          <p:nvPr/>
        </p:nvSpPr>
        <p:spPr>
          <a:xfrm>
            <a:off x="29322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5" name="Rectangle 34"/>
          <p:cNvSpPr/>
          <p:nvPr/>
        </p:nvSpPr>
        <p:spPr>
          <a:xfrm>
            <a:off x="34617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6" name="Rounded Rectangle 35"/>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7" name="Rectangle 36"/>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8" name="Rounded Rectangle 37"/>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9" name="Rectangle 38"/>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0" name="Rounded Rectangle 39"/>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41" name="Rectangle 40"/>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42" name="Rounded Rectangle 41"/>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43" name="Rectangle 42"/>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45" name="Rectangle 44"/>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165456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a:t>Insertion sort uses the incremental </a:t>
            </a:r>
            <a:r>
              <a:rPr lang="en-GB" sz="2400" dirty="0" smtClean="0"/>
              <a:t>approach.</a:t>
            </a:r>
            <a:endParaRPr lang="en-GB" sz="2400" dirty="0"/>
          </a:p>
          <a:p>
            <a:r>
              <a:rPr lang="en-GB" sz="2400" b="1" dirty="0"/>
              <a:t>Main idea:</a:t>
            </a:r>
            <a:r>
              <a:rPr lang="en-GB" sz="2400" dirty="0"/>
              <a:t> Repeatedly pick up an element </a:t>
            </a:r>
            <a:r>
              <a:rPr lang="en-GB" sz="2400" i="1" dirty="0"/>
              <a:t>x</a:t>
            </a:r>
            <a:r>
              <a:rPr lang="en-GB" sz="2400" dirty="0"/>
              <a:t> to insert into </a:t>
            </a:r>
            <a:r>
              <a:rPr lang="en-GB" sz="2400" dirty="0" smtClean="0"/>
              <a:t>a </a:t>
            </a:r>
            <a:r>
              <a:rPr lang="en-GB" sz="2400" dirty="0"/>
              <a:t>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sp>
        <p:nvSpPr>
          <p:cNvPr id="32" name="Rounded Rectangle 31"/>
          <p:cNvSpPr/>
          <p:nvPr/>
        </p:nvSpPr>
        <p:spPr>
          <a:xfrm>
            <a:off x="1873275" y="44531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3" name="Rectangle 32"/>
          <p:cNvSpPr/>
          <p:nvPr/>
        </p:nvSpPr>
        <p:spPr>
          <a:xfrm>
            <a:off x="2402754" y="40052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4" name="Rounded Rectangle 33"/>
          <p:cNvSpPr/>
          <p:nvPr/>
        </p:nvSpPr>
        <p:spPr>
          <a:xfrm>
            <a:off x="2932233" y="44391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5" name="Rectangle 34"/>
          <p:cNvSpPr/>
          <p:nvPr/>
        </p:nvSpPr>
        <p:spPr>
          <a:xfrm>
            <a:off x="3461712" y="39912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6" name="Rounded Rectangle 35"/>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7" name="Rectangle 36"/>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8" name="Rounded Rectangle 37"/>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9" name="Rectangle 38"/>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0" name="Rounded Rectangle 39"/>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41" name="Rectangle 40"/>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42" name="Rounded Rectangle 41"/>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43" name="Rectangle 42"/>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44" name="Up Arrow 43"/>
          <p:cNvSpPr/>
          <p:nvPr/>
        </p:nvSpPr>
        <p:spPr>
          <a:xfrm>
            <a:off x="3160712" y="56388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45" name="Rectangle 44"/>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344192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a:t>Insertion sort uses the incremental </a:t>
            </a:r>
            <a:r>
              <a:rPr lang="en-GB" sz="2400" dirty="0" smtClean="0"/>
              <a:t>approach.</a:t>
            </a:r>
            <a:endParaRPr lang="en-GB" sz="2400" dirty="0"/>
          </a:p>
          <a:p>
            <a:r>
              <a:rPr lang="en-GB" sz="2400" b="1" dirty="0"/>
              <a:t>Main idea:</a:t>
            </a:r>
            <a:r>
              <a:rPr lang="en-GB" sz="2400" dirty="0"/>
              <a:t> Repeatedly pick up an element </a:t>
            </a:r>
            <a:r>
              <a:rPr lang="en-GB" sz="2400" i="1" dirty="0"/>
              <a:t>x</a:t>
            </a:r>
            <a:r>
              <a:rPr lang="en-GB" sz="2400" dirty="0"/>
              <a:t> to insert into </a:t>
            </a:r>
            <a:r>
              <a:rPr lang="en-GB" sz="2400" dirty="0" smtClean="0"/>
              <a:t>a </a:t>
            </a:r>
            <a:r>
              <a:rPr lang="en-GB" sz="2400" dirty="0"/>
              <a:t>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r>
              <a:rPr lang="en-GB" sz="2400" b="1" dirty="0"/>
              <a:t>Time complexity analysis:</a:t>
            </a:r>
          </a:p>
          <a:p>
            <a:pPr lvl="1">
              <a:buFont typeface="Arial" panose="020B0604020202020204" pitchFamily="34" charset="0"/>
              <a:buChar char="•"/>
            </a:pPr>
            <a:r>
              <a:rPr lang="en-GB" sz="2000" dirty="0">
                <a:solidFill>
                  <a:srgbClr val="C00000"/>
                </a:solidFill>
              </a:rPr>
              <a:t>Best case: </a:t>
            </a:r>
            <a:r>
              <a:rPr lang="en-GB" sz="2000" dirty="0">
                <a:solidFill>
                  <a:srgbClr val="0070C0"/>
                </a:solidFill>
                <a:sym typeface="Symbol"/>
              </a:rPr>
              <a:t></a:t>
            </a:r>
            <a:r>
              <a:rPr lang="en-GB" sz="2000" dirty="0">
                <a:solidFill>
                  <a:srgbClr val="0070C0"/>
                </a:solidFill>
              </a:rPr>
              <a:t>(</a:t>
            </a:r>
            <a:r>
              <a:rPr lang="en-GB" sz="2000" i="1" dirty="0">
                <a:solidFill>
                  <a:srgbClr val="0070C0"/>
                </a:solidFill>
              </a:rPr>
              <a:t>n</a:t>
            </a:r>
            <a:r>
              <a:rPr lang="en-GB" sz="2000" dirty="0">
                <a:solidFill>
                  <a:srgbClr val="0070C0"/>
                </a:solidFill>
              </a:rPr>
              <a:t>)</a:t>
            </a:r>
            <a:r>
              <a:rPr lang="en-GB" sz="2000" dirty="0"/>
              <a:t>, when input array is already sorted.	</a:t>
            </a:r>
          </a:p>
          <a:p>
            <a:pPr lvl="1">
              <a:buFont typeface="Arial" panose="020B0604020202020204" pitchFamily="34" charset="0"/>
              <a:buChar char="•"/>
            </a:pPr>
            <a:r>
              <a:rPr lang="en-GB" sz="2000" dirty="0">
                <a:solidFill>
                  <a:srgbClr val="C00000"/>
                </a:solidFill>
              </a:rPr>
              <a:t>Worst case: </a:t>
            </a:r>
            <a:r>
              <a:rPr lang="en-GB" sz="2000" dirty="0">
                <a:solidFill>
                  <a:srgbClr val="0070C0"/>
                </a:solidFill>
                <a:sym typeface="Symbol"/>
              </a:rPr>
              <a:t></a:t>
            </a:r>
            <a:r>
              <a:rPr lang="en-GB" sz="2000" dirty="0">
                <a:solidFill>
                  <a:srgbClr val="0070C0"/>
                </a:solidFill>
              </a:rPr>
              <a:t>(</a:t>
            </a:r>
            <a:r>
              <a:rPr lang="en-GB" sz="2000" i="1" dirty="0">
                <a:solidFill>
                  <a:srgbClr val="0070C0"/>
                </a:solidFill>
              </a:rPr>
              <a:t>n</a:t>
            </a:r>
            <a:r>
              <a:rPr lang="en-GB" sz="2000" baseline="30000" dirty="0">
                <a:solidFill>
                  <a:srgbClr val="0070C0"/>
                </a:solidFill>
              </a:rPr>
              <a:t>2</a:t>
            </a:r>
            <a:r>
              <a:rPr lang="en-GB" sz="2000" dirty="0">
                <a:solidFill>
                  <a:srgbClr val="0070C0"/>
                </a:solidFill>
              </a:rPr>
              <a:t>), </a:t>
            </a:r>
            <a:r>
              <a:rPr lang="en-GB" sz="2000" dirty="0"/>
              <a:t>when input array is reversely sorted.</a:t>
            </a:r>
          </a:p>
          <a:p>
            <a:pPr lvl="1">
              <a:buFont typeface="Arial" panose="020B0604020202020204" pitchFamily="34" charset="0"/>
              <a:buChar char="•"/>
            </a:pPr>
            <a:r>
              <a:rPr lang="en-GB" sz="2000" dirty="0">
                <a:solidFill>
                  <a:srgbClr val="C00000"/>
                </a:solidFill>
              </a:rPr>
              <a:t>Average case: </a:t>
            </a:r>
            <a:r>
              <a:rPr lang="en-GB" sz="2000" dirty="0">
                <a:solidFill>
                  <a:srgbClr val="0070C0"/>
                </a:solidFill>
                <a:sym typeface="Symbol"/>
              </a:rPr>
              <a:t></a:t>
            </a:r>
            <a:r>
              <a:rPr lang="en-GB" sz="2000" dirty="0">
                <a:solidFill>
                  <a:srgbClr val="0070C0"/>
                </a:solidFill>
              </a:rPr>
              <a:t>(</a:t>
            </a:r>
            <a:r>
              <a:rPr lang="en-GB" sz="2000" i="1" dirty="0">
                <a:solidFill>
                  <a:srgbClr val="0070C0"/>
                </a:solidFill>
              </a:rPr>
              <a:t>n</a:t>
            </a:r>
            <a:r>
              <a:rPr lang="en-GB" sz="2000" baseline="30000" dirty="0">
                <a:solidFill>
                  <a:srgbClr val="0070C0"/>
                </a:solidFill>
              </a:rPr>
              <a:t>2</a:t>
            </a:r>
            <a:r>
              <a:rPr lang="en-GB" sz="2000" dirty="0">
                <a:solidFill>
                  <a:srgbClr val="0070C0"/>
                </a:solidFill>
              </a:rPr>
              <a:t>)</a:t>
            </a:r>
            <a:r>
              <a:rPr lang="en-GB" sz="2000" dirty="0"/>
              <a:t>.</a:t>
            </a:r>
          </a:p>
          <a:p>
            <a:endParaRPr lang="en-GB" dirty="0"/>
          </a:p>
        </p:txBody>
      </p:sp>
    </p:spTree>
    <p:extLst>
      <p:ext uri="{BB962C8B-B14F-4D97-AF65-F5344CB8AC3E}">
        <p14:creationId xmlns:p14="http://schemas.microsoft.com/office/powerpoint/2010/main" val="24732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assume n &gt; 1;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525" y="3124200"/>
            <a:ext cx="4791634" cy="838200"/>
          </a:xfrm>
          <a:prstGeom prst="rect">
            <a:avLst/>
          </a:prstGeom>
        </p:spPr>
      </p:pic>
      <p:sp>
        <p:nvSpPr>
          <p:cNvPr id="3" name="TextBox 2"/>
          <p:cNvSpPr txBox="1"/>
          <p:nvPr/>
        </p:nvSpPr>
        <p:spPr>
          <a:xfrm>
            <a:off x="5027612" y="2895600"/>
            <a:ext cx="298480" cy="360612"/>
          </a:xfrm>
          <a:prstGeom prst="rect">
            <a:avLst/>
          </a:prstGeom>
          <a:noFill/>
        </p:spPr>
        <p:txBody>
          <a:bodyPr wrap="none" rtlCol="0">
            <a:spAutoFit/>
          </a:bodyPr>
          <a:lstStyle/>
          <a:p>
            <a:r>
              <a:rPr lang="en-GB" dirty="0" smtClean="0">
                <a:solidFill>
                  <a:schemeClr val="tx1"/>
                </a:solidFill>
              </a:rPr>
              <a:t>0</a:t>
            </a:r>
            <a:endParaRPr lang="en-GB" dirty="0">
              <a:solidFill>
                <a:schemeClr val="tx1"/>
              </a:solidFill>
            </a:endParaRPr>
          </a:p>
        </p:txBody>
      </p:sp>
      <p:sp>
        <p:nvSpPr>
          <p:cNvPr id="7" name="TextBox 6"/>
          <p:cNvSpPr txBox="1"/>
          <p:nvPr/>
        </p:nvSpPr>
        <p:spPr>
          <a:xfrm>
            <a:off x="9072532" y="2915988"/>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sp>
        <p:nvSpPr>
          <p:cNvPr id="8" name="TextBox 7"/>
          <p:cNvSpPr txBox="1"/>
          <p:nvPr/>
        </p:nvSpPr>
        <p:spPr>
          <a:xfrm>
            <a:off x="5866179" y="2893866"/>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9" name="TextBox 8"/>
          <p:cNvSpPr txBox="1"/>
          <p:nvPr/>
        </p:nvSpPr>
        <p:spPr>
          <a:xfrm>
            <a:off x="6704746" y="287511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0" name="TextBox 9"/>
          <p:cNvSpPr txBox="1"/>
          <p:nvPr/>
        </p:nvSpPr>
        <p:spPr>
          <a:xfrm>
            <a:off x="7451250" y="287511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1" name="TextBox 10"/>
          <p:cNvSpPr txBox="1"/>
          <p:nvPr/>
        </p:nvSpPr>
        <p:spPr>
          <a:xfrm>
            <a:off x="8225575" y="287511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Tree>
    <p:extLst>
      <p:ext uri="{BB962C8B-B14F-4D97-AF65-F5344CB8AC3E}">
        <p14:creationId xmlns:p14="http://schemas.microsoft.com/office/powerpoint/2010/main" val="30057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525" y="3124200"/>
            <a:ext cx="4791634" cy="838200"/>
          </a:xfrm>
          <a:prstGeom prst="rect">
            <a:avLst/>
          </a:prstGeom>
        </p:spPr>
      </p:pic>
      <p:sp>
        <p:nvSpPr>
          <p:cNvPr id="14" name="TextBox 13"/>
          <p:cNvSpPr txBox="1"/>
          <p:nvPr/>
        </p:nvSpPr>
        <p:spPr>
          <a:xfrm>
            <a:off x="5027612" y="2895600"/>
            <a:ext cx="298480" cy="360612"/>
          </a:xfrm>
          <a:prstGeom prst="rect">
            <a:avLst/>
          </a:prstGeom>
          <a:noFill/>
        </p:spPr>
        <p:txBody>
          <a:bodyPr wrap="none" rtlCol="0">
            <a:spAutoFit/>
          </a:bodyPr>
          <a:lstStyle/>
          <a:p>
            <a:r>
              <a:rPr lang="en-GB" dirty="0" smtClean="0">
                <a:solidFill>
                  <a:schemeClr val="tx1"/>
                </a:solidFill>
              </a:rPr>
              <a:t>0</a:t>
            </a:r>
            <a:endParaRPr lang="en-GB" dirty="0">
              <a:solidFill>
                <a:schemeClr val="tx1"/>
              </a:solidFill>
            </a:endParaRPr>
          </a:p>
        </p:txBody>
      </p:sp>
      <p:sp>
        <p:nvSpPr>
          <p:cNvPr id="15" name="TextBox 14"/>
          <p:cNvSpPr txBox="1"/>
          <p:nvPr/>
        </p:nvSpPr>
        <p:spPr>
          <a:xfrm>
            <a:off x="9036321" y="2915988"/>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sp>
        <p:nvSpPr>
          <p:cNvPr id="16" name="TextBox 15"/>
          <p:cNvSpPr txBox="1"/>
          <p:nvPr/>
        </p:nvSpPr>
        <p:spPr>
          <a:xfrm>
            <a:off x="5866179" y="2893866"/>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17" name="TextBox 16"/>
          <p:cNvSpPr txBox="1"/>
          <p:nvPr/>
        </p:nvSpPr>
        <p:spPr>
          <a:xfrm>
            <a:off x="6704746" y="287511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8" name="TextBox 17"/>
          <p:cNvSpPr txBox="1"/>
          <p:nvPr/>
        </p:nvSpPr>
        <p:spPr>
          <a:xfrm>
            <a:off x="7451250" y="287511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9" name="TextBox 18"/>
          <p:cNvSpPr txBox="1"/>
          <p:nvPr/>
        </p:nvSpPr>
        <p:spPr>
          <a:xfrm>
            <a:off x="8225575" y="287511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Tree>
    <p:extLst>
      <p:ext uri="{BB962C8B-B14F-4D97-AF65-F5344CB8AC3E}">
        <p14:creationId xmlns:p14="http://schemas.microsoft.com/office/powerpoint/2010/main" val="151484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smtClean="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smtClean="0">
                <a:solidFill>
                  <a:srgbClr val="669900"/>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smtClean="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endPar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26375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141375</TotalTime>
  <Words>5621</Words>
  <PresentationFormat>Custom</PresentationFormat>
  <Paragraphs>1028</Paragraphs>
  <Slides>63</Slides>
  <Notes>62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2" baseType="lpstr">
      <vt:lpstr>Monotype Sorts</vt:lpstr>
      <vt:lpstr>Open Sans Extrabold</vt:lpstr>
      <vt:lpstr>Arial</vt:lpstr>
      <vt:lpstr>Symbol</vt:lpstr>
      <vt:lpstr>Times New Roman</vt:lpstr>
      <vt:lpstr>Verdana</vt:lpstr>
      <vt:lpstr>Wingdings</vt:lpstr>
      <vt:lpstr>Khin-CE2001</vt:lpstr>
      <vt:lpstr>Equation</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2002-08-10T08:01:40Z</cp:lastPrinted>
  <dcterms:created xsi:type="dcterms:W3CDTF">1995-06-02T22:16:36Z</dcterms:created>
  <dcterms:modified xsi:type="dcterms:W3CDTF">2018-08-30T06:17:35Z</dcterms:modified>
</cp:coreProperties>
</file>