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511" r:id="rId1"/>
  </p:sldMasterIdLst>
  <p:notesMasterIdLst>
    <p:notesMasterId r:id="rId28"/>
  </p:notesMasterIdLst>
  <p:handoutMasterIdLst>
    <p:handoutMasterId r:id="rId29"/>
  </p:handoutMasterIdLst>
  <p:sldIdLst>
    <p:sldId id="543" r:id="rId2"/>
    <p:sldId id="339" r:id="rId3"/>
    <p:sldId id="460" r:id="rId4"/>
    <p:sldId id="542" r:id="rId5"/>
    <p:sldId id="545" r:id="rId6"/>
    <p:sldId id="640" r:id="rId7"/>
    <p:sldId id="641" r:id="rId8"/>
    <p:sldId id="260" r:id="rId9"/>
    <p:sldId id="642" r:id="rId10"/>
    <p:sldId id="344" r:id="rId11"/>
    <p:sldId id="550" r:id="rId12"/>
    <p:sldId id="469" r:id="rId13"/>
    <p:sldId id="643" r:id="rId14"/>
    <p:sldId id="552" r:id="rId15"/>
    <p:sldId id="464" r:id="rId16"/>
    <p:sldId id="553" r:id="rId17"/>
    <p:sldId id="466" r:id="rId18"/>
    <p:sldId id="555" r:id="rId19"/>
    <p:sldId id="556" r:id="rId20"/>
    <p:sldId id="557" r:id="rId21"/>
    <p:sldId id="636" r:id="rId22"/>
    <p:sldId id="637" r:id="rId23"/>
    <p:sldId id="558" r:id="rId24"/>
    <p:sldId id="645" r:id="rId25"/>
    <p:sldId id="646" r:id="rId26"/>
    <p:sldId id="644" r:id="rId27"/>
  </p:sldIdLst>
  <p:sldSz cx="9144000" cy="6858000" type="screen4x3"/>
  <p:notesSz cx="6832600" cy="9906000"/>
  <p:defaultTextStyle>
    <a:defPPr>
      <a:defRPr lang="en-US"/>
    </a:defPPr>
    <a:lvl1pPr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400"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400"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400"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400" b="1"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912" userDrawn="1">
          <p15:clr>
            <a:srgbClr val="A4A3A4"/>
          </p15:clr>
        </p15:guide>
        <p15:guide id="2" pos="635" userDrawn="1">
          <p15:clr>
            <a:srgbClr val="A4A3A4"/>
          </p15:clr>
        </p15:guide>
        <p15:guide id="3" pos="960" userDrawn="1">
          <p15:clr>
            <a:srgbClr val="A4A3A4"/>
          </p15:clr>
        </p15:guide>
        <p15:guide id="4" pos="3600" userDrawn="1">
          <p15:clr>
            <a:srgbClr val="A4A3A4"/>
          </p15:clr>
        </p15:guide>
      </p15:sldGuideLst>
    </p:ext>
    <p:ext uri="{2D200454-40CA-4A62-9FC3-DE9A4176ACB9}">
      <p15:notesGuideLst xmlns:p15="http://schemas.microsoft.com/office/powerpoint/2012/main">
        <p15:guide id="1" orient="horz" pos="3120">
          <p15:clr>
            <a:srgbClr val="A4A3A4"/>
          </p15:clr>
        </p15:guide>
        <p15:guide id="2" pos="215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a:srgbClr val="800000"/>
    <a:srgbClr val="FF33CC"/>
    <a:srgbClr val="008000"/>
    <a:srgbClr val="CC0099"/>
    <a:srgbClr val="009900"/>
    <a:srgbClr val="B51723"/>
    <a:srgbClr val="0033CC"/>
    <a:srgbClr val="000099"/>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86496" autoAdjust="0"/>
  </p:normalViewPr>
  <p:slideViewPr>
    <p:cSldViewPr snapToGrid="0">
      <p:cViewPr varScale="1">
        <p:scale>
          <a:sx n="83" d="100"/>
          <a:sy n="83" d="100"/>
        </p:scale>
        <p:origin x="580" y="40"/>
      </p:cViewPr>
      <p:guideLst>
        <p:guide orient="horz" pos="912"/>
        <p:guide pos="635"/>
        <p:guide pos="960"/>
        <p:guide pos="3600"/>
      </p:guideLst>
    </p:cSldViewPr>
  </p:slideViewPr>
  <p:outlineViewPr>
    <p:cViewPr>
      <p:scale>
        <a:sx n="33" d="100"/>
        <a:sy n="33" d="100"/>
      </p:scale>
      <p:origin x="0" y="88944"/>
    </p:cViewPr>
  </p:outlineViewPr>
  <p:notesTextViewPr>
    <p:cViewPr>
      <p:scale>
        <a:sx n="100" d="100"/>
        <a:sy n="100" d="100"/>
      </p:scale>
      <p:origin x="0" y="0"/>
    </p:cViewPr>
  </p:notesTextViewPr>
  <p:sorterViewPr>
    <p:cViewPr>
      <p:scale>
        <a:sx n="75" d="100"/>
        <a:sy n="75" d="100"/>
      </p:scale>
      <p:origin x="0" y="-18048"/>
    </p:cViewPr>
  </p:sorterViewPr>
  <p:notesViewPr>
    <p:cSldViewPr snapToGrid="0">
      <p:cViewPr varScale="1">
        <p:scale>
          <a:sx n="37" d="100"/>
          <a:sy n="37" d="100"/>
        </p:scale>
        <p:origin x="-1470" y="-96"/>
      </p:cViewPr>
      <p:guideLst>
        <p:guide orient="horz" pos="3120"/>
        <p:guide pos="215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60688" cy="496888"/>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lvl1pPr algn="l" defTabSz="992188" eaLnBrk="0" hangingPunct="0">
              <a:defRPr sz="1400">
                <a:latin typeface="Arial" charset="0"/>
                <a:cs typeface="+mn-cs"/>
              </a:defRPr>
            </a:lvl1pPr>
          </a:lstStyle>
          <a:p>
            <a:pPr>
              <a:defRPr/>
            </a:pPr>
            <a:endParaRPr lang="en-US"/>
          </a:p>
        </p:txBody>
      </p:sp>
      <p:sp>
        <p:nvSpPr>
          <p:cNvPr id="52227" name="Rectangle 3"/>
          <p:cNvSpPr>
            <a:spLocks noGrp="1" noChangeArrowheads="1"/>
          </p:cNvSpPr>
          <p:nvPr>
            <p:ph type="dt" sz="quarter" idx="1"/>
          </p:nvPr>
        </p:nvSpPr>
        <p:spPr bwMode="auto">
          <a:xfrm>
            <a:off x="3873500" y="0"/>
            <a:ext cx="2959100" cy="496888"/>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lvl1pPr algn="r" defTabSz="992188" eaLnBrk="0" hangingPunct="0">
              <a:defRPr sz="1400">
                <a:latin typeface="Arial" charset="0"/>
                <a:cs typeface="+mn-cs"/>
              </a:defRPr>
            </a:lvl1pPr>
          </a:lstStyle>
          <a:p>
            <a:pPr>
              <a:defRPr/>
            </a:pPr>
            <a:endParaRPr lang="en-US"/>
          </a:p>
        </p:txBody>
      </p:sp>
      <p:sp>
        <p:nvSpPr>
          <p:cNvPr id="52228" name="Rectangle 4"/>
          <p:cNvSpPr>
            <a:spLocks noGrp="1" noChangeArrowheads="1"/>
          </p:cNvSpPr>
          <p:nvPr>
            <p:ph type="ftr" sz="quarter" idx="2"/>
          </p:nvPr>
        </p:nvSpPr>
        <p:spPr bwMode="auto">
          <a:xfrm>
            <a:off x="0" y="9409113"/>
            <a:ext cx="2960688" cy="496887"/>
          </a:xfrm>
          <a:prstGeom prst="rect">
            <a:avLst/>
          </a:prstGeom>
          <a:noFill/>
          <a:ln w="9525">
            <a:noFill/>
            <a:miter lim="800000"/>
            <a:headEnd/>
            <a:tailEnd/>
          </a:ln>
          <a:effectLst/>
        </p:spPr>
        <p:txBody>
          <a:bodyPr vert="horz" wrap="square" lIns="99206" tIns="49603" rIns="99206" bIns="49603" numCol="1" anchor="b" anchorCtr="0" compatLnSpc="1">
            <a:prstTxWarp prst="textNoShape">
              <a:avLst/>
            </a:prstTxWarp>
          </a:bodyPr>
          <a:lstStyle>
            <a:lvl1pPr algn="l" defTabSz="992188" eaLnBrk="0" hangingPunct="0">
              <a:defRPr sz="1400">
                <a:latin typeface="Arial" charset="0"/>
                <a:cs typeface="+mn-cs"/>
              </a:defRPr>
            </a:lvl1pPr>
          </a:lstStyle>
          <a:p>
            <a:pPr>
              <a:defRPr/>
            </a:pPr>
            <a:endParaRPr lang="en-US"/>
          </a:p>
        </p:txBody>
      </p:sp>
      <p:sp>
        <p:nvSpPr>
          <p:cNvPr id="52229" name="Rectangle 5"/>
          <p:cNvSpPr>
            <a:spLocks noGrp="1" noChangeArrowheads="1"/>
          </p:cNvSpPr>
          <p:nvPr>
            <p:ph type="sldNum" sz="quarter" idx="3"/>
          </p:nvPr>
        </p:nvSpPr>
        <p:spPr bwMode="auto">
          <a:xfrm>
            <a:off x="3873500" y="9409113"/>
            <a:ext cx="2959100" cy="496887"/>
          </a:xfrm>
          <a:prstGeom prst="rect">
            <a:avLst/>
          </a:prstGeom>
          <a:noFill/>
          <a:ln w="9525">
            <a:noFill/>
            <a:miter lim="800000"/>
            <a:headEnd/>
            <a:tailEnd/>
          </a:ln>
          <a:effectLst/>
        </p:spPr>
        <p:txBody>
          <a:bodyPr vert="horz" wrap="square" lIns="99206" tIns="49603" rIns="99206" bIns="49603" numCol="1" anchor="b" anchorCtr="0" compatLnSpc="1">
            <a:prstTxWarp prst="textNoShape">
              <a:avLst/>
            </a:prstTxWarp>
          </a:bodyPr>
          <a:lstStyle>
            <a:lvl1pPr algn="r" defTabSz="992188">
              <a:defRPr sz="1400" smtClean="0"/>
            </a:lvl1pPr>
          </a:lstStyle>
          <a:p>
            <a:pPr>
              <a:defRPr/>
            </a:pPr>
            <a:fld id="{1B67EBD8-FF4B-4EE6-8125-159F7FA9DF36}" type="slidenum">
              <a:rPr lang="en-US" altLang="en-US"/>
              <a:pPr>
                <a:defRPr/>
              </a:pPr>
              <a:t>‹#›</a:t>
            </a:fld>
            <a:endParaRPr lang="en-US" altLang="en-US"/>
          </a:p>
        </p:txBody>
      </p:sp>
    </p:spTree>
    <p:extLst>
      <p:ext uri="{BB962C8B-B14F-4D97-AF65-F5344CB8AC3E}">
        <p14:creationId xmlns:p14="http://schemas.microsoft.com/office/powerpoint/2010/main" val="399401628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8807" units="in"/>
          <inkml:channel name="Y" type="integer" max="18079" units="in"/>
          <inkml:channel name="F" type="integer" max="32767" units="dev"/>
        </inkml:traceFormat>
        <inkml:channelProperties>
          <inkml:channelProperty channel="X" name="resolution" value="2540.07568" units="1/in"/>
          <inkml:channelProperty channel="Y" name="resolution" value="2540.25562" units="1/in"/>
          <inkml:channelProperty channel="F" name="resolution" value="0" units="1/dev"/>
        </inkml:channelProperties>
      </inkml:inkSource>
      <inkml:timestamp xml:id="ts0" timeString="2016-10-18T10:49:29.66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0 0 5160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60688" cy="496888"/>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lvl1pPr algn="l" defTabSz="992188" eaLnBrk="0" hangingPunct="0">
              <a:defRPr sz="1400">
                <a:latin typeface="Arial" charset="0"/>
                <a:cs typeface="+mn-cs"/>
              </a:defRPr>
            </a:lvl1pPr>
          </a:lstStyle>
          <a:p>
            <a:pPr>
              <a:defRPr/>
            </a:pPr>
            <a:endParaRPr lang="en-US"/>
          </a:p>
        </p:txBody>
      </p:sp>
      <p:sp>
        <p:nvSpPr>
          <p:cNvPr id="51203" name="Rectangle 3"/>
          <p:cNvSpPr>
            <a:spLocks noGrp="1" noChangeArrowheads="1"/>
          </p:cNvSpPr>
          <p:nvPr>
            <p:ph type="dt" idx="1"/>
          </p:nvPr>
        </p:nvSpPr>
        <p:spPr bwMode="auto">
          <a:xfrm>
            <a:off x="3873500" y="0"/>
            <a:ext cx="2959100" cy="496888"/>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lvl1pPr algn="r" defTabSz="992188" eaLnBrk="0" hangingPunct="0">
              <a:defRPr sz="1400">
                <a:latin typeface="Arial" charset="0"/>
                <a:cs typeface="+mn-cs"/>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941388" y="742950"/>
            <a:ext cx="4953000" cy="3714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5" name="Rectangle 5"/>
          <p:cNvSpPr>
            <a:spLocks noGrp="1" noChangeArrowheads="1"/>
          </p:cNvSpPr>
          <p:nvPr>
            <p:ph type="body" sz="quarter" idx="3"/>
          </p:nvPr>
        </p:nvSpPr>
        <p:spPr bwMode="auto">
          <a:xfrm>
            <a:off x="911225" y="4706938"/>
            <a:ext cx="5010150" cy="4456112"/>
          </a:xfrm>
          <a:prstGeom prst="rect">
            <a:avLst/>
          </a:prstGeom>
          <a:noFill/>
          <a:ln w="9525">
            <a:noFill/>
            <a:miter lim="800000"/>
            <a:headEnd/>
            <a:tailEnd/>
          </a:ln>
          <a:effectLst/>
        </p:spPr>
        <p:txBody>
          <a:bodyPr vert="horz" wrap="square" lIns="99206" tIns="49603" rIns="99206" bIns="49603"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51206" name="Rectangle 6"/>
          <p:cNvSpPr>
            <a:spLocks noGrp="1" noChangeArrowheads="1"/>
          </p:cNvSpPr>
          <p:nvPr>
            <p:ph type="ftr" sz="quarter" idx="4"/>
          </p:nvPr>
        </p:nvSpPr>
        <p:spPr bwMode="auto">
          <a:xfrm>
            <a:off x="0" y="9409113"/>
            <a:ext cx="2960688" cy="496887"/>
          </a:xfrm>
          <a:prstGeom prst="rect">
            <a:avLst/>
          </a:prstGeom>
          <a:noFill/>
          <a:ln w="9525">
            <a:noFill/>
            <a:miter lim="800000"/>
            <a:headEnd/>
            <a:tailEnd/>
          </a:ln>
          <a:effectLst/>
        </p:spPr>
        <p:txBody>
          <a:bodyPr vert="horz" wrap="square" lIns="99206" tIns="49603" rIns="99206" bIns="49603" numCol="1" anchor="b" anchorCtr="0" compatLnSpc="1">
            <a:prstTxWarp prst="textNoShape">
              <a:avLst/>
            </a:prstTxWarp>
          </a:bodyPr>
          <a:lstStyle>
            <a:lvl1pPr algn="l" defTabSz="992188" eaLnBrk="0" hangingPunct="0">
              <a:defRPr sz="1400">
                <a:latin typeface="Arial" charset="0"/>
                <a:cs typeface="+mn-cs"/>
              </a:defRPr>
            </a:lvl1pPr>
          </a:lstStyle>
          <a:p>
            <a:pPr>
              <a:defRPr/>
            </a:pPr>
            <a:endParaRPr lang="en-US"/>
          </a:p>
        </p:txBody>
      </p:sp>
      <p:sp>
        <p:nvSpPr>
          <p:cNvPr id="51207" name="Rectangle 7"/>
          <p:cNvSpPr>
            <a:spLocks noGrp="1" noChangeArrowheads="1"/>
          </p:cNvSpPr>
          <p:nvPr>
            <p:ph type="sldNum" sz="quarter" idx="5"/>
          </p:nvPr>
        </p:nvSpPr>
        <p:spPr bwMode="auto">
          <a:xfrm>
            <a:off x="3873500" y="9409113"/>
            <a:ext cx="2959100" cy="496887"/>
          </a:xfrm>
          <a:prstGeom prst="rect">
            <a:avLst/>
          </a:prstGeom>
          <a:noFill/>
          <a:ln w="9525">
            <a:noFill/>
            <a:miter lim="800000"/>
            <a:headEnd/>
            <a:tailEnd/>
          </a:ln>
          <a:effectLst/>
        </p:spPr>
        <p:txBody>
          <a:bodyPr vert="horz" wrap="square" lIns="99206" tIns="49603" rIns="99206" bIns="49603" numCol="1" anchor="b" anchorCtr="0" compatLnSpc="1">
            <a:prstTxWarp prst="textNoShape">
              <a:avLst/>
            </a:prstTxWarp>
          </a:bodyPr>
          <a:lstStyle>
            <a:lvl1pPr algn="r" defTabSz="992188">
              <a:defRPr sz="1400" smtClean="0"/>
            </a:lvl1pPr>
          </a:lstStyle>
          <a:p>
            <a:pPr>
              <a:defRPr/>
            </a:pPr>
            <a:fld id="{AD5917C6-AE04-4577-B86B-9BBB7CAA6E4D}" type="slidenum">
              <a:rPr lang="en-US" altLang="en-US"/>
              <a:pPr>
                <a:defRPr/>
              </a:pPr>
              <a:t>‹#›</a:t>
            </a:fld>
            <a:endParaRPr lang="en-US" altLang="en-US"/>
          </a:p>
        </p:txBody>
      </p:sp>
    </p:spTree>
    <p:extLst>
      <p:ext uri="{BB962C8B-B14F-4D97-AF65-F5344CB8AC3E}">
        <p14:creationId xmlns:p14="http://schemas.microsoft.com/office/powerpoint/2010/main" val="6154595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In this lecture, we are going to learn a very exciting topic in algorithms with many applications, and that is, the algorithms about graphs.</a:t>
            </a:r>
            <a:endParaRPr kumimoji="1" lang="en-SG" sz="1200" kern="1200" dirty="0">
              <a:solidFill>
                <a:schemeClr val="tx1"/>
              </a:solidFill>
              <a:effectLst/>
              <a:latin typeface="Times New Roman" pitchFamily="18" charset="0"/>
              <a:ea typeface="+mn-ea"/>
              <a:cs typeface="+mn-cs"/>
            </a:endParaRP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a:t>
            </a:fld>
            <a:endParaRPr lang="en-US" altLang="en-US"/>
          </a:p>
        </p:txBody>
      </p:sp>
    </p:spTree>
    <p:extLst>
      <p:ext uri="{BB962C8B-B14F-4D97-AF65-F5344CB8AC3E}">
        <p14:creationId xmlns:p14="http://schemas.microsoft.com/office/powerpoint/2010/main" val="2167045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Here are some examples for the application of graphs. First, a map can be represented as a graph, in which the vertices are the train stations in the MRT (mass rapid transit) system of Singapore, and the edges are the underground route.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Also</a:t>
            </a:r>
            <a:r>
              <a:rPr kumimoji="1" lang="en-US" sz="1200" kern="1200" dirty="0">
                <a:solidFill>
                  <a:schemeClr val="tx1"/>
                </a:solidFill>
                <a:effectLst/>
                <a:latin typeface="Times New Roman" pitchFamily="18" charset="0"/>
                <a:ea typeface="+mn-ea"/>
                <a:cs typeface="+mn-cs"/>
              </a:rPr>
              <a:t>, we can use graphs to represent electrical circuits. Here the vertices are electrical devices, and the edges represent linkage between the devices. </a:t>
            </a: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10</a:t>
            </a:fld>
            <a:endParaRPr lang="en-US" altLang="en-US"/>
          </a:p>
        </p:txBody>
      </p:sp>
    </p:spTree>
    <p:extLst>
      <p:ext uri="{BB962C8B-B14F-4D97-AF65-F5344CB8AC3E}">
        <p14:creationId xmlns:p14="http://schemas.microsoft.com/office/powerpoint/2010/main" val="1583627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In organic chemistry, the vertices are atoms and edges are bonds between atoms. In computational chemistry, scientists use graph algorithms to search for interesting patterns in the chemical structures.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Of </a:t>
            </a:r>
            <a:r>
              <a:rPr kumimoji="1" lang="en-US" sz="1200" kern="1200" dirty="0">
                <a:solidFill>
                  <a:schemeClr val="tx1"/>
                </a:solidFill>
                <a:effectLst/>
                <a:latin typeface="Times New Roman" pitchFamily="18" charset="0"/>
                <a:ea typeface="+mn-ea"/>
                <a:cs typeface="+mn-cs"/>
              </a:rPr>
              <a:t>course, the computer networks which are familiar to us are also represented by graphs. The vertices correspond to computers and the edges are connections between computers in the network. So you can see that the mathematical concept of graphs has broad applications in many different fields.</a:t>
            </a:r>
            <a:endParaRPr kumimoji="1" lang="en-SG" sz="1200" kern="1200" dirty="0">
              <a:solidFill>
                <a:schemeClr val="tx1"/>
              </a:solidFill>
              <a:effectLst/>
              <a:latin typeface="Times New Roman" pitchFamily="18" charset="0"/>
              <a:ea typeface="+mn-ea"/>
              <a:cs typeface="+mn-cs"/>
            </a:endParaRP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11</a:t>
            </a:fld>
            <a:endParaRPr lang="en-US" altLang="en-US"/>
          </a:p>
        </p:txBody>
      </p:sp>
    </p:spTree>
    <p:extLst>
      <p:ext uri="{BB962C8B-B14F-4D97-AF65-F5344CB8AC3E}">
        <p14:creationId xmlns:p14="http://schemas.microsoft.com/office/powerpoint/2010/main" val="1820159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8" charset="0"/>
                <a:ea typeface="+mn-ea"/>
                <a:cs typeface="+mn-cs"/>
              </a:rPr>
              <a:t>After we have reviewed the terminology of graphs, let us think about how to represent a graph inside a computer. Since in some real applications, the graphs could be huge, consisting of millions even billions of nodes, data structures for the graphs should be very efficient. Here we introduce two types of graph representation</a:t>
            </a:r>
            <a:endParaRPr lang="en-US"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12</a:t>
            </a:fld>
            <a:endParaRPr lang="en-US" altLang="en-US"/>
          </a:p>
        </p:txBody>
      </p:sp>
    </p:spTree>
    <p:extLst>
      <p:ext uri="{BB962C8B-B14F-4D97-AF65-F5344CB8AC3E}">
        <p14:creationId xmlns:p14="http://schemas.microsoft.com/office/powerpoint/2010/main" val="36874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Here </a:t>
            </a:r>
            <a:r>
              <a:rPr kumimoji="1" lang="en-US" sz="1200" kern="1200" dirty="0">
                <a:solidFill>
                  <a:schemeClr val="tx1"/>
                </a:solidFill>
                <a:effectLst/>
                <a:latin typeface="Times New Roman" pitchFamily="18" charset="0"/>
                <a:ea typeface="+mn-ea"/>
                <a:cs typeface="+mn-cs"/>
              </a:rPr>
              <a:t>we introduce two types of graph representation. The first is called the “adjacency matrix”.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Basically </a:t>
            </a:r>
            <a:r>
              <a:rPr kumimoji="1" lang="en-US" sz="1200" kern="1200" dirty="0">
                <a:solidFill>
                  <a:schemeClr val="tx1"/>
                </a:solidFill>
                <a:effectLst/>
                <a:latin typeface="Times New Roman" pitchFamily="18" charset="0"/>
                <a:ea typeface="+mn-ea"/>
                <a:cs typeface="+mn-cs"/>
              </a:rPr>
              <a:t>it is a two-dimensional array of N rows and N columns, where N is the number of vertices in a graph. Here is how the structure of a graph can map to the data in an adjacency matrix.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If </a:t>
            </a:r>
            <a:r>
              <a:rPr kumimoji="1" lang="en-US" sz="1200" kern="1200" dirty="0">
                <a:solidFill>
                  <a:schemeClr val="tx1"/>
                </a:solidFill>
                <a:effectLst/>
                <a:latin typeface="Times New Roman" pitchFamily="18" charset="0"/>
                <a:ea typeface="+mn-ea"/>
                <a:cs typeface="+mn-cs"/>
              </a:rPr>
              <a:t>there is an edge between vertices u and v, then the corresponding entry in the matrix will be set to 1. The entry for the edge is located at the row corresponding to vertex u, and at the column corresponding to vertex v of the matrix. Otherwise we will put 0 to the entry.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If </a:t>
            </a:r>
            <a:r>
              <a:rPr kumimoji="1" lang="en-US" sz="1200" kern="1200" dirty="0">
                <a:solidFill>
                  <a:schemeClr val="tx1"/>
                </a:solidFill>
                <a:effectLst/>
                <a:latin typeface="Times New Roman" pitchFamily="18" charset="0"/>
                <a:ea typeface="+mn-ea"/>
                <a:cs typeface="+mn-cs"/>
              </a:rPr>
              <a:t>the graph is directed, then the order of two vertices for an edge will matter. So for the edge from u to v, we will put the entry at u-</a:t>
            </a:r>
            <a:r>
              <a:rPr kumimoji="1" lang="en-US" sz="1200" kern="1200" dirty="0" err="1">
                <a:solidFill>
                  <a:schemeClr val="tx1"/>
                </a:solidFill>
                <a:effectLst/>
                <a:latin typeface="Times New Roman" pitchFamily="18" charset="0"/>
                <a:ea typeface="+mn-ea"/>
                <a:cs typeface="+mn-cs"/>
              </a:rPr>
              <a:t>th</a:t>
            </a:r>
            <a:r>
              <a:rPr kumimoji="1" lang="en-US" sz="1200" kern="1200" dirty="0">
                <a:solidFill>
                  <a:schemeClr val="tx1"/>
                </a:solidFill>
                <a:effectLst/>
                <a:latin typeface="Times New Roman" pitchFamily="18" charset="0"/>
                <a:ea typeface="+mn-ea"/>
                <a:cs typeface="+mn-cs"/>
              </a:rPr>
              <a:t> row and v-</a:t>
            </a:r>
            <a:r>
              <a:rPr kumimoji="1" lang="en-US" sz="1200" kern="1200" dirty="0" err="1">
                <a:solidFill>
                  <a:schemeClr val="tx1"/>
                </a:solidFill>
                <a:effectLst/>
                <a:latin typeface="Times New Roman" pitchFamily="18" charset="0"/>
                <a:ea typeface="+mn-ea"/>
                <a:cs typeface="+mn-cs"/>
              </a:rPr>
              <a:t>th</a:t>
            </a:r>
            <a:r>
              <a:rPr kumimoji="1" lang="en-US" sz="1200" kern="1200" dirty="0">
                <a:solidFill>
                  <a:schemeClr val="tx1"/>
                </a:solidFill>
                <a:effectLst/>
                <a:latin typeface="Times New Roman" pitchFamily="18" charset="0"/>
                <a:ea typeface="+mn-ea"/>
                <a:cs typeface="+mn-cs"/>
              </a:rPr>
              <a:t> column to 1. But it does not mean that the edge from v to u exists in the graph; for that we need to check the entry at v-</a:t>
            </a:r>
            <a:r>
              <a:rPr kumimoji="1" lang="en-US" sz="1200" kern="1200" dirty="0" err="1">
                <a:solidFill>
                  <a:schemeClr val="tx1"/>
                </a:solidFill>
                <a:effectLst/>
                <a:latin typeface="Times New Roman" pitchFamily="18" charset="0"/>
                <a:ea typeface="+mn-ea"/>
                <a:cs typeface="+mn-cs"/>
              </a:rPr>
              <a:t>th</a:t>
            </a:r>
            <a:r>
              <a:rPr kumimoji="1" lang="en-US" sz="1200" kern="1200" dirty="0">
                <a:solidFill>
                  <a:schemeClr val="tx1"/>
                </a:solidFill>
                <a:effectLst/>
                <a:latin typeface="Times New Roman" pitchFamily="18" charset="0"/>
                <a:ea typeface="+mn-ea"/>
                <a:cs typeface="+mn-cs"/>
              </a:rPr>
              <a:t> row and u-</a:t>
            </a:r>
            <a:r>
              <a:rPr kumimoji="1" lang="en-US" sz="1200" kern="1200" dirty="0" err="1">
                <a:solidFill>
                  <a:schemeClr val="tx1"/>
                </a:solidFill>
                <a:effectLst/>
                <a:latin typeface="Times New Roman" pitchFamily="18" charset="0"/>
                <a:ea typeface="+mn-ea"/>
                <a:cs typeface="+mn-cs"/>
              </a:rPr>
              <a:t>th</a:t>
            </a:r>
            <a:r>
              <a:rPr kumimoji="1" lang="en-US" sz="1200" kern="1200" dirty="0">
                <a:solidFill>
                  <a:schemeClr val="tx1"/>
                </a:solidFill>
                <a:effectLst/>
                <a:latin typeface="Times New Roman" pitchFamily="18" charset="0"/>
                <a:ea typeface="+mn-ea"/>
                <a:cs typeface="+mn-cs"/>
              </a:rPr>
              <a:t> column.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For </a:t>
            </a:r>
            <a:r>
              <a:rPr kumimoji="1" lang="en-US" sz="1200" kern="1200" dirty="0">
                <a:solidFill>
                  <a:schemeClr val="tx1"/>
                </a:solidFill>
                <a:effectLst/>
                <a:latin typeface="Times New Roman" pitchFamily="18" charset="0"/>
                <a:ea typeface="+mn-ea"/>
                <a:cs typeface="+mn-cs"/>
              </a:rPr>
              <a:t>an undirected graph, the adjacency matrix should be symmetric. That means, A[u][v] should be equal to A[v][u]. Either both are 1 or both are 0, because the order of two vertices doesn’t matter for an edge in an undirected graph.</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The </a:t>
            </a:r>
            <a:r>
              <a:rPr kumimoji="1" lang="en-US" sz="1200" kern="1200" dirty="0">
                <a:solidFill>
                  <a:schemeClr val="tx1"/>
                </a:solidFill>
                <a:effectLst/>
                <a:latin typeface="Times New Roman" pitchFamily="18" charset="0"/>
                <a:ea typeface="+mn-ea"/>
                <a:cs typeface="+mn-cs"/>
              </a:rPr>
              <a:t>strength of the adjacency matrix is that it takes only constant time to access an entry (or an edge) when the indices of the vertices are given. This is because an adjacency matrix is implemented as a two-dimensional array.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However</a:t>
            </a:r>
            <a:r>
              <a:rPr kumimoji="1" lang="en-US" sz="1200" kern="1200" dirty="0">
                <a:solidFill>
                  <a:schemeClr val="tx1"/>
                </a:solidFill>
                <a:effectLst/>
                <a:latin typeface="Times New Roman" pitchFamily="18" charset="0"/>
                <a:ea typeface="+mn-ea"/>
                <a:cs typeface="+mn-cs"/>
              </a:rPr>
              <a:t>, you might waste space if the graph is sparse, which means there are not many edges. Even so, we still need |V|</a:t>
            </a:r>
            <a:r>
              <a:rPr kumimoji="1" lang="en-US" sz="1200" kern="1200" baseline="30000" dirty="0">
                <a:solidFill>
                  <a:schemeClr val="tx1"/>
                </a:solidFill>
                <a:effectLst/>
                <a:latin typeface="Times New Roman" pitchFamily="18" charset="0"/>
                <a:ea typeface="+mn-ea"/>
                <a:cs typeface="+mn-cs"/>
              </a:rPr>
              <a:t>2</a:t>
            </a:r>
            <a:r>
              <a:rPr kumimoji="1" lang="en-US" sz="1200" kern="1200" dirty="0">
                <a:solidFill>
                  <a:schemeClr val="tx1"/>
                </a:solidFill>
                <a:effectLst/>
                <a:latin typeface="Times New Roman" pitchFamily="18" charset="0"/>
                <a:ea typeface="+mn-ea"/>
                <a:cs typeface="+mn-cs"/>
              </a:rPr>
              <a:t> entries, where |V| is the number of vertices. A lot of entries will contain zeros, meaning that the two vertices are not connected. </a:t>
            </a:r>
            <a:endParaRPr kumimoji="1" lang="en-SG" sz="1200" kern="1200" dirty="0">
              <a:solidFill>
                <a:schemeClr val="tx1"/>
              </a:solidFill>
              <a:effectLst/>
              <a:latin typeface="Times New Roman"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SG" sz="1200" kern="1200" dirty="0">
              <a:solidFill>
                <a:schemeClr val="tx1"/>
              </a:solidFill>
              <a:effectLst/>
              <a:latin typeface="Times New Roman" pitchFamily="18" charset="0"/>
              <a:ea typeface="+mn-ea"/>
              <a:cs typeface="+mn-cs"/>
            </a:endParaRPr>
          </a:p>
          <a:p>
            <a:endParaRPr lang="en-US" altLang="en-US" dirty="0"/>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2188">
              <a:spcBef>
                <a:spcPct val="30000"/>
              </a:spcBef>
              <a:defRPr kumimoji="1" sz="1200">
                <a:solidFill>
                  <a:schemeClr val="tx1"/>
                </a:solidFill>
                <a:latin typeface="Times New Roman" panose="02020603050405020304" pitchFamily="18" charset="0"/>
              </a:defRPr>
            </a:lvl1pPr>
            <a:lvl2pPr marL="742950" indent="-285750" defTabSz="992188">
              <a:spcBef>
                <a:spcPct val="30000"/>
              </a:spcBef>
              <a:defRPr kumimoji="1" sz="1200">
                <a:solidFill>
                  <a:schemeClr val="tx1"/>
                </a:solidFill>
                <a:latin typeface="Times New Roman" panose="02020603050405020304" pitchFamily="18" charset="0"/>
              </a:defRPr>
            </a:lvl2pPr>
            <a:lvl3pPr marL="1143000" indent="-228600" defTabSz="992188">
              <a:spcBef>
                <a:spcPct val="30000"/>
              </a:spcBef>
              <a:defRPr kumimoji="1" sz="1200">
                <a:solidFill>
                  <a:schemeClr val="tx1"/>
                </a:solidFill>
                <a:latin typeface="Times New Roman" panose="02020603050405020304" pitchFamily="18" charset="0"/>
              </a:defRPr>
            </a:lvl3pPr>
            <a:lvl4pPr marL="1600200" indent="-228600" defTabSz="992188">
              <a:spcBef>
                <a:spcPct val="30000"/>
              </a:spcBef>
              <a:defRPr kumimoji="1" sz="1200">
                <a:solidFill>
                  <a:schemeClr val="tx1"/>
                </a:solidFill>
                <a:latin typeface="Times New Roman" panose="02020603050405020304" pitchFamily="18" charset="0"/>
              </a:defRPr>
            </a:lvl4pPr>
            <a:lvl5pPr marL="2057400" indent="-228600" defTabSz="992188">
              <a:spcBef>
                <a:spcPct val="30000"/>
              </a:spcBef>
              <a:defRPr kumimoji="1" sz="1200">
                <a:solidFill>
                  <a:schemeClr val="tx1"/>
                </a:solidFill>
                <a:latin typeface="Times New Roman" panose="02020603050405020304" pitchFamily="18" charset="0"/>
              </a:defRPr>
            </a:lvl5pPr>
            <a:lvl6pPr marL="2514600" indent="-228600" defTabSz="9921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921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921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921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D425220-AA82-42D9-91F4-62C0D6F28263}" type="slidenum">
              <a:rPr kumimoji="0" lang="en-US" altLang="en-US" sz="1400">
                <a:latin typeface="Arial" panose="020B0604020202020204" pitchFamily="34" charset="0"/>
              </a:rPr>
              <a:pPr>
                <a:spcBef>
                  <a:spcPct val="0"/>
                </a:spcBef>
              </a:pPr>
              <a:t>13</a:t>
            </a:fld>
            <a:endParaRPr kumimoji="0" lang="en-US" altLang="en-US" sz="1400">
              <a:latin typeface="Arial" panose="020B0604020202020204" pitchFamily="34" charset="0"/>
            </a:endParaRPr>
          </a:p>
        </p:txBody>
      </p:sp>
    </p:spTree>
    <p:extLst>
      <p:ext uri="{BB962C8B-B14F-4D97-AF65-F5344CB8AC3E}">
        <p14:creationId xmlns:p14="http://schemas.microsoft.com/office/powerpoint/2010/main" val="4109903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The strength of the adjacency matrix is that it takes only constant time to access an entry (or an edge) when the indices of the vertices are given. This is because an adjacency matrix is implemented as a two-dimensional array.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However</a:t>
            </a:r>
            <a:r>
              <a:rPr kumimoji="1" lang="en-US" sz="1200" kern="1200" dirty="0">
                <a:solidFill>
                  <a:schemeClr val="tx1"/>
                </a:solidFill>
                <a:effectLst/>
                <a:latin typeface="Times New Roman" pitchFamily="18" charset="0"/>
                <a:ea typeface="+mn-ea"/>
                <a:cs typeface="+mn-cs"/>
              </a:rPr>
              <a:t>, you might waste space if the graph is sparse, which means there are not many edges. Even so, we still need |V|</a:t>
            </a:r>
            <a:r>
              <a:rPr kumimoji="1" lang="en-US" sz="1200" kern="1200" baseline="30000" dirty="0">
                <a:solidFill>
                  <a:schemeClr val="tx1"/>
                </a:solidFill>
                <a:effectLst/>
                <a:latin typeface="Times New Roman" pitchFamily="18" charset="0"/>
                <a:ea typeface="+mn-ea"/>
                <a:cs typeface="+mn-cs"/>
              </a:rPr>
              <a:t>2</a:t>
            </a:r>
            <a:r>
              <a:rPr kumimoji="1" lang="en-US" sz="1200" kern="1200" dirty="0">
                <a:solidFill>
                  <a:schemeClr val="tx1"/>
                </a:solidFill>
                <a:effectLst/>
                <a:latin typeface="Times New Roman" pitchFamily="18" charset="0"/>
                <a:ea typeface="+mn-ea"/>
                <a:cs typeface="+mn-cs"/>
              </a:rPr>
              <a:t> entries, where |V| is the number of vertices. A lot of entries will contain zeros, meaning that the two vertices are not connected. </a:t>
            </a:r>
            <a:endParaRPr kumimoji="1" lang="en-SG" sz="1200" kern="1200" dirty="0">
              <a:solidFill>
                <a:schemeClr val="tx1"/>
              </a:solidFill>
              <a:effectLst/>
              <a:latin typeface="Times New Roman"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SG" sz="1200" kern="1200" dirty="0">
              <a:solidFill>
                <a:schemeClr val="tx1"/>
              </a:solidFill>
              <a:effectLst/>
              <a:latin typeface="Times New Roman" pitchFamily="18" charset="0"/>
              <a:ea typeface="+mn-ea"/>
              <a:cs typeface="+mn-cs"/>
            </a:endParaRPr>
          </a:p>
          <a:p>
            <a:endParaRPr lang="en-US" altLang="en-US" dirty="0"/>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2188">
              <a:spcBef>
                <a:spcPct val="30000"/>
              </a:spcBef>
              <a:defRPr kumimoji="1" sz="1200">
                <a:solidFill>
                  <a:schemeClr val="tx1"/>
                </a:solidFill>
                <a:latin typeface="Times New Roman" panose="02020603050405020304" pitchFamily="18" charset="0"/>
              </a:defRPr>
            </a:lvl1pPr>
            <a:lvl2pPr marL="742950" indent="-285750" defTabSz="992188">
              <a:spcBef>
                <a:spcPct val="30000"/>
              </a:spcBef>
              <a:defRPr kumimoji="1" sz="1200">
                <a:solidFill>
                  <a:schemeClr val="tx1"/>
                </a:solidFill>
                <a:latin typeface="Times New Roman" panose="02020603050405020304" pitchFamily="18" charset="0"/>
              </a:defRPr>
            </a:lvl2pPr>
            <a:lvl3pPr marL="1143000" indent="-228600" defTabSz="992188">
              <a:spcBef>
                <a:spcPct val="30000"/>
              </a:spcBef>
              <a:defRPr kumimoji="1" sz="1200">
                <a:solidFill>
                  <a:schemeClr val="tx1"/>
                </a:solidFill>
                <a:latin typeface="Times New Roman" panose="02020603050405020304" pitchFamily="18" charset="0"/>
              </a:defRPr>
            </a:lvl3pPr>
            <a:lvl4pPr marL="1600200" indent="-228600" defTabSz="992188">
              <a:spcBef>
                <a:spcPct val="30000"/>
              </a:spcBef>
              <a:defRPr kumimoji="1" sz="1200">
                <a:solidFill>
                  <a:schemeClr val="tx1"/>
                </a:solidFill>
                <a:latin typeface="Times New Roman" panose="02020603050405020304" pitchFamily="18" charset="0"/>
              </a:defRPr>
            </a:lvl4pPr>
            <a:lvl5pPr marL="2057400" indent="-228600" defTabSz="992188">
              <a:spcBef>
                <a:spcPct val="30000"/>
              </a:spcBef>
              <a:defRPr kumimoji="1" sz="1200">
                <a:solidFill>
                  <a:schemeClr val="tx1"/>
                </a:solidFill>
                <a:latin typeface="Times New Roman" panose="02020603050405020304" pitchFamily="18" charset="0"/>
              </a:defRPr>
            </a:lvl5pPr>
            <a:lvl6pPr marL="2514600" indent="-228600" defTabSz="992188"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92188"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92188"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92188"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D425220-AA82-42D9-91F4-62C0D6F28263}" type="slidenum">
              <a:rPr kumimoji="0" lang="en-US" altLang="en-US" sz="1400">
                <a:latin typeface="Arial" panose="020B0604020202020204" pitchFamily="34" charset="0"/>
              </a:rPr>
              <a:pPr>
                <a:spcBef>
                  <a:spcPct val="0"/>
                </a:spcBef>
              </a:pPr>
              <a:t>14</a:t>
            </a:fld>
            <a:endParaRPr kumimoji="0" lang="en-US" altLang="en-US" sz="1400">
              <a:latin typeface="Arial" panose="020B0604020202020204" pitchFamily="34" charset="0"/>
            </a:endParaRPr>
          </a:p>
        </p:txBody>
      </p:sp>
    </p:spTree>
    <p:extLst>
      <p:ext uri="{BB962C8B-B14F-4D97-AF65-F5344CB8AC3E}">
        <p14:creationId xmlns:p14="http://schemas.microsoft.com/office/powerpoint/2010/main" val="546269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For example, we have here an undirected graph. Then, how to represent it using an adjacency matrix? </a:t>
            </a:r>
            <a:endParaRPr kumimoji="1" lang="en-SG" sz="1200" kern="1200" dirty="0">
              <a:solidFill>
                <a:schemeClr val="tx1"/>
              </a:solidFill>
              <a:effectLst/>
              <a:latin typeface="Times New Roman" pitchFamily="18" charset="0"/>
              <a:ea typeface="+mn-ea"/>
              <a:cs typeface="+mn-cs"/>
            </a:endParaRP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15</a:t>
            </a:fld>
            <a:endParaRPr lang="en-US" altLang="en-US"/>
          </a:p>
        </p:txBody>
      </p:sp>
    </p:spTree>
    <p:extLst>
      <p:ext uri="{BB962C8B-B14F-4D97-AF65-F5344CB8AC3E}">
        <p14:creationId xmlns:p14="http://schemas.microsoft.com/office/powerpoint/2010/main" val="2135939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This is how the adjacency matrix looks like for the undirected graph we have just seen. Given this matrix, can you draw the corresponding graph? This is an exercise for you guys. Here, because the graph is undirected, the matrix is symmetric. In other words, the lower triangle and the upper triangle are </a:t>
            </a:r>
            <a:r>
              <a:rPr kumimoji="1" lang="en-US" sz="1200" b="0" kern="1200" dirty="0">
                <a:solidFill>
                  <a:schemeClr val="tx1"/>
                </a:solidFill>
                <a:effectLst/>
                <a:latin typeface="Times New Roman" pitchFamily="18" charset="0"/>
                <a:ea typeface="+mn-ea"/>
                <a:cs typeface="+mn-cs"/>
              </a:rPr>
              <a:t>similar</a:t>
            </a:r>
            <a:r>
              <a:rPr kumimoji="1" lang="en-US" sz="1200" b="1" kern="1200" dirty="0">
                <a:solidFill>
                  <a:schemeClr val="tx1"/>
                </a:solidFill>
                <a:effectLst/>
                <a:latin typeface="Times New Roman" pitchFamily="18" charset="0"/>
                <a:ea typeface="+mn-ea"/>
                <a:cs typeface="+mn-cs"/>
              </a:rPr>
              <a:t> </a:t>
            </a:r>
            <a:r>
              <a:rPr kumimoji="1" lang="en-US" sz="1200" kern="1200" dirty="0" smtClean="0">
                <a:solidFill>
                  <a:schemeClr val="tx1"/>
                </a:solidFill>
                <a:effectLst/>
                <a:latin typeface="Times New Roman" pitchFamily="18" charset="0"/>
                <a:ea typeface="+mn-ea"/>
                <a:cs typeface="+mn-cs"/>
              </a:rPr>
              <a:t>to </a:t>
            </a:r>
            <a:r>
              <a:rPr kumimoji="1" lang="en-US" sz="1200" kern="1200" dirty="0">
                <a:solidFill>
                  <a:schemeClr val="tx1"/>
                </a:solidFill>
                <a:effectLst/>
                <a:latin typeface="Times New Roman" pitchFamily="18" charset="0"/>
                <a:ea typeface="+mn-ea"/>
                <a:cs typeface="+mn-cs"/>
              </a:rPr>
              <a:t> each other like looking in the mirror. </a:t>
            </a:r>
          </a:p>
          <a:p>
            <a:r>
              <a:rPr kumimoji="1" lang="en-US" sz="1200" kern="1200" dirty="0" smtClean="0">
                <a:solidFill>
                  <a:schemeClr val="tx1"/>
                </a:solidFill>
                <a:effectLst/>
                <a:latin typeface="Times New Roman" pitchFamily="18" charset="0"/>
                <a:ea typeface="+mn-ea"/>
                <a:cs typeface="+mn-cs"/>
              </a:rPr>
              <a:t>The </a:t>
            </a:r>
            <a:r>
              <a:rPr kumimoji="1" lang="en-US" sz="1200" kern="1200" dirty="0">
                <a:solidFill>
                  <a:schemeClr val="tx1"/>
                </a:solidFill>
                <a:effectLst/>
                <a:latin typeface="Times New Roman" pitchFamily="18" charset="0"/>
                <a:ea typeface="+mn-ea"/>
                <a:cs typeface="+mn-cs"/>
              </a:rPr>
              <a:t>mirror is the diagonal of the matrix. </a:t>
            </a:r>
          </a:p>
          <a:p>
            <a:r>
              <a:rPr kumimoji="1" lang="en-US" sz="1200" kern="1200" dirty="0" smtClean="0">
                <a:solidFill>
                  <a:schemeClr val="tx1"/>
                </a:solidFill>
                <a:effectLst/>
                <a:latin typeface="Times New Roman" pitchFamily="18" charset="0"/>
                <a:ea typeface="+mn-ea"/>
                <a:cs typeface="+mn-cs"/>
              </a:rPr>
              <a:t>For </a:t>
            </a:r>
            <a:r>
              <a:rPr kumimoji="1" lang="en-US" sz="1200" kern="1200" dirty="0">
                <a:solidFill>
                  <a:schemeClr val="tx1"/>
                </a:solidFill>
                <a:effectLst/>
                <a:latin typeface="Times New Roman" pitchFamily="18" charset="0"/>
                <a:ea typeface="+mn-ea"/>
                <a:cs typeface="+mn-cs"/>
              </a:rPr>
              <a:t>example, the entry at the 7</a:t>
            </a:r>
            <a:r>
              <a:rPr kumimoji="1" lang="en-US" sz="1200" kern="1200" baseline="30000" dirty="0">
                <a:solidFill>
                  <a:schemeClr val="tx1"/>
                </a:solidFill>
                <a:effectLst/>
                <a:latin typeface="Times New Roman" pitchFamily="18" charset="0"/>
                <a:ea typeface="+mn-ea"/>
                <a:cs typeface="+mn-cs"/>
              </a:rPr>
              <a:t>th</a:t>
            </a:r>
            <a:r>
              <a:rPr kumimoji="1" lang="en-US" sz="1200" kern="1200" dirty="0">
                <a:solidFill>
                  <a:schemeClr val="tx1"/>
                </a:solidFill>
                <a:effectLst/>
                <a:latin typeface="Times New Roman" pitchFamily="18" charset="0"/>
                <a:ea typeface="+mn-ea"/>
                <a:cs typeface="+mn-cs"/>
              </a:rPr>
              <a:t> row and 3</a:t>
            </a:r>
            <a:r>
              <a:rPr kumimoji="1" lang="en-US" sz="1200" kern="1200" baseline="30000" dirty="0">
                <a:solidFill>
                  <a:schemeClr val="tx1"/>
                </a:solidFill>
                <a:effectLst/>
                <a:latin typeface="Times New Roman" pitchFamily="18" charset="0"/>
                <a:ea typeface="+mn-ea"/>
                <a:cs typeface="+mn-cs"/>
              </a:rPr>
              <a:t>rd</a:t>
            </a:r>
            <a:r>
              <a:rPr kumimoji="1" lang="en-US" sz="1200" kern="1200" dirty="0">
                <a:solidFill>
                  <a:schemeClr val="tx1"/>
                </a:solidFill>
                <a:effectLst/>
                <a:latin typeface="Times New Roman" pitchFamily="18" charset="0"/>
                <a:ea typeface="+mn-ea"/>
                <a:cs typeface="+mn-cs"/>
              </a:rPr>
              <a:t> column is equal to the entry at the 3</a:t>
            </a:r>
            <a:r>
              <a:rPr kumimoji="1" lang="en-US" sz="1200" kern="1200" baseline="30000" dirty="0">
                <a:solidFill>
                  <a:schemeClr val="tx1"/>
                </a:solidFill>
                <a:effectLst/>
                <a:latin typeface="Times New Roman" pitchFamily="18" charset="0"/>
                <a:ea typeface="+mn-ea"/>
                <a:cs typeface="+mn-cs"/>
              </a:rPr>
              <a:t>rd</a:t>
            </a:r>
            <a:r>
              <a:rPr kumimoji="1" lang="en-US" sz="1200" kern="1200" dirty="0">
                <a:solidFill>
                  <a:schemeClr val="tx1"/>
                </a:solidFill>
                <a:effectLst/>
                <a:latin typeface="Times New Roman" pitchFamily="18" charset="0"/>
                <a:ea typeface="+mn-ea"/>
                <a:cs typeface="+mn-cs"/>
              </a:rPr>
              <a:t> row and 7</a:t>
            </a:r>
            <a:r>
              <a:rPr kumimoji="1" lang="en-US" sz="1200" kern="1200" baseline="30000" dirty="0">
                <a:solidFill>
                  <a:schemeClr val="tx1"/>
                </a:solidFill>
                <a:effectLst/>
                <a:latin typeface="Times New Roman" pitchFamily="18" charset="0"/>
                <a:ea typeface="+mn-ea"/>
                <a:cs typeface="+mn-cs"/>
              </a:rPr>
              <a:t>th</a:t>
            </a:r>
            <a:r>
              <a:rPr kumimoji="1" lang="en-US" sz="1200" kern="1200" dirty="0">
                <a:solidFill>
                  <a:schemeClr val="tx1"/>
                </a:solidFill>
                <a:effectLst/>
                <a:latin typeface="Times New Roman" pitchFamily="18" charset="0"/>
                <a:ea typeface="+mn-ea"/>
                <a:cs typeface="+mn-cs"/>
              </a:rPr>
              <a:t> column, </a:t>
            </a:r>
            <a:r>
              <a:rPr kumimoji="1" lang="en-US" sz="1200" kern="1200" dirty="0" smtClean="0">
                <a:solidFill>
                  <a:schemeClr val="tx1"/>
                </a:solidFill>
                <a:effectLst/>
                <a:latin typeface="Times New Roman" pitchFamily="18" charset="0"/>
                <a:ea typeface="+mn-ea"/>
                <a:cs typeface="+mn-cs"/>
              </a:rPr>
              <a:t>where both are equal to 1.</a:t>
            </a:r>
            <a:r>
              <a:rPr kumimoji="1" lang="en-US" sz="1200" kern="1200" dirty="0">
                <a:solidFill>
                  <a:schemeClr val="tx1"/>
                </a:solidFill>
                <a:effectLst/>
                <a:latin typeface="Times New Roman" pitchFamily="18" charset="0"/>
                <a:ea typeface="+mn-ea"/>
                <a:cs typeface="+mn-cs"/>
              </a:rPr>
              <a:t> </a:t>
            </a:r>
            <a:endParaRPr kumimoji="1" lang="en-US" sz="1200" kern="1200" dirty="0" smtClean="0">
              <a:solidFill>
                <a:schemeClr val="tx1"/>
              </a:solidFill>
              <a:effectLst/>
              <a:latin typeface="Times New Roman" pitchFamily="18" charset="0"/>
              <a:ea typeface="+mn-ea"/>
              <a:cs typeface="+mn-cs"/>
            </a:endParaRP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16</a:t>
            </a:fld>
            <a:endParaRPr lang="en-US" altLang="en-US"/>
          </a:p>
        </p:txBody>
      </p:sp>
    </p:spTree>
    <p:extLst>
      <p:ext uri="{BB962C8B-B14F-4D97-AF65-F5344CB8AC3E}">
        <p14:creationId xmlns:p14="http://schemas.microsoft.com/office/powerpoint/2010/main" val="4291506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The </a:t>
            </a:r>
            <a:r>
              <a:rPr kumimoji="1" lang="en-US" sz="1200" kern="1200" dirty="0">
                <a:solidFill>
                  <a:schemeClr val="tx1"/>
                </a:solidFill>
                <a:effectLst/>
                <a:latin typeface="Times New Roman" pitchFamily="18" charset="0"/>
                <a:ea typeface="+mn-ea"/>
                <a:cs typeface="+mn-cs"/>
              </a:rPr>
              <a:t>second graph representation is called the “array of adjacency lists”.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The </a:t>
            </a:r>
            <a:r>
              <a:rPr kumimoji="1" lang="en-US" sz="1200" kern="1200" dirty="0">
                <a:solidFill>
                  <a:schemeClr val="tx1"/>
                </a:solidFill>
                <a:effectLst/>
                <a:latin typeface="Times New Roman" pitchFamily="18" charset="0"/>
                <a:ea typeface="+mn-ea"/>
                <a:cs typeface="+mn-cs"/>
              </a:rPr>
              <a:t>idea is that we use an array to represent the vertices, where each entry of the array corresponds to a vertex in the graph.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Then</a:t>
            </a:r>
            <a:r>
              <a:rPr kumimoji="1" lang="en-US" sz="1200" kern="1200" dirty="0">
                <a:solidFill>
                  <a:schemeClr val="tx1"/>
                </a:solidFill>
                <a:effectLst/>
                <a:latin typeface="Times New Roman" pitchFamily="18" charset="0"/>
                <a:ea typeface="+mn-ea"/>
                <a:cs typeface="+mn-cs"/>
              </a:rPr>
              <a:t>, for each vertex, we use an adjacency list to represent which other vertices are connected with this vertex. In other words, the neighbours of a vertex will be put in the linked list following the array entry corresponding to that vertex.</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This </a:t>
            </a:r>
            <a:r>
              <a:rPr kumimoji="1" lang="en-US" sz="1200" kern="1200" dirty="0">
                <a:solidFill>
                  <a:schemeClr val="tx1"/>
                </a:solidFill>
                <a:effectLst/>
                <a:latin typeface="Times New Roman" pitchFamily="18" charset="0"/>
                <a:ea typeface="+mn-ea"/>
                <a:cs typeface="+mn-cs"/>
              </a:rPr>
              <a:t>is a flexible data structure. Why? Because the length of an adjacency list is not fixed, but is dependent on the actual connectivity of a vertex. If two vertices are not connected, we don’t need to represent their relation in the linked list at all.</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In </a:t>
            </a:r>
            <a:r>
              <a:rPr kumimoji="1" lang="en-US" sz="1200" kern="1200" dirty="0">
                <a:solidFill>
                  <a:schemeClr val="tx1"/>
                </a:solidFill>
                <a:effectLst/>
                <a:latin typeface="Times New Roman" pitchFamily="18" charset="0"/>
                <a:ea typeface="+mn-ea"/>
                <a:cs typeface="+mn-cs"/>
              </a:rPr>
              <a:t>addition, we can store additional information, such as the edge weights, into the linked list nodes. Note that, here the node does not mean the vertex in a graph, but a node structure in a linked list. </a:t>
            </a:r>
            <a:endParaRPr kumimoji="1" lang="en-SG" sz="1200" kern="1200" dirty="0">
              <a:solidFill>
                <a:schemeClr val="tx1"/>
              </a:solidFill>
              <a:effectLst/>
              <a:latin typeface="Times New Roman" pitchFamily="18" charset="0"/>
              <a:ea typeface="+mn-ea"/>
              <a:cs typeface="+mn-cs"/>
            </a:endParaRP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17</a:t>
            </a:fld>
            <a:endParaRPr lang="en-US" altLang="en-US"/>
          </a:p>
        </p:txBody>
      </p:sp>
    </p:spTree>
    <p:extLst>
      <p:ext uri="{BB962C8B-B14F-4D97-AF65-F5344CB8AC3E}">
        <p14:creationId xmlns:p14="http://schemas.microsoft.com/office/powerpoint/2010/main" val="12626934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8" charset="0"/>
                <a:ea typeface="+mn-ea"/>
                <a:cs typeface="+mn-cs"/>
              </a:rPr>
              <a:t>So for the same graph as we have seen earlier, this is the representation using an array of adjacency lists. </a:t>
            </a: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18</a:t>
            </a:fld>
            <a:endParaRPr lang="en-US" altLang="en-US"/>
          </a:p>
        </p:txBody>
      </p:sp>
    </p:spTree>
    <p:extLst>
      <p:ext uri="{BB962C8B-B14F-4D97-AF65-F5344CB8AC3E}">
        <p14:creationId xmlns:p14="http://schemas.microsoft.com/office/powerpoint/2010/main" val="1338119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8" charset="0"/>
                <a:ea typeface="+mn-ea"/>
                <a:cs typeface="+mn-cs"/>
              </a:rPr>
              <a:t>For example, since vertex 1 is connected with </a:t>
            </a:r>
            <a:r>
              <a:rPr kumimoji="1" lang="en-US" sz="1200" kern="1200" dirty="0" smtClean="0">
                <a:solidFill>
                  <a:schemeClr val="tx1"/>
                </a:solidFill>
                <a:effectLst/>
                <a:latin typeface="Times New Roman" pitchFamily="18" charset="0"/>
                <a:ea typeface="+mn-ea"/>
                <a:cs typeface="+mn-cs"/>
              </a:rPr>
              <a:t>vertices2</a:t>
            </a:r>
            <a:r>
              <a:rPr kumimoji="1" lang="en-US" sz="1200" kern="1200" dirty="0">
                <a:solidFill>
                  <a:schemeClr val="tx1"/>
                </a:solidFill>
                <a:effectLst/>
                <a:latin typeface="Times New Roman" pitchFamily="18" charset="0"/>
                <a:ea typeface="+mn-ea"/>
                <a:cs typeface="+mn-cs"/>
              </a:rPr>
              <a:t>, </a:t>
            </a:r>
            <a:r>
              <a:rPr kumimoji="1" lang="en-US" sz="1200" kern="1200" dirty="0" smtClean="0">
                <a:solidFill>
                  <a:schemeClr val="tx1"/>
                </a:solidFill>
                <a:effectLst/>
                <a:latin typeface="Times New Roman" pitchFamily="18" charset="0"/>
                <a:ea typeface="+mn-ea"/>
                <a:cs typeface="+mn-cs"/>
              </a:rPr>
              <a:t>3</a:t>
            </a:r>
            <a:r>
              <a:rPr kumimoji="1" lang="en-US" sz="1200" kern="1200" dirty="0">
                <a:solidFill>
                  <a:schemeClr val="tx1"/>
                </a:solidFill>
                <a:effectLst/>
                <a:latin typeface="Times New Roman" pitchFamily="18" charset="0"/>
                <a:ea typeface="+mn-ea"/>
                <a:cs typeface="+mn-cs"/>
              </a:rPr>
              <a:t>, </a:t>
            </a:r>
            <a:r>
              <a:rPr kumimoji="1" lang="en-US" sz="1200" kern="1200" dirty="0" smtClean="0">
                <a:solidFill>
                  <a:schemeClr val="tx1"/>
                </a:solidFill>
                <a:effectLst/>
                <a:latin typeface="Times New Roman" pitchFamily="18" charset="0"/>
                <a:ea typeface="+mn-ea"/>
                <a:cs typeface="+mn-cs"/>
              </a:rPr>
              <a:t>4 and11</a:t>
            </a:r>
            <a:r>
              <a:rPr kumimoji="1" lang="en-US" sz="1200" kern="1200" dirty="0">
                <a:solidFill>
                  <a:schemeClr val="tx1"/>
                </a:solidFill>
                <a:effectLst/>
                <a:latin typeface="Times New Roman" pitchFamily="18" charset="0"/>
                <a:ea typeface="+mn-ea"/>
                <a:cs typeface="+mn-cs"/>
              </a:rPr>
              <a:t>, the four neighbors of vertex 1 are all recorded </a:t>
            </a:r>
            <a:r>
              <a:rPr kumimoji="1" lang="en-US" sz="1200" kern="1200" dirty="0" smtClean="0">
                <a:solidFill>
                  <a:schemeClr val="tx1"/>
                </a:solidFill>
                <a:effectLst/>
                <a:latin typeface="Times New Roman" pitchFamily="18" charset="0"/>
                <a:ea typeface="+mn-ea"/>
                <a:cs typeface="+mn-cs"/>
              </a:rPr>
              <a:t>in</a:t>
            </a:r>
            <a:r>
              <a:rPr kumimoji="1" lang="en-US" sz="1200" kern="1200" baseline="0" dirty="0" smtClean="0">
                <a:solidFill>
                  <a:schemeClr val="tx1"/>
                </a:solidFill>
                <a:effectLst/>
                <a:latin typeface="Times New Roman" pitchFamily="18" charset="0"/>
                <a:ea typeface="+mn-ea"/>
                <a:cs typeface="+mn-cs"/>
              </a:rPr>
              <a:t> </a:t>
            </a:r>
            <a:r>
              <a:rPr kumimoji="1" lang="en-US" sz="1200" kern="1200" dirty="0" smtClean="0">
                <a:solidFill>
                  <a:schemeClr val="tx1"/>
                </a:solidFill>
                <a:effectLst/>
                <a:latin typeface="Times New Roman" pitchFamily="18" charset="0"/>
                <a:ea typeface="+mn-ea"/>
                <a:cs typeface="+mn-cs"/>
              </a:rPr>
              <a:t>the linked </a:t>
            </a:r>
            <a:r>
              <a:rPr kumimoji="1" lang="en-US" sz="1200" kern="1200" dirty="0">
                <a:solidFill>
                  <a:schemeClr val="tx1"/>
                </a:solidFill>
                <a:effectLst/>
                <a:latin typeface="Times New Roman" pitchFamily="18" charset="0"/>
                <a:ea typeface="+mn-ea"/>
                <a:cs typeface="+mn-cs"/>
              </a:rPr>
              <a:t>list for the first entry of the array. Later, if you want to add a weight to each edge, then you can record the weight in the corresponding linked list node. Actually, we can also add edge weight in the adjacency matrix, by replacing 1 with the value of edge weight. </a:t>
            </a:r>
          </a:p>
          <a:p>
            <a:endParaRPr kumimoji="1" lang="en-US" sz="1200" kern="1200" dirty="0">
              <a:solidFill>
                <a:schemeClr val="tx1"/>
              </a:solidFill>
              <a:effectLst/>
              <a:latin typeface="Times New Roman" pitchFamily="18" charset="0"/>
              <a:ea typeface="+mn-ea"/>
              <a:cs typeface="+mn-cs"/>
            </a:endParaRP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19</a:t>
            </a:fld>
            <a:endParaRPr lang="en-US" altLang="en-US"/>
          </a:p>
        </p:txBody>
      </p:sp>
    </p:spTree>
    <p:extLst>
      <p:ext uri="{BB962C8B-B14F-4D97-AF65-F5344CB8AC3E}">
        <p14:creationId xmlns:p14="http://schemas.microsoft.com/office/powerpoint/2010/main" val="3104396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kern="1200" dirty="0" smtClean="0">
                <a:solidFill>
                  <a:schemeClr val="tx1"/>
                </a:solidFill>
                <a:effectLst/>
                <a:latin typeface="Times New Roman" pitchFamily="18" charset="0"/>
                <a:ea typeface="+mn-ea"/>
                <a:cs typeface="+mn-cs"/>
              </a:rPr>
              <a:t>This is the outline of this module on graphs algorithms. First, we need to be familiar with the graph terminology. It is the vocabulary for technical communication about graphs. </a:t>
            </a:r>
          </a:p>
          <a:p>
            <a:r>
              <a:rPr kumimoji="1" lang="en-US" sz="1200" b="0" kern="1200" dirty="0" smtClean="0">
                <a:solidFill>
                  <a:schemeClr val="tx1"/>
                </a:solidFill>
                <a:effectLst/>
                <a:latin typeface="Times New Roman" pitchFamily="18" charset="0"/>
                <a:ea typeface="+mn-ea"/>
                <a:cs typeface="+mn-cs"/>
              </a:rPr>
              <a:t>Secondly, we will learn how to represent a graph inside a computer, where we will see what kind of data structures we can use to represent a graph.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b="0" kern="1200" dirty="0" smtClean="0">
                <a:solidFill>
                  <a:schemeClr val="tx1"/>
                </a:solidFill>
                <a:effectLst/>
                <a:latin typeface="Times New Roman" pitchFamily="18" charset="0"/>
                <a:ea typeface="+mn-ea"/>
                <a:cs typeface="+mn-cs"/>
              </a:rPr>
              <a:t>Then, we will</a:t>
            </a:r>
            <a:r>
              <a:rPr kumimoji="1" lang="en-US" sz="1200" b="0" kern="1200" baseline="0" dirty="0" smtClean="0">
                <a:solidFill>
                  <a:schemeClr val="tx1"/>
                </a:solidFill>
                <a:effectLst/>
                <a:latin typeface="Times New Roman" pitchFamily="18" charset="0"/>
                <a:ea typeface="+mn-ea"/>
                <a:cs typeface="+mn-cs"/>
              </a:rPr>
              <a:t> </a:t>
            </a:r>
            <a:r>
              <a:rPr kumimoji="1" lang="en-US" sz="1200" b="0" kern="1200" dirty="0" smtClean="0">
                <a:solidFill>
                  <a:schemeClr val="tx1"/>
                </a:solidFill>
                <a:effectLst/>
                <a:latin typeface="Times New Roman" pitchFamily="18" charset="0"/>
                <a:ea typeface="+mn-ea"/>
                <a:cs typeface="+mn-cs"/>
              </a:rPr>
              <a:t>learn the most basic algorithms about graphs, </a:t>
            </a:r>
            <a:r>
              <a:rPr kumimoji="1" lang="en-US" sz="1200" b="0" strike="noStrike" kern="1200" dirty="0" smtClean="0">
                <a:solidFill>
                  <a:srgbClr val="FF0000"/>
                </a:solidFill>
                <a:effectLst/>
                <a:latin typeface="Times New Roman" pitchFamily="18" charset="0"/>
                <a:ea typeface="+mn-ea"/>
                <a:cs typeface="+mn-cs"/>
              </a:rPr>
              <a:t>for solving the</a:t>
            </a:r>
            <a:r>
              <a:rPr kumimoji="1" lang="en-US" sz="1200" b="0" strike="noStrike" kern="1200" dirty="0" smtClean="0">
                <a:solidFill>
                  <a:schemeClr val="tx1"/>
                </a:solidFill>
                <a:effectLst/>
                <a:latin typeface="Times New Roman" pitchFamily="18" charset="0"/>
                <a:ea typeface="+mn-ea"/>
                <a:cs typeface="+mn-cs"/>
              </a:rPr>
              <a:t> problem</a:t>
            </a:r>
            <a:r>
              <a:rPr kumimoji="1" lang="en-US" sz="1200" b="0" strike="noStrike" kern="1200" baseline="0" dirty="0" smtClean="0">
                <a:solidFill>
                  <a:schemeClr val="tx1"/>
                </a:solidFill>
                <a:effectLst/>
                <a:latin typeface="Times New Roman" pitchFamily="18" charset="0"/>
                <a:ea typeface="+mn-ea"/>
                <a:cs typeface="+mn-cs"/>
              </a:rPr>
              <a:t> of) </a:t>
            </a:r>
            <a:r>
              <a:rPr kumimoji="1" lang="en-US" sz="1200" b="0" kern="1200" dirty="0" smtClean="0">
                <a:solidFill>
                  <a:schemeClr val="tx1"/>
                </a:solidFill>
                <a:effectLst/>
                <a:latin typeface="Times New Roman" pitchFamily="18" charset="0"/>
                <a:ea typeface="+mn-ea"/>
                <a:cs typeface="+mn-cs"/>
              </a:rPr>
              <a:t>graph traversal. Two algorithms of graph traversal will be learned.</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b="0" kern="1200" dirty="0" smtClean="0">
                <a:solidFill>
                  <a:schemeClr val="tx1"/>
                </a:solidFill>
                <a:effectLst/>
                <a:latin typeface="Times New Roman" pitchFamily="18" charset="0"/>
                <a:ea typeface="+mn-ea"/>
                <a:cs typeface="+mn-cs"/>
              </a:rPr>
              <a:t>One is Breadth First Search and the other is Depth First Search. Just like there are three orders of tree traversal, which are pre-order, in-order and post-order, the two algorithms discussed here explore a graph systematically in different orders.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b="0" kern="1200" dirty="0" smtClean="0">
                <a:solidFill>
                  <a:schemeClr val="tx1"/>
                </a:solidFill>
                <a:effectLst/>
                <a:latin typeface="Times New Roman" pitchFamily="18" charset="0"/>
                <a:ea typeface="+mn-ea"/>
                <a:cs typeface="+mn-cs"/>
              </a:rPr>
              <a:t>Then, we will learn an application of Depth first search in artificial intelligence; it is called Backtracking.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b="0" kern="1200" dirty="0" smtClean="0">
                <a:solidFill>
                  <a:schemeClr val="tx1"/>
                </a:solidFill>
                <a:effectLst/>
                <a:latin typeface="Times New Roman" pitchFamily="18" charset="0"/>
                <a:ea typeface="+mn-ea"/>
                <a:cs typeface="+mn-cs"/>
              </a:rPr>
              <a:t>The last part is the greedy algorithms. This is another strategy for algorithm design.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b="0" kern="1200" dirty="0" smtClean="0">
                <a:solidFill>
                  <a:schemeClr val="tx1"/>
                </a:solidFill>
                <a:effectLst/>
                <a:latin typeface="Times New Roman" pitchFamily="18" charset="0"/>
                <a:ea typeface="+mn-ea"/>
                <a:cs typeface="+mn-cs"/>
              </a:rPr>
              <a:t>We will learn how to find the shortest path in a graph using the Dijkstra’s algorithm,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b="0" kern="1200" dirty="0" smtClean="0">
                <a:solidFill>
                  <a:schemeClr val="tx1"/>
                </a:solidFill>
                <a:effectLst/>
                <a:latin typeface="Times New Roman" pitchFamily="18" charset="0"/>
                <a:ea typeface="+mn-ea"/>
                <a:cs typeface="+mn-cs"/>
              </a:rPr>
              <a:t>and also how to find the minimum spanning using the Prim’s algorithm. These are two optimization problems solved by greedy algorithms. </a:t>
            </a:r>
            <a:r>
              <a:rPr lang="en-SG" b="0" dirty="0" smtClean="0">
                <a:effectLst/>
              </a:rPr>
              <a:t> </a:t>
            </a:r>
            <a:r>
              <a:rPr kumimoji="1" lang="en-US" sz="1200" b="0" kern="1200" dirty="0" smtClean="0">
                <a:solidFill>
                  <a:schemeClr val="tx1"/>
                </a:solidFill>
                <a:effectLst/>
                <a:latin typeface="Times New Roman" pitchFamily="18" charset="0"/>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SG" sz="1200" b="1" kern="1200" dirty="0" smtClean="0">
              <a:solidFill>
                <a:schemeClr val="tx1"/>
              </a:solidFill>
              <a:effectLst/>
              <a:latin typeface="Times New Roman" pitchFamily="18" charset="0"/>
              <a:ea typeface="+mn-ea"/>
              <a:cs typeface="+mn-cs"/>
            </a:endParaRP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2</a:t>
            </a:fld>
            <a:endParaRPr lang="en-US" altLang="en-US"/>
          </a:p>
        </p:txBody>
      </p:sp>
    </p:spTree>
    <p:extLst>
      <p:ext uri="{BB962C8B-B14F-4D97-AF65-F5344CB8AC3E}">
        <p14:creationId xmlns:p14="http://schemas.microsoft.com/office/powerpoint/2010/main" val="18765518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For the array of adjacency lists, because the graph is undirected, we represent each edge twice in the data structure. </a:t>
            </a:r>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20</a:t>
            </a:fld>
            <a:endParaRPr lang="en-US" altLang="en-US"/>
          </a:p>
        </p:txBody>
      </p:sp>
    </p:spTree>
    <p:extLst>
      <p:ext uri="{BB962C8B-B14F-4D97-AF65-F5344CB8AC3E}">
        <p14:creationId xmlns:p14="http://schemas.microsoft.com/office/powerpoint/2010/main" val="39314603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For example, the edge between vertex </a:t>
            </a:r>
            <a:r>
              <a:rPr kumimoji="1" lang="en-US" sz="1200" kern="1200" dirty="0">
                <a:solidFill>
                  <a:schemeClr val="tx1"/>
                </a:solidFill>
                <a:effectLst/>
                <a:latin typeface="Times New Roman" pitchFamily="18" charset="0"/>
                <a:ea typeface="+mn-ea"/>
                <a:cs typeface="+mn-cs"/>
              </a:rPr>
              <a:t>3 and </a:t>
            </a:r>
            <a:r>
              <a:rPr kumimoji="1" lang="en-US" sz="1200" kern="1200" dirty="0" smtClean="0">
                <a:solidFill>
                  <a:schemeClr val="tx1"/>
                </a:solidFill>
                <a:effectLst/>
                <a:latin typeface="Times New Roman" pitchFamily="18" charset="0"/>
                <a:ea typeface="+mn-ea"/>
                <a:cs typeface="+mn-cs"/>
              </a:rPr>
              <a:t>vertex </a:t>
            </a:r>
            <a:r>
              <a:rPr kumimoji="1" lang="en-US" sz="1200" kern="1200" dirty="0">
                <a:solidFill>
                  <a:schemeClr val="tx1"/>
                </a:solidFill>
                <a:effectLst/>
                <a:latin typeface="Times New Roman" pitchFamily="18" charset="0"/>
                <a:ea typeface="+mn-ea"/>
                <a:cs typeface="+mn-cs"/>
              </a:rPr>
              <a:t>7, is </a:t>
            </a:r>
            <a:r>
              <a:rPr kumimoji="1" lang="en-US" sz="1200" kern="1200" dirty="0" smtClean="0">
                <a:solidFill>
                  <a:schemeClr val="tx1"/>
                </a:solidFill>
                <a:effectLst/>
                <a:latin typeface="Times New Roman" pitchFamily="18" charset="0"/>
                <a:ea typeface="+mn-ea"/>
                <a:cs typeface="+mn-cs"/>
              </a:rPr>
              <a:t>recorded</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once </a:t>
            </a:r>
            <a:r>
              <a:rPr kumimoji="1" lang="en-US" sz="1200" kern="1200" dirty="0">
                <a:solidFill>
                  <a:schemeClr val="tx1"/>
                </a:solidFill>
                <a:effectLst/>
                <a:latin typeface="Times New Roman" pitchFamily="18" charset="0"/>
                <a:ea typeface="+mn-ea"/>
                <a:cs typeface="+mn-cs"/>
              </a:rPr>
              <a:t>in the linked list </a:t>
            </a:r>
            <a:r>
              <a:rPr kumimoji="1" lang="en-US" sz="1200" kern="1200" dirty="0" smtClean="0">
                <a:solidFill>
                  <a:schemeClr val="tx1"/>
                </a:solidFill>
                <a:effectLst/>
                <a:latin typeface="Times New Roman" pitchFamily="18" charset="0"/>
                <a:ea typeface="+mn-ea"/>
                <a:cs typeface="+mn-cs"/>
              </a:rPr>
              <a:t>for vertex </a:t>
            </a:r>
            <a:r>
              <a:rPr kumimoji="1" lang="en-US" sz="1200" kern="1200" dirty="0">
                <a:solidFill>
                  <a:schemeClr val="tx1"/>
                </a:solidFill>
                <a:effectLst/>
                <a:latin typeface="Times New Roman" pitchFamily="18" charset="0"/>
                <a:ea typeface="+mn-ea"/>
                <a:cs typeface="+mn-cs"/>
              </a:rPr>
              <a:t>3</a:t>
            </a:r>
            <a:r>
              <a:rPr kumimoji="1" lang="en-US" sz="1200" kern="1200" dirty="0" smtClean="0">
                <a:solidFill>
                  <a:schemeClr val="tx1"/>
                </a:solidFill>
                <a:effectLst/>
                <a:latin typeface="Times New Roman" pitchFamily="18" charset="0"/>
                <a:ea typeface="+mn-ea"/>
                <a:cs typeface="+mn-cs"/>
              </a:rPr>
              <a:t>, </a:t>
            </a:r>
            <a:r>
              <a:rPr kumimoji="1" lang="en-US" sz="1200" kern="1200" dirty="0">
                <a:solidFill>
                  <a:schemeClr val="tx1"/>
                </a:solidFill>
                <a:effectLst/>
                <a:latin typeface="Times New Roman" pitchFamily="18" charset="0"/>
                <a:ea typeface="+mn-ea"/>
                <a:cs typeface="+mn-cs"/>
              </a:rPr>
              <a:t>and once again in the linked list </a:t>
            </a:r>
            <a:r>
              <a:rPr kumimoji="1" lang="en-US" sz="1200" kern="1200" dirty="0" smtClean="0">
                <a:solidFill>
                  <a:schemeClr val="tx1"/>
                </a:solidFill>
                <a:effectLst/>
                <a:latin typeface="Times New Roman" pitchFamily="18" charset="0"/>
                <a:ea typeface="+mn-ea"/>
                <a:cs typeface="+mn-cs"/>
              </a:rPr>
              <a:t>for vertex </a:t>
            </a:r>
            <a:r>
              <a:rPr kumimoji="1" lang="en-US" sz="1200" kern="1200" dirty="0">
                <a:solidFill>
                  <a:schemeClr val="tx1"/>
                </a:solidFill>
                <a:effectLst/>
                <a:latin typeface="Times New Roman" pitchFamily="18" charset="0"/>
                <a:ea typeface="+mn-ea"/>
                <a:cs typeface="+mn-cs"/>
              </a:rPr>
              <a:t>7. </a:t>
            </a:r>
            <a:endParaRPr kumimoji="1" lang="en-US" sz="1200" kern="1200" dirty="0" smtClean="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In </a:t>
            </a:r>
            <a:r>
              <a:rPr kumimoji="1" lang="en-US" sz="1200" kern="1200" dirty="0">
                <a:solidFill>
                  <a:schemeClr val="tx1"/>
                </a:solidFill>
                <a:effectLst/>
                <a:latin typeface="Times New Roman" pitchFamily="18" charset="0"/>
                <a:ea typeface="+mn-ea"/>
                <a:cs typeface="+mn-cs"/>
              </a:rPr>
              <a:t>a directed graph, however, each directed edge will be represented only once in the linked lists. </a:t>
            </a:r>
            <a:endParaRPr kumimoji="1" lang="en-SG"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21</a:t>
            </a:fld>
            <a:endParaRPr lang="en-US" altLang="en-US"/>
          </a:p>
        </p:txBody>
      </p:sp>
    </p:spTree>
    <p:extLst>
      <p:ext uri="{BB962C8B-B14F-4D97-AF65-F5344CB8AC3E}">
        <p14:creationId xmlns:p14="http://schemas.microsoft.com/office/powerpoint/2010/main" val="41285837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 So we have learned two data structures for representing graphs, </a:t>
            </a:r>
            <a:endParaRPr lang="en-SG" dirty="0" smtClean="0"/>
          </a:p>
          <a:p>
            <a:endParaRPr kumimoji="1" lang="en-US" sz="1200" kern="1200" dirty="0" smtClean="0">
              <a:solidFill>
                <a:schemeClr val="tx1"/>
              </a:solidFill>
              <a:effectLst/>
              <a:latin typeface="Times New Roman" pitchFamily="18" charset="0"/>
              <a:ea typeface="+mn-ea"/>
              <a:cs typeface="+mn-cs"/>
            </a:endParaRP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22</a:t>
            </a:fld>
            <a:endParaRPr lang="en-US" altLang="en-US"/>
          </a:p>
        </p:txBody>
      </p:sp>
    </p:spTree>
    <p:extLst>
      <p:ext uri="{BB962C8B-B14F-4D97-AF65-F5344CB8AC3E}">
        <p14:creationId xmlns:p14="http://schemas.microsoft.com/office/powerpoint/2010/main" val="216628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Namely adjacency matrix and an array of adjacency lists. </a:t>
            </a:r>
          </a:p>
          <a:p>
            <a:r>
              <a:rPr kumimoji="1" lang="en-US" sz="1200" kern="1200" dirty="0" smtClean="0">
                <a:solidFill>
                  <a:schemeClr val="tx1"/>
                </a:solidFill>
                <a:effectLst/>
                <a:latin typeface="Times New Roman" pitchFamily="18" charset="0"/>
                <a:ea typeface="+mn-ea"/>
                <a:cs typeface="+mn-cs"/>
              </a:rPr>
              <a:t>For a certain application, it is important to make the right choice of data structure for graphs, to achieve optimal time and space efficiency. We will come back to this question when we learn about other graph algorithms in the future. </a:t>
            </a:r>
            <a:endParaRPr kumimoji="1" lang="en-SG"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23</a:t>
            </a:fld>
            <a:endParaRPr lang="en-US" altLang="en-US"/>
          </a:p>
        </p:txBody>
      </p:sp>
    </p:spTree>
    <p:extLst>
      <p:ext uri="{BB962C8B-B14F-4D97-AF65-F5344CB8AC3E}">
        <p14:creationId xmlns:p14="http://schemas.microsoft.com/office/powerpoint/2010/main" val="22916603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lecture we have learned the</a:t>
            </a:r>
            <a:r>
              <a:rPr lang="en-US" baseline="0" dirty="0" smtClean="0"/>
              <a:t> basic introduction to graphs, which includes the terminologies of graphs and </a:t>
            </a:r>
          </a:p>
          <a:p>
            <a:r>
              <a:rPr lang="en-US" baseline="0" dirty="0" smtClean="0"/>
              <a:t>two data structures to represent graphs in computers.</a:t>
            </a:r>
          </a:p>
          <a:p>
            <a:r>
              <a:rPr lang="en-US" baseline="0" dirty="0" smtClean="0"/>
              <a:t>Some of the terminologies of graphs have been taught in prerequisite courses like discrete mathematics and </a:t>
            </a:r>
          </a:p>
          <a:p>
            <a:r>
              <a:rPr lang="en-US" baseline="0" dirty="0" smtClean="0"/>
              <a:t>data structures, so in a sense this is a review of what we have learned about graphs.</a:t>
            </a:r>
          </a:p>
          <a:p>
            <a:r>
              <a:rPr lang="en-US" baseline="0" dirty="0" smtClean="0"/>
              <a:t>For example, we know that a graph comprises two sets of objects, namely the set of vertices and the set of edges.</a:t>
            </a:r>
          </a:p>
          <a:p>
            <a:r>
              <a:rPr lang="en-US" baseline="0" dirty="0" smtClean="0"/>
              <a:t>The sizes of the two sets, that is, the number of vertices and the number of edges, represent the size of a graph; </a:t>
            </a:r>
          </a:p>
          <a:p>
            <a:r>
              <a:rPr lang="en-US" baseline="0" dirty="0" smtClean="0"/>
              <a:t>hence they will be used as the key parameters for complexity analysis of graph algorithms. </a:t>
            </a:r>
          </a:p>
          <a:p>
            <a:r>
              <a:rPr lang="en-US" baseline="0" dirty="0" smtClean="0"/>
              <a:t>Also, there are basically two categories of graphs, directed and undirected. The same terminology may have slightly</a:t>
            </a:r>
          </a:p>
          <a:p>
            <a:r>
              <a:rPr lang="en-US" baseline="0" dirty="0" smtClean="0"/>
              <a:t>different meanings for the two types of graphs.</a:t>
            </a:r>
          </a:p>
          <a:p>
            <a:r>
              <a:rPr lang="en-US" baseline="0" dirty="0" smtClean="0"/>
              <a:t>We have learned the definitions of other terminologies, such path and cycle. They are objects </a:t>
            </a:r>
          </a:p>
          <a:p>
            <a:r>
              <a:rPr lang="en-US" baseline="0" dirty="0" smtClean="0"/>
              <a:t>to be searched by some algorithms, such as algorithms to find the shortest path between two vertices in a graph, </a:t>
            </a:r>
          </a:p>
          <a:p>
            <a:r>
              <a:rPr lang="en-US" baseline="0" dirty="0" smtClean="0"/>
              <a:t>as we will learn later. We should not only understand and memorize the meanings of the terminologies, but also </a:t>
            </a:r>
          </a:p>
          <a:p>
            <a:r>
              <a:rPr lang="en-US" baseline="0" dirty="0" smtClean="0"/>
              <a:t>get familiar with them, so that we can use them accurately and fluently in communications, as part of our language.</a:t>
            </a:r>
          </a:p>
          <a:p>
            <a:r>
              <a:rPr lang="en-US" baseline="0" dirty="0" smtClean="0"/>
              <a:t>Then, in the second half, we have learned two methods to represent graphs using data structures.</a:t>
            </a:r>
          </a:p>
          <a:p>
            <a:r>
              <a:rPr lang="en-US" baseline="0" dirty="0" smtClean="0"/>
              <a:t>One data structure is the adjacency matrix. The main idea is that, each row corresponds to a vertex, </a:t>
            </a:r>
          </a:p>
          <a:p>
            <a:r>
              <a:rPr lang="en-US" baseline="0" dirty="0" smtClean="0"/>
              <a:t>each column also corresponds to a vertex, and the entry of the i-</a:t>
            </a:r>
            <a:r>
              <a:rPr lang="en-US" baseline="0" dirty="0" err="1" smtClean="0"/>
              <a:t>th</a:t>
            </a:r>
            <a:r>
              <a:rPr lang="en-US" baseline="0" dirty="0" smtClean="0"/>
              <a:t> row and the j-</a:t>
            </a:r>
            <a:r>
              <a:rPr lang="en-US" baseline="0" dirty="0" err="1" smtClean="0"/>
              <a:t>th</a:t>
            </a:r>
            <a:r>
              <a:rPr lang="en-US" baseline="0" dirty="0" smtClean="0"/>
              <a:t> column represents the</a:t>
            </a:r>
          </a:p>
          <a:p>
            <a:r>
              <a:rPr lang="en-US" baseline="0" dirty="0" smtClean="0"/>
              <a:t>connectivity between the i-</a:t>
            </a:r>
            <a:r>
              <a:rPr lang="en-US" baseline="0" dirty="0" err="1" smtClean="0"/>
              <a:t>th</a:t>
            </a:r>
            <a:r>
              <a:rPr lang="en-US" baseline="0" dirty="0" smtClean="0"/>
              <a:t> vertex and the j-</a:t>
            </a:r>
            <a:r>
              <a:rPr lang="en-US" baseline="0" dirty="0" err="1" smtClean="0"/>
              <a:t>th</a:t>
            </a:r>
            <a:r>
              <a:rPr lang="en-US" baseline="0" dirty="0" smtClean="0"/>
              <a:t> vertex. If they are connected (that is, adjacent), we </a:t>
            </a:r>
          </a:p>
          <a:p>
            <a:r>
              <a:rPr lang="en-US" baseline="0" dirty="0" smtClean="0"/>
              <a:t>put 1 in the entry; otherwise, we put 0. For a weighted graph, then we can assign the value of the weight of </a:t>
            </a:r>
          </a:p>
          <a:p>
            <a:r>
              <a:rPr lang="en-US" baseline="0" dirty="0" smtClean="0"/>
              <a:t>an edge to the corresponding entry of the adjacency matrix.</a:t>
            </a:r>
          </a:p>
          <a:p>
            <a:r>
              <a:rPr lang="en-US" baseline="0" dirty="0" smtClean="0"/>
              <a:t>The second data structure is the array of adjacency lists. Here, each vertex corresponds to an entry of an array,</a:t>
            </a:r>
          </a:p>
          <a:p>
            <a:r>
              <a:rPr lang="en-US" baseline="0" dirty="0" smtClean="0"/>
              <a:t>and each entry of the array will point to a linked list that contains the information of </a:t>
            </a:r>
            <a:r>
              <a:rPr lang="en-US" baseline="0" dirty="0" err="1" smtClean="0"/>
              <a:t>neighbours</a:t>
            </a:r>
            <a:r>
              <a:rPr lang="en-US" baseline="0" dirty="0" smtClean="0"/>
              <a:t> of </a:t>
            </a:r>
          </a:p>
          <a:p>
            <a:r>
              <a:rPr lang="en-US" baseline="0" dirty="0" smtClean="0"/>
              <a:t>the vertex. Note that, each </a:t>
            </a:r>
            <a:r>
              <a:rPr lang="en-US" baseline="0" dirty="0" err="1" smtClean="0"/>
              <a:t>neighbour</a:t>
            </a:r>
            <a:r>
              <a:rPr lang="en-US" baseline="0" dirty="0" smtClean="0"/>
              <a:t> also corresponds to an edge incident with the vertex. </a:t>
            </a:r>
          </a:p>
          <a:p>
            <a:r>
              <a:rPr lang="en-US" baseline="0" dirty="0" smtClean="0"/>
              <a:t>Other information about edges, such as the weights, can also be stored in the linked list nodes.</a:t>
            </a:r>
          </a:p>
          <a:p>
            <a:r>
              <a:rPr lang="en-US" baseline="0" smtClean="0"/>
              <a:t>As </a:t>
            </a:r>
            <a:r>
              <a:rPr lang="en-US" baseline="0" dirty="0" smtClean="0"/>
              <a:t>computer scientists or engineers, we often need to choose, among different algorithms or data structures, the best one</a:t>
            </a:r>
          </a:p>
          <a:p>
            <a:r>
              <a:rPr lang="en-US" baseline="0" dirty="0" smtClean="0"/>
              <a:t>according to the needs. Here, for different graphs or requirement for algorithms, we should be able to choose between the </a:t>
            </a:r>
          </a:p>
          <a:p>
            <a:r>
              <a:rPr lang="en-US" baseline="0" dirty="0" smtClean="0"/>
              <a:t>two graph representation methods. Since an adjacency matrix is typically implemented with a two-dimensional array, it is </a:t>
            </a:r>
          </a:p>
          <a:p>
            <a:r>
              <a:rPr lang="en-US" baseline="0" dirty="0" smtClean="0"/>
              <a:t>very fast to search for an edge if its two end vertices are known. However, if a graph is sparse, that is, has a small number </a:t>
            </a:r>
          </a:p>
          <a:p>
            <a:r>
              <a:rPr lang="en-US" baseline="0" dirty="0" smtClean="0"/>
              <a:t>of edges, then the adjacency matrix could waste space and time, because even if two vertices are not connected, there will be </a:t>
            </a:r>
          </a:p>
          <a:p>
            <a:r>
              <a:rPr lang="en-US" baseline="0" dirty="0" smtClean="0"/>
              <a:t>still an entry that contains 0 in the matrix. By contrast, the array of adjacency lists would be more flexible. If two vertices are</a:t>
            </a:r>
          </a:p>
          <a:p>
            <a:r>
              <a:rPr lang="en-US" baseline="0" dirty="0" smtClean="0"/>
              <a:t>not connected, that is, there is no edge between them, then the adjacency lists won’t waste any space for the pair of vertices.</a:t>
            </a:r>
          </a:p>
          <a:p>
            <a:r>
              <a:rPr lang="en-US" baseline="0" dirty="0" smtClean="0"/>
              <a:t>Instead, there will be only space to represent edges that do exist in the graph. This will often save time as well, since some</a:t>
            </a:r>
          </a:p>
          <a:p>
            <a:r>
              <a:rPr lang="en-US" baseline="0" dirty="0" smtClean="0"/>
              <a:t>algorithms require us to scan the neighbors of each vertex, as we will see in the next lecture on graph traversal.</a:t>
            </a:r>
          </a:p>
          <a:p>
            <a:endParaRPr lang="en-US" baseline="0" dirty="0" smtClean="0"/>
          </a:p>
          <a:p>
            <a:r>
              <a:rPr lang="en-US" baseline="0" dirty="0" smtClean="0"/>
              <a:t>In short, the graph terminologies and representations form the foundation of graph; therefore, I suggest you to consult the </a:t>
            </a:r>
          </a:p>
          <a:p>
            <a:r>
              <a:rPr lang="en-US" baseline="0" dirty="0" smtClean="0"/>
              <a:t>notes of this lecture in your future learning of graph algorithms.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26</a:t>
            </a:fld>
            <a:endParaRPr lang="en-US" altLang="en-US"/>
          </a:p>
        </p:txBody>
      </p:sp>
    </p:spTree>
    <p:extLst>
      <p:ext uri="{BB962C8B-B14F-4D97-AF65-F5344CB8AC3E}">
        <p14:creationId xmlns:p14="http://schemas.microsoft.com/office/powerpoint/2010/main" val="775701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aseline="0" dirty="0" smtClean="0"/>
              <a:t>To begin with, let us first learn the graph terminologies, which form the foundation for learning the graph algorithms.</a:t>
            </a:r>
          </a:p>
          <a:p>
            <a:r>
              <a:rPr lang="en-SG" baseline="0" dirty="0" smtClean="0"/>
              <a:t>Just like memorizing the English alphabet is the first step of learning English, learning graph terminologies is prerequisite </a:t>
            </a:r>
          </a:p>
          <a:p>
            <a:r>
              <a:rPr lang="en-SG" baseline="0" dirty="0" smtClean="0"/>
              <a:t>for understanding graph algorithms.</a:t>
            </a:r>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3</a:t>
            </a:fld>
            <a:endParaRPr lang="en-US" altLang="en-US"/>
          </a:p>
        </p:txBody>
      </p:sp>
    </p:spTree>
    <p:extLst>
      <p:ext uri="{BB962C8B-B14F-4D97-AF65-F5344CB8AC3E}">
        <p14:creationId xmlns:p14="http://schemas.microsoft.com/office/powerpoint/2010/main" val="661114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smtClean="0"/>
              <a:t>This</a:t>
            </a:r>
            <a:r>
              <a:rPr lang="en-GB" b="0" baseline="0" dirty="0" smtClean="0"/>
              <a:t> lecture is about the basic concepts of graphs and how to represent graphs in computers.</a:t>
            </a:r>
          </a:p>
          <a:p>
            <a:r>
              <a:rPr lang="en-GB" b="0" baseline="0" dirty="0" smtClean="0"/>
              <a:t>At the end of the lecture, we should be able to do the following.</a:t>
            </a:r>
          </a:p>
          <a:p>
            <a:r>
              <a:rPr lang="en-GB" b="0" baseline="0" dirty="0" smtClean="0"/>
              <a:t>First, after learning the graph terminologies, we should be able to use them accurately in the technical communications about graphs.</a:t>
            </a:r>
          </a:p>
          <a:p>
            <a:r>
              <a:rPr lang="en-GB" b="0" baseline="0" dirty="0" smtClean="0"/>
              <a:t>In other words, the terminologies should be part of our English vocabulary.</a:t>
            </a:r>
          </a:p>
          <a:p>
            <a:r>
              <a:rPr lang="en-GB" b="0" baseline="0" dirty="0" smtClean="0"/>
              <a:t>&lt;&lt;animation 1&gt;&gt;Secondly, we will learn two methods to represent graphs in computers. </a:t>
            </a:r>
          </a:p>
          <a:p>
            <a:r>
              <a:rPr lang="en-GB" b="0" baseline="0" dirty="0" smtClean="0"/>
              <a:t>&lt;&lt;animation 2&gt;&gt;One is the adjacency matrix, and the other is the array of adjacency lists. </a:t>
            </a:r>
          </a:p>
          <a:p>
            <a:r>
              <a:rPr lang="en-GB" b="0" baseline="0" dirty="0" smtClean="0"/>
              <a:t>We should be able to explain their definitions, and use them to encode a given graph in the programming.</a:t>
            </a:r>
          </a:p>
          <a:p>
            <a:r>
              <a:rPr lang="en-GB" b="0" baseline="0" dirty="0" smtClean="0"/>
              <a:t>An exercise is that, for a given graph drawn on a paper, can you write out the corresponding adjacency matrix </a:t>
            </a:r>
          </a:p>
          <a:p>
            <a:r>
              <a:rPr lang="en-GB" b="0" baseline="0" dirty="0" smtClean="0"/>
              <a:t>and the array of adjacency lists?</a:t>
            </a:r>
          </a:p>
          <a:p>
            <a:r>
              <a:rPr lang="en-GB" b="0" dirty="0" smtClean="0"/>
              <a:t>&lt;&lt;animation 3&gt;&gt;Moreover,</a:t>
            </a:r>
            <a:r>
              <a:rPr lang="en-GB" b="0" baseline="0" dirty="0" smtClean="0"/>
              <a:t> we will compare the two methods of representation, in terms of time and space efficiencies.</a:t>
            </a:r>
          </a:p>
          <a:p>
            <a:r>
              <a:rPr lang="en-GB" b="0" baseline="0" dirty="0" smtClean="0"/>
              <a:t>In the future, under different conditions in real-life applications, you should be able to choose the more </a:t>
            </a:r>
          </a:p>
          <a:p>
            <a:r>
              <a:rPr lang="en-GB" b="0" baseline="0" dirty="0" smtClean="0"/>
              <a:t>efficient method between the two methods for graph representation.</a:t>
            </a:r>
          </a:p>
          <a:p>
            <a:endParaRPr lang="en-GB" dirty="0" smtClean="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4</a:t>
            </a:fld>
            <a:endParaRPr lang="en-US" altLang="en-US"/>
          </a:p>
        </p:txBody>
      </p:sp>
    </p:spTree>
    <p:extLst>
      <p:ext uri="{BB962C8B-B14F-4D97-AF65-F5344CB8AC3E}">
        <p14:creationId xmlns:p14="http://schemas.microsoft.com/office/powerpoint/2010/main" val="2500844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Times New Roman" pitchFamily="18" charset="0"/>
                <a:ea typeface="+mn-ea"/>
                <a:cs typeface="+mn-cs"/>
              </a:rPr>
              <a:t>First, let us go through the graph terminology, which you probably have learned in the course of Discrete Mathematics. A graph G is defined by two sets, V and E.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V </a:t>
            </a:r>
            <a:r>
              <a:rPr kumimoji="1" lang="en-US" sz="1200" kern="1200" dirty="0">
                <a:solidFill>
                  <a:schemeClr val="tx1"/>
                </a:solidFill>
                <a:effectLst/>
                <a:latin typeface="Times New Roman" pitchFamily="18" charset="0"/>
                <a:ea typeface="+mn-ea"/>
                <a:cs typeface="+mn-cs"/>
              </a:rPr>
              <a:t>is the set of vertices. “Vertices” is the plural form of “vertex”.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A </a:t>
            </a:r>
            <a:r>
              <a:rPr kumimoji="1" lang="en-US" sz="1200" kern="1200" dirty="0">
                <a:solidFill>
                  <a:schemeClr val="tx1"/>
                </a:solidFill>
                <a:effectLst/>
                <a:latin typeface="Times New Roman" pitchFamily="18" charset="0"/>
                <a:ea typeface="+mn-ea"/>
                <a:cs typeface="+mn-cs"/>
              </a:rPr>
              <a:t>vertex is also called a “node” or a “point”. It represents an object in a graph. For example, if we use a graph to represent a map, then a vertex represents a location such as an MRT station.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All </a:t>
            </a:r>
            <a:r>
              <a:rPr kumimoji="1" lang="en-US" sz="1200" kern="1200" dirty="0">
                <a:solidFill>
                  <a:schemeClr val="tx1"/>
                </a:solidFill>
                <a:effectLst/>
                <a:latin typeface="Times New Roman" pitchFamily="18" charset="0"/>
                <a:ea typeface="+mn-ea"/>
                <a:cs typeface="+mn-cs"/>
              </a:rPr>
              <a:t>the vertices are grouped into the set of V. </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sz="1200" kern="1200" dirty="0">
              <a:solidFill>
                <a:schemeClr val="tx1"/>
              </a:solidFill>
              <a:effectLst/>
              <a:latin typeface="Times New Roman" pitchFamily="18" charset="0"/>
              <a:ea typeface="+mn-ea"/>
              <a:cs typeface="+mn-cs"/>
            </a:endParaRP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5</a:t>
            </a:fld>
            <a:endParaRPr lang="en-US" altLang="en-US"/>
          </a:p>
        </p:txBody>
      </p:sp>
    </p:spTree>
    <p:extLst>
      <p:ext uri="{BB962C8B-B14F-4D97-AF65-F5344CB8AC3E}">
        <p14:creationId xmlns:p14="http://schemas.microsoft.com/office/powerpoint/2010/main" val="1538154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E </a:t>
            </a:r>
            <a:r>
              <a:rPr kumimoji="1" lang="en-US" sz="1200" kern="1200" dirty="0">
                <a:solidFill>
                  <a:schemeClr val="tx1"/>
                </a:solidFill>
                <a:effectLst/>
                <a:latin typeface="Times New Roman" pitchFamily="18" charset="0"/>
                <a:ea typeface="+mn-ea"/>
                <a:cs typeface="+mn-cs"/>
              </a:rPr>
              <a:t>is a set of edges. An edge is a link that connects two vertices.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So </a:t>
            </a:r>
            <a:r>
              <a:rPr kumimoji="1" lang="en-US" sz="1200" kern="1200" dirty="0">
                <a:solidFill>
                  <a:schemeClr val="tx1"/>
                </a:solidFill>
                <a:effectLst/>
                <a:latin typeface="Times New Roman" pitchFamily="18" charset="0"/>
                <a:ea typeface="+mn-ea"/>
                <a:cs typeface="+mn-cs"/>
              </a:rPr>
              <a:t>an edge is also called an “arc” or a “link”. Mathematically, an edge is defined as a pair of vertices. It represents the relation of connectivity between two vertices. Here we require the two vertices connected by an edge to be different.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This </a:t>
            </a:r>
            <a:r>
              <a:rPr kumimoji="1" lang="en-US" sz="1200" kern="1200" dirty="0">
                <a:solidFill>
                  <a:schemeClr val="tx1"/>
                </a:solidFill>
                <a:effectLst/>
                <a:latin typeface="Times New Roman" pitchFamily="18" charset="0"/>
                <a:ea typeface="+mn-ea"/>
                <a:cs typeface="+mn-cs"/>
              </a:rPr>
              <a:t>is to make it simple such that the graph contains no self-loop.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Sometimes</a:t>
            </a:r>
            <a:r>
              <a:rPr kumimoji="1" lang="en-US" sz="1200" kern="1200" dirty="0">
                <a:solidFill>
                  <a:schemeClr val="tx1"/>
                </a:solidFill>
                <a:effectLst/>
                <a:latin typeface="Times New Roman" pitchFamily="18" charset="0"/>
                <a:ea typeface="+mn-ea"/>
                <a:cs typeface="+mn-cs"/>
              </a:rPr>
              <a:t>, we associate each edge with a number, which is called the “weight” or “cost” of an edge. The weight is actually defined by a function, mapping from the set of edges to the set of real numbers. </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smtClean="0">
                <a:solidFill>
                  <a:schemeClr val="tx1"/>
                </a:solidFill>
                <a:effectLst/>
                <a:latin typeface="Times New Roman" pitchFamily="18" charset="0"/>
                <a:ea typeface="+mn-ea"/>
                <a:cs typeface="+mn-cs"/>
              </a:rPr>
              <a:t>In </a:t>
            </a:r>
            <a:r>
              <a:rPr kumimoji="1" lang="en-US" sz="1200" kern="1200" dirty="0">
                <a:solidFill>
                  <a:schemeClr val="tx1"/>
                </a:solidFill>
                <a:effectLst/>
                <a:latin typeface="Times New Roman" pitchFamily="18" charset="0"/>
                <a:ea typeface="+mn-ea"/>
                <a:cs typeface="+mn-cs"/>
              </a:rPr>
              <a:t>this case, the graph is called a “weighted graph”. For example, if the graph represents a map, then the edge weight can represent the distance between two locations. </a:t>
            </a:r>
            <a:endParaRPr kumimoji="1" lang="en-SG" sz="1200" kern="1200" dirty="0">
              <a:solidFill>
                <a:schemeClr val="tx1"/>
              </a:solidFill>
              <a:effectLst/>
              <a:latin typeface="Times New Roman" pitchFamily="18" charset="0"/>
              <a:ea typeface="+mn-ea"/>
              <a:cs typeface="+mn-cs"/>
            </a:endParaRP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6</a:t>
            </a:fld>
            <a:endParaRPr lang="en-US" altLang="en-US"/>
          </a:p>
        </p:txBody>
      </p:sp>
    </p:spTree>
    <p:extLst>
      <p:ext uri="{BB962C8B-B14F-4D97-AF65-F5344CB8AC3E}">
        <p14:creationId xmlns:p14="http://schemas.microsoft.com/office/powerpoint/2010/main" val="15516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If </a:t>
            </a:r>
            <a:r>
              <a:rPr kumimoji="1" lang="en-US" sz="1200" kern="1200" dirty="0">
                <a:solidFill>
                  <a:schemeClr val="tx1"/>
                </a:solidFill>
                <a:effectLst/>
                <a:latin typeface="Times New Roman" pitchFamily="18" charset="0"/>
                <a:ea typeface="+mn-ea"/>
                <a:cs typeface="+mn-cs"/>
              </a:rPr>
              <a:t>an edge between vertices x and y is in an undirected graph, then we say that edge e is incident with x and y. So incident means an edge is connected with vertices. Then, for the connectivity between two vertices, we say that vertex x is adjacent to vertex y, and vice versa. </a:t>
            </a:r>
          </a:p>
          <a:p>
            <a:r>
              <a:rPr kumimoji="1" lang="en-US" sz="1200" kern="1200" dirty="0" smtClean="0">
                <a:solidFill>
                  <a:schemeClr val="tx1"/>
                </a:solidFill>
                <a:effectLst/>
                <a:latin typeface="Times New Roman" pitchFamily="18" charset="0"/>
                <a:ea typeface="+mn-ea"/>
                <a:cs typeface="+mn-cs"/>
              </a:rPr>
              <a:t>If </a:t>
            </a:r>
            <a:r>
              <a:rPr kumimoji="1" lang="en-US" sz="1200" kern="1200" dirty="0">
                <a:solidFill>
                  <a:schemeClr val="tx1"/>
                </a:solidFill>
                <a:effectLst/>
                <a:latin typeface="Times New Roman" pitchFamily="18" charset="0"/>
                <a:ea typeface="+mn-ea"/>
                <a:cs typeface="+mn-cs"/>
              </a:rPr>
              <a:t>every edge in a graph G, say (x, y), is unordered, then we say that graph G is undirected. Otherwise, if the pair of vertices is ordered, then we call G a directed graph. </a:t>
            </a:r>
          </a:p>
          <a:p>
            <a:r>
              <a:rPr kumimoji="1" lang="en-US" sz="1200" kern="1200" dirty="0">
                <a:solidFill>
                  <a:schemeClr val="tx1"/>
                </a:solidFill>
                <a:effectLst/>
                <a:latin typeface="Times New Roman" pitchFamily="18" charset="0"/>
                <a:ea typeface="+mn-ea"/>
                <a:cs typeface="+mn-cs"/>
              </a:rPr>
              <a:t>For example, the relationship of friendship is undirected, since it’s a mutual relationship. I am your friend, and you are my friend. But the relationship between a father and his son is directed; you cannot reverse it. </a:t>
            </a:r>
          </a:p>
          <a:p>
            <a:r>
              <a:rPr kumimoji="1" lang="en-US" sz="1200" kern="1200" dirty="0" smtClean="0">
                <a:solidFill>
                  <a:schemeClr val="tx1"/>
                </a:solidFill>
                <a:effectLst/>
                <a:latin typeface="Times New Roman" pitchFamily="18" charset="0"/>
                <a:ea typeface="+mn-ea"/>
                <a:cs typeface="+mn-cs"/>
              </a:rPr>
              <a:t>In </a:t>
            </a:r>
            <a:r>
              <a:rPr kumimoji="1" lang="en-US" sz="1200" kern="1200" dirty="0">
                <a:solidFill>
                  <a:schemeClr val="tx1"/>
                </a:solidFill>
                <a:effectLst/>
                <a:latin typeface="Times New Roman" pitchFamily="18" charset="0"/>
                <a:ea typeface="+mn-ea"/>
                <a:cs typeface="+mn-cs"/>
              </a:rPr>
              <a:t>the graph </a:t>
            </a:r>
            <a:r>
              <a:rPr kumimoji="1" lang="en-US" sz="1200" b="1" kern="1200" dirty="0">
                <a:solidFill>
                  <a:srgbClr val="C00000"/>
                </a:solidFill>
                <a:effectLst/>
                <a:latin typeface="Times New Roman" pitchFamily="18" charset="0"/>
                <a:ea typeface="+mn-ea"/>
                <a:cs typeface="+mn-cs"/>
              </a:rPr>
              <a:t>at the right</a:t>
            </a:r>
            <a:r>
              <a:rPr kumimoji="1" lang="en-US" sz="1200" kern="1200" dirty="0">
                <a:solidFill>
                  <a:schemeClr val="tx1"/>
                </a:solidFill>
                <a:effectLst/>
                <a:latin typeface="Times New Roman" pitchFamily="18" charset="0"/>
                <a:ea typeface="+mn-ea"/>
                <a:cs typeface="+mn-cs"/>
              </a:rPr>
              <a:t>, to draw a directed graph, we add an arrow to each edge to represent its direction.</a:t>
            </a:r>
          </a:p>
          <a:p>
            <a:r>
              <a:rPr kumimoji="1" lang="en-US" sz="1200" kern="1200" dirty="0" smtClean="0">
                <a:solidFill>
                  <a:schemeClr val="tx1"/>
                </a:solidFill>
                <a:effectLst/>
                <a:latin typeface="Times New Roman" pitchFamily="18" charset="0"/>
                <a:ea typeface="+mn-ea"/>
                <a:cs typeface="+mn-cs"/>
              </a:rPr>
              <a:t>In </a:t>
            </a:r>
            <a:r>
              <a:rPr kumimoji="1" lang="en-US" sz="1200" kern="1200" dirty="0">
                <a:solidFill>
                  <a:schemeClr val="tx1"/>
                </a:solidFill>
                <a:effectLst/>
                <a:latin typeface="Times New Roman" pitchFamily="18" charset="0"/>
                <a:ea typeface="+mn-ea"/>
                <a:cs typeface="+mn-cs"/>
              </a:rPr>
              <a:t>a directed graph, if there is an edge e equal to a pair of vertices (x, y), then it means that y can be reached from x through the edge e. In this case, we say that y is adjacent to x. In other words, the target vertex is adjacent to the source vertex. However, it does not mean that x is adjacent to y. So the term adjacent implies the direction of an edge. </a:t>
            </a: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7</a:t>
            </a:fld>
            <a:endParaRPr lang="en-US" altLang="en-US"/>
          </a:p>
        </p:txBody>
      </p:sp>
    </p:spTree>
    <p:extLst>
      <p:ext uri="{BB962C8B-B14F-4D97-AF65-F5344CB8AC3E}">
        <p14:creationId xmlns:p14="http://schemas.microsoft.com/office/powerpoint/2010/main" val="1017674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18" charset="0"/>
                <a:ea typeface="+mn-ea"/>
                <a:cs typeface="+mn-cs"/>
              </a:rPr>
              <a:t>A path is a sequence of distinct vertices, one after another, each adjacent to its predecessor. The predecessor of a vertex x means the vertex before x along the path. Each vertex has a predecessor on the path, except for the first vertex. The first vertex may or may not have a predecessor. </a:t>
            </a:r>
          </a:p>
          <a:p>
            <a:r>
              <a:rPr kumimoji="1" lang="en-US" sz="1200" kern="1200" dirty="0" smtClean="0">
                <a:solidFill>
                  <a:schemeClr val="tx1"/>
                </a:solidFill>
                <a:effectLst/>
                <a:latin typeface="Times New Roman" pitchFamily="18" charset="0"/>
                <a:ea typeface="+mn-ea"/>
                <a:cs typeface="+mn-cs"/>
              </a:rPr>
              <a:t>For </a:t>
            </a:r>
            <a:r>
              <a:rPr kumimoji="1" lang="en-US" sz="1200" kern="1200" dirty="0">
                <a:solidFill>
                  <a:schemeClr val="tx1"/>
                </a:solidFill>
                <a:effectLst/>
                <a:latin typeface="Times New Roman" pitchFamily="18" charset="0"/>
                <a:ea typeface="+mn-ea"/>
                <a:cs typeface="+mn-cs"/>
              </a:rPr>
              <a:t>example, in this graph</a:t>
            </a:r>
            <a:r>
              <a:rPr kumimoji="1" lang="en-US" sz="1200" kern="1200">
                <a:solidFill>
                  <a:schemeClr val="tx1"/>
                </a:solidFill>
                <a:effectLst/>
                <a:latin typeface="Times New Roman" pitchFamily="18" charset="0"/>
                <a:ea typeface="+mn-ea"/>
                <a:cs typeface="+mn-cs"/>
              </a:rPr>
              <a:t>, </a:t>
            </a:r>
            <a:r>
              <a:rPr kumimoji="1" lang="en-US" sz="1200" kern="1200" smtClean="0">
                <a:solidFill>
                  <a:schemeClr val="tx1"/>
                </a:solidFill>
                <a:effectLst/>
                <a:latin typeface="Times New Roman" pitchFamily="18" charset="0"/>
                <a:ea typeface="+mn-ea"/>
                <a:cs typeface="+mn-cs"/>
              </a:rPr>
              <a:t>ABDC </a:t>
            </a:r>
            <a:r>
              <a:rPr kumimoji="1" lang="en-US" sz="1200" kern="1200" dirty="0">
                <a:solidFill>
                  <a:schemeClr val="tx1"/>
                </a:solidFill>
                <a:effectLst/>
                <a:latin typeface="Times New Roman" pitchFamily="18" charset="0"/>
                <a:ea typeface="+mn-ea"/>
                <a:cs typeface="+mn-cs"/>
              </a:rPr>
              <a:t>is a path. </a:t>
            </a:r>
          </a:p>
          <a:p>
            <a:r>
              <a:rPr kumimoji="1" lang="en-US" sz="1200" kern="1200" dirty="0" smtClean="0">
                <a:solidFill>
                  <a:schemeClr val="tx1"/>
                </a:solidFill>
                <a:effectLst/>
                <a:latin typeface="Times New Roman" pitchFamily="18" charset="0"/>
                <a:ea typeface="+mn-ea"/>
                <a:cs typeface="+mn-cs"/>
              </a:rPr>
              <a:t>A </a:t>
            </a:r>
            <a:r>
              <a:rPr kumimoji="1" lang="en-US" sz="1200" kern="1200" dirty="0">
                <a:solidFill>
                  <a:schemeClr val="tx1"/>
                </a:solidFill>
                <a:effectLst/>
                <a:latin typeface="Times New Roman" pitchFamily="18" charset="0"/>
                <a:ea typeface="+mn-ea"/>
                <a:cs typeface="+mn-cs"/>
              </a:rPr>
              <a:t>special kind of path is called cycle. A cycle is a path with at least three vertices, where the last vertex on the path is the same as the first one. In other words, it will come back. </a:t>
            </a:r>
          </a:p>
          <a:p>
            <a:r>
              <a:rPr kumimoji="1" lang="en-US" sz="1200" kern="1200" dirty="0" smtClean="0">
                <a:solidFill>
                  <a:schemeClr val="tx1"/>
                </a:solidFill>
                <a:effectLst/>
                <a:latin typeface="Times New Roman" pitchFamily="18" charset="0"/>
                <a:ea typeface="+mn-ea"/>
                <a:cs typeface="+mn-cs"/>
              </a:rPr>
              <a:t>In </a:t>
            </a:r>
            <a:r>
              <a:rPr kumimoji="1" lang="en-US" sz="1200" kern="1200" dirty="0">
                <a:solidFill>
                  <a:schemeClr val="tx1"/>
                </a:solidFill>
                <a:effectLst/>
                <a:latin typeface="Times New Roman" pitchFamily="18" charset="0"/>
                <a:ea typeface="+mn-ea"/>
                <a:cs typeface="+mn-cs"/>
              </a:rPr>
              <a:t>this example, the sequence of vertices ADCA is a cycle, which is from A to D, and then from D to C, and finally return from C back to A. </a:t>
            </a:r>
            <a:endParaRPr kumimoji="1" lang="en-SG" sz="1200" kern="1200" dirty="0">
              <a:solidFill>
                <a:schemeClr val="tx1"/>
              </a:solidFill>
              <a:effectLst/>
              <a:latin typeface="Times New Roman" pitchFamily="18" charset="0"/>
              <a:ea typeface="+mn-ea"/>
              <a:cs typeface="+mn-cs"/>
            </a:endParaRPr>
          </a:p>
          <a:p>
            <a:endParaRPr lang="en-SG" dirty="0"/>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8</a:t>
            </a:fld>
            <a:endParaRPr lang="en-US" altLang="en-US"/>
          </a:p>
        </p:txBody>
      </p:sp>
    </p:spTree>
    <p:extLst>
      <p:ext uri="{BB962C8B-B14F-4D97-AF65-F5344CB8AC3E}">
        <p14:creationId xmlns:p14="http://schemas.microsoft.com/office/powerpoint/2010/main" val="2549413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smtClean="0">
                <a:solidFill>
                  <a:schemeClr val="tx1"/>
                </a:solidFill>
                <a:effectLst/>
                <a:latin typeface="Times New Roman" pitchFamily="18" charset="0"/>
                <a:ea typeface="+mn-ea"/>
                <a:cs typeface="+mn-cs"/>
              </a:rPr>
              <a:t>An </a:t>
            </a:r>
            <a:r>
              <a:rPr kumimoji="1" lang="en-US" sz="1200" kern="1200" dirty="0">
                <a:solidFill>
                  <a:schemeClr val="tx1"/>
                </a:solidFill>
                <a:effectLst/>
                <a:latin typeface="Times New Roman" pitchFamily="18" charset="0"/>
                <a:ea typeface="+mn-ea"/>
                <a:cs typeface="+mn-cs"/>
              </a:rPr>
              <a:t>undirected graph is called connected, if starting from any vertex, there is a path to any other vertex. And for a directed graph, we have a directed version called “strongly connected”. </a:t>
            </a:r>
          </a:p>
          <a:p>
            <a:r>
              <a:rPr kumimoji="1" lang="en-US" sz="1200" kern="1200" dirty="0" smtClean="0">
                <a:solidFill>
                  <a:schemeClr val="tx1"/>
                </a:solidFill>
                <a:effectLst/>
                <a:latin typeface="Times New Roman" pitchFamily="18" charset="0"/>
                <a:ea typeface="+mn-ea"/>
                <a:cs typeface="+mn-cs"/>
              </a:rPr>
              <a:t>So </a:t>
            </a:r>
            <a:r>
              <a:rPr kumimoji="1" lang="en-US" sz="1200" kern="1200" dirty="0">
                <a:solidFill>
                  <a:schemeClr val="tx1"/>
                </a:solidFill>
                <a:effectLst/>
                <a:latin typeface="Times New Roman" pitchFamily="18" charset="0"/>
                <a:ea typeface="+mn-ea"/>
                <a:cs typeface="+mn-cs"/>
              </a:rPr>
              <a:t>a directed graph is called strongly connected if there is a path, which should be a directed path, from any vertex to any other vertex. Here, a directed path means every edge on the path must have the same direction along the path, following the order in the sequence of vertices. </a:t>
            </a:r>
          </a:p>
          <a:p>
            <a:r>
              <a:rPr kumimoji="1" lang="en-US" sz="1200" kern="1200" dirty="0" smtClean="0">
                <a:solidFill>
                  <a:schemeClr val="tx1"/>
                </a:solidFill>
                <a:effectLst/>
                <a:latin typeface="Times New Roman" pitchFamily="18" charset="0"/>
                <a:ea typeface="+mn-ea"/>
                <a:cs typeface="+mn-cs"/>
              </a:rPr>
              <a:t>A </a:t>
            </a:r>
            <a:r>
              <a:rPr kumimoji="1" lang="en-US" sz="1200" kern="1200" dirty="0">
                <a:solidFill>
                  <a:schemeClr val="tx1"/>
                </a:solidFill>
                <a:effectLst/>
                <a:latin typeface="Times New Roman" pitchFamily="18" charset="0"/>
                <a:ea typeface="+mn-ea"/>
                <a:cs typeface="+mn-cs"/>
              </a:rPr>
              <a:t>graph is called cyclic if it contains one or more cycles. Otherwise, it is called acyclic. A very famous example of an acyclic graph is the tree. </a:t>
            </a:r>
            <a:endParaRPr kumimoji="1" lang="en-SG" sz="1200" kern="1200" dirty="0">
              <a:solidFill>
                <a:schemeClr val="tx1"/>
              </a:solidFill>
              <a:effectLst/>
              <a:latin typeface="Times New Roman" pitchFamily="18" charset="0"/>
              <a:ea typeface="+mn-ea"/>
              <a:cs typeface="+mn-cs"/>
            </a:endParaRPr>
          </a:p>
          <a:p>
            <a:r>
              <a:rPr kumimoji="1" lang="en-US" sz="1200" kern="1200" dirty="0" smtClean="0">
                <a:solidFill>
                  <a:schemeClr val="tx1"/>
                </a:solidFill>
                <a:effectLst/>
                <a:latin typeface="Times New Roman" pitchFamily="18" charset="0"/>
                <a:ea typeface="+mn-ea"/>
                <a:cs typeface="+mn-cs"/>
              </a:rPr>
              <a:t>Another </a:t>
            </a:r>
            <a:r>
              <a:rPr kumimoji="1" lang="en-US" sz="1200" kern="1200" dirty="0">
                <a:solidFill>
                  <a:schemeClr val="tx1"/>
                </a:solidFill>
                <a:effectLst/>
                <a:latin typeface="Times New Roman" pitchFamily="18" charset="0"/>
                <a:ea typeface="+mn-ea"/>
                <a:cs typeface="+mn-cs"/>
              </a:rPr>
              <a:t>example of a graph is called the complete graph. A complete graph is a simple graph that contains exactly one edge between every two distinct vertices. Here, a simple graph is an undirected and unweighted graph, without self-loop or multiple edges between any two vertices. In a complete graph with n vertices, the number of edges is equal to n times n – 1 divided by 2. This is actually the formula of n choose 2, which means in how many ways we can choose two different vertices from the collection of n vertices. Because in a complete graph, each vertex is connected with the other n – 1 vertices, so in total we can make n times n – 1 connections. But in the undirected graph, we consider (x, y) and (y, x) as the same edge, so each edge is actually counted twice. To correct for the double counting, we need to divide it by two. That is how we get this formula for the number of edges in a complete graph. </a:t>
            </a:r>
            <a:endParaRPr kumimoji="1" lang="en-SG" sz="1200" kern="1200" dirty="0">
              <a:solidFill>
                <a:schemeClr val="tx1"/>
              </a:solidFill>
              <a:effectLst/>
              <a:latin typeface="Times New Roman" pitchFamily="18" charset="0"/>
              <a:ea typeface="+mn-ea"/>
              <a:cs typeface="+mn-cs"/>
            </a:endParaRPr>
          </a:p>
          <a:p>
            <a:endParaRPr lang="en-SG" dirty="0"/>
          </a:p>
        </p:txBody>
      </p:sp>
      <p:sp>
        <p:nvSpPr>
          <p:cNvPr id="4" name="Slide Number Placeholder 3"/>
          <p:cNvSpPr>
            <a:spLocks noGrp="1"/>
          </p:cNvSpPr>
          <p:nvPr>
            <p:ph type="sldNum" sz="quarter" idx="10"/>
          </p:nvPr>
        </p:nvSpPr>
        <p:spPr/>
        <p:txBody>
          <a:bodyPr/>
          <a:lstStyle/>
          <a:p>
            <a:pPr>
              <a:defRPr/>
            </a:pPr>
            <a:fld id="{AD5917C6-AE04-4577-B86B-9BBB7CAA6E4D}" type="slidenum">
              <a:rPr lang="en-US" altLang="en-US" smtClean="0"/>
              <a:pPr>
                <a:defRPr/>
              </a:pPr>
              <a:t>9</a:t>
            </a:fld>
            <a:endParaRPr lang="en-US" altLang="en-US"/>
          </a:p>
        </p:txBody>
      </p:sp>
    </p:spTree>
    <p:extLst>
      <p:ext uri="{BB962C8B-B14F-4D97-AF65-F5344CB8AC3E}">
        <p14:creationId xmlns:p14="http://schemas.microsoft.com/office/powerpoint/2010/main" val="37635782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Khin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rot="1316973">
            <a:off x="339725" y="441325"/>
            <a:ext cx="606425"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6" name="Notched Right Arrow 5"/>
          <p:cNvSpPr/>
          <p:nvPr/>
        </p:nvSpPr>
        <p:spPr>
          <a:xfrm rot="10800000">
            <a:off x="457200" y="312738"/>
            <a:ext cx="8397875"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7" name="Notched Right Arrow 6"/>
          <p:cNvSpPr/>
          <p:nvPr/>
        </p:nvSpPr>
        <p:spPr>
          <a:xfrm rot="10800000">
            <a:off x="228600" y="312738"/>
            <a:ext cx="4565650"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01613"/>
            <a:ext cx="1804988"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139256" y="3129687"/>
            <a:ext cx="8795127" cy="499032"/>
          </a:xfrm>
        </p:spPr>
        <p:txBody>
          <a:bodyPr/>
          <a:lstStyle>
            <a:lvl1pPr algn="ctr" rtl="0" eaLnBrk="1" fontAlgn="base" hangingPunct="1">
              <a:spcBef>
                <a:spcPct val="0"/>
              </a:spcBef>
              <a:spcAft>
                <a:spcPct val="0"/>
              </a:spcAft>
              <a:defRPr lang="en-US" sz="4063" b="1" noProof="0" dirty="0" smtClean="0">
                <a:solidFill>
                  <a:schemeClr val="tx1">
                    <a:lumMod val="95000"/>
                    <a:lumOff val="5000"/>
                  </a:schemeClr>
                </a:solidFill>
                <a:effectLst>
                  <a:outerShdw blurRad="50800" dist="38100" dir="8100000" algn="tr" rotWithShape="0">
                    <a:prstClr val="black">
                      <a:alpha val="40000"/>
                    </a:prstClr>
                  </a:outerShdw>
                </a:effectLst>
                <a:latin typeface="+mj-lt"/>
                <a:ea typeface="+mj-ea"/>
                <a:cs typeface="+mj-cs"/>
              </a:defRPr>
            </a:lvl1pPr>
          </a:lstStyle>
          <a:p>
            <a:pPr lvl="0"/>
            <a:r>
              <a:rPr lang="en-US" noProof="0"/>
              <a:t>Click to edit Master title style</a:t>
            </a:r>
            <a:endParaRPr lang="en-US" noProof="0" dirty="0"/>
          </a:p>
        </p:txBody>
      </p:sp>
      <p:sp>
        <p:nvSpPr>
          <p:cNvPr id="3075" name="Rectangle 3"/>
          <p:cNvSpPr>
            <a:spLocks noGrp="1" noChangeArrowheads="1"/>
          </p:cNvSpPr>
          <p:nvPr>
            <p:ph type="subTitle" idx="1"/>
          </p:nvPr>
        </p:nvSpPr>
        <p:spPr>
          <a:xfrm>
            <a:off x="139256" y="3737097"/>
            <a:ext cx="8795127" cy="594139"/>
          </a:xfrm>
        </p:spPr>
        <p:txBody>
          <a:bodyPr/>
          <a:lstStyle>
            <a:lvl1pPr marL="0" indent="0" algn="ctr" rtl="0" eaLnBrk="1" fontAlgn="base" hangingPunct="1">
              <a:spcBef>
                <a:spcPct val="20000"/>
              </a:spcBef>
              <a:spcAft>
                <a:spcPct val="0"/>
              </a:spcAft>
              <a:buClr>
                <a:schemeClr val="bg2"/>
              </a:buClr>
              <a:buFont typeface="Wingdings" panose="05000000000000000000" pitchFamily="2" charset="2"/>
              <a:buNone/>
              <a:defRPr lang="en-US" sz="2800" b="1" baseline="0" noProof="0" dirty="0" smtClean="0">
                <a:ln w="0"/>
                <a:solidFill>
                  <a:srgbClr val="C00000"/>
                </a:solidFill>
                <a:effectLst>
                  <a:outerShdw blurRad="50800" dist="38100" dir="8100000" algn="tr" rotWithShape="0">
                    <a:prstClr val="black">
                      <a:alpha val="40000"/>
                    </a:prstClr>
                  </a:outerShdw>
                </a:effectLst>
                <a:latin typeface="+mn-lt"/>
                <a:ea typeface="+mn-ea"/>
                <a:cs typeface="+mn-cs"/>
              </a:defRPr>
            </a:lvl1pPr>
          </a:lstStyle>
          <a:p>
            <a:pPr lvl="0"/>
            <a:r>
              <a:rPr lang="en-US" noProof="0" dirty="0"/>
              <a:t>Click to edit Master subtitle style</a:t>
            </a:r>
          </a:p>
        </p:txBody>
      </p:sp>
      <p:sp>
        <p:nvSpPr>
          <p:cNvPr id="4" name="Text Placeholder 3"/>
          <p:cNvSpPr>
            <a:spLocks noGrp="1"/>
          </p:cNvSpPr>
          <p:nvPr>
            <p:ph type="body" sz="quarter" idx="13"/>
          </p:nvPr>
        </p:nvSpPr>
        <p:spPr>
          <a:xfrm>
            <a:off x="139256" y="4745306"/>
            <a:ext cx="8795127" cy="542925"/>
          </a:xfrm>
        </p:spPr>
        <p:txBody>
          <a:bodyPr/>
          <a:lstStyle>
            <a:lvl1pPr marL="0" indent="0" algn="ctr">
              <a:buNone/>
              <a:defRPr lang="en-GB" sz="1847" b="1" baseline="0" dirty="0">
                <a:solidFill>
                  <a:schemeClr val="bg2">
                    <a:lumMod val="50000"/>
                  </a:schemeClr>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174760943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Khin_subtitl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p:nvSpPr>
        <p:spPr>
          <a:xfrm rot="1316973">
            <a:off x="339725" y="441325"/>
            <a:ext cx="606425"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4" name="Notched Right Arrow 3"/>
          <p:cNvSpPr/>
          <p:nvPr/>
        </p:nvSpPr>
        <p:spPr>
          <a:xfrm rot="10800000">
            <a:off x="457200" y="312738"/>
            <a:ext cx="8397875"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5" name="Notched Right Arrow 4"/>
          <p:cNvSpPr/>
          <p:nvPr/>
        </p:nvSpPr>
        <p:spPr>
          <a:xfrm rot="10800000">
            <a:off x="228600" y="312738"/>
            <a:ext cx="4565650"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pic>
        <p:nvPicPr>
          <p:cNvPr id="6" name="Picture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201613"/>
            <a:ext cx="1804988"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subTitle" idx="1"/>
          </p:nvPr>
        </p:nvSpPr>
        <p:spPr>
          <a:xfrm>
            <a:off x="1455361" y="3730718"/>
            <a:ext cx="6400800" cy="594139"/>
          </a:xfrm>
        </p:spPr>
        <p:txBody>
          <a:bodyPr/>
          <a:lstStyle>
            <a:lvl1pPr marL="0" indent="0" algn="ctr">
              <a:buFont typeface="Wingdings" pitchFamily="2" charset="2"/>
              <a:buNone/>
              <a:defRPr sz="2800" b="1">
                <a:solidFill>
                  <a:srgbClr val="C00000"/>
                </a:solidFill>
              </a:defRPr>
            </a:lvl1pPr>
          </a:lstStyle>
          <a:p>
            <a:pPr lvl="0"/>
            <a:r>
              <a:rPr lang="en-US" noProof="0" dirty="0"/>
              <a:t>Click to edit Master subtitle style</a:t>
            </a:r>
          </a:p>
        </p:txBody>
      </p:sp>
    </p:spTree>
    <p:extLst>
      <p:ext uri="{BB962C8B-B14F-4D97-AF65-F5344CB8AC3E}">
        <p14:creationId xmlns:p14="http://schemas.microsoft.com/office/powerpoint/2010/main" val="21011203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cSld name="Khin_Title and Content">
    <p:spTree>
      <p:nvGrpSpPr>
        <p:cNvPr id="1" name=""/>
        <p:cNvGrpSpPr/>
        <p:nvPr/>
      </p:nvGrpSpPr>
      <p:grpSpPr>
        <a:xfrm>
          <a:off x="0" y="0"/>
          <a:ext cx="0" cy="0"/>
          <a:chOff x="0" y="0"/>
          <a:chExt cx="0" cy="0"/>
        </a:xfrm>
      </p:grpSpPr>
      <p:sp>
        <p:nvSpPr>
          <p:cNvPr id="4" name="Round Same Side Corner Rectangle 3"/>
          <p:cNvSpPr/>
          <p:nvPr/>
        </p:nvSpPr>
        <p:spPr>
          <a:xfrm rot="10800000">
            <a:off x="101600" y="1212850"/>
            <a:ext cx="8864600"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5" name="Round Same Side Corner Rectangle 4"/>
          <p:cNvSpPr/>
          <p:nvPr/>
        </p:nvSpPr>
        <p:spPr>
          <a:xfrm rot="10800000">
            <a:off x="130175" y="1212850"/>
            <a:ext cx="8864600"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7" name="Rectangle 6"/>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433" tIns="42217" rIns="84433" bIns="42217"/>
          <a:lstStyle>
            <a:lvl1pPr>
              <a:defRPr sz="2400" b="1">
                <a:solidFill>
                  <a:schemeClr val="tx1"/>
                </a:solidFill>
                <a:latin typeface="Arial" panose="020B0604020202020204" pitchFamily="34" charset="0"/>
                <a:cs typeface="Arial" panose="020B0604020202020204" pitchFamily="34" charset="0"/>
              </a:defRPr>
            </a:lvl1pPr>
            <a:lvl2pPr marL="742950" indent="-285750">
              <a:defRPr sz="2400" b="1">
                <a:solidFill>
                  <a:schemeClr val="tx1"/>
                </a:solidFill>
                <a:latin typeface="Arial" panose="020B0604020202020204" pitchFamily="34" charset="0"/>
                <a:cs typeface="Arial" panose="020B0604020202020204" pitchFamily="34" charset="0"/>
              </a:defRPr>
            </a:lvl2pPr>
            <a:lvl3pPr marL="1143000" indent="-228600">
              <a:defRPr sz="2400" b="1">
                <a:solidFill>
                  <a:schemeClr val="tx1"/>
                </a:solidFill>
                <a:latin typeface="Arial" panose="020B0604020202020204" pitchFamily="34" charset="0"/>
                <a:cs typeface="Arial" panose="020B0604020202020204" pitchFamily="34" charset="0"/>
              </a:defRPr>
            </a:lvl3pPr>
            <a:lvl4pPr marL="1600200" indent="-228600">
              <a:defRPr sz="2400" b="1">
                <a:solidFill>
                  <a:schemeClr val="tx1"/>
                </a:solidFill>
                <a:latin typeface="Arial" panose="020B0604020202020204" pitchFamily="34" charset="0"/>
                <a:cs typeface="Arial" panose="020B0604020202020204" pitchFamily="34" charset="0"/>
              </a:defRPr>
            </a:lvl4pPr>
            <a:lvl5pPr marL="2057400" indent="-228600">
              <a:defRPr sz="24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pPr algn="r" eaLnBrk="1" hangingPunct="1">
              <a:defRPr/>
            </a:pPr>
            <a:fld id="{680F5704-1559-48DA-9EF2-1208927894F5}" type="slidenum">
              <a:rPr lang="en-US" altLang="en-US" sz="1200" smtClean="0"/>
              <a:pPr algn="r" eaLnBrk="1" hangingPunct="1">
                <a:defRPr/>
              </a:pPr>
              <a:t>‹#›</a:t>
            </a:fld>
            <a:endParaRPr lang="en-US" altLang="en-US" sz="1200"/>
          </a:p>
        </p:txBody>
      </p:sp>
      <p:sp>
        <p:nvSpPr>
          <p:cNvPr id="8" name="Rectangle 7"/>
          <p:cNvSpPr/>
          <p:nvPr/>
        </p:nvSpPr>
        <p:spPr>
          <a:xfrm rot="1700955">
            <a:off x="158750" y="1095375"/>
            <a:ext cx="1582738" cy="617538"/>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grpSp>
        <p:nvGrpSpPr>
          <p:cNvPr id="9" name="Group 11"/>
          <p:cNvGrpSpPr>
            <a:grpSpLocks/>
          </p:cNvGrpSpPr>
          <p:nvPr/>
        </p:nvGrpSpPr>
        <p:grpSpPr bwMode="auto">
          <a:xfrm>
            <a:off x="319088" y="1066800"/>
            <a:ext cx="8501062" cy="5411788"/>
            <a:chOff x="686064" y="-22263"/>
            <a:chExt cx="7620000" cy="5965864"/>
          </a:xfrm>
        </p:grpSpPr>
        <p:pic>
          <p:nvPicPr>
            <p:cNvPr id="10" name="Picture 3" descr="C:\Users\Tom\Documents\My Dropbox\!temp\page-curls\page-curl v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800" y="2514601"/>
              <a:ext cx="4572264"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ounded Rectangle 10"/>
            <p:cNvSpPr/>
            <p:nvPr/>
          </p:nvSpPr>
          <p:spPr>
            <a:xfrm>
              <a:off x="686064" y="-22263"/>
              <a:ext cx="5334711" cy="5965864"/>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grpSp>
      <p:sp>
        <p:nvSpPr>
          <p:cNvPr id="12" name="Rounded Rectangle 11"/>
          <p:cNvSpPr/>
          <p:nvPr/>
        </p:nvSpPr>
        <p:spPr bwMode="auto">
          <a:xfrm>
            <a:off x="4116388" y="1233488"/>
            <a:ext cx="4703762" cy="2816225"/>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13" name="Notched Right Arrow 12"/>
          <p:cNvSpPr/>
          <p:nvPr/>
        </p:nvSpPr>
        <p:spPr>
          <a:xfrm rot="10800000">
            <a:off x="104775" y="688975"/>
            <a:ext cx="5662613" cy="604838"/>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14" name="Notched Right Arrow 13"/>
          <p:cNvSpPr/>
          <p:nvPr/>
        </p:nvSpPr>
        <p:spPr>
          <a:xfrm rot="10800000">
            <a:off x="679450" y="688975"/>
            <a:ext cx="8407400" cy="60483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15" name="TextBox 14"/>
          <p:cNvSpPr txBox="1"/>
          <p:nvPr/>
        </p:nvSpPr>
        <p:spPr>
          <a:xfrm>
            <a:off x="225425" y="695325"/>
            <a:ext cx="2390775" cy="603250"/>
          </a:xfrm>
          <a:prstGeom prst="rect">
            <a:avLst/>
          </a:prstGeom>
          <a:noFill/>
        </p:spPr>
        <p:txBody>
          <a:bodyPr>
            <a:spAutoFit/>
          </a:bodyPr>
          <a:lstStyle/>
          <a:p>
            <a:pPr>
              <a:defRPr/>
            </a:pPr>
            <a:endParaRPr lang="en-US" sz="3324" dirty="0">
              <a:latin typeface="Verdana" panose="020B0604030504040204" pitchFamily="34" charset="0"/>
              <a:ea typeface="Verdana" panose="020B0604030504040204" pitchFamily="34" charset="0"/>
              <a:cs typeface="Verdana" panose="020B0604030504040204" pitchFamily="34" charset="0"/>
            </a:endParaRPr>
          </a:p>
        </p:txBody>
      </p:sp>
      <p:pic>
        <p:nvPicPr>
          <p:cNvPr id="16" name="Picture 1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73950" y="209550"/>
            <a:ext cx="12176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p:cNvSpPr/>
          <p:nvPr/>
        </p:nvSpPr>
        <p:spPr>
          <a:xfrm>
            <a:off x="295275" y="327025"/>
            <a:ext cx="7708900" cy="247650"/>
          </a:xfrm>
          <a:prstGeom prst="rect">
            <a:avLst/>
          </a:prstGeom>
        </p:spPr>
        <p:txBody>
          <a:bodyPr>
            <a:spAutoFit/>
          </a:bodyPr>
          <a:lstStyle/>
          <a:p>
            <a:pPr>
              <a:defRPr/>
            </a:pPr>
            <a:r>
              <a:rPr lang="en-US" sz="1016"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CE2001/ CZ2001: ALGORITHMS</a:t>
            </a:r>
            <a:endParaRPr lang="en-GB" sz="1016"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6" name="Text Placeholder 8"/>
          <p:cNvSpPr>
            <a:spLocks noGrp="1"/>
          </p:cNvSpPr>
          <p:nvPr>
            <p:ph type="body" sz="quarter" idx="16"/>
          </p:nvPr>
        </p:nvSpPr>
        <p:spPr>
          <a:xfrm>
            <a:off x="613859" y="737408"/>
            <a:ext cx="7916281" cy="495300"/>
          </a:xfrm>
          <a:prstGeom prst="rect">
            <a:avLst/>
          </a:prstGeom>
        </p:spPr>
        <p:txBody>
          <a:bodyPr anchor="ctr"/>
          <a:lstStyle>
            <a:lvl1pPr marL="0" indent="0" algn="ctr" defTabSz="844314" rtl="0" eaLnBrk="1" latinLnBrk="0" hangingPunct="1">
              <a:buFontTx/>
              <a:buNone/>
              <a:defRPr lang="en-US" sz="3324" b="1" kern="1200" dirty="0" smtClean="0">
                <a:solidFill>
                  <a:schemeClr val="bg1"/>
                </a:solidFill>
                <a:latin typeface="+mj-lt"/>
                <a:ea typeface="Verdana" panose="020B0604030504040204" pitchFamily="34" charset="0"/>
                <a:cs typeface="Verdana" panose="020B0604030504040204" pitchFamily="34" charset="0"/>
              </a:defRPr>
            </a:lvl1pPr>
            <a:lvl2pPr marL="422158" indent="0">
              <a:buFontTx/>
              <a:buNone/>
              <a:defRPr sz="184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844314" indent="0">
              <a:buFontTx/>
              <a:buNone/>
              <a:defRPr sz="1662">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266473" indent="0">
              <a:buFontTx/>
              <a:buNone/>
              <a:defRPr sz="147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688630" indent="0">
              <a:buFontTx/>
              <a:buNone/>
              <a:defRPr sz="147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a:t>Click to edit Master text styles</a:t>
            </a:r>
          </a:p>
        </p:txBody>
      </p:sp>
      <p:sp>
        <p:nvSpPr>
          <p:cNvPr id="3" name="Content Placeholder 2"/>
          <p:cNvSpPr>
            <a:spLocks noGrp="1"/>
          </p:cNvSpPr>
          <p:nvPr>
            <p:ph sz="quarter" idx="17"/>
          </p:nvPr>
        </p:nvSpPr>
        <p:spPr>
          <a:xfrm>
            <a:off x="469392" y="1688930"/>
            <a:ext cx="8229600" cy="3987800"/>
          </a:xfrm>
        </p:spPr>
        <p:txBody>
          <a:bodyPr/>
          <a:lstStyle>
            <a:lvl1pPr>
              <a:defRPr sz="2400">
                <a:solidFill>
                  <a:srgbClr val="002060"/>
                </a:solidFill>
              </a:defRPr>
            </a:lvl1pPr>
            <a:lvl2pPr marL="685800" indent="-263525">
              <a:buFont typeface="Arial" panose="020B0604020202020204" pitchFamily="34" charset="0"/>
              <a:buChar char="•"/>
              <a:defRPr sz="2000"/>
            </a:lvl2pPr>
            <a:lvl3pPr marL="1054100" indent="-209550">
              <a:buFont typeface="Arial" panose="020B0604020202020204" pitchFamily="34" charset="0"/>
              <a:buChar char="•"/>
              <a:defRPr sz="20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Rectangle 6"/>
          <p:cNvSpPr>
            <a:spLocks noGrp="1" noChangeArrowheads="1"/>
          </p:cNvSpPr>
          <p:nvPr>
            <p:ph type="sldNum" sz="quarter" idx="20"/>
          </p:nvPr>
        </p:nvSpPr>
        <p:spPr/>
        <p:txBody>
          <a:bodyPr/>
          <a:lstStyle>
            <a:lvl1pPr>
              <a:defRPr smtClean="0"/>
            </a:lvl1pPr>
          </a:lstStyle>
          <a:p>
            <a:pPr>
              <a:defRPr/>
            </a:pPr>
            <a:fld id="{9EA8AC6B-18B7-411D-BC0A-DDF07DB1E0DE}" type="slidenum">
              <a:rPr lang="en-US" altLang="en-US"/>
              <a:pPr>
                <a:defRPr/>
              </a:pPr>
              <a:t>‹#›</a:t>
            </a:fld>
            <a:endParaRPr lang="en-US" altLang="en-US"/>
          </a:p>
        </p:txBody>
      </p:sp>
    </p:spTree>
    <p:extLst>
      <p:ext uri="{BB962C8B-B14F-4D97-AF65-F5344CB8AC3E}">
        <p14:creationId xmlns:p14="http://schemas.microsoft.com/office/powerpoint/2010/main" val="354323407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Khin_Title and Content(blank)">
    <p:spTree>
      <p:nvGrpSpPr>
        <p:cNvPr id="1" name=""/>
        <p:cNvGrpSpPr/>
        <p:nvPr/>
      </p:nvGrpSpPr>
      <p:grpSpPr>
        <a:xfrm>
          <a:off x="0" y="0"/>
          <a:ext cx="0" cy="0"/>
          <a:chOff x="0" y="0"/>
          <a:chExt cx="0" cy="0"/>
        </a:xfrm>
      </p:grpSpPr>
      <p:sp>
        <p:nvSpPr>
          <p:cNvPr id="3" name="Notched Right Arrow 2"/>
          <p:cNvSpPr/>
          <p:nvPr/>
        </p:nvSpPr>
        <p:spPr>
          <a:xfrm rot="10800000">
            <a:off x="104775" y="688975"/>
            <a:ext cx="5662613" cy="604838"/>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4" name="Notched Right Arrow 3"/>
          <p:cNvSpPr/>
          <p:nvPr/>
        </p:nvSpPr>
        <p:spPr>
          <a:xfrm rot="10800000">
            <a:off x="679450" y="688975"/>
            <a:ext cx="8407400" cy="60483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662" dirty="0"/>
          </a:p>
        </p:txBody>
      </p:sp>
      <p:sp>
        <p:nvSpPr>
          <p:cNvPr id="5" name="TextBox 4"/>
          <p:cNvSpPr txBox="1"/>
          <p:nvPr/>
        </p:nvSpPr>
        <p:spPr>
          <a:xfrm>
            <a:off x="200025" y="688975"/>
            <a:ext cx="2390775" cy="603250"/>
          </a:xfrm>
          <a:prstGeom prst="rect">
            <a:avLst/>
          </a:prstGeom>
          <a:noFill/>
        </p:spPr>
        <p:txBody>
          <a:bodyPr>
            <a:spAutoFit/>
          </a:bodyPr>
          <a:lstStyle/>
          <a:p>
            <a:pPr>
              <a:defRPr/>
            </a:pPr>
            <a:endParaRPr lang="en-US" sz="3324" dirty="0">
              <a:latin typeface="Verdana" panose="020B0604030504040204" pitchFamily="34" charset="0"/>
              <a:ea typeface="Verdana" panose="020B0604030504040204" pitchFamily="34" charset="0"/>
              <a:cs typeface="Verdana" panose="020B0604030504040204" pitchFamily="34" charset="0"/>
            </a:endParaRPr>
          </a:p>
        </p:txBody>
      </p:sp>
      <p:sp>
        <p:nvSpPr>
          <p:cNvPr id="6" name="Rectangle 6"/>
          <p:cNvSpPr txBox="1">
            <a:spLocks noChangeArrowheads="1"/>
          </p:cNvSpPr>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433" tIns="42217" rIns="84433" bIns="42217"/>
          <a:lstStyle>
            <a:lvl1pPr>
              <a:defRPr sz="2400" b="1">
                <a:solidFill>
                  <a:schemeClr val="tx1"/>
                </a:solidFill>
                <a:latin typeface="Arial" panose="020B0604020202020204" pitchFamily="34" charset="0"/>
                <a:cs typeface="Arial" panose="020B0604020202020204" pitchFamily="34" charset="0"/>
              </a:defRPr>
            </a:lvl1pPr>
            <a:lvl2pPr marL="742950" indent="-285750">
              <a:defRPr sz="2400" b="1">
                <a:solidFill>
                  <a:schemeClr val="tx1"/>
                </a:solidFill>
                <a:latin typeface="Arial" panose="020B0604020202020204" pitchFamily="34" charset="0"/>
                <a:cs typeface="Arial" panose="020B0604020202020204" pitchFamily="34" charset="0"/>
              </a:defRPr>
            </a:lvl2pPr>
            <a:lvl3pPr marL="1143000" indent="-228600">
              <a:defRPr sz="2400" b="1">
                <a:solidFill>
                  <a:schemeClr val="tx1"/>
                </a:solidFill>
                <a:latin typeface="Arial" panose="020B0604020202020204" pitchFamily="34" charset="0"/>
                <a:cs typeface="Arial" panose="020B0604020202020204" pitchFamily="34" charset="0"/>
              </a:defRPr>
            </a:lvl3pPr>
            <a:lvl4pPr marL="1600200" indent="-228600">
              <a:defRPr sz="2400" b="1">
                <a:solidFill>
                  <a:schemeClr val="tx1"/>
                </a:solidFill>
                <a:latin typeface="Arial" panose="020B0604020202020204" pitchFamily="34" charset="0"/>
                <a:cs typeface="Arial" panose="020B0604020202020204" pitchFamily="34" charset="0"/>
              </a:defRPr>
            </a:lvl4pPr>
            <a:lvl5pPr marL="2057400" indent="-228600">
              <a:defRPr sz="2400"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b="1">
                <a:solidFill>
                  <a:schemeClr val="tx1"/>
                </a:solidFill>
                <a:latin typeface="Arial" panose="020B0604020202020204" pitchFamily="34" charset="0"/>
                <a:cs typeface="Arial" panose="020B0604020202020204" pitchFamily="34" charset="0"/>
              </a:defRPr>
            </a:lvl9pPr>
          </a:lstStyle>
          <a:p>
            <a:pPr algn="r" eaLnBrk="1" hangingPunct="1">
              <a:defRPr/>
            </a:pPr>
            <a:fld id="{4458D905-C6AF-4670-8464-8E82DDDAACCA}" type="slidenum">
              <a:rPr lang="en-US" altLang="en-US" sz="1200" smtClean="0"/>
              <a:pPr algn="r" eaLnBrk="1" hangingPunct="1">
                <a:defRPr/>
              </a:pPr>
              <a:t>‹#›</a:t>
            </a:fld>
            <a:endParaRPr lang="en-US" altLang="en-US" sz="1200"/>
          </a:p>
        </p:txBody>
      </p:sp>
      <p:pic>
        <p:nvPicPr>
          <p:cNvPr id="7" name="Picture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73950" y="209550"/>
            <a:ext cx="1217613"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295275" y="327025"/>
            <a:ext cx="7708900" cy="247650"/>
          </a:xfrm>
          <a:prstGeom prst="rect">
            <a:avLst/>
          </a:prstGeom>
        </p:spPr>
        <p:txBody>
          <a:bodyPr>
            <a:spAutoFit/>
          </a:bodyPr>
          <a:lstStyle/>
          <a:p>
            <a:pPr>
              <a:defRPr/>
            </a:pPr>
            <a:r>
              <a:rPr lang="en-US" sz="1016"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CE2001/ CZ2001: ALGORITHMS</a:t>
            </a:r>
            <a:endParaRPr lang="en-GB" sz="1016"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8" name="Text Placeholder 8"/>
          <p:cNvSpPr>
            <a:spLocks noGrp="1"/>
          </p:cNvSpPr>
          <p:nvPr>
            <p:ph type="body" sz="quarter" idx="16"/>
          </p:nvPr>
        </p:nvSpPr>
        <p:spPr>
          <a:xfrm>
            <a:off x="609600" y="762000"/>
            <a:ext cx="7916281" cy="495300"/>
          </a:xfrm>
          <a:prstGeom prst="rect">
            <a:avLst/>
          </a:prstGeom>
        </p:spPr>
        <p:txBody>
          <a:bodyPr anchor="ctr"/>
          <a:lstStyle>
            <a:lvl1pPr marL="0" indent="0" algn="ctr" defTabSz="844314" rtl="0" eaLnBrk="1" latinLnBrk="0" hangingPunct="1">
              <a:buFontTx/>
              <a:buNone/>
              <a:defRPr lang="en-US" sz="3324" b="1" kern="1200" dirty="0" smtClean="0">
                <a:solidFill>
                  <a:schemeClr val="bg1"/>
                </a:solidFill>
                <a:latin typeface="+mj-lt"/>
                <a:ea typeface="Verdana" panose="020B0604030504040204" pitchFamily="34" charset="0"/>
                <a:cs typeface="Verdana" panose="020B0604030504040204" pitchFamily="34" charset="0"/>
              </a:defRPr>
            </a:lvl1pPr>
            <a:lvl2pPr marL="422158" indent="0">
              <a:buFontTx/>
              <a:buNone/>
              <a:defRPr sz="184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844314" indent="0">
              <a:buFontTx/>
              <a:buNone/>
              <a:defRPr sz="1662">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266473" indent="0">
              <a:buFontTx/>
              <a:buNone/>
              <a:defRPr sz="147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688630" indent="0">
              <a:buFontTx/>
              <a:buNone/>
              <a:defRPr sz="1477">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a:t>Click to edit Master text styles</a:t>
            </a:r>
          </a:p>
        </p:txBody>
      </p:sp>
    </p:spTree>
    <p:extLst>
      <p:ext uri="{BB962C8B-B14F-4D97-AF65-F5344CB8AC3E}">
        <p14:creationId xmlns:p14="http://schemas.microsoft.com/office/powerpoint/2010/main" val="142411577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noChangeArrowheads="1"/>
          </p:cNvSpPr>
          <p:nvPr>
            <p:ph type="dt" sz="half" idx="10"/>
          </p:nvPr>
        </p:nvSpPr>
        <p:spPr>
          <a:xfrm>
            <a:off x="685800" y="6248400"/>
            <a:ext cx="1905000" cy="457200"/>
          </a:xfrm>
          <a:prstGeom prst="rect">
            <a:avLst/>
          </a:prstGeom>
        </p:spPr>
        <p:txBody>
          <a:bodyPr/>
          <a:lstStyle>
            <a:lvl1pPr>
              <a:defRPr>
                <a:latin typeface="Arial" panose="020B0604020202020204" pitchFamily="34" charset="0"/>
                <a:cs typeface="Arial" panose="020B0604020202020204" pitchFamily="34" charset="0"/>
              </a:defRPr>
            </a:lvl1pPr>
          </a:lstStyle>
          <a:p>
            <a:pPr>
              <a:defRPr/>
            </a:pPr>
            <a:r>
              <a:rPr lang="en-US"/>
              <a:t>Graphs</a:t>
            </a:r>
          </a:p>
        </p:txBody>
      </p:sp>
      <p:sp>
        <p:nvSpPr>
          <p:cNvPr id="4" name="Footer Placeholder 3"/>
          <p:cNvSpPr>
            <a:spLocks noGrp="1" noChangeArrowheads="1"/>
          </p:cNvSpPr>
          <p:nvPr>
            <p:ph type="ftr" sz="quarter" idx="11"/>
          </p:nvPr>
        </p:nvSpPr>
        <p:spPr>
          <a:xfrm>
            <a:off x="3124200" y="6248400"/>
            <a:ext cx="2895600" cy="457200"/>
          </a:xfrm>
          <a:prstGeom prst="rect">
            <a:avLst/>
          </a:prstGeom>
        </p:spPr>
        <p:txBody>
          <a:bodyPr/>
          <a:lstStyle>
            <a:lvl1pPr>
              <a:defRPr>
                <a:latin typeface="Arial" panose="020B0604020202020204" pitchFamily="34" charset="0"/>
                <a:cs typeface="Arial" panose="020B0604020202020204" pitchFamily="34" charset="0"/>
              </a:defRPr>
            </a:lvl1pPr>
          </a:lstStyle>
          <a:p>
            <a:pPr>
              <a:defRPr/>
            </a:pPr>
            <a:r>
              <a:rPr lang="en-US"/>
              <a:t>CE2001/CZ2001/CSC202</a:t>
            </a:r>
          </a:p>
        </p:txBody>
      </p:sp>
      <p:sp>
        <p:nvSpPr>
          <p:cNvPr id="5" name="Rectangle 4"/>
          <p:cNvSpPr>
            <a:spLocks noGrp="1" noChangeArrowheads="1"/>
          </p:cNvSpPr>
          <p:nvPr>
            <p:ph type="sldNum" sz="quarter" idx="12"/>
          </p:nvPr>
        </p:nvSpPr>
        <p:spPr/>
        <p:txBody>
          <a:bodyPr/>
          <a:lstStyle>
            <a:lvl1pPr>
              <a:defRPr smtClean="0"/>
            </a:lvl1pPr>
          </a:lstStyle>
          <a:p>
            <a:pPr>
              <a:defRPr/>
            </a:pPr>
            <a:fld id="{93B98198-4A55-47F1-8CF0-713A9C6CBD4B}" type="slidenum">
              <a:rPr lang="en-US" altLang="en-US"/>
              <a:pPr>
                <a:defRPr/>
              </a:pPr>
              <a:t>‹#›</a:t>
            </a:fld>
            <a:endParaRPr lang="en-US" altLang="en-US"/>
          </a:p>
        </p:txBody>
      </p:sp>
    </p:spTree>
    <p:extLst>
      <p:ext uri="{BB962C8B-B14F-4D97-AF65-F5344CB8AC3E}">
        <p14:creationId xmlns:p14="http://schemas.microsoft.com/office/powerpoint/2010/main" val="2391774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6020" y="457200"/>
            <a:ext cx="7771960" cy="1143000"/>
          </a:xfrm>
        </p:spPr>
        <p:txBody>
          <a:bodyPr/>
          <a:lstStyle/>
          <a:p>
            <a:r>
              <a:rPr lang="en-US"/>
              <a:t>Click to edit Master title style</a:t>
            </a:r>
          </a:p>
        </p:txBody>
      </p:sp>
      <p:sp>
        <p:nvSpPr>
          <p:cNvPr id="3" name="Text Placeholder 2"/>
          <p:cNvSpPr>
            <a:spLocks noGrp="1"/>
          </p:cNvSpPr>
          <p:nvPr>
            <p:ph type="body" sz="half" idx="1"/>
          </p:nvPr>
        </p:nvSpPr>
        <p:spPr>
          <a:xfrm>
            <a:off x="686021" y="1981200"/>
            <a:ext cx="381562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2361" y="1981200"/>
            <a:ext cx="3815619"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2361" y="4114800"/>
            <a:ext cx="3815619"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noChangeArrowheads="1"/>
          </p:cNvSpPr>
          <p:nvPr>
            <p:ph type="dt" sz="half" idx="10"/>
          </p:nvPr>
        </p:nvSpPr>
        <p:spPr>
          <a:xfrm>
            <a:off x="685800" y="6248400"/>
            <a:ext cx="1905000" cy="457200"/>
          </a:xfrm>
          <a:prstGeom prst="rect">
            <a:avLst/>
          </a:prstGeom>
        </p:spPr>
        <p:txBody>
          <a:bodyPr/>
          <a:lstStyle>
            <a:lvl1pPr>
              <a:defRPr>
                <a:latin typeface="Arial" panose="020B0604020202020204" pitchFamily="34" charset="0"/>
                <a:cs typeface="Arial" panose="020B0604020202020204" pitchFamily="34" charset="0"/>
              </a:defRPr>
            </a:lvl1pPr>
          </a:lstStyle>
          <a:p>
            <a:pPr>
              <a:defRPr/>
            </a:pPr>
            <a:r>
              <a:rPr lang="en-US"/>
              <a:t>Graphs</a:t>
            </a:r>
          </a:p>
        </p:txBody>
      </p:sp>
      <p:sp>
        <p:nvSpPr>
          <p:cNvPr id="7" name="Footer Placeholder 6"/>
          <p:cNvSpPr>
            <a:spLocks noGrp="1" noChangeArrowheads="1"/>
          </p:cNvSpPr>
          <p:nvPr>
            <p:ph type="ftr" sz="quarter" idx="11"/>
          </p:nvPr>
        </p:nvSpPr>
        <p:spPr>
          <a:xfrm>
            <a:off x="3124200" y="6248400"/>
            <a:ext cx="2895600" cy="457200"/>
          </a:xfrm>
          <a:prstGeom prst="rect">
            <a:avLst/>
          </a:prstGeom>
        </p:spPr>
        <p:txBody>
          <a:bodyPr/>
          <a:lstStyle>
            <a:lvl1pPr>
              <a:defRPr>
                <a:latin typeface="Arial" panose="020B0604020202020204" pitchFamily="34" charset="0"/>
                <a:cs typeface="Arial" panose="020B0604020202020204" pitchFamily="34" charset="0"/>
              </a:defRPr>
            </a:lvl1pPr>
          </a:lstStyle>
          <a:p>
            <a:pPr>
              <a:defRPr/>
            </a:pPr>
            <a:r>
              <a:rPr lang="en-US"/>
              <a:t>CE2001/CZ2001/CSC202</a:t>
            </a:r>
          </a:p>
        </p:txBody>
      </p:sp>
      <p:sp>
        <p:nvSpPr>
          <p:cNvPr id="8" name="Rectangle 7"/>
          <p:cNvSpPr>
            <a:spLocks noGrp="1" noChangeArrowheads="1"/>
          </p:cNvSpPr>
          <p:nvPr>
            <p:ph type="sldNum" sz="quarter" idx="12"/>
          </p:nvPr>
        </p:nvSpPr>
        <p:spPr/>
        <p:txBody>
          <a:bodyPr/>
          <a:lstStyle>
            <a:lvl1pPr>
              <a:defRPr smtClean="0"/>
            </a:lvl1pPr>
          </a:lstStyle>
          <a:p>
            <a:pPr>
              <a:defRPr/>
            </a:pPr>
            <a:fld id="{439E7EF0-02EB-40AE-B7F7-5922A87E2711}" type="slidenum">
              <a:rPr lang="en-US" altLang="en-US"/>
              <a:pPr>
                <a:defRPr/>
              </a:pPr>
              <a:t>‹#›</a:t>
            </a:fld>
            <a:endParaRPr lang="en-US" altLang="en-US"/>
          </a:p>
        </p:txBody>
      </p:sp>
    </p:spTree>
    <p:extLst>
      <p:ext uri="{BB962C8B-B14F-4D97-AF65-F5344CB8AC3E}">
        <p14:creationId xmlns:p14="http://schemas.microsoft.com/office/powerpoint/2010/main" val="3703131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8"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274638"/>
            <a:ext cx="845820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81000" y="1447800"/>
            <a:ext cx="83820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fld id="{D741F261-0B1D-4A14-85F8-E1D148988EB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596" r:id="rId1"/>
    <p:sldLayoutId id="2147484597" r:id="rId2"/>
    <p:sldLayoutId id="2147484598" r:id="rId3"/>
    <p:sldLayoutId id="2147484599" r:id="rId4"/>
    <p:sldLayoutId id="2147484601" r:id="rId5"/>
    <p:sldLayoutId id="2147484602" r:id="rId6"/>
  </p:sldLayoutIdLst>
  <p:transition>
    <p:fade/>
  </p:transition>
  <p:hf hdr="0" ftr="0" dt="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22158" algn="ctr" rtl="0" eaLnBrk="1" fontAlgn="base" hangingPunct="1">
        <a:spcBef>
          <a:spcPct val="0"/>
        </a:spcBef>
        <a:spcAft>
          <a:spcPct val="0"/>
        </a:spcAft>
        <a:defRPr sz="4063">
          <a:solidFill>
            <a:schemeClr val="tx2"/>
          </a:solidFill>
          <a:latin typeface="Arial" charset="0"/>
        </a:defRPr>
      </a:lvl6pPr>
      <a:lvl7pPr marL="844314" algn="ctr" rtl="0" eaLnBrk="1" fontAlgn="base" hangingPunct="1">
        <a:spcBef>
          <a:spcPct val="0"/>
        </a:spcBef>
        <a:spcAft>
          <a:spcPct val="0"/>
        </a:spcAft>
        <a:defRPr sz="4063">
          <a:solidFill>
            <a:schemeClr val="tx2"/>
          </a:solidFill>
          <a:latin typeface="Arial" charset="0"/>
        </a:defRPr>
      </a:lvl7pPr>
      <a:lvl8pPr marL="1266473" algn="ctr" rtl="0" eaLnBrk="1" fontAlgn="base" hangingPunct="1">
        <a:spcBef>
          <a:spcPct val="0"/>
        </a:spcBef>
        <a:spcAft>
          <a:spcPct val="0"/>
        </a:spcAft>
        <a:defRPr sz="4063">
          <a:solidFill>
            <a:schemeClr val="tx2"/>
          </a:solidFill>
          <a:latin typeface="Arial" charset="0"/>
        </a:defRPr>
      </a:lvl8pPr>
      <a:lvl9pPr marL="1688630" algn="ctr" rtl="0" eaLnBrk="1" fontAlgn="base" hangingPunct="1">
        <a:spcBef>
          <a:spcPct val="0"/>
        </a:spcBef>
        <a:spcAft>
          <a:spcPct val="0"/>
        </a:spcAft>
        <a:defRPr sz="4063">
          <a:solidFill>
            <a:schemeClr val="tx2"/>
          </a:solidFill>
          <a:latin typeface="Arial" charset="0"/>
        </a:defRPr>
      </a:lvl9pPr>
    </p:titleStyle>
    <p:bodyStyle>
      <a:lvl1pPr marL="315913" indent="-315913" algn="l" rtl="0" eaLnBrk="0" fontAlgn="base" hangingPunct="0">
        <a:spcBef>
          <a:spcPct val="20000"/>
        </a:spcBef>
        <a:spcAft>
          <a:spcPct val="0"/>
        </a:spcAft>
        <a:buClr>
          <a:schemeClr val="bg2"/>
        </a:buClr>
        <a:buFont typeface="Wingdings" panose="05000000000000000000" pitchFamily="2" charset="2"/>
        <a:buChar char="§"/>
        <a:defRPr sz="2900">
          <a:solidFill>
            <a:schemeClr val="tx1"/>
          </a:solidFill>
          <a:latin typeface="+mn-lt"/>
          <a:ea typeface="+mn-ea"/>
          <a:cs typeface="+mn-cs"/>
        </a:defRPr>
      </a:lvl1pPr>
      <a:lvl2pPr marL="685800" indent="-263525" algn="l" rtl="0" eaLnBrk="0" fontAlgn="base" hangingPunct="0">
        <a:spcBef>
          <a:spcPct val="20000"/>
        </a:spcBef>
        <a:spcAft>
          <a:spcPct val="0"/>
        </a:spcAft>
        <a:buClr>
          <a:schemeClr val="bg2"/>
        </a:buClr>
        <a:buFont typeface="Wingdings" panose="05000000000000000000" pitchFamily="2" charset="2"/>
        <a:buChar char="§"/>
        <a:defRPr sz="2500">
          <a:solidFill>
            <a:schemeClr val="tx1"/>
          </a:solidFill>
          <a:latin typeface="+mn-lt"/>
        </a:defRPr>
      </a:lvl2pPr>
      <a:lvl3pPr marL="1054100" indent="-209550" algn="l" rtl="0" eaLnBrk="0" fontAlgn="base" hangingPunct="0">
        <a:spcBef>
          <a:spcPct val="20000"/>
        </a:spcBef>
        <a:spcAft>
          <a:spcPct val="0"/>
        </a:spcAft>
        <a:buClr>
          <a:schemeClr val="bg2"/>
        </a:buClr>
        <a:buFont typeface="Wingdings" panose="05000000000000000000" pitchFamily="2" charset="2"/>
        <a:buChar char="§"/>
        <a:defRPr sz="22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p:bodyStyle>
    <p:otherStyle>
      <a:defPPr>
        <a:defRPr lang="en-US"/>
      </a:defPPr>
      <a:lvl1pPr marL="0" algn="l" defTabSz="844314" rtl="0" eaLnBrk="1" latinLnBrk="0" hangingPunct="1">
        <a:defRPr sz="1662" kern="1200">
          <a:solidFill>
            <a:schemeClr val="tx1"/>
          </a:solidFill>
          <a:latin typeface="+mn-lt"/>
          <a:ea typeface="+mn-ea"/>
          <a:cs typeface="+mn-cs"/>
        </a:defRPr>
      </a:lvl1pPr>
      <a:lvl2pPr marL="422158" algn="l" defTabSz="844314" rtl="0" eaLnBrk="1" latinLnBrk="0" hangingPunct="1">
        <a:defRPr sz="1662" kern="1200">
          <a:solidFill>
            <a:schemeClr val="tx1"/>
          </a:solidFill>
          <a:latin typeface="+mn-lt"/>
          <a:ea typeface="+mn-ea"/>
          <a:cs typeface="+mn-cs"/>
        </a:defRPr>
      </a:lvl2pPr>
      <a:lvl3pPr marL="844314" algn="l" defTabSz="844314" rtl="0" eaLnBrk="1" latinLnBrk="0" hangingPunct="1">
        <a:defRPr sz="1662" kern="1200">
          <a:solidFill>
            <a:schemeClr val="tx1"/>
          </a:solidFill>
          <a:latin typeface="+mn-lt"/>
          <a:ea typeface="+mn-ea"/>
          <a:cs typeface="+mn-cs"/>
        </a:defRPr>
      </a:lvl3pPr>
      <a:lvl4pPr marL="1266473" algn="l" defTabSz="844314" rtl="0" eaLnBrk="1" latinLnBrk="0" hangingPunct="1">
        <a:defRPr sz="1662" kern="1200">
          <a:solidFill>
            <a:schemeClr val="tx1"/>
          </a:solidFill>
          <a:latin typeface="+mn-lt"/>
          <a:ea typeface="+mn-ea"/>
          <a:cs typeface="+mn-cs"/>
        </a:defRPr>
      </a:lvl4pPr>
      <a:lvl5pPr marL="1688630" algn="l" defTabSz="844314" rtl="0" eaLnBrk="1" latinLnBrk="0" hangingPunct="1">
        <a:defRPr sz="1662" kern="1200">
          <a:solidFill>
            <a:schemeClr val="tx1"/>
          </a:solidFill>
          <a:latin typeface="+mn-lt"/>
          <a:ea typeface="+mn-ea"/>
          <a:cs typeface="+mn-cs"/>
        </a:defRPr>
      </a:lvl5pPr>
      <a:lvl6pPr marL="2110787" algn="l" defTabSz="844314" rtl="0" eaLnBrk="1" latinLnBrk="0" hangingPunct="1">
        <a:defRPr sz="1662" kern="1200">
          <a:solidFill>
            <a:schemeClr val="tx1"/>
          </a:solidFill>
          <a:latin typeface="+mn-lt"/>
          <a:ea typeface="+mn-ea"/>
          <a:cs typeface="+mn-cs"/>
        </a:defRPr>
      </a:lvl6pPr>
      <a:lvl7pPr marL="2532943" algn="l" defTabSz="844314" rtl="0" eaLnBrk="1" latinLnBrk="0" hangingPunct="1">
        <a:defRPr sz="1662" kern="1200">
          <a:solidFill>
            <a:schemeClr val="tx1"/>
          </a:solidFill>
          <a:latin typeface="+mn-lt"/>
          <a:ea typeface="+mn-ea"/>
          <a:cs typeface="+mn-cs"/>
        </a:defRPr>
      </a:lvl7pPr>
      <a:lvl8pPr marL="2955102" algn="l" defTabSz="844314" rtl="0" eaLnBrk="1" latinLnBrk="0" hangingPunct="1">
        <a:defRPr sz="1662" kern="1200">
          <a:solidFill>
            <a:schemeClr val="tx1"/>
          </a:solidFill>
          <a:latin typeface="+mn-lt"/>
          <a:ea typeface="+mn-ea"/>
          <a:cs typeface="+mn-cs"/>
        </a:defRPr>
      </a:lvl8pPr>
      <a:lvl9pPr marL="3377260" algn="l" defTabSz="844314"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ctrTitle"/>
          </p:nvPr>
        </p:nvSpPr>
        <p:spPr>
          <a:xfrm>
            <a:off x="139256" y="3129687"/>
            <a:ext cx="8795127" cy="499032"/>
          </a:xfrm>
        </p:spPr>
        <p:txBody>
          <a:bodyPr/>
          <a:lstStyle/>
          <a:p>
            <a:r>
              <a:rPr lang="en-GB" sz="3600" dirty="0"/>
              <a:t>CE2001/ CZ2001: Algorithms</a:t>
            </a:r>
          </a:p>
        </p:txBody>
      </p:sp>
      <p:sp>
        <p:nvSpPr>
          <p:cNvPr id="10" name="Subtitle 2"/>
          <p:cNvSpPr>
            <a:spLocks noGrp="1"/>
          </p:cNvSpPr>
          <p:nvPr>
            <p:ph type="subTitle" idx="1"/>
          </p:nvPr>
        </p:nvSpPr>
        <p:spPr>
          <a:xfrm>
            <a:off x="139256" y="3737097"/>
            <a:ext cx="8795127" cy="594139"/>
          </a:xfrm>
        </p:spPr>
        <p:txBody>
          <a:bodyPr/>
          <a:lstStyle/>
          <a:p>
            <a:r>
              <a:rPr lang="en-GB" sz="3600" dirty="0" smtClean="0"/>
              <a:t>Graphs</a:t>
            </a:r>
          </a:p>
          <a:p>
            <a:endParaRPr lang="en-GB" sz="3600" dirty="0"/>
          </a:p>
          <a:p>
            <a:endParaRPr lang="en-GB" sz="3600" dirty="0"/>
          </a:p>
        </p:txBody>
      </p:sp>
      <p:sp>
        <p:nvSpPr>
          <p:cNvPr id="11" name="Text Placeholder 3"/>
          <p:cNvSpPr>
            <a:spLocks noGrp="1"/>
          </p:cNvSpPr>
          <p:nvPr>
            <p:ph type="body" sz="quarter" idx="13"/>
          </p:nvPr>
        </p:nvSpPr>
        <p:spPr>
          <a:xfrm>
            <a:off x="139256" y="4520022"/>
            <a:ext cx="8795127" cy="542925"/>
          </a:xfrm>
        </p:spPr>
        <p:txBody>
          <a:bodyPr/>
          <a:lstStyle/>
          <a:p>
            <a:r>
              <a:rPr lang="en-US" dirty="0" smtClean="0"/>
              <a:t>Ke </a:t>
            </a:r>
            <a:r>
              <a:rPr lang="en-US" dirty="0" err="1" smtClean="0"/>
              <a:t>Yiping</a:t>
            </a:r>
            <a:r>
              <a:rPr lang="en-US" dirty="0" smtClean="0"/>
              <a:t>, Kelly</a:t>
            </a:r>
            <a:endParaRPr lang="en-GB" dirty="0"/>
          </a:p>
        </p:txBody>
      </p:sp>
    </p:spTree>
    <p:extLst>
      <p:ext uri="{BB962C8B-B14F-4D97-AF65-F5344CB8AC3E}">
        <p14:creationId xmlns:p14="http://schemas.microsoft.com/office/powerpoint/2010/main" val="317597643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sz="quarter" idx="17"/>
          </p:nvPr>
        </p:nvSpPr>
        <p:spPr>
          <a:xfrm>
            <a:off x="438581" y="1911342"/>
            <a:ext cx="3946358" cy="1579594"/>
          </a:xfrm>
        </p:spPr>
        <p:txBody>
          <a:bodyPr/>
          <a:lstStyle/>
          <a:p>
            <a:pPr marL="0" indent="0" eaLnBrk="1" hangingPunct="1">
              <a:spcBef>
                <a:spcPct val="0"/>
              </a:spcBef>
              <a:buSzPct val="75000"/>
              <a:buNone/>
            </a:pPr>
            <a:r>
              <a:rPr lang="en-US" altLang="en-US" b="1" dirty="0">
                <a:solidFill>
                  <a:schemeClr val="tx1"/>
                </a:solidFill>
              </a:rPr>
              <a:t>Maps</a:t>
            </a:r>
          </a:p>
          <a:p>
            <a:pPr eaLnBrk="1" hangingPunct="1">
              <a:spcBef>
                <a:spcPts val="1400"/>
              </a:spcBef>
              <a:buSzPct val="75000"/>
            </a:pPr>
            <a:r>
              <a:rPr lang="en-US" altLang="en-US" dirty="0">
                <a:solidFill>
                  <a:schemeClr val="tx1"/>
                </a:solidFill>
              </a:rPr>
              <a:t>V = {stations} </a:t>
            </a:r>
          </a:p>
          <a:p>
            <a:pPr eaLnBrk="1" hangingPunct="1">
              <a:spcBef>
                <a:spcPts val="1400"/>
              </a:spcBef>
              <a:buSzPct val="75000"/>
            </a:pPr>
            <a:r>
              <a:rPr lang="en-US" altLang="en-US" dirty="0">
                <a:solidFill>
                  <a:schemeClr val="tx1"/>
                </a:solidFill>
              </a:rPr>
              <a:t>E = {underground route}</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06779" y="3955330"/>
            <a:ext cx="2602263" cy="162641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3672" y="3490936"/>
            <a:ext cx="2855502" cy="2161146"/>
          </a:xfrm>
          <a:prstGeom prst="rect">
            <a:avLst/>
          </a:prstGeom>
        </p:spPr>
      </p:pic>
      <p:sp>
        <p:nvSpPr>
          <p:cNvPr id="10" name="Content Placeholder 2"/>
          <p:cNvSpPr txBox="1">
            <a:spLocks/>
          </p:cNvSpPr>
          <p:nvPr/>
        </p:nvSpPr>
        <p:spPr bwMode="auto">
          <a:xfrm>
            <a:off x="5024524" y="1916881"/>
            <a:ext cx="4220678" cy="1933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kern="0" dirty="0">
                <a:solidFill>
                  <a:schemeClr val="tx1"/>
                </a:solidFill>
              </a:rPr>
              <a:t>Electrical circuits</a:t>
            </a:r>
          </a:p>
          <a:p>
            <a:pPr eaLnBrk="1" hangingPunct="1">
              <a:spcBef>
                <a:spcPts val="1400"/>
              </a:spcBef>
              <a:buSzPct val="75000"/>
            </a:pPr>
            <a:r>
              <a:rPr lang="en-US" altLang="en-US" b="0" kern="0" dirty="0">
                <a:solidFill>
                  <a:schemeClr val="tx1"/>
                </a:solidFill>
              </a:rPr>
              <a:t>V = {electrical devices}</a:t>
            </a:r>
          </a:p>
          <a:p>
            <a:pPr eaLnBrk="1" hangingPunct="1">
              <a:spcBef>
                <a:spcPts val="1400"/>
              </a:spcBef>
              <a:buSzPct val="75000"/>
            </a:pPr>
            <a:r>
              <a:rPr lang="en-US" altLang="en-US" b="0" kern="0" dirty="0">
                <a:solidFill>
                  <a:schemeClr val="tx1"/>
                </a:solidFill>
              </a:rPr>
              <a:t>E = {linkage between</a:t>
            </a:r>
            <a:br>
              <a:rPr lang="en-US" altLang="en-US" b="0" kern="0" dirty="0">
                <a:solidFill>
                  <a:schemeClr val="tx1"/>
                </a:solidFill>
              </a:rPr>
            </a:br>
            <a:r>
              <a:rPr lang="en-US" altLang="en-US" b="0" kern="0" dirty="0">
                <a:solidFill>
                  <a:schemeClr val="tx1"/>
                </a:solidFill>
              </a:rPr>
              <a:t>       devices}</a:t>
            </a:r>
          </a:p>
        </p:txBody>
      </p:sp>
      <p:sp>
        <p:nvSpPr>
          <p:cNvPr id="6" name="TextBox 5"/>
          <p:cNvSpPr txBox="1"/>
          <p:nvPr/>
        </p:nvSpPr>
        <p:spPr>
          <a:xfrm>
            <a:off x="421838" y="5812948"/>
            <a:ext cx="7327667" cy="661720"/>
          </a:xfrm>
          <a:prstGeom prst="rect">
            <a:avLst/>
          </a:prstGeom>
          <a:noFill/>
        </p:spPr>
        <p:txBody>
          <a:bodyPr wrap="square" rtlCol="0">
            <a:spAutoFit/>
          </a:bodyPr>
          <a:lstStyle/>
          <a:p>
            <a:r>
              <a:rPr lang="en-SG" sz="800" b="0" dirty="0">
                <a:solidFill>
                  <a:schemeClr val="bg1">
                    <a:lumMod val="50000"/>
                  </a:schemeClr>
                </a:solidFill>
                <a:latin typeface="+mn-lt"/>
              </a:rPr>
              <a:t>References:</a:t>
            </a:r>
          </a:p>
          <a:p>
            <a:pPr marL="171450" indent="-171450">
              <a:spcBef>
                <a:spcPts val="300"/>
              </a:spcBef>
              <a:buFont typeface="Arial" panose="020B0604020202020204" pitchFamily="34" charset="0"/>
              <a:buChar char="•"/>
            </a:pPr>
            <a:r>
              <a:rPr lang="en-SG" sz="800" b="0" dirty="0">
                <a:solidFill>
                  <a:schemeClr val="bg1">
                    <a:lumMod val="50000"/>
                  </a:schemeClr>
                </a:solidFill>
                <a:latin typeface="+mn-lt"/>
              </a:rPr>
              <a:t>Aforl. (2014). A map of Singapore’s Mass Rapid Transit (MRT) and Light Rail Transit (LRT) systems [Image]. Retrieved from https://commons.wikimedia.org/wiki/File:Singapore_MRT_and_LRT_System_Map.svg</a:t>
            </a:r>
          </a:p>
          <a:p>
            <a:pPr marL="171450" indent="-171450">
              <a:spcBef>
                <a:spcPts val="300"/>
              </a:spcBef>
              <a:buFont typeface="Arial" panose="020B0604020202020204" pitchFamily="34" charset="0"/>
              <a:buChar char="•"/>
            </a:pPr>
            <a:r>
              <a:rPr lang="en-US" sz="800" b="0" dirty="0">
                <a:solidFill>
                  <a:schemeClr val="bg1">
                    <a:lumMod val="50000"/>
                  </a:schemeClr>
                </a:solidFill>
                <a:latin typeface="+mn-lt"/>
              </a:rPr>
              <a:t>File: Electric circuit [Image]. (2013). Retrieved from https://pixabay.com/en/board-chip-circuit-electric-158973</a:t>
            </a:r>
          </a:p>
        </p:txBody>
      </p:sp>
      <p:sp>
        <p:nvSpPr>
          <p:cNvPr id="12" name="Content Placeholder 2"/>
          <p:cNvSpPr txBox="1">
            <a:spLocks/>
          </p:cNvSpPr>
          <p:nvPr/>
        </p:nvSpPr>
        <p:spPr bwMode="auto">
          <a:xfrm>
            <a:off x="338138" y="1399146"/>
            <a:ext cx="7916862" cy="44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algn="ctr" eaLnBrk="1" hangingPunct="1">
              <a:spcBef>
                <a:spcPct val="0"/>
              </a:spcBef>
              <a:buSzPct val="75000"/>
              <a:buFont typeface="Wingdings" panose="05000000000000000000" pitchFamily="2" charset="2"/>
              <a:buNone/>
            </a:pPr>
            <a:r>
              <a:rPr lang="en-US" altLang="en-US" b="1" u="sng" kern="0" dirty="0"/>
              <a:t>Application Areas</a:t>
            </a:r>
          </a:p>
        </p:txBody>
      </p:sp>
      <p:sp>
        <p:nvSpPr>
          <p:cNvPr id="11" name="Text Placeholder 2"/>
          <p:cNvSpPr>
            <a:spLocks noGrp="1"/>
          </p:cNvSpPr>
          <p:nvPr>
            <p:ph type="body" sz="quarter" idx="16"/>
          </p:nvPr>
        </p:nvSpPr>
        <p:spPr>
          <a:xfrm>
            <a:off x="338138" y="728663"/>
            <a:ext cx="7916862" cy="495300"/>
          </a:xfrm>
        </p:spPr>
        <p:txBody>
          <a:bodyPr/>
          <a:lstStyle/>
          <a:p>
            <a:pPr marL="280988" indent="-280988">
              <a:lnSpc>
                <a:spcPct val="110000"/>
              </a:lnSpc>
              <a:defRPr/>
            </a:pPr>
            <a:r>
              <a:rPr altLang="en-US" sz="3600" dirty="0"/>
              <a:t>Graph Terminology</a:t>
            </a:r>
            <a:endParaRPr altLang="en-US" sz="4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sz="quarter" idx="17"/>
          </p:nvPr>
        </p:nvSpPr>
        <p:spPr>
          <a:xfrm>
            <a:off x="438581" y="1911342"/>
            <a:ext cx="4335550" cy="1579594"/>
          </a:xfrm>
        </p:spPr>
        <p:txBody>
          <a:bodyPr/>
          <a:lstStyle/>
          <a:p>
            <a:pPr marL="0" indent="0" eaLnBrk="1" hangingPunct="1">
              <a:spcBef>
                <a:spcPct val="0"/>
              </a:spcBef>
              <a:buSzPct val="75000"/>
              <a:buNone/>
            </a:pPr>
            <a:r>
              <a:rPr lang="en-US" altLang="en-US" b="1" dirty="0">
                <a:solidFill>
                  <a:schemeClr val="tx1"/>
                </a:solidFill>
              </a:rPr>
              <a:t>Organic Chemistry</a:t>
            </a:r>
          </a:p>
          <a:p>
            <a:pPr eaLnBrk="1" hangingPunct="1">
              <a:spcBef>
                <a:spcPts val="1400"/>
              </a:spcBef>
              <a:buSzPct val="75000"/>
            </a:pPr>
            <a:r>
              <a:rPr lang="en-US" altLang="en-US" dirty="0">
                <a:solidFill>
                  <a:schemeClr val="tx1"/>
                </a:solidFill>
              </a:rPr>
              <a:t>V = {atoms} </a:t>
            </a:r>
          </a:p>
          <a:p>
            <a:pPr eaLnBrk="1" hangingPunct="1">
              <a:spcBef>
                <a:spcPts val="1400"/>
              </a:spcBef>
              <a:buSzPct val="75000"/>
            </a:pPr>
            <a:r>
              <a:rPr lang="en-US" altLang="en-US" dirty="0">
                <a:solidFill>
                  <a:schemeClr val="tx1"/>
                </a:solidFill>
              </a:rPr>
              <a:t>E = {bonds between atoms}</a:t>
            </a:r>
          </a:p>
        </p:txBody>
      </p:sp>
      <p:sp>
        <p:nvSpPr>
          <p:cNvPr id="10" name="Content Placeholder 2"/>
          <p:cNvSpPr txBox="1">
            <a:spLocks/>
          </p:cNvSpPr>
          <p:nvPr/>
        </p:nvSpPr>
        <p:spPr bwMode="auto">
          <a:xfrm>
            <a:off x="5024524" y="1916881"/>
            <a:ext cx="4220678" cy="1933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kern="0" dirty="0">
                <a:solidFill>
                  <a:schemeClr val="tx1"/>
                </a:solidFill>
              </a:rPr>
              <a:t>Computer Networks</a:t>
            </a:r>
          </a:p>
          <a:p>
            <a:pPr eaLnBrk="1" hangingPunct="1">
              <a:spcBef>
                <a:spcPts val="1400"/>
              </a:spcBef>
              <a:buSzPct val="75000"/>
            </a:pPr>
            <a:r>
              <a:rPr lang="en-US" altLang="en-US" b="0" kern="0" dirty="0">
                <a:solidFill>
                  <a:schemeClr val="tx1"/>
                </a:solidFill>
              </a:rPr>
              <a:t>V = {computers}</a:t>
            </a:r>
          </a:p>
          <a:p>
            <a:pPr eaLnBrk="1" hangingPunct="1">
              <a:spcBef>
                <a:spcPts val="1400"/>
              </a:spcBef>
              <a:buSzPct val="75000"/>
            </a:pPr>
            <a:r>
              <a:rPr lang="en-US" altLang="en-US" b="0" kern="0" dirty="0">
                <a:solidFill>
                  <a:schemeClr val="tx1"/>
                </a:solidFill>
              </a:rPr>
              <a:t>E = {connections </a:t>
            </a:r>
            <a:br>
              <a:rPr lang="en-US" altLang="en-US" b="0" kern="0" dirty="0">
                <a:solidFill>
                  <a:schemeClr val="tx1"/>
                </a:solidFill>
              </a:rPr>
            </a:br>
            <a:r>
              <a:rPr lang="en-US" altLang="en-US" b="0" kern="0" dirty="0">
                <a:solidFill>
                  <a:schemeClr val="tx1"/>
                </a:solidFill>
              </a:rPr>
              <a:t>       between computers}</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0479" y="3697343"/>
            <a:ext cx="2824280" cy="1726930"/>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61513" y="3850104"/>
            <a:ext cx="1925876" cy="1785361"/>
          </a:xfrm>
          <a:prstGeom prst="rect">
            <a:avLst/>
          </a:prstGeom>
        </p:spPr>
      </p:pic>
      <p:sp>
        <p:nvSpPr>
          <p:cNvPr id="13" name="TextBox 12"/>
          <p:cNvSpPr txBox="1"/>
          <p:nvPr/>
        </p:nvSpPr>
        <p:spPr>
          <a:xfrm>
            <a:off x="421838" y="5812948"/>
            <a:ext cx="7327667" cy="538609"/>
          </a:xfrm>
          <a:prstGeom prst="rect">
            <a:avLst/>
          </a:prstGeom>
          <a:noFill/>
        </p:spPr>
        <p:txBody>
          <a:bodyPr wrap="square" rtlCol="0">
            <a:spAutoFit/>
          </a:bodyPr>
          <a:lstStyle/>
          <a:p>
            <a:r>
              <a:rPr lang="en-SG" sz="800" b="0" dirty="0">
                <a:solidFill>
                  <a:schemeClr val="bg1">
                    <a:lumMod val="50000"/>
                  </a:schemeClr>
                </a:solidFill>
                <a:latin typeface="+mn-lt"/>
              </a:rPr>
              <a:t>References:</a:t>
            </a:r>
          </a:p>
          <a:p>
            <a:pPr marL="171450" indent="-171450">
              <a:spcBef>
                <a:spcPts val="300"/>
              </a:spcBef>
              <a:buFont typeface="Arial" panose="020B0604020202020204" pitchFamily="34" charset="0"/>
              <a:buChar char="•"/>
            </a:pPr>
            <a:r>
              <a:rPr lang="en-SG" sz="800" b="0" dirty="0">
                <a:solidFill>
                  <a:schemeClr val="bg1">
                    <a:lumMod val="50000"/>
                  </a:schemeClr>
                </a:solidFill>
                <a:latin typeface="+mn-lt"/>
              </a:rPr>
              <a:t>Chemistry-atoms [Image]. (2015). Retrieved from https://pixabay.com/en/pentanol-molecule-chemistry-atoms-867210/</a:t>
            </a:r>
          </a:p>
          <a:p>
            <a:pPr marL="171450" indent="-171450">
              <a:spcBef>
                <a:spcPts val="300"/>
              </a:spcBef>
              <a:buFont typeface="Arial" panose="020B0604020202020204" pitchFamily="34" charset="0"/>
              <a:buChar char="•"/>
            </a:pPr>
            <a:r>
              <a:rPr lang="en-US" sz="800" b="0" dirty="0">
                <a:solidFill>
                  <a:schemeClr val="bg1">
                    <a:lumMod val="50000"/>
                  </a:schemeClr>
                </a:solidFill>
                <a:latin typeface="+mn-lt"/>
              </a:rPr>
              <a:t>Network tiered LAN server [Image]. (2014). Retrieved from https://pixabay.com/en/computer-network-tiered-lan-server-311339/</a:t>
            </a:r>
          </a:p>
        </p:txBody>
      </p:sp>
      <p:sp>
        <p:nvSpPr>
          <p:cNvPr id="11" name="Text Placeholder 2"/>
          <p:cNvSpPr>
            <a:spLocks noGrp="1"/>
          </p:cNvSpPr>
          <p:nvPr>
            <p:ph type="body" sz="quarter" idx="16"/>
          </p:nvPr>
        </p:nvSpPr>
        <p:spPr>
          <a:xfrm>
            <a:off x="338138" y="728663"/>
            <a:ext cx="7916862" cy="495300"/>
          </a:xfrm>
        </p:spPr>
        <p:txBody>
          <a:bodyPr/>
          <a:lstStyle/>
          <a:p>
            <a:pPr marL="280988" indent="-280988">
              <a:lnSpc>
                <a:spcPct val="110000"/>
              </a:lnSpc>
              <a:defRPr/>
            </a:pPr>
            <a:r>
              <a:rPr altLang="en-US" sz="3600" dirty="0"/>
              <a:t>Graph Terminology</a:t>
            </a:r>
            <a:endParaRPr altLang="en-US" sz="4000" dirty="0"/>
          </a:p>
        </p:txBody>
      </p:sp>
      <p:sp>
        <p:nvSpPr>
          <p:cNvPr id="9" name="Content Placeholder 2"/>
          <p:cNvSpPr txBox="1">
            <a:spLocks/>
          </p:cNvSpPr>
          <p:nvPr/>
        </p:nvSpPr>
        <p:spPr bwMode="auto">
          <a:xfrm>
            <a:off x="338138" y="1399146"/>
            <a:ext cx="7916862" cy="44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algn="ctr" eaLnBrk="1" hangingPunct="1">
              <a:spcBef>
                <a:spcPct val="0"/>
              </a:spcBef>
              <a:buSzPct val="75000"/>
              <a:buFont typeface="Wingdings" panose="05000000000000000000" pitchFamily="2" charset="2"/>
              <a:buNone/>
            </a:pPr>
            <a:r>
              <a:rPr lang="en-US" altLang="en-US" b="1" u="sng" kern="0" dirty="0"/>
              <a:t>Application Areas</a:t>
            </a:r>
          </a:p>
        </p:txBody>
      </p:sp>
    </p:spTree>
    <p:extLst>
      <p:ext uri="{BB962C8B-B14F-4D97-AF65-F5344CB8AC3E}">
        <p14:creationId xmlns:p14="http://schemas.microsoft.com/office/powerpoint/2010/main" val="7872931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ubtitle 6"/>
          <p:cNvSpPr>
            <a:spLocks noGrp="1"/>
          </p:cNvSpPr>
          <p:nvPr>
            <p:ph type="subTitle" idx="1"/>
          </p:nvPr>
        </p:nvSpPr>
        <p:spPr>
          <a:xfrm>
            <a:off x="1371600" y="3733800"/>
            <a:ext cx="6400800" cy="593725"/>
          </a:xfrm>
        </p:spPr>
        <p:txBody>
          <a:bodyPr/>
          <a:lstStyle/>
          <a:p>
            <a:pPr marL="315913" indent="-315913" eaLnBrk="1" hangingPunct="1"/>
            <a:r>
              <a:rPr lang="en-US" altLang="en-US" sz="3200" dirty="0"/>
              <a:t>Graph Representations</a:t>
            </a:r>
            <a:endParaRPr lang="en-US" altLang="en-US" sz="3600"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a:t>Graph Representations</a:t>
            </a:r>
            <a:endParaRPr altLang="en-US" sz="4000" dirty="0"/>
          </a:p>
        </p:txBody>
      </p:sp>
      <p:sp>
        <p:nvSpPr>
          <p:cNvPr id="19460" name="Rectangle 2"/>
          <p:cNvSpPr>
            <a:spLocks noChangeArrowheads="1"/>
          </p:cNvSpPr>
          <p:nvPr/>
        </p:nvSpPr>
        <p:spPr bwMode="gray">
          <a:xfrm>
            <a:off x="381000" y="1219200"/>
            <a:ext cx="7467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3500" indent="-63500">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228600" indent="-263525">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628650" indent="-20955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endParaRPr lang="en-US" altLang="en-US" sz="2400"/>
          </a:p>
        </p:txBody>
      </p:sp>
      <p:sp>
        <p:nvSpPr>
          <p:cNvPr id="6" name="Content Placeholder 2"/>
          <p:cNvSpPr txBox="1">
            <a:spLocks/>
          </p:cNvSpPr>
          <p:nvPr/>
        </p:nvSpPr>
        <p:spPr bwMode="auto">
          <a:xfrm>
            <a:off x="338138" y="1422584"/>
            <a:ext cx="7850738" cy="44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u="sng" kern="0" dirty="0"/>
              <a:t>Adjacency Matrix Representation</a:t>
            </a:r>
          </a:p>
        </p:txBody>
      </p:sp>
      <p:sp>
        <p:nvSpPr>
          <p:cNvPr id="8" name="Content Placeholder 2"/>
          <p:cNvSpPr>
            <a:spLocks noGrp="1"/>
          </p:cNvSpPr>
          <p:nvPr>
            <p:ph sz="quarter" idx="17"/>
          </p:nvPr>
        </p:nvSpPr>
        <p:spPr>
          <a:xfrm>
            <a:off x="887346" y="1889759"/>
            <a:ext cx="7850738" cy="3895024"/>
          </a:xfrm>
        </p:spPr>
        <p:txBody>
          <a:bodyPr/>
          <a:lstStyle/>
          <a:p>
            <a:pPr marL="0" lvl="1" indent="0" eaLnBrk="1" hangingPunct="1">
              <a:buFont typeface="Monotype Sorts" pitchFamily="2" charset="2"/>
              <a:buNone/>
              <a:defRPr/>
            </a:pPr>
            <a:r>
              <a:rPr lang="en-US" altLang="en-US" sz="2400" b="1" dirty="0"/>
              <a:t>Declare a 2-D array: </a:t>
            </a:r>
            <a:r>
              <a:rPr lang="en-US" altLang="en-US" sz="2400" dirty="0" err="1">
                <a:solidFill>
                  <a:srgbClr val="0070C0"/>
                </a:solidFill>
              </a:rPr>
              <a:t>int</a:t>
            </a:r>
            <a:r>
              <a:rPr lang="en-US" altLang="en-US" sz="2400" dirty="0">
                <a:solidFill>
                  <a:srgbClr val="0070C0"/>
                </a:solidFill>
              </a:rPr>
              <a:t> A[N][N];</a:t>
            </a:r>
            <a:r>
              <a:rPr lang="en-US" altLang="en-US" sz="2400" dirty="0"/>
              <a:t>  </a:t>
            </a:r>
            <a:r>
              <a:rPr lang="en-US" altLang="en-US" sz="2400" b="1" dirty="0">
                <a:solidFill>
                  <a:srgbClr val="008000"/>
                </a:solidFill>
              </a:rPr>
              <a:t>/*N is no. of nodes*/</a:t>
            </a:r>
          </a:p>
          <a:p>
            <a:pPr marL="0" lvl="1" indent="0" eaLnBrk="1" hangingPunct="1">
              <a:buFont typeface="Monotype Sorts" pitchFamily="2" charset="2"/>
              <a:buNone/>
              <a:defRPr/>
            </a:pPr>
            <a:endParaRPr lang="en-US" altLang="en-US" sz="2400" b="1" dirty="0">
              <a:solidFill>
                <a:srgbClr val="002060"/>
              </a:solidFill>
            </a:endParaRPr>
          </a:p>
          <a:p>
            <a:pPr marL="342900" lvl="1" indent="-342900" eaLnBrk="1" hangingPunct="1">
              <a:spcBef>
                <a:spcPts val="0"/>
              </a:spcBef>
              <a:buFont typeface="Wingdings" panose="05000000000000000000" pitchFamily="2" charset="2"/>
              <a:buChar char="§"/>
              <a:defRPr/>
            </a:pPr>
            <a:r>
              <a:rPr lang="en-US" altLang="en-US" sz="2400" dirty="0"/>
              <a:t>Edge (u, v) </a:t>
            </a:r>
            <a:r>
              <a:rPr lang="en-US" altLang="en-US" sz="2400" dirty="0">
                <a:sym typeface="Symbol" panose="05050102010706020507" pitchFamily="18" charset="2"/>
              </a:rPr>
              <a:t> </a:t>
            </a:r>
            <a:r>
              <a:rPr lang="en-US" altLang="en-US" sz="2400" dirty="0"/>
              <a:t>E  implies A[u][v] == 1; </a:t>
            </a:r>
            <a:br>
              <a:rPr lang="en-US" altLang="en-US" sz="2400" dirty="0"/>
            </a:br>
            <a:r>
              <a:rPr lang="en-US" altLang="en-US" sz="2400" dirty="0"/>
              <a:t>otherwise, A[u][v] == 0.</a:t>
            </a:r>
          </a:p>
          <a:p>
            <a:pPr marL="0" lvl="1" indent="0" eaLnBrk="1" hangingPunct="1">
              <a:spcBef>
                <a:spcPts val="0"/>
              </a:spcBef>
              <a:buNone/>
              <a:defRPr/>
            </a:pPr>
            <a:endParaRPr lang="en-US" altLang="en-US" sz="2400" dirty="0"/>
          </a:p>
          <a:p>
            <a:pPr marL="342900" lvl="1" indent="-342900" eaLnBrk="1" hangingPunct="1">
              <a:spcBef>
                <a:spcPts val="0"/>
              </a:spcBef>
              <a:buFont typeface="Wingdings" panose="05000000000000000000" pitchFamily="2" charset="2"/>
              <a:buChar char="§"/>
              <a:defRPr/>
            </a:pPr>
            <a:r>
              <a:rPr lang="en-US" altLang="en-US" sz="2400" dirty="0"/>
              <a:t>If </a:t>
            </a:r>
            <a:r>
              <a:rPr lang="en-US" altLang="en-US" sz="2400" dirty="0" smtClean="0"/>
              <a:t>a graph </a:t>
            </a:r>
            <a:r>
              <a:rPr lang="en-US" altLang="en-US" sz="2400" dirty="0"/>
              <a:t>is directed, then A[u][v] == 1 iff (u, v)</a:t>
            </a:r>
            <a:r>
              <a:rPr lang="en-US" altLang="en-US" sz="2400" dirty="0">
                <a:sym typeface="Symbol" panose="05050102010706020507" pitchFamily="18" charset="2"/>
              </a:rPr>
              <a:t></a:t>
            </a:r>
            <a:r>
              <a:rPr lang="en-US" altLang="en-US" sz="2400" dirty="0"/>
              <a:t>E; </a:t>
            </a:r>
            <a:br>
              <a:rPr lang="en-US" altLang="en-US" sz="2400" dirty="0"/>
            </a:br>
            <a:r>
              <a:rPr lang="en-US" altLang="en-US" sz="2400" dirty="0"/>
              <a:t>it does not imply (v, u) </a:t>
            </a:r>
            <a:r>
              <a:rPr lang="en-US" altLang="en-US" sz="2400" dirty="0">
                <a:sym typeface="Symbol" panose="05050102010706020507" pitchFamily="18" charset="2"/>
              </a:rPr>
              <a:t> </a:t>
            </a:r>
            <a:r>
              <a:rPr lang="en-US" altLang="en-US" sz="2400" dirty="0"/>
              <a:t>E.</a:t>
            </a:r>
          </a:p>
          <a:p>
            <a:pPr marL="0" lvl="1" indent="0" eaLnBrk="1" hangingPunct="1">
              <a:spcBef>
                <a:spcPts val="0"/>
              </a:spcBef>
              <a:buNone/>
              <a:defRPr/>
            </a:pPr>
            <a:endParaRPr lang="en-US" altLang="en-US" sz="2400" dirty="0"/>
          </a:p>
          <a:p>
            <a:pPr marL="342900" lvl="1" indent="-342900" eaLnBrk="1" hangingPunct="1">
              <a:spcBef>
                <a:spcPts val="0"/>
              </a:spcBef>
              <a:buFont typeface="Wingdings" panose="05000000000000000000" pitchFamily="2" charset="2"/>
              <a:buChar char="§"/>
              <a:defRPr/>
            </a:pPr>
            <a:r>
              <a:rPr lang="en-US" altLang="en-US" sz="2400" dirty="0"/>
              <a:t>If </a:t>
            </a:r>
            <a:r>
              <a:rPr lang="en-US" altLang="en-US" sz="2400" dirty="0" smtClean="0"/>
              <a:t>a graph </a:t>
            </a:r>
            <a:r>
              <a:rPr lang="en-US" altLang="en-US" sz="2400" dirty="0"/>
              <a:t>is undirected, then A is symmetric, </a:t>
            </a:r>
            <a:br>
              <a:rPr lang="en-US" altLang="en-US" sz="2400" dirty="0"/>
            </a:br>
            <a:r>
              <a:rPr lang="en-US" altLang="en-US" sz="2400" dirty="0"/>
              <a:t>i.e., A[u][v] == A[v][u].</a:t>
            </a:r>
          </a:p>
          <a:p>
            <a:pPr eaLnBrk="1" hangingPunct="1">
              <a:spcBef>
                <a:spcPct val="0"/>
              </a:spcBef>
              <a:buClrTx/>
              <a:defRPr/>
            </a:pPr>
            <a:endParaRPr lang="en-US" altLang="en-US" sz="2400" dirty="0"/>
          </a:p>
          <a:p>
            <a:pPr marL="0" indent="0" eaLnBrk="1" hangingPunct="1">
              <a:buNone/>
              <a:defRPr/>
            </a:pPr>
            <a:endParaRPr lang="en-US" dirty="0"/>
          </a:p>
        </p:txBody>
      </p:sp>
    </p:spTree>
    <p:extLst>
      <p:ext uri="{BB962C8B-B14F-4D97-AF65-F5344CB8AC3E}">
        <p14:creationId xmlns:p14="http://schemas.microsoft.com/office/powerpoint/2010/main" val="38004843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a:t>Graph Representations</a:t>
            </a:r>
            <a:endParaRPr altLang="en-US" sz="4000" dirty="0"/>
          </a:p>
        </p:txBody>
      </p:sp>
      <p:sp>
        <p:nvSpPr>
          <p:cNvPr id="19460" name="Rectangle 2"/>
          <p:cNvSpPr>
            <a:spLocks noChangeArrowheads="1"/>
          </p:cNvSpPr>
          <p:nvPr/>
        </p:nvSpPr>
        <p:spPr bwMode="gray">
          <a:xfrm>
            <a:off x="381000" y="1992430"/>
            <a:ext cx="7467600" cy="231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3500" indent="-63500">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228600" indent="-263525">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628650" indent="-20955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endParaRPr lang="en-US" altLang="en-US" sz="2400"/>
          </a:p>
        </p:txBody>
      </p:sp>
      <p:sp>
        <p:nvSpPr>
          <p:cNvPr id="8" name="Content Placeholder 2"/>
          <p:cNvSpPr>
            <a:spLocks noGrp="1"/>
          </p:cNvSpPr>
          <p:nvPr>
            <p:ph sz="quarter" idx="17"/>
          </p:nvPr>
        </p:nvSpPr>
        <p:spPr>
          <a:xfrm>
            <a:off x="887344" y="1889759"/>
            <a:ext cx="7850738" cy="2547487"/>
          </a:xfrm>
        </p:spPr>
        <p:txBody>
          <a:bodyPr/>
          <a:lstStyle/>
          <a:p>
            <a:pPr marL="0" lvl="1" indent="0" eaLnBrk="1" hangingPunct="1">
              <a:buFont typeface="Monotype Sorts" pitchFamily="2" charset="2"/>
              <a:buNone/>
              <a:defRPr/>
            </a:pPr>
            <a:r>
              <a:rPr lang="en-US" altLang="en-US" sz="2400" b="1" dirty="0" smtClean="0"/>
              <a:t>Performance:</a:t>
            </a:r>
            <a:br>
              <a:rPr lang="en-US" altLang="en-US" sz="2400" b="1" dirty="0" smtClean="0"/>
            </a:br>
            <a:endParaRPr lang="en-US" altLang="en-US" sz="2400" b="1" dirty="0">
              <a:solidFill>
                <a:srgbClr val="002060"/>
              </a:solidFill>
            </a:endParaRPr>
          </a:p>
          <a:p>
            <a:pPr eaLnBrk="1" hangingPunct="1">
              <a:spcBef>
                <a:spcPct val="0"/>
              </a:spcBef>
              <a:defRPr/>
            </a:pPr>
            <a:r>
              <a:rPr lang="en-US" altLang="en-US" dirty="0">
                <a:solidFill>
                  <a:schemeClr val="tx1"/>
                </a:solidFill>
              </a:rPr>
              <a:t>Good because access time for A[u][v] is constant.</a:t>
            </a:r>
          </a:p>
          <a:p>
            <a:pPr eaLnBrk="1" hangingPunct="1">
              <a:spcBef>
                <a:spcPct val="0"/>
              </a:spcBef>
              <a:defRPr/>
            </a:pPr>
            <a:endParaRPr lang="en-US" altLang="en-US" dirty="0">
              <a:solidFill>
                <a:schemeClr val="tx1"/>
              </a:solidFill>
            </a:endParaRPr>
          </a:p>
          <a:p>
            <a:pPr eaLnBrk="1" hangingPunct="1">
              <a:spcBef>
                <a:spcPct val="0"/>
              </a:spcBef>
              <a:defRPr/>
            </a:pPr>
            <a:r>
              <a:rPr lang="en-US" altLang="en-US" dirty="0">
                <a:solidFill>
                  <a:schemeClr val="tx1"/>
                </a:solidFill>
              </a:rPr>
              <a:t>Bad when graph is sparsely connected, </a:t>
            </a:r>
            <a:br>
              <a:rPr lang="en-US" altLang="en-US" dirty="0">
                <a:solidFill>
                  <a:schemeClr val="tx1"/>
                </a:solidFill>
              </a:rPr>
            </a:br>
            <a:r>
              <a:rPr lang="en-US" altLang="en-US" dirty="0">
                <a:solidFill>
                  <a:schemeClr val="tx1"/>
                </a:solidFill>
              </a:rPr>
              <a:t>i.e., most of the entries in A are zeros </a:t>
            </a:r>
            <a:r>
              <a:rPr lang="en-US" altLang="en-US" dirty="0">
                <a:solidFill>
                  <a:schemeClr val="tx1"/>
                </a:solidFill>
                <a:sym typeface="Symbol" pitchFamily="18" charset="2"/>
              </a:rPr>
              <a:t>(|</a:t>
            </a:r>
            <a:r>
              <a:rPr lang="en-US" altLang="en-US" dirty="0">
                <a:solidFill>
                  <a:schemeClr val="tx1"/>
                </a:solidFill>
              </a:rPr>
              <a:t>E</a:t>
            </a:r>
            <a:r>
              <a:rPr lang="en-US" altLang="en-US" dirty="0">
                <a:solidFill>
                  <a:schemeClr val="tx1"/>
                </a:solidFill>
                <a:sym typeface="Symbol" pitchFamily="18" charset="2"/>
              </a:rPr>
              <a:t>| </a:t>
            </a:r>
            <a:r>
              <a:rPr lang="en-US" altLang="en-US" dirty="0">
                <a:solidFill>
                  <a:schemeClr val="tx1"/>
                </a:solidFill>
              </a:rPr>
              <a:t>« |V</a:t>
            </a:r>
            <a:r>
              <a:rPr lang="en-US" altLang="en-US" dirty="0">
                <a:solidFill>
                  <a:schemeClr val="tx1"/>
                </a:solidFill>
                <a:sym typeface="Symbol" pitchFamily="18" charset="2"/>
              </a:rPr>
              <a:t>|</a:t>
            </a:r>
            <a:r>
              <a:rPr lang="en-US" altLang="en-US" baseline="30000" dirty="0">
                <a:solidFill>
                  <a:schemeClr val="tx1"/>
                </a:solidFill>
                <a:sym typeface="Symbol" pitchFamily="18" charset="2"/>
              </a:rPr>
              <a:t>2</a:t>
            </a:r>
            <a:r>
              <a:rPr lang="en-US" altLang="en-US" dirty="0">
                <a:solidFill>
                  <a:schemeClr val="tx1"/>
                </a:solidFill>
                <a:sym typeface="Symbol" pitchFamily="18" charset="2"/>
              </a:rPr>
              <a:t>).</a:t>
            </a:r>
            <a:endParaRPr lang="en-US" altLang="en-US" dirty="0">
              <a:solidFill>
                <a:schemeClr val="tx1"/>
              </a:solidFill>
            </a:endParaRPr>
          </a:p>
          <a:p>
            <a:pPr marL="0" indent="0" eaLnBrk="1" hangingPunct="1">
              <a:spcBef>
                <a:spcPct val="0"/>
              </a:spcBef>
              <a:buClrTx/>
              <a:buNone/>
              <a:defRPr/>
            </a:pPr>
            <a:endParaRPr lang="en-US" altLang="en-US" sz="2400" dirty="0"/>
          </a:p>
          <a:p>
            <a:pPr marL="0" indent="0" eaLnBrk="1" hangingPunct="1">
              <a:buNone/>
              <a:defRPr/>
            </a:pPr>
            <a:endParaRPr lang="en-US" dirty="0"/>
          </a:p>
        </p:txBody>
      </p:sp>
      <p:sp>
        <p:nvSpPr>
          <p:cNvPr id="10" name="Content Placeholder 2"/>
          <p:cNvSpPr txBox="1">
            <a:spLocks/>
          </p:cNvSpPr>
          <p:nvPr/>
        </p:nvSpPr>
        <p:spPr bwMode="auto">
          <a:xfrm>
            <a:off x="338138" y="1422584"/>
            <a:ext cx="7850738" cy="44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u="sng" kern="0" dirty="0"/>
              <a:t>Adjacency Matrix Representation</a:t>
            </a:r>
          </a:p>
        </p:txBody>
      </p:sp>
    </p:spTree>
    <p:extLst>
      <p:ext uri="{BB962C8B-B14F-4D97-AF65-F5344CB8AC3E}">
        <p14:creationId xmlns:p14="http://schemas.microsoft.com/office/powerpoint/2010/main" val="34080591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a:t>Graph Representations</a:t>
            </a:r>
            <a:endParaRPr altLang="en-US" sz="4000" dirty="0"/>
          </a:p>
        </p:txBody>
      </p:sp>
      <p:grpSp>
        <p:nvGrpSpPr>
          <p:cNvPr id="21509" name="Group 2"/>
          <p:cNvGrpSpPr>
            <a:grpSpLocks/>
          </p:cNvGrpSpPr>
          <p:nvPr/>
        </p:nvGrpSpPr>
        <p:grpSpPr bwMode="auto">
          <a:xfrm>
            <a:off x="1303022" y="1992430"/>
            <a:ext cx="6172200" cy="4184781"/>
            <a:chOff x="720" y="721"/>
            <a:chExt cx="4560" cy="3118"/>
          </a:xfrm>
        </p:grpSpPr>
        <p:sp>
          <p:nvSpPr>
            <p:cNvPr id="21510" name="Line 3"/>
            <p:cNvSpPr>
              <a:spLocks noChangeShapeType="1"/>
            </p:cNvSpPr>
            <p:nvPr/>
          </p:nvSpPr>
          <p:spPr bwMode="auto">
            <a:xfrm>
              <a:off x="2496" y="1602"/>
              <a:ext cx="1248" cy="462"/>
            </a:xfrm>
            <a:prstGeom prst="line">
              <a:avLst/>
            </a:prstGeom>
            <a:noFill/>
            <a:ln w="381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b="0">
                <a:latin typeface="+mn-lt"/>
              </a:endParaRPr>
            </a:p>
          </p:txBody>
        </p:sp>
        <p:sp>
          <p:nvSpPr>
            <p:cNvPr id="21511" name="Line 4"/>
            <p:cNvSpPr>
              <a:spLocks noChangeShapeType="1"/>
            </p:cNvSpPr>
            <p:nvPr/>
          </p:nvSpPr>
          <p:spPr bwMode="auto">
            <a:xfrm>
              <a:off x="1344" y="1056"/>
              <a:ext cx="1104" cy="528"/>
            </a:xfrm>
            <a:prstGeom prst="line">
              <a:avLst/>
            </a:prstGeom>
            <a:noFill/>
            <a:ln w="381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b="0">
                <a:latin typeface="+mn-lt"/>
              </a:endParaRPr>
            </a:p>
          </p:txBody>
        </p:sp>
        <p:sp>
          <p:nvSpPr>
            <p:cNvPr id="21512" name="Line 5"/>
            <p:cNvSpPr>
              <a:spLocks noChangeShapeType="1"/>
            </p:cNvSpPr>
            <p:nvPr/>
          </p:nvSpPr>
          <p:spPr bwMode="auto">
            <a:xfrm flipV="1">
              <a:off x="1920" y="1584"/>
              <a:ext cx="528" cy="912"/>
            </a:xfrm>
            <a:prstGeom prst="line">
              <a:avLst/>
            </a:prstGeom>
            <a:noFill/>
            <a:ln w="381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b="0">
                <a:latin typeface="+mn-lt"/>
              </a:endParaRPr>
            </a:p>
          </p:txBody>
        </p:sp>
        <p:sp>
          <p:nvSpPr>
            <p:cNvPr id="21513" name="Line 6"/>
            <p:cNvSpPr>
              <a:spLocks noChangeShapeType="1"/>
            </p:cNvSpPr>
            <p:nvPr/>
          </p:nvSpPr>
          <p:spPr bwMode="auto">
            <a:xfrm>
              <a:off x="1344" y="1056"/>
              <a:ext cx="576" cy="1392"/>
            </a:xfrm>
            <a:prstGeom prst="line">
              <a:avLst/>
            </a:prstGeom>
            <a:noFill/>
            <a:ln w="381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b="0">
                <a:latin typeface="+mn-lt"/>
              </a:endParaRPr>
            </a:p>
          </p:txBody>
        </p:sp>
        <p:sp>
          <p:nvSpPr>
            <p:cNvPr id="21514" name="Line 7"/>
            <p:cNvSpPr>
              <a:spLocks noChangeShapeType="1"/>
            </p:cNvSpPr>
            <p:nvPr/>
          </p:nvSpPr>
          <p:spPr bwMode="auto">
            <a:xfrm flipV="1">
              <a:off x="912" y="2448"/>
              <a:ext cx="1056" cy="480"/>
            </a:xfrm>
            <a:prstGeom prst="line">
              <a:avLst/>
            </a:prstGeom>
            <a:noFill/>
            <a:ln w="381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b="0">
                <a:latin typeface="+mn-lt"/>
              </a:endParaRPr>
            </a:p>
          </p:txBody>
        </p:sp>
        <p:sp>
          <p:nvSpPr>
            <p:cNvPr id="21515" name="Line 8"/>
            <p:cNvSpPr>
              <a:spLocks noChangeShapeType="1"/>
            </p:cNvSpPr>
            <p:nvPr/>
          </p:nvSpPr>
          <p:spPr bwMode="auto">
            <a:xfrm>
              <a:off x="1968" y="2448"/>
              <a:ext cx="960" cy="528"/>
            </a:xfrm>
            <a:prstGeom prst="line">
              <a:avLst/>
            </a:prstGeom>
            <a:noFill/>
            <a:ln w="381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b="0">
                <a:latin typeface="+mn-lt"/>
              </a:endParaRPr>
            </a:p>
          </p:txBody>
        </p:sp>
        <p:sp>
          <p:nvSpPr>
            <p:cNvPr id="21516" name="Line 9"/>
            <p:cNvSpPr>
              <a:spLocks noChangeShapeType="1"/>
            </p:cNvSpPr>
            <p:nvPr/>
          </p:nvSpPr>
          <p:spPr bwMode="auto">
            <a:xfrm flipV="1">
              <a:off x="2352" y="2837"/>
              <a:ext cx="576" cy="816"/>
            </a:xfrm>
            <a:prstGeom prst="line">
              <a:avLst/>
            </a:prstGeom>
            <a:noFill/>
            <a:ln w="381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b="0">
                <a:latin typeface="+mn-lt"/>
              </a:endParaRPr>
            </a:p>
          </p:txBody>
        </p:sp>
        <p:sp>
          <p:nvSpPr>
            <p:cNvPr id="21517" name="Line 10"/>
            <p:cNvSpPr>
              <a:spLocks noChangeShapeType="1"/>
            </p:cNvSpPr>
            <p:nvPr/>
          </p:nvSpPr>
          <p:spPr bwMode="auto">
            <a:xfrm>
              <a:off x="2928" y="2837"/>
              <a:ext cx="816" cy="816"/>
            </a:xfrm>
            <a:prstGeom prst="line">
              <a:avLst/>
            </a:prstGeom>
            <a:noFill/>
            <a:ln w="381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b="0">
                <a:latin typeface="+mn-lt"/>
              </a:endParaRPr>
            </a:p>
          </p:txBody>
        </p:sp>
        <p:sp>
          <p:nvSpPr>
            <p:cNvPr id="21518" name="Line 11"/>
            <p:cNvSpPr>
              <a:spLocks noChangeShapeType="1"/>
            </p:cNvSpPr>
            <p:nvPr/>
          </p:nvSpPr>
          <p:spPr bwMode="auto">
            <a:xfrm flipV="1">
              <a:off x="2524" y="1042"/>
              <a:ext cx="1028" cy="542"/>
            </a:xfrm>
            <a:prstGeom prst="line">
              <a:avLst/>
            </a:prstGeom>
            <a:noFill/>
            <a:ln w="381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b="0">
                <a:latin typeface="+mn-lt"/>
              </a:endParaRPr>
            </a:p>
          </p:txBody>
        </p:sp>
        <p:sp>
          <p:nvSpPr>
            <p:cNvPr id="21519" name="Line 12"/>
            <p:cNvSpPr>
              <a:spLocks noChangeShapeType="1"/>
            </p:cNvSpPr>
            <p:nvPr/>
          </p:nvSpPr>
          <p:spPr bwMode="auto">
            <a:xfrm>
              <a:off x="3744" y="2016"/>
              <a:ext cx="742" cy="821"/>
            </a:xfrm>
            <a:prstGeom prst="line">
              <a:avLst/>
            </a:prstGeom>
            <a:noFill/>
            <a:ln w="381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b="0">
                <a:latin typeface="+mn-lt"/>
              </a:endParaRPr>
            </a:p>
          </p:txBody>
        </p:sp>
        <p:sp>
          <p:nvSpPr>
            <p:cNvPr id="21520" name="Line 13"/>
            <p:cNvSpPr>
              <a:spLocks noChangeShapeType="1"/>
            </p:cNvSpPr>
            <p:nvPr/>
          </p:nvSpPr>
          <p:spPr bwMode="auto">
            <a:xfrm flipV="1">
              <a:off x="3744" y="1776"/>
              <a:ext cx="1344" cy="240"/>
            </a:xfrm>
            <a:prstGeom prst="line">
              <a:avLst/>
            </a:prstGeom>
            <a:noFill/>
            <a:ln w="381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b="0">
                <a:latin typeface="+mn-lt"/>
              </a:endParaRPr>
            </a:p>
          </p:txBody>
        </p:sp>
        <p:sp>
          <p:nvSpPr>
            <p:cNvPr id="21521" name="Line 14"/>
            <p:cNvSpPr>
              <a:spLocks noChangeShapeType="1"/>
            </p:cNvSpPr>
            <p:nvPr/>
          </p:nvSpPr>
          <p:spPr bwMode="auto">
            <a:xfrm flipH="1" flipV="1">
              <a:off x="5040" y="864"/>
              <a:ext cx="0" cy="912"/>
            </a:xfrm>
            <a:prstGeom prst="line">
              <a:avLst/>
            </a:prstGeom>
            <a:noFill/>
            <a:ln w="38100">
              <a:solidFill>
                <a:srgbClr val="00206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GB"/>
            </a:p>
          </p:txBody>
        </p:sp>
        <p:sp>
          <p:nvSpPr>
            <p:cNvPr id="21522" name="Text Box 15"/>
            <p:cNvSpPr txBox="1">
              <a:spLocks noChangeArrowheads="1"/>
            </p:cNvSpPr>
            <p:nvPr/>
          </p:nvSpPr>
          <p:spPr bwMode="auto">
            <a:xfrm>
              <a:off x="2256" y="1440"/>
              <a:ext cx="384" cy="330"/>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2000" dirty="0">
                  <a:solidFill>
                    <a:schemeClr val="bg1"/>
                  </a:solidFill>
                  <a:latin typeface="+mn-lt"/>
                </a:rPr>
                <a:t>1</a:t>
              </a:r>
              <a:endParaRPr lang="en-US" altLang="en-US" sz="2800" i="1" dirty="0">
                <a:solidFill>
                  <a:schemeClr val="bg1"/>
                </a:solidFill>
                <a:latin typeface="+mn-lt"/>
              </a:endParaRPr>
            </a:p>
          </p:txBody>
        </p:sp>
        <p:sp>
          <p:nvSpPr>
            <p:cNvPr id="21523" name="Text Box 16"/>
            <p:cNvSpPr txBox="1">
              <a:spLocks noChangeArrowheads="1"/>
            </p:cNvSpPr>
            <p:nvPr/>
          </p:nvSpPr>
          <p:spPr bwMode="auto">
            <a:xfrm>
              <a:off x="3494" y="781"/>
              <a:ext cx="384" cy="330"/>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2000" dirty="0">
                  <a:solidFill>
                    <a:schemeClr val="bg1"/>
                  </a:solidFill>
                  <a:latin typeface="+mn-lt"/>
                </a:rPr>
                <a:t>4</a:t>
              </a:r>
              <a:endParaRPr lang="en-US" altLang="en-US" sz="2800" i="1" dirty="0">
                <a:solidFill>
                  <a:schemeClr val="bg1"/>
                </a:solidFill>
                <a:latin typeface="+mn-lt"/>
              </a:endParaRPr>
            </a:p>
          </p:txBody>
        </p:sp>
        <p:sp>
          <p:nvSpPr>
            <p:cNvPr id="21524" name="Text Box 17"/>
            <p:cNvSpPr txBox="1">
              <a:spLocks noChangeArrowheads="1"/>
            </p:cNvSpPr>
            <p:nvPr/>
          </p:nvSpPr>
          <p:spPr bwMode="auto">
            <a:xfrm>
              <a:off x="1063" y="884"/>
              <a:ext cx="384" cy="330"/>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2000" dirty="0">
                  <a:solidFill>
                    <a:schemeClr val="bg1"/>
                  </a:solidFill>
                  <a:latin typeface="+mn-lt"/>
                </a:rPr>
                <a:t>11</a:t>
              </a:r>
              <a:endParaRPr lang="en-US" altLang="en-US" sz="2800" i="1" dirty="0">
                <a:solidFill>
                  <a:schemeClr val="bg1"/>
                </a:solidFill>
                <a:latin typeface="+mn-lt"/>
              </a:endParaRPr>
            </a:p>
          </p:txBody>
        </p:sp>
        <p:sp>
          <p:nvSpPr>
            <p:cNvPr id="21525" name="Text Box 18"/>
            <p:cNvSpPr txBox="1">
              <a:spLocks noChangeArrowheads="1"/>
            </p:cNvSpPr>
            <p:nvPr/>
          </p:nvSpPr>
          <p:spPr bwMode="auto">
            <a:xfrm>
              <a:off x="1727" y="2352"/>
              <a:ext cx="385" cy="330"/>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2000">
                  <a:solidFill>
                    <a:schemeClr val="bg1"/>
                  </a:solidFill>
                  <a:latin typeface="+mn-lt"/>
                </a:rPr>
                <a:t>2</a:t>
              </a:r>
              <a:endParaRPr lang="en-US" altLang="en-US" sz="2800" i="1">
                <a:solidFill>
                  <a:schemeClr val="bg1"/>
                </a:solidFill>
                <a:latin typeface="+mn-lt"/>
              </a:endParaRPr>
            </a:p>
          </p:txBody>
        </p:sp>
        <p:sp>
          <p:nvSpPr>
            <p:cNvPr id="21526" name="Text Box 19"/>
            <p:cNvSpPr txBox="1">
              <a:spLocks noChangeArrowheads="1"/>
            </p:cNvSpPr>
            <p:nvPr/>
          </p:nvSpPr>
          <p:spPr bwMode="auto">
            <a:xfrm>
              <a:off x="720" y="2783"/>
              <a:ext cx="384" cy="330"/>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2000">
                  <a:solidFill>
                    <a:schemeClr val="bg1"/>
                  </a:solidFill>
                  <a:latin typeface="+mn-lt"/>
                </a:rPr>
                <a:t>5</a:t>
              </a:r>
              <a:endParaRPr lang="en-US" altLang="en-US" sz="2800" i="1">
                <a:solidFill>
                  <a:schemeClr val="bg1"/>
                </a:solidFill>
                <a:latin typeface="+mn-lt"/>
              </a:endParaRPr>
            </a:p>
          </p:txBody>
        </p:sp>
        <p:sp>
          <p:nvSpPr>
            <p:cNvPr id="21527" name="Text Box 20"/>
            <p:cNvSpPr txBox="1">
              <a:spLocks noChangeArrowheads="1"/>
            </p:cNvSpPr>
            <p:nvPr/>
          </p:nvSpPr>
          <p:spPr bwMode="auto">
            <a:xfrm>
              <a:off x="2735" y="2741"/>
              <a:ext cx="383" cy="330"/>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2000">
                  <a:solidFill>
                    <a:schemeClr val="bg1"/>
                  </a:solidFill>
                  <a:latin typeface="+mn-lt"/>
                </a:rPr>
                <a:t>6</a:t>
              </a:r>
              <a:endParaRPr lang="en-US" altLang="en-US" sz="2800" i="1">
                <a:solidFill>
                  <a:schemeClr val="bg1"/>
                </a:solidFill>
                <a:latin typeface="+mn-lt"/>
              </a:endParaRPr>
            </a:p>
          </p:txBody>
        </p:sp>
        <p:sp>
          <p:nvSpPr>
            <p:cNvPr id="21528" name="Text Box 21"/>
            <p:cNvSpPr txBox="1">
              <a:spLocks noChangeArrowheads="1"/>
            </p:cNvSpPr>
            <p:nvPr/>
          </p:nvSpPr>
          <p:spPr bwMode="auto">
            <a:xfrm>
              <a:off x="2160" y="3508"/>
              <a:ext cx="384" cy="330"/>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2000">
                  <a:solidFill>
                    <a:schemeClr val="bg1"/>
                  </a:solidFill>
                  <a:latin typeface="+mn-lt"/>
                </a:rPr>
                <a:t>9</a:t>
              </a:r>
              <a:endParaRPr lang="en-US" altLang="en-US" sz="2800" i="1">
                <a:solidFill>
                  <a:schemeClr val="bg1"/>
                </a:solidFill>
                <a:latin typeface="+mn-lt"/>
              </a:endParaRPr>
            </a:p>
          </p:txBody>
        </p:sp>
        <p:sp>
          <p:nvSpPr>
            <p:cNvPr id="21529" name="Text Box 22"/>
            <p:cNvSpPr txBox="1">
              <a:spLocks noChangeArrowheads="1"/>
            </p:cNvSpPr>
            <p:nvPr/>
          </p:nvSpPr>
          <p:spPr bwMode="auto">
            <a:xfrm>
              <a:off x="3504" y="3509"/>
              <a:ext cx="384" cy="330"/>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2000" dirty="0">
                  <a:solidFill>
                    <a:schemeClr val="bg1"/>
                  </a:solidFill>
                  <a:latin typeface="+mn-lt"/>
                </a:rPr>
                <a:t>10</a:t>
              </a:r>
              <a:endParaRPr lang="en-US" altLang="en-US" sz="2800" i="1" dirty="0">
                <a:solidFill>
                  <a:schemeClr val="bg1"/>
                </a:solidFill>
                <a:latin typeface="+mn-lt"/>
              </a:endParaRPr>
            </a:p>
          </p:txBody>
        </p:sp>
        <p:sp>
          <p:nvSpPr>
            <p:cNvPr id="21530" name="Text Box 23"/>
            <p:cNvSpPr txBox="1">
              <a:spLocks noChangeArrowheads="1"/>
            </p:cNvSpPr>
            <p:nvPr/>
          </p:nvSpPr>
          <p:spPr bwMode="auto">
            <a:xfrm>
              <a:off x="3552" y="1908"/>
              <a:ext cx="384" cy="330"/>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2000">
                  <a:solidFill>
                    <a:schemeClr val="bg1"/>
                  </a:solidFill>
                  <a:latin typeface="+mn-lt"/>
                </a:rPr>
                <a:t>3</a:t>
              </a:r>
              <a:endParaRPr lang="en-US" altLang="en-US" sz="2800" i="1">
                <a:solidFill>
                  <a:schemeClr val="bg1"/>
                </a:solidFill>
                <a:latin typeface="+mn-lt"/>
              </a:endParaRPr>
            </a:p>
          </p:txBody>
        </p:sp>
        <p:sp>
          <p:nvSpPr>
            <p:cNvPr id="21531" name="Text Box 24"/>
            <p:cNvSpPr txBox="1">
              <a:spLocks noChangeArrowheads="1"/>
            </p:cNvSpPr>
            <p:nvPr/>
          </p:nvSpPr>
          <p:spPr bwMode="auto">
            <a:xfrm>
              <a:off x="4296" y="2712"/>
              <a:ext cx="384" cy="330"/>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2000">
                  <a:solidFill>
                    <a:schemeClr val="bg1"/>
                  </a:solidFill>
                  <a:latin typeface="+mn-lt"/>
                </a:rPr>
                <a:t>7</a:t>
              </a:r>
              <a:endParaRPr lang="en-US" altLang="en-US" sz="2800" i="1">
                <a:solidFill>
                  <a:schemeClr val="bg1"/>
                </a:solidFill>
                <a:latin typeface="+mn-lt"/>
              </a:endParaRPr>
            </a:p>
          </p:txBody>
        </p:sp>
        <p:sp>
          <p:nvSpPr>
            <p:cNvPr id="21532" name="Text Box 25"/>
            <p:cNvSpPr txBox="1">
              <a:spLocks noChangeArrowheads="1"/>
            </p:cNvSpPr>
            <p:nvPr/>
          </p:nvSpPr>
          <p:spPr bwMode="auto">
            <a:xfrm>
              <a:off x="4896" y="1680"/>
              <a:ext cx="384" cy="330"/>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2000">
                  <a:solidFill>
                    <a:schemeClr val="bg1"/>
                  </a:solidFill>
                  <a:latin typeface="+mn-lt"/>
                </a:rPr>
                <a:t>8</a:t>
              </a:r>
              <a:endParaRPr lang="en-US" altLang="en-US" sz="2800" i="1">
                <a:solidFill>
                  <a:schemeClr val="bg1"/>
                </a:solidFill>
                <a:latin typeface="+mn-lt"/>
              </a:endParaRPr>
            </a:p>
          </p:txBody>
        </p:sp>
        <p:sp>
          <p:nvSpPr>
            <p:cNvPr id="21533" name="Text Box 26"/>
            <p:cNvSpPr txBox="1">
              <a:spLocks noChangeArrowheads="1"/>
            </p:cNvSpPr>
            <p:nvPr/>
          </p:nvSpPr>
          <p:spPr bwMode="auto">
            <a:xfrm>
              <a:off x="4848" y="721"/>
              <a:ext cx="384" cy="330"/>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2000" dirty="0">
                  <a:solidFill>
                    <a:schemeClr val="bg1"/>
                  </a:solidFill>
                  <a:latin typeface="+mn-lt"/>
                </a:rPr>
                <a:t>12</a:t>
              </a:r>
              <a:endParaRPr lang="en-US" altLang="en-US" sz="2800" i="1" dirty="0">
                <a:solidFill>
                  <a:schemeClr val="bg1"/>
                </a:solidFill>
                <a:latin typeface="+mn-lt"/>
              </a:endParaRPr>
            </a:p>
          </p:txBody>
        </p:sp>
      </p:grpSp>
      <p:sp>
        <p:nvSpPr>
          <p:cNvPr id="29" name="Content Placeholder 2"/>
          <p:cNvSpPr txBox="1">
            <a:spLocks/>
          </p:cNvSpPr>
          <p:nvPr/>
        </p:nvSpPr>
        <p:spPr bwMode="auto">
          <a:xfrm>
            <a:off x="338138" y="1399146"/>
            <a:ext cx="7916862" cy="44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Undirected Graph</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a:t>Graph Representations</a:t>
            </a:r>
          </a:p>
        </p:txBody>
      </p:sp>
      <p:sp>
        <p:nvSpPr>
          <p:cNvPr id="22533" name="Text Box 1031"/>
          <p:cNvSpPr txBox="1">
            <a:spLocks noChangeArrowheads="1"/>
          </p:cNvSpPr>
          <p:nvPr/>
        </p:nvSpPr>
        <p:spPr bwMode="auto">
          <a:xfrm>
            <a:off x="5898718" y="3488246"/>
            <a:ext cx="2602578" cy="1015663"/>
          </a:xfrm>
          <a:prstGeom prst="rect">
            <a:avLst/>
          </a:prstGeom>
          <a:solidFill>
            <a:srgbClr val="FF9900"/>
          </a:solidFill>
          <a:ln>
            <a:solidFill>
              <a:schemeClr val="tx1"/>
            </a:solidFill>
          </a:ln>
          <a:extLst/>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r>
              <a:rPr lang="en-US" altLang="en-US" sz="2000" b="0" dirty="0"/>
              <a:t>Lower left triangle is symmetric with upper right </a:t>
            </a:r>
            <a:r>
              <a:rPr lang="en-US" altLang="en-US" sz="2000" b="0" dirty="0" smtClean="0"/>
              <a:t>one.</a:t>
            </a:r>
            <a:endParaRPr lang="en-US" altLang="en-US" sz="2000" b="0" dirty="0"/>
          </a:p>
        </p:txBody>
      </p:sp>
      <p:graphicFrame>
        <p:nvGraphicFramePr>
          <p:cNvPr id="11" name="Table 10"/>
          <p:cNvGraphicFramePr>
            <a:graphicFrameLocks noGrp="1"/>
          </p:cNvGraphicFramePr>
          <p:nvPr>
            <p:extLst>
              <p:ext uri="{D42A27DB-BD31-4B8C-83A1-F6EECF244321}">
                <p14:modId xmlns:p14="http://schemas.microsoft.com/office/powerpoint/2010/main" val="4170914209"/>
              </p:ext>
            </p:extLst>
          </p:nvPr>
        </p:nvGraphicFramePr>
        <p:xfrm>
          <a:off x="905720" y="2051355"/>
          <a:ext cx="4581226" cy="3706711"/>
        </p:xfrm>
        <a:graphic>
          <a:graphicData uri="http://schemas.openxmlformats.org/drawingml/2006/table">
            <a:tbl>
              <a:tblPr firstRow="1" bandRow="1">
                <a:tableStyleId>{3C2FFA5D-87B4-456A-9821-1D502468CF0F}</a:tableStyleId>
              </a:tblPr>
              <a:tblGrid>
                <a:gridCol w="352402">
                  <a:extLst>
                    <a:ext uri="{9D8B030D-6E8A-4147-A177-3AD203B41FA5}">
                      <a16:colId xmlns:a16="http://schemas.microsoft.com/office/drawing/2014/main" val="211051426"/>
                    </a:ext>
                  </a:extLst>
                </a:gridCol>
                <a:gridCol w="352402">
                  <a:extLst>
                    <a:ext uri="{9D8B030D-6E8A-4147-A177-3AD203B41FA5}">
                      <a16:colId xmlns:a16="http://schemas.microsoft.com/office/drawing/2014/main" val="3894710977"/>
                    </a:ext>
                  </a:extLst>
                </a:gridCol>
                <a:gridCol w="352402">
                  <a:extLst>
                    <a:ext uri="{9D8B030D-6E8A-4147-A177-3AD203B41FA5}">
                      <a16:colId xmlns:a16="http://schemas.microsoft.com/office/drawing/2014/main" val="1397481242"/>
                    </a:ext>
                  </a:extLst>
                </a:gridCol>
                <a:gridCol w="352402">
                  <a:extLst>
                    <a:ext uri="{9D8B030D-6E8A-4147-A177-3AD203B41FA5}">
                      <a16:colId xmlns:a16="http://schemas.microsoft.com/office/drawing/2014/main" val="2046334758"/>
                    </a:ext>
                  </a:extLst>
                </a:gridCol>
                <a:gridCol w="352402">
                  <a:extLst>
                    <a:ext uri="{9D8B030D-6E8A-4147-A177-3AD203B41FA5}">
                      <a16:colId xmlns:a16="http://schemas.microsoft.com/office/drawing/2014/main" val="3078874446"/>
                    </a:ext>
                  </a:extLst>
                </a:gridCol>
                <a:gridCol w="352402">
                  <a:extLst>
                    <a:ext uri="{9D8B030D-6E8A-4147-A177-3AD203B41FA5}">
                      <a16:colId xmlns:a16="http://schemas.microsoft.com/office/drawing/2014/main" val="2153435002"/>
                    </a:ext>
                  </a:extLst>
                </a:gridCol>
                <a:gridCol w="352402">
                  <a:extLst>
                    <a:ext uri="{9D8B030D-6E8A-4147-A177-3AD203B41FA5}">
                      <a16:colId xmlns:a16="http://schemas.microsoft.com/office/drawing/2014/main" val="203095549"/>
                    </a:ext>
                  </a:extLst>
                </a:gridCol>
                <a:gridCol w="352402">
                  <a:extLst>
                    <a:ext uri="{9D8B030D-6E8A-4147-A177-3AD203B41FA5}">
                      <a16:colId xmlns:a16="http://schemas.microsoft.com/office/drawing/2014/main" val="2556861313"/>
                    </a:ext>
                  </a:extLst>
                </a:gridCol>
                <a:gridCol w="352402">
                  <a:extLst>
                    <a:ext uri="{9D8B030D-6E8A-4147-A177-3AD203B41FA5}">
                      <a16:colId xmlns:a16="http://schemas.microsoft.com/office/drawing/2014/main" val="567241064"/>
                    </a:ext>
                  </a:extLst>
                </a:gridCol>
                <a:gridCol w="352402">
                  <a:extLst>
                    <a:ext uri="{9D8B030D-6E8A-4147-A177-3AD203B41FA5}">
                      <a16:colId xmlns:a16="http://schemas.microsoft.com/office/drawing/2014/main" val="995159471"/>
                    </a:ext>
                  </a:extLst>
                </a:gridCol>
                <a:gridCol w="352402">
                  <a:extLst>
                    <a:ext uri="{9D8B030D-6E8A-4147-A177-3AD203B41FA5}">
                      <a16:colId xmlns:a16="http://schemas.microsoft.com/office/drawing/2014/main" val="265131341"/>
                    </a:ext>
                  </a:extLst>
                </a:gridCol>
                <a:gridCol w="352402">
                  <a:extLst>
                    <a:ext uri="{9D8B030D-6E8A-4147-A177-3AD203B41FA5}">
                      <a16:colId xmlns:a16="http://schemas.microsoft.com/office/drawing/2014/main" val="2833859695"/>
                    </a:ext>
                  </a:extLst>
                </a:gridCol>
                <a:gridCol w="352402">
                  <a:extLst>
                    <a:ext uri="{9D8B030D-6E8A-4147-A177-3AD203B41FA5}">
                      <a16:colId xmlns:a16="http://schemas.microsoft.com/office/drawing/2014/main" val="1264394716"/>
                    </a:ext>
                  </a:extLst>
                </a:gridCol>
              </a:tblGrid>
              <a:tr h="264178">
                <a:tc>
                  <a:txBody>
                    <a:bodyPr/>
                    <a:lstStyle/>
                    <a:p>
                      <a:endParaRPr lang="en-SG" sz="1200" dirty="0">
                        <a:latin typeface="Arial" panose="020B0604020202020204" pitchFamily="34" charset="0"/>
                        <a:cs typeface="Arial" panose="020B0604020202020204" pitchFamily="34" charset="0"/>
                      </a:endParaRPr>
                    </a:p>
                  </a:txBody>
                  <a:tcPr>
                    <a:noFill/>
                  </a:tcPr>
                </a:tc>
                <a:tc>
                  <a:txBody>
                    <a:bodyPr/>
                    <a:lstStyle/>
                    <a:p>
                      <a:pPr algn="ctr"/>
                      <a:r>
                        <a:rPr lang="en-SG" sz="1200" dirty="0"/>
                        <a:t>1</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2</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3</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4</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5</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6</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7</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8</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9</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10</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11</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12</a:t>
                      </a:r>
                      <a:endParaRPr lang="en-SG" sz="1200" b="1" dirty="0">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3923815903"/>
                  </a:ext>
                </a:extLst>
              </a:tr>
              <a:tr h="264178">
                <a:tc>
                  <a:txBody>
                    <a:bodyPr/>
                    <a:lstStyle/>
                    <a:p>
                      <a:pPr algn="ctr"/>
                      <a:r>
                        <a:rPr lang="en-SG" sz="1200" b="1" dirty="0">
                          <a:solidFill>
                            <a:schemeClr val="bg1"/>
                          </a:solidFill>
                        </a:rPr>
                        <a:t>1</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012220263"/>
                  </a:ext>
                </a:extLst>
              </a:tr>
              <a:tr h="264178">
                <a:tc>
                  <a:txBody>
                    <a:bodyPr/>
                    <a:lstStyle/>
                    <a:p>
                      <a:pPr algn="ctr"/>
                      <a:r>
                        <a:rPr lang="en-SG" sz="1200" b="1" dirty="0">
                          <a:solidFill>
                            <a:schemeClr val="bg1"/>
                          </a:solidFill>
                        </a:rPr>
                        <a:t>2</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302885739"/>
                  </a:ext>
                </a:extLst>
              </a:tr>
              <a:tr h="264178">
                <a:tc>
                  <a:txBody>
                    <a:bodyPr/>
                    <a:lstStyle/>
                    <a:p>
                      <a:pPr algn="ctr"/>
                      <a:r>
                        <a:rPr lang="en-SG" sz="1200" b="1" dirty="0">
                          <a:solidFill>
                            <a:schemeClr val="bg1"/>
                          </a:solidFill>
                        </a:rPr>
                        <a:t>3</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b="0" dirty="0"/>
                        <a:t>1</a:t>
                      </a:r>
                      <a:endParaRPr lang="en-SG" sz="1200" b="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07039351"/>
                  </a:ext>
                </a:extLst>
              </a:tr>
              <a:tr h="264178">
                <a:tc>
                  <a:txBody>
                    <a:bodyPr/>
                    <a:lstStyle/>
                    <a:p>
                      <a:pPr algn="ctr"/>
                      <a:r>
                        <a:rPr lang="en-SG" sz="1200" b="1" dirty="0">
                          <a:solidFill>
                            <a:schemeClr val="bg1"/>
                          </a:solidFill>
                        </a:rPr>
                        <a:t>4</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365250892"/>
                  </a:ext>
                </a:extLst>
              </a:tr>
              <a:tr h="264178">
                <a:tc>
                  <a:txBody>
                    <a:bodyPr/>
                    <a:lstStyle/>
                    <a:p>
                      <a:pPr algn="ctr"/>
                      <a:r>
                        <a:rPr lang="en-SG" sz="1200" b="1" dirty="0">
                          <a:solidFill>
                            <a:schemeClr val="bg1"/>
                          </a:solidFill>
                        </a:rPr>
                        <a:t>5</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250570275"/>
                  </a:ext>
                </a:extLst>
              </a:tr>
              <a:tr h="264178">
                <a:tc>
                  <a:txBody>
                    <a:bodyPr/>
                    <a:lstStyle/>
                    <a:p>
                      <a:pPr algn="ctr"/>
                      <a:r>
                        <a:rPr lang="en-SG" sz="1200" b="1" dirty="0">
                          <a:solidFill>
                            <a:schemeClr val="bg1"/>
                          </a:solidFill>
                        </a:rPr>
                        <a:t>6</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227408027"/>
                  </a:ext>
                </a:extLst>
              </a:tr>
              <a:tr h="264178">
                <a:tc>
                  <a:txBody>
                    <a:bodyPr/>
                    <a:lstStyle/>
                    <a:p>
                      <a:pPr algn="ctr"/>
                      <a:r>
                        <a:rPr lang="en-SG" sz="1200" b="1" dirty="0">
                          <a:solidFill>
                            <a:schemeClr val="bg1"/>
                          </a:solidFill>
                        </a:rPr>
                        <a:t>7</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b="0" dirty="0"/>
                        <a:t>1</a:t>
                      </a:r>
                      <a:endParaRPr lang="en-SG" sz="1200" b="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034713084"/>
                  </a:ext>
                </a:extLst>
              </a:tr>
              <a:tr h="264178">
                <a:tc>
                  <a:txBody>
                    <a:bodyPr/>
                    <a:lstStyle/>
                    <a:p>
                      <a:pPr algn="ctr"/>
                      <a:r>
                        <a:rPr lang="en-SG" sz="1200" b="1" dirty="0">
                          <a:solidFill>
                            <a:schemeClr val="bg1"/>
                          </a:solidFill>
                        </a:rPr>
                        <a:t>8</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287792518"/>
                  </a:ext>
                </a:extLst>
              </a:tr>
              <a:tr h="264178">
                <a:tc>
                  <a:txBody>
                    <a:bodyPr/>
                    <a:lstStyle/>
                    <a:p>
                      <a:pPr algn="ctr"/>
                      <a:r>
                        <a:rPr lang="en-SG" sz="1200" b="1" dirty="0">
                          <a:solidFill>
                            <a:schemeClr val="bg1"/>
                          </a:solidFill>
                        </a:rPr>
                        <a:t>9</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140293593"/>
                  </a:ext>
                </a:extLst>
              </a:tr>
              <a:tr h="323923">
                <a:tc>
                  <a:txBody>
                    <a:bodyPr/>
                    <a:lstStyle/>
                    <a:p>
                      <a:pPr algn="ctr"/>
                      <a:r>
                        <a:rPr lang="en-SG" sz="1200" b="1" dirty="0">
                          <a:solidFill>
                            <a:schemeClr val="bg1"/>
                          </a:solidFill>
                        </a:rPr>
                        <a:t>10</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710010050"/>
                  </a:ext>
                </a:extLst>
              </a:tr>
              <a:tr h="305889">
                <a:tc>
                  <a:txBody>
                    <a:bodyPr/>
                    <a:lstStyle/>
                    <a:p>
                      <a:pPr algn="ctr"/>
                      <a:r>
                        <a:rPr lang="en-SG" sz="1200" b="1" dirty="0">
                          <a:solidFill>
                            <a:schemeClr val="bg1"/>
                          </a:solidFill>
                        </a:rPr>
                        <a:t>11</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40604384"/>
                  </a:ext>
                </a:extLst>
              </a:tr>
              <a:tr h="333699">
                <a:tc>
                  <a:txBody>
                    <a:bodyPr/>
                    <a:lstStyle/>
                    <a:p>
                      <a:pPr algn="ctr"/>
                      <a:r>
                        <a:rPr lang="en-SG" sz="1200" b="1" dirty="0">
                          <a:solidFill>
                            <a:schemeClr val="bg1"/>
                          </a:solidFill>
                        </a:rPr>
                        <a:t>12</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486957686"/>
                  </a:ext>
                </a:extLst>
              </a:tr>
            </a:tbl>
          </a:graphicData>
        </a:graphic>
      </p:graphicFrame>
      <p:sp>
        <p:nvSpPr>
          <p:cNvPr id="4" name="Rectangle 3"/>
          <p:cNvSpPr/>
          <p:nvPr/>
        </p:nvSpPr>
        <p:spPr>
          <a:xfrm>
            <a:off x="1984639" y="3996078"/>
            <a:ext cx="315046" cy="230521"/>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391706" y="2888151"/>
            <a:ext cx="315046" cy="230521"/>
          </a:xfrm>
          <a:prstGeom prst="rect">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1317492" y="2463119"/>
            <a:ext cx="4000500" cy="3240741"/>
          </a:xfrm>
          <a:custGeom>
            <a:avLst/>
            <a:gdLst>
              <a:gd name="connsiteX0" fmla="*/ 0 w 4000500"/>
              <a:gd name="connsiteY0" fmla="*/ 0 h 3240741"/>
              <a:gd name="connsiteX1" fmla="*/ 0 w 4000500"/>
              <a:gd name="connsiteY1" fmla="*/ 3240741 h 3240741"/>
              <a:gd name="connsiteX2" fmla="*/ 4000500 w 4000500"/>
              <a:gd name="connsiteY2" fmla="*/ 3240741 h 3240741"/>
              <a:gd name="connsiteX3" fmla="*/ 0 w 4000500"/>
              <a:gd name="connsiteY3" fmla="*/ 0 h 3240741"/>
            </a:gdLst>
            <a:ahLst/>
            <a:cxnLst>
              <a:cxn ang="0">
                <a:pos x="connsiteX0" y="connsiteY0"/>
              </a:cxn>
              <a:cxn ang="0">
                <a:pos x="connsiteX1" y="connsiteY1"/>
              </a:cxn>
              <a:cxn ang="0">
                <a:pos x="connsiteX2" y="connsiteY2"/>
              </a:cxn>
              <a:cxn ang="0">
                <a:pos x="connsiteX3" y="connsiteY3"/>
              </a:cxn>
            </a:cxnLst>
            <a:rect l="l" t="t" r="r" b="b"/>
            <a:pathLst>
              <a:path w="4000500" h="3240741">
                <a:moveTo>
                  <a:pt x="0" y="0"/>
                </a:moveTo>
                <a:lnTo>
                  <a:pt x="0" y="3240741"/>
                </a:lnTo>
                <a:lnTo>
                  <a:pt x="4000500" y="3240741"/>
                </a:lnTo>
                <a:lnTo>
                  <a:pt x="0" y="0"/>
                </a:lnTo>
                <a:close/>
              </a:path>
            </a:pathLst>
          </a:cu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p:nvPr/>
        </p:nvCxnSpPr>
        <p:spPr>
          <a:xfrm>
            <a:off x="1318763" y="2475048"/>
            <a:ext cx="3999229" cy="3228812"/>
          </a:xfrm>
          <a:prstGeom prst="line">
            <a:avLst/>
          </a:prstGeom>
          <a:ln w="28575">
            <a:solidFill>
              <a:srgbClr val="800000"/>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txBox="1">
            <a:spLocks/>
          </p:cNvSpPr>
          <p:nvPr/>
        </p:nvSpPr>
        <p:spPr bwMode="auto">
          <a:xfrm>
            <a:off x="338138" y="1422584"/>
            <a:ext cx="7850738" cy="44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u="sng" kern="0" dirty="0"/>
              <a:t>Adjacency Matrix Representation</a:t>
            </a:r>
          </a:p>
        </p:txBody>
      </p:sp>
    </p:spTree>
    <p:extLst>
      <p:ext uri="{BB962C8B-B14F-4D97-AF65-F5344CB8AC3E}">
        <p14:creationId xmlns:p14="http://schemas.microsoft.com/office/powerpoint/2010/main" val="12163162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2000"/>
                                        <p:tgtEl>
                                          <p:spTgt spid="30"/>
                                        </p:tgtEl>
                                      </p:cBhvr>
                                    </p:animEffect>
                                  </p:childTnLst>
                                </p:cTn>
                              </p:par>
                            </p:childTnLst>
                          </p:cTn>
                        </p:par>
                        <p:par>
                          <p:cTn id="8" fill="hold">
                            <p:stCondLst>
                              <p:cond delay="2000"/>
                            </p:stCondLst>
                            <p:childTnLst>
                              <p:par>
                                <p:cTn id="9" presetID="10" presetClass="exit" presetSubtype="0" fill="hold" nodeType="afterEffect">
                                  <p:stCondLst>
                                    <p:cond delay="0"/>
                                  </p:stCondLst>
                                  <p:childTnLst>
                                    <p:animEffect transition="out" filter="fade">
                                      <p:cBhvr>
                                        <p:cTn id="10" dur="5000"/>
                                        <p:tgtEl>
                                          <p:spTgt spid="30"/>
                                        </p:tgtEl>
                                      </p:cBhvr>
                                    </p:animEffect>
                                    <p:set>
                                      <p:cBhvr>
                                        <p:cTn id="11" dur="1" fill="hold">
                                          <p:stCondLst>
                                            <p:cond delay="4999"/>
                                          </p:stCondLst>
                                        </p:cTn>
                                        <p:tgtEl>
                                          <p:spTgt spid="30"/>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ox(out)">
                                      <p:cBhvr>
                                        <p:cTn id="16" dur="2000"/>
                                        <p:tgtEl>
                                          <p:spTgt spid="17"/>
                                        </p:tgtEl>
                                      </p:cBhvr>
                                    </p:animEffect>
                                  </p:childTnLst>
                                </p:cTn>
                              </p:par>
                              <p:par>
                                <p:cTn id="17" presetID="4" presetClass="entr" presetSubtype="32"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ox(out)">
                                      <p:cBhvr>
                                        <p:cTn id="1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a:t>Graph Representations</a:t>
            </a:r>
            <a:endParaRPr altLang="en-US" sz="4000" dirty="0"/>
          </a:p>
        </p:txBody>
      </p:sp>
      <p:sp>
        <p:nvSpPr>
          <p:cNvPr id="23555" name="Content Placeholder 2"/>
          <p:cNvSpPr>
            <a:spLocks noGrp="1"/>
          </p:cNvSpPr>
          <p:nvPr>
            <p:ph sz="quarter" idx="17"/>
          </p:nvPr>
        </p:nvSpPr>
        <p:spPr>
          <a:xfrm>
            <a:off x="893144" y="1863742"/>
            <a:ext cx="7746519" cy="3458271"/>
          </a:xfrm>
        </p:spPr>
        <p:txBody>
          <a:bodyPr/>
          <a:lstStyle/>
          <a:p>
            <a:pPr marL="342900" lvl="1" indent="-342900" eaLnBrk="1" hangingPunct="1">
              <a:spcBef>
                <a:spcPts val="0"/>
              </a:spcBef>
              <a:buFont typeface="Wingdings" panose="05000000000000000000" pitchFamily="2" charset="2"/>
              <a:buChar char="§"/>
            </a:pPr>
            <a:r>
              <a:rPr lang="en-US" altLang="en-US" sz="2400" dirty="0"/>
              <a:t>Use an array to represent the vertices</a:t>
            </a:r>
          </a:p>
          <a:p>
            <a:pPr marL="0" lvl="1" indent="0" eaLnBrk="1" hangingPunct="1">
              <a:spcBef>
                <a:spcPts val="0"/>
              </a:spcBef>
              <a:buNone/>
            </a:pPr>
            <a:endParaRPr lang="en-US" altLang="en-US" sz="2400" dirty="0"/>
          </a:p>
          <a:p>
            <a:pPr marL="342900" lvl="1" indent="-342900" eaLnBrk="1" hangingPunct="1">
              <a:spcBef>
                <a:spcPts val="0"/>
              </a:spcBef>
              <a:buFont typeface="Wingdings" panose="05000000000000000000" pitchFamily="2" charset="2"/>
              <a:buChar char="§"/>
            </a:pPr>
            <a:r>
              <a:rPr lang="en-US" altLang="en-US" sz="2400" dirty="0"/>
              <a:t>For each vertex, use a linked list to represent the connections to other vertices</a:t>
            </a:r>
          </a:p>
          <a:p>
            <a:pPr marL="0" lvl="1" indent="0" eaLnBrk="1" hangingPunct="1">
              <a:spcBef>
                <a:spcPts val="0"/>
              </a:spcBef>
              <a:buNone/>
            </a:pPr>
            <a:endParaRPr lang="en-US" altLang="en-US" sz="2400" dirty="0"/>
          </a:p>
          <a:p>
            <a:pPr marL="342900" lvl="1" indent="-342900" eaLnBrk="1" hangingPunct="1">
              <a:spcBef>
                <a:spcPts val="0"/>
              </a:spcBef>
              <a:buFont typeface="Wingdings" panose="05000000000000000000" pitchFamily="2" charset="2"/>
              <a:buChar char="§"/>
            </a:pPr>
            <a:r>
              <a:rPr lang="en-US" altLang="en-US" sz="2400" dirty="0"/>
              <a:t>Commonly used, flexible structure</a:t>
            </a:r>
          </a:p>
          <a:p>
            <a:pPr marL="0" lvl="1" indent="0" eaLnBrk="1" hangingPunct="1">
              <a:spcBef>
                <a:spcPts val="0"/>
              </a:spcBef>
              <a:buNone/>
            </a:pPr>
            <a:endParaRPr lang="en-US" altLang="en-US" sz="2400" dirty="0"/>
          </a:p>
          <a:p>
            <a:pPr marL="342900" lvl="1" indent="-342900" eaLnBrk="1" hangingPunct="1">
              <a:spcBef>
                <a:spcPts val="0"/>
              </a:spcBef>
              <a:buFont typeface="Wingdings" panose="05000000000000000000" pitchFamily="2" charset="2"/>
              <a:buChar char="§"/>
            </a:pPr>
            <a:r>
              <a:rPr lang="en-US" altLang="en-US" sz="2400" dirty="0"/>
              <a:t>If the edges have different weights, they can be stored </a:t>
            </a:r>
            <a:r>
              <a:rPr lang="en-US" altLang="en-US" sz="2400" dirty="0" smtClean="0"/>
              <a:t>in </a:t>
            </a:r>
            <a:r>
              <a:rPr lang="en-US" altLang="en-US" sz="2400" dirty="0"/>
              <a:t>the nodes of the linked lists</a:t>
            </a:r>
          </a:p>
        </p:txBody>
      </p:sp>
      <p:sp>
        <p:nvSpPr>
          <p:cNvPr id="4" name="Content Placeholder 2"/>
          <p:cNvSpPr txBox="1">
            <a:spLocks/>
          </p:cNvSpPr>
          <p:nvPr/>
        </p:nvSpPr>
        <p:spPr bwMode="auto">
          <a:xfrm>
            <a:off x="338138" y="1416399"/>
            <a:ext cx="8301525" cy="44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Array </a:t>
            </a:r>
            <a:r>
              <a:rPr lang="en-US" altLang="en-US" b="1" u="sng" kern="0" dirty="0" smtClean="0"/>
              <a:t>of Adjacency </a:t>
            </a:r>
            <a:r>
              <a:rPr lang="en-US" altLang="en-US" b="1" u="sng" kern="0" dirty="0"/>
              <a:t>Lists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a:t>Graph Representations</a:t>
            </a:r>
            <a:endParaRPr altLang="en-US" sz="4000" dirty="0"/>
          </a:p>
        </p:txBody>
      </p:sp>
      <p:grpSp>
        <p:nvGrpSpPr>
          <p:cNvPr id="56" name="Group 2"/>
          <p:cNvGrpSpPr>
            <a:grpSpLocks noChangeAspect="1"/>
          </p:cNvGrpSpPr>
          <p:nvPr/>
        </p:nvGrpSpPr>
        <p:grpSpPr bwMode="auto">
          <a:xfrm>
            <a:off x="521617" y="3061937"/>
            <a:ext cx="4479925" cy="3226925"/>
            <a:chOff x="720" y="672"/>
            <a:chExt cx="4560" cy="3312"/>
          </a:xfrm>
          <a:solidFill>
            <a:srgbClr val="800000"/>
          </a:solidFill>
        </p:grpSpPr>
        <p:sp>
          <p:nvSpPr>
            <p:cNvPr id="57" name="Line 3"/>
            <p:cNvSpPr>
              <a:spLocks noChangeShapeType="1"/>
            </p:cNvSpPr>
            <p:nvPr/>
          </p:nvSpPr>
          <p:spPr bwMode="auto">
            <a:xfrm>
              <a:off x="2496" y="1602"/>
              <a:ext cx="1248" cy="462"/>
            </a:xfrm>
            <a:prstGeom prst="line">
              <a:avLst/>
            </a:prstGeom>
            <a:grpFill/>
            <a:ln>
              <a:solidFill>
                <a:srgbClr val="002060"/>
              </a:solidFill>
              <a:headEnd type="none" w="sm" len="sm"/>
              <a:tailEnd type="none" w="sm" len="sm"/>
            </a:ln>
            <a:effectLst>
              <a:outerShdw blurRad="40000" dist="23000" dir="5400000" rotWithShape="0">
                <a:srgbClr val="000000">
                  <a:alpha val="35000"/>
                </a:srgbClr>
              </a:outerShdw>
            </a:effectLst>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58" name="Line 4"/>
            <p:cNvSpPr>
              <a:spLocks noChangeShapeType="1"/>
            </p:cNvSpPr>
            <p:nvPr/>
          </p:nvSpPr>
          <p:spPr bwMode="auto">
            <a:xfrm>
              <a:off x="1344" y="1056"/>
              <a:ext cx="1104" cy="528"/>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59" name="Line 5"/>
            <p:cNvSpPr>
              <a:spLocks noChangeShapeType="1"/>
            </p:cNvSpPr>
            <p:nvPr/>
          </p:nvSpPr>
          <p:spPr bwMode="auto">
            <a:xfrm flipV="1">
              <a:off x="1920" y="1584"/>
              <a:ext cx="528" cy="912"/>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0" name="Line 6"/>
            <p:cNvSpPr>
              <a:spLocks noChangeShapeType="1"/>
            </p:cNvSpPr>
            <p:nvPr/>
          </p:nvSpPr>
          <p:spPr bwMode="auto">
            <a:xfrm>
              <a:off x="1344" y="1056"/>
              <a:ext cx="576" cy="1392"/>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1" name="Line 7"/>
            <p:cNvSpPr>
              <a:spLocks noChangeShapeType="1"/>
            </p:cNvSpPr>
            <p:nvPr/>
          </p:nvSpPr>
          <p:spPr bwMode="auto">
            <a:xfrm flipV="1">
              <a:off x="912" y="2448"/>
              <a:ext cx="1056" cy="480"/>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2" name="Line 8"/>
            <p:cNvSpPr>
              <a:spLocks noChangeShapeType="1"/>
            </p:cNvSpPr>
            <p:nvPr/>
          </p:nvSpPr>
          <p:spPr bwMode="auto">
            <a:xfrm>
              <a:off x="1968" y="2448"/>
              <a:ext cx="960" cy="528"/>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3" name="Line 9"/>
            <p:cNvSpPr>
              <a:spLocks noChangeShapeType="1"/>
            </p:cNvSpPr>
            <p:nvPr/>
          </p:nvSpPr>
          <p:spPr bwMode="auto">
            <a:xfrm flipV="1">
              <a:off x="2352" y="2928"/>
              <a:ext cx="576" cy="816"/>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4" name="Line 10"/>
            <p:cNvSpPr>
              <a:spLocks noChangeShapeType="1"/>
            </p:cNvSpPr>
            <p:nvPr/>
          </p:nvSpPr>
          <p:spPr bwMode="auto">
            <a:xfrm>
              <a:off x="2928" y="2928"/>
              <a:ext cx="816" cy="816"/>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5" name="Line 11"/>
            <p:cNvSpPr>
              <a:spLocks noChangeShapeType="1"/>
            </p:cNvSpPr>
            <p:nvPr/>
          </p:nvSpPr>
          <p:spPr bwMode="auto">
            <a:xfrm flipV="1">
              <a:off x="2448" y="768"/>
              <a:ext cx="1248" cy="816"/>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6" name="Line 12"/>
            <p:cNvSpPr>
              <a:spLocks noChangeShapeType="1"/>
            </p:cNvSpPr>
            <p:nvPr/>
          </p:nvSpPr>
          <p:spPr bwMode="auto">
            <a:xfrm>
              <a:off x="3744" y="2016"/>
              <a:ext cx="528" cy="864"/>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7" name="Line 13"/>
            <p:cNvSpPr>
              <a:spLocks noChangeShapeType="1"/>
            </p:cNvSpPr>
            <p:nvPr/>
          </p:nvSpPr>
          <p:spPr bwMode="auto">
            <a:xfrm flipV="1">
              <a:off x="3744" y="1776"/>
              <a:ext cx="1344" cy="240"/>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8" name="Line 14"/>
            <p:cNvSpPr>
              <a:spLocks noChangeShapeType="1"/>
            </p:cNvSpPr>
            <p:nvPr/>
          </p:nvSpPr>
          <p:spPr bwMode="auto">
            <a:xfrm flipH="1" flipV="1">
              <a:off x="5040" y="864"/>
              <a:ext cx="0" cy="912"/>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9" name="Text Box 15"/>
            <p:cNvSpPr txBox="1">
              <a:spLocks noChangeArrowheads="1"/>
            </p:cNvSpPr>
            <p:nvPr/>
          </p:nvSpPr>
          <p:spPr bwMode="auto">
            <a:xfrm>
              <a:off x="2256" y="1440"/>
              <a:ext cx="384" cy="384"/>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1</a:t>
              </a:r>
              <a:endParaRPr lang="en-US" altLang="en-US" sz="1600" i="1">
                <a:solidFill>
                  <a:schemeClr val="bg1"/>
                </a:solidFill>
                <a:latin typeface="Maiandra GD" pitchFamily="34" charset="0"/>
              </a:endParaRPr>
            </a:p>
          </p:txBody>
        </p:sp>
        <p:sp>
          <p:nvSpPr>
            <p:cNvPr id="70" name="Text Box 16"/>
            <p:cNvSpPr txBox="1">
              <a:spLocks noChangeArrowheads="1"/>
            </p:cNvSpPr>
            <p:nvPr/>
          </p:nvSpPr>
          <p:spPr bwMode="auto">
            <a:xfrm>
              <a:off x="3504" y="672"/>
              <a:ext cx="384" cy="384"/>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4</a:t>
              </a:r>
              <a:endParaRPr lang="en-US" altLang="en-US" sz="1600" i="1">
                <a:solidFill>
                  <a:schemeClr val="bg1"/>
                </a:solidFill>
                <a:latin typeface="Maiandra GD" pitchFamily="34" charset="0"/>
              </a:endParaRPr>
            </a:p>
          </p:txBody>
        </p:sp>
        <p:sp>
          <p:nvSpPr>
            <p:cNvPr id="71" name="Text Box 18"/>
            <p:cNvSpPr txBox="1">
              <a:spLocks noChangeArrowheads="1"/>
            </p:cNvSpPr>
            <p:nvPr/>
          </p:nvSpPr>
          <p:spPr bwMode="auto">
            <a:xfrm>
              <a:off x="1727" y="2352"/>
              <a:ext cx="385" cy="384"/>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2</a:t>
              </a:r>
              <a:endParaRPr lang="en-US" altLang="en-US" sz="1600" i="1">
                <a:solidFill>
                  <a:schemeClr val="bg1"/>
                </a:solidFill>
                <a:latin typeface="Maiandra GD" pitchFamily="34" charset="0"/>
              </a:endParaRPr>
            </a:p>
          </p:txBody>
        </p:sp>
        <p:sp>
          <p:nvSpPr>
            <p:cNvPr id="72" name="Text Box 19"/>
            <p:cNvSpPr txBox="1">
              <a:spLocks noChangeArrowheads="1"/>
            </p:cNvSpPr>
            <p:nvPr/>
          </p:nvSpPr>
          <p:spPr bwMode="auto">
            <a:xfrm>
              <a:off x="720" y="2783"/>
              <a:ext cx="384" cy="384"/>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5</a:t>
              </a:r>
              <a:endParaRPr lang="en-US" altLang="en-US" sz="1600" i="1">
                <a:solidFill>
                  <a:schemeClr val="bg1"/>
                </a:solidFill>
                <a:latin typeface="Maiandra GD" pitchFamily="34" charset="0"/>
              </a:endParaRPr>
            </a:p>
          </p:txBody>
        </p:sp>
        <p:sp>
          <p:nvSpPr>
            <p:cNvPr id="73" name="Text Box 20"/>
            <p:cNvSpPr txBox="1">
              <a:spLocks noChangeArrowheads="1"/>
            </p:cNvSpPr>
            <p:nvPr/>
          </p:nvSpPr>
          <p:spPr bwMode="auto">
            <a:xfrm>
              <a:off x="2735" y="2832"/>
              <a:ext cx="383" cy="384"/>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6</a:t>
              </a:r>
              <a:endParaRPr lang="en-US" altLang="en-US" sz="1600" i="1">
                <a:solidFill>
                  <a:schemeClr val="bg1"/>
                </a:solidFill>
                <a:latin typeface="Maiandra GD" pitchFamily="34" charset="0"/>
              </a:endParaRPr>
            </a:p>
          </p:txBody>
        </p:sp>
        <p:sp>
          <p:nvSpPr>
            <p:cNvPr id="74" name="Text Box 21"/>
            <p:cNvSpPr txBox="1">
              <a:spLocks noChangeArrowheads="1"/>
            </p:cNvSpPr>
            <p:nvPr/>
          </p:nvSpPr>
          <p:spPr bwMode="auto">
            <a:xfrm>
              <a:off x="2160" y="3599"/>
              <a:ext cx="384" cy="384"/>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9</a:t>
              </a:r>
              <a:endParaRPr lang="en-US" altLang="en-US" sz="1600" i="1">
                <a:solidFill>
                  <a:schemeClr val="bg1"/>
                </a:solidFill>
                <a:latin typeface="Maiandra GD" pitchFamily="34" charset="0"/>
              </a:endParaRPr>
            </a:p>
          </p:txBody>
        </p:sp>
        <p:sp>
          <p:nvSpPr>
            <p:cNvPr id="75" name="Text Box 22"/>
            <p:cNvSpPr txBox="1">
              <a:spLocks noChangeArrowheads="1"/>
            </p:cNvSpPr>
            <p:nvPr/>
          </p:nvSpPr>
          <p:spPr bwMode="auto">
            <a:xfrm>
              <a:off x="3504" y="3600"/>
              <a:ext cx="473" cy="384"/>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dirty="0">
                  <a:solidFill>
                    <a:schemeClr val="bg1"/>
                  </a:solidFill>
                  <a:latin typeface="Maiandra GD" pitchFamily="34" charset="0"/>
                </a:rPr>
                <a:t>10</a:t>
              </a:r>
              <a:endParaRPr lang="en-US" altLang="en-US" sz="1600" i="1" dirty="0">
                <a:solidFill>
                  <a:schemeClr val="bg1"/>
                </a:solidFill>
                <a:latin typeface="Maiandra GD" pitchFamily="34" charset="0"/>
              </a:endParaRPr>
            </a:p>
          </p:txBody>
        </p:sp>
        <p:sp>
          <p:nvSpPr>
            <p:cNvPr id="76" name="Text Box 23"/>
            <p:cNvSpPr txBox="1">
              <a:spLocks noChangeArrowheads="1"/>
            </p:cNvSpPr>
            <p:nvPr/>
          </p:nvSpPr>
          <p:spPr bwMode="auto">
            <a:xfrm>
              <a:off x="3552" y="1908"/>
              <a:ext cx="384" cy="384"/>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3</a:t>
              </a:r>
              <a:endParaRPr lang="en-US" altLang="en-US" sz="1600" i="1">
                <a:solidFill>
                  <a:schemeClr val="bg1"/>
                </a:solidFill>
                <a:latin typeface="Maiandra GD" pitchFamily="34" charset="0"/>
              </a:endParaRPr>
            </a:p>
          </p:txBody>
        </p:sp>
        <p:sp>
          <p:nvSpPr>
            <p:cNvPr id="77" name="Text Box 24"/>
            <p:cNvSpPr txBox="1">
              <a:spLocks noChangeArrowheads="1"/>
            </p:cNvSpPr>
            <p:nvPr/>
          </p:nvSpPr>
          <p:spPr bwMode="auto">
            <a:xfrm>
              <a:off x="4080" y="2736"/>
              <a:ext cx="384" cy="384"/>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7</a:t>
              </a:r>
              <a:endParaRPr lang="en-US" altLang="en-US" sz="1600" i="1">
                <a:solidFill>
                  <a:schemeClr val="bg1"/>
                </a:solidFill>
                <a:latin typeface="Maiandra GD" pitchFamily="34" charset="0"/>
              </a:endParaRPr>
            </a:p>
          </p:txBody>
        </p:sp>
        <p:sp>
          <p:nvSpPr>
            <p:cNvPr id="78" name="Text Box 25"/>
            <p:cNvSpPr txBox="1">
              <a:spLocks noChangeArrowheads="1"/>
            </p:cNvSpPr>
            <p:nvPr/>
          </p:nvSpPr>
          <p:spPr bwMode="auto">
            <a:xfrm>
              <a:off x="4896" y="1680"/>
              <a:ext cx="384" cy="384"/>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8</a:t>
              </a:r>
              <a:endParaRPr lang="en-US" altLang="en-US" sz="1600" i="1">
                <a:solidFill>
                  <a:schemeClr val="bg1"/>
                </a:solidFill>
                <a:latin typeface="Maiandra GD" pitchFamily="34" charset="0"/>
              </a:endParaRPr>
            </a:p>
          </p:txBody>
        </p:sp>
        <p:sp>
          <p:nvSpPr>
            <p:cNvPr id="79" name="Text Box 26"/>
            <p:cNvSpPr txBox="1">
              <a:spLocks noChangeArrowheads="1"/>
            </p:cNvSpPr>
            <p:nvPr/>
          </p:nvSpPr>
          <p:spPr bwMode="auto">
            <a:xfrm>
              <a:off x="4824" y="707"/>
              <a:ext cx="432" cy="349"/>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wrap="square">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400">
                  <a:solidFill>
                    <a:schemeClr val="bg1"/>
                  </a:solidFill>
                  <a:latin typeface="Maiandra GD" pitchFamily="34" charset="0"/>
                </a:rPr>
                <a:t>12</a:t>
              </a:r>
              <a:endParaRPr lang="en-US" altLang="en-US" sz="1400" i="1">
                <a:solidFill>
                  <a:schemeClr val="bg1"/>
                </a:solidFill>
                <a:latin typeface="Maiandra GD" pitchFamily="34" charset="0"/>
              </a:endParaRPr>
            </a:p>
          </p:txBody>
        </p:sp>
      </p:grpSp>
      <p:sp>
        <p:nvSpPr>
          <p:cNvPr id="80" name="Text Box 22"/>
          <p:cNvSpPr txBox="1">
            <a:spLocks noChangeArrowheads="1"/>
          </p:cNvSpPr>
          <p:nvPr/>
        </p:nvSpPr>
        <p:spPr bwMode="auto">
          <a:xfrm>
            <a:off x="878475" y="3078987"/>
            <a:ext cx="464694"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dirty="0">
                <a:solidFill>
                  <a:schemeClr val="bg1"/>
                </a:solidFill>
                <a:latin typeface="Maiandra GD" pitchFamily="34" charset="0"/>
              </a:rPr>
              <a:t>11</a:t>
            </a:r>
            <a:endParaRPr lang="en-US" altLang="en-US" sz="1600" i="1" dirty="0">
              <a:solidFill>
                <a:schemeClr val="bg1"/>
              </a:solidFill>
              <a:latin typeface="Maiandra GD" pitchFamily="34" charset="0"/>
            </a:endParaRPr>
          </a:p>
        </p:txBody>
      </p:sp>
      <p:graphicFrame>
        <p:nvGraphicFramePr>
          <p:cNvPr id="44" name="Table 43"/>
          <p:cNvGraphicFramePr>
            <a:graphicFrameLocks noGrp="1"/>
          </p:cNvGraphicFramePr>
          <p:nvPr>
            <p:extLst>
              <p:ext uri="{D42A27DB-BD31-4B8C-83A1-F6EECF244321}">
                <p14:modId xmlns:p14="http://schemas.microsoft.com/office/powerpoint/2010/main" val="567861271"/>
              </p:ext>
            </p:extLst>
          </p:nvPr>
        </p:nvGraphicFramePr>
        <p:xfrm>
          <a:off x="5844270" y="2163972"/>
          <a:ext cx="481103" cy="4043267"/>
        </p:xfrm>
        <a:graphic>
          <a:graphicData uri="http://schemas.openxmlformats.org/drawingml/2006/table">
            <a:tbl>
              <a:tblPr firstRow="1" bandRow="1">
                <a:tableStyleId>{3C2FFA5D-87B4-456A-9821-1D502468CF0F}</a:tableStyleId>
              </a:tblPr>
              <a:tblGrid>
                <a:gridCol w="481103">
                  <a:extLst>
                    <a:ext uri="{9D8B030D-6E8A-4147-A177-3AD203B41FA5}">
                      <a16:colId xmlns:a16="http://schemas.microsoft.com/office/drawing/2014/main" val="211051426"/>
                    </a:ext>
                  </a:extLst>
                </a:gridCol>
              </a:tblGrid>
              <a:tr h="288021">
                <a:tc>
                  <a:txBody>
                    <a:bodyPr/>
                    <a:lstStyle/>
                    <a:p>
                      <a:pPr algn="ctr"/>
                      <a:r>
                        <a:rPr lang="en-SG" sz="1600" b="1" dirty="0">
                          <a:solidFill>
                            <a:schemeClr val="bg1"/>
                          </a:solidFill>
                        </a:rPr>
                        <a:t>1</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2012220263"/>
                  </a:ext>
                </a:extLst>
              </a:tr>
              <a:tr h="288021">
                <a:tc>
                  <a:txBody>
                    <a:bodyPr/>
                    <a:lstStyle/>
                    <a:p>
                      <a:pPr algn="ctr"/>
                      <a:r>
                        <a:rPr lang="en-SG" sz="1600" b="1" dirty="0">
                          <a:solidFill>
                            <a:schemeClr val="bg1"/>
                          </a:solidFill>
                        </a:rPr>
                        <a:t>2</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1302885739"/>
                  </a:ext>
                </a:extLst>
              </a:tr>
              <a:tr h="288021">
                <a:tc>
                  <a:txBody>
                    <a:bodyPr/>
                    <a:lstStyle/>
                    <a:p>
                      <a:pPr algn="ctr"/>
                      <a:r>
                        <a:rPr lang="en-SG" sz="1600" b="1" dirty="0">
                          <a:solidFill>
                            <a:schemeClr val="bg1"/>
                          </a:solidFill>
                        </a:rPr>
                        <a:t>3</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1207039351"/>
                  </a:ext>
                </a:extLst>
              </a:tr>
              <a:tr h="288021">
                <a:tc>
                  <a:txBody>
                    <a:bodyPr/>
                    <a:lstStyle/>
                    <a:p>
                      <a:pPr algn="ctr"/>
                      <a:r>
                        <a:rPr lang="en-SG" sz="1600" b="1" dirty="0">
                          <a:solidFill>
                            <a:schemeClr val="bg1"/>
                          </a:solidFill>
                        </a:rPr>
                        <a:t>4</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1365250892"/>
                  </a:ext>
                </a:extLst>
              </a:tr>
              <a:tr h="288021">
                <a:tc>
                  <a:txBody>
                    <a:bodyPr/>
                    <a:lstStyle/>
                    <a:p>
                      <a:pPr algn="ctr"/>
                      <a:r>
                        <a:rPr lang="en-SG" sz="1600" b="1" dirty="0">
                          <a:solidFill>
                            <a:schemeClr val="bg1"/>
                          </a:solidFill>
                        </a:rPr>
                        <a:t>5</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4250570275"/>
                  </a:ext>
                </a:extLst>
              </a:tr>
              <a:tr h="288021">
                <a:tc>
                  <a:txBody>
                    <a:bodyPr/>
                    <a:lstStyle/>
                    <a:p>
                      <a:pPr algn="ctr"/>
                      <a:r>
                        <a:rPr lang="en-SG" sz="1600" b="1" dirty="0">
                          <a:solidFill>
                            <a:schemeClr val="bg1"/>
                          </a:solidFill>
                        </a:rPr>
                        <a:t>6</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2227408027"/>
                  </a:ext>
                </a:extLst>
              </a:tr>
              <a:tr h="288021">
                <a:tc>
                  <a:txBody>
                    <a:bodyPr/>
                    <a:lstStyle/>
                    <a:p>
                      <a:pPr algn="ctr"/>
                      <a:r>
                        <a:rPr lang="en-SG" sz="1600" b="1" dirty="0">
                          <a:solidFill>
                            <a:schemeClr val="bg1"/>
                          </a:solidFill>
                        </a:rPr>
                        <a:t>7</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3034713084"/>
                  </a:ext>
                </a:extLst>
              </a:tr>
              <a:tr h="288021">
                <a:tc>
                  <a:txBody>
                    <a:bodyPr/>
                    <a:lstStyle/>
                    <a:p>
                      <a:pPr algn="ctr"/>
                      <a:r>
                        <a:rPr lang="en-SG" sz="1600" b="1" dirty="0">
                          <a:solidFill>
                            <a:schemeClr val="bg1"/>
                          </a:solidFill>
                        </a:rPr>
                        <a:t>8</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4287792518"/>
                  </a:ext>
                </a:extLst>
              </a:tr>
              <a:tr h="288021">
                <a:tc>
                  <a:txBody>
                    <a:bodyPr/>
                    <a:lstStyle/>
                    <a:p>
                      <a:pPr algn="ctr"/>
                      <a:r>
                        <a:rPr lang="en-SG" sz="1600" b="1" dirty="0">
                          <a:solidFill>
                            <a:schemeClr val="bg1"/>
                          </a:solidFill>
                        </a:rPr>
                        <a:t>9</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4140293593"/>
                  </a:ext>
                </a:extLst>
              </a:tr>
              <a:tr h="340101">
                <a:tc>
                  <a:txBody>
                    <a:bodyPr/>
                    <a:lstStyle/>
                    <a:p>
                      <a:pPr algn="ctr"/>
                      <a:r>
                        <a:rPr lang="en-SG" sz="1600" b="1" dirty="0">
                          <a:solidFill>
                            <a:schemeClr val="bg1"/>
                          </a:solidFill>
                        </a:rPr>
                        <a:t>10</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3710010050"/>
                  </a:ext>
                </a:extLst>
              </a:tr>
              <a:tr h="321167">
                <a:tc>
                  <a:txBody>
                    <a:bodyPr/>
                    <a:lstStyle/>
                    <a:p>
                      <a:pPr algn="ctr"/>
                      <a:r>
                        <a:rPr lang="en-SG" sz="1600" b="1" dirty="0">
                          <a:solidFill>
                            <a:schemeClr val="bg1"/>
                          </a:solidFill>
                        </a:rPr>
                        <a:t>11</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1540604384"/>
                  </a:ext>
                </a:extLst>
              </a:tr>
              <a:tr h="350366">
                <a:tc>
                  <a:txBody>
                    <a:bodyPr/>
                    <a:lstStyle/>
                    <a:p>
                      <a:pPr algn="ctr"/>
                      <a:r>
                        <a:rPr lang="en-SG" sz="1600" b="1" dirty="0">
                          <a:solidFill>
                            <a:schemeClr val="bg1"/>
                          </a:solidFill>
                        </a:rPr>
                        <a:t>12</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2486957686"/>
                  </a:ext>
                </a:extLst>
              </a:tr>
            </a:tbl>
          </a:graphicData>
        </a:graphic>
      </p:graphicFrame>
      <p:sp>
        <p:nvSpPr>
          <p:cNvPr id="45" name="TextBox 44"/>
          <p:cNvSpPr txBox="1"/>
          <p:nvPr/>
        </p:nvSpPr>
        <p:spPr>
          <a:xfrm>
            <a:off x="6274783" y="2169947"/>
            <a:ext cx="3046357" cy="338554"/>
          </a:xfrm>
          <a:prstGeom prst="rect">
            <a:avLst/>
          </a:prstGeom>
          <a:noFill/>
        </p:spPr>
        <p:txBody>
          <a:bodyPr wrap="square" rtlCol="0">
            <a:spAutoFit/>
          </a:bodyPr>
          <a:lstStyle/>
          <a:p>
            <a:r>
              <a:rPr lang="en-US" sz="1600" dirty="0">
                <a:sym typeface="Symbol" panose="05050102010706020507" pitchFamily="18" charset="2"/>
              </a:rPr>
              <a:t> 2  3  4  11</a:t>
            </a:r>
            <a:endParaRPr lang="en-US" sz="1600" dirty="0"/>
          </a:p>
        </p:txBody>
      </p:sp>
      <p:sp>
        <p:nvSpPr>
          <p:cNvPr id="46" name="TextBox 45"/>
          <p:cNvSpPr txBox="1"/>
          <p:nvPr/>
        </p:nvSpPr>
        <p:spPr>
          <a:xfrm>
            <a:off x="6274783" y="2508554"/>
            <a:ext cx="3046357" cy="338554"/>
          </a:xfrm>
          <a:prstGeom prst="rect">
            <a:avLst/>
          </a:prstGeom>
          <a:noFill/>
        </p:spPr>
        <p:txBody>
          <a:bodyPr wrap="square" rtlCol="0">
            <a:spAutoFit/>
          </a:bodyPr>
          <a:lstStyle/>
          <a:p>
            <a:r>
              <a:rPr lang="en-US" sz="1600" dirty="0">
                <a:sym typeface="Symbol" panose="05050102010706020507" pitchFamily="18" charset="2"/>
              </a:rPr>
              <a:t> 11  1  5  6</a:t>
            </a:r>
            <a:endParaRPr lang="en-US" sz="1600" dirty="0"/>
          </a:p>
        </p:txBody>
      </p:sp>
      <p:sp>
        <p:nvSpPr>
          <p:cNvPr id="47" name="TextBox 46"/>
          <p:cNvSpPr txBox="1"/>
          <p:nvPr/>
        </p:nvSpPr>
        <p:spPr>
          <a:xfrm>
            <a:off x="6271163" y="2832470"/>
            <a:ext cx="2190564" cy="336605"/>
          </a:xfrm>
          <a:prstGeom prst="rect">
            <a:avLst/>
          </a:prstGeom>
          <a:noFill/>
        </p:spPr>
        <p:txBody>
          <a:bodyPr wrap="square" rtlCol="0">
            <a:spAutoFit/>
          </a:bodyPr>
          <a:lstStyle/>
          <a:p>
            <a:r>
              <a:rPr lang="en-US" sz="1600" dirty="0">
                <a:sym typeface="Symbol" panose="05050102010706020507" pitchFamily="18" charset="2"/>
              </a:rPr>
              <a:t> 1  8  7</a:t>
            </a:r>
            <a:endParaRPr lang="en-US" sz="1600" dirty="0"/>
          </a:p>
        </p:txBody>
      </p:sp>
      <p:sp>
        <p:nvSpPr>
          <p:cNvPr id="48" name="TextBox 47"/>
          <p:cNvSpPr txBox="1"/>
          <p:nvPr/>
        </p:nvSpPr>
        <p:spPr>
          <a:xfrm>
            <a:off x="6274784" y="3163777"/>
            <a:ext cx="1182360" cy="338554"/>
          </a:xfrm>
          <a:prstGeom prst="rect">
            <a:avLst/>
          </a:prstGeom>
          <a:noFill/>
        </p:spPr>
        <p:txBody>
          <a:bodyPr wrap="square" rtlCol="0">
            <a:spAutoFit/>
          </a:bodyPr>
          <a:lstStyle/>
          <a:p>
            <a:r>
              <a:rPr lang="en-US" sz="1600" dirty="0">
                <a:sym typeface="Symbol" panose="05050102010706020507" pitchFamily="18" charset="2"/>
              </a:rPr>
              <a:t> 1</a:t>
            </a:r>
            <a:endParaRPr lang="en-US" sz="1600" dirty="0"/>
          </a:p>
        </p:txBody>
      </p:sp>
      <p:sp>
        <p:nvSpPr>
          <p:cNvPr id="49" name="TextBox 48"/>
          <p:cNvSpPr txBox="1"/>
          <p:nvPr/>
        </p:nvSpPr>
        <p:spPr>
          <a:xfrm>
            <a:off x="6274784" y="3517555"/>
            <a:ext cx="1182360" cy="338554"/>
          </a:xfrm>
          <a:prstGeom prst="rect">
            <a:avLst/>
          </a:prstGeom>
          <a:noFill/>
        </p:spPr>
        <p:txBody>
          <a:bodyPr wrap="square" rtlCol="0">
            <a:spAutoFit/>
          </a:bodyPr>
          <a:lstStyle/>
          <a:p>
            <a:r>
              <a:rPr lang="en-US" sz="1600" dirty="0">
                <a:sym typeface="Symbol" panose="05050102010706020507" pitchFamily="18" charset="2"/>
              </a:rPr>
              <a:t> 2</a:t>
            </a:r>
            <a:endParaRPr lang="en-US" sz="1600" dirty="0"/>
          </a:p>
        </p:txBody>
      </p:sp>
      <p:sp>
        <p:nvSpPr>
          <p:cNvPr id="50" name="TextBox 49"/>
          <p:cNvSpPr txBox="1"/>
          <p:nvPr/>
        </p:nvSpPr>
        <p:spPr>
          <a:xfrm>
            <a:off x="6271161" y="3839522"/>
            <a:ext cx="3046357" cy="338554"/>
          </a:xfrm>
          <a:prstGeom prst="rect">
            <a:avLst/>
          </a:prstGeom>
          <a:noFill/>
        </p:spPr>
        <p:txBody>
          <a:bodyPr wrap="square" rtlCol="0">
            <a:spAutoFit/>
          </a:bodyPr>
          <a:lstStyle/>
          <a:p>
            <a:r>
              <a:rPr lang="en-US" sz="1600" dirty="0">
                <a:sym typeface="Symbol" panose="05050102010706020507" pitchFamily="18" charset="2"/>
              </a:rPr>
              <a:t> 10  9  2</a:t>
            </a:r>
            <a:endParaRPr lang="en-US" sz="1600" dirty="0"/>
          </a:p>
        </p:txBody>
      </p:sp>
      <p:sp>
        <p:nvSpPr>
          <p:cNvPr id="51" name="TextBox 50"/>
          <p:cNvSpPr txBox="1"/>
          <p:nvPr/>
        </p:nvSpPr>
        <p:spPr>
          <a:xfrm>
            <a:off x="6274784" y="4173308"/>
            <a:ext cx="1182360" cy="338554"/>
          </a:xfrm>
          <a:prstGeom prst="rect">
            <a:avLst/>
          </a:prstGeom>
          <a:noFill/>
        </p:spPr>
        <p:txBody>
          <a:bodyPr wrap="square" rtlCol="0">
            <a:spAutoFit/>
          </a:bodyPr>
          <a:lstStyle/>
          <a:p>
            <a:r>
              <a:rPr lang="en-US" sz="1600" dirty="0">
                <a:sym typeface="Symbol" panose="05050102010706020507" pitchFamily="18" charset="2"/>
              </a:rPr>
              <a:t> 3</a:t>
            </a:r>
            <a:endParaRPr lang="en-US" sz="1600" dirty="0"/>
          </a:p>
        </p:txBody>
      </p:sp>
      <p:sp>
        <p:nvSpPr>
          <p:cNvPr id="52" name="TextBox 51"/>
          <p:cNvSpPr txBox="1"/>
          <p:nvPr/>
        </p:nvSpPr>
        <p:spPr>
          <a:xfrm>
            <a:off x="6276358" y="4509969"/>
            <a:ext cx="1638384" cy="338554"/>
          </a:xfrm>
          <a:prstGeom prst="rect">
            <a:avLst/>
          </a:prstGeom>
          <a:noFill/>
        </p:spPr>
        <p:txBody>
          <a:bodyPr wrap="square" rtlCol="0">
            <a:spAutoFit/>
          </a:bodyPr>
          <a:lstStyle/>
          <a:p>
            <a:r>
              <a:rPr lang="en-US" sz="1600" dirty="0">
                <a:sym typeface="Symbol" panose="05050102010706020507" pitchFamily="18" charset="2"/>
              </a:rPr>
              <a:t> 12  3 </a:t>
            </a:r>
            <a:endParaRPr lang="en-US" sz="1600" dirty="0"/>
          </a:p>
        </p:txBody>
      </p:sp>
      <p:sp>
        <p:nvSpPr>
          <p:cNvPr id="53" name="TextBox 52"/>
          <p:cNvSpPr txBox="1"/>
          <p:nvPr/>
        </p:nvSpPr>
        <p:spPr>
          <a:xfrm>
            <a:off x="6274784" y="4851917"/>
            <a:ext cx="1182360" cy="338554"/>
          </a:xfrm>
          <a:prstGeom prst="rect">
            <a:avLst/>
          </a:prstGeom>
          <a:noFill/>
        </p:spPr>
        <p:txBody>
          <a:bodyPr wrap="square" rtlCol="0">
            <a:spAutoFit/>
          </a:bodyPr>
          <a:lstStyle/>
          <a:p>
            <a:r>
              <a:rPr lang="en-US" sz="1600" dirty="0">
                <a:sym typeface="Symbol" panose="05050102010706020507" pitchFamily="18" charset="2"/>
              </a:rPr>
              <a:t> 6</a:t>
            </a:r>
            <a:endParaRPr lang="en-US" sz="1600" dirty="0"/>
          </a:p>
        </p:txBody>
      </p:sp>
      <p:sp>
        <p:nvSpPr>
          <p:cNvPr id="54" name="TextBox 53"/>
          <p:cNvSpPr txBox="1"/>
          <p:nvPr/>
        </p:nvSpPr>
        <p:spPr>
          <a:xfrm>
            <a:off x="6274784" y="5191024"/>
            <a:ext cx="1182360" cy="338554"/>
          </a:xfrm>
          <a:prstGeom prst="rect">
            <a:avLst/>
          </a:prstGeom>
          <a:noFill/>
        </p:spPr>
        <p:txBody>
          <a:bodyPr wrap="square" rtlCol="0">
            <a:spAutoFit/>
          </a:bodyPr>
          <a:lstStyle/>
          <a:p>
            <a:r>
              <a:rPr lang="en-US" sz="1600" dirty="0">
                <a:sym typeface="Symbol" panose="05050102010706020507" pitchFamily="18" charset="2"/>
              </a:rPr>
              <a:t> 6</a:t>
            </a:r>
            <a:endParaRPr lang="en-US" sz="1600" dirty="0"/>
          </a:p>
        </p:txBody>
      </p:sp>
      <p:sp>
        <p:nvSpPr>
          <p:cNvPr id="55" name="TextBox 54"/>
          <p:cNvSpPr txBox="1"/>
          <p:nvPr/>
        </p:nvSpPr>
        <p:spPr>
          <a:xfrm>
            <a:off x="6274784" y="5504329"/>
            <a:ext cx="1309610" cy="338554"/>
          </a:xfrm>
          <a:prstGeom prst="rect">
            <a:avLst/>
          </a:prstGeom>
          <a:noFill/>
        </p:spPr>
        <p:txBody>
          <a:bodyPr wrap="square" rtlCol="0">
            <a:spAutoFit/>
          </a:bodyPr>
          <a:lstStyle/>
          <a:p>
            <a:r>
              <a:rPr lang="en-US" sz="1600" dirty="0">
                <a:sym typeface="Symbol" panose="05050102010706020507" pitchFamily="18" charset="2"/>
              </a:rPr>
              <a:t> 2  1</a:t>
            </a:r>
            <a:endParaRPr lang="en-US" sz="1600" dirty="0"/>
          </a:p>
        </p:txBody>
      </p:sp>
      <p:sp>
        <p:nvSpPr>
          <p:cNvPr id="84" name="TextBox 83"/>
          <p:cNvSpPr txBox="1"/>
          <p:nvPr/>
        </p:nvSpPr>
        <p:spPr>
          <a:xfrm>
            <a:off x="6274784" y="5858107"/>
            <a:ext cx="1182360" cy="338554"/>
          </a:xfrm>
          <a:prstGeom prst="rect">
            <a:avLst/>
          </a:prstGeom>
          <a:noFill/>
        </p:spPr>
        <p:txBody>
          <a:bodyPr wrap="square" rtlCol="0">
            <a:spAutoFit/>
          </a:bodyPr>
          <a:lstStyle/>
          <a:p>
            <a:r>
              <a:rPr lang="en-US" sz="1600" dirty="0">
                <a:sym typeface="Symbol" panose="05050102010706020507" pitchFamily="18" charset="2"/>
              </a:rPr>
              <a:t> 8</a:t>
            </a:r>
            <a:endParaRPr lang="en-US" sz="1600" dirty="0"/>
          </a:p>
        </p:txBody>
      </p:sp>
      <p:sp>
        <p:nvSpPr>
          <p:cNvPr id="43" name="Content Placeholder 2"/>
          <p:cNvSpPr txBox="1">
            <a:spLocks/>
          </p:cNvSpPr>
          <p:nvPr/>
        </p:nvSpPr>
        <p:spPr bwMode="auto">
          <a:xfrm>
            <a:off x="338138" y="1416399"/>
            <a:ext cx="8301525" cy="44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Array </a:t>
            </a:r>
            <a:r>
              <a:rPr lang="en-US" altLang="en-US" b="1" u="sng" kern="0" dirty="0" smtClean="0"/>
              <a:t>of Adjacency </a:t>
            </a:r>
            <a:r>
              <a:rPr lang="en-US" altLang="en-US" b="1" u="sng" kern="0" dirty="0"/>
              <a:t>Lists</a:t>
            </a:r>
          </a:p>
        </p:txBody>
      </p:sp>
      <p:sp>
        <p:nvSpPr>
          <p:cNvPr id="82" name="Text Box 3"/>
          <p:cNvSpPr txBox="1">
            <a:spLocks noChangeArrowheads="1"/>
          </p:cNvSpPr>
          <p:nvPr/>
        </p:nvSpPr>
        <p:spPr bwMode="auto">
          <a:xfrm>
            <a:off x="880787" y="1887866"/>
            <a:ext cx="448241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r>
              <a:rPr lang="en-US" altLang="en-US" sz="2400" b="0" dirty="0"/>
              <a:t>Based on the same undirected graph seen earlier:</a:t>
            </a:r>
          </a:p>
        </p:txBody>
      </p:sp>
    </p:spTree>
    <p:extLst>
      <p:ext uri="{BB962C8B-B14F-4D97-AF65-F5344CB8AC3E}">
        <p14:creationId xmlns:p14="http://schemas.microsoft.com/office/powerpoint/2010/main" val="216094484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a:t>Graph Representations</a:t>
            </a:r>
            <a:endParaRPr altLang="en-US" sz="4000" dirty="0"/>
          </a:p>
        </p:txBody>
      </p:sp>
      <p:sp>
        <p:nvSpPr>
          <p:cNvPr id="57" name="Line 3"/>
          <p:cNvSpPr>
            <a:spLocks noChangeShapeType="1"/>
          </p:cNvSpPr>
          <p:nvPr/>
        </p:nvSpPr>
        <p:spPr bwMode="auto">
          <a:xfrm>
            <a:off x="2266430" y="3968048"/>
            <a:ext cx="1226085" cy="450133"/>
          </a:xfrm>
          <a:prstGeom prst="line">
            <a:avLst/>
          </a:prstGeom>
          <a:solidFill>
            <a:srgbClr val="800000"/>
          </a:solidFill>
          <a:ln>
            <a:solidFill>
              <a:srgbClr val="002060"/>
            </a:solidFill>
            <a:headEnd type="none" w="sm" len="sm"/>
            <a:tailEnd type="none" w="sm" len="sm"/>
          </a:ln>
          <a:effectLst>
            <a:glow rad="101600">
              <a:srgbClr val="FFC000">
                <a:alpha val="60000"/>
              </a:srgbClr>
            </a:glow>
            <a:outerShdw blurRad="40000" dist="23000" dir="5400000" rotWithShape="0">
              <a:srgbClr val="000000">
                <a:alpha val="35000"/>
              </a:srgbClr>
            </a:outerShdw>
          </a:effectLst>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58" name="Line 4"/>
          <p:cNvSpPr>
            <a:spLocks noChangeShapeType="1"/>
          </p:cNvSpPr>
          <p:nvPr/>
        </p:nvSpPr>
        <p:spPr bwMode="auto">
          <a:xfrm>
            <a:off x="1134659" y="3436073"/>
            <a:ext cx="1084613" cy="514437"/>
          </a:xfrm>
          <a:prstGeom prst="line">
            <a:avLst/>
          </a:prstGeom>
          <a:solidFill>
            <a:srgbClr val="800000"/>
          </a:solidFill>
          <a:ln>
            <a:solidFill>
              <a:srgbClr val="002060"/>
            </a:solidFill>
            <a:headEnd type="none" w="sm" len="sm"/>
            <a:tailEnd type="none" w="sm" len="sm"/>
          </a:ln>
          <a:effectLst>
            <a:glow rad="101600">
              <a:srgbClr val="FFC000">
                <a:alpha val="60000"/>
              </a:srgbClr>
            </a:glow>
            <a:outerShdw blurRad="40000" dist="23000" dir="5400000" rotWithShape="0">
              <a:srgbClr val="000000">
                <a:alpha val="35000"/>
              </a:srgbClr>
            </a:outerShdw>
          </a:effectLst>
          <a:extLst/>
        </p:spPr>
        <p:style>
          <a:lnRef idx="3">
            <a:schemeClr val="dk1"/>
          </a:lnRef>
          <a:fillRef idx="0">
            <a:schemeClr val="dk1"/>
          </a:fillRef>
          <a:effectRef idx="2">
            <a:schemeClr val="dk1"/>
          </a:effectRef>
          <a:fontRef idx="minor">
            <a:schemeClr val="tx1"/>
          </a:fontRef>
        </p:style>
        <p:txBody>
          <a:bodyPr wrap="none" anchor="ctr"/>
          <a:lstStyle/>
          <a:p>
            <a:endParaRPr lang="en-GB" dirty="0">
              <a:solidFill>
                <a:schemeClr val="bg1"/>
              </a:solidFill>
            </a:endParaRPr>
          </a:p>
        </p:txBody>
      </p:sp>
      <p:sp>
        <p:nvSpPr>
          <p:cNvPr id="59" name="Line 5"/>
          <p:cNvSpPr>
            <a:spLocks noChangeShapeType="1"/>
          </p:cNvSpPr>
          <p:nvPr/>
        </p:nvSpPr>
        <p:spPr bwMode="auto">
          <a:xfrm flipV="1">
            <a:off x="1700545" y="3950511"/>
            <a:ext cx="518728" cy="888574"/>
          </a:xfrm>
          <a:prstGeom prst="line">
            <a:avLst/>
          </a:prstGeom>
          <a:solidFill>
            <a:srgbClr val="800000"/>
          </a:solidFill>
          <a:ln>
            <a:solidFill>
              <a:srgbClr val="002060"/>
            </a:solidFill>
            <a:headEnd type="none" w="sm" len="sm"/>
            <a:tailEnd type="none" w="sm" len="sm"/>
          </a:ln>
          <a:effectLst>
            <a:glow rad="101600">
              <a:srgbClr val="FFC000">
                <a:alpha val="60000"/>
              </a:srgbClr>
            </a:glow>
            <a:outerShdw blurRad="40000" dist="23000" dir="5400000" rotWithShape="0">
              <a:srgbClr val="000000">
                <a:alpha val="35000"/>
              </a:srgbClr>
            </a:outerShdw>
          </a:effectLst>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0" name="Line 6"/>
          <p:cNvSpPr>
            <a:spLocks noChangeShapeType="1"/>
          </p:cNvSpPr>
          <p:nvPr/>
        </p:nvSpPr>
        <p:spPr bwMode="auto">
          <a:xfrm>
            <a:off x="1134659" y="3436073"/>
            <a:ext cx="565885" cy="1356244"/>
          </a:xfrm>
          <a:prstGeom prst="line">
            <a:avLst/>
          </a:prstGeom>
          <a:solidFill>
            <a:srgbClr val="800000"/>
          </a:solidFill>
          <a:ln>
            <a:solidFill>
              <a:srgbClr val="002060"/>
            </a:solidFill>
            <a:headEnd type="none" w="sm" len="sm"/>
            <a:tailEnd type="none" w="sm" len="sm"/>
          </a:ln>
          <a:effectLst>
            <a:glow rad="101600">
              <a:srgbClr val="FFC000">
                <a:alpha val="60000"/>
              </a:srgbClr>
            </a:glow>
            <a:outerShdw blurRad="40000" dist="23000" dir="5400000" rotWithShape="0">
              <a:srgbClr val="000000">
                <a:alpha val="35000"/>
              </a:srgbClr>
            </a:outerShdw>
          </a:effectLst>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1" name="Line 7"/>
          <p:cNvSpPr>
            <a:spLocks noChangeShapeType="1"/>
          </p:cNvSpPr>
          <p:nvPr/>
        </p:nvSpPr>
        <p:spPr bwMode="auto">
          <a:xfrm flipV="1">
            <a:off x="710245" y="4792317"/>
            <a:ext cx="1037456" cy="467670"/>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2" name="Line 8"/>
          <p:cNvSpPr>
            <a:spLocks noChangeShapeType="1"/>
          </p:cNvSpPr>
          <p:nvPr/>
        </p:nvSpPr>
        <p:spPr bwMode="auto">
          <a:xfrm>
            <a:off x="1747702" y="4792317"/>
            <a:ext cx="943142" cy="514437"/>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3" name="Line 9"/>
          <p:cNvSpPr>
            <a:spLocks noChangeShapeType="1"/>
          </p:cNvSpPr>
          <p:nvPr/>
        </p:nvSpPr>
        <p:spPr bwMode="auto">
          <a:xfrm flipV="1">
            <a:off x="2124959" y="5259987"/>
            <a:ext cx="565885" cy="795039"/>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4" name="Line 10"/>
          <p:cNvSpPr>
            <a:spLocks noChangeShapeType="1"/>
          </p:cNvSpPr>
          <p:nvPr/>
        </p:nvSpPr>
        <p:spPr bwMode="auto">
          <a:xfrm>
            <a:off x="2690844" y="5259987"/>
            <a:ext cx="801671" cy="795039"/>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5" name="Line 11"/>
          <p:cNvSpPr>
            <a:spLocks noChangeShapeType="1"/>
          </p:cNvSpPr>
          <p:nvPr/>
        </p:nvSpPr>
        <p:spPr bwMode="auto">
          <a:xfrm flipV="1">
            <a:off x="2219273" y="3155471"/>
            <a:ext cx="1226085" cy="795039"/>
          </a:xfrm>
          <a:prstGeom prst="line">
            <a:avLst/>
          </a:prstGeom>
          <a:solidFill>
            <a:srgbClr val="800000"/>
          </a:solidFill>
          <a:ln>
            <a:solidFill>
              <a:srgbClr val="002060"/>
            </a:solidFill>
            <a:headEnd type="none" w="sm" len="sm"/>
            <a:tailEnd type="none" w="sm" len="sm"/>
          </a:ln>
          <a:effectLst>
            <a:glow rad="101600">
              <a:srgbClr val="FFC000">
                <a:alpha val="60000"/>
              </a:srgbClr>
            </a:glow>
            <a:outerShdw blurRad="40000" dist="23000" dir="5400000" rotWithShape="0">
              <a:srgbClr val="000000">
                <a:alpha val="35000"/>
              </a:srgbClr>
            </a:outerShdw>
          </a:effectLst>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6" name="Line 12"/>
          <p:cNvSpPr>
            <a:spLocks noChangeShapeType="1"/>
          </p:cNvSpPr>
          <p:nvPr/>
        </p:nvSpPr>
        <p:spPr bwMode="auto">
          <a:xfrm>
            <a:off x="3492515" y="4371414"/>
            <a:ext cx="518728" cy="841807"/>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7" name="Line 13"/>
          <p:cNvSpPr>
            <a:spLocks noChangeShapeType="1"/>
          </p:cNvSpPr>
          <p:nvPr/>
        </p:nvSpPr>
        <p:spPr bwMode="auto">
          <a:xfrm flipV="1">
            <a:off x="3492515" y="4137579"/>
            <a:ext cx="1320399" cy="233835"/>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8" name="Line 14"/>
          <p:cNvSpPr>
            <a:spLocks noChangeShapeType="1"/>
          </p:cNvSpPr>
          <p:nvPr/>
        </p:nvSpPr>
        <p:spPr bwMode="auto">
          <a:xfrm flipH="1" flipV="1">
            <a:off x="4765756" y="3249005"/>
            <a:ext cx="0" cy="888574"/>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9" name="Text Box 15"/>
          <p:cNvSpPr txBox="1">
            <a:spLocks noChangeArrowheads="1"/>
          </p:cNvSpPr>
          <p:nvPr/>
        </p:nvSpPr>
        <p:spPr bwMode="auto">
          <a:xfrm>
            <a:off x="2030644" y="3810209"/>
            <a:ext cx="377257" cy="374136"/>
          </a:xfrm>
          <a:prstGeom prst="roundRect">
            <a:avLst/>
          </a:prstGeom>
          <a:solidFill>
            <a:srgbClr val="800000"/>
          </a:solidFill>
          <a:ln>
            <a:solidFill>
              <a:srgbClr val="002060"/>
            </a:solidFill>
            <a:headEnd type="none" w="sm" len="sm"/>
            <a:tailEnd type="none" w="sm" len="sm"/>
          </a:ln>
          <a:effectLst>
            <a:glow rad="101600">
              <a:srgbClr val="FFC000">
                <a:alpha val="60000"/>
              </a:srgbClr>
            </a:glow>
            <a:outerShdw blurRad="400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1</a:t>
            </a:r>
            <a:endParaRPr lang="en-US" altLang="en-US" sz="1600" i="1">
              <a:solidFill>
                <a:schemeClr val="bg1"/>
              </a:solidFill>
              <a:latin typeface="Maiandra GD" pitchFamily="34" charset="0"/>
            </a:endParaRPr>
          </a:p>
        </p:txBody>
      </p:sp>
      <p:sp>
        <p:nvSpPr>
          <p:cNvPr id="70" name="Text Box 16"/>
          <p:cNvSpPr txBox="1">
            <a:spLocks noChangeArrowheads="1"/>
          </p:cNvSpPr>
          <p:nvPr/>
        </p:nvSpPr>
        <p:spPr bwMode="auto">
          <a:xfrm>
            <a:off x="3256729" y="3061937"/>
            <a:ext cx="377257" cy="374136"/>
          </a:xfrm>
          <a:prstGeom prst="roundRect">
            <a:avLst/>
          </a:prstGeom>
          <a:solidFill>
            <a:srgbClr val="800000"/>
          </a:solidFill>
          <a:ln>
            <a:solidFill>
              <a:srgbClr val="002060"/>
            </a:solidFill>
            <a:headEnd type="none" w="sm" len="sm"/>
            <a:tailEnd type="none" w="sm" len="sm"/>
          </a:ln>
          <a:effectLst>
            <a:glow rad="101600">
              <a:srgbClr val="FFC000">
                <a:alpha val="60000"/>
              </a:srgbClr>
            </a:glow>
            <a:outerShdw blurRad="400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4</a:t>
            </a:r>
            <a:endParaRPr lang="en-US" altLang="en-US" sz="1600" i="1">
              <a:solidFill>
                <a:schemeClr val="bg1"/>
              </a:solidFill>
              <a:latin typeface="Maiandra GD" pitchFamily="34" charset="0"/>
            </a:endParaRPr>
          </a:p>
        </p:txBody>
      </p:sp>
      <p:sp>
        <p:nvSpPr>
          <p:cNvPr id="71" name="Text Box 18"/>
          <p:cNvSpPr txBox="1">
            <a:spLocks noChangeArrowheads="1"/>
          </p:cNvSpPr>
          <p:nvPr/>
        </p:nvSpPr>
        <p:spPr bwMode="auto">
          <a:xfrm>
            <a:off x="1510934" y="4698783"/>
            <a:ext cx="378239" cy="374136"/>
          </a:xfrm>
          <a:prstGeom prst="roundRect">
            <a:avLst/>
          </a:prstGeom>
          <a:solidFill>
            <a:srgbClr val="800000"/>
          </a:solidFill>
          <a:ln>
            <a:solidFill>
              <a:srgbClr val="002060"/>
            </a:solidFill>
            <a:headEnd type="none" w="sm" len="sm"/>
            <a:tailEnd type="none" w="sm" len="sm"/>
          </a:ln>
          <a:effectLst>
            <a:glow rad="101600">
              <a:srgbClr val="FFC000">
                <a:alpha val="60000"/>
              </a:srgbClr>
            </a:glow>
            <a:outerShdw blurRad="400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2</a:t>
            </a:r>
            <a:endParaRPr lang="en-US" altLang="en-US" sz="1600" i="1">
              <a:solidFill>
                <a:schemeClr val="bg1"/>
              </a:solidFill>
              <a:latin typeface="Maiandra GD" pitchFamily="34" charset="0"/>
            </a:endParaRPr>
          </a:p>
        </p:txBody>
      </p:sp>
      <p:sp>
        <p:nvSpPr>
          <p:cNvPr id="72" name="Text Box 19"/>
          <p:cNvSpPr txBox="1">
            <a:spLocks noChangeArrowheads="1"/>
          </p:cNvSpPr>
          <p:nvPr/>
        </p:nvSpPr>
        <p:spPr bwMode="auto">
          <a:xfrm>
            <a:off x="521617" y="5118712"/>
            <a:ext cx="377257"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5</a:t>
            </a:r>
            <a:endParaRPr lang="en-US" altLang="en-US" sz="1600" i="1">
              <a:solidFill>
                <a:schemeClr val="bg1"/>
              </a:solidFill>
              <a:latin typeface="Maiandra GD" pitchFamily="34" charset="0"/>
            </a:endParaRPr>
          </a:p>
        </p:txBody>
      </p:sp>
      <p:sp>
        <p:nvSpPr>
          <p:cNvPr id="73" name="Text Box 20"/>
          <p:cNvSpPr txBox="1">
            <a:spLocks noChangeArrowheads="1"/>
          </p:cNvSpPr>
          <p:nvPr/>
        </p:nvSpPr>
        <p:spPr bwMode="auto">
          <a:xfrm>
            <a:off x="2501233" y="5166453"/>
            <a:ext cx="376274"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6</a:t>
            </a:r>
            <a:endParaRPr lang="en-US" altLang="en-US" sz="1600" i="1">
              <a:solidFill>
                <a:schemeClr val="bg1"/>
              </a:solidFill>
              <a:latin typeface="Maiandra GD" pitchFamily="34" charset="0"/>
            </a:endParaRPr>
          </a:p>
        </p:txBody>
      </p:sp>
      <p:sp>
        <p:nvSpPr>
          <p:cNvPr id="74" name="Text Box 21"/>
          <p:cNvSpPr txBox="1">
            <a:spLocks noChangeArrowheads="1"/>
          </p:cNvSpPr>
          <p:nvPr/>
        </p:nvSpPr>
        <p:spPr bwMode="auto">
          <a:xfrm>
            <a:off x="1936330" y="5913751"/>
            <a:ext cx="377257"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9</a:t>
            </a:r>
            <a:endParaRPr lang="en-US" altLang="en-US" sz="1600" i="1">
              <a:solidFill>
                <a:schemeClr val="bg1"/>
              </a:solidFill>
              <a:latin typeface="Maiandra GD" pitchFamily="34" charset="0"/>
            </a:endParaRPr>
          </a:p>
        </p:txBody>
      </p:sp>
      <p:sp>
        <p:nvSpPr>
          <p:cNvPr id="75" name="Text Box 22"/>
          <p:cNvSpPr txBox="1">
            <a:spLocks noChangeArrowheads="1"/>
          </p:cNvSpPr>
          <p:nvPr/>
        </p:nvSpPr>
        <p:spPr bwMode="auto">
          <a:xfrm>
            <a:off x="3256729" y="5914726"/>
            <a:ext cx="464694"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dirty="0">
                <a:solidFill>
                  <a:schemeClr val="bg1"/>
                </a:solidFill>
                <a:latin typeface="Maiandra GD" pitchFamily="34" charset="0"/>
              </a:rPr>
              <a:t>10</a:t>
            </a:r>
            <a:endParaRPr lang="en-US" altLang="en-US" sz="1600" i="1" dirty="0">
              <a:solidFill>
                <a:schemeClr val="bg1"/>
              </a:solidFill>
              <a:latin typeface="Maiandra GD" pitchFamily="34" charset="0"/>
            </a:endParaRPr>
          </a:p>
        </p:txBody>
      </p:sp>
      <p:sp>
        <p:nvSpPr>
          <p:cNvPr id="76" name="Text Box 23"/>
          <p:cNvSpPr txBox="1">
            <a:spLocks noChangeArrowheads="1"/>
          </p:cNvSpPr>
          <p:nvPr/>
        </p:nvSpPr>
        <p:spPr bwMode="auto">
          <a:xfrm>
            <a:off x="3303886" y="4266188"/>
            <a:ext cx="377257" cy="374136"/>
          </a:xfrm>
          <a:prstGeom prst="roundRect">
            <a:avLst/>
          </a:prstGeom>
          <a:solidFill>
            <a:srgbClr val="800000"/>
          </a:solidFill>
          <a:ln>
            <a:solidFill>
              <a:srgbClr val="002060"/>
            </a:solidFill>
            <a:headEnd type="none" w="sm" len="sm"/>
            <a:tailEnd type="none" w="sm" len="sm"/>
          </a:ln>
          <a:effectLst>
            <a:glow rad="101600">
              <a:srgbClr val="FFC000">
                <a:alpha val="60000"/>
              </a:srgbClr>
            </a:glow>
            <a:outerShdw blurRad="400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3</a:t>
            </a:r>
            <a:endParaRPr lang="en-US" altLang="en-US" sz="1600" i="1">
              <a:solidFill>
                <a:schemeClr val="bg1"/>
              </a:solidFill>
              <a:latin typeface="Maiandra GD" pitchFamily="34" charset="0"/>
            </a:endParaRPr>
          </a:p>
        </p:txBody>
      </p:sp>
      <p:sp>
        <p:nvSpPr>
          <p:cNvPr id="77" name="Text Box 24"/>
          <p:cNvSpPr txBox="1">
            <a:spLocks noChangeArrowheads="1"/>
          </p:cNvSpPr>
          <p:nvPr/>
        </p:nvSpPr>
        <p:spPr bwMode="auto">
          <a:xfrm>
            <a:off x="3822614" y="5072919"/>
            <a:ext cx="377257"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7</a:t>
            </a:r>
            <a:endParaRPr lang="en-US" altLang="en-US" sz="1600" i="1">
              <a:solidFill>
                <a:schemeClr val="bg1"/>
              </a:solidFill>
              <a:latin typeface="Maiandra GD" pitchFamily="34" charset="0"/>
            </a:endParaRPr>
          </a:p>
        </p:txBody>
      </p:sp>
      <p:sp>
        <p:nvSpPr>
          <p:cNvPr id="78" name="Text Box 25"/>
          <p:cNvSpPr txBox="1">
            <a:spLocks noChangeArrowheads="1"/>
          </p:cNvSpPr>
          <p:nvPr/>
        </p:nvSpPr>
        <p:spPr bwMode="auto">
          <a:xfrm>
            <a:off x="4624285" y="4044045"/>
            <a:ext cx="377257"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8</a:t>
            </a:r>
            <a:endParaRPr lang="en-US" altLang="en-US" sz="1600" i="1">
              <a:solidFill>
                <a:schemeClr val="bg1"/>
              </a:solidFill>
              <a:latin typeface="Maiandra GD" pitchFamily="34" charset="0"/>
            </a:endParaRPr>
          </a:p>
        </p:txBody>
      </p:sp>
      <p:sp>
        <p:nvSpPr>
          <p:cNvPr id="79" name="Text Box 26"/>
          <p:cNvSpPr txBox="1">
            <a:spLocks noChangeArrowheads="1"/>
          </p:cNvSpPr>
          <p:nvPr/>
        </p:nvSpPr>
        <p:spPr bwMode="auto">
          <a:xfrm>
            <a:off x="4553550" y="3096038"/>
            <a:ext cx="424414" cy="340035"/>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wrap="square">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400">
                <a:solidFill>
                  <a:schemeClr val="bg1"/>
                </a:solidFill>
                <a:latin typeface="Maiandra GD" pitchFamily="34" charset="0"/>
              </a:rPr>
              <a:t>12</a:t>
            </a:r>
            <a:endParaRPr lang="en-US" altLang="en-US" sz="1400" i="1">
              <a:solidFill>
                <a:schemeClr val="bg1"/>
              </a:solidFill>
              <a:latin typeface="Maiandra GD" pitchFamily="34" charset="0"/>
            </a:endParaRPr>
          </a:p>
        </p:txBody>
      </p:sp>
      <p:sp>
        <p:nvSpPr>
          <p:cNvPr id="80" name="Text Box 22"/>
          <p:cNvSpPr txBox="1">
            <a:spLocks noChangeArrowheads="1"/>
          </p:cNvSpPr>
          <p:nvPr/>
        </p:nvSpPr>
        <p:spPr bwMode="auto">
          <a:xfrm>
            <a:off x="878475" y="3078987"/>
            <a:ext cx="464694" cy="374136"/>
          </a:xfrm>
          <a:prstGeom prst="roundRect">
            <a:avLst/>
          </a:prstGeom>
          <a:solidFill>
            <a:srgbClr val="800000"/>
          </a:solidFill>
          <a:ln>
            <a:solidFill>
              <a:srgbClr val="002060"/>
            </a:solidFill>
            <a:headEnd type="none" w="sm" len="sm"/>
            <a:tailEnd type="none" w="sm" len="sm"/>
          </a:ln>
          <a:effectLst>
            <a:glow rad="101600">
              <a:srgbClr val="FFC000">
                <a:alpha val="60000"/>
              </a:srgbClr>
            </a:glow>
            <a:outerShdw blurRad="400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dirty="0">
                <a:solidFill>
                  <a:schemeClr val="bg1"/>
                </a:solidFill>
                <a:latin typeface="Maiandra GD" pitchFamily="34" charset="0"/>
              </a:rPr>
              <a:t>11</a:t>
            </a:r>
            <a:endParaRPr lang="en-US" altLang="en-US" sz="1600" i="1" dirty="0">
              <a:solidFill>
                <a:schemeClr val="bg1"/>
              </a:solidFill>
              <a:latin typeface="Maiandra GD" pitchFamily="34" charset="0"/>
            </a:endParaRPr>
          </a:p>
        </p:txBody>
      </p:sp>
      <p:graphicFrame>
        <p:nvGraphicFramePr>
          <p:cNvPr id="44" name="Table 43"/>
          <p:cNvGraphicFramePr>
            <a:graphicFrameLocks noGrp="1"/>
          </p:cNvGraphicFramePr>
          <p:nvPr>
            <p:extLst/>
          </p:nvPr>
        </p:nvGraphicFramePr>
        <p:xfrm>
          <a:off x="5844270" y="2163972"/>
          <a:ext cx="481103" cy="4043267"/>
        </p:xfrm>
        <a:graphic>
          <a:graphicData uri="http://schemas.openxmlformats.org/drawingml/2006/table">
            <a:tbl>
              <a:tblPr firstRow="1" bandRow="1">
                <a:tableStyleId>{3C2FFA5D-87B4-456A-9821-1D502468CF0F}</a:tableStyleId>
              </a:tblPr>
              <a:tblGrid>
                <a:gridCol w="481103">
                  <a:extLst>
                    <a:ext uri="{9D8B030D-6E8A-4147-A177-3AD203B41FA5}">
                      <a16:colId xmlns:a16="http://schemas.microsoft.com/office/drawing/2014/main" val="211051426"/>
                    </a:ext>
                  </a:extLst>
                </a:gridCol>
              </a:tblGrid>
              <a:tr h="288021">
                <a:tc>
                  <a:txBody>
                    <a:bodyPr/>
                    <a:lstStyle/>
                    <a:p>
                      <a:pPr algn="ctr"/>
                      <a:r>
                        <a:rPr lang="en-SG" sz="1600" b="1" dirty="0">
                          <a:solidFill>
                            <a:schemeClr val="bg1"/>
                          </a:solidFill>
                        </a:rPr>
                        <a:t>1</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2012220263"/>
                  </a:ext>
                </a:extLst>
              </a:tr>
              <a:tr h="288021">
                <a:tc>
                  <a:txBody>
                    <a:bodyPr/>
                    <a:lstStyle/>
                    <a:p>
                      <a:pPr algn="ctr"/>
                      <a:r>
                        <a:rPr lang="en-SG" sz="1600" b="1" dirty="0">
                          <a:solidFill>
                            <a:schemeClr val="bg1"/>
                          </a:solidFill>
                        </a:rPr>
                        <a:t>2</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1302885739"/>
                  </a:ext>
                </a:extLst>
              </a:tr>
              <a:tr h="288021">
                <a:tc>
                  <a:txBody>
                    <a:bodyPr/>
                    <a:lstStyle/>
                    <a:p>
                      <a:pPr algn="ctr"/>
                      <a:r>
                        <a:rPr lang="en-SG" sz="1600" b="1" dirty="0">
                          <a:solidFill>
                            <a:schemeClr val="bg1"/>
                          </a:solidFill>
                        </a:rPr>
                        <a:t>3</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1207039351"/>
                  </a:ext>
                </a:extLst>
              </a:tr>
              <a:tr h="288021">
                <a:tc>
                  <a:txBody>
                    <a:bodyPr/>
                    <a:lstStyle/>
                    <a:p>
                      <a:pPr algn="ctr"/>
                      <a:r>
                        <a:rPr lang="en-SG" sz="1600" b="1" dirty="0">
                          <a:solidFill>
                            <a:schemeClr val="bg1"/>
                          </a:solidFill>
                        </a:rPr>
                        <a:t>4</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1365250892"/>
                  </a:ext>
                </a:extLst>
              </a:tr>
              <a:tr h="288021">
                <a:tc>
                  <a:txBody>
                    <a:bodyPr/>
                    <a:lstStyle/>
                    <a:p>
                      <a:pPr algn="ctr"/>
                      <a:r>
                        <a:rPr lang="en-SG" sz="1600" b="1" dirty="0">
                          <a:solidFill>
                            <a:schemeClr val="bg1"/>
                          </a:solidFill>
                        </a:rPr>
                        <a:t>5</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4250570275"/>
                  </a:ext>
                </a:extLst>
              </a:tr>
              <a:tr h="288021">
                <a:tc>
                  <a:txBody>
                    <a:bodyPr/>
                    <a:lstStyle/>
                    <a:p>
                      <a:pPr algn="ctr"/>
                      <a:r>
                        <a:rPr lang="en-SG" sz="1600" b="1" dirty="0">
                          <a:solidFill>
                            <a:schemeClr val="bg1"/>
                          </a:solidFill>
                        </a:rPr>
                        <a:t>6</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2227408027"/>
                  </a:ext>
                </a:extLst>
              </a:tr>
              <a:tr h="288021">
                <a:tc>
                  <a:txBody>
                    <a:bodyPr/>
                    <a:lstStyle/>
                    <a:p>
                      <a:pPr algn="ctr"/>
                      <a:r>
                        <a:rPr lang="en-SG" sz="1600" b="1" dirty="0">
                          <a:solidFill>
                            <a:schemeClr val="bg1"/>
                          </a:solidFill>
                        </a:rPr>
                        <a:t>7</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3034713084"/>
                  </a:ext>
                </a:extLst>
              </a:tr>
              <a:tr h="288021">
                <a:tc>
                  <a:txBody>
                    <a:bodyPr/>
                    <a:lstStyle/>
                    <a:p>
                      <a:pPr algn="ctr"/>
                      <a:r>
                        <a:rPr lang="en-SG" sz="1600" b="1" dirty="0">
                          <a:solidFill>
                            <a:schemeClr val="bg1"/>
                          </a:solidFill>
                        </a:rPr>
                        <a:t>8</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4287792518"/>
                  </a:ext>
                </a:extLst>
              </a:tr>
              <a:tr h="288021">
                <a:tc>
                  <a:txBody>
                    <a:bodyPr/>
                    <a:lstStyle/>
                    <a:p>
                      <a:pPr algn="ctr"/>
                      <a:r>
                        <a:rPr lang="en-SG" sz="1600" b="1" dirty="0">
                          <a:solidFill>
                            <a:schemeClr val="bg1"/>
                          </a:solidFill>
                        </a:rPr>
                        <a:t>9</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4140293593"/>
                  </a:ext>
                </a:extLst>
              </a:tr>
              <a:tr h="340101">
                <a:tc>
                  <a:txBody>
                    <a:bodyPr/>
                    <a:lstStyle/>
                    <a:p>
                      <a:pPr algn="ctr"/>
                      <a:r>
                        <a:rPr lang="en-SG" sz="1600" b="1" dirty="0">
                          <a:solidFill>
                            <a:schemeClr val="bg1"/>
                          </a:solidFill>
                        </a:rPr>
                        <a:t>10</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3710010050"/>
                  </a:ext>
                </a:extLst>
              </a:tr>
              <a:tr h="321167">
                <a:tc>
                  <a:txBody>
                    <a:bodyPr/>
                    <a:lstStyle/>
                    <a:p>
                      <a:pPr algn="ctr"/>
                      <a:r>
                        <a:rPr lang="en-SG" sz="1600" b="1" dirty="0">
                          <a:solidFill>
                            <a:schemeClr val="bg1"/>
                          </a:solidFill>
                        </a:rPr>
                        <a:t>11</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1540604384"/>
                  </a:ext>
                </a:extLst>
              </a:tr>
              <a:tr h="350366">
                <a:tc>
                  <a:txBody>
                    <a:bodyPr/>
                    <a:lstStyle/>
                    <a:p>
                      <a:pPr algn="ctr"/>
                      <a:r>
                        <a:rPr lang="en-SG" sz="1600" b="1" dirty="0">
                          <a:solidFill>
                            <a:schemeClr val="bg1"/>
                          </a:solidFill>
                        </a:rPr>
                        <a:t>12</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2486957686"/>
                  </a:ext>
                </a:extLst>
              </a:tr>
            </a:tbl>
          </a:graphicData>
        </a:graphic>
      </p:graphicFrame>
      <p:sp>
        <p:nvSpPr>
          <p:cNvPr id="45" name="TextBox 44"/>
          <p:cNvSpPr txBox="1"/>
          <p:nvPr/>
        </p:nvSpPr>
        <p:spPr>
          <a:xfrm>
            <a:off x="6274783" y="2169947"/>
            <a:ext cx="3046357" cy="338554"/>
          </a:xfrm>
          <a:prstGeom prst="rect">
            <a:avLst/>
          </a:prstGeom>
          <a:noFill/>
        </p:spPr>
        <p:txBody>
          <a:bodyPr wrap="square" rtlCol="0">
            <a:spAutoFit/>
          </a:bodyPr>
          <a:lstStyle/>
          <a:p>
            <a:r>
              <a:rPr lang="en-US" sz="1600" dirty="0">
                <a:sym typeface="Symbol" panose="05050102010706020507" pitchFamily="18" charset="2"/>
              </a:rPr>
              <a:t> 2  3  4  11</a:t>
            </a:r>
            <a:endParaRPr lang="en-US" sz="1600" dirty="0"/>
          </a:p>
        </p:txBody>
      </p:sp>
      <p:sp>
        <p:nvSpPr>
          <p:cNvPr id="46" name="TextBox 45"/>
          <p:cNvSpPr txBox="1"/>
          <p:nvPr/>
        </p:nvSpPr>
        <p:spPr>
          <a:xfrm>
            <a:off x="6274783" y="2508554"/>
            <a:ext cx="3046357" cy="338554"/>
          </a:xfrm>
          <a:prstGeom prst="rect">
            <a:avLst/>
          </a:prstGeom>
          <a:noFill/>
        </p:spPr>
        <p:txBody>
          <a:bodyPr wrap="square" rtlCol="0">
            <a:spAutoFit/>
          </a:bodyPr>
          <a:lstStyle/>
          <a:p>
            <a:r>
              <a:rPr lang="en-US" sz="1600" dirty="0">
                <a:sym typeface="Symbol" panose="05050102010706020507" pitchFamily="18" charset="2"/>
              </a:rPr>
              <a:t> 11  1  5  6</a:t>
            </a:r>
            <a:endParaRPr lang="en-US" sz="1600" dirty="0"/>
          </a:p>
        </p:txBody>
      </p:sp>
      <p:sp>
        <p:nvSpPr>
          <p:cNvPr id="47" name="TextBox 46"/>
          <p:cNvSpPr txBox="1"/>
          <p:nvPr/>
        </p:nvSpPr>
        <p:spPr>
          <a:xfrm>
            <a:off x="6271163" y="2832470"/>
            <a:ext cx="2190564" cy="336605"/>
          </a:xfrm>
          <a:prstGeom prst="rect">
            <a:avLst/>
          </a:prstGeom>
          <a:noFill/>
        </p:spPr>
        <p:txBody>
          <a:bodyPr wrap="square" rtlCol="0">
            <a:spAutoFit/>
          </a:bodyPr>
          <a:lstStyle/>
          <a:p>
            <a:r>
              <a:rPr lang="en-US" sz="1600" dirty="0">
                <a:sym typeface="Symbol" panose="05050102010706020507" pitchFamily="18" charset="2"/>
              </a:rPr>
              <a:t> 1  8  7</a:t>
            </a:r>
            <a:endParaRPr lang="en-US" sz="1600" dirty="0"/>
          </a:p>
        </p:txBody>
      </p:sp>
      <p:sp>
        <p:nvSpPr>
          <p:cNvPr id="48" name="TextBox 47"/>
          <p:cNvSpPr txBox="1"/>
          <p:nvPr/>
        </p:nvSpPr>
        <p:spPr>
          <a:xfrm>
            <a:off x="6274784" y="3163777"/>
            <a:ext cx="1182360" cy="338554"/>
          </a:xfrm>
          <a:prstGeom prst="rect">
            <a:avLst/>
          </a:prstGeom>
          <a:noFill/>
        </p:spPr>
        <p:txBody>
          <a:bodyPr wrap="square" rtlCol="0">
            <a:spAutoFit/>
          </a:bodyPr>
          <a:lstStyle/>
          <a:p>
            <a:r>
              <a:rPr lang="en-US" sz="1600" dirty="0">
                <a:sym typeface="Symbol" panose="05050102010706020507" pitchFamily="18" charset="2"/>
              </a:rPr>
              <a:t> 1</a:t>
            </a:r>
            <a:endParaRPr lang="en-US" sz="1600" dirty="0"/>
          </a:p>
        </p:txBody>
      </p:sp>
      <p:sp>
        <p:nvSpPr>
          <p:cNvPr id="49" name="TextBox 48"/>
          <p:cNvSpPr txBox="1"/>
          <p:nvPr/>
        </p:nvSpPr>
        <p:spPr>
          <a:xfrm>
            <a:off x="6274784" y="3517555"/>
            <a:ext cx="1182360" cy="338554"/>
          </a:xfrm>
          <a:prstGeom prst="rect">
            <a:avLst/>
          </a:prstGeom>
          <a:noFill/>
        </p:spPr>
        <p:txBody>
          <a:bodyPr wrap="square" rtlCol="0">
            <a:spAutoFit/>
          </a:bodyPr>
          <a:lstStyle/>
          <a:p>
            <a:r>
              <a:rPr lang="en-US" sz="1600" dirty="0">
                <a:sym typeface="Symbol" panose="05050102010706020507" pitchFamily="18" charset="2"/>
              </a:rPr>
              <a:t> 2</a:t>
            </a:r>
            <a:endParaRPr lang="en-US" sz="1600" dirty="0"/>
          </a:p>
        </p:txBody>
      </p:sp>
      <p:sp>
        <p:nvSpPr>
          <p:cNvPr id="50" name="TextBox 49"/>
          <p:cNvSpPr txBox="1"/>
          <p:nvPr/>
        </p:nvSpPr>
        <p:spPr>
          <a:xfrm>
            <a:off x="6271161" y="3839522"/>
            <a:ext cx="3046357" cy="338554"/>
          </a:xfrm>
          <a:prstGeom prst="rect">
            <a:avLst/>
          </a:prstGeom>
          <a:noFill/>
        </p:spPr>
        <p:txBody>
          <a:bodyPr wrap="square" rtlCol="0">
            <a:spAutoFit/>
          </a:bodyPr>
          <a:lstStyle/>
          <a:p>
            <a:r>
              <a:rPr lang="en-US" sz="1600" dirty="0">
                <a:sym typeface="Symbol" panose="05050102010706020507" pitchFamily="18" charset="2"/>
              </a:rPr>
              <a:t> 10  9  2</a:t>
            </a:r>
            <a:endParaRPr lang="en-US" sz="1600" dirty="0"/>
          </a:p>
        </p:txBody>
      </p:sp>
      <p:sp>
        <p:nvSpPr>
          <p:cNvPr id="51" name="TextBox 50"/>
          <p:cNvSpPr txBox="1"/>
          <p:nvPr/>
        </p:nvSpPr>
        <p:spPr>
          <a:xfrm>
            <a:off x="6274784" y="4173308"/>
            <a:ext cx="1182360" cy="338554"/>
          </a:xfrm>
          <a:prstGeom prst="rect">
            <a:avLst/>
          </a:prstGeom>
          <a:noFill/>
        </p:spPr>
        <p:txBody>
          <a:bodyPr wrap="square" rtlCol="0">
            <a:spAutoFit/>
          </a:bodyPr>
          <a:lstStyle/>
          <a:p>
            <a:r>
              <a:rPr lang="en-US" sz="1600" dirty="0">
                <a:sym typeface="Symbol" panose="05050102010706020507" pitchFamily="18" charset="2"/>
              </a:rPr>
              <a:t> 3</a:t>
            </a:r>
            <a:endParaRPr lang="en-US" sz="1600" dirty="0"/>
          </a:p>
        </p:txBody>
      </p:sp>
      <p:sp>
        <p:nvSpPr>
          <p:cNvPr id="52" name="TextBox 51"/>
          <p:cNvSpPr txBox="1"/>
          <p:nvPr/>
        </p:nvSpPr>
        <p:spPr>
          <a:xfrm>
            <a:off x="6276358" y="4509969"/>
            <a:ext cx="1638384" cy="338554"/>
          </a:xfrm>
          <a:prstGeom prst="rect">
            <a:avLst/>
          </a:prstGeom>
          <a:noFill/>
        </p:spPr>
        <p:txBody>
          <a:bodyPr wrap="square" rtlCol="0">
            <a:spAutoFit/>
          </a:bodyPr>
          <a:lstStyle/>
          <a:p>
            <a:r>
              <a:rPr lang="en-US" sz="1600" dirty="0">
                <a:sym typeface="Symbol" panose="05050102010706020507" pitchFamily="18" charset="2"/>
              </a:rPr>
              <a:t> 12  3 </a:t>
            </a:r>
            <a:endParaRPr lang="en-US" sz="1600" dirty="0"/>
          </a:p>
        </p:txBody>
      </p:sp>
      <p:sp>
        <p:nvSpPr>
          <p:cNvPr id="53" name="TextBox 52"/>
          <p:cNvSpPr txBox="1"/>
          <p:nvPr/>
        </p:nvSpPr>
        <p:spPr>
          <a:xfrm>
            <a:off x="6274784" y="4851917"/>
            <a:ext cx="1182360" cy="338554"/>
          </a:xfrm>
          <a:prstGeom prst="rect">
            <a:avLst/>
          </a:prstGeom>
          <a:noFill/>
        </p:spPr>
        <p:txBody>
          <a:bodyPr wrap="square" rtlCol="0">
            <a:spAutoFit/>
          </a:bodyPr>
          <a:lstStyle/>
          <a:p>
            <a:r>
              <a:rPr lang="en-US" sz="1600" dirty="0">
                <a:sym typeface="Symbol" panose="05050102010706020507" pitchFamily="18" charset="2"/>
              </a:rPr>
              <a:t> 6</a:t>
            </a:r>
            <a:endParaRPr lang="en-US" sz="1600" dirty="0"/>
          </a:p>
        </p:txBody>
      </p:sp>
      <p:sp>
        <p:nvSpPr>
          <p:cNvPr id="54" name="TextBox 53"/>
          <p:cNvSpPr txBox="1"/>
          <p:nvPr/>
        </p:nvSpPr>
        <p:spPr>
          <a:xfrm>
            <a:off x="6274784" y="5191024"/>
            <a:ext cx="1182360" cy="338554"/>
          </a:xfrm>
          <a:prstGeom prst="rect">
            <a:avLst/>
          </a:prstGeom>
          <a:noFill/>
        </p:spPr>
        <p:txBody>
          <a:bodyPr wrap="square" rtlCol="0">
            <a:spAutoFit/>
          </a:bodyPr>
          <a:lstStyle/>
          <a:p>
            <a:r>
              <a:rPr lang="en-US" sz="1600" dirty="0">
                <a:sym typeface="Symbol" panose="05050102010706020507" pitchFamily="18" charset="2"/>
              </a:rPr>
              <a:t> 6</a:t>
            </a:r>
            <a:endParaRPr lang="en-US" sz="1600" dirty="0"/>
          </a:p>
        </p:txBody>
      </p:sp>
      <p:sp>
        <p:nvSpPr>
          <p:cNvPr id="55" name="TextBox 54"/>
          <p:cNvSpPr txBox="1"/>
          <p:nvPr/>
        </p:nvSpPr>
        <p:spPr>
          <a:xfrm>
            <a:off x="6274784" y="5504329"/>
            <a:ext cx="1309610" cy="338554"/>
          </a:xfrm>
          <a:prstGeom prst="rect">
            <a:avLst/>
          </a:prstGeom>
          <a:noFill/>
        </p:spPr>
        <p:txBody>
          <a:bodyPr wrap="square" rtlCol="0">
            <a:spAutoFit/>
          </a:bodyPr>
          <a:lstStyle/>
          <a:p>
            <a:r>
              <a:rPr lang="en-US" sz="1600" dirty="0">
                <a:sym typeface="Symbol" panose="05050102010706020507" pitchFamily="18" charset="2"/>
              </a:rPr>
              <a:t> 2  1</a:t>
            </a:r>
            <a:endParaRPr lang="en-US" sz="1600" dirty="0"/>
          </a:p>
        </p:txBody>
      </p:sp>
      <p:sp>
        <p:nvSpPr>
          <p:cNvPr id="84" name="TextBox 83"/>
          <p:cNvSpPr txBox="1"/>
          <p:nvPr/>
        </p:nvSpPr>
        <p:spPr>
          <a:xfrm>
            <a:off x="6274784" y="5858107"/>
            <a:ext cx="1182360" cy="338554"/>
          </a:xfrm>
          <a:prstGeom prst="rect">
            <a:avLst/>
          </a:prstGeom>
          <a:noFill/>
        </p:spPr>
        <p:txBody>
          <a:bodyPr wrap="square" rtlCol="0">
            <a:spAutoFit/>
          </a:bodyPr>
          <a:lstStyle/>
          <a:p>
            <a:r>
              <a:rPr lang="en-US" sz="1600" dirty="0">
                <a:sym typeface="Symbol" panose="05050102010706020507" pitchFamily="18" charset="2"/>
              </a:rPr>
              <a:t> 8</a:t>
            </a:r>
            <a:endParaRPr lang="en-US" sz="1600" dirty="0"/>
          </a:p>
        </p:txBody>
      </p:sp>
      <p:sp>
        <p:nvSpPr>
          <p:cNvPr id="2" name="Rounded Rectangle 1"/>
          <p:cNvSpPr/>
          <p:nvPr/>
        </p:nvSpPr>
        <p:spPr>
          <a:xfrm>
            <a:off x="5706655" y="2132898"/>
            <a:ext cx="2553447" cy="365760"/>
          </a:xfrm>
          <a:prstGeom prst="roundRect">
            <a:avLst/>
          </a:prstGeom>
          <a:solidFill>
            <a:srgbClr val="FFFF00">
              <a:alpha val="22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Content Placeholder 2"/>
          <p:cNvSpPr txBox="1">
            <a:spLocks/>
          </p:cNvSpPr>
          <p:nvPr/>
        </p:nvSpPr>
        <p:spPr bwMode="auto">
          <a:xfrm>
            <a:off x="338138" y="1416399"/>
            <a:ext cx="8301525" cy="44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Array </a:t>
            </a:r>
            <a:r>
              <a:rPr lang="en-US" altLang="en-US" b="1" u="sng" kern="0" dirty="0" smtClean="0"/>
              <a:t>of Adjacency </a:t>
            </a:r>
            <a:r>
              <a:rPr lang="en-US" altLang="en-US" b="1" u="sng" kern="0" dirty="0"/>
              <a:t>Lists</a:t>
            </a:r>
          </a:p>
        </p:txBody>
      </p:sp>
      <p:sp>
        <p:nvSpPr>
          <p:cNvPr id="56" name="Text Box 3"/>
          <p:cNvSpPr txBox="1">
            <a:spLocks noChangeArrowheads="1"/>
          </p:cNvSpPr>
          <p:nvPr/>
        </p:nvSpPr>
        <p:spPr bwMode="auto">
          <a:xfrm>
            <a:off x="880787" y="1887866"/>
            <a:ext cx="448241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r>
              <a:rPr lang="en-US" altLang="en-US" sz="2400" b="0" dirty="0"/>
              <a:t>Based on the same undirected graph seen earlier:</a:t>
            </a:r>
          </a:p>
        </p:txBody>
      </p:sp>
    </p:spTree>
    <p:extLst>
      <p:ext uri="{BB962C8B-B14F-4D97-AF65-F5344CB8AC3E}">
        <p14:creationId xmlns:p14="http://schemas.microsoft.com/office/powerpoint/2010/main" val="40242873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71"/>
                                        </p:tgtEl>
                                      </p:cBhvr>
                                    </p:animEffect>
                                    <p:animScale>
                                      <p:cBhvr>
                                        <p:cTn id="7" dur="250" autoRev="1" fill="hold"/>
                                        <p:tgtEl>
                                          <p:spTgt spid="71"/>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76"/>
                                        </p:tgtEl>
                                      </p:cBhvr>
                                    </p:animEffect>
                                    <p:animScale>
                                      <p:cBhvr>
                                        <p:cTn id="12" dur="250" autoRev="1" fill="hold"/>
                                        <p:tgtEl>
                                          <p:spTgt spid="76"/>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70"/>
                                        </p:tgtEl>
                                      </p:cBhvr>
                                    </p:animEffect>
                                    <p:animScale>
                                      <p:cBhvr>
                                        <p:cTn id="17" dur="250" autoRev="1" fill="hold"/>
                                        <p:tgtEl>
                                          <p:spTgt spid="70"/>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grpId="0" nodeType="clickEffect">
                                  <p:stCondLst>
                                    <p:cond delay="0"/>
                                  </p:stCondLst>
                                  <p:childTnLst>
                                    <p:animEffect transition="out" filter="fade">
                                      <p:cBhvr>
                                        <p:cTn id="21" dur="500" tmFilter="0, 0; .2, .5; .8, .5; 1, 0"/>
                                        <p:tgtEl>
                                          <p:spTgt spid="80"/>
                                        </p:tgtEl>
                                      </p:cBhvr>
                                    </p:animEffect>
                                    <p:animScale>
                                      <p:cBhvr>
                                        <p:cTn id="22" dur="250" autoRev="1" fill="hold"/>
                                        <p:tgtEl>
                                          <p:spTgt spid="80"/>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7" presetClass="emph" presetSubtype="0" fill="remove" grpId="0" nodeType="clickEffect">
                                  <p:stCondLst>
                                    <p:cond delay="0"/>
                                  </p:stCondLst>
                                  <p:childTnLst>
                                    <p:animClr clrSpc="rgb" dir="cw">
                                      <p:cBhvr override="childStyle">
                                        <p:cTn id="26" dur="250" autoRev="1" fill="remove"/>
                                        <p:tgtEl>
                                          <p:spTgt spid="2"/>
                                        </p:tgtEl>
                                        <p:attrNameLst>
                                          <p:attrName>style.color</p:attrName>
                                        </p:attrNameLst>
                                      </p:cBhvr>
                                      <p:to>
                                        <a:schemeClr val="bg1"/>
                                      </p:to>
                                    </p:animClr>
                                    <p:animClr clrSpc="rgb" dir="cw">
                                      <p:cBhvr>
                                        <p:cTn id="27" dur="250" autoRev="1" fill="remove"/>
                                        <p:tgtEl>
                                          <p:spTgt spid="2"/>
                                        </p:tgtEl>
                                        <p:attrNameLst>
                                          <p:attrName>fillcolor</p:attrName>
                                        </p:attrNameLst>
                                      </p:cBhvr>
                                      <p:to>
                                        <a:schemeClr val="bg1"/>
                                      </p:to>
                                    </p:animClr>
                                    <p:set>
                                      <p:cBhvr>
                                        <p:cTn id="28" dur="250" autoRev="1" fill="remove"/>
                                        <p:tgtEl>
                                          <p:spTgt spid="2"/>
                                        </p:tgtEl>
                                        <p:attrNameLst>
                                          <p:attrName>fill.type</p:attrName>
                                        </p:attrNameLst>
                                      </p:cBhvr>
                                      <p:to>
                                        <p:strVal val="solid"/>
                                      </p:to>
                                    </p:set>
                                    <p:set>
                                      <p:cBhvr>
                                        <p:cTn id="29" dur="250" autoRev="1" fill="remove"/>
                                        <p:tgtEl>
                                          <p:spTgt spid="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1" grpId="0" animBg="1"/>
      <p:bldP spid="76" grpId="0" animBg="1"/>
      <p:bldP spid="80" grpId="0" animBg="1"/>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050"/>
          <p:cNvSpPr>
            <a:spLocks noChangeArrowheads="1"/>
          </p:cNvSpPr>
          <p:nvPr/>
        </p:nvSpPr>
        <p:spPr bwMode="auto">
          <a:xfrm>
            <a:off x="304800" y="1371600"/>
            <a:ext cx="8610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9300" indent="16510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nSpc>
                <a:spcPct val="150000"/>
              </a:lnSpc>
              <a:spcBef>
                <a:spcPct val="0"/>
              </a:spcBef>
              <a:buClrTx/>
              <a:buFont typeface="Wingdings" panose="05000000000000000000" pitchFamily="2" charset="2"/>
              <a:buNone/>
            </a:pPr>
            <a:endParaRPr lang="en-US" altLang="en-US" sz="2400">
              <a:solidFill>
                <a:srgbClr val="CC0099"/>
              </a:solidFill>
            </a:endParaRPr>
          </a:p>
        </p:txBody>
      </p:sp>
      <p:sp>
        <p:nvSpPr>
          <p:cNvPr id="2" name="Text Placeholder 1"/>
          <p:cNvSpPr>
            <a:spLocks noGrp="1"/>
          </p:cNvSpPr>
          <p:nvPr>
            <p:ph type="body" sz="quarter" idx="16"/>
          </p:nvPr>
        </p:nvSpPr>
        <p:spPr>
          <a:xfrm>
            <a:off x="338138" y="728663"/>
            <a:ext cx="7916862" cy="495300"/>
          </a:xfrm>
        </p:spPr>
        <p:txBody>
          <a:bodyPr/>
          <a:lstStyle/>
          <a:p>
            <a:pPr>
              <a:defRPr/>
            </a:pPr>
            <a:r>
              <a:rPr altLang="en-US" sz="3600" dirty="0"/>
              <a:t>Table of Contents</a:t>
            </a:r>
          </a:p>
        </p:txBody>
      </p:sp>
      <p:sp>
        <p:nvSpPr>
          <p:cNvPr id="3" name="Content Placeholder 2"/>
          <p:cNvSpPr>
            <a:spLocks noGrp="1"/>
          </p:cNvSpPr>
          <p:nvPr>
            <p:ph sz="quarter" idx="17"/>
          </p:nvPr>
        </p:nvSpPr>
        <p:spPr>
          <a:xfrm>
            <a:off x="457200" y="1471613"/>
            <a:ext cx="8229600" cy="4624387"/>
          </a:xfrm>
        </p:spPr>
        <p:txBody>
          <a:bodyPr/>
          <a:lstStyle/>
          <a:p>
            <a:pPr eaLnBrk="1" hangingPunct="1">
              <a:spcBef>
                <a:spcPct val="0"/>
              </a:spcBef>
              <a:defRPr/>
            </a:pPr>
            <a:r>
              <a:rPr lang="en-US" altLang="en-US" b="1" dirty="0">
                <a:solidFill>
                  <a:schemeClr val="tx1"/>
                </a:solidFill>
              </a:rPr>
              <a:t>Graph Terminology</a:t>
            </a:r>
          </a:p>
          <a:p>
            <a:pPr marL="0" indent="0" eaLnBrk="1" hangingPunct="1">
              <a:spcBef>
                <a:spcPct val="0"/>
              </a:spcBef>
              <a:buNone/>
              <a:defRPr/>
            </a:pPr>
            <a:endParaRPr lang="en-US" altLang="en-US" dirty="0">
              <a:solidFill>
                <a:schemeClr val="tx1"/>
              </a:solidFill>
            </a:endParaRPr>
          </a:p>
          <a:p>
            <a:pPr eaLnBrk="1" hangingPunct="1">
              <a:spcBef>
                <a:spcPct val="0"/>
              </a:spcBef>
              <a:defRPr/>
            </a:pPr>
            <a:r>
              <a:rPr lang="en-US" altLang="en-US" b="1" dirty="0">
                <a:solidFill>
                  <a:schemeClr val="tx1"/>
                </a:solidFill>
              </a:rPr>
              <a:t>Graph Representations</a:t>
            </a:r>
          </a:p>
          <a:p>
            <a:pPr marL="0" indent="0" eaLnBrk="1" hangingPunct="1">
              <a:spcBef>
                <a:spcPct val="0"/>
              </a:spcBef>
              <a:buNone/>
              <a:defRPr/>
            </a:pPr>
            <a:endParaRPr lang="en-US" altLang="en-US" dirty="0">
              <a:solidFill>
                <a:schemeClr val="tx1"/>
              </a:solidFill>
            </a:endParaRPr>
          </a:p>
          <a:p>
            <a:pPr eaLnBrk="1" hangingPunct="1">
              <a:spcBef>
                <a:spcPct val="0"/>
              </a:spcBef>
              <a:defRPr/>
            </a:pPr>
            <a:r>
              <a:rPr lang="en-US" altLang="en-US" b="1" dirty="0">
                <a:solidFill>
                  <a:schemeClr val="tx1"/>
                </a:solidFill>
              </a:rPr>
              <a:t>Graph Traversal</a:t>
            </a:r>
          </a:p>
          <a:p>
            <a:pPr marL="712787" lvl="1" indent="-342900" eaLnBrk="1" hangingPunct="1">
              <a:spcBef>
                <a:spcPts val="400"/>
              </a:spcBef>
              <a:defRPr/>
            </a:pPr>
            <a:r>
              <a:rPr lang="en-US" altLang="en-US" dirty="0"/>
              <a:t>Breadth First Search</a:t>
            </a:r>
          </a:p>
          <a:p>
            <a:pPr marL="712787" lvl="1" indent="-342900" eaLnBrk="1" hangingPunct="1">
              <a:spcBef>
                <a:spcPts val="400"/>
              </a:spcBef>
              <a:defRPr/>
            </a:pPr>
            <a:r>
              <a:rPr lang="en-US" altLang="en-US" dirty="0"/>
              <a:t>Depth First Search</a:t>
            </a:r>
          </a:p>
          <a:p>
            <a:pPr marL="712787" lvl="1" indent="-342900" eaLnBrk="1" hangingPunct="1">
              <a:spcBef>
                <a:spcPts val="400"/>
              </a:spcBef>
              <a:defRPr/>
            </a:pPr>
            <a:r>
              <a:rPr lang="en-US" altLang="en-US" dirty="0"/>
              <a:t>Backtracking</a:t>
            </a:r>
          </a:p>
          <a:p>
            <a:pPr marL="369887" lvl="1" indent="0" eaLnBrk="1" hangingPunct="1">
              <a:spcBef>
                <a:spcPct val="0"/>
              </a:spcBef>
              <a:buNone/>
              <a:defRPr/>
            </a:pPr>
            <a:endParaRPr lang="en-US" altLang="en-US" sz="2400" dirty="0"/>
          </a:p>
          <a:p>
            <a:pPr marL="342900" indent="-342900" eaLnBrk="1" hangingPunct="1">
              <a:spcBef>
                <a:spcPct val="0"/>
              </a:spcBef>
              <a:defRPr/>
            </a:pPr>
            <a:r>
              <a:rPr lang="en-US" altLang="en-US" b="1" dirty="0">
                <a:solidFill>
                  <a:schemeClr val="tx1"/>
                </a:solidFill>
              </a:rPr>
              <a:t>Greedy Algorithms</a:t>
            </a:r>
          </a:p>
          <a:p>
            <a:pPr marL="712787" lvl="1" indent="-342900" eaLnBrk="1" hangingPunct="1">
              <a:spcBef>
                <a:spcPts val="400"/>
              </a:spcBef>
              <a:spcAft>
                <a:spcPts val="0"/>
              </a:spcAft>
              <a:defRPr/>
            </a:pPr>
            <a:r>
              <a:rPr lang="en-US" altLang="en-US" dirty="0"/>
              <a:t>Shortest Path </a:t>
            </a:r>
            <a:r>
              <a:rPr lang="en-US" altLang="en-US" dirty="0" smtClean="0"/>
              <a:t>(</a:t>
            </a:r>
            <a:r>
              <a:rPr lang="en-US" altLang="en-US" dirty="0" err="1" smtClean="0"/>
              <a:t>Dijkstra's</a:t>
            </a:r>
            <a:r>
              <a:rPr lang="en-US" altLang="en-US" dirty="0" smtClean="0"/>
              <a:t> Algorithm)</a:t>
            </a:r>
            <a:endParaRPr lang="en-US" altLang="en-US" dirty="0"/>
          </a:p>
          <a:p>
            <a:pPr marL="712787" lvl="1" indent="-342900" eaLnBrk="1" hangingPunct="1">
              <a:spcBef>
                <a:spcPts val="400"/>
              </a:spcBef>
              <a:spcAft>
                <a:spcPts val="0"/>
              </a:spcAft>
              <a:defRPr/>
            </a:pPr>
            <a:r>
              <a:rPr lang="en-US" altLang="en-US" dirty="0"/>
              <a:t>Minimum Spanning Tree (Prim's Algorithm)</a:t>
            </a:r>
          </a:p>
          <a:p>
            <a:pPr marL="316617" indent="-316617" eaLnBrk="1" hangingPunct="1">
              <a:spcBef>
                <a:spcPct val="0"/>
              </a:spcBef>
              <a:buClrTx/>
              <a:buFont typeface="Wingdings" panose="05000000000000000000" pitchFamily="2" charset="2"/>
              <a:buNone/>
              <a:defRPr/>
            </a:pPr>
            <a:r>
              <a:rPr lang="en-US" altLang="en-US" sz="2400" dirty="0">
                <a:solidFill>
                  <a:schemeClr val="tx1"/>
                </a:solidFill>
              </a:rPr>
              <a:t>	</a:t>
            </a:r>
          </a:p>
          <a:p>
            <a:pPr marL="316617" indent="-316617" eaLnBrk="1" hangingPunct="1">
              <a:defRPr/>
            </a:pPr>
            <a:endParaRPr lang="en-GB" sz="2955"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a:t>Graph Representations</a:t>
            </a:r>
            <a:endParaRPr altLang="en-US" sz="4000" dirty="0"/>
          </a:p>
        </p:txBody>
      </p:sp>
      <p:sp>
        <p:nvSpPr>
          <p:cNvPr id="57" name="Line 3"/>
          <p:cNvSpPr>
            <a:spLocks noChangeShapeType="1"/>
          </p:cNvSpPr>
          <p:nvPr/>
        </p:nvSpPr>
        <p:spPr bwMode="auto">
          <a:xfrm>
            <a:off x="2266430" y="3968048"/>
            <a:ext cx="1226085" cy="450133"/>
          </a:xfrm>
          <a:prstGeom prst="line">
            <a:avLst/>
          </a:prstGeom>
          <a:solidFill>
            <a:srgbClr val="800000"/>
          </a:solidFill>
          <a:ln>
            <a:solidFill>
              <a:srgbClr val="002060"/>
            </a:solidFill>
            <a:headEnd type="none" w="sm" len="sm"/>
            <a:tailEnd type="none" w="sm" len="sm"/>
          </a:ln>
          <a:effectLst>
            <a:outerShdw blurRad="40000" dist="23000" dir="5400000" rotWithShape="0">
              <a:srgbClr val="000000">
                <a:alpha val="35000"/>
              </a:srgbClr>
            </a:outerShdw>
          </a:effectLst>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58" name="Line 4"/>
          <p:cNvSpPr>
            <a:spLocks noChangeShapeType="1"/>
          </p:cNvSpPr>
          <p:nvPr/>
        </p:nvSpPr>
        <p:spPr bwMode="auto">
          <a:xfrm>
            <a:off x="1134659" y="3436073"/>
            <a:ext cx="1084613" cy="514437"/>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59" name="Line 5"/>
          <p:cNvSpPr>
            <a:spLocks noChangeShapeType="1"/>
          </p:cNvSpPr>
          <p:nvPr/>
        </p:nvSpPr>
        <p:spPr bwMode="auto">
          <a:xfrm flipV="1">
            <a:off x="1700545" y="3950511"/>
            <a:ext cx="518728" cy="888574"/>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0" name="Line 6"/>
          <p:cNvSpPr>
            <a:spLocks noChangeShapeType="1"/>
          </p:cNvSpPr>
          <p:nvPr/>
        </p:nvSpPr>
        <p:spPr bwMode="auto">
          <a:xfrm>
            <a:off x="1134659" y="3436073"/>
            <a:ext cx="565885" cy="1356244"/>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1" name="Line 7"/>
          <p:cNvSpPr>
            <a:spLocks noChangeShapeType="1"/>
          </p:cNvSpPr>
          <p:nvPr/>
        </p:nvSpPr>
        <p:spPr bwMode="auto">
          <a:xfrm flipV="1">
            <a:off x="710245" y="4792317"/>
            <a:ext cx="1037456" cy="467670"/>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2" name="Line 8"/>
          <p:cNvSpPr>
            <a:spLocks noChangeShapeType="1"/>
          </p:cNvSpPr>
          <p:nvPr/>
        </p:nvSpPr>
        <p:spPr bwMode="auto">
          <a:xfrm>
            <a:off x="1747702" y="4792317"/>
            <a:ext cx="943142" cy="514437"/>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3" name="Line 9"/>
          <p:cNvSpPr>
            <a:spLocks noChangeShapeType="1"/>
          </p:cNvSpPr>
          <p:nvPr/>
        </p:nvSpPr>
        <p:spPr bwMode="auto">
          <a:xfrm flipV="1">
            <a:off x="2124959" y="5259987"/>
            <a:ext cx="565885" cy="795039"/>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4" name="Line 10"/>
          <p:cNvSpPr>
            <a:spLocks noChangeShapeType="1"/>
          </p:cNvSpPr>
          <p:nvPr/>
        </p:nvSpPr>
        <p:spPr bwMode="auto">
          <a:xfrm>
            <a:off x="2690844" y="5259987"/>
            <a:ext cx="801671" cy="795039"/>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5" name="Line 11"/>
          <p:cNvSpPr>
            <a:spLocks noChangeShapeType="1"/>
          </p:cNvSpPr>
          <p:nvPr/>
        </p:nvSpPr>
        <p:spPr bwMode="auto">
          <a:xfrm flipV="1">
            <a:off x="2219273" y="3155471"/>
            <a:ext cx="1226085" cy="795039"/>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6" name="Line 12"/>
          <p:cNvSpPr>
            <a:spLocks noChangeShapeType="1"/>
          </p:cNvSpPr>
          <p:nvPr/>
        </p:nvSpPr>
        <p:spPr bwMode="auto">
          <a:xfrm>
            <a:off x="3492515" y="4371414"/>
            <a:ext cx="518728" cy="841807"/>
          </a:xfrm>
          <a:prstGeom prst="line">
            <a:avLst/>
          </a:prstGeom>
          <a:solidFill>
            <a:srgbClr val="800000"/>
          </a:solidFill>
          <a:ln>
            <a:solidFill>
              <a:srgbClr val="002060"/>
            </a:solidFill>
            <a:headEnd type="none" w="sm" len="sm"/>
            <a:tailEnd type="none" w="sm" len="sm"/>
          </a:ln>
          <a:effectLst>
            <a:outerShdw blurRad="40000" dist="23000" dir="5400000" rotWithShape="0">
              <a:srgbClr val="000000">
                <a:alpha val="35000"/>
              </a:srgbClr>
            </a:outerShdw>
          </a:effectLst>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ffectLst>
                <a:glow rad="63500">
                  <a:schemeClr val="accent1">
                    <a:satMod val="175000"/>
                    <a:alpha val="40000"/>
                  </a:schemeClr>
                </a:glow>
              </a:effectLst>
            </a:endParaRPr>
          </a:p>
        </p:txBody>
      </p:sp>
      <p:sp>
        <p:nvSpPr>
          <p:cNvPr id="67" name="Line 13"/>
          <p:cNvSpPr>
            <a:spLocks noChangeShapeType="1"/>
          </p:cNvSpPr>
          <p:nvPr/>
        </p:nvSpPr>
        <p:spPr bwMode="auto">
          <a:xfrm flipV="1">
            <a:off x="3492515" y="4137579"/>
            <a:ext cx="1320399" cy="233835"/>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8" name="Line 14"/>
          <p:cNvSpPr>
            <a:spLocks noChangeShapeType="1"/>
          </p:cNvSpPr>
          <p:nvPr/>
        </p:nvSpPr>
        <p:spPr bwMode="auto">
          <a:xfrm flipH="1" flipV="1">
            <a:off x="4765756" y="3249005"/>
            <a:ext cx="0" cy="888574"/>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9" name="Text Box 15"/>
          <p:cNvSpPr txBox="1">
            <a:spLocks noChangeArrowheads="1"/>
          </p:cNvSpPr>
          <p:nvPr/>
        </p:nvSpPr>
        <p:spPr bwMode="auto">
          <a:xfrm>
            <a:off x="2030644" y="3810209"/>
            <a:ext cx="377257"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1</a:t>
            </a:r>
            <a:endParaRPr lang="en-US" altLang="en-US" sz="1600" i="1">
              <a:solidFill>
                <a:schemeClr val="bg1"/>
              </a:solidFill>
              <a:latin typeface="Maiandra GD" pitchFamily="34" charset="0"/>
            </a:endParaRPr>
          </a:p>
        </p:txBody>
      </p:sp>
      <p:sp>
        <p:nvSpPr>
          <p:cNvPr id="70" name="Text Box 16"/>
          <p:cNvSpPr txBox="1">
            <a:spLocks noChangeArrowheads="1"/>
          </p:cNvSpPr>
          <p:nvPr/>
        </p:nvSpPr>
        <p:spPr bwMode="auto">
          <a:xfrm>
            <a:off x="3256729" y="3061937"/>
            <a:ext cx="377257"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4</a:t>
            </a:r>
            <a:endParaRPr lang="en-US" altLang="en-US" sz="1600" i="1">
              <a:solidFill>
                <a:schemeClr val="bg1"/>
              </a:solidFill>
              <a:latin typeface="Maiandra GD" pitchFamily="34" charset="0"/>
            </a:endParaRPr>
          </a:p>
        </p:txBody>
      </p:sp>
      <p:sp>
        <p:nvSpPr>
          <p:cNvPr id="71" name="Text Box 18"/>
          <p:cNvSpPr txBox="1">
            <a:spLocks noChangeArrowheads="1"/>
          </p:cNvSpPr>
          <p:nvPr/>
        </p:nvSpPr>
        <p:spPr bwMode="auto">
          <a:xfrm>
            <a:off x="1510934" y="4698783"/>
            <a:ext cx="378239"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2</a:t>
            </a:r>
            <a:endParaRPr lang="en-US" altLang="en-US" sz="1600" i="1">
              <a:solidFill>
                <a:schemeClr val="bg1"/>
              </a:solidFill>
              <a:latin typeface="Maiandra GD" pitchFamily="34" charset="0"/>
            </a:endParaRPr>
          </a:p>
        </p:txBody>
      </p:sp>
      <p:sp>
        <p:nvSpPr>
          <p:cNvPr id="72" name="Text Box 19"/>
          <p:cNvSpPr txBox="1">
            <a:spLocks noChangeArrowheads="1"/>
          </p:cNvSpPr>
          <p:nvPr/>
        </p:nvSpPr>
        <p:spPr bwMode="auto">
          <a:xfrm>
            <a:off x="521617" y="5118712"/>
            <a:ext cx="377257"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5</a:t>
            </a:r>
            <a:endParaRPr lang="en-US" altLang="en-US" sz="1600" i="1">
              <a:solidFill>
                <a:schemeClr val="bg1"/>
              </a:solidFill>
              <a:latin typeface="Maiandra GD" pitchFamily="34" charset="0"/>
            </a:endParaRPr>
          </a:p>
        </p:txBody>
      </p:sp>
      <p:sp>
        <p:nvSpPr>
          <p:cNvPr id="73" name="Text Box 20"/>
          <p:cNvSpPr txBox="1">
            <a:spLocks noChangeArrowheads="1"/>
          </p:cNvSpPr>
          <p:nvPr/>
        </p:nvSpPr>
        <p:spPr bwMode="auto">
          <a:xfrm>
            <a:off x="2501233" y="5166453"/>
            <a:ext cx="376274"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6</a:t>
            </a:r>
            <a:endParaRPr lang="en-US" altLang="en-US" sz="1600" i="1">
              <a:solidFill>
                <a:schemeClr val="bg1"/>
              </a:solidFill>
              <a:latin typeface="Maiandra GD" pitchFamily="34" charset="0"/>
            </a:endParaRPr>
          </a:p>
        </p:txBody>
      </p:sp>
      <p:sp>
        <p:nvSpPr>
          <p:cNvPr id="74" name="Text Box 21"/>
          <p:cNvSpPr txBox="1">
            <a:spLocks noChangeArrowheads="1"/>
          </p:cNvSpPr>
          <p:nvPr/>
        </p:nvSpPr>
        <p:spPr bwMode="auto">
          <a:xfrm>
            <a:off x="1936330" y="5913751"/>
            <a:ext cx="377257"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9</a:t>
            </a:r>
            <a:endParaRPr lang="en-US" altLang="en-US" sz="1600" i="1">
              <a:solidFill>
                <a:schemeClr val="bg1"/>
              </a:solidFill>
              <a:latin typeface="Maiandra GD" pitchFamily="34" charset="0"/>
            </a:endParaRPr>
          </a:p>
        </p:txBody>
      </p:sp>
      <p:sp>
        <p:nvSpPr>
          <p:cNvPr id="75" name="Text Box 22"/>
          <p:cNvSpPr txBox="1">
            <a:spLocks noChangeArrowheads="1"/>
          </p:cNvSpPr>
          <p:nvPr/>
        </p:nvSpPr>
        <p:spPr bwMode="auto">
          <a:xfrm>
            <a:off x="3256729" y="5914726"/>
            <a:ext cx="464694"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dirty="0">
                <a:solidFill>
                  <a:schemeClr val="bg1"/>
                </a:solidFill>
                <a:latin typeface="Maiandra GD" pitchFamily="34" charset="0"/>
              </a:rPr>
              <a:t>10</a:t>
            </a:r>
            <a:endParaRPr lang="en-US" altLang="en-US" sz="1600" i="1" dirty="0">
              <a:solidFill>
                <a:schemeClr val="bg1"/>
              </a:solidFill>
              <a:latin typeface="Maiandra GD" pitchFamily="34" charset="0"/>
            </a:endParaRPr>
          </a:p>
        </p:txBody>
      </p:sp>
      <p:sp>
        <p:nvSpPr>
          <p:cNvPr id="76" name="Text Box 23"/>
          <p:cNvSpPr txBox="1">
            <a:spLocks noChangeArrowheads="1"/>
          </p:cNvSpPr>
          <p:nvPr/>
        </p:nvSpPr>
        <p:spPr bwMode="auto">
          <a:xfrm>
            <a:off x="3303886" y="4266188"/>
            <a:ext cx="377257" cy="374136"/>
          </a:xfrm>
          <a:prstGeom prst="roundRect">
            <a:avLst/>
          </a:prstGeom>
          <a:solidFill>
            <a:srgbClr val="800000"/>
          </a:solidFill>
          <a:ln>
            <a:solidFill>
              <a:srgbClr val="002060"/>
            </a:solidFill>
            <a:headEnd type="none" w="sm" len="sm"/>
            <a:tailEnd type="none" w="sm" len="sm"/>
          </a:ln>
          <a:effectLst>
            <a:outerShdw blurRad="400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effectLst>
                  <a:glow rad="63500">
                    <a:schemeClr val="accent1">
                      <a:satMod val="175000"/>
                      <a:alpha val="40000"/>
                    </a:schemeClr>
                  </a:glow>
                </a:effectLst>
                <a:latin typeface="Maiandra GD" pitchFamily="34" charset="0"/>
              </a:rPr>
              <a:t>3</a:t>
            </a:r>
            <a:endParaRPr lang="en-US" altLang="en-US" sz="1600" i="1">
              <a:solidFill>
                <a:schemeClr val="bg1"/>
              </a:solidFill>
              <a:effectLst>
                <a:glow rad="63500">
                  <a:schemeClr val="accent1">
                    <a:satMod val="175000"/>
                    <a:alpha val="40000"/>
                  </a:schemeClr>
                </a:glow>
              </a:effectLst>
              <a:latin typeface="Maiandra GD" pitchFamily="34" charset="0"/>
            </a:endParaRPr>
          </a:p>
        </p:txBody>
      </p:sp>
      <p:sp>
        <p:nvSpPr>
          <p:cNvPr id="77" name="Text Box 24"/>
          <p:cNvSpPr txBox="1">
            <a:spLocks noChangeArrowheads="1"/>
          </p:cNvSpPr>
          <p:nvPr/>
        </p:nvSpPr>
        <p:spPr bwMode="auto">
          <a:xfrm>
            <a:off x="3822614" y="5072919"/>
            <a:ext cx="377257" cy="374136"/>
          </a:xfrm>
          <a:prstGeom prst="roundRect">
            <a:avLst/>
          </a:prstGeom>
          <a:solidFill>
            <a:srgbClr val="800000"/>
          </a:solidFill>
          <a:ln>
            <a:solidFill>
              <a:srgbClr val="002060"/>
            </a:solidFill>
            <a:headEnd type="none" w="sm" len="sm"/>
            <a:tailEnd type="none" w="sm" len="sm"/>
          </a:ln>
          <a:effectLst>
            <a:outerShdw blurRad="400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effectLst>
                  <a:glow rad="63500">
                    <a:schemeClr val="accent1">
                      <a:satMod val="175000"/>
                      <a:alpha val="40000"/>
                    </a:schemeClr>
                  </a:glow>
                </a:effectLst>
                <a:latin typeface="Maiandra GD" pitchFamily="34" charset="0"/>
              </a:rPr>
              <a:t>7</a:t>
            </a:r>
            <a:endParaRPr lang="en-US" altLang="en-US" sz="1600" i="1">
              <a:solidFill>
                <a:schemeClr val="bg1"/>
              </a:solidFill>
              <a:effectLst>
                <a:glow rad="63500">
                  <a:schemeClr val="accent1">
                    <a:satMod val="175000"/>
                    <a:alpha val="40000"/>
                  </a:schemeClr>
                </a:glow>
              </a:effectLst>
              <a:latin typeface="Maiandra GD" pitchFamily="34" charset="0"/>
            </a:endParaRPr>
          </a:p>
        </p:txBody>
      </p:sp>
      <p:sp>
        <p:nvSpPr>
          <p:cNvPr id="78" name="Text Box 25"/>
          <p:cNvSpPr txBox="1">
            <a:spLocks noChangeArrowheads="1"/>
          </p:cNvSpPr>
          <p:nvPr/>
        </p:nvSpPr>
        <p:spPr bwMode="auto">
          <a:xfrm>
            <a:off x="4624285" y="4044045"/>
            <a:ext cx="377257"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8</a:t>
            </a:r>
            <a:endParaRPr lang="en-US" altLang="en-US" sz="1600" i="1">
              <a:solidFill>
                <a:schemeClr val="bg1"/>
              </a:solidFill>
              <a:latin typeface="Maiandra GD" pitchFamily="34" charset="0"/>
            </a:endParaRPr>
          </a:p>
        </p:txBody>
      </p:sp>
      <p:sp>
        <p:nvSpPr>
          <p:cNvPr id="79" name="Text Box 26"/>
          <p:cNvSpPr txBox="1">
            <a:spLocks noChangeArrowheads="1"/>
          </p:cNvSpPr>
          <p:nvPr/>
        </p:nvSpPr>
        <p:spPr bwMode="auto">
          <a:xfrm>
            <a:off x="4553550" y="3096038"/>
            <a:ext cx="424414" cy="340035"/>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wrap="square">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400">
                <a:solidFill>
                  <a:schemeClr val="bg1"/>
                </a:solidFill>
                <a:latin typeface="Maiandra GD" pitchFamily="34" charset="0"/>
              </a:rPr>
              <a:t>12</a:t>
            </a:r>
            <a:endParaRPr lang="en-US" altLang="en-US" sz="1400" i="1">
              <a:solidFill>
                <a:schemeClr val="bg1"/>
              </a:solidFill>
              <a:latin typeface="Maiandra GD" pitchFamily="34" charset="0"/>
            </a:endParaRPr>
          </a:p>
        </p:txBody>
      </p:sp>
      <p:sp>
        <p:nvSpPr>
          <p:cNvPr id="80" name="Text Box 22"/>
          <p:cNvSpPr txBox="1">
            <a:spLocks noChangeArrowheads="1"/>
          </p:cNvSpPr>
          <p:nvPr/>
        </p:nvSpPr>
        <p:spPr bwMode="auto">
          <a:xfrm>
            <a:off x="878475" y="3078987"/>
            <a:ext cx="464694"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dirty="0">
                <a:solidFill>
                  <a:schemeClr val="bg1"/>
                </a:solidFill>
                <a:latin typeface="Maiandra GD" pitchFamily="34" charset="0"/>
              </a:rPr>
              <a:t>11</a:t>
            </a:r>
            <a:endParaRPr lang="en-US" altLang="en-US" sz="1600" i="1" dirty="0">
              <a:solidFill>
                <a:schemeClr val="bg1"/>
              </a:solidFill>
              <a:latin typeface="Maiandra GD" pitchFamily="34" charset="0"/>
            </a:endParaRPr>
          </a:p>
        </p:txBody>
      </p:sp>
      <p:graphicFrame>
        <p:nvGraphicFramePr>
          <p:cNvPr id="44" name="Table 43"/>
          <p:cNvGraphicFramePr>
            <a:graphicFrameLocks noGrp="1"/>
          </p:cNvGraphicFramePr>
          <p:nvPr>
            <p:extLst/>
          </p:nvPr>
        </p:nvGraphicFramePr>
        <p:xfrm>
          <a:off x="5844270" y="2163972"/>
          <a:ext cx="481103" cy="4043267"/>
        </p:xfrm>
        <a:graphic>
          <a:graphicData uri="http://schemas.openxmlformats.org/drawingml/2006/table">
            <a:tbl>
              <a:tblPr firstRow="1" bandRow="1">
                <a:tableStyleId>{3C2FFA5D-87B4-456A-9821-1D502468CF0F}</a:tableStyleId>
              </a:tblPr>
              <a:tblGrid>
                <a:gridCol w="481103">
                  <a:extLst>
                    <a:ext uri="{9D8B030D-6E8A-4147-A177-3AD203B41FA5}">
                      <a16:colId xmlns:a16="http://schemas.microsoft.com/office/drawing/2014/main" val="211051426"/>
                    </a:ext>
                  </a:extLst>
                </a:gridCol>
              </a:tblGrid>
              <a:tr h="288021">
                <a:tc>
                  <a:txBody>
                    <a:bodyPr/>
                    <a:lstStyle/>
                    <a:p>
                      <a:pPr algn="ctr"/>
                      <a:r>
                        <a:rPr lang="en-SG" sz="1600" b="1" dirty="0">
                          <a:solidFill>
                            <a:schemeClr val="bg1"/>
                          </a:solidFill>
                        </a:rPr>
                        <a:t>1</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2012220263"/>
                  </a:ext>
                </a:extLst>
              </a:tr>
              <a:tr h="288021">
                <a:tc>
                  <a:txBody>
                    <a:bodyPr/>
                    <a:lstStyle/>
                    <a:p>
                      <a:pPr algn="ctr"/>
                      <a:r>
                        <a:rPr lang="en-SG" sz="1600" b="1" dirty="0">
                          <a:solidFill>
                            <a:schemeClr val="bg1"/>
                          </a:solidFill>
                        </a:rPr>
                        <a:t>2</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1302885739"/>
                  </a:ext>
                </a:extLst>
              </a:tr>
              <a:tr h="288021">
                <a:tc>
                  <a:txBody>
                    <a:bodyPr/>
                    <a:lstStyle/>
                    <a:p>
                      <a:pPr algn="ctr"/>
                      <a:r>
                        <a:rPr lang="en-SG" sz="1600" b="1" dirty="0">
                          <a:solidFill>
                            <a:schemeClr val="bg1"/>
                          </a:solidFill>
                        </a:rPr>
                        <a:t>3</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1207039351"/>
                  </a:ext>
                </a:extLst>
              </a:tr>
              <a:tr h="288021">
                <a:tc>
                  <a:txBody>
                    <a:bodyPr/>
                    <a:lstStyle/>
                    <a:p>
                      <a:pPr algn="ctr"/>
                      <a:r>
                        <a:rPr lang="en-SG" sz="1600" b="1" dirty="0">
                          <a:solidFill>
                            <a:schemeClr val="bg1"/>
                          </a:solidFill>
                        </a:rPr>
                        <a:t>4</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1365250892"/>
                  </a:ext>
                </a:extLst>
              </a:tr>
              <a:tr h="288021">
                <a:tc>
                  <a:txBody>
                    <a:bodyPr/>
                    <a:lstStyle/>
                    <a:p>
                      <a:pPr algn="ctr"/>
                      <a:r>
                        <a:rPr lang="en-SG" sz="1600" b="1" dirty="0">
                          <a:solidFill>
                            <a:schemeClr val="bg1"/>
                          </a:solidFill>
                        </a:rPr>
                        <a:t>5</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4250570275"/>
                  </a:ext>
                </a:extLst>
              </a:tr>
              <a:tr h="288021">
                <a:tc>
                  <a:txBody>
                    <a:bodyPr/>
                    <a:lstStyle/>
                    <a:p>
                      <a:pPr algn="ctr"/>
                      <a:r>
                        <a:rPr lang="en-SG" sz="1600" b="1" dirty="0">
                          <a:solidFill>
                            <a:schemeClr val="bg1"/>
                          </a:solidFill>
                        </a:rPr>
                        <a:t>6</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2227408027"/>
                  </a:ext>
                </a:extLst>
              </a:tr>
              <a:tr h="288021">
                <a:tc>
                  <a:txBody>
                    <a:bodyPr/>
                    <a:lstStyle/>
                    <a:p>
                      <a:pPr algn="ctr"/>
                      <a:r>
                        <a:rPr lang="en-SG" sz="1600" b="1" dirty="0">
                          <a:solidFill>
                            <a:schemeClr val="bg1"/>
                          </a:solidFill>
                        </a:rPr>
                        <a:t>7</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3034713084"/>
                  </a:ext>
                </a:extLst>
              </a:tr>
              <a:tr h="288021">
                <a:tc>
                  <a:txBody>
                    <a:bodyPr/>
                    <a:lstStyle/>
                    <a:p>
                      <a:pPr algn="ctr"/>
                      <a:r>
                        <a:rPr lang="en-SG" sz="1600" b="1" dirty="0">
                          <a:solidFill>
                            <a:schemeClr val="bg1"/>
                          </a:solidFill>
                        </a:rPr>
                        <a:t>8</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4287792518"/>
                  </a:ext>
                </a:extLst>
              </a:tr>
              <a:tr h="288021">
                <a:tc>
                  <a:txBody>
                    <a:bodyPr/>
                    <a:lstStyle/>
                    <a:p>
                      <a:pPr algn="ctr"/>
                      <a:r>
                        <a:rPr lang="en-SG" sz="1600" b="1" dirty="0">
                          <a:solidFill>
                            <a:schemeClr val="bg1"/>
                          </a:solidFill>
                        </a:rPr>
                        <a:t>9</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4140293593"/>
                  </a:ext>
                </a:extLst>
              </a:tr>
              <a:tr h="340101">
                <a:tc>
                  <a:txBody>
                    <a:bodyPr/>
                    <a:lstStyle/>
                    <a:p>
                      <a:pPr algn="ctr"/>
                      <a:r>
                        <a:rPr lang="en-SG" sz="1600" b="1" dirty="0">
                          <a:solidFill>
                            <a:schemeClr val="bg1"/>
                          </a:solidFill>
                        </a:rPr>
                        <a:t>10</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3710010050"/>
                  </a:ext>
                </a:extLst>
              </a:tr>
              <a:tr h="321167">
                <a:tc>
                  <a:txBody>
                    <a:bodyPr/>
                    <a:lstStyle/>
                    <a:p>
                      <a:pPr algn="ctr"/>
                      <a:r>
                        <a:rPr lang="en-SG" sz="1600" b="1" dirty="0">
                          <a:solidFill>
                            <a:schemeClr val="bg1"/>
                          </a:solidFill>
                        </a:rPr>
                        <a:t>11</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1540604384"/>
                  </a:ext>
                </a:extLst>
              </a:tr>
              <a:tr h="350366">
                <a:tc>
                  <a:txBody>
                    <a:bodyPr/>
                    <a:lstStyle/>
                    <a:p>
                      <a:pPr algn="ctr"/>
                      <a:r>
                        <a:rPr lang="en-SG" sz="1600" b="1" dirty="0">
                          <a:solidFill>
                            <a:schemeClr val="bg1"/>
                          </a:solidFill>
                        </a:rPr>
                        <a:t>12</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2486957686"/>
                  </a:ext>
                </a:extLst>
              </a:tr>
            </a:tbl>
          </a:graphicData>
        </a:graphic>
      </p:graphicFrame>
      <p:sp>
        <p:nvSpPr>
          <p:cNvPr id="45" name="TextBox 44"/>
          <p:cNvSpPr txBox="1"/>
          <p:nvPr/>
        </p:nvSpPr>
        <p:spPr>
          <a:xfrm>
            <a:off x="6274783" y="2169947"/>
            <a:ext cx="3046357" cy="338554"/>
          </a:xfrm>
          <a:prstGeom prst="rect">
            <a:avLst/>
          </a:prstGeom>
          <a:noFill/>
        </p:spPr>
        <p:txBody>
          <a:bodyPr wrap="square" rtlCol="0">
            <a:spAutoFit/>
          </a:bodyPr>
          <a:lstStyle/>
          <a:p>
            <a:r>
              <a:rPr lang="en-US" sz="1600" dirty="0">
                <a:sym typeface="Symbol" panose="05050102010706020507" pitchFamily="18" charset="2"/>
              </a:rPr>
              <a:t> 2  3  4  11</a:t>
            </a:r>
            <a:endParaRPr lang="en-US" sz="1600" dirty="0"/>
          </a:p>
        </p:txBody>
      </p:sp>
      <p:sp>
        <p:nvSpPr>
          <p:cNvPr id="46" name="TextBox 45"/>
          <p:cNvSpPr txBox="1"/>
          <p:nvPr/>
        </p:nvSpPr>
        <p:spPr>
          <a:xfrm>
            <a:off x="6274783" y="2508554"/>
            <a:ext cx="3046357" cy="338554"/>
          </a:xfrm>
          <a:prstGeom prst="rect">
            <a:avLst/>
          </a:prstGeom>
          <a:noFill/>
        </p:spPr>
        <p:txBody>
          <a:bodyPr wrap="square" rtlCol="0">
            <a:spAutoFit/>
          </a:bodyPr>
          <a:lstStyle/>
          <a:p>
            <a:r>
              <a:rPr lang="en-US" sz="1600" dirty="0">
                <a:sym typeface="Symbol" panose="05050102010706020507" pitchFamily="18" charset="2"/>
              </a:rPr>
              <a:t> 11  1  5  6</a:t>
            </a:r>
            <a:endParaRPr lang="en-US" sz="1600" dirty="0"/>
          </a:p>
        </p:txBody>
      </p:sp>
      <p:sp>
        <p:nvSpPr>
          <p:cNvPr id="47" name="TextBox 46"/>
          <p:cNvSpPr txBox="1"/>
          <p:nvPr/>
        </p:nvSpPr>
        <p:spPr>
          <a:xfrm>
            <a:off x="6271163" y="2832470"/>
            <a:ext cx="2190564" cy="336605"/>
          </a:xfrm>
          <a:prstGeom prst="rect">
            <a:avLst/>
          </a:prstGeom>
          <a:noFill/>
        </p:spPr>
        <p:txBody>
          <a:bodyPr wrap="square" rtlCol="0">
            <a:spAutoFit/>
          </a:bodyPr>
          <a:lstStyle/>
          <a:p>
            <a:r>
              <a:rPr lang="en-US" sz="1600" dirty="0">
                <a:sym typeface="Symbol" panose="05050102010706020507" pitchFamily="18" charset="2"/>
              </a:rPr>
              <a:t> 1  8  7</a:t>
            </a:r>
            <a:endParaRPr lang="en-US" sz="1600" dirty="0"/>
          </a:p>
        </p:txBody>
      </p:sp>
      <p:sp>
        <p:nvSpPr>
          <p:cNvPr id="48" name="TextBox 47"/>
          <p:cNvSpPr txBox="1"/>
          <p:nvPr/>
        </p:nvSpPr>
        <p:spPr>
          <a:xfrm>
            <a:off x="6274784" y="3163777"/>
            <a:ext cx="1182360" cy="338554"/>
          </a:xfrm>
          <a:prstGeom prst="rect">
            <a:avLst/>
          </a:prstGeom>
          <a:noFill/>
        </p:spPr>
        <p:txBody>
          <a:bodyPr wrap="square" rtlCol="0">
            <a:spAutoFit/>
          </a:bodyPr>
          <a:lstStyle/>
          <a:p>
            <a:r>
              <a:rPr lang="en-US" sz="1600" dirty="0">
                <a:sym typeface="Symbol" panose="05050102010706020507" pitchFamily="18" charset="2"/>
              </a:rPr>
              <a:t> 1</a:t>
            </a:r>
            <a:endParaRPr lang="en-US" sz="1600" dirty="0"/>
          </a:p>
        </p:txBody>
      </p:sp>
      <p:sp>
        <p:nvSpPr>
          <p:cNvPr id="49" name="TextBox 48"/>
          <p:cNvSpPr txBox="1"/>
          <p:nvPr/>
        </p:nvSpPr>
        <p:spPr>
          <a:xfrm>
            <a:off x="6274784" y="3517555"/>
            <a:ext cx="1182360" cy="338554"/>
          </a:xfrm>
          <a:prstGeom prst="rect">
            <a:avLst/>
          </a:prstGeom>
          <a:noFill/>
        </p:spPr>
        <p:txBody>
          <a:bodyPr wrap="square" rtlCol="0">
            <a:spAutoFit/>
          </a:bodyPr>
          <a:lstStyle/>
          <a:p>
            <a:r>
              <a:rPr lang="en-US" sz="1600" dirty="0">
                <a:sym typeface="Symbol" panose="05050102010706020507" pitchFamily="18" charset="2"/>
              </a:rPr>
              <a:t> 2</a:t>
            </a:r>
            <a:endParaRPr lang="en-US" sz="1600" dirty="0"/>
          </a:p>
        </p:txBody>
      </p:sp>
      <p:sp>
        <p:nvSpPr>
          <p:cNvPr id="50" name="TextBox 49"/>
          <p:cNvSpPr txBox="1"/>
          <p:nvPr/>
        </p:nvSpPr>
        <p:spPr>
          <a:xfrm>
            <a:off x="6271161" y="3839522"/>
            <a:ext cx="3046357" cy="338554"/>
          </a:xfrm>
          <a:prstGeom prst="rect">
            <a:avLst/>
          </a:prstGeom>
          <a:noFill/>
        </p:spPr>
        <p:txBody>
          <a:bodyPr wrap="square" rtlCol="0">
            <a:spAutoFit/>
          </a:bodyPr>
          <a:lstStyle/>
          <a:p>
            <a:r>
              <a:rPr lang="en-US" sz="1600" dirty="0">
                <a:sym typeface="Symbol" panose="05050102010706020507" pitchFamily="18" charset="2"/>
              </a:rPr>
              <a:t> 10  9  2</a:t>
            </a:r>
            <a:endParaRPr lang="en-US" sz="1600" dirty="0"/>
          </a:p>
        </p:txBody>
      </p:sp>
      <p:sp>
        <p:nvSpPr>
          <p:cNvPr id="51" name="TextBox 50"/>
          <p:cNvSpPr txBox="1"/>
          <p:nvPr/>
        </p:nvSpPr>
        <p:spPr>
          <a:xfrm>
            <a:off x="6274784" y="4173308"/>
            <a:ext cx="1182360" cy="338554"/>
          </a:xfrm>
          <a:prstGeom prst="rect">
            <a:avLst/>
          </a:prstGeom>
          <a:noFill/>
        </p:spPr>
        <p:txBody>
          <a:bodyPr wrap="square" rtlCol="0">
            <a:spAutoFit/>
          </a:bodyPr>
          <a:lstStyle/>
          <a:p>
            <a:r>
              <a:rPr lang="en-US" sz="1600" dirty="0">
                <a:sym typeface="Symbol" panose="05050102010706020507" pitchFamily="18" charset="2"/>
              </a:rPr>
              <a:t> 3</a:t>
            </a:r>
            <a:endParaRPr lang="en-US" sz="1600" dirty="0"/>
          </a:p>
        </p:txBody>
      </p:sp>
      <p:sp>
        <p:nvSpPr>
          <p:cNvPr id="52" name="TextBox 51"/>
          <p:cNvSpPr txBox="1"/>
          <p:nvPr/>
        </p:nvSpPr>
        <p:spPr>
          <a:xfrm>
            <a:off x="6276358" y="4509969"/>
            <a:ext cx="1638384" cy="338554"/>
          </a:xfrm>
          <a:prstGeom prst="rect">
            <a:avLst/>
          </a:prstGeom>
          <a:noFill/>
        </p:spPr>
        <p:txBody>
          <a:bodyPr wrap="square" rtlCol="0">
            <a:spAutoFit/>
          </a:bodyPr>
          <a:lstStyle/>
          <a:p>
            <a:r>
              <a:rPr lang="en-US" sz="1600" dirty="0">
                <a:sym typeface="Symbol" panose="05050102010706020507" pitchFamily="18" charset="2"/>
              </a:rPr>
              <a:t> 12  3 </a:t>
            </a:r>
            <a:endParaRPr lang="en-US" sz="1600" dirty="0"/>
          </a:p>
        </p:txBody>
      </p:sp>
      <p:sp>
        <p:nvSpPr>
          <p:cNvPr id="53" name="TextBox 52"/>
          <p:cNvSpPr txBox="1"/>
          <p:nvPr/>
        </p:nvSpPr>
        <p:spPr>
          <a:xfrm>
            <a:off x="6274784" y="4851917"/>
            <a:ext cx="1182360" cy="338554"/>
          </a:xfrm>
          <a:prstGeom prst="rect">
            <a:avLst/>
          </a:prstGeom>
          <a:noFill/>
        </p:spPr>
        <p:txBody>
          <a:bodyPr wrap="square" rtlCol="0">
            <a:spAutoFit/>
          </a:bodyPr>
          <a:lstStyle/>
          <a:p>
            <a:r>
              <a:rPr lang="en-US" sz="1600" dirty="0">
                <a:sym typeface="Symbol" panose="05050102010706020507" pitchFamily="18" charset="2"/>
              </a:rPr>
              <a:t> 6</a:t>
            </a:r>
            <a:endParaRPr lang="en-US" sz="1600" dirty="0"/>
          </a:p>
        </p:txBody>
      </p:sp>
      <p:sp>
        <p:nvSpPr>
          <p:cNvPr id="54" name="TextBox 53"/>
          <p:cNvSpPr txBox="1"/>
          <p:nvPr/>
        </p:nvSpPr>
        <p:spPr>
          <a:xfrm>
            <a:off x="6274784" y="5191024"/>
            <a:ext cx="1182360" cy="338554"/>
          </a:xfrm>
          <a:prstGeom prst="rect">
            <a:avLst/>
          </a:prstGeom>
          <a:noFill/>
        </p:spPr>
        <p:txBody>
          <a:bodyPr wrap="square" rtlCol="0">
            <a:spAutoFit/>
          </a:bodyPr>
          <a:lstStyle/>
          <a:p>
            <a:r>
              <a:rPr lang="en-US" sz="1600" dirty="0">
                <a:sym typeface="Symbol" panose="05050102010706020507" pitchFamily="18" charset="2"/>
              </a:rPr>
              <a:t> 6</a:t>
            </a:r>
            <a:endParaRPr lang="en-US" sz="1600" dirty="0"/>
          </a:p>
        </p:txBody>
      </p:sp>
      <p:sp>
        <p:nvSpPr>
          <p:cNvPr id="55" name="TextBox 54"/>
          <p:cNvSpPr txBox="1"/>
          <p:nvPr/>
        </p:nvSpPr>
        <p:spPr>
          <a:xfrm>
            <a:off x="6274784" y="5504329"/>
            <a:ext cx="1309610" cy="338554"/>
          </a:xfrm>
          <a:prstGeom prst="rect">
            <a:avLst/>
          </a:prstGeom>
          <a:noFill/>
        </p:spPr>
        <p:txBody>
          <a:bodyPr wrap="square" rtlCol="0">
            <a:spAutoFit/>
          </a:bodyPr>
          <a:lstStyle/>
          <a:p>
            <a:r>
              <a:rPr lang="en-US" sz="1600" dirty="0">
                <a:sym typeface="Symbol" panose="05050102010706020507" pitchFamily="18" charset="2"/>
              </a:rPr>
              <a:t> 2  1</a:t>
            </a:r>
            <a:endParaRPr lang="en-US" sz="1600" dirty="0"/>
          </a:p>
        </p:txBody>
      </p:sp>
      <p:sp>
        <p:nvSpPr>
          <p:cNvPr id="84" name="TextBox 83"/>
          <p:cNvSpPr txBox="1"/>
          <p:nvPr/>
        </p:nvSpPr>
        <p:spPr>
          <a:xfrm>
            <a:off x="6274784" y="5858107"/>
            <a:ext cx="1182360" cy="338554"/>
          </a:xfrm>
          <a:prstGeom prst="rect">
            <a:avLst/>
          </a:prstGeom>
          <a:noFill/>
        </p:spPr>
        <p:txBody>
          <a:bodyPr wrap="square" rtlCol="0">
            <a:spAutoFit/>
          </a:bodyPr>
          <a:lstStyle/>
          <a:p>
            <a:r>
              <a:rPr lang="en-US" sz="1600" dirty="0">
                <a:sym typeface="Symbol" panose="05050102010706020507" pitchFamily="18" charset="2"/>
              </a:rPr>
              <a:t> 8</a:t>
            </a:r>
            <a:endParaRPr lang="en-US" sz="1600" dirty="0"/>
          </a:p>
        </p:txBody>
      </p:sp>
      <p:sp>
        <p:nvSpPr>
          <p:cNvPr id="43" name="Content Placeholder 2"/>
          <p:cNvSpPr txBox="1">
            <a:spLocks/>
          </p:cNvSpPr>
          <p:nvPr/>
        </p:nvSpPr>
        <p:spPr bwMode="auto">
          <a:xfrm>
            <a:off x="338138" y="1416399"/>
            <a:ext cx="8301525" cy="44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Array </a:t>
            </a:r>
            <a:r>
              <a:rPr lang="en-US" altLang="en-US" u="sng" kern="0" dirty="0" smtClean="0"/>
              <a:t>of </a:t>
            </a:r>
            <a:r>
              <a:rPr lang="en-US" altLang="en-US" b="1" u="sng" kern="0" dirty="0" smtClean="0"/>
              <a:t>Adjacency </a:t>
            </a:r>
            <a:r>
              <a:rPr lang="en-US" altLang="en-US" b="1" u="sng" kern="0" dirty="0"/>
              <a:t>Lists</a:t>
            </a:r>
          </a:p>
        </p:txBody>
      </p:sp>
      <p:sp>
        <p:nvSpPr>
          <p:cNvPr id="56" name="Text Box 3"/>
          <p:cNvSpPr txBox="1">
            <a:spLocks noChangeArrowheads="1"/>
          </p:cNvSpPr>
          <p:nvPr/>
        </p:nvSpPr>
        <p:spPr bwMode="auto">
          <a:xfrm>
            <a:off x="880787" y="1887866"/>
            <a:ext cx="448241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r>
              <a:rPr lang="en-US" altLang="en-US" sz="2400" b="0" dirty="0"/>
              <a:t>Based on the same undirected graph seen earlier:</a:t>
            </a:r>
          </a:p>
        </p:txBody>
      </p:sp>
    </p:spTree>
    <p:extLst>
      <p:ext uri="{BB962C8B-B14F-4D97-AF65-F5344CB8AC3E}">
        <p14:creationId xmlns:p14="http://schemas.microsoft.com/office/powerpoint/2010/main" val="1306577934"/>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a:t>Graph Representations</a:t>
            </a:r>
            <a:endParaRPr altLang="en-US" sz="4000" dirty="0"/>
          </a:p>
        </p:txBody>
      </p:sp>
      <p:sp>
        <p:nvSpPr>
          <p:cNvPr id="57" name="Line 3"/>
          <p:cNvSpPr>
            <a:spLocks noChangeShapeType="1"/>
          </p:cNvSpPr>
          <p:nvPr/>
        </p:nvSpPr>
        <p:spPr bwMode="auto">
          <a:xfrm>
            <a:off x="2266430" y="3968048"/>
            <a:ext cx="1226085" cy="450133"/>
          </a:xfrm>
          <a:prstGeom prst="line">
            <a:avLst/>
          </a:prstGeom>
          <a:solidFill>
            <a:srgbClr val="800000"/>
          </a:solidFill>
          <a:ln>
            <a:solidFill>
              <a:srgbClr val="002060"/>
            </a:solidFill>
            <a:headEnd type="none" w="sm" len="sm"/>
            <a:tailEnd type="none" w="sm" len="sm"/>
          </a:ln>
          <a:effectLst>
            <a:outerShdw blurRad="40000" dist="23000" dir="5400000" rotWithShape="0">
              <a:srgbClr val="000000">
                <a:alpha val="35000"/>
              </a:srgbClr>
            </a:outerShdw>
          </a:effectLst>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58" name="Line 4"/>
          <p:cNvSpPr>
            <a:spLocks noChangeShapeType="1"/>
          </p:cNvSpPr>
          <p:nvPr/>
        </p:nvSpPr>
        <p:spPr bwMode="auto">
          <a:xfrm>
            <a:off x="1134659" y="3436073"/>
            <a:ext cx="1084613" cy="514437"/>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59" name="Line 5"/>
          <p:cNvSpPr>
            <a:spLocks noChangeShapeType="1"/>
          </p:cNvSpPr>
          <p:nvPr/>
        </p:nvSpPr>
        <p:spPr bwMode="auto">
          <a:xfrm flipV="1">
            <a:off x="1700545" y="3950511"/>
            <a:ext cx="518728" cy="888574"/>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0" name="Line 6"/>
          <p:cNvSpPr>
            <a:spLocks noChangeShapeType="1"/>
          </p:cNvSpPr>
          <p:nvPr/>
        </p:nvSpPr>
        <p:spPr bwMode="auto">
          <a:xfrm>
            <a:off x="1134659" y="3436073"/>
            <a:ext cx="565885" cy="1356244"/>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1" name="Line 7"/>
          <p:cNvSpPr>
            <a:spLocks noChangeShapeType="1"/>
          </p:cNvSpPr>
          <p:nvPr/>
        </p:nvSpPr>
        <p:spPr bwMode="auto">
          <a:xfrm flipV="1">
            <a:off x="710245" y="4792317"/>
            <a:ext cx="1037456" cy="467670"/>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2" name="Line 8"/>
          <p:cNvSpPr>
            <a:spLocks noChangeShapeType="1"/>
          </p:cNvSpPr>
          <p:nvPr/>
        </p:nvSpPr>
        <p:spPr bwMode="auto">
          <a:xfrm>
            <a:off x="1747702" y="4792317"/>
            <a:ext cx="943142" cy="514437"/>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3" name="Line 9"/>
          <p:cNvSpPr>
            <a:spLocks noChangeShapeType="1"/>
          </p:cNvSpPr>
          <p:nvPr/>
        </p:nvSpPr>
        <p:spPr bwMode="auto">
          <a:xfrm flipV="1">
            <a:off x="2124959" y="5259987"/>
            <a:ext cx="565885" cy="795039"/>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4" name="Line 10"/>
          <p:cNvSpPr>
            <a:spLocks noChangeShapeType="1"/>
          </p:cNvSpPr>
          <p:nvPr/>
        </p:nvSpPr>
        <p:spPr bwMode="auto">
          <a:xfrm>
            <a:off x="2690844" y="5259987"/>
            <a:ext cx="801671" cy="795039"/>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5" name="Line 11"/>
          <p:cNvSpPr>
            <a:spLocks noChangeShapeType="1"/>
          </p:cNvSpPr>
          <p:nvPr/>
        </p:nvSpPr>
        <p:spPr bwMode="auto">
          <a:xfrm flipV="1">
            <a:off x="2219273" y="3155471"/>
            <a:ext cx="1226085" cy="795039"/>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6" name="Line 12"/>
          <p:cNvSpPr>
            <a:spLocks noChangeShapeType="1"/>
          </p:cNvSpPr>
          <p:nvPr/>
        </p:nvSpPr>
        <p:spPr bwMode="auto">
          <a:xfrm>
            <a:off x="3492515" y="4371414"/>
            <a:ext cx="518728" cy="841807"/>
          </a:xfrm>
          <a:prstGeom prst="line">
            <a:avLst/>
          </a:prstGeom>
          <a:solidFill>
            <a:srgbClr val="800000"/>
          </a:solidFill>
          <a:ln>
            <a:solidFill>
              <a:srgbClr val="002060"/>
            </a:solidFill>
            <a:headEnd type="none" w="sm" len="sm"/>
            <a:tailEnd type="none" w="sm" len="sm"/>
          </a:ln>
          <a:effectLst>
            <a:glow rad="101600">
              <a:srgbClr val="FFC000">
                <a:alpha val="60000"/>
              </a:srgbClr>
            </a:glow>
            <a:outerShdw blurRad="40000" dist="23000" dir="5400000" rotWithShape="0">
              <a:srgbClr val="000000">
                <a:alpha val="35000"/>
              </a:srgbClr>
            </a:outerShdw>
          </a:effectLst>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7" name="Line 13"/>
          <p:cNvSpPr>
            <a:spLocks noChangeShapeType="1"/>
          </p:cNvSpPr>
          <p:nvPr/>
        </p:nvSpPr>
        <p:spPr bwMode="auto">
          <a:xfrm flipV="1">
            <a:off x="3492515" y="4137579"/>
            <a:ext cx="1320399" cy="233835"/>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8" name="Line 14"/>
          <p:cNvSpPr>
            <a:spLocks noChangeShapeType="1"/>
          </p:cNvSpPr>
          <p:nvPr/>
        </p:nvSpPr>
        <p:spPr bwMode="auto">
          <a:xfrm flipH="1" flipV="1">
            <a:off x="4765756" y="3249005"/>
            <a:ext cx="0" cy="888574"/>
          </a:xfrm>
          <a:prstGeom prst="line">
            <a:avLst/>
          </a:prstGeom>
          <a:solidFill>
            <a:srgbClr val="800000"/>
          </a:solid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9" name="Text Box 15"/>
          <p:cNvSpPr txBox="1">
            <a:spLocks noChangeArrowheads="1"/>
          </p:cNvSpPr>
          <p:nvPr/>
        </p:nvSpPr>
        <p:spPr bwMode="auto">
          <a:xfrm>
            <a:off x="2030644" y="3810209"/>
            <a:ext cx="377257"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1</a:t>
            </a:r>
            <a:endParaRPr lang="en-US" altLang="en-US" sz="1600" i="1">
              <a:solidFill>
                <a:schemeClr val="bg1"/>
              </a:solidFill>
              <a:latin typeface="Maiandra GD" pitchFamily="34" charset="0"/>
            </a:endParaRPr>
          </a:p>
        </p:txBody>
      </p:sp>
      <p:sp>
        <p:nvSpPr>
          <p:cNvPr id="70" name="Text Box 16"/>
          <p:cNvSpPr txBox="1">
            <a:spLocks noChangeArrowheads="1"/>
          </p:cNvSpPr>
          <p:nvPr/>
        </p:nvSpPr>
        <p:spPr bwMode="auto">
          <a:xfrm>
            <a:off x="3256729" y="3061937"/>
            <a:ext cx="377257"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4</a:t>
            </a:r>
            <a:endParaRPr lang="en-US" altLang="en-US" sz="1600" i="1">
              <a:solidFill>
                <a:schemeClr val="bg1"/>
              </a:solidFill>
              <a:latin typeface="Maiandra GD" pitchFamily="34" charset="0"/>
            </a:endParaRPr>
          </a:p>
        </p:txBody>
      </p:sp>
      <p:sp>
        <p:nvSpPr>
          <p:cNvPr id="71" name="Text Box 18"/>
          <p:cNvSpPr txBox="1">
            <a:spLocks noChangeArrowheads="1"/>
          </p:cNvSpPr>
          <p:nvPr/>
        </p:nvSpPr>
        <p:spPr bwMode="auto">
          <a:xfrm>
            <a:off x="1510934" y="4698783"/>
            <a:ext cx="378239"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2</a:t>
            </a:r>
            <a:endParaRPr lang="en-US" altLang="en-US" sz="1600" i="1">
              <a:solidFill>
                <a:schemeClr val="bg1"/>
              </a:solidFill>
              <a:latin typeface="Maiandra GD" pitchFamily="34" charset="0"/>
            </a:endParaRPr>
          </a:p>
        </p:txBody>
      </p:sp>
      <p:sp>
        <p:nvSpPr>
          <p:cNvPr id="72" name="Text Box 19"/>
          <p:cNvSpPr txBox="1">
            <a:spLocks noChangeArrowheads="1"/>
          </p:cNvSpPr>
          <p:nvPr/>
        </p:nvSpPr>
        <p:spPr bwMode="auto">
          <a:xfrm>
            <a:off x="521617" y="5118712"/>
            <a:ext cx="377257"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5</a:t>
            </a:r>
            <a:endParaRPr lang="en-US" altLang="en-US" sz="1600" i="1">
              <a:solidFill>
                <a:schemeClr val="bg1"/>
              </a:solidFill>
              <a:latin typeface="Maiandra GD" pitchFamily="34" charset="0"/>
            </a:endParaRPr>
          </a:p>
        </p:txBody>
      </p:sp>
      <p:sp>
        <p:nvSpPr>
          <p:cNvPr id="73" name="Text Box 20"/>
          <p:cNvSpPr txBox="1">
            <a:spLocks noChangeArrowheads="1"/>
          </p:cNvSpPr>
          <p:nvPr/>
        </p:nvSpPr>
        <p:spPr bwMode="auto">
          <a:xfrm>
            <a:off x="2501233" y="5166453"/>
            <a:ext cx="376274"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6</a:t>
            </a:r>
            <a:endParaRPr lang="en-US" altLang="en-US" sz="1600" i="1">
              <a:solidFill>
                <a:schemeClr val="bg1"/>
              </a:solidFill>
              <a:latin typeface="Maiandra GD" pitchFamily="34" charset="0"/>
            </a:endParaRPr>
          </a:p>
        </p:txBody>
      </p:sp>
      <p:sp>
        <p:nvSpPr>
          <p:cNvPr id="74" name="Text Box 21"/>
          <p:cNvSpPr txBox="1">
            <a:spLocks noChangeArrowheads="1"/>
          </p:cNvSpPr>
          <p:nvPr/>
        </p:nvSpPr>
        <p:spPr bwMode="auto">
          <a:xfrm>
            <a:off x="1936330" y="5913751"/>
            <a:ext cx="377257"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9</a:t>
            </a:r>
            <a:endParaRPr lang="en-US" altLang="en-US" sz="1600" i="1">
              <a:solidFill>
                <a:schemeClr val="bg1"/>
              </a:solidFill>
              <a:latin typeface="Maiandra GD" pitchFamily="34" charset="0"/>
            </a:endParaRPr>
          </a:p>
        </p:txBody>
      </p:sp>
      <p:sp>
        <p:nvSpPr>
          <p:cNvPr id="75" name="Text Box 22"/>
          <p:cNvSpPr txBox="1">
            <a:spLocks noChangeArrowheads="1"/>
          </p:cNvSpPr>
          <p:nvPr/>
        </p:nvSpPr>
        <p:spPr bwMode="auto">
          <a:xfrm>
            <a:off x="3256729" y="5914726"/>
            <a:ext cx="464694"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dirty="0">
                <a:solidFill>
                  <a:schemeClr val="bg1"/>
                </a:solidFill>
                <a:latin typeface="Maiandra GD" pitchFamily="34" charset="0"/>
              </a:rPr>
              <a:t>10</a:t>
            </a:r>
            <a:endParaRPr lang="en-US" altLang="en-US" sz="1600" i="1" dirty="0">
              <a:solidFill>
                <a:schemeClr val="bg1"/>
              </a:solidFill>
              <a:latin typeface="Maiandra GD" pitchFamily="34" charset="0"/>
            </a:endParaRPr>
          </a:p>
        </p:txBody>
      </p:sp>
      <p:sp>
        <p:nvSpPr>
          <p:cNvPr id="76" name="Text Box 23"/>
          <p:cNvSpPr txBox="1">
            <a:spLocks noChangeArrowheads="1"/>
          </p:cNvSpPr>
          <p:nvPr/>
        </p:nvSpPr>
        <p:spPr bwMode="auto">
          <a:xfrm>
            <a:off x="3303886" y="4266188"/>
            <a:ext cx="377257" cy="374136"/>
          </a:xfrm>
          <a:prstGeom prst="roundRect">
            <a:avLst/>
          </a:prstGeom>
          <a:solidFill>
            <a:srgbClr val="800000"/>
          </a:solidFill>
          <a:ln>
            <a:solidFill>
              <a:srgbClr val="002060"/>
            </a:solidFill>
            <a:headEnd type="none" w="sm" len="sm"/>
            <a:tailEnd type="none" w="sm" len="sm"/>
          </a:ln>
          <a:effectLst>
            <a:glow rad="101600">
              <a:srgbClr val="FFC000">
                <a:alpha val="60000"/>
              </a:srgbClr>
            </a:glow>
            <a:outerShdw blurRad="400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3</a:t>
            </a:r>
            <a:endParaRPr lang="en-US" altLang="en-US" sz="1600" i="1">
              <a:solidFill>
                <a:schemeClr val="bg1"/>
              </a:solidFill>
              <a:latin typeface="Maiandra GD" pitchFamily="34" charset="0"/>
            </a:endParaRPr>
          </a:p>
        </p:txBody>
      </p:sp>
      <p:sp>
        <p:nvSpPr>
          <p:cNvPr id="77" name="Text Box 24"/>
          <p:cNvSpPr txBox="1">
            <a:spLocks noChangeArrowheads="1"/>
          </p:cNvSpPr>
          <p:nvPr/>
        </p:nvSpPr>
        <p:spPr bwMode="auto">
          <a:xfrm>
            <a:off x="3822614" y="5072919"/>
            <a:ext cx="377257" cy="374136"/>
          </a:xfrm>
          <a:prstGeom prst="roundRect">
            <a:avLst/>
          </a:prstGeom>
          <a:solidFill>
            <a:srgbClr val="800000"/>
          </a:solidFill>
          <a:ln>
            <a:solidFill>
              <a:srgbClr val="002060"/>
            </a:solidFill>
            <a:headEnd type="none" w="sm" len="sm"/>
            <a:tailEnd type="none" w="sm" len="sm"/>
          </a:ln>
          <a:effectLst>
            <a:glow rad="101600">
              <a:srgbClr val="FFC000">
                <a:alpha val="60000"/>
              </a:srgbClr>
            </a:glow>
            <a:outerShdw blurRad="40000" dist="20000" dir="5400000" rotWithShape="0">
              <a:srgbClr val="000000">
                <a:alpha val="38000"/>
              </a:srgbClr>
            </a:outerShdw>
          </a:effectLst>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7</a:t>
            </a:r>
            <a:endParaRPr lang="en-US" altLang="en-US" sz="1600" i="1">
              <a:solidFill>
                <a:schemeClr val="bg1"/>
              </a:solidFill>
              <a:latin typeface="Maiandra GD" pitchFamily="34" charset="0"/>
            </a:endParaRPr>
          </a:p>
        </p:txBody>
      </p:sp>
      <p:sp>
        <p:nvSpPr>
          <p:cNvPr id="78" name="Text Box 25"/>
          <p:cNvSpPr txBox="1">
            <a:spLocks noChangeArrowheads="1"/>
          </p:cNvSpPr>
          <p:nvPr/>
        </p:nvSpPr>
        <p:spPr bwMode="auto">
          <a:xfrm>
            <a:off x="4624285" y="4044045"/>
            <a:ext cx="377257"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8</a:t>
            </a:r>
            <a:endParaRPr lang="en-US" altLang="en-US" sz="1600" i="1">
              <a:solidFill>
                <a:schemeClr val="bg1"/>
              </a:solidFill>
              <a:latin typeface="Maiandra GD" pitchFamily="34" charset="0"/>
            </a:endParaRPr>
          </a:p>
        </p:txBody>
      </p:sp>
      <p:sp>
        <p:nvSpPr>
          <p:cNvPr id="79" name="Text Box 26"/>
          <p:cNvSpPr txBox="1">
            <a:spLocks noChangeArrowheads="1"/>
          </p:cNvSpPr>
          <p:nvPr/>
        </p:nvSpPr>
        <p:spPr bwMode="auto">
          <a:xfrm>
            <a:off x="4553550" y="3096038"/>
            <a:ext cx="424414" cy="340035"/>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wrap="square">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400">
                <a:solidFill>
                  <a:schemeClr val="bg1"/>
                </a:solidFill>
                <a:latin typeface="Maiandra GD" pitchFamily="34" charset="0"/>
              </a:rPr>
              <a:t>12</a:t>
            </a:r>
            <a:endParaRPr lang="en-US" altLang="en-US" sz="1400" i="1">
              <a:solidFill>
                <a:schemeClr val="bg1"/>
              </a:solidFill>
              <a:latin typeface="Maiandra GD" pitchFamily="34" charset="0"/>
            </a:endParaRPr>
          </a:p>
        </p:txBody>
      </p:sp>
      <p:sp>
        <p:nvSpPr>
          <p:cNvPr id="80" name="Text Box 22"/>
          <p:cNvSpPr txBox="1">
            <a:spLocks noChangeArrowheads="1"/>
          </p:cNvSpPr>
          <p:nvPr/>
        </p:nvSpPr>
        <p:spPr bwMode="auto">
          <a:xfrm>
            <a:off x="878475" y="3078987"/>
            <a:ext cx="464694"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dirty="0">
                <a:solidFill>
                  <a:schemeClr val="bg1"/>
                </a:solidFill>
                <a:latin typeface="Maiandra GD" pitchFamily="34" charset="0"/>
              </a:rPr>
              <a:t>11</a:t>
            </a:r>
            <a:endParaRPr lang="en-US" altLang="en-US" sz="1600" i="1" dirty="0">
              <a:solidFill>
                <a:schemeClr val="bg1"/>
              </a:solidFill>
              <a:latin typeface="Maiandra GD" pitchFamily="34" charset="0"/>
            </a:endParaRPr>
          </a:p>
        </p:txBody>
      </p:sp>
      <p:graphicFrame>
        <p:nvGraphicFramePr>
          <p:cNvPr id="44" name="Table 43"/>
          <p:cNvGraphicFramePr>
            <a:graphicFrameLocks noGrp="1"/>
          </p:cNvGraphicFramePr>
          <p:nvPr>
            <p:extLst/>
          </p:nvPr>
        </p:nvGraphicFramePr>
        <p:xfrm>
          <a:off x="5844270" y="2163972"/>
          <a:ext cx="481103" cy="4043267"/>
        </p:xfrm>
        <a:graphic>
          <a:graphicData uri="http://schemas.openxmlformats.org/drawingml/2006/table">
            <a:tbl>
              <a:tblPr firstRow="1" bandRow="1">
                <a:tableStyleId>{3C2FFA5D-87B4-456A-9821-1D502468CF0F}</a:tableStyleId>
              </a:tblPr>
              <a:tblGrid>
                <a:gridCol w="481103">
                  <a:extLst>
                    <a:ext uri="{9D8B030D-6E8A-4147-A177-3AD203B41FA5}">
                      <a16:colId xmlns:a16="http://schemas.microsoft.com/office/drawing/2014/main" val="211051426"/>
                    </a:ext>
                  </a:extLst>
                </a:gridCol>
              </a:tblGrid>
              <a:tr h="288021">
                <a:tc>
                  <a:txBody>
                    <a:bodyPr/>
                    <a:lstStyle/>
                    <a:p>
                      <a:pPr algn="ctr"/>
                      <a:r>
                        <a:rPr lang="en-SG" sz="1600" b="1" dirty="0">
                          <a:solidFill>
                            <a:schemeClr val="bg1"/>
                          </a:solidFill>
                        </a:rPr>
                        <a:t>1</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2012220263"/>
                  </a:ext>
                </a:extLst>
              </a:tr>
              <a:tr h="288021">
                <a:tc>
                  <a:txBody>
                    <a:bodyPr/>
                    <a:lstStyle/>
                    <a:p>
                      <a:pPr algn="ctr"/>
                      <a:r>
                        <a:rPr lang="en-SG" sz="1600" b="1" dirty="0">
                          <a:solidFill>
                            <a:schemeClr val="bg1"/>
                          </a:solidFill>
                        </a:rPr>
                        <a:t>2</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1302885739"/>
                  </a:ext>
                </a:extLst>
              </a:tr>
              <a:tr h="288021">
                <a:tc>
                  <a:txBody>
                    <a:bodyPr/>
                    <a:lstStyle/>
                    <a:p>
                      <a:pPr algn="ctr"/>
                      <a:r>
                        <a:rPr lang="en-SG" sz="1600" b="1" dirty="0">
                          <a:solidFill>
                            <a:schemeClr val="bg1"/>
                          </a:solidFill>
                        </a:rPr>
                        <a:t>3</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1207039351"/>
                  </a:ext>
                </a:extLst>
              </a:tr>
              <a:tr h="288021">
                <a:tc>
                  <a:txBody>
                    <a:bodyPr/>
                    <a:lstStyle/>
                    <a:p>
                      <a:pPr algn="ctr"/>
                      <a:r>
                        <a:rPr lang="en-SG" sz="1600" b="1" dirty="0">
                          <a:solidFill>
                            <a:schemeClr val="bg1"/>
                          </a:solidFill>
                        </a:rPr>
                        <a:t>4</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1365250892"/>
                  </a:ext>
                </a:extLst>
              </a:tr>
              <a:tr h="288021">
                <a:tc>
                  <a:txBody>
                    <a:bodyPr/>
                    <a:lstStyle/>
                    <a:p>
                      <a:pPr algn="ctr"/>
                      <a:r>
                        <a:rPr lang="en-SG" sz="1600" b="1" dirty="0">
                          <a:solidFill>
                            <a:schemeClr val="bg1"/>
                          </a:solidFill>
                        </a:rPr>
                        <a:t>5</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4250570275"/>
                  </a:ext>
                </a:extLst>
              </a:tr>
              <a:tr h="288021">
                <a:tc>
                  <a:txBody>
                    <a:bodyPr/>
                    <a:lstStyle/>
                    <a:p>
                      <a:pPr algn="ctr"/>
                      <a:r>
                        <a:rPr lang="en-SG" sz="1600" b="1" dirty="0">
                          <a:solidFill>
                            <a:schemeClr val="bg1"/>
                          </a:solidFill>
                        </a:rPr>
                        <a:t>6</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2227408027"/>
                  </a:ext>
                </a:extLst>
              </a:tr>
              <a:tr h="288021">
                <a:tc>
                  <a:txBody>
                    <a:bodyPr/>
                    <a:lstStyle/>
                    <a:p>
                      <a:pPr algn="ctr"/>
                      <a:r>
                        <a:rPr lang="en-SG" sz="1600" b="1" dirty="0">
                          <a:solidFill>
                            <a:schemeClr val="bg1"/>
                          </a:solidFill>
                        </a:rPr>
                        <a:t>7</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3034713084"/>
                  </a:ext>
                </a:extLst>
              </a:tr>
              <a:tr h="288021">
                <a:tc>
                  <a:txBody>
                    <a:bodyPr/>
                    <a:lstStyle/>
                    <a:p>
                      <a:pPr algn="ctr"/>
                      <a:r>
                        <a:rPr lang="en-SG" sz="1600" b="1" dirty="0">
                          <a:solidFill>
                            <a:schemeClr val="bg1"/>
                          </a:solidFill>
                        </a:rPr>
                        <a:t>8</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4287792518"/>
                  </a:ext>
                </a:extLst>
              </a:tr>
              <a:tr h="288021">
                <a:tc>
                  <a:txBody>
                    <a:bodyPr/>
                    <a:lstStyle/>
                    <a:p>
                      <a:pPr algn="ctr"/>
                      <a:r>
                        <a:rPr lang="en-SG" sz="1600" b="1" dirty="0">
                          <a:solidFill>
                            <a:schemeClr val="bg1"/>
                          </a:solidFill>
                        </a:rPr>
                        <a:t>9</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4140293593"/>
                  </a:ext>
                </a:extLst>
              </a:tr>
              <a:tr h="340101">
                <a:tc>
                  <a:txBody>
                    <a:bodyPr/>
                    <a:lstStyle/>
                    <a:p>
                      <a:pPr algn="ctr"/>
                      <a:r>
                        <a:rPr lang="en-SG" sz="1600" b="1" dirty="0">
                          <a:solidFill>
                            <a:schemeClr val="bg1"/>
                          </a:solidFill>
                        </a:rPr>
                        <a:t>10</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3710010050"/>
                  </a:ext>
                </a:extLst>
              </a:tr>
              <a:tr h="321167">
                <a:tc>
                  <a:txBody>
                    <a:bodyPr/>
                    <a:lstStyle/>
                    <a:p>
                      <a:pPr algn="ctr"/>
                      <a:r>
                        <a:rPr lang="en-SG" sz="1600" b="1" dirty="0">
                          <a:solidFill>
                            <a:schemeClr val="bg1"/>
                          </a:solidFill>
                        </a:rPr>
                        <a:t>11</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1540604384"/>
                  </a:ext>
                </a:extLst>
              </a:tr>
              <a:tr h="350366">
                <a:tc>
                  <a:txBody>
                    <a:bodyPr/>
                    <a:lstStyle/>
                    <a:p>
                      <a:pPr algn="ctr"/>
                      <a:r>
                        <a:rPr lang="en-SG" sz="1600" b="1" dirty="0">
                          <a:solidFill>
                            <a:schemeClr val="bg1"/>
                          </a:solidFill>
                        </a:rPr>
                        <a:t>12</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2486957686"/>
                  </a:ext>
                </a:extLst>
              </a:tr>
            </a:tbl>
          </a:graphicData>
        </a:graphic>
      </p:graphicFrame>
      <p:sp>
        <p:nvSpPr>
          <p:cNvPr id="45" name="TextBox 44"/>
          <p:cNvSpPr txBox="1"/>
          <p:nvPr/>
        </p:nvSpPr>
        <p:spPr>
          <a:xfrm>
            <a:off x="6274783" y="2169947"/>
            <a:ext cx="3046357" cy="338554"/>
          </a:xfrm>
          <a:prstGeom prst="rect">
            <a:avLst/>
          </a:prstGeom>
          <a:noFill/>
        </p:spPr>
        <p:txBody>
          <a:bodyPr wrap="square" rtlCol="0">
            <a:spAutoFit/>
          </a:bodyPr>
          <a:lstStyle/>
          <a:p>
            <a:r>
              <a:rPr lang="en-US" sz="1600" dirty="0">
                <a:sym typeface="Symbol" panose="05050102010706020507" pitchFamily="18" charset="2"/>
              </a:rPr>
              <a:t> 2  3  4  11</a:t>
            </a:r>
            <a:endParaRPr lang="en-US" sz="1600" dirty="0"/>
          </a:p>
        </p:txBody>
      </p:sp>
      <p:sp>
        <p:nvSpPr>
          <p:cNvPr id="46" name="TextBox 45"/>
          <p:cNvSpPr txBox="1"/>
          <p:nvPr/>
        </p:nvSpPr>
        <p:spPr>
          <a:xfrm>
            <a:off x="6274783" y="2508554"/>
            <a:ext cx="3046357" cy="338554"/>
          </a:xfrm>
          <a:prstGeom prst="rect">
            <a:avLst/>
          </a:prstGeom>
          <a:noFill/>
        </p:spPr>
        <p:txBody>
          <a:bodyPr wrap="square" rtlCol="0">
            <a:spAutoFit/>
          </a:bodyPr>
          <a:lstStyle/>
          <a:p>
            <a:r>
              <a:rPr lang="en-US" sz="1600" dirty="0">
                <a:sym typeface="Symbol" panose="05050102010706020507" pitchFamily="18" charset="2"/>
              </a:rPr>
              <a:t> 11  1  5  6</a:t>
            </a:r>
            <a:endParaRPr lang="en-US" sz="1600" dirty="0"/>
          </a:p>
        </p:txBody>
      </p:sp>
      <p:sp>
        <p:nvSpPr>
          <p:cNvPr id="47" name="TextBox 46"/>
          <p:cNvSpPr txBox="1"/>
          <p:nvPr/>
        </p:nvSpPr>
        <p:spPr>
          <a:xfrm>
            <a:off x="6271163" y="2832470"/>
            <a:ext cx="2190564" cy="336605"/>
          </a:xfrm>
          <a:prstGeom prst="rect">
            <a:avLst/>
          </a:prstGeom>
          <a:noFill/>
        </p:spPr>
        <p:txBody>
          <a:bodyPr wrap="square" rtlCol="0">
            <a:spAutoFit/>
          </a:bodyPr>
          <a:lstStyle/>
          <a:p>
            <a:r>
              <a:rPr lang="en-US" sz="1600" dirty="0">
                <a:sym typeface="Symbol" panose="05050102010706020507" pitchFamily="18" charset="2"/>
              </a:rPr>
              <a:t> 1  8  7</a:t>
            </a:r>
            <a:endParaRPr lang="en-US" sz="1600" dirty="0"/>
          </a:p>
        </p:txBody>
      </p:sp>
      <p:sp>
        <p:nvSpPr>
          <p:cNvPr id="48" name="TextBox 47"/>
          <p:cNvSpPr txBox="1"/>
          <p:nvPr/>
        </p:nvSpPr>
        <p:spPr>
          <a:xfrm>
            <a:off x="6274784" y="3163777"/>
            <a:ext cx="1182360" cy="338554"/>
          </a:xfrm>
          <a:prstGeom prst="rect">
            <a:avLst/>
          </a:prstGeom>
          <a:noFill/>
        </p:spPr>
        <p:txBody>
          <a:bodyPr wrap="square" rtlCol="0">
            <a:spAutoFit/>
          </a:bodyPr>
          <a:lstStyle/>
          <a:p>
            <a:r>
              <a:rPr lang="en-US" sz="1600" dirty="0">
                <a:sym typeface="Symbol" panose="05050102010706020507" pitchFamily="18" charset="2"/>
              </a:rPr>
              <a:t> 1</a:t>
            </a:r>
            <a:endParaRPr lang="en-US" sz="1600" dirty="0"/>
          </a:p>
        </p:txBody>
      </p:sp>
      <p:sp>
        <p:nvSpPr>
          <p:cNvPr id="49" name="TextBox 48"/>
          <p:cNvSpPr txBox="1"/>
          <p:nvPr/>
        </p:nvSpPr>
        <p:spPr>
          <a:xfrm>
            <a:off x="6274784" y="3517555"/>
            <a:ext cx="1182360" cy="338554"/>
          </a:xfrm>
          <a:prstGeom prst="rect">
            <a:avLst/>
          </a:prstGeom>
          <a:noFill/>
        </p:spPr>
        <p:txBody>
          <a:bodyPr wrap="square" rtlCol="0">
            <a:spAutoFit/>
          </a:bodyPr>
          <a:lstStyle/>
          <a:p>
            <a:r>
              <a:rPr lang="en-US" sz="1600" dirty="0">
                <a:sym typeface="Symbol" panose="05050102010706020507" pitchFamily="18" charset="2"/>
              </a:rPr>
              <a:t> 2</a:t>
            </a:r>
            <a:endParaRPr lang="en-US" sz="1600" dirty="0"/>
          </a:p>
        </p:txBody>
      </p:sp>
      <p:sp>
        <p:nvSpPr>
          <p:cNvPr id="50" name="TextBox 49"/>
          <p:cNvSpPr txBox="1"/>
          <p:nvPr/>
        </p:nvSpPr>
        <p:spPr>
          <a:xfrm>
            <a:off x="6271161" y="3839522"/>
            <a:ext cx="3046357" cy="338554"/>
          </a:xfrm>
          <a:prstGeom prst="rect">
            <a:avLst/>
          </a:prstGeom>
          <a:noFill/>
        </p:spPr>
        <p:txBody>
          <a:bodyPr wrap="square" rtlCol="0">
            <a:spAutoFit/>
          </a:bodyPr>
          <a:lstStyle/>
          <a:p>
            <a:r>
              <a:rPr lang="en-US" sz="1600" dirty="0">
                <a:sym typeface="Symbol" panose="05050102010706020507" pitchFamily="18" charset="2"/>
              </a:rPr>
              <a:t> 10  9  2</a:t>
            </a:r>
            <a:endParaRPr lang="en-US" sz="1600" dirty="0"/>
          </a:p>
        </p:txBody>
      </p:sp>
      <p:sp>
        <p:nvSpPr>
          <p:cNvPr id="51" name="TextBox 50"/>
          <p:cNvSpPr txBox="1"/>
          <p:nvPr/>
        </p:nvSpPr>
        <p:spPr>
          <a:xfrm>
            <a:off x="6274784" y="4173308"/>
            <a:ext cx="1182360" cy="338554"/>
          </a:xfrm>
          <a:prstGeom prst="rect">
            <a:avLst/>
          </a:prstGeom>
          <a:noFill/>
        </p:spPr>
        <p:txBody>
          <a:bodyPr wrap="square" rtlCol="0">
            <a:spAutoFit/>
          </a:bodyPr>
          <a:lstStyle/>
          <a:p>
            <a:r>
              <a:rPr lang="en-US" sz="1600" dirty="0">
                <a:sym typeface="Symbol" panose="05050102010706020507" pitchFamily="18" charset="2"/>
              </a:rPr>
              <a:t> 3</a:t>
            </a:r>
            <a:endParaRPr lang="en-US" sz="1600" dirty="0"/>
          </a:p>
        </p:txBody>
      </p:sp>
      <p:sp>
        <p:nvSpPr>
          <p:cNvPr id="52" name="TextBox 51"/>
          <p:cNvSpPr txBox="1"/>
          <p:nvPr/>
        </p:nvSpPr>
        <p:spPr>
          <a:xfrm>
            <a:off x="6276358" y="4509969"/>
            <a:ext cx="1638384" cy="338554"/>
          </a:xfrm>
          <a:prstGeom prst="rect">
            <a:avLst/>
          </a:prstGeom>
          <a:noFill/>
        </p:spPr>
        <p:txBody>
          <a:bodyPr wrap="square" rtlCol="0">
            <a:spAutoFit/>
          </a:bodyPr>
          <a:lstStyle/>
          <a:p>
            <a:r>
              <a:rPr lang="en-US" sz="1600" dirty="0">
                <a:sym typeface="Symbol" panose="05050102010706020507" pitchFamily="18" charset="2"/>
              </a:rPr>
              <a:t> 12  3 </a:t>
            </a:r>
            <a:endParaRPr lang="en-US" sz="1600" dirty="0"/>
          </a:p>
        </p:txBody>
      </p:sp>
      <p:sp>
        <p:nvSpPr>
          <p:cNvPr id="53" name="TextBox 52"/>
          <p:cNvSpPr txBox="1"/>
          <p:nvPr/>
        </p:nvSpPr>
        <p:spPr>
          <a:xfrm>
            <a:off x="6274784" y="4851917"/>
            <a:ext cx="1182360" cy="338554"/>
          </a:xfrm>
          <a:prstGeom prst="rect">
            <a:avLst/>
          </a:prstGeom>
          <a:noFill/>
        </p:spPr>
        <p:txBody>
          <a:bodyPr wrap="square" rtlCol="0">
            <a:spAutoFit/>
          </a:bodyPr>
          <a:lstStyle/>
          <a:p>
            <a:r>
              <a:rPr lang="en-US" sz="1600" dirty="0">
                <a:sym typeface="Symbol" panose="05050102010706020507" pitchFamily="18" charset="2"/>
              </a:rPr>
              <a:t> 6</a:t>
            </a:r>
            <a:endParaRPr lang="en-US" sz="1600" dirty="0"/>
          </a:p>
        </p:txBody>
      </p:sp>
      <p:sp>
        <p:nvSpPr>
          <p:cNvPr id="54" name="TextBox 53"/>
          <p:cNvSpPr txBox="1"/>
          <p:nvPr/>
        </p:nvSpPr>
        <p:spPr>
          <a:xfrm>
            <a:off x="6274784" y="5191024"/>
            <a:ext cx="1182360" cy="338554"/>
          </a:xfrm>
          <a:prstGeom prst="rect">
            <a:avLst/>
          </a:prstGeom>
          <a:noFill/>
        </p:spPr>
        <p:txBody>
          <a:bodyPr wrap="square" rtlCol="0">
            <a:spAutoFit/>
          </a:bodyPr>
          <a:lstStyle/>
          <a:p>
            <a:r>
              <a:rPr lang="en-US" sz="1600" dirty="0">
                <a:sym typeface="Symbol" panose="05050102010706020507" pitchFamily="18" charset="2"/>
              </a:rPr>
              <a:t> 6</a:t>
            </a:r>
            <a:endParaRPr lang="en-US" sz="1600" dirty="0"/>
          </a:p>
        </p:txBody>
      </p:sp>
      <p:sp>
        <p:nvSpPr>
          <p:cNvPr id="55" name="TextBox 54"/>
          <p:cNvSpPr txBox="1"/>
          <p:nvPr/>
        </p:nvSpPr>
        <p:spPr>
          <a:xfrm>
            <a:off x="6274784" y="5504329"/>
            <a:ext cx="1309610" cy="338554"/>
          </a:xfrm>
          <a:prstGeom prst="rect">
            <a:avLst/>
          </a:prstGeom>
          <a:noFill/>
        </p:spPr>
        <p:txBody>
          <a:bodyPr wrap="square" rtlCol="0">
            <a:spAutoFit/>
          </a:bodyPr>
          <a:lstStyle/>
          <a:p>
            <a:r>
              <a:rPr lang="en-US" sz="1600" dirty="0">
                <a:sym typeface="Symbol" panose="05050102010706020507" pitchFamily="18" charset="2"/>
              </a:rPr>
              <a:t> 2  1</a:t>
            </a:r>
            <a:endParaRPr lang="en-US" sz="1600" dirty="0"/>
          </a:p>
        </p:txBody>
      </p:sp>
      <p:sp>
        <p:nvSpPr>
          <p:cNvPr id="84" name="TextBox 83"/>
          <p:cNvSpPr txBox="1"/>
          <p:nvPr/>
        </p:nvSpPr>
        <p:spPr>
          <a:xfrm>
            <a:off x="6274784" y="5858107"/>
            <a:ext cx="1182360" cy="338554"/>
          </a:xfrm>
          <a:prstGeom prst="rect">
            <a:avLst/>
          </a:prstGeom>
          <a:noFill/>
        </p:spPr>
        <p:txBody>
          <a:bodyPr wrap="square" rtlCol="0">
            <a:spAutoFit/>
          </a:bodyPr>
          <a:lstStyle/>
          <a:p>
            <a:r>
              <a:rPr lang="en-US" sz="1600" dirty="0">
                <a:sym typeface="Symbol" panose="05050102010706020507" pitchFamily="18" charset="2"/>
              </a:rPr>
              <a:t> 8</a:t>
            </a:r>
            <a:endParaRPr lang="en-US" sz="1600" dirty="0"/>
          </a:p>
        </p:txBody>
      </p:sp>
      <p:sp>
        <p:nvSpPr>
          <p:cNvPr id="83" name="Text Box 3"/>
          <p:cNvSpPr txBox="1">
            <a:spLocks noChangeArrowheads="1"/>
          </p:cNvSpPr>
          <p:nvPr/>
        </p:nvSpPr>
        <p:spPr bwMode="auto">
          <a:xfrm>
            <a:off x="880787" y="1887866"/>
            <a:ext cx="448241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r>
              <a:rPr lang="en-US" altLang="en-US" sz="2400" b="0" dirty="0"/>
              <a:t>Based on the same undirected graph seen earlier:</a:t>
            </a:r>
          </a:p>
        </p:txBody>
      </p:sp>
      <p:sp>
        <p:nvSpPr>
          <p:cNvPr id="42" name="Rounded Rectangle 41"/>
          <p:cNvSpPr/>
          <p:nvPr/>
        </p:nvSpPr>
        <p:spPr>
          <a:xfrm>
            <a:off x="5706655" y="2823016"/>
            <a:ext cx="2553447" cy="365760"/>
          </a:xfrm>
          <a:prstGeom prst="roundRect">
            <a:avLst/>
          </a:prstGeom>
          <a:solidFill>
            <a:srgbClr val="FFFF00">
              <a:alpha val="22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ounded Rectangle 42"/>
          <p:cNvSpPr/>
          <p:nvPr/>
        </p:nvSpPr>
        <p:spPr>
          <a:xfrm>
            <a:off x="5703778" y="4148604"/>
            <a:ext cx="2553447" cy="365760"/>
          </a:xfrm>
          <a:prstGeom prst="roundRect">
            <a:avLst/>
          </a:prstGeom>
          <a:solidFill>
            <a:srgbClr val="FFFF00">
              <a:alpha val="22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Content Placeholder 2"/>
          <p:cNvSpPr txBox="1">
            <a:spLocks/>
          </p:cNvSpPr>
          <p:nvPr/>
        </p:nvSpPr>
        <p:spPr bwMode="auto">
          <a:xfrm>
            <a:off x="338138" y="1416399"/>
            <a:ext cx="8301525" cy="44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dirty="0"/>
              <a:t>Array </a:t>
            </a:r>
            <a:r>
              <a:rPr lang="en-US" altLang="en-US" b="1" u="sng" kern="0" dirty="0" smtClean="0"/>
              <a:t>of Adjacency </a:t>
            </a:r>
            <a:r>
              <a:rPr lang="en-US" altLang="en-US" b="1" u="sng" kern="0" dirty="0"/>
              <a:t>Lists</a:t>
            </a:r>
          </a:p>
        </p:txBody>
      </p:sp>
    </p:spTree>
    <p:extLst>
      <p:ext uri="{BB962C8B-B14F-4D97-AF65-F5344CB8AC3E}">
        <p14:creationId xmlns:p14="http://schemas.microsoft.com/office/powerpoint/2010/main" val="11556429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76"/>
                                        </p:tgtEl>
                                      </p:cBhvr>
                                    </p:animEffect>
                                    <p:animScale>
                                      <p:cBhvr>
                                        <p:cTn id="7" dur="250" autoRev="1" fill="hold"/>
                                        <p:tgtEl>
                                          <p:spTgt spid="7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77"/>
                                        </p:tgtEl>
                                      </p:cBhvr>
                                    </p:animEffect>
                                    <p:animScale>
                                      <p:cBhvr>
                                        <p:cTn id="12" dur="250" autoRev="1" fill="hold"/>
                                        <p:tgtEl>
                                          <p:spTgt spid="77"/>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42" grpId="0" animBg="1"/>
      <p:bldP spid="4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a:t>Graph Representations</a:t>
            </a:r>
            <a:endParaRPr altLang="en-US" sz="4000" dirty="0"/>
          </a:p>
        </p:txBody>
      </p:sp>
      <p:grpSp>
        <p:nvGrpSpPr>
          <p:cNvPr id="56" name="Group 2"/>
          <p:cNvGrpSpPr>
            <a:grpSpLocks noChangeAspect="1"/>
          </p:cNvGrpSpPr>
          <p:nvPr/>
        </p:nvGrpSpPr>
        <p:grpSpPr bwMode="auto">
          <a:xfrm>
            <a:off x="521617" y="3061937"/>
            <a:ext cx="4479925" cy="3226925"/>
            <a:chOff x="720" y="672"/>
            <a:chExt cx="4560" cy="3312"/>
          </a:xfrm>
          <a:solidFill>
            <a:srgbClr val="800000"/>
          </a:solidFill>
        </p:grpSpPr>
        <p:sp>
          <p:nvSpPr>
            <p:cNvPr id="57" name="Line 3"/>
            <p:cNvSpPr>
              <a:spLocks noChangeShapeType="1"/>
            </p:cNvSpPr>
            <p:nvPr/>
          </p:nvSpPr>
          <p:spPr bwMode="auto">
            <a:xfrm>
              <a:off x="2496" y="1602"/>
              <a:ext cx="1248" cy="462"/>
            </a:xfrm>
            <a:prstGeom prst="line">
              <a:avLst/>
            </a:prstGeom>
            <a:grpFill/>
            <a:ln>
              <a:solidFill>
                <a:srgbClr val="002060"/>
              </a:solidFill>
              <a:headEnd type="none" w="sm" len="sm"/>
              <a:tailEnd type="none" w="sm" len="sm"/>
            </a:ln>
            <a:effectLst>
              <a:outerShdw blurRad="40000" dist="23000" dir="5400000" rotWithShape="0">
                <a:srgbClr val="000000">
                  <a:alpha val="35000"/>
                </a:srgbClr>
              </a:outerShdw>
            </a:effectLst>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58" name="Line 4"/>
            <p:cNvSpPr>
              <a:spLocks noChangeShapeType="1"/>
            </p:cNvSpPr>
            <p:nvPr/>
          </p:nvSpPr>
          <p:spPr bwMode="auto">
            <a:xfrm>
              <a:off x="1344" y="1056"/>
              <a:ext cx="1104" cy="528"/>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59" name="Line 5"/>
            <p:cNvSpPr>
              <a:spLocks noChangeShapeType="1"/>
            </p:cNvSpPr>
            <p:nvPr/>
          </p:nvSpPr>
          <p:spPr bwMode="auto">
            <a:xfrm flipV="1">
              <a:off x="1920" y="1584"/>
              <a:ext cx="528" cy="912"/>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0" name="Line 6"/>
            <p:cNvSpPr>
              <a:spLocks noChangeShapeType="1"/>
            </p:cNvSpPr>
            <p:nvPr/>
          </p:nvSpPr>
          <p:spPr bwMode="auto">
            <a:xfrm>
              <a:off x="1344" y="1056"/>
              <a:ext cx="576" cy="1392"/>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1" name="Line 7"/>
            <p:cNvSpPr>
              <a:spLocks noChangeShapeType="1"/>
            </p:cNvSpPr>
            <p:nvPr/>
          </p:nvSpPr>
          <p:spPr bwMode="auto">
            <a:xfrm flipV="1">
              <a:off x="912" y="2448"/>
              <a:ext cx="1056" cy="480"/>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2" name="Line 8"/>
            <p:cNvSpPr>
              <a:spLocks noChangeShapeType="1"/>
            </p:cNvSpPr>
            <p:nvPr/>
          </p:nvSpPr>
          <p:spPr bwMode="auto">
            <a:xfrm>
              <a:off x="1968" y="2448"/>
              <a:ext cx="960" cy="528"/>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3" name="Line 9"/>
            <p:cNvSpPr>
              <a:spLocks noChangeShapeType="1"/>
            </p:cNvSpPr>
            <p:nvPr/>
          </p:nvSpPr>
          <p:spPr bwMode="auto">
            <a:xfrm flipV="1">
              <a:off x="2352" y="2928"/>
              <a:ext cx="576" cy="816"/>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4" name="Line 10"/>
            <p:cNvSpPr>
              <a:spLocks noChangeShapeType="1"/>
            </p:cNvSpPr>
            <p:nvPr/>
          </p:nvSpPr>
          <p:spPr bwMode="auto">
            <a:xfrm>
              <a:off x="2928" y="2928"/>
              <a:ext cx="816" cy="816"/>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5" name="Line 11"/>
            <p:cNvSpPr>
              <a:spLocks noChangeShapeType="1"/>
            </p:cNvSpPr>
            <p:nvPr/>
          </p:nvSpPr>
          <p:spPr bwMode="auto">
            <a:xfrm flipV="1">
              <a:off x="2448" y="768"/>
              <a:ext cx="1248" cy="816"/>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6" name="Line 12"/>
            <p:cNvSpPr>
              <a:spLocks noChangeShapeType="1"/>
            </p:cNvSpPr>
            <p:nvPr/>
          </p:nvSpPr>
          <p:spPr bwMode="auto">
            <a:xfrm>
              <a:off x="3744" y="2016"/>
              <a:ext cx="528" cy="864"/>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7" name="Line 13"/>
            <p:cNvSpPr>
              <a:spLocks noChangeShapeType="1"/>
            </p:cNvSpPr>
            <p:nvPr/>
          </p:nvSpPr>
          <p:spPr bwMode="auto">
            <a:xfrm flipV="1">
              <a:off x="3744" y="1776"/>
              <a:ext cx="1344" cy="240"/>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8" name="Line 14"/>
            <p:cNvSpPr>
              <a:spLocks noChangeShapeType="1"/>
            </p:cNvSpPr>
            <p:nvPr/>
          </p:nvSpPr>
          <p:spPr bwMode="auto">
            <a:xfrm flipH="1" flipV="1">
              <a:off x="5040" y="864"/>
              <a:ext cx="0" cy="912"/>
            </a:xfrm>
            <a:prstGeom prst="line">
              <a:avLst/>
            </a:prstGeom>
            <a:grpFill/>
            <a:ln>
              <a:solidFill>
                <a:srgbClr val="002060"/>
              </a:solidFill>
              <a:headEnd type="none" w="sm" len="sm"/>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69" name="Text Box 15"/>
            <p:cNvSpPr txBox="1">
              <a:spLocks noChangeArrowheads="1"/>
            </p:cNvSpPr>
            <p:nvPr/>
          </p:nvSpPr>
          <p:spPr bwMode="auto">
            <a:xfrm>
              <a:off x="2256" y="1440"/>
              <a:ext cx="384" cy="384"/>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1</a:t>
              </a:r>
              <a:endParaRPr lang="en-US" altLang="en-US" sz="1600" i="1">
                <a:solidFill>
                  <a:schemeClr val="bg1"/>
                </a:solidFill>
                <a:latin typeface="Maiandra GD" pitchFamily="34" charset="0"/>
              </a:endParaRPr>
            </a:p>
          </p:txBody>
        </p:sp>
        <p:sp>
          <p:nvSpPr>
            <p:cNvPr id="70" name="Text Box 16"/>
            <p:cNvSpPr txBox="1">
              <a:spLocks noChangeArrowheads="1"/>
            </p:cNvSpPr>
            <p:nvPr/>
          </p:nvSpPr>
          <p:spPr bwMode="auto">
            <a:xfrm>
              <a:off x="3504" y="672"/>
              <a:ext cx="384" cy="384"/>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4</a:t>
              </a:r>
              <a:endParaRPr lang="en-US" altLang="en-US" sz="1600" i="1">
                <a:solidFill>
                  <a:schemeClr val="bg1"/>
                </a:solidFill>
                <a:latin typeface="Maiandra GD" pitchFamily="34" charset="0"/>
              </a:endParaRPr>
            </a:p>
          </p:txBody>
        </p:sp>
        <p:sp>
          <p:nvSpPr>
            <p:cNvPr id="71" name="Text Box 18"/>
            <p:cNvSpPr txBox="1">
              <a:spLocks noChangeArrowheads="1"/>
            </p:cNvSpPr>
            <p:nvPr/>
          </p:nvSpPr>
          <p:spPr bwMode="auto">
            <a:xfrm>
              <a:off x="1727" y="2352"/>
              <a:ext cx="385" cy="384"/>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2</a:t>
              </a:r>
              <a:endParaRPr lang="en-US" altLang="en-US" sz="1600" i="1">
                <a:solidFill>
                  <a:schemeClr val="bg1"/>
                </a:solidFill>
                <a:latin typeface="Maiandra GD" pitchFamily="34" charset="0"/>
              </a:endParaRPr>
            </a:p>
          </p:txBody>
        </p:sp>
        <p:sp>
          <p:nvSpPr>
            <p:cNvPr id="72" name="Text Box 19"/>
            <p:cNvSpPr txBox="1">
              <a:spLocks noChangeArrowheads="1"/>
            </p:cNvSpPr>
            <p:nvPr/>
          </p:nvSpPr>
          <p:spPr bwMode="auto">
            <a:xfrm>
              <a:off x="720" y="2783"/>
              <a:ext cx="384" cy="384"/>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5</a:t>
              </a:r>
              <a:endParaRPr lang="en-US" altLang="en-US" sz="1600" i="1">
                <a:solidFill>
                  <a:schemeClr val="bg1"/>
                </a:solidFill>
                <a:latin typeface="Maiandra GD" pitchFamily="34" charset="0"/>
              </a:endParaRPr>
            </a:p>
          </p:txBody>
        </p:sp>
        <p:sp>
          <p:nvSpPr>
            <p:cNvPr id="73" name="Text Box 20"/>
            <p:cNvSpPr txBox="1">
              <a:spLocks noChangeArrowheads="1"/>
            </p:cNvSpPr>
            <p:nvPr/>
          </p:nvSpPr>
          <p:spPr bwMode="auto">
            <a:xfrm>
              <a:off x="2735" y="2832"/>
              <a:ext cx="383" cy="384"/>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6</a:t>
              </a:r>
              <a:endParaRPr lang="en-US" altLang="en-US" sz="1600" i="1">
                <a:solidFill>
                  <a:schemeClr val="bg1"/>
                </a:solidFill>
                <a:latin typeface="Maiandra GD" pitchFamily="34" charset="0"/>
              </a:endParaRPr>
            </a:p>
          </p:txBody>
        </p:sp>
        <p:sp>
          <p:nvSpPr>
            <p:cNvPr id="74" name="Text Box 21"/>
            <p:cNvSpPr txBox="1">
              <a:spLocks noChangeArrowheads="1"/>
            </p:cNvSpPr>
            <p:nvPr/>
          </p:nvSpPr>
          <p:spPr bwMode="auto">
            <a:xfrm>
              <a:off x="2160" y="3599"/>
              <a:ext cx="384" cy="384"/>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9</a:t>
              </a:r>
              <a:endParaRPr lang="en-US" altLang="en-US" sz="1600" i="1">
                <a:solidFill>
                  <a:schemeClr val="bg1"/>
                </a:solidFill>
                <a:latin typeface="Maiandra GD" pitchFamily="34" charset="0"/>
              </a:endParaRPr>
            </a:p>
          </p:txBody>
        </p:sp>
        <p:sp>
          <p:nvSpPr>
            <p:cNvPr id="75" name="Text Box 22"/>
            <p:cNvSpPr txBox="1">
              <a:spLocks noChangeArrowheads="1"/>
            </p:cNvSpPr>
            <p:nvPr/>
          </p:nvSpPr>
          <p:spPr bwMode="auto">
            <a:xfrm>
              <a:off x="3504" y="3600"/>
              <a:ext cx="473" cy="384"/>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dirty="0">
                  <a:solidFill>
                    <a:schemeClr val="bg1"/>
                  </a:solidFill>
                  <a:latin typeface="Maiandra GD" pitchFamily="34" charset="0"/>
                </a:rPr>
                <a:t>10</a:t>
              </a:r>
              <a:endParaRPr lang="en-US" altLang="en-US" sz="1600" i="1" dirty="0">
                <a:solidFill>
                  <a:schemeClr val="bg1"/>
                </a:solidFill>
                <a:latin typeface="Maiandra GD" pitchFamily="34" charset="0"/>
              </a:endParaRPr>
            </a:p>
          </p:txBody>
        </p:sp>
        <p:sp>
          <p:nvSpPr>
            <p:cNvPr id="76" name="Text Box 23"/>
            <p:cNvSpPr txBox="1">
              <a:spLocks noChangeArrowheads="1"/>
            </p:cNvSpPr>
            <p:nvPr/>
          </p:nvSpPr>
          <p:spPr bwMode="auto">
            <a:xfrm>
              <a:off x="3552" y="1908"/>
              <a:ext cx="384" cy="384"/>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3</a:t>
              </a:r>
              <a:endParaRPr lang="en-US" altLang="en-US" sz="1600" i="1">
                <a:solidFill>
                  <a:schemeClr val="bg1"/>
                </a:solidFill>
                <a:latin typeface="Maiandra GD" pitchFamily="34" charset="0"/>
              </a:endParaRPr>
            </a:p>
          </p:txBody>
        </p:sp>
        <p:sp>
          <p:nvSpPr>
            <p:cNvPr id="77" name="Text Box 24"/>
            <p:cNvSpPr txBox="1">
              <a:spLocks noChangeArrowheads="1"/>
            </p:cNvSpPr>
            <p:nvPr/>
          </p:nvSpPr>
          <p:spPr bwMode="auto">
            <a:xfrm>
              <a:off x="4080" y="2736"/>
              <a:ext cx="384" cy="384"/>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7</a:t>
              </a:r>
              <a:endParaRPr lang="en-US" altLang="en-US" sz="1600" i="1">
                <a:solidFill>
                  <a:schemeClr val="bg1"/>
                </a:solidFill>
                <a:latin typeface="Maiandra GD" pitchFamily="34" charset="0"/>
              </a:endParaRPr>
            </a:p>
          </p:txBody>
        </p:sp>
        <p:sp>
          <p:nvSpPr>
            <p:cNvPr id="78" name="Text Box 25"/>
            <p:cNvSpPr txBox="1">
              <a:spLocks noChangeArrowheads="1"/>
            </p:cNvSpPr>
            <p:nvPr/>
          </p:nvSpPr>
          <p:spPr bwMode="auto">
            <a:xfrm>
              <a:off x="4896" y="1680"/>
              <a:ext cx="384" cy="384"/>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8</a:t>
              </a:r>
              <a:endParaRPr lang="en-US" altLang="en-US" sz="1600" i="1">
                <a:solidFill>
                  <a:schemeClr val="bg1"/>
                </a:solidFill>
                <a:latin typeface="Maiandra GD" pitchFamily="34" charset="0"/>
              </a:endParaRPr>
            </a:p>
          </p:txBody>
        </p:sp>
        <p:sp>
          <p:nvSpPr>
            <p:cNvPr id="79" name="Text Box 26"/>
            <p:cNvSpPr txBox="1">
              <a:spLocks noChangeArrowheads="1"/>
            </p:cNvSpPr>
            <p:nvPr/>
          </p:nvSpPr>
          <p:spPr bwMode="auto">
            <a:xfrm>
              <a:off x="4824" y="707"/>
              <a:ext cx="432" cy="349"/>
            </a:xfrm>
            <a:prstGeom prst="roundRect">
              <a:avLst/>
            </a:prstGeom>
            <a:grp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wrap="square">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400">
                  <a:solidFill>
                    <a:schemeClr val="bg1"/>
                  </a:solidFill>
                  <a:latin typeface="Maiandra GD" pitchFamily="34" charset="0"/>
                </a:rPr>
                <a:t>12</a:t>
              </a:r>
              <a:endParaRPr lang="en-US" altLang="en-US" sz="1400" i="1">
                <a:solidFill>
                  <a:schemeClr val="bg1"/>
                </a:solidFill>
                <a:latin typeface="Maiandra GD" pitchFamily="34" charset="0"/>
              </a:endParaRPr>
            </a:p>
          </p:txBody>
        </p:sp>
      </p:grpSp>
      <p:sp>
        <p:nvSpPr>
          <p:cNvPr id="80" name="Text Box 22"/>
          <p:cNvSpPr txBox="1">
            <a:spLocks noChangeArrowheads="1"/>
          </p:cNvSpPr>
          <p:nvPr/>
        </p:nvSpPr>
        <p:spPr bwMode="auto">
          <a:xfrm>
            <a:off x="878475" y="3078987"/>
            <a:ext cx="464694"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dirty="0">
                <a:solidFill>
                  <a:schemeClr val="bg1"/>
                </a:solidFill>
                <a:latin typeface="Maiandra GD" pitchFamily="34" charset="0"/>
              </a:rPr>
              <a:t>11</a:t>
            </a:r>
            <a:endParaRPr lang="en-US" altLang="en-US" sz="1600" i="1" dirty="0">
              <a:solidFill>
                <a:schemeClr val="bg1"/>
              </a:solidFill>
              <a:latin typeface="Maiandra GD" pitchFamily="34" charset="0"/>
            </a:endParaRPr>
          </a:p>
        </p:txBody>
      </p:sp>
      <p:graphicFrame>
        <p:nvGraphicFramePr>
          <p:cNvPr id="44" name="Table 43"/>
          <p:cNvGraphicFramePr>
            <a:graphicFrameLocks noGrp="1"/>
          </p:cNvGraphicFramePr>
          <p:nvPr>
            <p:extLst/>
          </p:nvPr>
        </p:nvGraphicFramePr>
        <p:xfrm>
          <a:off x="5844270" y="2163972"/>
          <a:ext cx="481103" cy="4043267"/>
        </p:xfrm>
        <a:graphic>
          <a:graphicData uri="http://schemas.openxmlformats.org/drawingml/2006/table">
            <a:tbl>
              <a:tblPr firstRow="1" bandRow="1">
                <a:tableStyleId>{3C2FFA5D-87B4-456A-9821-1D502468CF0F}</a:tableStyleId>
              </a:tblPr>
              <a:tblGrid>
                <a:gridCol w="481103">
                  <a:extLst>
                    <a:ext uri="{9D8B030D-6E8A-4147-A177-3AD203B41FA5}">
                      <a16:colId xmlns:a16="http://schemas.microsoft.com/office/drawing/2014/main" val="211051426"/>
                    </a:ext>
                  </a:extLst>
                </a:gridCol>
              </a:tblGrid>
              <a:tr h="288021">
                <a:tc>
                  <a:txBody>
                    <a:bodyPr/>
                    <a:lstStyle/>
                    <a:p>
                      <a:pPr algn="ctr"/>
                      <a:r>
                        <a:rPr lang="en-SG" sz="1600" b="1" dirty="0">
                          <a:solidFill>
                            <a:schemeClr val="bg1"/>
                          </a:solidFill>
                        </a:rPr>
                        <a:t>1</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2012220263"/>
                  </a:ext>
                </a:extLst>
              </a:tr>
              <a:tr h="288021">
                <a:tc>
                  <a:txBody>
                    <a:bodyPr/>
                    <a:lstStyle/>
                    <a:p>
                      <a:pPr algn="ctr"/>
                      <a:r>
                        <a:rPr lang="en-SG" sz="1600" b="1" dirty="0">
                          <a:solidFill>
                            <a:schemeClr val="bg1"/>
                          </a:solidFill>
                        </a:rPr>
                        <a:t>2</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1302885739"/>
                  </a:ext>
                </a:extLst>
              </a:tr>
              <a:tr h="288021">
                <a:tc>
                  <a:txBody>
                    <a:bodyPr/>
                    <a:lstStyle/>
                    <a:p>
                      <a:pPr algn="ctr"/>
                      <a:r>
                        <a:rPr lang="en-SG" sz="1600" b="1" dirty="0">
                          <a:solidFill>
                            <a:schemeClr val="bg1"/>
                          </a:solidFill>
                        </a:rPr>
                        <a:t>3</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1207039351"/>
                  </a:ext>
                </a:extLst>
              </a:tr>
              <a:tr h="288021">
                <a:tc>
                  <a:txBody>
                    <a:bodyPr/>
                    <a:lstStyle/>
                    <a:p>
                      <a:pPr algn="ctr"/>
                      <a:r>
                        <a:rPr lang="en-SG" sz="1600" b="1" dirty="0">
                          <a:solidFill>
                            <a:schemeClr val="bg1"/>
                          </a:solidFill>
                        </a:rPr>
                        <a:t>4</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1365250892"/>
                  </a:ext>
                </a:extLst>
              </a:tr>
              <a:tr h="288021">
                <a:tc>
                  <a:txBody>
                    <a:bodyPr/>
                    <a:lstStyle/>
                    <a:p>
                      <a:pPr algn="ctr"/>
                      <a:r>
                        <a:rPr lang="en-SG" sz="1600" b="1" dirty="0">
                          <a:solidFill>
                            <a:schemeClr val="bg1"/>
                          </a:solidFill>
                        </a:rPr>
                        <a:t>5</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4250570275"/>
                  </a:ext>
                </a:extLst>
              </a:tr>
              <a:tr h="288021">
                <a:tc>
                  <a:txBody>
                    <a:bodyPr/>
                    <a:lstStyle/>
                    <a:p>
                      <a:pPr algn="ctr"/>
                      <a:r>
                        <a:rPr lang="en-SG" sz="1600" b="1" dirty="0">
                          <a:solidFill>
                            <a:schemeClr val="bg1"/>
                          </a:solidFill>
                        </a:rPr>
                        <a:t>6</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2227408027"/>
                  </a:ext>
                </a:extLst>
              </a:tr>
              <a:tr h="288021">
                <a:tc>
                  <a:txBody>
                    <a:bodyPr/>
                    <a:lstStyle/>
                    <a:p>
                      <a:pPr algn="ctr"/>
                      <a:r>
                        <a:rPr lang="en-SG" sz="1600" b="1" dirty="0">
                          <a:solidFill>
                            <a:schemeClr val="bg1"/>
                          </a:solidFill>
                        </a:rPr>
                        <a:t>7</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3034713084"/>
                  </a:ext>
                </a:extLst>
              </a:tr>
              <a:tr h="288021">
                <a:tc>
                  <a:txBody>
                    <a:bodyPr/>
                    <a:lstStyle/>
                    <a:p>
                      <a:pPr algn="ctr"/>
                      <a:r>
                        <a:rPr lang="en-SG" sz="1600" b="1" dirty="0">
                          <a:solidFill>
                            <a:schemeClr val="bg1"/>
                          </a:solidFill>
                        </a:rPr>
                        <a:t>8</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4287792518"/>
                  </a:ext>
                </a:extLst>
              </a:tr>
              <a:tr h="288021">
                <a:tc>
                  <a:txBody>
                    <a:bodyPr/>
                    <a:lstStyle/>
                    <a:p>
                      <a:pPr algn="ctr"/>
                      <a:r>
                        <a:rPr lang="en-SG" sz="1600" b="1" dirty="0">
                          <a:solidFill>
                            <a:schemeClr val="bg1"/>
                          </a:solidFill>
                        </a:rPr>
                        <a:t>9</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4140293593"/>
                  </a:ext>
                </a:extLst>
              </a:tr>
              <a:tr h="340101">
                <a:tc>
                  <a:txBody>
                    <a:bodyPr/>
                    <a:lstStyle/>
                    <a:p>
                      <a:pPr algn="ctr"/>
                      <a:r>
                        <a:rPr lang="en-SG" sz="1600" b="1" dirty="0">
                          <a:solidFill>
                            <a:schemeClr val="bg1"/>
                          </a:solidFill>
                        </a:rPr>
                        <a:t>10</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3710010050"/>
                  </a:ext>
                </a:extLst>
              </a:tr>
              <a:tr h="321167">
                <a:tc>
                  <a:txBody>
                    <a:bodyPr/>
                    <a:lstStyle/>
                    <a:p>
                      <a:pPr algn="ctr"/>
                      <a:r>
                        <a:rPr lang="en-SG" sz="1600" b="1" dirty="0">
                          <a:solidFill>
                            <a:schemeClr val="bg1"/>
                          </a:solidFill>
                        </a:rPr>
                        <a:t>11</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1540604384"/>
                  </a:ext>
                </a:extLst>
              </a:tr>
              <a:tr h="350366">
                <a:tc>
                  <a:txBody>
                    <a:bodyPr/>
                    <a:lstStyle/>
                    <a:p>
                      <a:pPr algn="ctr"/>
                      <a:r>
                        <a:rPr lang="en-SG" sz="1600" b="1" dirty="0">
                          <a:solidFill>
                            <a:schemeClr val="bg1"/>
                          </a:solidFill>
                        </a:rPr>
                        <a:t>12</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2486957686"/>
                  </a:ext>
                </a:extLst>
              </a:tr>
            </a:tbl>
          </a:graphicData>
        </a:graphic>
      </p:graphicFrame>
      <p:sp>
        <p:nvSpPr>
          <p:cNvPr id="45" name="TextBox 44"/>
          <p:cNvSpPr txBox="1"/>
          <p:nvPr/>
        </p:nvSpPr>
        <p:spPr>
          <a:xfrm>
            <a:off x="6274783" y="2169947"/>
            <a:ext cx="3046357" cy="338554"/>
          </a:xfrm>
          <a:prstGeom prst="rect">
            <a:avLst/>
          </a:prstGeom>
          <a:noFill/>
        </p:spPr>
        <p:txBody>
          <a:bodyPr wrap="square" rtlCol="0">
            <a:spAutoFit/>
          </a:bodyPr>
          <a:lstStyle/>
          <a:p>
            <a:r>
              <a:rPr lang="en-US" sz="1600" dirty="0">
                <a:sym typeface="Symbol" panose="05050102010706020507" pitchFamily="18" charset="2"/>
              </a:rPr>
              <a:t> 2  3  4  11</a:t>
            </a:r>
            <a:endParaRPr lang="en-US" sz="1600" dirty="0"/>
          </a:p>
        </p:txBody>
      </p:sp>
      <p:sp>
        <p:nvSpPr>
          <p:cNvPr id="46" name="TextBox 45"/>
          <p:cNvSpPr txBox="1"/>
          <p:nvPr/>
        </p:nvSpPr>
        <p:spPr>
          <a:xfrm>
            <a:off x="6274783" y="2508554"/>
            <a:ext cx="3046357" cy="338554"/>
          </a:xfrm>
          <a:prstGeom prst="rect">
            <a:avLst/>
          </a:prstGeom>
          <a:noFill/>
        </p:spPr>
        <p:txBody>
          <a:bodyPr wrap="square" rtlCol="0">
            <a:spAutoFit/>
          </a:bodyPr>
          <a:lstStyle/>
          <a:p>
            <a:r>
              <a:rPr lang="en-US" sz="1600" dirty="0">
                <a:sym typeface="Symbol" panose="05050102010706020507" pitchFamily="18" charset="2"/>
              </a:rPr>
              <a:t> 11  1  5  6</a:t>
            </a:r>
            <a:endParaRPr lang="en-US" sz="1600" dirty="0"/>
          </a:p>
        </p:txBody>
      </p:sp>
      <p:sp>
        <p:nvSpPr>
          <p:cNvPr id="47" name="TextBox 46"/>
          <p:cNvSpPr txBox="1"/>
          <p:nvPr/>
        </p:nvSpPr>
        <p:spPr>
          <a:xfrm>
            <a:off x="6271163" y="2832470"/>
            <a:ext cx="2190564" cy="336605"/>
          </a:xfrm>
          <a:prstGeom prst="rect">
            <a:avLst/>
          </a:prstGeom>
          <a:noFill/>
        </p:spPr>
        <p:txBody>
          <a:bodyPr wrap="square" rtlCol="0">
            <a:spAutoFit/>
          </a:bodyPr>
          <a:lstStyle/>
          <a:p>
            <a:r>
              <a:rPr lang="en-US" sz="1600" dirty="0">
                <a:sym typeface="Symbol" panose="05050102010706020507" pitchFamily="18" charset="2"/>
              </a:rPr>
              <a:t> 1  8  7</a:t>
            </a:r>
            <a:endParaRPr lang="en-US" sz="1600" dirty="0"/>
          </a:p>
        </p:txBody>
      </p:sp>
      <p:sp>
        <p:nvSpPr>
          <p:cNvPr id="48" name="TextBox 47"/>
          <p:cNvSpPr txBox="1"/>
          <p:nvPr/>
        </p:nvSpPr>
        <p:spPr>
          <a:xfrm>
            <a:off x="6274784" y="3163777"/>
            <a:ext cx="1182360" cy="338554"/>
          </a:xfrm>
          <a:prstGeom prst="rect">
            <a:avLst/>
          </a:prstGeom>
          <a:noFill/>
        </p:spPr>
        <p:txBody>
          <a:bodyPr wrap="square" rtlCol="0">
            <a:spAutoFit/>
          </a:bodyPr>
          <a:lstStyle/>
          <a:p>
            <a:r>
              <a:rPr lang="en-US" sz="1600" dirty="0">
                <a:sym typeface="Symbol" panose="05050102010706020507" pitchFamily="18" charset="2"/>
              </a:rPr>
              <a:t> 1</a:t>
            </a:r>
            <a:endParaRPr lang="en-US" sz="1600" dirty="0"/>
          </a:p>
        </p:txBody>
      </p:sp>
      <p:sp>
        <p:nvSpPr>
          <p:cNvPr id="49" name="TextBox 48"/>
          <p:cNvSpPr txBox="1"/>
          <p:nvPr/>
        </p:nvSpPr>
        <p:spPr>
          <a:xfrm>
            <a:off x="6274784" y="3517555"/>
            <a:ext cx="1182360" cy="338554"/>
          </a:xfrm>
          <a:prstGeom prst="rect">
            <a:avLst/>
          </a:prstGeom>
          <a:noFill/>
        </p:spPr>
        <p:txBody>
          <a:bodyPr wrap="square" rtlCol="0">
            <a:spAutoFit/>
          </a:bodyPr>
          <a:lstStyle/>
          <a:p>
            <a:r>
              <a:rPr lang="en-US" sz="1600" dirty="0">
                <a:sym typeface="Symbol" panose="05050102010706020507" pitchFamily="18" charset="2"/>
              </a:rPr>
              <a:t> 2</a:t>
            </a:r>
            <a:endParaRPr lang="en-US" sz="1600" dirty="0"/>
          </a:p>
        </p:txBody>
      </p:sp>
      <p:sp>
        <p:nvSpPr>
          <p:cNvPr id="50" name="TextBox 49"/>
          <p:cNvSpPr txBox="1"/>
          <p:nvPr/>
        </p:nvSpPr>
        <p:spPr>
          <a:xfrm>
            <a:off x="6271161" y="3839522"/>
            <a:ext cx="3046357" cy="338554"/>
          </a:xfrm>
          <a:prstGeom prst="rect">
            <a:avLst/>
          </a:prstGeom>
          <a:noFill/>
        </p:spPr>
        <p:txBody>
          <a:bodyPr wrap="square" rtlCol="0">
            <a:spAutoFit/>
          </a:bodyPr>
          <a:lstStyle/>
          <a:p>
            <a:r>
              <a:rPr lang="en-US" sz="1600" dirty="0">
                <a:sym typeface="Symbol" panose="05050102010706020507" pitchFamily="18" charset="2"/>
              </a:rPr>
              <a:t> 10  9  2</a:t>
            </a:r>
            <a:endParaRPr lang="en-US" sz="1600" dirty="0"/>
          </a:p>
        </p:txBody>
      </p:sp>
      <p:sp>
        <p:nvSpPr>
          <p:cNvPr id="51" name="TextBox 50"/>
          <p:cNvSpPr txBox="1"/>
          <p:nvPr/>
        </p:nvSpPr>
        <p:spPr>
          <a:xfrm>
            <a:off x="6274784" y="4173308"/>
            <a:ext cx="1182360" cy="338554"/>
          </a:xfrm>
          <a:prstGeom prst="rect">
            <a:avLst/>
          </a:prstGeom>
          <a:noFill/>
        </p:spPr>
        <p:txBody>
          <a:bodyPr wrap="square" rtlCol="0">
            <a:spAutoFit/>
          </a:bodyPr>
          <a:lstStyle/>
          <a:p>
            <a:r>
              <a:rPr lang="en-US" sz="1600" dirty="0">
                <a:sym typeface="Symbol" panose="05050102010706020507" pitchFamily="18" charset="2"/>
              </a:rPr>
              <a:t> 3</a:t>
            </a:r>
            <a:endParaRPr lang="en-US" sz="1600" dirty="0"/>
          </a:p>
        </p:txBody>
      </p:sp>
      <p:sp>
        <p:nvSpPr>
          <p:cNvPr id="52" name="TextBox 51"/>
          <p:cNvSpPr txBox="1"/>
          <p:nvPr/>
        </p:nvSpPr>
        <p:spPr>
          <a:xfrm>
            <a:off x="6276358" y="4509969"/>
            <a:ext cx="1638384" cy="338554"/>
          </a:xfrm>
          <a:prstGeom prst="rect">
            <a:avLst/>
          </a:prstGeom>
          <a:noFill/>
        </p:spPr>
        <p:txBody>
          <a:bodyPr wrap="square" rtlCol="0">
            <a:spAutoFit/>
          </a:bodyPr>
          <a:lstStyle/>
          <a:p>
            <a:r>
              <a:rPr lang="en-US" sz="1600" dirty="0">
                <a:sym typeface="Symbol" panose="05050102010706020507" pitchFamily="18" charset="2"/>
              </a:rPr>
              <a:t> 12  3 </a:t>
            </a:r>
            <a:endParaRPr lang="en-US" sz="1600" dirty="0"/>
          </a:p>
        </p:txBody>
      </p:sp>
      <p:sp>
        <p:nvSpPr>
          <p:cNvPr id="53" name="TextBox 52"/>
          <p:cNvSpPr txBox="1"/>
          <p:nvPr/>
        </p:nvSpPr>
        <p:spPr>
          <a:xfrm>
            <a:off x="6274784" y="4851917"/>
            <a:ext cx="1182360" cy="338554"/>
          </a:xfrm>
          <a:prstGeom prst="rect">
            <a:avLst/>
          </a:prstGeom>
          <a:noFill/>
        </p:spPr>
        <p:txBody>
          <a:bodyPr wrap="square" rtlCol="0">
            <a:spAutoFit/>
          </a:bodyPr>
          <a:lstStyle/>
          <a:p>
            <a:r>
              <a:rPr lang="en-US" sz="1600" dirty="0">
                <a:sym typeface="Symbol" panose="05050102010706020507" pitchFamily="18" charset="2"/>
              </a:rPr>
              <a:t> 6</a:t>
            </a:r>
            <a:endParaRPr lang="en-US" sz="1600" dirty="0"/>
          </a:p>
        </p:txBody>
      </p:sp>
      <p:sp>
        <p:nvSpPr>
          <p:cNvPr id="54" name="TextBox 53"/>
          <p:cNvSpPr txBox="1"/>
          <p:nvPr/>
        </p:nvSpPr>
        <p:spPr>
          <a:xfrm>
            <a:off x="6274784" y="5191024"/>
            <a:ext cx="1182360" cy="338554"/>
          </a:xfrm>
          <a:prstGeom prst="rect">
            <a:avLst/>
          </a:prstGeom>
          <a:noFill/>
        </p:spPr>
        <p:txBody>
          <a:bodyPr wrap="square" rtlCol="0">
            <a:spAutoFit/>
          </a:bodyPr>
          <a:lstStyle/>
          <a:p>
            <a:r>
              <a:rPr lang="en-US" sz="1600" dirty="0">
                <a:sym typeface="Symbol" panose="05050102010706020507" pitchFamily="18" charset="2"/>
              </a:rPr>
              <a:t> 6</a:t>
            </a:r>
            <a:endParaRPr lang="en-US" sz="1600" dirty="0"/>
          </a:p>
        </p:txBody>
      </p:sp>
      <p:sp>
        <p:nvSpPr>
          <p:cNvPr id="55" name="TextBox 54"/>
          <p:cNvSpPr txBox="1"/>
          <p:nvPr/>
        </p:nvSpPr>
        <p:spPr>
          <a:xfrm>
            <a:off x="6274784" y="5504329"/>
            <a:ext cx="1309610" cy="338554"/>
          </a:xfrm>
          <a:prstGeom prst="rect">
            <a:avLst/>
          </a:prstGeom>
          <a:noFill/>
        </p:spPr>
        <p:txBody>
          <a:bodyPr wrap="square" rtlCol="0">
            <a:spAutoFit/>
          </a:bodyPr>
          <a:lstStyle/>
          <a:p>
            <a:r>
              <a:rPr lang="en-US" sz="1600" dirty="0">
                <a:sym typeface="Symbol" panose="05050102010706020507" pitchFamily="18" charset="2"/>
              </a:rPr>
              <a:t> 2  1</a:t>
            </a:r>
            <a:endParaRPr lang="en-US" sz="1600" dirty="0"/>
          </a:p>
        </p:txBody>
      </p:sp>
      <p:sp>
        <p:nvSpPr>
          <p:cNvPr id="84" name="TextBox 83"/>
          <p:cNvSpPr txBox="1"/>
          <p:nvPr/>
        </p:nvSpPr>
        <p:spPr>
          <a:xfrm>
            <a:off x="6274784" y="5858107"/>
            <a:ext cx="1182360" cy="338554"/>
          </a:xfrm>
          <a:prstGeom prst="rect">
            <a:avLst/>
          </a:prstGeom>
          <a:noFill/>
        </p:spPr>
        <p:txBody>
          <a:bodyPr wrap="square" rtlCol="0">
            <a:spAutoFit/>
          </a:bodyPr>
          <a:lstStyle/>
          <a:p>
            <a:r>
              <a:rPr lang="en-US" sz="1600" dirty="0">
                <a:sym typeface="Symbol" panose="05050102010706020507" pitchFamily="18" charset="2"/>
              </a:rPr>
              <a:t> 8</a:t>
            </a:r>
            <a:endParaRPr lang="en-US" sz="1600" dirty="0"/>
          </a:p>
        </p:txBody>
      </p:sp>
      <p:sp>
        <p:nvSpPr>
          <p:cNvPr id="81" name="Content Placeholder 2"/>
          <p:cNvSpPr txBox="1">
            <a:spLocks/>
          </p:cNvSpPr>
          <p:nvPr/>
        </p:nvSpPr>
        <p:spPr bwMode="auto">
          <a:xfrm>
            <a:off x="338138" y="1416399"/>
            <a:ext cx="8301525" cy="44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eaLnBrk="1" hangingPunct="1">
              <a:spcBef>
                <a:spcPct val="0"/>
              </a:spcBef>
              <a:buSzPct val="75000"/>
              <a:buFont typeface="Wingdings" panose="05000000000000000000" pitchFamily="2" charset="2"/>
              <a:buNone/>
            </a:pPr>
            <a:r>
              <a:rPr lang="en-US" altLang="en-US" b="1" u="sng" kern="0"/>
              <a:t>Array </a:t>
            </a:r>
            <a:r>
              <a:rPr lang="en-US" altLang="en-US" b="1" u="sng" kern="0" smtClean="0"/>
              <a:t>of Adjacency </a:t>
            </a:r>
            <a:r>
              <a:rPr lang="en-US" altLang="en-US" b="1" u="sng" kern="0" dirty="0"/>
              <a:t>Lists</a:t>
            </a:r>
          </a:p>
        </p:txBody>
      </p:sp>
      <p:sp>
        <p:nvSpPr>
          <p:cNvPr id="82" name="Text Box 3"/>
          <p:cNvSpPr txBox="1">
            <a:spLocks noChangeArrowheads="1"/>
          </p:cNvSpPr>
          <p:nvPr/>
        </p:nvSpPr>
        <p:spPr bwMode="auto">
          <a:xfrm>
            <a:off x="880787" y="1887866"/>
            <a:ext cx="448241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nchor="ct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spcBef>
                <a:spcPct val="0"/>
              </a:spcBef>
              <a:buClrTx/>
              <a:buFontTx/>
              <a:buNone/>
            </a:pPr>
            <a:r>
              <a:rPr lang="en-US" altLang="en-US" sz="2400" b="0" dirty="0"/>
              <a:t>Based on the same undirected graph seen earlier:</a:t>
            </a:r>
          </a:p>
        </p:txBody>
      </p:sp>
    </p:spTree>
    <p:extLst>
      <p:ext uri="{BB962C8B-B14F-4D97-AF65-F5344CB8AC3E}">
        <p14:creationId xmlns:p14="http://schemas.microsoft.com/office/powerpoint/2010/main" val="34183116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p:cNvSpPr>
            <a:spLocks noGrp="1"/>
          </p:cNvSpPr>
          <p:nvPr>
            <p:ph type="body" sz="quarter" idx="16"/>
          </p:nvPr>
        </p:nvSpPr>
        <p:spPr>
          <a:xfrm>
            <a:off x="338138" y="728663"/>
            <a:ext cx="7916862" cy="495300"/>
          </a:xfrm>
        </p:spPr>
        <p:txBody>
          <a:bodyPr/>
          <a:lstStyle/>
          <a:p>
            <a:pPr marL="316617" indent="-316617">
              <a:defRPr/>
            </a:pPr>
            <a:r>
              <a:rPr altLang="en-US" sz="3600" dirty="0"/>
              <a:t>Graph Representations</a:t>
            </a:r>
            <a:endParaRPr altLang="en-US" sz="4000" dirty="0"/>
          </a:p>
        </p:txBody>
      </p:sp>
      <p:sp>
        <p:nvSpPr>
          <p:cNvPr id="81" name="Content Placeholder 2"/>
          <p:cNvSpPr txBox="1">
            <a:spLocks/>
          </p:cNvSpPr>
          <p:nvPr/>
        </p:nvSpPr>
        <p:spPr bwMode="auto">
          <a:xfrm>
            <a:off x="5400137" y="1469074"/>
            <a:ext cx="3372571" cy="443813"/>
          </a:xfrm>
          <a:prstGeom prst="rect">
            <a:avLst/>
          </a:prstGeom>
          <a:solidFill>
            <a:srgbClr val="FFC000"/>
          </a:solidFill>
          <a:ln w="9525">
            <a:solidFill>
              <a:schemeClr val="tx1"/>
            </a:solidFill>
            <a:miter lim="800000"/>
            <a:headEnd/>
            <a:tailEnd/>
          </a:ln>
          <a:effectLs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algn="ctr" eaLnBrk="1" hangingPunct="1">
              <a:spcBef>
                <a:spcPct val="0"/>
              </a:spcBef>
              <a:buSzPct val="75000"/>
              <a:buFont typeface="Wingdings" panose="05000000000000000000" pitchFamily="2" charset="2"/>
              <a:buNone/>
            </a:pPr>
            <a:r>
              <a:rPr lang="en-US" altLang="en-US" sz="2000" b="1" kern="0" dirty="0"/>
              <a:t>Array </a:t>
            </a:r>
            <a:r>
              <a:rPr lang="en-US" altLang="en-US" sz="2000" b="1" kern="0" dirty="0" smtClean="0"/>
              <a:t>of Adjacency </a:t>
            </a:r>
            <a:r>
              <a:rPr lang="en-US" altLang="en-US" sz="2000" b="1" kern="0" dirty="0"/>
              <a:t>Lists</a:t>
            </a:r>
          </a:p>
        </p:txBody>
      </p:sp>
      <p:graphicFrame>
        <p:nvGraphicFramePr>
          <p:cNvPr id="44" name="Table 43"/>
          <p:cNvGraphicFramePr>
            <a:graphicFrameLocks noGrp="1"/>
          </p:cNvGraphicFramePr>
          <p:nvPr>
            <p:extLst/>
          </p:nvPr>
        </p:nvGraphicFramePr>
        <p:xfrm>
          <a:off x="5844270" y="2163972"/>
          <a:ext cx="481103" cy="4043267"/>
        </p:xfrm>
        <a:graphic>
          <a:graphicData uri="http://schemas.openxmlformats.org/drawingml/2006/table">
            <a:tbl>
              <a:tblPr firstRow="1" bandRow="1">
                <a:tableStyleId>{3C2FFA5D-87B4-456A-9821-1D502468CF0F}</a:tableStyleId>
              </a:tblPr>
              <a:tblGrid>
                <a:gridCol w="481103">
                  <a:extLst>
                    <a:ext uri="{9D8B030D-6E8A-4147-A177-3AD203B41FA5}">
                      <a16:colId xmlns:a16="http://schemas.microsoft.com/office/drawing/2014/main" val="211051426"/>
                    </a:ext>
                  </a:extLst>
                </a:gridCol>
              </a:tblGrid>
              <a:tr h="288021">
                <a:tc>
                  <a:txBody>
                    <a:bodyPr/>
                    <a:lstStyle/>
                    <a:p>
                      <a:pPr algn="ctr"/>
                      <a:r>
                        <a:rPr lang="en-SG" sz="1600" b="1" dirty="0">
                          <a:solidFill>
                            <a:schemeClr val="bg1"/>
                          </a:solidFill>
                        </a:rPr>
                        <a:t>1</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2012220263"/>
                  </a:ext>
                </a:extLst>
              </a:tr>
              <a:tr h="288021">
                <a:tc>
                  <a:txBody>
                    <a:bodyPr/>
                    <a:lstStyle/>
                    <a:p>
                      <a:pPr algn="ctr"/>
                      <a:r>
                        <a:rPr lang="en-SG" sz="1600" b="1" dirty="0">
                          <a:solidFill>
                            <a:schemeClr val="bg1"/>
                          </a:solidFill>
                        </a:rPr>
                        <a:t>2</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1302885739"/>
                  </a:ext>
                </a:extLst>
              </a:tr>
              <a:tr h="288021">
                <a:tc>
                  <a:txBody>
                    <a:bodyPr/>
                    <a:lstStyle/>
                    <a:p>
                      <a:pPr algn="ctr"/>
                      <a:r>
                        <a:rPr lang="en-SG" sz="1600" b="1" dirty="0">
                          <a:solidFill>
                            <a:schemeClr val="bg1"/>
                          </a:solidFill>
                        </a:rPr>
                        <a:t>3</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1207039351"/>
                  </a:ext>
                </a:extLst>
              </a:tr>
              <a:tr h="288021">
                <a:tc>
                  <a:txBody>
                    <a:bodyPr/>
                    <a:lstStyle/>
                    <a:p>
                      <a:pPr algn="ctr"/>
                      <a:r>
                        <a:rPr lang="en-SG" sz="1600" b="1" dirty="0">
                          <a:solidFill>
                            <a:schemeClr val="bg1"/>
                          </a:solidFill>
                        </a:rPr>
                        <a:t>4</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1365250892"/>
                  </a:ext>
                </a:extLst>
              </a:tr>
              <a:tr h="288021">
                <a:tc>
                  <a:txBody>
                    <a:bodyPr/>
                    <a:lstStyle/>
                    <a:p>
                      <a:pPr algn="ctr"/>
                      <a:r>
                        <a:rPr lang="en-SG" sz="1600" b="1" dirty="0">
                          <a:solidFill>
                            <a:schemeClr val="bg1"/>
                          </a:solidFill>
                        </a:rPr>
                        <a:t>5</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4250570275"/>
                  </a:ext>
                </a:extLst>
              </a:tr>
              <a:tr h="288021">
                <a:tc>
                  <a:txBody>
                    <a:bodyPr/>
                    <a:lstStyle/>
                    <a:p>
                      <a:pPr algn="ctr"/>
                      <a:r>
                        <a:rPr lang="en-SG" sz="1600" b="1" dirty="0">
                          <a:solidFill>
                            <a:schemeClr val="bg1"/>
                          </a:solidFill>
                        </a:rPr>
                        <a:t>6</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2227408027"/>
                  </a:ext>
                </a:extLst>
              </a:tr>
              <a:tr h="288021">
                <a:tc>
                  <a:txBody>
                    <a:bodyPr/>
                    <a:lstStyle/>
                    <a:p>
                      <a:pPr algn="ctr"/>
                      <a:r>
                        <a:rPr lang="en-SG" sz="1600" b="1" dirty="0">
                          <a:solidFill>
                            <a:schemeClr val="bg1"/>
                          </a:solidFill>
                        </a:rPr>
                        <a:t>7</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3034713084"/>
                  </a:ext>
                </a:extLst>
              </a:tr>
              <a:tr h="288021">
                <a:tc>
                  <a:txBody>
                    <a:bodyPr/>
                    <a:lstStyle/>
                    <a:p>
                      <a:pPr algn="ctr"/>
                      <a:r>
                        <a:rPr lang="en-SG" sz="1600" b="1" dirty="0">
                          <a:solidFill>
                            <a:schemeClr val="bg1"/>
                          </a:solidFill>
                        </a:rPr>
                        <a:t>8</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4287792518"/>
                  </a:ext>
                </a:extLst>
              </a:tr>
              <a:tr h="288021">
                <a:tc>
                  <a:txBody>
                    <a:bodyPr/>
                    <a:lstStyle/>
                    <a:p>
                      <a:pPr algn="ctr"/>
                      <a:r>
                        <a:rPr lang="en-SG" sz="1600" b="1" dirty="0">
                          <a:solidFill>
                            <a:schemeClr val="bg1"/>
                          </a:solidFill>
                        </a:rPr>
                        <a:t>9</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4140293593"/>
                  </a:ext>
                </a:extLst>
              </a:tr>
              <a:tr h="340101">
                <a:tc>
                  <a:txBody>
                    <a:bodyPr/>
                    <a:lstStyle/>
                    <a:p>
                      <a:pPr algn="ctr"/>
                      <a:r>
                        <a:rPr lang="en-SG" sz="1600" b="1" dirty="0">
                          <a:solidFill>
                            <a:schemeClr val="bg1"/>
                          </a:solidFill>
                        </a:rPr>
                        <a:t>10</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3710010050"/>
                  </a:ext>
                </a:extLst>
              </a:tr>
              <a:tr h="321167">
                <a:tc>
                  <a:txBody>
                    <a:bodyPr/>
                    <a:lstStyle/>
                    <a:p>
                      <a:pPr algn="ctr"/>
                      <a:r>
                        <a:rPr lang="en-SG" sz="1600" b="1" dirty="0">
                          <a:solidFill>
                            <a:schemeClr val="bg1"/>
                          </a:solidFill>
                        </a:rPr>
                        <a:t>11</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1540604384"/>
                  </a:ext>
                </a:extLst>
              </a:tr>
              <a:tr h="350366">
                <a:tc>
                  <a:txBody>
                    <a:bodyPr/>
                    <a:lstStyle/>
                    <a:p>
                      <a:pPr algn="ctr"/>
                      <a:r>
                        <a:rPr lang="en-SG" sz="1600" b="1" dirty="0">
                          <a:solidFill>
                            <a:schemeClr val="bg1"/>
                          </a:solidFill>
                        </a:rPr>
                        <a:t>12</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2486957686"/>
                  </a:ext>
                </a:extLst>
              </a:tr>
            </a:tbl>
          </a:graphicData>
        </a:graphic>
      </p:graphicFrame>
      <p:sp>
        <p:nvSpPr>
          <p:cNvPr id="45" name="TextBox 44"/>
          <p:cNvSpPr txBox="1"/>
          <p:nvPr/>
        </p:nvSpPr>
        <p:spPr>
          <a:xfrm>
            <a:off x="6274783" y="2169947"/>
            <a:ext cx="3046357" cy="338554"/>
          </a:xfrm>
          <a:prstGeom prst="rect">
            <a:avLst/>
          </a:prstGeom>
          <a:noFill/>
        </p:spPr>
        <p:txBody>
          <a:bodyPr wrap="square" rtlCol="0">
            <a:spAutoFit/>
          </a:bodyPr>
          <a:lstStyle/>
          <a:p>
            <a:r>
              <a:rPr lang="en-US" sz="1600" dirty="0">
                <a:sym typeface="Symbol" panose="05050102010706020507" pitchFamily="18" charset="2"/>
              </a:rPr>
              <a:t> 2  3  4  11</a:t>
            </a:r>
            <a:endParaRPr lang="en-US" sz="1600" dirty="0"/>
          </a:p>
        </p:txBody>
      </p:sp>
      <p:sp>
        <p:nvSpPr>
          <p:cNvPr id="46" name="TextBox 45"/>
          <p:cNvSpPr txBox="1"/>
          <p:nvPr/>
        </p:nvSpPr>
        <p:spPr>
          <a:xfrm>
            <a:off x="6274783" y="2508554"/>
            <a:ext cx="3046357" cy="338554"/>
          </a:xfrm>
          <a:prstGeom prst="rect">
            <a:avLst/>
          </a:prstGeom>
          <a:noFill/>
        </p:spPr>
        <p:txBody>
          <a:bodyPr wrap="square" rtlCol="0">
            <a:spAutoFit/>
          </a:bodyPr>
          <a:lstStyle/>
          <a:p>
            <a:r>
              <a:rPr lang="en-US" sz="1600" dirty="0">
                <a:sym typeface="Symbol" panose="05050102010706020507" pitchFamily="18" charset="2"/>
              </a:rPr>
              <a:t> 11  1  5  6</a:t>
            </a:r>
            <a:endParaRPr lang="en-US" sz="1600" dirty="0"/>
          </a:p>
        </p:txBody>
      </p:sp>
      <p:sp>
        <p:nvSpPr>
          <p:cNvPr id="47" name="TextBox 46"/>
          <p:cNvSpPr txBox="1"/>
          <p:nvPr/>
        </p:nvSpPr>
        <p:spPr>
          <a:xfrm>
            <a:off x="6271163" y="2832470"/>
            <a:ext cx="2190564" cy="336605"/>
          </a:xfrm>
          <a:prstGeom prst="rect">
            <a:avLst/>
          </a:prstGeom>
          <a:noFill/>
        </p:spPr>
        <p:txBody>
          <a:bodyPr wrap="square" rtlCol="0">
            <a:spAutoFit/>
          </a:bodyPr>
          <a:lstStyle/>
          <a:p>
            <a:r>
              <a:rPr lang="en-US" sz="1600" dirty="0">
                <a:sym typeface="Symbol" panose="05050102010706020507" pitchFamily="18" charset="2"/>
              </a:rPr>
              <a:t> 1  8  7</a:t>
            </a:r>
            <a:endParaRPr lang="en-US" sz="1600" dirty="0"/>
          </a:p>
        </p:txBody>
      </p:sp>
      <p:sp>
        <p:nvSpPr>
          <p:cNvPr id="48" name="TextBox 47"/>
          <p:cNvSpPr txBox="1"/>
          <p:nvPr/>
        </p:nvSpPr>
        <p:spPr>
          <a:xfrm>
            <a:off x="6274784" y="3163777"/>
            <a:ext cx="1182360" cy="338554"/>
          </a:xfrm>
          <a:prstGeom prst="rect">
            <a:avLst/>
          </a:prstGeom>
          <a:noFill/>
        </p:spPr>
        <p:txBody>
          <a:bodyPr wrap="square" rtlCol="0">
            <a:spAutoFit/>
          </a:bodyPr>
          <a:lstStyle/>
          <a:p>
            <a:r>
              <a:rPr lang="en-US" sz="1600" dirty="0">
                <a:sym typeface="Symbol" panose="05050102010706020507" pitchFamily="18" charset="2"/>
              </a:rPr>
              <a:t> 1</a:t>
            </a:r>
            <a:endParaRPr lang="en-US" sz="1600" dirty="0"/>
          </a:p>
        </p:txBody>
      </p:sp>
      <p:sp>
        <p:nvSpPr>
          <p:cNvPr id="49" name="TextBox 48"/>
          <p:cNvSpPr txBox="1"/>
          <p:nvPr/>
        </p:nvSpPr>
        <p:spPr>
          <a:xfrm>
            <a:off x="6274784" y="3517555"/>
            <a:ext cx="1182360" cy="338554"/>
          </a:xfrm>
          <a:prstGeom prst="rect">
            <a:avLst/>
          </a:prstGeom>
          <a:noFill/>
        </p:spPr>
        <p:txBody>
          <a:bodyPr wrap="square" rtlCol="0">
            <a:spAutoFit/>
          </a:bodyPr>
          <a:lstStyle/>
          <a:p>
            <a:r>
              <a:rPr lang="en-US" sz="1600" dirty="0">
                <a:sym typeface="Symbol" panose="05050102010706020507" pitchFamily="18" charset="2"/>
              </a:rPr>
              <a:t> 2</a:t>
            </a:r>
            <a:endParaRPr lang="en-US" sz="1600" dirty="0"/>
          </a:p>
        </p:txBody>
      </p:sp>
      <p:sp>
        <p:nvSpPr>
          <p:cNvPr id="50" name="TextBox 49"/>
          <p:cNvSpPr txBox="1"/>
          <p:nvPr/>
        </p:nvSpPr>
        <p:spPr>
          <a:xfrm>
            <a:off x="6271161" y="3839522"/>
            <a:ext cx="3046357" cy="338554"/>
          </a:xfrm>
          <a:prstGeom prst="rect">
            <a:avLst/>
          </a:prstGeom>
          <a:noFill/>
        </p:spPr>
        <p:txBody>
          <a:bodyPr wrap="square" rtlCol="0">
            <a:spAutoFit/>
          </a:bodyPr>
          <a:lstStyle/>
          <a:p>
            <a:r>
              <a:rPr lang="en-US" sz="1600" dirty="0">
                <a:sym typeface="Symbol" panose="05050102010706020507" pitchFamily="18" charset="2"/>
              </a:rPr>
              <a:t> 10  9  2</a:t>
            </a:r>
            <a:endParaRPr lang="en-US" sz="1600" dirty="0"/>
          </a:p>
        </p:txBody>
      </p:sp>
      <p:sp>
        <p:nvSpPr>
          <p:cNvPr id="51" name="TextBox 50"/>
          <p:cNvSpPr txBox="1"/>
          <p:nvPr/>
        </p:nvSpPr>
        <p:spPr>
          <a:xfrm>
            <a:off x="6274784" y="4173308"/>
            <a:ext cx="1182360" cy="338554"/>
          </a:xfrm>
          <a:prstGeom prst="rect">
            <a:avLst/>
          </a:prstGeom>
          <a:noFill/>
        </p:spPr>
        <p:txBody>
          <a:bodyPr wrap="square" rtlCol="0">
            <a:spAutoFit/>
          </a:bodyPr>
          <a:lstStyle/>
          <a:p>
            <a:r>
              <a:rPr lang="en-US" sz="1600" dirty="0">
                <a:sym typeface="Symbol" panose="05050102010706020507" pitchFamily="18" charset="2"/>
              </a:rPr>
              <a:t> 3</a:t>
            </a:r>
            <a:endParaRPr lang="en-US" sz="1600" dirty="0"/>
          </a:p>
        </p:txBody>
      </p:sp>
      <p:sp>
        <p:nvSpPr>
          <p:cNvPr id="52" name="TextBox 51"/>
          <p:cNvSpPr txBox="1"/>
          <p:nvPr/>
        </p:nvSpPr>
        <p:spPr>
          <a:xfrm>
            <a:off x="6276358" y="4509969"/>
            <a:ext cx="1638384" cy="338554"/>
          </a:xfrm>
          <a:prstGeom prst="rect">
            <a:avLst/>
          </a:prstGeom>
          <a:noFill/>
        </p:spPr>
        <p:txBody>
          <a:bodyPr wrap="square" rtlCol="0">
            <a:spAutoFit/>
          </a:bodyPr>
          <a:lstStyle/>
          <a:p>
            <a:r>
              <a:rPr lang="en-US" sz="1600" dirty="0">
                <a:sym typeface="Symbol" panose="05050102010706020507" pitchFamily="18" charset="2"/>
              </a:rPr>
              <a:t> 12  3 </a:t>
            </a:r>
            <a:endParaRPr lang="en-US" sz="1600" dirty="0"/>
          </a:p>
        </p:txBody>
      </p:sp>
      <p:sp>
        <p:nvSpPr>
          <p:cNvPr id="53" name="TextBox 52"/>
          <p:cNvSpPr txBox="1"/>
          <p:nvPr/>
        </p:nvSpPr>
        <p:spPr>
          <a:xfrm>
            <a:off x="6274784" y="4851917"/>
            <a:ext cx="1182360" cy="338554"/>
          </a:xfrm>
          <a:prstGeom prst="rect">
            <a:avLst/>
          </a:prstGeom>
          <a:noFill/>
        </p:spPr>
        <p:txBody>
          <a:bodyPr wrap="square" rtlCol="0">
            <a:spAutoFit/>
          </a:bodyPr>
          <a:lstStyle/>
          <a:p>
            <a:r>
              <a:rPr lang="en-US" sz="1600" dirty="0">
                <a:sym typeface="Symbol" panose="05050102010706020507" pitchFamily="18" charset="2"/>
              </a:rPr>
              <a:t> 6</a:t>
            </a:r>
            <a:endParaRPr lang="en-US" sz="1600" dirty="0"/>
          </a:p>
        </p:txBody>
      </p:sp>
      <p:sp>
        <p:nvSpPr>
          <p:cNvPr id="54" name="TextBox 53"/>
          <p:cNvSpPr txBox="1"/>
          <p:nvPr/>
        </p:nvSpPr>
        <p:spPr>
          <a:xfrm>
            <a:off x="6274784" y="5191024"/>
            <a:ext cx="1182360" cy="338554"/>
          </a:xfrm>
          <a:prstGeom prst="rect">
            <a:avLst/>
          </a:prstGeom>
          <a:noFill/>
        </p:spPr>
        <p:txBody>
          <a:bodyPr wrap="square" rtlCol="0">
            <a:spAutoFit/>
          </a:bodyPr>
          <a:lstStyle/>
          <a:p>
            <a:r>
              <a:rPr lang="en-US" sz="1600" dirty="0">
                <a:sym typeface="Symbol" panose="05050102010706020507" pitchFamily="18" charset="2"/>
              </a:rPr>
              <a:t> 6</a:t>
            </a:r>
            <a:endParaRPr lang="en-US" sz="1600" dirty="0"/>
          </a:p>
        </p:txBody>
      </p:sp>
      <p:sp>
        <p:nvSpPr>
          <p:cNvPr id="55" name="TextBox 54"/>
          <p:cNvSpPr txBox="1"/>
          <p:nvPr/>
        </p:nvSpPr>
        <p:spPr>
          <a:xfrm>
            <a:off x="6274784" y="5504329"/>
            <a:ext cx="1309610" cy="338554"/>
          </a:xfrm>
          <a:prstGeom prst="rect">
            <a:avLst/>
          </a:prstGeom>
          <a:noFill/>
        </p:spPr>
        <p:txBody>
          <a:bodyPr wrap="square" rtlCol="0">
            <a:spAutoFit/>
          </a:bodyPr>
          <a:lstStyle/>
          <a:p>
            <a:r>
              <a:rPr lang="en-US" sz="1600" dirty="0">
                <a:sym typeface="Symbol" panose="05050102010706020507" pitchFamily="18" charset="2"/>
              </a:rPr>
              <a:t> 2  1</a:t>
            </a:r>
            <a:endParaRPr lang="en-US" sz="1600" dirty="0"/>
          </a:p>
        </p:txBody>
      </p:sp>
      <p:sp>
        <p:nvSpPr>
          <p:cNvPr id="84" name="TextBox 83"/>
          <p:cNvSpPr txBox="1"/>
          <p:nvPr/>
        </p:nvSpPr>
        <p:spPr>
          <a:xfrm>
            <a:off x="6274784" y="5858107"/>
            <a:ext cx="1182360" cy="338554"/>
          </a:xfrm>
          <a:prstGeom prst="rect">
            <a:avLst/>
          </a:prstGeom>
          <a:noFill/>
        </p:spPr>
        <p:txBody>
          <a:bodyPr wrap="square" rtlCol="0">
            <a:spAutoFit/>
          </a:bodyPr>
          <a:lstStyle/>
          <a:p>
            <a:r>
              <a:rPr lang="en-US" sz="1600" dirty="0">
                <a:sym typeface="Symbol" panose="05050102010706020507" pitchFamily="18" charset="2"/>
              </a:rPr>
              <a:t> 8</a:t>
            </a:r>
            <a:endParaRPr lang="en-US" sz="1600" dirty="0"/>
          </a:p>
        </p:txBody>
      </p:sp>
      <p:sp>
        <p:nvSpPr>
          <p:cNvPr id="43" name="Content Placeholder 2"/>
          <p:cNvSpPr txBox="1">
            <a:spLocks/>
          </p:cNvSpPr>
          <p:nvPr/>
        </p:nvSpPr>
        <p:spPr bwMode="auto">
          <a:xfrm>
            <a:off x="904545" y="1469074"/>
            <a:ext cx="3043762" cy="443813"/>
          </a:xfrm>
          <a:prstGeom prst="rect">
            <a:avLst/>
          </a:prstGeom>
          <a:solidFill>
            <a:srgbClr val="FFC000"/>
          </a:solidFill>
          <a:ln w="9525">
            <a:solidFill>
              <a:schemeClr val="tx1"/>
            </a:solidFill>
            <a:miter lim="800000"/>
            <a:headEnd/>
            <a:tailEnd/>
          </a:ln>
          <a:effectLs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indent="0" algn="ctr" eaLnBrk="1" hangingPunct="1">
              <a:spcBef>
                <a:spcPct val="0"/>
              </a:spcBef>
              <a:buSzPct val="75000"/>
              <a:buFont typeface="Wingdings" panose="05000000000000000000" pitchFamily="2" charset="2"/>
              <a:buNone/>
            </a:pPr>
            <a:r>
              <a:rPr lang="en-US" altLang="en-US" sz="2000" b="1" kern="0" dirty="0" smtClean="0"/>
              <a:t>Adjacency Matrix</a:t>
            </a:r>
            <a:endParaRPr lang="en-US" altLang="en-US" sz="2000" b="1" kern="0" dirty="0"/>
          </a:p>
        </p:txBody>
      </p:sp>
      <p:graphicFrame>
        <p:nvGraphicFramePr>
          <p:cNvPr id="82" name="Table 81"/>
          <p:cNvGraphicFramePr>
            <a:graphicFrameLocks noGrp="1"/>
          </p:cNvGraphicFramePr>
          <p:nvPr>
            <p:extLst>
              <p:ext uri="{D42A27DB-BD31-4B8C-83A1-F6EECF244321}">
                <p14:modId xmlns:p14="http://schemas.microsoft.com/office/powerpoint/2010/main" val="442462997"/>
              </p:ext>
            </p:extLst>
          </p:nvPr>
        </p:nvGraphicFramePr>
        <p:xfrm>
          <a:off x="715214" y="2176975"/>
          <a:ext cx="4581226" cy="3706711"/>
        </p:xfrm>
        <a:graphic>
          <a:graphicData uri="http://schemas.openxmlformats.org/drawingml/2006/table">
            <a:tbl>
              <a:tblPr firstRow="1" bandRow="1">
                <a:tableStyleId>{3C2FFA5D-87B4-456A-9821-1D502468CF0F}</a:tableStyleId>
              </a:tblPr>
              <a:tblGrid>
                <a:gridCol w="352402">
                  <a:extLst>
                    <a:ext uri="{9D8B030D-6E8A-4147-A177-3AD203B41FA5}">
                      <a16:colId xmlns:a16="http://schemas.microsoft.com/office/drawing/2014/main" val="211051426"/>
                    </a:ext>
                  </a:extLst>
                </a:gridCol>
                <a:gridCol w="352402">
                  <a:extLst>
                    <a:ext uri="{9D8B030D-6E8A-4147-A177-3AD203B41FA5}">
                      <a16:colId xmlns:a16="http://schemas.microsoft.com/office/drawing/2014/main" val="3894710977"/>
                    </a:ext>
                  </a:extLst>
                </a:gridCol>
                <a:gridCol w="352402">
                  <a:extLst>
                    <a:ext uri="{9D8B030D-6E8A-4147-A177-3AD203B41FA5}">
                      <a16:colId xmlns:a16="http://schemas.microsoft.com/office/drawing/2014/main" val="1397481242"/>
                    </a:ext>
                  </a:extLst>
                </a:gridCol>
                <a:gridCol w="352402">
                  <a:extLst>
                    <a:ext uri="{9D8B030D-6E8A-4147-A177-3AD203B41FA5}">
                      <a16:colId xmlns:a16="http://schemas.microsoft.com/office/drawing/2014/main" val="2046334758"/>
                    </a:ext>
                  </a:extLst>
                </a:gridCol>
                <a:gridCol w="352402">
                  <a:extLst>
                    <a:ext uri="{9D8B030D-6E8A-4147-A177-3AD203B41FA5}">
                      <a16:colId xmlns:a16="http://schemas.microsoft.com/office/drawing/2014/main" val="3078874446"/>
                    </a:ext>
                  </a:extLst>
                </a:gridCol>
                <a:gridCol w="352402">
                  <a:extLst>
                    <a:ext uri="{9D8B030D-6E8A-4147-A177-3AD203B41FA5}">
                      <a16:colId xmlns:a16="http://schemas.microsoft.com/office/drawing/2014/main" val="2153435002"/>
                    </a:ext>
                  </a:extLst>
                </a:gridCol>
                <a:gridCol w="352402">
                  <a:extLst>
                    <a:ext uri="{9D8B030D-6E8A-4147-A177-3AD203B41FA5}">
                      <a16:colId xmlns:a16="http://schemas.microsoft.com/office/drawing/2014/main" val="203095549"/>
                    </a:ext>
                  </a:extLst>
                </a:gridCol>
                <a:gridCol w="352402">
                  <a:extLst>
                    <a:ext uri="{9D8B030D-6E8A-4147-A177-3AD203B41FA5}">
                      <a16:colId xmlns:a16="http://schemas.microsoft.com/office/drawing/2014/main" val="2556861313"/>
                    </a:ext>
                  </a:extLst>
                </a:gridCol>
                <a:gridCol w="352402">
                  <a:extLst>
                    <a:ext uri="{9D8B030D-6E8A-4147-A177-3AD203B41FA5}">
                      <a16:colId xmlns:a16="http://schemas.microsoft.com/office/drawing/2014/main" val="567241064"/>
                    </a:ext>
                  </a:extLst>
                </a:gridCol>
                <a:gridCol w="352402">
                  <a:extLst>
                    <a:ext uri="{9D8B030D-6E8A-4147-A177-3AD203B41FA5}">
                      <a16:colId xmlns:a16="http://schemas.microsoft.com/office/drawing/2014/main" val="995159471"/>
                    </a:ext>
                  </a:extLst>
                </a:gridCol>
                <a:gridCol w="352402">
                  <a:extLst>
                    <a:ext uri="{9D8B030D-6E8A-4147-A177-3AD203B41FA5}">
                      <a16:colId xmlns:a16="http://schemas.microsoft.com/office/drawing/2014/main" val="265131341"/>
                    </a:ext>
                  </a:extLst>
                </a:gridCol>
                <a:gridCol w="352402">
                  <a:extLst>
                    <a:ext uri="{9D8B030D-6E8A-4147-A177-3AD203B41FA5}">
                      <a16:colId xmlns:a16="http://schemas.microsoft.com/office/drawing/2014/main" val="2833859695"/>
                    </a:ext>
                  </a:extLst>
                </a:gridCol>
                <a:gridCol w="352402">
                  <a:extLst>
                    <a:ext uri="{9D8B030D-6E8A-4147-A177-3AD203B41FA5}">
                      <a16:colId xmlns:a16="http://schemas.microsoft.com/office/drawing/2014/main" val="1264394716"/>
                    </a:ext>
                  </a:extLst>
                </a:gridCol>
              </a:tblGrid>
              <a:tr h="264178">
                <a:tc>
                  <a:txBody>
                    <a:bodyPr/>
                    <a:lstStyle/>
                    <a:p>
                      <a:endParaRPr lang="en-SG" sz="1200" dirty="0">
                        <a:latin typeface="Arial" panose="020B0604020202020204" pitchFamily="34" charset="0"/>
                        <a:cs typeface="Arial" panose="020B0604020202020204" pitchFamily="34" charset="0"/>
                      </a:endParaRPr>
                    </a:p>
                  </a:txBody>
                  <a:tcPr>
                    <a:noFill/>
                  </a:tcPr>
                </a:tc>
                <a:tc>
                  <a:txBody>
                    <a:bodyPr/>
                    <a:lstStyle/>
                    <a:p>
                      <a:pPr algn="ctr"/>
                      <a:r>
                        <a:rPr lang="en-SG" sz="1200" dirty="0"/>
                        <a:t>1</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2</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3</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4</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5</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6</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7</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8</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9</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10</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11</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12</a:t>
                      </a:r>
                      <a:endParaRPr lang="en-SG" sz="1200" b="1" dirty="0">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3923815903"/>
                  </a:ext>
                </a:extLst>
              </a:tr>
              <a:tr h="264178">
                <a:tc>
                  <a:txBody>
                    <a:bodyPr/>
                    <a:lstStyle/>
                    <a:p>
                      <a:pPr algn="ctr"/>
                      <a:r>
                        <a:rPr lang="en-SG" sz="1200" b="1" dirty="0">
                          <a:solidFill>
                            <a:schemeClr val="bg1"/>
                          </a:solidFill>
                        </a:rPr>
                        <a:t>1</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012220263"/>
                  </a:ext>
                </a:extLst>
              </a:tr>
              <a:tr h="264178">
                <a:tc>
                  <a:txBody>
                    <a:bodyPr/>
                    <a:lstStyle/>
                    <a:p>
                      <a:pPr algn="ctr"/>
                      <a:r>
                        <a:rPr lang="en-SG" sz="1200" b="1" dirty="0">
                          <a:solidFill>
                            <a:schemeClr val="bg1"/>
                          </a:solidFill>
                        </a:rPr>
                        <a:t>2</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302885739"/>
                  </a:ext>
                </a:extLst>
              </a:tr>
              <a:tr h="264178">
                <a:tc>
                  <a:txBody>
                    <a:bodyPr/>
                    <a:lstStyle/>
                    <a:p>
                      <a:pPr algn="ctr"/>
                      <a:r>
                        <a:rPr lang="en-SG" sz="1200" b="1" dirty="0">
                          <a:solidFill>
                            <a:schemeClr val="bg1"/>
                          </a:solidFill>
                        </a:rPr>
                        <a:t>3</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b="0" dirty="0"/>
                        <a:t>1</a:t>
                      </a:r>
                      <a:endParaRPr lang="en-SG" sz="1200" b="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07039351"/>
                  </a:ext>
                </a:extLst>
              </a:tr>
              <a:tr h="264178">
                <a:tc>
                  <a:txBody>
                    <a:bodyPr/>
                    <a:lstStyle/>
                    <a:p>
                      <a:pPr algn="ctr"/>
                      <a:r>
                        <a:rPr lang="en-SG" sz="1200" b="1" dirty="0">
                          <a:solidFill>
                            <a:schemeClr val="bg1"/>
                          </a:solidFill>
                        </a:rPr>
                        <a:t>4</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365250892"/>
                  </a:ext>
                </a:extLst>
              </a:tr>
              <a:tr h="264178">
                <a:tc>
                  <a:txBody>
                    <a:bodyPr/>
                    <a:lstStyle/>
                    <a:p>
                      <a:pPr algn="ctr"/>
                      <a:r>
                        <a:rPr lang="en-SG" sz="1200" b="1" dirty="0">
                          <a:solidFill>
                            <a:schemeClr val="bg1"/>
                          </a:solidFill>
                        </a:rPr>
                        <a:t>5</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250570275"/>
                  </a:ext>
                </a:extLst>
              </a:tr>
              <a:tr h="264178">
                <a:tc>
                  <a:txBody>
                    <a:bodyPr/>
                    <a:lstStyle/>
                    <a:p>
                      <a:pPr algn="ctr"/>
                      <a:r>
                        <a:rPr lang="en-SG" sz="1200" b="1" dirty="0">
                          <a:solidFill>
                            <a:schemeClr val="bg1"/>
                          </a:solidFill>
                        </a:rPr>
                        <a:t>6</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227408027"/>
                  </a:ext>
                </a:extLst>
              </a:tr>
              <a:tr h="264178">
                <a:tc>
                  <a:txBody>
                    <a:bodyPr/>
                    <a:lstStyle/>
                    <a:p>
                      <a:pPr algn="ctr"/>
                      <a:r>
                        <a:rPr lang="en-SG" sz="1200" b="1" dirty="0">
                          <a:solidFill>
                            <a:schemeClr val="bg1"/>
                          </a:solidFill>
                        </a:rPr>
                        <a:t>7</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b="0" dirty="0"/>
                        <a:t>1</a:t>
                      </a:r>
                      <a:endParaRPr lang="en-SG" sz="1200" b="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034713084"/>
                  </a:ext>
                </a:extLst>
              </a:tr>
              <a:tr h="264178">
                <a:tc>
                  <a:txBody>
                    <a:bodyPr/>
                    <a:lstStyle/>
                    <a:p>
                      <a:pPr algn="ctr"/>
                      <a:r>
                        <a:rPr lang="en-SG" sz="1200" b="1" dirty="0">
                          <a:solidFill>
                            <a:schemeClr val="bg1"/>
                          </a:solidFill>
                        </a:rPr>
                        <a:t>8</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287792518"/>
                  </a:ext>
                </a:extLst>
              </a:tr>
              <a:tr h="264178">
                <a:tc>
                  <a:txBody>
                    <a:bodyPr/>
                    <a:lstStyle/>
                    <a:p>
                      <a:pPr algn="ctr"/>
                      <a:r>
                        <a:rPr lang="en-SG" sz="1200" b="1" dirty="0">
                          <a:solidFill>
                            <a:schemeClr val="bg1"/>
                          </a:solidFill>
                        </a:rPr>
                        <a:t>9</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140293593"/>
                  </a:ext>
                </a:extLst>
              </a:tr>
              <a:tr h="323923">
                <a:tc>
                  <a:txBody>
                    <a:bodyPr/>
                    <a:lstStyle/>
                    <a:p>
                      <a:pPr algn="ctr"/>
                      <a:r>
                        <a:rPr lang="en-SG" sz="1200" b="1" dirty="0">
                          <a:solidFill>
                            <a:schemeClr val="bg1"/>
                          </a:solidFill>
                        </a:rPr>
                        <a:t>10</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710010050"/>
                  </a:ext>
                </a:extLst>
              </a:tr>
              <a:tr h="305889">
                <a:tc>
                  <a:txBody>
                    <a:bodyPr/>
                    <a:lstStyle/>
                    <a:p>
                      <a:pPr algn="ctr"/>
                      <a:r>
                        <a:rPr lang="en-SG" sz="1200" b="1" dirty="0">
                          <a:solidFill>
                            <a:schemeClr val="bg1"/>
                          </a:solidFill>
                        </a:rPr>
                        <a:t>11</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40604384"/>
                  </a:ext>
                </a:extLst>
              </a:tr>
              <a:tr h="333699">
                <a:tc>
                  <a:txBody>
                    <a:bodyPr/>
                    <a:lstStyle/>
                    <a:p>
                      <a:pPr algn="ctr"/>
                      <a:r>
                        <a:rPr lang="en-SG" sz="1200" b="1" dirty="0">
                          <a:solidFill>
                            <a:schemeClr val="bg1"/>
                          </a:solidFill>
                        </a:rPr>
                        <a:t>12</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1</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486957686"/>
                  </a:ext>
                </a:extLst>
              </a:tr>
            </a:tbl>
          </a:graphicData>
        </a:graphic>
      </p:graphicFrame>
    </p:spTree>
    <p:extLst>
      <p:ext uri="{BB962C8B-B14F-4D97-AF65-F5344CB8AC3E}">
        <p14:creationId xmlns:p14="http://schemas.microsoft.com/office/powerpoint/2010/main" val="29981890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fade">
                                      <p:cBhvr>
                                        <p:cTn id="15" dur="500"/>
                                        <p:tgtEl>
                                          <p:spTgt spid="81"/>
                                        </p:tgtEl>
                                      </p:cBhvr>
                                    </p:animEffect>
                                  </p:childTnLst>
                                </p:cTn>
                              </p:par>
                              <p:par>
                                <p:cTn id="16" presetID="10" presetClass="entr" presetSubtype="0" fill="hold" nodeType="with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fade">
                                      <p:cBhvr>
                                        <p:cTn id="18" dur="500"/>
                                        <p:tgtEl>
                                          <p:spTgt spid="4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animEffect transition="in" filter="fade">
                                      <p:cBhvr>
                                        <p:cTn id="24" dur="500"/>
                                        <p:tgtEl>
                                          <p:spTgt spid="4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500"/>
                                        <p:tgtEl>
                                          <p:spTgt spid="4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fade">
                                      <p:cBhvr>
                                        <p:cTn id="30" dur="500"/>
                                        <p:tgtEl>
                                          <p:spTgt spid="4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fade">
                                      <p:cBhvr>
                                        <p:cTn id="33" dur="500"/>
                                        <p:tgtEl>
                                          <p:spTgt spid="4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fade">
                                      <p:cBhvr>
                                        <p:cTn id="36" dur="500"/>
                                        <p:tgtEl>
                                          <p:spTgt spid="5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fade">
                                      <p:cBhvr>
                                        <p:cTn id="42" dur="500"/>
                                        <p:tgtEl>
                                          <p:spTgt spid="5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3"/>
                                        </p:tgtEl>
                                        <p:attrNameLst>
                                          <p:attrName>style.visibility</p:attrName>
                                        </p:attrNameLst>
                                      </p:cBhvr>
                                      <p:to>
                                        <p:strVal val="visible"/>
                                      </p:to>
                                    </p:set>
                                    <p:animEffect transition="in" filter="fade">
                                      <p:cBhvr>
                                        <p:cTn id="45" dur="500"/>
                                        <p:tgtEl>
                                          <p:spTgt spid="5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fade">
                                      <p:cBhvr>
                                        <p:cTn id="48" dur="500"/>
                                        <p:tgtEl>
                                          <p:spTgt spid="5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fade">
                                      <p:cBhvr>
                                        <p:cTn id="51" dur="500"/>
                                        <p:tgtEl>
                                          <p:spTgt spid="5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84"/>
                                        </p:tgtEl>
                                        <p:attrNameLst>
                                          <p:attrName>style.visibility</p:attrName>
                                        </p:attrNameLst>
                                      </p:cBhvr>
                                      <p:to>
                                        <p:strVal val="visible"/>
                                      </p:to>
                                    </p:set>
                                    <p:animEffect transition="in" filter="fade">
                                      <p:cBhvr>
                                        <p:cTn id="54"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45" grpId="0"/>
      <p:bldP spid="46" grpId="0"/>
      <p:bldP spid="47" grpId="0"/>
      <p:bldP spid="48" grpId="0"/>
      <p:bldP spid="49" grpId="0"/>
      <p:bldP spid="50" grpId="0"/>
      <p:bldP spid="51" grpId="0"/>
      <p:bldP spid="52" grpId="0"/>
      <p:bldP spid="53" grpId="0"/>
      <p:bldP spid="54" grpId="0"/>
      <p:bldP spid="55" grpId="0"/>
      <p:bldP spid="84" grpId="0"/>
      <p:bldP spid="4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SG" dirty="0" smtClean="0"/>
              <a:t>Represent Weighted Graphs</a:t>
            </a:r>
            <a:endParaRPr lang="en-SG"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7"/>
              </p:nvPr>
            </p:nvSpPr>
            <p:spPr>
              <a:xfrm>
                <a:off x="469392" y="1557338"/>
                <a:ext cx="8229600" cy="4119392"/>
              </a:xfrm>
            </p:spPr>
            <p:txBody>
              <a:bodyPr/>
              <a:lstStyle/>
              <a:p>
                <a:r>
                  <a:rPr lang="en-SG" dirty="0" smtClean="0"/>
                  <a:t>If </a:t>
                </a:r>
                <a:r>
                  <a:rPr lang="en-SG" i="1" dirty="0" smtClean="0"/>
                  <a:t>G</a:t>
                </a:r>
                <a:r>
                  <a:rPr lang="en-SG" dirty="0" smtClean="0"/>
                  <a:t> = (</a:t>
                </a:r>
                <a:r>
                  <a:rPr lang="en-SG" i="1" dirty="0" smtClean="0"/>
                  <a:t>V</a:t>
                </a:r>
                <a:r>
                  <a:rPr lang="en-SG" dirty="0" smtClean="0"/>
                  <a:t>, </a:t>
                </a:r>
                <a:r>
                  <a:rPr lang="en-SG" i="1" dirty="0" smtClean="0"/>
                  <a:t>E</a:t>
                </a:r>
                <a:r>
                  <a:rPr lang="en-SG" dirty="0" smtClean="0"/>
                  <a:t>, </a:t>
                </a:r>
                <a:r>
                  <a:rPr lang="en-SG" i="1" dirty="0" smtClean="0"/>
                  <a:t>W</a:t>
                </a:r>
                <a:r>
                  <a:rPr lang="en-SG" dirty="0" smtClean="0"/>
                  <a:t>) is a weighted graph, the weights of edges can be stored in the data structures.</a:t>
                </a:r>
              </a:p>
              <a:p>
                <a:r>
                  <a:rPr lang="en-SG" dirty="0" smtClean="0"/>
                  <a:t>In the adjacency matrix, the element at the </a:t>
                </a:r>
                <a:r>
                  <a:rPr lang="en-SG" i="1" dirty="0" err="1" smtClean="0"/>
                  <a:t>i</a:t>
                </a:r>
                <a:r>
                  <a:rPr lang="en-SG" dirty="0" err="1" smtClean="0"/>
                  <a:t>-th</a:t>
                </a:r>
                <a:r>
                  <a:rPr lang="en-SG" dirty="0" smtClean="0"/>
                  <a:t> row and the </a:t>
                </a:r>
                <a:r>
                  <a:rPr lang="en-SG" i="1" dirty="0" smtClean="0"/>
                  <a:t>j</a:t>
                </a:r>
                <a:r>
                  <a:rPr lang="en-SG" dirty="0" smtClean="0"/>
                  <a:t>-</a:t>
                </a:r>
                <a:r>
                  <a:rPr lang="en-SG" dirty="0" err="1" smtClean="0"/>
                  <a:t>th</a:t>
                </a:r>
                <a:r>
                  <a:rPr lang="en-SG" dirty="0" smtClean="0"/>
                  <a:t> column can be defined as:</a:t>
                </a:r>
              </a:p>
              <a:p>
                <a:endParaRPr lang="en-SG" sz="1050" dirty="0" smtClean="0"/>
              </a:p>
              <a:p>
                <a:pPr marL="0" indent="0" algn="ctr">
                  <a:buNone/>
                </a:pPr>
                <a14:m>
                  <m:oMathPara xmlns:m="http://schemas.openxmlformats.org/officeDocument/2006/math">
                    <m:oMathParaPr>
                      <m:jc m:val="centerGroup"/>
                    </m:oMathParaPr>
                    <m:oMath xmlns:m="http://schemas.openxmlformats.org/officeDocument/2006/math">
                      <m:r>
                        <a:rPr lang="en-SG" b="0" i="1" smtClean="0">
                          <a:latin typeface="Cambria Math" panose="02040503050406030204" pitchFamily="18" charset="0"/>
                        </a:rPr>
                        <m:t>𝐴</m:t>
                      </m:r>
                      <m:d>
                        <m:dPr>
                          <m:begChr m:val="["/>
                          <m:endChr m:val="]"/>
                          <m:ctrlPr>
                            <a:rPr lang="en-SG" b="0" i="1" smtClean="0">
                              <a:latin typeface="Cambria Math" panose="02040503050406030204" pitchFamily="18" charset="0"/>
                            </a:rPr>
                          </m:ctrlPr>
                        </m:dPr>
                        <m:e>
                          <m:r>
                            <a:rPr lang="en-SG" b="0" i="1" smtClean="0">
                              <a:latin typeface="Cambria Math" panose="02040503050406030204" pitchFamily="18" charset="0"/>
                            </a:rPr>
                            <m:t>𝑖</m:t>
                          </m:r>
                        </m:e>
                      </m:d>
                      <m:r>
                        <a:rPr lang="en-SG" b="0" i="0" smtClean="0">
                          <a:latin typeface="Cambria Math" panose="02040503050406030204" pitchFamily="18" charset="0"/>
                        </a:rPr>
                        <m:t>[</m:t>
                      </m:r>
                      <m:r>
                        <a:rPr lang="en-SG" b="0" i="1" smtClean="0">
                          <a:latin typeface="Cambria Math" panose="02040503050406030204" pitchFamily="18" charset="0"/>
                        </a:rPr>
                        <m:t>𝑗</m:t>
                      </m:r>
                      <m:r>
                        <a:rPr lang="en-SG" b="0" i="1" smtClean="0">
                          <a:latin typeface="Cambria Math" panose="02040503050406030204" pitchFamily="18" charset="0"/>
                        </a:rPr>
                        <m:t>] =</m:t>
                      </m:r>
                      <m:d>
                        <m:dPr>
                          <m:begChr m:val="{"/>
                          <m:endChr m:val=""/>
                          <m:ctrlPr>
                            <a:rPr lang="en-SG" i="1" smtClean="0">
                              <a:latin typeface="Cambria Math" panose="02040503050406030204" pitchFamily="18" charset="0"/>
                            </a:rPr>
                          </m:ctrlPr>
                        </m:dPr>
                        <m:e>
                          <m:eqArr>
                            <m:eqArrPr>
                              <m:ctrlPr>
                                <a:rPr lang="en-SG" i="1" smtClean="0">
                                  <a:latin typeface="Cambria Math" panose="02040503050406030204" pitchFamily="18" charset="0"/>
                                </a:rPr>
                              </m:ctrlPr>
                            </m:eqArrPr>
                            <m:e>
                              <m:r>
                                <a:rPr lang="en-SG" b="0" i="1" smtClean="0">
                                  <a:latin typeface="Cambria Math" panose="02040503050406030204" pitchFamily="18" charset="0"/>
                                </a:rPr>
                                <m:t>𝑊</m:t>
                              </m:r>
                              <m:d>
                                <m:dPr>
                                  <m:ctrlPr>
                                    <a:rPr lang="en-SG" b="0" i="1" smtClean="0">
                                      <a:latin typeface="Cambria Math" panose="02040503050406030204" pitchFamily="18" charset="0"/>
                                    </a:rPr>
                                  </m:ctrlPr>
                                </m:dPr>
                                <m:e>
                                  <m:r>
                                    <a:rPr lang="en-SG" b="0" i="1" smtClean="0">
                                      <a:latin typeface="Cambria Math" panose="02040503050406030204" pitchFamily="18" charset="0"/>
                                    </a:rPr>
                                    <m:t>𝑣</m:t>
                                  </m:r>
                                  <m:r>
                                    <a:rPr lang="en-SG" b="0" i="1" baseline="-25000" smtClean="0">
                                      <a:latin typeface="Cambria Math" panose="02040503050406030204" pitchFamily="18" charset="0"/>
                                    </a:rPr>
                                    <m:t>𝑖</m:t>
                                  </m:r>
                                  <m:r>
                                    <a:rPr lang="en-SG" b="0" i="1" smtClean="0">
                                      <a:latin typeface="Cambria Math" panose="02040503050406030204" pitchFamily="18" charset="0"/>
                                    </a:rPr>
                                    <m:t>𝑣</m:t>
                                  </m:r>
                                  <m:r>
                                    <a:rPr lang="en-SG" b="0" i="1" baseline="-25000" smtClean="0">
                                      <a:latin typeface="Cambria Math" panose="02040503050406030204" pitchFamily="18" charset="0"/>
                                    </a:rPr>
                                    <m:t>𝑗</m:t>
                                  </m:r>
                                </m:e>
                              </m:d>
                              <m:r>
                                <a:rPr lang="en-SG" i="1" smtClean="0">
                                  <a:latin typeface="Cambria Math" panose="02040503050406030204" pitchFamily="18" charset="0"/>
                                </a:rPr>
                                <m:t> </m:t>
                              </m:r>
                              <m:r>
                                <a:rPr lang="en-SG" b="0" i="1" smtClean="0">
                                  <a:latin typeface="Cambria Math" panose="02040503050406030204" pitchFamily="18" charset="0"/>
                                </a:rPr>
                                <m:t>    </m:t>
                              </m:r>
                              <m:r>
                                <m:rPr>
                                  <m:sty m:val="p"/>
                                </m:rPr>
                                <a:rPr lang="en-SG" b="0" i="0" smtClean="0">
                                  <a:latin typeface="Cambria Math" panose="02040503050406030204" pitchFamily="18" charset="0"/>
                                </a:rPr>
                                <m:t>if</m:t>
                              </m:r>
                              <m:r>
                                <a:rPr lang="en-SG" b="0" i="1" smtClean="0">
                                  <a:latin typeface="Cambria Math" panose="02040503050406030204" pitchFamily="18" charset="0"/>
                                </a:rPr>
                                <m:t> </m:t>
                              </m:r>
                              <m:d>
                                <m:dPr>
                                  <m:ctrlPr>
                                    <a:rPr lang="en-SG" b="0" i="1" smtClean="0">
                                      <a:latin typeface="Cambria Math" panose="02040503050406030204" pitchFamily="18" charset="0"/>
                                    </a:rPr>
                                  </m:ctrlPr>
                                </m:dPr>
                                <m:e>
                                  <m:r>
                                    <a:rPr lang="en-SG" i="1">
                                      <a:latin typeface="Cambria Math" panose="02040503050406030204" pitchFamily="18" charset="0"/>
                                    </a:rPr>
                                    <m:t>𝑣</m:t>
                                  </m:r>
                                  <m:r>
                                    <a:rPr lang="en-SG" i="1" baseline="-25000">
                                      <a:latin typeface="Cambria Math" panose="02040503050406030204" pitchFamily="18" charset="0"/>
                                    </a:rPr>
                                    <m:t>𝑖</m:t>
                                  </m:r>
                                  <m:r>
                                    <a:rPr lang="en-SG" i="1">
                                      <a:latin typeface="Cambria Math" panose="02040503050406030204" pitchFamily="18" charset="0"/>
                                    </a:rPr>
                                    <m:t>,</m:t>
                                  </m:r>
                                  <m:r>
                                    <a:rPr lang="en-SG" i="1">
                                      <a:latin typeface="Cambria Math" panose="02040503050406030204" pitchFamily="18" charset="0"/>
                                    </a:rPr>
                                    <m:t>𝑣𝑗</m:t>
                                  </m:r>
                                </m:e>
                              </m:d>
                              <m:r>
                                <a:rPr lang="en-SG" i="1" smtClean="0">
                                  <a:latin typeface="Cambria Math" panose="02040503050406030204" pitchFamily="18" charset="0"/>
                                </a:rPr>
                                <m:t>∊</m:t>
                              </m:r>
                              <m:r>
                                <a:rPr lang="en-SG" b="0" i="1" smtClean="0">
                                  <a:latin typeface="Cambria Math" panose="02040503050406030204" pitchFamily="18" charset="0"/>
                                </a:rPr>
                                <m:t>𝐸</m:t>
                              </m:r>
                            </m:e>
                            <m:e>
                              <m:r>
                                <a:rPr lang="en-SG" b="0" i="1" smtClean="0">
                                  <a:latin typeface="Cambria Math" panose="02040503050406030204" pitchFamily="18" charset="0"/>
                                </a:rPr>
                                <m:t>𝑐</m:t>
                              </m:r>
                              <m:r>
                                <a:rPr lang="en-SG" i="1" smtClean="0">
                                  <a:latin typeface="Cambria Math" panose="02040503050406030204" pitchFamily="18" charset="0"/>
                                </a:rPr>
                                <m:t>  </m:t>
                              </m:r>
                              <m:r>
                                <a:rPr lang="en-SG" b="0" i="1" smtClean="0">
                                  <a:latin typeface="Cambria Math" panose="02040503050406030204" pitchFamily="18" charset="0"/>
                                </a:rPr>
                                <m:t>           </m:t>
                              </m:r>
                              <m:r>
                                <m:rPr>
                                  <m:sty m:val="p"/>
                                </m:rPr>
                                <a:rPr lang="en-SG" b="0" i="0" smtClean="0">
                                  <a:latin typeface="Cambria Math" panose="02040503050406030204" pitchFamily="18" charset="0"/>
                                </a:rPr>
                                <m:t>otherwise</m:t>
                              </m:r>
                            </m:e>
                          </m:eqArr>
                        </m:e>
                      </m:d>
                    </m:oMath>
                  </m:oMathPara>
                </a14:m>
                <a:endParaRPr lang="en-SG" dirty="0" smtClean="0"/>
              </a:p>
              <a:p>
                <a:endParaRPr lang="en-SG" sz="1100" dirty="0" smtClean="0"/>
              </a:p>
              <a:p>
                <a:r>
                  <a:rPr lang="en-SG" dirty="0" smtClean="0"/>
                  <a:t>Constant </a:t>
                </a:r>
                <a:r>
                  <a:rPr lang="en-SG" i="1" dirty="0" smtClean="0"/>
                  <a:t>c</a:t>
                </a:r>
                <a:r>
                  <a:rPr lang="en-SG" dirty="0" smtClean="0"/>
                  <a:t> can be defined as 0 (weight as capacity) or some very large number </a:t>
                </a:r>
                <a:r>
                  <a:rPr lang="en-SG" dirty="0" smtClean="0">
                    <a:sym typeface="Symbol"/>
                  </a:rPr>
                  <a:t></a:t>
                </a:r>
                <a:r>
                  <a:rPr lang="en-SG" dirty="0" smtClean="0"/>
                  <a:t> (weight as cost)</a:t>
                </a:r>
                <a:endParaRPr lang="en-SG" dirty="0"/>
              </a:p>
              <a:p>
                <a:r>
                  <a:rPr lang="en-SG" dirty="0" smtClean="0"/>
                  <a:t>In the array of adjacency lists, the weight can be stored as a data field in each list node</a:t>
                </a:r>
                <a:endParaRPr lang="en-SG" dirty="0"/>
              </a:p>
              <a:p>
                <a:endParaRPr lang="en-SG" dirty="0" smtClean="0"/>
              </a:p>
              <a:p>
                <a:endParaRPr lang="en-SG" dirty="0"/>
              </a:p>
            </p:txBody>
          </p:sp>
        </mc:Choice>
        <mc:Fallback>
          <p:sp>
            <p:nvSpPr>
              <p:cNvPr id="3" name="Content Placeholder 2"/>
              <p:cNvSpPr>
                <a:spLocks noGrp="1" noRot="1" noChangeAspect="1" noMove="1" noResize="1" noEditPoints="1" noAdjustHandles="1" noChangeArrowheads="1" noChangeShapeType="1" noTextEdit="1"/>
              </p:cNvSpPr>
              <p:nvPr>
                <p:ph sz="quarter" idx="17"/>
              </p:nvPr>
            </p:nvSpPr>
            <p:spPr>
              <a:xfrm>
                <a:off x="469392" y="1557338"/>
                <a:ext cx="8229600" cy="4119392"/>
              </a:xfrm>
              <a:blipFill>
                <a:blip r:embed="rId2"/>
                <a:stretch>
                  <a:fillRect l="-963" t="-1036" b="-11391"/>
                </a:stretch>
              </a:blipFill>
            </p:spPr>
            <p:txBody>
              <a:bodyPr/>
              <a:lstStyle/>
              <a:p>
                <a:r>
                  <a:rPr lang="en-SG">
                    <a:noFill/>
                  </a:rPr>
                  <a:t> </a:t>
                </a:r>
              </a:p>
            </p:txBody>
          </p:sp>
        </mc:Fallback>
      </mc:AlternateContent>
      <p:sp>
        <p:nvSpPr>
          <p:cNvPr id="4" name="Slide Number Placeholder 3"/>
          <p:cNvSpPr>
            <a:spLocks noGrp="1"/>
          </p:cNvSpPr>
          <p:nvPr>
            <p:ph type="sldNum" sz="quarter" idx="20"/>
          </p:nvPr>
        </p:nvSpPr>
        <p:spPr/>
        <p:txBody>
          <a:bodyPr/>
          <a:lstStyle/>
          <a:p>
            <a:pPr>
              <a:defRPr/>
            </a:pPr>
            <a:fld id="{9EA8AC6B-18B7-411D-BC0A-DDF07DB1E0DE}" type="slidenum">
              <a:rPr lang="en-US" altLang="en-US" smtClean="0"/>
              <a:pPr>
                <a:defRPr/>
              </a:pPr>
              <a:t>24</a:t>
            </a:fld>
            <a:endParaRPr lang="en-US" altLang="en-US"/>
          </a:p>
        </p:txBody>
      </p:sp>
    </p:spTree>
    <p:extLst>
      <p:ext uri="{BB962C8B-B14F-4D97-AF65-F5344CB8AC3E}">
        <p14:creationId xmlns:p14="http://schemas.microsoft.com/office/powerpoint/2010/main" val="2447895935"/>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SG" dirty="0" smtClean="0"/>
              <a:t>Example of Weighted Graph</a:t>
            </a:r>
            <a:endParaRPr lang="en-SG" dirty="0"/>
          </a:p>
        </p:txBody>
      </p:sp>
      <p:sp>
        <p:nvSpPr>
          <p:cNvPr id="4" name="Slide Number Placeholder 3"/>
          <p:cNvSpPr>
            <a:spLocks noGrp="1"/>
          </p:cNvSpPr>
          <p:nvPr>
            <p:ph type="sldNum" sz="quarter" idx="20"/>
          </p:nvPr>
        </p:nvSpPr>
        <p:spPr/>
        <p:txBody>
          <a:bodyPr/>
          <a:lstStyle/>
          <a:p>
            <a:pPr>
              <a:defRPr/>
            </a:pPr>
            <a:fld id="{9EA8AC6B-18B7-411D-BC0A-DDF07DB1E0DE}" type="slidenum">
              <a:rPr lang="en-US" altLang="en-US" smtClean="0"/>
              <a:pPr>
                <a:defRPr/>
              </a:pPr>
              <a:t>25</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924891491"/>
              </p:ext>
            </p:extLst>
          </p:nvPr>
        </p:nvGraphicFramePr>
        <p:xfrm>
          <a:off x="2082875" y="4057747"/>
          <a:ext cx="1762010" cy="1371600"/>
        </p:xfrm>
        <a:graphic>
          <a:graphicData uri="http://schemas.openxmlformats.org/drawingml/2006/table">
            <a:tbl>
              <a:tblPr firstRow="1" bandRow="1">
                <a:tableStyleId>{3C2FFA5D-87B4-456A-9821-1D502468CF0F}</a:tableStyleId>
              </a:tblPr>
              <a:tblGrid>
                <a:gridCol w="352402">
                  <a:extLst>
                    <a:ext uri="{9D8B030D-6E8A-4147-A177-3AD203B41FA5}">
                      <a16:colId xmlns:a16="http://schemas.microsoft.com/office/drawing/2014/main" val="211051426"/>
                    </a:ext>
                  </a:extLst>
                </a:gridCol>
                <a:gridCol w="352402">
                  <a:extLst>
                    <a:ext uri="{9D8B030D-6E8A-4147-A177-3AD203B41FA5}">
                      <a16:colId xmlns:a16="http://schemas.microsoft.com/office/drawing/2014/main" val="3894710977"/>
                    </a:ext>
                  </a:extLst>
                </a:gridCol>
                <a:gridCol w="352402">
                  <a:extLst>
                    <a:ext uri="{9D8B030D-6E8A-4147-A177-3AD203B41FA5}">
                      <a16:colId xmlns:a16="http://schemas.microsoft.com/office/drawing/2014/main" val="1397481242"/>
                    </a:ext>
                  </a:extLst>
                </a:gridCol>
                <a:gridCol w="352402">
                  <a:extLst>
                    <a:ext uri="{9D8B030D-6E8A-4147-A177-3AD203B41FA5}">
                      <a16:colId xmlns:a16="http://schemas.microsoft.com/office/drawing/2014/main" val="2046334758"/>
                    </a:ext>
                  </a:extLst>
                </a:gridCol>
                <a:gridCol w="352402">
                  <a:extLst>
                    <a:ext uri="{9D8B030D-6E8A-4147-A177-3AD203B41FA5}">
                      <a16:colId xmlns:a16="http://schemas.microsoft.com/office/drawing/2014/main" val="3078874446"/>
                    </a:ext>
                  </a:extLst>
                </a:gridCol>
              </a:tblGrid>
              <a:tr h="162598">
                <a:tc>
                  <a:txBody>
                    <a:bodyPr/>
                    <a:lstStyle/>
                    <a:p>
                      <a:endParaRPr lang="en-SG" sz="1200" dirty="0">
                        <a:latin typeface="Arial" panose="020B0604020202020204" pitchFamily="34" charset="0"/>
                        <a:cs typeface="Arial" panose="020B0604020202020204" pitchFamily="34" charset="0"/>
                      </a:endParaRPr>
                    </a:p>
                  </a:txBody>
                  <a:tcPr>
                    <a:noFill/>
                  </a:tcPr>
                </a:tc>
                <a:tc>
                  <a:txBody>
                    <a:bodyPr/>
                    <a:lstStyle/>
                    <a:p>
                      <a:pPr algn="ctr"/>
                      <a:r>
                        <a:rPr lang="en-SG" sz="1200" dirty="0"/>
                        <a:t>1</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2</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3</a:t>
                      </a:r>
                      <a:endParaRPr lang="en-SG" sz="1200" b="1" dirty="0">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a:t>4</a:t>
                      </a:r>
                      <a:endParaRPr lang="en-SG" sz="1200" b="1" dirty="0">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3923815903"/>
                  </a:ext>
                </a:extLst>
              </a:tr>
              <a:tr h="264178">
                <a:tc>
                  <a:txBody>
                    <a:bodyPr/>
                    <a:lstStyle/>
                    <a:p>
                      <a:pPr algn="ctr"/>
                      <a:r>
                        <a:rPr lang="en-SG" sz="1200" b="1" dirty="0">
                          <a:solidFill>
                            <a:schemeClr val="bg1"/>
                          </a:solidFill>
                        </a:rPr>
                        <a:t>1</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smtClean="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smtClean="0"/>
                        <a:t>25</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smtClean="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smtClean="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012220263"/>
                  </a:ext>
                </a:extLst>
              </a:tr>
              <a:tr h="264178">
                <a:tc>
                  <a:txBody>
                    <a:bodyPr/>
                    <a:lstStyle/>
                    <a:p>
                      <a:pPr algn="ctr"/>
                      <a:r>
                        <a:rPr lang="en-SG" sz="1200" b="1" dirty="0">
                          <a:solidFill>
                            <a:schemeClr val="bg1"/>
                          </a:solidFill>
                        </a:rPr>
                        <a:t>2</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smtClean="0"/>
                        <a:t>0</a:t>
                      </a:r>
                      <a:endParaRPr lang="en-SG" sz="1200" dirty="0">
                        <a:latin typeface="Arial" panose="020B0604020202020204" pitchFamily="34" charset="0"/>
                        <a:cs typeface="Arial" panose="020B0604020202020204" pitchFamily="34" charset="0"/>
                      </a:endParaRPr>
                    </a:p>
                  </a:txBody>
                  <a:tcPr anchor="ctr"/>
                </a:tc>
                <a:tc>
                  <a:txBody>
                    <a:bodyPr/>
                    <a:lstStyle/>
                    <a:p>
                      <a:pPr marL="0" marR="0" lvl="0" indent="0" algn="ctr" defTabSz="844314" rtl="0" eaLnBrk="1" fontAlgn="auto" latinLnBrk="0" hangingPunct="1">
                        <a:lnSpc>
                          <a:spcPct val="100000"/>
                        </a:lnSpc>
                        <a:spcBef>
                          <a:spcPts val="0"/>
                        </a:spcBef>
                        <a:spcAft>
                          <a:spcPts val="0"/>
                        </a:spcAft>
                        <a:buClrTx/>
                        <a:buSzTx/>
                        <a:buFontTx/>
                        <a:buNone/>
                        <a:tabLst/>
                        <a:defRPr/>
                      </a:pPr>
                      <a:r>
                        <a:rPr lang="en-SG" sz="1200" dirty="0" smtClean="0"/>
                        <a:t>0</a:t>
                      </a:r>
                      <a:endParaRPr lang="en-SG" sz="1200" dirty="0" smtClean="0">
                        <a:latin typeface="Arial" panose="020B0604020202020204" pitchFamily="34" charset="0"/>
                        <a:cs typeface="Arial" panose="020B0604020202020204" pitchFamily="34" charset="0"/>
                      </a:endParaRPr>
                    </a:p>
                  </a:txBody>
                  <a:tcPr anchor="ctr"/>
                </a:tc>
                <a:tc>
                  <a:txBody>
                    <a:bodyPr/>
                    <a:lstStyle/>
                    <a:p>
                      <a:pPr algn="ctr"/>
                      <a:r>
                        <a:rPr lang="en-SG" sz="1200" dirty="0" smtClean="0"/>
                        <a:t>10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smtClean="0">
                          <a:latin typeface="+mn-lt"/>
                          <a:cs typeface="+mn-cs"/>
                        </a:rPr>
                        <a:t>14</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302885739"/>
                  </a:ext>
                </a:extLst>
              </a:tr>
              <a:tr h="264178">
                <a:tc>
                  <a:txBody>
                    <a:bodyPr/>
                    <a:lstStyle/>
                    <a:p>
                      <a:pPr algn="ctr"/>
                      <a:r>
                        <a:rPr lang="en-SG" sz="1200" b="1" dirty="0">
                          <a:solidFill>
                            <a:schemeClr val="bg1"/>
                          </a:solidFill>
                        </a:rPr>
                        <a:t>3</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smtClean="0">
                          <a:latin typeface="Arial" panose="020B0604020202020204" pitchFamily="34" charset="0"/>
                          <a:cs typeface="Arial" panose="020B0604020202020204" pitchFamily="34" charset="0"/>
                        </a:rPr>
                        <a:t>5</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smtClean="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smtClean="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207039351"/>
                  </a:ext>
                </a:extLst>
              </a:tr>
              <a:tr h="264178">
                <a:tc>
                  <a:txBody>
                    <a:bodyPr/>
                    <a:lstStyle/>
                    <a:p>
                      <a:pPr algn="ctr"/>
                      <a:r>
                        <a:rPr lang="en-SG" sz="1200" b="1" dirty="0">
                          <a:solidFill>
                            <a:schemeClr val="bg1"/>
                          </a:solidFill>
                        </a:rPr>
                        <a:t>4</a:t>
                      </a:r>
                      <a:endParaRPr lang="en-SG" sz="1200" b="1" dirty="0">
                        <a:solidFill>
                          <a:schemeClr val="bg1"/>
                        </a:solidFill>
                        <a:latin typeface="Arial" panose="020B0604020202020204" pitchFamily="34" charset="0"/>
                        <a:cs typeface="Arial" panose="020B0604020202020204" pitchFamily="34" charset="0"/>
                      </a:endParaRPr>
                    </a:p>
                  </a:txBody>
                  <a:tcPr>
                    <a:solidFill>
                      <a:srgbClr val="800000"/>
                    </a:solidFill>
                  </a:tcPr>
                </a:tc>
                <a:tc>
                  <a:txBody>
                    <a:bodyPr/>
                    <a:lstStyle/>
                    <a:p>
                      <a:pPr algn="ctr"/>
                      <a:r>
                        <a:rPr lang="en-SG" sz="1200" dirty="0" smtClean="0"/>
                        <a:t>0</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latin typeface="+mn-lt"/>
                          <a:cs typeface="+mn-cs"/>
                        </a:rPr>
                        <a:t>6</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smtClean="0">
                          <a:latin typeface="+mn-lt"/>
                          <a:cs typeface="+mn-cs"/>
                        </a:rPr>
                        <a:t>18</a:t>
                      </a:r>
                      <a:endParaRPr lang="en-SG" sz="1200" dirty="0">
                        <a:latin typeface="Arial" panose="020B0604020202020204" pitchFamily="34" charset="0"/>
                        <a:cs typeface="Arial" panose="020B0604020202020204" pitchFamily="34" charset="0"/>
                      </a:endParaRPr>
                    </a:p>
                  </a:txBody>
                  <a:tcPr anchor="ctr"/>
                </a:tc>
                <a:tc>
                  <a:txBody>
                    <a:bodyPr/>
                    <a:lstStyle/>
                    <a:p>
                      <a:pPr algn="ctr"/>
                      <a:r>
                        <a:rPr lang="en-SG" sz="1200" dirty="0"/>
                        <a:t>0</a:t>
                      </a:r>
                      <a:endParaRPr lang="en-SG"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36525089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20589893"/>
              </p:ext>
            </p:extLst>
          </p:nvPr>
        </p:nvGraphicFramePr>
        <p:xfrm>
          <a:off x="5466298" y="4048935"/>
          <a:ext cx="481103" cy="1341120"/>
        </p:xfrm>
        <a:graphic>
          <a:graphicData uri="http://schemas.openxmlformats.org/drawingml/2006/table">
            <a:tbl>
              <a:tblPr firstRow="1" bandRow="1">
                <a:tableStyleId>{3C2FFA5D-87B4-456A-9821-1D502468CF0F}</a:tableStyleId>
              </a:tblPr>
              <a:tblGrid>
                <a:gridCol w="481103">
                  <a:extLst>
                    <a:ext uri="{9D8B030D-6E8A-4147-A177-3AD203B41FA5}">
                      <a16:colId xmlns:a16="http://schemas.microsoft.com/office/drawing/2014/main" val="211051426"/>
                    </a:ext>
                  </a:extLst>
                </a:gridCol>
              </a:tblGrid>
              <a:tr h="288021">
                <a:tc>
                  <a:txBody>
                    <a:bodyPr/>
                    <a:lstStyle/>
                    <a:p>
                      <a:pPr algn="ctr"/>
                      <a:r>
                        <a:rPr lang="en-SG" sz="1600" b="1" dirty="0">
                          <a:solidFill>
                            <a:schemeClr val="bg1"/>
                          </a:solidFill>
                        </a:rPr>
                        <a:t>1</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2012220263"/>
                  </a:ext>
                </a:extLst>
              </a:tr>
              <a:tr h="288021">
                <a:tc>
                  <a:txBody>
                    <a:bodyPr/>
                    <a:lstStyle/>
                    <a:p>
                      <a:pPr algn="ctr"/>
                      <a:r>
                        <a:rPr lang="en-SG" sz="1600" b="1" dirty="0">
                          <a:solidFill>
                            <a:schemeClr val="bg1"/>
                          </a:solidFill>
                        </a:rPr>
                        <a:t>2</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1302885739"/>
                  </a:ext>
                </a:extLst>
              </a:tr>
              <a:tr h="288021">
                <a:tc>
                  <a:txBody>
                    <a:bodyPr/>
                    <a:lstStyle/>
                    <a:p>
                      <a:pPr algn="ctr"/>
                      <a:r>
                        <a:rPr lang="en-SG" sz="1600" b="1" dirty="0">
                          <a:solidFill>
                            <a:schemeClr val="bg1"/>
                          </a:solidFill>
                        </a:rPr>
                        <a:t>3</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1207039351"/>
                  </a:ext>
                </a:extLst>
              </a:tr>
              <a:tr h="288021">
                <a:tc>
                  <a:txBody>
                    <a:bodyPr/>
                    <a:lstStyle/>
                    <a:p>
                      <a:pPr algn="ctr"/>
                      <a:r>
                        <a:rPr lang="en-SG" sz="1600" b="1" dirty="0">
                          <a:solidFill>
                            <a:schemeClr val="bg1"/>
                          </a:solidFill>
                        </a:rPr>
                        <a:t>4</a:t>
                      </a:r>
                      <a:endParaRPr lang="en-SG" sz="1600" b="1" dirty="0">
                        <a:solidFill>
                          <a:schemeClr val="bg1"/>
                        </a:solidFill>
                        <a:latin typeface="Arial" panose="020B0604020202020204" pitchFamily="34" charset="0"/>
                        <a:cs typeface="Arial" panose="020B0604020202020204" pitchFamily="34" charset="0"/>
                      </a:endParaRPr>
                    </a:p>
                  </a:txBody>
                  <a:tcPr>
                    <a:solidFill>
                      <a:srgbClr val="800000"/>
                    </a:solidFill>
                  </a:tcPr>
                </a:tc>
                <a:extLst>
                  <a:ext uri="{0D108BD9-81ED-4DB2-BD59-A6C34878D82A}">
                    <a16:rowId xmlns:a16="http://schemas.microsoft.com/office/drawing/2014/main" val="1365250892"/>
                  </a:ext>
                </a:extLst>
              </a:tr>
            </a:tbl>
          </a:graphicData>
        </a:graphic>
      </p:graphicFrame>
      <p:sp>
        <p:nvSpPr>
          <p:cNvPr id="8" name="TextBox 7"/>
          <p:cNvSpPr txBox="1"/>
          <p:nvPr/>
        </p:nvSpPr>
        <p:spPr>
          <a:xfrm>
            <a:off x="5911773" y="4048935"/>
            <a:ext cx="1983392" cy="338554"/>
          </a:xfrm>
          <a:prstGeom prst="rect">
            <a:avLst/>
          </a:prstGeom>
          <a:noFill/>
        </p:spPr>
        <p:txBody>
          <a:bodyPr wrap="square" rtlCol="0">
            <a:spAutoFit/>
          </a:bodyPr>
          <a:lstStyle/>
          <a:p>
            <a:r>
              <a:rPr lang="en-US" sz="1600" dirty="0">
                <a:sym typeface="Symbol" panose="05050102010706020507" pitchFamily="18" charset="2"/>
              </a:rPr>
              <a:t> </a:t>
            </a:r>
            <a:r>
              <a:rPr lang="en-US" sz="1600" dirty="0" smtClean="0">
                <a:sym typeface="Symbol" panose="05050102010706020507" pitchFamily="18" charset="2"/>
              </a:rPr>
              <a:t>(2, 25)</a:t>
            </a:r>
            <a:endParaRPr lang="en-US" sz="1600" dirty="0"/>
          </a:p>
        </p:txBody>
      </p:sp>
      <p:sp>
        <p:nvSpPr>
          <p:cNvPr id="9" name="TextBox 8"/>
          <p:cNvSpPr txBox="1"/>
          <p:nvPr/>
        </p:nvSpPr>
        <p:spPr>
          <a:xfrm>
            <a:off x="5911773" y="4380941"/>
            <a:ext cx="1983392" cy="338554"/>
          </a:xfrm>
          <a:prstGeom prst="rect">
            <a:avLst/>
          </a:prstGeom>
          <a:noFill/>
        </p:spPr>
        <p:txBody>
          <a:bodyPr wrap="square" rtlCol="0">
            <a:spAutoFit/>
          </a:bodyPr>
          <a:lstStyle/>
          <a:p>
            <a:r>
              <a:rPr lang="en-US" sz="1600" dirty="0">
                <a:sym typeface="Symbol" panose="05050102010706020507" pitchFamily="18" charset="2"/>
              </a:rPr>
              <a:t> </a:t>
            </a:r>
            <a:r>
              <a:rPr lang="en-US" sz="1600" dirty="0" smtClean="0">
                <a:sym typeface="Symbol" panose="05050102010706020507" pitchFamily="18" charset="2"/>
              </a:rPr>
              <a:t>(3, 10) </a:t>
            </a:r>
            <a:r>
              <a:rPr lang="en-US" sz="1600" dirty="0">
                <a:sym typeface="Symbol" panose="05050102010706020507" pitchFamily="18" charset="2"/>
              </a:rPr>
              <a:t> </a:t>
            </a:r>
            <a:r>
              <a:rPr lang="en-US" sz="1600" dirty="0" smtClean="0">
                <a:sym typeface="Symbol" panose="05050102010706020507" pitchFamily="18" charset="2"/>
              </a:rPr>
              <a:t>(4, 14)</a:t>
            </a:r>
            <a:endParaRPr lang="en-US" sz="1600" dirty="0"/>
          </a:p>
        </p:txBody>
      </p:sp>
      <p:sp>
        <p:nvSpPr>
          <p:cNvPr id="10" name="TextBox 9"/>
          <p:cNvSpPr txBox="1"/>
          <p:nvPr/>
        </p:nvSpPr>
        <p:spPr>
          <a:xfrm>
            <a:off x="5898920" y="4743547"/>
            <a:ext cx="1983392" cy="338554"/>
          </a:xfrm>
          <a:prstGeom prst="rect">
            <a:avLst/>
          </a:prstGeom>
          <a:noFill/>
        </p:spPr>
        <p:txBody>
          <a:bodyPr wrap="square" rtlCol="0">
            <a:spAutoFit/>
          </a:bodyPr>
          <a:lstStyle/>
          <a:p>
            <a:r>
              <a:rPr lang="en-US" sz="1600" dirty="0">
                <a:sym typeface="Symbol" panose="05050102010706020507" pitchFamily="18" charset="2"/>
              </a:rPr>
              <a:t> </a:t>
            </a:r>
            <a:r>
              <a:rPr lang="en-US" sz="1600" dirty="0" smtClean="0">
                <a:sym typeface="Symbol" panose="05050102010706020507" pitchFamily="18" charset="2"/>
              </a:rPr>
              <a:t>(1, 5)</a:t>
            </a:r>
            <a:endParaRPr lang="en-US" sz="1600" dirty="0"/>
          </a:p>
        </p:txBody>
      </p:sp>
      <p:sp>
        <p:nvSpPr>
          <p:cNvPr id="11" name="TextBox 10"/>
          <p:cNvSpPr txBox="1"/>
          <p:nvPr/>
        </p:nvSpPr>
        <p:spPr>
          <a:xfrm>
            <a:off x="5900756" y="5059970"/>
            <a:ext cx="1983392" cy="338554"/>
          </a:xfrm>
          <a:prstGeom prst="rect">
            <a:avLst/>
          </a:prstGeom>
          <a:noFill/>
        </p:spPr>
        <p:txBody>
          <a:bodyPr wrap="square" rtlCol="0">
            <a:spAutoFit/>
          </a:bodyPr>
          <a:lstStyle/>
          <a:p>
            <a:r>
              <a:rPr lang="en-US" sz="1600" dirty="0">
                <a:sym typeface="Symbol" panose="05050102010706020507" pitchFamily="18" charset="2"/>
              </a:rPr>
              <a:t> </a:t>
            </a:r>
            <a:r>
              <a:rPr lang="en-US" sz="1600" dirty="0" smtClean="0">
                <a:sym typeface="Symbol" panose="05050102010706020507" pitchFamily="18" charset="2"/>
              </a:rPr>
              <a:t>(2, 6) </a:t>
            </a:r>
            <a:r>
              <a:rPr lang="en-US" sz="1600" dirty="0">
                <a:sym typeface="Symbol" panose="05050102010706020507" pitchFamily="18" charset="2"/>
              </a:rPr>
              <a:t> </a:t>
            </a:r>
            <a:r>
              <a:rPr lang="en-US" sz="1600" dirty="0" smtClean="0">
                <a:sym typeface="Symbol" panose="05050102010706020507" pitchFamily="18" charset="2"/>
              </a:rPr>
              <a:t>(3, 18)</a:t>
            </a:r>
            <a:endParaRPr lang="en-US" sz="1600" dirty="0"/>
          </a:p>
        </p:txBody>
      </p:sp>
      <p:sp>
        <p:nvSpPr>
          <p:cNvPr id="14" name="Line 3"/>
          <p:cNvSpPr>
            <a:spLocks noChangeShapeType="1"/>
          </p:cNvSpPr>
          <p:nvPr/>
        </p:nvSpPr>
        <p:spPr bwMode="auto">
          <a:xfrm>
            <a:off x="4452321" y="1749918"/>
            <a:ext cx="1136741" cy="20125"/>
          </a:xfrm>
          <a:prstGeom prst="line">
            <a:avLst/>
          </a:prstGeom>
          <a:solidFill>
            <a:srgbClr val="800000"/>
          </a:solidFill>
          <a:ln>
            <a:solidFill>
              <a:srgbClr val="002060"/>
            </a:solidFill>
            <a:headEnd type="none" w="sm" len="sm"/>
            <a:tailEnd type="triangle" w="med" len="lg"/>
          </a:ln>
          <a:effectLst>
            <a:outerShdw blurRad="40000" dist="23000" dir="5400000" rotWithShape="0">
              <a:srgbClr val="000000">
                <a:alpha val="35000"/>
              </a:srgbClr>
            </a:outerShdw>
          </a:effectLst>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16" name="Line 5"/>
          <p:cNvSpPr>
            <a:spLocks noChangeShapeType="1"/>
          </p:cNvSpPr>
          <p:nvPr/>
        </p:nvSpPr>
        <p:spPr bwMode="auto">
          <a:xfrm flipH="1" flipV="1">
            <a:off x="4249607" y="1957377"/>
            <a:ext cx="18360" cy="789495"/>
          </a:xfrm>
          <a:prstGeom prst="line">
            <a:avLst/>
          </a:prstGeom>
          <a:solidFill>
            <a:srgbClr val="800000"/>
          </a:solidFill>
          <a:ln>
            <a:solidFill>
              <a:srgbClr val="002060"/>
            </a:solidFill>
            <a:headEnd type="none" w="sm" len="sm"/>
            <a:tailEnd type="triangle" w="med" len="lg"/>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18" name="Line 7"/>
          <p:cNvSpPr>
            <a:spLocks noChangeShapeType="1"/>
          </p:cNvSpPr>
          <p:nvPr/>
        </p:nvSpPr>
        <p:spPr bwMode="auto">
          <a:xfrm flipH="1" flipV="1">
            <a:off x="5658385" y="1910077"/>
            <a:ext cx="9109" cy="750542"/>
          </a:xfrm>
          <a:prstGeom prst="line">
            <a:avLst/>
          </a:prstGeom>
          <a:solidFill>
            <a:srgbClr val="800000"/>
          </a:solidFill>
          <a:ln>
            <a:solidFill>
              <a:srgbClr val="002060"/>
            </a:solidFill>
            <a:headEnd type="triangle" w="med" len="lg"/>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19" name="Line 8"/>
          <p:cNvSpPr>
            <a:spLocks noChangeShapeType="1"/>
          </p:cNvSpPr>
          <p:nvPr/>
        </p:nvSpPr>
        <p:spPr bwMode="auto">
          <a:xfrm>
            <a:off x="4534153" y="2849510"/>
            <a:ext cx="1091793" cy="0"/>
          </a:xfrm>
          <a:prstGeom prst="line">
            <a:avLst/>
          </a:prstGeom>
          <a:solidFill>
            <a:srgbClr val="800000"/>
          </a:solidFill>
          <a:ln>
            <a:solidFill>
              <a:srgbClr val="002060"/>
            </a:solidFill>
            <a:headEnd type="triangle" w="med" len="lg"/>
            <a:tailEnd type="none" w="sm" len="sm"/>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26" name="Text Box 15"/>
          <p:cNvSpPr txBox="1">
            <a:spLocks noChangeArrowheads="1"/>
          </p:cNvSpPr>
          <p:nvPr/>
        </p:nvSpPr>
        <p:spPr bwMode="auto">
          <a:xfrm>
            <a:off x="4116082" y="1571960"/>
            <a:ext cx="377257"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1</a:t>
            </a:r>
            <a:endParaRPr lang="en-US" altLang="en-US" sz="1600" i="1">
              <a:solidFill>
                <a:schemeClr val="bg1"/>
              </a:solidFill>
              <a:latin typeface="Maiandra GD" pitchFamily="34" charset="0"/>
            </a:endParaRPr>
          </a:p>
        </p:txBody>
      </p:sp>
      <p:sp>
        <p:nvSpPr>
          <p:cNvPr id="28" name="Text Box 18"/>
          <p:cNvSpPr txBox="1">
            <a:spLocks noChangeArrowheads="1"/>
          </p:cNvSpPr>
          <p:nvPr/>
        </p:nvSpPr>
        <p:spPr bwMode="auto">
          <a:xfrm>
            <a:off x="5589062" y="1571960"/>
            <a:ext cx="378239"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2</a:t>
            </a:r>
            <a:endParaRPr lang="en-US" altLang="en-US" sz="1600" i="1">
              <a:solidFill>
                <a:schemeClr val="bg1"/>
              </a:solidFill>
              <a:latin typeface="Maiandra GD" pitchFamily="34" charset="0"/>
            </a:endParaRPr>
          </a:p>
        </p:txBody>
      </p:sp>
      <p:sp>
        <p:nvSpPr>
          <p:cNvPr id="30" name="Text Box 20"/>
          <p:cNvSpPr txBox="1">
            <a:spLocks noChangeArrowheads="1"/>
          </p:cNvSpPr>
          <p:nvPr/>
        </p:nvSpPr>
        <p:spPr bwMode="auto">
          <a:xfrm>
            <a:off x="5599997" y="2662625"/>
            <a:ext cx="376274"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dirty="0">
                <a:solidFill>
                  <a:schemeClr val="bg1"/>
                </a:solidFill>
                <a:latin typeface="Maiandra GD" pitchFamily="34" charset="0"/>
              </a:rPr>
              <a:t>4</a:t>
            </a:r>
            <a:endParaRPr lang="en-US" altLang="en-US" sz="1600" i="1" dirty="0">
              <a:solidFill>
                <a:schemeClr val="bg1"/>
              </a:solidFill>
              <a:latin typeface="Maiandra GD" pitchFamily="34" charset="0"/>
            </a:endParaRPr>
          </a:p>
        </p:txBody>
      </p:sp>
      <p:sp>
        <p:nvSpPr>
          <p:cNvPr id="33" name="Text Box 23"/>
          <p:cNvSpPr txBox="1">
            <a:spLocks noChangeArrowheads="1"/>
          </p:cNvSpPr>
          <p:nvPr/>
        </p:nvSpPr>
        <p:spPr bwMode="auto">
          <a:xfrm>
            <a:off x="4129237" y="2670765"/>
            <a:ext cx="377257" cy="374136"/>
          </a:xfrm>
          <a:prstGeom prst="roundRect">
            <a:avLst/>
          </a:prstGeom>
          <a:solidFill>
            <a:srgbClr val="800000"/>
          </a:solidFill>
          <a:ln>
            <a:solidFill>
              <a:srgbClr val="002060"/>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a:spAutoFit/>
          </a:bodyPr>
          <a:lstStyle>
            <a:lvl1pPr>
              <a:spcBef>
                <a:spcPct val="20000"/>
              </a:spcBef>
              <a:buClr>
                <a:schemeClr val="bg2"/>
              </a:buClr>
              <a:buFont typeface="Wingdings" panose="05000000000000000000" pitchFamily="2" charset="2"/>
              <a:buChar char="§"/>
              <a:defRPr sz="2900">
                <a:solidFill>
                  <a:schemeClr val="tx1"/>
                </a:solidFill>
                <a:latin typeface="Arial" panose="020B0604020202020204" pitchFamily="34" charset="0"/>
              </a:defRPr>
            </a:lvl1pPr>
            <a:lvl2pPr marL="742950" indent="-285750">
              <a:spcBef>
                <a:spcPct val="20000"/>
              </a:spcBef>
              <a:buClr>
                <a:schemeClr val="bg2"/>
              </a:buClr>
              <a:buFont typeface="Wingdings" panose="05000000000000000000" pitchFamily="2" charset="2"/>
              <a:buChar char="§"/>
              <a:defRPr sz="2500">
                <a:solidFill>
                  <a:schemeClr val="tx1"/>
                </a:solidFill>
                <a:latin typeface="Arial" panose="020B0604020202020204" pitchFamily="34" charset="0"/>
              </a:defRPr>
            </a:lvl2pPr>
            <a:lvl3pPr marL="1143000" indent="-228600">
              <a:spcBef>
                <a:spcPct val="20000"/>
              </a:spcBef>
              <a:buClr>
                <a:schemeClr val="bg2"/>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spcBef>
                <a:spcPct val="50000"/>
              </a:spcBef>
              <a:buSzPct val="75000"/>
              <a:buFont typeface="Monotype Sorts" pitchFamily="2" charset="2"/>
              <a:buNone/>
            </a:pPr>
            <a:r>
              <a:rPr lang="en-US" altLang="en-US" sz="1600">
                <a:solidFill>
                  <a:schemeClr val="bg1"/>
                </a:solidFill>
                <a:latin typeface="Maiandra GD" pitchFamily="34" charset="0"/>
              </a:rPr>
              <a:t>3</a:t>
            </a:r>
            <a:endParaRPr lang="en-US" altLang="en-US" sz="1600" i="1">
              <a:solidFill>
                <a:schemeClr val="bg1"/>
              </a:solidFill>
              <a:latin typeface="Maiandra GD" pitchFamily="34" charset="0"/>
            </a:endParaRPr>
          </a:p>
        </p:txBody>
      </p:sp>
      <p:sp>
        <p:nvSpPr>
          <p:cNvPr id="37" name="Line 8"/>
          <p:cNvSpPr>
            <a:spLocks noChangeShapeType="1"/>
          </p:cNvSpPr>
          <p:nvPr/>
        </p:nvSpPr>
        <p:spPr bwMode="auto">
          <a:xfrm flipV="1">
            <a:off x="4501229" y="1872866"/>
            <a:ext cx="1124718" cy="797898"/>
          </a:xfrm>
          <a:prstGeom prst="line">
            <a:avLst/>
          </a:prstGeom>
          <a:solidFill>
            <a:srgbClr val="800000"/>
          </a:solidFill>
          <a:ln>
            <a:solidFill>
              <a:srgbClr val="002060"/>
            </a:solidFill>
            <a:headEnd type="triangle" w="med" len="lg"/>
            <a:tailEnd type="none" w="med" len="lg"/>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38" name="Line 7"/>
          <p:cNvSpPr>
            <a:spLocks noChangeShapeType="1"/>
          </p:cNvSpPr>
          <p:nvPr/>
        </p:nvSpPr>
        <p:spPr bwMode="auto">
          <a:xfrm flipH="1" flipV="1">
            <a:off x="5900756" y="1937271"/>
            <a:ext cx="9109" cy="750542"/>
          </a:xfrm>
          <a:prstGeom prst="line">
            <a:avLst/>
          </a:prstGeom>
          <a:solidFill>
            <a:srgbClr val="800000"/>
          </a:solidFill>
          <a:ln>
            <a:solidFill>
              <a:srgbClr val="002060"/>
            </a:solidFill>
            <a:headEnd type="none" w="sm" len="sm"/>
            <a:tailEnd type="triangle" w="med" len="lg"/>
          </a:ln>
          <a:extLst/>
        </p:spPr>
        <p:style>
          <a:lnRef idx="3">
            <a:schemeClr val="dk1"/>
          </a:lnRef>
          <a:fillRef idx="0">
            <a:schemeClr val="dk1"/>
          </a:fillRef>
          <a:effectRef idx="2">
            <a:schemeClr val="dk1"/>
          </a:effectRef>
          <a:fontRef idx="minor">
            <a:schemeClr val="tx1"/>
          </a:fontRef>
        </p:style>
        <p:txBody>
          <a:bodyPr wrap="none" anchor="ctr"/>
          <a:lstStyle/>
          <a:p>
            <a:endParaRPr lang="en-GB">
              <a:solidFill>
                <a:schemeClr val="bg1"/>
              </a:solidFill>
            </a:endParaRPr>
          </a:p>
        </p:txBody>
      </p:sp>
      <p:sp>
        <p:nvSpPr>
          <p:cNvPr id="42" name="Rectangle 3"/>
          <p:cNvSpPr txBox="1">
            <a:spLocks noChangeArrowheads="1"/>
          </p:cNvSpPr>
          <p:nvPr/>
        </p:nvSpPr>
        <p:spPr bwMode="auto">
          <a:xfrm>
            <a:off x="3844885" y="2144710"/>
            <a:ext cx="457200" cy="41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kern="0" dirty="0">
                <a:solidFill>
                  <a:srgbClr val="002060"/>
                </a:solidFill>
              </a:rPr>
              <a:t>5</a:t>
            </a:r>
            <a:endParaRPr lang="en-US" altLang="en-US" sz="2400" kern="0" dirty="0">
              <a:solidFill>
                <a:srgbClr val="002060"/>
              </a:solidFill>
            </a:endParaRPr>
          </a:p>
        </p:txBody>
      </p:sp>
      <p:sp>
        <p:nvSpPr>
          <p:cNvPr id="43" name="Rectangle 3"/>
          <p:cNvSpPr txBox="1">
            <a:spLocks noChangeArrowheads="1"/>
          </p:cNvSpPr>
          <p:nvPr/>
        </p:nvSpPr>
        <p:spPr bwMode="auto">
          <a:xfrm>
            <a:off x="4792472" y="2829347"/>
            <a:ext cx="502969" cy="41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kern="0" dirty="0" smtClean="0">
                <a:solidFill>
                  <a:srgbClr val="002060"/>
                </a:solidFill>
              </a:rPr>
              <a:t>18</a:t>
            </a:r>
            <a:endParaRPr lang="en-US" altLang="en-US" sz="2400" kern="0" dirty="0">
              <a:solidFill>
                <a:srgbClr val="002060"/>
              </a:solidFill>
            </a:endParaRPr>
          </a:p>
        </p:txBody>
      </p:sp>
      <p:sp>
        <p:nvSpPr>
          <p:cNvPr id="44" name="Rectangle 3"/>
          <p:cNvSpPr txBox="1">
            <a:spLocks noChangeArrowheads="1"/>
          </p:cNvSpPr>
          <p:nvPr/>
        </p:nvSpPr>
        <p:spPr bwMode="auto">
          <a:xfrm>
            <a:off x="4655601" y="1957377"/>
            <a:ext cx="502969" cy="41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kern="0" dirty="0" smtClean="0">
                <a:solidFill>
                  <a:srgbClr val="002060"/>
                </a:solidFill>
              </a:rPr>
              <a:t>10</a:t>
            </a:r>
            <a:endParaRPr lang="en-US" altLang="en-US" sz="2400" kern="0" dirty="0">
              <a:solidFill>
                <a:srgbClr val="002060"/>
              </a:solidFill>
            </a:endParaRPr>
          </a:p>
        </p:txBody>
      </p:sp>
      <p:sp>
        <p:nvSpPr>
          <p:cNvPr id="45" name="Rectangle 3"/>
          <p:cNvSpPr txBox="1">
            <a:spLocks noChangeArrowheads="1"/>
          </p:cNvSpPr>
          <p:nvPr/>
        </p:nvSpPr>
        <p:spPr bwMode="auto">
          <a:xfrm>
            <a:off x="4695996" y="1378747"/>
            <a:ext cx="502969" cy="41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kern="0" dirty="0" smtClean="0">
                <a:solidFill>
                  <a:srgbClr val="002060"/>
                </a:solidFill>
              </a:rPr>
              <a:t>25</a:t>
            </a:r>
            <a:endParaRPr lang="en-US" altLang="en-US" sz="2400" kern="0" dirty="0">
              <a:solidFill>
                <a:srgbClr val="002060"/>
              </a:solidFill>
            </a:endParaRPr>
          </a:p>
        </p:txBody>
      </p:sp>
      <p:sp>
        <p:nvSpPr>
          <p:cNvPr id="46" name="Rectangle 3"/>
          <p:cNvSpPr txBox="1">
            <a:spLocks noChangeArrowheads="1"/>
          </p:cNvSpPr>
          <p:nvPr/>
        </p:nvSpPr>
        <p:spPr bwMode="auto">
          <a:xfrm>
            <a:off x="5203881" y="2117670"/>
            <a:ext cx="502969" cy="41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kern="0" dirty="0" smtClean="0">
                <a:solidFill>
                  <a:srgbClr val="002060"/>
                </a:solidFill>
              </a:rPr>
              <a:t>14</a:t>
            </a:r>
            <a:endParaRPr lang="en-US" altLang="en-US" sz="2400" kern="0" dirty="0">
              <a:solidFill>
                <a:srgbClr val="002060"/>
              </a:solidFill>
            </a:endParaRPr>
          </a:p>
        </p:txBody>
      </p:sp>
      <p:sp>
        <p:nvSpPr>
          <p:cNvPr id="47" name="Rectangle 3"/>
          <p:cNvSpPr txBox="1">
            <a:spLocks noChangeArrowheads="1"/>
          </p:cNvSpPr>
          <p:nvPr/>
        </p:nvSpPr>
        <p:spPr bwMode="auto">
          <a:xfrm>
            <a:off x="5828525" y="2123205"/>
            <a:ext cx="502969" cy="41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kern="0" dirty="0">
                <a:solidFill>
                  <a:srgbClr val="002060"/>
                </a:solidFill>
              </a:rPr>
              <a:t>6</a:t>
            </a:r>
            <a:endParaRPr lang="en-US" altLang="en-US" sz="2400" kern="0" dirty="0">
              <a:solidFill>
                <a:srgbClr val="002060"/>
              </a:solidFill>
            </a:endParaRPr>
          </a:p>
        </p:txBody>
      </p:sp>
    </p:spTree>
    <p:extLst>
      <p:ext uri="{BB962C8B-B14F-4D97-AF65-F5344CB8AC3E}">
        <p14:creationId xmlns:p14="http://schemas.microsoft.com/office/powerpoint/2010/main" val="253215955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GB" dirty="0" smtClean="0"/>
              <a:t>Summary</a:t>
            </a:r>
            <a:endParaRPr lang="en-GB" dirty="0"/>
          </a:p>
        </p:txBody>
      </p:sp>
      <p:sp>
        <p:nvSpPr>
          <p:cNvPr id="6" name="Content Placeholder 5"/>
          <p:cNvSpPr>
            <a:spLocks noGrp="1"/>
          </p:cNvSpPr>
          <p:nvPr>
            <p:ph sz="quarter" idx="17"/>
          </p:nvPr>
        </p:nvSpPr>
        <p:spPr>
          <a:xfrm>
            <a:off x="774192" y="1447800"/>
            <a:ext cx="8229600" cy="3987800"/>
          </a:xfrm>
        </p:spPr>
        <p:txBody>
          <a:bodyPr/>
          <a:lstStyle/>
          <a:p>
            <a:r>
              <a:rPr lang="en-GB" dirty="0" smtClean="0">
                <a:solidFill>
                  <a:schemeClr val="tx1"/>
                </a:solidFill>
              </a:rPr>
              <a:t>This lecture is a basic introduction to graphs</a:t>
            </a:r>
          </a:p>
          <a:p>
            <a:r>
              <a:rPr lang="en-GB" dirty="0" smtClean="0">
                <a:solidFill>
                  <a:schemeClr val="tx1"/>
                </a:solidFill>
              </a:rPr>
              <a:t>Concepts and terminologies of graph, such as</a:t>
            </a:r>
          </a:p>
          <a:p>
            <a:pPr lvl="1"/>
            <a:r>
              <a:rPr lang="en-GB" dirty="0" smtClean="0">
                <a:solidFill>
                  <a:schemeClr val="tx1"/>
                </a:solidFill>
              </a:rPr>
              <a:t>A graph consists of a set of vertices and a set of edges</a:t>
            </a:r>
          </a:p>
          <a:p>
            <a:pPr lvl="1"/>
            <a:r>
              <a:rPr lang="en-GB" dirty="0" smtClean="0"/>
              <a:t>Directed vs. undirected graphs</a:t>
            </a:r>
          </a:p>
          <a:p>
            <a:pPr lvl="1"/>
            <a:r>
              <a:rPr lang="en-GB" dirty="0" smtClean="0">
                <a:solidFill>
                  <a:schemeClr val="tx1"/>
                </a:solidFill>
              </a:rPr>
              <a:t>The definitions of </a:t>
            </a:r>
            <a:r>
              <a:rPr lang="en-GB" dirty="0" smtClean="0"/>
              <a:t>path and cycle, etc.</a:t>
            </a:r>
            <a:endParaRPr lang="en-GB" dirty="0">
              <a:solidFill>
                <a:schemeClr val="tx1"/>
              </a:solidFill>
            </a:endParaRPr>
          </a:p>
          <a:p>
            <a:r>
              <a:rPr lang="en-GB" dirty="0" smtClean="0">
                <a:solidFill>
                  <a:schemeClr val="tx1"/>
                </a:solidFill>
              </a:rPr>
              <a:t>Two data structures used to represent graphs:</a:t>
            </a:r>
          </a:p>
          <a:p>
            <a:pPr lvl="1"/>
            <a:r>
              <a:rPr lang="en-GB" dirty="0" smtClean="0"/>
              <a:t>Adjacency matrix</a:t>
            </a:r>
          </a:p>
          <a:p>
            <a:pPr lvl="1"/>
            <a:r>
              <a:rPr lang="en-GB" dirty="0" smtClean="0">
                <a:solidFill>
                  <a:schemeClr val="tx1"/>
                </a:solidFill>
              </a:rPr>
              <a:t>Array of adjacency lists</a:t>
            </a:r>
          </a:p>
          <a:p>
            <a:pPr lvl="1"/>
            <a:r>
              <a:rPr lang="en-GB" dirty="0" smtClean="0"/>
              <a:t>Their advantages and disadvantages for different applications </a:t>
            </a:r>
            <a:endParaRPr lang="en-GB" dirty="0" smtClean="0">
              <a:solidFill>
                <a:schemeClr val="tx1"/>
              </a:solidFill>
            </a:endParaRPr>
          </a:p>
          <a:p>
            <a:endParaRPr lang="en-GB" dirty="0">
              <a:solidFill>
                <a:schemeClr val="tx1"/>
              </a:solidFill>
            </a:endParaRPr>
          </a:p>
        </p:txBody>
      </p:sp>
      <p:sp>
        <p:nvSpPr>
          <p:cNvPr id="4" name="Slide Number Placeholder 3"/>
          <p:cNvSpPr>
            <a:spLocks noGrp="1"/>
          </p:cNvSpPr>
          <p:nvPr>
            <p:ph type="sldNum" sz="quarter" idx="20"/>
          </p:nvPr>
        </p:nvSpPr>
        <p:spPr/>
        <p:txBody>
          <a:bodyPr/>
          <a:lstStyle/>
          <a:p>
            <a:pPr>
              <a:defRPr/>
            </a:pPr>
            <a:fld id="{9EA8AC6B-18B7-411D-BC0A-DDF07DB1E0DE}" type="slidenum">
              <a:rPr lang="en-US" altLang="en-US" smtClean="0"/>
              <a:pPr>
                <a:defRPr/>
              </a:pPr>
              <a:t>26</a:t>
            </a:fld>
            <a:endParaRPr lang="en-US" altLang="en-US"/>
          </a:p>
        </p:txBody>
      </p:sp>
    </p:spTree>
    <p:extLst>
      <p:ext uri="{BB962C8B-B14F-4D97-AF65-F5344CB8AC3E}">
        <p14:creationId xmlns:p14="http://schemas.microsoft.com/office/powerpoint/2010/main" val="9658393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500"/>
                                        <p:tgtEl>
                                          <p:spTgt spid="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fade">
                                      <p:cBhvr>
                                        <p:cTn id="42"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ubtitle 6"/>
          <p:cNvSpPr>
            <a:spLocks noGrp="1"/>
          </p:cNvSpPr>
          <p:nvPr>
            <p:ph type="subTitle" idx="1"/>
          </p:nvPr>
        </p:nvSpPr>
        <p:spPr>
          <a:xfrm>
            <a:off x="1455738" y="3730625"/>
            <a:ext cx="6400800" cy="593725"/>
          </a:xfrm>
        </p:spPr>
        <p:txBody>
          <a:bodyPr/>
          <a:lstStyle/>
          <a:p>
            <a:pPr marL="280988" indent="-280988" eaLnBrk="1" hangingPunct="1">
              <a:lnSpc>
                <a:spcPct val="110000"/>
              </a:lnSpc>
            </a:pPr>
            <a:r>
              <a:rPr lang="en-US" altLang="en-US" sz="3200" dirty="0"/>
              <a:t>Graph Terminology</a:t>
            </a:r>
            <a:endParaRPr lang="en-US" altLang="en-US" sz="360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GB" sz="3600" dirty="0"/>
              <a:t>Learning Objectives</a:t>
            </a:r>
          </a:p>
        </p:txBody>
      </p:sp>
      <p:sp>
        <p:nvSpPr>
          <p:cNvPr id="6" name="Content Placeholder 5"/>
          <p:cNvSpPr>
            <a:spLocks noGrp="1"/>
          </p:cNvSpPr>
          <p:nvPr>
            <p:ph sz="quarter" idx="17"/>
          </p:nvPr>
        </p:nvSpPr>
        <p:spPr>
          <a:xfrm>
            <a:off x="469392" y="1464641"/>
            <a:ext cx="8229600" cy="3987800"/>
          </a:xfrm>
        </p:spPr>
        <p:txBody>
          <a:bodyPr/>
          <a:lstStyle/>
          <a:p>
            <a:pPr marL="0" lvl="1" indent="0">
              <a:lnSpc>
                <a:spcPct val="114000"/>
              </a:lnSpc>
              <a:spcBef>
                <a:spcPts val="1200"/>
              </a:spcBef>
              <a:buNone/>
            </a:pPr>
            <a:r>
              <a:rPr lang="en-US" sz="2400" dirty="0"/>
              <a:t>At the end of this lecture, students should be able to:</a:t>
            </a:r>
          </a:p>
          <a:p>
            <a:pPr marL="566738" lvl="1" indent="-566738">
              <a:lnSpc>
                <a:spcPct val="114000"/>
              </a:lnSpc>
              <a:spcBef>
                <a:spcPts val="1200"/>
              </a:spcBef>
              <a:buFont typeface="Wingdings" panose="05000000000000000000" pitchFamily="2" charset="2"/>
              <a:buChar char="§"/>
            </a:pPr>
            <a:r>
              <a:rPr lang="en-US" altLang="en-US" dirty="0"/>
              <a:t>Use graph terminologies accurately</a:t>
            </a:r>
          </a:p>
          <a:p>
            <a:pPr marL="566738" lvl="1" indent="-566738">
              <a:lnSpc>
                <a:spcPct val="114000"/>
              </a:lnSpc>
              <a:spcBef>
                <a:spcPts val="1200"/>
              </a:spcBef>
              <a:buFont typeface="Wingdings" panose="05000000000000000000" pitchFamily="2" charset="2"/>
              <a:buChar char="§"/>
            </a:pPr>
            <a:r>
              <a:rPr lang="en-US" altLang="en-US" dirty="0"/>
              <a:t>Explain and use basic graph representation methods: </a:t>
            </a:r>
          </a:p>
          <a:p>
            <a:pPr marL="935038" lvl="2" indent="-363538">
              <a:lnSpc>
                <a:spcPct val="114000"/>
              </a:lnSpc>
              <a:spcBef>
                <a:spcPts val="1200"/>
              </a:spcBef>
            </a:pPr>
            <a:r>
              <a:rPr lang="en-US" altLang="en-US" dirty="0"/>
              <a:t>Adjacency matrix </a:t>
            </a:r>
          </a:p>
          <a:p>
            <a:pPr marL="935038" lvl="2" indent="-363538">
              <a:lnSpc>
                <a:spcPct val="114000"/>
              </a:lnSpc>
              <a:spcBef>
                <a:spcPts val="1200"/>
              </a:spcBef>
            </a:pPr>
            <a:r>
              <a:rPr lang="en-US" altLang="en-US" dirty="0"/>
              <a:t>Array of adjacency lists</a:t>
            </a:r>
          </a:p>
          <a:p>
            <a:pPr marL="566738" lvl="1" indent="-566738">
              <a:lnSpc>
                <a:spcPct val="114000"/>
              </a:lnSpc>
              <a:spcBef>
                <a:spcPts val="1200"/>
              </a:spcBef>
              <a:buFont typeface="Wingdings" panose="05000000000000000000" pitchFamily="2" charset="2"/>
              <a:buChar char="§"/>
            </a:pPr>
            <a:r>
              <a:rPr lang="en-GB" dirty="0"/>
              <a:t>Compare the strengths and weaknesses between the two graph representation methods</a:t>
            </a:r>
          </a:p>
        </p:txBody>
      </p:sp>
      <p:sp>
        <p:nvSpPr>
          <p:cNvPr id="3" name="Slide Number Placeholder 2"/>
          <p:cNvSpPr>
            <a:spLocks noGrp="1"/>
          </p:cNvSpPr>
          <p:nvPr>
            <p:ph type="sldNum" sz="quarter" idx="20"/>
          </p:nvPr>
        </p:nvSpPr>
        <p:spPr/>
        <p:txBody>
          <a:bodyPr/>
          <a:lstStyle/>
          <a:p>
            <a:pPr>
              <a:defRPr/>
            </a:pPr>
            <a:fld id="{0C03538C-B241-46C3-AFD8-E496AC06608B}" type="slidenum">
              <a:rPr lang="en-US" altLang="en-US" smtClean="0"/>
              <a:pPr>
                <a:defRPr/>
              </a:pPr>
              <a:t>4</a:t>
            </a:fld>
            <a:endParaRPr lang="en-US" altLang="en-US"/>
          </a:p>
        </p:txBody>
      </p:sp>
    </p:spTree>
    <p:extLst>
      <p:ext uri="{BB962C8B-B14F-4D97-AF65-F5344CB8AC3E}">
        <p14:creationId xmlns:p14="http://schemas.microsoft.com/office/powerpoint/2010/main" val="15582336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500"/>
                                        <p:tgtEl>
                                          <p:spTgt spid="6">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fade">
                                      <p:cBhvr>
                                        <p:cTn id="15" dur="500"/>
                                        <p:tgtEl>
                                          <p:spTgt spid="6">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5" end="5"/>
                                            </p:txEl>
                                          </p:spTgt>
                                        </p:tgtEl>
                                        <p:attrNameLst>
                                          <p:attrName>style.visibility</p:attrName>
                                        </p:attrNameLst>
                                      </p:cBhvr>
                                      <p:to>
                                        <p:strVal val="visible"/>
                                      </p:to>
                                    </p:set>
                                    <p:animEffect transition="in" filter="fade">
                                      <p:cBhvr>
                                        <p:cTn id="20"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Grp="1" noChangeArrowheads="1"/>
          </p:cNvSpPr>
          <p:nvPr>
            <p:ph sz="quarter" idx="17"/>
          </p:nvPr>
        </p:nvSpPr>
        <p:spPr>
          <a:xfrm>
            <a:off x="1" y="1471614"/>
            <a:ext cx="7630159" cy="428306"/>
          </a:xfrm>
        </p:spPr>
        <p:txBody>
          <a:bodyPr/>
          <a:lstStyle/>
          <a:p>
            <a:pPr marL="912813" lvl="1" indent="-517525" eaLnBrk="1" hangingPunct="1">
              <a:lnSpc>
                <a:spcPct val="110000"/>
              </a:lnSpc>
              <a:buFont typeface="Wingdings" panose="05000000000000000000" pitchFamily="2" charset="2"/>
              <a:buChar char="§"/>
              <a:defRPr/>
            </a:pPr>
            <a:r>
              <a:rPr lang="en-US" altLang="en-US" sz="2400" dirty="0"/>
              <a:t>A graph G is defined formally as </a:t>
            </a:r>
            <a:r>
              <a:rPr lang="en-US" altLang="en-US" sz="2400" b="1" dirty="0"/>
              <a:t>G = (V, E)</a:t>
            </a:r>
          </a:p>
        </p:txBody>
      </p:sp>
      <p:sp>
        <p:nvSpPr>
          <p:cNvPr id="3" name="Text Placeholder 2"/>
          <p:cNvSpPr>
            <a:spLocks noGrp="1"/>
          </p:cNvSpPr>
          <p:nvPr>
            <p:ph type="body" sz="quarter" idx="16"/>
          </p:nvPr>
        </p:nvSpPr>
        <p:spPr>
          <a:xfrm>
            <a:off x="338138" y="728663"/>
            <a:ext cx="7916862" cy="495300"/>
          </a:xfrm>
        </p:spPr>
        <p:txBody>
          <a:bodyPr/>
          <a:lstStyle/>
          <a:p>
            <a:pPr marL="280988" indent="-280988">
              <a:lnSpc>
                <a:spcPct val="110000"/>
              </a:lnSpc>
              <a:defRPr/>
            </a:pPr>
            <a:r>
              <a:rPr altLang="en-US" sz="3600" dirty="0"/>
              <a:t>Graph Terminology</a:t>
            </a:r>
            <a:endParaRPr altLang="en-US" sz="4000" dirty="0"/>
          </a:p>
        </p:txBody>
      </p:sp>
      <p:sp>
        <p:nvSpPr>
          <p:cNvPr id="60" name="Rectangle 3"/>
          <p:cNvSpPr txBox="1">
            <a:spLocks noChangeArrowheads="1"/>
          </p:cNvSpPr>
          <p:nvPr/>
        </p:nvSpPr>
        <p:spPr bwMode="auto">
          <a:xfrm>
            <a:off x="2728" y="2348666"/>
            <a:ext cx="7680373" cy="1989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912813" lvl="1" indent="-517525" eaLnBrk="1" hangingPunct="1">
              <a:spcBef>
                <a:spcPts val="0"/>
              </a:spcBef>
              <a:buFont typeface="Wingdings" panose="05000000000000000000" pitchFamily="2" charset="2"/>
              <a:buChar char="§"/>
              <a:defRPr/>
            </a:pPr>
            <a:r>
              <a:rPr lang="en-US" altLang="en-US" sz="2400" kern="0" dirty="0">
                <a:solidFill>
                  <a:srgbClr val="800000"/>
                </a:solidFill>
              </a:rPr>
              <a:t>V</a:t>
            </a:r>
            <a:r>
              <a:rPr lang="en-US" altLang="en-US" sz="2400" b="0" kern="0" dirty="0"/>
              <a:t> is a set of </a:t>
            </a:r>
            <a:r>
              <a:rPr lang="en-US" altLang="en-US" sz="2400" kern="0" dirty="0">
                <a:solidFill>
                  <a:srgbClr val="800000"/>
                </a:solidFill>
              </a:rPr>
              <a:t>vertices</a:t>
            </a:r>
          </a:p>
          <a:p>
            <a:pPr marL="395288" lvl="1" indent="0" eaLnBrk="1" hangingPunct="1">
              <a:spcBef>
                <a:spcPts val="0"/>
              </a:spcBef>
              <a:buNone/>
              <a:defRPr/>
            </a:pPr>
            <a:endParaRPr lang="en-US" altLang="en-US" sz="2400" b="0" kern="0" dirty="0"/>
          </a:p>
          <a:p>
            <a:pPr marL="1387534" lvl="2" indent="-342900" eaLnBrk="1" hangingPunct="1">
              <a:spcBef>
                <a:spcPts val="0"/>
              </a:spcBef>
              <a:defRPr/>
            </a:pPr>
            <a:r>
              <a:rPr lang="en-US" altLang="en-US" sz="2400" kern="0" dirty="0">
                <a:solidFill>
                  <a:srgbClr val="800000"/>
                </a:solidFill>
              </a:rPr>
              <a:t>vertex</a:t>
            </a:r>
            <a:r>
              <a:rPr lang="en-US" altLang="en-US" sz="2400" b="0" kern="0" dirty="0"/>
              <a:t> also called </a:t>
            </a:r>
            <a:r>
              <a:rPr lang="en-US" altLang="en-US" sz="2400" kern="0" dirty="0">
                <a:solidFill>
                  <a:srgbClr val="800000"/>
                </a:solidFill>
              </a:rPr>
              <a:t>node</a:t>
            </a:r>
            <a:r>
              <a:rPr lang="en-US" altLang="en-US" sz="2400" b="0" kern="0" dirty="0"/>
              <a:t>, </a:t>
            </a:r>
            <a:r>
              <a:rPr lang="en-US" altLang="en-US" sz="2400" kern="0" dirty="0">
                <a:solidFill>
                  <a:srgbClr val="800000"/>
                </a:solidFill>
              </a:rPr>
              <a:t>point</a:t>
            </a:r>
          </a:p>
          <a:p>
            <a:pPr marL="1044634" lvl="2" indent="0" eaLnBrk="1" hangingPunct="1">
              <a:spcBef>
                <a:spcPts val="0"/>
              </a:spcBef>
              <a:buNone/>
              <a:defRPr/>
            </a:pPr>
            <a:endParaRPr lang="en-US" altLang="en-US" sz="2400" b="0" kern="0" dirty="0"/>
          </a:p>
          <a:p>
            <a:pPr marL="1387534" lvl="2" indent="-342900" eaLnBrk="1" hangingPunct="1">
              <a:spcBef>
                <a:spcPts val="0"/>
              </a:spcBef>
              <a:defRPr/>
            </a:pPr>
            <a:r>
              <a:rPr lang="en-US" altLang="en-US" sz="2400" b="0" kern="0" dirty="0"/>
              <a:t>notation: V = {V</a:t>
            </a:r>
            <a:r>
              <a:rPr lang="en-US" altLang="en-US" sz="2400" b="0" kern="0" baseline="-25000" dirty="0"/>
              <a:t>1</a:t>
            </a:r>
            <a:r>
              <a:rPr lang="en-US" altLang="en-US" sz="2400" b="0" kern="0" dirty="0"/>
              <a:t>, V</a:t>
            </a:r>
            <a:r>
              <a:rPr lang="en-US" altLang="en-US" sz="2400" b="0" kern="0" baseline="-25000" dirty="0"/>
              <a:t>2 </a:t>
            </a:r>
            <a:r>
              <a:rPr lang="en-US" altLang="en-US" sz="2400" b="0" kern="0" dirty="0"/>
              <a:t>, . . . , </a:t>
            </a:r>
            <a:r>
              <a:rPr lang="en-US" altLang="en-US" sz="2400" b="0" kern="0" dirty="0" err="1"/>
              <a:t>V</a:t>
            </a:r>
            <a:r>
              <a:rPr lang="en-US" altLang="en-US" sz="2400" b="0" kern="0" baseline="-25000" dirty="0" err="1"/>
              <a:t>n</a:t>
            </a:r>
            <a:r>
              <a:rPr lang="en-US" altLang="en-US" sz="2400" b="0" kern="0" dirty="0"/>
              <a:t>}</a:t>
            </a:r>
          </a:p>
        </p:txBody>
      </p:sp>
      <p:grpSp>
        <p:nvGrpSpPr>
          <p:cNvPr id="12" name="Group 11"/>
          <p:cNvGrpSpPr/>
          <p:nvPr/>
        </p:nvGrpSpPr>
        <p:grpSpPr>
          <a:xfrm>
            <a:off x="6549230" y="2469275"/>
            <a:ext cx="457200" cy="446897"/>
            <a:chOff x="2362199" y="2418475"/>
            <a:chExt cx="457200" cy="446897"/>
          </a:xfrm>
        </p:grpSpPr>
        <p:sp>
          <p:nvSpPr>
            <p:cNvPr id="6" name="Oval 5"/>
            <p:cNvSpPr/>
            <p:nvPr/>
          </p:nvSpPr>
          <p:spPr>
            <a:xfrm>
              <a:off x="2362200" y="2484372"/>
              <a:ext cx="381000" cy="381000"/>
            </a:xfrm>
            <a:prstGeom prst="ellipse">
              <a:avLst/>
            </a:prstGeom>
            <a:no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solidFill>
                  <a:srgbClr val="800000"/>
                </a:solidFill>
              </a:endParaRPr>
            </a:p>
          </p:txBody>
        </p:sp>
        <p:sp>
          <p:nvSpPr>
            <p:cNvPr id="62" name="Rectangle 3"/>
            <p:cNvSpPr txBox="1">
              <a:spLocks noChangeArrowheads="1"/>
            </p:cNvSpPr>
            <p:nvPr/>
          </p:nvSpPr>
          <p:spPr bwMode="auto">
            <a:xfrm>
              <a:off x="2362199" y="2418475"/>
              <a:ext cx="457200" cy="41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eaLnBrk="1" hangingPunct="1">
                <a:lnSpc>
                  <a:spcPct val="110000"/>
                </a:lnSpc>
                <a:buNone/>
                <a:defRPr/>
              </a:pPr>
              <a:r>
                <a:rPr lang="en-US" altLang="en-US" sz="2400" kern="0" dirty="0">
                  <a:solidFill>
                    <a:srgbClr val="800000"/>
                  </a:solidFill>
                </a:rPr>
                <a:t>A</a:t>
              </a:r>
            </a:p>
          </p:txBody>
        </p:sp>
      </p:grpSp>
      <p:grpSp>
        <p:nvGrpSpPr>
          <p:cNvPr id="63" name="Group 62"/>
          <p:cNvGrpSpPr/>
          <p:nvPr/>
        </p:nvGrpSpPr>
        <p:grpSpPr>
          <a:xfrm>
            <a:off x="6518750" y="4124782"/>
            <a:ext cx="457200" cy="436737"/>
            <a:chOff x="2321559" y="2428635"/>
            <a:chExt cx="457200" cy="436737"/>
          </a:xfrm>
        </p:grpSpPr>
        <p:sp>
          <p:nvSpPr>
            <p:cNvPr id="64" name="Oval 63"/>
            <p:cNvSpPr/>
            <p:nvPr/>
          </p:nvSpPr>
          <p:spPr>
            <a:xfrm>
              <a:off x="2362200" y="2484372"/>
              <a:ext cx="381000" cy="381000"/>
            </a:xfrm>
            <a:prstGeom prst="ellipse">
              <a:avLst/>
            </a:prstGeom>
            <a:no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endParaRPr lang="en-US">
                <a:solidFill>
                  <a:srgbClr val="800000"/>
                </a:solidFill>
              </a:endParaRPr>
            </a:p>
          </p:txBody>
        </p:sp>
        <p:sp>
          <p:nvSpPr>
            <p:cNvPr id="65" name="Rectangle 3"/>
            <p:cNvSpPr txBox="1">
              <a:spLocks noChangeArrowheads="1"/>
            </p:cNvSpPr>
            <p:nvPr/>
          </p:nvSpPr>
          <p:spPr bwMode="auto">
            <a:xfrm>
              <a:off x="2321559" y="2428635"/>
              <a:ext cx="457200" cy="41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800000"/>
                  </a:solidFill>
                </a:rPr>
                <a:t>C</a:t>
              </a:r>
            </a:p>
          </p:txBody>
        </p:sp>
      </p:grpSp>
      <p:grpSp>
        <p:nvGrpSpPr>
          <p:cNvPr id="69" name="Group 68"/>
          <p:cNvGrpSpPr/>
          <p:nvPr/>
        </p:nvGrpSpPr>
        <p:grpSpPr>
          <a:xfrm>
            <a:off x="8255000" y="2477697"/>
            <a:ext cx="457200" cy="446897"/>
            <a:chOff x="2362199" y="2418475"/>
            <a:chExt cx="457200" cy="446897"/>
          </a:xfrm>
        </p:grpSpPr>
        <p:sp>
          <p:nvSpPr>
            <p:cNvPr id="70" name="Oval 69"/>
            <p:cNvSpPr/>
            <p:nvPr/>
          </p:nvSpPr>
          <p:spPr>
            <a:xfrm>
              <a:off x="2362200" y="2484372"/>
              <a:ext cx="381000" cy="381000"/>
            </a:xfrm>
            <a:prstGeom prst="ellipse">
              <a:avLst/>
            </a:prstGeom>
            <a:no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solidFill>
                  <a:srgbClr val="800000"/>
                </a:solidFill>
              </a:endParaRPr>
            </a:p>
          </p:txBody>
        </p:sp>
        <p:sp>
          <p:nvSpPr>
            <p:cNvPr id="71" name="Rectangle 3"/>
            <p:cNvSpPr txBox="1">
              <a:spLocks noChangeArrowheads="1"/>
            </p:cNvSpPr>
            <p:nvPr/>
          </p:nvSpPr>
          <p:spPr bwMode="auto">
            <a:xfrm>
              <a:off x="2362199" y="2418475"/>
              <a:ext cx="457200" cy="41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eaLnBrk="1" hangingPunct="1">
                <a:lnSpc>
                  <a:spcPct val="110000"/>
                </a:lnSpc>
                <a:buNone/>
                <a:defRPr/>
              </a:pPr>
              <a:r>
                <a:rPr lang="en-US" altLang="en-US" sz="2400" kern="0" dirty="0">
                  <a:solidFill>
                    <a:srgbClr val="800000"/>
                  </a:solidFill>
                </a:rPr>
                <a:t>B</a:t>
              </a:r>
            </a:p>
          </p:txBody>
        </p:sp>
      </p:grpSp>
      <p:grpSp>
        <p:nvGrpSpPr>
          <p:cNvPr id="76" name="Group 75"/>
          <p:cNvGrpSpPr/>
          <p:nvPr/>
        </p:nvGrpSpPr>
        <p:grpSpPr>
          <a:xfrm>
            <a:off x="8216712" y="4124782"/>
            <a:ext cx="457200" cy="436737"/>
            <a:chOff x="2331719" y="2428635"/>
            <a:chExt cx="457200" cy="436737"/>
          </a:xfrm>
        </p:grpSpPr>
        <p:sp>
          <p:nvSpPr>
            <p:cNvPr id="77" name="Oval 76"/>
            <p:cNvSpPr/>
            <p:nvPr/>
          </p:nvSpPr>
          <p:spPr>
            <a:xfrm>
              <a:off x="2362200" y="2484372"/>
              <a:ext cx="381000" cy="381000"/>
            </a:xfrm>
            <a:prstGeom prst="ellipse">
              <a:avLst/>
            </a:prstGeom>
            <a:no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endParaRPr lang="en-US">
                <a:solidFill>
                  <a:srgbClr val="800000"/>
                </a:solidFill>
              </a:endParaRPr>
            </a:p>
          </p:txBody>
        </p:sp>
        <p:sp>
          <p:nvSpPr>
            <p:cNvPr id="78" name="Rectangle 3"/>
            <p:cNvSpPr txBox="1">
              <a:spLocks noChangeArrowheads="1"/>
            </p:cNvSpPr>
            <p:nvPr/>
          </p:nvSpPr>
          <p:spPr bwMode="auto">
            <a:xfrm>
              <a:off x="2331719" y="2428635"/>
              <a:ext cx="457200" cy="41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800000"/>
                  </a:solidFill>
                </a:rPr>
                <a:t>D</a:t>
              </a:r>
            </a:p>
          </p:txBody>
        </p:sp>
      </p:grpSp>
    </p:spTree>
    <p:extLst>
      <p:ext uri="{BB962C8B-B14F-4D97-AF65-F5344CB8AC3E}">
        <p14:creationId xmlns:p14="http://schemas.microsoft.com/office/powerpoint/2010/main" val="15489754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xEl>
                                              <p:pRg st="0" end="0"/>
                                            </p:txEl>
                                          </p:spTgt>
                                        </p:tgtEl>
                                        <p:attrNameLst>
                                          <p:attrName>style.visibility</p:attrName>
                                        </p:attrNameLst>
                                      </p:cBhvr>
                                      <p:to>
                                        <p:strVal val="visible"/>
                                      </p:to>
                                    </p:set>
                                    <p:animEffect transition="in" filter="fade">
                                      <p:cBhvr>
                                        <p:cTn id="7" dur="500"/>
                                        <p:tgtEl>
                                          <p:spTgt spid="6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fade">
                                      <p:cBhvr>
                                        <p:cTn id="13" dur="500"/>
                                        <p:tgtEl>
                                          <p:spTgt spid="63"/>
                                        </p:tgtEl>
                                      </p:cBhvr>
                                    </p:animEffect>
                                  </p:childTnLst>
                                </p:cTn>
                              </p:par>
                              <p:par>
                                <p:cTn id="14" presetID="10" presetClass="entr" presetSubtype="0" fill="hold"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fade">
                                      <p:cBhvr>
                                        <p:cTn id="16" dur="500"/>
                                        <p:tgtEl>
                                          <p:spTgt spid="69"/>
                                        </p:tgtEl>
                                      </p:cBhvr>
                                    </p:animEffect>
                                  </p:childTnLst>
                                </p:cTn>
                              </p:par>
                              <p:par>
                                <p:cTn id="17" presetID="10" presetClass="entr" presetSubtype="0" fill="hold" nodeType="withEffect">
                                  <p:stCondLst>
                                    <p:cond delay="0"/>
                                  </p:stCondLst>
                                  <p:childTnLst>
                                    <p:set>
                                      <p:cBhvr>
                                        <p:cTn id="18" dur="1" fill="hold">
                                          <p:stCondLst>
                                            <p:cond delay="0"/>
                                          </p:stCondLst>
                                        </p:cTn>
                                        <p:tgtEl>
                                          <p:spTgt spid="76"/>
                                        </p:tgtEl>
                                        <p:attrNameLst>
                                          <p:attrName>style.visibility</p:attrName>
                                        </p:attrNameLst>
                                      </p:cBhvr>
                                      <p:to>
                                        <p:strVal val="visible"/>
                                      </p:to>
                                    </p:set>
                                    <p:animEffect transition="in" filter="fade">
                                      <p:cBhvr>
                                        <p:cTn id="19" dur="500"/>
                                        <p:tgtEl>
                                          <p:spTgt spid="7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0">
                                            <p:txEl>
                                              <p:pRg st="2" end="2"/>
                                            </p:txEl>
                                          </p:spTgt>
                                        </p:tgtEl>
                                        <p:attrNameLst>
                                          <p:attrName>style.visibility</p:attrName>
                                        </p:attrNameLst>
                                      </p:cBhvr>
                                      <p:to>
                                        <p:strVal val="visible"/>
                                      </p:to>
                                    </p:set>
                                    <p:animEffect transition="in" filter="fade">
                                      <p:cBhvr>
                                        <p:cTn id="24" dur="500"/>
                                        <p:tgtEl>
                                          <p:spTgt spid="60">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0">
                                            <p:txEl>
                                              <p:pRg st="4" end="4"/>
                                            </p:txEl>
                                          </p:spTgt>
                                        </p:tgtEl>
                                        <p:attrNameLst>
                                          <p:attrName>style.visibility</p:attrName>
                                        </p:attrNameLst>
                                      </p:cBhvr>
                                      <p:to>
                                        <p:strVal val="visible"/>
                                      </p:to>
                                    </p:set>
                                    <p:animEffect transition="in" filter="fade">
                                      <p:cBhvr>
                                        <p:cTn id="29" dur="500"/>
                                        <p:tgtEl>
                                          <p:spTgt spid="6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p:cNvCxnSpPr/>
          <p:nvPr/>
        </p:nvCxnSpPr>
        <p:spPr>
          <a:xfrm flipH="1">
            <a:off x="6915451" y="2729814"/>
            <a:ext cx="1335024" cy="0"/>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rot="16200000" flipH="1">
            <a:off x="6129944" y="3550599"/>
            <a:ext cx="1280160" cy="0"/>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rot="16200000" flipH="1">
            <a:off x="7817745" y="3550599"/>
            <a:ext cx="1280160" cy="0"/>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flipH="1">
            <a:off x="6924829" y="4390583"/>
            <a:ext cx="1325880" cy="0"/>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grpSp>
        <p:nvGrpSpPr>
          <p:cNvPr id="12" name="Group 11"/>
          <p:cNvGrpSpPr/>
          <p:nvPr/>
        </p:nvGrpSpPr>
        <p:grpSpPr>
          <a:xfrm>
            <a:off x="6549230" y="2469275"/>
            <a:ext cx="457200" cy="446897"/>
            <a:chOff x="2362199" y="2418475"/>
            <a:chExt cx="457200" cy="446897"/>
          </a:xfrm>
        </p:grpSpPr>
        <p:sp>
          <p:nvSpPr>
            <p:cNvPr id="6" name="Oval 5"/>
            <p:cNvSpPr/>
            <p:nvPr/>
          </p:nvSpPr>
          <p:spPr>
            <a:xfrm>
              <a:off x="2362200" y="2484372"/>
              <a:ext cx="381000" cy="381000"/>
            </a:xfrm>
            <a:prstGeom prst="ellipse">
              <a:avLst/>
            </a:prstGeom>
            <a:no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solidFill>
                  <a:srgbClr val="800000"/>
                </a:solidFill>
              </a:endParaRPr>
            </a:p>
          </p:txBody>
        </p:sp>
        <p:sp>
          <p:nvSpPr>
            <p:cNvPr id="62" name="Rectangle 3"/>
            <p:cNvSpPr txBox="1">
              <a:spLocks noChangeArrowheads="1"/>
            </p:cNvSpPr>
            <p:nvPr/>
          </p:nvSpPr>
          <p:spPr bwMode="auto">
            <a:xfrm>
              <a:off x="2362199" y="2418475"/>
              <a:ext cx="457200" cy="41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eaLnBrk="1" hangingPunct="1">
                <a:lnSpc>
                  <a:spcPct val="110000"/>
                </a:lnSpc>
                <a:buNone/>
                <a:defRPr/>
              </a:pPr>
              <a:r>
                <a:rPr lang="en-US" altLang="en-US" sz="2400" kern="0" dirty="0">
                  <a:solidFill>
                    <a:srgbClr val="800000"/>
                  </a:solidFill>
                </a:rPr>
                <a:t>A</a:t>
              </a:r>
            </a:p>
          </p:txBody>
        </p:sp>
      </p:grpSp>
      <p:grpSp>
        <p:nvGrpSpPr>
          <p:cNvPr id="63" name="Group 62"/>
          <p:cNvGrpSpPr/>
          <p:nvPr/>
        </p:nvGrpSpPr>
        <p:grpSpPr>
          <a:xfrm>
            <a:off x="6518750" y="4124782"/>
            <a:ext cx="457200" cy="436737"/>
            <a:chOff x="2321559" y="2428635"/>
            <a:chExt cx="457200" cy="436737"/>
          </a:xfrm>
        </p:grpSpPr>
        <p:sp>
          <p:nvSpPr>
            <p:cNvPr id="64" name="Oval 63"/>
            <p:cNvSpPr/>
            <p:nvPr/>
          </p:nvSpPr>
          <p:spPr>
            <a:xfrm>
              <a:off x="2362200" y="2484372"/>
              <a:ext cx="381000" cy="381000"/>
            </a:xfrm>
            <a:prstGeom prst="ellipse">
              <a:avLst/>
            </a:prstGeom>
            <a:no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endParaRPr lang="en-US">
                <a:solidFill>
                  <a:srgbClr val="800000"/>
                </a:solidFill>
              </a:endParaRPr>
            </a:p>
          </p:txBody>
        </p:sp>
        <p:sp>
          <p:nvSpPr>
            <p:cNvPr id="65" name="Rectangle 3"/>
            <p:cNvSpPr txBox="1">
              <a:spLocks noChangeArrowheads="1"/>
            </p:cNvSpPr>
            <p:nvPr/>
          </p:nvSpPr>
          <p:spPr bwMode="auto">
            <a:xfrm>
              <a:off x="2321559" y="2428635"/>
              <a:ext cx="457200" cy="41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800000"/>
                  </a:solidFill>
                </a:rPr>
                <a:t>C</a:t>
              </a:r>
            </a:p>
          </p:txBody>
        </p:sp>
      </p:grpSp>
      <p:grpSp>
        <p:nvGrpSpPr>
          <p:cNvPr id="69" name="Group 68"/>
          <p:cNvGrpSpPr/>
          <p:nvPr/>
        </p:nvGrpSpPr>
        <p:grpSpPr>
          <a:xfrm>
            <a:off x="8255000" y="2477697"/>
            <a:ext cx="457200" cy="446897"/>
            <a:chOff x="2362199" y="2418475"/>
            <a:chExt cx="457200" cy="446897"/>
          </a:xfrm>
        </p:grpSpPr>
        <p:sp>
          <p:nvSpPr>
            <p:cNvPr id="70" name="Oval 69"/>
            <p:cNvSpPr/>
            <p:nvPr/>
          </p:nvSpPr>
          <p:spPr>
            <a:xfrm>
              <a:off x="2362200" y="2484372"/>
              <a:ext cx="381000" cy="381000"/>
            </a:xfrm>
            <a:prstGeom prst="ellipse">
              <a:avLst/>
            </a:prstGeom>
            <a:no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solidFill>
                  <a:srgbClr val="800000"/>
                </a:solidFill>
              </a:endParaRPr>
            </a:p>
          </p:txBody>
        </p:sp>
        <p:sp>
          <p:nvSpPr>
            <p:cNvPr id="71" name="Rectangle 3"/>
            <p:cNvSpPr txBox="1">
              <a:spLocks noChangeArrowheads="1"/>
            </p:cNvSpPr>
            <p:nvPr/>
          </p:nvSpPr>
          <p:spPr bwMode="auto">
            <a:xfrm>
              <a:off x="2362199" y="2418475"/>
              <a:ext cx="457200" cy="41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eaLnBrk="1" hangingPunct="1">
                <a:lnSpc>
                  <a:spcPct val="110000"/>
                </a:lnSpc>
                <a:buNone/>
                <a:defRPr/>
              </a:pPr>
              <a:r>
                <a:rPr lang="en-US" altLang="en-US" sz="2400" kern="0" dirty="0">
                  <a:solidFill>
                    <a:srgbClr val="800000"/>
                  </a:solidFill>
                </a:rPr>
                <a:t>B</a:t>
              </a:r>
            </a:p>
          </p:txBody>
        </p:sp>
      </p:grpSp>
      <p:grpSp>
        <p:nvGrpSpPr>
          <p:cNvPr id="76" name="Group 75"/>
          <p:cNvGrpSpPr/>
          <p:nvPr/>
        </p:nvGrpSpPr>
        <p:grpSpPr>
          <a:xfrm>
            <a:off x="8221401" y="4124782"/>
            <a:ext cx="457200" cy="436737"/>
            <a:chOff x="2331719" y="2428635"/>
            <a:chExt cx="457200" cy="436737"/>
          </a:xfrm>
        </p:grpSpPr>
        <p:sp>
          <p:nvSpPr>
            <p:cNvPr id="77" name="Oval 76"/>
            <p:cNvSpPr/>
            <p:nvPr/>
          </p:nvSpPr>
          <p:spPr>
            <a:xfrm>
              <a:off x="2362200" y="2484372"/>
              <a:ext cx="381000" cy="381000"/>
            </a:xfrm>
            <a:prstGeom prst="ellipse">
              <a:avLst/>
            </a:prstGeom>
            <a:no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endParaRPr lang="en-US">
                <a:solidFill>
                  <a:srgbClr val="800000"/>
                </a:solidFill>
              </a:endParaRPr>
            </a:p>
          </p:txBody>
        </p:sp>
        <p:sp>
          <p:nvSpPr>
            <p:cNvPr id="78" name="Rectangle 3"/>
            <p:cNvSpPr txBox="1">
              <a:spLocks noChangeArrowheads="1"/>
            </p:cNvSpPr>
            <p:nvPr/>
          </p:nvSpPr>
          <p:spPr bwMode="auto">
            <a:xfrm>
              <a:off x="2331719" y="2428635"/>
              <a:ext cx="457200" cy="41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800000"/>
                  </a:solidFill>
                </a:rPr>
                <a:t>D</a:t>
              </a:r>
            </a:p>
          </p:txBody>
        </p:sp>
      </p:grpSp>
      <p:sp>
        <p:nvSpPr>
          <p:cNvPr id="18" name="Rectangle 3"/>
          <p:cNvSpPr>
            <a:spLocks noGrp="1" noChangeArrowheads="1"/>
          </p:cNvSpPr>
          <p:nvPr>
            <p:ph sz="quarter" idx="17"/>
          </p:nvPr>
        </p:nvSpPr>
        <p:spPr>
          <a:xfrm>
            <a:off x="0" y="1481773"/>
            <a:ext cx="6417150" cy="3547427"/>
          </a:xfrm>
        </p:spPr>
        <p:txBody>
          <a:bodyPr/>
          <a:lstStyle/>
          <a:p>
            <a:pPr marL="912813" lvl="1" indent="-517525" eaLnBrk="1" hangingPunct="1">
              <a:spcBef>
                <a:spcPts val="0"/>
              </a:spcBef>
              <a:buFont typeface="Wingdings" panose="05000000000000000000" pitchFamily="2" charset="2"/>
              <a:buChar char="§"/>
              <a:defRPr/>
            </a:pPr>
            <a:r>
              <a:rPr lang="en-US" altLang="en-US" sz="2400" b="1" dirty="0">
                <a:solidFill>
                  <a:srgbClr val="002060"/>
                </a:solidFill>
              </a:rPr>
              <a:t>E</a:t>
            </a:r>
            <a:r>
              <a:rPr lang="en-US" altLang="en-US" sz="2400" dirty="0"/>
              <a:t> is a set of </a:t>
            </a:r>
            <a:r>
              <a:rPr lang="en-US" altLang="en-US" sz="2400" b="1" dirty="0">
                <a:solidFill>
                  <a:srgbClr val="002060"/>
                </a:solidFill>
              </a:rPr>
              <a:t>edges</a:t>
            </a:r>
          </a:p>
          <a:p>
            <a:pPr marL="1387534" lvl="2" indent="-342900" eaLnBrk="1" hangingPunct="1">
              <a:spcBef>
                <a:spcPts val="2000"/>
              </a:spcBef>
              <a:defRPr/>
            </a:pPr>
            <a:r>
              <a:rPr lang="en-US" altLang="en-US" sz="2400" dirty="0"/>
              <a:t>also called </a:t>
            </a:r>
            <a:r>
              <a:rPr lang="en-US" altLang="en-US" sz="2400" b="1" dirty="0">
                <a:solidFill>
                  <a:srgbClr val="002060"/>
                </a:solidFill>
              </a:rPr>
              <a:t>arc</a:t>
            </a:r>
            <a:r>
              <a:rPr lang="en-US" altLang="en-US" sz="2400" dirty="0"/>
              <a:t>, </a:t>
            </a:r>
            <a:r>
              <a:rPr lang="en-US" altLang="en-US" sz="2400" b="1" dirty="0">
                <a:solidFill>
                  <a:srgbClr val="002060"/>
                </a:solidFill>
              </a:rPr>
              <a:t>link</a:t>
            </a:r>
          </a:p>
          <a:p>
            <a:pPr marL="1387534" lvl="2" indent="-342900" eaLnBrk="1" hangingPunct="1">
              <a:spcBef>
                <a:spcPts val="2000"/>
              </a:spcBef>
              <a:defRPr/>
            </a:pPr>
            <a:r>
              <a:rPr lang="en-US" altLang="en-US" sz="2400" dirty="0"/>
              <a:t>notation: E={(x, y) | x</a:t>
            </a:r>
            <a:r>
              <a:rPr lang="en-US" altLang="en-US" sz="2400" dirty="0">
                <a:sym typeface="Symbol" panose="05050102010706020507" pitchFamily="18" charset="2"/>
              </a:rPr>
              <a:t></a:t>
            </a:r>
            <a:r>
              <a:rPr lang="en-US" altLang="en-US" sz="2400" dirty="0"/>
              <a:t>y, x</a:t>
            </a:r>
            <a:r>
              <a:rPr lang="en-US" altLang="en-US" sz="2400" dirty="0">
                <a:sym typeface="Symbol" panose="05050102010706020507" pitchFamily="18" charset="2"/>
              </a:rPr>
              <a:t></a:t>
            </a:r>
            <a:r>
              <a:rPr lang="en-US" altLang="en-US" sz="2400" dirty="0"/>
              <a:t>V, </a:t>
            </a:r>
            <a:r>
              <a:rPr lang="en-US" altLang="en-US" sz="2400" dirty="0" err="1"/>
              <a:t>y</a:t>
            </a:r>
            <a:r>
              <a:rPr lang="en-US" altLang="en-US" sz="2400" dirty="0" err="1">
                <a:sym typeface="Symbol" panose="05050102010706020507" pitchFamily="18" charset="2"/>
              </a:rPr>
              <a:t></a:t>
            </a:r>
            <a:r>
              <a:rPr lang="en-US" altLang="en-US" sz="2400" dirty="0" err="1"/>
              <a:t>V</a:t>
            </a:r>
            <a:r>
              <a:rPr lang="en-US" altLang="en-US" sz="2400" dirty="0"/>
              <a:t>}</a:t>
            </a:r>
          </a:p>
          <a:p>
            <a:pPr marL="1387534" lvl="2" indent="-342900" eaLnBrk="1" hangingPunct="1">
              <a:spcBef>
                <a:spcPts val="2000"/>
              </a:spcBef>
              <a:defRPr/>
            </a:pPr>
            <a:r>
              <a:rPr lang="en-US" altLang="en-US" sz="2400" dirty="0"/>
              <a:t>edges may be labelled with numerical values called </a:t>
            </a:r>
            <a:r>
              <a:rPr lang="en-US" altLang="en-US" sz="2400" b="1" dirty="0">
                <a:solidFill>
                  <a:srgbClr val="002060"/>
                </a:solidFill>
              </a:rPr>
              <a:t>weight</a:t>
            </a:r>
            <a:r>
              <a:rPr lang="en-US" altLang="en-US" sz="2400" dirty="0"/>
              <a:t> or </a:t>
            </a:r>
            <a:r>
              <a:rPr lang="en-US" altLang="en-US" sz="2400" b="1" dirty="0">
                <a:solidFill>
                  <a:srgbClr val="002060"/>
                </a:solidFill>
              </a:rPr>
              <a:t>cost </a:t>
            </a:r>
            <a:r>
              <a:rPr lang="en-US" altLang="en-US" sz="2400" dirty="0"/>
              <a:t>by a function W</a:t>
            </a:r>
            <a:r>
              <a:rPr lang="en-US" altLang="en-US" sz="2400" dirty="0" smtClean="0"/>
              <a:t>: E </a:t>
            </a:r>
            <a:r>
              <a:rPr lang="en-US" altLang="en-US" sz="2400" dirty="0">
                <a:sym typeface="Symbol" panose="05050102010706020507" pitchFamily="18" charset="2"/>
              </a:rPr>
              <a:t></a:t>
            </a:r>
            <a:r>
              <a:rPr lang="en-US" altLang="en-US" sz="2400" dirty="0"/>
              <a:t> R</a:t>
            </a:r>
          </a:p>
        </p:txBody>
      </p:sp>
      <p:cxnSp>
        <p:nvCxnSpPr>
          <p:cNvPr id="25" name="Straight Connector 24"/>
          <p:cNvCxnSpPr>
            <a:stCxn id="6" idx="5"/>
          </p:cNvCxnSpPr>
          <p:nvPr/>
        </p:nvCxnSpPr>
        <p:spPr>
          <a:xfrm>
            <a:off x="6874435" y="2860376"/>
            <a:ext cx="1431756" cy="1373999"/>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sp>
        <p:nvSpPr>
          <p:cNvPr id="29" name="Rectangle 3"/>
          <p:cNvSpPr txBox="1">
            <a:spLocks noChangeArrowheads="1"/>
          </p:cNvSpPr>
          <p:nvPr/>
        </p:nvSpPr>
        <p:spPr bwMode="auto">
          <a:xfrm>
            <a:off x="7365402" y="2217166"/>
            <a:ext cx="457200" cy="41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002060"/>
                </a:solidFill>
              </a:rPr>
              <a:t>2</a:t>
            </a:r>
          </a:p>
        </p:txBody>
      </p:sp>
      <p:sp>
        <p:nvSpPr>
          <p:cNvPr id="30" name="Rectangle 3"/>
          <p:cNvSpPr txBox="1">
            <a:spLocks noChangeArrowheads="1"/>
          </p:cNvSpPr>
          <p:nvPr/>
        </p:nvSpPr>
        <p:spPr bwMode="auto">
          <a:xfrm>
            <a:off x="8392635" y="3311952"/>
            <a:ext cx="457200" cy="41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002060"/>
                </a:solidFill>
              </a:rPr>
              <a:t>1</a:t>
            </a:r>
          </a:p>
        </p:txBody>
      </p:sp>
      <p:sp>
        <p:nvSpPr>
          <p:cNvPr id="31" name="Rectangle 3"/>
          <p:cNvSpPr txBox="1">
            <a:spLocks noChangeArrowheads="1"/>
          </p:cNvSpPr>
          <p:nvPr/>
        </p:nvSpPr>
        <p:spPr bwMode="auto">
          <a:xfrm>
            <a:off x="7352296" y="4390583"/>
            <a:ext cx="457200" cy="41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002060"/>
                </a:solidFill>
              </a:rPr>
              <a:t>4</a:t>
            </a:r>
          </a:p>
        </p:txBody>
      </p:sp>
      <p:sp>
        <p:nvSpPr>
          <p:cNvPr id="32" name="Rectangle 3"/>
          <p:cNvSpPr txBox="1">
            <a:spLocks noChangeArrowheads="1"/>
          </p:cNvSpPr>
          <p:nvPr/>
        </p:nvSpPr>
        <p:spPr bwMode="auto">
          <a:xfrm>
            <a:off x="6364987" y="3311952"/>
            <a:ext cx="457200" cy="41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002060"/>
                </a:solidFill>
              </a:rPr>
              <a:t>3</a:t>
            </a:r>
          </a:p>
        </p:txBody>
      </p:sp>
      <p:sp>
        <p:nvSpPr>
          <p:cNvPr id="33" name="Rectangle 3"/>
          <p:cNvSpPr txBox="1">
            <a:spLocks noChangeArrowheads="1"/>
          </p:cNvSpPr>
          <p:nvPr/>
        </p:nvSpPr>
        <p:spPr bwMode="auto">
          <a:xfrm>
            <a:off x="7527962" y="3159197"/>
            <a:ext cx="457200" cy="41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002060"/>
                </a:solidFill>
              </a:rPr>
              <a:t>2</a:t>
            </a:r>
          </a:p>
        </p:txBody>
      </p:sp>
      <p:sp>
        <p:nvSpPr>
          <p:cNvPr id="34" name="Rounded Rectangle 33"/>
          <p:cNvSpPr/>
          <p:nvPr/>
        </p:nvSpPr>
        <p:spPr>
          <a:xfrm>
            <a:off x="4627821" y="1965874"/>
            <a:ext cx="1666548" cy="577338"/>
          </a:xfrm>
          <a:prstGeom prst="roundRect">
            <a:avLst/>
          </a:prstGeom>
          <a:solidFill>
            <a:srgbClr val="B51723"/>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dirty="0" smtClean="0">
                <a:solidFill>
                  <a:schemeClr val="bg1"/>
                </a:solidFill>
              </a:rPr>
              <a:t>no </a:t>
            </a:r>
            <a:r>
              <a:rPr lang="en-SG" sz="1600" dirty="0">
                <a:solidFill>
                  <a:schemeClr val="bg1"/>
                </a:solidFill>
              </a:rPr>
              <a:t>self-loop</a:t>
            </a:r>
          </a:p>
        </p:txBody>
      </p:sp>
      <p:cxnSp>
        <p:nvCxnSpPr>
          <p:cNvPr id="9" name="Straight Arrow Connector 8"/>
          <p:cNvCxnSpPr/>
          <p:nvPr/>
        </p:nvCxnSpPr>
        <p:spPr>
          <a:xfrm flipV="1">
            <a:off x="4419600" y="2497292"/>
            <a:ext cx="208221" cy="310956"/>
          </a:xfrm>
          <a:prstGeom prst="straightConnector1">
            <a:avLst/>
          </a:prstGeom>
          <a:ln>
            <a:solidFill>
              <a:srgbClr val="B51723"/>
            </a:solidFill>
            <a:tailEnd type="triangle"/>
          </a:ln>
        </p:spPr>
        <p:style>
          <a:lnRef idx="3">
            <a:schemeClr val="dk1"/>
          </a:lnRef>
          <a:fillRef idx="0">
            <a:schemeClr val="dk1"/>
          </a:fillRef>
          <a:effectRef idx="2">
            <a:schemeClr val="dk1"/>
          </a:effectRef>
          <a:fontRef idx="minor">
            <a:schemeClr val="tx1"/>
          </a:fontRef>
        </p:style>
      </p:cxnSp>
      <p:sp>
        <p:nvSpPr>
          <p:cNvPr id="17" name="Rectangle 16"/>
          <p:cNvSpPr/>
          <p:nvPr/>
        </p:nvSpPr>
        <p:spPr>
          <a:xfrm>
            <a:off x="1352926" y="4873274"/>
            <a:ext cx="6632236" cy="461665"/>
          </a:xfrm>
          <a:prstGeom prst="rect">
            <a:avLst/>
          </a:prstGeom>
          <a:noFill/>
          <a:ln>
            <a:solidFill>
              <a:schemeClr val="bg1"/>
            </a:solidFill>
          </a:ln>
        </p:spPr>
        <p:txBody>
          <a:bodyPr wrap="square">
            <a:spAutoFit/>
          </a:bodyPr>
          <a:lstStyle/>
          <a:p>
            <a:pPr marL="60325" lvl="3" eaLnBrk="1" hangingPunct="1">
              <a:spcBef>
                <a:spcPts val="2000"/>
              </a:spcBef>
              <a:defRPr/>
            </a:pPr>
            <a:r>
              <a:rPr lang="en-US" altLang="en-US" dirty="0">
                <a:latin typeface="+mn-lt"/>
              </a:rPr>
              <a:t>In this case, it is called a </a:t>
            </a:r>
            <a:r>
              <a:rPr lang="en-US" altLang="en-US" dirty="0">
                <a:solidFill>
                  <a:srgbClr val="C00000"/>
                </a:solidFill>
                <a:latin typeface="+mn-lt"/>
              </a:rPr>
              <a:t>weighted graph</a:t>
            </a:r>
            <a:r>
              <a:rPr lang="en-US" altLang="en-US" b="0" dirty="0"/>
              <a:t>.</a:t>
            </a:r>
          </a:p>
        </p:txBody>
      </p:sp>
      <p:sp>
        <p:nvSpPr>
          <p:cNvPr id="35" name="Text Placeholder 2"/>
          <p:cNvSpPr>
            <a:spLocks noGrp="1"/>
          </p:cNvSpPr>
          <p:nvPr>
            <p:ph type="body" sz="quarter" idx="16"/>
          </p:nvPr>
        </p:nvSpPr>
        <p:spPr>
          <a:xfrm>
            <a:off x="338138" y="728663"/>
            <a:ext cx="7916862" cy="495300"/>
          </a:xfrm>
        </p:spPr>
        <p:txBody>
          <a:bodyPr/>
          <a:lstStyle/>
          <a:p>
            <a:pPr marL="280988" indent="-280988">
              <a:lnSpc>
                <a:spcPct val="110000"/>
              </a:lnSpc>
              <a:defRPr/>
            </a:pPr>
            <a:r>
              <a:rPr altLang="en-US" sz="3600" dirty="0"/>
              <a:t>Graph Terminology</a:t>
            </a:r>
            <a:endParaRPr altLang="en-US" sz="4000" dirty="0"/>
          </a:p>
        </p:txBody>
      </p:sp>
    </p:spTree>
    <p:extLst>
      <p:ext uri="{BB962C8B-B14F-4D97-AF65-F5344CB8AC3E}">
        <p14:creationId xmlns:p14="http://schemas.microsoft.com/office/powerpoint/2010/main" val="4138734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xEl>
                                              <p:pRg st="1" end="1"/>
                                            </p:txEl>
                                          </p:spTgt>
                                        </p:tgtEl>
                                        <p:attrNameLst>
                                          <p:attrName>style.visibility</p:attrName>
                                        </p:attrNameLst>
                                      </p:cBhvr>
                                      <p:to>
                                        <p:strVal val="visible"/>
                                      </p:to>
                                    </p:set>
                                    <p:animEffect transition="in" filter="fade">
                                      <p:cBhvr>
                                        <p:cTn id="27" dur="500"/>
                                        <p:tgtEl>
                                          <p:spTgt spid="18">
                                            <p:txEl>
                                              <p:pRg st="1" end="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xEl>
                                              <p:pRg st="2" end="2"/>
                                            </p:txEl>
                                          </p:spTgt>
                                        </p:tgtEl>
                                        <p:attrNameLst>
                                          <p:attrName>style.visibility</p:attrName>
                                        </p:attrNameLst>
                                      </p:cBhvr>
                                      <p:to>
                                        <p:strVal val="visible"/>
                                      </p:to>
                                    </p:set>
                                    <p:animEffect transition="in" filter="fade">
                                      <p:cBhvr>
                                        <p:cTn id="30" dur="500"/>
                                        <p:tgtEl>
                                          <p:spTgt spid="18">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childTnLst>
                                </p:cTn>
                              </p:par>
                              <p:par>
                                <p:cTn id="36" presetID="22" presetClass="entr" presetSubtype="4"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down)">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8">
                                            <p:txEl>
                                              <p:pRg st="3" end="3"/>
                                            </p:txEl>
                                          </p:spTgt>
                                        </p:tgtEl>
                                        <p:attrNameLst>
                                          <p:attrName>style.visibility</p:attrName>
                                        </p:attrNameLst>
                                      </p:cBhvr>
                                      <p:to>
                                        <p:strVal val="visible"/>
                                      </p:to>
                                    </p:set>
                                    <p:animEffect transition="in" filter="fade">
                                      <p:cBhvr>
                                        <p:cTn id="43" dur="500"/>
                                        <p:tgtEl>
                                          <p:spTgt spid="18">
                                            <p:txEl>
                                              <p:pRg st="3" end="3"/>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500"/>
                                        <p:tgtEl>
                                          <p:spTgt spid="2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500"/>
                                        <p:tgtEl>
                                          <p:spTgt spid="3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3" grpId="0"/>
      <p:bldP spid="34"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Connector 24"/>
          <p:cNvCxnSpPr>
            <a:stCxn id="6" idx="5"/>
          </p:cNvCxnSpPr>
          <p:nvPr/>
        </p:nvCxnSpPr>
        <p:spPr>
          <a:xfrm>
            <a:off x="6874435" y="3226136"/>
            <a:ext cx="1431756" cy="1373999"/>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flipH="1">
            <a:off x="6915451" y="3095574"/>
            <a:ext cx="1335024" cy="0"/>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rot="16200000" flipH="1">
            <a:off x="6100544" y="3916359"/>
            <a:ext cx="1280160" cy="0"/>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rot="16200000" flipH="1">
            <a:off x="7817745" y="3916359"/>
            <a:ext cx="1280160" cy="0"/>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flipH="1">
            <a:off x="6924829" y="4756343"/>
            <a:ext cx="1325880" cy="0"/>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grpSp>
        <p:nvGrpSpPr>
          <p:cNvPr id="12" name="Group 11"/>
          <p:cNvGrpSpPr/>
          <p:nvPr/>
        </p:nvGrpSpPr>
        <p:grpSpPr>
          <a:xfrm>
            <a:off x="6549230" y="2835035"/>
            <a:ext cx="457200" cy="446897"/>
            <a:chOff x="2362199" y="2418475"/>
            <a:chExt cx="457200" cy="446897"/>
          </a:xfrm>
        </p:grpSpPr>
        <p:sp>
          <p:nvSpPr>
            <p:cNvPr id="6" name="Oval 5"/>
            <p:cNvSpPr/>
            <p:nvPr/>
          </p:nvSpPr>
          <p:spPr>
            <a:xfrm>
              <a:off x="2362200" y="2484372"/>
              <a:ext cx="381000" cy="381000"/>
            </a:xfrm>
            <a:prstGeom prst="ellipse">
              <a:avLst/>
            </a:prstGeom>
            <a:no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solidFill>
                  <a:srgbClr val="800000"/>
                </a:solidFill>
              </a:endParaRPr>
            </a:p>
          </p:txBody>
        </p:sp>
        <p:sp>
          <p:nvSpPr>
            <p:cNvPr id="62" name="Rectangle 3"/>
            <p:cNvSpPr txBox="1">
              <a:spLocks noChangeArrowheads="1"/>
            </p:cNvSpPr>
            <p:nvPr/>
          </p:nvSpPr>
          <p:spPr bwMode="auto">
            <a:xfrm>
              <a:off x="2362199" y="2418475"/>
              <a:ext cx="457200" cy="41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eaLnBrk="1" hangingPunct="1">
                <a:lnSpc>
                  <a:spcPct val="110000"/>
                </a:lnSpc>
                <a:buNone/>
                <a:defRPr/>
              </a:pPr>
              <a:r>
                <a:rPr lang="en-US" altLang="en-US" sz="2400" kern="0" dirty="0">
                  <a:solidFill>
                    <a:srgbClr val="800000"/>
                  </a:solidFill>
                </a:rPr>
                <a:t>A</a:t>
              </a:r>
            </a:p>
          </p:txBody>
        </p:sp>
      </p:grpSp>
      <p:grpSp>
        <p:nvGrpSpPr>
          <p:cNvPr id="63" name="Group 62"/>
          <p:cNvGrpSpPr/>
          <p:nvPr/>
        </p:nvGrpSpPr>
        <p:grpSpPr>
          <a:xfrm>
            <a:off x="6518750" y="4490542"/>
            <a:ext cx="457200" cy="436737"/>
            <a:chOff x="2321559" y="2428635"/>
            <a:chExt cx="457200" cy="436737"/>
          </a:xfrm>
        </p:grpSpPr>
        <p:sp>
          <p:nvSpPr>
            <p:cNvPr id="64" name="Oval 63"/>
            <p:cNvSpPr/>
            <p:nvPr/>
          </p:nvSpPr>
          <p:spPr>
            <a:xfrm>
              <a:off x="2362200" y="2484372"/>
              <a:ext cx="381000" cy="381000"/>
            </a:xfrm>
            <a:prstGeom prst="ellipse">
              <a:avLst/>
            </a:prstGeom>
            <a:no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endParaRPr lang="en-US">
                <a:solidFill>
                  <a:srgbClr val="800000"/>
                </a:solidFill>
              </a:endParaRPr>
            </a:p>
          </p:txBody>
        </p:sp>
        <p:sp>
          <p:nvSpPr>
            <p:cNvPr id="65" name="Rectangle 3"/>
            <p:cNvSpPr txBox="1">
              <a:spLocks noChangeArrowheads="1"/>
            </p:cNvSpPr>
            <p:nvPr/>
          </p:nvSpPr>
          <p:spPr bwMode="auto">
            <a:xfrm>
              <a:off x="2321559" y="2428635"/>
              <a:ext cx="457200" cy="41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800000"/>
                  </a:solidFill>
                </a:rPr>
                <a:t>C</a:t>
              </a:r>
            </a:p>
          </p:txBody>
        </p:sp>
      </p:grpSp>
      <p:grpSp>
        <p:nvGrpSpPr>
          <p:cNvPr id="69" name="Group 68"/>
          <p:cNvGrpSpPr/>
          <p:nvPr/>
        </p:nvGrpSpPr>
        <p:grpSpPr>
          <a:xfrm>
            <a:off x="8255000" y="2843457"/>
            <a:ext cx="457200" cy="446897"/>
            <a:chOff x="2362199" y="2418475"/>
            <a:chExt cx="457200" cy="446897"/>
          </a:xfrm>
        </p:grpSpPr>
        <p:sp>
          <p:nvSpPr>
            <p:cNvPr id="70" name="Oval 69"/>
            <p:cNvSpPr/>
            <p:nvPr/>
          </p:nvSpPr>
          <p:spPr>
            <a:xfrm>
              <a:off x="2362200" y="2484372"/>
              <a:ext cx="381000" cy="381000"/>
            </a:xfrm>
            <a:prstGeom prst="ellipse">
              <a:avLst/>
            </a:prstGeom>
            <a:no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solidFill>
                  <a:srgbClr val="800000"/>
                </a:solidFill>
              </a:endParaRPr>
            </a:p>
          </p:txBody>
        </p:sp>
        <p:sp>
          <p:nvSpPr>
            <p:cNvPr id="71" name="Rectangle 3"/>
            <p:cNvSpPr txBox="1">
              <a:spLocks noChangeArrowheads="1"/>
            </p:cNvSpPr>
            <p:nvPr/>
          </p:nvSpPr>
          <p:spPr bwMode="auto">
            <a:xfrm>
              <a:off x="2362199" y="2418475"/>
              <a:ext cx="457200" cy="41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eaLnBrk="1" hangingPunct="1">
                <a:lnSpc>
                  <a:spcPct val="110000"/>
                </a:lnSpc>
                <a:buNone/>
                <a:defRPr/>
              </a:pPr>
              <a:r>
                <a:rPr lang="en-US" altLang="en-US" sz="2400" kern="0" dirty="0">
                  <a:solidFill>
                    <a:srgbClr val="800000"/>
                  </a:solidFill>
                </a:rPr>
                <a:t>B</a:t>
              </a:r>
            </a:p>
          </p:txBody>
        </p:sp>
      </p:grpSp>
      <p:grpSp>
        <p:nvGrpSpPr>
          <p:cNvPr id="76" name="Group 75"/>
          <p:cNvGrpSpPr/>
          <p:nvPr/>
        </p:nvGrpSpPr>
        <p:grpSpPr>
          <a:xfrm>
            <a:off x="8221401" y="4490542"/>
            <a:ext cx="457200" cy="436737"/>
            <a:chOff x="2331719" y="2428635"/>
            <a:chExt cx="457200" cy="436737"/>
          </a:xfrm>
        </p:grpSpPr>
        <p:sp>
          <p:nvSpPr>
            <p:cNvPr id="77" name="Oval 76"/>
            <p:cNvSpPr/>
            <p:nvPr/>
          </p:nvSpPr>
          <p:spPr>
            <a:xfrm>
              <a:off x="2362200" y="2484372"/>
              <a:ext cx="381000" cy="381000"/>
            </a:xfrm>
            <a:prstGeom prst="ellipse">
              <a:avLst/>
            </a:prstGeom>
            <a:no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endParaRPr lang="en-US">
                <a:solidFill>
                  <a:srgbClr val="800000"/>
                </a:solidFill>
              </a:endParaRPr>
            </a:p>
          </p:txBody>
        </p:sp>
        <p:sp>
          <p:nvSpPr>
            <p:cNvPr id="78" name="Rectangle 3"/>
            <p:cNvSpPr txBox="1">
              <a:spLocks noChangeArrowheads="1"/>
            </p:cNvSpPr>
            <p:nvPr/>
          </p:nvSpPr>
          <p:spPr bwMode="auto">
            <a:xfrm>
              <a:off x="2331719" y="2428635"/>
              <a:ext cx="457200" cy="41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800000"/>
                  </a:solidFill>
                </a:rPr>
                <a:t>D</a:t>
              </a:r>
            </a:p>
          </p:txBody>
        </p:sp>
      </p:grpSp>
      <p:sp>
        <p:nvSpPr>
          <p:cNvPr id="29" name="Rectangle 3"/>
          <p:cNvSpPr txBox="1">
            <a:spLocks noChangeArrowheads="1"/>
          </p:cNvSpPr>
          <p:nvPr/>
        </p:nvSpPr>
        <p:spPr bwMode="auto">
          <a:xfrm>
            <a:off x="7365402" y="2582926"/>
            <a:ext cx="457200" cy="41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002060"/>
                </a:solidFill>
              </a:rPr>
              <a:t>2</a:t>
            </a:r>
          </a:p>
        </p:txBody>
      </p:sp>
      <p:sp>
        <p:nvSpPr>
          <p:cNvPr id="30" name="Rectangle 3"/>
          <p:cNvSpPr txBox="1">
            <a:spLocks noChangeArrowheads="1"/>
          </p:cNvSpPr>
          <p:nvPr/>
        </p:nvSpPr>
        <p:spPr bwMode="auto">
          <a:xfrm>
            <a:off x="8392635" y="3677712"/>
            <a:ext cx="457200" cy="41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002060"/>
                </a:solidFill>
              </a:rPr>
              <a:t>1</a:t>
            </a:r>
          </a:p>
        </p:txBody>
      </p:sp>
      <p:sp>
        <p:nvSpPr>
          <p:cNvPr id="31" name="Rectangle 3"/>
          <p:cNvSpPr txBox="1">
            <a:spLocks noChangeArrowheads="1"/>
          </p:cNvSpPr>
          <p:nvPr/>
        </p:nvSpPr>
        <p:spPr bwMode="auto">
          <a:xfrm>
            <a:off x="7352296" y="4756343"/>
            <a:ext cx="457200" cy="41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002060"/>
                </a:solidFill>
              </a:rPr>
              <a:t>4</a:t>
            </a:r>
          </a:p>
        </p:txBody>
      </p:sp>
      <p:sp>
        <p:nvSpPr>
          <p:cNvPr id="32" name="Rectangle 3"/>
          <p:cNvSpPr txBox="1">
            <a:spLocks noChangeArrowheads="1"/>
          </p:cNvSpPr>
          <p:nvPr/>
        </p:nvSpPr>
        <p:spPr bwMode="auto">
          <a:xfrm>
            <a:off x="6364987" y="3677712"/>
            <a:ext cx="457200" cy="41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002060"/>
                </a:solidFill>
              </a:rPr>
              <a:t>3</a:t>
            </a:r>
          </a:p>
        </p:txBody>
      </p:sp>
      <p:sp>
        <p:nvSpPr>
          <p:cNvPr id="33" name="Rectangle 3"/>
          <p:cNvSpPr txBox="1">
            <a:spLocks noChangeArrowheads="1"/>
          </p:cNvSpPr>
          <p:nvPr/>
        </p:nvSpPr>
        <p:spPr bwMode="auto">
          <a:xfrm>
            <a:off x="7527962" y="3524957"/>
            <a:ext cx="457200" cy="41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002060"/>
                </a:solidFill>
              </a:rPr>
              <a:t>2</a:t>
            </a:r>
          </a:p>
        </p:txBody>
      </p:sp>
      <p:sp>
        <p:nvSpPr>
          <p:cNvPr id="35" name="Rectangle 3"/>
          <p:cNvSpPr>
            <a:spLocks noGrp="1" noChangeArrowheads="1"/>
          </p:cNvSpPr>
          <p:nvPr>
            <p:ph sz="quarter" idx="17"/>
          </p:nvPr>
        </p:nvSpPr>
        <p:spPr>
          <a:xfrm>
            <a:off x="352925" y="1471613"/>
            <a:ext cx="7599218" cy="1452981"/>
          </a:xfrm>
        </p:spPr>
        <p:txBody>
          <a:bodyPr/>
          <a:lstStyle/>
          <a:p>
            <a:pPr marL="400050" indent="-342900" eaLnBrk="1" hangingPunct="1">
              <a:spcBef>
                <a:spcPts val="0"/>
              </a:spcBef>
              <a:buSzPct val="70000"/>
              <a:defRPr/>
            </a:pPr>
            <a:r>
              <a:rPr lang="en-US" altLang="en-US" dirty="0">
                <a:solidFill>
                  <a:schemeClr val="tx1"/>
                </a:solidFill>
              </a:rPr>
              <a:t>If </a:t>
            </a:r>
            <a:r>
              <a:rPr lang="en-US" altLang="en-US" i="1" dirty="0">
                <a:solidFill>
                  <a:schemeClr val="tx1"/>
                </a:solidFill>
              </a:rPr>
              <a:t>e</a:t>
            </a:r>
            <a:r>
              <a:rPr lang="en-US" altLang="en-US" dirty="0">
                <a:solidFill>
                  <a:schemeClr val="tx1"/>
                </a:solidFill>
              </a:rPr>
              <a:t> = (</a:t>
            </a:r>
            <a:r>
              <a:rPr lang="en-US" altLang="en-US" i="1" dirty="0">
                <a:solidFill>
                  <a:schemeClr val="tx1"/>
                </a:solidFill>
              </a:rPr>
              <a:t>x, y</a:t>
            </a:r>
            <a:r>
              <a:rPr lang="en-US" altLang="en-US" dirty="0">
                <a:solidFill>
                  <a:schemeClr val="tx1"/>
                </a:solidFill>
              </a:rPr>
              <a:t>) is an edge in an undirected graph, then </a:t>
            </a:r>
            <a:r>
              <a:rPr lang="en-US" altLang="en-US" i="1" dirty="0">
                <a:solidFill>
                  <a:schemeClr val="tx1"/>
                </a:solidFill>
              </a:rPr>
              <a:t>e</a:t>
            </a:r>
            <a:r>
              <a:rPr lang="en-US" altLang="en-US" dirty="0">
                <a:solidFill>
                  <a:schemeClr val="tx1"/>
                </a:solidFill>
              </a:rPr>
              <a:t> is </a:t>
            </a:r>
            <a:r>
              <a:rPr lang="en-US" altLang="en-US" b="1" dirty="0">
                <a:solidFill>
                  <a:srgbClr val="800000"/>
                </a:solidFill>
              </a:rPr>
              <a:t>incident</a:t>
            </a:r>
            <a:r>
              <a:rPr lang="en-US" altLang="en-US" dirty="0">
                <a:solidFill>
                  <a:schemeClr val="tx1"/>
                </a:solidFill>
              </a:rPr>
              <a:t> with </a:t>
            </a:r>
            <a:r>
              <a:rPr lang="en-US" altLang="en-US" i="1" dirty="0">
                <a:solidFill>
                  <a:schemeClr val="tx1"/>
                </a:solidFill>
              </a:rPr>
              <a:t>x</a:t>
            </a:r>
            <a:r>
              <a:rPr lang="en-US" altLang="en-US" dirty="0">
                <a:solidFill>
                  <a:schemeClr val="tx1"/>
                </a:solidFill>
              </a:rPr>
              <a:t> and </a:t>
            </a:r>
            <a:r>
              <a:rPr lang="en-US" altLang="en-US" i="1" dirty="0">
                <a:solidFill>
                  <a:schemeClr val="tx1"/>
                </a:solidFill>
              </a:rPr>
              <a:t>y</a:t>
            </a:r>
            <a:r>
              <a:rPr lang="en-US" altLang="en-US" dirty="0">
                <a:solidFill>
                  <a:schemeClr val="tx1"/>
                </a:solidFill>
              </a:rPr>
              <a:t>; </a:t>
            </a:r>
            <a:r>
              <a:rPr lang="en-US" altLang="en-US" i="1" dirty="0">
                <a:solidFill>
                  <a:schemeClr val="tx1"/>
                </a:solidFill>
              </a:rPr>
              <a:t>x</a:t>
            </a:r>
            <a:r>
              <a:rPr lang="en-US" altLang="en-US" dirty="0">
                <a:solidFill>
                  <a:schemeClr val="tx1"/>
                </a:solidFill>
              </a:rPr>
              <a:t> is </a:t>
            </a:r>
            <a:r>
              <a:rPr lang="en-US" altLang="en-US" b="1" dirty="0">
                <a:solidFill>
                  <a:srgbClr val="800000"/>
                </a:solidFill>
              </a:rPr>
              <a:t>adjacent</a:t>
            </a:r>
            <a:r>
              <a:rPr lang="en-US" altLang="en-US" dirty="0">
                <a:solidFill>
                  <a:schemeClr val="tx1"/>
                </a:solidFill>
              </a:rPr>
              <a:t> to </a:t>
            </a:r>
            <a:r>
              <a:rPr lang="en-US" altLang="en-US" i="1" dirty="0">
                <a:solidFill>
                  <a:schemeClr val="tx1"/>
                </a:solidFill>
              </a:rPr>
              <a:t>y</a:t>
            </a:r>
            <a:r>
              <a:rPr lang="en-US" altLang="en-US" dirty="0">
                <a:solidFill>
                  <a:schemeClr val="tx1"/>
                </a:solidFill>
              </a:rPr>
              <a:t> and vice versa. </a:t>
            </a:r>
          </a:p>
        </p:txBody>
      </p:sp>
      <p:sp>
        <p:nvSpPr>
          <p:cNvPr id="36" name="Rectangle 3"/>
          <p:cNvSpPr txBox="1">
            <a:spLocks noChangeArrowheads="1"/>
          </p:cNvSpPr>
          <p:nvPr/>
        </p:nvSpPr>
        <p:spPr bwMode="auto">
          <a:xfrm>
            <a:off x="350218" y="2925242"/>
            <a:ext cx="6053319" cy="477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400050" indent="-342900" eaLnBrk="1" hangingPunct="1">
              <a:spcBef>
                <a:spcPts val="0"/>
              </a:spcBef>
              <a:buSzPct val="70000"/>
              <a:defRPr/>
            </a:pPr>
            <a:r>
              <a:rPr lang="en-US" altLang="en-US" b="0" kern="0" dirty="0">
                <a:solidFill>
                  <a:schemeClr val="tx1"/>
                </a:solidFill>
              </a:rPr>
              <a:t>If edge (</a:t>
            </a:r>
            <a:r>
              <a:rPr lang="en-US" altLang="en-US" b="0" i="1" kern="0" dirty="0">
                <a:solidFill>
                  <a:schemeClr val="tx1"/>
                </a:solidFill>
              </a:rPr>
              <a:t>x, y</a:t>
            </a:r>
            <a:r>
              <a:rPr lang="en-US" altLang="en-US" b="0" kern="0" dirty="0">
                <a:solidFill>
                  <a:schemeClr val="tx1"/>
                </a:solidFill>
              </a:rPr>
              <a:t>) is unordered, then G is </a:t>
            </a:r>
            <a:r>
              <a:rPr lang="en-US" altLang="en-US" kern="0" dirty="0">
                <a:solidFill>
                  <a:srgbClr val="800000"/>
                </a:solidFill>
              </a:rPr>
              <a:t>undirected</a:t>
            </a:r>
            <a:r>
              <a:rPr lang="en-US" altLang="en-US" b="0" kern="0" dirty="0">
                <a:solidFill>
                  <a:schemeClr val="tx1"/>
                </a:solidFill>
              </a:rPr>
              <a:t>;</a:t>
            </a:r>
            <a:r>
              <a:rPr lang="en-US" altLang="en-US" kern="0" dirty="0">
                <a:solidFill>
                  <a:schemeClr val="tx1"/>
                </a:solidFill>
              </a:rPr>
              <a:t> </a:t>
            </a:r>
            <a:r>
              <a:rPr lang="en-US" altLang="en-US" sz="2400" b="0" kern="0" dirty="0">
                <a:solidFill>
                  <a:schemeClr val="tx1"/>
                </a:solidFill>
              </a:rPr>
              <a:t>otherwise, G is a </a:t>
            </a:r>
            <a:r>
              <a:rPr lang="en-US" altLang="en-US" sz="2400" kern="0" dirty="0">
                <a:solidFill>
                  <a:srgbClr val="800000"/>
                </a:solidFill>
              </a:rPr>
              <a:t>directed</a:t>
            </a:r>
            <a:r>
              <a:rPr lang="en-US" altLang="en-US" sz="2400" b="0" kern="0" dirty="0">
                <a:solidFill>
                  <a:schemeClr val="tx1"/>
                </a:solidFill>
              </a:rPr>
              <a:t> graph.</a:t>
            </a:r>
          </a:p>
          <a:p>
            <a:pPr marL="57150" indent="0" eaLnBrk="1" hangingPunct="1">
              <a:spcBef>
                <a:spcPts val="0"/>
              </a:spcBef>
              <a:buSzPct val="70000"/>
              <a:buNone/>
              <a:defRPr/>
            </a:pPr>
            <a:endParaRPr lang="en-US" altLang="en-US" b="0" u="sng" kern="0" dirty="0">
              <a:solidFill>
                <a:schemeClr val="tx1"/>
              </a:solidFill>
            </a:endParaRPr>
          </a:p>
          <a:p>
            <a:pPr marL="400050" indent="-342900" eaLnBrk="1" hangingPunct="1">
              <a:spcBef>
                <a:spcPts val="0"/>
              </a:spcBef>
              <a:buSzPct val="70000"/>
              <a:defRPr/>
            </a:pPr>
            <a:r>
              <a:rPr lang="en-US" altLang="en-US" b="0" kern="0" dirty="0">
                <a:solidFill>
                  <a:schemeClr val="tx1"/>
                </a:solidFill>
              </a:rPr>
              <a:t>If </a:t>
            </a:r>
            <a:r>
              <a:rPr lang="en-US" altLang="en-US" b="0" i="1" kern="0" dirty="0">
                <a:solidFill>
                  <a:schemeClr val="tx1"/>
                </a:solidFill>
              </a:rPr>
              <a:t>e</a:t>
            </a:r>
            <a:r>
              <a:rPr lang="en-US" altLang="en-US" b="0" kern="0" dirty="0">
                <a:solidFill>
                  <a:schemeClr val="tx1"/>
                </a:solidFill>
              </a:rPr>
              <a:t> = (</a:t>
            </a:r>
            <a:r>
              <a:rPr lang="en-US" altLang="en-US" b="0" i="1" kern="0" dirty="0">
                <a:solidFill>
                  <a:schemeClr val="tx1"/>
                </a:solidFill>
              </a:rPr>
              <a:t>x, y</a:t>
            </a:r>
            <a:r>
              <a:rPr lang="en-US" altLang="en-US" b="0" kern="0" dirty="0">
                <a:solidFill>
                  <a:schemeClr val="tx1"/>
                </a:solidFill>
              </a:rPr>
              <a:t>) is an edge in a directed graph, then </a:t>
            </a:r>
            <a:r>
              <a:rPr lang="en-US" altLang="en-US" b="0" i="1" kern="0" dirty="0">
                <a:solidFill>
                  <a:schemeClr val="tx1"/>
                </a:solidFill>
              </a:rPr>
              <a:t>y</a:t>
            </a:r>
            <a:r>
              <a:rPr lang="en-US" altLang="en-US" b="0" kern="0" dirty="0">
                <a:solidFill>
                  <a:schemeClr val="tx1"/>
                </a:solidFill>
              </a:rPr>
              <a:t> can be reached from </a:t>
            </a:r>
            <a:r>
              <a:rPr lang="en-US" altLang="en-US" b="0" i="1" kern="0" dirty="0">
                <a:solidFill>
                  <a:schemeClr val="tx1"/>
                </a:solidFill>
              </a:rPr>
              <a:t>x</a:t>
            </a:r>
            <a:r>
              <a:rPr lang="en-US" altLang="en-US" b="0" kern="0" dirty="0">
                <a:solidFill>
                  <a:schemeClr val="tx1"/>
                </a:solidFill>
              </a:rPr>
              <a:t> through one edge, so </a:t>
            </a:r>
            <a:r>
              <a:rPr lang="en-US" altLang="en-US" b="0" kern="0" dirty="0" smtClean="0">
                <a:solidFill>
                  <a:schemeClr val="tx1"/>
                </a:solidFill>
              </a:rPr>
              <a:t>target </a:t>
            </a:r>
            <a:r>
              <a:rPr lang="en-US" altLang="en-US" b="0" i="1" kern="0" dirty="0" smtClean="0">
                <a:solidFill>
                  <a:schemeClr val="tx1"/>
                </a:solidFill>
              </a:rPr>
              <a:t>y </a:t>
            </a:r>
            <a:r>
              <a:rPr lang="en-US" altLang="en-US" b="0" kern="0" dirty="0" smtClean="0">
                <a:solidFill>
                  <a:schemeClr val="tx1"/>
                </a:solidFill>
              </a:rPr>
              <a:t>is </a:t>
            </a:r>
            <a:r>
              <a:rPr lang="en-US" altLang="en-US" kern="0" dirty="0">
                <a:solidFill>
                  <a:srgbClr val="800000"/>
                </a:solidFill>
              </a:rPr>
              <a:t>adjacent</a:t>
            </a:r>
            <a:r>
              <a:rPr lang="en-US" altLang="en-US" b="0" kern="0" dirty="0">
                <a:solidFill>
                  <a:srgbClr val="800000"/>
                </a:solidFill>
              </a:rPr>
              <a:t> </a:t>
            </a:r>
            <a:r>
              <a:rPr lang="en-US" altLang="en-US" b="0" kern="0" dirty="0">
                <a:solidFill>
                  <a:schemeClr val="tx1"/>
                </a:solidFill>
              </a:rPr>
              <a:t>to </a:t>
            </a:r>
            <a:r>
              <a:rPr lang="en-US" altLang="en-US" b="0" kern="0" dirty="0" smtClean="0">
                <a:solidFill>
                  <a:schemeClr val="tx1"/>
                </a:solidFill>
              </a:rPr>
              <a:t>source </a:t>
            </a:r>
            <a:r>
              <a:rPr lang="en-US" altLang="en-US" b="0" i="1" kern="0" dirty="0" smtClean="0">
                <a:solidFill>
                  <a:schemeClr val="tx1"/>
                </a:solidFill>
              </a:rPr>
              <a:t>x </a:t>
            </a:r>
            <a:r>
              <a:rPr lang="en-US" altLang="en-US" b="0" kern="0" dirty="0">
                <a:solidFill>
                  <a:schemeClr val="tx1"/>
                </a:solidFill>
              </a:rPr>
              <a:t>(but it doesn’t mean </a:t>
            </a:r>
            <a:r>
              <a:rPr lang="en-US" altLang="en-US" b="0" i="1" kern="0" dirty="0">
                <a:solidFill>
                  <a:schemeClr val="tx1"/>
                </a:solidFill>
              </a:rPr>
              <a:t>x</a:t>
            </a:r>
            <a:r>
              <a:rPr lang="en-US" altLang="en-US" b="0" kern="0" dirty="0">
                <a:solidFill>
                  <a:schemeClr val="tx1"/>
                </a:solidFill>
              </a:rPr>
              <a:t> is adjacent to </a:t>
            </a:r>
            <a:r>
              <a:rPr lang="en-US" altLang="en-US" b="0" i="1" kern="0" dirty="0">
                <a:solidFill>
                  <a:schemeClr val="tx1"/>
                </a:solidFill>
              </a:rPr>
              <a:t>y</a:t>
            </a:r>
            <a:r>
              <a:rPr lang="en-US" altLang="en-US" b="0" kern="0" dirty="0">
                <a:solidFill>
                  <a:schemeClr val="tx1"/>
                </a:solidFill>
              </a:rPr>
              <a:t>).</a:t>
            </a:r>
          </a:p>
        </p:txBody>
      </p:sp>
      <p:cxnSp>
        <p:nvCxnSpPr>
          <p:cNvPr id="37" name="Straight Connector 36"/>
          <p:cNvCxnSpPr/>
          <p:nvPr/>
        </p:nvCxnSpPr>
        <p:spPr>
          <a:xfrm flipH="1" flipV="1">
            <a:off x="6940391" y="3095574"/>
            <a:ext cx="1334007" cy="4280"/>
          </a:xfrm>
          <a:prstGeom prst="line">
            <a:avLst/>
          </a:prstGeom>
          <a:ln w="38100">
            <a:solidFill>
              <a:srgbClr val="00206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a:xfrm rot="16200000" flipH="1">
            <a:off x="7829445" y="3921290"/>
            <a:ext cx="1261872" cy="0"/>
          </a:xfrm>
          <a:prstGeom prst="line">
            <a:avLst/>
          </a:prstGeom>
          <a:ln w="38100">
            <a:solidFill>
              <a:srgbClr val="002060"/>
            </a:solidFill>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40" name="Straight Connector 39"/>
          <p:cNvCxnSpPr/>
          <p:nvPr/>
        </p:nvCxnSpPr>
        <p:spPr>
          <a:xfrm flipH="1">
            <a:off x="6922528" y="4758331"/>
            <a:ext cx="1316736" cy="0"/>
          </a:xfrm>
          <a:prstGeom prst="line">
            <a:avLst/>
          </a:prstGeom>
          <a:ln w="38100">
            <a:solidFill>
              <a:srgbClr val="002060"/>
            </a:solidFill>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41" name="Rectangle 3"/>
          <p:cNvSpPr txBox="1">
            <a:spLocks noChangeArrowheads="1"/>
          </p:cNvSpPr>
          <p:nvPr/>
        </p:nvSpPr>
        <p:spPr bwMode="auto">
          <a:xfrm>
            <a:off x="6365030" y="3677712"/>
            <a:ext cx="457200" cy="41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002060"/>
                </a:solidFill>
              </a:rPr>
              <a:t>3</a:t>
            </a:r>
          </a:p>
        </p:txBody>
      </p:sp>
      <p:cxnSp>
        <p:nvCxnSpPr>
          <p:cNvPr id="42" name="Straight Connector 41"/>
          <p:cNvCxnSpPr/>
          <p:nvPr/>
        </p:nvCxnSpPr>
        <p:spPr>
          <a:xfrm rot="16200000" flipH="1">
            <a:off x="6108795" y="3907214"/>
            <a:ext cx="1261872" cy="0"/>
          </a:xfrm>
          <a:prstGeom prst="line">
            <a:avLst/>
          </a:prstGeom>
          <a:ln w="38100">
            <a:solidFill>
              <a:srgbClr val="00206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a:off x="6886202" y="3239636"/>
            <a:ext cx="1419989" cy="1364564"/>
          </a:xfrm>
          <a:prstGeom prst="line">
            <a:avLst/>
          </a:prstGeom>
          <a:ln w="38100">
            <a:solidFill>
              <a:srgbClr val="002060"/>
            </a:solidFill>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34" name="Text Placeholder 2"/>
          <p:cNvSpPr>
            <a:spLocks noGrp="1"/>
          </p:cNvSpPr>
          <p:nvPr>
            <p:ph type="body" sz="quarter" idx="16"/>
          </p:nvPr>
        </p:nvSpPr>
        <p:spPr>
          <a:xfrm>
            <a:off x="338138" y="728663"/>
            <a:ext cx="7916862" cy="495300"/>
          </a:xfrm>
        </p:spPr>
        <p:txBody>
          <a:bodyPr/>
          <a:lstStyle/>
          <a:p>
            <a:pPr marL="280988" indent="-280988">
              <a:lnSpc>
                <a:spcPct val="110000"/>
              </a:lnSpc>
              <a:defRPr/>
            </a:pPr>
            <a:r>
              <a:rPr altLang="en-US" sz="3600" dirty="0"/>
              <a:t>Graph Terminology</a:t>
            </a:r>
            <a:endParaRPr altLang="en-US" sz="4000" dirty="0"/>
          </a:p>
        </p:txBody>
      </p:sp>
    </p:spTree>
    <p:extLst>
      <p:ext uri="{BB962C8B-B14F-4D97-AF65-F5344CB8AC3E}">
        <p14:creationId xmlns:p14="http://schemas.microsoft.com/office/powerpoint/2010/main" val="27136787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left)">
                                      <p:cBhvr>
                                        <p:cTn id="11" dur="500"/>
                                        <p:tgtEl>
                                          <p:spTgt spid="37"/>
                                        </p:tgtEl>
                                      </p:cBhvr>
                                    </p:animEffect>
                                  </p:childTnLst>
                                </p:cTn>
                              </p:par>
                              <p:par>
                                <p:cTn id="12" presetID="22" presetClass="entr" presetSubtype="1" fill="hold" nodeType="with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ipe(up)">
                                      <p:cBhvr>
                                        <p:cTn id="14" dur="500"/>
                                        <p:tgtEl>
                                          <p:spTgt spid="38"/>
                                        </p:tgtEl>
                                      </p:cBhvr>
                                    </p:animEffect>
                                  </p:childTnLst>
                                </p:cTn>
                              </p:par>
                              <p:par>
                                <p:cTn id="15" presetID="22" presetClass="entr" presetSubtype="2"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right)">
                                      <p:cBhvr>
                                        <p:cTn id="17" dur="500"/>
                                        <p:tgtEl>
                                          <p:spTgt spid="40"/>
                                        </p:tgtEl>
                                      </p:cBhvr>
                                    </p:animEffect>
                                  </p:childTnLst>
                                </p:cTn>
                              </p:par>
                              <p:par>
                                <p:cTn id="18" presetID="22" presetClass="entr" presetSubtype="4" fill="hold" nodeType="with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wipe(down)">
                                      <p:cBhvr>
                                        <p:cTn id="20" dur="500"/>
                                        <p:tgtEl>
                                          <p:spTgt spid="42"/>
                                        </p:tgtEl>
                                      </p:cBhvr>
                                    </p:animEffect>
                                  </p:childTnLst>
                                </p:cTn>
                              </p:par>
                              <p:par>
                                <p:cTn id="21" presetID="22" presetClass="entr" presetSubtype="1" fill="hold" nodeType="with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up)">
                                      <p:cBhvr>
                                        <p:cTn id="23" dur="500"/>
                                        <p:tgtEl>
                                          <p:spTgt spid="43"/>
                                        </p:tgtEl>
                                      </p:cBhvr>
                                    </p:animEffect>
                                  </p:childTnLst>
                                </p:cTn>
                              </p:par>
                              <p:par>
                                <p:cTn id="24" presetID="10" presetClass="exit" presetSubtype="0" fill="hold" nodeType="withEffect">
                                  <p:stCondLst>
                                    <p:cond delay="0"/>
                                  </p:stCondLst>
                                  <p:childTnLst>
                                    <p:animEffect transition="out" filter="fade">
                                      <p:cBhvr>
                                        <p:cTn id="25" dur="500"/>
                                        <p:tgtEl>
                                          <p:spTgt spid="21"/>
                                        </p:tgtEl>
                                      </p:cBhvr>
                                    </p:animEffect>
                                    <p:set>
                                      <p:cBhvr>
                                        <p:cTn id="26" dur="1" fill="hold">
                                          <p:stCondLst>
                                            <p:cond delay="499"/>
                                          </p:stCondLst>
                                        </p:cTn>
                                        <p:tgtEl>
                                          <p:spTgt spid="21"/>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20"/>
                                        </p:tgtEl>
                                      </p:cBhvr>
                                    </p:animEffect>
                                    <p:set>
                                      <p:cBhvr>
                                        <p:cTn id="29" dur="1" fill="hold">
                                          <p:stCondLst>
                                            <p:cond delay="499"/>
                                          </p:stCondLst>
                                        </p:cTn>
                                        <p:tgtEl>
                                          <p:spTgt spid="20"/>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3"/>
                                        </p:tgtEl>
                                      </p:cBhvr>
                                    </p:animEffect>
                                    <p:set>
                                      <p:cBhvr>
                                        <p:cTn id="32" dur="1" fill="hold">
                                          <p:stCondLst>
                                            <p:cond delay="499"/>
                                          </p:stCondLst>
                                        </p:cTn>
                                        <p:tgtEl>
                                          <p:spTgt spid="23"/>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5"/>
                                        </p:tgtEl>
                                      </p:cBhvr>
                                    </p:animEffect>
                                    <p:set>
                                      <p:cBhvr>
                                        <p:cTn id="35" dur="1" fill="hold">
                                          <p:stCondLst>
                                            <p:cond delay="499"/>
                                          </p:stCondLst>
                                        </p:cTn>
                                        <p:tgtEl>
                                          <p:spTgt spid="25"/>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24"/>
                                        </p:tgtEl>
                                      </p:cBhvr>
                                    </p:animEffect>
                                    <p:set>
                                      <p:cBhvr>
                                        <p:cTn id="38" dur="1" fill="hold">
                                          <p:stCondLst>
                                            <p:cond delay="499"/>
                                          </p:stCondLst>
                                        </p:cTn>
                                        <p:tgtEl>
                                          <p:spTgt spid="2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sz="quarter" idx="17"/>
          </p:nvPr>
        </p:nvSpPr>
        <p:spPr>
          <a:xfrm>
            <a:off x="352925" y="1471613"/>
            <a:ext cx="8839200" cy="1429319"/>
          </a:xfrm>
        </p:spPr>
        <p:txBody>
          <a:bodyPr/>
          <a:lstStyle/>
          <a:p>
            <a:pPr marL="400050" indent="-342900" eaLnBrk="1" hangingPunct="1">
              <a:spcBef>
                <a:spcPts val="0"/>
              </a:spcBef>
              <a:buSzPct val="70000"/>
              <a:defRPr/>
            </a:pPr>
            <a:r>
              <a:rPr lang="en-US" altLang="en-US" dirty="0">
                <a:solidFill>
                  <a:schemeClr val="tx1"/>
                </a:solidFill>
              </a:rPr>
              <a:t>A </a:t>
            </a:r>
            <a:r>
              <a:rPr lang="en-US" altLang="en-US" b="1" dirty="0">
                <a:solidFill>
                  <a:srgbClr val="800000"/>
                </a:solidFill>
              </a:rPr>
              <a:t>path</a:t>
            </a:r>
            <a:r>
              <a:rPr lang="en-US" altLang="en-US" dirty="0">
                <a:solidFill>
                  <a:schemeClr val="tx1"/>
                </a:solidFill>
              </a:rPr>
              <a:t> is a sequence of distinct vertices, each adjacent to the predecessor (except for the first vertex)</a:t>
            </a:r>
          </a:p>
          <a:p>
            <a:pPr marL="57150" indent="0" eaLnBrk="1" hangingPunct="1">
              <a:spcBef>
                <a:spcPts val="0"/>
              </a:spcBef>
              <a:buSzPct val="70000"/>
              <a:buNone/>
              <a:defRPr/>
            </a:pPr>
            <a:endParaRPr lang="en-US" altLang="en-US" dirty="0">
              <a:solidFill>
                <a:schemeClr val="tx1"/>
              </a:solidFill>
            </a:endParaRPr>
          </a:p>
          <a:p>
            <a:pPr marL="769937" lvl="1" indent="-342900" eaLnBrk="1" hangingPunct="1">
              <a:spcBef>
                <a:spcPts val="0"/>
              </a:spcBef>
              <a:buSzPct val="70000"/>
              <a:defRPr/>
            </a:pPr>
            <a:r>
              <a:rPr lang="en-US" altLang="en-US" sz="2400" dirty="0"/>
              <a:t>E</a:t>
            </a:r>
            <a:r>
              <a:rPr lang="en-US" altLang="en-US" sz="2400" dirty="0">
                <a:solidFill>
                  <a:schemeClr val="tx1"/>
                </a:solidFill>
              </a:rPr>
              <a:t>.g. </a:t>
            </a:r>
            <a:r>
              <a:rPr lang="en-US" altLang="en-US" sz="2400" b="1" dirty="0">
                <a:solidFill>
                  <a:srgbClr val="800000"/>
                </a:solidFill>
              </a:rPr>
              <a:t>ABDC</a:t>
            </a:r>
          </a:p>
        </p:txBody>
      </p:sp>
      <p:cxnSp>
        <p:nvCxnSpPr>
          <p:cNvPr id="59" name="Straight Connector 58"/>
          <p:cNvCxnSpPr>
            <a:stCxn id="65" idx="5"/>
          </p:cNvCxnSpPr>
          <p:nvPr/>
        </p:nvCxnSpPr>
        <p:spPr>
          <a:xfrm>
            <a:off x="6874435" y="3226136"/>
            <a:ext cx="1431756" cy="1373999"/>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cxnSp>
        <p:nvCxnSpPr>
          <p:cNvPr id="60" name="Straight Connector 59"/>
          <p:cNvCxnSpPr/>
          <p:nvPr/>
        </p:nvCxnSpPr>
        <p:spPr>
          <a:xfrm flipH="1">
            <a:off x="6915451" y="3095574"/>
            <a:ext cx="1335024" cy="0"/>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cxnSp>
        <p:nvCxnSpPr>
          <p:cNvPr id="61" name="Straight Connector 60"/>
          <p:cNvCxnSpPr/>
          <p:nvPr/>
        </p:nvCxnSpPr>
        <p:spPr>
          <a:xfrm rot="16200000" flipH="1">
            <a:off x="6100544" y="3916359"/>
            <a:ext cx="1280160" cy="0"/>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cxnSp>
        <p:nvCxnSpPr>
          <p:cNvPr id="62" name="Straight Connector 61"/>
          <p:cNvCxnSpPr/>
          <p:nvPr/>
        </p:nvCxnSpPr>
        <p:spPr>
          <a:xfrm rot="16200000" flipH="1">
            <a:off x="7817745" y="3916359"/>
            <a:ext cx="1280160" cy="0"/>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cxnSp>
        <p:nvCxnSpPr>
          <p:cNvPr id="63" name="Straight Connector 62"/>
          <p:cNvCxnSpPr/>
          <p:nvPr/>
        </p:nvCxnSpPr>
        <p:spPr>
          <a:xfrm flipH="1">
            <a:off x="6924829" y="4756343"/>
            <a:ext cx="1325880" cy="0"/>
          </a:xfrm>
          <a:prstGeom prst="line">
            <a:avLst/>
          </a:prstGeom>
          <a:ln>
            <a:solidFill>
              <a:srgbClr val="002060"/>
            </a:solidFill>
          </a:ln>
        </p:spPr>
        <p:style>
          <a:lnRef idx="3">
            <a:schemeClr val="dk1"/>
          </a:lnRef>
          <a:fillRef idx="0">
            <a:schemeClr val="dk1"/>
          </a:fillRef>
          <a:effectRef idx="2">
            <a:schemeClr val="dk1"/>
          </a:effectRef>
          <a:fontRef idx="minor">
            <a:schemeClr val="tx1"/>
          </a:fontRef>
        </p:style>
      </p:cxnSp>
      <p:grpSp>
        <p:nvGrpSpPr>
          <p:cNvPr id="64" name="Group 63"/>
          <p:cNvGrpSpPr/>
          <p:nvPr/>
        </p:nvGrpSpPr>
        <p:grpSpPr>
          <a:xfrm>
            <a:off x="6549230" y="2835035"/>
            <a:ext cx="457200" cy="446897"/>
            <a:chOff x="2362199" y="2418475"/>
            <a:chExt cx="457200" cy="446897"/>
          </a:xfrm>
        </p:grpSpPr>
        <p:sp>
          <p:nvSpPr>
            <p:cNvPr id="65" name="Oval 64"/>
            <p:cNvSpPr/>
            <p:nvPr/>
          </p:nvSpPr>
          <p:spPr>
            <a:xfrm>
              <a:off x="2362200" y="2484372"/>
              <a:ext cx="381000" cy="381000"/>
            </a:xfrm>
            <a:prstGeom prst="ellipse">
              <a:avLst/>
            </a:prstGeom>
            <a:no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solidFill>
                  <a:srgbClr val="800000"/>
                </a:solidFill>
              </a:endParaRPr>
            </a:p>
          </p:txBody>
        </p:sp>
        <p:sp>
          <p:nvSpPr>
            <p:cNvPr id="66" name="Rectangle 3"/>
            <p:cNvSpPr txBox="1">
              <a:spLocks noChangeArrowheads="1"/>
            </p:cNvSpPr>
            <p:nvPr/>
          </p:nvSpPr>
          <p:spPr bwMode="auto">
            <a:xfrm>
              <a:off x="2362199" y="2418475"/>
              <a:ext cx="457200" cy="41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eaLnBrk="1" hangingPunct="1">
                <a:lnSpc>
                  <a:spcPct val="110000"/>
                </a:lnSpc>
                <a:buNone/>
                <a:defRPr/>
              </a:pPr>
              <a:r>
                <a:rPr lang="en-US" altLang="en-US" sz="2400" kern="0" dirty="0">
                  <a:solidFill>
                    <a:srgbClr val="800000"/>
                  </a:solidFill>
                </a:rPr>
                <a:t>A</a:t>
              </a:r>
            </a:p>
          </p:txBody>
        </p:sp>
      </p:grpSp>
      <p:grpSp>
        <p:nvGrpSpPr>
          <p:cNvPr id="67" name="Group 66"/>
          <p:cNvGrpSpPr/>
          <p:nvPr/>
        </p:nvGrpSpPr>
        <p:grpSpPr>
          <a:xfrm>
            <a:off x="6518750" y="4490542"/>
            <a:ext cx="457200" cy="436737"/>
            <a:chOff x="2321559" y="2428635"/>
            <a:chExt cx="457200" cy="436737"/>
          </a:xfrm>
        </p:grpSpPr>
        <p:sp>
          <p:nvSpPr>
            <p:cNvPr id="68" name="Oval 67"/>
            <p:cNvSpPr/>
            <p:nvPr/>
          </p:nvSpPr>
          <p:spPr>
            <a:xfrm>
              <a:off x="2362200" y="2484372"/>
              <a:ext cx="381000" cy="381000"/>
            </a:xfrm>
            <a:prstGeom prst="ellipse">
              <a:avLst/>
            </a:prstGeom>
            <a:no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endParaRPr lang="en-US">
                <a:solidFill>
                  <a:srgbClr val="800000"/>
                </a:solidFill>
              </a:endParaRPr>
            </a:p>
          </p:txBody>
        </p:sp>
        <p:sp>
          <p:nvSpPr>
            <p:cNvPr id="69" name="Rectangle 3"/>
            <p:cNvSpPr txBox="1">
              <a:spLocks noChangeArrowheads="1"/>
            </p:cNvSpPr>
            <p:nvPr/>
          </p:nvSpPr>
          <p:spPr bwMode="auto">
            <a:xfrm>
              <a:off x="2321559" y="2428635"/>
              <a:ext cx="457200" cy="41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800000"/>
                  </a:solidFill>
                </a:rPr>
                <a:t>C</a:t>
              </a:r>
            </a:p>
          </p:txBody>
        </p:sp>
      </p:grpSp>
      <p:grpSp>
        <p:nvGrpSpPr>
          <p:cNvPr id="70" name="Group 69"/>
          <p:cNvGrpSpPr/>
          <p:nvPr/>
        </p:nvGrpSpPr>
        <p:grpSpPr>
          <a:xfrm>
            <a:off x="8255000" y="2843457"/>
            <a:ext cx="457200" cy="446897"/>
            <a:chOff x="2362199" y="2418475"/>
            <a:chExt cx="457200" cy="446897"/>
          </a:xfrm>
        </p:grpSpPr>
        <p:sp>
          <p:nvSpPr>
            <p:cNvPr id="71" name="Oval 70"/>
            <p:cNvSpPr/>
            <p:nvPr/>
          </p:nvSpPr>
          <p:spPr>
            <a:xfrm>
              <a:off x="2362200" y="2484372"/>
              <a:ext cx="381000" cy="381000"/>
            </a:xfrm>
            <a:prstGeom prst="ellipse">
              <a:avLst/>
            </a:prstGeom>
            <a:no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solidFill>
                  <a:srgbClr val="800000"/>
                </a:solidFill>
              </a:endParaRPr>
            </a:p>
          </p:txBody>
        </p:sp>
        <p:sp>
          <p:nvSpPr>
            <p:cNvPr id="72" name="Rectangle 3"/>
            <p:cNvSpPr txBox="1">
              <a:spLocks noChangeArrowheads="1"/>
            </p:cNvSpPr>
            <p:nvPr/>
          </p:nvSpPr>
          <p:spPr bwMode="auto">
            <a:xfrm>
              <a:off x="2362199" y="2418475"/>
              <a:ext cx="457200" cy="41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eaLnBrk="1" hangingPunct="1">
                <a:lnSpc>
                  <a:spcPct val="110000"/>
                </a:lnSpc>
                <a:buNone/>
                <a:defRPr/>
              </a:pPr>
              <a:r>
                <a:rPr lang="en-US" altLang="en-US" sz="2400" kern="0" dirty="0">
                  <a:solidFill>
                    <a:srgbClr val="800000"/>
                  </a:solidFill>
                </a:rPr>
                <a:t>B</a:t>
              </a:r>
            </a:p>
          </p:txBody>
        </p:sp>
      </p:grpSp>
      <p:grpSp>
        <p:nvGrpSpPr>
          <p:cNvPr id="73" name="Group 72"/>
          <p:cNvGrpSpPr/>
          <p:nvPr/>
        </p:nvGrpSpPr>
        <p:grpSpPr>
          <a:xfrm>
            <a:off x="8221401" y="4490542"/>
            <a:ext cx="457200" cy="436737"/>
            <a:chOff x="2331719" y="2428635"/>
            <a:chExt cx="457200" cy="436737"/>
          </a:xfrm>
        </p:grpSpPr>
        <p:sp>
          <p:nvSpPr>
            <p:cNvPr id="74" name="Oval 73"/>
            <p:cNvSpPr/>
            <p:nvPr/>
          </p:nvSpPr>
          <p:spPr>
            <a:xfrm>
              <a:off x="2362200" y="2484372"/>
              <a:ext cx="381000" cy="381000"/>
            </a:xfrm>
            <a:prstGeom prst="ellipse">
              <a:avLst/>
            </a:prstGeom>
            <a:noFill/>
            <a:ln>
              <a:solidFill>
                <a:schemeClr val="tx1"/>
              </a:solidFill>
            </a:ln>
          </p:spPr>
          <p:style>
            <a:lnRef idx="3">
              <a:schemeClr val="lt1"/>
            </a:lnRef>
            <a:fillRef idx="1">
              <a:schemeClr val="dk1"/>
            </a:fillRef>
            <a:effectRef idx="1">
              <a:schemeClr val="dk1"/>
            </a:effectRef>
            <a:fontRef idx="minor">
              <a:schemeClr val="lt1"/>
            </a:fontRef>
          </p:style>
          <p:txBody>
            <a:bodyPr rtlCol="0" anchor="ctr"/>
            <a:lstStyle/>
            <a:p>
              <a:endParaRPr lang="en-US">
                <a:solidFill>
                  <a:srgbClr val="800000"/>
                </a:solidFill>
              </a:endParaRPr>
            </a:p>
          </p:txBody>
        </p:sp>
        <p:sp>
          <p:nvSpPr>
            <p:cNvPr id="75" name="Rectangle 3"/>
            <p:cNvSpPr txBox="1">
              <a:spLocks noChangeArrowheads="1"/>
            </p:cNvSpPr>
            <p:nvPr/>
          </p:nvSpPr>
          <p:spPr bwMode="auto">
            <a:xfrm>
              <a:off x="2331719" y="2428635"/>
              <a:ext cx="457200" cy="41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800000"/>
                  </a:solidFill>
                </a:rPr>
                <a:t>D</a:t>
              </a:r>
            </a:p>
          </p:txBody>
        </p:sp>
      </p:grpSp>
      <p:sp>
        <p:nvSpPr>
          <p:cNvPr id="76" name="Rectangle 3"/>
          <p:cNvSpPr txBox="1">
            <a:spLocks noChangeArrowheads="1"/>
          </p:cNvSpPr>
          <p:nvPr/>
        </p:nvSpPr>
        <p:spPr bwMode="auto">
          <a:xfrm>
            <a:off x="7365402" y="2582926"/>
            <a:ext cx="457200" cy="41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002060"/>
                </a:solidFill>
              </a:rPr>
              <a:t>2</a:t>
            </a:r>
          </a:p>
        </p:txBody>
      </p:sp>
      <p:sp>
        <p:nvSpPr>
          <p:cNvPr id="77" name="Rectangle 3"/>
          <p:cNvSpPr txBox="1">
            <a:spLocks noChangeArrowheads="1"/>
          </p:cNvSpPr>
          <p:nvPr/>
        </p:nvSpPr>
        <p:spPr bwMode="auto">
          <a:xfrm>
            <a:off x="8392635" y="3677712"/>
            <a:ext cx="457200" cy="41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002060"/>
                </a:solidFill>
              </a:rPr>
              <a:t>1</a:t>
            </a:r>
          </a:p>
        </p:txBody>
      </p:sp>
      <p:sp>
        <p:nvSpPr>
          <p:cNvPr id="78" name="Rectangle 3"/>
          <p:cNvSpPr txBox="1">
            <a:spLocks noChangeArrowheads="1"/>
          </p:cNvSpPr>
          <p:nvPr/>
        </p:nvSpPr>
        <p:spPr bwMode="auto">
          <a:xfrm>
            <a:off x="7352296" y="4756343"/>
            <a:ext cx="457200" cy="41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002060"/>
                </a:solidFill>
              </a:rPr>
              <a:t>4</a:t>
            </a:r>
          </a:p>
        </p:txBody>
      </p:sp>
      <p:sp>
        <p:nvSpPr>
          <p:cNvPr id="79" name="Rectangle 3"/>
          <p:cNvSpPr txBox="1">
            <a:spLocks noChangeArrowheads="1"/>
          </p:cNvSpPr>
          <p:nvPr/>
        </p:nvSpPr>
        <p:spPr bwMode="auto">
          <a:xfrm>
            <a:off x="6364987" y="3677712"/>
            <a:ext cx="457200" cy="41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002060"/>
                </a:solidFill>
              </a:rPr>
              <a:t>3</a:t>
            </a:r>
          </a:p>
        </p:txBody>
      </p:sp>
      <p:sp>
        <p:nvSpPr>
          <p:cNvPr id="80" name="Rectangle 3"/>
          <p:cNvSpPr txBox="1">
            <a:spLocks noChangeArrowheads="1"/>
          </p:cNvSpPr>
          <p:nvPr/>
        </p:nvSpPr>
        <p:spPr bwMode="auto">
          <a:xfrm>
            <a:off x="7527962" y="3524957"/>
            <a:ext cx="457200" cy="41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002060"/>
                </a:solidFill>
              </a:rPr>
              <a:t>2</a:t>
            </a:r>
          </a:p>
        </p:txBody>
      </p:sp>
      <p:sp>
        <p:nvSpPr>
          <p:cNvPr id="84" name="Rectangle 3"/>
          <p:cNvSpPr txBox="1">
            <a:spLocks noChangeArrowheads="1"/>
          </p:cNvSpPr>
          <p:nvPr/>
        </p:nvSpPr>
        <p:spPr bwMode="auto">
          <a:xfrm>
            <a:off x="6365030" y="3677712"/>
            <a:ext cx="457200" cy="414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0" lvl="1" indent="0" algn="ctr" eaLnBrk="1" hangingPunct="1">
              <a:lnSpc>
                <a:spcPct val="110000"/>
              </a:lnSpc>
              <a:buNone/>
              <a:defRPr/>
            </a:pPr>
            <a:r>
              <a:rPr lang="en-US" altLang="en-US" sz="2400" kern="0" dirty="0">
                <a:solidFill>
                  <a:srgbClr val="002060"/>
                </a:solidFill>
              </a:rPr>
              <a:t>3</a:t>
            </a:r>
          </a:p>
        </p:txBody>
      </p:sp>
      <p:sp>
        <p:nvSpPr>
          <p:cNvPr id="87" name="Rectangle 3"/>
          <p:cNvSpPr txBox="1">
            <a:spLocks noChangeArrowheads="1"/>
          </p:cNvSpPr>
          <p:nvPr/>
        </p:nvSpPr>
        <p:spPr bwMode="auto">
          <a:xfrm>
            <a:off x="345023" y="3331918"/>
            <a:ext cx="5993175" cy="1974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15913" indent="-315913" algn="l" rtl="0" eaLnBrk="0" fontAlgn="base" hangingPunct="0">
              <a:spcBef>
                <a:spcPct val="20000"/>
              </a:spcBef>
              <a:spcAft>
                <a:spcPct val="0"/>
              </a:spcAft>
              <a:buClr>
                <a:schemeClr val="bg2"/>
              </a:buClr>
              <a:buFont typeface="Wingdings" panose="05000000000000000000" pitchFamily="2" charset="2"/>
              <a:buChar char="§"/>
              <a:defRPr sz="2400">
                <a:solidFill>
                  <a:srgbClr val="002060"/>
                </a:solidFill>
                <a:latin typeface="+mn-lt"/>
                <a:ea typeface="+mn-ea"/>
                <a:cs typeface="+mn-cs"/>
              </a:defRPr>
            </a:lvl1pPr>
            <a:lvl2pPr marL="685800" indent="-263525"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2pPr>
            <a:lvl3pPr marL="1054100" indent="-209550" algn="l" rtl="0" eaLnBrk="0" fontAlgn="base" hangingPunct="0">
              <a:spcBef>
                <a:spcPct val="20000"/>
              </a:spcBef>
              <a:spcAft>
                <a:spcPct val="0"/>
              </a:spcAft>
              <a:buClr>
                <a:schemeClr val="bg2"/>
              </a:buClr>
              <a:buFont typeface="Arial" panose="020B0604020202020204" pitchFamily="34" charset="0"/>
              <a:buChar char="•"/>
              <a:defRPr sz="2000">
                <a:solidFill>
                  <a:schemeClr val="tx1"/>
                </a:solidFill>
                <a:latin typeface="+mn-lt"/>
              </a:defRPr>
            </a:lvl3pPr>
            <a:lvl4pPr marL="1476375"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4pPr>
            <a:lvl5pPr marL="1898650" indent="-20955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defRPr>
            </a:lvl5pPr>
            <a:lvl6pPr marL="2321865"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6pPr>
            <a:lvl7pPr marL="2744023"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7pPr>
            <a:lvl8pPr marL="3166181"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8pPr>
            <a:lvl9pPr marL="3588338" indent="-211079" algn="l" rtl="0" eaLnBrk="1" fontAlgn="base" hangingPunct="1">
              <a:spcBef>
                <a:spcPct val="20000"/>
              </a:spcBef>
              <a:spcAft>
                <a:spcPct val="0"/>
              </a:spcAft>
              <a:buClr>
                <a:schemeClr val="bg2"/>
              </a:buClr>
              <a:buFont typeface="Wingdings" pitchFamily="2" charset="2"/>
              <a:buChar char="§"/>
              <a:defRPr sz="1847">
                <a:solidFill>
                  <a:schemeClr val="tx1"/>
                </a:solidFill>
                <a:latin typeface="+mn-lt"/>
              </a:defRPr>
            </a:lvl9pPr>
          </a:lstStyle>
          <a:p>
            <a:pPr marL="400050" indent="-342900" eaLnBrk="1" hangingPunct="1">
              <a:spcBef>
                <a:spcPts val="0"/>
              </a:spcBef>
              <a:buSzPct val="70000"/>
              <a:defRPr/>
            </a:pPr>
            <a:r>
              <a:rPr lang="en-US" altLang="en-US" b="0" kern="0" dirty="0">
                <a:solidFill>
                  <a:schemeClr val="tx1"/>
                </a:solidFill>
              </a:rPr>
              <a:t>A </a:t>
            </a:r>
            <a:r>
              <a:rPr lang="en-US" altLang="en-US" kern="0" dirty="0">
                <a:solidFill>
                  <a:srgbClr val="7030A0"/>
                </a:solidFill>
              </a:rPr>
              <a:t>cycle</a:t>
            </a:r>
            <a:r>
              <a:rPr lang="en-US" altLang="en-US" b="0" kern="0" dirty="0">
                <a:solidFill>
                  <a:schemeClr val="tx1"/>
                </a:solidFill>
              </a:rPr>
              <a:t> is a path containing at least three vertices such that the last vertex on the path is the same as the first</a:t>
            </a:r>
          </a:p>
          <a:p>
            <a:pPr marL="57150" indent="0" eaLnBrk="1" hangingPunct="1">
              <a:spcBef>
                <a:spcPts val="0"/>
              </a:spcBef>
              <a:buSzPct val="70000"/>
              <a:buNone/>
              <a:defRPr/>
            </a:pPr>
            <a:endParaRPr lang="en-US" altLang="en-US" b="0" kern="0" dirty="0">
              <a:solidFill>
                <a:schemeClr val="tx1"/>
              </a:solidFill>
            </a:endParaRPr>
          </a:p>
          <a:p>
            <a:pPr marL="769937" lvl="1" indent="-342900" eaLnBrk="1" hangingPunct="1">
              <a:spcBef>
                <a:spcPts val="0"/>
              </a:spcBef>
              <a:buSzPct val="70000"/>
              <a:defRPr/>
            </a:pPr>
            <a:r>
              <a:rPr lang="en-US" altLang="en-US" sz="2400" b="0" kern="0" dirty="0"/>
              <a:t>E</a:t>
            </a:r>
            <a:r>
              <a:rPr lang="en-US" altLang="en-US" sz="2400" b="0" kern="0" dirty="0">
                <a:solidFill>
                  <a:schemeClr val="tx1"/>
                </a:solidFill>
              </a:rPr>
              <a:t>.g. </a:t>
            </a:r>
            <a:r>
              <a:rPr lang="en-US" altLang="en-US" sz="2400" kern="0" dirty="0">
                <a:solidFill>
                  <a:srgbClr val="7030A0"/>
                </a:solidFill>
              </a:rPr>
              <a:t>ADCA</a:t>
            </a:r>
          </a:p>
        </p:txBody>
      </p:sp>
      <p:cxnSp>
        <p:nvCxnSpPr>
          <p:cNvPr id="88" name="Straight Connector 87"/>
          <p:cNvCxnSpPr/>
          <p:nvPr/>
        </p:nvCxnSpPr>
        <p:spPr>
          <a:xfrm flipH="1">
            <a:off x="6933739" y="3091432"/>
            <a:ext cx="1316736" cy="0"/>
          </a:xfrm>
          <a:prstGeom prst="line">
            <a:avLst/>
          </a:prstGeom>
          <a:ln w="38100">
            <a:solidFill>
              <a:srgbClr val="80000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89" name="Straight Connector 88"/>
          <p:cNvCxnSpPr/>
          <p:nvPr/>
        </p:nvCxnSpPr>
        <p:spPr>
          <a:xfrm rot="16200000" flipH="1">
            <a:off x="7826889" y="3939784"/>
            <a:ext cx="1261872" cy="0"/>
          </a:xfrm>
          <a:prstGeom prst="line">
            <a:avLst/>
          </a:prstGeom>
          <a:ln w="38100">
            <a:solidFill>
              <a:srgbClr val="800000"/>
            </a:solidFill>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90" name="Straight Connector 89"/>
          <p:cNvCxnSpPr/>
          <p:nvPr/>
        </p:nvCxnSpPr>
        <p:spPr>
          <a:xfrm flipH="1">
            <a:off x="6924829" y="4756343"/>
            <a:ext cx="1316736" cy="0"/>
          </a:xfrm>
          <a:prstGeom prst="line">
            <a:avLst/>
          </a:prstGeom>
          <a:ln w="38100">
            <a:solidFill>
              <a:srgbClr val="800000"/>
            </a:solidFill>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92" name="Straight Connector 91"/>
          <p:cNvCxnSpPr/>
          <p:nvPr/>
        </p:nvCxnSpPr>
        <p:spPr>
          <a:xfrm flipH="1">
            <a:off x="6924829" y="4756343"/>
            <a:ext cx="1316736" cy="0"/>
          </a:xfrm>
          <a:prstGeom prst="line">
            <a:avLst/>
          </a:prstGeom>
          <a:ln w="38100">
            <a:solidFill>
              <a:srgbClr val="7030A0"/>
            </a:solidFill>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93" name="Straight Connector 92"/>
          <p:cNvCxnSpPr/>
          <p:nvPr/>
        </p:nvCxnSpPr>
        <p:spPr>
          <a:xfrm rot="16200000" flipH="1">
            <a:off x="6109688" y="3889220"/>
            <a:ext cx="1261872" cy="0"/>
          </a:xfrm>
          <a:prstGeom prst="line">
            <a:avLst/>
          </a:prstGeom>
          <a:ln w="38100">
            <a:solidFill>
              <a:srgbClr val="7030A0"/>
            </a:solidFill>
            <a:headEnd type="triangle" w="med" len="med"/>
            <a:tailEnd type="none" w="med" len="med"/>
          </a:ln>
        </p:spPr>
        <p:style>
          <a:lnRef idx="3">
            <a:schemeClr val="dk1"/>
          </a:lnRef>
          <a:fillRef idx="0">
            <a:schemeClr val="dk1"/>
          </a:fillRef>
          <a:effectRef idx="2">
            <a:schemeClr val="dk1"/>
          </a:effectRef>
          <a:fontRef idx="minor">
            <a:schemeClr val="tx1"/>
          </a:fontRef>
        </p:style>
      </p:cxnSp>
      <p:cxnSp>
        <p:nvCxnSpPr>
          <p:cNvPr id="94" name="Straight Connector 93"/>
          <p:cNvCxnSpPr/>
          <p:nvPr/>
        </p:nvCxnSpPr>
        <p:spPr>
          <a:xfrm>
            <a:off x="6887375" y="3230853"/>
            <a:ext cx="1419989" cy="1364564"/>
          </a:xfrm>
          <a:prstGeom prst="line">
            <a:avLst/>
          </a:prstGeom>
          <a:ln w="38100">
            <a:solidFill>
              <a:srgbClr val="7030A0"/>
            </a:solidFill>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35" name="Text Placeholder 2"/>
          <p:cNvSpPr>
            <a:spLocks noGrp="1"/>
          </p:cNvSpPr>
          <p:nvPr>
            <p:ph type="body" sz="quarter" idx="16"/>
          </p:nvPr>
        </p:nvSpPr>
        <p:spPr>
          <a:xfrm>
            <a:off x="338138" y="728663"/>
            <a:ext cx="7916862" cy="495300"/>
          </a:xfrm>
        </p:spPr>
        <p:txBody>
          <a:bodyPr/>
          <a:lstStyle/>
          <a:p>
            <a:pPr marL="280988" indent="-280988">
              <a:lnSpc>
                <a:spcPct val="110000"/>
              </a:lnSpc>
              <a:defRPr/>
            </a:pPr>
            <a:r>
              <a:rPr altLang="en-US" sz="3600" dirty="0"/>
              <a:t>Graph Terminology</a:t>
            </a:r>
            <a:endParaRPr altLang="en-US" sz="4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9">
                                            <p:txEl>
                                              <p:pRg st="2" end="2"/>
                                            </p:txEl>
                                          </p:spTgt>
                                        </p:tgtEl>
                                        <p:attrNameLst>
                                          <p:attrName>style.visibility</p:attrName>
                                        </p:attrNameLst>
                                      </p:cBhvr>
                                      <p:to>
                                        <p:strVal val="visible"/>
                                      </p:to>
                                    </p:set>
                                    <p:animEffect transition="in" filter="fade">
                                      <p:cBhvr>
                                        <p:cTn id="7" dur="500"/>
                                        <p:tgtEl>
                                          <p:spTgt spid="6149">
                                            <p:txEl>
                                              <p:pRg st="2" end="2"/>
                                            </p:txEl>
                                          </p:spTgt>
                                        </p:tgtEl>
                                      </p:cBhvr>
                                    </p:animEffect>
                                  </p:childTnLst>
                                </p:cTn>
                              </p:par>
                              <p:par>
                                <p:cTn id="8" presetID="10" presetClass="exit" presetSubtype="0" fill="hold" nodeType="withEffect">
                                  <p:stCondLst>
                                    <p:cond delay="0"/>
                                  </p:stCondLst>
                                  <p:childTnLst>
                                    <p:animEffect transition="out" filter="fade">
                                      <p:cBhvr>
                                        <p:cTn id="9" dur="500"/>
                                        <p:tgtEl>
                                          <p:spTgt spid="60"/>
                                        </p:tgtEl>
                                      </p:cBhvr>
                                    </p:animEffect>
                                    <p:set>
                                      <p:cBhvr>
                                        <p:cTn id="10" dur="1" fill="hold">
                                          <p:stCondLst>
                                            <p:cond delay="499"/>
                                          </p:stCondLst>
                                        </p:cTn>
                                        <p:tgtEl>
                                          <p:spTgt spid="60"/>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62"/>
                                        </p:tgtEl>
                                      </p:cBhvr>
                                    </p:animEffect>
                                    <p:set>
                                      <p:cBhvr>
                                        <p:cTn id="13" dur="1" fill="hold">
                                          <p:stCondLst>
                                            <p:cond delay="499"/>
                                          </p:stCondLst>
                                        </p:cTn>
                                        <p:tgtEl>
                                          <p:spTgt spid="62"/>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63"/>
                                        </p:tgtEl>
                                      </p:cBhvr>
                                    </p:animEffect>
                                    <p:set>
                                      <p:cBhvr>
                                        <p:cTn id="16" dur="1" fill="hold">
                                          <p:stCondLst>
                                            <p:cond delay="499"/>
                                          </p:stCondLst>
                                        </p:cTn>
                                        <p:tgtEl>
                                          <p:spTgt spid="63"/>
                                        </p:tgtEl>
                                        <p:attrNameLst>
                                          <p:attrName>style.visibility</p:attrName>
                                        </p:attrNameLst>
                                      </p:cBhvr>
                                      <p:to>
                                        <p:strVal val="hidden"/>
                                      </p:to>
                                    </p:set>
                                  </p:childTnLst>
                                </p:cTn>
                              </p:par>
                              <p:par>
                                <p:cTn id="17" presetID="22" presetClass="entr" presetSubtype="8" fill="hold" nodeType="withEffect">
                                  <p:stCondLst>
                                    <p:cond delay="0"/>
                                  </p:stCondLst>
                                  <p:childTnLst>
                                    <p:set>
                                      <p:cBhvr>
                                        <p:cTn id="18" dur="1" fill="hold">
                                          <p:stCondLst>
                                            <p:cond delay="0"/>
                                          </p:stCondLst>
                                        </p:cTn>
                                        <p:tgtEl>
                                          <p:spTgt spid="88"/>
                                        </p:tgtEl>
                                        <p:attrNameLst>
                                          <p:attrName>style.visibility</p:attrName>
                                        </p:attrNameLst>
                                      </p:cBhvr>
                                      <p:to>
                                        <p:strVal val="visible"/>
                                      </p:to>
                                    </p:set>
                                    <p:animEffect transition="in" filter="wipe(left)">
                                      <p:cBhvr>
                                        <p:cTn id="19" dur="500"/>
                                        <p:tgtEl>
                                          <p:spTgt spid="88"/>
                                        </p:tgtEl>
                                      </p:cBhvr>
                                    </p:animEffect>
                                  </p:childTnLst>
                                </p:cTn>
                              </p:par>
                              <p:par>
                                <p:cTn id="20" presetID="22" presetClass="entr" presetSubtype="1" fill="hold" nodeType="withEffect">
                                  <p:stCondLst>
                                    <p:cond delay="0"/>
                                  </p:stCondLst>
                                  <p:childTnLst>
                                    <p:set>
                                      <p:cBhvr>
                                        <p:cTn id="21" dur="1" fill="hold">
                                          <p:stCondLst>
                                            <p:cond delay="0"/>
                                          </p:stCondLst>
                                        </p:cTn>
                                        <p:tgtEl>
                                          <p:spTgt spid="89"/>
                                        </p:tgtEl>
                                        <p:attrNameLst>
                                          <p:attrName>style.visibility</p:attrName>
                                        </p:attrNameLst>
                                      </p:cBhvr>
                                      <p:to>
                                        <p:strVal val="visible"/>
                                      </p:to>
                                    </p:set>
                                    <p:animEffect transition="in" filter="wipe(up)">
                                      <p:cBhvr>
                                        <p:cTn id="22" dur="500"/>
                                        <p:tgtEl>
                                          <p:spTgt spid="89"/>
                                        </p:tgtEl>
                                      </p:cBhvr>
                                    </p:animEffect>
                                  </p:childTnLst>
                                </p:cTn>
                              </p:par>
                              <p:par>
                                <p:cTn id="23" presetID="22" presetClass="entr" presetSubtype="2" fill="hold" nodeType="withEffect">
                                  <p:stCondLst>
                                    <p:cond delay="0"/>
                                  </p:stCondLst>
                                  <p:childTnLst>
                                    <p:set>
                                      <p:cBhvr>
                                        <p:cTn id="24" dur="1" fill="hold">
                                          <p:stCondLst>
                                            <p:cond delay="0"/>
                                          </p:stCondLst>
                                        </p:cTn>
                                        <p:tgtEl>
                                          <p:spTgt spid="90"/>
                                        </p:tgtEl>
                                        <p:attrNameLst>
                                          <p:attrName>style.visibility</p:attrName>
                                        </p:attrNameLst>
                                      </p:cBhvr>
                                      <p:to>
                                        <p:strVal val="visible"/>
                                      </p:to>
                                    </p:set>
                                    <p:animEffect transition="in" filter="wipe(right)">
                                      <p:cBhvr>
                                        <p:cTn id="25" dur="500"/>
                                        <p:tgtEl>
                                          <p:spTgt spid="9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7">
                                            <p:txEl>
                                              <p:pRg st="0" end="0"/>
                                            </p:txEl>
                                          </p:spTgt>
                                        </p:tgtEl>
                                        <p:attrNameLst>
                                          <p:attrName>style.visibility</p:attrName>
                                        </p:attrNameLst>
                                      </p:cBhvr>
                                      <p:to>
                                        <p:strVal val="visible"/>
                                      </p:to>
                                    </p:set>
                                    <p:animEffect transition="in" filter="fade">
                                      <p:cBhvr>
                                        <p:cTn id="30" dur="500"/>
                                        <p:tgtEl>
                                          <p:spTgt spid="87">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87">
                                            <p:txEl>
                                              <p:pRg st="2" end="2"/>
                                            </p:txEl>
                                          </p:spTgt>
                                        </p:tgtEl>
                                        <p:attrNameLst>
                                          <p:attrName>style.visibility</p:attrName>
                                        </p:attrNameLst>
                                      </p:cBhvr>
                                      <p:to>
                                        <p:strVal val="visible"/>
                                      </p:to>
                                    </p:set>
                                    <p:animEffect transition="in" filter="fade">
                                      <p:cBhvr>
                                        <p:cTn id="35" dur="500"/>
                                        <p:tgtEl>
                                          <p:spTgt spid="87">
                                            <p:txEl>
                                              <p:pRg st="2" end="2"/>
                                            </p:txEl>
                                          </p:spTgt>
                                        </p:tgtEl>
                                      </p:cBhvr>
                                    </p:animEffect>
                                  </p:childTnLst>
                                </p:cTn>
                              </p:par>
                              <p:par>
                                <p:cTn id="36" presetID="22" presetClass="entr" presetSubtype="2" fill="hold" nodeType="withEffect">
                                  <p:stCondLst>
                                    <p:cond delay="0"/>
                                  </p:stCondLst>
                                  <p:childTnLst>
                                    <p:set>
                                      <p:cBhvr>
                                        <p:cTn id="37" dur="1" fill="hold">
                                          <p:stCondLst>
                                            <p:cond delay="0"/>
                                          </p:stCondLst>
                                        </p:cTn>
                                        <p:tgtEl>
                                          <p:spTgt spid="92"/>
                                        </p:tgtEl>
                                        <p:attrNameLst>
                                          <p:attrName>style.visibility</p:attrName>
                                        </p:attrNameLst>
                                      </p:cBhvr>
                                      <p:to>
                                        <p:strVal val="visible"/>
                                      </p:to>
                                    </p:set>
                                    <p:animEffect transition="in" filter="wipe(right)">
                                      <p:cBhvr>
                                        <p:cTn id="38" dur="500"/>
                                        <p:tgtEl>
                                          <p:spTgt spid="92"/>
                                        </p:tgtEl>
                                      </p:cBhvr>
                                    </p:animEffect>
                                  </p:childTnLst>
                                </p:cTn>
                              </p:par>
                              <p:par>
                                <p:cTn id="39" presetID="22" presetClass="entr" presetSubtype="4" fill="hold" nodeType="withEffect">
                                  <p:stCondLst>
                                    <p:cond delay="0"/>
                                  </p:stCondLst>
                                  <p:childTnLst>
                                    <p:set>
                                      <p:cBhvr>
                                        <p:cTn id="40" dur="1" fill="hold">
                                          <p:stCondLst>
                                            <p:cond delay="0"/>
                                          </p:stCondLst>
                                        </p:cTn>
                                        <p:tgtEl>
                                          <p:spTgt spid="93"/>
                                        </p:tgtEl>
                                        <p:attrNameLst>
                                          <p:attrName>style.visibility</p:attrName>
                                        </p:attrNameLst>
                                      </p:cBhvr>
                                      <p:to>
                                        <p:strVal val="visible"/>
                                      </p:to>
                                    </p:set>
                                    <p:animEffect transition="in" filter="wipe(down)">
                                      <p:cBhvr>
                                        <p:cTn id="41" dur="500"/>
                                        <p:tgtEl>
                                          <p:spTgt spid="93"/>
                                        </p:tgtEl>
                                      </p:cBhvr>
                                    </p:animEffect>
                                  </p:childTnLst>
                                </p:cTn>
                              </p:par>
                              <p:par>
                                <p:cTn id="42" presetID="22" presetClass="entr" presetSubtype="1" fill="hold" nodeType="withEffect">
                                  <p:stCondLst>
                                    <p:cond delay="0"/>
                                  </p:stCondLst>
                                  <p:childTnLst>
                                    <p:set>
                                      <p:cBhvr>
                                        <p:cTn id="43" dur="1" fill="hold">
                                          <p:stCondLst>
                                            <p:cond delay="0"/>
                                          </p:stCondLst>
                                        </p:cTn>
                                        <p:tgtEl>
                                          <p:spTgt spid="94"/>
                                        </p:tgtEl>
                                        <p:attrNameLst>
                                          <p:attrName>style.visibility</p:attrName>
                                        </p:attrNameLst>
                                      </p:cBhvr>
                                      <p:to>
                                        <p:strVal val="visible"/>
                                      </p:to>
                                    </p:set>
                                    <p:animEffect transition="in" filter="wipe(up)">
                                      <p:cBhvr>
                                        <p:cTn id="44" dur="500"/>
                                        <p:tgtEl>
                                          <p:spTgt spid="94"/>
                                        </p:tgtEl>
                                      </p:cBhvr>
                                    </p:animEffect>
                                  </p:childTnLst>
                                </p:cTn>
                              </p:par>
                              <p:par>
                                <p:cTn id="45" presetID="10" presetClass="exit" presetSubtype="0" fill="hold" nodeType="withEffect">
                                  <p:stCondLst>
                                    <p:cond delay="0"/>
                                  </p:stCondLst>
                                  <p:childTnLst>
                                    <p:animEffect transition="out" filter="fade">
                                      <p:cBhvr>
                                        <p:cTn id="46" dur="500"/>
                                        <p:tgtEl>
                                          <p:spTgt spid="88"/>
                                        </p:tgtEl>
                                      </p:cBhvr>
                                    </p:animEffect>
                                    <p:set>
                                      <p:cBhvr>
                                        <p:cTn id="47" dur="1" fill="hold">
                                          <p:stCondLst>
                                            <p:cond delay="499"/>
                                          </p:stCondLst>
                                        </p:cTn>
                                        <p:tgtEl>
                                          <p:spTgt spid="88"/>
                                        </p:tgtEl>
                                        <p:attrNameLst>
                                          <p:attrName>style.visibility</p:attrName>
                                        </p:attrNameLst>
                                      </p:cBhvr>
                                      <p:to>
                                        <p:strVal val="hidden"/>
                                      </p:to>
                                    </p:set>
                                  </p:childTnLst>
                                </p:cTn>
                              </p:par>
                              <p:par>
                                <p:cTn id="48" presetID="10" presetClass="exit" presetSubtype="0" fill="hold" nodeType="withEffect">
                                  <p:stCondLst>
                                    <p:cond delay="0"/>
                                  </p:stCondLst>
                                  <p:childTnLst>
                                    <p:animEffect transition="out" filter="fade">
                                      <p:cBhvr>
                                        <p:cTn id="49" dur="500"/>
                                        <p:tgtEl>
                                          <p:spTgt spid="90"/>
                                        </p:tgtEl>
                                      </p:cBhvr>
                                    </p:animEffect>
                                    <p:set>
                                      <p:cBhvr>
                                        <p:cTn id="50" dur="1" fill="hold">
                                          <p:stCondLst>
                                            <p:cond delay="499"/>
                                          </p:stCondLst>
                                        </p:cTn>
                                        <p:tgtEl>
                                          <p:spTgt spid="90"/>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63"/>
                                        </p:tgtEl>
                                      </p:cBhvr>
                                    </p:animEffect>
                                    <p:set>
                                      <p:cBhvr>
                                        <p:cTn id="53" dur="1" fill="hold">
                                          <p:stCondLst>
                                            <p:cond delay="499"/>
                                          </p:stCondLst>
                                        </p:cTn>
                                        <p:tgtEl>
                                          <p:spTgt spid="63"/>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59"/>
                                        </p:tgtEl>
                                      </p:cBhvr>
                                    </p:animEffect>
                                    <p:set>
                                      <p:cBhvr>
                                        <p:cTn id="56" dur="1" fill="hold">
                                          <p:stCondLst>
                                            <p:cond delay="499"/>
                                          </p:stCondLst>
                                        </p:cTn>
                                        <p:tgtEl>
                                          <p:spTgt spid="59"/>
                                        </p:tgtEl>
                                        <p:attrNameLst>
                                          <p:attrName>style.visibility</p:attrName>
                                        </p:attrNameLst>
                                      </p:cBhvr>
                                      <p:to>
                                        <p:strVal val="hidden"/>
                                      </p:to>
                                    </p:set>
                                  </p:childTnLst>
                                </p:cTn>
                              </p:par>
                              <p:par>
                                <p:cTn id="57" presetID="10" presetClass="entr" presetSubtype="0" fill="hold"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par>
                                <p:cTn id="60" presetID="10" presetClass="entr" presetSubtype="0" fill="hold" nodeType="withEffect">
                                  <p:stCondLst>
                                    <p:cond delay="0"/>
                                  </p:stCondLst>
                                  <p:childTnLst>
                                    <p:set>
                                      <p:cBhvr>
                                        <p:cTn id="61" dur="1" fill="hold">
                                          <p:stCondLst>
                                            <p:cond delay="0"/>
                                          </p:stCondLst>
                                        </p:cTn>
                                        <p:tgtEl>
                                          <p:spTgt spid="62"/>
                                        </p:tgtEl>
                                        <p:attrNameLst>
                                          <p:attrName>style.visibility</p:attrName>
                                        </p:attrNameLst>
                                      </p:cBhvr>
                                      <p:to>
                                        <p:strVal val="visible"/>
                                      </p:to>
                                    </p:set>
                                    <p:animEffect transition="in" filter="fade">
                                      <p:cBhvr>
                                        <p:cTn id="62" dur="500"/>
                                        <p:tgtEl>
                                          <p:spTgt spid="62"/>
                                        </p:tgtEl>
                                      </p:cBhvr>
                                    </p:animEffect>
                                  </p:childTnLst>
                                </p:cTn>
                              </p:par>
                              <p:par>
                                <p:cTn id="63" presetID="10" presetClass="exit" presetSubtype="0" fill="hold" nodeType="withEffect">
                                  <p:stCondLst>
                                    <p:cond delay="0"/>
                                  </p:stCondLst>
                                  <p:childTnLst>
                                    <p:animEffect transition="out" filter="fade">
                                      <p:cBhvr>
                                        <p:cTn id="64" dur="500"/>
                                        <p:tgtEl>
                                          <p:spTgt spid="89"/>
                                        </p:tgtEl>
                                      </p:cBhvr>
                                    </p:animEffect>
                                    <p:set>
                                      <p:cBhvr>
                                        <p:cTn id="65" dur="1" fill="hold">
                                          <p:stCondLst>
                                            <p:cond delay="499"/>
                                          </p:stCondLst>
                                        </p:cTn>
                                        <p:tgtEl>
                                          <p:spTgt spid="8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3"/>
          <p:cNvSpPr>
            <a:spLocks noGrp="1" noChangeArrowheads="1"/>
          </p:cNvSpPr>
          <p:nvPr>
            <p:ph sz="quarter" idx="17"/>
          </p:nvPr>
        </p:nvSpPr>
        <p:spPr>
          <a:xfrm>
            <a:off x="168444" y="1471613"/>
            <a:ext cx="8224785" cy="4919562"/>
          </a:xfrm>
        </p:spPr>
        <p:txBody>
          <a:bodyPr/>
          <a:lstStyle/>
          <a:p>
            <a:pPr marL="576263" lvl="1" indent="-342900" eaLnBrk="1" hangingPunct="1">
              <a:spcBef>
                <a:spcPts val="0"/>
              </a:spcBef>
              <a:spcAft>
                <a:spcPts val="0"/>
              </a:spcAft>
              <a:buSzPct val="75000"/>
              <a:buFont typeface="Wingdings" panose="05000000000000000000" pitchFamily="2" charset="2"/>
              <a:buChar char="§"/>
            </a:pPr>
            <a:r>
              <a:rPr lang="en-US" altLang="en-US" sz="2400" dirty="0"/>
              <a:t>An </a:t>
            </a:r>
            <a:r>
              <a:rPr lang="en-US" altLang="en-US" sz="2400" dirty="0">
                <a:solidFill>
                  <a:schemeClr val="tx2"/>
                </a:solidFill>
              </a:rPr>
              <a:t>undirected</a:t>
            </a:r>
            <a:r>
              <a:rPr lang="en-US" altLang="en-US" sz="2400" dirty="0">
                <a:solidFill>
                  <a:schemeClr val="accent2"/>
                </a:solidFill>
              </a:rPr>
              <a:t> </a:t>
            </a:r>
            <a:r>
              <a:rPr lang="en-US" altLang="en-US" sz="2400" dirty="0"/>
              <a:t>graph is</a:t>
            </a:r>
            <a:r>
              <a:rPr lang="en-US" altLang="en-US" sz="2400" b="1" dirty="0"/>
              <a:t> </a:t>
            </a:r>
            <a:r>
              <a:rPr lang="en-US" altLang="en-US" sz="2400" b="1" dirty="0">
                <a:solidFill>
                  <a:srgbClr val="800000"/>
                </a:solidFill>
              </a:rPr>
              <a:t>connected</a:t>
            </a:r>
            <a:r>
              <a:rPr lang="en-US" altLang="en-US" sz="2400" b="1" dirty="0"/>
              <a:t> </a:t>
            </a:r>
            <a:r>
              <a:rPr lang="en-US" altLang="en-US" sz="2400" dirty="0"/>
              <a:t>if there is a path from any vertex to any other vertex.</a:t>
            </a:r>
          </a:p>
          <a:p>
            <a:pPr marL="233363" lvl="1" indent="0" eaLnBrk="1" hangingPunct="1">
              <a:spcBef>
                <a:spcPts val="0"/>
              </a:spcBef>
              <a:spcAft>
                <a:spcPts val="0"/>
              </a:spcAft>
              <a:buSzPct val="75000"/>
              <a:buNone/>
            </a:pPr>
            <a:endParaRPr lang="en-US" altLang="en-US" sz="2400" dirty="0"/>
          </a:p>
          <a:p>
            <a:pPr marL="576263" lvl="1" indent="-342900" eaLnBrk="1" hangingPunct="1">
              <a:spcBef>
                <a:spcPts val="0"/>
              </a:spcBef>
              <a:spcAft>
                <a:spcPts val="0"/>
              </a:spcAft>
              <a:buSzPct val="75000"/>
              <a:buFont typeface="Wingdings" panose="05000000000000000000" pitchFamily="2" charset="2"/>
              <a:buChar char="§"/>
            </a:pPr>
            <a:r>
              <a:rPr lang="en-US" altLang="en-US" sz="2400" dirty="0"/>
              <a:t>A directed graph is </a:t>
            </a:r>
            <a:r>
              <a:rPr lang="en-US" altLang="en-US" sz="2400" b="1" dirty="0">
                <a:solidFill>
                  <a:srgbClr val="800000"/>
                </a:solidFill>
              </a:rPr>
              <a:t>strongly connected </a:t>
            </a:r>
            <a:r>
              <a:rPr lang="en-US" altLang="en-US" sz="2400" dirty="0"/>
              <a:t>if there is a path from any vertex to any other vertex.</a:t>
            </a:r>
          </a:p>
          <a:p>
            <a:pPr marL="233363" lvl="1" indent="0" eaLnBrk="1" hangingPunct="1">
              <a:spcBef>
                <a:spcPts val="0"/>
              </a:spcBef>
              <a:spcAft>
                <a:spcPts val="0"/>
              </a:spcAft>
              <a:buSzPct val="75000"/>
              <a:buNone/>
            </a:pPr>
            <a:endParaRPr lang="en-US" altLang="en-US" sz="2400" dirty="0"/>
          </a:p>
          <a:p>
            <a:pPr marL="576263" lvl="1" indent="-342900" eaLnBrk="1" hangingPunct="1">
              <a:spcBef>
                <a:spcPts val="0"/>
              </a:spcBef>
              <a:spcAft>
                <a:spcPts val="0"/>
              </a:spcAft>
              <a:buSzPct val="75000"/>
              <a:buFont typeface="Wingdings" panose="05000000000000000000" pitchFamily="2" charset="2"/>
              <a:buChar char="§"/>
            </a:pPr>
            <a:r>
              <a:rPr lang="en-US" altLang="en-US" sz="2400" dirty="0"/>
              <a:t>A graph is </a:t>
            </a:r>
            <a:r>
              <a:rPr lang="en-US" altLang="en-US" sz="2400" b="1" dirty="0">
                <a:solidFill>
                  <a:srgbClr val="800000"/>
                </a:solidFill>
              </a:rPr>
              <a:t>cyclic</a:t>
            </a:r>
            <a:r>
              <a:rPr lang="en-US" altLang="en-US" sz="2400" dirty="0"/>
              <a:t> if it contains one or more cycles; otherwise it is </a:t>
            </a:r>
            <a:r>
              <a:rPr lang="en-US" altLang="en-US" sz="2400" b="1" dirty="0">
                <a:solidFill>
                  <a:srgbClr val="800000"/>
                </a:solidFill>
              </a:rPr>
              <a:t>acyclic</a:t>
            </a:r>
            <a:r>
              <a:rPr lang="en-US" altLang="en-US" sz="2400" dirty="0"/>
              <a:t>.</a:t>
            </a:r>
          </a:p>
          <a:p>
            <a:pPr marL="233363" lvl="1" indent="0" eaLnBrk="1" hangingPunct="1">
              <a:spcBef>
                <a:spcPts val="0"/>
              </a:spcBef>
              <a:spcAft>
                <a:spcPts val="0"/>
              </a:spcAft>
              <a:buSzPct val="75000"/>
              <a:buNone/>
            </a:pPr>
            <a:endParaRPr lang="en-US" altLang="en-US" sz="2400" dirty="0">
              <a:solidFill>
                <a:schemeClr val="tx2"/>
              </a:solidFill>
            </a:endParaRPr>
          </a:p>
          <a:p>
            <a:pPr marL="576263" lvl="1" indent="-342900" eaLnBrk="1" hangingPunct="1">
              <a:spcBef>
                <a:spcPts val="0"/>
              </a:spcBef>
              <a:spcAft>
                <a:spcPts val="0"/>
              </a:spcAft>
              <a:buSzPct val="75000"/>
              <a:buFont typeface="Wingdings" panose="05000000000000000000" pitchFamily="2" charset="2"/>
              <a:buChar char="§"/>
            </a:pPr>
            <a:r>
              <a:rPr lang="en-US" altLang="en-US" sz="2400" dirty="0"/>
              <a:t>A </a:t>
            </a:r>
            <a:r>
              <a:rPr lang="en-US" altLang="en-US" sz="2400" b="1" dirty="0">
                <a:solidFill>
                  <a:srgbClr val="800000"/>
                </a:solidFill>
              </a:rPr>
              <a:t>complete</a:t>
            </a:r>
            <a:r>
              <a:rPr lang="en-US" altLang="en-US" sz="2400" dirty="0"/>
              <a:t> graph on n vertices is a simple </a:t>
            </a:r>
            <a:r>
              <a:rPr lang="en-US" altLang="en-US" sz="2400" dirty="0" smtClean="0"/>
              <a:t>undirected graph </a:t>
            </a:r>
            <a:r>
              <a:rPr lang="en-US" altLang="en-US" sz="2400" dirty="0"/>
              <a:t>that contains exactly one edge between each pair of distinct vertices. The number of edges in a complete graph is </a:t>
            </a:r>
            <a:r>
              <a:rPr lang="en-US" altLang="en-US" sz="2400" b="1" dirty="0">
                <a:solidFill>
                  <a:srgbClr val="002060"/>
                </a:solidFill>
              </a:rPr>
              <a:t>n(n-1)/2</a:t>
            </a:r>
            <a:r>
              <a:rPr lang="en-US" altLang="en-US" sz="2400" dirty="0"/>
              <a:t>.</a:t>
            </a:r>
            <a:endParaRPr lang="en-US" altLang="en-US" sz="2400" u="sng" dirty="0"/>
          </a:p>
        </p:txBody>
      </p:sp>
      <p:sp>
        <p:nvSpPr>
          <p:cNvPr id="5" name="Text Placeholder 2"/>
          <p:cNvSpPr>
            <a:spLocks noGrp="1"/>
          </p:cNvSpPr>
          <p:nvPr>
            <p:ph type="body" sz="quarter" idx="16"/>
          </p:nvPr>
        </p:nvSpPr>
        <p:spPr>
          <a:xfrm>
            <a:off x="338138" y="728663"/>
            <a:ext cx="7916862" cy="495300"/>
          </a:xfrm>
        </p:spPr>
        <p:txBody>
          <a:bodyPr/>
          <a:lstStyle/>
          <a:p>
            <a:pPr marL="280988" indent="-280988">
              <a:lnSpc>
                <a:spcPct val="110000"/>
              </a:lnSpc>
              <a:defRPr/>
            </a:pPr>
            <a:r>
              <a:rPr altLang="en-US" sz="3600" dirty="0"/>
              <a:t>Graph Terminology</a:t>
            </a:r>
            <a:endParaRPr altLang="en-US" sz="4000" dirty="0"/>
          </a:p>
        </p:txBody>
      </p:sp>
      <mc:AlternateContent xmlns:mc="http://schemas.openxmlformats.org/markup-compatibility/2006" xmlns:p14="http://schemas.microsoft.com/office/powerpoint/2010/main">
        <mc:Choice Requires="p14">
          <p:contentPart p14:bwMode="auto" r:id="rId3">
            <p14:nvContentPartPr>
              <p14:cNvPr id="1027" name="Ink 3"/>
              <p14:cNvContentPartPr>
                <a14:cpLocks xmlns:a14="http://schemas.microsoft.com/office/drawing/2010/main" noRot="1" noChangeAspect="1" noEditPoints="1" noChangeArrowheads="1" noChangeShapeType="1"/>
              </p14:cNvContentPartPr>
              <p14:nvPr/>
            </p14:nvContentPartPr>
            <p14:xfrm>
              <a:off x="65192275" y="33766125"/>
              <a:ext cx="0" cy="0"/>
            </p14:xfrm>
          </p:contentPart>
        </mc:Choice>
        <mc:Fallback xmlns="">
          <p:pic>
            <p:nvPicPr>
              <p:cNvPr id="1027" name="Ink 3"/>
              <p:cNvPicPr>
                <a:picLocks noRot="1" noChangeAspect="1" noEditPoints="1" noChangeArrowheads="1" noChangeShapeType="1"/>
              </p:cNvPicPr>
              <p:nvPr/>
            </p:nvPicPr>
            <p:blipFill>
              <a:blip r:embed="rId4"/>
              <a:stretch>
                <a:fillRect/>
              </a:stretch>
            </p:blipFill>
            <p:spPr>
              <a:xfrm>
                <a:off x="65192275" y="33766125"/>
                <a:ext cx="0" cy="0"/>
              </a:xfrm>
              <a:prstGeom prst="rect">
                <a:avLst/>
              </a:prstGeom>
            </p:spPr>
          </p:pic>
        </mc:Fallback>
      </mc:AlternateContent>
    </p:spTree>
    <p:extLst>
      <p:ext uri="{BB962C8B-B14F-4D97-AF65-F5344CB8AC3E}">
        <p14:creationId xmlns:p14="http://schemas.microsoft.com/office/powerpoint/2010/main" val="6114367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36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E2001-CZ2001_Theme">
  <a:themeElements>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ubtle_blu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ubtle_blu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ubtle_blu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ubtle_blu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ubtle_blu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ubtle_blu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ubtle_blu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ubtle_blu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ubtle_blu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ubtle_blu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ubtle_blu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ubtle_blu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2001-CZ2001_Theme" id="{9D087CD1-7B06-477F-8FB9-5AE6E799AF00}" vid="{868BC101-385A-4406-A488-EB90545E068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CE2001-CZ2001_Theme</Template>
  <TotalTime>62887</TotalTime>
  <Words>5195</Words>
  <PresentationFormat>On-screen Show (4:3)</PresentationFormat>
  <Paragraphs>916</Paragraphs>
  <Slides>26</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Monotype Sorts</vt:lpstr>
      <vt:lpstr>Open Sans Extrabold</vt:lpstr>
      <vt:lpstr>Arial</vt:lpstr>
      <vt:lpstr>Cambria Math</vt:lpstr>
      <vt:lpstr>Maiandra GD</vt:lpstr>
      <vt:lpstr>Symbol</vt:lpstr>
      <vt:lpstr>Times New Roman</vt:lpstr>
      <vt:lpstr>Verdana</vt:lpstr>
      <vt:lpstr>Wingdings</vt:lpstr>
      <vt:lpstr>CE2001-CZ2001_Theme</vt:lpstr>
      <vt:lpstr>CE2001/ CZ2001: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Printed>2002-08-21T09:28:02Z</cp:lastPrinted>
  <dcterms:created xsi:type="dcterms:W3CDTF">2001-07-09T23:30:57Z</dcterms:created>
  <dcterms:modified xsi:type="dcterms:W3CDTF">2018-08-30T13:04:49Z</dcterms:modified>
</cp:coreProperties>
</file>