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Roboto"/>
      <p:regular r:id="rId41"/>
      <p:bold r:id="rId42"/>
      <p:italic r:id="rId43"/>
      <p:boldItalic r:id="rId44"/>
    </p:embeddedFont>
    <p:embeddedFont>
      <p:font typeface="Montserrat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22" Type="http://schemas.openxmlformats.org/officeDocument/2006/relationships/slide" Target="slides/slide17.xml"/><Relationship Id="rId44" Type="http://schemas.openxmlformats.org/officeDocument/2006/relationships/font" Target="fonts/Roboto-boldItalic.fntdata"/><Relationship Id="rId21" Type="http://schemas.openxmlformats.org/officeDocument/2006/relationships/slide" Target="slides/slide16.xml"/><Relationship Id="rId43" Type="http://schemas.openxmlformats.org/officeDocument/2006/relationships/font" Target="fonts/Roboto-italic.fntdata"/><Relationship Id="rId24" Type="http://schemas.openxmlformats.org/officeDocument/2006/relationships/slide" Target="slides/slide19.xml"/><Relationship Id="rId46" Type="http://schemas.openxmlformats.org/officeDocument/2006/relationships/font" Target="fonts/Montserrat-bold.fntdata"/><Relationship Id="rId23" Type="http://schemas.openxmlformats.org/officeDocument/2006/relationships/slide" Target="slides/slide18.xml"/><Relationship Id="rId45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Montserrat-boldItalic.fntdata"/><Relationship Id="rId25" Type="http://schemas.openxmlformats.org/officeDocument/2006/relationships/slide" Target="slides/slide20.xml"/><Relationship Id="rId47" Type="http://schemas.openxmlformats.org/officeDocument/2006/relationships/font" Target="fonts/Montserrat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6111fe8d3_0_1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6111fe8d3_0_1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6111fe8d3_0_1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6111fe8d3_0_1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6111fe8d3_0_1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6111fe8d3_0_1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6111fe8d3_0_1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6111fe8d3_0_1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6111fe8d3_0_1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6111fe8d3_0_1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6111fe8d3_0_1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6111fe8d3_0_1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6111fe8d3_0_1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6111fe8d3_0_1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6111fe8d3_0_1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6111fe8d3_0_1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6111fe8d3_0_1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6111fe8d3_0_1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6111fe8d3_0_1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6111fe8d3_0_1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6111fe8d3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6111fe8d3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6111fe8d3_0_1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06111fe8d3_0_1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6111fe8d3_0_1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06111fe8d3_0_1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6111fe8d3_0_1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06111fe8d3_0_1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6111fe8d3_0_1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06111fe8d3_0_1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6111fe8d3_0_1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06111fe8d3_0_1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6111fe8d3_0_1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06111fe8d3_0_1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6111fe8d3_0_1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06111fe8d3_0_1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6111fe8d3_0_1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06111fe8d3_0_1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6111fe8d3_0_1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06111fe8d3_0_1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6111fe8d3_0_1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06111fe8d3_0_1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6111fe8d3_0_1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6111fe8d3_0_1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6111fe8d3_0_1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06111fe8d3_0_1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6111fe8d3_0_1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06111fe8d3_0_1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06111fe8d3_0_1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06111fe8d3_0_1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6111fe8d3_0_1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06111fe8d3_0_1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6111fe8d3_0_1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06111fe8d3_0_1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06111fe8d3_0_1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06111fe8d3_0_1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6111fe8d3_0_1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6111fe8d3_0_1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6111fe8d3_0_1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6111fe8d3_0_1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6111fe8d3_0_1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6111fe8d3_0_1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6111fe8d3_0_1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6111fe8d3_0_1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6111fe8d3_0_1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6111fe8d3_0_1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6111fe8d3_0_1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6111fe8d3_0_1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[AI-F21] Connect 4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19"/>
            <a:ext cx="82221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/>
              <a:t>University of New Haven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/>
              <a:t>Marcus Novoa, Jawahar Kandra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/>
              <a:t>Intro to AI, Fall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18725"/>
            <a:ext cx="4528500" cy="2706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15050" y="-47637"/>
            <a:ext cx="4797849" cy="523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/>
          <p:nvPr/>
        </p:nvSpPr>
        <p:spPr>
          <a:xfrm>
            <a:off x="0" y="3100725"/>
            <a:ext cx="3629400" cy="1677600"/>
          </a:xfrm>
          <a:prstGeom prst="rect">
            <a:avLst/>
          </a:prstGeom>
          <a:solidFill>
            <a:srgbClr val="333333">
              <a:alpha val="68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148300" y="2004825"/>
            <a:ext cx="3382500" cy="10533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0" y="490575"/>
            <a:ext cx="3629400" cy="1471800"/>
          </a:xfrm>
          <a:prstGeom prst="rect">
            <a:avLst/>
          </a:prstGeom>
          <a:solidFill>
            <a:srgbClr val="333333">
              <a:alpha val="68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18725"/>
            <a:ext cx="4528500" cy="2706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15050" y="-47637"/>
            <a:ext cx="4797849" cy="523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/>
          <p:nvPr/>
        </p:nvSpPr>
        <p:spPr>
          <a:xfrm>
            <a:off x="0" y="2072275"/>
            <a:ext cx="3629400" cy="2706000"/>
          </a:xfrm>
          <a:prstGeom prst="rect">
            <a:avLst/>
          </a:prstGeom>
          <a:solidFill>
            <a:srgbClr val="333333">
              <a:alpha val="68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/>
          <p:nvPr/>
        </p:nvSpPr>
        <p:spPr>
          <a:xfrm>
            <a:off x="123450" y="457650"/>
            <a:ext cx="3382500" cy="15636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18725"/>
            <a:ext cx="4528500" cy="2706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15050" y="-47637"/>
            <a:ext cx="4797849" cy="523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/>
          <p:nvPr/>
        </p:nvSpPr>
        <p:spPr>
          <a:xfrm>
            <a:off x="0" y="3305100"/>
            <a:ext cx="4411200" cy="1473300"/>
          </a:xfrm>
          <a:prstGeom prst="rect">
            <a:avLst/>
          </a:prstGeom>
          <a:solidFill>
            <a:srgbClr val="333333">
              <a:alpha val="68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4"/>
          <p:cNvSpPr/>
          <p:nvPr/>
        </p:nvSpPr>
        <p:spPr>
          <a:xfrm>
            <a:off x="123450" y="457650"/>
            <a:ext cx="4362000" cy="28101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4"/>
          <p:cNvSpPr/>
          <p:nvPr/>
        </p:nvSpPr>
        <p:spPr>
          <a:xfrm>
            <a:off x="5621400" y="2507125"/>
            <a:ext cx="354000" cy="3450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4"/>
          <p:cNvSpPr/>
          <p:nvPr/>
        </p:nvSpPr>
        <p:spPr>
          <a:xfrm>
            <a:off x="5954775" y="1888000"/>
            <a:ext cx="354000" cy="3450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/>
          <p:nvPr/>
        </p:nvSpPr>
        <p:spPr>
          <a:xfrm>
            <a:off x="6308775" y="3435800"/>
            <a:ext cx="354000" cy="3450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4"/>
          <p:cNvSpPr/>
          <p:nvPr/>
        </p:nvSpPr>
        <p:spPr>
          <a:xfrm>
            <a:off x="6659250" y="2816700"/>
            <a:ext cx="354000" cy="3450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4"/>
          <p:cNvSpPr/>
          <p:nvPr/>
        </p:nvSpPr>
        <p:spPr>
          <a:xfrm>
            <a:off x="7013250" y="3126250"/>
            <a:ext cx="354000" cy="3450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4"/>
          <p:cNvSpPr/>
          <p:nvPr/>
        </p:nvSpPr>
        <p:spPr>
          <a:xfrm>
            <a:off x="7345425" y="3126250"/>
            <a:ext cx="354000" cy="3450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/>
          <p:nvPr/>
        </p:nvSpPr>
        <p:spPr>
          <a:xfrm>
            <a:off x="7697100" y="2816700"/>
            <a:ext cx="354000" cy="3450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18725"/>
            <a:ext cx="4528500" cy="2706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15050" y="-47637"/>
            <a:ext cx="4797849" cy="523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/>
          <p:nvPr/>
        </p:nvSpPr>
        <p:spPr>
          <a:xfrm>
            <a:off x="0" y="1181850"/>
            <a:ext cx="3629400" cy="3596400"/>
          </a:xfrm>
          <a:prstGeom prst="rect">
            <a:avLst/>
          </a:prstGeom>
          <a:solidFill>
            <a:srgbClr val="333333">
              <a:alpha val="68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/>
          <p:nvPr/>
        </p:nvSpPr>
        <p:spPr>
          <a:xfrm>
            <a:off x="493950" y="745700"/>
            <a:ext cx="3012000" cy="2388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0" y="1044575"/>
            <a:ext cx="45720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Confirm Winner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6"/>
          <p:cNvSpPr txBox="1"/>
          <p:nvPr>
            <p:ph idx="1" type="subTitle"/>
          </p:nvPr>
        </p:nvSpPr>
        <p:spPr>
          <a:xfrm>
            <a:off x="265500" y="2382568"/>
            <a:ext cx="4045200" cy="24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>
                <a:solidFill>
                  <a:schemeClr val="dk2"/>
                </a:solidFill>
              </a:rPr>
              <a:t>Horizontal, Vertical</a:t>
            </a:r>
            <a:endParaRPr>
              <a:solidFill>
                <a:schemeClr val="dk2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○"/>
            </a:pPr>
            <a:r>
              <a:rPr lang="en">
                <a:solidFill>
                  <a:schemeClr val="dk2"/>
                </a:solidFill>
              </a:rPr>
              <a:t>Sliding Window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>
                <a:solidFill>
                  <a:schemeClr val="dk2"/>
                </a:solidFill>
              </a:rPr>
              <a:t>Diagonal</a:t>
            </a:r>
            <a:endParaRPr>
              <a:solidFill>
                <a:schemeClr val="dk2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○"/>
            </a:pPr>
            <a:r>
              <a:rPr lang="en">
                <a:solidFill>
                  <a:schemeClr val="dk2"/>
                </a:solidFill>
              </a:rPr>
              <a:t>Two pointers moving outwards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18725"/>
            <a:ext cx="4528500" cy="2706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18725"/>
            <a:ext cx="4528500" cy="2706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15050" y="-47637"/>
            <a:ext cx="4797849" cy="523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/>
          <p:nvPr/>
        </p:nvSpPr>
        <p:spPr>
          <a:xfrm>
            <a:off x="123450" y="457650"/>
            <a:ext cx="3382500" cy="18600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7"/>
          <p:cNvSpPr/>
          <p:nvPr/>
        </p:nvSpPr>
        <p:spPr>
          <a:xfrm>
            <a:off x="5608625" y="3420300"/>
            <a:ext cx="1395000" cy="3663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0" name="Google Shape;180;p27"/>
          <p:cNvCxnSpPr>
            <a:stCxn id="179" idx="3"/>
          </p:cNvCxnSpPr>
          <p:nvPr/>
        </p:nvCxnSpPr>
        <p:spPr>
          <a:xfrm>
            <a:off x="7003625" y="3603450"/>
            <a:ext cx="6006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27"/>
          <p:cNvSpPr/>
          <p:nvPr/>
        </p:nvSpPr>
        <p:spPr>
          <a:xfrm>
            <a:off x="0" y="2358700"/>
            <a:ext cx="3629400" cy="2419500"/>
          </a:xfrm>
          <a:prstGeom prst="rect">
            <a:avLst/>
          </a:prstGeom>
          <a:solidFill>
            <a:srgbClr val="333333">
              <a:alpha val="68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7"/>
          <p:cNvSpPr/>
          <p:nvPr/>
        </p:nvSpPr>
        <p:spPr>
          <a:xfrm>
            <a:off x="7678375" y="1869150"/>
            <a:ext cx="391200" cy="12714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3" name="Google Shape;183;p27"/>
          <p:cNvCxnSpPr>
            <a:stCxn id="182" idx="2"/>
          </p:cNvCxnSpPr>
          <p:nvPr/>
        </p:nvCxnSpPr>
        <p:spPr>
          <a:xfrm>
            <a:off x="7873975" y="3140550"/>
            <a:ext cx="0" cy="3867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18725"/>
            <a:ext cx="4528500" cy="2706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15050" y="-47637"/>
            <a:ext cx="4797849" cy="523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8"/>
          <p:cNvSpPr/>
          <p:nvPr/>
        </p:nvSpPr>
        <p:spPr>
          <a:xfrm>
            <a:off x="6659250" y="2806875"/>
            <a:ext cx="354000" cy="345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8"/>
          <p:cNvSpPr/>
          <p:nvPr/>
        </p:nvSpPr>
        <p:spPr>
          <a:xfrm>
            <a:off x="6305250" y="2509500"/>
            <a:ext cx="354000" cy="3450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8"/>
          <p:cNvSpPr/>
          <p:nvPr/>
        </p:nvSpPr>
        <p:spPr>
          <a:xfrm>
            <a:off x="7013250" y="3128625"/>
            <a:ext cx="354000" cy="3450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3" name="Google Shape;193;p28"/>
          <p:cNvCxnSpPr/>
          <p:nvPr/>
        </p:nvCxnSpPr>
        <p:spPr>
          <a:xfrm rot="10800000">
            <a:off x="5818450" y="2102300"/>
            <a:ext cx="504900" cy="4191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8"/>
          <p:cNvCxnSpPr/>
          <p:nvPr/>
        </p:nvCxnSpPr>
        <p:spPr>
          <a:xfrm>
            <a:off x="7366325" y="3478675"/>
            <a:ext cx="271500" cy="238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28"/>
          <p:cNvSpPr/>
          <p:nvPr/>
        </p:nvSpPr>
        <p:spPr>
          <a:xfrm>
            <a:off x="123450" y="457650"/>
            <a:ext cx="3382500" cy="14568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18725"/>
            <a:ext cx="4528500" cy="2706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15050" y="-47637"/>
            <a:ext cx="4797849" cy="523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9"/>
          <p:cNvSpPr/>
          <p:nvPr/>
        </p:nvSpPr>
        <p:spPr>
          <a:xfrm>
            <a:off x="6659250" y="2806875"/>
            <a:ext cx="354000" cy="345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9"/>
          <p:cNvSpPr/>
          <p:nvPr/>
        </p:nvSpPr>
        <p:spPr>
          <a:xfrm>
            <a:off x="6305250" y="2509500"/>
            <a:ext cx="354000" cy="3450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9"/>
          <p:cNvSpPr/>
          <p:nvPr/>
        </p:nvSpPr>
        <p:spPr>
          <a:xfrm>
            <a:off x="7013250" y="3128625"/>
            <a:ext cx="354000" cy="3450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5" name="Google Shape;205;p29"/>
          <p:cNvCxnSpPr/>
          <p:nvPr/>
        </p:nvCxnSpPr>
        <p:spPr>
          <a:xfrm rot="10800000">
            <a:off x="5818450" y="2102300"/>
            <a:ext cx="504900" cy="4191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29"/>
          <p:cNvCxnSpPr/>
          <p:nvPr/>
        </p:nvCxnSpPr>
        <p:spPr>
          <a:xfrm>
            <a:off x="7366325" y="3478675"/>
            <a:ext cx="271500" cy="238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29"/>
          <p:cNvSpPr/>
          <p:nvPr/>
        </p:nvSpPr>
        <p:spPr>
          <a:xfrm>
            <a:off x="123450" y="2102300"/>
            <a:ext cx="3382500" cy="19188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9"/>
          <p:cNvSpPr/>
          <p:nvPr/>
        </p:nvSpPr>
        <p:spPr>
          <a:xfrm>
            <a:off x="5608625" y="3420300"/>
            <a:ext cx="1395000" cy="3663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9" name="Google Shape;209;p29"/>
          <p:cNvCxnSpPr>
            <a:stCxn id="208" idx="3"/>
          </p:cNvCxnSpPr>
          <p:nvPr/>
        </p:nvCxnSpPr>
        <p:spPr>
          <a:xfrm>
            <a:off x="7003625" y="3603450"/>
            <a:ext cx="6006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29"/>
          <p:cNvSpPr/>
          <p:nvPr/>
        </p:nvSpPr>
        <p:spPr>
          <a:xfrm>
            <a:off x="7678375" y="1869150"/>
            <a:ext cx="391200" cy="12714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1" name="Google Shape;211;p29"/>
          <p:cNvCxnSpPr>
            <a:stCxn id="210" idx="2"/>
          </p:cNvCxnSpPr>
          <p:nvPr/>
        </p:nvCxnSpPr>
        <p:spPr>
          <a:xfrm>
            <a:off x="7873975" y="3140550"/>
            <a:ext cx="0" cy="3867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0" y="1044575"/>
            <a:ext cx="45720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AI +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Alpha Beta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30"/>
          <p:cNvSpPr txBox="1"/>
          <p:nvPr>
            <p:ph idx="1" type="subTitle"/>
          </p:nvPr>
        </p:nvSpPr>
        <p:spPr>
          <a:xfrm>
            <a:off x="265500" y="2382568"/>
            <a:ext cx="4045200" cy="24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>
                <a:solidFill>
                  <a:schemeClr val="dk2"/>
                </a:solidFill>
              </a:rPr>
              <a:t>AI Movement</a:t>
            </a:r>
            <a:endParaRPr>
              <a:solidFill>
                <a:schemeClr val="dk2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○"/>
            </a:pPr>
            <a:r>
              <a:rPr lang="en">
                <a:solidFill>
                  <a:schemeClr val="dk2"/>
                </a:solidFill>
              </a:rPr>
              <a:t>Making decisions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>
                <a:solidFill>
                  <a:schemeClr val="dk2"/>
                </a:solidFill>
              </a:rPr>
              <a:t>Scoring system</a:t>
            </a:r>
            <a:endParaRPr>
              <a:solidFill>
                <a:schemeClr val="dk2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○"/>
            </a:pPr>
            <a:r>
              <a:rPr lang="en">
                <a:solidFill>
                  <a:schemeClr val="dk2"/>
                </a:solidFill>
              </a:rPr>
              <a:t>Predictions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18" name="Google Shape;21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18725"/>
            <a:ext cx="4528500" cy="2706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18725"/>
            <a:ext cx="4528500" cy="2706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15050" y="-47637"/>
            <a:ext cx="4797849" cy="523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1"/>
          <p:cNvSpPr/>
          <p:nvPr/>
        </p:nvSpPr>
        <p:spPr>
          <a:xfrm>
            <a:off x="288200" y="1914300"/>
            <a:ext cx="3432000" cy="7407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65500" y="1044563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What is Connect 4?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265500" y="238258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Connect 4 is a board game which requires two players to race in connecting four of their game pieces across a 7 x 6 board.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9100" y="477325"/>
            <a:ext cx="3436800" cy="381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18725"/>
            <a:ext cx="4528500" cy="2706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15050" y="-47637"/>
            <a:ext cx="4797849" cy="523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2"/>
          <p:cNvSpPr/>
          <p:nvPr/>
        </p:nvSpPr>
        <p:spPr>
          <a:xfrm>
            <a:off x="288200" y="646925"/>
            <a:ext cx="3851400" cy="17364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18725"/>
            <a:ext cx="4528500" cy="2706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15050" y="-47637"/>
            <a:ext cx="4797849" cy="523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3"/>
          <p:cNvSpPr/>
          <p:nvPr/>
        </p:nvSpPr>
        <p:spPr>
          <a:xfrm>
            <a:off x="288200" y="465875"/>
            <a:ext cx="3851400" cy="18681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3"/>
          <p:cNvSpPr/>
          <p:nvPr/>
        </p:nvSpPr>
        <p:spPr>
          <a:xfrm>
            <a:off x="0" y="2375150"/>
            <a:ext cx="4485300" cy="2394900"/>
          </a:xfrm>
          <a:prstGeom prst="rect">
            <a:avLst/>
          </a:prstGeom>
          <a:solidFill>
            <a:srgbClr val="333333">
              <a:alpha val="68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type="title"/>
          </p:nvPr>
        </p:nvSpPr>
        <p:spPr>
          <a:xfrm>
            <a:off x="0" y="1044575"/>
            <a:ext cx="45720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Testing for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Terminal Nodes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4"/>
          <p:cNvSpPr txBox="1"/>
          <p:nvPr>
            <p:ph idx="1" type="subTitle"/>
          </p:nvPr>
        </p:nvSpPr>
        <p:spPr>
          <a:xfrm>
            <a:off x="265500" y="2382568"/>
            <a:ext cx="4045200" cy="24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>
                <a:solidFill>
                  <a:schemeClr val="dk2"/>
                </a:solidFill>
              </a:rPr>
              <a:t>Return if any move is terminal (game-winning)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>
                <a:solidFill>
                  <a:schemeClr val="dk2"/>
                </a:solidFill>
              </a:rPr>
              <a:t>Returns the </a:t>
            </a:r>
            <a:r>
              <a:rPr lang="en">
                <a:solidFill>
                  <a:schemeClr val="dk2"/>
                </a:solidFill>
              </a:rPr>
              <a:t>highest score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47" name="Google Shape;24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18725"/>
            <a:ext cx="4528500" cy="2706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18725"/>
            <a:ext cx="4528500" cy="2706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15050" y="-47637"/>
            <a:ext cx="4797849" cy="523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5"/>
          <p:cNvSpPr/>
          <p:nvPr/>
        </p:nvSpPr>
        <p:spPr>
          <a:xfrm>
            <a:off x="288200" y="3988150"/>
            <a:ext cx="3851400" cy="5349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5"/>
          <p:cNvSpPr/>
          <p:nvPr/>
        </p:nvSpPr>
        <p:spPr>
          <a:xfrm>
            <a:off x="0" y="457650"/>
            <a:ext cx="4485300" cy="3530400"/>
          </a:xfrm>
          <a:prstGeom prst="rect">
            <a:avLst/>
          </a:prstGeom>
          <a:solidFill>
            <a:srgbClr val="333333">
              <a:alpha val="68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18725"/>
            <a:ext cx="4528500" cy="2706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15050" y="-47637"/>
            <a:ext cx="4797849" cy="523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6"/>
          <p:cNvSpPr/>
          <p:nvPr/>
        </p:nvSpPr>
        <p:spPr>
          <a:xfrm flipH="1" rot="10800000">
            <a:off x="0" y="3988000"/>
            <a:ext cx="4386600" cy="790200"/>
          </a:xfrm>
          <a:prstGeom prst="rect">
            <a:avLst/>
          </a:prstGeom>
          <a:solidFill>
            <a:srgbClr val="333333">
              <a:alpha val="68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6"/>
          <p:cNvSpPr/>
          <p:nvPr/>
        </p:nvSpPr>
        <p:spPr>
          <a:xfrm>
            <a:off x="288200" y="457650"/>
            <a:ext cx="4197000" cy="35304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6"/>
          <p:cNvSpPr/>
          <p:nvPr/>
        </p:nvSpPr>
        <p:spPr>
          <a:xfrm>
            <a:off x="5604525" y="1873150"/>
            <a:ext cx="2469000" cy="19341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5" name="Google Shape;265;p36"/>
          <p:cNvCxnSpPr/>
          <p:nvPr/>
        </p:nvCxnSpPr>
        <p:spPr>
          <a:xfrm>
            <a:off x="4863850" y="2720800"/>
            <a:ext cx="5760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18725"/>
            <a:ext cx="4528500" cy="2706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15050" y="-47637"/>
            <a:ext cx="4797849" cy="523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7"/>
          <p:cNvSpPr/>
          <p:nvPr/>
        </p:nvSpPr>
        <p:spPr>
          <a:xfrm>
            <a:off x="288200" y="465875"/>
            <a:ext cx="3851400" cy="15060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7"/>
          <p:cNvSpPr/>
          <p:nvPr/>
        </p:nvSpPr>
        <p:spPr>
          <a:xfrm>
            <a:off x="0" y="2004825"/>
            <a:ext cx="4345500" cy="2765100"/>
          </a:xfrm>
          <a:prstGeom prst="rect">
            <a:avLst/>
          </a:prstGeom>
          <a:solidFill>
            <a:srgbClr val="333333">
              <a:alpha val="68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/>
          <p:nvPr>
            <p:ph type="title"/>
          </p:nvPr>
        </p:nvSpPr>
        <p:spPr>
          <a:xfrm>
            <a:off x="0" y="1044575"/>
            <a:ext cx="45720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Validate Board Node Scores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38"/>
          <p:cNvSpPr txBox="1"/>
          <p:nvPr>
            <p:ph idx="1" type="subTitle"/>
          </p:nvPr>
        </p:nvSpPr>
        <p:spPr>
          <a:xfrm>
            <a:off x="265500" y="2382568"/>
            <a:ext cx="4045200" cy="24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>
                <a:solidFill>
                  <a:schemeClr val="dk2"/>
                </a:solidFill>
              </a:rPr>
              <a:t>If terminal node not yet located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80" name="Google Shape;28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18725"/>
            <a:ext cx="4528500" cy="2706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18725"/>
            <a:ext cx="4528500" cy="2706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15050" y="-47637"/>
            <a:ext cx="4797849" cy="523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9"/>
          <p:cNvSpPr/>
          <p:nvPr/>
        </p:nvSpPr>
        <p:spPr>
          <a:xfrm>
            <a:off x="288200" y="1963675"/>
            <a:ext cx="3851400" cy="3537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9"/>
          <p:cNvSpPr/>
          <p:nvPr/>
        </p:nvSpPr>
        <p:spPr>
          <a:xfrm>
            <a:off x="0" y="971750"/>
            <a:ext cx="4419600" cy="991800"/>
          </a:xfrm>
          <a:prstGeom prst="rect">
            <a:avLst/>
          </a:prstGeom>
          <a:solidFill>
            <a:srgbClr val="333333">
              <a:alpha val="68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9"/>
          <p:cNvSpPr/>
          <p:nvPr/>
        </p:nvSpPr>
        <p:spPr>
          <a:xfrm>
            <a:off x="19625" y="2358575"/>
            <a:ext cx="4419600" cy="2411400"/>
          </a:xfrm>
          <a:prstGeom prst="rect">
            <a:avLst/>
          </a:prstGeom>
          <a:solidFill>
            <a:srgbClr val="333333">
              <a:alpha val="68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18725"/>
            <a:ext cx="4528500" cy="2706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15050" y="-47637"/>
            <a:ext cx="4797849" cy="523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18725"/>
            <a:ext cx="4528500" cy="2706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15050" y="-47637"/>
            <a:ext cx="4797849" cy="523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1"/>
          <p:cNvSpPr/>
          <p:nvPr/>
        </p:nvSpPr>
        <p:spPr>
          <a:xfrm>
            <a:off x="19625" y="2218800"/>
            <a:ext cx="4419600" cy="2551200"/>
          </a:xfrm>
          <a:prstGeom prst="rect">
            <a:avLst/>
          </a:prstGeom>
          <a:solidFill>
            <a:srgbClr val="333333">
              <a:alpha val="68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1"/>
          <p:cNvSpPr/>
          <p:nvPr/>
        </p:nvSpPr>
        <p:spPr>
          <a:xfrm>
            <a:off x="288200" y="465650"/>
            <a:ext cx="3448200" cy="17532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265500" y="1044563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Strategies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265500" y="2382572"/>
            <a:ext cx="4045200" cy="15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>
                <a:solidFill>
                  <a:schemeClr val="dk2"/>
                </a:solidFill>
              </a:rPr>
              <a:t>Playing middle column</a:t>
            </a:r>
            <a:endParaRPr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>
                <a:solidFill>
                  <a:schemeClr val="dk2"/>
                </a:solidFill>
              </a:rPr>
              <a:t>Blocking opponent</a:t>
            </a:r>
            <a:endParaRPr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>
                <a:solidFill>
                  <a:schemeClr val="dk2"/>
                </a:solidFill>
              </a:rPr>
              <a:t>Thinking multiple steps ahead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9100" y="477325"/>
            <a:ext cx="3436800" cy="381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2"/>
          <p:cNvSpPr txBox="1"/>
          <p:nvPr>
            <p:ph type="title"/>
          </p:nvPr>
        </p:nvSpPr>
        <p:spPr>
          <a:xfrm>
            <a:off x="0" y="1044575"/>
            <a:ext cx="45720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Continuing MiniMax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42"/>
          <p:cNvSpPr txBox="1"/>
          <p:nvPr>
            <p:ph idx="1" type="subTitle"/>
          </p:nvPr>
        </p:nvSpPr>
        <p:spPr>
          <a:xfrm>
            <a:off x="265500" y="2382568"/>
            <a:ext cx="4045200" cy="24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>
                <a:solidFill>
                  <a:schemeClr val="dk2"/>
                </a:solidFill>
              </a:rPr>
              <a:t>If depth has not reached 0</a:t>
            </a:r>
            <a:endParaRPr>
              <a:solidFill>
                <a:schemeClr val="dk2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○"/>
            </a:pPr>
            <a:r>
              <a:rPr lang="en">
                <a:solidFill>
                  <a:schemeClr val="dk2"/>
                </a:solidFill>
              </a:rPr>
              <a:t>Depth is reduced every recursive call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>
                <a:solidFill>
                  <a:schemeClr val="dk2"/>
                </a:solidFill>
              </a:rPr>
              <a:t>Minimax utilizes alpha, beta, and maximizing player values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10" name="Google Shape;31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18725"/>
            <a:ext cx="4528500" cy="2706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18725"/>
            <a:ext cx="4528500" cy="2706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15050" y="-47637"/>
            <a:ext cx="4797849" cy="523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3"/>
          <p:cNvSpPr/>
          <p:nvPr/>
        </p:nvSpPr>
        <p:spPr>
          <a:xfrm>
            <a:off x="288200" y="2334000"/>
            <a:ext cx="3851400" cy="24441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18" name="Google Shape;318;p43"/>
          <p:cNvSpPr/>
          <p:nvPr/>
        </p:nvSpPr>
        <p:spPr>
          <a:xfrm>
            <a:off x="288200" y="465650"/>
            <a:ext cx="3851400" cy="5061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19" name="Google Shape;319;p43"/>
          <p:cNvSpPr/>
          <p:nvPr/>
        </p:nvSpPr>
        <p:spPr>
          <a:xfrm>
            <a:off x="0" y="971750"/>
            <a:ext cx="4460700" cy="1321200"/>
          </a:xfrm>
          <a:prstGeom prst="rect">
            <a:avLst/>
          </a:prstGeom>
          <a:solidFill>
            <a:srgbClr val="333333">
              <a:alpha val="68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18725"/>
            <a:ext cx="4528500" cy="2706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15050" y="-47637"/>
            <a:ext cx="4797849" cy="523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4"/>
          <p:cNvSpPr/>
          <p:nvPr/>
        </p:nvSpPr>
        <p:spPr>
          <a:xfrm>
            <a:off x="452800" y="465875"/>
            <a:ext cx="3374100" cy="20658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18725"/>
            <a:ext cx="4528500" cy="2706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15050" y="-47637"/>
            <a:ext cx="4797849" cy="523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5"/>
          <p:cNvSpPr/>
          <p:nvPr/>
        </p:nvSpPr>
        <p:spPr>
          <a:xfrm>
            <a:off x="452800" y="2523275"/>
            <a:ext cx="3374100" cy="21069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18725"/>
            <a:ext cx="4528500" cy="2706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15050" y="-47637"/>
            <a:ext cx="4797849" cy="523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6"/>
          <p:cNvSpPr/>
          <p:nvPr/>
        </p:nvSpPr>
        <p:spPr>
          <a:xfrm>
            <a:off x="288200" y="1182000"/>
            <a:ext cx="3851400" cy="12012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18725"/>
            <a:ext cx="4528500" cy="2706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5050" y="-47637"/>
            <a:ext cx="4797849" cy="523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7"/>
          <p:cNvSpPr/>
          <p:nvPr/>
        </p:nvSpPr>
        <p:spPr>
          <a:xfrm>
            <a:off x="0" y="391825"/>
            <a:ext cx="3629400" cy="2090400"/>
          </a:xfrm>
          <a:prstGeom prst="rect">
            <a:avLst/>
          </a:prstGeom>
          <a:solidFill>
            <a:srgbClr val="333333">
              <a:alpha val="68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265500" y="1044563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Chosen Algorithm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6"/>
          <p:cNvSpPr txBox="1"/>
          <p:nvPr>
            <p:ph idx="1" type="subTitle"/>
          </p:nvPr>
        </p:nvSpPr>
        <p:spPr>
          <a:xfrm>
            <a:off x="265500" y="238258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Alpha Beta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Min-Max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18725"/>
            <a:ext cx="4528500" cy="2706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18725"/>
            <a:ext cx="4528500" cy="2706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5050" y="-47637"/>
            <a:ext cx="4797849" cy="52387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/>
          <p:nvPr/>
        </p:nvSpPr>
        <p:spPr>
          <a:xfrm>
            <a:off x="0" y="391825"/>
            <a:ext cx="3629400" cy="2090400"/>
          </a:xfrm>
          <a:prstGeom prst="rect">
            <a:avLst/>
          </a:prstGeom>
          <a:solidFill>
            <a:srgbClr val="333333">
              <a:alpha val="68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265500" y="1044563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Three Files +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One w/ Globals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265500" y="2382568"/>
            <a:ext cx="4045200" cy="24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>
                <a:solidFill>
                  <a:schemeClr val="dk2"/>
                </a:solidFill>
              </a:rPr>
              <a:t>Main</a:t>
            </a:r>
            <a:endParaRPr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>
                <a:solidFill>
                  <a:schemeClr val="dk2"/>
                </a:solidFill>
              </a:rPr>
              <a:t>GameBoard</a:t>
            </a:r>
            <a:endParaRPr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>
                <a:solidFill>
                  <a:schemeClr val="dk2"/>
                </a:solidFill>
              </a:rPr>
              <a:t>AlphaBeta</a:t>
            </a:r>
            <a:endParaRPr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>
                <a:solidFill>
                  <a:schemeClr val="dk2"/>
                </a:solidFill>
              </a:rPr>
              <a:t>Global variables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18725"/>
            <a:ext cx="4528500" cy="2706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65500" y="1044563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Main File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9"/>
          <p:cNvSpPr txBox="1"/>
          <p:nvPr>
            <p:ph idx="1" type="subTitle"/>
          </p:nvPr>
        </p:nvSpPr>
        <p:spPr>
          <a:xfrm>
            <a:off x="265500" y="2382568"/>
            <a:ext cx="4045200" cy="24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>
                <a:solidFill>
                  <a:schemeClr val="dk2"/>
                </a:solidFill>
              </a:rPr>
              <a:t>Contains main game loop.</a:t>
            </a:r>
            <a:endParaRPr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>
                <a:solidFill>
                  <a:schemeClr val="dk2"/>
                </a:solidFill>
              </a:rPr>
              <a:t>Runs the game entirely.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18725"/>
            <a:ext cx="4528500" cy="2706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18725"/>
            <a:ext cx="4528500" cy="2706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15050" y="-47637"/>
            <a:ext cx="4797849" cy="523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/>
          <p:nvPr/>
        </p:nvSpPr>
        <p:spPr>
          <a:xfrm>
            <a:off x="288200" y="1379375"/>
            <a:ext cx="3432000" cy="26169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265500" y="1044563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GameBoard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1"/>
          <p:cNvSpPr txBox="1"/>
          <p:nvPr>
            <p:ph idx="1" type="subTitle"/>
          </p:nvPr>
        </p:nvSpPr>
        <p:spPr>
          <a:xfrm>
            <a:off x="265500" y="2382568"/>
            <a:ext cx="4045200" cy="24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>
                <a:solidFill>
                  <a:schemeClr val="dk2"/>
                </a:solidFill>
              </a:rPr>
              <a:t>Contains logic for board.</a:t>
            </a:r>
            <a:endParaRPr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>
                <a:solidFill>
                  <a:schemeClr val="dk2"/>
                </a:solidFill>
              </a:rPr>
              <a:t>Detects player clicks.</a:t>
            </a:r>
            <a:endParaRPr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>
                <a:solidFill>
                  <a:schemeClr val="dk2"/>
                </a:solidFill>
              </a:rPr>
              <a:t>Validates column drops.</a:t>
            </a:r>
            <a:endParaRPr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>
                <a:solidFill>
                  <a:schemeClr val="dk2"/>
                </a:solidFill>
              </a:rPr>
              <a:t>Confirms game winner.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18725"/>
            <a:ext cx="4528500" cy="2706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396EC2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