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3" r:id="rId1"/>
  </p:sldMasterIdLst>
  <p:notesMasterIdLst>
    <p:notesMasterId r:id="rId29"/>
  </p:notesMasterIdLst>
  <p:sldIdLst>
    <p:sldId id="601" r:id="rId2"/>
    <p:sldId id="627" r:id="rId3"/>
    <p:sldId id="600" r:id="rId4"/>
    <p:sldId id="628" r:id="rId5"/>
    <p:sldId id="629" r:id="rId6"/>
    <p:sldId id="615" r:id="rId7"/>
    <p:sldId id="630" r:id="rId8"/>
    <p:sldId id="548" r:id="rId9"/>
    <p:sldId id="555" r:id="rId10"/>
    <p:sldId id="617" r:id="rId11"/>
    <p:sldId id="556" r:id="rId12"/>
    <p:sldId id="618" r:id="rId13"/>
    <p:sldId id="558" r:id="rId14"/>
    <p:sldId id="559" r:id="rId15"/>
    <p:sldId id="619" r:id="rId16"/>
    <p:sldId id="560" r:id="rId17"/>
    <p:sldId id="620" r:id="rId18"/>
    <p:sldId id="561" r:id="rId19"/>
    <p:sldId id="621" r:id="rId20"/>
    <p:sldId id="583" r:id="rId21"/>
    <p:sldId id="562" r:id="rId22"/>
    <p:sldId id="564" r:id="rId23"/>
    <p:sldId id="622" r:id="rId24"/>
    <p:sldId id="624" r:id="rId25"/>
    <p:sldId id="625" r:id="rId26"/>
    <p:sldId id="626" r:id="rId27"/>
    <p:sldId id="612" r:id="rId28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MSOffic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949494"/>
    <a:srgbClr val="339966"/>
    <a:srgbClr val="FFFF66"/>
    <a:srgbClr val="D7EB15"/>
    <a:srgbClr val="33CC33"/>
    <a:srgbClr val="99FF33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339" autoAdjust="0"/>
    <p:restoredTop sz="86380" autoAdjust="0"/>
  </p:normalViewPr>
  <p:slideViewPr>
    <p:cSldViewPr>
      <p:cViewPr varScale="1">
        <p:scale>
          <a:sx n="73" d="100"/>
          <a:sy n="73" d="100"/>
        </p:scale>
        <p:origin x="-192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364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endParaRPr lang="en-US" dirty="0"/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endParaRPr lang="en-US" dirty="0"/>
          </a:p>
        </p:txBody>
      </p:sp>
      <p:sp>
        <p:nvSpPr>
          <p:cNvPr id="446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6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6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endParaRPr lang="en-US" dirty="0"/>
          </a:p>
        </p:txBody>
      </p:sp>
      <p:sp>
        <p:nvSpPr>
          <p:cNvPr id="446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fld id="{D5B5A69C-01A1-4CC9-9DB3-D850F84CA81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Science: A Structured Programming Approach Using C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8C9B-DC1C-44D8-91A9-4ADD4E2168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400" b="0" dirty="0">
                <a:latin typeface="McGrawHill-Italic" pitchFamily="2" charset="0"/>
              </a:rPr>
              <a:t>McGraw-Hill</a:t>
            </a:r>
            <a:endParaRPr lang="en-US" altLang="en-US" b="0" dirty="0"/>
          </a:p>
        </p:txBody>
      </p:sp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 dirty="0">
                <a:latin typeface="McGrawHill-Italic" pitchFamily="2" charset="0"/>
              </a:rPr>
              <a:t>The McGraw-Hill Companies, Inc., 2000</a:t>
            </a:r>
            <a:endParaRPr lang="en-US" altLang="en-US" b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Science: A Structured Programming Approach Using 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4230-F442-4E13-87DD-7199840118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Science: A Structured Programming Approach Using 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EFA6-C22B-4CF7-8156-F93CB51E6C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Science: A Structured Programming Approach Using 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D216-2D59-450E-9334-9DF5E80CC8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Science: A Structured Programming Approach Using 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B93B-7BA1-47A4-9B49-8137DEDA79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Science: A Structured Programming Approach Using 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4679-FAD8-47F7-A3D5-A69A840F9D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Science: A Structured Programming Approach Using 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3DCC-DB83-4446-8DF9-376576AEC3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Science: A Structured Programming Approach Using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8CB0-9A65-46B9-A09E-BB6CBE6681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Science: A Structured Programming Approach Using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Science: A Structured Programming Approach Using 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361-BB6B-4B0F-AFED-FC165BD46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Science: A Structured Programming Approach Using 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36AF27D-DCE9-4780-8BCD-7CEEC9B23A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99CB88-5E1A-4FAC-892A-60949ACB1F6F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Computer Science: A Structured Programming Approach Using C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AFF289-B9C1-4429-A6C9-168379F1DE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4" name="Text Box 15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©"/>
            </a:pPr>
            <a:endParaRPr lang="en-US" alt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533400"/>
            <a:ext cx="80772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UNIT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– I</a:t>
            </a:r>
          </a:p>
          <a:p>
            <a:pPr algn="ctr"/>
            <a:r>
              <a:rPr lang="en-US" u="sng" dirty="0" smtClean="0">
                <a:latin typeface="Arial" pitchFamily="34" charset="0"/>
                <a:cs typeface="Arial" pitchFamily="34" charset="0"/>
              </a:rPr>
              <a:t>Introduction to Computers</a:t>
            </a:r>
          </a:p>
          <a:p>
            <a:pPr algn="just"/>
            <a:r>
              <a:rPr lang="en-US" sz="1800" b="0" dirty="0" smtClean="0">
                <a:latin typeface="Arial" pitchFamily="34" charset="0"/>
                <a:cs typeface="Arial" pitchFamily="34" charset="0"/>
              </a:rPr>
              <a:t>Computer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Systems, Computing Environments, Computer Languages, Creating and running programs, Program Development, algorithms and flowcharts, Number systems-Binary, Decimal, Hexadecimal and Conversions, storing integers and real numbers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1800" b="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u="sng" dirty="0" smtClean="0"/>
              <a:t>Introduction to C Language</a:t>
            </a:r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800" b="0" dirty="0" smtClean="0">
                <a:latin typeface="Arial" pitchFamily="34" charset="0"/>
                <a:cs typeface="Arial" pitchFamily="34" charset="0"/>
              </a:rPr>
              <a:t>Background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, C Programs, Identifiers, Types, Variables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, Constants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, Input / Output, Operators(Arithmetic, relational, logical, bitwise etc.), Expressions,</a:t>
            </a:r>
          </a:p>
          <a:p>
            <a:pPr algn="just"/>
            <a:r>
              <a:rPr lang="en-US" sz="1800" b="0" dirty="0" smtClean="0">
                <a:latin typeface="Arial" pitchFamily="34" charset="0"/>
                <a:cs typeface="Arial" pitchFamily="34" charset="0"/>
              </a:rPr>
              <a:t>Precedence and </a:t>
            </a:r>
            <a:r>
              <a:rPr lang="en-US" sz="1800" b="0" dirty="0" err="1" smtClean="0">
                <a:latin typeface="Arial" pitchFamily="34" charset="0"/>
                <a:cs typeface="Arial" pitchFamily="34" charset="0"/>
              </a:rPr>
              <a:t>Associativity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, Expression Evaluation, Type conversions, Statements-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Selection Statements(making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decisions) – if and switch statements, Repetition statements ( loops)-while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, for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, do-while statements, Loop examples, other statements related to looping – break, continue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b="0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, Simple C Program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examples</a:t>
            </a:r>
            <a:endParaRPr lang="en-US" sz="1800" b="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134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i="1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IN" i="1" dirty="0" smtClean="0"/>
              <a:t>System software consists of programs that manages  to perform its task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i="1" dirty="0" smtClean="0"/>
              <a:t> Hardware is physical equipment which we can feel and touch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i="1" dirty="0" smtClean="0"/>
              <a:t>Computer hardware has CPU which executes instructions  such has </a:t>
            </a:r>
            <a:r>
              <a:rPr lang="en-IN" i="1" dirty="0" smtClean="0"/>
              <a:t>arithmetical </a:t>
            </a:r>
            <a:r>
              <a:rPr lang="en-IN" i="1" dirty="0" smtClean="0"/>
              <a:t>calculations ,data  </a:t>
            </a:r>
            <a:r>
              <a:rPr lang="en-IN" i="1" dirty="0" smtClean="0"/>
              <a:t>movement operations, logical operations etc</a:t>
            </a:r>
            <a:endParaRPr lang="en-IN" i="1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IN" i="1" dirty="0" smtClean="0"/>
              <a:t>Primary storage </a:t>
            </a:r>
            <a:r>
              <a:rPr lang="en-IN" i="1" dirty="0" smtClean="0"/>
              <a:t>stores programs and data temporarily  during </a:t>
            </a:r>
            <a:r>
              <a:rPr lang="en-IN" i="1" dirty="0" smtClean="0"/>
              <a:t>processing time</a:t>
            </a:r>
            <a:endParaRPr lang="en-IN" i="1" dirty="0" smtClean="0"/>
          </a:p>
          <a:p>
            <a:pPr marL="457200" indent="-457200" algn="l"/>
            <a:r>
              <a:rPr lang="en-IN" i="1" dirty="0" smtClean="0"/>
              <a:t>5. Secondary memory where data stores permanently ready to use next time</a:t>
            </a:r>
            <a:endParaRPr lang="en-IN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1066800"/>
            <a:ext cx="3353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Hardware and Software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46A5-16FF-43E6-8F68-9DE5FF61D889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457730" name="Line 2"/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 dirty="0"/>
          </a:p>
        </p:txBody>
      </p:sp>
      <p:grpSp>
        <p:nvGrpSpPr>
          <p:cNvPr id="457732" name="Group 4"/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457733" name="Line 5"/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57734" name="Line 6"/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57735" name="Line 7"/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dirty="0"/>
            </a:p>
          </p:txBody>
        </p:sp>
      </p:grpSp>
      <p:pic>
        <p:nvPicPr>
          <p:cNvPr id="45773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8848725" cy="289242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020385" y="5791200"/>
            <a:ext cx="31620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 smtClean="0"/>
              <a:t>                Types </a:t>
            </a:r>
            <a:r>
              <a:rPr lang="en-US" sz="2000" dirty="0"/>
              <a:t>of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380998" y="1219200"/>
            <a:ext cx="83819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i="1" u="sng" dirty="0" smtClean="0"/>
              <a:t>System software  </a:t>
            </a:r>
            <a:r>
              <a:rPr lang="en-IN" i="1" dirty="0" smtClean="0"/>
              <a:t>manages computer resources , acts as interface between hardware and users</a:t>
            </a:r>
          </a:p>
          <a:p>
            <a:pPr algn="l"/>
            <a:endParaRPr lang="en-IN" i="1" dirty="0" smtClean="0"/>
          </a:p>
          <a:p>
            <a:pPr algn="l"/>
            <a:r>
              <a:rPr lang="en-IN" i="1" u="sng" dirty="0" smtClean="0"/>
              <a:t>Operating systems</a:t>
            </a:r>
            <a:r>
              <a:rPr lang="en-IN" i="1" dirty="0" smtClean="0"/>
              <a:t>: acts as an interface between interface and application software</a:t>
            </a:r>
          </a:p>
          <a:p>
            <a:pPr algn="l"/>
            <a:endParaRPr lang="en-IN" i="1" dirty="0" smtClean="0"/>
          </a:p>
          <a:p>
            <a:pPr algn="l"/>
            <a:r>
              <a:rPr lang="en-IN" i="1" u="sng" dirty="0" smtClean="0"/>
              <a:t>System Development software:</a:t>
            </a:r>
          </a:p>
          <a:p>
            <a:pPr algn="l"/>
            <a:r>
              <a:rPr lang="en-IN" i="1" dirty="0" smtClean="0"/>
              <a:t>It includes </a:t>
            </a:r>
            <a:r>
              <a:rPr lang="en-IN" i="1" dirty="0" err="1" smtClean="0"/>
              <a:t>languague</a:t>
            </a:r>
            <a:r>
              <a:rPr lang="en-IN" i="1" dirty="0" smtClean="0"/>
              <a:t> translators that converts program in to machine </a:t>
            </a:r>
            <a:r>
              <a:rPr lang="en-IN" i="1" dirty="0" err="1" smtClean="0"/>
              <a:t>languague</a:t>
            </a:r>
            <a:r>
              <a:rPr lang="en-IN" i="1" dirty="0" smtClean="0"/>
              <a:t> for execution</a:t>
            </a:r>
          </a:p>
          <a:p>
            <a:pPr algn="l"/>
            <a:endParaRPr lang="en-IN" i="1" dirty="0" smtClean="0"/>
          </a:p>
          <a:p>
            <a:pPr algn="l"/>
            <a:r>
              <a:rPr lang="en-IN" i="1" u="sng" dirty="0" smtClean="0"/>
              <a:t>Application Software:</a:t>
            </a:r>
          </a:p>
          <a:p>
            <a:pPr algn="l"/>
            <a:r>
              <a:rPr lang="en-IN" i="1" dirty="0" smtClean="0"/>
              <a:t>They can solve variety of user computing problems</a:t>
            </a:r>
          </a:p>
          <a:p>
            <a:pPr algn="l"/>
            <a:r>
              <a:rPr lang="en-IN" i="1" dirty="0" err="1" smtClean="0"/>
              <a:t>Eg</a:t>
            </a:r>
            <a:r>
              <a:rPr lang="en-IN" i="1" dirty="0" smtClean="0"/>
              <a:t>: DBMS,CAD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A73-19E1-40A9-87ED-C65507F99588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459779" name="Text Box 3"/>
          <p:cNvSpPr txBox="1">
            <a:spLocks noChangeArrowheads="1"/>
          </p:cNvSpPr>
          <p:nvPr/>
        </p:nvSpPr>
        <p:spPr bwMode="auto">
          <a:xfrm>
            <a:off x="1673683" y="720450"/>
            <a:ext cx="47163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i="1" dirty="0" smtClean="0">
                <a:latin typeface="Arial" charset="0"/>
              </a:rPr>
              <a:t> </a:t>
            </a:r>
            <a:r>
              <a:rPr lang="en-US" sz="3200" i="1" dirty="0">
                <a:cs typeface="Times New Roman" pitchFamily="18" charset="0"/>
              </a:rPr>
              <a:t>Computing Environments</a:t>
            </a:r>
          </a:p>
        </p:txBody>
      </p:sp>
      <p:sp>
        <p:nvSpPr>
          <p:cNvPr id="459780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sz="1800" dirty="0"/>
          </a:p>
        </p:txBody>
      </p:sp>
      <p:sp>
        <p:nvSpPr>
          <p:cNvPr id="459781" name="Rectangle 5"/>
          <p:cNvSpPr>
            <a:spLocks noChangeArrowheads="1"/>
          </p:cNvSpPr>
          <p:nvPr/>
        </p:nvSpPr>
        <p:spPr bwMode="auto">
          <a:xfrm>
            <a:off x="381000" y="1804383"/>
            <a:ext cx="8229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IN" i="1" dirty="0" smtClean="0"/>
              <a:t>Computing Environment is a collection of computers /machines, software, and networks that support the processing and exchange of electronic information meant to support various types of computing solutions</a:t>
            </a:r>
            <a:r>
              <a:rPr lang="en-IN" dirty="0" smtClean="0"/>
              <a:t>.</a:t>
            </a:r>
            <a:endParaRPr lang="en-US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9783" name="Rectangle 7"/>
          <p:cNvSpPr>
            <a:spLocks noChangeArrowheads="1"/>
          </p:cNvSpPr>
          <p:nvPr/>
        </p:nvSpPr>
        <p:spPr bwMode="auto">
          <a:xfrm>
            <a:off x="457200" y="3657600"/>
            <a:ext cx="57150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Clr>
                <a:schemeClr val="tx1"/>
              </a:buClr>
              <a:buSzPct val="117000"/>
              <a:buFont typeface="+mj-lt"/>
              <a:buAutoNum type="arabicPeriod"/>
            </a:pPr>
            <a:r>
              <a:rPr lang="fr-FR" i="1" dirty="0" smtClean="0"/>
              <a:t>Personal  </a:t>
            </a:r>
            <a:r>
              <a:rPr lang="fr-FR" i="1" dirty="0"/>
              <a:t>Computing </a:t>
            </a:r>
            <a:r>
              <a:rPr lang="fr-FR" i="1" dirty="0" smtClean="0"/>
              <a:t>Environment</a:t>
            </a:r>
            <a:endParaRPr lang="fr-FR" i="1" dirty="0"/>
          </a:p>
          <a:p>
            <a:pPr marL="457200" indent="-457200" algn="l">
              <a:buClr>
                <a:schemeClr val="tx1"/>
              </a:buClr>
              <a:buSzPct val="117000"/>
              <a:buFont typeface="+mj-lt"/>
              <a:buAutoNum type="arabicPeriod"/>
            </a:pPr>
            <a:r>
              <a:rPr lang="fr-FR" i="1" dirty="0" smtClean="0"/>
              <a:t>Time-Sharing Environment</a:t>
            </a:r>
            <a:endParaRPr lang="fr-FR" i="1" dirty="0"/>
          </a:p>
          <a:p>
            <a:pPr marL="457200" indent="-457200" algn="l">
              <a:buClr>
                <a:schemeClr val="tx1"/>
              </a:buClr>
              <a:buSzPct val="117000"/>
              <a:buFont typeface="+mj-lt"/>
              <a:buAutoNum type="arabicPeriod"/>
            </a:pPr>
            <a:r>
              <a:rPr lang="en-US" i="1" dirty="0" smtClean="0"/>
              <a:t>Client/Server Environment</a:t>
            </a:r>
          </a:p>
          <a:p>
            <a:pPr marL="457200" indent="-457200" algn="l">
              <a:buClr>
                <a:schemeClr val="tx1"/>
              </a:buClr>
              <a:buSzPct val="117000"/>
              <a:buFont typeface="+mj-lt"/>
              <a:buAutoNum type="arabicPeriod"/>
            </a:pPr>
            <a:r>
              <a:rPr lang="en-US" i="1" dirty="0" smtClean="0"/>
              <a:t>Distributed </a:t>
            </a:r>
            <a:r>
              <a:rPr lang="en-US" i="1" dirty="0"/>
              <a:t>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1904-FA27-41B2-B6DD-3FCECD85CAB2}" type="slidenum">
              <a:rPr lang="en-US"/>
              <a:pPr/>
              <a:t>14</a:t>
            </a:fld>
            <a:endParaRPr lang="en-US"/>
          </a:p>
        </p:txBody>
      </p:sp>
      <p:sp>
        <p:nvSpPr>
          <p:cNvPr id="460802" name="Line 2"/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2341490" y="5791200"/>
            <a:ext cx="4081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 smtClean="0"/>
              <a:t>  </a:t>
            </a:r>
            <a:r>
              <a:rPr lang="en-US" sz="2000" dirty="0"/>
              <a:t>Personal Computing Environment</a:t>
            </a:r>
          </a:p>
        </p:txBody>
      </p:sp>
      <p:grpSp>
        <p:nvGrpSpPr>
          <p:cNvPr id="460804" name="Group 4"/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460805" name="Line 5"/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60806" name="Line 6"/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60807" name="Line 7"/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11" name="Picture 5" descr="Image 1.pdf                                                    0001AF0BMasterX                        BD75C985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75" y="2286000"/>
            <a:ext cx="4921250" cy="30480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62000" y="12954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i="1" dirty="0" smtClean="0"/>
              <a:t>1971-Marican E Hoff- Intel-combined basic elements  of CPU in to Microprocessor-on chip Intel 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84580"/>
            <a:ext cx="8610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i="1" dirty="0" smtClean="0"/>
              <a:t>Time Sharing Environment</a:t>
            </a:r>
            <a:r>
              <a:rPr lang="en-IN" i="1" dirty="0" smtClean="0"/>
              <a:t>:</a:t>
            </a:r>
          </a:p>
          <a:p>
            <a:pPr algn="l"/>
            <a:endParaRPr lang="en-IN" i="1" dirty="0" smtClean="0"/>
          </a:p>
          <a:p>
            <a:pPr algn="l"/>
            <a:r>
              <a:rPr lang="en-IN" i="1" dirty="0" smtClean="0"/>
              <a:t>1.Large companies often use this environment for employees sharing work</a:t>
            </a:r>
          </a:p>
          <a:p>
            <a:pPr algn="l"/>
            <a:r>
              <a:rPr lang="en-IN" i="1" dirty="0" smtClean="0"/>
              <a:t>2.Many users are connected to one or more computers</a:t>
            </a:r>
          </a:p>
          <a:p>
            <a:pPr algn="l"/>
            <a:r>
              <a:rPr lang="en-IN" i="1" dirty="0" smtClean="0"/>
              <a:t>3.Terminals are share output devices &amp; storage devices</a:t>
            </a:r>
          </a:p>
          <a:p>
            <a:pPr algn="l"/>
            <a:r>
              <a:rPr lang="en-IN" i="1" dirty="0" smtClean="0"/>
              <a:t>4.Central computer:</a:t>
            </a:r>
          </a:p>
          <a:p>
            <a:pPr algn="l"/>
            <a:r>
              <a:rPr lang="en-IN" i="1" dirty="0" smtClean="0"/>
              <a:t>      -to control shared devices</a:t>
            </a:r>
          </a:p>
          <a:p>
            <a:pPr algn="l"/>
            <a:r>
              <a:rPr lang="en-IN" i="1" dirty="0" smtClean="0"/>
              <a:t>      -it manages shared data </a:t>
            </a:r>
            <a:r>
              <a:rPr lang="en-IN" i="1" smtClean="0"/>
              <a:t>&amp; storage</a:t>
            </a:r>
          </a:p>
          <a:p>
            <a:pPr algn="l"/>
            <a:endParaRPr lang="en-IN" i="1" smtClean="0"/>
          </a:p>
          <a:p>
            <a:pPr algn="l"/>
            <a:endParaRPr lang="en-IN" i="1" dirty="0" smtClean="0"/>
          </a:p>
          <a:p>
            <a:pPr algn="l"/>
            <a:r>
              <a:rPr lang="en-IN" i="1" u="sng" dirty="0" smtClean="0"/>
              <a:t>Disadvantages:</a:t>
            </a:r>
          </a:p>
          <a:p>
            <a:pPr algn="l"/>
            <a:r>
              <a:rPr lang="en-IN" i="1" dirty="0" smtClean="0"/>
              <a:t>The system response will be slow towards users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F322-B2D8-49BE-AF7D-803EBABE8554}" type="slidenum">
              <a:rPr lang="en-US"/>
              <a:pPr/>
              <a:t>16</a:t>
            </a:fld>
            <a:endParaRPr lang="en-US"/>
          </a:p>
        </p:txBody>
      </p:sp>
      <p:sp>
        <p:nvSpPr>
          <p:cNvPr id="461826" name="Line 2"/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2854125" y="5791200"/>
            <a:ext cx="32309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 smtClean="0"/>
              <a:t> </a:t>
            </a:r>
            <a:r>
              <a:rPr lang="en-US" sz="2000" dirty="0"/>
              <a:t>Time-sharing Environment</a:t>
            </a:r>
          </a:p>
        </p:txBody>
      </p:sp>
      <p:grpSp>
        <p:nvGrpSpPr>
          <p:cNvPr id="461828" name="Group 4"/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461829" name="Line 5"/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61830" name="Line 6"/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61831" name="Line 7"/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618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6800850" cy="495935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914400"/>
            <a:ext cx="76962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i="1" dirty="0" smtClean="0"/>
              <a:t>Client /Server Environment</a:t>
            </a:r>
            <a:r>
              <a:rPr lang="en-IN" i="1" dirty="0" smtClean="0"/>
              <a:t>:</a:t>
            </a:r>
          </a:p>
          <a:p>
            <a:pPr algn="l"/>
            <a:endParaRPr lang="en-IN" i="1" dirty="0" smtClean="0"/>
          </a:p>
          <a:p>
            <a:pPr algn="l"/>
            <a:r>
              <a:rPr lang="en-IN" i="1" dirty="0" smtClean="0"/>
              <a:t>1. It splits the computer functions between central computer  and users computers:</a:t>
            </a:r>
          </a:p>
          <a:p>
            <a:pPr algn="ctr">
              <a:buFont typeface="Wingdings" pitchFamily="2" charset="2"/>
              <a:buChar char="ü"/>
            </a:pPr>
            <a:r>
              <a:rPr lang="en-IN" i="1" u="sng" dirty="0" smtClean="0"/>
              <a:t>Users/workstation-Client</a:t>
            </a:r>
          </a:p>
          <a:p>
            <a:pPr algn="ctr">
              <a:buFont typeface="Wingdings" pitchFamily="2" charset="2"/>
              <a:buChar char="ü"/>
            </a:pPr>
            <a:r>
              <a:rPr lang="en-IN" i="1" u="sng" dirty="0" smtClean="0"/>
              <a:t>Central computer –server</a:t>
            </a:r>
          </a:p>
          <a:p>
            <a:pPr algn="ctr"/>
            <a:endParaRPr lang="en-IN" i="1" u="sng" dirty="0" smtClean="0"/>
          </a:p>
          <a:p>
            <a:pPr algn="l"/>
            <a:r>
              <a:rPr lang="en-IN" i="1" dirty="0" smtClean="0"/>
              <a:t>2. The response time&amp; monitor display is faster hence the users are more productive</a:t>
            </a:r>
          </a:p>
          <a:p>
            <a:pPr algn="l"/>
            <a:endParaRPr lang="en-IN" i="1" dirty="0" smtClean="0"/>
          </a:p>
          <a:p>
            <a:pPr algn="l"/>
            <a:r>
              <a:rPr lang="en-IN" i="1" u="sng" dirty="0" smtClean="0"/>
              <a:t>Advantages:</a:t>
            </a:r>
          </a:p>
          <a:p>
            <a:pPr algn="l"/>
            <a:r>
              <a:rPr lang="en-IN" i="1" dirty="0" smtClean="0"/>
              <a:t>Browsing is fast… response for any search online is faster</a:t>
            </a:r>
          </a:p>
          <a:p>
            <a:pPr algn="l"/>
            <a:r>
              <a:rPr lang="en-IN" i="1" dirty="0" err="1" smtClean="0"/>
              <a:t>Eg</a:t>
            </a:r>
            <a:r>
              <a:rPr lang="en-IN" i="1" dirty="0" smtClean="0"/>
              <a:t>: </a:t>
            </a:r>
            <a:r>
              <a:rPr lang="en-IN" i="1" dirty="0" err="1" smtClean="0"/>
              <a:t>google</a:t>
            </a:r>
            <a:endParaRPr lang="en-IN" i="1" dirty="0" smtClean="0"/>
          </a:p>
          <a:p>
            <a:pPr algn="l"/>
            <a:endParaRPr lang="en-IN" i="1" dirty="0" smtClean="0"/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F883-A7DF-4EE5-BCFB-9FC4FE72EB71}" type="slidenum">
              <a:rPr lang="en-US"/>
              <a:pPr/>
              <a:t>18</a:t>
            </a:fld>
            <a:endParaRPr lang="en-US"/>
          </a:p>
        </p:txBody>
      </p:sp>
      <p:sp>
        <p:nvSpPr>
          <p:cNvPr id="462850" name="Line 2"/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2851" name="Rectangle 3"/>
          <p:cNvSpPr>
            <a:spLocks noChangeArrowheads="1"/>
          </p:cNvSpPr>
          <p:nvPr/>
        </p:nvSpPr>
        <p:spPr bwMode="auto">
          <a:xfrm>
            <a:off x="2387356" y="5791200"/>
            <a:ext cx="37086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 smtClean="0"/>
              <a:t> </a:t>
            </a:r>
            <a:r>
              <a:rPr lang="en-US" sz="2000" dirty="0"/>
              <a:t>The Client/Server Environment</a:t>
            </a:r>
          </a:p>
        </p:txBody>
      </p:sp>
      <p:grpSp>
        <p:nvGrpSpPr>
          <p:cNvPr id="462852" name="Group 4"/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462853" name="Line 5"/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62854" name="Line 6"/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62855" name="Line 7"/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6285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14400"/>
            <a:ext cx="7086600" cy="46466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7924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i="1" dirty="0" smtClean="0"/>
              <a:t>Distributed Computing:</a:t>
            </a:r>
          </a:p>
          <a:p>
            <a:pPr algn="l"/>
            <a:endParaRPr lang="en-IN" sz="4000" i="1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IN" i="1" dirty="0" smtClean="0"/>
              <a:t>It provides </a:t>
            </a:r>
            <a:r>
              <a:rPr lang="en-IN" i="1" dirty="0" err="1" smtClean="0"/>
              <a:t>seemless</a:t>
            </a:r>
            <a:r>
              <a:rPr lang="en-IN" i="1" dirty="0" smtClean="0"/>
              <a:t> integration of computing functions between different servers and different clients</a:t>
            </a:r>
          </a:p>
          <a:p>
            <a:pPr marL="457200" indent="-457200" algn="l">
              <a:buFont typeface="+mj-lt"/>
              <a:buAutoNum type="arabicPeriod"/>
            </a:pPr>
            <a:endParaRPr lang="en-IN" i="1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IN" i="1" dirty="0" smtClean="0"/>
              <a:t>The internet provides connectivity to different servers throughout the world</a:t>
            </a:r>
          </a:p>
          <a:p>
            <a:pPr algn="l"/>
            <a:r>
              <a:rPr lang="en-IN" i="1" dirty="0" smtClean="0"/>
              <a:t>    </a:t>
            </a:r>
            <a:r>
              <a:rPr lang="en-IN" i="1" dirty="0" err="1" smtClean="0"/>
              <a:t>Eg</a:t>
            </a:r>
            <a:r>
              <a:rPr lang="en-IN" i="1" dirty="0" smtClean="0"/>
              <a:t>: e-bay</a:t>
            </a:r>
          </a:p>
          <a:p>
            <a:pPr algn="l"/>
            <a:endParaRPr lang="en-IN" i="1" dirty="0" smtClean="0"/>
          </a:p>
          <a:p>
            <a:pPr algn="l"/>
            <a:endParaRPr lang="en-IN" i="1" dirty="0" smtClean="0"/>
          </a:p>
          <a:p>
            <a:pPr algn="l"/>
            <a:r>
              <a:rPr lang="en-IN" i="1" u="sng" dirty="0" smtClean="0"/>
              <a:t>Advantages:</a:t>
            </a:r>
          </a:p>
          <a:p>
            <a:pPr algn="l"/>
            <a:endParaRPr lang="en-IN" i="1" u="sng" dirty="0" smtClean="0"/>
          </a:p>
          <a:p>
            <a:pPr algn="l"/>
            <a:r>
              <a:rPr lang="en-IN" i="1" dirty="0" smtClean="0"/>
              <a:t>It is </a:t>
            </a:r>
            <a:r>
              <a:rPr lang="en-IN" i="1" dirty="0" err="1" smtClean="0"/>
              <a:t>realiable</a:t>
            </a:r>
            <a:r>
              <a:rPr lang="en-IN" i="1" dirty="0" smtClean="0"/>
              <a:t>, </a:t>
            </a:r>
            <a:r>
              <a:rPr lang="en-IN" i="1" dirty="0" err="1" smtClean="0"/>
              <a:t>scalable,highly</a:t>
            </a:r>
            <a:r>
              <a:rPr lang="en-IN" i="1" dirty="0" smtClean="0"/>
              <a:t> available networks</a:t>
            </a:r>
            <a:endParaRPr lang="en-IN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</a:t>
            </a:r>
          </a:p>
          <a:p>
            <a:pPr algn="ctr"/>
            <a:r>
              <a:rPr lang="en-US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to Computers</a:t>
            </a:r>
            <a:endParaRPr lang="en-IN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BB98-D5B6-46B8-83CE-2ABC053AF123}" type="slidenum">
              <a:rPr lang="en-US"/>
              <a:pPr/>
              <a:t>20</a:t>
            </a:fld>
            <a:endParaRPr lang="en-US"/>
          </a:p>
        </p:txBody>
      </p:sp>
      <p:sp>
        <p:nvSpPr>
          <p:cNvPr id="484354" name="Line 2"/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2978820" y="5791200"/>
            <a:ext cx="2803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 smtClean="0"/>
              <a:t> </a:t>
            </a:r>
            <a:r>
              <a:rPr lang="en-US" sz="2000" dirty="0"/>
              <a:t>Distributed Computing</a:t>
            </a:r>
          </a:p>
        </p:txBody>
      </p:sp>
      <p:grpSp>
        <p:nvGrpSpPr>
          <p:cNvPr id="484356" name="Group 4"/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484357" name="Line 5"/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4358" name="Line 6"/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4359" name="Line 7"/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8436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19200"/>
            <a:ext cx="9040813" cy="409892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973-9E07-4250-A41A-015EFB9391F7}" type="slidenum">
              <a:rPr lang="en-US"/>
              <a:pPr/>
              <a:t>21</a:t>
            </a:fld>
            <a:endParaRPr lang="en-US"/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1905000" y="845140"/>
            <a:ext cx="5715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000" i="1" dirty="0" smtClean="0">
                <a:cs typeface="Times New Roman" pitchFamily="18" charset="0"/>
              </a:rPr>
              <a:t> </a:t>
            </a:r>
            <a:r>
              <a:rPr lang="en-US" sz="4000" i="1" dirty="0">
                <a:cs typeface="Times New Roman" pitchFamily="18" charset="0"/>
              </a:rPr>
              <a:t>Computer Languages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sz="1800"/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304800" y="2057415"/>
            <a:ext cx="822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 write a program for a computer, we must use a computer language. Over the years computer languages have evolved from machine language to natural languages.</a:t>
            </a:r>
          </a:p>
        </p:txBody>
      </p:sp>
      <p:sp>
        <p:nvSpPr>
          <p:cNvPr id="463879" name="Rectangle 7"/>
          <p:cNvSpPr>
            <a:spLocks noChangeArrowheads="1"/>
          </p:cNvSpPr>
          <p:nvPr/>
        </p:nvSpPr>
        <p:spPr bwMode="auto">
          <a:xfrm>
            <a:off x="304800" y="3657625"/>
            <a:ext cx="5715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chemeClr val="tx1"/>
              </a:buClr>
              <a:buSzPct val="117000"/>
              <a:buFont typeface="Arial" pitchFamily="34" charset="0"/>
              <a:buChar char="•"/>
            </a:pPr>
            <a:r>
              <a:rPr lang="fr-FR" i="1" dirty="0"/>
              <a:t>Machine </a:t>
            </a:r>
            <a:r>
              <a:rPr lang="fr-FR" i="1" dirty="0" err="1" smtClean="0"/>
              <a:t>Languages</a:t>
            </a:r>
            <a:endParaRPr lang="fr-FR" i="1" dirty="0"/>
          </a:p>
          <a:p>
            <a:pPr algn="l">
              <a:buClr>
                <a:schemeClr val="tx1"/>
              </a:buClr>
              <a:buSzPct val="117000"/>
              <a:buFont typeface="Arial" pitchFamily="34" charset="0"/>
              <a:buChar char="•"/>
            </a:pPr>
            <a:r>
              <a:rPr lang="fr-FR" i="1" dirty="0" err="1" smtClean="0"/>
              <a:t>Symbolic</a:t>
            </a:r>
            <a:r>
              <a:rPr lang="fr-FR" i="1" dirty="0" smtClean="0"/>
              <a:t> </a:t>
            </a:r>
            <a:r>
              <a:rPr lang="fr-FR" i="1" dirty="0" err="1" smtClean="0"/>
              <a:t>Languages</a:t>
            </a:r>
            <a:endParaRPr lang="fr-FR" i="1" dirty="0"/>
          </a:p>
          <a:p>
            <a:pPr algn="l">
              <a:buClr>
                <a:schemeClr val="tx1"/>
              </a:buClr>
              <a:buSzPct val="117000"/>
              <a:buFont typeface="Arial" pitchFamily="34" charset="0"/>
              <a:buChar char="•"/>
            </a:pPr>
            <a:r>
              <a:rPr lang="en-US" i="1" dirty="0" smtClean="0"/>
              <a:t>High-Level </a:t>
            </a:r>
            <a:r>
              <a:rPr lang="en-US" i="1" dirty="0"/>
              <a:t>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FA21-0E62-4B30-8485-62141AD49233}" type="slidenum">
              <a:rPr lang="en-US"/>
              <a:pPr/>
              <a:t>22</a:t>
            </a:fld>
            <a:endParaRPr lang="en-US"/>
          </a:p>
        </p:txBody>
      </p:sp>
      <p:sp>
        <p:nvSpPr>
          <p:cNvPr id="465922" name="Line 2"/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465924" name="Group 4"/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465925" name="Line 5"/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65926" name="Line 6"/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65927" name="Line 7"/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6593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38" y="3168650"/>
            <a:ext cx="7358062" cy="247015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073745" y="1371575"/>
            <a:ext cx="7516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i="1" dirty="0" smtClean="0"/>
              <a:t>Computer </a:t>
            </a:r>
            <a:r>
              <a:rPr lang="en-IN" sz="4000" i="1" dirty="0" err="1" smtClean="0"/>
              <a:t>Languague</a:t>
            </a:r>
            <a:r>
              <a:rPr lang="en-IN" sz="4000" i="1" dirty="0" smtClean="0"/>
              <a:t> Evolution</a:t>
            </a:r>
            <a:endParaRPr lang="en-IN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/>
              <a:t>Machine </a:t>
            </a:r>
            <a:r>
              <a:rPr lang="en-IN" sz="3600" i="1" dirty="0" err="1" smtClean="0"/>
              <a:t>Languague</a:t>
            </a:r>
            <a:r>
              <a:rPr lang="en-IN" sz="3600" i="1" dirty="0" smtClean="0"/>
              <a:t>:</a:t>
            </a:r>
          </a:p>
          <a:p>
            <a:pPr algn="l"/>
            <a:endParaRPr lang="en-IN" i="1" dirty="0" smtClean="0"/>
          </a:p>
          <a:p>
            <a:pPr algn="l"/>
            <a:r>
              <a:rPr lang="en-IN" i="1" dirty="0" smtClean="0"/>
              <a:t>In  past only programming </a:t>
            </a:r>
            <a:r>
              <a:rPr lang="en-IN" i="1" dirty="0" err="1" smtClean="0"/>
              <a:t>languague</a:t>
            </a:r>
            <a:r>
              <a:rPr lang="en-IN" i="1" dirty="0" smtClean="0"/>
              <a:t> available was machine </a:t>
            </a:r>
            <a:r>
              <a:rPr lang="en-IN" i="1" dirty="0" err="1" smtClean="0"/>
              <a:t>lang</a:t>
            </a:r>
            <a:r>
              <a:rPr lang="en-IN" i="1" dirty="0" smtClean="0"/>
              <a:t> made up of stream of bits 0’s &amp; 1’s</a:t>
            </a:r>
          </a:p>
          <a:p>
            <a:pPr algn="l"/>
            <a:endParaRPr lang="en-IN" i="1" dirty="0" smtClean="0"/>
          </a:p>
          <a:p>
            <a:pPr algn="l"/>
            <a:r>
              <a:rPr lang="en-IN" i="1" dirty="0" smtClean="0"/>
              <a:t>Internal circuits of computer was made up of circuits ,</a:t>
            </a:r>
            <a:r>
              <a:rPr lang="en-IN" i="1" dirty="0" err="1" smtClean="0"/>
              <a:t>switches,transistors</a:t>
            </a:r>
            <a:endParaRPr lang="en-IN" i="1" dirty="0" smtClean="0"/>
          </a:p>
          <a:p>
            <a:pPr algn="l"/>
            <a:endParaRPr lang="en-IN" i="1" dirty="0" smtClean="0"/>
          </a:p>
          <a:p>
            <a:pPr algn="l"/>
            <a:r>
              <a:rPr lang="en-IN" i="1" dirty="0" smtClean="0"/>
              <a:t>It has only two states:</a:t>
            </a:r>
          </a:p>
          <a:p>
            <a:pPr algn="l">
              <a:buFont typeface="Wingdings" pitchFamily="2" charset="2"/>
              <a:buChar char="Ø"/>
            </a:pPr>
            <a:r>
              <a:rPr lang="en-IN" i="1" dirty="0" smtClean="0"/>
              <a:t>ON-1’s</a:t>
            </a:r>
          </a:p>
          <a:p>
            <a:pPr algn="l">
              <a:buFont typeface="Wingdings" pitchFamily="2" charset="2"/>
              <a:buChar char="Ø"/>
            </a:pPr>
            <a:r>
              <a:rPr lang="en-IN" i="1" dirty="0" smtClean="0"/>
              <a:t>OFF- 0’s</a:t>
            </a:r>
          </a:p>
          <a:p>
            <a:pPr algn="l"/>
            <a:endParaRPr lang="en-IN" i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1" y="914401"/>
            <a:ext cx="6553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46380" y="5648175"/>
            <a:ext cx="4306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Program in machine </a:t>
            </a:r>
            <a:r>
              <a:rPr lang="en-IN" i="1" dirty="0" err="1" smtClean="0"/>
              <a:t>languague</a:t>
            </a:r>
            <a:endParaRPr lang="en-IN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066801"/>
            <a:ext cx="716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/>
              <a:t>Assembly </a:t>
            </a:r>
            <a:r>
              <a:rPr lang="en-IN" sz="3600" i="1" dirty="0" err="1" smtClean="0"/>
              <a:t>languague</a:t>
            </a:r>
            <a:r>
              <a:rPr lang="en-IN" sz="3600" i="1" dirty="0" smtClean="0"/>
              <a:t>:</a:t>
            </a:r>
          </a:p>
          <a:p>
            <a:pPr algn="l"/>
            <a:endParaRPr lang="en-IN" i="1" dirty="0" smtClean="0"/>
          </a:p>
          <a:p>
            <a:pPr algn="l"/>
            <a:r>
              <a:rPr lang="en-IN" i="1" dirty="0" smtClean="0"/>
              <a:t>Hopper-1950- special computer program converting m/c </a:t>
            </a:r>
            <a:r>
              <a:rPr lang="en-IN" i="1" dirty="0" err="1" smtClean="0"/>
              <a:t>lang</a:t>
            </a:r>
            <a:r>
              <a:rPr lang="en-IN" i="1" dirty="0" smtClean="0"/>
              <a:t> using symbols(Assembler)</a:t>
            </a:r>
          </a:p>
          <a:p>
            <a:pPr algn="l"/>
            <a:endParaRPr lang="en-IN" i="1" dirty="0" smtClean="0"/>
          </a:p>
          <a:p>
            <a:pPr algn="l"/>
            <a:r>
              <a:rPr lang="en-IN" i="1" dirty="0" smtClean="0"/>
              <a:t>Using Mnemonics</a:t>
            </a:r>
          </a:p>
          <a:p>
            <a:pPr algn="l"/>
            <a:r>
              <a:rPr lang="en-IN" i="1" dirty="0" err="1" smtClean="0"/>
              <a:t>Eg</a:t>
            </a:r>
            <a:r>
              <a:rPr lang="en-IN" i="1" dirty="0" smtClean="0"/>
              <a:t>:</a:t>
            </a:r>
          </a:p>
          <a:p>
            <a:pPr algn="l"/>
            <a:r>
              <a:rPr lang="en-IN" i="1" dirty="0" smtClean="0"/>
              <a:t>Load a1;</a:t>
            </a:r>
          </a:p>
          <a:p>
            <a:pPr algn="l"/>
            <a:r>
              <a:rPr lang="en-IN" i="1" dirty="0" err="1" smtClean="0"/>
              <a:t>Mov</a:t>
            </a:r>
            <a:r>
              <a:rPr lang="en-IN" i="1" dirty="0" smtClean="0"/>
              <a:t>  a1,a2,b;</a:t>
            </a:r>
          </a:p>
          <a:p>
            <a:pPr algn="l"/>
            <a:r>
              <a:rPr lang="en-IN" i="1" dirty="0" smtClean="0"/>
              <a:t>Using labels controlling the program</a:t>
            </a:r>
          </a:p>
          <a:p>
            <a:pPr algn="l"/>
            <a:r>
              <a:rPr lang="en-IN" i="1" dirty="0" smtClean="0"/>
              <a:t>Label a1;</a:t>
            </a:r>
          </a:p>
          <a:p>
            <a:pPr algn="l"/>
            <a:endParaRPr lang="en-IN" i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219200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i="1" dirty="0" smtClean="0"/>
              <a:t>High Level </a:t>
            </a:r>
            <a:r>
              <a:rPr lang="en-IN" sz="4000" i="1" dirty="0" err="1" smtClean="0"/>
              <a:t>Languague</a:t>
            </a:r>
            <a:r>
              <a:rPr lang="en-IN" sz="4000" i="1" dirty="0" smtClean="0"/>
              <a:t>:</a:t>
            </a:r>
          </a:p>
          <a:p>
            <a:pPr algn="l"/>
            <a:endParaRPr lang="en-IN" i="1" dirty="0" smtClean="0"/>
          </a:p>
          <a:p>
            <a:pPr algn="l"/>
            <a:r>
              <a:rPr lang="en-IN" i="1" dirty="0" smtClean="0"/>
              <a:t>To improve program efficiency rather than writing individual coded symbolic lang.</a:t>
            </a:r>
          </a:p>
          <a:p>
            <a:pPr algn="l"/>
            <a:endParaRPr lang="en-IN" i="1" dirty="0" smtClean="0"/>
          </a:p>
          <a:p>
            <a:pPr algn="l"/>
            <a:r>
              <a:rPr lang="en-IN" i="1" dirty="0" smtClean="0"/>
              <a:t>This </a:t>
            </a:r>
            <a:r>
              <a:rPr lang="en-IN" i="1" dirty="0" err="1" smtClean="0"/>
              <a:t>lang</a:t>
            </a:r>
            <a:r>
              <a:rPr lang="en-IN" i="1" dirty="0" smtClean="0"/>
              <a:t> is portable to many different computers allowing the programmer to concentrate on developing application</a:t>
            </a:r>
          </a:p>
          <a:p>
            <a:pPr algn="l"/>
            <a:r>
              <a:rPr lang="en-IN" i="1" dirty="0" smtClean="0"/>
              <a:t> </a:t>
            </a:r>
          </a:p>
          <a:p>
            <a:pPr algn="l"/>
            <a:r>
              <a:rPr lang="en-IN" i="1" dirty="0" smtClean="0"/>
              <a:t>First high level </a:t>
            </a:r>
            <a:r>
              <a:rPr lang="en-IN" i="1" dirty="0" err="1" smtClean="0"/>
              <a:t>langugue</a:t>
            </a:r>
            <a:r>
              <a:rPr lang="en-IN" i="1" dirty="0" smtClean="0"/>
              <a:t>:</a:t>
            </a:r>
          </a:p>
          <a:p>
            <a:pPr algn="l">
              <a:buFont typeface="Wingdings" pitchFamily="2" charset="2"/>
              <a:buChar char="Ø"/>
            </a:pPr>
            <a:r>
              <a:rPr lang="en-IN" i="1" dirty="0" smtClean="0"/>
              <a:t>FORTAN(john </a:t>
            </a:r>
            <a:r>
              <a:rPr lang="en-IN" i="1" dirty="0" err="1" smtClean="0"/>
              <a:t>backus</a:t>
            </a:r>
            <a:r>
              <a:rPr lang="en-IN" i="1" dirty="0" smtClean="0"/>
              <a:t>)</a:t>
            </a:r>
          </a:p>
          <a:p>
            <a:pPr algn="l">
              <a:buFont typeface="Wingdings" pitchFamily="2" charset="2"/>
              <a:buChar char="Ø"/>
            </a:pPr>
            <a:r>
              <a:rPr lang="en-IN" i="1" dirty="0" smtClean="0"/>
              <a:t>COBOL(hopper )</a:t>
            </a:r>
            <a:endParaRPr lang="en-IN" i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700808"/>
            <a:ext cx="8229600" cy="45259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fr-FR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Low</a:t>
            </a:r>
            <a:r>
              <a:rPr kumimoji="0" lang="fr-FR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fr-FR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level</a:t>
            </a:r>
            <a:r>
              <a:rPr kumimoji="0" lang="fr-FR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(processor </a:t>
            </a:r>
            <a:r>
              <a:rPr kumimoji="0" lang="fr-FR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dependent</a:t>
            </a:r>
            <a:r>
              <a:rPr kumimoji="0" lang="fr-FR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)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fr-FR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Machine code, assembler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fr-FR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High </a:t>
            </a:r>
            <a:r>
              <a:rPr kumimoji="0" lang="fr-FR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level</a:t>
            </a:r>
            <a:r>
              <a:rPr kumimoji="0" lang="fr-FR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: </a:t>
            </a:r>
            <a:r>
              <a:rPr kumimoji="0" lang="fr-FR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structured</a:t>
            </a:r>
            <a:r>
              <a:rPr kumimoji="0" lang="fr-FR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, </a:t>
            </a:r>
            <a:r>
              <a:rPr kumimoji="0" lang="fr-FR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procedural</a:t>
            </a:r>
            <a:endParaRPr kumimoji="0" lang="fr-FR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fr-FR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Fortran, C, Pascal…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fr-FR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High </a:t>
            </a:r>
            <a:r>
              <a:rPr kumimoji="0" lang="fr-FR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level</a:t>
            </a:r>
            <a:r>
              <a:rPr kumimoji="0" lang="fr-FR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: </a:t>
            </a:r>
            <a:r>
              <a:rPr kumimoji="0" lang="fr-FR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object</a:t>
            </a:r>
            <a:r>
              <a:rPr kumimoji="0" lang="fr-FR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fr-FR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oriented</a:t>
            </a:r>
            <a:endParaRPr kumimoji="0" lang="fr-FR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fr-FR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C++, Java, C#, Perl, Objective-C…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fr-FR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Virtual machines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fr-FR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Java, C#…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fr-FR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Scripting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fr-FR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Perl, Python, JavaScript…</a:t>
            </a:r>
            <a:endParaRPr kumimoji="0" lang="fr-FR" sz="24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0668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/>
              <a:t>Example </a:t>
            </a:r>
            <a:endParaRPr lang="en-IN" sz="36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838200"/>
            <a:ext cx="33792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i="1" dirty="0" smtClean="0"/>
              <a:t>Computer systems</a:t>
            </a:r>
            <a:endParaRPr lang="en-IN" sz="3200" i="1" dirty="0"/>
          </a:p>
        </p:txBody>
      </p:sp>
      <p:sp>
        <p:nvSpPr>
          <p:cNvPr id="4" name="Rectangle 3"/>
          <p:cNvSpPr/>
          <p:nvPr/>
        </p:nvSpPr>
        <p:spPr>
          <a:xfrm>
            <a:off x="381000" y="1676400"/>
            <a:ext cx="8763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i="1" dirty="0" smtClean="0"/>
              <a:t>A Computer is an electronic device which performs </a:t>
            </a:r>
            <a:r>
              <a:rPr lang="en-IN" i="1" dirty="0" smtClean="0"/>
              <a:t> </a:t>
            </a:r>
            <a:r>
              <a:rPr lang="en-IN" i="1" dirty="0" smtClean="0"/>
              <a:t>arithmetical (all complex problems can be broken down into), logical </a:t>
            </a:r>
            <a:r>
              <a:rPr lang="en-IN" i="1" dirty="0" smtClean="0"/>
              <a:t>operations (true or false). It </a:t>
            </a:r>
            <a:r>
              <a:rPr lang="en-IN" i="1" dirty="0" smtClean="0"/>
              <a:t>can store data, retrieve information. It is speedy, versatile and accurate.</a:t>
            </a:r>
            <a:endParaRPr lang="en-IN" dirty="0" smtClean="0"/>
          </a:p>
          <a:p>
            <a:pPr algn="l"/>
            <a:endParaRPr lang="en-IN" i="1" dirty="0" smtClean="0"/>
          </a:p>
          <a:p>
            <a:pPr algn="l"/>
            <a:r>
              <a:rPr lang="en-IN" i="1" dirty="0" smtClean="0"/>
              <a:t>Parts of computers:</a:t>
            </a:r>
          </a:p>
          <a:p>
            <a:pPr algn="l"/>
            <a:endParaRPr lang="en-IN" i="1" dirty="0" smtClean="0"/>
          </a:p>
          <a:p>
            <a:pPr algn="l"/>
            <a:r>
              <a:rPr lang="en-IN" i="1" dirty="0" smtClean="0"/>
              <a:t>1.Input devices(keyboard)</a:t>
            </a:r>
          </a:p>
          <a:p>
            <a:pPr algn="l"/>
            <a:r>
              <a:rPr lang="en-IN" i="1" dirty="0" smtClean="0"/>
              <a:t>2. Output devices (printer, monitor)</a:t>
            </a:r>
          </a:p>
          <a:p>
            <a:pPr algn="l"/>
            <a:r>
              <a:rPr lang="en-IN" i="1" dirty="0" smtClean="0"/>
              <a:t>3.Central processing unit(CPU)</a:t>
            </a:r>
          </a:p>
          <a:p>
            <a:pPr algn="l"/>
            <a:r>
              <a:rPr lang="en-IN" i="1" dirty="0" smtClean="0"/>
              <a:t>4.Storage devices(temporary storage)</a:t>
            </a:r>
          </a:p>
          <a:p>
            <a:pPr algn="l"/>
            <a:r>
              <a:rPr lang="en-IN" i="1" dirty="0" smtClean="0"/>
              <a:t>5.Auxilliary devices(disk, </a:t>
            </a:r>
            <a:r>
              <a:rPr lang="en-IN" i="1" dirty="0" err="1" smtClean="0"/>
              <a:t>parmanent</a:t>
            </a:r>
            <a:r>
              <a:rPr lang="en-IN" i="1" dirty="0" smtClean="0"/>
              <a:t> storage)</a:t>
            </a:r>
          </a:p>
          <a:p>
            <a:pPr algn="l"/>
            <a:endParaRPr lang="en-IN" i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86868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u="sng" dirty="0" smtClean="0">
                <a:solidFill>
                  <a:srgbClr val="FF0000"/>
                </a:solidFill>
              </a:rPr>
              <a:t>BLOCK DIAGRAM OF COMPUTER</a:t>
            </a:r>
          </a:p>
        </p:txBody>
      </p:sp>
      <p:pic>
        <p:nvPicPr>
          <p:cNvPr id="10243" name="Picture 5" descr="Computer Block Diagra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981200"/>
            <a:ext cx="7543800" cy="3886200"/>
          </a:xfrm>
          <a:noFill/>
        </p:spPr>
      </p:pic>
      <p:pic>
        <p:nvPicPr>
          <p:cNvPr id="10244" name="Picture 4" descr="C:\Users\animation\Desktop\logoOnl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28600"/>
            <a:ext cx="3505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838200"/>
            <a:ext cx="33792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i="1" dirty="0" smtClean="0"/>
              <a:t>Computer systems</a:t>
            </a:r>
            <a:endParaRPr lang="en-IN" sz="3200" i="1" dirty="0"/>
          </a:p>
        </p:txBody>
      </p:sp>
      <p:sp>
        <p:nvSpPr>
          <p:cNvPr id="4" name="Rectangle 3"/>
          <p:cNvSpPr/>
          <p:nvPr/>
        </p:nvSpPr>
        <p:spPr>
          <a:xfrm>
            <a:off x="381000" y="1676400"/>
            <a:ext cx="8763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IN" dirty="0" smtClean="0"/>
          </a:p>
          <a:p>
            <a:pPr algn="l"/>
            <a:endParaRPr lang="en-IN" dirty="0"/>
          </a:p>
          <a:p>
            <a:pPr algn="l"/>
            <a:r>
              <a:rPr lang="en-IN" i="1" dirty="0" smtClean="0"/>
              <a:t>Parts of computers:</a:t>
            </a:r>
          </a:p>
          <a:p>
            <a:pPr algn="l"/>
            <a:endParaRPr lang="en-IN" i="1" dirty="0" smtClean="0"/>
          </a:p>
          <a:p>
            <a:pPr algn="l"/>
            <a:r>
              <a:rPr lang="en-IN" i="1" dirty="0" smtClean="0"/>
              <a:t>1.Input devices(keyboard)</a:t>
            </a:r>
          </a:p>
          <a:p>
            <a:pPr algn="l"/>
            <a:r>
              <a:rPr lang="en-IN" i="1" dirty="0" smtClean="0"/>
              <a:t>2. Output devices (printer, monitor)</a:t>
            </a:r>
          </a:p>
          <a:p>
            <a:pPr algn="l"/>
            <a:r>
              <a:rPr lang="en-IN" i="1" dirty="0" smtClean="0"/>
              <a:t>3.Central processing unit(CPU) </a:t>
            </a:r>
          </a:p>
          <a:p>
            <a:pPr lvl="1" algn="l"/>
            <a:r>
              <a:rPr lang="en-IN" i="1" dirty="0" err="1" smtClean="0"/>
              <a:t>a.Memory</a:t>
            </a:r>
            <a:r>
              <a:rPr lang="en-IN" i="1" dirty="0" smtClean="0"/>
              <a:t> Unit</a:t>
            </a:r>
            <a:endParaRPr lang="en-IN" i="1" dirty="0" smtClean="0"/>
          </a:p>
          <a:p>
            <a:pPr lvl="2" algn="l"/>
            <a:r>
              <a:rPr lang="en-IN" i="1" dirty="0" err="1" smtClean="0"/>
              <a:t>i.Storage</a:t>
            </a:r>
            <a:r>
              <a:rPr lang="en-IN" i="1" dirty="0" smtClean="0"/>
              <a:t> devices(temporary storage)</a:t>
            </a:r>
          </a:p>
          <a:p>
            <a:pPr lvl="2" algn="l"/>
            <a:r>
              <a:rPr lang="en-IN" i="1" dirty="0" err="1" smtClean="0"/>
              <a:t>ii.Auxilliary</a:t>
            </a:r>
            <a:r>
              <a:rPr lang="en-IN" i="1" dirty="0" smtClean="0"/>
              <a:t> devices(disk, </a:t>
            </a:r>
            <a:r>
              <a:rPr lang="en-IN" i="1" dirty="0" err="1" smtClean="0"/>
              <a:t>parmanent</a:t>
            </a:r>
            <a:r>
              <a:rPr lang="en-IN" i="1" dirty="0" smtClean="0"/>
              <a:t> storage)</a:t>
            </a:r>
          </a:p>
          <a:p>
            <a:pPr lvl="1" algn="l"/>
            <a:r>
              <a:rPr lang="en-IN" i="1" dirty="0" err="1" smtClean="0"/>
              <a:t>b.Control</a:t>
            </a:r>
            <a:r>
              <a:rPr lang="en-IN" i="1" dirty="0" smtClean="0"/>
              <a:t> Unit</a:t>
            </a:r>
          </a:p>
          <a:p>
            <a:pPr lvl="1" algn="l"/>
            <a:r>
              <a:rPr lang="en-IN" i="1" dirty="0" err="1" smtClean="0"/>
              <a:t>c.</a:t>
            </a:r>
            <a:r>
              <a:rPr lang="en-IN" i="1" dirty="0" err="1" smtClean="0"/>
              <a:t>Arithmetical</a:t>
            </a:r>
            <a:r>
              <a:rPr lang="en-IN" i="1" dirty="0" smtClean="0"/>
              <a:t> and logical unit</a:t>
            </a:r>
          </a:p>
          <a:p>
            <a:pPr algn="l"/>
            <a:endParaRPr lang="en-IN" i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6084" name="Picture 4" descr="Image result for parts of a comp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762000"/>
            <a:ext cx="70104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Autofit/>
          </a:bodyPr>
          <a:lstStyle/>
          <a:p>
            <a:r>
              <a:rPr lang="en-US" sz="2400" b="1" u="sng" dirty="0" smtClean="0"/>
              <a:t>Unit 1</a:t>
            </a:r>
            <a:endParaRPr lang="en-US" sz="24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/>
              <a:t>Input Devices</a:t>
            </a:r>
            <a:endParaRPr lang="en-US" sz="2000" dirty="0" smtClean="0"/>
          </a:p>
          <a:p>
            <a:r>
              <a:rPr lang="en-US" sz="2000" dirty="0" smtClean="0"/>
              <a:t>An input device feeds data to the computer system for processing.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Human beings too have many input devices, likewise computers too have several input devices. Few example input devices are </a:t>
            </a:r>
            <a:r>
              <a:rPr lang="en-US" sz="2000" dirty="0" smtClean="0"/>
              <a:t>Keyboard, Mouse, </a:t>
            </a:r>
            <a:r>
              <a:rPr lang="en-US" sz="2000" dirty="0" err="1" smtClean="0"/>
              <a:t>Scanner,Digital</a:t>
            </a:r>
            <a:r>
              <a:rPr lang="en-US" sz="2000" dirty="0" smtClean="0"/>
              <a:t> </a:t>
            </a:r>
            <a:r>
              <a:rPr lang="en-US" sz="2000" dirty="0" smtClean="0"/>
              <a:t>Camera , </a:t>
            </a:r>
            <a:r>
              <a:rPr lang="en-US" sz="2000" dirty="0" smtClean="0"/>
              <a:t>Camcorder, Gamepad</a:t>
            </a:r>
            <a:r>
              <a:rPr lang="en-US" sz="2000" dirty="0" smtClean="0"/>
              <a:t>, Joystick, Steering </a:t>
            </a:r>
            <a:r>
              <a:rPr lang="en-US" sz="2000" dirty="0" smtClean="0"/>
              <a:t>wheel, </a:t>
            </a:r>
            <a:r>
              <a:rPr lang="en-US" sz="2000" dirty="0" err="1" smtClean="0"/>
              <a:t>Mic</a:t>
            </a:r>
            <a:r>
              <a:rPr lang="en-US" sz="2000" dirty="0" smtClean="0"/>
              <a:t>, Barcode Reader,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Webcam,Pen</a:t>
            </a:r>
            <a:r>
              <a:rPr lang="en-US" sz="2000" dirty="0" smtClean="0"/>
              <a:t> </a:t>
            </a:r>
            <a:r>
              <a:rPr lang="en-US" sz="2000" dirty="0" smtClean="0"/>
              <a:t>/ </a:t>
            </a:r>
            <a:r>
              <a:rPr lang="en-US" sz="2000" dirty="0" err="1" smtClean="0"/>
              <a:t>Stylus,Touch</a:t>
            </a:r>
            <a:r>
              <a:rPr lang="en-US" sz="2000" dirty="0" smtClean="0"/>
              <a:t> </a:t>
            </a:r>
            <a:r>
              <a:rPr lang="en-US" sz="2000" dirty="0" err="1" smtClean="0"/>
              <a:t>Screen,Biometrics</a:t>
            </a:r>
            <a:r>
              <a:rPr lang="en-US" sz="2000" dirty="0" smtClean="0"/>
              <a:t> </a:t>
            </a:r>
            <a:r>
              <a:rPr lang="en-US" sz="2000" dirty="0" smtClean="0"/>
              <a:t>(Thumb impression / Face detection</a:t>
            </a:r>
            <a:r>
              <a:rPr lang="en-US" sz="2000" dirty="0" smtClean="0"/>
              <a:t>), magnetic tape (both as input and output device inline  with the notebook to a student)</a:t>
            </a:r>
            <a:endParaRPr lang="en-US" sz="2000" dirty="0" smtClean="0"/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ED4A-1A92-489A-B8B4-52762B6A80D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48515" name="Text Box 3"/>
          <p:cNvSpPr txBox="1">
            <a:spLocks noChangeArrowheads="1"/>
          </p:cNvSpPr>
          <p:nvPr/>
        </p:nvSpPr>
        <p:spPr bwMode="auto">
          <a:xfrm>
            <a:off x="1981200" y="457200"/>
            <a:ext cx="502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3200" i="1" dirty="0" smtClean="0">
                <a:cs typeface="Times New Roman" pitchFamily="18" charset="0"/>
              </a:rPr>
              <a:t>Computing Environments</a:t>
            </a:r>
            <a:endParaRPr lang="en-US" sz="3200" i="1" dirty="0">
              <a:cs typeface="Times New Roman" pitchFamily="18" charset="0"/>
            </a:endParaRP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sz="1800" dirty="0"/>
          </a:p>
        </p:txBody>
      </p:sp>
      <p:sp>
        <p:nvSpPr>
          <p:cNvPr id="448522" name="Rectangle 10"/>
          <p:cNvSpPr>
            <a:spLocks noChangeArrowheads="1"/>
          </p:cNvSpPr>
          <p:nvPr/>
        </p:nvSpPr>
        <p:spPr bwMode="auto">
          <a:xfrm>
            <a:off x="304800" y="1397913"/>
            <a:ext cx="8229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 computer is a system made of two major components: </a:t>
            </a:r>
            <a:r>
              <a:rPr 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hardware (hard to touch and feel) </a:t>
            </a:r>
            <a:r>
              <a:rPr 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software (soft to touch and feel intelligence of a person).</a:t>
            </a:r>
            <a:endParaRPr lang="en-US" sz="28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0525" y="3429001"/>
            <a:ext cx="5730875" cy="27432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7739-A1EA-4EE8-9DB8-AC9DFC35012C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456706" name="Line 2"/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 dirty="0"/>
          </a:p>
        </p:txBody>
      </p:sp>
      <p:sp>
        <p:nvSpPr>
          <p:cNvPr id="456707" name="Rectangle 3"/>
          <p:cNvSpPr>
            <a:spLocks noChangeArrowheads="1"/>
          </p:cNvSpPr>
          <p:nvPr/>
        </p:nvSpPr>
        <p:spPr bwMode="auto">
          <a:xfrm>
            <a:off x="2396910" y="5791200"/>
            <a:ext cx="3229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 smtClean="0"/>
              <a:t>Basic </a:t>
            </a:r>
            <a:r>
              <a:rPr lang="en-US" sz="2000" dirty="0"/>
              <a:t>Hardware </a:t>
            </a:r>
            <a:r>
              <a:rPr lang="en-US" sz="2000" dirty="0" smtClean="0"/>
              <a:t>&amp; software</a:t>
            </a:r>
            <a:endParaRPr lang="en-US" sz="2000" dirty="0"/>
          </a:p>
        </p:txBody>
      </p:sp>
      <p:grpSp>
        <p:nvGrpSpPr>
          <p:cNvPr id="456708" name="Group 4"/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456709" name="Line 5"/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56710" name="Line 6"/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56711" name="Line 7"/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dirty="0"/>
            </a:p>
          </p:txBody>
        </p:sp>
      </p:grpSp>
      <p:pic>
        <p:nvPicPr>
          <p:cNvPr id="28676" name="Picture 4" descr="Image result for hardware and software of comp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4676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2568</TotalTime>
  <Words>921</Words>
  <Application>Microsoft Office PowerPoint</Application>
  <PresentationFormat>On-screen Show (4:3)</PresentationFormat>
  <Paragraphs>178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Slide 1</vt:lpstr>
      <vt:lpstr>Slide 2</vt:lpstr>
      <vt:lpstr>Slide 3</vt:lpstr>
      <vt:lpstr>BLOCK DIAGRAM OF COMPUTER</vt:lpstr>
      <vt:lpstr>Slide 5</vt:lpstr>
      <vt:lpstr>Slide 6</vt:lpstr>
      <vt:lpstr>Unit 1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Microsoft</cp:lastModifiedBy>
  <cp:revision>196</cp:revision>
  <dcterms:created xsi:type="dcterms:W3CDTF">2000-01-15T04:50:39Z</dcterms:created>
  <dcterms:modified xsi:type="dcterms:W3CDTF">2017-12-13T10:17:44Z</dcterms:modified>
</cp:coreProperties>
</file>