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7" r:id="rId2"/>
    <p:sldId id="258" r:id="rId3"/>
    <p:sldId id="259" r:id="rId4"/>
    <p:sldId id="27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9C7C-547A-4308-BCCC-383F8854C2A2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70FF-88C4-4D3A-91BA-E044FB6592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2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5A69C-01A1-4CC9-9DB3-D850F84CA81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9CB-664D-49D2-9294-ABD28296E253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B7-F831-4FB4-98F2-58E35F6D2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9CB-664D-49D2-9294-ABD28296E253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B7-F831-4FB4-98F2-58E35F6D2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9CB-664D-49D2-9294-ABD28296E253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B7-F831-4FB4-98F2-58E35F6D2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9CB-664D-49D2-9294-ABD28296E253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B7-F831-4FB4-98F2-58E35F6D2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9CB-664D-49D2-9294-ABD28296E253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B7-F831-4FB4-98F2-58E35F6D2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9CB-664D-49D2-9294-ABD28296E253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B7-F831-4FB4-98F2-58E35F6D2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9CB-664D-49D2-9294-ABD28296E253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B7-F831-4FB4-98F2-58E35F6D2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9CB-664D-49D2-9294-ABD28296E253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B7-F831-4FB4-98F2-58E35F6D2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9CB-664D-49D2-9294-ABD28296E253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B7-F831-4FB4-98F2-58E35F6D2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9CB-664D-49D2-9294-ABD28296E253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A25B7-F831-4FB4-98F2-58E35F6D20D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9CB-664D-49D2-9294-ABD28296E253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A25B7-F831-4FB4-98F2-58E35F6D20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D609CB-664D-49D2-9294-ABD28296E253}" type="datetimeFigureOut">
              <a:rPr lang="en-IN" smtClean="0"/>
              <a:pPr/>
              <a:t>14-12-2017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A25B7-F831-4FB4-98F2-58E35F6D20DF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669" y="2008825"/>
            <a:ext cx="3918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 smtClean="0"/>
              <a:t>Session 2</a:t>
            </a:r>
            <a:endParaRPr lang="en-IN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28600" y="800100"/>
            <a:ext cx="86106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Program: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main()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total;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printf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("Enter the value of total: ");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scanf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("%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d",&amp;total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);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if(total&gt;60)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printf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("Pass");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else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{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printf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("Fail");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getch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();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</a:t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So,in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this way you can convert a pseudo code to a c program ..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1340" y="865925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ALGORITHMS AND FLOWCHARTS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1000" y="1821900"/>
            <a:ext cx="85344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i="1" dirty="0" smtClean="0"/>
              <a:t>A typical programming task can be divided into two phases:</a:t>
            </a:r>
          </a:p>
          <a:p>
            <a:pPr algn="l"/>
            <a:r>
              <a:rPr lang="en-US" sz="2800" i="1" dirty="0" smtClean="0"/>
              <a:t>Problem solving phase</a:t>
            </a:r>
          </a:p>
          <a:p>
            <a:pPr lvl="1" algn="l"/>
            <a:r>
              <a:rPr lang="en-US" i="1" dirty="0" smtClean="0"/>
              <a:t>produce an ordered sequence of steps that describe solution of problem</a:t>
            </a:r>
          </a:p>
          <a:p>
            <a:pPr lvl="1" algn="l"/>
            <a:r>
              <a:rPr lang="en-US" i="1" dirty="0" smtClean="0"/>
              <a:t>this sequence of steps is called an algorithm</a:t>
            </a:r>
          </a:p>
          <a:p>
            <a:pPr algn="l"/>
            <a:r>
              <a:rPr lang="en-US" sz="2800" i="1" dirty="0" smtClean="0"/>
              <a:t>Implementation phase </a:t>
            </a:r>
          </a:p>
          <a:p>
            <a:pPr lvl="1" algn="l"/>
            <a:r>
              <a:rPr lang="en-US" i="1" dirty="0" smtClean="0"/>
              <a:t>implement the program in some programming language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33400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i="1" dirty="0" smtClean="0"/>
              <a:t>Algorithm</a:t>
            </a:r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57200" y="3124199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b="0" dirty="0" smtClean="0"/>
              <a:t> </a:t>
            </a:r>
            <a:r>
              <a:rPr lang="en-IN" i="1" dirty="0" smtClean="0"/>
              <a:t>quality of a good algorithm:</a:t>
            </a:r>
          </a:p>
          <a:p>
            <a:pPr algn="l"/>
            <a:endParaRPr lang="en-IN" i="1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i="1" dirty="0" smtClean="0"/>
              <a:t>Inputs and outputs should be defined precisely.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i="1" dirty="0" smtClean="0"/>
              <a:t>Each steps in algorithm should be clear and unambiguous.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i="1" dirty="0" smtClean="0"/>
              <a:t>Algorithm should be most effective among many different ways to solve a problem.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i="1" dirty="0" smtClean="0"/>
              <a:t>An algorithm shouldn't have computer code. Instead, the algorithm should be written in such a way that, it can be used in similar programming languages.</a:t>
            </a:r>
            <a:endParaRPr lang="en-IN" i="1" dirty="0"/>
          </a:p>
        </p:txBody>
      </p:sp>
      <p:sp>
        <p:nvSpPr>
          <p:cNvPr id="6" name="Rectangle 5"/>
          <p:cNvSpPr/>
          <p:nvPr/>
        </p:nvSpPr>
        <p:spPr>
          <a:xfrm>
            <a:off x="533400" y="16002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i="1" dirty="0" smtClean="0"/>
              <a:t>An Algorithm is a finite step-by-step procedure to solve a well-defined computational problem and achieve a required result.</a:t>
            </a:r>
            <a:endParaRPr lang="en-IN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2192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/>
              <a:t>Example of algorithm</a:t>
            </a:r>
            <a:endParaRPr lang="en-IN" i="1" dirty="0"/>
          </a:p>
        </p:txBody>
      </p:sp>
      <p:sp>
        <p:nvSpPr>
          <p:cNvPr id="5" name="Rectangle 4"/>
          <p:cNvSpPr/>
          <p:nvPr/>
        </p:nvSpPr>
        <p:spPr>
          <a:xfrm>
            <a:off x="457200" y="1932680"/>
            <a:ext cx="792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i="1" dirty="0" smtClean="0"/>
              <a:t> Algorithm/pseudo code to add two numbers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Step 1: Start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Step 2: Read the two numbers in to </a:t>
            </a:r>
            <a:r>
              <a:rPr lang="en-IN" i="1" dirty="0" err="1" smtClean="0"/>
              <a:t>a,b</a:t>
            </a:r>
            <a:endParaRPr lang="en-IN" i="1" dirty="0" smtClean="0"/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Step 3: c=</a:t>
            </a:r>
            <a:r>
              <a:rPr lang="en-IN" i="1" dirty="0" err="1" smtClean="0"/>
              <a:t>a+b</a:t>
            </a:r>
            <a:endParaRPr lang="en-IN" i="1" dirty="0" smtClean="0"/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Step 4: write/print c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dirty="0" smtClean="0"/>
              <a:t>Step 5: Stop</a:t>
            </a:r>
            <a:r>
              <a:rPr lang="en-IN" dirty="0" smtClean="0"/>
              <a:t>.</a:t>
            </a:r>
            <a:endParaRPr lang="en-IN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13716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i="1" dirty="0" smtClean="0"/>
              <a:t>Flowchart</a:t>
            </a:r>
            <a:endParaRPr lang="en-IN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64417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buFontTx/>
              <a:buChar char="-"/>
            </a:pPr>
            <a:r>
              <a:rPr lang="en-US" altLang="en-US" i="1" dirty="0" smtClean="0"/>
              <a:t>Graphically depicts the logical steps to carry out a task and shows how the steps relate to each other.</a:t>
            </a:r>
            <a:r>
              <a:rPr lang="en-US" altLang="en-US" dirty="0" smtClean="0"/>
              <a:t> </a:t>
            </a:r>
          </a:p>
          <a:p>
            <a:pPr algn="l" eaLnBrk="1" hangingPunct="1">
              <a:buFontTx/>
              <a:buChar char="-"/>
            </a:pPr>
            <a:r>
              <a:rPr lang="en-US" altLang="en-US" i="1" dirty="0" smtClean="0"/>
              <a:t>Because flowcharts so clearly illustrate the logical flow of programming techniques, they are a valuable tool in the education of programmers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1031" descr=" f5_02.gif                                                      0001AF0BMasterX                        BD75C985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162800" cy="4991100"/>
          </a:xfrm>
          <a:prstGeom prst="rect">
            <a:avLst/>
          </a:prstGeom>
          <a:noFill/>
          <a:effectLst>
            <a:outerShdw dist="107763" dir="189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4" descr="AACWQOD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39311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4" descr="AACWQOE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6476999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 Science: A Structured Programming Approach Using 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4" descr="AACWQOG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76501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15240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/>
              <a:t>Decision making flowchart</a:t>
            </a:r>
            <a:endParaRPr lang="en-IN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4" descr="AACWQOJ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6934200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9906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Looping flowchart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32456-BB1B-4578-A6ED-7397F226B7BE}" type="slidenum">
              <a:rPr lang="en-US"/>
              <a:pPr/>
              <a:t>2</a:t>
            </a:fld>
            <a:endParaRPr lang="en-US"/>
          </a:p>
        </p:txBody>
      </p:sp>
      <p:sp>
        <p:nvSpPr>
          <p:cNvPr id="467971" name="Text Box 3"/>
          <p:cNvSpPr txBox="1">
            <a:spLocks noChangeArrowheads="1"/>
          </p:cNvSpPr>
          <p:nvPr/>
        </p:nvSpPr>
        <p:spPr bwMode="auto">
          <a:xfrm>
            <a:off x="949144" y="1219194"/>
            <a:ext cx="73276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4000" i="1" dirty="0" smtClean="0">
                <a:latin typeface="Arial" charset="0"/>
              </a:rPr>
              <a:t> </a:t>
            </a:r>
            <a:r>
              <a:rPr lang="en-US" sz="4000" i="1" dirty="0">
                <a:cs typeface="Times New Roman" pitchFamily="18" charset="0"/>
              </a:rPr>
              <a:t>Creating and Running Programs</a:t>
            </a:r>
          </a:p>
        </p:txBody>
      </p:sp>
      <p:sp>
        <p:nvSpPr>
          <p:cNvPr id="46797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sz="1800"/>
          </a:p>
        </p:txBody>
      </p:sp>
      <p:sp>
        <p:nvSpPr>
          <p:cNvPr id="467975" name="Rectangle 7"/>
          <p:cNvSpPr>
            <a:spLocks noChangeArrowheads="1"/>
          </p:cNvSpPr>
          <p:nvPr/>
        </p:nvSpPr>
        <p:spPr bwMode="auto">
          <a:xfrm>
            <a:off x="685800" y="2567350"/>
            <a:ext cx="7696200" cy="26776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fr-FR" i="1" dirty="0" err="1"/>
              <a:t>Writing</a:t>
            </a:r>
            <a:r>
              <a:rPr lang="fr-FR" i="1" dirty="0"/>
              <a:t> and </a:t>
            </a:r>
            <a:r>
              <a:rPr lang="fr-FR" i="1" dirty="0" err="1"/>
              <a:t>Editing</a:t>
            </a:r>
            <a:r>
              <a:rPr lang="fr-FR" i="1" dirty="0"/>
              <a:t> </a:t>
            </a:r>
            <a:r>
              <a:rPr lang="fr-FR" i="1" dirty="0" smtClean="0"/>
              <a:t>Programs –</a:t>
            </a:r>
            <a:r>
              <a:rPr lang="fr-FR" i="1" dirty="0" err="1" smtClean="0"/>
              <a:t>Text</a:t>
            </a:r>
            <a:r>
              <a:rPr lang="fr-FR" i="1" dirty="0" smtClean="0"/>
              <a:t> Editor</a:t>
            </a:r>
          </a:p>
          <a:p>
            <a:pPr algn="l">
              <a:buClr>
                <a:schemeClr val="tx1"/>
              </a:buClr>
              <a:buSzPct val="117000"/>
            </a:pPr>
            <a:endParaRPr lang="fr-FR" i="1" dirty="0" smtClean="0"/>
          </a:p>
          <a:p>
            <a:pPr algn="l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fr-FR" i="1" dirty="0" err="1" smtClean="0"/>
              <a:t>Compiling</a:t>
            </a:r>
            <a:r>
              <a:rPr lang="fr-FR" i="1" dirty="0" smtClean="0"/>
              <a:t> Program -</a:t>
            </a:r>
            <a:r>
              <a:rPr lang="fr-FR" i="1" dirty="0" err="1" smtClean="0"/>
              <a:t>Preprocessor</a:t>
            </a:r>
            <a:endParaRPr lang="fr-FR" i="1" dirty="0" smtClean="0"/>
          </a:p>
          <a:p>
            <a:pPr algn="l">
              <a:buClr>
                <a:schemeClr val="tx1"/>
              </a:buClr>
              <a:buSzPct val="117000"/>
            </a:pPr>
            <a:r>
              <a:rPr lang="fr-FR" i="1" dirty="0" smtClean="0"/>
              <a:t>                                  -Translator</a:t>
            </a:r>
          </a:p>
          <a:p>
            <a:pPr algn="l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en-US" i="1" dirty="0" smtClean="0"/>
              <a:t>Linking Programs</a:t>
            </a:r>
          </a:p>
          <a:p>
            <a:pPr algn="l">
              <a:buClr>
                <a:schemeClr val="tx1"/>
              </a:buClr>
              <a:buSzPct val="117000"/>
            </a:pPr>
            <a:endParaRPr lang="en-US" i="1" dirty="0" smtClean="0"/>
          </a:p>
          <a:p>
            <a:pPr algn="l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en-US" i="1" dirty="0" smtClean="0"/>
              <a:t>Executing </a:t>
            </a:r>
            <a:r>
              <a:rPr lang="en-US" i="1" dirty="0"/>
              <a:t>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13716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64417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en-US" altLang="en-US" sz="2800" i="1" dirty="0" smtClean="0">
                <a:latin typeface="Arial" pitchFamily="34" charset="0"/>
                <a:cs typeface="Arial" pitchFamily="34" charset="0"/>
              </a:rPr>
              <a:t>Low Level Programming language (machine level)</a:t>
            </a:r>
          </a:p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en-US" altLang="en-US" sz="2800" i="1" dirty="0" smtClean="0">
                <a:latin typeface="Arial" pitchFamily="34" charset="0"/>
                <a:cs typeface="Arial" pitchFamily="34" charset="0"/>
              </a:rPr>
              <a:t>Assembly Language (</a:t>
            </a:r>
            <a:r>
              <a:rPr lang="en-US" altLang="en-US" sz="2800" i="1" dirty="0" err="1" smtClean="0">
                <a:latin typeface="Arial" pitchFamily="34" charset="0"/>
                <a:cs typeface="Arial" pitchFamily="34" charset="0"/>
              </a:rPr>
              <a:t>psuedo</a:t>
            </a:r>
            <a:r>
              <a:rPr lang="en-US" altLang="en-US" sz="2800" i="1" dirty="0" smtClean="0">
                <a:latin typeface="Arial" pitchFamily="34" charset="0"/>
                <a:cs typeface="Arial" pitchFamily="34" charset="0"/>
              </a:rPr>
              <a:t>, mnemonic) </a:t>
            </a:r>
          </a:p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en-US" altLang="en-US" sz="2800" i="1" dirty="0" smtClean="0">
                <a:latin typeface="Arial" pitchFamily="34" charset="0"/>
                <a:cs typeface="Arial" pitchFamily="34" charset="0"/>
              </a:rPr>
              <a:t>High Level Programming Language </a:t>
            </a:r>
            <a:r>
              <a:rPr lang="en-US" altLang="en-US" sz="2800" i="1" smtClean="0">
                <a:latin typeface="Arial" pitchFamily="34" charset="0"/>
                <a:cs typeface="Arial" pitchFamily="34" charset="0"/>
              </a:rPr>
              <a:t>(English like)</a:t>
            </a:r>
            <a:endParaRPr lang="en-US" altLang="en-US" sz="28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 eaLnBrk="1" hangingPunct="1">
              <a:buFont typeface="Arial" pitchFamily="34" charset="0"/>
              <a:buChar char="•"/>
            </a:pPr>
            <a:r>
              <a:rPr lang="en-US" altLang="en-US" sz="2800" i="1" dirty="0" smtClean="0">
                <a:latin typeface="Arial" pitchFamily="34" charset="0"/>
                <a:cs typeface="Arial" pitchFamily="34" charset="0"/>
              </a:rPr>
              <a:t>C is middle level language</a:t>
            </a:r>
          </a:p>
        </p:txBody>
      </p:sp>
    </p:spTree>
    <p:extLst>
      <p:ext uri="{BB962C8B-B14F-4D97-AF65-F5344CB8AC3E}">
        <p14:creationId xmlns:p14="http://schemas.microsoft.com/office/powerpoint/2010/main" val="234316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AB5-8060-4032-9301-3B3ECBE57DB9}" type="slidenum">
              <a:rPr lang="en-US"/>
              <a:pPr/>
              <a:t>3</a:t>
            </a:fld>
            <a:endParaRPr lang="en-US"/>
          </a:p>
        </p:txBody>
      </p:sp>
      <p:sp>
        <p:nvSpPr>
          <p:cNvPr id="468994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2673361" y="5791200"/>
            <a:ext cx="27368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 smtClean="0"/>
              <a:t>  </a:t>
            </a:r>
            <a:r>
              <a:rPr lang="en-US" sz="2000" dirty="0"/>
              <a:t>Building a C Program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468997" name="Line 5"/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8998" name="Line 6"/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468999" name="Line 7"/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6900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575" y="1052945"/>
            <a:ext cx="6346825" cy="46482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79629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Source code is the program what we write is given to complier</a:t>
            </a:r>
          </a:p>
          <a:p>
            <a:pPr algn="l">
              <a:buFont typeface="Arial" pitchFamily="34" charset="0"/>
              <a:buChar char="•"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Compiler converts the source code to object code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machine 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languague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Object code is linked to linker where  library files are loaded  and converts in to executable file</a:t>
            </a:r>
          </a:p>
          <a:p>
            <a:pPr algn="l">
              <a:buFont typeface="Arial" pitchFamily="34" charset="0"/>
              <a:buChar char="•"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Then the compiler runs the program and produces the output.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95AC-71DB-4F4C-86CF-A76BD79DF868}" type="slidenum">
              <a:rPr lang="en-US"/>
              <a:pPr/>
              <a:t>6</a:t>
            </a:fld>
            <a:endParaRPr lang="en-US"/>
          </a:p>
        </p:txBody>
      </p:sp>
      <p:sp>
        <p:nvSpPr>
          <p:cNvPr id="474115" name="Text Box 3"/>
          <p:cNvSpPr txBox="1">
            <a:spLocks noChangeArrowheads="1"/>
          </p:cNvSpPr>
          <p:nvPr/>
        </p:nvSpPr>
        <p:spPr bwMode="auto">
          <a:xfrm>
            <a:off x="2002005" y="1230917"/>
            <a:ext cx="5486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200" i="1" dirty="0" smtClean="0">
                <a:cs typeface="Times New Roman" pitchFamily="18" charset="0"/>
              </a:rPr>
              <a:t>Program </a:t>
            </a:r>
            <a:r>
              <a:rPr lang="en-US" sz="3200" i="1" dirty="0">
                <a:cs typeface="Times New Roman" pitchFamily="18" charset="0"/>
              </a:rPr>
              <a:t>Development</a:t>
            </a:r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sz="1800"/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04800" y="1883758"/>
            <a:ext cx="8229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/>
            <a:r>
              <a:rPr lang="en-US" b="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This critical process determines the overall quality and success of our program. If we carefully design each program using good structured development techniques, our programs will be efficient, error-free, and easy 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to maintain.</a:t>
            </a:r>
            <a:endParaRPr lang="en-US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4119" name="Rectangle 7"/>
          <p:cNvSpPr>
            <a:spLocks noChangeArrowheads="1"/>
          </p:cNvSpPr>
          <p:nvPr/>
        </p:nvSpPr>
        <p:spPr bwMode="auto">
          <a:xfrm>
            <a:off x="457200" y="3733800"/>
            <a:ext cx="571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fr-FR" i="1" dirty="0" smtClean="0"/>
              <a:t>System </a:t>
            </a:r>
            <a:r>
              <a:rPr lang="fr-FR" i="1" dirty="0" err="1"/>
              <a:t>Development</a:t>
            </a:r>
            <a:r>
              <a:rPr lang="fr-FR" i="1" dirty="0"/>
              <a:t> Life </a:t>
            </a:r>
            <a:r>
              <a:rPr lang="fr-FR" i="1" dirty="0" smtClean="0"/>
              <a:t>Cycle</a:t>
            </a:r>
          </a:p>
          <a:p>
            <a:pPr algn="l">
              <a:buClr>
                <a:schemeClr val="tx1"/>
              </a:buClr>
              <a:buSzPct val="117000"/>
              <a:buFont typeface="Arial" pitchFamily="34" charset="0"/>
              <a:buChar char="•"/>
            </a:pPr>
            <a:r>
              <a:rPr lang="fr-FR" i="1" dirty="0" smtClean="0"/>
              <a:t>Program </a:t>
            </a:r>
            <a:r>
              <a:rPr lang="fr-FR" i="1" dirty="0" err="1"/>
              <a:t>Development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8382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i="1" dirty="0" smtClean="0"/>
              <a:t>1.</a:t>
            </a:r>
            <a:r>
              <a:rPr lang="en-IN" i="1" u="sng" dirty="0" smtClean="0"/>
              <a:t>Understanding the problem</a:t>
            </a:r>
          </a:p>
          <a:p>
            <a:pPr algn="l">
              <a:buFont typeface="Wingdings" pitchFamily="2" charset="2"/>
              <a:buChar char="§"/>
            </a:pPr>
            <a:r>
              <a:rPr lang="en-IN" i="1" dirty="0" smtClean="0"/>
              <a:t>fully understanding the requirements of users</a:t>
            </a:r>
          </a:p>
          <a:p>
            <a:pPr algn="l">
              <a:buFont typeface="Wingdings" pitchFamily="2" charset="2"/>
              <a:buChar char="§"/>
            </a:pPr>
            <a:r>
              <a:rPr lang="en-IN" i="1" dirty="0" smtClean="0"/>
              <a:t>by system analyst &amp; solving problems</a:t>
            </a:r>
          </a:p>
          <a:p>
            <a:pPr algn="l"/>
            <a:endParaRPr lang="en-IN" i="1" dirty="0" smtClean="0"/>
          </a:p>
          <a:p>
            <a:pPr algn="l"/>
            <a:r>
              <a:rPr lang="en-IN" i="1" u="sng" dirty="0" smtClean="0"/>
              <a:t>2.Develop a solution</a:t>
            </a:r>
            <a:r>
              <a:rPr lang="en-IN" i="1" dirty="0" smtClean="0"/>
              <a:t> these tools helps us developing questions</a:t>
            </a:r>
          </a:p>
          <a:p>
            <a:pPr algn="l">
              <a:buFont typeface="Wingdings" pitchFamily="2" charset="2"/>
              <a:buChar char="§"/>
            </a:pPr>
            <a:r>
              <a:rPr lang="en-IN" i="1" dirty="0" smtClean="0"/>
              <a:t>structure charts</a:t>
            </a:r>
          </a:p>
          <a:p>
            <a:pPr algn="l">
              <a:buFont typeface="Wingdings" pitchFamily="2" charset="2"/>
              <a:buChar char="§"/>
            </a:pPr>
            <a:r>
              <a:rPr lang="en-IN" i="1" dirty="0" smtClean="0"/>
              <a:t>pseudo code</a:t>
            </a:r>
          </a:p>
          <a:p>
            <a:pPr algn="l">
              <a:buFont typeface="Wingdings" pitchFamily="2" charset="2"/>
              <a:buChar char="§"/>
            </a:pPr>
            <a:r>
              <a:rPr lang="en-IN" i="1" dirty="0" smtClean="0"/>
              <a:t>Flowcharts</a:t>
            </a:r>
          </a:p>
          <a:p>
            <a:pPr algn="l">
              <a:buFont typeface="Wingdings" pitchFamily="2" charset="2"/>
              <a:buChar char="§"/>
            </a:pPr>
            <a:endParaRPr lang="en-IN" i="1" dirty="0" smtClean="0"/>
          </a:p>
          <a:p>
            <a:pPr algn="l"/>
            <a:r>
              <a:rPr lang="en-IN" i="1" dirty="0" smtClean="0"/>
              <a:t> </a:t>
            </a:r>
            <a:endParaRPr lang="en-IN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D288-91C8-4273-A6AB-1B844710B2A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i="1" u="sng" dirty="0" smtClean="0"/>
              <a:t>3.Writing the program</a:t>
            </a:r>
          </a:p>
          <a:p>
            <a:pPr algn="l"/>
            <a:endParaRPr lang="en-IN" i="1" u="sng" dirty="0" smtClean="0"/>
          </a:p>
          <a:p>
            <a:pPr algn="l">
              <a:buFont typeface="Wingdings" pitchFamily="2" charset="2"/>
              <a:buChar char="§"/>
            </a:pPr>
            <a:r>
              <a:rPr lang="en-IN" i="1" dirty="0" smtClean="0"/>
              <a:t>   top down approach or bottom up</a:t>
            </a:r>
          </a:p>
          <a:p>
            <a:pPr algn="l">
              <a:buFont typeface="Wingdings" pitchFamily="2" charset="2"/>
              <a:buChar char="§"/>
            </a:pPr>
            <a:r>
              <a:rPr lang="en-IN" i="1" dirty="0" smtClean="0"/>
              <a:t> design the algorithm for the program using flowchart or pseudo            code</a:t>
            </a:r>
          </a:p>
          <a:p>
            <a:pPr algn="l">
              <a:buFont typeface="Wingdings" pitchFamily="2" charset="2"/>
              <a:buChar char="§"/>
            </a:pPr>
            <a:r>
              <a:rPr lang="en-IN" i="1" dirty="0" smtClean="0"/>
              <a:t>   implementation techniques</a:t>
            </a:r>
          </a:p>
          <a:p>
            <a:pPr algn="l"/>
            <a:endParaRPr lang="en-IN" i="1" dirty="0" smtClean="0"/>
          </a:p>
          <a:p>
            <a:pPr algn="l"/>
            <a:endParaRPr lang="en-IN" i="1" dirty="0" smtClean="0"/>
          </a:p>
          <a:p>
            <a:pPr algn="l"/>
            <a:endParaRPr lang="en-IN" i="1" dirty="0" smtClean="0"/>
          </a:p>
          <a:p>
            <a:pPr algn="l"/>
            <a:r>
              <a:rPr lang="en-IN" i="1" u="sng" dirty="0" smtClean="0"/>
              <a:t>4. Testing the program</a:t>
            </a:r>
          </a:p>
          <a:p>
            <a:pPr algn="l">
              <a:buFont typeface="Wingdings" pitchFamily="2" charset="2"/>
              <a:buChar char="§"/>
            </a:pPr>
            <a:r>
              <a:rPr lang="en-IN" i="1" dirty="0" smtClean="0"/>
              <a:t> white box testing </a:t>
            </a:r>
          </a:p>
          <a:p>
            <a:pPr algn="l">
              <a:buFont typeface="Wingdings" pitchFamily="2" charset="2"/>
              <a:buChar char="§"/>
            </a:pPr>
            <a:r>
              <a:rPr lang="en-IN" i="1" dirty="0" smtClean="0"/>
              <a:t>Black box testing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950926" y="6356350"/>
            <a:ext cx="762000" cy="365125"/>
          </a:xfrm>
        </p:spPr>
        <p:txBody>
          <a:bodyPr/>
          <a:lstStyle/>
          <a:p>
            <a:fld id="{928FD288-91C8-4273-A6AB-1B844710B2A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41776" y="2083507"/>
            <a:ext cx="67521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Pseudo code is an artificial and informal language</a:t>
            </a:r>
            <a:r>
              <a:rPr kumimoji="0" lang="en-US" sz="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4830" y="2619425"/>
            <a:ext cx="80356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i="1" dirty="0" smtClean="0"/>
              <a:t>One needs to understand the pseudo code properly. Follow the steps.</a:t>
            </a:r>
            <a:br>
              <a:rPr lang="en-US" i="1" dirty="0" smtClean="0"/>
            </a:br>
            <a:r>
              <a:rPr lang="en-US" i="1" dirty="0" smtClean="0"/>
              <a:t>1)Read the code twice or thrice.</a:t>
            </a:r>
            <a:br>
              <a:rPr lang="en-US" i="1" dirty="0" smtClean="0"/>
            </a:br>
            <a:r>
              <a:rPr lang="en-US" i="1" dirty="0" smtClean="0"/>
              <a:t>2)Try to understand the input and outcome of the code.</a:t>
            </a:r>
            <a:br>
              <a:rPr lang="en-US" i="1" dirty="0" smtClean="0"/>
            </a:br>
            <a:r>
              <a:rPr lang="en-US" i="1" dirty="0" smtClean="0"/>
              <a:t>3)Then move to study the code and understand then get the logic.</a:t>
            </a:r>
            <a:br>
              <a:rPr lang="en-US" i="1" dirty="0" smtClean="0"/>
            </a:br>
            <a:r>
              <a:rPr lang="en-US" i="1" dirty="0" smtClean="0"/>
              <a:t>4)Apply the valid terms of the language into which you want to convert it.</a:t>
            </a:r>
            <a:r>
              <a:rPr lang="en-US" b="0" i="1" dirty="0" smtClean="0"/>
              <a:t/>
            </a:r>
            <a:br>
              <a:rPr lang="en-US" b="0" i="1" dirty="0" smtClean="0"/>
            </a:br>
            <a:endParaRPr lang="en-IN" b="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124220" y="990600"/>
            <a:ext cx="254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i="1" dirty="0" smtClean="0"/>
              <a:t>Pseudo  code</a:t>
            </a:r>
            <a:endParaRPr lang="en-IN" sz="3200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</TotalTime>
  <Words>487</Words>
  <Application>Microsoft Office PowerPoint</Application>
  <PresentationFormat>On-screen Show (4:3)</PresentationFormat>
  <Paragraphs>103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madhuri</dc:creator>
  <cp:lastModifiedBy>hp</cp:lastModifiedBy>
  <cp:revision>6</cp:revision>
  <dcterms:created xsi:type="dcterms:W3CDTF">2017-11-27T04:28:08Z</dcterms:created>
  <dcterms:modified xsi:type="dcterms:W3CDTF">2017-12-14T06:34:46Z</dcterms:modified>
</cp:coreProperties>
</file>