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7" r:id="rId10"/>
    <p:sldId id="272" r:id="rId11"/>
    <p:sldId id="273" r:id="rId12"/>
    <p:sldId id="269" r:id="rId13"/>
    <p:sldId id="270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75" autoAdjust="0"/>
  </p:normalViewPr>
  <p:slideViewPr>
    <p:cSldViewPr>
      <p:cViewPr varScale="1">
        <p:scale>
          <a:sx n="60" d="100"/>
          <a:sy n="6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CDE83-738F-4C59-B235-801ED509AAF1}" type="datetimeFigureOut">
              <a:rPr lang="en-IN" smtClean="0"/>
              <a:pPr/>
              <a:t>05-12-2017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22F36-E022-49C9-BA94-413CFF77F7F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22F36-E022-49C9-BA94-413CFF77F7F3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8CA402-A8D7-41EA-8125-46379B6BEFC7}" type="slidenum">
              <a:rPr lang="ar-SA"/>
              <a:pPr/>
              <a:t>29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A35BCD-4F27-486E-9CFD-3B28C1975438}" type="slidenum">
              <a:rPr lang="ar-SA"/>
              <a:pPr/>
              <a:t>30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B3FC11-46E3-4DD0-823D-3D4947E3653D}" type="slidenum">
              <a:rPr lang="ar-SA"/>
              <a:pPr/>
              <a:t>31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SA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9999B-42A3-469C-8710-481B5F75313A}" type="slidenum">
              <a:rPr lang="ar-SA"/>
              <a:pPr/>
              <a:t>33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BD8F9-0188-404E-9E42-B263023E918B}" type="slidenum">
              <a:rPr lang="ar-SA"/>
              <a:pPr/>
              <a:t>34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1B721E-9565-4472-9F7F-0BD628396CA7}" type="slidenum">
              <a:rPr lang="ar-SA"/>
              <a:pPr/>
              <a:t>35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0C2E8-9D58-41D3-809B-9615A159DA9E}" type="slidenum">
              <a:rPr lang="ar-SA"/>
              <a:pPr/>
              <a:t>36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61AD1F-2099-424C-8E64-92636B3ABB8A}" type="slidenum">
              <a:rPr lang="ar-SA"/>
              <a:pPr/>
              <a:t>20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16A7EC-E6AB-44F8-B33E-99A48F369913}" type="slidenum">
              <a:rPr lang="ar-SA"/>
              <a:pPr/>
              <a:t>21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5CE720-7D2E-4B14-ABDB-77BAE90CBCBE}" type="slidenum">
              <a:rPr lang="ar-SA"/>
              <a:pPr/>
              <a:t>23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89E54-3992-410E-BCE6-EBB0D640E073}" type="slidenum">
              <a:rPr lang="ar-SA"/>
              <a:pPr/>
              <a:t>24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61DE13-EBD5-4DBE-B2C7-5DBD0720BC7C}" type="slidenum">
              <a:rPr lang="ar-SA"/>
              <a:pPr/>
              <a:t>25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A0070-921B-473C-843F-5BBC7DAEDB16}" type="slidenum">
              <a:rPr lang="ar-SA"/>
              <a:pPr/>
              <a:t>26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FE755E-29D7-4CB2-8B33-A81A44E53725}" type="slidenum">
              <a:rPr lang="ar-SA"/>
              <a:pPr/>
              <a:t>27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4F5DD3-98D5-4A05-99C7-46873B384783}" type="slidenum">
              <a:rPr lang="ar-SA"/>
              <a:pPr/>
              <a:t>28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3BAA-084F-4250-8FD8-51D9BE86A40F}" type="datetimeFigureOut">
              <a:rPr lang="en-IN" smtClean="0"/>
              <a:pPr/>
              <a:t>05-12-2017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69CE-F5A0-4739-99E5-3355666E041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3BAA-084F-4250-8FD8-51D9BE86A40F}" type="datetimeFigureOut">
              <a:rPr lang="en-IN" smtClean="0"/>
              <a:pPr/>
              <a:t>05-12-2017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69CE-F5A0-4739-99E5-3355666E041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3BAA-084F-4250-8FD8-51D9BE86A40F}" type="datetimeFigureOut">
              <a:rPr lang="en-IN" smtClean="0"/>
              <a:pPr/>
              <a:t>05-12-2017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69CE-F5A0-4739-99E5-3355666E041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3BAA-084F-4250-8FD8-51D9BE86A40F}" type="datetimeFigureOut">
              <a:rPr lang="en-IN" smtClean="0"/>
              <a:pPr/>
              <a:t>05-12-2017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69CE-F5A0-4739-99E5-3355666E041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3BAA-084F-4250-8FD8-51D9BE86A40F}" type="datetimeFigureOut">
              <a:rPr lang="en-IN" smtClean="0"/>
              <a:pPr/>
              <a:t>05-12-2017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69CE-F5A0-4739-99E5-3355666E041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3BAA-084F-4250-8FD8-51D9BE86A40F}" type="datetimeFigureOut">
              <a:rPr lang="en-IN" smtClean="0"/>
              <a:pPr/>
              <a:t>05-12-2017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69CE-F5A0-4739-99E5-3355666E041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3BAA-084F-4250-8FD8-51D9BE86A40F}" type="datetimeFigureOut">
              <a:rPr lang="en-IN" smtClean="0"/>
              <a:pPr/>
              <a:t>05-12-2017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69CE-F5A0-4739-99E5-3355666E041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3BAA-084F-4250-8FD8-51D9BE86A40F}" type="datetimeFigureOut">
              <a:rPr lang="en-IN" smtClean="0"/>
              <a:pPr/>
              <a:t>05-12-2017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69CE-F5A0-4739-99E5-3355666E041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3BAA-084F-4250-8FD8-51D9BE86A40F}" type="datetimeFigureOut">
              <a:rPr lang="en-IN" smtClean="0"/>
              <a:pPr/>
              <a:t>05-12-2017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69CE-F5A0-4739-99E5-3355666E041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3BAA-084F-4250-8FD8-51D9BE86A40F}" type="datetimeFigureOut">
              <a:rPr lang="en-IN" smtClean="0"/>
              <a:pPr/>
              <a:t>05-12-2017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69CE-F5A0-4739-99E5-3355666E0415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3BAA-084F-4250-8FD8-51D9BE86A40F}" type="datetimeFigureOut">
              <a:rPr lang="en-IN" smtClean="0"/>
              <a:pPr/>
              <a:t>05-12-2017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ADB69CE-F5A0-4739-99E5-3355666E041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91F3BAA-084F-4250-8FD8-51D9BE86A40F}" type="datetimeFigureOut">
              <a:rPr lang="en-IN" smtClean="0"/>
              <a:pPr/>
              <a:t>05-12-2017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DB69CE-F5A0-4739-99E5-3355666E0415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Number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to Hexadecimal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Technique</a:t>
            </a:r>
          </a:p>
          <a:p>
            <a:pPr lvl="1"/>
            <a:r>
              <a:rPr lang="en-US" smtClean="0"/>
              <a:t>Group bits in fours, starting on right</a:t>
            </a:r>
          </a:p>
          <a:p>
            <a:pPr lvl="1"/>
            <a:r>
              <a:rPr lang="en-US" smtClean="0"/>
              <a:t>Convert to hexadecimal digits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CDFD-D721-4A53-A525-E474E1B23338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smtClean="0"/>
              <a:t>Example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04800" y="2175666"/>
            <a:ext cx="4267200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Courier New" pitchFamily="49" charset="0"/>
              </a:rPr>
              <a:t>1010111011</a:t>
            </a:r>
            <a:r>
              <a:rPr lang="en-US" sz="2400" b="1" baseline="-25000" dirty="0">
                <a:latin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</a:rPr>
              <a:t> = ?</a:t>
            </a:r>
            <a:r>
              <a:rPr lang="en-US" sz="2400" b="1" baseline="-25000" dirty="0">
                <a:latin typeface="Courier New" pitchFamily="49" charset="0"/>
              </a:rPr>
              <a:t>16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314128" y="2999746"/>
            <a:ext cx="6589712" cy="156966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b="1" dirty="0">
                <a:latin typeface="Courier New" pitchFamily="49" charset="0"/>
              </a:rPr>
              <a:t>10 1011 1011</a:t>
            </a:r>
          </a:p>
          <a:p>
            <a:pPr marL="457200" indent="-457200">
              <a:spcBef>
                <a:spcPct val="50000"/>
              </a:spcBef>
            </a:pPr>
            <a:endParaRPr lang="en-US" sz="2400" b="1" dirty="0">
              <a:latin typeface="Courier New" pitchFamily="49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lain" startAt="2"/>
            </a:pPr>
            <a:r>
              <a:rPr lang="en-US" sz="2400" b="1" dirty="0">
                <a:latin typeface="Courier New" pitchFamily="49" charset="0"/>
              </a:rPr>
              <a:t>  B     </a:t>
            </a:r>
            <a:r>
              <a:rPr lang="en-US" sz="2400" b="1" dirty="0" err="1">
                <a:latin typeface="Courier New" pitchFamily="49" charset="0"/>
              </a:rPr>
              <a:t>B</a:t>
            </a:r>
            <a:r>
              <a:rPr lang="en-US" sz="2400" b="1" baseline="-25000" dirty="0">
                <a:latin typeface="Courier New" pitchFamily="49" charset="0"/>
              </a:rPr>
              <a:t>  </a:t>
            </a:r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1547664" y="3429000"/>
            <a:ext cx="0" cy="36004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IN" sz="2400" b="1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2195736" y="3429000"/>
            <a:ext cx="67816" cy="414908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IN" sz="2400" b="1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2915816" y="3429000"/>
            <a:ext cx="72008" cy="397768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IN" sz="2400" b="1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4648200" y="5562600"/>
            <a:ext cx="4267200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1010111011</a:t>
            </a:r>
            <a:r>
              <a:rPr lang="en-US" sz="2400" b="1" baseline="-25000">
                <a:latin typeface="Courier New" pitchFamily="49" charset="0"/>
              </a:rPr>
              <a:t>2</a:t>
            </a:r>
            <a:r>
              <a:rPr lang="en-US" sz="2400" b="1">
                <a:latin typeface="Courier New" pitchFamily="49" charset="0"/>
              </a:rPr>
              <a:t> = 2BB</a:t>
            </a:r>
            <a:r>
              <a:rPr lang="en-US" sz="2400" b="1" baseline="-25000">
                <a:latin typeface="Courier New" pitchFamily="49" charset="0"/>
              </a:rPr>
              <a:t>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CDFD-D721-4A53-A525-E474E1B23338}" type="slidenum">
              <a:rPr lang="en-IN" sz="2400" b="1" smtClean="0"/>
              <a:pPr/>
              <a:t>11</a:t>
            </a:fld>
            <a:endParaRPr lang="en-IN" sz="24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Decimal to Binary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Technique</a:t>
            </a:r>
          </a:p>
          <a:p>
            <a:pPr lvl="1"/>
            <a:r>
              <a:rPr lang="en-US" smtClean="0"/>
              <a:t>Divide by two, keep track of the remainder</a:t>
            </a:r>
          </a:p>
          <a:p>
            <a:pPr lvl="1"/>
            <a:r>
              <a:rPr lang="en-US" smtClean="0"/>
              <a:t>First remainder is bit 0 (LSB, least-significant bit)</a:t>
            </a:r>
          </a:p>
          <a:p>
            <a:pPr lvl="1"/>
            <a:r>
              <a:rPr lang="en-US" smtClean="0"/>
              <a:t>Second remainder is bit 1</a:t>
            </a:r>
          </a:p>
          <a:p>
            <a:pPr lvl="1"/>
            <a:r>
              <a:rPr lang="en-US" smtClean="0"/>
              <a:t>Etc.</a:t>
            </a:r>
          </a:p>
          <a:p>
            <a:pPr lvl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CDFD-D721-4A53-A525-E474E1B23338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3543300" y="1295400"/>
            <a:ext cx="2057400" cy="822325"/>
            <a:chOff x="2232" y="816"/>
            <a:chExt cx="1296" cy="518"/>
          </a:xfrm>
        </p:grpSpPr>
        <p:sp>
          <p:nvSpPr>
            <p:cNvPr id="22559" name="Text Box 1029"/>
            <p:cNvSpPr txBox="1">
              <a:spLocks noChangeArrowheads="1"/>
            </p:cNvSpPr>
            <p:nvPr/>
          </p:nvSpPr>
          <p:spPr bwMode="auto">
            <a:xfrm>
              <a:off x="2232" y="816"/>
              <a:ext cx="1296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2 125</a:t>
              </a:r>
              <a:br>
                <a:rPr lang="en-US">
                  <a:latin typeface="Courier New" pitchFamily="49" charset="0"/>
                </a:rPr>
              </a:br>
              <a:r>
                <a:rPr lang="en-US">
                  <a:latin typeface="Courier New" pitchFamily="49" charset="0"/>
                </a:rPr>
                <a:t>   62   1</a:t>
              </a:r>
              <a:endParaRPr lang="en-US" baseline="-25000">
                <a:latin typeface="Courier New" pitchFamily="49" charset="0"/>
              </a:endParaRPr>
            </a:p>
          </p:txBody>
        </p:sp>
        <p:sp>
          <p:nvSpPr>
            <p:cNvPr id="22560" name="Line 1030"/>
            <p:cNvSpPr>
              <a:spLocks noChangeShapeType="1"/>
            </p:cNvSpPr>
            <p:nvPr/>
          </p:nvSpPr>
          <p:spPr bwMode="auto">
            <a:xfrm>
              <a:off x="2448" y="8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2561" name="Line 1031"/>
            <p:cNvSpPr>
              <a:spLocks noChangeShapeType="1"/>
            </p:cNvSpPr>
            <p:nvPr/>
          </p:nvSpPr>
          <p:spPr bwMode="auto">
            <a:xfrm>
              <a:off x="2448" y="10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  <p:grpSp>
        <p:nvGrpSpPr>
          <p:cNvPr id="3" name="Group 1032"/>
          <p:cNvGrpSpPr>
            <a:grpSpLocks/>
          </p:cNvGrpSpPr>
          <p:nvPr/>
        </p:nvGrpSpPr>
        <p:grpSpPr bwMode="auto">
          <a:xfrm>
            <a:off x="3543300" y="1676400"/>
            <a:ext cx="2057400" cy="822325"/>
            <a:chOff x="2232" y="1056"/>
            <a:chExt cx="1296" cy="518"/>
          </a:xfrm>
        </p:grpSpPr>
        <p:sp>
          <p:nvSpPr>
            <p:cNvPr id="22556" name="Text Box 1033"/>
            <p:cNvSpPr txBox="1">
              <a:spLocks noChangeArrowheads="1"/>
            </p:cNvSpPr>
            <p:nvPr/>
          </p:nvSpPr>
          <p:spPr bwMode="auto">
            <a:xfrm>
              <a:off x="2232" y="1056"/>
              <a:ext cx="1296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2    </a:t>
              </a:r>
              <a:br>
                <a:rPr lang="en-US">
                  <a:latin typeface="Courier New" pitchFamily="49" charset="0"/>
                </a:rPr>
              </a:br>
              <a:r>
                <a:rPr lang="en-US">
                  <a:latin typeface="Courier New" pitchFamily="49" charset="0"/>
                </a:rPr>
                <a:t>   31   0</a:t>
              </a:r>
              <a:endParaRPr lang="en-US" baseline="-25000">
                <a:latin typeface="Courier New" pitchFamily="49" charset="0"/>
              </a:endParaRPr>
            </a:p>
          </p:txBody>
        </p:sp>
        <p:sp>
          <p:nvSpPr>
            <p:cNvPr id="22557" name="Line 1034"/>
            <p:cNvSpPr>
              <a:spLocks noChangeShapeType="1"/>
            </p:cNvSpPr>
            <p:nvPr/>
          </p:nvSpPr>
          <p:spPr bwMode="auto">
            <a:xfrm>
              <a:off x="2448" y="110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2558" name="Line 1035"/>
            <p:cNvSpPr>
              <a:spLocks noChangeShapeType="1"/>
            </p:cNvSpPr>
            <p:nvPr/>
          </p:nvSpPr>
          <p:spPr bwMode="auto">
            <a:xfrm>
              <a:off x="2448" y="12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  <p:grpSp>
        <p:nvGrpSpPr>
          <p:cNvPr id="4" name="Group 1036"/>
          <p:cNvGrpSpPr>
            <a:grpSpLocks/>
          </p:cNvGrpSpPr>
          <p:nvPr/>
        </p:nvGrpSpPr>
        <p:grpSpPr bwMode="auto">
          <a:xfrm>
            <a:off x="3543300" y="2057400"/>
            <a:ext cx="2057400" cy="822325"/>
            <a:chOff x="2232" y="1296"/>
            <a:chExt cx="1296" cy="518"/>
          </a:xfrm>
        </p:grpSpPr>
        <p:sp>
          <p:nvSpPr>
            <p:cNvPr id="22553" name="Text Box 1037"/>
            <p:cNvSpPr txBox="1">
              <a:spLocks noChangeArrowheads="1"/>
            </p:cNvSpPr>
            <p:nvPr/>
          </p:nvSpPr>
          <p:spPr bwMode="auto">
            <a:xfrm>
              <a:off x="2232" y="1296"/>
              <a:ext cx="1296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ourier New" pitchFamily="49" charset="0"/>
                </a:rPr>
                <a:t>2    </a:t>
              </a:r>
              <a:br>
                <a:rPr lang="en-US" dirty="0">
                  <a:latin typeface="Courier New" pitchFamily="49" charset="0"/>
                </a:rPr>
              </a:br>
              <a:r>
                <a:rPr lang="en-US" dirty="0">
                  <a:latin typeface="Courier New" pitchFamily="49" charset="0"/>
                </a:rPr>
                <a:t>   15   1</a:t>
              </a:r>
              <a:endParaRPr lang="en-US" baseline="-25000" dirty="0">
                <a:latin typeface="Courier New" pitchFamily="49" charset="0"/>
              </a:endParaRPr>
            </a:p>
          </p:txBody>
        </p:sp>
        <p:sp>
          <p:nvSpPr>
            <p:cNvPr id="22554" name="Line 1038"/>
            <p:cNvSpPr>
              <a:spLocks noChangeShapeType="1"/>
            </p:cNvSpPr>
            <p:nvPr/>
          </p:nvSpPr>
          <p:spPr bwMode="auto">
            <a:xfrm>
              <a:off x="2448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2555" name="Line 1039"/>
            <p:cNvSpPr>
              <a:spLocks noChangeShapeType="1"/>
            </p:cNvSpPr>
            <p:nvPr/>
          </p:nvSpPr>
          <p:spPr bwMode="auto">
            <a:xfrm>
              <a:off x="2448" y="15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  <p:grpSp>
        <p:nvGrpSpPr>
          <p:cNvPr id="5" name="Group 1040"/>
          <p:cNvGrpSpPr>
            <a:grpSpLocks/>
          </p:cNvGrpSpPr>
          <p:nvPr/>
        </p:nvGrpSpPr>
        <p:grpSpPr bwMode="auto">
          <a:xfrm>
            <a:off x="3527425" y="2451100"/>
            <a:ext cx="2057400" cy="822325"/>
            <a:chOff x="624" y="2112"/>
            <a:chExt cx="1296" cy="518"/>
          </a:xfrm>
        </p:grpSpPr>
        <p:sp>
          <p:nvSpPr>
            <p:cNvPr id="22550" name="Text Box 1041"/>
            <p:cNvSpPr txBox="1">
              <a:spLocks noChangeArrowheads="1"/>
            </p:cNvSpPr>
            <p:nvPr/>
          </p:nvSpPr>
          <p:spPr bwMode="auto">
            <a:xfrm>
              <a:off x="624" y="2112"/>
              <a:ext cx="1296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2    </a:t>
              </a:r>
              <a:br>
                <a:rPr lang="en-US">
                  <a:latin typeface="Courier New" pitchFamily="49" charset="0"/>
                </a:rPr>
              </a:br>
              <a:r>
                <a:rPr lang="en-US">
                  <a:latin typeface="Courier New" pitchFamily="49" charset="0"/>
                </a:rPr>
                <a:t>    7   1</a:t>
              </a:r>
              <a:endParaRPr lang="en-US" baseline="-25000">
                <a:latin typeface="Courier New" pitchFamily="49" charset="0"/>
              </a:endParaRPr>
            </a:p>
          </p:txBody>
        </p:sp>
        <p:sp>
          <p:nvSpPr>
            <p:cNvPr id="22551" name="Line 1042"/>
            <p:cNvSpPr>
              <a:spLocks noChangeShapeType="1"/>
            </p:cNvSpPr>
            <p:nvPr/>
          </p:nvSpPr>
          <p:spPr bwMode="auto">
            <a:xfrm>
              <a:off x="864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2552" name="Line 1043"/>
            <p:cNvSpPr>
              <a:spLocks noChangeShapeType="1"/>
            </p:cNvSpPr>
            <p:nvPr/>
          </p:nvSpPr>
          <p:spPr bwMode="auto">
            <a:xfrm>
              <a:off x="864" y="23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  <p:grpSp>
        <p:nvGrpSpPr>
          <p:cNvPr id="6" name="Group 1044"/>
          <p:cNvGrpSpPr>
            <a:grpSpLocks/>
          </p:cNvGrpSpPr>
          <p:nvPr/>
        </p:nvGrpSpPr>
        <p:grpSpPr bwMode="auto">
          <a:xfrm>
            <a:off x="3559175" y="2846388"/>
            <a:ext cx="2057400" cy="822325"/>
            <a:chOff x="2232" y="1783"/>
            <a:chExt cx="1296" cy="518"/>
          </a:xfrm>
        </p:grpSpPr>
        <p:sp>
          <p:nvSpPr>
            <p:cNvPr id="22547" name="Text Box 1045"/>
            <p:cNvSpPr txBox="1">
              <a:spLocks noChangeArrowheads="1"/>
            </p:cNvSpPr>
            <p:nvPr/>
          </p:nvSpPr>
          <p:spPr bwMode="auto">
            <a:xfrm>
              <a:off x="2232" y="1783"/>
              <a:ext cx="1296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2    </a:t>
              </a:r>
              <a:br>
                <a:rPr lang="en-US">
                  <a:latin typeface="Courier New" pitchFamily="49" charset="0"/>
                </a:rPr>
              </a:br>
              <a:r>
                <a:rPr lang="en-US">
                  <a:latin typeface="Courier New" pitchFamily="49" charset="0"/>
                </a:rPr>
                <a:t>    3   1</a:t>
              </a:r>
              <a:endParaRPr lang="en-US" baseline="-25000">
                <a:latin typeface="Courier New" pitchFamily="49" charset="0"/>
              </a:endParaRPr>
            </a:p>
          </p:txBody>
        </p:sp>
        <p:sp>
          <p:nvSpPr>
            <p:cNvPr id="22548" name="Line 1046"/>
            <p:cNvSpPr>
              <a:spLocks noChangeShapeType="1"/>
            </p:cNvSpPr>
            <p:nvPr/>
          </p:nvSpPr>
          <p:spPr bwMode="auto">
            <a:xfrm>
              <a:off x="2448" y="183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2549" name="Line 1047"/>
            <p:cNvSpPr>
              <a:spLocks noChangeShapeType="1"/>
            </p:cNvSpPr>
            <p:nvPr/>
          </p:nvSpPr>
          <p:spPr bwMode="auto">
            <a:xfrm>
              <a:off x="2448" y="2023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  <p:grpSp>
        <p:nvGrpSpPr>
          <p:cNvPr id="7" name="Group 1048"/>
          <p:cNvGrpSpPr>
            <a:grpSpLocks/>
          </p:cNvGrpSpPr>
          <p:nvPr/>
        </p:nvGrpSpPr>
        <p:grpSpPr bwMode="auto">
          <a:xfrm>
            <a:off x="3559175" y="3228975"/>
            <a:ext cx="2057400" cy="822325"/>
            <a:chOff x="2232" y="2976"/>
            <a:chExt cx="1296" cy="518"/>
          </a:xfrm>
        </p:grpSpPr>
        <p:sp>
          <p:nvSpPr>
            <p:cNvPr id="22544" name="Text Box 1049"/>
            <p:cNvSpPr txBox="1">
              <a:spLocks noChangeArrowheads="1"/>
            </p:cNvSpPr>
            <p:nvPr/>
          </p:nvSpPr>
          <p:spPr bwMode="auto">
            <a:xfrm>
              <a:off x="2232" y="2976"/>
              <a:ext cx="1296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2    </a:t>
              </a:r>
              <a:br>
                <a:rPr lang="en-US">
                  <a:latin typeface="Courier New" pitchFamily="49" charset="0"/>
                </a:rPr>
              </a:br>
              <a:r>
                <a:rPr lang="en-US">
                  <a:latin typeface="Courier New" pitchFamily="49" charset="0"/>
                </a:rPr>
                <a:t>    1   1</a:t>
              </a:r>
              <a:endParaRPr lang="en-US" baseline="-25000">
                <a:latin typeface="Courier New" pitchFamily="49" charset="0"/>
              </a:endParaRPr>
            </a:p>
          </p:txBody>
        </p:sp>
        <p:sp>
          <p:nvSpPr>
            <p:cNvPr id="22545" name="Line 1050"/>
            <p:cNvSpPr>
              <a:spLocks noChangeShapeType="1"/>
            </p:cNvSpPr>
            <p:nvPr/>
          </p:nvSpPr>
          <p:spPr bwMode="auto">
            <a:xfrm>
              <a:off x="2448" y="300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2546" name="Line 1051"/>
            <p:cNvSpPr>
              <a:spLocks noChangeShapeType="1"/>
            </p:cNvSpPr>
            <p:nvPr/>
          </p:nvSpPr>
          <p:spPr bwMode="auto">
            <a:xfrm>
              <a:off x="2448" y="32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  <p:grpSp>
        <p:nvGrpSpPr>
          <p:cNvPr id="8" name="Group 1052"/>
          <p:cNvGrpSpPr>
            <a:grpSpLocks/>
          </p:cNvGrpSpPr>
          <p:nvPr/>
        </p:nvGrpSpPr>
        <p:grpSpPr bwMode="auto">
          <a:xfrm>
            <a:off x="3543300" y="3609975"/>
            <a:ext cx="2057400" cy="822325"/>
            <a:chOff x="2232" y="2284"/>
            <a:chExt cx="1296" cy="518"/>
          </a:xfrm>
        </p:grpSpPr>
        <p:sp>
          <p:nvSpPr>
            <p:cNvPr id="22541" name="Text Box 1053"/>
            <p:cNvSpPr txBox="1">
              <a:spLocks noChangeArrowheads="1"/>
            </p:cNvSpPr>
            <p:nvPr/>
          </p:nvSpPr>
          <p:spPr bwMode="auto">
            <a:xfrm>
              <a:off x="2232" y="2284"/>
              <a:ext cx="1296" cy="51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ourier New" pitchFamily="49" charset="0"/>
                </a:rPr>
                <a:t>2    </a:t>
              </a:r>
              <a:br>
                <a:rPr lang="en-US">
                  <a:latin typeface="Courier New" pitchFamily="49" charset="0"/>
                </a:rPr>
              </a:br>
              <a:r>
                <a:rPr lang="en-US">
                  <a:latin typeface="Courier New" pitchFamily="49" charset="0"/>
                </a:rPr>
                <a:t>    0   1</a:t>
              </a:r>
              <a:endParaRPr lang="en-US" baseline="-25000">
                <a:latin typeface="Courier New" pitchFamily="49" charset="0"/>
              </a:endParaRPr>
            </a:p>
          </p:txBody>
        </p:sp>
        <p:sp>
          <p:nvSpPr>
            <p:cNvPr id="22542" name="Line 1054"/>
            <p:cNvSpPr>
              <a:spLocks noChangeShapeType="1"/>
            </p:cNvSpPr>
            <p:nvPr/>
          </p:nvSpPr>
          <p:spPr bwMode="auto">
            <a:xfrm>
              <a:off x="2448" y="23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2543" name="Line 1055"/>
            <p:cNvSpPr>
              <a:spLocks noChangeShapeType="1"/>
            </p:cNvSpPr>
            <p:nvPr/>
          </p:nvSpPr>
          <p:spPr bwMode="auto">
            <a:xfrm>
              <a:off x="2448" y="252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  <p:sp>
        <p:nvSpPr>
          <p:cNvPr id="144416" name="Text Box 1056"/>
          <p:cNvSpPr txBox="1">
            <a:spLocks noChangeArrowheads="1"/>
          </p:cNvSpPr>
          <p:nvPr/>
        </p:nvSpPr>
        <p:spPr bwMode="auto">
          <a:xfrm>
            <a:off x="5486400" y="5181600"/>
            <a:ext cx="32766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125</a:t>
            </a:r>
            <a:r>
              <a:rPr lang="en-US" baseline="-25000">
                <a:latin typeface="Courier New" pitchFamily="49" charset="0"/>
              </a:rPr>
              <a:t>10</a:t>
            </a:r>
            <a:r>
              <a:rPr lang="en-US">
                <a:latin typeface="Courier New" pitchFamily="49" charset="0"/>
              </a:rPr>
              <a:t> = 1111101</a:t>
            </a:r>
            <a:r>
              <a:rPr lang="en-US" baseline="-25000">
                <a:latin typeface="Courier New" pitchFamily="49" charset="0"/>
              </a:rPr>
              <a:t>2</a:t>
            </a:r>
          </a:p>
        </p:txBody>
      </p:sp>
      <p:sp>
        <p:nvSpPr>
          <p:cNvPr id="144417" name="Freeform 1057"/>
          <p:cNvSpPr>
            <a:spLocks/>
          </p:cNvSpPr>
          <p:nvPr/>
        </p:nvSpPr>
        <p:spPr bwMode="auto">
          <a:xfrm>
            <a:off x="5454650" y="1828800"/>
            <a:ext cx="2819400" cy="3276600"/>
          </a:xfrm>
          <a:custGeom>
            <a:avLst/>
            <a:gdLst>
              <a:gd name="T0" fmla="*/ 0 w 1776"/>
              <a:gd name="T1" fmla="*/ 0 h 2064"/>
              <a:gd name="T2" fmla="*/ 1644650 w 1776"/>
              <a:gd name="T3" fmla="*/ 647700 h 2064"/>
              <a:gd name="T4" fmla="*/ 2819400 w 1776"/>
              <a:gd name="T5" fmla="*/ 3276600 h 2064"/>
              <a:gd name="T6" fmla="*/ 0 60000 65536"/>
              <a:gd name="T7" fmla="*/ 0 60000 65536"/>
              <a:gd name="T8" fmla="*/ 0 60000 65536"/>
              <a:gd name="T9" fmla="*/ 0 w 1776"/>
              <a:gd name="T10" fmla="*/ 0 h 2064"/>
              <a:gd name="T11" fmla="*/ 1776 w 1776"/>
              <a:gd name="T12" fmla="*/ 2064 h 20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2064">
                <a:moveTo>
                  <a:pt x="0" y="0"/>
                </a:moveTo>
                <a:cubicBezTo>
                  <a:pt x="173" y="68"/>
                  <a:pt x="740" y="64"/>
                  <a:pt x="1036" y="408"/>
                </a:cubicBezTo>
                <a:cubicBezTo>
                  <a:pt x="1332" y="752"/>
                  <a:pt x="1622" y="1719"/>
                  <a:pt x="1776" y="2064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CDFD-D721-4A53-A525-E474E1B23338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35" name="Text Box 1027"/>
          <p:cNvSpPr txBox="1">
            <a:spLocks noChangeArrowheads="1"/>
          </p:cNvSpPr>
          <p:nvPr/>
        </p:nvSpPr>
        <p:spPr bwMode="auto">
          <a:xfrm>
            <a:off x="304800" y="2179712"/>
            <a:ext cx="205740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125</a:t>
            </a:r>
            <a:r>
              <a:rPr lang="en-US" baseline="-25000" dirty="0">
                <a:latin typeface="Courier New" pitchFamily="49" charset="0"/>
              </a:rPr>
              <a:t>10</a:t>
            </a:r>
            <a:r>
              <a:rPr lang="en-US" dirty="0">
                <a:latin typeface="Courier New" pitchFamily="49" charset="0"/>
              </a:rPr>
              <a:t> = ?</a:t>
            </a:r>
            <a:r>
              <a:rPr lang="en-US" baseline="-25000" dirty="0">
                <a:latin typeface="Courier New" pitchFamily="49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6" grpId="0" build="p" autoUpdateAnimBg="0"/>
      <p:bldP spid="1444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Decimal to Hexadecimal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Technique</a:t>
            </a:r>
          </a:p>
          <a:p>
            <a:pPr lvl="1"/>
            <a:r>
              <a:rPr lang="en-US" smtClean="0"/>
              <a:t>Divide by 16</a:t>
            </a:r>
          </a:p>
          <a:p>
            <a:pPr lvl="1"/>
            <a:r>
              <a:rPr lang="en-US" smtClean="0"/>
              <a:t>Keep track of the remainder</a:t>
            </a: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3048000" y="2362200"/>
            <a:ext cx="3048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CDFD-D721-4A53-A525-E474E1B23338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smtClean="0"/>
              <a:t>Example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04800" y="2323728"/>
            <a:ext cx="2895600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Courier New" pitchFamily="49" charset="0"/>
              </a:rPr>
              <a:t>1234</a:t>
            </a:r>
            <a:r>
              <a:rPr lang="en-US" sz="2400" b="1" baseline="-25000" dirty="0">
                <a:latin typeface="Courier New" pitchFamily="49" charset="0"/>
              </a:rPr>
              <a:t>10</a:t>
            </a:r>
            <a:r>
              <a:rPr lang="en-US" sz="2400" b="1" dirty="0">
                <a:latin typeface="Courier New" pitchFamily="49" charset="0"/>
              </a:rPr>
              <a:t> = ?</a:t>
            </a:r>
            <a:r>
              <a:rPr lang="en-US" sz="2400" b="1" baseline="-25000" dirty="0">
                <a:latin typeface="Courier New" pitchFamily="49" charset="0"/>
              </a:rPr>
              <a:t>16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6019800" y="5029200"/>
            <a:ext cx="2895600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Courier New" pitchFamily="49" charset="0"/>
              </a:rPr>
              <a:t>1234</a:t>
            </a:r>
            <a:r>
              <a:rPr lang="en-US" sz="2400" b="1" baseline="-25000">
                <a:latin typeface="Courier New" pitchFamily="49" charset="0"/>
              </a:rPr>
              <a:t>10</a:t>
            </a:r>
            <a:r>
              <a:rPr lang="en-US" sz="2400" b="1">
                <a:latin typeface="Courier New" pitchFamily="49" charset="0"/>
              </a:rPr>
              <a:t> = 4D2</a:t>
            </a:r>
            <a:r>
              <a:rPr lang="en-US" sz="2400" b="1" baseline="-25000">
                <a:latin typeface="Courier New" pitchFamily="49" charset="0"/>
              </a:rPr>
              <a:t>16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275856" y="2578549"/>
            <a:ext cx="3581400" cy="1601788"/>
            <a:chOff x="2064" y="1482"/>
            <a:chExt cx="2256" cy="1009"/>
          </a:xfrm>
        </p:grpSpPr>
        <p:sp>
          <p:nvSpPr>
            <p:cNvPr id="34823" name="Text Box 7"/>
            <p:cNvSpPr txBox="1">
              <a:spLocks noChangeArrowheads="1"/>
            </p:cNvSpPr>
            <p:nvPr/>
          </p:nvSpPr>
          <p:spPr bwMode="auto">
            <a:xfrm>
              <a:off x="2064" y="1482"/>
              <a:ext cx="1555" cy="523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/>
              <a:r>
                <a:rPr lang="en-US" sz="2400" b="1" dirty="0">
                  <a:latin typeface="Courier New" pitchFamily="49" charset="0"/>
                </a:rPr>
                <a:t>16  1234</a:t>
              </a:r>
            </a:p>
            <a:p>
              <a:pPr marL="457200" indent="-457200"/>
              <a:r>
                <a:rPr lang="en-US" sz="2400" b="1" dirty="0">
                  <a:latin typeface="Courier New" pitchFamily="49" charset="0"/>
                </a:rPr>
                <a:t>      77   2</a:t>
              </a:r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2488" y="15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IN" sz="2400" b="1"/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>
              <a:off x="2488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IN" sz="2400" b="1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084" y="1726"/>
              <a:ext cx="2236" cy="523"/>
              <a:chOff x="2084" y="1726"/>
              <a:chExt cx="2236" cy="523"/>
            </a:xfrm>
          </p:grpSpPr>
          <p:sp>
            <p:nvSpPr>
              <p:cNvPr id="34831" name="Text Box 11"/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457200" indent="-457200"/>
                <a:r>
                  <a:rPr lang="en-US" sz="2400" b="1">
                    <a:latin typeface="Courier New" pitchFamily="49" charset="0"/>
                  </a:rPr>
                  <a:t>16</a:t>
                </a:r>
              </a:p>
              <a:p>
                <a:pPr marL="457200" indent="-457200"/>
                <a:r>
                  <a:rPr lang="en-US" sz="2400" b="1">
                    <a:latin typeface="Courier New" pitchFamily="49" charset="0"/>
                  </a:rPr>
                  <a:t>       4   13 = D</a:t>
                </a:r>
              </a:p>
            </p:txBody>
          </p:sp>
          <p:sp>
            <p:nvSpPr>
              <p:cNvPr id="34832" name="Line 12"/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IN" sz="2400" b="1"/>
              </a:p>
            </p:txBody>
          </p:sp>
          <p:sp>
            <p:nvSpPr>
              <p:cNvPr id="34833" name="Line 13"/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IN" sz="2400" b="1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084" y="1968"/>
              <a:ext cx="2236" cy="523"/>
              <a:chOff x="2084" y="1726"/>
              <a:chExt cx="2236" cy="523"/>
            </a:xfrm>
          </p:grpSpPr>
          <p:sp>
            <p:nvSpPr>
              <p:cNvPr id="34828" name="Text Box 15"/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457200" indent="-457200"/>
                <a:r>
                  <a:rPr lang="en-US" sz="2400" b="1">
                    <a:latin typeface="Courier New" pitchFamily="49" charset="0"/>
                  </a:rPr>
                  <a:t>16</a:t>
                </a:r>
              </a:p>
              <a:p>
                <a:pPr marL="457200" indent="-457200"/>
                <a:r>
                  <a:rPr lang="en-US" sz="2400" b="1">
                    <a:latin typeface="Courier New" pitchFamily="49" charset="0"/>
                  </a:rPr>
                  <a:t>       0   4</a:t>
                </a:r>
              </a:p>
            </p:txBody>
          </p:sp>
          <p:sp>
            <p:nvSpPr>
              <p:cNvPr id="34829" name="Line 16"/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IN" sz="2400" b="1"/>
              </a:p>
            </p:txBody>
          </p:sp>
          <p:sp>
            <p:nvSpPr>
              <p:cNvPr id="34830" name="Line 17"/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IN" sz="2400" b="1"/>
              </a:p>
            </p:txBody>
          </p:sp>
        </p:grp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CDFD-D721-4A53-A525-E474E1B23338}" type="slidenum">
              <a:rPr lang="en-IN" sz="2400" b="1" smtClean="0"/>
              <a:pPr/>
              <a:t>15</a:t>
            </a:fld>
            <a:endParaRPr lang="en-I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Hexadecimal to Binary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Technique</a:t>
            </a:r>
          </a:p>
          <a:p>
            <a:pPr lvl="1"/>
            <a:r>
              <a:rPr lang="en-US" smtClean="0"/>
              <a:t>Convert each hexadecimal digit to a 4-bit equivalent binary representation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CDFD-D721-4A53-A525-E474E1B23338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04800" y="2207198"/>
            <a:ext cx="2057400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Courier New" pitchFamily="49" charset="0"/>
              </a:rPr>
              <a:t>10AF</a:t>
            </a:r>
            <a:r>
              <a:rPr lang="en-US" sz="2400" b="1" baseline="-25000" dirty="0">
                <a:latin typeface="Courier New" pitchFamily="49" charset="0"/>
              </a:rPr>
              <a:t>16</a:t>
            </a:r>
            <a:r>
              <a:rPr lang="en-US" sz="2400" b="1" dirty="0">
                <a:latin typeface="Courier New" pitchFamily="49" charset="0"/>
              </a:rPr>
              <a:t> = ?</a:t>
            </a:r>
            <a:r>
              <a:rPr lang="en-US" sz="2400" b="1" baseline="-25000" dirty="0">
                <a:latin typeface="Courier New" pitchFamily="49" charset="0"/>
              </a:rPr>
              <a:t>2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2667001"/>
            <a:ext cx="3810000" cy="1570038"/>
            <a:chOff x="2208" y="1680"/>
            <a:chExt cx="2400" cy="989"/>
          </a:xfrm>
        </p:grpSpPr>
        <p:sp>
          <p:nvSpPr>
            <p:cNvPr id="28678" name="Text Box 5"/>
            <p:cNvSpPr txBox="1">
              <a:spLocks noChangeArrowheads="1"/>
            </p:cNvSpPr>
            <p:nvPr/>
          </p:nvSpPr>
          <p:spPr bwMode="auto">
            <a:xfrm>
              <a:off x="2208" y="1680"/>
              <a:ext cx="2400" cy="989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sz="2400" b="1" dirty="0">
                  <a:latin typeface="Courier New" pitchFamily="49" charset="0"/>
                </a:rPr>
                <a:t> 1    0    A    F</a:t>
              </a:r>
            </a:p>
            <a:p>
              <a:pPr marL="457200" indent="-457200">
                <a:spcBef>
                  <a:spcPct val="50000"/>
                </a:spcBef>
              </a:pPr>
              <a:endParaRPr lang="en-US" sz="2400" b="1" dirty="0">
                <a:latin typeface="Courier New" pitchFamily="49" charset="0"/>
              </a:endParaRPr>
            </a:p>
            <a:p>
              <a:pPr marL="457200" indent="-457200">
                <a:spcBef>
                  <a:spcPct val="50000"/>
                </a:spcBef>
              </a:pPr>
              <a:r>
                <a:rPr lang="en-US" sz="2400" b="1" dirty="0">
                  <a:latin typeface="Courier New" pitchFamily="49" charset="0"/>
                </a:rPr>
                <a:t>0001 0000 1010 1111</a:t>
              </a:r>
            </a:p>
          </p:txBody>
        </p:sp>
        <p:sp>
          <p:nvSpPr>
            <p:cNvPr id="28679" name="Line 6"/>
            <p:cNvSpPr>
              <a:spLocks noChangeShapeType="1"/>
            </p:cNvSpPr>
            <p:nvPr/>
          </p:nvSpPr>
          <p:spPr bwMode="auto">
            <a:xfrm>
              <a:off x="2448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8680" name="Line 7"/>
            <p:cNvSpPr>
              <a:spLocks noChangeShapeType="1"/>
            </p:cNvSpPr>
            <p:nvPr/>
          </p:nvSpPr>
          <p:spPr bwMode="auto">
            <a:xfrm>
              <a:off x="3024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8681" name="Line 8"/>
            <p:cNvSpPr>
              <a:spLocks noChangeShapeType="1"/>
            </p:cNvSpPr>
            <p:nvPr/>
          </p:nvSpPr>
          <p:spPr bwMode="auto">
            <a:xfrm>
              <a:off x="3600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  <p:sp>
          <p:nvSpPr>
            <p:cNvPr id="28682" name="Line 9"/>
            <p:cNvSpPr>
              <a:spLocks noChangeShapeType="1"/>
            </p:cNvSpPr>
            <p:nvPr/>
          </p:nvSpPr>
          <p:spPr bwMode="auto">
            <a:xfrm>
              <a:off x="4224" y="1968"/>
              <a:ext cx="0" cy="384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4038600" y="5334000"/>
            <a:ext cx="4800600" cy="46166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10AF</a:t>
            </a:r>
            <a:r>
              <a:rPr lang="en-US" baseline="-25000" dirty="0">
                <a:latin typeface="Courier New" pitchFamily="49" charset="0"/>
              </a:rPr>
              <a:t>16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sz="2400" b="1" dirty="0">
                <a:latin typeface="Courier New" pitchFamily="49" charset="0"/>
              </a:rPr>
              <a:t>0001000010101111</a:t>
            </a:r>
            <a:r>
              <a:rPr lang="en-US" sz="2400" b="1" baseline="-25000" dirty="0">
                <a:latin typeface="Courier New" pitchFamily="49" charset="0"/>
              </a:rPr>
              <a:t>2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CDFD-D721-4A53-A525-E474E1B23338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Hexadecimal to Decimal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Technique</a:t>
            </a:r>
          </a:p>
          <a:p>
            <a:pPr lvl="1"/>
            <a:r>
              <a:rPr lang="en-US" dirty="0" smtClean="0"/>
              <a:t>Multiply each bit by 16</a:t>
            </a:r>
            <a:r>
              <a:rPr lang="en-US" sz="2900" i="1" baseline="30000" dirty="0" smtClean="0"/>
              <a:t>n</a:t>
            </a:r>
            <a:r>
              <a:rPr lang="en-US" dirty="0" smtClean="0"/>
              <a:t>, where </a:t>
            </a:r>
            <a:r>
              <a:rPr lang="en-US" i="1" dirty="0" smtClean="0"/>
              <a:t>n</a:t>
            </a:r>
            <a:r>
              <a:rPr lang="en-US" dirty="0" smtClean="0"/>
              <a:t> is the “weight” of the bit</a:t>
            </a:r>
          </a:p>
          <a:p>
            <a:pPr lvl="1"/>
            <a:r>
              <a:rPr lang="en-US" dirty="0" smtClean="0"/>
              <a:t>The weight is the position of the bit, starting from 0 on the right</a:t>
            </a:r>
          </a:p>
          <a:p>
            <a:pPr lvl="1"/>
            <a:r>
              <a:rPr lang="en-US" dirty="0" smtClean="0"/>
              <a:t>Add the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CDFD-D721-4A53-A525-E474E1B23338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219200" y="2760663"/>
            <a:ext cx="7086600" cy="1754326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Courier New" pitchFamily="49" charset="0"/>
              </a:rPr>
              <a:t>ABC</a:t>
            </a:r>
            <a:r>
              <a:rPr lang="en-US" sz="2400" b="1" baseline="-25000" dirty="0">
                <a:latin typeface="Courier New" pitchFamily="49" charset="0"/>
              </a:rPr>
              <a:t>16</a:t>
            </a:r>
            <a:r>
              <a:rPr lang="en-US" sz="2400" b="1" dirty="0">
                <a:latin typeface="Courier New" pitchFamily="49" charset="0"/>
              </a:rPr>
              <a:t> =&gt;	C x 16</a:t>
            </a:r>
            <a:r>
              <a:rPr lang="en-US" sz="2400" b="1" baseline="30000" dirty="0">
                <a:latin typeface="Courier New" pitchFamily="49" charset="0"/>
              </a:rPr>
              <a:t>0</a:t>
            </a:r>
            <a:r>
              <a:rPr lang="en-US" sz="2400" b="1" dirty="0">
                <a:latin typeface="Courier New" pitchFamily="49" charset="0"/>
              </a:rPr>
              <a:t> = 12 x   1 =   12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	B x 16</a:t>
            </a:r>
            <a:r>
              <a:rPr lang="en-US" sz="2400" b="1" baseline="30000" dirty="0">
                <a:latin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</a:rPr>
              <a:t> = 11 x  16 =  176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		A x 16</a:t>
            </a:r>
            <a:r>
              <a:rPr lang="en-US" sz="2400" b="1" baseline="30000" dirty="0">
                <a:latin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</a:rPr>
              <a:t> = 10 x 256 = 2560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latin typeface="Courier New" pitchFamily="49" charset="0"/>
              </a:rPr>
              <a:t>		                     2748</a:t>
            </a:r>
            <a:r>
              <a:rPr lang="en-US" sz="2400" b="1" baseline="-25000" dirty="0">
                <a:latin typeface="Courier New" pitchFamily="49" charset="0"/>
              </a:rPr>
              <a:t>10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6781800" y="3932238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CDFD-D721-4A53-A525-E474E1B23338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031406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Common Number Systems</a:t>
            </a:r>
          </a:p>
        </p:txBody>
      </p:sp>
      <p:graphicFrame>
        <p:nvGraphicFramePr>
          <p:cNvPr id="4" name="Group 80"/>
          <p:cNvGraphicFramePr>
            <a:graphicFrameLocks noGrp="1"/>
          </p:cNvGraphicFramePr>
          <p:nvPr/>
        </p:nvGraphicFramePr>
        <p:xfrm>
          <a:off x="1066800" y="2439736"/>
          <a:ext cx="6934200" cy="3429002"/>
        </p:xfrm>
        <a:graphic>
          <a:graphicData uri="http://schemas.openxmlformats.org/drawingml/2006/table">
            <a:tbl>
              <a:tblPr/>
              <a:tblGrid>
                <a:gridCol w="1346200"/>
                <a:gridCol w="850900"/>
                <a:gridCol w="1565275"/>
                <a:gridCol w="1387475"/>
                <a:gridCol w="1784350"/>
              </a:tblGrid>
              <a:tr h="896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Symbols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Used by humans?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Used in computers?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 1, …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Octal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 1, …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5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Hexa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 1, … 9,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A, B, …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76200" y="1556792"/>
            <a:ext cx="8915400" cy="15696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i="1" baseline="0" dirty="0">
                <a:latin typeface="Times New Roman" pitchFamily="18" charset="0"/>
                <a:cs typeface="Times New Roman" pitchFamily="18" charset="0"/>
              </a:rPr>
              <a:t>All data types are transformed into a uniform representation when they are stored in a computer and transformed back to their original form when retrieved. This universal representation is called a </a:t>
            </a:r>
            <a:r>
              <a:rPr lang="en-US" sz="2400" b="1" i="1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bit pattern or </a:t>
            </a:r>
            <a:r>
              <a:rPr lang="en-US" sz="2400" b="1" i="1" baseline="0" dirty="0">
                <a:latin typeface="Times New Roman" pitchFamily="18" charset="0"/>
                <a:cs typeface="Times New Roman" pitchFamily="18" charset="0"/>
              </a:rPr>
              <a:t>a string of bits</a:t>
            </a:r>
            <a:r>
              <a:rPr lang="en-US" sz="2400" b="1" i="1" baseline="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baseline="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61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212976"/>
            <a:ext cx="6750050" cy="362769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</p:pic>
      <p:sp>
        <p:nvSpPr>
          <p:cNvPr id="6151" name="Rectangle 3"/>
          <p:cNvSpPr>
            <a:spLocks noChangeArrowheads="1"/>
          </p:cNvSpPr>
          <p:nvPr/>
        </p:nvSpPr>
        <p:spPr bwMode="auto">
          <a:xfrm>
            <a:off x="152400" y="3962400"/>
            <a:ext cx="8915400" cy="230832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 b="1" i="1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Bits:</a:t>
            </a:r>
          </a:p>
          <a:p>
            <a:pPr algn="just"/>
            <a:r>
              <a:rPr lang="en-US" sz="2400" b="1" i="1" baseline="0" dirty="0">
                <a:latin typeface="Times New Roman" pitchFamily="18" charset="0"/>
                <a:cs typeface="Times New Roman" pitchFamily="18" charset="0"/>
              </a:rPr>
              <a:t>A bit (binary digit) is the smallest unit of data that can be stored in a computer.</a:t>
            </a:r>
          </a:p>
          <a:p>
            <a:pPr algn="just"/>
            <a:r>
              <a:rPr lang="en-US" sz="2400" b="1" i="1" baseline="0" dirty="0">
                <a:latin typeface="Times New Roman" pitchFamily="18" charset="0"/>
                <a:cs typeface="Times New Roman" pitchFamily="18" charset="0"/>
              </a:rPr>
              <a:t>If we need to store a bit pattern made of sixteen bits, we need sixteen electronic switches.</a:t>
            </a:r>
          </a:p>
          <a:p>
            <a:pPr algn="just"/>
            <a:r>
              <a:rPr lang="en-US" sz="2400" b="1" i="1" baseline="0" dirty="0">
                <a:latin typeface="Times New Roman" pitchFamily="18" charset="0"/>
                <a:cs typeface="Times New Roman" pitchFamily="18" charset="0"/>
              </a:rPr>
              <a:t>A bit pattern with eight bits is called a byte.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35716" y="832012"/>
            <a:ext cx="3348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DATA  IN SYSTEMS</a:t>
            </a:r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Rectangle 2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ar-SA" sz="2400" b="1" i="1" baseline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9587" name="Text Box 3"/>
          <p:cNvSpPr txBox="1">
            <a:spLocks noChangeArrowheads="1"/>
          </p:cNvSpPr>
          <p:nvPr/>
        </p:nvSpPr>
        <p:spPr bwMode="auto">
          <a:xfrm>
            <a:off x="1580562" y="328456"/>
            <a:ext cx="42440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i="1" baseline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STORING NUMBERS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ar-SA" sz="2400" b="1" i="1" baseline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9589" name="Rectangle 5"/>
          <p:cNvSpPr>
            <a:spLocks noChangeArrowheads="1"/>
          </p:cNvSpPr>
          <p:nvPr/>
        </p:nvSpPr>
        <p:spPr bwMode="auto">
          <a:xfrm>
            <a:off x="76200" y="1334482"/>
            <a:ext cx="883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i="1" baseline="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is changed to the binary system before being stored in the computer memory, as described in Chapter 2. However, there are still two issues that need to be handled:</a:t>
            </a:r>
          </a:p>
          <a:p>
            <a:pPr algn="just" eaLnBrk="1" hangingPunct="1">
              <a:defRPr/>
            </a:pPr>
            <a:endParaRPr lang="en-US" sz="2400" b="1" i="1" baseline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19590" name="Rectangle 6"/>
          <p:cNvSpPr>
            <a:spLocks noChangeArrowheads="1"/>
          </p:cNvSpPr>
          <p:nvPr/>
        </p:nvSpPr>
        <p:spPr bwMode="auto">
          <a:xfrm>
            <a:off x="76200" y="2982029"/>
            <a:ext cx="883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algn="just" eaLnBrk="1" hangingPunct="1">
              <a:buFontTx/>
              <a:buAutoNum type="arabicPeriod"/>
              <a:defRPr/>
            </a:pPr>
            <a:r>
              <a:rPr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How to store the sign of the number.</a:t>
            </a:r>
          </a:p>
          <a:p>
            <a:pPr marL="457200" indent="-457200" algn="just" eaLnBrk="1" hangingPunct="1">
              <a:buFontTx/>
              <a:buAutoNum type="arabicPeriod"/>
              <a:defRPr/>
            </a:pPr>
            <a:r>
              <a:rPr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How to show the decimal point.</a:t>
            </a:r>
          </a:p>
          <a:p>
            <a:pPr marL="457200" indent="-457200" algn="just" eaLnBrk="1" hangingPunct="1">
              <a:buFontTx/>
              <a:buAutoNum type="arabicPeriod"/>
              <a:defRPr/>
            </a:pPr>
            <a:endParaRPr lang="en-US" sz="2400" b="1" i="1" baseline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" y="4376926"/>
            <a:ext cx="8839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For the decimal point, computers use two different representations: fixed-point and </a:t>
            </a:r>
            <a:r>
              <a:rPr lang="en-US" sz="2400" b="1" i="1" baseline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i="1" baseline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first is used to store a number as an integer- without a fraction part, the second is used to store a number as a real- with a fractional part.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863" y="1433140"/>
            <a:ext cx="7907337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611560" y="2967335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baseline="0" dirty="0" smtClean="0"/>
              <a:t>An integer is normally stored in memory using </a:t>
            </a:r>
            <a:r>
              <a:rPr lang="en-US" i="0" dirty="0" smtClean="0"/>
              <a:t>   </a:t>
            </a:r>
            <a:r>
              <a:rPr lang="en-US" i="0" baseline="0" dirty="0" smtClean="0"/>
              <a:t>fixed-point representation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907704" y="332656"/>
            <a:ext cx="495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i="0" baseline="0" dirty="0">
                <a:solidFill>
                  <a:srgbClr val="660066"/>
                </a:solidFill>
              </a:rPr>
              <a:t>Unsigned representation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0" y="1196752"/>
            <a:ext cx="8915400" cy="15696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b="0" i="0" baseline="0" dirty="0"/>
              <a:t>An </a:t>
            </a:r>
            <a:r>
              <a:rPr lang="en-US" sz="2400" i="0" baseline="0" dirty="0">
                <a:solidFill>
                  <a:schemeClr val="folHlink"/>
                </a:solidFill>
              </a:rPr>
              <a:t>unsigned integer</a:t>
            </a:r>
            <a:r>
              <a:rPr lang="en-US" sz="2400" b="0" i="0" baseline="0" dirty="0"/>
              <a:t> is an integer that can never be negative and can take only 0 or positive values. Its range is between 0 and positive infinity.</a:t>
            </a:r>
          </a:p>
          <a:p>
            <a:pPr algn="just"/>
            <a:r>
              <a:rPr lang="en-US" sz="2400" b="0" i="0" baseline="0" dirty="0"/>
              <a:t>0 </a:t>
            </a:r>
            <a:r>
              <a:rPr lang="en-US" sz="2400" b="0" i="0" baseline="0" dirty="0">
                <a:sym typeface="Wingdings" pitchFamily="2" charset="2"/>
              </a:rPr>
              <a:t> (2</a:t>
            </a:r>
            <a:r>
              <a:rPr lang="en-US" sz="2400" b="0" i="0" baseline="30000" dirty="0">
                <a:sym typeface="Wingdings" pitchFamily="2" charset="2"/>
              </a:rPr>
              <a:t>n</a:t>
            </a:r>
            <a:r>
              <a:rPr lang="en-US" sz="2400" b="0" i="0" baseline="0" dirty="0">
                <a:sym typeface="Wingdings" pitchFamily="2" charset="2"/>
              </a:rPr>
              <a:t> -1)</a:t>
            </a:r>
            <a:r>
              <a:rPr lang="en-US" sz="2400" b="0" i="0" baseline="0" dirty="0"/>
              <a:t> </a:t>
            </a:r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76200" y="2636912"/>
            <a:ext cx="8915400" cy="120032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b="0" i="0" baseline="0" dirty="0"/>
              <a:t>An input device stores an unsigned integer using the following steps:</a:t>
            </a:r>
          </a:p>
          <a:p>
            <a:pPr algn="just"/>
            <a:endParaRPr lang="en-US" sz="2400" b="0" i="0" baseline="0" dirty="0"/>
          </a:p>
        </p:txBody>
      </p:sp>
      <p:sp>
        <p:nvSpPr>
          <p:cNvPr id="13318" name="Rectangle 9"/>
          <p:cNvSpPr>
            <a:spLocks noChangeArrowheads="1"/>
          </p:cNvSpPr>
          <p:nvPr/>
        </p:nvSpPr>
        <p:spPr bwMode="auto">
          <a:xfrm>
            <a:off x="76200" y="3261618"/>
            <a:ext cx="8915400" cy="8309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FontTx/>
              <a:buAutoNum type="arabicPeriod"/>
            </a:pPr>
            <a:r>
              <a:rPr lang="en-US" sz="2400" b="0" i="0" baseline="0" dirty="0"/>
              <a:t>The integer is changed to binary.</a:t>
            </a:r>
          </a:p>
          <a:p>
            <a:pPr marL="457200" indent="-457200" algn="just">
              <a:buFontTx/>
              <a:buAutoNum type="arabicPeriod"/>
            </a:pPr>
            <a:r>
              <a:rPr lang="en-US" sz="2400" b="0" i="0" baseline="0" dirty="0"/>
              <a:t>If the number of bits is less than </a:t>
            </a:r>
            <a:r>
              <a:rPr lang="en-US" sz="2400" b="0" baseline="0" dirty="0"/>
              <a:t>n</a:t>
            </a:r>
            <a:r>
              <a:rPr lang="en-US" sz="2400" b="0" i="0" baseline="0" dirty="0"/>
              <a:t>, 0s are added to the left.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259" name="Rectangle 3"/>
          <p:cNvSpPr>
            <a:spLocks noChangeArrowheads="1"/>
          </p:cNvSpPr>
          <p:nvPr/>
        </p:nvSpPr>
        <p:spPr bwMode="auto">
          <a:xfrm>
            <a:off x="76200" y="775747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Store 7 in an 8-bit memory location using unsigned representation.</a:t>
            </a:r>
          </a:p>
        </p:txBody>
      </p:sp>
      <p:sp>
        <p:nvSpPr>
          <p:cNvPr id="1248260" name="Rectangle 4"/>
          <p:cNvSpPr>
            <a:spLocks noChangeArrowheads="1"/>
          </p:cNvSpPr>
          <p:nvPr/>
        </p:nvSpPr>
        <p:spPr bwMode="auto">
          <a:xfrm>
            <a:off x="76200" y="1779675"/>
            <a:ext cx="8229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baseline="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  <a:p>
            <a:pPr algn="just" eaLnBrk="1" hangingPunct="1">
              <a:defRPr/>
            </a:pPr>
            <a:r>
              <a:rPr lang="en-US" sz="2400" b="0" i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First change the integer to binary, (111)2. Add five 0s to make a total of eight bits, (00000111)2. The integer is stored in the memory location. Note that the subscript 2 is used to emphasize that the integer is binary, but the subscript is not stored in the computer.</a:t>
            </a: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324350"/>
            <a:ext cx="84867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0" y="0"/>
            <a:ext cx="670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 baseline="0" dirty="0">
                <a:solidFill>
                  <a:srgbClr val="660066"/>
                </a:solidFill>
              </a:rPr>
              <a:t>Sign-and-magnitude representation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76200" y="533400"/>
            <a:ext cx="8915400" cy="1800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b="0" i="0" baseline="0" dirty="0"/>
              <a:t>In this method, the available range for unsigned integers (0 to 2</a:t>
            </a:r>
            <a:r>
              <a:rPr lang="en-US" b="0" baseline="30000" dirty="0"/>
              <a:t>n</a:t>
            </a:r>
            <a:r>
              <a:rPr lang="en-US" b="0" i="0" baseline="0" dirty="0"/>
              <a:t> − 1) is divided into two equal sub-ranges. The first half represents positive integers, the second half, negative integers.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1849438" y="3048000"/>
            <a:ext cx="44662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0" baseline="0" dirty="0" smtClean="0">
                <a:solidFill>
                  <a:schemeClr val="folHlink"/>
                </a:solidFill>
              </a:rPr>
              <a:t>  </a:t>
            </a:r>
            <a:r>
              <a:rPr lang="en-US" sz="2000" i="0" baseline="0" dirty="0"/>
              <a:t>Sign-and-magnitude representation</a:t>
            </a:r>
          </a:p>
        </p:txBody>
      </p:sp>
      <p:pic>
        <p:nvPicPr>
          <p:cNvPr id="1843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200" y="2438400"/>
            <a:ext cx="87122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0" y="4027052"/>
            <a:ext cx="8892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0" baseline="0" dirty="0" smtClean="0"/>
              <a:t>In sign-and-magnitude representation, the leftmost bit defines the sign of the integer. If it is </a:t>
            </a:r>
            <a:r>
              <a:rPr lang="en-US" i="0" baseline="0" dirty="0" smtClean="0">
                <a:solidFill>
                  <a:schemeClr val="hlink"/>
                </a:solidFill>
              </a:rPr>
              <a:t>0</a:t>
            </a:r>
            <a:r>
              <a:rPr lang="en-US" i="0" baseline="0" dirty="0" smtClean="0"/>
              <a:t>, the integer is positive. If it is </a:t>
            </a:r>
            <a:r>
              <a:rPr lang="en-US" i="0" baseline="0" dirty="0" smtClean="0">
                <a:solidFill>
                  <a:schemeClr val="hlink"/>
                </a:solidFill>
              </a:rPr>
              <a:t>1</a:t>
            </a:r>
            <a:r>
              <a:rPr lang="en-US" i="0" baseline="0" dirty="0" smtClean="0"/>
              <a:t>, the integer is negative.</a:t>
            </a:r>
            <a:endParaRPr lang="en-US" i="0" baseline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3.</a:t>
            </a:r>
            <a:fld id="{35E0F3CD-7FD8-4CEC-A246-A5D9E28ABB66}" type="slidenum">
              <a:rPr lang="ar-SA">
                <a:latin typeface="Arial" charset="0"/>
                <a:cs typeface="Arial" charset="0"/>
              </a:rPr>
              <a:pPr/>
              <a:t>26</a:t>
            </a:fld>
            <a:endParaRPr lang="en-US">
              <a:latin typeface="Arial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76200" y="152400"/>
            <a:ext cx="17922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bg1"/>
                </a:solidFill>
              </a:rPr>
              <a:t>Example 3.5</a:t>
            </a:r>
            <a:endParaRPr lang="en-US" sz="2000" baseline="0">
              <a:solidFill>
                <a:schemeClr val="bg1"/>
              </a:solidFill>
            </a:endParaRPr>
          </a:p>
        </p:txBody>
      </p:sp>
      <p:sp>
        <p:nvSpPr>
          <p:cNvPr id="1260547" name="Rectangle 3"/>
          <p:cNvSpPr>
            <a:spLocks noChangeArrowheads="1"/>
          </p:cNvSpPr>
          <p:nvPr/>
        </p:nvSpPr>
        <p:spPr bwMode="auto">
          <a:xfrm>
            <a:off x="76200" y="579438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Store </a:t>
            </a:r>
            <a:r>
              <a:rPr lang="en-US" sz="2400" b="0" i="0" baseline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-</a:t>
            </a:r>
            <a:r>
              <a:rPr lang="en-US" sz="2400" b="0" i="0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28 in an 8-bit memory location using sign-and-magnitude representation.</a:t>
            </a:r>
          </a:p>
        </p:txBody>
      </p:sp>
      <p:sp>
        <p:nvSpPr>
          <p:cNvPr id="1260548" name="Rectangle 4"/>
          <p:cNvSpPr>
            <a:spLocks noChangeArrowheads="1"/>
          </p:cNvSpPr>
          <p:nvPr/>
        </p:nvSpPr>
        <p:spPr bwMode="auto">
          <a:xfrm>
            <a:off x="76200" y="2071688"/>
            <a:ext cx="8229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baseline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  <a:p>
            <a:pPr algn="just" eaLnBrk="1" hangingPunct="1">
              <a:defRPr/>
            </a:pPr>
            <a:r>
              <a:rPr lang="en-US" sz="2400" b="0" i="0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The integer is changed to 7-bit binary. The leftmost bit is set to 1. The 8-bit number is stored.</a:t>
            </a: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" y="3916363"/>
            <a:ext cx="8629650" cy="119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3.</a:t>
            </a:r>
            <a:fld id="{4FE8E00B-2252-4791-B043-3D371ED4061B}" type="slidenum">
              <a:rPr lang="ar-SA">
                <a:latin typeface="Arial" charset="0"/>
                <a:cs typeface="Arial" charset="0"/>
              </a:rPr>
              <a:pPr/>
              <a:t>27</a:t>
            </a:fld>
            <a:endParaRPr lang="en-US">
              <a:latin typeface="Arial" charset="0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76200" y="152400"/>
            <a:ext cx="17922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bg1"/>
                </a:solidFill>
              </a:rPr>
              <a:t>Example 3.6</a:t>
            </a:r>
            <a:endParaRPr lang="en-US" sz="2000" baseline="0">
              <a:solidFill>
                <a:schemeClr val="bg1"/>
              </a:solidFill>
            </a:endParaRPr>
          </a:p>
        </p:txBody>
      </p:sp>
      <p:sp>
        <p:nvSpPr>
          <p:cNvPr id="1262595" name="Rectangle 3"/>
          <p:cNvSpPr>
            <a:spLocks noChangeArrowheads="1"/>
          </p:cNvSpPr>
          <p:nvPr/>
        </p:nvSpPr>
        <p:spPr bwMode="auto">
          <a:xfrm>
            <a:off x="76200" y="579438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Retrieve the integer that is stored as 01001101 in sign-and-magnitude representation.</a:t>
            </a:r>
          </a:p>
        </p:txBody>
      </p:sp>
      <p:sp>
        <p:nvSpPr>
          <p:cNvPr id="1262596" name="Rectangle 4"/>
          <p:cNvSpPr>
            <a:spLocks noChangeArrowheads="1"/>
          </p:cNvSpPr>
          <p:nvPr/>
        </p:nvSpPr>
        <p:spPr bwMode="auto">
          <a:xfrm>
            <a:off x="76200" y="1889125"/>
            <a:ext cx="8229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baseline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  <a:p>
            <a:pPr algn="just" eaLnBrk="1" hangingPunct="1">
              <a:defRPr/>
            </a:pPr>
            <a:r>
              <a:rPr lang="en-US" sz="2400" b="0" i="0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Since the leftmost bit is 0, the sign is positive. The rest of the bits (1001101) are changed to decimal as 77. After adding the sign, the integer is +77.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3.</a:t>
            </a:r>
            <a:fld id="{F7647AD5-7683-4B1D-85CF-54630DE09346}" type="slidenum">
              <a:rPr lang="ar-SA">
                <a:latin typeface="Arial" charset="0"/>
                <a:cs typeface="Arial" charset="0"/>
              </a:rPr>
              <a:pPr/>
              <a:t>28</a:t>
            </a:fld>
            <a:endParaRPr lang="en-US">
              <a:latin typeface="Arial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0" y="0"/>
            <a:ext cx="670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 baseline="0">
                <a:solidFill>
                  <a:srgbClr val="660066"/>
                </a:solidFill>
              </a:rPr>
              <a:t>One’s Complementing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76200" y="533400"/>
            <a:ext cx="8915400" cy="2654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b="0" i="0" baseline="0"/>
              <a:t>Before we discuss this representation further, we need to introduce two operations. The first is called </a:t>
            </a:r>
            <a:r>
              <a:rPr lang="en-US" baseline="0">
                <a:solidFill>
                  <a:schemeClr val="folHlink"/>
                </a:solidFill>
              </a:rPr>
              <a:t>one’s complementing</a:t>
            </a:r>
            <a:r>
              <a:rPr lang="en-US" b="0" i="0" baseline="0"/>
              <a:t> or taking the one’s complement of an integer. The operation can be applied to any integer, positive or negative. This operation simply reverses (flips) each bit. A 0-bit is changed to a 1-bit, a 1-bit is changed to a 0-bit.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76200" y="3416300"/>
            <a:ext cx="17922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bg1"/>
                </a:solidFill>
              </a:rPr>
              <a:t>Example 3.8</a:t>
            </a:r>
            <a:endParaRPr lang="en-US" sz="2000" baseline="0">
              <a:solidFill>
                <a:schemeClr val="bg1"/>
              </a:solidFill>
            </a:endParaRPr>
          </a:p>
        </p:txBody>
      </p:sp>
      <p:sp>
        <p:nvSpPr>
          <p:cNvPr id="1272837" name="Rectangle 5"/>
          <p:cNvSpPr>
            <a:spLocks noChangeArrowheads="1"/>
          </p:cNvSpPr>
          <p:nvPr/>
        </p:nvSpPr>
        <p:spPr bwMode="auto">
          <a:xfrm>
            <a:off x="76200" y="3843338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The following shows how we take the one’s complement of the integer 00110110.</a:t>
            </a:r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953000"/>
            <a:ext cx="8520113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3.</a:t>
            </a:r>
            <a:fld id="{CA30C1F8-91F4-429A-A914-188EE35EAFA0}" type="slidenum">
              <a:rPr lang="ar-SA">
                <a:latin typeface="Arial" charset="0"/>
                <a:cs typeface="Arial" charset="0"/>
              </a:rPr>
              <a:pPr/>
              <a:t>29</a:t>
            </a:fld>
            <a:endParaRPr lang="en-US">
              <a:latin typeface="Arial" charset="0"/>
            </a:endParaRP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76200" y="152400"/>
            <a:ext cx="17922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bg1"/>
                </a:solidFill>
              </a:rPr>
              <a:t>Example 3.9</a:t>
            </a:r>
            <a:endParaRPr lang="en-US" sz="2000" baseline="0">
              <a:solidFill>
                <a:schemeClr val="bg1"/>
              </a:solidFill>
            </a:endParaRPr>
          </a:p>
        </p:txBody>
      </p:sp>
      <p:sp>
        <p:nvSpPr>
          <p:cNvPr id="1274885" name="Rectangle 5"/>
          <p:cNvSpPr>
            <a:spLocks noChangeArrowheads="1"/>
          </p:cNvSpPr>
          <p:nvPr/>
        </p:nvSpPr>
        <p:spPr bwMode="auto">
          <a:xfrm>
            <a:off x="76200" y="579438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The following shows that we get the original integer if we apply the one’s complement operations twice.</a:t>
            </a:r>
          </a:p>
        </p:txBody>
      </p:sp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3" y="1600200"/>
            <a:ext cx="8491537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Quantities/Counting </a:t>
            </a:r>
          </a:p>
        </p:txBody>
      </p:sp>
      <p:graphicFrame>
        <p:nvGraphicFramePr>
          <p:cNvPr id="119913" name="Group 105"/>
          <p:cNvGraphicFramePr>
            <a:graphicFrameLocks noGrp="1"/>
          </p:cNvGraphicFramePr>
          <p:nvPr/>
        </p:nvGraphicFramePr>
        <p:xfrm>
          <a:off x="2209800" y="2115648"/>
          <a:ext cx="4724400" cy="4553712"/>
        </p:xfrm>
        <a:graphic>
          <a:graphicData uri="http://schemas.openxmlformats.org/drawingml/2006/table">
            <a:tbl>
              <a:tblPr/>
              <a:tblGrid>
                <a:gridCol w="1371600"/>
                <a:gridCol w="1143000"/>
                <a:gridCol w="990600"/>
                <a:gridCol w="1219200"/>
              </a:tblGrid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Hexa-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51" name="Text Box 102"/>
          <p:cNvSpPr txBox="1">
            <a:spLocks noChangeArrowheads="1"/>
          </p:cNvSpPr>
          <p:nvPr/>
        </p:nvSpPr>
        <p:spPr bwMode="auto">
          <a:xfrm>
            <a:off x="8001000" y="5805488"/>
            <a:ext cx="1066800" cy="3667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/>
              <a:t>p. 33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CDFD-D721-4A53-A525-E474E1B23338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3.</a:t>
            </a:r>
            <a:fld id="{13D8E0A3-A9EC-40F9-86BA-2FBD149EAC1D}" type="slidenum">
              <a:rPr lang="ar-SA">
                <a:latin typeface="Arial" charset="0"/>
                <a:cs typeface="Arial" charset="0"/>
              </a:rPr>
              <a:pPr/>
              <a:t>30</a:t>
            </a:fld>
            <a:endParaRPr lang="en-US">
              <a:latin typeface="Arial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0" y="0"/>
            <a:ext cx="670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 baseline="0">
                <a:solidFill>
                  <a:srgbClr val="660066"/>
                </a:solidFill>
              </a:rPr>
              <a:t>Two’s Complementing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76200" y="533400"/>
            <a:ext cx="8915400" cy="1800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b="0" i="0" baseline="0"/>
              <a:t>The second operation is called </a:t>
            </a:r>
            <a:r>
              <a:rPr lang="en-US" baseline="0">
                <a:solidFill>
                  <a:schemeClr val="folHlink"/>
                </a:solidFill>
              </a:rPr>
              <a:t>two’s complementing</a:t>
            </a:r>
            <a:r>
              <a:rPr lang="en-US" b="0" i="0" baseline="0"/>
              <a:t> or taking the two’s complement of an integer in binary. This operation is done in two steps. </a:t>
            </a:r>
            <a:r>
              <a:rPr lang="en-US" i="0" baseline="0">
                <a:solidFill>
                  <a:schemeClr val="hlink"/>
                </a:solidFill>
              </a:rPr>
              <a:t>First, we copy bits from the right until a 1 is copied; then, we flip the rest of the bits.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76200" y="27432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bg1"/>
                </a:solidFill>
              </a:rPr>
              <a:t>Example 3.10</a:t>
            </a:r>
            <a:endParaRPr lang="en-US" sz="2000" baseline="0">
              <a:solidFill>
                <a:schemeClr val="bg1"/>
              </a:solidFill>
            </a:endParaRPr>
          </a:p>
        </p:txBody>
      </p:sp>
      <p:sp>
        <p:nvSpPr>
          <p:cNvPr id="1276933" name="Rectangle 5"/>
          <p:cNvSpPr>
            <a:spLocks noChangeArrowheads="1"/>
          </p:cNvSpPr>
          <p:nvPr/>
        </p:nvSpPr>
        <p:spPr bwMode="auto">
          <a:xfrm>
            <a:off x="76200" y="3170238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The following shows how we take the two’s complement of the integer 00110100.</a:t>
            </a: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745038"/>
            <a:ext cx="8748713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3.</a:t>
            </a:r>
            <a:fld id="{B2AFDEE5-A439-41B6-93A5-616B7671F36C}" type="slidenum">
              <a:rPr lang="ar-SA">
                <a:latin typeface="Arial" charset="0"/>
                <a:cs typeface="Arial" charset="0"/>
              </a:rPr>
              <a:pPr/>
              <a:t>31</a:t>
            </a:fld>
            <a:endParaRPr lang="en-US">
              <a:latin typeface="Arial" charset="0"/>
            </a:endParaRP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76200" y="2286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bg1"/>
                </a:solidFill>
              </a:rPr>
              <a:t>Example 3.11</a:t>
            </a:r>
            <a:endParaRPr lang="en-US" sz="2000" baseline="0">
              <a:solidFill>
                <a:schemeClr val="bg1"/>
              </a:solidFill>
            </a:endParaRPr>
          </a:p>
        </p:txBody>
      </p:sp>
      <p:sp>
        <p:nvSpPr>
          <p:cNvPr id="1278981" name="Rectangle 5"/>
          <p:cNvSpPr>
            <a:spLocks noChangeArrowheads="1"/>
          </p:cNvSpPr>
          <p:nvPr/>
        </p:nvSpPr>
        <p:spPr bwMode="auto">
          <a:xfrm>
            <a:off x="76200" y="655638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following shows that we always get the original integer if we apply the two’s complement operation twice.</a:t>
            </a:r>
          </a:p>
        </p:txBody>
      </p:sp>
      <p:pic>
        <p:nvPicPr>
          <p:cNvPr id="2970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250" y="1676400"/>
            <a:ext cx="8693150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2" name="Rectangle 8"/>
          <p:cNvSpPr>
            <a:spLocks noChangeArrowheads="1"/>
          </p:cNvSpPr>
          <p:nvPr/>
        </p:nvSpPr>
        <p:spPr bwMode="auto">
          <a:xfrm>
            <a:off x="381000" y="4997450"/>
            <a:ext cx="8382000" cy="1449388"/>
          </a:xfrm>
          <a:prstGeom prst="rect">
            <a:avLst/>
          </a:prstGeom>
          <a:solidFill>
            <a:srgbClr val="99FF33"/>
          </a:solidFill>
          <a:ln w="76200" algn="ctr">
            <a:solidFill>
              <a:srgbClr val="00CC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i="0" baseline="0"/>
              <a:t>An alternative way to take the two’s complement of an integer is to first take the one’s complement and then add 1 to the result.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81000" y="4371975"/>
            <a:ext cx="685800" cy="615950"/>
            <a:chOff x="1200" y="1217"/>
            <a:chExt cx="720" cy="388"/>
          </a:xfrm>
        </p:grpSpPr>
        <p:pic>
          <p:nvPicPr>
            <p:cNvPr id="29704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5" name="Text Box 11"/>
            <p:cNvSpPr txBox="1">
              <a:spLocks noChangeArrowheads="1"/>
            </p:cNvSpPr>
            <p:nvPr/>
          </p:nvSpPr>
          <p:spPr bwMode="auto">
            <a:xfrm>
              <a:off x="1283" y="1217"/>
              <a:ext cx="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 baseline="0">
                  <a:solidFill>
                    <a:schemeClr val="hlink"/>
                  </a:solidFill>
                  <a:latin typeface="Franklin Gothic Demi" pitchFamily="34" charset="0"/>
                </a:rPr>
                <a:t> </a:t>
              </a:r>
              <a:r>
                <a:rPr lang="en-US" sz="3200" i="0" baseline="0">
                  <a:solidFill>
                    <a:schemeClr val="hlink"/>
                  </a:solidFill>
                  <a:latin typeface="Franklin Gothic Demi" pitchFamily="34" charset="0"/>
                </a:rPr>
                <a:t>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3.</a:t>
            </a:r>
            <a:fld id="{1EBA121C-2BF9-487C-8B64-D7049E89DC7F}" type="slidenum">
              <a:rPr lang="ar-SA">
                <a:latin typeface="Arial" charset="0"/>
                <a:cs typeface="Arial" charset="0"/>
              </a:rPr>
              <a:pPr/>
              <a:t>32</a:t>
            </a:fld>
            <a:endParaRPr lang="en-US">
              <a:latin typeface="Arial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76200" y="655638"/>
            <a:ext cx="82296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Storing an integer in two’s complement format:</a:t>
            </a:r>
          </a:p>
          <a:p>
            <a:pPr marL="363538" indent="-363538" algn="just" eaLnBrk="1" hangingPunct="1">
              <a:buFont typeface="Arial" pitchFamily="34" charset="0"/>
              <a:buChar char="•"/>
              <a:defRPr/>
            </a:pPr>
            <a:r>
              <a:rPr lang="en-US" sz="2400" b="0" i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integer is changed to an n-bit binary.</a:t>
            </a:r>
          </a:p>
          <a:p>
            <a:pPr marL="363538" indent="-363538" algn="just" eaLnBrk="1" hangingPunct="1">
              <a:buFont typeface="Arial" pitchFamily="34" charset="0"/>
              <a:buChar char="•"/>
              <a:defRPr/>
            </a:pPr>
            <a:r>
              <a:rPr lang="en-US" sz="2400" b="0" i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If it is positive or zero, it is stored as it is. If it is negative, take the two’s complement and then stores it.</a:t>
            </a:r>
          </a:p>
          <a:p>
            <a:pPr algn="just" eaLnBrk="1" hangingPunct="1">
              <a:defRPr/>
            </a:pPr>
            <a:endParaRPr lang="en-US" sz="2400" b="0" i="0" baseline="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sz="2400" i="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Retrieving an integer in two’s complement format:</a:t>
            </a:r>
          </a:p>
          <a:p>
            <a:pPr marL="363538" indent="-363538" algn="just" eaLnBrk="1" hangingPunct="1">
              <a:buFont typeface="Arial" pitchFamily="34" charset="0"/>
              <a:buChar char="•"/>
              <a:defRPr/>
            </a:pPr>
            <a:r>
              <a:rPr lang="en-US" sz="2400" b="0" i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If the leftmost bit is 1, the computer applies the two’s complement operation to the integer. If the leftmost bit is 0, no operation is applied.</a:t>
            </a:r>
          </a:p>
          <a:p>
            <a:pPr marL="363538" indent="-363538" algn="just" eaLnBrk="1" hangingPunct="1">
              <a:buFont typeface="Arial" pitchFamily="34" charset="0"/>
              <a:buChar char="•"/>
              <a:defRPr/>
            </a:pPr>
            <a:r>
              <a:rPr lang="en-US" sz="2400" b="0" i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computer changes the integer to decimal.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3.</a:t>
            </a:r>
            <a:fld id="{4F6E0CFE-1F3B-44FF-8FE0-AE661A17DEBF}" type="slidenum">
              <a:rPr lang="ar-SA">
                <a:latin typeface="Arial" charset="0"/>
                <a:cs typeface="Arial" charset="0"/>
              </a:rPr>
              <a:pPr/>
              <a:t>33</a:t>
            </a:fld>
            <a:endParaRPr lang="en-US">
              <a:latin typeface="Arial" charset="0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2175708" y="914428"/>
            <a:ext cx="24082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i="0" baseline="0" dirty="0">
                <a:solidFill>
                  <a:schemeClr val="hlink"/>
                </a:solidFill>
              </a:rPr>
              <a:t>Storing </a:t>
            </a:r>
            <a:r>
              <a:rPr lang="en-US" sz="3200" i="0" baseline="0" dirty="0" err="1">
                <a:solidFill>
                  <a:schemeClr val="hlink"/>
                </a:solidFill>
              </a:rPr>
              <a:t>reals</a:t>
            </a:r>
            <a:endParaRPr lang="en-US" sz="3200" i="0" baseline="0" dirty="0">
              <a:solidFill>
                <a:schemeClr val="hlink"/>
              </a:solidFill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76200" y="1878934"/>
            <a:ext cx="8915400" cy="120032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b="0" i="0" baseline="0" dirty="0"/>
              <a:t>A real is a number with an integral part and a fractional part. For example, 23.7 is a real number—the integral part is 23 and the fractional part is 7/10. Although a fixed-point representation can be used to represent a real number, the result may not be accurate or it may not have the required precision. The next two examples explain why.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467544" y="3212976"/>
            <a:ext cx="8382000" cy="1449387"/>
          </a:xfrm>
          <a:prstGeom prst="rect">
            <a:avLst/>
          </a:prstGeom>
          <a:solidFill>
            <a:schemeClr val="bg1"/>
          </a:solidFill>
          <a:ln w="76200" algn="ctr">
            <a:solidFill>
              <a:srgbClr val="00CC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i="0" baseline="0" dirty="0"/>
              <a:t>Real numbers with very large integral parts or very small fractional parts should not be stored in fixed-point representation.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3.</a:t>
            </a:r>
            <a:fld id="{70F1E5E9-204C-4348-A424-410064C43753}" type="slidenum">
              <a:rPr lang="ar-SA">
                <a:latin typeface="Arial" charset="0"/>
                <a:cs typeface="Arial" charset="0"/>
              </a:rPr>
              <a:pPr/>
              <a:t>34</a:t>
            </a:fld>
            <a:endParaRPr lang="en-US">
              <a:latin typeface="Arial" charset="0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76200" y="2286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bg1"/>
                </a:solidFill>
              </a:rPr>
              <a:t>Example 3.16</a:t>
            </a:r>
            <a:endParaRPr lang="en-US" sz="2000" baseline="0">
              <a:solidFill>
                <a:schemeClr val="bg1"/>
              </a:solidFill>
            </a:endParaRPr>
          </a:p>
        </p:txBody>
      </p:sp>
      <p:sp>
        <p:nvSpPr>
          <p:cNvPr id="1297411" name="Rectangle 3"/>
          <p:cNvSpPr>
            <a:spLocks noChangeArrowheads="1"/>
          </p:cNvSpPr>
          <p:nvPr/>
        </p:nvSpPr>
        <p:spPr bwMode="auto">
          <a:xfrm>
            <a:off x="76200" y="838200"/>
            <a:ext cx="82296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In the decimal system, assume that we use a fixed-point representation with two digits at the right of the decimal point and fourteen digits at the left of the decimal point, for a total of sixteen digits. The precision of a real number in this system is lost if we try to represent a decimal number such as 1.00234: the system stores the number as 1.00.</a:t>
            </a:r>
          </a:p>
        </p:txBody>
      </p:sp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228600" y="3355975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bg1"/>
                </a:solidFill>
              </a:rPr>
              <a:t>Example 3.17</a:t>
            </a:r>
            <a:endParaRPr lang="en-US" sz="2000" baseline="0">
              <a:solidFill>
                <a:schemeClr val="bg1"/>
              </a:solidFill>
            </a:endParaRPr>
          </a:p>
        </p:txBody>
      </p:sp>
      <p:sp>
        <p:nvSpPr>
          <p:cNvPr id="1297415" name="Rectangle 7"/>
          <p:cNvSpPr>
            <a:spLocks noChangeArrowheads="1"/>
          </p:cNvSpPr>
          <p:nvPr/>
        </p:nvSpPr>
        <p:spPr bwMode="auto">
          <a:xfrm>
            <a:off x="152400" y="3905250"/>
            <a:ext cx="82296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In the decimal system, assume that we use a fixed-point representation with six digits to the right of the decimal point and ten digits for the left of the decimal point, for a total of sixteen digits. The accuracy of a real number in this system is lost if we try to represent a decimal number such as 236154302345.00. The system stores the number as 6154302345.00: the integral part is much smaller than it should 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3.</a:t>
            </a:r>
            <a:fld id="{8686BBBF-9C66-4D0C-8145-B70B2FD3B8EF}" type="slidenum">
              <a:rPr lang="ar-SA">
                <a:latin typeface="Arial" charset="0"/>
                <a:cs typeface="Arial" charset="0"/>
              </a:rPr>
              <a:pPr/>
              <a:t>35</a:t>
            </a:fld>
            <a:endParaRPr lang="en-US">
              <a:latin typeface="Arial" charset="0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0" y="0"/>
            <a:ext cx="670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 baseline="0">
                <a:solidFill>
                  <a:srgbClr val="660066"/>
                </a:solidFill>
              </a:rPr>
              <a:t>Floating-point representation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76200" y="533400"/>
            <a:ext cx="89154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b="0" i="0" baseline="0"/>
              <a:t>The solution for maintaining accuracy or precision is to use </a:t>
            </a:r>
            <a:r>
              <a:rPr lang="en-US" i="0" baseline="0">
                <a:solidFill>
                  <a:schemeClr val="folHlink"/>
                </a:solidFill>
              </a:rPr>
              <a:t>floating-point representation</a:t>
            </a:r>
            <a:r>
              <a:rPr lang="en-US" b="0" i="0" baseline="0"/>
              <a:t>. </a:t>
            </a:r>
          </a:p>
        </p:txBody>
      </p:sp>
      <p:sp>
        <p:nvSpPr>
          <p:cNvPr id="39941" name="Text Box 7"/>
          <p:cNvSpPr txBox="1">
            <a:spLocks noChangeArrowheads="1"/>
          </p:cNvSpPr>
          <p:nvPr/>
        </p:nvSpPr>
        <p:spPr bwMode="auto">
          <a:xfrm>
            <a:off x="228600" y="3505200"/>
            <a:ext cx="866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folHlink"/>
                </a:solidFill>
              </a:rPr>
              <a:t>Figure 3.9  </a:t>
            </a:r>
            <a:r>
              <a:rPr lang="en-US" sz="2000" i="0" baseline="0"/>
              <a:t>The three parts of a real number in floating-point representation</a:t>
            </a:r>
          </a:p>
        </p:txBody>
      </p:sp>
      <p:pic>
        <p:nvPicPr>
          <p:cNvPr id="3994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3125" y="1524000"/>
            <a:ext cx="7397750" cy="189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3" name="Rectangle 9"/>
          <p:cNvSpPr>
            <a:spLocks noChangeArrowheads="1"/>
          </p:cNvSpPr>
          <p:nvPr/>
        </p:nvSpPr>
        <p:spPr bwMode="auto">
          <a:xfrm>
            <a:off x="381000" y="4038600"/>
            <a:ext cx="8382000" cy="898525"/>
          </a:xfrm>
          <a:prstGeom prst="rect">
            <a:avLst/>
          </a:prstGeom>
          <a:solidFill>
            <a:schemeClr val="bg1"/>
          </a:solidFill>
          <a:ln w="76200" algn="ctr">
            <a:solidFill>
              <a:srgbClr val="00CC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0" baseline="0" dirty="0"/>
              <a:t>A floating point representation of a number is made up of three parts: a sign, a shifter and a fixed-point number.</a:t>
            </a:r>
          </a:p>
        </p:txBody>
      </p:sp>
      <p:sp>
        <p:nvSpPr>
          <p:cNvPr id="39944" name="Rectangle 3"/>
          <p:cNvSpPr>
            <a:spLocks noChangeArrowheads="1"/>
          </p:cNvSpPr>
          <p:nvPr/>
        </p:nvSpPr>
        <p:spPr bwMode="auto">
          <a:xfrm>
            <a:off x="76200" y="5029200"/>
            <a:ext cx="8915400" cy="1570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 b="0" i="0" baseline="0"/>
              <a:t>Floating-point representation is used in science to represent very small or very large decimal numbers. In this representation called scientific notation, the fixed-point section has only one digit to the left of point and the shifter is the power of 10.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3.</a:t>
            </a:r>
            <a:fld id="{2FD9604C-217F-42F9-84B7-3FFE0E989EDF}" type="slidenum">
              <a:rPr lang="ar-SA">
                <a:latin typeface="Arial" charset="0"/>
                <a:cs typeface="Arial" charset="0"/>
              </a:rPr>
              <a:pPr/>
              <a:t>36</a:t>
            </a:fld>
            <a:endParaRPr lang="en-US">
              <a:latin typeface="Arial" charset="0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76200" y="228600"/>
            <a:ext cx="1944688" cy="457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0" baseline="0">
                <a:solidFill>
                  <a:schemeClr val="bg1"/>
                </a:solidFill>
              </a:rPr>
              <a:t>Example 3.18</a:t>
            </a:r>
            <a:endParaRPr lang="en-US" sz="2000" baseline="0">
              <a:solidFill>
                <a:schemeClr val="bg1"/>
              </a:solidFill>
            </a:endParaRPr>
          </a:p>
        </p:txBody>
      </p:sp>
      <p:sp>
        <p:nvSpPr>
          <p:cNvPr id="1303555" name="Rectangle 3"/>
          <p:cNvSpPr>
            <a:spLocks noChangeArrowheads="1"/>
          </p:cNvSpPr>
          <p:nvPr/>
        </p:nvSpPr>
        <p:spPr bwMode="auto">
          <a:xfrm>
            <a:off x="76200" y="8382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The following shows the decimal number</a:t>
            </a:r>
          </a:p>
        </p:txBody>
      </p:sp>
      <p:sp>
        <p:nvSpPr>
          <p:cNvPr id="1303558" name="Rectangle 6"/>
          <p:cNvSpPr>
            <a:spLocks noChangeArrowheads="1"/>
          </p:cNvSpPr>
          <p:nvPr/>
        </p:nvSpPr>
        <p:spPr bwMode="auto">
          <a:xfrm>
            <a:off x="2133600" y="16764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i="0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7,452,000,000,000,000,000,000.00</a:t>
            </a:r>
          </a:p>
        </p:txBody>
      </p:sp>
      <p:sp>
        <p:nvSpPr>
          <p:cNvPr id="1303559" name="Rectangle 7"/>
          <p:cNvSpPr>
            <a:spLocks noChangeArrowheads="1"/>
          </p:cNvSpPr>
          <p:nvPr/>
        </p:nvSpPr>
        <p:spPr bwMode="auto">
          <a:xfrm>
            <a:off x="76200" y="243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in scientific notation (floating-point representation).</a:t>
            </a:r>
          </a:p>
        </p:txBody>
      </p:sp>
      <p:pic>
        <p:nvPicPr>
          <p:cNvPr id="40967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463" y="3167063"/>
            <a:ext cx="7678737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3561" name="Rectangle 9"/>
          <p:cNvSpPr>
            <a:spLocks noChangeArrowheads="1"/>
          </p:cNvSpPr>
          <p:nvPr/>
        </p:nvSpPr>
        <p:spPr bwMode="auto">
          <a:xfrm>
            <a:off x="152400" y="4770438"/>
            <a:ext cx="82296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400" b="0" i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three sections are the </a:t>
            </a:r>
            <a:r>
              <a:rPr lang="en-US" sz="2400" i="0" baseline="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sign</a:t>
            </a:r>
            <a:r>
              <a:rPr lang="en-US" sz="2400" b="0" i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(+), the </a:t>
            </a:r>
            <a:r>
              <a:rPr lang="en-US" sz="2400" i="0" baseline="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shifter</a:t>
            </a:r>
            <a:r>
              <a:rPr lang="en-US" sz="2400" b="0" i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(21) and the </a:t>
            </a:r>
            <a:r>
              <a:rPr lang="en-US" sz="2400" i="0" baseline="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fixed-point part</a:t>
            </a:r>
            <a:r>
              <a:rPr lang="en-US" sz="2400" b="0" i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(7.425). Note that the shifter is the exponent.</a:t>
            </a:r>
          </a:p>
          <a:p>
            <a:pPr algn="just" eaLnBrk="1" hangingPunct="1">
              <a:defRPr/>
            </a:pPr>
            <a:r>
              <a:rPr lang="en-US" sz="2400" b="0" i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Some </a:t>
            </a:r>
            <a:r>
              <a:rPr lang="en-US" sz="2400" b="0" i="0" baseline="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programing</a:t>
            </a:r>
            <a:r>
              <a:rPr lang="en-US" sz="2400" b="0" i="0" baseline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languages and calculators shows the number as +7.425E21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Quantities/Counting</a:t>
            </a:r>
          </a:p>
        </p:txBody>
      </p:sp>
      <p:graphicFrame>
        <p:nvGraphicFramePr>
          <p:cNvPr id="120890" name="Group 58"/>
          <p:cNvGraphicFramePr>
            <a:graphicFrameLocks noGrp="1"/>
          </p:cNvGraphicFramePr>
          <p:nvPr/>
        </p:nvGraphicFramePr>
        <p:xfrm>
          <a:off x="2209800" y="2115648"/>
          <a:ext cx="4724400" cy="4553712"/>
        </p:xfrm>
        <a:graphic>
          <a:graphicData uri="http://schemas.openxmlformats.org/drawingml/2006/table">
            <a:tbl>
              <a:tblPr/>
              <a:tblGrid>
                <a:gridCol w="1371600"/>
                <a:gridCol w="1143000"/>
                <a:gridCol w="990600"/>
                <a:gridCol w="1219200"/>
              </a:tblGrid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Hexa-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CDFD-D721-4A53-A525-E474E1B23338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Quantities/Counting   </a:t>
            </a:r>
          </a:p>
        </p:txBody>
      </p:sp>
      <p:graphicFrame>
        <p:nvGraphicFramePr>
          <p:cNvPr id="121914" name="Group 58"/>
          <p:cNvGraphicFramePr>
            <a:graphicFrameLocks noGrp="1"/>
          </p:cNvGraphicFramePr>
          <p:nvPr/>
        </p:nvGraphicFramePr>
        <p:xfrm>
          <a:off x="2209800" y="2115648"/>
          <a:ext cx="4724400" cy="4553712"/>
        </p:xfrm>
        <a:graphic>
          <a:graphicData uri="http://schemas.openxmlformats.org/drawingml/2006/table">
            <a:tbl>
              <a:tblPr/>
              <a:tblGrid>
                <a:gridCol w="1371600"/>
                <a:gridCol w="1143000"/>
                <a:gridCol w="990600"/>
                <a:gridCol w="1219200"/>
              </a:tblGrid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Hexa-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99" name="Text Box 61"/>
          <p:cNvSpPr txBox="1">
            <a:spLocks noChangeArrowheads="1"/>
          </p:cNvSpPr>
          <p:nvPr/>
        </p:nvSpPr>
        <p:spPr bwMode="auto">
          <a:xfrm>
            <a:off x="7162800" y="5410200"/>
            <a:ext cx="665163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CDFD-D721-4A53-A525-E474E1B23338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 Example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219200" y="2971800"/>
            <a:ext cx="6705600" cy="8239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800"/>
              <a:t>25</a:t>
            </a:r>
            <a:r>
              <a:rPr lang="en-US" sz="4800" baseline="-25000"/>
              <a:t>10</a:t>
            </a:r>
            <a:r>
              <a:rPr lang="en-US" sz="4800"/>
              <a:t> = 11001</a:t>
            </a:r>
            <a:r>
              <a:rPr lang="en-US" sz="4800" baseline="-25000"/>
              <a:t>2</a:t>
            </a:r>
            <a:r>
              <a:rPr lang="en-US" sz="4800"/>
              <a:t> = 31</a:t>
            </a:r>
            <a:r>
              <a:rPr lang="en-US" sz="4800" baseline="-25000"/>
              <a:t>8</a:t>
            </a:r>
            <a:r>
              <a:rPr lang="en-US" sz="4800"/>
              <a:t> = 19</a:t>
            </a:r>
            <a:r>
              <a:rPr lang="en-US" sz="4800" baseline="-25000"/>
              <a:t>16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2133600" y="4495800"/>
            <a:ext cx="1295400" cy="533400"/>
          </a:xfrm>
          <a:prstGeom prst="wedgeRoundRectCallout">
            <a:avLst>
              <a:gd name="adj1" fmla="val -40440"/>
              <a:gd name="adj2" fmla="val -165773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CDFD-D721-4A53-A525-E474E1B23338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752600" y="2362200"/>
            <a:ext cx="6019800" cy="1200329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125</a:t>
            </a:r>
            <a:r>
              <a:rPr lang="en-US" baseline="-25000">
                <a:latin typeface="Courier New" pitchFamily="49" charset="0"/>
              </a:rPr>
              <a:t>10</a:t>
            </a:r>
            <a:r>
              <a:rPr lang="en-US">
                <a:latin typeface="Courier New" pitchFamily="49" charset="0"/>
              </a:rPr>
              <a:t> =&gt;	5 x 10</a:t>
            </a:r>
            <a:r>
              <a:rPr lang="en-US" baseline="30000">
                <a:latin typeface="Courier New" pitchFamily="49" charset="0"/>
              </a:rPr>
              <a:t>0</a:t>
            </a:r>
            <a:r>
              <a:rPr lang="en-US">
                <a:latin typeface="Courier New" pitchFamily="49" charset="0"/>
              </a:rPr>
              <a:t>	=   5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2 x 10</a:t>
            </a:r>
            <a:r>
              <a:rPr lang="en-US" baseline="30000">
                <a:latin typeface="Courier New" pitchFamily="49" charset="0"/>
              </a:rPr>
              <a:t>1</a:t>
            </a:r>
            <a:r>
              <a:rPr lang="en-US">
                <a:latin typeface="Courier New" pitchFamily="49" charset="0"/>
              </a:rPr>
              <a:t>	=  20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1 x 10</a:t>
            </a:r>
            <a:r>
              <a:rPr lang="en-US" baseline="30000">
                <a:latin typeface="Courier New" pitchFamily="49" charset="0"/>
              </a:rPr>
              <a:t>2	</a:t>
            </a:r>
            <a:r>
              <a:rPr lang="en-US">
                <a:latin typeface="Courier New" pitchFamily="49" charset="0"/>
              </a:rPr>
              <a:t>= 100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				  125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5715000" y="35052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CDFD-D721-4A53-A525-E474E1B23338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to Decimal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Technique</a:t>
            </a:r>
          </a:p>
          <a:p>
            <a:pPr lvl="1"/>
            <a:r>
              <a:rPr lang="en-US" dirty="0" smtClean="0"/>
              <a:t>Multiply each bit by 2</a:t>
            </a:r>
            <a:r>
              <a:rPr lang="en-US" sz="2900" i="1" baseline="30000" dirty="0" smtClean="0"/>
              <a:t>n</a:t>
            </a:r>
            <a:r>
              <a:rPr lang="en-US" dirty="0" smtClean="0"/>
              <a:t>, where </a:t>
            </a:r>
            <a:r>
              <a:rPr lang="en-US" i="1" dirty="0" smtClean="0"/>
              <a:t>n</a:t>
            </a:r>
            <a:r>
              <a:rPr lang="en-US" dirty="0" smtClean="0"/>
              <a:t> is the “weight” of the bit</a:t>
            </a:r>
          </a:p>
          <a:p>
            <a:pPr lvl="1"/>
            <a:r>
              <a:rPr lang="en-US" dirty="0" smtClean="0"/>
              <a:t>The weight is the position of the bit, starting from 0 on the right</a:t>
            </a:r>
          </a:p>
          <a:p>
            <a:pPr lvl="1"/>
            <a:r>
              <a:rPr lang="en-US" dirty="0" smtClean="0"/>
              <a:t>Add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CDFD-D721-4A53-A525-E474E1B23338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828800" y="2438400"/>
            <a:ext cx="6629400" cy="3378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49263"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101011</a:t>
            </a:r>
            <a:r>
              <a:rPr lang="en-US" baseline="-25000" dirty="0">
                <a:latin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</a:rPr>
              <a:t> =&gt; 	1 x 2</a:t>
            </a:r>
            <a:r>
              <a:rPr lang="en-US" baseline="30000" dirty="0">
                <a:latin typeface="Courier New" pitchFamily="49" charset="0"/>
              </a:rPr>
              <a:t>0</a:t>
            </a:r>
            <a:r>
              <a:rPr lang="en-US" dirty="0">
                <a:latin typeface="Courier New" pitchFamily="49" charset="0"/>
              </a:rPr>
              <a:t> = 	 1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					1 x 2</a:t>
            </a:r>
            <a:r>
              <a:rPr lang="en-US" baseline="30000" dirty="0">
                <a:latin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</a:rPr>
              <a:t> =	 2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					0 x 2</a:t>
            </a:r>
            <a:r>
              <a:rPr lang="en-US" baseline="30000" dirty="0">
                <a:latin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</a:rPr>
              <a:t> = 	 0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					1 x 2</a:t>
            </a:r>
            <a:r>
              <a:rPr lang="en-US" baseline="30000" dirty="0">
                <a:latin typeface="Courier New" pitchFamily="49" charset="0"/>
              </a:rPr>
              <a:t>3</a:t>
            </a:r>
            <a:r>
              <a:rPr lang="en-US" dirty="0">
                <a:latin typeface="Courier New" pitchFamily="49" charset="0"/>
              </a:rPr>
              <a:t> = 	 8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					0 x 2</a:t>
            </a:r>
            <a:r>
              <a:rPr lang="en-US" baseline="30000" dirty="0">
                <a:latin typeface="Courier New" pitchFamily="49" charset="0"/>
              </a:rPr>
              <a:t>4</a:t>
            </a:r>
            <a:r>
              <a:rPr lang="en-US" dirty="0">
                <a:latin typeface="Courier New" pitchFamily="49" charset="0"/>
              </a:rPr>
              <a:t> =	 0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					1 x 2</a:t>
            </a:r>
            <a:r>
              <a:rPr lang="en-US" baseline="30000" dirty="0">
                <a:latin typeface="Courier New" pitchFamily="49" charset="0"/>
              </a:rPr>
              <a:t>5</a:t>
            </a:r>
            <a:r>
              <a:rPr lang="en-US" dirty="0">
                <a:latin typeface="Courier New" pitchFamily="49" charset="0"/>
              </a:rPr>
              <a:t> = 	32</a:t>
            </a:r>
          </a:p>
          <a:p>
            <a:pPr defTabSz="449263"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									43</a:t>
            </a:r>
            <a:r>
              <a:rPr lang="en-US" baseline="-25000" dirty="0">
                <a:latin typeface="Courier New" pitchFamily="49" charset="0"/>
              </a:rPr>
              <a:t>10</a:t>
            </a:r>
            <a:r>
              <a:rPr lang="en-US" dirty="0">
                <a:latin typeface="Courier New" pitchFamily="49" charset="0"/>
              </a:rPr>
              <a:t>	</a:t>
            </a:r>
          </a:p>
          <a:p>
            <a:pPr defTabSz="449263"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		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5867400" y="47244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4CDFD-D721-4A53-A525-E474E1B23338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67</TotalTime>
  <Words>1695</Words>
  <Application>Microsoft Office PowerPoint</Application>
  <PresentationFormat>On-screen Show (4:3)</PresentationFormat>
  <Paragraphs>338</Paragraphs>
  <Slides>36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Flow</vt:lpstr>
      <vt:lpstr>Slide 1</vt:lpstr>
      <vt:lpstr>Slide 2</vt:lpstr>
      <vt:lpstr>Quantities/Counting </vt:lpstr>
      <vt:lpstr>Quantities/Counting</vt:lpstr>
      <vt:lpstr>Quantities/Counting   </vt:lpstr>
      <vt:lpstr>Quick Example</vt:lpstr>
      <vt:lpstr>Slide 7</vt:lpstr>
      <vt:lpstr>Binary to Decimal</vt:lpstr>
      <vt:lpstr>Example</vt:lpstr>
      <vt:lpstr>Binary to Hexadecimal</vt:lpstr>
      <vt:lpstr>Example</vt:lpstr>
      <vt:lpstr>Decimal to Binary</vt:lpstr>
      <vt:lpstr>Example</vt:lpstr>
      <vt:lpstr>Decimal to Hexadecimal</vt:lpstr>
      <vt:lpstr>Example</vt:lpstr>
      <vt:lpstr>Hexadecimal to Binary</vt:lpstr>
      <vt:lpstr>Example</vt:lpstr>
      <vt:lpstr>Hexadecimal to Decimal</vt:lpstr>
      <vt:lpstr>Example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madhuri</dc:creator>
  <cp:lastModifiedBy>madhuri</cp:lastModifiedBy>
  <cp:revision>17</cp:revision>
  <dcterms:created xsi:type="dcterms:W3CDTF">2017-11-27T04:39:44Z</dcterms:created>
  <dcterms:modified xsi:type="dcterms:W3CDTF">2017-12-05T06:49:18Z</dcterms:modified>
</cp:coreProperties>
</file>