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8" r:id="rId3"/>
    <p:sldId id="263" r:id="rId4"/>
    <p:sldId id="264" r:id="rId5"/>
    <p:sldId id="265" r:id="rId6"/>
    <p:sldId id="266" r:id="rId7"/>
    <p:sldId id="267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80" r:id="rId18"/>
    <p:sldId id="281" r:id="rId19"/>
    <p:sldId id="282" r:id="rId20"/>
    <p:sldId id="283" r:id="rId21"/>
    <p:sldId id="28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" initials="MS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5-09-20T23:14:52.729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05DBD-6CD2-44EC-935A-53D65A58DAF2}" type="datetimeFigureOut">
              <a:rPr lang="en-IN" smtClean="0"/>
              <a:pPr/>
              <a:t>27-04-2021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38C08-F768-42B2-B598-FB71AEA5F96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BA3A60-0D10-4235-9450-5239F611F38E}" type="slidenum">
              <a:rPr lang="en-US"/>
              <a:pPr/>
              <a:t>3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DD3F30-D9E1-42BD-ADE1-C342EF4D29E2}" type="slidenum">
              <a:rPr lang="en-US"/>
              <a:pPr/>
              <a:t>12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605B89-A6EC-4AAB-9C85-F3B4180521BE}" type="slidenum">
              <a:rPr lang="en-US"/>
              <a:pPr/>
              <a:t>13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B3BA65-F395-4106-BB18-304D70FD8995}" type="slidenum">
              <a:rPr lang="en-US"/>
              <a:pPr/>
              <a:t>14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C90B62-AE47-4EA2-AF43-864748E9F7A2}" type="slidenum">
              <a:rPr lang="en-US"/>
              <a:pPr/>
              <a:t>15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F788F7-5A7F-4DE5-BB55-110FEE732843}" type="slidenum">
              <a:rPr lang="en-US"/>
              <a:pPr/>
              <a:t>16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B6ADCE-2A1B-4B2D-89C6-5AD014A1142E}" type="slidenum">
              <a:rPr lang="en-US"/>
              <a:pPr/>
              <a:t>17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E201BF-6DC3-4BDF-BD62-CF2845B333A5}" type="slidenum">
              <a:rPr lang="en-US"/>
              <a:pPr/>
              <a:t>18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F5262D-9F7B-4E29-A6CB-A1A98A63427E}" type="slidenum">
              <a:rPr lang="en-US"/>
              <a:pPr/>
              <a:t>19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A07C71-1B17-4799-892A-2A85616B6675}" type="slidenum">
              <a:rPr lang="en-US"/>
              <a:pPr/>
              <a:t>20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1B0BB-9BDD-4934-A9AD-2C0021A0BA3F}" type="slidenum">
              <a:rPr lang="en-US"/>
              <a:pPr/>
              <a:t>21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EFB4F5-3E59-4A5B-B04C-C7CF508DDECD}" type="slidenum">
              <a:rPr lang="en-US"/>
              <a:pPr/>
              <a:t>4</a:t>
            </a:fld>
            <a:endParaRPr lang="en-US"/>
          </a:p>
        </p:txBody>
      </p:sp>
      <p:sp>
        <p:nvSpPr>
          <p:cNvPr id="604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FD5D0-F913-4EEA-867D-C6E5C7762C52}" type="slidenum">
              <a:rPr lang="en-US"/>
              <a:pPr/>
              <a:t>5</a:t>
            </a:fld>
            <a:endParaRPr lang="en-US"/>
          </a:p>
        </p:txBody>
      </p:sp>
      <p:sp>
        <p:nvSpPr>
          <p:cNvPr id="614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4BFF8A-504A-4762-B932-B9630AF8B1D4}" type="slidenum">
              <a:rPr lang="en-US"/>
              <a:pPr/>
              <a:t>6</a:t>
            </a:fld>
            <a:endParaRPr lang="en-US"/>
          </a:p>
        </p:txBody>
      </p:sp>
      <p:sp>
        <p:nvSpPr>
          <p:cNvPr id="624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67955B-79FE-47EB-9545-8AE0F9D47999}" type="slidenum">
              <a:rPr lang="en-US"/>
              <a:pPr/>
              <a:t>7</a:t>
            </a:fld>
            <a:endParaRPr lang="en-US"/>
          </a:p>
        </p:txBody>
      </p:sp>
      <p:sp>
        <p:nvSpPr>
          <p:cNvPr id="6349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07FA5A-9368-42AF-9836-AF696C9FA4B6}" type="slidenum">
              <a:rPr lang="en-US"/>
              <a:pPr/>
              <a:t>8</a:t>
            </a:fld>
            <a:endParaRPr lang="en-US"/>
          </a:p>
        </p:txBody>
      </p:sp>
      <p:sp>
        <p:nvSpPr>
          <p:cNvPr id="645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956159-7648-47F9-BAB8-FF48A17ED528}" type="slidenum">
              <a:rPr lang="en-US"/>
              <a:pPr/>
              <a:t>9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667C50-DE9D-4789-A905-838EDD7C955C}" type="slidenum">
              <a:rPr lang="en-US"/>
              <a:pPr/>
              <a:t>10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2E474F-B882-48E0-87B4-684F4F1731C3}" type="slidenum">
              <a:rPr lang="en-US"/>
              <a:pPr/>
              <a:t>11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824-58F4-4211-900B-7D186EE63314}" type="datetimeFigureOut">
              <a:rPr lang="en-IN" smtClean="0"/>
              <a:pPr/>
              <a:t>27-04-2021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56C8-0AB3-43A1-A771-B1A6D1460CD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824-58F4-4211-900B-7D186EE63314}" type="datetimeFigureOut">
              <a:rPr lang="en-IN" smtClean="0"/>
              <a:pPr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56C8-0AB3-43A1-A771-B1A6D1460CD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824-58F4-4211-900B-7D186EE63314}" type="datetimeFigureOut">
              <a:rPr lang="en-IN" smtClean="0"/>
              <a:pPr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56C8-0AB3-43A1-A771-B1A6D1460CD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824-58F4-4211-900B-7D186EE63314}" type="datetimeFigureOut">
              <a:rPr lang="en-IN" smtClean="0"/>
              <a:pPr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56C8-0AB3-43A1-A771-B1A6D1460CD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824-58F4-4211-900B-7D186EE63314}" type="datetimeFigureOut">
              <a:rPr lang="en-IN" smtClean="0"/>
              <a:pPr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56C8-0AB3-43A1-A771-B1A6D1460CD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824-58F4-4211-900B-7D186EE63314}" type="datetimeFigureOut">
              <a:rPr lang="en-IN" smtClean="0"/>
              <a:pPr/>
              <a:t>27-04-2021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56C8-0AB3-43A1-A771-B1A6D1460CD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824-58F4-4211-900B-7D186EE63314}" type="datetimeFigureOut">
              <a:rPr lang="en-IN" smtClean="0"/>
              <a:pPr/>
              <a:t>27-04-2021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56C8-0AB3-43A1-A771-B1A6D1460CD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824-58F4-4211-900B-7D186EE63314}" type="datetimeFigureOut">
              <a:rPr lang="en-IN" smtClean="0"/>
              <a:pPr/>
              <a:t>27-04-2021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56C8-0AB3-43A1-A771-B1A6D1460CD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824-58F4-4211-900B-7D186EE63314}" type="datetimeFigureOut">
              <a:rPr lang="en-IN" smtClean="0"/>
              <a:pPr/>
              <a:t>27-04-2021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56C8-0AB3-43A1-A771-B1A6D1460CD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824-58F4-4211-900B-7D186EE63314}" type="datetimeFigureOut">
              <a:rPr lang="en-IN" smtClean="0"/>
              <a:pPr/>
              <a:t>27-04-2021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56C8-0AB3-43A1-A771-B1A6D1460CD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824-58F4-4211-900B-7D186EE63314}" type="datetimeFigureOut">
              <a:rPr lang="en-IN" smtClean="0"/>
              <a:pPr/>
              <a:t>27-04-2021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47C56C8-0AB3-43A1-A771-B1A6D1460CD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11EE824-58F4-4211-900B-7D186EE63314}" type="datetimeFigureOut">
              <a:rPr lang="en-IN" smtClean="0"/>
              <a:pPr/>
              <a:t>27-04-2021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7C56C8-0AB3-43A1-A771-B1A6D1460CD8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D288-91C8-4273-A6AB-1B844710B2A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Picture 2" descr="filler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0740" y="1360512"/>
            <a:ext cx="63246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Special Character Constants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latin typeface="Times New Roman" pitchFamily="18" charset="0"/>
              </a:rPr>
              <a:t>The </a:t>
            </a:r>
            <a:r>
              <a:rPr lang="en-US" b="1">
                <a:solidFill>
                  <a:srgbClr val="FF5050"/>
                </a:solidFill>
                <a:latin typeface="Times New Roman" pitchFamily="18" charset="0"/>
              </a:rPr>
              <a:t>backslash</a:t>
            </a:r>
            <a:r>
              <a:rPr lang="en-US" b="1">
                <a:latin typeface="Times New Roman" pitchFamily="18" charset="0"/>
              </a:rPr>
              <a:t> is called the </a:t>
            </a:r>
            <a:r>
              <a:rPr lang="en-US" b="1">
                <a:solidFill>
                  <a:srgbClr val="FF5050"/>
                </a:solidFill>
                <a:latin typeface="Times New Roman" pitchFamily="18" charset="0"/>
              </a:rPr>
              <a:t>escape character</a:t>
            </a:r>
            <a:r>
              <a:rPr lang="en-US" b="1">
                <a:latin typeface="Times New Roman" pitchFamily="18" charset="0"/>
              </a:rPr>
              <a:t>.	</a:t>
            </a:r>
          </a:p>
          <a:p>
            <a:pPr lvl="1"/>
            <a:r>
              <a:rPr lang="en-US" b="1">
                <a:latin typeface="Times New Roman" pitchFamily="18" charset="0"/>
              </a:rPr>
              <a:t>The </a:t>
            </a:r>
            <a:r>
              <a:rPr lang="en-US" b="1">
                <a:solidFill>
                  <a:srgbClr val="FF9966"/>
                </a:solidFill>
                <a:latin typeface="Times New Roman" pitchFamily="18" charset="0"/>
              </a:rPr>
              <a:t>newline character</a:t>
            </a:r>
            <a:r>
              <a:rPr lang="en-US" b="1">
                <a:latin typeface="Times New Roman" pitchFamily="18" charset="0"/>
              </a:rPr>
              <a:t> </a:t>
            </a:r>
            <a:r>
              <a:rPr lang="en-US" b="1">
                <a:solidFill>
                  <a:srgbClr val="FF5050"/>
                </a:solidFill>
                <a:latin typeface="Times New Roman" pitchFamily="18" charset="0"/>
              </a:rPr>
              <a:t>‘\n’</a:t>
            </a:r>
            <a:r>
              <a:rPr lang="en-US" b="1">
                <a:latin typeface="Times New Roman" pitchFamily="18" charset="0"/>
              </a:rPr>
              <a:t> represents a </a:t>
            </a:r>
            <a:r>
              <a:rPr lang="en-US" b="1">
                <a:solidFill>
                  <a:srgbClr val="FF5050"/>
                </a:solidFill>
                <a:latin typeface="Times New Roman" pitchFamily="18" charset="0"/>
              </a:rPr>
              <a:t>single character</a:t>
            </a:r>
            <a:r>
              <a:rPr lang="en-US" b="1">
                <a:latin typeface="Times New Roman" pitchFamily="18" charset="0"/>
              </a:rPr>
              <a:t> called newline.</a:t>
            </a:r>
          </a:p>
          <a:p>
            <a:pPr lvl="1"/>
            <a:r>
              <a:rPr lang="en-US" b="1">
                <a:latin typeface="Times New Roman" pitchFamily="18" charset="0"/>
              </a:rPr>
              <a:t>Think of </a:t>
            </a:r>
            <a:r>
              <a:rPr lang="en-US" b="1">
                <a:solidFill>
                  <a:srgbClr val="FF5050"/>
                </a:solidFill>
                <a:latin typeface="Times New Roman" pitchFamily="18" charset="0"/>
              </a:rPr>
              <a:t>\n</a:t>
            </a:r>
            <a:r>
              <a:rPr lang="en-US" b="1">
                <a:latin typeface="Times New Roman" pitchFamily="18" charset="0"/>
              </a:rPr>
              <a:t> as “</a:t>
            </a:r>
            <a:r>
              <a:rPr lang="en-US" b="1">
                <a:solidFill>
                  <a:srgbClr val="FF5050"/>
                </a:solidFill>
                <a:latin typeface="Times New Roman" pitchFamily="18" charset="0"/>
              </a:rPr>
              <a:t>escaping</a:t>
            </a:r>
            <a:r>
              <a:rPr lang="en-US" b="1">
                <a:latin typeface="Times New Roman" pitchFamily="18" charset="0"/>
              </a:rPr>
              <a:t>” the </a:t>
            </a:r>
            <a:r>
              <a:rPr lang="en-US" b="1">
                <a:solidFill>
                  <a:srgbClr val="FF9966"/>
                </a:solidFill>
                <a:latin typeface="Times New Roman" pitchFamily="18" charset="0"/>
              </a:rPr>
              <a:t>usual meaning</a:t>
            </a:r>
            <a:r>
              <a:rPr lang="en-US" b="1">
                <a:latin typeface="Times New Roman" pitchFamily="18" charset="0"/>
              </a:rPr>
              <a:t> of n.</a:t>
            </a:r>
          </a:p>
          <a:p>
            <a:r>
              <a:rPr lang="en-US" b="1">
                <a:latin typeface="Times New Roman" pitchFamily="18" charset="0"/>
              </a:rPr>
              <a:t>Enumeration constants will be discussed later in the course.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/>
              <a:t>String Constants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>
                <a:latin typeface="Times New Roman" pitchFamily="18" charset="0"/>
              </a:rPr>
              <a:t>A sequence of characters enclosed in a pair of double quote marks, such as “abc” is a </a:t>
            </a:r>
            <a:r>
              <a:rPr lang="en-US" sz="2800" b="1">
                <a:solidFill>
                  <a:srgbClr val="FF5050"/>
                </a:solidFill>
                <a:effectLst/>
                <a:latin typeface="Times New Roman" pitchFamily="18" charset="0"/>
              </a:rPr>
              <a:t>string constant</a:t>
            </a:r>
            <a:r>
              <a:rPr lang="en-US" sz="2800" b="1">
                <a:latin typeface="Times New Roman" pitchFamily="18" charset="0"/>
              </a:rPr>
              <a:t>, or a </a:t>
            </a:r>
            <a:r>
              <a:rPr lang="en-US" sz="2800" b="1">
                <a:solidFill>
                  <a:srgbClr val="FF5050"/>
                </a:solidFill>
                <a:effectLst/>
                <a:latin typeface="Times New Roman" pitchFamily="18" charset="0"/>
              </a:rPr>
              <a:t>string literal</a:t>
            </a:r>
            <a:r>
              <a:rPr lang="en-US" sz="2800" b="1">
                <a:effectLst/>
                <a:latin typeface="Times New Roman" pitchFamily="18" charset="0"/>
              </a:rPr>
              <a:t>.</a:t>
            </a:r>
            <a:endParaRPr lang="en-US" sz="2800" b="1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b="1">
                <a:latin typeface="Times New Roman" pitchFamily="18" charset="0"/>
              </a:rPr>
              <a:t>Character sequences that would have meaning if outside a string constant are </a:t>
            </a:r>
            <a:r>
              <a:rPr lang="en-US" sz="2800" b="1">
                <a:solidFill>
                  <a:srgbClr val="FF9966"/>
                </a:solidFill>
                <a:latin typeface="Times New Roman" pitchFamily="18" charset="0"/>
              </a:rPr>
              <a:t>just a sequence of characters</a:t>
            </a:r>
            <a:r>
              <a:rPr lang="en-US" sz="2800" b="1">
                <a:latin typeface="Times New Roman" pitchFamily="18" charset="0"/>
              </a:rPr>
              <a:t> when surrounded by double quotes.</a:t>
            </a:r>
          </a:p>
          <a:p>
            <a:pPr>
              <a:lnSpc>
                <a:spcPct val="90000"/>
              </a:lnSpc>
            </a:pPr>
            <a:r>
              <a:rPr lang="en-US" sz="2800" b="1">
                <a:latin typeface="Times New Roman" pitchFamily="18" charset="0"/>
              </a:rPr>
              <a:t>String constants are treated by the compiler as </a:t>
            </a:r>
            <a:r>
              <a:rPr lang="en-US" sz="2800" b="1">
                <a:solidFill>
                  <a:srgbClr val="FF5050"/>
                </a:solidFill>
                <a:latin typeface="Times New Roman" pitchFamily="18" charset="0"/>
              </a:rPr>
              <a:t>tokens</a:t>
            </a:r>
            <a:r>
              <a:rPr lang="en-US" sz="2800" b="1">
                <a:latin typeface="Times New Roman" pitchFamily="18" charset="0"/>
              </a:rPr>
              <a:t> and the compiler provides the space in memory to store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/>
              <a:t>Is it a String or Not a String?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044700"/>
            <a:ext cx="7772400" cy="44323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>
                <a:solidFill>
                  <a:srgbClr val="FF4F4F"/>
                </a:solidFill>
                <a:latin typeface="Times New Roman" pitchFamily="18" charset="0"/>
              </a:rPr>
              <a:t>“</a:t>
            </a:r>
            <a:r>
              <a:rPr lang="en-US" sz="2800" b="1">
                <a:latin typeface="Times New Roman" pitchFamily="18" charset="0"/>
              </a:rPr>
              <a:t>this is a string constant</a:t>
            </a:r>
            <a:r>
              <a:rPr lang="en-US" sz="2800" b="1">
                <a:solidFill>
                  <a:srgbClr val="FF4F4F"/>
                </a:solidFill>
                <a:latin typeface="Times New Roman" pitchFamily="18" charset="0"/>
              </a:rPr>
              <a:t>”</a:t>
            </a:r>
            <a:endParaRPr lang="en-US" sz="2800" b="1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b="1">
                <a:solidFill>
                  <a:srgbClr val="FF4F4F"/>
                </a:solidFill>
                <a:latin typeface="Times New Roman" pitchFamily="18" charset="0"/>
              </a:rPr>
              <a:t>“”</a:t>
            </a:r>
            <a:r>
              <a:rPr lang="en-US" sz="2800" b="1">
                <a:latin typeface="Times New Roman" pitchFamily="18" charset="0"/>
              </a:rPr>
              <a:t>  /* the null string */</a:t>
            </a:r>
          </a:p>
          <a:p>
            <a:pPr>
              <a:lnSpc>
                <a:spcPct val="90000"/>
              </a:lnSpc>
            </a:pPr>
            <a:r>
              <a:rPr lang="en-US" sz="2800" b="1">
                <a:solidFill>
                  <a:srgbClr val="FF4F4F"/>
                </a:solidFill>
                <a:latin typeface="Times New Roman" pitchFamily="18" charset="0"/>
              </a:rPr>
              <a:t>“     “</a:t>
            </a:r>
            <a:r>
              <a:rPr lang="en-US" sz="2800" b="1">
                <a:latin typeface="Times New Roman" pitchFamily="18" charset="0"/>
              </a:rPr>
              <a:t>  /* a string of blanks */</a:t>
            </a:r>
          </a:p>
          <a:p>
            <a:pPr>
              <a:lnSpc>
                <a:spcPct val="90000"/>
              </a:lnSpc>
            </a:pPr>
            <a:r>
              <a:rPr lang="en-US" sz="2800" b="1">
                <a:solidFill>
                  <a:srgbClr val="FF4F4F"/>
                </a:solidFill>
                <a:latin typeface="Times New Roman" pitchFamily="18" charset="0"/>
              </a:rPr>
              <a:t>“</a:t>
            </a:r>
            <a:r>
              <a:rPr lang="en-US" sz="2800" b="1">
                <a:latin typeface="Times New Roman" pitchFamily="18" charset="0"/>
              </a:rPr>
              <a:t> a = b + c; </a:t>
            </a:r>
            <a:r>
              <a:rPr lang="en-US" sz="2800" b="1">
                <a:solidFill>
                  <a:srgbClr val="FF4F4F"/>
                </a:solidFill>
                <a:latin typeface="Times New Roman" pitchFamily="18" charset="0"/>
              </a:rPr>
              <a:t>“</a:t>
            </a:r>
            <a:r>
              <a:rPr lang="en-US" sz="2800" b="1">
                <a:latin typeface="Times New Roman" pitchFamily="18" charset="0"/>
              </a:rPr>
              <a:t> /* is not executed */</a:t>
            </a:r>
          </a:p>
          <a:p>
            <a:pPr>
              <a:lnSpc>
                <a:spcPct val="90000"/>
              </a:lnSpc>
            </a:pPr>
            <a:r>
              <a:rPr lang="en-US" sz="2800" b="1">
                <a:solidFill>
                  <a:srgbClr val="FF4F4F"/>
                </a:solidFill>
                <a:latin typeface="Times New Roman" pitchFamily="18" charset="0"/>
              </a:rPr>
              <a:t>“</a:t>
            </a:r>
            <a:r>
              <a:rPr lang="en-US" sz="2800" b="1">
                <a:latin typeface="Times New Roman" pitchFamily="18" charset="0"/>
              </a:rPr>
              <a:t> /* this is not a comment */ </a:t>
            </a:r>
            <a:r>
              <a:rPr lang="en-US" sz="2800" b="1">
                <a:solidFill>
                  <a:srgbClr val="FF4F4F"/>
                </a:solidFill>
                <a:latin typeface="Times New Roman" pitchFamily="18" charset="0"/>
              </a:rPr>
              <a:t>“</a:t>
            </a:r>
            <a:endParaRPr lang="en-US" sz="2800" b="1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b="1">
                <a:latin typeface="Times New Roman" pitchFamily="18" charset="0"/>
              </a:rPr>
              <a:t>/* </a:t>
            </a:r>
            <a:r>
              <a:rPr lang="en-US" sz="2800" b="1">
                <a:solidFill>
                  <a:srgbClr val="FF4F4F"/>
                </a:solidFill>
                <a:latin typeface="Times New Roman" pitchFamily="18" charset="0"/>
              </a:rPr>
              <a:t>“</a:t>
            </a:r>
            <a:r>
              <a:rPr lang="en-US" sz="2800" b="1">
                <a:latin typeface="Times New Roman" pitchFamily="18" charset="0"/>
              </a:rPr>
              <a:t> this is not a string </a:t>
            </a:r>
            <a:r>
              <a:rPr lang="en-US" sz="2800" b="1">
                <a:solidFill>
                  <a:srgbClr val="FF4F4F"/>
                </a:solidFill>
                <a:latin typeface="Times New Roman" pitchFamily="18" charset="0"/>
              </a:rPr>
              <a:t>“</a:t>
            </a:r>
            <a:r>
              <a:rPr lang="en-US" sz="2800" b="1">
                <a:latin typeface="Times New Roman" pitchFamily="18" charset="0"/>
              </a:rPr>
              <a:t> */</a:t>
            </a:r>
          </a:p>
          <a:p>
            <a:pPr>
              <a:lnSpc>
                <a:spcPct val="90000"/>
              </a:lnSpc>
            </a:pPr>
            <a:r>
              <a:rPr lang="en-US" sz="2800" b="1">
                <a:solidFill>
                  <a:srgbClr val="FF4F4F"/>
                </a:solidFill>
                <a:latin typeface="Times New Roman" pitchFamily="18" charset="0"/>
              </a:rPr>
              <a:t>“</a:t>
            </a:r>
            <a:r>
              <a:rPr lang="en-US" sz="2800" b="1">
                <a:latin typeface="Times New Roman" pitchFamily="18" charset="0"/>
              </a:rPr>
              <a:t> and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b="1">
                <a:latin typeface="Times New Roman" pitchFamily="18" charset="0"/>
              </a:rPr>
              <a:t>		neither is this </a:t>
            </a:r>
            <a:r>
              <a:rPr lang="en-US" sz="2800" b="1">
                <a:solidFill>
                  <a:srgbClr val="FF4F4F"/>
                </a:solidFill>
                <a:latin typeface="Times New Roman" pitchFamily="18" charset="0"/>
              </a:rPr>
              <a:t>“</a:t>
            </a:r>
            <a:endParaRPr lang="en-US" sz="2800" b="1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b="1">
                <a:solidFill>
                  <a:srgbClr val="FF4F4F"/>
                </a:solidFill>
                <a:latin typeface="Times New Roman" pitchFamily="18" charset="0"/>
              </a:rPr>
              <a:t>‘</a:t>
            </a:r>
            <a:r>
              <a:rPr lang="en-US" sz="2800" b="1">
                <a:latin typeface="Times New Roman" pitchFamily="18" charset="0"/>
              </a:rPr>
              <a:t>a</a:t>
            </a:r>
            <a:r>
              <a:rPr lang="en-US" sz="2800" b="1">
                <a:solidFill>
                  <a:srgbClr val="FF4F4F"/>
                </a:solidFill>
                <a:latin typeface="Times New Roman" pitchFamily="18" charset="0"/>
              </a:rPr>
              <a:t>’</a:t>
            </a:r>
            <a:r>
              <a:rPr lang="en-US" sz="2800" b="1">
                <a:latin typeface="Times New Roman" pitchFamily="18" charset="0"/>
              </a:rPr>
              <a:t>  /* a character, not a string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/>
              <a:t>The Mathematical Operators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latin typeface="Times New Roman" pitchFamily="18" charset="0"/>
              </a:rPr>
              <a:t>We looked at the mathematical operators briefly in the 3rd class:</a:t>
            </a:r>
          </a:p>
          <a:p>
            <a:pPr lvl="1">
              <a:buFontTx/>
              <a:buNone/>
            </a:pPr>
            <a:r>
              <a:rPr lang="en-US" b="1">
                <a:latin typeface="Times New Roman" pitchFamily="18" charset="0"/>
              </a:rPr>
              <a:t>+     -     *     /     %</a:t>
            </a:r>
          </a:p>
          <a:p>
            <a:r>
              <a:rPr lang="en-US" b="1">
                <a:latin typeface="Times New Roman" pitchFamily="18" charset="0"/>
              </a:rPr>
              <a:t>In a C program we typically put white space around binary operators to improve readability.</a:t>
            </a:r>
          </a:p>
          <a:p>
            <a:pPr lvl="1">
              <a:buFontTx/>
              <a:buNone/>
            </a:pPr>
            <a:r>
              <a:rPr lang="en-US" b="1">
                <a:solidFill>
                  <a:srgbClr val="FF5050"/>
                </a:solidFill>
                <a:latin typeface="Times New Roman" pitchFamily="18" charset="0"/>
              </a:rPr>
              <a:t>a + b</a:t>
            </a:r>
            <a:r>
              <a:rPr lang="en-US" b="1">
                <a:latin typeface="Times New Roman" pitchFamily="18" charset="0"/>
              </a:rPr>
              <a:t>    rather than    </a:t>
            </a:r>
            <a:r>
              <a:rPr lang="en-US" b="1">
                <a:solidFill>
                  <a:srgbClr val="FF5050"/>
                </a:solidFill>
                <a:latin typeface="Times New Roman" pitchFamily="18" charset="0"/>
              </a:rPr>
              <a:t>a+b</a:t>
            </a:r>
            <a:endParaRPr lang="en-US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/>
              <a:t>The sizeof Operator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b="1">
                <a:latin typeface="Times New Roman" pitchFamily="18" charset="0"/>
              </a:rPr>
              <a:t>The C sizeof unary operator if used to find the number of bytes needed to store an object.</a:t>
            </a:r>
          </a:p>
          <a:p>
            <a:pPr lvl="1"/>
            <a:r>
              <a:rPr lang="en-US" sz="3200" b="1">
                <a:latin typeface="Times New Roman" pitchFamily="18" charset="0"/>
              </a:rPr>
              <a:t>sizeof(object) returns an integer that represents the number of bytes needed to store the object in memory.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/>
              <a:t>printf()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>
                <a:solidFill>
                  <a:srgbClr val="FF5050"/>
                </a:solidFill>
                <a:latin typeface="Times New Roman" pitchFamily="18" charset="0"/>
              </a:rPr>
              <a:t>printf</a:t>
            </a:r>
            <a:r>
              <a:rPr lang="en-US" sz="2400" b="1">
                <a:latin typeface="Times New Roman" pitchFamily="18" charset="0"/>
              </a:rPr>
              <a:t>(</a:t>
            </a:r>
            <a:r>
              <a:rPr lang="en-US" sz="2400" b="1">
                <a:solidFill>
                  <a:schemeClr val="accent1"/>
                </a:solidFill>
                <a:latin typeface="Times New Roman" pitchFamily="18" charset="0"/>
              </a:rPr>
              <a:t>control string</a:t>
            </a:r>
            <a:r>
              <a:rPr lang="en-US" sz="2400" b="1">
                <a:latin typeface="Times New Roman" pitchFamily="18" charset="0"/>
              </a:rPr>
              <a:t>, </a:t>
            </a:r>
            <a:r>
              <a:rPr lang="en-US" sz="2400" b="1">
                <a:solidFill>
                  <a:schemeClr val="accent1"/>
                </a:solidFill>
                <a:latin typeface="Times New Roman" pitchFamily="18" charset="0"/>
              </a:rPr>
              <a:t>other arguments</a:t>
            </a:r>
            <a:r>
              <a:rPr lang="en-US" sz="2400" b="1">
                <a:latin typeface="Times New Roman" pitchFamily="18" charset="0"/>
              </a:rPr>
              <a:t>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400" b="1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b="1">
                <a:latin typeface="Times New Roman" pitchFamily="18" charset="0"/>
              </a:rPr>
              <a:t>The expressions in </a:t>
            </a:r>
            <a:r>
              <a:rPr lang="en-US" sz="2400" b="1">
                <a:solidFill>
                  <a:schemeClr val="accent1"/>
                </a:solidFill>
                <a:latin typeface="Times New Roman" pitchFamily="18" charset="0"/>
              </a:rPr>
              <a:t>other_arguments</a:t>
            </a:r>
            <a:r>
              <a:rPr lang="en-US" sz="2400" b="1">
                <a:latin typeface="Times New Roman" pitchFamily="18" charset="0"/>
              </a:rPr>
              <a:t> are evaluated and converted according to the </a:t>
            </a:r>
            <a:r>
              <a:rPr lang="en-US" sz="2400" b="1">
                <a:solidFill>
                  <a:schemeClr val="accent1"/>
                </a:solidFill>
                <a:latin typeface="Times New Roman" pitchFamily="18" charset="0"/>
              </a:rPr>
              <a:t>formats</a:t>
            </a:r>
            <a:r>
              <a:rPr lang="en-US" sz="2400" b="1">
                <a:latin typeface="Times New Roman" pitchFamily="18" charset="0"/>
              </a:rPr>
              <a:t> in the </a:t>
            </a:r>
            <a:r>
              <a:rPr lang="en-US" sz="2400" b="1">
                <a:solidFill>
                  <a:schemeClr val="accent1"/>
                </a:solidFill>
                <a:latin typeface="Times New Roman" pitchFamily="18" charset="0"/>
              </a:rPr>
              <a:t>control string</a:t>
            </a:r>
            <a:r>
              <a:rPr lang="en-US" sz="2400" b="1">
                <a:latin typeface="Times New Roman" pitchFamily="18" charset="0"/>
              </a:rPr>
              <a:t> and are then placed in the </a:t>
            </a:r>
            <a:r>
              <a:rPr lang="en-US" sz="2400" b="1">
                <a:solidFill>
                  <a:schemeClr val="accent1"/>
                </a:solidFill>
                <a:latin typeface="Times New Roman" pitchFamily="18" charset="0"/>
              </a:rPr>
              <a:t>output stream</a:t>
            </a:r>
            <a:r>
              <a:rPr lang="en-US" sz="2400" b="1">
                <a:latin typeface="Times New Roman" pitchFamily="18" charset="0"/>
              </a:rPr>
              <a:t>.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sz="2000" b="1">
              <a:solidFill>
                <a:srgbClr val="FF9966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b="1">
                <a:solidFill>
                  <a:srgbClr val="FF9966"/>
                </a:solidFill>
                <a:latin typeface="Times New Roman" pitchFamily="18" charset="0"/>
              </a:rPr>
              <a:t>printf(“%-14s</a:t>
            </a:r>
            <a:r>
              <a:rPr lang="en-US" sz="2000" b="1">
                <a:solidFill>
                  <a:schemeClr val="accent1"/>
                </a:solidFill>
                <a:latin typeface="Times New Roman" pitchFamily="18" charset="0"/>
              </a:rPr>
              <a:t>PayRate:</a:t>
            </a:r>
            <a:r>
              <a:rPr lang="en-US" sz="2000" b="1">
                <a:solidFill>
                  <a:srgbClr val="FF9966"/>
                </a:solidFill>
                <a:latin typeface="Times New Roman" pitchFamily="18" charset="0"/>
              </a:rPr>
              <a:t> </a:t>
            </a:r>
            <a:r>
              <a:rPr lang="en-US" sz="2000" b="1">
                <a:solidFill>
                  <a:schemeClr val="accent1"/>
                </a:solidFill>
                <a:latin typeface="Times New Roman" pitchFamily="18" charset="0"/>
              </a:rPr>
              <a:t>$</a:t>
            </a:r>
            <a:r>
              <a:rPr lang="en-US" sz="2000" b="1">
                <a:solidFill>
                  <a:srgbClr val="FF9966"/>
                </a:solidFill>
                <a:latin typeface="Times New Roman" pitchFamily="18" charset="0"/>
              </a:rPr>
              <a:t>%-4.2f\n”, “James Smith”, 8.95);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>
                <a:latin typeface="Times New Roman" pitchFamily="18" charset="0"/>
              </a:rPr>
              <a:t>	James Smith    </a:t>
            </a:r>
            <a:r>
              <a:rPr lang="en-US" sz="2400" b="1">
                <a:solidFill>
                  <a:schemeClr val="accent1"/>
                </a:solidFill>
                <a:latin typeface="Times New Roman" pitchFamily="18" charset="0"/>
              </a:rPr>
              <a:t>Pay Rate: $</a:t>
            </a:r>
            <a:r>
              <a:rPr lang="en-US" sz="2400" b="1">
                <a:latin typeface="Times New Roman" pitchFamily="18" charset="0"/>
              </a:rPr>
              <a:t>8.95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sz="2400" b="1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FF9966"/>
                </a:solidFill>
                <a:latin typeface="Times New Roman" pitchFamily="18" charset="0"/>
              </a:rPr>
              <a:t>Characters in the control string that are </a:t>
            </a:r>
            <a:r>
              <a:rPr lang="en-US" sz="2400" b="1">
                <a:solidFill>
                  <a:schemeClr val="accent1"/>
                </a:solidFill>
                <a:latin typeface="Times New Roman" pitchFamily="18" charset="0"/>
              </a:rPr>
              <a:t>not part of a format</a:t>
            </a:r>
            <a:r>
              <a:rPr lang="en-US" sz="2400" b="1">
                <a:solidFill>
                  <a:srgbClr val="FF9966"/>
                </a:solidFill>
                <a:latin typeface="Times New Roman" pitchFamily="18" charset="0"/>
              </a:rPr>
              <a:t> are placed </a:t>
            </a:r>
            <a:r>
              <a:rPr lang="en-US" sz="2400" b="1">
                <a:solidFill>
                  <a:schemeClr val="accent1"/>
                </a:solidFill>
                <a:latin typeface="Times New Roman" pitchFamily="18" charset="0"/>
              </a:rPr>
              <a:t>directly</a:t>
            </a:r>
            <a:r>
              <a:rPr lang="en-US" sz="2400" b="1">
                <a:solidFill>
                  <a:srgbClr val="FF9966"/>
                </a:solidFill>
                <a:latin typeface="Times New Roman" pitchFamily="18" charset="0"/>
              </a:rPr>
              <a:t> in the output stream.</a:t>
            </a:r>
            <a:endParaRPr lang="en-US" sz="24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/>
              <a:t>The Formats in the Control String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915400" cy="47244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b="1">
                <a:latin typeface="Times New Roman" pitchFamily="18" charset="0"/>
              </a:rPr>
              <a:t>printf(“Get set: </a:t>
            </a:r>
            <a:r>
              <a:rPr lang="en-US" b="1">
                <a:solidFill>
                  <a:srgbClr val="FF9966"/>
                </a:solidFill>
                <a:latin typeface="Times New Roman" pitchFamily="18" charset="0"/>
              </a:rPr>
              <a:t>%d %s %f %c%c</a:t>
            </a:r>
            <a:r>
              <a:rPr lang="en-US" b="1">
                <a:latin typeface="Times New Roman" pitchFamily="18" charset="0"/>
              </a:rPr>
              <a:t>\n”,</a:t>
            </a:r>
          </a:p>
          <a:p>
            <a:pPr>
              <a:buFont typeface="Monotype Sorts" pitchFamily="2" charset="2"/>
              <a:buNone/>
            </a:pPr>
            <a:r>
              <a:rPr lang="en-US" b="1">
                <a:latin typeface="Times New Roman" pitchFamily="18" charset="0"/>
              </a:rPr>
              <a:t>        </a:t>
            </a:r>
            <a:r>
              <a:rPr lang="en-US" b="1">
                <a:solidFill>
                  <a:srgbClr val="FF99FF"/>
                </a:solidFill>
                <a:latin typeface="Times New Roman" pitchFamily="18" charset="0"/>
              </a:rPr>
              <a:t>1</a:t>
            </a:r>
            <a:r>
              <a:rPr lang="en-US" b="1">
                <a:latin typeface="Times New Roman" pitchFamily="18" charset="0"/>
              </a:rPr>
              <a:t>, </a:t>
            </a:r>
            <a:r>
              <a:rPr lang="en-US" b="1">
                <a:solidFill>
                  <a:srgbClr val="FF99FF"/>
                </a:solidFill>
                <a:latin typeface="Times New Roman" pitchFamily="18" charset="0"/>
              </a:rPr>
              <a:t>“two”</a:t>
            </a:r>
            <a:r>
              <a:rPr lang="en-US" b="1">
                <a:latin typeface="Times New Roman" pitchFamily="18" charset="0"/>
              </a:rPr>
              <a:t>, </a:t>
            </a:r>
            <a:r>
              <a:rPr lang="en-US" b="1">
                <a:solidFill>
                  <a:srgbClr val="FF99FF"/>
                </a:solidFill>
                <a:latin typeface="Times New Roman" pitchFamily="18" charset="0"/>
              </a:rPr>
              <a:t>3.33</a:t>
            </a:r>
            <a:r>
              <a:rPr lang="en-US" b="1">
                <a:latin typeface="Times New Roman" pitchFamily="18" charset="0"/>
              </a:rPr>
              <a:t>, </a:t>
            </a:r>
            <a:r>
              <a:rPr lang="en-US" b="1">
                <a:solidFill>
                  <a:srgbClr val="FF99FF"/>
                </a:solidFill>
                <a:latin typeface="Times New Roman" pitchFamily="18" charset="0"/>
              </a:rPr>
              <a:t>‘G’</a:t>
            </a:r>
            <a:r>
              <a:rPr lang="en-US" b="1">
                <a:latin typeface="Times New Roman" pitchFamily="18" charset="0"/>
              </a:rPr>
              <a:t>, </a:t>
            </a:r>
            <a:r>
              <a:rPr lang="en-US" b="1">
                <a:solidFill>
                  <a:srgbClr val="FF99FF"/>
                </a:solidFill>
                <a:latin typeface="Times New Roman" pitchFamily="18" charset="0"/>
              </a:rPr>
              <a:t>‘O’</a:t>
            </a:r>
            <a:r>
              <a:rPr lang="en-US" b="1">
                <a:latin typeface="Times New Roman" pitchFamily="18" charset="0"/>
              </a:rPr>
              <a:t>);</a:t>
            </a:r>
          </a:p>
          <a:p>
            <a:r>
              <a:rPr lang="en-US" b="1">
                <a:solidFill>
                  <a:srgbClr val="FF9966"/>
                </a:solidFill>
                <a:latin typeface="Times New Roman" pitchFamily="18" charset="0"/>
              </a:rPr>
              <a:t>%d</a:t>
            </a:r>
            <a:r>
              <a:rPr lang="en-US" b="1">
                <a:latin typeface="Times New Roman" pitchFamily="18" charset="0"/>
              </a:rPr>
              <a:t>  Print </a:t>
            </a:r>
            <a:r>
              <a:rPr lang="en-US" b="1">
                <a:solidFill>
                  <a:srgbClr val="FF99FF"/>
                </a:solidFill>
                <a:latin typeface="Times New Roman" pitchFamily="18" charset="0"/>
              </a:rPr>
              <a:t>1</a:t>
            </a:r>
            <a:r>
              <a:rPr lang="en-US" b="1">
                <a:latin typeface="Times New Roman" pitchFamily="18" charset="0"/>
              </a:rPr>
              <a:t> as a decimal number</a:t>
            </a:r>
          </a:p>
          <a:p>
            <a:r>
              <a:rPr lang="en-US" b="1">
                <a:solidFill>
                  <a:srgbClr val="FF9966"/>
                </a:solidFill>
                <a:latin typeface="Times New Roman" pitchFamily="18" charset="0"/>
              </a:rPr>
              <a:t>%s  </a:t>
            </a:r>
            <a:r>
              <a:rPr lang="en-US" b="1">
                <a:latin typeface="Times New Roman" pitchFamily="18" charset="0"/>
              </a:rPr>
              <a:t>Print </a:t>
            </a:r>
            <a:r>
              <a:rPr lang="en-US" b="1">
                <a:solidFill>
                  <a:srgbClr val="FF99FF"/>
                </a:solidFill>
                <a:latin typeface="Times New Roman" pitchFamily="18" charset="0"/>
              </a:rPr>
              <a:t>“two”</a:t>
            </a:r>
            <a:r>
              <a:rPr lang="en-US" b="1">
                <a:latin typeface="Times New Roman" pitchFamily="18" charset="0"/>
              </a:rPr>
              <a:t> as a string</a:t>
            </a:r>
          </a:p>
          <a:p>
            <a:pPr lvl="3"/>
            <a:r>
              <a:rPr lang="en-US" sz="2400" b="1">
                <a:latin typeface="Times New Roman" pitchFamily="18" charset="0"/>
              </a:rPr>
              <a:t>“string” means a sequence of characters.</a:t>
            </a:r>
            <a:endParaRPr lang="en-US" b="1">
              <a:latin typeface="Times New Roman" pitchFamily="18" charset="0"/>
            </a:endParaRPr>
          </a:p>
          <a:p>
            <a:r>
              <a:rPr lang="en-US" b="1">
                <a:solidFill>
                  <a:srgbClr val="FF9966"/>
                </a:solidFill>
                <a:latin typeface="Times New Roman" pitchFamily="18" charset="0"/>
              </a:rPr>
              <a:t>%f</a:t>
            </a:r>
            <a:r>
              <a:rPr lang="en-US" b="1">
                <a:latin typeface="Times New Roman" pitchFamily="18" charset="0"/>
              </a:rPr>
              <a:t>  Print </a:t>
            </a:r>
            <a:r>
              <a:rPr lang="en-US" b="1">
                <a:solidFill>
                  <a:srgbClr val="FF99FF"/>
                </a:solidFill>
                <a:latin typeface="Times New Roman" pitchFamily="18" charset="0"/>
              </a:rPr>
              <a:t>3.33</a:t>
            </a:r>
            <a:r>
              <a:rPr lang="en-US" b="1">
                <a:latin typeface="Times New Roman" pitchFamily="18" charset="0"/>
              </a:rPr>
              <a:t> as a float</a:t>
            </a:r>
          </a:p>
          <a:p>
            <a:pPr lvl="3"/>
            <a:r>
              <a:rPr lang="en-US" sz="2400" b="1">
                <a:latin typeface="Times New Roman" pitchFamily="18" charset="0"/>
              </a:rPr>
              <a:t>decimal or floating-point number</a:t>
            </a:r>
            <a:endParaRPr lang="en-US" b="1">
              <a:latin typeface="Times New Roman" pitchFamily="18" charset="0"/>
            </a:endParaRPr>
          </a:p>
          <a:p>
            <a:r>
              <a:rPr lang="en-US" b="1">
                <a:solidFill>
                  <a:srgbClr val="FF9966"/>
                </a:solidFill>
                <a:latin typeface="Times New Roman" pitchFamily="18" charset="0"/>
              </a:rPr>
              <a:t>%c</a:t>
            </a:r>
            <a:r>
              <a:rPr lang="en-US" b="1">
                <a:latin typeface="Times New Roman" pitchFamily="18" charset="0"/>
              </a:rPr>
              <a:t>  Print </a:t>
            </a:r>
            <a:r>
              <a:rPr lang="en-US" b="1">
                <a:solidFill>
                  <a:srgbClr val="FF99FF"/>
                </a:solidFill>
                <a:latin typeface="Times New Roman" pitchFamily="18" charset="0"/>
              </a:rPr>
              <a:t>‘G’</a:t>
            </a:r>
            <a:r>
              <a:rPr lang="en-US" b="1">
                <a:latin typeface="Times New Roman" pitchFamily="18" charset="0"/>
              </a:rPr>
              <a:t> &amp; </a:t>
            </a:r>
            <a:r>
              <a:rPr lang="en-US" b="1">
                <a:solidFill>
                  <a:srgbClr val="FF99FF"/>
                </a:solidFill>
                <a:latin typeface="Times New Roman" pitchFamily="18" charset="0"/>
              </a:rPr>
              <a:t>‘0’</a:t>
            </a:r>
            <a:r>
              <a:rPr lang="en-US" b="1">
                <a:latin typeface="Times New Roman" pitchFamily="18" charset="0"/>
              </a:rPr>
              <a:t> as characters.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algn="ctr"/>
            <a:r>
              <a:rPr lang="en-US" sz="5400"/>
              <a:t>printf ( ) Example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49530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b="1">
                <a:latin typeface="Times New Roman" pitchFamily="18" charset="0"/>
              </a:rPr>
              <a:t>printf</a:t>
            </a: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(</a:t>
            </a:r>
            <a:r>
              <a:rPr lang="en-US" b="1">
                <a:solidFill>
                  <a:srgbClr val="FF5050"/>
                </a:solidFill>
                <a:latin typeface="Times New Roman" pitchFamily="18" charset="0"/>
              </a:rPr>
              <a:t>“</a:t>
            </a:r>
            <a:r>
              <a:rPr lang="en-US" b="1">
                <a:latin typeface="Times New Roman" pitchFamily="18" charset="0"/>
              </a:rPr>
              <a:t>Get set: </a:t>
            </a:r>
            <a:r>
              <a:rPr lang="en-US" b="1">
                <a:solidFill>
                  <a:srgbClr val="FF9966"/>
                </a:solidFill>
                <a:latin typeface="Times New Roman" pitchFamily="18" charset="0"/>
              </a:rPr>
              <a:t>%d %s %f %c%c</a:t>
            </a:r>
            <a:r>
              <a:rPr lang="en-US" b="1">
                <a:latin typeface="Times New Roman" pitchFamily="18" charset="0"/>
              </a:rPr>
              <a:t>\n</a:t>
            </a:r>
            <a:r>
              <a:rPr lang="en-US" b="1">
                <a:solidFill>
                  <a:srgbClr val="FF5050"/>
                </a:solidFill>
                <a:latin typeface="Times New Roman" pitchFamily="18" charset="0"/>
              </a:rPr>
              <a:t>”</a:t>
            </a:r>
            <a:r>
              <a:rPr lang="en-US" b="1">
                <a:latin typeface="Times New Roman" pitchFamily="18" charset="0"/>
              </a:rPr>
              <a:t>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b="1">
                <a:latin typeface="Times New Roman" pitchFamily="18" charset="0"/>
              </a:rPr>
              <a:t>        </a:t>
            </a:r>
            <a:r>
              <a:rPr lang="en-US" b="1">
                <a:solidFill>
                  <a:srgbClr val="FF99FF"/>
                </a:solidFill>
                <a:latin typeface="Times New Roman" pitchFamily="18" charset="0"/>
              </a:rPr>
              <a:t>1</a:t>
            </a:r>
            <a:r>
              <a:rPr lang="en-US" b="1">
                <a:latin typeface="Times New Roman" pitchFamily="18" charset="0"/>
              </a:rPr>
              <a:t>, </a:t>
            </a:r>
            <a:r>
              <a:rPr lang="en-US" b="1">
                <a:solidFill>
                  <a:srgbClr val="FF99FF"/>
                </a:solidFill>
                <a:latin typeface="Times New Roman" pitchFamily="18" charset="0"/>
              </a:rPr>
              <a:t>“two”</a:t>
            </a:r>
            <a:r>
              <a:rPr lang="en-US" b="1">
                <a:latin typeface="Times New Roman" pitchFamily="18" charset="0"/>
              </a:rPr>
              <a:t>, </a:t>
            </a:r>
            <a:r>
              <a:rPr lang="en-US" b="1">
                <a:solidFill>
                  <a:srgbClr val="FF99FF"/>
                </a:solidFill>
                <a:latin typeface="Times New Roman" pitchFamily="18" charset="0"/>
              </a:rPr>
              <a:t>3.33</a:t>
            </a:r>
            <a:r>
              <a:rPr lang="en-US" b="1">
                <a:latin typeface="Times New Roman" pitchFamily="18" charset="0"/>
              </a:rPr>
              <a:t>, </a:t>
            </a:r>
            <a:r>
              <a:rPr lang="en-US" b="1">
                <a:solidFill>
                  <a:srgbClr val="FF99FF"/>
                </a:solidFill>
                <a:latin typeface="Times New Roman" pitchFamily="18" charset="0"/>
              </a:rPr>
              <a:t>‘G’</a:t>
            </a:r>
            <a:r>
              <a:rPr lang="en-US" b="1">
                <a:latin typeface="Times New Roman" pitchFamily="18" charset="0"/>
              </a:rPr>
              <a:t>, </a:t>
            </a:r>
            <a:r>
              <a:rPr lang="en-US" b="1">
                <a:solidFill>
                  <a:srgbClr val="FF99FF"/>
                </a:solidFill>
                <a:latin typeface="Times New Roman" pitchFamily="18" charset="0"/>
              </a:rPr>
              <a:t>‘O’</a:t>
            </a: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)</a:t>
            </a:r>
            <a:r>
              <a:rPr lang="en-US" b="1"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b="1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b="1">
                <a:latin typeface="Times New Roman" pitchFamily="18" charset="0"/>
              </a:rPr>
              <a:t>	The first argument is the control string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b="1">
                <a:solidFill>
                  <a:srgbClr val="FF5050"/>
                </a:solidFill>
                <a:latin typeface="Times New Roman" pitchFamily="18" charset="0"/>
              </a:rPr>
              <a:t>	“Get set: %d %s %f %c%c\n”</a:t>
            </a:r>
            <a:endParaRPr lang="en-US" b="1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b="1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b="1">
                <a:latin typeface="Times New Roman" pitchFamily="18" charset="0"/>
              </a:rPr>
              <a:t>	The </a:t>
            </a:r>
            <a:r>
              <a:rPr lang="en-US" b="1">
                <a:solidFill>
                  <a:srgbClr val="FF9966"/>
                </a:solidFill>
                <a:latin typeface="Times New Roman" pitchFamily="18" charset="0"/>
              </a:rPr>
              <a:t>formats</a:t>
            </a:r>
            <a:r>
              <a:rPr lang="en-US" b="1">
                <a:latin typeface="Times New Roman" pitchFamily="18" charset="0"/>
              </a:rPr>
              <a:t> in the control string are matched (in order of occurrence) with the </a:t>
            </a:r>
            <a:r>
              <a:rPr lang="en-US" b="1">
                <a:solidFill>
                  <a:srgbClr val="FF99FF"/>
                </a:solidFill>
                <a:latin typeface="Times New Roman" pitchFamily="18" charset="0"/>
              </a:rPr>
              <a:t>other arguments</a:t>
            </a:r>
            <a:r>
              <a:rPr lang="en-US" b="1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/>
              <a:t>Use of scanf()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b="1">
                <a:latin typeface="Times New Roman" pitchFamily="18" charset="0"/>
              </a:rPr>
              <a:t>scanf() is analogous to printf(), but is used for input rather than output.</a:t>
            </a:r>
          </a:p>
          <a:p>
            <a:pPr lvl="1"/>
            <a:r>
              <a:rPr lang="en-US" sz="3200" b="1">
                <a:latin typeface="Times New Roman" pitchFamily="18" charset="0"/>
              </a:rPr>
              <a:t>scanf()in a program stops the execution of the program while you type something in from the keyboard.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/>
              <a:t>scanf ( ) Arguments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latin typeface="Times New Roman" pitchFamily="18" charset="0"/>
              </a:rPr>
              <a:t>The first argument is a </a:t>
            </a:r>
            <a:r>
              <a:rPr lang="en-US" b="1">
                <a:solidFill>
                  <a:srgbClr val="FF5050"/>
                </a:solidFill>
                <a:latin typeface="Times New Roman" pitchFamily="18" charset="0"/>
              </a:rPr>
              <a:t>control string</a:t>
            </a:r>
            <a:r>
              <a:rPr lang="en-US" b="1">
                <a:latin typeface="Times New Roman" pitchFamily="18" charset="0"/>
              </a:rPr>
              <a:t> with </a:t>
            </a:r>
            <a:r>
              <a:rPr lang="en-US" b="1">
                <a:solidFill>
                  <a:srgbClr val="FF5050"/>
                </a:solidFill>
                <a:latin typeface="Times New Roman" pitchFamily="18" charset="0"/>
              </a:rPr>
              <a:t>formats</a:t>
            </a:r>
            <a:r>
              <a:rPr lang="en-US" b="1">
                <a:latin typeface="Times New Roman" pitchFamily="18" charset="0"/>
              </a:rPr>
              <a:t> similar to those used with printf().</a:t>
            </a:r>
          </a:p>
          <a:p>
            <a:pPr lvl="1"/>
            <a:r>
              <a:rPr lang="en-US" b="1">
                <a:latin typeface="Times New Roman" pitchFamily="18" charset="0"/>
              </a:rPr>
              <a:t>The </a:t>
            </a:r>
            <a:r>
              <a:rPr lang="en-US" b="1">
                <a:solidFill>
                  <a:srgbClr val="FF5050"/>
                </a:solidFill>
                <a:latin typeface="Times New Roman" pitchFamily="18" charset="0"/>
              </a:rPr>
              <a:t>formats</a:t>
            </a:r>
            <a:r>
              <a:rPr lang="en-US" b="1">
                <a:latin typeface="Times New Roman" pitchFamily="18" charset="0"/>
              </a:rPr>
              <a:t> determine how characters in the input stream (what you are typing) will be interpreted so they can be properly stored in memory.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C406-36AB-4591-9A30-957BF15D353D}" type="slidenum">
              <a:rPr lang="en-US" b="1" smtClean="0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4437" name="Text Box 21"/>
          <p:cNvSpPr txBox="1">
            <a:spLocks noChangeArrowheads="1"/>
          </p:cNvSpPr>
          <p:nvPr/>
        </p:nvSpPr>
        <p:spPr bwMode="auto">
          <a:xfrm>
            <a:off x="80391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966533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i="1" dirty="0" smtClean="0">
                <a:latin typeface="Times New Roman" pitchFamily="18" charset="0"/>
                <a:cs typeface="Times New Roman" pitchFamily="18" charset="0"/>
              </a:rPr>
              <a:t>INTRODUCTION  TO C</a:t>
            </a:r>
            <a:endParaRPr lang="en-IN" sz="32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34815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Initially a general purpose </a:t>
            </a:r>
            <a:r>
              <a:rPr lang="en-IN" sz="2400" b="1" i="1" dirty="0" err="1" smtClean="0">
                <a:latin typeface="Times New Roman" pitchFamily="18" charset="0"/>
                <a:cs typeface="Times New Roman" pitchFamily="18" charset="0"/>
              </a:rPr>
              <a:t>lanaguage</a:t>
            </a: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 called ALGOL.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Later CPL, then BCPL, then B finally C.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C is a programming </a:t>
            </a:r>
            <a:r>
              <a:rPr lang="en-IN" sz="2400" b="1" i="1" dirty="0" err="1" smtClean="0">
                <a:latin typeface="Times New Roman" pitchFamily="18" charset="0"/>
                <a:cs typeface="Times New Roman" pitchFamily="18" charset="0"/>
              </a:rPr>
              <a:t>languague</a:t>
            </a: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 developed at </a:t>
            </a:r>
            <a:r>
              <a:rPr lang="en-IN" sz="2400" b="1" i="1" dirty="0" err="1" smtClean="0"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 &amp;T’s  Bell     Laboratories of USA in 1972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It is designed &amp; developed by </a:t>
            </a:r>
            <a:r>
              <a:rPr lang="en-IN" sz="2400" b="1" i="1" u="sng" dirty="0" smtClean="0">
                <a:latin typeface="Times New Roman" pitchFamily="18" charset="0"/>
                <a:cs typeface="Times New Roman" pitchFamily="18" charset="0"/>
              </a:rPr>
              <a:t>Dennis </a:t>
            </a:r>
            <a:r>
              <a:rPr lang="en-IN" sz="2400" b="1" i="1" u="sng" dirty="0" err="1" smtClean="0">
                <a:latin typeface="Times New Roman" pitchFamily="18" charset="0"/>
                <a:cs typeface="Times New Roman" pitchFamily="18" charset="0"/>
              </a:rPr>
              <a:t>MacAlistair</a:t>
            </a:r>
            <a:r>
              <a:rPr lang="en-IN" sz="2400" b="1" i="1" u="sng" dirty="0" smtClean="0">
                <a:latin typeface="Times New Roman" pitchFamily="18" charset="0"/>
                <a:cs typeface="Times New Roman" pitchFamily="18" charset="0"/>
              </a:rPr>
              <a:t> Ritchie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It become popular within 70’s and sustained 3 decades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C is reliable, </a:t>
            </a:r>
            <a:r>
              <a:rPr lang="en-IN" sz="2400" b="1" i="1" dirty="0" err="1" smtClean="0">
                <a:latin typeface="Times New Roman" pitchFamily="18" charset="0"/>
                <a:cs typeface="Times New Roman" pitchFamily="18" charset="0"/>
              </a:rPr>
              <a:t>simple,easy</a:t>
            </a: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 to learn.</a:t>
            </a:r>
            <a:endParaRPr lang="en-IN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Image result for dennis ritchi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68" y="4343400"/>
            <a:ext cx="2000232" cy="251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/>
              <a:t>Scanf </a:t>
            </a:r>
            <a:r>
              <a:rPr lang="en-US" sz="4800" b="1"/>
              <a:t>( )</a:t>
            </a:r>
            <a:r>
              <a:rPr lang="en-US" sz="4800"/>
              <a:t>’s Other Arguments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b="1">
                <a:latin typeface="Times New Roman" pitchFamily="18" charset="0"/>
              </a:rPr>
              <a:t>After the control string, the other arguments are </a:t>
            </a:r>
            <a:r>
              <a:rPr lang="en-US" b="1">
                <a:solidFill>
                  <a:srgbClr val="FF5050"/>
                </a:solidFill>
                <a:latin typeface="Times New Roman" pitchFamily="18" charset="0"/>
              </a:rPr>
              <a:t>addresses</a:t>
            </a:r>
            <a:r>
              <a:rPr lang="en-US" b="1">
                <a:latin typeface="Times New Roman" pitchFamily="18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b="1">
                <a:latin typeface="Times New Roman" pitchFamily="18" charset="0"/>
              </a:rPr>
              <a:t>Example: assume </a:t>
            </a:r>
            <a:r>
              <a:rPr lang="en-US" b="1">
                <a:solidFill>
                  <a:srgbClr val="DAF6F8"/>
                </a:solidFill>
                <a:latin typeface="Times New Roman" pitchFamily="18" charset="0"/>
              </a:rPr>
              <a:t>x</a:t>
            </a:r>
            <a:r>
              <a:rPr lang="en-US" b="1">
                <a:latin typeface="Times New Roman" pitchFamily="18" charset="0"/>
              </a:rPr>
              <a:t> is declared as an integer variable.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>
                <a:solidFill>
                  <a:srgbClr val="FF99FF"/>
                </a:solidFill>
                <a:latin typeface="Times New Roman" pitchFamily="18" charset="0"/>
              </a:rPr>
              <a:t>scanf(“%d”,</a:t>
            </a:r>
            <a:r>
              <a:rPr lang="en-US" b="1">
                <a:latin typeface="Times New Roman" pitchFamily="18" charset="0"/>
              </a:rPr>
              <a:t> </a:t>
            </a:r>
            <a:r>
              <a:rPr lang="en-US" b="1">
                <a:solidFill>
                  <a:srgbClr val="FF5050"/>
                </a:solidFill>
                <a:latin typeface="Times New Roman" pitchFamily="18" charset="0"/>
              </a:rPr>
              <a:t>&amp;</a:t>
            </a:r>
            <a:r>
              <a:rPr lang="en-US" b="1">
                <a:latin typeface="Times New Roman" pitchFamily="18" charset="0"/>
              </a:rPr>
              <a:t>x</a:t>
            </a:r>
            <a:r>
              <a:rPr lang="en-US" b="1">
                <a:solidFill>
                  <a:srgbClr val="FF99FF"/>
                </a:solidFill>
                <a:latin typeface="Times New Roman" pitchFamily="18" charset="0"/>
              </a:rPr>
              <a:t>);</a:t>
            </a:r>
            <a:endParaRPr lang="en-US" b="1">
              <a:latin typeface="Times New Roman" pitchFamily="18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>
                <a:latin typeface="Times New Roman" pitchFamily="18" charset="0"/>
              </a:rPr>
              <a:t>The </a:t>
            </a:r>
            <a:r>
              <a:rPr lang="en-US" b="1">
                <a:solidFill>
                  <a:srgbClr val="FF5050"/>
                </a:solidFill>
                <a:latin typeface="Times New Roman" pitchFamily="18" charset="0"/>
              </a:rPr>
              <a:t>&amp; </a:t>
            </a:r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is the address operator.  It says “store the value entered at the </a:t>
            </a:r>
            <a:r>
              <a:rPr lang="en-US" b="1">
                <a:solidFill>
                  <a:srgbClr val="FF9966"/>
                </a:solidFill>
                <a:latin typeface="Times New Roman" pitchFamily="18" charset="0"/>
              </a:rPr>
              <a:t>address</a:t>
            </a:r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 of the </a:t>
            </a:r>
            <a:r>
              <a:rPr lang="en-US" b="1">
                <a:solidFill>
                  <a:srgbClr val="FF9966"/>
                </a:solidFill>
                <a:latin typeface="Times New Roman" pitchFamily="18" charset="0"/>
              </a:rPr>
              <a:t>memory location named x</a:t>
            </a:r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”.</a:t>
            </a:r>
            <a:endParaRPr lang="en-US" b="1">
              <a:solidFill>
                <a:srgbClr val="FFC6A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239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/>
              <a:t>scanf ( ) Conversion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686800" cy="762000"/>
          </a:xfrm>
        </p:spPr>
        <p:txBody>
          <a:bodyPr/>
          <a:lstStyle/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sz="2800"/>
              <a:t>Conversion  How characters in the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sz="2800"/>
              <a:t>Character   input stream are converted. 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911225" y="2052638"/>
            <a:ext cx="471488" cy="370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c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d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f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lf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Lf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s</a:t>
            </a: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3108325" y="2052638"/>
            <a:ext cx="4589463" cy="370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/>
              <a:t>Character</a:t>
            </a:r>
          </a:p>
          <a:p>
            <a:pPr algn="l">
              <a:lnSpc>
                <a:spcPct val="90000"/>
              </a:lnSpc>
            </a:pPr>
            <a:endParaRPr lang="en-US"/>
          </a:p>
          <a:p>
            <a:pPr algn="l">
              <a:lnSpc>
                <a:spcPct val="90000"/>
              </a:lnSpc>
            </a:pPr>
            <a:r>
              <a:rPr lang="en-US"/>
              <a:t>decimal integer</a:t>
            </a:r>
          </a:p>
          <a:p>
            <a:pPr algn="l">
              <a:lnSpc>
                <a:spcPct val="90000"/>
              </a:lnSpc>
            </a:pPr>
            <a:endParaRPr lang="en-US"/>
          </a:p>
          <a:p>
            <a:pPr algn="l">
              <a:lnSpc>
                <a:spcPct val="90000"/>
              </a:lnSpc>
            </a:pPr>
            <a:r>
              <a:rPr lang="en-US"/>
              <a:t>floating-pint number (float)</a:t>
            </a:r>
          </a:p>
          <a:p>
            <a:pPr algn="l">
              <a:lnSpc>
                <a:spcPct val="90000"/>
              </a:lnSpc>
            </a:pPr>
            <a:endParaRPr lang="en-US"/>
          </a:p>
          <a:p>
            <a:pPr algn="l">
              <a:lnSpc>
                <a:spcPct val="90000"/>
              </a:lnSpc>
            </a:pPr>
            <a:r>
              <a:rPr lang="en-US"/>
              <a:t>floating-point number (double)</a:t>
            </a:r>
          </a:p>
          <a:p>
            <a:pPr algn="l">
              <a:lnSpc>
                <a:spcPct val="90000"/>
              </a:lnSpc>
            </a:pPr>
            <a:endParaRPr lang="en-US"/>
          </a:p>
          <a:p>
            <a:pPr algn="l">
              <a:lnSpc>
                <a:spcPct val="90000"/>
              </a:lnSpc>
            </a:pPr>
            <a:r>
              <a:rPr lang="en-US"/>
              <a:t>floating-point number (long double)</a:t>
            </a:r>
          </a:p>
          <a:p>
            <a:pPr algn="l">
              <a:lnSpc>
                <a:spcPct val="90000"/>
              </a:lnSpc>
            </a:pPr>
            <a:endParaRPr lang="en-US"/>
          </a:p>
          <a:p>
            <a:pPr algn="l">
              <a:lnSpc>
                <a:spcPct val="90000"/>
              </a:lnSpc>
            </a:pPr>
            <a:r>
              <a:rPr lang="en-US"/>
              <a:t>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/>
            </a:r>
            <a:br>
              <a:rPr lang="en-US"/>
            </a:br>
            <a:r>
              <a:rPr lang="en-US"/>
              <a:t>Characters Used in C Programs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>
                <a:latin typeface="Courier New" pitchFamily="49" charset="0"/>
              </a:rPr>
              <a:t>Lowercase letters</a:t>
            </a:r>
          </a:p>
          <a:p>
            <a:pPr lvl="1">
              <a:lnSpc>
                <a:spcPct val="90000"/>
              </a:lnSpc>
            </a:pPr>
            <a:r>
              <a:rPr lang="en-US" sz="2000" b="1">
                <a:latin typeface="Courier New" pitchFamily="49" charset="0"/>
              </a:rPr>
              <a:t>a  b  c  .  .  .  z</a:t>
            </a:r>
          </a:p>
          <a:p>
            <a:pPr>
              <a:lnSpc>
                <a:spcPct val="90000"/>
              </a:lnSpc>
            </a:pPr>
            <a:r>
              <a:rPr lang="en-US" sz="2400" b="1">
                <a:latin typeface="Courier New" pitchFamily="49" charset="0"/>
              </a:rPr>
              <a:t>Uppercase letters</a:t>
            </a:r>
          </a:p>
          <a:p>
            <a:pPr lvl="1">
              <a:lnSpc>
                <a:spcPct val="90000"/>
              </a:lnSpc>
            </a:pPr>
            <a:r>
              <a:rPr lang="en-US" sz="2000" b="1">
                <a:latin typeface="Courier New" pitchFamily="49" charset="0"/>
              </a:rPr>
              <a:t>A  B  C  .  .  .  Z</a:t>
            </a:r>
          </a:p>
          <a:p>
            <a:pPr>
              <a:lnSpc>
                <a:spcPct val="90000"/>
              </a:lnSpc>
            </a:pPr>
            <a:r>
              <a:rPr lang="en-US" sz="2400" b="1">
                <a:latin typeface="Courier New" pitchFamily="49" charset="0"/>
              </a:rPr>
              <a:t>Digits</a:t>
            </a:r>
          </a:p>
          <a:p>
            <a:pPr lvl="1">
              <a:lnSpc>
                <a:spcPct val="90000"/>
              </a:lnSpc>
            </a:pPr>
            <a:r>
              <a:rPr lang="en-US" sz="2000" b="1">
                <a:latin typeface="Courier New" pitchFamily="49" charset="0"/>
              </a:rPr>
              <a:t>0  1  2  3  4  5  6  7  8  9</a:t>
            </a:r>
          </a:p>
          <a:p>
            <a:pPr>
              <a:lnSpc>
                <a:spcPct val="90000"/>
              </a:lnSpc>
            </a:pPr>
            <a:r>
              <a:rPr lang="en-US" sz="2400" b="1">
                <a:latin typeface="Courier New" pitchFamily="49" charset="0"/>
              </a:rPr>
              <a:t>Other characters</a:t>
            </a:r>
          </a:p>
          <a:p>
            <a:pPr lvl="1">
              <a:lnSpc>
                <a:spcPct val="90000"/>
              </a:lnSpc>
            </a:pPr>
            <a:r>
              <a:rPr lang="en-US" sz="2000" b="1">
                <a:latin typeface="Courier New" pitchFamily="49" charset="0"/>
              </a:rPr>
              <a:t>+  -  *  /  =  (  )  {  }  [  ]  &lt;  &gt;  ‘  “  </a:t>
            </a:r>
          </a:p>
          <a:p>
            <a:pPr lvl="1">
              <a:lnSpc>
                <a:spcPct val="90000"/>
              </a:lnSpc>
            </a:pPr>
            <a:r>
              <a:rPr lang="en-US" sz="2000" b="1">
                <a:latin typeface="Courier New" pitchFamily="49" charset="0"/>
              </a:rPr>
              <a:t>!  @  #  $  %  &amp;  _  ^  ~  \  .  ,  ;  :  ?</a:t>
            </a:r>
          </a:p>
          <a:p>
            <a:pPr>
              <a:lnSpc>
                <a:spcPct val="90000"/>
              </a:lnSpc>
            </a:pPr>
            <a:r>
              <a:rPr lang="en-US" sz="2400" b="1">
                <a:latin typeface="Courier New" pitchFamily="49" charset="0"/>
              </a:rPr>
              <a:t>White space characters</a:t>
            </a:r>
          </a:p>
          <a:p>
            <a:pPr lvl="1">
              <a:lnSpc>
                <a:spcPct val="90000"/>
              </a:lnSpc>
            </a:pPr>
            <a:r>
              <a:rPr lang="en-US" sz="2000" b="1">
                <a:latin typeface="Courier New" pitchFamily="49" charset="0"/>
              </a:rPr>
              <a:t>blank, newline, tab,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The Six Kinds of Tokens in ANSI C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latin typeface="Times New Roman" pitchFamily="18" charset="0"/>
              </a:rPr>
              <a:t>Keywords</a:t>
            </a:r>
          </a:p>
          <a:p>
            <a:r>
              <a:rPr lang="en-US" b="1">
                <a:latin typeface="Times New Roman" pitchFamily="18" charset="0"/>
              </a:rPr>
              <a:t>Identifiers</a:t>
            </a:r>
          </a:p>
          <a:p>
            <a:r>
              <a:rPr lang="en-US" b="1">
                <a:latin typeface="Times New Roman" pitchFamily="18" charset="0"/>
              </a:rPr>
              <a:t>Constants</a:t>
            </a:r>
          </a:p>
          <a:p>
            <a:r>
              <a:rPr lang="en-US" b="1">
                <a:latin typeface="Times New Roman" pitchFamily="18" charset="0"/>
              </a:rPr>
              <a:t>String Constants</a:t>
            </a:r>
          </a:p>
          <a:p>
            <a:r>
              <a:rPr lang="en-US" b="1">
                <a:latin typeface="Times New Roman" pitchFamily="18" charset="0"/>
              </a:rPr>
              <a:t>Operators</a:t>
            </a:r>
          </a:p>
          <a:p>
            <a:r>
              <a:rPr lang="en-US" b="1">
                <a:latin typeface="Times New Roman" pitchFamily="18" charset="0"/>
              </a:rPr>
              <a:t>Punctuators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/>
              <a:t>Keywords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solidFill>
                  <a:srgbClr val="FF5050"/>
                </a:solidFill>
                <a:latin typeface="Times New Roman" pitchFamily="18" charset="0"/>
              </a:rPr>
              <a:t>Keywords</a:t>
            </a:r>
            <a:r>
              <a:rPr lang="en-US" b="1">
                <a:latin typeface="Times New Roman" pitchFamily="18" charset="0"/>
              </a:rPr>
              <a:t> are </a:t>
            </a:r>
            <a:r>
              <a:rPr lang="en-US" b="1">
                <a:solidFill>
                  <a:srgbClr val="FF5050"/>
                </a:solidFill>
                <a:latin typeface="Times New Roman" pitchFamily="18" charset="0"/>
              </a:rPr>
              <a:t>C tokens</a:t>
            </a:r>
            <a:r>
              <a:rPr lang="en-US" b="1">
                <a:latin typeface="Times New Roman" pitchFamily="18" charset="0"/>
              </a:rPr>
              <a:t> that have a strict meaning.</a:t>
            </a:r>
          </a:p>
          <a:p>
            <a:pPr lvl="1"/>
            <a:r>
              <a:rPr lang="en-US" b="1">
                <a:latin typeface="Times New Roman" pitchFamily="18" charset="0"/>
              </a:rPr>
              <a:t>They are </a:t>
            </a:r>
            <a:r>
              <a:rPr lang="en-US" b="1">
                <a:solidFill>
                  <a:srgbClr val="FF5050"/>
                </a:solidFill>
                <a:latin typeface="Times New Roman" pitchFamily="18" charset="0"/>
              </a:rPr>
              <a:t>explicitly reserved</a:t>
            </a:r>
            <a:r>
              <a:rPr lang="en-US" b="1">
                <a:latin typeface="Times New Roman" pitchFamily="18" charset="0"/>
              </a:rPr>
              <a:t> and cannot be redefined.</a:t>
            </a:r>
          </a:p>
          <a:p>
            <a:r>
              <a:rPr lang="en-US" b="1">
                <a:latin typeface="Times New Roman" pitchFamily="18" charset="0"/>
              </a:rPr>
              <a:t>ANSII C has 32 key words.</a:t>
            </a:r>
          </a:p>
          <a:p>
            <a:pPr lvl="1"/>
            <a:r>
              <a:rPr lang="en-US" b="1">
                <a:latin typeface="Times New Roman" pitchFamily="18" charset="0"/>
              </a:rPr>
              <a:t>Some implementations such as Borland’s  C or Microsoft’s C have additional key words.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ANSII C Keywords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sz="2400" b="1">
                <a:latin typeface="Courier New" pitchFamily="49" charset="0"/>
              </a:rPr>
              <a:t>auto     do     goto     signed  unsigned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sz="2400" b="1">
                <a:latin typeface="Courier New" pitchFamily="49" charset="0"/>
              </a:rPr>
              <a:t>break    double if       sizeof  void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sz="2400" b="1">
                <a:latin typeface="Courier New" pitchFamily="49" charset="0"/>
              </a:rPr>
              <a:t>case     else   int      static  volatile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sz="2400" b="1">
                <a:latin typeface="Courier New" pitchFamily="49" charset="0"/>
              </a:rPr>
              <a:t>char     enum   long     struct  while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sz="2400" b="1">
                <a:latin typeface="Courier New" pitchFamily="49" charset="0"/>
              </a:rPr>
              <a:t>const    extern register switch    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sz="2400" b="1">
                <a:latin typeface="Courier New" pitchFamily="49" charset="0"/>
              </a:rPr>
              <a:t>continue float  return   typedef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sz="2400" b="1">
                <a:latin typeface="Courier New" pitchFamily="49" charset="0"/>
              </a:rPr>
              <a:t>default  for    short    union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Identifiers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>
                <a:latin typeface="Times New Roman" pitchFamily="18" charset="0"/>
              </a:rPr>
              <a:t>An identifier is a token:</a:t>
            </a:r>
          </a:p>
          <a:p>
            <a:pPr lvl="1">
              <a:lnSpc>
                <a:spcPct val="80000"/>
              </a:lnSpc>
            </a:pPr>
            <a:r>
              <a:rPr lang="en-US" b="1">
                <a:latin typeface="Times New Roman" pitchFamily="18" charset="0"/>
              </a:rPr>
              <a:t>Composed of a sequence of </a:t>
            </a:r>
            <a:r>
              <a:rPr lang="en-US" b="1">
                <a:solidFill>
                  <a:srgbClr val="FF5050"/>
                </a:solidFill>
                <a:latin typeface="Times New Roman" pitchFamily="18" charset="0"/>
              </a:rPr>
              <a:t>letters</a:t>
            </a:r>
            <a:r>
              <a:rPr lang="en-US" b="1">
                <a:latin typeface="Times New Roman" pitchFamily="18" charset="0"/>
              </a:rPr>
              <a:t>, </a:t>
            </a:r>
            <a:r>
              <a:rPr lang="en-US" b="1">
                <a:solidFill>
                  <a:srgbClr val="FF5050"/>
                </a:solidFill>
                <a:latin typeface="Times New Roman" pitchFamily="18" charset="0"/>
              </a:rPr>
              <a:t>digits</a:t>
            </a:r>
            <a:r>
              <a:rPr lang="en-US" b="1">
                <a:latin typeface="Times New Roman" pitchFamily="18" charset="0"/>
              </a:rPr>
              <a:t>, and the </a:t>
            </a:r>
            <a:r>
              <a:rPr lang="en-US" b="1">
                <a:solidFill>
                  <a:srgbClr val="FF5050"/>
                </a:solidFill>
                <a:latin typeface="Times New Roman" pitchFamily="18" charset="0"/>
              </a:rPr>
              <a:t>underscore</a:t>
            </a:r>
            <a:r>
              <a:rPr lang="en-US" b="1">
                <a:latin typeface="Times New Roman" pitchFamily="18" charset="0"/>
              </a:rPr>
              <a:t> character _</a:t>
            </a:r>
          </a:p>
          <a:p>
            <a:pPr lvl="2">
              <a:lnSpc>
                <a:spcPct val="90000"/>
              </a:lnSpc>
            </a:pPr>
            <a:r>
              <a:rPr lang="en-US" b="1">
                <a:latin typeface="Times New Roman" pitchFamily="18" charset="0"/>
              </a:rPr>
              <a:t>Note: </a:t>
            </a:r>
            <a:r>
              <a:rPr lang="en-US" b="1">
                <a:solidFill>
                  <a:srgbClr val="FF5050"/>
                </a:solidFill>
                <a:latin typeface="Times New Roman" pitchFamily="18" charset="0"/>
              </a:rPr>
              <a:t>Variable names</a:t>
            </a:r>
            <a:r>
              <a:rPr lang="en-US" b="1">
                <a:latin typeface="Times New Roman" pitchFamily="18" charset="0"/>
              </a:rPr>
              <a:t> are identifiers</a:t>
            </a:r>
          </a:p>
          <a:p>
            <a:pPr>
              <a:lnSpc>
                <a:spcPct val="90000"/>
              </a:lnSpc>
            </a:pPr>
            <a:r>
              <a:rPr lang="en-US" b="1">
                <a:solidFill>
                  <a:srgbClr val="FF9966"/>
                </a:solidFill>
                <a:latin typeface="Times New Roman" pitchFamily="18" charset="0"/>
              </a:rPr>
              <a:t>Lower- and uppercase</a:t>
            </a:r>
            <a:r>
              <a:rPr lang="en-US" b="1">
                <a:latin typeface="Times New Roman" pitchFamily="18" charset="0"/>
              </a:rPr>
              <a:t> letters are treated as </a:t>
            </a:r>
            <a:r>
              <a:rPr lang="en-US" b="1">
                <a:solidFill>
                  <a:srgbClr val="FF9966"/>
                </a:solidFill>
                <a:latin typeface="Times New Roman" pitchFamily="18" charset="0"/>
              </a:rPr>
              <a:t>distinct</a:t>
            </a:r>
            <a:r>
              <a:rPr lang="en-US" b="1"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b="1">
                <a:latin typeface="Times New Roman" pitchFamily="18" charset="0"/>
              </a:rPr>
              <a:t>Identifiers should be chosen so that they contribute to the </a:t>
            </a:r>
            <a:r>
              <a:rPr lang="en-US" b="1">
                <a:solidFill>
                  <a:srgbClr val="FF9966"/>
                </a:solidFill>
                <a:latin typeface="Times New Roman" pitchFamily="18" charset="0"/>
              </a:rPr>
              <a:t>readability and documentation</a:t>
            </a:r>
            <a:r>
              <a:rPr lang="en-US" b="1">
                <a:latin typeface="Times New Roman" pitchFamily="18" charset="0"/>
              </a:rPr>
              <a:t> of the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Special Identifiers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latin typeface="Times New Roman" pitchFamily="18" charset="0"/>
              </a:rPr>
              <a:t>main</a:t>
            </a:r>
          </a:p>
          <a:p>
            <a:pPr lvl="1"/>
            <a:r>
              <a:rPr lang="en-US" b="1">
                <a:latin typeface="Times New Roman" pitchFamily="18" charset="0"/>
              </a:rPr>
              <a:t>C programs always begin execution at the function main.</a:t>
            </a:r>
          </a:p>
          <a:p>
            <a:r>
              <a:rPr lang="en-US" b="1">
                <a:latin typeface="Times New Roman" pitchFamily="18" charset="0"/>
              </a:rPr>
              <a:t>Identifiers that begin with an underscore should be used only by systems programmers</a:t>
            </a:r>
          </a:p>
          <a:p>
            <a:pPr lvl="1"/>
            <a:r>
              <a:rPr lang="en-US" b="1">
                <a:latin typeface="Times New Roman" pitchFamily="18" charset="0"/>
              </a:rPr>
              <a:t>Because they can conflict with system names.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/>
              <a:t>Constants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latin typeface="Times New Roman" pitchFamily="18" charset="0"/>
              </a:rPr>
              <a:t>Integer Constants</a:t>
            </a:r>
          </a:p>
          <a:p>
            <a:pPr lvl="1"/>
            <a:r>
              <a:rPr lang="en-US" b="1">
                <a:latin typeface="Times New Roman" pitchFamily="18" charset="0"/>
              </a:rPr>
              <a:t>25 and 0</a:t>
            </a:r>
          </a:p>
          <a:p>
            <a:r>
              <a:rPr lang="en-US" b="1">
                <a:latin typeface="Times New Roman" pitchFamily="18" charset="0"/>
              </a:rPr>
              <a:t>Floating Constants</a:t>
            </a:r>
          </a:p>
          <a:p>
            <a:pPr lvl="1"/>
            <a:r>
              <a:rPr lang="en-US" b="1">
                <a:latin typeface="Times New Roman" pitchFamily="18" charset="0"/>
              </a:rPr>
              <a:t>3.14159 and 0.1</a:t>
            </a:r>
          </a:p>
          <a:p>
            <a:r>
              <a:rPr lang="en-US" b="1">
                <a:latin typeface="Times New Roman" pitchFamily="18" charset="0"/>
              </a:rPr>
              <a:t>Character Constants</a:t>
            </a:r>
          </a:p>
          <a:p>
            <a:pPr lvl="1"/>
            <a:r>
              <a:rPr lang="en-US" b="1">
                <a:latin typeface="Times New Roman" pitchFamily="18" charset="0"/>
              </a:rPr>
              <a:t>‘a’ and ‘B’ and ‘+’ and ‘;’ but not “a” or “B”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209</TotalTime>
  <Words>929</Words>
  <Application>Microsoft Office PowerPoint</Application>
  <PresentationFormat>On-screen Show (4:3)</PresentationFormat>
  <Paragraphs>167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Constantia</vt:lpstr>
      <vt:lpstr>Courier New</vt:lpstr>
      <vt:lpstr>Monotype Sorts</vt:lpstr>
      <vt:lpstr>Times New Roman</vt:lpstr>
      <vt:lpstr>Wingdings 2</vt:lpstr>
      <vt:lpstr>Flow</vt:lpstr>
      <vt:lpstr>PowerPoint Presentation</vt:lpstr>
      <vt:lpstr>PowerPoint Presentation</vt:lpstr>
      <vt:lpstr> Characters Used in C Programs</vt:lpstr>
      <vt:lpstr>The Six Kinds of Tokens in ANSI C</vt:lpstr>
      <vt:lpstr>Keywords</vt:lpstr>
      <vt:lpstr>ANSII C Keywords</vt:lpstr>
      <vt:lpstr>Identifiers</vt:lpstr>
      <vt:lpstr>Special Identifiers</vt:lpstr>
      <vt:lpstr>Constants</vt:lpstr>
      <vt:lpstr>Special Character Constants</vt:lpstr>
      <vt:lpstr>String Constants</vt:lpstr>
      <vt:lpstr>Is it a String or Not a String?</vt:lpstr>
      <vt:lpstr>The Mathematical Operators</vt:lpstr>
      <vt:lpstr>The sizeof Operator</vt:lpstr>
      <vt:lpstr>printf()</vt:lpstr>
      <vt:lpstr>The Formats in the Control String</vt:lpstr>
      <vt:lpstr>printf ( ) Example</vt:lpstr>
      <vt:lpstr>Use of scanf()</vt:lpstr>
      <vt:lpstr>scanf ( ) Arguments</vt:lpstr>
      <vt:lpstr>Scanf ( )’s Other Arguments</vt:lpstr>
      <vt:lpstr>scanf ( ) Conversion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madhuri</dc:creator>
  <cp:lastModifiedBy>Venki</cp:lastModifiedBy>
  <cp:revision>12</cp:revision>
  <dcterms:created xsi:type="dcterms:W3CDTF">2017-11-25T05:55:19Z</dcterms:created>
  <dcterms:modified xsi:type="dcterms:W3CDTF">2021-04-27T06:24:38Z</dcterms:modified>
</cp:coreProperties>
</file>