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3"/>
  </p:notesMasterIdLst>
  <p:sldIdLst>
    <p:sldId id="263" r:id="rId2"/>
    <p:sldId id="264" r:id="rId3"/>
    <p:sldId id="265" r:id="rId4"/>
    <p:sldId id="28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8" r:id="rId16"/>
    <p:sldId id="279" r:id="rId17"/>
    <p:sldId id="281" r:id="rId18"/>
    <p:sldId id="282" r:id="rId19"/>
    <p:sldId id="283" r:id="rId20"/>
    <p:sldId id="284" r:id="rId21"/>
    <p:sldId id="28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5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37FC0-2CE9-4311-8892-9CB4507215D9}" type="datetimeFigureOut">
              <a:rPr lang="en-IN" smtClean="0"/>
              <a:pPr/>
              <a:t>29-04-2021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9D8063-F017-4165-858C-77A3058F947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9B610534-54E0-4079-BEC6-373BD3B7A69A}" type="slidenum">
              <a:rPr lang="en-US" altLang="en-US" smtClean="0"/>
              <a:pPr/>
              <a:t>1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DA7B53-8738-4547-811E-4378E1229F4A}" type="slidenum">
              <a:rPr lang="en-US"/>
              <a:pPr/>
              <a:t>20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89795-0A37-4C04-93CE-084F29CEEFBC}" type="slidenum">
              <a:rPr lang="en-US"/>
              <a:pPr/>
              <a:t>21</a:t>
            </a:fld>
            <a:endParaRPr lang="en-US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C631854-22C0-44B4-9CB7-2899E8B615E2}" type="slidenum">
              <a:rPr lang="en-US" altLang="en-US" smtClean="0"/>
              <a:pPr/>
              <a:t>2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5778EF8A-FAC0-4B26-AAB6-B96F2615492A}" type="slidenum">
              <a:rPr lang="en-US" altLang="en-US" smtClean="0"/>
              <a:pPr/>
              <a:t>3</a:t>
            </a:fld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F18AAA2-535E-46C4-AE38-4C3C558D801F}" type="slidenum">
              <a:rPr lang="en-US" altLang="en-US" smtClean="0"/>
              <a:pPr/>
              <a:t>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58790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B984A4-FEE1-4C64-B350-05602082E93A}" type="slidenum">
              <a:rPr lang="en-US"/>
              <a:pPr/>
              <a:t>15</a:t>
            </a:fld>
            <a:endParaRPr lang="en-US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030BAF-AB6E-4202-B66A-3BEE0C4C6C28}" type="slidenum">
              <a:rPr lang="en-US"/>
              <a:pPr/>
              <a:t>16</a:t>
            </a:fld>
            <a:endParaRPr lang="en-US"/>
          </a:p>
        </p:txBody>
      </p:sp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86285-66BE-4C87-85BA-B727A51E5157}" type="slidenum">
              <a:rPr lang="en-US"/>
              <a:pPr/>
              <a:t>17</a:t>
            </a:fld>
            <a:endParaRPr lang="en-US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546B32-DB83-4935-9BCD-A571D3A412BF}" type="slidenum">
              <a:rPr lang="en-US"/>
              <a:pPr/>
              <a:t>18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090772-3D01-44EA-B743-BFF24ECFD7D7}" type="slidenum">
              <a:rPr lang="en-US"/>
              <a:pPr/>
              <a:t>19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17DC1E7-93F6-410B-9502-E2394931A57A}" type="datetimeFigureOut">
              <a:rPr lang="en-IN" smtClean="0"/>
              <a:pPr/>
              <a:t>29-04-2021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E7147F9-2653-460C-A569-EB58C433085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C1E7-93F6-410B-9502-E2394931A57A}" type="datetimeFigureOut">
              <a:rPr lang="en-IN" smtClean="0"/>
              <a:pPr/>
              <a:t>29-04-2021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47F9-2653-460C-A569-EB58C433085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C1E7-93F6-410B-9502-E2394931A57A}" type="datetimeFigureOut">
              <a:rPr lang="en-IN" smtClean="0"/>
              <a:pPr/>
              <a:t>29-04-2021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47F9-2653-460C-A569-EB58C433085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0097062-7005-4E85-8F9F-AC172C4E5A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C1E7-93F6-410B-9502-E2394931A57A}" type="datetimeFigureOut">
              <a:rPr lang="en-IN" smtClean="0"/>
              <a:pPr/>
              <a:t>29-04-2021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47F9-2653-460C-A569-EB58C433085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C1E7-93F6-410B-9502-E2394931A57A}" type="datetimeFigureOut">
              <a:rPr lang="en-IN" smtClean="0"/>
              <a:pPr/>
              <a:t>29-04-2021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47F9-2653-460C-A569-EB58C433085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C1E7-93F6-410B-9502-E2394931A57A}" type="datetimeFigureOut">
              <a:rPr lang="en-IN" smtClean="0"/>
              <a:pPr/>
              <a:t>29-04-2021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47F9-2653-460C-A569-EB58C433085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C1E7-93F6-410B-9502-E2394931A57A}" type="datetimeFigureOut">
              <a:rPr lang="en-IN" smtClean="0"/>
              <a:pPr/>
              <a:t>29-04-2021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47F9-2653-460C-A569-EB58C433085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C1E7-93F6-410B-9502-E2394931A57A}" type="datetimeFigureOut">
              <a:rPr lang="en-IN" smtClean="0"/>
              <a:pPr/>
              <a:t>29-04-2021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47F9-2653-460C-A569-EB58C433085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DC1E7-93F6-410B-9502-E2394931A57A}" type="datetimeFigureOut">
              <a:rPr lang="en-IN" smtClean="0"/>
              <a:pPr/>
              <a:t>29-04-2021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47F9-2653-460C-A569-EB58C433085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717DC1E7-93F6-410B-9502-E2394931A57A}" type="datetimeFigureOut">
              <a:rPr lang="en-IN" smtClean="0"/>
              <a:pPr/>
              <a:t>29-04-2021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147F9-2653-460C-A569-EB58C433085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17DC1E7-93F6-410B-9502-E2394931A57A}" type="datetimeFigureOut">
              <a:rPr lang="en-IN" smtClean="0"/>
              <a:pPr/>
              <a:t>29-04-2021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E7147F9-2653-460C-A569-EB58C4330851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717DC1E7-93F6-410B-9502-E2394931A57A}" type="datetimeFigureOut">
              <a:rPr lang="en-IN" smtClean="0"/>
              <a:pPr/>
              <a:t>29-04-2021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E7147F9-2653-460C-A569-EB58C433085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BC4F08-2ED5-4C54-ACD3-A37D061ACFFB}" type="slidenum">
              <a:rPr lang="en-US"/>
              <a:pPr>
                <a:defRPr/>
              </a:pPr>
              <a:t>1</a:t>
            </a:fld>
            <a:endParaRPr lang="en-US"/>
          </a:p>
        </p:txBody>
      </p:sp>
      <p:sp>
        <p:nvSpPr>
          <p:cNvPr id="5124" name="Rectangle 2"/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en-US"/>
          </a:p>
        </p:txBody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228600" y="304800"/>
            <a:ext cx="57182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en-US" sz="4000" dirty="0" smtClean="0">
                <a:latin typeface="Arial" charset="0"/>
              </a:rPr>
              <a:t>Structure of C </a:t>
            </a:r>
            <a:r>
              <a:rPr lang="en-US" altLang="en-US" sz="4000" dirty="0">
                <a:latin typeface="Arial" charset="0"/>
              </a:rPr>
              <a:t>Programs</a:t>
            </a: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endParaRPr lang="en-US" altLang="en-US" sz="1800"/>
          </a:p>
        </p:txBody>
      </p:sp>
      <p:sp>
        <p:nvSpPr>
          <p:cNvPr id="501765" name="Rectangle 5"/>
          <p:cNvSpPr>
            <a:spLocks noChangeArrowheads="1"/>
          </p:cNvSpPr>
          <p:nvPr/>
        </p:nvSpPr>
        <p:spPr bwMode="auto">
          <a:xfrm>
            <a:off x="304800" y="2447925"/>
            <a:ext cx="8229600" cy="52228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sz="28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It's time to write your first C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2514600" y="1828800"/>
            <a:ext cx="6096000" cy="4530725"/>
          </a:xfrm>
          <a:noFill/>
          <a:ln/>
        </p:spPr>
        <p:txBody>
          <a:bodyPr lIns="90488" tIns="44450" rIns="90488" bIns="44450">
            <a:normAutofit/>
          </a:bodyPr>
          <a:lstStyle/>
          <a:p>
            <a:r>
              <a:rPr lang="en-US"/>
              <a:t>Division by zero is mathematically undefined.</a:t>
            </a:r>
          </a:p>
          <a:p>
            <a:r>
              <a:rPr lang="en-US"/>
              <a:t>If you allow division by zero in a program, it will cause a </a:t>
            </a:r>
            <a:r>
              <a:rPr lang="en-US" b="1"/>
              <a:t>fatal error</a:t>
            </a:r>
            <a:r>
              <a:rPr lang="en-US"/>
              <a:t>.  Your program will terminate execution and give an error message.</a:t>
            </a:r>
          </a:p>
          <a:p>
            <a:r>
              <a:rPr lang="en-US" b="1"/>
              <a:t>Non-fatal errors </a:t>
            </a:r>
            <a:r>
              <a:rPr lang="en-US"/>
              <a:t>do not cause program termination, just produce incorrect results.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Division By Zero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The expression  </a:t>
            </a:r>
            <a:r>
              <a:rPr lang="en-US" b="1">
                <a:solidFill>
                  <a:srgbClr val="CC3300"/>
                </a:solidFill>
              </a:rPr>
              <a:t>m % n</a:t>
            </a:r>
            <a:r>
              <a:rPr lang="en-US" b="1"/>
              <a:t> </a:t>
            </a:r>
            <a:r>
              <a:rPr lang="en-US"/>
              <a:t>yields the integer remainder after </a:t>
            </a:r>
            <a:r>
              <a:rPr lang="en-US" b="1"/>
              <a:t>m</a:t>
            </a:r>
            <a:r>
              <a:rPr lang="en-US"/>
              <a:t> is divided by </a:t>
            </a:r>
            <a:r>
              <a:rPr lang="en-US" b="1"/>
              <a:t>n</a:t>
            </a:r>
            <a:r>
              <a:rPr lang="en-US"/>
              <a:t>.</a:t>
            </a:r>
          </a:p>
          <a:p>
            <a:r>
              <a:rPr lang="en-US"/>
              <a:t>Modulus is an integer operation -- both operands MUST be integers.</a:t>
            </a:r>
          </a:p>
          <a:p>
            <a:r>
              <a:rPr lang="en-US"/>
              <a:t>Examples :	17 % 5  =  2</a:t>
            </a:r>
          </a:p>
          <a:p>
            <a:pPr>
              <a:buFont typeface="Monotype Sorts" pitchFamily="2" charset="2"/>
              <a:buChar char=" "/>
            </a:pPr>
            <a:r>
              <a:rPr lang="en-US"/>
              <a:t> 			  6 % 3  =  0</a:t>
            </a:r>
          </a:p>
          <a:p>
            <a:pPr>
              <a:buFont typeface="Monotype Sorts" pitchFamily="2" charset="2"/>
              <a:buChar char=" "/>
            </a:pPr>
            <a:r>
              <a:rPr lang="en-US"/>
              <a:t> 			  9 % 2  =  1</a:t>
            </a:r>
          </a:p>
          <a:p>
            <a:pPr>
              <a:buFont typeface="Monotype Sorts" pitchFamily="2" charset="2"/>
              <a:buChar char=" "/>
            </a:pPr>
            <a:r>
              <a:rPr lang="en-US"/>
              <a:t> 			  5 % 8  =  5</a:t>
            </a:r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Modulus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7772400" cy="4572000"/>
          </a:xfrm>
          <a:noFill/>
          <a:ln/>
        </p:spPr>
        <p:txBody>
          <a:bodyPr lIns="90488" tIns="44450" rIns="90488" bIns="44450"/>
          <a:lstStyle/>
          <a:p>
            <a:r>
              <a:rPr lang="en-US" sz="2600" dirty="0"/>
              <a:t>Used to determine if an integer value is even or odd</a:t>
            </a:r>
          </a:p>
          <a:p>
            <a:pPr>
              <a:lnSpc>
                <a:spcPct val="125000"/>
              </a:lnSpc>
              <a:buFont typeface="Monotype Sorts" pitchFamily="2" charset="2"/>
              <a:buChar char=" "/>
            </a:pPr>
            <a:r>
              <a:rPr lang="en-US" sz="2600" dirty="0"/>
              <a:t> </a:t>
            </a:r>
            <a:r>
              <a:rPr lang="en-US" sz="2600" dirty="0">
                <a:solidFill>
                  <a:srgbClr val="CC3300"/>
                </a:solidFill>
              </a:rPr>
              <a:t>5 % 2 = 1    odd      4 % 2 = 0    even</a:t>
            </a:r>
          </a:p>
          <a:p>
            <a:pPr>
              <a:lnSpc>
                <a:spcPct val="125000"/>
              </a:lnSpc>
              <a:buFont typeface="Monotype Sorts" pitchFamily="2" charset="2"/>
              <a:buChar char=" "/>
            </a:pPr>
            <a:r>
              <a:rPr lang="en-US" sz="2600" dirty="0"/>
              <a:t>If you take the modulus by 2 of an integer, a result of 1 means the number is odd and a result of 0 means the number is even</a:t>
            </a:r>
            <a:r>
              <a:rPr lang="en-US" sz="2600" dirty="0" smtClean="0"/>
              <a:t>.</a:t>
            </a:r>
            <a:endParaRPr lang="en-US" sz="2600" dirty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 Uses for Modulus</a:t>
            </a:r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2514600" y="2971800"/>
            <a:ext cx="228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9222" name="Line 6"/>
          <p:cNvSpPr>
            <a:spLocks noChangeShapeType="1"/>
          </p:cNvSpPr>
          <p:nvPr/>
        </p:nvSpPr>
        <p:spPr bwMode="auto">
          <a:xfrm>
            <a:off x="5410200" y="2971800"/>
            <a:ext cx="228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>
            <a:normAutofit fontScale="90000"/>
          </a:bodyPr>
          <a:lstStyle/>
          <a:p>
            <a:r>
              <a:rPr lang="en-US" sz="4000" dirty="0"/>
              <a:t>Arithmetic Operators </a:t>
            </a:r>
            <a:br>
              <a:rPr lang="en-US" sz="4000" dirty="0"/>
            </a:br>
            <a:r>
              <a:rPr lang="en-US" sz="4000" dirty="0"/>
              <a:t>Rules of Operator Precedence</a:t>
            </a:r>
            <a:endParaRPr lang="en-US" dirty="0"/>
          </a:p>
        </p:txBody>
      </p:sp>
      <p:graphicFrame>
        <p:nvGraphicFramePr>
          <p:cNvPr id="10424" name="Group 184"/>
          <p:cNvGraphicFramePr>
            <a:graphicFrameLocks noGrp="1"/>
          </p:cNvGraphicFramePr>
          <p:nvPr>
            <p:ph sz="half" idx="2"/>
          </p:nvPr>
        </p:nvGraphicFramePr>
        <p:xfrm>
          <a:off x="1219200" y="1828800"/>
          <a:ext cx="7162800" cy="4441826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7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Operator(s)</a:t>
                      </a:r>
                      <a:endParaRPr kumimoji="0" lang="en-US" sz="2000" b="1" i="0" u="sng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</a:rPr>
                        <a:t>Precedence &amp; Associativity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86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(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Evaluated first. If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nested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(embedded)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innermost first.  If on same level, left to right.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0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*</a:t>
                      </a: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   /   %   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Evaluated second.  If there are several, evaluated left to right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0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+   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Evaluated third.  If there are several, evaluated left to right.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Arial" charset="0"/>
                        </a:rPr>
                        <a:t>=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Evaluated last, right to left.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447800"/>
            <a:ext cx="7391400" cy="4876800"/>
          </a:xfrm>
          <a:noFill/>
          <a:ln/>
        </p:spPr>
        <p:txBody>
          <a:bodyPr lIns="90488" tIns="44450" rIns="90488" bIns="44450"/>
          <a:lstStyle/>
          <a:p>
            <a:pPr>
              <a:lnSpc>
                <a:spcPct val="90000"/>
              </a:lnSpc>
            </a:pPr>
            <a:r>
              <a:rPr lang="en-US" sz="2400"/>
              <a:t>Use parentheses to change the order in which an expression is evaluated.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rgbClr val="CC3300"/>
                </a:solidFill>
              </a:rPr>
              <a:t>a + b * c</a:t>
            </a:r>
            <a:r>
              <a:rPr lang="en-US" sz="2400"/>
              <a:t>	Would multiply </a:t>
            </a:r>
            <a:r>
              <a:rPr lang="en-US" sz="2400">
                <a:solidFill>
                  <a:srgbClr val="CC3300"/>
                </a:solidFill>
              </a:rPr>
              <a:t>b * c</a:t>
            </a:r>
            <a:r>
              <a:rPr lang="en-US" sz="2400"/>
              <a:t> first, then add </a:t>
            </a:r>
            <a:r>
              <a:rPr lang="en-US" sz="2400">
                <a:solidFill>
                  <a:srgbClr val="CC3300"/>
                </a:solidFill>
              </a:rPr>
              <a:t>a</a:t>
            </a:r>
            <a:r>
              <a:rPr lang="en-US" sz="2400"/>
              <a:t> to the result.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400"/>
              <a:t>If you really want the sum of </a:t>
            </a:r>
            <a:r>
              <a:rPr lang="en-US" sz="2400">
                <a:solidFill>
                  <a:srgbClr val="CC3300"/>
                </a:solidFill>
              </a:rPr>
              <a:t>a</a:t>
            </a:r>
            <a:r>
              <a:rPr lang="en-US" sz="2400"/>
              <a:t> and </a:t>
            </a:r>
            <a:r>
              <a:rPr lang="en-US" sz="2400">
                <a:solidFill>
                  <a:srgbClr val="CC3300"/>
                </a:solidFill>
              </a:rPr>
              <a:t>b</a:t>
            </a:r>
            <a:r>
              <a:rPr lang="en-US" sz="2400"/>
              <a:t> to be multiplied by </a:t>
            </a:r>
            <a:r>
              <a:rPr lang="en-US" sz="2400">
                <a:solidFill>
                  <a:srgbClr val="CC3300"/>
                </a:solidFill>
              </a:rPr>
              <a:t>c</a:t>
            </a:r>
            <a:r>
              <a:rPr lang="en-US" sz="2400"/>
              <a:t>, use parentheses to force the evaluation to be done in the order you want.</a:t>
            </a:r>
            <a:endParaRPr lang="en-US" sz="800"/>
          </a:p>
          <a:p>
            <a:pPr algn="ctr">
              <a:lnSpc>
                <a:spcPct val="90000"/>
              </a:lnSpc>
              <a:buFont typeface="Monotype Sorts" pitchFamily="2" charset="2"/>
              <a:buChar char=" "/>
            </a:pPr>
            <a:r>
              <a:rPr lang="en-US" sz="2400">
                <a:solidFill>
                  <a:srgbClr val="CC3300"/>
                </a:solidFill>
              </a:rPr>
              <a:t>(a + b) * c</a:t>
            </a:r>
          </a:p>
          <a:p>
            <a:pPr>
              <a:lnSpc>
                <a:spcPct val="90000"/>
              </a:lnSpc>
            </a:pPr>
            <a:r>
              <a:rPr lang="en-US" sz="2400"/>
              <a:t>Also use parentheses to clarify a complex expression.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153400" cy="685800"/>
          </a:xfrm>
          <a:noFill/>
          <a:ln/>
        </p:spPr>
        <p:txBody>
          <a:bodyPr lIns="90488" tIns="44450" rIns="90488" bIns="44450">
            <a:normAutofit fontScale="90000"/>
          </a:bodyPr>
          <a:lstStyle/>
          <a:p>
            <a:r>
              <a:rPr lang="en-US"/>
              <a:t>Using Parentheses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71600"/>
            <a:ext cx="7772400" cy="508173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rgbClr val="FFFF99"/>
              </a:buClr>
              <a:buFont typeface="Wingdings" pitchFamily="2" charset="2"/>
              <a:buNone/>
            </a:pPr>
            <a:r>
              <a:rPr lang="en-US" sz="4000" dirty="0">
                <a:solidFill>
                  <a:schemeClr val="accent2"/>
                </a:solidFill>
                <a:latin typeface="Trebuchet MS" pitchFamily="34" charset="0"/>
              </a:rPr>
              <a:t>&amp;&amp;</a:t>
            </a:r>
            <a:r>
              <a:rPr lang="en-US" sz="4000" dirty="0">
                <a:solidFill>
                  <a:schemeClr val="accent2"/>
                </a:solidFill>
              </a:rPr>
              <a:t>  </a:t>
            </a:r>
            <a:r>
              <a:rPr lang="en-US" sz="2400" dirty="0"/>
              <a:t>   Logical AND</a:t>
            </a:r>
          </a:p>
          <a:p>
            <a:pPr>
              <a:lnSpc>
                <a:spcPct val="80000"/>
              </a:lnSpc>
              <a:buClr>
                <a:srgbClr val="FFFF99"/>
              </a:buClr>
              <a:buFont typeface="Wingdings" pitchFamily="2" charset="2"/>
              <a:buNone/>
            </a:pPr>
            <a:r>
              <a:rPr lang="en-US" sz="4000" dirty="0">
                <a:solidFill>
                  <a:schemeClr val="accent2"/>
                </a:solidFill>
                <a:latin typeface="Trebuchet MS" pitchFamily="34" charset="0"/>
              </a:rPr>
              <a:t>||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        Logical OR</a:t>
            </a:r>
          </a:p>
          <a:p>
            <a:pPr>
              <a:lnSpc>
                <a:spcPct val="80000"/>
              </a:lnSpc>
              <a:buClr>
                <a:srgbClr val="FFFF99"/>
              </a:buClr>
              <a:buFont typeface="Wingdings" pitchFamily="2" charset="2"/>
              <a:buNone/>
            </a:pPr>
            <a:r>
              <a:rPr lang="en-US" sz="4000" dirty="0">
                <a:solidFill>
                  <a:schemeClr val="accent2"/>
                </a:solidFill>
                <a:latin typeface="Trebuchet MS" pitchFamily="34" charset="0"/>
              </a:rPr>
              <a:t>!</a:t>
            </a:r>
            <a:r>
              <a:rPr lang="en-US" sz="2400" dirty="0">
                <a:solidFill>
                  <a:schemeClr val="accent2"/>
                </a:solidFill>
              </a:rPr>
              <a:t>  </a:t>
            </a:r>
            <a:r>
              <a:rPr lang="en-US" sz="2400" dirty="0"/>
              <a:t>            Logical NOT</a:t>
            </a:r>
          </a:p>
          <a:p>
            <a:pPr>
              <a:lnSpc>
                <a:spcPct val="80000"/>
              </a:lnSpc>
              <a:buClr>
                <a:srgbClr val="FFFF99"/>
              </a:buClr>
              <a:buFont typeface="Wingdings" pitchFamily="2" charset="2"/>
              <a:buNone/>
            </a:pPr>
            <a:endParaRPr lang="en-US" sz="2400" dirty="0"/>
          </a:p>
          <a:p>
            <a:pPr>
              <a:lnSpc>
                <a:spcPct val="80000"/>
              </a:lnSpc>
              <a:buClr>
                <a:srgbClr val="FFFF99"/>
              </a:buClr>
            </a:pPr>
            <a:r>
              <a:rPr lang="en-US" sz="2400" dirty="0"/>
              <a:t>gives a </a:t>
            </a:r>
            <a:r>
              <a:rPr lang="en-US" sz="2400" dirty="0" err="1"/>
              <a:t>boolean</a:t>
            </a:r>
            <a:r>
              <a:rPr lang="en-US" sz="2400" dirty="0"/>
              <a:t> result</a:t>
            </a:r>
          </a:p>
          <a:p>
            <a:pPr>
              <a:lnSpc>
                <a:spcPct val="80000"/>
              </a:lnSpc>
              <a:buClr>
                <a:srgbClr val="FFFF99"/>
              </a:buClr>
              <a:buFont typeface="Wingdings" pitchFamily="2" charset="2"/>
              <a:buNone/>
            </a:pPr>
            <a:endParaRPr lang="en-US" dirty="0">
              <a:solidFill>
                <a:schemeClr val="accent2"/>
              </a:solidFill>
              <a:latin typeface="Trebuchet MS" pitchFamily="34" charset="0"/>
            </a:endParaRPr>
          </a:p>
          <a:p>
            <a:pPr>
              <a:lnSpc>
                <a:spcPct val="80000"/>
              </a:lnSpc>
              <a:buClr>
                <a:srgbClr val="FFFF99"/>
              </a:buClr>
              <a:buFont typeface="Wingdings" pitchFamily="2" charset="2"/>
              <a:buNone/>
            </a:pPr>
            <a:r>
              <a:rPr lang="en-US" b="1" dirty="0" err="1">
                <a:solidFill>
                  <a:schemeClr val="accent2"/>
                </a:solidFill>
              </a:rPr>
              <a:t>boolean</a:t>
            </a:r>
            <a:r>
              <a:rPr lang="en-US" b="1" dirty="0">
                <a:solidFill>
                  <a:schemeClr val="accent2"/>
                </a:solidFill>
              </a:rPr>
              <a:t> b</a:t>
            </a:r>
            <a:r>
              <a:rPr lang="en-US" dirty="0">
                <a:solidFill>
                  <a:schemeClr val="accent2"/>
                </a:solidFill>
              </a:rPr>
              <a:t>;</a:t>
            </a:r>
          </a:p>
          <a:p>
            <a:pPr>
              <a:lnSpc>
                <a:spcPct val="80000"/>
              </a:lnSpc>
              <a:buClr>
                <a:srgbClr val="FFFF99"/>
              </a:buClr>
              <a:buFont typeface="Wingdings" pitchFamily="2" charset="2"/>
              <a:buNone/>
            </a:pPr>
            <a:r>
              <a:rPr lang="en-US" b="1" dirty="0">
                <a:solidFill>
                  <a:schemeClr val="accent2"/>
                </a:solidFill>
              </a:rPr>
              <a:t>b = 3 &gt; 2 &amp;&amp; 5 &lt; 7;</a:t>
            </a:r>
            <a:r>
              <a:rPr lang="en-US" dirty="0">
                <a:solidFill>
                  <a:schemeClr val="accent2"/>
                </a:solidFill>
              </a:rPr>
              <a:t> // b is true </a:t>
            </a:r>
          </a:p>
          <a:p>
            <a:pPr>
              <a:lnSpc>
                <a:spcPct val="80000"/>
              </a:lnSpc>
              <a:buClr>
                <a:srgbClr val="FFFF99"/>
              </a:buClr>
              <a:buFont typeface="Wingdings" pitchFamily="2" charset="2"/>
              <a:buNone/>
            </a:pPr>
            <a:r>
              <a:rPr lang="en-US" b="1" dirty="0">
                <a:solidFill>
                  <a:schemeClr val="accent2"/>
                </a:solidFill>
              </a:rPr>
              <a:t>b = 2 &gt; 3 &amp;&amp; 5 &lt; 7;</a:t>
            </a:r>
            <a:r>
              <a:rPr lang="en-US" dirty="0">
                <a:solidFill>
                  <a:schemeClr val="accent2"/>
                </a:solidFill>
              </a:rPr>
              <a:t> // b is now false</a:t>
            </a:r>
            <a:r>
              <a:rPr lang="en-US" dirty="0"/>
              <a:t> </a:t>
            </a:r>
          </a:p>
          <a:p>
            <a:pPr>
              <a:lnSpc>
                <a:spcPct val="80000"/>
              </a:lnSpc>
              <a:buClr>
                <a:srgbClr val="FFFF99"/>
              </a:buClr>
              <a:buFont typeface="Wingdings" pitchFamily="2" charset="2"/>
              <a:buNone/>
            </a:pPr>
            <a:endParaRPr lang="en-US" dirty="0"/>
          </a:p>
          <a:p>
            <a:pPr>
              <a:lnSpc>
                <a:spcPct val="80000"/>
              </a:lnSpc>
              <a:buClr>
                <a:srgbClr val="FFFF99"/>
              </a:buClr>
            </a:pPr>
            <a:r>
              <a:rPr lang="en-US" dirty="0"/>
              <a:t>if the result can be determined from first clause, 2</a:t>
            </a:r>
            <a:r>
              <a:rPr lang="en-US" baseline="30000" dirty="0"/>
              <a:t>nd</a:t>
            </a:r>
            <a:r>
              <a:rPr lang="en-US" dirty="0"/>
              <a:t> will not be evaluated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CCD2F-D5AC-458E-8932-2B966C6254F5}" type="slidenum">
              <a:rPr lang="en-US"/>
              <a:pPr/>
              <a:t>15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Logical operators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7772400" cy="4724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buClr>
                <a:srgbClr val="FFFF99"/>
              </a:buClr>
              <a:buFont typeface="Wingdings" pitchFamily="2" charset="2"/>
              <a:buNone/>
            </a:pPr>
            <a:r>
              <a:rPr lang="en-US" sz="4000" dirty="0">
                <a:solidFill>
                  <a:schemeClr val="accent2"/>
                </a:solidFill>
                <a:latin typeface="Trebuchet MS" pitchFamily="34" charset="0"/>
              </a:rPr>
              <a:t>&lt;</a:t>
            </a:r>
            <a:r>
              <a:rPr lang="en-US" sz="4000" dirty="0">
                <a:solidFill>
                  <a:schemeClr val="accent2"/>
                </a:solidFill>
              </a:rPr>
              <a:t>  </a:t>
            </a:r>
            <a:r>
              <a:rPr lang="en-US" sz="2400" dirty="0"/>
              <a:t>   Less than</a:t>
            </a:r>
          </a:p>
          <a:p>
            <a:pPr>
              <a:lnSpc>
                <a:spcPct val="80000"/>
              </a:lnSpc>
              <a:buClr>
                <a:srgbClr val="FFFF99"/>
              </a:buClr>
              <a:buFont typeface="Wingdings" pitchFamily="2" charset="2"/>
              <a:buNone/>
            </a:pPr>
            <a:r>
              <a:rPr lang="en-US" sz="4000" dirty="0">
                <a:solidFill>
                  <a:schemeClr val="accent2"/>
                </a:solidFill>
                <a:latin typeface="Trebuchet MS" pitchFamily="34" charset="0"/>
              </a:rPr>
              <a:t>&lt;=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/>
              <a:t>  Less than or equal to</a:t>
            </a:r>
          </a:p>
          <a:p>
            <a:pPr>
              <a:lnSpc>
                <a:spcPct val="80000"/>
              </a:lnSpc>
              <a:buClr>
                <a:srgbClr val="FFFF99"/>
              </a:buClr>
              <a:buFont typeface="Wingdings" pitchFamily="2" charset="2"/>
              <a:buNone/>
            </a:pPr>
            <a:r>
              <a:rPr lang="en-US" sz="4000" dirty="0">
                <a:solidFill>
                  <a:schemeClr val="accent2"/>
                </a:solidFill>
                <a:latin typeface="Trebuchet MS" pitchFamily="34" charset="0"/>
              </a:rPr>
              <a:t>&gt;</a:t>
            </a:r>
            <a:r>
              <a:rPr lang="en-US" sz="2400" dirty="0">
                <a:solidFill>
                  <a:schemeClr val="accent2"/>
                </a:solidFill>
              </a:rPr>
              <a:t>  </a:t>
            </a:r>
            <a:r>
              <a:rPr lang="en-US" sz="2400" dirty="0"/>
              <a:t>    Greater than</a:t>
            </a:r>
          </a:p>
          <a:p>
            <a:pPr>
              <a:lnSpc>
                <a:spcPct val="80000"/>
              </a:lnSpc>
              <a:buClr>
                <a:srgbClr val="FFFF99"/>
              </a:buClr>
              <a:buFont typeface="Wingdings" pitchFamily="2" charset="2"/>
              <a:buNone/>
            </a:pPr>
            <a:r>
              <a:rPr lang="en-US" sz="4000" dirty="0">
                <a:solidFill>
                  <a:schemeClr val="accent2"/>
                </a:solidFill>
                <a:latin typeface="Trebuchet MS" pitchFamily="34" charset="0"/>
              </a:rPr>
              <a:t>&gt;=</a:t>
            </a:r>
            <a:r>
              <a:rPr lang="en-US" sz="2400" dirty="0"/>
              <a:t>   Greater than or equal to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80000"/>
              </a:lnSpc>
              <a:buClr>
                <a:srgbClr val="FFFF99"/>
              </a:buClr>
              <a:buFont typeface="Wingdings" pitchFamily="2" charset="2"/>
              <a:buNone/>
            </a:pPr>
            <a:r>
              <a:rPr lang="en-US" sz="2400" dirty="0">
                <a:solidFill>
                  <a:schemeClr val="accent2"/>
                </a:solidFill>
              </a:rPr>
              <a:t/>
            </a:r>
            <a:br>
              <a:rPr lang="en-US" sz="2400" dirty="0">
                <a:solidFill>
                  <a:schemeClr val="accent2"/>
                </a:solidFill>
              </a:rPr>
            </a:br>
            <a:endParaRPr lang="en-US" sz="2400" dirty="0">
              <a:solidFill>
                <a:schemeClr val="accent2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400" dirty="0"/>
              <a:t>These all have the same precedence, and it is </a:t>
            </a:r>
            <a:r>
              <a:rPr lang="en-US" sz="2400" i="1" dirty="0"/>
              <a:t>higher</a:t>
            </a:r>
            <a:r>
              <a:rPr lang="en-US" sz="2400" dirty="0"/>
              <a:t> than equality/inequality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CDA1B-9F28-4A5B-B81C-0E9381E333A9}" type="slidenum">
              <a:rPr lang="en-US"/>
              <a:pPr/>
              <a:t>16</a:t>
            </a:fld>
            <a:endParaRPr lang="en-US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Relational operators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153400" cy="472440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4400">
                <a:solidFill>
                  <a:schemeClr val="accent2"/>
                </a:solidFill>
                <a:latin typeface="Trebuchet MS" pitchFamily="34" charset="0"/>
              </a:rPr>
              <a:t>==</a:t>
            </a:r>
            <a:r>
              <a:rPr lang="en-US" sz="4400">
                <a:solidFill>
                  <a:schemeClr val="accent2"/>
                </a:solidFill>
              </a:rPr>
              <a:t> </a:t>
            </a:r>
            <a:r>
              <a:rPr lang="en-US" sz="4400"/>
              <a:t> </a:t>
            </a:r>
            <a:r>
              <a:rPr lang="en-US"/>
              <a:t> Test if equal</a:t>
            </a:r>
          </a:p>
          <a:p>
            <a:pPr lvl="1"/>
            <a:r>
              <a:rPr lang="en-US"/>
              <a:t>For primitive types, tests if the values are equal</a:t>
            </a:r>
          </a:p>
          <a:p>
            <a:pPr lvl="1"/>
            <a:r>
              <a:rPr lang="en-US"/>
              <a:t>For objects, tests if both sides refer to the same object</a:t>
            </a:r>
          </a:p>
          <a:p>
            <a:pPr>
              <a:buClr>
                <a:srgbClr val="FFFF99"/>
              </a:buClr>
              <a:buFont typeface="Wingdings" pitchFamily="2" charset="2"/>
              <a:buNone/>
            </a:pPr>
            <a:r>
              <a:rPr lang="en-US" sz="4400">
                <a:solidFill>
                  <a:schemeClr val="accent2"/>
                </a:solidFill>
                <a:latin typeface="Trebuchet MS" pitchFamily="34" charset="0"/>
              </a:rPr>
              <a:t>!=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/>
              <a:t>  Test if not equal</a:t>
            </a:r>
          </a:p>
          <a:p>
            <a:pPr lvl="1"/>
            <a:r>
              <a:rPr lang="en-US"/>
              <a:t>For primitive types, tests if the values are unequal</a:t>
            </a:r>
          </a:p>
          <a:p>
            <a:pPr lvl="1"/>
            <a:r>
              <a:rPr lang="en-US"/>
              <a:t>For objects, tests if the sides refer to different objects</a:t>
            </a:r>
            <a:br>
              <a:rPr lang="en-US"/>
            </a:br>
            <a:endParaRPr lang="en-US"/>
          </a:p>
          <a:p>
            <a:r>
              <a:rPr lang="en-US"/>
              <a:t>Reminder: these tests should not be used on floating-point numbers (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float</a:t>
            </a:r>
            <a:r>
              <a:rPr lang="en-US"/>
              <a:t> or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double</a:t>
            </a:r>
            <a:r>
              <a:rPr lang="en-US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B1B8-63B1-46C8-97BF-CCBBC16B43B8}" type="slidenum">
              <a:rPr lang="en-US"/>
              <a:pPr/>
              <a:t>17</a:t>
            </a:fld>
            <a:endParaRPr lang="en-US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Equality and inequality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Clr>
                <a:schemeClr val="tx1"/>
              </a:buClr>
              <a:buFont typeface="Wingdings" pitchFamily="2" charset="2"/>
              <a:buNone/>
            </a:pPr>
            <a:r>
              <a:rPr lang="en-US" sz="4400">
                <a:solidFill>
                  <a:schemeClr val="accent2"/>
                </a:solidFill>
                <a:latin typeface="Verdana" pitchFamily="34" charset="0"/>
              </a:rPr>
              <a:t>&amp;</a:t>
            </a:r>
            <a:r>
              <a:rPr lang="en-US" sz="4400"/>
              <a:t>  </a:t>
            </a:r>
            <a:r>
              <a:rPr lang="en-US"/>
              <a:t> AND</a:t>
            </a:r>
          </a:p>
          <a:p>
            <a:pPr lvl="1">
              <a:lnSpc>
                <a:spcPct val="90000"/>
              </a:lnSpc>
            </a:pPr>
            <a:r>
              <a:rPr lang="en-US"/>
              <a:t>For integral types, ANDs each corresponding pair of bits</a:t>
            </a:r>
          </a:p>
          <a:p>
            <a:pPr lvl="2">
              <a:lnSpc>
                <a:spcPct val="90000"/>
              </a:lnSpc>
              <a:buClr>
                <a:schemeClr val="accent2"/>
              </a:buClr>
            </a:pP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0 &amp; 0 == 0</a:t>
            </a:r>
            <a:br>
              <a:rPr lang="en-US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0 &amp; 1 == 0</a:t>
            </a:r>
            <a:br>
              <a:rPr lang="en-US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1 &amp; 0 == 0</a:t>
            </a:r>
            <a:br>
              <a:rPr lang="en-US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1 &amp; 1 == 1</a:t>
            </a:r>
          </a:p>
          <a:p>
            <a:pPr lvl="1">
              <a:lnSpc>
                <a:spcPct val="90000"/>
              </a:lnSpc>
            </a:pPr>
            <a:r>
              <a:rPr lang="en-US"/>
              <a:t>For booleans, performs the logical AND operation</a:t>
            </a:r>
            <a:endParaRPr lang="en-US" sz="4000">
              <a:solidFill>
                <a:srgbClr val="FFFF99"/>
              </a:solidFill>
              <a:latin typeface="Verdana" pitchFamily="34" charset="0"/>
            </a:endParaRPr>
          </a:p>
          <a:p>
            <a:pPr>
              <a:lnSpc>
                <a:spcPct val="90000"/>
              </a:lnSpc>
              <a:buClr>
                <a:schemeClr val="tx1"/>
              </a:buClr>
            </a:pPr>
            <a:r>
              <a:rPr lang="en-US"/>
              <a:t>Boolean </a:t>
            </a:r>
            <a:r>
              <a:rPr lang="en-US">
                <a:solidFill>
                  <a:schemeClr val="accent2"/>
                </a:solidFill>
                <a:latin typeface="Verdana" pitchFamily="34" charset="0"/>
              </a:rPr>
              <a:t>&amp;</a:t>
            </a:r>
            <a:r>
              <a:rPr lang="en-US"/>
              <a:t> is like </a:t>
            </a:r>
            <a:r>
              <a:rPr lang="en-US">
                <a:solidFill>
                  <a:schemeClr val="accent2"/>
                </a:solidFill>
                <a:latin typeface="Verdana" pitchFamily="34" charset="0"/>
              </a:rPr>
              <a:t>&amp;&amp;</a:t>
            </a:r>
            <a:r>
              <a:rPr lang="en-US"/>
              <a:t>, but both operands are evaluated, even if it is possible to decide the result from the left operand alone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4FD76-4DD1-43F1-856D-B0EFAAF53610}" type="slidenum">
              <a:rPr lang="en-US"/>
              <a:pPr/>
              <a:t>18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4400">
                <a:solidFill>
                  <a:schemeClr val="accent2"/>
                </a:solidFill>
                <a:latin typeface="Verdana" pitchFamily="34" charset="0"/>
              </a:rPr>
              <a:t>^</a:t>
            </a:r>
            <a:r>
              <a:rPr lang="en-US" sz="4400">
                <a:solidFill>
                  <a:schemeClr val="accent2"/>
                </a:solidFill>
              </a:rPr>
              <a:t> </a:t>
            </a:r>
            <a:r>
              <a:rPr lang="en-US" sz="4400"/>
              <a:t> </a:t>
            </a:r>
            <a:r>
              <a:rPr lang="en-US"/>
              <a:t> XOR</a:t>
            </a:r>
          </a:p>
          <a:p>
            <a:pPr lvl="1"/>
            <a:r>
              <a:rPr lang="en-US"/>
              <a:t>For integral types, XORs each corresponding pair of bits</a:t>
            </a:r>
          </a:p>
          <a:p>
            <a:pPr lvl="2">
              <a:buClr>
                <a:schemeClr val="accent2"/>
              </a:buClr>
            </a:pP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0 </a:t>
            </a:r>
            <a:r>
              <a:rPr lang="en-US" b="1">
                <a:solidFill>
                  <a:schemeClr val="accent2"/>
                </a:solidFill>
                <a:latin typeface="Trebuchet MS" pitchFamily="34" charset="0"/>
              </a:rPr>
              <a:t>^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 0 == 0</a:t>
            </a:r>
            <a:br>
              <a:rPr lang="en-US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0 </a:t>
            </a:r>
            <a:r>
              <a:rPr lang="en-US" b="1">
                <a:solidFill>
                  <a:schemeClr val="accent2"/>
                </a:solidFill>
                <a:latin typeface="Trebuchet MS" pitchFamily="34" charset="0"/>
              </a:rPr>
              <a:t>^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 1 == 1</a:t>
            </a:r>
            <a:br>
              <a:rPr lang="en-US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1 </a:t>
            </a:r>
            <a:r>
              <a:rPr lang="en-US" b="1">
                <a:solidFill>
                  <a:schemeClr val="accent2"/>
                </a:solidFill>
                <a:latin typeface="Trebuchet MS" pitchFamily="34" charset="0"/>
              </a:rPr>
              <a:t>^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 0 == 1</a:t>
            </a:r>
            <a:br>
              <a:rPr lang="en-US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1 </a:t>
            </a:r>
            <a:r>
              <a:rPr lang="en-US" b="1">
                <a:solidFill>
                  <a:schemeClr val="accent2"/>
                </a:solidFill>
                <a:latin typeface="Trebuchet MS" pitchFamily="34" charset="0"/>
              </a:rPr>
              <a:t>^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 1 == 0</a:t>
            </a:r>
            <a:endParaRPr lang="en-US">
              <a:solidFill>
                <a:schemeClr val="accent2"/>
              </a:solidFill>
            </a:endParaRPr>
          </a:p>
          <a:p>
            <a:pPr lvl="1"/>
            <a:r>
              <a:rPr lang="en-US"/>
              <a:t>For booleans, performs the logical XOR operation</a:t>
            </a:r>
            <a:endParaRPr lang="en-US" sz="4000">
              <a:solidFill>
                <a:srgbClr val="FFFF99"/>
              </a:solidFill>
              <a:latin typeface="Verdana" pitchFamily="34" charset="0"/>
            </a:endParaRPr>
          </a:p>
          <a:p>
            <a:pPr lvl="2">
              <a:buClr>
                <a:schemeClr val="tx1"/>
              </a:buClr>
            </a:pP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a ^ b</a:t>
            </a:r>
            <a:r>
              <a:rPr lang="en-US"/>
              <a:t>  is true if either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a</a:t>
            </a:r>
            <a:r>
              <a:rPr lang="en-US"/>
              <a:t> is true or </a:t>
            </a:r>
            <a:r>
              <a:rPr lang="en-US">
                <a:solidFill>
                  <a:schemeClr val="accent2"/>
                </a:solidFill>
                <a:latin typeface="Trebuchet MS" pitchFamily="34" charset="0"/>
              </a:rPr>
              <a:t>b</a:t>
            </a:r>
            <a:r>
              <a:rPr lang="en-US"/>
              <a:t> is true, but not both</a:t>
            </a:r>
          </a:p>
          <a:p>
            <a:r>
              <a:rPr lang="en-US"/>
              <a:t>There is no </a:t>
            </a:r>
            <a:r>
              <a:rPr lang="en-US" b="1">
                <a:solidFill>
                  <a:schemeClr val="accent2"/>
                </a:solidFill>
                <a:latin typeface="Trebuchet MS" pitchFamily="34" charset="0"/>
              </a:rPr>
              <a:t>^^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/>
              <a:t>operation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9E1CA-2BC5-4FF8-880D-1E95085152C4}" type="slidenum">
              <a:rPr lang="en-US"/>
              <a:pPr/>
              <a:t>19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Exclusive 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4252F4-732B-45A3-883C-61052B881B38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6148" name="Line 2"/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6149" name="Rectangle 3"/>
          <p:cNvSpPr>
            <a:spLocks noChangeArrowheads="1"/>
          </p:cNvSpPr>
          <p:nvPr/>
        </p:nvSpPr>
        <p:spPr bwMode="auto">
          <a:xfrm>
            <a:off x="2769048" y="5791200"/>
            <a:ext cx="27495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en-US" sz="2000" dirty="0" smtClean="0"/>
              <a:t>Structure </a:t>
            </a:r>
            <a:r>
              <a:rPr lang="en-US" altLang="en-US" sz="2000" dirty="0"/>
              <a:t>of a C Program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6152" name="Line 5"/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153" name="Line 6"/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154" name="Line 7"/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6151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8075" y="533400"/>
            <a:ext cx="5978525" cy="5222875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12776"/>
            <a:ext cx="7772400" cy="475942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None/>
            </a:pPr>
            <a:r>
              <a:rPr lang="en-US" sz="4400" dirty="0">
                <a:solidFill>
                  <a:schemeClr val="accent2"/>
                </a:solidFill>
                <a:latin typeface="Verdana" pitchFamily="34" charset="0"/>
              </a:rPr>
              <a:t>|</a:t>
            </a:r>
            <a:r>
              <a:rPr lang="en-US" sz="4400" dirty="0">
                <a:solidFill>
                  <a:schemeClr val="accent2"/>
                </a:solidFill>
              </a:rPr>
              <a:t> </a:t>
            </a:r>
            <a:r>
              <a:rPr lang="en-US" sz="4400" dirty="0"/>
              <a:t> </a:t>
            </a:r>
            <a:r>
              <a:rPr lang="en-US" dirty="0"/>
              <a:t> OR</a:t>
            </a:r>
          </a:p>
          <a:p>
            <a:pPr lvl="1"/>
            <a:r>
              <a:rPr lang="en-US" dirty="0"/>
              <a:t>For integral types, ORs each corresponding pair of bits</a:t>
            </a:r>
          </a:p>
          <a:p>
            <a:pPr lvl="2"/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0 | 0 == 0</a:t>
            </a:r>
            <a:br>
              <a:rPr 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0 | 1 == 1 </a:t>
            </a:r>
            <a:br>
              <a:rPr 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1 | 0 == 1 </a:t>
            </a:r>
            <a:br>
              <a:rPr lang="en-US" dirty="0">
                <a:solidFill>
                  <a:schemeClr val="accent2"/>
                </a:solidFill>
                <a:latin typeface="Trebuchet MS" pitchFamily="34" charset="0"/>
              </a:rPr>
            </a:b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1 | 1 == 1</a:t>
            </a:r>
            <a:endParaRPr lang="en-US" dirty="0">
              <a:solidFill>
                <a:schemeClr val="accent2"/>
              </a:solidFill>
            </a:endParaRPr>
          </a:p>
          <a:p>
            <a:pPr lvl="1"/>
            <a:r>
              <a:rPr lang="en-US" dirty="0"/>
              <a:t>For </a:t>
            </a:r>
            <a:r>
              <a:rPr lang="en-US" dirty="0" err="1"/>
              <a:t>booleans</a:t>
            </a:r>
            <a:r>
              <a:rPr lang="en-US" dirty="0"/>
              <a:t>, performs the logical OR operation</a:t>
            </a:r>
            <a:endParaRPr lang="en-US" sz="4000" dirty="0">
              <a:solidFill>
                <a:srgbClr val="FFFF99"/>
              </a:solidFill>
              <a:latin typeface="Verdana" pitchFamily="34" charset="0"/>
            </a:endParaRPr>
          </a:p>
          <a:p>
            <a:pPr>
              <a:buClr>
                <a:schemeClr val="tx1"/>
              </a:buClr>
            </a:pPr>
            <a:r>
              <a:rPr lang="en-US" dirty="0"/>
              <a:t>Boolean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|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is like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||</a:t>
            </a:r>
            <a:r>
              <a:rPr lang="en-US" dirty="0"/>
              <a:t>, but both operands are evaluated, even if it is possible to decide the result from the left operand alone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8DB42-B636-4B77-8E99-C68554491954}" type="slidenum">
              <a:rPr lang="en-US"/>
              <a:pPr/>
              <a:t>20</a:t>
            </a:fld>
            <a:endParaRPr lang="en-US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001000" cy="4876800"/>
          </a:xfrm>
        </p:spPr>
        <p:txBody>
          <a:bodyPr>
            <a:normAutofit/>
          </a:bodyPr>
          <a:lstStyle/>
          <a:p>
            <a:r>
              <a:rPr lang="en-US" sz="2400" b="1" i="1" dirty="0" err="1">
                <a:solidFill>
                  <a:schemeClr val="hlink"/>
                </a:solidFill>
              </a:rPr>
              <a:t>boolean-expr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?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b="1" i="1" dirty="0">
                <a:solidFill>
                  <a:schemeClr val="hlink"/>
                </a:solidFill>
              </a:rPr>
              <a:t>expression-1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  <a:latin typeface="Trebuchet MS" pitchFamily="34" charset="0"/>
              </a:rPr>
              <a:t>: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b="1" i="1" dirty="0">
                <a:solidFill>
                  <a:schemeClr val="hlink"/>
                </a:solidFill>
              </a:rPr>
              <a:t>expression-2</a:t>
            </a:r>
          </a:p>
          <a:p>
            <a:r>
              <a:rPr lang="en-US" sz="2400" dirty="0"/>
              <a:t>This is like</a:t>
            </a:r>
            <a:r>
              <a:rPr lang="en-US" sz="2400" dirty="0">
                <a:solidFill>
                  <a:schemeClr val="accent2"/>
                </a:solidFill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  <a:t>if-then-else</a:t>
            </a:r>
            <a:r>
              <a:rPr lang="en-US" sz="2400" dirty="0"/>
              <a:t> for values rather than for </a:t>
            </a:r>
            <a:r>
              <a:rPr lang="en-US" sz="2400" dirty="0" smtClean="0"/>
              <a:t>statements</a:t>
            </a:r>
          </a:p>
          <a:p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If the </a:t>
            </a:r>
            <a:r>
              <a:rPr lang="en-US" sz="2400" b="1" i="1" dirty="0" err="1">
                <a:solidFill>
                  <a:schemeClr val="hlink"/>
                </a:solidFill>
              </a:rPr>
              <a:t>boolean-expr</a:t>
            </a:r>
            <a:r>
              <a:rPr lang="en-US" sz="2400" dirty="0"/>
              <a:t> evaluates to </a:t>
            </a:r>
            <a: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  <a:t>true</a:t>
            </a:r>
            <a:r>
              <a:rPr lang="en-US" sz="2400" dirty="0"/>
              <a:t>, the result is </a:t>
            </a:r>
            <a:r>
              <a:rPr lang="en-US" sz="2400" b="1" i="1" dirty="0">
                <a:solidFill>
                  <a:schemeClr val="hlink"/>
                </a:solidFill>
              </a:rPr>
              <a:t>expression-1</a:t>
            </a:r>
            <a:r>
              <a:rPr lang="en-US" sz="2400" dirty="0"/>
              <a:t>, else it is </a:t>
            </a:r>
            <a:r>
              <a:rPr lang="en-US" sz="2400" b="1" i="1" dirty="0">
                <a:solidFill>
                  <a:schemeClr val="hlink"/>
                </a:solidFill>
              </a:rPr>
              <a:t>expression-2</a:t>
            </a:r>
          </a:p>
          <a:p>
            <a:r>
              <a:rPr lang="en-US" sz="2400" dirty="0"/>
              <a:t>Example: </a:t>
            </a:r>
            <a: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  <a:t>max = a &gt; b ? a : b ; </a:t>
            </a:r>
            <a:r>
              <a:rPr lang="en-US" sz="2400" dirty="0">
                <a:solidFill>
                  <a:srgbClr val="FFFF99"/>
                </a:solidFill>
                <a:latin typeface="Trebuchet MS" pitchFamily="34" charset="0"/>
              </a:rPr>
              <a:t>  </a:t>
            </a:r>
            <a:r>
              <a:rPr lang="en-US" sz="2400" dirty="0"/>
              <a:t>sets the variable </a:t>
            </a:r>
            <a: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  <a:t>max</a:t>
            </a:r>
            <a:r>
              <a:rPr lang="en-US" sz="2400" dirty="0">
                <a:solidFill>
                  <a:srgbClr val="FFFF99"/>
                </a:solidFill>
                <a:latin typeface="Trebuchet MS" pitchFamily="34" charset="0"/>
              </a:rPr>
              <a:t> </a:t>
            </a:r>
            <a:r>
              <a:rPr lang="en-US" sz="2400" dirty="0"/>
              <a:t>to the larger of </a:t>
            </a:r>
            <a: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  <a:t>a</a:t>
            </a:r>
            <a:r>
              <a:rPr lang="en-US" sz="2400" dirty="0">
                <a:solidFill>
                  <a:srgbClr val="FFFF99"/>
                </a:solidFill>
                <a:latin typeface="Trebuchet MS" pitchFamily="34" charset="0"/>
              </a:rPr>
              <a:t> </a:t>
            </a:r>
            <a:r>
              <a:rPr lang="en-US" sz="2400" dirty="0"/>
              <a:t>and </a:t>
            </a:r>
            <a:r>
              <a:rPr lang="en-US" sz="2400" dirty="0">
                <a:solidFill>
                  <a:schemeClr val="accent2"/>
                </a:solidFill>
                <a:latin typeface="Trebuchet MS" pitchFamily="34" charset="0"/>
              </a:rPr>
              <a:t>b</a:t>
            </a:r>
            <a:r>
              <a:rPr lang="en-US" sz="2400" dirty="0">
                <a:solidFill>
                  <a:srgbClr val="FFFF99"/>
                </a:solidFill>
                <a:latin typeface="Trebuchet MS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D2998-CC12-4435-8987-FD4816D2D4FA}" type="slidenum">
              <a:rPr lang="en-US"/>
              <a:pPr/>
              <a:t>21</a:t>
            </a:fld>
            <a:endParaRPr lang="en-US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ternary operator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A50638-D015-4B9A-B334-F39B4CE16D76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7172" name="Line 2"/>
          <p:cNvSpPr>
            <a:spLocks noChangeShapeType="1"/>
          </p:cNvSpPr>
          <p:nvPr/>
        </p:nvSpPr>
        <p:spPr bwMode="auto">
          <a:xfrm>
            <a:off x="381000" y="457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IN"/>
          </a:p>
        </p:txBody>
      </p:sp>
      <p:sp>
        <p:nvSpPr>
          <p:cNvPr id="7173" name="Rectangle 3"/>
          <p:cNvSpPr>
            <a:spLocks noChangeArrowheads="1"/>
          </p:cNvSpPr>
          <p:nvPr/>
        </p:nvSpPr>
        <p:spPr bwMode="auto">
          <a:xfrm>
            <a:off x="3261428" y="5791200"/>
            <a:ext cx="209095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altLang="en-US" sz="2000" dirty="0" smtClean="0"/>
              <a:t> Greeting </a:t>
            </a:r>
            <a:r>
              <a:rPr lang="en-US" altLang="en-US" sz="2000" dirty="0"/>
              <a:t>Program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28600" y="252413"/>
            <a:ext cx="8610600" cy="5995987"/>
            <a:chOff x="336" y="159"/>
            <a:chExt cx="5232" cy="3777"/>
          </a:xfrm>
        </p:grpSpPr>
        <p:sp>
          <p:nvSpPr>
            <p:cNvPr id="7176" name="Line 5"/>
            <p:cNvSpPr>
              <a:spLocks noChangeShapeType="1"/>
            </p:cNvSpPr>
            <p:nvPr/>
          </p:nvSpPr>
          <p:spPr bwMode="auto">
            <a:xfrm>
              <a:off x="336" y="3936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177" name="Line 6"/>
            <p:cNvSpPr>
              <a:spLocks noChangeShapeType="1"/>
            </p:cNvSpPr>
            <p:nvPr/>
          </p:nvSpPr>
          <p:spPr bwMode="auto">
            <a:xfrm>
              <a:off x="336" y="159"/>
              <a:ext cx="52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178" name="Line 7"/>
            <p:cNvSpPr>
              <a:spLocks noChangeShapeType="1"/>
            </p:cNvSpPr>
            <p:nvPr/>
          </p:nvSpPr>
          <p:spPr bwMode="auto">
            <a:xfrm>
              <a:off x="336" y="3663"/>
              <a:ext cx="523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7175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6613" y="1447800"/>
            <a:ext cx="7496175" cy="3289300"/>
          </a:xfrm>
          <a:prstGeom prst="rect">
            <a:avLst/>
          </a:prstGeom>
          <a:noFill/>
          <a:ln w="76200" algn="ctr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863D0A-6D7B-4B73-B500-56A551F88372}" type="slidenum">
              <a:rPr lang="en-US"/>
              <a:pPr>
                <a:defRPr/>
              </a:pPr>
              <a:t>4</a:t>
            </a:fld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95325" y="5334000"/>
            <a:ext cx="2622550" cy="400050"/>
            <a:chOff x="460" y="3206"/>
            <a:chExt cx="1652" cy="252"/>
          </a:xfrm>
        </p:grpSpPr>
        <p:sp>
          <p:nvSpPr>
            <p:cNvPr id="25606" name="Text Box 2"/>
            <p:cNvSpPr txBox="1">
              <a:spLocks noChangeArrowheads="1"/>
            </p:cNvSpPr>
            <p:nvPr/>
          </p:nvSpPr>
          <p:spPr bwMode="auto">
            <a:xfrm>
              <a:off x="460" y="3206"/>
              <a:ext cx="116" cy="252"/>
            </a:xfrm>
            <a:prstGeom prst="rect">
              <a:avLst/>
            </a:prstGeom>
            <a:noFill/>
            <a:ln w="762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altLang="en-US" sz="2000" dirty="0">
                <a:solidFill>
                  <a:schemeClr val="folHlink"/>
                </a:solidFill>
              </a:endParaRPr>
            </a:p>
          </p:txBody>
        </p:sp>
        <p:sp>
          <p:nvSpPr>
            <p:cNvPr id="25607" name="Text Box 3"/>
            <p:cNvSpPr txBox="1">
              <a:spLocks noChangeArrowheads="1"/>
            </p:cNvSpPr>
            <p:nvPr/>
          </p:nvSpPr>
          <p:spPr bwMode="auto">
            <a:xfrm>
              <a:off x="934" y="3206"/>
              <a:ext cx="1178" cy="250"/>
            </a:xfrm>
            <a:prstGeom prst="rect">
              <a:avLst/>
            </a:prstGeom>
            <a:noFill/>
            <a:ln w="762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2000"/>
                <a:t>Type Summary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489" t="17516" r="36711" b="13579"/>
          <a:stretch/>
        </p:blipFill>
        <p:spPr>
          <a:xfrm>
            <a:off x="1043608" y="711631"/>
            <a:ext cx="684076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39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1412776"/>
            <a:ext cx="73448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Example</a:t>
            </a:r>
          </a:p>
          <a:p>
            <a:endParaRPr lang="en-IN" dirty="0" smtClean="0"/>
          </a:p>
          <a:p>
            <a:r>
              <a:rPr lang="en-IN" dirty="0" smtClean="0"/>
              <a:t>Write a program to find area &amp; circumference of circler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#include&lt;</a:t>
            </a:r>
            <a:r>
              <a:rPr lang="en-IN" dirty="0" err="1" smtClean="0"/>
              <a:t>stdio.h</a:t>
            </a:r>
            <a:r>
              <a:rPr lang="en-IN" dirty="0" smtClean="0"/>
              <a:t>&gt;</a:t>
            </a:r>
          </a:p>
          <a:p>
            <a:r>
              <a:rPr lang="en-IN" dirty="0" smtClean="0"/>
              <a:t>Void main()</a:t>
            </a:r>
          </a:p>
          <a:p>
            <a:r>
              <a:rPr lang="en-IN" dirty="0" smtClean="0"/>
              <a:t>{</a:t>
            </a:r>
          </a:p>
          <a:p>
            <a:r>
              <a:rPr lang="en-IN" dirty="0" smtClean="0"/>
              <a:t>Float </a:t>
            </a:r>
            <a:r>
              <a:rPr lang="en-IN" dirty="0" err="1" smtClean="0"/>
              <a:t>r,a,cr</a:t>
            </a:r>
            <a:r>
              <a:rPr lang="en-IN" dirty="0" smtClean="0"/>
              <a:t>;</a:t>
            </a:r>
          </a:p>
          <a:p>
            <a:r>
              <a:rPr lang="en-IN" dirty="0" err="1" smtClean="0"/>
              <a:t>Printf</a:t>
            </a:r>
            <a:r>
              <a:rPr lang="en-IN" dirty="0" smtClean="0"/>
              <a:t>(“Enter the radius of circle”);</a:t>
            </a:r>
          </a:p>
          <a:p>
            <a:r>
              <a:rPr lang="en-IN" dirty="0" err="1" smtClean="0"/>
              <a:t>Scanf</a:t>
            </a:r>
            <a:r>
              <a:rPr lang="en-IN" dirty="0" smtClean="0"/>
              <a:t>(“%</a:t>
            </a:r>
            <a:r>
              <a:rPr lang="en-IN" dirty="0" err="1" smtClean="0"/>
              <a:t>f”,&amp;r</a:t>
            </a:r>
            <a:r>
              <a:rPr lang="en-IN" dirty="0" smtClean="0"/>
              <a:t>);</a:t>
            </a:r>
          </a:p>
          <a:p>
            <a:r>
              <a:rPr lang="en-IN" dirty="0" smtClean="0"/>
              <a:t>a= 3.14*r*r;</a:t>
            </a:r>
          </a:p>
          <a:p>
            <a:r>
              <a:rPr lang="en-IN" dirty="0" smtClean="0"/>
              <a:t>C=2*3.14*r;</a:t>
            </a:r>
          </a:p>
          <a:p>
            <a:r>
              <a:rPr lang="en-IN" dirty="0" err="1" smtClean="0"/>
              <a:t>Printf</a:t>
            </a:r>
            <a:r>
              <a:rPr lang="en-IN" dirty="0" smtClean="0"/>
              <a:t>(“\n Area=%</a:t>
            </a:r>
            <a:r>
              <a:rPr lang="en-IN" dirty="0" err="1" smtClean="0"/>
              <a:t>f”,a</a:t>
            </a:r>
            <a:r>
              <a:rPr lang="en-IN" dirty="0" smtClean="0"/>
              <a:t>);</a:t>
            </a:r>
          </a:p>
          <a:p>
            <a:r>
              <a:rPr lang="en-IN" dirty="0" err="1" smtClean="0"/>
              <a:t>Printf</a:t>
            </a:r>
            <a:r>
              <a:rPr lang="en-IN" dirty="0" smtClean="0"/>
              <a:t>(“</a:t>
            </a:r>
            <a:r>
              <a:rPr lang="en-IN" dirty="0" err="1" smtClean="0"/>
              <a:t>curcumference</a:t>
            </a:r>
            <a:r>
              <a:rPr lang="en-IN" dirty="0" smtClean="0"/>
              <a:t>=%f”, c);</a:t>
            </a:r>
          </a:p>
          <a:p>
            <a:r>
              <a:rPr lang="en-IN" dirty="0" smtClean="0"/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780928"/>
            <a:ext cx="42171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Operators in c</a:t>
            </a:r>
            <a:endParaRPr lang="en-IN"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4530725"/>
          </a:xfrm>
          <a:noFill/>
          <a:ln/>
        </p:spPr>
        <p:txBody>
          <a:bodyPr lIns="90488" tIns="44450" rIns="90488" bIns="44450"/>
          <a:lstStyle/>
          <a:p>
            <a:pPr>
              <a:buFont typeface="Monotype Sorts" pitchFamily="2" charset="2"/>
              <a:buChar char=" "/>
            </a:pPr>
            <a:r>
              <a:rPr lang="en-US"/>
              <a:t> </a:t>
            </a:r>
            <a:r>
              <a:rPr lang="en-US" u="sng"/>
              <a:t>Name</a:t>
            </a:r>
            <a:r>
              <a:rPr lang="en-US"/>
              <a:t>	            </a:t>
            </a:r>
            <a:r>
              <a:rPr lang="en-US" u="sng"/>
              <a:t>Operator</a:t>
            </a:r>
            <a:r>
              <a:rPr lang="en-US"/>
              <a:t>	          </a:t>
            </a:r>
            <a:r>
              <a:rPr lang="en-US" u="sng"/>
              <a:t>Example</a:t>
            </a:r>
            <a:endParaRPr lang="en-US"/>
          </a:p>
          <a:p>
            <a:pPr>
              <a:buFont typeface="Monotype Sorts" pitchFamily="2" charset="2"/>
              <a:buChar char=" "/>
            </a:pPr>
            <a:r>
              <a:rPr lang="en-US"/>
              <a:t>Addition		    	</a:t>
            </a:r>
            <a:r>
              <a:rPr lang="en-US" sz="3600">
                <a:solidFill>
                  <a:srgbClr val="CC3300"/>
                </a:solidFill>
              </a:rPr>
              <a:t>+</a:t>
            </a:r>
            <a:r>
              <a:rPr lang="en-US"/>
              <a:t>		num1 + num2</a:t>
            </a:r>
          </a:p>
          <a:p>
            <a:pPr>
              <a:buFont typeface="Monotype Sorts" pitchFamily="2" charset="2"/>
              <a:buChar char=" "/>
            </a:pPr>
            <a:r>
              <a:rPr lang="en-US"/>
              <a:t>Subtraction	    	</a:t>
            </a:r>
            <a:r>
              <a:rPr lang="en-US" sz="3600">
                <a:solidFill>
                  <a:srgbClr val="CC3300"/>
                </a:solidFill>
              </a:rPr>
              <a:t>-</a:t>
            </a:r>
            <a:r>
              <a:rPr lang="en-US"/>
              <a:t>		initial - spent</a:t>
            </a:r>
          </a:p>
          <a:p>
            <a:pPr>
              <a:buFont typeface="Monotype Sorts" pitchFamily="2" charset="2"/>
              <a:buChar char=" "/>
            </a:pPr>
            <a:r>
              <a:rPr lang="en-US"/>
              <a:t>Multiplication	    	</a:t>
            </a:r>
            <a:r>
              <a:rPr lang="en-US" sz="3600">
                <a:solidFill>
                  <a:srgbClr val="CC3300"/>
                </a:solidFill>
              </a:rPr>
              <a:t>*</a:t>
            </a:r>
            <a:r>
              <a:rPr lang="en-US"/>
              <a:t>		fathoms * 6</a:t>
            </a:r>
          </a:p>
          <a:p>
            <a:pPr>
              <a:buFont typeface="Monotype Sorts" pitchFamily="2" charset="2"/>
              <a:buChar char=" "/>
            </a:pPr>
            <a:r>
              <a:rPr lang="en-US"/>
              <a:t>Division	            	</a:t>
            </a:r>
            <a:r>
              <a:rPr lang="en-US" sz="3600">
                <a:solidFill>
                  <a:srgbClr val="CC3300"/>
                </a:solidFill>
              </a:rPr>
              <a:t>/</a:t>
            </a:r>
            <a:r>
              <a:rPr lang="en-US"/>
              <a:t>		sum / count</a:t>
            </a:r>
          </a:p>
          <a:p>
            <a:pPr>
              <a:buFont typeface="Monotype Sorts" pitchFamily="2" charset="2"/>
              <a:buChar char=" "/>
            </a:pPr>
            <a:r>
              <a:rPr lang="en-US"/>
              <a:t>Modulus	    		</a:t>
            </a:r>
            <a:r>
              <a:rPr lang="en-US" sz="3600">
                <a:solidFill>
                  <a:srgbClr val="CC3300"/>
                </a:solidFill>
              </a:rPr>
              <a:t>%</a:t>
            </a:r>
            <a:r>
              <a:rPr lang="en-US"/>
              <a:t>		m % n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Arithmetic Operators in C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00200"/>
            <a:ext cx="7010400" cy="4114800"/>
          </a:xfrm>
          <a:noFill/>
          <a:ln/>
        </p:spPr>
        <p:txBody>
          <a:bodyPr lIns="90488" tIns="44450" rIns="90488" bIns="44450"/>
          <a:lstStyle/>
          <a:p>
            <a:r>
              <a:rPr lang="en-US"/>
              <a:t>If both operands of a division expression are integers, you will get an integer answer.   </a:t>
            </a:r>
            <a:r>
              <a:rPr lang="en-US">
                <a:solidFill>
                  <a:srgbClr val="CC3300"/>
                </a:solidFill>
              </a:rPr>
              <a:t>The fractional portion is thrown away.</a:t>
            </a:r>
          </a:p>
          <a:p>
            <a:r>
              <a:rPr lang="en-US"/>
              <a:t>Examples : 		</a:t>
            </a:r>
            <a:r>
              <a:rPr lang="en-US" b="1">
                <a:solidFill>
                  <a:srgbClr val="CC3300"/>
                </a:solidFill>
              </a:rPr>
              <a:t>17  /  5  =  3</a:t>
            </a:r>
          </a:p>
          <a:p>
            <a:pPr>
              <a:buFont typeface="Monotype Sorts" pitchFamily="2" charset="2"/>
              <a:buChar char=" "/>
            </a:pPr>
            <a:r>
              <a:rPr lang="en-US" b="1">
                <a:solidFill>
                  <a:srgbClr val="CC3300"/>
                </a:solidFill>
              </a:rPr>
              <a:t> 				  4  /  3  =  1</a:t>
            </a:r>
          </a:p>
          <a:p>
            <a:pPr>
              <a:buFont typeface="Monotype Sorts" pitchFamily="2" charset="2"/>
              <a:buChar char=" "/>
            </a:pPr>
            <a:r>
              <a:rPr lang="en-US" b="1">
                <a:solidFill>
                  <a:srgbClr val="CC3300"/>
                </a:solidFill>
              </a:rPr>
              <a:t> 				35  /  9  =  3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488" tIns="44450" rIns="90488" bIns="44450"/>
          <a:lstStyle/>
          <a:p>
            <a:r>
              <a:rPr lang="en-US"/>
              <a:t>Division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315200" cy="4530725"/>
          </a:xfrm>
        </p:spPr>
        <p:txBody>
          <a:bodyPr>
            <a:normAutofit/>
          </a:bodyPr>
          <a:lstStyle/>
          <a:p>
            <a:r>
              <a:rPr lang="en-US"/>
              <a:t>Division where at least one operand is a </a:t>
            </a:r>
            <a:r>
              <a:rPr lang="en-US">
                <a:solidFill>
                  <a:srgbClr val="CC3300"/>
                </a:solidFill>
              </a:rPr>
              <a:t>floating point number</a:t>
            </a:r>
            <a:r>
              <a:rPr lang="en-US"/>
              <a:t> will produce a floating point answer.</a:t>
            </a:r>
          </a:p>
          <a:p>
            <a:r>
              <a:rPr lang="en-US"/>
              <a:t>Examples :	17.0  /  5     =  3.4</a:t>
            </a:r>
          </a:p>
          <a:p>
            <a:pPr>
              <a:buFont typeface="Monotype Sorts" pitchFamily="2" charset="2"/>
              <a:buChar char=" "/>
            </a:pPr>
            <a:r>
              <a:rPr lang="en-US"/>
              <a:t> 			4  /  3.2   =  1.25</a:t>
            </a:r>
          </a:p>
          <a:p>
            <a:pPr>
              <a:buFont typeface="Monotype Sorts" pitchFamily="2" charset="2"/>
              <a:buChar char=" "/>
            </a:pPr>
            <a:r>
              <a:rPr lang="en-US"/>
              <a:t> 			35.2  /  9.1  =  3.86813</a:t>
            </a:r>
          </a:p>
          <a:p>
            <a:r>
              <a:rPr lang="en-US"/>
              <a:t>What happens?  The integer operand is temporarily converted to a floating point, then the division is performed.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Division (con’t)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357</TotalTime>
  <Words>641</Words>
  <Application>Microsoft Office PowerPoint</Application>
  <PresentationFormat>On-screen Show (4:3)</PresentationFormat>
  <Paragraphs>149</Paragraphs>
  <Slides>21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Calibri</vt:lpstr>
      <vt:lpstr>Lucida Sans Unicode</vt:lpstr>
      <vt:lpstr>Monotype Sorts</vt:lpstr>
      <vt:lpstr>Trebuchet MS</vt:lpstr>
      <vt:lpstr>Verdana</vt:lpstr>
      <vt:lpstr>Wingdings</vt:lpstr>
      <vt:lpstr>Wingdings 2</vt:lpstr>
      <vt:lpstr>Wingdings 3</vt:lpstr>
      <vt:lpstr>Concourse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Arithmetic Operators in C</vt:lpstr>
      <vt:lpstr>Division</vt:lpstr>
      <vt:lpstr>Division (con’t)</vt:lpstr>
      <vt:lpstr>Division By Zero</vt:lpstr>
      <vt:lpstr>Modulus</vt:lpstr>
      <vt:lpstr> Uses for Modulus</vt:lpstr>
      <vt:lpstr>Arithmetic Operators  Rules of Operator Precedence</vt:lpstr>
      <vt:lpstr>Using Parentheses</vt:lpstr>
      <vt:lpstr>Logical operators</vt:lpstr>
      <vt:lpstr>Relational operators</vt:lpstr>
      <vt:lpstr>Equality and inequality</vt:lpstr>
      <vt:lpstr>AND</vt:lpstr>
      <vt:lpstr>Exclusive OR</vt:lpstr>
      <vt:lpstr>OR</vt:lpstr>
      <vt:lpstr>The ternary operator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madhuri</dc:creator>
  <cp:lastModifiedBy>Venki</cp:lastModifiedBy>
  <cp:revision>17</cp:revision>
  <dcterms:created xsi:type="dcterms:W3CDTF">2017-11-28T05:15:28Z</dcterms:created>
  <dcterms:modified xsi:type="dcterms:W3CDTF">2021-04-29T03:34:18Z</dcterms:modified>
</cp:coreProperties>
</file>