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46.xml" ContentType="application/vnd.openxmlformats-officedocument.presentationml.tags+xml"/>
  <Override PartName="/ppt/tags/tag64.xml" ContentType="application/vnd.openxmlformats-officedocument.presentationml.tags+xml"/>
  <Default Extension="vml" ContentType="application/vnd.openxmlformats-officedocument.vmlDrawing"/>
  <Override PartName="/ppt/tags/tag24.xml" ContentType="application/vnd.openxmlformats-officedocument.presentationml.tags+xml"/>
  <Default Extension="gif" ContentType="image/gif"/>
  <Override PartName="/ppt/slideLayouts/slideLayout10.xml" ContentType="application/vnd.openxmlformats-officedocument.presentationml.slideLayout+xml"/>
  <Override PartName="/ppt/tags/tag53.xml" ContentType="application/vnd.openxmlformats-officedocument.presentationml.tags+xml"/>
  <Override PartName="/ppt/tags/tag71.xml" ContentType="application/vnd.openxmlformats-officedocument.presentationml.tags+xml"/>
  <Override PartName="/ppt/diagrams/layout2.xml" ContentType="application/vnd.openxmlformats-officedocument.drawingml.diagramLayout+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tags/tag15.xml" ContentType="application/vnd.openxmlformats-officedocument.presentationml.tags+xml"/>
  <Default Extension="tiff" ContentType="image/tiff"/>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37"/>
  </p:notesMasterIdLst>
  <p:handoutMasterIdLst>
    <p:handoutMasterId r:id="rId38"/>
  </p:handoutMasterIdLst>
  <p:sldIdLst>
    <p:sldId id="311" r:id="rId6"/>
    <p:sldId id="401" r:id="rId7"/>
    <p:sldId id="399" r:id="rId8"/>
    <p:sldId id="442" r:id="rId9"/>
    <p:sldId id="443" r:id="rId10"/>
    <p:sldId id="444" r:id="rId11"/>
    <p:sldId id="445" r:id="rId12"/>
    <p:sldId id="446" r:id="rId13"/>
    <p:sldId id="447" r:id="rId14"/>
    <p:sldId id="448" r:id="rId15"/>
    <p:sldId id="449" r:id="rId16"/>
    <p:sldId id="441" r:id="rId17"/>
    <p:sldId id="450" r:id="rId18"/>
    <p:sldId id="410" r:id="rId19"/>
    <p:sldId id="419" r:id="rId20"/>
    <p:sldId id="451" r:id="rId21"/>
    <p:sldId id="454" r:id="rId22"/>
    <p:sldId id="453" r:id="rId23"/>
    <p:sldId id="452" r:id="rId24"/>
    <p:sldId id="440" r:id="rId25"/>
    <p:sldId id="417" r:id="rId26"/>
    <p:sldId id="409" r:id="rId27"/>
    <p:sldId id="422" r:id="rId28"/>
    <p:sldId id="423" r:id="rId29"/>
    <p:sldId id="424" r:id="rId30"/>
    <p:sldId id="411" r:id="rId31"/>
    <p:sldId id="425" r:id="rId32"/>
    <p:sldId id="426" r:id="rId33"/>
    <p:sldId id="427" r:id="rId34"/>
    <p:sldId id="428" r:id="rId35"/>
    <p:sldId id="329" r:id="rId36"/>
  </p:sldIdLst>
  <p:sldSz cx="10972800" cy="6858000"/>
  <p:notesSz cx="6797675" cy="9874250"/>
  <p:custDataLst>
    <p:tags r:id="rId3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F1C63"/>
    <a:srgbClr val="ACB7B2"/>
    <a:srgbClr val="000000"/>
    <a:srgbClr val="005B7C"/>
    <a:srgbClr val="A2BFAF"/>
    <a:srgbClr val="6A9529"/>
    <a:srgbClr val="00A0D6"/>
    <a:srgbClr val="0085B3"/>
    <a:srgbClr val="909090"/>
    <a:srgbClr val="FFC72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1" autoAdjust="0"/>
    <p:restoredTop sz="89130" autoAdjust="0"/>
  </p:normalViewPr>
  <p:slideViewPr>
    <p:cSldViewPr snapToGrid="0">
      <p:cViewPr>
        <p:scale>
          <a:sx n="60" d="100"/>
          <a:sy n="60" d="100"/>
        </p:scale>
        <p:origin x="-560" y="-104"/>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64" y="-88"/>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98343-2CBD-4470-9E67-569F3613C35C}" type="doc">
      <dgm:prSet loTypeId="urn:microsoft.com/office/officeart/2005/8/layout/process4" loCatId="process" qsTypeId="urn:microsoft.com/office/officeart/2005/8/quickstyle/simple1" qsCatId="simple" csTypeId="urn:microsoft.com/office/officeart/2005/8/colors/accent5_1" csCatId="accent5" phldr="1"/>
      <dgm:spPr/>
      <dgm:t>
        <a:bodyPr/>
        <a:lstStyle/>
        <a:p>
          <a:endParaRPr lang="en-US"/>
        </a:p>
      </dgm:t>
    </dgm:pt>
    <dgm:pt modelId="{88815AC2-BE7C-422E-954F-1968DCF3BF0C}">
      <dgm:prSet custT="1"/>
      <dgm:spPr/>
      <dgm:t>
        <a:bodyPr/>
        <a:lstStyle/>
        <a:p>
          <a:pPr rtl="0"/>
          <a:r>
            <a:rPr lang="en-US" sz="1400" b="0" dirty="0" smtClean="0"/>
            <a:t>The Cloud Controller passes requests to stage and run applications to the Cloud Controller Bridge (CC-Bridge).</a:t>
          </a:r>
          <a:endParaRPr lang="en-US" sz="1400" dirty="0"/>
        </a:p>
      </dgm:t>
    </dgm:pt>
    <dgm:pt modelId="{B5255C87-E664-4CE5-82C5-0DABCF8704CC}" type="parTrans" cxnId="{FEAF9F58-1E97-458C-95C1-8507C6CC2D1B}">
      <dgm:prSet/>
      <dgm:spPr/>
      <dgm:t>
        <a:bodyPr/>
        <a:lstStyle/>
        <a:p>
          <a:endParaRPr lang="en-US"/>
        </a:p>
      </dgm:t>
    </dgm:pt>
    <dgm:pt modelId="{45B50A6E-F95D-4194-BD0B-EAC0E0BA9E82}" type="sibTrans" cxnId="{FEAF9F58-1E97-458C-95C1-8507C6CC2D1B}">
      <dgm:prSet/>
      <dgm:spPr/>
      <dgm:t>
        <a:bodyPr/>
        <a:lstStyle/>
        <a:p>
          <a:endParaRPr lang="en-US"/>
        </a:p>
      </dgm:t>
    </dgm:pt>
    <dgm:pt modelId="{272F1F7D-ABAA-4285-9314-04267F641F7D}">
      <dgm:prSet custT="1"/>
      <dgm:spPr/>
      <dgm:t>
        <a:bodyPr/>
        <a:lstStyle/>
        <a:p>
          <a:pPr rtl="0"/>
          <a:r>
            <a:rPr lang="en-US" sz="1400" b="0" dirty="0" smtClean="0"/>
            <a:t>The CC-Bridge translates staging and running requests into Tasks and Long Running Processes(LRPs), then submits these to the Bulletin Board System (BBS) through an API over HTTP.</a:t>
          </a:r>
          <a:endParaRPr lang="en-US" sz="1400" dirty="0"/>
        </a:p>
      </dgm:t>
    </dgm:pt>
    <dgm:pt modelId="{3E3C609F-1CEB-4759-841D-430C8D8DB118}" type="parTrans" cxnId="{E47BE3C3-1E79-4BFD-A937-CA281A298C31}">
      <dgm:prSet/>
      <dgm:spPr/>
      <dgm:t>
        <a:bodyPr/>
        <a:lstStyle/>
        <a:p>
          <a:endParaRPr lang="en-US"/>
        </a:p>
      </dgm:t>
    </dgm:pt>
    <dgm:pt modelId="{DBCDCEA5-1F77-450F-8522-35012BD0633A}" type="sibTrans" cxnId="{E47BE3C3-1E79-4BFD-A937-CA281A298C31}">
      <dgm:prSet/>
      <dgm:spPr/>
      <dgm:t>
        <a:bodyPr/>
        <a:lstStyle/>
        <a:p>
          <a:endParaRPr lang="en-US"/>
        </a:p>
      </dgm:t>
    </dgm:pt>
    <dgm:pt modelId="{AA9C3F96-0D26-450A-ABD6-2BA2C821FF62}">
      <dgm:prSet custT="1"/>
      <dgm:spPr/>
      <dgm:t>
        <a:bodyPr/>
        <a:lstStyle/>
        <a:p>
          <a:pPr rtl="0"/>
          <a:r>
            <a:rPr lang="en-US" sz="1400" b="0" dirty="0" smtClean="0"/>
            <a:t>The BBS submits the Tasks and LRPs to the Auctioneer part of the Diego Brain.</a:t>
          </a:r>
          <a:endParaRPr lang="en-US" sz="1400" dirty="0"/>
        </a:p>
      </dgm:t>
    </dgm:pt>
    <dgm:pt modelId="{DA930EEF-8038-4E8D-8D69-7CE99976926A}" type="parTrans" cxnId="{F375F7C6-922C-4883-974A-246E347F9081}">
      <dgm:prSet/>
      <dgm:spPr/>
      <dgm:t>
        <a:bodyPr/>
        <a:lstStyle/>
        <a:p>
          <a:endParaRPr lang="en-US"/>
        </a:p>
      </dgm:t>
    </dgm:pt>
    <dgm:pt modelId="{000073D3-2D51-4E96-BD13-58AC5CFCA056}" type="sibTrans" cxnId="{F375F7C6-922C-4883-974A-246E347F9081}">
      <dgm:prSet/>
      <dgm:spPr/>
      <dgm:t>
        <a:bodyPr/>
        <a:lstStyle/>
        <a:p>
          <a:endParaRPr lang="en-US"/>
        </a:p>
      </dgm:t>
    </dgm:pt>
    <dgm:pt modelId="{D58A2F6B-1527-485C-BAD4-C3195F1E88E5}">
      <dgm:prSet custT="1"/>
      <dgm:spPr/>
      <dgm:t>
        <a:bodyPr/>
        <a:lstStyle/>
        <a:p>
          <a:pPr rtl="0"/>
          <a:r>
            <a:rPr lang="en-US" sz="1400" b="0" dirty="0" smtClean="0"/>
            <a:t>The Auctioneer distributes these Tasks and LRPs to Cells through an Auction. The Diego Brain communicates with Diego Cells using SSL/TLS protocol.</a:t>
          </a:r>
          <a:endParaRPr lang="en-US" sz="1400" dirty="0"/>
        </a:p>
      </dgm:t>
    </dgm:pt>
    <dgm:pt modelId="{9DDD8842-D412-454C-82BC-689D50E0CD0E}" type="parTrans" cxnId="{0BA58052-D42E-40EA-9C8F-7ACB29BDD316}">
      <dgm:prSet/>
      <dgm:spPr/>
      <dgm:t>
        <a:bodyPr/>
        <a:lstStyle/>
        <a:p>
          <a:endParaRPr lang="en-US"/>
        </a:p>
      </dgm:t>
    </dgm:pt>
    <dgm:pt modelId="{1BEF0542-54FE-419E-AA26-7D56A6A579F6}" type="sibTrans" cxnId="{0BA58052-D42E-40EA-9C8F-7ACB29BDD316}">
      <dgm:prSet/>
      <dgm:spPr/>
      <dgm:t>
        <a:bodyPr/>
        <a:lstStyle/>
        <a:p>
          <a:endParaRPr lang="en-US"/>
        </a:p>
      </dgm:t>
    </dgm:pt>
    <dgm:pt modelId="{DCE03124-906D-47EE-8170-5C085BDCD076}">
      <dgm:prSet custT="1"/>
      <dgm:spPr/>
      <dgm:t>
        <a:bodyPr/>
        <a:lstStyle/>
        <a:p>
          <a:pPr rtl="0"/>
          <a:r>
            <a:rPr lang="en-US" sz="1400" b="0" dirty="0" smtClean="0"/>
            <a:t>Once the Auctioneer assigns a Task or LRP to a Cell, an in-process Executor creates a Garden container in the Cell. The Task or LRP runs in the container.</a:t>
          </a:r>
          <a:endParaRPr lang="en-US" sz="1400" dirty="0"/>
        </a:p>
      </dgm:t>
    </dgm:pt>
    <dgm:pt modelId="{3E6D09C1-9435-4A1F-98EB-1CB844D28D97}" type="parTrans" cxnId="{2D469C8B-8B5B-42FC-ABB8-44EE0D95B670}">
      <dgm:prSet/>
      <dgm:spPr/>
      <dgm:t>
        <a:bodyPr/>
        <a:lstStyle/>
        <a:p>
          <a:endParaRPr lang="en-US"/>
        </a:p>
      </dgm:t>
    </dgm:pt>
    <dgm:pt modelId="{44F479F2-E96A-4A7B-8E25-CBDD7BF0E2F1}" type="sibTrans" cxnId="{2D469C8B-8B5B-42FC-ABB8-44EE0D95B670}">
      <dgm:prSet/>
      <dgm:spPr/>
      <dgm:t>
        <a:bodyPr/>
        <a:lstStyle/>
        <a:p>
          <a:endParaRPr lang="en-US"/>
        </a:p>
      </dgm:t>
    </dgm:pt>
    <dgm:pt modelId="{586EA76B-1FB9-40DA-8091-DB7F1B2EDAE0}">
      <dgm:prSet custT="1"/>
      <dgm:spPr/>
      <dgm:t>
        <a:bodyPr/>
        <a:lstStyle/>
        <a:p>
          <a:pPr rtl="0"/>
          <a:r>
            <a:rPr lang="en-US" sz="1400" b="0" dirty="0" smtClean="0"/>
            <a:t>The BBS tracks desired LRPs, running LRP instances, and in-flight Tasks. It also periodically analyzes this information and corrects discrepancies to ensure consistency between </a:t>
          </a:r>
          <a:r>
            <a:rPr lang="en-US" sz="1400" b="0" dirty="0" err="1" smtClean="0"/>
            <a:t>ActualLRP</a:t>
          </a:r>
          <a:r>
            <a:rPr lang="en-US" sz="1400" b="0" dirty="0" smtClean="0"/>
            <a:t> and </a:t>
          </a:r>
          <a:r>
            <a:rPr lang="en-US" sz="1400" b="0" dirty="0" err="1" smtClean="0"/>
            <a:t>DesiredLRP</a:t>
          </a:r>
          <a:r>
            <a:rPr lang="en-US" sz="1400" b="0" dirty="0" smtClean="0"/>
            <a:t> counts.</a:t>
          </a:r>
          <a:endParaRPr lang="en-US" sz="1400" dirty="0"/>
        </a:p>
      </dgm:t>
    </dgm:pt>
    <dgm:pt modelId="{6ABF1D9C-2F3D-4671-9D59-FD5FFB2F7040}" type="parTrans" cxnId="{9ED755AC-E431-4A90-B828-1531BB290567}">
      <dgm:prSet/>
      <dgm:spPr/>
      <dgm:t>
        <a:bodyPr/>
        <a:lstStyle/>
        <a:p>
          <a:endParaRPr lang="en-US"/>
        </a:p>
      </dgm:t>
    </dgm:pt>
    <dgm:pt modelId="{B7598931-31B1-471B-AC79-83F5FCA78CF0}" type="sibTrans" cxnId="{9ED755AC-E431-4A90-B828-1531BB290567}">
      <dgm:prSet/>
      <dgm:spPr/>
      <dgm:t>
        <a:bodyPr/>
        <a:lstStyle/>
        <a:p>
          <a:endParaRPr lang="en-US"/>
        </a:p>
      </dgm:t>
    </dgm:pt>
    <dgm:pt modelId="{724FE605-8F2E-4799-8178-747C0FB47F75}">
      <dgm:prSet custT="1"/>
      <dgm:spPr/>
      <dgm:t>
        <a:bodyPr/>
        <a:lstStyle/>
        <a:p>
          <a:pPr rtl="0"/>
          <a:r>
            <a:rPr lang="en-US" sz="1400" b="0" dirty="0" smtClean="0"/>
            <a:t>The </a:t>
          </a:r>
          <a:r>
            <a:rPr lang="en-US" sz="1400" b="0" dirty="0" err="1" smtClean="0"/>
            <a:t>Metron</a:t>
          </a:r>
          <a:r>
            <a:rPr lang="en-US" sz="1400" b="0" dirty="0" smtClean="0"/>
            <a:t> Agent, part of the Cell, forwards application logs, errors, and metrics to the Cloud Foundry </a:t>
          </a:r>
          <a:r>
            <a:rPr lang="en-US" sz="1400" b="0" dirty="0" err="1" smtClean="0"/>
            <a:t>Loggregator</a:t>
          </a:r>
          <a:r>
            <a:rPr lang="en-US" sz="1400" b="0" smtClean="0"/>
            <a:t>.</a:t>
          </a:r>
          <a:endParaRPr lang="en-US" sz="1400" dirty="0"/>
        </a:p>
      </dgm:t>
    </dgm:pt>
    <dgm:pt modelId="{E47BC755-FF70-41D0-AD38-58B644E5A4EB}" type="parTrans" cxnId="{ED131CF9-E852-4D74-87EB-AE858E033976}">
      <dgm:prSet/>
      <dgm:spPr/>
      <dgm:t>
        <a:bodyPr/>
        <a:lstStyle/>
        <a:p>
          <a:endParaRPr lang="en-US"/>
        </a:p>
      </dgm:t>
    </dgm:pt>
    <dgm:pt modelId="{B98BA323-1B07-4AAB-B097-9F1765F9C6C7}" type="sibTrans" cxnId="{ED131CF9-E852-4D74-87EB-AE858E033976}">
      <dgm:prSet/>
      <dgm:spPr/>
      <dgm:t>
        <a:bodyPr/>
        <a:lstStyle/>
        <a:p>
          <a:endParaRPr lang="en-US"/>
        </a:p>
      </dgm:t>
    </dgm:pt>
    <dgm:pt modelId="{C89AC659-3EEB-4A90-88DC-71F0FBA5836A}" type="pres">
      <dgm:prSet presAssocID="{06298343-2CBD-4470-9E67-569F3613C35C}" presName="Name0" presStyleCnt="0">
        <dgm:presLayoutVars>
          <dgm:dir/>
          <dgm:animLvl val="lvl"/>
          <dgm:resizeHandles val="exact"/>
        </dgm:presLayoutVars>
      </dgm:prSet>
      <dgm:spPr/>
      <dgm:t>
        <a:bodyPr/>
        <a:lstStyle/>
        <a:p>
          <a:endParaRPr lang="en-US"/>
        </a:p>
      </dgm:t>
    </dgm:pt>
    <dgm:pt modelId="{65D2F7EB-FA7D-4EBB-886D-F190BD5F3A62}" type="pres">
      <dgm:prSet presAssocID="{724FE605-8F2E-4799-8178-747C0FB47F75}" presName="boxAndChildren" presStyleCnt="0"/>
      <dgm:spPr/>
    </dgm:pt>
    <dgm:pt modelId="{A2802D28-E673-4A1B-8A8C-214BFE1FF15D}" type="pres">
      <dgm:prSet presAssocID="{724FE605-8F2E-4799-8178-747C0FB47F75}" presName="parentTextBox" presStyleLbl="node1" presStyleIdx="0" presStyleCnt="7"/>
      <dgm:spPr/>
      <dgm:t>
        <a:bodyPr/>
        <a:lstStyle/>
        <a:p>
          <a:endParaRPr lang="en-US"/>
        </a:p>
      </dgm:t>
    </dgm:pt>
    <dgm:pt modelId="{05E18327-2942-4ED3-9208-0B06CFFA8CF1}" type="pres">
      <dgm:prSet presAssocID="{B7598931-31B1-471B-AC79-83F5FCA78CF0}" presName="sp" presStyleCnt="0"/>
      <dgm:spPr/>
    </dgm:pt>
    <dgm:pt modelId="{C8341B49-2050-477C-B813-1C93DFDB3268}" type="pres">
      <dgm:prSet presAssocID="{586EA76B-1FB9-40DA-8091-DB7F1B2EDAE0}" presName="arrowAndChildren" presStyleCnt="0"/>
      <dgm:spPr/>
    </dgm:pt>
    <dgm:pt modelId="{D5EE7D09-9ABF-4ACC-AE57-B016503578C0}" type="pres">
      <dgm:prSet presAssocID="{586EA76B-1FB9-40DA-8091-DB7F1B2EDAE0}" presName="parentTextArrow" presStyleLbl="node1" presStyleIdx="1" presStyleCnt="7"/>
      <dgm:spPr/>
      <dgm:t>
        <a:bodyPr/>
        <a:lstStyle/>
        <a:p>
          <a:endParaRPr lang="en-US"/>
        </a:p>
      </dgm:t>
    </dgm:pt>
    <dgm:pt modelId="{341AFFB1-DDDA-49F7-9B61-82BE309FA597}" type="pres">
      <dgm:prSet presAssocID="{44F479F2-E96A-4A7B-8E25-CBDD7BF0E2F1}" presName="sp" presStyleCnt="0"/>
      <dgm:spPr/>
    </dgm:pt>
    <dgm:pt modelId="{B5F7A714-6224-4C21-8B62-93914FA49CB6}" type="pres">
      <dgm:prSet presAssocID="{DCE03124-906D-47EE-8170-5C085BDCD076}" presName="arrowAndChildren" presStyleCnt="0"/>
      <dgm:spPr/>
    </dgm:pt>
    <dgm:pt modelId="{0F8C1FE0-B768-4062-9ECE-6491941E9A68}" type="pres">
      <dgm:prSet presAssocID="{DCE03124-906D-47EE-8170-5C085BDCD076}" presName="parentTextArrow" presStyleLbl="node1" presStyleIdx="2" presStyleCnt="7"/>
      <dgm:spPr/>
      <dgm:t>
        <a:bodyPr/>
        <a:lstStyle/>
        <a:p>
          <a:endParaRPr lang="en-US"/>
        </a:p>
      </dgm:t>
    </dgm:pt>
    <dgm:pt modelId="{D12E2536-FDB1-4570-BDC9-4F033A1A8F68}" type="pres">
      <dgm:prSet presAssocID="{1BEF0542-54FE-419E-AA26-7D56A6A579F6}" presName="sp" presStyleCnt="0"/>
      <dgm:spPr/>
    </dgm:pt>
    <dgm:pt modelId="{6DDF0DCD-AC10-4C25-9B02-DEFFA7E2FAF5}" type="pres">
      <dgm:prSet presAssocID="{D58A2F6B-1527-485C-BAD4-C3195F1E88E5}" presName="arrowAndChildren" presStyleCnt="0"/>
      <dgm:spPr/>
    </dgm:pt>
    <dgm:pt modelId="{C7D8434A-F3E3-477E-8168-0AE217001931}" type="pres">
      <dgm:prSet presAssocID="{D58A2F6B-1527-485C-BAD4-C3195F1E88E5}" presName="parentTextArrow" presStyleLbl="node1" presStyleIdx="3" presStyleCnt="7"/>
      <dgm:spPr/>
      <dgm:t>
        <a:bodyPr/>
        <a:lstStyle/>
        <a:p>
          <a:endParaRPr lang="en-US"/>
        </a:p>
      </dgm:t>
    </dgm:pt>
    <dgm:pt modelId="{5BAF571C-FEBF-4382-9CC5-9180D89374DA}" type="pres">
      <dgm:prSet presAssocID="{000073D3-2D51-4E96-BD13-58AC5CFCA056}" presName="sp" presStyleCnt="0"/>
      <dgm:spPr/>
    </dgm:pt>
    <dgm:pt modelId="{EEEE3684-CDD6-45EF-96A5-9E4BEA2B57E5}" type="pres">
      <dgm:prSet presAssocID="{AA9C3F96-0D26-450A-ABD6-2BA2C821FF62}" presName="arrowAndChildren" presStyleCnt="0"/>
      <dgm:spPr/>
    </dgm:pt>
    <dgm:pt modelId="{262E3DC5-F323-4678-BFF0-84E3AE4D1993}" type="pres">
      <dgm:prSet presAssocID="{AA9C3F96-0D26-450A-ABD6-2BA2C821FF62}" presName="parentTextArrow" presStyleLbl="node1" presStyleIdx="4" presStyleCnt="7"/>
      <dgm:spPr/>
      <dgm:t>
        <a:bodyPr/>
        <a:lstStyle/>
        <a:p>
          <a:endParaRPr lang="en-US"/>
        </a:p>
      </dgm:t>
    </dgm:pt>
    <dgm:pt modelId="{C879F06E-9552-48AA-B1A5-CD604C6D6C71}" type="pres">
      <dgm:prSet presAssocID="{DBCDCEA5-1F77-450F-8522-35012BD0633A}" presName="sp" presStyleCnt="0"/>
      <dgm:spPr/>
    </dgm:pt>
    <dgm:pt modelId="{E0D12B99-13C0-4BA5-B0FF-568B2FE30930}" type="pres">
      <dgm:prSet presAssocID="{272F1F7D-ABAA-4285-9314-04267F641F7D}" presName="arrowAndChildren" presStyleCnt="0"/>
      <dgm:spPr/>
    </dgm:pt>
    <dgm:pt modelId="{F7482A8A-FB5B-4FEA-BAF4-296C8A3441FA}" type="pres">
      <dgm:prSet presAssocID="{272F1F7D-ABAA-4285-9314-04267F641F7D}" presName="parentTextArrow" presStyleLbl="node1" presStyleIdx="5" presStyleCnt="7"/>
      <dgm:spPr/>
      <dgm:t>
        <a:bodyPr/>
        <a:lstStyle/>
        <a:p>
          <a:endParaRPr lang="en-US"/>
        </a:p>
      </dgm:t>
    </dgm:pt>
    <dgm:pt modelId="{41C0247E-6FFA-4878-B017-8C964E666D81}" type="pres">
      <dgm:prSet presAssocID="{45B50A6E-F95D-4194-BD0B-EAC0E0BA9E82}" presName="sp" presStyleCnt="0"/>
      <dgm:spPr/>
    </dgm:pt>
    <dgm:pt modelId="{F1385F1D-248F-4D5D-9C20-A66B8329968B}" type="pres">
      <dgm:prSet presAssocID="{88815AC2-BE7C-422E-954F-1968DCF3BF0C}" presName="arrowAndChildren" presStyleCnt="0"/>
      <dgm:spPr/>
    </dgm:pt>
    <dgm:pt modelId="{0DF0451F-312E-462E-8412-ABCA3DE37F61}" type="pres">
      <dgm:prSet presAssocID="{88815AC2-BE7C-422E-954F-1968DCF3BF0C}" presName="parentTextArrow" presStyleLbl="node1" presStyleIdx="6" presStyleCnt="7"/>
      <dgm:spPr/>
      <dgm:t>
        <a:bodyPr/>
        <a:lstStyle/>
        <a:p>
          <a:endParaRPr lang="en-US"/>
        </a:p>
      </dgm:t>
    </dgm:pt>
  </dgm:ptLst>
  <dgm:cxnLst>
    <dgm:cxn modelId="{E47BE3C3-1E79-4BFD-A937-CA281A298C31}" srcId="{06298343-2CBD-4470-9E67-569F3613C35C}" destId="{272F1F7D-ABAA-4285-9314-04267F641F7D}" srcOrd="1" destOrd="0" parTransId="{3E3C609F-1CEB-4759-841D-430C8D8DB118}" sibTransId="{DBCDCEA5-1F77-450F-8522-35012BD0633A}"/>
    <dgm:cxn modelId="{892F5F76-700E-41AC-9B81-F304D7F7FB67}" type="presOf" srcId="{586EA76B-1FB9-40DA-8091-DB7F1B2EDAE0}" destId="{D5EE7D09-9ABF-4ACC-AE57-B016503578C0}" srcOrd="0" destOrd="0" presId="urn:microsoft.com/office/officeart/2005/8/layout/process4"/>
    <dgm:cxn modelId="{F3222B7B-D22B-4E66-A1D6-A64614B00F17}" type="presOf" srcId="{DCE03124-906D-47EE-8170-5C085BDCD076}" destId="{0F8C1FE0-B768-4062-9ECE-6491941E9A68}" srcOrd="0" destOrd="0" presId="urn:microsoft.com/office/officeart/2005/8/layout/process4"/>
    <dgm:cxn modelId="{F375F7C6-922C-4883-974A-246E347F9081}" srcId="{06298343-2CBD-4470-9E67-569F3613C35C}" destId="{AA9C3F96-0D26-450A-ABD6-2BA2C821FF62}" srcOrd="2" destOrd="0" parTransId="{DA930EEF-8038-4E8D-8D69-7CE99976926A}" sibTransId="{000073D3-2D51-4E96-BD13-58AC5CFCA056}"/>
    <dgm:cxn modelId="{C35999C5-C162-48A1-88DC-4914068F0D80}" type="presOf" srcId="{AA9C3F96-0D26-450A-ABD6-2BA2C821FF62}" destId="{262E3DC5-F323-4678-BFF0-84E3AE4D1993}" srcOrd="0" destOrd="0" presId="urn:microsoft.com/office/officeart/2005/8/layout/process4"/>
    <dgm:cxn modelId="{33A06D6F-220F-41C2-8966-C46CBD15856C}" type="presOf" srcId="{724FE605-8F2E-4799-8178-747C0FB47F75}" destId="{A2802D28-E673-4A1B-8A8C-214BFE1FF15D}" srcOrd="0" destOrd="0" presId="urn:microsoft.com/office/officeart/2005/8/layout/process4"/>
    <dgm:cxn modelId="{6D74E799-12C2-4DEB-9838-2297DB07EB45}" type="presOf" srcId="{D58A2F6B-1527-485C-BAD4-C3195F1E88E5}" destId="{C7D8434A-F3E3-477E-8168-0AE217001931}" srcOrd="0" destOrd="0" presId="urn:microsoft.com/office/officeart/2005/8/layout/process4"/>
    <dgm:cxn modelId="{9C446868-616B-43CE-BBAB-327C8FC05DEE}" type="presOf" srcId="{06298343-2CBD-4470-9E67-569F3613C35C}" destId="{C89AC659-3EEB-4A90-88DC-71F0FBA5836A}" srcOrd="0" destOrd="0" presId="urn:microsoft.com/office/officeart/2005/8/layout/process4"/>
    <dgm:cxn modelId="{01E02CFE-1A5D-40AC-8EA3-64968A770964}" type="presOf" srcId="{88815AC2-BE7C-422E-954F-1968DCF3BF0C}" destId="{0DF0451F-312E-462E-8412-ABCA3DE37F61}" srcOrd="0" destOrd="0" presId="urn:microsoft.com/office/officeart/2005/8/layout/process4"/>
    <dgm:cxn modelId="{ED131CF9-E852-4D74-87EB-AE858E033976}" srcId="{06298343-2CBD-4470-9E67-569F3613C35C}" destId="{724FE605-8F2E-4799-8178-747C0FB47F75}" srcOrd="6" destOrd="0" parTransId="{E47BC755-FF70-41D0-AD38-58B644E5A4EB}" sibTransId="{B98BA323-1B07-4AAB-B097-9F1765F9C6C7}"/>
    <dgm:cxn modelId="{2D469C8B-8B5B-42FC-ABB8-44EE0D95B670}" srcId="{06298343-2CBD-4470-9E67-569F3613C35C}" destId="{DCE03124-906D-47EE-8170-5C085BDCD076}" srcOrd="4" destOrd="0" parTransId="{3E6D09C1-9435-4A1F-98EB-1CB844D28D97}" sibTransId="{44F479F2-E96A-4A7B-8E25-CBDD7BF0E2F1}"/>
    <dgm:cxn modelId="{14B0BFA9-7D48-445A-8948-4DD17E0744AF}" type="presOf" srcId="{272F1F7D-ABAA-4285-9314-04267F641F7D}" destId="{F7482A8A-FB5B-4FEA-BAF4-296C8A3441FA}" srcOrd="0" destOrd="0" presId="urn:microsoft.com/office/officeart/2005/8/layout/process4"/>
    <dgm:cxn modelId="{FEAF9F58-1E97-458C-95C1-8507C6CC2D1B}" srcId="{06298343-2CBD-4470-9E67-569F3613C35C}" destId="{88815AC2-BE7C-422E-954F-1968DCF3BF0C}" srcOrd="0" destOrd="0" parTransId="{B5255C87-E664-4CE5-82C5-0DABCF8704CC}" sibTransId="{45B50A6E-F95D-4194-BD0B-EAC0E0BA9E82}"/>
    <dgm:cxn modelId="{0BA58052-D42E-40EA-9C8F-7ACB29BDD316}" srcId="{06298343-2CBD-4470-9E67-569F3613C35C}" destId="{D58A2F6B-1527-485C-BAD4-C3195F1E88E5}" srcOrd="3" destOrd="0" parTransId="{9DDD8842-D412-454C-82BC-689D50E0CD0E}" sibTransId="{1BEF0542-54FE-419E-AA26-7D56A6A579F6}"/>
    <dgm:cxn modelId="{9ED755AC-E431-4A90-B828-1531BB290567}" srcId="{06298343-2CBD-4470-9E67-569F3613C35C}" destId="{586EA76B-1FB9-40DA-8091-DB7F1B2EDAE0}" srcOrd="5" destOrd="0" parTransId="{6ABF1D9C-2F3D-4671-9D59-FD5FFB2F7040}" sibTransId="{B7598931-31B1-471B-AC79-83F5FCA78CF0}"/>
    <dgm:cxn modelId="{96477085-BCDF-443E-AAA1-5D1F7006D45E}" type="presParOf" srcId="{C89AC659-3EEB-4A90-88DC-71F0FBA5836A}" destId="{65D2F7EB-FA7D-4EBB-886D-F190BD5F3A62}" srcOrd="0" destOrd="0" presId="urn:microsoft.com/office/officeart/2005/8/layout/process4"/>
    <dgm:cxn modelId="{1E106019-B939-47E7-A356-E074A485403E}" type="presParOf" srcId="{65D2F7EB-FA7D-4EBB-886D-F190BD5F3A62}" destId="{A2802D28-E673-4A1B-8A8C-214BFE1FF15D}" srcOrd="0" destOrd="0" presId="urn:microsoft.com/office/officeart/2005/8/layout/process4"/>
    <dgm:cxn modelId="{9530BA03-D9B3-420A-8E16-4BFD86856ECF}" type="presParOf" srcId="{C89AC659-3EEB-4A90-88DC-71F0FBA5836A}" destId="{05E18327-2942-4ED3-9208-0B06CFFA8CF1}" srcOrd="1" destOrd="0" presId="urn:microsoft.com/office/officeart/2005/8/layout/process4"/>
    <dgm:cxn modelId="{11848912-55ED-4F17-8D73-CBA3228C7D7A}" type="presParOf" srcId="{C89AC659-3EEB-4A90-88DC-71F0FBA5836A}" destId="{C8341B49-2050-477C-B813-1C93DFDB3268}" srcOrd="2" destOrd="0" presId="urn:microsoft.com/office/officeart/2005/8/layout/process4"/>
    <dgm:cxn modelId="{1949CA3E-19DF-4DFE-B1D6-A057E854AFBE}" type="presParOf" srcId="{C8341B49-2050-477C-B813-1C93DFDB3268}" destId="{D5EE7D09-9ABF-4ACC-AE57-B016503578C0}" srcOrd="0" destOrd="0" presId="urn:microsoft.com/office/officeart/2005/8/layout/process4"/>
    <dgm:cxn modelId="{F3559D38-E579-4EAB-8328-F0F1B9F39621}" type="presParOf" srcId="{C89AC659-3EEB-4A90-88DC-71F0FBA5836A}" destId="{341AFFB1-DDDA-49F7-9B61-82BE309FA597}" srcOrd="3" destOrd="0" presId="urn:microsoft.com/office/officeart/2005/8/layout/process4"/>
    <dgm:cxn modelId="{492AD318-460D-4187-AA35-3C0ED1716B4F}" type="presParOf" srcId="{C89AC659-3EEB-4A90-88DC-71F0FBA5836A}" destId="{B5F7A714-6224-4C21-8B62-93914FA49CB6}" srcOrd="4" destOrd="0" presId="urn:microsoft.com/office/officeart/2005/8/layout/process4"/>
    <dgm:cxn modelId="{629B2F22-1107-454A-8EA1-2333976994DE}" type="presParOf" srcId="{B5F7A714-6224-4C21-8B62-93914FA49CB6}" destId="{0F8C1FE0-B768-4062-9ECE-6491941E9A68}" srcOrd="0" destOrd="0" presId="urn:microsoft.com/office/officeart/2005/8/layout/process4"/>
    <dgm:cxn modelId="{EF829FC1-907E-47CF-A068-E614548D6B38}" type="presParOf" srcId="{C89AC659-3EEB-4A90-88DC-71F0FBA5836A}" destId="{D12E2536-FDB1-4570-BDC9-4F033A1A8F68}" srcOrd="5" destOrd="0" presId="urn:microsoft.com/office/officeart/2005/8/layout/process4"/>
    <dgm:cxn modelId="{FC3F4116-1FE7-4C57-83B4-2927D70E5423}" type="presParOf" srcId="{C89AC659-3EEB-4A90-88DC-71F0FBA5836A}" destId="{6DDF0DCD-AC10-4C25-9B02-DEFFA7E2FAF5}" srcOrd="6" destOrd="0" presId="urn:microsoft.com/office/officeart/2005/8/layout/process4"/>
    <dgm:cxn modelId="{012A6983-083F-4670-8EF2-804114C154EF}" type="presParOf" srcId="{6DDF0DCD-AC10-4C25-9B02-DEFFA7E2FAF5}" destId="{C7D8434A-F3E3-477E-8168-0AE217001931}" srcOrd="0" destOrd="0" presId="urn:microsoft.com/office/officeart/2005/8/layout/process4"/>
    <dgm:cxn modelId="{36B3A087-5734-4FE3-96E1-FEAE791A51EF}" type="presParOf" srcId="{C89AC659-3EEB-4A90-88DC-71F0FBA5836A}" destId="{5BAF571C-FEBF-4382-9CC5-9180D89374DA}" srcOrd="7" destOrd="0" presId="urn:microsoft.com/office/officeart/2005/8/layout/process4"/>
    <dgm:cxn modelId="{8BE63380-EFFC-42D7-9E1B-108248B887AE}" type="presParOf" srcId="{C89AC659-3EEB-4A90-88DC-71F0FBA5836A}" destId="{EEEE3684-CDD6-45EF-96A5-9E4BEA2B57E5}" srcOrd="8" destOrd="0" presId="urn:microsoft.com/office/officeart/2005/8/layout/process4"/>
    <dgm:cxn modelId="{10E88982-B2DB-40B7-B1BC-6BDB0984AAD3}" type="presParOf" srcId="{EEEE3684-CDD6-45EF-96A5-9E4BEA2B57E5}" destId="{262E3DC5-F323-4678-BFF0-84E3AE4D1993}" srcOrd="0" destOrd="0" presId="urn:microsoft.com/office/officeart/2005/8/layout/process4"/>
    <dgm:cxn modelId="{C587090C-13AF-493F-922E-74ED1AC40BCF}" type="presParOf" srcId="{C89AC659-3EEB-4A90-88DC-71F0FBA5836A}" destId="{C879F06E-9552-48AA-B1A5-CD604C6D6C71}" srcOrd="9" destOrd="0" presId="urn:microsoft.com/office/officeart/2005/8/layout/process4"/>
    <dgm:cxn modelId="{F9AB3F9D-45D1-4B8E-B4F2-694814E40FEC}" type="presParOf" srcId="{C89AC659-3EEB-4A90-88DC-71F0FBA5836A}" destId="{E0D12B99-13C0-4BA5-B0FF-568B2FE30930}" srcOrd="10" destOrd="0" presId="urn:microsoft.com/office/officeart/2005/8/layout/process4"/>
    <dgm:cxn modelId="{92629EED-F1BB-47DC-A447-38365CD14416}" type="presParOf" srcId="{E0D12B99-13C0-4BA5-B0FF-568B2FE30930}" destId="{F7482A8A-FB5B-4FEA-BAF4-296C8A3441FA}" srcOrd="0" destOrd="0" presId="urn:microsoft.com/office/officeart/2005/8/layout/process4"/>
    <dgm:cxn modelId="{789B0C8F-CED6-427C-8484-8176F5A84EC2}" type="presParOf" srcId="{C89AC659-3EEB-4A90-88DC-71F0FBA5836A}" destId="{41C0247E-6FFA-4878-B017-8C964E666D81}" srcOrd="11" destOrd="0" presId="urn:microsoft.com/office/officeart/2005/8/layout/process4"/>
    <dgm:cxn modelId="{EF88E290-D831-4949-A3F9-F4D24B7D0525}" type="presParOf" srcId="{C89AC659-3EEB-4A90-88DC-71F0FBA5836A}" destId="{F1385F1D-248F-4D5D-9C20-A66B8329968B}" srcOrd="12" destOrd="0" presId="urn:microsoft.com/office/officeart/2005/8/layout/process4"/>
    <dgm:cxn modelId="{B94C9F69-3470-465F-9F16-DE55EA96F282}" type="presParOf" srcId="{F1385F1D-248F-4D5D-9C20-A66B8329968B}" destId="{0DF0451F-312E-462E-8412-ABCA3DE37F61}"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9BCE-E20B-4FF6-A524-F042DEF16391}"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US"/>
        </a:p>
      </dgm:t>
    </dgm:pt>
    <dgm:pt modelId="{E29F46CA-6ABB-4E3C-8A31-F66406AFC88C}">
      <dgm:prSet/>
      <dgm:spPr/>
      <dgm:t>
        <a:bodyPr/>
        <a:lstStyle/>
        <a:p>
          <a:pPr rtl="0"/>
          <a:r>
            <a:rPr lang="en-US" dirty="0" smtClean="0"/>
            <a:t>CF Logs </a:t>
          </a:r>
          <a:endParaRPr lang="en-US" dirty="0"/>
        </a:p>
      </dgm:t>
    </dgm:pt>
    <dgm:pt modelId="{6F475F51-6AAC-45AA-BBBE-1BEC6B0D15CE}" type="parTrans" cxnId="{B4C110BE-5E40-4AE9-AE7A-3A7A54A5ACC9}">
      <dgm:prSet/>
      <dgm:spPr/>
      <dgm:t>
        <a:bodyPr/>
        <a:lstStyle/>
        <a:p>
          <a:endParaRPr lang="en-US"/>
        </a:p>
      </dgm:t>
    </dgm:pt>
    <dgm:pt modelId="{374476C5-6546-4A5E-A910-8B645660DD40}" type="sibTrans" cxnId="{B4C110BE-5E40-4AE9-AE7A-3A7A54A5ACC9}">
      <dgm:prSet/>
      <dgm:spPr/>
      <dgm:t>
        <a:bodyPr/>
        <a:lstStyle/>
        <a:p>
          <a:endParaRPr lang="en-US"/>
        </a:p>
      </dgm:t>
    </dgm:pt>
    <dgm:pt modelId="{CACF6C06-2E2A-48FE-B7D4-7CA688F9D0D0}">
      <dgm:prSet/>
      <dgm:spPr/>
      <dgm:t>
        <a:bodyPr/>
        <a:lstStyle/>
        <a:p>
          <a:pPr rtl="0"/>
          <a:r>
            <a:rPr lang="en-US" dirty="0" smtClean="0"/>
            <a:t>CF start</a:t>
          </a:r>
          <a:endParaRPr lang="en-US" dirty="0"/>
        </a:p>
      </dgm:t>
    </dgm:pt>
    <dgm:pt modelId="{6300761B-65A8-4822-AA8E-70C2901565DD}" type="parTrans" cxnId="{B7B58983-8B8A-4D79-9A6E-4DF4D0E9A983}">
      <dgm:prSet/>
      <dgm:spPr/>
      <dgm:t>
        <a:bodyPr/>
        <a:lstStyle/>
        <a:p>
          <a:endParaRPr lang="en-US"/>
        </a:p>
      </dgm:t>
    </dgm:pt>
    <dgm:pt modelId="{CFC8EEDA-EBFF-48B5-9CAF-36C1146ABFCE}" type="sibTrans" cxnId="{B7B58983-8B8A-4D79-9A6E-4DF4D0E9A983}">
      <dgm:prSet/>
      <dgm:spPr/>
      <dgm:t>
        <a:bodyPr/>
        <a:lstStyle/>
        <a:p>
          <a:endParaRPr lang="en-US"/>
        </a:p>
      </dgm:t>
    </dgm:pt>
    <dgm:pt modelId="{37BEDD47-4A06-47CB-B700-C7D5DF414F22}">
      <dgm:prSet/>
      <dgm:spPr/>
      <dgm:t>
        <a:bodyPr/>
        <a:lstStyle/>
        <a:p>
          <a:pPr rtl="0"/>
          <a:r>
            <a:rPr lang="en-US" dirty="0" smtClean="0"/>
            <a:t>CF stop</a:t>
          </a:r>
          <a:endParaRPr lang="en-US" dirty="0"/>
        </a:p>
      </dgm:t>
    </dgm:pt>
    <dgm:pt modelId="{A3828F36-089C-4809-9AF0-462420581B8C}" type="parTrans" cxnId="{053BD53D-F4FB-4EE1-B995-0AF6E124C14F}">
      <dgm:prSet/>
      <dgm:spPr/>
      <dgm:t>
        <a:bodyPr/>
        <a:lstStyle/>
        <a:p>
          <a:endParaRPr lang="en-US"/>
        </a:p>
      </dgm:t>
    </dgm:pt>
    <dgm:pt modelId="{3E83E50C-01B1-4469-BC59-411FE02919EA}" type="sibTrans" cxnId="{053BD53D-F4FB-4EE1-B995-0AF6E124C14F}">
      <dgm:prSet/>
      <dgm:spPr/>
      <dgm:t>
        <a:bodyPr/>
        <a:lstStyle/>
        <a:p>
          <a:endParaRPr lang="en-US"/>
        </a:p>
      </dgm:t>
    </dgm:pt>
    <dgm:pt modelId="{CF82E45C-302A-450E-BDBF-E38726663F6F}">
      <dgm:prSet custT="1"/>
      <dgm:spPr/>
      <dgm:t>
        <a:bodyPr/>
        <a:lstStyle/>
        <a:p>
          <a:r>
            <a:rPr lang="en-US" sz="2000" b="0" i="0" dirty="0" err="1" smtClean="0"/>
            <a:t>cf</a:t>
          </a:r>
          <a:r>
            <a:rPr lang="en-US" sz="2000" b="0" i="0" dirty="0" smtClean="0"/>
            <a:t> logs APP_NAME           --recent</a:t>
          </a:r>
          <a:endParaRPr lang="en-US" sz="2000" dirty="0"/>
        </a:p>
      </dgm:t>
    </dgm:pt>
    <dgm:pt modelId="{00CFE0A0-A3C6-4D93-A61A-4F90431B6C9E}" type="sibTrans" cxnId="{81C9949A-7CA4-4B91-BDBD-C0BB39597443}">
      <dgm:prSet/>
      <dgm:spPr/>
      <dgm:t>
        <a:bodyPr/>
        <a:lstStyle/>
        <a:p>
          <a:endParaRPr lang="en-US"/>
        </a:p>
      </dgm:t>
    </dgm:pt>
    <dgm:pt modelId="{1B60DBC6-9F6A-4D94-B829-0971F9A3D56F}" type="parTrans" cxnId="{81C9949A-7CA4-4B91-BDBD-C0BB39597443}">
      <dgm:prSet/>
      <dgm:spPr/>
      <dgm:t>
        <a:bodyPr/>
        <a:lstStyle/>
        <a:p>
          <a:endParaRPr lang="en-US"/>
        </a:p>
      </dgm:t>
    </dgm:pt>
    <dgm:pt modelId="{C482A62A-1251-4585-9E94-E120F500E0C6}">
      <dgm:prSet custT="1"/>
      <dgm:spPr/>
      <dgm:t>
        <a:bodyPr/>
        <a:lstStyle/>
        <a:p>
          <a:r>
            <a:rPr lang="en-US" sz="2000" dirty="0" err="1" smtClean="0"/>
            <a:t>cf</a:t>
          </a:r>
          <a:r>
            <a:rPr lang="en-US" sz="2000" dirty="0" smtClean="0"/>
            <a:t> start APP_NAME</a:t>
          </a:r>
          <a:endParaRPr lang="en-US" sz="2000" dirty="0"/>
        </a:p>
      </dgm:t>
    </dgm:pt>
    <dgm:pt modelId="{53F264DD-90F4-4F01-86BC-1F08D668A42A}" type="parTrans" cxnId="{D13688E9-8A9A-49A6-95CD-C550BE058913}">
      <dgm:prSet/>
      <dgm:spPr/>
      <dgm:t>
        <a:bodyPr/>
        <a:lstStyle/>
        <a:p>
          <a:endParaRPr lang="en-US"/>
        </a:p>
      </dgm:t>
    </dgm:pt>
    <dgm:pt modelId="{CEE70189-93C0-41AC-820C-D4F25EDE014B}" type="sibTrans" cxnId="{D13688E9-8A9A-49A6-95CD-C550BE058913}">
      <dgm:prSet/>
      <dgm:spPr/>
      <dgm:t>
        <a:bodyPr/>
        <a:lstStyle/>
        <a:p>
          <a:endParaRPr lang="en-US"/>
        </a:p>
      </dgm:t>
    </dgm:pt>
    <dgm:pt modelId="{BF26BDA5-CF9F-4977-9868-21F26875D2AB}">
      <dgm:prSet custT="1"/>
      <dgm:spPr/>
      <dgm:t>
        <a:bodyPr/>
        <a:lstStyle/>
        <a:p>
          <a:r>
            <a:rPr lang="en-US" sz="2000" dirty="0" err="1" smtClean="0"/>
            <a:t>cf</a:t>
          </a:r>
          <a:r>
            <a:rPr lang="en-US" sz="2000" dirty="0" smtClean="0"/>
            <a:t> stop APP_NAME</a:t>
          </a:r>
          <a:endParaRPr lang="en-US" sz="2000" dirty="0"/>
        </a:p>
      </dgm:t>
    </dgm:pt>
    <dgm:pt modelId="{4DD0288F-0D1B-4880-8E12-85AB108F6A2B}" type="parTrans" cxnId="{5618EEB4-F612-41DF-8B37-0CD6CF51AA93}">
      <dgm:prSet/>
      <dgm:spPr/>
      <dgm:t>
        <a:bodyPr/>
        <a:lstStyle/>
        <a:p>
          <a:endParaRPr lang="en-US"/>
        </a:p>
      </dgm:t>
    </dgm:pt>
    <dgm:pt modelId="{BAF7EA75-4B21-46A7-9CC6-0C6231128CD9}" type="sibTrans" cxnId="{5618EEB4-F612-41DF-8B37-0CD6CF51AA93}">
      <dgm:prSet/>
      <dgm:spPr/>
      <dgm:t>
        <a:bodyPr/>
        <a:lstStyle/>
        <a:p>
          <a:endParaRPr lang="en-US"/>
        </a:p>
      </dgm:t>
    </dgm:pt>
    <dgm:pt modelId="{C3DF854F-9C0E-44CF-9599-A158D6DA5E87}" type="pres">
      <dgm:prSet presAssocID="{38DB9BCE-E20B-4FF6-A524-F042DEF16391}" presName="Name0" presStyleCnt="0">
        <dgm:presLayoutVars>
          <dgm:dir/>
          <dgm:animLvl val="lvl"/>
          <dgm:resizeHandles val="exact"/>
        </dgm:presLayoutVars>
      </dgm:prSet>
      <dgm:spPr/>
      <dgm:t>
        <a:bodyPr/>
        <a:lstStyle/>
        <a:p>
          <a:endParaRPr lang="en-US"/>
        </a:p>
      </dgm:t>
    </dgm:pt>
    <dgm:pt modelId="{6CEF5554-8F2F-429B-8ABC-C0ECEA05A34C}" type="pres">
      <dgm:prSet presAssocID="{E29F46CA-6ABB-4E3C-8A31-F66406AFC88C}" presName="composite" presStyleCnt="0"/>
      <dgm:spPr/>
      <dgm:t>
        <a:bodyPr/>
        <a:lstStyle/>
        <a:p>
          <a:endParaRPr lang="en-US"/>
        </a:p>
      </dgm:t>
    </dgm:pt>
    <dgm:pt modelId="{0DCE78BC-BC7A-4732-96BE-9D977F053A1F}" type="pres">
      <dgm:prSet presAssocID="{E29F46CA-6ABB-4E3C-8A31-F66406AFC88C}" presName="parTx" presStyleLbl="alignNode1" presStyleIdx="0" presStyleCnt="3">
        <dgm:presLayoutVars>
          <dgm:chMax val="0"/>
          <dgm:chPref val="0"/>
          <dgm:bulletEnabled val="1"/>
        </dgm:presLayoutVars>
      </dgm:prSet>
      <dgm:spPr/>
      <dgm:t>
        <a:bodyPr/>
        <a:lstStyle/>
        <a:p>
          <a:endParaRPr lang="en-US"/>
        </a:p>
      </dgm:t>
    </dgm:pt>
    <dgm:pt modelId="{9A52710F-EF9A-4B43-A502-87247DE891B4}" type="pres">
      <dgm:prSet presAssocID="{E29F46CA-6ABB-4E3C-8A31-F66406AFC88C}" presName="desTx" presStyleLbl="alignAccFollowNode1" presStyleIdx="0" presStyleCnt="3">
        <dgm:presLayoutVars>
          <dgm:bulletEnabled val="1"/>
        </dgm:presLayoutVars>
      </dgm:prSet>
      <dgm:spPr/>
      <dgm:t>
        <a:bodyPr/>
        <a:lstStyle/>
        <a:p>
          <a:endParaRPr lang="en-US"/>
        </a:p>
      </dgm:t>
    </dgm:pt>
    <dgm:pt modelId="{6E852D27-0B98-4FDD-8FE1-708308FE3B8B}" type="pres">
      <dgm:prSet presAssocID="{374476C5-6546-4A5E-A910-8B645660DD40}" presName="space" presStyleCnt="0"/>
      <dgm:spPr/>
      <dgm:t>
        <a:bodyPr/>
        <a:lstStyle/>
        <a:p>
          <a:endParaRPr lang="en-US"/>
        </a:p>
      </dgm:t>
    </dgm:pt>
    <dgm:pt modelId="{2E4F07E4-74F3-4BD7-A9DE-4AE87B9B359A}" type="pres">
      <dgm:prSet presAssocID="{CACF6C06-2E2A-48FE-B7D4-7CA688F9D0D0}" presName="composite" presStyleCnt="0"/>
      <dgm:spPr/>
      <dgm:t>
        <a:bodyPr/>
        <a:lstStyle/>
        <a:p>
          <a:endParaRPr lang="en-US"/>
        </a:p>
      </dgm:t>
    </dgm:pt>
    <dgm:pt modelId="{D4806EFD-CC46-4DBE-808B-7B75E94DB419}" type="pres">
      <dgm:prSet presAssocID="{CACF6C06-2E2A-48FE-B7D4-7CA688F9D0D0}" presName="parTx" presStyleLbl="alignNode1" presStyleIdx="1" presStyleCnt="3">
        <dgm:presLayoutVars>
          <dgm:chMax val="0"/>
          <dgm:chPref val="0"/>
          <dgm:bulletEnabled val="1"/>
        </dgm:presLayoutVars>
      </dgm:prSet>
      <dgm:spPr/>
      <dgm:t>
        <a:bodyPr/>
        <a:lstStyle/>
        <a:p>
          <a:endParaRPr lang="en-US"/>
        </a:p>
      </dgm:t>
    </dgm:pt>
    <dgm:pt modelId="{81CDE180-8FFF-4AD6-B186-BC1E8D784F7B}" type="pres">
      <dgm:prSet presAssocID="{CACF6C06-2E2A-48FE-B7D4-7CA688F9D0D0}" presName="desTx" presStyleLbl="alignAccFollowNode1" presStyleIdx="1" presStyleCnt="3">
        <dgm:presLayoutVars>
          <dgm:bulletEnabled val="1"/>
        </dgm:presLayoutVars>
      </dgm:prSet>
      <dgm:spPr/>
      <dgm:t>
        <a:bodyPr/>
        <a:lstStyle/>
        <a:p>
          <a:endParaRPr lang="en-US"/>
        </a:p>
      </dgm:t>
    </dgm:pt>
    <dgm:pt modelId="{65608F85-AC7C-4644-AB61-D610DC74EFA3}" type="pres">
      <dgm:prSet presAssocID="{CFC8EEDA-EBFF-48B5-9CAF-36C1146ABFCE}" presName="space" presStyleCnt="0"/>
      <dgm:spPr/>
      <dgm:t>
        <a:bodyPr/>
        <a:lstStyle/>
        <a:p>
          <a:endParaRPr lang="en-US"/>
        </a:p>
      </dgm:t>
    </dgm:pt>
    <dgm:pt modelId="{93C87799-4B5C-4582-A0F2-BCAEA7ADA210}" type="pres">
      <dgm:prSet presAssocID="{37BEDD47-4A06-47CB-B700-C7D5DF414F22}" presName="composite" presStyleCnt="0"/>
      <dgm:spPr/>
      <dgm:t>
        <a:bodyPr/>
        <a:lstStyle/>
        <a:p>
          <a:endParaRPr lang="en-US"/>
        </a:p>
      </dgm:t>
    </dgm:pt>
    <dgm:pt modelId="{09D52176-8006-4382-BC79-718E1061F777}" type="pres">
      <dgm:prSet presAssocID="{37BEDD47-4A06-47CB-B700-C7D5DF414F22}" presName="parTx" presStyleLbl="alignNode1" presStyleIdx="2" presStyleCnt="3">
        <dgm:presLayoutVars>
          <dgm:chMax val="0"/>
          <dgm:chPref val="0"/>
          <dgm:bulletEnabled val="1"/>
        </dgm:presLayoutVars>
      </dgm:prSet>
      <dgm:spPr/>
      <dgm:t>
        <a:bodyPr/>
        <a:lstStyle/>
        <a:p>
          <a:endParaRPr lang="en-US"/>
        </a:p>
      </dgm:t>
    </dgm:pt>
    <dgm:pt modelId="{14F57F5D-1ABA-432B-BF2E-A26E1A606938}" type="pres">
      <dgm:prSet presAssocID="{37BEDD47-4A06-47CB-B700-C7D5DF414F22}" presName="desTx" presStyleLbl="alignAccFollowNode1" presStyleIdx="2" presStyleCnt="3">
        <dgm:presLayoutVars>
          <dgm:bulletEnabled val="1"/>
        </dgm:presLayoutVars>
      </dgm:prSet>
      <dgm:spPr/>
      <dgm:t>
        <a:bodyPr/>
        <a:lstStyle/>
        <a:p>
          <a:endParaRPr lang="en-US"/>
        </a:p>
      </dgm:t>
    </dgm:pt>
  </dgm:ptLst>
  <dgm:cxnLst>
    <dgm:cxn modelId="{2A5A408D-C5A5-4587-89DD-2BDF440D78C4}" type="presOf" srcId="{38DB9BCE-E20B-4FF6-A524-F042DEF16391}" destId="{C3DF854F-9C0E-44CF-9599-A158D6DA5E87}" srcOrd="0" destOrd="0" presId="urn:microsoft.com/office/officeart/2005/8/layout/hList1"/>
    <dgm:cxn modelId="{81C9949A-7CA4-4B91-BDBD-C0BB39597443}" srcId="{E29F46CA-6ABB-4E3C-8A31-F66406AFC88C}" destId="{CF82E45C-302A-450E-BDBF-E38726663F6F}" srcOrd="0" destOrd="0" parTransId="{1B60DBC6-9F6A-4D94-B829-0971F9A3D56F}" sibTransId="{00CFE0A0-A3C6-4D93-A61A-4F90431B6C9E}"/>
    <dgm:cxn modelId="{DC3BBB4E-FB59-4CE6-9B0C-14CD2AC11586}" type="presOf" srcId="{37BEDD47-4A06-47CB-B700-C7D5DF414F22}" destId="{09D52176-8006-4382-BC79-718E1061F777}" srcOrd="0" destOrd="0" presId="urn:microsoft.com/office/officeart/2005/8/layout/hList1"/>
    <dgm:cxn modelId="{3FA10340-14A8-4F3C-9581-D3C858C0B561}" type="presOf" srcId="{E29F46CA-6ABB-4E3C-8A31-F66406AFC88C}" destId="{0DCE78BC-BC7A-4732-96BE-9D977F053A1F}" srcOrd="0" destOrd="0" presId="urn:microsoft.com/office/officeart/2005/8/layout/hList1"/>
    <dgm:cxn modelId="{B4C110BE-5E40-4AE9-AE7A-3A7A54A5ACC9}" srcId="{38DB9BCE-E20B-4FF6-A524-F042DEF16391}" destId="{E29F46CA-6ABB-4E3C-8A31-F66406AFC88C}" srcOrd="0" destOrd="0" parTransId="{6F475F51-6AAC-45AA-BBBE-1BEC6B0D15CE}" sibTransId="{374476C5-6546-4A5E-A910-8B645660DD40}"/>
    <dgm:cxn modelId="{C2F7AAC6-CE79-46F1-976E-910E2E67A40F}" type="presOf" srcId="{CACF6C06-2E2A-48FE-B7D4-7CA688F9D0D0}" destId="{D4806EFD-CC46-4DBE-808B-7B75E94DB419}" srcOrd="0" destOrd="0" presId="urn:microsoft.com/office/officeart/2005/8/layout/hList1"/>
    <dgm:cxn modelId="{256EB952-77D6-40B6-A5D5-EA41A20BBC85}" type="presOf" srcId="{BF26BDA5-CF9F-4977-9868-21F26875D2AB}" destId="{14F57F5D-1ABA-432B-BF2E-A26E1A606938}" srcOrd="0" destOrd="0" presId="urn:microsoft.com/office/officeart/2005/8/layout/hList1"/>
    <dgm:cxn modelId="{5618EEB4-F612-41DF-8B37-0CD6CF51AA93}" srcId="{37BEDD47-4A06-47CB-B700-C7D5DF414F22}" destId="{BF26BDA5-CF9F-4977-9868-21F26875D2AB}" srcOrd="0" destOrd="0" parTransId="{4DD0288F-0D1B-4880-8E12-85AB108F6A2B}" sibTransId="{BAF7EA75-4B21-46A7-9CC6-0C6231128CD9}"/>
    <dgm:cxn modelId="{B7B58983-8B8A-4D79-9A6E-4DF4D0E9A983}" srcId="{38DB9BCE-E20B-4FF6-A524-F042DEF16391}" destId="{CACF6C06-2E2A-48FE-B7D4-7CA688F9D0D0}" srcOrd="1" destOrd="0" parTransId="{6300761B-65A8-4822-AA8E-70C2901565DD}" sibTransId="{CFC8EEDA-EBFF-48B5-9CAF-36C1146ABFCE}"/>
    <dgm:cxn modelId="{98C2D267-723F-4A20-A096-BEFF8887F826}" type="presOf" srcId="{CF82E45C-302A-450E-BDBF-E38726663F6F}" destId="{9A52710F-EF9A-4B43-A502-87247DE891B4}" srcOrd="0" destOrd="0" presId="urn:microsoft.com/office/officeart/2005/8/layout/hList1"/>
    <dgm:cxn modelId="{D13688E9-8A9A-49A6-95CD-C550BE058913}" srcId="{CACF6C06-2E2A-48FE-B7D4-7CA688F9D0D0}" destId="{C482A62A-1251-4585-9E94-E120F500E0C6}" srcOrd="0" destOrd="0" parTransId="{53F264DD-90F4-4F01-86BC-1F08D668A42A}" sibTransId="{CEE70189-93C0-41AC-820C-D4F25EDE014B}"/>
    <dgm:cxn modelId="{053BD53D-F4FB-4EE1-B995-0AF6E124C14F}" srcId="{38DB9BCE-E20B-4FF6-A524-F042DEF16391}" destId="{37BEDD47-4A06-47CB-B700-C7D5DF414F22}" srcOrd="2" destOrd="0" parTransId="{A3828F36-089C-4809-9AF0-462420581B8C}" sibTransId="{3E83E50C-01B1-4469-BC59-411FE02919EA}"/>
    <dgm:cxn modelId="{6C1EDE8D-AB8C-4390-894C-69E2CE17B4F3}" type="presOf" srcId="{C482A62A-1251-4585-9E94-E120F500E0C6}" destId="{81CDE180-8FFF-4AD6-B186-BC1E8D784F7B}" srcOrd="0" destOrd="0" presId="urn:microsoft.com/office/officeart/2005/8/layout/hList1"/>
    <dgm:cxn modelId="{5249BA11-CE3E-4CBA-A7C1-676B224DC68F}" type="presParOf" srcId="{C3DF854F-9C0E-44CF-9599-A158D6DA5E87}" destId="{6CEF5554-8F2F-429B-8ABC-C0ECEA05A34C}" srcOrd="0" destOrd="0" presId="urn:microsoft.com/office/officeart/2005/8/layout/hList1"/>
    <dgm:cxn modelId="{D5064B1A-D518-4D74-BC1A-C87F4EE4E9E9}" type="presParOf" srcId="{6CEF5554-8F2F-429B-8ABC-C0ECEA05A34C}" destId="{0DCE78BC-BC7A-4732-96BE-9D977F053A1F}" srcOrd="0" destOrd="0" presId="urn:microsoft.com/office/officeart/2005/8/layout/hList1"/>
    <dgm:cxn modelId="{FA8A703F-E0CE-46FA-82DE-9532464C7AE3}" type="presParOf" srcId="{6CEF5554-8F2F-429B-8ABC-C0ECEA05A34C}" destId="{9A52710F-EF9A-4B43-A502-87247DE891B4}" srcOrd="1" destOrd="0" presId="urn:microsoft.com/office/officeart/2005/8/layout/hList1"/>
    <dgm:cxn modelId="{A61B06CB-DEC7-4C00-9169-C2E04E1783DA}" type="presParOf" srcId="{C3DF854F-9C0E-44CF-9599-A158D6DA5E87}" destId="{6E852D27-0B98-4FDD-8FE1-708308FE3B8B}" srcOrd="1" destOrd="0" presId="urn:microsoft.com/office/officeart/2005/8/layout/hList1"/>
    <dgm:cxn modelId="{DB844E0B-FF8B-4F07-8470-05D9494D9393}" type="presParOf" srcId="{C3DF854F-9C0E-44CF-9599-A158D6DA5E87}" destId="{2E4F07E4-74F3-4BD7-A9DE-4AE87B9B359A}" srcOrd="2" destOrd="0" presId="urn:microsoft.com/office/officeart/2005/8/layout/hList1"/>
    <dgm:cxn modelId="{DB748D6E-66FC-4DCC-A134-129F99C99B3E}" type="presParOf" srcId="{2E4F07E4-74F3-4BD7-A9DE-4AE87B9B359A}" destId="{D4806EFD-CC46-4DBE-808B-7B75E94DB419}" srcOrd="0" destOrd="0" presId="urn:microsoft.com/office/officeart/2005/8/layout/hList1"/>
    <dgm:cxn modelId="{C20FA71C-F8B3-4BC5-B6B3-D12EAB134068}" type="presParOf" srcId="{2E4F07E4-74F3-4BD7-A9DE-4AE87B9B359A}" destId="{81CDE180-8FFF-4AD6-B186-BC1E8D784F7B}" srcOrd="1" destOrd="0" presId="urn:microsoft.com/office/officeart/2005/8/layout/hList1"/>
    <dgm:cxn modelId="{B51D4C68-E41D-4FEF-9EB9-2C2AEA78C206}" type="presParOf" srcId="{C3DF854F-9C0E-44CF-9599-A158D6DA5E87}" destId="{65608F85-AC7C-4644-AB61-D610DC74EFA3}" srcOrd="3" destOrd="0" presId="urn:microsoft.com/office/officeart/2005/8/layout/hList1"/>
    <dgm:cxn modelId="{5ED98648-090A-4EA6-80DA-6CE276CF482D}" type="presParOf" srcId="{C3DF854F-9C0E-44CF-9599-A158D6DA5E87}" destId="{93C87799-4B5C-4582-A0F2-BCAEA7ADA210}" srcOrd="4" destOrd="0" presId="urn:microsoft.com/office/officeart/2005/8/layout/hList1"/>
    <dgm:cxn modelId="{48338AF6-3380-4DE4-8D7B-C39AF8CFDAC1}" type="presParOf" srcId="{93C87799-4B5C-4582-A0F2-BCAEA7ADA210}" destId="{09D52176-8006-4382-BC79-718E1061F777}" srcOrd="0" destOrd="0" presId="urn:microsoft.com/office/officeart/2005/8/layout/hList1"/>
    <dgm:cxn modelId="{4A49C1A0-0996-4876-A6A9-3AF5BFB28EBF}" type="presParOf" srcId="{93C87799-4B5C-4582-A0F2-BCAEA7ADA210}" destId="{14F57F5D-1ABA-432B-BF2E-A26E1A60693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2802D28-E673-4A1B-8A8C-214BFE1FF15D}">
      <dsp:nvSpPr>
        <dsp:cNvPr id="0" name=""/>
        <dsp:cNvSpPr/>
      </dsp:nvSpPr>
      <dsp:spPr>
        <a:xfrm>
          <a:off x="0" y="4303881"/>
          <a:ext cx="10259372" cy="470971"/>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a:t>
          </a:r>
          <a:r>
            <a:rPr lang="en-US" sz="1400" b="0" kern="1200" dirty="0" err="1" smtClean="0"/>
            <a:t>Metron</a:t>
          </a:r>
          <a:r>
            <a:rPr lang="en-US" sz="1400" b="0" kern="1200" dirty="0" smtClean="0"/>
            <a:t> Agent, part of the Cell, forwards application logs, errors, and metrics to the Cloud Foundry </a:t>
          </a:r>
          <a:r>
            <a:rPr lang="en-US" sz="1400" b="0" kern="1200" dirty="0" err="1" smtClean="0"/>
            <a:t>Loggregator</a:t>
          </a:r>
          <a:r>
            <a:rPr lang="en-US" sz="1400" b="0" kern="1200" smtClean="0"/>
            <a:t>.</a:t>
          </a:r>
          <a:endParaRPr lang="en-US" sz="1400" kern="1200" dirty="0"/>
        </a:p>
      </dsp:txBody>
      <dsp:txXfrm>
        <a:off x="0" y="4303881"/>
        <a:ext cx="10259372" cy="470971"/>
      </dsp:txXfrm>
    </dsp:sp>
    <dsp:sp modelId="{D5EE7D09-9ABF-4ACC-AE57-B016503578C0}">
      <dsp:nvSpPr>
        <dsp:cNvPr id="0" name=""/>
        <dsp:cNvSpPr/>
      </dsp:nvSpPr>
      <dsp:spPr>
        <a:xfrm rot="10800000">
          <a:off x="0" y="3586592"/>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BBS tracks desired LRPs, running LRP instances, and in-flight Tasks. It also periodically analyzes this information and corrects discrepancies to ensure consistency between </a:t>
          </a:r>
          <a:r>
            <a:rPr lang="en-US" sz="1400" b="0" kern="1200" dirty="0" err="1" smtClean="0"/>
            <a:t>ActualLRP</a:t>
          </a:r>
          <a:r>
            <a:rPr lang="en-US" sz="1400" b="0" kern="1200" dirty="0" smtClean="0"/>
            <a:t> and </a:t>
          </a:r>
          <a:r>
            <a:rPr lang="en-US" sz="1400" b="0" kern="1200" dirty="0" err="1" smtClean="0"/>
            <a:t>DesiredLRP</a:t>
          </a:r>
          <a:r>
            <a:rPr lang="en-US" sz="1400" b="0" kern="1200" dirty="0" smtClean="0"/>
            <a:t> counts.</a:t>
          </a:r>
          <a:endParaRPr lang="en-US" sz="1400" kern="1200" dirty="0"/>
        </a:p>
      </dsp:txBody>
      <dsp:txXfrm rot="10800000">
        <a:off x="0" y="3586592"/>
        <a:ext cx="10259372" cy="724354"/>
      </dsp:txXfrm>
    </dsp:sp>
    <dsp:sp modelId="{0F8C1FE0-B768-4062-9ECE-6491941E9A68}">
      <dsp:nvSpPr>
        <dsp:cNvPr id="0" name=""/>
        <dsp:cNvSpPr/>
      </dsp:nvSpPr>
      <dsp:spPr>
        <a:xfrm rot="10800000">
          <a:off x="0" y="2869302"/>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Once the Auctioneer assigns a Task or LRP to a Cell, an in-process Executor creates a Garden container in the Cell. The Task or LRP runs in the container.</a:t>
          </a:r>
          <a:endParaRPr lang="en-US" sz="1400" kern="1200" dirty="0"/>
        </a:p>
      </dsp:txBody>
      <dsp:txXfrm rot="10800000">
        <a:off x="0" y="2869302"/>
        <a:ext cx="10259372" cy="724354"/>
      </dsp:txXfrm>
    </dsp:sp>
    <dsp:sp modelId="{C7D8434A-F3E3-477E-8168-0AE217001931}">
      <dsp:nvSpPr>
        <dsp:cNvPr id="0" name=""/>
        <dsp:cNvSpPr/>
      </dsp:nvSpPr>
      <dsp:spPr>
        <a:xfrm rot="10800000">
          <a:off x="0" y="2152013"/>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Auctioneer distributes these Tasks and LRPs to Cells through an Auction. The Diego Brain communicates with Diego Cells using SSL/TLS protocol.</a:t>
          </a:r>
          <a:endParaRPr lang="en-US" sz="1400" kern="1200" dirty="0"/>
        </a:p>
      </dsp:txBody>
      <dsp:txXfrm rot="10800000">
        <a:off x="0" y="2152013"/>
        <a:ext cx="10259372" cy="724354"/>
      </dsp:txXfrm>
    </dsp:sp>
    <dsp:sp modelId="{262E3DC5-F323-4678-BFF0-84E3AE4D1993}">
      <dsp:nvSpPr>
        <dsp:cNvPr id="0" name=""/>
        <dsp:cNvSpPr/>
      </dsp:nvSpPr>
      <dsp:spPr>
        <a:xfrm rot="10800000">
          <a:off x="0" y="1434723"/>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BBS submits the Tasks and LRPs to the Auctioneer part of the Diego Brain.</a:t>
          </a:r>
          <a:endParaRPr lang="en-US" sz="1400" kern="1200" dirty="0"/>
        </a:p>
      </dsp:txBody>
      <dsp:txXfrm rot="10800000">
        <a:off x="0" y="1434723"/>
        <a:ext cx="10259372" cy="724354"/>
      </dsp:txXfrm>
    </dsp:sp>
    <dsp:sp modelId="{F7482A8A-FB5B-4FEA-BAF4-296C8A3441FA}">
      <dsp:nvSpPr>
        <dsp:cNvPr id="0" name=""/>
        <dsp:cNvSpPr/>
      </dsp:nvSpPr>
      <dsp:spPr>
        <a:xfrm rot="10800000">
          <a:off x="0" y="717434"/>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CC-Bridge translates staging and running requests into Tasks and Long Running Processes(LRPs), then submits these to the Bulletin Board System (BBS) through an API over HTTP.</a:t>
          </a:r>
          <a:endParaRPr lang="en-US" sz="1400" kern="1200" dirty="0"/>
        </a:p>
      </dsp:txBody>
      <dsp:txXfrm rot="10800000">
        <a:off x="0" y="717434"/>
        <a:ext cx="10259372" cy="724354"/>
      </dsp:txXfrm>
    </dsp:sp>
    <dsp:sp modelId="{0DF0451F-312E-462E-8412-ABCA3DE37F61}">
      <dsp:nvSpPr>
        <dsp:cNvPr id="0" name=""/>
        <dsp:cNvSpPr/>
      </dsp:nvSpPr>
      <dsp:spPr>
        <a:xfrm rot="10800000">
          <a:off x="0" y="144"/>
          <a:ext cx="10259372" cy="724354"/>
        </a:xfrm>
        <a:prstGeom prst="upArrowCallou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kern="1200" dirty="0" smtClean="0"/>
            <a:t>The Cloud Controller passes requests to stage and run applications to the Cloud Controller Bridge (CC-Bridge).</a:t>
          </a:r>
          <a:endParaRPr lang="en-US" sz="1400" kern="1200" dirty="0"/>
        </a:p>
      </dsp:txBody>
      <dsp:txXfrm rot="10800000">
        <a:off x="0" y="144"/>
        <a:ext cx="10259372" cy="72435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CE78BC-BC7A-4732-96BE-9D977F053A1F}">
      <dsp:nvSpPr>
        <dsp:cNvPr id="0" name=""/>
        <dsp:cNvSpPr/>
      </dsp:nvSpPr>
      <dsp:spPr>
        <a:xfrm>
          <a:off x="2678" y="470010"/>
          <a:ext cx="2611123" cy="104444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lvl="0" algn="ctr" defTabSz="1822450" rtl="0">
            <a:lnSpc>
              <a:spcPct val="90000"/>
            </a:lnSpc>
            <a:spcBef>
              <a:spcPct val="0"/>
            </a:spcBef>
            <a:spcAft>
              <a:spcPct val="35000"/>
            </a:spcAft>
          </a:pPr>
          <a:r>
            <a:rPr lang="en-US" sz="4100" kern="1200" dirty="0" smtClean="0"/>
            <a:t>CF Logs </a:t>
          </a:r>
          <a:endParaRPr lang="en-US" sz="4100" kern="1200" dirty="0"/>
        </a:p>
      </dsp:txBody>
      <dsp:txXfrm>
        <a:off x="2678" y="470010"/>
        <a:ext cx="2611123" cy="1044449"/>
      </dsp:txXfrm>
    </dsp:sp>
    <dsp:sp modelId="{9A52710F-EF9A-4B43-A502-87247DE891B4}">
      <dsp:nvSpPr>
        <dsp:cNvPr id="0" name=""/>
        <dsp:cNvSpPr/>
      </dsp:nvSpPr>
      <dsp:spPr>
        <a:xfrm>
          <a:off x="2678" y="1514459"/>
          <a:ext cx="2611123" cy="180072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err="1" smtClean="0"/>
            <a:t>cf</a:t>
          </a:r>
          <a:r>
            <a:rPr lang="en-US" sz="2000" b="0" i="0" kern="1200" dirty="0" smtClean="0"/>
            <a:t> logs APP_NAME           --recent</a:t>
          </a:r>
          <a:endParaRPr lang="en-US" sz="2000" kern="1200" dirty="0"/>
        </a:p>
      </dsp:txBody>
      <dsp:txXfrm>
        <a:off x="2678" y="1514459"/>
        <a:ext cx="2611123" cy="1800720"/>
      </dsp:txXfrm>
    </dsp:sp>
    <dsp:sp modelId="{D4806EFD-CC46-4DBE-808B-7B75E94DB419}">
      <dsp:nvSpPr>
        <dsp:cNvPr id="0" name=""/>
        <dsp:cNvSpPr/>
      </dsp:nvSpPr>
      <dsp:spPr>
        <a:xfrm>
          <a:off x="2979358" y="470010"/>
          <a:ext cx="2611123" cy="104444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lvl="0" algn="ctr" defTabSz="1822450" rtl="0">
            <a:lnSpc>
              <a:spcPct val="90000"/>
            </a:lnSpc>
            <a:spcBef>
              <a:spcPct val="0"/>
            </a:spcBef>
            <a:spcAft>
              <a:spcPct val="35000"/>
            </a:spcAft>
          </a:pPr>
          <a:r>
            <a:rPr lang="en-US" sz="4100" kern="1200" dirty="0" smtClean="0"/>
            <a:t>CF start</a:t>
          </a:r>
          <a:endParaRPr lang="en-US" sz="4100" kern="1200" dirty="0"/>
        </a:p>
      </dsp:txBody>
      <dsp:txXfrm>
        <a:off x="2979358" y="470010"/>
        <a:ext cx="2611123" cy="1044449"/>
      </dsp:txXfrm>
    </dsp:sp>
    <dsp:sp modelId="{81CDE180-8FFF-4AD6-B186-BC1E8D784F7B}">
      <dsp:nvSpPr>
        <dsp:cNvPr id="0" name=""/>
        <dsp:cNvSpPr/>
      </dsp:nvSpPr>
      <dsp:spPr>
        <a:xfrm>
          <a:off x="2979358" y="1514459"/>
          <a:ext cx="2611123" cy="180072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smtClean="0"/>
            <a:t>cf</a:t>
          </a:r>
          <a:r>
            <a:rPr lang="en-US" sz="2000" kern="1200" dirty="0" smtClean="0"/>
            <a:t> start APP_NAME</a:t>
          </a:r>
          <a:endParaRPr lang="en-US" sz="2000" kern="1200" dirty="0"/>
        </a:p>
      </dsp:txBody>
      <dsp:txXfrm>
        <a:off x="2979358" y="1514459"/>
        <a:ext cx="2611123" cy="1800720"/>
      </dsp:txXfrm>
    </dsp:sp>
    <dsp:sp modelId="{09D52176-8006-4382-BC79-718E1061F777}">
      <dsp:nvSpPr>
        <dsp:cNvPr id="0" name=""/>
        <dsp:cNvSpPr/>
      </dsp:nvSpPr>
      <dsp:spPr>
        <a:xfrm>
          <a:off x="5956039" y="470010"/>
          <a:ext cx="2611123" cy="104444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lvl="0" algn="ctr" defTabSz="1822450" rtl="0">
            <a:lnSpc>
              <a:spcPct val="90000"/>
            </a:lnSpc>
            <a:spcBef>
              <a:spcPct val="0"/>
            </a:spcBef>
            <a:spcAft>
              <a:spcPct val="35000"/>
            </a:spcAft>
          </a:pPr>
          <a:r>
            <a:rPr lang="en-US" sz="4100" kern="1200" dirty="0" smtClean="0"/>
            <a:t>CF stop</a:t>
          </a:r>
          <a:endParaRPr lang="en-US" sz="4100" kern="1200" dirty="0"/>
        </a:p>
      </dsp:txBody>
      <dsp:txXfrm>
        <a:off x="5956039" y="470010"/>
        <a:ext cx="2611123" cy="1044449"/>
      </dsp:txXfrm>
    </dsp:sp>
    <dsp:sp modelId="{14F57F5D-1ABA-432B-BF2E-A26E1A606938}">
      <dsp:nvSpPr>
        <dsp:cNvPr id="0" name=""/>
        <dsp:cNvSpPr/>
      </dsp:nvSpPr>
      <dsp:spPr>
        <a:xfrm>
          <a:off x="5956039" y="1514459"/>
          <a:ext cx="2611123" cy="180072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smtClean="0"/>
            <a:t>cf</a:t>
          </a:r>
          <a:r>
            <a:rPr lang="en-US" sz="2000" kern="1200" dirty="0" smtClean="0"/>
            <a:t> stop APP_NAME</a:t>
          </a:r>
          <a:endParaRPr lang="en-US" sz="2000" kern="1200" dirty="0"/>
        </a:p>
      </dsp:txBody>
      <dsp:txXfrm>
        <a:off x="5956039" y="1514459"/>
        <a:ext cx="2611123" cy="18007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5/10/2017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Our example auction sequence has seven jobs: five LRP instances and two Tasks. The above shown diagram shows how the Auctioneer might distribute this work across four Cells running in two Availability Zones: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7406332-BAB5-405B-A72F-FC53AA88E64D}" type="slidenum">
              <a:rPr lang="en-US" smtClean="0"/>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For a service to be available in the marketplace, it must be integrated with Cloud Foundry by way of APIs.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Note:</a:t>
            </a:r>
            <a:r>
              <a:rPr lang="en-US" sz="1200" b="0" i="0" kern="1200" dirty="0" smtClean="0">
                <a:solidFill>
                  <a:schemeClr val="tx1"/>
                </a:solidFill>
                <a:latin typeface="+mn-lt"/>
                <a:ea typeface="+mn-ea"/>
                <a:cs typeface="+mn-cs"/>
              </a:rPr>
              <a:t> You must restart or in some cases re-push your application for changes to be applied to the </a:t>
            </a:r>
            <a:r>
              <a:rPr lang="en-US" sz="1200" b="0" i="0" u="none" strike="noStrike" kern="1200" dirty="0" smtClean="0">
                <a:solidFill>
                  <a:schemeClr val="tx1"/>
                </a:solidFill>
                <a:latin typeface="+mn-lt"/>
                <a:ea typeface="+mn-ea"/>
                <a:cs typeface="+mn-cs"/>
              </a:rPr>
              <a:t>VCAP_SERVICES</a:t>
            </a:r>
            <a:r>
              <a:rPr lang="en-US" sz="1200" b="0" i="0" kern="1200" dirty="0" smtClean="0">
                <a:solidFill>
                  <a:schemeClr val="tx1"/>
                </a:solidFill>
                <a:latin typeface="+mn-lt"/>
                <a:ea typeface="+mn-ea"/>
                <a:cs typeface="+mn-cs"/>
              </a:rPr>
              <a:t> environment variable and for the application to recognize these changes.</a:t>
            </a:r>
            <a:endParaRPr lang="en-US" dirty="0"/>
          </a:p>
        </p:txBody>
      </p:sp>
      <p:sp>
        <p:nvSpPr>
          <p:cNvPr id="4" name="Slide Number Placeholder 3"/>
          <p:cNvSpPr>
            <a:spLocks noGrp="1"/>
          </p:cNvSpPr>
          <p:nvPr>
            <p:ph type="sldNum" sz="quarter" idx="10"/>
          </p:nvPr>
        </p:nvSpPr>
        <p:spPr/>
        <p:txBody>
          <a:bodyPr/>
          <a:lstStyle/>
          <a:p>
            <a:fld id="{17406332-BAB5-405B-A72F-FC53AA88E64D}"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31</a:t>
            </a:fld>
            <a:endParaRPr lang="en-US" dirty="0"/>
          </a:p>
        </p:txBody>
      </p:sp>
    </p:spTree>
    <p:extLst>
      <p:ext uri="{BB962C8B-B14F-4D97-AF65-F5344CB8AC3E}">
        <p14:creationId xmlns="" xmlns:p14="http://schemas.microsoft.com/office/powerpoint/2010/main"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2.bin"/><Relationship Id="rId4" Type="http://schemas.openxmlformats.org/officeDocument/2006/relationships/tags" Target="../tags/tag46.xml"/><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3.bin"/><Relationship Id="rId4" Type="http://schemas.openxmlformats.org/officeDocument/2006/relationships/tags" Target="../tags/tag52.xml"/><Relationship Id="rId9" Type="http://schemas.openxmlformats.org/officeDocument/2006/relationships/image" Target="../media/image14.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4.bin"/><Relationship Id="rId2" Type="http://schemas.openxmlformats.org/officeDocument/2006/relationships/tags" Target="../tags/tag56.xml"/><Relationship Id="rId1" Type="http://schemas.openxmlformats.org/officeDocument/2006/relationships/vmlDrawing" Target="../drawings/vmlDrawing14.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8.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5.xml"/><Relationship Id="rId4" Type="http://schemas.openxmlformats.org/officeDocument/2006/relationships/tags" Target="../tags/tag6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5.xml"/><Relationship Id="rId4" Type="http://schemas.openxmlformats.org/officeDocument/2006/relationships/tags" Target="../tags/tag65.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67.xml"/><Relationship Id="rId7"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18.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65451818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4187511579"/>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894525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5/10/2017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5919003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96899265"/>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5/10/2017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606808795"/>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980451131"/>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87038865"/>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6981659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80296048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advClick="0"/>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advClick="0"/>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48640" y="6356351"/>
            <a:ext cx="2560320" cy="365125"/>
          </a:xfrm>
          <a:prstGeom prst="rect">
            <a:avLst/>
          </a:prstGeom>
        </p:spPr>
        <p:txBody>
          <a:bodyPr/>
          <a:lstStyle/>
          <a:p>
            <a:fld id="{1D8BD707-D9CF-40AE-B4C6-C98DA3205C09}" type="datetimeFigureOut">
              <a:rPr lang="en-US" smtClean="0"/>
              <a:pPr/>
              <a:t>5/10/2017</a:t>
            </a:fld>
            <a:endParaRPr lang="en-US"/>
          </a:p>
        </p:txBody>
      </p:sp>
      <p:sp>
        <p:nvSpPr>
          <p:cNvPr id="5" name="Footer Placeholder 4"/>
          <p:cNvSpPr>
            <a:spLocks noGrp="1"/>
          </p:cNvSpPr>
          <p:nvPr>
            <p:ph type="ftr" sz="quarter" idx="11"/>
          </p:nvPr>
        </p:nvSpPr>
        <p:spPr>
          <a:xfrm>
            <a:off x="3200400" y="6356351"/>
            <a:ext cx="402336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509760" y="6356351"/>
            <a:ext cx="914400" cy="365125"/>
          </a:xfrm>
          <a:prstGeom prst="rect">
            <a:avLst/>
          </a:prstGeom>
        </p:spPr>
        <p:txBody>
          <a:bodyPr/>
          <a:lstStyle/>
          <a:p>
            <a:fld id="{B6F15528-21DE-4FAA-801E-634DDDAF4B2B}" type="slidenum">
              <a:rPr lang="en-US" smtClean="0"/>
              <a:pPr/>
              <a:t>‹#›</a:t>
            </a:fld>
            <a:endParaRPr lang="en-US"/>
          </a:p>
        </p:txBody>
      </p:sp>
    </p:spTree>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15939824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oleObject" Target="../embeddings/oleObject1.bin"/><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4.emf"/><Relationship Id="rId25" Type="http://schemas.openxmlformats.org/officeDocument/2006/relationships/image" Target="../media/image10.png"/><Relationship Id="rId2" Type="http://schemas.openxmlformats.org/officeDocument/2006/relationships/slideLayout" Target="../slideLayouts/slideLayout6.xml"/><Relationship Id="rId16" Type="http://schemas.openxmlformats.org/officeDocument/2006/relationships/image" Target="../media/image6.tiff"/><Relationship Id="rId20" Type="http://schemas.openxmlformats.org/officeDocument/2006/relationships/hyperlink" Target="http://www.linkedin.com/company/capgemini" TargetMode="External"/><Relationship Id="rId1" Type="http://schemas.openxmlformats.org/officeDocument/2006/relationships/slideLayout" Target="../slideLayouts/slideLayout5.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hyperlink" Target="http://www.youtube.com/capgemini" TargetMode="External"/><Relationship Id="rId5" Type="http://schemas.openxmlformats.org/officeDocument/2006/relationships/tags" Target="../tags/tag17.xml"/><Relationship Id="rId15" Type="http://schemas.openxmlformats.org/officeDocument/2006/relationships/oleObject" Target="../embeddings/oleObject5.bin"/><Relationship Id="rId23" Type="http://schemas.openxmlformats.org/officeDocument/2006/relationships/image" Target="../media/image9.png"/><Relationship Id="rId10" Type="http://schemas.openxmlformats.org/officeDocument/2006/relationships/tags" Target="../tags/tag22.xml"/><Relationship Id="rId19" Type="http://schemas.openxmlformats.org/officeDocument/2006/relationships/image" Target="../media/image7.png"/><Relationship Id="rId4" Type="http://schemas.openxmlformats.org/officeDocument/2006/relationships/vmlDrawing" Target="../drawings/vmlDrawing5.v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http://www.twitter.com/capgemini" TargetMode="External"/><Relationship Id="rId27"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8.bin"/><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21.xml"/><Relationship Id="rId16" Type="http://schemas.openxmlformats.org/officeDocument/2006/relationships/tags" Target="../tags/tag40.xml"/><Relationship Id="rId20" Type="http://schemas.openxmlformats.org/officeDocument/2006/relationships/oleObject" Target="../embeddings/oleObject11.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1.vml"/><Relationship Id="rId5" Type="http://schemas.openxmlformats.org/officeDocument/2006/relationships/slideLayout" Target="../slideLayouts/slideLayout24.xml"/><Relationship Id="rId15" Type="http://schemas.openxmlformats.org/officeDocument/2006/relationships/tags" Target="../tags/tag39.xml"/><Relationship Id="rId10" Type="http://schemas.openxmlformats.org/officeDocument/2006/relationships/theme" Target="../theme/theme5.xml"/><Relationship Id="rId19" Type="http://schemas.openxmlformats.org/officeDocument/2006/relationships/tags" Target="../tags/tag4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5" imgW="360" imgH="360" progId="">
              <p:embed/>
            </p:oleObj>
          </a:graphicData>
        </a:graphic>
      </p:graphicFrame>
      <p:sp>
        <p:nvSpPr>
          <p:cNvPr id="2" name="Title Placeholder 1"/>
          <p:cNvSpPr>
            <a:spLocks noGrp="1"/>
          </p:cNvSpPr>
          <p:nvPr>
            <p:ph type="title"/>
            <p:custDataLst>
              <p:tags r:id="rId7"/>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0"/>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2"/>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6"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4"/>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 id="2147484007" r:id="rId4"/>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5" imgW="360" imgH="360" progId="">
              <p:embed/>
            </p:oleObj>
          </a:graphicData>
        </a:graphic>
      </p:graphicFrame>
      <p:sp>
        <p:nvSpPr>
          <p:cNvPr id="357" name="Rectangle 7"/>
          <p:cNvSpPr/>
          <p:nvPr>
            <p:custDataLst>
              <p:tags r:id="rId5"/>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6"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6083038" y="1173628"/>
            <a:ext cx="4037863" cy="290298"/>
          </a:xfrm>
          <a:prstGeom prst="rect">
            <a:avLst/>
          </a:prstGeom>
          <a:noFill/>
        </p:spPr>
      </p:pic>
      <p:sp>
        <p:nvSpPr>
          <p:cNvPr id="13" name="Rectangle 12"/>
          <p:cNvSpPr/>
          <p:nvPr>
            <p:custDataLst>
              <p:tags r:id="rId8"/>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10237540" y="5932547"/>
            <a:ext cx="311608"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5/10/2017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advClick="0"/>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r>
              <a:rPr lang="en-US" dirty="0" smtClean="0"/>
              <a:t>Pivotal Cloud Foundry</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Jan 2017</a:t>
            </a:r>
            <a:endParaRPr lang="en-US"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Runtime Architecture Subsystem - </a:t>
            </a:r>
            <a:r>
              <a:rPr lang="en-US" dirty="0" err="1" smtClean="0"/>
              <a:t>Loggregator</a:t>
            </a:r>
            <a:endParaRPr lang="en-US" dirty="0"/>
          </a:p>
        </p:txBody>
      </p:sp>
      <p:sp>
        <p:nvSpPr>
          <p:cNvPr id="3" name="Rounded Rectangle 2"/>
          <p:cNvSpPr/>
          <p:nvPr/>
        </p:nvSpPr>
        <p:spPr>
          <a:xfrm>
            <a:off x="287061" y="2658176"/>
            <a:ext cx="2326475" cy="975698"/>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smtClean="0">
                <a:solidFill>
                  <a:schemeClr val="tx2">
                    <a:lumMod val="50000"/>
                  </a:schemeClr>
                </a:solidFill>
              </a:rPr>
              <a:t>cell</a:t>
            </a:r>
          </a:p>
        </p:txBody>
      </p:sp>
      <p:sp>
        <p:nvSpPr>
          <p:cNvPr id="4" name="Rectangle 3"/>
          <p:cNvSpPr/>
          <p:nvPr/>
        </p:nvSpPr>
        <p:spPr>
          <a:xfrm>
            <a:off x="733630" y="3126013"/>
            <a:ext cx="1430035" cy="335723"/>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50000"/>
                  </a:schemeClr>
                </a:solidFill>
              </a:rPr>
              <a:t>Metron</a:t>
            </a:r>
            <a:r>
              <a:rPr lang="en-US" sz="2400" dirty="0" smtClean="0">
                <a:solidFill>
                  <a:schemeClr val="tx2">
                    <a:lumMod val="50000"/>
                  </a:schemeClr>
                </a:solidFill>
              </a:rPr>
              <a:t> </a:t>
            </a:r>
          </a:p>
        </p:txBody>
      </p:sp>
      <p:sp>
        <p:nvSpPr>
          <p:cNvPr id="5" name="Rounded Rectangle 4"/>
          <p:cNvSpPr/>
          <p:nvPr/>
        </p:nvSpPr>
        <p:spPr>
          <a:xfrm>
            <a:off x="3561907" y="2130077"/>
            <a:ext cx="4529470" cy="2101692"/>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err="1" smtClean="0">
                <a:solidFill>
                  <a:schemeClr val="tx2">
                    <a:lumMod val="50000"/>
                  </a:schemeClr>
                </a:solidFill>
              </a:rPr>
              <a:t>Loggregator</a:t>
            </a:r>
            <a:endParaRPr lang="en-US" sz="2400" dirty="0" smtClean="0">
              <a:solidFill>
                <a:schemeClr val="tx2">
                  <a:lumMod val="50000"/>
                </a:schemeClr>
              </a:solidFill>
            </a:endParaRPr>
          </a:p>
        </p:txBody>
      </p:sp>
      <p:sp>
        <p:nvSpPr>
          <p:cNvPr id="6" name="Rectangle 5"/>
          <p:cNvSpPr/>
          <p:nvPr/>
        </p:nvSpPr>
        <p:spPr>
          <a:xfrm flipH="1">
            <a:off x="4072249" y="2743210"/>
            <a:ext cx="1590113" cy="1070120"/>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Doppler</a:t>
            </a:r>
          </a:p>
        </p:txBody>
      </p:sp>
      <p:sp>
        <p:nvSpPr>
          <p:cNvPr id="7" name="Snip and Round Single Corner Rectangle 6"/>
          <p:cNvSpPr/>
          <p:nvPr/>
        </p:nvSpPr>
        <p:spPr>
          <a:xfrm>
            <a:off x="2083981" y="4720866"/>
            <a:ext cx="2305115" cy="1169571"/>
          </a:xfrm>
          <a:prstGeom prst="snip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App </a:t>
            </a:r>
            <a:r>
              <a:rPr lang="en-US" sz="1600" dirty="0" err="1" smtClean="0">
                <a:solidFill>
                  <a:schemeClr val="tx2">
                    <a:lumMod val="50000"/>
                  </a:schemeClr>
                </a:solidFill>
              </a:rPr>
              <a:t>syslog</a:t>
            </a:r>
            <a:r>
              <a:rPr lang="en-US" sz="1600" dirty="0" smtClean="0">
                <a:solidFill>
                  <a:schemeClr val="tx2">
                    <a:lumMod val="50000"/>
                  </a:schemeClr>
                </a:solidFill>
              </a:rPr>
              <a:t> drains</a:t>
            </a:r>
          </a:p>
          <a:p>
            <a:pPr algn="ctr">
              <a:buFont typeface="Arial" pitchFamily="34" charset="0"/>
              <a:buChar char="•"/>
            </a:pPr>
            <a:r>
              <a:rPr lang="en-US" sz="1600" dirty="0" err="1" smtClean="0">
                <a:solidFill>
                  <a:schemeClr val="tx2">
                    <a:lumMod val="50000"/>
                  </a:schemeClr>
                </a:solidFill>
              </a:rPr>
              <a:t>Splunk</a:t>
            </a:r>
            <a:endParaRPr lang="en-US" sz="1600" dirty="0" smtClean="0">
              <a:solidFill>
                <a:schemeClr val="tx2">
                  <a:lumMod val="50000"/>
                </a:schemeClr>
              </a:solidFill>
            </a:endParaRPr>
          </a:p>
          <a:p>
            <a:pPr algn="ctr">
              <a:buFont typeface="Arial" pitchFamily="34" charset="0"/>
              <a:buChar char="•"/>
            </a:pPr>
            <a:r>
              <a:rPr lang="en-US" sz="1600" dirty="0" err="1" smtClean="0">
                <a:solidFill>
                  <a:schemeClr val="tx2">
                    <a:lumMod val="50000"/>
                  </a:schemeClr>
                </a:solidFill>
              </a:rPr>
              <a:t>Papertrail</a:t>
            </a:r>
            <a:endParaRPr lang="en-US" sz="1600" dirty="0" smtClean="0">
              <a:solidFill>
                <a:schemeClr val="tx2">
                  <a:lumMod val="50000"/>
                </a:schemeClr>
              </a:solidFill>
            </a:endParaRPr>
          </a:p>
        </p:txBody>
      </p:sp>
      <p:cxnSp>
        <p:nvCxnSpPr>
          <p:cNvPr id="8" name="Straight Arrow Connector 7"/>
          <p:cNvCxnSpPr>
            <a:endCxn id="6" idx="3"/>
          </p:cNvCxnSpPr>
          <p:nvPr/>
        </p:nvCxnSpPr>
        <p:spPr>
          <a:xfrm flipV="1">
            <a:off x="2163665" y="3278270"/>
            <a:ext cx="1908584" cy="497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a:endCxn id="7" idx="3"/>
          </p:cNvCxnSpPr>
          <p:nvPr/>
        </p:nvCxnSpPr>
        <p:spPr>
          <a:xfrm flipH="1">
            <a:off x="3236539" y="3813330"/>
            <a:ext cx="1630766" cy="90753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flipH="1">
            <a:off x="6053525" y="2725482"/>
            <a:ext cx="1590113" cy="1070120"/>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Traffic controller</a:t>
            </a:r>
          </a:p>
        </p:txBody>
      </p:sp>
      <p:sp>
        <p:nvSpPr>
          <p:cNvPr id="19" name="Snip and Round Single Corner Rectangle 18"/>
          <p:cNvSpPr/>
          <p:nvPr/>
        </p:nvSpPr>
        <p:spPr>
          <a:xfrm>
            <a:off x="5575143" y="4681872"/>
            <a:ext cx="2305115" cy="1169571"/>
          </a:xfrm>
          <a:prstGeom prst="snip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2">
                    <a:lumMod val="50000"/>
                  </a:schemeClr>
                </a:solidFill>
              </a:rPr>
              <a:t>Cf</a:t>
            </a:r>
            <a:r>
              <a:rPr lang="en-US" sz="1600" dirty="0" smtClean="0">
                <a:solidFill>
                  <a:schemeClr val="tx2">
                    <a:lumMod val="50000"/>
                  </a:schemeClr>
                </a:solidFill>
              </a:rPr>
              <a:t> logs APP_NAME</a:t>
            </a:r>
          </a:p>
        </p:txBody>
      </p:sp>
      <p:cxnSp>
        <p:nvCxnSpPr>
          <p:cNvPr id="20" name="Straight Arrow Connector 19"/>
          <p:cNvCxnSpPr>
            <a:stCxn id="17" idx="2"/>
            <a:endCxn id="19" idx="3"/>
          </p:cNvCxnSpPr>
          <p:nvPr/>
        </p:nvCxnSpPr>
        <p:spPr>
          <a:xfrm flipH="1">
            <a:off x="6727701" y="3795602"/>
            <a:ext cx="120880" cy="88627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03767" y="1180214"/>
            <a:ext cx="8218968" cy="646331"/>
          </a:xfrm>
          <a:prstGeom prst="rect">
            <a:avLst/>
          </a:prstGeom>
        </p:spPr>
        <p:txBody>
          <a:bodyPr wrap="square">
            <a:spAutoFit/>
          </a:bodyPr>
          <a:lstStyle/>
          <a:p>
            <a:pPr lvl="1">
              <a:buFont typeface="Wingdings" pitchFamily="2" charset="2"/>
              <a:buChar char="§"/>
            </a:pPr>
            <a:r>
              <a:rPr lang="en-US" sz="1800" dirty="0" err="1" smtClean="0"/>
              <a:t>Loggregator</a:t>
            </a:r>
            <a:r>
              <a:rPr lang="en-US" sz="1800" dirty="0" smtClean="0"/>
              <a:t>: traffic controller – Handles client request for logs</a:t>
            </a:r>
          </a:p>
          <a:p>
            <a:pPr lvl="4">
              <a:buFont typeface="Wingdings" pitchFamily="2" charset="2"/>
              <a:buChar char="§"/>
            </a:pPr>
            <a:r>
              <a:rPr lang="en-US" sz="1800" dirty="0" smtClean="0"/>
              <a:t>Also exposes a web socket endpoint called the </a:t>
            </a:r>
            <a:r>
              <a:rPr lang="en-US" sz="1800" dirty="0" err="1" smtClean="0"/>
              <a:t>firehose</a:t>
            </a:r>
            <a:endParaRPr lang="en-US" sz="1800" dirty="0" smtClean="0"/>
          </a:p>
        </p:txBody>
      </p:sp>
      <p:cxnSp>
        <p:nvCxnSpPr>
          <p:cNvPr id="25" name="Straight Arrow Connector 24"/>
          <p:cNvCxnSpPr>
            <a:stCxn id="6" idx="1"/>
            <a:endCxn id="17" idx="3"/>
          </p:cNvCxnSpPr>
          <p:nvPr/>
        </p:nvCxnSpPr>
        <p:spPr>
          <a:xfrm flipV="1">
            <a:off x="5662362" y="3260542"/>
            <a:ext cx="391163" cy="1772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Runtime Architecture Subsystem - </a:t>
            </a:r>
            <a:r>
              <a:rPr lang="en-US" dirty="0" err="1" smtClean="0"/>
              <a:t>Loggregator</a:t>
            </a:r>
            <a:endParaRPr lang="en-US" dirty="0"/>
          </a:p>
        </p:txBody>
      </p:sp>
      <p:sp>
        <p:nvSpPr>
          <p:cNvPr id="3" name="Rounded Rectangle 2"/>
          <p:cNvSpPr/>
          <p:nvPr/>
        </p:nvSpPr>
        <p:spPr>
          <a:xfrm>
            <a:off x="287061" y="2658176"/>
            <a:ext cx="2326475" cy="975698"/>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smtClean="0">
                <a:solidFill>
                  <a:schemeClr val="tx2">
                    <a:lumMod val="50000"/>
                  </a:schemeClr>
                </a:solidFill>
              </a:rPr>
              <a:t>cell</a:t>
            </a:r>
          </a:p>
        </p:txBody>
      </p:sp>
      <p:sp>
        <p:nvSpPr>
          <p:cNvPr id="4" name="Rectangle 3"/>
          <p:cNvSpPr/>
          <p:nvPr/>
        </p:nvSpPr>
        <p:spPr>
          <a:xfrm>
            <a:off x="733630" y="3126013"/>
            <a:ext cx="1430035" cy="335723"/>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50000"/>
                  </a:schemeClr>
                </a:solidFill>
              </a:rPr>
              <a:t>Metron</a:t>
            </a:r>
            <a:r>
              <a:rPr lang="en-US" sz="2400" dirty="0" smtClean="0">
                <a:solidFill>
                  <a:schemeClr val="tx2">
                    <a:lumMod val="50000"/>
                  </a:schemeClr>
                </a:solidFill>
              </a:rPr>
              <a:t> </a:t>
            </a:r>
          </a:p>
        </p:txBody>
      </p:sp>
      <p:sp>
        <p:nvSpPr>
          <p:cNvPr id="5" name="Rounded Rectangle 4"/>
          <p:cNvSpPr/>
          <p:nvPr/>
        </p:nvSpPr>
        <p:spPr>
          <a:xfrm>
            <a:off x="3551273" y="2119445"/>
            <a:ext cx="6305107" cy="2101692"/>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err="1" smtClean="0">
                <a:solidFill>
                  <a:schemeClr val="tx2">
                    <a:lumMod val="50000"/>
                  </a:schemeClr>
                </a:solidFill>
              </a:rPr>
              <a:t>Loggregator</a:t>
            </a:r>
            <a:endParaRPr lang="en-US" sz="2400" dirty="0" smtClean="0">
              <a:solidFill>
                <a:schemeClr val="tx2">
                  <a:lumMod val="50000"/>
                </a:schemeClr>
              </a:solidFill>
            </a:endParaRPr>
          </a:p>
        </p:txBody>
      </p:sp>
      <p:sp>
        <p:nvSpPr>
          <p:cNvPr id="6" name="Rectangle 5"/>
          <p:cNvSpPr/>
          <p:nvPr/>
        </p:nvSpPr>
        <p:spPr>
          <a:xfrm flipH="1">
            <a:off x="4072249" y="2743210"/>
            <a:ext cx="1590113" cy="1070120"/>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Doppler</a:t>
            </a:r>
          </a:p>
        </p:txBody>
      </p:sp>
      <p:sp>
        <p:nvSpPr>
          <p:cNvPr id="7" name="Snip and Round Single Corner Rectangle 6"/>
          <p:cNvSpPr/>
          <p:nvPr/>
        </p:nvSpPr>
        <p:spPr>
          <a:xfrm>
            <a:off x="2083981" y="4720866"/>
            <a:ext cx="2305115" cy="1169571"/>
          </a:xfrm>
          <a:prstGeom prst="snip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App </a:t>
            </a:r>
            <a:r>
              <a:rPr lang="en-US" sz="1600" dirty="0" err="1" smtClean="0">
                <a:solidFill>
                  <a:schemeClr val="tx2">
                    <a:lumMod val="50000"/>
                  </a:schemeClr>
                </a:solidFill>
              </a:rPr>
              <a:t>syslog</a:t>
            </a:r>
            <a:r>
              <a:rPr lang="en-US" sz="1600" dirty="0" smtClean="0">
                <a:solidFill>
                  <a:schemeClr val="tx2">
                    <a:lumMod val="50000"/>
                  </a:schemeClr>
                </a:solidFill>
              </a:rPr>
              <a:t> drains</a:t>
            </a:r>
          </a:p>
          <a:p>
            <a:pPr algn="ctr">
              <a:buFont typeface="Arial" pitchFamily="34" charset="0"/>
              <a:buChar char="•"/>
            </a:pPr>
            <a:r>
              <a:rPr lang="en-US" sz="1600" dirty="0" err="1" smtClean="0">
                <a:solidFill>
                  <a:schemeClr val="tx2">
                    <a:lumMod val="50000"/>
                  </a:schemeClr>
                </a:solidFill>
              </a:rPr>
              <a:t>Splunk</a:t>
            </a:r>
            <a:endParaRPr lang="en-US" sz="1600" dirty="0" smtClean="0">
              <a:solidFill>
                <a:schemeClr val="tx2">
                  <a:lumMod val="50000"/>
                </a:schemeClr>
              </a:solidFill>
            </a:endParaRPr>
          </a:p>
          <a:p>
            <a:pPr algn="ctr">
              <a:buFont typeface="Arial" pitchFamily="34" charset="0"/>
              <a:buChar char="•"/>
            </a:pPr>
            <a:r>
              <a:rPr lang="en-US" sz="1600" dirty="0" err="1" smtClean="0">
                <a:solidFill>
                  <a:schemeClr val="tx2">
                    <a:lumMod val="50000"/>
                  </a:schemeClr>
                </a:solidFill>
              </a:rPr>
              <a:t>Papertrail</a:t>
            </a:r>
            <a:endParaRPr lang="en-US" sz="1600" dirty="0" smtClean="0">
              <a:solidFill>
                <a:schemeClr val="tx2">
                  <a:lumMod val="50000"/>
                </a:schemeClr>
              </a:solidFill>
            </a:endParaRPr>
          </a:p>
        </p:txBody>
      </p:sp>
      <p:cxnSp>
        <p:nvCxnSpPr>
          <p:cNvPr id="8" name="Straight Arrow Connector 7"/>
          <p:cNvCxnSpPr>
            <a:endCxn id="6" idx="3"/>
          </p:cNvCxnSpPr>
          <p:nvPr/>
        </p:nvCxnSpPr>
        <p:spPr>
          <a:xfrm flipV="1">
            <a:off x="2163665" y="3278270"/>
            <a:ext cx="1908584" cy="497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2"/>
            <a:endCxn id="7" idx="3"/>
          </p:cNvCxnSpPr>
          <p:nvPr/>
        </p:nvCxnSpPr>
        <p:spPr>
          <a:xfrm flipH="1">
            <a:off x="3236539" y="3813330"/>
            <a:ext cx="1630766" cy="90753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6053525" y="2746748"/>
            <a:ext cx="1590113" cy="1070120"/>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Traffic controller</a:t>
            </a:r>
          </a:p>
        </p:txBody>
      </p:sp>
      <p:sp>
        <p:nvSpPr>
          <p:cNvPr id="11" name="Snip and Round Single Corner Rectangle 10"/>
          <p:cNvSpPr/>
          <p:nvPr/>
        </p:nvSpPr>
        <p:spPr>
          <a:xfrm>
            <a:off x="5575143" y="4681872"/>
            <a:ext cx="2305115" cy="1169571"/>
          </a:xfrm>
          <a:prstGeom prst="snip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2">
                    <a:lumMod val="50000"/>
                  </a:schemeClr>
                </a:solidFill>
              </a:rPr>
              <a:t>Cf</a:t>
            </a:r>
            <a:r>
              <a:rPr lang="en-US" sz="1600" dirty="0" smtClean="0">
                <a:solidFill>
                  <a:schemeClr val="tx2">
                    <a:lumMod val="50000"/>
                  </a:schemeClr>
                </a:solidFill>
              </a:rPr>
              <a:t> logs APP_NAME</a:t>
            </a:r>
          </a:p>
        </p:txBody>
      </p:sp>
      <p:cxnSp>
        <p:nvCxnSpPr>
          <p:cNvPr id="12" name="Straight Arrow Connector 11"/>
          <p:cNvCxnSpPr>
            <a:stCxn id="10" idx="2"/>
            <a:endCxn id="11" idx="3"/>
          </p:cNvCxnSpPr>
          <p:nvPr/>
        </p:nvCxnSpPr>
        <p:spPr>
          <a:xfrm flipH="1">
            <a:off x="6727701" y="3816868"/>
            <a:ext cx="120880" cy="865004"/>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10" idx="3"/>
          </p:cNvCxnSpPr>
          <p:nvPr/>
        </p:nvCxnSpPr>
        <p:spPr>
          <a:xfrm>
            <a:off x="5662362" y="3278270"/>
            <a:ext cx="391163" cy="353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rot="5400000">
            <a:off x="8149855" y="2737889"/>
            <a:ext cx="1509824" cy="1073889"/>
          </a:xfrm>
          <a:prstGeom prst="triangle">
            <a:avLst>
              <a:gd name="adj" fmla="val 51408"/>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dirty="0" smtClean="0">
                <a:solidFill>
                  <a:schemeClr val="tx2">
                    <a:lumMod val="50000"/>
                  </a:schemeClr>
                </a:solidFill>
              </a:rPr>
              <a:t>Nozzle</a:t>
            </a:r>
          </a:p>
        </p:txBody>
      </p:sp>
      <p:cxnSp>
        <p:nvCxnSpPr>
          <p:cNvPr id="15" name="Straight Arrow Connector 14"/>
          <p:cNvCxnSpPr>
            <a:stCxn id="10" idx="1"/>
            <a:endCxn id="14" idx="3"/>
          </p:cNvCxnSpPr>
          <p:nvPr/>
        </p:nvCxnSpPr>
        <p:spPr>
          <a:xfrm>
            <a:off x="7643638" y="3281808"/>
            <a:ext cx="724185" cy="14284"/>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408716" y="3292441"/>
            <a:ext cx="391163" cy="353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80753" y="1254642"/>
            <a:ext cx="9877647" cy="923330"/>
          </a:xfrm>
          <a:prstGeom prst="rect">
            <a:avLst/>
          </a:prstGeom>
        </p:spPr>
        <p:txBody>
          <a:bodyPr wrap="square">
            <a:spAutoFit/>
          </a:bodyPr>
          <a:lstStyle/>
          <a:p>
            <a:pPr lvl="1"/>
            <a:r>
              <a:rPr lang="en-US" sz="1800" dirty="0" err="1" smtClean="0"/>
              <a:t>Loggregator</a:t>
            </a:r>
            <a:r>
              <a:rPr lang="en-US" sz="1800" dirty="0" smtClean="0"/>
              <a:t>: </a:t>
            </a:r>
            <a:r>
              <a:rPr lang="en-US" sz="1800" dirty="0" err="1" smtClean="0"/>
              <a:t>Firehose</a:t>
            </a:r>
            <a:r>
              <a:rPr lang="en-US" sz="1800" dirty="0" smtClean="0"/>
              <a:t> – a </a:t>
            </a:r>
            <a:r>
              <a:rPr lang="en-US" sz="1800" dirty="0" err="1" smtClean="0"/>
              <a:t>websocket</a:t>
            </a:r>
            <a:r>
              <a:rPr lang="en-US" sz="1800" dirty="0" smtClean="0"/>
              <a:t> endpoint  that exposes app logs, container metrics  and ER component metrics..</a:t>
            </a:r>
            <a:r>
              <a:rPr lang="en-US" sz="1800" dirty="0" err="1" smtClean="0"/>
              <a:t>doesnt</a:t>
            </a:r>
            <a:r>
              <a:rPr lang="en-US" sz="1800" dirty="0" smtClean="0"/>
              <a:t> include ER component logs</a:t>
            </a:r>
          </a:p>
          <a:p>
            <a:pPr lvl="1"/>
            <a:r>
              <a:rPr lang="en-US" sz="1800" dirty="0" err="1" smtClean="0"/>
              <a:t>Loggregator</a:t>
            </a:r>
            <a:r>
              <a:rPr lang="en-US" sz="1800" dirty="0" smtClean="0"/>
              <a:t> : Nozzles – Consume the </a:t>
            </a:r>
            <a:r>
              <a:rPr lang="en-US" sz="1800" dirty="0" err="1" smtClean="0"/>
              <a:t>firehose</a:t>
            </a:r>
            <a:r>
              <a:rPr lang="en-US" sz="1800" dirty="0" smtClean="0"/>
              <a:t> output</a:t>
            </a:r>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Elastic Runtime Architecture Subsystem - Cloud Controller API</a:t>
            </a:r>
            <a:endParaRPr lang="en-US" dirty="0"/>
          </a:p>
        </p:txBody>
      </p:sp>
      <p:sp>
        <p:nvSpPr>
          <p:cNvPr id="3" name="Rectangle 2"/>
          <p:cNvSpPr/>
          <p:nvPr/>
        </p:nvSpPr>
        <p:spPr>
          <a:xfrm>
            <a:off x="233916" y="1573619"/>
            <a:ext cx="10569645" cy="1477328"/>
          </a:xfrm>
          <a:prstGeom prst="rect">
            <a:avLst/>
          </a:prstGeom>
        </p:spPr>
        <p:txBody>
          <a:bodyPr wrap="square">
            <a:spAutoFit/>
          </a:bodyPr>
          <a:lstStyle/>
          <a:p>
            <a:pPr lvl="1">
              <a:buFont typeface="Wingdings" pitchFamily="2" charset="2"/>
              <a:buChar char="§"/>
            </a:pPr>
            <a:endParaRPr lang="en-US" sz="1000" dirty="0" smtClean="0"/>
          </a:p>
          <a:p>
            <a:pPr lvl="1">
              <a:buFont typeface="Wingdings" pitchFamily="2" charset="2"/>
              <a:buChar char="§"/>
            </a:pPr>
            <a:endParaRPr lang="en-US" sz="1000" dirty="0" smtClean="0"/>
          </a:p>
          <a:p>
            <a:pPr lvl="1">
              <a:buFont typeface="Wingdings" pitchFamily="2" charset="2"/>
              <a:buChar char="§"/>
            </a:pPr>
            <a:endParaRPr lang="en-US" sz="1000" dirty="0" smtClean="0"/>
          </a:p>
          <a:p>
            <a:pPr lvl="1">
              <a:buFont typeface="Wingdings" pitchFamily="2" charset="2"/>
              <a:buChar char="§"/>
            </a:pPr>
            <a:endParaRPr lang="en-US" sz="1000" dirty="0" smtClean="0"/>
          </a:p>
          <a:p>
            <a:pPr lvl="2">
              <a:buFont typeface="Wingdings" pitchFamily="2" charset="2"/>
              <a:buChar char="§"/>
            </a:pPr>
            <a:endParaRPr lang="en-US" sz="1000" dirty="0" smtClean="0"/>
          </a:p>
          <a:p>
            <a:pPr lvl="1">
              <a:buFont typeface="Wingdings" pitchFamily="2" charset="2"/>
              <a:buChar char="§"/>
            </a:pPr>
            <a:endParaRPr lang="en-US" sz="1000" dirty="0" smtClean="0"/>
          </a:p>
          <a:p>
            <a:pPr lvl="1"/>
            <a:endParaRPr lang="en-US" sz="1000" dirty="0" smtClean="0"/>
          </a:p>
          <a:p>
            <a:r>
              <a:rPr lang="en-US" sz="1000" dirty="0" smtClean="0"/>
              <a:t> </a:t>
            </a:r>
          </a:p>
          <a:p>
            <a:endParaRPr lang="en-US" sz="1000" dirty="0"/>
          </a:p>
        </p:txBody>
      </p:sp>
      <p:sp>
        <p:nvSpPr>
          <p:cNvPr id="4" name="TextBox 3"/>
          <p:cNvSpPr txBox="1"/>
          <p:nvPr/>
        </p:nvSpPr>
        <p:spPr>
          <a:xfrm>
            <a:off x="1020726" y="2211572"/>
            <a:ext cx="9165265" cy="2585323"/>
          </a:xfrm>
          <a:prstGeom prst="rect">
            <a:avLst/>
          </a:prstGeom>
          <a:noFill/>
        </p:spPr>
        <p:txBody>
          <a:bodyPr wrap="square" rtlCol="0">
            <a:spAutoFit/>
          </a:bodyPr>
          <a:lstStyle/>
          <a:p>
            <a:r>
              <a:rPr lang="en-US" sz="1800" b="1" dirty="0" smtClean="0">
                <a:solidFill>
                  <a:schemeClr val="tx2">
                    <a:lumMod val="50000"/>
                  </a:schemeClr>
                </a:solidFill>
              </a:rPr>
              <a:t>Cloud Controller </a:t>
            </a:r>
          </a:p>
          <a:p>
            <a:endParaRPr lang="en-US" sz="1800" b="1" dirty="0" smtClean="0">
              <a:solidFill>
                <a:schemeClr val="tx2">
                  <a:lumMod val="50000"/>
                </a:schemeClr>
              </a:solidFill>
            </a:endParaRPr>
          </a:p>
          <a:p>
            <a:pPr>
              <a:buFont typeface="Wingdings" pitchFamily="2" charset="2"/>
              <a:buChar char="ü"/>
            </a:pPr>
            <a:r>
              <a:rPr lang="en-US" sz="1800" dirty="0" smtClean="0">
                <a:solidFill>
                  <a:schemeClr val="tx2">
                    <a:lumMod val="50000"/>
                  </a:schemeClr>
                </a:solidFill>
              </a:rPr>
              <a:t>Cloud controller exposes an API for using and managing the Elastic Runtime</a:t>
            </a:r>
          </a:p>
          <a:p>
            <a:pPr>
              <a:buFont typeface="Wingdings" pitchFamily="2" charset="2"/>
              <a:buChar char="ü"/>
            </a:pPr>
            <a:r>
              <a:rPr lang="en-US" sz="1800" dirty="0" smtClean="0">
                <a:solidFill>
                  <a:schemeClr val="tx2">
                    <a:lumMod val="50000"/>
                  </a:schemeClr>
                </a:solidFill>
              </a:rPr>
              <a:t>Cloud controller persists Org/Space/App data in the cloud controller</a:t>
            </a:r>
          </a:p>
          <a:p>
            <a:pPr>
              <a:buFont typeface="Wingdings" pitchFamily="2" charset="2"/>
              <a:buChar char="ü"/>
            </a:pPr>
            <a:r>
              <a:rPr lang="en-US" sz="1800" dirty="0" smtClean="0">
                <a:solidFill>
                  <a:schemeClr val="tx2">
                    <a:lumMod val="50000"/>
                  </a:schemeClr>
                </a:solidFill>
              </a:rPr>
              <a:t>Cloud controller persists app packages and droplets to the blob store </a:t>
            </a:r>
            <a:endParaRPr lang="en-US" sz="1800" b="1" dirty="0" smtClean="0">
              <a:solidFill>
                <a:schemeClr val="tx2">
                  <a:lumMod val="50000"/>
                </a:schemeClr>
              </a:solidFill>
            </a:endParaRPr>
          </a:p>
          <a:p>
            <a:pPr>
              <a:buFont typeface="Wingdings" pitchFamily="2" charset="2"/>
              <a:buChar char="ü"/>
            </a:pPr>
            <a:endParaRPr lang="en-US" sz="1800" b="1" dirty="0" smtClean="0">
              <a:solidFill>
                <a:schemeClr val="tx2">
                  <a:lumMod val="50000"/>
                </a:schemeClr>
              </a:solidFill>
            </a:endParaRPr>
          </a:p>
          <a:p>
            <a:r>
              <a:rPr lang="en-US" sz="1800" b="1" dirty="0" smtClean="0">
                <a:solidFill>
                  <a:schemeClr val="tx2">
                    <a:lumMod val="50000"/>
                  </a:schemeClr>
                </a:solidFill>
              </a:rPr>
              <a:t>CC-Bridge</a:t>
            </a:r>
          </a:p>
          <a:p>
            <a:pPr>
              <a:buFont typeface="Wingdings" pitchFamily="2" charset="2"/>
              <a:buChar char="ü"/>
            </a:pPr>
            <a:r>
              <a:rPr lang="en-US" sz="1800" dirty="0" smtClean="0">
                <a:solidFill>
                  <a:schemeClr val="tx2">
                    <a:lumMod val="50000"/>
                  </a:schemeClr>
                </a:solidFill>
              </a:rPr>
              <a:t>The CC-Bridge translates app specific messages into the generic language of tasks and LRPs</a:t>
            </a: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Runtime Architecture Subsystem - Router</a:t>
            </a:r>
            <a:endParaRPr lang="en-US" dirty="0"/>
          </a:p>
        </p:txBody>
      </p:sp>
      <p:sp>
        <p:nvSpPr>
          <p:cNvPr id="3" name="TextBox 2"/>
          <p:cNvSpPr txBox="1"/>
          <p:nvPr/>
        </p:nvSpPr>
        <p:spPr>
          <a:xfrm>
            <a:off x="850605" y="1371600"/>
            <a:ext cx="5220586" cy="369332"/>
          </a:xfrm>
          <a:prstGeom prst="rect">
            <a:avLst/>
          </a:prstGeom>
          <a:noFill/>
        </p:spPr>
        <p:txBody>
          <a:bodyPr wrap="square" rtlCol="0">
            <a:spAutoFit/>
          </a:bodyPr>
          <a:lstStyle/>
          <a:p>
            <a:r>
              <a:rPr lang="en-US" sz="1800" dirty="0" smtClean="0">
                <a:solidFill>
                  <a:schemeClr val="tx2">
                    <a:lumMod val="50000"/>
                  </a:schemeClr>
                </a:solidFill>
              </a:rPr>
              <a:t>Router routes traffic to appropriate component </a:t>
            </a:r>
          </a:p>
        </p:txBody>
      </p:sp>
      <p:sp>
        <p:nvSpPr>
          <p:cNvPr id="4" name="Flowchart: Alternate Process 3"/>
          <p:cNvSpPr/>
          <p:nvPr/>
        </p:nvSpPr>
        <p:spPr>
          <a:xfrm>
            <a:off x="2690037" y="2179674"/>
            <a:ext cx="563526" cy="3391786"/>
          </a:xfrm>
          <a:prstGeom prst="flowChartAlternateProcess">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smtClean="0">
                <a:solidFill>
                  <a:schemeClr val="tx2">
                    <a:lumMod val="50000"/>
                  </a:schemeClr>
                </a:solidFill>
              </a:rPr>
              <a:t>router</a:t>
            </a:r>
          </a:p>
        </p:txBody>
      </p:sp>
      <p:sp>
        <p:nvSpPr>
          <p:cNvPr id="5" name="Rounded Rectangle 4"/>
          <p:cNvSpPr/>
          <p:nvPr/>
        </p:nvSpPr>
        <p:spPr>
          <a:xfrm>
            <a:off x="4603898" y="2030819"/>
            <a:ext cx="1967023" cy="1329069"/>
          </a:xfrm>
          <a:prstGeom prst="roundRect">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Cloud Controller</a:t>
            </a:r>
          </a:p>
        </p:txBody>
      </p:sp>
      <p:sp>
        <p:nvSpPr>
          <p:cNvPr id="6" name="Rounded Rectangle 5"/>
          <p:cNvSpPr/>
          <p:nvPr/>
        </p:nvSpPr>
        <p:spPr>
          <a:xfrm>
            <a:off x="4671238" y="3937591"/>
            <a:ext cx="1967023" cy="1329069"/>
          </a:xfrm>
          <a:prstGeom prst="round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Rounded Rectangle 6"/>
          <p:cNvSpPr/>
          <p:nvPr/>
        </p:nvSpPr>
        <p:spPr>
          <a:xfrm>
            <a:off x="4823638" y="4089991"/>
            <a:ext cx="1967023" cy="1329069"/>
          </a:xfrm>
          <a:prstGeom prst="round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Rounded Rectangle 7"/>
          <p:cNvSpPr/>
          <p:nvPr/>
        </p:nvSpPr>
        <p:spPr>
          <a:xfrm>
            <a:off x="4976038" y="4242391"/>
            <a:ext cx="1967023" cy="1329069"/>
          </a:xfrm>
          <a:prstGeom prst="round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Rounded Rectangle 8"/>
          <p:cNvSpPr/>
          <p:nvPr/>
        </p:nvSpPr>
        <p:spPr>
          <a:xfrm>
            <a:off x="5128438" y="4394791"/>
            <a:ext cx="1967023" cy="1329069"/>
          </a:xfrm>
          <a:prstGeom prst="round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a:p>
            <a:pPr algn="ctr"/>
            <a:r>
              <a:rPr lang="en-US" sz="2400" dirty="0" smtClean="0">
                <a:solidFill>
                  <a:schemeClr val="tx2">
                    <a:lumMod val="50000"/>
                  </a:schemeClr>
                </a:solidFill>
              </a:rPr>
              <a:t>Cell</a:t>
            </a:r>
          </a:p>
        </p:txBody>
      </p:sp>
      <p:sp>
        <p:nvSpPr>
          <p:cNvPr id="10" name="Rectangle 9"/>
          <p:cNvSpPr/>
          <p:nvPr/>
        </p:nvSpPr>
        <p:spPr>
          <a:xfrm>
            <a:off x="5411972" y="4657060"/>
            <a:ext cx="223284" cy="265814"/>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1" name="Rectangle 10"/>
          <p:cNvSpPr/>
          <p:nvPr/>
        </p:nvSpPr>
        <p:spPr>
          <a:xfrm>
            <a:off x="6393712" y="4660606"/>
            <a:ext cx="223284" cy="265814"/>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2" name="Rectangle 11"/>
          <p:cNvSpPr/>
          <p:nvPr/>
        </p:nvSpPr>
        <p:spPr>
          <a:xfrm>
            <a:off x="6684335" y="4632251"/>
            <a:ext cx="223284" cy="265814"/>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3" name="Rectangle 12"/>
          <p:cNvSpPr/>
          <p:nvPr/>
        </p:nvSpPr>
        <p:spPr>
          <a:xfrm>
            <a:off x="6053470" y="4660605"/>
            <a:ext cx="223284" cy="265814"/>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4" name="Rectangle 13"/>
          <p:cNvSpPr/>
          <p:nvPr/>
        </p:nvSpPr>
        <p:spPr>
          <a:xfrm>
            <a:off x="5723861" y="4649971"/>
            <a:ext cx="223284" cy="265814"/>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5" name="Right Arrow 14"/>
          <p:cNvSpPr/>
          <p:nvPr/>
        </p:nvSpPr>
        <p:spPr>
          <a:xfrm>
            <a:off x="850605" y="2828260"/>
            <a:ext cx="3795823" cy="170121"/>
          </a:xfrm>
          <a:prstGeom prst="rightArrow">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6" name="Right Arrow 15"/>
          <p:cNvSpPr/>
          <p:nvPr/>
        </p:nvSpPr>
        <p:spPr>
          <a:xfrm>
            <a:off x="925033" y="4688959"/>
            <a:ext cx="4405445" cy="216268"/>
          </a:xfrm>
          <a:prstGeom prst="rightArrow">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7" name="TextBox 16"/>
          <p:cNvSpPr txBox="1"/>
          <p:nvPr/>
        </p:nvSpPr>
        <p:spPr>
          <a:xfrm>
            <a:off x="584791" y="3147237"/>
            <a:ext cx="1063256" cy="307777"/>
          </a:xfrm>
          <a:prstGeom prst="rect">
            <a:avLst/>
          </a:prstGeom>
          <a:noFill/>
        </p:spPr>
        <p:txBody>
          <a:bodyPr wrap="square" rtlCol="0">
            <a:spAutoFit/>
          </a:bodyPr>
          <a:lstStyle/>
          <a:p>
            <a:r>
              <a:rPr lang="en-US" sz="1400" dirty="0" err="1" smtClean="0">
                <a:solidFill>
                  <a:schemeClr val="tx2">
                    <a:lumMod val="50000"/>
                  </a:schemeClr>
                </a:solidFill>
              </a:rPr>
              <a:t>Cf</a:t>
            </a:r>
            <a:r>
              <a:rPr lang="en-US" sz="1400" dirty="0" smtClean="0">
                <a:solidFill>
                  <a:schemeClr val="tx2">
                    <a:lumMod val="50000"/>
                  </a:schemeClr>
                </a:solidFill>
              </a:rPr>
              <a:t> push</a:t>
            </a:r>
          </a:p>
        </p:txBody>
      </p:sp>
      <p:sp>
        <p:nvSpPr>
          <p:cNvPr id="18" name="TextBox 17"/>
          <p:cNvSpPr txBox="1"/>
          <p:nvPr/>
        </p:nvSpPr>
        <p:spPr>
          <a:xfrm>
            <a:off x="765544" y="5092995"/>
            <a:ext cx="839972" cy="307777"/>
          </a:xfrm>
          <a:prstGeom prst="rect">
            <a:avLst/>
          </a:prstGeom>
          <a:noFill/>
        </p:spPr>
        <p:txBody>
          <a:bodyPr wrap="square" rtlCol="0">
            <a:spAutoFit/>
          </a:bodyPr>
          <a:lstStyle/>
          <a:p>
            <a:r>
              <a:rPr lang="en-US" sz="1400" dirty="0" smtClean="0">
                <a:solidFill>
                  <a:schemeClr val="tx2">
                    <a:lumMod val="50000"/>
                  </a:schemeClr>
                </a:solidFill>
              </a:rPr>
              <a:t>Http://...</a:t>
            </a:r>
            <a:endParaRPr lang="en-US" sz="1400" dirty="0" err="1" smtClean="0">
              <a:solidFill>
                <a:schemeClr val="tx2">
                  <a:lumMod val="50000"/>
                </a:schemeClr>
              </a:solidFill>
            </a:endParaRP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33916"/>
            <a:ext cx="9875520" cy="691117"/>
          </a:xfrm>
        </p:spPr>
        <p:txBody>
          <a:bodyPr>
            <a:normAutofit fontScale="90000"/>
          </a:bodyPr>
          <a:lstStyle/>
          <a:p>
            <a:r>
              <a:rPr lang="en-US" sz="4400" dirty="0" smtClean="0"/>
              <a:t>Diego Architecture</a:t>
            </a:r>
            <a:endParaRPr lang="en-US" sz="4400" dirty="0"/>
          </a:p>
        </p:txBody>
      </p:sp>
      <p:graphicFrame>
        <p:nvGraphicFramePr>
          <p:cNvPr id="4" name="Content Placeholder 3"/>
          <p:cNvGraphicFramePr>
            <a:graphicFrameLocks noGrp="1"/>
          </p:cNvGraphicFramePr>
          <p:nvPr>
            <p:ph idx="1"/>
          </p:nvPr>
        </p:nvGraphicFramePr>
        <p:xfrm>
          <a:off x="358219" y="1501977"/>
          <a:ext cx="10259372" cy="4774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0DF0451F-312E-462E-8412-ABCA3DE37F61}"/>
                                            </p:graphicEl>
                                          </p:spTgt>
                                        </p:tgtEl>
                                        <p:attrNameLst>
                                          <p:attrName>style.visibility</p:attrName>
                                        </p:attrNameLst>
                                      </p:cBhvr>
                                      <p:to>
                                        <p:strVal val="visible"/>
                                      </p:to>
                                    </p:set>
                                    <p:animEffect transition="in" filter="wipe(down)">
                                      <p:cBhvr>
                                        <p:cTn id="7" dur="500"/>
                                        <p:tgtEl>
                                          <p:spTgt spid="4">
                                            <p:graphicEl>
                                              <a:dgm id="{0DF0451F-312E-462E-8412-ABCA3DE37F6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F7482A8A-FB5B-4FEA-BAF4-296C8A3441FA}"/>
                                            </p:graphicEl>
                                          </p:spTgt>
                                        </p:tgtEl>
                                        <p:attrNameLst>
                                          <p:attrName>style.visibility</p:attrName>
                                        </p:attrNameLst>
                                      </p:cBhvr>
                                      <p:to>
                                        <p:strVal val="visible"/>
                                      </p:to>
                                    </p:set>
                                    <p:animEffect transition="in" filter="wipe(down)">
                                      <p:cBhvr>
                                        <p:cTn id="12" dur="500"/>
                                        <p:tgtEl>
                                          <p:spTgt spid="4">
                                            <p:graphicEl>
                                              <a:dgm id="{F7482A8A-FB5B-4FEA-BAF4-296C8A3441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262E3DC5-F323-4678-BFF0-84E3AE4D1993}"/>
                                            </p:graphicEl>
                                          </p:spTgt>
                                        </p:tgtEl>
                                        <p:attrNameLst>
                                          <p:attrName>style.visibility</p:attrName>
                                        </p:attrNameLst>
                                      </p:cBhvr>
                                      <p:to>
                                        <p:strVal val="visible"/>
                                      </p:to>
                                    </p:set>
                                    <p:animEffect transition="in" filter="wipe(down)">
                                      <p:cBhvr>
                                        <p:cTn id="17" dur="500"/>
                                        <p:tgtEl>
                                          <p:spTgt spid="4">
                                            <p:graphicEl>
                                              <a:dgm id="{262E3DC5-F323-4678-BFF0-84E3AE4D199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C7D8434A-F3E3-477E-8168-0AE217001931}"/>
                                            </p:graphicEl>
                                          </p:spTgt>
                                        </p:tgtEl>
                                        <p:attrNameLst>
                                          <p:attrName>style.visibility</p:attrName>
                                        </p:attrNameLst>
                                      </p:cBhvr>
                                      <p:to>
                                        <p:strVal val="visible"/>
                                      </p:to>
                                    </p:set>
                                    <p:animEffect transition="in" filter="wipe(down)">
                                      <p:cBhvr>
                                        <p:cTn id="22" dur="500"/>
                                        <p:tgtEl>
                                          <p:spTgt spid="4">
                                            <p:graphicEl>
                                              <a:dgm id="{C7D8434A-F3E3-477E-8168-0AE21700193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0F8C1FE0-B768-4062-9ECE-6491941E9A68}"/>
                                            </p:graphicEl>
                                          </p:spTgt>
                                        </p:tgtEl>
                                        <p:attrNameLst>
                                          <p:attrName>style.visibility</p:attrName>
                                        </p:attrNameLst>
                                      </p:cBhvr>
                                      <p:to>
                                        <p:strVal val="visible"/>
                                      </p:to>
                                    </p:set>
                                    <p:animEffect transition="in" filter="wipe(down)">
                                      <p:cBhvr>
                                        <p:cTn id="27" dur="500"/>
                                        <p:tgtEl>
                                          <p:spTgt spid="4">
                                            <p:graphicEl>
                                              <a:dgm id="{0F8C1FE0-B768-4062-9ECE-6491941E9A6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D5EE7D09-9ABF-4ACC-AE57-B016503578C0}"/>
                                            </p:graphicEl>
                                          </p:spTgt>
                                        </p:tgtEl>
                                        <p:attrNameLst>
                                          <p:attrName>style.visibility</p:attrName>
                                        </p:attrNameLst>
                                      </p:cBhvr>
                                      <p:to>
                                        <p:strVal val="visible"/>
                                      </p:to>
                                    </p:set>
                                    <p:animEffect transition="in" filter="wipe(down)">
                                      <p:cBhvr>
                                        <p:cTn id="32" dur="500"/>
                                        <p:tgtEl>
                                          <p:spTgt spid="4">
                                            <p:graphicEl>
                                              <a:dgm id="{D5EE7D09-9ABF-4ACC-AE57-B016503578C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graphicEl>
                                              <a:dgm id="{A2802D28-E673-4A1B-8A8C-214BFE1FF15D}"/>
                                            </p:graphicEl>
                                          </p:spTgt>
                                        </p:tgtEl>
                                        <p:attrNameLst>
                                          <p:attrName>style.visibility</p:attrName>
                                        </p:attrNameLst>
                                      </p:cBhvr>
                                      <p:to>
                                        <p:strVal val="visible"/>
                                      </p:to>
                                    </p:set>
                                    <p:animEffect transition="in" filter="wipe(down)">
                                      <p:cBhvr>
                                        <p:cTn id="37" dur="500"/>
                                        <p:tgtEl>
                                          <p:spTgt spid="4">
                                            <p:graphicEl>
                                              <a:dgm id="{A2802D28-E673-4A1B-8A8C-214BFE1FF1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Allocation </a:t>
            </a:r>
            <a:endParaRPr lang="en-US" dirty="0"/>
          </a:p>
        </p:txBody>
      </p:sp>
      <p:pic>
        <p:nvPicPr>
          <p:cNvPr id="305155" name="Picture 3" descr="D:\Users\ukannan\Desktop\diego-auction-process.png"/>
          <p:cNvPicPr>
            <a:picLocks noGrp="1" noChangeAspect="1" noChangeArrowheads="1"/>
          </p:cNvPicPr>
          <p:nvPr>
            <p:ph idx="1"/>
          </p:nvPr>
        </p:nvPicPr>
        <p:blipFill>
          <a:blip r:embed="rId3" cstate="print"/>
          <a:srcRect/>
          <a:stretch>
            <a:fillRect/>
          </a:stretch>
        </p:blipFill>
        <p:spPr bwMode="auto">
          <a:xfrm>
            <a:off x="2172563" y="1501775"/>
            <a:ext cx="6630848" cy="4775200"/>
          </a:xfrm>
          <a:prstGeom prst="rect">
            <a:avLst/>
          </a:prstGeom>
          <a:noFill/>
        </p:spPr>
      </p:pic>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Levels of HA</a:t>
            </a:r>
            <a:endParaRPr lang="en-US" dirty="0"/>
          </a:p>
        </p:txBody>
      </p:sp>
      <p:sp>
        <p:nvSpPr>
          <p:cNvPr id="3" name="Content Placeholder 2"/>
          <p:cNvSpPr>
            <a:spLocks noGrp="1"/>
          </p:cNvSpPr>
          <p:nvPr>
            <p:ph idx="1"/>
          </p:nvPr>
        </p:nvSpPr>
        <p:spPr/>
        <p:txBody>
          <a:bodyPr/>
          <a:lstStyle/>
          <a:p>
            <a:endParaRPr lang="en-US" dirty="0" smtClean="0"/>
          </a:p>
          <a:p>
            <a:r>
              <a:rPr lang="en-US" dirty="0" smtClean="0"/>
              <a:t>Availability Zones.</a:t>
            </a:r>
          </a:p>
          <a:p>
            <a:pPr lvl="1"/>
            <a:r>
              <a:rPr lang="en-US" dirty="0" smtClean="0"/>
              <a:t>Application instances are evenly distributed across availability zones</a:t>
            </a:r>
          </a:p>
          <a:p>
            <a:pPr lvl="1"/>
            <a:r>
              <a:rPr lang="en-US" dirty="0" smtClean="0"/>
              <a:t>Application stays up despite loosing an AZ</a:t>
            </a:r>
          </a:p>
          <a:p>
            <a:endParaRPr lang="en-US" dirty="0"/>
          </a:p>
        </p:txBody>
      </p:sp>
      <p:sp>
        <p:nvSpPr>
          <p:cNvPr id="4" name="Rounded Rectangle 3"/>
          <p:cNvSpPr/>
          <p:nvPr/>
        </p:nvSpPr>
        <p:spPr>
          <a:xfrm>
            <a:off x="1010093" y="3221682"/>
            <a:ext cx="2424223" cy="2870791"/>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chemeClr val="tx2">
                    <a:lumMod val="50000"/>
                  </a:schemeClr>
                </a:solidFill>
              </a:rPr>
              <a:t>Availability Zones</a:t>
            </a:r>
          </a:p>
        </p:txBody>
      </p:sp>
      <p:sp>
        <p:nvSpPr>
          <p:cNvPr id="5" name="Rounded Rectangle 4"/>
          <p:cNvSpPr/>
          <p:nvPr/>
        </p:nvSpPr>
        <p:spPr>
          <a:xfrm>
            <a:off x="1275903" y="4263673"/>
            <a:ext cx="1839432" cy="58479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a:p>
            <a:pPr algn="ctr"/>
            <a:r>
              <a:rPr lang="en-US" sz="2400" dirty="0" smtClean="0">
                <a:solidFill>
                  <a:schemeClr val="tx2">
                    <a:lumMod val="50000"/>
                  </a:schemeClr>
                </a:solidFill>
              </a:rPr>
              <a:t>Zone 1		</a:t>
            </a:r>
          </a:p>
        </p:txBody>
      </p:sp>
      <p:sp>
        <p:nvSpPr>
          <p:cNvPr id="6" name="Rounded Rectangle 5"/>
          <p:cNvSpPr/>
          <p:nvPr/>
        </p:nvSpPr>
        <p:spPr>
          <a:xfrm>
            <a:off x="1279441" y="5128484"/>
            <a:ext cx="1839432" cy="58479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Zone 2</a:t>
            </a:r>
          </a:p>
        </p:txBody>
      </p:sp>
      <p:sp>
        <p:nvSpPr>
          <p:cNvPr id="7" name="Rounded Rectangle 6"/>
          <p:cNvSpPr/>
          <p:nvPr/>
        </p:nvSpPr>
        <p:spPr>
          <a:xfrm>
            <a:off x="3895174" y="3235853"/>
            <a:ext cx="2424223" cy="2870791"/>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chemeClr val="tx2">
                    <a:lumMod val="50000"/>
                  </a:schemeClr>
                </a:solidFill>
              </a:rPr>
              <a:t>Availability Zones</a:t>
            </a:r>
          </a:p>
        </p:txBody>
      </p:sp>
      <p:sp>
        <p:nvSpPr>
          <p:cNvPr id="8" name="Rounded Rectangle 7"/>
          <p:cNvSpPr/>
          <p:nvPr/>
        </p:nvSpPr>
        <p:spPr>
          <a:xfrm>
            <a:off x="4160984" y="4331009"/>
            <a:ext cx="1839432" cy="58479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Zone 3	</a:t>
            </a:r>
          </a:p>
        </p:txBody>
      </p:sp>
      <p:sp>
        <p:nvSpPr>
          <p:cNvPr id="9" name="Rounded Rectangle 8"/>
          <p:cNvSpPr/>
          <p:nvPr/>
        </p:nvSpPr>
        <p:spPr>
          <a:xfrm>
            <a:off x="4164522" y="5195820"/>
            <a:ext cx="1839432" cy="58479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Zone 4</a:t>
            </a:r>
          </a:p>
        </p:txBody>
      </p:sp>
      <p:cxnSp>
        <p:nvCxnSpPr>
          <p:cNvPr id="11" name="Straight Connector 10"/>
          <p:cNvCxnSpPr/>
          <p:nvPr/>
        </p:nvCxnSpPr>
        <p:spPr>
          <a:xfrm>
            <a:off x="893135" y="3072809"/>
            <a:ext cx="2562446" cy="3125972"/>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084521" y="3009014"/>
            <a:ext cx="2477386" cy="3349256"/>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Levels of HA</a:t>
            </a:r>
            <a:endParaRPr lang="en-US" dirty="0"/>
          </a:p>
        </p:txBody>
      </p:sp>
      <p:sp>
        <p:nvSpPr>
          <p:cNvPr id="3" name="Content Placeholder 2"/>
          <p:cNvSpPr>
            <a:spLocks noGrp="1"/>
          </p:cNvSpPr>
          <p:nvPr>
            <p:ph idx="1"/>
          </p:nvPr>
        </p:nvSpPr>
        <p:spPr/>
        <p:txBody>
          <a:bodyPr/>
          <a:lstStyle/>
          <a:p>
            <a:r>
              <a:rPr lang="en-US" dirty="0" smtClean="0"/>
              <a:t>Bosh Managed Processes</a:t>
            </a:r>
          </a:p>
          <a:p>
            <a:pPr lvl="1"/>
            <a:r>
              <a:rPr lang="en-US" dirty="0" smtClean="0"/>
              <a:t>Elastic runtime  processes are monitored and automatically restarted</a:t>
            </a:r>
          </a:p>
          <a:p>
            <a:pPr lvl="1"/>
            <a:r>
              <a:rPr lang="en-US" dirty="0" smtClean="0"/>
              <a:t>Restart event is reported back to the health monitor for further investigation</a:t>
            </a:r>
          </a:p>
          <a:p>
            <a:endParaRPr lang="en-US" sz="1100" dirty="0"/>
          </a:p>
        </p:txBody>
      </p:sp>
      <p:sp>
        <p:nvSpPr>
          <p:cNvPr id="4" name="Rounded Rectangle 3"/>
          <p:cNvSpPr/>
          <p:nvPr/>
        </p:nvSpPr>
        <p:spPr>
          <a:xfrm>
            <a:off x="871868" y="3009013"/>
            <a:ext cx="3583173" cy="261561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2">
                    <a:lumMod val="50000"/>
                  </a:schemeClr>
                </a:solidFill>
              </a:rPr>
              <a:t>Cloud controller</a:t>
            </a:r>
          </a:p>
        </p:txBody>
      </p:sp>
      <p:sp>
        <p:nvSpPr>
          <p:cNvPr id="5" name="Rounded Rectangle 4"/>
          <p:cNvSpPr/>
          <p:nvPr/>
        </p:nvSpPr>
        <p:spPr>
          <a:xfrm>
            <a:off x="1318436" y="3629249"/>
            <a:ext cx="2551815" cy="666308"/>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Cloud Controller Process</a:t>
            </a:r>
          </a:p>
        </p:txBody>
      </p:sp>
      <p:sp>
        <p:nvSpPr>
          <p:cNvPr id="6" name="Rounded Rectangle 5"/>
          <p:cNvSpPr/>
          <p:nvPr/>
        </p:nvSpPr>
        <p:spPr>
          <a:xfrm>
            <a:off x="2966482" y="4706679"/>
            <a:ext cx="1155402" cy="460745"/>
          </a:xfrm>
          <a:prstGeom prst="round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Bosh Agent</a:t>
            </a:r>
          </a:p>
        </p:txBody>
      </p:sp>
      <p:sp>
        <p:nvSpPr>
          <p:cNvPr id="7" name="Rounded Rectangle 6"/>
          <p:cNvSpPr/>
          <p:nvPr/>
        </p:nvSpPr>
        <p:spPr>
          <a:xfrm>
            <a:off x="1151860" y="4710218"/>
            <a:ext cx="1155402" cy="460745"/>
          </a:xfrm>
          <a:prstGeom prst="round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2">
                    <a:lumMod val="50000"/>
                  </a:schemeClr>
                </a:solidFill>
              </a:rPr>
              <a:t>Monit</a:t>
            </a:r>
            <a:endParaRPr lang="en-US" sz="1400" dirty="0" smtClean="0">
              <a:solidFill>
                <a:schemeClr val="tx2">
                  <a:lumMod val="50000"/>
                </a:schemeClr>
              </a:solidFill>
            </a:endParaRPr>
          </a:p>
        </p:txBody>
      </p:sp>
      <p:sp>
        <p:nvSpPr>
          <p:cNvPr id="8" name="Right Brace 7"/>
          <p:cNvSpPr/>
          <p:nvPr/>
        </p:nvSpPr>
        <p:spPr>
          <a:xfrm>
            <a:off x="4518837" y="3476847"/>
            <a:ext cx="435935" cy="1711841"/>
          </a:xfrm>
          <a:prstGeom prst="rightBrac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039833" y="4125433"/>
            <a:ext cx="1254641" cy="1384995"/>
          </a:xfrm>
          <a:prstGeom prst="rect">
            <a:avLst/>
          </a:prstGeom>
          <a:noFill/>
        </p:spPr>
        <p:txBody>
          <a:bodyPr wrap="square" rtlCol="0">
            <a:spAutoFit/>
          </a:bodyPr>
          <a:lstStyle/>
          <a:p>
            <a:r>
              <a:rPr lang="en-US" sz="1400" dirty="0" smtClean="0">
                <a:solidFill>
                  <a:schemeClr val="tx2">
                    <a:lumMod val="50000"/>
                  </a:schemeClr>
                </a:solidFill>
              </a:rPr>
              <a:t>Cloud controller </a:t>
            </a:r>
            <a:r>
              <a:rPr lang="en-US" sz="1400" dirty="0" err="1" smtClean="0">
                <a:solidFill>
                  <a:schemeClr val="tx2">
                    <a:lumMod val="50000"/>
                  </a:schemeClr>
                </a:solidFill>
              </a:rPr>
              <a:t>processess</a:t>
            </a:r>
            <a:r>
              <a:rPr lang="en-US" sz="1400" dirty="0" smtClean="0">
                <a:solidFill>
                  <a:schemeClr val="tx2">
                    <a:lumMod val="50000"/>
                  </a:schemeClr>
                </a:solidFill>
              </a:rPr>
              <a:t> are restarted by </a:t>
            </a:r>
            <a:r>
              <a:rPr lang="en-US" sz="1400" dirty="0" err="1" smtClean="0">
                <a:solidFill>
                  <a:schemeClr val="tx2">
                    <a:lumMod val="50000"/>
                  </a:schemeClr>
                </a:solidFill>
              </a:rPr>
              <a:t>monit</a:t>
            </a:r>
            <a:r>
              <a:rPr lang="en-US" sz="1400" dirty="0" smtClean="0">
                <a:solidFill>
                  <a:schemeClr val="tx2">
                    <a:lumMod val="50000"/>
                  </a:schemeClr>
                </a:solidFill>
              </a:rPr>
              <a:t> on failure</a:t>
            </a:r>
          </a:p>
        </p:txBody>
      </p:sp>
      <p:sp>
        <p:nvSpPr>
          <p:cNvPr id="10" name="Rounded Rectangle 9"/>
          <p:cNvSpPr/>
          <p:nvPr/>
        </p:nvSpPr>
        <p:spPr>
          <a:xfrm>
            <a:off x="6372445" y="2534081"/>
            <a:ext cx="4430234" cy="261561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2">
                    <a:lumMod val="50000"/>
                  </a:schemeClr>
                </a:solidFill>
              </a:rPr>
              <a:t>Bosh/ops Manager Director</a:t>
            </a:r>
          </a:p>
        </p:txBody>
      </p:sp>
      <p:sp>
        <p:nvSpPr>
          <p:cNvPr id="12" name="Rounded Rectangle 11"/>
          <p:cNvSpPr/>
          <p:nvPr/>
        </p:nvSpPr>
        <p:spPr>
          <a:xfrm>
            <a:off x="6531935" y="3664691"/>
            <a:ext cx="1718930" cy="556435"/>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Message Bus</a:t>
            </a:r>
          </a:p>
        </p:txBody>
      </p:sp>
      <p:sp>
        <p:nvSpPr>
          <p:cNvPr id="13" name="Rounded Rectangle 12"/>
          <p:cNvSpPr/>
          <p:nvPr/>
        </p:nvSpPr>
        <p:spPr>
          <a:xfrm>
            <a:off x="8892362" y="3083429"/>
            <a:ext cx="1601974" cy="1701209"/>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2">
                    <a:lumMod val="50000"/>
                  </a:schemeClr>
                </a:solidFill>
              </a:rPr>
              <a:t>Health Monitor</a:t>
            </a:r>
          </a:p>
          <a:p>
            <a:pPr algn="ctr"/>
            <a:endParaRPr lang="en-US" sz="1400" dirty="0" smtClean="0">
              <a:solidFill>
                <a:schemeClr val="tx2">
                  <a:lumMod val="50000"/>
                </a:schemeClr>
              </a:solidFill>
            </a:endParaRPr>
          </a:p>
          <a:p>
            <a:pPr algn="ctr"/>
            <a:endParaRPr lang="en-US" sz="1400" dirty="0" smtClean="0">
              <a:solidFill>
                <a:schemeClr val="tx2">
                  <a:lumMod val="50000"/>
                </a:schemeClr>
              </a:solidFill>
            </a:endParaRPr>
          </a:p>
          <a:p>
            <a:pPr algn="ctr"/>
            <a:r>
              <a:rPr lang="en-US" sz="1400" u="sng" dirty="0" err="1" smtClean="0">
                <a:solidFill>
                  <a:schemeClr val="tx2">
                    <a:lumMod val="50000"/>
                  </a:schemeClr>
                </a:solidFill>
              </a:rPr>
              <a:t>Plugins</a:t>
            </a:r>
            <a:endParaRPr lang="en-US" sz="1400" u="sng" dirty="0" smtClean="0">
              <a:solidFill>
                <a:schemeClr val="tx2">
                  <a:lumMod val="50000"/>
                </a:schemeClr>
              </a:solidFill>
            </a:endParaRPr>
          </a:p>
          <a:p>
            <a:pPr algn="ctr"/>
            <a:r>
              <a:rPr lang="en-US" sz="1400" dirty="0" smtClean="0">
                <a:solidFill>
                  <a:schemeClr val="tx2">
                    <a:lumMod val="50000"/>
                  </a:schemeClr>
                </a:solidFill>
              </a:rPr>
              <a:t>Pager, email, </a:t>
            </a:r>
            <a:r>
              <a:rPr lang="en-US" sz="1400" dirty="0" err="1" smtClean="0">
                <a:solidFill>
                  <a:schemeClr val="tx2">
                    <a:lumMod val="50000"/>
                  </a:schemeClr>
                </a:solidFill>
              </a:rPr>
              <a:t>Resurrector</a:t>
            </a:r>
            <a:endParaRPr lang="en-US" sz="1400" dirty="0" smtClean="0">
              <a:solidFill>
                <a:schemeClr val="tx2">
                  <a:lumMod val="50000"/>
                </a:schemeClr>
              </a:solidFill>
            </a:endParaRPr>
          </a:p>
        </p:txBody>
      </p:sp>
      <p:cxnSp>
        <p:nvCxnSpPr>
          <p:cNvPr id="15" name="Straight Connector 14"/>
          <p:cNvCxnSpPr>
            <a:stCxn id="7" idx="3"/>
            <a:endCxn id="6" idx="1"/>
          </p:cNvCxnSpPr>
          <p:nvPr/>
        </p:nvCxnSpPr>
        <p:spPr>
          <a:xfrm flipV="1">
            <a:off x="2307262" y="4937052"/>
            <a:ext cx="659220" cy="3539"/>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3"/>
            <a:endCxn id="12" idx="1"/>
          </p:cNvCxnSpPr>
          <p:nvPr/>
        </p:nvCxnSpPr>
        <p:spPr>
          <a:xfrm flipV="1">
            <a:off x="4121884" y="3942909"/>
            <a:ext cx="2410051" cy="994143"/>
          </a:xfrm>
          <a:prstGeom prst="bentConnector3">
            <a:avLst>
              <a:gd name="adj1" fmla="val 50000"/>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3"/>
            <a:endCxn id="13" idx="1"/>
          </p:cNvCxnSpPr>
          <p:nvPr/>
        </p:nvCxnSpPr>
        <p:spPr>
          <a:xfrm flipV="1">
            <a:off x="8250865" y="3934034"/>
            <a:ext cx="641497" cy="8875"/>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37414" y="3540642"/>
            <a:ext cx="2009553" cy="90376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733107" y="3370521"/>
            <a:ext cx="1562986" cy="1105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Levels of HA</a:t>
            </a:r>
            <a:endParaRPr lang="en-US" dirty="0"/>
          </a:p>
        </p:txBody>
      </p:sp>
      <p:sp>
        <p:nvSpPr>
          <p:cNvPr id="3" name="Content Placeholder 2"/>
          <p:cNvSpPr>
            <a:spLocks noGrp="1"/>
          </p:cNvSpPr>
          <p:nvPr>
            <p:ph idx="1"/>
          </p:nvPr>
        </p:nvSpPr>
        <p:spPr>
          <a:xfrm>
            <a:off x="273158" y="1385019"/>
            <a:ext cx="10259372" cy="4774998"/>
          </a:xfrm>
        </p:spPr>
        <p:txBody>
          <a:bodyPr/>
          <a:lstStyle/>
          <a:p>
            <a:endParaRPr lang="en-US" sz="1100" dirty="0" smtClean="0"/>
          </a:p>
          <a:p>
            <a:r>
              <a:rPr lang="en-US" sz="1600" dirty="0" smtClean="0"/>
              <a:t>Failed VMs</a:t>
            </a:r>
          </a:p>
          <a:p>
            <a:pPr lvl="1"/>
            <a:r>
              <a:rPr lang="en-US" sz="1600" dirty="0" smtClean="0"/>
              <a:t>Failed VMs will be recreated automatically</a:t>
            </a:r>
          </a:p>
          <a:p>
            <a:pPr lvl="1"/>
            <a:r>
              <a:rPr lang="en-US" sz="1600" dirty="0" smtClean="0"/>
              <a:t>Bosh Agent continuously report the health of the VM/job </a:t>
            </a:r>
          </a:p>
          <a:p>
            <a:pPr lvl="1"/>
            <a:r>
              <a:rPr lang="en-US" sz="1600" dirty="0" smtClean="0"/>
              <a:t>Director recreates the VM</a:t>
            </a:r>
            <a:endParaRPr lang="en-US" sz="1600" dirty="0"/>
          </a:p>
        </p:txBody>
      </p:sp>
      <p:sp>
        <p:nvSpPr>
          <p:cNvPr id="4" name="Rounded Rectangle 3"/>
          <p:cNvSpPr/>
          <p:nvPr/>
        </p:nvSpPr>
        <p:spPr>
          <a:xfrm>
            <a:off x="1137683" y="2849526"/>
            <a:ext cx="2870789" cy="1392866"/>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2">
                    <a:lumMod val="50000"/>
                  </a:schemeClr>
                </a:solidFill>
              </a:rPr>
              <a:t>Cloud Controller VM</a:t>
            </a:r>
          </a:p>
        </p:txBody>
      </p:sp>
      <p:sp>
        <p:nvSpPr>
          <p:cNvPr id="5" name="Rounded Rectangle 4"/>
          <p:cNvSpPr/>
          <p:nvPr/>
        </p:nvSpPr>
        <p:spPr>
          <a:xfrm>
            <a:off x="1379203" y="3182681"/>
            <a:ext cx="2437885" cy="427954"/>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Cloud Controller Process</a:t>
            </a:r>
          </a:p>
        </p:txBody>
      </p:sp>
      <p:sp>
        <p:nvSpPr>
          <p:cNvPr id="6" name="Rounded Rectangle 5"/>
          <p:cNvSpPr/>
          <p:nvPr/>
        </p:nvSpPr>
        <p:spPr>
          <a:xfrm>
            <a:off x="2700670" y="3770994"/>
            <a:ext cx="1272369" cy="295926"/>
          </a:xfrm>
          <a:prstGeom prst="round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Bosh Agent</a:t>
            </a:r>
          </a:p>
        </p:txBody>
      </p:sp>
      <p:sp>
        <p:nvSpPr>
          <p:cNvPr id="7" name="Rounded Rectangle 6"/>
          <p:cNvSpPr/>
          <p:nvPr/>
        </p:nvSpPr>
        <p:spPr>
          <a:xfrm>
            <a:off x="1435405" y="3774533"/>
            <a:ext cx="946305" cy="295926"/>
          </a:xfrm>
          <a:prstGeom prst="round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tx2">
                    <a:lumMod val="50000"/>
                  </a:schemeClr>
                </a:solidFill>
              </a:rPr>
              <a:t>Monit</a:t>
            </a:r>
            <a:endParaRPr lang="en-US" sz="1400" b="1" dirty="0" smtClean="0">
              <a:solidFill>
                <a:schemeClr val="tx2">
                  <a:lumMod val="50000"/>
                </a:schemeClr>
              </a:solidFill>
            </a:endParaRPr>
          </a:p>
        </p:txBody>
      </p:sp>
      <p:sp>
        <p:nvSpPr>
          <p:cNvPr id="8" name="Rounded Rectangle 7"/>
          <p:cNvSpPr/>
          <p:nvPr/>
        </p:nvSpPr>
        <p:spPr>
          <a:xfrm>
            <a:off x="1151854" y="4533078"/>
            <a:ext cx="2870789" cy="1392866"/>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2">
                    <a:lumMod val="50000"/>
                  </a:schemeClr>
                </a:solidFill>
              </a:rPr>
              <a:t>Router VM</a:t>
            </a:r>
          </a:p>
        </p:txBody>
      </p:sp>
      <p:sp>
        <p:nvSpPr>
          <p:cNvPr id="9" name="Rounded Rectangle 8"/>
          <p:cNvSpPr/>
          <p:nvPr/>
        </p:nvSpPr>
        <p:spPr>
          <a:xfrm>
            <a:off x="1393374" y="4919398"/>
            <a:ext cx="2437885" cy="427954"/>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Router Process</a:t>
            </a:r>
          </a:p>
        </p:txBody>
      </p:sp>
      <p:sp>
        <p:nvSpPr>
          <p:cNvPr id="10" name="Rounded Rectangle 9"/>
          <p:cNvSpPr/>
          <p:nvPr/>
        </p:nvSpPr>
        <p:spPr>
          <a:xfrm>
            <a:off x="2714841" y="5507711"/>
            <a:ext cx="1272369" cy="295926"/>
          </a:xfrm>
          <a:prstGeom prst="round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Bosh Agent</a:t>
            </a:r>
          </a:p>
        </p:txBody>
      </p:sp>
      <p:sp>
        <p:nvSpPr>
          <p:cNvPr id="11" name="Rounded Rectangle 10"/>
          <p:cNvSpPr/>
          <p:nvPr/>
        </p:nvSpPr>
        <p:spPr>
          <a:xfrm>
            <a:off x="1449576" y="5511250"/>
            <a:ext cx="946305" cy="295926"/>
          </a:xfrm>
          <a:prstGeom prst="round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tx2">
                    <a:lumMod val="50000"/>
                  </a:schemeClr>
                </a:solidFill>
              </a:rPr>
              <a:t>Monit</a:t>
            </a:r>
            <a:endParaRPr lang="en-US" sz="1400" b="1" dirty="0" smtClean="0">
              <a:solidFill>
                <a:schemeClr val="tx2">
                  <a:lumMod val="50000"/>
                </a:schemeClr>
              </a:solidFill>
            </a:endParaRPr>
          </a:p>
        </p:txBody>
      </p:sp>
      <p:sp>
        <p:nvSpPr>
          <p:cNvPr id="12" name="Rounded Rectangle 11"/>
          <p:cNvSpPr/>
          <p:nvPr/>
        </p:nvSpPr>
        <p:spPr>
          <a:xfrm>
            <a:off x="5826642" y="2576611"/>
            <a:ext cx="4274260" cy="3303194"/>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2">
                    <a:lumMod val="50000"/>
                  </a:schemeClr>
                </a:solidFill>
              </a:rPr>
              <a:t>BOSH/ops Manager Director</a:t>
            </a:r>
          </a:p>
        </p:txBody>
      </p:sp>
      <p:sp>
        <p:nvSpPr>
          <p:cNvPr id="13" name="Rounded Rectangle 12"/>
          <p:cNvSpPr/>
          <p:nvPr/>
        </p:nvSpPr>
        <p:spPr>
          <a:xfrm>
            <a:off x="5840790" y="4866220"/>
            <a:ext cx="1718930" cy="556435"/>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Message Bus</a:t>
            </a:r>
          </a:p>
        </p:txBody>
      </p:sp>
      <p:sp>
        <p:nvSpPr>
          <p:cNvPr id="14" name="Rounded Rectangle 13"/>
          <p:cNvSpPr/>
          <p:nvPr/>
        </p:nvSpPr>
        <p:spPr>
          <a:xfrm>
            <a:off x="8201217" y="4710278"/>
            <a:ext cx="1601974" cy="882465"/>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smtClean="0">
                <a:solidFill>
                  <a:schemeClr val="tx2">
                    <a:lumMod val="50000"/>
                  </a:schemeClr>
                </a:solidFill>
              </a:rPr>
              <a:t>Health Monitor</a:t>
            </a:r>
          </a:p>
          <a:p>
            <a:pPr algn="ctr"/>
            <a:r>
              <a:rPr lang="en-US" sz="1400" b="1" dirty="0" err="1" smtClean="0">
                <a:solidFill>
                  <a:schemeClr val="tx2">
                    <a:lumMod val="50000"/>
                  </a:schemeClr>
                </a:solidFill>
              </a:rPr>
              <a:t>Resurrector</a:t>
            </a:r>
            <a:endParaRPr lang="en-US" sz="1400" b="1" dirty="0" smtClean="0">
              <a:solidFill>
                <a:schemeClr val="tx2">
                  <a:lumMod val="50000"/>
                </a:schemeClr>
              </a:solidFill>
            </a:endParaRPr>
          </a:p>
        </p:txBody>
      </p:sp>
      <p:cxnSp>
        <p:nvCxnSpPr>
          <p:cNvPr id="15" name="Straight Arrow Connector 14"/>
          <p:cNvCxnSpPr>
            <a:stCxn id="13" idx="3"/>
            <a:endCxn id="14" idx="1"/>
          </p:cNvCxnSpPr>
          <p:nvPr/>
        </p:nvCxnSpPr>
        <p:spPr>
          <a:xfrm>
            <a:off x="7559720" y="5144438"/>
            <a:ext cx="641497" cy="707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130336" y="3402472"/>
            <a:ext cx="1718930" cy="556435"/>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BOSH Director</a:t>
            </a:r>
          </a:p>
        </p:txBody>
      </p:sp>
      <p:cxnSp>
        <p:nvCxnSpPr>
          <p:cNvPr id="23" name="Straight Arrow Connector 22"/>
          <p:cNvCxnSpPr>
            <a:stCxn id="9" idx="3"/>
            <a:endCxn id="13" idx="1"/>
          </p:cNvCxnSpPr>
          <p:nvPr/>
        </p:nvCxnSpPr>
        <p:spPr>
          <a:xfrm>
            <a:off x="3831259" y="5133375"/>
            <a:ext cx="2009531" cy="1106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5" idx="3"/>
            <a:endCxn id="13" idx="0"/>
          </p:cNvCxnSpPr>
          <p:nvPr/>
        </p:nvCxnSpPr>
        <p:spPr>
          <a:xfrm>
            <a:off x="3817088" y="3396658"/>
            <a:ext cx="2883167" cy="1469562"/>
          </a:xfrm>
          <a:prstGeom prst="bentConnector2">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86540" y="4540102"/>
            <a:ext cx="2721934" cy="148855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350335" y="4359349"/>
            <a:ext cx="2371060" cy="169057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rot="5400000">
            <a:off x="8708046" y="5093044"/>
            <a:ext cx="584790" cy="1477887"/>
          </a:xfrm>
          <a:prstGeom prst="rightBrac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34" name="TextBox 33"/>
          <p:cNvSpPr txBox="1"/>
          <p:nvPr/>
        </p:nvSpPr>
        <p:spPr>
          <a:xfrm>
            <a:off x="6645348" y="5869172"/>
            <a:ext cx="4327452" cy="523220"/>
          </a:xfrm>
          <a:prstGeom prst="rect">
            <a:avLst/>
          </a:prstGeom>
          <a:noFill/>
        </p:spPr>
        <p:txBody>
          <a:bodyPr wrap="square" rtlCol="0">
            <a:spAutoFit/>
          </a:bodyPr>
          <a:lstStyle/>
          <a:p>
            <a:endParaRPr lang="en-US" sz="1400" dirty="0" smtClean="0"/>
          </a:p>
          <a:p>
            <a:r>
              <a:rPr lang="en-US" sz="1400" dirty="0" err="1" smtClean="0"/>
              <a:t>Resurrector</a:t>
            </a:r>
            <a:r>
              <a:rPr lang="en-US" sz="1400" dirty="0" smtClean="0"/>
              <a:t>  determines that there is a missing VM </a:t>
            </a:r>
            <a:endParaRPr lang="en-US" sz="1400" dirty="0" smtClean="0">
              <a:solidFill>
                <a:schemeClr val="tx2">
                  <a:lumMod val="50000"/>
                </a:schemeClr>
              </a:solidFill>
            </a:endParaRPr>
          </a:p>
        </p:txBody>
      </p:sp>
      <p:cxnSp>
        <p:nvCxnSpPr>
          <p:cNvPr id="36" name="Straight Arrow Connector 35"/>
          <p:cNvCxnSpPr>
            <a:stCxn id="14" idx="0"/>
            <a:endCxn id="21" idx="2"/>
          </p:cNvCxnSpPr>
          <p:nvPr/>
        </p:nvCxnSpPr>
        <p:spPr>
          <a:xfrm flipH="1" flipV="1">
            <a:off x="8989801" y="3958907"/>
            <a:ext cx="12403" cy="751371"/>
          </a:xfrm>
          <a:prstGeom prst="straightConnector1">
            <a:avLst/>
          </a:prstGeom>
          <a:ln>
            <a:solidFill>
              <a:srgbClr val="AF1C63">
                <a:alpha val="92000"/>
              </a:srgb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1"/>
          </p:cNvCxnSpPr>
          <p:nvPr/>
        </p:nvCxnSpPr>
        <p:spPr>
          <a:xfrm flipH="1">
            <a:off x="4008475" y="3680690"/>
            <a:ext cx="4121861" cy="1199654"/>
          </a:xfrm>
          <a:prstGeom prst="straightConnector1">
            <a:avLst/>
          </a:prstGeom>
          <a:ln>
            <a:solidFill>
              <a:srgbClr val="AF1C63">
                <a:alpha val="92000"/>
              </a:srgb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Levels of HA</a:t>
            </a:r>
            <a:endParaRPr lang="en-US" dirty="0"/>
          </a:p>
        </p:txBody>
      </p:sp>
      <p:sp>
        <p:nvSpPr>
          <p:cNvPr id="3" name="Content Placeholder 2"/>
          <p:cNvSpPr>
            <a:spLocks noGrp="1"/>
          </p:cNvSpPr>
          <p:nvPr>
            <p:ph idx="1"/>
          </p:nvPr>
        </p:nvSpPr>
        <p:spPr/>
        <p:txBody>
          <a:bodyPr/>
          <a:lstStyle/>
          <a:p>
            <a:endParaRPr lang="en-US" sz="1600" dirty="0" smtClean="0"/>
          </a:p>
          <a:p>
            <a:r>
              <a:rPr lang="en-US" sz="1600" dirty="0" smtClean="0"/>
              <a:t>Self healing Application instances</a:t>
            </a:r>
          </a:p>
          <a:p>
            <a:pPr lvl="1"/>
            <a:r>
              <a:rPr lang="en-US" sz="1600" dirty="0" smtClean="0"/>
              <a:t>Once running, failed application instances will be recreated</a:t>
            </a:r>
          </a:p>
          <a:p>
            <a:pPr lvl="1"/>
            <a:endParaRPr lang="en-US" sz="1600" dirty="0" smtClean="0"/>
          </a:p>
          <a:p>
            <a:endParaRPr lang="en-US" sz="1600" dirty="0"/>
          </a:p>
        </p:txBody>
      </p:sp>
      <p:sp>
        <p:nvSpPr>
          <p:cNvPr id="4" name="Rounded Rectangle 3"/>
          <p:cNvSpPr/>
          <p:nvPr/>
        </p:nvSpPr>
        <p:spPr>
          <a:xfrm>
            <a:off x="616688" y="3625702"/>
            <a:ext cx="1626781" cy="2041451"/>
          </a:xfrm>
          <a:prstGeom prst="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smtClean="0">
              <a:solidFill>
                <a:schemeClr val="tx2">
                  <a:lumMod val="50000"/>
                </a:schemeClr>
              </a:solidFill>
            </a:endParaRPr>
          </a:p>
          <a:p>
            <a:pPr algn="ctr"/>
            <a:r>
              <a:rPr lang="en-US" sz="2400" dirty="0" smtClean="0">
                <a:solidFill>
                  <a:schemeClr val="tx2">
                    <a:lumMod val="50000"/>
                  </a:schemeClr>
                </a:solidFill>
              </a:rPr>
              <a:t>Cell</a:t>
            </a:r>
          </a:p>
        </p:txBody>
      </p:sp>
      <p:sp>
        <p:nvSpPr>
          <p:cNvPr id="5" name="Rectangle 4"/>
          <p:cNvSpPr/>
          <p:nvPr/>
        </p:nvSpPr>
        <p:spPr>
          <a:xfrm>
            <a:off x="691116" y="3721390"/>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 name="Rectangle 5"/>
          <p:cNvSpPr/>
          <p:nvPr/>
        </p:nvSpPr>
        <p:spPr>
          <a:xfrm>
            <a:off x="1821752" y="3735561"/>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Rectangle 6"/>
          <p:cNvSpPr/>
          <p:nvPr/>
        </p:nvSpPr>
        <p:spPr>
          <a:xfrm>
            <a:off x="1417698" y="3735561"/>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Rectangle 7"/>
          <p:cNvSpPr/>
          <p:nvPr/>
        </p:nvSpPr>
        <p:spPr>
          <a:xfrm>
            <a:off x="1034910" y="3724928"/>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Rectangle 8"/>
          <p:cNvSpPr/>
          <p:nvPr/>
        </p:nvSpPr>
        <p:spPr>
          <a:xfrm>
            <a:off x="691116" y="4646428"/>
            <a:ext cx="1446028" cy="914400"/>
          </a:xfrm>
          <a:prstGeom prst="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2">
                    <a:lumMod val="50000"/>
                  </a:schemeClr>
                </a:solidFill>
              </a:rPr>
              <a:t>Rep</a:t>
            </a:r>
          </a:p>
        </p:txBody>
      </p:sp>
      <p:sp>
        <p:nvSpPr>
          <p:cNvPr id="10" name="Rectangle 9"/>
          <p:cNvSpPr/>
          <p:nvPr/>
        </p:nvSpPr>
        <p:spPr>
          <a:xfrm>
            <a:off x="829340" y="5050472"/>
            <a:ext cx="1190846" cy="372140"/>
          </a:xfrm>
          <a:prstGeom prst="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lumMod val="50000"/>
                  </a:schemeClr>
                </a:solidFill>
              </a:rPr>
              <a:t>executor</a:t>
            </a:r>
          </a:p>
        </p:txBody>
      </p:sp>
      <p:sp>
        <p:nvSpPr>
          <p:cNvPr id="12" name="Rounded Rectangle 11"/>
          <p:cNvSpPr/>
          <p:nvPr/>
        </p:nvSpPr>
        <p:spPr>
          <a:xfrm>
            <a:off x="2395937" y="3597341"/>
            <a:ext cx="1626781" cy="2041451"/>
          </a:xfrm>
          <a:prstGeom prst="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smtClean="0">
              <a:solidFill>
                <a:schemeClr val="tx2">
                  <a:lumMod val="50000"/>
                </a:schemeClr>
              </a:solidFill>
            </a:endParaRPr>
          </a:p>
          <a:p>
            <a:pPr algn="ctr"/>
            <a:r>
              <a:rPr lang="en-US" sz="2400" dirty="0" smtClean="0">
                <a:solidFill>
                  <a:schemeClr val="tx2">
                    <a:lumMod val="50000"/>
                  </a:schemeClr>
                </a:solidFill>
              </a:rPr>
              <a:t>Cell</a:t>
            </a:r>
          </a:p>
        </p:txBody>
      </p:sp>
      <p:sp>
        <p:nvSpPr>
          <p:cNvPr id="13" name="Rectangle 12"/>
          <p:cNvSpPr/>
          <p:nvPr/>
        </p:nvSpPr>
        <p:spPr>
          <a:xfrm>
            <a:off x="2470365" y="3693029"/>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4" name="Rectangle 13"/>
          <p:cNvSpPr/>
          <p:nvPr/>
        </p:nvSpPr>
        <p:spPr>
          <a:xfrm>
            <a:off x="3601001" y="3707200"/>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5" name="Rectangle 14"/>
          <p:cNvSpPr/>
          <p:nvPr/>
        </p:nvSpPr>
        <p:spPr>
          <a:xfrm>
            <a:off x="3196947" y="3707200"/>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6" name="Rectangle 15"/>
          <p:cNvSpPr/>
          <p:nvPr/>
        </p:nvSpPr>
        <p:spPr>
          <a:xfrm>
            <a:off x="2814159" y="3696567"/>
            <a:ext cx="297712" cy="361507"/>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7" name="Rectangle 16"/>
          <p:cNvSpPr/>
          <p:nvPr/>
        </p:nvSpPr>
        <p:spPr>
          <a:xfrm>
            <a:off x="2470365" y="4618067"/>
            <a:ext cx="1446028" cy="914400"/>
          </a:xfrm>
          <a:prstGeom prst="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2">
                    <a:lumMod val="50000"/>
                  </a:schemeClr>
                </a:solidFill>
              </a:rPr>
              <a:t>Rep</a:t>
            </a:r>
          </a:p>
        </p:txBody>
      </p:sp>
      <p:sp>
        <p:nvSpPr>
          <p:cNvPr id="18" name="Rectangle 17"/>
          <p:cNvSpPr/>
          <p:nvPr/>
        </p:nvSpPr>
        <p:spPr>
          <a:xfrm>
            <a:off x="2608589" y="5022111"/>
            <a:ext cx="1190846" cy="372140"/>
          </a:xfrm>
          <a:prstGeom prst="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lumMod val="50000"/>
                  </a:schemeClr>
                </a:solidFill>
              </a:rPr>
              <a:t>executor</a:t>
            </a:r>
          </a:p>
        </p:txBody>
      </p:sp>
      <p:cxnSp>
        <p:nvCxnSpPr>
          <p:cNvPr id="20" name="Straight Connector 19"/>
          <p:cNvCxnSpPr/>
          <p:nvPr/>
        </p:nvCxnSpPr>
        <p:spPr>
          <a:xfrm>
            <a:off x="701749" y="3732028"/>
            <a:ext cx="276446" cy="404037"/>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12381" y="3678865"/>
            <a:ext cx="255182" cy="435935"/>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903228" y="2892056"/>
            <a:ext cx="1212112" cy="425302"/>
          </a:xfrm>
          <a:prstGeom prst="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BBS</a:t>
            </a:r>
          </a:p>
        </p:txBody>
      </p:sp>
      <p:sp>
        <p:nvSpPr>
          <p:cNvPr id="36" name="Rounded Rectangle 35"/>
          <p:cNvSpPr/>
          <p:nvPr/>
        </p:nvSpPr>
        <p:spPr>
          <a:xfrm>
            <a:off x="4423070" y="2753817"/>
            <a:ext cx="2402959" cy="1754372"/>
          </a:xfrm>
          <a:prstGeom prst="round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2">
                    <a:lumMod val="50000"/>
                  </a:schemeClr>
                </a:solidFill>
              </a:rPr>
              <a:t>Brain</a:t>
            </a:r>
          </a:p>
        </p:txBody>
      </p:sp>
      <p:sp>
        <p:nvSpPr>
          <p:cNvPr id="37" name="Rounded Rectangle 36"/>
          <p:cNvSpPr/>
          <p:nvPr/>
        </p:nvSpPr>
        <p:spPr>
          <a:xfrm>
            <a:off x="4699517" y="3299621"/>
            <a:ext cx="1913859" cy="425302"/>
          </a:xfrm>
          <a:prstGeom prst="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Auctioneer</a:t>
            </a:r>
          </a:p>
        </p:txBody>
      </p:sp>
      <p:sp>
        <p:nvSpPr>
          <p:cNvPr id="38" name="Rounded Rectangle 37"/>
          <p:cNvSpPr/>
          <p:nvPr/>
        </p:nvSpPr>
        <p:spPr>
          <a:xfrm>
            <a:off x="4724321" y="3898607"/>
            <a:ext cx="1913859" cy="425302"/>
          </a:xfrm>
          <a:prstGeom prst="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50000"/>
                  </a:schemeClr>
                </a:solidFill>
              </a:rPr>
              <a:t>Converger</a:t>
            </a:r>
            <a:endParaRPr lang="en-US" sz="2400" dirty="0" smtClean="0">
              <a:solidFill>
                <a:schemeClr val="tx2">
                  <a:lumMod val="50000"/>
                </a:schemeClr>
              </a:solidFill>
            </a:endParaRPr>
          </a:p>
        </p:txBody>
      </p:sp>
      <p:cxnSp>
        <p:nvCxnSpPr>
          <p:cNvPr id="40" name="Straight Arrow Connector 39"/>
          <p:cNvCxnSpPr>
            <a:stCxn id="4" idx="0"/>
            <a:endCxn id="35" idx="2"/>
          </p:cNvCxnSpPr>
          <p:nvPr/>
        </p:nvCxnSpPr>
        <p:spPr>
          <a:xfrm flipV="1">
            <a:off x="1430079" y="3317358"/>
            <a:ext cx="1079205" cy="308344"/>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0"/>
            <a:endCxn id="35" idx="2"/>
          </p:cNvCxnSpPr>
          <p:nvPr/>
        </p:nvCxnSpPr>
        <p:spPr>
          <a:xfrm flipH="1" flipV="1">
            <a:off x="2509284" y="3317358"/>
            <a:ext cx="700044" cy="279983"/>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3"/>
            <a:endCxn id="36" idx="1"/>
          </p:cNvCxnSpPr>
          <p:nvPr/>
        </p:nvCxnSpPr>
        <p:spPr>
          <a:xfrm>
            <a:off x="3115340" y="3104707"/>
            <a:ext cx="1307730" cy="52629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680485" y="2328530"/>
            <a:ext cx="9643730" cy="1446550"/>
          </a:xfrm>
          <a:prstGeom prst="rect">
            <a:avLst/>
          </a:prstGeom>
        </p:spPr>
        <p:txBody>
          <a:bodyPr wrap="square">
            <a:spAutoFit/>
          </a:bodyPr>
          <a:lstStyle/>
          <a:p>
            <a:pPr algn="ctr"/>
            <a:r>
              <a:rPr lang="en-US" sz="8800" b="1" dirty="0" smtClean="0">
                <a:ln w="1905"/>
                <a:solidFill>
                  <a:schemeClr val="tx1">
                    <a:lumMod val="60000"/>
                    <a:lumOff val="40000"/>
                  </a:schemeClr>
                </a:solidFill>
                <a:effectLst>
                  <a:innerShdw blurRad="69850" dist="43180" dir="5400000">
                    <a:srgbClr val="000000">
                      <a:alpha val="65000"/>
                    </a:srgbClr>
                  </a:innerShdw>
                </a:effectLst>
              </a:rPr>
              <a:t>PCF -DAY 02</a:t>
            </a: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Deployed applications </a:t>
            </a:r>
            <a:endParaRPr lang="en-US" dirty="0"/>
          </a:p>
        </p:txBody>
      </p:sp>
      <p:graphicFrame>
        <p:nvGraphicFramePr>
          <p:cNvPr id="4" name="Diagram 3"/>
          <p:cNvGraphicFramePr/>
          <p:nvPr/>
        </p:nvGraphicFramePr>
        <p:xfrm>
          <a:off x="1212111" y="1658681"/>
          <a:ext cx="8569841" cy="3785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4"/>
            <a:ext cx="9875520" cy="797442"/>
          </a:xfrm>
        </p:spPr>
        <p:txBody>
          <a:bodyPr>
            <a:normAutofit/>
          </a:bodyPr>
          <a:lstStyle/>
          <a:p>
            <a:r>
              <a:rPr lang="en-US" sz="4400" dirty="0" smtClean="0"/>
              <a:t>Restart/Restage</a:t>
            </a:r>
            <a:endParaRPr lang="en-US" sz="4400" dirty="0"/>
          </a:p>
        </p:txBody>
      </p:sp>
      <p:sp>
        <p:nvSpPr>
          <p:cNvPr id="3" name="Content Placeholder 2"/>
          <p:cNvSpPr>
            <a:spLocks noGrp="1"/>
          </p:cNvSpPr>
          <p:nvPr>
            <p:ph idx="1"/>
          </p:nvPr>
        </p:nvSpPr>
        <p:spPr>
          <a:xfrm>
            <a:off x="548640" y="1371600"/>
            <a:ext cx="9875520" cy="5334000"/>
          </a:xfrm>
        </p:spPr>
        <p:txBody>
          <a:bodyPr>
            <a:normAutofit lnSpcReduction="10000"/>
          </a:bodyPr>
          <a:lstStyle/>
          <a:p>
            <a:pPr>
              <a:buNone/>
            </a:pPr>
            <a:r>
              <a:rPr lang="en-US" sz="1800" b="1" dirty="0" smtClean="0">
                <a:solidFill>
                  <a:schemeClr val="tx1"/>
                </a:solidFill>
                <a:latin typeface="+mj-lt"/>
              </a:rPr>
              <a:t>	</a:t>
            </a:r>
            <a:r>
              <a:rPr lang="en-US" sz="2200" b="1" dirty="0" smtClean="0">
                <a:solidFill>
                  <a:schemeClr val="tx1"/>
                </a:solidFill>
                <a:latin typeface="+mj-lt"/>
              </a:rPr>
              <a:t>Restart Your Application</a:t>
            </a:r>
          </a:p>
          <a:p>
            <a:pPr lvl="2"/>
            <a:r>
              <a:rPr lang="en-US" sz="1800" dirty="0" smtClean="0">
                <a:solidFill>
                  <a:schemeClr val="tx1"/>
                </a:solidFill>
                <a:latin typeface="+mj-lt"/>
              </a:rPr>
              <a:t>Restarting your application stops your app and starts it with the already compiled droplet</a:t>
            </a:r>
          </a:p>
          <a:p>
            <a:pPr lvl="1">
              <a:buNone/>
            </a:pPr>
            <a:r>
              <a:rPr lang="en-US" sz="1700" dirty="0" smtClean="0">
                <a:solidFill>
                  <a:schemeClr val="tx1"/>
                </a:solidFill>
                <a:latin typeface="+mj-lt"/>
              </a:rPr>
              <a:t>		</a:t>
            </a:r>
            <a:r>
              <a:rPr lang="en-US" sz="1700" dirty="0" err="1" smtClean="0">
                <a:solidFill>
                  <a:schemeClr val="tx1"/>
                </a:solidFill>
                <a:latin typeface="+mj-lt"/>
              </a:rPr>
              <a:t>cf</a:t>
            </a:r>
            <a:r>
              <a:rPr lang="en-US" sz="1700" dirty="0" smtClean="0">
                <a:solidFill>
                  <a:schemeClr val="tx1"/>
                </a:solidFill>
                <a:latin typeface="+mj-lt"/>
              </a:rPr>
              <a:t> restart &lt;YOUR-APP&gt;</a:t>
            </a:r>
            <a:endParaRPr lang="en-US" sz="1700" b="1" dirty="0" smtClean="0">
              <a:solidFill>
                <a:schemeClr val="tx1"/>
              </a:solidFill>
              <a:latin typeface="+mj-lt"/>
            </a:endParaRPr>
          </a:p>
          <a:p>
            <a:pPr lvl="2"/>
            <a:r>
              <a:rPr lang="en-US" sz="1800" dirty="0" smtClean="0">
                <a:solidFill>
                  <a:schemeClr val="tx1"/>
                </a:solidFill>
                <a:latin typeface="+mj-lt"/>
              </a:rPr>
              <a:t>Restart your application to refresh the application’s environment after actions such as binding a new service to the app or setting an environment variable that only the app consumes.</a:t>
            </a:r>
          </a:p>
          <a:p>
            <a:pPr>
              <a:buNone/>
            </a:pPr>
            <a:r>
              <a:rPr lang="en-US" b="1" dirty="0" smtClean="0">
                <a:solidFill>
                  <a:schemeClr val="tx1"/>
                </a:solidFill>
                <a:latin typeface="+mj-lt"/>
              </a:rPr>
              <a:t>	</a:t>
            </a:r>
            <a:r>
              <a:rPr lang="en-US" sz="2200" b="1" dirty="0" smtClean="0">
                <a:solidFill>
                  <a:schemeClr val="tx1"/>
                </a:solidFill>
                <a:latin typeface="+mj-lt"/>
              </a:rPr>
              <a:t>Restage Your Application</a:t>
            </a:r>
          </a:p>
          <a:p>
            <a:pPr lvl="2"/>
            <a:r>
              <a:rPr lang="en-US" sz="1800" dirty="0" smtClean="0">
                <a:solidFill>
                  <a:schemeClr val="tx1"/>
                </a:solidFill>
                <a:latin typeface="+mj-lt"/>
              </a:rPr>
              <a:t>Restaging your application stops your application and restages it, by compiling a new droplet and starting it.</a:t>
            </a:r>
          </a:p>
          <a:p>
            <a:pPr lvl="1">
              <a:buNone/>
            </a:pPr>
            <a:r>
              <a:rPr lang="en-US" dirty="0" smtClean="0">
                <a:solidFill>
                  <a:schemeClr val="tx1"/>
                </a:solidFill>
                <a:latin typeface="+mj-lt"/>
              </a:rPr>
              <a:t>		</a:t>
            </a:r>
            <a:r>
              <a:rPr lang="en-US" sz="1600" dirty="0" err="1" smtClean="0">
                <a:solidFill>
                  <a:schemeClr val="tx1"/>
                </a:solidFill>
                <a:latin typeface="+mj-lt"/>
              </a:rPr>
              <a:t>cf</a:t>
            </a:r>
            <a:r>
              <a:rPr lang="en-US" sz="1600" dirty="0" smtClean="0">
                <a:solidFill>
                  <a:schemeClr val="tx1"/>
                </a:solidFill>
                <a:latin typeface="+mj-lt"/>
              </a:rPr>
              <a:t> restage&lt; YOUR-APP&gt;</a:t>
            </a:r>
          </a:p>
          <a:p>
            <a:pPr lvl="2"/>
            <a:r>
              <a:rPr lang="en-US" sz="1800" dirty="0" smtClean="0">
                <a:solidFill>
                  <a:schemeClr val="tx1"/>
                </a:solidFill>
                <a:latin typeface="+mj-lt"/>
              </a:rPr>
              <a:t>Restage your application if you have changed the environment in a way that affects your staging process, such as setting an environment variable that the </a:t>
            </a:r>
            <a:r>
              <a:rPr lang="en-US" sz="1800" dirty="0" err="1" smtClean="0">
                <a:solidFill>
                  <a:schemeClr val="tx1"/>
                </a:solidFill>
                <a:latin typeface="+mj-lt"/>
              </a:rPr>
              <a:t>buildpack</a:t>
            </a:r>
            <a:r>
              <a:rPr lang="en-US" sz="1800" dirty="0" smtClean="0">
                <a:solidFill>
                  <a:schemeClr val="tx1"/>
                </a:solidFill>
                <a:latin typeface="+mj-lt"/>
              </a:rPr>
              <a:t> consumes.</a:t>
            </a:r>
          </a:p>
          <a:p>
            <a:r>
              <a:rPr lang="en-US" sz="1800" i="1" dirty="0" smtClean="0">
                <a:solidFill>
                  <a:schemeClr val="tx1"/>
                </a:solidFill>
                <a:latin typeface="+mj-lt"/>
              </a:rPr>
              <a:t>Note:</a:t>
            </a:r>
          </a:p>
          <a:p>
            <a:pPr>
              <a:buNone/>
            </a:pPr>
            <a:r>
              <a:rPr lang="en-US" sz="1800" i="1" dirty="0" smtClean="0">
                <a:solidFill>
                  <a:schemeClr val="tx1"/>
                </a:solidFill>
                <a:latin typeface="+mj-lt"/>
              </a:rPr>
              <a:t>		Restaging your application compiles a new droplet from your application without updating your application source. If you need to update your application source, re-push your application</a:t>
            </a:r>
          </a:p>
          <a:p>
            <a:endParaRPr lang="en-US" dirty="0" smtClean="0">
              <a:solidFill>
                <a:schemeClr val="tx1"/>
              </a:solidFill>
              <a:latin typeface="+mj-lt"/>
            </a:endParaRPr>
          </a:p>
          <a:p>
            <a:endParaRPr lang="en-US" dirty="0">
              <a:solidFill>
                <a:schemeClr val="tx1"/>
              </a:solidFill>
              <a:latin typeface="+mj-lt"/>
            </a:endParaRPr>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Rectangle 2"/>
          <p:cNvSpPr/>
          <p:nvPr/>
        </p:nvSpPr>
        <p:spPr>
          <a:xfrm>
            <a:off x="616688" y="1701207"/>
            <a:ext cx="10047768" cy="3754874"/>
          </a:xfrm>
          <a:prstGeom prst="rect">
            <a:avLst/>
          </a:prstGeom>
        </p:spPr>
        <p:txBody>
          <a:bodyPr wrap="square">
            <a:spAutoFit/>
          </a:bodyPr>
          <a:lstStyle/>
          <a:p>
            <a:r>
              <a:rPr lang="en-US" sz="2000" dirty="0" smtClean="0"/>
              <a:t>Cloud Foundry offers a marketplace of services, from which users can provision reserved resources on-demand</a:t>
            </a:r>
          </a:p>
          <a:p>
            <a:endParaRPr lang="en-US" sz="2000" dirty="0" smtClean="0"/>
          </a:p>
          <a:p>
            <a:r>
              <a:rPr lang="en-US" sz="2000" dirty="0" smtClean="0"/>
              <a:t>Managed services advertise a catalog of plans from which service instances can be provisioned</a:t>
            </a:r>
          </a:p>
          <a:p>
            <a:endParaRPr lang="en-US" sz="2000" dirty="0" smtClean="0"/>
          </a:p>
          <a:p>
            <a:pPr marL="0" lvl="1"/>
            <a:r>
              <a:rPr lang="en-US" sz="3300" dirty="0" smtClean="0">
                <a:solidFill>
                  <a:srgbClr val="0070C0"/>
                </a:solidFill>
              </a:rPr>
              <a:t>These resources are known as </a:t>
            </a:r>
            <a:r>
              <a:rPr lang="en-US" sz="3300" b="1" dirty="0" smtClean="0">
                <a:solidFill>
                  <a:srgbClr val="0070C0"/>
                </a:solidFill>
              </a:rPr>
              <a:t>service instances </a:t>
            </a:r>
            <a:r>
              <a:rPr lang="en-US" sz="3300" dirty="0" smtClean="0">
                <a:solidFill>
                  <a:srgbClr val="0070C0"/>
                </a:solidFill>
              </a:rPr>
              <a:t>and the systems that deliver and operate these resources are known as </a:t>
            </a:r>
            <a:r>
              <a:rPr lang="en-US" sz="3300" b="1" dirty="0" smtClean="0">
                <a:solidFill>
                  <a:srgbClr val="0070C0"/>
                </a:solidFill>
              </a:rPr>
              <a:t>Services</a:t>
            </a:r>
            <a:r>
              <a:rPr lang="en-US" sz="3300" dirty="0" smtClean="0">
                <a:solidFill>
                  <a:srgbClr val="0070C0"/>
                </a:solidFill>
              </a:rPr>
              <a:t>.</a:t>
            </a:r>
          </a:p>
          <a:p>
            <a:endParaRPr lang="en-US" dirty="0"/>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861237"/>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548640" y="1600200"/>
            <a:ext cx="9875520" cy="4953000"/>
          </a:xfrm>
        </p:spPr>
        <p:txBody>
          <a:bodyPr>
            <a:normAutofit/>
          </a:bodyPr>
          <a:lstStyle/>
          <a:p>
            <a:r>
              <a:rPr lang="en-US" b="1" dirty="0" smtClean="0">
                <a:solidFill>
                  <a:schemeClr val="tx1"/>
                </a:solidFill>
                <a:latin typeface="+mj-lt"/>
              </a:rPr>
              <a:t>List Marketplace Services</a:t>
            </a: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r>
              <a:rPr lang="en-US" b="1" dirty="0" smtClean="0">
                <a:solidFill>
                  <a:schemeClr val="tx1"/>
                </a:solidFill>
                <a:latin typeface="+mj-lt"/>
              </a:rPr>
              <a:t>Creating Service Instances</a:t>
            </a:r>
          </a:p>
          <a:p>
            <a:pPr lvl="1"/>
            <a:r>
              <a:rPr lang="en-US" dirty="0" smtClean="0">
                <a:solidFill>
                  <a:schemeClr val="tx1"/>
                </a:solidFill>
                <a:latin typeface="+mj-lt"/>
              </a:rPr>
              <a:t>create a service instance with the command;</a:t>
            </a:r>
          </a:p>
          <a:p>
            <a:pPr lvl="1"/>
            <a:r>
              <a:rPr lang="en-US" sz="1800" i="1" dirty="0" smtClean="0">
                <a:solidFill>
                  <a:schemeClr val="tx1"/>
                </a:solidFill>
                <a:latin typeface="+mj-lt"/>
              </a:rPr>
              <a:t>	</a:t>
            </a:r>
            <a:r>
              <a:rPr lang="en-US" sz="1800" i="1" dirty="0" err="1" smtClean="0">
                <a:solidFill>
                  <a:schemeClr val="tx1"/>
                </a:solidFill>
                <a:latin typeface="+mj-lt"/>
              </a:rPr>
              <a:t>cf</a:t>
            </a:r>
            <a:r>
              <a:rPr lang="en-US" sz="1800" i="1" dirty="0" smtClean="0">
                <a:solidFill>
                  <a:schemeClr val="tx1"/>
                </a:solidFill>
                <a:latin typeface="+mj-lt"/>
              </a:rPr>
              <a:t> create-service &lt;SERVICE&gt; &lt;PLAN&gt; &lt;SERVICE_INSTANCE&gt; </a:t>
            </a:r>
          </a:p>
          <a:p>
            <a:endParaRPr lang="en-US" sz="2700" dirty="0">
              <a:solidFill>
                <a:schemeClr val="tx1"/>
              </a:solidFill>
              <a:latin typeface="+mj-lt"/>
            </a:endParaRPr>
          </a:p>
        </p:txBody>
      </p:sp>
      <p:pic>
        <p:nvPicPr>
          <p:cNvPr id="4" name="Picture 3" descr="cf_market_cli.PNG"/>
          <p:cNvPicPr>
            <a:picLocks noChangeAspect="1"/>
          </p:cNvPicPr>
          <p:nvPr/>
        </p:nvPicPr>
        <p:blipFill>
          <a:blip r:embed="rId3" cstate="print"/>
          <a:stretch>
            <a:fillRect/>
          </a:stretch>
        </p:blipFill>
        <p:spPr>
          <a:xfrm>
            <a:off x="1562986" y="2057400"/>
            <a:ext cx="6831823" cy="1551356"/>
          </a:xfrm>
          <a:prstGeom prst="rect">
            <a:avLst/>
          </a:prstGeom>
        </p:spPr>
      </p:pic>
      <p:pic>
        <p:nvPicPr>
          <p:cNvPr id="6" name="Picture 5" descr="cf_createService.PNG"/>
          <p:cNvPicPr>
            <a:picLocks noChangeAspect="1"/>
          </p:cNvPicPr>
          <p:nvPr/>
        </p:nvPicPr>
        <p:blipFill>
          <a:blip r:embed="rId4" cstate="print"/>
          <a:stretch>
            <a:fillRect/>
          </a:stretch>
        </p:blipFill>
        <p:spPr>
          <a:xfrm>
            <a:off x="1280160" y="5257800"/>
            <a:ext cx="7223760" cy="1013548"/>
          </a:xfrm>
          <a:prstGeom prst="rect">
            <a:avLst/>
          </a:prstGeom>
        </p:spPr>
      </p:pic>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3"/>
            <a:ext cx="9875520" cy="882503"/>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548640" y="1600200"/>
            <a:ext cx="9875520" cy="4953000"/>
          </a:xfrm>
        </p:spPr>
        <p:txBody>
          <a:bodyPr>
            <a:noAutofit/>
          </a:bodyPr>
          <a:lstStyle/>
          <a:p>
            <a:r>
              <a:rPr lang="en-US" b="1" dirty="0" smtClean="0">
                <a:latin typeface="+mj-lt"/>
              </a:rPr>
              <a:t>Bind a Service Instance</a:t>
            </a:r>
          </a:p>
          <a:p>
            <a:pPr lvl="1"/>
            <a:r>
              <a:rPr lang="en-US" dirty="0" smtClean="0">
                <a:latin typeface="+mj-lt"/>
              </a:rPr>
              <a:t>binding a service instance to an application after pushing an application</a:t>
            </a:r>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b="1" dirty="0" smtClean="0">
                <a:latin typeface="+mj-lt"/>
              </a:rPr>
              <a:t>Binding a service with Application Manifest</a:t>
            </a:r>
          </a:p>
          <a:p>
            <a:pPr lvl="1"/>
            <a:r>
              <a:rPr lang="en-US" dirty="0" smtClean="0">
                <a:latin typeface="+mj-lt"/>
              </a:rPr>
              <a:t>Alternatively, a service instance can be bind to an app after pushing an application, you can use the application manifest to bind the service instance during push</a:t>
            </a:r>
          </a:p>
          <a:p>
            <a:pPr lvl="1"/>
            <a:r>
              <a:rPr lang="en-US" b="1" dirty="0" smtClean="0">
                <a:latin typeface="+mj-lt"/>
              </a:rPr>
              <a:t>Manifest.yml</a:t>
            </a:r>
          </a:p>
          <a:p>
            <a:pPr lvl="2">
              <a:buNone/>
            </a:pPr>
            <a:r>
              <a:rPr lang="en-US" i="1" dirty="0" smtClean="0">
                <a:latin typeface="+mj-lt"/>
              </a:rPr>
              <a:t>services: </a:t>
            </a:r>
          </a:p>
          <a:p>
            <a:pPr lvl="2">
              <a:buNone/>
            </a:pPr>
            <a:r>
              <a:rPr lang="en-US" i="1" dirty="0" smtClean="0">
                <a:latin typeface="+mj-lt"/>
              </a:rPr>
              <a:t>	- test-mysql-01</a:t>
            </a:r>
            <a:endParaRPr lang="en-US" b="1" i="1" dirty="0" smtClean="0">
              <a:latin typeface="+mj-lt"/>
            </a:endParaRPr>
          </a:p>
          <a:p>
            <a:pPr lvl="1"/>
            <a:endParaRPr lang="en-US" b="1"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pPr>
              <a:buNone/>
            </a:pPr>
            <a:r>
              <a:rPr lang="en-US" dirty="0" smtClean="0">
                <a:latin typeface="+mj-lt"/>
              </a:rPr>
              <a:t> </a:t>
            </a:r>
            <a:endParaRPr lang="en-US" dirty="0">
              <a:latin typeface="+mj-lt"/>
            </a:endParaRPr>
          </a:p>
        </p:txBody>
      </p:sp>
      <p:pic>
        <p:nvPicPr>
          <p:cNvPr id="7" name="Picture 6" descr="service_bind.PNG"/>
          <p:cNvPicPr>
            <a:picLocks noChangeAspect="1"/>
          </p:cNvPicPr>
          <p:nvPr/>
        </p:nvPicPr>
        <p:blipFill>
          <a:blip r:embed="rId3" cstate="print"/>
          <a:stretch>
            <a:fillRect/>
          </a:stretch>
        </p:blipFill>
        <p:spPr>
          <a:xfrm>
            <a:off x="1554480" y="2286001"/>
            <a:ext cx="6309360" cy="1066919"/>
          </a:xfrm>
          <a:prstGeom prst="rect">
            <a:avLst/>
          </a:prstGeom>
        </p:spPr>
      </p:pic>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754911"/>
          </a:xfrm>
        </p:spPr>
        <p:txBody>
          <a:bodyPr>
            <a:normAutofit fontScale="90000"/>
          </a:bodyPr>
          <a:lstStyle/>
          <a:p>
            <a:r>
              <a:rPr lang="en-US" sz="4400" dirty="0" smtClean="0"/>
              <a:t>Manage Service Instances with the CLI</a:t>
            </a:r>
            <a:endParaRPr lang="en-US" sz="4400" dirty="0"/>
          </a:p>
        </p:txBody>
      </p:sp>
      <p:sp>
        <p:nvSpPr>
          <p:cNvPr id="3" name="Content Placeholder 2"/>
          <p:cNvSpPr>
            <a:spLocks noGrp="1"/>
          </p:cNvSpPr>
          <p:nvPr>
            <p:ph idx="1"/>
          </p:nvPr>
        </p:nvSpPr>
        <p:spPr>
          <a:xfrm>
            <a:off x="548640" y="1600200"/>
            <a:ext cx="9875520" cy="4953000"/>
          </a:xfrm>
        </p:spPr>
        <p:txBody>
          <a:bodyPr>
            <a:normAutofit fontScale="70000" lnSpcReduction="20000"/>
          </a:bodyPr>
          <a:lstStyle/>
          <a:p>
            <a:r>
              <a:rPr lang="en-US" sz="2900" b="1" dirty="0" smtClean="0">
                <a:solidFill>
                  <a:srgbClr val="333333"/>
                </a:solidFill>
                <a:latin typeface="+mj-lt"/>
              </a:rPr>
              <a:t>Unbind a Service Instance</a:t>
            </a:r>
            <a:r>
              <a:rPr lang="en-US" b="1" dirty="0" smtClean="0">
                <a:solidFill>
                  <a:srgbClr val="333333"/>
                </a:solidFill>
                <a:latin typeface="+mj-lt"/>
              </a:rPr>
              <a:t>	</a:t>
            </a:r>
            <a:endParaRPr lang="en-US" b="1" dirty="0" smtClean="0">
              <a:latin typeface="+mj-lt"/>
            </a:endParaRPr>
          </a:p>
          <a:p>
            <a:pPr lvl="1"/>
            <a:r>
              <a:rPr lang="en-US" sz="1700" b="1" dirty="0" smtClean="0">
                <a:latin typeface="+mj-lt"/>
              </a:rPr>
              <a:t>Unbinding a service instance from an application removes the credentials created for your application from the VCAP_SERVICES  environment variable.</a:t>
            </a: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r>
              <a:rPr lang="en-US" sz="2900" b="1" dirty="0" smtClean="0">
                <a:latin typeface="+mj-lt"/>
              </a:rPr>
              <a:t>Update a Service Instance</a:t>
            </a:r>
          </a:p>
          <a:p>
            <a:pPr lvl="1"/>
            <a:r>
              <a:rPr lang="en-US" sz="1700" b="1" dirty="0" smtClean="0">
                <a:latin typeface="+mj-lt"/>
              </a:rPr>
              <a:t>If any service plan needs to be updated to your service instance, then </a:t>
            </a:r>
            <a:r>
              <a:rPr lang="en-US" sz="1700" b="1" dirty="0" err="1" smtClean="0">
                <a:latin typeface="+mj-lt"/>
              </a:rPr>
              <a:t>cf</a:t>
            </a:r>
            <a:r>
              <a:rPr lang="en-US" sz="1700" b="1" dirty="0" smtClean="0">
                <a:latin typeface="+mj-lt"/>
              </a:rPr>
              <a:t> update-service can be performed, </a:t>
            </a:r>
          </a:p>
          <a:p>
            <a:endParaRPr lang="en-US" b="1" dirty="0" smtClean="0">
              <a:latin typeface="+mj-lt"/>
            </a:endParaRPr>
          </a:p>
          <a:p>
            <a:endParaRPr lang="en-US" b="1" dirty="0" smtClean="0">
              <a:latin typeface="+mj-lt"/>
            </a:endParaRPr>
          </a:p>
          <a:p>
            <a:endParaRPr lang="en-US" b="1" dirty="0" smtClean="0">
              <a:latin typeface="+mj-lt"/>
            </a:endParaRPr>
          </a:p>
          <a:p>
            <a:endParaRPr lang="en-US" b="1" dirty="0" smtClean="0">
              <a:latin typeface="+mj-lt"/>
            </a:endParaRPr>
          </a:p>
          <a:p>
            <a:pPr>
              <a:buNone/>
            </a:pPr>
            <a:endParaRPr lang="en-US" b="1" dirty="0" smtClean="0">
              <a:latin typeface="+mj-lt"/>
            </a:endParaRPr>
          </a:p>
          <a:p>
            <a:r>
              <a:rPr lang="en-US" sz="2900" b="1" dirty="0" smtClean="0">
                <a:latin typeface="+mj-lt"/>
              </a:rPr>
              <a:t>Delete a service Instance</a:t>
            </a:r>
            <a:endParaRPr lang="en-US" b="1" i="1" dirty="0" smtClean="0">
              <a:latin typeface="+mj-lt"/>
            </a:endParaRPr>
          </a:p>
          <a:p>
            <a:pPr lvl="1"/>
            <a:endParaRPr lang="en-US" b="1" dirty="0" smtClean="0">
              <a:latin typeface="+mj-lt"/>
            </a:endParaRPr>
          </a:p>
          <a:p>
            <a:endParaRPr lang="en-US" sz="2700" dirty="0" smtClean="0">
              <a:latin typeface="+mj-lt"/>
            </a:endParaRPr>
          </a:p>
          <a:p>
            <a:endParaRPr lang="en-US" sz="2700" dirty="0" smtClean="0">
              <a:latin typeface="+mj-lt"/>
            </a:endParaRPr>
          </a:p>
          <a:p>
            <a:pPr>
              <a:buNone/>
            </a:pPr>
            <a:r>
              <a:rPr lang="en-US" sz="2700" dirty="0" smtClean="0">
                <a:latin typeface="+mj-lt"/>
              </a:rPr>
              <a:t> </a:t>
            </a:r>
            <a:endParaRPr lang="en-US" sz="2700" dirty="0">
              <a:latin typeface="+mj-lt"/>
            </a:endParaRPr>
          </a:p>
        </p:txBody>
      </p:sp>
      <p:pic>
        <p:nvPicPr>
          <p:cNvPr id="6" name="Picture 5" descr="cf_unbind.PNG"/>
          <p:cNvPicPr>
            <a:picLocks noChangeAspect="1"/>
          </p:cNvPicPr>
          <p:nvPr/>
        </p:nvPicPr>
        <p:blipFill>
          <a:blip r:embed="rId3" cstate="print"/>
          <a:stretch>
            <a:fillRect/>
          </a:stretch>
        </p:blipFill>
        <p:spPr>
          <a:xfrm>
            <a:off x="1463040" y="2286000"/>
            <a:ext cx="7251821" cy="784928"/>
          </a:xfrm>
          <a:prstGeom prst="rect">
            <a:avLst/>
          </a:prstGeom>
        </p:spPr>
      </p:pic>
      <p:pic>
        <p:nvPicPr>
          <p:cNvPr id="9" name="Picture 8" descr="cf_deleteServiceInstance.PNG"/>
          <p:cNvPicPr>
            <a:picLocks noChangeAspect="1"/>
          </p:cNvPicPr>
          <p:nvPr/>
        </p:nvPicPr>
        <p:blipFill>
          <a:blip r:embed="rId4" cstate="print"/>
          <a:stretch>
            <a:fillRect/>
          </a:stretch>
        </p:blipFill>
        <p:spPr>
          <a:xfrm>
            <a:off x="1467292" y="5163879"/>
            <a:ext cx="6585770" cy="1113537"/>
          </a:xfrm>
          <a:prstGeom prst="rect">
            <a:avLst/>
          </a:prstGeom>
        </p:spPr>
      </p:pic>
      <p:pic>
        <p:nvPicPr>
          <p:cNvPr id="10" name="Picture 9" descr="cf_update_service.PNG"/>
          <p:cNvPicPr>
            <a:picLocks noChangeAspect="1"/>
          </p:cNvPicPr>
          <p:nvPr/>
        </p:nvPicPr>
        <p:blipFill>
          <a:blip r:embed="rId5" cstate="print"/>
          <a:stretch>
            <a:fillRect/>
          </a:stretch>
        </p:blipFill>
        <p:spPr>
          <a:xfrm>
            <a:off x="1463041" y="3962400"/>
            <a:ext cx="6053852" cy="807790"/>
          </a:xfrm>
          <a:prstGeom prst="rect">
            <a:avLst/>
          </a:prstGeom>
        </p:spPr>
      </p:pic>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a:r>
            <a:br>
              <a:rPr lang="en-US" sz="2800" dirty="0" smtClean="0"/>
            </a:br>
            <a:r>
              <a:rPr lang="en-US" sz="2800" dirty="0" smtClean="0"/>
              <a:t>User-Provided Service Instances</a:t>
            </a:r>
            <a:br>
              <a:rPr lang="en-US" sz="2800" dirty="0" smtClean="0"/>
            </a:br>
            <a:endParaRPr lang="en-US" dirty="0"/>
          </a:p>
        </p:txBody>
      </p:sp>
      <p:sp>
        <p:nvSpPr>
          <p:cNvPr id="3" name="Rectangle 2"/>
          <p:cNvSpPr/>
          <p:nvPr/>
        </p:nvSpPr>
        <p:spPr>
          <a:xfrm>
            <a:off x="882503" y="1307804"/>
            <a:ext cx="8431618" cy="4801314"/>
          </a:xfrm>
          <a:prstGeom prst="rect">
            <a:avLst/>
          </a:prstGeom>
        </p:spPr>
        <p:txBody>
          <a:bodyPr wrap="square">
            <a:spAutoFit/>
          </a:bodyPr>
          <a:lstStyle/>
          <a:p>
            <a:pPr lvl="1">
              <a:buFont typeface="Wingdings" pitchFamily="2" charset="2"/>
              <a:buChar char="§"/>
            </a:pPr>
            <a:r>
              <a:rPr lang="en-US" sz="1800" dirty="0" smtClean="0"/>
              <a:t>Cloud Foundry enables users to leverage services that are not available in the marketplace using a feature called User-Provided Service Instances (UPSI).</a:t>
            </a:r>
          </a:p>
          <a:p>
            <a:pPr lvl="1">
              <a:buFont typeface="Wingdings" pitchFamily="2" charset="2"/>
              <a:buChar char="§"/>
            </a:pPr>
            <a:endParaRPr lang="en-US" sz="1800" dirty="0" smtClean="0"/>
          </a:p>
          <a:p>
            <a:pPr lvl="1">
              <a:buFont typeface="Wingdings" pitchFamily="2" charset="2"/>
              <a:buChar char="§"/>
            </a:pPr>
            <a:r>
              <a:rPr lang="en-US" sz="1800" dirty="0" smtClean="0"/>
              <a:t>User-Provided Service Instances</a:t>
            </a:r>
          </a:p>
          <a:p>
            <a:pPr lvl="2">
              <a:buFont typeface="Wingdings" pitchFamily="2" charset="2"/>
              <a:buChar char="§"/>
            </a:pPr>
            <a:r>
              <a:rPr lang="en-US" sz="1800" dirty="0" smtClean="0"/>
              <a:t>Use  (alias </a:t>
            </a:r>
            <a:r>
              <a:rPr lang="en-US" sz="1800" dirty="0" err="1" smtClean="0"/>
              <a:t>cf</a:t>
            </a:r>
            <a:r>
              <a:rPr lang="en-US" sz="1800" dirty="0" smtClean="0"/>
              <a:t> cups) creates a new service instance.</a:t>
            </a:r>
          </a:p>
          <a:p>
            <a:pPr lvl="3">
              <a:buFont typeface="Wingdings" pitchFamily="2" charset="2"/>
              <a:buChar char="§"/>
            </a:pPr>
            <a:r>
              <a:rPr lang="en-US" sz="1800" u="sng" dirty="0" smtClean="0"/>
              <a:t>E.g.</a:t>
            </a:r>
            <a:r>
              <a:rPr lang="en-US" sz="1800" dirty="0" smtClean="0"/>
              <a:t>  </a:t>
            </a:r>
            <a:r>
              <a:rPr lang="en-US" sz="1800" i="1" dirty="0" err="1" smtClean="0"/>
              <a:t>cf</a:t>
            </a:r>
            <a:r>
              <a:rPr lang="en-US" sz="1800" i="1" dirty="0" smtClean="0"/>
              <a:t> cups </a:t>
            </a:r>
            <a:r>
              <a:rPr lang="en-US" sz="1800" i="1" dirty="0" err="1" smtClean="0"/>
              <a:t>sql</a:t>
            </a:r>
            <a:r>
              <a:rPr lang="en-US" sz="1800" i="1" dirty="0" smtClean="0"/>
              <a:t>-service-instance -p "host, port, </a:t>
            </a:r>
            <a:r>
              <a:rPr lang="en-US" sz="1800" i="1" dirty="0" err="1" smtClean="0"/>
              <a:t>dbname</a:t>
            </a:r>
            <a:r>
              <a:rPr lang="en-US" sz="1800" i="1" dirty="0" smtClean="0"/>
              <a:t>, username, password“</a:t>
            </a:r>
          </a:p>
          <a:p>
            <a:pPr lvl="3">
              <a:buFont typeface="Wingdings" pitchFamily="2" charset="2"/>
              <a:buChar char="§"/>
            </a:pPr>
            <a:endParaRPr lang="en-US" sz="1800" i="1" dirty="0" smtClean="0"/>
          </a:p>
          <a:p>
            <a:pPr lvl="2">
              <a:buFont typeface="Wingdings" pitchFamily="2" charset="2"/>
              <a:buChar char="§"/>
            </a:pPr>
            <a:r>
              <a:rPr lang="en-US" sz="1800" dirty="0" smtClean="0"/>
              <a:t>To create a service instance that sends data to a third-party. </a:t>
            </a:r>
          </a:p>
          <a:p>
            <a:pPr lvl="2">
              <a:buFont typeface="Wingdings" pitchFamily="2" charset="2"/>
              <a:buChar char="§"/>
            </a:pPr>
            <a:r>
              <a:rPr lang="en-US" sz="1800" dirty="0" smtClean="0"/>
              <a:t>	Use the </a:t>
            </a:r>
            <a:r>
              <a:rPr lang="en-US" sz="1800" i="1" dirty="0" smtClean="0"/>
              <a:t>-l</a:t>
            </a:r>
            <a:r>
              <a:rPr lang="en-US" sz="1800" dirty="0" smtClean="0"/>
              <a:t> option followed by the external destination URL.</a:t>
            </a:r>
          </a:p>
          <a:p>
            <a:pPr lvl="3">
              <a:buFont typeface="Wingdings" pitchFamily="2" charset="2"/>
              <a:buChar char="§"/>
            </a:pPr>
            <a:r>
              <a:rPr lang="en-US" sz="1800" u="sng" dirty="0" smtClean="0"/>
              <a:t>E.g.</a:t>
            </a:r>
            <a:r>
              <a:rPr lang="en-US" sz="1800" dirty="0" smtClean="0"/>
              <a:t> </a:t>
            </a:r>
            <a:r>
              <a:rPr lang="en-US" sz="1800" i="1" dirty="0" err="1" smtClean="0"/>
              <a:t>cf</a:t>
            </a:r>
            <a:r>
              <a:rPr lang="en-US" sz="1800" i="1" dirty="0" smtClean="0"/>
              <a:t> cups </a:t>
            </a:r>
            <a:r>
              <a:rPr lang="en-US" sz="1800" i="1" dirty="0" err="1" smtClean="0"/>
              <a:t>mylog</a:t>
            </a:r>
            <a:r>
              <a:rPr lang="en-US" sz="1800" i="1" dirty="0" smtClean="0"/>
              <a:t> -l syslog://logs4.example.com:25258</a:t>
            </a:r>
          </a:p>
          <a:p>
            <a:pPr lvl="3">
              <a:buFont typeface="Wingdings" pitchFamily="2" charset="2"/>
              <a:buChar char="§"/>
            </a:pPr>
            <a:endParaRPr lang="en-US" sz="1800" i="1" dirty="0" smtClean="0"/>
          </a:p>
          <a:p>
            <a:pPr lvl="2">
              <a:buFont typeface="Wingdings" pitchFamily="2" charset="2"/>
              <a:buChar char="§"/>
            </a:pPr>
            <a:r>
              <a:rPr lang="en-US" sz="1800" dirty="0" smtClean="0"/>
              <a:t>Use  (alias </a:t>
            </a:r>
            <a:r>
              <a:rPr lang="en-US" sz="1800" dirty="0" err="1" smtClean="0"/>
              <a:t>cf</a:t>
            </a:r>
            <a:r>
              <a:rPr lang="en-US" sz="1800" dirty="0" smtClean="0"/>
              <a:t> </a:t>
            </a:r>
            <a:r>
              <a:rPr lang="en-US" sz="1800" dirty="0" err="1" smtClean="0"/>
              <a:t>uups</a:t>
            </a:r>
            <a:r>
              <a:rPr lang="en-US" sz="1800" dirty="0" smtClean="0"/>
              <a:t>) to update a existing service instance.</a:t>
            </a:r>
          </a:p>
          <a:p>
            <a:pPr lvl="3">
              <a:buFont typeface="Wingdings" pitchFamily="2" charset="2"/>
              <a:buChar char="§"/>
            </a:pPr>
            <a:r>
              <a:rPr lang="en-US" sz="1800" u="sng" dirty="0" smtClean="0"/>
              <a:t>E.g.</a:t>
            </a:r>
            <a:r>
              <a:rPr lang="en-US" sz="1800" dirty="0" smtClean="0"/>
              <a:t>  </a:t>
            </a:r>
            <a:r>
              <a:rPr lang="en-US" sz="1800" i="1" dirty="0" err="1" smtClean="0"/>
              <a:t>cf</a:t>
            </a:r>
            <a:r>
              <a:rPr lang="en-US" sz="1800" i="1" dirty="0" smtClean="0"/>
              <a:t> </a:t>
            </a:r>
            <a:r>
              <a:rPr lang="en-US" sz="1800" i="1" dirty="0" err="1" smtClean="0"/>
              <a:t>uups</a:t>
            </a:r>
            <a:r>
              <a:rPr lang="en-US" sz="1800" i="1" dirty="0" smtClean="0"/>
              <a:t> </a:t>
            </a:r>
            <a:r>
              <a:rPr lang="en-US" sz="1800" i="1" dirty="0" err="1" smtClean="0"/>
              <a:t>sql</a:t>
            </a:r>
            <a:r>
              <a:rPr lang="en-US" sz="1800" i="1" dirty="0" smtClean="0"/>
              <a:t>-service-instance -p "host, port, </a:t>
            </a:r>
            <a:r>
              <a:rPr lang="en-US" sz="1800" i="1" dirty="0" err="1" smtClean="0"/>
              <a:t>dbname</a:t>
            </a:r>
            <a:r>
              <a:rPr lang="en-US" sz="1800" i="1" dirty="0" smtClean="0"/>
              <a:t>, username, password“</a:t>
            </a:r>
          </a:p>
          <a:p>
            <a:pPr lvl="1">
              <a:buFont typeface="Wingdings" pitchFamily="2" charset="2"/>
              <a:buChar char="§"/>
            </a:pPr>
            <a:endParaRPr lang="en-US" sz="1800" dirty="0" smtClean="0"/>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02019"/>
            <a:ext cx="9875520" cy="818707"/>
          </a:xfrm>
        </p:spPr>
        <p:txBody>
          <a:bodyPr>
            <a:normAutofit/>
          </a:bodyPr>
          <a:lstStyle/>
          <a:p>
            <a:r>
              <a:rPr lang="en-US" sz="4400" dirty="0" smtClean="0"/>
              <a:t>Scaling an Application</a:t>
            </a:r>
            <a:endParaRPr lang="en-US" sz="4400" dirty="0"/>
          </a:p>
        </p:txBody>
      </p:sp>
      <p:sp>
        <p:nvSpPr>
          <p:cNvPr id="5" name="Content Placeholder 4"/>
          <p:cNvSpPr>
            <a:spLocks noGrp="1"/>
          </p:cNvSpPr>
          <p:nvPr>
            <p:ph idx="1"/>
          </p:nvPr>
        </p:nvSpPr>
        <p:spPr/>
        <p:txBody>
          <a:bodyPr>
            <a:normAutofit/>
          </a:bodyPr>
          <a:lstStyle/>
          <a:p>
            <a:r>
              <a:rPr lang="en-US" sz="1600" dirty="0" smtClean="0">
                <a:latin typeface="+mj-lt"/>
              </a:rPr>
              <a:t>Factors such as user load, or the number and nature of tasks performed by an application, can change the disk space and memory the application uses. For many applications, increasing the available disk space or memory can improve overall performance</a:t>
            </a:r>
          </a:p>
          <a:p>
            <a:r>
              <a:rPr lang="en-US" sz="1600" b="1" dirty="0" smtClean="0">
                <a:latin typeface="+mj-lt"/>
              </a:rPr>
              <a:t>Scaling</a:t>
            </a:r>
            <a:r>
              <a:rPr lang="en-US" sz="1600" dirty="0" smtClean="0">
                <a:latin typeface="+mj-lt"/>
              </a:rPr>
              <a:t> :</a:t>
            </a:r>
          </a:p>
          <a:p>
            <a:pPr lvl="1"/>
            <a:r>
              <a:rPr lang="en-US" sz="1600" dirty="0" smtClean="0">
                <a:latin typeface="+mj-lt"/>
              </a:rPr>
              <a:t>Running additional instances of an application can allow the application to handle increases in user load and concurrent requests.</a:t>
            </a:r>
          </a:p>
          <a:p>
            <a:r>
              <a:rPr lang="en-US" sz="1600" b="1" dirty="0" smtClean="0">
                <a:latin typeface="+mj-lt"/>
              </a:rPr>
              <a:t>Scaling Horizontally</a:t>
            </a:r>
          </a:p>
          <a:p>
            <a:pPr lvl="1"/>
            <a:r>
              <a:rPr lang="nn-NO" sz="1600" dirty="0" smtClean="0">
                <a:latin typeface="+mj-lt"/>
              </a:rPr>
              <a:t>cf scale myApp -i 5 </a:t>
            </a:r>
            <a:br>
              <a:rPr lang="nn-NO" sz="1600" dirty="0" smtClean="0">
                <a:latin typeface="+mj-lt"/>
              </a:rPr>
            </a:br>
            <a:endParaRPr lang="en-US" sz="1600" b="1" dirty="0" smtClean="0">
              <a:latin typeface="+mj-lt"/>
            </a:endParaRPr>
          </a:p>
          <a:p>
            <a:r>
              <a:rPr lang="en-US" sz="1600" b="1" dirty="0" smtClean="0">
                <a:latin typeface="+mj-lt"/>
              </a:rPr>
              <a:t>Scaling Vertically</a:t>
            </a:r>
          </a:p>
          <a:p>
            <a:pPr lvl="1"/>
            <a:r>
              <a:rPr lang="en-US" sz="1600" dirty="0" err="1" smtClean="0">
                <a:latin typeface="+mj-lt"/>
              </a:rPr>
              <a:t>cf</a:t>
            </a:r>
            <a:r>
              <a:rPr lang="en-US" sz="1600" dirty="0" smtClean="0">
                <a:latin typeface="+mj-lt"/>
              </a:rPr>
              <a:t> scale </a:t>
            </a:r>
            <a:r>
              <a:rPr lang="en-US" sz="1600" dirty="0" err="1" smtClean="0">
                <a:latin typeface="+mj-lt"/>
              </a:rPr>
              <a:t>myApp</a:t>
            </a:r>
            <a:r>
              <a:rPr lang="en-US" sz="1600" dirty="0" smtClean="0">
                <a:latin typeface="+mj-lt"/>
              </a:rPr>
              <a:t> -k 512M</a:t>
            </a:r>
          </a:p>
          <a:p>
            <a:pPr lvl="1"/>
            <a:r>
              <a:rPr lang="en-US" sz="1600" dirty="0" err="1" smtClean="0">
                <a:latin typeface="+mj-lt"/>
              </a:rPr>
              <a:t>cf</a:t>
            </a:r>
            <a:r>
              <a:rPr lang="en-US" sz="1600" dirty="0" smtClean="0">
                <a:latin typeface="+mj-lt"/>
              </a:rPr>
              <a:t> scale </a:t>
            </a:r>
            <a:r>
              <a:rPr lang="en-US" sz="1600" dirty="0" err="1" smtClean="0">
                <a:latin typeface="+mj-lt"/>
              </a:rPr>
              <a:t>myApp</a:t>
            </a:r>
            <a:r>
              <a:rPr lang="en-US" sz="1600" dirty="0" smtClean="0">
                <a:latin typeface="+mj-lt"/>
              </a:rPr>
              <a:t> -m 1G</a:t>
            </a:r>
            <a:endParaRPr lang="en-US" sz="1600" dirty="0">
              <a:latin typeface="+mj-lt"/>
            </a:endParaRPr>
          </a:p>
        </p:txBody>
      </p:sp>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0754"/>
            <a:ext cx="9875520" cy="712382"/>
          </a:xfrm>
        </p:spPr>
        <p:txBody>
          <a:bodyPr>
            <a:normAutofit fontScale="90000"/>
          </a:bodyPr>
          <a:lstStyle/>
          <a:p>
            <a:r>
              <a:rPr lang="en-US" sz="4400" dirty="0" smtClean="0"/>
              <a:t>Scaling an Application</a:t>
            </a:r>
            <a:endParaRPr lang="en-US" sz="4400" dirty="0"/>
          </a:p>
        </p:txBody>
      </p:sp>
      <p:sp>
        <p:nvSpPr>
          <p:cNvPr id="5" name="Content Placeholder 4"/>
          <p:cNvSpPr>
            <a:spLocks noGrp="1"/>
          </p:cNvSpPr>
          <p:nvPr>
            <p:ph idx="1"/>
          </p:nvPr>
        </p:nvSpPr>
        <p:spPr>
          <a:xfrm>
            <a:off x="548640" y="1676400"/>
            <a:ext cx="9966960" cy="4953000"/>
          </a:xfrm>
        </p:spPr>
        <p:txBody>
          <a:bodyPr>
            <a:normAutofit/>
          </a:bodyPr>
          <a:lstStyle/>
          <a:p>
            <a:endParaRPr lang="en-US" sz="1800" dirty="0" smtClean="0">
              <a:latin typeface="+mj-lt"/>
            </a:endParaRPr>
          </a:p>
          <a:p>
            <a:endParaRPr lang="en-US" sz="1800" dirty="0">
              <a:latin typeface="+mj-lt"/>
            </a:endParaRPr>
          </a:p>
        </p:txBody>
      </p:sp>
      <p:pic>
        <p:nvPicPr>
          <p:cNvPr id="7" name="Picture 6" descr="cf_scale_config.PNG"/>
          <p:cNvPicPr>
            <a:picLocks noChangeAspect="1"/>
          </p:cNvPicPr>
          <p:nvPr/>
        </p:nvPicPr>
        <p:blipFill>
          <a:blip r:embed="rId2" cstate="print"/>
          <a:stretch>
            <a:fillRect/>
          </a:stretch>
        </p:blipFill>
        <p:spPr>
          <a:xfrm>
            <a:off x="152399" y="1733108"/>
            <a:ext cx="10539701" cy="4126992"/>
          </a:xfrm>
          <a:prstGeom prst="rect">
            <a:avLst/>
          </a:prstGeom>
        </p:spPr>
      </p:pic>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9488"/>
            <a:ext cx="9875520" cy="691117"/>
          </a:xfrm>
        </p:spPr>
        <p:txBody>
          <a:bodyPr>
            <a:normAutofit fontScale="90000"/>
          </a:bodyPr>
          <a:lstStyle/>
          <a:p>
            <a:r>
              <a:rPr lang="en-US" sz="4400" dirty="0" smtClean="0"/>
              <a:t>Scaling an Application</a:t>
            </a:r>
            <a:endParaRPr lang="en-US" sz="4400" dirty="0"/>
          </a:p>
        </p:txBody>
      </p:sp>
      <p:sp>
        <p:nvSpPr>
          <p:cNvPr id="5" name="Content Placeholder 4"/>
          <p:cNvSpPr>
            <a:spLocks noGrp="1"/>
          </p:cNvSpPr>
          <p:nvPr>
            <p:ph idx="1"/>
          </p:nvPr>
        </p:nvSpPr>
        <p:spPr>
          <a:xfrm>
            <a:off x="548640" y="1339702"/>
            <a:ext cx="9966960" cy="5289698"/>
          </a:xfrm>
        </p:spPr>
        <p:txBody>
          <a:bodyPr>
            <a:normAutofit/>
          </a:bodyPr>
          <a:lstStyle/>
          <a:p>
            <a:pPr>
              <a:buNone/>
            </a:pPr>
            <a:r>
              <a:rPr lang="en-US" sz="2000" b="1" dirty="0" smtClean="0"/>
              <a:t>Configure </a:t>
            </a:r>
            <a:r>
              <a:rPr lang="en-US" sz="2000" b="1" dirty="0" err="1" smtClean="0"/>
              <a:t>Autoscaling</a:t>
            </a:r>
            <a:r>
              <a:rPr lang="en-US" sz="2000" b="1" dirty="0" smtClean="0"/>
              <a:t> for an App</a:t>
            </a:r>
          </a:p>
          <a:p>
            <a:r>
              <a:rPr lang="en-US" sz="1600" dirty="0" err="1" smtClean="0"/>
              <a:t>Autoscaler</a:t>
            </a:r>
            <a:r>
              <a:rPr lang="en-US" sz="1600" dirty="0" smtClean="0"/>
              <a:t> keeps instance counts within an allowable range defined by minimum and maximum values, or </a:t>
            </a:r>
            <a:r>
              <a:rPr lang="en-US" sz="1600" i="1" dirty="0" smtClean="0"/>
              <a:t>instance limits</a:t>
            </a:r>
            <a:r>
              <a:rPr lang="en-US" sz="1600" dirty="0" smtClean="0"/>
              <a:t>.</a:t>
            </a:r>
          </a:p>
          <a:p>
            <a:pPr lvl="1"/>
            <a:r>
              <a:rPr lang="en-US" sz="1600" dirty="0" smtClean="0"/>
              <a:t>Instance Limits</a:t>
            </a:r>
          </a:p>
          <a:p>
            <a:pPr lvl="1"/>
            <a:r>
              <a:rPr lang="en-US" sz="1600" dirty="0" smtClean="0"/>
              <a:t>Scaling Rules</a:t>
            </a:r>
          </a:p>
          <a:p>
            <a:pPr lvl="1"/>
            <a:r>
              <a:rPr lang="en-US" sz="1600" dirty="0" smtClean="0"/>
              <a:t>Scheduled Limit Changes</a:t>
            </a:r>
          </a:p>
          <a:p>
            <a:pPr>
              <a:buNone/>
            </a:pPr>
            <a:r>
              <a:rPr lang="en-US" sz="2000" b="1" dirty="0" smtClean="0">
                <a:latin typeface="+mj-lt"/>
              </a:rPr>
              <a:t>Configure </a:t>
            </a:r>
            <a:r>
              <a:rPr lang="en-US" sz="2000" b="1" dirty="0" err="1" smtClean="0">
                <a:latin typeface="+mj-lt"/>
              </a:rPr>
              <a:t>Autoscaling</a:t>
            </a:r>
            <a:r>
              <a:rPr lang="en-US" sz="2000" b="1" dirty="0" smtClean="0">
                <a:latin typeface="+mj-lt"/>
              </a:rPr>
              <a:t> for an App</a:t>
            </a:r>
          </a:p>
          <a:p>
            <a:r>
              <a:rPr lang="en-US" sz="1600" dirty="0" smtClean="0">
                <a:latin typeface="+mj-lt"/>
              </a:rPr>
              <a:t>Creating </a:t>
            </a:r>
            <a:r>
              <a:rPr lang="en-US" sz="1600" dirty="0" err="1" smtClean="0">
                <a:latin typeface="+mj-lt"/>
              </a:rPr>
              <a:t>Autoscalar</a:t>
            </a:r>
            <a:r>
              <a:rPr lang="en-US" sz="1600" dirty="0" smtClean="0">
                <a:latin typeface="+mj-lt"/>
              </a:rPr>
              <a:t> instance and binding to an App</a:t>
            </a:r>
          </a:p>
          <a:p>
            <a:endParaRPr lang="en-US" sz="1600" dirty="0" smtClean="0">
              <a:latin typeface="+mj-lt"/>
            </a:endParaRPr>
          </a:p>
          <a:p>
            <a:endParaRPr lang="en-US" sz="1800" dirty="0" smtClean="0">
              <a:latin typeface="+mj-lt"/>
            </a:endParaRPr>
          </a:p>
          <a:p>
            <a:endParaRPr lang="en-US" sz="1800" dirty="0">
              <a:latin typeface="+mj-lt"/>
            </a:endParaRPr>
          </a:p>
        </p:txBody>
      </p:sp>
      <p:pic>
        <p:nvPicPr>
          <p:cNvPr id="6" name="Picture 5" descr="cf_scale_app_config.PNG"/>
          <p:cNvPicPr>
            <a:picLocks noChangeAspect="1"/>
          </p:cNvPicPr>
          <p:nvPr/>
        </p:nvPicPr>
        <p:blipFill>
          <a:blip r:embed="rId2" cstate="print"/>
          <a:stretch>
            <a:fillRect/>
          </a:stretch>
        </p:blipFill>
        <p:spPr>
          <a:xfrm>
            <a:off x="2966484" y="3994298"/>
            <a:ext cx="5178302" cy="2294637"/>
          </a:xfrm>
          <a:prstGeom prst="rect">
            <a:avLst/>
          </a:prstGeom>
        </p:spPr>
      </p:pic>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Diego Architecture</a:t>
            </a:r>
            <a:endParaRPr lang="en-US" dirty="0"/>
          </a:p>
        </p:txBody>
      </p:sp>
      <p:pic>
        <p:nvPicPr>
          <p:cNvPr id="3" name="Content Placeholder 3" descr="diego-Archi_flow.png"/>
          <p:cNvPicPr>
            <a:picLocks noChangeAspect="1"/>
          </p:cNvPicPr>
          <p:nvPr/>
        </p:nvPicPr>
        <p:blipFill>
          <a:blip r:embed="rId2" cstate="print"/>
          <a:stretch>
            <a:fillRect/>
          </a:stretch>
        </p:blipFill>
        <p:spPr>
          <a:xfrm>
            <a:off x="1752600" y="1195765"/>
            <a:ext cx="5562600" cy="4834667"/>
          </a:xfrm>
          <a:prstGeom prst="rect">
            <a:avLst/>
          </a:prstGeom>
        </p:spPr>
      </p:pic>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87080"/>
            <a:ext cx="9875520" cy="648586"/>
          </a:xfrm>
        </p:spPr>
        <p:txBody>
          <a:bodyPr>
            <a:normAutofit fontScale="90000"/>
          </a:bodyPr>
          <a:lstStyle/>
          <a:p>
            <a:r>
              <a:rPr lang="en-US" sz="4400" dirty="0" smtClean="0"/>
              <a:t>Scaling an Application</a:t>
            </a:r>
            <a:endParaRPr lang="en-US" sz="4400" dirty="0"/>
          </a:p>
        </p:txBody>
      </p:sp>
      <p:sp>
        <p:nvSpPr>
          <p:cNvPr id="5" name="Content Placeholder 4"/>
          <p:cNvSpPr>
            <a:spLocks noGrp="1"/>
          </p:cNvSpPr>
          <p:nvPr>
            <p:ph idx="1"/>
          </p:nvPr>
        </p:nvSpPr>
        <p:spPr>
          <a:xfrm>
            <a:off x="548640" y="1676400"/>
            <a:ext cx="9966960" cy="4953000"/>
          </a:xfrm>
        </p:spPr>
        <p:txBody>
          <a:bodyPr>
            <a:normAutofit/>
          </a:bodyPr>
          <a:lstStyle/>
          <a:p>
            <a:pPr>
              <a:buNone/>
            </a:pPr>
            <a:r>
              <a:rPr lang="en-US" sz="2000" b="1" dirty="0" smtClean="0">
                <a:latin typeface="+mj-lt"/>
              </a:rPr>
              <a:t>Configuring </a:t>
            </a:r>
            <a:r>
              <a:rPr lang="en-US" sz="2000" b="1" dirty="0" err="1" smtClean="0">
                <a:latin typeface="+mj-lt"/>
              </a:rPr>
              <a:t>Autoscaler</a:t>
            </a:r>
            <a:r>
              <a:rPr lang="en-US" sz="2000" b="1" dirty="0" smtClean="0">
                <a:latin typeface="+mj-lt"/>
              </a:rPr>
              <a:t> instance to an App</a:t>
            </a:r>
          </a:p>
          <a:p>
            <a:endParaRPr lang="en-US" sz="1800" dirty="0" smtClean="0">
              <a:latin typeface="+mj-lt"/>
            </a:endParaRPr>
          </a:p>
          <a:p>
            <a:endParaRPr lang="en-US" sz="1800" dirty="0">
              <a:latin typeface="+mj-lt"/>
            </a:endParaRPr>
          </a:p>
        </p:txBody>
      </p:sp>
      <p:pic>
        <p:nvPicPr>
          <p:cNvPr id="8" name="Picture 7" descr="cf_scale_app.PNG"/>
          <p:cNvPicPr>
            <a:picLocks noChangeAspect="1"/>
          </p:cNvPicPr>
          <p:nvPr/>
        </p:nvPicPr>
        <p:blipFill>
          <a:blip r:embed="rId2" cstate="print"/>
          <a:stretch>
            <a:fillRect/>
          </a:stretch>
        </p:blipFill>
        <p:spPr>
          <a:xfrm>
            <a:off x="914400" y="2133600"/>
            <a:ext cx="9326880" cy="4445000"/>
          </a:xfrm>
          <a:prstGeom prst="rect">
            <a:avLst/>
          </a:prstGeom>
        </p:spPr>
      </p:pic>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Runtime Architecture Subsystem – Diego</a:t>
            </a:r>
            <a:endParaRPr lang="en-US" dirty="0"/>
          </a:p>
        </p:txBody>
      </p:sp>
      <p:sp>
        <p:nvSpPr>
          <p:cNvPr id="3" name="Rectangle 2"/>
          <p:cNvSpPr/>
          <p:nvPr/>
        </p:nvSpPr>
        <p:spPr>
          <a:xfrm>
            <a:off x="1052623" y="1860697"/>
            <a:ext cx="9303489" cy="3539430"/>
          </a:xfrm>
          <a:prstGeom prst="rect">
            <a:avLst/>
          </a:prstGeom>
        </p:spPr>
        <p:txBody>
          <a:bodyPr wrap="square">
            <a:spAutoFit/>
          </a:bodyPr>
          <a:lstStyle/>
          <a:p>
            <a:r>
              <a:rPr lang="en-US" sz="2800" dirty="0" smtClean="0"/>
              <a:t>Diego  - schedules Tasks and Long running processes</a:t>
            </a:r>
          </a:p>
          <a:p>
            <a:pPr lvl="1">
              <a:buFont typeface="Wingdings" pitchFamily="2" charset="2"/>
              <a:buChar char="§"/>
            </a:pPr>
            <a:r>
              <a:rPr lang="en-US" sz="2800" dirty="0" smtClean="0"/>
              <a:t>Tasks – Is guaranteed to run at most once ex: staging an application</a:t>
            </a:r>
          </a:p>
          <a:p>
            <a:pPr lvl="1">
              <a:buFont typeface="Wingdings" pitchFamily="2" charset="2"/>
              <a:buChar char="§"/>
            </a:pPr>
            <a:r>
              <a:rPr lang="en-US" sz="2800" dirty="0" smtClean="0"/>
              <a:t>LRP – Typically represented as a web app. LRPs can have multiple instances</a:t>
            </a:r>
          </a:p>
          <a:p>
            <a:pPr lvl="1">
              <a:buFont typeface="Wingdings" pitchFamily="2" charset="2"/>
              <a:buChar char="§"/>
            </a:pPr>
            <a:r>
              <a:rPr lang="en-US" sz="2800" dirty="0" smtClean="0"/>
              <a:t>Container – app instance(LRPs &amp; Tasks) is run within an immutable container</a:t>
            </a:r>
          </a:p>
          <a:p>
            <a:pPr lvl="1">
              <a:buFont typeface="Wingdings" pitchFamily="2" charset="2"/>
              <a:buChar char="§"/>
            </a:pPr>
            <a:endParaRPr lang="en-US" sz="2800" dirty="0" smtClean="0"/>
          </a:p>
        </p:txBody>
      </p:sp>
      <p:sp>
        <p:nvSpPr>
          <p:cNvPr id="4" name="Rounded Rectangle 3"/>
          <p:cNvSpPr/>
          <p:nvPr/>
        </p:nvSpPr>
        <p:spPr>
          <a:xfrm>
            <a:off x="5199321" y="5061098"/>
            <a:ext cx="1828800" cy="978195"/>
          </a:xfrm>
          <a:prstGeom prst="roundRect">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a:p>
            <a:pPr algn="ctr"/>
            <a:r>
              <a:rPr lang="en-US" sz="1800" dirty="0" smtClean="0">
                <a:solidFill>
                  <a:schemeClr val="tx2">
                    <a:lumMod val="50000"/>
                  </a:schemeClr>
                </a:solidFill>
              </a:rPr>
              <a:t>Container</a:t>
            </a:r>
          </a:p>
        </p:txBody>
      </p:sp>
      <p:sp>
        <p:nvSpPr>
          <p:cNvPr id="5" name="Rounded Rectangle 4"/>
          <p:cNvSpPr/>
          <p:nvPr/>
        </p:nvSpPr>
        <p:spPr>
          <a:xfrm>
            <a:off x="5411970" y="5124894"/>
            <a:ext cx="1414131" cy="382772"/>
          </a:xfrm>
          <a:prstGeom prst="round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App Instance</a:t>
            </a: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Runtime Architecture Subsystem – Diego</a:t>
            </a:r>
            <a:endParaRPr lang="en-US" dirty="0"/>
          </a:p>
        </p:txBody>
      </p:sp>
      <p:sp>
        <p:nvSpPr>
          <p:cNvPr id="3" name="Rectangle 2"/>
          <p:cNvSpPr/>
          <p:nvPr/>
        </p:nvSpPr>
        <p:spPr>
          <a:xfrm>
            <a:off x="1052623" y="1860697"/>
            <a:ext cx="9303489" cy="1384995"/>
          </a:xfrm>
          <a:prstGeom prst="rect">
            <a:avLst/>
          </a:prstGeom>
        </p:spPr>
        <p:txBody>
          <a:bodyPr wrap="square">
            <a:spAutoFit/>
          </a:bodyPr>
          <a:lstStyle/>
          <a:p>
            <a:pPr lvl="1"/>
            <a:r>
              <a:rPr lang="en-US" sz="2800" dirty="0" smtClean="0"/>
              <a:t> Cell- containers are run within a cell </a:t>
            </a:r>
          </a:p>
          <a:p>
            <a:pPr lvl="1"/>
            <a:r>
              <a:rPr lang="en-US" sz="2800" dirty="0" smtClean="0"/>
              <a:t>	-PCF has pool of cells</a:t>
            </a:r>
          </a:p>
          <a:p>
            <a:pPr lvl="1">
              <a:buFont typeface="Wingdings" pitchFamily="2" charset="2"/>
              <a:buChar char="§"/>
            </a:pPr>
            <a:endParaRPr lang="en-US" sz="2800" dirty="0" smtClean="0"/>
          </a:p>
        </p:txBody>
      </p:sp>
      <p:sp>
        <p:nvSpPr>
          <p:cNvPr id="6" name="Rounded Rectangle 5"/>
          <p:cNvSpPr/>
          <p:nvPr/>
        </p:nvSpPr>
        <p:spPr>
          <a:xfrm>
            <a:off x="1765005" y="3572509"/>
            <a:ext cx="7453423" cy="1765005"/>
          </a:xfrm>
          <a:prstGeom prst="roundRect">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chemeClr val="tx2">
                    <a:lumMod val="50000"/>
                  </a:schemeClr>
                </a:solidFill>
              </a:rPr>
              <a:t>Cell</a:t>
            </a:r>
          </a:p>
        </p:txBody>
      </p:sp>
      <p:sp>
        <p:nvSpPr>
          <p:cNvPr id="7" name="Rounded Rectangle 6"/>
          <p:cNvSpPr/>
          <p:nvPr/>
        </p:nvSpPr>
        <p:spPr>
          <a:xfrm>
            <a:off x="2349677" y="3997798"/>
            <a:ext cx="1828800" cy="978195"/>
          </a:xfrm>
          <a:prstGeom prst="roundRect">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a:p>
            <a:pPr algn="ctr"/>
            <a:r>
              <a:rPr lang="en-US" sz="1800" dirty="0" smtClean="0">
                <a:solidFill>
                  <a:schemeClr val="tx2">
                    <a:lumMod val="50000"/>
                  </a:schemeClr>
                </a:solidFill>
              </a:rPr>
              <a:t>Container</a:t>
            </a:r>
          </a:p>
        </p:txBody>
      </p:sp>
      <p:sp>
        <p:nvSpPr>
          <p:cNvPr id="8" name="Rounded Rectangle 7"/>
          <p:cNvSpPr/>
          <p:nvPr/>
        </p:nvSpPr>
        <p:spPr>
          <a:xfrm>
            <a:off x="2562326" y="4061594"/>
            <a:ext cx="1414131" cy="382772"/>
          </a:xfrm>
          <a:prstGeom prst="round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App Instance</a:t>
            </a:r>
          </a:p>
        </p:txBody>
      </p:sp>
      <p:sp>
        <p:nvSpPr>
          <p:cNvPr id="9" name="Rounded Rectangle 8"/>
          <p:cNvSpPr/>
          <p:nvPr/>
        </p:nvSpPr>
        <p:spPr>
          <a:xfrm>
            <a:off x="4678304" y="3997798"/>
            <a:ext cx="1828800" cy="978195"/>
          </a:xfrm>
          <a:prstGeom prst="roundRect">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a:p>
            <a:pPr algn="ctr"/>
            <a:r>
              <a:rPr lang="en-US" sz="1800" dirty="0" smtClean="0">
                <a:solidFill>
                  <a:schemeClr val="tx2">
                    <a:lumMod val="50000"/>
                  </a:schemeClr>
                </a:solidFill>
              </a:rPr>
              <a:t>Container</a:t>
            </a:r>
          </a:p>
        </p:txBody>
      </p:sp>
      <p:sp>
        <p:nvSpPr>
          <p:cNvPr id="10" name="Rounded Rectangle 9"/>
          <p:cNvSpPr/>
          <p:nvPr/>
        </p:nvSpPr>
        <p:spPr>
          <a:xfrm>
            <a:off x="4901586" y="4061594"/>
            <a:ext cx="1414131" cy="382772"/>
          </a:xfrm>
          <a:prstGeom prst="round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App Instance</a:t>
            </a:r>
          </a:p>
        </p:txBody>
      </p:sp>
      <p:sp>
        <p:nvSpPr>
          <p:cNvPr id="11" name="Rounded Rectangle 10"/>
          <p:cNvSpPr/>
          <p:nvPr/>
        </p:nvSpPr>
        <p:spPr>
          <a:xfrm>
            <a:off x="6943133" y="4019064"/>
            <a:ext cx="1828800" cy="978195"/>
          </a:xfrm>
          <a:prstGeom prst="roundRect">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a:p>
            <a:pPr algn="ctr"/>
            <a:r>
              <a:rPr lang="en-US" sz="1800" dirty="0" smtClean="0">
                <a:solidFill>
                  <a:schemeClr val="tx2">
                    <a:lumMod val="50000"/>
                  </a:schemeClr>
                </a:solidFill>
              </a:rPr>
              <a:t>Container</a:t>
            </a:r>
          </a:p>
        </p:txBody>
      </p:sp>
      <p:sp>
        <p:nvSpPr>
          <p:cNvPr id="12" name="Rounded Rectangle 11"/>
          <p:cNvSpPr/>
          <p:nvPr/>
        </p:nvSpPr>
        <p:spPr>
          <a:xfrm>
            <a:off x="7155782" y="4082860"/>
            <a:ext cx="1414131" cy="382772"/>
          </a:xfrm>
          <a:prstGeom prst="round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rPr>
              <a:t>App Instance</a:t>
            </a:r>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21" y="276454"/>
            <a:ext cx="10972799" cy="1002135"/>
          </a:xfrm>
        </p:spPr>
        <p:txBody>
          <a:bodyPr/>
          <a:lstStyle/>
          <a:p>
            <a:r>
              <a:rPr lang="en-US" dirty="0" smtClean="0"/>
              <a:t>Elastic Runtime Architecture Subsystem – Diego</a:t>
            </a:r>
            <a:endParaRPr lang="en-US" dirty="0"/>
          </a:p>
        </p:txBody>
      </p:sp>
      <p:sp>
        <p:nvSpPr>
          <p:cNvPr id="3" name="Rectangle 2"/>
          <p:cNvSpPr/>
          <p:nvPr/>
        </p:nvSpPr>
        <p:spPr>
          <a:xfrm>
            <a:off x="935666" y="1594891"/>
            <a:ext cx="9909545" cy="1815882"/>
          </a:xfrm>
          <a:prstGeom prst="rect">
            <a:avLst/>
          </a:prstGeom>
        </p:spPr>
        <p:txBody>
          <a:bodyPr wrap="square">
            <a:spAutoFit/>
          </a:bodyPr>
          <a:lstStyle/>
          <a:p>
            <a:pPr lvl="1"/>
            <a:r>
              <a:rPr lang="en-US" sz="2800" dirty="0" smtClean="0"/>
              <a:t>Garden – Containers are managed by garden.</a:t>
            </a:r>
          </a:p>
          <a:p>
            <a:pPr lvl="1"/>
            <a:r>
              <a:rPr lang="en-US" sz="2800" dirty="0" smtClean="0"/>
              <a:t>		- Garden is an  interface</a:t>
            </a:r>
          </a:p>
          <a:p>
            <a:pPr lvl="1"/>
            <a:r>
              <a:rPr lang="en-US" sz="2800" dirty="0" smtClean="0"/>
              <a:t>		- has Garden </a:t>
            </a:r>
            <a:r>
              <a:rPr lang="en-US" sz="2800" dirty="0" err="1" smtClean="0"/>
              <a:t>linux</a:t>
            </a:r>
            <a:r>
              <a:rPr lang="en-US" sz="2800" dirty="0" smtClean="0"/>
              <a:t>/windows is a backend implementation</a:t>
            </a:r>
          </a:p>
        </p:txBody>
      </p:sp>
      <p:sp>
        <p:nvSpPr>
          <p:cNvPr id="4" name="Rounded Rectangle 3"/>
          <p:cNvSpPr/>
          <p:nvPr/>
        </p:nvSpPr>
        <p:spPr>
          <a:xfrm>
            <a:off x="744280" y="3370521"/>
            <a:ext cx="8644269" cy="2721935"/>
          </a:xfrm>
          <a:prstGeom prst="roundRect">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5" name="Rectangle 4"/>
          <p:cNvSpPr/>
          <p:nvPr/>
        </p:nvSpPr>
        <p:spPr>
          <a:xfrm>
            <a:off x="1169583" y="3625728"/>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 name="Rectangle 5"/>
          <p:cNvSpPr/>
          <p:nvPr/>
        </p:nvSpPr>
        <p:spPr>
          <a:xfrm>
            <a:off x="2509341" y="3625729"/>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Rectangle 6"/>
          <p:cNvSpPr/>
          <p:nvPr/>
        </p:nvSpPr>
        <p:spPr>
          <a:xfrm>
            <a:off x="3880997" y="3615096"/>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Rectangle 7"/>
          <p:cNvSpPr/>
          <p:nvPr/>
        </p:nvSpPr>
        <p:spPr>
          <a:xfrm>
            <a:off x="6574666" y="3459139"/>
            <a:ext cx="2122767" cy="2431312"/>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r>
              <a:rPr lang="en-US" sz="2400" dirty="0" smtClean="0">
                <a:solidFill>
                  <a:schemeClr val="tx2">
                    <a:lumMod val="50000"/>
                  </a:schemeClr>
                </a:solidFill>
              </a:rPr>
              <a:t>Garden</a:t>
            </a:r>
          </a:p>
        </p:txBody>
      </p:sp>
      <p:sp>
        <p:nvSpPr>
          <p:cNvPr id="9" name="Rectangle 8"/>
          <p:cNvSpPr/>
          <p:nvPr/>
        </p:nvSpPr>
        <p:spPr>
          <a:xfrm>
            <a:off x="5241966" y="3625729"/>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Rectangle 9"/>
          <p:cNvSpPr/>
          <p:nvPr/>
        </p:nvSpPr>
        <p:spPr>
          <a:xfrm>
            <a:off x="6943061" y="3703689"/>
            <a:ext cx="1385889" cy="1442484"/>
          </a:xfrm>
          <a:prstGeom prst="rect">
            <a:avLst/>
          </a:prstGeom>
          <a:solidFill>
            <a:srgbClr val="ACB7B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Garden-Linux</a:t>
            </a: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Runtime Architecture Subsystem – Diego</a:t>
            </a:r>
            <a:endParaRPr lang="en-US" dirty="0"/>
          </a:p>
        </p:txBody>
      </p:sp>
      <p:sp>
        <p:nvSpPr>
          <p:cNvPr id="3" name="Rectangle 2"/>
          <p:cNvSpPr/>
          <p:nvPr/>
        </p:nvSpPr>
        <p:spPr>
          <a:xfrm>
            <a:off x="1" y="1382233"/>
            <a:ext cx="10972800" cy="1200329"/>
          </a:xfrm>
          <a:prstGeom prst="rect">
            <a:avLst/>
          </a:prstGeom>
        </p:spPr>
        <p:txBody>
          <a:bodyPr wrap="square">
            <a:spAutoFit/>
          </a:bodyPr>
          <a:lstStyle/>
          <a:p>
            <a:pPr lvl="1"/>
            <a:r>
              <a:rPr lang="en-US" sz="2400" dirty="0" smtClean="0"/>
              <a:t>Auction – An auction is held to bid on executing an LRP or a task</a:t>
            </a:r>
          </a:p>
          <a:p>
            <a:pPr lvl="1"/>
            <a:r>
              <a:rPr lang="en-US" sz="2400" dirty="0" smtClean="0"/>
              <a:t>Executor – Manages container allocations on the cell.</a:t>
            </a:r>
          </a:p>
          <a:p>
            <a:pPr lvl="1"/>
            <a:r>
              <a:rPr lang="en-US" sz="2400" dirty="0" smtClean="0"/>
              <a:t>	          -  It streams logs(std out /err)  to </a:t>
            </a:r>
            <a:r>
              <a:rPr lang="en-US" sz="2400" dirty="0" err="1" smtClean="0"/>
              <a:t>metron</a:t>
            </a:r>
            <a:r>
              <a:rPr lang="en-US" sz="2400" dirty="0" smtClean="0"/>
              <a:t>.</a:t>
            </a:r>
          </a:p>
        </p:txBody>
      </p:sp>
      <p:sp>
        <p:nvSpPr>
          <p:cNvPr id="4" name="Rounded Rectangle 3"/>
          <p:cNvSpPr/>
          <p:nvPr/>
        </p:nvSpPr>
        <p:spPr>
          <a:xfrm>
            <a:off x="754912" y="2658141"/>
            <a:ext cx="8644269" cy="3434316"/>
          </a:xfrm>
          <a:prstGeom prst="roundRect">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5" name="Rectangle 4"/>
          <p:cNvSpPr/>
          <p:nvPr/>
        </p:nvSpPr>
        <p:spPr>
          <a:xfrm>
            <a:off x="1180216" y="3062179"/>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 name="Rectangle 5"/>
          <p:cNvSpPr/>
          <p:nvPr/>
        </p:nvSpPr>
        <p:spPr>
          <a:xfrm>
            <a:off x="2509341" y="3062180"/>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Rectangle 6"/>
          <p:cNvSpPr/>
          <p:nvPr/>
        </p:nvSpPr>
        <p:spPr>
          <a:xfrm>
            <a:off x="3880997" y="3051547"/>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Rectangle 7"/>
          <p:cNvSpPr/>
          <p:nvPr/>
        </p:nvSpPr>
        <p:spPr>
          <a:xfrm>
            <a:off x="7036999" y="2725462"/>
            <a:ext cx="1426518" cy="1589041"/>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endParaRPr lang="en-US" sz="2400" dirty="0" smtClean="0">
              <a:solidFill>
                <a:schemeClr val="tx2">
                  <a:lumMod val="50000"/>
                </a:schemeClr>
              </a:solidFill>
            </a:endParaRPr>
          </a:p>
          <a:p>
            <a:pPr algn="ctr"/>
            <a:r>
              <a:rPr lang="en-US" sz="1800" dirty="0" smtClean="0">
                <a:solidFill>
                  <a:schemeClr val="tx2">
                    <a:lumMod val="50000"/>
                  </a:schemeClr>
                </a:solidFill>
              </a:rPr>
              <a:t>Garden</a:t>
            </a:r>
          </a:p>
        </p:txBody>
      </p:sp>
      <p:sp>
        <p:nvSpPr>
          <p:cNvPr id="9" name="Rectangle 8"/>
          <p:cNvSpPr/>
          <p:nvPr/>
        </p:nvSpPr>
        <p:spPr>
          <a:xfrm>
            <a:off x="5241966" y="3062180"/>
            <a:ext cx="1158948" cy="723014"/>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Rectangle 9"/>
          <p:cNvSpPr/>
          <p:nvPr/>
        </p:nvSpPr>
        <p:spPr>
          <a:xfrm>
            <a:off x="7230140" y="2970012"/>
            <a:ext cx="1056280" cy="942769"/>
          </a:xfrm>
          <a:prstGeom prst="rect">
            <a:avLst/>
          </a:prstGeom>
          <a:solidFill>
            <a:srgbClr val="ACB7B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Garden-Linux</a:t>
            </a:r>
          </a:p>
        </p:txBody>
      </p:sp>
      <p:sp>
        <p:nvSpPr>
          <p:cNvPr id="11" name="Rectangle 10"/>
          <p:cNvSpPr/>
          <p:nvPr/>
        </p:nvSpPr>
        <p:spPr>
          <a:xfrm>
            <a:off x="6744643" y="4735036"/>
            <a:ext cx="2112277" cy="1166034"/>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Rep </a:t>
            </a:r>
          </a:p>
          <a:p>
            <a:pPr algn="ctr"/>
            <a:endParaRPr lang="en-US" sz="2400" dirty="0" err="1" smtClean="0">
              <a:solidFill>
                <a:schemeClr val="tx2">
                  <a:lumMod val="50000"/>
                </a:schemeClr>
              </a:solidFill>
            </a:endParaRPr>
          </a:p>
        </p:txBody>
      </p:sp>
      <p:sp>
        <p:nvSpPr>
          <p:cNvPr id="12" name="Rectangle 11"/>
          <p:cNvSpPr/>
          <p:nvPr/>
        </p:nvSpPr>
        <p:spPr>
          <a:xfrm>
            <a:off x="7060019" y="5401340"/>
            <a:ext cx="1392865" cy="354422"/>
          </a:xfrm>
          <a:prstGeom prst="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Executor</a:t>
            </a: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Runtime Architecture Subsystem – Diego</a:t>
            </a:r>
            <a:endParaRPr lang="en-US" dirty="0"/>
          </a:p>
        </p:txBody>
      </p:sp>
      <p:sp>
        <p:nvSpPr>
          <p:cNvPr id="3" name="Rectangle 2"/>
          <p:cNvSpPr/>
          <p:nvPr/>
        </p:nvSpPr>
        <p:spPr>
          <a:xfrm>
            <a:off x="212652" y="1488560"/>
            <a:ext cx="10441171" cy="338554"/>
          </a:xfrm>
          <a:prstGeom prst="rect">
            <a:avLst/>
          </a:prstGeom>
        </p:spPr>
        <p:txBody>
          <a:bodyPr wrap="square">
            <a:spAutoFit/>
          </a:bodyPr>
          <a:lstStyle/>
          <a:p>
            <a:pPr lvl="1"/>
            <a:r>
              <a:rPr lang="en-US" sz="1600" dirty="0" smtClean="0"/>
              <a:t>BBS- API to access the </a:t>
            </a:r>
            <a:r>
              <a:rPr lang="en-US" sz="1600" dirty="0" err="1" smtClean="0"/>
              <a:t>diego</a:t>
            </a:r>
            <a:r>
              <a:rPr lang="en-US" sz="1600" dirty="0" smtClean="0"/>
              <a:t> database (</a:t>
            </a:r>
            <a:r>
              <a:rPr lang="en-US" sz="1600" dirty="0" err="1" smtClean="0"/>
              <a:t>etcd</a:t>
            </a:r>
            <a:r>
              <a:rPr lang="en-US" sz="1600" dirty="0" smtClean="0"/>
              <a:t>) for tasks and LRPs</a:t>
            </a:r>
          </a:p>
        </p:txBody>
      </p:sp>
      <p:sp>
        <p:nvSpPr>
          <p:cNvPr id="4" name="Rectangle 3"/>
          <p:cNvSpPr/>
          <p:nvPr/>
        </p:nvSpPr>
        <p:spPr>
          <a:xfrm>
            <a:off x="2466753" y="2055584"/>
            <a:ext cx="1169581" cy="974695"/>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BBS</a:t>
            </a:r>
          </a:p>
          <a:p>
            <a:pPr algn="ctr"/>
            <a:endParaRPr lang="en-US" sz="2400" dirty="0" err="1" smtClean="0">
              <a:solidFill>
                <a:schemeClr val="tx2">
                  <a:lumMod val="50000"/>
                </a:schemeClr>
              </a:solidFill>
            </a:endParaRPr>
          </a:p>
        </p:txBody>
      </p:sp>
      <p:sp>
        <p:nvSpPr>
          <p:cNvPr id="6" name="Flowchart: Magnetic Disk 5"/>
          <p:cNvSpPr/>
          <p:nvPr/>
        </p:nvSpPr>
        <p:spPr>
          <a:xfrm>
            <a:off x="4646429" y="1818121"/>
            <a:ext cx="1339702" cy="1368724"/>
          </a:xfrm>
          <a:prstGeom prst="flowChartMagneticDisk">
            <a:avLst/>
          </a:prstGeom>
          <a:solidFill>
            <a:schemeClr val="bg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50000"/>
                  </a:schemeClr>
                </a:solidFill>
              </a:rPr>
              <a:t>etcd</a:t>
            </a:r>
            <a:r>
              <a:rPr lang="en-US" sz="2400" dirty="0" smtClean="0">
                <a:solidFill>
                  <a:schemeClr val="tx2">
                    <a:lumMod val="50000"/>
                  </a:schemeClr>
                </a:solidFill>
              </a:rPr>
              <a:t> DB </a:t>
            </a:r>
          </a:p>
        </p:txBody>
      </p:sp>
      <p:cxnSp>
        <p:nvCxnSpPr>
          <p:cNvPr id="8" name="Straight Arrow Connector 7"/>
          <p:cNvCxnSpPr>
            <a:stCxn id="4" idx="3"/>
            <a:endCxn id="6" idx="2"/>
          </p:cNvCxnSpPr>
          <p:nvPr/>
        </p:nvCxnSpPr>
        <p:spPr>
          <a:xfrm flipV="1">
            <a:off x="3636334" y="2502483"/>
            <a:ext cx="1010095" cy="40449"/>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23015" y="3391786"/>
            <a:ext cx="7506586" cy="830997"/>
          </a:xfrm>
          <a:prstGeom prst="rect">
            <a:avLst/>
          </a:prstGeom>
        </p:spPr>
        <p:txBody>
          <a:bodyPr wrap="square">
            <a:spAutoFit/>
          </a:bodyPr>
          <a:lstStyle/>
          <a:p>
            <a:r>
              <a:rPr lang="en-US" sz="1600" dirty="0" smtClean="0"/>
              <a:t>Brain – 2 components auctioneer &amp; </a:t>
            </a:r>
            <a:r>
              <a:rPr lang="en-US" sz="1600" dirty="0" err="1" smtClean="0"/>
              <a:t>converger</a:t>
            </a:r>
            <a:endParaRPr lang="en-US" sz="1600" dirty="0" smtClean="0"/>
          </a:p>
          <a:p>
            <a:pPr lvl="1">
              <a:buFont typeface="Wingdings" pitchFamily="2" charset="2"/>
              <a:buChar char="§"/>
            </a:pPr>
            <a:r>
              <a:rPr lang="en-US" sz="1600" dirty="0" smtClean="0"/>
              <a:t>Auctioneer – holds auction for tasks &amp; LRPs</a:t>
            </a:r>
          </a:p>
          <a:p>
            <a:pPr lvl="1">
              <a:buFont typeface="Wingdings" pitchFamily="2" charset="2"/>
              <a:buChar char="§"/>
            </a:pPr>
            <a:r>
              <a:rPr lang="en-US" sz="1600" dirty="0" err="1" smtClean="0"/>
              <a:t>Converger</a:t>
            </a:r>
            <a:r>
              <a:rPr lang="en-US" sz="1600" dirty="0" smtClean="0"/>
              <a:t> – Reconciles desired LRPs </a:t>
            </a:r>
            <a:r>
              <a:rPr lang="en-US" sz="1600" dirty="0" err="1" smtClean="0"/>
              <a:t>vs</a:t>
            </a:r>
            <a:r>
              <a:rPr lang="en-US" sz="1600" dirty="0" smtClean="0"/>
              <a:t> Actual through auctions</a:t>
            </a:r>
          </a:p>
        </p:txBody>
      </p:sp>
      <p:sp>
        <p:nvSpPr>
          <p:cNvPr id="12" name="Rectangle 11"/>
          <p:cNvSpPr/>
          <p:nvPr/>
        </p:nvSpPr>
        <p:spPr>
          <a:xfrm>
            <a:off x="1938702" y="4479855"/>
            <a:ext cx="4334507" cy="1665764"/>
          </a:xfrm>
          <a:prstGeom prst="rect">
            <a:avLst/>
          </a:prstGeom>
          <a:solidFill>
            <a:schemeClr val="tx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Brain </a:t>
            </a:r>
          </a:p>
          <a:p>
            <a:pPr algn="ctr"/>
            <a:endParaRPr lang="en-US" sz="2400" dirty="0" err="1" smtClean="0">
              <a:solidFill>
                <a:schemeClr val="tx2">
                  <a:lumMod val="50000"/>
                </a:schemeClr>
              </a:solidFill>
            </a:endParaRPr>
          </a:p>
        </p:txBody>
      </p:sp>
      <p:sp>
        <p:nvSpPr>
          <p:cNvPr id="13" name="Rectangle 12"/>
          <p:cNvSpPr/>
          <p:nvPr/>
        </p:nvSpPr>
        <p:spPr>
          <a:xfrm>
            <a:off x="2115850" y="5305653"/>
            <a:ext cx="1563010" cy="506317"/>
          </a:xfrm>
          <a:prstGeom prst="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Auctioneer</a:t>
            </a:r>
          </a:p>
        </p:txBody>
      </p:sp>
      <p:sp>
        <p:nvSpPr>
          <p:cNvPr id="14" name="Rectangle 13"/>
          <p:cNvSpPr/>
          <p:nvPr/>
        </p:nvSpPr>
        <p:spPr>
          <a:xfrm>
            <a:off x="4543712" y="5298558"/>
            <a:ext cx="1563010" cy="506317"/>
          </a:xfrm>
          <a:prstGeom prst="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2">
                    <a:lumMod val="50000"/>
                  </a:schemeClr>
                </a:solidFill>
              </a:rPr>
              <a:t>Converger</a:t>
            </a:r>
            <a:endParaRPr lang="en-US" sz="2000" dirty="0" smtClean="0">
              <a:solidFill>
                <a:schemeClr val="tx2">
                  <a:lumMod val="50000"/>
                </a:schemeClr>
              </a:solidFill>
            </a:endParaRP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972799" cy="988828"/>
          </a:xfrm>
        </p:spPr>
        <p:txBody>
          <a:bodyPr/>
          <a:lstStyle/>
          <a:p>
            <a:r>
              <a:rPr lang="en-US" dirty="0" smtClean="0"/>
              <a:t>Elastic Runtime Architecture Subsystem - </a:t>
            </a:r>
            <a:r>
              <a:rPr lang="en-US" dirty="0" err="1" smtClean="0"/>
              <a:t>Loggregator</a:t>
            </a:r>
            <a:endParaRPr lang="en-US" dirty="0"/>
          </a:p>
        </p:txBody>
      </p:sp>
      <p:sp>
        <p:nvSpPr>
          <p:cNvPr id="3" name="Rounded Rectangle 2"/>
          <p:cNvSpPr/>
          <p:nvPr/>
        </p:nvSpPr>
        <p:spPr>
          <a:xfrm>
            <a:off x="287062" y="2020196"/>
            <a:ext cx="2317898" cy="975698"/>
          </a:xfrm>
          <a:prstGeom prst="round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smtClean="0">
                <a:solidFill>
                  <a:schemeClr val="tx2">
                    <a:lumMod val="50000"/>
                  </a:schemeClr>
                </a:solidFill>
              </a:rPr>
              <a:t>cell</a:t>
            </a:r>
          </a:p>
        </p:txBody>
      </p:sp>
      <p:sp>
        <p:nvSpPr>
          <p:cNvPr id="4" name="Rectangle 3"/>
          <p:cNvSpPr/>
          <p:nvPr/>
        </p:nvSpPr>
        <p:spPr>
          <a:xfrm>
            <a:off x="733630" y="2488033"/>
            <a:ext cx="1424763" cy="335723"/>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lumMod val="50000"/>
                  </a:schemeClr>
                </a:solidFill>
              </a:rPr>
              <a:t>Metron</a:t>
            </a:r>
            <a:r>
              <a:rPr lang="en-US" sz="2400" dirty="0" smtClean="0">
                <a:solidFill>
                  <a:schemeClr val="tx2">
                    <a:lumMod val="50000"/>
                  </a:schemeClr>
                </a:solidFill>
              </a:rPr>
              <a:t> </a:t>
            </a:r>
          </a:p>
        </p:txBody>
      </p:sp>
      <p:sp>
        <p:nvSpPr>
          <p:cNvPr id="5" name="Rounded Rectangle 4"/>
          <p:cNvSpPr/>
          <p:nvPr/>
        </p:nvSpPr>
        <p:spPr>
          <a:xfrm>
            <a:off x="3299620" y="1864252"/>
            <a:ext cx="2877880" cy="237804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2400" dirty="0" err="1" smtClean="0">
                <a:solidFill>
                  <a:schemeClr val="tx2">
                    <a:lumMod val="50000"/>
                  </a:schemeClr>
                </a:solidFill>
              </a:rPr>
              <a:t>Loggregator</a:t>
            </a:r>
            <a:endParaRPr lang="en-US" sz="2400" dirty="0" smtClean="0">
              <a:solidFill>
                <a:schemeClr val="tx2">
                  <a:lumMod val="50000"/>
                </a:schemeClr>
              </a:solidFill>
            </a:endParaRPr>
          </a:p>
        </p:txBody>
      </p:sp>
      <p:sp>
        <p:nvSpPr>
          <p:cNvPr id="7" name="Rectangle 6"/>
          <p:cNvSpPr/>
          <p:nvPr/>
        </p:nvSpPr>
        <p:spPr>
          <a:xfrm flipH="1">
            <a:off x="4072250" y="2743210"/>
            <a:ext cx="1584251" cy="1070120"/>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Doppler</a:t>
            </a:r>
          </a:p>
        </p:txBody>
      </p:sp>
      <p:sp>
        <p:nvSpPr>
          <p:cNvPr id="8" name="Snip and Round Single Corner Rectangle 7"/>
          <p:cNvSpPr/>
          <p:nvPr/>
        </p:nvSpPr>
        <p:spPr>
          <a:xfrm>
            <a:off x="2083981" y="4720866"/>
            <a:ext cx="2296617" cy="1169571"/>
          </a:xfrm>
          <a:prstGeom prst="snipRoundRect">
            <a:avLst/>
          </a:prstGeom>
          <a:solidFill>
            <a:schemeClr val="tx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App </a:t>
            </a:r>
            <a:r>
              <a:rPr lang="en-US" sz="1600" dirty="0" err="1" smtClean="0">
                <a:solidFill>
                  <a:schemeClr val="tx2">
                    <a:lumMod val="50000"/>
                  </a:schemeClr>
                </a:solidFill>
              </a:rPr>
              <a:t>syslog</a:t>
            </a:r>
            <a:r>
              <a:rPr lang="en-US" sz="1600" dirty="0" smtClean="0">
                <a:solidFill>
                  <a:schemeClr val="tx2">
                    <a:lumMod val="50000"/>
                  </a:schemeClr>
                </a:solidFill>
              </a:rPr>
              <a:t> drains</a:t>
            </a:r>
          </a:p>
          <a:p>
            <a:pPr algn="ctr">
              <a:buFont typeface="Arial" pitchFamily="34" charset="0"/>
              <a:buChar char="•"/>
            </a:pPr>
            <a:r>
              <a:rPr lang="en-US" sz="1600" dirty="0" err="1" smtClean="0">
                <a:solidFill>
                  <a:schemeClr val="tx2">
                    <a:lumMod val="50000"/>
                  </a:schemeClr>
                </a:solidFill>
              </a:rPr>
              <a:t>Splunk</a:t>
            </a:r>
            <a:endParaRPr lang="en-US" sz="1600" dirty="0" smtClean="0">
              <a:solidFill>
                <a:schemeClr val="tx2">
                  <a:lumMod val="50000"/>
                </a:schemeClr>
              </a:solidFill>
            </a:endParaRPr>
          </a:p>
          <a:p>
            <a:pPr algn="ctr">
              <a:buFont typeface="Arial" pitchFamily="34" charset="0"/>
              <a:buChar char="•"/>
            </a:pPr>
            <a:r>
              <a:rPr lang="en-US" sz="1600" dirty="0" err="1" smtClean="0">
                <a:solidFill>
                  <a:schemeClr val="tx2">
                    <a:lumMod val="50000"/>
                  </a:schemeClr>
                </a:solidFill>
              </a:rPr>
              <a:t>Papertrail</a:t>
            </a:r>
            <a:endParaRPr lang="en-US" sz="1600" dirty="0" smtClean="0">
              <a:solidFill>
                <a:schemeClr val="tx2">
                  <a:lumMod val="50000"/>
                </a:schemeClr>
              </a:solidFill>
            </a:endParaRPr>
          </a:p>
        </p:txBody>
      </p:sp>
      <p:cxnSp>
        <p:nvCxnSpPr>
          <p:cNvPr id="13" name="Straight Arrow Connector 12"/>
          <p:cNvCxnSpPr>
            <a:stCxn id="4" idx="3"/>
            <a:endCxn id="7" idx="3"/>
          </p:cNvCxnSpPr>
          <p:nvPr/>
        </p:nvCxnSpPr>
        <p:spPr>
          <a:xfrm>
            <a:off x="2158393" y="2655895"/>
            <a:ext cx="1913857" cy="622375"/>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3"/>
          </p:cNvCxnSpPr>
          <p:nvPr/>
        </p:nvCxnSpPr>
        <p:spPr>
          <a:xfrm flipH="1">
            <a:off x="3232290" y="3813330"/>
            <a:ext cx="1632085" cy="907536"/>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9860" y="1257270"/>
            <a:ext cx="6283041" cy="369332"/>
          </a:xfrm>
          <a:prstGeom prst="rect">
            <a:avLst/>
          </a:prstGeom>
        </p:spPr>
        <p:txBody>
          <a:bodyPr wrap="square">
            <a:spAutoFit/>
          </a:bodyPr>
          <a:lstStyle/>
          <a:p>
            <a:pPr lvl="1"/>
            <a:r>
              <a:rPr lang="en-US" sz="1800" dirty="0" err="1" smtClean="0"/>
              <a:t>Loggregator</a:t>
            </a:r>
            <a:r>
              <a:rPr lang="en-US" sz="1800" dirty="0" smtClean="0"/>
              <a:t>: </a:t>
            </a:r>
            <a:r>
              <a:rPr lang="en-US" sz="1800" dirty="0" err="1" smtClean="0"/>
              <a:t>doppler</a:t>
            </a:r>
            <a:r>
              <a:rPr lang="en-US" sz="1800" dirty="0" smtClean="0"/>
              <a:t> – Gathers logs from </a:t>
            </a:r>
            <a:r>
              <a:rPr lang="en-US" sz="1800" dirty="0" err="1" smtClean="0"/>
              <a:t>metron</a:t>
            </a:r>
            <a:endParaRPr lang="en-US" sz="1800" dirty="0" smtClean="0"/>
          </a:p>
        </p:txBody>
      </p:sp>
    </p:spTree>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41696</TotalTime>
  <Words>952</Words>
  <Application>Microsoft Office PowerPoint</Application>
  <PresentationFormat>Custom</PresentationFormat>
  <Paragraphs>308</Paragraphs>
  <Slides>31</Slides>
  <Notes>7</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31</vt:i4>
      </vt:variant>
    </vt:vector>
  </HeadingPairs>
  <TitlesOfParts>
    <vt:vector size="37" baseType="lpstr">
      <vt:lpstr>Blank</vt:lpstr>
      <vt:lpstr>Closing slides</vt:lpstr>
      <vt:lpstr>Section break</vt:lpstr>
      <vt:lpstr>Custom Design</vt:lpstr>
      <vt:lpstr>PPT Template</vt:lpstr>
      <vt:lpstr>think-cell Slide</vt:lpstr>
      <vt:lpstr>Pivotal Cloud Foundry</vt:lpstr>
      <vt:lpstr>Slide 2</vt:lpstr>
      <vt:lpstr>Diego Architecture</vt:lpstr>
      <vt:lpstr>Elastic Runtime Architecture Subsystem – Diego</vt:lpstr>
      <vt:lpstr>Elastic Runtime Architecture Subsystem – Diego</vt:lpstr>
      <vt:lpstr>Elastic Runtime Architecture Subsystem – Diego</vt:lpstr>
      <vt:lpstr>Elastic Runtime Architecture Subsystem – Diego</vt:lpstr>
      <vt:lpstr>Elastic Runtime Architecture Subsystem – Diego</vt:lpstr>
      <vt:lpstr>Elastic Runtime Architecture Subsystem - Loggregator</vt:lpstr>
      <vt:lpstr>Elastic Runtime Architecture Subsystem - Loggregator</vt:lpstr>
      <vt:lpstr>Elastic Runtime Architecture Subsystem - Loggregator</vt:lpstr>
      <vt:lpstr>Elastic Runtime Architecture Subsystem - Cloud Controller API</vt:lpstr>
      <vt:lpstr>Elastic Runtime Architecture Subsystem - Router</vt:lpstr>
      <vt:lpstr>Diego Architecture</vt:lpstr>
      <vt:lpstr>Job Allocation </vt:lpstr>
      <vt:lpstr>Four Levels of HA</vt:lpstr>
      <vt:lpstr>Four Levels of HA</vt:lpstr>
      <vt:lpstr>Four Levels of HA</vt:lpstr>
      <vt:lpstr>Four Levels of HA</vt:lpstr>
      <vt:lpstr>Configuring the Deployed applications </vt:lpstr>
      <vt:lpstr>Restart/Restage</vt:lpstr>
      <vt:lpstr>Services</vt:lpstr>
      <vt:lpstr>Manage Service Instances with the CLI</vt:lpstr>
      <vt:lpstr>Manage Service Instances with the CLI</vt:lpstr>
      <vt:lpstr>Manage Service Instances with the CLI</vt:lpstr>
      <vt:lpstr> User-Provided Service Instances </vt:lpstr>
      <vt:lpstr>Scaling an Application</vt:lpstr>
      <vt:lpstr>Scaling an Application</vt:lpstr>
      <vt:lpstr>Scaling an Application</vt:lpstr>
      <vt:lpstr>Scaling an Application</vt:lpstr>
      <vt:lpstr>Slide 31</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877</cp:revision>
  <dcterms:created xsi:type="dcterms:W3CDTF">2013-04-01T04:45:56Z</dcterms:created>
  <dcterms:modified xsi:type="dcterms:W3CDTF">2017-05-11T10:08:32Z</dcterms:modified>
</cp:coreProperties>
</file>