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0" r:id="rId6"/>
    <p:sldId id="261" r:id="rId7"/>
    <p:sldId id="262" r:id="rId8"/>
    <p:sldId id="268" r:id="rId9"/>
    <p:sldId id="263" r:id="rId10"/>
    <p:sldId id="267" r:id="rId11"/>
    <p:sldId id="264" r:id="rId12"/>
    <p:sldId id="269" r:id="rId13"/>
    <p:sldId id="265"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30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F0D365-2DE5-4C72-ABA1-6364B100C9FA}" type="datetimeFigureOut">
              <a:rPr lang="en-IN" smtClean="0"/>
              <a:t>22-04-2025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0C591B-56D8-4845-856F-221539F31DD2}" type="slidenum">
              <a:rPr lang="en-IN" smtClean="0"/>
              <a:t>‹#›</a:t>
            </a:fld>
            <a:endParaRPr lang="en-IN"/>
          </a:p>
        </p:txBody>
      </p:sp>
    </p:spTree>
    <p:extLst>
      <p:ext uri="{BB962C8B-B14F-4D97-AF65-F5344CB8AC3E}">
        <p14:creationId xmlns:p14="http://schemas.microsoft.com/office/powerpoint/2010/main" val="1665324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F0D365-2DE5-4C72-ABA1-6364B100C9FA}" type="datetimeFigureOut">
              <a:rPr lang="en-IN" smtClean="0"/>
              <a:t>22-04-2025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0C591B-56D8-4845-856F-221539F31DD2}" type="slidenum">
              <a:rPr lang="en-IN" smtClean="0"/>
              <a:t>‹#›</a:t>
            </a:fld>
            <a:endParaRPr lang="en-IN"/>
          </a:p>
        </p:txBody>
      </p:sp>
    </p:spTree>
    <p:extLst>
      <p:ext uri="{BB962C8B-B14F-4D97-AF65-F5344CB8AC3E}">
        <p14:creationId xmlns:p14="http://schemas.microsoft.com/office/powerpoint/2010/main" val="139727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F0D365-2DE5-4C72-ABA1-6364B100C9FA}" type="datetimeFigureOut">
              <a:rPr lang="en-IN" smtClean="0"/>
              <a:t>22-04-2025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0C591B-56D8-4845-856F-221539F31DD2}"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157008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F0D365-2DE5-4C72-ABA1-6364B100C9FA}" type="datetimeFigureOut">
              <a:rPr lang="en-IN" smtClean="0"/>
              <a:t>22-04-2025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0C591B-56D8-4845-856F-221539F31DD2}" type="slidenum">
              <a:rPr lang="en-IN" smtClean="0"/>
              <a:t>‹#›</a:t>
            </a:fld>
            <a:endParaRPr lang="en-IN"/>
          </a:p>
        </p:txBody>
      </p:sp>
    </p:spTree>
    <p:extLst>
      <p:ext uri="{BB962C8B-B14F-4D97-AF65-F5344CB8AC3E}">
        <p14:creationId xmlns:p14="http://schemas.microsoft.com/office/powerpoint/2010/main" val="32527316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F0D365-2DE5-4C72-ABA1-6364B100C9FA}" type="datetimeFigureOut">
              <a:rPr lang="en-IN" smtClean="0"/>
              <a:t>22-04-2025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0C591B-56D8-4845-856F-221539F31DD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556478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F0D365-2DE5-4C72-ABA1-6364B100C9FA}" type="datetimeFigureOut">
              <a:rPr lang="en-IN" smtClean="0"/>
              <a:t>22-04-2025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0C591B-56D8-4845-856F-221539F31DD2}" type="slidenum">
              <a:rPr lang="en-IN" smtClean="0"/>
              <a:t>‹#›</a:t>
            </a:fld>
            <a:endParaRPr lang="en-IN"/>
          </a:p>
        </p:txBody>
      </p:sp>
    </p:spTree>
    <p:extLst>
      <p:ext uri="{BB962C8B-B14F-4D97-AF65-F5344CB8AC3E}">
        <p14:creationId xmlns:p14="http://schemas.microsoft.com/office/powerpoint/2010/main" val="3801208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F0D365-2DE5-4C72-ABA1-6364B100C9FA}" type="datetimeFigureOut">
              <a:rPr lang="en-IN" smtClean="0"/>
              <a:t>22-04-2025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0C591B-56D8-4845-856F-221539F31DD2}" type="slidenum">
              <a:rPr lang="en-IN" smtClean="0"/>
              <a:t>‹#›</a:t>
            </a:fld>
            <a:endParaRPr lang="en-IN"/>
          </a:p>
        </p:txBody>
      </p:sp>
    </p:spTree>
    <p:extLst>
      <p:ext uri="{BB962C8B-B14F-4D97-AF65-F5344CB8AC3E}">
        <p14:creationId xmlns:p14="http://schemas.microsoft.com/office/powerpoint/2010/main" val="16678889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F0D365-2DE5-4C72-ABA1-6364B100C9FA}" type="datetimeFigureOut">
              <a:rPr lang="en-IN" smtClean="0"/>
              <a:t>22-04-2025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0C591B-56D8-4845-856F-221539F31DD2}" type="slidenum">
              <a:rPr lang="en-IN" smtClean="0"/>
              <a:t>‹#›</a:t>
            </a:fld>
            <a:endParaRPr lang="en-IN"/>
          </a:p>
        </p:txBody>
      </p:sp>
    </p:spTree>
    <p:extLst>
      <p:ext uri="{BB962C8B-B14F-4D97-AF65-F5344CB8AC3E}">
        <p14:creationId xmlns:p14="http://schemas.microsoft.com/office/powerpoint/2010/main" val="149783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F0D365-2DE5-4C72-ABA1-6364B100C9FA}" type="datetimeFigureOut">
              <a:rPr lang="en-IN" smtClean="0"/>
              <a:t>22-04-2025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0C591B-56D8-4845-856F-221539F31DD2}" type="slidenum">
              <a:rPr lang="en-IN" smtClean="0"/>
              <a:t>‹#›</a:t>
            </a:fld>
            <a:endParaRPr lang="en-IN"/>
          </a:p>
        </p:txBody>
      </p:sp>
    </p:spTree>
    <p:extLst>
      <p:ext uri="{BB962C8B-B14F-4D97-AF65-F5344CB8AC3E}">
        <p14:creationId xmlns:p14="http://schemas.microsoft.com/office/powerpoint/2010/main" val="15262583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F0D365-2DE5-4C72-ABA1-6364B100C9FA}" type="datetimeFigureOut">
              <a:rPr lang="en-IN" smtClean="0"/>
              <a:t>22-04-2025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0C591B-56D8-4845-856F-221539F31DD2}" type="slidenum">
              <a:rPr lang="en-IN" smtClean="0"/>
              <a:t>‹#›</a:t>
            </a:fld>
            <a:endParaRPr lang="en-IN"/>
          </a:p>
        </p:txBody>
      </p:sp>
    </p:spTree>
    <p:extLst>
      <p:ext uri="{BB962C8B-B14F-4D97-AF65-F5344CB8AC3E}">
        <p14:creationId xmlns:p14="http://schemas.microsoft.com/office/powerpoint/2010/main" val="2453158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F0D365-2DE5-4C72-ABA1-6364B100C9FA}" type="datetimeFigureOut">
              <a:rPr lang="en-IN" smtClean="0"/>
              <a:t>22-04-2025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0C591B-56D8-4845-856F-221539F31DD2}" type="slidenum">
              <a:rPr lang="en-IN" smtClean="0"/>
              <a:t>‹#›</a:t>
            </a:fld>
            <a:endParaRPr lang="en-IN"/>
          </a:p>
        </p:txBody>
      </p:sp>
    </p:spTree>
    <p:extLst>
      <p:ext uri="{BB962C8B-B14F-4D97-AF65-F5344CB8AC3E}">
        <p14:creationId xmlns:p14="http://schemas.microsoft.com/office/powerpoint/2010/main" val="2919458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F0D365-2DE5-4C72-ABA1-6364B100C9FA}" type="datetimeFigureOut">
              <a:rPr lang="en-IN" smtClean="0"/>
              <a:t>22-04-2025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F0C591B-56D8-4845-856F-221539F31DD2}" type="slidenum">
              <a:rPr lang="en-IN" smtClean="0"/>
              <a:t>‹#›</a:t>
            </a:fld>
            <a:endParaRPr lang="en-IN"/>
          </a:p>
        </p:txBody>
      </p:sp>
    </p:spTree>
    <p:extLst>
      <p:ext uri="{BB962C8B-B14F-4D97-AF65-F5344CB8AC3E}">
        <p14:creationId xmlns:p14="http://schemas.microsoft.com/office/powerpoint/2010/main" val="1142699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F0D365-2DE5-4C72-ABA1-6364B100C9FA}" type="datetimeFigureOut">
              <a:rPr lang="en-IN" smtClean="0"/>
              <a:t>22-04-2025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F0C591B-56D8-4845-856F-221539F31DD2}" type="slidenum">
              <a:rPr lang="en-IN" smtClean="0"/>
              <a:t>‹#›</a:t>
            </a:fld>
            <a:endParaRPr lang="en-IN"/>
          </a:p>
        </p:txBody>
      </p:sp>
    </p:spTree>
    <p:extLst>
      <p:ext uri="{BB962C8B-B14F-4D97-AF65-F5344CB8AC3E}">
        <p14:creationId xmlns:p14="http://schemas.microsoft.com/office/powerpoint/2010/main" val="1158872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F0D365-2DE5-4C72-ABA1-6364B100C9FA}" type="datetimeFigureOut">
              <a:rPr lang="en-IN" smtClean="0"/>
              <a:t>22-04-2025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F0C591B-56D8-4845-856F-221539F31DD2}" type="slidenum">
              <a:rPr lang="en-IN" smtClean="0"/>
              <a:t>‹#›</a:t>
            </a:fld>
            <a:endParaRPr lang="en-IN"/>
          </a:p>
        </p:txBody>
      </p:sp>
    </p:spTree>
    <p:extLst>
      <p:ext uri="{BB962C8B-B14F-4D97-AF65-F5344CB8AC3E}">
        <p14:creationId xmlns:p14="http://schemas.microsoft.com/office/powerpoint/2010/main" val="284890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F0D365-2DE5-4C72-ABA1-6364B100C9FA}" type="datetimeFigureOut">
              <a:rPr lang="en-IN" smtClean="0"/>
              <a:t>22-04-2025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0C591B-56D8-4845-856F-221539F31DD2}" type="slidenum">
              <a:rPr lang="en-IN" smtClean="0"/>
              <a:t>‹#›</a:t>
            </a:fld>
            <a:endParaRPr lang="en-IN"/>
          </a:p>
        </p:txBody>
      </p:sp>
    </p:spTree>
    <p:extLst>
      <p:ext uri="{BB962C8B-B14F-4D97-AF65-F5344CB8AC3E}">
        <p14:creationId xmlns:p14="http://schemas.microsoft.com/office/powerpoint/2010/main" val="2453412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F0D365-2DE5-4C72-ABA1-6364B100C9FA}" type="datetimeFigureOut">
              <a:rPr lang="en-IN" smtClean="0"/>
              <a:t>22-04-2025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0C591B-56D8-4845-856F-221539F31DD2}" type="slidenum">
              <a:rPr lang="en-IN" smtClean="0"/>
              <a:t>‹#›</a:t>
            </a:fld>
            <a:endParaRPr lang="en-IN"/>
          </a:p>
        </p:txBody>
      </p:sp>
    </p:spTree>
    <p:extLst>
      <p:ext uri="{BB962C8B-B14F-4D97-AF65-F5344CB8AC3E}">
        <p14:creationId xmlns:p14="http://schemas.microsoft.com/office/powerpoint/2010/main" val="739862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1F0D365-2DE5-4C72-ABA1-6364B100C9FA}" type="datetimeFigureOut">
              <a:rPr lang="en-IN" smtClean="0"/>
              <a:t>22-04-2025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F0C591B-56D8-4845-856F-221539F31DD2}" type="slidenum">
              <a:rPr lang="en-IN" smtClean="0"/>
              <a:t>‹#›</a:t>
            </a:fld>
            <a:endParaRPr lang="en-IN"/>
          </a:p>
        </p:txBody>
      </p:sp>
    </p:spTree>
    <p:extLst>
      <p:ext uri="{BB962C8B-B14F-4D97-AF65-F5344CB8AC3E}">
        <p14:creationId xmlns:p14="http://schemas.microsoft.com/office/powerpoint/2010/main" val="3181001865"/>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35A9D-2B93-D0FA-88E2-DFB0DF089F53}"/>
              </a:ext>
            </a:extLst>
          </p:cNvPr>
          <p:cNvSpPr>
            <a:spLocks noGrp="1"/>
          </p:cNvSpPr>
          <p:nvPr>
            <p:ph type="ctrTitle"/>
          </p:nvPr>
        </p:nvSpPr>
        <p:spPr/>
        <p:txBody>
          <a:bodyPr/>
          <a:lstStyle/>
          <a:p>
            <a:r>
              <a:rPr lang="en-IN" dirty="0"/>
              <a:t>House Price Prediction</a:t>
            </a:r>
          </a:p>
        </p:txBody>
      </p:sp>
      <p:sp>
        <p:nvSpPr>
          <p:cNvPr id="3" name="Subtitle 2">
            <a:extLst>
              <a:ext uri="{FF2B5EF4-FFF2-40B4-BE49-F238E27FC236}">
                <a16:creationId xmlns:a16="http://schemas.microsoft.com/office/drawing/2014/main" id="{AD5D2364-E97C-688A-37C9-0D806E51F694}"/>
              </a:ext>
            </a:extLst>
          </p:cNvPr>
          <p:cNvSpPr>
            <a:spLocks noGrp="1"/>
          </p:cNvSpPr>
          <p:nvPr>
            <p:ph type="subTitle" idx="1"/>
          </p:nvPr>
        </p:nvSpPr>
        <p:spPr/>
        <p:txBody>
          <a:bodyPr>
            <a:normAutofit fontScale="40000" lnSpcReduction="20000"/>
          </a:bodyPr>
          <a:lstStyle/>
          <a:p>
            <a:r>
              <a:rPr lang="en-IN" dirty="0"/>
              <a:t>Group 8</a:t>
            </a:r>
          </a:p>
          <a:p>
            <a:r>
              <a:rPr lang="en-IN" dirty="0"/>
              <a:t>Venkata Reddy Attala 700770541</a:t>
            </a:r>
          </a:p>
          <a:p>
            <a:r>
              <a:rPr lang="en-IN" dirty="0"/>
              <a:t>VinayDeep Reddy Ambati</a:t>
            </a:r>
          </a:p>
          <a:p>
            <a:r>
              <a:rPr lang="en-IN" dirty="0"/>
              <a:t>Rajesh</a:t>
            </a:r>
          </a:p>
          <a:p>
            <a:r>
              <a:rPr lang="en-IN" dirty="0"/>
              <a:t>Prathusha</a:t>
            </a:r>
          </a:p>
        </p:txBody>
      </p:sp>
    </p:spTree>
    <p:extLst>
      <p:ext uri="{BB962C8B-B14F-4D97-AF65-F5344CB8AC3E}">
        <p14:creationId xmlns:p14="http://schemas.microsoft.com/office/powerpoint/2010/main" val="634192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BF8FB-A5FB-8F09-57C6-5991A85C634D}"/>
              </a:ext>
            </a:extLst>
          </p:cNvPr>
          <p:cNvSpPr>
            <a:spLocks noGrp="1"/>
          </p:cNvSpPr>
          <p:nvPr>
            <p:ph type="title"/>
          </p:nvPr>
        </p:nvSpPr>
        <p:spPr/>
        <p:txBody>
          <a:bodyPr/>
          <a:lstStyle/>
          <a:p>
            <a:r>
              <a:rPr lang="en-IN" dirty="0"/>
              <a:t>XG Boost Regressor</a:t>
            </a:r>
          </a:p>
        </p:txBody>
      </p:sp>
      <p:pic>
        <p:nvPicPr>
          <p:cNvPr id="8" name="Content Placeholder 4">
            <a:extLst>
              <a:ext uri="{FF2B5EF4-FFF2-40B4-BE49-F238E27FC236}">
                <a16:creationId xmlns:a16="http://schemas.microsoft.com/office/drawing/2014/main" id="{A188FB45-D5F1-73C4-1E05-AFADC81D3B3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6476" t="30061" r="25058" b="8862"/>
          <a:stretch/>
        </p:blipFill>
        <p:spPr>
          <a:xfrm>
            <a:off x="1108457" y="2160588"/>
            <a:ext cx="7735123" cy="3881437"/>
          </a:xfrm>
        </p:spPr>
      </p:pic>
    </p:spTree>
    <p:extLst>
      <p:ext uri="{BB962C8B-B14F-4D97-AF65-F5344CB8AC3E}">
        <p14:creationId xmlns:p14="http://schemas.microsoft.com/office/powerpoint/2010/main" val="2350982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C0BEF-638A-2ED3-3ED7-CFEDB2827F4F}"/>
              </a:ext>
            </a:extLst>
          </p:cNvPr>
          <p:cNvSpPr>
            <a:spLocks noGrp="1"/>
          </p:cNvSpPr>
          <p:nvPr>
            <p:ph type="title"/>
          </p:nvPr>
        </p:nvSpPr>
        <p:spPr/>
        <p:txBody>
          <a:bodyPr/>
          <a:lstStyle/>
          <a:p>
            <a:r>
              <a:rPr lang="en-IN" dirty="0" err="1"/>
              <a:t>Evalaution</a:t>
            </a:r>
            <a:endParaRPr lang="en-IN" dirty="0"/>
          </a:p>
        </p:txBody>
      </p:sp>
      <p:sp>
        <p:nvSpPr>
          <p:cNvPr id="3" name="Content Placeholder 2">
            <a:extLst>
              <a:ext uri="{FF2B5EF4-FFF2-40B4-BE49-F238E27FC236}">
                <a16:creationId xmlns:a16="http://schemas.microsoft.com/office/drawing/2014/main" id="{754C1AED-7F01-DAA1-CBDE-6B8029AB60B4}"/>
              </a:ext>
            </a:extLst>
          </p:cNvPr>
          <p:cNvSpPr>
            <a:spLocks noGrp="1"/>
          </p:cNvSpPr>
          <p:nvPr>
            <p:ph idx="1"/>
          </p:nvPr>
        </p:nvSpPr>
        <p:spPr/>
        <p:txBody>
          <a:bodyPr/>
          <a:lstStyle/>
          <a:p>
            <a:r>
              <a:rPr lang="en-IN" b="0" i="0" dirty="0">
                <a:solidFill>
                  <a:srgbClr val="1F2328"/>
                </a:solidFill>
                <a:effectLst/>
                <a:latin typeface="-apple-system"/>
              </a:rPr>
              <a:t>The project assesses the performance of the regression model using evaluation metrics such as R-squared error and mean absolute error. R-squared error measures the proportion of the variance in the target variable that can be explained by the model, while mean absolute error quantifies the average difference between the predicted and actual house prices. </a:t>
            </a:r>
          </a:p>
          <a:p>
            <a:r>
              <a:rPr lang="en-IN" b="0" i="0" dirty="0">
                <a:solidFill>
                  <a:srgbClr val="1F2328"/>
                </a:solidFill>
                <a:effectLst/>
                <a:latin typeface="-apple-system"/>
              </a:rPr>
              <a:t>These metrics provide insights into the model's accuracy and precision. Additionally, a scatter plot is created to visualize the predicted prices against the actual prices.</a:t>
            </a:r>
            <a:endParaRPr lang="en-IN" dirty="0"/>
          </a:p>
        </p:txBody>
      </p:sp>
    </p:spTree>
    <p:extLst>
      <p:ext uri="{BB962C8B-B14F-4D97-AF65-F5344CB8AC3E}">
        <p14:creationId xmlns:p14="http://schemas.microsoft.com/office/powerpoint/2010/main" val="10410482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AC252-EA58-9D0C-02BF-AA5F23E87B5E}"/>
              </a:ext>
            </a:extLst>
          </p:cNvPr>
          <p:cNvSpPr>
            <a:spLocks noGrp="1"/>
          </p:cNvSpPr>
          <p:nvPr>
            <p:ph type="title"/>
          </p:nvPr>
        </p:nvSpPr>
        <p:spPr/>
        <p:txBody>
          <a:bodyPr/>
          <a:lstStyle/>
          <a:p>
            <a:r>
              <a:rPr lang="en-IN" dirty="0" err="1"/>
              <a:t>Evalaution</a:t>
            </a:r>
            <a:endParaRPr lang="en-IN" dirty="0"/>
          </a:p>
        </p:txBody>
      </p:sp>
      <p:pic>
        <p:nvPicPr>
          <p:cNvPr id="8" name="Content Placeholder 4">
            <a:extLst>
              <a:ext uri="{FF2B5EF4-FFF2-40B4-BE49-F238E27FC236}">
                <a16:creationId xmlns:a16="http://schemas.microsoft.com/office/drawing/2014/main" id="{DCECEC3E-4138-EECF-EBAD-DB0E92DE4B4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9667" t="30061" r="29965" b="6680"/>
          <a:stretch/>
        </p:blipFill>
        <p:spPr>
          <a:xfrm>
            <a:off x="1075266" y="2160588"/>
            <a:ext cx="7281333" cy="3881437"/>
          </a:xfrm>
        </p:spPr>
      </p:pic>
    </p:spTree>
    <p:extLst>
      <p:ext uri="{BB962C8B-B14F-4D97-AF65-F5344CB8AC3E}">
        <p14:creationId xmlns:p14="http://schemas.microsoft.com/office/powerpoint/2010/main" val="14098995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C0436-B730-9759-BE44-FC9BA4F82E1F}"/>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11165B84-A5D9-AAF9-CFD9-71AA98B01731}"/>
              </a:ext>
            </a:extLst>
          </p:cNvPr>
          <p:cNvSpPr>
            <a:spLocks noGrp="1"/>
          </p:cNvSpPr>
          <p:nvPr>
            <p:ph idx="1"/>
          </p:nvPr>
        </p:nvSpPr>
        <p:spPr/>
        <p:txBody>
          <a:bodyPr/>
          <a:lstStyle/>
          <a:p>
            <a:r>
              <a:rPr lang="en-IN" b="0" i="0" dirty="0">
                <a:solidFill>
                  <a:srgbClr val="1F2328"/>
                </a:solidFill>
                <a:effectLst/>
                <a:latin typeface="-apple-system"/>
              </a:rPr>
              <a:t>The "House Price Prediction" project provides a practical solution for estimating housing prices based on various features.</a:t>
            </a:r>
          </a:p>
          <a:p>
            <a:r>
              <a:rPr lang="en-IN" b="0" i="0" dirty="0">
                <a:solidFill>
                  <a:srgbClr val="1F2328"/>
                </a:solidFill>
                <a:effectLst/>
                <a:latin typeface="-apple-system"/>
              </a:rPr>
              <a:t>By leveraging data collection, preprocessing, visualization, </a:t>
            </a:r>
            <a:r>
              <a:rPr lang="en-IN" b="0" i="0" dirty="0" err="1">
                <a:solidFill>
                  <a:srgbClr val="1F2328"/>
                </a:solidFill>
                <a:effectLst/>
                <a:latin typeface="-apple-system"/>
              </a:rPr>
              <a:t>XGBoost</a:t>
            </a:r>
            <a:r>
              <a:rPr lang="en-IN" b="0" i="0" dirty="0">
                <a:solidFill>
                  <a:srgbClr val="1F2328"/>
                </a:solidFill>
                <a:effectLst/>
                <a:latin typeface="-apple-system"/>
              </a:rPr>
              <a:t> regression </a:t>
            </a:r>
            <a:r>
              <a:rPr lang="en-IN" b="0" i="0" dirty="0" err="1">
                <a:solidFill>
                  <a:srgbClr val="1F2328"/>
                </a:solidFill>
                <a:effectLst/>
                <a:latin typeface="-apple-system"/>
              </a:rPr>
              <a:t>modeling</a:t>
            </a:r>
            <a:r>
              <a:rPr lang="en-IN" b="0" i="0" dirty="0">
                <a:solidFill>
                  <a:srgbClr val="1F2328"/>
                </a:solidFill>
                <a:effectLst/>
                <a:latin typeface="-apple-system"/>
              </a:rPr>
              <a:t>, and model evaluation, this project offers a comprehensive approach to addressing the price prediction task. </a:t>
            </a:r>
          </a:p>
          <a:p>
            <a:r>
              <a:rPr lang="en-IN" b="0" i="0" dirty="0">
                <a:solidFill>
                  <a:srgbClr val="1F2328"/>
                </a:solidFill>
                <a:effectLst/>
                <a:latin typeface="-apple-system"/>
              </a:rPr>
              <a:t>The project utilizes the "California Housing" dataset from Scikit-learn, ensuring a reliable and widely accessible data source.</a:t>
            </a:r>
            <a:endParaRPr lang="en-IN" dirty="0"/>
          </a:p>
        </p:txBody>
      </p:sp>
    </p:spTree>
    <p:extLst>
      <p:ext uri="{BB962C8B-B14F-4D97-AF65-F5344CB8AC3E}">
        <p14:creationId xmlns:p14="http://schemas.microsoft.com/office/powerpoint/2010/main" val="1239903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98CF7-4A95-6731-FA16-4383385193B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5E6CDB9-3596-7B77-1C44-48B6576C14D4}"/>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241274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2E008-6706-2C0B-8461-B98707132C03}"/>
              </a:ext>
            </a:extLst>
          </p:cNvPr>
          <p:cNvSpPr>
            <a:spLocks noGrp="1"/>
          </p:cNvSpPr>
          <p:nvPr>
            <p:ph type="title"/>
          </p:nvPr>
        </p:nvSpPr>
        <p:spPr/>
        <p:txBody>
          <a:bodyPr/>
          <a:lstStyle/>
          <a:p>
            <a:r>
              <a:rPr lang="en-IN" dirty="0"/>
              <a:t>Overview</a:t>
            </a:r>
          </a:p>
        </p:txBody>
      </p:sp>
      <p:sp>
        <p:nvSpPr>
          <p:cNvPr id="3" name="Content Placeholder 2">
            <a:extLst>
              <a:ext uri="{FF2B5EF4-FFF2-40B4-BE49-F238E27FC236}">
                <a16:creationId xmlns:a16="http://schemas.microsoft.com/office/drawing/2014/main" id="{9BDF95FC-2E13-296B-D12B-7585EDA7D36A}"/>
              </a:ext>
            </a:extLst>
          </p:cNvPr>
          <p:cNvSpPr>
            <a:spLocks noGrp="1"/>
          </p:cNvSpPr>
          <p:nvPr>
            <p:ph idx="1"/>
          </p:nvPr>
        </p:nvSpPr>
        <p:spPr/>
        <p:txBody>
          <a:bodyPr/>
          <a:lstStyle/>
          <a:p>
            <a:r>
              <a:rPr lang="en-IN" b="0" i="0" dirty="0">
                <a:solidFill>
                  <a:srgbClr val="1F2328"/>
                </a:solidFill>
                <a:effectLst/>
                <a:latin typeface="-apple-system"/>
              </a:rPr>
              <a:t>The "House Price Prediction" project aims to develop a model that can accurately predict housing prices based on various features.</a:t>
            </a:r>
          </a:p>
          <a:p>
            <a:r>
              <a:rPr lang="en-IN" b="0" i="0" dirty="0">
                <a:solidFill>
                  <a:srgbClr val="1F2328"/>
                </a:solidFill>
                <a:effectLst/>
                <a:latin typeface="-apple-system"/>
              </a:rPr>
              <a:t> This prediction task is of great significance in real estate and finance, enabling informed decision-making for buyers, sellers, and investors.</a:t>
            </a:r>
          </a:p>
          <a:p>
            <a:r>
              <a:rPr lang="en-IN" b="0" i="0" dirty="0">
                <a:solidFill>
                  <a:srgbClr val="1F2328"/>
                </a:solidFill>
                <a:effectLst/>
                <a:latin typeface="-apple-system"/>
              </a:rPr>
              <a:t> By employing machine learning algorithms and a curated dataset, this project provides a powerful tool for estimating house prices.</a:t>
            </a:r>
            <a:endParaRPr lang="en-IN" dirty="0"/>
          </a:p>
        </p:txBody>
      </p:sp>
    </p:spTree>
    <p:extLst>
      <p:ext uri="{BB962C8B-B14F-4D97-AF65-F5344CB8AC3E}">
        <p14:creationId xmlns:p14="http://schemas.microsoft.com/office/powerpoint/2010/main" val="800265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90565-210D-AEE6-EB81-C6FDEA61686B}"/>
              </a:ext>
            </a:extLst>
          </p:cNvPr>
          <p:cNvSpPr>
            <a:spLocks noGrp="1"/>
          </p:cNvSpPr>
          <p:nvPr>
            <p:ph type="title"/>
          </p:nvPr>
        </p:nvSpPr>
        <p:spPr/>
        <p:txBody>
          <a:bodyPr/>
          <a:lstStyle/>
          <a:p>
            <a:r>
              <a:rPr lang="en-IN" dirty="0"/>
              <a:t>Flow </a:t>
            </a:r>
          </a:p>
        </p:txBody>
      </p:sp>
      <p:pic>
        <p:nvPicPr>
          <p:cNvPr id="5" name="Content Placeholder 4">
            <a:extLst>
              <a:ext uri="{FF2B5EF4-FFF2-40B4-BE49-F238E27FC236}">
                <a16:creationId xmlns:a16="http://schemas.microsoft.com/office/drawing/2014/main" id="{047B5085-BC29-8456-7701-5ED70CEC374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4327" t="12125" r="11798" b="8294"/>
          <a:stretch/>
        </p:blipFill>
        <p:spPr>
          <a:xfrm>
            <a:off x="1278467" y="1955799"/>
            <a:ext cx="8593665" cy="3801533"/>
          </a:xfrm>
        </p:spPr>
      </p:pic>
    </p:spTree>
    <p:extLst>
      <p:ext uri="{BB962C8B-B14F-4D97-AF65-F5344CB8AC3E}">
        <p14:creationId xmlns:p14="http://schemas.microsoft.com/office/powerpoint/2010/main" val="434975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E407E-BD38-6250-51FD-4A79B9279572}"/>
              </a:ext>
            </a:extLst>
          </p:cNvPr>
          <p:cNvSpPr>
            <a:spLocks noGrp="1"/>
          </p:cNvSpPr>
          <p:nvPr>
            <p:ph type="title"/>
          </p:nvPr>
        </p:nvSpPr>
        <p:spPr/>
        <p:txBody>
          <a:bodyPr/>
          <a:lstStyle/>
          <a:p>
            <a:r>
              <a:rPr lang="en-IN" dirty="0"/>
              <a:t>House Price Data </a:t>
            </a:r>
          </a:p>
        </p:txBody>
      </p:sp>
      <p:sp>
        <p:nvSpPr>
          <p:cNvPr id="3" name="Content Placeholder 2">
            <a:extLst>
              <a:ext uri="{FF2B5EF4-FFF2-40B4-BE49-F238E27FC236}">
                <a16:creationId xmlns:a16="http://schemas.microsoft.com/office/drawing/2014/main" id="{A012377F-72EF-E310-A200-3A702D78CD29}"/>
              </a:ext>
            </a:extLst>
          </p:cNvPr>
          <p:cNvSpPr>
            <a:spLocks noGrp="1"/>
          </p:cNvSpPr>
          <p:nvPr>
            <p:ph idx="1"/>
          </p:nvPr>
        </p:nvSpPr>
        <p:spPr/>
        <p:txBody>
          <a:bodyPr/>
          <a:lstStyle/>
          <a:p>
            <a:r>
              <a:rPr lang="en-IN" b="0" i="0" dirty="0">
                <a:solidFill>
                  <a:srgbClr val="1F2328"/>
                </a:solidFill>
                <a:effectLst/>
                <a:latin typeface="-apple-system"/>
              </a:rPr>
              <a:t>The project utilizes the "California Housing" dataset</a:t>
            </a:r>
          </a:p>
          <a:p>
            <a:r>
              <a:rPr lang="en-IN" b="0" i="0" dirty="0">
                <a:solidFill>
                  <a:srgbClr val="1F2328"/>
                </a:solidFill>
                <a:effectLst/>
                <a:latin typeface="-apple-system"/>
              </a:rPr>
              <a:t>The dataset contains features such as house age, number of rooms, population, and median income.</a:t>
            </a:r>
          </a:p>
          <a:p>
            <a:r>
              <a:rPr lang="en-IN" b="0" i="0" dirty="0">
                <a:solidFill>
                  <a:srgbClr val="1F2328"/>
                </a:solidFill>
                <a:effectLst/>
                <a:latin typeface="-apple-system"/>
              </a:rPr>
              <a:t>Using Pandas, the data is processed and transformed to ensure it is suitable for analysis.</a:t>
            </a:r>
            <a:endParaRPr lang="en-IN" dirty="0"/>
          </a:p>
        </p:txBody>
      </p:sp>
    </p:spTree>
    <p:extLst>
      <p:ext uri="{BB962C8B-B14F-4D97-AF65-F5344CB8AC3E}">
        <p14:creationId xmlns:p14="http://schemas.microsoft.com/office/powerpoint/2010/main" val="1097960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453BC-5ABD-8701-C1F9-4A274EEA95B2}"/>
              </a:ext>
            </a:extLst>
          </p:cNvPr>
          <p:cNvSpPr>
            <a:spLocks noGrp="1"/>
          </p:cNvSpPr>
          <p:nvPr>
            <p:ph type="title"/>
          </p:nvPr>
        </p:nvSpPr>
        <p:spPr/>
        <p:txBody>
          <a:bodyPr/>
          <a:lstStyle/>
          <a:p>
            <a:r>
              <a:rPr lang="en-IN" dirty="0"/>
              <a:t>Data Processing</a:t>
            </a:r>
          </a:p>
        </p:txBody>
      </p:sp>
      <p:sp>
        <p:nvSpPr>
          <p:cNvPr id="3" name="Content Placeholder 2">
            <a:extLst>
              <a:ext uri="{FF2B5EF4-FFF2-40B4-BE49-F238E27FC236}">
                <a16:creationId xmlns:a16="http://schemas.microsoft.com/office/drawing/2014/main" id="{B56403C4-3371-8A4C-FC90-B87AA0021503}"/>
              </a:ext>
            </a:extLst>
          </p:cNvPr>
          <p:cNvSpPr>
            <a:spLocks noGrp="1"/>
          </p:cNvSpPr>
          <p:nvPr>
            <p:ph idx="1"/>
          </p:nvPr>
        </p:nvSpPr>
        <p:spPr/>
        <p:txBody>
          <a:bodyPr/>
          <a:lstStyle/>
          <a:p>
            <a:r>
              <a:rPr lang="en-IN" b="0" i="0" dirty="0">
                <a:solidFill>
                  <a:srgbClr val="1F2328"/>
                </a:solidFill>
                <a:effectLst/>
                <a:latin typeface="-apple-system"/>
              </a:rPr>
              <a:t>The project employs data visualization techniques to gain insights into the dataset.</a:t>
            </a:r>
          </a:p>
          <a:p>
            <a:r>
              <a:rPr lang="en-IN" b="0" i="0" dirty="0">
                <a:solidFill>
                  <a:srgbClr val="1F2328"/>
                </a:solidFill>
                <a:effectLst/>
                <a:latin typeface="-apple-system"/>
              </a:rPr>
              <a:t>Matplotlib and Seaborn are utilized to create visualizations such as histograms, scatter plots, and correlation matrices.</a:t>
            </a:r>
          </a:p>
          <a:p>
            <a:r>
              <a:rPr lang="en-IN" b="0" i="0" dirty="0">
                <a:solidFill>
                  <a:srgbClr val="1F2328"/>
                </a:solidFill>
                <a:effectLst/>
                <a:latin typeface="-apple-system"/>
              </a:rPr>
              <a:t>These visualizations provide a deeper understanding of the relationships between features and help identify trends and patterns.</a:t>
            </a:r>
            <a:endParaRPr lang="en-IN" dirty="0"/>
          </a:p>
        </p:txBody>
      </p:sp>
    </p:spTree>
    <p:extLst>
      <p:ext uri="{BB962C8B-B14F-4D97-AF65-F5344CB8AC3E}">
        <p14:creationId xmlns:p14="http://schemas.microsoft.com/office/powerpoint/2010/main" val="3984568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F236F-654E-0D13-6689-027E729383BE}"/>
              </a:ext>
            </a:extLst>
          </p:cNvPr>
          <p:cNvSpPr>
            <a:spLocks noGrp="1"/>
          </p:cNvSpPr>
          <p:nvPr>
            <p:ph type="title"/>
          </p:nvPr>
        </p:nvSpPr>
        <p:spPr/>
        <p:txBody>
          <a:bodyPr/>
          <a:lstStyle/>
          <a:p>
            <a:r>
              <a:rPr lang="en-IN" dirty="0"/>
              <a:t>Data Analysis</a:t>
            </a:r>
          </a:p>
        </p:txBody>
      </p:sp>
      <p:sp>
        <p:nvSpPr>
          <p:cNvPr id="3" name="Content Placeholder 2">
            <a:extLst>
              <a:ext uri="{FF2B5EF4-FFF2-40B4-BE49-F238E27FC236}">
                <a16:creationId xmlns:a16="http://schemas.microsoft.com/office/drawing/2014/main" id="{83CA01D0-514A-6479-47F6-3A1DD39F50CC}"/>
              </a:ext>
            </a:extLst>
          </p:cNvPr>
          <p:cNvSpPr>
            <a:spLocks noGrp="1"/>
          </p:cNvSpPr>
          <p:nvPr>
            <p:ph idx="1"/>
          </p:nvPr>
        </p:nvSpPr>
        <p:spPr/>
        <p:txBody>
          <a:bodyPr/>
          <a:lstStyle/>
          <a:p>
            <a:r>
              <a:rPr lang="en-IN" b="0" i="0" dirty="0">
                <a:solidFill>
                  <a:srgbClr val="1F2328"/>
                </a:solidFill>
                <a:effectLst/>
                <a:latin typeface="-apple-system"/>
              </a:rPr>
              <a:t>To evaluate the performance of the regression model, the project employs the train-test split technique.</a:t>
            </a:r>
          </a:p>
          <a:p>
            <a:r>
              <a:rPr lang="en-IN" b="0" i="0" dirty="0">
                <a:solidFill>
                  <a:srgbClr val="1F2328"/>
                </a:solidFill>
                <a:effectLst/>
                <a:latin typeface="-apple-system"/>
              </a:rPr>
              <a:t>The dataset is split into training and testing subsets, ensuring that the model is trained on a portion of the data and evaluated on unseen data. </a:t>
            </a:r>
          </a:p>
          <a:p>
            <a:r>
              <a:rPr lang="en-IN" b="0" i="0" dirty="0">
                <a:solidFill>
                  <a:srgbClr val="1F2328"/>
                </a:solidFill>
                <a:effectLst/>
                <a:latin typeface="-apple-system"/>
              </a:rPr>
              <a:t>This allows for an accurate assessment of the model's predictive capabilities.</a:t>
            </a:r>
            <a:endParaRPr lang="en-IN" dirty="0"/>
          </a:p>
        </p:txBody>
      </p:sp>
    </p:spTree>
    <p:extLst>
      <p:ext uri="{BB962C8B-B14F-4D97-AF65-F5344CB8AC3E}">
        <p14:creationId xmlns:p14="http://schemas.microsoft.com/office/powerpoint/2010/main" val="724645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C8D59-1127-4A13-35C1-1A8AC3264E56}"/>
              </a:ext>
            </a:extLst>
          </p:cNvPr>
          <p:cNvSpPr>
            <a:spLocks noGrp="1"/>
          </p:cNvSpPr>
          <p:nvPr>
            <p:ph type="title"/>
          </p:nvPr>
        </p:nvSpPr>
        <p:spPr/>
        <p:txBody>
          <a:bodyPr/>
          <a:lstStyle/>
          <a:p>
            <a:r>
              <a:rPr lang="en-IN" dirty="0"/>
              <a:t>Train Test Split </a:t>
            </a:r>
          </a:p>
        </p:txBody>
      </p:sp>
      <p:sp>
        <p:nvSpPr>
          <p:cNvPr id="3" name="Content Placeholder 2">
            <a:extLst>
              <a:ext uri="{FF2B5EF4-FFF2-40B4-BE49-F238E27FC236}">
                <a16:creationId xmlns:a16="http://schemas.microsoft.com/office/drawing/2014/main" id="{FF08CF18-752C-7A6D-50DC-0814D943FF53}"/>
              </a:ext>
            </a:extLst>
          </p:cNvPr>
          <p:cNvSpPr>
            <a:spLocks noGrp="1"/>
          </p:cNvSpPr>
          <p:nvPr>
            <p:ph idx="1"/>
          </p:nvPr>
        </p:nvSpPr>
        <p:spPr/>
        <p:txBody>
          <a:bodyPr/>
          <a:lstStyle/>
          <a:p>
            <a:r>
              <a:rPr lang="en-IN" b="0" i="0" dirty="0">
                <a:solidFill>
                  <a:srgbClr val="1F2328"/>
                </a:solidFill>
                <a:effectLst/>
                <a:latin typeface="-apple-system"/>
              </a:rPr>
              <a:t> To evaluate the performance of the regression model, the project employs the train-test split technique. </a:t>
            </a:r>
          </a:p>
          <a:p>
            <a:r>
              <a:rPr lang="en-IN" b="0" i="0" dirty="0">
                <a:solidFill>
                  <a:srgbClr val="1F2328"/>
                </a:solidFill>
                <a:effectLst/>
                <a:latin typeface="-apple-system"/>
              </a:rPr>
              <a:t>The dataset is split into training and testing subsets, ensuring that the model is trained on a portion of the data and evaluated on unseen data. </a:t>
            </a:r>
          </a:p>
          <a:p>
            <a:r>
              <a:rPr lang="en-IN" b="0" i="0" dirty="0">
                <a:solidFill>
                  <a:srgbClr val="1F2328"/>
                </a:solidFill>
                <a:effectLst/>
                <a:latin typeface="-apple-system"/>
              </a:rPr>
              <a:t>This allows for an accurate assessment of the model's predictive capabilities.</a:t>
            </a:r>
            <a:endParaRPr lang="en-IN" dirty="0"/>
          </a:p>
        </p:txBody>
      </p:sp>
    </p:spTree>
    <p:extLst>
      <p:ext uri="{BB962C8B-B14F-4D97-AF65-F5344CB8AC3E}">
        <p14:creationId xmlns:p14="http://schemas.microsoft.com/office/powerpoint/2010/main" val="3808162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6154A-5E89-D3BB-3BCA-8D4199728509}"/>
              </a:ext>
            </a:extLst>
          </p:cNvPr>
          <p:cNvSpPr>
            <a:spLocks noGrp="1"/>
          </p:cNvSpPr>
          <p:nvPr>
            <p:ph type="title"/>
          </p:nvPr>
        </p:nvSpPr>
        <p:spPr/>
        <p:txBody>
          <a:bodyPr/>
          <a:lstStyle/>
          <a:p>
            <a:r>
              <a:rPr lang="en-IN" dirty="0"/>
              <a:t>Train Test Split </a:t>
            </a:r>
          </a:p>
        </p:txBody>
      </p:sp>
      <p:pic>
        <p:nvPicPr>
          <p:cNvPr id="8" name="Content Placeholder 4">
            <a:extLst>
              <a:ext uri="{FF2B5EF4-FFF2-40B4-BE49-F238E27FC236}">
                <a16:creationId xmlns:a16="http://schemas.microsoft.com/office/drawing/2014/main" id="{0D046D4A-D6EA-DD87-EECC-877785C9169A}"/>
              </a:ext>
            </a:extLst>
          </p:cNvPr>
          <p:cNvPicPr>
            <a:picLocks noGrp="1" noChangeAspect="1"/>
          </p:cNvPicPr>
          <p:nvPr>
            <p:ph idx="1"/>
          </p:nvPr>
        </p:nvPicPr>
        <p:blipFill>
          <a:blip r:embed="rId2"/>
          <a:srcRect t="41185" r="14095" b="32858"/>
          <a:stretch/>
        </p:blipFill>
        <p:spPr>
          <a:xfrm>
            <a:off x="415396" y="2972838"/>
            <a:ext cx="8596312" cy="2420429"/>
          </a:xfrm>
        </p:spPr>
      </p:pic>
    </p:spTree>
    <p:extLst>
      <p:ext uri="{BB962C8B-B14F-4D97-AF65-F5344CB8AC3E}">
        <p14:creationId xmlns:p14="http://schemas.microsoft.com/office/powerpoint/2010/main" val="4178336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2E984-99A1-AC4D-80FC-B0657D7DFABF}"/>
              </a:ext>
            </a:extLst>
          </p:cNvPr>
          <p:cNvSpPr>
            <a:spLocks noGrp="1"/>
          </p:cNvSpPr>
          <p:nvPr>
            <p:ph type="title"/>
          </p:nvPr>
        </p:nvSpPr>
        <p:spPr/>
        <p:txBody>
          <a:bodyPr/>
          <a:lstStyle/>
          <a:p>
            <a:r>
              <a:rPr lang="en-IN" dirty="0"/>
              <a:t>XG Boost Regressor</a:t>
            </a:r>
          </a:p>
        </p:txBody>
      </p:sp>
      <p:sp>
        <p:nvSpPr>
          <p:cNvPr id="3" name="Content Placeholder 2">
            <a:extLst>
              <a:ext uri="{FF2B5EF4-FFF2-40B4-BE49-F238E27FC236}">
                <a16:creationId xmlns:a16="http://schemas.microsoft.com/office/drawing/2014/main" id="{F9BD677A-79C0-E9E1-2DE6-76BE3FA4F4D7}"/>
              </a:ext>
            </a:extLst>
          </p:cNvPr>
          <p:cNvSpPr>
            <a:spLocks noGrp="1"/>
          </p:cNvSpPr>
          <p:nvPr>
            <p:ph idx="1"/>
          </p:nvPr>
        </p:nvSpPr>
        <p:spPr/>
        <p:txBody>
          <a:bodyPr/>
          <a:lstStyle/>
          <a:p>
            <a:r>
              <a:rPr lang="en-IN" b="0" i="0" dirty="0">
                <a:solidFill>
                  <a:srgbClr val="1F2328"/>
                </a:solidFill>
                <a:effectLst/>
                <a:latin typeface="-apple-system"/>
              </a:rPr>
              <a:t>The project utilizes the </a:t>
            </a:r>
            <a:r>
              <a:rPr lang="en-IN" b="0" i="0" dirty="0" err="1">
                <a:solidFill>
                  <a:srgbClr val="1F2328"/>
                </a:solidFill>
                <a:effectLst/>
                <a:latin typeface="-apple-system"/>
              </a:rPr>
              <a:t>XGBoost</a:t>
            </a:r>
            <a:r>
              <a:rPr lang="en-IN" b="0" i="0" dirty="0">
                <a:solidFill>
                  <a:srgbClr val="1F2328"/>
                </a:solidFill>
                <a:effectLst/>
                <a:latin typeface="-apple-system"/>
              </a:rPr>
              <a:t> algorithm, a popular gradient boosting framework, to build the regression model. </a:t>
            </a:r>
          </a:p>
          <a:p>
            <a:r>
              <a:rPr lang="en-IN" b="0" i="0" dirty="0" err="1">
                <a:solidFill>
                  <a:srgbClr val="1F2328"/>
                </a:solidFill>
                <a:effectLst/>
                <a:latin typeface="-apple-system"/>
              </a:rPr>
              <a:t>XGBoost</a:t>
            </a:r>
            <a:r>
              <a:rPr lang="en-IN" b="0" i="0" dirty="0">
                <a:solidFill>
                  <a:srgbClr val="1F2328"/>
                </a:solidFill>
                <a:effectLst/>
                <a:latin typeface="-apple-system"/>
              </a:rPr>
              <a:t> is known for its ability to handle complex relationships between features and achieve high predictive accuracy. </a:t>
            </a:r>
          </a:p>
          <a:p>
            <a:r>
              <a:rPr lang="en-IN" b="0" i="0" dirty="0">
                <a:solidFill>
                  <a:srgbClr val="1F2328"/>
                </a:solidFill>
                <a:effectLst/>
                <a:latin typeface="-apple-system"/>
              </a:rPr>
              <a:t>The Scikit-learn library provides an implementation of </a:t>
            </a:r>
            <a:r>
              <a:rPr lang="en-IN" b="0" i="0" dirty="0" err="1">
                <a:solidFill>
                  <a:srgbClr val="1F2328"/>
                </a:solidFill>
                <a:effectLst/>
                <a:latin typeface="-apple-system"/>
              </a:rPr>
              <a:t>XGBoost</a:t>
            </a:r>
            <a:r>
              <a:rPr lang="en-IN" b="0" i="0" dirty="0">
                <a:solidFill>
                  <a:srgbClr val="1F2328"/>
                </a:solidFill>
                <a:effectLst/>
                <a:latin typeface="-apple-system"/>
              </a:rPr>
              <a:t> that is utilized in this project.</a:t>
            </a:r>
            <a:endParaRPr lang="en-IN" dirty="0"/>
          </a:p>
        </p:txBody>
      </p:sp>
    </p:spTree>
    <p:extLst>
      <p:ext uri="{BB962C8B-B14F-4D97-AF65-F5344CB8AC3E}">
        <p14:creationId xmlns:p14="http://schemas.microsoft.com/office/powerpoint/2010/main" val="392894295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1066</TotalTime>
  <Words>526</Words>
  <Application>Microsoft Office PowerPoint</Application>
  <PresentationFormat>Widescreen</PresentationFormat>
  <Paragraphs>41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-apple-system</vt:lpstr>
      <vt:lpstr>Arial</vt:lpstr>
      <vt:lpstr>Trebuchet MS</vt:lpstr>
      <vt:lpstr>Wingdings 3</vt:lpstr>
      <vt:lpstr>Facet</vt:lpstr>
      <vt:lpstr>House Price Prediction</vt:lpstr>
      <vt:lpstr>Overview</vt:lpstr>
      <vt:lpstr>Flow </vt:lpstr>
      <vt:lpstr>House Price Data </vt:lpstr>
      <vt:lpstr>Data Processing</vt:lpstr>
      <vt:lpstr>Data Analysis</vt:lpstr>
      <vt:lpstr>Train Test Split </vt:lpstr>
      <vt:lpstr>Train Test Split </vt:lpstr>
      <vt:lpstr>XG Boost Regressor</vt:lpstr>
      <vt:lpstr>XG Boost Regressor</vt:lpstr>
      <vt:lpstr>Evalaution</vt:lpstr>
      <vt:lpstr>Evalaution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venkat reddy</dc:creator>
  <cp:lastModifiedBy>venkat reddy</cp:lastModifiedBy>
  <cp:revision>3</cp:revision>
  <dcterms:created xsi:type="dcterms:W3CDTF">2025-04-22T21:28:40Z</dcterms:created>
  <dcterms:modified xsi:type="dcterms:W3CDTF">2025-04-23T15:40:59Z</dcterms:modified>
</cp:coreProperties>
</file>