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339980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15339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4703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274362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404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1651411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1718955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255469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62139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0C120-0939-4839-A1E0-CA9A376C533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25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0C120-0939-4839-A1E0-CA9A376C533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54076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0C120-0939-4839-A1E0-CA9A376C5338}"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349904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0C120-0939-4839-A1E0-CA9A376C5338}"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338021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0C120-0939-4839-A1E0-CA9A376C5338}"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3226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50C120-0939-4839-A1E0-CA9A376C533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388879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0C120-0939-4839-A1E0-CA9A376C533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568C9A-3EA8-41D0-9184-777CFE3EC804}" type="slidenum">
              <a:rPr lang="en-IN" smtClean="0"/>
              <a:t>‹#›</a:t>
            </a:fld>
            <a:endParaRPr lang="en-IN"/>
          </a:p>
        </p:txBody>
      </p:sp>
    </p:spTree>
    <p:extLst>
      <p:ext uri="{BB962C8B-B14F-4D97-AF65-F5344CB8AC3E}">
        <p14:creationId xmlns:p14="http://schemas.microsoft.com/office/powerpoint/2010/main" val="244503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50C120-0939-4839-A1E0-CA9A376C5338}"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568C9A-3EA8-41D0-9184-777CFE3EC804}" type="slidenum">
              <a:rPr lang="en-IN" smtClean="0"/>
              <a:t>‹#›</a:t>
            </a:fld>
            <a:endParaRPr lang="en-IN"/>
          </a:p>
        </p:txBody>
      </p:sp>
    </p:spTree>
    <p:extLst>
      <p:ext uri="{BB962C8B-B14F-4D97-AF65-F5344CB8AC3E}">
        <p14:creationId xmlns:p14="http://schemas.microsoft.com/office/powerpoint/2010/main" val="39302191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8C50-0CE9-F86C-3E4C-F37D05BFFC5A}"/>
              </a:ext>
            </a:extLst>
          </p:cNvPr>
          <p:cNvSpPr>
            <a:spLocks noGrp="1"/>
          </p:cNvSpPr>
          <p:nvPr>
            <p:ph type="ctrTitle"/>
          </p:nvPr>
        </p:nvSpPr>
        <p:spPr/>
        <p:txBody>
          <a:bodyPr/>
          <a:lstStyle/>
          <a:p>
            <a:r>
              <a:rPr lang="en-IN" dirty="0"/>
              <a:t>CPU SCHEDULING</a:t>
            </a:r>
          </a:p>
        </p:txBody>
      </p:sp>
      <p:sp>
        <p:nvSpPr>
          <p:cNvPr id="3" name="Subtitle 2">
            <a:extLst>
              <a:ext uri="{FF2B5EF4-FFF2-40B4-BE49-F238E27FC236}">
                <a16:creationId xmlns:a16="http://schemas.microsoft.com/office/drawing/2014/main" id="{A819B125-1AB1-A97A-E164-1BAE3944E3BD}"/>
              </a:ext>
            </a:extLst>
          </p:cNvPr>
          <p:cNvSpPr>
            <a:spLocks noGrp="1"/>
          </p:cNvSpPr>
          <p:nvPr>
            <p:ph type="subTitle" idx="1"/>
          </p:nvPr>
        </p:nvSpPr>
        <p:spPr>
          <a:xfrm>
            <a:off x="1507067" y="4050833"/>
            <a:ext cx="7766936" cy="1740367"/>
          </a:xfrm>
        </p:spPr>
        <p:txBody>
          <a:bodyPr>
            <a:normAutofit/>
          </a:bodyPr>
          <a:lstStyle/>
          <a:p>
            <a:r>
              <a:rPr lang="en-IN" dirty="0"/>
              <a:t>Venkata Reddy Attala           700770541</a:t>
            </a:r>
          </a:p>
          <a:p>
            <a:r>
              <a:rPr lang="en-IN" dirty="0"/>
              <a:t>Hemanth </a:t>
            </a:r>
            <a:r>
              <a:rPr lang="en-IN" dirty="0" err="1"/>
              <a:t>Tondur</a:t>
            </a:r>
            <a:r>
              <a:rPr lang="en-IN" dirty="0"/>
              <a:t>                  700758469</a:t>
            </a:r>
          </a:p>
          <a:p>
            <a:r>
              <a:rPr lang="en-IN" dirty="0" err="1"/>
              <a:t>Sathvika</a:t>
            </a:r>
            <a:r>
              <a:rPr lang="en-IN" dirty="0"/>
              <a:t> </a:t>
            </a:r>
            <a:r>
              <a:rPr lang="en-IN" dirty="0" err="1"/>
              <a:t>Pallikonda</a:t>
            </a:r>
            <a:r>
              <a:rPr lang="en-IN" dirty="0"/>
              <a:t>              700771751</a:t>
            </a:r>
          </a:p>
          <a:p>
            <a:r>
              <a:rPr lang="en-IN" dirty="0"/>
              <a:t>Rahul Teja </a:t>
            </a:r>
            <a:r>
              <a:rPr lang="en-IN" dirty="0" err="1"/>
              <a:t>Guda</a:t>
            </a:r>
            <a:r>
              <a:rPr lang="en-IN" dirty="0"/>
              <a:t>                  700757831    </a:t>
            </a:r>
          </a:p>
        </p:txBody>
      </p:sp>
    </p:spTree>
    <p:extLst>
      <p:ext uri="{BB962C8B-B14F-4D97-AF65-F5344CB8AC3E}">
        <p14:creationId xmlns:p14="http://schemas.microsoft.com/office/powerpoint/2010/main" val="1739005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06B7-8E11-BB2F-BA9B-7A531D738EC2}"/>
              </a:ext>
            </a:extLst>
          </p:cNvPr>
          <p:cNvSpPr>
            <a:spLocks noGrp="1"/>
          </p:cNvSpPr>
          <p:nvPr>
            <p:ph type="title"/>
          </p:nvPr>
        </p:nvSpPr>
        <p:spPr>
          <a:xfrm>
            <a:off x="838200" y="365126"/>
            <a:ext cx="10515600" cy="760942"/>
          </a:xfrm>
        </p:spPr>
        <p:txBody>
          <a:bodyPr/>
          <a:lstStyle/>
          <a:p>
            <a:r>
              <a:rPr lang="en-IN" dirty="0"/>
              <a:t>Pros and Cons of Priority Scheduling</a:t>
            </a:r>
          </a:p>
        </p:txBody>
      </p:sp>
      <p:sp>
        <p:nvSpPr>
          <p:cNvPr id="3" name="Content Placeholder 2">
            <a:extLst>
              <a:ext uri="{FF2B5EF4-FFF2-40B4-BE49-F238E27FC236}">
                <a16:creationId xmlns:a16="http://schemas.microsoft.com/office/drawing/2014/main" id="{23373412-0105-A172-B74D-B5596EADA731}"/>
              </a:ext>
            </a:extLst>
          </p:cNvPr>
          <p:cNvSpPr>
            <a:spLocks noGrp="1"/>
          </p:cNvSpPr>
          <p:nvPr>
            <p:ph idx="1"/>
          </p:nvPr>
        </p:nvSpPr>
        <p:spPr>
          <a:xfrm>
            <a:off x="838200" y="1126068"/>
            <a:ext cx="10515600" cy="5850465"/>
          </a:xfrm>
        </p:spPr>
        <p:txBody>
          <a:bodyPr>
            <a:normAutofit/>
          </a:bodyPr>
          <a:lstStyle/>
          <a:p>
            <a:r>
              <a:rPr lang="en-IN" b="1" dirty="0"/>
              <a:t>Pros</a:t>
            </a:r>
            <a:r>
              <a:rPr lang="en-IN" dirty="0"/>
              <a:t>:</a:t>
            </a:r>
          </a:p>
          <a:p>
            <a:pPr lvl="1"/>
            <a:r>
              <a:rPr lang="en-IN" dirty="0"/>
              <a:t>Flexible: Allows prioritization of critical tasks (e.g., real-time processes)</a:t>
            </a:r>
          </a:p>
          <a:p>
            <a:pPr lvl="1"/>
            <a:r>
              <a:rPr lang="en-IN" dirty="0"/>
              <a:t>Efficient for Task Management: Enables the operating system to focus resources on the most important or urgent tasks, improving overall performance in certain environments.</a:t>
            </a:r>
          </a:p>
          <a:p>
            <a:pPr lvl="1"/>
            <a:r>
              <a:rPr lang="en-IN" dirty="0"/>
              <a:t>Customizable: The priority can be dynamically adjusted to meet the needs of the system, such as aging (increasing priority of long-waiting tasks) to avoid starvation.</a:t>
            </a:r>
          </a:p>
          <a:p>
            <a:r>
              <a:rPr lang="en-IN" b="1" dirty="0"/>
              <a:t>Cons</a:t>
            </a:r>
            <a:r>
              <a:rPr lang="en-IN" dirty="0"/>
              <a:t>:</a:t>
            </a:r>
          </a:p>
          <a:p>
            <a:pPr lvl="1"/>
            <a:r>
              <a:rPr lang="en-IN" dirty="0"/>
              <a:t>Starvation: Low-priority processes may never get executed if high-priority processes continuously arrive (particularly in non-</a:t>
            </a:r>
            <a:r>
              <a:rPr lang="en-IN" dirty="0" err="1"/>
              <a:t>preemptive</a:t>
            </a:r>
            <a:r>
              <a:rPr lang="en-IN" dirty="0"/>
              <a:t> priority scheduling).</a:t>
            </a:r>
          </a:p>
          <a:p>
            <a:pPr lvl="1"/>
            <a:r>
              <a:rPr lang="en-IN" dirty="0"/>
              <a:t>Complexity: Requires additional mechanisms to handle priority assignment, aging, and potentially adjusting priorities dynamically, adding complexity to the scheduler.</a:t>
            </a:r>
          </a:p>
          <a:p>
            <a:pPr lvl="1"/>
            <a:r>
              <a:rPr lang="en-IN" dirty="0"/>
              <a:t>Overhead: If priorities are not managed carefully, it can lead to inefficiencies or performance degradation, especially with frequent context switching in </a:t>
            </a:r>
            <a:r>
              <a:rPr lang="en-IN" dirty="0" err="1"/>
              <a:t>preemptive</a:t>
            </a:r>
            <a:r>
              <a:rPr lang="en-IN" dirty="0"/>
              <a:t> systems.</a:t>
            </a:r>
          </a:p>
        </p:txBody>
      </p:sp>
    </p:spTree>
    <p:extLst>
      <p:ext uri="{BB962C8B-B14F-4D97-AF65-F5344CB8AC3E}">
        <p14:creationId xmlns:p14="http://schemas.microsoft.com/office/powerpoint/2010/main" val="412744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D988-EBE4-2E5D-CF3B-D575BF2CFE26}"/>
              </a:ext>
            </a:extLst>
          </p:cNvPr>
          <p:cNvSpPr>
            <a:spLocks noGrp="1"/>
          </p:cNvSpPr>
          <p:nvPr>
            <p:ph type="title"/>
          </p:nvPr>
        </p:nvSpPr>
        <p:spPr>
          <a:xfrm>
            <a:off x="838200" y="365125"/>
            <a:ext cx="10515600" cy="728569"/>
          </a:xfrm>
        </p:spPr>
        <p:txBody>
          <a:bodyPr/>
          <a:lstStyle/>
          <a:p>
            <a:r>
              <a:rPr lang="en-IN" dirty="0"/>
              <a:t>Real-Time Use Cases, Performance Metrics</a:t>
            </a:r>
          </a:p>
        </p:txBody>
      </p:sp>
      <p:sp>
        <p:nvSpPr>
          <p:cNvPr id="3" name="Content Placeholder 2">
            <a:extLst>
              <a:ext uri="{FF2B5EF4-FFF2-40B4-BE49-F238E27FC236}">
                <a16:creationId xmlns:a16="http://schemas.microsoft.com/office/drawing/2014/main" id="{46DE7C24-00D3-30FF-368E-46D111C0FCF6}"/>
              </a:ext>
            </a:extLst>
          </p:cNvPr>
          <p:cNvSpPr>
            <a:spLocks noGrp="1"/>
          </p:cNvSpPr>
          <p:nvPr>
            <p:ph idx="1"/>
          </p:nvPr>
        </p:nvSpPr>
        <p:spPr>
          <a:xfrm>
            <a:off x="537883" y="1219200"/>
            <a:ext cx="11286564" cy="5199529"/>
          </a:xfrm>
        </p:spPr>
        <p:txBody>
          <a:bodyPr>
            <a:normAutofit/>
          </a:bodyPr>
          <a:lstStyle/>
          <a:p>
            <a:r>
              <a:rPr lang="en-IN" dirty="0"/>
              <a:t>Real-Time Use Cases:</a:t>
            </a:r>
          </a:p>
          <a:p>
            <a:pPr lvl="1"/>
            <a:r>
              <a:rPr lang="en-IN" dirty="0"/>
              <a:t>Real-Time Systems: Priority scheduling is often used in real-time systems where tasks with deadlines or high importance (e.g., medical devices, embedded systems, or control systems) need to be executed first.</a:t>
            </a:r>
          </a:p>
          <a:p>
            <a:pPr lvl="1"/>
            <a:r>
              <a:rPr lang="en-IN" dirty="0"/>
              <a:t>Critical Tasks: Prioritizing system-level tasks (like device drivers) over user processes in environments where performance is critical (e.g., operating systems, network protocols).</a:t>
            </a:r>
          </a:p>
          <a:p>
            <a:r>
              <a:rPr lang="en-IN" dirty="0"/>
              <a:t>Performance Metrics:</a:t>
            </a:r>
          </a:p>
          <a:p>
            <a:pPr lvl="1"/>
            <a:r>
              <a:rPr lang="en-IN" dirty="0"/>
              <a:t>Waiting Time: The average time a process spends waiting in the ready queue before getting executed. High-priority tasks may reduce the waiting time of critical processes but increase it for low-priority ones.</a:t>
            </a:r>
          </a:p>
          <a:p>
            <a:pPr lvl="1"/>
            <a:r>
              <a:rPr lang="en-IN" dirty="0"/>
              <a:t>Turnaround Time: Total time taken from the arrival of a process to its completion. Priority scheduling can reduce turnaround time for high-priority processes.</a:t>
            </a:r>
          </a:p>
          <a:p>
            <a:pPr lvl="1"/>
            <a:r>
              <a:rPr lang="en-IN" dirty="0"/>
              <a:t>Throughput: The number of processes completed in a given time period. While prioritizing important tasks may improve throughput for critical tasks, it can degrade it for low-priority tasks.</a:t>
            </a:r>
          </a:p>
          <a:p>
            <a:pPr lvl="1"/>
            <a:r>
              <a:rPr lang="en-IN" dirty="0"/>
              <a:t>CPU Utilization: Can vary based on the mix of priority levels; improper priority management may lead to underutilization or overloading the CPU.</a:t>
            </a:r>
          </a:p>
        </p:txBody>
      </p:sp>
    </p:spTree>
    <p:extLst>
      <p:ext uri="{BB962C8B-B14F-4D97-AF65-F5344CB8AC3E}">
        <p14:creationId xmlns:p14="http://schemas.microsoft.com/office/powerpoint/2010/main" val="383209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A349-362B-3B56-FF77-F893071FF8F8}"/>
              </a:ext>
            </a:extLst>
          </p:cNvPr>
          <p:cNvSpPr>
            <a:spLocks noGrp="1"/>
          </p:cNvSpPr>
          <p:nvPr>
            <p:ph type="title"/>
          </p:nvPr>
        </p:nvSpPr>
        <p:spPr/>
        <p:txBody>
          <a:bodyPr/>
          <a:lstStyle/>
          <a:p>
            <a:r>
              <a:rPr lang="en-IN" dirty="0"/>
              <a:t>Shortest Job First (SJF) Scheduling</a:t>
            </a:r>
          </a:p>
        </p:txBody>
      </p:sp>
      <p:sp>
        <p:nvSpPr>
          <p:cNvPr id="3" name="Content Placeholder 2">
            <a:extLst>
              <a:ext uri="{FF2B5EF4-FFF2-40B4-BE49-F238E27FC236}">
                <a16:creationId xmlns:a16="http://schemas.microsoft.com/office/drawing/2014/main" id="{9B7AAE25-4118-5EEC-CAF1-3FE496E088C9}"/>
              </a:ext>
            </a:extLst>
          </p:cNvPr>
          <p:cNvSpPr>
            <a:spLocks noGrp="1"/>
          </p:cNvSpPr>
          <p:nvPr>
            <p:ph idx="1"/>
          </p:nvPr>
        </p:nvSpPr>
        <p:spPr/>
        <p:txBody>
          <a:bodyPr>
            <a:normAutofit/>
          </a:bodyPr>
          <a:lstStyle/>
          <a:p>
            <a:r>
              <a:rPr lang="en-IN" b="1" dirty="0"/>
              <a:t>Description</a:t>
            </a:r>
            <a:r>
              <a:rPr lang="en-IN" dirty="0"/>
              <a:t>:</a:t>
            </a:r>
          </a:p>
          <a:p>
            <a:pPr lvl="1"/>
            <a:r>
              <a:rPr lang="en-IN" dirty="0"/>
              <a:t>Shortest Job First (SJF) is a CPU scheduling algorithm where the process with the shortest burst time (i.e., the shortest CPU execution time) is selected for execution next.</a:t>
            </a:r>
          </a:p>
          <a:p>
            <a:pPr lvl="1"/>
            <a:r>
              <a:rPr lang="en-IN" dirty="0"/>
              <a:t>It can be </a:t>
            </a:r>
            <a:r>
              <a:rPr lang="en-IN" dirty="0" err="1"/>
              <a:t>preemptive</a:t>
            </a:r>
            <a:r>
              <a:rPr lang="en-IN" dirty="0"/>
              <a:t> (Shortest Remaining Time First, SRTF) or non-</a:t>
            </a:r>
            <a:r>
              <a:rPr lang="en-IN" dirty="0" err="1"/>
              <a:t>preemptive</a:t>
            </a:r>
            <a:r>
              <a:rPr lang="en-IN" dirty="0"/>
              <a:t>.</a:t>
            </a:r>
          </a:p>
          <a:p>
            <a:r>
              <a:rPr lang="en-IN" b="1" dirty="0"/>
              <a:t>How It Works</a:t>
            </a:r>
            <a:r>
              <a:rPr lang="en-IN" dirty="0"/>
              <a:t>:</a:t>
            </a:r>
          </a:p>
          <a:p>
            <a:pPr lvl="1"/>
            <a:r>
              <a:rPr lang="en-IN" dirty="0"/>
              <a:t>The scheduler selects the process with the shortest burst time from the ready queue.</a:t>
            </a:r>
          </a:p>
          <a:p>
            <a:pPr lvl="1"/>
            <a:r>
              <a:rPr lang="en-IN" dirty="0"/>
              <a:t>In the </a:t>
            </a:r>
            <a:r>
              <a:rPr lang="en-IN" dirty="0" err="1"/>
              <a:t>preemptive</a:t>
            </a:r>
            <a:r>
              <a:rPr lang="en-IN" dirty="0"/>
              <a:t> version, if a process arrives with a shorter burst time than the currently running process, the CPU switches to the new process.</a:t>
            </a:r>
          </a:p>
        </p:txBody>
      </p:sp>
    </p:spTree>
    <p:extLst>
      <p:ext uri="{BB962C8B-B14F-4D97-AF65-F5344CB8AC3E}">
        <p14:creationId xmlns:p14="http://schemas.microsoft.com/office/powerpoint/2010/main" val="118606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338E-C86F-C961-0AAD-D94C9DBF9003}"/>
              </a:ext>
            </a:extLst>
          </p:cNvPr>
          <p:cNvSpPr>
            <a:spLocks noGrp="1"/>
          </p:cNvSpPr>
          <p:nvPr>
            <p:ph type="title"/>
          </p:nvPr>
        </p:nvSpPr>
        <p:spPr/>
        <p:txBody>
          <a:bodyPr/>
          <a:lstStyle/>
          <a:p>
            <a:r>
              <a:rPr lang="en-IN" dirty="0"/>
              <a:t>Pros and Cons of Shortest Job First (SJF)</a:t>
            </a:r>
          </a:p>
        </p:txBody>
      </p:sp>
      <p:sp>
        <p:nvSpPr>
          <p:cNvPr id="3" name="Content Placeholder 2">
            <a:extLst>
              <a:ext uri="{FF2B5EF4-FFF2-40B4-BE49-F238E27FC236}">
                <a16:creationId xmlns:a16="http://schemas.microsoft.com/office/drawing/2014/main" id="{1BD9D273-0652-6C75-184A-DF9A668FC9DE}"/>
              </a:ext>
            </a:extLst>
          </p:cNvPr>
          <p:cNvSpPr>
            <a:spLocks noGrp="1"/>
          </p:cNvSpPr>
          <p:nvPr>
            <p:ph idx="1"/>
          </p:nvPr>
        </p:nvSpPr>
        <p:spPr>
          <a:xfrm>
            <a:off x="838199" y="1825624"/>
            <a:ext cx="10854267" cy="4829175"/>
          </a:xfrm>
        </p:spPr>
        <p:txBody>
          <a:bodyPr>
            <a:normAutofit/>
          </a:bodyPr>
          <a:lstStyle/>
          <a:p>
            <a:r>
              <a:rPr lang="en-IN" b="1" dirty="0"/>
              <a:t>Pros</a:t>
            </a:r>
            <a:r>
              <a:rPr lang="en-IN" dirty="0"/>
              <a:t>:</a:t>
            </a:r>
          </a:p>
          <a:p>
            <a:pPr lvl="1"/>
            <a:r>
              <a:rPr lang="en-IN" b="1" dirty="0"/>
              <a:t>Minimizes Average Waiting Time</a:t>
            </a:r>
            <a:r>
              <a:rPr lang="en-IN" dirty="0"/>
              <a:t>: By executing shorter jobs first, it reduces the overall waiting time for processes in the queue, improving efficiency.</a:t>
            </a:r>
          </a:p>
          <a:p>
            <a:pPr lvl="1"/>
            <a:r>
              <a:rPr lang="en-IN" b="1" dirty="0"/>
              <a:t>Optimal in Terms of Waiting Time</a:t>
            </a:r>
            <a:r>
              <a:rPr lang="en-IN" dirty="0"/>
              <a:t>: For a set of processes with known burst times, SJF provides the minimum average waiting time compared to other algorithms.	</a:t>
            </a:r>
          </a:p>
          <a:p>
            <a:pPr lvl="1"/>
            <a:r>
              <a:rPr lang="en-IN" b="1" dirty="0"/>
              <a:t>Improved System Throughput</a:t>
            </a:r>
            <a:r>
              <a:rPr lang="en-IN" dirty="0"/>
              <a:t>: Faster completion of short tasks leads to higher throughput (more tasks completed in a given time period).</a:t>
            </a:r>
          </a:p>
          <a:p>
            <a:r>
              <a:rPr lang="en-IN" b="1" dirty="0"/>
              <a:t>Cons</a:t>
            </a:r>
            <a:r>
              <a:rPr lang="en-IN" dirty="0"/>
              <a:t>:</a:t>
            </a:r>
          </a:p>
          <a:p>
            <a:pPr lvl="1"/>
            <a:r>
              <a:rPr lang="en-IN" b="1" dirty="0"/>
              <a:t>Starvation</a:t>
            </a:r>
            <a:r>
              <a:rPr lang="en-IN" dirty="0"/>
              <a:t>: Longer processes may never get executed if there is a constant arrival of shorter processes, leading to starvation (especially in non-</a:t>
            </a:r>
            <a:r>
              <a:rPr lang="en-IN" dirty="0" err="1"/>
              <a:t>preemptive</a:t>
            </a:r>
            <a:r>
              <a:rPr lang="en-IN" dirty="0"/>
              <a:t> SJF).</a:t>
            </a:r>
          </a:p>
          <a:p>
            <a:pPr lvl="1"/>
            <a:r>
              <a:rPr lang="en-IN" b="1" dirty="0"/>
              <a:t>Requires Knowledge of Burst Time</a:t>
            </a:r>
            <a:r>
              <a:rPr lang="en-IN" dirty="0"/>
              <a:t>: It is difficult to predict the exact burst time of a process, making it impractical in many real-world systems.</a:t>
            </a:r>
          </a:p>
          <a:p>
            <a:pPr lvl="1"/>
            <a:r>
              <a:rPr lang="en-IN" b="1" dirty="0"/>
              <a:t>Complexity in Dynamic Environments</a:t>
            </a:r>
            <a:r>
              <a:rPr lang="en-IN" dirty="0"/>
              <a:t>: In dynamic systems where burst times are not known in advance, predicting and calculating burst times for processes becomes difficult and complex.</a:t>
            </a:r>
          </a:p>
          <a:p>
            <a:endParaRPr lang="en-IN" dirty="0"/>
          </a:p>
        </p:txBody>
      </p:sp>
    </p:spTree>
    <p:extLst>
      <p:ext uri="{BB962C8B-B14F-4D97-AF65-F5344CB8AC3E}">
        <p14:creationId xmlns:p14="http://schemas.microsoft.com/office/powerpoint/2010/main" val="408501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8C4-9ADE-6768-0B8E-1406DF678CC7}"/>
              </a:ext>
            </a:extLst>
          </p:cNvPr>
          <p:cNvSpPr>
            <a:spLocks noGrp="1"/>
          </p:cNvSpPr>
          <p:nvPr>
            <p:ph type="title"/>
          </p:nvPr>
        </p:nvSpPr>
        <p:spPr/>
        <p:txBody>
          <a:bodyPr/>
          <a:lstStyle/>
          <a:p>
            <a:r>
              <a:rPr lang="en-IN" dirty="0"/>
              <a:t>Real-Time Use Cases, Performance Metrics, and Conclusion</a:t>
            </a:r>
          </a:p>
        </p:txBody>
      </p:sp>
      <p:sp>
        <p:nvSpPr>
          <p:cNvPr id="3" name="Content Placeholder 2">
            <a:extLst>
              <a:ext uri="{FF2B5EF4-FFF2-40B4-BE49-F238E27FC236}">
                <a16:creationId xmlns:a16="http://schemas.microsoft.com/office/drawing/2014/main" id="{E17090EB-2884-6D20-2A59-81EAA3EA1386}"/>
              </a:ext>
            </a:extLst>
          </p:cNvPr>
          <p:cNvSpPr>
            <a:spLocks noGrp="1"/>
          </p:cNvSpPr>
          <p:nvPr>
            <p:ph idx="1"/>
          </p:nvPr>
        </p:nvSpPr>
        <p:spPr>
          <a:xfrm>
            <a:off x="838200" y="1825625"/>
            <a:ext cx="10515600" cy="4786842"/>
          </a:xfrm>
        </p:spPr>
        <p:txBody>
          <a:bodyPr>
            <a:normAutofit fontScale="92500" lnSpcReduction="20000"/>
          </a:bodyPr>
          <a:lstStyle/>
          <a:p>
            <a:r>
              <a:rPr lang="en-IN" b="1" dirty="0"/>
              <a:t>Real-Time Use Cases</a:t>
            </a:r>
            <a:r>
              <a:rPr lang="en-IN" dirty="0"/>
              <a:t>:</a:t>
            </a:r>
          </a:p>
          <a:p>
            <a:pPr lvl="1"/>
            <a:r>
              <a:rPr lang="en-IN" b="1" dirty="0"/>
              <a:t>Batch Processing Systems</a:t>
            </a:r>
            <a:r>
              <a:rPr lang="en-IN" dirty="0"/>
              <a:t>: SJF is ideal for environments like batch processing, where jobs have a known and predictable duration.</a:t>
            </a:r>
          </a:p>
          <a:p>
            <a:pPr lvl="1"/>
            <a:r>
              <a:rPr lang="en-IN" b="1" dirty="0"/>
              <a:t>Systems with Short, Predictable Tasks</a:t>
            </a:r>
            <a:r>
              <a:rPr lang="en-IN" dirty="0"/>
              <a:t>: In systems where tasks are well-defined and short (e.g., printing systems, video rendering), SJF can efficiently handle job scheduling.</a:t>
            </a:r>
          </a:p>
          <a:p>
            <a:r>
              <a:rPr lang="en-IN" b="1" dirty="0"/>
              <a:t>Performance Metrics</a:t>
            </a:r>
            <a:r>
              <a:rPr lang="en-IN" dirty="0"/>
              <a:t>:</a:t>
            </a:r>
          </a:p>
          <a:p>
            <a:pPr lvl="1"/>
            <a:r>
              <a:rPr lang="en-IN" b="1" dirty="0"/>
              <a:t>Average Waiting Time</a:t>
            </a:r>
            <a:r>
              <a:rPr lang="en-IN" dirty="0"/>
              <a:t>: SJF minimizes the average waiting time for processes, making it ideal for environments where reducing delays is important.</a:t>
            </a:r>
          </a:p>
          <a:p>
            <a:pPr lvl="1"/>
            <a:r>
              <a:rPr lang="en-IN" b="1" dirty="0"/>
              <a:t>Turnaround Time</a:t>
            </a:r>
            <a:r>
              <a:rPr lang="en-IN" dirty="0"/>
              <a:t>: SJF can also reduce the overall turnaround time (time from arrival to completion) for short jobs.</a:t>
            </a:r>
          </a:p>
          <a:p>
            <a:pPr lvl="1"/>
            <a:r>
              <a:rPr lang="en-IN" b="1" dirty="0"/>
              <a:t>CPU Utilization</a:t>
            </a:r>
            <a:r>
              <a:rPr lang="en-IN" dirty="0"/>
              <a:t>: With SJF, the CPU is generally kept busy executing shorter tasks quickly, but the longer tasks may cause underutilization if starvation occurs.</a:t>
            </a:r>
          </a:p>
          <a:p>
            <a:pPr lvl="1"/>
            <a:r>
              <a:rPr lang="en-IN" b="1" dirty="0"/>
              <a:t>Throughput</a:t>
            </a:r>
            <a:r>
              <a:rPr lang="en-IN" dirty="0"/>
              <a:t>: SJF tends to provide higher throughput because short jobs are completed quickly, allowing more tasks to finish in less time.</a:t>
            </a:r>
          </a:p>
          <a:p>
            <a:r>
              <a:rPr lang="en-IN" b="1" dirty="0"/>
              <a:t>Conclusion</a:t>
            </a:r>
            <a:r>
              <a:rPr lang="en-IN" dirty="0"/>
              <a:t>:</a:t>
            </a:r>
          </a:p>
          <a:p>
            <a:pPr lvl="1"/>
            <a:r>
              <a:rPr lang="en-IN" b="1" dirty="0"/>
              <a:t>Shortest Job First</a:t>
            </a:r>
            <a:r>
              <a:rPr lang="en-IN" dirty="0"/>
              <a:t> is a highly efficient algorithm for minimizing average waiting time and maximizing throughput when burst times are known. However, its practical application is limited by the difficulty of accurately predicting burst times and the potential for starvation of longer processes.</a:t>
            </a:r>
          </a:p>
          <a:p>
            <a:endParaRPr lang="en-IN" dirty="0"/>
          </a:p>
        </p:txBody>
      </p:sp>
    </p:spTree>
    <p:extLst>
      <p:ext uri="{BB962C8B-B14F-4D97-AF65-F5344CB8AC3E}">
        <p14:creationId xmlns:p14="http://schemas.microsoft.com/office/powerpoint/2010/main" val="47612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502A-7733-C52A-74F5-1204002C2DB6}"/>
              </a:ext>
            </a:extLst>
          </p:cNvPr>
          <p:cNvSpPr>
            <a:spLocks noGrp="1"/>
          </p:cNvSpPr>
          <p:nvPr>
            <p:ph type="title"/>
          </p:nvPr>
        </p:nvSpPr>
        <p:spPr/>
        <p:txBody>
          <a:bodyPr/>
          <a:lstStyle/>
          <a:p>
            <a:r>
              <a:rPr lang="en-IN" dirty="0"/>
              <a:t>Round Robin Scheduling </a:t>
            </a:r>
          </a:p>
        </p:txBody>
      </p:sp>
      <p:sp>
        <p:nvSpPr>
          <p:cNvPr id="3" name="Content Placeholder 2">
            <a:extLst>
              <a:ext uri="{FF2B5EF4-FFF2-40B4-BE49-F238E27FC236}">
                <a16:creationId xmlns:a16="http://schemas.microsoft.com/office/drawing/2014/main" id="{38F70131-3543-0EE3-ACCD-D23C67E48EBC}"/>
              </a:ext>
            </a:extLst>
          </p:cNvPr>
          <p:cNvSpPr>
            <a:spLocks noGrp="1"/>
          </p:cNvSpPr>
          <p:nvPr>
            <p:ph idx="1"/>
          </p:nvPr>
        </p:nvSpPr>
        <p:spPr>
          <a:xfrm>
            <a:off x="838200" y="1690688"/>
            <a:ext cx="10515600" cy="4896379"/>
          </a:xfrm>
        </p:spPr>
        <p:txBody>
          <a:bodyPr/>
          <a:lstStyle/>
          <a:p>
            <a:r>
              <a:rPr lang="en-IN" b="1" dirty="0"/>
              <a:t>Description</a:t>
            </a:r>
            <a:r>
              <a:rPr lang="en-IN" dirty="0"/>
              <a:t>:</a:t>
            </a:r>
          </a:p>
          <a:p>
            <a:pPr lvl="1"/>
            <a:r>
              <a:rPr lang="en-IN" dirty="0"/>
              <a:t>Round Robin (RR) is one of the simplest </a:t>
            </a:r>
            <a:r>
              <a:rPr lang="en-IN" dirty="0" err="1"/>
              <a:t>preemptive</a:t>
            </a:r>
            <a:r>
              <a:rPr lang="en-IN" dirty="0"/>
              <a:t> CPU scheduling algorithms, where each process is assigned a fixed time slice or quantum.</a:t>
            </a:r>
          </a:p>
          <a:p>
            <a:pPr lvl="1"/>
            <a:r>
              <a:rPr lang="en-IN" dirty="0"/>
              <a:t>The CPU scheduler assigns the CPU to processes in the ready queue in a circular order. Once a process uses its time slice, it is moved to the back of the queue, and the CPU is given to the next process.</a:t>
            </a:r>
          </a:p>
          <a:p>
            <a:pPr lvl="1"/>
            <a:r>
              <a:rPr lang="en-IN" dirty="0"/>
              <a:t>How It Works:</a:t>
            </a:r>
          </a:p>
          <a:p>
            <a:pPr lvl="2"/>
            <a:r>
              <a:rPr lang="en-IN" dirty="0"/>
              <a:t>Processes are executed for a fixed time quantum.</a:t>
            </a:r>
          </a:p>
          <a:p>
            <a:pPr lvl="2"/>
            <a:r>
              <a:rPr lang="en-IN" dirty="0"/>
              <a:t>If a process doesn’t complete in its time quantum, it is </a:t>
            </a:r>
            <a:r>
              <a:rPr lang="en-IN" dirty="0" err="1"/>
              <a:t>preempted</a:t>
            </a:r>
            <a:r>
              <a:rPr lang="en-IN" dirty="0"/>
              <a:t> and placed at the end of the ready queue.</a:t>
            </a:r>
          </a:p>
          <a:p>
            <a:pPr lvl="2"/>
            <a:r>
              <a:rPr lang="en-IN" dirty="0"/>
              <a:t>This cycle continues until all processes are completed.</a:t>
            </a:r>
          </a:p>
        </p:txBody>
      </p:sp>
    </p:spTree>
    <p:extLst>
      <p:ext uri="{BB962C8B-B14F-4D97-AF65-F5344CB8AC3E}">
        <p14:creationId xmlns:p14="http://schemas.microsoft.com/office/powerpoint/2010/main" val="410950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D4B2-4014-344B-62FB-4F56F7F2C052}"/>
              </a:ext>
            </a:extLst>
          </p:cNvPr>
          <p:cNvSpPr>
            <a:spLocks noGrp="1"/>
          </p:cNvSpPr>
          <p:nvPr>
            <p:ph type="title"/>
          </p:nvPr>
        </p:nvSpPr>
        <p:spPr/>
        <p:txBody>
          <a:bodyPr/>
          <a:lstStyle/>
          <a:p>
            <a:r>
              <a:rPr lang="en-IN" dirty="0"/>
              <a:t>Pros and Cons of Round Robin Scheduling</a:t>
            </a:r>
          </a:p>
        </p:txBody>
      </p:sp>
      <p:sp>
        <p:nvSpPr>
          <p:cNvPr id="3" name="Content Placeholder 2">
            <a:extLst>
              <a:ext uri="{FF2B5EF4-FFF2-40B4-BE49-F238E27FC236}">
                <a16:creationId xmlns:a16="http://schemas.microsoft.com/office/drawing/2014/main" id="{2ECF4445-FFCB-6750-0764-11F0A240CABA}"/>
              </a:ext>
            </a:extLst>
          </p:cNvPr>
          <p:cNvSpPr>
            <a:spLocks noGrp="1"/>
          </p:cNvSpPr>
          <p:nvPr>
            <p:ph idx="1"/>
          </p:nvPr>
        </p:nvSpPr>
        <p:spPr/>
        <p:txBody>
          <a:bodyPr>
            <a:normAutofit fontScale="85000" lnSpcReduction="20000"/>
          </a:bodyPr>
          <a:lstStyle/>
          <a:p>
            <a:r>
              <a:rPr lang="en-IN" dirty="0"/>
              <a:t>Pros:</a:t>
            </a:r>
          </a:p>
          <a:p>
            <a:pPr lvl="1"/>
            <a:r>
              <a:rPr lang="en-IN" dirty="0"/>
              <a:t>Fairness: Every process gets a fair share of CPU time, making it especially useful in time-sharing systems.</a:t>
            </a:r>
          </a:p>
          <a:p>
            <a:pPr lvl="1"/>
            <a:r>
              <a:rPr lang="en-IN" dirty="0"/>
              <a:t>Simplicity: Easy to implement and understand.</a:t>
            </a:r>
          </a:p>
          <a:p>
            <a:pPr lvl="1"/>
            <a:r>
              <a:rPr lang="en-IN" dirty="0"/>
              <a:t>Good for Interactive Systems: Provides reasonable response times, making it ideal for environments where user interaction is frequent (e.g., desktops, mobile applications).</a:t>
            </a:r>
          </a:p>
          <a:p>
            <a:pPr lvl="1"/>
            <a:r>
              <a:rPr lang="en-IN" dirty="0" err="1"/>
              <a:t>Preemptive</a:t>
            </a:r>
            <a:r>
              <a:rPr lang="en-IN" dirty="0"/>
              <a:t>: Ensures no process can monopolize the CPU for too long, helping to improve overall system responsiveness.</a:t>
            </a:r>
          </a:p>
          <a:p>
            <a:r>
              <a:rPr lang="en-IN" dirty="0"/>
              <a:t>Cons:</a:t>
            </a:r>
          </a:p>
          <a:p>
            <a:pPr lvl="1"/>
            <a:r>
              <a:rPr lang="en-IN" dirty="0"/>
              <a:t>Quantum Size Sensitivity: The performance of RR depends heavily on the time quantum. If it’s too large, RR behaves like FCFS, and if it’s too small, it can cause excessive context switching overhead.</a:t>
            </a:r>
          </a:p>
          <a:p>
            <a:pPr lvl="1"/>
            <a:r>
              <a:rPr lang="en-IN" dirty="0"/>
              <a:t>Inefficient for Long Processes: For CPU-bound tasks, the time spent switching between processes may lead to inefficiency.</a:t>
            </a:r>
          </a:p>
          <a:p>
            <a:pPr lvl="1"/>
            <a:r>
              <a:rPr lang="en-IN" dirty="0"/>
              <a:t>High Context Switching Overhead: Frequent context switches due to the small time slices can degrade system performance, especially if many processes are in the queue.</a:t>
            </a:r>
          </a:p>
        </p:txBody>
      </p:sp>
    </p:spTree>
    <p:extLst>
      <p:ext uri="{BB962C8B-B14F-4D97-AF65-F5344CB8AC3E}">
        <p14:creationId xmlns:p14="http://schemas.microsoft.com/office/powerpoint/2010/main" val="200140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F36D-94EB-CAA3-7076-0B9237D6209A}"/>
              </a:ext>
            </a:extLst>
          </p:cNvPr>
          <p:cNvSpPr>
            <a:spLocks noGrp="1"/>
          </p:cNvSpPr>
          <p:nvPr>
            <p:ph type="title"/>
          </p:nvPr>
        </p:nvSpPr>
        <p:spPr/>
        <p:txBody>
          <a:bodyPr/>
          <a:lstStyle/>
          <a:p>
            <a:r>
              <a:rPr lang="en-IN" dirty="0"/>
              <a:t>Real-Time Use Cases, Performance Metrics, and Conclusion</a:t>
            </a:r>
          </a:p>
        </p:txBody>
      </p:sp>
      <p:sp>
        <p:nvSpPr>
          <p:cNvPr id="3" name="Content Placeholder 2">
            <a:extLst>
              <a:ext uri="{FF2B5EF4-FFF2-40B4-BE49-F238E27FC236}">
                <a16:creationId xmlns:a16="http://schemas.microsoft.com/office/drawing/2014/main" id="{CA96115A-8AD2-8286-1553-A7D36A67020A}"/>
              </a:ext>
            </a:extLst>
          </p:cNvPr>
          <p:cNvSpPr>
            <a:spLocks noGrp="1"/>
          </p:cNvSpPr>
          <p:nvPr>
            <p:ph idx="1"/>
          </p:nvPr>
        </p:nvSpPr>
        <p:spPr/>
        <p:txBody>
          <a:bodyPr>
            <a:normAutofit fontScale="70000" lnSpcReduction="20000"/>
          </a:bodyPr>
          <a:lstStyle/>
          <a:p>
            <a:r>
              <a:rPr lang="en-IN" b="1" dirty="0"/>
              <a:t>Real-Time Use Cases</a:t>
            </a:r>
            <a:r>
              <a:rPr lang="en-IN" dirty="0"/>
              <a:t>:</a:t>
            </a:r>
          </a:p>
          <a:p>
            <a:pPr lvl="1"/>
            <a:r>
              <a:rPr lang="en-IN" b="1" dirty="0"/>
              <a:t>Time-Sharing Systems</a:t>
            </a:r>
            <a:r>
              <a:rPr lang="en-IN" dirty="0"/>
              <a:t>: Round Robin is commonly used in systems where multiple users share the same CPU (e.g., personal computers, cloud-based services).</a:t>
            </a:r>
          </a:p>
          <a:p>
            <a:pPr lvl="1"/>
            <a:r>
              <a:rPr lang="en-IN" b="1" dirty="0"/>
              <a:t>Multitasking Environments</a:t>
            </a:r>
            <a:r>
              <a:rPr lang="en-IN" dirty="0"/>
              <a:t>: Ideal for systems with many short processes that require time slices, such as in multi-user environments, gaming systems, and interactive applications.</a:t>
            </a:r>
          </a:p>
          <a:p>
            <a:r>
              <a:rPr lang="en-IN" b="1" dirty="0"/>
              <a:t>Performance Metrics</a:t>
            </a:r>
            <a:r>
              <a:rPr lang="en-IN" dirty="0"/>
              <a:t>:</a:t>
            </a:r>
          </a:p>
          <a:p>
            <a:pPr lvl="1"/>
            <a:r>
              <a:rPr lang="en-IN" b="1" dirty="0"/>
              <a:t>Average Waiting Time</a:t>
            </a:r>
            <a:r>
              <a:rPr lang="en-IN" dirty="0"/>
              <a:t>: RR tends to have higher average waiting time compared to algorithms like SJF, but it is more equitable, making sure that no single process waits excessively.</a:t>
            </a:r>
          </a:p>
          <a:p>
            <a:pPr lvl="1"/>
            <a:r>
              <a:rPr lang="en-IN" b="1" dirty="0"/>
              <a:t>Turnaround Time</a:t>
            </a:r>
            <a:r>
              <a:rPr lang="en-IN" dirty="0"/>
              <a:t>: RR can lead to increased turnaround time, especially if the time quantum is large or the processes have varied burst times.</a:t>
            </a:r>
          </a:p>
          <a:p>
            <a:pPr lvl="1"/>
            <a:r>
              <a:rPr lang="en-IN" b="1" dirty="0"/>
              <a:t>CPU Utilization</a:t>
            </a:r>
            <a:r>
              <a:rPr lang="en-IN" dirty="0"/>
              <a:t>: Generally good, as the CPU is kept busy with multiple processes, but can be reduced with small time slices due to high overhead from frequent context switching.</a:t>
            </a:r>
          </a:p>
          <a:p>
            <a:pPr lvl="1"/>
            <a:r>
              <a:rPr lang="en-IN" b="1" dirty="0"/>
              <a:t>Throughput</a:t>
            </a:r>
            <a:r>
              <a:rPr lang="en-IN" dirty="0"/>
              <a:t>: Lower than non-</a:t>
            </a:r>
            <a:r>
              <a:rPr lang="en-IN" dirty="0" err="1"/>
              <a:t>preemptive</a:t>
            </a:r>
            <a:r>
              <a:rPr lang="en-IN" dirty="0"/>
              <a:t> algorithms for tasks that don’t require frequent </a:t>
            </a:r>
            <a:r>
              <a:rPr lang="en-IN" dirty="0" err="1"/>
              <a:t>preemption</a:t>
            </a:r>
            <a:r>
              <a:rPr lang="en-IN" dirty="0"/>
              <a:t>, due to the overhead caused by switching between processes.</a:t>
            </a:r>
          </a:p>
          <a:p>
            <a:r>
              <a:rPr lang="en-IN" b="1" dirty="0"/>
              <a:t>Conclusion</a:t>
            </a:r>
            <a:r>
              <a:rPr lang="en-IN" dirty="0"/>
              <a:t>:</a:t>
            </a:r>
          </a:p>
          <a:p>
            <a:pPr lvl="1"/>
            <a:r>
              <a:rPr lang="en-IN" b="1" dirty="0"/>
              <a:t>Round Robin Scheduling</a:t>
            </a:r>
            <a:r>
              <a:rPr lang="en-IN" dirty="0"/>
              <a:t> is an effective algorithm for systems that need to allocate CPU time fairly and provide quick responses to multiple users. It is best suited for time-sharing and interactive environments, but requires careful tuning of the time quantum to avoid excessive overhead or inefficiency.</a:t>
            </a:r>
          </a:p>
          <a:p>
            <a:endParaRPr lang="en-IN" dirty="0"/>
          </a:p>
        </p:txBody>
      </p:sp>
    </p:spTree>
    <p:extLst>
      <p:ext uri="{BB962C8B-B14F-4D97-AF65-F5344CB8AC3E}">
        <p14:creationId xmlns:p14="http://schemas.microsoft.com/office/powerpoint/2010/main" val="56941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8CB9-81E5-293B-D032-CF6EF20B7ACD}"/>
              </a:ext>
            </a:extLst>
          </p:cNvPr>
          <p:cNvSpPr>
            <a:spLocks noGrp="1"/>
          </p:cNvSpPr>
          <p:nvPr>
            <p:ph type="title"/>
          </p:nvPr>
        </p:nvSpPr>
        <p:spPr>
          <a:xfrm>
            <a:off x="677334" y="609600"/>
            <a:ext cx="8596668" cy="1216025"/>
          </a:xfrm>
        </p:spPr>
        <p:txBody>
          <a:bodyPr>
            <a:normAutofit/>
          </a:bodyPr>
          <a:lstStyle/>
          <a:p>
            <a:r>
              <a:rPr lang="en-IN" dirty="0"/>
              <a:t>Conclusion: Comparison of FCFS, Priority, SJF, And RR Scheduling</a:t>
            </a:r>
          </a:p>
        </p:txBody>
      </p:sp>
      <p:graphicFrame>
        <p:nvGraphicFramePr>
          <p:cNvPr id="12" name="Content Placeholder 11">
            <a:extLst>
              <a:ext uri="{FF2B5EF4-FFF2-40B4-BE49-F238E27FC236}">
                <a16:creationId xmlns:a16="http://schemas.microsoft.com/office/drawing/2014/main" id="{724B4B14-9A4C-4E0E-53D9-75AC96B550EA}"/>
              </a:ext>
            </a:extLst>
          </p:cNvPr>
          <p:cNvGraphicFramePr>
            <a:graphicFrameLocks noGrp="1"/>
          </p:cNvGraphicFramePr>
          <p:nvPr>
            <p:ph idx="1"/>
          </p:nvPr>
        </p:nvGraphicFramePr>
        <p:xfrm>
          <a:off x="1375208" y="1825625"/>
          <a:ext cx="9441584" cy="4587790"/>
        </p:xfrm>
        <a:graphic>
          <a:graphicData uri="http://schemas.openxmlformats.org/drawingml/2006/table">
            <a:tbl>
              <a:tblPr/>
              <a:tblGrid>
                <a:gridCol w="2360396">
                  <a:extLst>
                    <a:ext uri="{9D8B030D-6E8A-4147-A177-3AD203B41FA5}">
                      <a16:colId xmlns:a16="http://schemas.microsoft.com/office/drawing/2014/main" val="1906103310"/>
                    </a:ext>
                  </a:extLst>
                </a:gridCol>
                <a:gridCol w="2360396">
                  <a:extLst>
                    <a:ext uri="{9D8B030D-6E8A-4147-A177-3AD203B41FA5}">
                      <a16:colId xmlns:a16="http://schemas.microsoft.com/office/drawing/2014/main" val="1972297108"/>
                    </a:ext>
                  </a:extLst>
                </a:gridCol>
                <a:gridCol w="2360396">
                  <a:extLst>
                    <a:ext uri="{9D8B030D-6E8A-4147-A177-3AD203B41FA5}">
                      <a16:colId xmlns:a16="http://schemas.microsoft.com/office/drawing/2014/main" val="2990080515"/>
                    </a:ext>
                  </a:extLst>
                </a:gridCol>
                <a:gridCol w="2360396">
                  <a:extLst>
                    <a:ext uri="{9D8B030D-6E8A-4147-A177-3AD203B41FA5}">
                      <a16:colId xmlns:a16="http://schemas.microsoft.com/office/drawing/2014/main" val="1425521972"/>
                    </a:ext>
                  </a:extLst>
                </a:gridCol>
              </a:tblGrid>
              <a:tr h="328403">
                <a:tc>
                  <a:txBody>
                    <a:bodyPr/>
                    <a:lstStyle/>
                    <a:p>
                      <a:r>
                        <a:rPr lang="en-IN" sz="1600" b="1"/>
                        <a:t>Scheduling Algorithm</a:t>
                      </a:r>
                      <a:endParaRPr lang="en-IN" sz="1600"/>
                    </a:p>
                  </a:txBody>
                  <a:tcPr marL="82101" marR="82101" marT="41050" marB="41050" anchor="ctr">
                    <a:lnL>
                      <a:noFill/>
                    </a:lnL>
                    <a:lnR>
                      <a:noFill/>
                    </a:lnR>
                    <a:lnT>
                      <a:noFill/>
                    </a:lnT>
                    <a:lnB>
                      <a:noFill/>
                    </a:lnB>
                    <a:noFill/>
                  </a:tcPr>
                </a:tc>
                <a:tc>
                  <a:txBody>
                    <a:bodyPr/>
                    <a:lstStyle/>
                    <a:p>
                      <a:r>
                        <a:rPr lang="en-IN" sz="1600" b="1"/>
                        <a:t>Strengths</a:t>
                      </a:r>
                      <a:endParaRPr lang="en-IN" sz="1600"/>
                    </a:p>
                  </a:txBody>
                  <a:tcPr marL="82101" marR="82101" marT="41050" marB="41050" anchor="ctr">
                    <a:lnL>
                      <a:noFill/>
                    </a:lnL>
                    <a:lnR>
                      <a:noFill/>
                    </a:lnR>
                    <a:lnT>
                      <a:noFill/>
                    </a:lnT>
                    <a:lnB>
                      <a:noFill/>
                    </a:lnB>
                    <a:noFill/>
                  </a:tcPr>
                </a:tc>
                <a:tc>
                  <a:txBody>
                    <a:bodyPr/>
                    <a:lstStyle/>
                    <a:p>
                      <a:r>
                        <a:rPr lang="en-IN" sz="1600" b="1"/>
                        <a:t>Weaknesses</a:t>
                      </a:r>
                      <a:endParaRPr lang="en-IN" sz="1600"/>
                    </a:p>
                  </a:txBody>
                  <a:tcPr marL="82101" marR="82101" marT="41050" marB="41050" anchor="ctr">
                    <a:lnL>
                      <a:noFill/>
                    </a:lnL>
                    <a:lnR>
                      <a:noFill/>
                    </a:lnR>
                    <a:lnT>
                      <a:noFill/>
                    </a:lnT>
                    <a:lnB>
                      <a:noFill/>
                    </a:lnB>
                    <a:noFill/>
                  </a:tcPr>
                </a:tc>
                <a:tc>
                  <a:txBody>
                    <a:bodyPr/>
                    <a:lstStyle/>
                    <a:p>
                      <a:r>
                        <a:rPr lang="en-IN" sz="1600" b="1"/>
                        <a:t>Best Use Case</a:t>
                      </a:r>
                      <a:endParaRPr lang="en-IN" sz="1600"/>
                    </a:p>
                  </a:txBody>
                  <a:tcPr marL="82101" marR="82101" marT="41050" marB="41050" anchor="ctr">
                    <a:lnL>
                      <a:noFill/>
                    </a:lnL>
                    <a:lnR>
                      <a:noFill/>
                    </a:lnR>
                    <a:lnT>
                      <a:noFill/>
                    </a:lnT>
                    <a:lnB>
                      <a:noFill/>
                    </a:lnB>
                    <a:noFill/>
                  </a:tcPr>
                </a:tc>
                <a:extLst>
                  <a:ext uri="{0D108BD9-81ED-4DB2-BD59-A6C34878D82A}">
                    <a16:rowId xmlns:a16="http://schemas.microsoft.com/office/drawing/2014/main" val="2218556920"/>
                  </a:ext>
                </a:extLst>
              </a:tr>
              <a:tr h="821007">
                <a:tc>
                  <a:txBody>
                    <a:bodyPr/>
                    <a:lstStyle/>
                    <a:p>
                      <a:r>
                        <a:rPr lang="en-IN" sz="1600" b="1"/>
                        <a:t>FCFS (First-Come, First-Served)</a:t>
                      </a:r>
                      <a:endParaRPr lang="en-IN" sz="1600"/>
                    </a:p>
                  </a:txBody>
                  <a:tcPr marL="82101" marR="82101" marT="41050" marB="41050" anchor="ctr">
                    <a:lnL>
                      <a:noFill/>
                    </a:lnL>
                    <a:lnR>
                      <a:noFill/>
                    </a:lnR>
                    <a:lnT>
                      <a:noFill/>
                    </a:lnT>
                    <a:lnB>
                      <a:noFill/>
                    </a:lnB>
                    <a:noFill/>
                  </a:tcPr>
                </a:tc>
                <a:tc>
                  <a:txBody>
                    <a:bodyPr/>
                    <a:lstStyle/>
                    <a:p>
                      <a:r>
                        <a:rPr lang="en-IN" sz="1600"/>
                        <a:t>Simple to implement, fair (jobs executed in arrival order).</a:t>
                      </a:r>
                    </a:p>
                  </a:txBody>
                  <a:tcPr marL="82101" marR="82101" marT="41050" marB="41050" anchor="ctr">
                    <a:lnL>
                      <a:noFill/>
                    </a:lnL>
                    <a:lnR>
                      <a:noFill/>
                    </a:lnR>
                    <a:lnT>
                      <a:noFill/>
                    </a:lnT>
                    <a:lnB>
                      <a:noFill/>
                    </a:lnB>
                    <a:noFill/>
                  </a:tcPr>
                </a:tc>
                <a:tc>
                  <a:txBody>
                    <a:bodyPr/>
                    <a:lstStyle/>
                    <a:p>
                      <a:r>
                        <a:rPr lang="en-IN" sz="1600"/>
                        <a:t>Convoy effect; long processes can delay short ones, high waiting time.</a:t>
                      </a:r>
                    </a:p>
                  </a:txBody>
                  <a:tcPr marL="82101" marR="82101" marT="41050" marB="41050" anchor="ctr">
                    <a:lnL>
                      <a:noFill/>
                    </a:lnL>
                    <a:lnR>
                      <a:noFill/>
                    </a:lnR>
                    <a:lnT>
                      <a:noFill/>
                    </a:lnT>
                    <a:lnB>
                      <a:noFill/>
                    </a:lnB>
                    <a:noFill/>
                  </a:tcPr>
                </a:tc>
                <a:tc>
                  <a:txBody>
                    <a:bodyPr/>
                    <a:lstStyle/>
                    <a:p>
                      <a:r>
                        <a:rPr lang="en-IN" sz="1600"/>
                        <a:t>Simple batch processing or similar-length jobs.</a:t>
                      </a:r>
                    </a:p>
                  </a:txBody>
                  <a:tcPr marL="82101" marR="82101" marT="41050" marB="41050" anchor="ctr">
                    <a:lnL>
                      <a:noFill/>
                    </a:lnL>
                    <a:lnR>
                      <a:noFill/>
                    </a:lnR>
                    <a:lnT>
                      <a:noFill/>
                    </a:lnT>
                    <a:lnB>
                      <a:noFill/>
                    </a:lnB>
                    <a:noFill/>
                  </a:tcPr>
                </a:tc>
                <a:extLst>
                  <a:ext uri="{0D108BD9-81ED-4DB2-BD59-A6C34878D82A}">
                    <a16:rowId xmlns:a16="http://schemas.microsoft.com/office/drawing/2014/main" val="294483013"/>
                  </a:ext>
                </a:extLst>
              </a:tr>
              <a:tr h="1067309">
                <a:tc>
                  <a:txBody>
                    <a:bodyPr/>
                    <a:lstStyle/>
                    <a:p>
                      <a:r>
                        <a:rPr lang="en-IN" sz="1600" b="1"/>
                        <a:t>Priority Scheduling</a:t>
                      </a:r>
                      <a:endParaRPr lang="en-IN" sz="1600"/>
                    </a:p>
                  </a:txBody>
                  <a:tcPr marL="82101" marR="82101" marT="41050" marB="41050" anchor="ctr">
                    <a:lnL>
                      <a:noFill/>
                    </a:lnL>
                    <a:lnR>
                      <a:noFill/>
                    </a:lnR>
                    <a:lnT>
                      <a:noFill/>
                    </a:lnT>
                    <a:lnB>
                      <a:noFill/>
                    </a:lnB>
                    <a:noFill/>
                  </a:tcPr>
                </a:tc>
                <a:tc>
                  <a:txBody>
                    <a:bodyPr/>
                    <a:lstStyle/>
                    <a:p>
                      <a:r>
                        <a:rPr lang="en-IN" sz="1600" dirty="0"/>
                        <a:t>Flexible, allows prioritization of critical tasks.</a:t>
                      </a:r>
                    </a:p>
                  </a:txBody>
                  <a:tcPr marL="82101" marR="82101" marT="41050" marB="41050" anchor="ctr">
                    <a:lnL>
                      <a:noFill/>
                    </a:lnL>
                    <a:lnR>
                      <a:noFill/>
                    </a:lnR>
                    <a:lnT>
                      <a:noFill/>
                    </a:lnT>
                    <a:lnB>
                      <a:noFill/>
                    </a:lnB>
                    <a:noFill/>
                  </a:tcPr>
                </a:tc>
                <a:tc>
                  <a:txBody>
                    <a:bodyPr/>
                    <a:lstStyle/>
                    <a:p>
                      <a:r>
                        <a:rPr lang="en-IN" sz="1600"/>
                        <a:t>Starvation of low-priority processes, complexity in managing priorities.</a:t>
                      </a:r>
                    </a:p>
                  </a:txBody>
                  <a:tcPr marL="82101" marR="82101" marT="41050" marB="41050" anchor="ctr">
                    <a:lnL>
                      <a:noFill/>
                    </a:lnL>
                    <a:lnR>
                      <a:noFill/>
                    </a:lnR>
                    <a:lnT>
                      <a:noFill/>
                    </a:lnT>
                    <a:lnB>
                      <a:noFill/>
                    </a:lnB>
                    <a:noFill/>
                  </a:tcPr>
                </a:tc>
                <a:tc>
                  <a:txBody>
                    <a:bodyPr/>
                    <a:lstStyle/>
                    <a:p>
                      <a:r>
                        <a:rPr lang="en-IN" sz="1600"/>
                        <a:t>Real-time systems or where tasks with varying urgency need prioritization.</a:t>
                      </a:r>
                    </a:p>
                  </a:txBody>
                  <a:tcPr marL="82101" marR="82101" marT="41050" marB="41050" anchor="ctr">
                    <a:lnL>
                      <a:noFill/>
                    </a:lnL>
                    <a:lnR>
                      <a:noFill/>
                    </a:lnR>
                    <a:lnT>
                      <a:noFill/>
                    </a:lnT>
                    <a:lnB>
                      <a:noFill/>
                    </a:lnB>
                    <a:noFill/>
                  </a:tcPr>
                </a:tc>
                <a:extLst>
                  <a:ext uri="{0D108BD9-81ED-4DB2-BD59-A6C34878D82A}">
                    <a16:rowId xmlns:a16="http://schemas.microsoft.com/office/drawing/2014/main" val="964659220"/>
                  </a:ext>
                </a:extLst>
              </a:tr>
              <a:tr h="1067309">
                <a:tc>
                  <a:txBody>
                    <a:bodyPr/>
                    <a:lstStyle/>
                    <a:p>
                      <a:r>
                        <a:rPr lang="en-IN" sz="1600" b="1"/>
                        <a:t>Shortest Job First (SJF)</a:t>
                      </a:r>
                      <a:endParaRPr lang="en-IN" sz="1600"/>
                    </a:p>
                  </a:txBody>
                  <a:tcPr marL="82101" marR="82101" marT="41050" marB="41050" anchor="ctr">
                    <a:lnL>
                      <a:noFill/>
                    </a:lnL>
                    <a:lnR>
                      <a:noFill/>
                    </a:lnR>
                    <a:lnT>
                      <a:noFill/>
                    </a:lnT>
                    <a:lnB>
                      <a:noFill/>
                    </a:lnB>
                    <a:noFill/>
                  </a:tcPr>
                </a:tc>
                <a:tc>
                  <a:txBody>
                    <a:bodyPr/>
                    <a:lstStyle/>
                    <a:p>
                      <a:r>
                        <a:rPr lang="en-IN" sz="1600"/>
                        <a:t>Minimizes average waiting time, optimal if burst times are known.</a:t>
                      </a:r>
                    </a:p>
                  </a:txBody>
                  <a:tcPr marL="82101" marR="82101" marT="41050" marB="41050" anchor="ctr">
                    <a:lnL>
                      <a:noFill/>
                    </a:lnL>
                    <a:lnR>
                      <a:noFill/>
                    </a:lnR>
                    <a:lnT>
                      <a:noFill/>
                    </a:lnT>
                    <a:lnB>
                      <a:noFill/>
                    </a:lnB>
                    <a:noFill/>
                  </a:tcPr>
                </a:tc>
                <a:tc>
                  <a:txBody>
                    <a:bodyPr/>
                    <a:lstStyle/>
                    <a:p>
                      <a:r>
                        <a:rPr lang="en-IN" sz="1600"/>
                        <a:t>Requires knowledge of future burst times, may cause starvation for longer jobs.</a:t>
                      </a:r>
                    </a:p>
                  </a:txBody>
                  <a:tcPr marL="82101" marR="82101" marT="41050" marB="41050" anchor="ctr">
                    <a:lnL>
                      <a:noFill/>
                    </a:lnL>
                    <a:lnR>
                      <a:noFill/>
                    </a:lnR>
                    <a:lnT>
                      <a:noFill/>
                    </a:lnT>
                    <a:lnB>
                      <a:noFill/>
                    </a:lnB>
                    <a:noFill/>
                  </a:tcPr>
                </a:tc>
                <a:tc>
                  <a:txBody>
                    <a:bodyPr/>
                    <a:lstStyle/>
                    <a:p>
                      <a:r>
                        <a:rPr lang="en-IN" sz="1600"/>
                        <a:t>Batch processing with predictable task durations.</a:t>
                      </a:r>
                    </a:p>
                  </a:txBody>
                  <a:tcPr marL="82101" marR="82101" marT="41050" marB="41050" anchor="ctr">
                    <a:lnL>
                      <a:noFill/>
                    </a:lnL>
                    <a:lnR>
                      <a:noFill/>
                    </a:lnR>
                    <a:lnT>
                      <a:noFill/>
                    </a:lnT>
                    <a:lnB>
                      <a:noFill/>
                    </a:lnB>
                    <a:noFill/>
                  </a:tcPr>
                </a:tc>
                <a:extLst>
                  <a:ext uri="{0D108BD9-81ED-4DB2-BD59-A6C34878D82A}">
                    <a16:rowId xmlns:a16="http://schemas.microsoft.com/office/drawing/2014/main" val="3379231254"/>
                  </a:ext>
                </a:extLst>
              </a:tr>
              <a:tr h="1067309">
                <a:tc>
                  <a:txBody>
                    <a:bodyPr/>
                    <a:lstStyle/>
                    <a:p>
                      <a:r>
                        <a:rPr lang="en-IN" sz="1600" b="1"/>
                        <a:t>Round Robin (RR)</a:t>
                      </a:r>
                      <a:endParaRPr lang="en-IN" sz="1600"/>
                    </a:p>
                  </a:txBody>
                  <a:tcPr marL="82101" marR="82101" marT="41050" marB="41050" anchor="ctr">
                    <a:lnL>
                      <a:noFill/>
                    </a:lnL>
                    <a:lnR>
                      <a:noFill/>
                    </a:lnR>
                    <a:lnT>
                      <a:noFill/>
                    </a:lnT>
                    <a:lnB>
                      <a:noFill/>
                    </a:lnB>
                    <a:noFill/>
                  </a:tcPr>
                </a:tc>
                <a:tc>
                  <a:txBody>
                    <a:bodyPr/>
                    <a:lstStyle/>
                    <a:p>
                      <a:r>
                        <a:rPr lang="en-IN" sz="1600"/>
                        <a:t>Fair, provides reasonable response times for interactive systems.</a:t>
                      </a:r>
                    </a:p>
                  </a:txBody>
                  <a:tcPr marL="82101" marR="82101" marT="41050" marB="41050" anchor="ctr">
                    <a:lnL>
                      <a:noFill/>
                    </a:lnL>
                    <a:lnR>
                      <a:noFill/>
                    </a:lnR>
                    <a:lnT>
                      <a:noFill/>
                    </a:lnT>
                    <a:lnB>
                      <a:noFill/>
                    </a:lnB>
                    <a:noFill/>
                  </a:tcPr>
                </a:tc>
                <a:tc>
                  <a:txBody>
                    <a:bodyPr/>
                    <a:lstStyle/>
                    <a:p>
                      <a:r>
                        <a:rPr lang="en-IN" sz="1600"/>
                        <a:t>Performance depends on time quantum; excessive context switching overhead.</a:t>
                      </a:r>
                    </a:p>
                  </a:txBody>
                  <a:tcPr marL="82101" marR="82101" marT="41050" marB="41050" anchor="ctr">
                    <a:lnL>
                      <a:noFill/>
                    </a:lnL>
                    <a:lnR>
                      <a:noFill/>
                    </a:lnR>
                    <a:lnT>
                      <a:noFill/>
                    </a:lnT>
                    <a:lnB>
                      <a:noFill/>
                    </a:lnB>
                    <a:noFill/>
                  </a:tcPr>
                </a:tc>
                <a:tc>
                  <a:txBody>
                    <a:bodyPr/>
                    <a:lstStyle/>
                    <a:p>
                      <a:r>
                        <a:rPr lang="en-IN" sz="1600" dirty="0"/>
                        <a:t>Time-sharing systems, multi-user, interactive systems.</a:t>
                      </a:r>
                    </a:p>
                  </a:txBody>
                  <a:tcPr marL="82101" marR="82101" marT="41050" marB="41050" anchor="ctr">
                    <a:lnL>
                      <a:noFill/>
                    </a:lnL>
                    <a:lnR>
                      <a:noFill/>
                    </a:lnR>
                    <a:lnT>
                      <a:noFill/>
                    </a:lnT>
                    <a:lnB>
                      <a:noFill/>
                    </a:lnB>
                    <a:noFill/>
                  </a:tcPr>
                </a:tc>
                <a:extLst>
                  <a:ext uri="{0D108BD9-81ED-4DB2-BD59-A6C34878D82A}">
                    <a16:rowId xmlns:a16="http://schemas.microsoft.com/office/drawing/2014/main" val="3845419662"/>
                  </a:ext>
                </a:extLst>
              </a:tr>
            </a:tbl>
          </a:graphicData>
        </a:graphic>
      </p:graphicFrame>
    </p:spTree>
    <p:extLst>
      <p:ext uri="{BB962C8B-B14F-4D97-AF65-F5344CB8AC3E}">
        <p14:creationId xmlns:p14="http://schemas.microsoft.com/office/powerpoint/2010/main" val="310734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373E-7786-5D6F-8BA5-02FA57337D7D}"/>
              </a:ext>
            </a:extLst>
          </p:cNvPr>
          <p:cNvSpPr>
            <a:spLocks noGrp="1"/>
          </p:cNvSpPr>
          <p:nvPr>
            <p:ph type="title"/>
          </p:nvPr>
        </p:nvSpPr>
        <p:spPr>
          <a:xfrm>
            <a:off x="3149601" y="3005667"/>
            <a:ext cx="4555066" cy="1320800"/>
          </a:xfrm>
        </p:spPr>
        <p:txBody>
          <a:bodyPr/>
          <a:lstStyle/>
          <a:p>
            <a:r>
              <a:rPr lang="en-IN" dirty="0"/>
              <a:t>Thank you….</a:t>
            </a:r>
          </a:p>
        </p:txBody>
      </p:sp>
    </p:spTree>
    <p:extLst>
      <p:ext uri="{BB962C8B-B14F-4D97-AF65-F5344CB8AC3E}">
        <p14:creationId xmlns:p14="http://schemas.microsoft.com/office/powerpoint/2010/main" val="1268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EF01-1D0F-50F3-CEDD-595BB4C67388}"/>
              </a:ext>
            </a:extLst>
          </p:cNvPr>
          <p:cNvSpPr>
            <a:spLocks noGrp="1"/>
          </p:cNvSpPr>
          <p:nvPr>
            <p:ph type="title"/>
          </p:nvPr>
        </p:nvSpPr>
        <p:spPr>
          <a:xfrm>
            <a:off x="829733" y="331258"/>
            <a:ext cx="10515600" cy="1325563"/>
          </a:xfrm>
        </p:spPr>
        <p:txBody>
          <a:bodyPr/>
          <a:lstStyle/>
          <a:p>
            <a:r>
              <a:rPr lang="en-IN" dirty="0"/>
              <a:t>Introduction to CPU Scheduling</a:t>
            </a:r>
          </a:p>
        </p:txBody>
      </p:sp>
      <p:sp>
        <p:nvSpPr>
          <p:cNvPr id="3" name="Content Placeholder 2">
            <a:extLst>
              <a:ext uri="{FF2B5EF4-FFF2-40B4-BE49-F238E27FC236}">
                <a16:creationId xmlns:a16="http://schemas.microsoft.com/office/drawing/2014/main" id="{9FCF7B8F-2BE9-887A-F216-7EBAE8AA67F0}"/>
              </a:ext>
            </a:extLst>
          </p:cNvPr>
          <p:cNvSpPr>
            <a:spLocks noGrp="1"/>
          </p:cNvSpPr>
          <p:nvPr>
            <p:ph idx="1"/>
          </p:nvPr>
        </p:nvSpPr>
        <p:spPr>
          <a:xfrm>
            <a:off x="829733" y="1732492"/>
            <a:ext cx="10515600" cy="4351338"/>
          </a:xfrm>
        </p:spPr>
        <p:txBody>
          <a:bodyPr>
            <a:normAutofit/>
          </a:bodyPr>
          <a:lstStyle/>
          <a:p>
            <a:r>
              <a:rPr lang="en-IN" dirty="0"/>
              <a:t>What is CPU Scheduling?</a:t>
            </a:r>
          </a:p>
          <a:p>
            <a:pPr lvl="1"/>
            <a:r>
              <a:rPr lang="en-IN" dirty="0"/>
              <a:t>CPU Scheduling refers to the technique used by operating systems to determine which process will use the CPU at any given time. Since multiple processes are often running simultaneously, scheduling ensures the system functions efficiently.</a:t>
            </a:r>
          </a:p>
          <a:p>
            <a:r>
              <a:rPr lang="en-IN" dirty="0"/>
              <a:t>Purpose of CPU Scheduling</a:t>
            </a:r>
          </a:p>
          <a:p>
            <a:pPr lvl="1"/>
            <a:r>
              <a:rPr lang="en-IN" dirty="0"/>
              <a:t>It optimizes the CPU's use by assigning time slices to processes in a way that maximizes performance, responsiveness, and fairness. It ensures that no process monopolizes the CPU and that resources are shared appropriately.</a:t>
            </a:r>
          </a:p>
          <a:p>
            <a:r>
              <a:rPr lang="en-IN" dirty="0"/>
              <a:t>Relevance:</a:t>
            </a:r>
          </a:p>
          <a:p>
            <a:pPr lvl="1"/>
            <a:r>
              <a:rPr lang="en-IN" dirty="0"/>
              <a:t>In a multi-tasking environment, CPU scheduling is critical for managing the execution of processes, particularly in systems running many processes concurrently, such as personal computers, servers, and mobile devices.</a:t>
            </a:r>
          </a:p>
        </p:txBody>
      </p:sp>
    </p:spTree>
    <p:extLst>
      <p:ext uri="{BB962C8B-B14F-4D97-AF65-F5344CB8AC3E}">
        <p14:creationId xmlns:p14="http://schemas.microsoft.com/office/powerpoint/2010/main" val="166081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1531-7B1B-5172-5B0E-8B7B5604FB4B}"/>
              </a:ext>
            </a:extLst>
          </p:cNvPr>
          <p:cNvSpPr>
            <a:spLocks noGrp="1"/>
          </p:cNvSpPr>
          <p:nvPr>
            <p:ph type="title"/>
          </p:nvPr>
        </p:nvSpPr>
        <p:spPr/>
        <p:txBody>
          <a:bodyPr/>
          <a:lstStyle/>
          <a:p>
            <a:r>
              <a:rPr lang="en-IN" dirty="0"/>
              <a:t>Why CPU Scheduling is Important</a:t>
            </a:r>
          </a:p>
        </p:txBody>
      </p:sp>
      <p:sp>
        <p:nvSpPr>
          <p:cNvPr id="3" name="Content Placeholder 2">
            <a:extLst>
              <a:ext uri="{FF2B5EF4-FFF2-40B4-BE49-F238E27FC236}">
                <a16:creationId xmlns:a16="http://schemas.microsoft.com/office/drawing/2014/main" id="{91894D72-B7D7-C10A-214F-311344B171BA}"/>
              </a:ext>
            </a:extLst>
          </p:cNvPr>
          <p:cNvSpPr>
            <a:spLocks noGrp="1"/>
          </p:cNvSpPr>
          <p:nvPr>
            <p:ph idx="1"/>
          </p:nvPr>
        </p:nvSpPr>
        <p:spPr>
          <a:xfrm>
            <a:off x="838200" y="1825625"/>
            <a:ext cx="10515600" cy="4667250"/>
          </a:xfrm>
        </p:spPr>
        <p:txBody>
          <a:bodyPr>
            <a:normAutofit/>
          </a:bodyPr>
          <a:lstStyle/>
          <a:p>
            <a:r>
              <a:rPr lang="en-IN" b="1" dirty="0"/>
              <a:t>Efficient CPU Utilization: </a:t>
            </a:r>
            <a:r>
              <a:rPr lang="en-IN" dirty="0"/>
              <a:t>In modern operating systems, multiple processes are often running at the same time. CPU scheduling helps to keep the CPU busy by ensuring that it is always processing tasks, minimizing idle time.</a:t>
            </a:r>
          </a:p>
          <a:p>
            <a:r>
              <a:rPr lang="en-IN" b="1" dirty="0"/>
              <a:t>Fair Resource Allocation</a:t>
            </a:r>
            <a:r>
              <a:rPr lang="en-IN" dirty="0"/>
              <a:t>: Without proper scheduling, some processes might monopolize the CPU, leaving others waiting for an unfair amount of time. Scheduling ensures that each process gets a fair share of CPU time, preventing starvation of lower-priority tasks.</a:t>
            </a:r>
          </a:p>
          <a:p>
            <a:r>
              <a:rPr lang="en-IN" b="1" dirty="0"/>
              <a:t>Multitasking: </a:t>
            </a:r>
            <a:r>
              <a:rPr lang="en-IN" dirty="0"/>
              <a:t>For systems running multiple applications simultaneously, CPU scheduling is essential. It manages the allocation of CPU time to various processes, ensuring that all tasks are completed without causing performance degradation.</a:t>
            </a:r>
          </a:p>
        </p:txBody>
      </p:sp>
    </p:spTree>
    <p:extLst>
      <p:ext uri="{BB962C8B-B14F-4D97-AF65-F5344CB8AC3E}">
        <p14:creationId xmlns:p14="http://schemas.microsoft.com/office/powerpoint/2010/main" val="270619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440A-0A30-1111-3CFA-62F9DF77D596}"/>
              </a:ext>
            </a:extLst>
          </p:cNvPr>
          <p:cNvSpPr>
            <a:spLocks noGrp="1"/>
          </p:cNvSpPr>
          <p:nvPr>
            <p:ph type="title"/>
          </p:nvPr>
        </p:nvSpPr>
        <p:spPr/>
        <p:txBody>
          <a:bodyPr/>
          <a:lstStyle/>
          <a:p>
            <a:r>
              <a:rPr lang="en-IN" dirty="0"/>
              <a:t>Goals of CPU Scheduling</a:t>
            </a:r>
          </a:p>
        </p:txBody>
      </p:sp>
      <p:sp>
        <p:nvSpPr>
          <p:cNvPr id="3" name="Content Placeholder 2">
            <a:extLst>
              <a:ext uri="{FF2B5EF4-FFF2-40B4-BE49-F238E27FC236}">
                <a16:creationId xmlns:a16="http://schemas.microsoft.com/office/drawing/2014/main" id="{7920B770-7362-7A54-9978-D01A64E01A09}"/>
              </a:ext>
            </a:extLst>
          </p:cNvPr>
          <p:cNvSpPr>
            <a:spLocks noGrp="1"/>
          </p:cNvSpPr>
          <p:nvPr>
            <p:ph idx="1"/>
          </p:nvPr>
        </p:nvSpPr>
        <p:spPr/>
        <p:txBody>
          <a:bodyPr/>
          <a:lstStyle/>
          <a:p>
            <a:r>
              <a:rPr lang="en-IN" b="1" dirty="0"/>
              <a:t>Maximize CPU Utilization</a:t>
            </a:r>
            <a:endParaRPr lang="en-IN" dirty="0"/>
          </a:p>
          <a:p>
            <a:r>
              <a:rPr lang="en-IN" b="1" dirty="0"/>
              <a:t>Minimize Waiting Time</a:t>
            </a:r>
          </a:p>
          <a:p>
            <a:r>
              <a:rPr lang="en-IN" b="1" dirty="0"/>
              <a:t>Maximize Throughput</a:t>
            </a:r>
            <a:r>
              <a:rPr lang="en-IN" dirty="0"/>
              <a:t>:</a:t>
            </a:r>
            <a:endParaRPr lang="en-IN" b="1" dirty="0"/>
          </a:p>
          <a:p>
            <a:r>
              <a:rPr lang="en-IN" b="1" dirty="0"/>
              <a:t>Improve System Responsiveness</a:t>
            </a:r>
          </a:p>
        </p:txBody>
      </p:sp>
    </p:spTree>
    <p:extLst>
      <p:ext uri="{BB962C8B-B14F-4D97-AF65-F5344CB8AC3E}">
        <p14:creationId xmlns:p14="http://schemas.microsoft.com/office/powerpoint/2010/main" val="5345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5DEA-9CE3-7EF9-1B31-CB06769EB7B0}"/>
              </a:ext>
            </a:extLst>
          </p:cNvPr>
          <p:cNvSpPr>
            <a:spLocks noGrp="1"/>
          </p:cNvSpPr>
          <p:nvPr>
            <p:ph type="title"/>
          </p:nvPr>
        </p:nvSpPr>
        <p:spPr/>
        <p:txBody>
          <a:bodyPr/>
          <a:lstStyle/>
          <a:p>
            <a:r>
              <a:rPr lang="en-IN" dirty="0"/>
              <a:t>Types of Scheduling Algorithms</a:t>
            </a:r>
          </a:p>
        </p:txBody>
      </p:sp>
      <p:sp>
        <p:nvSpPr>
          <p:cNvPr id="3" name="Content Placeholder 2">
            <a:extLst>
              <a:ext uri="{FF2B5EF4-FFF2-40B4-BE49-F238E27FC236}">
                <a16:creationId xmlns:a16="http://schemas.microsoft.com/office/drawing/2014/main" id="{36AFC990-C3BB-8B97-99C5-3479DC370160}"/>
              </a:ext>
            </a:extLst>
          </p:cNvPr>
          <p:cNvSpPr>
            <a:spLocks noGrp="1"/>
          </p:cNvSpPr>
          <p:nvPr>
            <p:ph idx="1"/>
          </p:nvPr>
        </p:nvSpPr>
        <p:spPr/>
        <p:txBody>
          <a:bodyPr/>
          <a:lstStyle/>
          <a:p>
            <a:r>
              <a:rPr lang="en-IN" b="1" dirty="0"/>
              <a:t>Non-</a:t>
            </a:r>
            <a:r>
              <a:rPr lang="en-IN" b="1" dirty="0" err="1"/>
              <a:t>Preemptive</a:t>
            </a:r>
            <a:r>
              <a:rPr lang="en-IN" b="1" dirty="0"/>
              <a:t> Scheduling</a:t>
            </a:r>
            <a:r>
              <a:rPr lang="en-IN" dirty="0"/>
              <a:t>: A process runs to completion or until it is blocked (e.g., FCFS, SJN).</a:t>
            </a:r>
          </a:p>
          <a:p>
            <a:pPr lvl="1"/>
            <a:r>
              <a:rPr lang="en-IN" dirty="0"/>
              <a:t>FCFS</a:t>
            </a:r>
          </a:p>
          <a:p>
            <a:pPr lvl="1"/>
            <a:r>
              <a:rPr lang="en-IN" dirty="0"/>
              <a:t>SJN</a:t>
            </a:r>
          </a:p>
          <a:p>
            <a:pPr lvl="1"/>
            <a:r>
              <a:rPr lang="en-IN" dirty="0"/>
              <a:t>PS</a:t>
            </a:r>
          </a:p>
          <a:p>
            <a:r>
              <a:rPr lang="en-IN" b="1" dirty="0" err="1"/>
              <a:t>Preemptive</a:t>
            </a:r>
            <a:r>
              <a:rPr lang="en-IN" b="1" dirty="0"/>
              <a:t> Scheduling</a:t>
            </a:r>
            <a:r>
              <a:rPr lang="en-IN" dirty="0"/>
              <a:t>: The OS can stop a process in the middle of execution to give the CPU to another process (e.g., Round Robin).</a:t>
            </a:r>
          </a:p>
          <a:p>
            <a:pPr lvl="1"/>
            <a:r>
              <a:rPr lang="en-IN" dirty="0"/>
              <a:t>Round Robin</a:t>
            </a:r>
          </a:p>
        </p:txBody>
      </p:sp>
    </p:spTree>
    <p:extLst>
      <p:ext uri="{BB962C8B-B14F-4D97-AF65-F5344CB8AC3E}">
        <p14:creationId xmlns:p14="http://schemas.microsoft.com/office/powerpoint/2010/main" val="293915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AD6E-A5B8-D02E-59BF-19CBADBAC1F3}"/>
              </a:ext>
            </a:extLst>
          </p:cNvPr>
          <p:cNvSpPr>
            <a:spLocks noGrp="1"/>
          </p:cNvSpPr>
          <p:nvPr>
            <p:ph type="title"/>
          </p:nvPr>
        </p:nvSpPr>
        <p:spPr/>
        <p:txBody>
          <a:bodyPr/>
          <a:lstStyle/>
          <a:p>
            <a:r>
              <a:rPr lang="en-IN" dirty="0"/>
              <a:t>FIRST COME FIRST SERVED (FCFS)</a:t>
            </a:r>
          </a:p>
        </p:txBody>
      </p:sp>
      <p:sp>
        <p:nvSpPr>
          <p:cNvPr id="3" name="Content Placeholder 2">
            <a:extLst>
              <a:ext uri="{FF2B5EF4-FFF2-40B4-BE49-F238E27FC236}">
                <a16:creationId xmlns:a16="http://schemas.microsoft.com/office/drawing/2014/main" id="{15D4A455-A026-79EF-BD6B-7A07F8BE2D9B}"/>
              </a:ext>
            </a:extLst>
          </p:cNvPr>
          <p:cNvSpPr>
            <a:spLocks noGrp="1"/>
          </p:cNvSpPr>
          <p:nvPr>
            <p:ph idx="1"/>
          </p:nvPr>
        </p:nvSpPr>
        <p:spPr>
          <a:xfrm>
            <a:off x="838200" y="1825625"/>
            <a:ext cx="10515600" cy="4202642"/>
          </a:xfrm>
        </p:spPr>
        <p:txBody>
          <a:bodyPr/>
          <a:lstStyle/>
          <a:p>
            <a:r>
              <a:rPr lang="en-IN" b="1" dirty="0"/>
              <a:t>Description</a:t>
            </a:r>
            <a:r>
              <a:rPr lang="en-IN" dirty="0"/>
              <a:t>: FCFS is the simplest CPU scheduling algorithm. In this approach, processes are executed in the order of their arrival in the ready queue. Once a process starts execution, it runs to completion before the next process is scheduled.</a:t>
            </a:r>
          </a:p>
          <a:p>
            <a:pPr marL="0" indent="0">
              <a:buNone/>
            </a:pPr>
            <a:endParaRPr lang="en-IN" dirty="0"/>
          </a:p>
          <a:p>
            <a:pPr>
              <a:buFont typeface="Arial" panose="020B0604020202020204" pitchFamily="34" charset="0"/>
              <a:buChar char="•"/>
            </a:pPr>
            <a:r>
              <a:rPr lang="en-IN" b="1" dirty="0"/>
              <a:t>How It Works ?</a:t>
            </a:r>
            <a:r>
              <a:rPr lang="en-IN" dirty="0"/>
              <a:t>: </a:t>
            </a:r>
          </a:p>
          <a:p>
            <a:pPr lvl="1"/>
            <a:r>
              <a:rPr lang="en-IN" dirty="0"/>
              <a:t>When a process enters the ready queue, it is assigned CPU time based on the order of arrival.</a:t>
            </a:r>
          </a:p>
          <a:p>
            <a:pPr lvl="2"/>
            <a:r>
              <a:rPr lang="en-IN" dirty="0"/>
              <a:t>The process that arrives first is executed first, without </a:t>
            </a:r>
            <a:r>
              <a:rPr lang="en-IN" dirty="0" err="1"/>
              <a:t>preemption</a:t>
            </a:r>
            <a:r>
              <a:rPr lang="en-IN" dirty="0"/>
              <a:t>.</a:t>
            </a:r>
          </a:p>
          <a:p>
            <a:pPr lvl="2"/>
            <a:r>
              <a:rPr lang="en-IN" dirty="0"/>
              <a:t>Once a process completes, the next process in the queue is scheduled.</a:t>
            </a:r>
          </a:p>
          <a:p>
            <a:endParaRPr lang="en-IN" dirty="0"/>
          </a:p>
        </p:txBody>
      </p:sp>
    </p:spTree>
    <p:extLst>
      <p:ext uri="{BB962C8B-B14F-4D97-AF65-F5344CB8AC3E}">
        <p14:creationId xmlns:p14="http://schemas.microsoft.com/office/powerpoint/2010/main" val="208188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E3DC-0A99-A0C4-C6C9-65ABA527FBEE}"/>
              </a:ext>
            </a:extLst>
          </p:cNvPr>
          <p:cNvSpPr>
            <a:spLocks noGrp="1"/>
          </p:cNvSpPr>
          <p:nvPr>
            <p:ph type="title"/>
          </p:nvPr>
        </p:nvSpPr>
        <p:spPr/>
        <p:txBody>
          <a:bodyPr/>
          <a:lstStyle/>
          <a:p>
            <a:r>
              <a:rPr lang="en-IN" dirty="0"/>
              <a:t>FIRST COME FIRST SERVED Pros And Cons </a:t>
            </a:r>
          </a:p>
        </p:txBody>
      </p:sp>
      <p:sp>
        <p:nvSpPr>
          <p:cNvPr id="3" name="Content Placeholder 2">
            <a:extLst>
              <a:ext uri="{FF2B5EF4-FFF2-40B4-BE49-F238E27FC236}">
                <a16:creationId xmlns:a16="http://schemas.microsoft.com/office/drawing/2014/main" id="{DACF3C1B-66B2-1E22-CE35-1F5B3C046EDD}"/>
              </a:ext>
            </a:extLst>
          </p:cNvPr>
          <p:cNvSpPr>
            <a:spLocks noGrp="1"/>
          </p:cNvSpPr>
          <p:nvPr>
            <p:ph idx="1"/>
          </p:nvPr>
        </p:nvSpPr>
        <p:spPr>
          <a:xfrm>
            <a:off x="838199" y="1532467"/>
            <a:ext cx="11006667" cy="5037666"/>
          </a:xfrm>
        </p:spPr>
        <p:txBody>
          <a:bodyPr>
            <a:normAutofit/>
          </a:bodyPr>
          <a:lstStyle/>
          <a:p>
            <a:r>
              <a:rPr lang="en-IN" b="1" dirty="0"/>
              <a:t>Pros</a:t>
            </a:r>
            <a:r>
              <a:rPr lang="en-IN" dirty="0"/>
              <a:t>:</a:t>
            </a:r>
          </a:p>
          <a:p>
            <a:pPr lvl="1"/>
            <a:r>
              <a:rPr lang="en-IN" b="1" dirty="0"/>
              <a:t>Simplicity</a:t>
            </a:r>
            <a:r>
              <a:rPr lang="en-IN" dirty="0"/>
              <a:t>: Easy to implement and understand, making it ideal for educational purposes or simple systems.</a:t>
            </a:r>
          </a:p>
          <a:p>
            <a:pPr lvl="1"/>
            <a:r>
              <a:rPr lang="en-IN" b="1" dirty="0"/>
              <a:t>Fairness</a:t>
            </a:r>
            <a:r>
              <a:rPr lang="en-IN" dirty="0"/>
              <a:t>: Every process gets a chance to execute in the order they arrive, without </a:t>
            </a:r>
            <a:r>
              <a:rPr lang="en-IN" dirty="0" err="1"/>
              <a:t>favoritism</a:t>
            </a:r>
            <a:r>
              <a:rPr lang="en-IN" dirty="0"/>
              <a:t>.	</a:t>
            </a:r>
          </a:p>
          <a:p>
            <a:pPr lvl="1"/>
            <a:r>
              <a:rPr lang="en-IN" b="1" dirty="0"/>
              <a:t>Non-</a:t>
            </a:r>
            <a:r>
              <a:rPr lang="en-IN" b="1" dirty="0" err="1"/>
              <a:t>preemptive</a:t>
            </a:r>
            <a:r>
              <a:rPr lang="en-IN" dirty="0"/>
              <a:t>: There is no interruption of a process, which can simplify certain system designs.</a:t>
            </a:r>
          </a:p>
          <a:p>
            <a:r>
              <a:rPr lang="en-IN" b="1" dirty="0"/>
              <a:t>Cons</a:t>
            </a:r>
            <a:r>
              <a:rPr lang="en-IN" dirty="0"/>
              <a:t>:</a:t>
            </a:r>
          </a:p>
          <a:p>
            <a:pPr lvl="1"/>
            <a:r>
              <a:rPr lang="en-IN" b="1" dirty="0"/>
              <a:t>Convoy Effect</a:t>
            </a:r>
            <a:r>
              <a:rPr lang="en-IN" dirty="0"/>
              <a:t>: If a long process arrives first, shorter processes will have to wait, leading to long average waiting times and inefficient CPU usage.</a:t>
            </a:r>
          </a:p>
          <a:p>
            <a:pPr lvl="1"/>
            <a:r>
              <a:rPr lang="en-IN" b="1" dirty="0"/>
              <a:t>Inefficiency</a:t>
            </a:r>
            <a:r>
              <a:rPr lang="en-IN" dirty="0"/>
              <a:t>: High waiting times for processes, especially in systems with a mix of short and long processes.</a:t>
            </a:r>
          </a:p>
          <a:p>
            <a:pPr lvl="1"/>
            <a:r>
              <a:rPr lang="en-IN" b="1" dirty="0"/>
              <a:t>Not Ideal for Interactive Systems</a:t>
            </a:r>
            <a:r>
              <a:rPr lang="en-IN" dirty="0"/>
              <a:t>: Poor response times in systems where responsiveness is critical (e.g., user-facing applications).</a:t>
            </a:r>
          </a:p>
          <a:p>
            <a:endParaRPr lang="en-IN" dirty="0"/>
          </a:p>
          <a:p>
            <a:endParaRPr lang="en-IN" dirty="0"/>
          </a:p>
        </p:txBody>
      </p:sp>
    </p:spTree>
    <p:extLst>
      <p:ext uri="{BB962C8B-B14F-4D97-AF65-F5344CB8AC3E}">
        <p14:creationId xmlns:p14="http://schemas.microsoft.com/office/powerpoint/2010/main" val="40244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CD14-59BC-66A3-5884-348DF1019F59}"/>
              </a:ext>
            </a:extLst>
          </p:cNvPr>
          <p:cNvSpPr>
            <a:spLocks noGrp="1"/>
          </p:cNvSpPr>
          <p:nvPr>
            <p:ph type="title"/>
          </p:nvPr>
        </p:nvSpPr>
        <p:spPr/>
        <p:txBody>
          <a:bodyPr/>
          <a:lstStyle/>
          <a:p>
            <a:r>
              <a:rPr lang="en-IN" b="1" dirty="0"/>
              <a:t>Real-Time Use Cases and Applications of FCFS</a:t>
            </a:r>
            <a:endParaRPr lang="en-IN" dirty="0"/>
          </a:p>
        </p:txBody>
      </p:sp>
      <p:sp>
        <p:nvSpPr>
          <p:cNvPr id="3" name="Content Placeholder 2">
            <a:extLst>
              <a:ext uri="{FF2B5EF4-FFF2-40B4-BE49-F238E27FC236}">
                <a16:creationId xmlns:a16="http://schemas.microsoft.com/office/drawing/2014/main" id="{1629A311-2C68-8BDB-BD86-C0BD842CFB8D}"/>
              </a:ext>
            </a:extLst>
          </p:cNvPr>
          <p:cNvSpPr>
            <a:spLocks noGrp="1"/>
          </p:cNvSpPr>
          <p:nvPr>
            <p:ph idx="1"/>
          </p:nvPr>
        </p:nvSpPr>
        <p:spPr/>
        <p:txBody>
          <a:bodyPr>
            <a:normAutofit lnSpcReduction="10000"/>
          </a:bodyPr>
          <a:lstStyle/>
          <a:p>
            <a:r>
              <a:rPr lang="en-IN" dirty="0"/>
              <a:t>Real-Time Use Cases:</a:t>
            </a:r>
          </a:p>
          <a:p>
            <a:pPr lvl="1"/>
            <a:r>
              <a:rPr lang="en-IN" b="1" dirty="0"/>
              <a:t>Batch Processing Systems</a:t>
            </a:r>
            <a:r>
              <a:rPr lang="en-IN" dirty="0"/>
              <a:t>: FCFS is suitable in environments where jobs are processed in batches without the need for real-time interaction, such as compiling code or running offline reports.</a:t>
            </a:r>
          </a:p>
          <a:p>
            <a:pPr lvl="1"/>
            <a:r>
              <a:rPr lang="en-IN" b="1" dirty="0"/>
              <a:t>Simple Queue Systems:</a:t>
            </a:r>
            <a:r>
              <a:rPr lang="en-IN" dirty="0"/>
              <a:t> In simple systems where tasks are mostly of similar size or importance, FCFS might work well, like print spooling systems or administrative task queues.</a:t>
            </a:r>
          </a:p>
          <a:p>
            <a:r>
              <a:rPr lang="en-IN" dirty="0"/>
              <a:t>Limitations in Real-Time Systems:</a:t>
            </a:r>
          </a:p>
          <a:p>
            <a:pPr lvl="1"/>
            <a:r>
              <a:rPr lang="en-IN" b="1" dirty="0"/>
              <a:t>Not Suitable for Real-Time/Interactive Systems</a:t>
            </a:r>
            <a:r>
              <a:rPr lang="en-IN" dirty="0"/>
              <a:t>: In systems like web servers or interactive user applications, FCFS can cause delays and poor user experience due to long waiting times.</a:t>
            </a:r>
          </a:p>
          <a:p>
            <a:pPr lvl="1"/>
            <a:r>
              <a:rPr lang="en-IN" b="1" dirty="0"/>
              <a:t>Inefficient in Time-Sharing Systems:</a:t>
            </a:r>
            <a:r>
              <a:rPr lang="en-IN" dirty="0"/>
              <a:t> The convoy effect leads to a poor response in systems that need to quickly allocate resources to processes of varying lengths.</a:t>
            </a:r>
          </a:p>
          <a:p>
            <a:pPr lvl="1"/>
            <a:endParaRPr lang="en-IN" dirty="0"/>
          </a:p>
          <a:p>
            <a:pPr marL="457200" lvl="1" indent="0">
              <a:buNone/>
            </a:pPr>
            <a:endParaRPr lang="en-IN" dirty="0"/>
          </a:p>
        </p:txBody>
      </p:sp>
    </p:spTree>
    <p:extLst>
      <p:ext uri="{BB962C8B-B14F-4D97-AF65-F5344CB8AC3E}">
        <p14:creationId xmlns:p14="http://schemas.microsoft.com/office/powerpoint/2010/main" val="409923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ED0-9B7E-E526-FEB2-FE13DB03EFAB}"/>
              </a:ext>
            </a:extLst>
          </p:cNvPr>
          <p:cNvSpPr>
            <a:spLocks noGrp="1"/>
          </p:cNvSpPr>
          <p:nvPr>
            <p:ph type="title"/>
          </p:nvPr>
        </p:nvSpPr>
        <p:spPr/>
        <p:txBody>
          <a:bodyPr/>
          <a:lstStyle/>
          <a:p>
            <a:r>
              <a:rPr lang="en-IN" dirty="0"/>
              <a:t>Priority Scheduling </a:t>
            </a:r>
          </a:p>
        </p:txBody>
      </p:sp>
      <p:sp>
        <p:nvSpPr>
          <p:cNvPr id="3" name="Content Placeholder 2">
            <a:extLst>
              <a:ext uri="{FF2B5EF4-FFF2-40B4-BE49-F238E27FC236}">
                <a16:creationId xmlns:a16="http://schemas.microsoft.com/office/drawing/2014/main" id="{00C6D606-5CF4-A122-AF5C-E2D6949E92CB}"/>
              </a:ext>
            </a:extLst>
          </p:cNvPr>
          <p:cNvSpPr>
            <a:spLocks noGrp="1"/>
          </p:cNvSpPr>
          <p:nvPr>
            <p:ph idx="1"/>
          </p:nvPr>
        </p:nvSpPr>
        <p:spPr>
          <a:xfrm>
            <a:off x="838200" y="1329267"/>
            <a:ext cx="10515600" cy="4847696"/>
          </a:xfrm>
        </p:spPr>
        <p:txBody>
          <a:bodyPr>
            <a:normAutofit/>
          </a:bodyPr>
          <a:lstStyle/>
          <a:p>
            <a:r>
              <a:rPr lang="en-IN" dirty="0"/>
              <a:t>Description:</a:t>
            </a:r>
          </a:p>
          <a:p>
            <a:pPr lvl="1"/>
            <a:r>
              <a:rPr lang="en-IN" dirty="0"/>
              <a:t>Priority Scheduling is a CPU scheduling algorithm where each process is assigned a priority, and the CPU is allocated to the process with the highest priority.</a:t>
            </a:r>
          </a:p>
          <a:p>
            <a:pPr lvl="1"/>
            <a:r>
              <a:rPr lang="en-IN" dirty="0"/>
              <a:t>In </a:t>
            </a:r>
            <a:r>
              <a:rPr lang="en-IN" dirty="0" err="1"/>
              <a:t>preemptive</a:t>
            </a:r>
            <a:r>
              <a:rPr lang="en-IN" dirty="0"/>
              <a:t> priority scheduling, a running process can be interrupted if a higher priority process arrives.</a:t>
            </a:r>
          </a:p>
          <a:p>
            <a:pPr lvl="1"/>
            <a:r>
              <a:rPr lang="en-IN" dirty="0"/>
              <a:t>In non-</a:t>
            </a:r>
            <a:r>
              <a:rPr lang="en-IN" dirty="0" err="1"/>
              <a:t>preemptive</a:t>
            </a:r>
            <a:r>
              <a:rPr lang="en-IN" dirty="0"/>
              <a:t> priority scheduling, a running process continues until it completes, even if a higher priority process arrives.</a:t>
            </a:r>
          </a:p>
          <a:p>
            <a:r>
              <a:rPr lang="en-IN" dirty="0"/>
              <a:t>How It Works ?</a:t>
            </a:r>
          </a:p>
          <a:p>
            <a:pPr lvl="1"/>
            <a:r>
              <a:rPr lang="en-IN" dirty="0"/>
              <a:t>Each process has a priority value (higher value = higher priority).</a:t>
            </a:r>
          </a:p>
          <a:p>
            <a:pPr lvl="1"/>
            <a:r>
              <a:rPr lang="en-IN" dirty="0"/>
              <a:t>The scheduler selects the process with the highest priority for execution.</a:t>
            </a:r>
          </a:p>
          <a:p>
            <a:pPr lvl="1"/>
            <a:r>
              <a:rPr lang="en-IN" dirty="0"/>
              <a:t>If two processes have the same priority, they are scheduled according to their arrival time (typically using FCFS in this case).</a:t>
            </a:r>
          </a:p>
          <a:p>
            <a:pPr lvl="1"/>
            <a:endParaRPr lang="en-IN" dirty="0"/>
          </a:p>
        </p:txBody>
      </p:sp>
    </p:spTree>
    <p:extLst>
      <p:ext uri="{BB962C8B-B14F-4D97-AF65-F5344CB8AC3E}">
        <p14:creationId xmlns:p14="http://schemas.microsoft.com/office/powerpoint/2010/main" val="2053532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322</TotalTime>
  <Words>2399</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CPU SCHEDULING</vt:lpstr>
      <vt:lpstr>Introduction to CPU Scheduling</vt:lpstr>
      <vt:lpstr>Why CPU Scheduling is Important</vt:lpstr>
      <vt:lpstr>Goals of CPU Scheduling</vt:lpstr>
      <vt:lpstr>Types of Scheduling Algorithms</vt:lpstr>
      <vt:lpstr>FIRST COME FIRST SERVED (FCFS)</vt:lpstr>
      <vt:lpstr>FIRST COME FIRST SERVED Pros And Cons </vt:lpstr>
      <vt:lpstr>Real-Time Use Cases and Applications of FCFS</vt:lpstr>
      <vt:lpstr>Priority Scheduling </vt:lpstr>
      <vt:lpstr>Pros and Cons of Priority Scheduling</vt:lpstr>
      <vt:lpstr>Real-Time Use Cases, Performance Metrics</vt:lpstr>
      <vt:lpstr>Shortest Job First (SJF) Scheduling</vt:lpstr>
      <vt:lpstr>Pros and Cons of Shortest Job First (SJF)</vt:lpstr>
      <vt:lpstr>Real-Time Use Cases, Performance Metrics, and Conclusion</vt:lpstr>
      <vt:lpstr>Round Robin Scheduling </vt:lpstr>
      <vt:lpstr>Pros and Cons of Round Robin Scheduling</vt:lpstr>
      <vt:lpstr>Real-Time Use Cases, Performance Metrics, and Conclusion</vt:lpstr>
      <vt:lpstr>Conclusion: Comparison of FCFS, Priority, SJF, And RR Scheduling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reddy</dc:creator>
  <cp:lastModifiedBy>venkat reddy</cp:lastModifiedBy>
  <cp:revision>17</cp:revision>
  <dcterms:created xsi:type="dcterms:W3CDTF">2024-12-05T01:14:49Z</dcterms:created>
  <dcterms:modified xsi:type="dcterms:W3CDTF">2024-12-06T00:09:58Z</dcterms:modified>
</cp:coreProperties>
</file>