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146847056" r:id="rId7"/>
    <p:sldId id="262" r:id="rId8"/>
    <p:sldId id="2146847065" r:id="rId9"/>
    <p:sldId id="2146847059" r:id="rId10"/>
    <p:sldId id="2146847062" r:id="rId11"/>
    <p:sldId id="2146847063" r:id="rId12"/>
    <p:sldId id="266" r:id="rId13"/>
    <p:sldId id="2146847066"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9" d="100"/>
          <a:sy n="59" d="100"/>
        </p:scale>
        <p:origin x="956" y="-19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SENTIMENT _ANALYSIS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A.S.S.V.SAI DURGA PRASAD</a:t>
            </a:r>
          </a:p>
          <a:p>
            <a:pPr marL="457200" indent="-457200">
              <a:buFontTx/>
              <a:buAutoNum type="arabicPeriod"/>
            </a:pPr>
            <a:r>
              <a:rPr lang="en-US" sz="2000" b="1" dirty="0">
                <a:solidFill>
                  <a:schemeClr val="accent1">
                    <a:lumMod val="75000"/>
                  </a:schemeClr>
                </a:solidFill>
                <a:latin typeface="Arial"/>
                <a:cs typeface="Arial"/>
              </a:rPr>
              <a:t>Student Name: </a:t>
            </a:r>
            <a:r>
              <a:rPr lang="en-US" sz="2000" b="1" dirty="0">
                <a:solidFill>
                  <a:schemeClr val="accent1">
                    <a:lumMod val="75000"/>
                  </a:schemeClr>
                </a:solidFill>
                <a:latin typeface="Arial" pitchFamily="34" charset="0"/>
                <a:cs typeface="Arial" pitchFamily="34" charset="0"/>
              </a:rPr>
              <a:t>A.S.S.V.SAI DURGA PRASAD</a:t>
            </a:r>
          </a:p>
          <a:p>
            <a:pPr marL="457200" indent="-457200">
              <a:buAutoNum type="arabicPeriod"/>
            </a:pPr>
            <a:r>
              <a:rPr lang="en-US" sz="2000" b="1" dirty="0">
                <a:solidFill>
                  <a:schemeClr val="accent1">
                    <a:lumMod val="75000"/>
                  </a:schemeClr>
                </a:solidFill>
                <a:latin typeface="Arial"/>
                <a:cs typeface="Arial"/>
              </a:rPr>
              <a:t>College Name : DVR &amp; DR.HS MIC COLLEGE OF TECHNOLOGY </a:t>
            </a:r>
          </a:p>
          <a:p>
            <a:pPr marL="457200" indent="-457200">
              <a:buAutoNum type="arabicPeriod"/>
            </a:pPr>
            <a:r>
              <a:rPr lang="en-US" sz="2000" b="1" dirty="0">
                <a:solidFill>
                  <a:schemeClr val="accent1">
                    <a:lumMod val="75000"/>
                  </a:schemeClr>
                </a:solidFill>
                <a:latin typeface="Arial"/>
                <a:cs typeface="Arial"/>
              </a:rPr>
              <a:t>Department: ARTIFICAL INTELLIGENCE AND MANCHINE LEARNING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57E6-4FDB-0D61-84B0-19D3BE7682C5}"/>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3AE7E663-C4D8-2431-A38D-7B050D18C2BB}"/>
              </a:ext>
            </a:extLst>
          </p:cNvPr>
          <p:cNvSpPr>
            <a:spLocks noGrp="1"/>
          </p:cNvSpPr>
          <p:nvPr>
            <p:ph idx="1"/>
          </p:nvPr>
        </p:nvSpPr>
        <p:spPr/>
        <p:txBody>
          <a:bodyPr/>
          <a:lstStyle/>
          <a:p>
            <a:r>
              <a:rPr lang="en-US" dirty="0"/>
              <a:t>This approach ensures that the text data is preprocessed effectively, the model is trained and </a:t>
            </a:r>
          </a:p>
          <a:p>
            <a:r>
              <a:rPr lang="en-US" dirty="0"/>
              <a:t>evaluated properly, and it can provide accurate sentiment predictions for new reviews.</a:t>
            </a:r>
            <a:endParaRPr lang="en-IN" dirty="0"/>
          </a:p>
        </p:txBody>
      </p:sp>
    </p:spTree>
    <p:extLst>
      <p:ext uri="{BB962C8B-B14F-4D97-AF65-F5344CB8AC3E}">
        <p14:creationId xmlns:p14="http://schemas.microsoft.com/office/powerpoint/2010/main" val="48329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endParaRPr lang="en-IN" sz="2000" dirty="0"/>
          </a:p>
        </p:txBody>
      </p:sp>
      <p:sp>
        <p:nvSpPr>
          <p:cNvPr id="4" name="TextBox 3">
            <a:extLst>
              <a:ext uri="{FF2B5EF4-FFF2-40B4-BE49-F238E27FC236}">
                <a16:creationId xmlns:a16="http://schemas.microsoft.com/office/drawing/2014/main" id="{49A61E7F-3B7D-6779-B0C2-5CDE3C682846}"/>
              </a:ext>
            </a:extLst>
          </p:cNvPr>
          <p:cNvSpPr txBox="1"/>
          <p:nvPr/>
        </p:nvSpPr>
        <p:spPr>
          <a:xfrm>
            <a:off x="2526890" y="2890684"/>
            <a:ext cx="8190271" cy="2308324"/>
          </a:xfrm>
          <a:prstGeom prst="rect">
            <a:avLst/>
          </a:prstGeom>
          <a:noFill/>
        </p:spPr>
        <p:txBody>
          <a:bodyPr wrap="square">
            <a:spAutoFit/>
          </a:bodyPr>
          <a:lstStyle/>
          <a:p>
            <a:r>
              <a:rPr lang="en-US" dirty="0"/>
              <a:t>Developing a sentiment analysis model to classify reviews as positive or negative involves several key steps, from data collection to prediction. The approach ensures that text data is preprocessed effectively, the model is trained and evaluated properly, and the model can provide accurate sentiment predictions for new, unseen reviews. </a:t>
            </a:r>
          </a:p>
          <a:p>
            <a:r>
              <a:rPr lang="en-US" dirty="0"/>
              <a:t>Additionally, focusing on real-time processing, deployment, and </a:t>
            </a:r>
          </a:p>
          <a:p>
            <a:r>
              <a:rPr lang="en-US" dirty="0"/>
              <a:t>adaptability to different domains will make the model more versatile and useful in a wide range of  applications.</a:t>
            </a:r>
            <a:endParaRPr lang="en-IN"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Content Placeholder 3">
            <a:extLst>
              <a:ext uri="{FF2B5EF4-FFF2-40B4-BE49-F238E27FC236}">
                <a16:creationId xmlns:a16="http://schemas.microsoft.com/office/drawing/2014/main" id="{1A355930-65C3-8422-F588-19BF99D0D633}"/>
              </a:ext>
            </a:extLst>
          </p:cNvPr>
          <p:cNvSpPr>
            <a:spLocks noGrp="1"/>
          </p:cNvSpPr>
          <p:nvPr>
            <p:ph idx="1"/>
          </p:nvPr>
        </p:nvSpPr>
        <p:spPr/>
        <p:txBody>
          <a:bodyPr/>
          <a:lstStyle/>
          <a:p>
            <a:r>
              <a:rPr lang="en-IN" dirty="0"/>
              <a:t>Advanced Preprocessing Techniques</a:t>
            </a:r>
          </a:p>
          <a:p>
            <a:r>
              <a:rPr lang="en-IN" dirty="0"/>
              <a:t>Feature Engineering</a:t>
            </a:r>
          </a:p>
          <a:p>
            <a:r>
              <a:rPr lang="en-IN" b="1" dirty="0"/>
              <a:t>Advanced Machine Learning Models</a:t>
            </a:r>
          </a:p>
          <a:p>
            <a:r>
              <a:rPr lang="en-IN" dirty="0"/>
              <a:t>Hyperparameter Tuning</a:t>
            </a:r>
            <a:endParaRPr lang="en-IN" b="1" dirty="0"/>
          </a:p>
          <a:p>
            <a:r>
              <a:rPr lang="en-IN" dirty="0"/>
              <a:t>Model Interpretability</a:t>
            </a:r>
            <a:endParaRPr lang="en-IN" b="1" dirty="0"/>
          </a:p>
          <a:p>
            <a:r>
              <a:rPr lang="en-IN" dirty="0"/>
              <a:t>Scalability and Deployment</a:t>
            </a:r>
            <a:endParaRPr lang="en-IN" b="1" dirty="0"/>
          </a:p>
          <a:p>
            <a:r>
              <a:rPr lang="en-IN" b="1" dirty="0"/>
              <a:t>Handling Imbalanced Data</a:t>
            </a:r>
          </a:p>
          <a:p>
            <a:r>
              <a:rPr lang="en-IN" dirty="0"/>
              <a:t>User Feedback Loop</a:t>
            </a:r>
            <a:endParaRPr lang="en-IN" b="1" dirty="0"/>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3709" y="771730"/>
            <a:ext cx="11029616" cy="530296"/>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Statement(#DEVLOP a sentiment </a:t>
            </a:r>
            <a:r>
              <a:rPr lang="en-US" sz="2000" b="1" dirty="0" err="1">
                <a:latin typeface="Arial"/>
                <a:ea typeface="+mn-lt"/>
                <a:cs typeface="Arial"/>
              </a:rPr>
              <a:t>anyalsis</a:t>
            </a:r>
            <a:r>
              <a:rPr lang="en-US" sz="2000" b="1" dirty="0">
                <a:latin typeface="Arial"/>
                <a:ea typeface="+mn-lt"/>
                <a:cs typeface="Arial"/>
              </a:rPr>
              <a:t> model to classify reviews as positive or negative.#</a:t>
            </a:r>
            <a:r>
              <a:rPr lang="en-US" sz="2000" b="1" dirty="0" err="1">
                <a:latin typeface="Arial"/>
                <a:ea typeface="+mn-lt"/>
                <a:cs typeface="Arial"/>
              </a:rPr>
              <a:t>preposses</a:t>
            </a:r>
            <a:r>
              <a:rPr lang="en-US" sz="2000" b="1" dirty="0">
                <a:latin typeface="Arial"/>
                <a:ea typeface="+mn-lt"/>
                <a:cs typeface="Arial"/>
              </a:rPr>
              <a:t> the review text using </a:t>
            </a:r>
            <a:r>
              <a:rPr lang="en-US" sz="2000" b="1" dirty="0" err="1">
                <a:latin typeface="Arial"/>
                <a:ea typeface="+mn-lt"/>
                <a:cs typeface="Arial"/>
              </a:rPr>
              <a:t>techniquies</a:t>
            </a:r>
            <a:r>
              <a:rPr lang="en-US" sz="2000" b="1" dirty="0">
                <a:latin typeface="Arial"/>
                <a:ea typeface="+mn-lt"/>
                <a:cs typeface="Arial"/>
              </a:rPr>
              <a:t> such as lower removing stop words and </a:t>
            </a:r>
            <a:r>
              <a:rPr lang="en-US" sz="2000" b="1" dirty="0" err="1">
                <a:latin typeface="Arial"/>
                <a:ea typeface="+mn-lt"/>
                <a:cs typeface="Arial"/>
              </a:rPr>
              <a:t>lemtizaton</a:t>
            </a:r>
            <a:r>
              <a:rPr lang="en-US" sz="2000" b="1" dirty="0">
                <a:latin typeface="Arial"/>
                <a:ea typeface="+mn-lt"/>
                <a:cs typeface="Arial"/>
              </a:rPr>
              <a:t> #use the trained model accurately </a:t>
            </a:r>
            <a:r>
              <a:rPr lang="en-US" sz="2000" b="1" dirty="0" err="1">
                <a:latin typeface="Arial"/>
                <a:ea typeface="+mn-lt"/>
                <a:cs typeface="Arial"/>
              </a:rPr>
              <a:t>perdict</a:t>
            </a:r>
            <a:r>
              <a:rPr lang="en-US" sz="2000" b="1" dirty="0">
                <a:latin typeface="Arial"/>
                <a:ea typeface="+mn-lt"/>
                <a:cs typeface="Arial"/>
              </a:rPr>
              <a:t> the sentiment of the new, unseen reviews </a:t>
            </a:r>
            <a:r>
              <a:rPr lang="en-US" sz="2000" dirty="0">
                <a:latin typeface="Arial"/>
                <a:ea typeface="+mn-lt"/>
                <a:cs typeface="Arial"/>
              </a:rPr>
              <a:t>)</a:t>
            </a:r>
            <a:endParaRPr lang="en-US" dirty="0">
              <a:latin typeface="Arial"/>
              <a:cs typeface="Arial"/>
            </a:endParaRPr>
          </a:p>
          <a:p>
            <a:r>
              <a:rPr lang="en-US" sz="2000" b="1" dirty="0">
                <a:latin typeface="Arial"/>
                <a:ea typeface="+mn-lt"/>
                <a:cs typeface="Arial"/>
              </a:rPr>
              <a:t>Proposed System/</a:t>
            </a:r>
            <a:r>
              <a:rPr lang="en-US" sz="2000" b="1" dirty="0" err="1">
                <a:latin typeface="Arial"/>
                <a:ea typeface="+mn-lt"/>
                <a:cs typeface="Arial"/>
              </a:rPr>
              <a:t>Solution</a:t>
            </a:r>
            <a:r>
              <a:rPr lang="en-US" dirty="0" err="1"/>
              <a:t>To</a:t>
            </a:r>
            <a:r>
              <a:rPr lang="en-US" dirty="0"/>
              <a:t> develop a sentiment analysis model to classify reviews as positive or negative, follow these steps:</a:t>
            </a:r>
          </a:p>
          <a:p>
            <a:pPr>
              <a:buFont typeface="+mj-lt"/>
              <a:buAutoNum type="arabicPeriod"/>
            </a:pPr>
            <a:r>
              <a:rPr lang="en-US" sz="2400" b="1" dirty="0"/>
              <a:t>Data Collection:</a:t>
            </a:r>
            <a:endParaRPr lang="en-US" sz="2400" dirty="0"/>
          </a:p>
          <a:p>
            <a:pPr marL="742950" lvl="1" indent="-285750">
              <a:buFont typeface="+mj-lt"/>
              <a:buAutoNum type="arabicPeriod"/>
            </a:pPr>
            <a:r>
              <a:rPr lang="en-US" sz="2400" dirty="0"/>
              <a:t>Collect a labeled dataset of reviews. This dataset should include text reviews along with their corresponding sentiments (positive or negative).</a:t>
            </a:r>
          </a:p>
          <a:p>
            <a:pPr>
              <a:buFont typeface="+mj-lt"/>
              <a:buAutoNum type="arabicPeriod"/>
            </a:pPr>
            <a:r>
              <a:rPr lang="en-US" sz="2400" b="1" dirty="0"/>
              <a:t>Data Preprocessing:</a:t>
            </a:r>
            <a:endParaRPr lang="en-US" sz="2400" dirty="0"/>
          </a:p>
          <a:p>
            <a:pPr marL="742950" lvl="1" indent="-285750">
              <a:buFont typeface="+mj-lt"/>
              <a:buAutoNum type="arabicPeriod"/>
            </a:pPr>
            <a:r>
              <a:rPr lang="en-US" sz="2400" b="1" dirty="0"/>
              <a:t>Lowercase Conversion:</a:t>
            </a:r>
            <a:r>
              <a:rPr lang="en-US" sz="2400" dirty="0"/>
              <a:t> Convert all text to lowercase to ensure uniformity.</a:t>
            </a:r>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endParaRPr lang="en-US" sz="2400" b="1" dirty="0"/>
          </a:p>
          <a:p>
            <a:pPr marL="742950" lvl="1" indent="-285750">
              <a:buFont typeface="+mj-lt"/>
              <a:buAutoNum type="arabicPeriod"/>
            </a:pPr>
            <a:r>
              <a:rPr lang="en-US" sz="2400" dirty="0" err="1"/>
              <a:t>ining</a:t>
            </a:r>
            <a:r>
              <a:rPr lang="en-US" sz="2400" dirty="0"/>
              <a:t> and testing sets.</a:t>
            </a:r>
          </a:p>
          <a:p>
            <a:pPr marL="742950" lvl="1" indent="-285750">
              <a:buFont typeface="+mj-lt"/>
              <a:buAutoNum type="arabicPeriod"/>
            </a:pPr>
            <a:r>
              <a:rPr lang="en-US" sz="2400" dirty="0"/>
              <a:t>Vectorize the text data using techniques like TF-IDF (Term Frequency-Inverse Document Frequency).</a:t>
            </a:r>
          </a:p>
          <a:p>
            <a:pPr marL="742950" lvl="1" indent="-285750">
              <a:buFont typeface="+mj-lt"/>
              <a:buAutoNum type="arabicPeriod"/>
            </a:pPr>
            <a:r>
              <a:rPr lang="en-US" sz="2400" dirty="0"/>
              <a:t>Train a machine learning model (e.g., Logistic Regression, SVM, Random Forest).</a:t>
            </a:r>
          </a:p>
          <a:p>
            <a:pPr>
              <a:buFont typeface="+mj-lt"/>
              <a:buAutoNum type="arabicPeriod"/>
            </a:pPr>
            <a:r>
              <a:rPr lang="en-US" sz="2400" b="1" dirty="0"/>
              <a:t>Model Evaluation:</a:t>
            </a:r>
            <a:endParaRPr lang="en-US" sz="2400" dirty="0"/>
          </a:p>
          <a:p>
            <a:pPr marL="742950" lvl="1" indent="-285750">
              <a:buFont typeface="+mj-lt"/>
              <a:buAutoNum type="arabicPeriod"/>
            </a:pPr>
            <a:r>
              <a:rPr lang="en-US" sz="2400" dirty="0"/>
              <a:t>Evaluate the model's performance using metrics such as accuracy, precision, recall, and F1-score on the test set.</a:t>
            </a:r>
          </a:p>
          <a:p>
            <a:pPr>
              <a:buFont typeface="+mj-lt"/>
              <a:buAutoNum type="arabicPeriod"/>
            </a:pPr>
            <a:r>
              <a:rPr lang="en-US" sz="2400" b="1" dirty="0"/>
              <a:t>Prediction on New Reviews:</a:t>
            </a:r>
            <a:endParaRPr lang="en-US" sz="2400" dirty="0"/>
          </a:p>
          <a:p>
            <a:pPr marL="742950" lvl="1" indent="-285750">
              <a:buFont typeface="+mj-lt"/>
              <a:buAutoNum type="arabicPeriod"/>
            </a:pPr>
            <a:r>
              <a:rPr lang="en-US" sz="2400" dirty="0"/>
              <a:t>Use the trained model to predict the sentiment of new, unseen reviews.</a:t>
            </a:r>
          </a:p>
          <a:p>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85F4-90DF-947C-A78B-A0851D50EFA3}"/>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06315B2-765F-05D9-2BD9-7017E3EBC673}"/>
              </a:ext>
            </a:extLst>
          </p:cNvPr>
          <p:cNvSpPr>
            <a:spLocks noGrp="1"/>
          </p:cNvSpPr>
          <p:nvPr>
            <p:ph idx="1"/>
          </p:nvPr>
        </p:nvSpPr>
        <p:spPr/>
        <p:txBody>
          <a:bodyPr/>
          <a:lstStyle/>
          <a:p>
            <a:pPr>
              <a:buFont typeface="+mj-lt"/>
              <a:buAutoNum type="arabicPeriod"/>
            </a:pPr>
            <a:endParaRPr lang="en-US" dirty="0"/>
          </a:p>
          <a:p>
            <a:pPr marL="742950" lvl="1" indent="-285750">
              <a:buFont typeface="+mj-lt"/>
              <a:buAutoNum type="arabicPeriod"/>
            </a:pPr>
            <a:r>
              <a:rPr lang="en-US" b="1" dirty="0"/>
              <a:t>Removing Stop Words:</a:t>
            </a:r>
            <a:r>
              <a:rPr lang="en-US" dirty="0"/>
              <a:t> Remove common stop words (e.g., "the", "is", "in") that do not contribute significantly to the sentiment.</a:t>
            </a:r>
          </a:p>
          <a:p>
            <a:pPr marL="742950" lvl="1" indent="-285750">
              <a:buFont typeface="+mj-lt"/>
              <a:buAutoNum type="arabicPeriod"/>
            </a:pPr>
            <a:r>
              <a:rPr lang="en-US" b="1" dirty="0"/>
              <a:t>Lemmatization:</a:t>
            </a:r>
            <a:r>
              <a:rPr lang="en-US" dirty="0"/>
              <a:t> Reduce words to their base form (e.g., "running" to "run") to ensure consistency.</a:t>
            </a:r>
          </a:p>
          <a:p>
            <a:pPr>
              <a:buFont typeface="+mj-lt"/>
              <a:buAutoNum type="arabicPeriod"/>
            </a:pPr>
            <a:r>
              <a:rPr lang="en-US" b="1" dirty="0"/>
              <a:t>Model Training:</a:t>
            </a:r>
            <a:endParaRPr lang="en-US" dirty="0"/>
          </a:p>
          <a:p>
            <a:pPr marL="742950" lvl="1" indent="-285750">
              <a:buFont typeface="+mj-lt"/>
              <a:buAutoNum type="arabicPeriod"/>
            </a:pPr>
            <a:r>
              <a:rPr lang="en-US" dirty="0"/>
              <a:t>Split the dataset into training and testing sets.</a:t>
            </a:r>
          </a:p>
          <a:p>
            <a:pPr marL="742950" lvl="1" indent="-285750">
              <a:buFont typeface="+mj-lt"/>
              <a:buAutoNum type="arabicPeriod"/>
            </a:pPr>
            <a:r>
              <a:rPr lang="en-US" dirty="0"/>
              <a:t>Vectorize the text data using techniques like TF-IDF (Term Frequency-Inverse Document Frequency).</a:t>
            </a:r>
          </a:p>
          <a:p>
            <a:pPr marL="742950" lvl="1" indent="-285750">
              <a:buFont typeface="+mj-lt"/>
              <a:buAutoNum type="arabicPeriod"/>
            </a:pPr>
            <a:r>
              <a:rPr lang="en-US" dirty="0"/>
              <a:t>Train a machine learning model (e.g., Logistic Regression, SVM, Random Forest).</a:t>
            </a:r>
          </a:p>
          <a:p>
            <a:pPr>
              <a:buFont typeface="+mj-lt"/>
              <a:buAutoNum type="arabicPeriod"/>
            </a:pPr>
            <a:r>
              <a:rPr lang="en-US" b="1" dirty="0"/>
              <a:t>Model Evaluation:</a:t>
            </a:r>
            <a:endParaRPr lang="en-US" dirty="0"/>
          </a:p>
          <a:p>
            <a:pPr marL="742950" lvl="1" indent="-285750">
              <a:buFont typeface="+mj-lt"/>
              <a:buAutoNum type="arabicPeriod"/>
            </a:pPr>
            <a:r>
              <a:rPr lang="en-US" dirty="0"/>
              <a:t>Evaluate the model's performance using metrics such as accuracy, precision, recall, and F1-score on the test set.</a:t>
            </a:r>
          </a:p>
          <a:p>
            <a:pPr>
              <a:buFont typeface="+mj-lt"/>
              <a:buAutoNum type="arabicPeriod"/>
            </a:pPr>
            <a:r>
              <a:rPr lang="en-US" b="1" dirty="0"/>
              <a:t>Prediction on New Reviews:</a:t>
            </a:r>
            <a:endParaRPr lang="en-US" dirty="0"/>
          </a:p>
          <a:p>
            <a:pPr marL="742950" lvl="1" indent="-285750">
              <a:buFont typeface="+mj-lt"/>
              <a:buAutoNum type="arabicPeriod"/>
            </a:pPr>
            <a:r>
              <a:rPr lang="en-US" dirty="0"/>
              <a:t>Use the trained model to predict the sentiment of new, unseen reviews.</a:t>
            </a:r>
          </a:p>
          <a:p>
            <a:pPr marL="742950" lvl="1" indent="-285750">
              <a:buFont typeface="+mj-lt"/>
              <a:buAutoNum type="arabicPeriod"/>
            </a:pPr>
            <a:r>
              <a:rPr lang="en-US" dirty="0"/>
              <a:t>Here's a detailed implementation using Python with scikit-learn and NLTK:</a:t>
            </a:r>
          </a:p>
          <a:p>
            <a:pPr marL="0" indent="0">
              <a:buNone/>
            </a:pPr>
            <a:endParaRPr lang="en-IN" dirty="0"/>
          </a:p>
        </p:txBody>
      </p:sp>
    </p:spTree>
    <p:extLst>
      <p:ext uri="{BB962C8B-B14F-4D97-AF65-F5344CB8AC3E}">
        <p14:creationId xmlns:p14="http://schemas.microsoft.com/office/powerpoint/2010/main" val="182170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4000" dirty="0"/>
              <a:t>EXAMPLE:</a:t>
            </a:r>
            <a:r>
              <a:rPr lang="en-US" sz="4000" dirty="0"/>
              <a:t>DEVLOP a sentiment </a:t>
            </a:r>
            <a:r>
              <a:rPr lang="en-US" sz="4000" dirty="0" err="1"/>
              <a:t>anyalsis</a:t>
            </a:r>
            <a:r>
              <a:rPr lang="en-US" sz="4000" dirty="0"/>
              <a:t> model to classify reviews as positive or negative.#</a:t>
            </a:r>
            <a:r>
              <a:rPr lang="en-US" sz="4000" dirty="0" err="1"/>
              <a:t>preposses</a:t>
            </a:r>
            <a:r>
              <a:rPr lang="en-US" sz="4000" dirty="0"/>
              <a:t> the review text using </a:t>
            </a:r>
            <a:r>
              <a:rPr lang="en-US" sz="4000" dirty="0" err="1"/>
              <a:t>techniquies</a:t>
            </a:r>
            <a:r>
              <a:rPr lang="en-US" sz="4000" dirty="0"/>
              <a:t> such as lower removing stop words and </a:t>
            </a:r>
            <a:r>
              <a:rPr lang="en-US" sz="4000" dirty="0" err="1"/>
              <a:t>lemtizaton</a:t>
            </a:r>
            <a:r>
              <a:rPr lang="en-US" sz="4000" dirty="0"/>
              <a:t> use the trained model accurately </a:t>
            </a:r>
            <a:r>
              <a:rPr lang="en-US" sz="4000" dirty="0" err="1"/>
              <a:t>perdict</a:t>
            </a:r>
            <a:r>
              <a:rPr lang="en-US" sz="4000" dirty="0"/>
              <a:t> the sentiment of the new, unseen reviews </a:t>
            </a:r>
            <a:endParaRPr lang="en-IN" sz="4000" dirty="0"/>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90337-C47A-8710-F6FB-07482F6610C5}"/>
              </a:ext>
            </a:extLst>
          </p:cNvPr>
          <p:cNvSpPr>
            <a:spLocks noGrp="1"/>
          </p:cNvSpPr>
          <p:nvPr>
            <p:ph type="title"/>
          </p:nvPr>
        </p:nvSpPr>
        <p:spPr/>
        <p:txBody>
          <a:bodyPr/>
          <a:lstStyle/>
          <a:p>
            <a:r>
              <a:rPr lang="en-IN" dirty="0"/>
              <a:t>Problem solution</a:t>
            </a:r>
          </a:p>
        </p:txBody>
      </p:sp>
      <p:sp>
        <p:nvSpPr>
          <p:cNvPr id="3" name="Content Placeholder 2">
            <a:extLst>
              <a:ext uri="{FF2B5EF4-FFF2-40B4-BE49-F238E27FC236}">
                <a16:creationId xmlns:a16="http://schemas.microsoft.com/office/drawing/2014/main" id="{9616EB14-DA4A-BD91-6F5A-F1411B82EF12}"/>
              </a:ext>
            </a:extLst>
          </p:cNvPr>
          <p:cNvSpPr>
            <a:spLocks noGrp="1"/>
          </p:cNvSpPr>
          <p:nvPr>
            <p:ph idx="1"/>
          </p:nvPr>
        </p:nvSpPr>
        <p:spPr/>
        <p:txBody>
          <a:bodyPr/>
          <a:lstStyle/>
          <a:p>
            <a:r>
              <a:rPr lang="en-IN" dirty="0"/>
              <a:t>Data Collection:</a:t>
            </a:r>
          </a:p>
          <a:p>
            <a:r>
              <a:rPr lang="en-US" dirty="0"/>
              <a:t>Collect a labeled dataset of reviews. This dataset should include text reviews along with their corresponding sentiments (positive or negative).</a:t>
            </a:r>
            <a:endParaRPr lang="en-IN" dirty="0"/>
          </a:p>
          <a:p>
            <a:r>
              <a:rPr lang="en-IN" dirty="0"/>
              <a:t>Data Preprocessing:</a:t>
            </a:r>
          </a:p>
          <a:p>
            <a:r>
              <a:rPr lang="en-US" b="1" dirty="0"/>
              <a:t>Lowercase Conversion:</a:t>
            </a:r>
            <a:r>
              <a:rPr lang="en-US" dirty="0"/>
              <a:t> Convert all text to lowercase to ensure uniformity.</a:t>
            </a:r>
            <a:endParaRPr lang="en-IN" dirty="0"/>
          </a:p>
          <a:p>
            <a:r>
              <a:rPr lang="en-US" b="1" dirty="0"/>
              <a:t>Removing Stop Words:</a:t>
            </a:r>
            <a:r>
              <a:rPr lang="en-US" dirty="0"/>
              <a:t> Remove common stop words (e.g., "the", "is", "in") that do not contribute significantly to the sentiment.</a:t>
            </a:r>
            <a:endParaRPr lang="en-IN" dirty="0"/>
          </a:p>
          <a:p>
            <a:r>
              <a:rPr lang="en-US" b="1" dirty="0"/>
              <a:t>Lemmatization:</a:t>
            </a:r>
            <a:r>
              <a:rPr lang="en-US" dirty="0"/>
              <a:t> Reduce words to their base form (e.g., "running" to "run") to ensure consistency.</a:t>
            </a:r>
            <a:endParaRPr lang="en-IN" dirty="0"/>
          </a:p>
        </p:txBody>
      </p:sp>
    </p:spTree>
    <p:extLst>
      <p:ext uri="{BB962C8B-B14F-4D97-AF65-F5344CB8AC3E}">
        <p14:creationId xmlns:p14="http://schemas.microsoft.com/office/powerpoint/2010/main" val="158684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8C2441D-7CA8-4E68-D499-D957BE8C09CD}"/>
              </a:ext>
            </a:extLst>
          </p:cNvPr>
          <p:cNvSpPr>
            <a:spLocks noGrp="1"/>
          </p:cNvSpPr>
          <p:nvPr>
            <p:ph idx="1"/>
          </p:nvPr>
        </p:nvSpPr>
        <p:spPr/>
        <p:txBody>
          <a:bodyPr/>
          <a:lstStyle/>
          <a:p>
            <a:r>
              <a:rPr lang="en-IN" b="1" dirty="0"/>
              <a:t>Model Training:</a:t>
            </a:r>
            <a:endParaRPr lang="en-IN" dirty="0"/>
          </a:p>
          <a:p>
            <a:r>
              <a:rPr lang="en-US" dirty="0"/>
              <a:t>Split the dataset into training and testing sets.</a:t>
            </a:r>
          </a:p>
          <a:p>
            <a:r>
              <a:rPr lang="en-US" dirty="0"/>
              <a:t>Vectorize the text data using techniques like TF-IDF (Term Frequency-Inverse Document Frequency).</a:t>
            </a:r>
          </a:p>
          <a:p>
            <a:r>
              <a:rPr lang="en-US" dirty="0"/>
              <a:t>Train a machine learning model (e.g., Logistic Regression, SVM, Random Forest).</a:t>
            </a:r>
          </a:p>
          <a:p>
            <a:r>
              <a:rPr lang="en-IN" dirty="0"/>
              <a:t>Model Evaluation:</a:t>
            </a:r>
            <a:endParaRPr lang="en-US" dirty="0"/>
          </a:p>
          <a:p>
            <a:r>
              <a:rPr lang="en-US" dirty="0"/>
              <a:t>Evaluate the model's performance using metrics such as accuracy, precision, recall, and F1-score on the test set.</a:t>
            </a:r>
            <a:endParaRPr lang="en-IN" dirty="0"/>
          </a:p>
        </p:txBody>
      </p:sp>
    </p:spTree>
    <p:extLst>
      <p:ext uri="{BB962C8B-B14F-4D97-AF65-F5344CB8AC3E}">
        <p14:creationId xmlns:p14="http://schemas.microsoft.com/office/powerpoint/2010/main" val="413925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2AC21-CD45-0542-2ED1-FF350EEB834F}"/>
              </a:ext>
            </a:extLst>
          </p:cNvPr>
          <p:cNvSpPr>
            <a:spLocks noGrp="1"/>
          </p:cNvSpPr>
          <p:nvPr>
            <p:ph idx="1"/>
          </p:nvPr>
        </p:nvSpPr>
        <p:spPr/>
        <p:txBody>
          <a:bodyPr/>
          <a:lstStyle/>
          <a:p>
            <a:r>
              <a:rPr lang="en-IN" sz="1600" b="1" dirty="0">
                <a:solidFill>
                  <a:srgbClr val="0F0F0F"/>
                </a:solidFill>
                <a:ea typeface="+mn-lt"/>
                <a:cs typeface="+mn-lt"/>
              </a:rPr>
              <a:t>The "System Approach" section outlines the overall strategy and methodology for developing and implementing</a:t>
            </a:r>
          </a:p>
          <a:p>
            <a:r>
              <a:rPr lang="en-IN" sz="1600" b="1" dirty="0">
                <a:solidFill>
                  <a:srgbClr val="0F0F0F"/>
                </a:solidFill>
                <a:ea typeface="+mn-lt"/>
                <a:cs typeface="+mn-lt"/>
              </a:rPr>
              <a:t>the sentiment analysis </a:t>
            </a:r>
          </a:p>
          <a:p>
            <a:r>
              <a:rPr lang="en-IN" sz="1600" b="1" dirty="0">
                <a:solidFill>
                  <a:srgbClr val="0F0F0F"/>
                </a:solidFill>
                <a:ea typeface="+mn-lt"/>
                <a:cs typeface="+mn-lt"/>
              </a:rPr>
              <a:t> prediction system. Here's a suggested structure for this section</a:t>
            </a:r>
            <a:endParaRPr lang="en-IN" dirty="0"/>
          </a:p>
        </p:txBody>
      </p:sp>
      <p:sp>
        <p:nvSpPr>
          <p:cNvPr id="4" name="Title 4">
            <a:extLst>
              <a:ext uri="{FF2B5EF4-FFF2-40B4-BE49-F238E27FC236}">
                <a16:creationId xmlns:a16="http://schemas.microsoft.com/office/drawing/2014/main" id="{F365D1DD-C3F4-AD24-9099-CBCC61E1BEEF}"/>
              </a:ext>
            </a:extLst>
          </p:cNvPr>
          <p:cNvSpPr>
            <a:spLocks noGrp="1"/>
          </p:cNvSpPr>
          <p:nvPr>
            <p:ph type="title"/>
          </p:nvPr>
        </p:nvSpPr>
        <p:spPr>
          <a:xfrm>
            <a:off x="581025" y="701675"/>
            <a:ext cx="11029950" cy="530225"/>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Tree>
    <p:extLst>
      <p:ext uri="{BB962C8B-B14F-4D97-AF65-F5344CB8AC3E}">
        <p14:creationId xmlns:p14="http://schemas.microsoft.com/office/powerpoint/2010/main" val="273335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79FF68-843E-ED88-9943-B3A32DB6C36F}"/>
              </a:ext>
            </a:extLst>
          </p:cNvPr>
          <p:cNvSpPr>
            <a:spLocks noGrp="1"/>
          </p:cNvSpPr>
          <p:nvPr>
            <p:ph idx="1"/>
          </p:nvPr>
        </p:nvSpPr>
        <p:spPr/>
        <p:txBody>
          <a:bodyPr/>
          <a:lstStyle/>
          <a:p>
            <a:r>
              <a:rPr lang="en-US" b="1" dirty="0"/>
              <a:t>Feature Extraction</a:t>
            </a:r>
          </a:p>
          <a:p>
            <a:pPr>
              <a:buFont typeface="Arial" panose="020B0604020202020204" pitchFamily="34" charset="0"/>
              <a:buChar char="•"/>
            </a:pPr>
            <a:r>
              <a:rPr lang="en-US" b="1" dirty="0"/>
              <a:t>Vectorization:</a:t>
            </a:r>
            <a:r>
              <a:rPr lang="en-US" dirty="0"/>
              <a:t> Convert the preprocessed text data into numerical features using techniques such as TF-IDF (Term Frequency-Inverse Document Frequency).</a:t>
            </a:r>
          </a:p>
          <a:p>
            <a:endParaRPr lang="en-IN" dirty="0"/>
          </a:p>
        </p:txBody>
      </p:sp>
    </p:spTree>
    <p:extLst>
      <p:ext uri="{BB962C8B-B14F-4D97-AF65-F5344CB8AC3E}">
        <p14:creationId xmlns:p14="http://schemas.microsoft.com/office/powerpoint/2010/main" val="259863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sentimental </a:t>
            </a:r>
            <a:r>
              <a:rPr lang="en-IN" dirty="0" err="1">
                <a:ea typeface="+mn-lt"/>
                <a:cs typeface="+mn-lt"/>
              </a:rPr>
              <a:t>anaylsis</a:t>
            </a:r>
            <a:r>
              <a:rPr lang="en-IN" dirty="0">
                <a:ea typeface="+mn-lt"/>
                <a:cs typeface="+mn-lt"/>
              </a:rPr>
              <a:t>,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305435" indent="-305435"/>
            <a:r>
              <a:rPr lang="en-US" dirty="0"/>
              <a:t>DEVLOP a sentiment </a:t>
            </a:r>
            <a:r>
              <a:rPr lang="en-US" dirty="0" err="1"/>
              <a:t>anyalsis</a:t>
            </a:r>
            <a:r>
              <a:rPr lang="en-US" dirty="0"/>
              <a:t> model to classify reviews as positive or negative.#</a:t>
            </a:r>
            <a:r>
              <a:rPr lang="en-US" dirty="0" err="1"/>
              <a:t>preposses</a:t>
            </a:r>
            <a:r>
              <a:rPr lang="en-US" dirty="0"/>
              <a:t> the review text using </a:t>
            </a:r>
            <a:r>
              <a:rPr lang="en-US" dirty="0" err="1"/>
              <a:t>techniquies</a:t>
            </a:r>
            <a:r>
              <a:rPr lang="en-US" dirty="0"/>
              <a:t> such as lower removing stop words and </a:t>
            </a:r>
            <a:r>
              <a:rPr lang="en-US" dirty="0" err="1"/>
              <a:t>lemtizaton</a:t>
            </a:r>
            <a:r>
              <a:rPr lang="en-US" dirty="0"/>
              <a:t> #use the trained model accurately </a:t>
            </a:r>
            <a:r>
              <a:rPr lang="en-US" dirty="0" err="1"/>
              <a:t>perdict</a:t>
            </a:r>
            <a:r>
              <a:rPr lang="en-US" dirty="0"/>
              <a:t> the sentiment of the new, unseen reviews </a:t>
            </a:r>
            <a:r>
              <a:rPr lang="en-US" dirty="0" err="1"/>
              <a:t>predcition</a:t>
            </a:r>
            <a:r>
              <a:rPr lang="en-US" dirty="0"/>
              <a:t> reviews</a:t>
            </a:r>
            <a:endParaRPr lang="en-IN"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149</TotalTime>
  <Words>1036</Words>
  <Application>Microsoft Office PowerPoint</Application>
  <PresentationFormat>Widescreen</PresentationFormat>
  <Paragraphs>169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OUTLINE</vt:lpstr>
      <vt:lpstr>Problem Statement</vt:lpstr>
      <vt:lpstr>Problem solution</vt:lpstr>
      <vt:lpstr>PowerPoint Presentation</vt:lpstr>
      <vt:lpstr>System  Approach</vt:lpstr>
      <vt:lpstr>PowerPoint Presentation</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 adapaka</cp:lastModifiedBy>
  <cp:revision>27</cp:revision>
  <dcterms:created xsi:type="dcterms:W3CDTF">2021-05-26T16:50:10Z</dcterms:created>
  <dcterms:modified xsi:type="dcterms:W3CDTF">2024-06-17T05:37:17Z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