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43AF3E-D957-4A4D-9966-4700A8EFF603}">
  <a:tblStyle styleId="{C343AF3E-D957-4A4D-9966-4700A8EFF603}"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3F4"/>
          </a:solidFill>
        </a:fill>
      </a:tcStyle>
    </a:wholeTbl>
    <a:band1H>
      <a:tcTxStyle/>
    </a:band1H>
    <a:band2H>
      <a:tcTxStyle b="off" i="off"/>
      <a:tcStyle>
        <a:fill>
          <a:solidFill>
            <a:srgbClr val="F3F9FA"/>
          </a:solidFill>
        </a:fill>
      </a:tcStyle>
    </a:band2H>
    <a:band1V>
      <a:tcTxStyle/>
    </a:band1V>
    <a:band2V>
      <a:tcTxStyle/>
    </a:band2V>
    <a:lastCol>
      <a:tcTxStyle/>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a:seCell>
    <a:swCell>
      <a:tcTxStyle/>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Arial"/>
                <a:ea typeface="Arial"/>
                <a:cs typeface="Arial"/>
                <a:sym typeface="Arial"/>
              </a:defRPr>
            </a:lvl1pPr>
            <a:lvl2pPr indent="-228600" lvl="1" marL="914400" marR="0" rtl="0" algn="l">
              <a:spcBef>
                <a:spcPts val="400"/>
              </a:spcBef>
              <a:spcAft>
                <a:spcPts val="0"/>
              </a:spcAft>
              <a:buSzPts val="1400"/>
              <a:buNone/>
              <a:defRPr b="0" i="0" sz="1200" u="none" cap="none" strike="noStrike">
                <a:latin typeface="Arial"/>
                <a:ea typeface="Arial"/>
                <a:cs typeface="Arial"/>
                <a:sym typeface="Arial"/>
              </a:defRPr>
            </a:lvl2pPr>
            <a:lvl3pPr indent="-228600" lvl="2" marL="1371600" marR="0" rtl="0" algn="l">
              <a:spcBef>
                <a:spcPts val="400"/>
              </a:spcBef>
              <a:spcAft>
                <a:spcPts val="0"/>
              </a:spcAft>
              <a:buSzPts val="1400"/>
              <a:buNone/>
              <a:defRPr b="0" i="0" sz="1200" u="none" cap="none" strike="noStrike">
                <a:latin typeface="Arial"/>
                <a:ea typeface="Arial"/>
                <a:cs typeface="Arial"/>
                <a:sym typeface="Arial"/>
              </a:defRPr>
            </a:lvl3pPr>
            <a:lvl4pPr indent="-228600" lvl="3" marL="1828800" marR="0" rtl="0" algn="l">
              <a:spcBef>
                <a:spcPts val="400"/>
              </a:spcBef>
              <a:spcAft>
                <a:spcPts val="0"/>
              </a:spcAft>
              <a:buSzPts val="1400"/>
              <a:buNone/>
              <a:defRPr b="0" i="0" sz="1200" u="none" cap="none" strike="noStrike">
                <a:latin typeface="Arial"/>
                <a:ea typeface="Arial"/>
                <a:cs typeface="Arial"/>
                <a:sym typeface="Arial"/>
              </a:defRPr>
            </a:lvl4pPr>
            <a:lvl5pPr indent="-228600" lvl="4" marL="2286000" marR="0" rtl="0" algn="l">
              <a:spcBef>
                <a:spcPts val="400"/>
              </a:spcBef>
              <a:spcAft>
                <a:spcPts val="0"/>
              </a:spcAft>
              <a:buSzPts val="1400"/>
              <a:buNone/>
              <a:defRPr b="0" i="0" sz="1200" u="none" cap="none" strike="noStrike">
                <a:latin typeface="Arial"/>
                <a:ea typeface="Arial"/>
                <a:cs typeface="Arial"/>
                <a:sym typeface="Arial"/>
              </a:defRPr>
            </a:lvl5pPr>
            <a:lvl6pPr indent="-228600" lvl="5" marL="2743200" marR="0" rtl="0" algn="l">
              <a:spcBef>
                <a:spcPts val="400"/>
              </a:spcBef>
              <a:spcAft>
                <a:spcPts val="0"/>
              </a:spcAft>
              <a:buSzPts val="1400"/>
              <a:buNone/>
              <a:defRPr b="0" i="0" sz="1200" u="none" cap="none" strike="noStrike">
                <a:latin typeface="Arial"/>
                <a:ea typeface="Arial"/>
                <a:cs typeface="Arial"/>
                <a:sym typeface="Arial"/>
              </a:defRPr>
            </a:lvl6pPr>
            <a:lvl7pPr indent="-228600" lvl="6" marL="3200400" marR="0" rtl="0" algn="l">
              <a:spcBef>
                <a:spcPts val="400"/>
              </a:spcBef>
              <a:spcAft>
                <a:spcPts val="0"/>
              </a:spcAft>
              <a:buSzPts val="1400"/>
              <a:buNone/>
              <a:defRPr b="0" i="0" sz="1200" u="none" cap="none" strike="noStrike">
                <a:latin typeface="Arial"/>
                <a:ea typeface="Arial"/>
                <a:cs typeface="Arial"/>
                <a:sym typeface="Arial"/>
              </a:defRPr>
            </a:lvl7pPr>
            <a:lvl8pPr indent="-228600" lvl="7" marL="3657600" marR="0" rtl="0" algn="l">
              <a:spcBef>
                <a:spcPts val="400"/>
              </a:spcBef>
              <a:spcAft>
                <a:spcPts val="0"/>
              </a:spcAft>
              <a:buSzPts val="1400"/>
              <a:buNone/>
              <a:defRPr b="0" i="0" sz="1200" u="none" cap="none" strike="noStrike">
                <a:latin typeface="Arial"/>
                <a:ea typeface="Arial"/>
                <a:cs typeface="Arial"/>
                <a:sym typeface="Arial"/>
              </a:defRPr>
            </a:lvl8pPr>
            <a:lvl9pPr indent="-228600" lvl="8" marL="4114800" marR="0" rtl="0" algn="l">
              <a:spcBef>
                <a:spcPts val="400"/>
              </a:spcBef>
              <a:spcAft>
                <a:spcPts val="0"/>
              </a:spcAft>
              <a:buSzPts val="1400"/>
              <a:buNone/>
              <a:defRPr b="0" i="0" sz="12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55" name="Google Shape;1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75" name="Google Shape;17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1" name="Google Shape;1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9d1a7363e_1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96" name="Google Shape;96;ge9d1a7363e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9d1a7363e_1_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04" name="Google Shape;104;ge9d1a7363e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9d1a7363e_1_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12" name="Google Shape;112;ge9d1a7363e_1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9d1a7363e_1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20" name="Google Shape;120;ge9d1a7363e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9">
    <p:spTree>
      <p:nvGrpSpPr>
        <p:cNvPr id="68" name="Shape 68"/>
        <p:cNvGrpSpPr/>
        <p:nvPr/>
      </p:nvGrpSpPr>
      <p:grpSpPr>
        <a:xfrm>
          <a:off x="0" y="0"/>
          <a:ext cx="0" cy="0"/>
          <a:chOff x="0" y="0"/>
          <a:chExt cx="0" cy="0"/>
        </a:xfrm>
      </p:grpSpPr>
      <p:sp>
        <p:nvSpPr>
          <p:cNvPr id="69" name="Google Shape;69;p1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70" name="Google Shape;70;p11"/>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71" name="Google Shape;71;p1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72" name="Google Shape;72;p11"/>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3" name="Google Shape;73;p11"/>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4" name="Google Shape;74;p1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8" name="Google Shape;18;p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19" name="Shape 19"/>
        <p:cNvGrpSpPr/>
        <p:nvPr/>
      </p:nvGrpSpPr>
      <p:grpSpPr>
        <a:xfrm>
          <a:off x="0" y="0"/>
          <a:ext cx="0" cy="0"/>
          <a:chOff x="0" y="0"/>
          <a:chExt cx="0" cy="0"/>
        </a:xfrm>
      </p:grpSpPr>
      <p:sp>
        <p:nvSpPr>
          <p:cNvPr id="20" name="Google Shape;20;p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1" name="Google Shape;21;p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2" name="Google Shape;22;p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23" name="Google Shape;23;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5" name="Google Shape;25;p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6" name="Shape 26"/>
        <p:cNvGrpSpPr/>
        <p:nvPr/>
      </p:nvGrpSpPr>
      <p:grpSpPr>
        <a:xfrm>
          <a:off x="0" y="0"/>
          <a:ext cx="0" cy="0"/>
          <a:chOff x="0" y="0"/>
          <a:chExt cx="0" cy="0"/>
        </a:xfrm>
      </p:grpSpPr>
      <p:sp>
        <p:nvSpPr>
          <p:cNvPr id="27" name="Google Shape;27;p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8" name="Google Shape;28;p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9" name="Google Shape;29;p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0" name="Google Shape;30;p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1" name="Google Shape;31;p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2" name="Google Shape;32;p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3" name="Shape 33"/>
        <p:cNvGrpSpPr/>
        <p:nvPr/>
      </p:nvGrpSpPr>
      <p:grpSpPr>
        <a:xfrm>
          <a:off x="0" y="0"/>
          <a:ext cx="0" cy="0"/>
          <a:chOff x="0" y="0"/>
          <a:chExt cx="0" cy="0"/>
        </a:xfrm>
      </p:grpSpPr>
      <p:sp>
        <p:nvSpPr>
          <p:cNvPr id="34" name="Google Shape;34;p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5" name="Google Shape;35;p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6" name="Google Shape;36;p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37" name="Google Shape;37;p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9" name="Google Shape;39;p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0" name="Shape 40"/>
        <p:cNvGrpSpPr/>
        <p:nvPr/>
      </p:nvGrpSpPr>
      <p:grpSpPr>
        <a:xfrm>
          <a:off x="0" y="0"/>
          <a:ext cx="0" cy="0"/>
          <a:chOff x="0" y="0"/>
          <a:chExt cx="0" cy="0"/>
        </a:xfrm>
      </p:grpSpPr>
      <p:sp>
        <p:nvSpPr>
          <p:cNvPr id="41" name="Google Shape;41;p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2" name="Google Shape;42;p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3" name="Google Shape;43;p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44" name="Google Shape;44;p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5" name="Google Shape;45;p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6" name="Google Shape;46;p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47" name="Shape 47"/>
        <p:cNvGrpSpPr/>
        <p:nvPr/>
      </p:nvGrpSpPr>
      <p:grpSpPr>
        <a:xfrm>
          <a:off x="0" y="0"/>
          <a:ext cx="0" cy="0"/>
          <a:chOff x="0" y="0"/>
          <a:chExt cx="0" cy="0"/>
        </a:xfrm>
      </p:grpSpPr>
      <p:sp>
        <p:nvSpPr>
          <p:cNvPr id="48" name="Google Shape;48;p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9" name="Google Shape;49;p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0" name="Google Shape;50;p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1" name="Google Shape;51;p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3" name="Google Shape;53;p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4" name="Shape 54"/>
        <p:cNvGrpSpPr/>
        <p:nvPr/>
      </p:nvGrpSpPr>
      <p:grpSpPr>
        <a:xfrm>
          <a:off x="0" y="0"/>
          <a:ext cx="0" cy="0"/>
          <a:chOff x="0" y="0"/>
          <a:chExt cx="0" cy="0"/>
        </a:xfrm>
      </p:grpSpPr>
      <p:sp>
        <p:nvSpPr>
          <p:cNvPr id="55" name="Google Shape;55;p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6" name="Google Shape;56;p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7" name="Google Shape;57;p9"/>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58" name="Google Shape;58;p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9" name="Google Shape;59;p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0" name="Google Shape;60;p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1" name="Shape 61"/>
        <p:cNvGrpSpPr/>
        <p:nvPr/>
      </p:nvGrpSpPr>
      <p:grpSpPr>
        <a:xfrm>
          <a:off x="0" y="0"/>
          <a:ext cx="0" cy="0"/>
          <a:chOff x="0" y="0"/>
          <a:chExt cx="0" cy="0"/>
        </a:xfrm>
      </p:grpSpPr>
      <p:sp>
        <p:nvSpPr>
          <p:cNvPr id="62" name="Google Shape;62;p1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3" name="Google Shape;63;p1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4" name="Google Shape;64;p10"/>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sp>
        <p:nvSpPr>
          <p:cNvPr id="65" name="Google Shape;65;p1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6" name="Google Shape;66;p1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7" name="Google Shape;67;p1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algn="r">
              <a:lnSpc>
                <a:spcPct val="100000"/>
              </a:lnSpc>
              <a:spcBef>
                <a:spcPts val="0"/>
              </a:spcBef>
              <a:spcAft>
                <a:spcPts val="0"/>
              </a:spcAft>
              <a:buClr>
                <a:srgbClr val="000000"/>
              </a:buClr>
              <a:buSzPts val="1400"/>
              <a:buFont typeface="Arial"/>
              <a:buNone/>
              <a:defRPr>
                <a:latin typeface="Arial"/>
                <a:ea typeface="Arial"/>
                <a:cs typeface="Arial"/>
                <a:sym typeface="Arial"/>
              </a:defRPr>
            </a:lvl1pPr>
            <a:lvl2pPr indent="0" lvl="1" marL="0" algn="r">
              <a:lnSpc>
                <a:spcPct val="100000"/>
              </a:lnSpc>
              <a:spcBef>
                <a:spcPts val="0"/>
              </a:spcBef>
              <a:spcAft>
                <a:spcPts val="0"/>
              </a:spcAft>
              <a:buClr>
                <a:srgbClr val="000000"/>
              </a:buClr>
              <a:buSzPts val="1400"/>
              <a:buFont typeface="Arial"/>
              <a:buNone/>
              <a:defRPr>
                <a:latin typeface="Arial"/>
                <a:ea typeface="Arial"/>
                <a:cs typeface="Arial"/>
                <a:sym typeface="Arial"/>
              </a:defRPr>
            </a:lvl2pPr>
            <a:lvl3pPr indent="0" lvl="2" marL="0" algn="r">
              <a:lnSpc>
                <a:spcPct val="100000"/>
              </a:lnSpc>
              <a:spcBef>
                <a:spcPts val="0"/>
              </a:spcBef>
              <a:spcAft>
                <a:spcPts val="0"/>
              </a:spcAft>
              <a:buClr>
                <a:srgbClr val="000000"/>
              </a:buClr>
              <a:buSzPts val="1400"/>
              <a:buFont typeface="Arial"/>
              <a:buNone/>
              <a:defRPr>
                <a:latin typeface="Arial"/>
                <a:ea typeface="Arial"/>
                <a:cs typeface="Arial"/>
                <a:sym typeface="Arial"/>
              </a:defRPr>
            </a:lvl3pPr>
            <a:lvl4pPr indent="0" lvl="3" marL="0" algn="r">
              <a:lnSpc>
                <a:spcPct val="100000"/>
              </a:lnSpc>
              <a:spcBef>
                <a:spcPts val="0"/>
              </a:spcBef>
              <a:spcAft>
                <a:spcPts val="0"/>
              </a:spcAft>
              <a:buClr>
                <a:srgbClr val="000000"/>
              </a:buClr>
              <a:buSzPts val="1400"/>
              <a:buFont typeface="Arial"/>
              <a:buNone/>
              <a:defRPr>
                <a:latin typeface="Arial"/>
                <a:ea typeface="Arial"/>
                <a:cs typeface="Arial"/>
                <a:sym typeface="Arial"/>
              </a:defRPr>
            </a:lvl4pPr>
            <a:lvl5pPr indent="0" lvl="4" marL="0" algn="r">
              <a:lnSpc>
                <a:spcPct val="100000"/>
              </a:lnSpc>
              <a:spcBef>
                <a:spcPts val="0"/>
              </a:spcBef>
              <a:spcAft>
                <a:spcPts val="0"/>
              </a:spcAft>
              <a:buClr>
                <a:srgbClr val="000000"/>
              </a:buClr>
              <a:buSzPts val="1400"/>
              <a:buFont typeface="Arial"/>
              <a:buNone/>
              <a:defRPr>
                <a:latin typeface="Arial"/>
                <a:ea typeface="Arial"/>
                <a:cs typeface="Arial"/>
                <a:sym typeface="Arial"/>
              </a:defRPr>
            </a:lvl5pPr>
            <a:lvl6pPr indent="0" lvl="5" marL="0" algn="r">
              <a:lnSpc>
                <a:spcPct val="100000"/>
              </a:lnSpc>
              <a:spcBef>
                <a:spcPts val="0"/>
              </a:spcBef>
              <a:spcAft>
                <a:spcPts val="0"/>
              </a:spcAft>
              <a:buClr>
                <a:srgbClr val="000000"/>
              </a:buClr>
              <a:buSzPts val="1400"/>
              <a:buFont typeface="Arial"/>
              <a:buNone/>
              <a:defRPr>
                <a:latin typeface="Arial"/>
                <a:ea typeface="Arial"/>
                <a:cs typeface="Arial"/>
                <a:sym typeface="Arial"/>
              </a:defRPr>
            </a:lvl6pPr>
            <a:lvl7pPr indent="0" lvl="6" marL="0" algn="r">
              <a:lnSpc>
                <a:spcPct val="100000"/>
              </a:lnSpc>
              <a:spcBef>
                <a:spcPts val="0"/>
              </a:spcBef>
              <a:spcAft>
                <a:spcPts val="0"/>
              </a:spcAft>
              <a:buClr>
                <a:srgbClr val="000000"/>
              </a:buClr>
              <a:buSzPts val="1400"/>
              <a:buFont typeface="Arial"/>
              <a:buNone/>
              <a:defRPr>
                <a:latin typeface="Arial"/>
                <a:ea typeface="Arial"/>
                <a:cs typeface="Arial"/>
                <a:sym typeface="Arial"/>
              </a:defRPr>
            </a:lvl7pPr>
            <a:lvl8pPr indent="0" lvl="7" marL="0" algn="r">
              <a:lnSpc>
                <a:spcPct val="100000"/>
              </a:lnSpc>
              <a:spcBef>
                <a:spcPts val="0"/>
              </a:spcBef>
              <a:spcAft>
                <a:spcPts val="0"/>
              </a:spcAft>
              <a:buClr>
                <a:srgbClr val="000000"/>
              </a:buClr>
              <a:buSzPts val="1400"/>
              <a:buFont typeface="Arial"/>
              <a:buNone/>
              <a:defRPr>
                <a:latin typeface="Arial"/>
                <a:ea typeface="Arial"/>
                <a:cs typeface="Arial"/>
                <a:sym typeface="Arial"/>
              </a:defRPr>
            </a:lvl8pPr>
            <a:lvl9pPr indent="0" lvl="8" marL="0" algn="r">
              <a:lnSpc>
                <a:spcPct val="100000"/>
              </a:lnSpc>
              <a:spcBef>
                <a:spcPts val="0"/>
              </a:spcBef>
              <a:spcAft>
                <a:spcPts val="0"/>
              </a:spcAft>
              <a:buClr>
                <a:srgbClr val="000000"/>
              </a:buClr>
              <a:buSzPts val="1400"/>
              <a:buFont typeface="Arial"/>
              <a:buNone/>
              <a:defRPr>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a:p>
        </p:txBody>
      </p:sp>
      <p:pic>
        <p:nvPicPr>
          <p:cNvPr descr="image.png" id="8" name="Google Shape;8;p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ieeexplore.ieee.org/document/9115758" TargetMode="External"/><Relationship Id="rId4" Type="http://schemas.openxmlformats.org/officeDocument/2006/relationships/hyperlink" Target="http://ieeexplore.ieee.org/document/8920892/" TargetMode="External"/><Relationship Id="rId5" Type="http://schemas.openxmlformats.org/officeDocument/2006/relationships/hyperlink" Target="https://ieeexplore.ieee.org/document/8289047" TargetMode="External"/><Relationship Id="rId6" Type="http://schemas.openxmlformats.org/officeDocument/2006/relationships/hyperlink" Target="https://www.researchgate.net/journal/International-Journal-of-Scientific-Research-in-Computer-Science-Engineering-and-Information-Technology-2456-3307" TargetMode="External"/><Relationship Id="rId7" Type="http://schemas.openxmlformats.org/officeDocument/2006/relationships/hyperlink" Target="https://ijsrcseit.com/CSEIT206623" TargetMode="External"/><Relationship Id="rId8" Type="http://schemas.openxmlformats.org/officeDocument/2006/relationships/hyperlink" Target="https://papers.ssrn.com/sol3/papers.cfm?abstract_id=384265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dx.doi.org/10.2139/ssrn.384265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www.kaggle.com/niharika41298/yoga-poses-dataset" TargetMode="External"/><Relationship Id="rId4" Type="http://schemas.openxmlformats.org/officeDocument/2006/relationships/hyperlink" Target="https://sites.google.com/view/yoga-82/home" TargetMode="External"/><Relationship Id="rId10" Type="http://schemas.openxmlformats.org/officeDocument/2006/relationships/image" Target="../media/image4.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8.png"/><Relationship Id="rId7" Type="http://schemas.openxmlformats.org/officeDocument/2006/relationships/image" Target="../media/image6.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80" name="Google Shape;80;p12"/>
          <p:cNvSpPr txBox="1"/>
          <p:nvPr>
            <p:ph type="title"/>
          </p:nvPr>
        </p:nvSpPr>
        <p:spPr>
          <a:xfrm>
            <a:off x="782850" y="1186950"/>
            <a:ext cx="7696200" cy="9144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000"/>
              <a:buFont typeface="Times New Roman"/>
              <a:buNone/>
            </a:pPr>
            <a:r>
              <a:rPr b="1" lang="en-US">
                <a:latin typeface="Times New Roman"/>
                <a:ea typeface="Times New Roman"/>
                <a:cs typeface="Times New Roman"/>
                <a:sym typeface="Times New Roman"/>
              </a:rPr>
              <a:t> </a:t>
            </a:r>
            <a:r>
              <a:rPr b="1" lang="en-US" sz="1800">
                <a:solidFill>
                  <a:schemeClr val="dk1"/>
                </a:solidFill>
              </a:rPr>
              <a:t>Implementation of Yoga Pose Estimation and Feedback Mechanism using Pose Detection for Self Learning</a:t>
            </a:r>
            <a:endParaRPr b="1" sz="3100">
              <a:solidFill>
                <a:schemeClr val="dk1"/>
              </a:solidFill>
              <a:latin typeface="Times New Roman"/>
              <a:ea typeface="Times New Roman"/>
              <a:cs typeface="Times New Roman"/>
              <a:sym typeface="Times New Roman"/>
            </a:endParaRPr>
          </a:p>
        </p:txBody>
      </p:sp>
      <p:sp>
        <p:nvSpPr>
          <p:cNvPr id="81" name="Google Shape;81;p12"/>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82" name="Google Shape;82;p12"/>
          <p:cNvGrpSpPr/>
          <p:nvPr/>
        </p:nvGrpSpPr>
        <p:grpSpPr>
          <a:xfrm>
            <a:off x="457200" y="1905000"/>
            <a:ext cx="8186500" cy="3844079"/>
            <a:chOff x="0" y="-67146"/>
            <a:chExt cx="8186500" cy="3856032"/>
          </a:xfrm>
        </p:grpSpPr>
        <p:sp>
          <p:nvSpPr>
            <p:cNvPr id="83" name="Google Shape;83;p12"/>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 name="Google Shape;84;p12"/>
            <p:cNvSpPr txBox="1"/>
            <p:nvPr/>
          </p:nvSpPr>
          <p:spPr>
            <a:xfrm>
              <a:off x="88600" y="-67146"/>
              <a:ext cx="8097900" cy="3610800"/>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lang="en-US" sz="2000">
                  <a:latin typeface="Times New Roman"/>
                  <a:ea typeface="Times New Roman"/>
                  <a:cs typeface="Times New Roman"/>
                  <a:sym typeface="Times New Roman"/>
                </a:rPr>
                <a:t>         </a:t>
              </a:r>
              <a:endParaRPr b="1" sz="2000">
                <a:latin typeface="Times New Roman"/>
                <a:ea typeface="Times New Roman"/>
                <a:cs typeface="Times New Roman"/>
                <a:sym typeface="Times New Roman"/>
              </a:endParaRPr>
            </a:p>
            <a:p>
              <a:pPr indent="0" lvl="0" marL="0" marR="0" rtl="0" algn="l">
                <a:lnSpc>
                  <a:spcPct val="80000"/>
                </a:lnSpc>
                <a:spcBef>
                  <a:spcPts val="0"/>
                </a:spcBef>
                <a:spcAft>
                  <a:spcPts val="0"/>
                </a:spcAft>
                <a:buClr>
                  <a:srgbClr val="000000"/>
                </a:buClr>
                <a:buSzPts val="2000"/>
                <a:buFont typeface="Arial"/>
                <a:buNone/>
              </a:pPr>
              <a:r>
                <a:t/>
              </a:r>
              <a:endParaRPr b="1" sz="2000">
                <a:latin typeface="Times New Roman"/>
                <a:ea typeface="Times New Roman"/>
                <a:cs typeface="Times New Roman"/>
                <a:sym typeface="Times New Roman"/>
              </a:endParaRPr>
            </a:p>
            <a:p>
              <a:pPr indent="0" lvl="0" marL="0" marR="0" rtl="0" algn="ctr">
                <a:lnSpc>
                  <a:spcPct val="80000"/>
                </a:lnSpc>
                <a:spcBef>
                  <a:spcPts val="0"/>
                </a:spcBef>
                <a:spcAft>
                  <a:spcPts val="0"/>
                </a:spcAft>
                <a:buClr>
                  <a:srgbClr val="000000"/>
                </a:buClr>
                <a:buSzPts val="2000"/>
                <a:buFont typeface="Arial"/>
                <a:buNone/>
              </a:pPr>
              <a:r>
                <a:rPr lang="en-US" sz="2000">
                  <a:latin typeface="Times New Roman"/>
                  <a:ea typeface="Times New Roman"/>
                  <a:cs typeface="Times New Roman"/>
                  <a:sym typeface="Times New Roman"/>
                </a:rPr>
                <a:t> </a:t>
              </a:r>
              <a:r>
                <a:rPr i="0" lang="en-US" sz="2000" u="none" cap="none" strike="noStrike">
                  <a:solidFill>
                    <a:srgbClr val="000000"/>
                  </a:solidFill>
                  <a:latin typeface="Times New Roman"/>
                  <a:ea typeface="Times New Roman"/>
                  <a:cs typeface="Times New Roman"/>
                  <a:sym typeface="Times New Roman"/>
                </a:rPr>
                <a:t>Team Member</a:t>
              </a:r>
              <a:r>
                <a:rPr lang="en-US" sz="2000">
                  <a:latin typeface="Times New Roman"/>
                  <a:ea typeface="Times New Roman"/>
                  <a:cs typeface="Times New Roman"/>
                  <a:sym typeface="Times New Roman"/>
                </a:rPr>
                <a:t>s                                </a:t>
              </a:r>
              <a:r>
                <a:rPr i="0" lang="en-US" sz="2000" u="none" cap="none" strike="noStrike">
                  <a:solidFill>
                    <a:srgbClr val="00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 </a:t>
              </a:r>
              <a:r>
                <a:rPr i="0" lang="en-US" sz="2000" u="none" cap="none" strike="noStrike">
                  <a:solidFill>
                    <a:srgbClr val="000000"/>
                  </a:solidFill>
                  <a:latin typeface="Times New Roman"/>
                  <a:ea typeface="Times New Roman"/>
                  <a:cs typeface="Times New Roman"/>
                  <a:sym typeface="Times New Roman"/>
                </a:rPr>
                <a:t>Panel Number:</a:t>
              </a:r>
              <a:r>
                <a:rPr lang="en-US" sz="2000">
                  <a:latin typeface="Times New Roman"/>
                  <a:ea typeface="Times New Roman"/>
                  <a:cs typeface="Times New Roman"/>
                  <a:sym typeface="Times New Roman"/>
                </a:rPr>
                <a:t>16</a:t>
              </a:r>
              <a:endParaRPr>
                <a:latin typeface="Times New Roman"/>
                <a:ea typeface="Times New Roman"/>
                <a:cs typeface="Times New Roman"/>
                <a:sym typeface="Times New Roman"/>
              </a:endParaRPr>
            </a:p>
            <a:p>
              <a:pPr indent="0" lvl="0" marL="0" marR="0" rtl="0" algn="ctr">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t/>
              </a:r>
              <a:endParaRPr b="1" sz="2000"/>
            </a:p>
            <a:p>
              <a:pPr indent="0" lvl="0" marL="0" marR="0" rtl="0" algn="ctr">
                <a:lnSpc>
                  <a:spcPct val="80000"/>
                </a:lnSpc>
                <a:spcBef>
                  <a:spcPts val="400"/>
                </a:spcBef>
                <a:spcAft>
                  <a:spcPts val="0"/>
                </a:spcAft>
                <a:buClr>
                  <a:srgbClr val="000000"/>
                </a:buClr>
                <a:buSzPts val="2000"/>
                <a:buFont typeface="Arial"/>
                <a:buNone/>
              </a:pPr>
              <a:r>
                <a:rPr lang="en-US" sz="2000"/>
                <a:t> </a:t>
              </a:r>
              <a:r>
                <a:rPr i="0" lang="en-US" sz="1800" u="none" cap="none" strike="noStrike">
                  <a:solidFill>
                    <a:srgbClr val="000000"/>
                  </a:solidFill>
                </a:rPr>
                <a:t>Project  Advisor:  Dr.</a:t>
              </a:r>
              <a:r>
                <a:rPr lang="en-US" sz="1800"/>
                <a:t> K Raghesh Krishnan</a:t>
              </a:r>
              <a:r>
                <a:rPr i="0" lang="en-US" sz="1800" u="none" cap="none" strike="noStrike">
                  <a:solidFill>
                    <a:srgbClr val="000000"/>
                  </a:solidFill>
                </a:rPr>
                <a:t> / Asst. Professor(SG) / CSE</a:t>
              </a:r>
              <a:endParaRPr sz="1200"/>
            </a:p>
          </p:txBody>
        </p:sp>
      </p:grpSp>
      <p:graphicFrame>
        <p:nvGraphicFramePr>
          <p:cNvPr id="85" name="Google Shape;85;p12"/>
          <p:cNvGraphicFramePr/>
          <p:nvPr/>
        </p:nvGraphicFramePr>
        <p:xfrm>
          <a:off x="855950" y="2882106"/>
          <a:ext cx="3000000" cy="3000000"/>
        </p:xfrm>
        <a:graphic>
          <a:graphicData uri="http://schemas.openxmlformats.org/drawingml/2006/table">
            <a:tbl>
              <a:tblPr>
                <a:noFill/>
                <a:tableStyleId>{C343AF3E-D957-4A4D-9966-4700A8EFF603}</a:tableStyleId>
              </a:tblPr>
              <a:tblGrid>
                <a:gridCol w="747775"/>
                <a:gridCol w="2198675"/>
                <a:gridCol w="3644975"/>
                <a:gridCol w="1163200"/>
              </a:tblGrid>
              <a:tr h="411250">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S.No</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Reg.No</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Name of the Student</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Section</a:t>
                      </a:r>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1</a:t>
                      </a:r>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CB.EN.U4CSE1</a:t>
                      </a:r>
                      <a:r>
                        <a:rPr lang="en-US">
                          <a:latin typeface="Times New Roman"/>
                          <a:ea typeface="Times New Roman"/>
                          <a:cs typeface="Times New Roman"/>
                          <a:sym typeface="Times New Roman"/>
                        </a:rPr>
                        <a:t>8112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a:latin typeface="Times New Roman"/>
                          <a:ea typeface="Times New Roman"/>
                          <a:cs typeface="Times New Roman"/>
                          <a:sym typeface="Times New Roman"/>
                        </a:rPr>
                        <a:t>DHANUSH V</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CSE </a:t>
                      </a:r>
                      <a:r>
                        <a:rPr lang="en-US">
                          <a:latin typeface="Times New Roman"/>
                          <a:ea typeface="Times New Roman"/>
                          <a:cs typeface="Times New Roman"/>
                          <a:sym typeface="Times New Roman"/>
                        </a:rPr>
                        <a:t>B</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CB.EN.U4CSE18162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VENKAT R</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400"/>
                        <a:buFont typeface="Times New Roman"/>
                        <a:buNone/>
                      </a:pPr>
                      <a:r>
                        <a:rPr lang="en-US">
                          <a:solidFill>
                            <a:schemeClr val="dk1"/>
                          </a:solidFill>
                          <a:latin typeface="Times New Roman"/>
                          <a:ea typeface="Times New Roman"/>
                          <a:cs typeface="Times New Roman"/>
                          <a:sym typeface="Times New Roman"/>
                        </a:rPr>
                        <a:t>CSE B</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CB.EN.U4CSE18174</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HARSHA VARDHAN D</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Times New Roman"/>
                          <a:ea typeface="Times New Roman"/>
                          <a:cs typeface="Times New Roman"/>
                          <a:sym typeface="Times New Roman"/>
                        </a:rPr>
                        <a:t>CSE B</a:t>
                      </a:r>
                      <a:endParaRPr>
                        <a:solidFill>
                          <a:schemeClr val="dk1"/>
                        </a:solidFill>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44350">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CB.EN.U4CSE18511</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a:latin typeface="Times New Roman"/>
                          <a:ea typeface="Times New Roman"/>
                          <a:cs typeface="Times New Roman"/>
                          <a:sym typeface="Times New Roman"/>
                        </a:rPr>
                        <a:t>GUHAN K</a:t>
                      </a:r>
                      <a:endParaRPr>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a:solidFill>
                            <a:schemeClr val="dk1"/>
                          </a:solidFill>
                          <a:latin typeface="Times New Roman"/>
                          <a:ea typeface="Times New Roman"/>
                          <a:cs typeface="Times New Roman"/>
                          <a:sym typeface="Times New Roman"/>
                        </a:rPr>
                        <a:t>CSE B</a:t>
                      </a:r>
                      <a:endParaRPr>
                        <a:solidFill>
                          <a:schemeClr val="dk1"/>
                        </a:solidFill>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nvSpPr>
        <p:spPr>
          <a:xfrm>
            <a:off x="822962" y="2657587"/>
            <a:ext cx="1815737" cy="85414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58" name="Google Shape;158;p21"/>
          <p:cNvSpPr txBox="1"/>
          <p:nvPr/>
        </p:nvSpPr>
        <p:spPr>
          <a:xfrm>
            <a:off x="973185" y="2827404"/>
            <a:ext cx="1632857" cy="523218"/>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To Analyze the existing system</a:t>
            </a:r>
            <a:endParaRPr/>
          </a:p>
        </p:txBody>
      </p:sp>
      <p:sp>
        <p:nvSpPr>
          <p:cNvPr id="159" name="Google Shape;159;p21"/>
          <p:cNvSpPr txBox="1"/>
          <p:nvPr>
            <p:ph type="title"/>
          </p:nvPr>
        </p:nvSpPr>
        <p:spPr>
          <a:xfrm>
            <a:off x="936171" y="1354816"/>
            <a:ext cx="7380515" cy="1135835"/>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Work Plan </a:t>
            </a:r>
            <a:endParaRPr sz="3200">
              <a:latin typeface="Times New Roman"/>
              <a:ea typeface="Times New Roman"/>
              <a:cs typeface="Times New Roman"/>
              <a:sym typeface="Times New Roman"/>
            </a:endParaRPr>
          </a:p>
        </p:txBody>
      </p:sp>
      <p:sp>
        <p:nvSpPr>
          <p:cNvPr id="160" name="Google Shape;160;p21"/>
          <p:cNvSpPr/>
          <p:nvPr/>
        </p:nvSpPr>
        <p:spPr>
          <a:xfrm>
            <a:off x="3644538" y="2651760"/>
            <a:ext cx="1881051" cy="923328"/>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61" name="Google Shape;161;p21"/>
          <p:cNvSpPr txBox="1"/>
          <p:nvPr/>
        </p:nvSpPr>
        <p:spPr>
          <a:xfrm>
            <a:off x="3670675" y="2651747"/>
            <a:ext cx="1828800" cy="954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To create an efficient feedback based Machine Learning Model </a:t>
            </a:r>
            <a:endParaRPr b="0" i="0" sz="1400" u="none" cap="none" strike="noStrike">
              <a:solidFill>
                <a:srgbClr val="000000"/>
              </a:solidFill>
              <a:latin typeface="Times New Roman"/>
              <a:ea typeface="Times New Roman"/>
              <a:cs typeface="Times New Roman"/>
              <a:sym typeface="Times New Roman"/>
            </a:endParaRPr>
          </a:p>
        </p:txBody>
      </p:sp>
      <p:sp>
        <p:nvSpPr>
          <p:cNvPr id="162" name="Google Shape;162;p21"/>
          <p:cNvSpPr/>
          <p:nvPr/>
        </p:nvSpPr>
        <p:spPr>
          <a:xfrm>
            <a:off x="6622868" y="2651760"/>
            <a:ext cx="1554480" cy="923328"/>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63" name="Google Shape;163;p21"/>
          <p:cNvSpPr txBox="1"/>
          <p:nvPr/>
        </p:nvSpPr>
        <p:spPr>
          <a:xfrm>
            <a:off x="6701245" y="2651760"/>
            <a:ext cx="1423852" cy="954105"/>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To create User-interface for the web-app</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4" name="Google Shape;164;p21"/>
          <p:cNvSpPr/>
          <p:nvPr/>
        </p:nvSpPr>
        <p:spPr>
          <a:xfrm>
            <a:off x="6701245" y="4532811"/>
            <a:ext cx="1593600" cy="923400"/>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65" name="Google Shape;165;p21"/>
          <p:cNvSpPr txBox="1"/>
          <p:nvPr/>
        </p:nvSpPr>
        <p:spPr>
          <a:xfrm>
            <a:off x="6746964" y="4640532"/>
            <a:ext cx="1502100" cy="9540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Integrate ML Model with the interface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6" name="Google Shape;166;p21"/>
          <p:cNvSpPr/>
          <p:nvPr/>
        </p:nvSpPr>
        <p:spPr>
          <a:xfrm>
            <a:off x="3696788" y="4532811"/>
            <a:ext cx="1828800" cy="954000"/>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67" name="Google Shape;167;p21"/>
          <p:cNvSpPr txBox="1"/>
          <p:nvPr/>
        </p:nvSpPr>
        <p:spPr>
          <a:xfrm>
            <a:off x="3788228" y="4640532"/>
            <a:ext cx="1554600" cy="738600"/>
          </a:xfrm>
          <a:prstGeom prst="rect">
            <a:avLst/>
          </a:prstGeom>
          <a:noFill/>
          <a:ln cap="flat" cmpd="sng" w="12700">
            <a:solidFill>
              <a:schemeClr val="lt1"/>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To deploy the application online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cxnSp>
        <p:nvCxnSpPr>
          <p:cNvPr id="168" name="Google Shape;168;p21"/>
          <p:cNvCxnSpPr/>
          <p:nvPr/>
        </p:nvCxnSpPr>
        <p:spPr>
          <a:xfrm>
            <a:off x="2788922" y="3113424"/>
            <a:ext cx="711924"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647"/>
              </a:srgbClr>
            </a:outerShdw>
          </a:effectLst>
        </p:spPr>
      </p:cxnSp>
      <p:cxnSp>
        <p:nvCxnSpPr>
          <p:cNvPr id="169" name="Google Shape;169;p21"/>
          <p:cNvCxnSpPr/>
          <p:nvPr/>
        </p:nvCxnSpPr>
        <p:spPr>
          <a:xfrm>
            <a:off x="5695406" y="3113424"/>
            <a:ext cx="783771"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647"/>
              </a:srgbClr>
            </a:outerShdw>
          </a:effectLst>
        </p:spPr>
      </p:cxnSp>
      <p:cxnSp>
        <p:nvCxnSpPr>
          <p:cNvPr id="170" name="Google Shape;170;p21"/>
          <p:cNvCxnSpPr/>
          <p:nvPr/>
        </p:nvCxnSpPr>
        <p:spPr>
          <a:xfrm>
            <a:off x="7393575" y="3754208"/>
            <a:ext cx="0" cy="59940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647"/>
              </a:srgbClr>
            </a:outerShdw>
          </a:effectLst>
        </p:spPr>
      </p:cxnSp>
      <p:cxnSp>
        <p:nvCxnSpPr>
          <p:cNvPr id="171" name="Google Shape;171;p21"/>
          <p:cNvCxnSpPr/>
          <p:nvPr/>
        </p:nvCxnSpPr>
        <p:spPr>
          <a:xfrm rot="10800000">
            <a:off x="5695284" y="5009863"/>
            <a:ext cx="868800"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647"/>
              </a:srgbClr>
            </a:outerShdw>
          </a:effectLst>
        </p:spPr>
      </p:cxnSp>
      <p:sp>
        <p:nvSpPr>
          <p:cNvPr id="172" name="Google Shape;172;p21"/>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444137" y="1137103"/>
            <a:ext cx="8229600" cy="100520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78" name="Google Shape;178;p22"/>
          <p:cNvSpPr txBox="1"/>
          <p:nvPr/>
        </p:nvSpPr>
        <p:spPr>
          <a:xfrm>
            <a:off x="535775" y="2142300"/>
            <a:ext cx="80463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latin typeface="Times New Roman"/>
                <a:ea typeface="Times New Roman"/>
                <a:cs typeface="Times New Roman"/>
                <a:sym typeface="Times New Roman"/>
              </a:rPr>
              <a:t>This paper proposes a system for Yoga Pose Training and Feedback System to help the self-learning of Yoga for five different poses. The system assesses a Yoga pose of a learner by detecting the human body first using the webcam, extracting the coordinated points of various joints in the body, calculating the difference of body angles between the trained pose images and that of the user accurately and finally provide real-time feedback on improvisation of the incorrect parts between learner and the trained images.</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977537" y="1188720"/>
            <a:ext cx="6858000" cy="808038"/>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Arial"/>
              <a:buNone/>
            </a:pPr>
            <a:r>
              <a:rPr lang="en-US" sz="3200"/>
              <a:t>References</a:t>
            </a:r>
            <a:endParaRPr/>
          </a:p>
        </p:txBody>
      </p:sp>
      <p:sp>
        <p:nvSpPr>
          <p:cNvPr id="184" name="Google Shape;184;p23"/>
          <p:cNvSpPr txBox="1"/>
          <p:nvPr/>
        </p:nvSpPr>
        <p:spPr>
          <a:xfrm>
            <a:off x="609600" y="1833325"/>
            <a:ext cx="8001000" cy="40020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1800"/>
              <a:buFont typeface="Times New Roman"/>
              <a:buNone/>
            </a:pPr>
            <a:r>
              <a:t/>
            </a:r>
            <a:endParaRPr sz="1500">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Yash Agrawal, Yash Shah, Abhishek Sharma, "Implementation of Machine Learning Technique for Identification of Yoga Poses", </a:t>
            </a:r>
            <a:r>
              <a:rPr i="1" lang="en-US">
                <a:solidFill>
                  <a:schemeClr val="dk1"/>
                </a:solidFill>
                <a:highlight>
                  <a:srgbClr val="FFFFFF"/>
                </a:highlight>
                <a:latin typeface="Times New Roman"/>
                <a:ea typeface="Times New Roman"/>
                <a:cs typeface="Times New Roman"/>
                <a:sym typeface="Times New Roman"/>
              </a:rPr>
              <a:t>Communication Systems and Network Technologies (CSNT) 2020 IEEE 9th International Conference on</a:t>
            </a:r>
            <a:r>
              <a:rPr lang="en-US">
                <a:solidFill>
                  <a:schemeClr val="dk1"/>
                </a:solidFill>
                <a:highlight>
                  <a:srgbClr val="FFFFFF"/>
                </a:highlight>
                <a:latin typeface="Times New Roman"/>
                <a:ea typeface="Times New Roman"/>
                <a:cs typeface="Times New Roman"/>
                <a:sym typeface="Times New Roman"/>
              </a:rPr>
              <a:t>, pp. 40-43, 2020.</a:t>
            </a:r>
            <a:r>
              <a:rPr lang="en-US">
                <a:solidFill>
                  <a:schemeClr val="dk1"/>
                </a:solidFill>
                <a:latin typeface="Times New Roman"/>
                <a:ea typeface="Times New Roman"/>
                <a:cs typeface="Times New Roman"/>
                <a:sym typeface="Times New Roman"/>
              </a:rPr>
              <a:t> </a:t>
            </a:r>
            <a:r>
              <a:rPr lang="en-US">
                <a:solidFill>
                  <a:schemeClr val="dk1"/>
                </a:solidFill>
                <a:latin typeface="Times New Roman"/>
                <a:ea typeface="Times New Roman"/>
                <a:cs typeface="Times New Roman"/>
                <a:sym typeface="Times New Roman"/>
              </a:rPr>
              <a:t> </a:t>
            </a:r>
            <a:r>
              <a:rPr lang="en-US" u="sng">
                <a:solidFill>
                  <a:schemeClr val="hlink"/>
                </a:solidFill>
                <a:highlight>
                  <a:schemeClr val="lt1"/>
                </a:highlight>
                <a:latin typeface="Times New Roman"/>
                <a:ea typeface="Times New Roman"/>
                <a:cs typeface="Times New Roman"/>
                <a:sym typeface="Times New Roman"/>
                <a:hlinkClick r:id="rId3"/>
              </a:rPr>
              <a:t>https://ieeexplore.ieee.org/document/9115758</a:t>
            </a:r>
            <a:endParaRPr>
              <a:solidFill>
                <a:schemeClr val="dk1"/>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Maybel Chan Thar, Khine Zar Ne Winn, Nobuo Funabiki, "A Proposal of Yoga Pose Assessment Method Using Pose Detection for Self-Learning", </a:t>
            </a:r>
            <a:r>
              <a:rPr i="1" lang="en-US">
                <a:solidFill>
                  <a:schemeClr val="dk1"/>
                </a:solidFill>
                <a:highlight>
                  <a:srgbClr val="FFFFFF"/>
                </a:highlight>
                <a:latin typeface="Times New Roman"/>
                <a:ea typeface="Times New Roman"/>
                <a:cs typeface="Times New Roman"/>
                <a:sym typeface="Times New Roman"/>
              </a:rPr>
              <a:t>Advanced Information Technologies (ICAIT) 2019 International Conference on</a:t>
            </a:r>
            <a:r>
              <a:rPr lang="en-US">
                <a:solidFill>
                  <a:schemeClr val="dk1"/>
                </a:solidFill>
                <a:highlight>
                  <a:srgbClr val="FFFFFF"/>
                </a:highlight>
                <a:latin typeface="Times New Roman"/>
                <a:ea typeface="Times New Roman"/>
                <a:cs typeface="Times New Roman"/>
                <a:sym typeface="Times New Roman"/>
              </a:rPr>
              <a:t>, pp. 137-142, 2019</a:t>
            </a:r>
            <a:r>
              <a:rPr lang="en-US">
                <a:solidFill>
                  <a:srgbClr val="333333"/>
                </a:solidFill>
                <a:highlight>
                  <a:srgbClr val="FFFFFF"/>
                </a:highlight>
                <a:latin typeface="Times New Roman"/>
                <a:ea typeface="Times New Roman"/>
                <a:cs typeface="Times New Roman"/>
                <a:sym typeface="Times New Roman"/>
              </a:rPr>
              <a:t>.</a:t>
            </a:r>
            <a:r>
              <a:rPr lang="en-US" u="sng">
                <a:solidFill>
                  <a:schemeClr val="hlink"/>
                </a:solidFill>
                <a:highlight>
                  <a:schemeClr val="lt1"/>
                </a:highlight>
                <a:latin typeface="Times New Roman"/>
                <a:ea typeface="Times New Roman"/>
                <a:cs typeface="Times New Roman"/>
                <a:sym typeface="Times New Roman"/>
                <a:hlinkClick r:id="rId4"/>
              </a:rPr>
              <a:t>http://ieeexplore.ieee.org/document/8920892/</a:t>
            </a:r>
            <a:endParaRPr>
              <a:solidFill>
                <a:schemeClr val="dk1"/>
              </a:solidFill>
              <a:highlight>
                <a:schemeClr val="lt1"/>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US">
                <a:solidFill>
                  <a:schemeClr val="dk1"/>
                </a:solidFill>
                <a:highlight>
                  <a:srgbClr val="FFFFFF"/>
                </a:highlight>
                <a:latin typeface="Times New Roman"/>
                <a:ea typeface="Times New Roman"/>
                <a:cs typeface="Times New Roman"/>
                <a:sym typeface="Times New Roman"/>
              </a:rPr>
              <a:t>Muhammad Usama Islam, Hasan Mahmud, Faisal Bin Ashraf, Iqbal Hossain, Md. Kamrul Hasan, "Yoga posture recognition by detecting human joint points in real time using microsoft kinect", </a:t>
            </a:r>
            <a:r>
              <a:rPr i="1" lang="en-US">
                <a:solidFill>
                  <a:schemeClr val="dk1"/>
                </a:solidFill>
                <a:highlight>
                  <a:srgbClr val="FFFFFF"/>
                </a:highlight>
                <a:latin typeface="Times New Roman"/>
                <a:ea typeface="Times New Roman"/>
                <a:cs typeface="Times New Roman"/>
                <a:sym typeface="Times New Roman"/>
              </a:rPr>
              <a:t>Humanitarian Technology Conference (R10-HTC) 2017 IEEE Region 10</a:t>
            </a:r>
            <a:r>
              <a:rPr lang="en-US">
                <a:solidFill>
                  <a:schemeClr val="dk1"/>
                </a:solidFill>
                <a:highlight>
                  <a:srgbClr val="FFFFFF"/>
                </a:highlight>
                <a:latin typeface="Times New Roman"/>
                <a:ea typeface="Times New Roman"/>
                <a:cs typeface="Times New Roman"/>
                <a:sym typeface="Times New Roman"/>
              </a:rPr>
              <a:t>, pp. 668-673, 2017.</a:t>
            </a:r>
            <a:endParaRPr>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a:solidFill>
                  <a:schemeClr val="dk1"/>
                </a:solidFill>
                <a:latin typeface="Times New Roman"/>
                <a:ea typeface="Times New Roman"/>
                <a:cs typeface="Times New Roman"/>
                <a:sym typeface="Times New Roman"/>
              </a:rPr>
              <a:t> </a:t>
            </a:r>
            <a:r>
              <a:rPr lang="en-US" u="sng">
                <a:solidFill>
                  <a:schemeClr val="hlink"/>
                </a:solidFill>
                <a:highlight>
                  <a:schemeClr val="lt1"/>
                </a:highlight>
                <a:latin typeface="Times New Roman"/>
                <a:ea typeface="Times New Roman"/>
                <a:cs typeface="Times New Roman"/>
                <a:sym typeface="Times New Roman"/>
                <a:hlinkClick r:id="rId5"/>
              </a:rPr>
              <a:t>https://ieeexplore.ieee.org/document/8289047</a:t>
            </a:r>
            <a:endParaRPr>
              <a:solidFill>
                <a:schemeClr val="dk1"/>
              </a:solidFill>
              <a:highlight>
                <a:schemeClr val="lt1"/>
              </a:highlight>
              <a:latin typeface="Times New Roman"/>
              <a:ea typeface="Times New Roman"/>
              <a:cs typeface="Times New Roman"/>
              <a:sym typeface="Times New Roman"/>
            </a:endParaRPr>
          </a:p>
          <a:p>
            <a:pPr indent="-317500" lvl="0" marL="457200" rtl="0" algn="just">
              <a:spcBef>
                <a:spcPts val="0"/>
              </a:spcBef>
              <a:spcAft>
                <a:spcPts val="0"/>
              </a:spcAft>
              <a:buSzPts val="1400"/>
              <a:buChar char="❖"/>
            </a:pPr>
            <a:r>
              <a:rPr lang="en-US">
                <a:solidFill>
                  <a:schemeClr val="dk1"/>
                </a:solidFill>
                <a:latin typeface="Times New Roman"/>
                <a:ea typeface="Times New Roman"/>
                <a:cs typeface="Times New Roman"/>
                <a:sym typeface="Times New Roman"/>
              </a:rPr>
              <a:t>Deepak Kumar, Anurag Sinha, ”Yoga Pose Detection and Classification Using Deep Learning” </a:t>
            </a:r>
            <a:r>
              <a:rPr i="1" lang="en-US">
                <a:solidFill>
                  <a:srgbClr val="555555"/>
                </a:solidFill>
                <a:highlight>
                  <a:schemeClr val="lt1"/>
                </a:highlight>
                <a:latin typeface="Times New Roman"/>
                <a:ea typeface="Times New Roman"/>
                <a:cs typeface="Times New Roman"/>
                <a:sym typeface="Times New Roman"/>
              </a:rPr>
              <a:t>2020 </a:t>
            </a:r>
            <a:r>
              <a:rPr i="1" lang="en-US">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val="tx"/>
                    </a:ext>
                  </a:extLst>
                </a:hlinkClick>
              </a:rPr>
              <a:t>International Journal of Scientific Research in Computer Science Engineering and Information Technology</a:t>
            </a:r>
            <a:r>
              <a:rPr lang="en-US">
                <a:solidFill>
                  <a:schemeClr val="dk1"/>
                </a:solidFill>
                <a:latin typeface="Times New Roman"/>
                <a:ea typeface="Times New Roman"/>
                <a:cs typeface="Times New Roman"/>
                <a:sym typeface="Times New Roman"/>
              </a:rPr>
              <a:t> </a:t>
            </a:r>
            <a:r>
              <a:rPr lang="en-US" u="sng">
                <a:solidFill>
                  <a:schemeClr val="hlink"/>
                </a:solidFill>
                <a:latin typeface="Times New Roman"/>
                <a:ea typeface="Times New Roman"/>
                <a:cs typeface="Times New Roman"/>
                <a:sym typeface="Times New Roman"/>
                <a:hlinkClick r:id="rId7"/>
              </a:rPr>
              <a:t>https://ijsrcseit.com/CSEIT206623</a:t>
            </a:r>
            <a:endParaRPr>
              <a:solidFill>
                <a:schemeClr val="dk1"/>
              </a:solidFill>
              <a:highlight>
                <a:schemeClr val="lt1"/>
              </a:highlight>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Sankara Narayanan, Devendra Kumar Misra , Kartik Arora and Harsh Rai, “Yoga Pose Detection Using Deep Learning Techniques” </a:t>
            </a:r>
            <a:r>
              <a:rPr i="1" lang="en-US">
                <a:solidFill>
                  <a:schemeClr val="dk1"/>
                </a:solidFill>
                <a:latin typeface="Times New Roman"/>
                <a:ea typeface="Times New Roman"/>
                <a:cs typeface="Times New Roman"/>
                <a:sym typeface="Times New Roman"/>
              </a:rPr>
              <a:t>2021 Social Science Research Network  (SSRN)</a:t>
            </a:r>
            <a:endParaRPr i="1">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rPr lang="en-US" u="sng">
                <a:solidFill>
                  <a:schemeClr val="hlink"/>
                </a:solidFill>
                <a:latin typeface="Times New Roman"/>
                <a:ea typeface="Times New Roman"/>
                <a:cs typeface="Times New Roman"/>
                <a:sym typeface="Times New Roman"/>
                <a:hlinkClick r:id="rId8"/>
              </a:rPr>
              <a:t>https://papers.ssrn.com/sol3/papers.cfm?abstract_id=3842656</a:t>
            </a:r>
            <a:endParaRPr>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5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91" name="Google Shape;91;p13"/>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Problem definition</a:t>
            </a:r>
            <a:endParaRPr b="0" i="0" sz="3200" u="none" cap="none" strike="noStrike">
              <a:solidFill>
                <a:srgbClr val="000000"/>
              </a:solidFill>
              <a:latin typeface="Times New Roman"/>
              <a:ea typeface="Times New Roman"/>
              <a:cs typeface="Times New Roman"/>
              <a:sym typeface="Times New Roman"/>
            </a:endParaRPr>
          </a:p>
        </p:txBody>
      </p:sp>
      <p:sp>
        <p:nvSpPr>
          <p:cNvPr id="92" name="Google Shape;92;p13"/>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3" name="Google Shape;93;p13"/>
          <p:cNvSpPr/>
          <p:nvPr/>
        </p:nvSpPr>
        <p:spPr>
          <a:xfrm>
            <a:off x="818850" y="3002900"/>
            <a:ext cx="7588728" cy="11805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T</a:t>
            </a:r>
            <a:r>
              <a:rPr lang="en-US" sz="1800">
                <a:solidFill>
                  <a:schemeClr val="dk1"/>
                </a:solidFill>
                <a:latin typeface="Times New Roman"/>
                <a:ea typeface="Times New Roman"/>
                <a:cs typeface="Times New Roman"/>
                <a:sym typeface="Times New Roman"/>
              </a:rPr>
              <a:t>o design a Machine Learning </a:t>
            </a:r>
            <a:r>
              <a:rPr lang="en-US" sz="1800">
                <a:solidFill>
                  <a:schemeClr val="dk1"/>
                </a:solidFill>
                <a:latin typeface="Times New Roman"/>
                <a:ea typeface="Times New Roman"/>
                <a:cs typeface="Times New Roman"/>
                <a:sym typeface="Times New Roman"/>
              </a:rPr>
              <a:t>based application</a:t>
            </a:r>
            <a:r>
              <a:rPr lang="en-US" sz="1800">
                <a:solidFill>
                  <a:schemeClr val="dk1"/>
                </a:solidFill>
                <a:latin typeface="Times New Roman"/>
                <a:ea typeface="Times New Roman"/>
                <a:cs typeface="Times New Roman"/>
                <a:sym typeface="Times New Roman"/>
              </a:rPr>
              <a:t> that monitors the pose performed by the practitioner and gives real time feedback </a:t>
            </a:r>
            <a:r>
              <a:rPr lang="en-US" sz="1800">
                <a:solidFill>
                  <a:schemeClr val="dk1"/>
                </a:solidFill>
                <a:latin typeface="Times New Roman"/>
                <a:ea typeface="Times New Roman"/>
                <a:cs typeface="Times New Roman"/>
                <a:sym typeface="Times New Roman"/>
              </a:rPr>
              <a:t>for improvement of  the yoga posture.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99" name="Google Shape;99;p14"/>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sp>
        <p:nvSpPr>
          <p:cNvPr id="100" name="Google Shape;100;p14"/>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1" name="Google Shape;101;p14"/>
          <p:cNvSpPr/>
          <p:nvPr/>
        </p:nvSpPr>
        <p:spPr>
          <a:xfrm>
            <a:off x="777638" y="2169200"/>
            <a:ext cx="7588728" cy="40680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Authors:</a:t>
            </a:r>
            <a:endParaRPr b="1" sz="18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Yash Agrawal, Yash Shah, Abhishek Sharma</a:t>
            </a:r>
            <a:endParaRPr sz="1500">
              <a:solidFill>
                <a:schemeClr val="dk1"/>
              </a:solidFill>
              <a:latin typeface="Times New Roman"/>
              <a:ea typeface="Times New Roman"/>
              <a:cs typeface="Times New Roman"/>
              <a:sym typeface="Times New Roman"/>
            </a:endParaRPr>
          </a:p>
          <a:p>
            <a:pPr indent="0" lvl="0" marL="1397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Full Title with year:</a:t>
            </a:r>
            <a:endParaRPr b="1"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"Implementation of Machine Learning Technique for Identification of Yoga Poses", </a:t>
            </a:r>
            <a:r>
              <a:rPr i="1" lang="en-US" sz="1500">
                <a:solidFill>
                  <a:schemeClr val="dk1"/>
                </a:solidFill>
                <a:highlight>
                  <a:srgbClr val="FFFFFF"/>
                </a:highlight>
                <a:latin typeface="Times New Roman"/>
                <a:ea typeface="Times New Roman"/>
                <a:cs typeface="Times New Roman"/>
                <a:sym typeface="Times New Roman"/>
              </a:rPr>
              <a:t>Communication Systems and Network Technologies (CSNT) 2020 IEEE 9th International Conference on</a:t>
            </a:r>
            <a:r>
              <a:rPr lang="en-US" sz="1500">
                <a:solidFill>
                  <a:schemeClr val="dk1"/>
                </a:solidFill>
                <a:highlight>
                  <a:srgbClr val="FFFFFF"/>
                </a:highlight>
                <a:latin typeface="Times New Roman"/>
                <a:ea typeface="Times New Roman"/>
                <a:cs typeface="Times New Roman"/>
                <a:sym typeface="Times New Roman"/>
              </a:rPr>
              <a:t>, pp. 40-43, 2020.</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Inference from the paper:</a:t>
            </a:r>
            <a:endParaRPr b="1" sz="18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Classification of yoga poses  based on  angles calculated from images  using  coordinates extracted using tf-pose-estimation  ,and Machine Learning Algorithms (Logistic Regression, Random Forest, SVM, Decision Tree, Naive Bayes and KNN)  .</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Open Problem:</a:t>
            </a:r>
            <a:endParaRPr b="1" sz="18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Doesn't provide valuable feedback of </a:t>
            </a:r>
            <a:r>
              <a:rPr lang="en-US" sz="1500">
                <a:solidFill>
                  <a:schemeClr val="dk1"/>
                </a:solidFill>
                <a:latin typeface="Times New Roman"/>
                <a:ea typeface="Times New Roman"/>
                <a:cs typeface="Times New Roman"/>
                <a:sym typeface="Times New Roman"/>
              </a:rPr>
              <a:t>how</a:t>
            </a:r>
            <a:r>
              <a:rPr lang="en-US" sz="1500">
                <a:solidFill>
                  <a:schemeClr val="dk1"/>
                </a:solidFill>
                <a:latin typeface="Times New Roman"/>
                <a:ea typeface="Times New Roman"/>
                <a:cs typeface="Times New Roman"/>
                <a:sym typeface="Times New Roman"/>
              </a:rPr>
              <a:t> yoga practitioner practices a pose Only Classification of user's pose which does not provide value, Model trained only on datasets of the same person( no diversity in data)</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07" name="Google Shape;107;p15"/>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sp>
        <p:nvSpPr>
          <p:cNvPr id="108" name="Google Shape;108;p15"/>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9" name="Google Shape;109;p15"/>
          <p:cNvSpPr/>
          <p:nvPr/>
        </p:nvSpPr>
        <p:spPr>
          <a:xfrm>
            <a:off x="777638" y="2169200"/>
            <a:ext cx="7588728" cy="40680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Authors:</a:t>
            </a:r>
            <a:endParaRPr b="1" sz="18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Muhammad Usama Islam, Hasan Mahmud , Faisal Bin Ashraf, Iqbal Hossain and Md. Kamrul Hasan</a:t>
            </a:r>
            <a:endParaRPr sz="1500">
              <a:solidFill>
                <a:schemeClr val="dk1"/>
              </a:solidFill>
              <a:latin typeface="Times New Roman"/>
              <a:ea typeface="Times New Roman"/>
              <a:cs typeface="Times New Roman"/>
              <a:sym typeface="Times New Roman"/>
            </a:endParaRPr>
          </a:p>
          <a:p>
            <a:pPr indent="0" lvl="0" marL="1397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Full Title with year:</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"Yoga posture recognition by detecting human joint points in real time using microsoft kinect", </a:t>
            </a:r>
            <a:r>
              <a:rPr i="1" lang="en-US" sz="1500">
                <a:solidFill>
                  <a:schemeClr val="dk1"/>
                </a:solidFill>
                <a:highlight>
                  <a:srgbClr val="FFFFFF"/>
                </a:highlight>
                <a:latin typeface="Times New Roman"/>
                <a:ea typeface="Times New Roman"/>
                <a:cs typeface="Times New Roman"/>
                <a:sym typeface="Times New Roman"/>
              </a:rPr>
              <a:t>Humanitarian Technology Conference (R10-HTC) 2017 IEEE Region 10</a:t>
            </a:r>
            <a:r>
              <a:rPr lang="en-US" sz="1500">
                <a:solidFill>
                  <a:schemeClr val="dk1"/>
                </a:solidFill>
                <a:highlight>
                  <a:srgbClr val="FFFFFF"/>
                </a:highlight>
                <a:latin typeface="Times New Roman"/>
                <a:ea typeface="Times New Roman"/>
                <a:cs typeface="Times New Roman"/>
                <a:sym typeface="Times New Roman"/>
              </a:rPr>
              <a:t>, pp. 668-673, 2017.</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Inference from the paper:</a:t>
            </a:r>
            <a:endParaRPr b="1" sz="18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500">
                <a:solidFill>
                  <a:schemeClr val="dk1"/>
                </a:solidFill>
                <a:latin typeface="Times New Roman"/>
                <a:ea typeface="Times New Roman"/>
                <a:cs typeface="Times New Roman"/>
                <a:sym typeface="Times New Roman"/>
              </a:rPr>
              <a:t>Estimation of  accuracy of the pose through data acquisition with the help of a Kinect device (kinect device can acquire different types of data in data acquisition step such as color, depth and skeleton information ).</a:t>
            </a:r>
            <a:endParaRPr sz="16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Open Problem:</a:t>
            </a:r>
            <a:endParaRPr b="1" sz="1800">
              <a:solidFill>
                <a:schemeClr val="dk1"/>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Kinect is an expensive  device for Motion sensing , accuracy of the pose  doesn’t help the learner to improve / correct his pose . </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15" name="Google Shape;115;p16"/>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sp>
        <p:nvSpPr>
          <p:cNvPr id="116" name="Google Shape;116;p16"/>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7" name="Google Shape;117;p16"/>
          <p:cNvSpPr/>
          <p:nvPr/>
        </p:nvSpPr>
        <p:spPr>
          <a:xfrm>
            <a:off x="777638" y="2169200"/>
            <a:ext cx="7588728" cy="40680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Authors:</a:t>
            </a:r>
            <a:endParaRPr b="1" sz="18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Deepak Kumar ,Anurag Sinha </a:t>
            </a:r>
            <a:endParaRPr sz="1500">
              <a:solidFill>
                <a:schemeClr val="dk1"/>
              </a:solidFill>
              <a:latin typeface="Times New Roman"/>
              <a:ea typeface="Times New Roman"/>
              <a:cs typeface="Times New Roman"/>
              <a:sym typeface="Times New Roman"/>
            </a:endParaRPr>
          </a:p>
          <a:p>
            <a:pPr indent="0" lvl="0" marL="1397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Full Title with year:</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”Yoga Pose Detection and Classification Using Deep Learning” </a:t>
            </a:r>
            <a:r>
              <a:rPr i="1" lang="en-US" sz="1500">
                <a:solidFill>
                  <a:schemeClr val="dk1"/>
                </a:solidFill>
                <a:latin typeface="Times New Roman"/>
                <a:ea typeface="Times New Roman"/>
                <a:cs typeface="Times New Roman"/>
                <a:sym typeface="Times New Roman"/>
              </a:rPr>
              <a:t>2020 International Journal of Scientific Research in Computer Science Engineering and Information Technology ,Volume 6, Issue 6 pp: 160-184 2020</a:t>
            </a:r>
            <a:r>
              <a:rPr lang="en-US"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Inference from the paper:</a:t>
            </a:r>
            <a:endParaRPr b="1" sz="18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US" sz="1500">
                <a:solidFill>
                  <a:schemeClr val="dk1"/>
                </a:solidFill>
                <a:latin typeface="Times New Roman"/>
                <a:ea typeface="Times New Roman"/>
                <a:cs typeface="Times New Roman"/>
                <a:sym typeface="Times New Roman"/>
              </a:rPr>
              <a:t>Poses are classified using KNN , SVM , ANN , CNN of the Features extracted from the yoga practitioner using OpenPose</a:t>
            </a: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Open Problem:</a:t>
            </a:r>
            <a:endParaRPr b="1" sz="18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Classification model doesn’t give valuable information for  the learner to improve /practise yoga.</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Model not trained on a diverse dataset.</a:t>
            </a:r>
            <a:endParaRPr sz="1500">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2" type="sldNum"/>
          </p:nvPr>
        </p:nvSpPr>
        <p:spPr>
          <a:xfrm>
            <a:off x="8407576" y="381000"/>
            <a:ext cx="203100" cy="307800"/>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23" name="Google Shape;123;p17"/>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Literature Survey</a:t>
            </a:r>
            <a:endParaRPr b="0" i="0" sz="3200" u="none" cap="none" strike="noStrike">
              <a:solidFill>
                <a:srgbClr val="000000"/>
              </a:solidFill>
              <a:latin typeface="Times New Roman"/>
              <a:ea typeface="Times New Roman"/>
              <a:cs typeface="Times New Roman"/>
              <a:sym typeface="Times New Roman"/>
            </a:endParaRPr>
          </a:p>
        </p:txBody>
      </p:sp>
      <p:sp>
        <p:nvSpPr>
          <p:cNvPr id="124" name="Google Shape;124;p17"/>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5" name="Google Shape;125;p17"/>
          <p:cNvSpPr/>
          <p:nvPr/>
        </p:nvSpPr>
        <p:spPr>
          <a:xfrm>
            <a:off x="777638" y="2169200"/>
            <a:ext cx="7588728" cy="4068000"/>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noAutofit/>
          </a:bodyPr>
          <a:lstStyle/>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Authors:</a:t>
            </a:r>
            <a:endParaRPr b="1" sz="18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rgbClr val="505050"/>
              </a:buClr>
              <a:buSzPts val="1200"/>
              <a:buChar char="❏"/>
            </a:pPr>
            <a:r>
              <a:rPr lang="en-US">
                <a:solidFill>
                  <a:schemeClr val="dk1"/>
                </a:solidFill>
                <a:latin typeface="Times New Roman"/>
                <a:ea typeface="Times New Roman"/>
                <a:cs typeface="Times New Roman"/>
                <a:sym typeface="Times New Roman"/>
              </a:rPr>
              <a:t>S</a:t>
            </a:r>
            <a:r>
              <a:rPr lang="en-US" sz="1500">
                <a:solidFill>
                  <a:schemeClr val="dk1"/>
                </a:solidFill>
                <a:latin typeface="Times New Roman"/>
                <a:ea typeface="Times New Roman"/>
                <a:cs typeface="Times New Roman"/>
                <a:sym typeface="Times New Roman"/>
              </a:rPr>
              <a:t>ankara Narayanan, Devendra Kumar Misra , Kartik Arora and Harsh Rai</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505050"/>
              </a:solidFill>
              <a:highlight>
                <a:srgbClr val="FFFFFF"/>
              </a:highlight>
            </a:endParaRPr>
          </a:p>
          <a:p>
            <a:pPr indent="0" lvl="0" marL="1397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Full Title with year:</a:t>
            </a:r>
            <a:endParaRPr b="1"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500">
                <a:solidFill>
                  <a:schemeClr val="dk1"/>
                </a:solidFill>
                <a:highlight>
                  <a:srgbClr val="FFFFFF"/>
                </a:highlight>
                <a:latin typeface="Times New Roman"/>
                <a:ea typeface="Times New Roman"/>
                <a:cs typeface="Times New Roman"/>
                <a:sym typeface="Times New Roman"/>
              </a:rPr>
              <a:t>“Yoga Pose Detection Using Deep Learning Techniques”” </a:t>
            </a:r>
            <a:r>
              <a:rPr i="1" lang="en-US" sz="1500">
                <a:solidFill>
                  <a:schemeClr val="dk1"/>
                </a:solidFill>
                <a:highlight>
                  <a:srgbClr val="FFFFFF"/>
                </a:highlight>
                <a:latin typeface="Times New Roman"/>
                <a:ea typeface="Times New Roman"/>
                <a:cs typeface="Times New Roman"/>
                <a:sym typeface="Times New Roman"/>
              </a:rPr>
              <a:t>(May 10, 2021)   </a:t>
            </a:r>
            <a:r>
              <a:rPr i="1" lang="en-US" sz="1500">
                <a:solidFill>
                  <a:schemeClr val="dk1"/>
                </a:solidFill>
                <a:latin typeface="Times New Roman"/>
                <a:ea typeface="Times New Roman"/>
                <a:cs typeface="Times New Roman"/>
                <a:sym typeface="Times New Roman"/>
              </a:rPr>
              <a:t>Social Science Research Network (SSRN)</a:t>
            </a:r>
            <a:r>
              <a:rPr i="1" lang="en-US" sz="1500">
                <a:solidFill>
                  <a:srgbClr val="666666"/>
                </a:solidFill>
                <a:latin typeface="Times New Roman"/>
                <a:ea typeface="Times New Roman"/>
                <a:cs typeface="Times New Roman"/>
                <a:sym typeface="Times New Roman"/>
              </a:rPr>
              <a:t> </a:t>
            </a:r>
            <a:r>
              <a:rPr i="1" lang="en-US" sz="1500">
                <a:solidFill>
                  <a:schemeClr val="dk1"/>
                </a:solidFill>
                <a:highlight>
                  <a:srgbClr val="FFFFFF"/>
                </a:highlight>
                <a:latin typeface="Times New Roman"/>
                <a:ea typeface="Times New Roman"/>
                <a:cs typeface="Times New Roman"/>
                <a:sym typeface="Times New Roman"/>
              </a:rPr>
              <a:t>h</a:t>
            </a:r>
            <a:r>
              <a:rPr i="1" lang="en-US" sz="15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ttp://dx.doi.org/10.2139/ssrn.3842656</a:t>
            </a:r>
            <a:endParaRPr i="1"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Inference from the paper:</a:t>
            </a:r>
            <a:endParaRPr b="1" sz="18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Compared  the accuracy of classification of 2D and 3D model of OpenPose models by using Convenal Neural Networks and Finally Stated that 3D model of OpenPose Predicts more accurate form results compared to 2D models.</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Clr>
                <a:schemeClr val="dk1"/>
              </a:buClr>
              <a:buSzPts val="1400"/>
              <a:buFont typeface="Times New Roman"/>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Open Problem:</a:t>
            </a:r>
            <a:endParaRPr b="1" sz="1800">
              <a:solidFill>
                <a:schemeClr val="dk1"/>
              </a:solidFill>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chemeClr val="dk1"/>
              </a:buClr>
              <a:buSzPts val="1400"/>
              <a:buFont typeface="Times New Roman"/>
              <a:buChar char="❏"/>
            </a:pPr>
            <a:r>
              <a:rPr lang="en-US">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nferred that 3D models are more accurate than 2D .yet Classification model doesn’t provide valuable feedback for the learner.</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Justification for the proposed problem</a:t>
            </a:r>
            <a:endParaRPr b="0" i="0" sz="3200" u="none" cap="none" strike="noStrike">
              <a:solidFill>
                <a:srgbClr val="000000"/>
              </a:solidFill>
              <a:latin typeface="Times New Roman"/>
              <a:ea typeface="Times New Roman"/>
              <a:cs typeface="Times New Roman"/>
              <a:sym typeface="Times New Roman"/>
            </a:endParaRPr>
          </a:p>
        </p:txBody>
      </p:sp>
      <p:sp>
        <p:nvSpPr>
          <p:cNvPr id="131" name="Google Shape;131;p18"/>
          <p:cNvSpPr/>
          <p:nvPr/>
        </p:nvSpPr>
        <p:spPr>
          <a:xfrm>
            <a:off x="685800" y="2123075"/>
            <a:ext cx="7772400" cy="3929100"/>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t/>
            </a:r>
            <a:endParaRPr sz="1800" u="sng">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i="0" lang="en-US" sz="1800" u="sng" cap="none" strike="noStrike">
                <a:solidFill>
                  <a:srgbClr val="000000"/>
                </a:solidFill>
                <a:latin typeface="Times New Roman"/>
                <a:ea typeface="Times New Roman"/>
                <a:cs typeface="Times New Roman"/>
                <a:sym typeface="Times New Roman"/>
              </a:rPr>
              <a:t>Motivation and Need</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17500" lvl="0" marL="457200" marR="0" rtl="0" algn="just">
              <a:lnSpc>
                <a:spcPct val="100000"/>
              </a:lnSpc>
              <a:spcBef>
                <a:spcPts val="0"/>
              </a:spcBef>
              <a:spcAft>
                <a:spcPts val="0"/>
              </a:spcAft>
              <a:buClr>
                <a:schemeClr val="dk1"/>
              </a:buClr>
              <a:buSzPts val="1400"/>
              <a:buFont typeface="Times New Roman"/>
              <a:buChar char="●"/>
            </a:pPr>
            <a:r>
              <a:rPr lang="en-US" sz="1600">
                <a:solidFill>
                  <a:schemeClr val="dk1"/>
                </a:solidFill>
                <a:latin typeface="Times New Roman"/>
                <a:ea typeface="Times New Roman"/>
                <a:cs typeface="Times New Roman"/>
                <a:sym typeface="Times New Roman"/>
              </a:rPr>
              <a:t>One of the major problems that Yoga and other exercises face is the correct posture in  which they must be performed.</a:t>
            </a:r>
            <a:endParaRPr sz="1600">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Even a slight error in the posture may nullify the benefits and also lead to structural deformities. </a:t>
            </a:r>
            <a:endParaRPr sz="1600">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puts forward the requirement of an instructor who guides on how the exercise must be done in order to </a:t>
            </a:r>
            <a:r>
              <a:rPr lang="en-US" sz="1600">
                <a:solidFill>
                  <a:schemeClr val="dk1"/>
                </a:solidFill>
                <a:latin typeface="Times New Roman"/>
                <a:ea typeface="Times New Roman"/>
                <a:cs typeface="Times New Roman"/>
                <a:sym typeface="Times New Roman"/>
              </a:rPr>
              <a:t>get </a:t>
            </a:r>
            <a:r>
              <a:rPr lang="en-US" sz="1600">
                <a:solidFill>
                  <a:schemeClr val="dk1"/>
                </a:solidFill>
                <a:latin typeface="Times New Roman"/>
                <a:ea typeface="Times New Roman"/>
                <a:cs typeface="Times New Roman"/>
                <a:sym typeface="Times New Roman"/>
              </a:rPr>
              <a:t>the maximum from the exercise. </a:t>
            </a:r>
            <a:endParaRPr sz="1600">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In these pandemic days ,where most of us stay/work from home, an application which could </a:t>
            </a:r>
            <a:r>
              <a:rPr lang="en-US" sz="1600">
                <a:solidFill>
                  <a:schemeClr val="dk1"/>
                </a:solidFill>
                <a:latin typeface="Times New Roman"/>
                <a:ea typeface="Times New Roman"/>
                <a:cs typeface="Times New Roman"/>
                <a:sym typeface="Times New Roman"/>
              </a:rPr>
              <a:t>supervise</a:t>
            </a:r>
            <a:r>
              <a:rPr lang="en-US" sz="1600">
                <a:solidFill>
                  <a:schemeClr val="dk1"/>
                </a:solidFill>
                <a:latin typeface="Times New Roman"/>
                <a:ea typeface="Times New Roman"/>
                <a:cs typeface="Times New Roman"/>
                <a:sym typeface="Times New Roman"/>
              </a:rPr>
              <a:t> and coach the yoga practitioner in real time with best practices will be a great advantage.</a:t>
            </a:r>
            <a:endParaRPr sz="1600">
              <a:solidFill>
                <a:schemeClr val="dk1"/>
              </a:solidFill>
              <a:latin typeface="Times New Roman"/>
              <a:ea typeface="Times New Roman"/>
              <a:cs typeface="Times New Roman"/>
              <a:sym typeface="Times New Roman"/>
            </a:endParaRPr>
          </a:p>
          <a:p>
            <a:pPr indent="-330200" lvl="0" marL="457200" marR="0" rtl="0" algn="just">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This application assists the practitioner by  validating wrong postures and provide real time guidance &amp; recommendations like how much they need to stretch their legs, at what degree must their hands, heads be etc. so they gain all </a:t>
            </a:r>
            <a:r>
              <a:rPr lang="en-US" sz="1600">
                <a:solidFill>
                  <a:schemeClr val="dk1"/>
                </a:solidFill>
                <a:latin typeface="Times New Roman"/>
                <a:ea typeface="Times New Roman"/>
                <a:cs typeface="Times New Roman"/>
                <a:sym typeface="Times New Roman"/>
              </a:rPr>
              <a:t>benefits</a:t>
            </a:r>
            <a:r>
              <a:rPr lang="en-US" sz="1600">
                <a:solidFill>
                  <a:schemeClr val="dk1"/>
                </a:solidFill>
                <a:latin typeface="Times New Roman"/>
                <a:ea typeface="Times New Roman"/>
                <a:cs typeface="Times New Roman"/>
                <a:sym typeface="Times New Roman"/>
              </a:rPr>
              <a:t> from yoga.</a:t>
            </a:r>
            <a:endParaRPr b="0" i="0" sz="1800" u="none" cap="none" strike="noStrike">
              <a:solidFill>
                <a:srgbClr val="000000"/>
              </a:solidFill>
              <a:latin typeface="Times New Roman"/>
              <a:ea typeface="Times New Roman"/>
              <a:cs typeface="Times New Roman"/>
              <a:sym typeface="Times New Roman"/>
            </a:endParaRPr>
          </a:p>
        </p:txBody>
      </p:sp>
      <p:sp>
        <p:nvSpPr>
          <p:cNvPr id="132" name="Google Shape;132;p18"/>
          <p:cNvSpPr txBox="1"/>
          <p:nvPr>
            <p:ph idx="12" type="sldNum"/>
          </p:nvPr>
        </p:nvSpPr>
        <p:spPr>
          <a:xfrm>
            <a:off x="8418883" y="381000"/>
            <a:ext cx="191717"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6</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Software/Tools Requirements</a:t>
            </a:r>
            <a:endParaRPr sz="3200">
              <a:latin typeface="Times New Roman"/>
              <a:ea typeface="Times New Roman"/>
              <a:cs typeface="Times New Roman"/>
              <a:sym typeface="Times New Roman"/>
            </a:endParaRPr>
          </a:p>
        </p:txBody>
      </p:sp>
      <p:sp>
        <p:nvSpPr>
          <p:cNvPr id="138" name="Google Shape;138;p19"/>
          <p:cNvSpPr txBox="1"/>
          <p:nvPr/>
        </p:nvSpPr>
        <p:spPr>
          <a:xfrm>
            <a:off x="640075" y="2220642"/>
            <a:ext cx="7968300" cy="3078300"/>
          </a:xfrm>
          <a:prstGeom prst="rect">
            <a:avLst/>
          </a:prstGeom>
          <a:noFill/>
          <a:ln>
            <a:noFill/>
          </a:ln>
        </p:spPr>
        <p:txBody>
          <a:bodyPr anchorCtr="0" anchor="t" bIns="45700" lIns="45700" spcFirstLastPara="1" rIns="45700"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Flask ( Python library ) - Front End</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OpenCV - Used for feature extraction ,object detection in this case the person and altering the orientation and brightness of images.</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Media Pipe (coordinates extraction)  - </a:t>
            </a:r>
            <a:r>
              <a:rPr lang="en-US" sz="1800">
                <a:solidFill>
                  <a:schemeClr val="dk1"/>
                </a:solidFill>
                <a:highlight>
                  <a:schemeClr val="lt1"/>
                </a:highlight>
                <a:latin typeface="Times New Roman"/>
                <a:ea typeface="Times New Roman"/>
                <a:cs typeface="Times New Roman"/>
                <a:sym typeface="Times New Roman"/>
              </a:rPr>
              <a:t>Media Pipe offers open source cross-platform, customizable ML solutions for live and streaming media.</a:t>
            </a:r>
            <a:endParaRPr sz="1800">
              <a:solidFill>
                <a:schemeClr val="dk1"/>
              </a:solidFill>
              <a:highlight>
                <a:schemeClr val="lt1"/>
              </a:highlight>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Tensorflow </a:t>
            </a:r>
            <a:r>
              <a:rPr lang="en-US" sz="1800">
                <a:solidFill>
                  <a:schemeClr val="dk1"/>
                </a:solidFill>
                <a:latin typeface="Times New Roman"/>
                <a:ea typeface="Times New Roman"/>
                <a:cs typeface="Times New Roman"/>
                <a:sym typeface="Times New Roman"/>
              </a:rPr>
              <a:t>– a open source library used for machine learning applications.</a:t>
            </a:r>
            <a:endParaRPr>
              <a:solidFill>
                <a:schemeClr val="dk1"/>
              </a:solidFill>
            </a:endParaRPr>
          </a:p>
          <a:p>
            <a:pPr indent="0" lvl="0" marL="457200" marR="0" rtl="0" algn="l">
              <a:lnSpc>
                <a:spcPct val="10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p>
        </p:txBody>
      </p:sp>
      <p:sp>
        <p:nvSpPr>
          <p:cNvPr id="139" name="Google Shape;139;p19"/>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Data Set </a:t>
            </a:r>
            <a:endParaRPr/>
          </a:p>
        </p:txBody>
      </p:sp>
      <p:sp>
        <p:nvSpPr>
          <p:cNvPr id="145" name="Google Shape;145;p20"/>
          <p:cNvSpPr txBox="1"/>
          <p:nvPr/>
        </p:nvSpPr>
        <p:spPr>
          <a:xfrm>
            <a:off x="627050" y="2040775"/>
            <a:ext cx="7968300" cy="46332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700" u="none" cap="none" strike="noStrike">
                <a:solidFill>
                  <a:srgbClr val="000000"/>
                </a:solidFill>
                <a:latin typeface="Times New Roman"/>
                <a:ea typeface="Times New Roman"/>
                <a:cs typeface="Times New Roman"/>
                <a:sym typeface="Times New Roman"/>
              </a:rPr>
              <a:t>Source of data set :</a:t>
            </a:r>
            <a:r>
              <a:rPr b="0" i="0" lang="en-US" sz="1800" u="none" cap="none" strike="noStrike">
                <a:solidFill>
                  <a:srgbClr val="000000"/>
                </a:solidFill>
                <a:latin typeface="Times New Roman"/>
                <a:ea typeface="Times New Roman"/>
                <a:cs typeface="Times New Roman"/>
                <a:sym typeface="Times New Roman"/>
              </a:rPr>
              <a:t> </a:t>
            </a:r>
            <a:r>
              <a:rPr lang="en-US" sz="1300">
                <a:solidFill>
                  <a:schemeClr val="hlink"/>
                </a:solidFill>
                <a:uFill>
                  <a:noFill/>
                </a:uFill>
                <a:hlinkClick r:id="rId3"/>
              </a:rPr>
              <a:t>https://www.kaggle.com/niharika41298/yoga-poses-dataset</a:t>
            </a:r>
            <a:endParaRPr sz="1500"/>
          </a:p>
          <a:p>
            <a:pPr indent="0" lvl="0" marL="0" marR="0" rtl="0" algn="l">
              <a:lnSpc>
                <a:spcPct val="100000"/>
              </a:lnSpc>
              <a:spcBef>
                <a:spcPts val="0"/>
              </a:spcBef>
              <a:spcAft>
                <a:spcPts val="0"/>
              </a:spcAft>
              <a:buClr>
                <a:srgbClr val="000000"/>
              </a:buClr>
              <a:buSzPts val="1800"/>
              <a:buFont typeface="Times New Roman"/>
              <a:buNone/>
            </a:pPr>
            <a:r>
              <a:rPr lang="en-US" sz="1500"/>
              <a:t>				</a:t>
            </a:r>
            <a:r>
              <a:rPr lang="en-US" sz="1300">
                <a:solidFill>
                  <a:schemeClr val="hlink"/>
                </a:solidFill>
                <a:uFill>
                  <a:noFill/>
                </a:uFill>
                <a:hlinkClick r:id="rId4"/>
              </a:rPr>
              <a:t>https://sites.google.com/view/yoga-82/home</a:t>
            </a:r>
            <a:endParaRPr sz="1300"/>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rtl="0" algn="l">
              <a:spcBef>
                <a:spcPts val="0"/>
              </a:spcBef>
              <a:spcAft>
                <a:spcPts val="0"/>
              </a:spcAft>
              <a:buClr>
                <a:srgbClr val="000000"/>
              </a:buClr>
              <a:buSzPts val="1800"/>
              <a:buFont typeface="Times New Roman"/>
              <a:buNone/>
            </a:pPr>
            <a:r>
              <a:rPr b="1" lang="en-US"/>
              <a:t>Sample data set :</a:t>
            </a:r>
            <a:endParaRPr b="1"/>
          </a:p>
          <a:p>
            <a:pPr indent="0" lvl="0" marL="0" marR="0" rtl="0" algn="l">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457200" lvl="0" marL="0" marR="0" rtl="0" algn="just">
              <a:lnSpc>
                <a:spcPct val="100000"/>
              </a:lnSpc>
              <a:spcBef>
                <a:spcPts val="0"/>
              </a:spcBef>
              <a:spcAft>
                <a:spcPts val="0"/>
              </a:spcAft>
              <a:buClr>
                <a:srgbClr val="000000"/>
              </a:buClr>
              <a:buSzPts val="1800"/>
              <a:buFont typeface="Times New Roman"/>
              <a:buNone/>
            </a:pPr>
            <a:r>
              <a:rPr lang="en-US">
                <a:latin typeface="Times New Roman"/>
                <a:ea typeface="Times New Roman"/>
                <a:cs typeface="Times New Roman"/>
                <a:sym typeface="Times New Roman"/>
              </a:rPr>
              <a:t>downdog			warrior 		goddess		   Tree			Plank</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Justification :</a:t>
            </a:r>
            <a:endParaRPr b="1"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lang="en-US" sz="1800">
                <a:latin typeface="Times New Roman"/>
                <a:ea typeface="Times New Roman"/>
                <a:cs typeface="Times New Roman"/>
                <a:sym typeface="Times New Roman"/>
              </a:rPr>
              <a:t>The combined dataset contains- </a:t>
            </a:r>
            <a:endParaRPr sz="1800">
              <a:latin typeface="Times New Roman"/>
              <a:ea typeface="Times New Roman"/>
              <a:cs typeface="Times New Roman"/>
              <a:sym typeface="Times New Roman"/>
            </a:endParaRPr>
          </a:p>
          <a:p>
            <a:pPr indent="-342900" lvl="0" marL="914400" marR="0" rtl="0" algn="just">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900 + diverse  images (Children , Women and Men) for each pose</a:t>
            </a:r>
            <a:endParaRPr sz="1800">
              <a:latin typeface="Times New Roman"/>
              <a:ea typeface="Times New Roman"/>
              <a:cs typeface="Times New Roman"/>
              <a:sym typeface="Times New Roman"/>
            </a:endParaRPr>
          </a:p>
          <a:p>
            <a:pPr indent="-342900" lvl="0" marL="914400" marR="0" rtl="0" algn="just">
              <a:lnSpc>
                <a:spcPct val="100000"/>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Images </a:t>
            </a:r>
            <a:r>
              <a:rPr lang="en-US" sz="1800">
                <a:solidFill>
                  <a:schemeClr val="dk1"/>
                </a:solidFill>
                <a:latin typeface="Times New Roman"/>
                <a:ea typeface="Times New Roman"/>
                <a:cs typeface="Times New Roman"/>
                <a:sym typeface="Times New Roman"/>
              </a:rPr>
              <a:t>in different Lightings/orientation </a:t>
            </a:r>
            <a:r>
              <a:rPr lang="en-US" sz="1800">
                <a:latin typeface="Times New Roman"/>
                <a:ea typeface="Times New Roman"/>
                <a:cs typeface="Times New Roman"/>
                <a:sym typeface="Times New Roman"/>
              </a:rPr>
              <a:t> for each yoga pose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46" name="Google Shape;146;p20"/>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14</a:t>
            </a:r>
            <a:endParaRPr/>
          </a:p>
        </p:txBody>
      </p:sp>
      <p:pic>
        <p:nvPicPr>
          <p:cNvPr id="147" name="Google Shape;147;p20"/>
          <p:cNvPicPr preferRelativeResize="0"/>
          <p:nvPr/>
        </p:nvPicPr>
        <p:blipFill rotWithShape="1">
          <a:blip r:embed="rId5">
            <a:alphaModFix/>
          </a:blip>
          <a:srcRect b="0" l="9365" r="7968" t="0"/>
          <a:stretch/>
        </p:blipFill>
        <p:spPr>
          <a:xfrm>
            <a:off x="640075" y="3220025"/>
            <a:ext cx="1600475" cy="1315575"/>
          </a:xfrm>
          <a:prstGeom prst="rect">
            <a:avLst/>
          </a:prstGeom>
          <a:noFill/>
          <a:ln>
            <a:noFill/>
          </a:ln>
        </p:spPr>
      </p:pic>
      <p:pic>
        <p:nvPicPr>
          <p:cNvPr id="148" name="Google Shape;148;p20"/>
          <p:cNvPicPr preferRelativeResize="0"/>
          <p:nvPr/>
        </p:nvPicPr>
        <p:blipFill>
          <a:blip r:embed="rId6">
            <a:alphaModFix/>
          </a:blip>
          <a:stretch>
            <a:fillRect/>
          </a:stretch>
        </p:blipFill>
        <p:spPr>
          <a:xfrm>
            <a:off x="2328000" y="3220025"/>
            <a:ext cx="1600463" cy="1315575"/>
          </a:xfrm>
          <a:prstGeom prst="rect">
            <a:avLst/>
          </a:prstGeom>
          <a:noFill/>
          <a:ln>
            <a:noFill/>
          </a:ln>
        </p:spPr>
      </p:pic>
      <p:pic>
        <p:nvPicPr>
          <p:cNvPr id="149" name="Google Shape;149;p20"/>
          <p:cNvPicPr preferRelativeResize="0"/>
          <p:nvPr/>
        </p:nvPicPr>
        <p:blipFill>
          <a:blip r:embed="rId7">
            <a:alphaModFix/>
          </a:blip>
          <a:stretch>
            <a:fillRect/>
          </a:stretch>
        </p:blipFill>
        <p:spPr>
          <a:xfrm>
            <a:off x="3983738" y="3220025"/>
            <a:ext cx="1315575" cy="1315575"/>
          </a:xfrm>
          <a:prstGeom prst="rect">
            <a:avLst/>
          </a:prstGeom>
          <a:noFill/>
          <a:ln cap="flat" cmpd="sng" w="9525">
            <a:solidFill>
              <a:schemeClr val="dk2"/>
            </a:solidFill>
            <a:prstDash val="solid"/>
            <a:round/>
            <a:headEnd len="sm" w="sm" type="none"/>
            <a:tailEnd len="sm" w="sm" type="none"/>
          </a:ln>
        </p:spPr>
      </p:pic>
      <p:pic>
        <p:nvPicPr>
          <p:cNvPr id="150" name="Google Shape;150;p20"/>
          <p:cNvPicPr preferRelativeResize="0"/>
          <p:nvPr/>
        </p:nvPicPr>
        <p:blipFill rotWithShape="1">
          <a:blip r:embed="rId8">
            <a:alphaModFix/>
          </a:blip>
          <a:srcRect b="0" l="15227" r="13010" t="0"/>
          <a:stretch/>
        </p:blipFill>
        <p:spPr>
          <a:xfrm>
            <a:off x="5354600" y="3220025"/>
            <a:ext cx="1416474" cy="1315573"/>
          </a:xfrm>
          <a:prstGeom prst="rect">
            <a:avLst/>
          </a:prstGeom>
          <a:noFill/>
          <a:ln>
            <a:noFill/>
          </a:ln>
        </p:spPr>
      </p:pic>
      <p:pic>
        <p:nvPicPr>
          <p:cNvPr id="151" name="Google Shape;151;p20"/>
          <p:cNvPicPr preferRelativeResize="0"/>
          <p:nvPr/>
        </p:nvPicPr>
        <p:blipFill rotWithShape="1">
          <a:blip r:embed="rId9">
            <a:alphaModFix/>
          </a:blip>
          <a:srcRect b="0" l="8668" r="7984" t="0"/>
          <a:stretch/>
        </p:blipFill>
        <p:spPr>
          <a:xfrm>
            <a:off x="6826350" y="3220025"/>
            <a:ext cx="1949424" cy="1315575"/>
          </a:xfrm>
          <a:prstGeom prst="rect">
            <a:avLst/>
          </a:prstGeom>
          <a:noFill/>
          <a:ln cap="flat" cmpd="sng" w="9525">
            <a:solidFill>
              <a:schemeClr val="dk2"/>
            </a:solidFill>
            <a:prstDash val="solid"/>
            <a:round/>
            <a:headEnd len="sm" w="sm" type="none"/>
            <a:tailEnd len="sm" w="sm" type="none"/>
          </a:ln>
        </p:spPr>
      </p:pic>
      <p:pic>
        <p:nvPicPr>
          <p:cNvPr id="152" name="Google Shape;152;p20"/>
          <p:cNvPicPr preferRelativeResize="0"/>
          <p:nvPr/>
        </p:nvPicPr>
        <p:blipFill>
          <a:blip r:embed="rId10">
            <a:alphaModFix/>
          </a:blip>
          <a:stretch>
            <a:fillRect/>
          </a:stretch>
        </p:blipFill>
        <p:spPr>
          <a:xfrm>
            <a:off x="5354600" y="3220025"/>
            <a:ext cx="1416475" cy="13155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