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ADFA15-E51A-4449-9E0D-35D7ADC33976}">
  <a:tblStyle styleId="{1EADFA15-E51A-4449-9E0D-35D7ADC33976}"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7F3F4"/>
          </a:solidFill>
        </a:fill>
      </a:tcStyle>
    </a:wholeTbl>
    <a:band1H>
      <a:tcTxStyle/>
    </a:band1H>
    <a:band2H>
      <a:tcTxStyle b="off" i="off"/>
      <a:tcStyle>
        <a:fill>
          <a:solidFill>
            <a:srgbClr val="F3F9FA"/>
          </a:solidFill>
        </a:fill>
      </a:tcStyle>
    </a:band2H>
    <a:band1V>
      <a:tcTxStyle/>
    </a:band1V>
    <a:band2V>
      <a:tcTxStyle/>
    </a:band2V>
    <a:lastCol>
      <a:tcTxStyle/>
    </a:lastCol>
    <a:firstCol>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a:seCell>
    <a:swCell>
      <a:tcTxStyle/>
    </a:swCell>
    <a:firstRow>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a:neCell>
    <a:nwCell>
      <a:tcTxStyle/>
    </a:nwCell>
  </a:tblStyle>
  <a:tblStyle styleId="{2F5C328D-5F1D-406E-A531-E3B5040AD3F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SzPts val="1400"/>
              <a:buNone/>
              <a:defRPr b="0" i="0" sz="1200" u="none" cap="none" strike="noStrike">
                <a:latin typeface="Arial"/>
                <a:ea typeface="Arial"/>
                <a:cs typeface="Arial"/>
                <a:sym typeface="Arial"/>
              </a:defRPr>
            </a:lvl1pPr>
            <a:lvl2pPr indent="-228600" lvl="1" marL="914400" marR="0" rtl="0" algn="l">
              <a:spcBef>
                <a:spcPts val="400"/>
              </a:spcBef>
              <a:spcAft>
                <a:spcPts val="0"/>
              </a:spcAft>
              <a:buSzPts val="1400"/>
              <a:buNone/>
              <a:defRPr b="0" i="0" sz="1200" u="none" cap="none" strike="noStrike">
                <a:latin typeface="Arial"/>
                <a:ea typeface="Arial"/>
                <a:cs typeface="Arial"/>
                <a:sym typeface="Arial"/>
              </a:defRPr>
            </a:lvl2pPr>
            <a:lvl3pPr indent="-228600" lvl="2" marL="1371600" marR="0" rtl="0" algn="l">
              <a:spcBef>
                <a:spcPts val="400"/>
              </a:spcBef>
              <a:spcAft>
                <a:spcPts val="0"/>
              </a:spcAft>
              <a:buSzPts val="1400"/>
              <a:buNone/>
              <a:defRPr b="0" i="0" sz="1200" u="none" cap="none" strike="noStrike">
                <a:latin typeface="Arial"/>
                <a:ea typeface="Arial"/>
                <a:cs typeface="Arial"/>
                <a:sym typeface="Arial"/>
              </a:defRPr>
            </a:lvl3pPr>
            <a:lvl4pPr indent="-228600" lvl="3" marL="1828800" marR="0" rtl="0" algn="l">
              <a:spcBef>
                <a:spcPts val="400"/>
              </a:spcBef>
              <a:spcAft>
                <a:spcPts val="0"/>
              </a:spcAft>
              <a:buSzPts val="1400"/>
              <a:buNone/>
              <a:defRPr b="0" i="0" sz="1200" u="none" cap="none" strike="noStrike">
                <a:latin typeface="Arial"/>
                <a:ea typeface="Arial"/>
                <a:cs typeface="Arial"/>
                <a:sym typeface="Arial"/>
              </a:defRPr>
            </a:lvl4pPr>
            <a:lvl5pPr indent="-228600" lvl="4" marL="2286000" marR="0" rtl="0" algn="l">
              <a:spcBef>
                <a:spcPts val="400"/>
              </a:spcBef>
              <a:spcAft>
                <a:spcPts val="0"/>
              </a:spcAft>
              <a:buSzPts val="1400"/>
              <a:buNone/>
              <a:defRPr b="0" i="0" sz="1200" u="none" cap="none" strike="noStrike">
                <a:latin typeface="Arial"/>
                <a:ea typeface="Arial"/>
                <a:cs typeface="Arial"/>
                <a:sym typeface="Arial"/>
              </a:defRPr>
            </a:lvl5pPr>
            <a:lvl6pPr indent="-228600" lvl="5" marL="2743200" marR="0" rtl="0" algn="l">
              <a:spcBef>
                <a:spcPts val="400"/>
              </a:spcBef>
              <a:spcAft>
                <a:spcPts val="0"/>
              </a:spcAft>
              <a:buSzPts val="1400"/>
              <a:buNone/>
              <a:defRPr b="0" i="0" sz="1200" u="none" cap="none" strike="noStrike">
                <a:latin typeface="Arial"/>
                <a:ea typeface="Arial"/>
                <a:cs typeface="Arial"/>
                <a:sym typeface="Arial"/>
              </a:defRPr>
            </a:lvl6pPr>
            <a:lvl7pPr indent="-228600" lvl="6" marL="3200400" marR="0" rtl="0" algn="l">
              <a:spcBef>
                <a:spcPts val="400"/>
              </a:spcBef>
              <a:spcAft>
                <a:spcPts val="0"/>
              </a:spcAft>
              <a:buSzPts val="1400"/>
              <a:buNone/>
              <a:defRPr b="0" i="0" sz="1200" u="none" cap="none" strike="noStrike">
                <a:latin typeface="Arial"/>
                <a:ea typeface="Arial"/>
                <a:cs typeface="Arial"/>
                <a:sym typeface="Arial"/>
              </a:defRPr>
            </a:lvl7pPr>
            <a:lvl8pPr indent="-228600" lvl="7" marL="3657600" marR="0" rtl="0" algn="l">
              <a:spcBef>
                <a:spcPts val="400"/>
              </a:spcBef>
              <a:spcAft>
                <a:spcPts val="0"/>
              </a:spcAft>
              <a:buSzPts val="1400"/>
              <a:buNone/>
              <a:defRPr b="0" i="0" sz="1200" u="none" cap="none" strike="noStrike">
                <a:latin typeface="Arial"/>
                <a:ea typeface="Arial"/>
                <a:cs typeface="Arial"/>
                <a:sym typeface="Arial"/>
              </a:defRPr>
            </a:lvl8pPr>
            <a:lvl9pPr indent="-228600" lvl="8" marL="4114800" marR="0" rtl="0" algn="l">
              <a:spcBef>
                <a:spcPts val="400"/>
              </a:spcBef>
              <a:spcAft>
                <a:spcPts val="0"/>
              </a:spcAft>
              <a:buSzPts val="1400"/>
              <a:buNone/>
              <a:defRPr b="0" i="0" sz="12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77" name="Google Shape;7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1349ff303_2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1349ff303_2_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1349ff303_5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1349ff303_5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1349ff303_2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1349ff303_2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fb8c26647_0_1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165" name="Google Shape;165;gefb8c26647_0_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78" name="Google Shape;17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1349ff303_5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185" name="Google Shape;185;gf1349ff303_5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fb6bb154e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fb6bb154e_1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99" name="Google Shape;19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06" name="Google Shape;20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f9f83f36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f9f83f36a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fb8c26647_0_2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02" name="Google Shape;102;gefb8c26647_0_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fb8c26647_0_2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09" name="Google Shape;109;gefb8c26647_0_2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f9f83f36a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f9f83f36a_0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1349ff303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1349ff303_2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1349ff303_2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1349ff303_2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1349ff303_2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1349ff303_2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type="tx">
  <p:cSld name="TITLE_AND_BODY">
    <p:spTree>
      <p:nvGrpSpPr>
        <p:cNvPr id="12" name="Shape 12"/>
        <p:cNvGrpSpPr/>
        <p:nvPr/>
      </p:nvGrpSpPr>
      <p:grpSpPr>
        <a:xfrm>
          <a:off x="0" y="0"/>
          <a:ext cx="0" cy="0"/>
          <a:chOff x="0" y="0"/>
          <a:chExt cx="0" cy="0"/>
        </a:xfrm>
      </p:grpSpPr>
      <p:sp>
        <p:nvSpPr>
          <p:cNvPr id="13" name="Google Shape;13;p2"/>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2"/>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9">
    <p:spTree>
      <p:nvGrpSpPr>
        <p:cNvPr id="68" name="Shape 68"/>
        <p:cNvGrpSpPr/>
        <p:nvPr/>
      </p:nvGrpSpPr>
      <p:grpSpPr>
        <a:xfrm>
          <a:off x="0" y="0"/>
          <a:ext cx="0" cy="0"/>
          <a:chOff x="0" y="0"/>
          <a:chExt cx="0" cy="0"/>
        </a:xfrm>
      </p:grpSpPr>
      <p:sp>
        <p:nvSpPr>
          <p:cNvPr id="69" name="Google Shape;69;p11"/>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70" name="Google Shape;70;p11"/>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71" name="Google Shape;71;p11"/>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72" name="Google Shape;72;p11"/>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73" name="Google Shape;73;p11"/>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74" name="Google Shape;74;p11"/>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p:spTree>
      <p:nvGrpSpPr>
        <p:cNvPr id="15" name="Shape 15"/>
        <p:cNvGrpSpPr/>
        <p:nvPr/>
      </p:nvGrpSpPr>
      <p:grpSpPr>
        <a:xfrm>
          <a:off x="0" y="0"/>
          <a:ext cx="0" cy="0"/>
          <a:chOff x="0" y="0"/>
          <a:chExt cx="0" cy="0"/>
        </a:xfrm>
      </p:grpSpPr>
      <p:sp>
        <p:nvSpPr>
          <p:cNvPr id="16" name="Google Shape;16;p3"/>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7" name="Google Shape;17;p3"/>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18" name="Google Shape;18;p3"/>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2">
    <p:spTree>
      <p:nvGrpSpPr>
        <p:cNvPr id="19" name="Shape 19"/>
        <p:cNvGrpSpPr/>
        <p:nvPr/>
      </p:nvGrpSpPr>
      <p:grpSpPr>
        <a:xfrm>
          <a:off x="0" y="0"/>
          <a:ext cx="0" cy="0"/>
          <a:chOff x="0" y="0"/>
          <a:chExt cx="0" cy="0"/>
        </a:xfrm>
      </p:grpSpPr>
      <p:sp>
        <p:nvSpPr>
          <p:cNvPr id="20" name="Google Shape;20;p4"/>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21" name="Google Shape;21;p4"/>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22" name="Google Shape;22;p4"/>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23" name="Google Shape;23;p4"/>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4" name="Google Shape;24;p4"/>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25" name="Google Shape;25;p4"/>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3">
    <p:spTree>
      <p:nvGrpSpPr>
        <p:cNvPr id="26" name="Shape 26"/>
        <p:cNvGrpSpPr/>
        <p:nvPr/>
      </p:nvGrpSpPr>
      <p:grpSpPr>
        <a:xfrm>
          <a:off x="0" y="0"/>
          <a:ext cx="0" cy="0"/>
          <a:chOff x="0" y="0"/>
          <a:chExt cx="0" cy="0"/>
        </a:xfrm>
      </p:grpSpPr>
      <p:sp>
        <p:nvSpPr>
          <p:cNvPr id="27" name="Google Shape;27;p5"/>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28" name="Google Shape;28;p5"/>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29" name="Google Shape;29;p5"/>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30" name="Google Shape;30;p5"/>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1" name="Google Shape;31;p5"/>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32" name="Google Shape;32;p5"/>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4">
    <p:spTree>
      <p:nvGrpSpPr>
        <p:cNvPr id="33" name="Shape 33"/>
        <p:cNvGrpSpPr/>
        <p:nvPr/>
      </p:nvGrpSpPr>
      <p:grpSpPr>
        <a:xfrm>
          <a:off x="0" y="0"/>
          <a:ext cx="0" cy="0"/>
          <a:chOff x="0" y="0"/>
          <a:chExt cx="0" cy="0"/>
        </a:xfrm>
      </p:grpSpPr>
      <p:sp>
        <p:nvSpPr>
          <p:cNvPr id="34" name="Google Shape;34;p6"/>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35" name="Google Shape;35;p6"/>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36" name="Google Shape;36;p6"/>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37" name="Google Shape;37;p6"/>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8" name="Google Shape;38;p6"/>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39" name="Google Shape;39;p6"/>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5">
    <p:spTree>
      <p:nvGrpSpPr>
        <p:cNvPr id="40" name="Shape 40"/>
        <p:cNvGrpSpPr/>
        <p:nvPr/>
      </p:nvGrpSpPr>
      <p:grpSpPr>
        <a:xfrm>
          <a:off x="0" y="0"/>
          <a:ext cx="0" cy="0"/>
          <a:chOff x="0" y="0"/>
          <a:chExt cx="0" cy="0"/>
        </a:xfrm>
      </p:grpSpPr>
      <p:sp>
        <p:nvSpPr>
          <p:cNvPr id="41" name="Google Shape;41;p7"/>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42" name="Google Shape;42;p7"/>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43" name="Google Shape;43;p7"/>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44" name="Google Shape;44;p7"/>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5" name="Google Shape;45;p7"/>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46" name="Google Shape;46;p7"/>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6">
    <p:spTree>
      <p:nvGrpSpPr>
        <p:cNvPr id="47" name="Shape 47"/>
        <p:cNvGrpSpPr/>
        <p:nvPr/>
      </p:nvGrpSpPr>
      <p:grpSpPr>
        <a:xfrm>
          <a:off x="0" y="0"/>
          <a:ext cx="0" cy="0"/>
          <a:chOff x="0" y="0"/>
          <a:chExt cx="0" cy="0"/>
        </a:xfrm>
      </p:grpSpPr>
      <p:sp>
        <p:nvSpPr>
          <p:cNvPr id="48" name="Google Shape;48;p8"/>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49" name="Google Shape;49;p8"/>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50" name="Google Shape;50;p8"/>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51" name="Google Shape;51;p8"/>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2" name="Google Shape;52;p8"/>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53" name="Google Shape;53;p8"/>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7">
    <p:spTree>
      <p:nvGrpSpPr>
        <p:cNvPr id="54" name="Shape 54"/>
        <p:cNvGrpSpPr/>
        <p:nvPr/>
      </p:nvGrpSpPr>
      <p:grpSpPr>
        <a:xfrm>
          <a:off x="0" y="0"/>
          <a:ext cx="0" cy="0"/>
          <a:chOff x="0" y="0"/>
          <a:chExt cx="0" cy="0"/>
        </a:xfrm>
      </p:grpSpPr>
      <p:sp>
        <p:nvSpPr>
          <p:cNvPr id="55" name="Google Shape;55;p9"/>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56" name="Google Shape;56;p9"/>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57" name="Google Shape;57;p9"/>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58" name="Google Shape;58;p9"/>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9" name="Google Shape;59;p9"/>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60" name="Google Shape;60;p9"/>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8">
    <p:spTree>
      <p:nvGrpSpPr>
        <p:cNvPr id="61" name="Shape 61"/>
        <p:cNvGrpSpPr/>
        <p:nvPr/>
      </p:nvGrpSpPr>
      <p:grpSpPr>
        <a:xfrm>
          <a:off x="0" y="0"/>
          <a:ext cx="0" cy="0"/>
          <a:chOff x="0" y="0"/>
          <a:chExt cx="0" cy="0"/>
        </a:xfrm>
      </p:grpSpPr>
      <p:sp>
        <p:nvSpPr>
          <p:cNvPr id="62" name="Google Shape;62;p10"/>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63" name="Google Shape;63;p10"/>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64" name="Google Shape;64;p10"/>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65" name="Google Shape;65;p10"/>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6" name="Google Shape;66;p10"/>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67" name="Google Shape;67;p10"/>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 name="Google Shape;7;p1"/>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pic>
        <p:nvPicPr>
          <p:cNvPr descr="image.png" id="8" name="Google Shape;8;p1"/>
          <p:cNvPicPr preferRelativeResize="0"/>
          <p:nvPr/>
        </p:nvPicPr>
        <p:blipFill rotWithShape="1">
          <a:blip r:embed="rId1">
            <a:alphaModFix/>
          </a:blip>
          <a:srcRect b="0" l="0" r="0" t="0"/>
          <a:stretch/>
        </p:blipFill>
        <p:spPr>
          <a:xfrm>
            <a:off x="0" y="38100"/>
            <a:ext cx="1104900" cy="1104900"/>
          </a:xfrm>
          <a:prstGeom prst="rect">
            <a:avLst/>
          </a:prstGeom>
          <a:noFill/>
          <a:ln>
            <a:noFill/>
          </a:ln>
        </p:spPr>
      </p:pic>
      <p:sp>
        <p:nvSpPr>
          <p:cNvPr id="9" name="Google Shape;9;p1"/>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 name="Google Shape;10;p1"/>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solidFill>
            <a:srgbClr val="FFFFFF"/>
          </a:solidFill>
          <a:ln>
            <a:noFill/>
          </a:ln>
        </p:spPr>
        <p:txBody>
          <a:bodyPr anchorCtr="0" anchor="t" bIns="45700" lIns="45700" spcFirstLastPara="1" rIns="45700" wrap="square" tIns="45700">
            <a:noAutofit/>
          </a:bodyPr>
          <a:lstStyle>
            <a:lvl1pPr indent="-355600" lvl="0" marL="457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3pPr>
            <a:lvl4pPr indent="-355600" lvl="3" marL="1828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ww.kaggle.com/niharika41298/yoga-poses-dataset" TargetMode="External"/><Relationship Id="rId4" Type="http://schemas.openxmlformats.org/officeDocument/2006/relationships/hyperlink" Target="https://sites.google.com/view/yoga-82/home" TargetMode="External"/><Relationship Id="rId10" Type="http://schemas.openxmlformats.org/officeDocument/2006/relationships/image" Target="../media/image3.png"/><Relationship Id="rId9"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4.png"/><Relationship Id="rId8"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ieeexplore.ieee.org/document/9115758" TargetMode="External"/><Relationship Id="rId4" Type="http://schemas.openxmlformats.org/officeDocument/2006/relationships/hyperlink" Target="http://ieeexplore.ieee.org/document/8920892/" TargetMode="External"/><Relationship Id="rId9" Type="http://schemas.openxmlformats.org/officeDocument/2006/relationships/hyperlink" Target="https://papers.ssrn.com/sol3/papers.cfm?abstract_id=3842656" TargetMode="External"/><Relationship Id="rId5" Type="http://schemas.openxmlformats.org/officeDocument/2006/relationships/hyperlink" Target="https://ieeexplore.ieee.org/document/8289047" TargetMode="External"/><Relationship Id="rId6" Type="http://schemas.openxmlformats.org/officeDocument/2006/relationships/hyperlink" Target="https://www.researchgate.net/journal/International-Journal-of-Scientific-Research-in-Computer-Science-Engineering-and-Information-Technology-2456-3307" TargetMode="External"/><Relationship Id="rId7" Type="http://schemas.openxmlformats.org/officeDocument/2006/relationships/hyperlink" Target="https://ijsrcseit.com/CSEIT206623" TargetMode="External"/><Relationship Id="rId8" Type="http://schemas.openxmlformats.org/officeDocument/2006/relationships/hyperlink" Target="https://ieeexplore.ieee.org/document/6482417"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2"/>
          <p:cNvSpPr txBox="1"/>
          <p:nvPr>
            <p:ph idx="12" type="sldNum"/>
          </p:nvPr>
        </p:nvSpPr>
        <p:spPr>
          <a:xfrm>
            <a:off x="8407576" y="381000"/>
            <a:ext cx="203024" cy="288824"/>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
        <p:nvSpPr>
          <p:cNvPr id="80" name="Google Shape;80;p12"/>
          <p:cNvSpPr txBox="1"/>
          <p:nvPr>
            <p:ph type="title"/>
          </p:nvPr>
        </p:nvSpPr>
        <p:spPr>
          <a:xfrm>
            <a:off x="782850" y="1186950"/>
            <a:ext cx="7696200" cy="9144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4000"/>
              <a:buFont typeface="Times New Roman"/>
              <a:buNone/>
            </a:pPr>
            <a:r>
              <a:rPr b="1" lang="en-US">
                <a:latin typeface="Times New Roman"/>
                <a:ea typeface="Times New Roman"/>
                <a:cs typeface="Times New Roman"/>
                <a:sym typeface="Times New Roman"/>
              </a:rPr>
              <a:t> </a:t>
            </a:r>
            <a:r>
              <a:rPr b="1" lang="en-US" sz="1800">
                <a:solidFill>
                  <a:schemeClr val="dk1"/>
                </a:solidFill>
              </a:rPr>
              <a:t>Implementation of Yoga Pose Estimation and Feedback Mechanism using Pose Detection for Self Learning</a:t>
            </a:r>
            <a:endParaRPr b="1" sz="3100">
              <a:solidFill>
                <a:schemeClr val="dk1"/>
              </a:solidFill>
              <a:latin typeface="Times New Roman"/>
              <a:ea typeface="Times New Roman"/>
              <a:cs typeface="Times New Roman"/>
              <a:sym typeface="Times New Roman"/>
            </a:endParaRPr>
          </a:p>
        </p:txBody>
      </p:sp>
      <p:sp>
        <p:nvSpPr>
          <p:cNvPr id="81" name="Google Shape;81;p12"/>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nvGrpSpPr>
          <p:cNvPr id="82" name="Google Shape;82;p12"/>
          <p:cNvGrpSpPr/>
          <p:nvPr/>
        </p:nvGrpSpPr>
        <p:grpSpPr>
          <a:xfrm>
            <a:off x="457200" y="1905000"/>
            <a:ext cx="8186500" cy="3844079"/>
            <a:chOff x="0" y="-67146"/>
            <a:chExt cx="8186500" cy="3856032"/>
          </a:xfrm>
        </p:grpSpPr>
        <p:sp>
          <p:nvSpPr>
            <p:cNvPr id="83" name="Google Shape;83;p12"/>
            <p:cNvSpPr/>
            <p:nvPr/>
          </p:nvSpPr>
          <p:spPr>
            <a:xfrm>
              <a:off x="0" y="0"/>
              <a:ext cx="8097814" cy="3788886"/>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ctr">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4" name="Google Shape;84;p12"/>
            <p:cNvSpPr txBox="1"/>
            <p:nvPr/>
          </p:nvSpPr>
          <p:spPr>
            <a:xfrm>
              <a:off x="88600" y="-67146"/>
              <a:ext cx="8097900" cy="3610800"/>
            </a:xfrm>
            <a:prstGeom prst="rect">
              <a:avLst/>
            </a:prstGeom>
            <a:noFill/>
            <a:ln>
              <a:noFill/>
            </a:ln>
          </p:spPr>
          <p:txBody>
            <a:bodyPr anchorCtr="0" anchor="t" bIns="45700" lIns="45700" spcFirstLastPara="1" rIns="45700" wrap="square" tIns="45700">
              <a:noAutofit/>
            </a:bodyPr>
            <a:lstStyle/>
            <a:p>
              <a:pPr indent="0" lvl="0" marL="0" marR="0" rtl="0" algn="l">
                <a:lnSpc>
                  <a:spcPct val="80000"/>
                </a:lnSpc>
                <a:spcBef>
                  <a:spcPts val="0"/>
                </a:spcBef>
                <a:spcAft>
                  <a:spcPts val="0"/>
                </a:spcAft>
                <a:buClr>
                  <a:srgbClr val="000000"/>
                </a:buClr>
                <a:buSzPts val="2000"/>
                <a:buFont typeface="Arial"/>
                <a:buNone/>
              </a:pPr>
              <a:r>
                <a:rPr b="1" lang="en-US"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000000"/>
                </a:buClr>
                <a:buSzPts val="2000"/>
                <a:buFont typeface="Arial"/>
                <a:buNone/>
              </a:pPr>
              <a:r>
                <a:t/>
              </a:r>
              <a:endParaRPr b="1" sz="2000">
                <a:latin typeface="Times New Roman"/>
                <a:ea typeface="Times New Roman"/>
                <a:cs typeface="Times New Roman"/>
                <a:sym typeface="Times New Roman"/>
              </a:endParaRPr>
            </a:p>
            <a:p>
              <a:pPr indent="0" lvl="0" marL="0" marR="0" rtl="0" algn="ctr">
                <a:lnSpc>
                  <a:spcPct val="80000"/>
                </a:lnSpc>
                <a:spcBef>
                  <a:spcPts val="0"/>
                </a:spcBef>
                <a:spcAft>
                  <a:spcPts val="0"/>
                </a:spcAft>
                <a:buClr>
                  <a:srgbClr val="000000"/>
                </a:buClr>
                <a:buSzPts val="2000"/>
                <a:buFont typeface="Arial"/>
                <a:buNone/>
              </a:pPr>
              <a:r>
                <a:rPr lang="en-US" sz="2000">
                  <a:latin typeface="Times New Roman"/>
                  <a:ea typeface="Times New Roman"/>
                  <a:cs typeface="Times New Roman"/>
                  <a:sym typeface="Times New Roman"/>
                </a:rPr>
                <a:t> </a:t>
              </a:r>
              <a:r>
                <a:rPr i="0" lang="en-US" sz="2000" u="none" cap="none" strike="noStrike">
                  <a:solidFill>
                    <a:srgbClr val="000000"/>
                  </a:solidFill>
                  <a:latin typeface="Times New Roman"/>
                  <a:ea typeface="Times New Roman"/>
                  <a:cs typeface="Times New Roman"/>
                  <a:sym typeface="Times New Roman"/>
                </a:rPr>
                <a:t>Team Member</a:t>
              </a:r>
              <a:r>
                <a:rPr lang="en-US" sz="2000">
                  <a:latin typeface="Times New Roman"/>
                  <a:ea typeface="Times New Roman"/>
                  <a:cs typeface="Times New Roman"/>
                  <a:sym typeface="Times New Roman"/>
                </a:rPr>
                <a:t>s                                </a:t>
              </a:r>
              <a:r>
                <a:rPr i="0" lang="en-US" sz="2000" u="none" cap="none" strike="noStrike">
                  <a:solidFill>
                    <a:srgbClr val="000000"/>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 </a:t>
              </a:r>
              <a:r>
                <a:rPr i="0" lang="en-US" sz="2000" u="none" cap="none" strike="noStrike">
                  <a:solidFill>
                    <a:srgbClr val="000000"/>
                  </a:solidFill>
                  <a:latin typeface="Times New Roman"/>
                  <a:ea typeface="Times New Roman"/>
                  <a:cs typeface="Times New Roman"/>
                  <a:sym typeface="Times New Roman"/>
                </a:rPr>
                <a:t>Panel Number:</a:t>
              </a:r>
              <a:r>
                <a:rPr lang="en-US" sz="2000">
                  <a:latin typeface="Times New Roman"/>
                  <a:ea typeface="Times New Roman"/>
                  <a:cs typeface="Times New Roman"/>
                  <a:sym typeface="Times New Roman"/>
                </a:rPr>
                <a:t>16</a:t>
              </a:r>
              <a:endParaRPr>
                <a:latin typeface="Times New Roman"/>
                <a:ea typeface="Times New Roman"/>
                <a:cs typeface="Times New Roman"/>
                <a:sym typeface="Times New Roman"/>
              </a:endParaRPr>
            </a:p>
            <a:p>
              <a:pPr indent="0" lvl="0" marL="0" marR="0" rtl="0" algn="ctr">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 </a:t>
              </a:r>
              <a:endParaRPr b="1" i="0" sz="20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2000"/>
                <a:buFont typeface="Arial"/>
                <a:buNone/>
              </a:pPr>
              <a:r>
                <a:t/>
              </a:r>
              <a:endParaRPr b="1" sz="2000"/>
            </a:p>
            <a:p>
              <a:pPr indent="0" lvl="0" marL="0" marR="0" rtl="0" algn="ctr">
                <a:lnSpc>
                  <a:spcPct val="80000"/>
                </a:lnSpc>
                <a:spcBef>
                  <a:spcPts val="400"/>
                </a:spcBef>
                <a:spcAft>
                  <a:spcPts val="0"/>
                </a:spcAft>
                <a:buClr>
                  <a:srgbClr val="000000"/>
                </a:buClr>
                <a:buSzPts val="2000"/>
                <a:buFont typeface="Arial"/>
                <a:buNone/>
              </a:pPr>
              <a:r>
                <a:rPr lang="en-US" sz="2000"/>
                <a:t> </a:t>
              </a:r>
              <a:r>
                <a:rPr i="0" lang="en-US" sz="1800" u="none" cap="none" strike="noStrike">
                  <a:solidFill>
                    <a:srgbClr val="000000"/>
                  </a:solidFill>
                </a:rPr>
                <a:t>Project  Advisor:  Dr.</a:t>
              </a:r>
              <a:r>
                <a:rPr lang="en-US" sz="1800"/>
                <a:t> K Raghesh Krishnan</a:t>
              </a:r>
              <a:r>
                <a:rPr i="0" lang="en-US" sz="1800" u="none" cap="none" strike="noStrike">
                  <a:solidFill>
                    <a:srgbClr val="000000"/>
                  </a:solidFill>
                </a:rPr>
                <a:t> / Asst. Professor(SG) / CSE</a:t>
              </a:r>
              <a:endParaRPr sz="1200"/>
            </a:p>
          </p:txBody>
        </p:sp>
      </p:grpSp>
      <p:graphicFrame>
        <p:nvGraphicFramePr>
          <p:cNvPr id="85" name="Google Shape;85;p12"/>
          <p:cNvGraphicFramePr/>
          <p:nvPr/>
        </p:nvGraphicFramePr>
        <p:xfrm>
          <a:off x="855950" y="2882106"/>
          <a:ext cx="3000000" cy="3000000"/>
        </p:xfrm>
        <a:graphic>
          <a:graphicData uri="http://schemas.openxmlformats.org/drawingml/2006/table">
            <a:tbl>
              <a:tblPr>
                <a:noFill/>
                <a:tableStyleId>{1EADFA15-E51A-4449-9E0D-35D7ADC33976}</a:tableStyleId>
              </a:tblPr>
              <a:tblGrid>
                <a:gridCol w="747775"/>
                <a:gridCol w="2198675"/>
                <a:gridCol w="3644975"/>
                <a:gridCol w="1163200"/>
              </a:tblGrid>
              <a:tr h="411250">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latin typeface="Times New Roman"/>
                          <a:ea typeface="Times New Roman"/>
                          <a:cs typeface="Times New Roman"/>
                          <a:sym typeface="Times New Roman"/>
                        </a:rPr>
                        <a:t>S.No</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latin typeface="Times New Roman"/>
                          <a:ea typeface="Times New Roman"/>
                          <a:cs typeface="Times New Roman"/>
                          <a:sym typeface="Times New Roman"/>
                        </a:rPr>
                        <a:t>Reg.No</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latin typeface="Times New Roman"/>
                          <a:ea typeface="Times New Roman"/>
                          <a:cs typeface="Times New Roman"/>
                          <a:sym typeface="Times New Roman"/>
                        </a:rPr>
                        <a:t>Name of the Student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latin typeface="Times New Roman"/>
                          <a:ea typeface="Times New Roman"/>
                          <a:cs typeface="Times New Roman"/>
                          <a:sym typeface="Times New Roman"/>
                        </a:rPr>
                        <a:t>Section</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4350">
                <a:tc>
                  <a:txBody>
                    <a:bodyPr/>
                    <a:lstStyle/>
                    <a:p>
                      <a:pPr indent="0" lvl="0" marL="0" marR="0" rtl="0" algn="ctr">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1</a:t>
                      </a:r>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CB.EN.U4CSE1</a:t>
                      </a:r>
                      <a:r>
                        <a:rPr lang="en-US">
                          <a:latin typeface="Times New Roman"/>
                          <a:ea typeface="Times New Roman"/>
                          <a:cs typeface="Times New Roman"/>
                          <a:sym typeface="Times New Roman"/>
                        </a:rPr>
                        <a:t>8112</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DHANUSH V</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CSE </a:t>
                      </a:r>
                      <a:r>
                        <a:rPr lang="en-US">
                          <a:latin typeface="Times New Roman"/>
                          <a:ea typeface="Times New Roman"/>
                          <a:cs typeface="Times New Roman"/>
                          <a:sym typeface="Times New Roman"/>
                        </a:rPr>
                        <a:t>B</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4350">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CB.EN.U4CSE18162</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VENKAT R</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400"/>
                        <a:buFont typeface="Times New Roman"/>
                        <a:buNone/>
                      </a:pPr>
                      <a:r>
                        <a:rPr lang="en-US">
                          <a:solidFill>
                            <a:schemeClr val="dk1"/>
                          </a:solidFill>
                          <a:latin typeface="Times New Roman"/>
                          <a:ea typeface="Times New Roman"/>
                          <a:cs typeface="Times New Roman"/>
                          <a:sym typeface="Times New Roman"/>
                        </a:rPr>
                        <a:t>CSE B</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4350">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CB.EN.U4CSE18174</a:t>
                      </a:r>
                      <a:endParaRPr>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HARSHA VARDHAN D</a:t>
                      </a:r>
                      <a:endParaRPr>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latin typeface="Times New Roman"/>
                          <a:ea typeface="Times New Roman"/>
                          <a:cs typeface="Times New Roman"/>
                          <a:sym typeface="Times New Roman"/>
                        </a:rPr>
                        <a:t>CSE B</a:t>
                      </a:r>
                      <a:endParaRPr>
                        <a:solidFill>
                          <a:schemeClr val="dk1"/>
                        </a:solidFill>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4350">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CB.EN.U4CSE18511</a:t>
                      </a:r>
                      <a:endParaRPr>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GUHAN K</a:t>
                      </a:r>
                      <a:endParaRPr>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latin typeface="Times New Roman"/>
                          <a:ea typeface="Times New Roman"/>
                          <a:cs typeface="Times New Roman"/>
                          <a:sym typeface="Times New Roman"/>
                        </a:rPr>
                        <a:t>CSE B</a:t>
                      </a:r>
                      <a:endParaRPr>
                        <a:solidFill>
                          <a:schemeClr val="dk1"/>
                        </a:solidFill>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80950" y="0"/>
            <a:ext cx="8229600" cy="842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Literature Survey</a:t>
            </a:r>
            <a:endParaRPr/>
          </a:p>
        </p:txBody>
      </p:sp>
      <p:graphicFrame>
        <p:nvGraphicFramePr>
          <p:cNvPr id="147" name="Google Shape;147;p21"/>
          <p:cNvGraphicFramePr/>
          <p:nvPr/>
        </p:nvGraphicFramePr>
        <p:xfrm>
          <a:off x="0" y="842388"/>
          <a:ext cx="3000000" cy="3000000"/>
        </p:xfrm>
        <a:graphic>
          <a:graphicData uri="http://schemas.openxmlformats.org/drawingml/2006/table">
            <a:tbl>
              <a:tblPr>
                <a:noFill/>
                <a:tableStyleId>{2F5C328D-5F1D-406E-A531-E3B5040AD3FF}</a:tableStyleId>
              </a:tblPr>
              <a:tblGrid>
                <a:gridCol w="1828800"/>
                <a:gridCol w="1828800"/>
                <a:gridCol w="1828800"/>
                <a:gridCol w="1828800"/>
                <a:gridCol w="1828800"/>
              </a:tblGrid>
              <a:tr h="1759425">
                <a:tc>
                  <a:txBody>
                    <a:bodyPr/>
                    <a:lstStyle/>
                    <a:p>
                      <a:pPr indent="0" lvl="0" marL="0" rtl="0" algn="ctr">
                        <a:spcBef>
                          <a:spcPts val="0"/>
                        </a:spcBef>
                        <a:spcAft>
                          <a:spcPts val="0"/>
                        </a:spcAft>
                        <a:buNone/>
                      </a:pPr>
                      <a:r>
                        <a:rPr b="1" lang="en-US" sz="1800">
                          <a:solidFill>
                            <a:schemeClr val="lt1"/>
                          </a:solidFill>
                          <a:latin typeface="Times New Roman"/>
                          <a:ea typeface="Times New Roman"/>
                          <a:cs typeface="Times New Roman"/>
                          <a:sym typeface="Times New Roman"/>
                        </a:rPr>
                        <a:t>S.No</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ctr">
                        <a:spcBef>
                          <a:spcPts val="0"/>
                        </a:spcBef>
                        <a:spcAft>
                          <a:spcPts val="0"/>
                        </a:spcAft>
                        <a:buNone/>
                      </a:pPr>
                      <a:r>
                        <a:rPr b="1" lang="en-US" sz="1800">
                          <a:solidFill>
                            <a:schemeClr val="lt1"/>
                          </a:solidFill>
                          <a:latin typeface="Times New Roman"/>
                          <a:ea typeface="Times New Roman"/>
                          <a:cs typeface="Times New Roman"/>
                          <a:sym typeface="Times New Roman"/>
                        </a:rPr>
                        <a:t>Authors</a:t>
                      </a:r>
                      <a:endParaRPr b="1" sz="18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800">
                          <a:solidFill>
                            <a:schemeClr val="lt1"/>
                          </a:solidFill>
                          <a:latin typeface="Times New Roman"/>
                          <a:ea typeface="Times New Roman"/>
                          <a:cs typeface="Times New Roman"/>
                          <a:sym typeface="Times New Roman"/>
                        </a:rPr>
                        <a:t>Name(s)</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Full Title of the Paper with Year</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Inference from the paper(based on methodology,</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technology)</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Open Problem( for your proposed work)</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r>
              <a:tr h="3773775">
                <a:tc>
                  <a:txBody>
                    <a:bodyPr/>
                    <a:lstStyle/>
                    <a:p>
                      <a:pPr indent="0" lvl="0" marL="0" rtl="0" algn="ctr">
                        <a:spcBef>
                          <a:spcPts val="0"/>
                        </a:spcBef>
                        <a:spcAft>
                          <a:spcPts val="0"/>
                        </a:spcAft>
                        <a:buNone/>
                      </a:pPr>
                      <a:r>
                        <a:rPr b="1" lang="en-US"/>
                        <a:t>4</a:t>
                      </a:r>
                      <a:r>
                        <a:rPr b="1" lang="en-US"/>
                        <a:t>.</a:t>
                      </a:r>
                      <a:endParaRPr b="1"/>
                    </a:p>
                  </a:txBody>
                  <a:tcPr marT="91425" marB="91425" marR="91425" marL="91425">
                    <a:solidFill>
                      <a:schemeClr val="lt1"/>
                    </a:solidFill>
                  </a:tcPr>
                </a:tc>
                <a:tc>
                  <a:txBody>
                    <a:bodyPr/>
                    <a:lstStyle/>
                    <a:p>
                      <a:pPr indent="0" lvl="0" marL="0" rtl="0" algn="l">
                        <a:lnSpc>
                          <a:spcPct val="115000"/>
                        </a:lnSpc>
                        <a:spcBef>
                          <a:spcPts val="0"/>
                        </a:spcBef>
                        <a:spcAft>
                          <a:spcPts val="0"/>
                        </a:spcAft>
                        <a:buNone/>
                      </a:pPr>
                      <a:r>
                        <a:rPr lang="en-US">
                          <a:solidFill>
                            <a:schemeClr val="dk1"/>
                          </a:solidFill>
                          <a:latin typeface="Times New Roman"/>
                          <a:ea typeface="Times New Roman"/>
                          <a:cs typeface="Times New Roman"/>
                          <a:sym typeface="Times New Roman"/>
                        </a:rPr>
                        <a:t>S</a:t>
                      </a:r>
                      <a:r>
                        <a:rPr lang="en-US" sz="1500">
                          <a:solidFill>
                            <a:schemeClr val="dk1"/>
                          </a:solidFill>
                          <a:latin typeface="Times New Roman"/>
                          <a:ea typeface="Times New Roman"/>
                          <a:cs typeface="Times New Roman"/>
                          <a:sym typeface="Times New Roman"/>
                        </a:rPr>
                        <a:t>ankara Narayanan, Devendra Kumar Misra , Kartik Arora and Harsh Rai</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rPr lang="en-US" sz="1500">
                          <a:solidFill>
                            <a:schemeClr val="dk1"/>
                          </a:solidFill>
                          <a:highlight>
                            <a:schemeClr val="lt1"/>
                          </a:highlight>
                          <a:latin typeface="Times New Roman"/>
                          <a:ea typeface="Times New Roman"/>
                          <a:cs typeface="Times New Roman"/>
                          <a:sym typeface="Times New Roman"/>
                        </a:rPr>
                        <a:t>“Yoga Pose Detection Using Deep Learning Techniques”” </a:t>
                      </a:r>
                      <a:r>
                        <a:rPr i="1" lang="en-US" sz="1500">
                          <a:solidFill>
                            <a:schemeClr val="dk1"/>
                          </a:solidFill>
                          <a:highlight>
                            <a:schemeClr val="lt1"/>
                          </a:highlight>
                          <a:latin typeface="Times New Roman"/>
                          <a:ea typeface="Times New Roman"/>
                          <a:cs typeface="Times New Roman"/>
                          <a:sym typeface="Times New Roman"/>
                        </a:rPr>
                        <a:t>(May 10, 2021)   </a:t>
                      </a:r>
                      <a:r>
                        <a:rPr i="1" lang="en-US" sz="1500">
                          <a:solidFill>
                            <a:schemeClr val="dk1"/>
                          </a:solidFill>
                          <a:latin typeface="Times New Roman"/>
                          <a:ea typeface="Times New Roman"/>
                          <a:cs typeface="Times New Roman"/>
                          <a:sym typeface="Times New Roman"/>
                        </a:rPr>
                        <a:t>Social Science Research Network (SSRN)</a:t>
                      </a:r>
                      <a:r>
                        <a:rPr i="1" lang="en-US" sz="1500">
                          <a:solidFill>
                            <a:srgbClr val="666666"/>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highlight>
                          <a:schemeClr val="lt1"/>
                        </a:highlight>
                        <a:latin typeface="Times New Roman"/>
                        <a:ea typeface="Times New Roman"/>
                        <a:cs typeface="Times New Roman"/>
                        <a:sym typeface="Times New Roman"/>
                      </a:endParaRPr>
                    </a:p>
                  </a:txBody>
                  <a:tcPr marT="91425" marB="91425" marR="91425" marL="91425">
                    <a:solidFill>
                      <a:schemeClr val="lt1"/>
                    </a:solidFill>
                  </a:tcPr>
                </a:tc>
                <a:tc>
                  <a:txBody>
                    <a:bodyPr/>
                    <a:lstStyle/>
                    <a:p>
                      <a:pPr indent="0" lvl="0" marL="0" rtl="0" algn="just">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Compared  the accuracy of classification of 2D and 3D model of OpenPose models by using Convolutional Neural Networks and finally Stated that 3D model of OpenPose Predicts more accurate form results compared to 2D models.</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txBody>
                  <a:tcPr marT="91425" marB="91425" marR="91425" marL="91425">
                    <a:solidFill>
                      <a:schemeClr val="lt1"/>
                    </a:solidFill>
                  </a:tcPr>
                </a:tc>
                <a:tc>
                  <a:txBody>
                    <a:bodyPr/>
                    <a:lstStyle/>
                    <a:p>
                      <a:pPr indent="0" lvl="0" marL="0" rtl="0" algn="just">
                        <a:lnSpc>
                          <a:spcPct val="115000"/>
                        </a:lnSpc>
                        <a:spcBef>
                          <a:spcPts val="0"/>
                        </a:spcBef>
                        <a:spcAft>
                          <a:spcPts val="0"/>
                        </a:spcAft>
                        <a:buNone/>
                      </a:pPr>
                      <a:r>
                        <a:rPr lang="en-US">
                          <a:solidFill>
                            <a:schemeClr val="dk1"/>
                          </a:solidFill>
                          <a:latin typeface="Times New Roman"/>
                          <a:ea typeface="Times New Roman"/>
                          <a:cs typeface="Times New Roman"/>
                          <a:sym typeface="Times New Roman"/>
                        </a:rPr>
                        <a:t>I</a:t>
                      </a:r>
                      <a:r>
                        <a:rPr lang="en-US" sz="1500">
                          <a:solidFill>
                            <a:schemeClr val="dk1"/>
                          </a:solidFill>
                          <a:latin typeface="Times New Roman"/>
                          <a:ea typeface="Times New Roman"/>
                          <a:cs typeface="Times New Roman"/>
                          <a:sym typeface="Times New Roman"/>
                        </a:rPr>
                        <a:t>nferred that 3D models are more accurate than 2D .yet Classification model doesn’t provide valuable feedback for the learner.</a:t>
                      </a:r>
                      <a:endParaRPr sz="1500">
                        <a:solidFill>
                          <a:schemeClr val="dk1"/>
                        </a:solidFill>
                        <a:latin typeface="Times New Roman"/>
                        <a:ea typeface="Times New Roman"/>
                        <a:cs typeface="Times New Roman"/>
                        <a:sym typeface="Times New Roman"/>
                      </a:endParaRPr>
                    </a:p>
                  </a:txBody>
                  <a:tcPr marT="91425" marB="91425" marR="91425" marL="91425">
                    <a:solidFill>
                      <a:schemeClr val="lt1"/>
                    </a:solidFill>
                  </a:tcPr>
                </a:tc>
              </a:tr>
            </a:tbl>
          </a:graphicData>
        </a:graphic>
      </p:graphicFrame>
      <p:sp>
        <p:nvSpPr>
          <p:cNvPr id="148" name="Google Shape;148;p21"/>
          <p:cNvSpPr txBox="1"/>
          <p:nvPr>
            <p:ph idx="12" type="sldNum"/>
          </p:nvPr>
        </p:nvSpPr>
        <p:spPr>
          <a:xfrm>
            <a:off x="8266450" y="381000"/>
            <a:ext cx="344100" cy="307800"/>
          </a:xfrm>
          <a:prstGeom prst="rect">
            <a:avLst/>
          </a:prstGeom>
          <a:noFill/>
          <a:ln>
            <a:noFill/>
          </a:ln>
        </p:spPr>
        <p:txBody>
          <a:bodyPr anchorCtr="0" anchor="t" bIns="45700" lIns="45700" spcFirstLastPara="1" rIns="45700" wrap="square" tIns="45700">
            <a:sp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80950" y="0"/>
            <a:ext cx="8229600" cy="842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Literature Survey</a:t>
            </a:r>
            <a:endParaRPr/>
          </a:p>
        </p:txBody>
      </p:sp>
      <p:graphicFrame>
        <p:nvGraphicFramePr>
          <p:cNvPr id="154" name="Google Shape;154;p22"/>
          <p:cNvGraphicFramePr/>
          <p:nvPr/>
        </p:nvGraphicFramePr>
        <p:xfrm>
          <a:off x="0" y="842388"/>
          <a:ext cx="3000000" cy="3000000"/>
        </p:xfrm>
        <a:graphic>
          <a:graphicData uri="http://schemas.openxmlformats.org/drawingml/2006/table">
            <a:tbl>
              <a:tblPr>
                <a:noFill/>
                <a:tableStyleId>{2F5C328D-5F1D-406E-A531-E3B5040AD3FF}</a:tableStyleId>
              </a:tblPr>
              <a:tblGrid>
                <a:gridCol w="1828800"/>
                <a:gridCol w="1828800"/>
                <a:gridCol w="1828800"/>
                <a:gridCol w="1828800"/>
                <a:gridCol w="1828800"/>
              </a:tblGrid>
              <a:tr h="1759425">
                <a:tc>
                  <a:txBody>
                    <a:bodyPr/>
                    <a:lstStyle/>
                    <a:p>
                      <a:pPr indent="0" lvl="0" marL="0" rtl="0" algn="ctr">
                        <a:spcBef>
                          <a:spcPts val="0"/>
                        </a:spcBef>
                        <a:spcAft>
                          <a:spcPts val="0"/>
                        </a:spcAft>
                        <a:buNone/>
                      </a:pPr>
                      <a:r>
                        <a:rPr b="1" lang="en-US" sz="1800">
                          <a:solidFill>
                            <a:schemeClr val="lt1"/>
                          </a:solidFill>
                          <a:latin typeface="Times New Roman"/>
                          <a:ea typeface="Times New Roman"/>
                          <a:cs typeface="Times New Roman"/>
                          <a:sym typeface="Times New Roman"/>
                        </a:rPr>
                        <a:t>S.No</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ctr">
                        <a:spcBef>
                          <a:spcPts val="0"/>
                        </a:spcBef>
                        <a:spcAft>
                          <a:spcPts val="0"/>
                        </a:spcAft>
                        <a:buNone/>
                      </a:pPr>
                      <a:r>
                        <a:rPr b="1" lang="en-US" sz="1800">
                          <a:solidFill>
                            <a:schemeClr val="lt1"/>
                          </a:solidFill>
                          <a:latin typeface="Times New Roman"/>
                          <a:ea typeface="Times New Roman"/>
                          <a:cs typeface="Times New Roman"/>
                          <a:sym typeface="Times New Roman"/>
                        </a:rPr>
                        <a:t>Authors</a:t>
                      </a:r>
                      <a:endParaRPr b="1" sz="18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800">
                          <a:solidFill>
                            <a:schemeClr val="lt1"/>
                          </a:solidFill>
                          <a:latin typeface="Times New Roman"/>
                          <a:ea typeface="Times New Roman"/>
                          <a:cs typeface="Times New Roman"/>
                          <a:sym typeface="Times New Roman"/>
                        </a:rPr>
                        <a:t>Name(s)</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Full Title of the Paper with Year</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Inference from the paper(based on methodology,</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technology)</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Open Problem( for your proposed work)</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r>
              <a:tr h="3773775">
                <a:tc>
                  <a:txBody>
                    <a:bodyPr/>
                    <a:lstStyle/>
                    <a:p>
                      <a:pPr indent="0" lvl="0" marL="0" rtl="0" algn="ctr">
                        <a:spcBef>
                          <a:spcPts val="0"/>
                        </a:spcBef>
                        <a:spcAft>
                          <a:spcPts val="0"/>
                        </a:spcAft>
                        <a:buNone/>
                      </a:pPr>
                      <a:r>
                        <a:rPr b="1" lang="en-US"/>
                        <a:t>5</a:t>
                      </a:r>
                      <a:r>
                        <a:rPr b="1" lang="en-US"/>
                        <a:t>.</a:t>
                      </a:r>
                      <a:endParaRPr b="1"/>
                    </a:p>
                  </a:txBody>
                  <a:tcPr marT="91425" marB="91425" marR="91425" marL="91425">
                    <a:solidFill>
                      <a:schemeClr val="lt1"/>
                    </a:solidFill>
                  </a:tcPr>
                </a:tc>
                <a:tc>
                  <a:txBody>
                    <a:bodyPr/>
                    <a:lstStyle/>
                    <a:p>
                      <a:pPr indent="0" lvl="0" marL="0" rtl="0" algn="l">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Thi-Lan Le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Minh-Quoc Nguyen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Thi-Thanh-Mai Nguyen</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rPr lang="en-US" sz="1500">
                          <a:solidFill>
                            <a:srgbClr val="333333"/>
                          </a:solidFill>
                          <a:highlight>
                            <a:srgbClr val="FFFFFF"/>
                          </a:highlight>
                          <a:latin typeface="Times New Roman"/>
                          <a:ea typeface="Times New Roman"/>
                          <a:cs typeface="Times New Roman"/>
                          <a:sym typeface="Times New Roman"/>
                        </a:rPr>
                        <a:t>T.-L. Le et al., "Human posture recognition using human skeleton provided by Kinect", </a:t>
                      </a:r>
                      <a:r>
                        <a:rPr i="1" lang="en-US" sz="1500">
                          <a:solidFill>
                            <a:srgbClr val="333333"/>
                          </a:solidFill>
                          <a:highlight>
                            <a:srgbClr val="FFFFFF"/>
                          </a:highlight>
                          <a:latin typeface="Times New Roman"/>
                          <a:ea typeface="Times New Roman"/>
                          <a:cs typeface="Times New Roman"/>
                          <a:sym typeface="Times New Roman"/>
                        </a:rPr>
                        <a:t>Proc. International Conference on Computing Management and Telecommunications</a:t>
                      </a:r>
                      <a:r>
                        <a:rPr lang="en-US" sz="1500">
                          <a:solidFill>
                            <a:srgbClr val="333333"/>
                          </a:solidFill>
                          <a:highlight>
                            <a:srgbClr val="FFFFFF"/>
                          </a:highlight>
                          <a:latin typeface="Times New Roman"/>
                          <a:ea typeface="Times New Roman"/>
                          <a:cs typeface="Times New Roman"/>
                          <a:sym typeface="Times New Roman"/>
                        </a:rPr>
                        <a:t>, 2013.</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highlight>
                          <a:schemeClr val="lt1"/>
                        </a:highlight>
                        <a:latin typeface="Times New Roman"/>
                        <a:ea typeface="Times New Roman"/>
                        <a:cs typeface="Times New Roman"/>
                        <a:sym typeface="Times New Roman"/>
                      </a:endParaRPr>
                    </a:p>
                  </a:txBody>
                  <a:tcPr marT="91425" marB="91425" marR="91425" marL="91425">
                    <a:solidFill>
                      <a:schemeClr val="lt1"/>
                    </a:solidFill>
                  </a:tcPr>
                </a:tc>
                <a:tc>
                  <a:txBody>
                    <a:bodyPr/>
                    <a:lstStyle/>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Proposed a method for human posture recognition using skeleton provided by Kinect device and  conducted 7 different experiments with 4 different features extracted from the tracked human skeleton.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txBody>
                  <a:tcPr marT="91425" marB="91425" marR="91425" marL="91425">
                    <a:solidFill>
                      <a:schemeClr val="lt1"/>
                    </a:solidFill>
                  </a:tcPr>
                </a:tc>
                <a:tc>
                  <a:txBody>
                    <a:bodyPr/>
                    <a:lstStyle/>
                    <a:p>
                      <a:pPr indent="0" lvl="0" marL="0" rtl="0" algn="just">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Not a general application that could run on diverse Machines , </a:t>
                      </a:r>
                      <a:r>
                        <a:rPr lang="en-US" sz="1500">
                          <a:solidFill>
                            <a:schemeClr val="dk1"/>
                          </a:solidFill>
                          <a:latin typeface="Times New Roman"/>
                          <a:ea typeface="Times New Roman"/>
                          <a:cs typeface="Times New Roman"/>
                          <a:sym typeface="Times New Roman"/>
                        </a:rPr>
                        <a:t>dependent</a:t>
                      </a:r>
                      <a:r>
                        <a:rPr lang="en-US" sz="1500">
                          <a:solidFill>
                            <a:schemeClr val="dk1"/>
                          </a:solidFill>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 on Kinect device </a:t>
                      </a:r>
                      <a:endParaRPr sz="1500">
                        <a:solidFill>
                          <a:schemeClr val="dk1"/>
                        </a:solidFill>
                        <a:latin typeface="Times New Roman"/>
                        <a:ea typeface="Times New Roman"/>
                        <a:cs typeface="Times New Roman"/>
                        <a:sym typeface="Times New Roman"/>
                      </a:endParaRPr>
                    </a:p>
                  </a:txBody>
                  <a:tcPr marT="91425" marB="91425" marR="91425" marL="91425">
                    <a:solidFill>
                      <a:schemeClr val="lt1"/>
                    </a:solidFill>
                  </a:tcPr>
                </a:tc>
              </a:tr>
            </a:tbl>
          </a:graphicData>
        </a:graphic>
      </p:graphicFrame>
      <p:sp>
        <p:nvSpPr>
          <p:cNvPr id="155" name="Google Shape;155;p22"/>
          <p:cNvSpPr txBox="1"/>
          <p:nvPr>
            <p:ph idx="12" type="sldNum"/>
          </p:nvPr>
        </p:nvSpPr>
        <p:spPr>
          <a:xfrm>
            <a:off x="8266450" y="381000"/>
            <a:ext cx="344100" cy="307800"/>
          </a:xfrm>
          <a:prstGeom prst="rect">
            <a:avLst/>
          </a:prstGeom>
          <a:noFill/>
          <a:ln>
            <a:noFill/>
          </a:ln>
        </p:spPr>
        <p:txBody>
          <a:bodyPr anchorCtr="0" anchor="t" bIns="45700" lIns="45700" spcFirstLastPara="1" rIns="45700" wrap="square" tIns="45700">
            <a:sp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25575" y="-1"/>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Software/Tools Requirements</a:t>
            </a:r>
            <a:endParaRPr/>
          </a:p>
        </p:txBody>
      </p:sp>
      <p:graphicFrame>
        <p:nvGraphicFramePr>
          <p:cNvPr id="161" name="Google Shape;161;p23"/>
          <p:cNvGraphicFramePr/>
          <p:nvPr/>
        </p:nvGraphicFramePr>
        <p:xfrm>
          <a:off x="228500" y="1074980"/>
          <a:ext cx="3000000" cy="3000000"/>
        </p:xfrm>
        <a:graphic>
          <a:graphicData uri="http://schemas.openxmlformats.org/drawingml/2006/table">
            <a:tbl>
              <a:tblPr>
                <a:noFill/>
                <a:tableStyleId>{2F5C328D-5F1D-406E-A531-E3B5040AD3FF}</a:tableStyleId>
              </a:tblPr>
              <a:tblGrid>
                <a:gridCol w="4343500"/>
                <a:gridCol w="4343500"/>
              </a:tblGrid>
              <a:tr h="528250">
                <a:tc>
                  <a:txBody>
                    <a:bodyPr/>
                    <a:lstStyle/>
                    <a:p>
                      <a:pPr indent="0" lvl="0" marL="0" rtl="0" algn="ctr">
                        <a:spcBef>
                          <a:spcPts val="0"/>
                        </a:spcBef>
                        <a:spcAft>
                          <a:spcPts val="0"/>
                        </a:spcAft>
                        <a:buNone/>
                      </a:pPr>
                      <a:r>
                        <a:rPr lang="en-US" sz="2000">
                          <a:latin typeface="Times New Roman"/>
                          <a:ea typeface="Times New Roman"/>
                          <a:cs typeface="Times New Roman"/>
                          <a:sym typeface="Times New Roman"/>
                        </a:rPr>
                        <a:t>Tools</a:t>
                      </a:r>
                      <a:endParaRPr sz="2000">
                        <a:latin typeface="Times New Roman"/>
                        <a:ea typeface="Times New Roman"/>
                        <a:cs typeface="Times New Roman"/>
                        <a:sym typeface="Times New Roman"/>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2000">
                          <a:latin typeface="Times New Roman"/>
                          <a:ea typeface="Times New Roman"/>
                          <a:cs typeface="Times New Roman"/>
                          <a:sym typeface="Times New Roman"/>
                        </a:rPr>
                        <a:t>Functionality</a:t>
                      </a:r>
                      <a:endParaRPr sz="2000">
                        <a:latin typeface="Times New Roman"/>
                        <a:ea typeface="Times New Roman"/>
                        <a:cs typeface="Times New Roman"/>
                        <a:sym typeface="Times New Roman"/>
                      </a:endParaRPr>
                    </a:p>
                  </a:txBody>
                  <a:tcPr marT="91425" marB="91425" marR="91425" marL="91425">
                    <a:solidFill>
                      <a:schemeClr val="lt1"/>
                    </a:solidFill>
                  </a:tcPr>
                </a:tc>
              </a:tr>
              <a:tr h="618300">
                <a:tc>
                  <a:txBody>
                    <a:bodyPr/>
                    <a:lstStyle/>
                    <a:p>
                      <a:pPr indent="0" lvl="0" marL="457200" rtl="0" algn="just">
                        <a:spcBef>
                          <a:spcPts val="0"/>
                        </a:spcBef>
                        <a:spcAft>
                          <a:spcPts val="0"/>
                        </a:spcAft>
                        <a:buNone/>
                      </a:pPr>
                      <a:r>
                        <a:rPr lang="en-US" sz="1500">
                          <a:solidFill>
                            <a:schemeClr val="dk1"/>
                          </a:solidFill>
                          <a:latin typeface="Times New Roman"/>
                          <a:ea typeface="Times New Roman"/>
                          <a:cs typeface="Times New Roman"/>
                          <a:sym typeface="Times New Roman"/>
                        </a:rPr>
                        <a:t>Flask ( Python library )</a:t>
                      </a:r>
                      <a:endParaRPr sz="1100"/>
                    </a:p>
                  </a:txBody>
                  <a:tcPr marT="91425" marB="91425" marR="91425" marL="91425">
                    <a:solidFill>
                      <a:schemeClr val="lt1"/>
                    </a:solidFill>
                  </a:tcPr>
                </a:tc>
                <a:tc>
                  <a:txBody>
                    <a:bodyPr/>
                    <a:lstStyle/>
                    <a:p>
                      <a:pPr indent="0" lvl="0" marL="0" rtl="0" algn="just">
                        <a:spcBef>
                          <a:spcPts val="0"/>
                        </a:spcBef>
                        <a:spcAft>
                          <a:spcPts val="0"/>
                        </a:spcAft>
                        <a:buNone/>
                      </a:pPr>
                      <a:r>
                        <a:rPr lang="en-US" sz="1500">
                          <a:solidFill>
                            <a:schemeClr val="dk1"/>
                          </a:solidFill>
                          <a:latin typeface="Times New Roman"/>
                          <a:ea typeface="Times New Roman"/>
                          <a:cs typeface="Times New Roman"/>
                          <a:sym typeface="Times New Roman"/>
                        </a:rPr>
                        <a:t>Front End</a:t>
                      </a:r>
                      <a:endParaRPr sz="1100"/>
                    </a:p>
                  </a:txBody>
                  <a:tcPr marT="91425" marB="91425" marR="91425" marL="91425">
                    <a:solidFill>
                      <a:schemeClr val="lt1"/>
                    </a:solidFill>
                  </a:tcPr>
                </a:tc>
              </a:tr>
              <a:tr h="1381500">
                <a:tc>
                  <a:txBody>
                    <a:bodyPr/>
                    <a:lstStyle/>
                    <a:p>
                      <a:pPr indent="0" lvl="0" marL="457200" rtl="0" algn="just">
                        <a:spcBef>
                          <a:spcPts val="0"/>
                        </a:spcBef>
                        <a:spcAft>
                          <a:spcPts val="0"/>
                        </a:spcAft>
                        <a:buNone/>
                      </a:pPr>
                      <a:r>
                        <a:rPr lang="en-US" sz="1500">
                          <a:solidFill>
                            <a:schemeClr val="dk1"/>
                          </a:solidFill>
                          <a:latin typeface="Times New Roman"/>
                          <a:ea typeface="Times New Roman"/>
                          <a:cs typeface="Times New Roman"/>
                          <a:sym typeface="Times New Roman"/>
                        </a:rPr>
                        <a:t>OpenCV</a:t>
                      </a:r>
                      <a:endParaRPr sz="1100"/>
                    </a:p>
                  </a:txBody>
                  <a:tcPr marT="91425" marB="91425" marR="91425" marL="91425">
                    <a:solidFill>
                      <a:schemeClr val="lt1"/>
                    </a:solidFill>
                  </a:tcPr>
                </a:tc>
                <a:tc>
                  <a:txBody>
                    <a:bodyPr/>
                    <a:lstStyle/>
                    <a:p>
                      <a:pPr indent="0" lvl="0" marL="0" rtl="0" algn="just">
                        <a:spcBef>
                          <a:spcPts val="0"/>
                        </a:spcBef>
                        <a:spcAft>
                          <a:spcPts val="0"/>
                        </a:spcAft>
                        <a:buNone/>
                      </a:pPr>
                      <a:r>
                        <a:rPr lang="en-US" sz="1500">
                          <a:solidFill>
                            <a:schemeClr val="dk1"/>
                          </a:solidFill>
                          <a:latin typeface="Times New Roman"/>
                          <a:ea typeface="Times New Roman"/>
                          <a:cs typeface="Times New Roman"/>
                          <a:sym typeface="Times New Roman"/>
                        </a:rPr>
                        <a:t>Used for Feature Extraction , Object Detection in this case the person and altering the orientation and brightness of images.</a:t>
                      </a:r>
                      <a:endParaRPr sz="15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solidFill>
                      <a:schemeClr val="lt1"/>
                    </a:solidFill>
                  </a:tcPr>
                </a:tc>
              </a:tr>
              <a:tr h="886425">
                <a:tc>
                  <a:txBody>
                    <a:bodyPr/>
                    <a:lstStyle/>
                    <a:p>
                      <a:pPr indent="0" lvl="0" marL="457200" rtl="0" algn="just">
                        <a:spcBef>
                          <a:spcPts val="0"/>
                        </a:spcBef>
                        <a:spcAft>
                          <a:spcPts val="0"/>
                        </a:spcAft>
                        <a:buNone/>
                      </a:pPr>
                      <a:r>
                        <a:rPr lang="en-US" sz="1500">
                          <a:solidFill>
                            <a:schemeClr val="dk1"/>
                          </a:solidFill>
                          <a:latin typeface="Times New Roman"/>
                          <a:ea typeface="Times New Roman"/>
                          <a:cs typeface="Times New Roman"/>
                          <a:sym typeface="Times New Roman"/>
                        </a:rPr>
                        <a:t>Media Pipe (coordinates extraction)</a:t>
                      </a:r>
                      <a:endParaRPr sz="1500">
                        <a:latin typeface="Times New Roman"/>
                        <a:ea typeface="Times New Roman"/>
                        <a:cs typeface="Times New Roman"/>
                        <a:sym typeface="Times New Roman"/>
                      </a:endParaRPr>
                    </a:p>
                  </a:txBody>
                  <a:tcPr marT="91425" marB="91425" marR="91425" marL="91425">
                    <a:solidFill>
                      <a:schemeClr val="lt1"/>
                    </a:solidFill>
                  </a:tcPr>
                </a:tc>
                <a:tc>
                  <a:txBody>
                    <a:bodyPr/>
                    <a:lstStyle/>
                    <a:p>
                      <a:pPr indent="0" lvl="0" marL="0" rtl="0" algn="just">
                        <a:spcBef>
                          <a:spcPts val="0"/>
                        </a:spcBef>
                        <a:spcAft>
                          <a:spcPts val="0"/>
                        </a:spcAft>
                        <a:buNone/>
                      </a:pPr>
                      <a:r>
                        <a:rPr lang="en-US" sz="1500">
                          <a:solidFill>
                            <a:schemeClr val="dk1"/>
                          </a:solidFill>
                          <a:highlight>
                            <a:schemeClr val="lt1"/>
                          </a:highlight>
                          <a:latin typeface="Times New Roman"/>
                          <a:ea typeface="Times New Roman"/>
                          <a:cs typeface="Times New Roman"/>
                          <a:sym typeface="Times New Roman"/>
                        </a:rPr>
                        <a:t>Media Pipe offers open source cross-platform, customizable ML solutions for live and streaming media.</a:t>
                      </a:r>
                      <a:endParaRPr sz="1100"/>
                    </a:p>
                  </a:txBody>
                  <a:tcPr marT="91425" marB="91425" marR="91425" marL="91425">
                    <a:solidFill>
                      <a:schemeClr val="lt1"/>
                    </a:solidFill>
                  </a:tcPr>
                </a:tc>
              </a:tr>
              <a:tr h="886425">
                <a:tc>
                  <a:txBody>
                    <a:bodyPr/>
                    <a:lstStyle/>
                    <a:p>
                      <a:pPr indent="0" lvl="0" marL="457200" rtl="0" algn="just">
                        <a:spcBef>
                          <a:spcPts val="0"/>
                        </a:spcBef>
                        <a:spcAft>
                          <a:spcPts val="0"/>
                        </a:spcAft>
                        <a:buNone/>
                      </a:pPr>
                      <a:r>
                        <a:rPr lang="en-US" sz="1500">
                          <a:solidFill>
                            <a:schemeClr val="dk1"/>
                          </a:solidFill>
                          <a:highlight>
                            <a:schemeClr val="lt1"/>
                          </a:highlight>
                          <a:latin typeface="Times New Roman"/>
                          <a:ea typeface="Times New Roman"/>
                          <a:cs typeface="Times New Roman"/>
                          <a:sym typeface="Times New Roman"/>
                        </a:rPr>
                        <a:t>Visual Studio Code</a:t>
                      </a:r>
                      <a:endParaRPr sz="1500">
                        <a:latin typeface="Times New Roman"/>
                        <a:ea typeface="Times New Roman"/>
                        <a:cs typeface="Times New Roman"/>
                        <a:sym typeface="Times New Roman"/>
                      </a:endParaRPr>
                    </a:p>
                  </a:txBody>
                  <a:tcPr marT="91425" marB="91425" marR="91425" marL="91425">
                    <a:solidFill>
                      <a:schemeClr val="lt1"/>
                    </a:solidFill>
                  </a:tcPr>
                </a:tc>
                <a:tc>
                  <a:txBody>
                    <a:bodyPr/>
                    <a:lstStyle/>
                    <a:p>
                      <a:pPr indent="0" lvl="0" marL="0" rtl="0" algn="just">
                        <a:spcBef>
                          <a:spcPts val="0"/>
                        </a:spcBef>
                        <a:spcAft>
                          <a:spcPts val="0"/>
                        </a:spcAft>
                        <a:buNone/>
                      </a:pPr>
                      <a:r>
                        <a:rPr lang="en-US" sz="1500">
                          <a:solidFill>
                            <a:schemeClr val="dk1"/>
                          </a:solidFill>
                          <a:highlight>
                            <a:schemeClr val="lt1"/>
                          </a:highlight>
                          <a:latin typeface="Times New Roman"/>
                          <a:ea typeface="Times New Roman"/>
                          <a:cs typeface="Times New Roman"/>
                          <a:sym typeface="Times New Roman"/>
                        </a:rPr>
                        <a:t>C</a:t>
                      </a:r>
                      <a:r>
                        <a:rPr lang="en-US" sz="1500">
                          <a:solidFill>
                            <a:schemeClr val="dk1"/>
                          </a:solidFill>
                          <a:highlight>
                            <a:schemeClr val="lt1"/>
                          </a:highlight>
                          <a:latin typeface="Times New Roman"/>
                          <a:ea typeface="Times New Roman"/>
                          <a:cs typeface="Times New Roman"/>
                          <a:sym typeface="Times New Roman"/>
                        </a:rPr>
                        <a:t>ode editor redefined and optimized for building and debugging modern web and cloud applications</a:t>
                      </a:r>
                      <a:endParaRPr sz="1100"/>
                    </a:p>
                  </a:txBody>
                  <a:tcPr marT="91425" marB="91425" marR="91425" marL="91425">
                    <a:solidFill>
                      <a:schemeClr val="lt1"/>
                    </a:solidFill>
                  </a:tcPr>
                </a:tc>
              </a:tr>
              <a:tr h="1117600">
                <a:tc>
                  <a:txBody>
                    <a:bodyPr/>
                    <a:lstStyle/>
                    <a:p>
                      <a:pPr indent="0" lvl="0" marL="457200" rtl="0" algn="just">
                        <a:spcBef>
                          <a:spcPts val="0"/>
                        </a:spcBef>
                        <a:spcAft>
                          <a:spcPts val="0"/>
                        </a:spcAft>
                        <a:buNone/>
                      </a:pPr>
                      <a:r>
                        <a:rPr lang="en-US" sz="1500">
                          <a:solidFill>
                            <a:schemeClr val="dk1"/>
                          </a:solidFill>
                          <a:highlight>
                            <a:schemeClr val="lt1"/>
                          </a:highlight>
                          <a:latin typeface="Times New Roman"/>
                          <a:ea typeface="Times New Roman"/>
                          <a:cs typeface="Times New Roman"/>
                          <a:sym typeface="Times New Roman"/>
                        </a:rPr>
                        <a:t>TensorFlow</a:t>
                      </a:r>
                      <a:endParaRPr sz="1500">
                        <a:latin typeface="Times New Roman"/>
                        <a:ea typeface="Times New Roman"/>
                        <a:cs typeface="Times New Roman"/>
                        <a:sym typeface="Times New Roman"/>
                      </a:endParaRPr>
                    </a:p>
                  </a:txBody>
                  <a:tcPr marT="91425" marB="91425" marR="91425" marL="91425">
                    <a:solidFill>
                      <a:schemeClr val="lt1"/>
                    </a:solidFill>
                  </a:tcPr>
                </a:tc>
                <a:tc>
                  <a:txBody>
                    <a:bodyPr/>
                    <a:lstStyle/>
                    <a:p>
                      <a:pPr indent="0" lvl="0" marL="0" rtl="0" algn="just">
                        <a:spcBef>
                          <a:spcPts val="0"/>
                        </a:spcBef>
                        <a:spcAft>
                          <a:spcPts val="0"/>
                        </a:spcAft>
                        <a:buNone/>
                      </a:pPr>
                      <a:r>
                        <a:rPr lang="en-US" sz="1500">
                          <a:solidFill>
                            <a:schemeClr val="dk1"/>
                          </a:solidFill>
                          <a:highlight>
                            <a:schemeClr val="lt1"/>
                          </a:highlight>
                          <a:latin typeface="Times New Roman"/>
                          <a:ea typeface="Times New Roman"/>
                          <a:cs typeface="Times New Roman"/>
                          <a:sym typeface="Times New Roman"/>
                        </a:rPr>
                        <a:t>P</a:t>
                      </a:r>
                      <a:r>
                        <a:rPr lang="en-US" sz="1500">
                          <a:solidFill>
                            <a:schemeClr val="dk1"/>
                          </a:solidFill>
                          <a:highlight>
                            <a:schemeClr val="lt1"/>
                          </a:highlight>
                          <a:latin typeface="Times New Roman"/>
                          <a:ea typeface="Times New Roman"/>
                          <a:cs typeface="Times New Roman"/>
                          <a:sym typeface="Times New Roman"/>
                        </a:rPr>
                        <a:t>rovides a collection of workflows to develop and train models using Python or JavaScript, and to easily deploy in the cloud, on-prem, in the browser or on-device </a:t>
                      </a:r>
                      <a:endParaRPr sz="1100"/>
                    </a:p>
                  </a:txBody>
                  <a:tcPr marT="91425" marB="91425" marR="91425" marL="91425">
                    <a:solidFill>
                      <a:schemeClr val="lt1"/>
                    </a:solidFill>
                  </a:tcPr>
                </a:tc>
              </a:tr>
            </a:tbl>
          </a:graphicData>
        </a:graphic>
      </p:graphicFrame>
      <p:sp>
        <p:nvSpPr>
          <p:cNvPr id="162" name="Google Shape;162;p23"/>
          <p:cNvSpPr txBox="1"/>
          <p:nvPr>
            <p:ph idx="12" type="sldNum"/>
          </p:nvPr>
        </p:nvSpPr>
        <p:spPr>
          <a:xfrm>
            <a:off x="8292775" y="381000"/>
            <a:ext cx="318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nvSpPr>
        <p:spPr>
          <a:xfrm>
            <a:off x="795914" y="231645"/>
            <a:ext cx="7315200" cy="8877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200"/>
              <a:buFont typeface="Times New Roman"/>
              <a:buNone/>
            </a:pPr>
            <a:r>
              <a:rPr b="0" i="0" lang="en-US" sz="3200" u="none" cap="none" strike="noStrike">
                <a:solidFill>
                  <a:srgbClr val="000000"/>
                </a:solidFill>
                <a:latin typeface="Times New Roman"/>
                <a:ea typeface="Times New Roman"/>
                <a:cs typeface="Times New Roman"/>
                <a:sym typeface="Times New Roman"/>
              </a:rPr>
              <a:t>Data Set </a:t>
            </a:r>
            <a:endParaRPr b="0" i="0" sz="1400" u="none" cap="none" strike="noStrike">
              <a:solidFill>
                <a:srgbClr val="000000"/>
              </a:solidFill>
              <a:latin typeface="Arial"/>
              <a:ea typeface="Arial"/>
              <a:cs typeface="Arial"/>
              <a:sym typeface="Arial"/>
            </a:endParaRPr>
          </a:p>
        </p:txBody>
      </p:sp>
      <p:sp>
        <p:nvSpPr>
          <p:cNvPr id="168" name="Google Shape;168;p24"/>
          <p:cNvSpPr txBox="1"/>
          <p:nvPr/>
        </p:nvSpPr>
        <p:spPr>
          <a:xfrm>
            <a:off x="587838" y="1561213"/>
            <a:ext cx="7968300" cy="46332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700" u="none" cap="none" strike="noStrike">
                <a:solidFill>
                  <a:srgbClr val="000000"/>
                </a:solidFill>
                <a:latin typeface="Times New Roman"/>
                <a:ea typeface="Times New Roman"/>
                <a:cs typeface="Times New Roman"/>
                <a:sym typeface="Times New Roman"/>
              </a:rPr>
              <a:t>Source of data set :</a:t>
            </a:r>
            <a:r>
              <a:rPr b="0" i="0" lang="en-US" sz="1800" u="none" cap="none" strike="noStrike">
                <a:solidFill>
                  <a:srgbClr val="000000"/>
                </a:solidFill>
                <a:latin typeface="Times New Roman"/>
                <a:ea typeface="Times New Roman"/>
                <a:cs typeface="Times New Roman"/>
                <a:sym typeface="Times New Roman"/>
              </a:rPr>
              <a:t> </a:t>
            </a:r>
            <a:r>
              <a:rPr b="0" i="0" lang="en-US" sz="1300" u="none" cap="none" strike="noStrike">
                <a:solidFill>
                  <a:schemeClr val="hlink"/>
                </a:solidFill>
                <a:uFill>
                  <a:noFill/>
                </a:uFill>
                <a:latin typeface="Arial"/>
                <a:ea typeface="Arial"/>
                <a:cs typeface="Arial"/>
                <a:sym typeface="Arial"/>
                <a:hlinkClick r:id="rId3"/>
              </a:rPr>
              <a:t>https://www.kaggle.com/niharika41298/yoga-poses-dataset</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Times New Roman"/>
              <a:buNone/>
            </a:pPr>
            <a:r>
              <a:rPr b="0" i="0" lang="en-US" sz="1500" u="none" cap="none" strike="noStrike">
                <a:solidFill>
                  <a:srgbClr val="000000"/>
                </a:solidFill>
                <a:latin typeface="Arial"/>
                <a:ea typeface="Arial"/>
                <a:cs typeface="Arial"/>
                <a:sym typeface="Arial"/>
              </a:rPr>
              <a:t>				</a:t>
            </a:r>
            <a:r>
              <a:rPr b="0" i="0" lang="en-US" sz="1300" u="none" cap="none" strike="noStrike">
                <a:solidFill>
                  <a:schemeClr val="hlink"/>
                </a:solidFill>
                <a:uFill>
                  <a:noFill/>
                </a:uFill>
                <a:latin typeface="Arial"/>
                <a:ea typeface="Arial"/>
                <a:cs typeface="Arial"/>
                <a:sym typeface="Arial"/>
                <a:hlinkClick r:id="rId4"/>
              </a:rPr>
              <a:t>https://sites.google.com/view/yoga-82/home</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1" i="0" lang="en-US" sz="1400" u="none" cap="none" strike="noStrike">
                <a:solidFill>
                  <a:srgbClr val="000000"/>
                </a:solidFill>
                <a:latin typeface="Arial"/>
                <a:ea typeface="Arial"/>
                <a:cs typeface="Arial"/>
                <a:sym typeface="Arial"/>
              </a:rPr>
              <a:t>Sample data set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800"/>
              <a:buFont typeface="Times New Roman"/>
              <a:buNone/>
            </a:pPr>
            <a:r>
              <a:rPr b="0" i="0" lang="en-US" sz="1400" u="none" cap="none" strike="noStrike">
                <a:solidFill>
                  <a:srgbClr val="000000"/>
                </a:solidFill>
                <a:latin typeface="Times New Roman"/>
                <a:ea typeface="Times New Roman"/>
                <a:cs typeface="Times New Roman"/>
                <a:sym typeface="Times New Roman"/>
              </a:rPr>
              <a:t>downdog			warrior 		goddess		   Tree			Plank</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Justification :</a:t>
            </a:r>
            <a:endParaRPr b="1"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The combined dataset contains- </a:t>
            </a:r>
            <a:endParaRPr b="0" i="0" sz="1800" u="none" cap="none" strike="noStrike">
              <a:solidFill>
                <a:srgbClr val="000000"/>
              </a:solidFill>
              <a:latin typeface="Times New Roman"/>
              <a:ea typeface="Times New Roman"/>
              <a:cs typeface="Times New Roman"/>
              <a:sym typeface="Times New Roman"/>
            </a:endParaRPr>
          </a:p>
          <a:p>
            <a:pPr indent="-342900" lvl="0" marL="914400" marR="0" rtl="0" algn="just">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900 + diverse  images (Children , Women and Men) for each pose</a:t>
            </a:r>
            <a:endParaRPr b="0" i="0" sz="1800" u="none" cap="none" strike="noStrike">
              <a:solidFill>
                <a:srgbClr val="000000"/>
              </a:solidFill>
              <a:latin typeface="Times New Roman"/>
              <a:ea typeface="Times New Roman"/>
              <a:cs typeface="Times New Roman"/>
              <a:sym typeface="Times New Roman"/>
            </a:endParaRPr>
          </a:p>
          <a:p>
            <a:pPr indent="-342900" lvl="0" marL="914400" marR="0" rtl="0" algn="just">
              <a:lnSpc>
                <a:spcPct val="100000"/>
              </a:lnSpc>
              <a:spcBef>
                <a:spcPts val="0"/>
              </a:spcBef>
              <a:spcAft>
                <a:spcPts val="0"/>
              </a:spcAft>
              <a:buClr>
                <a:srgbClr val="000000"/>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Images in different Lightings/orientation </a:t>
            </a:r>
            <a:r>
              <a:rPr b="0" i="0" lang="en-US" sz="1800" u="none" cap="none" strike="noStrike">
                <a:solidFill>
                  <a:srgbClr val="000000"/>
                </a:solidFill>
                <a:latin typeface="Times New Roman"/>
                <a:ea typeface="Times New Roman"/>
                <a:cs typeface="Times New Roman"/>
                <a:sym typeface="Times New Roman"/>
              </a:rPr>
              <a:t> for each yoga pose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69" name="Google Shape;169;p24"/>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pic>
        <p:nvPicPr>
          <p:cNvPr id="170" name="Google Shape;170;p24"/>
          <p:cNvPicPr preferRelativeResize="0"/>
          <p:nvPr/>
        </p:nvPicPr>
        <p:blipFill rotWithShape="1">
          <a:blip r:embed="rId5">
            <a:alphaModFix/>
          </a:blip>
          <a:srcRect b="0" l="9365" r="7968" t="0"/>
          <a:stretch/>
        </p:blipFill>
        <p:spPr>
          <a:xfrm>
            <a:off x="640075" y="3220025"/>
            <a:ext cx="1600475" cy="1315575"/>
          </a:xfrm>
          <a:prstGeom prst="rect">
            <a:avLst/>
          </a:prstGeom>
          <a:noFill/>
          <a:ln>
            <a:noFill/>
          </a:ln>
        </p:spPr>
      </p:pic>
      <p:pic>
        <p:nvPicPr>
          <p:cNvPr id="171" name="Google Shape;171;p24"/>
          <p:cNvPicPr preferRelativeResize="0"/>
          <p:nvPr/>
        </p:nvPicPr>
        <p:blipFill rotWithShape="1">
          <a:blip r:embed="rId6">
            <a:alphaModFix/>
          </a:blip>
          <a:srcRect b="0" l="0" r="0" t="0"/>
          <a:stretch/>
        </p:blipFill>
        <p:spPr>
          <a:xfrm>
            <a:off x="2328000" y="3220025"/>
            <a:ext cx="1600463" cy="1315575"/>
          </a:xfrm>
          <a:prstGeom prst="rect">
            <a:avLst/>
          </a:prstGeom>
          <a:noFill/>
          <a:ln>
            <a:noFill/>
          </a:ln>
        </p:spPr>
      </p:pic>
      <p:pic>
        <p:nvPicPr>
          <p:cNvPr id="172" name="Google Shape;172;p24"/>
          <p:cNvPicPr preferRelativeResize="0"/>
          <p:nvPr/>
        </p:nvPicPr>
        <p:blipFill rotWithShape="1">
          <a:blip r:embed="rId7">
            <a:alphaModFix/>
          </a:blip>
          <a:srcRect b="0" l="0" r="0" t="0"/>
          <a:stretch/>
        </p:blipFill>
        <p:spPr>
          <a:xfrm>
            <a:off x="3983738" y="3220025"/>
            <a:ext cx="1315575" cy="1315575"/>
          </a:xfrm>
          <a:prstGeom prst="rect">
            <a:avLst/>
          </a:prstGeom>
          <a:noFill/>
          <a:ln cap="flat" cmpd="sng" w="9525">
            <a:solidFill>
              <a:schemeClr val="dk2"/>
            </a:solidFill>
            <a:prstDash val="solid"/>
            <a:round/>
            <a:headEnd len="sm" w="sm" type="none"/>
            <a:tailEnd len="sm" w="sm" type="none"/>
          </a:ln>
        </p:spPr>
      </p:pic>
      <p:pic>
        <p:nvPicPr>
          <p:cNvPr id="173" name="Google Shape;173;p24"/>
          <p:cNvPicPr preferRelativeResize="0"/>
          <p:nvPr/>
        </p:nvPicPr>
        <p:blipFill rotWithShape="1">
          <a:blip r:embed="rId8">
            <a:alphaModFix/>
          </a:blip>
          <a:srcRect b="0" l="15227" r="13010" t="0"/>
          <a:stretch/>
        </p:blipFill>
        <p:spPr>
          <a:xfrm>
            <a:off x="5354600" y="3220025"/>
            <a:ext cx="1416474" cy="1315573"/>
          </a:xfrm>
          <a:prstGeom prst="rect">
            <a:avLst/>
          </a:prstGeom>
          <a:noFill/>
          <a:ln>
            <a:noFill/>
          </a:ln>
        </p:spPr>
      </p:pic>
      <p:pic>
        <p:nvPicPr>
          <p:cNvPr id="174" name="Google Shape;174;p24"/>
          <p:cNvPicPr preferRelativeResize="0"/>
          <p:nvPr/>
        </p:nvPicPr>
        <p:blipFill rotWithShape="1">
          <a:blip r:embed="rId9">
            <a:alphaModFix/>
          </a:blip>
          <a:srcRect b="0" l="8668" r="7984" t="0"/>
          <a:stretch/>
        </p:blipFill>
        <p:spPr>
          <a:xfrm>
            <a:off x="6826350" y="3220025"/>
            <a:ext cx="1949424" cy="1315575"/>
          </a:xfrm>
          <a:prstGeom prst="rect">
            <a:avLst/>
          </a:prstGeom>
          <a:noFill/>
          <a:ln cap="flat" cmpd="sng" w="9525">
            <a:solidFill>
              <a:schemeClr val="dk2"/>
            </a:solidFill>
            <a:prstDash val="solid"/>
            <a:round/>
            <a:headEnd len="sm" w="sm" type="none"/>
            <a:tailEnd len="sm" w="sm" type="none"/>
          </a:ln>
        </p:spPr>
      </p:pic>
      <p:pic>
        <p:nvPicPr>
          <p:cNvPr id="175" name="Google Shape;175;p24"/>
          <p:cNvPicPr preferRelativeResize="0"/>
          <p:nvPr/>
        </p:nvPicPr>
        <p:blipFill rotWithShape="1">
          <a:blip r:embed="rId10">
            <a:alphaModFix/>
          </a:blip>
          <a:srcRect b="0" l="0" r="0" t="0"/>
          <a:stretch/>
        </p:blipFill>
        <p:spPr>
          <a:xfrm>
            <a:off x="5354600" y="3220025"/>
            <a:ext cx="1416475" cy="1315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1111675" y="260235"/>
            <a:ext cx="7380600" cy="8541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Modularization</a:t>
            </a:r>
            <a:endParaRPr sz="3200">
              <a:latin typeface="Times New Roman"/>
              <a:ea typeface="Times New Roman"/>
              <a:cs typeface="Times New Roman"/>
              <a:sym typeface="Times New Roman"/>
            </a:endParaRPr>
          </a:p>
        </p:txBody>
      </p:sp>
      <p:sp>
        <p:nvSpPr>
          <p:cNvPr id="181" name="Google Shape;181;p25"/>
          <p:cNvSpPr txBox="1"/>
          <p:nvPr>
            <p:ph idx="12" type="sldNum"/>
          </p:nvPr>
        </p:nvSpPr>
        <p:spPr>
          <a:xfrm>
            <a:off x="8294850" y="381000"/>
            <a:ext cx="3159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pic>
        <p:nvPicPr>
          <p:cNvPr id="182" name="Google Shape;182;p25"/>
          <p:cNvPicPr preferRelativeResize="0"/>
          <p:nvPr/>
        </p:nvPicPr>
        <p:blipFill>
          <a:blip r:embed="rId3">
            <a:alphaModFix/>
          </a:blip>
          <a:stretch>
            <a:fillRect/>
          </a:stretch>
        </p:blipFill>
        <p:spPr>
          <a:xfrm>
            <a:off x="289600" y="1114325"/>
            <a:ext cx="8648176" cy="559127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nvSpPr>
        <p:spPr>
          <a:xfrm>
            <a:off x="809064" y="244795"/>
            <a:ext cx="7315200" cy="8877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Responsibilities of Team Members</a:t>
            </a:r>
            <a:endParaRPr b="0" i="0" sz="1400" u="none" cap="none" strike="noStrike">
              <a:solidFill>
                <a:srgbClr val="000000"/>
              </a:solidFill>
              <a:latin typeface="Arial"/>
              <a:ea typeface="Arial"/>
              <a:cs typeface="Arial"/>
              <a:sym typeface="Arial"/>
            </a:endParaRPr>
          </a:p>
        </p:txBody>
      </p:sp>
      <p:sp>
        <p:nvSpPr>
          <p:cNvPr id="188" name="Google Shape;188;p26"/>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graphicFrame>
        <p:nvGraphicFramePr>
          <p:cNvPr id="189" name="Google Shape;189;p26"/>
          <p:cNvGraphicFramePr/>
          <p:nvPr/>
        </p:nvGraphicFramePr>
        <p:xfrm>
          <a:off x="287500" y="1045755"/>
          <a:ext cx="3000000" cy="3000000"/>
        </p:xfrm>
        <a:graphic>
          <a:graphicData uri="http://schemas.openxmlformats.org/drawingml/2006/table">
            <a:tbl>
              <a:tblPr>
                <a:noFill/>
                <a:tableStyleId>{2F5C328D-5F1D-406E-A531-E3B5040AD3FF}</a:tableStyleId>
              </a:tblPr>
              <a:tblGrid>
                <a:gridCol w="4310700"/>
                <a:gridCol w="4310700"/>
              </a:tblGrid>
              <a:tr h="396225">
                <a:tc>
                  <a:txBody>
                    <a:bodyPr/>
                    <a:lstStyle/>
                    <a:p>
                      <a:pPr indent="0" lvl="0" marL="0" rtl="0" algn="ctr">
                        <a:spcBef>
                          <a:spcPts val="0"/>
                        </a:spcBef>
                        <a:spcAft>
                          <a:spcPts val="0"/>
                        </a:spcAft>
                        <a:buNone/>
                      </a:pPr>
                      <a:r>
                        <a:rPr b="1" lang="en-US"/>
                        <a:t>Modules</a:t>
                      </a:r>
                      <a:endParaRPr b="1"/>
                    </a:p>
                  </a:txBody>
                  <a:tcPr marT="91425" marB="91425" marR="91425" marL="91425">
                    <a:solidFill>
                      <a:schemeClr val="lt1"/>
                    </a:solidFill>
                  </a:tcPr>
                </a:tc>
                <a:tc>
                  <a:txBody>
                    <a:bodyPr/>
                    <a:lstStyle/>
                    <a:p>
                      <a:pPr indent="0" lvl="0" marL="0" rtl="0" algn="ctr">
                        <a:spcBef>
                          <a:spcPts val="0"/>
                        </a:spcBef>
                        <a:spcAft>
                          <a:spcPts val="0"/>
                        </a:spcAft>
                        <a:buNone/>
                      </a:pPr>
                      <a:r>
                        <a:rPr b="1" lang="en-US"/>
                        <a:t>Group Member </a:t>
                      </a:r>
                      <a:endParaRPr b="1"/>
                    </a:p>
                  </a:txBody>
                  <a:tcPr marT="91425" marB="91425" marR="91425" marL="91425">
                    <a:solidFill>
                      <a:schemeClr val="lt1"/>
                    </a:solidFill>
                  </a:tcPr>
                </a:tc>
              </a:tr>
              <a:tr h="1036300">
                <a:tc>
                  <a:txBody>
                    <a:bodyPr/>
                    <a:lstStyle/>
                    <a:p>
                      <a:pPr indent="0" lvl="0" marL="0" rtl="0" algn="l">
                        <a:spcBef>
                          <a:spcPts val="0"/>
                        </a:spcBef>
                        <a:spcAft>
                          <a:spcPts val="0"/>
                        </a:spcAft>
                        <a:buNone/>
                      </a:pPr>
                      <a:r>
                        <a:rPr lang="en-US"/>
                        <a:t>Analyze the existing models/ systems</a:t>
                      </a:r>
                      <a:endParaRPr/>
                    </a:p>
                  </a:txBody>
                  <a:tcPr marT="91425" marB="91425" marR="91425" marL="91425">
                    <a:solidFill>
                      <a:schemeClr val="lt1"/>
                    </a:solidFill>
                  </a:tcPr>
                </a:tc>
                <a:tc>
                  <a:txBody>
                    <a:bodyPr/>
                    <a:lstStyle/>
                    <a:p>
                      <a:pPr indent="0" lvl="0" marL="0" rtl="0" algn="l">
                        <a:spcBef>
                          <a:spcPts val="0"/>
                        </a:spcBef>
                        <a:spcAft>
                          <a:spcPts val="0"/>
                        </a:spcAft>
                        <a:buNone/>
                      </a:pPr>
                      <a:r>
                        <a:rPr lang="en-US"/>
                        <a:t>Ch.Dhanush Varma </a:t>
                      </a:r>
                      <a:endParaRPr/>
                    </a:p>
                    <a:p>
                      <a:pPr indent="0" lvl="0" marL="0" rtl="0" algn="l">
                        <a:spcBef>
                          <a:spcPts val="0"/>
                        </a:spcBef>
                        <a:spcAft>
                          <a:spcPts val="0"/>
                        </a:spcAft>
                        <a:buNone/>
                      </a:pPr>
                      <a:r>
                        <a:rPr lang="en-US"/>
                        <a:t>D. Harshavardhan </a:t>
                      </a:r>
                      <a:endParaRPr/>
                    </a:p>
                    <a:p>
                      <a:pPr indent="0" lvl="0" marL="0" rtl="0" algn="l">
                        <a:spcBef>
                          <a:spcPts val="0"/>
                        </a:spcBef>
                        <a:spcAft>
                          <a:spcPts val="0"/>
                        </a:spcAft>
                        <a:buNone/>
                      </a:pPr>
                      <a:r>
                        <a:rPr lang="en-US"/>
                        <a:t>K. Guhan </a:t>
                      </a:r>
                      <a:endParaRPr/>
                    </a:p>
                    <a:p>
                      <a:pPr indent="0" lvl="0" marL="0" rtl="0" algn="l">
                        <a:spcBef>
                          <a:spcPts val="0"/>
                        </a:spcBef>
                        <a:spcAft>
                          <a:spcPts val="0"/>
                        </a:spcAft>
                        <a:buNone/>
                      </a:pPr>
                      <a:r>
                        <a:rPr lang="en-US"/>
                        <a:t>R. Venkataraman</a:t>
                      </a:r>
                      <a:endParaRPr/>
                    </a:p>
                  </a:txBody>
                  <a:tcPr marT="91425" marB="91425" marR="91425" marL="91425">
                    <a:solidFill>
                      <a:schemeClr val="lt1"/>
                    </a:solidFill>
                  </a:tcPr>
                </a:tc>
              </a:tr>
              <a:tr h="609575">
                <a:tc>
                  <a:txBody>
                    <a:bodyPr/>
                    <a:lstStyle/>
                    <a:p>
                      <a:pPr indent="0" lvl="0" marL="0" rtl="0" algn="l">
                        <a:spcBef>
                          <a:spcPts val="0"/>
                        </a:spcBef>
                        <a:spcAft>
                          <a:spcPts val="0"/>
                        </a:spcAft>
                        <a:buNone/>
                      </a:pPr>
                      <a:r>
                        <a:rPr lang="en-US"/>
                        <a:t>Preparing the image data set from the various data sources</a:t>
                      </a:r>
                      <a:endParaRPr/>
                    </a:p>
                  </a:txBody>
                  <a:tcPr marT="91425" marB="91425" marR="91425" marL="91425">
                    <a:solidFill>
                      <a:schemeClr val="lt1"/>
                    </a:solidFill>
                  </a:tcPr>
                </a:tc>
                <a:tc>
                  <a:txBody>
                    <a:bodyPr/>
                    <a:lstStyle/>
                    <a:p>
                      <a:pPr indent="0" lvl="0" marL="0" rtl="0" algn="l">
                        <a:spcBef>
                          <a:spcPts val="0"/>
                        </a:spcBef>
                        <a:spcAft>
                          <a:spcPts val="0"/>
                        </a:spcAft>
                        <a:buNone/>
                      </a:pPr>
                      <a:r>
                        <a:rPr lang="en-US"/>
                        <a:t>R. Venkataraman</a:t>
                      </a:r>
                      <a:endParaRPr/>
                    </a:p>
                  </a:txBody>
                  <a:tcPr marT="91425" marB="91425" marR="91425" marL="91425">
                    <a:solidFill>
                      <a:schemeClr val="lt1"/>
                    </a:solidFill>
                  </a:tcPr>
                </a:tc>
              </a:tr>
              <a:tr h="396225">
                <a:tc>
                  <a:txBody>
                    <a:bodyPr/>
                    <a:lstStyle/>
                    <a:p>
                      <a:pPr indent="0" lvl="0" marL="0" rtl="0" algn="l">
                        <a:spcBef>
                          <a:spcPts val="0"/>
                        </a:spcBef>
                        <a:spcAft>
                          <a:spcPts val="0"/>
                        </a:spcAft>
                        <a:buNone/>
                      </a:pPr>
                      <a:r>
                        <a:rPr lang="en-US"/>
                        <a:t>Preprocessing the image data set</a:t>
                      </a:r>
                      <a:endParaRPr/>
                    </a:p>
                  </a:txBody>
                  <a:tcPr marT="91425" marB="91425" marR="91425" marL="91425">
                    <a:solidFill>
                      <a:schemeClr val="lt1"/>
                    </a:solidFill>
                  </a:tcPr>
                </a:tc>
                <a:tc>
                  <a:txBody>
                    <a:bodyPr/>
                    <a:lstStyle/>
                    <a:p>
                      <a:pPr indent="0" lvl="0" marL="0" rtl="0" algn="l">
                        <a:spcBef>
                          <a:spcPts val="0"/>
                        </a:spcBef>
                        <a:spcAft>
                          <a:spcPts val="0"/>
                        </a:spcAft>
                        <a:buNone/>
                      </a:pPr>
                      <a:r>
                        <a:rPr lang="en-US"/>
                        <a:t>D. Harshavardhan</a:t>
                      </a:r>
                      <a:endParaRPr/>
                    </a:p>
                  </a:txBody>
                  <a:tcPr marT="91425" marB="91425" marR="91425" marL="91425">
                    <a:solidFill>
                      <a:schemeClr val="lt1"/>
                    </a:solidFill>
                  </a:tcPr>
                </a:tc>
              </a:tr>
              <a:tr h="609575">
                <a:tc>
                  <a:txBody>
                    <a:bodyPr/>
                    <a:lstStyle/>
                    <a:p>
                      <a:pPr indent="0" lvl="0" marL="0" rtl="0" algn="l">
                        <a:spcBef>
                          <a:spcPts val="0"/>
                        </a:spcBef>
                        <a:spcAft>
                          <a:spcPts val="0"/>
                        </a:spcAft>
                        <a:buNone/>
                      </a:pPr>
                      <a:r>
                        <a:rPr lang="en-US"/>
                        <a:t>Extracting the body features using Mediapipe pose </a:t>
                      </a:r>
                      <a:endParaRPr/>
                    </a:p>
                  </a:txBody>
                  <a:tcPr marT="91425" marB="91425" marR="91425" marL="91425">
                    <a:solidFill>
                      <a:schemeClr val="lt1"/>
                    </a:solidFill>
                  </a:tcPr>
                </a:tc>
                <a:tc>
                  <a:txBody>
                    <a:bodyPr/>
                    <a:lstStyle/>
                    <a:p>
                      <a:pPr indent="0" lvl="0" marL="0" rtl="0" algn="l">
                        <a:spcBef>
                          <a:spcPts val="0"/>
                        </a:spcBef>
                        <a:spcAft>
                          <a:spcPts val="0"/>
                        </a:spcAft>
                        <a:buNone/>
                      </a:pPr>
                      <a:r>
                        <a:rPr lang="en-US"/>
                        <a:t>K. Guhan</a:t>
                      </a:r>
                      <a:endParaRPr/>
                    </a:p>
                  </a:txBody>
                  <a:tcPr marT="91425" marB="91425" marR="91425" marL="91425">
                    <a:solidFill>
                      <a:schemeClr val="lt1"/>
                    </a:solidFill>
                  </a:tcPr>
                </a:tc>
              </a:tr>
              <a:tr h="609575">
                <a:tc>
                  <a:txBody>
                    <a:bodyPr/>
                    <a:lstStyle/>
                    <a:p>
                      <a:pPr indent="0" lvl="0" marL="0" rtl="0" algn="l">
                        <a:spcBef>
                          <a:spcPts val="0"/>
                        </a:spcBef>
                        <a:spcAft>
                          <a:spcPts val="0"/>
                        </a:spcAft>
                        <a:buNone/>
                      </a:pPr>
                      <a:r>
                        <a:rPr lang="en-US"/>
                        <a:t>To create an efficient feedback based machine learning models</a:t>
                      </a:r>
                      <a:endParaRPr/>
                    </a:p>
                  </a:txBody>
                  <a:tcPr marT="91425" marB="91425" marR="91425" marL="91425">
                    <a:solidFill>
                      <a:schemeClr val="lt1"/>
                    </a:solidFill>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K</a:t>
                      </a:r>
                      <a:r>
                        <a:rPr lang="en-US">
                          <a:solidFill>
                            <a:schemeClr val="dk1"/>
                          </a:solidFill>
                        </a:rPr>
                        <a:t>. Guhan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R. Venkataraman</a:t>
                      </a:r>
                      <a:endParaRPr/>
                    </a:p>
                  </a:txBody>
                  <a:tcPr marT="91425" marB="91425" marR="91425" marL="91425">
                    <a:solidFill>
                      <a:schemeClr val="lt1"/>
                    </a:solidFill>
                  </a:tcPr>
                </a:tc>
              </a:tr>
              <a:tr h="609575">
                <a:tc>
                  <a:txBody>
                    <a:bodyPr/>
                    <a:lstStyle/>
                    <a:p>
                      <a:pPr indent="0" lvl="0" marL="0" rtl="0" algn="l">
                        <a:spcBef>
                          <a:spcPts val="0"/>
                        </a:spcBef>
                        <a:spcAft>
                          <a:spcPts val="0"/>
                        </a:spcAft>
                        <a:buNone/>
                      </a:pPr>
                      <a:r>
                        <a:rPr lang="en-US"/>
                        <a:t>Develop the UI Web Interface for application</a:t>
                      </a:r>
                      <a:endParaRPr/>
                    </a:p>
                  </a:txBody>
                  <a:tcPr marT="91425" marB="91425" marR="91425" marL="91425">
                    <a:solidFill>
                      <a:schemeClr val="lt1"/>
                    </a:solidFill>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Ch. Dhanush Varma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D. HarshaVardhan</a:t>
                      </a:r>
                      <a:endParaRPr/>
                    </a:p>
                  </a:txBody>
                  <a:tcPr marT="91425" marB="91425" marR="91425" marL="91425">
                    <a:solidFill>
                      <a:schemeClr val="lt1"/>
                    </a:solidFill>
                  </a:tcPr>
                </a:tc>
              </a:tr>
              <a:tr h="396225">
                <a:tc>
                  <a:txBody>
                    <a:bodyPr/>
                    <a:lstStyle/>
                    <a:p>
                      <a:pPr indent="0" lvl="0" marL="0" rtl="0" algn="l">
                        <a:spcBef>
                          <a:spcPts val="0"/>
                        </a:spcBef>
                        <a:spcAft>
                          <a:spcPts val="0"/>
                        </a:spcAft>
                        <a:buNone/>
                      </a:pPr>
                      <a:r>
                        <a:rPr lang="en-US"/>
                        <a:t>Integrating ML Model with interface</a:t>
                      </a:r>
                      <a:endParaRPr/>
                    </a:p>
                  </a:txBody>
                  <a:tcPr marT="91425" marB="91425" marR="91425" marL="91425">
                    <a:solidFill>
                      <a:schemeClr val="lt1"/>
                    </a:solidFill>
                  </a:tcPr>
                </a:tc>
                <a:tc>
                  <a:txBody>
                    <a:bodyPr/>
                    <a:lstStyle/>
                    <a:p>
                      <a:pPr indent="0" lvl="0" marL="0" rtl="0" algn="l">
                        <a:spcBef>
                          <a:spcPts val="0"/>
                        </a:spcBef>
                        <a:spcAft>
                          <a:spcPts val="0"/>
                        </a:spcAft>
                        <a:buNone/>
                      </a:pPr>
                      <a:r>
                        <a:rPr lang="en-US"/>
                        <a:t>R. Venkataraman</a:t>
                      </a:r>
                      <a:endParaRPr/>
                    </a:p>
                    <a:p>
                      <a:pPr indent="0" lvl="0" marL="0" rtl="0" algn="l">
                        <a:spcBef>
                          <a:spcPts val="0"/>
                        </a:spcBef>
                        <a:spcAft>
                          <a:spcPts val="0"/>
                        </a:spcAft>
                        <a:buNone/>
                      </a:pPr>
                      <a:r>
                        <a:rPr lang="en-US"/>
                        <a:t>K. Guhan</a:t>
                      </a:r>
                      <a:endParaRPr/>
                    </a:p>
                  </a:txBody>
                  <a:tcPr marT="91425" marB="91425" marR="91425" marL="91425">
                    <a:solidFill>
                      <a:schemeClr val="lt1"/>
                    </a:solidFill>
                  </a:tcPr>
                </a:tc>
              </a:tr>
              <a:tr h="701725">
                <a:tc>
                  <a:txBody>
                    <a:bodyPr/>
                    <a:lstStyle/>
                    <a:p>
                      <a:pPr indent="0" lvl="0" marL="0" rtl="0" algn="l">
                        <a:spcBef>
                          <a:spcPts val="0"/>
                        </a:spcBef>
                        <a:spcAft>
                          <a:spcPts val="0"/>
                        </a:spcAft>
                        <a:buNone/>
                      </a:pPr>
                      <a:r>
                        <a:rPr lang="en-US"/>
                        <a:t>To Deploy the application in the Cloud Service</a:t>
                      </a:r>
                      <a:endParaRPr/>
                    </a:p>
                  </a:txBody>
                  <a:tcPr marT="91425" marB="91425" marR="91425" marL="91425">
                    <a:solidFill>
                      <a:schemeClr val="lt1"/>
                    </a:solidFill>
                  </a:tcPr>
                </a:tc>
                <a:tc>
                  <a:txBody>
                    <a:bodyPr/>
                    <a:lstStyle/>
                    <a:p>
                      <a:pPr indent="0" lvl="0" marL="0" rtl="0" algn="l">
                        <a:spcBef>
                          <a:spcPts val="0"/>
                        </a:spcBef>
                        <a:spcAft>
                          <a:spcPts val="0"/>
                        </a:spcAft>
                        <a:buNone/>
                      </a:pPr>
                      <a:r>
                        <a:rPr lang="en-US"/>
                        <a:t>D.Harshavardhan</a:t>
                      </a:r>
                      <a:endParaRPr/>
                    </a:p>
                  </a:txBody>
                  <a:tcPr marT="91425" marB="91425" marR="91425" marL="91425">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746775" y="99950"/>
            <a:ext cx="8229600" cy="10755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Month Wise Plan</a:t>
            </a:r>
            <a:endParaRPr/>
          </a:p>
        </p:txBody>
      </p:sp>
      <p:sp>
        <p:nvSpPr>
          <p:cNvPr id="195" name="Google Shape;195;p27"/>
          <p:cNvSpPr txBox="1"/>
          <p:nvPr>
            <p:ph idx="12" type="sldNum"/>
          </p:nvPr>
        </p:nvSpPr>
        <p:spPr>
          <a:xfrm>
            <a:off x="8266449" y="381000"/>
            <a:ext cx="3441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pic>
        <p:nvPicPr>
          <p:cNvPr id="196" name="Google Shape;196;p27"/>
          <p:cNvPicPr preferRelativeResize="0"/>
          <p:nvPr/>
        </p:nvPicPr>
        <p:blipFill>
          <a:blip r:embed="rId3">
            <a:alphaModFix/>
          </a:blip>
          <a:stretch>
            <a:fillRect/>
          </a:stretch>
        </p:blipFill>
        <p:spPr>
          <a:xfrm>
            <a:off x="231400" y="1096475"/>
            <a:ext cx="8839199" cy="5353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924887" y="319970"/>
            <a:ext cx="6858000" cy="8079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Arial"/>
              <a:buNone/>
            </a:pPr>
            <a:r>
              <a:rPr lang="en-US" sz="3200"/>
              <a:t>References</a:t>
            </a:r>
            <a:endParaRPr/>
          </a:p>
        </p:txBody>
      </p:sp>
      <p:sp>
        <p:nvSpPr>
          <p:cNvPr id="202" name="Google Shape;202;p28"/>
          <p:cNvSpPr txBox="1"/>
          <p:nvPr/>
        </p:nvSpPr>
        <p:spPr>
          <a:xfrm>
            <a:off x="571500" y="1467500"/>
            <a:ext cx="8001000" cy="4863900"/>
          </a:xfrm>
          <a:prstGeom prst="rect">
            <a:avLst/>
          </a:prstGeom>
          <a:noFill/>
          <a:ln>
            <a:noFill/>
          </a:ln>
        </p:spPr>
        <p:txBody>
          <a:bodyPr anchorCtr="0" anchor="t" bIns="45700" lIns="45700" spcFirstLastPara="1" rIns="45700" wrap="square" tIns="45700">
            <a:spAutoFit/>
          </a:bodyPr>
          <a:lstStyle/>
          <a:p>
            <a:pPr indent="0" lvl="0" marL="0" marR="0" rtl="0" algn="just">
              <a:lnSpc>
                <a:spcPct val="100000"/>
              </a:lnSpc>
              <a:spcBef>
                <a:spcPts val="0"/>
              </a:spcBef>
              <a:spcAft>
                <a:spcPts val="0"/>
              </a:spcAft>
              <a:buClr>
                <a:srgbClr val="000000"/>
              </a:buClr>
              <a:buSzPts val="1800"/>
              <a:buFont typeface="Times New Roman"/>
              <a:buNone/>
            </a:pPr>
            <a:r>
              <a:t/>
            </a:r>
            <a:endParaRPr sz="1500">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Yash Agrawal, Yash Shah, Abhishek Sharma, "Implementation of Machine Learning Technique for Identification of Yoga Poses", </a:t>
            </a:r>
            <a:r>
              <a:rPr i="1" lang="en-US">
                <a:solidFill>
                  <a:schemeClr val="dk1"/>
                </a:solidFill>
                <a:highlight>
                  <a:srgbClr val="FFFFFF"/>
                </a:highlight>
                <a:latin typeface="Times New Roman"/>
                <a:ea typeface="Times New Roman"/>
                <a:cs typeface="Times New Roman"/>
                <a:sym typeface="Times New Roman"/>
              </a:rPr>
              <a:t>Communication Systems and Network Technologies (CSNT) 2020 IEEE 9th International Conference on</a:t>
            </a:r>
            <a:r>
              <a:rPr lang="en-US">
                <a:solidFill>
                  <a:schemeClr val="dk1"/>
                </a:solidFill>
                <a:highlight>
                  <a:srgbClr val="FFFFFF"/>
                </a:highlight>
                <a:latin typeface="Times New Roman"/>
                <a:ea typeface="Times New Roman"/>
                <a:cs typeface="Times New Roman"/>
                <a:sym typeface="Times New Roman"/>
              </a:rPr>
              <a:t>, pp. 40-43, 2020.</a:t>
            </a:r>
            <a:r>
              <a:rPr lang="en-US">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 </a:t>
            </a:r>
            <a:r>
              <a:rPr lang="en-US" u="sng">
                <a:solidFill>
                  <a:schemeClr val="hlink"/>
                </a:solidFill>
                <a:highlight>
                  <a:schemeClr val="lt1"/>
                </a:highlight>
                <a:latin typeface="Times New Roman"/>
                <a:ea typeface="Times New Roman"/>
                <a:cs typeface="Times New Roman"/>
                <a:sym typeface="Times New Roman"/>
                <a:hlinkClick r:id="rId3"/>
              </a:rPr>
              <a:t>https://ieeexplore.ieee.org/document/9115758</a:t>
            </a:r>
            <a:endParaRPr>
              <a:solidFill>
                <a:schemeClr val="dk1"/>
              </a:solidFill>
              <a:highlight>
                <a:schemeClr val="lt1"/>
              </a:highlight>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Maybel Chan Thar, Khine Zar Ne Winn, Nobuo Funabiki, "A Proposal of Yoga Pose Assessment Method Using Pose Detection for Self-Learning", </a:t>
            </a:r>
            <a:r>
              <a:rPr i="1" lang="en-US">
                <a:solidFill>
                  <a:schemeClr val="dk1"/>
                </a:solidFill>
                <a:highlight>
                  <a:srgbClr val="FFFFFF"/>
                </a:highlight>
                <a:latin typeface="Times New Roman"/>
                <a:ea typeface="Times New Roman"/>
                <a:cs typeface="Times New Roman"/>
                <a:sym typeface="Times New Roman"/>
              </a:rPr>
              <a:t>Advanced Information Technologies (ICAIT) 2019 International Conference on</a:t>
            </a:r>
            <a:r>
              <a:rPr lang="en-US">
                <a:solidFill>
                  <a:schemeClr val="dk1"/>
                </a:solidFill>
                <a:highlight>
                  <a:srgbClr val="FFFFFF"/>
                </a:highlight>
                <a:latin typeface="Times New Roman"/>
                <a:ea typeface="Times New Roman"/>
                <a:cs typeface="Times New Roman"/>
                <a:sym typeface="Times New Roman"/>
              </a:rPr>
              <a:t>, pp. 137-142, 2019</a:t>
            </a:r>
            <a:r>
              <a:rPr lang="en-US">
                <a:solidFill>
                  <a:srgbClr val="333333"/>
                </a:solidFill>
                <a:highlight>
                  <a:srgbClr val="FFFFFF"/>
                </a:highlight>
                <a:latin typeface="Times New Roman"/>
                <a:ea typeface="Times New Roman"/>
                <a:cs typeface="Times New Roman"/>
                <a:sym typeface="Times New Roman"/>
              </a:rPr>
              <a:t>. </a:t>
            </a:r>
            <a:r>
              <a:rPr lang="en-US" u="sng">
                <a:solidFill>
                  <a:schemeClr val="hlink"/>
                </a:solidFill>
                <a:highlight>
                  <a:schemeClr val="lt1"/>
                </a:highlight>
                <a:latin typeface="Times New Roman"/>
                <a:ea typeface="Times New Roman"/>
                <a:cs typeface="Times New Roman"/>
                <a:sym typeface="Times New Roman"/>
                <a:hlinkClick r:id="rId4"/>
              </a:rPr>
              <a:t>http://ieeexplore.ieee.org/document/8920892/</a:t>
            </a:r>
            <a:endParaRPr>
              <a:solidFill>
                <a:schemeClr val="dk1"/>
              </a:solidFill>
              <a:highlight>
                <a:schemeClr val="lt1"/>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Muhammad Usama Islam, Hasan Mahmud, Faisal Bin Ashraf, Iqbal Hossain, Md. Kamrul Hasan, "Yoga posture recognition by detecting human joint points in real time using microsoft kinect", </a:t>
            </a:r>
            <a:r>
              <a:rPr i="1" lang="en-US">
                <a:solidFill>
                  <a:schemeClr val="dk1"/>
                </a:solidFill>
                <a:highlight>
                  <a:srgbClr val="FFFFFF"/>
                </a:highlight>
                <a:latin typeface="Times New Roman"/>
                <a:ea typeface="Times New Roman"/>
                <a:cs typeface="Times New Roman"/>
                <a:sym typeface="Times New Roman"/>
              </a:rPr>
              <a:t>Humanitarian Technology Conference (R10-HTC) 2017 IEEE Region 10</a:t>
            </a:r>
            <a:r>
              <a:rPr lang="en-US">
                <a:solidFill>
                  <a:schemeClr val="dk1"/>
                </a:solidFill>
                <a:highlight>
                  <a:srgbClr val="FFFFFF"/>
                </a:highlight>
                <a:latin typeface="Times New Roman"/>
                <a:ea typeface="Times New Roman"/>
                <a:cs typeface="Times New Roman"/>
                <a:sym typeface="Times New Roman"/>
              </a:rPr>
              <a:t>, pp. 668-673, 2017.</a:t>
            </a:r>
            <a:endParaRPr>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rPr lang="en-US" u="sng">
                <a:solidFill>
                  <a:schemeClr val="hlink"/>
                </a:solidFill>
                <a:highlight>
                  <a:schemeClr val="lt1"/>
                </a:highlight>
                <a:latin typeface="Times New Roman"/>
                <a:ea typeface="Times New Roman"/>
                <a:cs typeface="Times New Roman"/>
                <a:sym typeface="Times New Roman"/>
                <a:hlinkClick r:id="rId5"/>
              </a:rPr>
              <a:t>https://ieeexplore.ieee.org/document/8289047</a:t>
            </a:r>
            <a:endParaRPr>
              <a:solidFill>
                <a:schemeClr val="dk1"/>
              </a:solidFill>
              <a:highlight>
                <a:schemeClr val="lt1"/>
              </a:highlight>
              <a:latin typeface="Times New Roman"/>
              <a:ea typeface="Times New Roman"/>
              <a:cs typeface="Times New Roman"/>
              <a:sym typeface="Times New Roman"/>
            </a:endParaRPr>
          </a:p>
          <a:p>
            <a:pPr indent="-317500" lvl="0" marL="457200" rtl="0" algn="just">
              <a:spcBef>
                <a:spcPts val="0"/>
              </a:spcBef>
              <a:spcAft>
                <a:spcPts val="0"/>
              </a:spcAft>
              <a:buSzPts val="1400"/>
              <a:buChar char="❖"/>
            </a:pPr>
            <a:r>
              <a:rPr lang="en-US">
                <a:solidFill>
                  <a:schemeClr val="dk1"/>
                </a:solidFill>
                <a:latin typeface="Times New Roman"/>
                <a:ea typeface="Times New Roman"/>
                <a:cs typeface="Times New Roman"/>
                <a:sym typeface="Times New Roman"/>
              </a:rPr>
              <a:t>Deepak Kumar, Anurag Sinha, ”Yoga Pose Detection and Classification Using Deep Learning” </a:t>
            </a:r>
            <a:r>
              <a:rPr i="1" lang="en-US">
                <a:solidFill>
                  <a:srgbClr val="555555"/>
                </a:solidFill>
                <a:highlight>
                  <a:schemeClr val="lt1"/>
                </a:highlight>
                <a:latin typeface="Times New Roman"/>
                <a:ea typeface="Times New Roman"/>
                <a:cs typeface="Times New Roman"/>
                <a:sym typeface="Times New Roman"/>
              </a:rPr>
              <a:t>2020 </a:t>
            </a:r>
            <a:r>
              <a:rPr i="1" lang="en-US">
                <a:solidFill>
                  <a:schemeClr val="dk1"/>
                </a:solidFill>
                <a:highlight>
                  <a:schemeClr val="lt1"/>
                </a:highlight>
                <a:uFill>
                  <a:noFill/>
                </a:uFill>
                <a:latin typeface="Times New Roman"/>
                <a:ea typeface="Times New Roman"/>
                <a:cs typeface="Times New Roman"/>
                <a:sym typeface="Times New Roman"/>
                <a:hlinkClick r:id="rId6">
                  <a:extLst>
                    <a:ext uri="{A12FA001-AC4F-418D-AE19-62706E023703}">
                      <ahyp:hlinkClr val="tx"/>
                    </a:ext>
                  </a:extLst>
                </a:hlinkClick>
              </a:rPr>
              <a:t>International Journal of Scientific Research in Computer Science Engineering and Information Technology</a:t>
            </a:r>
            <a:r>
              <a:rPr lang="en-US">
                <a:solidFill>
                  <a:schemeClr val="dk1"/>
                </a:solidFill>
                <a:latin typeface="Times New Roman"/>
                <a:ea typeface="Times New Roman"/>
                <a:cs typeface="Times New Roman"/>
                <a:sym typeface="Times New Roman"/>
              </a:rPr>
              <a:t>  </a:t>
            </a:r>
            <a:r>
              <a:rPr lang="en-US" u="sng">
                <a:solidFill>
                  <a:schemeClr val="hlink"/>
                </a:solidFill>
                <a:latin typeface="Times New Roman"/>
                <a:ea typeface="Times New Roman"/>
                <a:cs typeface="Times New Roman"/>
                <a:sym typeface="Times New Roman"/>
                <a:hlinkClick r:id="rId7"/>
              </a:rPr>
              <a:t>https://ijsrcseit.com/CSEIT206623</a:t>
            </a:r>
            <a:endParaRPr>
              <a:solidFill>
                <a:schemeClr val="dk1"/>
              </a:solidFill>
              <a:highlight>
                <a:schemeClr val="lt1"/>
              </a:highlight>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US">
                <a:solidFill>
                  <a:schemeClr val="dk1"/>
                </a:solidFill>
                <a:highlight>
                  <a:schemeClr val="lt1"/>
                </a:highlight>
                <a:latin typeface="Times New Roman"/>
                <a:ea typeface="Times New Roman"/>
                <a:cs typeface="Times New Roman"/>
                <a:sym typeface="Times New Roman"/>
              </a:rPr>
              <a:t>T.-L. Le et al., "Human posture recognition using human skeleton provided by Kinect", Proc. International Conference on Computing Management and Telecommunications, 2013. </a:t>
            </a:r>
            <a:r>
              <a:rPr lang="en-US" u="sng">
                <a:solidFill>
                  <a:schemeClr val="hlink"/>
                </a:solidFill>
                <a:highlight>
                  <a:schemeClr val="lt1"/>
                </a:highlight>
                <a:latin typeface="Times New Roman"/>
                <a:ea typeface="Times New Roman"/>
                <a:cs typeface="Times New Roman"/>
                <a:sym typeface="Times New Roman"/>
                <a:hlinkClick r:id="rId8"/>
              </a:rPr>
              <a:t>https://ieeexplore.ieee.org/document/6482417</a:t>
            </a:r>
            <a:endParaRPr>
              <a:solidFill>
                <a:schemeClr val="dk1"/>
              </a:solidFill>
              <a:highlight>
                <a:schemeClr val="lt1"/>
              </a:highlight>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Sankara Narayanan, Devendra Kumar Misra , Kartik Arora and Harsh Rai, “Yoga Pose Detection Using Deep Learning Techniques” </a:t>
            </a:r>
            <a:r>
              <a:rPr i="1" lang="en-US">
                <a:solidFill>
                  <a:schemeClr val="dk1"/>
                </a:solidFill>
                <a:latin typeface="Times New Roman"/>
                <a:ea typeface="Times New Roman"/>
                <a:cs typeface="Times New Roman"/>
                <a:sym typeface="Times New Roman"/>
              </a:rPr>
              <a:t>2021 Social Science Research Network  (SSRN)</a:t>
            </a:r>
            <a:endParaRPr i="1">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rPr lang="en-US" u="sng">
                <a:solidFill>
                  <a:schemeClr val="hlink"/>
                </a:solidFill>
                <a:latin typeface="Times New Roman"/>
                <a:ea typeface="Times New Roman"/>
                <a:cs typeface="Times New Roman"/>
                <a:sym typeface="Times New Roman"/>
                <a:hlinkClick r:id="rId9"/>
              </a:rPr>
              <a:t>https://papers.ssrn.com/sol3/papers.cfm?abstract_id=3842656</a:t>
            </a:r>
            <a:endParaRPr>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1500">
              <a:solidFill>
                <a:schemeClr val="dk1"/>
              </a:solidFill>
              <a:highlight>
                <a:srgbClr val="FFFFFF"/>
              </a:highlight>
              <a:latin typeface="Times New Roman"/>
              <a:ea typeface="Times New Roman"/>
              <a:cs typeface="Times New Roman"/>
              <a:sym typeface="Times New Roman"/>
            </a:endParaRPr>
          </a:p>
        </p:txBody>
      </p:sp>
      <p:sp>
        <p:nvSpPr>
          <p:cNvPr id="203" name="Google Shape;203;p28"/>
          <p:cNvSpPr txBox="1"/>
          <p:nvPr>
            <p:ph idx="12" type="sldNum"/>
          </p:nvPr>
        </p:nvSpPr>
        <p:spPr>
          <a:xfrm>
            <a:off x="8266449" y="381000"/>
            <a:ext cx="3441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91886" y="2809149"/>
            <a:ext cx="8229600" cy="150812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Times New Roman"/>
              <a:buNone/>
            </a:pPr>
            <a:r>
              <a:rPr lang="en-US">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457200" y="381000"/>
            <a:ext cx="8229600" cy="7032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sz="3200">
                <a:latin typeface="Times New Roman"/>
                <a:ea typeface="Times New Roman"/>
                <a:cs typeface="Times New Roman"/>
                <a:sym typeface="Times New Roman"/>
              </a:rPr>
              <a:t>Guide Approval Mail</a:t>
            </a:r>
            <a:endParaRPr sz="3200">
              <a:latin typeface="Times New Roman"/>
              <a:ea typeface="Times New Roman"/>
              <a:cs typeface="Times New Roman"/>
              <a:sym typeface="Times New Roman"/>
            </a:endParaRPr>
          </a:p>
        </p:txBody>
      </p:sp>
      <p:pic>
        <p:nvPicPr>
          <p:cNvPr id="91" name="Google Shape;91;p13"/>
          <p:cNvPicPr preferRelativeResize="0"/>
          <p:nvPr/>
        </p:nvPicPr>
        <p:blipFill>
          <a:blip r:embed="rId3">
            <a:alphaModFix/>
          </a:blip>
          <a:stretch>
            <a:fillRect/>
          </a:stretch>
        </p:blipFill>
        <p:spPr>
          <a:xfrm>
            <a:off x="983038" y="1434800"/>
            <a:ext cx="7177926" cy="4475451"/>
          </a:xfrm>
          <a:prstGeom prst="rect">
            <a:avLst/>
          </a:prstGeom>
          <a:noFill/>
          <a:ln cap="flat" cmpd="sng" w="19050">
            <a:solidFill>
              <a:schemeClr val="dk1"/>
            </a:solidFill>
            <a:prstDash val="solid"/>
            <a:round/>
            <a:headEnd len="sm" w="sm" type="none"/>
            <a:tailEnd len="sm" w="sm" type="none"/>
          </a:ln>
        </p:spPr>
      </p:pic>
      <p:sp>
        <p:nvSpPr>
          <p:cNvPr id="92" name="Google Shape;92;p13"/>
          <p:cNvSpPr txBox="1"/>
          <p:nvPr>
            <p:ph idx="12" type="sldNum"/>
          </p:nvPr>
        </p:nvSpPr>
        <p:spPr>
          <a:xfrm>
            <a:off x="8407576" y="381000"/>
            <a:ext cx="2031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idx="12" type="sldNum"/>
          </p:nvPr>
        </p:nvSpPr>
        <p:spPr>
          <a:xfrm>
            <a:off x="8407576" y="381000"/>
            <a:ext cx="203024" cy="288824"/>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
        <p:nvSpPr>
          <p:cNvPr id="98" name="Google Shape;98;p14"/>
          <p:cNvSpPr txBox="1"/>
          <p:nvPr>
            <p:ph type="title"/>
          </p:nvPr>
        </p:nvSpPr>
        <p:spPr>
          <a:xfrm>
            <a:off x="556950" y="450175"/>
            <a:ext cx="7772400" cy="6858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b="0" i="0" lang="en-US" sz="3200" u="none" cap="none" strike="noStrike">
                <a:solidFill>
                  <a:srgbClr val="000000"/>
                </a:solidFill>
                <a:latin typeface="Times New Roman"/>
                <a:ea typeface="Times New Roman"/>
                <a:cs typeface="Times New Roman"/>
                <a:sym typeface="Times New Roman"/>
              </a:rPr>
              <a:t>Problem </a:t>
            </a:r>
            <a:r>
              <a:rPr lang="en-US" sz="3200">
                <a:latin typeface="Times New Roman"/>
                <a:ea typeface="Times New Roman"/>
                <a:cs typeface="Times New Roman"/>
                <a:sym typeface="Times New Roman"/>
              </a:rPr>
              <a:t>Statement</a:t>
            </a:r>
            <a:endParaRPr b="0" i="0" sz="3200" u="none" cap="none" strike="noStrike">
              <a:solidFill>
                <a:srgbClr val="000000"/>
              </a:solidFill>
              <a:latin typeface="Times New Roman"/>
              <a:ea typeface="Times New Roman"/>
              <a:cs typeface="Times New Roman"/>
              <a:sym typeface="Times New Roman"/>
            </a:endParaRPr>
          </a:p>
        </p:txBody>
      </p:sp>
      <p:sp>
        <p:nvSpPr>
          <p:cNvPr id="99" name="Google Shape;99;p14"/>
          <p:cNvSpPr/>
          <p:nvPr/>
        </p:nvSpPr>
        <p:spPr>
          <a:xfrm>
            <a:off x="740625" y="1949850"/>
            <a:ext cx="7588728" cy="1180500"/>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a:t>
            </a:r>
            <a:r>
              <a:rPr lang="en-US" sz="1800">
                <a:solidFill>
                  <a:schemeClr val="dk1"/>
                </a:solidFill>
                <a:latin typeface="Times New Roman"/>
                <a:ea typeface="Times New Roman"/>
                <a:cs typeface="Times New Roman"/>
                <a:sym typeface="Times New Roman"/>
              </a:rPr>
              <a:t>o design a Machine Learning </a:t>
            </a:r>
            <a:r>
              <a:rPr lang="en-US" sz="1800">
                <a:solidFill>
                  <a:schemeClr val="dk1"/>
                </a:solidFill>
                <a:latin typeface="Times New Roman"/>
                <a:ea typeface="Times New Roman"/>
                <a:cs typeface="Times New Roman"/>
                <a:sym typeface="Times New Roman"/>
              </a:rPr>
              <a:t>based application</a:t>
            </a:r>
            <a:r>
              <a:rPr lang="en-US" sz="1800">
                <a:solidFill>
                  <a:schemeClr val="dk1"/>
                </a:solidFill>
                <a:latin typeface="Times New Roman"/>
                <a:ea typeface="Times New Roman"/>
                <a:cs typeface="Times New Roman"/>
                <a:sym typeface="Times New Roman"/>
              </a:rPr>
              <a:t> that monitors the yoga pose performed by the practitioner and gives real time feedback </a:t>
            </a:r>
            <a:r>
              <a:rPr lang="en-US" sz="1800">
                <a:solidFill>
                  <a:schemeClr val="dk1"/>
                </a:solidFill>
                <a:latin typeface="Times New Roman"/>
                <a:ea typeface="Times New Roman"/>
                <a:cs typeface="Times New Roman"/>
                <a:sym typeface="Times New Roman"/>
              </a:rPr>
              <a:t>for improvement of  the yoga posture.</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idx="12" type="sldNum"/>
          </p:nvPr>
        </p:nvSpPr>
        <p:spPr>
          <a:xfrm>
            <a:off x="8407576" y="381000"/>
            <a:ext cx="2031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
        <p:nvSpPr>
          <p:cNvPr id="105" name="Google Shape;105;p15"/>
          <p:cNvSpPr txBox="1"/>
          <p:nvPr>
            <p:ph type="title"/>
          </p:nvPr>
        </p:nvSpPr>
        <p:spPr>
          <a:xfrm>
            <a:off x="727013" y="450175"/>
            <a:ext cx="7772400" cy="6858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Abstract</a:t>
            </a:r>
            <a:endParaRPr b="0" i="0" sz="3200" u="none" cap="none" strike="noStrike">
              <a:solidFill>
                <a:srgbClr val="000000"/>
              </a:solidFill>
              <a:latin typeface="Times New Roman"/>
              <a:ea typeface="Times New Roman"/>
              <a:cs typeface="Times New Roman"/>
              <a:sym typeface="Times New Roman"/>
            </a:endParaRPr>
          </a:p>
        </p:txBody>
      </p:sp>
      <p:sp>
        <p:nvSpPr>
          <p:cNvPr id="106" name="Google Shape;106;p15"/>
          <p:cNvSpPr/>
          <p:nvPr/>
        </p:nvSpPr>
        <p:spPr>
          <a:xfrm>
            <a:off x="818850" y="2264050"/>
            <a:ext cx="7588728" cy="4041000"/>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noAutofit/>
          </a:bodyPr>
          <a:lstStyle/>
          <a:p>
            <a:pPr indent="-333375" lvl="0" marL="457200" rtl="0" algn="just">
              <a:lnSpc>
                <a:spcPct val="115000"/>
              </a:lnSpc>
              <a:spcBef>
                <a:spcPts val="0"/>
              </a:spcBef>
              <a:spcAft>
                <a:spcPts val="0"/>
              </a:spcAft>
              <a:buClr>
                <a:schemeClr val="dk1"/>
              </a:buClr>
              <a:buSzPts val="1650"/>
              <a:buFont typeface="Times New Roman"/>
              <a:buChar char="●"/>
            </a:pPr>
            <a:r>
              <a:rPr lang="en-US" sz="1650">
                <a:solidFill>
                  <a:schemeClr val="dk1"/>
                </a:solidFill>
                <a:latin typeface="Times New Roman"/>
                <a:ea typeface="Times New Roman"/>
                <a:cs typeface="Times New Roman"/>
                <a:sym typeface="Times New Roman"/>
              </a:rPr>
              <a:t>Living in this modern era, the brain is constantly engaged in hectic work and never rests in tranquility. As a result, there is a lack of focus on things, skills and vitality. Yoga which was developed in ancient India has numerous benefits such as relaxation of the mind, increased flexibility, metabolism, blood flow etc. </a:t>
            </a:r>
            <a:endParaRPr sz="165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650">
              <a:solidFill>
                <a:schemeClr val="dk1"/>
              </a:solidFill>
              <a:latin typeface="Times New Roman"/>
              <a:ea typeface="Times New Roman"/>
              <a:cs typeface="Times New Roman"/>
              <a:sym typeface="Times New Roman"/>
            </a:endParaRPr>
          </a:p>
          <a:p>
            <a:pPr indent="-333375" lvl="0" marL="457200" rtl="0" algn="just">
              <a:lnSpc>
                <a:spcPct val="115000"/>
              </a:lnSpc>
              <a:spcBef>
                <a:spcPts val="0"/>
              </a:spcBef>
              <a:spcAft>
                <a:spcPts val="0"/>
              </a:spcAft>
              <a:buClr>
                <a:schemeClr val="dk1"/>
              </a:buClr>
              <a:buSzPts val="1650"/>
              <a:buFont typeface="Times New Roman"/>
              <a:buChar char="●"/>
            </a:pPr>
            <a:r>
              <a:rPr lang="en-US" sz="1650">
                <a:solidFill>
                  <a:schemeClr val="dk1"/>
                </a:solidFill>
                <a:latin typeface="Times New Roman"/>
                <a:ea typeface="Times New Roman"/>
                <a:cs typeface="Times New Roman"/>
                <a:sym typeface="Times New Roman"/>
              </a:rPr>
              <a:t>Beginners should strictly avoid doing yoga poses without supervision as slight errors can even lead to injuries and deformities. The pandemic has made it even harder for people to have an in-person trainer who can help the learner through supervision. </a:t>
            </a:r>
            <a:endParaRPr sz="165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65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idx="12" type="sldNum"/>
          </p:nvPr>
        </p:nvSpPr>
        <p:spPr>
          <a:xfrm>
            <a:off x="8407576" y="381000"/>
            <a:ext cx="2031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
        <p:nvSpPr>
          <p:cNvPr id="112" name="Google Shape;112;p16"/>
          <p:cNvSpPr txBox="1"/>
          <p:nvPr>
            <p:ph type="title"/>
          </p:nvPr>
        </p:nvSpPr>
        <p:spPr>
          <a:xfrm>
            <a:off x="685800" y="381000"/>
            <a:ext cx="7772400" cy="6858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Abstract</a:t>
            </a:r>
            <a:endParaRPr b="0" i="0" sz="3200" u="none" cap="none" strike="noStrike">
              <a:solidFill>
                <a:srgbClr val="000000"/>
              </a:solidFill>
              <a:latin typeface="Times New Roman"/>
              <a:ea typeface="Times New Roman"/>
              <a:cs typeface="Times New Roman"/>
              <a:sym typeface="Times New Roman"/>
            </a:endParaRPr>
          </a:p>
        </p:txBody>
      </p:sp>
      <p:sp>
        <p:nvSpPr>
          <p:cNvPr id="113" name="Google Shape;113;p16"/>
          <p:cNvSpPr/>
          <p:nvPr/>
        </p:nvSpPr>
        <p:spPr>
          <a:xfrm>
            <a:off x="777638" y="1553250"/>
            <a:ext cx="7588728" cy="4041000"/>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noAutofit/>
          </a:bodyPr>
          <a:lstStyle/>
          <a:p>
            <a:pPr indent="-333375" lvl="0" marL="457200" rtl="0" algn="just">
              <a:lnSpc>
                <a:spcPct val="115000"/>
              </a:lnSpc>
              <a:spcBef>
                <a:spcPts val="0"/>
              </a:spcBef>
              <a:spcAft>
                <a:spcPts val="0"/>
              </a:spcAft>
              <a:buClr>
                <a:schemeClr val="dk1"/>
              </a:buClr>
              <a:buSzPts val="1650"/>
              <a:buFont typeface="Times New Roman"/>
              <a:buChar char="●"/>
            </a:pPr>
            <a:r>
              <a:rPr lang="en-US" sz="1650">
                <a:solidFill>
                  <a:schemeClr val="dk1"/>
                </a:solidFill>
                <a:latin typeface="Times New Roman"/>
                <a:ea typeface="Times New Roman"/>
                <a:cs typeface="Times New Roman"/>
                <a:sym typeface="Times New Roman"/>
              </a:rPr>
              <a:t>This demands the requirement of an application that takes an asana as input from the learner and helps to improvise the yoga postures through feedback.</a:t>
            </a:r>
            <a:endParaRPr sz="165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650">
              <a:solidFill>
                <a:schemeClr val="dk1"/>
              </a:solidFill>
              <a:latin typeface="Times New Roman"/>
              <a:ea typeface="Times New Roman"/>
              <a:cs typeface="Times New Roman"/>
              <a:sym typeface="Times New Roman"/>
            </a:endParaRPr>
          </a:p>
          <a:p>
            <a:pPr indent="-333375" lvl="0" marL="457200" rtl="0" algn="just">
              <a:lnSpc>
                <a:spcPct val="115000"/>
              </a:lnSpc>
              <a:spcBef>
                <a:spcPts val="0"/>
              </a:spcBef>
              <a:spcAft>
                <a:spcPts val="0"/>
              </a:spcAft>
              <a:buClr>
                <a:schemeClr val="dk1"/>
              </a:buClr>
              <a:buSzPts val="1650"/>
              <a:buFont typeface="Times New Roman"/>
              <a:buChar char="●"/>
            </a:pPr>
            <a:r>
              <a:rPr lang="en-US" sz="1650">
                <a:solidFill>
                  <a:schemeClr val="dk1"/>
                </a:solidFill>
                <a:latin typeface="Times New Roman"/>
                <a:ea typeface="Times New Roman"/>
                <a:cs typeface="Times New Roman"/>
                <a:sym typeface="Times New Roman"/>
              </a:rPr>
              <a:t>The proposed system assesses the Yoga posture of a learner by:</a:t>
            </a:r>
            <a:endParaRPr sz="165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650">
              <a:solidFill>
                <a:schemeClr val="dk1"/>
              </a:solidFill>
              <a:latin typeface="Times New Roman"/>
              <a:ea typeface="Times New Roman"/>
              <a:cs typeface="Times New Roman"/>
              <a:sym typeface="Times New Roman"/>
            </a:endParaRPr>
          </a:p>
          <a:p>
            <a:pPr indent="-333375" lvl="1" marL="914400" rtl="0" algn="just">
              <a:lnSpc>
                <a:spcPct val="115000"/>
              </a:lnSpc>
              <a:spcBef>
                <a:spcPts val="0"/>
              </a:spcBef>
              <a:spcAft>
                <a:spcPts val="0"/>
              </a:spcAft>
              <a:buClr>
                <a:schemeClr val="dk1"/>
              </a:buClr>
              <a:buSzPts val="1650"/>
              <a:buFont typeface="Times New Roman"/>
              <a:buChar char="○"/>
            </a:pPr>
            <a:r>
              <a:rPr lang="en-US" sz="1650">
                <a:solidFill>
                  <a:schemeClr val="dk1"/>
                </a:solidFill>
                <a:latin typeface="Times New Roman"/>
                <a:ea typeface="Times New Roman"/>
                <a:cs typeface="Times New Roman"/>
                <a:sym typeface="Times New Roman"/>
              </a:rPr>
              <a:t>Detecting the human body first using the webcam. </a:t>
            </a:r>
            <a:endParaRPr sz="1650">
              <a:solidFill>
                <a:schemeClr val="dk1"/>
              </a:solidFill>
              <a:latin typeface="Times New Roman"/>
              <a:ea typeface="Times New Roman"/>
              <a:cs typeface="Times New Roman"/>
              <a:sym typeface="Times New Roman"/>
            </a:endParaRPr>
          </a:p>
          <a:p>
            <a:pPr indent="-333375" lvl="1" marL="914400" rtl="0" algn="just">
              <a:lnSpc>
                <a:spcPct val="115000"/>
              </a:lnSpc>
              <a:spcBef>
                <a:spcPts val="0"/>
              </a:spcBef>
              <a:spcAft>
                <a:spcPts val="0"/>
              </a:spcAft>
              <a:buClr>
                <a:schemeClr val="dk1"/>
              </a:buClr>
              <a:buSzPts val="1650"/>
              <a:buFont typeface="Times New Roman"/>
              <a:buChar char="○"/>
            </a:pPr>
            <a:r>
              <a:rPr lang="en-US" sz="1650">
                <a:solidFill>
                  <a:schemeClr val="dk1"/>
                </a:solidFill>
                <a:latin typeface="Times New Roman"/>
                <a:ea typeface="Times New Roman"/>
                <a:cs typeface="Times New Roman"/>
                <a:sym typeface="Times New Roman"/>
              </a:rPr>
              <a:t>Extracting the coordinated points of various joints in the body.</a:t>
            </a:r>
            <a:endParaRPr sz="1650">
              <a:solidFill>
                <a:schemeClr val="dk1"/>
              </a:solidFill>
              <a:latin typeface="Times New Roman"/>
              <a:ea typeface="Times New Roman"/>
              <a:cs typeface="Times New Roman"/>
              <a:sym typeface="Times New Roman"/>
            </a:endParaRPr>
          </a:p>
          <a:p>
            <a:pPr indent="-333375" lvl="1" marL="914400" rtl="0" algn="just">
              <a:lnSpc>
                <a:spcPct val="115000"/>
              </a:lnSpc>
              <a:spcBef>
                <a:spcPts val="0"/>
              </a:spcBef>
              <a:spcAft>
                <a:spcPts val="0"/>
              </a:spcAft>
              <a:buClr>
                <a:schemeClr val="dk1"/>
              </a:buClr>
              <a:buSzPts val="1650"/>
              <a:buFont typeface="Times New Roman"/>
              <a:buChar char="○"/>
            </a:pPr>
            <a:r>
              <a:rPr lang="en-US" sz="1650">
                <a:solidFill>
                  <a:schemeClr val="dk1"/>
                </a:solidFill>
                <a:latin typeface="Times New Roman"/>
                <a:ea typeface="Times New Roman"/>
                <a:cs typeface="Times New Roman"/>
                <a:sym typeface="Times New Roman"/>
              </a:rPr>
              <a:t>Calculating the difference of body angles between the trained pose images and that of the learner.</a:t>
            </a:r>
            <a:endParaRPr sz="1650">
              <a:solidFill>
                <a:schemeClr val="dk1"/>
              </a:solidFill>
              <a:latin typeface="Times New Roman"/>
              <a:ea typeface="Times New Roman"/>
              <a:cs typeface="Times New Roman"/>
              <a:sym typeface="Times New Roman"/>
            </a:endParaRPr>
          </a:p>
          <a:p>
            <a:pPr indent="-333375" lvl="1" marL="914400" rtl="0" algn="just">
              <a:lnSpc>
                <a:spcPct val="115000"/>
              </a:lnSpc>
              <a:spcBef>
                <a:spcPts val="0"/>
              </a:spcBef>
              <a:spcAft>
                <a:spcPts val="0"/>
              </a:spcAft>
              <a:buClr>
                <a:schemeClr val="dk1"/>
              </a:buClr>
              <a:buSzPts val="1650"/>
              <a:buFont typeface="Times New Roman"/>
              <a:buChar char="○"/>
            </a:pPr>
            <a:r>
              <a:rPr lang="en-US" sz="1650">
                <a:solidFill>
                  <a:schemeClr val="dk1"/>
                </a:solidFill>
                <a:latin typeface="Times New Roman"/>
                <a:ea typeface="Times New Roman"/>
                <a:cs typeface="Times New Roman"/>
                <a:sym typeface="Times New Roman"/>
              </a:rPr>
              <a:t>Provide real-time feedback on improvisation of the incorrect parts between learner and the trained images.</a:t>
            </a:r>
            <a:endParaRPr sz="165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65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615150" y="223750"/>
            <a:ext cx="8229600" cy="9156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sz="3200">
                <a:latin typeface="Times New Roman"/>
                <a:ea typeface="Times New Roman"/>
                <a:cs typeface="Times New Roman"/>
                <a:sym typeface="Times New Roman"/>
              </a:rPr>
              <a:t>Review 0 Comments and Action Taken</a:t>
            </a:r>
            <a:endParaRPr sz="3200">
              <a:latin typeface="Times New Roman"/>
              <a:ea typeface="Times New Roman"/>
              <a:cs typeface="Times New Roman"/>
              <a:sym typeface="Times New Roman"/>
            </a:endParaRPr>
          </a:p>
        </p:txBody>
      </p:sp>
      <p:graphicFrame>
        <p:nvGraphicFramePr>
          <p:cNvPr id="119" name="Google Shape;119;p17"/>
          <p:cNvGraphicFramePr/>
          <p:nvPr/>
        </p:nvGraphicFramePr>
        <p:xfrm>
          <a:off x="952500" y="2034450"/>
          <a:ext cx="3000000" cy="3000000"/>
        </p:xfrm>
        <a:graphic>
          <a:graphicData uri="http://schemas.openxmlformats.org/drawingml/2006/table">
            <a:tbl>
              <a:tblPr>
                <a:noFill/>
                <a:tableStyleId>{2F5C328D-5F1D-406E-A531-E3B5040AD3FF}</a:tableStyleId>
              </a:tblPr>
              <a:tblGrid>
                <a:gridCol w="3619500"/>
                <a:gridCol w="3619500"/>
              </a:tblGrid>
              <a:tr h="665975">
                <a:tc>
                  <a:txBody>
                    <a:bodyPr/>
                    <a:lstStyle/>
                    <a:p>
                      <a:pPr indent="0" lvl="0" marL="0" rtl="0" algn="ctr">
                        <a:spcBef>
                          <a:spcPts val="0"/>
                        </a:spcBef>
                        <a:spcAft>
                          <a:spcPts val="0"/>
                        </a:spcAft>
                        <a:buNone/>
                      </a:pPr>
                      <a:r>
                        <a:rPr b="1" lang="en-US" sz="2200">
                          <a:solidFill>
                            <a:schemeClr val="lt1"/>
                          </a:solidFill>
                          <a:highlight>
                            <a:srgbClr val="0000FF"/>
                          </a:highlight>
                          <a:latin typeface="Times New Roman"/>
                          <a:ea typeface="Times New Roman"/>
                          <a:cs typeface="Times New Roman"/>
                          <a:sym typeface="Times New Roman"/>
                        </a:rPr>
                        <a:t>COMMENTS</a:t>
                      </a:r>
                      <a:endParaRPr b="1" sz="2200">
                        <a:solidFill>
                          <a:schemeClr val="lt1"/>
                        </a:solidFill>
                        <a:highlight>
                          <a:srgbClr val="0000FF"/>
                        </a:highlight>
                        <a:latin typeface="Times New Roman"/>
                        <a:ea typeface="Times New Roman"/>
                        <a:cs typeface="Times New Roman"/>
                        <a:sym typeface="Times New Roman"/>
                      </a:endParaRPr>
                    </a:p>
                  </a:txBody>
                  <a:tcPr marT="91425" marB="91425" marR="91425" marL="91425">
                    <a:solidFill>
                      <a:srgbClr val="0000FF"/>
                    </a:solidFill>
                  </a:tcPr>
                </a:tc>
                <a:tc>
                  <a:txBody>
                    <a:bodyPr/>
                    <a:lstStyle/>
                    <a:p>
                      <a:pPr indent="0" lvl="0" marL="0" rtl="0" algn="ctr">
                        <a:spcBef>
                          <a:spcPts val="0"/>
                        </a:spcBef>
                        <a:spcAft>
                          <a:spcPts val="0"/>
                        </a:spcAft>
                        <a:buNone/>
                      </a:pPr>
                      <a:r>
                        <a:rPr b="1" lang="en-US" sz="2200">
                          <a:solidFill>
                            <a:schemeClr val="lt1"/>
                          </a:solidFill>
                          <a:highlight>
                            <a:srgbClr val="0000FF"/>
                          </a:highlight>
                          <a:latin typeface="Times New Roman"/>
                          <a:ea typeface="Times New Roman"/>
                          <a:cs typeface="Times New Roman"/>
                          <a:sym typeface="Times New Roman"/>
                        </a:rPr>
                        <a:t>ACTION TAKEN</a:t>
                      </a:r>
                      <a:endParaRPr b="1" sz="2200">
                        <a:solidFill>
                          <a:schemeClr val="lt1"/>
                        </a:solidFill>
                        <a:highlight>
                          <a:srgbClr val="0000FF"/>
                        </a:highlight>
                        <a:latin typeface="Times New Roman"/>
                        <a:ea typeface="Times New Roman"/>
                        <a:cs typeface="Times New Roman"/>
                        <a:sym typeface="Times New Roman"/>
                      </a:endParaRPr>
                    </a:p>
                  </a:txBody>
                  <a:tcPr marT="91425" marB="91425" marR="91425" marL="91425">
                    <a:solidFill>
                      <a:srgbClr val="0000FF"/>
                    </a:solidFill>
                  </a:tcPr>
                </a:tc>
              </a:tr>
              <a:tr h="1183275">
                <a:tc>
                  <a:txBody>
                    <a:bodyPr/>
                    <a:lstStyle/>
                    <a:p>
                      <a:pPr indent="0" lvl="0" marL="0" rtl="0" algn="l">
                        <a:spcBef>
                          <a:spcPts val="0"/>
                        </a:spcBef>
                        <a:spcAft>
                          <a:spcPts val="0"/>
                        </a:spcAft>
                        <a:buNone/>
                      </a:pPr>
                      <a:r>
                        <a:rPr lang="en-US" sz="1650"/>
                        <a:t>Dataset may be insufficient</a:t>
                      </a:r>
                      <a:endParaRPr sz="1650"/>
                    </a:p>
                  </a:txBody>
                  <a:tcPr marT="91425" marB="91425" marR="91425" marL="91425"/>
                </a:tc>
                <a:tc>
                  <a:txBody>
                    <a:bodyPr/>
                    <a:lstStyle/>
                    <a:p>
                      <a:pPr indent="0" lvl="0" marL="0" rtl="0" algn="l">
                        <a:spcBef>
                          <a:spcPts val="0"/>
                        </a:spcBef>
                        <a:spcAft>
                          <a:spcPts val="0"/>
                        </a:spcAft>
                        <a:buNone/>
                      </a:pPr>
                      <a:r>
                        <a:rPr lang="en-US" sz="1650"/>
                        <a:t>Added Additional Sources of dataset</a:t>
                      </a:r>
                      <a:endParaRPr sz="1650"/>
                    </a:p>
                    <a:p>
                      <a:pPr indent="0" lvl="0" marL="0" rtl="0" algn="l">
                        <a:spcBef>
                          <a:spcPts val="0"/>
                        </a:spcBef>
                        <a:spcAft>
                          <a:spcPts val="0"/>
                        </a:spcAft>
                        <a:buNone/>
                      </a:pPr>
                      <a:r>
                        <a:rPr lang="en-US" sz="1650"/>
                        <a:t>which will be explained later in the presentation.</a:t>
                      </a:r>
                      <a:endParaRPr sz="1650"/>
                    </a:p>
                  </a:txBody>
                  <a:tcPr marT="91425" marB="91425" marR="91425" marL="91425"/>
                </a:tc>
              </a:tr>
            </a:tbl>
          </a:graphicData>
        </a:graphic>
      </p:graphicFrame>
      <p:sp>
        <p:nvSpPr>
          <p:cNvPr id="120" name="Google Shape;120;p17"/>
          <p:cNvSpPr txBox="1"/>
          <p:nvPr>
            <p:ph idx="12" type="sldNum"/>
          </p:nvPr>
        </p:nvSpPr>
        <p:spPr>
          <a:xfrm>
            <a:off x="8407576" y="381000"/>
            <a:ext cx="2031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457200" y="0"/>
            <a:ext cx="8229600" cy="842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Literature Survey</a:t>
            </a:r>
            <a:endParaRPr/>
          </a:p>
        </p:txBody>
      </p:sp>
      <p:graphicFrame>
        <p:nvGraphicFramePr>
          <p:cNvPr id="126" name="Google Shape;126;p18"/>
          <p:cNvGraphicFramePr/>
          <p:nvPr/>
        </p:nvGraphicFramePr>
        <p:xfrm>
          <a:off x="0" y="842388"/>
          <a:ext cx="3000000" cy="3000000"/>
        </p:xfrm>
        <a:graphic>
          <a:graphicData uri="http://schemas.openxmlformats.org/drawingml/2006/table">
            <a:tbl>
              <a:tblPr>
                <a:noFill/>
                <a:tableStyleId>{2F5C328D-5F1D-406E-A531-E3B5040AD3FF}</a:tableStyleId>
              </a:tblPr>
              <a:tblGrid>
                <a:gridCol w="1828800"/>
                <a:gridCol w="1828800"/>
                <a:gridCol w="1828800"/>
                <a:gridCol w="1828800"/>
                <a:gridCol w="1828800"/>
              </a:tblGrid>
              <a:tr h="1759425">
                <a:tc>
                  <a:txBody>
                    <a:bodyPr/>
                    <a:lstStyle/>
                    <a:p>
                      <a:pPr indent="0" lvl="0" marL="0" rtl="0" algn="ctr">
                        <a:spcBef>
                          <a:spcPts val="0"/>
                        </a:spcBef>
                        <a:spcAft>
                          <a:spcPts val="0"/>
                        </a:spcAft>
                        <a:buNone/>
                      </a:pPr>
                      <a:r>
                        <a:rPr b="1" lang="en-US" sz="1800">
                          <a:solidFill>
                            <a:schemeClr val="lt1"/>
                          </a:solidFill>
                          <a:latin typeface="Times New Roman"/>
                          <a:ea typeface="Times New Roman"/>
                          <a:cs typeface="Times New Roman"/>
                          <a:sym typeface="Times New Roman"/>
                        </a:rPr>
                        <a:t>S.No</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ctr">
                        <a:spcBef>
                          <a:spcPts val="0"/>
                        </a:spcBef>
                        <a:spcAft>
                          <a:spcPts val="0"/>
                        </a:spcAft>
                        <a:buNone/>
                      </a:pPr>
                      <a:r>
                        <a:rPr b="1" lang="en-US" sz="1800">
                          <a:solidFill>
                            <a:schemeClr val="lt1"/>
                          </a:solidFill>
                          <a:latin typeface="Times New Roman"/>
                          <a:ea typeface="Times New Roman"/>
                          <a:cs typeface="Times New Roman"/>
                          <a:sym typeface="Times New Roman"/>
                        </a:rPr>
                        <a:t>Authors</a:t>
                      </a:r>
                      <a:endParaRPr b="1" sz="18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800">
                          <a:solidFill>
                            <a:schemeClr val="lt1"/>
                          </a:solidFill>
                          <a:latin typeface="Times New Roman"/>
                          <a:ea typeface="Times New Roman"/>
                          <a:cs typeface="Times New Roman"/>
                          <a:sym typeface="Times New Roman"/>
                        </a:rPr>
                        <a:t>Name(s)</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Full Title of the Paper with Year</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Inference from the paper(based on methodology,</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technology)</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Open Problem( for your proposed work)</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r>
              <a:tr h="3773775">
                <a:tc>
                  <a:txBody>
                    <a:bodyPr/>
                    <a:lstStyle/>
                    <a:p>
                      <a:pPr indent="0" lvl="0" marL="0" rtl="0" algn="ctr">
                        <a:spcBef>
                          <a:spcPts val="0"/>
                        </a:spcBef>
                        <a:spcAft>
                          <a:spcPts val="0"/>
                        </a:spcAft>
                        <a:buNone/>
                      </a:pPr>
                      <a:r>
                        <a:rPr b="1" lang="en-US"/>
                        <a:t>1.</a:t>
                      </a:r>
                      <a:endParaRPr b="1"/>
                    </a:p>
                  </a:txBody>
                  <a:tcPr marT="91425" marB="91425" marR="91425" marL="91425">
                    <a:solidFill>
                      <a:schemeClr val="lt1"/>
                    </a:solidFill>
                  </a:tcPr>
                </a:tc>
                <a:tc>
                  <a:txBody>
                    <a:bodyPr/>
                    <a:lstStyle/>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Yash Agrawal, Yash Shah, Abhishek Sharma</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just">
                        <a:spcBef>
                          <a:spcPts val="0"/>
                        </a:spcBef>
                        <a:spcAft>
                          <a:spcPts val="0"/>
                        </a:spcAft>
                        <a:buClr>
                          <a:schemeClr val="dk1"/>
                        </a:buClr>
                        <a:buSzPts val="1100"/>
                        <a:buFont typeface="Arial"/>
                        <a:buNone/>
                      </a:pPr>
                      <a:r>
                        <a:rPr lang="en-US" sz="1500">
                          <a:solidFill>
                            <a:schemeClr val="dk1"/>
                          </a:solidFill>
                          <a:highlight>
                            <a:schemeClr val="lt1"/>
                          </a:highlight>
                          <a:latin typeface="Times New Roman"/>
                          <a:ea typeface="Times New Roman"/>
                          <a:cs typeface="Times New Roman"/>
                          <a:sym typeface="Times New Roman"/>
                        </a:rPr>
                        <a:t>"Implementation of Machine Learning Technique for Identification of Yoga Poses", </a:t>
                      </a:r>
                      <a:r>
                        <a:rPr i="1" lang="en-US" sz="1500">
                          <a:solidFill>
                            <a:schemeClr val="dk1"/>
                          </a:solidFill>
                          <a:highlight>
                            <a:schemeClr val="lt1"/>
                          </a:highlight>
                          <a:latin typeface="Times New Roman"/>
                          <a:ea typeface="Times New Roman"/>
                          <a:cs typeface="Times New Roman"/>
                          <a:sym typeface="Times New Roman"/>
                        </a:rPr>
                        <a:t>Communication Systems and Network Technologies (CSNT) 2020 IEEE 9th International Conference on</a:t>
                      </a:r>
                      <a:r>
                        <a:rPr lang="en-US" sz="1500">
                          <a:solidFill>
                            <a:schemeClr val="dk1"/>
                          </a:solidFill>
                          <a:highlight>
                            <a:schemeClr val="lt1"/>
                          </a:highlight>
                          <a:latin typeface="Times New Roman"/>
                          <a:ea typeface="Times New Roman"/>
                          <a:cs typeface="Times New Roman"/>
                          <a:sym typeface="Times New Roman"/>
                        </a:rPr>
                        <a:t>, pp. 40-43, 2020.</a:t>
                      </a:r>
                      <a:endParaRPr/>
                    </a:p>
                  </a:txBody>
                  <a:tcPr marT="91425" marB="91425" marR="91425" marL="91425">
                    <a:solidFill>
                      <a:schemeClr val="lt1"/>
                    </a:solidFill>
                  </a:tcPr>
                </a:tc>
                <a:tc>
                  <a:txBody>
                    <a:bodyPr/>
                    <a:lstStyle/>
                    <a:p>
                      <a:pPr indent="0" lvl="0" marL="0" rtl="0" algn="just">
                        <a:spcBef>
                          <a:spcPts val="0"/>
                        </a:spcBef>
                        <a:spcAft>
                          <a:spcPts val="0"/>
                        </a:spcAft>
                        <a:buNone/>
                      </a:pPr>
                      <a:r>
                        <a:rPr lang="en-US" sz="1500">
                          <a:solidFill>
                            <a:schemeClr val="dk1"/>
                          </a:solidFill>
                          <a:latin typeface="Times New Roman"/>
                          <a:ea typeface="Times New Roman"/>
                          <a:cs typeface="Times New Roman"/>
                          <a:sym typeface="Times New Roman"/>
                        </a:rPr>
                        <a:t>Classification of yoga poses  based on  distance between joints calculated from images  using  coordinates extracted by tf-pose-estimation  , and Machine Learning Algorithms (Logistic Regression, Random Forest, SVM, Decision Tree, Naive Bayes and KNN)  .</a:t>
                      </a:r>
                      <a:endParaRPr/>
                    </a:p>
                  </a:txBody>
                  <a:tcPr marT="91425" marB="91425" marR="91425" marL="91425">
                    <a:solidFill>
                      <a:schemeClr val="lt1"/>
                    </a:solidFill>
                  </a:tcPr>
                </a:tc>
                <a:tc>
                  <a:txBody>
                    <a:bodyPr/>
                    <a:lstStyle/>
                    <a:p>
                      <a:pPr indent="0" lvl="0" marL="0" rtl="0" algn="just">
                        <a:spcBef>
                          <a:spcPts val="0"/>
                        </a:spcBef>
                        <a:spcAft>
                          <a:spcPts val="0"/>
                        </a:spcAft>
                        <a:buNone/>
                      </a:pPr>
                      <a:r>
                        <a:rPr lang="en-US" sz="1500">
                          <a:solidFill>
                            <a:schemeClr val="dk1"/>
                          </a:solidFill>
                          <a:latin typeface="Times New Roman"/>
                          <a:ea typeface="Times New Roman"/>
                          <a:cs typeface="Times New Roman"/>
                          <a:sym typeface="Times New Roman"/>
                        </a:rPr>
                        <a:t>Doesn't provide valuable feedback of </a:t>
                      </a:r>
                      <a:r>
                        <a:rPr lang="en-US" sz="1500">
                          <a:solidFill>
                            <a:schemeClr val="dk1"/>
                          </a:solidFill>
                          <a:latin typeface="Times New Roman"/>
                          <a:ea typeface="Times New Roman"/>
                          <a:cs typeface="Times New Roman"/>
                          <a:sym typeface="Times New Roman"/>
                        </a:rPr>
                        <a:t>how</a:t>
                      </a:r>
                      <a:r>
                        <a:rPr lang="en-US" sz="1500">
                          <a:solidFill>
                            <a:schemeClr val="dk1"/>
                          </a:solidFill>
                          <a:latin typeface="Times New Roman"/>
                          <a:ea typeface="Times New Roman"/>
                          <a:cs typeface="Times New Roman"/>
                          <a:sym typeface="Times New Roman"/>
                        </a:rPr>
                        <a:t> yoga practitioner practices a pose.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500">
                          <a:solidFill>
                            <a:schemeClr val="dk1"/>
                          </a:solidFill>
                          <a:latin typeface="Times New Roman"/>
                          <a:ea typeface="Times New Roman"/>
                          <a:cs typeface="Times New Roman"/>
                          <a:sym typeface="Times New Roman"/>
                        </a:rPr>
                        <a:t>Model trained only on datasets of the same person( no diversity in data)</a:t>
                      </a:r>
                      <a:endParaRPr/>
                    </a:p>
                  </a:txBody>
                  <a:tcPr marT="91425" marB="91425" marR="91425" marL="91425">
                    <a:solidFill>
                      <a:schemeClr val="lt1"/>
                    </a:solidFill>
                  </a:tcPr>
                </a:tc>
              </a:tr>
            </a:tbl>
          </a:graphicData>
        </a:graphic>
      </p:graphicFrame>
      <p:sp>
        <p:nvSpPr>
          <p:cNvPr id="127" name="Google Shape;127;p18"/>
          <p:cNvSpPr txBox="1"/>
          <p:nvPr>
            <p:ph idx="12" type="sldNum"/>
          </p:nvPr>
        </p:nvSpPr>
        <p:spPr>
          <a:xfrm>
            <a:off x="8407576" y="381000"/>
            <a:ext cx="2031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57200" y="0"/>
            <a:ext cx="8229600" cy="842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Literature Survey</a:t>
            </a:r>
            <a:endParaRPr/>
          </a:p>
        </p:txBody>
      </p:sp>
      <p:graphicFrame>
        <p:nvGraphicFramePr>
          <p:cNvPr id="133" name="Google Shape;133;p19"/>
          <p:cNvGraphicFramePr/>
          <p:nvPr/>
        </p:nvGraphicFramePr>
        <p:xfrm>
          <a:off x="0" y="842388"/>
          <a:ext cx="3000000" cy="3000000"/>
        </p:xfrm>
        <a:graphic>
          <a:graphicData uri="http://schemas.openxmlformats.org/drawingml/2006/table">
            <a:tbl>
              <a:tblPr>
                <a:noFill/>
                <a:tableStyleId>{2F5C328D-5F1D-406E-A531-E3B5040AD3FF}</a:tableStyleId>
              </a:tblPr>
              <a:tblGrid>
                <a:gridCol w="1828800"/>
                <a:gridCol w="1828800"/>
                <a:gridCol w="1828800"/>
                <a:gridCol w="1828800"/>
                <a:gridCol w="1828800"/>
              </a:tblGrid>
              <a:tr h="1759425">
                <a:tc>
                  <a:txBody>
                    <a:bodyPr/>
                    <a:lstStyle/>
                    <a:p>
                      <a:pPr indent="0" lvl="0" marL="0" rtl="0" algn="ctr">
                        <a:spcBef>
                          <a:spcPts val="0"/>
                        </a:spcBef>
                        <a:spcAft>
                          <a:spcPts val="0"/>
                        </a:spcAft>
                        <a:buNone/>
                      </a:pPr>
                      <a:r>
                        <a:rPr b="1" lang="en-US" sz="1800">
                          <a:solidFill>
                            <a:schemeClr val="lt1"/>
                          </a:solidFill>
                          <a:latin typeface="Times New Roman"/>
                          <a:ea typeface="Times New Roman"/>
                          <a:cs typeface="Times New Roman"/>
                          <a:sym typeface="Times New Roman"/>
                        </a:rPr>
                        <a:t>S.No</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ctr">
                        <a:spcBef>
                          <a:spcPts val="0"/>
                        </a:spcBef>
                        <a:spcAft>
                          <a:spcPts val="0"/>
                        </a:spcAft>
                        <a:buNone/>
                      </a:pPr>
                      <a:r>
                        <a:rPr b="1" lang="en-US" sz="1800">
                          <a:solidFill>
                            <a:schemeClr val="lt1"/>
                          </a:solidFill>
                          <a:latin typeface="Times New Roman"/>
                          <a:ea typeface="Times New Roman"/>
                          <a:cs typeface="Times New Roman"/>
                          <a:sym typeface="Times New Roman"/>
                        </a:rPr>
                        <a:t>Authors</a:t>
                      </a:r>
                      <a:endParaRPr b="1" sz="18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800">
                          <a:solidFill>
                            <a:schemeClr val="lt1"/>
                          </a:solidFill>
                          <a:latin typeface="Times New Roman"/>
                          <a:ea typeface="Times New Roman"/>
                          <a:cs typeface="Times New Roman"/>
                          <a:sym typeface="Times New Roman"/>
                        </a:rPr>
                        <a:t>Name(s)</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Full Title of the Paper with Year</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Inference from the paper(based on methodology,</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technology)</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Open Problem( for your proposed work)</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r>
              <a:tr h="3773775">
                <a:tc>
                  <a:txBody>
                    <a:bodyPr/>
                    <a:lstStyle/>
                    <a:p>
                      <a:pPr indent="0" lvl="0" marL="0" rtl="0" algn="ctr">
                        <a:spcBef>
                          <a:spcPts val="0"/>
                        </a:spcBef>
                        <a:spcAft>
                          <a:spcPts val="0"/>
                        </a:spcAft>
                        <a:buNone/>
                      </a:pPr>
                      <a:r>
                        <a:rPr b="1" lang="en-US"/>
                        <a:t>2</a:t>
                      </a:r>
                      <a:r>
                        <a:rPr b="1" lang="en-US"/>
                        <a:t>.</a:t>
                      </a:r>
                      <a:endParaRPr b="1"/>
                    </a:p>
                  </a:txBody>
                  <a:tcPr marT="91425" marB="91425" marR="91425" marL="91425">
                    <a:solidFill>
                      <a:schemeClr val="lt1"/>
                    </a:solidFill>
                  </a:tcPr>
                </a:tc>
                <a:tc>
                  <a:txBody>
                    <a:bodyPr/>
                    <a:lstStyle/>
                    <a:p>
                      <a:pPr indent="0" lvl="0" marL="0" rtl="0" algn="l">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Muhammad Usama Islam, Hasan Mahmud , Faisal Bin Ashraf, Iqbal Hossain and Md. Kamrul Hasan</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rPr lang="en-US" sz="1500">
                          <a:solidFill>
                            <a:schemeClr val="dk1"/>
                          </a:solidFill>
                          <a:highlight>
                            <a:schemeClr val="lt1"/>
                          </a:highlight>
                          <a:latin typeface="Times New Roman"/>
                          <a:ea typeface="Times New Roman"/>
                          <a:cs typeface="Times New Roman"/>
                          <a:sym typeface="Times New Roman"/>
                        </a:rPr>
                        <a:t>"Yoga posture recognition by detecting human joint points in real time using microsoft kinect", </a:t>
                      </a:r>
                      <a:r>
                        <a:rPr i="1" lang="en-US" sz="1500">
                          <a:solidFill>
                            <a:schemeClr val="dk1"/>
                          </a:solidFill>
                          <a:highlight>
                            <a:schemeClr val="lt1"/>
                          </a:highlight>
                          <a:latin typeface="Times New Roman"/>
                          <a:ea typeface="Times New Roman"/>
                          <a:cs typeface="Times New Roman"/>
                          <a:sym typeface="Times New Roman"/>
                        </a:rPr>
                        <a:t>Humanitarian Technology Conference (R10-HTC) 2017 IEEE Region 10</a:t>
                      </a:r>
                      <a:r>
                        <a:rPr lang="en-US" sz="1500">
                          <a:solidFill>
                            <a:schemeClr val="dk1"/>
                          </a:solidFill>
                          <a:highlight>
                            <a:schemeClr val="lt1"/>
                          </a:highlight>
                          <a:latin typeface="Times New Roman"/>
                          <a:ea typeface="Times New Roman"/>
                          <a:cs typeface="Times New Roman"/>
                          <a:sym typeface="Times New Roman"/>
                        </a:rPr>
                        <a:t>, pp. 668-673, 2017.</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highlight>
                          <a:schemeClr val="lt1"/>
                        </a:highlight>
                        <a:latin typeface="Times New Roman"/>
                        <a:ea typeface="Times New Roman"/>
                        <a:cs typeface="Times New Roman"/>
                        <a:sym typeface="Times New Roman"/>
                      </a:endParaRPr>
                    </a:p>
                  </a:txBody>
                  <a:tcPr marT="91425" marB="91425" marR="91425" marL="91425">
                    <a:solidFill>
                      <a:schemeClr val="lt1"/>
                    </a:solidFill>
                  </a:tcPr>
                </a:tc>
                <a:tc>
                  <a:txBody>
                    <a:bodyPr/>
                    <a:lstStyle/>
                    <a:p>
                      <a:pPr indent="0" lvl="0" marL="0" rtl="0" algn="l">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Estimation of  accuracy of the pose through data acquisition with the help of a Kinect device (kinect device can acquire different types of data in data acquisition step such as color, depth and skeleton information ).</a:t>
                      </a:r>
                      <a:endParaRPr/>
                    </a:p>
                  </a:txBody>
                  <a:tcPr marT="91425" marB="91425" marR="91425" marL="91425">
                    <a:solidFill>
                      <a:schemeClr val="lt1"/>
                    </a:solidFill>
                  </a:tcPr>
                </a:tc>
                <a:tc>
                  <a:txBody>
                    <a:bodyPr/>
                    <a:lstStyle/>
                    <a:p>
                      <a:pPr indent="0" lvl="0" marL="0" rtl="0" algn="l">
                        <a:lnSpc>
                          <a:spcPct val="115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Kinect is an expensive  device for Motion sensing , not supported anymore by Microsoft, and requires high maintainability.</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Mere accuracy of the pose  doesn’t help the learner to improve / correct his pose . </a:t>
                      </a:r>
                      <a:endParaRPr sz="1500">
                        <a:solidFill>
                          <a:schemeClr val="dk1"/>
                        </a:solidFill>
                        <a:latin typeface="Times New Roman"/>
                        <a:ea typeface="Times New Roman"/>
                        <a:cs typeface="Times New Roman"/>
                        <a:sym typeface="Times New Roman"/>
                      </a:endParaRPr>
                    </a:p>
                  </a:txBody>
                  <a:tcPr marT="91425" marB="91425" marR="91425" marL="91425">
                    <a:solidFill>
                      <a:schemeClr val="lt1"/>
                    </a:solidFill>
                  </a:tcPr>
                </a:tc>
              </a:tr>
            </a:tbl>
          </a:graphicData>
        </a:graphic>
      </p:graphicFrame>
      <p:sp>
        <p:nvSpPr>
          <p:cNvPr id="134" name="Google Shape;134;p19"/>
          <p:cNvSpPr txBox="1"/>
          <p:nvPr>
            <p:ph idx="12" type="sldNum"/>
          </p:nvPr>
        </p:nvSpPr>
        <p:spPr>
          <a:xfrm>
            <a:off x="8407576" y="381000"/>
            <a:ext cx="2031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457200" y="0"/>
            <a:ext cx="8229600" cy="842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Literature Survey</a:t>
            </a:r>
            <a:endParaRPr/>
          </a:p>
        </p:txBody>
      </p:sp>
      <p:graphicFrame>
        <p:nvGraphicFramePr>
          <p:cNvPr id="140" name="Google Shape;140;p20"/>
          <p:cNvGraphicFramePr/>
          <p:nvPr/>
        </p:nvGraphicFramePr>
        <p:xfrm>
          <a:off x="0" y="842388"/>
          <a:ext cx="3000000" cy="3000000"/>
        </p:xfrm>
        <a:graphic>
          <a:graphicData uri="http://schemas.openxmlformats.org/drawingml/2006/table">
            <a:tbl>
              <a:tblPr>
                <a:noFill/>
                <a:tableStyleId>{2F5C328D-5F1D-406E-A531-E3B5040AD3FF}</a:tableStyleId>
              </a:tblPr>
              <a:tblGrid>
                <a:gridCol w="1828800"/>
                <a:gridCol w="1828800"/>
                <a:gridCol w="1828800"/>
                <a:gridCol w="1828800"/>
                <a:gridCol w="1828800"/>
              </a:tblGrid>
              <a:tr h="1759425">
                <a:tc>
                  <a:txBody>
                    <a:bodyPr/>
                    <a:lstStyle/>
                    <a:p>
                      <a:pPr indent="0" lvl="0" marL="0" rtl="0" algn="ctr">
                        <a:spcBef>
                          <a:spcPts val="0"/>
                        </a:spcBef>
                        <a:spcAft>
                          <a:spcPts val="0"/>
                        </a:spcAft>
                        <a:buNone/>
                      </a:pPr>
                      <a:r>
                        <a:rPr b="1" lang="en-US" sz="1800">
                          <a:solidFill>
                            <a:schemeClr val="lt1"/>
                          </a:solidFill>
                          <a:latin typeface="Times New Roman"/>
                          <a:ea typeface="Times New Roman"/>
                          <a:cs typeface="Times New Roman"/>
                          <a:sym typeface="Times New Roman"/>
                        </a:rPr>
                        <a:t>S.No</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ctr">
                        <a:spcBef>
                          <a:spcPts val="0"/>
                        </a:spcBef>
                        <a:spcAft>
                          <a:spcPts val="0"/>
                        </a:spcAft>
                        <a:buNone/>
                      </a:pPr>
                      <a:r>
                        <a:rPr b="1" lang="en-US" sz="1800">
                          <a:solidFill>
                            <a:schemeClr val="lt1"/>
                          </a:solidFill>
                          <a:latin typeface="Times New Roman"/>
                          <a:ea typeface="Times New Roman"/>
                          <a:cs typeface="Times New Roman"/>
                          <a:sym typeface="Times New Roman"/>
                        </a:rPr>
                        <a:t>Authors</a:t>
                      </a:r>
                      <a:endParaRPr b="1" sz="18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800">
                          <a:solidFill>
                            <a:schemeClr val="lt1"/>
                          </a:solidFill>
                          <a:latin typeface="Times New Roman"/>
                          <a:ea typeface="Times New Roman"/>
                          <a:cs typeface="Times New Roman"/>
                          <a:sym typeface="Times New Roman"/>
                        </a:rPr>
                        <a:t>Name(s)</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Full Title of the Paper with Year</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Inference from the paper(based on methodology,</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technology)</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1800">
                          <a:solidFill>
                            <a:schemeClr val="lt1"/>
                          </a:solidFill>
                          <a:latin typeface="Times New Roman"/>
                          <a:ea typeface="Times New Roman"/>
                          <a:cs typeface="Times New Roman"/>
                          <a:sym typeface="Times New Roman"/>
                        </a:rPr>
                        <a:t>Open Problem( for your proposed work)</a:t>
                      </a:r>
                      <a:endParaRPr b="1" sz="1800">
                        <a:solidFill>
                          <a:schemeClr val="lt1"/>
                        </a:solidFill>
                        <a:latin typeface="Times New Roman"/>
                        <a:ea typeface="Times New Roman"/>
                        <a:cs typeface="Times New Roman"/>
                        <a:sym typeface="Times New Roman"/>
                      </a:endParaRPr>
                    </a:p>
                  </a:txBody>
                  <a:tcPr marT="91425" marB="91425" marR="91425" marL="91425">
                    <a:solidFill>
                      <a:srgbClr val="4A86E8"/>
                    </a:solidFill>
                  </a:tcPr>
                </a:tc>
              </a:tr>
              <a:tr h="3773775">
                <a:tc>
                  <a:txBody>
                    <a:bodyPr/>
                    <a:lstStyle/>
                    <a:p>
                      <a:pPr indent="0" lvl="0" marL="0" rtl="0" algn="ctr">
                        <a:spcBef>
                          <a:spcPts val="0"/>
                        </a:spcBef>
                        <a:spcAft>
                          <a:spcPts val="0"/>
                        </a:spcAft>
                        <a:buNone/>
                      </a:pPr>
                      <a:r>
                        <a:rPr b="1" lang="en-US"/>
                        <a:t>3</a:t>
                      </a:r>
                      <a:r>
                        <a:rPr b="1" lang="en-US"/>
                        <a:t>.</a:t>
                      </a:r>
                      <a:endParaRPr b="1"/>
                    </a:p>
                  </a:txBody>
                  <a:tcPr marT="91425" marB="91425" marR="91425" marL="91425">
                    <a:solidFill>
                      <a:schemeClr val="lt1"/>
                    </a:solidFill>
                  </a:tcPr>
                </a:tc>
                <a:tc>
                  <a:txBody>
                    <a:bodyPr/>
                    <a:lstStyle/>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Deepak Kumar ,Anurag Sinha </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”Yoga Pose Detection and Classification Using Deep Learning” </a:t>
                      </a:r>
                      <a:r>
                        <a:rPr i="1" lang="en-US" sz="1500">
                          <a:solidFill>
                            <a:schemeClr val="dk1"/>
                          </a:solidFill>
                          <a:latin typeface="Times New Roman"/>
                          <a:ea typeface="Times New Roman"/>
                          <a:cs typeface="Times New Roman"/>
                          <a:sym typeface="Times New Roman"/>
                        </a:rPr>
                        <a:t>2020 International Journal of Scientific Research in Computer Science Engineering and Information Technology ,Volume 6, Issue 6 pp: 160-184 2020</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highlight>
                          <a:schemeClr val="lt1"/>
                        </a:highlight>
                        <a:latin typeface="Times New Roman"/>
                        <a:ea typeface="Times New Roman"/>
                        <a:cs typeface="Times New Roman"/>
                        <a:sym typeface="Times New Roman"/>
                      </a:endParaRPr>
                    </a:p>
                  </a:txBody>
                  <a:tcPr marT="91425" marB="91425" marR="91425" marL="91425">
                    <a:solidFill>
                      <a:schemeClr val="lt1"/>
                    </a:solidFill>
                  </a:tcPr>
                </a:tc>
                <a:tc>
                  <a:txBody>
                    <a:bodyPr/>
                    <a:lstStyle/>
                    <a:p>
                      <a:pPr indent="0" lvl="0" marL="0" rtl="0" algn="just">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Poses are classified using KNN , SVM , ANN , CNN using the features extracted from the yoga practitioner using OpenPose</a:t>
                      </a:r>
                      <a:r>
                        <a:rPr lang="en-US">
                          <a:solidFill>
                            <a:schemeClr val="dk1"/>
                          </a:solidFill>
                          <a:latin typeface="Times New Roman"/>
                          <a:ea typeface="Times New Roman"/>
                          <a:cs typeface="Times New Roman"/>
                          <a:sym typeface="Times New Roman"/>
                        </a:rPr>
                        <a:t>.</a:t>
                      </a:r>
                      <a:endParaRPr/>
                    </a:p>
                  </a:txBody>
                  <a:tcPr marT="91425" marB="91425" marR="91425" marL="91425">
                    <a:solidFill>
                      <a:schemeClr val="lt1"/>
                    </a:solidFill>
                  </a:tcPr>
                </a:tc>
                <a:tc>
                  <a:txBody>
                    <a:bodyPr/>
                    <a:lstStyle/>
                    <a:p>
                      <a:pPr indent="0" lvl="0" marL="0" rtl="0" algn="just">
                        <a:spcBef>
                          <a:spcPts val="0"/>
                        </a:spcBef>
                        <a:spcAft>
                          <a:spcPts val="0"/>
                        </a:spcAft>
                        <a:buNone/>
                      </a:pPr>
                      <a:r>
                        <a:rPr lang="en-US" sz="1500">
                          <a:solidFill>
                            <a:schemeClr val="dk1"/>
                          </a:solidFill>
                          <a:latin typeface="Times New Roman"/>
                          <a:ea typeface="Times New Roman"/>
                          <a:cs typeface="Times New Roman"/>
                          <a:sym typeface="Times New Roman"/>
                        </a:rPr>
                        <a:t>Classification model doesn’t give valuable information for  the learner to improve /practise yoga.</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500">
                          <a:solidFill>
                            <a:schemeClr val="dk1"/>
                          </a:solidFill>
                          <a:latin typeface="Times New Roman"/>
                          <a:ea typeface="Times New Roman"/>
                          <a:cs typeface="Times New Roman"/>
                          <a:sym typeface="Times New Roman"/>
                        </a:rPr>
                        <a:t>Model not trained on a diverse dataset.</a:t>
                      </a:r>
                      <a:endParaRPr sz="1500">
                        <a:solidFill>
                          <a:schemeClr val="dk1"/>
                        </a:solidFill>
                        <a:latin typeface="Times New Roman"/>
                        <a:ea typeface="Times New Roman"/>
                        <a:cs typeface="Times New Roman"/>
                        <a:sym typeface="Times New Roman"/>
                      </a:endParaRPr>
                    </a:p>
                  </a:txBody>
                  <a:tcPr marT="91425" marB="91425" marR="91425" marL="91425">
                    <a:solidFill>
                      <a:schemeClr val="lt1"/>
                    </a:solidFill>
                  </a:tcPr>
                </a:tc>
              </a:tr>
            </a:tbl>
          </a:graphicData>
        </a:graphic>
      </p:graphicFrame>
      <p:sp>
        <p:nvSpPr>
          <p:cNvPr id="141" name="Google Shape;141;p20"/>
          <p:cNvSpPr txBox="1"/>
          <p:nvPr>
            <p:ph idx="12" type="sldNum"/>
          </p:nvPr>
        </p:nvSpPr>
        <p:spPr>
          <a:xfrm>
            <a:off x="8407576" y="381000"/>
            <a:ext cx="2031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