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142531650" r:id="rId3"/>
    <p:sldId id="2142531655" r:id="rId4"/>
    <p:sldId id="2142531651" r:id="rId5"/>
    <p:sldId id="261" r:id="rId6"/>
    <p:sldId id="2142531656" r:id="rId7"/>
    <p:sldId id="2142531658" r:id="rId8"/>
    <p:sldId id="2142531657" r:id="rId9"/>
    <p:sldId id="2142531675" r:id="rId10"/>
    <p:sldId id="2142531677" r:id="rId11"/>
    <p:sldId id="2142531672" r:id="rId12"/>
    <p:sldId id="2142531669" r:id="rId13"/>
    <p:sldId id="2142531673" r:id="rId14"/>
    <p:sldId id="2142531674" r:id="rId15"/>
    <p:sldId id="2142531671" r:id="rId16"/>
    <p:sldId id="2142531659" r:id="rId17"/>
    <p:sldId id="2142531663" r:id="rId18"/>
    <p:sldId id="2142531662" r:id="rId19"/>
    <p:sldId id="2142531661" r:id="rId20"/>
    <p:sldId id="2142531676" r:id="rId21"/>
    <p:sldId id="2142531664" r:id="rId22"/>
    <p:sldId id="2142531665" r:id="rId23"/>
    <p:sldId id="2142531668" r:id="rId24"/>
    <p:sldId id="2142531666" r:id="rId25"/>
    <p:sldId id="2142531670" r:id="rId26"/>
    <p:sldId id="2142531654" r:id="rId27"/>
    <p:sldId id="334" r:id="rId28"/>
    <p:sldId id="214253165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 Reddy" initials="VR" lastIdx="3" clrIdx="0">
    <p:extLst>
      <p:ext uri="{19B8F6BF-5375-455C-9EA6-DF929625EA0E}">
        <p15:presenceInfo xmlns:p15="http://schemas.microsoft.com/office/powerpoint/2012/main" userId="S::venkatre@in.ibm.com::926c0d50-3972-4d43-ab3b-1b6a9dd496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94"/>
  </p:normalViewPr>
  <p:slideViewPr>
    <p:cSldViewPr snapToGrid="0" snapToObjects="1">
      <p:cViewPr varScale="1">
        <p:scale>
          <a:sx n="57" d="100"/>
          <a:sy n="57" d="100"/>
        </p:scale>
        <p:origin x="6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99174-C762-43C1-A8CD-A61BF87392D7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A2BED-FAD0-49A4-B4A0-7FDBE07B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8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469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90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93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779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05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202F5C49-963E-4489-9082-5E29A5C951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000000"/>
                </a:solidFill>
              </a:rPr>
              <a:t>© Copyright IBM Corporation 2014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DAED481E-8C96-4C38-975C-FF5D5311B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7FED48-0518-4BC1-936C-0BF50C15948D}" type="slidenum">
              <a:rPr lang="en-US" altLang="en-US" sz="1000">
                <a:solidFill>
                  <a:srgbClr val="000000"/>
                </a:solidFill>
              </a:rPr>
              <a:pPr/>
              <a:t>27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24580" name="Rectangle 7">
            <a:extLst>
              <a:ext uri="{FF2B5EF4-FFF2-40B4-BE49-F238E27FC236}">
                <a16:creationId xmlns:a16="http://schemas.microsoft.com/office/drawing/2014/main" id="{9FAF139D-E7C9-4BC3-9993-EC6AC1AAC4E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34" tIns="48518" rIns="97034" bIns="48518" anchor="b"/>
          <a:lstStyle>
            <a:lvl1pPr defTabSz="969963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4700" indent="-298450" defTabSz="969963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2213" indent="-239713" defTabSz="969963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8463" indent="-238125" defTabSz="969963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6300" indent="-238125" defTabSz="969963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3500" indent="-238125" defTabSz="969963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0700" indent="-238125" defTabSz="969963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7900" indent="-238125" defTabSz="969963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75100" indent="-238125" defTabSz="969963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018D509-50AF-4A5E-903B-632165C1D9F6}" type="slidenum">
              <a:rPr lang="en-US" altLang="en-US" sz="13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 sz="13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F27EB9C3-CDEB-4A8E-9F2D-A17EB6C5C6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D91DC677-9CE6-4339-8177-40443236E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 lIns="97034" tIns="48518" rIns="97034" bIns="4851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02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96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61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30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07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4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60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B200B-F180-45AC-ADEA-7B3FA50344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65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BB54-4583-A649-BB19-E53DAF7B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52AD8-9365-8C4F-AD46-6E16C03E1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2F29-B35E-3547-92BC-8BC5BDD1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DD-A414-9F44-AFB8-381B9548E8B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B54B-9CFF-324E-9BED-9BFDDC24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9C70-E376-BC42-8B5D-994DDDC0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5C6-3773-A043-B11F-88C66118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BBCF-05C5-2247-AD3E-08E5836B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3825A-0392-DF41-8328-751DA53C6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AC17-E7D2-024E-BAD3-430946B5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DD-A414-9F44-AFB8-381B9548E8B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82E9-9AA9-6E4D-94F0-06709EC3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D9DE-4B23-F541-B6F5-9EFB4EBE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5C6-3773-A043-B11F-88C66118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2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DBEDA-EEA2-7E41-AFC2-4801E70B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BF09D-C637-8C4E-A310-F4ECF7AE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56E3D-DBA6-8441-A6F2-BA41B980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DD-A414-9F44-AFB8-381B9548E8B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7E5F9-FF09-1145-A2BC-E511B7B6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3D15-27A7-4B43-936B-83682F3F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5C6-3773-A043-B11F-88C66118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DD42-0A37-E941-92CA-330484B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EECB-E7FA-3247-96E9-DC638E07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762C-C84A-0440-A372-EFAFB5AE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DD-A414-9F44-AFB8-381B9548E8B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F19C-27FA-9145-893E-0E8338F5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C71C-BA88-5943-BEF7-3D299805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5C6-3773-A043-B11F-88C66118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0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AABF-1E4F-3A48-9406-EAD36C79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3647F-1164-DC44-9AF4-BF784A739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AAD2E-C220-DF4C-A937-6EB3614A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DD-A414-9F44-AFB8-381B9548E8B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B70A2-5749-164D-B598-1EF141A1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39640-F98F-CA41-AEBE-728C50F3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5C6-3773-A043-B11F-88C66118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3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E114-8989-BE4F-8A97-8E6ACE3D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3798-20C3-7448-9E9B-19B7B5753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8B659-B1EF-5546-ABEF-AD65F363B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8376D-20A9-0447-A927-D74E4160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DD-A414-9F44-AFB8-381B9548E8B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9FD3-7A78-9340-A089-0BCFFB21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9B69F-1296-0B4F-9951-63B7D9A1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5C6-3773-A043-B11F-88C66118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5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8E87-5255-0848-8C86-AEB3589A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D4F67-41E2-AA45-8464-F556200B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CB9EC-8A08-D04A-922A-64D4802F4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6AD3E-2377-2941-945D-5C13BB5D4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24DD5-7FAC-5147-803A-3829D78C9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1CF20-DDFD-CE48-BFA8-6ABACA4D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DD-A414-9F44-AFB8-381B9548E8B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539A3-9C2E-AD41-8EA5-18001C8C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3B22E-7CFF-AB4F-8806-8FB4D0B9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5C6-3773-A043-B11F-88C66118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B45E-D674-9C4D-84E3-D9BA3049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B5DC1-07B4-E948-B0C6-A8E4020A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DD-A414-9F44-AFB8-381B9548E8B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2FF8A-3312-B74F-8437-7E803D5C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0D1CE-2CE7-4648-B5A2-48DDFE91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5C6-3773-A043-B11F-88C66118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0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314E1-8731-A449-844C-500A9311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DD-A414-9F44-AFB8-381B9548E8B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C2562-1445-A24C-B227-16D93345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63110-9233-374E-8CB1-5AE5ABAF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5C6-3773-A043-B11F-88C66118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C596-BDC4-8643-886B-63BDF65C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D8EC-E5E4-CA42-8BD9-5AC98EEC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129A7-E06A-D94F-9B1F-216783B3A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A89E6-8EDC-0244-B355-830646E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DD-A414-9F44-AFB8-381B9548E8B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0A0C4-BD6A-2C44-9CBC-0292B31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9CB50-0332-1444-983A-5F8528D8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5C6-3773-A043-B11F-88C66118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F39-000E-0A44-A229-44A6703C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85FF0-6354-9A4E-9427-9874A47B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AECFB-4E84-1B4A-8CC6-C73433A4F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F3188-ACC0-E146-8511-DB7D0145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DD-A414-9F44-AFB8-381B9548E8B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402E-F7DC-DA42-8412-6002179C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1206-FE31-104F-9BE5-DCB6308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75C6-3773-A043-B11F-88C66118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91E55-6498-7244-A76C-FC03B908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EAF81-827B-F447-85D5-8699AEF4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93F3-8989-4346-85B0-64D67BB5B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AFDD-A414-9F44-AFB8-381B9548E8B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9346-A727-2745-8019-EB33B82BC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ED66-761C-4E45-9D28-1B47DC2E6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B75C6-3773-A043-B11F-88C66118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aws-securityhub-multiaccount-scrip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venkatre/aws_security_hub_automation/tree/master/final_co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venkatre/aws_security_hub_automation/blob/master/final_code/publish_securityhub_findings_to_netcool_working_10Apr_final.py" TargetMode="External"/><Relationship Id="rId2" Type="http://schemas.openxmlformats.org/officeDocument/2006/relationships/hyperlink" Target="https://github.com/awslabs/aws-securityhub-multiaccount-scrip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aws-securityhub-multiaccount-scripts" TargetMode="External"/><Relationship Id="rId2" Type="http://schemas.openxmlformats.org/officeDocument/2006/relationships/hyperlink" Target="https://github.com/awslabs/aws-securityhub-multiaccount-scripts/blob/master/EnableSecurityHub.ya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ibm.com/venkatre/aws_security_hub_automation/tree/master/final_cod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labs/aws-securityhub-multiaccount-scripts/issues/6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venkatre/aws_security_hub_automation" TargetMode="External"/><Relationship Id="rId2" Type="http://schemas.openxmlformats.org/officeDocument/2006/relationships/hyperlink" Target="https://github.com/awslabs/aws-securityhub-multiaccount-scrip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0.emf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bm.com/venkatre/aws_security_hub_automation/tree/master/EventDump_forNetcoolTeam/cis_finding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527C-6D5A-C042-95E4-F917289AD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SecurityHub</a:t>
            </a:r>
            <a:r>
              <a:rPr lang="en-US" sz="5400" dirty="0"/>
              <a:t> Design &amp; Implementation</a:t>
            </a:r>
            <a:br>
              <a:rPr lang="en-US" dirty="0"/>
            </a:br>
            <a:r>
              <a:rPr lang="en-US" sz="3600" b="1" dirty="0">
                <a:solidFill>
                  <a:schemeClr val="accent1"/>
                </a:solidFill>
              </a:rPr>
              <a:t>for AWS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C5C4A-F8AE-874C-8F09-703B4BD6B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122" y="442991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Jigar Kapasi</a:t>
            </a:r>
          </a:p>
          <a:p>
            <a:pPr algn="r"/>
            <a:r>
              <a:rPr lang="en-US" dirty="0"/>
              <a:t>Venkat Reddy</a:t>
            </a:r>
          </a:p>
        </p:txBody>
      </p:sp>
    </p:spTree>
    <p:extLst>
      <p:ext uri="{BB962C8B-B14F-4D97-AF65-F5344CB8AC3E}">
        <p14:creationId xmlns:p14="http://schemas.microsoft.com/office/powerpoint/2010/main" val="10803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41" y="-268290"/>
            <a:ext cx="10267966" cy="99312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ServiceNow Ticket Screen shots</a:t>
            </a:r>
            <a:endParaRPr lang="en-IN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97" y="6595359"/>
            <a:ext cx="1208285" cy="2626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2EF8D-EBBF-4F61-8E6A-C8FB3D84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41" y="427455"/>
            <a:ext cx="8807024" cy="2591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1D6AE-141E-4D3C-99B6-4DEA713C7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41" y="2171459"/>
            <a:ext cx="8979361" cy="46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41" y="-26829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Sequence Diagram – Enable </a:t>
            </a:r>
            <a:r>
              <a:rPr lang="en-US" b="1" dirty="0" err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SecurityHub</a:t>
            </a:r>
            <a:endParaRPr lang="en-IN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97" y="6595359"/>
            <a:ext cx="1208285" cy="2626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12368564-25C4-4CA4-91EA-8CE57853B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9366" y="768254"/>
            <a:ext cx="10515600" cy="6750015"/>
          </a:xfrm>
        </p:spPr>
      </p:pic>
    </p:spTree>
    <p:extLst>
      <p:ext uri="{BB962C8B-B14F-4D97-AF65-F5344CB8AC3E}">
        <p14:creationId xmlns:p14="http://schemas.microsoft.com/office/powerpoint/2010/main" val="300871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41" y="-26829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Demo – Enable </a:t>
            </a:r>
            <a:r>
              <a:rPr lang="en-US" b="1" dirty="0" err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SecurityHub</a:t>
            </a:r>
            <a:endParaRPr lang="en-IN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97" y="6595359"/>
            <a:ext cx="1208285" cy="2626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4F94CA-480F-4912-9EB8-BC6C802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82" y="791739"/>
            <a:ext cx="11410967" cy="570942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Walkthrough PPT, the deployment topology. </a:t>
            </a:r>
          </a:p>
          <a:p>
            <a:r>
              <a:rPr lang="en-US" sz="2400" dirty="0"/>
              <a:t>Enable multi-account security hub. Multi-account is the norm in AWS.</a:t>
            </a:r>
          </a:p>
          <a:p>
            <a:r>
              <a:rPr lang="en-US" sz="2400" dirty="0" err="1"/>
              <a:t>SecurityHub</a:t>
            </a:r>
            <a:r>
              <a:rPr lang="en-US" sz="2400" dirty="0"/>
              <a:t> is a region wise service. So we have Multi-account, multi-region as the reference architecture.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u="sng" dirty="0"/>
              <a:t>Enable security hub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https://github.com/awslabs/aws-securityhub-multiaccount-scripts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cd C:\GTS\MCMS\SecurityHub\Design\awslabs_code\aws-securityhub-multiaccount-scripts</a:t>
            </a:r>
          </a:p>
          <a:p>
            <a:pPr marL="0" indent="0">
              <a:buNone/>
            </a:pPr>
            <a:r>
              <a:rPr lang="en-US" sz="2400" dirty="0"/>
              <a:t>enablesecurityhub.py --</a:t>
            </a:r>
            <a:r>
              <a:rPr lang="en-US" sz="2400" dirty="0" err="1"/>
              <a:t>master_account</a:t>
            </a:r>
            <a:r>
              <a:rPr lang="en-US" sz="2400" dirty="0"/>
              <a:t> 802878444238 --</a:t>
            </a:r>
            <a:r>
              <a:rPr lang="en-US" sz="2400" dirty="0" err="1"/>
              <a:t>assume_role</a:t>
            </a:r>
            <a:r>
              <a:rPr lang="en-US" sz="2400" dirty="0"/>
              <a:t> ManageSecurityHub1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/>
              <a:t>-</a:t>
            </a:r>
            <a:r>
              <a:rPr lang="en-US" sz="2400" dirty="0" err="1">
                <a:solidFill>
                  <a:srgbClr val="FF0000"/>
                </a:solidFill>
              </a:rPr>
              <a:t>enabled_regions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us-west-2 </a:t>
            </a:r>
            <a:r>
              <a:rPr lang="en-US" sz="2400" dirty="0">
                <a:solidFill>
                  <a:srgbClr val="FF0000"/>
                </a:solidFill>
              </a:rPr>
              <a:t>--</a:t>
            </a:r>
            <a:r>
              <a:rPr lang="en-US" sz="2400" dirty="0" err="1">
                <a:solidFill>
                  <a:srgbClr val="FF0000"/>
                </a:solidFill>
              </a:rPr>
              <a:t>enable_standards</a:t>
            </a:r>
            <a:r>
              <a:rPr lang="en-US" sz="2400" dirty="0"/>
              <a:t> </a:t>
            </a:r>
            <a:r>
              <a:rPr lang="en-US" sz="2400" dirty="0" err="1"/>
              <a:t>arn:aws:securityhub</a:t>
            </a:r>
            <a:r>
              <a:rPr lang="en-US" sz="2400" dirty="0"/>
              <a:t>:::ruleset/cis-</a:t>
            </a:r>
            <a:r>
              <a:rPr lang="en-US" sz="2400" dirty="0" err="1"/>
              <a:t>aws</a:t>
            </a:r>
            <a:r>
              <a:rPr lang="en-US" sz="2400" dirty="0"/>
              <a:t>-foundations-benchmark/v/1.2.0 </a:t>
            </a:r>
            <a:r>
              <a:rPr lang="en-US" sz="2400" dirty="0">
                <a:solidFill>
                  <a:srgbClr val="FF0000"/>
                </a:solidFill>
              </a:rPr>
              <a:t>accounts.csv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u="sng" dirty="0"/>
              <a:t>Disable security hub</a:t>
            </a:r>
          </a:p>
          <a:p>
            <a:pPr marL="0" indent="0">
              <a:buNone/>
            </a:pPr>
            <a:r>
              <a:rPr lang="en-US" sz="2400" dirty="0"/>
              <a:t>cd C:\GTS\MCMS\SecurityHub\Design\awslabs_code\aws-securityhub-multiaccount-scripts</a:t>
            </a:r>
          </a:p>
          <a:p>
            <a:pPr marL="0" indent="0">
              <a:buNone/>
            </a:pPr>
            <a:r>
              <a:rPr lang="en-US" sz="2400" dirty="0"/>
              <a:t>disablesecurityhub.py --</a:t>
            </a:r>
            <a:r>
              <a:rPr lang="en-US" sz="2400" dirty="0" err="1"/>
              <a:t>master_account</a:t>
            </a:r>
            <a:r>
              <a:rPr lang="en-US" sz="2400" dirty="0"/>
              <a:t> 802878444238 --</a:t>
            </a:r>
            <a:r>
              <a:rPr lang="en-US" sz="2400" dirty="0" err="1"/>
              <a:t>assume_role</a:t>
            </a:r>
            <a:r>
              <a:rPr lang="en-US" sz="2400" dirty="0"/>
              <a:t> ManageSecurityHub1 --</a:t>
            </a:r>
            <a:r>
              <a:rPr lang="en-US" sz="2400" dirty="0" err="1"/>
              <a:t>enabled_regions</a:t>
            </a:r>
            <a:r>
              <a:rPr lang="en-US" sz="2400" dirty="0"/>
              <a:t> us-west-2 accounts.csv</a:t>
            </a:r>
          </a:p>
          <a:p>
            <a:pPr marL="0" indent="0">
              <a:buNone/>
            </a:pPr>
            <a:r>
              <a:rPr lang="en-US" sz="2400" dirty="0"/>
              <a:t>disablesecurityhub.py --</a:t>
            </a:r>
            <a:r>
              <a:rPr lang="en-US" sz="2400" dirty="0" err="1"/>
              <a:t>master_account</a:t>
            </a:r>
            <a:r>
              <a:rPr lang="en-US" sz="2400" dirty="0"/>
              <a:t> 802878444238 --</a:t>
            </a:r>
            <a:r>
              <a:rPr lang="en-US" sz="2400" dirty="0" err="1"/>
              <a:t>delete_master</a:t>
            </a:r>
            <a:r>
              <a:rPr lang="en-US" sz="2400" dirty="0"/>
              <a:t> --</a:t>
            </a:r>
            <a:r>
              <a:rPr lang="en-US" sz="2400" dirty="0" err="1"/>
              <a:t>assume_role</a:t>
            </a:r>
            <a:r>
              <a:rPr lang="en-US" sz="2400" dirty="0"/>
              <a:t> ManageSecurityHub1 --</a:t>
            </a:r>
            <a:r>
              <a:rPr lang="en-US" sz="2400" dirty="0" err="1"/>
              <a:t>enabled_regions</a:t>
            </a:r>
            <a:r>
              <a:rPr lang="en-US" sz="2400" dirty="0"/>
              <a:t> us-west-2 accounts.csv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371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41" y="-268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Sequence Diagram– Gather </a:t>
            </a:r>
            <a:r>
              <a:rPr lang="en-US" sz="2400" b="1" dirty="0" err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SecurityHub</a:t>
            </a:r>
            <a:r>
              <a:rPr lang="en-US" sz="24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 Findings and send to Netcool/Snow</a:t>
            </a:r>
            <a:endParaRPr lang="en-IN" sz="2400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97" y="6595359"/>
            <a:ext cx="1208285" cy="2626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D571490E-1B3E-4D3A-8263-11E35F2A2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2344" y="792142"/>
            <a:ext cx="11822424" cy="6065857"/>
          </a:xfrm>
        </p:spPr>
      </p:pic>
    </p:spTree>
    <p:extLst>
      <p:ext uri="{BB962C8B-B14F-4D97-AF65-F5344CB8AC3E}">
        <p14:creationId xmlns:p14="http://schemas.microsoft.com/office/powerpoint/2010/main" val="346166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41" y="-26829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Demo – Gather CIS findings &amp; send to Netcool</a:t>
            </a:r>
            <a:endParaRPr lang="en-IN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97" y="6595359"/>
            <a:ext cx="1208285" cy="2626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4F94CA-480F-4912-9EB8-BC6C802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82" y="1057272"/>
            <a:ext cx="11410967" cy="5709422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Fetch CIS control findings and send them to Netcool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https://github.ibm.com/venkatre/aws_security_hub_automation/tree/master/final_code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cd C:\GTS\MCMS\code\serious_code</a:t>
            </a:r>
          </a:p>
          <a:p>
            <a:pPr marL="0" indent="0">
              <a:buNone/>
            </a:pPr>
            <a:r>
              <a:rPr lang="en-US" sz="2400" dirty="0"/>
              <a:t>publish_securityhub_findings_to_netcool_working_16Apr_final.py </a:t>
            </a:r>
            <a:r>
              <a:rPr lang="en-US" sz="2400" dirty="0">
                <a:solidFill>
                  <a:srgbClr val="FF0000"/>
                </a:solidFill>
              </a:rPr>
              <a:t>--account_3letter_code </a:t>
            </a:r>
            <a:r>
              <a:rPr lang="en-US" sz="2400" dirty="0"/>
              <a:t>RRR </a:t>
            </a:r>
            <a:r>
              <a:rPr lang="en-US" sz="2400" dirty="0">
                <a:solidFill>
                  <a:srgbClr val="FF0000"/>
                </a:solidFill>
              </a:rPr>
              <a:t>--</a:t>
            </a:r>
            <a:r>
              <a:rPr lang="en-US" sz="2400" dirty="0" err="1">
                <a:solidFill>
                  <a:srgbClr val="FF0000"/>
                </a:solidFill>
              </a:rPr>
              <a:t>enabled_regions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us-west-2</a:t>
            </a:r>
          </a:p>
        </p:txBody>
      </p:sp>
    </p:spTree>
    <p:extLst>
      <p:ext uri="{BB962C8B-B14F-4D97-AF65-F5344CB8AC3E}">
        <p14:creationId xmlns:p14="http://schemas.microsoft.com/office/powerpoint/2010/main" val="46945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527C-6D5A-C042-95E4-F917289AD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805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Status, Queries, Next Steps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46EC-BBB0-B14E-A260-55014C51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78050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Status - what has been done so far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0424-1E87-0F49-9681-EC859357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628"/>
            <a:ext cx="10515600" cy="503133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Design review &amp; proposed design changes</a:t>
            </a:r>
          </a:p>
          <a:p>
            <a:endParaRPr lang="en-US" sz="2400" dirty="0"/>
          </a:p>
          <a:p>
            <a:r>
              <a:rPr lang="en-US" sz="2400" dirty="0"/>
              <a:t>Enable Multi-Account, Multi-Region deployment architecture using automation, code. Reused existing automation asset from AWS Labs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https://github.com/awslabs/aws-securityhub-multiaccount-scripts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Enable CIS benchmarks in Security Hub using above automation</a:t>
            </a:r>
          </a:p>
          <a:p>
            <a:endParaRPr lang="en-US" sz="2400" dirty="0"/>
          </a:p>
          <a:p>
            <a:r>
              <a:rPr lang="en-US" sz="2400" dirty="0"/>
              <a:t>Gather region wise CIS findings and send them to Netcool. Custom code by us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https://github.ibm.com/venkatre/aws_security_hub_automation/blob/master/final_code/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Automation to disable </a:t>
            </a:r>
            <a:r>
              <a:rPr lang="en-US" sz="2400" dirty="0" err="1"/>
              <a:t>SecurityHub</a:t>
            </a:r>
            <a:r>
              <a:rPr lang="en-US" sz="2400" dirty="0"/>
              <a:t> on master, member accounts.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088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F81B-F076-5442-AFB8-428C0BEB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496"/>
            <a:ext cx="10515600" cy="80152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Implementation - Pre-requisites from Customer Account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6EC2-2C48-7149-ACB6-08669067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648"/>
            <a:ext cx="10515600" cy="541282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Using CloudFormation, for Master and each Member Account, setup of cross account role permissions to enable Assume Role. Cloud formation template for same at below URL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https://github.com/awslabs/aws-securityhub-multiaccount-scripts/blob/master/EnableSecurityHub.yaml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Download, execute below </a:t>
            </a:r>
            <a:r>
              <a:rPr lang="en-US" sz="2400" dirty="0" err="1"/>
              <a:t>github</a:t>
            </a:r>
            <a:r>
              <a:rPr lang="en-US" sz="2400" dirty="0"/>
              <a:t> repo locally to enable </a:t>
            </a:r>
            <a:r>
              <a:rPr lang="en-US" sz="2400" dirty="0" err="1"/>
              <a:t>SecurityHub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https://github.com/awslabs/aws-securityhub-multiaccount-scripts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 region wise SNS topic to integrate with Netcool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Download and execute below code to get findings per cis control and send them to Netcool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https://github.ibm.com/venkatre/aws_security_hub_automation/tree/master/final_code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23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46EC-BBB0-B14E-A260-55014C51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780502"/>
          </a:xfrm>
        </p:spPr>
        <p:txBody>
          <a:bodyPr>
            <a:normAutofit/>
          </a:bodyPr>
          <a:lstStyle/>
          <a:p>
            <a:r>
              <a:rPr lang="en-US" sz="3200" dirty="0"/>
              <a:t>Queries,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0424-1E87-0F49-9681-EC859357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39" y="998098"/>
            <a:ext cx="10515600" cy="503133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Using AWS labs asset. Do we need any licensing to reuse ? </a:t>
            </a:r>
          </a:p>
          <a:p>
            <a:r>
              <a:rPr lang="en-US" sz="2400" dirty="0"/>
              <a:t>Minor risk: Using AWS labs asset for enabling Multi-Account architecture. We will need to understand, support the code for enhancements, support ?</a:t>
            </a:r>
          </a:p>
          <a:p>
            <a:endParaRPr lang="en-US" sz="2400" dirty="0"/>
          </a:p>
          <a:p>
            <a:r>
              <a:rPr lang="en-US" sz="2400" dirty="0"/>
              <a:t>Our python code using AWS API. COO for same ? </a:t>
            </a:r>
          </a:p>
          <a:p>
            <a:r>
              <a:rPr lang="en-US" sz="2400" dirty="0"/>
              <a:t>Code runs as standalone. Should we schedule it to run on regular interval in AWS environment ?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Currently raising one Snow ticket per account, region, CIS control. Should this be one Snow ticket per account, region (instead of per CIS control) ?  </a:t>
            </a:r>
            <a:endParaRPr lang="en-US" sz="2400" dirty="0"/>
          </a:p>
          <a:p>
            <a:r>
              <a:rPr lang="en-US" sz="2400" dirty="0"/>
              <a:t>Need to sort out logic in Netcool to close Events once Remediated in Snow. </a:t>
            </a:r>
          </a:p>
          <a:p>
            <a:endParaRPr lang="en-US" sz="2400" dirty="0"/>
          </a:p>
          <a:p>
            <a:r>
              <a:rPr lang="en-US" sz="2400" dirty="0"/>
              <a:t>Raised issue on </a:t>
            </a:r>
            <a:r>
              <a:rPr lang="en-US" sz="2400" dirty="0" err="1"/>
              <a:t>awslab</a:t>
            </a:r>
            <a:r>
              <a:rPr lang="en-US" sz="2400" dirty="0"/>
              <a:t> code. While using the AWS labs asset, along with CIS controls, AWS Foundational Security Best Practices v1.0.0 also getting enabled by default.</a:t>
            </a:r>
            <a:endParaRPr lang="en-US" sz="2400" dirty="0">
              <a:hlinkClick r:id="rId2"/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https://github.com/awslabs/aws-securityhub-multiaccount-scripts/issues/61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28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46EC-BBB0-B14E-A260-55014C51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780502"/>
          </a:xfrm>
        </p:spPr>
        <p:txBody>
          <a:bodyPr>
            <a:normAutofit/>
          </a:bodyPr>
          <a:lstStyle/>
          <a:p>
            <a:r>
              <a:rPr lang="en-US" sz="32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0424-1E87-0F49-9681-EC859357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628"/>
            <a:ext cx="10515600" cy="5031335"/>
          </a:xfrm>
        </p:spPr>
        <p:txBody>
          <a:bodyPr>
            <a:normAutofit/>
          </a:bodyPr>
          <a:lstStyle/>
          <a:p>
            <a:r>
              <a:rPr lang="en-US" sz="2400" b="1" dirty="0"/>
              <a:t>Integrate with Netcool-ServiceNow. Integration done. Under review.</a:t>
            </a:r>
          </a:p>
          <a:p>
            <a:endParaRPr lang="en-US" sz="2400" dirty="0"/>
          </a:p>
          <a:p>
            <a:r>
              <a:rPr lang="en-US" sz="2400" dirty="0"/>
              <a:t>IBM tech specs minus CIS. Delta enablement, automation</a:t>
            </a:r>
          </a:p>
          <a:p>
            <a:endParaRPr lang="en-US" sz="2400" dirty="0"/>
          </a:p>
          <a:p>
            <a:r>
              <a:rPr lang="en-US" sz="2400" dirty="0"/>
              <a:t>Remediation</a:t>
            </a:r>
          </a:p>
          <a:p>
            <a:endParaRPr lang="en-US" sz="2400" dirty="0"/>
          </a:p>
          <a:p>
            <a:r>
              <a:rPr lang="en-US" sz="2400" dirty="0"/>
              <a:t>Solution packaging using </a:t>
            </a:r>
            <a:r>
              <a:rPr lang="en-US" sz="2400" dirty="0" err="1"/>
              <a:t>Quickstart</a:t>
            </a:r>
            <a:r>
              <a:rPr lang="en-US" sz="2400" dirty="0"/>
              <a:t>? </a:t>
            </a:r>
          </a:p>
          <a:p>
            <a:endParaRPr lang="en-US" sz="2400" dirty="0"/>
          </a:p>
          <a:p>
            <a:r>
              <a:rPr lang="en-US" sz="2400" dirty="0"/>
              <a:t>Documentation, COO for code written by us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50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527C-6D5A-C042-95E4-F917289AD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Requirements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0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46EC-BBB0-B14E-A260-55014C51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780502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0424-1E87-0F49-9681-EC859357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628"/>
            <a:ext cx="10515600" cy="5031335"/>
          </a:xfrm>
        </p:spPr>
        <p:txBody>
          <a:bodyPr>
            <a:normAutofit/>
          </a:bodyPr>
          <a:lstStyle/>
          <a:p>
            <a:r>
              <a:rPr lang="en-US" sz="2400" dirty="0"/>
              <a:t>AWS Labs asset: </a:t>
            </a:r>
            <a:r>
              <a:rPr lang="en-US" sz="2400" dirty="0">
                <a:hlinkClick r:id="rId2"/>
              </a:rPr>
              <a:t>https://github.com/awslabs/aws-securityhub-multiaccount-scripts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Our </a:t>
            </a:r>
            <a:r>
              <a:rPr lang="en-US" sz="2400" dirty="0" err="1"/>
              <a:t>github</a:t>
            </a:r>
            <a:r>
              <a:rPr lang="en-US" sz="2400" dirty="0"/>
              <a:t> repo: </a:t>
            </a:r>
            <a:r>
              <a:rPr lang="en-US" sz="2400" dirty="0">
                <a:hlinkClick r:id="rId3"/>
              </a:rPr>
              <a:t>https://github.ibm.com/venkatre/aws_security_hub_automation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8401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527C-6D5A-C042-95E4-F917289AD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805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Design Details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9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41" y="-26829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Proposed Design – Netcool/Snow Integration</a:t>
            </a:r>
            <a:endParaRPr lang="en-IN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97" y="6595359"/>
            <a:ext cx="1208285" cy="2626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4F94CA-480F-4912-9EB8-BC6C802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82" y="791739"/>
            <a:ext cx="11128917" cy="5464066"/>
          </a:xfrm>
        </p:spPr>
        <p:txBody>
          <a:bodyPr>
            <a:normAutofit/>
          </a:bodyPr>
          <a:lstStyle/>
          <a:p>
            <a:r>
              <a:rPr lang="en-US" sz="2400" dirty="0"/>
              <a:t>One Event/Json payload will have multiple Findings within it. Simplified JSON payload now. Do we need any further modification to </a:t>
            </a:r>
            <a:r>
              <a:rPr lang="en-US" sz="2400" dirty="0" err="1"/>
              <a:t>playload</a:t>
            </a:r>
            <a:r>
              <a:rPr lang="en-US" sz="2400" dirty="0"/>
              <a:t> ? (Customer 3 letter code is sent in json payload to Netcool.)</a:t>
            </a:r>
          </a:p>
          <a:p>
            <a:r>
              <a:rPr lang="en-US" sz="2400" dirty="0"/>
              <a:t>We need to create one ServiceNow ticket for one cis control, event/json payload.</a:t>
            </a:r>
          </a:p>
          <a:p>
            <a:r>
              <a:rPr lang="en-US" sz="2400" dirty="0" err="1"/>
              <a:t>StandardsControlArn</a:t>
            </a:r>
            <a:r>
              <a:rPr lang="en-US" sz="2400" dirty="0"/>
              <a:t> within json payload will be unique identifier for a ticket. This is a combination of </a:t>
            </a:r>
            <a:r>
              <a:rPr lang="en-US" sz="2400" dirty="0" err="1"/>
              <a:t>accountID</a:t>
            </a:r>
            <a:r>
              <a:rPr lang="en-US" sz="2400" dirty="0"/>
              <a:t>, region &amp; CIS benchmark ID.</a:t>
            </a:r>
          </a:p>
          <a:p>
            <a:pPr marL="0" indent="0">
              <a:buNone/>
            </a:pPr>
            <a:r>
              <a:rPr lang="en-US" sz="2400" dirty="0"/>
              <a:t>"StandardsControlArn":"arn:</a:t>
            </a:r>
            <a:r>
              <a:rPr lang="en-US" sz="2400" b="1" dirty="0"/>
              <a:t>aws</a:t>
            </a:r>
            <a:r>
              <a:rPr lang="en-US" sz="2400" dirty="0"/>
              <a:t>:securityhub:</a:t>
            </a:r>
            <a:r>
              <a:rPr lang="en-US" sz="2400" b="1" dirty="0"/>
              <a:t>us-west-2</a:t>
            </a:r>
            <a:r>
              <a:rPr lang="en-US" sz="2400" dirty="0"/>
              <a:t>:</a:t>
            </a:r>
            <a:r>
              <a:rPr lang="en-US" sz="2400" b="1" dirty="0"/>
              <a:t>628937587111</a:t>
            </a:r>
            <a:r>
              <a:rPr lang="en-US" sz="2400" dirty="0"/>
              <a:t>:control/</a:t>
            </a:r>
            <a:r>
              <a:rPr lang="en-US" sz="2400" b="1" dirty="0"/>
              <a:t>cis-</a:t>
            </a:r>
            <a:r>
              <a:rPr lang="en-US" sz="2400" b="1" dirty="0" err="1"/>
              <a:t>aws</a:t>
            </a:r>
            <a:r>
              <a:rPr lang="en-US" sz="2400" b="1" dirty="0"/>
              <a:t>-foundations-benchmark/v/1.2.0/1.2</a:t>
            </a:r>
            <a:r>
              <a:rPr lang="en-US" sz="2400" dirty="0"/>
              <a:t>"</a:t>
            </a:r>
          </a:p>
          <a:p>
            <a:r>
              <a:rPr lang="en-US" sz="2400" dirty="0"/>
              <a:t>When we send an Event to Netcool, please check if an event already exists for this </a:t>
            </a:r>
            <a:r>
              <a:rPr lang="en-US" sz="2400" dirty="0" err="1"/>
              <a:t>StandardsControlArn</a:t>
            </a:r>
            <a:r>
              <a:rPr lang="en-US" sz="2400" dirty="0"/>
              <a:t>. If Event does no exist for this </a:t>
            </a:r>
            <a:r>
              <a:rPr lang="en-US" sz="2400" dirty="0" err="1"/>
              <a:t>StandardsControlArn</a:t>
            </a:r>
            <a:r>
              <a:rPr lang="en-US" sz="2400" dirty="0"/>
              <a:t>, then </a:t>
            </a:r>
            <a:r>
              <a:rPr lang="en-US" sz="2400" b="1" dirty="0"/>
              <a:t>create </a:t>
            </a:r>
            <a:r>
              <a:rPr lang="en-US" sz="2400" dirty="0"/>
              <a:t>a new ticket in Snow. If it already exists, suppress event.</a:t>
            </a:r>
          </a:p>
          <a:p>
            <a:r>
              <a:rPr lang="en-US" sz="2400" dirty="0"/>
              <a:t>All </a:t>
            </a:r>
            <a:r>
              <a:rPr lang="en-US" sz="2400" dirty="0" err="1"/>
              <a:t>SecurityHub</a:t>
            </a:r>
            <a:r>
              <a:rPr lang="en-US" sz="2400" dirty="0"/>
              <a:t> findings can have a standard ServiceNow severity attached to them.</a:t>
            </a:r>
          </a:p>
          <a:p>
            <a:r>
              <a:rPr lang="en-US" sz="2400" dirty="0"/>
              <a:t>These tickets once created will be manually resolved in Snow. Once resolved in Snow, Event will be closed in Netcool.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11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41" y="-268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Proposed Design – Netcool/Snow Integration Mapping-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TBD</a:t>
            </a:r>
            <a:endParaRPr lang="en-IN" sz="32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97" y="6595359"/>
            <a:ext cx="1208285" cy="2626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85AA9-78CD-4D64-AF0F-FB31C786C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72260"/>
              </p:ext>
            </p:extLst>
          </p:nvPr>
        </p:nvGraphicFramePr>
        <p:xfrm>
          <a:off x="916259" y="803569"/>
          <a:ext cx="8127999" cy="563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7869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0377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6496374"/>
                    </a:ext>
                  </a:extLst>
                </a:gridCol>
              </a:tblGrid>
              <a:tr h="283289">
                <a:tc>
                  <a:txBody>
                    <a:bodyPr/>
                    <a:lstStyle/>
                    <a:p>
                      <a:r>
                        <a:rPr lang="en-US" dirty="0" err="1"/>
                        <a:t>SecurityHub</a:t>
                      </a:r>
                      <a:r>
                        <a:rPr lang="en-US" dirty="0"/>
                        <a:t> Event Key in Netcool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Netcool mapping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ServiceNow mapping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7281"/>
                  </a:ext>
                </a:extLst>
              </a:tr>
              <a:tr h="53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"Account3LetterCode”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RRR_AWS_SecurityHub</a:t>
                      </a:r>
                      <a:r>
                        <a:rPr lang="en-US" dirty="0"/>
                        <a:t> will be Node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dirty="0" err="1"/>
                        <a:t>RRR_AWS_SecurityHub</a:t>
                      </a:r>
                      <a:r>
                        <a:rPr lang="en-US" dirty="0"/>
                        <a:t> will be CI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9199"/>
                  </a:ext>
                </a:extLst>
              </a:tr>
              <a:tr h="5300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 "Region":"us-west-2",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"AwsAccountId":"802878444238",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"RuleId":"CIS.2.9"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region:accountid:rule-id</a:t>
                      </a:r>
                      <a:r>
                        <a:rPr lang="en-IN" dirty="0"/>
                        <a:t>   will be Alert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81332"/>
                  </a:ext>
                </a:extLst>
              </a:tr>
              <a:tr h="424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"Title"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 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45508"/>
                  </a:ext>
                </a:extLst>
              </a:tr>
              <a:tr h="424774">
                <a:tc>
                  <a:txBody>
                    <a:bodyPr/>
                    <a:lstStyle/>
                    <a:p>
                      <a:r>
                        <a:rPr lang="en-IN" dirty="0"/>
                        <a:t>"Description"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0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"</a:t>
                      </a:r>
                      <a:r>
                        <a:rPr lang="en-IN" dirty="0" err="1"/>
                        <a:t>StandardsControlArn</a:t>
                      </a:r>
                      <a:r>
                        <a:rPr lang="en-IN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AlertKey</a:t>
                      </a:r>
                      <a:r>
                        <a:rPr lang="en-US" dirty="0"/>
                        <a:t> of Netcool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0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ProductArn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Ignored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38629"/>
                  </a:ext>
                </a:extLst>
              </a:tr>
              <a:tr h="360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"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GeneratorId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Ignored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3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RemediationUrl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Ignored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4715"/>
                  </a:ext>
                </a:extLst>
              </a:tr>
              <a:tr h="467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"Severity"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 of ticket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9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NumberOfFindings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 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2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16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41" y="-268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Proposed Design for Netcool Integration– Sample JSON payload, Netcool event</a:t>
            </a:r>
            <a:endParaRPr lang="en-IN" sz="2400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97" y="6595359"/>
            <a:ext cx="1208285" cy="2626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4F94CA-480F-4912-9EB8-BC6C802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82" y="791739"/>
            <a:ext cx="11128917" cy="50068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"Account3LetterCode":"RRR",</a:t>
            </a:r>
          </a:p>
          <a:p>
            <a:pPr marL="0" indent="0">
              <a:buNone/>
            </a:pPr>
            <a:r>
              <a:rPr lang="en-US" sz="1600" dirty="0"/>
              <a:t>   "Provider":"</a:t>
            </a:r>
            <a:r>
              <a:rPr lang="en-US" sz="1600" dirty="0" err="1"/>
              <a:t>aws</a:t>
            </a:r>
            <a:r>
              <a:rPr lang="en-US" sz="1600" dirty="0"/>
              <a:t>",</a:t>
            </a:r>
          </a:p>
          <a:p>
            <a:pPr marL="0" indent="0">
              <a:buNone/>
            </a:pPr>
            <a:r>
              <a:rPr lang="en-US" sz="1600" dirty="0"/>
              <a:t>   "AwsAccountId":"628937587111",</a:t>
            </a:r>
          </a:p>
          <a:p>
            <a:pPr marL="0" indent="0">
              <a:buNone/>
            </a:pPr>
            <a:r>
              <a:rPr lang="en-US" sz="1600" dirty="0"/>
              <a:t>   "Region":"us-west-2",</a:t>
            </a:r>
          </a:p>
          <a:p>
            <a:pPr marL="0" indent="0">
              <a:buNone/>
            </a:pPr>
            <a:r>
              <a:rPr lang="en-US" sz="1600" dirty="0"/>
              <a:t>   "RuleId":"CIS.1.1",</a:t>
            </a:r>
          </a:p>
          <a:p>
            <a:pPr marL="0" indent="0">
              <a:buNone/>
            </a:pPr>
            <a:r>
              <a:rPr lang="en-US" sz="1600" dirty="0"/>
              <a:t>   "Title":"1.1 Avoid the use of the \"root\" account",</a:t>
            </a:r>
          </a:p>
          <a:p>
            <a:pPr marL="0" indent="0">
              <a:buNone/>
            </a:pPr>
            <a:r>
              <a:rPr lang="en-US" sz="1600" dirty="0"/>
              <a:t>   "</a:t>
            </a:r>
            <a:r>
              <a:rPr lang="en-US" sz="1600" dirty="0" err="1"/>
              <a:t>Description":"The</a:t>
            </a:r>
            <a:r>
              <a:rPr lang="en-US" sz="1600" dirty="0"/>
              <a:t> \"root\" account has unrestricted access to all resources in the AWS account. It is highly recommended that the use of this account be avoided.",</a:t>
            </a:r>
          </a:p>
          <a:p>
            <a:pPr marL="0" indent="0">
              <a:buNone/>
            </a:pPr>
            <a:r>
              <a:rPr lang="en-US" sz="1600" dirty="0"/>
              <a:t>   "StandardsControlArn":"arn:aws:securityhub:us-west-2:628937587111:control/cis-</a:t>
            </a:r>
            <a:r>
              <a:rPr lang="en-US" sz="1600" dirty="0" err="1"/>
              <a:t>aws</a:t>
            </a:r>
            <a:r>
              <a:rPr lang="en-US" sz="1600" dirty="0"/>
              <a:t>-foundations-benchmark/v/1.2.0/1.1",</a:t>
            </a:r>
          </a:p>
          <a:p>
            <a:pPr marL="0" indent="0">
              <a:buNone/>
            </a:pPr>
            <a:r>
              <a:rPr lang="en-US" sz="1600" dirty="0"/>
              <a:t>   "ProductArn":"arn:aws:securityhub:us-west-2::product/</a:t>
            </a:r>
            <a:r>
              <a:rPr lang="en-US" sz="1600" dirty="0" err="1"/>
              <a:t>aws</a:t>
            </a:r>
            <a:r>
              <a:rPr lang="en-US" sz="1600" dirty="0"/>
              <a:t>/</a:t>
            </a:r>
            <a:r>
              <a:rPr lang="en-US" sz="1600" dirty="0" err="1"/>
              <a:t>securityhub</a:t>
            </a:r>
            <a:r>
              <a:rPr lang="en-US" sz="1600" dirty="0"/>
              <a:t>",</a:t>
            </a:r>
          </a:p>
          <a:p>
            <a:pPr marL="0" indent="0">
              <a:buNone/>
            </a:pPr>
            <a:r>
              <a:rPr lang="en-US" sz="1600" dirty="0"/>
              <a:t>   "</a:t>
            </a:r>
            <a:r>
              <a:rPr lang="en-US" sz="1600" dirty="0" err="1"/>
              <a:t>GeneratorId</a:t>
            </a:r>
            <a:r>
              <a:rPr lang="en-US" sz="1600" dirty="0"/>
              <a:t>":"</a:t>
            </a:r>
            <a:r>
              <a:rPr lang="en-US" sz="1600" dirty="0" err="1"/>
              <a:t>arn:aws:securityhub</a:t>
            </a:r>
            <a:r>
              <a:rPr lang="en-US" sz="1600" dirty="0"/>
              <a:t>:::ruleset/cis-</a:t>
            </a:r>
            <a:r>
              <a:rPr lang="en-US" sz="1600" dirty="0" err="1"/>
              <a:t>aws</a:t>
            </a:r>
            <a:r>
              <a:rPr lang="en-US" sz="1600" dirty="0"/>
              <a:t>-foundations-benchmark/v/1.2.0/rule/1.1",</a:t>
            </a:r>
          </a:p>
          <a:p>
            <a:pPr marL="0" indent="0">
              <a:buNone/>
            </a:pPr>
            <a:r>
              <a:rPr lang="en-US" sz="1600" dirty="0"/>
              <a:t>   "</a:t>
            </a:r>
            <a:r>
              <a:rPr lang="en-US" sz="1600" dirty="0" err="1"/>
              <a:t>RemediationUrl</a:t>
            </a:r>
            <a:r>
              <a:rPr lang="en-US" sz="1600" dirty="0"/>
              <a:t>":"https://docs.aws.amazon.com/console/</a:t>
            </a:r>
            <a:r>
              <a:rPr lang="en-US" sz="1600" dirty="0" err="1"/>
              <a:t>securityhub</a:t>
            </a:r>
            <a:r>
              <a:rPr lang="en-US" sz="1600" dirty="0"/>
              <a:t>/standards-cis-1.1/remediation",</a:t>
            </a:r>
          </a:p>
          <a:p>
            <a:pPr marL="0" indent="0">
              <a:buNone/>
            </a:pPr>
            <a:r>
              <a:rPr lang="en-US" sz="1600" dirty="0"/>
              <a:t>   "</a:t>
            </a:r>
            <a:r>
              <a:rPr lang="en-US" sz="1600" dirty="0" err="1"/>
              <a:t>Severity":"Medium</a:t>
            </a:r>
            <a:r>
              <a:rPr lang="en-US" sz="1600" dirty="0"/>
              <a:t>",</a:t>
            </a:r>
          </a:p>
          <a:p>
            <a:pPr marL="0" indent="0">
              <a:buNone/>
            </a:pPr>
            <a:r>
              <a:rPr lang="en-US" sz="1600" dirty="0"/>
              <a:t>   "</a:t>
            </a:r>
            <a:r>
              <a:rPr lang="en-US" sz="1600" dirty="0" err="1"/>
              <a:t>NumberOfFindings</a:t>
            </a:r>
            <a:r>
              <a:rPr lang="en-US" sz="1600" dirty="0"/>
              <a:t>":"There are 1 findings in this CIS control."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546B8991-E6F8-4B28-8C8A-D8E21E9B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7" y="5858513"/>
            <a:ext cx="10664402" cy="415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6DACF-B9C0-45E8-BF3C-2A9E1537E6DF}"/>
              </a:ext>
            </a:extLst>
          </p:cNvPr>
          <p:cNvSpPr txBox="1"/>
          <p:nvPr/>
        </p:nvSpPr>
        <p:spPr>
          <a:xfrm>
            <a:off x="5031594" y="791739"/>
            <a:ext cx="35039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RRR_AWS_SecurityHub will be Node, CI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419AC8-75FE-4F9E-8310-5F123247A26F}"/>
              </a:ext>
            </a:extLst>
          </p:cNvPr>
          <p:cNvCxnSpPr>
            <a:cxnSpLocks/>
          </p:cNvCxnSpPr>
          <p:nvPr/>
        </p:nvCxnSpPr>
        <p:spPr>
          <a:xfrm flipV="1">
            <a:off x="3348842" y="1021101"/>
            <a:ext cx="1682753" cy="24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938F97-BA37-4572-A0EC-65F9D710DA9E}"/>
              </a:ext>
            </a:extLst>
          </p:cNvPr>
          <p:cNvSpPr txBox="1"/>
          <p:nvPr/>
        </p:nvSpPr>
        <p:spPr>
          <a:xfrm>
            <a:off x="5227894" y="1570306"/>
            <a:ext cx="14362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Alert Group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8CD3DE-439D-4111-9B2B-1C63B7471AE9}"/>
              </a:ext>
            </a:extLst>
          </p:cNvPr>
          <p:cNvCxnSpPr>
            <a:cxnSpLocks/>
          </p:cNvCxnSpPr>
          <p:nvPr/>
        </p:nvCxnSpPr>
        <p:spPr>
          <a:xfrm flipV="1">
            <a:off x="3674326" y="1754972"/>
            <a:ext cx="1579096" cy="3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2E96AB5-FC25-4FF0-AA21-B332BC6D89AE}"/>
              </a:ext>
            </a:extLst>
          </p:cNvPr>
          <p:cNvSpPr/>
          <p:nvPr/>
        </p:nvSpPr>
        <p:spPr>
          <a:xfrm>
            <a:off x="3523785" y="1736900"/>
            <a:ext cx="301082" cy="899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28C59C-6A6A-4267-980E-EF0D7F745471}"/>
              </a:ext>
            </a:extLst>
          </p:cNvPr>
          <p:cNvCxnSpPr>
            <a:cxnSpLocks/>
          </p:cNvCxnSpPr>
          <p:nvPr/>
        </p:nvCxnSpPr>
        <p:spPr>
          <a:xfrm flipV="1">
            <a:off x="4875660" y="2509540"/>
            <a:ext cx="1579096" cy="3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A9454C-02CA-409A-A1E0-6BD0491F48D4}"/>
              </a:ext>
            </a:extLst>
          </p:cNvPr>
          <p:cNvSpPr txBox="1"/>
          <p:nvPr/>
        </p:nvSpPr>
        <p:spPr>
          <a:xfrm>
            <a:off x="6454756" y="2302705"/>
            <a:ext cx="35187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Summary, Short description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C715E5-9706-4B11-A3F7-3B120F770640}"/>
              </a:ext>
            </a:extLst>
          </p:cNvPr>
          <p:cNvCxnSpPr>
            <a:cxnSpLocks/>
          </p:cNvCxnSpPr>
          <p:nvPr/>
        </p:nvCxnSpPr>
        <p:spPr>
          <a:xfrm flipV="1">
            <a:off x="5817608" y="2671011"/>
            <a:ext cx="846487" cy="26056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E982C5-4184-4BB1-9452-81C3AEBB9F15}"/>
              </a:ext>
            </a:extLst>
          </p:cNvPr>
          <p:cNvSpPr txBox="1"/>
          <p:nvPr/>
        </p:nvSpPr>
        <p:spPr>
          <a:xfrm>
            <a:off x="9974679" y="4111860"/>
            <a:ext cx="185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Alert Key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8629A3-A60C-4BF1-807A-B993B74B47F4}"/>
              </a:ext>
            </a:extLst>
          </p:cNvPr>
          <p:cNvCxnSpPr>
            <a:cxnSpLocks/>
          </p:cNvCxnSpPr>
          <p:nvPr/>
        </p:nvCxnSpPr>
        <p:spPr>
          <a:xfrm>
            <a:off x="9183976" y="3812857"/>
            <a:ext cx="78954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5962D3-E84F-46D1-B69D-D8398AE58E9C}"/>
              </a:ext>
            </a:extLst>
          </p:cNvPr>
          <p:cNvSpPr txBox="1"/>
          <p:nvPr/>
        </p:nvSpPr>
        <p:spPr>
          <a:xfrm>
            <a:off x="6676579" y="4920177"/>
            <a:ext cx="18589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Ticket Severity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311C3A-2214-4970-966F-D95D555A24CB}"/>
              </a:ext>
            </a:extLst>
          </p:cNvPr>
          <p:cNvCxnSpPr>
            <a:cxnSpLocks/>
          </p:cNvCxnSpPr>
          <p:nvPr/>
        </p:nvCxnSpPr>
        <p:spPr>
          <a:xfrm>
            <a:off x="2508179" y="4941558"/>
            <a:ext cx="4155916" cy="16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BD66274-EC4F-4DF7-B13A-E94EDF18A416}"/>
              </a:ext>
            </a:extLst>
          </p:cNvPr>
          <p:cNvSpPr/>
          <p:nvPr/>
        </p:nvSpPr>
        <p:spPr>
          <a:xfrm>
            <a:off x="3222703" y="1087801"/>
            <a:ext cx="301082" cy="5892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3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41" y="-268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Sample ServiceNow Ticket</a:t>
            </a:r>
            <a:endParaRPr lang="en-IN" sz="2400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97" y="6595359"/>
            <a:ext cx="1208285" cy="2626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42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527C-6D5A-C042-95E4-F917289AD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Architecture Decisions - </a:t>
            </a:r>
            <a:r>
              <a:rPr lang="en-US" sz="5400" dirty="0">
                <a:solidFill>
                  <a:srgbClr val="FF0000"/>
                </a:solidFill>
              </a:rPr>
              <a:t>TBD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C5C4A-F8AE-874C-8F09-703B4BD6B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9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4FD2E6E-925E-4DA3-81F1-13BF1E879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1358"/>
            <a:ext cx="10515600" cy="922072"/>
          </a:xfrm>
        </p:spPr>
        <p:txBody>
          <a:bodyPr vert="horz" lIns="89833" tIns="44916" rIns="89833" bIns="44916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Architectural Decisions – Decision 1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B1C5CD-C7FF-4D21-8ADE-3FE392978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033430"/>
            <a:ext cx="10515600" cy="5143533"/>
          </a:xfrm>
        </p:spPr>
        <p:txBody>
          <a:bodyPr vert="horz" lIns="89833" tIns="44916" rIns="89833" bIns="44916" rtlCol="0">
            <a:normAutofit/>
          </a:bodyPr>
          <a:lstStyle/>
          <a:p>
            <a:pPr marL="0" indent="0" defTabSz="1336761">
              <a:buNone/>
              <a:defRPr/>
            </a:pPr>
            <a:r>
              <a:rPr lang="en-US" altLang="en-US" sz="2047" dirty="0"/>
              <a:t>Severity of all Events/tickets going to ServiceNow will have the same severity of Medium.</a:t>
            </a:r>
          </a:p>
          <a:p>
            <a:pPr marL="0" indent="0" defTabSz="1336761">
              <a:buNone/>
              <a:defRPr/>
            </a:pPr>
            <a:r>
              <a:rPr lang="en-US" altLang="en-US" sz="2047" b="1" u="sng" dirty="0"/>
              <a:t>Options</a:t>
            </a:r>
          </a:p>
          <a:p>
            <a:pPr marL="334190" indent="-334190" defTabSz="1336761">
              <a:defRPr/>
            </a:pPr>
            <a:r>
              <a:rPr lang="en-US" altLang="en-US" sz="2047" dirty="0" err="1"/>
              <a:t>SecurityHub</a:t>
            </a:r>
            <a:r>
              <a:rPr lang="en-US" altLang="en-US" sz="2047" dirty="0"/>
              <a:t> defines/reports different severity levels for the different CIS controls. We could capture and send this severity to the tickets created within ServiceNow. </a:t>
            </a:r>
          </a:p>
          <a:p>
            <a:pPr marL="334190" indent="-334190" defTabSz="1336761">
              <a:defRPr/>
            </a:pPr>
            <a:r>
              <a:rPr lang="en-US" altLang="en-US" sz="2047" dirty="0"/>
              <a:t>Define a constant severity for all cis controls in ServiceNow. </a:t>
            </a:r>
          </a:p>
          <a:p>
            <a:pPr marL="0" indent="0" defTabSz="1336761">
              <a:buNone/>
              <a:defRPr/>
            </a:pPr>
            <a:endParaRPr lang="en-US" altLang="en-US" sz="2047" dirty="0"/>
          </a:p>
          <a:p>
            <a:pPr marL="0" indent="0" defTabSz="1336761">
              <a:buNone/>
              <a:defRPr/>
            </a:pPr>
            <a:r>
              <a:rPr lang="en-US" altLang="en-US" sz="2047" b="1" u="sng" dirty="0"/>
              <a:t>Recommendation</a:t>
            </a:r>
          </a:p>
          <a:p>
            <a:pPr marL="334190" indent="-334190" defTabSz="1336761">
              <a:defRPr/>
            </a:pPr>
            <a:r>
              <a:rPr lang="en-US" altLang="en-US" sz="2047" dirty="0"/>
              <a:t>Define a constant severity for all cis controls in ServiceNow.</a:t>
            </a:r>
          </a:p>
          <a:p>
            <a:pPr defTabSz="1336761">
              <a:defRPr/>
            </a:pPr>
            <a:endParaRPr lang="en-US" altLang="en-US" sz="2047" dirty="0"/>
          </a:p>
          <a:p>
            <a:pPr defTabSz="1336761">
              <a:defRPr/>
            </a:pPr>
            <a:endParaRPr lang="en-US" altLang="en-US" sz="2047" dirty="0"/>
          </a:p>
          <a:p>
            <a:pPr defTabSz="1336761">
              <a:defRPr/>
            </a:pPr>
            <a:endParaRPr lang="en-US" altLang="en-US" sz="2047" dirty="0"/>
          </a:p>
          <a:p>
            <a:pPr marL="334190" indent="-334190" defTabSz="1336761">
              <a:defRPr/>
            </a:pPr>
            <a:endParaRPr lang="en-US" altLang="en-US" sz="2047" dirty="0"/>
          </a:p>
          <a:p>
            <a:pPr marL="0" indent="0" defTabSz="1336761">
              <a:buNone/>
              <a:defRPr/>
            </a:pPr>
            <a:endParaRPr lang="en-US" altLang="en-US" dirty="0"/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DC3CE150-BBE8-4EFD-8933-BE9A208ECF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0000FF"/>
              </a:buClr>
              <a:buChar char="•"/>
              <a:defRPr sz="2339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86119" indent="-417738"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–"/>
              <a:defRPr sz="2047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70952" indent="-334190">
              <a:spcAft>
                <a:spcPct val="25000"/>
              </a:spcAft>
              <a:buClr>
                <a:srgbClr val="0000FF"/>
              </a:buClr>
              <a:buChar char="•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39332" indent="-334190"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–"/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7713" indent="-334190"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&gt;"/>
              <a:defRPr sz="1608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676094" indent="-33419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&gt;"/>
              <a:defRPr sz="1608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344474" indent="-33419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&gt;"/>
              <a:defRPr sz="1608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5012855" indent="-33419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&gt;"/>
              <a:defRPr sz="1608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681236" indent="-33419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&gt;"/>
              <a:defRPr sz="1608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DC0A1723-91C8-4E73-A4D0-0F9D394269B3}" type="slidenum">
              <a:rPr lang="en-US" altLang="en-US" sz="1023">
                <a:solidFill>
                  <a:srgbClr val="000000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en-US" sz="1023">
              <a:solidFill>
                <a:srgbClr val="000000"/>
              </a:solidFill>
            </a:endParaRPr>
          </a:p>
        </p:txBody>
      </p:sp>
      <p:sp>
        <p:nvSpPr>
          <p:cNvPr id="23557" name="Slide Number Placeholder 3">
            <a:extLst>
              <a:ext uri="{FF2B5EF4-FFF2-40B4-BE49-F238E27FC236}">
                <a16:creationId xmlns:a16="http://schemas.microsoft.com/office/drawing/2014/main" id="{45ACAAE2-85EE-4F3C-BD3F-9E20826D0A96}"/>
              </a:ext>
            </a:extLst>
          </p:cNvPr>
          <p:cNvSpPr txBox="1">
            <a:spLocks noGrp="1"/>
          </p:cNvSpPr>
          <p:nvPr/>
        </p:nvSpPr>
        <p:spPr bwMode="black">
          <a:xfrm>
            <a:off x="2757513" y="6500597"/>
            <a:ext cx="443274" cy="32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33" tIns="44916" rIns="89833" bIns="44916"/>
          <a:lstStyle>
            <a:lvl1pPr defTabSz="614363">
              <a:spcAft>
                <a:spcPct val="25000"/>
              </a:spcAft>
              <a:buClr>
                <a:srgbClr val="0000FF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98475" indent="-190500" defTabSz="614363"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8350" indent="-153988" defTabSz="614363">
              <a:spcAft>
                <a:spcPct val="25000"/>
              </a:spcAft>
              <a:buClr>
                <a:srgbClr val="0000FF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74738" indent="-152400" defTabSz="614363"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82713" indent="-153988" defTabSz="614363"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&gt;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9913" indent="-15398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&gt;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7113" indent="-15398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&gt;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54313" indent="-15398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&gt;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11513" indent="-15398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0000FF"/>
              </a:buClr>
              <a:buFont typeface="Arial" panose="020B0604020202020204" pitchFamily="34" charset="0"/>
              <a:buChar char="&gt;"/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fld id="{6222F2FE-F500-4593-954B-126FCD1B09BA}" type="slidenum">
              <a:rPr lang="en-US" altLang="en-US" sz="1023" b="1">
                <a:solidFill>
                  <a:srgbClr val="FFFFFF"/>
                </a:solidFill>
                <a:cs typeface="Arial" panose="020B0604020202020204" pitchFamily="34" charset="0"/>
              </a:rPr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en-US" sz="1023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527C-6D5A-C042-95E4-F917289AD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Backup slides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C5C4A-F8AE-874C-8F09-703B4BD6B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46EC-BBB0-B14E-A260-55014C51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78050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Requirements for Security Hub (AWS)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0424-1E87-0F49-9681-EC859357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039" y="1103972"/>
            <a:ext cx="10539761" cy="50729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Enable Multi-Account, Multi-Region deployment architecture for Security Hub</a:t>
            </a:r>
          </a:p>
          <a:p>
            <a:endParaRPr lang="en-US" sz="2400" dirty="0"/>
          </a:p>
          <a:p>
            <a:r>
              <a:rPr lang="en-US" sz="2400" dirty="0"/>
              <a:t>Enable CIS benchmarks in Security Hub</a:t>
            </a:r>
          </a:p>
          <a:p>
            <a:endParaRPr lang="en-US" sz="2400" dirty="0"/>
          </a:p>
          <a:p>
            <a:r>
              <a:rPr lang="en-US" sz="2400" dirty="0"/>
              <a:t>Integrate with Netcool-ServiceNow and post findings into ServiceNow as tickets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Define a uniform design/architecture across AWS, Azure</a:t>
            </a:r>
          </a:p>
          <a:p>
            <a:endParaRPr lang="en-US" sz="2400" dirty="0"/>
          </a:p>
          <a:p>
            <a:r>
              <a:rPr lang="en-US" sz="2400" dirty="0"/>
              <a:t>Cover Delta between IBM tech specs &amp; CIS implementation of AWS</a:t>
            </a:r>
          </a:p>
          <a:p>
            <a:endParaRPr lang="en-US" sz="2400" dirty="0"/>
          </a:p>
          <a:p>
            <a:r>
              <a:rPr lang="en-US" sz="2400" dirty="0"/>
              <a:t>Provide for remediation of tickets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Note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More requirements </a:t>
            </a:r>
            <a:r>
              <a:rPr lang="en-US" sz="2400">
                <a:solidFill>
                  <a:srgbClr val="0070C0"/>
                </a:solidFill>
              </a:rPr>
              <a:t>to follow.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2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527C-6D5A-C042-95E4-F917289AD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805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Reference Architecture &amp; Proposed Changes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2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8727F8-2DF4-4C38-BC66-CEC4C126F379}"/>
              </a:ext>
            </a:extLst>
          </p:cNvPr>
          <p:cNvSpPr/>
          <p:nvPr/>
        </p:nvSpPr>
        <p:spPr>
          <a:xfrm>
            <a:off x="6096000" y="5047456"/>
            <a:ext cx="5473060" cy="1597605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4000"/>
            </a:schemeClr>
          </a:solidFill>
          <a:ln w="9525">
            <a:solidFill>
              <a:schemeClr val="tx1"/>
            </a:solidFill>
            <a:prstDash val="sysDash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Added accounts are member accounts. With the master account, you can view findings in member accounts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Multi-Account structure</a:t>
            </a:r>
            <a:endParaRPr lang="en-IN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CA30E7-4D67-4744-8669-040F28935FB8}"/>
              </a:ext>
            </a:extLst>
          </p:cNvPr>
          <p:cNvSpPr/>
          <p:nvPr/>
        </p:nvSpPr>
        <p:spPr>
          <a:xfrm>
            <a:off x="1316252" y="2139745"/>
            <a:ext cx="2920468" cy="194987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Account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629DB6E-A7AF-4AB8-8997-B61BBCD94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252" y="2139745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E4F08B5-1B6E-4135-8245-66C015F46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1612" y="1690688"/>
            <a:ext cx="290512" cy="2905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58B6C-A736-42AF-952D-888C22587F8C}"/>
              </a:ext>
            </a:extLst>
          </p:cNvPr>
          <p:cNvSpPr/>
          <p:nvPr/>
        </p:nvSpPr>
        <p:spPr>
          <a:xfrm>
            <a:off x="7371612" y="1690688"/>
            <a:ext cx="2209268" cy="13255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 Account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BB5A1BB-77D1-44F5-9EFB-DAA9EA36B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1612" y="3456464"/>
            <a:ext cx="290512" cy="2905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5C0A5A-3C53-4C4E-A3FF-4001FE6C23DB}"/>
              </a:ext>
            </a:extLst>
          </p:cNvPr>
          <p:cNvSpPr/>
          <p:nvPr/>
        </p:nvSpPr>
        <p:spPr>
          <a:xfrm>
            <a:off x="7371612" y="3456464"/>
            <a:ext cx="2209268" cy="13255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 Account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229CFD9-89A8-4F00-A9D5-754049884D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0886" y="271780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84B3DBA-C912-4D1A-B5B6-B2503E57A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9526" y="2057508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736A23E-F514-41AD-A0D9-B802B0E78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9526" y="3896360"/>
            <a:ext cx="711200" cy="7112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26183-56D6-4D7F-B393-1493C3B46D4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132086" y="2413108"/>
            <a:ext cx="4917440" cy="660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45D394-457C-4187-B485-58FAE7CB80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132086" y="3073400"/>
            <a:ext cx="4917440" cy="1178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B55A31-FE39-44BB-B0CA-B05CE790AA36}"/>
              </a:ext>
            </a:extLst>
          </p:cNvPr>
          <p:cNvSpPr/>
          <p:nvPr/>
        </p:nvSpPr>
        <p:spPr>
          <a:xfrm>
            <a:off x="441083" y="5033724"/>
            <a:ext cx="5045317" cy="159760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9525">
            <a:solidFill>
              <a:schemeClr val="tx1"/>
            </a:solidFill>
            <a:prstDash val="sysDot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If your invitations are accepted by a member account , your account is designated as the Security Hub master account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E7C3E7-86EF-4E74-A573-983D4930EC53}"/>
              </a:ext>
            </a:extLst>
          </p:cNvPr>
          <p:cNvSpPr txBox="1"/>
          <p:nvPr/>
        </p:nvSpPr>
        <p:spPr>
          <a:xfrm>
            <a:off x="1852199" y="5011403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Account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5951E-3289-48ED-A1FF-0BE316D8F9D3}"/>
              </a:ext>
            </a:extLst>
          </p:cNvPr>
          <p:cNvSpPr txBox="1"/>
          <p:nvPr/>
        </p:nvSpPr>
        <p:spPr>
          <a:xfrm>
            <a:off x="7609467" y="5033724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 Account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97" y="6595359"/>
            <a:ext cx="1208285" cy="2626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BBF5B-391B-41DB-BFA3-69F7A5D2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107" y="641962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4F2E2-8D4A-4539-BBAA-DF784EB279B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F53F5B6D-75D4-4C46-B902-75D396AAE50B}"/>
              </a:ext>
            </a:extLst>
          </p:cNvPr>
          <p:cNvSpPr/>
          <p:nvPr/>
        </p:nvSpPr>
        <p:spPr>
          <a:xfrm>
            <a:off x="9661772" y="368458"/>
            <a:ext cx="2220535" cy="645334"/>
          </a:xfrm>
          <a:prstGeom prst="wedgeRound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CDD8F-31C1-4FC9-8325-5D22A93EF70A}"/>
              </a:ext>
            </a:extLst>
          </p:cNvPr>
          <p:cNvSpPr txBox="1"/>
          <p:nvPr/>
        </p:nvSpPr>
        <p:spPr>
          <a:xfrm>
            <a:off x="9661772" y="391141"/>
            <a:ext cx="214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There is an exclusive deep dive session recording available on Security Hub service</a:t>
            </a:r>
            <a:endParaRPr lang="en-IN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4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DACF8B-BD2C-4669-99D6-4E3B5729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960686"/>
            <a:ext cx="11280555" cy="571443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692B9FC-633E-40CE-97D8-48978CB0C59C}"/>
              </a:ext>
            </a:extLst>
          </p:cNvPr>
          <p:cNvSpPr txBox="1">
            <a:spLocks/>
          </p:cNvSpPr>
          <p:nvPr/>
        </p:nvSpPr>
        <p:spPr>
          <a:xfrm>
            <a:off x="0" y="20072"/>
            <a:ext cx="1128055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Multi-Account, Multi-Region deployment – Earlier Design</a:t>
            </a:r>
            <a:endParaRPr lang="en-IN" sz="3600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227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39" y="-10838"/>
            <a:ext cx="10515600" cy="513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Proposed Design – AWS side Implementation Done</a:t>
            </a:r>
            <a:endParaRPr lang="en-IN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CA30E7-4D67-4744-8669-040F28935FB8}"/>
              </a:ext>
            </a:extLst>
          </p:cNvPr>
          <p:cNvSpPr/>
          <p:nvPr/>
        </p:nvSpPr>
        <p:spPr>
          <a:xfrm>
            <a:off x="4494352" y="1002319"/>
            <a:ext cx="2920468" cy="194987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Account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629DB6E-A7AF-4AB8-8997-B61BBCD94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4352" y="1002319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E4F08B5-1B6E-4135-8245-66C015F46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3284" y="553262"/>
            <a:ext cx="290512" cy="2905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58B6C-A736-42AF-952D-888C22587F8C}"/>
              </a:ext>
            </a:extLst>
          </p:cNvPr>
          <p:cNvSpPr/>
          <p:nvPr/>
        </p:nvSpPr>
        <p:spPr>
          <a:xfrm>
            <a:off x="8453284" y="553262"/>
            <a:ext cx="2209268" cy="13255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 Account1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BB5A1BB-77D1-44F5-9EFB-DAA9EA36B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3284" y="1939900"/>
            <a:ext cx="290512" cy="2905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5C0A5A-3C53-4C4E-A3FF-4001FE6C23DB}"/>
              </a:ext>
            </a:extLst>
          </p:cNvPr>
          <p:cNvSpPr/>
          <p:nvPr/>
        </p:nvSpPr>
        <p:spPr>
          <a:xfrm>
            <a:off x="8453284" y="1928751"/>
            <a:ext cx="2209268" cy="13255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229CFD9-89A8-4F00-A9D5-754049884D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8986" y="1580374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84B3DBA-C912-4D1A-B5B6-B2503E57A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1198" y="920082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736A23E-F514-41AD-A0D9-B802B0E78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1198" y="2379796"/>
            <a:ext cx="711200" cy="7112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26183-56D6-4D7F-B393-1493C3B46D49}"/>
              </a:ext>
            </a:extLst>
          </p:cNvPr>
          <p:cNvCxnSpPr>
            <a:cxnSpLocks/>
          </p:cNvCxnSpPr>
          <p:nvPr/>
        </p:nvCxnSpPr>
        <p:spPr>
          <a:xfrm flipV="1">
            <a:off x="6310186" y="1171918"/>
            <a:ext cx="2821012" cy="660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45D394-457C-4187-B485-58FAE7CB80DA}"/>
              </a:ext>
            </a:extLst>
          </p:cNvPr>
          <p:cNvCxnSpPr>
            <a:cxnSpLocks/>
          </p:cNvCxnSpPr>
          <p:nvPr/>
        </p:nvCxnSpPr>
        <p:spPr>
          <a:xfrm>
            <a:off x="6310186" y="2066724"/>
            <a:ext cx="2821012" cy="799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E7C3E7-86EF-4E74-A573-983D4930EC53}"/>
              </a:ext>
            </a:extLst>
          </p:cNvPr>
          <p:cNvSpPr txBox="1"/>
          <p:nvPr/>
        </p:nvSpPr>
        <p:spPr>
          <a:xfrm>
            <a:off x="4968879" y="3003919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Account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5951E-3289-48ED-A1FF-0BE316D8F9D3}"/>
              </a:ext>
            </a:extLst>
          </p:cNvPr>
          <p:cNvSpPr txBox="1"/>
          <p:nvPr/>
        </p:nvSpPr>
        <p:spPr>
          <a:xfrm>
            <a:off x="8572211" y="3037671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 Accounts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97" y="6595359"/>
            <a:ext cx="1208285" cy="2626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BBF5B-391B-41DB-BFA3-69F7A5D2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107" y="641962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4F2E2-8D4A-4539-BBAA-DF784EB279B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9D48E8-BA45-45BF-845E-E8D537BAC5B0}"/>
              </a:ext>
            </a:extLst>
          </p:cNvPr>
          <p:cNvSpPr/>
          <p:nvPr/>
        </p:nvSpPr>
        <p:spPr>
          <a:xfrm>
            <a:off x="4267479" y="524554"/>
            <a:ext cx="7117916" cy="287809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1AD91C-4243-42FC-AC89-C12708D422D7}"/>
              </a:ext>
            </a:extLst>
          </p:cNvPr>
          <p:cNvSpPr/>
          <p:nvPr/>
        </p:nvSpPr>
        <p:spPr>
          <a:xfrm>
            <a:off x="4254682" y="3511709"/>
            <a:ext cx="7117917" cy="62163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6A45-CCC1-4B5D-AFF7-CFF595C73903}"/>
              </a:ext>
            </a:extLst>
          </p:cNvPr>
          <p:cNvSpPr/>
          <p:nvPr/>
        </p:nvSpPr>
        <p:spPr>
          <a:xfrm>
            <a:off x="4267478" y="4253740"/>
            <a:ext cx="7117918" cy="62163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Region3 …..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D1D5AA-BB5D-4B67-8ED0-58FCA922840E}"/>
              </a:ext>
            </a:extLst>
          </p:cNvPr>
          <p:cNvSpPr/>
          <p:nvPr/>
        </p:nvSpPr>
        <p:spPr>
          <a:xfrm>
            <a:off x="4267477" y="5013835"/>
            <a:ext cx="7117919" cy="62163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.....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B93238C-9DF1-4320-A2CB-9B2A70FA2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4" y="5650966"/>
            <a:ext cx="10755276" cy="1128944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/>
              <a:t>Enable Multi-Account, Multi-Region deployment architecture. Enable as many regions as needed and where Customer services are running. </a:t>
            </a:r>
          </a:p>
          <a:p>
            <a:r>
              <a:rPr lang="en-US" sz="2400" dirty="0"/>
              <a:t>No concept of Secondary Region. Multiple regions enabled wherever Account Region specific services are running and compliance needs to be reported.</a:t>
            </a:r>
          </a:p>
          <a:p>
            <a:r>
              <a:rPr lang="en-US" sz="2400" dirty="0"/>
              <a:t>Enable CIS benchmarks in Security Hub. All controls are enabled in all regions. (Duplicate findings across regions for Global Resources like IAM.)</a:t>
            </a:r>
          </a:p>
          <a:p>
            <a:r>
              <a:rPr lang="en-US" sz="2400" dirty="0"/>
              <a:t>Primary key for Netcool integration could be   Region, </a:t>
            </a:r>
            <a:r>
              <a:rPr lang="en-US" sz="2400" dirty="0" err="1"/>
              <a:t>AccountId</a:t>
            </a:r>
            <a:r>
              <a:rPr lang="en-US" sz="2400" dirty="0"/>
              <a:t>, </a:t>
            </a:r>
            <a:r>
              <a:rPr lang="en-US" sz="2400" dirty="0" err="1"/>
              <a:t>CIS_control_id</a:t>
            </a:r>
            <a:r>
              <a:rPr lang="en-US" sz="2400" dirty="0"/>
              <a:t> . This will uniquely identify an Event, ticket.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1DD824-FD7A-405A-B206-5A1740CB45A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315893" y="1275682"/>
            <a:ext cx="2815305" cy="6290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4A9662-7791-4A4B-A548-8772F6EFE3C7}"/>
              </a:ext>
            </a:extLst>
          </p:cNvPr>
          <p:cNvCxnSpPr>
            <a:cxnSpLocks/>
          </p:cNvCxnSpPr>
          <p:nvPr/>
        </p:nvCxnSpPr>
        <p:spPr>
          <a:xfrm>
            <a:off x="6310186" y="2187574"/>
            <a:ext cx="2852944" cy="7711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925F3E-FB2F-4B40-A8AA-0B8686DDAA1D}"/>
              </a:ext>
            </a:extLst>
          </p:cNvPr>
          <p:cNvSpPr txBox="1"/>
          <p:nvPr/>
        </p:nvSpPr>
        <p:spPr>
          <a:xfrm rot="20793704">
            <a:off x="7015776" y="133908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Assume Role</a:t>
            </a:r>
            <a:endParaRPr lang="en-IN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E6F16-3043-4D9B-9071-EC8AB7235AE6}"/>
              </a:ext>
            </a:extLst>
          </p:cNvPr>
          <p:cNvSpPr txBox="1"/>
          <p:nvPr/>
        </p:nvSpPr>
        <p:spPr>
          <a:xfrm rot="20793704">
            <a:off x="7257225" y="158068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Findings</a:t>
            </a:r>
            <a:endParaRPr lang="en-IN" sz="1000" dirty="0"/>
          </a:p>
        </p:txBody>
      </p:sp>
      <p:sp>
        <p:nvSpPr>
          <p:cNvPr id="27" name="CustomShape 6">
            <a:extLst>
              <a:ext uri="{FF2B5EF4-FFF2-40B4-BE49-F238E27FC236}">
                <a16:creationId xmlns:a16="http://schemas.microsoft.com/office/drawing/2014/main" id="{BB2C47E7-2467-463F-9CCE-12AF0D260145}"/>
              </a:ext>
            </a:extLst>
          </p:cNvPr>
          <p:cNvSpPr/>
          <p:nvPr/>
        </p:nvSpPr>
        <p:spPr>
          <a:xfrm>
            <a:off x="25821" y="2269272"/>
            <a:ext cx="2559152" cy="1020733"/>
          </a:xfrm>
          <a:prstGeom prst="roundRect">
            <a:avLst>
              <a:gd name="adj" fmla="val 12921"/>
            </a:avLst>
          </a:prstGeom>
          <a:noFill/>
          <a:ln w="648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81A97-79CC-44F9-9196-22C1BE8729B5}"/>
              </a:ext>
            </a:extLst>
          </p:cNvPr>
          <p:cNvSpPr txBox="1"/>
          <p:nvPr/>
        </p:nvSpPr>
        <p:spPr>
          <a:xfrm>
            <a:off x="-65214" y="2377965"/>
            <a:ext cx="2689540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b="1" dirty="0"/>
              <a:t>              </a:t>
            </a:r>
            <a:r>
              <a:rPr lang="en-US" sz="1100" b="1" dirty="0"/>
              <a:t>MCMS Netcool  (</a:t>
            </a:r>
            <a:r>
              <a:rPr lang="en-US" sz="1100" b="1" dirty="0" err="1"/>
              <a:t>Softlayer</a:t>
            </a:r>
            <a:r>
              <a:rPr lang="en-US" sz="1100" b="1" dirty="0"/>
              <a:t> DC)</a:t>
            </a:r>
          </a:p>
          <a:p>
            <a:r>
              <a:rPr lang="en-US" sz="1067" dirty="0"/>
              <a:t>          MCMS Netcool (with </a:t>
            </a:r>
            <a:r>
              <a:rPr lang="en-US" sz="1067" b="1" dirty="0"/>
              <a:t>Message Bus Probe</a:t>
            </a:r>
            <a:r>
              <a:rPr lang="en-US" sz="1067" dirty="0"/>
              <a:t>):</a:t>
            </a:r>
          </a:p>
          <a:p>
            <a:r>
              <a:rPr lang="en-US" sz="1067" b="1" dirty="0"/>
              <a:t>          </a:t>
            </a:r>
            <a:r>
              <a:rPr lang="en-US" sz="1067" dirty="0"/>
              <a:t>NAT Public IP mapped</a:t>
            </a:r>
          </a:p>
          <a:p>
            <a:r>
              <a:rPr lang="en-US" sz="900" b="1" dirty="0"/>
              <a:t>URL</a:t>
            </a:r>
            <a:r>
              <a:rPr lang="en-US" sz="900" dirty="0"/>
              <a:t>: </a:t>
            </a:r>
            <a:r>
              <a:rPr lang="en-US" sz="933" dirty="0"/>
              <a:t>https://&lt;netcoolmsgprobe-domainname&gt;:</a:t>
            </a:r>
            <a:r>
              <a:rPr lang="en-US" sz="933" i="1" dirty="0"/>
              <a:t>XX</a:t>
            </a:r>
          </a:p>
        </p:txBody>
      </p:sp>
      <p:sp>
        <p:nvSpPr>
          <p:cNvPr id="35" name="CustomShape 6">
            <a:extLst>
              <a:ext uri="{FF2B5EF4-FFF2-40B4-BE49-F238E27FC236}">
                <a16:creationId xmlns:a16="http://schemas.microsoft.com/office/drawing/2014/main" id="{D5D3F05F-A285-49B9-B5F5-BBCC6C31BCF6}"/>
              </a:ext>
            </a:extLst>
          </p:cNvPr>
          <p:cNvSpPr/>
          <p:nvPr/>
        </p:nvSpPr>
        <p:spPr>
          <a:xfrm>
            <a:off x="180129" y="1344259"/>
            <a:ext cx="1973552" cy="399035"/>
          </a:xfrm>
          <a:prstGeom prst="roundRect">
            <a:avLst>
              <a:gd name="adj" fmla="val 12921"/>
            </a:avLst>
          </a:prstGeom>
          <a:noFill/>
          <a:ln w="648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0F9746-C074-4A5A-8F8F-216934C3BA71}"/>
              </a:ext>
            </a:extLst>
          </p:cNvPr>
          <p:cNvSpPr txBox="1"/>
          <p:nvPr/>
        </p:nvSpPr>
        <p:spPr>
          <a:xfrm>
            <a:off x="180129" y="1275683"/>
            <a:ext cx="216947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/>
              <a:t>MCMS ServiceNow/Ticketing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1A4C6B-F395-49C7-9C0B-84366E15BADE}"/>
              </a:ext>
            </a:extLst>
          </p:cNvPr>
          <p:cNvCxnSpPr>
            <a:cxnSpLocks/>
          </p:cNvCxnSpPr>
          <p:nvPr/>
        </p:nvCxnSpPr>
        <p:spPr>
          <a:xfrm flipV="1">
            <a:off x="1420204" y="1740527"/>
            <a:ext cx="0" cy="53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15DDDC9-B3B8-48AF-A854-42C42611A777}"/>
              </a:ext>
            </a:extLst>
          </p:cNvPr>
          <p:cNvSpPr txBox="1"/>
          <p:nvPr/>
        </p:nvSpPr>
        <p:spPr>
          <a:xfrm>
            <a:off x="3535269" y="2276240"/>
            <a:ext cx="587389" cy="185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1000" b="1" dirty="0"/>
              <a:t>Webhook integration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DDBFB59-1F02-4DEC-9A97-EBF6947A50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2185" y="2542933"/>
            <a:ext cx="298023" cy="525761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F840CA-B1B2-4237-AA01-83E9C2FF72D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587569" y="2817161"/>
            <a:ext cx="1667113" cy="10053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0BBD5D-C0A6-49FF-A52F-153910649555}"/>
              </a:ext>
            </a:extLst>
          </p:cNvPr>
          <p:cNvCxnSpPr>
            <a:cxnSpLocks/>
          </p:cNvCxnSpPr>
          <p:nvPr/>
        </p:nvCxnSpPr>
        <p:spPr>
          <a:xfrm>
            <a:off x="2599241" y="2805814"/>
            <a:ext cx="1641334" cy="17362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D70724-DD24-432A-A93E-89DB0C858353}"/>
              </a:ext>
            </a:extLst>
          </p:cNvPr>
          <p:cNvCxnSpPr>
            <a:cxnSpLocks/>
          </p:cNvCxnSpPr>
          <p:nvPr/>
        </p:nvCxnSpPr>
        <p:spPr>
          <a:xfrm>
            <a:off x="2610781" y="2860511"/>
            <a:ext cx="1656698" cy="24809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7CEC6283-EEA5-4898-9BF3-05EEBCE470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8620" y="2264180"/>
            <a:ext cx="653984" cy="68840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2C28BCA-3629-456F-8AC5-7B3B94689FC3}"/>
              </a:ext>
            </a:extLst>
          </p:cNvPr>
          <p:cNvSpPr txBox="1"/>
          <p:nvPr/>
        </p:nvSpPr>
        <p:spPr>
          <a:xfrm rot="2747803">
            <a:off x="3305668" y="366800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Findings</a:t>
            </a:r>
            <a:endParaRPr lang="en-IN" sz="10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AFFBA22-9168-4405-A008-4F3B5FA92A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4001928" flipH="1">
            <a:off x="3048451" y="1851366"/>
            <a:ext cx="1139256" cy="16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8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41" y="-26829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Proposed Design</a:t>
            </a:r>
            <a:endParaRPr lang="en-IN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97" y="6595359"/>
            <a:ext cx="1208285" cy="26264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4F94CA-480F-4912-9EB8-BC6C802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82" y="791739"/>
            <a:ext cx="11128917" cy="546406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Enable Multi-Account, Multi-Region deployment architecture. Enable as many regions as needed and where Customer services are running.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 concept of Secondary Region. Multiple regions enabled wherever Account Region specific services are running and compliance needs to be reported.</a:t>
            </a:r>
          </a:p>
          <a:p>
            <a:endParaRPr lang="en-US" sz="2400" dirty="0"/>
          </a:p>
          <a:p>
            <a:r>
              <a:rPr lang="en-US" sz="2400" dirty="0"/>
              <a:t>Enable CIS benchmarks in Security Hub. All controls are enabled in all required regions. (Duplicate findings across regions for Global Resources like IAM.)</a:t>
            </a:r>
          </a:p>
          <a:p>
            <a:endParaRPr lang="en-US" sz="2400" dirty="0"/>
          </a:p>
          <a:p>
            <a:r>
              <a:rPr lang="en-US" sz="2400" dirty="0"/>
              <a:t>Gather findings per CIS control, per account, per region and send them to SNS topic. There is a subscription on the SNS topic to send events to Netcool through webhook integration.</a:t>
            </a:r>
          </a:p>
          <a:p>
            <a:endParaRPr lang="en-US" sz="2400" dirty="0"/>
          </a:p>
          <a:p>
            <a:r>
              <a:rPr lang="en-US" sz="2400" dirty="0"/>
              <a:t>Primary key for </a:t>
            </a:r>
            <a:r>
              <a:rPr lang="en-US" sz="2400" b="1" dirty="0"/>
              <a:t>Netcool integration </a:t>
            </a:r>
            <a:r>
              <a:rPr lang="en-US" sz="2400" dirty="0"/>
              <a:t>could be </a:t>
            </a:r>
            <a:r>
              <a:rPr lang="en-US" sz="2400" dirty="0" err="1"/>
              <a:t>StandardsControlArn</a:t>
            </a:r>
            <a:r>
              <a:rPr lang="en-US" sz="2400" dirty="0"/>
              <a:t> which is a combination of  </a:t>
            </a:r>
            <a:r>
              <a:rPr lang="en-US" sz="2400" b="1" dirty="0"/>
              <a:t>Region, </a:t>
            </a:r>
            <a:r>
              <a:rPr lang="en-US" sz="2400" b="1" dirty="0" err="1"/>
              <a:t>AccountId</a:t>
            </a:r>
            <a:r>
              <a:rPr lang="en-US" sz="2400" b="1" dirty="0"/>
              <a:t>, </a:t>
            </a:r>
            <a:r>
              <a:rPr lang="en-US" sz="2400" b="1" dirty="0" err="1"/>
              <a:t>CIS_control_id</a:t>
            </a:r>
            <a:r>
              <a:rPr lang="en-US" sz="2400" b="1" dirty="0"/>
              <a:t> </a:t>
            </a:r>
            <a:r>
              <a:rPr lang="en-US" sz="2400" dirty="0"/>
              <a:t>. This will uniquely identify an Event, ticket.</a:t>
            </a:r>
          </a:p>
          <a:p>
            <a:pPr marL="0" indent="0">
              <a:buNone/>
            </a:pPr>
            <a:r>
              <a:rPr lang="en-US" sz="2400" dirty="0"/>
              <a:t>Refer below URL for a dump of sample Events to Netcool from </a:t>
            </a:r>
            <a:r>
              <a:rPr lang="en-US" sz="2400" dirty="0" err="1"/>
              <a:t>SecurityHub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https://github.ibm.com/venkatre/aws_security_hub_automation/tree/master/EventDump_forNetcoolTeam/cis_findings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859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6E18F-2CD0-4C50-AB58-D039260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</a:rPr>
              <a:t>Proposed Design</a:t>
            </a:r>
            <a:endParaRPr lang="en-IN" sz="2600" b="1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B00EBC-2A88-46D6-9F79-774D668D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67991"/>
            <a:ext cx="8151541" cy="398243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7D5F3-9071-4E5C-A313-471B5C82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IN" sz="1800" dirty="0"/>
              <a:t>Above is a sample view in AWS Security Hub for "</a:t>
            </a:r>
            <a:r>
              <a:rPr lang="en-US" sz="1800" dirty="0"/>
              <a:t>CIS AWS Foundations Benchmark v1.2.0”</a:t>
            </a:r>
          </a:p>
          <a:p>
            <a:r>
              <a:rPr lang="en-US" sz="1800" dirty="0"/>
              <a:t>Our goal is to replicate a similar view in ServiceNow. One ServiceNow  ticket per CIS control, per account, per region. </a:t>
            </a:r>
            <a:endParaRPr lang="en-IN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312FD-3391-4D45-B2C6-F43230D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5EC7012-C59D-4BC6-84B4-B0550D8548B9}" type="datetime1">
              <a:rPr kumimoji="0" lang="en-IN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28-04-2021</a:t>
            </a:fld>
            <a:endParaRPr kumimoji="0" lang="en-IN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A55CA-C4A3-4888-A28D-FAEEE39F6E8D}"/>
              </a:ext>
            </a:extLst>
          </p:cNvPr>
          <p:cNvSpPr txBox="1"/>
          <p:nvPr/>
        </p:nvSpPr>
        <p:spPr>
          <a:xfrm>
            <a:off x="9099395" y="2564780"/>
            <a:ext cx="23573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One ServiceNow ticket </a:t>
            </a:r>
          </a:p>
          <a:p>
            <a:r>
              <a:rPr lang="en-IN" dirty="0"/>
              <a:t>per CIS control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3053AA-1835-476F-87CA-9E4BAE46EF55}"/>
              </a:ext>
            </a:extLst>
          </p:cNvPr>
          <p:cNvCxnSpPr/>
          <p:nvPr/>
        </p:nvCxnSpPr>
        <p:spPr>
          <a:xfrm flipV="1">
            <a:off x="7783551" y="3044283"/>
            <a:ext cx="1315844" cy="74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6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1906</Words>
  <Application>Microsoft Office PowerPoint</Application>
  <PresentationFormat>Widescreen</PresentationFormat>
  <Paragraphs>248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SecurityHub Design &amp; Implementation for AWS</vt:lpstr>
      <vt:lpstr>Requirements</vt:lpstr>
      <vt:lpstr>Requirements for Security Hub (AWS)</vt:lpstr>
      <vt:lpstr>Reference Architecture &amp; Proposed Changes</vt:lpstr>
      <vt:lpstr>Multi-Account structure</vt:lpstr>
      <vt:lpstr>PowerPoint Presentation</vt:lpstr>
      <vt:lpstr>Proposed Design – AWS side Implementation Done</vt:lpstr>
      <vt:lpstr>Proposed Design</vt:lpstr>
      <vt:lpstr>Proposed Design</vt:lpstr>
      <vt:lpstr>ServiceNow Ticket Screen shots</vt:lpstr>
      <vt:lpstr>Sequence Diagram – Enable SecurityHub</vt:lpstr>
      <vt:lpstr>Demo – Enable SecurityHub</vt:lpstr>
      <vt:lpstr>Sequence Diagram– Gather SecurityHub Findings and send to Netcool/Snow</vt:lpstr>
      <vt:lpstr>Demo – Gather CIS findings &amp; send to Netcool</vt:lpstr>
      <vt:lpstr>Status, Queries, Next Steps</vt:lpstr>
      <vt:lpstr>Status - what has been done so far</vt:lpstr>
      <vt:lpstr>Implementation - Pre-requisites from Customer Account</vt:lpstr>
      <vt:lpstr>Queries, Issues</vt:lpstr>
      <vt:lpstr>Next Steps</vt:lpstr>
      <vt:lpstr>References</vt:lpstr>
      <vt:lpstr>Design Details</vt:lpstr>
      <vt:lpstr>Proposed Design – Netcool/Snow Integration</vt:lpstr>
      <vt:lpstr>Proposed Design – Netcool/Snow Integration Mapping- TBD</vt:lpstr>
      <vt:lpstr>Proposed Design for Netcool Integration– Sample JSON payload, Netcool event</vt:lpstr>
      <vt:lpstr>Sample ServiceNow Ticket</vt:lpstr>
      <vt:lpstr>Architecture Decisions - TBD</vt:lpstr>
      <vt:lpstr>Architectural Decisions – Decision 1</vt:lpstr>
      <vt:lpstr>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Venkat A Reddy</cp:lastModifiedBy>
  <cp:revision>235</cp:revision>
  <dcterms:created xsi:type="dcterms:W3CDTF">2021-04-01T07:46:19Z</dcterms:created>
  <dcterms:modified xsi:type="dcterms:W3CDTF">2021-04-28T07:06:19Z</dcterms:modified>
</cp:coreProperties>
</file>