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142531683" r:id="rId3"/>
    <p:sldId id="2142531687" r:id="rId4"/>
    <p:sldId id="2142531627" r:id="rId5"/>
    <p:sldId id="2142531645" r:id="rId6"/>
    <p:sldId id="2142531641" r:id="rId7"/>
    <p:sldId id="2142531642" r:id="rId8"/>
    <p:sldId id="2142531651" r:id="rId9"/>
    <p:sldId id="260" r:id="rId10"/>
    <p:sldId id="259" r:id="rId11"/>
    <p:sldId id="2142531655" r:id="rId12"/>
    <p:sldId id="261" r:id="rId13"/>
    <p:sldId id="2142531658" r:id="rId14"/>
    <p:sldId id="2142531678" r:id="rId15"/>
    <p:sldId id="2142531657" r:id="rId16"/>
    <p:sldId id="2142531686" r:id="rId17"/>
    <p:sldId id="2142531675" r:id="rId18"/>
    <p:sldId id="2142531688" r:id="rId19"/>
    <p:sldId id="2142531672" r:id="rId20"/>
    <p:sldId id="2142531669" r:id="rId21"/>
    <p:sldId id="2142531684" r:id="rId22"/>
    <p:sldId id="2142531689" r:id="rId23"/>
    <p:sldId id="2142531677" r:id="rId24"/>
    <p:sldId id="2142531671" r:id="rId25"/>
    <p:sldId id="2142531659" r:id="rId26"/>
    <p:sldId id="2142531663" r:id="rId27"/>
    <p:sldId id="2142531680" r:id="rId28"/>
    <p:sldId id="2142531682" r:id="rId29"/>
    <p:sldId id="2142531681" r:id="rId30"/>
    <p:sldId id="2142531661" r:id="rId31"/>
    <p:sldId id="2142531676" r:id="rId32"/>
    <p:sldId id="214253165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nkat Reddy" initials="VR" lastIdx="3" clrIdx="0">
    <p:extLst>
      <p:ext uri="{19B8F6BF-5375-455C-9EA6-DF929625EA0E}">
        <p15:presenceInfo xmlns:p15="http://schemas.microsoft.com/office/powerpoint/2012/main" userId="S::venkatre@in.ibm.com::926c0d50-3972-4d43-ab3b-1b6a9dd4965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1" autoAdjust="0"/>
    <p:restoredTop sz="94673"/>
  </p:normalViewPr>
  <p:slideViewPr>
    <p:cSldViewPr snapToGrid="0" snapToObjects="1">
      <p:cViewPr varScale="1">
        <p:scale>
          <a:sx n="57" d="100"/>
          <a:sy n="57" d="100"/>
        </p:scale>
        <p:origin x="920" y="36"/>
      </p:cViewPr>
      <p:guideLst/>
    </p:cSldViewPr>
  </p:slideViewPr>
  <p:notesTextViewPr>
    <p:cViewPr>
      <p:scale>
        <a:sx n="1" d="1"/>
        <a:sy n="1" d="1"/>
      </p:scale>
      <p:origin x="0" y="0"/>
    </p:cViewPr>
  </p:notesTextViewPr>
  <p:sorterViewPr>
    <p:cViewPr>
      <p:scale>
        <a:sx n="100" d="100"/>
        <a:sy n="100" d="100"/>
      </p:scale>
      <p:origin x="0" y="-43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A6A20B-3FF3-4AC2-B04A-22EF980BB16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B776A17-DF04-48E7-9B26-925D858D8983}">
      <dgm:prSet/>
      <dgm:spPr/>
      <dgm:t>
        <a:bodyPr/>
        <a:lstStyle/>
        <a:p>
          <a:pPr>
            <a:lnSpc>
              <a:spcPct val="100000"/>
            </a:lnSpc>
          </a:pPr>
          <a:endParaRPr lang="en-US" dirty="0">
            <a:solidFill>
              <a:schemeClr val="bg1"/>
            </a:solidFill>
          </a:endParaRPr>
        </a:p>
      </dgm:t>
    </dgm:pt>
    <dgm:pt modelId="{D27B7488-8B48-41CF-9F4C-D6F55131A544}" type="parTrans" cxnId="{94175B14-9DC6-4A15-9990-3E6C7922F607}">
      <dgm:prSet/>
      <dgm:spPr/>
      <dgm:t>
        <a:bodyPr/>
        <a:lstStyle/>
        <a:p>
          <a:endParaRPr lang="en-US"/>
        </a:p>
      </dgm:t>
    </dgm:pt>
    <dgm:pt modelId="{2F7D4466-1115-4AFB-9CE9-D0195F3C4F80}" type="sibTrans" cxnId="{94175B14-9DC6-4A15-9990-3E6C7922F607}">
      <dgm:prSet/>
      <dgm:spPr/>
      <dgm:t>
        <a:bodyPr/>
        <a:lstStyle/>
        <a:p>
          <a:pPr>
            <a:lnSpc>
              <a:spcPct val="100000"/>
            </a:lnSpc>
          </a:pPr>
          <a:endParaRPr lang="en-US"/>
        </a:p>
      </dgm:t>
    </dgm:pt>
    <dgm:pt modelId="{565D9760-E9F1-495F-BFFE-B1C8C4A3D116}">
      <dgm:prSet custT="1"/>
      <dgm:spPr/>
      <dgm:t>
        <a:bodyPr/>
        <a:lstStyle/>
        <a:p>
          <a:pPr>
            <a:lnSpc>
              <a:spcPct val="100000"/>
            </a:lnSpc>
          </a:pPr>
          <a:endParaRPr lang="en-US" sz="2900" kern="1200" dirty="0">
            <a:solidFill>
              <a:schemeClr val="bg1"/>
            </a:solidFill>
          </a:endParaRPr>
        </a:p>
      </dgm:t>
    </dgm:pt>
    <dgm:pt modelId="{EB0FA9E4-85C0-432D-8CC4-00621A4FC26B}" type="parTrans" cxnId="{D1E99FFE-5E00-484F-A5AA-DF8746504CD7}">
      <dgm:prSet/>
      <dgm:spPr/>
      <dgm:t>
        <a:bodyPr/>
        <a:lstStyle/>
        <a:p>
          <a:endParaRPr lang="en-US"/>
        </a:p>
      </dgm:t>
    </dgm:pt>
    <dgm:pt modelId="{8DC7386A-466D-4590-84CF-7B501D83DE68}" type="sibTrans" cxnId="{D1E99FFE-5E00-484F-A5AA-DF8746504CD7}">
      <dgm:prSet/>
      <dgm:spPr/>
      <dgm:t>
        <a:bodyPr/>
        <a:lstStyle/>
        <a:p>
          <a:endParaRPr lang="en-US"/>
        </a:p>
      </dgm:t>
    </dgm:pt>
    <dgm:pt modelId="{4E707FB2-7FDE-4E55-AA97-0C0104C738DE}" type="pres">
      <dgm:prSet presAssocID="{69A6A20B-3FF3-4AC2-B04A-22EF980BB160}" presName="root" presStyleCnt="0">
        <dgm:presLayoutVars>
          <dgm:dir/>
          <dgm:resizeHandles val="exact"/>
        </dgm:presLayoutVars>
      </dgm:prSet>
      <dgm:spPr/>
    </dgm:pt>
    <dgm:pt modelId="{9339DFA3-FDA5-4B49-AED4-F685C7CA3CB2}" type="pres">
      <dgm:prSet presAssocID="{1B776A17-DF04-48E7-9B26-925D858D8983}" presName="compNode" presStyleCnt="0"/>
      <dgm:spPr/>
    </dgm:pt>
    <dgm:pt modelId="{552FAFD9-591C-4C3C-9FBF-A6F855A68730}" type="pres">
      <dgm:prSet presAssocID="{1B776A17-DF04-48E7-9B26-925D858D8983}" presName="iconRect" presStyleLbl="node1" presStyleIdx="0" presStyleCnt="2" custLinFactNeighborY="746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a:ext>
      </dgm:extLst>
    </dgm:pt>
    <dgm:pt modelId="{69FC4712-69AE-43EB-A0FB-AD67E5D19288}" type="pres">
      <dgm:prSet presAssocID="{1B776A17-DF04-48E7-9B26-925D858D8983}" presName="spaceRect" presStyleCnt="0"/>
      <dgm:spPr/>
    </dgm:pt>
    <dgm:pt modelId="{210E1D93-F393-4C46-AF3D-8D40FC2F2F6E}" type="pres">
      <dgm:prSet presAssocID="{1B776A17-DF04-48E7-9B26-925D858D8983}" presName="textRect" presStyleLbl="revTx" presStyleIdx="0" presStyleCnt="2" custLinFactNeighborX="-194" custLinFactNeighborY="-60242">
        <dgm:presLayoutVars>
          <dgm:chMax val="1"/>
          <dgm:chPref val="1"/>
        </dgm:presLayoutVars>
      </dgm:prSet>
      <dgm:spPr/>
    </dgm:pt>
    <dgm:pt modelId="{F12C8691-BF36-410B-8B3B-56C8D7207322}" type="pres">
      <dgm:prSet presAssocID="{2F7D4466-1115-4AFB-9CE9-D0195F3C4F80}" presName="sibTrans" presStyleCnt="0"/>
      <dgm:spPr/>
    </dgm:pt>
    <dgm:pt modelId="{173D1E81-E17A-4A3B-A4B0-2C6E875DCEB2}" type="pres">
      <dgm:prSet presAssocID="{565D9760-E9F1-495F-BFFE-B1C8C4A3D116}" presName="compNode" presStyleCnt="0"/>
      <dgm:spPr/>
    </dgm:pt>
    <dgm:pt modelId="{B15F215B-50C5-4712-98E3-F8C6C9FEBD85}" type="pres">
      <dgm:prSet presAssocID="{565D9760-E9F1-495F-BFFE-B1C8C4A3D11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08EE0128-328C-4EC4-85A9-C1179AE40109}" type="pres">
      <dgm:prSet presAssocID="{565D9760-E9F1-495F-BFFE-B1C8C4A3D116}" presName="spaceRect" presStyleCnt="0"/>
      <dgm:spPr/>
    </dgm:pt>
    <dgm:pt modelId="{7A40F30C-A3F6-4291-A707-F9431DCAA51E}" type="pres">
      <dgm:prSet presAssocID="{565D9760-E9F1-495F-BFFE-B1C8C4A3D116}" presName="textRect" presStyleLbl="revTx" presStyleIdx="1" presStyleCnt="2" custLinFactNeighborX="2719" custLinFactNeighborY="-60242">
        <dgm:presLayoutVars>
          <dgm:chMax val="1"/>
          <dgm:chPref val="1"/>
        </dgm:presLayoutVars>
      </dgm:prSet>
      <dgm:spPr/>
    </dgm:pt>
  </dgm:ptLst>
  <dgm:cxnLst>
    <dgm:cxn modelId="{94175B14-9DC6-4A15-9990-3E6C7922F607}" srcId="{69A6A20B-3FF3-4AC2-B04A-22EF980BB160}" destId="{1B776A17-DF04-48E7-9B26-925D858D8983}" srcOrd="0" destOrd="0" parTransId="{D27B7488-8B48-41CF-9F4C-D6F55131A544}" sibTransId="{2F7D4466-1115-4AFB-9CE9-D0195F3C4F80}"/>
    <dgm:cxn modelId="{DC13E030-73C9-4E5A-B2D7-44ED93667D6F}" type="presOf" srcId="{565D9760-E9F1-495F-BFFE-B1C8C4A3D116}" destId="{7A40F30C-A3F6-4291-A707-F9431DCAA51E}" srcOrd="0" destOrd="0" presId="urn:microsoft.com/office/officeart/2018/2/layout/IconLabelList"/>
    <dgm:cxn modelId="{1DF9AD5B-DE44-4291-952B-658B3DB9A6AB}" type="presOf" srcId="{69A6A20B-3FF3-4AC2-B04A-22EF980BB160}" destId="{4E707FB2-7FDE-4E55-AA97-0C0104C738DE}" srcOrd="0" destOrd="0" presId="urn:microsoft.com/office/officeart/2018/2/layout/IconLabelList"/>
    <dgm:cxn modelId="{D6FC25A7-DBDF-4B69-8D60-FEB9948633BE}" type="presOf" srcId="{1B776A17-DF04-48E7-9B26-925D858D8983}" destId="{210E1D93-F393-4C46-AF3D-8D40FC2F2F6E}" srcOrd="0" destOrd="0" presId="urn:microsoft.com/office/officeart/2018/2/layout/IconLabelList"/>
    <dgm:cxn modelId="{D1E99FFE-5E00-484F-A5AA-DF8746504CD7}" srcId="{69A6A20B-3FF3-4AC2-B04A-22EF980BB160}" destId="{565D9760-E9F1-495F-BFFE-B1C8C4A3D116}" srcOrd="1" destOrd="0" parTransId="{EB0FA9E4-85C0-432D-8CC4-00621A4FC26B}" sibTransId="{8DC7386A-466D-4590-84CF-7B501D83DE68}"/>
    <dgm:cxn modelId="{C1839538-3708-4BF6-977D-A654A2B85E05}" type="presParOf" srcId="{4E707FB2-7FDE-4E55-AA97-0C0104C738DE}" destId="{9339DFA3-FDA5-4B49-AED4-F685C7CA3CB2}" srcOrd="0" destOrd="0" presId="urn:microsoft.com/office/officeart/2018/2/layout/IconLabelList"/>
    <dgm:cxn modelId="{AEE6148A-4505-4982-AA91-AEAFDF5ED071}" type="presParOf" srcId="{9339DFA3-FDA5-4B49-AED4-F685C7CA3CB2}" destId="{552FAFD9-591C-4C3C-9FBF-A6F855A68730}" srcOrd="0" destOrd="0" presId="urn:microsoft.com/office/officeart/2018/2/layout/IconLabelList"/>
    <dgm:cxn modelId="{7A2F4FC2-80C0-4530-AE78-D4961ABDF875}" type="presParOf" srcId="{9339DFA3-FDA5-4B49-AED4-F685C7CA3CB2}" destId="{69FC4712-69AE-43EB-A0FB-AD67E5D19288}" srcOrd="1" destOrd="0" presId="urn:microsoft.com/office/officeart/2018/2/layout/IconLabelList"/>
    <dgm:cxn modelId="{BA1AAAF4-8F2C-410A-979C-1A31A26582F0}" type="presParOf" srcId="{9339DFA3-FDA5-4B49-AED4-F685C7CA3CB2}" destId="{210E1D93-F393-4C46-AF3D-8D40FC2F2F6E}" srcOrd="2" destOrd="0" presId="urn:microsoft.com/office/officeart/2018/2/layout/IconLabelList"/>
    <dgm:cxn modelId="{0C5E169A-B9DA-4D71-8BA4-00BF79323BB4}" type="presParOf" srcId="{4E707FB2-7FDE-4E55-AA97-0C0104C738DE}" destId="{F12C8691-BF36-410B-8B3B-56C8D7207322}" srcOrd="1" destOrd="0" presId="urn:microsoft.com/office/officeart/2018/2/layout/IconLabelList"/>
    <dgm:cxn modelId="{D718DEC6-905B-4CC6-890E-5EED55E092A9}" type="presParOf" srcId="{4E707FB2-7FDE-4E55-AA97-0C0104C738DE}" destId="{173D1E81-E17A-4A3B-A4B0-2C6E875DCEB2}" srcOrd="2" destOrd="0" presId="urn:microsoft.com/office/officeart/2018/2/layout/IconLabelList"/>
    <dgm:cxn modelId="{369DC09B-219C-4C65-9D44-3B71B8E9364A}" type="presParOf" srcId="{173D1E81-E17A-4A3B-A4B0-2C6E875DCEB2}" destId="{B15F215B-50C5-4712-98E3-F8C6C9FEBD85}" srcOrd="0" destOrd="0" presId="urn:microsoft.com/office/officeart/2018/2/layout/IconLabelList"/>
    <dgm:cxn modelId="{5CBEEEE9-9DC6-4460-9544-A55A97ED5C5A}" type="presParOf" srcId="{173D1E81-E17A-4A3B-A4B0-2C6E875DCEB2}" destId="{08EE0128-328C-4EC4-85A9-C1179AE40109}" srcOrd="1" destOrd="0" presId="urn:microsoft.com/office/officeart/2018/2/layout/IconLabelList"/>
    <dgm:cxn modelId="{605EA584-9085-4184-A539-51708F0692F3}" type="presParOf" srcId="{173D1E81-E17A-4A3B-A4B0-2C6E875DCEB2}" destId="{7A40F30C-A3F6-4291-A707-F9431DCAA51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FAFD9-591C-4C3C-9FBF-A6F855A68730}">
      <dsp:nvSpPr>
        <dsp:cNvPr id="0" name=""/>
        <dsp:cNvSpPr/>
      </dsp:nvSpPr>
      <dsp:spPr>
        <a:xfrm>
          <a:off x="2193743" y="75365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0E1D93-F393-4C46-AF3D-8D40FC2F2F6E}">
      <dsp:nvSpPr>
        <dsp:cNvPr id="0" name=""/>
        <dsp:cNvSpPr/>
      </dsp:nvSpPr>
      <dsp:spPr>
        <a:xfrm>
          <a:off x="997362" y="258900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endParaRPr lang="en-US" sz="4600" kern="1200" dirty="0">
            <a:solidFill>
              <a:schemeClr val="bg1"/>
            </a:solidFill>
          </a:endParaRPr>
        </a:p>
      </dsp:txBody>
      <dsp:txXfrm>
        <a:off x="997362" y="2589000"/>
        <a:ext cx="4320000" cy="720000"/>
      </dsp:txXfrm>
    </dsp:sp>
    <dsp:sp modelId="{B15F215B-50C5-4712-98E3-F8C6C9FEBD85}">
      <dsp:nvSpPr>
        <dsp:cNvPr id="0" name=""/>
        <dsp:cNvSpPr/>
      </dsp:nvSpPr>
      <dsp:spPr>
        <a:xfrm>
          <a:off x="7269743"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40F30C-A3F6-4291-A707-F9431DCAA51E}">
      <dsp:nvSpPr>
        <dsp:cNvPr id="0" name=""/>
        <dsp:cNvSpPr/>
      </dsp:nvSpPr>
      <dsp:spPr>
        <a:xfrm>
          <a:off x="6199204" y="258900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pPr>
          <a:endParaRPr lang="en-US" sz="2900" kern="1200" dirty="0">
            <a:solidFill>
              <a:schemeClr val="bg1"/>
            </a:solidFill>
          </a:endParaRPr>
        </a:p>
      </dsp:txBody>
      <dsp:txXfrm>
        <a:off x="6199204" y="2589000"/>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A99174-C762-43C1-A8CD-A61BF87392D7}" type="datetimeFigureOut">
              <a:rPr lang="en-IN" smtClean="0"/>
              <a:t>18-05-2021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A2BED-FAD0-49A4-B4A0-7FDBE07BD764}" type="slidenum">
              <a:rPr lang="en-IN" smtClean="0"/>
              <a:t>‹#›</a:t>
            </a:fld>
            <a:endParaRPr lang="en-IN" dirty="0"/>
          </a:p>
        </p:txBody>
      </p:sp>
    </p:spTree>
    <p:extLst>
      <p:ext uri="{BB962C8B-B14F-4D97-AF65-F5344CB8AC3E}">
        <p14:creationId xmlns:p14="http://schemas.microsoft.com/office/powerpoint/2010/main" val="3862682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DB9BEB-69F7-4193-94AB-95D79F1B2130}" type="slidenum">
              <a:rPr lang="en-IN" smtClean="0"/>
              <a:t>4</a:t>
            </a:fld>
            <a:endParaRPr lang="en-IN" dirty="0"/>
          </a:p>
        </p:txBody>
      </p:sp>
    </p:spTree>
    <p:extLst>
      <p:ext uri="{BB962C8B-B14F-4D97-AF65-F5344CB8AC3E}">
        <p14:creationId xmlns:p14="http://schemas.microsoft.com/office/powerpoint/2010/main" val="1948184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CB200B-F180-45AC-ADEA-7B3FA503445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3779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CB200B-F180-45AC-ADEA-7B3FA503445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6612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CB200B-F180-45AC-ADEA-7B3FA503445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0073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CB200B-F180-45AC-ADEA-7B3FA503445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749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CB200B-F180-45AC-ADEA-7B3FA503445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3332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CB200B-F180-45AC-ADEA-7B3FA503445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716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CB200B-F180-45AC-ADEA-7B3FA503445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43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3C8858-3967-4C0D-B319-85CB1FAE91B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5578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3C8858-3967-4C0D-B319-85CB1FAE91B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756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3C8858-3967-4C0D-B319-85CB1FAE91B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6246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5A2BED-FAD0-49A4-B4A0-7FDBE07BD764}" type="slidenum">
              <a:rPr lang="en-IN" smtClean="0"/>
              <a:t>11</a:t>
            </a:fld>
            <a:endParaRPr lang="en-IN" dirty="0"/>
          </a:p>
        </p:txBody>
      </p:sp>
    </p:spTree>
    <p:extLst>
      <p:ext uri="{BB962C8B-B14F-4D97-AF65-F5344CB8AC3E}">
        <p14:creationId xmlns:p14="http://schemas.microsoft.com/office/powerpoint/2010/main" val="172456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CB200B-F180-45AC-ADEA-7B3FA503445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1469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CB200B-F180-45AC-ADEA-7B3FA503445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702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CB200B-F180-45AC-ADEA-7B3FA503445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5221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CB200B-F180-45AC-ADEA-7B3FA503445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5963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BB54-4583-A649-BB19-E53DAF7B953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0F52AD8-9365-8C4F-AD46-6E16C03E1A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9D02F29-B35E-3547-92BC-8BC5BDD11359}"/>
              </a:ext>
            </a:extLst>
          </p:cNvPr>
          <p:cNvSpPr>
            <a:spLocks noGrp="1"/>
          </p:cNvSpPr>
          <p:nvPr>
            <p:ph type="dt" sz="half" idx="10"/>
          </p:nvPr>
        </p:nvSpPr>
        <p:spPr/>
        <p:txBody>
          <a:bodyPr/>
          <a:lstStyle/>
          <a:p>
            <a:fld id="{7BFEEEA0-8BC2-4FB2-8030-4F420B6AC2BA}" type="datetime1">
              <a:rPr lang="en-US" smtClean="0"/>
              <a:t>5/18/2021</a:t>
            </a:fld>
            <a:endParaRPr lang="en-US" dirty="0"/>
          </a:p>
        </p:txBody>
      </p:sp>
      <p:sp>
        <p:nvSpPr>
          <p:cNvPr id="5" name="Footer Placeholder 4">
            <a:extLst>
              <a:ext uri="{FF2B5EF4-FFF2-40B4-BE49-F238E27FC236}">
                <a16:creationId xmlns:a16="http://schemas.microsoft.com/office/drawing/2014/main" id="{9B42B54B-9CFF-324E-9BED-9BFDDC2447F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C969C70-E376-BC42-8B5D-994DDDC0935A}"/>
              </a:ext>
            </a:extLst>
          </p:cNvPr>
          <p:cNvSpPr>
            <a:spLocks noGrp="1"/>
          </p:cNvSpPr>
          <p:nvPr>
            <p:ph type="sldNum" sz="quarter" idx="12"/>
          </p:nvPr>
        </p:nvSpPr>
        <p:spPr/>
        <p:txBody>
          <a:bodyPr/>
          <a:lstStyle/>
          <a:p>
            <a:fld id="{930B75C6-3773-A043-B11F-88C6611801EA}" type="slidenum">
              <a:rPr lang="en-US" smtClean="0"/>
              <a:t>‹#›</a:t>
            </a:fld>
            <a:endParaRPr lang="en-US" dirty="0"/>
          </a:p>
        </p:txBody>
      </p:sp>
    </p:spTree>
    <p:extLst>
      <p:ext uri="{BB962C8B-B14F-4D97-AF65-F5344CB8AC3E}">
        <p14:creationId xmlns:p14="http://schemas.microsoft.com/office/powerpoint/2010/main" val="3075776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BBCF-05C5-2247-AD3E-08E5836B6CF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AE3825A-0392-DF41-8328-751DA53C601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C15AC17-E7D2-024E-BAD3-430946B5232A}"/>
              </a:ext>
            </a:extLst>
          </p:cNvPr>
          <p:cNvSpPr>
            <a:spLocks noGrp="1"/>
          </p:cNvSpPr>
          <p:nvPr>
            <p:ph type="dt" sz="half" idx="10"/>
          </p:nvPr>
        </p:nvSpPr>
        <p:spPr/>
        <p:txBody>
          <a:bodyPr/>
          <a:lstStyle/>
          <a:p>
            <a:fld id="{75600B72-E037-49F0-99AA-24C8718F4060}" type="datetime1">
              <a:rPr lang="en-US" smtClean="0"/>
              <a:t>5/18/2021</a:t>
            </a:fld>
            <a:endParaRPr lang="en-US" dirty="0"/>
          </a:p>
        </p:txBody>
      </p:sp>
      <p:sp>
        <p:nvSpPr>
          <p:cNvPr id="5" name="Footer Placeholder 4">
            <a:extLst>
              <a:ext uri="{FF2B5EF4-FFF2-40B4-BE49-F238E27FC236}">
                <a16:creationId xmlns:a16="http://schemas.microsoft.com/office/drawing/2014/main" id="{B73582E9-9AA9-6E4D-94F0-06709EC312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044D9DE-4B23-F541-B6F5-9EFB4EBED281}"/>
              </a:ext>
            </a:extLst>
          </p:cNvPr>
          <p:cNvSpPr>
            <a:spLocks noGrp="1"/>
          </p:cNvSpPr>
          <p:nvPr>
            <p:ph type="sldNum" sz="quarter" idx="12"/>
          </p:nvPr>
        </p:nvSpPr>
        <p:spPr/>
        <p:txBody>
          <a:bodyPr/>
          <a:lstStyle/>
          <a:p>
            <a:fld id="{930B75C6-3773-A043-B11F-88C6611801EA}" type="slidenum">
              <a:rPr lang="en-US" smtClean="0"/>
              <a:t>‹#›</a:t>
            </a:fld>
            <a:endParaRPr lang="en-US" dirty="0"/>
          </a:p>
        </p:txBody>
      </p:sp>
    </p:spTree>
    <p:extLst>
      <p:ext uri="{BB962C8B-B14F-4D97-AF65-F5344CB8AC3E}">
        <p14:creationId xmlns:p14="http://schemas.microsoft.com/office/powerpoint/2010/main" val="3414828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2DBEDA-EEA2-7E41-AFC2-4801E70B81B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10BF09D-C637-8C4E-A310-F4ECF7AECE0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7E56E3D-DBA6-8441-A6F2-BA41B9802FB4}"/>
              </a:ext>
            </a:extLst>
          </p:cNvPr>
          <p:cNvSpPr>
            <a:spLocks noGrp="1"/>
          </p:cNvSpPr>
          <p:nvPr>
            <p:ph type="dt" sz="half" idx="10"/>
          </p:nvPr>
        </p:nvSpPr>
        <p:spPr/>
        <p:txBody>
          <a:bodyPr/>
          <a:lstStyle/>
          <a:p>
            <a:fld id="{0CB00D7E-582B-44F4-9421-D2E87E40E3CB}" type="datetime1">
              <a:rPr lang="en-US" smtClean="0"/>
              <a:t>5/18/2021</a:t>
            </a:fld>
            <a:endParaRPr lang="en-US" dirty="0"/>
          </a:p>
        </p:txBody>
      </p:sp>
      <p:sp>
        <p:nvSpPr>
          <p:cNvPr id="5" name="Footer Placeholder 4">
            <a:extLst>
              <a:ext uri="{FF2B5EF4-FFF2-40B4-BE49-F238E27FC236}">
                <a16:creationId xmlns:a16="http://schemas.microsoft.com/office/drawing/2014/main" id="{DAD7E5F9-FF09-1145-A2BC-E511B7B6A24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6C3D15-27A7-4B43-936B-83682F3F54A1}"/>
              </a:ext>
            </a:extLst>
          </p:cNvPr>
          <p:cNvSpPr>
            <a:spLocks noGrp="1"/>
          </p:cNvSpPr>
          <p:nvPr>
            <p:ph type="sldNum" sz="quarter" idx="12"/>
          </p:nvPr>
        </p:nvSpPr>
        <p:spPr/>
        <p:txBody>
          <a:bodyPr/>
          <a:lstStyle/>
          <a:p>
            <a:fld id="{930B75C6-3773-A043-B11F-88C6611801EA}" type="slidenum">
              <a:rPr lang="en-US" smtClean="0"/>
              <a:t>‹#›</a:t>
            </a:fld>
            <a:endParaRPr lang="en-US" dirty="0"/>
          </a:p>
        </p:txBody>
      </p:sp>
    </p:spTree>
    <p:extLst>
      <p:ext uri="{BB962C8B-B14F-4D97-AF65-F5344CB8AC3E}">
        <p14:creationId xmlns:p14="http://schemas.microsoft.com/office/powerpoint/2010/main" val="317837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9DD42-0A37-E941-92CA-330484BA536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7DDEECB-E7FA-3247-96E9-DC638E07C96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C9762C-C84A-0440-A372-EFAFB5AE5E5F}"/>
              </a:ext>
            </a:extLst>
          </p:cNvPr>
          <p:cNvSpPr>
            <a:spLocks noGrp="1"/>
          </p:cNvSpPr>
          <p:nvPr>
            <p:ph type="dt" sz="half" idx="10"/>
          </p:nvPr>
        </p:nvSpPr>
        <p:spPr/>
        <p:txBody>
          <a:bodyPr/>
          <a:lstStyle/>
          <a:p>
            <a:fld id="{A68DBED2-A16B-4106-8820-877B24FB7FAD}" type="datetime1">
              <a:rPr lang="en-US" smtClean="0"/>
              <a:t>5/18/2021</a:t>
            </a:fld>
            <a:endParaRPr lang="en-US" dirty="0"/>
          </a:p>
        </p:txBody>
      </p:sp>
      <p:sp>
        <p:nvSpPr>
          <p:cNvPr id="5" name="Footer Placeholder 4">
            <a:extLst>
              <a:ext uri="{FF2B5EF4-FFF2-40B4-BE49-F238E27FC236}">
                <a16:creationId xmlns:a16="http://schemas.microsoft.com/office/drawing/2014/main" id="{BBB8F19C-27FA-9145-893E-0E8338F561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49C71C-BA88-5943-BEF7-3D2998052C80}"/>
              </a:ext>
            </a:extLst>
          </p:cNvPr>
          <p:cNvSpPr>
            <a:spLocks noGrp="1"/>
          </p:cNvSpPr>
          <p:nvPr>
            <p:ph type="sldNum" sz="quarter" idx="12"/>
          </p:nvPr>
        </p:nvSpPr>
        <p:spPr/>
        <p:txBody>
          <a:bodyPr/>
          <a:lstStyle/>
          <a:p>
            <a:fld id="{930B75C6-3773-A043-B11F-88C6611801EA}" type="slidenum">
              <a:rPr lang="en-US" smtClean="0"/>
              <a:t>‹#›</a:t>
            </a:fld>
            <a:endParaRPr lang="en-US" dirty="0"/>
          </a:p>
        </p:txBody>
      </p:sp>
    </p:spTree>
    <p:extLst>
      <p:ext uri="{BB962C8B-B14F-4D97-AF65-F5344CB8AC3E}">
        <p14:creationId xmlns:p14="http://schemas.microsoft.com/office/powerpoint/2010/main" val="3811702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DAABF-1E4F-3A48-9406-EAD36C7910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AF3647F-1164-DC44-9AF4-BF784A7396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17AAD2E-C220-DF4C-A937-6EB3614AB5A2}"/>
              </a:ext>
            </a:extLst>
          </p:cNvPr>
          <p:cNvSpPr>
            <a:spLocks noGrp="1"/>
          </p:cNvSpPr>
          <p:nvPr>
            <p:ph type="dt" sz="half" idx="10"/>
          </p:nvPr>
        </p:nvSpPr>
        <p:spPr/>
        <p:txBody>
          <a:bodyPr/>
          <a:lstStyle/>
          <a:p>
            <a:fld id="{F3FD5821-E1B5-4EB4-AE4D-2BF9B31471E8}" type="datetime1">
              <a:rPr lang="en-US" smtClean="0"/>
              <a:t>5/18/2021</a:t>
            </a:fld>
            <a:endParaRPr lang="en-US" dirty="0"/>
          </a:p>
        </p:txBody>
      </p:sp>
      <p:sp>
        <p:nvSpPr>
          <p:cNvPr id="5" name="Footer Placeholder 4">
            <a:extLst>
              <a:ext uri="{FF2B5EF4-FFF2-40B4-BE49-F238E27FC236}">
                <a16:creationId xmlns:a16="http://schemas.microsoft.com/office/drawing/2014/main" id="{21FB70A2-5749-164D-B598-1EF141A165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739640-F98F-CA41-AEBE-728C50F3577F}"/>
              </a:ext>
            </a:extLst>
          </p:cNvPr>
          <p:cNvSpPr>
            <a:spLocks noGrp="1"/>
          </p:cNvSpPr>
          <p:nvPr>
            <p:ph type="sldNum" sz="quarter" idx="12"/>
          </p:nvPr>
        </p:nvSpPr>
        <p:spPr/>
        <p:txBody>
          <a:bodyPr/>
          <a:lstStyle/>
          <a:p>
            <a:fld id="{930B75C6-3773-A043-B11F-88C6611801EA}" type="slidenum">
              <a:rPr lang="en-US" smtClean="0"/>
              <a:t>‹#›</a:t>
            </a:fld>
            <a:endParaRPr lang="en-US" dirty="0"/>
          </a:p>
        </p:txBody>
      </p:sp>
    </p:spTree>
    <p:extLst>
      <p:ext uri="{BB962C8B-B14F-4D97-AF65-F5344CB8AC3E}">
        <p14:creationId xmlns:p14="http://schemas.microsoft.com/office/powerpoint/2010/main" val="2454939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FE114-8989-BE4F-8A97-8E6ACE3D0F8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4063798-20C3-7448-9E9B-19B7B57539C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EC8B659-B1EF-5546-ABEF-AD65F363B99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0E8376D-20A9-0447-A927-D74E41604B3C}"/>
              </a:ext>
            </a:extLst>
          </p:cNvPr>
          <p:cNvSpPr>
            <a:spLocks noGrp="1"/>
          </p:cNvSpPr>
          <p:nvPr>
            <p:ph type="dt" sz="half" idx="10"/>
          </p:nvPr>
        </p:nvSpPr>
        <p:spPr/>
        <p:txBody>
          <a:bodyPr/>
          <a:lstStyle/>
          <a:p>
            <a:fld id="{3D1D91D0-3687-4254-95E6-F9EF45AF9D10}" type="datetime1">
              <a:rPr lang="en-US" smtClean="0"/>
              <a:t>5/18/2021</a:t>
            </a:fld>
            <a:endParaRPr lang="en-US" dirty="0"/>
          </a:p>
        </p:txBody>
      </p:sp>
      <p:sp>
        <p:nvSpPr>
          <p:cNvPr id="6" name="Footer Placeholder 5">
            <a:extLst>
              <a:ext uri="{FF2B5EF4-FFF2-40B4-BE49-F238E27FC236}">
                <a16:creationId xmlns:a16="http://schemas.microsoft.com/office/drawing/2014/main" id="{74299FD3-7A78-9340-A089-0BCFFB21821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C19B69F-1296-0B4F-9951-63B7D9A13E1F}"/>
              </a:ext>
            </a:extLst>
          </p:cNvPr>
          <p:cNvSpPr>
            <a:spLocks noGrp="1"/>
          </p:cNvSpPr>
          <p:nvPr>
            <p:ph type="sldNum" sz="quarter" idx="12"/>
          </p:nvPr>
        </p:nvSpPr>
        <p:spPr/>
        <p:txBody>
          <a:bodyPr/>
          <a:lstStyle/>
          <a:p>
            <a:fld id="{930B75C6-3773-A043-B11F-88C6611801EA}" type="slidenum">
              <a:rPr lang="en-US" smtClean="0"/>
              <a:t>‹#›</a:t>
            </a:fld>
            <a:endParaRPr lang="en-US" dirty="0"/>
          </a:p>
        </p:txBody>
      </p:sp>
    </p:spTree>
    <p:extLst>
      <p:ext uri="{BB962C8B-B14F-4D97-AF65-F5344CB8AC3E}">
        <p14:creationId xmlns:p14="http://schemas.microsoft.com/office/powerpoint/2010/main" val="2806557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8E87-5255-0848-8C86-AEB3589A8FF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8FD4F67-41E2-AA45-8464-F556200B14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9CCB9EC-8A08-D04A-922A-64D4802F43E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3C6AD3E-2377-2941-945D-5C13BB5D48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8F24DD5-7FAC-5147-803A-3829D78C99E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3A1CF20-DDFD-CE48-BFA8-6ABACA4DAB48}"/>
              </a:ext>
            </a:extLst>
          </p:cNvPr>
          <p:cNvSpPr>
            <a:spLocks noGrp="1"/>
          </p:cNvSpPr>
          <p:nvPr>
            <p:ph type="dt" sz="half" idx="10"/>
          </p:nvPr>
        </p:nvSpPr>
        <p:spPr/>
        <p:txBody>
          <a:bodyPr/>
          <a:lstStyle/>
          <a:p>
            <a:fld id="{23105C0E-7BDD-49FC-8C7E-B64576623073}" type="datetime1">
              <a:rPr lang="en-US" smtClean="0"/>
              <a:t>5/18/2021</a:t>
            </a:fld>
            <a:endParaRPr lang="en-US" dirty="0"/>
          </a:p>
        </p:txBody>
      </p:sp>
      <p:sp>
        <p:nvSpPr>
          <p:cNvPr id="8" name="Footer Placeholder 7">
            <a:extLst>
              <a:ext uri="{FF2B5EF4-FFF2-40B4-BE49-F238E27FC236}">
                <a16:creationId xmlns:a16="http://schemas.microsoft.com/office/drawing/2014/main" id="{E3B539A3-9C2E-AD41-8EA5-18001C8CCDF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823B22E-7CFF-AB4F-8806-8FB4D0B959A7}"/>
              </a:ext>
            </a:extLst>
          </p:cNvPr>
          <p:cNvSpPr>
            <a:spLocks noGrp="1"/>
          </p:cNvSpPr>
          <p:nvPr>
            <p:ph type="sldNum" sz="quarter" idx="12"/>
          </p:nvPr>
        </p:nvSpPr>
        <p:spPr/>
        <p:txBody>
          <a:bodyPr/>
          <a:lstStyle/>
          <a:p>
            <a:fld id="{930B75C6-3773-A043-B11F-88C6611801EA}" type="slidenum">
              <a:rPr lang="en-US" smtClean="0"/>
              <a:t>‹#›</a:t>
            </a:fld>
            <a:endParaRPr lang="en-US" dirty="0"/>
          </a:p>
        </p:txBody>
      </p:sp>
    </p:spTree>
    <p:extLst>
      <p:ext uri="{BB962C8B-B14F-4D97-AF65-F5344CB8AC3E}">
        <p14:creationId xmlns:p14="http://schemas.microsoft.com/office/powerpoint/2010/main" val="37859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6B45E-D674-9C4D-84E3-D9BA3049E68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29B5DC1-07B4-E948-B0C6-A8E4020A3273}"/>
              </a:ext>
            </a:extLst>
          </p:cNvPr>
          <p:cNvSpPr>
            <a:spLocks noGrp="1"/>
          </p:cNvSpPr>
          <p:nvPr>
            <p:ph type="dt" sz="half" idx="10"/>
          </p:nvPr>
        </p:nvSpPr>
        <p:spPr/>
        <p:txBody>
          <a:bodyPr/>
          <a:lstStyle/>
          <a:p>
            <a:fld id="{67CDBC4E-4FE7-4EE0-9F19-3DCBE77F456A}" type="datetime1">
              <a:rPr lang="en-US" smtClean="0"/>
              <a:t>5/18/2021</a:t>
            </a:fld>
            <a:endParaRPr lang="en-US" dirty="0"/>
          </a:p>
        </p:txBody>
      </p:sp>
      <p:sp>
        <p:nvSpPr>
          <p:cNvPr id="4" name="Footer Placeholder 3">
            <a:extLst>
              <a:ext uri="{FF2B5EF4-FFF2-40B4-BE49-F238E27FC236}">
                <a16:creationId xmlns:a16="http://schemas.microsoft.com/office/drawing/2014/main" id="{DA42FF8A-3312-B74F-8437-7E803D5CEA1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360D1CE-2CE7-4648-B5A2-48DDFE914898}"/>
              </a:ext>
            </a:extLst>
          </p:cNvPr>
          <p:cNvSpPr>
            <a:spLocks noGrp="1"/>
          </p:cNvSpPr>
          <p:nvPr>
            <p:ph type="sldNum" sz="quarter" idx="12"/>
          </p:nvPr>
        </p:nvSpPr>
        <p:spPr/>
        <p:txBody>
          <a:bodyPr/>
          <a:lstStyle/>
          <a:p>
            <a:fld id="{930B75C6-3773-A043-B11F-88C6611801EA}" type="slidenum">
              <a:rPr lang="en-US" smtClean="0"/>
              <a:t>‹#›</a:t>
            </a:fld>
            <a:endParaRPr lang="en-US" dirty="0"/>
          </a:p>
        </p:txBody>
      </p:sp>
    </p:spTree>
    <p:extLst>
      <p:ext uri="{BB962C8B-B14F-4D97-AF65-F5344CB8AC3E}">
        <p14:creationId xmlns:p14="http://schemas.microsoft.com/office/powerpoint/2010/main" val="370520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E314E1-8731-A449-844C-500A93113E97}"/>
              </a:ext>
            </a:extLst>
          </p:cNvPr>
          <p:cNvSpPr>
            <a:spLocks noGrp="1"/>
          </p:cNvSpPr>
          <p:nvPr>
            <p:ph type="dt" sz="half" idx="10"/>
          </p:nvPr>
        </p:nvSpPr>
        <p:spPr/>
        <p:txBody>
          <a:bodyPr/>
          <a:lstStyle/>
          <a:p>
            <a:fld id="{1B7CEF91-01FA-474D-A3FF-D9CB304B18C7}" type="datetime1">
              <a:rPr lang="en-US" smtClean="0"/>
              <a:t>5/18/2021</a:t>
            </a:fld>
            <a:endParaRPr lang="en-US" dirty="0"/>
          </a:p>
        </p:txBody>
      </p:sp>
      <p:sp>
        <p:nvSpPr>
          <p:cNvPr id="3" name="Footer Placeholder 2">
            <a:extLst>
              <a:ext uri="{FF2B5EF4-FFF2-40B4-BE49-F238E27FC236}">
                <a16:creationId xmlns:a16="http://schemas.microsoft.com/office/drawing/2014/main" id="{F85C2562-1445-A24C-B227-16D93345BAF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663110-9233-374E-8CB1-5AE5ABAF8230}"/>
              </a:ext>
            </a:extLst>
          </p:cNvPr>
          <p:cNvSpPr>
            <a:spLocks noGrp="1"/>
          </p:cNvSpPr>
          <p:nvPr>
            <p:ph type="sldNum" sz="quarter" idx="12"/>
          </p:nvPr>
        </p:nvSpPr>
        <p:spPr/>
        <p:txBody>
          <a:bodyPr/>
          <a:lstStyle/>
          <a:p>
            <a:fld id="{930B75C6-3773-A043-B11F-88C6611801EA}" type="slidenum">
              <a:rPr lang="en-US" smtClean="0"/>
              <a:t>‹#›</a:t>
            </a:fld>
            <a:endParaRPr lang="en-US" dirty="0"/>
          </a:p>
        </p:txBody>
      </p:sp>
    </p:spTree>
    <p:extLst>
      <p:ext uri="{BB962C8B-B14F-4D97-AF65-F5344CB8AC3E}">
        <p14:creationId xmlns:p14="http://schemas.microsoft.com/office/powerpoint/2010/main" val="1341648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C596-BDC4-8643-886B-63BDF65CCB6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80DD8EC-E5E4-CA42-8BD9-5AC98EEC0B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C1129A7-E06A-D94F-9B1F-216783B3A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FA89E6-8EDC-0244-B355-830646E3F7B6}"/>
              </a:ext>
            </a:extLst>
          </p:cNvPr>
          <p:cNvSpPr>
            <a:spLocks noGrp="1"/>
          </p:cNvSpPr>
          <p:nvPr>
            <p:ph type="dt" sz="half" idx="10"/>
          </p:nvPr>
        </p:nvSpPr>
        <p:spPr/>
        <p:txBody>
          <a:bodyPr/>
          <a:lstStyle/>
          <a:p>
            <a:fld id="{C3108584-694B-4F0F-A5F1-19139C9EE5B9}" type="datetime1">
              <a:rPr lang="en-US" smtClean="0"/>
              <a:t>5/18/2021</a:t>
            </a:fld>
            <a:endParaRPr lang="en-US" dirty="0"/>
          </a:p>
        </p:txBody>
      </p:sp>
      <p:sp>
        <p:nvSpPr>
          <p:cNvPr id="6" name="Footer Placeholder 5">
            <a:extLst>
              <a:ext uri="{FF2B5EF4-FFF2-40B4-BE49-F238E27FC236}">
                <a16:creationId xmlns:a16="http://schemas.microsoft.com/office/drawing/2014/main" id="{2C00A0C4-BD6A-2C44-9CBC-0292B312687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889CB50-0332-1444-983A-5F8528D81AB5}"/>
              </a:ext>
            </a:extLst>
          </p:cNvPr>
          <p:cNvSpPr>
            <a:spLocks noGrp="1"/>
          </p:cNvSpPr>
          <p:nvPr>
            <p:ph type="sldNum" sz="quarter" idx="12"/>
          </p:nvPr>
        </p:nvSpPr>
        <p:spPr/>
        <p:txBody>
          <a:bodyPr/>
          <a:lstStyle/>
          <a:p>
            <a:fld id="{930B75C6-3773-A043-B11F-88C6611801EA}" type="slidenum">
              <a:rPr lang="en-US" smtClean="0"/>
              <a:t>‹#›</a:t>
            </a:fld>
            <a:endParaRPr lang="en-US" dirty="0"/>
          </a:p>
        </p:txBody>
      </p:sp>
    </p:spTree>
    <p:extLst>
      <p:ext uri="{BB962C8B-B14F-4D97-AF65-F5344CB8AC3E}">
        <p14:creationId xmlns:p14="http://schemas.microsoft.com/office/powerpoint/2010/main" val="2128036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02F39-000E-0A44-A229-44A6703CE40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FC85FF0-6354-9A4E-9427-9874A47B7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12AECFB-4E84-1B4A-8CC6-C73433A4F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C0F3188-ACC0-E146-8511-DB7D0145CAAA}"/>
              </a:ext>
            </a:extLst>
          </p:cNvPr>
          <p:cNvSpPr>
            <a:spLocks noGrp="1"/>
          </p:cNvSpPr>
          <p:nvPr>
            <p:ph type="dt" sz="half" idx="10"/>
          </p:nvPr>
        </p:nvSpPr>
        <p:spPr/>
        <p:txBody>
          <a:bodyPr/>
          <a:lstStyle/>
          <a:p>
            <a:fld id="{82643F61-6468-401A-BBF3-98044EDABB49}" type="datetime1">
              <a:rPr lang="en-US" smtClean="0"/>
              <a:t>5/18/2021</a:t>
            </a:fld>
            <a:endParaRPr lang="en-US" dirty="0"/>
          </a:p>
        </p:txBody>
      </p:sp>
      <p:sp>
        <p:nvSpPr>
          <p:cNvPr id="6" name="Footer Placeholder 5">
            <a:extLst>
              <a:ext uri="{FF2B5EF4-FFF2-40B4-BE49-F238E27FC236}">
                <a16:creationId xmlns:a16="http://schemas.microsoft.com/office/drawing/2014/main" id="{7395402E-F7DC-DA42-8412-6002179C485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E11206-FE31-104F-9BE5-DCB6308F1148}"/>
              </a:ext>
            </a:extLst>
          </p:cNvPr>
          <p:cNvSpPr>
            <a:spLocks noGrp="1"/>
          </p:cNvSpPr>
          <p:nvPr>
            <p:ph type="sldNum" sz="quarter" idx="12"/>
          </p:nvPr>
        </p:nvSpPr>
        <p:spPr/>
        <p:txBody>
          <a:bodyPr/>
          <a:lstStyle/>
          <a:p>
            <a:fld id="{930B75C6-3773-A043-B11F-88C6611801EA}" type="slidenum">
              <a:rPr lang="en-US" smtClean="0"/>
              <a:t>‹#›</a:t>
            </a:fld>
            <a:endParaRPr lang="en-US" dirty="0"/>
          </a:p>
        </p:txBody>
      </p:sp>
    </p:spTree>
    <p:extLst>
      <p:ext uri="{BB962C8B-B14F-4D97-AF65-F5344CB8AC3E}">
        <p14:creationId xmlns:p14="http://schemas.microsoft.com/office/powerpoint/2010/main" val="3689851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F91E55-6498-7244-A76C-FC03B90880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82EAF81-827B-F447-85D5-8699AEF4D5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61593F3-8989-4346-85B0-64D67BB5BE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BA2E6-F55A-43DE-AC57-4239AD534124}" type="datetime1">
              <a:rPr lang="en-US" smtClean="0"/>
              <a:t>5/18/2021</a:t>
            </a:fld>
            <a:endParaRPr lang="en-US" dirty="0"/>
          </a:p>
        </p:txBody>
      </p:sp>
      <p:sp>
        <p:nvSpPr>
          <p:cNvPr id="5" name="Footer Placeholder 4">
            <a:extLst>
              <a:ext uri="{FF2B5EF4-FFF2-40B4-BE49-F238E27FC236}">
                <a16:creationId xmlns:a16="http://schemas.microsoft.com/office/drawing/2014/main" id="{BFA49346-A727-2745-8019-EB33B82BC3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35CED66-761C-4E45-9D28-1B47DC2E6D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0B75C6-3773-A043-B11F-88C6611801EA}" type="slidenum">
              <a:rPr lang="en-US" smtClean="0"/>
              <a:t>‹#›</a:t>
            </a:fld>
            <a:endParaRPr lang="en-US" dirty="0"/>
          </a:p>
        </p:txBody>
      </p:sp>
    </p:spTree>
    <p:extLst>
      <p:ext uri="{BB962C8B-B14F-4D97-AF65-F5344CB8AC3E}">
        <p14:creationId xmlns:p14="http://schemas.microsoft.com/office/powerpoint/2010/main" val="3215398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5.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5.png"/><Relationship Id="rId7" Type="http://schemas.openxmlformats.org/officeDocument/2006/relationships/image" Target="../media/image13.png"/><Relationship Id="rId12"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21.emf"/><Relationship Id="rId5" Type="http://schemas.openxmlformats.org/officeDocument/2006/relationships/image" Target="../media/image17.png"/><Relationship Id="rId10" Type="http://schemas.openxmlformats.org/officeDocument/2006/relationships/image" Target="../media/image20.png"/><Relationship Id="rId4" Type="http://schemas.openxmlformats.org/officeDocument/2006/relationships/image" Target="../media/image16.svg"/><Relationship Id="rId9" Type="http://schemas.openxmlformats.org/officeDocument/2006/relationships/image" Target="../media/image19.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wslabs/aws-securityhub-multiaccount-script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ibm.com/venkatre/aws_security_hub_automation/blob/master/final_code/lambda_publish_securityhub_findings_to_netcool_servicenow.py"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awslabs/aws-securityhub-multiaccount-script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ibm.com/venkatre/aws_security_hub_automation/blob/master/final_code/lambda_publish_securityhub_findings_to_netcool_servicenow.py"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ibm.com/venkatre/aws_security_hub_automation/blob/master/final_code/" TargetMode="External"/><Relationship Id="rId2" Type="http://schemas.openxmlformats.org/officeDocument/2006/relationships/hyperlink" Target="https://github.com/awslabs/aws-securityhub-multiaccount-script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awslabs/aws-securityhub-multiaccount-scripts" TargetMode="External"/><Relationship Id="rId2" Type="http://schemas.openxmlformats.org/officeDocument/2006/relationships/hyperlink" Target="https://github.com/awslabs/aws-securityhub-multiaccount-scripts/blob/master/EnableSecurityHub.ya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github.ibm.com/venkatre/aws_security_hub_automation/blob/master/final_code/lambda_publish_securityhub_findings_to_netcool_servicenow.py"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awslabs/aws-securityhub-multiaccount-scripts" TargetMode="External"/><Relationship Id="rId2" Type="http://schemas.openxmlformats.org/officeDocument/2006/relationships/hyperlink" Target="https://w3.ibm.com/w3publisher/gts-technical-specifications/technical-specifications/sponsored" TargetMode="External"/><Relationship Id="rId1" Type="http://schemas.openxmlformats.org/officeDocument/2006/relationships/slideLayout" Target="../slideLayouts/slideLayout2.xml"/><Relationship Id="rId4" Type="http://schemas.openxmlformats.org/officeDocument/2006/relationships/hyperlink" Target="https://github.ibm.com/venkatre/aws_security_hub_automation"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527C-6D5A-C042-95E4-F917289AD8E3}"/>
              </a:ext>
            </a:extLst>
          </p:cNvPr>
          <p:cNvSpPr>
            <a:spLocks noGrp="1"/>
          </p:cNvSpPr>
          <p:nvPr>
            <p:ph type="ctrTitle"/>
          </p:nvPr>
        </p:nvSpPr>
        <p:spPr/>
        <p:txBody>
          <a:bodyPr>
            <a:normAutofit fontScale="90000"/>
          </a:bodyPr>
          <a:lstStyle/>
          <a:p>
            <a:r>
              <a:rPr lang="en-US" sz="5400" dirty="0"/>
              <a:t>Cloud Security Posture Management</a:t>
            </a:r>
            <a:br>
              <a:rPr lang="en-US" sz="5400" dirty="0"/>
            </a:br>
            <a:r>
              <a:rPr lang="en-US" sz="3600" dirty="0">
                <a:solidFill>
                  <a:schemeClr val="accent1"/>
                </a:solidFill>
              </a:rPr>
              <a:t>AWS Security Hub Design &amp; Implementation</a:t>
            </a:r>
            <a:br>
              <a:rPr lang="en-US" sz="3600" dirty="0">
                <a:solidFill>
                  <a:schemeClr val="accent1"/>
                </a:solidFill>
              </a:rPr>
            </a:br>
            <a:endParaRPr lang="en-US" sz="4400" b="1" dirty="0">
              <a:solidFill>
                <a:schemeClr val="accent1"/>
              </a:solidFill>
            </a:endParaRPr>
          </a:p>
        </p:txBody>
      </p:sp>
      <p:sp>
        <p:nvSpPr>
          <p:cNvPr id="3" name="Subtitle 2">
            <a:extLst>
              <a:ext uri="{FF2B5EF4-FFF2-40B4-BE49-F238E27FC236}">
                <a16:creationId xmlns:a16="http://schemas.microsoft.com/office/drawing/2014/main" id="{AF6C5C4A-F8AE-874C-8F09-703B4BD6BE46}"/>
              </a:ext>
            </a:extLst>
          </p:cNvPr>
          <p:cNvSpPr>
            <a:spLocks noGrp="1"/>
          </p:cNvSpPr>
          <p:nvPr>
            <p:ph type="subTitle" idx="1"/>
          </p:nvPr>
        </p:nvSpPr>
        <p:spPr>
          <a:xfrm>
            <a:off x="2639122" y="4429919"/>
            <a:ext cx="9144000" cy="1655762"/>
          </a:xfrm>
        </p:spPr>
        <p:txBody>
          <a:bodyPr>
            <a:normAutofit/>
          </a:bodyPr>
          <a:lstStyle/>
          <a:p>
            <a:pPr algn="r"/>
            <a:r>
              <a:rPr lang="en-US" dirty="0"/>
              <a:t>Jigar Kapasi</a:t>
            </a:r>
          </a:p>
          <a:p>
            <a:pPr algn="r"/>
            <a:r>
              <a:rPr lang="en-US" dirty="0"/>
              <a:t>Venkat Reddy</a:t>
            </a:r>
          </a:p>
        </p:txBody>
      </p:sp>
      <p:sp>
        <p:nvSpPr>
          <p:cNvPr id="4" name="Slide Number Placeholder 3">
            <a:extLst>
              <a:ext uri="{FF2B5EF4-FFF2-40B4-BE49-F238E27FC236}">
                <a16:creationId xmlns:a16="http://schemas.microsoft.com/office/drawing/2014/main" id="{CA54EF38-139A-430B-A0C2-65F2FD430792}"/>
              </a:ext>
            </a:extLst>
          </p:cNvPr>
          <p:cNvSpPr>
            <a:spLocks noGrp="1"/>
          </p:cNvSpPr>
          <p:nvPr>
            <p:ph type="sldNum" sz="quarter" idx="12"/>
          </p:nvPr>
        </p:nvSpPr>
        <p:spPr/>
        <p:txBody>
          <a:bodyPr/>
          <a:lstStyle/>
          <a:p>
            <a:fld id="{930B75C6-3773-A043-B11F-88C6611801EA}" type="slidenum">
              <a:rPr lang="en-US" smtClean="0"/>
              <a:t>1</a:t>
            </a:fld>
            <a:endParaRPr lang="en-US" dirty="0"/>
          </a:p>
        </p:txBody>
      </p:sp>
    </p:spTree>
    <p:extLst>
      <p:ext uri="{BB962C8B-B14F-4D97-AF65-F5344CB8AC3E}">
        <p14:creationId xmlns:p14="http://schemas.microsoft.com/office/powerpoint/2010/main" val="108034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88838-298E-41AF-BDD0-91AE0BA50859}"/>
              </a:ext>
            </a:extLst>
          </p:cNvPr>
          <p:cNvSpPr>
            <a:spLocks noGrp="1"/>
          </p:cNvSpPr>
          <p:nvPr>
            <p:ph type="title"/>
          </p:nvPr>
        </p:nvSpPr>
        <p:spPr>
          <a:xfrm>
            <a:off x="589979" y="269609"/>
            <a:ext cx="3378014" cy="874786"/>
          </a:xfrm>
        </p:spPr>
        <p:txBody>
          <a:bodyPr/>
          <a:lstStyle/>
          <a:p>
            <a:pPr>
              <a:lnSpc>
                <a:spcPct val="100000"/>
              </a:lnSpc>
              <a:spcBef>
                <a:spcPts val="0"/>
              </a:spcBef>
              <a:defRPr/>
            </a:pPr>
            <a:r>
              <a:rPr lang="en-US" sz="3600" b="1" dirty="0">
                <a:solidFill>
                  <a:schemeClr val="tx2"/>
                </a:solidFill>
                <a:effectLst>
                  <a:outerShdw blurRad="50800" dist="38100" dir="2700000" algn="tl" rotWithShape="0">
                    <a:prstClr val="black">
                      <a:alpha val="80000"/>
                    </a:prstClr>
                  </a:outerShdw>
                </a:effectLst>
              </a:rPr>
              <a:t>Core Features</a:t>
            </a:r>
            <a:endParaRPr lang="en-IN" sz="3600" b="1" dirty="0">
              <a:solidFill>
                <a:schemeClr val="tx2"/>
              </a:solidFill>
              <a:effectLst>
                <a:outerShdw blurRad="50800" dist="38100" dir="2700000" algn="tl" rotWithShape="0">
                  <a:prstClr val="black">
                    <a:alpha val="80000"/>
                  </a:prstClr>
                </a:outerShdw>
              </a:effectLst>
            </a:endParaRPr>
          </a:p>
        </p:txBody>
      </p:sp>
      <p:sp>
        <p:nvSpPr>
          <p:cNvPr id="4" name="Rectangle: Rounded Corners 3">
            <a:extLst>
              <a:ext uri="{FF2B5EF4-FFF2-40B4-BE49-F238E27FC236}">
                <a16:creationId xmlns:a16="http://schemas.microsoft.com/office/drawing/2014/main" id="{DED5D231-636A-4888-8C4A-4ABC1597ADF6}"/>
              </a:ext>
            </a:extLst>
          </p:cNvPr>
          <p:cNvSpPr/>
          <p:nvPr/>
        </p:nvSpPr>
        <p:spPr>
          <a:xfrm>
            <a:off x="511727" y="1475959"/>
            <a:ext cx="11100220" cy="106590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D7D31"/>
                </a:solidFill>
                <a:effectLst/>
                <a:uLnTx/>
                <a:uFillTx/>
                <a:latin typeface="Calibri" panose="020F0502020204030204"/>
              </a:rPr>
              <a:t>Receive </a:t>
            </a:r>
            <a:r>
              <a:rPr kumimoji="0" lang="en-US" sz="1800" b="1" i="0" u="none" strike="noStrike" kern="1200" cap="none" spc="0" normalizeH="0" baseline="0" noProof="0" dirty="0">
                <a:ln>
                  <a:noFill/>
                </a:ln>
                <a:solidFill>
                  <a:prstClr val="black"/>
                </a:solidFill>
                <a:effectLst/>
                <a:uLnTx/>
                <a:uFillTx/>
                <a:latin typeface="Calibri" panose="020F0502020204030204"/>
              </a:rPr>
              <a:t> the security findings input from various security services of AWS account(s)</a:t>
            </a:r>
            <a:endParaRPr kumimoji="0" lang="en-IN" sz="1800" b="1" i="0" u="none" strike="noStrike" kern="1200" cap="none" spc="0" normalizeH="0" baseline="0" noProof="0" dirty="0">
              <a:ln>
                <a:noFill/>
              </a:ln>
              <a:solidFill>
                <a:prstClr val="black"/>
              </a:solidFill>
              <a:effectLst/>
              <a:uLnTx/>
              <a:uFillTx/>
              <a:latin typeface="Calibri" panose="020F0502020204030204"/>
            </a:endParaRPr>
          </a:p>
        </p:txBody>
      </p:sp>
      <p:sp>
        <p:nvSpPr>
          <p:cNvPr id="5" name="Rectangle: Rounded Corners 4">
            <a:extLst>
              <a:ext uri="{FF2B5EF4-FFF2-40B4-BE49-F238E27FC236}">
                <a16:creationId xmlns:a16="http://schemas.microsoft.com/office/drawing/2014/main" id="{B7C1E1D0-0ED6-4E46-951F-BB0A9FCF0067}"/>
              </a:ext>
            </a:extLst>
          </p:cNvPr>
          <p:cNvSpPr/>
          <p:nvPr/>
        </p:nvSpPr>
        <p:spPr>
          <a:xfrm>
            <a:off x="511727" y="2775913"/>
            <a:ext cx="11100220" cy="115013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D7D31"/>
                </a:solidFill>
                <a:effectLst/>
                <a:uLnTx/>
                <a:uFillTx/>
                <a:latin typeface="Calibri" panose="020F0502020204030204"/>
              </a:rPr>
              <a:t>Receive and/or send </a:t>
            </a:r>
            <a:r>
              <a:rPr kumimoji="0" lang="en-US" sz="1800" b="1" i="0" u="none" strike="noStrike" kern="1200" cap="none" spc="0" normalizeH="0" baseline="0" noProof="0" dirty="0">
                <a:ln>
                  <a:noFill/>
                </a:ln>
                <a:solidFill>
                  <a:prstClr val="black"/>
                </a:solidFill>
                <a:effectLst/>
                <a:uLnTx/>
                <a:uFillTx/>
                <a:latin typeface="Calibri" panose="020F0502020204030204"/>
              </a:rPr>
              <a:t>security findings from third party providers like Qradar</a:t>
            </a:r>
            <a:endParaRPr kumimoji="0" lang="en-IN" sz="1800" b="1" i="0" u="none" strike="noStrike" kern="1200" cap="none" spc="0" normalizeH="0" baseline="0" noProof="0" dirty="0">
              <a:ln>
                <a:noFill/>
              </a:ln>
              <a:solidFill>
                <a:prstClr val="black"/>
              </a:solidFill>
              <a:effectLst/>
              <a:uLnTx/>
              <a:uFillTx/>
              <a:latin typeface="Calibri" panose="020F0502020204030204"/>
            </a:endParaRPr>
          </a:p>
        </p:txBody>
      </p:sp>
      <p:sp>
        <p:nvSpPr>
          <p:cNvPr id="6" name="Rectangle: Rounded Corners 5">
            <a:extLst>
              <a:ext uri="{FF2B5EF4-FFF2-40B4-BE49-F238E27FC236}">
                <a16:creationId xmlns:a16="http://schemas.microsoft.com/office/drawing/2014/main" id="{690385D6-432D-40D9-9861-F12C17DF8F25}"/>
              </a:ext>
            </a:extLst>
          </p:cNvPr>
          <p:cNvSpPr/>
          <p:nvPr/>
        </p:nvSpPr>
        <p:spPr>
          <a:xfrm>
            <a:off x="511727" y="4181524"/>
            <a:ext cx="10999552" cy="115013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rPr>
              <a:t>Check for compliance of industry standard controls like CIS benchmark and PCI DSS and </a:t>
            </a:r>
            <a:r>
              <a:rPr kumimoji="0" lang="en-US" sz="1800" b="1" i="0" u="none" strike="noStrike" kern="1200" cap="none" spc="0" normalizeH="0" baseline="0" noProof="0" dirty="0">
                <a:ln>
                  <a:noFill/>
                </a:ln>
                <a:solidFill>
                  <a:srgbClr val="ED7D31"/>
                </a:solidFill>
                <a:effectLst/>
                <a:uLnTx/>
                <a:uFillTx/>
                <a:latin typeface="Calibri" panose="020F0502020204030204"/>
              </a:rPr>
              <a:t>generate</a:t>
            </a:r>
            <a:r>
              <a:rPr kumimoji="0" lang="en-US" sz="1800" b="1" i="0" u="none" strike="noStrike" kern="1200" cap="none" spc="0" normalizeH="0" baseline="0" noProof="0" dirty="0">
                <a:ln>
                  <a:noFill/>
                </a:ln>
                <a:solidFill>
                  <a:prstClr val="black"/>
                </a:solidFill>
                <a:effectLst/>
                <a:uLnTx/>
                <a:uFillTx/>
                <a:latin typeface="Calibri" panose="020F0502020204030204"/>
              </a:rPr>
              <a:t> security findings if required</a:t>
            </a:r>
            <a:endParaRPr kumimoji="0" lang="en-IN" sz="1800" b="1" i="0" u="none" strike="noStrike" kern="1200" cap="none" spc="0" normalizeH="0" baseline="0" noProof="0" dirty="0">
              <a:ln>
                <a:noFill/>
              </a:ln>
              <a:solidFill>
                <a:prstClr val="black"/>
              </a:solidFill>
              <a:effectLst/>
              <a:uLnTx/>
              <a:uFillTx/>
              <a:latin typeface="Calibri" panose="020F0502020204030204"/>
            </a:endParaRPr>
          </a:p>
        </p:txBody>
      </p:sp>
      <p:sp>
        <p:nvSpPr>
          <p:cNvPr id="7" name="Rectangle: Rounded Corners 6">
            <a:extLst>
              <a:ext uri="{FF2B5EF4-FFF2-40B4-BE49-F238E27FC236}">
                <a16:creationId xmlns:a16="http://schemas.microsoft.com/office/drawing/2014/main" id="{DFF3914F-3887-4291-8CAD-434C99149D35}"/>
              </a:ext>
            </a:extLst>
          </p:cNvPr>
          <p:cNvSpPr/>
          <p:nvPr/>
        </p:nvSpPr>
        <p:spPr>
          <a:xfrm>
            <a:off x="511727" y="5494857"/>
            <a:ext cx="10999552" cy="1150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rPr>
              <a:t>Tight Integration with CloudWatch and CloudTrail native services for Alerting and Logging </a:t>
            </a:r>
            <a:endParaRPr kumimoji="0" lang="en-IN" sz="1800" b="1" i="0" u="none" strike="noStrike" kern="1200" cap="none" spc="0" normalizeH="0" baseline="0" noProof="0" dirty="0">
              <a:ln>
                <a:noFill/>
              </a:ln>
              <a:solidFill>
                <a:prstClr val="black"/>
              </a:solidFill>
              <a:effectLst/>
              <a:uLnTx/>
              <a:uFillTx/>
              <a:latin typeface="Calibri" panose="020F0502020204030204"/>
            </a:endParaRPr>
          </a:p>
        </p:txBody>
      </p:sp>
      <p:sp>
        <p:nvSpPr>
          <p:cNvPr id="9" name="Arrow: Striped Right 8">
            <a:extLst>
              <a:ext uri="{FF2B5EF4-FFF2-40B4-BE49-F238E27FC236}">
                <a16:creationId xmlns:a16="http://schemas.microsoft.com/office/drawing/2014/main" id="{349D8147-F389-4CED-B2B9-AC91C336EEE2}"/>
              </a:ext>
            </a:extLst>
          </p:cNvPr>
          <p:cNvSpPr/>
          <p:nvPr/>
        </p:nvSpPr>
        <p:spPr>
          <a:xfrm>
            <a:off x="0" y="1722356"/>
            <a:ext cx="589979" cy="573111"/>
          </a:xfrm>
          <a:prstGeom prst="striped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row: Striped Right 9">
            <a:extLst>
              <a:ext uri="{FF2B5EF4-FFF2-40B4-BE49-F238E27FC236}">
                <a16:creationId xmlns:a16="http://schemas.microsoft.com/office/drawing/2014/main" id="{049330F8-1105-4102-9E69-333EC6554FAD}"/>
              </a:ext>
            </a:extLst>
          </p:cNvPr>
          <p:cNvSpPr/>
          <p:nvPr/>
        </p:nvSpPr>
        <p:spPr>
          <a:xfrm>
            <a:off x="-9926" y="3064424"/>
            <a:ext cx="589979" cy="573111"/>
          </a:xfrm>
          <a:prstGeom prst="striped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Arrow: Striped Right 10">
            <a:extLst>
              <a:ext uri="{FF2B5EF4-FFF2-40B4-BE49-F238E27FC236}">
                <a16:creationId xmlns:a16="http://schemas.microsoft.com/office/drawing/2014/main" id="{432A6A99-BC17-45B7-A041-EE29A6C81499}"/>
              </a:ext>
            </a:extLst>
          </p:cNvPr>
          <p:cNvSpPr/>
          <p:nvPr/>
        </p:nvSpPr>
        <p:spPr>
          <a:xfrm>
            <a:off x="0" y="4470036"/>
            <a:ext cx="549480" cy="573111"/>
          </a:xfrm>
          <a:prstGeom prst="striped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row: Striped Right 11">
            <a:extLst>
              <a:ext uri="{FF2B5EF4-FFF2-40B4-BE49-F238E27FC236}">
                <a16:creationId xmlns:a16="http://schemas.microsoft.com/office/drawing/2014/main" id="{8248AF96-5B3B-4926-89CA-F504111978E7}"/>
              </a:ext>
            </a:extLst>
          </p:cNvPr>
          <p:cNvSpPr/>
          <p:nvPr/>
        </p:nvSpPr>
        <p:spPr>
          <a:xfrm>
            <a:off x="0" y="5783369"/>
            <a:ext cx="549480" cy="573111"/>
          </a:xfrm>
          <a:prstGeom prst="striped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D8A23753-7431-4065-B094-862D4C0E1CB4}"/>
              </a:ext>
            </a:extLst>
          </p:cNvPr>
          <p:cNvSpPr>
            <a:spLocks noGrp="1"/>
          </p:cNvSpPr>
          <p:nvPr>
            <p:ph type="dt" sz="half" idx="10"/>
          </p:nvPr>
        </p:nvSpPr>
        <p:spPr>
          <a:xfrm>
            <a:off x="-9926" y="654227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F7432E9-336B-4803-8393-C3C4FDB0461D}"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18-05-2021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88DEA053-EAA0-4F05-B393-0C42CB78349F}"/>
              </a:ext>
            </a:extLst>
          </p:cNvPr>
          <p:cNvSpPr>
            <a:spLocks noGrp="1"/>
          </p:cNvSpPr>
          <p:nvPr>
            <p:ph type="sldNum" sz="quarter" idx="12"/>
          </p:nvPr>
        </p:nvSpPr>
        <p:spPr>
          <a:xfrm>
            <a:off x="9206218" y="643230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4F2E2-8D4A-4539-BBAA-DF784EB279BA}"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8550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46EC-BBB0-B14E-A260-55014C51614C}"/>
              </a:ext>
            </a:extLst>
          </p:cNvPr>
          <p:cNvSpPr>
            <a:spLocks noGrp="1"/>
          </p:cNvSpPr>
          <p:nvPr>
            <p:ph type="title"/>
          </p:nvPr>
        </p:nvSpPr>
        <p:spPr>
          <a:xfrm>
            <a:off x="838200" y="175939"/>
            <a:ext cx="10515600" cy="780502"/>
          </a:xfrm>
        </p:spPr>
        <p:txBody>
          <a:bodyPr>
            <a:normAutofit/>
          </a:bodyPr>
          <a:lstStyle/>
          <a:p>
            <a:r>
              <a:rPr lang="en-US" sz="3600" b="1" dirty="0">
                <a:solidFill>
                  <a:schemeClr val="tx2"/>
                </a:solidFill>
                <a:effectLst>
                  <a:outerShdw blurRad="50800" dist="38100" dir="2700000" algn="tl" rotWithShape="0">
                    <a:prstClr val="black">
                      <a:alpha val="80000"/>
                    </a:prstClr>
                  </a:outerShdw>
                </a:effectLst>
              </a:rPr>
              <a:t>Security Hub Implementation – Requirements</a:t>
            </a:r>
            <a:endParaRPr lang="en-US" sz="3600" dirty="0"/>
          </a:p>
        </p:txBody>
      </p:sp>
      <p:sp>
        <p:nvSpPr>
          <p:cNvPr id="3" name="Content Placeholder 2">
            <a:extLst>
              <a:ext uri="{FF2B5EF4-FFF2-40B4-BE49-F238E27FC236}">
                <a16:creationId xmlns:a16="http://schemas.microsoft.com/office/drawing/2014/main" id="{F24F0424-1E87-0F49-9681-EC859357A29A}"/>
              </a:ext>
            </a:extLst>
          </p:cNvPr>
          <p:cNvSpPr>
            <a:spLocks noGrp="1"/>
          </p:cNvSpPr>
          <p:nvPr>
            <p:ph idx="1"/>
          </p:nvPr>
        </p:nvSpPr>
        <p:spPr>
          <a:xfrm>
            <a:off x="814039" y="1261057"/>
            <a:ext cx="10539761" cy="5072992"/>
          </a:xfrm>
        </p:spPr>
        <p:txBody>
          <a:bodyPr>
            <a:normAutofit/>
          </a:bodyPr>
          <a:lstStyle/>
          <a:p>
            <a:r>
              <a:rPr lang="en-US" sz="2000" dirty="0"/>
              <a:t>Enable Multi-Account, Multi-Region deployment architecture for Security Hub</a:t>
            </a:r>
          </a:p>
          <a:p>
            <a:r>
              <a:rPr lang="en-US" sz="2000" b="1" dirty="0"/>
              <a:t>Enable CIS benchmarks in Security Hub </a:t>
            </a:r>
            <a:r>
              <a:rPr lang="en-US" sz="2000" dirty="0"/>
              <a:t>(Expand to other offering like foundational best practices later)</a:t>
            </a:r>
          </a:p>
          <a:p>
            <a:r>
              <a:rPr lang="en-US" sz="2000" dirty="0"/>
              <a:t>Integrate with Netcool-ServiceNow and post findings into ServiceNow as </a:t>
            </a:r>
            <a:r>
              <a:rPr lang="en-US" sz="2000" dirty="0" err="1"/>
              <a:t>ServiceRequests</a:t>
            </a:r>
            <a:r>
              <a:rPr lang="en-US" sz="2000" dirty="0"/>
              <a:t>. </a:t>
            </a:r>
            <a:r>
              <a:rPr lang="en-US" sz="2000" b="1" dirty="0"/>
              <a:t>One ServiceRequest created per CIS control, per AWS account, per region</a:t>
            </a:r>
            <a:endParaRPr lang="en-US" sz="2000" dirty="0"/>
          </a:p>
          <a:p>
            <a:r>
              <a:rPr lang="en-US" sz="2000" dirty="0"/>
              <a:t>Define a uniform design/architecture across AWS, Azure – cloud-native approach</a:t>
            </a:r>
          </a:p>
          <a:p>
            <a:r>
              <a:rPr lang="en-US" sz="2000" dirty="0"/>
              <a:t>Cover delta between IBM tech specs &amp; CIS implementation of AWS (</a:t>
            </a:r>
            <a:r>
              <a:rPr lang="en-US" sz="2000" dirty="0">
                <a:solidFill>
                  <a:schemeClr val="accent1"/>
                </a:solidFill>
              </a:rPr>
              <a:t>Not in current scope – IBM Security moving towards pure CIS</a:t>
            </a:r>
            <a:r>
              <a:rPr lang="en-US" sz="2000" dirty="0"/>
              <a:t>)</a:t>
            </a:r>
          </a:p>
          <a:p>
            <a:r>
              <a:rPr lang="en-US" sz="2000" dirty="0"/>
              <a:t>Provide for remediation of tickets (</a:t>
            </a:r>
            <a:r>
              <a:rPr lang="en-US" sz="2000" dirty="0">
                <a:solidFill>
                  <a:schemeClr val="accent1"/>
                </a:solidFill>
              </a:rPr>
              <a:t>Manual remediation for now</a:t>
            </a:r>
            <a:r>
              <a:rPr lang="en-US" sz="2000" dirty="0"/>
              <a:t>)</a:t>
            </a:r>
          </a:p>
          <a:p>
            <a:pPr marL="0" indent="0">
              <a:buNone/>
            </a:pPr>
            <a:r>
              <a:rPr lang="en-US" sz="2000" dirty="0"/>
              <a:t>* In discussion with Adan Rosler (SRRM team), Milton Hernandez &amp; team for further feedback and requirements.</a:t>
            </a:r>
          </a:p>
          <a:p>
            <a:endParaRPr lang="en-US" sz="2000" dirty="0"/>
          </a:p>
          <a:p>
            <a:pPr marL="0" indent="0">
              <a:buNone/>
            </a:pPr>
            <a:endParaRPr lang="en-US" sz="2000" dirty="0"/>
          </a:p>
        </p:txBody>
      </p:sp>
      <p:sp>
        <p:nvSpPr>
          <p:cNvPr id="4" name="Slide Number Placeholder 3">
            <a:extLst>
              <a:ext uri="{FF2B5EF4-FFF2-40B4-BE49-F238E27FC236}">
                <a16:creationId xmlns:a16="http://schemas.microsoft.com/office/drawing/2014/main" id="{49471784-F52C-42EC-976F-27830A6D5E5B}"/>
              </a:ext>
            </a:extLst>
          </p:cNvPr>
          <p:cNvSpPr>
            <a:spLocks noGrp="1"/>
          </p:cNvSpPr>
          <p:nvPr>
            <p:ph type="sldNum" sz="quarter" idx="12"/>
          </p:nvPr>
        </p:nvSpPr>
        <p:spPr/>
        <p:txBody>
          <a:bodyPr/>
          <a:lstStyle/>
          <a:p>
            <a:fld id="{930B75C6-3773-A043-B11F-88C6611801EA}" type="slidenum">
              <a:rPr lang="en-US" smtClean="0"/>
              <a:t>11</a:t>
            </a:fld>
            <a:endParaRPr lang="en-US" dirty="0"/>
          </a:p>
        </p:txBody>
      </p:sp>
    </p:spTree>
    <p:extLst>
      <p:ext uri="{BB962C8B-B14F-4D97-AF65-F5344CB8AC3E}">
        <p14:creationId xmlns:p14="http://schemas.microsoft.com/office/powerpoint/2010/main" val="1418385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B58727F8-2DF4-4C38-BC66-CEC4C126F379}"/>
              </a:ext>
            </a:extLst>
          </p:cNvPr>
          <p:cNvSpPr/>
          <p:nvPr/>
        </p:nvSpPr>
        <p:spPr>
          <a:xfrm>
            <a:off x="6096000" y="5047456"/>
            <a:ext cx="5473060" cy="1597605"/>
          </a:xfrm>
          <a:prstGeom prst="roundRect">
            <a:avLst/>
          </a:prstGeom>
          <a:solidFill>
            <a:schemeClr val="accent5">
              <a:lumMod val="20000"/>
              <a:lumOff val="80000"/>
              <a:alpha val="94000"/>
            </a:schemeClr>
          </a:solidFill>
          <a:ln w="9525">
            <a:solidFill>
              <a:schemeClr val="tx1"/>
            </a:solidFill>
            <a:prstDash val="sysDash"/>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rPr>
              <a:t>Added accounts are member accounts. With the master account, you can view findings in member accounts</a:t>
            </a:r>
            <a:endParaRPr kumimoji="0" lang="en-IN" sz="1800" b="0" i="0" u="none" strike="noStrike" kern="1200" cap="none" spc="0" normalizeH="0" baseline="0" noProof="0" dirty="0">
              <a:ln>
                <a:noFill/>
              </a:ln>
              <a:solidFill>
                <a:prstClr val="black"/>
              </a:solidFill>
              <a:effectLst/>
              <a:uLnTx/>
              <a:uFillTx/>
              <a:latin typeface="Calibri" panose="020F0502020204030204"/>
            </a:endParaRPr>
          </a:p>
        </p:txBody>
      </p:sp>
      <p:sp>
        <p:nvSpPr>
          <p:cNvPr id="2" name="Title 1">
            <a:extLst>
              <a:ext uri="{FF2B5EF4-FFF2-40B4-BE49-F238E27FC236}">
                <a16:creationId xmlns:a16="http://schemas.microsoft.com/office/drawing/2014/main" id="{5FE6E18F-2CD0-4C50-AB58-D0392608BDDD}"/>
              </a:ext>
            </a:extLst>
          </p:cNvPr>
          <p:cNvSpPr>
            <a:spLocks noGrp="1"/>
          </p:cNvSpPr>
          <p:nvPr>
            <p:ph type="title"/>
          </p:nvPr>
        </p:nvSpPr>
        <p:spPr>
          <a:xfrm>
            <a:off x="333006" y="-102834"/>
            <a:ext cx="10515600" cy="1325563"/>
          </a:xfrm>
        </p:spPr>
        <p:txBody>
          <a:bodyPr>
            <a:normAutofit/>
          </a:bodyPr>
          <a:lstStyle/>
          <a:p>
            <a:r>
              <a:rPr lang="en-US" sz="3600" b="1" dirty="0">
                <a:solidFill>
                  <a:schemeClr val="tx2"/>
                </a:solidFill>
                <a:effectLst>
                  <a:outerShdw blurRad="50800" dist="38100" dir="2700000" algn="tl" rotWithShape="0">
                    <a:prstClr val="black">
                      <a:alpha val="80000"/>
                    </a:prstClr>
                  </a:outerShdw>
                </a:effectLst>
              </a:rPr>
              <a:t>Security Hub - Multi-Account structure</a:t>
            </a:r>
            <a:endParaRPr lang="en-IN" sz="3600" b="1" dirty="0">
              <a:solidFill>
                <a:schemeClr val="tx2"/>
              </a:solidFill>
              <a:effectLst>
                <a:outerShdw blurRad="50800" dist="38100" dir="2700000" algn="tl" rotWithShape="0">
                  <a:prstClr val="black">
                    <a:alpha val="80000"/>
                  </a:prstClr>
                </a:outerShdw>
              </a:effectLst>
            </a:endParaRPr>
          </a:p>
        </p:txBody>
      </p:sp>
      <p:sp>
        <p:nvSpPr>
          <p:cNvPr id="7" name="Rectangle 6">
            <a:extLst>
              <a:ext uri="{FF2B5EF4-FFF2-40B4-BE49-F238E27FC236}">
                <a16:creationId xmlns:a16="http://schemas.microsoft.com/office/drawing/2014/main" id="{3CCA30E7-4D67-4744-8669-040F28935FB8}"/>
              </a:ext>
            </a:extLst>
          </p:cNvPr>
          <p:cNvSpPr/>
          <p:nvPr/>
        </p:nvSpPr>
        <p:spPr>
          <a:xfrm>
            <a:off x="1316252" y="2139745"/>
            <a:ext cx="2920468" cy="1949870"/>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Master Account</a:t>
            </a:r>
          </a:p>
        </p:txBody>
      </p:sp>
      <p:pic>
        <p:nvPicPr>
          <p:cNvPr id="8" name="Graphic 7">
            <a:extLst>
              <a:ext uri="{FF2B5EF4-FFF2-40B4-BE49-F238E27FC236}">
                <a16:creationId xmlns:a16="http://schemas.microsoft.com/office/drawing/2014/main" id="{7629DB6E-A7AF-4AB8-8997-B61BBCD94C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16252" y="2139745"/>
            <a:ext cx="330200" cy="330200"/>
          </a:xfrm>
          <a:prstGeom prst="rect">
            <a:avLst/>
          </a:prstGeom>
        </p:spPr>
      </p:pic>
      <p:pic>
        <p:nvPicPr>
          <p:cNvPr id="9" name="Graphic 8">
            <a:extLst>
              <a:ext uri="{FF2B5EF4-FFF2-40B4-BE49-F238E27FC236}">
                <a16:creationId xmlns:a16="http://schemas.microsoft.com/office/drawing/2014/main" id="{EE4F08B5-1B6E-4135-8245-66C015F466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71612" y="1690688"/>
            <a:ext cx="290512" cy="290512"/>
          </a:xfrm>
          <a:prstGeom prst="rect">
            <a:avLst/>
          </a:prstGeom>
        </p:spPr>
      </p:pic>
      <p:sp>
        <p:nvSpPr>
          <p:cNvPr id="10" name="Rectangle 9">
            <a:extLst>
              <a:ext uri="{FF2B5EF4-FFF2-40B4-BE49-F238E27FC236}">
                <a16:creationId xmlns:a16="http://schemas.microsoft.com/office/drawing/2014/main" id="{1B458B6C-A736-42AF-952D-888C22587F8C}"/>
              </a:ext>
            </a:extLst>
          </p:cNvPr>
          <p:cNvSpPr/>
          <p:nvPr/>
        </p:nvSpPr>
        <p:spPr>
          <a:xfrm>
            <a:off x="7371612" y="1690688"/>
            <a:ext cx="2209268" cy="1325563"/>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Member Account</a:t>
            </a:r>
          </a:p>
        </p:txBody>
      </p:sp>
      <p:pic>
        <p:nvPicPr>
          <p:cNvPr id="13" name="Graphic 12">
            <a:extLst>
              <a:ext uri="{FF2B5EF4-FFF2-40B4-BE49-F238E27FC236}">
                <a16:creationId xmlns:a16="http://schemas.microsoft.com/office/drawing/2014/main" id="{CBB5A1BB-77D1-44F5-9EFB-DAA9EA36BC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71612" y="3456464"/>
            <a:ext cx="290512" cy="290512"/>
          </a:xfrm>
          <a:prstGeom prst="rect">
            <a:avLst/>
          </a:prstGeom>
        </p:spPr>
      </p:pic>
      <p:sp>
        <p:nvSpPr>
          <p:cNvPr id="14" name="Rectangle 13">
            <a:extLst>
              <a:ext uri="{FF2B5EF4-FFF2-40B4-BE49-F238E27FC236}">
                <a16:creationId xmlns:a16="http://schemas.microsoft.com/office/drawing/2014/main" id="{CD5C0A5A-3C53-4C4E-A3FF-4001FE6C23DB}"/>
              </a:ext>
            </a:extLst>
          </p:cNvPr>
          <p:cNvSpPr/>
          <p:nvPr/>
        </p:nvSpPr>
        <p:spPr>
          <a:xfrm>
            <a:off x="7371612" y="3456464"/>
            <a:ext cx="2209268" cy="1325563"/>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Member Account</a:t>
            </a:r>
          </a:p>
        </p:txBody>
      </p:sp>
      <p:pic>
        <p:nvPicPr>
          <p:cNvPr id="15" name="Graphic 14">
            <a:extLst>
              <a:ext uri="{FF2B5EF4-FFF2-40B4-BE49-F238E27FC236}">
                <a16:creationId xmlns:a16="http://schemas.microsoft.com/office/drawing/2014/main" id="{0229CFD9-89A8-4F00-A9D5-754049884D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20886" y="2717800"/>
            <a:ext cx="711200" cy="711200"/>
          </a:xfrm>
          <a:prstGeom prst="rect">
            <a:avLst/>
          </a:prstGeom>
        </p:spPr>
      </p:pic>
      <p:pic>
        <p:nvPicPr>
          <p:cNvPr id="16" name="Graphic 15">
            <a:extLst>
              <a:ext uri="{FF2B5EF4-FFF2-40B4-BE49-F238E27FC236}">
                <a16:creationId xmlns:a16="http://schemas.microsoft.com/office/drawing/2014/main" id="{C84B3DBA-C912-4D1A-B5B6-B2503E57A52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49526" y="2057508"/>
            <a:ext cx="711200" cy="711200"/>
          </a:xfrm>
          <a:prstGeom prst="rect">
            <a:avLst/>
          </a:prstGeom>
        </p:spPr>
      </p:pic>
      <p:pic>
        <p:nvPicPr>
          <p:cNvPr id="17" name="Graphic 16">
            <a:extLst>
              <a:ext uri="{FF2B5EF4-FFF2-40B4-BE49-F238E27FC236}">
                <a16:creationId xmlns:a16="http://schemas.microsoft.com/office/drawing/2014/main" id="{D736A23E-F514-41AD-A0D9-B802B0E7872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49526" y="3896360"/>
            <a:ext cx="711200" cy="711200"/>
          </a:xfrm>
          <a:prstGeom prst="rect">
            <a:avLst/>
          </a:prstGeom>
        </p:spPr>
      </p:pic>
      <p:cxnSp>
        <p:nvCxnSpPr>
          <p:cNvPr id="19" name="Straight Arrow Connector 18">
            <a:extLst>
              <a:ext uri="{FF2B5EF4-FFF2-40B4-BE49-F238E27FC236}">
                <a16:creationId xmlns:a16="http://schemas.microsoft.com/office/drawing/2014/main" id="{8B526183-56D6-4D7F-B393-1493C3B46D49}"/>
              </a:ext>
            </a:extLst>
          </p:cNvPr>
          <p:cNvCxnSpPr>
            <a:stCxn id="15" idx="3"/>
            <a:endCxn id="16" idx="1"/>
          </p:cNvCxnSpPr>
          <p:nvPr/>
        </p:nvCxnSpPr>
        <p:spPr>
          <a:xfrm flipV="1">
            <a:off x="3132086" y="2413108"/>
            <a:ext cx="4917440" cy="6602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045D394-457C-4187-B485-58FAE7CB80DA}"/>
              </a:ext>
            </a:extLst>
          </p:cNvPr>
          <p:cNvCxnSpPr>
            <a:stCxn id="15" idx="3"/>
            <a:endCxn id="17" idx="1"/>
          </p:cNvCxnSpPr>
          <p:nvPr/>
        </p:nvCxnSpPr>
        <p:spPr>
          <a:xfrm>
            <a:off x="3132086" y="3073400"/>
            <a:ext cx="4917440" cy="1178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4BB55A31-FE39-44BB-B0CA-B05CE790AA36}"/>
              </a:ext>
            </a:extLst>
          </p:cNvPr>
          <p:cNvSpPr/>
          <p:nvPr/>
        </p:nvSpPr>
        <p:spPr>
          <a:xfrm>
            <a:off x="441083" y="5033724"/>
            <a:ext cx="5045317" cy="1597605"/>
          </a:xfrm>
          <a:prstGeom prst="roundRect">
            <a:avLst/>
          </a:prstGeom>
          <a:solidFill>
            <a:schemeClr val="accent2">
              <a:lumMod val="20000"/>
              <a:lumOff val="80000"/>
              <a:alpha val="90000"/>
            </a:schemeClr>
          </a:solidFill>
          <a:ln w="9525">
            <a:solidFill>
              <a:schemeClr val="tx1"/>
            </a:solidFill>
            <a:prstDash val="sysDot"/>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rPr>
              <a:t>If your invitations are accepted by a member account , your account is designated as the Security Hub master account</a:t>
            </a:r>
            <a:endParaRPr kumimoji="0" lang="en-IN" sz="1800" b="0" i="0" u="none" strike="noStrike" kern="1200" cap="none" spc="0" normalizeH="0" baseline="0" noProof="0" dirty="0">
              <a:ln>
                <a:noFill/>
              </a:ln>
              <a:solidFill>
                <a:prstClr val="black"/>
              </a:solidFill>
              <a:effectLst/>
              <a:uLnTx/>
              <a:uFillTx/>
              <a:latin typeface="Calibri" panose="020F0502020204030204"/>
            </a:endParaRPr>
          </a:p>
        </p:txBody>
      </p:sp>
      <p:sp>
        <p:nvSpPr>
          <p:cNvPr id="24" name="TextBox 23">
            <a:extLst>
              <a:ext uri="{FF2B5EF4-FFF2-40B4-BE49-F238E27FC236}">
                <a16:creationId xmlns:a16="http://schemas.microsoft.com/office/drawing/2014/main" id="{E6E7C3E7-86EF-4E74-A573-983D4930EC53}"/>
              </a:ext>
            </a:extLst>
          </p:cNvPr>
          <p:cNvSpPr txBox="1"/>
          <p:nvPr/>
        </p:nvSpPr>
        <p:spPr>
          <a:xfrm>
            <a:off x="1852199" y="5011403"/>
            <a:ext cx="197141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Master Account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A835951E-3289-48ED-A1FF-0BE316D8F9D3}"/>
              </a:ext>
            </a:extLst>
          </p:cNvPr>
          <p:cNvSpPr txBox="1"/>
          <p:nvPr/>
        </p:nvSpPr>
        <p:spPr>
          <a:xfrm>
            <a:off x="7609467" y="5033724"/>
            <a:ext cx="197141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Member Account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EA5BBF5B-391B-41DB-BFA3-69F7A5D242F2}"/>
              </a:ext>
            </a:extLst>
          </p:cNvPr>
          <p:cNvSpPr>
            <a:spLocks noGrp="1"/>
          </p:cNvSpPr>
          <p:nvPr>
            <p:ph type="sldNum" sz="quarter" idx="12"/>
          </p:nvPr>
        </p:nvSpPr>
        <p:spPr>
          <a:xfrm>
            <a:off x="9139107" y="6419627"/>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4F2E2-8D4A-4539-BBAA-DF784EB279BA}"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6247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E18F-2CD0-4C50-AB58-D0392608BDDD}"/>
              </a:ext>
            </a:extLst>
          </p:cNvPr>
          <p:cNvSpPr>
            <a:spLocks noGrp="1"/>
          </p:cNvSpPr>
          <p:nvPr>
            <p:ph type="title"/>
          </p:nvPr>
        </p:nvSpPr>
        <p:spPr>
          <a:xfrm>
            <a:off x="250939" y="-10838"/>
            <a:ext cx="10515600" cy="513090"/>
          </a:xfrm>
        </p:spPr>
        <p:txBody>
          <a:bodyPr>
            <a:noAutofit/>
          </a:bodyPr>
          <a:lstStyle/>
          <a:p>
            <a:r>
              <a:rPr lang="en-US" sz="3600" b="1" dirty="0">
                <a:solidFill>
                  <a:schemeClr val="tx2"/>
                </a:solidFill>
                <a:effectLst>
                  <a:outerShdw blurRad="50800" dist="38100" dir="2700000" algn="tl" rotWithShape="0">
                    <a:prstClr val="black">
                      <a:alpha val="80000"/>
                    </a:prstClr>
                  </a:outerShdw>
                </a:effectLst>
              </a:rPr>
              <a:t>Design – Multi Account, Multi Region</a:t>
            </a:r>
            <a:endParaRPr lang="en-IN" sz="3600" b="1" dirty="0">
              <a:solidFill>
                <a:schemeClr val="tx2"/>
              </a:solidFill>
              <a:effectLst>
                <a:outerShdw blurRad="50800" dist="38100" dir="2700000" algn="tl" rotWithShape="0">
                  <a:prstClr val="black">
                    <a:alpha val="80000"/>
                  </a:prstClr>
                </a:outerShdw>
              </a:effectLst>
            </a:endParaRPr>
          </a:p>
        </p:txBody>
      </p:sp>
      <p:sp>
        <p:nvSpPr>
          <p:cNvPr id="7" name="Rectangle 6">
            <a:extLst>
              <a:ext uri="{FF2B5EF4-FFF2-40B4-BE49-F238E27FC236}">
                <a16:creationId xmlns:a16="http://schemas.microsoft.com/office/drawing/2014/main" id="{3CCA30E7-4D67-4744-8669-040F28935FB8}"/>
              </a:ext>
            </a:extLst>
          </p:cNvPr>
          <p:cNvSpPr/>
          <p:nvPr/>
        </p:nvSpPr>
        <p:spPr>
          <a:xfrm>
            <a:off x="4494352" y="1002319"/>
            <a:ext cx="2920468" cy="1949870"/>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Master Account</a:t>
            </a:r>
          </a:p>
        </p:txBody>
      </p:sp>
      <p:pic>
        <p:nvPicPr>
          <p:cNvPr id="8" name="Graphic 7">
            <a:extLst>
              <a:ext uri="{FF2B5EF4-FFF2-40B4-BE49-F238E27FC236}">
                <a16:creationId xmlns:a16="http://schemas.microsoft.com/office/drawing/2014/main" id="{7629DB6E-A7AF-4AB8-8997-B61BBCD94C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94352" y="1002319"/>
            <a:ext cx="330200" cy="330200"/>
          </a:xfrm>
          <a:prstGeom prst="rect">
            <a:avLst/>
          </a:prstGeom>
        </p:spPr>
      </p:pic>
      <p:pic>
        <p:nvPicPr>
          <p:cNvPr id="9" name="Graphic 8">
            <a:extLst>
              <a:ext uri="{FF2B5EF4-FFF2-40B4-BE49-F238E27FC236}">
                <a16:creationId xmlns:a16="http://schemas.microsoft.com/office/drawing/2014/main" id="{EE4F08B5-1B6E-4135-8245-66C015F466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53284" y="553262"/>
            <a:ext cx="290512" cy="290512"/>
          </a:xfrm>
          <a:prstGeom prst="rect">
            <a:avLst/>
          </a:prstGeom>
        </p:spPr>
      </p:pic>
      <p:sp>
        <p:nvSpPr>
          <p:cNvPr id="10" name="Rectangle 9">
            <a:extLst>
              <a:ext uri="{FF2B5EF4-FFF2-40B4-BE49-F238E27FC236}">
                <a16:creationId xmlns:a16="http://schemas.microsoft.com/office/drawing/2014/main" id="{1B458B6C-A736-42AF-952D-888C22587F8C}"/>
              </a:ext>
            </a:extLst>
          </p:cNvPr>
          <p:cNvSpPr/>
          <p:nvPr/>
        </p:nvSpPr>
        <p:spPr>
          <a:xfrm>
            <a:off x="8453284" y="553262"/>
            <a:ext cx="2209268" cy="1325563"/>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Member Account1</a:t>
            </a:r>
          </a:p>
        </p:txBody>
      </p:sp>
      <p:pic>
        <p:nvPicPr>
          <p:cNvPr id="13" name="Graphic 12">
            <a:extLst>
              <a:ext uri="{FF2B5EF4-FFF2-40B4-BE49-F238E27FC236}">
                <a16:creationId xmlns:a16="http://schemas.microsoft.com/office/drawing/2014/main" id="{CBB5A1BB-77D1-44F5-9EFB-DAA9EA36BC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53284" y="1939900"/>
            <a:ext cx="290512" cy="290512"/>
          </a:xfrm>
          <a:prstGeom prst="rect">
            <a:avLst/>
          </a:prstGeom>
        </p:spPr>
      </p:pic>
      <p:sp>
        <p:nvSpPr>
          <p:cNvPr id="14" name="Rectangle 13">
            <a:extLst>
              <a:ext uri="{FF2B5EF4-FFF2-40B4-BE49-F238E27FC236}">
                <a16:creationId xmlns:a16="http://schemas.microsoft.com/office/drawing/2014/main" id="{CD5C0A5A-3C53-4C4E-A3FF-4001FE6C23DB}"/>
              </a:ext>
            </a:extLst>
          </p:cNvPr>
          <p:cNvSpPr/>
          <p:nvPr/>
        </p:nvSpPr>
        <p:spPr>
          <a:xfrm>
            <a:off x="8453284" y="1928751"/>
            <a:ext cx="2209268" cy="1325563"/>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Member AccountN</a:t>
            </a:r>
          </a:p>
        </p:txBody>
      </p:sp>
      <p:pic>
        <p:nvPicPr>
          <p:cNvPr id="15" name="Graphic 14">
            <a:extLst>
              <a:ext uri="{FF2B5EF4-FFF2-40B4-BE49-F238E27FC236}">
                <a16:creationId xmlns:a16="http://schemas.microsoft.com/office/drawing/2014/main" id="{0229CFD9-89A8-4F00-A9D5-754049884D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98986" y="1580374"/>
            <a:ext cx="711200" cy="711200"/>
          </a:xfrm>
          <a:prstGeom prst="rect">
            <a:avLst/>
          </a:prstGeom>
        </p:spPr>
      </p:pic>
      <p:pic>
        <p:nvPicPr>
          <p:cNvPr id="16" name="Graphic 15">
            <a:extLst>
              <a:ext uri="{FF2B5EF4-FFF2-40B4-BE49-F238E27FC236}">
                <a16:creationId xmlns:a16="http://schemas.microsoft.com/office/drawing/2014/main" id="{C84B3DBA-C912-4D1A-B5B6-B2503E57A52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31198" y="920082"/>
            <a:ext cx="711200" cy="711200"/>
          </a:xfrm>
          <a:prstGeom prst="rect">
            <a:avLst/>
          </a:prstGeom>
        </p:spPr>
      </p:pic>
      <p:pic>
        <p:nvPicPr>
          <p:cNvPr id="17" name="Graphic 16">
            <a:extLst>
              <a:ext uri="{FF2B5EF4-FFF2-40B4-BE49-F238E27FC236}">
                <a16:creationId xmlns:a16="http://schemas.microsoft.com/office/drawing/2014/main" id="{D736A23E-F514-41AD-A0D9-B802B0E7872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31198" y="2379796"/>
            <a:ext cx="711200" cy="711200"/>
          </a:xfrm>
          <a:prstGeom prst="rect">
            <a:avLst/>
          </a:prstGeom>
        </p:spPr>
      </p:pic>
      <p:cxnSp>
        <p:nvCxnSpPr>
          <p:cNvPr id="19" name="Straight Arrow Connector 18">
            <a:extLst>
              <a:ext uri="{FF2B5EF4-FFF2-40B4-BE49-F238E27FC236}">
                <a16:creationId xmlns:a16="http://schemas.microsoft.com/office/drawing/2014/main" id="{8B526183-56D6-4D7F-B393-1493C3B46D49}"/>
              </a:ext>
            </a:extLst>
          </p:cNvPr>
          <p:cNvCxnSpPr>
            <a:cxnSpLocks/>
          </p:cNvCxnSpPr>
          <p:nvPr/>
        </p:nvCxnSpPr>
        <p:spPr>
          <a:xfrm flipV="1">
            <a:off x="6310186" y="1171918"/>
            <a:ext cx="2821012" cy="6602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045D394-457C-4187-B485-58FAE7CB80DA}"/>
              </a:ext>
            </a:extLst>
          </p:cNvPr>
          <p:cNvCxnSpPr>
            <a:cxnSpLocks/>
          </p:cNvCxnSpPr>
          <p:nvPr/>
        </p:nvCxnSpPr>
        <p:spPr>
          <a:xfrm>
            <a:off x="6310186" y="2066724"/>
            <a:ext cx="2821012" cy="799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6E7C3E7-86EF-4E74-A573-983D4930EC53}"/>
              </a:ext>
            </a:extLst>
          </p:cNvPr>
          <p:cNvSpPr txBox="1"/>
          <p:nvPr/>
        </p:nvSpPr>
        <p:spPr>
          <a:xfrm>
            <a:off x="5459373" y="2303276"/>
            <a:ext cx="197141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Master Account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Calibri" panose="020F0502020204030204"/>
              </a:rPr>
              <a:t>Security Hub</a:t>
            </a:r>
            <a:endPar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A835951E-3289-48ED-A1FF-0BE316D8F9D3}"/>
              </a:ext>
            </a:extLst>
          </p:cNvPr>
          <p:cNvSpPr txBox="1"/>
          <p:nvPr/>
        </p:nvSpPr>
        <p:spPr>
          <a:xfrm>
            <a:off x="9052560" y="3037671"/>
            <a:ext cx="197141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Member Account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Security Hub</a:t>
            </a:r>
            <a:endPar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EA5BBF5B-391B-41DB-BFA3-69F7A5D242F2}"/>
              </a:ext>
            </a:extLst>
          </p:cNvPr>
          <p:cNvSpPr>
            <a:spLocks noGrp="1"/>
          </p:cNvSpPr>
          <p:nvPr>
            <p:ph type="sldNum" sz="quarter" idx="12"/>
          </p:nvPr>
        </p:nvSpPr>
        <p:spPr>
          <a:xfrm>
            <a:off x="9139107" y="6419627"/>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4F2E2-8D4A-4539-BBAA-DF784EB279BA}"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A19D48E8-BA45-45BF-845E-E8D537BAC5B0}"/>
              </a:ext>
            </a:extLst>
          </p:cNvPr>
          <p:cNvSpPr/>
          <p:nvPr/>
        </p:nvSpPr>
        <p:spPr>
          <a:xfrm>
            <a:off x="4267479" y="524554"/>
            <a:ext cx="7117916" cy="2878093"/>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Region1 - Primary</a:t>
            </a:r>
          </a:p>
        </p:txBody>
      </p:sp>
      <p:sp>
        <p:nvSpPr>
          <p:cNvPr id="29" name="Rectangle 28">
            <a:extLst>
              <a:ext uri="{FF2B5EF4-FFF2-40B4-BE49-F238E27FC236}">
                <a16:creationId xmlns:a16="http://schemas.microsoft.com/office/drawing/2014/main" id="{041AD91C-4243-42FC-AC89-C12708D422D7}"/>
              </a:ext>
            </a:extLst>
          </p:cNvPr>
          <p:cNvSpPr/>
          <p:nvPr/>
        </p:nvSpPr>
        <p:spPr>
          <a:xfrm>
            <a:off x="4254682" y="3511709"/>
            <a:ext cx="7117917" cy="621637"/>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Region2</a:t>
            </a:r>
          </a:p>
        </p:txBody>
      </p:sp>
      <p:sp>
        <p:nvSpPr>
          <p:cNvPr id="30" name="Rectangle 29">
            <a:extLst>
              <a:ext uri="{FF2B5EF4-FFF2-40B4-BE49-F238E27FC236}">
                <a16:creationId xmlns:a16="http://schemas.microsoft.com/office/drawing/2014/main" id="{19C96A45-CCC1-4B5D-AFF7-CFF595C73903}"/>
              </a:ext>
            </a:extLst>
          </p:cNvPr>
          <p:cNvSpPr/>
          <p:nvPr/>
        </p:nvSpPr>
        <p:spPr>
          <a:xfrm>
            <a:off x="4267478" y="4253740"/>
            <a:ext cx="7117918" cy="621637"/>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Region3 </a:t>
            </a:r>
            <a:r>
              <a:rPr lang="en-US" sz="1200" dirty="0">
                <a:solidFill>
                  <a:prstClr val="black"/>
                </a:solidFill>
                <a:latin typeface="Calibri" panose="020F0502020204030204"/>
              </a:rPr>
              <a:t>..</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31" name="Rectangle 30">
            <a:extLst>
              <a:ext uri="{FF2B5EF4-FFF2-40B4-BE49-F238E27FC236}">
                <a16:creationId xmlns:a16="http://schemas.microsoft.com/office/drawing/2014/main" id="{74D1D5AA-BB5D-4B67-8ED0-58FCA922840E}"/>
              </a:ext>
            </a:extLst>
          </p:cNvPr>
          <p:cNvSpPr/>
          <p:nvPr/>
        </p:nvSpPr>
        <p:spPr>
          <a:xfrm>
            <a:off x="4267477" y="5013835"/>
            <a:ext cx="7117919" cy="621637"/>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RegionN</a:t>
            </a:r>
          </a:p>
        </p:txBody>
      </p:sp>
      <p:sp>
        <p:nvSpPr>
          <p:cNvPr id="33" name="Content Placeholder 2">
            <a:extLst>
              <a:ext uri="{FF2B5EF4-FFF2-40B4-BE49-F238E27FC236}">
                <a16:creationId xmlns:a16="http://schemas.microsoft.com/office/drawing/2014/main" id="{4B93238C-9DF1-4320-A2CB-9B2A70FA25B2}"/>
              </a:ext>
            </a:extLst>
          </p:cNvPr>
          <p:cNvSpPr>
            <a:spLocks noGrp="1"/>
          </p:cNvSpPr>
          <p:nvPr>
            <p:ph idx="1"/>
          </p:nvPr>
        </p:nvSpPr>
        <p:spPr>
          <a:xfrm>
            <a:off x="763934" y="5650966"/>
            <a:ext cx="10755276" cy="1207034"/>
          </a:xfrm>
        </p:spPr>
        <p:txBody>
          <a:bodyPr>
            <a:normAutofit fontScale="47500" lnSpcReduction="20000"/>
          </a:bodyPr>
          <a:lstStyle/>
          <a:p>
            <a:r>
              <a:rPr lang="en-US" sz="2400" dirty="0"/>
              <a:t>Enable Multi-Account, Multi-Region deployment architecture. Automation available for same. (Identify master account, primary region as a pre-req.)</a:t>
            </a:r>
          </a:p>
          <a:p>
            <a:r>
              <a:rPr lang="en-US" sz="2400" dirty="0"/>
              <a:t>Multiple regions enabled wherever Account Region specific services are running and compliance needs to be reported.</a:t>
            </a:r>
          </a:p>
          <a:p>
            <a:r>
              <a:rPr lang="en-US" sz="2400" dirty="0"/>
              <a:t>Enable CIS benchmarks in Security Hub. All controls are enabled in all regions. (Duplicate findings across regions for Global Resources like IAM.)</a:t>
            </a:r>
          </a:p>
          <a:p>
            <a:r>
              <a:rPr lang="en-US" sz="2400" dirty="0"/>
              <a:t>In Master Account, Primary Region, enable Lambda, SNS topic. </a:t>
            </a:r>
          </a:p>
          <a:p>
            <a:r>
              <a:rPr lang="en-US" sz="2400" dirty="0"/>
              <a:t>Security Hub CIS Events reported into Netcool. Primary key for Netcool integration would be Region, AccountId, CIS_control_id . </a:t>
            </a:r>
          </a:p>
        </p:txBody>
      </p:sp>
      <p:cxnSp>
        <p:nvCxnSpPr>
          <p:cNvPr id="23" name="Straight Arrow Connector 22">
            <a:extLst>
              <a:ext uri="{FF2B5EF4-FFF2-40B4-BE49-F238E27FC236}">
                <a16:creationId xmlns:a16="http://schemas.microsoft.com/office/drawing/2014/main" id="{521DD824-FD7A-405A-B206-5A1740CB45A1}"/>
              </a:ext>
            </a:extLst>
          </p:cNvPr>
          <p:cNvCxnSpPr>
            <a:cxnSpLocks/>
            <a:endCxn id="16" idx="1"/>
          </p:cNvCxnSpPr>
          <p:nvPr/>
        </p:nvCxnSpPr>
        <p:spPr>
          <a:xfrm flipV="1">
            <a:off x="6315893" y="1275682"/>
            <a:ext cx="2815305" cy="62901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F4A9662-7791-4A4B-A548-8772F6EFE3C7}"/>
              </a:ext>
            </a:extLst>
          </p:cNvPr>
          <p:cNvCxnSpPr>
            <a:cxnSpLocks/>
          </p:cNvCxnSpPr>
          <p:nvPr/>
        </p:nvCxnSpPr>
        <p:spPr>
          <a:xfrm>
            <a:off x="6310186" y="2187574"/>
            <a:ext cx="2852944" cy="77110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8925F3E-FB2F-4B40-A8AA-0B8686DDAA1D}"/>
              </a:ext>
            </a:extLst>
          </p:cNvPr>
          <p:cNvSpPr txBox="1"/>
          <p:nvPr/>
        </p:nvSpPr>
        <p:spPr>
          <a:xfrm rot="20793704">
            <a:off x="7015776" y="1339088"/>
            <a:ext cx="849913" cy="246221"/>
          </a:xfrm>
          <a:prstGeom prst="rect">
            <a:avLst/>
          </a:prstGeom>
          <a:noFill/>
        </p:spPr>
        <p:txBody>
          <a:bodyPr wrap="none" rtlCol="0">
            <a:spAutoFit/>
          </a:bodyPr>
          <a:lstStyle/>
          <a:p>
            <a:r>
              <a:rPr lang="en-US" sz="1000" dirty="0"/>
              <a:t>Assume Role</a:t>
            </a:r>
            <a:endParaRPr lang="en-IN" sz="1000" dirty="0"/>
          </a:p>
        </p:txBody>
      </p:sp>
      <p:sp>
        <p:nvSpPr>
          <p:cNvPr id="32" name="TextBox 31">
            <a:extLst>
              <a:ext uri="{FF2B5EF4-FFF2-40B4-BE49-F238E27FC236}">
                <a16:creationId xmlns:a16="http://schemas.microsoft.com/office/drawing/2014/main" id="{023E6F16-3043-4D9B-9071-EC8AB7235AE6}"/>
              </a:ext>
            </a:extLst>
          </p:cNvPr>
          <p:cNvSpPr txBox="1"/>
          <p:nvPr/>
        </p:nvSpPr>
        <p:spPr>
          <a:xfrm rot="20793704">
            <a:off x="7257225" y="1580687"/>
            <a:ext cx="614271" cy="246221"/>
          </a:xfrm>
          <a:prstGeom prst="rect">
            <a:avLst/>
          </a:prstGeom>
          <a:noFill/>
        </p:spPr>
        <p:txBody>
          <a:bodyPr wrap="none" rtlCol="0">
            <a:spAutoFit/>
          </a:bodyPr>
          <a:lstStyle/>
          <a:p>
            <a:r>
              <a:rPr lang="en-US" sz="1000" dirty="0"/>
              <a:t>Findings</a:t>
            </a:r>
            <a:endParaRPr lang="en-IN" sz="1000" dirty="0"/>
          </a:p>
        </p:txBody>
      </p:sp>
      <p:sp>
        <p:nvSpPr>
          <p:cNvPr id="27" name="CustomShape 6">
            <a:extLst>
              <a:ext uri="{FF2B5EF4-FFF2-40B4-BE49-F238E27FC236}">
                <a16:creationId xmlns:a16="http://schemas.microsoft.com/office/drawing/2014/main" id="{BB2C47E7-2467-463F-9CCE-12AF0D260145}"/>
              </a:ext>
            </a:extLst>
          </p:cNvPr>
          <p:cNvSpPr/>
          <p:nvPr/>
        </p:nvSpPr>
        <p:spPr>
          <a:xfrm>
            <a:off x="25821" y="2269272"/>
            <a:ext cx="2559152" cy="1020733"/>
          </a:xfrm>
          <a:prstGeom prst="roundRect">
            <a:avLst>
              <a:gd name="adj" fmla="val 12921"/>
            </a:avLst>
          </a:prstGeom>
          <a:noFill/>
          <a:ln w="6480">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4" name="TextBox 33">
            <a:extLst>
              <a:ext uri="{FF2B5EF4-FFF2-40B4-BE49-F238E27FC236}">
                <a16:creationId xmlns:a16="http://schemas.microsoft.com/office/drawing/2014/main" id="{42C81A97-79CC-44F9-9196-22C1BE8729B5}"/>
              </a:ext>
            </a:extLst>
          </p:cNvPr>
          <p:cNvSpPr txBox="1"/>
          <p:nvPr/>
        </p:nvSpPr>
        <p:spPr>
          <a:xfrm>
            <a:off x="-65214" y="2377965"/>
            <a:ext cx="2689540" cy="954300"/>
          </a:xfrm>
          <a:prstGeom prst="rect">
            <a:avLst/>
          </a:prstGeom>
          <a:noFill/>
        </p:spPr>
        <p:txBody>
          <a:bodyPr wrap="square" rtlCol="0">
            <a:spAutoFit/>
          </a:bodyPr>
          <a:lstStyle/>
          <a:p>
            <a:r>
              <a:rPr lang="en-US" sz="1467" b="1" dirty="0"/>
              <a:t>              </a:t>
            </a:r>
            <a:r>
              <a:rPr lang="en-US" sz="1100" b="1" dirty="0"/>
              <a:t>MCMS Netcool  (Softlayer DC)</a:t>
            </a:r>
          </a:p>
          <a:p>
            <a:r>
              <a:rPr lang="en-US" sz="1067" dirty="0"/>
              <a:t>          MCMS Netcool (with </a:t>
            </a:r>
            <a:r>
              <a:rPr lang="en-US" sz="1067" b="1" dirty="0"/>
              <a:t>Message Bus Probe</a:t>
            </a:r>
            <a:r>
              <a:rPr lang="en-US" sz="1067" dirty="0"/>
              <a:t>):</a:t>
            </a:r>
          </a:p>
          <a:p>
            <a:r>
              <a:rPr lang="en-US" sz="1067" b="1" dirty="0"/>
              <a:t>          </a:t>
            </a:r>
            <a:r>
              <a:rPr lang="en-US" sz="1067" dirty="0"/>
              <a:t>NAT Public IP mapped</a:t>
            </a:r>
          </a:p>
          <a:p>
            <a:r>
              <a:rPr lang="en-US" sz="900" b="1" dirty="0"/>
              <a:t>URL</a:t>
            </a:r>
            <a:r>
              <a:rPr lang="en-US" sz="900" dirty="0"/>
              <a:t>: </a:t>
            </a:r>
            <a:r>
              <a:rPr lang="en-US" sz="933" dirty="0"/>
              <a:t>https://&lt;netcoolmsgprobe-domainname&gt;:</a:t>
            </a:r>
            <a:r>
              <a:rPr lang="en-US" sz="933" i="1" dirty="0"/>
              <a:t>XX</a:t>
            </a:r>
          </a:p>
        </p:txBody>
      </p:sp>
      <p:sp>
        <p:nvSpPr>
          <p:cNvPr id="35" name="CustomShape 6">
            <a:extLst>
              <a:ext uri="{FF2B5EF4-FFF2-40B4-BE49-F238E27FC236}">
                <a16:creationId xmlns:a16="http://schemas.microsoft.com/office/drawing/2014/main" id="{D5D3F05F-A285-49B9-B5F5-BBCC6C31BCF6}"/>
              </a:ext>
            </a:extLst>
          </p:cNvPr>
          <p:cNvSpPr/>
          <p:nvPr/>
        </p:nvSpPr>
        <p:spPr>
          <a:xfrm>
            <a:off x="180129" y="1344259"/>
            <a:ext cx="1973552" cy="399035"/>
          </a:xfrm>
          <a:prstGeom prst="roundRect">
            <a:avLst>
              <a:gd name="adj" fmla="val 12921"/>
            </a:avLst>
          </a:prstGeom>
          <a:noFill/>
          <a:ln w="6480">
            <a:solidFill>
              <a:schemeClr val="tx1"/>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 name="TextBox 35">
            <a:extLst>
              <a:ext uri="{FF2B5EF4-FFF2-40B4-BE49-F238E27FC236}">
                <a16:creationId xmlns:a16="http://schemas.microsoft.com/office/drawing/2014/main" id="{730F9746-C074-4A5A-8F8F-216934C3BA71}"/>
              </a:ext>
            </a:extLst>
          </p:cNvPr>
          <p:cNvSpPr txBox="1"/>
          <p:nvPr/>
        </p:nvSpPr>
        <p:spPr>
          <a:xfrm>
            <a:off x="180129" y="1275683"/>
            <a:ext cx="2169473" cy="502573"/>
          </a:xfrm>
          <a:prstGeom prst="rect">
            <a:avLst/>
          </a:prstGeom>
          <a:noFill/>
        </p:spPr>
        <p:txBody>
          <a:bodyPr wrap="square" rtlCol="0">
            <a:spAutoFit/>
          </a:bodyPr>
          <a:lstStyle/>
          <a:p>
            <a:r>
              <a:rPr lang="en-US" sz="1333" b="1" dirty="0"/>
              <a:t>MCMS ServiceNow/Ticketing</a:t>
            </a:r>
          </a:p>
        </p:txBody>
      </p:sp>
      <p:cxnSp>
        <p:nvCxnSpPr>
          <p:cNvPr id="37" name="Straight Arrow Connector 36">
            <a:extLst>
              <a:ext uri="{FF2B5EF4-FFF2-40B4-BE49-F238E27FC236}">
                <a16:creationId xmlns:a16="http://schemas.microsoft.com/office/drawing/2014/main" id="{A61A4C6B-F395-49C7-9C0B-84366E15BADE}"/>
              </a:ext>
            </a:extLst>
          </p:cNvPr>
          <p:cNvCxnSpPr>
            <a:cxnSpLocks/>
          </p:cNvCxnSpPr>
          <p:nvPr/>
        </p:nvCxnSpPr>
        <p:spPr>
          <a:xfrm flipV="1">
            <a:off x="1420204" y="1740527"/>
            <a:ext cx="0" cy="533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15DDDC9-B3B8-48AF-A854-42C42611A777}"/>
              </a:ext>
            </a:extLst>
          </p:cNvPr>
          <p:cNvSpPr txBox="1"/>
          <p:nvPr/>
        </p:nvSpPr>
        <p:spPr>
          <a:xfrm>
            <a:off x="3535269" y="2276240"/>
            <a:ext cx="587389" cy="185218"/>
          </a:xfrm>
          <a:prstGeom prst="rect">
            <a:avLst/>
          </a:prstGeom>
        </p:spPr>
        <p:txBody>
          <a:bodyPr wrap="square" lIns="0" tIns="0" rIns="0" bIns="0" rtlCol="0">
            <a:noAutofit/>
          </a:bodyPr>
          <a:lstStyle/>
          <a:p>
            <a:pPr>
              <a:lnSpc>
                <a:spcPct val="105000"/>
              </a:lnSpc>
              <a:spcBef>
                <a:spcPts val="1000"/>
              </a:spcBef>
            </a:pPr>
            <a:r>
              <a:rPr lang="en-US" sz="1000" b="1" dirty="0"/>
              <a:t>Webhook integration</a:t>
            </a:r>
          </a:p>
        </p:txBody>
      </p:sp>
      <p:pic>
        <p:nvPicPr>
          <p:cNvPr id="40" name="Picture 39">
            <a:extLst>
              <a:ext uri="{FF2B5EF4-FFF2-40B4-BE49-F238E27FC236}">
                <a16:creationId xmlns:a16="http://schemas.microsoft.com/office/drawing/2014/main" id="{5DDBFB59-1F02-4DEC-9A97-EBF6947A507A}"/>
              </a:ext>
            </a:extLst>
          </p:cNvPr>
          <p:cNvPicPr>
            <a:picLocks noChangeAspect="1"/>
          </p:cNvPicPr>
          <p:nvPr/>
        </p:nvPicPr>
        <p:blipFill>
          <a:blip r:embed="rId9"/>
          <a:stretch>
            <a:fillRect/>
          </a:stretch>
        </p:blipFill>
        <p:spPr>
          <a:xfrm>
            <a:off x="2422185" y="2542933"/>
            <a:ext cx="298023" cy="525761"/>
          </a:xfrm>
          <a:prstGeom prst="rect">
            <a:avLst/>
          </a:prstGeom>
        </p:spPr>
      </p:pic>
      <p:pic>
        <p:nvPicPr>
          <p:cNvPr id="42" name="Picture 41" descr="A picture containing brick, drawing&#10;&#10;Description automatically generated">
            <a:extLst>
              <a:ext uri="{FF2B5EF4-FFF2-40B4-BE49-F238E27FC236}">
                <a16:creationId xmlns:a16="http://schemas.microsoft.com/office/drawing/2014/main" id="{7CEC6283-EEA5-4898-9BF3-05EEBCE470BB}"/>
              </a:ext>
            </a:extLst>
          </p:cNvPr>
          <p:cNvPicPr>
            <a:picLocks noChangeAspect="1"/>
          </p:cNvPicPr>
          <p:nvPr/>
        </p:nvPicPr>
        <p:blipFill>
          <a:blip r:embed="rId10"/>
          <a:stretch>
            <a:fillRect/>
          </a:stretch>
        </p:blipFill>
        <p:spPr>
          <a:xfrm>
            <a:off x="4508620" y="2264180"/>
            <a:ext cx="653984" cy="688404"/>
          </a:xfrm>
          <a:prstGeom prst="rect">
            <a:avLst/>
          </a:prstGeom>
        </p:spPr>
      </p:pic>
      <p:sp>
        <p:nvSpPr>
          <p:cNvPr id="44" name="TextBox 43">
            <a:extLst>
              <a:ext uri="{FF2B5EF4-FFF2-40B4-BE49-F238E27FC236}">
                <a16:creationId xmlns:a16="http://schemas.microsoft.com/office/drawing/2014/main" id="{12C28BCA-3629-456F-8AC5-7B3B94689FC3}"/>
              </a:ext>
            </a:extLst>
          </p:cNvPr>
          <p:cNvSpPr txBox="1"/>
          <p:nvPr/>
        </p:nvSpPr>
        <p:spPr>
          <a:xfrm rot="3429141">
            <a:off x="5657133" y="2989876"/>
            <a:ext cx="614271" cy="400110"/>
          </a:xfrm>
          <a:prstGeom prst="rect">
            <a:avLst/>
          </a:prstGeom>
          <a:noFill/>
        </p:spPr>
        <p:txBody>
          <a:bodyPr wrap="none" rtlCol="0">
            <a:spAutoFit/>
          </a:bodyPr>
          <a:lstStyle/>
          <a:p>
            <a:r>
              <a:rPr lang="en-US" sz="1000" dirty="0"/>
              <a:t>Pull</a:t>
            </a:r>
          </a:p>
          <a:p>
            <a:r>
              <a:rPr lang="en-US" sz="1000" dirty="0"/>
              <a:t>Findings</a:t>
            </a:r>
            <a:endParaRPr lang="en-IN" sz="1000" dirty="0"/>
          </a:p>
        </p:txBody>
      </p:sp>
      <p:pic>
        <p:nvPicPr>
          <p:cNvPr id="38" name="Picture 37">
            <a:extLst>
              <a:ext uri="{FF2B5EF4-FFF2-40B4-BE49-F238E27FC236}">
                <a16:creationId xmlns:a16="http://schemas.microsoft.com/office/drawing/2014/main" id="{DAFFBA22-9168-4405-A008-4F3B5FA92AE4}"/>
              </a:ext>
            </a:extLst>
          </p:cNvPr>
          <p:cNvPicPr>
            <a:picLocks noChangeAspect="1"/>
          </p:cNvPicPr>
          <p:nvPr/>
        </p:nvPicPr>
        <p:blipFill>
          <a:blip r:embed="rId11"/>
          <a:stretch>
            <a:fillRect/>
          </a:stretch>
        </p:blipFill>
        <p:spPr>
          <a:xfrm rot="14001928" flipH="1">
            <a:off x="3048451" y="1851366"/>
            <a:ext cx="1139256" cy="1663377"/>
          </a:xfrm>
          <a:prstGeom prst="rect">
            <a:avLst/>
          </a:prstGeom>
        </p:spPr>
      </p:pic>
      <p:sp>
        <p:nvSpPr>
          <p:cNvPr id="43" name="TextBox 42">
            <a:extLst>
              <a:ext uri="{FF2B5EF4-FFF2-40B4-BE49-F238E27FC236}">
                <a16:creationId xmlns:a16="http://schemas.microsoft.com/office/drawing/2014/main" id="{DFAD2525-38AB-4F9E-ADE8-47A815B52702}"/>
              </a:ext>
            </a:extLst>
          </p:cNvPr>
          <p:cNvSpPr txBox="1"/>
          <p:nvPr/>
        </p:nvSpPr>
        <p:spPr>
          <a:xfrm>
            <a:off x="5611772" y="3572246"/>
            <a:ext cx="527181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Master Account                                                                     Member Account</a:t>
            </a:r>
          </a:p>
          <a:p>
            <a:pPr lvl="0">
              <a:defRPr/>
            </a:pPr>
            <a:r>
              <a:rPr lang="en-US" sz="1200" b="1" dirty="0">
                <a:solidFill>
                  <a:prstClr val="black"/>
                </a:solidFill>
                <a:latin typeface="Calibri" panose="020F0502020204030204"/>
              </a:rPr>
              <a:t>Security Hub                                                                           </a:t>
            </a:r>
            <a:r>
              <a:rPr lang="en-US" sz="1200" b="1" dirty="0">
                <a:solidFill>
                  <a:prstClr val="black"/>
                </a:solidFill>
              </a:rPr>
              <a:t>Security Hub</a:t>
            </a:r>
            <a:r>
              <a:rPr lang="en-US" sz="1200" b="1" dirty="0">
                <a:solidFill>
                  <a:prstClr val="black"/>
                </a:solidFill>
                <a:latin typeface="Calibri" panose="020F0502020204030204"/>
              </a:rPr>
              <a:t>                </a:t>
            </a:r>
            <a:endPar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5" name="Straight Arrow Connector 44">
            <a:extLst>
              <a:ext uri="{FF2B5EF4-FFF2-40B4-BE49-F238E27FC236}">
                <a16:creationId xmlns:a16="http://schemas.microsoft.com/office/drawing/2014/main" id="{AF4645D4-8CE5-41D8-9EF4-110BA30756C0}"/>
              </a:ext>
            </a:extLst>
          </p:cNvPr>
          <p:cNvCxnSpPr>
            <a:cxnSpLocks/>
          </p:cNvCxnSpPr>
          <p:nvPr/>
        </p:nvCxnSpPr>
        <p:spPr>
          <a:xfrm>
            <a:off x="6668429" y="3822528"/>
            <a:ext cx="2384131" cy="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D98F845-14B8-4F77-88EE-250B2B782536}"/>
              </a:ext>
            </a:extLst>
          </p:cNvPr>
          <p:cNvSpPr txBox="1"/>
          <p:nvPr/>
        </p:nvSpPr>
        <p:spPr>
          <a:xfrm>
            <a:off x="7409625" y="3639946"/>
            <a:ext cx="614271" cy="246221"/>
          </a:xfrm>
          <a:prstGeom prst="rect">
            <a:avLst/>
          </a:prstGeom>
          <a:noFill/>
        </p:spPr>
        <p:txBody>
          <a:bodyPr wrap="none" rtlCol="0">
            <a:spAutoFit/>
          </a:bodyPr>
          <a:lstStyle/>
          <a:p>
            <a:r>
              <a:rPr lang="en-US" sz="1000" dirty="0"/>
              <a:t>Findings</a:t>
            </a:r>
            <a:endParaRPr lang="en-IN" sz="1000" dirty="0"/>
          </a:p>
        </p:txBody>
      </p:sp>
      <p:sp>
        <p:nvSpPr>
          <p:cNvPr id="47" name="TextBox 46">
            <a:extLst>
              <a:ext uri="{FF2B5EF4-FFF2-40B4-BE49-F238E27FC236}">
                <a16:creationId xmlns:a16="http://schemas.microsoft.com/office/drawing/2014/main" id="{F0A65444-7D8F-4CFD-996E-313B9E366FE9}"/>
              </a:ext>
            </a:extLst>
          </p:cNvPr>
          <p:cNvSpPr txBox="1"/>
          <p:nvPr/>
        </p:nvSpPr>
        <p:spPr>
          <a:xfrm>
            <a:off x="5686115" y="5029338"/>
            <a:ext cx="527181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Master Account                                                                     Member Account</a:t>
            </a:r>
          </a:p>
          <a:p>
            <a:pPr lvl="0">
              <a:defRPr/>
            </a:pPr>
            <a:r>
              <a:rPr lang="en-US" sz="1200" b="1" dirty="0">
                <a:solidFill>
                  <a:prstClr val="black"/>
                </a:solidFill>
                <a:latin typeface="Calibri" panose="020F0502020204030204"/>
              </a:rPr>
              <a:t>Security Hub                                                                           </a:t>
            </a:r>
            <a:r>
              <a:rPr lang="en-US" sz="1200" b="1" dirty="0">
                <a:solidFill>
                  <a:prstClr val="black"/>
                </a:solidFill>
              </a:rPr>
              <a:t>Security Hub</a:t>
            </a:r>
            <a:r>
              <a:rPr lang="en-US" sz="1200" b="1" dirty="0">
                <a:solidFill>
                  <a:prstClr val="black"/>
                </a:solidFill>
                <a:latin typeface="Calibri" panose="020F0502020204030204"/>
              </a:rPr>
              <a:t>                </a:t>
            </a:r>
            <a:endPar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8" name="Straight Arrow Connector 47">
            <a:extLst>
              <a:ext uri="{FF2B5EF4-FFF2-40B4-BE49-F238E27FC236}">
                <a16:creationId xmlns:a16="http://schemas.microsoft.com/office/drawing/2014/main" id="{E57023A8-4482-44AC-B90A-58ACAC8613D3}"/>
              </a:ext>
            </a:extLst>
          </p:cNvPr>
          <p:cNvCxnSpPr>
            <a:cxnSpLocks/>
          </p:cNvCxnSpPr>
          <p:nvPr/>
        </p:nvCxnSpPr>
        <p:spPr>
          <a:xfrm>
            <a:off x="6742772" y="5279620"/>
            <a:ext cx="2384131" cy="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966A49C-8167-4C96-B572-5690CE89B2FD}"/>
              </a:ext>
            </a:extLst>
          </p:cNvPr>
          <p:cNvSpPr txBox="1"/>
          <p:nvPr/>
        </p:nvSpPr>
        <p:spPr>
          <a:xfrm>
            <a:off x="7483968" y="5097038"/>
            <a:ext cx="614271" cy="246221"/>
          </a:xfrm>
          <a:prstGeom prst="rect">
            <a:avLst/>
          </a:prstGeom>
          <a:noFill/>
        </p:spPr>
        <p:txBody>
          <a:bodyPr wrap="none" rtlCol="0">
            <a:spAutoFit/>
          </a:bodyPr>
          <a:lstStyle/>
          <a:p>
            <a:r>
              <a:rPr lang="en-US" sz="1000" dirty="0"/>
              <a:t>Findings</a:t>
            </a:r>
            <a:endParaRPr lang="en-IN" sz="1000" dirty="0"/>
          </a:p>
        </p:txBody>
      </p:sp>
      <p:pic>
        <p:nvPicPr>
          <p:cNvPr id="51" name="Graphic 12">
            <a:extLst>
              <a:ext uri="{FF2B5EF4-FFF2-40B4-BE49-F238E27FC236}">
                <a16:creationId xmlns:a16="http://schemas.microsoft.com/office/drawing/2014/main" id="{86973745-C363-421B-AB7B-4BC74933071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34291" y="1456316"/>
            <a:ext cx="346958" cy="34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Box 13">
            <a:extLst>
              <a:ext uri="{FF2B5EF4-FFF2-40B4-BE49-F238E27FC236}">
                <a16:creationId xmlns:a16="http://schemas.microsoft.com/office/drawing/2014/main" id="{9AEB372D-9963-4337-9139-1DA328BDF8F4}"/>
              </a:ext>
            </a:extLst>
          </p:cNvPr>
          <p:cNvSpPr txBox="1">
            <a:spLocks noChangeArrowheads="1"/>
          </p:cNvSpPr>
          <p:nvPr/>
        </p:nvSpPr>
        <p:spPr bwMode="auto">
          <a:xfrm>
            <a:off x="4481076" y="1756214"/>
            <a:ext cx="6703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cs typeface="Arial" panose="020B0604020202020204" pitchFamily="34" charset="0"/>
              </a:rPr>
              <a:t>Lambda Schedule</a:t>
            </a:r>
          </a:p>
        </p:txBody>
      </p:sp>
      <p:cxnSp>
        <p:nvCxnSpPr>
          <p:cNvPr id="53" name="Straight Arrow Connector 52">
            <a:extLst>
              <a:ext uri="{FF2B5EF4-FFF2-40B4-BE49-F238E27FC236}">
                <a16:creationId xmlns:a16="http://schemas.microsoft.com/office/drawing/2014/main" id="{2573582C-FF5B-4CFC-9F19-D19C0C2CAC36}"/>
              </a:ext>
            </a:extLst>
          </p:cNvPr>
          <p:cNvCxnSpPr>
            <a:cxnSpLocks/>
            <a:endCxn id="15" idx="1"/>
          </p:cNvCxnSpPr>
          <p:nvPr/>
        </p:nvCxnSpPr>
        <p:spPr>
          <a:xfrm>
            <a:off x="4984806" y="1638956"/>
            <a:ext cx="614180" cy="29701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55A0DB21-3696-45C3-ABCB-4EB47DA48F66}"/>
              </a:ext>
            </a:extLst>
          </p:cNvPr>
          <p:cNvCxnSpPr>
            <a:cxnSpLocks/>
            <a:stCxn id="42" idx="0"/>
            <a:endCxn id="52" idx="0"/>
          </p:cNvCxnSpPr>
          <p:nvPr/>
        </p:nvCxnSpPr>
        <p:spPr>
          <a:xfrm flipH="1" flipV="1">
            <a:off x="4816234" y="1756214"/>
            <a:ext cx="19378" cy="507966"/>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FF840CA-B1B2-4237-AA01-83E9C2FF72DB}"/>
              </a:ext>
            </a:extLst>
          </p:cNvPr>
          <p:cNvCxnSpPr>
            <a:cxnSpLocks/>
          </p:cNvCxnSpPr>
          <p:nvPr/>
        </p:nvCxnSpPr>
        <p:spPr>
          <a:xfrm>
            <a:off x="5043650" y="2009578"/>
            <a:ext cx="1020932" cy="1599003"/>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D4F3ECBA-19A3-44F5-AD2C-EFCD1CD4513D}"/>
              </a:ext>
            </a:extLst>
          </p:cNvPr>
          <p:cNvSpPr txBox="1"/>
          <p:nvPr/>
        </p:nvSpPr>
        <p:spPr>
          <a:xfrm rot="1369121">
            <a:off x="5084884" y="1469738"/>
            <a:ext cx="614271" cy="400110"/>
          </a:xfrm>
          <a:prstGeom prst="rect">
            <a:avLst/>
          </a:prstGeom>
          <a:noFill/>
        </p:spPr>
        <p:txBody>
          <a:bodyPr wrap="none" rtlCol="0">
            <a:spAutoFit/>
          </a:bodyPr>
          <a:lstStyle/>
          <a:p>
            <a:r>
              <a:rPr lang="en-US" sz="1000" dirty="0"/>
              <a:t>Pull </a:t>
            </a:r>
          </a:p>
          <a:p>
            <a:r>
              <a:rPr lang="en-US" sz="1000" dirty="0"/>
              <a:t>Findings</a:t>
            </a:r>
            <a:endParaRPr lang="en-IN" sz="1000" dirty="0"/>
          </a:p>
        </p:txBody>
      </p:sp>
    </p:spTree>
    <p:extLst>
      <p:ext uri="{BB962C8B-B14F-4D97-AF65-F5344CB8AC3E}">
        <p14:creationId xmlns:p14="http://schemas.microsoft.com/office/powerpoint/2010/main" val="3199481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E18F-2CD0-4C50-AB58-D0392608BDDD}"/>
              </a:ext>
            </a:extLst>
          </p:cNvPr>
          <p:cNvSpPr>
            <a:spLocks noGrp="1"/>
          </p:cNvSpPr>
          <p:nvPr>
            <p:ph type="title"/>
          </p:nvPr>
        </p:nvSpPr>
        <p:spPr>
          <a:xfrm>
            <a:off x="465082" y="-424408"/>
            <a:ext cx="10515600" cy="1325563"/>
          </a:xfrm>
        </p:spPr>
        <p:txBody>
          <a:bodyPr>
            <a:normAutofit/>
          </a:bodyPr>
          <a:lstStyle/>
          <a:p>
            <a:r>
              <a:rPr lang="en-US" sz="3600" b="1" dirty="0">
                <a:solidFill>
                  <a:schemeClr val="tx2"/>
                </a:solidFill>
                <a:effectLst>
                  <a:outerShdw blurRad="50800" dist="38100" dir="2700000" algn="tl" rotWithShape="0">
                    <a:prstClr val="black">
                      <a:alpha val="80000"/>
                    </a:prstClr>
                  </a:outerShdw>
                </a:effectLst>
              </a:rPr>
              <a:t>Solution features</a:t>
            </a:r>
            <a:endParaRPr lang="en-IN" sz="3600" b="1" dirty="0">
              <a:solidFill>
                <a:schemeClr val="tx2"/>
              </a:solidFill>
              <a:effectLst>
                <a:outerShdw blurRad="50800" dist="38100" dir="2700000" algn="tl" rotWithShape="0">
                  <a:prstClr val="black">
                    <a:alpha val="80000"/>
                  </a:prstClr>
                </a:outerShdw>
              </a:effectLst>
            </a:endParaRPr>
          </a:p>
        </p:txBody>
      </p:sp>
      <p:sp>
        <p:nvSpPr>
          <p:cNvPr id="4" name="Content Placeholder 2">
            <a:extLst>
              <a:ext uri="{FF2B5EF4-FFF2-40B4-BE49-F238E27FC236}">
                <a16:creationId xmlns:a16="http://schemas.microsoft.com/office/drawing/2014/main" id="{544F94CA-480F-4912-9EB8-BC6C802912F8}"/>
              </a:ext>
            </a:extLst>
          </p:cNvPr>
          <p:cNvSpPr>
            <a:spLocks noGrp="1"/>
          </p:cNvSpPr>
          <p:nvPr>
            <p:ph idx="1"/>
          </p:nvPr>
        </p:nvSpPr>
        <p:spPr>
          <a:xfrm>
            <a:off x="465082" y="791739"/>
            <a:ext cx="11128917" cy="5727814"/>
          </a:xfrm>
        </p:spPr>
        <p:txBody>
          <a:bodyPr>
            <a:noAutofit/>
          </a:bodyPr>
          <a:lstStyle/>
          <a:p>
            <a:r>
              <a:rPr lang="en-US" sz="1700" b="1" u="sng" dirty="0"/>
              <a:t>Automation of architecture, solution deployment:</a:t>
            </a:r>
            <a:r>
              <a:rPr lang="en-US" sz="1700" dirty="0"/>
              <a:t> Security Hub is a multi-account, regional service. Through our solution, reusing awslabs asset, we have automated the multi-account, multi-region deployment architecture. Enable as many regions as needed and where Customer services are running.</a:t>
            </a:r>
          </a:p>
          <a:p>
            <a:r>
              <a:rPr lang="en-US" sz="1700" b="1" u="sng" dirty="0"/>
              <a:t>Single ServiceNow dashboard:</a:t>
            </a:r>
            <a:r>
              <a:rPr lang="en-US" sz="1700" dirty="0"/>
              <a:t> Security Hub dashboard is a regional dashboard. Our solution provides for a single ServiceNow dashboard for multi-account, multiple regions. </a:t>
            </a:r>
          </a:p>
          <a:p>
            <a:r>
              <a:rPr lang="en-US" sz="1700" b="1" u="sng" dirty="0"/>
              <a:t>xxx Account 3 letter code and linking with AWS accounts</a:t>
            </a:r>
            <a:r>
              <a:rPr lang="en-US" sz="1700" dirty="0"/>
              <a:t>,</a:t>
            </a:r>
            <a:r>
              <a:rPr lang="en-US" sz="1700" b="1" u="sng" dirty="0"/>
              <a:t> regions:</a:t>
            </a:r>
            <a:r>
              <a:rPr lang="en-US" sz="1700" dirty="0"/>
              <a:t> xxx customer Account can have multi-account, multi-region AWS setup. Through our solution, we are able to collect all Security Hub findings related to a xxx Account into a single ServiceNow dashboard.  “</a:t>
            </a:r>
            <a:r>
              <a:rPr lang="en-US" sz="1700" b="1" dirty="0"/>
              <a:t>xxx: AWS account id: Region: CIS control name</a:t>
            </a:r>
            <a:r>
              <a:rPr lang="en-US" sz="1700" dirty="0"/>
              <a:t>” is displayed in ticket summary and treated as primary/unique key in solution. </a:t>
            </a:r>
          </a:p>
          <a:p>
            <a:r>
              <a:rPr lang="en-US" sz="1700" b="1" u="sng" dirty="0"/>
              <a:t>Integration into Service Management (ITSM) processes</a:t>
            </a:r>
            <a:r>
              <a:rPr lang="en-US" sz="1700" dirty="0"/>
              <a:t>: Since ServiceNow is a Service Management solution, through our integration into ServiceNow we integrate into IBM/customers Service Management processes. </a:t>
            </a:r>
          </a:p>
          <a:p>
            <a:r>
              <a:rPr lang="en-US" sz="1700" b="1" u="sng" dirty="0"/>
              <a:t>Integration Touchpoints</a:t>
            </a:r>
            <a:r>
              <a:rPr lang="en-US" sz="1700" dirty="0"/>
              <a:t>: Through event management solutions like Netcool, integration touchpoints like SNS, we have complete control over Security Hub service and integration touchpoints. Can integrate with AIOps, other future requirements etc. </a:t>
            </a:r>
          </a:p>
          <a:p>
            <a:r>
              <a:rPr lang="en-US" sz="1700" b="1" u="sng" dirty="0"/>
              <a:t>Customizable Solution</a:t>
            </a:r>
            <a:r>
              <a:rPr lang="en-US" sz="1700" dirty="0"/>
              <a:t>: Example, one service request created per CIS control. Example, suppression of CIS controls can be done (in future solution). </a:t>
            </a:r>
            <a:r>
              <a:rPr lang="en-US" sz="1700" b="1" dirty="0"/>
              <a:t>Customizable ticket severity</a:t>
            </a:r>
            <a:r>
              <a:rPr lang="en-US" sz="1700" dirty="0"/>
              <a:t>. We </a:t>
            </a:r>
            <a:r>
              <a:rPr lang="en-US" sz="1700" b="1" dirty="0"/>
              <a:t>cannot</a:t>
            </a:r>
            <a:r>
              <a:rPr lang="en-US" sz="1700" dirty="0"/>
              <a:t> customize the CIS recommended values implemented by AWS. </a:t>
            </a:r>
          </a:p>
          <a:p>
            <a:r>
              <a:rPr lang="en-US" sz="1700" b="1" u="sng" dirty="0"/>
              <a:t>Currently enabled CIS benchmarks </a:t>
            </a:r>
            <a:r>
              <a:rPr lang="en-US" sz="1700" dirty="0"/>
              <a:t>in Security Hub. We can enhance to cover other benchmarks provided by AWS and enhance to meet IBM related specs (CIS++ not covered by AWS). </a:t>
            </a:r>
          </a:p>
          <a:p>
            <a:r>
              <a:rPr lang="en-US" sz="1700" dirty="0"/>
              <a:t>Remediation is manual currently. Is in scope for future releases.</a:t>
            </a:r>
          </a:p>
        </p:txBody>
      </p:sp>
      <p:sp>
        <p:nvSpPr>
          <p:cNvPr id="5" name="Slide Number Placeholder 4">
            <a:extLst>
              <a:ext uri="{FF2B5EF4-FFF2-40B4-BE49-F238E27FC236}">
                <a16:creationId xmlns:a16="http://schemas.microsoft.com/office/drawing/2014/main" id="{EDEFD42F-86F6-42B6-89AB-774E51B8E7A4}"/>
              </a:ext>
            </a:extLst>
          </p:cNvPr>
          <p:cNvSpPr>
            <a:spLocks noGrp="1"/>
          </p:cNvSpPr>
          <p:nvPr>
            <p:ph type="sldNum" sz="quarter" idx="12"/>
          </p:nvPr>
        </p:nvSpPr>
        <p:spPr/>
        <p:txBody>
          <a:bodyPr/>
          <a:lstStyle/>
          <a:p>
            <a:fld id="{930B75C6-3773-A043-B11F-88C6611801EA}" type="slidenum">
              <a:rPr lang="en-US" smtClean="0"/>
              <a:t>14</a:t>
            </a:fld>
            <a:endParaRPr lang="en-US" dirty="0"/>
          </a:p>
        </p:txBody>
      </p:sp>
    </p:spTree>
    <p:extLst>
      <p:ext uri="{BB962C8B-B14F-4D97-AF65-F5344CB8AC3E}">
        <p14:creationId xmlns:p14="http://schemas.microsoft.com/office/powerpoint/2010/main" val="3286513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E18F-2CD0-4C50-AB58-D0392608BDDD}"/>
              </a:ext>
            </a:extLst>
          </p:cNvPr>
          <p:cNvSpPr>
            <a:spLocks noGrp="1"/>
          </p:cNvSpPr>
          <p:nvPr>
            <p:ph type="title"/>
          </p:nvPr>
        </p:nvSpPr>
        <p:spPr>
          <a:xfrm>
            <a:off x="771741" y="-268291"/>
            <a:ext cx="10515600" cy="1325563"/>
          </a:xfrm>
        </p:spPr>
        <p:txBody>
          <a:bodyPr>
            <a:normAutofit/>
          </a:bodyPr>
          <a:lstStyle/>
          <a:p>
            <a:r>
              <a:rPr lang="en-US" sz="3600" b="1" dirty="0">
                <a:solidFill>
                  <a:schemeClr val="tx2"/>
                </a:solidFill>
                <a:effectLst>
                  <a:outerShdw blurRad="50800" dist="38100" dir="2700000" algn="tl" rotWithShape="0">
                    <a:prstClr val="black">
                      <a:alpha val="80000"/>
                    </a:prstClr>
                  </a:outerShdw>
                </a:effectLst>
              </a:rPr>
              <a:t>Design Details</a:t>
            </a:r>
            <a:endParaRPr lang="en-IN" sz="3600" b="1" dirty="0">
              <a:solidFill>
                <a:schemeClr val="tx2"/>
              </a:solidFill>
              <a:effectLst>
                <a:outerShdw blurRad="50800" dist="38100" dir="2700000" algn="tl" rotWithShape="0">
                  <a:prstClr val="black">
                    <a:alpha val="80000"/>
                  </a:prstClr>
                </a:outerShdw>
              </a:effectLst>
            </a:endParaRPr>
          </a:p>
        </p:txBody>
      </p:sp>
      <p:sp>
        <p:nvSpPr>
          <p:cNvPr id="4" name="Content Placeholder 2">
            <a:extLst>
              <a:ext uri="{FF2B5EF4-FFF2-40B4-BE49-F238E27FC236}">
                <a16:creationId xmlns:a16="http://schemas.microsoft.com/office/drawing/2014/main" id="{544F94CA-480F-4912-9EB8-BC6C802912F8}"/>
              </a:ext>
            </a:extLst>
          </p:cNvPr>
          <p:cNvSpPr>
            <a:spLocks noGrp="1"/>
          </p:cNvSpPr>
          <p:nvPr>
            <p:ph idx="1"/>
          </p:nvPr>
        </p:nvSpPr>
        <p:spPr>
          <a:xfrm>
            <a:off x="465082" y="780588"/>
            <a:ext cx="11128917" cy="5464066"/>
          </a:xfrm>
        </p:spPr>
        <p:txBody>
          <a:bodyPr>
            <a:normAutofit fontScale="70000" lnSpcReduction="20000"/>
          </a:bodyPr>
          <a:lstStyle/>
          <a:p>
            <a:r>
              <a:rPr lang="en-US" sz="2400" dirty="0"/>
              <a:t>Security Hub is a regional service. Identify master account, primary region as a starting point. </a:t>
            </a:r>
          </a:p>
          <a:p>
            <a:endParaRPr lang="en-US" sz="2400" dirty="0"/>
          </a:p>
          <a:p>
            <a:r>
              <a:rPr lang="en-US" sz="2400" dirty="0"/>
              <a:t>Enable Multi-Account, Multi-Region deployment architecture. </a:t>
            </a:r>
            <a:r>
              <a:rPr lang="en-US" sz="2400" dirty="0">
                <a:hlinkClick r:id="rId3"/>
              </a:rPr>
              <a:t>Automation available </a:t>
            </a:r>
            <a:r>
              <a:rPr lang="en-US" sz="2400" dirty="0"/>
              <a:t>to enable, disable Security Hub for this architecture. Can also be done manually.</a:t>
            </a:r>
          </a:p>
          <a:p>
            <a:pPr lvl="1"/>
            <a:r>
              <a:rPr lang="en-US" sz="2000" dirty="0"/>
              <a:t>Multiple regions enabled wherever Account’s region-specific services are running and compliance needs to be reported. Automation available.</a:t>
            </a:r>
            <a:endParaRPr lang="en-US" sz="2400" dirty="0"/>
          </a:p>
          <a:p>
            <a:pPr lvl="1"/>
            <a:r>
              <a:rPr lang="en-US" sz="2000" dirty="0"/>
              <a:t>Enable CIS benchmarks in Security Hub. All controls are enabled in all required regions. (Duplicate findings across regions for Global Resources like IAM.)</a:t>
            </a:r>
          </a:p>
          <a:p>
            <a:pPr lvl="1"/>
            <a:r>
              <a:rPr lang="en-US" sz="2000" dirty="0"/>
              <a:t>The result will be a master account that contains all security findings for all member accounts. Since Security Hub is regionally isolated, findings for each member account will roll up to the corresponding region in the master account.</a:t>
            </a:r>
          </a:p>
          <a:p>
            <a:endParaRPr lang="en-US" sz="2400" dirty="0"/>
          </a:p>
          <a:p>
            <a:r>
              <a:rPr lang="en-US" sz="2400" dirty="0"/>
              <a:t>Using Lambda(details in next slide), gather “failed” findings from Security Hub. Gather findings per CIS control, per account, per region and send them to SNS topic (created in master account, primary region). </a:t>
            </a:r>
          </a:p>
          <a:p>
            <a:endParaRPr lang="en-US" sz="2400" dirty="0"/>
          </a:p>
          <a:p>
            <a:r>
              <a:rPr lang="en-US" sz="2400" dirty="0"/>
              <a:t>Through webhook integration, SNS subscription posts Security Hub CIS Events/findings to Netcool. </a:t>
            </a:r>
          </a:p>
          <a:p>
            <a:endParaRPr lang="en-US" sz="2400" dirty="0"/>
          </a:p>
          <a:p>
            <a:r>
              <a:rPr lang="en-US" sz="2400" dirty="0"/>
              <a:t>Netcool creates Service Requests in ServiceNow. Service Requests have sufficient details to identify the Security Hub finding in AWS console. </a:t>
            </a:r>
          </a:p>
          <a:p>
            <a:endParaRPr lang="en-US" sz="2400" dirty="0"/>
          </a:p>
          <a:p>
            <a:r>
              <a:rPr lang="en-US" sz="2400" dirty="0"/>
              <a:t>SAs can act upon Service Requests, fix findings in AWS and close Service Requests. Once resolved manually by SAs, Security Hub will identify fixed findings and stop reporting on them as “failed”. </a:t>
            </a:r>
          </a:p>
          <a:p>
            <a:pPr marL="0" indent="0">
              <a:buNone/>
            </a:pPr>
            <a:endParaRPr lang="en-US" sz="2400" dirty="0"/>
          </a:p>
        </p:txBody>
      </p:sp>
      <p:sp>
        <p:nvSpPr>
          <p:cNvPr id="5" name="Slide Number Placeholder 4">
            <a:extLst>
              <a:ext uri="{FF2B5EF4-FFF2-40B4-BE49-F238E27FC236}">
                <a16:creationId xmlns:a16="http://schemas.microsoft.com/office/drawing/2014/main" id="{F67054D0-F5CC-449F-963A-A65B56003507}"/>
              </a:ext>
            </a:extLst>
          </p:cNvPr>
          <p:cNvSpPr>
            <a:spLocks noGrp="1"/>
          </p:cNvSpPr>
          <p:nvPr>
            <p:ph type="sldNum" sz="quarter" idx="12"/>
          </p:nvPr>
        </p:nvSpPr>
        <p:spPr/>
        <p:txBody>
          <a:bodyPr/>
          <a:lstStyle/>
          <a:p>
            <a:fld id="{930B75C6-3773-A043-B11F-88C6611801EA}" type="slidenum">
              <a:rPr lang="en-US" smtClean="0"/>
              <a:t>15</a:t>
            </a:fld>
            <a:endParaRPr lang="en-US" dirty="0"/>
          </a:p>
        </p:txBody>
      </p:sp>
    </p:spTree>
    <p:extLst>
      <p:ext uri="{BB962C8B-B14F-4D97-AF65-F5344CB8AC3E}">
        <p14:creationId xmlns:p14="http://schemas.microsoft.com/office/powerpoint/2010/main" val="3478599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E18F-2CD0-4C50-AB58-D0392608BDDD}"/>
              </a:ext>
            </a:extLst>
          </p:cNvPr>
          <p:cNvSpPr>
            <a:spLocks noGrp="1"/>
          </p:cNvSpPr>
          <p:nvPr>
            <p:ph type="title"/>
          </p:nvPr>
        </p:nvSpPr>
        <p:spPr>
          <a:xfrm>
            <a:off x="771741" y="-268291"/>
            <a:ext cx="10515600" cy="1325563"/>
          </a:xfrm>
        </p:spPr>
        <p:txBody>
          <a:bodyPr>
            <a:normAutofit/>
          </a:bodyPr>
          <a:lstStyle/>
          <a:p>
            <a:r>
              <a:rPr lang="en-US" sz="3600" b="1" dirty="0">
                <a:solidFill>
                  <a:schemeClr val="tx2"/>
                </a:solidFill>
                <a:effectLst>
                  <a:outerShdw blurRad="50800" dist="38100" dir="2700000" algn="tl" rotWithShape="0">
                    <a:prstClr val="black">
                      <a:alpha val="80000"/>
                    </a:prstClr>
                  </a:outerShdw>
                </a:effectLst>
              </a:rPr>
              <a:t>Design Details – Lambda &amp; Scheduler setup</a:t>
            </a:r>
            <a:endParaRPr lang="en-IN" sz="3600" b="1" dirty="0">
              <a:solidFill>
                <a:schemeClr val="tx2"/>
              </a:solidFill>
              <a:effectLst>
                <a:outerShdw blurRad="50800" dist="38100" dir="2700000" algn="tl" rotWithShape="0">
                  <a:prstClr val="black">
                    <a:alpha val="80000"/>
                  </a:prstClr>
                </a:outerShdw>
              </a:effectLst>
            </a:endParaRPr>
          </a:p>
        </p:txBody>
      </p:sp>
      <p:sp>
        <p:nvSpPr>
          <p:cNvPr id="4" name="Content Placeholder 2">
            <a:extLst>
              <a:ext uri="{FF2B5EF4-FFF2-40B4-BE49-F238E27FC236}">
                <a16:creationId xmlns:a16="http://schemas.microsoft.com/office/drawing/2014/main" id="{544F94CA-480F-4912-9EB8-BC6C802912F8}"/>
              </a:ext>
            </a:extLst>
          </p:cNvPr>
          <p:cNvSpPr>
            <a:spLocks noGrp="1"/>
          </p:cNvSpPr>
          <p:nvPr>
            <p:ph idx="1"/>
          </p:nvPr>
        </p:nvSpPr>
        <p:spPr>
          <a:xfrm>
            <a:off x="465082" y="1057272"/>
            <a:ext cx="11410967" cy="5709422"/>
          </a:xfrm>
        </p:spPr>
        <p:txBody>
          <a:bodyPr>
            <a:normAutofit fontScale="92500" lnSpcReduction="10000"/>
          </a:bodyPr>
          <a:lstStyle/>
          <a:p>
            <a:r>
              <a:rPr lang="en-US" sz="2000" dirty="0"/>
              <a:t>In primary region, in master account, create SNS topic (say “</a:t>
            </a:r>
            <a:r>
              <a:rPr lang="en-US" sz="2000" dirty="0">
                <a:solidFill>
                  <a:srgbClr val="00B050"/>
                </a:solidFill>
              </a:rPr>
              <a:t>test_topic</a:t>
            </a:r>
            <a:r>
              <a:rPr lang="en-US" sz="2000" dirty="0"/>
              <a:t>”). Create SNS subscription with integration to Netcool.</a:t>
            </a:r>
          </a:p>
          <a:p>
            <a:endParaRPr lang="en-US" sz="2000" dirty="0"/>
          </a:p>
          <a:p>
            <a:r>
              <a:rPr lang="en-US" sz="2000" dirty="0"/>
              <a:t>In </a:t>
            </a:r>
            <a:r>
              <a:rPr lang="en-US" sz="2000" b="1" dirty="0"/>
              <a:t>primary region, in master account</a:t>
            </a:r>
            <a:r>
              <a:rPr lang="en-US" sz="2000" dirty="0"/>
              <a:t>, setup the Cloudwatch Scheduler rule, Lambda function. Note that this is </a:t>
            </a:r>
            <a:r>
              <a:rPr lang="en-US" sz="2000" dirty="0">
                <a:solidFill>
                  <a:srgbClr val="FF0000"/>
                </a:solidFill>
              </a:rPr>
              <a:t>not needed </a:t>
            </a:r>
            <a:r>
              <a:rPr lang="en-US" sz="2000" dirty="0"/>
              <a:t>to be setup in every region within the master account.</a:t>
            </a:r>
          </a:p>
          <a:p>
            <a:endParaRPr lang="en-US" sz="2000" dirty="0"/>
          </a:p>
          <a:p>
            <a:r>
              <a:rPr lang="en-US" sz="2000" dirty="0"/>
              <a:t>Lambda function setup:</a:t>
            </a:r>
          </a:p>
          <a:p>
            <a:pPr lvl="1"/>
            <a:r>
              <a:rPr lang="en-US" sz="1600" dirty="0"/>
              <a:t>Copy, paste the code at below github URL into a lambda function. The below code fetches CIS findings and posts them to Netcool.</a:t>
            </a:r>
          </a:p>
          <a:p>
            <a:pPr marL="457200" lvl="1" indent="0">
              <a:buNone/>
            </a:pPr>
            <a:r>
              <a:rPr lang="en-US" sz="1600" dirty="0">
                <a:hlinkClick r:id="rId3"/>
              </a:rPr>
              <a:t>https://github.ibm.com/venkatre/aws_security_hub_automation/blob/master/final_code/lambda_publish_securityhub_findings_to_netcool_servicenow.py</a:t>
            </a:r>
            <a:endParaRPr lang="en-US" sz="1600" dirty="0"/>
          </a:p>
          <a:p>
            <a:pPr lvl="1"/>
            <a:r>
              <a:rPr lang="en-US" sz="1600" dirty="0"/>
              <a:t>Lambda function needs to have read access to Security Hub and full access to SNS.</a:t>
            </a:r>
          </a:p>
          <a:p>
            <a:pPr marL="0" indent="0">
              <a:buNone/>
            </a:pPr>
            <a:endParaRPr lang="en-US" sz="2000" dirty="0"/>
          </a:p>
          <a:p>
            <a:r>
              <a:rPr lang="en-US" sz="2000" dirty="0"/>
              <a:t>Cloudwatch Scheduler setup:</a:t>
            </a:r>
          </a:p>
          <a:p>
            <a:pPr lvl="1"/>
            <a:r>
              <a:rPr lang="en-US" sz="1600" dirty="0"/>
              <a:t>Create a cloudwatch scheduler rule to invoke above lambda function. It can be scheduled periodically like 24 hours. Below input parameters need to be sent from Scheduler to the Lambda function. </a:t>
            </a:r>
          </a:p>
          <a:p>
            <a:pPr marL="457200" lvl="1" indent="0">
              <a:buNone/>
            </a:pPr>
            <a:r>
              <a:rPr lang="en-US" sz="1600" dirty="0"/>
              <a:t>{"</a:t>
            </a:r>
            <a:r>
              <a:rPr lang="en-US" sz="1600" dirty="0">
                <a:solidFill>
                  <a:srgbClr val="0070C0"/>
                </a:solidFill>
              </a:rPr>
              <a:t>account_3letter_code</a:t>
            </a:r>
            <a:r>
              <a:rPr lang="en-US" sz="1600" dirty="0"/>
              <a:t>": "</a:t>
            </a:r>
            <a:r>
              <a:rPr lang="en-US" sz="1600" dirty="0">
                <a:solidFill>
                  <a:srgbClr val="FF0000"/>
                </a:solidFill>
              </a:rPr>
              <a:t>rrr</a:t>
            </a:r>
            <a:r>
              <a:rPr lang="en-US" sz="1600" dirty="0"/>
              <a:t>",   "</a:t>
            </a:r>
            <a:r>
              <a:rPr lang="en-US" sz="1600" dirty="0">
                <a:solidFill>
                  <a:srgbClr val="0070C0"/>
                </a:solidFill>
              </a:rPr>
              <a:t>enabled_regions</a:t>
            </a:r>
            <a:r>
              <a:rPr lang="en-US" sz="1600" dirty="0"/>
              <a:t>": "us-west-2, us-east-2",   "</a:t>
            </a:r>
            <a:r>
              <a:rPr lang="en-US" sz="1600" dirty="0">
                <a:solidFill>
                  <a:srgbClr val="0070C0"/>
                </a:solidFill>
              </a:rPr>
              <a:t>sns_topic</a:t>
            </a:r>
            <a:r>
              <a:rPr lang="en-US" sz="1600" dirty="0"/>
              <a:t>": "</a:t>
            </a:r>
            <a:r>
              <a:rPr lang="en-US" sz="1600" dirty="0">
                <a:solidFill>
                  <a:srgbClr val="00B050"/>
                </a:solidFill>
              </a:rPr>
              <a:t>test_topic</a:t>
            </a:r>
            <a:r>
              <a:rPr lang="en-US" sz="1600" dirty="0"/>
              <a:t>"}</a:t>
            </a:r>
            <a:endParaRPr lang="en-IN" sz="1600" dirty="0"/>
          </a:p>
          <a:p>
            <a:pPr marL="0" indent="0">
              <a:buNone/>
            </a:pPr>
            <a:r>
              <a:rPr lang="en-US" sz="1400" dirty="0">
                <a:solidFill>
                  <a:srgbClr val="FF0000"/>
                </a:solidFill>
              </a:rPr>
              <a:t>* “account_3letter_code” configuration has to be account specific</a:t>
            </a:r>
          </a:p>
          <a:p>
            <a:endParaRPr lang="en-US" sz="1400" dirty="0">
              <a:solidFill>
                <a:srgbClr val="FF0000"/>
              </a:solidFill>
            </a:endParaRPr>
          </a:p>
          <a:p>
            <a:r>
              <a:rPr lang="en-US" sz="2000" dirty="0"/>
              <a:t>Detailed screen shots for the above setup are under pre-reqs section of this PPT. </a:t>
            </a:r>
          </a:p>
          <a:p>
            <a:pPr marL="0" indent="0">
              <a:buNone/>
            </a:pPr>
            <a:endParaRPr lang="en-US" sz="2000" dirty="0"/>
          </a:p>
        </p:txBody>
      </p:sp>
      <p:sp>
        <p:nvSpPr>
          <p:cNvPr id="5" name="Slide Number Placeholder 4">
            <a:extLst>
              <a:ext uri="{FF2B5EF4-FFF2-40B4-BE49-F238E27FC236}">
                <a16:creationId xmlns:a16="http://schemas.microsoft.com/office/drawing/2014/main" id="{5B032367-923D-4EB8-BD46-1BBC53AB8B71}"/>
              </a:ext>
            </a:extLst>
          </p:cNvPr>
          <p:cNvSpPr>
            <a:spLocks noGrp="1"/>
          </p:cNvSpPr>
          <p:nvPr>
            <p:ph type="sldNum" sz="quarter" idx="12"/>
          </p:nvPr>
        </p:nvSpPr>
        <p:spPr/>
        <p:txBody>
          <a:bodyPr/>
          <a:lstStyle/>
          <a:p>
            <a:fld id="{930B75C6-3773-A043-B11F-88C6611801EA}" type="slidenum">
              <a:rPr lang="en-US" smtClean="0"/>
              <a:t>16</a:t>
            </a:fld>
            <a:endParaRPr lang="en-US" dirty="0"/>
          </a:p>
        </p:txBody>
      </p:sp>
    </p:spTree>
    <p:extLst>
      <p:ext uri="{BB962C8B-B14F-4D97-AF65-F5344CB8AC3E}">
        <p14:creationId xmlns:p14="http://schemas.microsoft.com/office/powerpoint/2010/main" val="4294292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C5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E6E18F-2CD0-4C50-AB58-D0392608BDDD}"/>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b="1" dirty="0">
                <a:solidFill>
                  <a:srgbClr val="FFFFFF"/>
                </a:solidFill>
                <a:effectLst>
                  <a:outerShdw blurRad="50800" dist="38100" dir="2700000" algn="tl" rotWithShape="0">
                    <a:prstClr val="black">
                      <a:alpha val="80000"/>
                    </a:prstClr>
                  </a:outerShdw>
                </a:effectLst>
              </a:rPr>
              <a:t>Design</a:t>
            </a:r>
            <a:endParaRPr lang="en-IN" sz="2600" b="1" dirty="0">
              <a:solidFill>
                <a:srgbClr val="FFFFFF"/>
              </a:solidFill>
              <a:effectLst>
                <a:outerShdw blurRad="50800" dist="38100" dir="2700000" algn="tl" rotWithShape="0">
                  <a:prstClr val="black">
                    <a:alpha val="80000"/>
                  </a:prstClr>
                </a:outerShdw>
              </a:effectLst>
            </a:endParaRPr>
          </a:p>
        </p:txBody>
      </p:sp>
      <p:pic>
        <p:nvPicPr>
          <p:cNvPr id="8" name="Picture 7">
            <a:extLst>
              <a:ext uri="{FF2B5EF4-FFF2-40B4-BE49-F238E27FC236}">
                <a16:creationId xmlns:a16="http://schemas.microsoft.com/office/drawing/2014/main" id="{1CB00EBC-2A88-46D6-9F79-774D668DED5B}"/>
              </a:ext>
            </a:extLst>
          </p:cNvPr>
          <p:cNvPicPr>
            <a:picLocks noChangeAspect="1"/>
          </p:cNvPicPr>
          <p:nvPr/>
        </p:nvPicPr>
        <p:blipFill>
          <a:blip r:embed="rId3"/>
          <a:stretch>
            <a:fillRect/>
          </a:stretch>
        </p:blipFill>
        <p:spPr>
          <a:xfrm>
            <a:off x="3657600" y="367991"/>
            <a:ext cx="8151541" cy="3982432"/>
          </a:xfrm>
          <a:prstGeom prst="rect">
            <a:avLst/>
          </a:prstGeom>
        </p:spPr>
      </p:pic>
      <p:sp>
        <p:nvSpPr>
          <p:cNvPr id="6" name="Content Placeholder 5">
            <a:extLst>
              <a:ext uri="{FF2B5EF4-FFF2-40B4-BE49-F238E27FC236}">
                <a16:creationId xmlns:a16="http://schemas.microsoft.com/office/drawing/2014/main" id="{6B77D5F3-9071-4E5C-A313-471B5C828D27}"/>
              </a:ext>
            </a:extLst>
          </p:cNvPr>
          <p:cNvSpPr>
            <a:spLocks noGrp="1"/>
          </p:cNvSpPr>
          <p:nvPr>
            <p:ph idx="1"/>
          </p:nvPr>
        </p:nvSpPr>
        <p:spPr>
          <a:xfrm>
            <a:off x="4038600" y="4884873"/>
            <a:ext cx="7188199" cy="1292090"/>
          </a:xfrm>
        </p:spPr>
        <p:txBody>
          <a:bodyPr>
            <a:normAutofit/>
          </a:bodyPr>
          <a:lstStyle/>
          <a:p>
            <a:r>
              <a:rPr lang="en-IN" sz="1800" dirty="0"/>
              <a:t>Above is a sample view in AWS Security Hub for "</a:t>
            </a:r>
            <a:r>
              <a:rPr lang="en-US" sz="1800" dirty="0"/>
              <a:t>CIS AWS Foundations Benchmark v1.2.0”</a:t>
            </a:r>
          </a:p>
          <a:p>
            <a:r>
              <a:rPr lang="en-US" sz="1800" dirty="0"/>
              <a:t>Our goal is to replicate a similar view in ServiceNow. </a:t>
            </a:r>
            <a:r>
              <a:rPr lang="en-US" sz="1800" b="1" dirty="0"/>
              <a:t>One ServiceNow  ticket per CIS control, per account, per region</a:t>
            </a:r>
            <a:r>
              <a:rPr lang="en-US" sz="1800" dirty="0"/>
              <a:t>. </a:t>
            </a:r>
            <a:endParaRPr lang="en-IN" sz="1800" dirty="0"/>
          </a:p>
        </p:txBody>
      </p:sp>
      <p:sp>
        <p:nvSpPr>
          <p:cNvPr id="9" name="TextBox 8">
            <a:extLst>
              <a:ext uri="{FF2B5EF4-FFF2-40B4-BE49-F238E27FC236}">
                <a16:creationId xmlns:a16="http://schemas.microsoft.com/office/drawing/2014/main" id="{CC4A55CA-C4A3-4888-A28D-FAEEE39F6E8D}"/>
              </a:ext>
            </a:extLst>
          </p:cNvPr>
          <p:cNvSpPr txBox="1"/>
          <p:nvPr/>
        </p:nvSpPr>
        <p:spPr>
          <a:xfrm>
            <a:off x="9099395" y="2564780"/>
            <a:ext cx="2357312" cy="646331"/>
          </a:xfrm>
          <a:prstGeom prst="rect">
            <a:avLst/>
          </a:prstGeom>
          <a:noFill/>
          <a:ln>
            <a:solidFill>
              <a:schemeClr val="accent1"/>
            </a:solidFill>
          </a:ln>
        </p:spPr>
        <p:txBody>
          <a:bodyPr wrap="none" rtlCol="0">
            <a:spAutoFit/>
          </a:bodyPr>
          <a:lstStyle/>
          <a:p>
            <a:r>
              <a:rPr lang="en-IN" dirty="0"/>
              <a:t>One ServiceNow ticket </a:t>
            </a:r>
          </a:p>
          <a:p>
            <a:r>
              <a:rPr lang="en-IN" dirty="0"/>
              <a:t>per CIS control</a:t>
            </a:r>
          </a:p>
        </p:txBody>
      </p:sp>
      <p:cxnSp>
        <p:nvCxnSpPr>
          <p:cNvPr id="11" name="Straight Arrow Connector 10">
            <a:extLst>
              <a:ext uri="{FF2B5EF4-FFF2-40B4-BE49-F238E27FC236}">
                <a16:creationId xmlns:a16="http://schemas.microsoft.com/office/drawing/2014/main" id="{C53053AA-1835-476F-87CA-9E4BAE46EF55}"/>
              </a:ext>
            </a:extLst>
          </p:cNvPr>
          <p:cNvCxnSpPr/>
          <p:nvPr/>
        </p:nvCxnSpPr>
        <p:spPr>
          <a:xfrm flipV="1">
            <a:off x="7783551" y="3044283"/>
            <a:ext cx="1315844" cy="7471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 name="Slide Number Placeholder 3">
            <a:extLst>
              <a:ext uri="{FF2B5EF4-FFF2-40B4-BE49-F238E27FC236}">
                <a16:creationId xmlns:a16="http://schemas.microsoft.com/office/drawing/2014/main" id="{5DB07678-F331-4AEE-9C5D-7622624A2F76}"/>
              </a:ext>
            </a:extLst>
          </p:cNvPr>
          <p:cNvSpPr>
            <a:spLocks noGrp="1"/>
          </p:cNvSpPr>
          <p:nvPr>
            <p:ph type="sldNum" sz="quarter" idx="12"/>
          </p:nvPr>
        </p:nvSpPr>
        <p:spPr/>
        <p:txBody>
          <a:bodyPr/>
          <a:lstStyle/>
          <a:p>
            <a:fld id="{930B75C6-3773-A043-B11F-88C6611801EA}" type="slidenum">
              <a:rPr lang="en-US" smtClean="0"/>
              <a:t>17</a:t>
            </a:fld>
            <a:endParaRPr lang="en-US" dirty="0"/>
          </a:p>
        </p:txBody>
      </p:sp>
    </p:spTree>
    <p:extLst>
      <p:ext uri="{BB962C8B-B14F-4D97-AF65-F5344CB8AC3E}">
        <p14:creationId xmlns:p14="http://schemas.microsoft.com/office/powerpoint/2010/main" val="3216863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527C-6D5A-C042-95E4-F917289AD8E3}"/>
              </a:ext>
            </a:extLst>
          </p:cNvPr>
          <p:cNvSpPr>
            <a:spLocks noGrp="1"/>
          </p:cNvSpPr>
          <p:nvPr>
            <p:ph type="ctrTitle"/>
          </p:nvPr>
        </p:nvSpPr>
        <p:spPr>
          <a:xfrm>
            <a:off x="1524000" y="1523805"/>
            <a:ext cx="9144000" cy="2387600"/>
          </a:xfrm>
        </p:spPr>
        <p:txBody>
          <a:bodyPr>
            <a:normAutofit/>
          </a:bodyPr>
          <a:lstStyle/>
          <a:p>
            <a:r>
              <a:rPr lang="en-US" sz="5400" dirty="0"/>
              <a:t>Demo</a:t>
            </a:r>
            <a:br>
              <a:rPr lang="en-US" sz="5400" dirty="0"/>
            </a:br>
            <a:r>
              <a:rPr lang="en-US" sz="3600" dirty="0">
                <a:solidFill>
                  <a:schemeClr val="accent1"/>
                </a:solidFill>
              </a:rPr>
              <a:t>Setup, Reporting, AWS Console, ServiceNow</a:t>
            </a:r>
            <a:endParaRPr lang="en-US" sz="4000" b="1" dirty="0">
              <a:solidFill>
                <a:schemeClr val="accent1"/>
              </a:solidFill>
            </a:endParaRPr>
          </a:p>
        </p:txBody>
      </p:sp>
      <p:sp>
        <p:nvSpPr>
          <p:cNvPr id="3" name="Slide Number Placeholder 2">
            <a:extLst>
              <a:ext uri="{FF2B5EF4-FFF2-40B4-BE49-F238E27FC236}">
                <a16:creationId xmlns:a16="http://schemas.microsoft.com/office/drawing/2014/main" id="{34C3CD6B-9319-4024-81D2-CFDED1974EB0}"/>
              </a:ext>
            </a:extLst>
          </p:cNvPr>
          <p:cNvSpPr>
            <a:spLocks noGrp="1"/>
          </p:cNvSpPr>
          <p:nvPr>
            <p:ph type="sldNum" sz="quarter" idx="12"/>
          </p:nvPr>
        </p:nvSpPr>
        <p:spPr/>
        <p:txBody>
          <a:bodyPr/>
          <a:lstStyle/>
          <a:p>
            <a:fld id="{930B75C6-3773-A043-B11F-88C6611801EA}" type="slidenum">
              <a:rPr lang="en-US" smtClean="0"/>
              <a:t>18</a:t>
            </a:fld>
            <a:endParaRPr lang="en-US" dirty="0"/>
          </a:p>
        </p:txBody>
      </p:sp>
    </p:spTree>
    <p:extLst>
      <p:ext uri="{BB962C8B-B14F-4D97-AF65-F5344CB8AC3E}">
        <p14:creationId xmlns:p14="http://schemas.microsoft.com/office/powerpoint/2010/main" val="16383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E18F-2CD0-4C50-AB58-D0392608BDDD}"/>
              </a:ext>
            </a:extLst>
          </p:cNvPr>
          <p:cNvSpPr>
            <a:spLocks noGrp="1"/>
          </p:cNvSpPr>
          <p:nvPr>
            <p:ph type="title"/>
          </p:nvPr>
        </p:nvSpPr>
        <p:spPr>
          <a:xfrm>
            <a:off x="771741" y="-268291"/>
            <a:ext cx="10515600" cy="1325563"/>
          </a:xfrm>
        </p:spPr>
        <p:txBody>
          <a:bodyPr>
            <a:normAutofit/>
          </a:bodyPr>
          <a:lstStyle/>
          <a:p>
            <a:r>
              <a:rPr lang="en-US" sz="3600" b="1" dirty="0">
                <a:solidFill>
                  <a:schemeClr val="tx2"/>
                </a:solidFill>
                <a:effectLst>
                  <a:outerShdw blurRad="50800" dist="38100" dir="2700000" algn="tl" rotWithShape="0">
                    <a:prstClr val="black">
                      <a:alpha val="80000"/>
                    </a:prstClr>
                  </a:outerShdw>
                </a:effectLst>
              </a:rPr>
              <a:t>Sequence Diagram – Enable Security Hub</a:t>
            </a:r>
            <a:endParaRPr lang="en-IN" sz="3600" b="1" dirty="0">
              <a:solidFill>
                <a:schemeClr val="tx2"/>
              </a:solidFill>
              <a:effectLst>
                <a:outerShdw blurRad="50800" dist="38100" dir="2700000" algn="tl" rotWithShape="0">
                  <a:prstClr val="black">
                    <a:alpha val="80000"/>
                  </a:prstClr>
                </a:outerShdw>
              </a:effectLst>
            </a:endParaRPr>
          </a:p>
        </p:txBody>
      </p:sp>
      <p:pic>
        <p:nvPicPr>
          <p:cNvPr id="15" name="Content Placeholder 14" descr="Diagram&#10;&#10;Description automatically generated">
            <a:extLst>
              <a:ext uri="{FF2B5EF4-FFF2-40B4-BE49-F238E27FC236}">
                <a16:creationId xmlns:a16="http://schemas.microsoft.com/office/drawing/2014/main" id="{12368564-25C4-4CA4-91EA-8CE57853B681}"/>
              </a:ext>
            </a:extLst>
          </p:cNvPr>
          <p:cNvPicPr>
            <a:picLocks noGrp="1" noChangeAspect="1"/>
          </p:cNvPicPr>
          <p:nvPr>
            <p:ph idx="1"/>
          </p:nvPr>
        </p:nvPicPr>
        <p:blipFill>
          <a:blip r:embed="rId3"/>
          <a:stretch>
            <a:fillRect/>
          </a:stretch>
        </p:blipFill>
        <p:spPr>
          <a:xfrm>
            <a:off x="1059366" y="768255"/>
            <a:ext cx="10515600" cy="6089746"/>
          </a:xfrm>
        </p:spPr>
      </p:pic>
      <p:sp>
        <p:nvSpPr>
          <p:cNvPr id="4" name="Slide Number Placeholder 3">
            <a:extLst>
              <a:ext uri="{FF2B5EF4-FFF2-40B4-BE49-F238E27FC236}">
                <a16:creationId xmlns:a16="http://schemas.microsoft.com/office/drawing/2014/main" id="{D80CFB8B-6932-4C10-9B7A-BAD13B72C0FC}"/>
              </a:ext>
            </a:extLst>
          </p:cNvPr>
          <p:cNvSpPr>
            <a:spLocks noGrp="1"/>
          </p:cNvSpPr>
          <p:nvPr>
            <p:ph type="sldNum" sz="quarter" idx="12"/>
          </p:nvPr>
        </p:nvSpPr>
        <p:spPr/>
        <p:txBody>
          <a:bodyPr/>
          <a:lstStyle/>
          <a:p>
            <a:fld id="{930B75C6-3773-A043-B11F-88C6611801EA}" type="slidenum">
              <a:rPr lang="en-US" smtClean="0"/>
              <a:t>19</a:t>
            </a:fld>
            <a:endParaRPr lang="en-US" dirty="0"/>
          </a:p>
        </p:txBody>
      </p:sp>
    </p:spTree>
    <p:extLst>
      <p:ext uri="{BB962C8B-B14F-4D97-AF65-F5344CB8AC3E}">
        <p14:creationId xmlns:p14="http://schemas.microsoft.com/office/powerpoint/2010/main" val="3008717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46EC-BBB0-B14E-A260-55014C51614C}"/>
              </a:ext>
            </a:extLst>
          </p:cNvPr>
          <p:cNvSpPr>
            <a:spLocks noGrp="1"/>
          </p:cNvSpPr>
          <p:nvPr>
            <p:ph type="title"/>
          </p:nvPr>
        </p:nvSpPr>
        <p:spPr>
          <a:xfrm>
            <a:off x="838200" y="175939"/>
            <a:ext cx="10515600" cy="780502"/>
          </a:xfrm>
        </p:spPr>
        <p:txBody>
          <a:bodyPr>
            <a:normAutofit/>
          </a:bodyPr>
          <a:lstStyle/>
          <a:p>
            <a:r>
              <a:rPr lang="en-US" sz="3200" b="1" dirty="0">
                <a:solidFill>
                  <a:schemeClr val="tx2"/>
                </a:solidFill>
                <a:effectLst>
                  <a:outerShdw blurRad="50800" dist="38100" dir="2700000" algn="tl" rotWithShape="0">
                    <a:prstClr val="black">
                      <a:alpha val="80000"/>
                    </a:prstClr>
                  </a:outerShdw>
                </a:effectLst>
              </a:rPr>
              <a:t>Agenda</a:t>
            </a:r>
            <a:endParaRPr lang="en-US" sz="3200" dirty="0"/>
          </a:p>
        </p:txBody>
      </p:sp>
      <p:sp>
        <p:nvSpPr>
          <p:cNvPr id="3" name="Content Placeholder 2">
            <a:extLst>
              <a:ext uri="{FF2B5EF4-FFF2-40B4-BE49-F238E27FC236}">
                <a16:creationId xmlns:a16="http://schemas.microsoft.com/office/drawing/2014/main" id="{F24F0424-1E87-0F49-9681-EC859357A29A}"/>
              </a:ext>
            </a:extLst>
          </p:cNvPr>
          <p:cNvSpPr>
            <a:spLocks noGrp="1"/>
          </p:cNvSpPr>
          <p:nvPr>
            <p:ph idx="1"/>
          </p:nvPr>
        </p:nvSpPr>
        <p:spPr>
          <a:xfrm>
            <a:off x="814039" y="1103972"/>
            <a:ext cx="10539761" cy="5072992"/>
          </a:xfrm>
        </p:spPr>
        <p:txBody>
          <a:bodyPr>
            <a:normAutofit/>
          </a:bodyPr>
          <a:lstStyle/>
          <a:p>
            <a:r>
              <a:rPr lang="en-US" sz="2400" dirty="0"/>
              <a:t>Background</a:t>
            </a:r>
          </a:p>
          <a:p>
            <a:r>
              <a:rPr lang="en-US" sz="2400" dirty="0"/>
              <a:t>Reference Architecture</a:t>
            </a:r>
          </a:p>
          <a:p>
            <a:r>
              <a:rPr lang="en-US" sz="2400" dirty="0"/>
              <a:t>Demo</a:t>
            </a:r>
          </a:p>
          <a:p>
            <a:r>
              <a:rPr lang="en-US" sz="2400" dirty="0"/>
              <a:t>Pre-reqs, Next Steps</a:t>
            </a:r>
          </a:p>
          <a:p>
            <a:pPr marL="0" indent="0">
              <a:buNone/>
            </a:pPr>
            <a:endParaRPr lang="en-US" sz="2400" dirty="0"/>
          </a:p>
          <a:p>
            <a:pPr marL="0" indent="0">
              <a:buNone/>
            </a:pPr>
            <a:endParaRPr lang="en-US" sz="2400" dirty="0"/>
          </a:p>
          <a:p>
            <a:pPr marL="0" indent="0">
              <a:buNone/>
            </a:pPr>
            <a:endParaRPr lang="en-US" sz="2400" dirty="0"/>
          </a:p>
        </p:txBody>
      </p:sp>
      <p:sp>
        <p:nvSpPr>
          <p:cNvPr id="4" name="Slide Number Placeholder 3">
            <a:extLst>
              <a:ext uri="{FF2B5EF4-FFF2-40B4-BE49-F238E27FC236}">
                <a16:creationId xmlns:a16="http://schemas.microsoft.com/office/drawing/2014/main" id="{E308DA77-892F-43F6-89DE-20526C4C4C66}"/>
              </a:ext>
            </a:extLst>
          </p:cNvPr>
          <p:cNvSpPr>
            <a:spLocks noGrp="1"/>
          </p:cNvSpPr>
          <p:nvPr>
            <p:ph type="sldNum" sz="quarter" idx="12"/>
          </p:nvPr>
        </p:nvSpPr>
        <p:spPr/>
        <p:txBody>
          <a:bodyPr/>
          <a:lstStyle/>
          <a:p>
            <a:fld id="{930B75C6-3773-A043-B11F-88C6611801EA}" type="slidenum">
              <a:rPr lang="en-US" smtClean="0"/>
              <a:t>2</a:t>
            </a:fld>
            <a:endParaRPr lang="en-US" dirty="0"/>
          </a:p>
        </p:txBody>
      </p:sp>
    </p:spTree>
    <p:extLst>
      <p:ext uri="{BB962C8B-B14F-4D97-AF65-F5344CB8AC3E}">
        <p14:creationId xmlns:p14="http://schemas.microsoft.com/office/powerpoint/2010/main" val="3315931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E18F-2CD0-4C50-AB58-D0392608BDDD}"/>
              </a:ext>
            </a:extLst>
          </p:cNvPr>
          <p:cNvSpPr>
            <a:spLocks noGrp="1"/>
          </p:cNvSpPr>
          <p:nvPr>
            <p:ph type="title"/>
          </p:nvPr>
        </p:nvSpPr>
        <p:spPr>
          <a:xfrm>
            <a:off x="622939" y="-328111"/>
            <a:ext cx="10515600" cy="1325563"/>
          </a:xfrm>
        </p:spPr>
        <p:txBody>
          <a:bodyPr>
            <a:normAutofit/>
          </a:bodyPr>
          <a:lstStyle/>
          <a:p>
            <a:r>
              <a:rPr lang="en-US" sz="3600" b="1" dirty="0">
                <a:solidFill>
                  <a:schemeClr val="tx2"/>
                </a:solidFill>
                <a:effectLst>
                  <a:outerShdw blurRad="50800" dist="38100" dir="2700000" algn="tl" rotWithShape="0">
                    <a:prstClr val="black">
                      <a:alpha val="80000"/>
                    </a:prstClr>
                  </a:outerShdw>
                </a:effectLst>
              </a:rPr>
              <a:t>Demo – Enable Security Hub</a:t>
            </a:r>
            <a:endParaRPr lang="en-IN" sz="3600" b="1" dirty="0">
              <a:solidFill>
                <a:schemeClr val="tx2"/>
              </a:solidFill>
              <a:effectLst>
                <a:outerShdw blurRad="50800" dist="38100" dir="2700000" algn="tl" rotWithShape="0">
                  <a:prstClr val="black">
                    <a:alpha val="80000"/>
                  </a:prstClr>
                </a:outerShdw>
              </a:effectLst>
            </a:endParaRPr>
          </a:p>
        </p:txBody>
      </p:sp>
      <p:sp>
        <p:nvSpPr>
          <p:cNvPr id="4" name="Content Placeholder 2">
            <a:extLst>
              <a:ext uri="{FF2B5EF4-FFF2-40B4-BE49-F238E27FC236}">
                <a16:creationId xmlns:a16="http://schemas.microsoft.com/office/drawing/2014/main" id="{544F94CA-480F-4912-9EB8-BC6C802912F8}"/>
              </a:ext>
            </a:extLst>
          </p:cNvPr>
          <p:cNvSpPr>
            <a:spLocks noGrp="1"/>
          </p:cNvSpPr>
          <p:nvPr>
            <p:ph idx="1"/>
          </p:nvPr>
        </p:nvSpPr>
        <p:spPr>
          <a:xfrm>
            <a:off x="465082" y="908242"/>
            <a:ext cx="11410967" cy="5709422"/>
          </a:xfrm>
        </p:spPr>
        <p:txBody>
          <a:bodyPr>
            <a:normAutofit fontScale="85000" lnSpcReduction="20000"/>
          </a:bodyPr>
          <a:lstStyle/>
          <a:p>
            <a:r>
              <a:rPr lang="en-US" sz="2400" dirty="0"/>
              <a:t>Walkthrough PPT, the deployment topology. </a:t>
            </a:r>
          </a:p>
          <a:p>
            <a:r>
              <a:rPr lang="en-US" sz="2400" dirty="0"/>
              <a:t>Enable multi-account security hub. Multi-account is the norm in AWS.</a:t>
            </a:r>
          </a:p>
          <a:p>
            <a:r>
              <a:rPr lang="en-US" sz="2400" dirty="0"/>
              <a:t>Security Hub is a region wise service. So we have multi-account, multi-region as the reference architecture.</a:t>
            </a:r>
          </a:p>
          <a:p>
            <a:endParaRPr lang="en-US" sz="2400" dirty="0"/>
          </a:p>
          <a:p>
            <a:pPr marL="457200" indent="-457200">
              <a:buAutoNum type="arabicPeriod"/>
            </a:pPr>
            <a:r>
              <a:rPr lang="en-US" sz="2400" b="1" u="sng" dirty="0"/>
              <a:t>Enable security hub</a:t>
            </a:r>
            <a:r>
              <a:rPr lang="en-US" sz="2400" dirty="0"/>
              <a:t>: </a:t>
            </a:r>
            <a:r>
              <a:rPr lang="en-US" sz="2400" dirty="0">
                <a:hlinkClick r:id="rId3"/>
              </a:rPr>
              <a:t>https://github.com/awslabs/aws-securityhub-multiaccount-scripts</a:t>
            </a:r>
            <a:endParaRPr lang="en-US" sz="2400" dirty="0"/>
          </a:p>
          <a:p>
            <a:pPr marL="0" indent="0">
              <a:buNone/>
            </a:pPr>
            <a:r>
              <a:rPr lang="en-US" sz="2400" dirty="0"/>
              <a:t>cd C:\Kyndryl\MCMS\SecurityHub\Design\awslabs_code\aws-securityhub-multiaccount-scripts</a:t>
            </a:r>
          </a:p>
          <a:p>
            <a:pPr marL="0" indent="0">
              <a:buNone/>
            </a:pPr>
            <a:r>
              <a:rPr lang="en-US" sz="2400" dirty="0"/>
              <a:t>enablesecurityhub.py --master_account 802878444238 --assume_role ManageSecurityHub1 </a:t>
            </a:r>
            <a:r>
              <a:rPr lang="en-US" sz="2400" dirty="0">
                <a:solidFill>
                  <a:srgbClr val="FF0000"/>
                </a:solidFill>
              </a:rPr>
              <a:t>-</a:t>
            </a:r>
            <a:r>
              <a:rPr lang="en-US" sz="2400" dirty="0"/>
              <a:t>-</a:t>
            </a:r>
            <a:r>
              <a:rPr lang="en-US" sz="2400" dirty="0">
                <a:solidFill>
                  <a:srgbClr val="FF0000"/>
                </a:solidFill>
              </a:rPr>
              <a:t>enabled_regions </a:t>
            </a:r>
            <a:r>
              <a:rPr lang="en-US" sz="2400" dirty="0"/>
              <a:t>us-west-2,us-east-1 </a:t>
            </a:r>
            <a:r>
              <a:rPr lang="en-US" sz="2400" dirty="0">
                <a:solidFill>
                  <a:srgbClr val="FF0000"/>
                </a:solidFill>
              </a:rPr>
              <a:t>--enable_standards</a:t>
            </a:r>
            <a:r>
              <a:rPr lang="en-US" sz="2400" dirty="0"/>
              <a:t> arn:aws:securityhub:::ruleset/cis-aws-foundations-benchmark/v/1.2.0 </a:t>
            </a:r>
            <a:r>
              <a:rPr lang="en-US" sz="2400" dirty="0">
                <a:solidFill>
                  <a:srgbClr val="FF0000"/>
                </a:solidFill>
              </a:rPr>
              <a:t>accounts.csv</a:t>
            </a:r>
          </a:p>
          <a:p>
            <a:endParaRPr lang="en-US" sz="2400" dirty="0"/>
          </a:p>
          <a:p>
            <a:endParaRPr lang="en-US" sz="2400" dirty="0"/>
          </a:p>
          <a:p>
            <a:pPr marL="0" indent="0">
              <a:buNone/>
            </a:pPr>
            <a:r>
              <a:rPr lang="en-US" sz="2400" dirty="0"/>
              <a:t>2. </a:t>
            </a:r>
            <a:r>
              <a:rPr lang="en-US" sz="2400" b="1" u="sng" dirty="0"/>
              <a:t>Disable security hub</a:t>
            </a:r>
          </a:p>
          <a:p>
            <a:pPr marL="0" indent="0">
              <a:buNone/>
            </a:pPr>
            <a:r>
              <a:rPr lang="en-US" sz="2400" dirty="0"/>
              <a:t>cd C:\Kyndryl\MCMS\SecurityHub\Design\awslabs_code\aws-securityhub-multiaccount-scripts</a:t>
            </a:r>
          </a:p>
          <a:p>
            <a:pPr marL="0" indent="0">
              <a:buNone/>
            </a:pPr>
            <a:r>
              <a:rPr lang="en-US" sz="2400" dirty="0"/>
              <a:t>disablesecurityhub.py --master_account 802878444238 --assume_role ManageSecurityHub1 --enabled_regions us-west-2 accounts.csv</a:t>
            </a:r>
          </a:p>
          <a:p>
            <a:pPr marL="0" indent="0">
              <a:buNone/>
            </a:pPr>
            <a:r>
              <a:rPr lang="en-US" sz="2400" dirty="0"/>
              <a:t>disablesecurityhub.py --master_account 802878444238 --delete_master --assume_role ManageSecurityHub1 --enabled_regions us-west-2 accounts.csv</a:t>
            </a:r>
          </a:p>
          <a:p>
            <a:endParaRPr lang="en-US" sz="2400" dirty="0"/>
          </a:p>
        </p:txBody>
      </p:sp>
      <p:sp>
        <p:nvSpPr>
          <p:cNvPr id="5" name="Slide Number Placeholder 4">
            <a:extLst>
              <a:ext uri="{FF2B5EF4-FFF2-40B4-BE49-F238E27FC236}">
                <a16:creationId xmlns:a16="http://schemas.microsoft.com/office/drawing/2014/main" id="{8B3CB050-4454-41E6-BA06-990E58E4687B}"/>
              </a:ext>
            </a:extLst>
          </p:cNvPr>
          <p:cNvSpPr>
            <a:spLocks noGrp="1"/>
          </p:cNvSpPr>
          <p:nvPr>
            <p:ph type="sldNum" sz="quarter" idx="12"/>
          </p:nvPr>
        </p:nvSpPr>
        <p:spPr/>
        <p:txBody>
          <a:bodyPr/>
          <a:lstStyle/>
          <a:p>
            <a:fld id="{930B75C6-3773-A043-B11F-88C6611801EA}" type="slidenum">
              <a:rPr lang="en-US" smtClean="0"/>
              <a:t>20</a:t>
            </a:fld>
            <a:endParaRPr lang="en-US" dirty="0"/>
          </a:p>
        </p:txBody>
      </p:sp>
    </p:spTree>
    <p:extLst>
      <p:ext uri="{BB962C8B-B14F-4D97-AF65-F5344CB8AC3E}">
        <p14:creationId xmlns:p14="http://schemas.microsoft.com/office/powerpoint/2010/main" val="3073712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E18F-2CD0-4C50-AB58-D0392608BDDD}"/>
              </a:ext>
            </a:extLst>
          </p:cNvPr>
          <p:cNvSpPr>
            <a:spLocks noGrp="1"/>
          </p:cNvSpPr>
          <p:nvPr>
            <p:ph type="title"/>
          </p:nvPr>
        </p:nvSpPr>
        <p:spPr>
          <a:xfrm>
            <a:off x="265814" y="-268291"/>
            <a:ext cx="11021527" cy="1325563"/>
          </a:xfrm>
        </p:spPr>
        <p:txBody>
          <a:bodyPr>
            <a:normAutofit/>
          </a:bodyPr>
          <a:lstStyle/>
          <a:p>
            <a:r>
              <a:rPr lang="en-US" sz="2200" b="1" dirty="0">
                <a:solidFill>
                  <a:schemeClr val="tx2"/>
                </a:solidFill>
                <a:effectLst>
                  <a:outerShdw blurRad="50800" dist="38100" dir="2700000" algn="tl" rotWithShape="0">
                    <a:prstClr val="black">
                      <a:alpha val="80000"/>
                    </a:prstClr>
                  </a:outerShdw>
                </a:effectLst>
              </a:rPr>
              <a:t>Sequence Diagram – Using Lambda, pull Security Hub Findings and send to Netcool/ServiceNow</a:t>
            </a:r>
            <a:endParaRPr lang="en-IN" sz="2200" b="1" dirty="0">
              <a:solidFill>
                <a:schemeClr val="tx2"/>
              </a:solidFill>
              <a:effectLst>
                <a:outerShdw blurRad="50800" dist="38100" dir="2700000" algn="tl" rotWithShape="0">
                  <a:prstClr val="black">
                    <a:alpha val="80000"/>
                  </a:prstClr>
                </a:outerShdw>
              </a:effectLst>
            </a:endParaRPr>
          </a:p>
        </p:txBody>
      </p:sp>
      <p:pic>
        <p:nvPicPr>
          <p:cNvPr id="7" name="Content Placeholder 6" descr="Diagram&#10;&#10;Description automatically generated">
            <a:extLst>
              <a:ext uri="{FF2B5EF4-FFF2-40B4-BE49-F238E27FC236}">
                <a16:creationId xmlns:a16="http://schemas.microsoft.com/office/drawing/2014/main" id="{173E2B5A-8EF8-4E93-BBDC-4962439CBCEC}"/>
              </a:ext>
            </a:extLst>
          </p:cNvPr>
          <p:cNvPicPr>
            <a:picLocks noGrp="1" noChangeAspect="1"/>
          </p:cNvPicPr>
          <p:nvPr>
            <p:ph idx="1"/>
          </p:nvPr>
        </p:nvPicPr>
        <p:blipFill>
          <a:blip r:embed="rId3"/>
          <a:stretch>
            <a:fillRect/>
          </a:stretch>
        </p:blipFill>
        <p:spPr>
          <a:xfrm>
            <a:off x="622938" y="882502"/>
            <a:ext cx="10764531" cy="5523073"/>
          </a:xfrm>
        </p:spPr>
      </p:pic>
      <p:sp>
        <p:nvSpPr>
          <p:cNvPr id="4" name="Slide Number Placeholder 3">
            <a:extLst>
              <a:ext uri="{FF2B5EF4-FFF2-40B4-BE49-F238E27FC236}">
                <a16:creationId xmlns:a16="http://schemas.microsoft.com/office/drawing/2014/main" id="{D044C3D1-246F-47FD-89D7-A7FEF312A64A}"/>
              </a:ext>
            </a:extLst>
          </p:cNvPr>
          <p:cNvSpPr>
            <a:spLocks noGrp="1"/>
          </p:cNvSpPr>
          <p:nvPr>
            <p:ph type="sldNum" sz="quarter" idx="12"/>
          </p:nvPr>
        </p:nvSpPr>
        <p:spPr/>
        <p:txBody>
          <a:bodyPr/>
          <a:lstStyle/>
          <a:p>
            <a:fld id="{930B75C6-3773-A043-B11F-88C6611801EA}" type="slidenum">
              <a:rPr lang="en-US" smtClean="0"/>
              <a:t>21</a:t>
            </a:fld>
            <a:endParaRPr lang="en-US" dirty="0"/>
          </a:p>
        </p:txBody>
      </p:sp>
    </p:spTree>
    <p:extLst>
      <p:ext uri="{BB962C8B-B14F-4D97-AF65-F5344CB8AC3E}">
        <p14:creationId xmlns:p14="http://schemas.microsoft.com/office/powerpoint/2010/main" val="448150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E18F-2CD0-4C50-AB58-D0392608BDDD}"/>
              </a:ext>
            </a:extLst>
          </p:cNvPr>
          <p:cNvSpPr>
            <a:spLocks noGrp="1"/>
          </p:cNvSpPr>
          <p:nvPr>
            <p:ph type="title"/>
          </p:nvPr>
        </p:nvSpPr>
        <p:spPr>
          <a:xfrm>
            <a:off x="465082" y="-268291"/>
            <a:ext cx="10515600" cy="1325563"/>
          </a:xfrm>
        </p:spPr>
        <p:txBody>
          <a:bodyPr>
            <a:normAutofit/>
          </a:bodyPr>
          <a:lstStyle/>
          <a:p>
            <a:r>
              <a:rPr lang="en-US" sz="2400" b="1" dirty="0">
                <a:solidFill>
                  <a:schemeClr val="tx2"/>
                </a:solidFill>
                <a:effectLst>
                  <a:outerShdw blurRad="50800" dist="38100" dir="2700000" algn="tl" rotWithShape="0">
                    <a:prstClr val="black">
                      <a:alpha val="80000"/>
                    </a:prstClr>
                  </a:outerShdw>
                </a:effectLst>
              </a:rPr>
              <a:t>Demo – Using Lambda, pull Security Hub Findings and send to Netcool/ServiceNow</a:t>
            </a:r>
            <a:endParaRPr lang="en-IN" sz="2400" b="1" dirty="0">
              <a:solidFill>
                <a:schemeClr val="tx2"/>
              </a:solidFill>
              <a:effectLst>
                <a:outerShdw blurRad="50800" dist="38100" dir="2700000" algn="tl" rotWithShape="0">
                  <a:prstClr val="black">
                    <a:alpha val="80000"/>
                  </a:prstClr>
                </a:outerShdw>
              </a:effectLst>
            </a:endParaRPr>
          </a:p>
        </p:txBody>
      </p:sp>
      <p:sp>
        <p:nvSpPr>
          <p:cNvPr id="4" name="Content Placeholder 2">
            <a:extLst>
              <a:ext uri="{FF2B5EF4-FFF2-40B4-BE49-F238E27FC236}">
                <a16:creationId xmlns:a16="http://schemas.microsoft.com/office/drawing/2014/main" id="{544F94CA-480F-4912-9EB8-BC6C802912F8}"/>
              </a:ext>
            </a:extLst>
          </p:cNvPr>
          <p:cNvSpPr>
            <a:spLocks noGrp="1"/>
          </p:cNvSpPr>
          <p:nvPr>
            <p:ph idx="1"/>
          </p:nvPr>
        </p:nvSpPr>
        <p:spPr>
          <a:xfrm>
            <a:off x="465082" y="1057272"/>
            <a:ext cx="11410967" cy="5709422"/>
          </a:xfrm>
        </p:spPr>
        <p:txBody>
          <a:bodyPr>
            <a:normAutofit lnSpcReduction="10000"/>
          </a:bodyPr>
          <a:lstStyle/>
          <a:p>
            <a:r>
              <a:rPr lang="en-US" sz="2000" dirty="0"/>
              <a:t>In primary region, in master account, create SNS topic (say “</a:t>
            </a:r>
            <a:r>
              <a:rPr lang="en-US" sz="2000" dirty="0">
                <a:solidFill>
                  <a:srgbClr val="00B050"/>
                </a:solidFill>
              </a:rPr>
              <a:t>test_topic</a:t>
            </a:r>
            <a:r>
              <a:rPr lang="en-US" sz="2000" dirty="0"/>
              <a:t>”), subscription with integration to Netcool.</a:t>
            </a:r>
          </a:p>
          <a:p>
            <a:endParaRPr lang="en-US" sz="2000" dirty="0"/>
          </a:p>
          <a:p>
            <a:r>
              <a:rPr lang="en-US" sz="2000" dirty="0"/>
              <a:t>In primary region, in master account, setup the Cloudwatch Scheduler rule, Lambda function.</a:t>
            </a:r>
          </a:p>
          <a:p>
            <a:endParaRPr lang="en-US" sz="2000" dirty="0"/>
          </a:p>
          <a:p>
            <a:r>
              <a:rPr lang="en-US" sz="2000" dirty="0"/>
              <a:t>Lambda function setup:</a:t>
            </a:r>
          </a:p>
          <a:p>
            <a:pPr lvl="1"/>
            <a:r>
              <a:rPr lang="en-US" sz="1600" dirty="0"/>
              <a:t>Copy, paste the code at below github URL into a lambda function. The below code fetches CIS findings and posts them to Netcool.</a:t>
            </a:r>
          </a:p>
          <a:p>
            <a:pPr marL="457200" lvl="1" indent="0">
              <a:buNone/>
            </a:pPr>
            <a:r>
              <a:rPr lang="en-US" sz="1600" dirty="0">
                <a:hlinkClick r:id="rId3"/>
              </a:rPr>
              <a:t>https://github.ibm.com/venkatre/aws_security_hub_automation/blob/master/final_code/lambda_publish_securityhub_findings_to_netcool_servicenow.py</a:t>
            </a:r>
            <a:endParaRPr lang="en-US" sz="1600" dirty="0"/>
          </a:p>
          <a:p>
            <a:pPr lvl="1"/>
            <a:r>
              <a:rPr lang="en-US" sz="1600" dirty="0"/>
              <a:t>Lambda function needs to have read access to Security Hub and full access to SNS.</a:t>
            </a:r>
          </a:p>
          <a:p>
            <a:pPr marL="0" indent="0">
              <a:buNone/>
            </a:pPr>
            <a:endParaRPr lang="en-US" sz="2000" dirty="0"/>
          </a:p>
          <a:p>
            <a:r>
              <a:rPr lang="en-US" sz="2000" dirty="0"/>
              <a:t>Cloudwatch Scheduler setup:</a:t>
            </a:r>
          </a:p>
          <a:p>
            <a:pPr lvl="1"/>
            <a:r>
              <a:rPr lang="en-US" sz="1600" dirty="0"/>
              <a:t>Create a cloudwatch scheduler rule to invoke above lambda function. It can be scheduled periodically like 24 hours. Below input parameters need to be sent from Scheduler to the Lambda function. </a:t>
            </a:r>
          </a:p>
          <a:p>
            <a:pPr marL="457200" lvl="1" indent="0">
              <a:buNone/>
            </a:pPr>
            <a:r>
              <a:rPr lang="en-US" sz="1600" dirty="0"/>
              <a:t>{"</a:t>
            </a:r>
            <a:r>
              <a:rPr lang="en-US" sz="1600" dirty="0">
                <a:solidFill>
                  <a:srgbClr val="0070C0"/>
                </a:solidFill>
              </a:rPr>
              <a:t>account_3letter_code</a:t>
            </a:r>
            <a:r>
              <a:rPr lang="en-US" sz="1600" dirty="0"/>
              <a:t>": "</a:t>
            </a:r>
            <a:r>
              <a:rPr lang="en-US" sz="1600" dirty="0">
                <a:solidFill>
                  <a:srgbClr val="FF0000"/>
                </a:solidFill>
              </a:rPr>
              <a:t>rrr</a:t>
            </a:r>
            <a:r>
              <a:rPr lang="en-US" sz="1600" dirty="0"/>
              <a:t>",   "</a:t>
            </a:r>
            <a:r>
              <a:rPr lang="en-US" sz="1600" dirty="0">
                <a:solidFill>
                  <a:srgbClr val="0070C0"/>
                </a:solidFill>
              </a:rPr>
              <a:t>enabled_regions</a:t>
            </a:r>
            <a:r>
              <a:rPr lang="en-US" sz="1600" dirty="0"/>
              <a:t>": "us-west-2, us-east-2",   "</a:t>
            </a:r>
            <a:r>
              <a:rPr lang="en-US" sz="1600" dirty="0">
                <a:solidFill>
                  <a:srgbClr val="0070C0"/>
                </a:solidFill>
              </a:rPr>
              <a:t>sns_topic</a:t>
            </a:r>
            <a:r>
              <a:rPr lang="en-US" sz="1600" dirty="0"/>
              <a:t>": "</a:t>
            </a:r>
            <a:r>
              <a:rPr lang="en-US" sz="1600" dirty="0">
                <a:solidFill>
                  <a:srgbClr val="00B050"/>
                </a:solidFill>
              </a:rPr>
              <a:t>test_topic</a:t>
            </a:r>
            <a:r>
              <a:rPr lang="en-US" sz="1600" dirty="0"/>
              <a:t>"}</a:t>
            </a:r>
            <a:endParaRPr lang="en-IN" sz="1600" dirty="0"/>
          </a:p>
          <a:p>
            <a:pPr marL="0" indent="0">
              <a:buNone/>
            </a:pPr>
            <a:r>
              <a:rPr lang="en-US" sz="1400" dirty="0">
                <a:solidFill>
                  <a:srgbClr val="FF0000"/>
                </a:solidFill>
              </a:rPr>
              <a:t>* “account_3letter_code” configuration has to be account specific</a:t>
            </a:r>
          </a:p>
          <a:p>
            <a:r>
              <a:rPr lang="en-US" sz="2000" dirty="0"/>
              <a:t>Detailed screen shots for the above setup are under pre-reqs section of this PPT. </a:t>
            </a:r>
          </a:p>
          <a:p>
            <a:pPr marL="0" indent="0">
              <a:buNone/>
            </a:pPr>
            <a:endParaRPr lang="en-US" sz="2000" dirty="0"/>
          </a:p>
        </p:txBody>
      </p:sp>
      <p:sp>
        <p:nvSpPr>
          <p:cNvPr id="5" name="Slide Number Placeholder 4">
            <a:extLst>
              <a:ext uri="{FF2B5EF4-FFF2-40B4-BE49-F238E27FC236}">
                <a16:creationId xmlns:a16="http://schemas.microsoft.com/office/drawing/2014/main" id="{5B032367-923D-4EB8-BD46-1BBC53AB8B71}"/>
              </a:ext>
            </a:extLst>
          </p:cNvPr>
          <p:cNvSpPr>
            <a:spLocks noGrp="1"/>
          </p:cNvSpPr>
          <p:nvPr>
            <p:ph type="sldNum" sz="quarter" idx="12"/>
          </p:nvPr>
        </p:nvSpPr>
        <p:spPr/>
        <p:txBody>
          <a:bodyPr/>
          <a:lstStyle/>
          <a:p>
            <a:fld id="{930B75C6-3773-A043-B11F-88C6611801EA}" type="slidenum">
              <a:rPr lang="en-US" smtClean="0"/>
              <a:t>22</a:t>
            </a:fld>
            <a:endParaRPr lang="en-US" dirty="0"/>
          </a:p>
        </p:txBody>
      </p:sp>
    </p:spTree>
    <p:extLst>
      <p:ext uri="{BB962C8B-B14F-4D97-AF65-F5344CB8AC3E}">
        <p14:creationId xmlns:p14="http://schemas.microsoft.com/office/powerpoint/2010/main" val="695284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E6E18F-2CD0-4C50-AB58-D0392608BDDD}"/>
              </a:ext>
            </a:extLst>
          </p:cNvPr>
          <p:cNvSpPr>
            <a:spLocks noGrp="1"/>
          </p:cNvSpPr>
          <p:nvPr>
            <p:ph type="title"/>
          </p:nvPr>
        </p:nvSpPr>
        <p:spPr>
          <a:xfrm>
            <a:off x="1116498" y="655128"/>
            <a:ext cx="4613919" cy="1499616"/>
          </a:xfrm>
        </p:spPr>
        <p:txBody>
          <a:bodyPr vert="horz" lIns="91440" tIns="45720" rIns="91440" bIns="45720" rtlCol="0" anchor="b">
            <a:normAutofit/>
          </a:bodyPr>
          <a:lstStyle/>
          <a:p>
            <a:r>
              <a:rPr lang="en-US" sz="4200" b="1">
                <a:effectLst>
                  <a:outerShdw blurRad="50800" dist="38100" dir="2700000" algn="tl" rotWithShape="0">
                    <a:prstClr val="black">
                      <a:alpha val="80000"/>
                    </a:prstClr>
                  </a:outerShdw>
                </a:effectLst>
              </a:rPr>
              <a:t>ServiceNow Ticket Screen shots</a:t>
            </a:r>
          </a:p>
        </p:txBody>
      </p:sp>
      <p:sp>
        <p:nvSpPr>
          <p:cNvPr id="21" name="Rectangle 20">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4"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1BD277D8-9E72-4745-A172-286363866126}"/>
              </a:ext>
            </a:extLst>
          </p:cNvPr>
          <p:cNvPicPr>
            <a:picLocks noChangeAspect="1"/>
          </p:cNvPicPr>
          <p:nvPr/>
        </p:nvPicPr>
        <p:blipFill>
          <a:blip r:embed="rId3"/>
          <a:stretch>
            <a:fillRect/>
          </a:stretch>
        </p:blipFill>
        <p:spPr>
          <a:xfrm>
            <a:off x="6479837" y="416059"/>
            <a:ext cx="5586942" cy="2669309"/>
          </a:xfrm>
          <a:prstGeom prst="rect">
            <a:avLst/>
          </a:prstGeom>
        </p:spPr>
      </p:pic>
      <p:sp>
        <p:nvSpPr>
          <p:cNvPr id="45" name="Rectangle 44">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7AE015D-E44B-4492-95FF-A1E527953E70}"/>
              </a:ext>
            </a:extLst>
          </p:cNvPr>
          <p:cNvSpPr>
            <a:spLocks noGrp="1"/>
          </p:cNvSpPr>
          <p:nvPr>
            <p:ph type="sldNum" sz="quarter" idx="12"/>
          </p:nvPr>
        </p:nvSpPr>
        <p:spPr>
          <a:xfrm>
            <a:off x="73152" y="3383280"/>
            <a:ext cx="457200" cy="365125"/>
          </a:xfrm>
        </p:spPr>
        <p:txBody>
          <a:bodyPr vert="horz" lIns="91440" tIns="45720" rIns="91440" bIns="45720" rtlCol="0" anchor="ctr">
            <a:normAutofit/>
          </a:bodyPr>
          <a:lstStyle/>
          <a:p>
            <a:pPr algn="ctr">
              <a:spcAft>
                <a:spcPts val="600"/>
              </a:spcAft>
            </a:pPr>
            <a:fld id="{930B75C6-3773-A043-B11F-88C6611801EA}" type="slidenum">
              <a:rPr lang="en-US">
                <a:solidFill>
                  <a:srgbClr val="FFFFFF"/>
                </a:solidFill>
              </a:rPr>
              <a:pPr algn="ctr">
                <a:spcAft>
                  <a:spcPts val="600"/>
                </a:spcAft>
              </a:pPr>
              <a:t>23</a:t>
            </a:fld>
            <a:endParaRPr lang="en-US">
              <a:solidFill>
                <a:srgbClr val="FFFFFF"/>
              </a:solidFill>
            </a:endParaRPr>
          </a:p>
        </p:txBody>
      </p:sp>
      <p:pic>
        <p:nvPicPr>
          <p:cNvPr id="3" name="Picture 2">
            <a:extLst>
              <a:ext uri="{FF2B5EF4-FFF2-40B4-BE49-F238E27FC236}">
                <a16:creationId xmlns:a16="http://schemas.microsoft.com/office/drawing/2014/main" id="{2B16A46F-ECCE-4FD9-926A-0D73003E6AAB}"/>
              </a:ext>
            </a:extLst>
          </p:cNvPr>
          <p:cNvPicPr>
            <a:picLocks noChangeAspect="1"/>
          </p:cNvPicPr>
          <p:nvPr/>
        </p:nvPicPr>
        <p:blipFill rotWithShape="1">
          <a:blip r:embed="rId4"/>
          <a:srcRect l="16116" r="13771" b="-2"/>
          <a:stretch/>
        </p:blipFill>
        <p:spPr>
          <a:xfrm>
            <a:off x="965242" y="3315854"/>
            <a:ext cx="5154865" cy="3455611"/>
          </a:xfrm>
          <a:prstGeom prst="rect">
            <a:avLst/>
          </a:prstGeom>
        </p:spPr>
      </p:pic>
      <p:pic>
        <p:nvPicPr>
          <p:cNvPr id="5" name="Picture 4">
            <a:extLst>
              <a:ext uri="{FF2B5EF4-FFF2-40B4-BE49-F238E27FC236}">
                <a16:creationId xmlns:a16="http://schemas.microsoft.com/office/drawing/2014/main" id="{22FD6E58-4390-4782-9375-F609C08C8A03}"/>
              </a:ext>
            </a:extLst>
          </p:cNvPr>
          <p:cNvPicPr>
            <a:picLocks noChangeAspect="1"/>
          </p:cNvPicPr>
          <p:nvPr/>
        </p:nvPicPr>
        <p:blipFill>
          <a:blip r:embed="rId5"/>
          <a:stretch>
            <a:fillRect/>
          </a:stretch>
        </p:blipFill>
        <p:spPr>
          <a:xfrm>
            <a:off x="6479838" y="3772631"/>
            <a:ext cx="5586942" cy="2542057"/>
          </a:xfrm>
          <a:prstGeom prst="rect">
            <a:avLst/>
          </a:prstGeom>
        </p:spPr>
      </p:pic>
    </p:spTree>
    <p:extLst>
      <p:ext uri="{BB962C8B-B14F-4D97-AF65-F5344CB8AC3E}">
        <p14:creationId xmlns:p14="http://schemas.microsoft.com/office/powerpoint/2010/main" val="3178682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527C-6D5A-C042-95E4-F917289AD8E3}"/>
              </a:ext>
            </a:extLst>
          </p:cNvPr>
          <p:cNvSpPr>
            <a:spLocks noGrp="1"/>
          </p:cNvSpPr>
          <p:nvPr>
            <p:ph type="ctrTitle"/>
          </p:nvPr>
        </p:nvSpPr>
        <p:spPr>
          <a:xfrm>
            <a:off x="1524000" y="1523805"/>
            <a:ext cx="9144000" cy="2387600"/>
          </a:xfrm>
        </p:spPr>
        <p:txBody>
          <a:bodyPr>
            <a:normAutofit/>
          </a:bodyPr>
          <a:lstStyle/>
          <a:p>
            <a:r>
              <a:rPr lang="en-US" sz="4800" dirty="0"/>
              <a:t>Pre-reqs, Next Steps</a:t>
            </a:r>
            <a:endParaRPr lang="en-US" sz="4800" b="1" dirty="0">
              <a:solidFill>
                <a:schemeClr val="accent1"/>
              </a:solidFill>
            </a:endParaRPr>
          </a:p>
        </p:txBody>
      </p:sp>
      <p:sp>
        <p:nvSpPr>
          <p:cNvPr id="3" name="Slide Number Placeholder 2">
            <a:extLst>
              <a:ext uri="{FF2B5EF4-FFF2-40B4-BE49-F238E27FC236}">
                <a16:creationId xmlns:a16="http://schemas.microsoft.com/office/drawing/2014/main" id="{793D1220-6349-446A-86A9-23B6540F58E9}"/>
              </a:ext>
            </a:extLst>
          </p:cNvPr>
          <p:cNvSpPr>
            <a:spLocks noGrp="1"/>
          </p:cNvSpPr>
          <p:nvPr>
            <p:ph type="sldNum" sz="quarter" idx="12"/>
          </p:nvPr>
        </p:nvSpPr>
        <p:spPr/>
        <p:txBody>
          <a:bodyPr/>
          <a:lstStyle/>
          <a:p>
            <a:fld id="{930B75C6-3773-A043-B11F-88C6611801EA}" type="slidenum">
              <a:rPr lang="en-US" smtClean="0"/>
              <a:t>24</a:t>
            </a:fld>
            <a:endParaRPr lang="en-US" dirty="0"/>
          </a:p>
        </p:txBody>
      </p:sp>
    </p:spTree>
    <p:extLst>
      <p:ext uri="{BB962C8B-B14F-4D97-AF65-F5344CB8AC3E}">
        <p14:creationId xmlns:p14="http://schemas.microsoft.com/office/powerpoint/2010/main" val="4170780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46EC-BBB0-B14E-A260-55014C51614C}"/>
              </a:ext>
            </a:extLst>
          </p:cNvPr>
          <p:cNvSpPr>
            <a:spLocks noGrp="1"/>
          </p:cNvSpPr>
          <p:nvPr>
            <p:ph type="title"/>
          </p:nvPr>
        </p:nvSpPr>
        <p:spPr>
          <a:xfrm>
            <a:off x="838200" y="175939"/>
            <a:ext cx="10515600" cy="780502"/>
          </a:xfrm>
        </p:spPr>
        <p:txBody>
          <a:bodyPr>
            <a:normAutofit/>
          </a:bodyPr>
          <a:lstStyle/>
          <a:p>
            <a:r>
              <a:rPr lang="en-US" sz="3200" b="1" dirty="0">
                <a:solidFill>
                  <a:schemeClr val="tx2"/>
                </a:solidFill>
                <a:effectLst>
                  <a:outerShdw blurRad="50800" dist="38100" dir="2700000" algn="tl" rotWithShape="0">
                    <a:prstClr val="black">
                      <a:alpha val="80000"/>
                    </a:prstClr>
                  </a:outerShdw>
                </a:effectLst>
              </a:rPr>
              <a:t>Status - what has been done so far</a:t>
            </a:r>
            <a:endParaRPr lang="en-US" sz="3200" dirty="0"/>
          </a:p>
        </p:txBody>
      </p:sp>
      <p:sp>
        <p:nvSpPr>
          <p:cNvPr id="3" name="Content Placeholder 2">
            <a:extLst>
              <a:ext uri="{FF2B5EF4-FFF2-40B4-BE49-F238E27FC236}">
                <a16:creationId xmlns:a16="http://schemas.microsoft.com/office/drawing/2014/main" id="{F24F0424-1E87-0F49-9681-EC859357A29A}"/>
              </a:ext>
            </a:extLst>
          </p:cNvPr>
          <p:cNvSpPr>
            <a:spLocks noGrp="1"/>
          </p:cNvSpPr>
          <p:nvPr>
            <p:ph idx="1"/>
          </p:nvPr>
        </p:nvSpPr>
        <p:spPr>
          <a:xfrm>
            <a:off x="838200" y="1145628"/>
            <a:ext cx="10515600" cy="5031335"/>
          </a:xfrm>
        </p:spPr>
        <p:txBody>
          <a:bodyPr>
            <a:normAutofit fontScale="92500" lnSpcReduction="20000"/>
          </a:bodyPr>
          <a:lstStyle/>
          <a:p>
            <a:r>
              <a:rPr lang="en-US" sz="2400" dirty="0"/>
              <a:t>Multi-Account, Multi-Region deployment architecture. Design proposal and implementation</a:t>
            </a:r>
          </a:p>
          <a:p>
            <a:endParaRPr lang="en-US" sz="2400" dirty="0"/>
          </a:p>
          <a:p>
            <a:r>
              <a:rPr lang="en-US" sz="2400" dirty="0"/>
              <a:t>Enable Multi-Account, Multi-Region deployment architecture using automation, code. Reused existing automation asset from AWS Labs</a:t>
            </a:r>
          </a:p>
          <a:p>
            <a:pPr marL="0" indent="0">
              <a:buNone/>
            </a:pPr>
            <a:r>
              <a:rPr lang="en-US" sz="2400" dirty="0">
                <a:hlinkClick r:id="rId2"/>
              </a:rPr>
              <a:t>https://github.com/awslabs/aws-securityhub-multiaccount-scripts</a:t>
            </a:r>
            <a:endParaRPr lang="en-US" sz="2400" dirty="0"/>
          </a:p>
          <a:p>
            <a:pPr marL="0" indent="0">
              <a:buNone/>
            </a:pPr>
            <a:endParaRPr lang="en-US" sz="2400" dirty="0"/>
          </a:p>
          <a:p>
            <a:r>
              <a:rPr lang="en-US" sz="2400" dirty="0"/>
              <a:t>Enable CIS benchmarks in Security Hub using above automation</a:t>
            </a:r>
          </a:p>
          <a:p>
            <a:endParaRPr lang="en-US" sz="2400" dirty="0"/>
          </a:p>
          <a:p>
            <a:r>
              <a:rPr lang="en-US" sz="2400" dirty="0"/>
              <a:t>Gather region wise, account wise CIS findings and send them to Netcool, ServiceNow. Custom code by us</a:t>
            </a:r>
          </a:p>
          <a:p>
            <a:pPr marL="0" indent="0">
              <a:buNone/>
            </a:pPr>
            <a:r>
              <a:rPr lang="en-US" sz="2400" dirty="0">
                <a:hlinkClick r:id="rId3"/>
              </a:rPr>
              <a:t>https://github.ibm.com/venkatre/aws_security_hub_automation/blob/master/final_code/</a:t>
            </a:r>
            <a:endParaRPr lang="en-US" sz="2400" dirty="0"/>
          </a:p>
          <a:p>
            <a:pPr marL="0" indent="0">
              <a:buNone/>
            </a:pPr>
            <a:endParaRPr lang="en-US" sz="2400" dirty="0"/>
          </a:p>
          <a:p>
            <a:r>
              <a:rPr lang="en-US" sz="2400" dirty="0"/>
              <a:t>Automation to disable Security Hub on master, member accounts. </a:t>
            </a:r>
          </a:p>
          <a:p>
            <a:endParaRPr lang="en-US" sz="2400" dirty="0"/>
          </a:p>
          <a:p>
            <a:pPr marL="0" indent="0">
              <a:buNone/>
            </a:pPr>
            <a:endParaRPr lang="en-US" sz="2400" dirty="0"/>
          </a:p>
        </p:txBody>
      </p:sp>
      <p:sp>
        <p:nvSpPr>
          <p:cNvPr id="4" name="Slide Number Placeholder 3">
            <a:extLst>
              <a:ext uri="{FF2B5EF4-FFF2-40B4-BE49-F238E27FC236}">
                <a16:creationId xmlns:a16="http://schemas.microsoft.com/office/drawing/2014/main" id="{A90E05DA-ABBA-4535-9270-FEC717C1B327}"/>
              </a:ext>
            </a:extLst>
          </p:cNvPr>
          <p:cNvSpPr>
            <a:spLocks noGrp="1"/>
          </p:cNvSpPr>
          <p:nvPr>
            <p:ph type="sldNum" sz="quarter" idx="12"/>
          </p:nvPr>
        </p:nvSpPr>
        <p:spPr/>
        <p:txBody>
          <a:bodyPr/>
          <a:lstStyle/>
          <a:p>
            <a:fld id="{930B75C6-3773-A043-B11F-88C6611801EA}" type="slidenum">
              <a:rPr lang="en-US" smtClean="0"/>
              <a:t>25</a:t>
            </a:fld>
            <a:endParaRPr lang="en-US" dirty="0"/>
          </a:p>
        </p:txBody>
      </p:sp>
    </p:spTree>
    <p:extLst>
      <p:ext uri="{BB962C8B-B14F-4D97-AF65-F5344CB8AC3E}">
        <p14:creationId xmlns:p14="http://schemas.microsoft.com/office/powerpoint/2010/main" val="1570887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F81B-F076-5442-AFB8-428C0BEB22CD}"/>
              </a:ext>
            </a:extLst>
          </p:cNvPr>
          <p:cNvSpPr>
            <a:spLocks noGrp="1"/>
          </p:cNvSpPr>
          <p:nvPr>
            <p:ph type="title"/>
          </p:nvPr>
        </p:nvSpPr>
        <p:spPr>
          <a:xfrm>
            <a:off x="513885" y="-158979"/>
            <a:ext cx="10515600" cy="801523"/>
          </a:xfrm>
        </p:spPr>
        <p:txBody>
          <a:bodyPr>
            <a:normAutofit/>
          </a:bodyPr>
          <a:lstStyle/>
          <a:p>
            <a:r>
              <a:rPr lang="en-US" sz="3200" b="1" dirty="0">
                <a:solidFill>
                  <a:schemeClr val="tx2"/>
                </a:solidFill>
                <a:effectLst>
                  <a:outerShdw blurRad="50800" dist="38100" dir="2700000" algn="tl" rotWithShape="0">
                    <a:prstClr val="black">
                      <a:alpha val="80000"/>
                    </a:prstClr>
                  </a:outerShdw>
                </a:effectLst>
              </a:rPr>
              <a:t>Pre-requisites</a:t>
            </a:r>
            <a:endParaRPr lang="en-US" sz="3200" dirty="0"/>
          </a:p>
        </p:txBody>
      </p:sp>
      <p:sp>
        <p:nvSpPr>
          <p:cNvPr id="3" name="Content Placeholder 2">
            <a:extLst>
              <a:ext uri="{FF2B5EF4-FFF2-40B4-BE49-F238E27FC236}">
                <a16:creationId xmlns:a16="http://schemas.microsoft.com/office/drawing/2014/main" id="{82AA6EC2-2C48-7149-ACB6-0866906756FD}"/>
              </a:ext>
            </a:extLst>
          </p:cNvPr>
          <p:cNvSpPr>
            <a:spLocks noGrp="1"/>
          </p:cNvSpPr>
          <p:nvPr>
            <p:ph idx="1"/>
          </p:nvPr>
        </p:nvSpPr>
        <p:spPr>
          <a:xfrm>
            <a:off x="189571" y="769434"/>
            <a:ext cx="11164229" cy="5910147"/>
          </a:xfrm>
        </p:spPr>
        <p:txBody>
          <a:bodyPr>
            <a:normAutofit lnSpcReduction="10000"/>
          </a:bodyPr>
          <a:lstStyle/>
          <a:p>
            <a:r>
              <a:rPr lang="en-US" sz="2400" b="1" u="sng" dirty="0"/>
              <a:t>Enable Security Hub</a:t>
            </a:r>
            <a:r>
              <a:rPr lang="en-US" sz="2400" dirty="0"/>
              <a:t>:</a:t>
            </a:r>
          </a:p>
          <a:p>
            <a:pPr lvl="1"/>
            <a:r>
              <a:rPr lang="en-US" sz="2000" dirty="0"/>
              <a:t>Run below cloud formation template on Master and each Member Account to setup cross account role permissions. </a:t>
            </a:r>
          </a:p>
          <a:p>
            <a:pPr marL="457200" lvl="1" indent="0">
              <a:buNone/>
            </a:pPr>
            <a:r>
              <a:rPr lang="en-US" sz="2000" dirty="0">
                <a:hlinkClick r:id="rId2"/>
              </a:rPr>
              <a:t>https://github.com/awslabs/aws-securityhub-multiaccount-scripts/blob/master/EnableSecurityHub.yaml</a:t>
            </a:r>
            <a:endParaRPr lang="en-US" sz="2000" dirty="0"/>
          </a:p>
          <a:p>
            <a:pPr marL="457200" lvl="1" indent="0">
              <a:buNone/>
            </a:pPr>
            <a:endParaRPr lang="en-US" sz="2000" dirty="0"/>
          </a:p>
          <a:p>
            <a:pPr lvl="1"/>
            <a:r>
              <a:rPr lang="en-US" sz="2000" dirty="0"/>
              <a:t>Download, execute below github repo code to enable Security Hub. (If there are regions where AWS Config is not already enabled, the script will enable it.)</a:t>
            </a:r>
          </a:p>
          <a:p>
            <a:pPr marL="457200" lvl="1" indent="0">
              <a:buNone/>
            </a:pPr>
            <a:r>
              <a:rPr lang="en-US" sz="2000" dirty="0">
                <a:hlinkClick r:id="rId3"/>
              </a:rPr>
              <a:t>https://github.com/awslabs/aws-securityhub-multiaccount-scripts</a:t>
            </a:r>
            <a:endParaRPr lang="en-US" sz="2000" dirty="0"/>
          </a:p>
          <a:p>
            <a:endParaRPr lang="en-US" sz="2400" dirty="0"/>
          </a:p>
          <a:p>
            <a:r>
              <a:rPr lang="en-US" sz="2400" b="1" u="sng" dirty="0"/>
              <a:t>Netcool Integration</a:t>
            </a:r>
            <a:r>
              <a:rPr lang="en-US" sz="2400" dirty="0"/>
              <a:t>: </a:t>
            </a:r>
          </a:p>
          <a:p>
            <a:pPr lvl="1"/>
            <a:r>
              <a:rPr lang="en-US" sz="2000" dirty="0"/>
              <a:t>In Primary region, for Netcool integration, create SNS topic (say “</a:t>
            </a:r>
            <a:r>
              <a:rPr lang="en-US" sz="2000" dirty="0">
                <a:solidFill>
                  <a:srgbClr val="00B050"/>
                </a:solidFill>
              </a:rPr>
              <a:t>test_topic</a:t>
            </a:r>
            <a:r>
              <a:rPr lang="en-US" sz="2000" dirty="0"/>
              <a:t>”). Create a subscription to post events on the SNS topic to Netcool webhook URL. </a:t>
            </a:r>
          </a:p>
          <a:p>
            <a:pPr lvl="1"/>
            <a:r>
              <a:rPr lang="en-US" sz="2000" dirty="0"/>
              <a:t>Ensure Netcool integration in place. AWS SNS IPs to be whitelisted on Netcool end and connectivity done. </a:t>
            </a:r>
          </a:p>
          <a:p>
            <a:endParaRPr lang="en-US" sz="2400" dirty="0"/>
          </a:p>
          <a:p>
            <a:r>
              <a:rPr lang="en-US" sz="2400" b="1" u="sng" dirty="0"/>
              <a:t>Using Lambda, gather CIS findings and post to Netcool/ServiceNow:</a:t>
            </a:r>
          </a:p>
          <a:p>
            <a:pPr lvl="1"/>
            <a:r>
              <a:rPr lang="en-US" sz="2000" dirty="0"/>
              <a:t>Screen shots in next slides for Lambda and Scheduler setup</a:t>
            </a:r>
          </a:p>
          <a:p>
            <a:pPr marL="0" indent="0">
              <a:buNone/>
            </a:pPr>
            <a:endParaRPr lang="en-US" sz="2400" dirty="0"/>
          </a:p>
          <a:p>
            <a:pPr marL="0" indent="0">
              <a:buNone/>
            </a:pPr>
            <a:endParaRPr lang="en-US" sz="2400" dirty="0"/>
          </a:p>
          <a:p>
            <a:endParaRPr lang="en-US" sz="2400" dirty="0"/>
          </a:p>
          <a:p>
            <a:endParaRPr lang="en-US" sz="2400" dirty="0"/>
          </a:p>
        </p:txBody>
      </p:sp>
      <p:sp>
        <p:nvSpPr>
          <p:cNvPr id="4" name="Slide Number Placeholder 3">
            <a:extLst>
              <a:ext uri="{FF2B5EF4-FFF2-40B4-BE49-F238E27FC236}">
                <a16:creationId xmlns:a16="http://schemas.microsoft.com/office/drawing/2014/main" id="{AF84C153-B33B-4C41-9464-E02F6A65C24A}"/>
              </a:ext>
            </a:extLst>
          </p:cNvPr>
          <p:cNvSpPr>
            <a:spLocks noGrp="1"/>
          </p:cNvSpPr>
          <p:nvPr>
            <p:ph type="sldNum" sz="quarter" idx="12"/>
          </p:nvPr>
        </p:nvSpPr>
        <p:spPr/>
        <p:txBody>
          <a:bodyPr/>
          <a:lstStyle/>
          <a:p>
            <a:fld id="{930B75C6-3773-A043-B11F-88C6611801EA}" type="slidenum">
              <a:rPr lang="en-US" smtClean="0"/>
              <a:t>26</a:t>
            </a:fld>
            <a:endParaRPr lang="en-US" dirty="0"/>
          </a:p>
        </p:txBody>
      </p:sp>
    </p:spTree>
    <p:extLst>
      <p:ext uri="{BB962C8B-B14F-4D97-AF65-F5344CB8AC3E}">
        <p14:creationId xmlns:p14="http://schemas.microsoft.com/office/powerpoint/2010/main" val="3530233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 name="Rectangle 1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48F81B-F076-5442-AFB8-428C0BEB22CD}"/>
              </a:ext>
            </a:extLst>
          </p:cNvPr>
          <p:cNvSpPr>
            <a:spLocks noGrp="1"/>
          </p:cNvSpPr>
          <p:nvPr>
            <p:ph type="title"/>
          </p:nvPr>
        </p:nvSpPr>
        <p:spPr>
          <a:xfrm>
            <a:off x="1046746" y="586822"/>
            <a:ext cx="3560252" cy="1645920"/>
          </a:xfrm>
        </p:spPr>
        <p:txBody>
          <a:bodyPr>
            <a:normAutofit/>
          </a:bodyPr>
          <a:lstStyle/>
          <a:p>
            <a:r>
              <a:rPr lang="en-US" sz="3200" b="1" dirty="0">
                <a:solidFill>
                  <a:schemeClr val="tx2"/>
                </a:solidFill>
                <a:effectLst>
                  <a:outerShdw blurRad="50800" dist="38100" dir="2700000" algn="tl" rotWithShape="0">
                    <a:prstClr val="black">
                      <a:alpha val="80000"/>
                    </a:prstClr>
                  </a:outerShdw>
                </a:effectLst>
              </a:rPr>
              <a:t>Pre-requisites: Creating Lambda fn as scheduled job</a:t>
            </a:r>
          </a:p>
        </p:txBody>
      </p:sp>
      <p:sp>
        <p:nvSpPr>
          <p:cNvPr id="17" name="Rectangle 1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2AA6EC2-2C48-7149-ACB6-0866906756FD}"/>
              </a:ext>
            </a:extLst>
          </p:cNvPr>
          <p:cNvSpPr>
            <a:spLocks noGrp="1"/>
          </p:cNvSpPr>
          <p:nvPr>
            <p:ph idx="1"/>
          </p:nvPr>
        </p:nvSpPr>
        <p:spPr>
          <a:xfrm>
            <a:off x="5351164" y="586822"/>
            <a:ext cx="6002636" cy="1645920"/>
          </a:xfrm>
        </p:spPr>
        <p:txBody>
          <a:bodyPr anchor="ctr">
            <a:normAutofit/>
          </a:bodyPr>
          <a:lstStyle/>
          <a:p>
            <a:r>
              <a:rPr lang="en-US" sz="1300" b="1" u="sng" dirty="0"/>
              <a:t>Gather CIS findings and post to Netcool/ServiceNow:</a:t>
            </a:r>
          </a:p>
          <a:p>
            <a:pPr lvl="1"/>
            <a:r>
              <a:rPr lang="en-US" sz="1300" dirty="0"/>
              <a:t>Configure the below github code as a scheduled job (lambda function) in AWS</a:t>
            </a:r>
          </a:p>
          <a:p>
            <a:pPr marL="457200" lvl="1" indent="0">
              <a:buNone/>
            </a:pPr>
            <a:r>
              <a:rPr lang="en-US" sz="1300" dirty="0">
                <a:hlinkClick r:id="rId2"/>
              </a:rPr>
              <a:t>https://github.ibm.com/venkatre/aws_security_hub_automation/blob/master/final_code/lambda_publish_securityhub_findings_to_netcool_servicenow.py</a:t>
            </a:r>
            <a:r>
              <a:rPr lang="en-US" sz="1300" dirty="0"/>
              <a:t>  </a:t>
            </a:r>
          </a:p>
          <a:p>
            <a:pPr marL="0" indent="0">
              <a:buNone/>
            </a:pPr>
            <a:r>
              <a:rPr lang="en-US" sz="1300" dirty="0"/>
              <a:t>Sample screen shot below</a:t>
            </a:r>
          </a:p>
        </p:txBody>
      </p:sp>
      <p:pic>
        <p:nvPicPr>
          <p:cNvPr id="6" name="Picture 5" descr="Graphical user interface, application&#10;&#10;Description automatically generated">
            <a:extLst>
              <a:ext uri="{FF2B5EF4-FFF2-40B4-BE49-F238E27FC236}">
                <a16:creationId xmlns:a16="http://schemas.microsoft.com/office/drawing/2014/main" id="{CC835F50-73B8-45A7-81F1-2662DDA46F0C}"/>
              </a:ext>
            </a:extLst>
          </p:cNvPr>
          <p:cNvPicPr>
            <a:picLocks noChangeAspect="1"/>
          </p:cNvPicPr>
          <p:nvPr/>
        </p:nvPicPr>
        <p:blipFill>
          <a:blip r:embed="rId3"/>
          <a:stretch>
            <a:fillRect/>
          </a:stretch>
        </p:blipFill>
        <p:spPr>
          <a:xfrm>
            <a:off x="1839129" y="2734056"/>
            <a:ext cx="8602133" cy="3483864"/>
          </a:xfrm>
          <a:prstGeom prst="rect">
            <a:avLst/>
          </a:prstGeom>
        </p:spPr>
      </p:pic>
      <p:sp>
        <p:nvSpPr>
          <p:cNvPr id="7" name="TextBox 6">
            <a:extLst>
              <a:ext uri="{FF2B5EF4-FFF2-40B4-BE49-F238E27FC236}">
                <a16:creationId xmlns:a16="http://schemas.microsoft.com/office/drawing/2014/main" id="{BB5CC1DB-A0FC-4CD1-BF8A-2605A4227F5B}"/>
              </a:ext>
            </a:extLst>
          </p:cNvPr>
          <p:cNvSpPr txBox="1"/>
          <p:nvPr/>
        </p:nvSpPr>
        <p:spPr>
          <a:xfrm>
            <a:off x="5435830" y="4941991"/>
            <a:ext cx="2999154" cy="369332"/>
          </a:xfrm>
          <a:prstGeom prst="rect">
            <a:avLst/>
          </a:prstGeom>
          <a:noFill/>
          <a:ln>
            <a:solidFill>
              <a:schemeClr val="accent1"/>
            </a:solidFill>
          </a:ln>
        </p:spPr>
        <p:txBody>
          <a:bodyPr wrap="none" rtlCol="0">
            <a:spAutoFit/>
          </a:bodyPr>
          <a:lstStyle/>
          <a:p>
            <a:pPr>
              <a:spcAft>
                <a:spcPts val="600"/>
              </a:spcAft>
            </a:pPr>
            <a:r>
              <a:rPr lang="en-IN" b="1" dirty="0"/>
              <a:t>Paste above github code here</a:t>
            </a:r>
          </a:p>
        </p:txBody>
      </p:sp>
      <p:cxnSp>
        <p:nvCxnSpPr>
          <p:cNvPr id="8" name="Straight Arrow Connector 7">
            <a:extLst>
              <a:ext uri="{FF2B5EF4-FFF2-40B4-BE49-F238E27FC236}">
                <a16:creationId xmlns:a16="http://schemas.microsoft.com/office/drawing/2014/main" id="{9DF113CD-D67F-4FC7-8006-166701CE2786}"/>
              </a:ext>
            </a:extLst>
          </p:cNvPr>
          <p:cNvCxnSpPr>
            <a:cxnSpLocks/>
          </p:cNvCxnSpPr>
          <p:nvPr/>
        </p:nvCxnSpPr>
        <p:spPr>
          <a:xfrm flipV="1">
            <a:off x="3858344" y="5311323"/>
            <a:ext cx="1577486" cy="68432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 name="Slide Number Placeholder 3">
            <a:extLst>
              <a:ext uri="{FF2B5EF4-FFF2-40B4-BE49-F238E27FC236}">
                <a16:creationId xmlns:a16="http://schemas.microsoft.com/office/drawing/2014/main" id="{3E4A2602-5FC3-44AD-A129-F6BDDEB1A8BE}"/>
              </a:ext>
            </a:extLst>
          </p:cNvPr>
          <p:cNvSpPr>
            <a:spLocks noGrp="1"/>
          </p:cNvSpPr>
          <p:nvPr>
            <p:ph type="sldNum" sz="quarter" idx="12"/>
          </p:nvPr>
        </p:nvSpPr>
        <p:spPr/>
        <p:txBody>
          <a:bodyPr/>
          <a:lstStyle/>
          <a:p>
            <a:fld id="{930B75C6-3773-A043-B11F-88C6611801EA}" type="slidenum">
              <a:rPr lang="en-US" smtClean="0"/>
              <a:t>27</a:t>
            </a:fld>
            <a:endParaRPr lang="en-US" dirty="0"/>
          </a:p>
        </p:txBody>
      </p:sp>
    </p:spTree>
    <p:extLst>
      <p:ext uri="{BB962C8B-B14F-4D97-AF65-F5344CB8AC3E}">
        <p14:creationId xmlns:p14="http://schemas.microsoft.com/office/powerpoint/2010/main" val="2730414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6" name="Rectangle 1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48F81B-F076-5442-AFB8-428C0BEB22CD}"/>
              </a:ext>
            </a:extLst>
          </p:cNvPr>
          <p:cNvSpPr>
            <a:spLocks noGrp="1"/>
          </p:cNvSpPr>
          <p:nvPr>
            <p:ph type="title"/>
          </p:nvPr>
        </p:nvSpPr>
        <p:spPr>
          <a:xfrm>
            <a:off x="1051560" y="586822"/>
            <a:ext cx="3657600" cy="1645920"/>
          </a:xfrm>
        </p:spPr>
        <p:txBody>
          <a:bodyPr>
            <a:normAutofit/>
          </a:bodyPr>
          <a:lstStyle/>
          <a:p>
            <a:r>
              <a:rPr lang="en-US" sz="3200" b="1" dirty="0">
                <a:solidFill>
                  <a:schemeClr val="tx2"/>
                </a:solidFill>
                <a:effectLst>
                  <a:outerShdw blurRad="50800" dist="38100" dir="2700000" algn="tl" rotWithShape="0">
                    <a:prstClr val="black">
                      <a:alpha val="80000"/>
                    </a:prstClr>
                  </a:outerShdw>
                </a:effectLst>
              </a:rPr>
              <a:t>Pre-requisites: Creating Lambda fn as scheduled job</a:t>
            </a:r>
          </a:p>
        </p:txBody>
      </p:sp>
      <p:sp>
        <p:nvSpPr>
          <p:cNvPr id="18" name="Rectangle 1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AA6EC2-2C48-7149-ACB6-0866906756FD}"/>
              </a:ext>
            </a:extLst>
          </p:cNvPr>
          <p:cNvSpPr>
            <a:spLocks noGrp="1"/>
          </p:cNvSpPr>
          <p:nvPr>
            <p:ph idx="1"/>
          </p:nvPr>
        </p:nvSpPr>
        <p:spPr>
          <a:xfrm>
            <a:off x="5250106" y="586822"/>
            <a:ext cx="6106742" cy="1645920"/>
          </a:xfrm>
        </p:spPr>
        <p:txBody>
          <a:bodyPr anchor="ctr">
            <a:normAutofit/>
          </a:bodyPr>
          <a:lstStyle/>
          <a:p>
            <a:r>
              <a:rPr lang="en-US" sz="1800" b="1" u="sng" dirty="0"/>
              <a:t>Gather CIS findings and post to Netcool/ServiceNow:</a:t>
            </a:r>
          </a:p>
          <a:p>
            <a:pPr lvl="1"/>
            <a:r>
              <a:rPr lang="en-US" sz="1800" dirty="0"/>
              <a:t>Sample permissions for Lambda function to gather Security Hub findings and post them to SNS.</a:t>
            </a:r>
          </a:p>
          <a:p>
            <a:pPr marL="0" indent="0">
              <a:buNone/>
            </a:pPr>
            <a:r>
              <a:rPr lang="en-US" sz="1800" dirty="0"/>
              <a:t>Sample screen shot below</a:t>
            </a:r>
          </a:p>
        </p:txBody>
      </p:sp>
      <p:pic>
        <p:nvPicPr>
          <p:cNvPr id="4" name="Picture 3">
            <a:extLst>
              <a:ext uri="{FF2B5EF4-FFF2-40B4-BE49-F238E27FC236}">
                <a16:creationId xmlns:a16="http://schemas.microsoft.com/office/drawing/2014/main" id="{1D9B37F8-5780-415B-8FB6-F0D5A05E3314}"/>
              </a:ext>
            </a:extLst>
          </p:cNvPr>
          <p:cNvPicPr>
            <a:picLocks noChangeAspect="1"/>
          </p:cNvPicPr>
          <p:nvPr/>
        </p:nvPicPr>
        <p:blipFill>
          <a:blip r:embed="rId2"/>
          <a:stretch>
            <a:fillRect/>
          </a:stretch>
        </p:blipFill>
        <p:spPr>
          <a:xfrm>
            <a:off x="557783" y="2925356"/>
            <a:ext cx="6465991" cy="2683385"/>
          </a:xfrm>
          <a:prstGeom prst="rect">
            <a:avLst/>
          </a:prstGeom>
        </p:spPr>
      </p:pic>
      <p:pic>
        <p:nvPicPr>
          <p:cNvPr id="9" name="Picture 8">
            <a:extLst>
              <a:ext uri="{FF2B5EF4-FFF2-40B4-BE49-F238E27FC236}">
                <a16:creationId xmlns:a16="http://schemas.microsoft.com/office/drawing/2014/main" id="{24202A90-A03C-4240-A93E-1B6D1DB0CD3D}"/>
              </a:ext>
            </a:extLst>
          </p:cNvPr>
          <p:cNvPicPr>
            <a:picLocks noChangeAspect="1"/>
          </p:cNvPicPr>
          <p:nvPr/>
        </p:nvPicPr>
        <p:blipFill>
          <a:blip r:embed="rId3"/>
          <a:stretch>
            <a:fillRect/>
          </a:stretch>
        </p:blipFill>
        <p:spPr>
          <a:xfrm>
            <a:off x="5328151" y="3246272"/>
            <a:ext cx="6858000" cy="2314574"/>
          </a:xfrm>
          <a:prstGeom prst="rect">
            <a:avLst/>
          </a:prstGeom>
        </p:spPr>
      </p:pic>
      <p:sp>
        <p:nvSpPr>
          <p:cNvPr id="11" name="Content Placeholder 2">
            <a:extLst>
              <a:ext uri="{FF2B5EF4-FFF2-40B4-BE49-F238E27FC236}">
                <a16:creationId xmlns:a16="http://schemas.microsoft.com/office/drawing/2014/main" id="{147E4E50-F802-4463-917A-B6D410C10F2A}"/>
              </a:ext>
            </a:extLst>
          </p:cNvPr>
          <p:cNvSpPr txBox="1">
            <a:spLocks/>
          </p:cNvSpPr>
          <p:nvPr/>
        </p:nvSpPr>
        <p:spPr>
          <a:xfrm>
            <a:off x="763934" y="5650966"/>
            <a:ext cx="10755276" cy="837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Lambda function needs read access to Security Hub (to read findings) and full access (to post events) to SNS. Sample screen shot above.</a:t>
            </a:r>
          </a:p>
        </p:txBody>
      </p:sp>
      <p:sp>
        <p:nvSpPr>
          <p:cNvPr id="5" name="Slide Number Placeholder 4">
            <a:extLst>
              <a:ext uri="{FF2B5EF4-FFF2-40B4-BE49-F238E27FC236}">
                <a16:creationId xmlns:a16="http://schemas.microsoft.com/office/drawing/2014/main" id="{CC7A02BC-EF51-447E-9770-003B7E55A009}"/>
              </a:ext>
            </a:extLst>
          </p:cNvPr>
          <p:cNvSpPr>
            <a:spLocks noGrp="1"/>
          </p:cNvSpPr>
          <p:nvPr>
            <p:ph type="sldNum" sz="quarter" idx="12"/>
          </p:nvPr>
        </p:nvSpPr>
        <p:spPr/>
        <p:txBody>
          <a:bodyPr/>
          <a:lstStyle/>
          <a:p>
            <a:fld id="{930B75C6-3773-A043-B11F-88C6611801EA}" type="slidenum">
              <a:rPr lang="en-US" smtClean="0"/>
              <a:t>28</a:t>
            </a:fld>
            <a:endParaRPr lang="en-US" dirty="0"/>
          </a:p>
        </p:txBody>
      </p:sp>
    </p:spTree>
    <p:extLst>
      <p:ext uri="{BB962C8B-B14F-4D97-AF65-F5344CB8AC3E}">
        <p14:creationId xmlns:p14="http://schemas.microsoft.com/office/powerpoint/2010/main" val="3861683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F81B-F076-5442-AFB8-428C0BEB22CD}"/>
              </a:ext>
            </a:extLst>
          </p:cNvPr>
          <p:cNvSpPr>
            <a:spLocks noGrp="1"/>
          </p:cNvSpPr>
          <p:nvPr>
            <p:ph type="title"/>
          </p:nvPr>
        </p:nvSpPr>
        <p:spPr>
          <a:xfrm>
            <a:off x="838200" y="-158979"/>
            <a:ext cx="10515600" cy="801523"/>
          </a:xfrm>
        </p:spPr>
        <p:txBody>
          <a:bodyPr>
            <a:normAutofit/>
          </a:bodyPr>
          <a:lstStyle/>
          <a:p>
            <a:r>
              <a:rPr lang="en-US" sz="3200" b="1" dirty="0">
                <a:solidFill>
                  <a:schemeClr val="tx2"/>
                </a:solidFill>
                <a:effectLst>
                  <a:outerShdw blurRad="50800" dist="38100" dir="2700000" algn="tl" rotWithShape="0">
                    <a:prstClr val="black">
                      <a:alpha val="80000"/>
                    </a:prstClr>
                  </a:outerShdw>
                </a:effectLst>
              </a:rPr>
              <a:t>Pre-requisites: Creating Lambda </a:t>
            </a:r>
            <a:r>
              <a:rPr lang="en-US" sz="3200" b="1" dirty="0" err="1">
                <a:solidFill>
                  <a:schemeClr val="tx2"/>
                </a:solidFill>
                <a:effectLst>
                  <a:outerShdw blurRad="50800" dist="38100" dir="2700000" algn="tl" rotWithShape="0">
                    <a:prstClr val="black">
                      <a:alpha val="80000"/>
                    </a:prstClr>
                  </a:outerShdw>
                </a:effectLst>
              </a:rPr>
              <a:t>fn</a:t>
            </a:r>
            <a:r>
              <a:rPr lang="en-US" sz="3200" b="1" dirty="0">
                <a:solidFill>
                  <a:schemeClr val="tx2"/>
                </a:solidFill>
                <a:effectLst>
                  <a:outerShdw blurRad="50800" dist="38100" dir="2700000" algn="tl" rotWithShape="0">
                    <a:prstClr val="black">
                      <a:alpha val="80000"/>
                    </a:prstClr>
                  </a:outerShdw>
                </a:effectLst>
              </a:rPr>
              <a:t> as scheduled job</a:t>
            </a:r>
            <a:endParaRPr lang="en-US" sz="3200" dirty="0"/>
          </a:p>
        </p:txBody>
      </p:sp>
      <p:sp>
        <p:nvSpPr>
          <p:cNvPr id="3" name="Content Placeholder 2">
            <a:extLst>
              <a:ext uri="{FF2B5EF4-FFF2-40B4-BE49-F238E27FC236}">
                <a16:creationId xmlns:a16="http://schemas.microsoft.com/office/drawing/2014/main" id="{82AA6EC2-2C48-7149-ACB6-0866906756FD}"/>
              </a:ext>
            </a:extLst>
          </p:cNvPr>
          <p:cNvSpPr>
            <a:spLocks noGrp="1"/>
          </p:cNvSpPr>
          <p:nvPr>
            <p:ph idx="1"/>
          </p:nvPr>
        </p:nvSpPr>
        <p:spPr>
          <a:xfrm>
            <a:off x="189571" y="524107"/>
            <a:ext cx="11164229" cy="5910147"/>
          </a:xfrm>
        </p:spPr>
        <p:txBody>
          <a:bodyPr>
            <a:normAutofit/>
          </a:bodyPr>
          <a:lstStyle/>
          <a:p>
            <a:r>
              <a:rPr lang="en-US" sz="2400" b="1" u="sng" dirty="0"/>
              <a:t>Gather CIS findings and post to Netcool/ServiceNow:</a:t>
            </a:r>
          </a:p>
          <a:p>
            <a:pPr lvl="1"/>
            <a:r>
              <a:rPr lang="en-US" sz="2000" dirty="0"/>
              <a:t>Configure scheduler in CloudWatch rules</a:t>
            </a:r>
          </a:p>
          <a:p>
            <a:pPr marL="0" indent="0">
              <a:buNone/>
            </a:pPr>
            <a:r>
              <a:rPr lang="en-US" sz="2000" dirty="0"/>
              <a:t>Sample screen shot below</a:t>
            </a:r>
          </a:p>
        </p:txBody>
      </p:sp>
      <p:pic>
        <p:nvPicPr>
          <p:cNvPr id="4" name="Picture 3">
            <a:extLst>
              <a:ext uri="{FF2B5EF4-FFF2-40B4-BE49-F238E27FC236}">
                <a16:creationId xmlns:a16="http://schemas.microsoft.com/office/drawing/2014/main" id="{F75A13A7-0A77-442D-9E53-0B845A1CF2AC}"/>
              </a:ext>
            </a:extLst>
          </p:cNvPr>
          <p:cNvPicPr>
            <a:picLocks noChangeAspect="1"/>
          </p:cNvPicPr>
          <p:nvPr/>
        </p:nvPicPr>
        <p:blipFill>
          <a:blip r:embed="rId2"/>
          <a:stretch>
            <a:fillRect/>
          </a:stretch>
        </p:blipFill>
        <p:spPr>
          <a:xfrm>
            <a:off x="189571" y="1684210"/>
            <a:ext cx="12078321" cy="4750044"/>
          </a:xfrm>
          <a:prstGeom prst="rect">
            <a:avLst/>
          </a:prstGeom>
        </p:spPr>
      </p:pic>
      <p:sp>
        <p:nvSpPr>
          <p:cNvPr id="5" name="TextBox 4">
            <a:extLst>
              <a:ext uri="{FF2B5EF4-FFF2-40B4-BE49-F238E27FC236}">
                <a16:creationId xmlns:a16="http://schemas.microsoft.com/office/drawing/2014/main" id="{7A50C3D0-599F-43BC-9B51-B5EEA7759D91}"/>
              </a:ext>
            </a:extLst>
          </p:cNvPr>
          <p:cNvSpPr txBox="1"/>
          <p:nvPr/>
        </p:nvSpPr>
        <p:spPr>
          <a:xfrm>
            <a:off x="5221225" y="1976527"/>
            <a:ext cx="2754024" cy="646331"/>
          </a:xfrm>
          <a:prstGeom prst="rect">
            <a:avLst/>
          </a:prstGeom>
          <a:noFill/>
          <a:ln>
            <a:solidFill>
              <a:schemeClr val="accent1"/>
            </a:solidFill>
          </a:ln>
        </p:spPr>
        <p:txBody>
          <a:bodyPr wrap="none" rtlCol="0">
            <a:spAutoFit/>
          </a:bodyPr>
          <a:lstStyle/>
          <a:p>
            <a:r>
              <a:rPr lang="en-IN" b="1" dirty="0"/>
              <a:t>Configure schedule to</a:t>
            </a:r>
          </a:p>
          <a:p>
            <a:r>
              <a:rPr lang="en-IN" b="1" dirty="0"/>
              <a:t>gather Security Hub events</a:t>
            </a:r>
          </a:p>
        </p:txBody>
      </p:sp>
      <p:cxnSp>
        <p:nvCxnSpPr>
          <p:cNvPr id="6" name="Straight Arrow Connector 5">
            <a:extLst>
              <a:ext uri="{FF2B5EF4-FFF2-40B4-BE49-F238E27FC236}">
                <a16:creationId xmlns:a16="http://schemas.microsoft.com/office/drawing/2014/main" id="{50BEE0E9-0542-4A50-9C6F-B50F695F50EB}"/>
              </a:ext>
            </a:extLst>
          </p:cNvPr>
          <p:cNvCxnSpPr>
            <a:cxnSpLocks/>
          </p:cNvCxnSpPr>
          <p:nvPr/>
        </p:nvCxnSpPr>
        <p:spPr>
          <a:xfrm flipV="1">
            <a:off x="4304371" y="2594530"/>
            <a:ext cx="1193180" cy="7471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51432596-82B4-4ED9-AFA5-3555F6DFE6C3}"/>
              </a:ext>
            </a:extLst>
          </p:cNvPr>
          <p:cNvSpPr txBox="1"/>
          <p:nvPr/>
        </p:nvSpPr>
        <p:spPr>
          <a:xfrm>
            <a:off x="2367786" y="5687562"/>
            <a:ext cx="8704371" cy="615553"/>
          </a:xfrm>
          <a:prstGeom prst="rect">
            <a:avLst/>
          </a:prstGeom>
          <a:noFill/>
          <a:ln>
            <a:solidFill>
              <a:schemeClr val="accent1"/>
            </a:solidFill>
          </a:ln>
        </p:spPr>
        <p:txBody>
          <a:bodyPr wrap="none" rtlCol="0">
            <a:spAutoFit/>
          </a:bodyPr>
          <a:lstStyle/>
          <a:p>
            <a:r>
              <a:rPr lang="en-IN" b="1" dirty="0"/>
              <a:t>Configure variable input </a:t>
            </a:r>
          </a:p>
          <a:p>
            <a:r>
              <a:rPr lang="en-US" sz="1600" dirty="0"/>
              <a:t>{"account_3letter_code": "rrr",   "enabled_regions": "us-west-2, us-east-2",   "sns_topic": "</a:t>
            </a:r>
            <a:r>
              <a:rPr lang="en-US" sz="1600" dirty="0">
                <a:solidFill>
                  <a:srgbClr val="00B050"/>
                </a:solidFill>
              </a:rPr>
              <a:t>test_topic</a:t>
            </a:r>
            <a:r>
              <a:rPr lang="en-US" sz="1600" dirty="0"/>
              <a:t>"}</a:t>
            </a:r>
            <a:endParaRPr lang="en-IN" sz="1600" dirty="0"/>
          </a:p>
        </p:txBody>
      </p:sp>
      <p:cxnSp>
        <p:nvCxnSpPr>
          <p:cNvPr id="8" name="Straight Arrow Connector 7">
            <a:extLst>
              <a:ext uri="{FF2B5EF4-FFF2-40B4-BE49-F238E27FC236}">
                <a16:creationId xmlns:a16="http://schemas.microsoft.com/office/drawing/2014/main" id="{492A99F7-4278-4703-BD30-F4262E2F1696}"/>
              </a:ext>
            </a:extLst>
          </p:cNvPr>
          <p:cNvCxnSpPr>
            <a:cxnSpLocks/>
          </p:cNvCxnSpPr>
          <p:nvPr/>
        </p:nvCxnSpPr>
        <p:spPr>
          <a:xfrm flipH="1">
            <a:off x="6690732" y="5397190"/>
            <a:ext cx="1231618" cy="29037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33B0D265-84E1-4296-854E-B5EF3CCFA97E}"/>
              </a:ext>
            </a:extLst>
          </p:cNvPr>
          <p:cNvSpPr txBox="1"/>
          <p:nvPr/>
        </p:nvSpPr>
        <p:spPr>
          <a:xfrm>
            <a:off x="9380548" y="2703187"/>
            <a:ext cx="2002408" cy="369332"/>
          </a:xfrm>
          <a:prstGeom prst="rect">
            <a:avLst/>
          </a:prstGeom>
          <a:noFill/>
          <a:ln>
            <a:solidFill>
              <a:schemeClr val="accent1"/>
            </a:solidFill>
          </a:ln>
        </p:spPr>
        <p:txBody>
          <a:bodyPr wrap="none" rtlCol="0">
            <a:spAutoFit/>
          </a:bodyPr>
          <a:lstStyle/>
          <a:p>
            <a:r>
              <a:rPr lang="en-IN" b="1" dirty="0"/>
              <a:t>Point to Lambda fn</a:t>
            </a:r>
          </a:p>
        </p:txBody>
      </p:sp>
      <p:cxnSp>
        <p:nvCxnSpPr>
          <p:cNvPr id="10" name="Straight Arrow Connector 9">
            <a:extLst>
              <a:ext uri="{FF2B5EF4-FFF2-40B4-BE49-F238E27FC236}">
                <a16:creationId xmlns:a16="http://schemas.microsoft.com/office/drawing/2014/main" id="{EE8F47AE-FCDD-40B7-9D64-A4E2EE38AC41}"/>
              </a:ext>
            </a:extLst>
          </p:cNvPr>
          <p:cNvCxnSpPr>
            <a:cxnSpLocks/>
          </p:cNvCxnSpPr>
          <p:nvPr/>
        </p:nvCxnSpPr>
        <p:spPr>
          <a:xfrm flipV="1">
            <a:off x="8989316" y="3072519"/>
            <a:ext cx="623035" cy="45381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0AD46F5F-A0DF-42A4-BFC9-CBC7CE8C4441}"/>
              </a:ext>
            </a:extLst>
          </p:cNvPr>
          <p:cNvSpPr txBox="1"/>
          <p:nvPr/>
        </p:nvSpPr>
        <p:spPr>
          <a:xfrm>
            <a:off x="9760143" y="609379"/>
            <a:ext cx="2148793" cy="646331"/>
          </a:xfrm>
          <a:prstGeom prst="rect">
            <a:avLst/>
          </a:prstGeom>
          <a:noFill/>
          <a:ln>
            <a:solidFill>
              <a:schemeClr val="accent1"/>
            </a:solidFill>
          </a:ln>
        </p:spPr>
        <p:txBody>
          <a:bodyPr wrap="none" rtlCol="0">
            <a:spAutoFit/>
          </a:bodyPr>
          <a:lstStyle/>
          <a:p>
            <a:r>
              <a:rPr lang="en-IN" b="1" dirty="0"/>
              <a:t>Configure in primary</a:t>
            </a:r>
          </a:p>
          <a:p>
            <a:r>
              <a:rPr lang="en-IN" b="1" dirty="0"/>
              <a:t>region</a:t>
            </a:r>
          </a:p>
        </p:txBody>
      </p:sp>
      <p:cxnSp>
        <p:nvCxnSpPr>
          <p:cNvPr id="14" name="Straight Arrow Connector 13">
            <a:extLst>
              <a:ext uri="{FF2B5EF4-FFF2-40B4-BE49-F238E27FC236}">
                <a16:creationId xmlns:a16="http://schemas.microsoft.com/office/drawing/2014/main" id="{EE036843-567D-4100-8A2E-162C8133C260}"/>
              </a:ext>
            </a:extLst>
          </p:cNvPr>
          <p:cNvCxnSpPr>
            <a:cxnSpLocks/>
          </p:cNvCxnSpPr>
          <p:nvPr/>
        </p:nvCxnSpPr>
        <p:spPr>
          <a:xfrm flipV="1">
            <a:off x="10752912" y="1255710"/>
            <a:ext cx="0" cy="53578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Slide Number Placeholder 10">
            <a:extLst>
              <a:ext uri="{FF2B5EF4-FFF2-40B4-BE49-F238E27FC236}">
                <a16:creationId xmlns:a16="http://schemas.microsoft.com/office/drawing/2014/main" id="{9142B6EA-20E4-4727-AE30-1DB41623F04C}"/>
              </a:ext>
            </a:extLst>
          </p:cNvPr>
          <p:cNvSpPr>
            <a:spLocks noGrp="1"/>
          </p:cNvSpPr>
          <p:nvPr>
            <p:ph type="sldNum" sz="quarter" idx="12"/>
          </p:nvPr>
        </p:nvSpPr>
        <p:spPr/>
        <p:txBody>
          <a:bodyPr/>
          <a:lstStyle/>
          <a:p>
            <a:fld id="{930B75C6-3773-A043-B11F-88C6611801EA}" type="slidenum">
              <a:rPr lang="en-US" smtClean="0"/>
              <a:t>29</a:t>
            </a:fld>
            <a:endParaRPr lang="en-US" dirty="0"/>
          </a:p>
        </p:txBody>
      </p:sp>
    </p:spTree>
    <p:extLst>
      <p:ext uri="{BB962C8B-B14F-4D97-AF65-F5344CB8AC3E}">
        <p14:creationId xmlns:p14="http://schemas.microsoft.com/office/powerpoint/2010/main" val="292267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527C-6D5A-C042-95E4-F917289AD8E3}"/>
              </a:ext>
            </a:extLst>
          </p:cNvPr>
          <p:cNvSpPr>
            <a:spLocks noGrp="1"/>
          </p:cNvSpPr>
          <p:nvPr>
            <p:ph type="ctrTitle"/>
          </p:nvPr>
        </p:nvSpPr>
        <p:spPr>
          <a:xfrm>
            <a:off x="1524000" y="1523805"/>
            <a:ext cx="9144000" cy="2387600"/>
          </a:xfrm>
        </p:spPr>
        <p:txBody>
          <a:bodyPr>
            <a:normAutofit/>
          </a:bodyPr>
          <a:lstStyle/>
          <a:p>
            <a:r>
              <a:rPr lang="en-US" sz="5400" dirty="0"/>
              <a:t>Background</a:t>
            </a:r>
            <a:endParaRPr lang="en-US" b="1" dirty="0">
              <a:solidFill>
                <a:schemeClr val="accent1"/>
              </a:solidFill>
            </a:endParaRPr>
          </a:p>
        </p:txBody>
      </p:sp>
      <p:sp>
        <p:nvSpPr>
          <p:cNvPr id="3" name="Slide Number Placeholder 2">
            <a:extLst>
              <a:ext uri="{FF2B5EF4-FFF2-40B4-BE49-F238E27FC236}">
                <a16:creationId xmlns:a16="http://schemas.microsoft.com/office/drawing/2014/main" id="{34C3CD6B-9319-4024-81D2-CFDED1974EB0}"/>
              </a:ext>
            </a:extLst>
          </p:cNvPr>
          <p:cNvSpPr>
            <a:spLocks noGrp="1"/>
          </p:cNvSpPr>
          <p:nvPr>
            <p:ph type="sldNum" sz="quarter" idx="12"/>
          </p:nvPr>
        </p:nvSpPr>
        <p:spPr/>
        <p:txBody>
          <a:bodyPr/>
          <a:lstStyle/>
          <a:p>
            <a:fld id="{930B75C6-3773-A043-B11F-88C6611801EA}" type="slidenum">
              <a:rPr lang="en-US" smtClean="0"/>
              <a:t>3</a:t>
            </a:fld>
            <a:endParaRPr lang="en-US" dirty="0"/>
          </a:p>
        </p:txBody>
      </p:sp>
    </p:spTree>
    <p:extLst>
      <p:ext uri="{BB962C8B-B14F-4D97-AF65-F5344CB8AC3E}">
        <p14:creationId xmlns:p14="http://schemas.microsoft.com/office/powerpoint/2010/main" val="2306970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46EC-BBB0-B14E-A260-55014C51614C}"/>
              </a:ext>
            </a:extLst>
          </p:cNvPr>
          <p:cNvSpPr>
            <a:spLocks noGrp="1"/>
          </p:cNvSpPr>
          <p:nvPr>
            <p:ph type="title"/>
          </p:nvPr>
        </p:nvSpPr>
        <p:spPr>
          <a:xfrm>
            <a:off x="838200" y="175939"/>
            <a:ext cx="10515600" cy="780502"/>
          </a:xfrm>
        </p:spPr>
        <p:txBody>
          <a:bodyPr>
            <a:normAutofit/>
          </a:bodyPr>
          <a:lstStyle/>
          <a:p>
            <a:r>
              <a:rPr lang="en-US" sz="3200" dirty="0"/>
              <a:t>Next Steps</a:t>
            </a:r>
          </a:p>
        </p:txBody>
      </p:sp>
      <p:sp>
        <p:nvSpPr>
          <p:cNvPr id="3" name="Content Placeholder 2">
            <a:extLst>
              <a:ext uri="{FF2B5EF4-FFF2-40B4-BE49-F238E27FC236}">
                <a16:creationId xmlns:a16="http://schemas.microsoft.com/office/drawing/2014/main" id="{F24F0424-1E87-0F49-9681-EC859357A29A}"/>
              </a:ext>
            </a:extLst>
          </p:cNvPr>
          <p:cNvSpPr>
            <a:spLocks noGrp="1"/>
          </p:cNvSpPr>
          <p:nvPr>
            <p:ph idx="1"/>
          </p:nvPr>
        </p:nvSpPr>
        <p:spPr>
          <a:xfrm>
            <a:off x="838200" y="1145628"/>
            <a:ext cx="10515600" cy="5031335"/>
          </a:xfrm>
        </p:spPr>
        <p:txBody>
          <a:bodyPr>
            <a:normAutofit/>
          </a:bodyPr>
          <a:lstStyle/>
          <a:p>
            <a:r>
              <a:rPr lang="en-US" sz="2400" dirty="0"/>
              <a:t>Integrate with Netcool-ServiceNow. Integration done. </a:t>
            </a:r>
          </a:p>
          <a:p>
            <a:endParaRPr lang="en-US" sz="2400" dirty="0"/>
          </a:p>
          <a:p>
            <a:r>
              <a:rPr lang="en-US" sz="2400" dirty="0"/>
              <a:t>IBM tech specs minus CIS. Delta enablement, automation</a:t>
            </a:r>
          </a:p>
          <a:p>
            <a:endParaRPr lang="en-US" sz="2400" dirty="0"/>
          </a:p>
          <a:p>
            <a:r>
              <a:rPr lang="en-US" sz="2400" dirty="0"/>
              <a:t>Remediation</a:t>
            </a:r>
          </a:p>
          <a:p>
            <a:endParaRPr lang="en-US" sz="2400" dirty="0"/>
          </a:p>
          <a:p>
            <a:r>
              <a:rPr lang="en-US" sz="2400" dirty="0"/>
              <a:t>Harvesting of assets</a:t>
            </a:r>
          </a:p>
          <a:p>
            <a:pPr marL="0" indent="0">
              <a:buNone/>
            </a:pPr>
            <a:endParaRPr lang="en-US" sz="2400" dirty="0"/>
          </a:p>
          <a:p>
            <a:r>
              <a:rPr lang="en-US" sz="2400" dirty="0"/>
              <a:t>Documentation, COO for code written by us</a:t>
            </a:r>
          </a:p>
          <a:p>
            <a:pPr marL="0" indent="0">
              <a:buNone/>
            </a:pPr>
            <a:endParaRPr lang="en-US" sz="2400" dirty="0"/>
          </a:p>
        </p:txBody>
      </p:sp>
      <p:sp>
        <p:nvSpPr>
          <p:cNvPr id="4" name="Slide Number Placeholder 3">
            <a:extLst>
              <a:ext uri="{FF2B5EF4-FFF2-40B4-BE49-F238E27FC236}">
                <a16:creationId xmlns:a16="http://schemas.microsoft.com/office/drawing/2014/main" id="{88E99000-F4ED-4A14-99BC-9BE54AA3E06D}"/>
              </a:ext>
            </a:extLst>
          </p:cNvPr>
          <p:cNvSpPr>
            <a:spLocks noGrp="1"/>
          </p:cNvSpPr>
          <p:nvPr>
            <p:ph type="sldNum" sz="quarter" idx="12"/>
          </p:nvPr>
        </p:nvSpPr>
        <p:spPr/>
        <p:txBody>
          <a:bodyPr/>
          <a:lstStyle/>
          <a:p>
            <a:fld id="{930B75C6-3773-A043-B11F-88C6611801EA}" type="slidenum">
              <a:rPr lang="en-US" smtClean="0"/>
              <a:t>30</a:t>
            </a:fld>
            <a:endParaRPr lang="en-US" dirty="0"/>
          </a:p>
        </p:txBody>
      </p:sp>
    </p:spTree>
    <p:extLst>
      <p:ext uri="{BB962C8B-B14F-4D97-AF65-F5344CB8AC3E}">
        <p14:creationId xmlns:p14="http://schemas.microsoft.com/office/powerpoint/2010/main" val="530503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46EC-BBB0-B14E-A260-55014C51614C}"/>
              </a:ext>
            </a:extLst>
          </p:cNvPr>
          <p:cNvSpPr>
            <a:spLocks noGrp="1"/>
          </p:cNvSpPr>
          <p:nvPr>
            <p:ph type="title"/>
          </p:nvPr>
        </p:nvSpPr>
        <p:spPr>
          <a:xfrm>
            <a:off x="838200" y="175939"/>
            <a:ext cx="10515600" cy="780502"/>
          </a:xfrm>
        </p:spPr>
        <p:txBody>
          <a:bodyPr>
            <a:normAutofit/>
          </a:bodyPr>
          <a:lstStyle/>
          <a:p>
            <a:r>
              <a:rPr lang="en-US" sz="3200" dirty="0"/>
              <a:t>References</a:t>
            </a:r>
          </a:p>
        </p:txBody>
      </p:sp>
      <p:sp>
        <p:nvSpPr>
          <p:cNvPr id="3" name="Content Placeholder 2">
            <a:extLst>
              <a:ext uri="{FF2B5EF4-FFF2-40B4-BE49-F238E27FC236}">
                <a16:creationId xmlns:a16="http://schemas.microsoft.com/office/drawing/2014/main" id="{F24F0424-1E87-0F49-9681-EC859357A29A}"/>
              </a:ext>
            </a:extLst>
          </p:cNvPr>
          <p:cNvSpPr>
            <a:spLocks noGrp="1"/>
          </p:cNvSpPr>
          <p:nvPr>
            <p:ph idx="1"/>
          </p:nvPr>
        </p:nvSpPr>
        <p:spPr>
          <a:xfrm>
            <a:off x="838200" y="1145628"/>
            <a:ext cx="10515600" cy="5031335"/>
          </a:xfrm>
        </p:spPr>
        <p:txBody>
          <a:bodyPr>
            <a:normAutofit/>
          </a:bodyPr>
          <a:lstStyle/>
          <a:p>
            <a:r>
              <a:rPr lang="en-US" sz="2400" dirty="0"/>
              <a:t>IBM CIS techspecs for cloud. Refer “Amazon Web Services (AWS) Cloud” below:</a:t>
            </a:r>
          </a:p>
          <a:p>
            <a:pPr marL="0" indent="0">
              <a:buNone/>
            </a:pPr>
            <a:r>
              <a:rPr lang="en-US" sz="2400" dirty="0">
                <a:hlinkClick r:id="rId2"/>
              </a:rPr>
              <a:t>https://w3.ibm.com/w3publisher/gts-technical-specifications/technical-specifications/sponsored</a:t>
            </a:r>
            <a:endParaRPr lang="en-US" sz="2400" dirty="0"/>
          </a:p>
          <a:p>
            <a:pPr marL="0" indent="0">
              <a:buNone/>
            </a:pPr>
            <a:endParaRPr lang="en-US" sz="2400" dirty="0"/>
          </a:p>
          <a:p>
            <a:r>
              <a:rPr lang="en-US" sz="2400" dirty="0"/>
              <a:t>AWS Labs asset: </a:t>
            </a:r>
            <a:r>
              <a:rPr lang="en-US" sz="2400" dirty="0">
                <a:hlinkClick r:id="rId3"/>
              </a:rPr>
              <a:t>https://github.com/awslabs/aws-securityhub-multiaccount-scripts</a:t>
            </a:r>
            <a:endParaRPr lang="en-US" sz="2400" dirty="0"/>
          </a:p>
          <a:p>
            <a:endParaRPr lang="en-US" sz="2400" dirty="0"/>
          </a:p>
          <a:p>
            <a:r>
              <a:rPr lang="en-US" sz="2400" dirty="0"/>
              <a:t>Our github repo: </a:t>
            </a:r>
            <a:r>
              <a:rPr lang="en-US" sz="2400" dirty="0">
                <a:hlinkClick r:id="rId4"/>
              </a:rPr>
              <a:t>https://github.ibm.com/venkatre/aws_security_hub_automation</a:t>
            </a:r>
            <a:endParaRPr lang="en-US" sz="2400" dirty="0"/>
          </a:p>
          <a:p>
            <a:pPr marL="0" indent="0">
              <a:buNone/>
            </a:pPr>
            <a:endParaRPr lang="en-US" sz="2400" dirty="0"/>
          </a:p>
          <a:p>
            <a:pPr marL="0" indent="0">
              <a:buNone/>
            </a:pPr>
            <a:endParaRPr lang="en-US" sz="2400" dirty="0"/>
          </a:p>
        </p:txBody>
      </p:sp>
      <p:sp>
        <p:nvSpPr>
          <p:cNvPr id="4" name="Slide Number Placeholder 3">
            <a:extLst>
              <a:ext uri="{FF2B5EF4-FFF2-40B4-BE49-F238E27FC236}">
                <a16:creationId xmlns:a16="http://schemas.microsoft.com/office/drawing/2014/main" id="{758E651A-B491-426C-A793-AA40482E2A41}"/>
              </a:ext>
            </a:extLst>
          </p:cNvPr>
          <p:cNvSpPr>
            <a:spLocks noGrp="1"/>
          </p:cNvSpPr>
          <p:nvPr>
            <p:ph type="sldNum" sz="quarter" idx="12"/>
          </p:nvPr>
        </p:nvSpPr>
        <p:spPr/>
        <p:txBody>
          <a:bodyPr/>
          <a:lstStyle/>
          <a:p>
            <a:fld id="{930B75C6-3773-A043-B11F-88C6611801EA}" type="slidenum">
              <a:rPr lang="en-US" smtClean="0"/>
              <a:t>31</a:t>
            </a:fld>
            <a:endParaRPr lang="en-US" dirty="0"/>
          </a:p>
        </p:txBody>
      </p:sp>
    </p:spTree>
    <p:extLst>
      <p:ext uri="{BB962C8B-B14F-4D97-AF65-F5344CB8AC3E}">
        <p14:creationId xmlns:p14="http://schemas.microsoft.com/office/powerpoint/2010/main" val="2278401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527C-6D5A-C042-95E4-F917289AD8E3}"/>
              </a:ext>
            </a:extLst>
          </p:cNvPr>
          <p:cNvSpPr>
            <a:spLocks noGrp="1"/>
          </p:cNvSpPr>
          <p:nvPr>
            <p:ph type="ctrTitle"/>
          </p:nvPr>
        </p:nvSpPr>
        <p:spPr/>
        <p:txBody>
          <a:bodyPr>
            <a:normAutofit/>
          </a:bodyPr>
          <a:lstStyle/>
          <a:p>
            <a:r>
              <a:rPr lang="en-US" sz="5400" dirty="0"/>
              <a:t>Thank you</a:t>
            </a:r>
            <a:endParaRPr lang="en-US" b="1" dirty="0">
              <a:solidFill>
                <a:schemeClr val="accent1"/>
              </a:solidFill>
            </a:endParaRPr>
          </a:p>
        </p:txBody>
      </p:sp>
      <p:sp>
        <p:nvSpPr>
          <p:cNvPr id="4" name="Slide Number Placeholder 3">
            <a:extLst>
              <a:ext uri="{FF2B5EF4-FFF2-40B4-BE49-F238E27FC236}">
                <a16:creationId xmlns:a16="http://schemas.microsoft.com/office/drawing/2014/main" id="{337BAAF5-1DC4-401B-9662-93BCB645C93B}"/>
              </a:ext>
            </a:extLst>
          </p:cNvPr>
          <p:cNvSpPr>
            <a:spLocks noGrp="1"/>
          </p:cNvSpPr>
          <p:nvPr>
            <p:ph type="sldNum" sz="quarter" idx="12"/>
          </p:nvPr>
        </p:nvSpPr>
        <p:spPr/>
        <p:txBody>
          <a:bodyPr/>
          <a:lstStyle/>
          <a:p>
            <a:fld id="{930B75C6-3773-A043-B11F-88C6611801EA}" type="slidenum">
              <a:rPr lang="en-US" smtClean="0"/>
              <a:t>32</a:t>
            </a:fld>
            <a:endParaRPr lang="en-US" dirty="0"/>
          </a:p>
        </p:txBody>
      </p:sp>
    </p:spTree>
    <p:extLst>
      <p:ext uri="{BB962C8B-B14F-4D97-AF65-F5344CB8AC3E}">
        <p14:creationId xmlns:p14="http://schemas.microsoft.com/office/powerpoint/2010/main" val="147900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CD8A-4CE1-4092-8A21-53BA087D51CD}"/>
              </a:ext>
            </a:extLst>
          </p:cNvPr>
          <p:cNvSpPr>
            <a:spLocks noGrp="1"/>
          </p:cNvSpPr>
          <p:nvPr>
            <p:ph type="title"/>
          </p:nvPr>
        </p:nvSpPr>
        <p:spPr>
          <a:xfrm>
            <a:off x="391378" y="320676"/>
            <a:ext cx="11407487" cy="861354"/>
          </a:xfrm>
        </p:spPr>
        <p:txBody>
          <a:bodyPr>
            <a:normAutofit fontScale="90000"/>
          </a:bodyPr>
          <a:lstStyle/>
          <a:p>
            <a:r>
              <a:rPr lang="en-US" sz="3600" b="1" dirty="0">
                <a:solidFill>
                  <a:schemeClr val="tx2"/>
                </a:solidFill>
                <a:effectLst>
                  <a:outerShdw blurRad="50800" dist="38100" dir="2700000" algn="tl" rotWithShape="0">
                    <a:prstClr val="black">
                      <a:alpha val="80000"/>
                    </a:prstClr>
                  </a:outerShdw>
                </a:effectLst>
              </a:rPr>
              <a:t>Scope – Cloud Platform Security within AWS using Security Hub</a:t>
            </a:r>
            <a:endParaRPr lang="en-IN" sz="3600" b="1" dirty="0">
              <a:solidFill>
                <a:schemeClr val="tx2"/>
              </a:solidFill>
              <a:effectLst>
                <a:outerShdw blurRad="50800" dist="38100" dir="2700000" algn="tl" rotWithShape="0">
                  <a:prstClr val="black">
                    <a:alpha val="80000"/>
                  </a:prstClr>
                </a:outerShdw>
              </a:effectLst>
            </a:endParaRPr>
          </a:p>
        </p:txBody>
      </p:sp>
      <p:graphicFrame>
        <p:nvGraphicFramePr>
          <p:cNvPr id="12" name="Content Placeholder 2">
            <a:extLst>
              <a:ext uri="{FF2B5EF4-FFF2-40B4-BE49-F238E27FC236}">
                <a16:creationId xmlns:a16="http://schemas.microsoft.com/office/drawing/2014/main" id="{A168FF68-FBF9-49B1-9301-C4D6CA17BE34}"/>
              </a:ext>
            </a:extLst>
          </p:cNvPr>
          <p:cNvGraphicFramePr>
            <a:graphicFrameLocks noGrp="1"/>
          </p:cNvGraphicFramePr>
          <p:nvPr>
            <p:ph idx="1"/>
            <p:extLst>
              <p:ext uri="{D42A27DB-BD31-4B8C-83A1-F6EECF244321}">
                <p14:modId xmlns:p14="http://schemas.microsoft.com/office/powerpoint/2010/main" val="3872410020"/>
              </p:ext>
            </p:extLst>
          </p:nvPr>
        </p:nvGraphicFramePr>
        <p:xfrm>
          <a:off x="391379" y="1141932"/>
          <a:ext cx="114074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A93DF018-081F-41FF-9C02-C822BA35CE39}"/>
              </a:ext>
            </a:extLst>
          </p:cNvPr>
          <p:cNvSpPr txBox="1"/>
          <p:nvPr/>
        </p:nvSpPr>
        <p:spPr>
          <a:xfrm>
            <a:off x="1434517" y="4487801"/>
            <a:ext cx="4437777" cy="6924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chemeClr val="accent1"/>
                </a:solidFill>
                <a:effectLst/>
                <a:uLnTx/>
                <a:uFillTx/>
                <a:latin typeface="Calibri" panose="020F0502020204030204"/>
                <a:ea typeface="+mn-ea"/>
                <a:cs typeface="+mn-cs"/>
              </a:rPr>
              <a:t>*Cloud IAM </a:t>
            </a:r>
            <a:r>
              <a:rPr lang="en-US" sz="1300" dirty="0">
                <a:solidFill>
                  <a:schemeClr val="accent1"/>
                </a:solidFill>
                <a:latin typeface="Calibri" panose="020F0502020204030204"/>
              </a:rPr>
              <a:t>(MFA, </a:t>
            </a:r>
            <a:r>
              <a:rPr lang="en-US" sz="1300" dirty="0" err="1">
                <a:solidFill>
                  <a:schemeClr val="accent1"/>
                </a:solidFill>
                <a:latin typeface="Calibri" panose="020F0502020204030204"/>
              </a:rPr>
              <a:t>pwd</a:t>
            </a:r>
            <a:r>
              <a:rPr lang="en-US" sz="1300" dirty="0">
                <a:solidFill>
                  <a:schemeClr val="accent1"/>
                </a:solidFill>
                <a:latin typeface="Calibri" panose="020F0502020204030204"/>
              </a:rPr>
              <a:t> expiry)</a:t>
            </a:r>
            <a:r>
              <a:rPr kumimoji="0" lang="en-US" sz="1300" b="0" i="0" u="none" strike="noStrike" kern="1200" cap="none" spc="0" normalizeH="0" baseline="0" noProof="0" dirty="0">
                <a:ln>
                  <a:noFill/>
                </a:ln>
                <a:solidFill>
                  <a:schemeClr val="accent1"/>
                </a:solidFill>
                <a:effectLst/>
                <a:uLnTx/>
                <a:uFillTx/>
                <a:latin typeface="Calibri" panose="020F0502020204030204"/>
                <a:ea typeface="+mn-ea"/>
                <a:cs typeface="+mn-cs"/>
              </a:rPr>
              <a:t>, *Object / Block Storage , *VPC , *Security Groups, *VMs, *Logging (CloudTrail, Config), *Monitoring (unauthorized APIs), *PaaS services etc.</a:t>
            </a:r>
            <a:endParaRPr kumimoji="0" lang="en-IN" sz="1300" b="0" i="0" u="none" strike="noStrike" kern="1200" cap="none" spc="0" normalizeH="0" baseline="0" noProof="0" dirty="0">
              <a:ln>
                <a:noFill/>
              </a:ln>
              <a:solidFill>
                <a:schemeClr val="accent1"/>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506DAB4-DDE8-44FD-B28C-00BAD444398D}"/>
              </a:ext>
            </a:extLst>
          </p:cNvPr>
          <p:cNvSpPr txBox="1"/>
          <p:nvPr/>
        </p:nvSpPr>
        <p:spPr>
          <a:xfrm>
            <a:off x="6915432" y="4487801"/>
            <a:ext cx="4437777"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chemeClr val="accent1"/>
                </a:solidFill>
                <a:effectLst/>
                <a:uLnTx/>
                <a:uFillTx/>
                <a:latin typeface="Calibri" panose="020F0502020204030204"/>
                <a:ea typeface="+mn-ea"/>
                <a:cs typeface="+mn-cs"/>
              </a:rPr>
              <a:t>*Security of OS platforms such as Windows/Linux OS/AIX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chemeClr val="accent1"/>
                </a:solidFill>
                <a:effectLst/>
                <a:uLnTx/>
                <a:uFillTx/>
                <a:latin typeface="Calibri" panose="020F0502020204030204"/>
                <a:ea typeface="+mn-ea"/>
                <a:cs typeface="+mn-cs"/>
              </a:rPr>
              <a:t>*Security of Middleware platforms hosted on OS</a:t>
            </a:r>
            <a:br>
              <a:rPr kumimoji="0" lang="en-US" sz="1300" b="0" i="0" u="none" strike="noStrike" kern="1200" cap="none" spc="0" normalizeH="0" baseline="0" noProof="0" dirty="0">
                <a:ln>
                  <a:noFill/>
                </a:ln>
                <a:solidFill>
                  <a:schemeClr val="accent1"/>
                </a:solidFill>
                <a:effectLst/>
                <a:uLnTx/>
                <a:uFillTx/>
                <a:latin typeface="Calibri" panose="020F0502020204030204"/>
                <a:ea typeface="+mn-ea"/>
                <a:cs typeface="+mn-cs"/>
              </a:rPr>
            </a:br>
            <a:r>
              <a:rPr kumimoji="0" lang="en-US" sz="1300" b="0" i="0" u="none" strike="noStrike" kern="1200" cap="none" spc="0" normalizeH="0" baseline="0" noProof="0" dirty="0">
                <a:ln>
                  <a:noFill/>
                </a:ln>
                <a:solidFill>
                  <a:schemeClr val="accent1"/>
                </a:solidFill>
                <a:effectLst/>
                <a:uLnTx/>
                <a:uFillTx/>
                <a:latin typeface="Calibri" panose="020F0502020204030204"/>
                <a:ea typeface="+mn-ea"/>
                <a:cs typeface="+mn-cs"/>
              </a:rPr>
              <a:t>*No different from Hybrid Environment. </a:t>
            </a:r>
            <a:br>
              <a:rPr kumimoji="0" lang="en-US" sz="1300" b="0" i="0" u="none" strike="noStrike" kern="1200" cap="none" spc="0" normalizeH="0" baseline="0" noProof="0" dirty="0">
                <a:ln>
                  <a:noFill/>
                </a:ln>
                <a:solidFill>
                  <a:srgbClr val="4472C4"/>
                </a:solidFill>
                <a:effectLst/>
                <a:uLnTx/>
                <a:uFillTx/>
                <a:latin typeface="Calibri" panose="020F0502020204030204"/>
                <a:ea typeface="+mn-ea"/>
                <a:cs typeface="+mn-cs"/>
              </a:rPr>
            </a:br>
            <a:endParaRPr kumimoji="0" lang="en-IN" sz="1300" b="0"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4773A1B1-DB79-4F76-964C-94EAD17F95EF}"/>
              </a:ext>
            </a:extLst>
          </p:cNvPr>
          <p:cNvSpPr txBox="1">
            <a:spLocks/>
          </p:cNvSpPr>
          <p:nvPr/>
        </p:nvSpPr>
        <p:spPr>
          <a:xfrm>
            <a:off x="1858308" y="3431130"/>
            <a:ext cx="4013986" cy="6955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tx2"/>
                </a:solidFill>
                <a:effectLst>
                  <a:outerShdw blurRad="50800" dist="38100" dir="2700000" algn="tl" rotWithShape="0">
                    <a:prstClr val="black">
                      <a:alpha val="80000"/>
                    </a:prstClr>
                  </a:outerShdw>
                </a:effectLst>
              </a:rPr>
              <a:t>Cloud Platform Security</a:t>
            </a:r>
            <a:endParaRPr lang="en-IN" sz="2800" b="1" dirty="0">
              <a:solidFill>
                <a:schemeClr val="tx2"/>
              </a:solidFill>
              <a:effectLst>
                <a:outerShdw blurRad="50800" dist="38100" dir="2700000" algn="tl" rotWithShape="0">
                  <a:prstClr val="black">
                    <a:alpha val="80000"/>
                  </a:prstClr>
                </a:outerShdw>
              </a:effectLst>
            </a:endParaRPr>
          </a:p>
        </p:txBody>
      </p:sp>
      <p:sp>
        <p:nvSpPr>
          <p:cNvPr id="10" name="Title 1">
            <a:extLst>
              <a:ext uri="{FF2B5EF4-FFF2-40B4-BE49-F238E27FC236}">
                <a16:creationId xmlns:a16="http://schemas.microsoft.com/office/drawing/2014/main" id="{A6B8E499-8FA1-4A31-B8AC-ECC2DFC94D01}"/>
              </a:ext>
            </a:extLst>
          </p:cNvPr>
          <p:cNvSpPr txBox="1">
            <a:spLocks/>
          </p:cNvSpPr>
          <p:nvPr/>
        </p:nvSpPr>
        <p:spPr>
          <a:xfrm>
            <a:off x="6740140" y="3464219"/>
            <a:ext cx="4210357" cy="695535"/>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tx2"/>
                </a:solidFill>
                <a:effectLst>
                  <a:outerShdw blurRad="50800" dist="38100" dir="2700000" algn="tl" rotWithShape="0">
                    <a:prstClr val="black">
                      <a:alpha val="80000"/>
                    </a:prstClr>
                  </a:outerShdw>
                </a:effectLst>
              </a:rPr>
              <a:t>OS and Middleware Security</a:t>
            </a:r>
            <a:endParaRPr lang="en-IN" sz="3600" b="1" dirty="0">
              <a:solidFill>
                <a:schemeClr val="tx2"/>
              </a:solidFill>
              <a:effectLst>
                <a:outerShdw blurRad="50800" dist="38100" dir="2700000" algn="tl" rotWithShape="0">
                  <a:prstClr val="black">
                    <a:alpha val="80000"/>
                  </a:prstClr>
                </a:outerShdw>
              </a:effectLst>
            </a:endParaRPr>
          </a:p>
        </p:txBody>
      </p:sp>
      <p:sp>
        <p:nvSpPr>
          <p:cNvPr id="7" name="Slide Number Placeholder 6">
            <a:extLst>
              <a:ext uri="{FF2B5EF4-FFF2-40B4-BE49-F238E27FC236}">
                <a16:creationId xmlns:a16="http://schemas.microsoft.com/office/drawing/2014/main" id="{033BCE6F-D396-455A-89D9-A923C4420B55}"/>
              </a:ext>
            </a:extLst>
          </p:cNvPr>
          <p:cNvSpPr>
            <a:spLocks noGrp="1"/>
          </p:cNvSpPr>
          <p:nvPr>
            <p:ph type="sldNum" sz="quarter" idx="12"/>
          </p:nvPr>
        </p:nvSpPr>
        <p:spPr/>
        <p:txBody>
          <a:bodyPr/>
          <a:lstStyle/>
          <a:p>
            <a:fld id="{930B75C6-3773-A043-B11F-88C6611801EA}" type="slidenum">
              <a:rPr lang="en-US" smtClean="0"/>
              <a:t>4</a:t>
            </a:fld>
            <a:endParaRPr lang="en-US" dirty="0"/>
          </a:p>
        </p:txBody>
      </p:sp>
      <p:sp>
        <p:nvSpPr>
          <p:cNvPr id="11" name="Title 1">
            <a:extLst>
              <a:ext uri="{FF2B5EF4-FFF2-40B4-BE49-F238E27FC236}">
                <a16:creationId xmlns:a16="http://schemas.microsoft.com/office/drawing/2014/main" id="{AEF9B095-B719-4B55-A958-9C66BDF8A14E}"/>
              </a:ext>
            </a:extLst>
          </p:cNvPr>
          <p:cNvSpPr txBox="1">
            <a:spLocks/>
          </p:cNvSpPr>
          <p:nvPr/>
        </p:nvSpPr>
        <p:spPr>
          <a:xfrm>
            <a:off x="661410" y="5638290"/>
            <a:ext cx="10478657" cy="10831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solidFill>
                  <a:schemeClr val="tx2"/>
                </a:solidFill>
                <a:effectLst>
                  <a:outerShdw blurRad="50800" dist="38100" dir="2700000" algn="tl" rotWithShape="0">
                    <a:prstClr val="black">
                      <a:alpha val="80000"/>
                    </a:prstClr>
                  </a:outerShdw>
                </a:effectLst>
              </a:rPr>
              <a:t>Current solution scope includes </a:t>
            </a:r>
            <a:r>
              <a:rPr lang="en-US" sz="2400" b="1" dirty="0">
                <a:solidFill>
                  <a:schemeClr val="tx2"/>
                </a:solidFill>
                <a:effectLst>
                  <a:outerShdw blurRad="50800" dist="38100" dir="2700000" algn="tl" rotWithShape="0">
                    <a:prstClr val="black">
                      <a:alpha val="80000"/>
                    </a:prstClr>
                  </a:outerShdw>
                </a:effectLst>
              </a:rPr>
              <a:t>AWS cloud platform security CIS benchmark implementation &amp; integration</a:t>
            </a:r>
            <a:r>
              <a:rPr lang="en-US" sz="2400" dirty="0">
                <a:solidFill>
                  <a:schemeClr val="tx2"/>
                </a:solidFill>
                <a:effectLst>
                  <a:outerShdw blurRad="50800" dist="38100" dir="2700000" algn="tl" rotWithShape="0">
                    <a:prstClr val="black">
                      <a:alpha val="80000"/>
                    </a:prstClr>
                  </a:outerShdw>
                </a:effectLst>
              </a:rPr>
              <a:t> using AWS cloud native tooling Security Hub</a:t>
            </a:r>
          </a:p>
          <a:p>
            <a:pPr marL="342900" indent="-342900">
              <a:buFont typeface="Arial" panose="020B0604020202020204" pitchFamily="34" charset="0"/>
              <a:buChar char="•"/>
            </a:pPr>
            <a:r>
              <a:rPr lang="en-US" sz="2400" dirty="0">
                <a:solidFill>
                  <a:schemeClr val="tx2"/>
                </a:solidFill>
                <a:effectLst>
                  <a:outerShdw blurRad="50800" dist="38100" dir="2700000" algn="tl" rotWithShape="0">
                    <a:prstClr val="black">
                      <a:alpha val="80000"/>
                    </a:prstClr>
                  </a:outerShdw>
                </a:effectLst>
              </a:rPr>
              <a:t>Manual remediation in scope for current solution</a:t>
            </a:r>
            <a:endParaRPr lang="en-IN" sz="2400" dirty="0">
              <a:solidFill>
                <a:schemeClr val="tx2"/>
              </a:solidFill>
              <a:effectLst>
                <a:outerShdw blurRad="50800" dist="38100" dir="2700000" algn="tl" rotWithShape="0">
                  <a:prstClr val="black">
                    <a:alpha val="80000"/>
                  </a:prstClr>
                </a:outerShdw>
              </a:effectLst>
            </a:endParaRPr>
          </a:p>
        </p:txBody>
      </p:sp>
    </p:spTree>
    <p:extLst>
      <p:ext uri="{BB962C8B-B14F-4D97-AF65-F5344CB8AC3E}">
        <p14:creationId xmlns:p14="http://schemas.microsoft.com/office/powerpoint/2010/main" val="1310804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D7C648E2-5D44-48E3-A24B-258C3B8E4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1454" y="-30480"/>
            <a:ext cx="3461306" cy="1808533"/>
          </a:xfrm>
          <a:prstGeom prst="rect">
            <a:avLst/>
          </a:prstGeom>
        </p:spPr>
      </p:pic>
      <p:sp>
        <p:nvSpPr>
          <p:cNvPr id="2" name="Title 1">
            <a:extLst>
              <a:ext uri="{FF2B5EF4-FFF2-40B4-BE49-F238E27FC236}">
                <a16:creationId xmlns:a16="http://schemas.microsoft.com/office/drawing/2014/main" id="{F7738095-26DD-465A-9327-8349023542A4}"/>
              </a:ext>
            </a:extLst>
          </p:cNvPr>
          <p:cNvSpPr>
            <a:spLocks noGrp="1"/>
          </p:cNvSpPr>
          <p:nvPr>
            <p:ph type="title"/>
          </p:nvPr>
        </p:nvSpPr>
        <p:spPr>
          <a:xfrm>
            <a:off x="736600" y="159477"/>
            <a:ext cx="7592774" cy="1371734"/>
          </a:xfrm>
        </p:spPr>
        <p:txBody>
          <a:bodyPr/>
          <a:lstStyle/>
          <a:p>
            <a:r>
              <a:rPr lang="en-US" sz="3600" b="1" dirty="0">
                <a:solidFill>
                  <a:schemeClr val="tx2"/>
                </a:solidFill>
                <a:effectLst>
                  <a:outerShdw blurRad="50800" dist="38100" dir="2700000" algn="tl" rotWithShape="0">
                    <a:prstClr val="black">
                      <a:alpha val="80000"/>
                    </a:prstClr>
                  </a:outerShdw>
                </a:effectLst>
              </a:rPr>
              <a:t>CIS Controls and Benchmarks</a:t>
            </a:r>
            <a:endParaRPr lang="en-IN" sz="3600" b="1" dirty="0">
              <a:solidFill>
                <a:schemeClr val="tx2"/>
              </a:solidFill>
              <a:effectLst>
                <a:outerShdw blurRad="50800" dist="38100" dir="2700000" algn="tl" rotWithShape="0">
                  <a:prstClr val="black">
                    <a:alpha val="80000"/>
                  </a:prstClr>
                </a:outerShdw>
              </a:effectLst>
            </a:endParaRPr>
          </a:p>
        </p:txBody>
      </p:sp>
      <p:sp>
        <p:nvSpPr>
          <p:cNvPr id="3" name="Content Placeholder 2">
            <a:extLst>
              <a:ext uri="{FF2B5EF4-FFF2-40B4-BE49-F238E27FC236}">
                <a16:creationId xmlns:a16="http://schemas.microsoft.com/office/drawing/2014/main" id="{2D5B6018-5149-4276-B17A-A4561DF50DA0}"/>
              </a:ext>
            </a:extLst>
          </p:cNvPr>
          <p:cNvSpPr>
            <a:spLocks noGrp="1"/>
          </p:cNvSpPr>
          <p:nvPr>
            <p:ph idx="1"/>
          </p:nvPr>
        </p:nvSpPr>
        <p:spPr>
          <a:xfrm>
            <a:off x="736600" y="1531211"/>
            <a:ext cx="11008360" cy="4404626"/>
          </a:xfrm>
        </p:spPr>
        <p:txBody>
          <a:bodyPr>
            <a:normAutofit fontScale="92500" lnSpcReduction="10000"/>
          </a:bodyPr>
          <a:lstStyle/>
          <a:p>
            <a:r>
              <a:rPr lang="en-US" sz="2200" dirty="0"/>
              <a:t>CIS (</a:t>
            </a:r>
            <a:r>
              <a:rPr lang="en-US" sz="2200" b="1" dirty="0"/>
              <a:t>Center for Internet Security</a:t>
            </a:r>
            <a:r>
              <a:rPr lang="en-US" sz="2200" dirty="0"/>
              <a:t>) is a </a:t>
            </a:r>
            <a:r>
              <a:rPr lang="en-US" sz="2200" b="1" dirty="0"/>
              <a:t>community-driven</a:t>
            </a:r>
            <a:r>
              <a:rPr lang="en-US" sz="2200" dirty="0"/>
              <a:t> nonprofit org, responsible for the </a:t>
            </a:r>
            <a:r>
              <a:rPr lang="en-US" sz="2200" b="1" dirty="0"/>
              <a:t>CIS Controls </a:t>
            </a:r>
            <a:r>
              <a:rPr lang="en-US" sz="2200" dirty="0"/>
              <a:t>and </a:t>
            </a:r>
            <a:r>
              <a:rPr lang="en-US" sz="2200" b="1" dirty="0"/>
              <a:t>CIS Benchmarks</a:t>
            </a:r>
            <a:r>
              <a:rPr lang="en-US" sz="2200" dirty="0"/>
              <a:t>, globally recognized </a:t>
            </a:r>
            <a:r>
              <a:rPr lang="en-US" sz="2200" b="1" dirty="0"/>
              <a:t>best practices </a:t>
            </a:r>
            <a:r>
              <a:rPr lang="en-US" sz="2200" dirty="0"/>
              <a:t>for securing IT systems and data.</a:t>
            </a:r>
            <a:br>
              <a:rPr lang="en-US" sz="2200" dirty="0"/>
            </a:br>
            <a:endParaRPr lang="en-US" sz="2200" dirty="0"/>
          </a:p>
          <a:p>
            <a:r>
              <a:rPr lang="en-US" sz="2200" dirty="0"/>
              <a:t>The CIS Controls are a </a:t>
            </a:r>
            <a:r>
              <a:rPr lang="en-US" sz="2200" b="1" dirty="0"/>
              <a:t>general set of recommended practices </a:t>
            </a:r>
            <a:r>
              <a:rPr lang="en-US" sz="2200" dirty="0"/>
              <a:t>for securing a wide range of systems and devices, whereas CIS Benchmarks are </a:t>
            </a:r>
            <a:r>
              <a:rPr lang="en-US" sz="2200" b="1" dirty="0"/>
              <a:t>guidelines for hardening specific </a:t>
            </a:r>
            <a:r>
              <a:rPr lang="en-US" sz="2200" dirty="0"/>
              <a:t>operating systems, middleware, software applications, and network devices.</a:t>
            </a:r>
            <a:br>
              <a:rPr lang="en-US" sz="2200" dirty="0"/>
            </a:br>
            <a:endParaRPr lang="en-US" sz="2200" dirty="0"/>
          </a:p>
          <a:p>
            <a:r>
              <a:rPr lang="en-US" sz="2200" dirty="0"/>
              <a:t>CIS Benchmarks are developed through the </a:t>
            </a:r>
            <a:r>
              <a:rPr lang="en-US" sz="2200" b="1" dirty="0"/>
              <a:t>consensus based</a:t>
            </a:r>
            <a:r>
              <a:rPr lang="en-US" sz="2200" dirty="0"/>
              <a:t> generous </a:t>
            </a:r>
            <a:r>
              <a:rPr lang="en-US" sz="2200" b="1" dirty="0"/>
              <a:t>volunteer efforts</a:t>
            </a:r>
            <a:r>
              <a:rPr lang="en-US" sz="2200" dirty="0"/>
              <a:t> of subject matter experts, technology vendors, public and private community members, </a:t>
            </a:r>
            <a:r>
              <a:rPr lang="en-US" sz="2200" b="1" dirty="0"/>
              <a:t>Secure Suite </a:t>
            </a:r>
            <a:r>
              <a:rPr lang="en-US" sz="2200" dirty="0"/>
              <a:t>members and the CIS Benchmark Development team. </a:t>
            </a:r>
            <a:br>
              <a:rPr lang="en-US" sz="2200" dirty="0"/>
            </a:br>
            <a:r>
              <a:rPr lang="en-US" sz="1600" dirty="0"/>
              <a:t>Eg. IBM Cloud CIS benchmarks are being developed in similar method</a:t>
            </a:r>
          </a:p>
          <a:p>
            <a:endParaRPr lang="en-US" sz="1600" dirty="0"/>
          </a:p>
          <a:p>
            <a:r>
              <a:rPr lang="en-US" sz="2200" dirty="0"/>
              <a:t>AWS Security Hub implements CIS benchmarks for cloud platform security. In current scope, for CIS benchmarks, we have integrated the findings from Security Hub into Netcool, ServiceNow for alerting, ticketing. Remediation is manual for now.</a:t>
            </a:r>
            <a:endParaRPr lang="en-IN" sz="2200" dirty="0"/>
          </a:p>
        </p:txBody>
      </p:sp>
      <p:sp>
        <p:nvSpPr>
          <p:cNvPr id="6" name="Slide Number Placeholder 5">
            <a:extLst>
              <a:ext uri="{FF2B5EF4-FFF2-40B4-BE49-F238E27FC236}">
                <a16:creationId xmlns:a16="http://schemas.microsoft.com/office/drawing/2014/main" id="{2E4FE231-A83E-430D-B09F-2A2560A18997}"/>
              </a:ext>
            </a:extLst>
          </p:cNvPr>
          <p:cNvSpPr>
            <a:spLocks noGrp="1"/>
          </p:cNvSpPr>
          <p:nvPr>
            <p:ph type="sldNum" sz="quarter" idx="12"/>
          </p:nvPr>
        </p:nvSpPr>
        <p:spPr/>
        <p:txBody>
          <a:bodyPr/>
          <a:lstStyle/>
          <a:p>
            <a:fld id="{930B75C6-3773-A043-B11F-88C6611801EA}" type="slidenum">
              <a:rPr lang="en-US" smtClean="0"/>
              <a:t>5</a:t>
            </a:fld>
            <a:endParaRPr lang="en-US" dirty="0"/>
          </a:p>
        </p:txBody>
      </p:sp>
    </p:spTree>
    <p:extLst>
      <p:ext uri="{BB962C8B-B14F-4D97-AF65-F5344CB8AC3E}">
        <p14:creationId xmlns:p14="http://schemas.microsoft.com/office/powerpoint/2010/main" val="1539058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712CB6A-2D3A-4E57-ABCC-FE5AF793093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9A9B24-67C5-45CC-98EE-CE5AFF665D2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C84E1A9C-1C9C-4536-A2AE-FC132D002D7B}"/>
              </a:ext>
            </a:extLst>
          </p:cNvPr>
          <p:cNvGrpSpPr/>
          <p:nvPr/>
        </p:nvGrpSpPr>
        <p:grpSpPr>
          <a:xfrm>
            <a:off x="288378" y="992856"/>
            <a:ext cx="11441563" cy="6176865"/>
            <a:chOff x="197159" y="1112023"/>
            <a:chExt cx="11441563" cy="6176865"/>
          </a:xfrm>
        </p:grpSpPr>
        <p:grpSp>
          <p:nvGrpSpPr>
            <p:cNvPr id="3" name="Group 2">
              <a:extLst>
                <a:ext uri="{FF2B5EF4-FFF2-40B4-BE49-F238E27FC236}">
                  <a16:creationId xmlns:a16="http://schemas.microsoft.com/office/drawing/2014/main" id="{F625FB93-C861-4F18-A32E-737BA47FAD5E}"/>
                </a:ext>
              </a:extLst>
            </p:cNvPr>
            <p:cNvGrpSpPr/>
            <p:nvPr/>
          </p:nvGrpSpPr>
          <p:grpSpPr>
            <a:xfrm>
              <a:off x="197159" y="1112023"/>
              <a:ext cx="11441563" cy="6176865"/>
              <a:chOff x="187220" y="1099522"/>
              <a:chExt cx="11441563" cy="6176865"/>
            </a:xfrm>
          </p:grpSpPr>
          <p:grpSp>
            <p:nvGrpSpPr>
              <p:cNvPr id="2" name="Group 1">
                <a:extLst>
                  <a:ext uri="{FF2B5EF4-FFF2-40B4-BE49-F238E27FC236}">
                    <a16:creationId xmlns:a16="http://schemas.microsoft.com/office/drawing/2014/main" id="{9F9BFAFE-3284-4797-95D2-3927EAB513FF}"/>
                  </a:ext>
                </a:extLst>
              </p:cNvPr>
              <p:cNvGrpSpPr/>
              <p:nvPr/>
            </p:nvGrpSpPr>
            <p:grpSpPr>
              <a:xfrm>
                <a:off x="187220" y="1099522"/>
                <a:ext cx="11441563" cy="5334834"/>
                <a:chOff x="187220" y="1099522"/>
                <a:chExt cx="11441563" cy="5334834"/>
              </a:xfrm>
            </p:grpSpPr>
            <p:sp>
              <p:nvSpPr>
                <p:cNvPr id="6" name="Rectangle 5">
                  <a:extLst>
                    <a:ext uri="{FF2B5EF4-FFF2-40B4-BE49-F238E27FC236}">
                      <a16:creationId xmlns:a16="http://schemas.microsoft.com/office/drawing/2014/main" id="{41B29776-FFC4-4086-84FB-6A4EC5145622}"/>
                    </a:ext>
                  </a:extLst>
                </p:cNvPr>
                <p:cNvSpPr/>
                <p:nvPr/>
              </p:nvSpPr>
              <p:spPr>
                <a:xfrm>
                  <a:off x="187220" y="1348758"/>
                  <a:ext cx="4043494" cy="50855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95EEC0B1-062F-4094-9135-4C34CD46E15F}"/>
                    </a:ext>
                  </a:extLst>
                </p:cNvPr>
                <p:cNvSpPr/>
                <p:nvPr/>
              </p:nvSpPr>
              <p:spPr>
                <a:xfrm>
                  <a:off x="4246712" y="1348758"/>
                  <a:ext cx="3635008" cy="508559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890A9854-F793-4F6C-A0B9-802438A185E3}"/>
                    </a:ext>
                  </a:extLst>
                </p:cNvPr>
                <p:cNvSpPr/>
                <p:nvPr/>
              </p:nvSpPr>
              <p:spPr>
                <a:xfrm>
                  <a:off x="7872335" y="1348758"/>
                  <a:ext cx="3756448" cy="508559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2" name="Picture 11" descr="A picture containing plate, clock, drawing&#10;&#10;Description automatically generated">
                  <a:extLst>
                    <a:ext uri="{FF2B5EF4-FFF2-40B4-BE49-F238E27FC236}">
                      <a16:creationId xmlns:a16="http://schemas.microsoft.com/office/drawing/2014/main" id="{4C32AE14-1852-415C-8E59-3CF4608122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077" y="1519923"/>
                  <a:ext cx="1096665" cy="656857"/>
                </a:xfrm>
                <a:prstGeom prst="rect">
                  <a:avLst/>
                </a:prstGeom>
              </p:spPr>
            </p:pic>
            <p:pic>
              <p:nvPicPr>
                <p:cNvPr id="14" name="Picture 13" descr="A picture containing clock&#10;&#10;Description automatically generated">
                  <a:extLst>
                    <a:ext uri="{FF2B5EF4-FFF2-40B4-BE49-F238E27FC236}">
                      <a16:creationId xmlns:a16="http://schemas.microsoft.com/office/drawing/2014/main" id="{16F0C87B-3CE8-4D80-9A71-15172A337F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9819" y="1441744"/>
                  <a:ext cx="1979288" cy="570542"/>
                </a:xfrm>
                <a:prstGeom prst="rect">
                  <a:avLst/>
                </a:prstGeom>
              </p:spPr>
            </p:pic>
            <p:pic>
              <p:nvPicPr>
                <p:cNvPr id="18" name="Graphic 17">
                  <a:extLst>
                    <a:ext uri="{FF2B5EF4-FFF2-40B4-BE49-F238E27FC236}">
                      <a16:creationId xmlns:a16="http://schemas.microsoft.com/office/drawing/2014/main" id="{55EA5BDE-3619-4142-8BA3-4BB5C69FB5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61288" y="1099522"/>
                  <a:ext cx="2267840" cy="1323247"/>
                </a:xfrm>
                <a:prstGeom prst="rect">
                  <a:avLst/>
                </a:prstGeom>
              </p:spPr>
            </p:pic>
          </p:grpSp>
          <p:sp>
            <p:nvSpPr>
              <p:cNvPr id="19" name="TextBox 18">
                <a:extLst>
                  <a:ext uri="{FF2B5EF4-FFF2-40B4-BE49-F238E27FC236}">
                    <a16:creationId xmlns:a16="http://schemas.microsoft.com/office/drawing/2014/main" id="{125E7920-E257-4849-84E1-D77111C8BB24}"/>
                  </a:ext>
                </a:extLst>
              </p:cNvPr>
              <p:cNvSpPr txBox="1"/>
              <p:nvPr/>
            </p:nvSpPr>
            <p:spPr>
              <a:xfrm>
                <a:off x="210288" y="2404955"/>
                <a:ext cx="4020287" cy="36933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Benchmark Latest version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1.2.0  </a:t>
                </a:r>
                <a:r>
                  <a:rPr kumimoji="0" lang="en-IN" sz="10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(1.3.0 draft)</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MCMS supported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1.2.0</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No. Sections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4</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No of Recommendations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49</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Supported Native Tool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Tool Coverage of Benchmark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88%* </a:t>
                </a:r>
                <a:r>
                  <a:rPr kumimoji="0" lang="en-IN" sz="9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(43/49)</a:t>
                </a:r>
              </a:p>
            </p:txBody>
          </p:sp>
          <p:sp>
            <p:nvSpPr>
              <p:cNvPr id="20" name="TextBox 19">
                <a:extLst>
                  <a:ext uri="{FF2B5EF4-FFF2-40B4-BE49-F238E27FC236}">
                    <a16:creationId xmlns:a16="http://schemas.microsoft.com/office/drawing/2014/main" id="{F962BA09-07F9-45DD-B2A7-5C57DEE20B87}"/>
                  </a:ext>
                </a:extLst>
              </p:cNvPr>
              <p:cNvSpPr txBox="1"/>
              <p:nvPr/>
            </p:nvSpPr>
            <p:spPr>
              <a:xfrm>
                <a:off x="4230575" y="2321184"/>
                <a:ext cx="3632433" cy="495520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Benchmark Latest version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1.1.0 </a:t>
                </a:r>
                <a:r>
                  <a:rPr kumimoji="0" lang="en-IN" sz="10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(1.2.0 draft)</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MCMS supported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1.1.0</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No. Sections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9</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No of Recommendations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111</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Supported Native Tool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600" b="0" i="0" u="none" strike="noStrike" kern="1200" cap="none" spc="0" normalizeH="0" baseline="0" noProof="0" dirty="0">
                    <a:ln>
                      <a:noFill/>
                    </a:ln>
                    <a:solidFill>
                      <a:srgbClr val="4472C4"/>
                    </a:solidFill>
                    <a:effectLst/>
                    <a:uLnTx/>
                    <a:uFillTx/>
                    <a:latin typeface="Calibri" panose="020F0502020204030204"/>
                    <a:ea typeface="+mn-ea"/>
                    <a:cs typeface="+mn-cs"/>
                  </a:rPr>
                  <a:t>Azure  Security Center</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Tool Coverage of Benchmark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a:ln>
                      <a:noFill/>
                    </a:ln>
                    <a:solidFill>
                      <a:schemeClr val="accent2"/>
                    </a:solidFill>
                    <a:effectLst/>
                    <a:uLnTx/>
                    <a:uFillTx/>
                    <a:latin typeface="Calibri" panose="020F0502020204030204"/>
                    <a:ea typeface="+mn-ea"/>
                    <a:cs typeface="+mn-cs"/>
                  </a:rPr>
                  <a:t>55% </a:t>
                </a:r>
                <a:r>
                  <a:rPr kumimoji="0" lang="en-IN" sz="900" b="0" i="0" u="none" strike="noStrike" kern="1200" cap="none" spc="0" normalizeH="0" baseline="0" noProof="0" dirty="0">
                    <a:ln>
                      <a:noFill/>
                    </a:ln>
                    <a:solidFill>
                      <a:schemeClr val="accent2"/>
                    </a:solidFill>
                    <a:effectLst/>
                    <a:uLnTx/>
                    <a:uFillTx/>
                    <a:latin typeface="Calibri" panose="020F0502020204030204"/>
                    <a:ea typeface="+mn-ea"/>
                    <a:cs typeface="+mn-cs"/>
                  </a:rPr>
                  <a:t>(61/111)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ECDD6B4C-DEF7-40E9-B87C-44A5D05494A5}"/>
                  </a:ext>
                </a:extLst>
              </p:cNvPr>
              <p:cNvSpPr txBox="1"/>
              <p:nvPr/>
            </p:nvSpPr>
            <p:spPr>
              <a:xfrm>
                <a:off x="7894601" y="2321184"/>
                <a:ext cx="3734181" cy="43858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Benchmark Latest version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1.1.0 </a:t>
                </a:r>
                <a:r>
                  <a:rPr kumimoji="0" lang="en-IN" sz="10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(1.2.0 draft)</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MCMS supported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1.0.0</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No. Sections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7</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No of Recommendations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64</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Supported Native Tool</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600" b="0" i="0" u="none" strike="noStrike" kern="1200" cap="none" spc="0" normalizeH="0" baseline="0" noProof="0" dirty="0">
                    <a:ln>
                      <a:noFill/>
                    </a:ln>
                    <a:solidFill>
                      <a:srgbClr val="4472C4"/>
                    </a:solidFill>
                    <a:effectLst/>
                    <a:uLnTx/>
                    <a:uFillTx/>
                    <a:latin typeface="Calibri" panose="020F0502020204030204"/>
                    <a:ea typeface="+mn-ea"/>
                    <a:cs typeface="+mn-cs"/>
                  </a:rPr>
                  <a:t>GCP Security Command Center</a:t>
                </a: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Tool Coverage of Benchmark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1"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92% </a:t>
                </a:r>
                <a:r>
                  <a:rPr kumimoji="0" lang="en-IN" sz="9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(59/64)</a:t>
                </a:r>
                <a:endParaRPr kumimoji="0" lang="en-IN" sz="9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47" name="Picture 46" descr="A picture containing food, drawing&#10;&#10;Description automatically generated">
              <a:extLst>
                <a:ext uri="{FF2B5EF4-FFF2-40B4-BE49-F238E27FC236}">
                  <a16:creationId xmlns:a16="http://schemas.microsoft.com/office/drawing/2014/main" id="{44EA93BD-D23E-46EB-8E91-56314DD8FF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9172" y="4925012"/>
              <a:ext cx="1327793" cy="584229"/>
            </a:xfrm>
            <a:prstGeom prst="rect">
              <a:avLst/>
            </a:prstGeom>
          </p:spPr>
        </p:pic>
        <p:pic>
          <p:nvPicPr>
            <p:cNvPr id="49" name="Picture 48" descr="A picture containing drawing&#10;&#10;Description automatically generated">
              <a:extLst>
                <a:ext uri="{FF2B5EF4-FFF2-40B4-BE49-F238E27FC236}">
                  <a16:creationId xmlns:a16="http://schemas.microsoft.com/office/drawing/2014/main" id="{9C5D16CF-3DA0-4965-949E-9F04BD29815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19708" y="4961821"/>
              <a:ext cx="341915" cy="463713"/>
            </a:xfrm>
            <a:prstGeom prst="rect">
              <a:avLst/>
            </a:prstGeom>
          </p:spPr>
        </p:pic>
      </p:grpSp>
      <p:pic>
        <p:nvPicPr>
          <p:cNvPr id="51" name="Shape 1632" descr="Generic-GCP.png">
            <a:extLst>
              <a:ext uri="{FF2B5EF4-FFF2-40B4-BE49-F238E27FC236}">
                <a16:creationId xmlns:a16="http://schemas.microsoft.com/office/drawing/2014/main" id="{750E4503-DE9B-4A5C-A1DA-7CA7BCB2D5BD}"/>
              </a:ext>
            </a:extLst>
          </p:cNvPr>
          <p:cNvPicPr preferRelativeResize="0"/>
          <p:nvPr/>
        </p:nvPicPr>
        <p:blipFill rotWithShape="1">
          <a:blip r:embed="rId9">
            <a:alphaModFix/>
          </a:blip>
          <a:srcRect t="5076" b="5076"/>
          <a:stretch/>
        </p:blipFill>
        <p:spPr>
          <a:xfrm>
            <a:off x="7981166" y="5040559"/>
            <a:ext cx="274200" cy="246600"/>
          </a:xfrm>
          <a:prstGeom prst="rect">
            <a:avLst/>
          </a:prstGeom>
          <a:noFill/>
          <a:ln>
            <a:noFill/>
          </a:ln>
        </p:spPr>
      </p:pic>
      <p:sp>
        <p:nvSpPr>
          <p:cNvPr id="53" name="TextBox 52">
            <a:extLst>
              <a:ext uri="{FF2B5EF4-FFF2-40B4-BE49-F238E27FC236}">
                <a16:creationId xmlns:a16="http://schemas.microsoft.com/office/drawing/2014/main" id="{36700C6A-B5EF-4EC0-9BB2-11956518BCB6}"/>
              </a:ext>
            </a:extLst>
          </p:cNvPr>
          <p:cNvSpPr txBox="1"/>
          <p:nvPr/>
        </p:nvSpPr>
        <p:spPr>
          <a:xfrm>
            <a:off x="288378" y="390828"/>
            <a:ext cx="799106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600" b="1" dirty="0">
                <a:solidFill>
                  <a:schemeClr val="tx2"/>
                </a:solidFill>
                <a:effectLst>
                  <a:outerShdw blurRad="50800" dist="38100" dir="2700000" algn="tl" rotWithShape="0">
                    <a:prstClr val="black">
                      <a:alpha val="80000"/>
                    </a:prstClr>
                  </a:outerShdw>
                </a:effectLst>
                <a:latin typeface="+mj-lt"/>
                <a:ea typeface="+mj-ea"/>
                <a:cs typeface="+mj-cs"/>
              </a:rPr>
              <a:t>CIS Benchmark comparison - Overview</a:t>
            </a:r>
          </a:p>
        </p:txBody>
      </p:sp>
      <p:sp>
        <p:nvSpPr>
          <p:cNvPr id="22" name="TextBox 21">
            <a:extLst>
              <a:ext uri="{FF2B5EF4-FFF2-40B4-BE49-F238E27FC236}">
                <a16:creationId xmlns:a16="http://schemas.microsoft.com/office/drawing/2014/main" id="{005A81DE-953B-437A-88B4-15DBF6FAA4E1}"/>
              </a:ext>
            </a:extLst>
          </p:cNvPr>
          <p:cNvSpPr txBox="1"/>
          <p:nvPr/>
        </p:nvSpPr>
        <p:spPr>
          <a:xfrm>
            <a:off x="208810" y="6294296"/>
            <a:ext cx="376292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 88% coverage due to not scored benchmark items. Not scored benchmark items cannot be programmatically implemented.</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5161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6A1BF68-E710-434F-806B-E4E0CD3F81F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5FB746-9653-444A-845D-098979F4A43D}"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18-05-2021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2712CB6A-2D3A-4E57-ABCC-FE5AF793093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9A9B24-67C5-45CC-98EE-CE5AFF665D2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3" name="TextBox 52">
            <a:extLst>
              <a:ext uri="{FF2B5EF4-FFF2-40B4-BE49-F238E27FC236}">
                <a16:creationId xmlns:a16="http://schemas.microsoft.com/office/drawing/2014/main" id="{36700C6A-B5EF-4EC0-9BB2-11956518BCB6}"/>
              </a:ext>
            </a:extLst>
          </p:cNvPr>
          <p:cNvSpPr txBox="1"/>
          <p:nvPr/>
        </p:nvSpPr>
        <p:spPr>
          <a:xfrm>
            <a:off x="455118" y="34672"/>
            <a:ext cx="799106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600" b="1" dirty="0">
                <a:solidFill>
                  <a:schemeClr val="tx2"/>
                </a:solidFill>
                <a:effectLst>
                  <a:outerShdw blurRad="50800" dist="38100" dir="2700000" algn="tl" rotWithShape="0">
                    <a:prstClr val="black">
                      <a:alpha val="80000"/>
                    </a:prstClr>
                  </a:outerShdw>
                </a:effectLst>
                <a:latin typeface="+mj-lt"/>
                <a:ea typeface="+mj-ea"/>
                <a:cs typeface="+mj-cs"/>
              </a:rPr>
              <a:t>CIS Benchmark comparison - Detailed</a:t>
            </a:r>
          </a:p>
        </p:txBody>
      </p:sp>
      <p:grpSp>
        <p:nvGrpSpPr>
          <p:cNvPr id="9" name="Group 8">
            <a:extLst>
              <a:ext uri="{FF2B5EF4-FFF2-40B4-BE49-F238E27FC236}">
                <a16:creationId xmlns:a16="http://schemas.microsoft.com/office/drawing/2014/main" id="{D9613607-12A9-4B46-9BBC-BAEA69645BF1}"/>
              </a:ext>
            </a:extLst>
          </p:cNvPr>
          <p:cNvGrpSpPr/>
          <p:nvPr/>
        </p:nvGrpSpPr>
        <p:grpSpPr>
          <a:xfrm>
            <a:off x="296077" y="578321"/>
            <a:ext cx="11588087" cy="6161630"/>
            <a:chOff x="143680" y="492972"/>
            <a:chExt cx="11588087" cy="6161630"/>
          </a:xfrm>
        </p:grpSpPr>
        <p:grpSp>
          <p:nvGrpSpPr>
            <p:cNvPr id="3" name="Group 2">
              <a:extLst>
                <a:ext uri="{FF2B5EF4-FFF2-40B4-BE49-F238E27FC236}">
                  <a16:creationId xmlns:a16="http://schemas.microsoft.com/office/drawing/2014/main" id="{03EFCFB4-8012-4346-9765-8E5BAC30AB1A}"/>
                </a:ext>
              </a:extLst>
            </p:cNvPr>
            <p:cNvGrpSpPr/>
            <p:nvPr/>
          </p:nvGrpSpPr>
          <p:grpSpPr>
            <a:xfrm>
              <a:off x="175679" y="492972"/>
              <a:ext cx="11516428" cy="6161630"/>
              <a:chOff x="175679" y="492972"/>
              <a:chExt cx="11516428" cy="6161630"/>
            </a:xfrm>
          </p:grpSpPr>
          <p:sp>
            <p:nvSpPr>
              <p:cNvPr id="6" name="Rectangle 5">
                <a:extLst>
                  <a:ext uri="{FF2B5EF4-FFF2-40B4-BE49-F238E27FC236}">
                    <a16:creationId xmlns:a16="http://schemas.microsoft.com/office/drawing/2014/main" id="{41B29776-FFC4-4086-84FB-6A4EC5145622}"/>
                  </a:ext>
                </a:extLst>
              </p:cNvPr>
              <p:cNvSpPr/>
              <p:nvPr/>
            </p:nvSpPr>
            <p:spPr>
              <a:xfrm>
                <a:off x="175679" y="699189"/>
                <a:ext cx="3857198" cy="595541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95EEC0B1-062F-4094-9135-4C34CD46E15F}"/>
                  </a:ext>
                </a:extLst>
              </p:cNvPr>
              <p:cNvSpPr/>
              <p:nvPr/>
            </p:nvSpPr>
            <p:spPr>
              <a:xfrm>
                <a:off x="4046130" y="699189"/>
                <a:ext cx="3808051" cy="5955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890A9854-F793-4F6C-A0B9-802438A185E3}"/>
                  </a:ext>
                </a:extLst>
              </p:cNvPr>
              <p:cNvSpPr/>
              <p:nvPr/>
            </p:nvSpPr>
            <p:spPr>
              <a:xfrm>
                <a:off x="7853216" y="699190"/>
                <a:ext cx="3838891" cy="595541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2" name="Picture 11" descr="A picture containing plate, clock, drawing&#10;&#10;Description automatically generated">
                <a:extLst>
                  <a:ext uri="{FF2B5EF4-FFF2-40B4-BE49-F238E27FC236}">
                    <a16:creationId xmlns:a16="http://schemas.microsoft.com/office/drawing/2014/main" id="{4C32AE14-1852-415C-8E59-3CF4608122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138" y="798785"/>
                <a:ext cx="542123" cy="324709"/>
              </a:xfrm>
              <a:prstGeom prst="rect">
                <a:avLst/>
              </a:prstGeom>
            </p:spPr>
          </p:pic>
          <p:pic>
            <p:nvPicPr>
              <p:cNvPr id="14" name="Picture 13" descr="A picture containing clock&#10;&#10;Description automatically generated">
                <a:extLst>
                  <a:ext uri="{FF2B5EF4-FFF2-40B4-BE49-F238E27FC236}">
                    <a16:creationId xmlns:a16="http://schemas.microsoft.com/office/drawing/2014/main" id="{16F0C87B-3CE8-4D80-9A71-15172A337F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0012" y="778972"/>
                <a:ext cx="1066449" cy="307411"/>
              </a:xfrm>
              <a:prstGeom prst="rect">
                <a:avLst/>
              </a:prstGeom>
            </p:spPr>
          </p:pic>
          <p:pic>
            <p:nvPicPr>
              <p:cNvPr id="18" name="Graphic 17">
                <a:extLst>
                  <a:ext uri="{FF2B5EF4-FFF2-40B4-BE49-F238E27FC236}">
                    <a16:creationId xmlns:a16="http://schemas.microsoft.com/office/drawing/2014/main" id="{55EA5BDE-3619-4142-8BA3-4BB5C69FB5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40339" y="492972"/>
                <a:ext cx="1540521" cy="898868"/>
              </a:xfrm>
              <a:prstGeom prst="rect">
                <a:avLst/>
              </a:prstGeom>
            </p:spPr>
          </p:pic>
        </p:grpSp>
        <p:sp>
          <p:nvSpPr>
            <p:cNvPr id="2" name="TextBox 1">
              <a:extLst>
                <a:ext uri="{FF2B5EF4-FFF2-40B4-BE49-F238E27FC236}">
                  <a16:creationId xmlns:a16="http://schemas.microsoft.com/office/drawing/2014/main" id="{4AC85E9B-A192-4836-A5F2-0BE10C696260}"/>
                </a:ext>
              </a:extLst>
            </p:cNvPr>
            <p:cNvSpPr txBox="1"/>
            <p:nvPr/>
          </p:nvSpPr>
          <p:spPr>
            <a:xfrm>
              <a:off x="156038" y="1389470"/>
              <a:ext cx="371202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1 : IAM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22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20</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( 4 not scored)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(1 not scored*)</a:t>
              </a:r>
            </a:p>
          </p:txBody>
        </p:sp>
        <p:sp>
          <p:nvSpPr>
            <p:cNvPr id="23" name="TextBox 22">
              <a:extLst>
                <a:ext uri="{FF2B5EF4-FFF2-40B4-BE49-F238E27FC236}">
                  <a16:creationId xmlns:a16="http://schemas.microsoft.com/office/drawing/2014/main" id="{C06BC67F-BB7D-4C3F-A155-D4CCA9222235}"/>
                </a:ext>
              </a:extLst>
            </p:cNvPr>
            <p:cNvSpPr txBox="1"/>
            <p:nvPr/>
          </p:nvSpPr>
          <p:spPr>
            <a:xfrm>
              <a:off x="143680" y="1996525"/>
              <a:ext cx="382811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2 : Logging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5</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4</a:t>
              </a:r>
            </a:p>
          </p:txBody>
        </p:sp>
        <p:sp>
          <p:nvSpPr>
            <p:cNvPr id="24" name="TextBox 23">
              <a:extLst>
                <a:ext uri="{FF2B5EF4-FFF2-40B4-BE49-F238E27FC236}">
                  <a16:creationId xmlns:a16="http://schemas.microsoft.com/office/drawing/2014/main" id="{0759C6A1-6120-4FFC-BD85-730C6C88063D}"/>
                </a:ext>
              </a:extLst>
            </p:cNvPr>
            <p:cNvSpPr txBox="1"/>
            <p:nvPr/>
          </p:nvSpPr>
          <p:spPr>
            <a:xfrm>
              <a:off x="153711" y="2559093"/>
              <a:ext cx="351114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3 : Monitoring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14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9</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5</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25" name="TextBox 24">
              <a:extLst>
                <a:ext uri="{FF2B5EF4-FFF2-40B4-BE49-F238E27FC236}">
                  <a16:creationId xmlns:a16="http://schemas.microsoft.com/office/drawing/2014/main" id="{A742DE07-3596-41F3-A21B-AB9244314FBD}"/>
                </a:ext>
              </a:extLst>
            </p:cNvPr>
            <p:cNvSpPr txBox="1"/>
            <p:nvPr/>
          </p:nvSpPr>
          <p:spPr>
            <a:xfrm>
              <a:off x="143680" y="3136631"/>
              <a:ext cx="349555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4 : Networking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(1 not scored*)</a:t>
              </a:r>
            </a:p>
          </p:txBody>
        </p:sp>
        <p:sp>
          <p:nvSpPr>
            <p:cNvPr id="30" name="TextBox 29">
              <a:extLst>
                <a:ext uri="{FF2B5EF4-FFF2-40B4-BE49-F238E27FC236}">
                  <a16:creationId xmlns:a16="http://schemas.microsoft.com/office/drawing/2014/main" id="{4D7F4B99-AEFE-44B7-9465-753CC5F2DC5F}"/>
                </a:ext>
              </a:extLst>
            </p:cNvPr>
            <p:cNvSpPr txBox="1"/>
            <p:nvPr/>
          </p:nvSpPr>
          <p:spPr>
            <a:xfrm>
              <a:off x="4061003" y="1390399"/>
              <a:ext cx="362116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1 : IAM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8</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( 7 not scored)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15</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(14 not scored)</a:t>
              </a:r>
            </a:p>
          </p:txBody>
        </p:sp>
        <p:sp>
          <p:nvSpPr>
            <p:cNvPr id="31" name="TextBox 30">
              <a:extLst>
                <a:ext uri="{FF2B5EF4-FFF2-40B4-BE49-F238E27FC236}">
                  <a16:creationId xmlns:a16="http://schemas.microsoft.com/office/drawing/2014/main" id="{A96FCD72-EF7A-410B-BA3B-CF0D677ECD1E}"/>
                </a:ext>
              </a:extLst>
            </p:cNvPr>
            <p:cNvSpPr txBox="1"/>
            <p:nvPr/>
          </p:nvSpPr>
          <p:spPr>
            <a:xfrm>
              <a:off x="4071572" y="1928314"/>
              <a:ext cx="347746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2 : Security Center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19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17</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32" name="TextBox 31">
              <a:extLst>
                <a:ext uri="{FF2B5EF4-FFF2-40B4-BE49-F238E27FC236}">
                  <a16:creationId xmlns:a16="http://schemas.microsoft.com/office/drawing/2014/main" id="{A663FF6B-CD4E-4AC2-BCDD-CD3E5321111F}"/>
                </a:ext>
              </a:extLst>
            </p:cNvPr>
            <p:cNvSpPr txBox="1"/>
            <p:nvPr/>
          </p:nvSpPr>
          <p:spPr>
            <a:xfrm>
              <a:off x="4052518" y="2446477"/>
              <a:ext cx="355068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3 : Storage accounts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5</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( 3 not scored)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3</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(2 not scored)</a:t>
              </a:r>
            </a:p>
          </p:txBody>
        </p:sp>
        <p:sp>
          <p:nvSpPr>
            <p:cNvPr id="33" name="TextBox 32">
              <a:extLst>
                <a:ext uri="{FF2B5EF4-FFF2-40B4-BE49-F238E27FC236}">
                  <a16:creationId xmlns:a16="http://schemas.microsoft.com/office/drawing/2014/main" id="{7EB2606C-A902-487D-88C4-1F78CC31458B}"/>
                </a:ext>
              </a:extLst>
            </p:cNvPr>
            <p:cNvSpPr txBox="1"/>
            <p:nvPr/>
          </p:nvSpPr>
          <p:spPr>
            <a:xfrm>
              <a:off x="4077502" y="3040012"/>
              <a:ext cx="360466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4 : Database Services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19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14</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5</a:t>
              </a:r>
            </a:p>
          </p:txBody>
        </p:sp>
        <p:sp>
          <p:nvSpPr>
            <p:cNvPr id="35" name="TextBox 34">
              <a:extLst>
                <a:ext uri="{FF2B5EF4-FFF2-40B4-BE49-F238E27FC236}">
                  <a16:creationId xmlns:a16="http://schemas.microsoft.com/office/drawing/2014/main" id="{FC766FBA-4070-434D-9BE5-BB4C76B87364}"/>
                </a:ext>
              </a:extLst>
            </p:cNvPr>
            <p:cNvSpPr txBox="1"/>
            <p:nvPr/>
          </p:nvSpPr>
          <p:spPr>
            <a:xfrm>
              <a:off x="4078368" y="3547252"/>
              <a:ext cx="403526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5 : Monitoring &amp; Logging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16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15</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6" name="TextBox 35">
              <a:extLst>
                <a:ext uri="{FF2B5EF4-FFF2-40B4-BE49-F238E27FC236}">
                  <a16:creationId xmlns:a16="http://schemas.microsoft.com/office/drawing/2014/main" id="{DE49AD7D-74BF-4866-8AF8-75DDE613316D}"/>
                </a:ext>
              </a:extLst>
            </p:cNvPr>
            <p:cNvSpPr txBox="1"/>
            <p:nvPr/>
          </p:nvSpPr>
          <p:spPr>
            <a:xfrm>
              <a:off x="4078273" y="4124671"/>
              <a:ext cx="351010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6 : Networking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4 </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7" name="TextBox 36">
              <a:extLst>
                <a:ext uri="{FF2B5EF4-FFF2-40B4-BE49-F238E27FC236}">
                  <a16:creationId xmlns:a16="http://schemas.microsoft.com/office/drawing/2014/main" id="{F1437A7A-4E03-4371-8F52-37F7919971D4}"/>
                </a:ext>
              </a:extLst>
            </p:cNvPr>
            <p:cNvSpPr txBox="1"/>
            <p:nvPr/>
          </p:nvSpPr>
          <p:spPr>
            <a:xfrm>
              <a:off x="4061003" y="4713656"/>
              <a:ext cx="35225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7 : Virtual Machines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6</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(3 not scored)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38" name="TextBox 37">
              <a:extLst>
                <a:ext uri="{FF2B5EF4-FFF2-40B4-BE49-F238E27FC236}">
                  <a16:creationId xmlns:a16="http://schemas.microsoft.com/office/drawing/2014/main" id="{D08C423F-1282-4C3B-B24E-7D1D2D54C767}"/>
                </a:ext>
              </a:extLst>
            </p:cNvPr>
            <p:cNvSpPr txBox="1"/>
            <p:nvPr/>
          </p:nvSpPr>
          <p:spPr>
            <a:xfrm>
              <a:off x="4071572" y="5274934"/>
              <a:ext cx="362454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8 : Others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4</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( 1 not scored)</a:t>
              </a:r>
            </a:p>
          </p:txBody>
        </p:sp>
        <p:sp>
          <p:nvSpPr>
            <p:cNvPr id="39" name="TextBox 38">
              <a:extLst>
                <a:ext uri="{FF2B5EF4-FFF2-40B4-BE49-F238E27FC236}">
                  <a16:creationId xmlns:a16="http://schemas.microsoft.com/office/drawing/2014/main" id="{E8D79DBA-5AE4-473A-A5B2-B6AA0AD05E82}"/>
                </a:ext>
              </a:extLst>
            </p:cNvPr>
            <p:cNvSpPr txBox="1"/>
            <p:nvPr/>
          </p:nvSpPr>
          <p:spPr>
            <a:xfrm>
              <a:off x="4053803" y="5836212"/>
              <a:ext cx="349523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9 : App Service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10</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(5 not scored)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40" name="TextBox 39">
              <a:extLst>
                <a:ext uri="{FF2B5EF4-FFF2-40B4-BE49-F238E27FC236}">
                  <a16:creationId xmlns:a16="http://schemas.microsoft.com/office/drawing/2014/main" id="{961C4234-FAB2-4B2D-8B22-B22A6919D68D}"/>
                </a:ext>
              </a:extLst>
            </p:cNvPr>
            <p:cNvSpPr txBox="1"/>
            <p:nvPr/>
          </p:nvSpPr>
          <p:spPr>
            <a:xfrm>
              <a:off x="7872754" y="1346443"/>
              <a:ext cx="362116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1 : IAM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13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10</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( 3 not scored)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3</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(2 not scored)</a:t>
              </a:r>
            </a:p>
          </p:txBody>
        </p:sp>
        <p:sp>
          <p:nvSpPr>
            <p:cNvPr id="41" name="TextBox 40">
              <a:extLst>
                <a:ext uri="{FF2B5EF4-FFF2-40B4-BE49-F238E27FC236}">
                  <a16:creationId xmlns:a16="http://schemas.microsoft.com/office/drawing/2014/main" id="{20B89B03-5339-49C1-8F13-032680623FF8}"/>
                </a:ext>
              </a:extLst>
            </p:cNvPr>
            <p:cNvSpPr txBox="1"/>
            <p:nvPr/>
          </p:nvSpPr>
          <p:spPr>
            <a:xfrm>
              <a:off x="7892876" y="1911217"/>
              <a:ext cx="383889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2 : Logging &amp; Monitoring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11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11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42" name="TextBox 41">
              <a:extLst>
                <a:ext uri="{FF2B5EF4-FFF2-40B4-BE49-F238E27FC236}">
                  <a16:creationId xmlns:a16="http://schemas.microsoft.com/office/drawing/2014/main" id="{B5B8F4C6-D022-4786-9C24-C025990B1C11}"/>
                </a:ext>
              </a:extLst>
            </p:cNvPr>
            <p:cNvSpPr txBox="1"/>
            <p:nvPr/>
          </p:nvSpPr>
          <p:spPr>
            <a:xfrm>
              <a:off x="7875780" y="2433591"/>
              <a:ext cx="361511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3 : Networking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6</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(3 not scored)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sp>
          <p:nvSpPr>
            <p:cNvPr id="43" name="TextBox 42">
              <a:extLst>
                <a:ext uri="{FF2B5EF4-FFF2-40B4-BE49-F238E27FC236}">
                  <a16:creationId xmlns:a16="http://schemas.microsoft.com/office/drawing/2014/main" id="{30610A2E-0171-44DE-BCEE-FC9222F03D0D}"/>
                </a:ext>
              </a:extLst>
            </p:cNvPr>
            <p:cNvSpPr txBox="1"/>
            <p:nvPr/>
          </p:nvSpPr>
          <p:spPr>
            <a:xfrm>
              <a:off x="7866469" y="2990800"/>
              <a:ext cx="361511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4 : Virtual Machines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5</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(1 not scored)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44" name="TextBox 43">
              <a:extLst>
                <a:ext uri="{FF2B5EF4-FFF2-40B4-BE49-F238E27FC236}">
                  <a16:creationId xmlns:a16="http://schemas.microsoft.com/office/drawing/2014/main" id="{636DD090-D2C8-4A32-815A-D9747A1A7A9A}"/>
                </a:ext>
              </a:extLst>
            </p:cNvPr>
            <p:cNvSpPr txBox="1"/>
            <p:nvPr/>
          </p:nvSpPr>
          <p:spPr>
            <a:xfrm>
              <a:off x="7839963" y="3599238"/>
              <a:ext cx="361511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5 : Storage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3</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(1 not scored)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45" name="TextBox 44">
              <a:extLst>
                <a:ext uri="{FF2B5EF4-FFF2-40B4-BE49-F238E27FC236}">
                  <a16:creationId xmlns:a16="http://schemas.microsoft.com/office/drawing/2014/main" id="{A0FE0FA9-920A-483F-A88F-1AC2493EC7F9}"/>
                </a:ext>
              </a:extLst>
            </p:cNvPr>
            <p:cNvSpPr txBox="1"/>
            <p:nvPr/>
          </p:nvSpPr>
          <p:spPr>
            <a:xfrm>
              <a:off x="7840339" y="4159879"/>
              <a:ext cx="361511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6 : Cloud SQL Databases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4</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46" name="TextBox 45">
              <a:extLst>
                <a:ext uri="{FF2B5EF4-FFF2-40B4-BE49-F238E27FC236}">
                  <a16:creationId xmlns:a16="http://schemas.microsoft.com/office/drawing/2014/main" id="{241A738B-2073-4CED-8016-0DDE658CEC9C}"/>
                </a:ext>
              </a:extLst>
            </p:cNvPr>
            <p:cNvSpPr txBox="1"/>
            <p:nvPr/>
          </p:nvSpPr>
          <p:spPr>
            <a:xfrm>
              <a:off x="7853216" y="4713657"/>
              <a:ext cx="361511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Section 7 : Kubernetes Engine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Recommendations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Level1</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16</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(2 not scored)   | </a:t>
              </a:r>
              <a:r>
                <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rPr>
                <a:t>Level2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1200" b="1"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 (1 not scored)</a:t>
              </a:r>
            </a:p>
          </p:txBody>
        </p:sp>
      </p:grpSp>
      <p:sp>
        <p:nvSpPr>
          <p:cNvPr id="10" name="TextBox 9">
            <a:extLst>
              <a:ext uri="{FF2B5EF4-FFF2-40B4-BE49-F238E27FC236}">
                <a16:creationId xmlns:a16="http://schemas.microsoft.com/office/drawing/2014/main" id="{7326D873-7BFB-470E-8A18-6890F6C57573}"/>
              </a:ext>
            </a:extLst>
          </p:cNvPr>
          <p:cNvSpPr txBox="1"/>
          <p:nvPr/>
        </p:nvSpPr>
        <p:spPr>
          <a:xfrm>
            <a:off x="1782147" y="887221"/>
            <a:ext cx="1558197"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472C4"/>
                </a:solidFill>
                <a:effectLst/>
                <a:uLnTx/>
                <a:uFillTx/>
                <a:latin typeface="Calibri" panose="020F0502020204030204"/>
                <a:ea typeface="+mn-ea"/>
                <a:cs typeface="+mn-cs"/>
              </a:rPr>
              <a:t>49 recommendations</a:t>
            </a:r>
            <a:endParaRPr kumimoji="0" lang="en-IN" sz="1100" b="0"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E5120DCF-3FDB-4D81-9944-BB6EE217197A}"/>
              </a:ext>
            </a:extLst>
          </p:cNvPr>
          <p:cNvSpPr txBox="1"/>
          <p:nvPr/>
        </p:nvSpPr>
        <p:spPr>
          <a:xfrm>
            <a:off x="6031698" y="896950"/>
            <a:ext cx="1558197"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472C4"/>
                </a:solidFill>
                <a:effectLst/>
                <a:uLnTx/>
                <a:uFillTx/>
                <a:latin typeface="Calibri" panose="020F0502020204030204"/>
                <a:ea typeface="+mn-ea"/>
                <a:cs typeface="+mn-cs"/>
              </a:rPr>
              <a:t>111 recommendations</a:t>
            </a:r>
            <a:endParaRPr kumimoji="0" lang="en-IN" sz="1100" b="0"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47" name="TextBox 46">
            <a:extLst>
              <a:ext uri="{FF2B5EF4-FFF2-40B4-BE49-F238E27FC236}">
                <a16:creationId xmlns:a16="http://schemas.microsoft.com/office/drawing/2014/main" id="{44EC6DA1-98E7-453A-B031-2E539CD34E4D}"/>
              </a:ext>
            </a:extLst>
          </p:cNvPr>
          <p:cNvSpPr txBox="1"/>
          <p:nvPr/>
        </p:nvSpPr>
        <p:spPr>
          <a:xfrm>
            <a:off x="9798096" y="910122"/>
            <a:ext cx="1558197"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472C4"/>
                </a:solidFill>
                <a:effectLst/>
                <a:uLnTx/>
                <a:uFillTx/>
                <a:latin typeface="Calibri" panose="020F0502020204030204"/>
                <a:ea typeface="+mn-ea"/>
                <a:cs typeface="+mn-cs"/>
              </a:rPr>
              <a:t>64 recommendations</a:t>
            </a:r>
            <a:endParaRPr kumimoji="0" lang="en-IN" sz="1100" b="0"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48" name="TextBox 47">
            <a:extLst>
              <a:ext uri="{FF2B5EF4-FFF2-40B4-BE49-F238E27FC236}">
                <a16:creationId xmlns:a16="http://schemas.microsoft.com/office/drawing/2014/main" id="{703E671C-B5EC-45B1-992F-F3D04A736647}"/>
              </a:ext>
            </a:extLst>
          </p:cNvPr>
          <p:cNvSpPr txBox="1"/>
          <p:nvPr/>
        </p:nvSpPr>
        <p:spPr>
          <a:xfrm>
            <a:off x="296077" y="3886556"/>
            <a:ext cx="376292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 Level 1 are practical/minimum; Level 2 are advanced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Calibri" panose="020F0502020204030204"/>
              </a:rPr>
              <a:t>*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Not scored benchmark items cannot be programmatically implemented and are not covered by Security Hub.</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3593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527C-6D5A-C042-95E4-F917289AD8E3}"/>
              </a:ext>
            </a:extLst>
          </p:cNvPr>
          <p:cNvSpPr>
            <a:spLocks noGrp="1"/>
          </p:cNvSpPr>
          <p:nvPr>
            <p:ph type="ctrTitle"/>
          </p:nvPr>
        </p:nvSpPr>
        <p:spPr>
          <a:xfrm>
            <a:off x="1524000" y="1523805"/>
            <a:ext cx="9144000" cy="2387600"/>
          </a:xfrm>
        </p:spPr>
        <p:txBody>
          <a:bodyPr>
            <a:normAutofit/>
          </a:bodyPr>
          <a:lstStyle/>
          <a:p>
            <a:r>
              <a:rPr lang="en-US" sz="4000" dirty="0"/>
              <a:t>Reference Architecture – AWS Security Hub Implementation</a:t>
            </a:r>
            <a:endParaRPr lang="en-US" sz="4400" b="1" dirty="0"/>
          </a:p>
        </p:txBody>
      </p:sp>
      <p:sp>
        <p:nvSpPr>
          <p:cNvPr id="3" name="Slide Number Placeholder 2">
            <a:extLst>
              <a:ext uri="{FF2B5EF4-FFF2-40B4-BE49-F238E27FC236}">
                <a16:creationId xmlns:a16="http://schemas.microsoft.com/office/drawing/2014/main" id="{34C3CD6B-9319-4024-81D2-CFDED1974EB0}"/>
              </a:ext>
            </a:extLst>
          </p:cNvPr>
          <p:cNvSpPr>
            <a:spLocks noGrp="1"/>
          </p:cNvSpPr>
          <p:nvPr>
            <p:ph type="sldNum" sz="quarter" idx="12"/>
          </p:nvPr>
        </p:nvSpPr>
        <p:spPr/>
        <p:txBody>
          <a:bodyPr/>
          <a:lstStyle/>
          <a:p>
            <a:fld id="{930B75C6-3773-A043-B11F-88C6611801EA}" type="slidenum">
              <a:rPr lang="en-US" smtClean="0"/>
              <a:t>8</a:t>
            </a:fld>
            <a:endParaRPr lang="en-US" dirty="0"/>
          </a:p>
        </p:txBody>
      </p:sp>
    </p:spTree>
    <p:extLst>
      <p:ext uri="{BB962C8B-B14F-4D97-AF65-F5344CB8AC3E}">
        <p14:creationId xmlns:p14="http://schemas.microsoft.com/office/powerpoint/2010/main" val="886829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D496-C265-4EBD-9163-3442C66913AC}"/>
              </a:ext>
            </a:extLst>
          </p:cNvPr>
          <p:cNvSpPr>
            <a:spLocks noGrp="1"/>
          </p:cNvSpPr>
          <p:nvPr>
            <p:ph type="title"/>
          </p:nvPr>
        </p:nvSpPr>
        <p:spPr>
          <a:xfrm>
            <a:off x="663674" y="85849"/>
            <a:ext cx="9236700" cy="1188950"/>
          </a:xfrm>
        </p:spPr>
        <p:txBody>
          <a:bodyPr anchor="b">
            <a:normAutofit/>
          </a:bodyPr>
          <a:lstStyle/>
          <a:p>
            <a:pPr>
              <a:lnSpc>
                <a:spcPct val="100000"/>
              </a:lnSpc>
              <a:spcBef>
                <a:spcPts val="0"/>
              </a:spcBef>
              <a:defRPr/>
            </a:pPr>
            <a:r>
              <a:rPr lang="en-US" sz="3600" b="1" dirty="0">
                <a:solidFill>
                  <a:schemeClr val="tx2"/>
                </a:solidFill>
                <a:effectLst>
                  <a:outerShdw blurRad="50800" dist="38100" dir="2700000" algn="tl" rotWithShape="0">
                    <a:prstClr val="black">
                      <a:alpha val="80000"/>
                    </a:prstClr>
                  </a:outerShdw>
                </a:effectLst>
              </a:rPr>
              <a:t>AWS Security Hub Overview</a:t>
            </a:r>
            <a:endParaRPr lang="en-IN" sz="3600" b="1" dirty="0">
              <a:solidFill>
                <a:schemeClr val="tx2"/>
              </a:solidFill>
              <a:effectLst>
                <a:outerShdw blurRad="50800" dist="38100" dir="2700000" algn="tl" rotWithShape="0">
                  <a:prstClr val="black">
                    <a:alpha val="80000"/>
                  </a:prstClr>
                </a:outerShdw>
              </a:effectLst>
            </a:endParaRPr>
          </a:p>
        </p:txBody>
      </p:sp>
      <p:sp>
        <p:nvSpPr>
          <p:cNvPr id="3" name="Content Placeholder 2">
            <a:extLst>
              <a:ext uri="{FF2B5EF4-FFF2-40B4-BE49-F238E27FC236}">
                <a16:creationId xmlns:a16="http://schemas.microsoft.com/office/drawing/2014/main" id="{DD06D077-AE4D-4E27-9253-DA267B8EC05A}"/>
              </a:ext>
            </a:extLst>
          </p:cNvPr>
          <p:cNvSpPr>
            <a:spLocks noGrp="1"/>
          </p:cNvSpPr>
          <p:nvPr>
            <p:ph idx="1"/>
          </p:nvPr>
        </p:nvSpPr>
        <p:spPr>
          <a:xfrm>
            <a:off x="496919" y="1561171"/>
            <a:ext cx="10143668" cy="4462830"/>
          </a:xfrm>
        </p:spPr>
        <p:txBody>
          <a:bodyPr anchor="ctr">
            <a:normAutofit/>
          </a:bodyPr>
          <a:lstStyle/>
          <a:p>
            <a:pPr>
              <a:buClr>
                <a:schemeClr val="accent2"/>
              </a:buClr>
            </a:pPr>
            <a:r>
              <a:rPr lang="en-US" sz="1800" dirty="0"/>
              <a:t>AWS Security Hub is an AWS native tooling that gives you a comprehensive view of your security alerts and security posture across your AWS accounts</a:t>
            </a:r>
          </a:p>
          <a:p>
            <a:pPr>
              <a:buClr>
                <a:schemeClr val="accent2"/>
              </a:buClr>
            </a:pPr>
            <a:r>
              <a:rPr lang="en-US" sz="1800" dirty="0"/>
              <a:t>Generally available since June 2019</a:t>
            </a:r>
          </a:p>
          <a:p>
            <a:pPr>
              <a:buClr>
                <a:schemeClr val="accent2"/>
              </a:buClr>
            </a:pPr>
            <a:r>
              <a:rPr lang="en-US" sz="1800" dirty="0"/>
              <a:t>AWS Security Hub is a </a:t>
            </a:r>
            <a:r>
              <a:rPr lang="en-US" sz="1800" b="1" dirty="0"/>
              <a:t>regional service</a:t>
            </a:r>
            <a:endParaRPr lang="en-IN" sz="1800" b="1" dirty="0"/>
          </a:p>
          <a:p>
            <a:pPr>
              <a:buClr>
                <a:schemeClr val="accent2"/>
              </a:buClr>
            </a:pPr>
            <a:r>
              <a:rPr lang="en-IN" sz="1800" dirty="0"/>
              <a:t>Available in </a:t>
            </a:r>
            <a:r>
              <a:rPr lang="en-IN" sz="1800" b="1" dirty="0"/>
              <a:t>19 regions</a:t>
            </a:r>
          </a:p>
          <a:p>
            <a:pPr>
              <a:buClr>
                <a:schemeClr val="accent2"/>
              </a:buClr>
            </a:pPr>
            <a:r>
              <a:rPr lang="en-US" sz="1800" dirty="0"/>
              <a:t>There is a </a:t>
            </a:r>
            <a:r>
              <a:rPr lang="en-US" sz="1800" b="1" dirty="0"/>
              <a:t>free trial of 30 days </a:t>
            </a:r>
            <a:r>
              <a:rPr lang="en-US" sz="1800" dirty="0"/>
              <a:t>for Security Hub </a:t>
            </a:r>
          </a:p>
          <a:p>
            <a:pPr>
              <a:buClr>
                <a:schemeClr val="accent2"/>
              </a:buClr>
            </a:pPr>
            <a:r>
              <a:rPr lang="en-US" sz="1800" dirty="0"/>
              <a:t>Security Hub is </a:t>
            </a:r>
            <a:r>
              <a:rPr lang="en-US" sz="1800" b="1" dirty="0"/>
              <a:t>SOC, ISO, PCI, and HIPAA certified</a:t>
            </a:r>
          </a:p>
          <a:p>
            <a:pPr>
              <a:buClr>
                <a:schemeClr val="accent2"/>
              </a:buClr>
            </a:pPr>
            <a:r>
              <a:rPr lang="en-US" sz="1800" dirty="0"/>
              <a:t>Security Hub is integrated with cloudTrail and cloudwatch</a:t>
            </a:r>
          </a:p>
          <a:p>
            <a:pPr>
              <a:buClr>
                <a:schemeClr val="accent2"/>
              </a:buClr>
            </a:pPr>
            <a:r>
              <a:rPr lang="en-US" sz="1800" dirty="0"/>
              <a:t>When we enable security hub for a region, it </a:t>
            </a:r>
            <a:r>
              <a:rPr lang="en-US" sz="1800" b="1" dirty="0"/>
              <a:t>automatically</a:t>
            </a:r>
            <a:r>
              <a:rPr lang="en-US" sz="1800" dirty="0"/>
              <a:t> starts reading the findings from the AWS services and </a:t>
            </a:r>
            <a:r>
              <a:rPr lang="en-US" sz="1800" b="1" dirty="0"/>
              <a:t>optionally</a:t>
            </a:r>
            <a:r>
              <a:rPr lang="en-US" sz="1800" dirty="0"/>
              <a:t> we can enable industry standards like CIS and PCI DSS</a:t>
            </a:r>
          </a:p>
          <a:p>
            <a:pPr>
              <a:buClr>
                <a:schemeClr val="accent2"/>
              </a:buClr>
            </a:pPr>
            <a:r>
              <a:rPr lang="en-US" sz="1800" dirty="0"/>
              <a:t>Security Hub is a </a:t>
            </a:r>
            <a:r>
              <a:rPr lang="en-US" sz="1800" b="1" dirty="0"/>
              <a:t>multi-tenant service offering</a:t>
            </a:r>
            <a:r>
              <a:rPr lang="en-US" sz="1800" dirty="0"/>
              <a:t>. To ensure data protection, Security Hub encrypts data at rest and data in transit between component services</a:t>
            </a:r>
            <a:endParaRPr lang="en-IN" sz="1800" dirty="0"/>
          </a:p>
        </p:txBody>
      </p:sp>
      <p:sp>
        <p:nvSpPr>
          <p:cNvPr id="5" name="Slide Number Placeholder 4">
            <a:extLst>
              <a:ext uri="{FF2B5EF4-FFF2-40B4-BE49-F238E27FC236}">
                <a16:creationId xmlns:a16="http://schemas.microsoft.com/office/drawing/2014/main" id="{2527AC3A-D95F-4483-8E2D-FEE5B265F9AF}"/>
              </a:ext>
            </a:extLst>
          </p:cNvPr>
          <p:cNvSpPr>
            <a:spLocks noGrp="1"/>
          </p:cNvSpPr>
          <p:nvPr>
            <p:ph type="sldNum" sz="quarter" idx="12"/>
          </p:nvPr>
        </p:nvSpPr>
        <p:spPr>
          <a:xfrm>
            <a:off x="9130718" y="6369254"/>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4F2E2-8D4A-4539-BBAA-DF784EB279BA}"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12" name="Graphic 11">
            <a:extLst>
              <a:ext uri="{FF2B5EF4-FFF2-40B4-BE49-F238E27FC236}">
                <a16:creationId xmlns:a16="http://schemas.microsoft.com/office/drawing/2014/main" id="{DCAE3E9D-1262-4844-AC66-3EB7D7910C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11024" y="518533"/>
            <a:ext cx="711200" cy="711200"/>
          </a:xfrm>
          <a:prstGeom prst="rect">
            <a:avLst/>
          </a:prstGeom>
        </p:spPr>
      </p:pic>
    </p:spTree>
    <p:extLst>
      <p:ext uri="{BB962C8B-B14F-4D97-AF65-F5344CB8AC3E}">
        <p14:creationId xmlns:p14="http://schemas.microsoft.com/office/powerpoint/2010/main" val="3777405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4778</TotalTime>
  <Words>3429</Words>
  <Application>Microsoft Office PowerPoint</Application>
  <PresentationFormat>Widescreen</PresentationFormat>
  <Paragraphs>355</Paragraphs>
  <Slides>32</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Cloud Security Posture Management AWS Security Hub Design &amp; Implementation </vt:lpstr>
      <vt:lpstr>Agenda</vt:lpstr>
      <vt:lpstr>Background</vt:lpstr>
      <vt:lpstr>Scope – Cloud Platform Security within AWS using Security Hub</vt:lpstr>
      <vt:lpstr>CIS Controls and Benchmarks</vt:lpstr>
      <vt:lpstr>PowerPoint Presentation</vt:lpstr>
      <vt:lpstr>PowerPoint Presentation</vt:lpstr>
      <vt:lpstr>Reference Architecture – AWS Security Hub Implementation</vt:lpstr>
      <vt:lpstr>AWS Security Hub Overview</vt:lpstr>
      <vt:lpstr>Core Features</vt:lpstr>
      <vt:lpstr>Security Hub Implementation – Requirements</vt:lpstr>
      <vt:lpstr>Security Hub - Multi-Account structure</vt:lpstr>
      <vt:lpstr>Design – Multi Account, Multi Region</vt:lpstr>
      <vt:lpstr>Solution features</vt:lpstr>
      <vt:lpstr>Design Details</vt:lpstr>
      <vt:lpstr>Design Details – Lambda &amp; Scheduler setup</vt:lpstr>
      <vt:lpstr>Design</vt:lpstr>
      <vt:lpstr>Demo Setup, Reporting, AWS Console, ServiceNow</vt:lpstr>
      <vt:lpstr>Sequence Diagram – Enable Security Hub</vt:lpstr>
      <vt:lpstr>Demo – Enable Security Hub</vt:lpstr>
      <vt:lpstr>Sequence Diagram – Using Lambda, pull Security Hub Findings and send to Netcool/ServiceNow</vt:lpstr>
      <vt:lpstr>Demo – Using Lambda, pull Security Hub Findings and send to Netcool/ServiceNow</vt:lpstr>
      <vt:lpstr>ServiceNow Ticket Screen shots</vt:lpstr>
      <vt:lpstr>Pre-reqs, Next Steps</vt:lpstr>
      <vt:lpstr>Status - what has been done so far</vt:lpstr>
      <vt:lpstr>Pre-requisites</vt:lpstr>
      <vt:lpstr>Pre-requisites: Creating Lambda fn as scheduled job</vt:lpstr>
      <vt:lpstr>Pre-requisites: Creating Lambda fn as scheduled job</vt:lpstr>
      <vt:lpstr>Pre-requisites: Creating Lambda fn as scheduled job</vt:lpstr>
      <vt:lpstr>Next Steps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Venkat A Reddy</cp:lastModifiedBy>
  <cp:revision>608</cp:revision>
  <dcterms:created xsi:type="dcterms:W3CDTF">2021-04-01T07:46:19Z</dcterms:created>
  <dcterms:modified xsi:type="dcterms:W3CDTF">2021-05-18T16:36:05Z</dcterms:modified>
</cp:coreProperties>
</file>