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142531650" r:id="rId3"/>
    <p:sldId id="2142531655" r:id="rId4"/>
    <p:sldId id="2142531659" r:id="rId5"/>
    <p:sldId id="2142531663" r:id="rId6"/>
    <p:sldId id="2142531651" r:id="rId7"/>
    <p:sldId id="261" r:id="rId8"/>
    <p:sldId id="2142531656" r:id="rId9"/>
    <p:sldId id="2142531658" r:id="rId10"/>
    <p:sldId id="2142531657" r:id="rId11"/>
    <p:sldId id="2142531664" r:id="rId12"/>
    <p:sldId id="2142531661" r:id="rId13"/>
    <p:sldId id="2142531662" r:id="rId14"/>
    <p:sldId id="2142531654" r:id="rId15"/>
    <p:sldId id="21425316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94"/>
  </p:normalViewPr>
  <p:slideViewPr>
    <p:cSldViewPr snapToGrid="0" snapToObjects="1">
      <p:cViewPr varScale="1">
        <p:scale>
          <a:sx n="57" d="100"/>
          <a:sy n="57" d="100"/>
        </p:scale>
        <p:origin x="9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99174-C762-43C1-A8CD-A61BF87392D7}" type="datetimeFigureOut">
              <a:rPr lang="en-IN" smtClean="0"/>
              <a:t>14-04-2021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A2BED-FAD0-49A4-B4A0-7FDBE07BD764}" type="slidenum">
              <a:rPr lang="en-IN" smtClean="0"/>
              <a:t>‹#›</a:t>
            </a:fld>
            <a:endParaRPr lang="en-IN"/>
          </a:p>
        </p:txBody>
      </p:sp>
    </p:spTree>
    <p:extLst>
      <p:ext uri="{BB962C8B-B14F-4D97-AF65-F5344CB8AC3E}">
        <p14:creationId xmlns:p14="http://schemas.microsoft.com/office/powerpoint/2010/main" val="386268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146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02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83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BB54-4583-A649-BB19-E53DAF7B95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0F52AD8-9365-8C4F-AD46-6E16C03E1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9D02F29-B35E-3547-92BC-8BC5BDD11359}"/>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5" name="Footer Placeholder 4">
            <a:extLst>
              <a:ext uri="{FF2B5EF4-FFF2-40B4-BE49-F238E27FC236}">
                <a16:creationId xmlns:a16="http://schemas.microsoft.com/office/drawing/2014/main" id="{9B42B54B-9CFF-324E-9BED-9BFDDC244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69C70-E376-BC42-8B5D-994DDDC0935A}"/>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07577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BBCF-05C5-2247-AD3E-08E5836B6CF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AE3825A-0392-DF41-8328-751DA53C601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15AC17-E7D2-024E-BAD3-430946B5232A}"/>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5" name="Footer Placeholder 4">
            <a:extLst>
              <a:ext uri="{FF2B5EF4-FFF2-40B4-BE49-F238E27FC236}">
                <a16:creationId xmlns:a16="http://schemas.microsoft.com/office/drawing/2014/main" id="{B73582E9-9AA9-6E4D-94F0-06709EC31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4D9DE-4B23-F541-B6F5-9EFB4EBED281}"/>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41482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DBEDA-EEA2-7E41-AFC2-4801E70B81B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10BF09D-C637-8C4E-A310-F4ECF7AECE0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E56E3D-DBA6-8441-A6F2-BA41B9802FB4}"/>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5" name="Footer Placeholder 4">
            <a:extLst>
              <a:ext uri="{FF2B5EF4-FFF2-40B4-BE49-F238E27FC236}">
                <a16:creationId xmlns:a16="http://schemas.microsoft.com/office/drawing/2014/main" id="{DAD7E5F9-FF09-1145-A2BC-E511B7B6A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C3D15-27A7-4B43-936B-83682F3F54A1}"/>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17837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DD42-0A37-E941-92CA-330484BA53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DDEECB-E7FA-3247-96E9-DC638E07C96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C9762C-C84A-0440-A372-EFAFB5AE5E5F}"/>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5" name="Footer Placeholder 4">
            <a:extLst>
              <a:ext uri="{FF2B5EF4-FFF2-40B4-BE49-F238E27FC236}">
                <a16:creationId xmlns:a16="http://schemas.microsoft.com/office/drawing/2014/main" id="{BBB8F19C-27FA-9145-893E-0E8338F56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9C71C-BA88-5943-BEF7-3D2998052C80}"/>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81170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AABF-1E4F-3A48-9406-EAD36C7910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AF3647F-1164-DC44-9AF4-BF784A739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17AAD2E-C220-DF4C-A937-6EB3614AB5A2}"/>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5" name="Footer Placeholder 4">
            <a:extLst>
              <a:ext uri="{FF2B5EF4-FFF2-40B4-BE49-F238E27FC236}">
                <a16:creationId xmlns:a16="http://schemas.microsoft.com/office/drawing/2014/main" id="{21FB70A2-5749-164D-B598-1EF141A16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39640-F98F-CA41-AEBE-728C50F3577F}"/>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245493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E114-8989-BE4F-8A97-8E6ACE3D0F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063798-20C3-7448-9E9B-19B7B57539C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EC8B659-B1EF-5546-ABEF-AD65F363B99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0E8376D-20A9-0447-A927-D74E41604B3C}"/>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6" name="Footer Placeholder 5">
            <a:extLst>
              <a:ext uri="{FF2B5EF4-FFF2-40B4-BE49-F238E27FC236}">
                <a16:creationId xmlns:a16="http://schemas.microsoft.com/office/drawing/2014/main" id="{74299FD3-7A78-9340-A089-0BCFFB218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9B69F-1296-0B4F-9951-63B7D9A13E1F}"/>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280655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8E87-5255-0848-8C86-AEB3589A8FF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8FD4F67-41E2-AA45-8464-F556200B1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CCB9EC-8A08-D04A-922A-64D4802F43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3C6AD3E-2377-2941-945D-5C13BB5D4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8F24DD5-7FAC-5147-803A-3829D78C99E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3A1CF20-DDFD-CE48-BFA8-6ABACA4DAB48}"/>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8" name="Footer Placeholder 7">
            <a:extLst>
              <a:ext uri="{FF2B5EF4-FFF2-40B4-BE49-F238E27FC236}">
                <a16:creationId xmlns:a16="http://schemas.microsoft.com/office/drawing/2014/main" id="{E3B539A3-9C2E-AD41-8EA5-18001C8CCD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3B22E-7CFF-AB4F-8806-8FB4D0B959A7}"/>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7859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B45E-D674-9C4D-84E3-D9BA3049E68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9B5DC1-07B4-E948-B0C6-A8E4020A3273}"/>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4" name="Footer Placeholder 3">
            <a:extLst>
              <a:ext uri="{FF2B5EF4-FFF2-40B4-BE49-F238E27FC236}">
                <a16:creationId xmlns:a16="http://schemas.microsoft.com/office/drawing/2014/main" id="{DA42FF8A-3312-B74F-8437-7E803D5CE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60D1CE-2CE7-4648-B5A2-48DDFE914898}"/>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70520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314E1-8731-A449-844C-500A93113E97}"/>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3" name="Footer Placeholder 2">
            <a:extLst>
              <a:ext uri="{FF2B5EF4-FFF2-40B4-BE49-F238E27FC236}">
                <a16:creationId xmlns:a16="http://schemas.microsoft.com/office/drawing/2014/main" id="{F85C2562-1445-A24C-B227-16D93345BA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63110-9233-374E-8CB1-5AE5ABAF8230}"/>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134164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C596-BDC4-8643-886B-63BDF65CCB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80DD8EC-E5E4-CA42-8BD9-5AC98EEC0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C1129A7-E06A-D94F-9B1F-216783B3A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FA89E6-8EDC-0244-B355-830646E3F7B6}"/>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6" name="Footer Placeholder 5">
            <a:extLst>
              <a:ext uri="{FF2B5EF4-FFF2-40B4-BE49-F238E27FC236}">
                <a16:creationId xmlns:a16="http://schemas.microsoft.com/office/drawing/2014/main" id="{2C00A0C4-BD6A-2C44-9CBC-0292B3126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9CB50-0332-1444-983A-5F8528D81AB5}"/>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212803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2F39-000E-0A44-A229-44A6703CE4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C85FF0-6354-9A4E-9427-9874A47B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AECFB-4E84-1B4A-8CC6-C73433A4F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0F3188-ACC0-E146-8511-DB7D0145CAAA}"/>
              </a:ext>
            </a:extLst>
          </p:cNvPr>
          <p:cNvSpPr>
            <a:spLocks noGrp="1"/>
          </p:cNvSpPr>
          <p:nvPr>
            <p:ph type="dt" sz="half" idx="10"/>
          </p:nvPr>
        </p:nvSpPr>
        <p:spPr/>
        <p:txBody>
          <a:bodyPr/>
          <a:lstStyle/>
          <a:p>
            <a:fld id="{7845AFDD-A414-9F44-AFB8-381B9548E8B3}" type="datetimeFigureOut">
              <a:rPr lang="en-US" smtClean="0"/>
              <a:t>4/14/2021</a:t>
            </a:fld>
            <a:endParaRPr lang="en-US"/>
          </a:p>
        </p:txBody>
      </p:sp>
      <p:sp>
        <p:nvSpPr>
          <p:cNvPr id="6" name="Footer Placeholder 5">
            <a:extLst>
              <a:ext uri="{FF2B5EF4-FFF2-40B4-BE49-F238E27FC236}">
                <a16:creationId xmlns:a16="http://schemas.microsoft.com/office/drawing/2014/main" id="{7395402E-F7DC-DA42-8412-6002179C4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11206-FE31-104F-9BE5-DCB6308F1148}"/>
              </a:ext>
            </a:extLst>
          </p:cNvPr>
          <p:cNvSpPr>
            <a:spLocks noGrp="1"/>
          </p:cNvSpPr>
          <p:nvPr>
            <p:ph type="sldNum" sz="quarter" idx="12"/>
          </p:nvPr>
        </p:nvSpPr>
        <p:spPr/>
        <p:txBody>
          <a:bodyPr/>
          <a:lstStyle/>
          <a:p>
            <a:fld id="{930B75C6-3773-A043-B11F-88C6611801EA}" type="slidenum">
              <a:rPr lang="en-US" smtClean="0"/>
              <a:t>‹#›</a:t>
            </a:fld>
            <a:endParaRPr lang="en-US"/>
          </a:p>
        </p:txBody>
      </p:sp>
    </p:spTree>
    <p:extLst>
      <p:ext uri="{BB962C8B-B14F-4D97-AF65-F5344CB8AC3E}">
        <p14:creationId xmlns:p14="http://schemas.microsoft.com/office/powerpoint/2010/main" val="368985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91E55-6498-7244-A76C-FC03B9088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2EAF81-827B-F447-85D5-8699AEF4D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1593F3-8989-4346-85B0-64D67BB5B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5AFDD-A414-9F44-AFB8-381B9548E8B3}" type="datetimeFigureOut">
              <a:rPr lang="en-US" smtClean="0"/>
              <a:t>4/14/2021</a:t>
            </a:fld>
            <a:endParaRPr lang="en-US"/>
          </a:p>
        </p:txBody>
      </p:sp>
      <p:sp>
        <p:nvSpPr>
          <p:cNvPr id="5" name="Footer Placeholder 4">
            <a:extLst>
              <a:ext uri="{FF2B5EF4-FFF2-40B4-BE49-F238E27FC236}">
                <a16:creationId xmlns:a16="http://schemas.microsoft.com/office/drawing/2014/main" id="{BFA49346-A727-2745-8019-EB33B82BC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5CED66-761C-4E45-9D28-1B47DC2E6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B75C6-3773-A043-B11F-88C6611801EA}" type="slidenum">
              <a:rPr lang="en-US" smtClean="0"/>
              <a:t>‹#›</a:t>
            </a:fld>
            <a:endParaRPr lang="en-US"/>
          </a:p>
        </p:txBody>
      </p:sp>
    </p:spTree>
    <p:extLst>
      <p:ext uri="{BB962C8B-B14F-4D97-AF65-F5344CB8AC3E}">
        <p14:creationId xmlns:p14="http://schemas.microsoft.com/office/powerpoint/2010/main" val="3215398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enkat197872/securityhub_automation/tree/main/EventDump_forNetcoolTeam/cis_finding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enkat197872/securityhub_automation/tree/main/EventDump_forNetcoolTeam/cis_finding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wslabs/aws-securityhub-multiaccount-scripts/issues/6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enkat197872/securityhub_automation/blob/main/final_code/publish_securityhub_findings_to_netcool_working_14Apr_final.py" TargetMode="External"/><Relationship Id="rId2" Type="http://schemas.openxmlformats.org/officeDocument/2006/relationships/hyperlink" Target="https://github.com/awslabs/aws-securityhub-multiaccount-scrip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wslabs/aws-securityhub-multiaccount-scripts" TargetMode="External"/><Relationship Id="rId2" Type="http://schemas.openxmlformats.org/officeDocument/2006/relationships/hyperlink" Target="https://github.com/awslabs/aws-securityhub-multiaccount-scripts/blob/master/EnableSecurityHub.yaml" TargetMode="External"/><Relationship Id="rId1" Type="http://schemas.openxmlformats.org/officeDocument/2006/relationships/slideLayout" Target="../slideLayouts/slideLayout2.xml"/><Relationship Id="rId4" Type="http://schemas.openxmlformats.org/officeDocument/2006/relationships/hyperlink" Target="https://github.com/venkat197872/securityhub_automation/blob/main/final_co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0.emf"/><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p:txBody>
          <a:bodyPr>
            <a:normAutofit/>
          </a:bodyPr>
          <a:lstStyle/>
          <a:p>
            <a:r>
              <a:rPr lang="en-US" sz="5400" dirty="0" err="1"/>
              <a:t>SecurityHub</a:t>
            </a:r>
            <a:r>
              <a:rPr lang="en-US" sz="5400" dirty="0"/>
              <a:t> Design &amp; Implementation</a:t>
            </a:r>
            <a:br>
              <a:rPr lang="en-US" dirty="0"/>
            </a:br>
            <a:r>
              <a:rPr lang="en-US" sz="3600" b="1" dirty="0">
                <a:solidFill>
                  <a:schemeClr val="accent1"/>
                </a:solidFill>
              </a:rPr>
              <a:t>for AWS</a:t>
            </a:r>
            <a:endParaRPr lang="en-US" b="1" dirty="0">
              <a:solidFill>
                <a:schemeClr val="accent1"/>
              </a:solidFill>
            </a:endParaRPr>
          </a:p>
        </p:txBody>
      </p:sp>
      <p:sp>
        <p:nvSpPr>
          <p:cNvPr id="3" name="Subtitle 2">
            <a:extLst>
              <a:ext uri="{FF2B5EF4-FFF2-40B4-BE49-F238E27FC236}">
                <a16:creationId xmlns:a16="http://schemas.microsoft.com/office/drawing/2014/main" id="{AF6C5C4A-F8AE-874C-8F09-703B4BD6BE46}"/>
              </a:ext>
            </a:extLst>
          </p:cNvPr>
          <p:cNvSpPr>
            <a:spLocks noGrp="1"/>
          </p:cNvSpPr>
          <p:nvPr>
            <p:ph type="subTitle" idx="1"/>
          </p:nvPr>
        </p:nvSpPr>
        <p:spPr>
          <a:xfrm>
            <a:off x="2639122" y="4429919"/>
            <a:ext cx="9144000" cy="1655762"/>
          </a:xfrm>
        </p:spPr>
        <p:txBody>
          <a:bodyPr>
            <a:normAutofit/>
          </a:bodyPr>
          <a:lstStyle/>
          <a:p>
            <a:pPr algn="r"/>
            <a:r>
              <a:rPr lang="en-US" dirty="0"/>
              <a:t>Jigar Kapasi</a:t>
            </a:r>
          </a:p>
          <a:p>
            <a:pPr algn="r"/>
            <a:r>
              <a:rPr lang="en-US" dirty="0"/>
              <a:t>Venkat Reddy</a:t>
            </a:r>
          </a:p>
        </p:txBody>
      </p:sp>
    </p:spTree>
    <p:extLst>
      <p:ext uri="{BB962C8B-B14F-4D97-AF65-F5344CB8AC3E}">
        <p14:creationId xmlns:p14="http://schemas.microsoft.com/office/powerpoint/2010/main" val="10803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771741" y="-268291"/>
            <a:ext cx="10515600" cy="1325563"/>
          </a:xfrm>
        </p:spPr>
        <p:txBody>
          <a:bodyPr/>
          <a:lstStyle/>
          <a:p>
            <a:r>
              <a:rPr lang="en-US" b="1" dirty="0">
                <a:solidFill>
                  <a:schemeClr val="tx2"/>
                </a:solidFill>
                <a:effectLst>
                  <a:outerShdw blurRad="50800" dist="38100" dir="2700000" algn="tl" rotWithShape="0">
                    <a:prstClr val="black">
                      <a:alpha val="80000"/>
                    </a:prstClr>
                  </a:outerShdw>
                </a:effectLst>
              </a:rPr>
              <a:t>Proposed Design</a:t>
            </a:r>
            <a:endParaRPr lang="en-IN" b="1" dirty="0">
              <a:solidFill>
                <a:schemeClr val="tx2"/>
              </a:solidFill>
              <a:effectLst>
                <a:outerShdw blurRad="50800" dist="38100" dir="2700000" algn="tl" rotWithShape="0">
                  <a:prstClr val="black">
                    <a:alpha val="80000"/>
                  </a:prstClr>
                </a:outerShdw>
              </a:effectLst>
            </a:endParaRPr>
          </a:p>
        </p:txBody>
      </p:sp>
      <p:sp>
        <p:nvSpPr>
          <p:cNvPr id="3" name="Date Placeholder 2">
            <a:extLst>
              <a:ext uri="{FF2B5EF4-FFF2-40B4-BE49-F238E27FC236}">
                <a16:creationId xmlns:a16="http://schemas.microsoft.com/office/drawing/2014/main" id="{C70312FD-3391-4D45-B2C6-F43230D03A9B}"/>
              </a:ext>
            </a:extLst>
          </p:cNvPr>
          <p:cNvSpPr>
            <a:spLocks noGrp="1"/>
          </p:cNvSpPr>
          <p:nvPr>
            <p:ph type="dt" sz="half" idx="10"/>
          </p:nvPr>
        </p:nvSpPr>
        <p:spPr>
          <a:xfrm>
            <a:off x="18797" y="6595359"/>
            <a:ext cx="1208285" cy="26264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EC7012-C59D-4BC6-84B4-B0550D8548B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15-04-2021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544F94CA-480F-4912-9EB8-BC6C802912F8}"/>
              </a:ext>
            </a:extLst>
          </p:cNvPr>
          <p:cNvSpPr>
            <a:spLocks noGrp="1"/>
          </p:cNvSpPr>
          <p:nvPr>
            <p:ph idx="1"/>
          </p:nvPr>
        </p:nvSpPr>
        <p:spPr>
          <a:xfrm>
            <a:off x="465082" y="791739"/>
            <a:ext cx="11128917" cy="5464066"/>
          </a:xfrm>
        </p:spPr>
        <p:txBody>
          <a:bodyPr>
            <a:normAutofit lnSpcReduction="10000"/>
          </a:bodyPr>
          <a:lstStyle/>
          <a:p>
            <a:r>
              <a:rPr lang="en-US" sz="2400" dirty="0"/>
              <a:t>Enable Multi-Account, Multi-Region deployment architecture. Enable as many regions as needed and where Customer services are running.</a:t>
            </a:r>
          </a:p>
          <a:p>
            <a:pPr marL="0" indent="0">
              <a:buNone/>
            </a:pPr>
            <a:endParaRPr lang="en-US" sz="2400" dirty="0"/>
          </a:p>
          <a:p>
            <a:r>
              <a:rPr lang="en-US" sz="2400" dirty="0"/>
              <a:t>No concept of Secondary Region. Multiple regions enabled wherever Account Region specific services are running and compliance needs to be reported.</a:t>
            </a:r>
          </a:p>
          <a:p>
            <a:endParaRPr lang="en-US" sz="2400" dirty="0"/>
          </a:p>
          <a:p>
            <a:r>
              <a:rPr lang="en-US" sz="2400" dirty="0"/>
              <a:t>Enable CIS benchmarks in Security Hub. All controls are enabled in all regions. (Duplicate findings across regions for Global Resources like IAM.)</a:t>
            </a:r>
          </a:p>
          <a:p>
            <a:endParaRPr lang="en-US" sz="2400" dirty="0"/>
          </a:p>
          <a:p>
            <a:r>
              <a:rPr lang="en-US" sz="2400" dirty="0"/>
              <a:t>Primary key for </a:t>
            </a:r>
            <a:r>
              <a:rPr lang="en-US" sz="2400" b="1" dirty="0"/>
              <a:t>Netcool integration </a:t>
            </a:r>
            <a:r>
              <a:rPr lang="en-US" sz="2400" dirty="0"/>
              <a:t>could be   </a:t>
            </a:r>
            <a:r>
              <a:rPr lang="en-US" sz="2400" b="1" dirty="0"/>
              <a:t>Region, </a:t>
            </a:r>
            <a:r>
              <a:rPr lang="en-US" sz="2400" b="1" dirty="0" err="1"/>
              <a:t>AccountId</a:t>
            </a:r>
            <a:r>
              <a:rPr lang="en-US" sz="2400" b="1" dirty="0"/>
              <a:t>, </a:t>
            </a:r>
            <a:r>
              <a:rPr lang="en-US" sz="2400" b="1" dirty="0" err="1"/>
              <a:t>CIS_control_id</a:t>
            </a:r>
            <a:r>
              <a:rPr lang="en-US" sz="2400" b="1" dirty="0"/>
              <a:t> </a:t>
            </a:r>
            <a:r>
              <a:rPr lang="en-US" sz="2400" dirty="0"/>
              <a:t>. This will uniquely identify an Event, ticket.</a:t>
            </a:r>
          </a:p>
          <a:p>
            <a:pPr marL="0" indent="0">
              <a:buNone/>
            </a:pPr>
            <a:r>
              <a:rPr lang="en-US" sz="2400" dirty="0"/>
              <a:t>Refer below URL for a dump of sample Events to Netcool from </a:t>
            </a:r>
            <a:r>
              <a:rPr lang="en-US" sz="2400" dirty="0" err="1"/>
              <a:t>SecurityHub</a:t>
            </a:r>
            <a:endParaRPr lang="en-US" sz="2400" dirty="0"/>
          </a:p>
          <a:p>
            <a:pPr marL="0" indent="0">
              <a:buNone/>
            </a:pPr>
            <a:r>
              <a:rPr lang="en-US" sz="2400" dirty="0">
                <a:hlinkClick r:id="rId3"/>
              </a:rPr>
              <a:t>https://github.com/venkat197872/securityhub_automation/tree/main/EventDump_forNetcoolTeam/cis_findings</a:t>
            </a:r>
            <a:endParaRPr lang="en-US" sz="2400" dirty="0"/>
          </a:p>
          <a:p>
            <a:pPr marL="0" indent="0">
              <a:buNone/>
            </a:pPr>
            <a:endParaRPr lang="en-US" sz="2400" dirty="0"/>
          </a:p>
        </p:txBody>
      </p:sp>
    </p:spTree>
    <p:extLst>
      <p:ext uri="{BB962C8B-B14F-4D97-AF65-F5344CB8AC3E}">
        <p14:creationId xmlns:p14="http://schemas.microsoft.com/office/powerpoint/2010/main" val="48191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a:xfrm>
            <a:off x="1524000" y="1523805"/>
            <a:ext cx="9144000" cy="2387600"/>
          </a:xfrm>
        </p:spPr>
        <p:txBody>
          <a:bodyPr>
            <a:normAutofit/>
          </a:bodyPr>
          <a:lstStyle/>
          <a:p>
            <a:r>
              <a:rPr lang="en-US" sz="5400" dirty="0"/>
              <a:t>Demo</a:t>
            </a:r>
            <a:endParaRPr lang="en-US" b="1" dirty="0">
              <a:solidFill>
                <a:schemeClr val="accent1"/>
              </a:solidFill>
            </a:endParaRPr>
          </a:p>
        </p:txBody>
      </p:sp>
    </p:spTree>
    <p:extLst>
      <p:ext uri="{BB962C8B-B14F-4D97-AF65-F5344CB8AC3E}">
        <p14:creationId xmlns:p14="http://schemas.microsoft.com/office/powerpoint/2010/main" val="332626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dirty="0"/>
              <a:t>Next Steps</a:t>
            </a:r>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fontScale="92500" lnSpcReduction="10000"/>
          </a:bodyPr>
          <a:lstStyle/>
          <a:p>
            <a:r>
              <a:rPr lang="en-US" sz="2400" b="1" dirty="0"/>
              <a:t>Integrate with Netcool-ServiceNow </a:t>
            </a:r>
            <a:r>
              <a:rPr lang="en-US" sz="2400" dirty="0"/>
              <a:t>and post findings into ServiceNow as tickets. Netcool event dump for CIS findings below. One CIS control sends one Netcool request. One CIS control can have findings related to multiple resources. Sample json Event dump below</a:t>
            </a:r>
          </a:p>
          <a:p>
            <a:pPr marL="0" indent="0">
              <a:buNone/>
            </a:pPr>
            <a:r>
              <a:rPr lang="en-US" sz="2400" dirty="0">
                <a:hlinkClick r:id="rId2"/>
              </a:rPr>
              <a:t>https://github.com/venkat197872/securityhub_automation/tree/main/EventDump_forNetcoolTeam/cis_findings</a:t>
            </a:r>
            <a:endParaRPr lang="en-US" sz="2400" dirty="0"/>
          </a:p>
          <a:p>
            <a:pPr marL="0" indent="0">
              <a:buNone/>
            </a:pPr>
            <a:endParaRPr lang="en-US" sz="2400" dirty="0"/>
          </a:p>
          <a:p>
            <a:r>
              <a:rPr lang="en-US" sz="2400" dirty="0"/>
              <a:t>IBM tech specs – CIS delta enablement, automation</a:t>
            </a:r>
          </a:p>
          <a:p>
            <a:endParaRPr lang="en-US" sz="2400" dirty="0"/>
          </a:p>
          <a:p>
            <a:r>
              <a:rPr lang="en-US" sz="2400" dirty="0"/>
              <a:t>Remediation</a:t>
            </a:r>
          </a:p>
          <a:p>
            <a:endParaRPr lang="en-US" sz="2400" dirty="0"/>
          </a:p>
          <a:p>
            <a:r>
              <a:rPr lang="en-US" sz="2400" dirty="0"/>
              <a:t>Solution packaging using </a:t>
            </a:r>
            <a:r>
              <a:rPr lang="en-US" sz="2400" dirty="0" err="1"/>
              <a:t>Quickstart</a:t>
            </a:r>
            <a:r>
              <a:rPr lang="en-US" sz="2400" dirty="0"/>
              <a:t>? </a:t>
            </a:r>
          </a:p>
          <a:p>
            <a:endParaRPr lang="en-US" sz="2400" dirty="0"/>
          </a:p>
          <a:p>
            <a:r>
              <a:rPr lang="en-US" sz="2400" dirty="0"/>
              <a:t>Documentation, COO for code written by us</a:t>
            </a:r>
          </a:p>
        </p:txBody>
      </p:sp>
    </p:spTree>
    <p:extLst>
      <p:ext uri="{BB962C8B-B14F-4D97-AF65-F5344CB8AC3E}">
        <p14:creationId xmlns:p14="http://schemas.microsoft.com/office/powerpoint/2010/main" val="3957107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dirty="0"/>
              <a:t>Queries, Issues</a:t>
            </a:r>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a:bodyPr>
          <a:lstStyle/>
          <a:p>
            <a:r>
              <a:rPr lang="en-US" sz="2400" dirty="0"/>
              <a:t>Raised issue on </a:t>
            </a:r>
            <a:r>
              <a:rPr lang="en-US" sz="2400" dirty="0" err="1"/>
              <a:t>awslab</a:t>
            </a:r>
            <a:r>
              <a:rPr lang="en-US" sz="2400" dirty="0"/>
              <a:t> code. While using the AWS labs asset, along with CIS controls, AWS Foundational Security Best Practices v1.0.0 also getting enabled by default.</a:t>
            </a:r>
            <a:endParaRPr lang="en-US" sz="2400" dirty="0">
              <a:hlinkClick r:id="rId2"/>
            </a:endParaRPr>
          </a:p>
          <a:p>
            <a:pPr marL="0" indent="0">
              <a:buNone/>
            </a:pPr>
            <a:r>
              <a:rPr lang="en-US" sz="2400" dirty="0">
                <a:hlinkClick r:id="rId2"/>
              </a:rPr>
              <a:t>https://github.com/awslabs/aws-securityhub-multiaccount-scripts/issues/61</a:t>
            </a:r>
            <a:endParaRPr lang="en-US" sz="2400" dirty="0"/>
          </a:p>
          <a:p>
            <a:endParaRPr lang="en-US" sz="2400" dirty="0"/>
          </a:p>
          <a:p>
            <a:r>
              <a:rPr lang="en-US" sz="2400" dirty="0"/>
              <a:t>Minor risk: Using AWS labs asset for enabling Multi-Account architecture. We will need to understand, support the code for enhancements ?</a:t>
            </a:r>
          </a:p>
          <a:p>
            <a:endParaRPr lang="en-US" sz="2400" dirty="0"/>
          </a:p>
          <a:p>
            <a:r>
              <a:rPr lang="en-US" sz="2400" dirty="0"/>
              <a:t>Architecture Decisions, design queries in coming slides.</a:t>
            </a:r>
          </a:p>
          <a:p>
            <a:endParaRPr lang="en-US" sz="2400" dirty="0"/>
          </a:p>
          <a:p>
            <a:pPr marL="0" indent="0">
              <a:buNone/>
            </a:pPr>
            <a:endParaRPr lang="en-US" sz="2400" dirty="0"/>
          </a:p>
        </p:txBody>
      </p:sp>
    </p:spTree>
    <p:extLst>
      <p:ext uri="{BB962C8B-B14F-4D97-AF65-F5344CB8AC3E}">
        <p14:creationId xmlns:p14="http://schemas.microsoft.com/office/powerpoint/2010/main" val="230416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p:txBody>
          <a:bodyPr>
            <a:normAutofit/>
          </a:bodyPr>
          <a:lstStyle/>
          <a:p>
            <a:r>
              <a:rPr lang="en-US" sz="5400" dirty="0"/>
              <a:t>Architecture Decisions - </a:t>
            </a:r>
            <a:r>
              <a:rPr lang="en-US" sz="5400" dirty="0">
                <a:solidFill>
                  <a:srgbClr val="FF0000"/>
                </a:solidFill>
              </a:rPr>
              <a:t>TBD</a:t>
            </a:r>
            <a:endParaRPr lang="en-US" b="1" dirty="0">
              <a:solidFill>
                <a:srgbClr val="FF0000"/>
              </a:solidFill>
            </a:endParaRPr>
          </a:p>
        </p:txBody>
      </p:sp>
      <p:sp>
        <p:nvSpPr>
          <p:cNvPr id="3" name="Subtitle 2">
            <a:extLst>
              <a:ext uri="{FF2B5EF4-FFF2-40B4-BE49-F238E27FC236}">
                <a16:creationId xmlns:a16="http://schemas.microsoft.com/office/drawing/2014/main" id="{AF6C5C4A-F8AE-874C-8F09-703B4BD6BE4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6309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p:txBody>
          <a:bodyPr>
            <a:normAutofit/>
          </a:bodyPr>
          <a:lstStyle/>
          <a:p>
            <a:r>
              <a:rPr lang="en-US" sz="5400" dirty="0"/>
              <a:t>Backup slides</a:t>
            </a:r>
            <a:endParaRPr lang="en-US" b="1" dirty="0">
              <a:solidFill>
                <a:schemeClr val="accent1"/>
              </a:solidFill>
            </a:endParaRPr>
          </a:p>
        </p:txBody>
      </p:sp>
      <p:sp>
        <p:nvSpPr>
          <p:cNvPr id="3" name="Subtitle 2">
            <a:extLst>
              <a:ext uri="{FF2B5EF4-FFF2-40B4-BE49-F238E27FC236}">
                <a16:creationId xmlns:a16="http://schemas.microsoft.com/office/drawing/2014/main" id="{AF6C5C4A-F8AE-874C-8F09-703B4BD6BE4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790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p:txBody>
          <a:bodyPr>
            <a:normAutofit/>
          </a:bodyPr>
          <a:lstStyle/>
          <a:p>
            <a:r>
              <a:rPr lang="en-US" sz="5400" dirty="0"/>
              <a:t>Requirements, Status</a:t>
            </a:r>
            <a:endParaRPr lang="en-US" b="1" dirty="0">
              <a:solidFill>
                <a:schemeClr val="accent1"/>
              </a:solidFill>
            </a:endParaRPr>
          </a:p>
        </p:txBody>
      </p:sp>
    </p:spTree>
    <p:extLst>
      <p:ext uri="{BB962C8B-B14F-4D97-AF65-F5344CB8AC3E}">
        <p14:creationId xmlns:p14="http://schemas.microsoft.com/office/powerpoint/2010/main" val="386270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dirty="0"/>
              <a:t>Security Hub related Requirements (AWS)</a:t>
            </a:r>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a:bodyPr>
          <a:lstStyle/>
          <a:p>
            <a:r>
              <a:rPr lang="en-US" sz="2400" dirty="0"/>
              <a:t>Enable Multi-Account, Multi-Region deployment architecture for Security Hub</a:t>
            </a:r>
          </a:p>
          <a:p>
            <a:endParaRPr lang="en-US" sz="2400" dirty="0"/>
          </a:p>
          <a:p>
            <a:r>
              <a:rPr lang="en-US" sz="2400" dirty="0"/>
              <a:t>Enable CIS benchmarks in Security Hub</a:t>
            </a:r>
          </a:p>
          <a:p>
            <a:endParaRPr lang="en-US" sz="2400" dirty="0"/>
          </a:p>
          <a:p>
            <a:r>
              <a:rPr lang="en-US" sz="2400" dirty="0"/>
              <a:t>Integrate with Netcool-ServiceNow and post findings into ServiceNow as tickets</a:t>
            </a:r>
          </a:p>
          <a:p>
            <a:endParaRPr lang="en-US" sz="2400" dirty="0"/>
          </a:p>
          <a:p>
            <a:r>
              <a:rPr lang="en-US" sz="2400" dirty="0"/>
              <a:t>Define a uniform design/architecture across AWS, Azure</a:t>
            </a:r>
          </a:p>
          <a:p>
            <a:endParaRPr lang="en-US" sz="2400" dirty="0"/>
          </a:p>
          <a:p>
            <a:r>
              <a:rPr lang="en-US" sz="2400" dirty="0"/>
              <a:t>Cover Delta between IBM tech specs &amp; CIS implementation of AWS</a:t>
            </a:r>
          </a:p>
          <a:p>
            <a:endParaRPr lang="en-US" sz="2400" dirty="0"/>
          </a:p>
          <a:p>
            <a:r>
              <a:rPr lang="en-US" sz="2400" dirty="0"/>
              <a:t>Provide for remediation of tickets</a:t>
            </a:r>
          </a:p>
          <a:p>
            <a:pPr marL="0" indent="0">
              <a:buNone/>
            </a:pPr>
            <a:endParaRPr lang="en-US" sz="2400" dirty="0"/>
          </a:p>
        </p:txBody>
      </p:sp>
    </p:spTree>
    <p:extLst>
      <p:ext uri="{BB962C8B-B14F-4D97-AF65-F5344CB8AC3E}">
        <p14:creationId xmlns:p14="http://schemas.microsoft.com/office/powerpoint/2010/main" val="5302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dirty="0"/>
              <a:t>What has been Done so far</a:t>
            </a:r>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fontScale="92500" lnSpcReduction="10000"/>
          </a:bodyPr>
          <a:lstStyle/>
          <a:p>
            <a:r>
              <a:rPr lang="en-US" sz="2400" dirty="0"/>
              <a:t>Design review &amp; proposed design changes</a:t>
            </a:r>
          </a:p>
          <a:p>
            <a:endParaRPr lang="en-US" sz="2400" dirty="0"/>
          </a:p>
          <a:p>
            <a:r>
              <a:rPr lang="en-US" sz="2400" dirty="0"/>
              <a:t>Enable Multi-Account, Multi-Region deployment architecture using automation, code. Reused existing automation asset from AWS Labs</a:t>
            </a:r>
          </a:p>
          <a:p>
            <a:pPr marL="0" indent="0">
              <a:buNone/>
            </a:pPr>
            <a:r>
              <a:rPr lang="en-US" sz="2400" dirty="0">
                <a:hlinkClick r:id="rId2"/>
              </a:rPr>
              <a:t>https://github.com/awslabs/aws-securityhub-multiaccount-scripts</a:t>
            </a:r>
            <a:endParaRPr lang="en-US" sz="2400" dirty="0"/>
          </a:p>
          <a:p>
            <a:pPr marL="0" indent="0">
              <a:buNone/>
            </a:pPr>
            <a:endParaRPr lang="en-US" sz="2400" dirty="0"/>
          </a:p>
          <a:p>
            <a:r>
              <a:rPr lang="en-US" sz="2400" dirty="0"/>
              <a:t>Enable CIS benchmarks in Security Hub using above automation</a:t>
            </a:r>
          </a:p>
          <a:p>
            <a:endParaRPr lang="en-US" sz="2400" dirty="0"/>
          </a:p>
          <a:p>
            <a:r>
              <a:rPr lang="en-US" sz="2400" dirty="0"/>
              <a:t>Gather region wise CIS findings and send them to Netcool. Custom code by us</a:t>
            </a:r>
          </a:p>
          <a:p>
            <a:pPr marL="0" indent="0">
              <a:buNone/>
            </a:pPr>
            <a:r>
              <a:rPr lang="en-US" sz="2400" dirty="0">
                <a:hlinkClick r:id="rId3"/>
              </a:rPr>
              <a:t>https://github.com/venkat197872/securityhub_automation/blob/main/final_code/publish_securityhub_findings_to_netcool_working_14Apr_final.py</a:t>
            </a:r>
            <a:endParaRPr lang="en-US" sz="2400" dirty="0"/>
          </a:p>
          <a:p>
            <a:pPr marL="0" indent="0">
              <a:buNone/>
            </a:pPr>
            <a:endParaRPr lang="en-US" sz="2400" dirty="0"/>
          </a:p>
          <a:p>
            <a:r>
              <a:rPr lang="en-US" sz="2400" dirty="0"/>
              <a:t>Automation to disable </a:t>
            </a:r>
            <a:r>
              <a:rPr lang="en-US" sz="2400" dirty="0" err="1"/>
              <a:t>SecurityHub</a:t>
            </a:r>
            <a:r>
              <a:rPr lang="en-US" sz="2400" dirty="0"/>
              <a:t> on master, member accounts. </a:t>
            </a:r>
          </a:p>
          <a:p>
            <a:endParaRPr lang="en-US" sz="2400" dirty="0"/>
          </a:p>
          <a:p>
            <a:pPr marL="0" indent="0">
              <a:buNone/>
            </a:pPr>
            <a:endParaRPr lang="en-US" sz="2400" dirty="0"/>
          </a:p>
        </p:txBody>
      </p:sp>
    </p:spTree>
    <p:extLst>
      <p:ext uri="{BB962C8B-B14F-4D97-AF65-F5344CB8AC3E}">
        <p14:creationId xmlns:p14="http://schemas.microsoft.com/office/powerpoint/2010/main" val="226431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F81B-F076-5442-AFB8-428C0BEB22CD}"/>
              </a:ext>
            </a:extLst>
          </p:cNvPr>
          <p:cNvSpPr>
            <a:spLocks noGrp="1"/>
          </p:cNvSpPr>
          <p:nvPr>
            <p:ph type="title"/>
          </p:nvPr>
        </p:nvSpPr>
        <p:spPr>
          <a:xfrm>
            <a:off x="838200" y="97496"/>
            <a:ext cx="10515600" cy="801523"/>
          </a:xfrm>
        </p:spPr>
        <p:txBody>
          <a:bodyPr>
            <a:normAutofit/>
          </a:bodyPr>
          <a:lstStyle/>
          <a:p>
            <a:r>
              <a:rPr lang="en-US" sz="3200" dirty="0"/>
              <a:t>Customer Account Pre-requisites</a:t>
            </a:r>
          </a:p>
        </p:txBody>
      </p:sp>
      <p:sp>
        <p:nvSpPr>
          <p:cNvPr id="3" name="Content Placeholder 2">
            <a:extLst>
              <a:ext uri="{FF2B5EF4-FFF2-40B4-BE49-F238E27FC236}">
                <a16:creationId xmlns:a16="http://schemas.microsoft.com/office/drawing/2014/main" id="{82AA6EC2-2C48-7149-ACB6-0866906756FD}"/>
              </a:ext>
            </a:extLst>
          </p:cNvPr>
          <p:cNvSpPr>
            <a:spLocks noGrp="1"/>
          </p:cNvSpPr>
          <p:nvPr>
            <p:ph idx="1"/>
          </p:nvPr>
        </p:nvSpPr>
        <p:spPr>
          <a:xfrm>
            <a:off x="838200" y="1166648"/>
            <a:ext cx="10515600" cy="5412828"/>
          </a:xfrm>
        </p:spPr>
        <p:txBody>
          <a:bodyPr>
            <a:normAutofit fontScale="92500" lnSpcReduction="10000"/>
          </a:bodyPr>
          <a:lstStyle/>
          <a:p>
            <a:r>
              <a:rPr lang="en-US" sz="2400" dirty="0"/>
              <a:t>Using CloudFormation, for Master and each Member Account, setup of cross account role permissions to enable Assume Role. Cloud formation template for same at below URL</a:t>
            </a:r>
          </a:p>
          <a:p>
            <a:pPr marL="0" indent="0">
              <a:buNone/>
            </a:pPr>
            <a:r>
              <a:rPr lang="en-US" sz="2400" dirty="0">
                <a:hlinkClick r:id="rId2"/>
              </a:rPr>
              <a:t>https://github.com/awslabs/aws-securityhub-multiaccount-scripts/blob/master/EnableSecurityHub.yaml</a:t>
            </a:r>
            <a:endParaRPr lang="en-US" sz="2400" dirty="0"/>
          </a:p>
          <a:p>
            <a:pPr marL="0" indent="0">
              <a:buNone/>
            </a:pPr>
            <a:endParaRPr lang="en-US" sz="2400" dirty="0"/>
          </a:p>
          <a:p>
            <a:r>
              <a:rPr lang="en-US" sz="2400" dirty="0"/>
              <a:t>Download, execute below </a:t>
            </a:r>
            <a:r>
              <a:rPr lang="en-US" sz="2400" dirty="0" err="1"/>
              <a:t>github</a:t>
            </a:r>
            <a:r>
              <a:rPr lang="en-US" sz="2400" dirty="0"/>
              <a:t> repo locally to enable </a:t>
            </a:r>
            <a:r>
              <a:rPr lang="en-US" sz="2400" dirty="0" err="1"/>
              <a:t>SecurityHub</a:t>
            </a:r>
            <a:endParaRPr lang="en-US" sz="2400" dirty="0"/>
          </a:p>
          <a:p>
            <a:pPr marL="0" indent="0">
              <a:buNone/>
            </a:pPr>
            <a:r>
              <a:rPr lang="en-US" sz="2400" dirty="0">
                <a:hlinkClick r:id="rId3"/>
              </a:rPr>
              <a:t>https://github.com/awslabs/aws-securityhub-multiaccount-scripts</a:t>
            </a:r>
            <a:endParaRPr lang="en-US" sz="2400" dirty="0"/>
          </a:p>
          <a:p>
            <a:endParaRPr lang="en-US" sz="2400" dirty="0"/>
          </a:p>
          <a:p>
            <a:r>
              <a:rPr lang="en-US" sz="2400" dirty="0"/>
              <a:t>Create region wise SNS topic to integrate with Netcool</a:t>
            </a:r>
          </a:p>
          <a:p>
            <a:pPr marL="0" indent="0">
              <a:buNone/>
            </a:pPr>
            <a:endParaRPr lang="en-US" sz="2400" dirty="0"/>
          </a:p>
          <a:p>
            <a:r>
              <a:rPr lang="en-US" sz="2400" dirty="0"/>
              <a:t>Download and execute below code to get findings per cis control and send them to Netcool</a:t>
            </a:r>
          </a:p>
          <a:p>
            <a:pPr marL="0" indent="0">
              <a:buNone/>
            </a:pPr>
            <a:r>
              <a:rPr lang="en-US" sz="2400" dirty="0">
                <a:hlinkClick r:id="rId4"/>
              </a:rPr>
              <a:t>https://github.com/venkat197872/securityhub_automation/blob/main/final_code</a:t>
            </a:r>
            <a:endParaRPr lang="en-US" sz="2400" dirty="0"/>
          </a:p>
          <a:p>
            <a:pPr marL="0" indent="0">
              <a:buNone/>
            </a:pPr>
            <a:endParaRPr lang="en-US" sz="2400" dirty="0"/>
          </a:p>
          <a:p>
            <a:pPr marL="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350335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a:xfrm>
            <a:off x="1524000" y="1523805"/>
            <a:ext cx="9144000" cy="2387600"/>
          </a:xfrm>
        </p:spPr>
        <p:txBody>
          <a:bodyPr>
            <a:normAutofit/>
          </a:bodyPr>
          <a:lstStyle/>
          <a:p>
            <a:r>
              <a:rPr lang="en-US" sz="5400" dirty="0"/>
              <a:t>Reference Architecture &amp; Proposed Changes</a:t>
            </a:r>
            <a:endParaRPr lang="en-US" b="1" dirty="0">
              <a:solidFill>
                <a:schemeClr val="accent1"/>
              </a:solidFill>
            </a:endParaRPr>
          </a:p>
        </p:txBody>
      </p:sp>
    </p:spTree>
    <p:extLst>
      <p:ext uri="{BB962C8B-B14F-4D97-AF65-F5344CB8AC3E}">
        <p14:creationId xmlns:p14="http://schemas.microsoft.com/office/powerpoint/2010/main" val="88682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B58727F8-2DF4-4C38-BC66-CEC4C126F379}"/>
              </a:ext>
            </a:extLst>
          </p:cNvPr>
          <p:cNvSpPr/>
          <p:nvPr/>
        </p:nvSpPr>
        <p:spPr>
          <a:xfrm>
            <a:off x="6096000" y="5047456"/>
            <a:ext cx="5473060" cy="1597605"/>
          </a:xfrm>
          <a:prstGeom prst="roundRect">
            <a:avLst/>
          </a:prstGeom>
          <a:solidFill>
            <a:schemeClr val="accent5">
              <a:lumMod val="20000"/>
              <a:lumOff val="80000"/>
              <a:alpha val="94000"/>
            </a:schemeClr>
          </a:solidFill>
          <a:ln w="9525">
            <a:solidFill>
              <a:schemeClr val="tx1"/>
            </a:solidFill>
            <a:prstDash val="sys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rPr>
              <a:t>Added accounts are member accounts. With the master account, you can view findings in member accounts</a:t>
            </a:r>
            <a:endParaRPr kumimoji="0" lang="en-IN" sz="1800" b="0" i="0" u="none" strike="noStrike" kern="1200" cap="none" spc="0" normalizeH="0" baseline="0" noProof="0" dirty="0">
              <a:ln>
                <a:noFill/>
              </a:ln>
              <a:solidFill>
                <a:prstClr val="black"/>
              </a:solidFill>
              <a:effectLst/>
              <a:uLnTx/>
              <a:uFillTx/>
              <a:latin typeface="Calibri" panose="020F0502020204030204"/>
            </a:endParaRPr>
          </a:p>
        </p:txBody>
      </p:sp>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838200" y="255810"/>
            <a:ext cx="10515600" cy="1325563"/>
          </a:xfrm>
        </p:spPr>
        <p:txBody>
          <a:bodyPr/>
          <a:lstStyle/>
          <a:p>
            <a:r>
              <a:rPr lang="en-US" b="1" dirty="0">
                <a:solidFill>
                  <a:schemeClr val="tx2"/>
                </a:solidFill>
                <a:effectLst>
                  <a:outerShdw blurRad="50800" dist="38100" dir="2700000" algn="tl" rotWithShape="0">
                    <a:prstClr val="black">
                      <a:alpha val="80000"/>
                    </a:prstClr>
                  </a:outerShdw>
                </a:effectLst>
              </a:rPr>
              <a:t>Multi-Account structure</a:t>
            </a:r>
            <a:endParaRPr lang="en-IN" b="1" dirty="0">
              <a:solidFill>
                <a:schemeClr val="tx2"/>
              </a:solidFill>
              <a:effectLst>
                <a:outerShdw blurRad="50800" dist="38100" dir="2700000" algn="tl" rotWithShape="0">
                  <a:prstClr val="black">
                    <a:alpha val="80000"/>
                  </a:prstClr>
                </a:outerShdw>
              </a:effectLst>
            </a:endParaRPr>
          </a:p>
        </p:txBody>
      </p:sp>
      <p:sp>
        <p:nvSpPr>
          <p:cNvPr id="7" name="Rectangle 6">
            <a:extLst>
              <a:ext uri="{FF2B5EF4-FFF2-40B4-BE49-F238E27FC236}">
                <a16:creationId xmlns:a16="http://schemas.microsoft.com/office/drawing/2014/main" id="{3CCA30E7-4D67-4744-8669-040F28935FB8}"/>
              </a:ext>
            </a:extLst>
          </p:cNvPr>
          <p:cNvSpPr/>
          <p:nvPr/>
        </p:nvSpPr>
        <p:spPr>
          <a:xfrm>
            <a:off x="1316252" y="2139745"/>
            <a:ext cx="2920468" cy="194987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p>
        </p:txBody>
      </p:sp>
      <p:pic>
        <p:nvPicPr>
          <p:cNvPr id="8" name="Graphic 7">
            <a:extLst>
              <a:ext uri="{FF2B5EF4-FFF2-40B4-BE49-F238E27FC236}">
                <a16:creationId xmlns:a16="http://schemas.microsoft.com/office/drawing/2014/main" id="{7629DB6E-A7AF-4AB8-8997-B61BBCD94C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6252" y="2139745"/>
            <a:ext cx="330200" cy="330200"/>
          </a:xfrm>
          <a:prstGeom prst="rect">
            <a:avLst/>
          </a:prstGeom>
        </p:spPr>
      </p:pic>
      <p:pic>
        <p:nvPicPr>
          <p:cNvPr id="9" name="Graphic 8">
            <a:extLst>
              <a:ext uri="{FF2B5EF4-FFF2-40B4-BE49-F238E27FC236}">
                <a16:creationId xmlns:a16="http://schemas.microsoft.com/office/drawing/2014/main" id="{EE4F08B5-1B6E-4135-8245-66C015F466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1612" y="1690688"/>
            <a:ext cx="290512" cy="290512"/>
          </a:xfrm>
          <a:prstGeom prst="rect">
            <a:avLst/>
          </a:prstGeom>
        </p:spPr>
      </p:pic>
      <p:sp>
        <p:nvSpPr>
          <p:cNvPr id="10" name="Rectangle 9">
            <a:extLst>
              <a:ext uri="{FF2B5EF4-FFF2-40B4-BE49-F238E27FC236}">
                <a16:creationId xmlns:a16="http://schemas.microsoft.com/office/drawing/2014/main" id="{1B458B6C-A736-42AF-952D-888C22587F8C}"/>
              </a:ext>
            </a:extLst>
          </p:cNvPr>
          <p:cNvSpPr/>
          <p:nvPr/>
        </p:nvSpPr>
        <p:spPr>
          <a:xfrm>
            <a:off x="7371612" y="1690688"/>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p>
        </p:txBody>
      </p:sp>
      <p:pic>
        <p:nvPicPr>
          <p:cNvPr id="13" name="Graphic 12">
            <a:extLst>
              <a:ext uri="{FF2B5EF4-FFF2-40B4-BE49-F238E27FC236}">
                <a16:creationId xmlns:a16="http://schemas.microsoft.com/office/drawing/2014/main" id="{CBB5A1BB-77D1-44F5-9EFB-DAA9EA36B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1612" y="3456464"/>
            <a:ext cx="290512" cy="290512"/>
          </a:xfrm>
          <a:prstGeom prst="rect">
            <a:avLst/>
          </a:prstGeom>
        </p:spPr>
      </p:pic>
      <p:sp>
        <p:nvSpPr>
          <p:cNvPr id="14" name="Rectangle 13">
            <a:extLst>
              <a:ext uri="{FF2B5EF4-FFF2-40B4-BE49-F238E27FC236}">
                <a16:creationId xmlns:a16="http://schemas.microsoft.com/office/drawing/2014/main" id="{CD5C0A5A-3C53-4C4E-A3FF-4001FE6C23DB}"/>
              </a:ext>
            </a:extLst>
          </p:cNvPr>
          <p:cNvSpPr/>
          <p:nvPr/>
        </p:nvSpPr>
        <p:spPr>
          <a:xfrm>
            <a:off x="7371612" y="3456464"/>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p>
        </p:txBody>
      </p:sp>
      <p:pic>
        <p:nvPicPr>
          <p:cNvPr id="15" name="Graphic 14">
            <a:extLst>
              <a:ext uri="{FF2B5EF4-FFF2-40B4-BE49-F238E27FC236}">
                <a16:creationId xmlns:a16="http://schemas.microsoft.com/office/drawing/2014/main" id="{0229CFD9-89A8-4F00-A9D5-754049884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20886" y="2717800"/>
            <a:ext cx="711200" cy="711200"/>
          </a:xfrm>
          <a:prstGeom prst="rect">
            <a:avLst/>
          </a:prstGeom>
        </p:spPr>
      </p:pic>
      <p:pic>
        <p:nvPicPr>
          <p:cNvPr id="16" name="Graphic 15">
            <a:extLst>
              <a:ext uri="{FF2B5EF4-FFF2-40B4-BE49-F238E27FC236}">
                <a16:creationId xmlns:a16="http://schemas.microsoft.com/office/drawing/2014/main" id="{C84B3DBA-C912-4D1A-B5B6-B2503E57A5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49526" y="2057508"/>
            <a:ext cx="711200" cy="711200"/>
          </a:xfrm>
          <a:prstGeom prst="rect">
            <a:avLst/>
          </a:prstGeom>
        </p:spPr>
      </p:pic>
      <p:pic>
        <p:nvPicPr>
          <p:cNvPr id="17" name="Graphic 16">
            <a:extLst>
              <a:ext uri="{FF2B5EF4-FFF2-40B4-BE49-F238E27FC236}">
                <a16:creationId xmlns:a16="http://schemas.microsoft.com/office/drawing/2014/main" id="{D736A23E-F514-41AD-A0D9-B802B0E787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49526" y="3896360"/>
            <a:ext cx="711200" cy="711200"/>
          </a:xfrm>
          <a:prstGeom prst="rect">
            <a:avLst/>
          </a:prstGeom>
        </p:spPr>
      </p:pic>
      <p:cxnSp>
        <p:nvCxnSpPr>
          <p:cNvPr id="19" name="Straight Arrow Connector 18">
            <a:extLst>
              <a:ext uri="{FF2B5EF4-FFF2-40B4-BE49-F238E27FC236}">
                <a16:creationId xmlns:a16="http://schemas.microsoft.com/office/drawing/2014/main" id="{8B526183-56D6-4D7F-B393-1493C3B46D49}"/>
              </a:ext>
            </a:extLst>
          </p:cNvPr>
          <p:cNvCxnSpPr>
            <a:stCxn id="15" idx="3"/>
            <a:endCxn id="16" idx="1"/>
          </p:cNvCxnSpPr>
          <p:nvPr/>
        </p:nvCxnSpPr>
        <p:spPr>
          <a:xfrm flipV="1">
            <a:off x="3132086" y="2413108"/>
            <a:ext cx="4917440" cy="660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45D394-457C-4187-B485-58FAE7CB80DA}"/>
              </a:ext>
            </a:extLst>
          </p:cNvPr>
          <p:cNvCxnSpPr>
            <a:stCxn id="15" idx="3"/>
            <a:endCxn id="17" idx="1"/>
          </p:cNvCxnSpPr>
          <p:nvPr/>
        </p:nvCxnSpPr>
        <p:spPr>
          <a:xfrm>
            <a:off x="3132086" y="3073400"/>
            <a:ext cx="4917440" cy="1178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4BB55A31-FE39-44BB-B0CA-B05CE790AA36}"/>
              </a:ext>
            </a:extLst>
          </p:cNvPr>
          <p:cNvSpPr/>
          <p:nvPr/>
        </p:nvSpPr>
        <p:spPr>
          <a:xfrm>
            <a:off x="441083" y="5033724"/>
            <a:ext cx="5045317" cy="1597605"/>
          </a:xfrm>
          <a:prstGeom prst="roundRect">
            <a:avLst/>
          </a:prstGeom>
          <a:solidFill>
            <a:schemeClr val="accent2">
              <a:lumMod val="20000"/>
              <a:lumOff val="80000"/>
              <a:alpha val="90000"/>
            </a:schemeClr>
          </a:solidFill>
          <a:ln w="9525">
            <a:solidFill>
              <a:schemeClr val="tx1"/>
            </a:solidFill>
            <a:prstDash val="sysDot"/>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rPr>
              <a:t>If your invitations are accepted by a member account , your account is designated as the Security Hub master account</a:t>
            </a:r>
            <a:endParaRPr kumimoji="0" lang="en-IN" sz="1800" b="0" i="0" u="none" strike="noStrike" kern="1200" cap="none" spc="0" normalizeH="0" baseline="0" noProof="0" dirty="0">
              <a:ln>
                <a:noFill/>
              </a:ln>
              <a:solidFill>
                <a:prstClr val="black"/>
              </a:solidFill>
              <a:effectLst/>
              <a:uLnTx/>
              <a:uFillTx/>
              <a:latin typeface="Calibri" panose="020F0502020204030204"/>
            </a:endParaRPr>
          </a:p>
        </p:txBody>
      </p:sp>
      <p:sp>
        <p:nvSpPr>
          <p:cNvPr id="24" name="TextBox 23">
            <a:extLst>
              <a:ext uri="{FF2B5EF4-FFF2-40B4-BE49-F238E27FC236}">
                <a16:creationId xmlns:a16="http://schemas.microsoft.com/office/drawing/2014/main" id="{E6E7C3E7-86EF-4E74-A573-983D4930EC53}"/>
              </a:ext>
            </a:extLst>
          </p:cNvPr>
          <p:cNvSpPr txBox="1"/>
          <p:nvPr/>
        </p:nvSpPr>
        <p:spPr>
          <a:xfrm>
            <a:off x="1852199" y="5011403"/>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A835951E-3289-48ED-A1FF-0BE316D8F9D3}"/>
              </a:ext>
            </a:extLst>
          </p:cNvPr>
          <p:cNvSpPr txBox="1"/>
          <p:nvPr/>
        </p:nvSpPr>
        <p:spPr>
          <a:xfrm>
            <a:off x="7609467" y="5033724"/>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70312FD-3391-4D45-B2C6-F43230D03A9B}"/>
              </a:ext>
            </a:extLst>
          </p:cNvPr>
          <p:cNvSpPr>
            <a:spLocks noGrp="1"/>
          </p:cNvSpPr>
          <p:nvPr>
            <p:ph type="dt" sz="half" idx="10"/>
          </p:nvPr>
        </p:nvSpPr>
        <p:spPr>
          <a:xfrm>
            <a:off x="18797" y="6595359"/>
            <a:ext cx="1208285" cy="26264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EC7012-C59D-4BC6-84B4-B0550D8548B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14-04-2021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A5BBF5B-391B-41DB-BFA3-69F7A5D242F2}"/>
              </a:ext>
            </a:extLst>
          </p:cNvPr>
          <p:cNvSpPr>
            <a:spLocks noGrp="1"/>
          </p:cNvSpPr>
          <p:nvPr>
            <p:ph type="sldNum" sz="quarter" idx="12"/>
          </p:nvPr>
        </p:nvSpPr>
        <p:spPr>
          <a:xfrm>
            <a:off x="9139107" y="641962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6" name="Speech Bubble: Rectangle with Corners Rounded 25">
            <a:extLst>
              <a:ext uri="{FF2B5EF4-FFF2-40B4-BE49-F238E27FC236}">
                <a16:creationId xmlns:a16="http://schemas.microsoft.com/office/drawing/2014/main" id="{F53F5B6D-75D4-4C46-B902-75D396AAE50B}"/>
              </a:ext>
            </a:extLst>
          </p:cNvPr>
          <p:cNvSpPr/>
          <p:nvPr/>
        </p:nvSpPr>
        <p:spPr>
          <a:xfrm>
            <a:off x="9661772" y="368458"/>
            <a:ext cx="2220535" cy="645334"/>
          </a:xfrm>
          <a:prstGeom prst="wedgeRound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BC9CDD8F-31C1-4FC9-8325-5D22A93EF70A}"/>
              </a:ext>
            </a:extLst>
          </p:cNvPr>
          <p:cNvSpPr txBox="1"/>
          <p:nvPr/>
        </p:nvSpPr>
        <p:spPr>
          <a:xfrm>
            <a:off x="9661772" y="391141"/>
            <a:ext cx="2145915" cy="646331"/>
          </a:xfrm>
          <a:prstGeom prst="rect">
            <a:avLst/>
          </a:prstGeom>
          <a:noFill/>
        </p:spPr>
        <p:txBody>
          <a:bodyPr wrap="square" rtlCol="0">
            <a:spAutoFit/>
          </a:bodyPr>
          <a:lstStyle/>
          <a:p>
            <a:r>
              <a:rPr lang="en-US" sz="1200" dirty="0">
                <a:solidFill>
                  <a:srgbClr val="00B0F0"/>
                </a:solidFill>
              </a:rPr>
              <a:t>There is an exclusive deep dive session recording available on Security Hub service</a:t>
            </a:r>
            <a:endParaRPr lang="en-IN" sz="1200" dirty="0">
              <a:solidFill>
                <a:srgbClr val="00B0F0"/>
              </a:solidFill>
            </a:endParaRPr>
          </a:p>
        </p:txBody>
      </p:sp>
    </p:spTree>
    <p:extLst>
      <p:ext uri="{BB962C8B-B14F-4D97-AF65-F5344CB8AC3E}">
        <p14:creationId xmlns:p14="http://schemas.microsoft.com/office/powerpoint/2010/main" val="204624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DACF8B-BD2C-4669-99D6-4E3B5729414D}"/>
              </a:ext>
            </a:extLst>
          </p:cNvPr>
          <p:cNvPicPr>
            <a:picLocks noChangeAspect="1"/>
          </p:cNvPicPr>
          <p:nvPr/>
        </p:nvPicPr>
        <p:blipFill>
          <a:blip r:embed="rId2"/>
          <a:stretch>
            <a:fillRect/>
          </a:stretch>
        </p:blipFill>
        <p:spPr>
          <a:xfrm>
            <a:off x="243840" y="960686"/>
            <a:ext cx="11280555" cy="5714434"/>
          </a:xfrm>
          <a:prstGeom prst="rect">
            <a:avLst/>
          </a:prstGeom>
        </p:spPr>
      </p:pic>
      <p:sp>
        <p:nvSpPr>
          <p:cNvPr id="5" name="Title 1">
            <a:extLst>
              <a:ext uri="{FF2B5EF4-FFF2-40B4-BE49-F238E27FC236}">
                <a16:creationId xmlns:a16="http://schemas.microsoft.com/office/drawing/2014/main" id="{0692B9FC-633E-40CE-97D8-48978CB0C59C}"/>
              </a:ext>
            </a:extLst>
          </p:cNvPr>
          <p:cNvSpPr txBox="1">
            <a:spLocks/>
          </p:cNvSpPr>
          <p:nvPr/>
        </p:nvSpPr>
        <p:spPr>
          <a:xfrm>
            <a:off x="0" y="20072"/>
            <a:ext cx="1128055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tx2"/>
                </a:solidFill>
                <a:effectLst>
                  <a:outerShdw blurRad="50800" dist="38100" dir="2700000" algn="tl" rotWithShape="0">
                    <a:prstClr val="black">
                      <a:alpha val="80000"/>
                    </a:prstClr>
                  </a:outerShdw>
                </a:effectLst>
              </a:rPr>
              <a:t>Multi-Account, Multi-Region deployment – Earlier Design</a:t>
            </a:r>
            <a:endParaRPr lang="en-IN" sz="3600" b="1" dirty="0">
              <a:solidFill>
                <a:schemeClr val="tx2"/>
              </a:solidFill>
              <a:effectLst>
                <a:outerShdw blurRad="50800" dist="38100" dir="2700000" algn="tl" rotWithShape="0">
                  <a:prstClr val="black">
                    <a:alpha val="80000"/>
                  </a:prstClr>
                </a:outerShdw>
              </a:effectLst>
            </a:endParaRPr>
          </a:p>
        </p:txBody>
      </p:sp>
    </p:spTree>
    <p:extLst>
      <p:ext uri="{BB962C8B-B14F-4D97-AF65-F5344CB8AC3E}">
        <p14:creationId xmlns:p14="http://schemas.microsoft.com/office/powerpoint/2010/main" val="411227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250939" y="-10838"/>
            <a:ext cx="10515600" cy="513090"/>
          </a:xfrm>
        </p:spPr>
        <p:txBody>
          <a:bodyPr>
            <a:normAutofit fontScale="90000"/>
          </a:bodyPr>
          <a:lstStyle/>
          <a:p>
            <a:r>
              <a:rPr lang="en-US" b="1" dirty="0">
                <a:solidFill>
                  <a:schemeClr val="tx2"/>
                </a:solidFill>
                <a:effectLst>
                  <a:outerShdw blurRad="50800" dist="38100" dir="2700000" algn="tl" rotWithShape="0">
                    <a:prstClr val="black">
                      <a:alpha val="80000"/>
                    </a:prstClr>
                  </a:outerShdw>
                </a:effectLst>
              </a:rPr>
              <a:t>Proposed Design – AWS side Implementation Done</a:t>
            </a:r>
            <a:endParaRPr lang="en-IN" b="1" dirty="0">
              <a:solidFill>
                <a:schemeClr val="tx2"/>
              </a:solidFill>
              <a:effectLst>
                <a:outerShdw blurRad="50800" dist="38100" dir="2700000" algn="tl" rotWithShape="0">
                  <a:prstClr val="black">
                    <a:alpha val="80000"/>
                  </a:prstClr>
                </a:outerShdw>
              </a:effectLst>
            </a:endParaRPr>
          </a:p>
        </p:txBody>
      </p:sp>
      <p:sp>
        <p:nvSpPr>
          <p:cNvPr id="7" name="Rectangle 6">
            <a:extLst>
              <a:ext uri="{FF2B5EF4-FFF2-40B4-BE49-F238E27FC236}">
                <a16:creationId xmlns:a16="http://schemas.microsoft.com/office/drawing/2014/main" id="{3CCA30E7-4D67-4744-8669-040F28935FB8}"/>
              </a:ext>
            </a:extLst>
          </p:cNvPr>
          <p:cNvSpPr/>
          <p:nvPr/>
        </p:nvSpPr>
        <p:spPr>
          <a:xfrm>
            <a:off x="4494352" y="1002319"/>
            <a:ext cx="2920468" cy="194987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p>
        </p:txBody>
      </p:sp>
      <p:pic>
        <p:nvPicPr>
          <p:cNvPr id="8" name="Graphic 7">
            <a:extLst>
              <a:ext uri="{FF2B5EF4-FFF2-40B4-BE49-F238E27FC236}">
                <a16:creationId xmlns:a16="http://schemas.microsoft.com/office/drawing/2014/main" id="{7629DB6E-A7AF-4AB8-8997-B61BBCD94C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4352" y="1002319"/>
            <a:ext cx="330200" cy="330200"/>
          </a:xfrm>
          <a:prstGeom prst="rect">
            <a:avLst/>
          </a:prstGeom>
        </p:spPr>
      </p:pic>
      <p:pic>
        <p:nvPicPr>
          <p:cNvPr id="9" name="Graphic 8">
            <a:extLst>
              <a:ext uri="{FF2B5EF4-FFF2-40B4-BE49-F238E27FC236}">
                <a16:creationId xmlns:a16="http://schemas.microsoft.com/office/drawing/2014/main" id="{EE4F08B5-1B6E-4135-8245-66C015F466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53284" y="553262"/>
            <a:ext cx="290512" cy="290512"/>
          </a:xfrm>
          <a:prstGeom prst="rect">
            <a:avLst/>
          </a:prstGeom>
        </p:spPr>
      </p:pic>
      <p:sp>
        <p:nvSpPr>
          <p:cNvPr id="10" name="Rectangle 9">
            <a:extLst>
              <a:ext uri="{FF2B5EF4-FFF2-40B4-BE49-F238E27FC236}">
                <a16:creationId xmlns:a16="http://schemas.microsoft.com/office/drawing/2014/main" id="{1B458B6C-A736-42AF-952D-888C22587F8C}"/>
              </a:ext>
            </a:extLst>
          </p:cNvPr>
          <p:cNvSpPr/>
          <p:nvPr/>
        </p:nvSpPr>
        <p:spPr>
          <a:xfrm>
            <a:off x="8453284" y="553262"/>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Account1</a:t>
            </a:r>
          </a:p>
        </p:txBody>
      </p:sp>
      <p:pic>
        <p:nvPicPr>
          <p:cNvPr id="13" name="Graphic 12">
            <a:extLst>
              <a:ext uri="{FF2B5EF4-FFF2-40B4-BE49-F238E27FC236}">
                <a16:creationId xmlns:a16="http://schemas.microsoft.com/office/drawing/2014/main" id="{CBB5A1BB-77D1-44F5-9EFB-DAA9EA36B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53284" y="1939900"/>
            <a:ext cx="290512" cy="290512"/>
          </a:xfrm>
          <a:prstGeom prst="rect">
            <a:avLst/>
          </a:prstGeom>
        </p:spPr>
      </p:pic>
      <p:sp>
        <p:nvSpPr>
          <p:cNvPr id="14" name="Rectangle 13">
            <a:extLst>
              <a:ext uri="{FF2B5EF4-FFF2-40B4-BE49-F238E27FC236}">
                <a16:creationId xmlns:a16="http://schemas.microsoft.com/office/drawing/2014/main" id="{CD5C0A5A-3C53-4C4E-A3FF-4001FE6C23DB}"/>
              </a:ext>
            </a:extLst>
          </p:cNvPr>
          <p:cNvSpPr/>
          <p:nvPr/>
        </p:nvSpPr>
        <p:spPr>
          <a:xfrm>
            <a:off x="8453284" y="1928751"/>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AccountN</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Graphic 14">
            <a:extLst>
              <a:ext uri="{FF2B5EF4-FFF2-40B4-BE49-F238E27FC236}">
                <a16:creationId xmlns:a16="http://schemas.microsoft.com/office/drawing/2014/main" id="{0229CFD9-89A8-4F00-A9D5-754049884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98986" y="1580374"/>
            <a:ext cx="711200" cy="711200"/>
          </a:xfrm>
          <a:prstGeom prst="rect">
            <a:avLst/>
          </a:prstGeom>
        </p:spPr>
      </p:pic>
      <p:pic>
        <p:nvPicPr>
          <p:cNvPr id="16" name="Graphic 15">
            <a:extLst>
              <a:ext uri="{FF2B5EF4-FFF2-40B4-BE49-F238E27FC236}">
                <a16:creationId xmlns:a16="http://schemas.microsoft.com/office/drawing/2014/main" id="{C84B3DBA-C912-4D1A-B5B6-B2503E57A5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31198" y="920082"/>
            <a:ext cx="711200" cy="711200"/>
          </a:xfrm>
          <a:prstGeom prst="rect">
            <a:avLst/>
          </a:prstGeom>
        </p:spPr>
      </p:pic>
      <p:pic>
        <p:nvPicPr>
          <p:cNvPr id="17" name="Graphic 16">
            <a:extLst>
              <a:ext uri="{FF2B5EF4-FFF2-40B4-BE49-F238E27FC236}">
                <a16:creationId xmlns:a16="http://schemas.microsoft.com/office/drawing/2014/main" id="{D736A23E-F514-41AD-A0D9-B802B0E787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31198" y="2379796"/>
            <a:ext cx="711200" cy="711200"/>
          </a:xfrm>
          <a:prstGeom prst="rect">
            <a:avLst/>
          </a:prstGeom>
        </p:spPr>
      </p:pic>
      <p:cxnSp>
        <p:nvCxnSpPr>
          <p:cNvPr id="19" name="Straight Arrow Connector 18">
            <a:extLst>
              <a:ext uri="{FF2B5EF4-FFF2-40B4-BE49-F238E27FC236}">
                <a16:creationId xmlns:a16="http://schemas.microsoft.com/office/drawing/2014/main" id="{8B526183-56D6-4D7F-B393-1493C3B46D49}"/>
              </a:ext>
            </a:extLst>
          </p:cNvPr>
          <p:cNvCxnSpPr>
            <a:cxnSpLocks/>
          </p:cNvCxnSpPr>
          <p:nvPr/>
        </p:nvCxnSpPr>
        <p:spPr>
          <a:xfrm flipV="1">
            <a:off x="6310186" y="1171918"/>
            <a:ext cx="2821012" cy="660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45D394-457C-4187-B485-58FAE7CB80DA}"/>
              </a:ext>
            </a:extLst>
          </p:cNvPr>
          <p:cNvCxnSpPr>
            <a:cxnSpLocks/>
          </p:cNvCxnSpPr>
          <p:nvPr/>
        </p:nvCxnSpPr>
        <p:spPr>
          <a:xfrm>
            <a:off x="6310186" y="2066724"/>
            <a:ext cx="2821012" cy="799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E7C3E7-86EF-4E74-A573-983D4930EC53}"/>
              </a:ext>
            </a:extLst>
          </p:cNvPr>
          <p:cNvSpPr txBox="1"/>
          <p:nvPr/>
        </p:nvSpPr>
        <p:spPr>
          <a:xfrm>
            <a:off x="4968879" y="3003919"/>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A835951E-3289-48ED-A1FF-0BE316D8F9D3}"/>
              </a:ext>
            </a:extLst>
          </p:cNvPr>
          <p:cNvSpPr txBox="1"/>
          <p:nvPr/>
        </p:nvSpPr>
        <p:spPr>
          <a:xfrm>
            <a:off x="8572211" y="3037671"/>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Member Accounts</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70312FD-3391-4D45-B2C6-F43230D03A9B}"/>
              </a:ext>
            </a:extLst>
          </p:cNvPr>
          <p:cNvSpPr>
            <a:spLocks noGrp="1"/>
          </p:cNvSpPr>
          <p:nvPr>
            <p:ph type="dt" sz="half" idx="10"/>
          </p:nvPr>
        </p:nvSpPr>
        <p:spPr>
          <a:xfrm>
            <a:off x="18797" y="6595359"/>
            <a:ext cx="1208285" cy="26264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EC7012-C59D-4BC6-84B4-B0550D8548B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14-04-2021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A5BBF5B-391B-41DB-BFA3-69F7A5D242F2}"/>
              </a:ext>
            </a:extLst>
          </p:cNvPr>
          <p:cNvSpPr>
            <a:spLocks noGrp="1"/>
          </p:cNvSpPr>
          <p:nvPr>
            <p:ph type="sldNum" sz="quarter" idx="12"/>
          </p:nvPr>
        </p:nvSpPr>
        <p:spPr>
          <a:xfrm>
            <a:off x="9139107" y="641962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19D48E8-BA45-45BF-845E-E8D537BAC5B0}"/>
              </a:ext>
            </a:extLst>
          </p:cNvPr>
          <p:cNvSpPr/>
          <p:nvPr/>
        </p:nvSpPr>
        <p:spPr>
          <a:xfrm>
            <a:off x="4267479" y="524554"/>
            <a:ext cx="7117916" cy="287809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Region1</a:t>
            </a:r>
          </a:p>
        </p:txBody>
      </p:sp>
      <p:sp>
        <p:nvSpPr>
          <p:cNvPr id="29" name="Rectangle 28">
            <a:extLst>
              <a:ext uri="{FF2B5EF4-FFF2-40B4-BE49-F238E27FC236}">
                <a16:creationId xmlns:a16="http://schemas.microsoft.com/office/drawing/2014/main" id="{041AD91C-4243-42FC-AC89-C12708D422D7}"/>
              </a:ext>
            </a:extLst>
          </p:cNvPr>
          <p:cNvSpPr/>
          <p:nvPr/>
        </p:nvSpPr>
        <p:spPr>
          <a:xfrm>
            <a:off x="4254682" y="3511709"/>
            <a:ext cx="7117917" cy="6216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Region2</a:t>
            </a:r>
          </a:p>
        </p:txBody>
      </p:sp>
      <p:sp>
        <p:nvSpPr>
          <p:cNvPr id="30" name="Rectangle 29">
            <a:extLst>
              <a:ext uri="{FF2B5EF4-FFF2-40B4-BE49-F238E27FC236}">
                <a16:creationId xmlns:a16="http://schemas.microsoft.com/office/drawing/2014/main" id="{19C96A45-CCC1-4B5D-AFF7-CFF595C73903}"/>
              </a:ext>
            </a:extLst>
          </p:cNvPr>
          <p:cNvSpPr/>
          <p:nvPr/>
        </p:nvSpPr>
        <p:spPr>
          <a:xfrm>
            <a:off x="4267478" y="4253740"/>
            <a:ext cx="7117918" cy="6216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Region3 …..</a:t>
            </a:r>
          </a:p>
        </p:txBody>
      </p:sp>
      <p:sp>
        <p:nvSpPr>
          <p:cNvPr id="31" name="Rectangle 30">
            <a:extLst>
              <a:ext uri="{FF2B5EF4-FFF2-40B4-BE49-F238E27FC236}">
                <a16:creationId xmlns:a16="http://schemas.microsoft.com/office/drawing/2014/main" id="{74D1D5AA-BB5D-4B67-8ED0-58FCA922840E}"/>
              </a:ext>
            </a:extLst>
          </p:cNvPr>
          <p:cNvSpPr/>
          <p:nvPr/>
        </p:nvSpPr>
        <p:spPr>
          <a:xfrm>
            <a:off x="4267477" y="5013835"/>
            <a:ext cx="7117919" cy="6216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RegionN</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Content Placeholder 2">
            <a:extLst>
              <a:ext uri="{FF2B5EF4-FFF2-40B4-BE49-F238E27FC236}">
                <a16:creationId xmlns:a16="http://schemas.microsoft.com/office/drawing/2014/main" id="{4B93238C-9DF1-4320-A2CB-9B2A70FA25B2}"/>
              </a:ext>
            </a:extLst>
          </p:cNvPr>
          <p:cNvSpPr>
            <a:spLocks noGrp="1"/>
          </p:cNvSpPr>
          <p:nvPr>
            <p:ph idx="1"/>
          </p:nvPr>
        </p:nvSpPr>
        <p:spPr>
          <a:xfrm>
            <a:off x="763934" y="5650966"/>
            <a:ext cx="10755276" cy="1128944"/>
          </a:xfrm>
        </p:spPr>
        <p:txBody>
          <a:bodyPr>
            <a:normAutofit fontScale="55000" lnSpcReduction="20000"/>
          </a:bodyPr>
          <a:lstStyle/>
          <a:p>
            <a:r>
              <a:rPr lang="en-US" sz="2400" dirty="0"/>
              <a:t>Enable Multi-Account, Multi-Region deployment architecture. Enable as many regions as needed and where Customer services are running. </a:t>
            </a:r>
          </a:p>
          <a:p>
            <a:r>
              <a:rPr lang="en-US" sz="2400" dirty="0"/>
              <a:t>No concept of Secondary Region. Multiple regions enabled wherever Account Region specific services are running and compliance needs to be reported.</a:t>
            </a:r>
          </a:p>
          <a:p>
            <a:r>
              <a:rPr lang="en-US" sz="2400" dirty="0"/>
              <a:t>Enable CIS benchmarks in Security Hub. All controls are enabled in all regions. (Duplicate findings across regions for Global Resources like IAM.)</a:t>
            </a:r>
          </a:p>
          <a:p>
            <a:r>
              <a:rPr lang="en-US" sz="2400" dirty="0"/>
              <a:t>Primary key for Netcool integration could be   Region, </a:t>
            </a:r>
            <a:r>
              <a:rPr lang="en-US" sz="2400" dirty="0" err="1"/>
              <a:t>AccountId</a:t>
            </a:r>
            <a:r>
              <a:rPr lang="en-US" sz="2400" dirty="0"/>
              <a:t>, </a:t>
            </a:r>
            <a:r>
              <a:rPr lang="en-US" sz="2400" dirty="0" err="1"/>
              <a:t>CIS_control_id</a:t>
            </a:r>
            <a:r>
              <a:rPr lang="en-US" sz="2400" dirty="0"/>
              <a:t> . This will uniquely identify an Event, ticket.</a:t>
            </a:r>
          </a:p>
        </p:txBody>
      </p:sp>
      <p:cxnSp>
        <p:nvCxnSpPr>
          <p:cNvPr id="23" name="Straight Arrow Connector 22">
            <a:extLst>
              <a:ext uri="{FF2B5EF4-FFF2-40B4-BE49-F238E27FC236}">
                <a16:creationId xmlns:a16="http://schemas.microsoft.com/office/drawing/2014/main" id="{521DD824-FD7A-405A-B206-5A1740CB45A1}"/>
              </a:ext>
            </a:extLst>
          </p:cNvPr>
          <p:cNvCxnSpPr>
            <a:cxnSpLocks/>
            <a:endCxn id="16" idx="1"/>
          </p:cNvCxnSpPr>
          <p:nvPr/>
        </p:nvCxnSpPr>
        <p:spPr>
          <a:xfrm flipV="1">
            <a:off x="6315893" y="1275682"/>
            <a:ext cx="2815305" cy="62901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F4A9662-7791-4A4B-A548-8772F6EFE3C7}"/>
              </a:ext>
            </a:extLst>
          </p:cNvPr>
          <p:cNvCxnSpPr>
            <a:cxnSpLocks/>
          </p:cNvCxnSpPr>
          <p:nvPr/>
        </p:nvCxnSpPr>
        <p:spPr>
          <a:xfrm>
            <a:off x="6310186" y="2187574"/>
            <a:ext cx="2852944" cy="77110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8925F3E-FB2F-4B40-A8AA-0B8686DDAA1D}"/>
              </a:ext>
            </a:extLst>
          </p:cNvPr>
          <p:cNvSpPr txBox="1"/>
          <p:nvPr/>
        </p:nvSpPr>
        <p:spPr>
          <a:xfrm rot="20793704">
            <a:off x="7015776" y="1339088"/>
            <a:ext cx="849913" cy="246221"/>
          </a:xfrm>
          <a:prstGeom prst="rect">
            <a:avLst/>
          </a:prstGeom>
          <a:noFill/>
        </p:spPr>
        <p:txBody>
          <a:bodyPr wrap="none" rtlCol="0">
            <a:spAutoFit/>
          </a:bodyPr>
          <a:lstStyle/>
          <a:p>
            <a:r>
              <a:rPr lang="en-US" sz="1000" dirty="0"/>
              <a:t>Assume Role</a:t>
            </a:r>
            <a:endParaRPr lang="en-IN" sz="1000" dirty="0"/>
          </a:p>
        </p:txBody>
      </p:sp>
      <p:sp>
        <p:nvSpPr>
          <p:cNvPr id="32" name="TextBox 31">
            <a:extLst>
              <a:ext uri="{FF2B5EF4-FFF2-40B4-BE49-F238E27FC236}">
                <a16:creationId xmlns:a16="http://schemas.microsoft.com/office/drawing/2014/main" id="{023E6F16-3043-4D9B-9071-EC8AB7235AE6}"/>
              </a:ext>
            </a:extLst>
          </p:cNvPr>
          <p:cNvSpPr txBox="1"/>
          <p:nvPr/>
        </p:nvSpPr>
        <p:spPr>
          <a:xfrm rot="20793704">
            <a:off x="7257225" y="1580687"/>
            <a:ext cx="614271" cy="246221"/>
          </a:xfrm>
          <a:prstGeom prst="rect">
            <a:avLst/>
          </a:prstGeom>
          <a:noFill/>
        </p:spPr>
        <p:txBody>
          <a:bodyPr wrap="none" rtlCol="0">
            <a:spAutoFit/>
          </a:bodyPr>
          <a:lstStyle/>
          <a:p>
            <a:r>
              <a:rPr lang="en-US" sz="1000" dirty="0"/>
              <a:t>Findings</a:t>
            </a:r>
            <a:endParaRPr lang="en-IN" sz="1000" dirty="0"/>
          </a:p>
        </p:txBody>
      </p:sp>
      <p:sp>
        <p:nvSpPr>
          <p:cNvPr id="27" name="CustomShape 6">
            <a:extLst>
              <a:ext uri="{FF2B5EF4-FFF2-40B4-BE49-F238E27FC236}">
                <a16:creationId xmlns:a16="http://schemas.microsoft.com/office/drawing/2014/main" id="{BB2C47E7-2467-463F-9CCE-12AF0D260145}"/>
              </a:ext>
            </a:extLst>
          </p:cNvPr>
          <p:cNvSpPr/>
          <p:nvPr/>
        </p:nvSpPr>
        <p:spPr>
          <a:xfrm>
            <a:off x="25821" y="2269272"/>
            <a:ext cx="2559152" cy="1020733"/>
          </a:xfrm>
          <a:prstGeom prst="roundRect">
            <a:avLst>
              <a:gd name="adj" fmla="val 12921"/>
            </a:avLst>
          </a:prstGeom>
          <a:noFill/>
          <a:ln w="6480">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 name="TextBox 33">
            <a:extLst>
              <a:ext uri="{FF2B5EF4-FFF2-40B4-BE49-F238E27FC236}">
                <a16:creationId xmlns:a16="http://schemas.microsoft.com/office/drawing/2014/main" id="{42C81A97-79CC-44F9-9196-22C1BE8729B5}"/>
              </a:ext>
            </a:extLst>
          </p:cNvPr>
          <p:cNvSpPr txBox="1"/>
          <p:nvPr/>
        </p:nvSpPr>
        <p:spPr>
          <a:xfrm>
            <a:off x="-65214" y="2377965"/>
            <a:ext cx="2689540" cy="810735"/>
          </a:xfrm>
          <a:prstGeom prst="rect">
            <a:avLst/>
          </a:prstGeom>
          <a:noFill/>
        </p:spPr>
        <p:txBody>
          <a:bodyPr wrap="square" rtlCol="0">
            <a:spAutoFit/>
          </a:bodyPr>
          <a:lstStyle/>
          <a:p>
            <a:r>
              <a:rPr lang="en-US" sz="1467" b="1" dirty="0"/>
              <a:t>              IMI Netcool  </a:t>
            </a:r>
            <a:r>
              <a:rPr lang="en-US" sz="1067" b="1" dirty="0"/>
              <a:t>(</a:t>
            </a:r>
            <a:r>
              <a:rPr lang="en-US" sz="1067" b="1" dirty="0" err="1"/>
              <a:t>Softlayer</a:t>
            </a:r>
            <a:r>
              <a:rPr lang="en-US" sz="1067" b="1" dirty="0"/>
              <a:t> DC)</a:t>
            </a:r>
          </a:p>
          <a:p>
            <a:r>
              <a:rPr lang="en-US" sz="1067" dirty="0"/>
              <a:t>          IMI Netcool (with </a:t>
            </a:r>
            <a:r>
              <a:rPr lang="en-US" sz="1067" b="1" dirty="0"/>
              <a:t>Message Bus Probe</a:t>
            </a:r>
            <a:r>
              <a:rPr lang="en-US" sz="1067" dirty="0"/>
              <a:t>):</a:t>
            </a:r>
          </a:p>
          <a:p>
            <a:r>
              <a:rPr lang="en-US" sz="1067" b="1" dirty="0"/>
              <a:t>          </a:t>
            </a:r>
            <a:r>
              <a:rPr lang="en-US" sz="1067" dirty="0"/>
              <a:t>NAT Public IP mapped</a:t>
            </a:r>
          </a:p>
          <a:p>
            <a:r>
              <a:rPr lang="en-US" sz="900" b="1" dirty="0"/>
              <a:t>URL</a:t>
            </a:r>
            <a:r>
              <a:rPr lang="en-US" sz="900" dirty="0"/>
              <a:t>: </a:t>
            </a:r>
            <a:r>
              <a:rPr lang="en-US" sz="933" dirty="0"/>
              <a:t>https://&lt;netcoolmsgprobe-domainname&gt;:</a:t>
            </a:r>
            <a:r>
              <a:rPr lang="en-US" sz="933" i="1" dirty="0"/>
              <a:t>XX</a:t>
            </a:r>
          </a:p>
        </p:txBody>
      </p:sp>
      <p:sp>
        <p:nvSpPr>
          <p:cNvPr id="35" name="CustomShape 6">
            <a:extLst>
              <a:ext uri="{FF2B5EF4-FFF2-40B4-BE49-F238E27FC236}">
                <a16:creationId xmlns:a16="http://schemas.microsoft.com/office/drawing/2014/main" id="{D5D3F05F-A285-49B9-B5F5-BBCC6C31BCF6}"/>
              </a:ext>
            </a:extLst>
          </p:cNvPr>
          <p:cNvSpPr/>
          <p:nvPr/>
        </p:nvSpPr>
        <p:spPr>
          <a:xfrm>
            <a:off x="180129" y="1344259"/>
            <a:ext cx="1973552" cy="399035"/>
          </a:xfrm>
          <a:prstGeom prst="roundRect">
            <a:avLst>
              <a:gd name="adj" fmla="val 12921"/>
            </a:avLst>
          </a:prstGeom>
          <a:noFill/>
          <a:ln w="6480">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 name="TextBox 35">
            <a:extLst>
              <a:ext uri="{FF2B5EF4-FFF2-40B4-BE49-F238E27FC236}">
                <a16:creationId xmlns:a16="http://schemas.microsoft.com/office/drawing/2014/main" id="{730F9746-C074-4A5A-8F8F-216934C3BA71}"/>
              </a:ext>
            </a:extLst>
          </p:cNvPr>
          <p:cNvSpPr txBox="1"/>
          <p:nvPr/>
        </p:nvSpPr>
        <p:spPr>
          <a:xfrm>
            <a:off x="180129" y="1338397"/>
            <a:ext cx="2074525" cy="297454"/>
          </a:xfrm>
          <a:prstGeom prst="rect">
            <a:avLst/>
          </a:prstGeom>
          <a:noFill/>
        </p:spPr>
        <p:txBody>
          <a:bodyPr wrap="square" rtlCol="0">
            <a:spAutoFit/>
          </a:bodyPr>
          <a:lstStyle/>
          <a:p>
            <a:r>
              <a:rPr lang="en-US" sz="1333" b="1" dirty="0"/>
              <a:t>IMI ServiceNow/Ticketing</a:t>
            </a:r>
          </a:p>
        </p:txBody>
      </p:sp>
      <p:cxnSp>
        <p:nvCxnSpPr>
          <p:cNvPr id="37" name="Straight Arrow Connector 36">
            <a:extLst>
              <a:ext uri="{FF2B5EF4-FFF2-40B4-BE49-F238E27FC236}">
                <a16:creationId xmlns:a16="http://schemas.microsoft.com/office/drawing/2014/main" id="{A61A4C6B-F395-49C7-9C0B-84366E15BADE}"/>
              </a:ext>
            </a:extLst>
          </p:cNvPr>
          <p:cNvCxnSpPr>
            <a:cxnSpLocks/>
          </p:cNvCxnSpPr>
          <p:nvPr/>
        </p:nvCxnSpPr>
        <p:spPr>
          <a:xfrm flipV="1">
            <a:off x="1420204" y="1740527"/>
            <a:ext cx="0" cy="53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15DDDC9-B3B8-48AF-A854-42C42611A777}"/>
              </a:ext>
            </a:extLst>
          </p:cNvPr>
          <p:cNvSpPr txBox="1"/>
          <p:nvPr/>
        </p:nvSpPr>
        <p:spPr>
          <a:xfrm>
            <a:off x="3535269" y="2276240"/>
            <a:ext cx="587389" cy="185218"/>
          </a:xfrm>
          <a:prstGeom prst="rect">
            <a:avLst/>
          </a:prstGeom>
        </p:spPr>
        <p:txBody>
          <a:bodyPr wrap="square" lIns="0" tIns="0" rIns="0" bIns="0" rtlCol="0">
            <a:noAutofit/>
          </a:bodyPr>
          <a:lstStyle/>
          <a:p>
            <a:pPr>
              <a:lnSpc>
                <a:spcPct val="105000"/>
              </a:lnSpc>
              <a:spcBef>
                <a:spcPts val="1000"/>
              </a:spcBef>
            </a:pPr>
            <a:r>
              <a:rPr lang="en-US" sz="1000" b="1" dirty="0"/>
              <a:t>Webhook integration</a:t>
            </a:r>
          </a:p>
        </p:txBody>
      </p:sp>
      <p:pic>
        <p:nvPicPr>
          <p:cNvPr id="40" name="Picture 39">
            <a:extLst>
              <a:ext uri="{FF2B5EF4-FFF2-40B4-BE49-F238E27FC236}">
                <a16:creationId xmlns:a16="http://schemas.microsoft.com/office/drawing/2014/main" id="{5DDBFB59-1F02-4DEC-9A97-EBF6947A507A}"/>
              </a:ext>
            </a:extLst>
          </p:cNvPr>
          <p:cNvPicPr>
            <a:picLocks noChangeAspect="1"/>
          </p:cNvPicPr>
          <p:nvPr/>
        </p:nvPicPr>
        <p:blipFill>
          <a:blip r:embed="rId9"/>
          <a:stretch>
            <a:fillRect/>
          </a:stretch>
        </p:blipFill>
        <p:spPr>
          <a:xfrm>
            <a:off x="2422185" y="2542933"/>
            <a:ext cx="298023" cy="525761"/>
          </a:xfrm>
          <a:prstGeom prst="rect">
            <a:avLst/>
          </a:prstGeom>
        </p:spPr>
      </p:pic>
      <p:cxnSp>
        <p:nvCxnSpPr>
          <p:cNvPr id="41" name="Straight Arrow Connector 40">
            <a:extLst>
              <a:ext uri="{FF2B5EF4-FFF2-40B4-BE49-F238E27FC236}">
                <a16:creationId xmlns:a16="http://schemas.microsoft.com/office/drawing/2014/main" id="{4FF840CA-B1B2-4237-AA01-83E9C2FF72DB}"/>
              </a:ext>
            </a:extLst>
          </p:cNvPr>
          <p:cNvCxnSpPr>
            <a:cxnSpLocks/>
            <a:endCxn id="29" idx="1"/>
          </p:cNvCxnSpPr>
          <p:nvPr/>
        </p:nvCxnSpPr>
        <p:spPr>
          <a:xfrm>
            <a:off x="2587569" y="2817161"/>
            <a:ext cx="1667113" cy="10053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A0BBD5D-C0A6-49FF-A52F-153910649555}"/>
              </a:ext>
            </a:extLst>
          </p:cNvPr>
          <p:cNvCxnSpPr>
            <a:cxnSpLocks/>
          </p:cNvCxnSpPr>
          <p:nvPr/>
        </p:nvCxnSpPr>
        <p:spPr>
          <a:xfrm>
            <a:off x="2599241" y="2805814"/>
            <a:ext cx="1641334" cy="17362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DD70724-DD24-432A-A93E-89DB0C858353}"/>
              </a:ext>
            </a:extLst>
          </p:cNvPr>
          <p:cNvCxnSpPr>
            <a:cxnSpLocks/>
          </p:cNvCxnSpPr>
          <p:nvPr/>
        </p:nvCxnSpPr>
        <p:spPr>
          <a:xfrm>
            <a:off x="2610781" y="2860511"/>
            <a:ext cx="1656698" cy="248091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2" name="Picture 41" descr="A picture containing brick, drawing&#10;&#10;Description automatically generated">
            <a:extLst>
              <a:ext uri="{FF2B5EF4-FFF2-40B4-BE49-F238E27FC236}">
                <a16:creationId xmlns:a16="http://schemas.microsoft.com/office/drawing/2014/main" id="{7CEC6283-EEA5-4898-9BF3-05EEBCE470BB}"/>
              </a:ext>
            </a:extLst>
          </p:cNvPr>
          <p:cNvPicPr>
            <a:picLocks noChangeAspect="1"/>
          </p:cNvPicPr>
          <p:nvPr/>
        </p:nvPicPr>
        <p:blipFill>
          <a:blip r:embed="rId10"/>
          <a:stretch>
            <a:fillRect/>
          </a:stretch>
        </p:blipFill>
        <p:spPr>
          <a:xfrm>
            <a:off x="4508620" y="2264180"/>
            <a:ext cx="653984" cy="688404"/>
          </a:xfrm>
          <a:prstGeom prst="rect">
            <a:avLst/>
          </a:prstGeom>
        </p:spPr>
      </p:pic>
      <p:sp>
        <p:nvSpPr>
          <p:cNvPr id="44" name="TextBox 43">
            <a:extLst>
              <a:ext uri="{FF2B5EF4-FFF2-40B4-BE49-F238E27FC236}">
                <a16:creationId xmlns:a16="http://schemas.microsoft.com/office/drawing/2014/main" id="{12C28BCA-3629-456F-8AC5-7B3B94689FC3}"/>
              </a:ext>
            </a:extLst>
          </p:cNvPr>
          <p:cNvSpPr txBox="1"/>
          <p:nvPr/>
        </p:nvSpPr>
        <p:spPr>
          <a:xfrm rot="2747803">
            <a:off x="3305668" y="3668001"/>
            <a:ext cx="614271" cy="246221"/>
          </a:xfrm>
          <a:prstGeom prst="rect">
            <a:avLst/>
          </a:prstGeom>
          <a:noFill/>
        </p:spPr>
        <p:txBody>
          <a:bodyPr wrap="none" rtlCol="0">
            <a:spAutoFit/>
          </a:bodyPr>
          <a:lstStyle/>
          <a:p>
            <a:r>
              <a:rPr lang="en-US" sz="1000" dirty="0"/>
              <a:t>Findings</a:t>
            </a:r>
            <a:endParaRPr lang="en-IN" sz="1000" dirty="0"/>
          </a:p>
        </p:txBody>
      </p:sp>
      <p:pic>
        <p:nvPicPr>
          <p:cNvPr id="38" name="Picture 37">
            <a:extLst>
              <a:ext uri="{FF2B5EF4-FFF2-40B4-BE49-F238E27FC236}">
                <a16:creationId xmlns:a16="http://schemas.microsoft.com/office/drawing/2014/main" id="{DAFFBA22-9168-4405-A008-4F3B5FA92AE4}"/>
              </a:ext>
            </a:extLst>
          </p:cNvPr>
          <p:cNvPicPr>
            <a:picLocks noChangeAspect="1"/>
          </p:cNvPicPr>
          <p:nvPr/>
        </p:nvPicPr>
        <p:blipFill>
          <a:blip r:embed="rId11"/>
          <a:stretch>
            <a:fillRect/>
          </a:stretch>
        </p:blipFill>
        <p:spPr>
          <a:xfrm rot="14001928" flipH="1">
            <a:off x="3048451" y="1851366"/>
            <a:ext cx="1139256" cy="1663377"/>
          </a:xfrm>
          <a:prstGeom prst="rect">
            <a:avLst/>
          </a:prstGeom>
        </p:spPr>
      </p:pic>
    </p:spTree>
    <p:extLst>
      <p:ext uri="{BB962C8B-B14F-4D97-AF65-F5344CB8AC3E}">
        <p14:creationId xmlns:p14="http://schemas.microsoft.com/office/powerpoint/2010/main" val="3199481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TotalTime>
  <Words>843</Words>
  <Application>Microsoft Office PowerPoint</Application>
  <PresentationFormat>Widescreen</PresentationFormat>
  <Paragraphs>114</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SecurityHub Design &amp; Implementation for AWS</vt:lpstr>
      <vt:lpstr>Requirements, Status</vt:lpstr>
      <vt:lpstr>Security Hub related Requirements (AWS)</vt:lpstr>
      <vt:lpstr>What has been Done so far</vt:lpstr>
      <vt:lpstr>Customer Account Pre-requisites</vt:lpstr>
      <vt:lpstr>Reference Architecture &amp; Proposed Changes</vt:lpstr>
      <vt:lpstr>Multi-Account structure</vt:lpstr>
      <vt:lpstr>PowerPoint Presentation</vt:lpstr>
      <vt:lpstr>Proposed Design – AWS side Implementation Done</vt:lpstr>
      <vt:lpstr>Proposed Design</vt:lpstr>
      <vt:lpstr>Demo</vt:lpstr>
      <vt:lpstr>Next Steps</vt:lpstr>
      <vt:lpstr>Queries, Issues</vt:lpstr>
      <vt:lpstr>Architecture Decisions - TBD</vt:lpstr>
      <vt:lpstr>Backup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Venkat Reddy</cp:lastModifiedBy>
  <cp:revision>123</cp:revision>
  <dcterms:created xsi:type="dcterms:W3CDTF">2021-04-01T07:46:19Z</dcterms:created>
  <dcterms:modified xsi:type="dcterms:W3CDTF">2021-04-14T18:42:50Z</dcterms:modified>
</cp:coreProperties>
</file>