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68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5E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24368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5E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24368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5E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24368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5E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24368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5E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24368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5E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24368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5E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24368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5E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24368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5E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381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381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381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381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381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381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5E00"/>
        </a:fontRef>
        <a:srgbClr val="005E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9E6"/>
          </a:solidFill>
        </a:fill>
      </a:tcStyle>
    </a:wholeTbl>
    <a:band2H>
      <a:tcTxStyle b="def" i="def"/>
      <a:tcStyle>
        <a:tcBdr/>
        <a:fill>
          <a:solidFill>
            <a:srgbClr val="5E5E5E"/>
          </a:solidFill>
        </a:fill>
      </a:tcStyle>
    </a:band2H>
    <a:firstCol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5E00"/>
              </a:solidFill>
              <a:prstDash val="solid"/>
              <a:round/>
            </a:ln>
          </a:top>
          <a:bottom>
            <a:ln w="254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5E00"/>
              </a:solidFill>
              <a:prstDash val="solid"/>
              <a:round/>
            </a:ln>
          </a:top>
          <a:bottom>
            <a:ln w="254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CAD1CA"/>
          </a:solidFill>
        </a:fill>
      </a:tcStyle>
    </a:wholeTbl>
    <a:band2H>
      <a:tcTxStyle b="def" i="def"/>
      <a:tcStyle>
        <a:tcBdr/>
        <a:fill>
          <a:solidFill>
            <a:srgbClr val="E6E9E6"/>
          </a:solidFill>
        </a:fill>
      </a:tcStyle>
    </a:band2H>
    <a:firstCol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005E00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381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005E00"/>
          </a:solidFill>
        </a:fill>
      </a:tcStyle>
    </a:lastRow>
    <a:fir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381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005E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005E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005E00">
              <a:alpha val="20000"/>
            </a:srgbClr>
          </a:solidFill>
        </a:fill>
      </a:tcStyle>
    </a:firstCol>
    <a:la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508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254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828800" y="4260850"/>
            <a:ext cx="20726400" cy="294005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0" algn="ctr">
              <a:buSzTx/>
              <a:buNone/>
            </a:lvl2pPr>
            <a:lvl3pPr marL="0" indent="0" algn="ctr">
              <a:buSzTx/>
              <a:buNone/>
            </a:lvl3pPr>
            <a:lvl4pPr marL="0" indent="0" algn="ctr">
              <a:buSzTx/>
              <a:buNone/>
            </a:lvl4pPr>
            <a:lvl5pPr marL="0" indent="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06500" y="1079500"/>
            <a:ext cx="21971000" cy="1431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06500" y="4248150"/>
            <a:ext cx="21971000" cy="825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0604" y="13079464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  <p:transition xmlns:p14="http://schemas.microsoft.com/office/powerpoint/2010/main" spd="med" advClick="1"/>
  <p:txStyles>
    <p:titleStyle>
      <a:lvl1pPr marL="0" marR="0" indent="0" algn="l" defTabSz="2436811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85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6811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85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6811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85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6811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85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6811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85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6811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85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6811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85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6811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85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6811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85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6811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2235200" marR="0" indent="-1625600" algn="l" defTabSz="2436811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2844800" marR="0" indent="-1625600" algn="l" defTabSz="2436811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3454400" marR="0" indent="-1625600" algn="l" defTabSz="2436811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4064000" marR="0" indent="-1625600" algn="l" defTabSz="2436811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895600" algn="l" defTabSz="2436811" rtl="0" latinLnBrk="0">
        <a:lnSpc>
          <a:spcPct val="90000"/>
        </a:lnSpc>
        <a:spcBef>
          <a:spcPts val="4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3352800" algn="l" defTabSz="2436811" rtl="0" latinLnBrk="0">
        <a:lnSpc>
          <a:spcPct val="90000"/>
        </a:lnSpc>
        <a:spcBef>
          <a:spcPts val="4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810000" algn="l" defTabSz="2436811" rtl="0" latinLnBrk="0">
        <a:lnSpc>
          <a:spcPct val="90000"/>
        </a:lnSpc>
        <a:spcBef>
          <a:spcPts val="4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4267200" algn="l" defTabSz="2436811" rtl="0" latinLnBrk="0">
        <a:lnSpc>
          <a:spcPct val="90000"/>
        </a:lnSpc>
        <a:spcBef>
          <a:spcPts val="4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.Venkatadri…"/>
          <p:cNvSpPr txBox="1"/>
          <p:nvPr/>
        </p:nvSpPr>
        <p:spPr>
          <a:xfrm>
            <a:off x="1200150" y="11201400"/>
            <a:ext cx="21971000" cy="130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536575">
              <a:defRPr b="1" sz="2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P.Venkatadri</a:t>
            </a:r>
          </a:p>
          <a:p>
            <a:pPr algn="l" defTabSz="536575">
              <a:defRPr b="1" sz="2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Power Engineering</a:t>
            </a:r>
          </a:p>
          <a:p>
            <a:pPr algn="l" defTabSz="536575">
              <a:defRPr b="1" sz="2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234102111</a:t>
            </a:r>
          </a:p>
        </p:txBody>
      </p:sp>
      <p:pic>
        <p:nvPicPr>
          <p:cNvPr id="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61500" y="762000"/>
            <a:ext cx="3195639" cy="3195639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MATCHING OF A DC MOTOR TO A PHOTOVOLTAIC GENERATOR USING A STEP-UP CONVERTER WITH A CURRENT-LOCKED LOOP"/>
          <p:cNvSpPr txBox="1"/>
          <p:nvPr>
            <p:ph type="ctrTitle"/>
          </p:nvPr>
        </p:nvSpPr>
        <p:spPr>
          <a:xfrm>
            <a:off x="2947418" y="2560660"/>
            <a:ext cx="21972592" cy="4648202"/>
          </a:xfrm>
          <a:prstGeom prst="rect">
            <a:avLst/>
          </a:prstGeom>
        </p:spPr>
        <p:txBody>
          <a:bodyPr anchor="b"/>
          <a:lstStyle>
            <a:lvl1pPr algn="l" defTabSz="457200">
              <a:lnSpc>
                <a:spcPct val="100000"/>
              </a:lnSpc>
              <a:defRPr b="0" spc="-600" sz="54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MATCHING OF A DC MOTOR TO A PHOTOVOLTAIC GENERATOR USING A STEP-UP CONVERTER WITH A CURRENT-LOCKED LOOP</a:t>
            </a:r>
          </a:p>
        </p:txBody>
      </p:sp>
      <p:sp>
        <p:nvSpPr>
          <p:cNvPr id="34" name="S. M. Alghuwainem EB. Department, King Saud University Riyadh, Saudi Arabia 11421…"/>
          <p:cNvSpPr txBox="1"/>
          <p:nvPr>
            <p:ph type="subTitle" sz="quarter" idx="1"/>
          </p:nvPr>
        </p:nvSpPr>
        <p:spPr>
          <a:xfrm>
            <a:off x="1409700" y="7883525"/>
            <a:ext cx="21971000" cy="2032000"/>
          </a:xfrm>
          <a:prstGeom prst="rect">
            <a:avLst/>
          </a:prstGeom>
        </p:spPr>
        <p:txBody>
          <a:bodyPr/>
          <a:lstStyle/>
          <a:p>
            <a:pPr algn="l" defTabSz="457200">
              <a:lnSpc>
                <a:spcPct val="100000"/>
              </a:lnSpc>
              <a:spcBef>
                <a:spcPts val="0"/>
              </a:spcBef>
              <a:defRPr sz="4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S. M. Alghuwainem EB. Department, King Saud University Riyadh, Saudi Arabia 11421</a:t>
            </a:r>
            <a:endParaRPr sz="3100"/>
          </a:p>
          <a:p>
            <a:pPr algn="l" defTabSz="457200">
              <a:lnSpc>
                <a:spcPct val="100000"/>
              </a:lnSpc>
              <a:spcBef>
                <a:spcPts val="0"/>
              </a:spcBef>
              <a:defRPr b="1" i="1" sz="3100">
                <a:solidFill>
                  <a:srgbClr val="54545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                                 </a:t>
            </a:r>
            <a:r>
              <a:rPr b="0" i="0">
                <a:latin typeface="Lucida Grande"/>
                <a:ea typeface="Lucida Grande"/>
                <a:cs typeface="Lucida Grande"/>
                <a:sym typeface="Lucida Grande"/>
              </a:rPr>
              <a:t>  </a:t>
            </a:r>
            <a:r>
              <a:rPr b="0" i="0" sz="6000">
                <a:latin typeface="Lucida Grande"/>
                <a:ea typeface="Lucida Grande"/>
                <a:cs typeface="Lucida Grande"/>
                <a:sym typeface="Lucida Grande"/>
              </a:rPr>
              <a:t>EE-580 Journal presentation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bstract"/>
          <p:cNvSpPr txBox="1"/>
          <p:nvPr>
            <p:ph type="title"/>
          </p:nvPr>
        </p:nvSpPr>
        <p:spPr>
          <a:xfrm>
            <a:off x="7531100" y="1076325"/>
            <a:ext cx="21971000" cy="1433513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-800" sz="7800">
                <a:solidFill>
                  <a:srgbClr val="0C0C0C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    Abstract</a:t>
            </a:r>
          </a:p>
        </p:txBody>
      </p:sp>
      <p:sp>
        <p:nvSpPr>
          <p:cNvPr id="37" name="Challenge: PV generator has insolation-dependent characteristics, making constant optimization difficult.…"/>
          <p:cNvSpPr txBox="1"/>
          <p:nvPr/>
        </p:nvSpPr>
        <p:spPr>
          <a:xfrm>
            <a:off x="434974" y="3292475"/>
            <a:ext cx="23512464" cy="713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indent="139700" algn="l">
              <a:lnSpc>
                <a:spcPct val="90000"/>
              </a:lnSpc>
              <a:spcBef>
                <a:spcPts val="4500"/>
              </a:spcBef>
              <a:defRPr b="1" sz="38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Challenge: </a:t>
            </a:r>
            <a:r>
              <a:rPr b="0"/>
              <a:t>PV generator has insolation-dependent characteristics, making constant optimization difficult.</a:t>
            </a:r>
          </a:p>
          <a:p>
            <a:pPr indent="139700" algn="l">
              <a:lnSpc>
                <a:spcPct val="90000"/>
              </a:lnSpc>
              <a:spcBef>
                <a:spcPts val="4500"/>
              </a:spcBef>
              <a:defRPr b="1" sz="38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Proposed Solution: </a:t>
            </a:r>
            <a:r>
              <a:rPr b="0"/>
              <a:t>Maintain direct proportionality between generator current and insolation for insolation- independent optimum matching.</a:t>
            </a:r>
          </a:p>
          <a:p>
            <a:pPr indent="139700" algn="l">
              <a:lnSpc>
                <a:spcPct val="90000"/>
              </a:lnSpc>
              <a:spcBef>
                <a:spcPts val="4500"/>
              </a:spcBef>
              <a:defRPr b="1" sz="38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System Components:</a:t>
            </a:r>
          </a:p>
          <a:p>
            <a:pPr marL="228600" indent="-88900" algn="l">
              <a:lnSpc>
                <a:spcPct val="90000"/>
              </a:lnSpc>
              <a:spcBef>
                <a:spcPts val="4500"/>
              </a:spcBef>
              <a:buClr>
                <a:srgbClr val="000000"/>
              </a:buClr>
              <a:buSzPct val="123000"/>
              <a:buFont typeface="Times Roman"/>
              <a:buChar char="•"/>
              <a:defRPr sz="3800">
                <a:solidFill>
                  <a:srgbClr val="060303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Shunt DC motor drives a water pump.</a:t>
            </a:r>
          </a:p>
          <a:p>
            <a:pPr marL="228600" indent="-88900" algn="l">
              <a:lnSpc>
                <a:spcPct val="90000"/>
              </a:lnSpc>
              <a:spcBef>
                <a:spcPts val="4500"/>
              </a:spcBef>
              <a:buClr>
                <a:srgbClr val="000000"/>
              </a:buClr>
              <a:buSzPct val="123000"/>
              <a:buFont typeface="Times Roman"/>
              <a:buChar char="•"/>
              <a:defRPr sz="3800">
                <a:solidFill>
                  <a:srgbClr val="060303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PV generator connected via a step-up converter.</a:t>
            </a:r>
          </a:p>
          <a:p>
            <a:pPr marL="228600" indent="-88900" algn="l">
              <a:lnSpc>
                <a:spcPct val="90000"/>
              </a:lnSpc>
              <a:spcBef>
                <a:spcPts val="4500"/>
              </a:spcBef>
              <a:buClr>
                <a:srgbClr val="000000"/>
              </a:buClr>
              <a:buSzPct val="123000"/>
              <a:buFont typeface="Times Roman"/>
              <a:buChar char="•"/>
              <a:defRPr sz="3800">
                <a:solidFill>
                  <a:srgbClr val="060303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Duty ratio of converter controlled using a current-locked feedback loop.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ive’s:"/>
          <p:cNvSpPr txBox="1"/>
          <p:nvPr/>
        </p:nvSpPr>
        <p:spPr>
          <a:xfrm>
            <a:off x="1206500" y="2371725"/>
            <a:ext cx="21971000" cy="1361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>
              <a:lnSpc>
                <a:spcPct val="80000"/>
              </a:lnSpc>
              <a:defRPr b="1" spc="-850" sz="85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Objective’s:</a:t>
            </a:r>
          </a:p>
        </p:txBody>
      </p:sp>
      <p:sp>
        <p:nvSpPr>
          <p:cNvPr id="40" name="Adjust duty ratio to ensure the system operates at the maximum power…"/>
          <p:cNvSpPr txBox="1"/>
          <p:nvPr/>
        </p:nvSpPr>
        <p:spPr>
          <a:xfrm>
            <a:off x="441324" y="4625975"/>
            <a:ext cx="24188924" cy="410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 algn="l" defTabSz="825500">
              <a:buSzPct val="100000"/>
              <a:buChar char="•"/>
              <a:defRPr sz="38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Adjust duty ratio to ensure the system operates at the maximum power </a:t>
            </a:r>
          </a:p>
          <a:p>
            <a:pPr marL="228600" indent="-228600" algn="l" defTabSz="825500">
              <a:buSzPct val="100000"/>
              <a:buChar char="•"/>
              <a:defRPr sz="38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</a:p>
          <a:p>
            <a:pPr marL="228600" indent="-228600" algn="l" defTabSz="825500">
              <a:buSzPct val="100000"/>
              <a:buChar char="•"/>
              <a:defRPr sz="38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Optimize matching of PV generator with shunt DC motor and water pump.point under varying insolation levels.</a:t>
            </a:r>
          </a:p>
          <a:p>
            <a:pPr marL="228600" indent="-228600" algn="l" defTabSz="825500">
              <a:buSzPct val="100000"/>
              <a:buChar char="•"/>
              <a:defRPr sz="38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</a:p>
          <a:p>
            <a:pPr marL="228600" indent="-228600" algn="l" defTabSz="825500">
              <a:buSzPct val="100000"/>
              <a:buChar char="•"/>
              <a:defRPr sz="38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The problem of poor utilization efficiency of a dc motor operating from a PV generator is solved by a feedback current-locked loop which controls the duty ratio of a step-up converte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YSTEM DIAGRAM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9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SYSTEM DIAGRAM:</a:t>
            </a:r>
          </a:p>
        </p:txBody>
      </p:sp>
      <p:pic>
        <p:nvPicPr>
          <p:cNvPr id="43" name="Screenshot 2024-01-31 at 12.36.54 AM.png" descr="Screenshot 2024-01-31 at 12.36.5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8264" y="3395662"/>
            <a:ext cx="12476165" cy="64293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44461" y="3584575"/>
            <a:ext cx="11068052" cy="4225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IMULATION AND RESULT’S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9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SIMULATION AND RESULT’S:</a:t>
            </a:r>
          </a:p>
        </p:txBody>
      </p:sp>
      <p:pic>
        <p:nvPicPr>
          <p:cNvPr id="47" name="Screenshot 2024-01-31 at 12.53.13 AM.png" descr="Screenshot 2024-01-31 at 12.53.1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66611" y="3205161"/>
            <a:ext cx="8193089" cy="7845427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Screenshot 2024-01-31 at 12.52.54 AM.png" descr="Screenshot 2024-01-31 at 12.52.5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2675" y="3306762"/>
            <a:ext cx="8399464" cy="71008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IMULATION AND RESULT’S:"/>
          <p:cNvSpPr txBox="1"/>
          <p:nvPr>
            <p:ph type="title"/>
          </p:nvPr>
        </p:nvSpPr>
        <p:spPr>
          <a:xfrm>
            <a:off x="1206500" y="698500"/>
            <a:ext cx="21971000" cy="1431925"/>
          </a:xfrm>
          <a:prstGeom prst="rect">
            <a:avLst/>
          </a:prstGeom>
        </p:spPr>
        <p:txBody>
          <a:bodyPr/>
          <a:lstStyle>
            <a:lvl1pPr>
              <a:defRPr spc="-9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SIMULATION AND RESULT’S:</a:t>
            </a:r>
          </a:p>
        </p:txBody>
      </p:sp>
      <p:pic>
        <p:nvPicPr>
          <p:cNvPr id="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76025" y="3203575"/>
            <a:ext cx="9197975" cy="9136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Screenshot 2024-01-31 at 12.53.23 AM.png" descr="Screenshot 2024-01-31 at 12.53.23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1462" y="3167061"/>
            <a:ext cx="8480426" cy="8770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HANK YOU"/>
          <p:cNvSpPr txBox="1"/>
          <p:nvPr>
            <p:ph type="title"/>
          </p:nvPr>
        </p:nvSpPr>
        <p:spPr>
          <a:xfrm>
            <a:off x="8683859" y="5163518"/>
            <a:ext cx="21971002" cy="1431927"/>
          </a:xfrm>
          <a:prstGeom prst="rect">
            <a:avLst/>
          </a:prstGeom>
        </p:spPr>
        <p:txBody>
          <a:bodyPr/>
          <a:lstStyle>
            <a:lvl1pPr defTabSz="1437719">
              <a:defRPr spc="-900" sz="8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5E00"/>
      </a:dk1>
      <a:lt1>
        <a:srgbClr val="5E5E5E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E5E5E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681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5E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681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5E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E5E5E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681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5E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681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5E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